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251.xml" ContentType="application/vnd.openxmlformats-officedocument.presentationml.slide+xml"/>
  <Override PartName="/ppt/slides/slide250.xml" ContentType="application/vnd.openxmlformats-officedocument.presentationml.slide+xml"/>
  <Override PartName="/ppt/slides/slide247.xml" ContentType="application/vnd.openxmlformats-officedocument.presentationml.slide+xml"/>
  <Override PartName="/ppt/slides/slide246.xml" ContentType="application/vnd.openxmlformats-officedocument.presentationml.slide+xml"/>
  <Override PartName="/ppt/slides/slide245.xml" ContentType="application/vnd.openxmlformats-officedocument.presentationml.slide+xml"/>
  <Override PartName="/ppt/slides/slide244.xml" ContentType="application/vnd.openxmlformats-officedocument.presentationml.slide+xml"/>
  <Override PartName="/ppt/slides/slide243.xml" ContentType="application/vnd.openxmlformats-officedocument.presentationml.slide+xml"/>
  <Override PartName="/ppt/slides/slide242.xml" ContentType="application/vnd.openxmlformats-officedocument.presentationml.slide+xml"/>
  <Override PartName="/ppt/slides/slide241.xml" ContentType="application/vnd.openxmlformats-officedocument.presentationml.slide+xml"/>
  <Override PartName="/ppt/slides/slide239.xml" ContentType="application/vnd.openxmlformats-officedocument.presentationml.slide+xml"/>
  <Override PartName="/ppt/slides/slide236.xml" ContentType="application/vnd.openxmlformats-officedocument.presentationml.slide+xml"/>
  <Override PartName="/ppt/slides/slide235.xml" ContentType="application/vnd.openxmlformats-officedocument.presentationml.slide+xml"/>
  <Override PartName="/ppt/slides/slide234.xml" ContentType="application/vnd.openxmlformats-officedocument.presentationml.slide+xml"/>
  <Override PartName="/ppt/slides/slide232.xml" ContentType="application/vnd.openxmlformats-officedocument.presentationml.slide+xml"/>
  <Override PartName="/ppt/slides/slide230.xml" ContentType="application/vnd.openxmlformats-officedocument.presentationml.slide+xml"/>
  <Override PartName="/ppt/slides/slide229.xml" ContentType="application/vnd.openxmlformats-officedocument.presentationml.slide+xml"/>
  <Override PartName="/ppt/slides/slide228.xml" ContentType="application/vnd.openxmlformats-officedocument.presentationml.slide+xml"/>
  <Override PartName="/ppt/slides/slide227.xml" ContentType="application/vnd.openxmlformats-officedocument.presentationml.slide+xml"/>
  <Override PartName="/ppt/slides/slide226.xml" ContentType="application/vnd.openxmlformats-officedocument.presentationml.slide+xml"/>
  <Override PartName="/ppt/slides/slide224.xml" ContentType="application/vnd.openxmlformats-officedocument.presentationml.slide+xml"/>
  <Override PartName="/ppt/slides/slide248.xml" ContentType="application/vnd.openxmlformats-officedocument.presentationml.slide+xml"/>
  <Override PartName="/ppt/slides/slide219.xml" ContentType="application/vnd.openxmlformats-officedocument.presentationml.slide+xml"/>
  <Override PartName="/ppt/slides/slide218.xml" ContentType="application/vnd.openxmlformats-officedocument.presentationml.slide+xml"/>
  <Override PartName="/ppt/slides/slide214.xml" ContentType="application/vnd.openxmlformats-officedocument.presentationml.slide+xml"/>
  <Override PartName="/ppt/slides/slide213.xml" ContentType="application/vnd.openxmlformats-officedocument.presentationml.slide+xml"/>
  <Override PartName="/ppt/slides/slide204.xml" ContentType="application/vnd.openxmlformats-officedocument.presentationml.slide+xml"/>
  <Override PartName="/ppt/slides/slide202.xml" ContentType="application/vnd.openxmlformats-officedocument.presentationml.slide+xml"/>
  <Override PartName="/ppt/slides/slide200.xml" ContentType="application/vnd.openxmlformats-officedocument.presentationml.slide+xml"/>
  <Override PartName="/ppt/slides/slide196.xml" ContentType="application/vnd.openxmlformats-officedocument.presentationml.slide+xml"/>
  <Override PartName="/ppt/slides/slide188.xml" ContentType="application/vnd.openxmlformats-officedocument.presentationml.slide+xml"/>
  <Override PartName="/ppt/slides/slide186.xml" ContentType="application/vnd.openxmlformats-officedocument.presentationml.slide+xml"/>
  <Override PartName="/ppt/slides/slide197.xml" ContentType="application/vnd.openxmlformats-officedocument.presentationml.slide+xml"/>
  <Override PartName="/ppt/slides/slide185.xml" ContentType="application/vnd.openxmlformats-officedocument.presentationml.slide+xml"/>
  <Override PartName="/ppt/slides/slide184.xml" ContentType="application/vnd.openxmlformats-officedocument.presentationml.slide+xml"/>
  <Override PartName="/ppt/slides/slide180.xml" ContentType="application/vnd.openxmlformats-officedocument.presentationml.slide+xml"/>
  <Override PartName="/ppt/slides/slide179.xml" ContentType="application/vnd.openxmlformats-officedocument.presentationml.slide+xml"/>
  <Override PartName="/ppt/slides/slide177.xml" ContentType="application/vnd.openxmlformats-officedocument.presentationml.slide+xml"/>
  <Override PartName="/ppt/slides/slide171.xml" ContentType="application/vnd.openxmlformats-officedocument.presentationml.slide+xml"/>
  <Override PartName="/ppt/slides/slide169.xml" ContentType="application/vnd.openxmlformats-officedocument.presentationml.slide+xml"/>
  <Override PartName="/ppt/slides/slide167.xml" ContentType="application/vnd.openxmlformats-officedocument.presentationml.slide+xml"/>
  <Override PartName="/ppt/slides/slide164.xml" ContentType="application/vnd.openxmlformats-officedocument.presentationml.slide+xml"/>
  <Override PartName="/ppt/slides/slide163.xml" ContentType="application/vnd.openxmlformats-officedocument.presentationml.slide+xml"/>
  <Override PartName="/ppt/slides/slide161.xml" ContentType="application/vnd.openxmlformats-officedocument.presentationml.slide+xml"/>
  <Override PartName="/ppt/slides/slide225.xml" ContentType="application/vnd.openxmlformats-officedocument.presentationml.slide+xml"/>
  <Override PartName="/ppt/slides/slide160.xml" ContentType="application/vnd.openxmlformats-officedocument.presentationml.slide+xml"/>
  <Override PartName="/ppt/slides/slide158.xml" ContentType="application/vnd.openxmlformats-officedocument.presentationml.slide+xml"/>
  <Override PartName="/ppt/slides/slide187.xml" ContentType="application/vnd.openxmlformats-officedocument.presentationml.slide+xml"/>
  <Override PartName="/ppt/slides/slide157.xml" ContentType="application/vnd.openxmlformats-officedocument.presentationml.slide+xml"/>
  <Override PartName="/ppt/slides/slide156.xml" ContentType="application/vnd.openxmlformats-officedocument.presentationml.slide+xml"/>
  <Override PartName="/ppt/slides/slide152.xml" ContentType="application/vnd.openxmlformats-officedocument.presentationml.slide+xml"/>
  <Override PartName="/ppt/slides/slide150.xml" ContentType="application/vnd.openxmlformats-officedocument.presentationml.slide+xml"/>
  <Override PartName="/ppt/slides/slide148.xml" ContentType="application/vnd.openxmlformats-officedocument.presentationml.slide+xml"/>
  <Override PartName="/ppt/slides/slide183.xml" ContentType="application/vnd.openxmlformats-officedocument.presentationml.slide+xml"/>
  <Override PartName="/ppt/slides/slide147.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3.xml" ContentType="application/vnd.openxmlformats-officedocument.presentationml.slide+xml"/>
  <Override PartName="/ppt/slides/slide137.xml" ContentType="application/vnd.openxmlformats-officedocument.presentationml.slide+xml"/>
  <Override PartName="/ppt/slides/slide133.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222.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0.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34.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195.xml" ContentType="application/vnd.openxmlformats-officedocument.presentationml.slide+xml"/>
  <Override PartName="/ppt/slides/slide209.xml" ContentType="application/vnd.openxmlformats-officedocument.presentationml.slide+xml"/>
  <Override PartName="/ppt/slides/slide172.xml" ContentType="application/vnd.openxmlformats-officedocument.presentationml.slide+xml"/>
  <Override PartName="/ppt/slides/slide99.xml" ContentType="application/vnd.openxmlformats-officedocument.presentationml.slide+xml"/>
  <Override PartName="/ppt/slides/slide201.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130.xml" ContentType="application/vnd.openxmlformats-officedocument.presentationml.slide+xml"/>
  <Override PartName="/ppt/slides/slide95.xml" ContentType="application/vnd.openxmlformats-officedocument.presentationml.slide+xml"/>
  <Override PartName="/ppt/slides/slide102.xml" ContentType="application/vnd.openxmlformats-officedocument.presentationml.slide+xml"/>
  <Override PartName="/ppt/slides/slide94.xml" ContentType="application/vnd.openxmlformats-officedocument.presentationml.slide+xml"/>
  <Override PartName="/ppt/slides/slide90.xml" ContentType="application/vnd.openxmlformats-officedocument.presentationml.slide+xml"/>
  <Override PartName="/ppt/slides/slide87.xml" ContentType="application/vnd.openxmlformats-officedocument.presentationml.slide+xml"/>
  <Override PartName="/ppt/slides/slide85.xml" ContentType="application/vnd.openxmlformats-officedocument.presentationml.slide+xml"/>
  <Override PartName="/ppt/slides/slide168.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0.xml" ContentType="application/vnd.openxmlformats-officedocument.presentationml.slide+xml"/>
  <Override PartName="/ppt/slides/slide77.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1.xml" ContentType="application/vnd.openxmlformats-officedocument.presentationml.slide+xml"/>
  <Override PartName="/ppt/slides/slide69.xml" ContentType="application/vnd.openxmlformats-officedocument.presentationml.slide+xml"/>
  <Override PartName="/ppt/slides/slide93.xml" ContentType="application/vnd.openxmlformats-officedocument.presentationml.slide+xml"/>
  <Override PartName="/ppt/slides/slide154.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144.xml" ContentType="application/vnd.openxmlformats-officedocument.presentationml.slide+xml"/>
  <Override PartName="/ppt/slides/slide65.xml" ContentType="application/vnd.openxmlformats-officedocument.presentationml.slide+xml"/>
  <Override PartName="/ppt/slides/slide106.xml" ContentType="application/vnd.openxmlformats-officedocument.presentationml.slide+xml"/>
  <Override PartName="/ppt/slides/slide14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135.xml" ContentType="application/vnd.openxmlformats-officedocument.presentationml.slide+xml"/>
  <Override PartName="/ppt/slides/slide61.xml" ContentType="application/vnd.openxmlformats-officedocument.presentationml.slide+xml"/>
  <Override PartName="/ppt/slides/slide165.xml" ContentType="application/vnd.openxmlformats-officedocument.presentationml.slide+xml"/>
  <Override PartName="/ppt/slides/slide58.xml" ContentType="application/vnd.openxmlformats-officedocument.presentationml.slide+xml"/>
  <Override PartName="/ppt/slides/slide55.xml" ContentType="application/vnd.openxmlformats-officedocument.presentationml.slide+xml"/>
  <Override PartName="/ppt/slides/slide125.xml" ContentType="application/vnd.openxmlformats-officedocument.presentationml.slide+xml"/>
  <Override PartName="/ppt/slides/slide231.xml" ContentType="application/vnd.openxmlformats-officedocument.presentationml.slide+xml"/>
  <Override PartName="/ppt/slides/slide131.xml" ContentType="application/vnd.openxmlformats-officedocument.presentationml.slide+xml"/>
  <Override PartName="/ppt/slides/slide240.xml" ContentType="application/vnd.openxmlformats-officedocument.presentationml.slide+xml"/>
  <Override PartName="/ppt/slides/slide52.xml" ContentType="application/vnd.openxmlformats-officedocument.presentationml.slide+xml"/>
  <Override PartName="/ppt/slides/slide91.xml" ContentType="application/vnd.openxmlformats-officedocument.presentationml.slide+xml"/>
  <Override PartName="/ppt/slides/slide50.xml" ContentType="application/vnd.openxmlformats-officedocument.presentationml.slide+xml"/>
  <Override PartName="/ppt/slides/slide129.xml" ContentType="application/vnd.openxmlformats-officedocument.presentationml.slide+xml"/>
  <Override PartName="/ppt/slides/slide178.xml" ContentType="application/vnd.openxmlformats-officedocument.presentationml.slide+xml"/>
  <Override PartName="/ppt/slides/slide162.xml" ContentType="application/vnd.openxmlformats-officedocument.presentationml.slide+xml"/>
  <Override PartName="/ppt/slides/slide57.xml" ContentType="application/vnd.openxmlformats-officedocument.presentationml.slide+xml"/>
  <Override PartName="/ppt/slides/slide53.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215.xml" ContentType="application/vnd.openxmlformats-officedocument.presentationml.slide+xml"/>
  <Override PartName="/ppt/slides/slide66.xml" ContentType="application/vnd.openxmlformats-officedocument.presentationml.slide+xml"/>
  <Override PartName="/ppt/slides/slide47.xml" ContentType="application/vnd.openxmlformats-officedocument.presentationml.slide+xml"/>
  <Override PartName="/ppt/slides/slide216.xml" ContentType="application/vnd.openxmlformats-officedocument.presentationml.slide+xml"/>
  <Override PartName="/ppt/slides/slide46.xml" ContentType="application/vnd.openxmlformats-officedocument.presentationml.slide+xml"/>
  <Override PartName="/ppt/slides/slide132.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208.xml" ContentType="application/vnd.openxmlformats-officedocument.presentationml.slide+xml"/>
  <Override PartName="/ppt/slides/slide194.xml" ContentType="application/vnd.openxmlformats-officedocument.presentationml.slide+xml"/>
  <Override PartName="/ppt/slides/slide43.xml" ContentType="application/vnd.openxmlformats-officedocument.presentationml.slide+xml"/>
  <Override PartName="/ppt/slides/slide39.xml" ContentType="application/vnd.openxmlformats-officedocument.presentationml.slide+xml"/>
  <Override PartName="/ppt/slides/slide205.xml" ContentType="application/vnd.openxmlformats-officedocument.presentationml.slide+xml"/>
  <Override PartName="/ppt/slides/slide111.xml" ContentType="application/vnd.openxmlformats-officedocument.presentationml.slide+xml"/>
  <Override PartName="/ppt/slides/slide36.xml" ContentType="application/vnd.openxmlformats-officedocument.presentationml.slide+xml"/>
  <Override PartName="/ppt/slides/slide21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99.xml" ContentType="application/vnd.openxmlformats-officedocument.presentationml.slide+xml"/>
  <Override PartName="/ppt/slides/slide174.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1.xml" ContentType="application/vnd.openxmlformats-officedocument.presentationml.slide+xml"/>
  <Override PartName="/ppt/slides/slide151.xml" ContentType="application/vnd.openxmlformats-officedocument.presentationml.slide+xml"/>
  <Override PartName="/ppt/slides/slide30.xml" ContentType="application/vnd.openxmlformats-officedocument.presentationml.slide+xml"/>
  <Override PartName="/ppt/slides/slide88.xml" ContentType="application/vnd.openxmlformats-officedocument.presentationml.slide+xml"/>
  <Override PartName="/ppt/slides/slide27.xml" ContentType="application/vnd.openxmlformats-officedocument.presentationml.slide+xml"/>
  <Override PartName="/ppt/slides/slide217.xml" ContentType="application/vnd.openxmlformats-officedocument.presentationml.slide+xml"/>
  <Override PartName="/ppt/slides/slide25.xml" ContentType="application/vnd.openxmlformats-officedocument.presentationml.slide+xml"/>
  <Override PartName="/ppt/slides/slide141.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203.xml" ContentType="application/vnd.openxmlformats-officedocument.presentationml.slide+xml"/>
  <Override PartName="/ppt/slides/slide238.xml" ContentType="application/vnd.openxmlformats-officedocument.presentationml.slide+xml"/>
  <Override PartName="/ppt/slides/slide62.xml" ContentType="application/vnd.openxmlformats-officedocument.presentationml.slide+xml"/>
  <Override PartName="/ppt/slides/slide13.xml" ContentType="application/vnd.openxmlformats-officedocument.presentationml.slide+xml"/>
  <Override PartName="/ppt/slides/slide176.xml" ContentType="application/vnd.openxmlformats-officedocument.presentationml.slide+xml"/>
  <Override PartName="/ppt/slides/slide11.xml" ContentType="application/vnd.openxmlformats-officedocument.presentationml.slide+xml"/>
  <Override PartName="/ppt/slides/slide173.xml" ContentType="application/vnd.openxmlformats-officedocument.presentationml.slide+xml"/>
  <Override PartName="/ppt/slides/slide193.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98.xml" ContentType="application/vnd.openxmlformats-officedocument.presentationml.slide+xml"/>
  <Override PartName="/ppt/slides/slide166.xml" ContentType="application/vnd.openxmlformats-officedocument.presentationml.slide+xml"/>
  <Override PartName="/ppt/slides/slide8.xml" ContentType="application/vnd.openxmlformats-officedocument.presentationml.slide+xml"/>
  <Override PartName="/ppt/slides/slide82.xml" ContentType="application/vnd.openxmlformats-officedocument.presentationml.slide+xml"/>
  <Override PartName="/ppt/slides/slide60.xml" ContentType="application/vnd.openxmlformats-officedocument.presentationml.slide+xml"/>
  <Override PartName="/ppt/slides/slide191.xml" ContentType="application/vnd.openxmlformats-officedocument.presentationml.slide+xml"/>
  <Override PartName="/ppt/slides/slide139.xml" ContentType="application/vnd.openxmlformats-officedocument.presentationml.slide+xml"/>
  <Override PartName="/ppt/slides/slide252.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16.xml" ContentType="application/vnd.openxmlformats-officedocument.presentationml.slide+xml"/>
  <Override PartName="/ppt/slides/slide70.xml" ContentType="application/vnd.openxmlformats-officedocument.presentationml.slide+xml"/>
  <Override PartName="/ppt/slides/slide4.xml" ContentType="application/vnd.openxmlformats-officedocument.presentationml.slide+xml"/>
  <Override PartName="/ppt/slides/slide81.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153.xml" ContentType="application/vnd.openxmlformats-officedocument.presentationml.slide+xml"/>
  <Override PartName="/ppt/slides/slide37.xml" ContentType="application/vnd.openxmlformats-officedocument.presentationml.slide+xml"/>
  <Override PartName="/ppt/slides/slide249.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1.xml" ContentType="application/vnd.openxmlformats-officedocument.presentationml.slide+xml"/>
  <Override PartName="/ppt/slides/slide237.xml" ContentType="application/vnd.openxmlformats-officedocument.presentationml.slide+xml"/>
  <Override PartName="/ppt/slideLayouts/slideLayout24.xml" ContentType="application/vnd.openxmlformats-officedocument.presentationml.slideLayout+xml"/>
  <Override PartName="/ppt/slides/slide105.xml" ContentType="application/vnd.openxmlformats-officedocument.presentationml.slide+xml"/>
  <Override PartName="/ppt/slideLayouts/slideLayout21.xml" ContentType="application/vnd.openxmlformats-officedocument.presentationml.slideLayout+xml"/>
  <Override PartName="/ppt/slides/slide233.xml" ContentType="application/vnd.openxmlformats-officedocument.presentationml.slide+xml"/>
  <Override PartName="/ppt/slideLayouts/slideLayout19.xml" ContentType="application/vnd.openxmlformats-officedocument.presentationml.slideLayout+xml"/>
  <Override PartName="/ppt/slides/slide192.xml" ContentType="application/vnd.openxmlformats-officedocument.presentationml.slide+xml"/>
  <Override PartName="/ppt/slides/slide182.xml" ContentType="application/vnd.openxmlformats-officedocument.presentationml.slide+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8.xml" ContentType="application/vnd.openxmlformats-officedocument.presentationml.slide+xml"/>
  <Override PartName="/ppt/slideLayouts/slideLayout13.xml" ContentType="application/vnd.openxmlformats-officedocument.presentationml.slideLayout+xml"/>
  <Override PartName="/ppt/slides/slide76.xml" ContentType="application/vnd.openxmlformats-officedocument.presentationml.slide+xml"/>
  <Override PartName="/ppt/slideLayouts/slideLayout12.xml" ContentType="application/vnd.openxmlformats-officedocument.presentationml.slideLayout+xml"/>
  <Override PartName="/ppt/slides/slide26.xml" ContentType="application/vnd.openxmlformats-officedocument.presentationml.slide+xml"/>
  <Override PartName="/ppt/slideLayouts/slideLayout11.xml" ContentType="application/vnd.openxmlformats-officedocument.presentationml.slideLayout+xml"/>
  <Override PartName="/ppt/slides/slide10.xml" ContentType="application/vnd.openxmlformats-officedocument.presentationml.slide+xml"/>
  <Override PartName="/ppt/slides/slide142.xml" ContentType="application/vnd.openxmlformats-officedocument.presentationml.slide+xml"/>
  <Override PartName="/ppt/slideLayouts/slideLayout17.xml" ContentType="application/vnd.openxmlformats-officedocument.presentationml.slideLayout+xml"/>
  <Override PartName="/ppt/slides/slide175.xml" ContentType="application/vnd.openxmlformats-officedocument.presentationml.slide+xml"/>
  <Override PartName="/ppt/slideLayouts/slideLayout10.xml" ContentType="application/vnd.openxmlformats-officedocument.presentationml.slideLayout+xml"/>
  <Override PartName="/ppt/slides/slide155.xml" ContentType="application/vnd.openxmlformats-officedocument.presentationml.slide+xml"/>
  <Override PartName="/ppt/slides/slide72.xml" ContentType="application/vnd.openxmlformats-officedocument.presentationml.slide+xml"/>
  <Override PartName="/ppt/slides/slide24.xml" ContentType="application/vnd.openxmlformats-officedocument.presentationml.slide+xml"/>
  <Override PartName="/ppt/slides/slide79.xml" ContentType="application/vnd.openxmlformats-officedocument.presentationml.slide+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s/slide92.xml" ContentType="application/vnd.openxmlformats-officedocument.presentationml.slide+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s/slide159.xml" ContentType="application/vnd.openxmlformats-officedocument.presentationml.slide+xml"/>
  <Override PartName="/ppt/slideLayouts/slideLayout9.xml" ContentType="application/vnd.openxmlformats-officedocument.presentationml.slideLayout+xml"/>
  <Override PartName="/ppt/slides/slide206.xml" ContentType="application/vnd.openxmlformats-officedocument.presentationml.slide+xml"/>
  <Override PartName="/ppt/slideLayouts/slideLayout2.xml" ContentType="application/vnd.openxmlformats-officedocument.presentationml.slideLayout+xml"/>
  <Override PartName="/ppt/slides/slide223.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slides/slide181.xml" ContentType="application/vnd.openxmlformats-officedocument.presentationml.slide+xml"/>
  <Override PartName="/ppt/slides/slide189.xml" ContentType="application/vnd.openxmlformats-officedocument.presentationml.slide+xml"/>
  <Override PartName="/ppt/slides/slide16.xml" ContentType="application/vnd.openxmlformats-officedocument.presentationml.slide+xml"/>
  <Override PartName="/ppt/slides/slide44.xml" ContentType="application/vnd.openxmlformats-officedocument.presentationml.slide+xml"/>
  <Override PartName="/ppt/slides/slide12.xml" ContentType="application/vnd.openxmlformats-officedocument.presentationml.slide+xml"/>
  <Override PartName="/ppt/slides/slide89.xml" ContentType="application/vnd.openxmlformats-officedocument.presentationml.slide+xml"/>
  <Override PartName="/ppt/slides/slide220.xml" ContentType="application/vnd.openxmlformats-officedocument.presentationml.slide+xml"/>
  <Override PartName="/ppt/slideLayouts/slideLayout1.xml" ContentType="application/vnd.openxmlformats-officedocument.presentationml.slideLayout+xml"/>
  <Override PartName="/ppt/slides/slide59.xml" ContentType="application/vnd.openxmlformats-officedocument.presentationml.slide+xml"/>
  <Override PartName="/ppt/slideMasters/slideMaster2.xml" ContentType="application/vnd.openxmlformats-officedocument.presentationml.slideMaster+xml"/>
  <Override PartName="/ppt/slides/slide138.xml" ContentType="application/vnd.openxmlformats-officedocument.presentationml.slide+xml"/>
  <Override PartName="/ppt/slideLayouts/slideLayout22.xml" ContentType="application/vnd.openxmlformats-officedocument.presentationml.slideLayout+xml"/>
  <Override PartName="/ppt/slides/slide23.xml" ContentType="application/vnd.openxmlformats-officedocument.presentationml.slide+xml"/>
  <Override PartName="/ppt/theme/theme1.xml" ContentType="application/vnd.openxmlformats-officedocument.theme+xml"/>
  <Override PartName="/ppt/slides/slide149.xml" ContentType="application/vnd.openxmlformats-officedocument.presentationml.slide+xml"/>
  <Override PartName="/ppt/slides/slide42.xml" ContentType="application/vnd.openxmlformats-officedocument.presentationml.slide+xml"/>
  <Override PartName="/docProps/app.xml" ContentType="application/vnd.openxmlformats-officedocument.extended-properties+xml"/>
  <Override PartName="/ppt/tableStyles.xml" ContentType="application/vnd.openxmlformats-officedocument.presentationml.tableStyles+xml"/>
  <Override PartName="/ppt/slideLayouts/slideLayout5.xml" ContentType="application/vnd.openxmlformats-officedocument.presentationml.slideLayout+xml"/>
  <Override PartName="/ppt/slides/slide20.xml" ContentType="application/vnd.openxmlformats-officedocument.presentationml.slide+xml"/>
  <Override PartName="/ppt/slides/slide29.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170.xml" ContentType="application/vnd.openxmlformats-officedocument.presentationml.slide+xml"/>
  <Override PartName="/ppt/slides/slide207.xml" ContentType="application/vnd.openxmlformats-officedocument.presentationml.slide+xml"/>
  <Override PartName="/ppt/slideMasters/slideMaster1.xml" ContentType="application/vnd.openxmlformats-officedocument.presentationml.slideMaster+xml"/>
  <Override PartName="/ppt/slides/slide78.xml" ContentType="application/vnd.openxmlformats-officedocument.presentationml.slide+xml"/>
  <Override PartName="/ppt/slides/slide221.xml" ContentType="application/vnd.openxmlformats-officedocument.presentationml.slide+xml"/>
  <Override PartName="/ppt/slideLayouts/slideLayout14.xml" ContentType="application/vnd.openxmlformats-officedocument.presentationml.slideLayout+xml"/>
  <Override PartName="/ppt/slides/slide54.xml" ContentType="application/vnd.openxmlformats-officedocument.presentationml.slide+xml"/>
  <Override PartName="/docProps/core.xml" ContentType="application/vnd.openxmlformats-package.core-properties+xml"/>
  <Override PartName="/ppt/slides/slide190.xml" ContentType="application/vnd.openxmlformats-officedocument.presentationml.slide+xml"/>
  <Override PartName="/ppt/slides/slide212.xml" ContentType="application/vnd.openxmlformats-officedocument.presentationml.slide+xml"/>
  <Override PartName="/ppt/slides/slide211.xml" ContentType="application/vnd.openxmlformats-officedocument.presentationml.slide+xml"/>
  <Override PartName="/ppt/slides/slide6.xml" ContentType="application/vnd.openxmlformats-officedocument.presentationml.slide+xml"/>
  <Override PartName="/ppt/slides/slide126.xml" ContentType="application/vnd.openxmlformats-officedocument.presentationml.slide+xml"/>
  <Override PartName="/ppt/presentation.xml" ContentType="application/vnd.openxmlformats-officedocument.presentationml.presentation.main+xml"/>
  <Override PartName="/ppt/slideLayouts/slideLayout23.xml" ContentType="application/vnd.openxmlformats-officedocument.presentationml.slideLayout+xml"/>
  <Override PartName="/ppt/slides/slide136.xml" ContentType="application/vnd.openxmlformats-officedocument.presentationml.slide+xml"/>
  <Override PartName="/ppt/slides/slide28.xml" ContentType="application/vnd.openxmlformats-officedocument.presentationml.slide+xml"/>
  <Override PartName="/ppt/slides/slide109.xml" ContentType="application/vnd.openxmlformats-officedocument.presentationml.slide+xml"/>
  <Override PartName="/ppt/slideLayouts/slideLayout6.xml" ContentType="application/vnd.openxmlformats-officedocument.presentationml.slideLayout+xml"/>
  <Override PartName="/ppt/slides/slide56.xml" ContentType="application/vnd.openxmlformats-officedocument.presentationml.slide+xml"/>
  <Override PartName="/ppt/slides/slide5.xml" ContentType="application/vnd.openxmlformats-officedocument.presentationml.slide+xml"/>
  <Override PartName="/ppt/theme/theme2.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embedTrueTypeFonts="1" saveSubsetFonts="1">
  <p:sldMasterIdLst>
    <p:sldMasterId id="2147483648" r:id="rId1"/>
    <p:sldMasterId id="214748366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47" r:id="rId196"/>
    <p:sldId id="448" r:id="rId197"/>
    <p:sldId id="449" r:id="rId198"/>
    <p:sldId id="450" r:id="rId199"/>
    <p:sldId id="451" r:id="rId200"/>
    <p:sldId id="452" r:id="rId201"/>
    <p:sldId id="453" r:id="rId202"/>
    <p:sldId id="454" r:id="rId203"/>
    <p:sldId id="455" r:id="rId204"/>
    <p:sldId id="456" r:id="rId205"/>
    <p:sldId id="457" r:id="rId206"/>
    <p:sldId id="458" r:id="rId207"/>
    <p:sldId id="459" r:id="rId208"/>
    <p:sldId id="460" r:id="rId209"/>
    <p:sldId id="461" r:id="rId210"/>
    <p:sldId id="462" r:id="rId211"/>
    <p:sldId id="463" r:id="rId212"/>
    <p:sldId id="464" r:id="rId213"/>
    <p:sldId id="465" r:id="rId214"/>
    <p:sldId id="466" r:id="rId215"/>
    <p:sldId id="467" r:id="rId216"/>
    <p:sldId id="468" r:id="rId217"/>
    <p:sldId id="469" r:id="rId218"/>
    <p:sldId id="470" r:id="rId219"/>
    <p:sldId id="471" r:id="rId220"/>
    <p:sldId id="472" r:id="rId221"/>
    <p:sldId id="473" r:id="rId222"/>
    <p:sldId id="474" r:id="rId223"/>
    <p:sldId id="475" r:id="rId224"/>
    <p:sldId id="476" r:id="rId225"/>
    <p:sldId id="477" r:id="rId226"/>
    <p:sldId id="478" r:id="rId227"/>
    <p:sldId id="479" r:id="rId228"/>
    <p:sldId id="480" r:id="rId229"/>
    <p:sldId id="481" r:id="rId230"/>
    <p:sldId id="482" r:id="rId231"/>
    <p:sldId id="483" r:id="rId232"/>
    <p:sldId id="484" r:id="rId233"/>
    <p:sldId id="485" r:id="rId234"/>
    <p:sldId id="486" r:id="rId235"/>
    <p:sldId id="487" r:id="rId236"/>
    <p:sldId id="488" r:id="rId237"/>
    <p:sldId id="489" r:id="rId238"/>
    <p:sldId id="490" r:id="rId239"/>
    <p:sldId id="491" r:id="rId240"/>
    <p:sldId id="492" r:id="rId241"/>
    <p:sldId id="493" r:id="rId242"/>
    <p:sldId id="494" r:id="rId243"/>
    <p:sldId id="495" r:id="rId244"/>
    <p:sldId id="496" r:id="rId245"/>
    <p:sldId id="497" r:id="rId246"/>
    <p:sldId id="498" r:id="rId247"/>
    <p:sldId id="499" r:id="rId248"/>
    <p:sldId id="500" r:id="rId249"/>
    <p:sldId id="501" r:id="rId250"/>
    <p:sldId id="502" r:id="rId251"/>
    <p:sldId id="503" r:id="rId252"/>
    <p:sldId id="504" r:id="rId253"/>
    <p:sldId id="505" r:id="rId254"/>
    <p:sldId id="506" r:id="rId255"/>
    <p:sldId id="507" r:id="rId256"/>
  </p:sldIdLst>
  <p:sldSz cx="9144000" cy="6858000" type="screen4x3"/>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slide" Target="slides/slide111.xml"/><Relationship Id="rId116" Type="http://schemas.openxmlformats.org/officeDocument/2006/relationships/slide" Target="slides/slide112.xml"/><Relationship Id="rId117" Type="http://schemas.openxmlformats.org/officeDocument/2006/relationships/slide" Target="slides/slide113.xml"/><Relationship Id="rId118" Type="http://schemas.openxmlformats.org/officeDocument/2006/relationships/slide" Target="slides/slide114.xml"/><Relationship Id="rId119" Type="http://schemas.openxmlformats.org/officeDocument/2006/relationships/slide" Target="slides/slide115.xml"/><Relationship Id="rId120" Type="http://schemas.openxmlformats.org/officeDocument/2006/relationships/slide" Target="slides/slide116.xml"/><Relationship Id="rId121" Type="http://schemas.openxmlformats.org/officeDocument/2006/relationships/slide" Target="slides/slide117.xml"/><Relationship Id="rId122" Type="http://schemas.openxmlformats.org/officeDocument/2006/relationships/slide" Target="slides/slide118.xml"/><Relationship Id="rId123" Type="http://schemas.openxmlformats.org/officeDocument/2006/relationships/slide" Target="slides/slide119.xml"/><Relationship Id="rId124" Type="http://schemas.openxmlformats.org/officeDocument/2006/relationships/slide" Target="slides/slide120.xml"/><Relationship Id="rId125" Type="http://schemas.openxmlformats.org/officeDocument/2006/relationships/slide" Target="slides/slide121.xml"/><Relationship Id="rId126" Type="http://schemas.openxmlformats.org/officeDocument/2006/relationships/slide" Target="slides/slide122.xml"/><Relationship Id="rId127" Type="http://schemas.openxmlformats.org/officeDocument/2006/relationships/slide" Target="slides/slide123.xml"/><Relationship Id="rId128" Type="http://schemas.openxmlformats.org/officeDocument/2006/relationships/slide" Target="slides/slide124.xml"/><Relationship Id="rId129" Type="http://schemas.openxmlformats.org/officeDocument/2006/relationships/slide" Target="slides/slide125.xml"/><Relationship Id="rId130" Type="http://schemas.openxmlformats.org/officeDocument/2006/relationships/slide" Target="slides/slide126.xml"/><Relationship Id="rId131" Type="http://schemas.openxmlformats.org/officeDocument/2006/relationships/slide" Target="slides/slide127.xml"/><Relationship Id="rId132" Type="http://schemas.openxmlformats.org/officeDocument/2006/relationships/slide" Target="slides/slide128.xml"/><Relationship Id="rId133" Type="http://schemas.openxmlformats.org/officeDocument/2006/relationships/slide" Target="slides/slide129.xml"/><Relationship Id="rId134" Type="http://schemas.openxmlformats.org/officeDocument/2006/relationships/slide" Target="slides/slide130.xml"/><Relationship Id="rId135" Type="http://schemas.openxmlformats.org/officeDocument/2006/relationships/slide" Target="slides/slide131.xml"/><Relationship Id="rId136" Type="http://schemas.openxmlformats.org/officeDocument/2006/relationships/slide" Target="slides/slide132.xml"/><Relationship Id="rId137" Type="http://schemas.openxmlformats.org/officeDocument/2006/relationships/slide" Target="slides/slide133.xml"/><Relationship Id="rId138" Type="http://schemas.openxmlformats.org/officeDocument/2006/relationships/slide" Target="slides/slide134.xml"/><Relationship Id="rId139" Type="http://schemas.openxmlformats.org/officeDocument/2006/relationships/slide" Target="slides/slide135.xml"/><Relationship Id="rId140" Type="http://schemas.openxmlformats.org/officeDocument/2006/relationships/slide" Target="slides/slide136.xml"/><Relationship Id="rId141" Type="http://schemas.openxmlformats.org/officeDocument/2006/relationships/slide" Target="slides/slide137.xml"/><Relationship Id="rId142" Type="http://schemas.openxmlformats.org/officeDocument/2006/relationships/slide" Target="slides/slide138.xml"/><Relationship Id="rId143" Type="http://schemas.openxmlformats.org/officeDocument/2006/relationships/slide" Target="slides/slide139.xml"/><Relationship Id="rId144" Type="http://schemas.openxmlformats.org/officeDocument/2006/relationships/slide" Target="slides/slide140.xml"/><Relationship Id="rId145" Type="http://schemas.openxmlformats.org/officeDocument/2006/relationships/slide" Target="slides/slide141.xml"/><Relationship Id="rId146" Type="http://schemas.openxmlformats.org/officeDocument/2006/relationships/slide" Target="slides/slide142.xml"/><Relationship Id="rId147" Type="http://schemas.openxmlformats.org/officeDocument/2006/relationships/slide" Target="slides/slide143.xml"/><Relationship Id="rId148" Type="http://schemas.openxmlformats.org/officeDocument/2006/relationships/slide" Target="slides/slide144.xml"/><Relationship Id="rId149" Type="http://schemas.openxmlformats.org/officeDocument/2006/relationships/slide" Target="slides/slide145.xml"/><Relationship Id="rId150" Type="http://schemas.openxmlformats.org/officeDocument/2006/relationships/slide" Target="slides/slide146.xml"/><Relationship Id="rId151" Type="http://schemas.openxmlformats.org/officeDocument/2006/relationships/slide" Target="slides/slide147.xml"/><Relationship Id="rId152" Type="http://schemas.openxmlformats.org/officeDocument/2006/relationships/slide" Target="slides/slide148.xml"/><Relationship Id="rId153" Type="http://schemas.openxmlformats.org/officeDocument/2006/relationships/slide" Target="slides/slide149.xml"/><Relationship Id="rId154" Type="http://schemas.openxmlformats.org/officeDocument/2006/relationships/slide" Target="slides/slide150.xml"/><Relationship Id="rId155" Type="http://schemas.openxmlformats.org/officeDocument/2006/relationships/slide" Target="slides/slide151.xml"/><Relationship Id="rId156" Type="http://schemas.openxmlformats.org/officeDocument/2006/relationships/slide" Target="slides/slide152.xml"/><Relationship Id="rId157" Type="http://schemas.openxmlformats.org/officeDocument/2006/relationships/slide" Target="slides/slide153.xml"/><Relationship Id="rId158" Type="http://schemas.openxmlformats.org/officeDocument/2006/relationships/slide" Target="slides/slide154.xml"/><Relationship Id="rId159" Type="http://schemas.openxmlformats.org/officeDocument/2006/relationships/slide" Target="slides/slide155.xml"/><Relationship Id="rId160" Type="http://schemas.openxmlformats.org/officeDocument/2006/relationships/slide" Target="slides/slide156.xml"/><Relationship Id="rId161" Type="http://schemas.openxmlformats.org/officeDocument/2006/relationships/slide" Target="slides/slide157.xml"/><Relationship Id="rId162" Type="http://schemas.openxmlformats.org/officeDocument/2006/relationships/slide" Target="slides/slide158.xml"/><Relationship Id="rId163" Type="http://schemas.openxmlformats.org/officeDocument/2006/relationships/slide" Target="slides/slide159.xml"/><Relationship Id="rId164" Type="http://schemas.openxmlformats.org/officeDocument/2006/relationships/slide" Target="slides/slide160.xml"/><Relationship Id="rId165" Type="http://schemas.openxmlformats.org/officeDocument/2006/relationships/slide" Target="slides/slide161.xml"/><Relationship Id="rId166" Type="http://schemas.openxmlformats.org/officeDocument/2006/relationships/slide" Target="slides/slide162.xml"/><Relationship Id="rId167" Type="http://schemas.openxmlformats.org/officeDocument/2006/relationships/slide" Target="slides/slide163.xml"/><Relationship Id="rId168" Type="http://schemas.openxmlformats.org/officeDocument/2006/relationships/slide" Target="slides/slide164.xml"/><Relationship Id="rId169" Type="http://schemas.openxmlformats.org/officeDocument/2006/relationships/slide" Target="slides/slide165.xml"/><Relationship Id="rId170" Type="http://schemas.openxmlformats.org/officeDocument/2006/relationships/slide" Target="slides/slide166.xml"/><Relationship Id="rId171" Type="http://schemas.openxmlformats.org/officeDocument/2006/relationships/slide" Target="slides/slide167.xml"/><Relationship Id="rId172" Type="http://schemas.openxmlformats.org/officeDocument/2006/relationships/slide" Target="slides/slide168.xml"/><Relationship Id="rId173" Type="http://schemas.openxmlformats.org/officeDocument/2006/relationships/slide" Target="slides/slide169.xml"/><Relationship Id="rId174" Type="http://schemas.openxmlformats.org/officeDocument/2006/relationships/slide" Target="slides/slide170.xml"/><Relationship Id="rId175" Type="http://schemas.openxmlformats.org/officeDocument/2006/relationships/slide" Target="slides/slide171.xml"/><Relationship Id="rId176" Type="http://schemas.openxmlformats.org/officeDocument/2006/relationships/slide" Target="slides/slide172.xml"/><Relationship Id="rId177" Type="http://schemas.openxmlformats.org/officeDocument/2006/relationships/slide" Target="slides/slide173.xml"/><Relationship Id="rId178" Type="http://schemas.openxmlformats.org/officeDocument/2006/relationships/slide" Target="slides/slide174.xml"/><Relationship Id="rId179" Type="http://schemas.openxmlformats.org/officeDocument/2006/relationships/slide" Target="slides/slide175.xml"/><Relationship Id="rId180" Type="http://schemas.openxmlformats.org/officeDocument/2006/relationships/slide" Target="slides/slide176.xml"/><Relationship Id="rId181" Type="http://schemas.openxmlformats.org/officeDocument/2006/relationships/slide" Target="slides/slide177.xml"/><Relationship Id="rId182" Type="http://schemas.openxmlformats.org/officeDocument/2006/relationships/slide" Target="slides/slide178.xml"/><Relationship Id="rId183" Type="http://schemas.openxmlformats.org/officeDocument/2006/relationships/slide" Target="slides/slide179.xml"/><Relationship Id="rId184" Type="http://schemas.openxmlformats.org/officeDocument/2006/relationships/slide" Target="slides/slide180.xml"/><Relationship Id="rId185" Type="http://schemas.openxmlformats.org/officeDocument/2006/relationships/slide" Target="slides/slide181.xml"/><Relationship Id="rId186" Type="http://schemas.openxmlformats.org/officeDocument/2006/relationships/slide" Target="slides/slide182.xml"/><Relationship Id="rId187" Type="http://schemas.openxmlformats.org/officeDocument/2006/relationships/slide" Target="slides/slide183.xml"/><Relationship Id="rId188" Type="http://schemas.openxmlformats.org/officeDocument/2006/relationships/slide" Target="slides/slide184.xml"/><Relationship Id="rId189" Type="http://schemas.openxmlformats.org/officeDocument/2006/relationships/slide" Target="slides/slide185.xml"/><Relationship Id="rId190" Type="http://schemas.openxmlformats.org/officeDocument/2006/relationships/slide" Target="slides/slide186.xml"/><Relationship Id="rId191" Type="http://schemas.openxmlformats.org/officeDocument/2006/relationships/slide" Target="slides/slide187.xml"/><Relationship Id="rId192" Type="http://schemas.openxmlformats.org/officeDocument/2006/relationships/slide" Target="slides/slide188.xml"/><Relationship Id="rId193" Type="http://schemas.openxmlformats.org/officeDocument/2006/relationships/slide" Target="slides/slide189.xml"/><Relationship Id="rId194" Type="http://schemas.openxmlformats.org/officeDocument/2006/relationships/slide" Target="slides/slide190.xml"/><Relationship Id="rId195" Type="http://schemas.openxmlformats.org/officeDocument/2006/relationships/slide" Target="slides/slide191.xml"/><Relationship Id="rId196" Type="http://schemas.openxmlformats.org/officeDocument/2006/relationships/slide" Target="slides/slide192.xml"/><Relationship Id="rId197" Type="http://schemas.openxmlformats.org/officeDocument/2006/relationships/slide" Target="slides/slide193.xml"/><Relationship Id="rId198" Type="http://schemas.openxmlformats.org/officeDocument/2006/relationships/slide" Target="slides/slide194.xml"/><Relationship Id="rId199" Type="http://schemas.openxmlformats.org/officeDocument/2006/relationships/slide" Target="slides/slide195.xml"/><Relationship Id="rId200" Type="http://schemas.openxmlformats.org/officeDocument/2006/relationships/slide" Target="slides/slide196.xml"/><Relationship Id="rId201" Type="http://schemas.openxmlformats.org/officeDocument/2006/relationships/slide" Target="slides/slide197.xml"/><Relationship Id="rId202" Type="http://schemas.openxmlformats.org/officeDocument/2006/relationships/slide" Target="slides/slide198.xml"/><Relationship Id="rId203" Type="http://schemas.openxmlformats.org/officeDocument/2006/relationships/slide" Target="slides/slide199.xml"/><Relationship Id="rId204" Type="http://schemas.openxmlformats.org/officeDocument/2006/relationships/slide" Target="slides/slide200.xml"/><Relationship Id="rId205" Type="http://schemas.openxmlformats.org/officeDocument/2006/relationships/slide" Target="slides/slide201.xml"/><Relationship Id="rId206" Type="http://schemas.openxmlformats.org/officeDocument/2006/relationships/slide" Target="slides/slide202.xml"/><Relationship Id="rId207" Type="http://schemas.openxmlformats.org/officeDocument/2006/relationships/slide" Target="slides/slide203.xml"/><Relationship Id="rId208" Type="http://schemas.openxmlformats.org/officeDocument/2006/relationships/slide" Target="slides/slide204.xml"/><Relationship Id="rId209" Type="http://schemas.openxmlformats.org/officeDocument/2006/relationships/slide" Target="slides/slide205.xml"/><Relationship Id="rId210" Type="http://schemas.openxmlformats.org/officeDocument/2006/relationships/slide" Target="slides/slide206.xml"/><Relationship Id="rId211" Type="http://schemas.openxmlformats.org/officeDocument/2006/relationships/slide" Target="slides/slide207.xml"/><Relationship Id="rId212" Type="http://schemas.openxmlformats.org/officeDocument/2006/relationships/slide" Target="slides/slide208.xml"/><Relationship Id="rId213" Type="http://schemas.openxmlformats.org/officeDocument/2006/relationships/slide" Target="slides/slide209.xml"/><Relationship Id="rId214" Type="http://schemas.openxmlformats.org/officeDocument/2006/relationships/slide" Target="slides/slide210.xml"/><Relationship Id="rId215" Type="http://schemas.openxmlformats.org/officeDocument/2006/relationships/slide" Target="slides/slide211.xml"/><Relationship Id="rId216" Type="http://schemas.openxmlformats.org/officeDocument/2006/relationships/slide" Target="slides/slide212.xml"/><Relationship Id="rId217" Type="http://schemas.openxmlformats.org/officeDocument/2006/relationships/slide" Target="slides/slide213.xml"/><Relationship Id="rId218" Type="http://schemas.openxmlformats.org/officeDocument/2006/relationships/slide" Target="slides/slide214.xml"/><Relationship Id="rId219" Type="http://schemas.openxmlformats.org/officeDocument/2006/relationships/slide" Target="slides/slide215.xml"/><Relationship Id="rId220" Type="http://schemas.openxmlformats.org/officeDocument/2006/relationships/slide" Target="slides/slide216.xml"/><Relationship Id="rId221" Type="http://schemas.openxmlformats.org/officeDocument/2006/relationships/slide" Target="slides/slide217.xml"/><Relationship Id="rId222" Type="http://schemas.openxmlformats.org/officeDocument/2006/relationships/slide" Target="slides/slide218.xml"/><Relationship Id="rId223" Type="http://schemas.openxmlformats.org/officeDocument/2006/relationships/slide" Target="slides/slide219.xml"/><Relationship Id="rId224" Type="http://schemas.openxmlformats.org/officeDocument/2006/relationships/slide" Target="slides/slide220.xml"/><Relationship Id="rId225" Type="http://schemas.openxmlformats.org/officeDocument/2006/relationships/slide" Target="slides/slide221.xml"/><Relationship Id="rId226" Type="http://schemas.openxmlformats.org/officeDocument/2006/relationships/slide" Target="slides/slide222.xml"/><Relationship Id="rId227" Type="http://schemas.openxmlformats.org/officeDocument/2006/relationships/slide" Target="slides/slide223.xml"/><Relationship Id="rId228" Type="http://schemas.openxmlformats.org/officeDocument/2006/relationships/slide" Target="slides/slide224.xml"/><Relationship Id="rId229" Type="http://schemas.openxmlformats.org/officeDocument/2006/relationships/slide" Target="slides/slide225.xml"/><Relationship Id="rId230" Type="http://schemas.openxmlformats.org/officeDocument/2006/relationships/slide" Target="slides/slide226.xml"/><Relationship Id="rId231" Type="http://schemas.openxmlformats.org/officeDocument/2006/relationships/slide" Target="slides/slide227.xml"/><Relationship Id="rId232" Type="http://schemas.openxmlformats.org/officeDocument/2006/relationships/slide" Target="slides/slide228.xml"/><Relationship Id="rId233" Type="http://schemas.openxmlformats.org/officeDocument/2006/relationships/slide" Target="slides/slide229.xml"/><Relationship Id="rId234" Type="http://schemas.openxmlformats.org/officeDocument/2006/relationships/slide" Target="slides/slide230.xml"/><Relationship Id="rId235" Type="http://schemas.openxmlformats.org/officeDocument/2006/relationships/slide" Target="slides/slide231.xml"/><Relationship Id="rId236" Type="http://schemas.openxmlformats.org/officeDocument/2006/relationships/slide" Target="slides/slide232.xml"/><Relationship Id="rId237" Type="http://schemas.openxmlformats.org/officeDocument/2006/relationships/slide" Target="slides/slide233.xml"/><Relationship Id="rId238" Type="http://schemas.openxmlformats.org/officeDocument/2006/relationships/slide" Target="slides/slide234.xml"/><Relationship Id="rId239" Type="http://schemas.openxmlformats.org/officeDocument/2006/relationships/slide" Target="slides/slide235.xml"/><Relationship Id="rId240" Type="http://schemas.openxmlformats.org/officeDocument/2006/relationships/slide" Target="slides/slide236.xml"/><Relationship Id="rId241" Type="http://schemas.openxmlformats.org/officeDocument/2006/relationships/slide" Target="slides/slide237.xml"/><Relationship Id="rId242" Type="http://schemas.openxmlformats.org/officeDocument/2006/relationships/slide" Target="slides/slide238.xml"/><Relationship Id="rId243" Type="http://schemas.openxmlformats.org/officeDocument/2006/relationships/slide" Target="slides/slide239.xml"/><Relationship Id="rId244" Type="http://schemas.openxmlformats.org/officeDocument/2006/relationships/slide" Target="slides/slide240.xml"/><Relationship Id="rId245" Type="http://schemas.openxmlformats.org/officeDocument/2006/relationships/slide" Target="slides/slide241.xml"/><Relationship Id="rId246" Type="http://schemas.openxmlformats.org/officeDocument/2006/relationships/slide" Target="slides/slide242.xml"/><Relationship Id="rId247" Type="http://schemas.openxmlformats.org/officeDocument/2006/relationships/slide" Target="slides/slide243.xml"/><Relationship Id="rId248" Type="http://schemas.openxmlformats.org/officeDocument/2006/relationships/slide" Target="slides/slide244.xml"/><Relationship Id="rId249" Type="http://schemas.openxmlformats.org/officeDocument/2006/relationships/slide" Target="slides/slide245.xml"/><Relationship Id="rId250" Type="http://schemas.openxmlformats.org/officeDocument/2006/relationships/slide" Target="slides/slide246.xml"/><Relationship Id="rId251" Type="http://schemas.openxmlformats.org/officeDocument/2006/relationships/slide" Target="slides/slide247.xml"/><Relationship Id="rId252" Type="http://schemas.openxmlformats.org/officeDocument/2006/relationships/slide" Target="slides/slide248.xml"/><Relationship Id="rId253" Type="http://schemas.openxmlformats.org/officeDocument/2006/relationships/slide" Target="slides/slide249.xml"/><Relationship Id="rId254" Type="http://schemas.openxmlformats.org/officeDocument/2006/relationships/slide" Target="slides/slide250.xml"/><Relationship Id="rId255" Type="http://schemas.openxmlformats.org/officeDocument/2006/relationships/slide" Target="slides/slide251.xml"/><Relationship Id="rId256" Type="http://schemas.openxmlformats.org/officeDocument/2006/relationships/slide" Target="slides/slide252.xml"/><Relationship Id="rId257" Type="http://schemas.openxmlformats.org/officeDocument/2006/relationships/presProps" Target="presProps.xml" /><Relationship Id="rId258" Type="http://schemas.openxmlformats.org/officeDocument/2006/relationships/tableStyles" Target="tableStyles.xml" /><Relationship Id="rId259"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bg>
      <p:bgRef idx="1002">
        <a:schemeClr val="bg2"/>
      </p:bgRef>
    </p:bg>
    <p:spTree>
      <p:nvGrpSpPr>
        <p:cNvPr id="1" name="" hidden="0"/>
        <p:cNvGrpSpPr/>
        <p:nvPr isPhoto="0" userDrawn="0"/>
      </p:nvGrpSpPr>
      <p:grpSpPr bwMode="auto">
        <a:xfrm>
          <a:off x="0" y="0"/>
          <a:ext cx="0" cy="0"/>
          <a:chOff x="0" y="0"/>
          <a:chExt cx="0" cy="0"/>
        </a:xfrm>
      </p:grpSpPr>
      <p:sp>
        <p:nvSpPr>
          <p:cNvPr id="4" name="Title 8" hidden="0"/>
          <p:cNvSpPr>
            <a:spLocks noGrp="1"/>
          </p:cNvSpPr>
          <p:nvPr isPhoto="0" userDrawn="0">
            <p:ph type="ctrTitle" hasCustomPrompt="0"/>
          </p:nvPr>
        </p:nvSpPr>
        <p:spPr bwMode="auto">
          <a:xfrm>
            <a:off x="533400" y="1371600"/>
            <a:ext cx="7851648" cy="1828800"/>
          </a:xfrm>
          <a:prstGeom prst="rect">
            <a:avLst/>
          </a:prstGeom>
          <a:ln>
            <a:noFill/>
          </a:ln>
        </p:spPr>
        <p:txBody>
          <a:bodyPr vert="horz" tIns="0" rIns="18288" bIns="0" anchor="b">
            <a:normAutofit/>
          </a:bodyPr>
          <a:lstStyle>
            <a:lvl1pPr algn="r">
              <a:spcBef>
                <a:spcPts val="0"/>
              </a:spcBef>
              <a:buNone/>
              <a:defRPr sz="5600" b="1">
                <a:ln>
                  <a:noFill/>
                </a:ln>
                <a:solidFill>
                  <a:schemeClr val="accent3">
                    <a:tint val="90000"/>
                    <a:satMod val="120000"/>
                  </a:schemeClr>
                </a:solidFill>
                <a:latin typeface="+mj-lt"/>
                <a:ea typeface="+mj-ea"/>
                <a:cs typeface="+mj-cs"/>
              </a:defRPr>
            </a:lvl1pPr>
          </a:lstStyle>
          <a:p>
            <a:pPr>
              <a:defRPr/>
            </a:pPr>
            <a:r>
              <a:rPr lang="en-US"/>
              <a:t>Click to edit Master title style</a:t>
            </a:r>
            <a:endParaRPr/>
          </a:p>
        </p:txBody>
      </p:sp>
      <p:sp>
        <p:nvSpPr>
          <p:cNvPr id="5" name="Subtitle 16" hidden="0"/>
          <p:cNvSpPr>
            <a:spLocks noGrp="1"/>
          </p:cNvSpPr>
          <p:nvPr isPhoto="0" userDrawn="0">
            <p:ph type="subTitle" idx="1" hasCustomPrompt="0"/>
          </p:nvPr>
        </p:nvSpPr>
        <p:spPr bwMode="auto">
          <a:xfrm>
            <a:off x="533400" y="3228536"/>
            <a:ext cx="7854696" cy="1752599"/>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defRPr/>
            </a:pPr>
            <a:r>
              <a:rPr lang="en-US"/>
              <a:t>Click to edit Master subtitle style</a:t>
            </a:r>
            <a:endParaRPr/>
          </a:p>
        </p:txBody>
      </p:sp>
      <p:sp>
        <p:nvSpPr>
          <p:cNvPr id="6" name="Date Placeholder 29"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7" name="Footer Placeholder 18"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26" hidden="0"/>
          <p:cNvSpPr>
            <a:spLocks noGrp="1"/>
          </p:cNvSpPr>
          <p:nvPr isPhoto="0" userDrawn="0">
            <p:ph type="sldNum" sz="quarter" idx="12" hasCustomPrompt="0"/>
          </p:nvPr>
        </p:nvSpPr>
        <p:spPr bwMode="auto"/>
        <p:txBody>
          <a:bodyPr/>
          <a:lstStyle/>
          <a:p>
            <a:pPr>
              <a:defRPr/>
            </a:pPr>
            <a:fld id="{9CA217EF-0505-4C33-BB20-8A8DF2039023}" type="slidenum">
              <a:rPr lang="en-US"/>
              <a:t/>
            </a:fld>
            <a:endParaRPr lang="en-US"/>
          </a:p>
        </p:txBody>
      </p:sp>
    </p:spTree>
  </p:cSld>
  <p:clrMapOvr>
    <a:overrideClrMapping accent1="accent1" accent2="accent2" accent3="accent3" accent4="accent4" accent5="accent5" accent6="accent6" bg1="dk1" bg2="dk2" folHlink="folHlink" hlink="hlink" tx1="lt1" tx2="lt2"/>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9CA217EF-0505-4C33-BB20-8A8DF2039023}"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6629400" y="914400"/>
            <a:ext cx="2057400" cy="5211763"/>
          </a:xfrm>
        </p:spPr>
        <p:txBody>
          <a:bodyPr vert="eaVert"/>
          <a:lstStyle/>
          <a:p>
            <a:pPr>
              <a:defRPr/>
            </a:pPr>
            <a:r>
              <a:rPr lang="en-US"/>
              <a:t>Click to edit Master title style</a:t>
            </a:r>
            <a:endParaRPr/>
          </a:p>
        </p:txBody>
      </p:sp>
      <p:sp>
        <p:nvSpPr>
          <p:cNvPr id="5" name="Vertical Text Placeholder 2" hidden="0"/>
          <p:cNvSpPr>
            <a:spLocks noGrp="1"/>
          </p:cNvSpPr>
          <p:nvPr isPhoto="0" userDrawn="0">
            <p:ph type="body" orient="vert" idx="1" hasCustomPrompt="0"/>
          </p:nvPr>
        </p:nvSpPr>
        <p:spPr bwMode="auto">
          <a:xfrm>
            <a:off x="457200" y="914400"/>
            <a:ext cx="6019800" cy="5211763"/>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9CA217EF-0505-4C33-BB20-8A8DF2039023}" type="slidenum">
              <a:rPr lang="en-US"/>
              <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bl" userDrawn="1">
  <p:cSld name="Title and Tabl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762000" y="533400"/>
            <a:ext cx="7696200" cy="1143000"/>
          </a:xfrm>
        </p:spPr>
        <p:txBody>
          <a:bodyPr/>
          <a:lstStyle/>
          <a:p>
            <a:pPr>
              <a:defRPr/>
            </a:pPr>
            <a:r>
              <a:rPr lang="en-US"/>
              <a:t>Click to edit Master title style</a:t>
            </a:r>
            <a:endParaRPr/>
          </a:p>
        </p:txBody>
      </p:sp>
      <p:sp>
        <p:nvSpPr>
          <p:cNvPr id="5" name="Table Placeholder 2" hidden="0"/>
          <p:cNvSpPr>
            <a:spLocks noGrp="1"/>
          </p:cNvSpPr>
          <p:nvPr isPhoto="0" userDrawn="0">
            <p:ph type="tbl" idx="1" hasCustomPrompt="0"/>
          </p:nvPr>
        </p:nvSpPr>
        <p:spPr bwMode="auto">
          <a:xfrm>
            <a:off x="762000" y="1905000"/>
            <a:ext cx="7696200" cy="4038600"/>
          </a:xfrm>
        </p:spPr>
        <p:txBody>
          <a:bodyPr/>
          <a:lstStyle/>
          <a:p>
            <a:pPr lvl="0">
              <a:defRPr/>
            </a:pPr>
            <a:endParaRPr lang="en-US"/>
          </a:p>
        </p:txBody>
      </p:sp>
      <p:sp>
        <p:nvSpPr>
          <p:cNvPr id="6" name="Rectangle 4" hidden="0"/>
          <p:cNvSpPr>
            <a:spLocks noChangeArrowheads="1" noGrp="1"/>
          </p:cNvSpPr>
          <p:nvPr isPhoto="0" userDrawn="0">
            <p:ph type="dt" sz="half" idx="10" hasCustomPrompt="0"/>
          </p:nvPr>
        </p:nvSpPr>
        <p:spPr bwMode="auto">
          <a:ln/>
        </p:spPr>
        <p:txBody>
          <a:bodyPr/>
          <a:lstStyle>
            <a:lvl1pPr>
              <a:defRPr/>
            </a:lvl1pPr>
          </a:lstStyle>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4617B">
                  <a:shade val="90000"/>
                </a:srgbClr>
              </a:solidFill>
              <a:latin typeface="Constantia"/>
              <a:ea typeface="+mn-ea"/>
              <a:cs typeface="+mn-cs"/>
            </a:endParaRPr>
          </a:p>
        </p:txBody>
      </p:sp>
      <p:sp>
        <p:nvSpPr>
          <p:cNvPr id="7" name="Rectangle 5" hidden="0"/>
          <p:cNvSpPr>
            <a:spLocks noChangeArrowheads="1" noGrp="1"/>
          </p:cNvSpPr>
          <p:nvPr isPhoto="0" userDrawn="0">
            <p:ph type="ftr" sz="quarter" idx="11" hasCustomPrompt="0"/>
          </p:nvPr>
        </p:nvSpPr>
        <p:spPr bwMode="auto">
          <a:ln/>
        </p:spPr>
        <p:txBody>
          <a:bodyPr/>
          <a:lstStyle>
            <a:lvl1pPr>
              <a:defRPr/>
            </a:lvl1pPr>
          </a:lstStyle>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4617B">
                  <a:shade val="90000"/>
                </a:srgbClr>
              </a:solidFill>
              <a:latin typeface="Constantia"/>
              <a:ea typeface="+mn-ea"/>
              <a:cs typeface="+mn-cs"/>
            </a:endParaRPr>
          </a:p>
        </p:txBody>
      </p:sp>
      <p:sp>
        <p:nvSpPr>
          <p:cNvPr id="8" name="Rectangle 6" hidden="0"/>
          <p:cNvSpPr>
            <a:spLocks noChangeArrowheads="1" noGrp="1"/>
          </p:cNvSpPr>
          <p:nvPr isPhoto="0" userDrawn="0">
            <p:ph type="sldNum" sz="quarter" idx="12" hasCustomPrompt="0"/>
          </p:nvPr>
        </p:nvSpPr>
        <p:spPr bwMode="auto">
          <a:ln/>
        </p:spPr>
        <p:txBody>
          <a:bodyPr/>
          <a:lstStyle>
            <a:lvl1pPr>
              <a:defRPr/>
            </a:lvl1pPr>
          </a:lstStyle>
          <a:p>
            <a:pPr marL="0" marR="0" lvl="0" indent="0" algn="r" defTabSz="914400">
              <a:lnSpc>
                <a:spcPct val="100000"/>
              </a:lnSpc>
              <a:spcBef>
                <a:spcPts val="0"/>
              </a:spcBef>
              <a:spcAft>
                <a:spcPts val="0"/>
              </a:spcAft>
              <a:buClrTx/>
              <a:buSzTx/>
              <a:buFontTx/>
              <a:buNone/>
              <a:defRPr/>
            </a:pPr>
            <a:fld id="{5DC61D8A-221F-41B0-A7CB-D9079A05AC00}" type="slidenum">
              <a:rPr lang="en-US" sz="1200" b="0" i="0" u="none" strike="noStrike" cap="none" spc="0">
                <a:ln>
                  <a:noFill/>
                </a:ln>
                <a:solidFill>
                  <a:srgbClr val="04617B">
                    <a:shade val="90000"/>
                  </a:srgbClr>
                </a:solidFill>
                <a:latin typeface="Constantia"/>
                <a:ea typeface="+mn-ea"/>
                <a:cs typeface="+mn-cs"/>
              </a:rPr>
              <a:t/>
            </a:fld>
            <a:endParaRPr lang="en-US" sz="1200" b="0" i="0" u="none" strike="noStrike" cap="none" spc="0">
              <a:ln>
                <a:noFill/>
              </a:ln>
              <a:solidFill>
                <a:srgbClr val="04617B">
                  <a:shade val="90000"/>
                </a:srgbClr>
              </a:solidFill>
              <a:latin typeface="Constantia"/>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685800" y="2130425"/>
            <a:ext cx="7772400" cy="1470025"/>
          </a:xfrm>
        </p:spPr>
        <p:txBody>
          <a:bodyPr/>
          <a:lstStyle/>
          <a:p>
            <a:pPr>
              <a:defRPr/>
            </a:pPr>
            <a:r>
              <a:rPr lang="en-US"/>
              <a:t>Click to edit Master title style</a:t>
            </a:r>
            <a:endParaRPr/>
          </a:p>
        </p:txBody>
      </p:sp>
      <p:sp>
        <p:nvSpPr>
          <p:cNvPr id="5" name="Subtitle 2" hidden="0"/>
          <p:cNvSpPr>
            <a:spLocks noGrp="1"/>
          </p:cNvSpPr>
          <p:nvPr isPhoto="0" userDrawn="0">
            <p:ph type="subTitle" idx="1" hasCustomPrompt="0"/>
          </p:nvPr>
        </p:nvSpPr>
        <p:spPr bwMode="auto">
          <a:xfrm>
            <a:off x="1371600" y="3886200"/>
            <a:ext cx="6400800" cy="17525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a:defRPr/>
            </a:pPr>
            <a:r>
              <a:rPr lang="en-US"/>
              <a:t>Click to edit Master subtitle style</a:t>
            </a:r>
            <a:endParaRPr/>
          </a:p>
        </p:txBody>
      </p:sp>
      <p:sp>
        <p:nvSpPr>
          <p:cNvPr id="6"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7"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8"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743F53F6-B523-C44E-B4C1-FCBC5EB649F5}" type="slidenum">
              <a:rPr lang="en-US"/>
              <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7"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8"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D498B073-F070-8F40-A264-45FE158B6770}"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a:p>
        </p:txBody>
      </p:sp>
      <p:sp>
        <p:nvSpPr>
          <p:cNvPr id="5" name="Text Placeholder 2" hidden="0"/>
          <p:cNvSpPr>
            <a:spLocks noGrp="1"/>
          </p:cNvSpPr>
          <p:nvPr isPhoto="0" userDrawn="0">
            <p:ph type="body" idx="1" hasCustomPrompt="0"/>
          </p:nvPr>
        </p:nvSpPr>
        <p:spPr bwMode="auto">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defRPr/>
            </a:pPr>
            <a:r>
              <a:rPr lang="en-US"/>
              <a:t>Click to edit Master text styles</a:t>
            </a:r>
            <a:endParaRPr/>
          </a:p>
        </p:txBody>
      </p:sp>
      <p:sp>
        <p:nvSpPr>
          <p:cNvPr id="6"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7"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8"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A5E2E980-7D79-7040-B5D8-18DB884801CE}"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5" name="Content Placeholder 2" hidden="0"/>
          <p:cNvSpPr>
            <a:spLocks noGrp="1"/>
          </p:cNvSpPr>
          <p:nvPr isPhoto="0" userDrawn="0">
            <p:ph sz="half" idx="1" hasCustomPrompt="0"/>
          </p:nvPr>
        </p:nvSpPr>
        <p:spPr bwMode="auto">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Content Placeholder 3" hidden="0"/>
          <p:cNvSpPr>
            <a:spLocks noGrp="1"/>
          </p:cNvSpPr>
          <p:nvPr isPhoto="0" userDrawn="0">
            <p:ph sz="half" idx="2" hasCustomPrompt="0"/>
          </p:nvPr>
        </p:nvSpPr>
        <p:spPr bwMode="auto">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8"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9"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F735F25A-B97A-024B-B408-E1A4C1DF4143}" type="slidenum">
              <a:rPr lang="en-US"/>
              <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274638"/>
            <a:ext cx="8229600" cy="1143000"/>
          </a:xfrm>
        </p:spPr>
        <p:txBody>
          <a:bodyPr/>
          <a:lstStyle>
            <a:lvl1pPr>
              <a:defRPr/>
            </a:lvl1pPr>
          </a:lstStyle>
          <a:p>
            <a:pPr>
              <a:defRPr/>
            </a:pPr>
            <a:r>
              <a:rPr lang="en-US"/>
              <a:t>Click to edit Master title style</a:t>
            </a:r>
            <a:endParaRPr/>
          </a:p>
        </p:txBody>
      </p:sp>
      <p:sp>
        <p:nvSpPr>
          <p:cNvPr id="5" name="Text Placeholder 2" hidden="0"/>
          <p:cNvSpPr>
            <a:spLocks noGrp="1"/>
          </p:cNvSpPr>
          <p:nvPr isPhoto="0" userDrawn="0">
            <p:ph type="body" idx="1" hasCustomPrompt="0"/>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hidden="0"/>
          <p:cNvSpPr>
            <a:spLocks noGrp="1"/>
          </p:cNvSpPr>
          <p:nvPr isPhoto="0" userDrawn="0">
            <p:ph sz="half" idx="2" hasCustomPrompt="0"/>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Text Placeholder 4" hidden="0"/>
          <p:cNvSpPr>
            <a:spLocks noGrp="1"/>
          </p:cNvSpPr>
          <p:nvPr isPhoto="0" userDrawn="0">
            <p:ph type="body" sz="quarter" idx="3" hasCustomPrompt="0"/>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hidden="0"/>
          <p:cNvSpPr>
            <a:spLocks noGrp="1"/>
          </p:cNvSpPr>
          <p:nvPr isPhoto="0" userDrawn="0">
            <p:ph sz="quarter" idx="4" hasCustomPrompt="0"/>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10" name="Footer Placeholder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11" name="Slide Number Placeholder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DD8B96B1-2EDF-B64A-A4F1-BB54A74ACDCF}" type="slidenum">
              <a:rPr lang="en-US"/>
              <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5"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6"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7"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0DCF9BDD-CFA9-4940-A134-4E3EBF4AC9F4}" type="slidenum">
              <a:rPr lang="en-US"/>
              <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5"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6"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7EFC9773-7379-5049-A6C9-0C8EEEC5C544}"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9CA217EF-0505-4C33-BB20-8A8DF2039023}" type="slidenum">
              <a:rPr lang="en-US"/>
              <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273050"/>
            <a:ext cx="3008313" cy="1162050"/>
          </a:xfrm>
        </p:spPr>
        <p:txBody>
          <a:bodyPr anchor="b"/>
          <a:lstStyle>
            <a:lvl1pPr algn="l">
              <a:defRPr sz="2000" b="1"/>
            </a:lvl1pPr>
          </a:lstStyle>
          <a:p>
            <a:pPr>
              <a:defRPr/>
            </a:pPr>
            <a:r>
              <a:rPr lang="en-US"/>
              <a:t>Click to edit Master title style</a:t>
            </a:r>
            <a:endParaRPr/>
          </a:p>
        </p:txBody>
      </p:sp>
      <p:sp>
        <p:nvSpPr>
          <p:cNvPr id="5" name="Content Placeholder 2" hidden="0"/>
          <p:cNvSpPr>
            <a:spLocks noGrp="1"/>
          </p:cNvSpPr>
          <p:nvPr isPhoto="0" userDrawn="0">
            <p:ph idx="1" hasCustomPrompt="0"/>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Text Placeholder 3" hidden="0"/>
          <p:cNvSpPr>
            <a:spLocks noGrp="1"/>
          </p:cNvSpPr>
          <p:nvPr isPhoto="0" userDrawn="0">
            <p:ph type="body" sz="half" idx="2" hasCustomPrompt="0"/>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8"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9"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A514D338-4107-944C-9C9F-B78F8039FA74}" type="slidenum">
              <a:rPr lang="en-US"/>
              <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1792288" y="4800600"/>
            <a:ext cx="5486400" cy="566738"/>
          </a:xfrm>
        </p:spPr>
        <p:txBody>
          <a:bodyPr anchor="b"/>
          <a:lstStyle>
            <a:lvl1pPr algn="l">
              <a:defRPr sz="2000" b="1"/>
            </a:lvl1pPr>
          </a:lstStyle>
          <a:p>
            <a:pPr>
              <a:defRPr/>
            </a:pPr>
            <a:r>
              <a:rPr lang="en-US"/>
              <a:t>Click to edit Master title style</a:t>
            </a:r>
            <a:endParaRPr/>
          </a:p>
        </p:txBody>
      </p:sp>
      <p:sp>
        <p:nvSpPr>
          <p:cNvPr id="5" name="Picture Placeholder 2" hidden="0"/>
          <p:cNvSpPr>
            <a:spLocks noGrp="1"/>
          </p:cNvSpPr>
          <p:nvPr isPhoto="0" userDrawn="0">
            <p:ph type="pic" idx="1" hasCustomPrompt="0"/>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endParaRPr lang="en-US"/>
          </a:p>
        </p:txBody>
      </p:sp>
      <p:sp>
        <p:nvSpPr>
          <p:cNvPr id="6" name="Text Placeholder 3" hidden="0"/>
          <p:cNvSpPr>
            <a:spLocks noGrp="1"/>
          </p:cNvSpPr>
          <p:nvPr isPhoto="0" userDrawn="0">
            <p:ph type="body" sz="half" idx="2" hasCustomPrompt="0"/>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8"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9"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EFD97474-BCA4-8B48-AA21-40B47D81E853}" type="slidenum">
              <a:rPr lang="en-US"/>
              <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7"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8"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38D61CF4-3907-BD48-A0AD-B97C00B711EA}" type="slidenum">
              <a:rPr lang="en-US"/>
              <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6362700" y="228600"/>
            <a:ext cx="1943100" cy="6019800"/>
          </a:xfrm>
        </p:spPr>
        <p:txBody>
          <a:bodyPr vert="eaVert"/>
          <a:lstStyle/>
          <a:p>
            <a:pPr>
              <a:defRPr/>
            </a:pPr>
            <a:r>
              <a:rPr lang="en-US"/>
              <a:t>Click to edit Master title style</a:t>
            </a:r>
            <a:endParaRPr/>
          </a:p>
        </p:txBody>
      </p:sp>
      <p:sp>
        <p:nvSpPr>
          <p:cNvPr id="5" name="Vertical Text Placeholder 2" hidden="0"/>
          <p:cNvSpPr>
            <a:spLocks noGrp="1"/>
          </p:cNvSpPr>
          <p:nvPr isPhoto="0" userDrawn="0">
            <p:ph type="body" orient="vert" idx="1" hasCustomPrompt="0"/>
          </p:nvPr>
        </p:nvSpPr>
        <p:spPr bwMode="auto">
          <a:xfrm>
            <a:off x="533400" y="228600"/>
            <a:ext cx="5676900" cy="60198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7"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8"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4E5268B6-BFED-754B-A245-6D16E75F0749}" type="slidenum">
              <a:rPr lang="en-US"/>
              <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Obj" userDrawn="1">
  <p:cSld name="Title, Text,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533400" y="228600"/>
            <a:ext cx="7772400" cy="1143000"/>
          </a:xfrm>
        </p:spPr>
        <p:txBody>
          <a:bodyPr/>
          <a:lstStyle/>
          <a:p>
            <a:pPr>
              <a:defRPr/>
            </a:pPr>
            <a:r>
              <a:rPr lang="en-US"/>
              <a:t>Click to edit Master title style</a:t>
            </a:r>
            <a:endParaRPr/>
          </a:p>
        </p:txBody>
      </p:sp>
      <p:sp>
        <p:nvSpPr>
          <p:cNvPr id="5" name="Text Placeholder 2" hidden="0"/>
          <p:cNvSpPr>
            <a:spLocks noGrp="1"/>
          </p:cNvSpPr>
          <p:nvPr isPhoto="0" userDrawn="0">
            <p:ph type="body" sz="half" idx="1" hasCustomPrompt="0"/>
          </p:nvPr>
        </p:nvSpPr>
        <p:spPr bwMode="auto">
          <a:xfrm>
            <a:off x="533400" y="1600200"/>
            <a:ext cx="3810000" cy="46482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Content Placeholder 3" hidden="0"/>
          <p:cNvSpPr>
            <a:spLocks noGrp="1"/>
          </p:cNvSpPr>
          <p:nvPr isPhoto="0" userDrawn="0">
            <p:ph sz="half" idx="2" hasCustomPrompt="0"/>
          </p:nvPr>
        </p:nvSpPr>
        <p:spPr bwMode="auto">
          <a:xfrm>
            <a:off x="4495800" y="1600200"/>
            <a:ext cx="3810000" cy="46482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Rectangle 4" hidden="0"/>
          <p:cNvSpPr>
            <a:spLocks noChangeArrowheads="1" noGrp="1"/>
          </p:cNvSpPr>
          <p:nvPr isPhoto="0" userDrawn="0">
            <p:ph type="dt" sz="half" idx="10" hasCustomPrompt="0"/>
          </p:nvPr>
        </p:nvSpPr>
        <p:spPr bwMode="auto">
          <a:ln/>
        </p:spPr>
        <p:txBody>
          <a:bodyPr/>
          <a:lstStyle>
            <a:lvl1pPr>
              <a:defRPr/>
            </a:lvl1pPr>
          </a:lstStyle>
          <a:p>
            <a:pPr>
              <a:defRPr/>
            </a:pPr>
            <a:endParaRPr lang="en-US"/>
          </a:p>
        </p:txBody>
      </p:sp>
      <p:sp>
        <p:nvSpPr>
          <p:cNvPr id="8" name="Rectangle 7" hidden="0"/>
          <p:cNvSpPr>
            <a:spLocks noChangeArrowheads="1" noGrp="1"/>
          </p:cNvSpPr>
          <p:nvPr isPhoto="0" userDrawn="0">
            <p:ph type="ftr" sz="quarter" idx="11" hasCustomPrompt="0"/>
          </p:nvPr>
        </p:nvSpPr>
        <p:spPr bwMode="auto">
          <a:xfrm>
            <a:off x="5532438" y="6467475"/>
            <a:ext cx="2895600" cy="287338"/>
          </a:xfrm>
          <a:prstGeom prst="rect">
            <a:avLst/>
          </a:prstGeom>
          <a:ln/>
        </p:spPr>
        <p:txBody>
          <a:bodyPr/>
          <a:lstStyle>
            <a:lvl1pPr>
              <a:defRPr/>
            </a:lvl1pPr>
          </a:lstStyle>
          <a:p>
            <a:pPr>
              <a:defRPr/>
            </a:pPr>
            <a:r>
              <a:rPr lang="en-US"/>
              <a:t>Network Layer</a:t>
            </a:r>
            <a:endParaRPr/>
          </a:p>
        </p:txBody>
      </p:sp>
      <p:sp>
        <p:nvSpPr>
          <p:cNvPr id="9" name="Rectangle 8" hidden="0"/>
          <p:cNvSpPr>
            <a:spLocks noChangeArrowheads="1" noGrp="1"/>
          </p:cNvSpPr>
          <p:nvPr isPhoto="0" userDrawn="0">
            <p:ph type="sldNum" sz="quarter" idx="12" hasCustomPrompt="0"/>
          </p:nvPr>
        </p:nvSpPr>
        <p:spPr bwMode="auto">
          <a:xfrm>
            <a:off x="8324850" y="6462713"/>
            <a:ext cx="676275" cy="276225"/>
          </a:xfrm>
          <a:prstGeom prst="rect">
            <a:avLst/>
          </a:prstGeom>
          <a:ln/>
        </p:spPr>
        <p:txBody>
          <a:bodyPr/>
          <a:lstStyle>
            <a:lvl1pPr>
              <a:defRPr/>
            </a:lvl1pPr>
          </a:lstStyle>
          <a:p>
            <a:pPr>
              <a:defRPr/>
            </a:pPr>
            <a:r>
              <a:rPr lang="en-US"/>
              <a:t>4-</a:t>
            </a:r>
            <a:fld id="{EC0F1923-A596-1A47-A249-877B26CCB952}"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bg>
      <p:bgRef idx="1002">
        <a:schemeClr val="bg2"/>
      </p:bgRef>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530352" y="1316736"/>
            <a:ext cx="7772400" cy="1362455"/>
          </a:xfrm>
          <a:prstGeom prst="rect">
            <a:avLst/>
          </a:prstGeom>
          <a:ln>
            <a:noFill/>
          </a:ln>
        </p:spPr>
        <p:txBody>
          <a:bodyPr vert="horz" tIns="0" bIns="0" anchor="b">
            <a:noAutofit/>
          </a:bodyPr>
          <a:lstStyle>
            <a:lvl1pPr algn="l">
              <a:spcBef>
                <a:spcPts val="0"/>
              </a:spcBef>
              <a:buNone/>
              <a:defRPr lang="en-US" sz="5600" b="1" cap="none">
                <a:ln w="635">
                  <a:noFill/>
                </a:ln>
                <a:solidFill>
                  <a:schemeClr val="accent4">
                    <a:tint val="90000"/>
                    <a:satMod val="125000"/>
                  </a:schemeClr>
                </a:solidFill>
                <a:latin typeface="+mj-lt"/>
                <a:ea typeface="+mj-ea"/>
                <a:cs typeface="+mj-cs"/>
              </a:defRPr>
            </a:lvl1pPr>
          </a:lstStyle>
          <a:p>
            <a:pPr>
              <a:defRPr/>
            </a:pPr>
            <a:r>
              <a:rPr lang="en-US"/>
              <a:t>Click to edit Master title style</a:t>
            </a:r>
            <a:endParaRPr/>
          </a:p>
        </p:txBody>
      </p:sp>
      <p:sp>
        <p:nvSpPr>
          <p:cNvPr id="5" name="Text Placeholder 2" hidden="0"/>
          <p:cNvSpPr>
            <a:spLocks noGrp="1"/>
          </p:cNvSpPr>
          <p:nvPr isPhoto="0" userDrawn="0">
            <p:ph type="body" idx="1" hasCustomPrompt="0"/>
          </p:nvPr>
        </p:nvSpPr>
        <p:spPr bwMode="auto">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defRPr/>
            </a:pPr>
            <a:r>
              <a:rPr lang="en-US"/>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9CA217EF-0505-4C33-BB20-8A8DF2039023}" type="slidenum">
              <a:rPr lang="en-US"/>
              <a:t/>
            </a:fld>
            <a:endParaRPr lang="en-US"/>
          </a:p>
        </p:txBody>
      </p:sp>
    </p:spTree>
  </p:cSld>
  <p:clrMapOvr>
    <a:overrideClrMapping accent1="accent1" accent2="accent2" accent3="accent3" accent4="accent4" accent5="accent5" accent6="accent6" bg1="dk1" bg2="dk2" folHlink="folHlink" hlink="hlink" tx1="lt1" tx2="lt2"/>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1143000"/>
          </a:xfrm>
        </p:spPr>
        <p:txBody>
          <a:bodyPr/>
          <a:lstStyle/>
          <a:p>
            <a:pPr>
              <a:defRPr/>
            </a:pPr>
            <a:r>
              <a:rPr lang="en-US"/>
              <a:t>Click to edit Master title style</a:t>
            </a:r>
            <a:endParaRPr/>
          </a:p>
        </p:txBody>
      </p:sp>
      <p:sp>
        <p:nvSpPr>
          <p:cNvPr id="5" name="Content Placeholder 2" hidden="0"/>
          <p:cNvSpPr>
            <a:spLocks noGrp="1"/>
          </p:cNvSpPr>
          <p:nvPr isPhoto="0" userDrawn="0">
            <p:ph sz="half" idx="1" hasCustomPrompt="0"/>
          </p:nvPr>
        </p:nvSpPr>
        <p:spPr bwMode="auto">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3" hidden="0"/>
          <p:cNvSpPr>
            <a:spLocks noGrp="1"/>
          </p:cNvSpPr>
          <p:nvPr isPhoto="0" userDrawn="0">
            <p:ph sz="half" idx="2" hasCustomPrompt="0"/>
          </p:nvPr>
        </p:nvSpPr>
        <p:spPr bwMode="auto">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9CA217EF-0505-4C33-BB20-8A8DF2039023}"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1143000"/>
          </a:xfrm>
        </p:spPr>
        <p:txBody>
          <a:bodyPr tIns="45720" anchor="b"/>
          <a:lstStyle>
            <a:lvl1pPr>
              <a:defRPr/>
            </a:lvl1pPr>
          </a:lstStyle>
          <a:p>
            <a:pPr>
              <a:defRPr/>
            </a:pPr>
            <a:r>
              <a:rPr lang="en-US"/>
              <a:t>Click to edit Master title style</a:t>
            </a:r>
            <a:endParaRPr/>
          </a:p>
        </p:txBody>
      </p:sp>
      <p:sp>
        <p:nvSpPr>
          <p:cNvPr id="5" name="Text Placeholder 2" hidden="0"/>
          <p:cNvSpPr>
            <a:spLocks noGrp="1"/>
          </p:cNvSpPr>
          <p:nvPr isPhoto="0" userDrawn="0">
            <p:ph type="body" idx="1" hasCustomPrompt="0"/>
          </p:nvPr>
        </p:nvSpPr>
        <p:spPr bwMode="auto">
          <a:xfrm>
            <a:off x="457200" y="1855248"/>
            <a:ext cx="4040188" cy="659352"/>
          </a:xfrm>
        </p:spPr>
        <p:txBody>
          <a:bodyPr lIns="45720" tIns="0" rIns="45720" bIns="0" anchor="ctr">
            <a:noAutofit/>
          </a:bodyPr>
          <a:lstStyle>
            <a:lvl1pPr marL="0" indent="0">
              <a:buNone/>
              <a:defRPr sz="2400" b="1" cap="none">
                <a:solidFill>
                  <a:schemeClr val="tx2"/>
                </a:solidFill>
              </a:defRPr>
            </a:lvl1pPr>
            <a:lvl2pPr>
              <a:buNone/>
              <a:defRPr sz="2000" b="1"/>
            </a:lvl2pPr>
            <a:lvl3pPr>
              <a:buNone/>
              <a:defRPr sz="1800" b="1"/>
            </a:lvl3pPr>
            <a:lvl4pPr>
              <a:buNone/>
              <a:defRPr sz="1600" b="1"/>
            </a:lvl4pPr>
            <a:lvl5pPr>
              <a:buNone/>
              <a:defRPr sz="1600" b="1"/>
            </a:lvl5pPr>
          </a:lstStyle>
          <a:p>
            <a:pPr lvl="0">
              <a:defRPr/>
            </a:pPr>
            <a:r>
              <a:rPr lang="en-US"/>
              <a:t>Click to edit Master text styles</a:t>
            </a:r>
            <a:endParaRPr/>
          </a:p>
        </p:txBody>
      </p:sp>
      <p:sp>
        <p:nvSpPr>
          <p:cNvPr id="6" name="Text Placeholder 3" hidden="0"/>
          <p:cNvSpPr>
            <a:spLocks noGrp="1"/>
          </p:cNvSpPr>
          <p:nvPr isPhoto="0" userDrawn="0">
            <p:ph type="body" sz="half" idx="3" hasCustomPrompt="0"/>
          </p:nvPr>
        </p:nvSpPr>
        <p:spPr bwMode="auto">
          <a:xfrm>
            <a:off x="4645025" y="1859757"/>
            <a:ext cx="4041775" cy="654843"/>
          </a:xfrm>
        </p:spPr>
        <p:txBody>
          <a:bodyPr lIns="45720" tIns="0" rIns="45720" bIns="0" anchor="ctr"/>
          <a:lstStyle>
            <a:lvl1pPr marL="0" indent="0">
              <a:buNone/>
              <a:defRPr sz="2400" b="1" cap="none">
                <a:solidFill>
                  <a:schemeClr val="tx2"/>
                </a:solidFill>
              </a:defRPr>
            </a:lvl1pPr>
            <a:lvl2pPr>
              <a:buNone/>
              <a:defRPr sz="2000" b="1"/>
            </a:lvl2pPr>
            <a:lvl3pPr>
              <a:buNone/>
              <a:defRPr sz="1800" b="1"/>
            </a:lvl3pPr>
            <a:lvl4pPr>
              <a:buNone/>
              <a:defRPr sz="1600" b="1"/>
            </a:lvl4pPr>
            <a:lvl5pPr>
              <a:buNone/>
              <a:defRPr sz="1600" b="1"/>
            </a:lvl5pPr>
          </a:lstStyle>
          <a:p>
            <a:pPr lvl="0">
              <a:defRPr/>
            </a:pPr>
            <a:r>
              <a:rPr lang="en-US"/>
              <a:t>Click to edit Master text styles</a:t>
            </a:r>
            <a:endParaRPr/>
          </a:p>
        </p:txBody>
      </p:sp>
      <p:sp>
        <p:nvSpPr>
          <p:cNvPr id="7" name="Content Placeholder 4" hidden="0"/>
          <p:cNvSpPr>
            <a:spLocks noGrp="1"/>
          </p:cNvSpPr>
          <p:nvPr isPhoto="0" userDrawn="0">
            <p:ph sz="quarter" idx="2" hasCustomPrompt="0"/>
          </p:nvPr>
        </p:nvSpPr>
        <p:spPr bwMode="auto">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8" name="Content Placeholder 5" hidden="0"/>
          <p:cNvSpPr>
            <a:spLocks noGrp="1"/>
          </p:cNvSpPr>
          <p:nvPr isPhoto="0" userDrawn="0">
            <p:ph sz="quarter" idx="4" hasCustomPrompt="0"/>
          </p:nvPr>
        </p:nvSpPr>
        <p:spPr bwMode="auto">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10" name="Footer Placeholder 7" hidden="0"/>
          <p:cNvSpPr>
            <a:spLocks noGrp="1"/>
          </p:cNvSpPr>
          <p:nvPr isPhoto="0" userDrawn="0">
            <p:ph type="ftr" sz="quarter" idx="11" hasCustomPrompt="0"/>
          </p:nvPr>
        </p:nvSpPr>
        <p:spPr bwMode="auto"/>
        <p:txBody>
          <a:bodyPr/>
          <a:lstStyle/>
          <a:p>
            <a:pPr>
              <a:defRPr/>
            </a:pPr>
            <a:endParaRPr lang="en-US"/>
          </a:p>
        </p:txBody>
      </p:sp>
      <p:sp>
        <p:nvSpPr>
          <p:cNvPr id="11" name="Slide Number Placeholder 8" hidden="0"/>
          <p:cNvSpPr>
            <a:spLocks noGrp="1"/>
          </p:cNvSpPr>
          <p:nvPr isPhoto="0" userDrawn="0">
            <p:ph type="sldNum" sz="quarter" idx="12" hasCustomPrompt="0"/>
          </p:nvPr>
        </p:nvSpPr>
        <p:spPr bwMode="auto"/>
        <p:txBody>
          <a:bodyPr/>
          <a:lstStyle/>
          <a:p>
            <a:pPr>
              <a:defRPr/>
            </a:pPr>
            <a:fld id="{9CA217EF-0505-4C33-BB20-8A8DF2039023}"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305800" cy="1143000"/>
          </a:xfrm>
        </p:spPr>
        <p:txBody>
          <a:bodyPr vert="horz" tIns="45720" bIns="0" anchor="b">
            <a:normAutofit/>
          </a:bodyPr>
          <a:lstStyle>
            <a:lvl1pPr algn="l">
              <a:spcBef>
                <a:spcPts val="0"/>
              </a:spcBef>
              <a:buNone/>
              <a:defRPr sz="5000" b="0">
                <a:ln>
                  <a:noFill/>
                </a:ln>
                <a:solidFill>
                  <a:schemeClr val="tx2"/>
                </a:solidFill>
                <a:latin typeface="+mj-lt"/>
                <a:ea typeface="+mj-ea"/>
                <a:cs typeface="+mj-cs"/>
              </a:defRPr>
            </a:lvl1pPr>
          </a:lstStyle>
          <a:p>
            <a:pPr>
              <a:defRPr/>
            </a:pPr>
            <a:r>
              <a:rPr lang="en-US"/>
              <a:t>Click to edit Master title style</a:t>
            </a:r>
            <a:endParaRPr/>
          </a:p>
        </p:txBody>
      </p:sp>
      <p:sp>
        <p:nvSpPr>
          <p:cNvPr id="5" name="Date Placeholder 2"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6" name="Footer Placeholder 3"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4" hidden="0"/>
          <p:cNvSpPr>
            <a:spLocks noGrp="1"/>
          </p:cNvSpPr>
          <p:nvPr isPhoto="0" userDrawn="0">
            <p:ph type="sldNum" sz="quarter" idx="12" hasCustomPrompt="0"/>
          </p:nvPr>
        </p:nvSpPr>
        <p:spPr bwMode="auto"/>
        <p:txBody>
          <a:bodyPr/>
          <a:lstStyle/>
          <a:p>
            <a:pPr>
              <a:defRPr/>
            </a:pPr>
            <a:fld id="{9CA217EF-0505-4C33-BB20-8A8DF2039023}"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5" name="Footer Placeholder 2"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3" hidden="0"/>
          <p:cNvSpPr>
            <a:spLocks noGrp="1"/>
          </p:cNvSpPr>
          <p:nvPr isPhoto="0" userDrawn="0">
            <p:ph type="sldNum" sz="quarter" idx="12" hasCustomPrompt="0"/>
          </p:nvPr>
        </p:nvSpPr>
        <p:spPr bwMode="auto"/>
        <p:txBody>
          <a:bodyPr/>
          <a:lstStyle/>
          <a:p>
            <a:pPr>
              <a:defRPr/>
            </a:pPr>
            <a:fld id="{9CA217EF-0505-4C33-BB20-8A8DF2039023}"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685800" y="514351"/>
            <a:ext cx="2743200" cy="1162050"/>
          </a:xfrm>
        </p:spPr>
        <p:txBody>
          <a:bodyPr lIns="0" anchor="b">
            <a:noAutofit/>
          </a:bodyPr>
          <a:lstStyle>
            <a:lvl1pPr algn="l">
              <a:spcBef>
                <a:spcPts val="0"/>
              </a:spcBef>
              <a:buNone/>
              <a:defRPr sz="2600" b="0">
                <a:ln>
                  <a:noFill/>
                </a:ln>
                <a:solidFill>
                  <a:schemeClr val="tx2"/>
                </a:solidFill>
                <a:latin typeface="+mj-lt"/>
                <a:ea typeface="+mj-ea"/>
                <a:cs typeface="+mj-cs"/>
              </a:defRPr>
            </a:lvl1pPr>
          </a:lstStyle>
          <a:p>
            <a:pPr>
              <a:defRPr/>
            </a:pPr>
            <a:r>
              <a:rPr lang="en-US"/>
              <a:t>Click to edit Master title style</a:t>
            </a:r>
            <a:endParaRPr/>
          </a:p>
        </p:txBody>
      </p:sp>
      <p:sp>
        <p:nvSpPr>
          <p:cNvPr id="5" name="Text Placeholder 2" hidden="0"/>
          <p:cNvSpPr>
            <a:spLocks noGrp="1"/>
          </p:cNvSpPr>
          <p:nvPr isPhoto="0" userDrawn="0">
            <p:ph type="body" idx="2" hasCustomPrompt="0"/>
          </p:nvPr>
        </p:nvSpPr>
        <p:spPr bwMode="auto">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defRPr/>
            </a:pPr>
            <a:r>
              <a:rPr lang="en-US"/>
              <a:t>Click to edit Master text styles</a:t>
            </a:r>
            <a:endParaRPr/>
          </a:p>
        </p:txBody>
      </p:sp>
      <p:sp>
        <p:nvSpPr>
          <p:cNvPr id="6" name="Content Placeholder 3" hidden="0"/>
          <p:cNvSpPr>
            <a:spLocks noGrp="1"/>
          </p:cNvSpPr>
          <p:nvPr isPhoto="0" userDrawn="0">
            <p:ph sz="half" idx="1" hasCustomPrompt="0"/>
          </p:nvPr>
        </p:nvSpPr>
        <p:spPr bwMode="auto">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9CA217EF-0505-4C33-BB20-8A8DF2039023}"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picTx" userDrawn="1">
  <p:cSld name="Picture with Caption">
    <p:spTree>
      <p:nvGrpSpPr>
        <p:cNvPr id="1" name="" hidden="0"/>
        <p:cNvGrpSpPr/>
        <p:nvPr isPhoto="0" userDrawn="0"/>
      </p:nvGrpSpPr>
      <p:grpSpPr bwMode="auto">
        <a:xfrm>
          <a:off x="0" y="0"/>
          <a:ext cx="0" cy="0"/>
          <a:chOff x="0" y="0"/>
          <a:chExt cx="0" cy="0"/>
        </a:xfrm>
      </p:grpSpPr>
      <p:sp>
        <p:nvSpPr>
          <p:cNvPr id="4" name="Snip and Round Single Corner Rectangle 8" hidden="0"/>
          <p:cNvSpPr/>
          <p:nvPr isPhoto="0" userDrawn="0"/>
        </p:nvSpPr>
        <p:spPr bwMode="auto">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kx="100000" sx="98500" sy="100080" rotWithShape="0" algn="tl">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Right Triangle 11" hidden="0"/>
          <p:cNvSpPr/>
          <p:nvPr isPhoto="0" userDrawn="0"/>
        </p:nvSpPr>
        <p:spPr bwMode="auto">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rotWithShape="0" algn="tl">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Title 1" hidden="0"/>
          <p:cNvSpPr>
            <a:spLocks noGrp="1"/>
          </p:cNvSpPr>
          <p:nvPr isPhoto="0" userDrawn="0">
            <p:ph type="title" hasCustomPrompt="0"/>
          </p:nvPr>
        </p:nvSpPr>
        <p:spPr bwMode="auto">
          <a:xfrm>
            <a:off x="609600" y="1176996"/>
            <a:ext cx="2212848" cy="1582621"/>
          </a:xfrm>
        </p:spPr>
        <p:txBody>
          <a:bodyPr vert="horz" lIns="45720" tIns="45720" rIns="45720" bIns="45720" anchor="b"/>
          <a:lstStyle>
            <a:lvl1pPr algn="l">
              <a:buNone/>
              <a:defRPr sz="2000" b="1">
                <a:solidFill>
                  <a:schemeClr val="tx2"/>
                </a:solidFill>
              </a:defRPr>
            </a:lvl1pPr>
          </a:lstStyle>
          <a:p>
            <a:pPr>
              <a:defRPr/>
            </a:pPr>
            <a:r>
              <a:rPr lang="en-US"/>
              <a:t>Click to edit Master title style</a:t>
            </a:r>
            <a:endParaRPr/>
          </a:p>
        </p:txBody>
      </p:sp>
      <p:sp>
        <p:nvSpPr>
          <p:cNvPr id="7" name="Text Placeholder 3" hidden="0"/>
          <p:cNvSpPr>
            <a:spLocks noGrp="1"/>
          </p:cNvSpPr>
          <p:nvPr isPhoto="0" userDrawn="0">
            <p:ph type="body" sz="half" idx="2" hasCustomPrompt="0"/>
          </p:nvPr>
        </p:nvSpPr>
        <p:spPr bwMode="auto">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a:defRPr/>
            </a:pPr>
            <a:r>
              <a:rPr lang="en-US"/>
              <a:t>Click to edit Master text styles</a:t>
            </a:r>
            <a:endParaRPr/>
          </a:p>
        </p:txBody>
      </p:sp>
      <p:sp>
        <p:nvSpPr>
          <p:cNvPr id="8" name="Date Placeholder 4" hidden="0"/>
          <p:cNvSpPr>
            <a:spLocks noGrp="1"/>
          </p:cNvSpPr>
          <p:nvPr isPhoto="0" userDrawn="0">
            <p:ph type="dt" sz="half" idx="10" hasCustomPrompt="0"/>
          </p:nvPr>
        </p:nvSpPr>
        <p:spPr bwMode="auto"/>
        <p:txBody>
          <a:bodyPr/>
          <a:lstStyle/>
          <a:p>
            <a:pPr>
              <a:defRPr/>
            </a:pPr>
            <a:fld id="{3D15220D-0BB5-4C71-B862-812B075D02FE}" type="datetimeFigureOut">
              <a:rPr lang="en-US"/>
              <a:t/>
            </a:fld>
            <a:endParaRPr lang="en-US"/>
          </a:p>
        </p:txBody>
      </p:sp>
      <p:sp>
        <p:nvSpPr>
          <p:cNvPr id="9" name="Footer Placeholder 5" hidden="0"/>
          <p:cNvSpPr>
            <a:spLocks noGrp="1"/>
          </p:cNvSpPr>
          <p:nvPr isPhoto="0" userDrawn="0">
            <p:ph type="ftr" sz="quarter" idx="11" hasCustomPrompt="0"/>
          </p:nvPr>
        </p:nvSpPr>
        <p:spPr bwMode="auto"/>
        <p:txBody>
          <a:bodyPr/>
          <a:lstStyle/>
          <a:p>
            <a:pPr>
              <a:defRPr/>
            </a:pPr>
            <a:endParaRPr lang="en-US"/>
          </a:p>
        </p:txBody>
      </p:sp>
      <p:sp>
        <p:nvSpPr>
          <p:cNvPr id="10" name="Slide Number Placeholder 6" hidden="0"/>
          <p:cNvSpPr>
            <a:spLocks noGrp="1"/>
          </p:cNvSpPr>
          <p:nvPr isPhoto="0" userDrawn="0">
            <p:ph type="sldNum" sz="quarter" idx="12" hasCustomPrompt="0"/>
          </p:nvPr>
        </p:nvSpPr>
        <p:spPr bwMode="auto">
          <a:xfrm>
            <a:off x="8077200" y="6356350"/>
            <a:ext cx="609600" cy="365125"/>
          </a:xfrm>
        </p:spPr>
        <p:txBody>
          <a:bodyPr/>
          <a:lstStyle/>
          <a:p>
            <a:pPr>
              <a:defRPr/>
            </a:pPr>
            <a:fld id="{9CA217EF-0505-4C33-BB20-8A8DF2039023}" type="slidenum">
              <a:rPr lang="en-US"/>
              <a:t/>
            </a:fld>
            <a:endParaRPr lang="en-US"/>
          </a:p>
        </p:txBody>
      </p:sp>
      <p:sp>
        <p:nvSpPr>
          <p:cNvPr id="11" name="Picture Placeholder 2" hidden="0"/>
          <p:cNvSpPr>
            <a:spLocks noGrp="1"/>
          </p:cNvSpPr>
          <p:nvPr isPhoto="0" userDrawn="0">
            <p:ph type="pic" idx="1" hasCustomPrompt="0"/>
          </p:nvPr>
        </p:nvSpPr>
        <p:spPr bwMode="auto">
          <a:xfrm rot="420000">
            <a:off x="3485793" y="1199517"/>
            <a:ext cx="4617720" cy="3931920"/>
          </a:xfrm>
          <a:prstGeom prst="rect">
            <a:avLst/>
          </a:prstGeom>
          <a:solidFill>
            <a:schemeClr val="bg2"/>
          </a:solidFill>
          <a:ln w="3000" cap="rnd">
            <a:solidFill>
              <a:srgbClr val="C0C0C0"/>
            </a:solidFill>
            <a:round/>
          </a:ln>
        </p:spPr>
        <p:txBody>
          <a:bodyPr/>
          <a:lstStyle>
            <a:lvl1pPr marL="0" indent="0">
              <a:buNone/>
              <a:defRPr sz="3200"/>
            </a:lvl1pPr>
          </a:lstStyle>
          <a:p>
            <a:pPr>
              <a:defRPr/>
            </a:pPr>
            <a:r>
              <a:rPr lang="en-US"/>
              <a:t>Click icon to add picture</a:t>
            </a:r>
            <a:endParaRPr lang="en-US"/>
          </a:p>
        </p:txBody>
      </p:sp>
      <p:sp>
        <p:nvSpPr>
          <p:cNvPr id="12" name="Freeform 9" hidden="0"/>
          <p:cNvSpPr/>
          <p:nvPr isPhoto="0" userDrawn="0"/>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fill="norm" stroke="1"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p:spPr>
        <p:txBody>
          <a:bodyPr vert="horz" wrap="square" lIns="91440" tIns="45720" rIns="91440" bIns="45720" anchor="t" compatLnSpc="1"/>
          <a:lstStyle/>
          <a:p>
            <a:pPr marL="0" algn="l">
              <a:defRPr/>
            </a:pPr>
            <a:endParaRPr lang="en-US">
              <a:solidFill>
                <a:schemeClr val="tx1"/>
              </a:solidFill>
              <a:latin typeface="+mn-lt"/>
              <a:ea typeface="+mn-ea"/>
              <a:cs typeface="+mn-cs"/>
            </a:endParaRPr>
          </a:p>
        </p:txBody>
      </p:sp>
      <p:sp>
        <p:nvSpPr>
          <p:cNvPr id="13" name="Freeform 10" hidden="0"/>
          <p:cNvSpPr/>
          <p:nvPr isPhoto="0" userDrawn="0"/>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fill="norm" stroke="1"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p:spPr>
        <p:txBody>
          <a:bodyPr vert="horz" wrap="square" lIns="91440" tIns="45720" rIns="91440" bIns="45720" anchor="t" compatLnSpc="1"/>
          <a:lstStyle/>
          <a:p>
            <a:pPr marL="0" algn="l">
              <a:defRPr/>
            </a:pPr>
            <a:endParaRPr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3">
        <a:schemeClr val="bg1"/>
      </p:bgRef>
    </p:bg>
    <p:spTree>
      <p:nvGrpSpPr>
        <p:cNvPr id="1" name="" hidden="0"/>
        <p:cNvGrpSpPr/>
        <p:nvPr isPhoto="0" userDrawn="0"/>
      </p:nvGrpSpPr>
      <p:grpSpPr bwMode="auto">
        <a:xfrm>
          <a:off x="0" y="0"/>
          <a:ext cx="0" cy="0"/>
          <a:chOff x="0" y="0"/>
          <a:chExt cx="0" cy="0"/>
        </a:xfrm>
      </p:grpSpPr>
      <p:sp>
        <p:nvSpPr>
          <p:cNvPr id="4" name="Freeform 6" hidden="0"/>
          <p:cNvSpPr/>
          <p:nvPr isPhoto="0" userDrawn="0"/>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fill="norm" stroke="1"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p:spPr>
        <p:txBody>
          <a:bodyPr vert="horz" wrap="square" lIns="91440" tIns="45720" rIns="91440" bIns="45720" anchor="t" compatLnSpc="1"/>
          <a:lstStyle/>
          <a:p>
            <a:pPr marL="0" algn="l">
              <a:defRPr/>
            </a:pPr>
            <a:endParaRPr lang="en-US">
              <a:solidFill>
                <a:schemeClr val="tx1"/>
              </a:solidFill>
              <a:latin typeface="+mn-lt"/>
              <a:ea typeface="+mn-ea"/>
              <a:cs typeface="+mn-cs"/>
            </a:endParaRPr>
          </a:p>
        </p:txBody>
      </p:sp>
      <p:sp>
        <p:nvSpPr>
          <p:cNvPr id="5" name="Freeform 7" hidden="0"/>
          <p:cNvSpPr/>
          <p:nvPr isPhoto="0" userDrawn="0"/>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fill="norm" stroke="1"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p:spPr>
        <p:txBody>
          <a:bodyPr vert="horz" wrap="square" lIns="91440" tIns="45720" rIns="91440" bIns="45720" anchor="t" compatLnSpc="1"/>
          <a:lstStyle/>
          <a:p>
            <a:pPr marL="0" algn="l">
              <a:defRPr/>
            </a:pPr>
            <a:endParaRPr lang="en-US">
              <a:solidFill>
                <a:schemeClr val="tx1"/>
              </a:solidFill>
              <a:latin typeface="+mn-lt"/>
              <a:ea typeface="+mn-ea"/>
              <a:cs typeface="+mn-cs"/>
            </a:endParaRPr>
          </a:p>
        </p:txBody>
      </p:sp>
      <p:sp>
        <p:nvSpPr>
          <p:cNvPr id="6" name="Title Placeholder 8" hidden="0"/>
          <p:cNvSpPr>
            <a:spLocks noGrp="1"/>
          </p:cNvSpPr>
          <p:nvPr isPhoto="0" userDrawn="0">
            <p:ph type="title" hasCustomPrompt="0"/>
          </p:nvPr>
        </p:nvSpPr>
        <p:spPr bwMode="auto">
          <a:xfrm>
            <a:off x="457200" y="704088"/>
            <a:ext cx="8229600" cy="1143000"/>
          </a:xfrm>
          <a:prstGeom prst="rect">
            <a:avLst/>
          </a:prstGeom>
        </p:spPr>
        <p:txBody>
          <a:bodyPr vert="horz" lIns="0" rIns="0" bIns="0" anchor="b">
            <a:normAutofit/>
          </a:bodyPr>
          <a:lstStyle/>
          <a:p>
            <a:pPr>
              <a:defRPr/>
            </a:pPr>
            <a:r>
              <a:rPr lang="en-US"/>
              <a:t>Click to edit Master title style</a:t>
            </a:r>
            <a:endParaRPr/>
          </a:p>
        </p:txBody>
      </p:sp>
      <p:sp>
        <p:nvSpPr>
          <p:cNvPr id="7" name="Text Placeholder 29" hidden="0"/>
          <p:cNvSpPr>
            <a:spLocks noGrp="1"/>
          </p:cNvSpPr>
          <p:nvPr isPhoto="0" userDrawn="0">
            <p:ph type="body" idx="1" hasCustomPrompt="0"/>
          </p:nvPr>
        </p:nvSpPr>
        <p:spPr bwMode="auto">
          <a:xfrm>
            <a:off x="457200" y="1935480"/>
            <a:ext cx="8229600" cy="4389120"/>
          </a:xfrm>
          <a:prstGeom prst="rect">
            <a:avLst/>
          </a:prstGeom>
        </p:spPr>
        <p:txBody>
          <a:bodyPr vert="horz">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Date Placeholder 9" hidden="0"/>
          <p:cNvSpPr>
            <a:spLocks noGrp="1"/>
          </p:cNvSpPr>
          <p:nvPr isPhoto="0" userDrawn="0">
            <p:ph type="dt" sz="half" idx="2" hasCustomPrompt="0"/>
          </p:nvPr>
        </p:nvSpPr>
        <p:spPr bwMode="auto">
          <a:xfrm>
            <a:off x="457200" y="6356350"/>
            <a:ext cx="2133600" cy="365125"/>
          </a:xfrm>
          <a:prstGeom prst="rect">
            <a:avLst/>
          </a:prstGeom>
        </p:spPr>
        <p:txBody>
          <a:bodyPr vert="horz" lIns="0" tIns="0" rIns="0" bIns="0" anchor="b"/>
          <a:lstStyle>
            <a:lvl1pPr algn="l">
              <a:defRPr sz="1200">
                <a:solidFill>
                  <a:schemeClr val="tx2">
                    <a:shade val="90000"/>
                  </a:schemeClr>
                </a:solidFill>
              </a:defRPr>
            </a:lvl1pPr>
          </a:lstStyle>
          <a:p>
            <a:pPr>
              <a:defRPr/>
            </a:pPr>
            <a:fld id="{3D15220D-0BB5-4C71-B862-812B075D02FE}" type="datetimeFigureOut">
              <a:rPr lang="en-US"/>
              <a:t/>
            </a:fld>
            <a:endParaRPr lang="en-US"/>
          </a:p>
        </p:txBody>
      </p:sp>
      <p:sp>
        <p:nvSpPr>
          <p:cNvPr id="9" name="Footer Placeholder 21" hidden="0"/>
          <p:cNvSpPr>
            <a:spLocks noGrp="1"/>
          </p:cNvSpPr>
          <p:nvPr isPhoto="0" userDrawn="0">
            <p:ph type="ftr" sz="quarter" idx="3" hasCustomPrompt="0"/>
          </p:nvPr>
        </p:nvSpPr>
        <p:spPr bwMode="auto">
          <a:xfrm>
            <a:off x="2667000" y="6356350"/>
            <a:ext cx="3352800" cy="365125"/>
          </a:xfrm>
          <a:prstGeom prst="rect">
            <a:avLst/>
          </a:prstGeom>
        </p:spPr>
        <p:txBody>
          <a:bodyPr vert="horz" lIns="0" tIns="0" rIns="0" bIns="0" anchor="b"/>
          <a:lstStyle>
            <a:lvl1pPr algn="l">
              <a:defRPr sz="1200">
                <a:solidFill>
                  <a:schemeClr val="tx2">
                    <a:shade val="90000"/>
                  </a:schemeClr>
                </a:solidFill>
              </a:defRPr>
            </a:lvl1pPr>
          </a:lstStyle>
          <a:p>
            <a:pPr>
              <a:defRPr/>
            </a:pPr>
            <a:endParaRPr lang="en-US"/>
          </a:p>
        </p:txBody>
      </p:sp>
      <p:sp>
        <p:nvSpPr>
          <p:cNvPr id="10" name="Slide Number Placeholder 17" hidden="0"/>
          <p:cNvSpPr>
            <a:spLocks noGrp="1"/>
          </p:cNvSpPr>
          <p:nvPr isPhoto="0" userDrawn="0">
            <p:ph type="sldNum" sz="quarter" idx="4" hasCustomPrompt="0"/>
          </p:nvPr>
        </p:nvSpPr>
        <p:spPr bwMode="auto">
          <a:xfrm>
            <a:off x="7924800" y="6356350"/>
            <a:ext cx="762000" cy="365125"/>
          </a:xfrm>
          <a:prstGeom prst="rect">
            <a:avLst/>
          </a:prstGeom>
        </p:spPr>
        <p:txBody>
          <a:bodyPr vert="horz" lIns="0" tIns="0" rIns="0" bIns="0" anchor="b"/>
          <a:lstStyle>
            <a:lvl1pPr algn="r">
              <a:defRPr sz="1200">
                <a:solidFill>
                  <a:schemeClr val="tx2">
                    <a:shade val="90000"/>
                  </a:schemeClr>
                </a:solidFill>
              </a:defRPr>
            </a:lvl1pPr>
          </a:lstStyle>
          <a:p>
            <a:pPr>
              <a:defRPr/>
            </a:pPr>
            <a:fld id="{9CA217EF-0505-4C33-BB20-8A8DF2039023}" type="slidenum">
              <a:rPr lang="en-US"/>
              <a:t/>
            </a:fld>
            <a:endParaRPr lang="en-US"/>
          </a:p>
        </p:txBody>
      </p:sp>
      <p:grpSp>
        <p:nvGrpSpPr>
          <p:cNvPr id="11" name="Group 1" hidden="0"/>
          <p:cNvGrpSpPr/>
          <p:nvPr isPhoto="0" userDrawn="0"/>
        </p:nvGrpSpPr>
        <p:grpSpPr bwMode="auto">
          <a:xfrm>
            <a:off x="-19017" y="202408"/>
            <a:ext cx="9180548" cy="649224"/>
            <a:chOff x="-19045" y="216550"/>
            <a:chExt cx="9180548" cy="649224"/>
          </a:xfrm>
        </p:grpSpPr>
        <p:sp>
          <p:nvSpPr>
            <p:cNvPr id="12" name="Freeform 11" hidden="0"/>
            <p:cNvSpPr/>
            <p:nvPr isPhoto="0" userDrawn="0"/>
          </p:nvSpPr>
          <p:spPr bwMode="auto">
            <a:xfrm rot="21435691">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fill="norm" stroke="1"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p:spPr>
          <p:txBody>
            <a:bodyPr vert="horz" wrap="square" lIns="91440" tIns="45720" rIns="91440" bIns="45720" anchor="t" compatLnSpc="1"/>
            <a:lstStyle/>
            <a:p>
              <a:pPr>
                <a:defRPr/>
              </a:pPr>
              <a:endParaRPr lang="en-US"/>
            </a:p>
          </p:txBody>
        </p:sp>
        <p:sp>
          <p:nvSpPr>
            <p:cNvPr id="13" name="Freeform 12" hidden="0"/>
            <p:cNvSpPr/>
            <p:nvPr isPhoto="0" userDrawn="0"/>
          </p:nvSpPr>
          <p:spPr bwMode="auto">
            <a:xfrm rot="21435691">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fill="norm" stroke="1"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p:spPr>
          <p:txBody>
            <a:bodyPr vert="horz" wrap="square" lIns="91440" tIns="45720" rIns="91440" bIns="45720" anchor="t" compatLnSpc="1"/>
            <a:lstStyle/>
            <a:p>
              <a:pPr>
                <a:defRPr/>
              </a:pPr>
              <a:endParaRPr lang="en-US"/>
            </a:p>
          </p:txBody>
        </p:sp>
      </p:gr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a:spcBef>
          <a:spcPts val="0"/>
        </a:spcBef>
        <a:buNone/>
        <a:defRPr sz="5000" b="0">
          <a:ln>
            <a:noFill/>
          </a:ln>
          <a:solidFill>
            <a:schemeClr val="tx2"/>
          </a:solidFill>
          <a:latin typeface="+mj-lt"/>
          <a:ea typeface="+mj-ea"/>
          <a:cs typeface="+mj-cs"/>
        </a:defRPr>
      </a:lvl1pPr>
    </p:titleStyle>
    <p:bodyStyle>
      <a:lvl1pPr marL="274320" indent="-274320" algn="l">
        <a:spcBef>
          <a:spcPts val="0"/>
        </a:spcBef>
        <a:buClr>
          <a:schemeClr val="accent3"/>
        </a:buClr>
        <a:buSzPct val="95000"/>
        <a:buFont typeface="Wingdings 2"/>
        <a:buChar char=""/>
        <a:defRPr sz="2600">
          <a:solidFill>
            <a:schemeClr val="tx1"/>
          </a:solidFill>
          <a:latin typeface="+mn-lt"/>
          <a:ea typeface="+mn-ea"/>
          <a:cs typeface="+mn-cs"/>
        </a:defRPr>
      </a:lvl1pPr>
      <a:lvl2pPr marL="640080" indent="-246888" algn="l">
        <a:spcBef>
          <a:spcPts val="0"/>
        </a:spcBef>
        <a:buClr>
          <a:schemeClr val="accent1"/>
        </a:buClr>
        <a:buSzPct val="85000"/>
        <a:buFont typeface="Wingdings 2"/>
        <a:buChar char=""/>
        <a:defRPr sz="2400">
          <a:solidFill>
            <a:schemeClr val="tx1"/>
          </a:solidFill>
          <a:latin typeface="+mn-lt"/>
          <a:ea typeface="+mn-ea"/>
          <a:cs typeface="+mn-cs"/>
        </a:defRPr>
      </a:lvl2pPr>
      <a:lvl3pPr marL="914400" indent="-246888" algn="l">
        <a:spcBef>
          <a:spcPts val="0"/>
        </a:spcBef>
        <a:buClr>
          <a:schemeClr val="accent2"/>
        </a:buClr>
        <a:buSzPct val="70000"/>
        <a:buFont typeface="Wingdings 2"/>
        <a:buChar char=""/>
        <a:defRPr sz="2100">
          <a:solidFill>
            <a:schemeClr val="tx1"/>
          </a:solidFill>
          <a:latin typeface="+mn-lt"/>
          <a:ea typeface="+mn-ea"/>
          <a:cs typeface="+mn-cs"/>
        </a:defRPr>
      </a:lvl3pPr>
      <a:lvl4pPr marL="1188720" indent="-210312" algn="l">
        <a:spcBef>
          <a:spcPts val="0"/>
        </a:spcBef>
        <a:buClr>
          <a:schemeClr val="accent3"/>
        </a:buClr>
        <a:buSzPct val="65000"/>
        <a:buFont typeface="Wingdings 2"/>
        <a:buChar char=""/>
        <a:defRPr sz="2000">
          <a:solidFill>
            <a:schemeClr val="tx1"/>
          </a:solidFill>
          <a:latin typeface="+mn-lt"/>
          <a:ea typeface="+mn-ea"/>
          <a:cs typeface="+mn-cs"/>
        </a:defRPr>
      </a:lvl4pPr>
      <a:lvl5pPr marL="1463040" indent="-210312" algn="l">
        <a:spcBef>
          <a:spcPts val="0"/>
        </a:spcBef>
        <a:buClr>
          <a:schemeClr val="accent4"/>
        </a:buClr>
        <a:buSzPct val="65000"/>
        <a:buFont typeface="Wingdings 2"/>
        <a:buChar char=""/>
        <a:defRPr sz="2000">
          <a:solidFill>
            <a:schemeClr val="tx1"/>
          </a:solidFill>
          <a:latin typeface="+mn-lt"/>
          <a:ea typeface="+mn-ea"/>
          <a:cs typeface="+mn-cs"/>
        </a:defRPr>
      </a:lvl5pPr>
      <a:lvl6pPr marL="1737360" indent="-210312" algn="l">
        <a:spcBef>
          <a:spcPts val="0"/>
        </a:spcBef>
        <a:buClr>
          <a:schemeClr val="accent5"/>
        </a:buClr>
        <a:buSzPct val="80000"/>
        <a:buFont typeface="Wingdings 2"/>
        <a:buChar char=""/>
        <a:defRPr sz="1800">
          <a:solidFill>
            <a:schemeClr val="tx1"/>
          </a:solidFill>
          <a:latin typeface="+mn-lt"/>
          <a:ea typeface="+mn-ea"/>
          <a:cs typeface="+mn-cs"/>
        </a:defRPr>
      </a:lvl6pPr>
      <a:lvl7pPr marL="1920240" indent="-182880" algn="l">
        <a:spcBef>
          <a:spcPts val="0"/>
        </a:spcBef>
        <a:buClr>
          <a:schemeClr val="accent6"/>
        </a:buClr>
        <a:buSzPct val="80000"/>
        <a:buFont typeface="Wingdings 2"/>
        <a:buChar char=""/>
        <a:defRPr sz="1600">
          <a:solidFill>
            <a:schemeClr val="tx1"/>
          </a:solidFill>
          <a:latin typeface="+mn-lt"/>
          <a:ea typeface="+mn-ea"/>
          <a:cs typeface="+mn-cs"/>
        </a:defRPr>
      </a:lvl7pPr>
      <a:lvl8pPr marL="2194560" indent="-182880" algn="l">
        <a:spcBef>
          <a:spcPts val="0"/>
        </a:spcBef>
        <a:buClr>
          <a:schemeClr val="tx2"/>
        </a:buClr>
        <a:buChar char="•"/>
        <a:defRPr sz="1600">
          <a:solidFill>
            <a:schemeClr val="tx1"/>
          </a:solidFill>
          <a:latin typeface="+mn-lt"/>
          <a:ea typeface="+mn-ea"/>
          <a:cs typeface="+mn-cs"/>
        </a:defRPr>
      </a:lvl8pPr>
      <a:lvl9pPr marL="2468880" indent="-182880" algn="l">
        <a:spcBef>
          <a:spcPts val="0"/>
        </a:spcBef>
        <a:buClr>
          <a:schemeClr val="tx2"/>
        </a:buClr>
        <a:buFontTx/>
        <a:buChar char="•"/>
        <a:defRPr sz="1400">
          <a:solidFill>
            <a:schemeClr val="tx1"/>
          </a:solidFill>
          <a:latin typeface="+mn-lt"/>
          <a:ea typeface="+mn-ea"/>
          <a:cs typeface="+mn-cs"/>
        </a:defRPr>
      </a:lvl9pPr>
    </p:bodyStyle>
    <p:otherStyle>
      <a:lvl1pPr marL="0" algn="l">
        <a:defRPr>
          <a:solidFill>
            <a:schemeClr val="tx1"/>
          </a:solidFill>
          <a:latin typeface="+mn-lt"/>
          <a:ea typeface="+mn-ea"/>
          <a:cs typeface="+mn-cs"/>
        </a:defRPr>
      </a:lvl1pPr>
      <a:lvl2pPr marL="457200" algn="l">
        <a:defRPr>
          <a:solidFill>
            <a:schemeClr val="tx1"/>
          </a:solidFill>
          <a:latin typeface="+mn-lt"/>
          <a:ea typeface="+mn-ea"/>
          <a:cs typeface="+mn-cs"/>
        </a:defRPr>
      </a:lvl2pPr>
      <a:lvl3pPr marL="914400" algn="l">
        <a:defRPr>
          <a:solidFill>
            <a:schemeClr val="tx1"/>
          </a:solidFill>
          <a:latin typeface="+mn-lt"/>
          <a:ea typeface="+mn-ea"/>
          <a:cs typeface="+mn-cs"/>
        </a:defRPr>
      </a:lvl3pPr>
      <a:lvl4pPr marL="1371600" algn="l">
        <a:defRPr>
          <a:solidFill>
            <a:schemeClr val="tx1"/>
          </a:solidFill>
          <a:latin typeface="+mn-lt"/>
          <a:ea typeface="+mn-ea"/>
          <a:cs typeface="+mn-cs"/>
        </a:defRPr>
      </a:lvl4pPr>
      <a:lvl5pPr marL="1828800" algn="l">
        <a:defRPr>
          <a:solidFill>
            <a:schemeClr val="tx1"/>
          </a:solidFill>
          <a:latin typeface="+mn-lt"/>
          <a:ea typeface="+mn-ea"/>
          <a:cs typeface="+mn-cs"/>
        </a:defRPr>
      </a:lvl5pPr>
      <a:lvl6pPr marL="2286000" algn="l">
        <a:defRPr>
          <a:solidFill>
            <a:schemeClr val="tx1"/>
          </a:solidFill>
          <a:latin typeface="+mn-lt"/>
          <a:ea typeface="+mn-ea"/>
          <a:cs typeface="+mn-cs"/>
        </a:defRPr>
      </a:lvl6pPr>
      <a:lvl7pPr marL="2743200" algn="l">
        <a:defRPr>
          <a:solidFill>
            <a:schemeClr val="tx1"/>
          </a:solidFill>
          <a:latin typeface="+mn-lt"/>
          <a:ea typeface="+mn-ea"/>
          <a:cs typeface="+mn-cs"/>
        </a:defRPr>
      </a:lvl7pPr>
      <a:lvl8pPr marL="3200400" algn="l">
        <a:defRPr>
          <a:solidFill>
            <a:schemeClr val="tx1"/>
          </a:solidFill>
          <a:latin typeface="+mn-lt"/>
          <a:ea typeface="+mn-ea"/>
          <a:cs typeface="+mn-cs"/>
        </a:defRPr>
      </a:lvl8pPr>
      <a:lvl9pPr marL="3657600" algn="l">
        <a:defRPr>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a:xfrm>
            <a:off x="533400" y="228600"/>
            <a:ext cx="7772400" cy="1143000"/>
          </a:xfrm>
          <a:prstGeom prst="rect">
            <a:avLst/>
          </a:prstGeom>
          <a:noFill/>
          <a:ln>
            <a:noFill/>
          </a:ln>
        </p:spPr>
        <p:txBody>
          <a:bodyPr vert="horz" wrap="square" lIns="91440" tIns="45720" rIns="91440" bIns="45720" numCol="1" anchor="ctr" anchorCtr="0" compatLnSpc="1">
            <a:prstTxWarp prst="textNoShape"/>
          </a:bodyPr>
          <a:lstStyle/>
          <a:p>
            <a:pPr lvl="0">
              <a:defRPr/>
            </a:pPr>
            <a:r>
              <a:rPr lang="en-US"/>
              <a:t>Click to edit Master title style</a:t>
            </a:r>
            <a:endParaRPr/>
          </a:p>
        </p:txBody>
      </p:sp>
      <p:sp>
        <p:nvSpPr>
          <p:cNvPr id="5" name="Rectangle 3" hidden="0"/>
          <p:cNvSpPr>
            <a:spLocks noChangeArrowheads="1" noGrp="1"/>
          </p:cNvSpPr>
          <p:nvPr isPhoto="0" userDrawn="0">
            <p:ph type="body" idx="1" hasCustomPrompt="0"/>
          </p:nvPr>
        </p:nvSpPr>
        <p:spPr bwMode="auto">
          <a:xfrm>
            <a:off x="533400" y="1600200"/>
            <a:ext cx="7772400" cy="4648200"/>
          </a:xfrm>
          <a:prstGeom prst="rect">
            <a:avLst/>
          </a:prstGeom>
          <a:noFill/>
          <a:ln>
            <a:noFill/>
          </a:ln>
        </p:spPr>
        <p:txBody>
          <a:bodyPr vert="horz" wrap="square" lIns="91440" tIns="45720" rIns="91440" bIns="45720" numCol="1" anchor="t" anchorCtr="0" compatLnSpc="1">
            <a:prstTxWarp prst="textNoShape"/>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Rectangle 4" hidden="0"/>
          <p:cNvSpPr>
            <a:spLocks noChangeArrowheads="1" noGrp="1"/>
          </p:cNvSpPr>
          <p:nvPr isPhoto="0" userDrawn="0">
            <p:ph type="dt" sz="half" idx="2" hasCustomPrompt="0"/>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bodyPr>
          <a:lstStyle>
            <a:lvl1pPr>
              <a:defRPr sz="1400">
                <a:latin typeface="Times New Roman"/>
              </a:defRPr>
            </a:lvl1pPr>
          </a:lstStyle>
          <a:p>
            <a:pPr>
              <a:defRPr/>
            </a:pPr>
            <a:endParaRPr lang="en-US"/>
          </a:p>
        </p:txBody>
      </p:sp>
    </p:spTree>
  </p:cSld>
  <p:clrMap accent1="accent1" accent2="accent2" accent3="accent3" accent4="accent4" accent5="accent5" accent6="accent6" bg1="lt1" bg2="lt2" folHlink="folHlink" hlink="hlink" tx1="dk1" tx2="dk2"/>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1" hdr="0" sldNum="1"/>
  <p:txStyles>
    <p:titleStyle>
      <a:lvl1pPr algn="l">
        <a:spcBef>
          <a:spcPts val="0"/>
        </a:spcBef>
        <a:spcAft>
          <a:spcPts val="0"/>
        </a:spcAft>
        <a:defRPr sz="4400">
          <a:solidFill>
            <a:srgbClr val="000099"/>
          </a:solidFill>
          <a:latin typeface="+mj-lt"/>
          <a:ea typeface="ＭＳ Ｐゴシック"/>
          <a:cs typeface="ＭＳ Ｐゴシック"/>
        </a:defRPr>
      </a:lvl1pPr>
      <a:lvl2pPr algn="l">
        <a:spcBef>
          <a:spcPts val="0"/>
        </a:spcBef>
        <a:spcAft>
          <a:spcPts val="0"/>
        </a:spcAft>
        <a:defRPr sz="4400">
          <a:solidFill>
            <a:srgbClr val="000099"/>
          </a:solidFill>
          <a:latin typeface="Gill Sans MT"/>
          <a:ea typeface="ＭＳ Ｐゴシック"/>
          <a:cs typeface="ＭＳ Ｐゴシック"/>
        </a:defRPr>
      </a:lvl2pPr>
      <a:lvl3pPr algn="l">
        <a:spcBef>
          <a:spcPts val="0"/>
        </a:spcBef>
        <a:spcAft>
          <a:spcPts val="0"/>
        </a:spcAft>
        <a:defRPr sz="4400">
          <a:solidFill>
            <a:srgbClr val="000099"/>
          </a:solidFill>
          <a:latin typeface="Gill Sans MT"/>
          <a:ea typeface="ＭＳ Ｐゴシック"/>
          <a:cs typeface="ＭＳ Ｐゴシック"/>
        </a:defRPr>
      </a:lvl3pPr>
      <a:lvl4pPr algn="l">
        <a:spcBef>
          <a:spcPts val="0"/>
        </a:spcBef>
        <a:spcAft>
          <a:spcPts val="0"/>
        </a:spcAft>
        <a:defRPr sz="4400">
          <a:solidFill>
            <a:srgbClr val="000099"/>
          </a:solidFill>
          <a:latin typeface="Gill Sans MT"/>
          <a:ea typeface="ＭＳ Ｐゴシック"/>
          <a:cs typeface="ＭＳ Ｐゴシック"/>
        </a:defRPr>
      </a:lvl4pPr>
      <a:lvl5pPr algn="l">
        <a:spcBef>
          <a:spcPts val="0"/>
        </a:spcBef>
        <a:spcAft>
          <a:spcPts val="0"/>
        </a:spcAft>
        <a:defRPr sz="4400">
          <a:solidFill>
            <a:srgbClr val="000099"/>
          </a:solidFill>
          <a:latin typeface="Gill Sans MT"/>
          <a:ea typeface="ＭＳ Ｐゴシック"/>
          <a:cs typeface="ＭＳ Ｐゴシック"/>
        </a:defRPr>
      </a:lvl5pPr>
      <a:lvl6pPr marL="457200" algn="l">
        <a:spcBef>
          <a:spcPts val="0"/>
        </a:spcBef>
        <a:spcAft>
          <a:spcPts val="0"/>
        </a:spcAft>
        <a:defRPr sz="4400">
          <a:solidFill>
            <a:srgbClr val="000099"/>
          </a:solidFill>
          <a:latin typeface="Gill Sans MT"/>
        </a:defRPr>
      </a:lvl6pPr>
      <a:lvl7pPr marL="914400" algn="l">
        <a:spcBef>
          <a:spcPts val="0"/>
        </a:spcBef>
        <a:spcAft>
          <a:spcPts val="0"/>
        </a:spcAft>
        <a:defRPr sz="4400">
          <a:solidFill>
            <a:srgbClr val="000099"/>
          </a:solidFill>
          <a:latin typeface="Gill Sans MT"/>
        </a:defRPr>
      </a:lvl7pPr>
      <a:lvl8pPr marL="1371600" algn="l">
        <a:spcBef>
          <a:spcPts val="0"/>
        </a:spcBef>
        <a:spcAft>
          <a:spcPts val="0"/>
        </a:spcAft>
        <a:defRPr sz="4400">
          <a:solidFill>
            <a:srgbClr val="000099"/>
          </a:solidFill>
          <a:latin typeface="Gill Sans MT"/>
        </a:defRPr>
      </a:lvl8pPr>
      <a:lvl9pPr marL="1828800" algn="l">
        <a:spcBef>
          <a:spcPts val="0"/>
        </a:spcBef>
        <a:spcAft>
          <a:spcPts val="0"/>
        </a:spcAft>
        <a:defRPr sz="4400">
          <a:solidFill>
            <a:srgbClr val="000099"/>
          </a:solidFill>
          <a:latin typeface="Gill Sans MT"/>
        </a:defRPr>
      </a:lvl9pPr>
    </p:titleStyle>
    <p:bodyStyle>
      <a:lvl1pPr marL="342900" indent="-342900" algn="l">
        <a:lnSpc>
          <a:spcPct val="85000"/>
        </a:lnSpc>
        <a:spcBef>
          <a:spcPts val="0"/>
        </a:spcBef>
        <a:spcAft>
          <a:spcPts val="0"/>
        </a:spcAft>
        <a:buClr>
          <a:srgbClr val="000099"/>
        </a:buClr>
        <a:buSzPct val="100000"/>
        <a:buFont typeface="Wingdings"/>
        <a:buChar char="§"/>
        <a:defRPr sz="2800">
          <a:solidFill>
            <a:schemeClr val="tx1"/>
          </a:solidFill>
          <a:latin typeface="+mn-lt"/>
          <a:ea typeface="ＭＳ Ｐゴシック"/>
          <a:cs typeface="ＭＳ Ｐゴシック"/>
        </a:defRPr>
      </a:lvl1pPr>
      <a:lvl2pPr marL="742950" indent="-285750" algn="l">
        <a:lnSpc>
          <a:spcPct val="85000"/>
        </a:lnSpc>
        <a:spcBef>
          <a:spcPts val="0"/>
        </a:spcBef>
        <a:spcAft>
          <a:spcPts val="0"/>
        </a:spcAft>
        <a:buClr>
          <a:srgbClr val="000099"/>
        </a:buClr>
        <a:buFont typeface="Arial"/>
        <a:buChar char="•"/>
        <a:defRPr sz="2400">
          <a:solidFill>
            <a:schemeClr val="tx1"/>
          </a:solidFill>
          <a:latin typeface="+mn-lt"/>
          <a:ea typeface="ＭＳ Ｐゴシック"/>
        </a:defRPr>
      </a:lvl2pPr>
      <a:lvl3pPr marL="1143000" indent="-228600" algn="l">
        <a:spcBef>
          <a:spcPts val="0"/>
        </a:spcBef>
        <a:spcAft>
          <a:spcPts val="0"/>
        </a:spcAft>
        <a:buChar char="•"/>
        <a:defRPr sz="2000">
          <a:solidFill>
            <a:schemeClr val="tx1"/>
          </a:solidFill>
          <a:latin typeface="Comic Sans MS"/>
          <a:ea typeface="ＭＳ Ｐゴシック"/>
        </a:defRPr>
      </a:lvl3pPr>
      <a:lvl4pPr marL="1600200" indent="-228600" algn="l">
        <a:spcBef>
          <a:spcPts val="0"/>
        </a:spcBef>
        <a:spcAft>
          <a:spcPts val="0"/>
        </a:spcAft>
        <a:buChar char="–"/>
        <a:defRPr sz="2000">
          <a:solidFill>
            <a:schemeClr val="tx1"/>
          </a:solidFill>
          <a:latin typeface="Times New Roman"/>
          <a:ea typeface="ＭＳ Ｐゴシック"/>
        </a:defRPr>
      </a:lvl4pPr>
      <a:lvl5pPr marL="2057400" indent="-228600" algn="l">
        <a:spcBef>
          <a:spcPts val="0"/>
        </a:spcBef>
        <a:spcAft>
          <a:spcPts val="0"/>
        </a:spcAft>
        <a:buChar char="»"/>
        <a:defRPr sz="2000">
          <a:solidFill>
            <a:schemeClr val="tx1"/>
          </a:solidFill>
          <a:latin typeface="Times New Roman"/>
          <a:ea typeface="ＭＳ Ｐゴシック"/>
        </a:defRPr>
      </a:lvl5pPr>
      <a:lvl6pPr marL="2514600" indent="-228600" algn="l">
        <a:spcBef>
          <a:spcPts val="0"/>
        </a:spcBef>
        <a:spcAft>
          <a:spcPts val="0"/>
        </a:spcAft>
        <a:buChar char="»"/>
        <a:defRPr sz="2000">
          <a:solidFill>
            <a:schemeClr val="tx1"/>
          </a:solidFill>
          <a:latin typeface="Times New Roman"/>
        </a:defRPr>
      </a:lvl6pPr>
      <a:lvl7pPr marL="2971800" indent="-228600" algn="l">
        <a:spcBef>
          <a:spcPts val="0"/>
        </a:spcBef>
        <a:spcAft>
          <a:spcPts val="0"/>
        </a:spcAft>
        <a:buChar char="»"/>
        <a:defRPr sz="2000">
          <a:solidFill>
            <a:schemeClr val="tx1"/>
          </a:solidFill>
          <a:latin typeface="Times New Roman"/>
        </a:defRPr>
      </a:lvl7pPr>
      <a:lvl8pPr marL="3429000" indent="-228600" algn="l">
        <a:spcBef>
          <a:spcPts val="0"/>
        </a:spcBef>
        <a:spcAft>
          <a:spcPts val="0"/>
        </a:spcAft>
        <a:buChar char="»"/>
        <a:defRPr sz="2000">
          <a:solidFill>
            <a:schemeClr val="tx1"/>
          </a:solidFill>
          <a:latin typeface="Times New Roman"/>
        </a:defRPr>
      </a:lvl8pPr>
      <a:lvl9pPr marL="3886200" indent="-228600" algn="l">
        <a:spcBef>
          <a:spcPts val="0"/>
        </a:spcBef>
        <a:spcAft>
          <a:spcPts val="0"/>
        </a:spcAft>
        <a:buChar char="»"/>
        <a:defRPr sz="2000">
          <a:solidFill>
            <a:schemeClr val="tx1"/>
          </a:solidFill>
          <a:latin typeface="Times New Roman"/>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jp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jp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jp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jp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jp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jpg"/><Relationship Id="rId3" Type="http://schemas.openxmlformats.org/officeDocument/2006/relationships/image" Target="../media/image51.jpg"/></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jp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jp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jp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jp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jpg"/><Relationship Id="rId3" Type="http://schemas.openxmlformats.org/officeDocument/2006/relationships/image" Target="../media/image56.jp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jp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jp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jp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jpg"/><Relationship Id="rId3" Type="http://schemas.openxmlformats.org/officeDocument/2006/relationships/image" Target="../media/image63.jp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jpg"/><Relationship Id="rId3" Type="http://schemas.openxmlformats.org/officeDocument/2006/relationships/image" Target="../media/image65.jp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jpg"/><Relationship Id="rId3" Type="http://schemas.openxmlformats.org/officeDocument/2006/relationships/image" Target="../media/image68.jpg"/><Relationship Id="rId4" Type="http://schemas.openxmlformats.org/officeDocument/2006/relationships/image" Target="../media/image69.png"/><Relationship Id="rId5" Type="http://schemas.openxmlformats.org/officeDocument/2006/relationships/image" Target="../media/image70.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2.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jpg"/><Relationship Id="rId3" Type="http://schemas.openxmlformats.org/officeDocument/2006/relationships/image" Target="../media/image74.jpg"/><Relationship Id="rId4" Type="http://schemas.openxmlformats.org/officeDocument/2006/relationships/image" Target="../media/image75.png"/><Relationship Id="rId5" Type="http://schemas.openxmlformats.org/officeDocument/2006/relationships/image" Target="../media/image76.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7.jpg"/></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8.jpg"/><Relationship Id="rId3" Type="http://schemas.openxmlformats.org/officeDocument/2006/relationships/image" Target="../media/image79.jpg"/></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jpg"/></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1.jpg"/></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2.jpg"/></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3.jpg"/><Relationship Id="rId3" Type="http://schemas.openxmlformats.org/officeDocument/2006/relationships/image" Target="../media/image84.jpg"/><Relationship Id="rId4" Type="http://schemas.openxmlformats.org/officeDocument/2006/relationships/image" Target="../media/image85.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6.jpg"/></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7.jpg"/></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7.jpg"/></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5.jpg"/></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8.jpg"/></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9.jpg"/><Relationship Id="rId3" Type="http://schemas.openxmlformats.org/officeDocument/2006/relationships/image" Target="../media/image90.jpg"/><Relationship Id="rId4" Type="http://schemas.openxmlformats.org/officeDocument/2006/relationships/image" Target="../media/image91.jpg"/></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6.jpg"/></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2.jpg"/><Relationship Id="rId3" Type="http://schemas.openxmlformats.org/officeDocument/2006/relationships/image" Target="../media/image93.jpg"/></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4.png"/><Relationship Id="rId3" Type="http://schemas.openxmlformats.org/officeDocument/2006/relationships/image" Target="../media/image9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6.png"/></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6.png"/></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7.png"/></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8.png"/></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jp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9.jpg"/></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jpg"/></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1.png"/><Relationship Id="rId3" Type="http://schemas.openxmlformats.org/officeDocument/2006/relationships/image" Target="../media/image102.jpg"/></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3.jpg"/></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4.jpg"/></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5.jpg"/></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7.jpg"/></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7.jpg"/></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7.jpg"/><Relationship Id="rId3" Type="http://schemas.openxmlformats.org/officeDocument/2006/relationships/image" Target="../media/image108.jpg"/></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9.jpg"/></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9.jpg"/></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1.jpg"/></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2.jpg"/></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3.jpg"/></Relationships>
</file>

<file path=ppt/slides/_rels/slide2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4.png"/></Relationships>
</file>

<file path=ppt/slides/_rels/slide2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5.png"/></Relationships>
</file>

<file path=ppt/slides/_rels/slide2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6.png"/></Relationships>
</file>

<file path=ppt/slides/_rels/slide2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7.png"/></Relationships>
</file>

<file path=ppt/slides/_rels/slide2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8.png"/></Relationships>
</file>

<file path=ppt/slides/_rels/slide24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9.jpg"/></Relationships>
</file>

<file path=ppt/slides/_rels/slide2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0.png"/></Relationships>
</file>

<file path=ppt/slides/_rels/slide24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1.png"/></Relationships>
</file>

<file path=ppt/slides/_rels/slide2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3.png"/></Relationships>
</file>

<file path=ppt/slides/_rels/slide2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4.png"/></Relationships>
</file>

<file path=ppt/slides/_rels/slide2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 Id="rId3" Type="http://schemas.openxmlformats.org/officeDocument/2006/relationships/oleObject" Target="../embeddings/oleObject1.bin"/><Relationship Id="rId4" Type="http://schemas.openxmlformats.org/officeDocument/2006/relationships/image" Target="../media/image4.wmf"/><Relationship Id="rId5" Type="http://schemas.openxmlformats.org/officeDocument/2006/relationships/oleObject" Target="../embeddings/oleObject2.bin"/></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ersenne.org/" TargetMode="External"/><Relationship Id="rId3" Type="http://schemas.openxmlformats.org/officeDocument/2006/relationships/image" Target="../media/image18.jp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lgn="ctr">
              <a:defRPr/>
            </a:pPr>
            <a:r>
              <a:rPr lang="en-US"/>
              <a:t>Relations</a:t>
            </a:r>
            <a:endParaRPr/>
          </a:p>
        </p:txBody>
      </p:sp>
      <p:sp>
        <p:nvSpPr>
          <p:cNvPr id="5" name="Subtitle 2" hidden="0"/>
          <p:cNvSpPr>
            <a:spLocks noGrp="1"/>
          </p:cNvSpPr>
          <p:nvPr isPhoto="0" userDrawn="0">
            <p:ph type="subTitle" idx="1" hasCustomPrompt="0"/>
          </p:nvPr>
        </p:nvSpPr>
        <p:spPr bwMode="auto"/>
        <p:txBody>
          <a:bodyPr/>
          <a:lstStyle/>
          <a:p>
            <a:pPr algn="ctr">
              <a:defRPr/>
            </a:pPr>
            <a:r>
              <a:rPr lang="en-US"/>
              <a:t>Chapter 9</a:t>
            </a:r>
            <a:endParaRPr/>
          </a:p>
        </p:txBody>
      </p:sp>
      <p:sp>
        <p:nvSpPr>
          <p:cNvPr id="6" name="TextBox 3" hidden="0"/>
          <p:cNvSpPr>
            <a:spLocks noAdjustHandles="0" noChangeArrowheads="0"/>
          </p:cNvSpPr>
          <p:nvPr isPhoto="0" userDrawn="0"/>
        </p:nvSpPr>
        <p:spPr bwMode="auto">
          <a:xfrm rot="10800000" flipV="1">
            <a:off x="5257800" y="3670013"/>
            <a:ext cx="3581400" cy="584775"/>
          </a:xfrm>
          <a:prstGeom prst="rect">
            <a:avLst/>
          </a:prstGeom>
          <a:noFill/>
        </p:spPr>
        <p:txBody>
          <a:bodyPr wrap="square" rtlCol="0">
            <a:spAutoFit/>
          </a:bodyPr>
          <a:lstStyle/>
          <a:p>
            <a:pPr>
              <a:defRPr/>
            </a:pPr>
            <a:r>
              <a:rPr lang="en-US" sz="3200"/>
              <a:t>Mr. SHOAIB RAZA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Symmetric Relations</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400" b="1"/>
              <a:t>   Definition:</a:t>
            </a:r>
            <a:r>
              <a:rPr lang="en-US" sz="2400"/>
              <a:t> </a:t>
            </a:r>
            <a:r>
              <a:rPr lang="en-US" sz="2400" i="1"/>
              <a:t>R</a:t>
            </a:r>
            <a:r>
              <a:rPr lang="en-US" sz="2400"/>
              <a:t> is </a:t>
            </a:r>
            <a:r>
              <a:rPr lang="en-US" sz="2400" i="1"/>
              <a:t>symmetric</a:t>
            </a:r>
            <a:r>
              <a:rPr lang="en-US" sz="2400"/>
              <a:t> </a:t>
            </a:r>
            <a:r>
              <a:rPr lang="en-US" sz="2400"/>
              <a:t>iff</a:t>
            </a:r>
            <a:r>
              <a:rPr lang="en-US" sz="2400"/>
              <a:t> (</a:t>
            </a:r>
            <a:r>
              <a:rPr lang="en-US" sz="2400" i="1"/>
              <a:t>b,a</a:t>
            </a:r>
            <a:r>
              <a:rPr lang="en-US" sz="2400"/>
              <a:t>)</a:t>
            </a:r>
            <a:r>
              <a:rPr lang="en-US" sz="2400" i="1"/>
              <a:t> </a:t>
            </a:r>
            <a:r>
              <a:rPr lang="en-US" sz="2400">
                <a:latin typeface="Cambria Math"/>
                <a:ea typeface="Cambria Math"/>
              </a:rPr>
              <a:t>∊</a:t>
            </a:r>
            <a:r>
              <a:rPr lang="en-US" sz="2400" i="1">
                <a:latin typeface="Cambria Math"/>
                <a:ea typeface="Cambria Math"/>
              </a:rPr>
              <a:t> </a:t>
            </a:r>
            <a:r>
              <a:rPr lang="en-US" sz="2400" i="1">
                <a:ea typeface="Cambria Math"/>
              </a:rPr>
              <a:t>R </a:t>
            </a:r>
            <a:r>
              <a:rPr lang="en-US" sz="2400">
                <a:ea typeface="Cambria Math"/>
              </a:rPr>
              <a:t>whenever (</a:t>
            </a:r>
            <a:r>
              <a:rPr lang="en-US" sz="2400" i="1">
                <a:ea typeface="Cambria Math"/>
              </a:rPr>
              <a:t>a,b</a:t>
            </a:r>
            <a:r>
              <a:rPr lang="en-US" sz="2400">
                <a:ea typeface="Cambria Math"/>
              </a:rPr>
              <a:t>)</a:t>
            </a:r>
            <a:r>
              <a:rPr lang="en-US" sz="2400" i="1">
                <a:ea typeface="Cambria Math"/>
              </a:rPr>
              <a:t> </a:t>
            </a:r>
            <a:r>
              <a:rPr lang="en-US" sz="2400">
                <a:latin typeface="Cambria Math"/>
                <a:ea typeface="Cambria Math"/>
              </a:rPr>
              <a:t>∊</a:t>
            </a:r>
            <a:r>
              <a:rPr lang="en-US" sz="2400" i="1">
                <a:latin typeface="Cambria Math"/>
                <a:ea typeface="Cambria Math"/>
              </a:rPr>
              <a:t> </a:t>
            </a:r>
            <a:r>
              <a:rPr lang="en-US" sz="2400" i="1">
                <a:ea typeface="Cambria Math"/>
              </a:rPr>
              <a:t>R </a:t>
            </a:r>
            <a:r>
              <a:rPr lang="en-US" sz="2400">
                <a:ea typeface="Cambria Math"/>
              </a:rPr>
              <a:t>for all </a:t>
            </a:r>
            <a:r>
              <a:rPr lang="en-US" sz="2400" i="1">
                <a:ea typeface="Cambria Math"/>
              </a:rPr>
              <a:t>a,b</a:t>
            </a:r>
            <a:r>
              <a:rPr lang="en-US" sz="2400">
                <a:ea typeface="Cambria Math"/>
              </a:rPr>
              <a:t> </a:t>
            </a:r>
            <a:r>
              <a:rPr lang="en-US" sz="2400">
                <a:latin typeface="Cambria Math"/>
                <a:ea typeface="Cambria Math"/>
              </a:rPr>
              <a:t>∊</a:t>
            </a:r>
            <a:r>
              <a:rPr lang="en-US" sz="2400" i="1">
                <a:latin typeface="Cambria Math"/>
                <a:ea typeface="Cambria Math"/>
              </a:rPr>
              <a:t> </a:t>
            </a:r>
            <a:r>
              <a:rPr lang="en-US" sz="2400" i="1">
                <a:ea typeface="Cambria Math"/>
              </a:rPr>
              <a:t>A.</a:t>
            </a:r>
            <a:r>
              <a:rPr lang="en-US" sz="2400">
                <a:ea typeface="Cambria Math"/>
              </a:rPr>
              <a:t> Written symbolically, </a:t>
            </a:r>
            <a:r>
              <a:rPr lang="en-US" sz="2400" i="1">
                <a:ea typeface="Cambria Math"/>
              </a:rPr>
              <a:t>R</a:t>
            </a:r>
            <a:r>
              <a:rPr lang="en-US" sz="2400">
                <a:ea typeface="Cambria Math"/>
              </a:rPr>
              <a:t> is symmetric if and only if </a:t>
            </a:r>
            <a:endParaRPr lang="en-US" sz="2400" i="1">
              <a:ea typeface="Cambria Math"/>
            </a:endParaRPr>
          </a:p>
          <a:p>
            <a:pPr lvl="1">
              <a:lnSpc>
                <a:spcPct val="80000"/>
              </a:lnSpc>
              <a:buNone/>
              <a:defRPr/>
            </a:pPr>
            <a:r>
              <a:rPr lang="en-US" sz="2200">
                <a:latin typeface="Cambria Math"/>
                <a:ea typeface="Cambria Math"/>
              </a:rPr>
              <a:t>       ∀</a:t>
            </a:r>
            <a:r>
              <a:rPr lang="en-US" sz="2200" i="1">
                <a:ea typeface="Cambria Math"/>
              </a:rPr>
              <a:t>x</a:t>
            </a:r>
            <a:r>
              <a:rPr lang="en-US" sz="2200">
                <a:latin typeface="Cambria Math"/>
                <a:ea typeface="Cambria Math"/>
              </a:rPr>
              <a:t>∀</a:t>
            </a:r>
            <a:r>
              <a:rPr lang="en-US" sz="2200" i="1">
                <a:ea typeface="Cambria Math"/>
              </a:rPr>
              <a:t>y</a:t>
            </a:r>
            <a:r>
              <a:rPr lang="en-US" sz="2200">
                <a:latin typeface="Cambria Math"/>
                <a:ea typeface="Cambria Math"/>
              </a:rPr>
              <a:t> [(</a:t>
            </a:r>
            <a:r>
              <a:rPr lang="en-US" sz="2200" i="1">
                <a:ea typeface="Cambria Math"/>
              </a:rPr>
              <a:t>x</a:t>
            </a:r>
            <a:r>
              <a:rPr lang="en-US" sz="2200">
                <a:latin typeface="Cambria Math"/>
                <a:ea typeface="Cambria Math"/>
              </a:rPr>
              <a:t>,</a:t>
            </a:r>
            <a:r>
              <a:rPr lang="en-US" sz="2200" i="1">
                <a:ea typeface="Cambria Math"/>
              </a:rPr>
              <a:t>y</a:t>
            </a:r>
            <a:r>
              <a:rPr lang="en-US" sz="2200">
                <a:latin typeface="Cambria Math"/>
                <a:ea typeface="Cambria Math"/>
              </a:rPr>
              <a:t>) ∊</a:t>
            </a:r>
            <a:r>
              <a:rPr lang="en-US" sz="2200" i="1">
                <a:ea typeface="Cambria Math"/>
              </a:rPr>
              <a:t>R</a:t>
            </a:r>
            <a:r>
              <a:rPr lang="en-US" sz="2200">
                <a:latin typeface="Cambria Math"/>
                <a:ea typeface="Cambria Math"/>
              </a:rPr>
              <a:t> ⟶ (</a:t>
            </a:r>
            <a:r>
              <a:rPr lang="en-US" sz="2200" i="1">
                <a:ea typeface="Cambria Math"/>
              </a:rPr>
              <a:t>y</a:t>
            </a:r>
            <a:r>
              <a:rPr lang="en-US" sz="2200">
                <a:ea typeface="Cambria Math"/>
              </a:rPr>
              <a:t>,</a:t>
            </a:r>
            <a:r>
              <a:rPr lang="en-US" sz="2200" i="1">
                <a:ea typeface="Cambria Math"/>
              </a:rPr>
              <a:t>x</a:t>
            </a:r>
            <a:r>
              <a:rPr lang="en-US" sz="2200">
                <a:latin typeface="Cambria Math"/>
                <a:ea typeface="Cambria Math"/>
              </a:rPr>
              <a:t>) ∊ </a:t>
            </a:r>
            <a:r>
              <a:rPr lang="en-US" sz="2200" i="1">
                <a:ea typeface="Cambria Math"/>
              </a:rPr>
              <a:t>R</a:t>
            </a:r>
            <a:r>
              <a:rPr lang="en-US" sz="2200">
                <a:latin typeface="Cambria Math"/>
                <a:ea typeface="Cambria Math"/>
              </a:rPr>
              <a:t>]</a:t>
            </a:r>
            <a:endParaRPr sz="2200"/>
          </a:p>
          <a:p>
            <a:pPr>
              <a:lnSpc>
                <a:spcPct val="80000"/>
              </a:lnSpc>
              <a:buNone/>
              <a:defRPr/>
            </a:pPr>
            <a:r>
              <a:rPr lang="en-US" sz="2400" b="1">
                <a:ea typeface="Cambria Math"/>
              </a:rPr>
              <a:t>   Example</a:t>
            </a:r>
            <a:r>
              <a:rPr lang="en-US" sz="2400">
                <a:ea typeface="Cambria Math"/>
              </a:rPr>
              <a:t>: The following relations  on the integers are symmetric:</a:t>
            </a:r>
            <a:endParaRPr sz="2400"/>
          </a:p>
          <a:p>
            <a:pPr lvl="1">
              <a:lnSpc>
                <a:spcPct val="80000"/>
              </a:lnSpc>
              <a:buNone/>
              <a:defRPr/>
            </a:pPr>
            <a:r>
              <a:rPr lang="en-US" sz="2200" i="1"/>
              <a:t>R</a:t>
            </a:r>
            <a:r>
              <a:rPr lang="en-US" sz="2200" baseline="-25000">
                <a:latin typeface="Cambria Math"/>
                <a:ea typeface="Cambria Math"/>
              </a:rPr>
              <a:t>3 </a:t>
            </a:r>
            <a:r>
              <a:rPr lang="en-US" sz="2200"/>
              <a:t>= {(</a:t>
            </a:r>
            <a:r>
              <a:rPr lang="en-US" sz="2200" i="1"/>
              <a:t>a</a:t>
            </a:r>
            <a:r>
              <a:rPr lang="en-US" sz="2200"/>
              <a:t>,</a:t>
            </a:r>
            <a:r>
              <a:rPr lang="en-US" sz="2200" i="1"/>
              <a:t>b</a:t>
            </a:r>
            <a:r>
              <a:rPr lang="en-US" sz="2200"/>
              <a:t>) | </a:t>
            </a:r>
            <a:r>
              <a:rPr lang="en-US" sz="2200" i="1"/>
              <a:t>a</a:t>
            </a:r>
            <a:r>
              <a:rPr lang="en-US" sz="2200"/>
              <a:t> </a:t>
            </a:r>
            <a:r>
              <a:rPr lang="en-US" sz="2200">
                <a:latin typeface="Cambria Math"/>
                <a:ea typeface="Cambria Math"/>
              </a:rPr>
              <a:t>= </a:t>
            </a:r>
            <a:r>
              <a:rPr lang="en-US" sz="2200" i="1">
                <a:latin typeface="Cambria Math"/>
                <a:ea typeface="Cambria Math"/>
              </a:rPr>
              <a:t>b  </a:t>
            </a:r>
            <a:r>
              <a:rPr lang="en-US" sz="2200">
                <a:latin typeface="Cambria Math"/>
                <a:ea typeface="Cambria Math"/>
              </a:rPr>
              <a:t>or</a:t>
            </a:r>
            <a:r>
              <a:rPr lang="en-US" sz="2200" i="1">
                <a:latin typeface="Cambria Math"/>
                <a:ea typeface="Cambria Math"/>
              </a:rPr>
              <a:t> a </a:t>
            </a:r>
            <a:r>
              <a:rPr lang="en-US" sz="2200">
                <a:latin typeface="Cambria Math"/>
                <a:ea typeface="Cambria Math"/>
              </a:rPr>
              <a:t>=</a:t>
            </a:r>
            <a:r>
              <a:rPr lang="en-US" sz="2200" i="1">
                <a:latin typeface="Cambria Math"/>
                <a:ea typeface="Cambria Math"/>
              </a:rPr>
              <a:t> −b</a:t>
            </a:r>
            <a:r>
              <a:rPr lang="en-US" sz="2200">
                <a:latin typeface="Cambria Math"/>
                <a:ea typeface="Cambria Math"/>
              </a:rPr>
              <a:t>},</a:t>
            </a:r>
            <a:endParaRPr lang="en-US" sz="2200"/>
          </a:p>
          <a:p>
            <a:pPr lvl="1">
              <a:lnSpc>
                <a:spcPct val="80000"/>
              </a:lnSpc>
              <a:buNone/>
              <a:defRPr/>
            </a:pPr>
            <a:r>
              <a:rPr lang="en-US" sz="2200" i="1"/>
              <a:t>R</a:t>
            </a:r>
            <a:r>
              <a:rPr lang="en-US" sz="2200" baseline="-25000">
                <a:latin typeface="Cambria Math"/>
                <a:ea typeface="Cambria Math"/>
              </a:rPr>
              <a:t>4 </a:t>
            </a:r>
            <a:r>
              <a:rPr lang="en-US" sz="2200"/>
              <a:t>= {(</a:t>
            </a:r>
            <a:r>
              <a:rPr lang="en-US" sz="2200" i="1"/>
              <a:t>a</a:t>
            </a:r>
            <a:r>
              <a:rPr lang="en-US" sz="2200"/>
              <a:t>,</a:t>
            </a:r>
            <a:r>
              <a:rPr lang="en-US" sz="2200" i="1"/>
              <a:t>b</a:t>
            </a:r>
            <a:r>
              <a:rPr lang="en-US" sz="2200"/>
              <a:t>) | </a:t>
            </a:r>
            <a:r>
              <a:rPr lang="en-US" sz="2200" i="1"/>
              <a:t>a</a:t>
            </a:r>
            <a:r>
              <a:rPr lang="en-US" sz="2200"/>
              <a:t> </a:t>
            </a:r>
            <a:r>
              <a:rPr lang="en-US" sz="2200">
                <a:latin typeface="Cambria Math"/>
                <a:ea typeface="Cambria Math"/>
              </a:rPr>
              <a:t>= </a:t>
            </a:r>
            <a:r>
              <a:rPr lang="en-US" sz="2200" i="1">
                <a:latin typeface="Cambria Math"/>
                <a:ea typeface="Cambria Math"/>
              </a:rPr>
              <a:t>b</a:t>
            </a:r>
            <a:r>
              <a:rPr lang="en-US" sz="2200">
                <a:latin typeface="Cambria Math"/>
                <a:ea typeface="Cambria Math"/>
              </a:rPr>
              <a:t>},</a:t>
            </a:r>
            <a:endParaRPr lang="en-US" sz="2200"/>
          </a:p>
          <a:p>
            <a:pPr lvl="1">
              <a:lnSpc>
                <a:spcPct val="80000"/>
              </a:lnSpc>
              <a:buNone/>
              <a:defRPr/>
            </a:pPr>
            <a:r>
              <a:rPr lang="en-US" sz="2200" i="1"/>
              <a:t>R</a:t>
            </a:r>
            <a:r>
              <a:rPr lang="en-US" sz="2200" baseline="-25000">
                <a:latin typeface="Cambria Math"/>
                <a:ea typeface="Cambria Math"/>
              </a:rPr>
              <a:t>6 </a:t>
            </a:r>
            <a:r>
              <a:rPr lang="en-US" sz="2200"/>
              <a:t>= {(</a:t>
            </a:r>
            <a:r>
              <a:rPr lang="en-US" sz="2200" i="1"/>
              <a:t>a</a:t>
            </a:r>
            <a:r>
              <a:rPr lang="en-US" sz="2200"/>
              <a:t>,</a:t>
            </a:r>
            <a:r>
              <a:rPr lang="en-US" sz="2200" i="1"/>
              <a:t>b</a:t>
            </a:r>
            <a:r>
              <a:rPr lang="en-US" sz="2200"/>
              <a:t>) | </a:t>
            </a:r>
            <a:r>
              <a:rPr lang="en-US" sz="2200" i="1"/>
              <a:t>a</a:t>
            </a:r>
            <a:r>
              <a:rPr lang="en-US" sz="2200"/>
              <a:t> + </a:t>
            </a:r>
            <a:r>
              <a:rPr lang="en-US" sz="2200" i="1"/>
              <a:t>b</a:t>
            </a:r>
            <a:r>
              <a:rPr lang="en-US" sz="2200"/>
              <a:t> </a:t>
            </a:r>
            <a:r>
              <a:rPr lang="en-US" sz="2200">
                <a:latin typeface="Cambria Math"/>
                <a:ea typeface="Cambria Math"/>
              </a:rPr>
              <a:t>≤ 3}.</a:t>
            </a:r>
            <a:endParaRPr sz="2200"/>
          </a:p>
          <a:p>
            <a:pPr lvl="1">
              <a:lnSpc>
                <a:spcPct val="80000"/>
              </a:lnSpc>
              <a:buNone/>
              <a:defRPr/>
            </a:pPr>
            <a:r>
              <a:rPr lang="en-US" sz="2200">
                <a:latin typeface="Cambria Math"/>
                <a:ea typeface="Cambria Math"/>
              </a:rPr>
              <a:t>The following are not symmetric:</a:t>
            </a:r>
            <a:endParaRPr sz="2200"/>
          </a:p>
          <a:p>
            <a:pPr lvl="1">
              <a:lnSpc>
                <a:spcPct val="80000"/>
              </a:lnSpc>
              <a:buNone/>
              <a:defRPr/>
            </a:pPr>
            <a:r>
              <a:rPr lang="en-US" sz="2200" i="1"/>
              <a:t>R</a:t>
            </a:r>
            <a:r>
              <a:rPr lang="en-US" sz="2200" baseline="-25000">
                <a:latin typeface="Cambria Math"/>
                <a:ea typeface="Cambria Math"/>
              </a:rPr>
              <a:t>1 </a:t>
            </a:r>
            <a:r>
              <a:rPr lang="en-US" sz="2200"/>
              <a:t>= {(</a:t>
            </a:r>
            <a:r>
              <a:rPr lang="en-US" sz="2200" i="1"/>
              <a:t>a</a:t>
            </a:r>
            <a:r>
              <a:rPr lang="en-US" sz="2200"/>
              <a:t>,</a:t>
            </a:r>
            <a:r>
              <a:rPr lang="en-US" sz="2200" i="1"/>
              <a:t>b</a:t>
            </a:r>
            <a:r>
              <a:rPr lang="en-US" sz="2200"/>
              <a:t>) | </a:t>
            </a:r>
            <a:r>
              <a:rPr lang="en-US" sz="2200" i="1"/>
              <a:t>a</a:t>
            </a:r>
            <a:r>
              <a:rPr lang="en-US" sz="2200"/>
              <a:t> </a:t>
            </a:r>
            <a:r>
              <a:rPr lang="en-US" sz="2200">
                <a:latin typeface="Cambria Math"/>
                <a:ea typeface="Cambria Math"/>
              </a:rPr>
              <a:t>≤ </a:t>
            </a:r>
            <a:r>
              <a:rPr lang="en-US" sz="2200" i="1">
                <a:latin typeface="Cambria Math"/>
                <a:ea typeface="Cambria Math"/>
              </a:rPr>
              <a:t>b</a:t>
            </a:r>
            <a:r>
              <a:rPr lang="en-US" sz="2200">
                <a:latin typeface="Cambria Math"/>
                <a:ea typeface="Cambria Math"/>
              </a:rPr>
              <a:t>} (note that 3 ≤ 4, but 4 ≰ 3),</a:t>
            </a:r>
            <a:endParaRPr sz="2200"/>
          </a:p>
          <a:p>
            <a:pPr lvl="1">
              <a:lnSpc>
                <a:spcPct val="80000"/>
              </a:lnSpc>
              <a:buNone/>
              <a:defRPr/>
            </a:pPr>
            <a:r>
              <a:rPr lang="en-US" sz="2200" i="1"/>
              <a:t>R</a:t>
            </a:r>
            <a:r>
              <a:rPr lang="en-US" sz="2200" baseline="-25000">
                <a:latin typeface="Cambria Math"/>
                <a:ea typeface="Cambria Math"/>
              </a:rPr>
              <a:t>2 </a:t>
            </a:r>
            <a:r>
              <a:rPr lang="en-US" sz="2200"/>
              <a:t>= {(</a:t>
            </a:r>
            <a:r>
              <a:rPr lang="en-US" sz="2200" i="1"/>
              <a:t>a</a:t>
            </a:r>
            <a:r>
              <a:rPr lang="en-US" sz="2200"/>
              <a:t>,</a:t>
            </a:r>
            <a:r>
              <a:rPr lang="en-US" sz="2200" i="1"/>
              <a:t>b</a:t>
            </a:r>
            <a:r>
              <a:rPr lang="en-US" sz="2200"/>
              <a:t>) | </a:t>
            </a:r>
            <a:r>
              <a:rPr lang="en-US" sz="2200" i="1"/>
              <a:t>a</a:t>
            </a:r>
            <a:r>
              <a:rPr lang="en-US" sz="2200"/>
              <a:t> </a:t>
            </a:r>
            <a:r>
              <a:rPr lang="en-US" sz="2200">
                <a:latin typeface="Cambria Math"/>
                <a:ea typeface="Cambria Math"/>
              </a:rPr>
              <a:t>&gt; </a:t>
            </a:r>
            <a:r>
              <a:rPr lang="en-US" sz="2200" i="1">
                <a:latin typeface="Cambria Math"/>
                <a:ea typeface="Cambria Math"/>
              </a:rPr>
              <a:t>b</a:t>
            </a:r>
            <a:r>
              <a:rPr lang="en-US" sz="2200">
                <a:latin typeface="Cambria Math"/>
                <a:ea typeface="Cambria Math"/>
              </a:rPr>
              <a:t>}  (note that 4 &gt; 3, but 3 ≯ 4),</a:t>
            </a:r>
            <a:endParaRPr sz="2200"/>
          </a:p>
          <a:p>
            <a:pPr lvl="1">
              <a:lnSpc>
                <a:spcPct val="80000"/>
              </a:lnSpc>
              <a:buNone/>
              <a:defRPr/>
            </a:pPr>
            <a:r>
              <a:rPr lang="en-US" sz="2200" i="1"/>
              <a:t>R</a:t>
            </a:r>
            <a:r>
              <a:rPr lang="en-US" sz="2200" baseline="-25000">
                <a:latin typeface="Cambria Math"/>
                <a:ea typeface="Cambria Math"/>
              </a:rPr>
              <a:t>5 </a:t>
            </a:r>
            <a:r>
              <a:rPr lang="en-US" sz="2200"/>
              <a:t>= {(</a:t>
            </a:r>
            <a:r>
              <a:rPr lang="en-US" sz="2200" i="1"/>
              <a:t>a</a:t>
            </a:r>
            <a:r>
              <a:rPr lang="en-US" sz="2200"/>
              <a:t>,</a:t>
            </a:r>
            <a:r>
              <a:rPr lang="en-US" sz="2200" i="1"/>
              <a:t>b</a:t>
            </a:r>
            <a:r>
              <a:rPr lang="en-US" sz="2200"/>
              <a:t>) | </a:t>
            </a:r>
            <a:r>
              <a:rPr lang="en-US" sz="2200" i="1"/>
              <a:t>a</a:t>
            </a:r>
            <a:r>
              <a:rPr lang="en-US" sz="2200"/>
              <a:t> </a:t>
            </a:r>
            <a:r>
              <a:rPr lang="en-US" sz="2200">
                <a:latin typeface="Cambria Math"/>
                <a:ea typeface="Cambria Math"/>
              </a:rPr>
              <a:t>= </a:t>
            </a:r>
            <a:r>
              <a:rPr lang="en-US" sz="2200" i="1">
                <a:latin typeface="Cambria Math"/>
                <a:ea typeface="Cambria Math"/>
              </a:rPr>
              <a:t>b </a:t>
            </a:r>
            <a:r>
              <a:rPr lang="en-US" sz="2200">
                <a:latin typeface="Cambria Math"/>
                <a:ea typeface="Cambria Math"/>
              </a:rPr>
              <a:t>+ 1} (note that 4 = 3 + 1, but 3 ≠4 + 1).</a:t>
            </a:r>
            <a:endParaRPr sz="2200"/>
          </a:p>
          <a:p>
            <a:pPr lvl="1">
              <a:lnSpc>
                <a:spcPct val="80000"/>
              </a:lnSpc>
              <a:buNone/>
              <a:defRPr/>
            </a:pPr>
            <a:endParaRPr lang="en-US" sz="2200">
              <a:latin typeface="Cambria Math"/>
              <a:ea typeface="Cambria Math"/>
            </a:endParaRPr>
          </a:p>
          <a:p>
            <a:pPr lvl="1">
              <a:lnSpc>
                <a:spcPct val="80000"/>
              </a:lnSpc>
              <a:buNone/>
              <a:defRPr/>
            </a:pPr>
            <a:endParaRPr lang="en-US" sz="2200">
              <a:latin typeface="Cambria Math"/>
              <a:ea typeface="Cambria Math"/>
            </a:endParaRPr>
          </a:p>
          <a:p>
            <a:pPr lvl="1">
              <a:lnSpc>
                <a:spcPct val="80000"/>
              </a:lnSpc>
              <a:buNone/>
              <a:defRPr/>
            </a:pPr>
            <a:endParaRPr lang="en-US" sz="2200">
              <a:latin typeface="Cambria Math"/>
              <a:ea typeface="Cambria Math"/>
            </a:endParaRPr>
          </a:p>
          <a:p>
            <a:pPr lvl="1">
              <a:lnSpc>
                <a:spcPct val="80000"/>
              </a:lnSpc>
              <a:buNone/>
              <a:defRPr/>
            </a:pPr>
            <a:endParaRPr lang="en-US" sz="2200">
              <a:latin typeface="Cambria Math"/>
              <a:ea typeface="Cambria Math"/>
            </a:endParaRPr>
          </a:p>
          <a:p>
            <a:pPr lvl="1">
              <a:lnSpc>
                <a:spcPct val="80000"/>
              </a:lnSpc>
              <a:buNone/>
              <a:defRPr/>
            </a:pPr>
            <a:endParaRPr lang="en-US" sz="2200">
              <a:latin typeface="Cambria Math"/>
              <a:ea typeface="Cambria Math"/>
            </a:endParaRPr>
          </a:p>
          <a:p>
            <a:pPr lvl="1">
              <a:lnSpc>
                <a:spcPct val="80000"/>
              </a:lnSpc>
              <a:buNone/>
              <a:defRPr/>
            </a:pPr>
            <a:endParaRPr lang="en-US" sz="2200">
              <a:latin typeface="Cambria Math"/>
              <a:ea typeface="Cambria Math"/>
            </a:endParaRPr>
          </a:p>
          <a:p>
            <a:pPr>
              <a:lnSpc>
                <a:spcPct val="80000"/>
              </a:lnSpc>
              <a:buNone/>
              <a:defRPr/>
            </a:pPr>
            <a:endParaRPr lang="en-US" sz="2400">
              <a:ea typeface="Cambria Math"/>
            </a:endParaRPr>
          </a:p>
          <a:p>
            <a:pPr lvl="1">
              <a:lnSpc>
                <a:spcPct val="80000"/>
              </a:lnSpc>
              <a:buNone/>
              <a:defRPr/>
            </a:pPr>
            <a:endParaRPr lang="en-US"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Content Placeholder 3" descr="Screen Clipping" hidden="0"/>
          <p:cNvPicPr>
            <a:picLocks noChangeAspect="1" noGrp="1"/>
          </p:cNvPicPr>
          <p:nvPr isPhoto="0" userDrawn="0">
            <p:ph idx="1" hasCustomPrompt="0"/>
          </p:nvPr>
        </p:nvPicPr>
        <p:blipFill>
          <a:blip r:embed="rId2"/>
          <a:stretch/>
        </p:blipFill>
        <p:spPr bwMode="auto">
          <a:xfrm>
            <a:off x="268197" y="1143001"/>
            <a:ext cx="8607607" cy="4648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p:txBody>
          <a:bodyPr/>
          <a:lstStyle/>
          <a:p>
            <a:pPr>
              <a:defRPr/>
            </a:pPr>
            <a:r>
              <a:rPr lang="en-US">
                <a:latin typeface="TimesNewRoman"/>
              </a:rPr>
              <a:t>The RSA Algorithm</a:t>
            </a:r>
            <a:endParaRPr/>
          </a:p>
        </p:txBody>
      </p:sp>
      <p:sp>
        <p:nvSpPr>
          <p:cNvPr id="5" name="Rectangle 3" hidden="0"/>
          <p:cNvSpPr>
            <a:spLocks noChangeArrowheads="1" noGrp="1"/>
          </p:cNvSpPr>
          <p:nvPr isPhoto="0" userDrawn="0">
            <p:ph idx="1" hasCustomPrompt="0"/>
          </p:nvPr>
        </p:nvSpPr>
        <p:spPr bwMode="auto"/>
        <p:txBody>
          <a:bodyPr/>
          <a:lstStyle/>
          <a:p>
            <a:pPr>
              <a:lnSpc>
                <a:spcPct val="90000"/>
              </a:lnSpc>
              <a:buFontTx/>
              <a:buNone/>
              <a:defRPr/>
            </a:pPr>
            <a:r>
              <a:rPr lang="en-US" sz="2800"/>
              <a:t>To generate a key pair:</a:t>
            </a:r>
            <a:endParaRPr/>
          </a:p>
          <a:p>
            <a:pPr>
              <a:lnSpc>
                <a:spcPct val="90000"/>
              </a:lnSpc>
              <a:buFontTx/>
              <a:buNone/>
              <a:defRPr/>
            </a:pPr>
            <a:r>
              <a:rPr lang="en-US" sz="2800"/>
              <a:t>– Pick large primes p and q (do not disclose them)</a:t>
            </a:r>
            <a:endParaRPr/>
          </a:p>
          <a:p>
            <a:pPr>
              <a:lnSpc>
                <a:spcPct val="90000"/>
              </a:lnSpc>
              <a:buFontTx/>
              <a:buNone/>
              <a:defRPr/>
            </a:pPr>
            <a:r>
              <a:rPr lang="en-US" sz="2800"/>
              <a:t>– Let n = p*q </a:t>
            </a:r>
            <a:endParaRPr/>
          </a:p>
          <a:p>
            <a:pPr>
              <a:lnSpc>
                <a:spcPct val="90000"/>
              </a:lnSpc>
              <a:buFontTx/>
              <a:buNone/>
              <a:defRPr/>
            </a:pPr>
            <a:r>
              <a:rPr lang="en-US" sz="2800"/>
              <a:t>– For the public key, choose e that is relatively prime to ø(n)=(p-1)(q-1).</a:t>
            </a:r>
            <a:endParaRPr/>
          </a:p>
          <a:p>
            <a:pPr>
              <a:lnSpc>
                <a:spcPct val="90000"/>
              </a:lnSpc>
              <a:buFontTx/>
              <a:buNone/>
              <a:defRPr/>
            </a:pPr>
            <a:r>
              <a:rPr lang="en-US" sz="2800"/>
              <a:t>public key = &lt;</a:t>
            </a:r>
            <a:r>
              <a:rPr lang="en-US" sz="2800"/>
              <a:t>e,n</a:t>
            </a:r>
            <a:r>
              <a:rPr lang="en-US" sz="2800"/>
              <a:t>&gt;</a:t>
            </a:r>
            <a:endParaRPr/>
          </a:p>
          <a:p>
            <a:pPr>
              <a:lnSpc>
                <a:spcPct val="90000"/>
              </a:lnSpc>
              <a:buFontTx/>
              <a:buNone/>
              <a:defRPr/>
            </a:pPr>
            <a:r>
              <a:rPr lang="en-US" sz="2800"/>
              <a:t>– For private key, find d that is the multiplicative inverse of e mod ø(n), i.e., e*d</a:t>
            </a:r>
            <a:endParaRPr/>
          </a:p>
        </p:txBody>
      </p:sp>
      <p:sp>
        <p:nvSpPr>
          <p:cNvPr id="6" name="Slide Number Placeholder 5" hidden="0"/>
          <p:cNvSpPr>
            <a:spLocks noGrp="1"/>
          </p:cNvSpPr>
          <p:nvPr isPhoto="0" userDrawn="0">
            <p:ph type="sldNum" sz="quarter" idx="12" hasCustomPrompt="0"/>
          </p:nvPr>
        </p:nvSpPr>
        <p:spPr bwMode="auto"/>
        <p:txBody>
          <a:bodyPr/>
          <a:lstStyle/>
          <a:p>
            <a:pPr>
              <a:defRPr/>
            </a:pPr>
            <a:fld id="{871EDFA3-5106-4772-9C66-B4419B786D99}"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a:prstGeom prst="rect">
            <a:avLst/>
          </a:prstGeom>
          <a:solidFill>
            <a:srgbClr val="FBA9A3"/>
          </a:solidFill>
        </p:spPr>
        <p:txBody>
          <a:bodyPr/>
          <a:lstStyle/>
          <a:p>
            <a:pPr>
              <a:defRPr/>
            </a:pPr>
            <a:r>
              <a:rPr lang="en-US"/>
              <a:t>Using RSA</a:t>
            </a:r>
            <a:endParaRPr/>
          </a:p>
        </p:txBody>
      </p:sp>
      <p:sp>
        <p:nvSpPr>
          <p:cNvPr id="5" name="Rectangle 3" hidden="0"/>
          <p:cNvSpPr>
            <a:spLocks noChangeArrowheads="1" noGrp="1"/>
          </p:cNvSpPr>
          <p:nvPr isPhoto="0" userDrawn="0">
            <p:ph idx="1" hasCustomPrompt="0"/>
          </p:nvPr>
        </p:nvSpPr>
        <p:spPr bwMode="auto">
          <a:prstGeom prst="rect">
            <a:avLst/>
          </a:prstGeom>
          <a:ln>
            <a:solidFill>
              <a:schemeClr val="tx1"/>
            </a:solidFill>
            <a:miter lim="800000"/>
            <a:headEnd/>
            <a:tailEnd/>
          </a:ln>
        </p:spPr>
        <p:txBody>
          <a:bodyPr/>
          <a:lstStyle/>
          <a:p>
            <a:pPr>
              <a:buFontTx/>
              <a:buNone/>
              <a:defRPr/>
            </a:pPr>
            <a:r>
              <a:rPr lang="en-US" sz="2800"/>
              <a:t>Given </a:t>
            </a:r>
            <a:r>
              <a:rPr lang="en-US" sz="2800"/>
              <a:t>pubKey</a:t>
            </a:r>
            <a:r>
              <a:rPr lang="en-US" sz="2800"/>
              <a:t> = &lt;e, n&gt; and </a:t>
            </a:r>
            <a:r>
              <a:rPr lang="en-US" sz="2800"/>
              <a:t>privKey</a:t>
            </a:r>
            <a:r>
              <a:rPr lang="en-US" sz="2800"/>
              <a:t> = &lt;d, n&gt;</a:t>
            </a:r>
            <a:endParaRPr/>
          </a:p>
          <a:p>
            <a:pPr>
              <a:buFontTx/>
              <a:buNone/>
              <a:defRPr/>
            </a:pPr>
            <a:r>
              <a:rPr lang="en-US" sz="2800"/>
              <a:t>If Message = m</a:t>
            </a:r>
            <a:endParaRPr/>
          </a:p>
          <a:p>
            <a:pPr>
              <a:buFontTx/>
              <a:buNone/>
              <a:defRPr/>
            </a:pPr>
            <a:r>
              <a:rPr lang="en-US" sz="2800"/>
              <a:t>Then: </a:t>
            </a:r>
            <a:endParaRPr/>
          </a:p>
          <a:p>
            <a:pPr>
              <a:buFontTx/>
              <a:buNone/>
              <a:defRPr/>
            </a:pPr>
            <a:r>
              <a:rPr lang="en-US" sz="2800"/>
              <a:t>encryption: c = m</a:t>
            </a:r>
            <a:r>
              <a:rPr lang="en-US" sz="2800" baseline="30000"/>
              <a:t>e</a:t>
            </a:r>
            <a:r>
              <a:rPr lang="en-US" sz="2800"/>
              <a:t> mod n, m &lt; n</a:t>
            </a:r>
            <a:endParaRPr/>
          </a:p>
          <a:p>
            <a:pPr>
              <a:buFontTx/>
              <a:buNone/>
              <a:defRPr/>
            </a:pPr>
            <a:r>
              <a:rPr lang="en-US" sz="2800"/>
              <a:t>decryption: m = c</a:t>
            </a:r>
            <a:r>
              <a:rPr lang="en-US" sz="2800" baseline="30000"/>
              <a:t>d</a:t>
            </a:r>
            <a:r>
              <a:rPr lang="en-US" sz="2800"/>
              <a:t> mod n</a:t>
            </a:r>
            <a:endParaRPr/>
          </a:p>
          <a:p>
            <a:pPr>
              <a:buFontTx/>
              <a:buNone/>
              <a:defRPr/>
            </a:pPr>
            <a:r>
              <a:rPr lang="en-US" sz="2800"/>
              <a:t>signature: s = md mod n, m &lt; n</a:t>
            </a:r>
            <a:endParaRPr/>
          </a:p>
          <a:p>
            <a:pPr>
              <a:buFontTx/>
              <a:buNone/>
              <a:defRPr/>
            </a:pPr>
            <a:r>
              <a:rPr lang="en-US" sz="2800"/>
              <a:t>verification: m = se mod n</a:t>
            </a:r>
            <a:endParaRPr lang="en-US" sz="1800"/>
          </a:p>
        </p:txBody>
      </p:sp>
      <p:sp>
        <p:nvSpPr>
          <p:cNvPr id="6" name="Footer Placeholder 4" hidden="0"/>
          <p:cNvSpPr>
            <a:spLocks noGrp="1"/>
          </p:cNvSpPr>
          <p:nvPr isPhoto="0" userDrawn="0">
            <p:ph type="ftr" sz="quarter" idx="11" hasCustomPrompt="0"/>
          </p:nvPr>
        </p:nvSpPr>
        <p:spPr bwMode="auto"/>
        <p:txBody>
          <a:bodyPr/>
          <a:lstStyle/>
          <a:p>
            <a:pPr>
              <a:defRPr/>
            </a:pPr>
            <a:r>
              <a:rPr lang="en-US"/>
              <a:t>8. Cryptography part 2</a:t>
            </a:r>
            <a:endParaRPr/>
          </a:p>
        </p:txBody>
      </p:sp>
      <p:sp>
        <p:nvSpPr>
          <p:cNvPr id="7" name="Slide Number Placeholder 5" hidden="0"/>
          <p:cNvSpPr>
            <a:spLocks noGrp="1"/>
          </p:cNvSpPr>
          <p:nvPr isPhoto="0" userDrawn="0">
            <p:ph type="sldNum" sz="quarter" idx="12" hasCustomPrompt="0"/>
          </p:nvPr>
        </p:nvSpPr>
        <p:spPr bwMode="auto"/>
        <p:txBody>
          <a:bodyPr/>
          <a:lstStyle/>
          <a:p>
            <a:pPr>
              <a:defRPr/>
            </a:pPr>
            <a:fld id="{1230A84F-87D5-47A0-9758-5630CA6D8F3B}"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a:prstGeom prst="rect">
            <a:avLst/>
          </a:prstGeom>
          <a:solidFill>
            <a:srgbClr val="FBA9A3"/>
          </a:solidFill>
        </p:spPr>
        <p:txBody>
          <a:bodyPr/>
          <a:lstStyle/>
          <a:p>
            <a:pPr>
              <a:defRPr/>
            </a:pPr>
            <a:r>
              <a:rPr lang="en-US"/>
              <a:t>Example of RSA (1)</a:t>
            </a:r>
            <a:endParaRPr/>
          </a:p>
        </p:txBody>
      </p:sp>
      <p:sp>
        <p:nvSpPr>
          <p:cNvPr id="5" name="Rectangle 3" hidden="0"/>
          <p:cNvSpPr>
            <a:spLocks noChangeArrowheads="1" noGrp="1"/>
          </p:cNvSpPr>
          <p:nvPr isPhoto="0" userDrawn="0">
            <p:ph idx="1" hasCustomPrompt="0"/>
          </p:nvPr>
        </p:nvSpPr>
        <p:spPr bwMode="auto"/>
        <p:txBody>
          <a:bodyPr>
            <a:noAutofit/>
          </a:bodyPr>
          <a:lstStyle/>
          <a:p>
            <a:pPr>
              <a:lnSpc>
                <a:spcPct val="90000"/>
              </a:lnSpc>
              <a:buFontTx/>
              <a:buNone/>
              <a:defRPr/>
            </a:pPr>
            <a:r>
              <a:rPr lang="en-US" sz="2400"/>
              <a:t>Choose p = 7 and q = 17.</a:t>
            </a:r>
            <a:endParaRPr/>
          </a:p>
          <a:p>
            <a:pPr>
              <a:lnSpc>
                <a:spcPct val="90000"/>
              </a:lnSpc>
              <a:buFontTx/>
              <a:buNone/>
              <a:defRPr/>
            </a:pPr>
            <a:r>
              <a:rPr lang="en-US" sz="2400"/>
              <a:t>Compute n = p*q= 119.</a:t>
            </a:r>
            <a:endParaRPr/>
          </a:p>
          <a:p>
            <a:pPr>
              <a:lnSpc>
                <a:spcPct val="90000"/>
              </a:lnSpc>
              <a:buFontTx/>
              <a:buNone/>
              <a:defRPr/>
            </a:pPr>
            <a:r>
              <a:rPr lang="en-US" sz="2400"/>
              <a:t>Compute f(n)=(p-1)(q-1)=96.</a:t>
            </a:r>
            <a:endParaRPr/>
          </a:p>
          <a:p>
            <a:pPr>
              <a:lnSpc>
                <a:spcPct val="90000"/>
              </a:lnSpc>
              <a:buFontTx/>
              <a:buNone/>
              <a:defRPr/>
            </a:pPr>
            <a:r>
              <a:rPr lang="en-US" sz="2400"/>
              <a:t>Select e = 5, (a relatively prime to f(n).)</a:t>
            </a:r>
            <a:endParaRPr/>
          </a:p>
          <a:p>
            <a:pPr>
              <a:lnSpc>
                <a:spcPct val="90000"/>
              </a:lnSpc>
              <a:buFontTx/>
              <a:buNone/>
              <a:defRPr/>
            </a:pPr>
            <a:r>
              <a:rPr lang="en-US" sz="2400"/>
              <a:t>Compute d = _77_such that e*d=1 mod f(n).</a:t>
            </a:r>
            <a:endParaRPr/>
          </a:p>
          <a:p>
            <a:pPr>
              <a:lnSpc>
                <a:spcPct val="90000"/>
              </a:lnSpc>
              <a:buFontTx/>
              <a:buNone/>
              <a:defRPr/>
            </a:pPr>
            <a:r>
              <a:rPr lang="en-US" sz="2400"/>
              <a:t>• Public key: &lt;5,119&gt;</a:t>
            </a:r>
            <a:endParaRPr/>
          </a:p>
          <a:p>
            <a:pPr>
              <a:lnSpc>
                <a:spcPct val="90000"/>
              </a:lnSpc>
              <a:buFontTx/>
              <a:buNone/>
              <a:defRPr/>
            </a:pPr>
            <a:r>
              <a:rPr lang="en-US" sz="2400"/>
              <a:t>• Private key: &lt;77,119&gt;</a:t>
            </a:r>
            <a:endParaRPr/>
          </a:p>
          <a:p>
            <a:pPr>
              <a:lnSpc>
                <a:spcPct val="90000"/>
              </a:lnSpc>
              <a:buFontTx/>
              <a:buNone/>
              <a:defRPr/>
            </a:pPr>
            <a:r>
              <a:rPr lang="en-US" sz="2400"/>
              <a:t>• Message = 19</a:t>
            </a:r>
            <a:endParaRPr/>
          </a:p>
          <a:p>
            <a:pPr>
              <a:lnSpc>
                <a:spcPct val="90000"/>
              </a:lnSpc>
              <a:buFontTx/>
              <a:buNone/>
              <a:defRPr/>
            </a:pPr>
            <a:r>
              <a:rPr lang="en-US" sz="2400"/>
              <a:t>• Encryption: 19</a:t>
            </a:r>
            <a:r>
              <a:rPr lang="en-US" sz="2400" baseline="30000"/>
              <a:t>5</a:t>
            </a:r>
            <a:r>
              <a:rPr lang="en-US" sz="2400"/>
              <a:t> mod 119 = 66</a:t>
            </a:r>
            <a:endParaRPr/>
          </a:p>
          <a:p>
            <a:pPr>
              <a:lnSpc>
                <a:spcPct val="90000"/>
              </a:lnSpc>
              <a:buFontTx/>
              <a:buNone/>
              <a:defRPr/>
            </a:pPr>
            <a:r>
              <a:rPr lang="en-US" sz="2400"/>
              <a:t>• Decryption: 66</a:t>
            </a:r>
            <a:r>
              <a:rPr lang="en-US" sz="2400" baseline="30000"/>
              <a:t>77</a:t>
            </a:r>
            <a:r>
              <a:rPr lang="en-US" sz="2400"/>
              <a:t> mod 119 = 19</a:t>
            </a:r>
            <a:endParaRPr lang="en-US" sz="1500"/>
          </a:p>
        </p:txBody>
      </p:sp>
      <p:sp>
        <p:nvSpPr>
          <p:cNvPr id="6" name="Footer Placeholder 4" hidden="0"/>
          <p:cNvSpPr>
            <a:spLocks noGrp="1"/>
          </p:cNvSpPr>
          <p:nvPr isPhoto="0" userDrawn="0">
            <p:ph type="ftr" sz="quarter" idx="11" hasCustomPrompt="0"/>
          </p:nvPr>
        </p:nvSpPr>
        <p:spPr bwMode="auto"/>
        <p:txBody>
          <a:bodyPr/>
          <a:lstStyle/>
          <a:p>
            <a:pPr>
              <a:defRPr/>
            </a:pPr>
            <a:r>
              <a:rPr lang="en-US"/>
              <a:t>8. Cryptography part 2</a:t>
            </a:r>
            <a:endParaRPr/>
          </a:p>
        </p:txBody>
      </p:sp>
      <p:sp>
        <p:nvSpPr>
          <p:cNvPr id="7" name="Slide Number Placeholder 5" hidden="0"/>
          <p:cNvSpPr>
            <a:spLocks noGrp="1"/>
          </p:cNvSpPr>
          <p:nvPr isPhoto="0" userDrawn="0">
            <p:ph type="sldNum" sz="quarter" idx="12" hasCustomPrompt="0"/>
          </p:nvPr>
        </p:nvSpPr>
        <p:spPr bwMode="auto"/>
        <p:txBody>
          <a:bodyPr/>
          <a:lstStyle/>
          <a:p>
            <a:pPr>
              <a:defRPr/>
            </a:pPr>
            <a:fld id="{BAC787CF-897C-43DE-AF74-80FCD3F3B2DA}"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a:prstGeom prst="rect">
            <a:avLst/>
          </a:prstGeom>
          <a:solidFill>
            <a:srgbClr val="FBA9A3"/>
          </a:solidFill>
        </p:spPr>
        <p:txBody>
          <a:bodyPr/>
          <a:lstStyle/>
          <a:p>
            <a:pPr>
              <a:defRPr/>
            </a:pPr>
            <a:r>
              <a:rPr lang="en-US"/>
              <a:t>Example of RSA (2)</a:t>
            </a:r>
            <a:endParaRPr/>
          </a:p>
        </p:txBody>
      </p:sp>
      <p:sp>
        <p:nvSpPr>
          <p:cNvPr id="5" name="Rectangle 3" hidden="0"/>
          <p:cNvSpPr>
            <a:spLocks noChangeArrowheads="1" noGrp="1"/>
          </p:cNvSpPr>
          <p:nvPr isPhoto="0" userDrawn="0">
            <p:ph idx="1" hasCustomPrompt="0"/>
          </p:nvPr>
        </p:nvSpPr>
        <p:spPr bwMode="auto"/>
        <p:txBody>
          <a:bodyPr/>
          <a:lstStyle/>
          <a:p>
            <a:pPr>
              <a:lnSpc>
                <a:spcPct val="90000"/>
              </a:lnSpc>
              <a:buFontTx/>
              <a:buNone/>
              <a:defRPr/>
            </a:pPr>
            <a:r>
              <a:rPr lang="en-US" sz="2800"/>
              <a:t>p = 7, q = 11, n = 77</a:t>
            </a:r>
            <a:endParaRPr/>
          </a:p>
          <a:p>
            <a:pPr>
              <a:lnSpc>
                <a:spcPct val="90000"/>
              </a:lnSpc>
              <a:buFontTx/>
              <a:buNone/>
              <a:defRPr/>
            </a:pPr>
            <a:r>
              <a:rPr lang="en-US" sz="2800"/>
              <a:t>Alice chooses e = 17, making d = 53</a:t>
            </a:r>
            <a:endParaRPr/>
          </a:p>
          <a:p>
            <a:pPr>
              <a:lnSpc>
                <a:spcPct val="90000"/>
              </a:lnSpc>
              <a:buFontTx/>
              <a:buNone/>
              <a:defRPr/>
            </a:pPr>
            <a:r>
              <a:rPr lang="en-US" sz="2800"/>
              <a:t>Bob wants to send Alice secret message </a:t>
            </a:r>
            <a:endParaRPr/>
          </a:p>
          <a:p>
            <a:pPr>
              <a:lnSpc>
                <a:spcPct val="90000"/>
              </a:lnSpc>
              <a:buFontTx/>
              <a:buNone/>
              <a:defRPr/>
            </a:pPr>
            <a:r>
              <a:rPr lang="en-US" sz="2800"/>
              <a:t>HELLO (07 04 11 11 14)</a:t>
            </a:r>
            <a:endParaRPr/>
          </a:p>
          <a:p>
            <a:pPr>
              <a:lnSpc>
                <a:spcPct val="90000"/>
              </a:lnSpc>
              <a:buFontTx/>
              <a:buNone/>
              <a:defRPr/>
            </a:pPr>
            <a:r>
              <a:rPr lang="en-US" sz="2800"/>
              <a:t>– 07</a:t>
            </a:r>
            <a:r>
              <a:rPr lang="en-US" sz="2800" baseline="30000"/>
              <a:t>17</a:t>
            </a:r>
            <a:r>
              <a:rPr lang="en-US" sz="2800"/>
              <a:t> mod 77 = </a:t>
            </a:r>
            <a:r>
              <a:rPr lang="en-US" sz="2800">
                <a:solidFill>
                  <a:srgbClr val="FF0066"/>
                </a:solidFill>
              </a:rPr>
              <a:t>28</a:t>
            </a:r>
            <a:r>
              <a:rPr lang="en-US" sz="2800"/>
              <a:t>;  04</a:t>
            </a:r>
            <a:r>
              <a:rPr lang="en-US" sz="2800" baseline="30000"/>
              <a:t>17</a:t>
            </a:r>
            <a:r>
              <a:rPr lang="en-US" sz="2800"/>
              <a:t> mod 77 = </a:t>
            </a:r>
            <a:r>
              <a:rPr lang="en-US" sz="2800">
                <a:solidFill>
                  <a:srgbClr val="FF0066"/>
                </a:solidFill>
              </a:rPr>
              <a:t>16</a:t>
            </a:r>
            <a:endParaRPr/>
          </a:p>
          <a:p>
            <a:pPr>
              <a:lnSpc>
                <a:spcPct val="90000"/>
              </a:lnSpc>
              <a:buFontTx/>
              <a:buNone/>
              <a:defRPr/>
            </a:pPr>
            <a:r>
              <a:rPr lang="en-US" sz="2800"/>
              <a:t>– 11</a:t>
            </a:r>
            <a:r>
              <a:rPr lang="en-US" sz="2800" baseline="30000"/>
              <a:t>17</a:t>
            </a:r>
            <a:r>
              <a:rPr lang="en-US" sz="2800"/>
              <a:t> mod 77 = </a:t>
            </a:r>
            <a:r>
              <a:rPr lang="en-US" sz="2800">
                <a:solidFill>
                  <a:srgbClr val="FF0066"/>
                </a:solidFill>
              </a:rPr>
              <a:t>44</a:t>
            </a:r>
            <a:r>
              <a:rPr lang="en-US" sz="2800"/>
              <a:t>; – 11</a:t>
            </a:r>
            <a:r>
              <a:rPr lang="en-US" sz="2800" baseline="30000"/>
              <a:t>17</a:t>
            </a:r>
            <a:r>
              <a:rPr lang="en-US" sz="2800"/>
              <a:t> mod 77 = </a:t>
            </a:r>
            <a:r>
              <a:rPr lang="en-US" sz="2800">
                <a:solidFill>
                  <a:srgbClr val="FF0066"/>
                </a:solidFill>
              </a:rPr>
              <a:t>44</a:t>
            </a:r>
            <a:endParaRPr/>
          </a:p>
          <a:p>
            <a:pPr>
              <a:lnSpc>
                <a:spcPct val="90000"/>
              </a:lnSpc>
              <a:buFontTx/>
              <a:buNone/>
              <a:defRPr/>
            </a:pPr>
            <a:r>
              <a:rPr lang="en-US" sz="2800"/>
              <a:t>– 14</a:t>
            </a:r>
            <a:r>
              <a:rPr lang="en-US" sz="2800" baseline="30000"/>
              <a:t>17</a:t>
            </a:r>
            <a:r>
              <a:rPr lang="en-US" sz="2800"/>
              <a:t> mod 77 = </a:t>
            </a:r>
            <a:r>
              <a:rPr lang="en-US" sz="2800">
                <a:solidFill>
                  <a:srgbClr val="FF0066"/>
                </a:solidFill>
              </a:rPr>
              <a:t>42</a:t>
            </a:r>
            <a:endParaRPr/>
          </a:p>
          <a:p>
            <a:pPr>
              <a:lnSpc>
                <a:spcPct val="90000"/>
              </a:lnSpc>
              <a:buFontTx/>
              <a:buNone/>
              <a:defRPr/>
            </a:pPr>
            <a:r>
              <a:rPr lang="en-US" sz="2800"/>
              <a:t>• Bob sends </a:t>
            </a:r>
            <a:r>
              <a:rPr lang="en-US" sz="2800" b="1">
                <a:solidFill>
                  <a:schemeClr val="hlink"/>
                </a:solidFill>
              </a:rPr>
              <a:t>28 16 44 44 42</a:t>
            </a:r>
            <a:endParaRPr/>
          </a:p>
        </p:txBody>
      </p:sp>
      <p:sp>
        <p:nvSpPr>
          <p:cNvPr id="6" name="Footer Placeholder 4" hidden="0"/>
          <p:cNvSpPr>
            <a:spLocks noGrp="1"/>
          </p:cNvSpPr>
          <p:nvPr isPhoto="0" userDrawn="0">
            <p:ph type="ftr" sz="quarter" idx="11" hasCustomPrompt="0"/>
          </p:nvPr>
        </p:nvSpPr>
        <p:spPr bwMode="auto"/>
        <p:txBody>
          <a:bodyPr/>
          <a:lstStyle/>
          <a:p>
            <a:pPr>
              <a:defRPr/>
            </a:pPr>
            <a:r>
              <a:rPr lang="en-US"/>
              <a:t>8. Cryptography part 2</a:t>
            </a:r>
            <a:endParaRPr/>
          </a:p>
        </p:txBody>
      </p:sp>
      <p:sp>
        <p:nvSpPr>
          <p:cNvPr id="7" name="Slide Number Placeholder 5" hidden="0"/>
          <p:cNvSpPr>
            <a:spLocks noGrp="1"/>
          </p:cNvSpPr>
          <p:nvPr isPhoto="0" userDrawn="0">
            <p:ph type="sldNum" sz="quarter" idx="12" hasCustomPrompt="0"/>
          </p:nvPr>
        </p:nvSpPr>
        <p:spPr bwMode="auto"/>
        <p:txBody>
          <a:bodyPr/>
          <a:lstStyle/>
          <a:p>
            <a:pPr>
              <a:defRPr/>
            </a:pPr>
            <a:fld id="{10152227-00AC-427D-92C5-68D14E599B81}"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a:prstGeom prst="rect">
            <a:avLst/>
          </a:prstGeom>
          <a:solidFill>
            <a:srgbClr val="FBA9A3"/>
          </a:solidFill>
        </p:spPr>
        <p:txBody>
          <a:bodyPr/>
          <a:lstStyle/>
          <a:p>
            <a:pPr>
              <a:defRPr/>
            </a:pPr>
            <a:r>
              <a:rPr lang="en-US"/>
              <a:t>Example of RSA (3)</a:t>
            </a:r>
            <a:endParaRPr/>
          </a:p>
        </p:txBody>
      </p:sp>
      <p:sp>
        <p:nvSpPr>
          <p:cNvPr id="5" name="Rectangle 3" hidden="0"/>
          <p:cNvSpPr>
            <a:spLocks noChangeArrowheads="1" noGrp="1"/>
          </p:cNvSpPr>
          <p:nvPr isPhoto="0" userDrawn="0">
            <p:ph idx="1" hasCustomPrompt="0"/>
          </p:nvPr>
        </p:nvSpPr>
        <p:spPr bwMode="auto"/>
        <p:txBody>
          <a:bodyPr>
            <a:noAutofit/>
          </a:bodyPr>
          <a:lstStyle/>
          <a:p>
            <a:pPr>
              <a:buFontTx/>
              <a:buNone/>
              <a:defRPr/>
            </a:pPr>
            <a:r>
              <a:rPr lang="en-US" sz="2800"/>
              <a:t>Alice receives </a:t>
            </a:r>
            <a:r>
              <a:rPr lang="en-US" sz="2800" b="1">
                <a:solidFill>
                  <a:schemeClr val="hlink"/>
                </a:solidFill>
              </a:rPr>
              <a:t>28 16 44 44 42</a:t>
            </a:r>
            <a:endParaRPr/>
          </a:p>
          <a:p>
            <a:pPr>
              <a:buFontTx/>
              <a:buNone/>
              <a:defRPr/>
            </a:pPr>
            <a:r>
              <a:rPr lang="en-US" sz="2800"/>
              <a:t>Alice uses private key, d = 53, to decrypt message:</a:t>
            </a:r>
            <a:endParaRPr/>
          </a:p>
          <a:p>
            <a:pPr>
              <a:buFontTx/>
              <a:buNone/>
              <a:defRPr/>
            </a:pPr>
            <a:r>
              <a:rPr lang="en-US" sz="2800"/>
              <a:t>– 28</a:t>
            </a:r>
            <a:r>
              <a:rPr lang="en-US" sz="2800" baseline="30000"/>
              <a:t>53</a:t>
            </a:r>
            <a:r>
              <a:rPr lang="en-US" sz="2800"/>
              <a:t> mod 77 = 07; 16</a:t>
            </a:r>
            <a:r>
              <a:rPr lang="en-US" sz="2800" baseline="30000"/>
              <a:t>53</a:t>
            </a:r>
            <a:r>
              <a:rPr lang="en-US" sz="2800"/>
              <a:t> mod 77 = 04</a:t>
            </a:r>
            <a:endParaRPr/>
          </a:p>
          <a:p>
            <a:pPr>
              <a:buFontTx/>
              <a:buNone/>
              <a:defRPr/>
            </a:pPr>
            <a:r>
              <a:rPr lang="en-US" sz="2800"/>
              <a:t>– 44</a:t>
            </a:r>
            <a:r>
              <a:rPr lang="en-US" sz="2800" baseline="30000"/>
              <a:t>53</a:t>
            </a:r>
            <a:r>
              <a:rPr lang="en-US" sz="2800"/>
              <a:t> mod 77 = 11; 44</a:t>
            </a:r>
            <a:r>
              <a:rPr lang="en-US" sz="2800" baseline="30000"/>
              <a:t>53</a:t>
            </a:r>
            <a:r>
              <a:rPr lang="en-US" sz="2800"/>
              <a:t> mod 77 = 11</a:t>
            </a:r>
            <a:endParaRPr/>
          </a:p>
          <a:p>
            <a:pPr>
              <a:buFontTx/>
              <a:buNone/>
              <a:defRPr/>
            </a:pPr>
            <a:r>
              <a:rPr lang="en-US" sz="2800"/>
              <a:t>– 42</a:t>
            </a:r>
            <a:r>
              <a:rPr lang="en-US" sz="2800" baseline="30000"/>
              <a:t>53</a:t>
            </a:r>
            <a:r>
              <a:rPr lang="en-US" sz="2800"/>
              <a:t> mod 77 = 14</a:t>
            </a:r>
            <a:endParaRPr/>
          </a:p>
          <a:p>
            <a:pPr>
              <a:buFontTx/>
              <a:buNone/>
              <a:defRPr/>
            </a:pPr>
            <a:r>
              <a:rPr lang="en-US" sz="2800"/>
              <a:t>• Alice translates </a:t>
            </a:r>
            <a:r>
              <a:rPr lang="en-US" sz="2800" b="1">
                <a:solidFill>
                  <a:srgbClr val="FF0066"/>
                </a:solidFill>
              </a:rPr>
              <a:t>07 04 11 11 14</a:t>
            </a:r>
            <a:r>
              <a:rPr lang="en-US" sz="2800"/>
              <a:t> to </a:t>
            </a:r>
            <a:r>
              <a:rPr lang="en-US" sz="2800" b="1" i="1"/>
              <a:t>HELLO</a:t>
            </a:r>
            <a:endParaRPr/>
          </a:p>
          <a:p>
            <a:pPr>
              <a:buFontTx/>
              <a:buNone/>
              <a:defRPr/>
            </a:pPr>
            <a:r>
              <a:rPr lang="en-US" sz="2800"/>
              <a:t>No one else could read it, as only Alice knows her</a:t>
            </a:r>
            <a:endParaRPr/>
          </a:p>
          <a:p>
            <a:pPr>
              <a:buFontTx/>
              <a:buNone/>
              <a:defRPr/>
            </a:pPr>
            <a:r>
              <a:rPr lang="en-US" sz="2800"/>
              <a:t>private key (needed for decryption)</a:t>
            </a:r>
            <a:endParaRPr/>
          </a:p>
        </p:txBody>
      </p:sp>
      <p:sp>
        <p:nvSpPr>
          <p:cNvPr id="6" name="Footer Placeholder 4" hidden="0"/>
          <p:cNvSpPr>
            <a:spLocks noGrp="1"/>
          </p:cNvSpPr>
          <p:nvPr isPhoto="0" userDrawn="0">
            <p:ph type="ftr" sz="quarter" idx="11" hasCustomPrompt="0"/>
          </p:nvPr>
        </p:nvSpPr>
        <p:spPr bwMode="auto"/>
        <p:txBody>
          <a:bodyPr/>
          <a:lstStyle/>
          <a:p>
            <a:pPr>
              <a:defRPr/>
            </a:pPr>
            <a:r>
              <a:rPr lang="en-US"/>
              <a:t>8. Cryptography part 2</a:t>
            </a:r>
            <a:endParaRPr/>
          </a:p>
        </p:txBody>
      </p:sp>
      <p:sp>
        <p:nvSpPr>
          <p:cNvPr id="7" name="Slide Number Placeholder 5" hidden="0"/>
          <p:cNvSpPr>
            <a:spLocks noGrp="1"/>
          </p:cNvSpPr>
          <p:nvPr isPhoto="0" userDrawn="0">
            <p:ph type="sldNum" sz="quarter" idx="12" hasCustomPrompt="0"/>
          </p:nvPr>
        </p:nvSpPr>
        <p:spPr bwMode="auto"/>
        <p:txBody>
          <a:bodyPr/>
          <a:lstStyle/>
          <a:p>
            <a:pPr>
              <a:defRPr/>
            </a:pPr>
            <a:fld id="{8196DDE0-6B24-406C-BE66-B0A7F19E59BF}"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Graphs</a:t>
            </a:r>
            <a:endParaRPr/>
          </a:p>
        </p:txBody>
      </p:sp>
      <p:sp>
        <p:nvSpPr>
          <p:cNvPr id="5" name="Subtitle 2" hidden="0"/>
          <p:cNvSpPr>
            <a:spLocks noGrp="1"/>
          </p:cNvSpPr>
          <p:nvPr isPhoto="0" userDrawn="0">
            <p:ph type="subTitle" idx="1" hasCustomPrompt="0"/>
          </p:nvPr>
        </p:nvSpPr>
        <p:spPr bwMode="auto"/>
        <p:txBody>
          <a:bodyPr/>
          <a:lstStyle/>
          <a:p>
            <a:pPr>
              <a:defRPr/>
            </a:pPr>
            <a:r>
              <a:rPr lang="en-US"/>
              <a:t>Chapter 10</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Chapter Summary</a:t>
            </a:r>
            <a:endParaRPr/>
          </a:p>
        </p:txBody>
      </p:sp>
      <p:sp>
        <p:nvSpPr>
          <p:cNvPr id="5" name="Content Placeholder 2" hidden="0"/>
          <p:cNvSpPr>
            <a:spLocks noGrp="1"/>
          </p:cNvSpPr>
          <p:nvPr isPhoto="0" userDrawn="0">
            <p:ph idx="1" hasCustomPrompt="0"/>
          </p:nvPr>
        </p:nvSpPr>
        <p:spPr bwMode="auto">
          <a:xfrm>
            <a:off x="457200" y="1935479"/>
            <a:ext cx="8229600" cy="4389120"/>
          </a:xfrm>
        </p:spPr>
        <p:txBody>
          <a:bodyPr/>
          <a:lstStyle/>
          <a:p>
            <a:pPr>
              <a:defRPr/>
            </a:pPr>
            <a:r>
              <a:rPr lang="en-US"/>
              <a:t>Graphs and Graph Models</a:t>
            </a:r>
            <a:endParaRPr/>
          </a:p>
          <a:p>
            <a:pPr>
              <a:defRPr/>
            </a:pPr>
            <a:r>
              <a:rPr lang="en-US"/>
              <a:t>Graph Terminology and Special Types of Graphs</a:t>
            </a:r>
            <a:endParaRPr/>
          </a:p>
          <a:p>
            <a:pPr>
              <a:defRPr/>
            </a:pPr>
            <a:r>
              <a:rPr lang="en-US"/>
              <a:t>Representing Graphs and Graph Isomorphism</a:t>
            </a:r>
            <a:endParaRPr/>
          </a:p>
          <a:p>
            <a:pPr>
              <a:defRPr/>
            </a:pPr>
            <a:r>
              <a:rPr lang="en-US"/>
              <a:t>Connectivity</a:t>
            </a:r>
            <a:endParaRPr/>
          </a:p>
          <a:p>
            <a:pPr>
              <a:defRPr/>
            </a:pPr>
            <a:r>
              <a:rPr lang="en-US"/>
              <a:t>Euler and Hamiltonian Graphs</a:t>
            </a:r>
            <a:endParaRPr/>
          </a:p>
          <a:p>
            <a:pPr>
              <a:defRPr/>
            </a:pPr>
            <a:r>
              <a:rPr lang="en-US"/>
              <a:t>Shortest-Path Problems</a:t>
            </a:r>
            <a:endParaRPr/>
          </a:p>
          <a:p>
            <a:pPr>
              <a:defRPr/>
            </a:pPr>
            <a:r>
              <a:rPr lang="en-US"/>
              <a:t>Planar Graphs </a:t>
            </a:r>
            <a:endParaRPr/>
          </a:p>
          <a:p>
            <a:pPr>
              <a:defRPr/>
            </a:pPr>
            <a:r>
              <a:rPr lang="en-US"/>
              <a:t>Graph Coloring</a:t>
            </a:r>
            <a:endParaRPr/>
          </a:p>
          <a:p>
            <a:pPr>
              <a:defRPr/>
            </a:pPr>
            <a:endParaRPr lang="en-US"/>
          </a:p>
          <a:p>
            <a:pPr>
              <a:buNone/>
              <a:defRPr/>
            </a:pPr>
            <a:endParaRPr lang="en-US"/>
          </a:p>
          <a:p>
            <a:pPr lvl="1">
              <a:buNone/>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Graphs and Graph Models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a:t>
            </a:r>
            <a:r>
              <a:rPr lang="en-US">
                <a:latin typeface="Cambria Math"/>
                <a:ea typeface="Cambria Math"/>
              </a:rPr>
              <a:t>10.1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Introduction to Graphs</a:t>
            </a:r>
            <a:endParaRPr/>
          </a:p>
          <a:p>
            <a:pPr>
              <a:defRPr/>
            </a:pPr>
            <a:r>
              <a:rPr lang="en-US"/>
              <a:t>Graph Taxonomy</a:t>
            </a:r>
            <a:endParaRPr/>
          </a:p>
          <a:p>
            <a:pPr>
              <a:defRPr/>
            </a:pPr>
            <a:r>
              <a:rPr lang="en-US"/>
              <a:t>Graph Models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Antisymmetric</a:t>
            </a:r>
            <a:r>
              <a:rPr lang="en-US"/>
              <a:t> Relations</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200" b="1"/>
              <a:t>   </a:t>
            </a:r>
            <a:r>
              <a:rPr lang="en-US" sz="2200" b="1"/>
              <a:t>Definition</a:t>
            </a:r>
            <a:r>
              <a:rPr lang="en-US" sz="2200"/>
              <a:t>:A</a:t>
            </a:r>
            <a:r>
              <a:rPr lang="en-US" sz="2200"/>
              <a:t> relation </a:t>
            </a:r>
            <a:r>
              <a:rPr lang="en-US" sz="2200" i="1"/>
              <a:t>R</a:t>
            </a:r>
            <a:r>
              <a:rPr lang="en-US" sz="2200"/>
              <a:t> on a set </a:t>
            </a:r>
            <a:r>
              <a:rPr lang="en-US" sz="2200" i="1"/>
              <a:t>A</a:t>
            </a:r>
            <a:r>
              <a:rPr lang="en-US" sz="2200"/>
              <a:t> such that for all</a:t>
            </a:r>
            <a:r>
              <a:rPr lang="en-US" sz="2200" i="1">
                <a:ea typeface="Cambria Math"/>
              </a:rPr>
              <a:t>   </a:t>
            </a:r>
            <a:r>
              <a:rPr lang="en-US" sz="2200" i="1">
                <a:ea typeface="Cambria Math"/>
              </a:rPr>
              <a:t>a,b</a:t>
            </a:r>
            <a:r>
              <a:rPr lang="en-US" sz="2200" i="1">
                <a:ea typeface="Cambria Math"/>
              </a:rPr>
              <a:t> </a:t>
            </a:r>
            <a:r>
              <a:rPr lang="en-US" sz="2200">
                <a:latin typeface="Cambria Math"/>
                <a:ea typeface="Cambria Math"/>
              </a:rPr>
              <a:t>∊</a:t>
            </a:r>
            <a:r>
              <a:rPr lang="en-US" sz="2200" i="1">
                <a:latin typeface="Cambria Math"/>
                <a:ea typeface="Cambria Math"/>
              </a:rPr>
              <a:t> </a:t>
            </a:r>
            <a:r>
              <a:rPr lang="en-US" sz="2200" i="1">
                <a:ea typeface="Cambria Math"/>
              </a:rPr>
              <a:t>A</a:t>
            </a:r>
            <a:r>
              <a:rPr lang="en-US" sz="2200" b="1" i="1">
                <a:ea typeface="Cambria Math"/>
              </a:rPr>
              <a:t>  </a:t>
            </a:r>
            <a:r>
              <a:rPr lang="en-US" sz="2200"/>
              <a:t>if (</a:t>
            </a:r>
            <a:r>
              <a:rPr lang="en-US" sz="2200" i="1"/>
              <a:t>a</a:t>
            </a:r>
            <a:r>
              <a:rPr lang="en-US" sz="2200"/>
              <a:t>,</a:t>
            </a:r>
            <a:r>
              <a:rPr lang="en-US" sz="2200" i="1"/>
              <a:t>b</a:t>
            </a:r>
            <a:r>
              <a:rPr lang="en-US" sz="2200"/>
              <a:t>) </a:t>
            </a:r>
            <a:r>
              <a:rPr lang="en-US" sz="2200">
                <a:latin typeface="Cambria Math"/>
                <a:ea typeface="Cambria Math"/>
              </a:rPr>
              <a:t>∊</a:t>
            </a:r>
            <a:r>
              <a:rPr lang="en-US" sz="2200" i="1">
                <a:latin typeface="Cambria Math"/>
                <a:ea typeface="Cambria Math"/>
              </a:rPr>
              <a:t> </a:t>
            </a:r>
            <a:r>
              <a:rPr lang="en-US" sz="2200" i="1">
                <a:ea typeface="Cambria Math"/>
              </a:rPr>
              <a:t>R</a:t>
            </a:r>
            <a:r>
              <a:rPr lang="en-US" sz="2200" b="1" i="1">
                <a:ea typeface="Cambria Math"/>
              </a:rPr>
              <a:t> </a:t>
            </a:r>
            <a:r>
              <a:rPr lang="en-US" sz="2200">
                <a:ea typeface="Cambria Math"/>
              </a:rPr>
              <a:t>and </a:t>
            </a:r>
            <a:r>
              <a:rPr lang="en-US" sz="2200"/>
              <a:t>(</a:t>
            </a:r>
            <a:r>
              <a:rPr lang="en-US" sz="2200" i="1"/>
              <a:t>b</a:t>
            </a:r>
            <a:r>
              <a:rPr lang="en-US" sz="2200"/>
              <a:t>,</a:t>
            </a:r>
            <a:r>
              <a:rPr lang="en-US" sz="2200" i="1"/>
              <a:t>a</a:t>
            </a:r>
            <a:r>
              <a:rPr lang="en-US" sz="2200"/>
              <a:t>) </a:t>
            </a:r>
            <a:r>
              <a:rPr lang="en-US" sz="2200">
                <a:latin typeface="Cambria Math"/>
                <a:ea typeface="Cambria Math"/>
              </a:rPr>
              <a:t>∊ </a:t>
            </a:r>
            <a:r>
              <a:rPr lang="en-US" sz="2200" i="1">
                <a:ea typeface="Cambria Math"/>
              </a:rPr>
              <a:t>R</a:t>
            </a:r>
            <a:r>
              <a:rPr lang="en-US" sz="2200" b="1" i="1">
                <a:ea typeface="Cambria Math"/>
              </a:rPr>
              <a:t>, </a:t>
            </a:r>
            <a:r>
              <a:rPr lang="en-US" sz="2200">
                <a:ea typeface="Cambria Math"/>
              </a:rPr>
              <a:t>then </a:t>
            </a:r>
            <a:r>
              <a:rPr lang="en-US" sz="2200" i="1">
                <a:ea typeface="Cambria Math"/>
              </a:rPr>
              <a:t>a = b  </a:t>
            </a:r>
            <a:r>
              <a:rPr lang="en-US" sz="2200">
                <a:ea typeface="Cambria Math"/>
              </a:rPr>
              <a:t>is called </a:t>
            </a:r>
            <a:r>
              <a:rPr lang="en-US" sz="2200" i="1">
                <a:ea typeface="Cambria Math"/>
              </a:rPr>
              <a:t>antisymmetric</a:t>
            </a:r>
            <a:r>
              <a:rPr lang="en-US" sz="2200">
                <a:ea typeface="Cambria Math"/>
              </a:rPr>
              <a:t>. Written symbolically, </a:t>
            </a:r>
            <a:r>
              <a:rPr lang="en-US" sz="2200" i="1">
                <a:ea typeface="Cambria Math"/>
              </a:rPr>
              <a:t>R</a:t>
            </a:r>
            <a:r>
              <a:rPr lang="en-US" sz="2200">
                <a:ea typeface="Cambria Math"/>
              </a:rPr>
              <a:t> is </a:t>
            </a:r>
            <a:r>
              <a:rPr lang="en-US" sz="2200">
                <a:ea typeface="Cambria Math"/>
              </a:rPr>
              <a:t>antisymmetric</a:t>
            </a:r>
            <a:r>
              <a:rPr lang="en-US" sz="2200">
                <a:ea typeface="Cambria Math"/>
              </a:rPr>
              <a:t> if and only if </a:t>
            </a:r>
            <a:endParaRPr sz="2200"/>
          </a:p>
          <a:p>
            <a:pPr lvl="1">
              <a:lnSpc>
                <a:spcPct val="80000"/>
              </a:lnSpc>
              <a:buNone/>
              <a:defRPr/>
            </a:pPr>
            <a:r>
              <a:rPr lang="en-US" sz="2000">
                <a:latin typeface="Cambria Math"/>
                <a:ea typeface="Cambria Math"/>
              </a:rPr>
              <a:t>∀</a:t>
            </a:r>
            <a:r>
              <a:rPr lang="en-US" sz="2000" i="1">
                <a:ea typeface="Cambria Math"/>
              </a:rPr>
              <a:t>x</a:t>
            </a:r>
            <a:r>
              <a:rPr lang="en-US" sz="2000">
                <a:latin typeface="Cambria Math"/>
                <a:ea typeface="Cambria Math"/>
              </a:rPr>
              <a:t>∀</a:t>
            </a:r>
            <a:r>
              <a:rPr lang="en-US" sz="2000" i="1">
                <a:ea typeface="Cambria Math"/>
              </a:rPr>
              <a:t>y</a:t>
            </a:r>
            <a:r>
              <a:rPr lang="en-US" sz="2000">
                <a:latin typeface="Cambria Math"/>
                <a:ea typeface="Cambria Math"/>
              </a:rPr>
              <a:t> [(</a:t>
            </a:r>
            <a:r>
              <a:rPr lang="en-US" sz="2000" i="1">
                <a:ea typeface="Cambria Math"/>
              </a:rPr>
              <a:t>x</a:t>
            </a:r>
            <a:r>
              <a:rPr lang="en-US" sz="2000">
                <a:latin typeface="Cambria Math"/>
                <a:ea typeface="Cambria Math"/>
              </a:rPr>
              <a:t>,</a:t>
            </a:r>
            <a:r>
              <a:rPr lang="en-US" sz="2000" i="1">
                <a:ea typeface="Cambria Math"/>
              </a:rPr>
              <a:t>y</a:t>
            </a:r>
            <a:r>
              <a:rPr lang="en-US" sz="2000">
                <a:latin typeface="Cambria Math"/>
                <a:ea typeface="Cambria Math"/>
              </a:rPr>
              <a:t>) ∊</a:t>
            </a:r>
            <a:r>
              <a:rPr lang="en-US" sz="2000" i="1">
                <a:ea typeface="Cambria Math"/>
              </a:rPr>
              <a:t>R</a:t>
            </a:r>
            <a:r>
              <a:rPr lang="en-US" sz="2000">
                <a:latin typeface="Cambria Math"/>
                <a:ea typeface="Cambria Math"/>
              </a:rPr>
              <a:t> ∧ (</a:t>
            </a:r>
            <a:r>
              <a:rPr lang="en-US" sz="2000" i="1">
                <a:ea typeface="Cambria Math"/>
              </a:rPr>
              <a:t>y</a:t>
            </a:r>
            <a:r>
              <a:rPr lang="en-US" sz="2000">
                <a:latin typeface="Cambria Math"/>
                <a:ea typeface="Cambria Math"/>
              </a:rPr>
              <a:t>,</a:t>
            </a:r>
            <a:r>
              <a:rPr lang="en-US" sz="2000" i="1">
                <a:ea typeface="Cambria Math"/>
              </a:rPr>
              <a:t>x</a:t>
            </a:r>
            <a:r>
              <a:rPr lang="en-US" sz="2000">
                <a:latin typeface="Cambria Math"/>
                <a:ea typeface="Cambria Math"/>
              </a:rPr>
              <a:t>) ∊ </a:t>
            </a:r>
            <a:r>
              <a:rPr lang="en-US" sz="2000" i="1">
                <a:ea typeface="Cambria Math"/>
              </a:rPr>
              <a:t>R </a:t>
            </a:r>
            <a:r>
              <a:rPr lang="en-US" sz="2000">
                <a:latin typeface="Cambria Math"/>
                <a:ea typeface="Cambria Math"/>
              </a:rPr>
              <a:t>⟶ </a:t>
            </a:r>
            <a:r>
              <a:rPr lang="en-US" sz="2000" i="1">
                <a:ea typeface="Cambria Math"/>
              </a:rPr>
              <a:t>x</a:t>
            </a:r>
            <a:r>
              <a:rPr lang="en-US" sz="2000">
                <a:latin typeface="Cambria Math"/>
                <a:ea typeface="Cambria Math"/>
              </a:rPr>
              <a:t> = </a:t>
            </a:r>
            <a:r>
              <a:rPr lang="en-US" sz="2000" i="1">
                <a:ea typeface="Cambria Math"/>
              </a:rPr>
              <a:t>y</a:t>
            </a:r>
            <a:r>
              <a:rPr lang="en-US" sz="2000">
                <a:latin typeface="Cambria Math"/>
                <a:ea typeface="Cambria Math"/>
              </a:rPr>
              <a:t>]</a:t>
            </a:r>
            <a:endParaRPr lang="en-US" sz="2000">
              <a:ea typeface="Cambria Math"/>
            </a:endParaRPr>
          </a:p>
          <a:p>
            <a:pPr>
              <a:lnSpc>
                <a:spcPct val="80000"/>
              </a:lnSpc>
              <a:defRPr/>
            </a:pPr>
            <a:r>
              <a:rPr lang="en-US" sz="2200" b="1">
                <a:ea typeface="Cambria Math"/>
              </a:rPr>
              <a:t>Example</a:t>
            </a:r>
            <a:r>
              <a:rPr lang="en-US" sz="2200">
                <a:ea typeface="Cambria Math"/>
              </a:rPr>
              <a:t>: The following relations  on the integers are </a:t>
            </a:r>
            <a:r>
              <a:rPr lang="en-US" sz="2200">
                <a:ea typeface="Cambria Math"/>
              </a:rPr>
              <a:t>antisymmetric</a:t>
            </a:r>
            <a:r>
              <a:rPr lang="en-US" sz="2200">
                <a:ea typeface="Cambria Math"/>
              </a:rPr>
              <a:t>:</a:t>
            </a:r>
            <a:endParaRPr sz="2200"/>
          </a:p>
          <a:p>
            <a:pPr lvl="1">
              <a:lnSpc>
                <a:spcPct val="80000"/>
              </a:lnSpc>
              <a:buNone/>
              <a:defRPr/>
            </a:pPr>
            <a:r>
              <a:rPr lang="en-US" sz="2000" i="1"/>
              <a:t>R</a:t>
            </a:r>
            <a:r>
              <a:rPr lang="en-US" sz="2000" baseline="-25000">
                <a:latin typeface="Cambria Math"/>
                <a:ea typeface="Cambria Math"/>
              </a:rPr>
              <a:t>1 </a:t>
            </a:r>
            <a:r>
              <a:rPr lang="en-US" sz="2000"/>
              <a:t>=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 </a:t>
            </a:r>
            <a:r>
              <a:rPr lang="en-US" sz="2000" i="1">
                <a:latin typeface="Cambria Math"/>
                <a:ea typeface="Cambria Math"/>
              </a:rPr>
              <a:t>b</a:t>
            </a:r>
            <a:r>
              <a:rPr lang="en-US" sz="2000">
                <a:latin typeface="Cambria Math"/>
                <a:ea typeface="Cambria Math"/>
              </a:rPr>
              <a:t>},</a:t>
            </a:r>
            <a:endParaRPr sz="2000"/>
          </a:p>
          <a:p>
            <a:pPr lvl="1">
              <a:lnSpc>
                <a:spcPct val="80000"/>
              </a:lnSpc>
              <a:buNone/>
              <a:defRPr/>
            </a:pPr>
            <a:r>
              <a:rPr lang="en-US" sz="2000" i="1"/>
              <a:t>R</a:t>
            </a:r>
            <a:r>
              <a:rPr lang="en-US" sz="2000" baseline="-25000">
                <a:latin typeface="Cambria Math"/>
                <a:ea typeface="Cambria Math"/>
              </a:rPr>
              <a:t>2 </a:t>
            </a:r>
            <a:r>
              <a:rPr lang="en-US" sz="2000"/>
              <a:t>=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&gt; </a:t>
            </a:r>
            <a:r>
              <a:rPr lang="en-US" sz="2000" i="1">
                <a:latin typeface="Cambria Math"/>
                <a:ea typeface="Cambria Math"/>
              </a:rPr>
              <a:t>b</a:t>
            </a:r>
            <a:r>
              <a:rPr lang="en-US" sz="2000">
                <a:latin typeface="Cambria Math"/>
                <a:ea typeface="Cambria Math"/>
              </a:rPr>
              <a:t>},</a:t>
            </a:r>
            <a:endParaRPr lang="en-US" sz="2000"/>
          </a:p>
          <a:p>
            <a:pPr lvl="1">
              <a:lnSpc>
                <a:spcPct val="80000"/>
              </a:lnSpc>
              <a:buNone/>
              <a:defRPr/>
            </a:pPr>
            <a:r>
              <a:rPr lang="en-US" sz="2000" i="1"/>
              <a:t>R</a:t>
            </a:r>
            <a:r>
              <a:rPr lang="en-US" sz="2000" baseline="-25000">
                <a:latin typeface="Cambria Math"/>
                <a:ea typeface="Cambria Math"/>
              </a:rPr>
              <a:t>4 </a:t>
            </a:r>
            <a:r>
              <a:rPr lang="en-US" sz="2000"/>
              <a:t>=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 </a:t>
            </a:r>
            <a:r>
              <a:rPr lang="en-US" sz="2000" i="1">
                <a:latin typeface="Cambria Math"/>
                <a:ea typeface="Cambria Math"/>
              </a:rPr>
              <a:t>b</a:t>
            </a:r>
            <a:r>
              <a:rPr lang="en-US" sz="2000">
                <a:latin typeface="Cambria Math"/>
                <a:ea typeface="Cambria Math"/>
              </a:rPr>
              <a:t>},</a:t>
            </a:r>
            <a:endParaRPr lang="en-US" sz="2000"/>
          </a:p>
          <a:p>
            <a:pPr lvl="1">
              <a:lnSpc>
                <a:spcPct val="80000"/>
              </a:lnSpc>
              <a:buNone/>
              <a:defRPr/>
            </a:pPr>
            <a:r>
              <a:rPr lang="en-US" sz="2000" i="1"/>
              <a:t>R</a:t>
            </a:r>
            <a:r>
              <a:rPr lang="en-US" sz="2000" baseline="-25000">
                <a:latin typeface="Cambria Math"/>
                <a:ea typeface="Cambria Math"/>
              </a:rPr>
              <a:t>5 </a:t>
            </a:r>
            <a:r>
              <a:rPr lang="en-US" sz="2000"/>
              <a:t>=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 </a:t>
            </a:r>
            <a:r>
              <a:rPr lang="en-US" sz="2000" i="1">
                <a:latin typeface="Cambria Math"/>
                <a:ea typeface="Cambria Math"/>
              </a:rPr>
              <a:t>b </a:t>
            </a:r>
            <a:r>
              <a:rPr lang="en-US" sz="2000">
                <a:latin typeface="Cambria Math"/>
                <a:ea typeface="Cambria Math"/>
              </a:rPr>
              <a:t>+ 1}.</a:t>
            </a:r>
            <a:endParaRPr sz="2000"/>
          </a:p>
          <a:p>
            <a:pPr lvl="1">
              <a:lnSpc>
                <a:spcPct val="80000"/>
              </a:lnSpc>
              <a:buNone/>
              <a:defRPr/>
            </a:pPr>
            <a:r>
              <a:rPr lang="en-US" sz="2000">
                <a:latin typeface="Cambria Math"/>
                <a:ea typeface="Cambria Math"/>
              </a:rPr>
              <a:t>The following relations are not </a:t>
            </a:r>
            <a:r>
              <a:rPr lang="en-US" sz="2000">
                <a:latin typeface="Cambria Math"/>
                <a:ea typeface="Cambria Math"/>
              </a:rPr>
              <a:t>antisymmetric</a:t>
            </a:r>
            <a:r>
              <a:rPr lang="en-US" sz="2000">
                <a:latin typeface="Cambria Math"/>
                <a:ea typeface="Cambria Math"/>
              </a:rPr>
              <a:t>:</a:t>
            </a:r>
            <a:endParaRPr sz="2000"/>
          </a:p>
          <a:p>
            <a:pPr lvl="1">
              <a:lnSpc>
                <a:spcPct val="80000"/>
              </a:lnSpc>
              <a:buNone/>
              <a:defRPr/>
            </a:pPr>
            <a:r>
              <a:rPr lang="en-US" sz="2000" i="1"/>
              <a:t>R</a:t>
            </a:r>
            <a:r>
              <a:rPr lang="en-US" sz="2000" baseline="-25000">
                <a:latin typeface="Cambria Math"/>
                <a:ea typeface="Cambria Math"/>
              </a:rPr>
              <a:t>3 </a:t>
            </a:r>
            <a:r>
              <a:rPr lang="en-US" sz="2000"/>
              <a:t>=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 </a:t>
            </a:r>
            <a:r>
              <a:rPr lang="en-US" sz="2000" i="1">
                <a:latin typeface="Cambria Math"/>
                <a:ea typeface="Cambria Math"/>
              </a:rPr>
              <a:t>b  </a:t>
            </a:r>
            <a:r>
              <a:rPr lang="en-US" sz="2000">
                <a:latin typeface="Cambria Math"/>
                <a:ea typeface="Cambria Math"/>
              </a:rPr>
              <a:t>or</a:t>
            </a:r>
            <a:r>
              <a:rPr lang="en-US" sz="2000" i="1">
                <a:latin typeface="Cambria Math"/>
                <a:ea typeface="Cambria Math"/>
              </a:rPr>
              <a:t> a </a:t>
            </a:r>
            <a:r>
              <a:rPr lang="en-US" sz="2000">
                <a:latin typeface="Cambria Math"/>
                <a:ea typeface="Cambria Math"/>
              </a:rPr>
              <a:t>=</a:t>
            </a:r>
            <a:r>
              <a:rPr lang="en-US" sz="2000" i="1">
                <a:latin typeface="Cambria Math"/>
                <a:ea typeface="Cambria Math"/>
              </a:rPr>
              <a:t> −b</a:t>
            </a:r>
            <a:r>
              <a:rPr lang="en-US" sz="2000">
                <a:latin typeface="Cambria Math"/>
                <a:ea typeface="Cambria Math"/>
              </a:rPr>
              <a:t>} </a:t>
            </a:r>
            <a:endParaRPr sz="2000"/>
          </a:p>
          <a:p>
            <a:pPr lvl="1">
              <a:lnSpc>
                <a:spcPct val="80000"/>
              </a:lnSpc>
              <a:buNone/>
              <a:defRPr/>
            </a:pPr>
            <a:r>
              <a:rPr lang="en-US" sz="2000">
                <a:latin typeface="Cambria Math"/>
                <a:ea typeface="Cambria Math"/>
              </a:rPr>
              <a:t>                    (note that both (1,−1) and (−1,1) belong to </a:t>
            </a:r>
            <a:r>
              <a:rPr lang="en-US" sz="2000" i="1"/>
              <a:t>R</a:t>
            </a:r>
            <a:r>
              <a:rPr lang="en-US" sz="2000" baseline="-25000">
                <a:latin typeface="Cambria Math"/>
                <a:ea typeface="Cambria Math"/>
              </a:rPr>
              <a:t>3</a:t>
            </a:r>
            <a:r>
              <a:rPr lang="en-US" sz="2000">
                <a:latin typeface="Cambria Math"/>
                <a:ea typeface="Cambria Math"/>
              </a:rPr>
              <a:t>),</a:t>
            </a:r>
            <a:endParaRPr lang="en-US" sz="2000"/>
          </a:p>
          <a:p>
            <a:pPr lvl="1">
              <a:lnSpc>
                <a:spcPct val="80000"/>
              </a:lnSpc>
              <a:buNone/>
              <a:defRPr/>
            </a:pPr>
            <a:r>
              <a:rPr lang="en-US" sz="2000" i="1"/>
              <a:t>R</a:t>
            </a:r>
            <a:r>
              <a:rPr lang="en-US" sz="2000" baseline="-25000">
                <a:latin typeface="Cambria Math"/>
                <a:ea typeface="Cambria Math"/>
              </a:rPr>
              <a:t>6 </a:t>
            </a:r>
            <a:r>
              <a:rPr lang="en-US" sz="2000"/>
              <a:t>= {(</a:t>
            </a:r>
            <a:r>
              <a:rPr lang="en-US" sz="2000" i="1"/>
              <a:t>a</a:t>
            </a:r>
            <a:r>
              <a:rPr lang="en-US" sz="2000"/>
              <a:t>,</a:t>
            </a:r>
            <a:r>
              <a:rPr lang="en-US" sz="2000" i="1"/>
              <a:t>b</a:t>
            </a:r>
            <a:r>
              <a:rPr lang="en-US" sz="2000"/>
              <a:t>) | </a:t>
            </a:r>
            <a:r>
              <a:rPr lang="en-US" sz="2000" i="1"/>
              <a:t>a</a:t>
            </a:r>
            <a:r>
              <a:rPr lang="en-US" sz="2000"/>
              <a:t> + </a:t>
            </a:r>
            <a:r>
              <a:rPr lang="en-US" sz="2000" i="1"/>
              <a:t>b</a:t>
            </a:r>
            <a:r>
              <a:rPr lang="en-US" sz="2000"/>
              <a:t> </a:t>
            </a:r>
            <a:r>
              <a:rPr lang="en-US" sz="2000">
                <a:latin typeface="Cambria Math"/>
                <a:ea typeface="Cambria Math"/>
              </a:rPr>
              <a:t>≤ 3} (note that both (1,2) and (2,1) belong to </a:t>
            </a:r>
            <a:r>
              <a:rPr lang="en-US" sz="2000" i="1"/>
              <a:t>R</a:t>
            </a:r>
            <a:r>
              <a:rPr lang="en-US" sz="2000" baseline="-25000">
                <a:latin typeface="Cambria Math"/>
                <a:ea typeface="Cambria Math"/>
              </a:rPr>
              <a:t>6</a:t>
            </a:r>
            <a:r>
              <a:rPr lang="en-US" sz="2000">
                <a:latin typeface="Cambria Math"/>
                <a:ea typeface="Cambria Math"/>
              </a:rPr>
              <a:t>).</a:t>
            </a:r>
            <a:endParaRPr sz="2000"/>
          </a:p>
          <a:p>
            <a:pPr lvl="1">
              <a:lnSpc>
                <a:spcPct val="80000"/>
              </a:lnSpc>
              <a:buNone/>
              <a:defRPr/>
            </a:pPr>
            <a:endParaRPr lang="en-US" sz="2000"/>
          </a:p>
          <a:p>
            <a:pPr lvl="1">
              <a:lnSpc>
                <a:spcPct val="80000"/>
              </a:lnSpc>
              <a:buNone/>
              <a:defRPr/>
            </a:pPr>
            <a:endParaRPr lang="en-US" sz="2000">
              <a:latin typeface="Cambria Math"/>
              <a:ea typeface="Cambria Math"/>
            </a:endParaRPr>
          </a:p>
          <a:p>
            <a:pPr>
              <a:lnSpc>
                <a:spcPct val="80000"/>
              </a:lnSpc>
              <a:defRPr/>
            </a:pPr>
            <a:endParaRPr lang="en-US" sz="2200"/>
          </a:p>
        </p:txBody>
      </p:sp>
      <p:sp>
        <p:nvSpPr>
          <p:cNvPr id="6" name="TextBox 4" hidden="0"/>
          <p:cNvSpPr>
            <a:spLocks noAdjustHandles="0" noChangeArrowheads="0"/>
          </p:cNvSpPr>
          <p:nvPr isPhoto="0" userDrawn="0"/>
        </p:nvSpPr>
        <p:spPr bwMode="auto">
          <a:xfrm>
            <a:off x="4343400" y="3733800"/>
            <a:ext cx="3200400" cy="646331"/>
          </a:xfrm>
          <a:prstGeom prst="rect">
            <a:avLst/>
          </a:prstGeom>
          <a:noFill/>
          <a:ln>
            <a:solidFill>
              <a:schemeClr val="accent1"/>
            </a:solidFill>
          </a:ln>
        </p:spPr>
        <p:txBody>
          <a:bodyPr wrap="square" rtlCol="0">
            <a:spAutoFit/>
          </a:bodyPr>
          <a:lstStyle/>
          <a:p>
            <a:pPr>
              <a:defRPr/>
            </a:pPr>
            <a:r>
              <a:rPr lang="en-US"/>
              <a:t>For any integer, if a</a:t>
            </a:r>
            <a:r>
              <a:rPr lang="en-US" i="1"/>
              <a:t> a</a:t>
            </a:r>
            <a:r>
              <a:rPr lang="en-US"/>
              <a:t> </a:t>
            </a:r>
            <a:r>
              <a:rPr lang="en-US">
                <a:latin typeface="Cambria Math"/>
                <a:ea typeface="Cambria Math"/>
              </a:rPr>
              <a:t>≤ </a:t>
            </a:r>
            <a:r>
              <a:rPr lang="en-US" i="1">
                <a:latin typeface="Cambria Math"/>
                <a:ea typeface="Cambria Math"/>
              </a:rPr>
              <a:t>b </a:t>
            </a:r>
            <a:r>
              <a:rPr lang="en-US">
                <a:latin typeface="Cambria Math"/>
                <a:ea typeface="Cambria Math"/>
              </a:rPr>
              <a:t>and </a:t>
            </a:r>
            <a:r>
              <a:rPr lang="en-US" i="1"/>
              <a:t>a</a:t>
            </a:r>
            <a:r>
              <a:rPr lang="en-US"/>
              <a:t> </a:t>
            </a:r>
            <a:r>
              <a:rPr lang="en-US">
                <a:latin typeface="Cambria Math"/>
                <a:ea typeface="Cambria Math"/>
              </a:rPr>
              <a:t>≤ </a:t>
            </a:r>
            <a:r>
              <a:rPr lang="en-US" i="1">
                <a:latin typeface="Cambria Math"/>
                <a:ea typeface="Cambria Math"/>
              </a:rPr>
              <a:t>b , </a:t>
            </a:r>
            <a:r>
              <a:rPr lang="en-US">
                <a:latin typeface="Cambria Math"/>
                <a:ea typeface="Cambria Math"/>
              </a:rPr>
              <a:t>then</a:t>
            </a:r>
            <a:r>
              <a:rPr lang="en-US" i="1">
                <a:latin typeface="Cambria Math"/>
                <a:ea typeface="Cambria Math"/>
              </a:rPr>
              <a:t> a = b. </a:t>
            </a:r>
            <a:endParaRPr lang="en-US"/>
          </a:p>
        </p:txBody>
      </p:sp>
      <p:cxnSp>
        <p:nvCxnSpPr>
          <p:cNvPr id="7" name="Straight Arrow Connector 10" hidden="0"/>
          <p:cNvCxnSpPr>
            <a:cxnSpLocks/>
          </p:cNvCxnSpPr>
          <p:nvPr isPhoto="0" userDrawn="0"/>
        </p:nvCxnSpPr>
        <p:spPr bwMode="auto">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685800"/>
            <a:ext cx="8229600" cy="327008"/>
          </a:xfrm>
        </p:spPr>
        <p:txBody>
          <a:bodyPr/>
          <a:lstStyle/>
          <a:p>
            <a:pPr>
              <a:defRPr/>
            </a:pPr>
            <a:r>
              <a:rPr lang="en-US" sz="4500"/>
              <a:t>Graphs</a:t>
            </a:r>
            <a:endParaRPr sz="4500"/>
          </a:p>
        </p:txBody>
      </p:sp>
      <p:sp>
        <p:nvSpPr>
          <p:cNvPr id="5" name="Content Placeholder 2" hidden="0"/>
          <p:cNvSpPr>
            <a:spLocks noGrp="1"/>
          </p:cNvSpPr>
          <p:nvPr isPhoto="0" userDrawn="0">
            <p:ph idx="1" hasCustomPrompt="0"/>
          </p:nvPr>
        </p:nvSpPr>
        <p:spPr bwMode="auto">
          <a:xfrm>
            <a:off x="475667" y="1012808"/>
            <a:ext cx="8229600" cy="5616591"/>
          </a:xfrm>
        </p:spPr>
        <p:txBody>
          <a:bodyPr/>
          <a:lstStyle/>
          <a:p>
            <a:pPr>
              <a:lnSpc>
                <a:spcPct val="104999"/>
              </a:lnSpc>
              <a:buNone/>
              <a:defRPr/>
            </a:pPr>
            <a:r>
              <a:rPr lang="en-US" sz="2400" b="1"/>
              <a:t>   Definition:</a:t>
            </a:r>
            <a:r>
              <a:rPr lang="en-US" sz="2400"/>
              <a:t> A </a:t>
            </a:r>
            <a:r>
              <a:rPr lang="en-US" sz="2400" i="1"/>
              <a:t>graph</a:t>
            </a:r>
            <a:r>
              <a:rPr lang="en-US" sz="2400"/>
              <a:t> </a:t>
            </a:r>
            <a:r>
              <a:rPr lang="en-US" sz="2400" i="1"/>
              <a:t>G = </a:t>
            </a:r>
            <a:r>
              <a:rPr lang="en-US" sz="2400"/>
              <a:t>(</a:t>
            </a:r>
            <a:r>
              <a:rPr lang="en-US" sz="2400" i="1"/>
              <a:t>V, E</a:t>
            </a:r>
            <a:r>
              <a:rPr lang="en-US" sz="2400"/>
              <a:t>)</a:t>
            </a:r>
            <a:r>
              <a:rPr lang="en-US" sz="2400" i="1"/>
              <a:t> </a:t>
            </a:r>
            <a:r>
              <a:rPr lang="en-US" sz="2400"/>
              <a:t>consists of </a:t>
            </a:r>
            <a:r>
              <a:rPr lang="en-US" sz="2400" i="1"/>
              <a:t> </a:t>
            </a:r>
            <a:r>
              <a:rPr lang="en-US" sz="2400"/>
              <a:t>a nonempty set </a:t>
            </a:r>
            <a:r>
              <a:rPr lang="en-US" sz="2400" i="1"/>
              <a:t>V</a:t>
            </a:r>
            <a:r>
              <a:rPr lang="en-US" sz="2400"/>
              <a:t> of </a:t>
            </a:r>
            <a:r>
              <a:rPr lang="en-US" sz="2400" i="1"/>
              <a:t>vertices </a:t>
            </a:r>
            <a:r>
              <a:rPr lang="en-US" sz="2400"/>
              <a:t>(or </a:t>
            </a:r>
            <a:r>
              <a:rPr lang="en-US" sz="2400" i="1"/>
              <a:t>nodes</a:t>
            </a:r>
            <a:r>
              <a:rPr lang="en-US" sz="2400"/>
              <a:t>) and a set </a:t>
            </a:r>
            <a:r>
              <a:rPr lang="en-US" sz="2400" i="1"/>
              <a:t>E</a:t>
            </a:r>
            <a:r>
              <a:rPr lang="en-US" sz="2400"/>
              <a:t> of </a:t>
            </a:r>
            <a:r>
              <a:rPr lang="en-US" sz="2400" i="1"/>
              <a:t>edges. </a:t>
            </a:r>
            <a:r>
              <a:rPr lang="en-US" sz="2400"/>
              <a:t>Each edge has either one or two vertices associated with it, called its </a:t>
            </a:r>
            <a:r>
              <a:rPr lang="en-US" sz="2400" i="1"/>
              <a:t>endpoints</a:t>
            </a:r>
            <a:r>
              <a:rPr lang="en-US" sz="2400"/>
              <a:t>.  An edge is said to </a:t>
            </a:r>
            <a:r>
              <a:rPr lang="en-US" sz="2400" i="1"/>
              <a:t>connect</a:t>
            </a:r>
            <a:r>
              <a:rPr lang="en-US" sz="2400"/>
              <a:t> its endpoints.</a:t>
            </a:r>
            <a:endParaRPr sz="2400"/>
          </a:p>
          <a:p>
            <a:pPr>
              <a:lnSpc>
                <a:spcPct val="90000"/>
              </a:lnSpc>
              <a:buNone/>
              <a:defRPr/>
            </a:pPr>
            <a:endParaRPr lang="en-US" sz="2400"/>
          </a:p>
          <a:p>
            <a:pPr>
              <a:lnSpc>
                <a:spcPct val="90000"/>
              </a:lnSpc>
              <a:buNone/>
              <a:defRPr/>
            </a:pPr>
            <a:endParaRPr lang="en-US" sz="2400"/>
          </a:p>
          <a:p>
            <a:pPr>
              <a:lnSpc>
                <a:spcPct val="90000"/>
              </a:lnSpc>
              <a:buNone/>
              <a:defRPr/>
            </a:pPr>
            <a:endParaRPr lang="en-US" sz="2400"/>
          </a:p>
          <a:p>
            <a:pPr>
              <a:lnSpc>
                <a:spcPct val="90000"/>
              </a:lnSpc>
              <a:buNone/>
              <a:defRPr/>
            </a:pPr>
            <a:r>
              <a:rPr lang="en-US" sz="2400"/>
              <a:t>   </a:t>
            </a:r>
            <a:r>
              <a:rPr lang="en-US" sz="1800" b="1"/>
              <a:t>Remarks</a:t>
            </a:r>
            <a:r>
              <a:rPr lang="en-US" sz="1800"/>
              <a:t>: </a:t>
            </a:r>
            <a:endParaRPr sz="2400"/>
          </a:p>
          <a:p>
            <a:pPr lvl="1">
              <a:lnSpc>
                <a:spcPct val="90000"/>
              </a:lnSpc>
              <a:defRPr/>
            </a:pPr>
            <a:r>
              <a:rPr lang="en-US" sz="1800"/>
              <a:t>The graphs we study here are unrelated to graphs of functions studied in Chapter </a:t>
            </a:r>
            <a:r>
              <a:rPr lang="en-US" sz="1800">
                <a:latin typeface="Cambria"/>
              </a:rPr>
              <a:t>2</a:t>
            </a:r>
            <a:r>
              <a:rPr lang="en-US" sz="1800"/>
              <a:t>. </a:t>
            </a:r>
            <a:endParaRPr sz="2200"/>
          </a:p>
          <a:p>
            <a:pPr lvl="1">
              <a:lnSpc>
                <a:spcPct val="90000"/>
              </a:lnSpc>
              <a:defRPr/>
            </a:pPr>
            <a:r>
              <a:rPr lang="en-US" sz="1800"/>
              <a:t>We have a lot of freedom when we draw a picture of a graph.   All that matters is the connections made by the edges, not the particular geometry depicted.   For example, the lengths of edges, whether edges cross, how vertices are depicted, and so on, do not matter</a:t>
            </a:r>
            <a:endParaRPr sz="2200"/>
          </a:p>
          <a:p>
            <a:pPr lvl="1">
              <a:lnSpc>
                <a:spcPct val="90000"/>
              </a:lnSpc>
              <a:defRPr/>
            </a:pPr>
            <a:r>
              <a:rPr lang="en-US" sz="1800"/>
              <a:t>A graph with an infinite vertex set  is called an </a:t>
            </a:r>
            <a:r>
              <a:rPr lang="en-US" sz="1800" i="1"/>
              <a:t>infinite graph. </a:t>
            </a:r>
            <a:r>
              <a:rPr lang="en-US" sz="1800"/>
              <a:t>A graph with a finite vertex set is called a </a:t>
            </a:r>
            <a:r>
              <a:rPr lang="en-US" sz="1800" i="1"/>
              <a:t>finite graph</a:t>
            </a:r>
            <a:r>
              <a:rPr lang="en-US" sz="1800"/>
              <a:t>. We (following the text) restrict our attention to finite graphs.</a:t>
            </a:r>
            <a:endParaRPr sz="2200"/>
          </a:p>
          <a:p>
            <a:pPr>
              <a:lnSpc>
                <a:spcPct val="90000"/>
              </a:lnSpc>
              <a:defRPr/>
            </a:pPr>
            <a:endParaRPr lang="en-US" sz="1800" i="1"/>
          </a:p>
        </p:txBody>
      </p:sp>
      <p:grpSp>
        <p:nvGrpSpPr>
          <p:cNvPr id="6" name="Group 21" hidden="0"/>
          <p:cNvGrpSpPr/>
          <p:nvPr isPhoto="0" userDrawn="0"/>
        </p:nvGrpSpPr>
        <p:grpSpPr bwMode="auto">
          <a:xfrm>
            <a:off x="3657600" y="2286000"/>
            <a:ext cx="3886200" cy="1590611"/>
            <a:chOff x="3778826" y="3475664"/>
            <a:chExt cx="2758452" cy="1590611"/>
          </a:xfrm>
        </p:grpSpPr>
        <p:sp>
          <p:nvSpPr>
            <p:cNvPr id="7" name="TextBox 30" hidden="0"/>
            <p:cNvSpPr>
              <a:spLocks noAdjustHandles="0" noChangeArrowheads="0"/>
            </p:cNvSpPr>
            <p:nvPr isPhoto="0" userDrawn="0"/>
          </p:nvSpPr>
          <p:spPr bwMode="auto">
            <a:xfrm>
              <a:off x="3778826" y="3475664"/>
              <a:ext cx="318655" cy="249356"/>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a</a:t>
              </a:r>
              <a:endParaRPr/>
            </a:p>
          </p:txBody>
        </p:sp>
        <p:sp>
          <p:nvSpPr>
            <p:cNvPr id="8" name="Oval 32" hidden="0"/>
            <p:cNvSpPr/>
            <p:nvPr isPhoto="0" userDrawn="0"/>
          </p:nvSpPr>
          <p:spPr bwMode="auto">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9" name="Oval 33" hidden="0"/>
            <p:cNvSpPr/>
            <p:nvPr isPhoto="0" userDrawn="0"/>
          </p:nvSpPr>
          <p:spPr bwMode="auto">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0" name="Oval 34" hidden="0"/>
            <p:cNvSpPr/>
            <p:nvPr isPhoto="0" userDrawn="0"/>
          </p:nvSpPr>
          <p:spPr bwMode="auto">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cxnSp>
          <p:nvCxnSpPr>
            <p:cNvPr id="11" name="Straight Connector 36" hidden="0"/>
            <p:cNvCxnSpPr>
              <a:cxnSpLocks/>
              <a:stCxn id="8" idx="5"/>
              <a:endCxn id="9" idx="1"/>
            </p:cNvCxnSpPr>
            <p:nvPr isPhoto="0" userDrawn="0"/>
          </p:nvCxnSpPr>
          <p:spPr bwMode="auto">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38" hidden="0"/>
            <p:cNvSpPr>
              <a:spLocks noAdjustHandles="0" noChangeArrowheads="0"/>
            </p:cNvSpPr>
            <p:nvPr isPhoto="0" userDrawn="0"/>
          </p:nvSpPr>
          <p:spPr bwMode="auto">
            <a:xfrm>
              <a:off x="6218622" y="4704724"/>
              <a:ext cx="318655" cy="249356"/>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c</a:t>
              </a:r>
              <a:endParaRPr/>
            </a:p>
          </p:txBody>
        </p:sp>
        <p:sp>
          <p:nvSpPr>
            <p:cNvPr id="13" name="TextBox 39" hidden="0"/>
            <p:cNvSpPr>
              <a:spLocks noAdjustHandles="0" noChangeArrowheads="0"/>
            </p:cNvSpPr>
            <p:nvPr isPhoto="0" userDrawn="0"/>
          </p:nvSpPr>
          <p:spPr bwMode="auto">
            <a:xfrm>
              <a:off x="6218623" y="3508735"/>
              <a:ext cx="318655" cy="249356"/>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b</a:t>
              </a:r>
              <a:endParaRPr/>
            </a:p>
          </p:txBody>
        </p:sp>
        <p:sp>
          <p:nvSpPr>
            <p:cNvPr id="14" name="Oval 14" hidden="0"/>
            <p:cNvSpPr/>
            <p:nvPr isPhoto="0" userDrawn="0"/>
          </p:nvSpPr>
          <p:spPr bwMode="auto">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5" name="TextBox 19" hidden="0"/>
            <p:cNvSpPr>
              <a:spLocks noAdjustHandles="0" noChangeArrowheads="0"/>
            </p:cNvSpPr>
            <p:nvPr isPhoto="0" userDrawn="0"/>
          </p:nvSpPr>
          <p:spPr bwMode="auto">
            <a:xfrm>
              <a:off x="3831708" y="4696943"/>
              <a:ext cx="318655"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d</a:t>
              </a:r>
              <a:endParaRPr/>
            </a:p>
          </p:txBody>
        </p:sp>
        <p:cxnSp>
          <p:nvCxnSpPr>
            <p:cNvPr id="16" name="Straight Connector 8" hidden="0"/>
            <p:cNvCxnSpPr>
              <a:cxnSpLocks/>
              <a:stCxn id="14" idx="6"/>
            </p:cNvCxnSpPr>
            <p:nvPr isPhoto="0" userDrawn="0"/>
          </p:nvCxnSpPr>
          <p:spPr bwMode="auto">
            <a:xfrm flipV="1">
              <a:off x="4416135" y="3765968"/>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2" hidden="0"/>
            <p:cNvCxnSpPr>
              <a:cxnSpLocks/>
              <a:endCxn id="10" idx="2"/>
            </p:cNvCxnSpPr>
            <p:nvPr isPhoto="0" userDrawn="0"/>
          </p:nvCxnSpPr>
          <p:spPr bwMode="auto">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5" hidden="0"/>
            <p:cNvCxnSpPr>
              <a:cxnSpLocks/>
              <a:stCxn id="10" idx="4"/>
              <a:endCxn id="9" idx="0"/>
            </p:cNvCxnSpPr>
            <p:nvPr isPhoto="0" userDrawn="0"/>
          </p:nvCxnSpPr>
          <p:spPr bwMode="auto">
            <a:xfrm>
              <a:off x="6032742" y="3765968"/>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7" hidden="0"/>
            <p:cNvCxnSpPr>
              <a:cxnSpLocks/>
              <a:stCxn id="14" idx="6"/>
              <a:endCxn id="9" idx="2"/>
            </p:cNvCxnSpPr>
            <p:nvPr isPhoto="0" userDrawn="0"/>
          </p:nvCxnSpPr>
          <p:spPr bwMode="auto">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 name="TextBox 18" hidden="0"/>
          <p:cNvSpPr>
            <a:spLocks noAdjustHandles="0" noChangeArrowheads="0"/>
          </p:cNvSpPr>
          <p:nvPr isPhoto="0" userDrawn="0"/>
        </p:nvSpPr>
        <p:spPr bwMode="auto">
          <a:xfrm>
            <a:off x="1066800" y="2189442"/>
            <a:ext cx="1384552" cy="646331"/>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endParaRPr lang="en-US" sz="1800" b="1" i="0" u="none" strike="noStrike" cap="none" spc="0">
              <a:ln>
                <a:noFill/>
              </a:ln>
              <a:solidFill>
                <a:prstClr val="black"/>
              </a:solidFill>
              <a:latin typeface="Constantia"/>
              <a:ea typeface="+mn-ea"/>
              <a:cs typeface="+mn-cs"/>
            </a:endParaRPr>
          </a:p>
          <a:p>
            <a:pPr marL="0" marR="0" lvl="0" indent="0" algn="l" defTabSz="914400">
              <a:lnSpc>
                <a:spcPct val="1000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Example:</a:t>
            </a:r>
            <a:endParaRPr/>
          </a:p>
        </p:txBody>
      </p:sp>
      <p:sp>
        <p:nvSpPr>
          <p:cNvPr id="21" name="TextBox 20" hidden="0"/>
          <p:cNvSpPr>
            <a:spLocks noAdjustHandles="0" noChangeArrowheads="0"/>
          </p:cNvSpPr>
          <p:nvPr isPhoto="0" userDrawn="0"/>
        </p:nvSpPr>
        <p:spPr bwMode="auto">
          <a:xfrm>
            <a:off x="609600" y="2558774"/>
            <a:ext cx="2915003" cy="964367"/>
          </a:xfrm>
          <a:prstGeom prst="rect">
            <a:avLst/>
          </a:prstGeom>
          <a:noFill/>
        </p:spPr>
        <p:txBody>
          <a:bodyPr wrap="square" rtlCol="0">
            <a:spAutoFit/>
          </a:bodyPr>
          <a:lstStyle/>
          <a:p>
            <a:pPr marL="0" marR="0" lvl="0" indent="0" algn="l" defTabSz="914400">
              <a:lnSpc>
                <a:spcPts val="1700"/>
              </a:lnSpc>
              <a:spcBef>
                <a:spcPts val="0"/>
              </a:spcBef>
              <a:spcAft>
                <a:spcPts val="0"/>
              </a:spcAft>
              <a:buClrTx/>
              <a:buSzTx/>
              <a:buFontTx/>
              <a:buNone/>
              <a:defRPr/>
            </a:pPr>
            <a:endParaRPr lang="en-US" sz="1600" b="0" i="0" u="none" strike="noStrike" cap="none" spc="0">
              <a:ln>
                <a:noFill/>
              </a:ln>
              <a:solidFill>
                <a:prstClr val="black"/>
              </a:solidFill>
              <a:latin typeface="Constantia"/>
              <a:ea typeface="+mn-ea"/>
              <a:cs typeface="+mn-cs"/>
            </a:endParaRPr>
          </a:p>
          <a:p>
            <a:pPr marL="0" marR="0" lvl="0" indent="0" algn="l" defTabSz="914400">
              <a:lnSpc>
                <a:spcPts val="1700"/>
              </a:lnSpc>
              <a:spcBef>
                <a:spcPts val="0"/>
              </a:spcBef>
              <a:spcAft>
                <a:spcPts val="0"/>
              </a:spcAft>
              <a:buClrTx/>
              <a:buSzTx/>
              <a:buFontTx/>
              <a:buNone/>
              <a:defRPr/>
            </a:pPr>
            <a:endParaRPr lang="en-US" sz="1600" b="0" i="0" u="none" strike="noStrike" cap="none" spc="0">
              <a:ln>
                <a:noFill/>
              </a:ln>
              <a:solidFill>
                <a:prstClr val="black"/>
              </a:solidFill>
              <a:latin typeface="Constantia"/>
              <a:ea typeface="+mn-ea"/>
              <a:cs typeface="+mn-cs"/>
            </a:endParaRPr>
          </a:p>
          <a:p>
            <a:pPr marL="0" marR="0" lvl="0" indent="0" algn="l" defTabSz="914400">
              <a:lnSpc>
                <a:spcPts val="17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This is a graph with four vertices and five edges.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345681" y="30075"/>
            <a:ext cx="8229600" cy="1143000"/>
          </a:xfrm>
        </p:spPr>
        <p:txBody>
          <a:bodyPr/>
          <a:lstStyle/>
          <a:p>
            <a:pPr>
              <a:defRPr/>
            </a:pPr>
            <a:r>
              <a:rPr lang="en-US"/>
              <a:t>Some Terminology</a:t>
            </a:r>
            <a:endParaRPr/>
          </a:p>
        </p:txBody>
      </p:sp>
      <p:sp>
        <p:nvSpPr>
          <p:cNvPr id="5" name="Content Placeholder 2" hidden="0"/>
          <p:cNvSpPr>
            <a:spLocks noGrp="1"/>
          </p:cNvSpPr>
          <p:nvPr isPhoto="0" userDrawn="0">
            <p:ph idx="1" hasCustomPrompt="0"/>
          </p:nvPr>
        </p:nvSpPr>
        <p:spPr bwMode="auto">
          <a:xfrm>
            <a:off x="228600" y="1295400"/>
            <a:ext cx="8567255" cy="5181600"/>
          </a:xfrm>
        </p:spPr>
        <p:txBody>
          <a:bodyPr/>
          <a:lstStyle/>
          <a:p>
            <a:pPr>
              <a:defRPr/>
            </a:pPr>
            <a:r>
              <a:rPr lang="en-US" sz="2000"/>
              <a:t>In a </a:t>
            </a:r>
            <a:r>
              <a:rPr lang="en-US" sz="2000" i="1"/>
              <a:t>simple graph</a:t>
            </a:r>
            <a:r>
              <a:rPr lang="en-US" sz="2000"/>
              <a:t> each edge connects two different vertices and no two edges connect the same pair of vertices.</a:t>
            </a:r>
            <a:endParaRPr/>
          </a:p>
          <a:p>
            <a:pPr>
              <a:defRPr/>
            </a:pPr>
            <a:r>
              <a:rPr lang="en-US" sz="2000" i="1"/>
              <a:t>Multigraphs</a:t>
            </a:r>
            <a:r>
              <a:rPr lang="en-US" sz="2000"/>
              <a:t> may have multiple edges connecting the same two vertices. When </a:t>
            </a:r>
            <a:r>
              <a:rPr lang="en-US" sz="2000" i="1"/>
              <a:t>m</a:t>
            </a:r>
            <a:r>
              <a:rPr lang="en-US" sz="2000"/>
              <a:t> different edges connect the vertices </a:t>
            </a:r>
            <a:r>
              <a:rPr lang="en-US" sz="2000" i="1"/>
              <a:t>u </a:t>
            </a:r>
            <a:r>
              <a:rPr lang="en-US" sz="2000"/>
              <a:t>and</a:t>
            </a:r>
            <a:r>
              <a:rPr lang="en-US" sz="2000" i="1"/>
              <a:t> v</a:t>
            </a:r>
            <a:r>
              <a:rPr lang="en-US" sz="2000"/>
              <a:t>, we say that {</a:t>
            </a:r>
            <a:r>
              <a:rPr lang="en-US" sz="2000" i="1"/>
              <a:t>u,v</a:t>
            </a:r>
            <a:r>
              <a:rPr lang="en-US" sz="2000"/>
              <a:t>}</a:t>
            </a:r>
            <a:r>
              <a:rPr lang="en-US" sz="2000" i="1"/>
              <a:t> </a:t>
            </a:r>
            <a:r>
              <a:rPr lang="en-US" sz="2000"/>
              <a:t>is an edge of </a:t>
            </a:r>
            <a:r>
              <a:rPr lang="en-US" sz="2000" i="1"/>
              <a:t>multiplicity</a:t>
            </a:r>
            <a:r>
              <a:rPr lang="en-US" sz="2000"/>
              <a:t> </a:t>
            </a:r>
            <a:r>
              <a:rPr lang="en-US" sz="2000" i="1"/>
              <a:t>m</a:t>
            </a:r>
            <a:r>
              <a:rPr lang="en-US" sz="2000"/>
              <a:t>. </a:t>
            </a:r>
            <a:endParaRPr/>
          </a:p>
          <a:p>
            <a:pPr>
              <a:defRPr/>
            </a:pPr>
            <a:r>
              <a:rPr lang="en-US" sz="2000"/>
              <a:t>An edge that connects a vertex to itself is called a </a:t>
            </a:r>
            <a:r>
              <a:rPr lang="en-US" sz="2000" i="1"/>
              <a:t>loop</a:t>
            </a:r>
            <a:r>
              <a:rPr lang="en-US" sz="2000"/>
              <a:t>.</a:t>
            </a:r>
            <a:endParaRPr/>
          </a:p>
          <a:p>
            <a:pPr>
              <a:defRPr/>
            </a:pPr>
            <a:r>
              <a:rPr lang="en-US" sz="2000"/>
              <a:t>A </a:t>
            </a:r>
            <a:r>
              <a:rPr lang="en-US" sz="2000" i="1"/>
              <a:t>pseudograph</a:t>
            </a:r>
            <a:r>
              <a:rPr lang="en-US" sz="2000"/>
              <a:t> may include loops, as well as multiple edges connecting the same pair of vertices.</a:t>
            </a:r>
            <a:endParaRPr/>
          </a:p>
          <a:p>
            <a:pPr marL="0" indent="0">
              <a:buNone/>
              <a:defRPr/>
            </a:pPr>
            <a:endParaRPr lang="en-US"/>
          </a:p>
          <a:p>
            <a:pPr>
              <a:defRPr/>
            </a:pPr>
            <a:endParaRPr lang="en-US"/>
          </a:p>
          <a:p>
            <a:pPr>
              <a:defRPr/>
            </a:pPr>
            <a:endParaRPr lang="en-US"/>
          </a:p>
          <a:p>
            <a:pPr>
              <a:defRPr/>
            </a:pPr>
            <a:endParaRPr lang="en-US"/>
          </a:p>
          <a:p>
            <a:pPr>
              <a:defRPr/>
            </a:pPr>
            <a:endParaRPr lang="en-US"/>
          </a:p>
          <a:p>
            <a:pPr marL="0" indent="0">
              <a:buNone/>
              <a:defRPr/>
            </a:pPr>
            <a:endParaRPr lang="en-US"/>
          </a:p>
          <a:p>
            <a:pPr marL="0" indent="0">
              <a:buNone/>
              <a:defRPr/>
            </a:pPr>
            <a:endParaRPr lang="en-US"/>
          </a:p>
          <a:p>
            <a:pPr>
              <a:defRPr/>
            </a:pPr>
            <a:endParaRPr lang="en-US"/>
          </a:p>
          <a:p>
            <a:pPr>
              <a:defRPr/>
            </a:pPr>
            <a:endParaRPr lang="en-US"/>
          </a:p>
        </p:txBody>
      </p:sp>
      <p:sp>
        <p:nvSpPr>
          <p:cNvPr id="6" name="TextBox 20" hidden="0"/>
          <p:cNvSpPr>
            <a:spLocks noAdjustHandles="0" noChangeArrowheads="0"/>
          </p:cNvSpPr>
          <p:nvPr isPhoto="0" userDrawn="0"/>
        </p:nvSpPr>
        <p:spPr bwMode="auto">
          <a:xfrm>
            <a:off x="5334000" y="4987118"/>
            <a:ext cx="3535680" cy="1182375"/>
          </a:xfrm>
          <a:prstGeom prst="rect">
            <a:avLst/>
          </a:prstGeom>
          <a:noFill/>
          <a:ln>
            <a:solidFill>
              <a:schemeClr val="accent1"/>
            </a:solidFill>
          </a:ln>
        </p:spPr>
        <p:txBody>
          <a:bodyPr wrap="square" rtlCol="0">
            <a:spAutoFit/>
          </a:bodyPr>
          <a:lstStyle/>
          <a:p>
            <a:pPr marL="0" marR="0" lvl="0" indent="0" algn="l" defTabSz="914400">
              <a:lnSpc>
                <a:spcPts val="1700"/>
              </a:lnSpc>
              <a:spcBef>
                <a:spcPts val="0"/>
              </a:spcBef>
              <a:spcAft>
                <a:spcPts val="0"/>
              </a:spcAft>
              <a:buClrTx/>
              <a:buSzTx/>
              <a:buFontTx/>
              <a:buNone/>
              <a:defRPr/>
            </a:pPr>
            <a:r>
              <a:rPr lang="en-US" sz="1600" b="1" i="0" u="none" strike="noStrike" cap="none" spc="0">
                <a:ln>
                  <a:noFill/>
                </a:ln>
                <a:solidFill>
                  <a:prstClr val="black"/>
                </a:solidFill>
                <a:latin typeface="Constantia"/>
                <a:ea typeface="+mn-ea"/>
                <a:cs typeface="+mn-cs"/>
              </a:rPr>
              <a:t>Remark</a:t>
            </a:r>
            <a:r>
              <a:rPr lang="en-US" sz="1600" b="0" i="0" u="none" strike="noStrike" cap="none" spc="0">
                <a:ln>
                  <a:noFill/>
                </a:ln>
                <a:solidFill>
                  <a:prstClr val="black"/>
                </a:solidFill>
                <a:latin typeface="Constantia"/>
                <a:ea typeface="+mn-ea"/>
                <a:cs typeface="+mn-cs"/>
              </a:rPr>
              <a:t>: There is no standard terminology for graph theory. So, it is crucial that you understand the terminology being used whenever you read material about graphs.</a:t>
            </a:r>
            <a:endParaRPr/>
          </a:p>
        </p:txBody>
      </p:sp>
      <p:sp>
        <p:nvSpPr>
          <p:cNvPr id="7" name="TextBox 21" hidden="0"/>
          <p:cNvSpPr>
            <a:spLocks noAdjustHandles="0" noChangeArrowheads="0"/>
          </p:cNvSpPr>
          <p:nvPr isPhoto="0" userDrawn="0"/>
        </p:nvSpPr>
        <p:spPr bwMode="auto">
          <a:xfrm>
            <a:off x="533400" y="4885011"/>
            <a:ext cx="2079344" cy="970779"/>
          </a:xfrm>
          <a:prstGeom prst="rect">
            <a:avLst/>
          </a:prstGeom>
          <a:noFill/>
        </p:spPr>
        <p:txBody>
          <a:bodyPr wrap="square" rtlCol="0">
            <a:spAutoFit/>
          </a:bodyPr>
          <a:lstStyle/>
          <a:p>
            <a:pPr marL="0" marR="0" lvl="0" indent="0" algn="l" defTabSz="914400">
              <a:lnSpc>
                <a:spcPts val="17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Example: </a:t>
            </a:r>
            <a:endParaRPr/>
          </a:p>
          <a:p>
            <a:pPr marL="0" marR="0" lvl="0" indent="0" algn="l" defTabSz="914400">
              <a:lnSpc>
                <a:spcPts val="17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This pseudograph has both multiple edges and a loop.</a:t>
            </a:r>
            <a:endParaRPr/>
          </a:p>
        </p:txBody>
      </p:sp>
      <p:grpSp>
        <p:nvGrpSpPr>
          <p:cNvPr id="8" name="Group 32" hidden="0"/>
          <p:cNvGrpSpPr/>
          <p:nvPr isPhoto="0" userDrawn="0"/>
        </p:nvGrpSpPr>
        <p:grpSpPr bwMode="auto">
          <a:xfrm>
            <a:off x="2612744" y="4689782"/>
            <a:ext cx="2481975" cy="1658899"/>
            <a:chOff x="1197412" y="4729300"/>
            <a:chExt cx="2481975" cy="1658899"/>
          </a:xfrm>
        </p:grpSpPr>
        <p:grpSp>
          <p:nvGrpSpPr>
            <p:cNvPr id="9" name="Group 30" hidden="0"/>
            <p:cNvGrpSpPr/>
            <p:nvPr isPhoto="0" userDrawn="0"/>
          </p:nvGrpSpPr>
          <p:grpSpPr bwMode="auto">
            <a:xfrm>
              <a:off x="1197412" y="4729300"/>
              <a:ext cx="2481975" cy="1658899"/>
              <a:chOff x="1197412" y="4729300"/>
              <a:chExt cx="2481975" cy="1658899"/>
            </a:xfrm>
          </p:grpSpPr>
          <p:grpSp>
            <p:nvGrpSpPr>
              <p:cNvPr id="10" name="Group 4" hidden="0"/>
              <p:cNvGrpSpPr/>
              <p:nvPr isPhoto="0" userDrawn="0"/>
            </p:nvGrpSpPr>
            <p:grpSpPr bwMode="auto">
              <a:xfrm>
                <a:off x="1565113" y="4729300"/>
                <a:ext cx="1838500" cy="1658899"/>
                <a:chOff x="2971800" y="1981200"/>
                <a:chExt cx="3048000" cy="2438400"/>
              </a:xfrm>
            </p:grpSpPr>
            <p:sp>
              <p:nvSpPr>
                <p:cNvPr id="11" name="Oval 8" hidden="0"/>
                <p:cNvSpPr/>
                <p:nvPr isPhoto="0" userDrawn="0"/>
              </p:nvSpPr>
              <p:spPr bwMode="auto">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2" name="Oval 9" hidden="0"/>
                <p:cNvSpPr/>
                <p:nvPr isPhoto="0" userDrawn="0"/>
              </p:nvSpPr>
              <p:spPr bwMode="auto">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3" name="Oval 10" hidden="0"/>
                <p:cNvSpPr/>
                <p:nvPr isPhoto="0" userDrawn="0"/>
              </p:nvSpPr>
              <p:spPr bwMode="auto">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cxnSp>
              <p:nvCxnSpPr>
                <p:cNvPr id="14" name="Straight Connector 11" hidden="0"/>
                <p:cNvCxnSpPr>
                  <a:cxnSpLocks/>
                  <a:endCxn id="13" idx="2"/>
                </p:cNvCxnSpPr>
                <p:nvPr isPhoto="0" userDrawn="0"/>
              </p:nvCxnSpPr>
              <p:spPr bwMode="auto">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2" hidden="0"/>
                <p:cNvCxnSpPr>
                  <a:cxnSpLocks/>
                  <a:stCxn id="11" idx="5"/>
                  <a:endCxn id="12" idx="1"/>
                </p:cNvCxnSpPr>
                <p:nvPr isPhoto="0" userDrawn="0"/>
              </p:nvCxnSpPr>
              <p:spPr bwMode="auto">
                <a:xfrm rot="16199999"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3" hidden="0"/>
                <p:cNvCxnSpPr>
                  <a:cxnSpLocks/>
                  <a:stCxn id="13" idx="4"/>
                  <a:endCxn id="12" idx="7"/>
                </p:cNvCxnSpPr>
                <p:nvPr isPhoto="0" userDrawn="0"/>
              </p:nvCxnSpPr>
              <p:spPr bwMode="auto">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8" hidden="0"/>
                <p:cNvSpPr/>
                <p:nvPr isPhoto="0" userDrawn="0"/>
              </p:nvSpPr>
              <p:spPr bwMode="auto">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8" name="Oval 19" hidden="0"/>
                <p:cNvSpPr/>
                <p:nvPr isPhoto="0" userDrawn="0"/>
              </p:nvSpPr>
              <p:spPr bwMode="auto">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grpSp>
          <p:sp>
            <p:nvSpPr>
              <p:cNvPr id="19" name="TextBox 5" hidden="0"/>
              <p:cNvSpPr>
                <a:spLocks noAdjustHandles="0" noChangeArrowheads="0"/>
              </p:cNvSpPr>
              <p:nvPr isPhoto="0" userDrawn="0"/>
            </p:nvSpPr>
            <p:spPr bwMode="auto">
              <a:xfrm>
                <a:off x="1197412" y="4884822"/>
                <a:ext cx="275775" cy="251265"/>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a</a:t>
                </a:r>
                <a:endParaRPr/>
              </a:p>
            </p:txBody>
          </p:sp>
          <p:sp>
            <p:nvSpPr>
              <p:cNvPr id="20" name="TextBox 6" hidden="0"/>
              <p:cNvSpPr>
                <a:spLocks noAdjustHandles="0" noChangeArrowheads="0"/>
              </p:cNvSpPr>
              <p:nvPr isPhoto="0" userDrawn="0"/>
            </p:nvSpPr>
            <p:spPr bwMode="auto">
              <a:xfrm>
                <a:off x="3403612" y="4884822"/>
                <a:ext cx="275775" cy="251265"/>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b</a:t>
                </a:r>
                <a:endParaRPr/>
              </a:p>
            </p:txBody>
          </p:sp>
          <p:sp>
            <p:nvSpPr>
              <p:cNvPr id="21" name="TextBox 7" hidden="0"/>
              <p:cNvSpPr>
                <a:spLocks noAdjustHandles="0" noChangeArrowheads="0"/>
              </p:cNvSpPr>
              <p:nvPr isPhoto="0" userDrawn="0"/>
            </p:nvSpPr>
            <p:spPr bwMode="auto">
              <a:xfrm>
                <a:off x="2806100" y="6128995"/>
                <a:ext cx="275775" cy="251265"/>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c</a:t>
                </a:r>
                <a:endParaRPr/>
              </a:p>
            </p:txBody>
          </p:sp>
        </p:grpSp>
        <p:sp>
          <p:nvSpPr>
            <p:cNvPr id="22" name="Freeform 26" hidden="0"/>
            <p:cNvSpPr/>
            <p:nvPr isPhoto="0" userDrawn="0"/>
          </p:nvSpPr>
          <p:spPr bwMode="auto">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fill="norm" stroke="1" extrusionOk="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23" name="Freeform 29" hidden="0"/>
            <p:cNvSpPr/>
            <p:nvPr isPhoto="0" userDrawn="0"/>
          </p:nvSpPr>
          <p:spPr bwMode="auto">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fill="norm" stroke="1" extrusionOk="0">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819912"/>
          </a:xfrm>
        </p:spPr>
        <p:txBody>
          <a:bodyPr/>
          <a:lstStyle/>
          <a:p>
            <a:pPr>
              <a:defRPr/>
            </a:pPr>
            <a:r>
              <a:rPr lang="en-US"/>
              <a:t>Directed Graphs</a:t>
            </a:r>
            <a:endParaRPr/>
          </a:p>
        </p:txBody>
      </p:sp>
      <p:sp>
        <p:nvSpPr>
          <p:cNvPr id="5" name="Content Placeholder 2" hidden="0"/>
          <p:cNvSpPr>
            <a:spLocks noGrp="1"/>
          </p:cNvSpPr>
          <p:nvPr isPhoto="0" userDrawn="0">
            <p:ph idx="1" hasCustomPrompt="0"/>
          </p:nvPr>
        </p:nvSpPr>
        <p:spPr bwMode="auto"/>
        <p:txBody>
          <a:bodyPr/>
          <a:lstStyle/>
          <a:p>
            <a:pPr>
              <a:buNone/>
              <a:defRPr/>
            </a:pPr>
            <a:r>
              <a:rPr lang="en-US" b="1"/>
              <a:t>   Definition:</a:t>
            </a:r>
            <a:r>
              <a:rPr lang="en-US"/>
              <a:t> An </a:t>
            </a:r>
            <a:r>
              <a:rPr lang="en-US" i="1"/>
              <a:t>directed graph </a:t>
            </a:r>
            <a:r>
              <a:rPr lang="en-US"/>
              <a:t> (or </a:t>
            </a:r>
            <a:r>
              <a:rPr lang="en-US" i="1"/>
              <a:t>digraph</a:t>
            </a:r>
            <a:r>
              <a:rPr lang="en-US"/>
              <a:t>) </a:t>
            </a:r>
            <a:r>
              <a:rPr lang="en-US" i="1"/>
              <a:t>G = </a:t>
            </a:r>
            <a:r>
              <a:rPr lang="en-US"/>
              <a:t>(</a:t>
            </a:r>
            <a:r>
              <a:rPr lang="en-US" i="1"/>
              <a:t>V, E</a:t>
            </a:r>
            <a:r>
              <a:rPr lang="en-US"/>
              <a:t>)</a:t>
            </a:r>
            <a:r>
              <a:rPr lang="en-US" i="1"/>
              <a:t> </a:t>
            </a:r>
            <a:r>
              <a:rPr lang="en-US"/>
              <a:t>consists of </a:t>
            </a:r>
            <a:r>
              <a:rPr lang="en-US" i="1"/>
              <a:t> </a:t>
            </a:r>
            <a:r>
              <a:rPr lang="en-US"/>
              <a:t>a nonempty set </a:t>
            </a:r>
            <a:r>
              <a:rPr lang="en-US" i="1"/>
              <a:t>V</a:t>
            </a:r>
            <a:r>
              <a:rPr lang="en-US"/>
              <a:t> of </a:t>
            </a:r>
            <a:r>
              <a:rPr lang="en-US" i="1"/>
              <a:t>vertices </a:t>
            </a:r>
            <a:r>
              <a:rPr lang="en-US"/>
              <a:t>(or </a:t>
            </a:r>
            <a:r>
              <a:rPr lang="en-US" i="1"/>
              <a:t>nodes</a:t>
            </a:r>
            <a:r>
              <a:rPr lang="en-US"/>
              <a:t>) and a set </a:t>
            </a:r>
            <a:r>
              <a:rPr lang="en-US" i="1"/>
              <a:t>E</a:t>
            </a:r>
            <a:r>
              <a:rPr lang="en-US"/>
              <a:t> of </a:t>
            </a:r>
            <a:r>
              <a:rPr lang="en-US" i="1"/>
              <a:t>directed edges </a:t>
            </a:r>
            <a:r>
              <a:rPr lang="en-US"/>
              <a:t>(or </a:t>
            </a:r>
            <a:r>
              <a:rPr lang="en-US" i="1"/>
              <a:t>arcs</a:t>
            </a:r>
            <a:r>
              <a:rPr lang="en-US"/>
              <a:t>)</a:t>
            </a:r>
            <a:r>
              <a:rPr lang="en-US" i="1"/>
              <a:t>. </a:t>
            </a:r>
            <a:r>
              <a:rPr lang="en-US"/>
              <a:t>Each edge is associated with an ordered pair of vertices.  The directed edge associated with the ordered pair (</a:t>
            </a:r>
            <a:r>
              <a:rPr lang="en-US" i="1"/>
              <a:t>u</a:t>
            </a:r>
            <a:r>
              <a:rPr lang="en-US"/>
              <a:t>,</a:t>
            </a:r>
            <a:r>
              <a:rPr lang="en-US" i="1"/>
              <a:t>v</a:t>
            </a:r>
            <a:r>
              <a:rPr lang="en-US"/>
              <a:t>) is said to </a:t>
            </a:r>
            <a:r>
              <a:rPr lang="en-US" i="1"/>
              <a:t>start at u</a:t>
            </a:r>
            <a:r>
              <a:rPr lang="en-US"/>
              <a:t> and </a:t>
            </a:r>
            <a:r>
              <a:rPr lang="en-US" i="1"/>
              <a:t>end at</a:t>
            </a:r>
            <a:r>
              <a:rPr lang="en-US"/>
              <a:t> </a:t>
            </a:r>
            <a:r>
              <a:rPr lang="en-US" i="1"/>
              <a:t>v</a:t>
            </a:r>
            <a:r>
              <a:rPr lang="en-US"/>
              <a:t>. </a:t>
            </a:r>
            <a:endParaRPr/>
          </a:p>
          <a:p>
            <a:pPr>
              <a:buNone/>
              <a:defRPr/>
            </a:pPr>
            <a:r>
              <a:rPr lang="en-US" b="1"/>
              <a:t>   Remark</a:t>
            </a:r>
            <a:r>
              <a:rPr lang="en-US"/>
              <a:t>: </a:t>
            </a:r>
            <a:endParaRPr/>
          </a:p>
          <a:p>
            <a:pPr lvl="1">
              <a:defRPr/>
            </a:pPr>
            <a:r>
              <a:rPr lang="en-US"/>
              <a:t>Graphs where the end points of an edge are not ordered are said to be </a:t>
            </a:r>
            <a:r>
              <a:rPr lang="en-US" i="1"/>
              <a:t>undirected graphs</a:t>
            </a:r>
            <a:r>
              <a:rPr lang="en-US"/>
              <a:t>.</a:t>
            </a:r>
            <a:endParaRPr/>
          </a:p>
          <a:p>
            <a:pPr>
              <a:buNone/>
              <a:defRPr/>
            </a:pPr>
            <a:endParaRPr lang="en-US" i="1"/>
          </a:p>
          <a:p>
            <a:pPr>
              <a:defRPr/>
            </a:pPr>
            <a:endParaRPr lang="en-US" i="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632330"/>
          </a:xfrm>
        </p:spPr>
        <p:txBody>
          <a:bodyPr/>
          <a:lstStyle/>
          <a:p>
            <a:pPr>
              <a:defRPr/>
            </a:pPr>
            <a:r>
              <a:rPr lang="en-US" sz="4500"/>
              <a:t>Some Terminology (</a:t>
            </a:r>
            <a:r>
              <a:rPr lang="en-US" sz="4500" i="1"/>
              <a:t>continued</a:t>
            </a:r>
            <a:r>
              <a:rPr lang="en-US" sz="4500"/>
              <a:t>)</a:t>
            </a:r>
            <a:endParaRPr sz="4500"/>
          </a:p>
        </p:txBody>
      </p:sp>
      <p:sp>
        <p:nvSpPr>
          <p:cNvPr id="5" name="Content Placeholder 2" hidden="0"/>
          <p:cNvSpPr>
            <a:spLocks noGrp="1"/>
          </p:cNvSpPr>
          <p:nvPr isPhoto="0" userDrawn="0">
            <p:ph idx="1" hasCustomPrompt="0"/>
          </p:nvPr>
        </p:nvSpPr>
        <p:spPr bwMode="auto">
          <a:xfrm>
            <a:off x="630217" y="1524000"/>
            <a:ext cx="8229600" cy="4793417"/>
          </a:xfrm>
        </p:spPr>
        <p:txBody>
          <a:bodyPr/>
          <a:lstStyle/>
          <a:p>
            <a:pPr>
              <a:defRPr/>
            </a:pPr>
            <a:r>
              <a:rPr lang="en-US" sz="2000"/>
              <a:t>A </a:t>
            </a:r>
            <a:r>
              <a:rPr lang="en-US" sz="2000" i="1"/>
              <a:t>simple directed graph </a:t>
            </a:r>
            <a:r>
              <a:rPr lang="en-US" sz="2000"/>
              <a:t>has no loops and no multiple edges.</a:t>
            </a:r>
            <a:endParaRPr/>
          </a:p>
          <a:p>
            <a:pPr marL="0" indent="0">
              <a:buNone/>
              <a:defRPr/>
            </a:pPr>
            <a:endParaRPr lang="en-US"/>
          </a:p>
          <a:p>
            <a:pPr marL="0" indent="0">
              <a:buNone/>
              <a:defRPr/>
            </a:pPr>
            <a:endParaRPr lang="en-US"/>
          </a:p>
          <a:p>
            <a:pPr marL="0" indent="0">
              <a:buNone/>
              <a:defRPr/>
            </a:pPr>
            <a:endParaRPr lang="en-US"/>
          </a:p>
          <a:p>
            <a:pPr>
              <a:defRPr/>
            </a:pPr>
            <a:r>
              <a:rPr lang="en-US" sz="2000"/>
              <a:t>A </a:t>
            </a:r>
            <a:r>
              <a:rPr lang="en-US" sz="2000" i="1"/>
              <a:t>directed </a:t>
            </a:r>
            <a:r>
              <a:rPr lang="en-US" sz="2000" i="1"/>
              <a:t>multigraph</a:t>
            </a:r>
            <a:r>
              <a:rPr lang="en-US" sz="2000"/>
              <a:t> may have multiple directed edges.  When there are </a:t>
            </a:r>
            <a:r>
              <a:rPr lang="en-US" sz="2000" i="1"/>
              <a:t>m</a:t>
            </a:r>
            <a:r>
              <a:rPr lang="en-US" sz="2000"/>
              <a:t> directed edges from the vertex </a:t>
            </a:r>
            <a:r>
              <a:rPr lang="en-US" sz="2000" i="1"/>
              <a:t>u</a:t>
            </a:r>
            <a:r>
              <a:rPr lang="en-US" sz="2000"/>
              <a:t> to the vertex </a:t>
            </a:r>
            <a:r>
              <a:rPr lang="en-US" sz="2000" i="1"/>
              <a:t>v</a:t>
            </a:r>
            <a:r>
              <a:rPr lang="en-US" sz="2000"/>
              <a:t>,  we say that  (</a:t>
            </a:r>
            <a:r>
              <a:rPr lang="en-US" sz="2000" i="1"/>
              <a:t>u,v</a:t>
            </a:r>
            <a:r>
              <a:rPr lang="en-US" sz="2000"/>
              <a:t>)</a:t>
            </a:r>
            <a:r>
              <a:rPr lang="en-US" sz="2000" i="1"/>
              <a:t> </a:t>
            </a:r>
            <a:r>
              <a:rPr lang="en-US" sz="2000"/>
              <a:t>is an edge of </a:t>
            </a:r>
            <a:r>
              <a:rPr lang="en-US" sz="2000" i="1"/>
              <a:t>multiplicity m</a:t>
            </a:r>
            <a:r>
              <a:rPr lang="en-US" sz="2000"/>
              <a:t>.</a:t>
            </a:r>
            <a:endParaRPr/>
          </a:p>
        </p:txBody>
      </p:sp>
      <p:grpSp>
        <p:nvGrpSpPr>
          <p:cNvPr id="6" name="Group 3" hidden="0"/>
          <p:cNvGrpSpPr/>
          <p:nvPr isPhoto="0" userDrawn="0"/>
        </p:nvGrpSpPr>
        <p:grpSpPr bwMode="auto">
          <a:xfrm>
            <a:off x="5885388" y="1950485"/>
            <a:ext cx="1968392" cy="1295400"/>
            <a:chOff x="2362199" y="2057400"/>
            <a:chExt cx="4038600" cy="2121932"/>
          </a:xfrm>
        </p:grpSpPr>
        <p:sp>
          <p:nvSpPr>
            <p:cNvPr id="7" name="Oval 4" hidden="0"/>
            <p:cNvSpPr/>
            <p:nvPr isPhoto="0" userDrawn="0"/>
          </p:nvSpPr>
          <p:spPr bwMode="auto">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8" name="Oval 5" hidden="0"/>
            <p:cNvSpPr/>
            <p:nvPr isPhoto="0" userDrawn="0"/>
          </p:nvSpPr>
          <p:spPr bwMode="auto">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9" name="Oval 6" hidden="0"/>
            <p:cNvSpPr/>
            <p:nvPr isPhoto="0" userDrawn="0"/>
          </p:nvSpPr>
          <p:spPr bwMode="auto">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cxnSp>
          <p:nvCxnSpPr>
            <p:cNvPr id="10" name="Straight Connector 7" hidden="0"/>
            <p:cNvCxnSpPr>
              <a:cxnSpLocks/>
              <a:endCxn id="9" idx="2"/>
            </p:cNvCxnSpPr>
            <p:nvPr isPhoto="0" userDrawn="0"/>
          </p:nvCxnSpPr>
          <p:spPr bwMode="auto">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8" hidden="0"/>
            <p:cNvCxnSpPr>
              <a:cxnSpLocks/>
              <a:stCxn id="7" idx="5"/>
              <a:endCxn id="8" idx="1"/>
            </p:cNvCxnSpPr>
            <p:nvPr isPhoto="0" userDrawn="0"/>
          </p:nvCxnSpPr>
          <p:spPr bwMode="auto">
            <a:xfrm rot="16199999"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9" hidden="0"/>
            <p:cNvCxnSpPr>
              <a:cxnSpLocks/>
            </p:cNvCxnSpPr>
            <p:nvPr isPhoto="0" userDrawn="0"/>
          </p:nvCxnSpPr>
          <p:spPr bwMode="auto">
            <a:xfrm rot="5400000">
              <a:off x="4443272" y="2751185"/>
              <a:ext cx="1405078" cy="83357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0" hidden="0"/>
            <p:cNvSpPr>
              <a:spLocks noAdjustHandles="0" noChangeArrowheads="0"/>
            </p:cNvSpPr>
            <p:nvPr isPhoto="0" userDrawn="0"/>
          </p:nvSpPr>
          <p:spPr bwMode="auto">
            <a:xfrm>
              <a:off x="2362199" y="2209800"/>
              <a:ext cx="4572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a</a:t>
              </a:r>
              <a:endParaRPr/>
            </a:p>
          </p:txBody>
        </p:sp>
        <p:sp>
          <p:nvSpPr>
            <p:cNvPr id="14" name="TextBox 11" hidden="0"/>
            <p:cNvSpPr>
              <a:spLocks noAdjustHandles="0" noChangeArrowheads="0"/>
            </p:cNvSpPr>
            <p:nvPr isPhoto="0" userDrawn="0"/>
          </p:nvSpPr>
          <p:spPr bwMode="auto">
            <a:xfrm>
              <a:off x="5943600" y="2057400"/>
              <a:ext cx="4572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b</a:t>
              </a:r>
              <a:endParaRPr/>
            </a:p>
          </p:txBody>
        </p:sp>
        <p:sp>
          <p:nvSpPr>
            <p:cNvPr id="15" name="TextBox 12" hidden="0"/>
            <p:cNvSpPr>
              <a:spLocks noAdjustHandles="0" noChangeArrowheads="0"/>
            </p:cNvSpPr>
            <p:nvPr isPhoto="0" userDrawn="0"/>
          </p:nvSpPr>
          <p:spPr bwMode="auto">
            <a:xfrm>
              <a:off x="5105400" y="3810000"/>
              <a:ext cx="4572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c</a:t>
              </a:r>
              <a:endParaRPr/>
            </a:p>
          </p:txBody>
        </p:sp>
      </p:grpSp>
      <p:grpSp>
        <p:nvGrpSpPr>
          <p:cNvPr id="16" name="Group 13" hidden="0"/>
          <p:cNvGrpSpPr/>
          <p:nvPr isPhoto="0" userDrawn="0"/>
        </p:nvGrpSpPr>
        <p:grpSpPr bwMode="auto">
          <a:xfrm>
            <a:off x="5844790" y="5191817"/>
            <a:ext cx="2240280" cy="1318034"/>
            <a:chOff x="2362199" y="1905000"/>
            <a:chExt cx="4191000" cy="2689634"/>
          </a:xfrm>
        </p:grpSpPr>
        <p:sp>
          <p:nvSpPr>
            <p:cNvPr id="17" name="Oval 14" hidden="0"/>
            <p:cNvSpPr/>
            <p:nvPr isPhoto="0" userDrawn="0"/>
          </p:nvSpPr>
          <p:spPr bwMode="auto">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8" name="Oval 15" hidden="0"/>
            <p:cNvSpPr/>
            <p:nvPr isPhoto="0" userDrawn="0"/>
          </p:nvSpPr>
          <p:spPr bwMode="auto">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9" name="Oval 16" hidden="0"/>
            <p:cNvSpPr/>
            <p:nvPr isPhoto="0" userDrawn="0"/>
          </p:nvSpPr>
          <p:spPr bwMode="auto">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cxnSp>
          <p:nvCxnSpPr>
            <p:cNvPr id="20" name="Straight Connector 17" hidden="0"/>
            <p:cNvCxnSpPr>
              <a:cxnSpLocks/>
              <a:endCxn id="19" idx="2"/>
            </p:cNvCxnSpPr>
            <p:nvPr isPhoto="0" userDrawn="0"/>
          </p:nvCxnSpPr>
          <p:spPr bwMode="auto">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18" hidden="0"/>
            <p:cNvCxnSpPr>
              <a:cxnSpLocks/>
              <a:stCxn id="17" idx="5"/>
              <a:endCxn id="18" idx="1"/>
            </p:cNvCxnSpPr>
            <p:nvPr isPhoto="0" userDrawn="0"/>
          </p:nvCxnSpPr>
          <p:spPr bwMode="auto">
            <a:xfrm rot="16199999"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19" hidden="0"/>
            <p:cNvCxnSpPr>
              <a:cxnSpLocks/>
              <a:stCxn id="19" idx="4"/>
              <a:endCxn id="18" idx="7"/>
            </p:cNvCxnSpPr>
            <p:nvPr isPhoto="0" userDrawn="0"/>
          </p:nvCxnSpPr>
          <p:spPr bwMode="auto">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0" hidden="0"/>
            <p:cNvCxnSpPr>
              <a:cxnSpLocks/>
              <a:stCxn id="18" idx="2"/>
            </p:cNvCxnSpPr>
            <p:nvPr isPhoto="0" userDrawn="0"/>
          </p:nvCxnSpPr>
          <p:spPr bwMode="auto">
            <a:xfrm rot="10800000">
              <a:off x="2895600" y="3505199"/>
              <a:ext cx="1752599"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1" hidden="0"/>
            <p:cNvCxnSpPr>
              <a:cxnSpLocks/>
              <a:endCxn id="17" idx="4"/>
            </p:cNvCxnSpPr>
            <p:nvPr isPhoto="0" userDrawn="0"/>
          </p:nvCxnSpPr>
          <p:spPr bwMode="auto">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2" hidden="0"/>
            <p:cNvCxnSpPr>
              <a:cxnSpLocks/>
              <a:stCxn id="18" idx="6"/>
            </p:cNvCxnSpPr>
            <p:nvPr isPhoto="0" userDrawn="0"/>
          </p:nvCxnSpPr>
          <p:spPr bwMode="auto">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3" hidden="0"/>
            <p:cNvCxnSpPr>
              <a:cxnSpLocks/>
              <a:endCxn id="19" idx="5"/>
            </p:cNvCxnSpPr>
            <p:nvPr isPhoto="0" userDrawn="0"/>
          </p:nvCxnSpPr>
          <p:spPr bwMode="auto">
            <a:xfrm rot="16199999"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4" hidden="0"/>
            <p:cNvSpPr>
              <a:spLocks noAdjustHandles="0" noChangeArrowheads="0"/>
            </p:cNvSpPr>
            <p:nvPr isPhoto="0" userDrawn="0"/>
          </p:nvSpPr>
          <p:spPr bwMode="auto">
            <a:xfrm>
              <a:off x="5257800" y="4038600"/>
              <a:ext cx="4572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c</a:t>
              </a:r>
              <a:endParaRPr/>
            </a:p>
          </p:txBody>
        </p:sp>
        <p:sp>
          <p:nvSpPr>
            <p:cNvPr id="28" name="TextBox 25" hidden="0"/>
            <p:cNvSpPr>
              <a:spLocks noAdjustHandles="0" noChangeArrowheads="0"/>
            </p:cNvSpPr>
            <p:nvPr isPhoto="0" userDrawn="0"/>
          </p:nvSpPr>
          <p:spPr bwMode="auto">
            <a:xfrm>
              <a:off x="2362199" y="2362199"/>
              <a:ext cx="4572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a</a:t>
              </a:r>
              <a:endParaRPr/>
            </a:p>
          </p:txBody>
        </p:sp>
        <p:sp>
          <p:nvSpPr>
            <p:cNvPr id="29" name="TextBox 26" hidden="0"/>
            <p:cNvSpPr>
              <a:spLocks noAdjustHandles="0" noChangeArrowheads="0"/>
            </p:cNvSpPr>
            <p:nvPr isPhoto="0" userDrawn="0"/>
          </p:nvSpPr>
          <p:spPr bwMode="auto">
            <a:xfrm>
              <a:off x="6096000" y="2209800"/>
              <a:ext cx="4572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b</a:t>
              </a:r>
              <a:endParaRPr/>
            </a:p>
          </p:txBody>
        </p:sp>
        <p:sp>
          <p:nvSpPr>
            <p:cNvPr id="30" name="Freeform 27" hidden="0"/>
            <p:cNvSpPr/>
            <p:nvPr isPhoto="0" userDrawn="0"/>
          </p:nvSpPr>
          <p:spPr bwMode="auto">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fill="norm" stroke="1" extrusionOk="0">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31" name="Freeform 28" hidden="0"/>
            <p:cNvSpPr/>
            <p:nvPr isPhoto="0" userDrawn="0"/>
          </p:nvSpPr>
          <p:spPr bwMode="auto">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fill="norm" stroke="1" extrusionOk="0">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grpSp>
      <p:sp>
        <p:nvSpPr>
          <p:cNvPr id="32" name="TextBox 29" hidden="0"/>
          <p:cNvSpPr>
            <a:spLocks noAdjustHandles="0" noChangeArrowheads="0"/>
          </p:cNvSpPr>
          <p:nvPr isPhoto="0" userDrawn="0"/>
        </p:nvSpPr>
        <p:spPr bwMode="auto">
          <a:xfrm>
            <a:off x="921026" y="5453206"/>
            <a:ext cx="4586897" cy="1015663"/>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Constantia"/>
                <a:ea typeface="+mn-ea"/>
                <a:cs typeface="+mn-cs"/>
              </a:rPr>
              <a:t>In this directed </a:t>
            </a:r>
            <a:r>
              <a:rPr lang="en-US" sz="2000" b="0" i="0" u="none" strike="noStrike" cap="none" spc="0">
                <a:ln>
                  <a:noFill/>
                </a:ln>
                <a:solidFill>
                  <a:prstClr val="black"/>
                </a:solidFill>
                <a:latin typeface="Constantia"/>
                <a:ea typeface="+mn-ea"/>
                <a:cs typeface="+mn-cs"/>
              </a:rPr>
              <a:t>multigraph</a:t>
            </a:r>
            <a:r>
              <a:rPr lang="en-US" sz="2000" b="0" i="0" u="none" strike="noStrike" cap="none" spc="0">
                <a:ln>
                  <a:noFill/>
                </a:ln>
                <a:solidFill>
                  <a:prstClr val="black"/>
                </a:solidFill>
                <a:latin typeface="Constantia"/>
                <a:ea typeface="+mn-ea"/>
                <a:cs typeface="+mn-cs"/>
              </a:rPr>
              <a:t> the multiplicity of (</a:t>
            </a:r>
            <a:r>
              <a:rPr lang="en-US" sz="2000" b="0" i="1" u="none" strike="noStrike" cap="none" spc="0">
                <a:ln>
                  <a:noFill/>
                </a:ln>
                <a:solidFill>
                  <a:prstClr val="black"/>
                </a:solidFill>
                <a:latin typeface="Constantia"/>
                <a:ea typeface="+mn-ea"/>
                <a:cs typeface="+mn-cs"/>
              </a:rPr>
              <a:t>a,b</a:t>
            </a:r>
            <a:r>
              <a:rPr lang="en-US" sz="2000" b="0" i="0" u="none" strike="noStrike" cap="none" spc="0">
                <a:ln>
                  <a:noFill/>
                </a:ln>
                <a:solidFill>
                  <a:prstClr val="black"/>
                </a:solidFill>
                <a:latin typeface="Constantia"/>
                <a:ea typeface="+mn-ea"/>
                <a:cs typeface="+mn-cs"/>
              </a:rPr>
              <a:t>) is </a:t>
            </a:r>
            <a:r>
              <a:rPr lang="en-US" sz="2000" b="0" i="0" u="none" strike="noStrike" cap="none" spc="0">
                <a:ln>
                  <a:noFill/>
                </a:ln>
                <a:solidFill>
                  <a:prstClr val="black"/>
                </a:solidFill>
                <a:latin typeface="Cambria Math"/>
                <a:ea typeface="Cambria Math"/>
                <a:cs typeface="+mn-cs"/>
              </a:rPr>
              <a:t>1 and the multiplicity of (</a:t>
            </a:r>
            <a:r>
              <a:rPr lang="en-US" sz="2000" b="0" i="1" u="none" strike="noStrike" cap="none" spc="0">
                <a:ln>
                  <a:noFill/>
                </a:ln>
                <a:solidFill>
                  <a:prstClr val="black"/>
                </a:solidFill>
                <a:latin typeface="Cambria Math"/>
                <a:ea typeface="Cambria Math"/>
                <a:cs typeface="+mn-cs"/>
              </a:rPr>
              <a:t>b,c</a:t>
            </a:r>
            <a:r>
              <a:rPr lang="en-US" sz="2000" b="0" i="0" u="none" strike="noStrike" cap="none" spc="0">
                <a:ln>
                  <a:noFill/>
                </a:ln>
                <a:solidFill>
                  <a:prstClr val="black"/>
                </a:solidFill>
                <a:latin typeface="Cambria Math"/>
                <a:ea typeface="Cambria Math"/>
                <a:cs typeface="+mn-cs"/>
              </a:rPr>
              <a:t>) is 2.</a:t>
            </a:r>
            <a:endParaRPr/>
          </a:p>
        </p:txBody>
      </p:sp>
      <p:sp>
        <p:nvSpPr>
          <p:cNvPr id="33" name="TextBox 30" hidden="0"/>
          <p:cNvSpPr>
            <a:spLocks noAdjustHandles="0" noChangeArrowheads="0"/>
          </p:cNvSpPr>
          <p:nvPr isPhoto="0" userDrawn="0"/>
        </p:nvSpPr>
        <p:spPr bwMode="auto">
          <a:xfrm>
            <a:off x="990600" y="1950485"/>
            <a:ext cx="1752599" cy="400110"/>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2000" b="1" i="0" u="none" strike="noStrike" cap="none" spc="0">
                <a:ln>
                  <a:noFill/>
                </a:ln>
                <a:solidFill>
                  <a:prstClr val="black"/>
                </a:solidFill>
                <a:latin typeface="Constantia"/>
                <a:ea typeface="+mn-ea"/>
                <a:cs typeface="+mn-cs"/>
              </a:rPr>
              <a:t>Example</a:t>
            </a:r>
            <a:r>
              <a:rPr lang="en-US" sz="2000" b="0" i="0" u="none" strike="noStrike" cap="none" spc="0">
                <a:ln>
                  <a:noFill/>
                </a:ln>
                <a:solidFill>
                  <a:prstClr val="black"/>
                </a:solidFill>
                <a:latin typeface="Constantia"/>
                <a:ea typeface="+mn-ea"/>
                <a:cs typeface="+mn-cs"/>
              </a:rPr>
              <a:t>:</a:t>
            </a:r>
            <a:endParaRPr/>
          </a:p>
        </p:txBody>
      </p:sp>
      <p:sp>
        <p:nvSpPr>
          <p:cNvPr id="34" name="TextBox 31" hidden="0"/>
          <p:cNvSpPr>
            <a:spLocks noAdjustHandles="0" noChangeArrowheads="0"/>
          </p:cNvSpPr>
          <p:nvPr isPhoto="0" userDrawn="0"/>
        </p:nvSpPr>
        <p:spPr bwMode="auto">
          <a:xfrm>
            <a:off x="990600" y="2268992"/>
            <a:ext cx="3581400" cy="707886"/>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Constantia"/>
                <a:ea typeface="+mn-ea"/>
                <a:cs typeface="+mn-cs"/>
              </a:rPr>
              <a:t>This is a directed graph with three vertices and four edges.</a:t>
            </a:r>
            <a:endParaRPr/>
          </a:p>
        </p:txBody>
      </p:sp>
      <p:cxnSp>
        <p:nvCxnSpPr>
          <p:cNvPr id="35" name="Straight Arrow Connector 44" hidden="0"/>
          <p:cNvCxnSpPr>
            <a:cxnSpLocks/>
          </p:cNvCxnSpPr>
          <p:nvPr isPhoto="0" userDrawn="0"/>
        </p:nvCxnSpPr>
        <p:spPr bwMode="auto">
          <a:xfrm flipV="1">
            <a:off x="7197637" y="2245260"/>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45" hidden="0"/>
          <p:cNvSpPr>
            <a:spLocks noAdjustHandles="0" noChangeArrowheads="0"/>
          </p:cNvSpPr>
          <p:nvPr isPhoto="0" userDrawn="0"/>
        </p:nvSpPr>
        <p:spPr bwMode="auto">
          <a:xfrm>
            <a:off x="921026" y="5084644"/>
            <a:ext cx="1371600" cy="400110"/>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2000" b="1" i="0" u="none" strike="noStrike" cap="none" spc="0">
                <a:ln>
                  <a:noFill/>
                </a:ln>
                <a:solidFill>
                  <a:prstClr val="black"/>
                </a:solidFill>
                <a:latin typeface="Constantia"/>
                <a:ea typeface="+mn-ea"/>
                <a:cs typeface="+mn-cs"/>
              </a:rPr>
              <a:t>Example</a:t>
            </a:r>
            <a:r>
              <a:rPr lang="en-US" sz="2000" b="0" i="0" u="none" strike="noStrike" cap="none" spc="0">
                <a:ln>
                  <a:noFill/>
                </a:ln>
                <a:solidFill>
                  <a:prstClr val="black"/>
                </a:solidFill>
                <a:latin typeface="Constantia"/>
                <a:ea typeface="+mn-ea"/>
                <a:cs typeface="+mn-cs"/>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noAutofit/>
          </a:bodyPr>
          <a:lstStyle/>
          <a:p>
            <a:pPr>
              <a:defRPr/>
            </a:pPr>
            <a:r>
              <a:rPr lang="en-US" sz="3600"/>
              <a:t>Graph Models: </a:t>
            </a:r>
            <a:br>
              <a:rPr lang="en-US" sz="3600"/>
            </a:br>
            <a:r>
              <a:rPr lang="en-US" sz="3600"/>
              <a:t>Computer Networks</a:t>
            </a:r>
            <a:endParaRPr/>
          </a:p>
        </p:txBody>
      </p:sp>
      <p:sp>
        <p:nvSpPr>
          <p:cNvPr id="5" name="Content Placeholder 2" hidden="0"/>
          <p:cNvSpPr>
            <a:spLocks noGrp="1"/>
          </p:cNvSpPr>
          <p:nvPr isPhoto="0" userDrawn="0">
            <p:ph idx="1" hasCustomPrompt="0"/>
          </p:nvPr>
        </p:nvSpPr>
        <p:spPr bwMode="auto">
          <a:xfrm>
            <a:off x="152400" y="1219200"/>
            <a:ext cx="8839200" cy="5638800"/>
          </a:xfrm>
        </p:spPr>
        <p:txBody>
          <a:bodyPr/>
          <a:lstStyle/>
          <a:p>
            <a:pPr>
              <a:defRPr/>
            </a:pPr>
            <a:r>
              <a:rPr lang="en-US" sz="1900"/>
              <a:t>When we build a graph model, we use the appropriate type of graph to capture the important features of the application. </a:t>
            </a:r>
            <a:endParaRPr/>
          </a:p>
          <a:p>
            <a:pPr>
              <a:defRPr/>
            </a:pPr>
            <a:r>
              <a:rPr lang="en-US" sz="1900"/>
              <a:t>We illustrate this process using graph models of different types of computer networks. In all these graph models, the vertices represent data centers and the edges represent communication links.</a:t>
            </a:r>
            <a:endParaRPr/>
          </a:p>
          <a:p>
            <a:pPr>
              <a:defRPr/>
            </a:pPr>
            <a:r>
              <a:rPr lang="en-US" sz="190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endParaRPr/>
          </a:p>
          <a:p>
            <a:pPr>
              <a:defRPr/>
            </a:pPr>
            <a:endParaRPr lang="en-US"/>
          </a:p>
          <a:p>
            <a:pPr marL="0" indent="0">
              <a:buNone/>
              <a:defRPr/>
            </a:pPr>
            <a:r>
              <a:rPr lang="en-US"/>
              <a:t> </a:t>
            </a:r>
            <a:endParaRPr/>
          </a:p>
          <a:p>
            <a:pPr marL="0" indent="0">
              <a:buNone/>
              <a:defRPr/>
            </a:pPr>
            <a:r>
              <a:rPr lang="en-US"/>
              <a:t>  </a:t>
            </a:r>
            <a:endParaRPr/>
          </a:p>
          <a:p>
            <a:pPr>
              <a:defRPr/>
            </a:pPr>
            <a:endParaRPr lang="en-US"/>
          </a:p>
          <a:p>
            <a:pPr>
              <a:defRPr/>
            </a:pPr>
            <a:endParaRPr lang="en-US"/>
          </a:p>
          <a:p>
            <a:pPr>
              <a:defRPr/>
            </a:pPr>
            <a:endParaRPr lang="en-US"/>
          </a:p>
          <a:p>
            <a:pPr>
              <a:defRPr/>
            </a:pPr>
            <a:endParaRPr lang="en-US"/>
          </a:p>
        </p:txBody>
      </p:sp>
      <p:pic>
        <p:nvPicPr>
          <p:cNvPr id="6" name="Content Placeholder 3" descr="09001.jpg" hidden="0"/>
          <p:cNvPicPr>
            <a:picLocks noChangeAspect="1"/>
          </p:cNvPicPr>
          <p:nvPr isPhoto="0" userDrawn="0"/>
        </p:nvPicPr>
        <p:blipFill>
          <a:blip r:embed="rId2"/>
          <a:stretch/>
        </p:blipFill>
        <p:spPr bwMode="auto">
          <a:xfrm>
            <a:off x="457200" y="4343400"/>
            <a:ext cx="8229600" cy="1981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Graph Models: </a:t>
            </a:r>
            <a:br>
              <a:rPr lang="en-US" sz="4500"/>
            </a:br>
            <a:r>
              <a:rPr lang="en-US" sz="4500"/>
              <a:t>Computer Networks (</a:t>
            </a:r>
            <a:r>
              <a:rPr lang="en-US" sz="4500" i="1"/>
              <a:t>continued</a:t>
            </a:r>
            <a:r>
              <a:rPr lang="en-US" sz="4500"/>
              <a:t>)</a:t>
            </a:r>
            <a:endParaRPr sz="4500"/>
          </a:p>
        </p:txBody>
      </p:sp>
      <p:sp>
        <p:nvSpPr>
          <p:cNvPr id="5" name="Content Placeholder 2" hidden="0"/>
          <p:cNvSpPr>
            <a:spLocks noGrp="1"/>
          </p:cNvSpPr>
          <p:nvPr isPhoto="0" userDrawn="0">
            <p:ph idx="1" hasCustomPrompt="0"/>
          </p:nvPr>
        </p:nvSpPr>
        <p:spPr bwMode="auto"/>
        <p:txBody>
          <a:bodyPr/>
          <a:lstStyle/>
          <a:p>
            <a:pPr>
              <a:defRPr/>
            </a:pPr>
            <a:r>
              <a:rPr lang="en-US"/>
              <a:t>To model  a computer network where we care about the number of links between data centers, we use a multigraph. </a:t>
            </a:r>
            <a:endParaRPr/>
          </a:p>
          <a:p>
            <a:pPr>
              <a:defRPr/>
            </a:pPr>
            <a:endParaRPr lang="en-US"/>
          </a:p>
          <a:p>
            <a:pPr>
              <a:defRPr/>
            </a:pPr>
            <a:endParaRPr lang="en-US"/>
          </a:p>
        </p:txBody>
      </p:sp>
      <p:pic>
        <p:nvPicPr>
          <p:cNvPr id="6" name="Picture 3" descr="09002.jpg" hidden="0"/>
          <p:cNvPicPr>
            <a:picLocks noChangeAspect="1"/>
          </p:cNvPicPr>
          <p:nvPr isPhoto="0" userDrawn="0"/>
        </p:nvPicPr>
        <p:blipFill>
          <a:blip r:embed="rId2"/>
          <a:stretch/>
        </p:blipFill>
        <p:spPr bwMode="auto">
          <a:xfrm>
            <a:off x="228600" y="3276600"/>
            <a:ext cx="8458200" cy="3352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Graph Models: </a:t>
            </a:r>
            <a:br>
              <a:rPr lang="en-US" sz="4500"/>
            </a:br>
            <a:r>
              <a:rPr lang="en-US" sz="4500"/>
              <a:t>Computer Networks</a:t>
            </a:r>
            <a:endParaRPr sz="4500"/>
          </a:p>
        </p:txBody>
      </p:sp>
      <p:sp>
        <p:nvSpPr>
          <p:cNvPr id="5" name="Content Placeholder 2" hidden="0"/>
          <p:cNvSpPr>
            <a:spLocks noGrp="1"/>
          </p:cNvSpPr>
          <p:nvPr isPhoto="0" userDrawn="0">
            <p:ph idx="1" hasCustomPrompt="0"/>
          </p:nvPr>
        </p:nvSpPr>
        <p:spPr bwMode="auto"/>
        <p:txBody>
          <a:bodyPr/>
          <a:lstStyle/>
          <a:p>
            <a:pPr>
              <a:defRPr/>
            </a:pPr>
            <a:r>
              <a:rPr lang="en-US"/>
              <a:t>To model a computer network with diagnostic links at data centers, we use a pseudograph, as loops are needed. </a:t>
            </a:r>
            <a:endParaRPr/>
          </a:p>
          <a:p>
            <a:pPr>
              <a:defRPr/>
            </a:pPr>
            <a:endParaRPr lang="en-US"/>
          </a:p>
        </p:txBody>
      </p:sp>
      <p:pic>
        <p:nvPicPr>
          <p:cNvPr id="6" name="Picture 3" descr="09003.jpg" hidden="0"/>
          <p:cNvPicPr>
            <a:picLocks noChangeAspect="1"/>
          </p:cNvPicPr>
          <p:nvPr isPhoto="0" userDrawn="0"/>
        </p:nvPicPr>
        <p:blipFill>
          <a:blip r:embed="rId2"/>
          <a:stretch/>
        </p:blipFill>
        <p:spPr bwMode="auto">
          <a:xfrm>
            <a:off x="304800" y="3402912"/>
            <a:ext cx="8610600" cy="31502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819912"/>
          </a:xfrm>
        </p:spPr>
        <p:txBody>
          <a:bodyPr/>
          <a:lstStyle/>
          <a:p>
            <a:pPr>
              <a:defRPr/>
            </a:pPr>
            <a:r>
              <a:rPr lang="en-US" sz="4500"/>
              <a:t>Graph Models: </a:t>
            </a:r>
            <a:br>
              <a:rPr lang="en-US" sz="4500"/>
            </a:br>
            <a:r>
              <a:rPr lang="en-US" sz="4500"/>
              <a:t>Computer Networks</a:t>
            </a:r>
            <a:endParaRPr sz="4500"/>
          </a:p>
        </p:txBody>
      </p:sp>
      <p:sp>
        <p:nvSpPr>
          <p:cNvPr id="5" name="Content Placeholder 2" hidden="0"/>
          <p:cNvSpPr>
            <a:spLocks noGrp="1"/>
          </p:cNvSpPr>
          <p:nvPr isPhoto="0" userDrawn="0">
            <p:ph idx="1" hasCustomPrompt="0"/>
          </p:nvPr>
        </p:nvSpPr>
        <p:spPr bwMode="auto">
          <a:xfrm>
            <a:off x="457200" y="1524000"/>
            <a:ext cx="8229600" cy="4800600"/>
          </a:xfrm>
        </p:spPr>
        <p:txBody>
          <a:bodyPr/>
          <a:lstStyle/>
          <a:p>
            <a:pPr>
              <a:defRPr/>
            </a:pPr>
            <a:r>
              <a:rPr lang="en-US" sz="2400">
                <a:solidFill>
                  <a:prstClr val="black"/>
                </a:solidFill>
              </a:rPr>
              <a:t>To model a network with multiple one-way links, we use a directed multigraph.   Note that we could use a directed graph without multiple edges if we only care whether there is at least one link from a data center to another data center.</a:t>
            </a:r>
            <a:endParaRPr/>
          </a:p>
          <a:p>
            <a:pPr>
              <a:defRPr/>
            </a:pPr>
            <a:endParaRPr lang="en-US" sz="2000">
              <a:solidFill>
                <a:prstClr val="black"/>
              </a:solidFill>
            </a:endParaRPr>
          </a:p>
          <a:p>
            <a:pPr>
              <a:defRPr/>
            </a:pPr>
            <a:endParaRPr lang="en-US" sz="2800"/>
          </a:p>
        </p:txBody>
      </p:sp>
      <p:pic>
        <p:nvPicPr>
          <p:cNvPr id="6" name="Content Placeholder 3" descr="09005.jpg" hidden="0"/>
          <p:cNvPicPr>
            <a:picLocks noChangeAspect="1"/>
          </p:cNvPicPr>
          <p:nvPr isPhoto="0" userDrawn="0"/>
        </p:nvPicPr>
        <p:blipFill>
          <a:blip r:embed="rId2"/>
          <a:stretch/>
        </p:blipFill>
        <p:spPr bwMode="auto">
          <a:xfrm>
            <a:off x="152400" y="3352800"/>
            <a:ext cx="8686800" cy="3200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210312"/>
          </a:xfrm>
        </p:spPr>
        <p:txBody>
          <a:bodyPr/>
          <a:lstStyle/>
          <a:p>
            <a:pPr>
              <a:defRPr/>
            </a:pPr>
            <a:r>
              <a:rPr lang="en-US" sz="4500"/>
              <a:t>Graph Terminology: Summary</a:t>
            </a:r>
            <a:endParaRPr sz="4500"/>
          </a:p>
        </p:txBody>
      </p:sp>
      <p:sp>
        <p:nvSpPr>
          <p:cNvPr id="5" name="Content Placeholder 2" hidden="0"/>
          <p:cNvSpPr>
            <a:spLocks noGrp="1"/>
          </p:cNvSpPr>
          <p:nvPr isPhoto="0" userDrawn="0">
            <p:ph idx="1" hasCustomPrompt="0"/>
          </p:nvPr>
        </p:nvSpPr>
        <p:spPr bwMode="auto">
          <a:xfrm>
            <a:off x="457200" y="914400"/>
            <a:ext cx="8229600" cy="5410200"/>
          </a:xfrm>
        </p:spPr>
        <p:txBody>
          <a:bodyPr/>
          <a:lstStyle/>
          <a:p>
            <a:pPr>
              <a:defRPr/>
            </a:pPr>
            <a:r>
              <a:rPr lang="en-US" sz="2400"/>
              <a:t>To understand the structure of a graph and to build a graph model, we ask these questions:</a:t>
            </a:r>
            <a:endParaRPr/>
          </a:p>
          <a:p>
            <a:pPr lvl="1">
              <a:buFont typeface="Arial"/>
              <a:buChar char="•"/>
              <a:defRPr/>
            </a:pPr>
            <a:r>
              <a:rPr lang="en-US" sz="2000"/>
              <a:t> Are the edges of the graph undirected or directed  (or both)?</a:t>
            </a:r>
            <a:endParaRPr/>
          </a:p>
          <a:p>
            <a:pPr lvl="1">
              <a:buFont typeface="Arial"/>
              <a:buChar char="•"/>
              <a:defRPr/>
            </a:pPr>
            <a:r>
              <a:rPr lang="en-US" sz="2000"/>
              <a:t> If the edges are undirected, are multiple edges present that connect the same pair of vertices? If the edges are directed, are multiple directed edges present?</a:t>
            </a:r>
            <a:endParaRPr/>
          </a:p>
          <a:p>
            <a:pPr lvl="1">
              <a:buFont typeface="Arial"/>
              <a:buChar char="•"/>
              <a:defRPr/>
            </a:pPr>
            <a:r>
              <a:rPr lang="en-US" sz="2000"/>
              <a:t> Are loops present?</a:t>
            </a:r>
            <a:endParaRPr/>
          </a:p>
          <a:p>
            <a:pPr lvl="1">
              <a:buFont typeface="Arial"/>
              <a:buChar char="•"/>
              <a:defRPr/>
            </a:pPr>
            <a:endParaRPr lang="en-US"/>
          </a:p>
          <a:p>
            <a:pPr marL="393192" lvl="1" indent="0">
              <a:buNone/>
              <a:defRPr/>
            </a:pPr>
            <a:r>
              <a:rPr lang="en-US"/>
              <a:t> </a:t>
            </a:r>
            <a:endParaRPr/>
          </a:p>
          <a:p>
            <a:pPr lvl="1">
              <a:buFont typeface="Arial"/>
              <a:buChar char="•"/>
              <a:defRPr/>
            </a:pPr>
            <a:endParaRPr lang="en-US"/>
          </a:p>
          <a:p>
            <a:pPr lvl="1">
              <a:buFont typeface="Arial"/>
              <a:buChar char="•"/>
              <a:defRPr/>
            </a:pPr>
            <a:endParaRPr lang="en-US"/>
          </a:p>
          <a:p>
            <a:pPr marL="393192" lvl="1" indent="0">
              <a:buNone/>
              <a:defRPr/>
            </a:pPr>
            <a:r>
              <a:rPr lang="en-US"/>
              <a:t>  </a:t>
            </a:r>
            <a:endParaRPr/>
          </a:p>
          <a:p>
            <a:pPr>
              <a:defRPr/>
            </a:pPr>
            <a:endParaRPr lang="en-US"/>
          </a:p>
        </p:txBody>
      </p:sp>
      <p:pic>
        <p:nvPicPr>
          <p:cNvPr id="6" name="Content Placeholder 4" descr="table47.jpg" hidden="0"/>
          <p:cNvPicPr>
            <a:picLocks noChangeAspect="1"/>
          </p:cNvPicPr>
          <p:nvPr isPhoto="0" userDrawn="0"/>
        </p:nvPicPr>
        <p:blipFill>
          <a:blip r:embed="rId2"/>
          <a:stretch/>
        </p:blipFill>
        <p:spPr bwMode="auto">
          <a:xfrm>
            <a:off x="609599" y="3505199"/>
            <a:ext cx="8257077" cy="3200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362712"/>
          </a:xfrm>
        </p:spPr>
        <p:txBody>
          <a:bodyPr/>
          <a:lstStyle/>
          <a:p>
            <a:pPr>
              <a:defRPr/>
            </a:pPr>
            <a:r>
              <a:rPr lang="en-US" sz="4500"/>
              <a:t>Other Applications of Graphs</a:t>
            </a:r>
            <a:endParaRPr sz="4500"/>
          </a:p>
        </p:txBody>
      </p:sp>
      <p:sp>
        <p:nvSpPr>
          <p:cNvPr id="5" name="Content Placeholder 2" hidden="0"/>
          <p:cNvSpPr>
            <a:spLocks noGrp="1"/>
          </p:cNvSpPr>
          <p:nvPr isPhoto="0" userDrawn="0">
            <p:ph idx="1" hasCustomPrompt="0"/>
          </p:nvPr>
        </p:nvSpPr>
        <p:spPr bwMode="auto">
          <a:xfrm>
            <a:off x="457200" y="1219200"/>
            <a:ext cx="8229600" cy="5105400"/>
          </a:xfrm>
        </p:spPr>
        <p:txBody>
          <a:bodyPr/>
          <a:lstStyle/>
          <a:p>
            <a:pPr>
              <a:defRPr/>
            </a:pPr>
            <a:r>
              <a:rPr lang="en-US"/>
              <a:t>We will illustrate how graph theory can be used in models of:</a:t>
            </a:r>
            <a:endParaRPr/>
          </a:p>
          <a:p>
            <a:pPr lvl="1">
              <a:defRPr/>
            </a:pPr>
            <a:r>
              <a:rPr lang="en-US"/>
              <a:t>Social networks</a:t>
            </a:r>
            <a:endParaRPr/>
          </a:p>
          <a:p>
            <a:pPr lvl="1">
              <a:defRPr/>
            </a:pPr>
            <a:r>
              <a:rPr lang="en-US"/>
              <a:t>Communications networks</a:t>
            </a:r>
            <a:endParaRPr/>
          </a:p>
          <a:p>
            <a:pPr lvl="1">
              <a:defRPr/>
            </a:pPr>
            <a:r>
              <a:rPr lang="en-US"/>
              <a:t>Information networks</a:t>
            </a:r>
            <a:endParaRPr/>
          </a:p>
          <a:p>
            <a:pPr lvl="1">
              <a:defRPr/>
            </a:pPr>
            <a:r>
              <a:rPr lang="en-US"/>
              <a:t>Software design</a:t>
            </a:r>
            <a:endParaRPr/>
          </a:p>
          <a:p>
            <a:pPr lvl="1">
              <a:defRPr/>
            </a:pPr>
            <a:r>
              <a:rPr lang="en-US"/>
              <a:t>Transportation networks</a:t>
            </a:r>
            <a:endParaRPr/>
          </a:p>
          <a:p>
            <a:pPr lvl="1">
              <a:defRPr/>
            </a:pPr>
            <a:r>
              <a:rPr lang="en-US"/>
              <a:t>Biological networks</a:t>
            </a:r>
            <a:endParaRPr/>
          </a:p>
          <a:p>
            <a:pPr>
              <a:defRPr/>
            </a:pPr>
            <a:r>
              <a:rPr lang="en-US"/>
              <a:t>It’s a challenge to find a subject to which graph theory has not yet been applied.  Can you find an area without applications of graph theory?</a:t>
            </a:r>
            <a:endParaRPr/>
          </a:p>
          <a:p>
            <a:pPr>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Transitive Relations</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200" b="1"/>
              <a:t>   Definition: </a:t>
            </a:r>
            <a:r>
              <a:rPr lang="en-US" sz="2200"/>
              <a:t>A relation </a:t>
            </a:r>
            <a:r>
              <a:rPr lang="en-US" sz="2200" i="1"/>
              <a:t>R</a:t>
            </a:r>
            <a:r>
              <a:rPr lang="en-US" sz="2200"/>
              <a:t> on a set </a:t>
            </a:r>
            <a:r>
              <a:rPr lang="en-US" sz="2200" i="1"/>
              <a:t>A</a:t>
            </a:r>
            <a:r>
              <a:rPr lang="en-US" sz="2200"/>
              <a:t> is called transitive if whenever (</a:t>
            </a:r>
            <a:r>
              <a:rPr lang="en-US" sz="2200" i="1"/>
              <a:t>a</a:t>
            </a:r>
            <a:r>
              <a:rPr lang="en-US" sz="2200"/>
              <a:t>,</a:t>
            </a:r>
            <a:r>
              <a:rPr lang="en-US" sz="2200" i="1"/>
              <a:t>b</a:t>
            </a:r>
            <a:r>
              <a:rPr lang="en-US" sz="2200"/>
              <a:t>) </a:t>
            </a:r>
            <a:r>
              <a:rPr lang="en-US" sz="2200">
                <a:latin typeface="Cambria Math"/>
                <a:ea typeface="Cambria Math"/>
              </a:rPr>
              <a:t>∊</a:t>
            </a:r>
            <a:r>
              <a:rPr lang="en-US" sz="2200" i="1">
                <a:latin typeface="Cambria Math"/>
                <a:ea typeface="Cambria Math"/>
              </a:rPr>
              <a:t> </a:t>
            </a:r>
            <a:r>
              <a:rPr lang="en-US" sz="2200" i="1">
                <a:ea typeface="Cambria Math"/>
              </a:rPr>
              <a:t>R</a:t>
            </a:r>
            <a:r>
              <a:rPr lang="en-US" sz="2200" b="1" i="1">
                <a:ea typeface="Cambria Math"/>
              </a:rPr>
              <a:t> </a:t>
            </a:r>
            <a:r>
              <a:rPr lang="en-US" sz="2200">
                <a:ea typeface="Cambria Math"/>
              </a:rPr>
              <a:t>and </a:t>
            </a:r>
            <a:r>
              <a:rPr lang="en-US" sz="2200"/>
              <a:t>(</a:t>
            </a:r>
            <a:r>
              <a:rPr lang="en-US" sz="2200" i="1"/>
              <a:t>b</a:t>
            </a:r>
            <a:r>
              <a:rPr lang="en-US" sz="2200"/>
              <a:t>,</a:t>
            </a:r>
            <a:r>
              <a:rPr lang="en-US" sz="2200" i="1"/>
              <a:t>c</a:t>
            </a:r>
            <a:r>
              <a:rPr lang="en-US" sz="2200"/>
              <a:t>) </a:t>
            </a:r>
            <a:r>
              <a:rPr lang="en-US" sz="2200">
                <a:latin typeface="Cambria Math"/>
                <a:ea typeface="Cambria Math"/>
              </a:rPr>
              <a:t>∊</a:t>
            </a:r>
            <a:r>
              <a:rPr lang="en-US" sz="2200" i="1">
                <a:latin typeface="Cambria Math"/>
                <a:ea typeface="Cambria Math"/>
              </a:rPr>
              <a:t> </a:t>
            </a:r>
            <a:r>
              <a:rPr lang="en-US" sz="2200" i="1">
                <a:ea typeface="Cambria Math"/>
              </a:rPr>
              <a:t>R</a:t>
            </a:r>
            <a:r>
              <a:rPr lang="en-US" sz="2200">
                <a:ea typeface="Cambria Math"/>
              </a:rPr>
              <a:t>, then </a:t>
            </a:r>
            <a:r>
              <a:rPr lang="en-US" sz="2200"/>
              <a:t>(</a:t>
            </a:r>
            <a:r>
              <a:rPr lang="en-US" sz="2200" i="1"/>
              <a:t>a</a:t>
            </a:r>
            <a:r>
              <a:rPr lang="en-US" sz="2200"/>
              <a:t>,</a:t>
            </a:r>
            <a:r>
              <a:rPr lang="en-US" sz="2200" i="1"/>
              <a:t>c</a:t>
            </a:r>
            <a:r>
              <a:rPr lang="en-US" sz="2200"/>
              <a:t>) </a:t>
            </a:r>
            <a:r>
              <a:rPr lang="en-US" sz="2200">
                <a:latin typeface="Cambria Math"/>
                <a:ea typeface="Cambria Math"/>
              </a:rPr>
              <a:t>∊</a:t>
            </a:r>
            <a:r>
              <a:rPr lang="en-US" sz="2200" i="1">
                <a:latin typeface="Cambria Math"/>
                <a:ea typeface="Cambria Math"/>
              </a:rPr>
              <a:t> </a:t>
            </a:r>
            <a:r>
              <a:rPr lang="en-US" sz="2200" i="1">
                <a:ea typeface="Cambria Math"/>
              </a:rPr>
              <a:t>R</a:t>
            </a:r>
            <a:r>
              <a:rPr lang="en-US" sz="2200">
                <a:ea typeface="Cambria Math"/>
              </a:rPr>
              <a:t>, for all </a:t>
            </a:r>
            <a:r>
              <a:rPr lang="en-US" sz="2200" i="1">
                <a:ea typeface="Cambria Math"/>
              </a:rPr>
              <a:t>a</a:t>
            </a:r>
            <a:r>
              <a:rPr lang="en-US" sz="2200">
                <a:ea typeface="Cambria Math"/>
              </a:rPr>
              <a:t>,</a:t>
            </a:r>
            <a:r>
              <a:rPr lang="en-US" sz="2200" i="1">
                <a:ea typeface="Cambria Math"/>
              </a:rPr>
              <a:t>b</a:t>
            </a:r>
            <a:r>
              <a:rPr lang="en-US" sz="2200">
                <a:ea typeface="Cambria Math"/>
              </a:rPr>
              <a:t>,</a:t>
            </a:r>
            <a:r>
              <a:rPr lang="en-US" sz="2200" i="1">
                <a:ea typeface="Cambria Math"/>
              </a:rPr>
              <a:t>c</a:t>
            </a:r>
            <a:r>
              <a:rPr lang="en-US" sz="2200">
                <a:ea typeface="Cambria Math"/>
              </a:rPr>
              <a:t> </a:t>
            </a:r>
            <a:r>
              <a:rPr lang="en-US" sz="2200">
                <a:latin typeface="Cambria Math"/>
                <a:ea typeface="Cambria Math"/>
              </a:rPr>
              <a:t>∊</a:t>
            </a:r>
            <a:r>
              <a:rPr lang="en-US" sz="2200" i="1">
                <a:latin typeface="Cambria Math"/>
                <a:ea typeface="Cambria Math"/>
              </a:rPr>
              <a:t> </a:t>
            </a:r>
            <a:r>
              <a:rPr lang="en-US" sz="2200" i="1">
                <a:ea typeface="Cambria Math"/>
              </a:rPr>
              <a:t>A</a:t>
            </a:r>
            <a:r>
              <a:rPr lang="en-US" sz="2200">
                <a:ea typeface="Cambria Math"/>
              </a:rPr>
              <a:t>. Written symbolically, </a:t>
            </a:r>
            <a:r>
              <a:rPr lang="en-US" sz="2200" i="1">
                <a:ea typeface="Cambria Math"/>
              </a:rPr>
              <a:t>R</a:t>
            </a:r>
            <a:r>
              <a:rPr lang="en-US" sz="2200">
                <a:ea typeface="Cambria Math"/>
              </a:rPr>
              <a:t> is transitive if and only if </a:t>
            </a:r>
            <a:endParaRPr sz="2200"/>
          </a:p>
          <a:p>
            <a:pPr lvl="1">
              <a:lnSpc>
                <a:spcPct val="80000"/>
              </a:lnSpc>
              <a:buNone/>
              <a:defRPr/>
            </a:pPr>
            <a:r>
              <a:rPr lang="en-US" sz="2000">
                <a:latin typeface="Cambria Math"/>
                <a:ea typeface="Cambria Math"/>
              </a:rPr>
              <a:t>      ∀</a:t>
            </a:r>
            <a:r>
              <a:rPr lang="en-US" sz="2000" i="1">
                <a:ea typeface="Cambria Math"/>
              </a:rPr>
              <a:t>x</a:t>
            </a:r>
            <a:r>
              <a:rPr lang="en-US" sz="2000">
                <a:latin typeface="Cambria Math"/>
                <a:ea typeface="Cambria Math"/>
              </a:rPr>
              <a:t>∀</a:t>
            </a:r>
            <a:r>
              <a:rPr lang="en-US" sz="2000" i="1">
                <a:ea typeface="Cambria Math"/>
              </a:rPr>
              <a:t>y</a:t>
            </a:r>
            <a:r>
              <a:rPr lang="en-US" sz="2000">
                <a:latin typeface="Cambria Math"/>
                <a:ea typeface="Cambria Math"/>
              </a:rPr>
              <a:t> ∀</a:t>
            </a:r>
            <a:r>
              <a:rPr lang="en-US" sz="2000" i="1">
                <a:ea typeface="Cambria Math"/>
              </a:rPr>
              <a:t>z</a:t>
            </a:r>
            <a:r>
              <a:rPr lang="en-US" sz="2000">
                <a:latin typeface="Cambria Math"/>
                <a:ea typeface="Cambria Math"/>
              </a:rPr>
              <a:t>[(</a:t>
            </a:r>
            <a:r>
              <a:rPr lang="en-US" sz="2000" i="1">
                <a:ea typeface="Cambria Math"/>
              </a:rPr>
              <a:t>x</a:t>
            </a:r>
            <a:r>
              <a:rPr lang="en-US" sz="2000">
                <a:latin typeface="Cambria Math"/>
                <a:ea typeface="Cambria Math"/>
              </a:rPr>
              <a:t>,</a:t>
            </a:r>
            <a:r>
              <a:rPr lang="en-US" sz="2000" i="1">
                <a:ea typeface="Cambria Math"/>
              </a:rPr>
              <a:t>y</a:t>
            </a:r>
            <a:r>
              <a:rPr lang="en-US" sz="2000">
                <a:latin typeface="Cambria Math"/>
                <a:ea typeface="Cambria Math"/>
              </a:rPr>
              <a:t>) ∊</a:t>
            </a:r>
            <a:r>
              <a:rPr lang="en-US" sz="2000" i="1">
                <a:ea typeface="Cambria Math"/>
              </a:rPr>
              <a:t>R</a:t>
            </a:r>
            <a:r>
              <a:rPr lang="en-US" sz="2000">
                <a:latin typeface="Cambria Math"/>
                <a:ea typeface="Cambria Math"/>
              </a:rPr>
              <a:t> ∧ (</a:t>
            </a:r>
            <a:r>
              <a:rPr lang="en-US" sz="2000" i="1">
                <a:ea typeface="Cambria Math"/>
              </a:rPr>
              <a:t>y</a:t>
            </a:r>
            <a:r>
              <a:rPr lang="en-US" sz="2000">
                <a:latin typeface="Cambria Math"/>
                <a:ea typeface="Cambria Math"/>
              </a:rPr>
              <a:t>,</a:t>
            </a:r>
            <a:r>
              <a:rPr lang="en-US" sz="2000" i="1">
                <a:ea typeface="Cambria Math"/>
              </a:rPr>
              <a:t>z</a:t>
            </a:r>
            <a:r>
              <a:rPr lang="en-US" sz="2000">
                <a:latin typeface="Cambria Math"/>
                <a:ea typeface="Cambria Math"/>
              </a:rPr>
              <a:t>) ∊ R ⟶ (</a:t>
            </a:r>
            <a:r>
              <a:rPr lang="en-US" sz="2000" i="1">
                <a:ea typeface="Cambria Math"/>
              </a:rPr>
              <a:t>x</a:t>
            </a:r>
            <a:r>
              <a:rPr lang="en-US" sz="2000">
                <a:latin typeface="Cambria Math"/>
                <a:ea typeface="Cambria Math"/>
              </a:rPr>
              <a:t>,</a:t>
            </a:r>
            <a:r>
              <a:rPr lang="en-US" sz="2000" i="1">
                <a:ea typeface="Cambria Math"/>
              </a:rPr>
              <a:t>z</a:t>
            </a:r>
            <a:r>
              <a:rPr lang="en-US" sz="2000">
                <a:latin typeface="Cambria Math"/>
                <a:ea typeface="Cambria Math"/>
              </a:rPr>
              <a:t>) ∊ </a:t>
            </a:r>
            <a:r>
              <a:rPr lang="en-US" sz="2000" i="1">
                <a:ea typeface="Cambria Math"/>
              </a:rPr>
              <a:t>R</a:t>
            </a:r>
            <a:r>
              <a:rPr lang="en-US" sz="2000">
                <a:latin typeface="Cambria Math"/>
                <a:ea typeface="Cambria Math"/>
              </a:rPr>
              <a:t> ]</a:t>
            </a:r>
            <a:endParaRPr lang="en-US" sz="2000">
              <a:ea typeface="Cambria Math"/>
            </a:endParaRPr>
          </a:p>
          <a:p>
            <a:pPr>
              <a:lnSpc>
                <a:spcPct val="80000"/>
              </a:lnSpc>
              <a:defRPr/>
            </a:pPr>
            <a:r>
              <a:rPr lang="en-US" sz="2200" b="1">
                <a:ea typeface="Cambria Math"/>
              </a:rPr>
              <a:t>Example</a:t>
            </a:r>
            <a:r>
              <a:rPr lang="en-US" sz="2200">
                <a:ea typeface="Cambria Math"/>
              </a:rPr>
              <a:t>: The following relations  on the integers are transitive:</a:t>
            </a:r>
            <a:endParaRPr sz="2200"/>
          </a:p>
          <a:p>
            <a:pPr lvl="1">
              <a:lnSpc>
                <a:spcPct val="80000"/>
              </a:lnSpc>
              <a:buNone/>
              <a:defRPr/>
            </a:pPr>
            <a:r>
              <a:rPr lang="en-US" sz="2000" i="1"/>
              <a:t>R</a:t>
            </a:r>
            <a:r>
              <a:rPr lang="en-US" sz="2000" baseline="-25000">
                <a:latin typeface="Cambria Math"/>
                <a:ea typeface="Cambria Math"/>
              </a:rPr>
              <a:t>1 </a:t>
            </a:r>
            <a:r>
              <a:rPr lang="en-US" sz="2000"/>
              <a:t>=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 </a:t>
            </a:r>
            <a:r>
              <a:rPr lang="en-US" sz="2000" i="1">
                <a:latin typeface="Cambria Math"/>
                <a:ea typeface="Cambria Math"/>
              </a:rPr>
              <a:t>b</a:t>
            </a:r>
            <a:r>
              <a:rPr lang="en-US" sz="2000">
                <a:latin typeface="Cambria Math"/>
                <a:ea typeface="Cambria Math"/>
              </a:rPr>
              <a:t>},</a:t>
            </a:r>
            <a:endParaRPr sz="2000"/>
          </a:p>
          <a:p>
            <a:pPr lvl="1">
              <a:lnSpc>
                <a:spcPct val="80000"/>
              </a:lnSpc>
              <a:buNone/>
              <a:defRPr/>
            </a:pPr>
            <a:r>
              <a:rPr lang="en-US" sz="2000" i="1"/>
              <a:t>R</a:t>
            </a:r>
            <a:r>
              <a:rPr lang="en-US" sz="2000" baseline="-25000">
                <a:latin typeface="Cambria Math"/>
                <a:ea typeface="Cambria Math"/>
              </a:rPr>
              <a:t>2 </a:t>
            </a:r>
            <a:r>
              <a:rPr lang="en-US" sz="2000"/>
              <a:t>=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&gt; </a:t>
            </a:r>
            <a:r>
              <a:rPr lang="en-US" sz="2000" i="1">
                <a:latin typeface="Cambria Math"/>
                <a:ea typeface="Cambria Math"/>
              </a:rPr>
              <a:t>b</a:t>
            </a:r>
            <a:r>
              <a:rPr lang="en-US" sz="2000">
                <a:latin typeface="Cambria Math"/>
                <a:ea typeface="Cambria Math"/>
              </a:rPr>
              <a:t>},</a:t>
            </a:r>
            <a:endParaRPr lang="en-US" sz="2000"/>
          </a:p>
          <a:p>
            <a:pPr lvl="1">
              <a:lnSpc>
                <a:spcPct val="80000"/>
              </a:lnSpc>
              <a:buNone/>
              <a:defRPr/>
            </a:pPr>
            <a:r>
              <a:rPr lang="en-US" sz="2000" i="1"/>
              <a:t>R</a:t>
            </a:r>
            <a:r>
              <a:rPr lang="en-US" sz="2000" baseline="-25000">
                <a:latin typeface="Cambria Math"/>
                <a:ea typeface="Cambria Math"/>
              </a:rPr>
              <a:t>3 </a:t>
            </a:r>
            <a:r>
              <a:rPr lang="en-US" sz="2000"/>
              <a:t>=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 </a:t>
            </a:r>
            <a:r>
              <a:rPr lang="en-US" sz="2000" i="1">
                <a:latin typeface="Cambria Math"/>
                <a:ea typeface="Cambria Math"/>
              </a:rPr>
              <a:t>b  </a:t>
            </a:r>
            <a:r>
              <a:rPr lang="en-US" sz="2000">
                <a:latin typeface="Cambria Math"/>
                <a:ea typeface="Cambria Math"/>
              </a:rPr>
              <a:t>or</a:t>
            </a:r>
            <a:r>
              <a:rPr lang="en-US" sz="2000" i="1">
                <a:latin typeface="Cambria Math"/>
                <a:ea typeface="Cambria Math"/>
              </a:rPr>
              <a:t> a </a:t>
            </a:r>
            <a:r>
              <a:rPr lang="en-US" sz="2000">
                <a:latin typeface="Cambria Math"/>
                <a:ea typeface="Cambria Math"/>
              </a:rPr>
              <a:t>=</a:t>
            </a:r>
            <a:r>
              <a:rPr lang="en-US" sz="2000" i="1">
                <a:latin typeface="Cambria Math"/>
                <a:ea typeface="Cambria Math"/>
              </a:rPr>
              <a:t> −b</a:t>
            </a:r>
            <a:r>
              <a:rPr lang="en-US" sz="2000">
                <a:latin typeface="Cambria Math"/>
                <a:ea typeface="Cambria Math"/>
              </a:rPr>
              <a:t>},</a:t>
            </a:r>
            <a:endParaRPr lang="en-US" sz="2000"/>
          </a:p>
          <a:p>
            <a:pPr lvl="1">
              <a:lnSpc>
                <a:spcPct val="80000"/>
              </a:lnSpc>
              <a:buNone/>
              <a:defRPr/>
            </a:pPr>
            <a:r>
              <a:rPr lang="en-US" sz="2000" i="1"/>
              <a:t>R</a:t>
            </a:r>
            <a:r>
              <a:rPr lang="en-US" sz="2000" baseline="-25000">
                <a:latin typeface="Cambria Math"/>
                <a:ea typeface="Cambria Math"/>
              </a:rPr>
              <a:t>4 </a:t>
            </a:r>
            <a:r>
              <a:rPr lang="en-US" sz="2000"/>
              <a:t>=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 </a:t>
            </a:r>
            <a:r>
              <a:rPr lang="en-US" sz="2000" i="1">
                <a:latin typeface="Cambria Math"/>
                <a:ea typeface="Cambria Math"/>
              </a:rPr>
              <a:t>b</a:t>
            </a:r>
            <a:r>
              <a:rPr lang="en-US" sz="2000">
                <a:latin typeface="Cambria Math"/>
                <a:ea typeface="Cambria Math"/>
              </a:rPr>
              <a:t>}.</a:t>
            </a:r>
            <a:endParaRPr sz="2000"/>
          </a:p>
          <a:p>
            <a:pPr lvl="1">
              <a:lnSpc>
                <a:spcPct val="80000"/>
              </a:lnSpc>
              <a:buNone/>
              <a:defRPr/>
            </a:pPr>
            <a:r>
              <a:rPr lang="en-US" sz="2000">
                <a:latin typeface="Cambria Math"/>
                <a:ea typeface="Cambria Math"/>
              </a:rPr>
              <a:t>The following are not transitive:</a:t>
            </a:r>
            <a:endParaRPr sz="2000"/>
          </a:p>
          <a:p>
            <a:pPr lvl="1">
              <a:lnSpc>
                <a:spcPct val="80000"/>
              </a:lnSpc>
              <a:buNone/>
              <a:defRPr/>
            </a:pPr>
            <a:r>
              <a:rPr lang="en-US" sz="2000">
                <a:latin typeface="Cambria Math"/>
                <a:ea typeface="Cambria Math"/>
              </a:rPr>
              <a:t> </a:t>
            </a:r>
            <a:r>
              <a:rPr lang="en-US" sz="2000" i="1"/>
              <a:t>R</a:t>
            </a:r>
            <a:r>
              <a:rPr lang="en-US" sz="2000" baseline="-25000">
                <a:latin typeface="Cambria Math"/>
                <a:ea typeface="Cambria Math"/>
              </a:rPr>
              <a:t>5 </a:t>
            </a:r>
            <a:r>
              <a:rPr lang="en-US" sz="2000"/>
              <a:t>=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 </a:t>
            </a:r>
            <a:r>
              <a:rPr lang="en-US" sz="2000" i="1">
                <a:latin typeface="Cambria Math"/>
                <a:ea typeface="Cambria Math"/>
              </a:rPr>
              <a:t>b </a:t>
            </a:r>
            <a:r>
              <a:rPr lang="en-US" sz="2000">
                <a:latin typeface="Cambria Math"/>
                <a:ea typeface="Cambria Math"/>
              </a:rPr>
              <a:t>+ 1} (note that both (3,2) and (4,3) belong to </a:t>
            </a:r>
            <a:r>
              <a:rPr lang="en-US" sz="2000" i="1"/>
              <a:t>R</a:t>
            </a:r>
            <a:r>
              <a:rPr lang="en-US" sz="2000" baseline="-25000">
                <a:latin typeface="Cambria Math"/>
                <a:ea typeface="Cambria Math"/>
              </a:rPr>
              <a:t>5</a:t>
            </a:r>
            <a:r>
              <a:rPr lang="en-US" sz="2000">
                <a:latin typeface="Cambria Math"/>
                <a:ea typeface="Cambria Math"/>
              </a:rPr>
              <a:t>, but not (3,3)),</a:t>
            </a:r>
            <a:endParaRPr sz="2000"/>
          </a:p>
          <a:p>
            <a:pPr lvl="1">
              <a:lnSpc>
                <a:spcPct val="80000"/>
              </a:lnSpc>
              <a:buNone/>
              <a:defRPr/>
            </a:pPr>
            <a:r>
              <a:rPr lang="en-US" sz="2000" i="1"/>
              <a:t> R</a:t>
            </a:r>
            <a:r>
              <a:rPr lang="en-US" sz="2000" baseline="-25000">
                <a:latin typeface="Cambria Math"/>
                <a:ea typeface="Cambria Math"/>
              </a:rPr>
              <a:t>6 </a:t>
            </a:r>
            <a:r>
              <a:rPr lang="en-US" sz="2000"/>
              <a:t>= {(</a:t>
            </a:r>
            <a:r>
              <a:rPr lang="en-US" sz="2000" i="1"/>
              <a:t>a</a:t>
            </a:r>
            <a:r>
              <a:rPr lang="en-US" sz="2000"/>
              <a:t>,</a:t>
            </a:r>
            <a:r>
              <a:rPr lang="en-US" sz="2000" i="1"/>
              <a:t>b</a:t>
            </a:r>
            <a:r>
              <a:rPr lang="en-US" sz="2000"/>
              <a:t>) | </a:t>
            </a:r>
            <a:r>
              <a:rPr lang="en-US" sz="2000" i="1"/>
              <a:t>a</a:t>
            </a:r>
            <a:r>
              <a:rPr lang="en-US" sz="2000"/>
              <a:t> + </a:t>
            </a:r>
            <a:r>
              <a:rPr lang="en-US" sz="2000" i="1"/>
              <a:t>b</a:t>
            </a:r>
            <a:r>
              <a:rPr lang="en-US" sz="2000"/>
              <a:t> </a:t>
            </a:r>
            <a:r>
              <a:rPr lang="en-US" sz="2000">
                <a:latin typeface="Cambria Math"/>
                <a:ea typeface="Cambria Math"/>
              </a:rPr>
              <a:t>≤ 3} (note that both (2,1) and (1,2) belong to </a:t>
            </a:r>
            <a:r>
              <a:rPr lang="en-US" sz="2000" i="1"/>
              <a:t>R</a:t>
            </a:r>
            <a:r>
              <a:rPr lang="en-US" sz="2000" baseline="-25000">
                <a:latin typeface="Cambria Math"/>
                <a:ea typeface="Cambria Math"/>
              </a:rPr>
              <a:t>6</a:t>
            </a:r>
            <a:r>
              <a:rPr lang="en-US" sz="2000">
                <a:latin typeface="Cambria Math"/>
                <a:ea typeface="Cambria Math"/>
              </a:rPr>
              <a:t>, but not (2,2)).</a:t>
            </a:r>
            <a:endParaRPr sz="2000"/>
          </a:p>
          <a:p>
            <a:pPr lvl="1">
              <a:lnSpc>
                <a:spcPct val="80000"/>
              </a:lnSpc>
              <a:buNone/>
              <a:defRPr/>
            </a:pPr>
            <a:endParaRPr lang="en-US" sz="2000">
              <a:latin typeface="Cambria Math"/>
              <a:ea typeface="Cambria Math"/>
            </a:endParaRPr>
          </a:p>
          <a:p>
            <a:pPr lvl="1">
              <a:lnSpc>
                <a:spcPct val="80000"/>
              </a:lnSpc>
              <a:buNone/>
              <a:defRPr/>
            </a:pPr>
            <a:endParaRPr lang="en-US" sz="2000"/>
          </a:p>
          <a:p>
            <a:pPr>
              <a:lnSpc>
                <a:spcPct val="80000"/>
              </a:lnSpc>
              <a:buNone/>
              <a:defRPr/>
            </a:pPr>
            <a:endParaRPr lang="en-US" sz="2200" b="1">
              <a:ea typeface="Cambria Math"/>
            </a:endParaRPr>
          </a:p>
        </p:txBody>
      </p:sp>
      <p:cxnSp>
        <p:nvCxnSpPr>
          <p:cNvPr id="6" name="Straight Arrow Connector 5" hidden="0"/>
          <p:cNvCxnSpPr>
            <a:cxnSpLocks/>
          </p:cNvCxnSpPr>
          <p:nvPr isPhoto="0" userDrawn="0"/>
        </p:nvCxnSpPr>
        <p:spPr bwMode="auto">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hidden="0"/>
          <p:cNvSpPr>
            <a:spLocks noAdjustHandles="0" noChangeArrowheads="0"/>
          </p:cNvSpPr>
          <p:nvPr isPhoto="0" userDrawn="0"/>
        </p:nvSpPr>
        <p:spPr bwMode="auto">
          <a:xfrm>
            <a:off x="4191000" y="3505199"/>
            <a:ext cx="3429000" cy="646331"/>
          </a:xfrm>
          <a:prstGeom prst="rect">
            <a:avLst/>
          </a:prstGeom>
          <a:noFill/>
          <a:ln>
            <a:solidFill>
              <a:schemeClr val="accent1"/>
            </a:solidFill>
          </a:ln>
        </p:spPr>
        <p:txBody>
          <a:bodyPr wrap="square" rtlCol="0">
            <a:spAutoFit/>
          </a:bodyPr>
          <a:lstStyle/>
          <a:p>
            <a:pPr>
              <a:defRPr/>
            </a:pPr>
            <a:r>
              <a:rPr lang="en-US"/>
              <a:t>For every integer,</a:t>
            </a:r>
            <a:r>
              <a:rPr lang="en-US" i="1"/>
              <a:t> a</a:t>
            </a:r>
            <a:r>
              <a:rPr lang="en-US"/>
              <a:t> </a:t>
            </a:r>
            <a:r>
              <a:rPr lang="en-US">
                <a:latin typeface="Cambria Math"/>
                <a:ea typeface="Cambria Math"/>
              </a:rPr>
              <a:t>≤ </a:t>
            </a:r>
            <a:r>
              <a:rPr lang="en-US" i="1">
                <a:latin typeface="Cambria Math"/>
                <a:ea typeface="Cambria Math"/>
              </a:rPr>
              <a:t>b </a:t>
            </a:r>
            <a:endParaRPr/>
          </a:p>
          <a:p>
            <a:pPr>
              <a:defRPr/>
            </a:pPr>
            <a:r>
              <a:rPr lang="en-US" i="1">
                <a:latin typeface="Cambria Math"/>
                <a:ea typeface="Cambria Math"/>
              </a:rPr>
              <a:t> </a:t>
            </a:r>
            <a:r>
              <a:rPr lang="en-US">
                <a:latin typeface="Cambria Math"/>
                <a:ea typeface="Cambria Math"/>
              </a:rPr>
              <a:t>and</a:t>
            </a:r>
            <a:r>
              <a:rPr lang="en-US"/>
              <a:t> </a:t>
            </a:r>
            <a:r>
              <a:rPr lang="en-US" i="1"/>
              <a:t>b</a:t>
            </a:r>
            <a:r>
              <a:rPr lang="en-US"/>
              <a:t> </a:t>
            </a:r>
            <a:r>
              <a:rPr lang="en-US">
                <a:latin typeface="Cambria Math"/>
                <a:ea typeface="Cambria Math"/>
              </a:rPr>
              <a:t>≤ </a:t>
            </a:r>
            <a:r>
              <a:rPr lang="en-US" i="1">
                <a:ea typeface="Cambria Math"/>
              </a:rPr>
              <a:t>c</a:t>
            </a:r>
            <a:r>
              <a:rPr lang="en-US" i="1">
                <a:latin typeface="Cambria Math"/>
                <a:ea typeface="Cambria Math"/>
              </a:rPr>
              <a:t>, </a:t>
            </a:r>
            <a:r>
              <a:rPr lang="en-US">
                <a:latin typeface="Cambria Math"/>
                <a:ea typeface="Cambria Math"/>
              </a:rPr>
              <a:t>then </a:t>
            </a:r>
            <a:r>
              <a:rPr lang="en-US" i="1"/>
              <a:t>b</a:t>
            </a:r>
            <a:r>
              <a:rPr lang="en-US"/>
              <a:t> </a:t>
            </a:r>
            <a:r>
              <a:rPr lang="en-US">
                <a:latin typeface="Cambria Math"/>
                <a:ea typeface="Cambria Math"/>
              </a:rPr>
              <a:t>≤ </a:t>
            </a:r>
            <a:r>
              <a:rPr lang="en-US" i="1">
                <a:ea typeface="Cambria Math"/>
              </a:rPr>
              <a:t>c. </a:t>
            </a:r>
            <a:r>
              <a:rPr lang="en-US" i="1">
                <a:latin typeface="Cambria Math"/>
                <a:ea typeface="Cambria Math"/>
              </a:rPr>
              <a:t> </a:t>
            </a:r>
            <a:r>
              <a:rPr lang="en-US"/>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457200"/>
            <a:ext cx="8229600" cy="609600"/>
          </a:xfrm>
        </p:spPr>
        <p:txBody>
          <a:bodyPr/>
          <a:lstStyle/>
          <a:p>
            <a:pPr>
              <a:defRPr/>
            </a:pPr>
            <a:r>
              <a:rPr lang="en-US" sz="4500"/>
              <a:t>Graph Models: Social Networks</a:t>
            </a:r>
            <a:endParaRPr sz="4500"/>
          </a:p>
        </p:txBody>
      </p:sp>
      <p:sp>
        <p:nvSpPr>
          <p:cNvPr id="5" name="Content Placeholder 2" hidden="0"/>
          <p:cNvSpPr>
            <a:spLocks noGrp="1"/>
          </p:cNvSpPr>
          <p:nvPr isPhoto="0" userDrawn="0">
            <p:ph idx="1" hasCustomPrompt="0"/>
          </p:nvPr>
        </p:nvSpPr>
        <p:spPr bwMode="auto">
          <a:xfrm>
            <a:off x="381000" y="1066800"/>
            <a:ext cx="8229600" cy="5791200"/>
          </a:xfrm>
        </p:spPr>
        <p:txBody>
          <a:bodyPr/>
          <a:lstStyle/>
          <a:p>
            <a:pPr>
              <a:lnSpc>
                <a:spcPct val="95000"/>
              </a:lnSpc>
              <a:defRPr/>
            </a:pPr>
            <a:r>
              <a:rPr lang="en-US" sz="2400"/>
              <a:t>Graphs can be used to model social structures based on different kinds of relationships between people or groups. </a:t>
            </a:r>
            <a:endParaRPr sz="700"/>
          </a:p>
          <a:p>
            <a:pPr>
              <a:lnSpc>
                <a:spcPct val="80000"/>
              </a:lnSpc>
              <a:defRPr/>
            </a:pPr>
            <a:r>
              <a:rPr lang="en-US" sz="2400"/>
              <a:t>In a </a:t>
            </a:r>
            <a:r>
              <a:rPr lang="en-US" sz="2400" i="1"/>
              <a:t>social network</a:t>
            </a:r>
            <a:r>
              <a:rPr lang="en-US" sz="2400"/>
              <a:t>, vertices represent individuals or organizations and edges represent relationships between them.</a:t>
            </a:r>
            <a:endParaRPr sz="700"/>
          </a:p>
          <a:p>
            <a:pPr>
              <a:lnSpc>
                <a:spcPct val="80000"/>
              </a:lnSpc>
              <a:defRPr/>
            </a:pPr>
            <a:r>
              <a:rPr lang="en-US" sz="2400"/>
              <a:t>Useful graph models of social networks include:</a:t>
            </a:r>
            <a:endParaRPr sz="700"/>
          </a:p>
          <a:p>
            <a:pPr lvl="1">
              <a:lnSpc>
                <a:spcPct val="80000"/>
              </a:lnSpc>
              <a:defRPr/>
            </a:pPr>
            <a:r>
              <a:rPr lang="en-US" sz="2400" i="1"/>
              <a:t>friendship graphs </a:t>
            </a:r>
            <a:r>
              <a:rPr lang="en-US" sz="2400"/>
              <a:t>- undirected graphs where two people are connected if they are friends (in the real world, on Facebook, or in a particular virtual world, and so on.)</a:t>
            </a:r>
            <a:endParaRPr sz="600"/>
          </a:p>
          <a:p>
            <a:pPr lvl="1">
              <a:lnSpc>
                <a:spcPct val="80000"/>
              </a:lnSpc>
              <a:defRPr/>
            </a:pPr>
            <a:r>
              <a:rPr lang="en-US" sz="2400" i="1"/>
              <a:t>collaboration graphs </a:t>
            </a:r>
            <a:r>
              <a:rPr lang="en-US" sz="2400"/>
              <a:t>- undirected graphs where two people are connected if they collaborate in a specific way</a:t>
            </a:r>
            <a:endParaRPr sz="600"/>
          </a:p>
          <a:p>
            <a:pPr lvl="1">
              <a:lnSpc>
                <a:spcPct val="80000"/>
              </a:lnSpc>
              <a:defRPr/>
            </a:pPr>
            <a:r>
              <a:rPr lang="en-US" sz="2400" i="1"/>
              <a:t>influence graphs</a:t>
            </a:r>
            <a:r>
              <a:rPr lang="en-US" sz="2400"/>
              <a:t> - directed graphs where there is an edge from one person to another if the first person can influence the second person</a:t>
            </a:r>
            <a:r>
              <a:rPr lang="en-US" sz="600"/>
              <a:t>..</a:t>
            </a:r>
            <a:endParaRPr lang="en-US"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34624"/>
          </a:xfrm>
        </p:spPr>
        <p:txBody>
          <a:bodyPr>
            <a:noAutofit/>
          </a:bodyPr>
          <a:lstStyle/>
          <a:p>
            <a:pPr>
              <a:defRPr/>
            </a:pPr>
            <a:r>
              <a:rPr lang="en-US" sz="4800"/>
              <a:t>Graph Models: Social Networks </a:t>
            </a:r>
            <a:endParaRPr/>
          </a:p>
        </p:txBody>
      </p:sp>
      <p:sp>
        <p:nvSpPr>
          <p:cNvPr id="5" name="Content Placeholder 2" hidden="0"/>
          <p:cNvSpPr>
            <a:spLocks noGrp="1"/>
          </p:cNvSpPr>
          <p:nvPr isPhoto="0" userDrawn="0">
            <p:ph idx="1" hasCustomPrompt="0"/>
          </p:nvPr>
        </p:nvSpPr>
        <p:spPr bwMode="auto"/>
        <p:txBody>
          <a:bodyPr/>
          <a:lstStyle/>
          <a:p>
            <a:pPr>
              <a:defRPr/>
            </a:pPr>
            <a:endParaRPr lang="en-US"/>
          </a:p>
          <a:p>
            <a:pPr>
              <a:defRPr/>
            </a:pPr>
            <a:endParaRPr lang="en-US"/>
          </a:p>
          <a:p>
            <a:pPr>
              <a:defRPr/>
            </a:pPr>
            <a:endParaRPr lang="en-US"/>
          </a:p>
          <a:p>
            <a:pPr marL="0" indent="0">
              <a:buNone/>
              <a:defRPr/>
            </a:pPr>
            <a:endParaRPr lang="en-US"/>
          </a:p>
          <a:p>
            <a:pPr>
              <a:defRPr/>
            </a:pPr>
            <a:endParaRPr lang="en-US"/>
          </a:p>
          <a:p>
            <a:pPr>
              <a:defRPr/>
            </a:pPr>
            <a:endParaRPr lang="en-US"/>
          </a:p>
          <a:p>
            <a:pPr>
              <a:buNone/>
              <a:defRPr/>
            </a:pPr>
            <a:endParaRPr lang="en-US"/>
          </a:p>
          <a:p>
            <a:pPr>
              <a:buNone/>
              <a:defRPr/>
            </a:pPr>
            <a:r>
              <a:rPr lang="en-US"/>
              <a:t>  </a:t>
            </a:r>
            <a:endParaRPr/>
          </a:p>
          <a:p>
            <a:pPr marL="0" indent="0">
              <a:buNone/>
              <a:defRPr/>
            </a:pPr>
            <a:endParaRPr lang="en-US"/>
          </a:p>
        </p:txBody>
      </p:sp>
      <p:pic>
        <p:nvPicPr>
          <p:cNvPr id="6" name="Picture 3" descr="09007.jpg" hidden="0"/>
          <p:cNvPicPr>
            <a:picLocks noChangeAspect="1"/>
          </p:cNvPicPr>
          <p:nvPr isPhoto="0" userDrawn="0"/>
        </p:nvPicPr>
        <p:blipFill>
          <a:blip r:embed="rId2"/>
          <a:stretch/>
        </p:blipFill>
        <p:spPr bwMode="auto">
          <a:xfrm>
            <a:off x="533400" y="2323962"/>
            <a:ext cx="8153399" cy="3314838"/>
          </a:xfrm>
          <a:prstGeom prst="rect">
            <a:avLst/>
          </a:prstGeom>
        </p:spPr>
      </p:pic>
      <p:sp>
        <p:nvSpPr>
          <p:cNvPr id="7" name="TextBox 7" hidden="0"/>
          <p:cNvSpPr>
            <a:spLocks noAdjustHandles="0" noChangeArrowheads="0"/>
          </p:cNvSpPr>
          <p:nvPr isPhoto="0" userDrawn="0"/>
        </p:nvSpPr>
        <p:spPr bwMode="auto">
          <a:xfrm>
            <a:off x="457200" y="1238712"/>
            <a:ext cx="8381999" cy="1107996"/>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2400" b="1" i="0" u="none" strike="noStrike" cap="none" spc="0">
                <a:ln>
                  <a:noFill/>
                </a:ln>
                <a:solidFill>
                  <a:prstClr val="black"/>
                </a:solidFill>
                <a:latin typeface="Constantia"/>
                <a:ea typeface="+mn-ea"/>
                <a:cs typeface="+mn-cs"/>
              </a:rPr>
              <a:t>Example</a:t>
            </a:r>
            <a:r>
              <a:rPr lang="en-US" sz="2400" b="0" i="0" u="none" strike="noStrike" cap="none" spc="0">
                <a:ln>
                  <a:noFill/>
                </a:ln>
                <a:solidFill>
                  <a:prstClr val="black"/>
                </a:solidFill>
                <a:latin typeface="Constantia"/>
                <a:ea typeface="+mn-ea"/>
                <a:cs typeface="+mn-cs"/>
              </a:rPr>
              <a:t>: A friendship graph where two people are connected if they are Facebook friends.</a:t>
            </a:r>
            <a:endParaRPr/>
          </a:p>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1"/>
          </a:xfrm>
        </p:spPr>
        <p:txBody>
          <a:bodyPr>
            <a:noAutofit/>
          </a:bodyPr>
          <a:lstStyle/>
          <a:p>
            <a:pPr>
              <a:defRPr/>
            </a:pPr>
            <a:r>
              <a:rPr lang="en-US" sz="4400"/>
              <a:t>Graph Models: Social Networks</a:t>
            </a:r>
            <a:endParaRPr/>
          </a:p>
        </p:txBody>
      </p:sp>
      <p:sp>
        <p:nvSpPr>
          <p:cNvPr id="5" name="Content Placeholder 2" hidden="0"/>
          <p:cNvSpPr>
            <a:spLocks noGrp="1"/>
          </p:cNvSpPr>
          <p:nvPr isPhoto="0" userDrawn="0">
            <p:ph idx="1" hasCustomPrompt="0"/>
          </p:nvPr>
        </p:nvSpPr>
        <p:spPr bwMode="auto"/>
        <p:txBody>
          <a:bodyPr/>
          <a:lstStyle/>
          <a:p>
            <a:pPr>
              <a:defRPr/>
            </a:pPr>
            <a:endParaRPr lang="en-US"/>
          </a:p>
          <a:p>
            <a:pPr>
              <a:defRPr/>
            </a:pPr>
            <a:endParaRPr lang="en-US"/>
          </a:p>
          <a:p>
            <a:pPr>
              <a:defRPr/>
            </a:pPr>
            <a:endParaRPr lang="en-US"/>
          </a:p>
          <a:p>
            <a:pPr marL="0" indent="0">
              <a:buNone/>
              <a:defRPr/>
            </a:pPr>
            <a:endParaRPr lang="en-US"/>
          </a:p>
          <a:p>
            <a:pPr>
              <a:defRPr/>
            </a:pPr>
            <a:endParaRPr lang="en-US"/>
          </a:p>
          <a:p>
            <a:pPr>
              <a:defRPr/>
            </a:pPr>
            <a:endParaRPr lang="en-US"/>
          </a:p>
          <a:p>
            <a:pPr>
              <a:buNone/>
              <a:defRPr/>
            </a:pPr>
            <a:endParaRPr lang="en-US"/>
          </a:p>
          <a:p>
            <a:pPr>
              <a:buNone/>
              <a:defRPr/>
            </a:pPr>
            <a:r>
              <a:rPr lang="en-US"/>
              <a:t>  </a:t>
            </a:r>
            <a:endParaRPr/>
          </a:p>
          <a:p>
            <a:pPr marL="0" indent="0">
              <a:buNone/>
              <a:defRPr/>
            </a:pPr>
            <a:endParaRPr lang="en-US"/>
          </a:p>
        </p:txBody>
      </p:sp>
      <p:pic>
        <p:nvPicPr>
          <p:cNvPr id="6" name="Picture 4" descr="09008.jpg" hidden="0"/>
          <p:cNvPicPr>
            <a:picLocks noChangeAspect="1"/>
          </p:cNvPicPr>
          <p:nvPr isPhoto="0" userDrawn="0"/>
        </p:nvPicPr>
        <p:blipFill>
          <a:blip r:embed="rId2"/>
          <a:stretch/>
        </p:blipFill>
        <p:spPr bwMode="auto">
          <a:xfrm>
            <a:off x="914400" y="2397145"/>
            <a:ext cx="7772400" cy="2860655"/>
          </a:xfrm>
          <a:prstGeom prst="rect">
            <a:avLst/>
          </a:prstGeom>
        </p:spPr>
      </p:pic>
      <p:sp>
        <p:nvSpPr>
          <p:cNvPr id="7" name="TextBox 8" hidden="0"/>
          <p:cNvSpPr>
            <a:spLocks noAdjustHandles="0" noChangeArrowheads="0"/>
          </p:cNvSpPr>
          <p:nvPr isPhoto="0" userDrawn="0"/>
        </p:nvSpPr>
        <p:spPr bwMode="auto">
          <a:xfrm>
            <a:off x="1066800" y="1485828"/>
            <a:ext cx="6934200" cy="461665"/>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2400" b="1" i="0" u="none" strike="noStrike" cap="none" spc="0">
                <a:ln>
                  <a:noFill/>
                </a:ln>
                <a:solidFill>
                  <a:prstClr val="black"/>
                </a:solidFill>
                <a:latin typeface="Constantia"/>
                <a:ea typeface="+mn-ea"/>
                <a:cs typeface="+mn-cs"/>
              </a:rPr>
              <a:t>Example</a:t>
            </a:r>
            <a:r>
              <a:rPr lang="en-US" sz="2400" b="0" i="0" u="none" strike="noStrike" cap="none" spc="0">
                <a:ln>
                  <a:noFill/>
                </a:ln>
                <a:solidFill>
                  <a:prstClr val="black"/>
                </a:solidFill>
                <a:latin typeface="Constantia"/>
                <a:ea typeface="+mn-ea"/>
                <a:cs typeface="+mn-cs"/>
              </a:rPr>
              <a:t>: An influence graph</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15112"/>
          </a:xfrm>
        </p:spPr>
        <p:txBody>
          <a:bodyPr/>
          <a:lstStyle/>
          <a:p>
            <a:pPr>
              <a:defRPr/>
            </a:pPr>
            <a:r>
              <a:rPr lang="en-US" sz="4000"/>
              <a:t>Applications to Information Networks</a:t>
            </a:r>
            <a:r>
              <a:rPr lang="en-US" sz="4500"/>
              <a:t> </a:t>
            </a:r>
            <a:endParaRPr sz="4500"/>
          </a:p>
        </p:txBody>
      </p:sp>
      <p:sp>
        <p:nvSpPr>
          <p:cNvPr id="5" name="Content Placeholder 2" hidden="0"/>
          <p:cNvSpPr>
            <a:spLocks noGrp="1"/>
          </p:cNvSpPr>
          <p:nvPr isPhoto="0" userDrawn="0">
            <p:ph idx="1" hasCustomPrompt="0"/>
          </p:nvPr>
        </p:nvSpPr>
        <p:spPr bwMode="auto">
          <a:xfrm>
            <a:off x="457200" y="1371600"/>
            <a:ext cx="8229600" cy="5181600"/>
          </a:xfrm>
        </p:spPr>
        <p:txBody>
          <a:bodyPr/>
          <a:lstStyle/>
          <a:p>
            <a:pPr>
              <a:lnSpc>
                <a:spcPct val="104999"/>
              </a:lnSpc>
              <a:defRPr/>
            </a:pPr>
            <a:r>
              <a:rPr lang="en-US"/>
              <a:t>Graphs can be used to model different types of networks that link different types of information.</a:t>
            </a:r>
            <a:endParaRPr/>
          </a:p>
          <a:p>
            <a:pPr>
              <a:lnSpc>
                <a:spcPct val="104999"/>
              </a:lnSpc>
              <a:defRPr/>
            </a:pPr>
            <a:r>
              <a:rPr lang="en-US"/>
              <a:t>In a </a:t>
            </a:r>
            <a:r>
              <a:rPr lang="en-US" i="1"/>
              <a:t>web graph</a:t>
            </a:r>
            <a:r>
              <a:rPr lang="en-US"/>
              <a:t>, web pages are represented by vertices and links are represented by directed edges.</a:t>
            </a:r>
            <a:endParaRPr/>
          </a:p>
          <a:p>
            <a:pPr lvl="1">
              <a:lnSpc>
                <a:spcPct val="104999"/>
              </a:lnSpc>
              <a:defRPr/>
            </a:pPr>
            <a:r>
              <a:rPr lang="en-US"/>
              <a:t> A web graph models the web at a particular time.</a:t>
            </a:r>
            <a:endParaRPr/>
          </a:p>
          <a:p>
            <a:pPr lvl="1">
              <a:lnSpc>
                <a:spcPct val="104999"/>
              </a:lnSpc>
              <a:defRPr/>
            </a:pPr>
            <a:r>
              <a:rPr lang="en-US"/>
              <a:t> We will explain how the web graph is used by search engines in Section </a:t>
            </a:r>
            <a:r>
              <a:rPr lang="en-US">
                <a:latin typeface="Cambria"/>
              </a:rPr>
              <a:t>11.4.</a:t>
            </a:r>
            <a:endParaRPr lang="en-US"/>
          </a:p>
          <a:p>
            <a:pPr>
              <a:lnSpc>
                <a:spcPct val="104999"/>
              </a:lnSpc>
              <a:defRPr/>
            </a:pPr>
            <a:r>
              <a:rPr lang="en-US"/>
              <a:t>In a </a:t>
            </a:r>
            <a:r>
              <a:rPr lang="en-US" i="1"/>
              <a:t>citation network</a:t>
            </a:r>
            <a:r>
              <a:rPr lang="en-US"/>
              <a:t>: </a:t>
            </a:r>
            <a:endParaRPr/>
          </a:p>
          <a:p>
            <a:pPr lvl="1">
              <a:lnSpc>
                <a:spcPct val="104999"/>
              </a:lnSpc>
              <a:defRPr/>
            </a:pPr>
            <a:r>
              <a:rPr lang="en-US"/>
              <a:t> Research papers in a particular discipline are represented by vertices.</a:t>
            </a:r>
            <a:endParaRPr/>
          </a:p>
          <a:p>
            <a:pPr lvl="1">
              <a:lnSpc>
                <a:spcPct val="104999"/>
              </a:lnSpc>
              <a:defRPr/>
            </a:pPr>
            <a:r>
              <a:rPr lang="en-US"/>
              <a:t>When a paper cites a second paper as a reference,  there is an edge from the vertex representing this paper to the vertex representing the second paper.</a:t>
            </a:r>
            <a:endParaRPr/>
          </a:p>
          <a:p>
            <a:pPr marL="365760" lvl="1" indent="0">
              <a:lnSpc>
                <a:spcPct val="104999"/>
              </a:lnSpc>
              <a:buNone/>
              <a:defRPr/>
            </a:pPr>
            <a:endParaRPr lang="en-US" i="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819912"/>
          </a:xfrm>
        </p:spPr>
        <p:txBody>
          <a:bodyPr/>
          <a:lstStyle/>
          <a:p>
            <a:pPr>
              <a:defRPr/>
            </a:pPr>
            <a:r>
              <a:rPr lang="en-US"/>
              <a:t>Transportation Graphs</a:t>
            </a:r>
            <a:endParaRPr/>
          </a:p>
        </p:txBody>
      </p:sp>
      <p:sp>
        <p:nvSpPr>
          <p:cNvPr id="5" name="Content Placeholder 2" hidden="0"/>
          <p:cNvSpPr>
            <a:spLocks noGrp="1"/>
          </p:cNvSpPr>
          <p:nvPr isPhoto="0" userDrawn="0">
            <p:ph idx="1" hasCustomPrompt="0"/>
          </p:nvPr>
        </p:nvSpPr>
        <p:spPr bwMode="auto">
          <a:xfrm>
            <a:off x="304800" y="1524000"/>
            <a:ext cx="8763000" cy="4800600"/>
          </a:xfrm>
        </p:spPr>
        <p:txBody>
          <a:bodyPr/>
          <a:lstStyle/>
          <a:p>
            <a:pPr>
              <a:lnSpc>
                <a:spcPct val="104999"/>
              </a:lnSpc>
              <a:defRPr/>
            </a:pPr>
            <a:r>
              <a:rPr lang="en-US"/>
              <a:t>Graph models are extensively used in the study of  transportation networks.</a:t>
            </a:r>
            <a:endParaRPr/>
          </a:p>
          <a:p>
            <a:pPr>
              <a:lnSpc>
                <a:spcPct val="104999"/>
              </a:lnSpc>
              <a:defRPr/>
            </a:pPr>
            <a:r>
              <a:rPr lang="en-US"/>
              <a:t>Airline networks can be modeled using directed </a:t>
            </a:r>
            <a:r>
              <a:rPr lang="en-US"/>
              <a:t>multigraphs</a:t>
            </a:r>
            <a:r>
              <a:rPr lang="en-US"/>
              <a:t> where</a:t>
            </a:r>
            <a:endParaRPr/>
          </a:p>
          <a:p>
            <a:pPr lvl="1">
              <a:lnSpc>
                <a:spcPct val="104999"/>
              </a:lnSpc>
              <a:defRPr/>
            </a:pPr>
            <a:r>
              <a:rPr lang="en-US"/>
              <a:t>airports are represented by vertices</a:t>
            </a:r>
            <a:endParaRPr/>
          </a:p>
          <a:p>
            <a:pPr lvl="1">
              <a:lnSpc>
                <a:spcPct val="104999"/>
              </a:lnSpc>
              <a:defRPr/>
            </a:pPr>
            <a:r>
              <a:rPr lang="en-US"/>
              <a:t>each flight is represented by  a directed edge from the vertex representing the departure airport to the vertex representing the destination airport</a:t>
            </a:r>
            <a:endParaRPr/>
          </a:p>
          <a:p>
            <a:pPr>
              <a:lnSpc>
                <a:spcPct val="104999"/>
              </a:lnSpc>
              <a:defRPr/>
            </a:pPr>
            <a:r>
              <a:rPr lang="en-US"/>
              <a:t>Road networks can be modeled using graphs where</a:t>
            </a:r>
            <a:endParaRPr/>
          </a:p>
          <a:p>
            <a:pPr lvl="1">
              <a:lnSpc>
                <a:spcPct val="104999"/>
              </a:lnSpc>
              <a:defRPr/>
            </a:pPr>
            <a:r>
              <a:rPr lang="en-US"/>
              <a:t>vertices represent intersections and edges represent roads.</a:t>
            </a:r>
            <a:endParaRPr/>
          </a:p>
          <a:p>
            <a:pPr lvl="1">
              <a:lnSpc>
                <a:spcPct val="104999"/>
              </a:lnSpc>
              <a:defRPr/>
            </a:pPr>
            <a:r>
              <a:rPr lang="en-US"/>
              <a:t>undirected edges represent two-way roads and directed edges represent one-way roads.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lstStyle/>
          <a:p>
            <a:pPr>
              <a:defRPr/>
            </a:pPr>
            <a:r>
              <a:rPr lang="en-US" sz="4500"/>
              <a:t>Software Design Applications</a:t>
            </a:r>
            <a:endParaRPr sz="4500"/>
          </a:p>
        </p:txBody>
      </p:sp>
      <p:sp>
        <p:nvSpPr>
          <p:cNvPr id="5" name="Content Placeholder 2" hidden="0"/>
          <p:cNvSpPr>
            <a:spLocks noGrp="1"/>
          </p:cNvSpPr>
          <p:nvPr isPhoto="0" userDrawn="0">
            <p:ph idx="1" hasCustomPrompt="0"/>
          </p:nvPr>
        </p:nvSpPr>
        <p:spPr bwMode="auto">
          <a:xfrm>
            <a:off x="457200" y="1143000"/>
            <a:ext cx="8229600" cy="5181600"/>
          </a:xfrm>
        </p:spPr>
        <p:txBody>
          <a:bodyPr/>
          <a:lstStyle/>
          <a:p>
            <a:pPr>
              <a:lnSpc>
                <a:spcPct val="104999"/>
              </a:lnSpc>
              <a:defRPr/>
            </a:pPr>
            <a:r>
              <a:rPr lang="en-US"/>
              <a:t>Graph models are extensively used in software design. We will introduce two such models here; one representing the dependency between the modules of a software application  and the other representing restrictions in the execution of statements in computer programs.</a:t>
            </a:r>
            <a:endParaRPr/>
          </a:p>
          <a:p>
            <a:pPr>
              <a:lnSpc>
                <a:spcPct val="104999"/>
              </a:lnSpc>
              <a:defRPr/>
            </a:pPr>
            <a:r>
              <a:rPr lang="en-US"/>
              <a:t>When a top-down approach is used to design software, the system is divided into modules, each performing a specific task.    </a:t>
            </a:r>
            <a:endParaRPr/>
          </a:p>
          <a:p>
            <a:pPr>
              <a:lnSpc>
                <a:spcPct val="104999"/>
              </a:lnSpc>
              <a:defRPr/>
            </a:pPr>
            <a:r>
              <a:rPr lang="en-US"/>
              <a:t>We use a </a:t>
            </a:r>
            <a:r>
              <a:rPr lang="en-US" i="1"/>
              <a:t>module dependency graph </a:t>
            </a:r>
            <a:r>
              <a:rPr lang="en-US"/>
              <a:t>to represent the dependency between these modules.  These dependencies need to be understood before coding can be done. </a:t>
            </a:r>
            <a:endParaRPr/>
          </a:p>
          <a:p>
            <a:pPr marL="393192" lvl="1" indent="0">
              <a:lnSpc>
                <a:spcPct val="104999"/>
              </a:lnSpc>
              <a:buNone/>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lstStyle/>
          <a:p>
            <a:pPr>
              <a:defRPr/>
            </a:pPr>
            <a:r>
              <a:rPr lang="en-US" sz="4500"/>
              <a:t>Software Design Applications</a:t>
            </a:r>
            <a:endParaRPr sz="4500"/>
          </a:p>
        </p:txBody>
      </p:sp>
      <p:sp>
        <p:nvSpPr>
          <p:cNvPr id="5" name="Content Placeholder 2" hidden="0"/>
          <p:cNvSpPr>
            <a:spLocks noGrp="1"/>
          </p:cNvSpPr>
          <p:nvPr isPhoto="0" userDrawn="0">
            <p:ph idx="1" hasCustomPrompt="0"/>
          </p:nvPr>
        </p:nvSpPr>
        <p:spPr bwMode="auto">
          <a:xfrm>
            <a:off x="457200" y="1143000"/>
            <a:ext cx="8229600" cy="5181600"/>
          </a:xfrm>
        </p:spPr>
        <p:txBody>
          <a:bodyPr/>
          <a:lstStyle/>
          <a:p>
            <a:pPr lvl="1">
              <a:defRPr/>
            </a:pPr>
            <a:r>
              <a:rPr lang="en-US"/>
              <a:t>In a module dependency graph vertices represent software modules and there is an edge from one module to another if the second module depends on the first.</a:t>
            </a:r>
            <a:endParaRPr/>
          </a:p>
          <a:p>
            <a:pPr marL="393192" lvl="1" indent="0">
              <a:buNone/>
              <a:defRPr/>
            </a:pPr>
            <a:endParaRPr lang="en-US"/>
          </a:p>
          <a:p>
            <a:pPr marL="393192" lvl="1" indent="0">
              <a:buNone/>
              <a:defRPr/>
            </a:pPr>
            <a:endParaRPr lang="en-US"/>
          </a:p>
          <a:p>
            <a:pPr marL="393192" lvl="1" indent="0">
              <a:buNone/>
              <a:defRPr/>
            </a:pPr>
            <a:endParaRPr lang="en-US"/>
          </a:p>
          <a:p>
            <a:pPr marL="393192" lvl="1" indent="0">
              <a:buNone/>
              <a:defRPr/>
            </a:pPr>
            <a:endParaRPr lang="en-US"/>
          </a:p>
          <a:p>
            <a:pPr marL="393192" lvl="1" indent="0">
              <a:buNone/>
              <a:defRPr/>
            </a:pPr>
            <a:r>
              <a:rPr lang="en-US"/>
              <a:t> </a:t>
            </a:r>
            <a:endParaRPr/>
          </a:p>
          <a:p>
            <a:pPr>
              <a:defRPr/>
            </a:pPr>
            <a:endParaRPr lang="en-US"/>
          </a:p>
        </p:txBody>
      </p:sp>
      <p:pic>
        <p:nvPicPr>
          <p:cNvPr id="6" name="Picture 3" descr="FIGURE10.1.9.jpg" hidden="0"/>
          <p:cNvPicPr>
            <a:picLocks noChangeAspect="1"/>
          </p:cNvPicPr>
          <p:nvPr isPhoto="0" userDrawn="0"/>
        </p:nvPicPr>
        <p:blipFill>
          <a:blip r:embed="rId2"/>
          <a:stretch/>
        </p:blipFill>
        <p:spPr bwMode="auto">
          <a:xfrm>
            <a:off x="838200" y="3276600"/>
            <a:ext cx="7315200" cy="2903220"/>
          </a:xfrm>
          <a:prstGeom prst="rect">
            <a:avLst/>
          </a:prstGeom>
        </p:spPr>
      </p:pic>
      <p:sp>
        <p:nvSpPr>
          <p:cNvPr id="7" name="TextBox 4" hidden="0"/>
          <p:cNvSpPr>
            <a:spLocks noAdjustHandles="0" noChangeArrowheads="0"/>
          </p:cNvSpPr>
          <p:nvPr isPhoto="0" userDrawn="0"/>
        </p:nvSpPr>
        <p:spPr bwMode="auto">
          <a:xfrm>
            <a:off x="457200" y="2514600"/>
            <a:ext cx="8001000" cy="759567"/>
          </a:xfrm>
          <a:prstGeom prst="rect">
            <a:avLst/>
          </a:prstGeom>
          <a:noFill/>
        </p:spPr>
        <p:txBody>
          <a:bodyPr wrap="square" rtlCol="0">
            <a:spAutoFit/>
          </a:bodyPr>
          <a:lstStyle/>
          <a:p>
            <a:pPr marL="0" marR="0" lvl="0" indent="0" algn="l" defTabSz="914400">
              <a:lnSpc>
                <a:spcPts val="1700"/>
              </a:lnSpc>
              <a:spcBef>
                <a:spcPts val="0"/>
              </a:spcBef>
              <a:spcAft>
                <a:spcPts val="0"/>
              </a:spcAft>
              <a:buClrTx/>
              <a:buSzTx/>
              <a:buFontTx/>
              <a:buNone/>
              <a:defRPr/>
            </a:pPr>
            <a:r>
              <a:rPr lang="en-US" sz="2400" b="1" i="0" u="none" strike="noStrike" cap="none" spc="0">
                <a:ln>
                  <a:noFill/>
                </a:ln>
                <a:solidFill>
                  <a:prstClr val="black"/>
                </a:solidFill>
                <a:latin typeface="Constantia"/>
                <a:ea typeface="+mn-ea"/>
                <a:cs typeface="+mn-cs"/>
              </a:rPr>
              <a:t>Example</a:t>
            </a:r>
            <a:r>
              <a:rPr lang="en-US" sz="2400" b="0" i="0" u="none" strike="noStrike" cap="none" spc="0">
                <a:ln>
                  <a:noFill/>
                </a:ln>
                <a:solidFill>
                  <a:prstClr val="black"/>
                </a:solidFill>
                <a:latin typeface="Constantia"/>
                <a:ea typeface="+mn-ea"/>
                <a:cs typeface="+mn-cs"/>
              </a:rPr>
              <a:t>: </a:t>
            </a:r>
            <a:r>
              <a:rPr lang="en-US" sz="2000" b="0" i="0" u="none" strike="noStrike" cap="none" spc="0">
                <a:ln>
                  <a:noFill/>
                </a:ln>
                <a:solidFill>
                  <a:prstClr val="black"/>
                </a:solidFill>
                <a:latin typeface="Constantia"/>
                <a:ea typeface="+mn-ea"/>
                <a:cs typeface="+mn-cs"/>
              </a:rPr>
              <a:t>The dependencies between the seven modules in the design of a web browser are represented by this module dependency graph.</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a:xfrm>
            <a:off x="457200" y="1219200"/>
            <a:ext cx="8229600" cy="5486400"/>
          </a:xfrm>
        </p:spPr>
        <p:txBody>
          <a:bodyPr/>
          <a:lstStyle/>
          <a:p>
            <a:pPr>
              <a:lnSpc>
                <a:spcPct val="104999"/>
              </a:lnSpc>
              <a:defRPr/>
            </a:pPr>
            <a:r>
              <a:rPr lang="en-US"/>
              <a:t>We can use a directed graph called a </a:t>
            </a:r>
            <a:r>
              <a:rPr lang="en-US" i="1"/>
              <a:t>precedence graph </a:t>
            </a:r>
            <a:r>
              <a:rPr lang="en-US"/>
              <a:t>to represent which statements must have already been executed before we execute each statement.</a:t>
            </a:r>
            <a:endParaRPr lang="en-US" b="1"/>
          </a:p>
          <a:p>
            <a:pPr lvl="1">
              <a:lnSpc>
                <a:spcPct val="104999"/>
              </a:lnSpc>
              <a:defRPr/>
            </a:pPr>
            <a:r>
              <a:rPr lang="en-US"/>
              <a:t> Vertices represent statements in a computer program</a:t>
            </a:r>
            <a:endParaRPr/>
          </a:p>
          <a:p>
            <a:pPr lvl="1">
              <a:lnSpc>
                <a:spcPct val="104999"/>
              </a:lnSpc>
              <a:defRPr/>
            </a:pPr>
            <a:r>
              <a:rPr lang="en-US"/>
              <a:t>There is a directed edge from a vertex to a second vertex if the second vertex cannot be executed before the first</a:t>
            </a:r>
            <a:endParaRPr/>
          </a:p>
          <a:p>
            <a:pPr lvl="1">
              <a:lnSpc>
                <a:spcPct val="104999"/>
              </a:lnSpc>
              <a:defRPr/>
            </a:pPr>
            <a:endParaRPr lang="en-US"/>
          </a:p>
          <a:p>
            <a:pPr lvl="1">
              <a:lnSpc>
                <a:spcPct val="104999"/>
              </a:lnSpc>
              <a:defRPr/>
            </a:pPr>
            <a:endParaRPr lang="en-US"/>
          </a:p>
          <a:p>
            <a:pPr lvl="1">
              <a:lnSpc>
                <a:spcPct val="104999"/>
              </a:lnSpc>
              <a:defRPr/>
            </a:pPr>
            <a:endParaRPr lang="en-US"/>
          </a:p>
          <a:p>
            <a:pPr lvl="1">
              <a:lnSpc>
                <a:spcPct val="104999"/>
              </a:lnSpc>
              <a:defRPr/>
            </a:pPr>
            <a:endParaRPr lang="en-US"/>
          </a:p>
          <a:p>
            <a:pPr lvl="1">
              <a:lnSpc>
                <a:spcPct val="104999"/>
              </a:lnSpc>
              <a:defRPr/>
            </a:pPr>
            <a:endParaRPr lang="en-US"/>
          </a:p>
          <a:p>
            <a:pPr marL="393192" lvl="1" indent="0">
              <a:lnSpc>
                <a:spcPct val="104999"/>
              </a:lnSpc>
              <a:buNone/>
              <a:defRPr/>
            </a:pPr>
            <a:r>
              <a:rPr lang="en-US"/>
              <a:t>  </a:t>
            </a:r>
            <a:endParaRPr/>
          </a:p>
          <a:p>
            <a:pPr marL="393192" lvl="1" indent="0">
              <a:lnSpc>
                <a:spcPct val="104999"/>
              </a:lnSpc>
              <a:buNone/>
              <a:defRPr/>
            </a:pPr>
            <a:r>
              <a:rPr lang="en-US"/>
              <a:t> </a:t>
            </a:r>
            <a:endParaRPr/>
          </a:p>
        </p:txBody>
      </p:sp>
      <p:sp>
        <p:nvSpPr>
          <p:cNvPr id="5" name="Title 1" hidden="0"/>
          <p:cNvSpPr>
            <a:spLocks noGrp="1"/>
          </p:cNvSpPr>
          <p:nvPr isPhoto="0" userDrawn="0">
            <p:ph type="title" hasCustomPrompt="0"/>
          </p:nvPr>
        </p:nvSpPr>
        <p:spPr bwMode="auto">
          <a:xfrm>
            <a:off x="457200" y="704088"/>
            <a:ext cx="8229600" cy="515112"/>
          </a:xfrm>
        </p:spPr>
        <p:txBody>
          <a:bodyPr/>
          <a:lstStyle/>
          <a:p>
            <a:pPr>
              <a:defRPr/>
            </a:pPr>
            <a:r>
              <a:rPr lang="en-US" sz="4500"/>
              <a:t>Software Design Applications</a:t>
            </a:r>
            <a:endParaRPr sz="4500"/>
          </a:p>
        </p:txBody>
      </p:sp>
      <p:pic>
        <p:nvPicPr>
          <p:cNvPr id="6" name="Content Placeholder 4" descr="09011.jpg" hidden="0"/>
          <p:cNvPicPr>
            <a:picLocks noChangeAspect="1"/>
          </p:cNvPicPr>
          <p:nvPr isPhoto="0" userDrawn="0"/>
        </p:nvPicPr>
        <p:blipFill>
          <a:blip r:embed="rId2"/>
          <a:stretch/>
        </p:blipFill>
        <p:spPr bwMode="auto">
          <a:xfrm>
            <a:off x="4343399" y="3810001"/>
            <a:ext cx="4441147" cy="2705718"/>
          </a:xfrm>
          <a:prstGeom prst="rect">
            <a:avLst/>
          </a:prstGeom>
        </p:spPr>
      </p:pic>
      <p:sp>
        <p:nvSpPr>
          <p:cNvPr id="7" name="TextBox 5" hidden="0"/>
          <p:cNvSpPr>
            <a:spLocks noAdjustHandles="0" noChangeArrowheads="0"/>
          </p:cNvSpPr>
          <p:nvPr isPhoto="0" userDrawn="0"/>
        </p:nvSpPr>
        <p:spPr bwMode="auto">
          <a:xfrm>
            <a:off x="457200" y="4071474"/>
            <a:ext cx="3200400" cy="1400383"/>
          </a:xfrm>
          <a:prstGeom prst="rect">
            <a:avLst/>
          </a:prstGeom>
          <a:noFill/>
        </p:spPr>
        <p:txBody>
          <a:bodyPr wrap="square" rtlCol="0">
            <a:spAutoFit/>
          </a:bodyPr>
          <a:lstStyle/>
          <a:p>
            <a:pPr marL="0" marR="0" lvl="0" indent="0" algn="l" defTabSz="914400">
              <a:lnSpc>
                <a:spcPts val="17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Example</a:t>
            </a:r>
            <a:r>
              <a:rPr lang="en-US" sz="1800" b="0" i="0" u="none" strike="noStrike" cap="none" spc="0">
                <a:ln>
                  <a:noFill/>
                </a:ln>
                <a:solidFill>
                  <a:prstClr val="black"/>
                </a:solidFill>
                <a:latin typeface="Constantia"/>
                <a:ea typeface="+mn-ea"/>
                <a:cs typeface="+mn-cs"/>
              </a:rPr>
              <a:t>: This precedence graph shows which statements must already have been executed before we can execute each of the six statements in the program.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lstStyle/>
          <a:p>
            <a:pPr>
              <a:defRPr/>
            </a:pPr>
            <a:r>
              <a:rPr lang="en-US" sz="4500"/>
              <a:t>Biological Applications</a:t>
            </a:r>
            <a:endParaRPr sz="4500"/>
          </a:p>
        </p:txBody>
      </p:sp>
      <p:sp>
        <p:nvSpPr>
          <p:cNvPr id="5" name="Content Placeholder 2" hidden="0"/>
          <p:cNvSpPr>
            <a:spLocks noGrp="1"/>
          </p:cNvSpPr>
          <p:nvPr isPhoto="0" userDrawn="0">
            <p:ph idx="1" hasCustomPrompt="0"/>
          </p:nvPr>
        </p:nvSpPr>
        <p:spPr bwMode="auto">
          <a:xfrm>
            <a:off x="152400" y="1143000"/>
            <a:ext cx="8839200" cy="5715000"/>
          </a:xfrm>
        </p:spPr>
        <p:txBody>
          <a:bodyPr/>
          <a:lstStyle/>
          <a:p>
            <a:pPr>
              <a:defRPr/>
            </a:pPr>
            <a:r>
              <a:rPr lang="en-US" sz="2000"/>
              <a:t>Graph models are used extensively in many areas of the biological science.  We will describe two such models, one to ecology and the other to molecular biology.</a:t>
            </a:r>
            <a:endParaRPr/>
          </a:p>
          <a:p>
            <a:pPr>
              <a:defRPr/>
            </a:pPr>
            <a:r>
              <a:rPr lang="en-US" sz="2000" i="1"/>
              <a:t>Niche overlap graphs </a:t>
            </a:r>
            <a:r>
              <a:rPr lang="en-US" sz="2000"/>
              <a:t>model competition between species in an ecosystem</a:t>
            </a:r>
            <a:endParaRPr/>
          </a:p>
          <a:p>
            <a:pPr lvl="1">
              <a:defRPr/>
            </a:pPr>
            <a:r>
              <a:rPr lang="en-US" sz="1800"/>
              <a:t>Vertices represent species and an edge connects two vertices when they represent species who compete for food resources.</a:t>
            </a:r>
            <a:endParaRPr/>
          </a:p>
          <a:p>
            <a:pPr lvl="1">
              <a:defRPr/>
            </a:pPr>
            <a:endParaRPr lang="en-US"/>
          </a:p>
          <a:p>
            <a:pPr lvl="1">
              <a:defRPr/>
            </a:pPr>
            <a:endParaRPr lang="en-US"/>
          </a:p>
          <a:p>
            <a:pPr lvl="1">
              <a:defRPr/>
            </a:pPr>
            <a:endParaRPr lang="en-US"/>
          </a:p>
          <a:p>
            <a:pPr marL="393192" lvl="1" indent="0">
              <a:buNone/>
              <a:defRPr/>
            </a:pPr>
            <a:r>
              <a:rPr lang="en-US"/>
              <a:t> </a:t>
            </a:r>
            <a:endParaRPr/>
          </a:p>
        </p:txBody>
      </p:sp>
      <p:pic>
        <p:nvPicPr>
          <p:cNvPr id="6" name="Picture 3" descr="09006.jpg" hidden="0"/>
          <p:cNvPicPr>
            <a:picLocks noChangeAspect="1"/>
          </p:cNvPicPr>
          <p:nvPr isPhoto="0" userDrawn="0"/>
        </p:nvPicPr>
        <p:blipFill>
          <a:blip r:embed="rId2"/>
          <a:stretch/>
        </p:blipFill>
        <p:spPr bwMode="auto">
          <a:xfrm>
            <a:off x="457200" y="3810000"/>
            <a:ext cx="8229600" cy="3048000"/>
          </a:xfrm>
          <a:prstGeom prst="rect">
            <a:avLst/>
          </a:prstGeom>
        </p:spPr>
      </p:pic>
      <p:sp>
        <p:nvSpPr>
          <p:cNvPr id="7" name="TextBox 5" hidden="0"/>
          <p:cNvSpPr>
            <a:spLocks noAdjustHandles="0" noChangeArrowheads="0"/>
          </p:cNvSpPr>
          <p:nvPr isPhoto="0" userDrawn="0"/>
        </p:nvSpPr>
        <p:spPr bwMode="auto">
          <a:xfrm>
            <a:off x="457200" y="3124200"/>
            <a:ext cx="8229600" cy="528350"/>
          </a:xfrm>
          <a:prstGeom prst="rect">
            <a:avLst/>
          </a:prstGeom>
          <a:noFill/>
        </p:spPr>
        <p:txBody>
          <a:bodyPr wrap="square" rtlCol="0">
            <a:spAutoFit/>
          </a:bodyPr>
          <a:lstStyle/>
          <a:p>
            <a:pPr marL="0" marR="0" lvl="0" indent="0" algn="l" defTabSz="914400">
              <a:lnSpc>
                <a:spcPts val="1700"/>
              </a:lnSpc>
              <a:spcBef>
                <a:spcPts val="0"/>
              </a:spcBef>
              <a:spcAft>
                <a:spcPts val="0"/>
              </a:spcAft>
              <a:buClrTx/>
              <a:buSzTx/>
              <a:buFontTx/>
              <a:buNone/>
              <a:defRPr/>
            </a:pPr>
            <a:endParaRPr lang="en-US" sz="1800" b="1" i="0" u="none" strike="noStrike" cap="none" spc="0">
              <a:ln>
                <a:noFill/>
              </a:ln>
              <a:solidFill>
                <a:prstClr val="black"/>
              </a:solidFill>
              <a:latin typeface="Constantia"/>
              <a:ea typeface="+mn-ea"/>
              <a:cs typeface="+mn-cs"/>
            </a:endParaRPr>
          </a:p>
          <a:p>
            <a:pPr marL="0" marR="0" lvl="0" indent="0" algn="l" defTabSz="914400">
              <a:lnSpc>
                <a:spcPts val="17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Example</a:t>
            </a:r>
            <a:r>
              <a:rPr lang="en-US" sz="1800" b="0" i="0" u="none" strike="noStrike" cap="none" spc="0">
                <a:ln>
                  <a:noFill/>
                </a:ln>
                <a:solidFill>
                  <a:prstClr val="black"/>
                </a:solidFill>
                <a:latin typeface="Constantia"/>
                <a:ea typeface="+mn-ea"/>
                <a:cs typeface="+mn-cs"/>
              </a:rPr>
              <a:t>: This is the niche overlap graph for a forest ecosystem with nine species.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91312"/>
          </a:xfrm>
        </p:spPr>
        <p:txBody>
          <a:bodyPr/>
          <a:lstStyle/>
          <a:p>
            <a:pPr>
              <a:defRPr/>
            </a:pPr>
            <a:r>
              <a:rPr lang="en-US" sz="4500"/>
              <a:t>Biological Applications</a:t>
            </a:r>
            <a:endParaRPr sz="4500"/>
          </a:p>
        </p:txBody>
      </p:sp>
      <p:sp>
        <p:nvSpPr>
          <p:cNvPr id="5" name="Content Placeholder 2" hidden="0"/>
          <p:cNvSpPr>
            <a:spLocks noGrp="1"/>
          </p:cNvSpPr>
          <p:nvPr isPhoto="0" userDrawn="0">
            <p:ph idx="1" hasCustomPrompt="0"/>
          </p:nvPr>
        </p:nvSpPr>
        <p:spPr bwMode="auto">
          <a:xfrm>
            <a:off x="457200" y="1828800"/>
            <a:ext cx="8153399" cy="4191000"/>
          </a:xfrm>
        </p:spPr>
        <p:txBody>
          <a:bodyPr/>
          <a:lstStyle/>
          <a:p>
            <a:pPr>
              <a:lnSpc>
                <a:spcPct val="95000"/>
              </a:lnSpc>
              <a:defRPr/>
            </a:pPr>
            <a:r>
              <a:rPr lang="en-US" sz="2400"/>
              <a:t>We can model the interaction of proteins in a cell using a </a:t>
            </a:r>
            <a:r>
              <a:rPr lang="en-US" sz="2400" i="1"/>
              <a:t>protein interaction network.</a:t>
            </a:r>
            <a:endParaRPr sz="2400"/>
          </a:p>
          <a:p>
            <a:pPr>
              <a:lnSpc>
                <a:spcPct val="80000"/>
              </a:lnSpc>
              <a:defRPr/>
            </a:pPr>
            <a:r>
              <a:rPr lang="en-US" sz="2400"/>
              <a:t>In a </a:t>
            </a:r>
            <a:r>
              <a:rPr lang="en-US" sz="2400" i="1"/>
              <a:t>protein interaction graph</a:t>
            </a:r>
            <a:r>
              <a:rPr lang="en-US" sz="2400"/>
              <a:t>, vertices represent proteins  and vertices are connected by an edge if the proteins they represent interact.</a:t>
            </a:r>
            <a:endParaRPr sz="2400"/>
          </a:p>
          <a:p>
            <a:pPr>
              <a:lnSpc>
                <a:spcPct val="80000"/>
              </a:lnSpc>
              <a:defRPr/>
            </a:pPr>
            <a:r>
              <a:rPr lang="en-US" sz="2400"/>
              <a:t>Protein interaction graphs can be huge and can contain more than 100,000 vertices, each representing a different protein, and more than 1,000,000 edges, each representing an interaction between proteins</a:t>
            </a:r>
            <a:endParaRPr sz="2400"/>
          </a:p>
          <a:p>
            <a:pPr>
              <a:lnSpc>
                <a:spcPct val="80000"/>
              </a:lnSpc>
              <a:defRPr/>
            </a:pPr>
            <a:r>
              <a:rPr lang="en-US" sz="2400"/>
              <a:t>Protein interaction graphs are often split into smaller graphs, called </a:t>
            </a:r>
            <a:r>
              <a:rPr lang="en-US" sz="2400" i="1"/>
              <a:t>modules</a:t>
            </a:r>
            <a:r>
              <a:rPr lang="en-US" sz="2400"/>
              <a:t>,  which represent the interactions between proteins involved in a particular function.</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Combining Relations</a:t>
            </a:r>
            <a:endParaRPr/>
          </a:p>
        </p:txBody>
      </p:sp>
      <p:sp>
        <p:nvSpPr>
          <p:cNvPr id="5" name="Content Placeholder 2" hidden="0"/>
          <p:cNvSpPr>
            <a:spLocks noGrp="1"/>
          </p:cNvSpPr>
          <p:nvPr isPhoto="0" userDrawn="0">
            <p:ph idx="1" hasCustomPrompt="0"/>
          </p:nvPr>
        </p:nvSpPr>
        <p:spPr bwMode="auto"/>
        <p:txBody>
          <a:bodyPr/>
          <a:lstStyle/>
          <a:p>
            <a:pPr>
              <a:defRPr/>
            </a:pPr>
            <a:r>
              <a:rPr lang="en-US"/>
              <a:t>Given two relations </a:t>
            </a:r>
            <a:r>
              <a:rPr lang="en-US" i="1"/>
              <a:t>R</a:t>
            </a:r>
            <a:r>
              <a:rPr lang="en-US" baseline="-25000">
                <a:latin typeface="Cambria Math"/>
                <a:ea typeface="Cambria Math"/>
              </a:rPr>
              <a:t>1</a:t>
            </a:r>
            <a:r>
              <a:rPr lang="en-US"/>
              <a:t> and </a:t>
            </a:r>
            <a:r>
              <a:rPr lang="en-US" i="1"/>
              <a:t>R</a:t>
            </a:r>
            <a:r>
              <a:rPr lang="en-US" baseline="-25000">
                <a:latin typeface="Cambria Math"/>
                <a:ea typeface="Cambria Math"/>
              </a:rPr>
              <a:t>2</a:t>
            </a:r>
            <a:r>
              <a:rPr lang="en-US"/>
              <a:t>, we can combine them using basic set operations to form new relations such as </a:t>
            </a:r>
            <a:r>
              <a:rPr lang="en-US" i="1"/>
              <a:t>R</a:t>
            </a:r>
            <a:r>
              <a:rPr lang="en-US" baseline="-25000">
                <a:latin typeface="Cambria Math"/>
                <a:ea typeface="Cambria Math"/>
              </a:rPr>
              <a:t>1</a:t>
            </a:r>
            <a:r>
              <a:rPr lang="en-US"/>
              <a:t> </a:t>
            </a:r>
            <a:r>
              <a:rPr lang="en-US">
                <a:latin typeface="Cambria Math"/>
                <a:ea typeface="Cambria Math"/>
              </a:rPr>
              <a:t>∪</a:t>
            </a:r>
            <a:r>
              <a:rPr lang="en-US"/>
              <a:t> </a:t>
            </a:r>
            <a:r>
              <a:rPr lang="en-US" i="1"/>
              <a:t>R</a:t>
            </a:r>
            <a:r>
              <a:rPr lang="en-US" baseline="-25000">
                <a:latin typeface="Cambria Math"/>
                <a:ea typeface="Cambria Math"/>
              </a:rPr>
              <a:t>2</a:t>
            </a:r>
            <a:r>
              <a:rPr lang="en-US"/>
              <a:t>, </a:t>
            </a:r>
            <a:r>
              <a:rPr lang="en-US" i="1"/>
              <a:t>R</a:t>
            </a:r>
            <a:r>
              <a:rPr lang="en-US" baseline="-25000">
                <a:latin typeface="Cambria Math"/>
                <a:ea typeface="Cambria Math"/>
              </a:rPr>
              <a:t>1</a:t>
            </a:r>
            <a:r>
              <a:rPr lang="en-US"/>
              <a:t> </a:t>
            </a:r>
            <a:r>
              <a:rPr lang="en-US">
                <a:latin typeface="Cambria Math"/>
                <a:ea typeface="Cambria Math"/>
              </a:rPr>
              <a:t>∩</a:t>
            </a:r>
            <a:r>
              <a:rPr lang="en-US"/>
              <a:t> </a:t>
            </a:r>
            <a:r>
              <a:rPr lang="en-US" i="1"/>
              <a:t>R</a:t>
            </a:r>
            <a:r>
              <a:rPr lang="en-US" baseline="-25000">
                <a:latin typeface="Cambria Math"/>
                <a:ea typeface="Cambria Math"/>
              </a:rPr>
              <a:t>2</a:t>
            </a:r>
            <a:r>
              <a:rPr lang="en-US"/>
              <a:t>, </a:t>
            </a:r>
            <a:r>
              <a:rPr lang="en-US" i="1"/>
              <a:t>R</a:t>
            </a:r>
            <a:r>
              <a:rPr lang="en-US" baseline="-25000">
                <a:latin typeface="Cambria Math"/>
                <a:ea typeface="Cambria Math"/>
              </a:rPr>
              <a:t>1</a:t>
            </a:r>
            <a:r>
              <a:rPr lang="en-US"/>
              <a:t> </a:t>
            </a:r>
            <a:r>
              <a:rPr lang="en-US">
                <a:latin typeface="Cambria Math"/>
                <a:ea typeface="Cambria Math"/>
              </a:rPr>
              <a:t>− </a:t>
            </a:r>
            <a:r>
              <a:rPr lang="en-US" i="1"/>
              <a:t>R</a:t>
            </a:r>
            <a:r>
              <a:rPr lang="en-US" baseline="-25000">
                <a:latin typeface="Cambria Math"/>
                <a:ea typeface="Cambria Math"/>
              </a:rPr>
              <a:t>2</a:t>
            </a:r>
            <a:r>
              <a:rPr lang="en-US"/>
              <a:t>, and</a:t>
            </a:r>
            <a:r>
              <a:rPr lang="en-US" i="1"/>
              <a:t> R</a:t>
            </a:r>
            <a:r>
              <a:rPr lang="en-US" baseline="-25000">
                <a:latin typeface="Cambria Math"/>
                <a:ea typeface="Cambria Math"/>
              </a:rPr>
              <a:t>2</a:t>
            </a:r>
            <a:r>
              <a:rPr lang="en-US"/>
              <a:t> </a:t>
            </a:r>
            <a:r>
              <a:rPr lang="en-US">
                <a:latin typeface="Cambria Math"/>
                <a:ea typeface="Cambria Math"/>
              </a:rPr>
              <a:t>−</a:t>
            </a:r>
            <a:r>
              <a:rPr lang="en-US"/>
              <a:t> </a:t>
            </a:r>
            <a:r>
              <a:rPr lang="en-US" i="1"/>
              <a:t>R</a:t>
            </a:r>
            <a:r>
              <a:rPr lang="en-US" baseline="-25000">
                <a:latin typeface="Cambria Math"/>
                <a:ea typeface="Cambria Math"/>
              </a:rPr>
              <a:t>1</a:t>
            </a:r>
            <a:r>
              <a:rPr lang="en-US"/>
              <a:t>.</a:t>
            </a:r>
            <a:endParaRPr/>
          </a:p>
          <a:p>
            <a:pPr>
              <a:defRPr/>
            </a:pPr>
            <a:r>
              <a:rPr lang="en-US" b="1"/>
              <a:t>Example</a:t>
            </a:r>
            <a:r>
              <a:rPr lang="en-US"/>
              <a:t>: Let </a:t>
            </a:r>
            <a:r>
              <a:rPr lang="en-US" i="1"/>
              <a:t>A</a:t>
            </a:r>
            <a:r>
              <a:rPr lang="en-US"/>
              <a:t> = {</a:t>
            </a:r>
            <a:r>
              <a:rPr lang="en-US">
                <a:latin typeface="Cambria Math"/>
                <a:ea typeface="Cambria Math"/>
              </a:rPr>
              <a:t>1,2,3</a:t>
            </a:r>
            <a:r>
              <a:rPr lang="en-US"/>
              <a:t>}</a:t>
            </a:r>
            <a:r>
              <a:rPr lang="en-US" i="1"/>
              <a:t> </a:t>
            </a:r>
            <a:r>
              <a:rPr lang="en-US"/>
              <a:t>and </a:t>
            </a:r>
            <a:r>
              <a:rPr lang="en-US" i="1"/>
              <a:t>B</a:t>
            </a:r>
            <a:r>
              <a:rPr lang="en-US"/>
              <a:t> </a:t>
            </a:r>
            <a:r>
              <a:rPr lang="en-US" i="1"/>
              <a:t>= </a:t>
            </a:r>
            <a:r>
              <a:rPr lang="en-US"/>
              <a:t>{</a:t>
            </a:r>
            <a:r>
              <a:rPr lang="en-US">
                <a:latin typeface="Cambria Math"/>
                <a:ea typeface="Cambria Math"/>
              </a:rPr>
              <a:t>1,2,3,4</a:t>
            </a:r>
            <a:r>
              <a:rPr lang="en-US"/>
              <a:t>}. The relations </a:t>
            </a:r>
            <a:r>
              <a:rPr lang="en-US" i="1"/>
              <a:t>R</a:t>
            </a:r>
            <a:r>
              <a:rPr lang="en-US" baseline="-25000">
                <a:latin typeface="Cambria Math"/>
                <a:ea typeface="Cambria Math"/>
              </a:rPr>
              <a:t>1</a:t>
            </a:r>
            <a:r>
              <a:rPr lang="en-US"/>
              <a:t> = {(</a:t>
            </a:r>
            <a:r>
              <a:rPr lang="en-US">
                <a:latin typeface="Cambria Math"/>
                <a:ea typeface="Cambria Math"/>
              </a:rPr>
              <a:t>1,1</a:t>
            </a:r>
            <a:r>
              <a:rPr lang="en-US"/>
              <a:t>),(</a:t>
            </a:r>
            <a:r>
              <a:rPr lang="en-US">
                <a:latin typeface="Cambria Math"/>
                <a:ea typeface="Cambria Math"/>
              </a:rPr>
              <a:t>2,2</a:t>
            </a:r>
            <a:r>
              <a:rPr lang="en-US"/>
              <a:t>),(</a:t>
            </a:r>
            <a:r>
              <a:rPr lang="en-US">
                <a:latin typeface="Cambria Math"/>
                <a:ea typeface="Cambria Math"/>
              </a:rPr>
              <a:t>3,3</a:t>
            </a:r>
            <a:r>
              <a:rPr lang="en-US"/>
              <a:t>)} and                              </a:t>
            </a:r>
            <a:r>
              <a:rPr lang="en-US" i="1"/>
              <a:t>R</a:t>
            </a:r>
            <a:r>
              <a:rPr lang="en-US" baseline="-25000">
                <a:latin typeface="Cambria Math"/>
                <a:ea typeface="Cambria Math"/>
              </a:rPr>
              <a:t>2</a:t>
            </a:r>
            <a:r>
              <a:rPr lang="en-US"/>
              <a:t> = {(</a:t>
            </a:r>
            <a:r>
              <a:rPr lang="en-US">
                <a:latin typeface="Cambria Math"/>
                <a:ea typeface="Cambria Math"/>
              </a:rPr>
              <a:t>1,1</a:t>
            </a:r>
            <a:r>
              <a:rPr lang="en-US"/>
              <a:t>),(</a:t>
            </a:r>
            <a:r>
              <a:rPr lang="en-US">
                <a:latin typeface="Cambria Math"/>
                <a:ea typeface="Cambria Math"/>
              </a:rPr>
              <a:t>1,2</a:t>
            </a:r>
            <a:r>
              <a:rPr lang="en-US"/>
              <a:t>),(</a:t>
            </a:r>
            <a:r>
              <a:rPr lang="en-US">
                <a:latin typeface="Cambria Math"/>
                <a:ea typeface="Cambria Math"/>
              </a:rPr>
              <a:t>1,3</a:t>
            </a:r>
            <a:r>
              <a:rPr lang="en-US"/>
              <a:t>),(</a:t>
            </a:r>
            <a:r>
              <a:rPr lang="en-US">
                <a:latin typeface="Cambria Math"/>
                <a:ea typeface="Cambria Math"/>
              </a:rPr>
              <a:t>1,4</a:t>
            </a:r>
            <a:r>
              <a:rPr lang="en-US"/>
              <a:t>)} can be combined using basic set operations to form new relations:</a:t>
            </a:r>
            <a:endParaRPr/>
          </a:p>
          <a:p>
            <a:pPr>
              <a:defRPr/>
            </a:pPr>
            <a:endParaRPr lang="en-US"/>
          </a:p>
        </p:txBody>
      </p:sp>
      <p:sp>
        <p:nvSpPr>
          <p:cNvPr id="6" name="TextBox 7" hidden="0"/>
          <p:cNvSpPr>
            <a:spLocks noAdjustHandles="0" noChangeArrowheads="0"/>
          </p:cNvSpPr>
          <p:nvPr isPhoto="0" userDrawn="0"/>
        </p:nvSpPr>
        <p:spPr bwMode="auto">
          <a:xfrm>
            <a:off x="990600" y="4876800"/>
            <a:ext cx="7086600" cy="523220"/>
          </a:xfrm>
          <a:prstGeom prst="rect">
            <a:avLst/>
          </a:prstGeom>
          <a:noFill/>
        </p:spPr>
        <p:txBody>
          <a:bodyPr wrap="square" rtlCol="0">
            <a:spAutoFit/>
          </a:bodyPr>
          <a:lstStyle/>
          <a:p>
            <a:pPr>
              <a:defRPr/>
            </a:pPr>
            <a:r>
              <a:rPr lang="en-US" sz="2800" i="1"/>
              <a:t>R</a:t>
            </a:r>
            <a:r>
              <a:rPr lang="en-US" sz="2800" baseline="-25000">
                <a:latin typeface="Cambria Math"/>
                <a:ea typeface="Cambria Math"/>
              </a:rPr>
              <a:t>1</a:t>
            </a:r>
            <a:r>
              <a:rPr lang="en-US" sz="2800"/>
              <a:t> </a:t>
            </a:r>
            <a:r>
              <a:rPr lang="en-US" sz="2800">
                <a:latin typeface="Cambria Math"/>
                <a:ea typeface="Cambria Math"/>
              </a:rPr>
              <a:t>∪</a:t>
            </a:r>
            <a:r>
              <a:rPr lang="en-US" sz="2800"/>
              <a:t> </a:t>
            </a:r>
            <a:r>
              <a:rPr lang="en-US" sz="2800" i="1"/>
              <a:t>R</a:t>
            </a:r>
            <a:r>
              <a:rPr lang="en-US" sz="2800" baseline="-25000">
                <a:latin typeface="Cambria Math"/>
                <a:ea typeface="Cambria Math"/>
              </a:rPr>
              <a:t>2 </a:t>
            </a:r>
            <a:r>
              <a:rPr lang="en-US" sz="2800"/>
              <a:t>={(</a:t>
            </a:r>
            <a:r>
              <a:rPr lang="en-US" sz="2800">
                <a:latin typeface="Cambria Math"/>
                <a:ea typeface="Cambria Math"/>
              </a:rPr>
              <a:t>1,1</a:t>
            </a:r>
            <a:r>
              <a:rPr lang="en-US" sz="2800"/>
              <a:t>),(</a:t>
            </a:r>
            <a:r>
              <a:rPr lang="en-US" sz="2800">
                <a:latin typeface="Cambria Math"/>
                <a:ea typeface="Cambria Math"/>
              </a:rPr>
              <a:t>1,2</a:t>
            </a:r>
            <a:r>
              <a:rPr lang="en-US" sz="2800"/>
              <a:t>),(</a:t>
            </a:r>
            <a:r>
              <a:rPr lang="en-US" sz="2800">
                <a:latin typeface="Cambria Math"/>
                <a:ea typeface="Cambria Math"/>
              </a:rPr>
              <a:t>1,3</a:t>
            </a:r>
            <a:r>
              <a:rPr lang="en-US" sz="2800"/>
              <a:t>),(</a:t>
            </a:r>
            <a:r>
              <a:rPr lang="en-US" sz="2800">
                <a:latin typeface="Cambria Math"/>
                <a:ea typeface="Cambria Math"/>
              </a:rPr>
              <a:t>1,4</a:t>
            </a:r>
            <a:r>
              <a:rPr lang="en-US" sz="2800"/>
              <a:t>),(</a:t>
            </a:r>
            <a:r>
              <a:rPr lang="en-US" sz="2800">
                <a:latin typeface="Cambria Math"/>
                <a:ea typeface="Cambria Math"/>
              </a:rPr>
              <a:t>2,2</a:t>
            </a:r>
            <a:r>
              <a:rPr lang="en-US" sz="2800"/>
              <a:t>),(</a:t>
            </a:r>
            <a:r>
              <a:rPr lang="en-US" sz="2800">
                <a:latin typeface="Cambria Math"/>
                <a:ea typeface="Cambria Math"/>
              </a:rPr>
              <a:t>3,3</a:t>
            </a:r>
            <a:r>
              <a:rPr lang="en-US" sz="2800"/>
              <a:t>)} </a:t>
            </a:r>
            <a:endParaRPr/>
          </a:p>
        </p:txBody>
      </p:sp>
      <p:sp>
        <p:nvSpPr>
          <p:cNvPr id="7" name="TextBox 8" hidden="0"/>
          <p:cNvSpPr>
            <a:spLocks noAdjustHandles="0" noChangeArrowheads="0"/>
          </p:cNvSpPr>
          <p:nvPr isPhoto="0" userDrawn="0"/>
        </p:nvSpPr>
        <p:spPr bwMode="auto">
          <a:xfrm>
            <a:off x="1066800" y="5486400"/>
            <a:ext cx="2590800" cy="523220"/>
          </a:xfrm>
          <a:prstGeom prst="rect">
            <a:avLst/>
          </a:prstGeom>
          <a:noFill/>
        </p:spPr>
        <p:txBody>
          <a:bodyPr wrap="square" rtlCol="0">
            <a:spAutoFit/>
          </a:bodyPr>
          <a:lstStyle/>
          <a:p>
            <a:pPr>
              <a:defRPr/>
            </a:pPr>
            <a:r>
              <a:rPr lang="en-US" sz="2800" i="1"/>
              <a:t>R</a:t>
            </a:r>
            <a:r>
              <a:rPr lang="en-US" sz="2800" baseline="-25000">
                <a:latin typeface="Cambria Math"/>
                <a:ea typeface="Cambria Math"/>
              </a:rPr>
              <a:t>1</a:t>
            </a:r>
            <a:r>
              <a:rPr lang="en-US" sz="2800"/>
              <a:t> </a:t>
            </a:r>
            <a:r>
              <a:rPr lang="en-US" sz="2800">
                <a:latin typeface="Cambria Math"/>
                <a:ea typeface="Cambria Math"/>
              </a:rPr>
              <a:t>∩</a:t>
            </a:r>
            <a:r>
              <a:rPr lang="en-US" sz="2800"/>
              <a:t> </a:t>
            </a:r>
            <a:r>
              <a:rPr lang="en-US" sz="2800" i="1"/>
              <a:t>R</a:t>
            </a:r>
            <a:r>
              <a:rPr lang="en-US" sz="2800" baseline="-25000">
                <a:latin typeface="Cambria Math"/>
                <a:ea typeface="Cambria Math"/>
              </a:rPr>
              <a:t>2 </a:t>
            </a:r>
            <a:r>
              <a:rPr lang="en-US" sz="2800"/>
              <a:t>={(</a:t>
            </a:r>
            <a:r>
              <a:rPr lang="en-US" sz="2800">
                <a:latin typeface="Cambria Math"/>
                <a:ea typeface="Cambria Math"/>
              </a:rPr>
              <a:t>1,1</a:t>
            </a:r>
            <a:r>
              <a:rPr lang="en-US" sz="2800"/>
              <a:t>)} </a:t>
            </a:r>
            <a:endParaRPr/>
          </a:p>
        </p:txBody>
      </p:sp>
      <p:sp>
        <p:nvSpPr>
          <p:cNvPr id="8" name="TextBox 9" hidden="0"/>
          <p:cNvSpPr>
            <a:spLocks noAdjustHandles="0" noChangeArrowheads="0"/>
          </p:cNvSpPr>
          <p:nvPr isPhoto="0" userDrawn="0"/>
        </p:nvSpPr>
        <p:spPr bwMode="auto">
          <a:xfrm>
            <a:off x="4267200" y="5486400"/>
            <a:ext cx="3733800" cy="523220"/>
          </a:xfrm>
          <a:prstGeom prst="rect">
            <a:avLst/>
          </a:prstGeom>
          <a:noFill/>
        </p:spPr>
        <p:txBody>
          <a:bodyPr wrap="square" rtlCol="0">
            <a:spAutoFit/>
          </a:bodyPr>
          <a:lstStyle/>
          <a:p>
            <a:pPr>
              <a:defRPr/>
            </a:pPr>
            <a:r>
              <a:rPr lang="en-US" sz="2800" i="1"/>
              <a:t>R</a:t>
            </a:r>
            <a:r>
              <a:rPr lang="en-US" sz="2800" baseline="-25000">
                <a:latin typeface="Cambria Math"/>
                <a:ea typeface="Cambria Math"/>
              </a:rPr>
              <a:t>1</a:t>
            </a:r>
            <a:r>
              <a:rPr lang="en-US" sz="2800"/>
              <a:t> </a:t>
            </a:r>
            <a:r>
              <a:rPr lang="en-US" sz="2800">
                <a:latin typeface="Cambria Math"/>
                <a:ea typeface="Cambria Math"/>
              </a:rPr>
              <a:t>− </a:t>
            </a:r>
            <a:r>
              <a:rPr lang="en-US" sz="2800" i="1"/>
              <a:t>R</a:t>
            </a:r>
            <a:r>
              <a:rPr lang="en-US" sz="2800" baseline="-25000">
                <a:latin typeface="Cambria Math"/>
                <a:ea typeface="Cambria Math"/>
              </a:rPr>
              <a:t>2 </a:t>
            </a:r>
            <a:r>
              <a:rPr lang="en-US" sz="2800"/>
              <a:t>={(</a:t>
            </a:r>
            <a:r>
              <a:rPr lang="en-US" sz="2800">
                <a:latin typeface="Cambria Math"/>
                <a:ea typeface="Cambria Math"/>
              </a:rPr>
              <a:t>2,2</a:t>
            </a:r>
            <a:r>
              <a:rPr lang="en-US" sz="2800"/>
              <a:t>),(</a:t>
            </a:r>
            <a:r>
              <a:rPr lang="en-US" sz="2800">
                <a:latin typeface="Cambria Math"/>
                <a:ea typeface="Cambria Math"/>
              </a:rPr>
              <a:t>3,3</a:t>
            </a:r>
            <a:r>
              <a:rPr lang="en-US" sz="2800"/>
              <a:t>)} </a:t>
            </a:r>
            <a:endParaRPr/>
          </a:p>
        </p:txBody>
      </p:sp>
      <p:sp>
        <p:nvSpPr>
          <p:cNvPr id="9" name="TextBox 10" hidden="0"/>
          <p:cNvSpPr>
            <a:spLocks noAdjustHandles="0" noChangeArrowheads="0"/>
          </p:cNvSpPr>
          <p:nvPr isPhoto="0" userDrawn="0"/>
        </p:nvSpPr>
        <p:spPr bwMode="auto">
          <a:xfrm>
            <a:off x="990600" y="6172200"/>
            <a:ext cx="6019800" cy="523220"/>
          </a:xfrm>
          <a:prstGeom prst="rect">
            <a:avLst/>
          </a:prstGeom>
          <a:noFill/>
        </p:spPr>
        <p:txBody>
          <a:bodyPr wrap="square" rtlCol="0">
            <a:spAutoFit/>
          </a:bodyPr>
          <a:lstStyle/>
          <a:p>
            <a:pPr>
              <a:defRPr/>
            </a:pPr>
            <a:r>
              <a:rPr lang="en-US" sz="2800" i="1"/>
              <a:t>R</a:t>
            </a:r>
            <a:r>
              <a:rPr lang="en-US" sz="2800" baseline="-25000">
                <a:latin typeface="Cambria Math"/>
                <a:ea typeface="Cambria Math"/>
              </a:rPr>
              <a:t>2</a:t>
            </a:r>
            <a:r>
              <a:rPr lang="en-US" sz="2800"/>
              <a:t> </a:t>
            </a:r>
            <a:r>
              <a:rPr lang="en-US" sz="2800">
                <a:latin typeface="Cambria Math"/>
                <a:ea typeface="Cambria Math"/>
              </a:rPr>
              <a:t>−</a:t>
            </a:r>
            <a:r>
              <a:rPr lang="en-US" sz="2800"/>
              <a:t> </a:t>
            </a:r>
            <a:r>
              <a:rPr lang="en-US" sz="2800" i="1"/>
              <a:t>R</a:t>
            </a:r>
            <a:r>
              <a:rPr lang="en-US" sz="2800" baseline="-25000">
                <a:latin typeface="Cambria Math"/>
                <a:ea typeface="Cambria Math"/>
              </a:rPr>
              <a:t>1 </a:t>
            </a:r>
            <a:r>
              <a:rPr lang="en-US" sz="2800"/>
              <a:t>={(</a:t>
            </a:r>
            <a:r>
              <a:rPr lang="en-US" sz="2800">
                <a:latin typeface="Cambria Math"/>
                <a:ea typeface="Cambria Math"/>
              </a:rPr>
              <a:t>1,2</a:t>
            </a:r>
            <a:r>
              <a:rPr lang="en-US" sz="2800"/>
              <a:t>),(</a:t>
            </a:r>
            <a:r>
              <a:rPr lang="en-US" sz="2800">
                <a:latin typeface="Cambria Math"/>
                <a:ea typeface="Cambria Math"/>
              </a:rPr>
              <a:t>1,3</a:t>
            </a:r>
            <a:r>
              <a:rPr lang="en-US" sz="2800"/>
              <a:t>),(</a:t>
            </a:r>
            <a:r>
              <a:rPr lang="en-US" sz="2800">
                <a:latin typeface="Cambria Math"/>
                <a:ea typeface="Cambria Math"/>
              </a:rPr>
              <a:t>1,4</a:t>
            </a:r>
            <a:r>
              <a:rPr lang="en-US" sz="2800"/>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lstStyle/>
          <a:p>
            <a:pPr>
              <a:defRPr/>
            </a:pPr>
            <a:r>
              <a:rPr lang="en-US" sz="4500"/>
              <a:t>Biological Applications</a:t>
            </a:r>
            <a:endParaRPr sz="4500"/>
          </a:p>
        </p:txBody>
      </p:sp>
      <p:sp>
        <p:nvSpPr>
          <p:cNvPr id="5" name="Content Placeholder 2" hidden="0"/>
          <p:cNvSpPr>
            <a:spLocks noGrp="1"/>
          </p:cNvSpPr>
          <p:nvPr isPhoto="0" userDrawn="0">
            <p:ph idx="1" hasCustomPrompt="0"/>
          </p:nvPr>
        </p:nvSpPr>
        <p:spPr bwMode="auto">
          <a:xfrm>
            <a:off x="457200" y="1828800"/>
            <a:ext cx="8153399" cy="4191000"/>
          </a:xfrm>
        </p:spPr>
        <p:txBody>
          <a:bodyPr/>
          <a:lstStyle/>
          <a:p>
            <a:pPr marL="0" indent="0">
              <a:buNone/>
              <a:defRPr/>
            </a:pPr>
            <a:endParaRPr lang="en-US"/>
          </a:p>
          <a:p>
            <a:pPr>
              <a:defRPr/>
            </a:pPr>
            <a:endParaRPr lang="en-US"/>
          </a:p>
          <a:p>
            <a:pPr>
              <a:defRPr/>
            </a:pPr>
            <a:endParaRPr lang="en-US"/>
          </a:p>
          <a:p>
            <a:pPr marL="0" indent="0">
              <a:buNone/>
              <a:defRPr/>
            </a:pPr>
            <a:r>
              <a:rPr lang="en-US"/>
              <a:t> </a:t>
            </a:r>
            <a:endParaRPr/>
          </a:p>
        </p:txBody>
      </p:sp>
      <p:pic>
        <p:nvPicPr>
          <p:cNvPr id="6" name="Picture 3" descr="FIGURE10.1.12.jpg" hidden="0"/>
          <p:cNvPicPr>
            <a:picLocks noChangeAspect="1"/>
          </p:cNvPicPr>
          <p:nvPr isPhoto="0" userDrawn="0"/>
        </p:nvPicPr>
        <p:blipFill>
          <a:blip r:embed="rId2"/>
          <a:stretch/>
        </p:blipFill>
        <p:spPr bwMode="auto">
          <a:xfrm>
            <a:off x="201667" y="2667000"/>
            <a:ext cx="8485133" cy="3691033"/>
          </a:xfrm>
          <a:prstGeom prst="rect">
            <a:avLst/>
          </a:prstGeom>
        </p:spPr>
      </p:pic>
      <p:sp>
        <p:nvSpPr>
          <p:cNvPr id="7" name="TextBox 5" hidden="0"/>
          <p:cNvSpPr>
            <a:spLocks noAdjustHandles="0" noChangeArrowheads="0"/>
          </p:cNvSpPr>
          <p:nvPr isPhoto="0" userDrawn="0"/>
        </p:nvSpPr>
        <p:spPr bwMode="auto">
          <a:xfrm>
            <a:off x="457200" y="1295400"/>
            <a:ext cx="8382000" cy="707886"/>
          </a:xfrm>
          <a:prstGeom prst="rect">
            <a:avLst/>
          </a:prstGeom>
          <a:noFill/>
        </p:spPr>
        <p:txBody>
          <a:bodyPr wrap="square" rtlCol="0">
            <a:spAutoFit/>
          </a:bodyPr>
          <a:lstStyle/>
          <a:p>
            <a:pPr marL="0" marR="0" lvl="0" indent="0" algn="l" defTabSz="914400">
              <a:lnSpc>
                <a:spcPts val="1600"/>
              </a:lnSpc>
              <a:spcBef>
                <a:spcPts val="0"/>
              </a:spcBef>
              <a:spcAft>
                <a:spcPts val="0"/>
              </a:spcAft>
              <a:buClrTx/>
              <a:buSzTx/>
              <a:buFontTx/>
              <a:buNone/>
              <a:defRPr/>
            </a:pPr>
            <a:r>
              <a:rPr lang="en-US" sz="2400" b="1" i="0" u="none" strike="noStrike" cap="none" spc="0">
                <a:ln>
                  <a:noFill/>
                </a:ln>
                <a:solidFill>
                  <a:prstClr val="black"/>
                </a:solidFill>
                <a:latin typeface="Constantia"/>
                <a:ea typeface="+mn-ea"/>
                <a:cs typeface="+mn-cs"/>
              </a:rPr>
              <a:t>Example</a:t>
            </a:r>
            <a:r>
              <a:rPr lang="en-US" sz="2400" b="0" i="0" u="none" strike="noStrike" cap="none" spc="0">
                <a:ln>
                  <a:noFill/>
                </a:ln>
                <a:solidFill>
                  <a:prstClr val="black"/>
                </a:solidFill>
                <a:latin typeface="Constantia"/>
                <a:ea typeface="+mn-ea"/>
                <a:cs typeface="+mn-cs"/>
              </a:rPr>
              <a:t>:  This is a module of the protein interaction graph of </a:t>
            </a:r>
            <a:endParaRPr/>
          </a:p>
          <a:p>
            <a:pPr marL="0" marR="0" lvl="0" indent="0" algn="l" defTabSz="914400">
              <a:lnSpc>
                <a:spcPts val="1600"/>
              </a:lnSpc>
              <a:spcBef>
                <a:spcPts val="0"/>
              </a:spcBef>
              <a:spcAft>
                <a:spcPts val="0"/>
              </a:spcAft>
              <a:buClrTx/>
              <a:buSzTx/>
              <a:buFontTx/>
              <a:buNone/>
              <a:defRPr/>
            </a:pPr>
            <a:endParaRPr lang="en-US" sz="2400" b="0" i="0" u="none" strike="noStrike" cap="none" spc="0">
              <a:ln>
                <a:noFill/>
              </a:ln>
              <a:solidFill>
                <a:prstClr val="black"/>
              </a:solidFill>
              <a:latin typeface="Constantia"/>
              <a:ea typeface="+mn-ea"/>
              <a:cs typeface="+mn-cs"/>
            </a:endParaRPr>
          </a:p>
          <a:p>
            <a:pPr marL="0" marR="0" lvl="0" indent="0" algn="l" defTabSz="914400">
              <a:lnSpc>
                <a:spcPts val="1600"/>
              </a:lnSpc>
              <a:spcBef>
                <a:spcPts val="0"/>
              </a:spcBef>
              <a:spcAft>
                <a:spcPts val="0"/>
              </a:spcAft>
              <a:buClrTx/>
              <a:buSzTx/>
              <a:buFontTx/>
              <a:buNone/>
              <a:defRPr/>
            </a:pPr>
            <a:r>
              <a:rPr lang="en-US" sz="2400" b="0" i="0" u="none" strike="noStrike" cap="none" spc="0">
                <a:ln>
                  <a:noFill/>
                </a:ln>
                <a:solidFill>
                  <a:prstClr val="black"/>
                </a:solidFill>
                <a:latin typeface="Constantia"/>
                <a:ea typeface="+mn-ea"/>
                <a:cs typeface="+mn-cs"/>
              </a:rPr>
              <a:t>proteins that degrade RNA in a human cell.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Graph Terminology and Special Types of Graphs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a:t>
            </a:r>
            <a:r>
              <a:rPr lang="en-US">
                <a:latin typeface="Cambria Math"/>
                <a:ea typeface="Cambria Math"/>
              </a:rPr>
              <a:t>10.2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Basic Terminology</a:t>
            </a:r>
            <a:endParaRPr/>
          </a:p>
          <a:p>
            <a:pPr>
              <a:defRPr/>
            </a:pPr>
            <a:r>
              <a:rPr lang="en-US"/>
              <a:t>Some Special Types of Graphs</a:t>
            </a:r>
            <a:endParaRPr/>
          </a:p>
          <a:p>
            <a:pPr>
              <a:defRPr/>
            </a:pPr>
            <a:r>
              <a:rPr lang="en-US"/>
              <a:t>Bipartite Graphs</a:t>
            </a:r>
            <a:endParaRPr/>
          </a:p>
          <a:p>
            <a:pPr>
              <a:defRPr/>
            </a:pPr>
            <a:r>
              <a:rPr lang="en-US"/>
              <a:t>Bipartite Graphs and Matchings</a:t>
            </a:r>
            <a:endParaRPr/>
          </a:p>
          <a:p>
            <a:pPr>
              <a:defRPr/>
            </a:pPr>
            <a:r>
              <a:rPr lang="en-US"/>
              <a:t>Some Applications of Special Types of Graphs</a:t>
            </a:r>
            <a:endParaRPr/>
          </a:p>
          <a:p>
            <a:pPr>
              <a:defRPr/>
            </a:pPr>
            <a:r>
              <a:rPr lang="en-US"/>
              <a:t>New Graphs from Old</a:t>
            </a:r>
            <a:endParaRPr/>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Basic Terminology</a:t>
            </a:r>
            <a:endParaRPr/>
          </a:p>
        </p:txBody>
      </p:sp>
      <p:sp>
        <p:nvSpPr>
          <p:cNvPr id="5" name="Content Placeholder 2" hidden="0"/>
          <p:cNvSpPr>
            <a:spLocks noGrp="1"/>
          </p:cNvSpPr>
          <p:nvPr isPhoto="0" userDrawn="0">
            <p:ph idx="1" hasCustomPrompt="0"/>
          </p:nvPr>
        </p:nvSpPr>
        <p:spPr bwMode="auto"/>
        <p:txBody>
          <a:bodyPr/>
          <a:lstStyle/>
          <a:p>
            <a:pPr indent="0">
              <a:lnSpc>
                <a:spcPct val="95000"/>
              </a:lnSpc>
              <a:buNone/>
              <a:defRPr/>
            </a:pPr>
            <a:r>
              <a:rPr lang="en-US" sz="2200" b="1"/>
              <a:t>Definition </a:t>
            </a:r>
            <a:r>
              <a:rPr lang="en-US" sz="2200" b="1">
                <a:latin typeface="Cambria"/>
              </a:rPr>
              <a:t>1</a:t>
            </a:r>
            <a:r>
              <a:rPr lang="en-US" sz="2200"/>
              <a:t>. Two vertices </a:t>
            </a:r>
            <a:r>
              <a:rPr lang="en-US" sz="2200" i="1"/>
              <a:t>u</a:t>
            </a:r>
            <a:r>
              <a:rPr lang="en-US" sz="2200"/>
              <a:t>, </a:t>
            </a:r>
            <a:r>
              <a:rPr lang="en-US" sz="2200" i="1"/>
              <a:t>v</a:t>
            </a:r>
            <a:r>
              <a:rPr lang="en-US" sz="2200"/>
              <a:t> in  an undirected graph </a:t>
            </a:r>
            <a:r>
              <a:rPr lang="en-US" sz="2200" i="1"/>
              <a:t>G</a:t>
            </a:r>
            <a:r>
              <a:rPr lang="en-US" sz="2200"/>
              <a:t> are called </a:t>
            </a:r>
            <a:r>
              <a:rPr lang="en-US" sz="2200" i="1"/>
              <a:t>adjacent</a:t>
            </a:r>
            <a:r>
              <a:rPr lang="en-US" sz="2200"/>
              <a:t> (or </a:t>
            </a:r>
            <a:r>
              <a:rPr lang="en-US" sz="2200" i="1"/>
              <a:t>neighbors</a:t>
            </a:r>
            <a:r>
              <a:rPr lang="en-US" sz="2200"/>
              <a:t>)  in </a:t>
            </a:r>
            <a:r>
              <a:rPr lang="en-US" sz="2200" i="1"/>
              <a:t>G</a:t>
            </a:r>
            <a:r>
              <a:rPr lang="en-US" sz="2200"/>
              <a:t> if there is an edge </a:t>
            </a:r>
            <a:r>
              <a:rPr lang="en-US" sz="2200" i="1"/>
              <a:t>e</a:t>
            </a:r>
            <a:r>
              <a:rPr lang="en-US" sz="2200"/>
              <a:t> between </a:t>
            </a:r>
            <a:r>
              <a:rPr lang="en-US" sz="2200" i="1"/>
              <a:t>u</a:t>
            </a:r>
            <a:r>
              <a:rPr lang="en-US" sz="2200"/>
              <a:t> and </a:t>
            </a:r>
            <a:r>
              <a:rPr lang="en-US" sz="2200" i="1"/>
              <a:t>v</a:t>
            </a:r>
            <a:r>
              <a:rPr lang="en-US" sz="2200"/>
              <a:t>. Such an edge </a:t>
            </a:r>
            <a:r>
              <a:rPr lang="en-US" sz="2200" i="1"/>
              <a:t>e</a:t>
            </a:r>
            <a:r>
              <a:rPr lang="en-US" sz="2200"/>
              <a:t> is called </a:t>
            </a:r>
            <a:r>
              <a:rPr lang="en-US" sz="2200" i="1"/>
              <a:t>incident with </a:t>
            </a:r>
            <a:r>
              <a:rPr lang="en-US" sz="2200"/>
              <a:t>the vertices </a:t>
            </a:r>
            <a:r>
              <a:rPr lang="en-US" sz="2200" i="1"/>
              <a:t>u</a:t>
            </a:r>
            <a:r>
              <a:rPr lang="en-US" sz="2200"/>
              <a:t> and </a:t>
            </a:r>
            <a:r>
              <a:rPr lang="en-US" sz="2200" i="1"/>
              <a:t>v</a:t>
            </a:r>
            <a:r>
              <a:rPr lang="en-US" sz="2200"/>
              <a:t> and </a:t>
            </a:r>
            <a:r>
              <a:rPr lang="en-US" sz="2200" i="1"/>
              <a:t>e</a:t>
            </a:r>
            <a:r>
              <a:rPr lang="en-US" sz="2200"/>
              <a:t> is said to </a:t>
            </a:r>
            <a:r>
              <a:rPr lang="en-US" sz="2200" i="1"/>
              <a:t>connect u</a:t>
            </a:r>
            <a:r>
              <a:rPr lang="en-US" sz="2200"/>
              <a:t> and </a:t>
            </a:r>
            <a:r>
              <a:rPr lang="en-US" sz="2200" i="1"/>
              <a:t>v</a:t>
            </a:r>
            <a:r>
              <a:rPr lang="en-US" sz="2200"/>
              <a:t>. </a:t>
            </a:r>
            <a:endParaRPr sz="2200"/>
          </a:p>
          <a:p>
            <a:pPr indent="0">
              <a:lnSpc>
                <a:spcPct val="80000"/>
              </a:lnSpc>
              <a:buNone/>
              <a:defRPr/>
            </a:pPr>
            <a:endParaRPr lang="en-US" sz="2200"/>
          </a:p>
          <a:p>
            <a:pPr indent="0">
              <a:lnSpc>
                <a:spcPct val="80000"/>
              </a:lnSpc>
              <a:buNone/>
              <a:defRPr/>
            </a:pPr>
            <a:r>
              <a:rPr lang="en-US" sz="2200" b="1"/>
              <a:t>Definition </a:t>
            </a:r>
            <a:r>
              <a:rPr lang="en-US" sz="2200" b="1">
                <a:latin typeface="Cambria"/>
              </a:rPr>
              <a:t>2</a:t>
            </a:r>
            <a:r>
              <a:rPr lang="en-US" sz="2200"/>
              <a:t>. The set of all neighbors of a vertex </a:t>
            </a:r>
            <a:r>
              <a:rPr lang="en-US" sz="2200" i="1"/>
              <a:t>v</a:t>
            </a:r>
            <a:r>
              <a:rPr lang="en-US" sz="2200"/>
              <a:t> of </a:t>
            </a:r>
            <a:r>
              <a:rPr lang="en-US" sz="2200" i="1"/>
              <a:t>G</a:t>
            </a:r>
            <a:r>
              <a:rPr lang="en-US" sz="2200"/>
              <a:t> = (</a:t>
            </a:r>
            <a:r>
              <a:rPr lang="en-US" sz="2200" i="1"/>
              <a:t>V</a:t>
            </a:r>
            <a:r>
              <a:rPr lang="en-US" sz="2200"/>
              <a:t>, </a:t>
            </a:r>
            <a:r>
              <a:rPr lang="en-US" sz="2200" i="1"/>
              <a:t>E</a:t>
            </a:r>
            <a:r>
              <a:rPr lang="en-US" sz="2200"/>
              <a:t>), denoted by </a:t>
            </a:r>
            <a:r>
              <a:rPr lang="en-US" sz="2200" i="1"/>
              <a:t>N</a:t>
            </a:r>
            <a:r>
              <a:rPr lang="en-US" sz="2200"/>
              <a:t>(</a:t>
            </a:r>
            <a:r>
              <a:rPr lang="en-US" sz="2200" i="1"/>
              <a:t>v</a:t>
            </a:r>
            <a:r>
              <a:rPr lang="en-US" sz="2200"/>
              <a:t>), is called the </a:t>
            </a:r>
            <a:r>
              <a:rPr lang="en-US" sz="2200" i="1"/>
              <a:t>neighborhood</a:t>
            </a:r>
            <a:r>
              <a:rPr lang="en-US" sz="2200"/>
              <a:t> of </a:t>
            </a:r>
            <a:r>
              <a:rPr lang="en-US" sz="2200" i="1"/>
              <a:t>v</a:t>
            </a:r>
            <a:r>
              <a:rPr lang="en-US" sz="2200"/>
              <a:t>. If </a:t>
            </a:r>
            <a:r>
              <a:rPr lang="en-US" sz="2200" i="1"/>
              <a:t>A</a:t>
            </a:r>
            <a:r>
              <a:rPr lang="en-US" sz="2200"/>
              <a:t> is a subset of </a:t>
            </a:r>
            <a:r>
              <a:rPr lang="en-US" sz="2200" i="1"/>
              <a:t>V</a:t>
            </a:r>
            <a:r>
              <a:rPr lang="en-US" sz="2200"/>
              <a:t>, we denote by </a:t>
            </a:r>
            <a:r>
              <a:rPr lang="en-US" sz="2200" i="1"/>
              <a:t>N</a:t>
            </a:r>
            <a:r>
              <a:rPr lang="en-US" sz="2200"/>
              <a:t>(</a:t>
            </a:r>
            <a:r>
              <a:rPr lang="en-US" sz="2200" i="1"/>
              <a:t>A</a:t>
            </a:r>
            <a:r>
              <a:rPr lang="en-US" sz="2200"/>
              <a:t>) the set of all vertices in </a:t>
            </a:r>
            <a:r>
              <a:rPr lang="en-US" sz="2200" i="1"/>
              <a:t>G</a:t>
            </a:r>
            <a:r>
              <a:rPr lang="en-US" sz="2200"/>
              <a:t> that are adjacent to at least one vertex in </a:t>
            </a:r>
            <a:r>
              <a:rPr lang="en-US" sz="2200" i="1"/>
              <a:t>A</a:t>
            </a:r>
            <a:r>
              <a:rPr lang="en-US" sz="2200"/>
              <a:t>. So,</a:t>
            </a:r>
            <a:endParaRPr sz="2200"/>
          </a:p>
          <a:p>
            <a:pPr indent="0">
              <a:lnSpc>
                <a:spcPct val="80000"/>
              </a:lnSpc>
              <a:buNone/>
              <a:defRPr/>
            </a:pPr>
            <a:r>
              <a:rPr lang="en-US" sz="2200"/>
              <a:t> </a:t>
            </a:r>
            <a:endParaRPr sz="2200"/>
          </a:p>
          <a:p>
            <a:pPr indent="0">
              <a:lnSpc>
                <a:spcPct val="80000"/>
              </a:lnSpc>
              <a:buNone/>
              <a:defRPr/>
            </a:pPr>
            <a:r>
              <a:rPr lang="en-US" sz="2200" b="1"/>
              <a:t>Definition </a:t>
            </a:r>
            <a:r>
              <a:rPr lang="en-US" sz="2200" b="1">
                <a:latin typeface="Cambria"/>
              </a:rPr>
              <a:t>3</a:t>
            </a:r>
            <a:r>
              <a:rPr lang="en-US" sz="2200"/>
              <a:t>. The </a:t>
            </a:r>
            <a:r>
              <a:rPr lang="en-US" sz="2200" i="1"/>
              <a:t>degree of a vertex in a undirected graph </a:t>
            </a:r>
            <a:r>
              <a:rPr lang="en-US" sz="2200"/>
              <a:t>is the number of edges incident with it, except that a loop at a vertex contributes two to the degree of that vertex. The degree of the vertex </a:t>
            </a:r>
            <a:r>
              <a:rPr lang="en-US" sz="2200" i="1"/>
              <a:t>v</a:t>
            </a:r>
            <a:r>
              <a:rPr lang="en-US" sz="2200"/>
              <a:t> is denoted by </a:t>
            </a:r>
            <a:r>
              <a:rPr lang="en-US" sz="2200"/>
              <a:t>deg</a:t>
            </a:r>
            <a:r>
              <a:rPr lang="en-US" sz="2200"/>
              <a:t>(</a:t>
            </a:r>
            <a:r>
              <a:rPr lang="en-US" sz="2200" i="1"/>
              <a:t>v</a:t>
            </a:r>
            <a:r>
              <a:rPr lang="en-US" sz="2200"/>
              <a:t>).</a:t>
            </a:r>
            <a:endParaRPr sz="2200"/>
          </a:p>
        </p:txBody>
      </p:sp>
      <p:pic>
        <p:nvPicPr>
          <p:cNvPr id="6" name="Picture 4" hidden="0"/>
          <p:cNvPicPr>
            <a:picLocks noChangeAspect="1"/>
          </p:cNvPicPr>
          <p:nvPr isPhoto="0" userDrawn="0"/>
        </p:nvPicPr>
        <p:blipFill>
          <a:blip r:embed="rId2"/>
          <a:stretch/>
        </p:blipFill>
        <p:spPr bwMode="auto">
          <a:xfrm>
            <a:off x="5486400" y="4285456"/>
            <a:ext cx="2217420" cy="2838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7912"/>
          </a:xfrm>
        </p:spPr>
        <p:txBody>
          <a:bodyPr>
            <a:noAutofit/>
          </a:bodyPr>
          <a:lstStyle/>
          <a:p>
            <a:pPr>
              <a:defRPr/>
            </a:pPr>
            <a:r>
              <a:rPr lang="en-US" sz="4000"/>
              <a:t>Degrees and Neighborhoods of Vertices</a:t>
            </a:r>
            <a:endParaRPr/>
          </a:p>
        </p:txBody>
      </p:sp>
      <p:sp>
        <p:nvSpPr>
          <p:cNvPr id="5" name="Content Placeholder 2" hidden="0"/>
          <p:cNvSpPr>
            <a:spLocks noGrp="1"/>
          </p:cNvSpPr>
          <p:nvPr isPhoto="0" userDrawn="0">
            <p:ph idx="1" hasCustomPrompt="0"/>
          </p:nvPr>
        </p:nvSpPr>
        <p:spPr bwMode="auto">
          <a:xfrm>
            <a:off x="152400" y="762000"/>
            <a:ext cx="8991600" cy="6019800"/>
          </a:xfrm>
        </p:spPr>
        <p:txBody>
          <a:bodyPr/>
          <a:lstStyle/>
          <a:p>
            <a:pPr indent="0">
              <a:buNone/>
              <a:defRPr/>
            </a:pPr>
            <a:r>
              <a:rPr lang="en-US" sz="2400" b="1"/>
              <a:t>Example</a:t>
            </a:r>
            <a:r>
              <a:rPr lang="en-US" sz="2400"/>
              <a:t>:  What are the  degrees  and neighborhoods of the vertices in the graphs </a:t>
            </a:r>
            <a:r>
              <a:rPr lang="en-US" sz="2400" i="1"/>
              <a:t>G</a:t>
            </a:r>
            <a:r>
              <a:rPr lang="en-US" sz="2400"/>
              <a:t> and </a:t>
            </a:r>
            <a:r>
              <a:rPr lang="en-US" sz="2400" i="1"/>
              <a:t>H</a:t>
            </a:r>
            <a:r>
              <a:rPr lang="en-US" sz="2400"/>
              <a:t>?</a:t>
            </a:r>
            <a:endParaRPr/>
          </a:p>
          <a:p>
            <a:pPr indent="0">
              <a:buNone/>
              <a:defRPr/>
            </a:pPr>
            <a:endParaRPr lang="en-US"/>
          </a:p>
          <a:p>
            <a:pPr indent="0">
              <a:buNone/>
              <a:defRPr/>
            </a:pPr>
            <a:endParaRPr lang="en-US"/>
          </a:p>
          <a:p>
            <a:pPr indent="0">
              <a:buNone/>
              <a:defRPr/>
            </a:pPr>
            <a:endParaRPr lang="en-US"/>
          </a:p>
          <a:p>
            <a:pPr indent="0">
              <a:buNone/>
              <a:defRPr/>
            </a:pPr>
            <a:endParaRPr lang="en-US" sz="2000" b="1"/>
          </a:p>
          <a:p>
            <a:pPr indent="0">
              <a:buNone/>
              <a:defRPr/>
            </a:pPr>
            <a:endParaRPr lang="en-US" sz="2000" b="1"/>
          </a:p>
          <a:p>
            <a:pPr indent="0">
              <a:buNone/>
              <a:defRPr/>
            </a:pPr>
            <a:endParaRPr lang="en-US" sz="2000" b="1"/>
          </a:p>
          <a:p>
            <a:pPr indent="0">
              <a:buNone/>
              <a:defRPr/>
            </a:pPr>
            <a:r>
              <a:rPr lang="en-US" sz="2000" b="1"/>
              <a:t>Solution</a:t>
            </a:r>
            <a:r>
              <a:rPr lang="en-US" sz="2000"/>
              <a:t>: </a:t>
            </a:r>
            <a:endParaRPr/>
          </a:p>
          <a:p>
            <a:pPr indent="0">
              <a:buNone/>
              <a:defRPr/>
            </a:pPr>
            <a:r>
              <a:rPr lang="en-US" sz="2000" i="1"/>
              <a:t>G</a:t>
            </a:r>
            <a:r>
              <a:rPr lang="en-US" sz="2000"/>
              <a:t>:   </a:t>
            </a:r>
            <a:r>
              <a:rPr lang="en-US" sz="2000"/>
              <a:t>deg</a:t>
            </a:r>
            <a:r>
              <a:rPr lang="en-US" sz="2000"/>
              <a:t>(</a:t>
            </a:r>
            <a:r>
              <a:rPr lang="en-US" sz="2000" i="1"/>
              <a:t>a</a:t>
            </a:r>
            <a:r>
              <a:rPr lang="en-US" sz="2000"/>
              <a:t>) = </a:t>
            </a:r>
            <a:r>
              <a:rPr lang="en-US" sz="2000">
                <a:latin typeface="Cambria"/>
              </a:rPr>
              <a:t>2</a:t>
            </a:r>
            <a:r>
              <a:rPr lang="en-US" sz="2000"/>
              <a:t>, </a:t>
            </a:r>
            <a:r>
              <a:rPr lang="en-US" sz="2000"/>
              <a:t>deg</a:t>
            </a:r>
            <a:r>
              <a:rPr lang="en-US" sz="2000"/>
              <a:t>(</a:t>
            </a:r>
            <a:r>
              <a:rPr lang="en-US" sz="2000" i="1"/>
              <a:t>b</a:t>
            </a:r>
            <a:r>
              <a:rPr lang="en-US" sz="2000"/>
              <a:t>) = </a:t>
            </a:r>
            <a:r>
              <a:rPr lang="en-US" sz="2000"/>
              <a:t>deg</a:t>
            </a:r>
            <a:r>
              <a:rPr lang="en-US" sz="2000"/>
              <a:t>(</a:t>
            </a:r>
            <a:r>
              <a:rPr lang="en-US" sz="2000" i="1"/>
              <a:t>c</a:t>
            </a:r>
            <a:r>
              <a:rPr lang="en-US" sz="2000"/>
              <a:t>) = </a:t>
            </a:r>
            <a:r>
              <a:rPr lang="en-US" sz="2000"/>
              <a:t>deg</a:t>
            </a:r>
            <a:r>
              <a:rPr lang="en-US" sz="2000"/>
              <a:t>(</a:t>
            </a:r>
            <a:r>
              <a:rPr lang="en-US" sz="2000" i="1"/>
              <a:t>f </a:t>
            </a:r>
            <a:r>
              <a:rPr lang="en-US" sz="2000"/>
              <a:t>) = </a:t>
            </a:r>
            <a:r>
              <a:rPr lang="en-US" sz="2000">
                <a:latin typeface="Cambria"/>
              </a:rPr>
              <a:t>4</a:t>
            </a:r>
            <a:r>
              <a:rPr lang="en-US" sz="2000"/>
              <a:t>, </a:t>
            </a:r>
            <a:r>
              <a:rPr lang="en-US" sz="2000"/>
              <a:t>deg</a:t>
            </a:r>
            <a:r>
              <a:rPr lang="en-US" sz="2000"/>
              <a:t>(</a:t>
            </a:r>
            <a:r>
              <a:rPr lang="en-US" sz="2000" i="1"/>
              <a:t>d </a:t>
            </a:r>
            <a:r>
              <a:rPr lang="en-US" sz="2000"/>
              <a:t>) = </a:t>
            </a:r>
            <a:r>
              <a:rPr lang="en-US" sz="2000">
                <a:latin typeface="Cambria"/>
              </a:rPr>
              <a:t>1,</a:t>
            </a:r>
            <a:r>
              <a:rPr lang="en-US" sz="2000"/>
              <a:t> </a:t>
            </a:r>
            <a:r>
              <a:rPr lang="en-US" sz="2000"/>
              <a:t>deg</a:t>
            </a:r>
            <a:r>
              <a:rPr lang="en-US" sz="2000"/>
              <a:t>(</a:t>
            </a:r>
            <a:r>
              <a:rPr lang="en-US" sz="2000" i="1"/>
              <a:t>e</a:t>
            </a:r>
            <a:r>
              <a:rPr lang="en-US" sz="2000"/>
              <a:t>) = </a:t>
            </a:r>
            <a:r>
              <a:rPr lang="en-US" sz="2000">
                <a:latin typeface="Cambria"/>
              </a:rPr>
              <a:t>3,</a:t>
            </a:r>
            <a:r>
              <a:rPr lang="en-US" sz="2000"/>
              <a:t> </a:t>
            </a:r>
            <a:r>
              <a:rPr lang="en-US" sz="2000"/>
              <a:t>deg</a:t>
            </a:r>
            <a:r>
              <a:rPr lang="en-US" sz="2000"/>
              <a:t>(</a:t>
            </a:r>
            <a:r>
              <a:rPr lang="en-US" sz="2000" i="1"/>
              <a:t>g</a:t>
            </a:r>
            <a:r>
              <a:rPr lang="en-US" sz="2000"/>
              <a:t>) = </a:t>
            </a:r>
            <a:r>
              <a:rPr lang="en-US" sz="2000">
                <a:latin typeface="Cambria"/>
              </a:rPr>
              <a:t>0. </a:t>
            </a:r>
            <a:endParaRPr/>
          </a:p>
          <a:p>
            <a:pPr indent="0">
              <a:buNone/>
              <a:defRPr/>
            </a:pPr>
            <a:r>
              <a:rPr lang="en-US" sz="2000" i="1">
                <a:latin typeface="Cambria"/>
              </a:rPr>
              <a:t>         </a:t>
            </a:r>
            <a:r>
              <a:rPr lang="en-US" sz="2000" i="1"/>
              <a:t>N</a:t>
            </a:r>
            <a:r>
              <a:rPr lang="en-US" sz="2000"/>
              <a:t>(</a:t>
            </a:r>
            <a:r>
              <a:rPr lang="en-US" sz="2000" i="1"/>
              <a:t>a</a:t>
            </a:r>
            <a:r>
              <a:rPr lang="en-US" sz="2000"/>
              <a:t>) = {</a:t>
            </a:r>
            <a:r>
              <a:rPr lang="en-US" sz="2000" i="1"/>
              <a:t>b, f </a:t>
            </a:r>
            <a:r>
              <a:rPr lang="en-US" sz="2000"/>
              <a:t>}, </a:t>
            </a:r>
            <a:r>
              <a:rPr lang="en-US" sz="2000" i="1"/>
              <a:t>N</a:t>
            </a:r>
            <a:r>
              <a:rPr lang="en-US" sz="2000"/>
              <a:t>(</a:t>
            </a:r>
            <a:r>
              <a:rPr lang="en-US" sz="2000" i="1"/>
              <a:t>b</a:t>
            </a:r>
            <a:r>
              <a:rPr lang="en-US" sz="2000"/>
              <a:t>) = {</a:t>
            </a:r>
            <a:r>
              <a:rPr lang="en-US" sz="2000" i="1"/>
              <a:t>a, c, e, f </a:t>
            </a:r>
            <a:r>
              <a:rPr lang="en-US" sz="2000"/>
              <a:t>},</a:t>
            </a:r>
            <a:r>
              <a:rPr lang="en-US" sz="2000" i="1"/>
              <a:t> N</a:t>
            </a:r>
            <a:r>
              <a:rPr lang="en-US" sz="2000"/>
              <a:t>(</a:t>
            </a:r>
            <a:r>
              <a:rPr lang="en-US" sz="2000" i="1"/>
              <a:t>c</a:t>
            </a:r>
            <a:r>
              <a:rPr lang="en-US" sz="2000"/>
              <a:t>) = {</a:t>
            </a:r>
            <a:r>
              <a:rPr lang="en-US" sz="2000" i="1"/>
              <a:t>b, d, e, f </a:t>
            </a:r>
            <a:r>
              <a:rPr lang="en-US" sz="2000"/>
              <a:t>},</a:t>
            </a:r>
            <a:r>
              <a:rPr lang="en-US" sz="2000" i="1"/>
              <a:t> N</a:t>
            </a:r>
            <a:r>
              <a:rPr lang="en-US" sz="2000"/>
              <a:t>(</a:t>
            </a:r>
            <a:r>
              <a:rPr lang="en-US" sz="2000" i="1"/>
              <a:t>d</a:t>
            </a:r>
            <a:r>
              <a:rPr lang="en-US" sz="2000"/>
              <a:t>) = {</a:t>
            </a:r>
            <a:r>
              <a:rPr lang="en-US" sz="2000" i="1"/>
              <a:t>c</a:t>
            </a:r>
            <a:r>
              <a:rPr lang="en-US" sz="2000"/>
              <a:t>},  </a:t>
            </a:r>
            <a:endParaRPr/>
          </a:p>
          <a:p>
            <a:pPr indent="0">
              <a:buNone/>
              <a:defRPr/>
            </a:pPr>
            <a:r>
              <a:rPr lang="en-US" sz="2000" i="1"/>
              <a:t>         N</a:t>
            </a:r>
            <a:r>
              <a:rPr lang="en-US" sz="2000"/>
              <a:t>(</a:t>
            </a:r>
            <a:r>
              <a:rPr lang="en-US" sz="2000" i="1"/>
              <a:t>e</a:t>
            </a:r>
            <a:r>
              <a:rPr lang="en-US" sz="2000"/>
              <a:t>) = {</a:t>
            </a:r>
            <a:r>
              <a:rPr lang="en-US" sz="2000" i="1"/>
              <a:t>b, c , f </a:t>
            </a:r>
            <a:r>
              <a:rPr lang="en-US" sz="2000"/>
              <a:t>}, </a:t>
            </a:r>
            <a:r>
              <a:rPr lang="en-US" sz="2000" i="1"/>
              <a:t>N</a:t>
            </a:r>
            <a:r>
              <a:rPr lang="en-US" sz="2000"/>
              <a:t>(</a:t>
            </a:r>
            <a:r>
              <a:rPr lang="en-US" sz="2000" i="1"/>
              <a:t>f</a:t>
            </a:r>
            <a:r>
              <a:rPr lang="en-US" sz="2000"/>
              <a:t>) = {</a:t>
            </a:r>
            <a:r>
              <a:rPr lang="en-US" sz="2000" i="1"/>
              <a:t>a</a:t>
            </a:r>
            <a:r>
              <a:rPr lang="en-US" sz="2000"/>
              <a:t>, </a:t>
            </a:r>
            <a:r>
              <a:rPr lang="en-US" sz="2000" i="1"/>
              <a:t>b, c, e</a:t>
            </a:r>
            <a:r>
              <a:rPr lang="en-US" sz="2000"/>
              <a:t>},</a:t>
            </a:r>
            <a:r>
              <a:rPr lang="en-US" sz="2000" i="1"/>
              <a:t> N</a:t>
            </a:r>
            <a:r>
              <a:rPr lang="en-US" sz="2000"/>
              <a:t>(</a:t>
            </a:r>
            <a:r>
              <a:rPr lang="en-US" sz="2000" i="1"/>
              <a:t>g</a:t>
            </a:r>
            <a:r>
              <a:rPr lang="en-US" sz="2000"/>
              <a:t>) = </a:t>
            </a:r>
            <a:r>
              <a:rPr lang="en-US" sz="2000"/>
              <a:t></a:t>
            </a:r>
            <a:r>
              <a:rPr lang="en-US" sz="2000"/>
              <a:t> . </a:t>
            </a:r>
            <a:endParaRPr/>
          </a:p>
          <a:p>
            <a:pPr indent="0">
              <a:buNone/>
              <a:defRPr/>
            </a:pPr>
            <a:r>
              <a:rPr lang="en-US" sz="2000" i="1"/>
              <a:t>H</a:t>
            </a:r>
            <a:r>
              <a:rPr lang="en-US" sz="2000"/>
              <a:t>:    </a:t>
            </a:r>
            <a:r>
              <a:rPr lang="en-US" sz="2000"/>
              <a:t>deg</a:t>
            </a:r>
            <a:r>
              <a:rPr lang="en-US" sz="2000"/>
              <a:t>(</a:t>
            </a:r>
            <a:r>
              <a:rPr lang="en-US" sz="2000" i="1"/>
              <a:t>a</a:t>
            </a:r>
            <a:r>
              <a:rPr lang="en-US" sz="2000"/>
              <a:t>) = </a:t>
            </a:r>
            <a:r>
              <a:rPr lang="en-US" sz="2000">
                <a:latin typeface="Cambria"/>
              </a:rPr>
              <a:t>4</a:t>
            </a:r>
            <a:r>
              <a:rPr lang="en-US" sz="2000"/>
              <a:t>, </a:t>
            </a:r>
            <a:r>
              <a:rPr lang="en-US" sz="2000"/>
              <a:t>deg</a:t>
            </a:r>
            <a:r>
              <a:rPr lang="en-US" sz="2000"/>
              <a:t>(</a:t>
            </a:r>
            <a:r>
              <a:rPr lang="en-US" sz="2000" i="1"/>
              <a:t>b</a:t>
            </a:r>
            <a:r>
              <a:rPr lang="en-US" sz="2000"/>
              <a:t>) = </a:t>
            </a:r>
            <a:r>
              <a:rPr lang="en-US" sz="2000"/>
              <a:t>deg</a:t>
            </a:r>
            <a:r>
              <a:rPr lang="en-US" sz="2000"/>
              <a:t>(</a:t>
            </a:r>
            <a:r>
              <a:rPr lang="en-US" sz="2000" i="1"/>
              <a:t>e</a:t>
            </a:r>
            <a:r>
              <a:rPr lang="en-US" sz="2000"/>
              <a:t>) = </a:t>
            </a:r>
            <a:r>
              <a:rPr lang="en-US" sz="2000">
                <a:latin typeface="Cambria"/>
              </a:rPr>
              <a:t>6</a:t>
            </a:r>
            <a:r>
              <a:rPr lang="en-US" sz="2000"/>
              <a:t>,  </a:t>
            </a:r>
            <a:r>
              <a:rPr lang="en-US" sz="2000"/>
              <a:t>deg</a:t>
            </a:r>
            <a:r>
              <a:rPr lang="en-US" sz="2000"/>
              <a:t>(</a:t>
            </a:r>
            <a:r>
              <a:rPr lang="en-US" sz="2000" i="1"/>
              <a:t>c</a:t>
            </a:r>
            <a:r>
              <a:rPr lang="en-US" sz="2000"/>
              <a:t>) = </a:t>
            </a:r>
            <a:r>
              <a:rPr lang="en-US" sz="2000">
                <a:latin typeface="Cambria"/>
              </a:rPr>
              <a:t>1,</a:t>
            </a:r>
            <a:r>
              <a:rPr lang="en-US" sz="2000"/>
              <a:t> </a:t>
            </a:r>
            <a:r>
              <a:rPr lang="en-US" sz="2000"/>
              <a:t>deg</a:t>
            </a:r>
            <a:r>
              <a:rPr lang="en-US" sz="2000"/>
              <a:t>(</a:t>
            </a:r>
            <a:r>
              <a:rPr lang="en-US" sz="2000" i="1"/>
              <a:t>d</a:t>
            </a:r>
            <a:r>
              <a:rPr lang="en-US" sz="2000"/>
              <a:t>) = </a:t>
            </a:r>
            <a:r>
              <a:rPr lang="en-US" sz="2000">
                <a:latin typeface="Cambria"/>
              </a:rPr>
              <a:t>5.  </a:t>
            </a:r>
            <a:endParaRPr/>
          </a:p>
          <a:p>
            <a:pPr indent="0">
              <a:buNone/>
              <a:defRPr/>
            </a:pPr>
            <a:r>
              <a:rPr lang="en-US" sz="2000" i="1">
                <a:latin typeface="Cambria"/>
              </a:rPr>
              <a:t>          </a:t>
            </a:r>
            <a:r>
              <a:rPr lang="en-US" sz="2000" i="1"/>
              <a:t>N</a:t>
            </a:r>
            <a:r>
              <a:rPr lang="en-US" sz="2000"/>
              <a:t>(</a:t>
            </a:r>
            <a:r>
              <a:rPr lang="en-US" sz="2000" i="1"/>
              <a:t>a</a:t>
            </a:r>
            <a:r>
              <a:rPr lang="en-US" sz="2000"/>
              <a:t>) = {</a:t>
            </a:r>
            <a:r>
              <a:rPr lang="en-US" sz="2000" i="1"/>
              <a:t>b, d, e</a:t>
            </a:r>
            <a:r>
              <a:rPr lang="en-US" sz="2000"/>
              <a:t>},  </a:t>
            </a:r>
            <a:r>
              <a:rPr lang="en-US" sz="2000" i="1"/>
              <a:t>N</a:t>
            </a:r>
            <a:r>
              <a:rPr lang="en-US" sz="2000"/>
              <a:t>(</a:t>
            </a:r>
            <a:r>
              <a:rPr lang="en-US" sz="2000" i="1"/>
              <a:t>b</a:t>
            </a:r>
            <a:r>
              <a:rPr lang="en-US" sz="2000"/>
              <a:t>) = {</a:t>
            </a:r>
            <a:r>
              <a:rPr lang="en-US" sz="2000" i="1"/>
              <a:t>a, b, c, d, e</a:t>
            </a:r>
            <a:r>
              <a:rPr lang="en-US" sz="2000"/>
              <a:t>},</a:t>
            </a:r>
            <a:r>
              <a:rPr lang="en-US" sz="2000" i="1"/>
              <a:t> N</a:t>
            </a:r>
            <a:r>
              <a:rPr lang="en-US" sz="2000"/>
              <a:t>(</a:t>
            </a:r>
            <a:r>
              <a:rPr lang="en-US" sz="2000" i="1"/>
              <a:t>c</a:t>
            </a:r>
            <a:r>
              <a:rPr lang="en-US" sz="2000"/>
              <a:t>) = {</a:t>
            </a:r>
            <a:r>
              <a:rPr lang="en-US" sz="2000" i="1"/>
              <a:t>b</a:t>
            </a:r>
            <a:r>
              <a:rPr lang="en-US" sz="2000"/>
              <a:t>},</a:t>
            </a:r>
            <a:r>
              <a:rPr lang="en-US" sz="2000" i="1"/>
              <a:t>  N</a:t>
            </a:r>
            <a:r>
              <a:rPr lang="en-US" sz="2000"/>
              <a:t>(</a:t>
            </a:r>
            <a:r>
              <a:rPr lang="en-US" sz="2000" i="1"/>
              <a:t>d</a:t>
            </a:r>
            <a:r>
              <a:rPr lang="en-US" sz="2000"/>
              <a:t>) = {</a:t>
            </a:r>
            <a:r>
              <a:rPr lang="en-US" sz="2000" i="1"/>
              <a:t>a, b, e</a:t>
            </a:r>
            <a:r>
              <a:rPr lang="en-US" sz="2000"/>
              <a:t>}, </a:t>
            </a:r>
            <a:endParaRPr/>
          </a:p>
          <a:p>
            <a:pPr indent="0">
              <a:buNone/>
              <a:defRPr/>
            </a:pPr>
            <a:r>
              <a:rPr lang="en-US" sz="2000"/>
              <a:t>        </a:t>
            </a:r>
            <a:r>
              <a:rPr lang="en-US" sz="2000" i="1"/>
              <a:t>N</a:t>
            </a:r>
            <a:r>
              <a:rPr lang="en-US" sz="2000"/>
              <a:t>(</a:t>
            </a:r>
            <a:r>
              <a:rPr lang="en-US" sz="2000" i="1"/>
              <a:t>e</a:t>
            </a:r>
            <a:r>
              <a:rPr lang="en-US" sz="2000"/>
              <a:t>) = {</a:t>
            </a:r>
            <a:r>
              <a:rPr lang="en-US" sz="2000" i="1"/>
              <a:t>a, b ,d</a:t>
            </a:r>
            <a:r>
              <a:rPr lang="en-US" sz="2000"/>
              <a:t>}. </a:t>
            </a:r>
            <a:endParaRPr/>
          </a:p>
          <a:p>
            <a:pPr marL="731520" indent="-457200">
              <a:defRPr/>
            </a:pPr>
            <a:endParaRPr lang="en-US"/>
          </a:p>
        </p:txBody>
      </p:sp>
      <p:pic>
        <p:nvPicPr>
          <p:cNvPr id="6" name="Content Placeholder 3" hidden="0"/>
          <p:cNvPicPr>
            <a:picLocks noChangeAspect="1"/>
          </p:cNvPicPr>
          <p:nvPr isPhoto="0" userDrawn="0"/>
        </p:nvPicPr>
        <p:blipFill>
          <a:blip r:embed="rId2"/>
          <a:stretch/>
        </p:blipFill>
        <p:spPr bwMode="auto">
          <a:xfrm>
            <a:off x="474260" y="1676400"/>
            <a:ext cx="8001000" cy="228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533400" y="685800"/>
            <a:ext cx="8229600" cy="152400"/>
          </a:xfrm>
        </p:spPr>
        <p:txBody>
          <a:bodyPr/>
          <a:lstStyle/>
          <a:p>
            <a:pPr>
              <a:defRPr/>
            </a:pPr>
            <a:r>
              <a:rPr lang="en-US" sz="4500"/>
              <a:t>Handshaking Theorem</a:t>
            </a:r>
            <a:endParaRPr sz="4500"/>
          </a:p>
        </p:txBody>
      </p:sp>
      <p:sp>
        <p:nvSpPr>
          <p:cNvPr id="5" name="Content Placeholder 2" hidden="0"/>
          <p:cNvSpPr>
            <a:spLocks noGrp="1"/>
          </p:cNvSpPr>
          <p:nvPr isPhoto="0" userDrawn="0">
            <p:ph idx="1" hasCustomPrompt="0"/>
          </p:nvPr>
        </p:nvSpPr>
        <p:spPr bwMode="auto">
          <a:xfrm>
            <a:off x="0" y="838200"/>
            <a:ext cx="9144000" cy="6019800"/>
          </a:xfrm>
        </p:spPr>
        <p:txBody>
          <a:bodyPr/>
          <a:lstStyle/>
          <a:p>
            <a:pPr marL="0" indent="0">
              <a:buNone/>
              <a:defRPr/>
            </a:pPr>
            <a:r>
              <a:rPr lang="en-US" sz="2400" b="1"/>
              <a:t>Theorem</a:t>
            </a:r>
            <a:r>
              <a:rPr lang="en-US" sz="2400"/>
              <a:t>: If G is any graph, then the sum of the degrees of all the vertices of G equals twice the number of edges of G.</a:t>
            </a:r>
            <a:endParaRPr/>
          </a:p>
          <a:p>
            <a:pPr marL="0" indent="0">
              <a:buNone/>
              <a:defRPr/>
            </a:pPr>
            <a:r>
              <a:rPr lang="en-US" sz="2400"/>
              <a:t>Specifically, if the vertices of G are v</a:t>
            </a:r>
            <a:r>
              <a:rPr lang="en-US" sz="2400" b="1"/>
              <a:t>1</a:t>
            </a:r>
            <a:r>
              <a:rPr lang="en-US" sz="2400"/>
              <a:t>, v</a:t>
            </a:r>
            <a:r>
              <a:rPr lang="en-US" sz="2400" b="1"/>
              <a:t>2</a:t>
            </a:r>
            <a:r>
              <a:rPr lang="en-US" sz="2400"/>
              <a:t>, …, </a:t>
            </a:r>
            <a:r>
              <a:rPr lang="en-US" sz="2400"/>
              <a:t>v</a:t>
            </a:r>
            <a:r>
              <a:rPr lang="en-US" sz="2400" b="1"/>
              <a:t>n</a:t>
            </a:r>
            <a:r>
              <a:rPr lang="en-US" sz="2400"/>
              <a:t>, where n is a  positive integer, then </a:t>
            </a:r>
            <a:endParaRPr/>
          </a:p>
          <a:p>
            <a:pPr marL="0" indent="0">
              <a:buNone/>
              <a:defRPr/>
            </a:pPr>
            <a:r>
              <a:rPr lang="en-US" sz="2400"/>
              <a:t>	the total degree of G = </a:t>
            </a:r>
            <a:r>
              <a:rPr lang="en-US" sz="2400"/>
              <a:t>deg</a:t>
            </a:r>
            <a:r>
              <a:rPr lang="en-US" sz="2400"/>
              <a:t>(v1) + </a:t>
            </a:r>
            <a:r>
              <a:rPr lang="en-US" sz="2400"/>
              <a:t>deg</a:t>
            </a:r>
            <a:r>
              <a:rPr lang="en-US" sz="2400"/>
              <a:t>(v2) + … + </a:t>
            </a:r>
            <a:r>
              <a:rPr lang="en-US" sz="2400"/>
              <a:t>deg</a:t>
            </a:r>
            <a:r>
              <a:rPr lang="en-US" sz="2400"/>
              <a:t>(</a:t>
            </a:r>
            <a:r>
              <a:rPr lang="en-US" sz="2400"/>
              <a:t>vn</a:t>
            </a:r>
            <a:r>
              <a:rPr lang="en-US" sz="2400"/>
              <a:t>) 				   = 2 . (the number of edges of G)</a:t>
            </a:r>
            <a:endParaRPr/>
          </a:p>
          <a:p>
            <a:pPr marL="0" indent="0">
              <a:buNone/>
              <a:defRPr/>
            </a:pPr>
            <a:r>
              <a:rPr lang="en-US" sz="2400" b="1"/>
              <a:t>PROOF:</a:t>
            </a:r>
            <a:endParaRPr/>
          </a:p>
          <a:p>
            <a:pPr>
              <a:defRPr/>
            </a:pPr>
            <a:r>
              <a:rPr lang="en-US" sz="2400"/>
              <a:t>Each edge “e” of G connects its end points vi and </a:t>
            </a:r>
            <a:r>
              <a:rPr lang="en-US" sz="2400"/>
              <a:t>vj</a:t>
            </a:r>
            <a:r>
              <a:rPr lang="en-US" sz="2400"/>
              <a:t>. This edge, therefore contributes 1 to the degree of vi and 1 to the degree of </a:t>
            </a:r>
            <a:r>
              <a:rPr lang="en-US" sz="2400"/>
              <a:t>vj</a:t>
            </a:r>
            <a:r>
              <a:rPr lang="en-US" sz="2400"/>
              <a:t>.</a:t>
            </a:r>
            <a:endParaRPr/>
          </a:p>
          <a:p>
            <a:pPr>
              <a:defRPr/>
            </a:pPr>
            <a:r>
              <a:rPr lang="en-US" sz="2400"/>
              <a:t>If “e” is a loop, then it is counted twice in computing the degree of the vertex on which it is incident.</a:t>
            </a:r>
            <a:endParaRPr/>
          </a:p>
          <a:p>
            <a:pPr>
              <a:defRPr/>
            </a:pPr>
            <a:r>
              <a:rPr lang="en-US" sz="2400"/>
              <a:t>Accordingly, each edge of G contributes 2 to the total degree of G.</a:t>
            </a:r>
            <a:endParaRPr/>
          </a:p>
          <a:p>
            <a:pPr marL="0" indent="0">
              <a:buNone/>
              <a:defRPr/>
            </a:pPr>
            <a:r>
              <a:rPr lang="en-US" sz="2400"/>
              <a:t>   Thus, the total degree of G = 2. (the number of edges of G)</a:t>
            </a:r>
            <a:endParaRPr/>
          </a:p>
          <a:p>
            <a:pPr marL="0" indent="0">
              <a:buNone/>
              <a:defRPr/>
            </a:pPr>
            <a:r>
              <a:rPr lang="en-US" sz="2400" b="1"/>
              <a:t>	</a:t>
            </a:r>
            <a:r>
              <a:rPr lang="en-US" sz="2400" b="1" u="sng"/>
              <a:t>COROLLARY: </a:t>
            </a:r>
            <a:r>
              <a:rPr lang="en-US" sz="2400" u="sng"/>
              <a:t>The total degree of G is an even number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91312"/>
          </a:xfrm>
        </p:spPr>
        <p:txBody>
          <a:bodyPr/>
          <a:lstStyle/>
          <a:p>
            <a:pPr>
              <a:defRPr/>
            </a:pPr>
            <a:r>
              <a:rPr lang="en-US" sz="4500"/>
              <a:t>Degree of Vertices</a:t>
            </a:r>
            <a:endParaRPr sz="4500"/>
          </a:p>
        </p:txBody>
      </p:sp>
      <p:sp>
        <p:nvSpPr>
          <p:cNvPr id="5" name="Content Placeholder 2" hidden="0"/>
          <p:cNvSpPr>
            <a:spLocks noGrp="1"/>
          </p:cNvSpPr>
          <p:nvPr isPhoto="0" userDrawn="0">
            <p:ph idx="1" hasCustomPrompt="0"/>
          </p:nvPr>
        </p:nvSpPr>
        <p:spPr bwMode="auto">
          <a:xfrm>
            <a:off x="457200" y="1477327"/>
            <a:ext cx="8229600" cy="4800600"/>
          </a:xfrm>
        </p:spPr>
        <p:txBody>
          <a:bodyPr/>
          <a:lstStyle/>
          <a:p>
            <a:pPr indent="0">
              <a:lnSpc>
                <a:spcPct val="104999"/>
              </a:lnSpc>
              <a:buNone/>
              <a:defRPr/>
            </a:pPr>
            <a:r>
              <a:rPr lang="en-US" sz="2400" b="1"/>
              <a:t>Theorem:</a:t>
            </a:r>
            <a:r>
              <a:rPr lang="en-US" sz="2400"/>
              <a:t> An undirected graph has an even number of vertices of odd degree.</a:t>
            </a:r>
            <a:endParaRPr/>
          </a:p>
          <a:p>
            <a:pPr indent="0">
              <a:lnSpc>
                <a:spcPct val="104999"/>
              </a:lnSpc>
              <a:buNone/>
              <a:defRPr/>
            </a:pPr>
            <a:r>
              <a:rPr lang="en-US" sz="2400" b="1" i="1"/>
              <a:t>Proof</a:t>
            </a:r>
            <a:r>
              <a:rPr lang="en-US" sz="2400" b="1"/>
              <a:t>: </a:t>
            </a:r>
            <a:r>
              <a:rPr lang="en-US" sz="2400"/>
              <a:t>Let </a:t>
            </a:r>
            <a:r>
              <a:rPr lang="en-US" sz="2400" i="1"/>
              <a:t>V</a:t>
            </a:r>
            <a:r>
              <a:rPr lang="en-US" sz="2400" baseline="-25000">
                <a:latin typeface="Cambria"/>
              </a:rPr>
              <a:t>1</a:t>
            </a:r>
            <a:r>
              <a:rPr lang="en-US" sz="2400"/>
              <a:t> be the vertices of even degree and </a:t>
            </a:r>
            <a:r>
              <a:rPr lang="en-US" sz="2400" i="1"/>
              <a:t>V</a:t>
            </a:r>
            <a:r>
              <a:rPr lang="en-US" sz="2400" baseline="-25000">
                <a:latin typeface="Cambria"/>
              </a:rPr>
              <a:t>2</a:t>
            </a:r>
            <a:r>
              <a:rPr lang="en-US" sz="2400"/>
              <a:t> be the vertices of odd degree in an undirected graph </a:t>
            </a:r>
            <a:r>
              <a:rPr lang="en-US" sz="2400" i="1"/>
              <a:t>G</a:t>
            </a:r>
            <a:r>
              <a:rPr lang="en-US" sz="2400"/>
              <a:t> = (</a:t>
            </a:r>
            <a:r>
              <a:rPr lang="en-US" sz="2400" i="1"/>
              <a:t>V</a:t>
            </a:r>
            <a:r>
              <a:rPr lang="en-US" sz="2400"/>
              <a:t>, </a:t>
            </a:r>
            <a:r>
              <a:rPr lang="en-US" sz="2400" i="1"/>
              <a:t>E</a:t>
            </a:r>
            <a:r>
              <a:rPr lang="en-US" sz="2400"/>
              <a:t>) with </a:t>
            </a:r>
            <a:r>
              <a:rPr lang="en-US" sz="2400" i="1"/>
              <a:t>m</a:t>
            </a:r>
            <a:r>
              <a:rPr lang="en-US" sz="2400"/>
              <a:t> edges. Then </a:t>
            </a:r>
            <a:endParaRPr/>
          </a:p>
          <a:p>
            <a:pPr indent="0">
              <a:lnSpc>
                <a:spcPct val="104999"/>
              </a:lnSpc>
              <a:buNone/>
              <a:defRPr/>
            </a:pPr>
            <a:r>
              <a:rPr lang="en-US" b="1"/>
              <a:t>       </a:t>
            </a:r>
            <a:endParaRPr/>
          </a:p>
          <a:p>
            <a:pPr indent="0">
              <a:lnSpc>
                <a:spcPct val="104999"/>
              </a:lnSpc>
              <a:buNone/>
              <a:defRPr/>
            </a:pPr>
            <a:endParaRPr lang="en-US"/>
          </a:p>
          <a:p>
            <a:pPr indent="0">
              <a:lnSpc>
                <a:spcPct val="104999"/>
              </a:lnSpc>
              <a:buNone/>
              <a:defRPr/>
            </a:pPr>
            <a:endParaRPr lang="en-US"/>
          </a:p>
          <a:p>
            <a:pPr indent="0">
              <a:lnSpc>
                <a:spcPct val="104999"/>
              </a:lnSpc>
              <a:buNone/>
              <a:defRPr/>
            </a:pPr>
            <a:endParaRPr lang="en-US"/>
          </a:p>
          <a:p>
            <a:pPr>
              <a:lnSpc>
                <a:spcPct val="104999"/>
              </a:lnSpc>
              <a:buNone/>
              <a:defRPr/>
            </a:pPr>
            <a:r>
              <a:rPr lang="en-US"/>
              <a:t>    </a:t>
            </a:r>
            <a:r>
              <a:rPr lang="en-US" b="1"/>
              <a:t>  </a:t>
            </a:r>
            <a:endParaRPr/>
          </a:p>
          <a:p>
            <a:pPr>
              <a:lnSpc>
                <a:spcPct val="104999"/>
              </a:lnSpc>
              <a:buNone/>
              <a:defRPr/>
            </a:pPr>
            <a:r>
              <a:rPr lang="en-US" b="1"/>
              <a:t>   </a:t>
            </a:r>
            <a:endParaRPr/>
          </a:p>
        </p:txBody>
      </p:sp>
      <p:pic>
        <p:nvPicPr>
          <p:cNvPr id="6" name="Picture 4" hidden="0"/>
          <p:cNvPicPr>
            <a:picLocks noChangeAspect="1"/>
          </p:cNvPicPr>
          <p:nvPr isPhoto="0" userDrawn="0"/>
        </p:nvPicPr>
        <p:blipFill>
          <a:blip r:embed="rId2"/>
          <a:stretch/>
        </p:blipFill>
        <p:spPr bwMode="auto">
          <a:xfrm>
            <a:off x="1066799" y="3409770"/>
            <a:ext cx="7239001" cy="857430"/>
          </a:xfrm>
          <a:prstGeom prst="rect">
            <a:avLst/>
          </a:prstGeom>
        </p:spPr>
      </p:pic>
      <p:sp>
        <p:nvSpPr>
          <p:cNvPr id="7" name="TextBox 7" hidden="0"/>
          <p:cNvSpPr>
            <a:spLocks noAdjustHandles="0" noChangeArrowheads="0"/>
          </p:cNvSpPr>
          <p:nvPr isPhoto="0" userDrawn="0"/>
        </p:nvSpPr>
        <p:spPr bwMode="auto">
          <a:xfrm>
            <a:off x="458622" y="4549676"/>
            <a:ext cx="3198978" cy="646331"/>
          </a:xfrm>
          <a:prstGeom prst="rect">
            <a:avLst/>
          </a:prstGeom>
          <a:noFill/>
          <a:ln>
            <a:solidFill>
              <a:schemeClr val="accent1"/>
            </a:solidFill>
          </a:ln>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must be even since </a:t>
            </a:r>
            <a:r>
              <a:rPr lang="en-US" sz="1800" b="0" i="0" u="none" strike="noStrike" cap="none" spc="0">
                <a:ln>
                  <a:noFill/>
                </a:ln>
                <a:solidFill>
                  <a:prstClr val="black"/>
                </a:solidFill>
                <a:latin typeface="Constantia"/>
                <a:ea typeface="+mn-ea"/>
                <a:cs typeface="+mn-cs"/>
              </a:rPr>
              <a:t>deg</a:t>
            </a:r>
            <a:r>
              <a:rPr lang="en-US" sz="1800" b="0" i="0" u="none" strike="noStrike" cap="none" spc="0">
                <a:ln>
                  <a:noFill/>
                </a:ln>
                <a:solidFill>
                  <a:prstClr val="black"/>
                </a:solidFill>
                <a:latin typeface="Constantia"/>
                <a:ea typeface="+mn-ea"/>
                <a:cs typeface="+mn-cs"/>
              </a:rPr>
              <a:t>(</a:t>
            </a:r>
            <a:r>
              <a:rPr lang="en-US" sz="1800" b="0" i="1" u="none" strike="noStrike" cap="none" spc="0">
                <a:ln>
                  <a:noFill/>
                </a:ln>
                <a:solidFill>
                  <a:prstClr val="black"/>
                </a:solidFill>
                <a:latin typeface="Constantia"/>
                <a:ea typeface="+mn-ea"/>
                <a:cs typeface="+mn-cs"/>
              </a:rPr>
              <a:t>v</a:t>
            </a:r>
            <a:r>
              <a:rPr lang="en-US" sz="1800" b="0" i="0" u="none" strike="noStrike" cap="none" spc="0">
                <a:ln>
                  <a:noFill/>
                </a:ln>
                <a:solidFill>
                  <a:prstClr val="black"/>
                </a:solidFill>
                <a:latin typeface="Constantia"/>
                <a:ea typeface="+mn-ea"/>
                <a:cs typeface="+mn-cs"/>
              </a:rPr>
              <a:t>) is even for each </a:t>
            </a:r>
            <a:r>
              <a:rPr lang="en-US" sz="1800" b="0" i="1" u="none" strike="noStrike" cap="none" spc="0">
                <a:ln>
                  <a:noFill/>
                </a:ln>
                <a:solidFill>
                  <a:prstClr val="black"/>
                </a:solidFill>
                <a:latin typeface="Constantia"/>
                <a:ea typeface="+mn-ea"/>
                <a:cs typeface="+mn-cs"/>
              </a:rPr>
              <a:t>v</a:t>
            </a:r>
            <a:r>
              <a:rPr lang="en-US" sz="1800" b="0" i="0" u="none" strike="noStrike" cap="none" spc="0">
                <a:ln>
                  <a:noFill/>
                </a:ln>
                <a:solidFill>
                  <a:prstClr val="black"/>
                </a:solidFill>
                <a:latin typeface="Constantia"/>
                <a:ea typeface="+mn-ea"/>
                <a:cs typeface="+mn-cs"/>
              </a:rPr>
              <a:t> </a:t>
            </a:r>
            <a:r>
              <a:rPr lang="en-US" sz="1800" b="0" i="0" u="none" strike="noStrike" cap="none" spc="0">
                <a:ln>
                  <a:noFill/>
                </a:ln>
                <a:solidFill>
                  <a:prstClr val="black"/>
                </a:solidFill>
                <a:latin typeface="Cambria Math"/>
                <a:ea typeface="Cambria Math"/>
                <a:cs typeface="+mn-cs"/>
              </a:rPr>
              <a:t>∈ </a:t>
            </a:r>
            <a:r>
              <a:rPr lang="en-US" sz="1800" b="0" i="1" u="none" strike="noStrike" cap="none" spc="0">
                <a:ln>
                  <a:noFill/>
                </a:ln>
                <a:solidFill>
                  <a:prstClr val="black"/>
                </a:solidFill>
                <a:latin typeface="Cambria"/>
                <a:ea typeface="Cambria Math"/>
                <a:cs typeface="+mn-cs"/>
              </a:rPr>
              <a:t>V</a:t>
            </a:r>
            <a:r>
              <a:rPr lang="en-US" sz="1800" b="0" i="0" u="none" strike="noStrike" cap="none" spc="0" baseline="-25000">
                <a:ln>
                  <a:noFill/>
                </a:ln>
                <a:solidFill>
                  <a:prstClr val="black"/>
                </a:solidFill>
                <a:latin typeface="Cambria Math"/>
                <a:ea typeface="Cambria Math"/>
                <a:cs typeface="+mn-cs"/>
              </a:rPr>
              <a:t>1</a:t>
            </a:r>
            <a:endParaRPr lang="en-US" sz="1800" b="0" i="0" u="none" strike="noStrike" cap="none" spc="0" baseline="-25000">
              <a:ln>
                <a:noFill/>
              </a:ln>
              <a:solidFill>
                <a:prstClr val="black"/>
              </a:solidFill>
              <a:latin typeface="Constantia"/>
              <a:ea typeface="+mn-ea"/>
              <a:cs typeface="+mn-cs"/>
            </a:endParaRPr>
          </a:p>
        </p:txBody>
      </p:sp>
      <p:cxnSp>
        <p:nvCxnSpPr>
          <p:cNvPr id="8" name="Straight Arrow Connector 10" hidden="0"/>
          <p:cNvCxnSpPr>
            <a:cxnSpLocks/>
          </p:cNvCxnSpPr>
          <p:nvPr isPhoto="0" userDrawn="0"/>
        </p:nvCxnSpPr>
        <p:spPr bwMode="auto">
          <a:xfrm flipV="1">
            <a:off x="3505199" y="4282977"/>
            <a:ext cx="685800" cy="2666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11" hidden="0"/>
          <p:cNvSpPr>
            <a:spLocks noAdjustHandles="0" noChangeArrowheads="0"/>
          </p:cNvSpPr>
          <p:nvPr isPhoto="0" userDrawn="0"/>
        </p:nvSpPr>
        <p:spPr bwMode="auto">
          <a:xfrm>
            <a:off x="0" y="3505199"/>
            <a:ext cx="10668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even</a:t>
            </a:r>
            <a:endParaRPr/>
          </a:p>
        </p:txBody>
      </p:sp>
      <p:cxnSp>
        <p:nvCxnSpPr>
          <p:cNvPr id="10" name="Straight Arrow Connector 13" hidden="0"/>
          <p:cNvCxnSpPr>
            <a:cxnSpLocks/>
          </p:cNvCxnSpPr>
          <p:nvPr isPhoto="0" userDrawn="0"/>
        </p:nvCxnSpPr>
        <p:spPr bwMode="auto">
          <a:xfrm>
            <a:off x="609600" y="3657600"/>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4" hidden="0"/>
          <p:cNvSpPr>
            <a:spLocks noAdjustHandles="0" noChangeArrowheads="0"/>
          </p:cNvSpPr>
          <p:nvPr isPhoto="0" userDrawn="0"/>
        </p:nvSpPr>
        <p:spPr bwMode="auto">
          <a:xfrm>
            <a:off x="3962400" y="4549676"/>
            <a:ext cx="5029200" cy="1754326"/>
          </a:xfrm>
          <a:prstGeom prst="rect">
            <a:avLst/>
          </a:prstGeom>
          <a:noFill/>
          <a:ln>
            <a:solidFill>
              <a:schemeClr val="accent1"/>
            </a:solidFill>
          </a:ln>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This sum must be even because </a:t>
            </a:r>
            <a:r>
              <a:rPr lang="en-US" sz="1800" b="0" i="0" u="none" strike="noStrike" cap="none" spc="0">
                <a:ln>
                  <a:noFill/>
                </a:ln>
                <a:solidFill>
                  <a:prstClr val="black"/>
                </a:solidFill>
                <a:latin typeface="Cambria Math"/>
                <a:ea typeface="Cambria Math"/>
                <a:cs typeface="+mn-cs"/>
              </a:rPr>
              <a:t>2</a:t>
            </a:r>
            <a:r>
              <a:rPr lang="en-US" sz="1800" b="0" i="1" u="none" strike="noStrike" cap="none" spc="0">
                <a:ln>
                  <a:noFill/>
                </a:ln>
                <a:solidFill>
                  <a:prstClr val="black"/>
                </a:solidFill>
                <a:latin typeface="Constantia"/>
                <a:ea typeface="+mn-ea"/>
                <a:cs typeface="+mn-cs"/>
              </a:rPr>
              <a:t>m</a:t>
            </a:r>
            <a:r>
              <a:rPr lang="en-US" sz="1800" b="0" i="0" u="none" strike="noStrike" cap="none" spc="0">
                <a:ln>
                  <a:noFill/>
                </a:ln>
                <a:solidFill>
                  <a:prstClr val="black"/>
                </a:solidFill>
                <a:latin typeface="Constantia"/>
                <a:ea typeface="+mn-ea"/>
                <a:cs typeface="+mn-cs"/>
              </a:rPr>
              <a:t> is even and the sum of the degrees of the vertices of even degrees is also even. Because this is the sum of the degrees of all vertices of odd degree in the graph, there must be an even number of such vertices.</a:t>
            </a:r>
            <a:endParaRPr/>
          </a:p>
        </p:txBody>
      </p:sp>
      <p:cxnSp>
        <p:nvCxnSpPr>
          <p:cNvPr id="12" name="Straight Arrow Connector 16" hidden="0"/>
          <p:cNvCxnSpPr>
            <a:cxnSpLocks/>
          </p:cNvCxnSpPr>
          <p:nvPr isPhoto="0" userDrawn="0"/>
        </p:nvCxnSpPr>
        <p:spPr bwMode="auto">
          <a:xfrm flipV="1">
            <a:off x="6658401" y="4267200"/>
            <a:ext cx="199599" cy="222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15112"/>
          </a:xfrm>
        </p:spPr>
        <p:txBody>
          <a:bodyPr/>
          <a:lstStyle/>
          <a:p>
            <a:pPr>
              <a:defRPr/>
            </a:pPr>
            <a:r>
              <a:rPr lang="en-US" sz="4500"/>
              <a:t>Handshaking Theorem</a:t>
            </a:r>
            <a:endParaRPr sz="4500"/>
          </a:p>
        </p:txBody>
      </p:sp>
      <p:sp>
        <p:nvSpPr>
          <p:cNvPr id="5" name="Content Placeholder 2" hidden="0"/>
          <p:cNvSpPr>
            <a:spLocks noGrp="1"/>
          </p:cNvSpPr>
          <p:nvPr isPhoto="0" userDrawn="0">
            <p:ph idx="1" hasCustomPrompt="0"/>
          </p:nvPr>
        </p:nvSpPr>
        <p:spPr bwMode="auto">
          <a:xfrm>
            <a:off x="228600" y="1219200"/>
            <a:ext cx="8686800" cy="5105400"/>
          </a:xfrm>
        </p:spPr>
        <p:txBody>
          <a:bodyPr/>
          <a:lstStyle/>
          <a:p>
            <a:pPr indent="0">
              <a:buNone/>
              <a:defRPr/>
            </a:pPr>
            <a:r>
              <a:rPr lang="en-US" sz="2400"/>
              <a:t>We now give two examples illustrating the usefulness of the handshaking theorem.</a:t>
            </a:r>
            <a:endParaRPr lang="en-US" sz="2400" b="1"/>
          </a:p>
          <a:p>
            <a:pPr indent="0">
              <a:buNone/>
              <a:defRPr/>
            </a:pPr>
            <a:r>
              <a:rPr lang="en-US" sz="2400" b="1"/>
              <a:t>Example</a:t>
            </a:r>
            <a:r>
              <a:rPr lang="en-US" sz="2400"/>
              <a:t>: How many edges are there in a graph with </a:t>
            </a:r>
            <a:r>
              <a:rPr lang="en-US" sz="2400">
                <a:latin typeface="Cambria"/>
              </a:rPr>
              <a:t>10</a:t>
            </a:r>
            <a:r>
              <a:rPr lang="en-US" sz="2400"/>
              <a:t> vertices of degree six?</a:t>
            </a:r>
            <a:endParaRPr sz="2400"/>
          </a:p>
          <a:p>
            <a:pPr indent="0">
              <a:buNone/>
              <a:defRPr/>
            </a:pPr>
            <a:r>
              <a:rPr lang="en-US" sz="2400" b="1"/>
              <a:t>Solution</a:t>
            </a:r>
            <a:r>
              <a:rPr lang="en-US" sz="2400"/>
              <a:t>: Because the sum of the degrees of the vertices is                </a:t>
            </a:r>
            <a:r>
              <a:rPr lang="en-US" sz="2400">
                <a:latin typeface="Cambria"/>
              </a:rPr>
              <a:t>6 </a:t>
            </a:r>
            <a:r>
              <a:rPr lang="en-US" sz="2400">
                <a:latin typeface="Cambria"/>
                <a:ea typeface="Cambria Math"/>
              </a:rPr>
              <a:t> </a:t>
            </a:r>
            <a:r>
              <a:rPr lang="en-US" sz="2400">
                <a:latin typeface="Cambria"/>
              </a:rPr>
              <a:t>10 </a:t>
            </a:r>
            <a:r>
              <a:rPr lang="en-US" sz="2400"/>
              <a:t>= </a:t>
            </a:r>
            <a:r>
              <a:rPr lang="en-US" sz="2400">
                <a:latin typeface="Cambria"/>
              </a:rPr>
              <a:t>60</a:t>
            </a:r>
            <a:r>
              <a:rPr lang="en-US" sz="2400"/>
              <a:t>, the handshaking theorem tells us that </a:t>
            </a:r>
            <a:r>
              <a:rPr lang="en-US" sz="2400">
                <a:latin typeface="Cambria"/>
              </a:rPr>
              <a:t>2</a:t>
            </a:r>
            <a:r>
              <a:rPr lang="en-US" sz="2400" i="1"/>
              <a:t>m</a:t>
            </a:r>
            <a:r>
              <a:rPr lang="en-US" sz="2400"/>
              <a:t> = </a:t>
            </a:r>
            <a:r>
              <a:rPr lang="en-US" sz="2400">
                <a:latin typeface="Cambria"/>
              </a:rPr>
              <a:t>60.             So the number of edges </a:t>
            </a:r>
            <a:r>
              <a:rPr lang="en-US" sz="2400" i="1"/>
              <a:t>m</a:t>
            </a:r>
            <a:r>
              <a:rPr lang="en-US" sz="2400">
                <a:latin typeface="Cambria"/>
              </a:rPr>
              <a:t> = 30.</a:t>
            </a:r>
            <a:endParaRPr sz="2400"/>
          </a:p>
          <a:p>
            <a:pPr indent="0">
              <a:buNone/>
              <a:defRPr/>
            </a:pPr>
            <a:endParaRPr lang="en-US" sz="2400"/>
          </a:p>
          <a:p>
            <a:pPr indent="0">
              <a:buNone/>
              <a:defRPr/>
            </a:pPr>
            <a:r>
              <a:rPr lang="en-US" sz="2400" b="1"/>
              <a:t>Example</a:t>
            </a:r>
            <a:r>
              <a:rPr lang="en-US" sz="2400"/>
              <a:t>: If a graph has </a:t>
            </a:r>
            <a:r>
              <a:rPr lang="en-US" sz="2400">
                <a:latin typeface="Cambria"/>
              </a:rPr>
              <a:t>5</a:t>
            </a:r>
            <a:r>
              <a:rPr lang="en-US" sz="2400"/>
              <a:t> vertices, can each vertex have degree </a:t>
            </a:r>
            <a:r>
              <a:rPr lang="en-US" sz="2400">
                <a:latin typeface="Cambria"/>
              </a:rPr>
              <a:t>3</a:t>
            </a:r>
            <a:r>
              <a:rPr lang="en-US" sz="2400"/>
              <a:t>?</a:t>
            </a:r>
            <a:endParaRPr sz="2400"/>
          </a:p>
          <a:p>
            <a:pPr indent="0">
              <a:buNone/>
              <a:defRPr/>
            </a:pPr>
            <a:r>
              <a:rPr lang="en-US" sz="2400" b="1"/>
              <a:t>Solution</a:t>
            </a:r>
            <a:r>
              <a:rPr lang="en-US" sz="2400"/>
              <a:t>: This is not possible by the handshaking </a:t>
            </a:r>
            <a:r>
              <a:rPr lang="en-US" sz="2400"/>
              <a:t>thoerem</a:t>
            </a:r>
            <a:r>
              <a:rPr lang="en-US" sz="2400"/>
              <a:t>, because the sum of the degrees of the vertices </a:t>
            </a:r>
            <a:r>
              <a:rPr lang="en-US" sz="2400">
                <a:latin typeface="Cambria"/>
              </a:rPr>
              <a:t>3</a:t>
            </a:r>
            <a:r>
              <a:rPr lang="en-US" sz="2400">
                <a:latin typeface="Cambria"/>
                <a:ea typeface="Cambria Math"/>
              </a:rPr>
              <a:t> </a:t>
            </a:r>
            <a:r>
              <a:rPr lang="en-US" sz="2400">
                <a:latin typeface="Cambria"/>
              </a:rPr>
              <a:t>  5 = 15 </a:t>
            </a:r>
            <a:r>
              <a:rPr lang="en-US" sz="2400"/>
              <a:t>is odd.</a:t>
            </a:r>
            <a:endParaRPr sz="2400"/>
          </a:p>
          <a:p>
            <a:pPr>
              <a:defRPr/>
            </a:pPr>
            <a:endParaRPr lang="en-US"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Directed Graphs</a:t>
            </a:r>
            <a:endParaRPr/>
          </a:p>
        </p:txBody>
      </p:sp>
      <p:sp>
        <p:nvSpPr>
          <p:cNvPr id="5" name="Content Placeholder 2" hidden="0"/>
          <p:cNvSpPr>
            <a:spLocks noGrp="1"/>
          </p:cNvSpPr>
          <p:nvPr isPhoto="0" userDrawn="0">
            <p:ph idx="1" hasCustomPrompt="0"/>
          </p:nvPr>
        </p:nvSpPr>
        <p:spPr bwMode="auto">
          <a:xfrm>
            <a:off x="381000" y="2209800"/>
            <a:ext cx="8229600" cy="4389120"/>
          </a:xfrm>
        </p:spPr>
        <p:txBody>
          <a:bodyPr/>
          <a:lstStyle/>
          <a:p>
            <a:pPr indent="0">
              <a:lnSpc>
                <a:spcPct val="104999"/>
              </a:lnSpc>
              <a:buNone/>
              <a:defRPr/>
            </a:pPr>
            <a:endParaRPr lang="en-US" b="1"/>
          </a:p>
          <a:p>
            <a:pPr indent="0">
              <a:lnSpc>
                <a:spcPct val="104999"/>
              </a:lnSpc>
              <a:buNone/>
              <a:defRPr/>
            </a:pPr>
            <a:r>
              <a:rPr lang="en-US" b="1"/>
              <a:t>Definition:</a:t>
            </a:r>
            <a:r>
              <a:rPr lang="en-US"/>
              <a:t> An </a:t>
            </a:r>
            <a:r>
              <a:rPr lang="en-US" i="1"/>
              <a:t>directed graph G = </a:t>
            </a:r>
            <a:r>
              <a:rPr lang="en-US"/>
              <a:t>(</a:t>
            </a:r>
            <a:r>
              <a:rPr lang="en-US" i="1"/>
              <a:t>V, E) </a:t>
            </a:r>
            <a:r>
              <a:rPr lang="en-US"/>
              <a:t>consists of </a:t>
            </a:r>
            <a:r>
              <a:rPr lang="en-US" i="1"/>
              <a:t>V, </a:t>
            </a:r>
            <a:r>
              <a:rPr lang="en-US"/>
              <a:t>a nonempty set of </a:t>
            </a:r>
            <a:r>
              <a:rPr lang="en-US" i="1"/>
              <a:t>vertices </a:t>
            </a:r>
            <a:r>
              <a:rPr lang="en-US"/>
              <a:t>(or </a:t>
            </a:r>
            <a:r>
              <a:rPr lang="en-US" i="1"/>
              <a:t>nodes</a:t>
            </a:r>
            <a:r>
              <a:rPr lang="en-US"/>
              <a:t>), and </a:t>
            </a:r>
            <a:r>
              <a:rPr lang="en-US" i="1"/>
              <a:t>E, </a:t>
            </a:r>
            <a:r>
              <a:rPr lang="en-US"/>
              <a:t>a set of </a:t>
            </a:r>
            <a:r>
              <a:rPr lang="en-US" i="1"/>
              <a:t>directed edges </a:t>
            </a:r>
            <a:r>
              <a:rPr lang="en-US"/>
              <a:t>or </a:t>
            </a:r>
            <a:r>
              <a:rPr lang="en-US" i="1"/>
              <a:t>arcs. </a:t>
            </a:r>
            <a:r>
              <a:rPr lang="en-US"/>
              <a:t>Each edge is an ordered pair of vertices.  The directed  edge (</a:t>
            </a:r>
            <a:r>
              <a:rPr lang="en-US" i="1"/>
              <a:t>u</a:t>
            </a:r>
            <a:r>
              <a:rPr lang="en-US"/>
              <a:t>,</a:t>
            </a:r>
            <a:r>
              <a:rPr lang="en-US" i="1"/>
              <a:t>v</a:t>
            </a:r>
            <a:r>
              <a:rPr lang="en-US"/>
              <a:t>) is said to start at </a:t>
            </a:r>
            <a:r>
              <a:rPr lang="en-US" i="1"/>
              <a:t>u</a:t>
            </a:r>
            <a:r>
              <a:rPr lang="en-US"/>
              <a:t> and end at </a:t>
            </a:r>
            <a:r>
              <a:rPr lang="en-US" i="1"/>
              <a:t>v</a:t>
            </a:r>
            <a:r>
              <a:rPr lang="en-US"/>
              <a:t>.</a:t>
            </a:r>
            <a:endParaRPr/>
          </a:p>
          <a:p>
            <a:pPr indent="0">
              <a:lnSpc>
                <a:spcPct val="104999"/>
              </a:lnSpc>
              <a:buNone/>
              <a:defRPr/>
            </a:pPr>
            <a:r>
              <a:rPr lang="en-US" b="1"/>
              <a:t>Definition</a:t>
            </a:r>
            <a:r>
              <a:rPr lang="en-US"/>
              <a:t>:  Let (</a:t>
            </a:r>
            <a:r>
              <a:rPr lang="en-US" i="1"/>
              <a:t>u,v</a:t>
            </a:r>
            <a:r>
              <a:rPr lang="en-US"/>
              <a:t>)</a:t>
            </a:r>
            <a:r>
              <a:rPr lang="en-US" i="1"/>
              <a:t> </a:t>
            </a:r>
            <a:r>
              <a:rPr lang="en-US"/>
              <a:t>be an edge in </a:t>
            </a:r>
            <a:r>
              <a:rPr lang="en-US" i="1"/>
              <a:t>G</a:t>
            </a:r>
            <a:r>
              <a:rPr lang="en-US"/>
              <a:t>. Then </a:t>
            </a:r>
            <a:r>
              <a:rPr lang="en-US" i="1"/>
              <a:t>u</a:t>
            </a:r>
            <a:r>
              <a:rPr lang="en-US"/>
              <a:t> is the </a:t>
            </a:r>
            <a:r>
              <a:rPr lang="en-US" i="1"/>
              <a:t>initial vertex </a:t>
            </a:r>
            <a:r>
              <a:rPr lang="en-US"/>
              <a:t>of this edge and is </a:t>
            </a:r>
            <a:r>
              <a:rPr lang="en-US" i="1"/>
              <a:t>adjacent to v </a:t>
            </a:r>
            <a:r>
              <a:rPr lang="en-US"/>
              <a:t>and </a:t>
            </a:r>
            <a:r>
              <a:rPr lang="en-US" i="1"/>
              <a:t>v </a:t>
            </a:r>
            <a:r>
              <a:rPr lang="en-US"/>
              <a:t>is the </a:t>
            </a:r>
            <a:r>
              <a:rPr lang="en-US" i="1"/>
              <a:t>terminal </a:t>
            </a:r>
            <a:r>
              <a:rPr lang="en-US"/>
              <a:t>(or </a:t>
            </a:r>
            <a:r>
              <a:rPr lang="en-US" i="1"/>
              <a:t>end</a:t>
            </a:r>
            <a:r>
              <a:rPr lang="en-US"/>
              <a:t>)</a:t>
            </a:r>
            <a:r>
              <a:rPr lang="en-US" i="1"/>
              <a:t> vertex </a:t>
            </a:r>
            <a:r>
              <a:rPr lang="en-US"/>
              <a:t>of this edge and is </a:t>
            </a:r>
            <a:r>
              <a:rPr lang="en-US" i="1"/>
              <a:t>adjacent from u</a:t>
            </a:r>
            <a:r>
              <a:rPr lang="en-US"/>
              <a:t>. The initial and terminal vertices of a loop are the same.</a:t>
            </a:r>
            <a:endParaRPr/>
          </a:p>
          <a:p>
            <a:pPr indent="0">
              <a:lnSpc>
                <a:spcPct val="104999"/>
              </a:lnSpc>
              <a:buNone/>
              <a:defRPr/>
            </a:pPr>
            <a:endParaRPr lang="en-US" i="1"/>
          </a:p>
        </p:txBody>
      </p:sp>
      <p:sp>
        <p:nvSpPr>
          <p:cNvPr id="6" name="TextBox 3" hidden="0"/>
          <p:cNvSpPr>
            <a:spLocks noAdjustHandles="0" noChangeArrowheads="0"/>
          </p:cNvSpPr>
          <p:nvPr isPhoto="0" userDrawn="0"/>
        </p:nvSpPr>
        <p:spPr bwMode="auto">
          <a:xfrm>
            <a:off x="685800" y="1905000"/>
            <a:ext cx="8295861" cy="461665"/>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2400" b="0" i="0" u="none" strike="noStrike" cap="none" spc="0">
                <a:ln>
                  <a:noFill/>
                </a:ln>
                <a:solidFill>
                  <a:prstClr val="black"/>
                </a:solidFill>
                <a:latin typeface="Constantia"/>
                <a:ea typeface="+mn-ea"/>
                <a:cs typeface="+mn-cs"/>
              </a:rPr>
              <a:t>Recall the definition of a directed graph.</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lstStyle/>
          <a:p>
            <a:pPr>
              <a:defRPr/>
            </a:pPr>
            <a:r>
              <a:rPr lang="en-US" sz="4500"/>
              <a:t>Directed Graphs (</a:t>
            </a:r>
            <a:r>
              <a:rPr lang="en-US" sz="4500" i="1"/>
              <a:t>continued</a:t>
            </a:r>
            <a:r>
              <a:rPr lang="en-US" sz="4500"/>
              <a:t>)</a:t>
            </a:r>
            <a:endParaRPr sz="4500"/>
          </a:p>
        </p:txBody>
      </p:sp>
      <p:sp>
        <p:nvSpPr>
          <p:cNvPr id="5" name="Content Placeholder 2" hidden="0"/>
          <p:cNvSpPr>
            <a:spLocks noGrp="1"/>
          </p:cNvSpPr>
          <p:nvPr isPhoto="0" userDrawn="0">
            <p:ph idx="1" hasCustomPrompt="0"/>
          </p:nvPr>
        </p:nvSpPr>
        <p:spPr bwMode="auto">
          <a:xfrm>
            <a:off x="76200" y="1143000"/>
            <a:ext cx="8610600" cy="5181600"/>
          </a:xfrm>
        </p:spPr>
        <p:txBody>
          <a:bodyPr/>
          <a:lstStyle/>
          <a:p>
            <a:pPr indent="0">
              <a:buNone/>
              <a:defRPr/>
            </a:pPr>
            <a:r>
              <a:rPr lang="en-US" sz="2000" b="1"/>
              <a:t>Definition</a:t>
            </a:r>
            <a:r>
              <a:rPr lang="en-US" sz="2400" b="1"/>
              <a:t>:</a:t>
            </a:r>
            <a:r>
              <a:rPr lang="en-US" sz="2400"/>
              <a:t>  The </a:t>
            </a:r>
            <a:r>
              <a:rPr lang="en-US" sz="2400" i="1"/>
              <a:t>in-degree of a vertex v</a:t>
            </a:r>
            <a:r>
              <a:rPr lang="en-US" sz="2400"/>
              <a:t>, denoted   </a:t>
            </a:r>
            <a:r>
              <a:rPr lang="en-US" sz="2400" i="1"/>
              <a:t>deg</a:t>
            </a:r>
            <a:r>
              <a:rPr lang="en-US" sz="2400" i="1" baseline="30000">
                <a:latin typeface="Cambria Math"/>
                <a:ea typeface="Cambria Math"/>
              </a:rPr>
              <a:t>−</a:t>
            </a:r>
            <a:r>
              <a:rPr lang="en-US" sz="2400"/>
              <a:t>(</a:t>
            </a:r>
            <a:r>
              <a:rPr lang="en-US" sz="2400" i="1"/>
              <a:t>v</a:t>
            </a:r>
            <a:r>
              <a:rPr lang="en-US" sz="2400"/>
              <a:t>), is the number of edges which terminate at </a:t>
            </a:r>
            <a:r>
              <a:rPr lang="en-US" sz="2400" i="1"/>
              <a:t>v</a:t>
            </a:r>
            <a:r>
              <a:rPr lang="en-US" sz="2400"/>
              <a:t>. The </a:t>
            </a:r>
            <a:r>
              <a:rPr lang="en-US" sz="2400" i="1"/>
              <a:t>out-degree of v</a:t>
            </a:r>
            <a:r>
              <a:rPr lang="en-US" sz="2400"/>
              <a:t>, denoted </a:t>
            </a:r>
            <a:r>
              <a:rPr lang="en-US" sz="2400" i="1"/>
              <a:t>deg</a:t>
            </a:r>
            <a:r>
              <a:rPr lang="en-US" sz="2400" i="1" baseline="30000"/>
              <a:t>+</a:t>
            </a:r>
            <a:r>
              <a:rPr lang="en-US" sz="2400"/>
              <a:t>(</a:t>
            </a:r>
            <a:r>
              <a:rPr lang="en-US" sz="2400" i="1"/>
              <a:t>v</a:t>
            </a:r>
            <a:r>
              <a:rPr lang="en-US" sz="2400"/>
              <a:t>)</a:t>
            </a:r>
            <a:r>
              <a:rPr lang="en-US" sz="2400" i="1"/>
              <a:t>, </a:t>
            </a:r>
            <a:r>
              <a:rPr lang="en-US" sz="2400"/>
              <a:t>is the number of edges with </a:t>
            </a:r>
            <a:r>
              <a:rPr lang="en-US" sz="2400" i="1"/>
              <a:t>v</a:t>
            </a:r>
            <a:r>
              <a:rPr lang="en-US" sz="2400"/>
              <a:t> as their initial vertex. Note that a loop at a vertex contributes </a:t>
            </a:r>
            <a:r>
              <a:rPr lang="en-US" sz="2400">
                <a:latin typeface="Cambria"/>
              </a:rPr>
              <a:t>1 </a:t>
            </a:r>
            <a:r>
              <a:rPr lang="en-US" sz="2400"/>
              <a:t>to both the in-degree and the out-degree of the vertex.</a:t>
            </a:r>
            <a:endParaRPr/>
          </a:p>
          <a:p>
            <a:pPr indent="0">
              <a:buNone/>
              <a:defRPr/>
            </a:pPr>
            <a:r>
              <a:rPr lang="en-US" sz="2000" b="1"/>
              <a:t>Example:  </a:t>
            </a:r>
            <a:r>
              <a:rPr lang="en-US" sz="2000"/>
              <a:t>In the graph </a:t>
            </a:r>
            <a:r>
              <a:rPr lang="en-US" sz="2000" i="1"/>
              <a:t>G</a:t>
            </a:r>
            <a:r>
              <a:rPr lang="en-US" sz="2000"/>
              <a:t> we have</a:t>
            </a:r>
            <a:endParaRPr lang="en-US" sz="2000" b="1"/>
          </a:p>
        </p:txBody>
      </p:sp>
      <p:pic>
        <p:nvPicPr>
          <p:cNvPr id="6" name="Picture 3" hidden="0"/>
          <p:cNvPicPr>
            <a:picLocks noChangeAspect="1"/>
          </p:cNvPicPr>
          <p:nvPr isPhoto="0" userDrawn="0"/>
        </p:nvPicPr>
        <p:blipFill>
          <a:blip r:embed="rId2"/>
          <a:stretch/>
        </p:blipFill>
        <p:spPr bwMode="auto">
          <a:xfrm>
            <a:off x="990600" y="3440343"/>
            <a:ext cx="5867399" cy="2084571"/>
          </a:xfrm>
          <a:prstGeom prst="rect">
            <a:avLst/>
          </a:prstGeom>
        </p:spPr>
      </p:pic>
      <p:sp>
        <p:nvSpPr>
          <p:cNvPr id="7" name="TextBox 4" hidden="0"/>
          <p:cNvSpPr>
            <a:spLocks noAdjustHandles="0" noChangeArrowheads="0"/>
          </p:cNvSpPr>
          <p:nvPr isPhoto="0" userDrawn="0"/>
        </p:nvSpPr>
        <p:spPr bwMode="auto">
          <a:xfrm>
            <a:off x="76200" y="5632102"/>
            <a:ext cx="8434885" cy="707886"/>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Constantia"/>
                <a:ea typeface="+mn-ea"/>
                <a:cs typeface="+mn-cs"/>
              </a:rPr>
              <a:t>  </a:t>
            </a:r>
            <a:r>
              <a:rPr lang="en-US" sz="2000" b="0" i="0" u="none" strike="noStrike" cap="none" spc="0">
                <a:ln>
                  <a:noFill/>
                </a:ln>
                <a:solidFill>
                  <a:prstClr val="black"/>
                </a:solidFill>
                <a:latin typeface="Constantia"/>
                <a:ea typeface="+mn-ea"/>
                <a:cs typeface="+mn-cs"/>
              </a:rPr>
              <a:t>deg</a:t>
            </a:r>
            <a:r>
              <a:rPr lang="en-US" sz="2000" b="0" i="1"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a</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2, </a:t>
            </a:r>
            <a:r>
              <a:rPr lang="en-US" sz="2000" b="0" i="0" u="none" strike="noStrike" cap="none" spc="0">
                <a:ln>
                  <a:noFill/>
                </a:ln>
                <a:solidFill>
                  <a:prstClr val="black"/>
                </a:solidFill>
                <a:latin typeface="Constantia"/>
                <a:ea typeface="+mn-ea"/>
                <a:cs typeface="+mn-cs"/>
              </a:rPr>
              <a:t>deg</a:t>
            </a:r>
            <a:r>
              <a:rPr lang="en-US" sz="2000" b="0" i="1"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b</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2</a:t>
            </a:r>
            <a:r>
              <a:rPr lang="en-US" sz="2000" b="0" i="0" u="none" strike="noStrike" cap="none" spc="0">
                <a:ln>
                  <a:noFill/>
                </a:ln>
                <a:solidFill>
                  <a:prstClr val="black"/>
                </a:solidFill>
                <a:latin typeface="Constantia"/>
                <a:ea typeface="+mn-ea"/>
                <a:cs typeface="+mn-cs"/>
              </a:rPr>
              <a:t>, </a:t>
            </a:r>
            <a:r>
              <a:rPr lang="en-US" sz="2000" b="0" i="0" u="none" strike="noStrike" cap="none" spc="0">
                <a:ln>
                  <a:noFill/>
                </a:ln>
                <a:solidFill>
                  <a:prstClr val="black"/>
                </a:solidFill>
                <a:latin typeface="Constantia"/>
                <a:ea typeface="+mn-ea"/>
                <a:cs typeface="+mn-cs"/>
              </a:rPr>
              <a:t>deg</a:t>
            </a:r>
            <a:r>
              <a:rPr lang="en-US" sz="2000" b="0" i="1"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c</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3, </a:t>
            </a:r>
            <a:r>
              <a:rPr lang="en-US" sz="2000" b="0" i="0" u="none" strike="noStrike" cap="none" spc="0">
                <a:ln>
                  <a:noFill/>
                </a:ln>
                <a:solidFill>
                  <a:prstClr val="black"/>
                </a:solidFill>
                <a:latin typeface="Constantia"/>
                <a:ea typeface="+mn-ea"/>
                <a:cs typeface="+mn-cs"/>
              </a:rPr>
              <a:t>deg</a:t>
            </a:r>
            <a:r>
              <a:rPr lang="en-US" sz="2000" b="0" i="1"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d</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2</a:t>
            </a:r>
            <a:r>
              <a:rPr lang="en-US" sz="2000" b="0" i="0" u="none" strike="noStrike" cap="none" spc="0">
                <a:ln>
                  <a:noFill/>
                </a:ln>
                <a:solidFill>
                  <a:prstClr val="black"/>
                </a:solidFill>
                <a:latin typeface="Constantia"/>
                <a:ea typeface="+mn-ea"/>
                <a:cs typeface="+mn-cs"/>
              </a:rPr>
              <a:t>, </a:t>
            </a:r>
            <a:r>
              <a:rPr lang="en-US" sz="2000" b="0" i="0" u="none" strike="noStrike" cap="none" spc="0">
                <a:ln>
                  <a:noFill/>
                </a:ln>
                <a:solidFill>
                  <a:prstClr val="black"/>
                </a:solidFill>
                <a:latin typeface="Constantia"/>
                <a:ea typeface="+mn-ea"/>
                <a:cs typeface="+mn-cs"/>
              </a:rPr>
              <a:t>deg</a:t>
            </a:r>
            <a:r>
              <a:rPr lang="en-US" sz="2000" b="0" i="1"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e</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3</a:t>
            </a:r>
            <a:r>
              <a:rPr lang="en-US" sz="2000" b="0" i="0" u="none" strike="noStrike" cap="none" spc="0">
                <a:ln>
                  <a:noFill/>
                </a:ln>
                <a:solidFill>
                  <a:prstClr val="black"/>
                </a:solidFill>
                <a:latin typeface="Constantia"/>
                <a:ea typeface="+mn-ea"/>
                <a:cs typeface="+mn-cs"/>
              </a:rPr>
              <a:t>, </a:t>
            </a:r>
            <a:r>
              <a:rPr lang="en-US" sz="2000" b="0" i="0" u="none" strike="noStrike" cap="none" spc="0">
                <a:ln>
                  <a:noFill/>
                </a:ln>
                <a:solidFill>
                  <a:prstClr val="black"/>
                </a:solidFill>
                <a:latin typeface="Constantia"/>
                <a:ea typeface="+mn-ea"/>
                <a:cs typeface="+mn-cs"/>
              </a:rPr>
              <a:t>deg</a:t>
            </a:r>
            <a:r>
              <a:rPr lang="en-US" sz="2000" b="0" i="1"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f</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0</a:t>
            </a:r>
            <a:r>
              <a:rPr lang="en-US" sz="2000" b="0" i="0" u="none" strike="noStrike" cap="none" spc="0">
                <a:ln>
                  <a:noFill/>
                </a:ln>
                <a:solidFill>
                  <a:prstClr val="black"/>
                </a:solidFill>
                <a:latin typeface="Constantia"/>
                <a:ea typeface="+mn-ea"/>
                <a:cs typeface="+mn-cs"/>
              </a:rPr>
              <a:t>.</a:t>
            </a:r>
            <a:endParaRPr/>
          </a:p>
          <a:p>
            <a:pPr marL="0" marR="0" lvl="0" indent="0" algn="l" defTabSz="914400">
              <a:lnSpc>
                <a:spcPct val="100000"/>
              </a:lnSpc>
              <a:spcBef>
                <a:spcPts val="0"/>
              </a:spcBef>
              <a:spcAft>
                <a:spcPts val="0"/>
              </a:spcAft>
              <a:buClrTx/>
              <a:buSzTx/>
              <a:buFontTx/>
              <a:buNone/>
              <a:defRPr/>
            </a:pPr>
            <a:endParaRPr lang="en-US" sz="2000" b="0" i="0" u="none" strike="noStrike" cap="none" spc="0">
              <a:ln>
                <a:noFill/>
              </a:ln>
              <a:solidFill>
                <a:prstClr val="black"/>
              </a:solidFill>
              <a:latin typeface="Constantia"/>
              <a:ea typeface="+mn-ea"/>
              <a:cs typeface="+mn-cs"/>
            </a:endParaRPr>
          </a:p>
        </p:txBody>
      </p:sp>
      <p:sp>
        <p:nvSpPr>
          <p:cNvPr id="8" name="TextBox 5" hidden="0"/>
          <p:cNvSpPr>
            <a:spLocks noAdjustHandles="0" noChangeArrowheads="0"/>
          </p:cNvSpPr>
          <p:nvPr isPhoto="0" userDrawn="0"/>
        </p:nvSpPr>
        <p:spPr bwMode="auto">
          <a:xfrm>
            <a:off x="228600" y="6315362"/>
            <a:ext cx="8343900" cy="400110"/>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Constantia"/>
                <a:ea typeface="+mn-ea"/>
                <a:cs typeface="+mn-cs"/>
              </a:rPr>
              <a:t>deg</a:t>
            </a:r>
            <a:r>
              <a:rPr lang="en-US" sz="2000" b="0" i="0"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a</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4, </a:t>
            </a:r>
            <a:r>
              <a:rPr lang="en-US" sz="2000" b="0" i="0" u="none" strike="noStrike" cap="none" spc="0">
                <a:ln>
                  <a:noFill/>
                </a:ln>
                <a:solidFill>
                  <a:prstClr val="black"/>
                </a:solidFill>
                <a:latin typeface="Constantia"/>
                <a:ea typeface="+mn-ea"/>
                <a:cs typeface="+mn-cs"/>
              </a:rPr>
              <a:t>deg</a:t>
            </a:r>
            <a:r>
              <a:rPr lang="en-US" sz="2000" b="0" i="0"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b</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1</a:t>
            </a:r>
            <a:r>
              <a:rPr lang="en-US" sz="2000" b="0" i="0" u="none" strike="noStrike" cap="none" spc="0">
                <a:ln>
                  <a:noFill/>
                </a:ln>
                <a:solidFill>
                  <a:prstClr val="black"/>
                </a:solidFill>
                <a:latin typeface="Constantia"/>
                <a:ea typeface="+mn-ea"/>
                <a:cs typeface="+mn-cs"/>
              </a:rPr>
              <a:t>, </a:t>
            </a:r>
            <a:r>
              <a:rPr lang="en-US" sz="2000" b="0" i="0" u="none" strike="noStrike" cap="none" spc="0">
                <a:ln>
                  <a:noFill/>
                </a:ln>
                <a:solidFill>
                  <a:prstClr val="black"/>
                </a:solidFill>
                <a:latin typeface="Constantia"/>
                <a:ea typeface="+mn-ea"/>
                <a:cs typeface="+mn-cs"/>
              </a:rPr>
              <a:t>deg</a:t>
            </a:r>
            <a:r>
              <a:rPr lang="en-US" sz="2000" b="0" i="0"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c</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2, </a:t>
            </a:r>
            <a:r>
              <a:rPr lang="en-US" sz="2000" b="0" i="0" u="none" strike="noStrike" cap="none" spc="0">
                <a:ln>
                  <a:noFill/>
                </a:ln>
                <a:solidFill>
                  <a:prstClr val="black"/>
                </a:solidFill>
                <a:latin typeface="Constantia"/>
                <a:ea typeface="+mn-ea"/>
                <a:cs typeface="+mn-cs"/>
              </a:rPr>
              <a:t>deg</a:t>
            </a:r>
            <a:r>
              <a:rPr lang="en-US" sz="2000" b="0" i="0"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d</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2</a:t>
            </a:r>
            <a:r>
              <a:rPr lang="en-US" sz="2000" b="0" i="0" u="none" strike="noStrike" cap="none" spc="0">
                <a:ln>
                  <a:noFill/>
                </a:ln>
                <a:solidFill>
                  <a:prstClr val="black"/>
                </a:solidFill>
                <a:latin typeface="Constantia"/>
                <a:ea typeface="+mn-ea"/>
                <a:cs typeface="+mn-cs"/>
              </a:rPr>
              <a:t>, </a:t>
            </a:r>
            <a:r>
              <a:rPr lang="en-US" sz="2000" b="0" i="0" u="none" strike="noStrike" cap="none" spc="0">
                <a:ln>
                  <a:noFill/>
                </a:ln>
                <a:solidFill>
                  <a:prstClr val="black"/>
                </a:solidFill>
                <a:latin typeface="Constantia"/>
                <a:ea typeface="+mn-ea"/>
                <a:cs typeface="+mn-cs"/>
              </a:rPr>
              <a:t>deg</a:t>
            </a:r>
            <a:r>
              <a:rPr lang="en-US" sz="2000" b="0" i="0" u="none" strike="noStrike" cap="none" spc="0" baseline="30000">
                <a:ln>
                  <a:noFill/>
                </a:ln>
                <a:solidFill>
                  <a:prstClr val="black"/>
                </a:solidFill>
                <a:latin typeface="Cambria Math"/>
                <a:ea typeface="Cambria Math"/>
                <a:cs typeface="+mn-cs"/>
              </a:rPr>
              <a:t>+</a:t>
            </a:r>
            <a:r>
              <a:rPr lang="en-US" sz="2000" b="0" i="1" u="none" strike="noStrike" cap="none" spc="0" baseline="30000">
                <a:ln>
                  <a:noFill/>
                </a:ln>
                <a:solidFill>
                  <a:prstClr val="black"/>
                </a:solidFill>
                <a:latin typeface="Cambria Math"/>
                <a:ea typeface="Cambria Math"/>
                <a:cs typeface="+mn-cs"/>
              </a:rPr>
              <a:t> </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e</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3</a:t>
            </a:r>
            <a:r>
              <a:rPr lang="en-US" sz="2000" b="0" i="0" u="none" strike="noStrike" cap="none" spc="0">
                <a:ln>
                  <a:noFill/>
                </a:ln>
                <a:solidFill>
                  <a:prstClr val="black"/>
                </a:solidFill>
                <a:latin typeface="Constantia"/>
                <a:ea typeface="+mn-ea"/>
                <a:cs typeface="+mn-cs"/>
              </a:rPr>
              <a:t>, </a:t>
            </a:r>
            <a:r>
              <a:rPr lang="en-US" sz="2000" b="0" i="0" u="none" strike="noStrike" cap="none" spc="0">
                <a:ln>
                  <a:noFill/>
                </a:ln>
                <a:solidFill>
                  <a:prstClr val="black"/>
                </a:solidFill>
                <a:latin typeface="Constantia"/>
                <a:ea typeface="+mn-ea"/>
                <a:cs typeface="+mn-cs"/>
              </a:rPr>
              <a:t>deg</a:t>
            </a:r>
            <a:r>
              <a:rPr lang="en-US" sz="2000" b="0" i="0" u="none" strike="noStrike" cap="none" spc="0" baseline="30000">
                <a:ln>
                  <a:noFill/>
                </a:ln>
                <a:solidFill>
                  <a:prstClr val="black"/>
                </a:solidFill>
                <a:latin typeface="Cambria Math"/>
                <a:ea typeface="Cambria Math"/>
                <a:cs typeface="+mn-cs"/>
              </a:rPr>
              <a:t>+</a:t>
            </a:r>
            <a:r>
              <a:rPr lang="en-US" sz="2000" b="0" i="0" u="none" strike="noStrike" cap="none" spc="0">
                <a:ln>
                  <a:noFill/>
                </a:ln>
                <a:solidFill>
                  <a:prstClr val="black"/>
                </a:solidFill>
                <a:latin typeface="Constantia"/>
                <a:ea typeface="+mn-ea"/>
                <a:cs typeface="+mn-cs"/>
              </a:rPr>
              <a:t>(</a:t>
            </a:r>
            <a:r>
              <a:rPr lang="en-US" sz="2000" b="0" i="1" u="none" strike="noStrike" cap="none" spc="0">
                <a:ln>
                  <a:noFill/>
                </a:ln>
                <a:solidFill>
                  <a:prstClr val="black"/>
                </a:solidFill>
                <a:latin typeface="Constantia"/>
                <a:ea typeface="+mn-ea"/>
                <a:cs typeface="+mn-cs"/>
              </a:rPr>
              <a:t>f</a:t>
            </a:r>
            <a:r>
              <a:rPr lang="en-US" sz="2000" b="0" i="0" u="none" strike="noStrike" cap="none" spc="0">
                <a:ln>
                  <a:noFill/>
                </a:ln>
                <a:solidFill>
                  <a:prstClr val="black"/>
                </a:solidFill>
                <a:latin typeface="Constantia"/>
                <a:ea typeface="+mn-ea"/>
                <a:cs typeface="+mn-cs"/>
              </a:rPr>
              <a:t>) = </a:t>
            </a:r>
            <a:r>
              <a:rPr lang="en-US" sz="2000" b="0" i="0" u="none" strike="noStrike" cap="none" spc="0">
                <a:ln>
                  <a:noFill/>
                </a:ln>
                <a:solidFill>
                  <a:prstClr val="black"/>
                </a:solidFill>
                <a:latin typeface="Cambria"/>
                <a:ea typeface="+mn-ea"/>
                <a:cs typeface="+mn-cs"/>
              </a:rPr>
              <a:t>0</a:t>
            </a:r>
            <a:r>
              <a:rPr lang="en-US" sz="2000" b="0" i="0" u="none" strike="noStrike" cap="none" spc="0">
                <a:ln>
                  <a:noFill/>
                </a:ln>
                <a:solidFill>
                  <a:prstClr val="black"/>
                </a:solidFill>
                <a:latin typeface="Constantia"/>
                <a:ea typeface="+mn-ea"/>
                <a:cs typeface="+mn-cs"/>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Composition</a:t>
            </a:r>
            <a:endParaRPr/>
          </a:p>
        </p:txBody>
      </p:sp>
      <p:sp>
        <p:nvSpPr>
          <p:cNvPr id="5" name="Content Placeholder 2" hidden="0"/>
          <p:cNvSpPr>
            <a:spLocks noGrp="1"/>
          </p:cNvSpPr>
          <p:nvPr isPhoto="0" userDrawn="0">
            <p:ph idx="1" hasCustomPrompt="0"/>
          </p:nvPr>
        </p:nvSpPr>
        <p:spPr bwMode="auto"/>
        <p:txBody>
          <a:bodyPr/>
          <a:lstStyle/>
          <a:p>
            <a:pPr>
              <a:buNone/>
              <a:defRPr/>
            </a:pPr>
            <a:r>
              <a:rPr lang="en-US" b="1"/>
              <a:t>   Definition:</a:t>
            </a:r>
            <a:r>
              <a:rPr lang="en-US"/>
              <a:t>  Suppose</a:t>
            </a:r>
            <a:endParaRPr/>
          </a:p>
          <a:p>
            <a:pPr lvl="1">
              <a:defRPr/>
            </a:pPr>
            <a:r>
              <a:rPr lang="en-US" i="1"/>
              <a:t>R</a:t>
            </a:r>
            <a:r>
              <a:rPr lang="en-US" baseline="-25000">
                <a:latin typeface="Cambria Math"/>
                <a:ea typeface="Cambria Math"/>
              </a:rPr>
              <a:t>1</a:t>
            </a:r>
            <a:r>
              <a:rPr lang="en-US"/>
              <a:t> is a relation from a set </a:t>
            </a:r>
            <a:r>
              <a:rPr lang="en-US" i="1"/>
              <a:t>A</a:t>
            </a:r>
            <a:r>
              <a:rPr lang="en-US"/>
              <a:t> to a set </a:t>
            </a:r>
            <a:r>
              <a:rPr lang="en-US" i="1"/>
              <a:t>B</a:t>
            </a:r>
            <a:r>
              <a:rPr lang="en-US"/>
              <a:t>.</a:t>
            </a:r>
            <a:endParaRPr/>
          </a:p>
          <a:p>
            <a:pPr lvl="1">
              <a:defRPr/>
            </a:pPr>
            <a:r>
              <a:rPr lang="en-US" i="1"/>
              <a:t>R</a:t>
            </a:r>
            <a:r>
              <a:rPr lang="en-US" baseline="-25000">
                <a:latin typeface="Cambria Math"/>
                <a:ea typeface="Cambria Math"/>
              </a:rPr>
              <a:t>2</a:t>
            </a:r>
            <a:r>
              <a:rPr lang="en-US"/>
              <a:t> is a relation from </a:t>
            </a:r>
            <a:r>
              <a:rPr lang="en-US" i="1"/>
              <a:t>B</a:t>
            </a:r>
            <a:r>
              <a:rPr lang="en-US"/>
              <a:t> to a set </a:t>
            </a:r>
            <a:r>
              <a:rPr lang="en-US" i="1"/>
              <a:t>C</a:t>
            </a:r>
            <a:r>
              <a:rPr lang="en-US"/>
              <a:t>.</a:t>
            </a:r>
            <a:endParaRPr/>
          </a:p>
          <a:p>
            <a:pPr>
              <a:buNone/>
              <a:defRPr/>
            </a:pPr>
            <a:r>
              <a:rPr lang="en-US"/>
              <a:t>   Then the </a:t>
            </a:r>
            <a:r>
              <a:rPr lang="en-US" i="1"/>
              <a:t>composition</a:t>
            </a:r>
            <a:r>
              <a:rPr lang="en-US"/>
              <a:t> (or </a:t>
            </a:r>
            <a:r>
              <a:rPr lang="en-US" i="1"/>
              <a:t>composite</a:t>
            </a:r>
            <a:r>
              <a:rPr lang="en-US"/>
              <a:t>) of </a:t>
            </a:r>
            <a:r>
              <a:rPr lang="en-US" i="1"/>
              <a:t>R</a:t>
            </a:r>
            <a:r>
              <a:rPr lang="en-US" baseline="-25000">
                <a:latin typeface="Cambria Math"/>
                <a:ea typeface="Cambria Math"/>
              </a:rPr>
              <a:t>2</a:t>
            </a:r>
            <a:r>
              <a:rPr lang="en-US" b="1" baseline="-25000"/>
              <a:t>  </a:t>
            </a:r>
            <a:r>
              <a:rPr lang="en-US"/>
              <a:t>with</a:t>
            </a:r>
            <a:r>
              <a:rPr lang="en-US" b="1" baseline="-25000"/>
              <a:t> </a:t>
            </a:r>
            <a:r>
              <a:rPr lang="en-US" i="1"/>
              <a:t>R</a:t>
            </a:r>
            <a:r>
              <a:rPr lang="en-US" baseline="-25000">
                <a:latin typeface="Cambria Math"/>
                <a:ea typeface="Cambria Math"/>
              </a:rPr>
              <a:t>1</a:t>
            </a:r>
            <a:r>
              <a:rPr lang="en-US"/>
              <a:t>,</a:t>
            </a:r>
            <a:r>
              <a:rPr lang="en-US" b="1"/>
              <a:t> </a:t>
            </a:r>
            <a:r>
              <a:rPr lang="en-US"/>
              <a:t>is a relation from </a:t>
            </a:r>
            <a:r>
              <a:rPr lang="en-US" i="1"/>
              <a:t>A</a:t>
            </a:r>
            <a:r>
              <a:rPr lang="en-US"/>
              <a:t> to </a:t>
            </a:r>
            <a:r>
              <a:rPr lang="en-US" i="1"/>
              <a:t>C</a:t>
            </a:r>
            <a:r>
              <a:rPr lang="en-US"/>
              <a:t> where</a:t>
            </a:r>
            <a:endParaRPr/>
          </a:p>
          <a:p>
            <a:pPr lvl="1">
              <a:defRPr/>
            </a:pPr>
            <a:r>
              <a:rPr lang="en-US"/>
              <a:t>if (</a:t>
            </a:r>
            <a:r>
              <a:rPr lang="en-US" i="1"/>
              <a:t>x,y</a:t>
            </a:r>
            <a:r>
              <a:rPr lang="en-US"/>
              <a:t>)</a:t>
            </a:r>
            <a:r>
              <a:rPr lang="en-US" i="1"/>
              <a:t> </a:t>
            </a:r>
            <a:r>
              <a:rPr lang="en-US"/>
              <a:t>is a member of </a:t>
            </a:r>
            <a:r>
              <a:rPr lang="en-US" i="1"/>
              <a:t>R</a:t>
            </a:r>
            <a:r>
              <a:rPr lang="en-US" baseline="-25000">
                <a:latin typeface="Cambria Math"/>
                <a:ea typeface="Cambria Math"/>
              </a:rPr>
              <a:t>1</a:t>
            </a:r>
            <a:r>
              <a:rPr lang="en-US" b="1"/>
              <a:t>  </a:t>
            </a:r>
            <a:r>
              <a:rPr lang="en-US"/>
              <a:t>and</a:t>
            </a:r>
            <a:r>
              <a:rPr lang="en-US" b="1"/>
              <a:t> </a:t>
            </a:r>
            <a:r>
              <a:rPr lang="en-US"/>
              <a:t>(</a:t>
            </a:r>
            <a:r>
              <a:rPr lang="en-US" i="1"/>
              <a:t>y,z</a:t>
            </a:r>
            <a:r>
              <a:rPr lang="en-US"/>
              <a:t>)</a:t>
            </a:r>
            <a:r>
              <a:rPr lang="en-US" i="1"/>
              <a:t>  </a:t>
            </a:r>
            <a:r>
              <a:rPr lang="en-US"/>
              <a:t>is a member of </a:t>
            </a:r>
            <a:r>
              <a:rPr lang="en-US" i="1"/>
              <a:t>R</a:t>
            </a:r>
            <a:r>
              <a:rPr lang="en-US" baseline="-25000">
                <a:latin typeface="Cambria Math"/>
                <a:ea typeface="Cambria Math"/>
              </a:rPr>
              <a:t>2</a:t>
            </a:r>
            <a:r>
              <a:rPr lang="en-US" b="1"/>
              <a:t>,</a:t>
            </a:r>
            <a:r>
              <a:rPr lang="en-US"/>
              <a:t> then (</a:t>
            </a:r>
            <a:r>
              <a:rPr lang="en-US" i="1"/>
              <a:t>x,z</a:t>
            </a:r>
            <a:r>
              <a:rPr lang="en-US"/>
              <a:t>)</a:t>
            </a:r>
            <a:r>
              <a:rPr lang="en-US" i="1"/>
              <a:t> </a:t>
            </a:r>
            <a:r>
              <a:rPr lang="en-US"/>
              <a:t>is a member of </a:t>
            </a:r>
            <a:r>
              <a:rPr lang="en-US" i="1"/>
              <a:t>R</a:t>
            </a:r>
            <a:r>
              <a:rPr lang="en-US" baseline="-25000">
                <a:latin typeface="Cambria Math"/>
                <a:ea typeface="Cambria Math"/>
              </a:rPr>
              <a:t>2</a:t>
            </a:r>
            <a:r>
              <a:rPr lang="en-US" b="1">
                <a:latin typeface="Cambria Math"/>
                <a:ea typeface="Cambria Math"/>
              </a:rPr>
              <a:t>∘</a:t>
            </a:r>
            <a:r>
              <a:rPr lang="en-US"/>
              <a:t> </a:t>
            </a:r>
            <a:r>
              <a:rPr lang="en-US" i="1"/>
              <a:t>R</a:t>
            </a:r>
            <a:r>
              <a:rPr lang="en-US" baseline="-25000">
                <a:latin typeface="Cambria Math"/>
                <a:ea typeface="Cambria Math"/>
              </a:rPr>
              <a:t>1</a:t>
            </a:r>
            <a:r>
              <a:rPr lang="en-US"/>
              <a:t>.</a:t>
            </a:r>
            <a:endParaRPr lang="en-US" i="1"/>
          </a:p>
          <a:p>
            <a:pPr lvl="1">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15112"/>
          </a:xfrm>
        </p:spPr>
        <p:txBody>
          <a:bodyPr/>
          <a:lstStyle/>
          <a:p>
            <a:pPr>
              <a:defRPr/>
            </a:pPr>
            <a:r>
              <a:rPr lang="en-US" sz="4500"/>
              <a:t>Directed Graphs (</a:t>
            </a:r>
            <a:r>
              <a:rPr lang="en-US" sz="4500" i="1"/>
              <a:t>continued</a:t>
            </a:r>
            <a:r>
              <a:rPr lang="en-US" sz="4500"/>
              <a:t>)</a:t>
            </a:r>
            <a:endParaRPr sz="4500"/>
          </a:p>
        </p:txBody>
      </p:sp>
      <p:sp>
        <p:nvSpPr>
          <p:cNvPr id="5" name="Content Placeholder 2" hidden="0"/>
          <p:cNvSpPr>
            <a:spLocks noGrp="1"/>
          </p:cNvSpPr>
          <p:nvPr isPhoto="0" userDrawn="0">
            <p:ph idx="1" hasCustomPrompt="0"/>
          </p:nvPr>
        </p:nvSpPr>
        <p:spPr bwMode="auto">
          <a:xfrm>
            <a:off x="457200" y="1295400"/>
            <a:ext cx="8229600" cy="5029200"/>
          </a:xfrm>
        </p:spPr>
        <p:txBody>
          <a:bodyPr/>
          <a:lstStyle/>
          <a:p>
            <a:pPr indent="0">
              <a:buNone/>
              <a:defRPr/>
            </a:pPr>
            <a:r>
              <a:rPr lang="en-US" b="1"/>
              <a:t>Theorem </a:t>
            </a:r>
            <a:r>
              <a:rPr lang="en-US" b="1">
                <a:latin typeface="Cambria"/>
              </a:rPr>
              <a:t>3</a:t>
            </a:r>
            <a:r>
              <a:rPr lang="en-US"/>
              <a:t>: Let </a:t>
            </a:r>
            <a:r>
              <a:rPr lang="en-US" i="1"/>
              <a:t>G = </a:t>
            </a:r>
            <a:r>
              <a:rPr lang="en-US"/>
              <a:t>(</a:t>
            </a:r>
            <a:r>
              <a:rPr lang="en-US" i="1"/>
              <a:t>V, E</a:t>
            </a:r>
            <a:r>
              <a:rPr lang="en-US"/>
              <a:t>)</a:t>
            </a:r>
            <a:r>
              <a:rPr lang="en-US" i="1"/>
              <a:t> </a:t>
            </a:r>
            <a:r>
              <a:rPr lang="en-US"/>
              <a:t>be a graph with directed edges. Then:</a:t>
            </a:r>
            <a:endParaRPr/>
          </a:p>
          <a:p>
            <a:pPr indent="0">
              <a:buNone/>
              <a:defRPr/>
            </a:pPr>
            <a:endParaRPr lang="en-US"/>
          </a:p>
          <a:p>
            <a:pPr indent="0">
              <a:buNone/>
              <a:defRPr/>
            </a:pPr>
            <a:endParaRPr lang="en-US"/>
          </a:p>
          <a:p>
            <a:pPr indent="0">
              <a:buNone/>
              <a:defRPr/>
            </a:pPr>
            <a:endParaRPr lang="en-US"/>
          </a:p>
          <a:p>
            <a:pPr indent="0">
              <a:buNone/>
              <a:defRPr/>
            </a:pPr>
            <a:endParaRPr lang="en-US"/>
          </a:p>
          <a:p>
            <a:pPr indent="0">
              <a:buNone/>
              <a:defRPr/>
            </a:pPr>
            <a:r>
              <a:rPr lang="en-US" b="1" i="1"/>
              <a:t>Proof</a:t>
            </a:r>
            <a:r>
              <a:rPr lang="en-US"/>
              <a:t>: The first sum counts the number of outgoing edges over all vertices and the second sum counts the number of incoming edges over all vertices. It follows that both sums equal the number of edges in the graph.</a:t>
            </a:r>
            <a:endParaRPr/>
          </a:p>
          <a:p>
            <a:pPr indent="0">
              <a:buNone/>
              <a:defRPr/>
            </a:pPr>
            <a:endParaRPr lang="en-US"/>
          </a:p>
          <a:p>
            <a:pPr>
              <a:buNone/>
              <a:defRPr/>
            </a:pPr>
            <a:endParaRPr lang="en-US"/>
          </a:p>
        </p:txBody>
      </p:sp>
      <p:pic>
        <p:nvPicPr>
          <p:cNvPr id="6" name="Picture 3" hidden="0"/>
          <p:cNvPicPr>
            <a:picLocks noChangeAspect="1"/>
          </p:cNvPicPr>
          <p:nvPr isPhoto="0" userDrawn="0"/>
        </p:nvPicPr>
        <p:blipFill>
          <a:blip r:embed="rId2"/>
          <a:stretch/>
        </p:blipFill>
        <p:spPr bwMode="auto">
          <a:xfrm>
            <a:off x="1524000" y="2590800"/>
            <a:ext cx="5537835" cy="8372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69392"/>
          </a:xfrm>
        </p:spPr>
        <p:txBody>
          <a:bodyPr>
            <a:noAutofit/>
          </a:bodyPr>
          <a:lstStyle/>
          <a:p>
            <a:pPr>
              <a:defRPr/>
            </a:pPr>
            <a:r>
              <a:rPr lang="en-US" sz="3600"/>
              <a:t>Special Types of Simple Graphs: </a:t>
            </a:r>
            <a:br>
              <a:rPr lang="en-US" sz="3600"/>
            </a:br>
            <a:r>
              <a:rPr lang="en-US" sz="3600"/>
              <a:t>Complete Graphs</a:t>
            </a:r>
            <a:endParaRPr/>
          </a:p>
        </p:txBody>
      </p:sp>
      <p:sp>
        <p:nvSpPr>
          <p:cNvPr id="5" name="Content Placeholder 2" hidden="0"/>
          <p:cNvSpPr>
            <a:spLocks noGrp="1"/>
          </p:cNvSpPr>
          <p:nvPr isPhoto="0" userDrawn="0">
            <p:ph idx="1" hasCustomPrompt="0"/>
          </p:nvPr>
        </p:nvSpPr>
        <p:spPr bwMode="auto">
          <a:xfrm>
            <a:off x="457200" y="1173480"/>
            <a:ext cx="8229600" cy="5151120"/>
          </a:xfrm>
        </p:spPr>
        <p:txBody>
          <a:bodyPr/>
          <a:lstStyle/>
          <a:p>
            <a:pPr indent="0">
              <a:buNone/>
              <a:defRPr/>
            </a:pPr>
            <a:r>
              <a:rPr lang="en-US"/>
              <a:t>A </a:t>
            </a:r>
            <a:r>
              <a:rPr lang="en-US" i="1"/>
              <a:t>complete graph on n vertices</a:t>
            </a:r>
            <a:r>
              <a:rPr lang="en-US"/>
              <a:t>, denoted by </a:t>
            </a:r>
            <a:r>
              <a:rPr lang="en-US" i="1"/>
              <a:t>K</a:t>
            </a:r>
            <a:r>
              <a:rPr lang="en-US" i="1" baseline="-25000"/>
              <a:t>n</a:t>
            </a:r>
            <a:r>
              <a:rPr lang="en-US"/>
              <a:t>, is the simple graph that contains exactly one edge between each pair of distinct vertices. </a:t>
            </a:r>
            <a:endParaRPr/>
          </a:p>
        </p:txBody>
      </p:sp>
      <p:pic>
        <p:nvPicPr>
          <p:cNvPr id="6" name="Picture 3" hidden="0"/>
          <p:cNvPicPr>
            <a:picLocks noChangeAspect="1"/>
          </p:cNvPicPr>
          <p:nvPr isPhoto="0" userDrawn="0"/>
        </p:nvPicPr>
        <p:blipFill>
          <a:blip r:embed="rId2"/>
          <a:stretch/>
        </p:blipFill>
        <p:spPr bwMode="auto">
          <a:xfrm>
            <a:off x="0" y="3048000"/>
            <a:ext cx="9144000" cy="3276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667512"/>
          </a:xfrm>
        </p:spPr>
        <p:txBody>
          <a:bodyPr>
            <a:noAutofit/>
          </a:bodyPr>
          <a:lstStyle/>
          <a:p>
            <a:pPr>
              <a:defRPr/>
            </a:pPr>
            <a:r>
              <a:rPr lang="en-US" sz="3600"/>
              <a:t>Special Types of Simple Graphs: </a:t>
            </a:r>
            <a:br>
              <a:rPr lang="en-US" sz="3600"/>
            </a:br>
            <a:r>
              <a:rPr lang="en-US" sz="3600"/>
              <a:t>Cycles and Wheels</a:t>
            </a:r>
            <a:endParaRPr/>
          </a:p>
        </p:txBody>
      </p:sp>
      <p:sp>
        <p:nvSpPr>
          <p:cNvPr id="5" name="Content Placeholder 2" hidden="0"/>
          <p:cNvSpPr>
            <a:spLocks noGrp="1"/>
          </p:cNvSpPr>
          <p:nvPr isPhoto="0" userDrawn="0">
            <p:ph idx="1" hasCustomPrompt="0"/>
          </p:nvPr>
        </p:nvSpPr>
        <p:spPr bwMode="auto">
          <a:xfrm>
            <a:off x="228600" y="1371600"/>
            <a:ext cx="8763000" cy="5257800"/>
          </a:xfrm>
        </p:spPr>
        <p:txBody>
          <a:bodyPr/>
          <a:lstStyle/>
          <a:p>
            <a:pPr indent="0">
              <a:buNone/>
              <a:defRPr/>
            </a:pPr>
            <a:r>
              <a:rPr lang="en-US"/>
              <a:t>A </a:t>
            </a:r>
            <a:r>
              <a:rPr lang="en-US" i="1"/>
              <a:t>cycle</a:t>
            </a:r>
            <a:r>
              <a:rPr lang="en-US"/>
              <a:t> </a:t>
            </a:r>
            <a:r>
              <a:rPr lang="en-US" i="1"/>
              <a:t>C</a:t>
            </a:r>
            <a:r>
              <a:rPr lang="en-US" i="1" baseline="-25000"/>
              <a:t>n</a:t>
            </a:r>
            <a:r>
              <a:rPr lang="en-US" i="1" baseline="-25000"/>
              <a:t> </a:t>
            </a:r>
            <a:r>
              <a:rPr lang="en-US"/>
              <a:t>for </a:t>
            </a:r>
            <a:r>
              <a:rPr lang="en-US" i="1"/>
              <a:t>n</a:t>
            </a:r>
            <a:r>
              <a:rPr lang="en-US"/>
              <a:t> ≥  </a:t>
            </a:r>
            <a:r>
              <a:rPr lang="en-US">
                <a:latin typeface="Cambria"/>
              </a:rPr>
              <a:t>3 </a:t>
            </a:r>
            <a:r>
              <a:rPr lang="en-US"/>
              <a:t>consists of </a:t>
            </a:r>
            <a:r>
              <a:rPr lang="en-US" i="1"/>
              <a:t>n</a:t>
            </a:r>
            <a:r>
              <a:rPr lang="en-US"/>
              <a:t> vertices </a:t>
            </a:r>
            <a:r>
              <a:rPr lang="en-US" i="1"/>
              <a:t>v</a:t>
            </a:r>
            <a:r>
              <a:rPr lang="en-US" baseline="-25000">
                <a:latin typeface="Cambria"/>
              </a:rPr>
              <a:t>1</a:t>
            </a:r>
            <a:r>
              <a:rPr lang="en-US"/>
              <a:t>, </a:t>
            </a:r>
            <a:r>
              <a:rPr lang="en-US" i="1"/>
              <a:t>v</a:t>
            </a:r>
            <a:r>
              <a:rPr lang="en-US" baseline="-25000">
                <a:latin typeface="Cambria"/>
              </a:rPr>
              <a:t>2</a:t>
            </a:r>
            <a:r>
              <a:rPr lang="en-US" i="1"/>
              <a:t> ,</a:t>
            </a:r>
            <a:r>
              <a:rPr lang="en-US" i="1">
                <a:latin typeface="Cambria Math"/>
                <a:ea typeface="Cambria Math"/>
              </a:rPr>
              <a:t>⋯</a:t>
            </a:r>
            <a:r>
              <a:rPr lang="en-US" i="1"/>
              <a:t> ,</a:t>
            </a:r>
            <a:r>
              <a:rPr lang="en-US"/>
              <a:t> </a:t>
            </a:r>
            <a:r>
              <a:rPr lang="en-US" i="1"/>
              <a:t>v</a:t>
            </a:r>
            <a:r>
              <a:rPr lang="en-US" baseline="-25000">
                <a:latin typeface="Cambria"/>
              </a:rPr>
              <a:t>n</a:t>
            </a:r>
            <a:r>
              <a:rPr lang="en-US"/>
              <a:t>, and edges {</a:t>
            </a:r>
            <a:r>
              <a:rPr lang="en-US" i="1"/>
              <a:t>v</a:t>
            </a:r>
            <a:r>
              <a:rPr lang="en-US" baseline="-25000">
                <a:latin typeface="Cambria"/>
              </a:rPr>
              <a:t>1</a:t>
            </a:r>
            <a:r>
              <a:rPr lang="en-US" i="1"/>
              <a:t>, v</a:t>
            </a:r>
            <a:r>
              <a:rPr lang="en-US" baseline="-25000">
                <a:latin typeface="Cambria"/>
              </a:rPr>
              <a:t>2</a:t>
            </a:r>
            <a:r>
              <a:rPr lang="en-US"/>
              <a:t>}</a:t>
            </a:r>
            <a:r>
              <a:rPr lang="en-US" i="1"/>
              <a:t>, </a:t>
            </a:r>
            <a:r>
              <a:rPr lang="en-US"/>
              <a:t>{</a:t>
            </a:r>
            <a:r>
              <a:rPr lang="en-US" i="1"/>
              <a:t>v</a:t>
            </a:r>
            <a:r>
              <a:rPr lang="en-US" baseline="-25000">
                <a:latin typeface="Cambria"/>
              </a:rPr>
              <a:t>2</a:t>
            </a:r>
            <a:r>
              <a:rPr lang="en-US" i="1"/>
              <a:t>, v</a:t>
            </a:r>
            <a:r>
              <a:rPr lang="en-US" baseline="-25000">
                <a:latin typeface="Cambria"/>
              </a:rPr>
              <a:t>3</a:t>
            </a:r>
            <a:r>
              <a:rPr lang="en-US"/>
              <a:t>}</a:t>
            </a:r>
            <a:r>
              <a:rPr lang="en-US" i="1"/>
              <a:t> ,</a:t>
            </a:r>
            <a:r>
              <a:rPr lang="en-US" i="1">
                <a:latin typeface="Cambria Math"/>
                <a:ea typeface="Cambria Math"/>
              </a:rPr>
              <a:t>⋯</a:t>
            </a:r>
            <a:r>
              <a:rPr lang="en-US" i="1"/>
              <a:t> , </a:t>
            </a:r>
            <a:r>
              <a:rPr lang="en-US"/>
              <a:t>{</a:t>
            </a:r>
            <a:r>
              <a:rPr lang="en-US" i="1"/>
              <a:t>v</a:t>
            </a:r>
            <a:r>
              <a:rPr lang="en-US" i="1" baseline="-25000"/>
              <a:t>n-</a:t>
            </a:r>
            <a:r>
              <a:rPr lang="en-US" baseline="-25000">
                <a:latin typeface="Cambria"/>
              </a:rPr>
              <a:t>1</a:t>
            </a:r>
            <a:r>
              <a:rPr lang="en-US" i="1"/>
              <a:t>, </a:t>
            </a:r>
            <a:r>
              <a:rPr lang="en-US" i="1"/>
              <a:t>v</a:t>
            </a:r>
            <a:r>
              <a:rPr lang="en-US" i="1" baseline="-25000"/>
              <a:t>n</a:t>
            </a:r>
            <a:r>
              <a:rPr lang="en-US"/>
              <a:t>}</a:t>
            </a:r>
            <a:r>
              <a:rPr lang="en-US" i="1"/>
              <a:t>, </a:t>
            </a:r>
            <a:r>
              <a:rPr lang="en-US"/>
              <a:t>{</a:t>
            </a:r>
            <a:r>
              <a:rPr lang="en-US" i="1"/>
              <a:t>v</a:t>
            </a:r>
            <a:r>
              <a:rPr lang="en-US" i="1" baseline="-25000"/>
              <a:t>n</a:t>
            </a:r>
            <a:r>
              <a:rPr lang="en-US" i="1"/>
              <a:t>, v</a:t>
            </a:r>
            <a:r>
              <a:rPr lang="en-US" baseline="-25000">
                <a:latin typeface="Cambria"/>
              </a:rPr>
              <a:t>1</a:t>
            </a:r>
            <a:r>
              <a:rPr lang="en-US"/>
              <a:t>}</a:t>
            </a:r>
            <a:r>
              <a:rPr lang="en-US" i="1"/>
              <a:t>.</a:t>
            </a:r>
            <a:endParaRPr/>
          </a:p>
          <a:p>
            <a:pPr indent="0">
              <a:buNone/>
              <a:defRPr/>
            </a:pPr>
            <a:endParaRPr lang="en-US"/>
          </a:p>
          <a:p>
            <a:pPr indent="0">
              <a:buNone/>
              <a:defRPr/>
            </a:pPr>
            <a:endParaRPr lang="en-US"/>
          </a:p>
          <a:p>
            <a:pPr indent="0">
              <a:buNone/>
              <a:defRPr/>
            </a:pPr>
            <a:endParaRPr lang="en-US"/>
          </a:p>
          <a:p>
            <a:pPr indent="0">
              <a:buNone/>
              <a:defRPr/>
            </a:pPr>
            <a:r>
              <a:rPr lang="en-US" sz="2400"/>
              <a:t>A </a:t>
            </a:r>
            <a:r>
              <a:rPr lang="en-US" sz="2400" i="1"/>
              <a:t>wheel</a:t>
            </a:r>
            <a:r>
              <a:rPr lang="en-US" sz="2400"/>
              <a:t> </a:t>
            </a:r>
            <a:r>
              <a:rPr lang="en-US" sz="2400" i="1"/>
              <a:t>W</a:t>
            </a:r>
            <a:r>
              <a:rPr lang="en-US" sz="2400" i="1" baseline="-25000"/>
              <a:t>n</a:t>
            </a:r>
            <a:r>
              <a:rPr lang="en-US" sz="2400" i="1" baseline="-25000"/>
              <a:t> </a:t>
            </a:r>
            <a:r>
              <a:rPr lang="en-US" sz="2400"/>
              <a:t>is obtained by adding an additional vertex to a cycle </a:t>
            </a:r>
            <a:r>
              <a:rPr lang="en-US" sz="2400" i="1"/>
              <a:t>C</a:t>
            </a:r>
            <a:r>
              <a:rPr lang="en-US" sz="2400" i="1" baseline="-25000"/>
              <a:t>n</a:t>
            </a:r>
            <a:r>
              <a:rPr lang="en-US" sz="2400" i="1" baseline="-25000"/>
              <a:t> </a:t>
            </a:r>
            <a:r>
              <a:rPr lang="en-US" sz="2400"/>
              <a:t>for </a:t>
            </a:r>
            <a:r>
              <a:rPr lang="en-US" sz="2400" i="1"/>
              <a:t>n</a:t>
            </a:r>
            <a:r>
              <a:rPr lang="en-US" sz="2400"/>
              <a:t> ≥  </a:t>
            </a:r>
            <a:r>
              <a:rPr lang="en-US" sz="2400">
                <a:latin typeface="Cambria"/>
              </a:rPr>
              <a:t>3 </a:t>
            </a:r>
            <a:r>
              <a:rPr lang="en-US" sz="2400"/>
              <a:t>and connecting this new vertex to each of the </a:t>
            </a:r>
            <a:r>
              <a:rPr lang="en-US" sz="2400" i="1"/>
              <a:t>n</a:t>
            </a:r>
            <a:r>
              <a:rPr lang="en-US" sz="2400"/>
              <a:t> vertices in </a:t>
            </a:r>
            <a:r>
              <a:rPr lang="en-US" sz="2400" i="1"/>
              <a:t>C</a:t>
            </a:r>
            <a:r>
              <a:rPr lang="en-US" sz="2400" i="1" baseline="-25000"/>
              <a:t>n</a:t>
            </a:r>
            <a:r>
              <a:rPr lang="en-US" sz="2400"/>
              <a:t> by new edges</a:t>
            </a:r>
            <a:r>
              <a:rPr lang="en-US" sz="2400" i="1"/>
              <a:t>.</a:t>
            </a:r>
            <a:endParaRPr/>
          </a:p>
          <a:p>
            <a:pPr indent="0">
              <a:buNone/>
              <a:defRPr/>
            </a:pPr>
            <a:endParaRPr lang="en-US"/>
          </a:p>
        </p:txBody>
      </p:sp>
      <p:pic>
        <p:nvPicPr>
          <p:cNvPr id="6" name="Picture 3" hidden="0"/>
          <p:cNvPicPr>
            <a:picLocks noChangeAspect="1"/>
          </p:cNvPicPr>
          <p:nvPr isPhoto="0" userDrawn="0"/>
        </p:nvPicPr>
        <p:blipFill>
          <a:blip r:embed="rId2"/>
          <a:stretch/>
        </p:blipFill>
        <p:spPr bwMode="auto">
          <a:xfrm>
            <a:off x="647700" y="2438400"/>
            <a:ext cx="7848600" cy="1219200"/>
          </a:xfrm>
          <a:prstGeom prst="rect">
            <a:avLst/>
          </a:prstGeom>
        </p:spPr>
      </p:pic>
      <p:pic>
        <p:nvPicPr>
          <p:cNvPr id="7" name="Picture 6" hidden="0"/>
          <p:cNvPicPr>
            <a:picLocks noChangeAspect="1"/>
          </p:cNvPicPr>
          <p:nvPr isPhoto="0" userDrawn="0"/>
        </p:nvPicPr>
        <p:blipFill>
          <a:blip r:embed="rId3"/>
          <a:stretch/>
        </p:blipFill>
        <p:spPr bwMode="auto">
          <a:xfrm>
            <a:off x="676133" y="5181600"/>
            <a:ext cx="7867933" cy="1447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Special Types of Simple Graphs:       </a:t>
            </a:r>
            <a:r>
              <a:rPr lang="en-US" sz="4500" i="1"/>
              <a:t>n</a:t>
            </a:r>
            <a:r>
              <a:rPr lang="en-US" sz="4500"/>
              <a:t>-Cubes</a:t>
            </a:r>
            <a:endParaRPr sz="4500"/>
          </a:p>
        </p:txBody>
      </p:sp>
      <p:sp>
        <p:nvSpPr>
          <p:cNvPr id="5" name="Content Placeholder 2" hidden="0"/>
          <p:cNvSpPr>
            <a:spLocks noGrp="1"/>
          </p:cNvSpPr>
          <p:nvPr isPhoto="0" userDrawn="0">
            <p:ph idx="1" hasCustomPrompt="0"/>
          </p:nvPr>
        </p:nvSpPr>
        <p:spPr bwMode="auto"/>
        <p:txBody>
          <a:bodyPr/>
          <a:lstStyle/>
          <a:p>
            <a:pPr indent="0">
              <a:buNone/>
              <a:defRPr/>
            </a:pPr>
            <a:r>
              <a:rPr lang="en-US"/>
              <a:t>An </a:t>
            </a:r>
            <a:r>
              <a:rPr lang="en-US" i="1"/>
              <a:t>n-dimensional hypercube</a:t>
            </a:r>
            <a:r>
              <a:rPr lang="en-US"/>
              <a:t>, or </a:t>
            </a:r>
            <a:r>
              <a:rPr lang="en-US" i="1"/>
              <a:t>n-cube, </a:t>
            </a:r>
            <a:r>
              <a:rPr lang="en-US" b="1" i="1"/>
              <a:t>Q</a:t>
            </a:r>
            <a:r>
              <a:rPr lang="en-US" b="1" i="1" baseline="-25000"/>
              <a:t>n</a:t>
            </a:r>
            <a:r>
              <a:rPr lang="en-US"/>
              <a:t>, is a graph with </a:t>
            </a:r>
            <a:r>
              <a:rPr lang="en-US">
                <a:latin typeface="Cambria"/>
              </a:rPr>
              <a:t>2</a:t>
            </a:r>
            <a:r>
              <a:rPr lang="en-US" i="1" baseline="30000"/>
              <a:t>n</a:t>
            </a:r>
            <a:r>
              <a:rPr lang="en-US"/>
              <a:t> vertices representing all bit strings of length </a:t>
            </a:r>
            <a:r>
              <a:rPr lang="en-US" i="1"/>
              <a:t>n</a:t>
            </a:r>
            <a:r>
              <a:rPr lang="en-US"/>
              <a:t>, where there is an edge between two vertices that differ in exactly one bit position.</a:t>
            </a:r>
            <a:endParaRPr/>
          </a:p>
          <a:p>
            <a:pPr indent="0">
              <a:buNone/>
              <a:defRPr/>
            </a:pPr>
            <a:endParaRPr lang="en-US"/>
          </a:p>
        </p:txBody>
      </p:sp>
      <p:pic>
        <p:nvPicPr>
          <p:cNvPr id="6" name="Picture 3" hidden="0"/>
          <p:cNvPicPr>
            <a:picLocks noChangeAspect="1"/>
          </p:cNvPicPr>
          <p:nvPr isPhoto="0" userDrawn="0"/>
        </p:nvPicPr>
        <p:blipFill>
          <a:blip r:embed="rId2"/>
          <a:stretch/>
        </p:blipFill>
        <p:spPr bwMode="auto">
          <a:xfrm>
            <a:off x="457199" y="3708272"/>
            <a:ext cx="8382001" cy="2616328"/>
          </a:xfrm>
          <a:prstGeom prst="rect">
            <a:avLst/>
          </a:prstGeom>
        </p:spPr>
      </p:pic>
      <p:sp>
        <p:nvSpPr>
          <p:cNvPr id="7" name="TextBox 4" hidden="0"/>
          <p:cNvSpPr>
            <a:spLocks noAdjustHandles="0" noChangeArrowheads="0"/>
          </p:cNvSpPr>
          <p:nvPr isPhoto="0" userDrawn="0"/>
        </p:nvSpPr>
        <p:spPr bwMode="auto">
          <a:xfrm>
            <a:off x="7391400" y="381000"/>
            <a:ext cx="7620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385572" y="152400"/>
            <a:ext cx="8229600" cy="1143000"/>
          </a:xfrm>
        </p:spPr>
        <p:txBody>
          <a:bodyPr>
            <a:noAutofit/>
          </a:bodyPr>
          <a:lstStyle/>
          <a:p>
            <a:pPr>
              <a:defRPr/>
            </a:pPr>
            <a:r>
              <a:rPr lang="en-US" sz="4000"/>
              <a:t>Special Types of Graphs and Computer Network Architecture</a:t>
            </a:r>
            <a:endParaRPr/>
          </a:p>
        </p:txBody>
      </p:sp>
      <p:sp>
        <p:nvSpPr>
          <p:cNvPr id="5" name="Content Placeholder 2" hidden="0"/>
          <p:cNvSpPr>
            <a:spLocks noGrp="1"/>
          </p:cNvSpPr>
          <p:nvPr isPhoto="0" userDrawn="0">
            <p:ph idx="1" hasCustomPrompt="0"/>
          </p:nvPr>
        </p:nvSpPr>
        <p:spPr bwMode="auto">
          <a:xfrm>
            <a:off x="385572" y="1447800"/>
            <a:ext cx="8301228" cy="4876800"/>
          </a:xfrm>
        </p:spPr>
        <p:txBody>
          <a:bodyPr/>
          <a:lstStyle/>
          <a:p>
            <a:pPr marL="0" indent="0">
              <a:lnSpc>
                <a:spcPct val="95000"/>
              </a:lnSpc>
              <a:buNone/>
              <a:defRPr/>
            </a:pPr>
            <a:r>
              <a:rPr lang="en-US" sz="2200"/>
              <a:t> Various special graphs play an important role in the design of computer networks.</a:t>
            </a:r>
            <a:endParaRPr sz="2200"/>
          </a:p>
          <a:p>
            <a:pPr marL="0" indent="0">
              <a:lnSpc>
                <a:spcPct val="80000"/>
              </a:lnSpc>
              <a:buNone/>
              <a:defRPr/>
            </a:pPr>
            <a:endParaRPr lang="en-US" sz="2200"/>
          </a:p>
          <a:p>
            <a:pPr marL="0" indent="0">
              <a:lnSpc>
                <a:spcPct val="80000"/>
              </a:lnSpc>
              <a:buNone/>
              <a:defRPr/>
            </a:pPr>
            <a:endParaRPr lang="en-US" sz="2200"/>
          </a:p>
          <a:p>
            <a:pPr marL="0" indent="0">
              <a:lnSpc>
                <a:spcPct val="80000"/>
              </a:lnSpc>
              <a:buNone/>
              <a:defRPr/>
            </a:pPr>
            <a:endParaRPr lang="en-US" sz="2200"/>
          </a:p>
          <a:p>
            <a:pPr marL="0" indent="0">
              <a:lnSpc>
                <a:spcPct val="80000"/>
              </a:lnSpc>
              <a:buNone/>
              <a:defRPr/>
            </a:pPr>
            <a:endParaRPr lang="en-US" sz="2200"/>
          </a:p>
          <a:p>
            <a:pPr marL="0" indent="0">
              <a:lnSpc>
                <a:spcPct val="80000"/>
              </a:lnSpc>
              <a:buNone/>
              <a:defRPr/>
            </a:pPr>
            <a:endParaRPr lang="en-US" sz="2200"/>
          </a:p>
          <a:p>
            <a:pPr>
              <a:lnSpc>
                <a:spcPct val="80000"/>
              </a:lnSpc>
              <a:defRPr/>
            </a:pPr>
            <a:r>
              <a:rPr lang="en-US" sz="2200"/>
              <a:t>Some local area networks use a </a:t>
            </a:r>
            <a:r>
              <a:rPr lang="en-US" sz="2200" i="1"/>
              <a:t>star topology</a:t>
            </a:r>
            <a:r>
              <a:rPr lang="en-US" sz="2200"/>
              <a:t>, which is a complete bipartite graph </a:t>
            </a:r>
            <a:r>
              <a:rPr lang="en-US" sz="2200" i="1"/>
              <a:t>K</a:t>
            </a:r>
            <a:r>
              <a:rPr lang="en-US" sz="2200" baseline="-25000">
                <a:latin typeface="Cambria Math"/>
                <a:ea typeface="Cambria Math"/>
              </a:rPr>
              <a:t>1</a:t>
            </a:r>
            <a:r>
              <a:rPr lang="en-US" sz="2200" baseline="-25000"/>
              <a:t>,</a:t>
            </a:r>
            <a:r>
              <a:rPr lang="en-US" sz="2200" i="1" baseline="-25000"/>
              <a:t>n </a:t>
            </a:r>
            <a:r>
              <a:rPr lang="en-US" sz="2200" i="1"/>
              <a:t>,</a:t>
            </a:r>
            <a:r>
              <a:rPr lang="en-US" sz="2200"/>
              <a:t>as shown in (a). All devices are connected to a central control device.</a:t>
            </a:r>
            <a:endParaRPr sz="2200"/>
          </a:p>
          <a:p>
            <a:pPr>
              <a:lnSpc>
                <a:spcPct val="80000"/>
              </a:lnSpc>
              <a:defRPr/>
            </a:pPr>
            <a:r>
              <a:rPr lang="en-US" sz="2200"/>
              <a:t>Other local networks are based on a </a:t>
            </a:r>
            <a:r>
              <a:rPr lang="en-US" sz="2200" i="1"/>
              <a:t>ring topology</a:t>
            </a:r>
            <a:r>
              <a:rPr lang="en-US" sz="2200"/>
              <a:t>, where each device is connected to exactly two  others using </a:t>
            </a:r>
            <a:r>
              <a:rPr lang="en-US" sz="2200" i="1"/>
              <a:t>C</a:t>
            </a:r>
            <a:r>
              <a:rPr lang="en-US" sz="2200" i="1" baseline="-25000"/>
              <a:t>n</a:t>
            </a:r>
            <a:r>
              <a:rPr lang="en-US" sz="2200" i="1" baseline="-25000"/>
              <a:t> </a:t>
            </a:r>
            <a:r>
              <a:rPr lang="en-US" sz="2200" i="1"/>
              <a:t>,</a:t>
            </a:r>
            <a:r>
              <a:rPr lang="en-US" sz="2200"/>
              <a:t>as illustrated in (b). Messages may be sent around the ring. </a:t>
            </a:r>
            <a:endParaRPr sz="2200"/>
          </a:p>
          <a:p>
            <a:pPr>
              <a:lnSpc>
                <a:spcPct val="80000"/>
              </a:lnSpc>
              <a:defRPr/>
            </a:pPr>
            <a:r>
              <a:rPr lang="en-US" sz="2200"/>
              <a:t>Others, as illustrated in (c), use a </a:t>
            </a:r>
            <a:r>
              <a:rPr lang="en-US" sz="2200" i="1"/>
              <a:t>W</a:t>
            </a:r>
            <a:r>
              <a:rPr lang="en-US" sz="2200" i="1" baseline="-25000"/>
              <a:t>n</a:t>
            </a:r>
            <a:r>
              <a:rPr lang="en-US" sz="2200"/>
              <a:t> – based topology, combining the features of a star topology and a ring topology. </a:t>
            </a:r>
            <a:endParaRPr sz="2200"/>
          </a:p>
        </p:txBody>
      </p:sp>
      <p:pic>
        <p:nvPicPr>
          <p:cNvPr id="6" name="Content Placeholder 3" hidden="0"/>
          <p:cNvPicPr>
            <a:picLocks noChangeAspect="1"/>
          </p:cNvPicPr>
          <p:nvPr isPhoto="0" userDrawn="0"/>
        </p:nvPicPr>
        <p:blipFill>
          <a:blip r:embed="rId2"/>
          <a:stretch/>
        </p:blipFill>
        <p:spPr bwMode="auto">
          <a:xfrm>
            <a:off x="-5687" y="2209800"/>
            <a:ext cx="9073487" cy="137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15112"/>
          </a:xfrm>
        </p:spPr>
        <p:txBody>
          <a:bodyPr>
            <a:noAutofit/>
          </a:bodyPr>
          <a:lstStyle/>
          <a:p>
            <a:pPr>
              <a:defRPr/>
            </a:pPr>
            <a:r>
              <a:rPr lang="en-US" sz="3200"/>
              <a:t>Special Types of Graphs and Computer Network Architecture</a:t>
            </a:r>
            <a:endParaRPr/>
          </a:p>
        </p:txBody>
      </p:sp>
      <p:sp>
        <p:nvSpPr>
          <p:cNvPr id="5" name="Content Placeholder 2" hidden="0"/>
          <p:cNvSpPr>
            <a:spLocks noGrp="1"/>
          </p:cNvSpPr>
          <p:nvPr isPhoto="0" userDrawn="0">
            <p:ph idx="1" hasCustomPrompt="0"/>
          </p:nvPr>
        </p:nvSpPr>
        <p:spPr bwMode="auto">
          <a:xfrm>
            <a:off x="457200" y="1219200"/>
            <a:ext cx="8229600" cy="5105400"/>
          </a:xfrm>
        </p:spPr>
        <p:txBody>
          <a:bodyPr/>
          <a:lstStyle/>
          <a:p>
            <a:pPr>
              <a:defRPr/>
            </a:pPr>
            <a:r>
              <a:rPr lang="en-US" sz="2000"/>
              <a:t>Various special graphs also play a role in parallel processing where processors need to be interconnected as one processor may need the output generated by another. </a:t>
            </a:r>
            <a:endParaRPr/>
          </a:p>
          <a:p>
            <a:pPr>
              <a:defRPr/>
            </a:pPr>
            <a:r>
              <a:rPr lang="en-US" sz="2000"/>
              <a:t> The n-dimensional hypercube, or n-cube, Qn, is a common way to connect processors in parallel, e.g., Intel Hypercube. </a:t>
            </a:r>
            <a:endParaRPr/>
          </a:p>
          <a:p>
            <a:pPr>
              <a:defRPr/>
            </a:pPr>
            <a:r>
              <a:rPr lang="en-US" sz="2000"/>
              <a:t>Another common method is the mesh network, illustrated here for 16 processors. </a:t>
            </a:r>
            <a:endParaRPr/>
          </a:p>
          <a:p>
            <a:pPr>
              <a:defRPr/>
            </a:pPr>
            <a:endParaRPr lang="en-US"/>
          </a:p>
        </p:txBody>
      </p:sp>
      <p:pic>
        <p:nvPicPr>
          <p:cNvPr id="6" name="Picture 3" hidden="0"/>
          <p:cNvPicPr>
            <a:picLocks noChangeAspect="1"/>
          </p:cNvPicPr>
          <p:nvPr isPhoto="0" userDrawn="0"/>
        </p:nvPicPr>
        <p:blipFill>
          <a:blip r:embed="rId2"/>
          <a:stretch/>
        </p:blipFill>
        <p:spPr bwMode="auto">
          <a:xfrm>
            <a:off x="990600" y="3886200"/>
            <a:ext cx="7162800" cy="2438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59106"/>
          </a:xfrm>
        </p:spPr>
        <p:txBody>
          <a:bodyPr/>
          <a:lstStyle/>
          <a:p>
            <a:pPr>
              <a:defRPr/>
            </a:pPr>
            <a:r>
              <a:rPr lang="en-US" sz="4500"/>
              <a:t>Bipartite Graphs</a:t>
            </a:r>
            <a:endParaRPr sz="4500"/>
          </a:p>
        </p:txBody>
      </p:sp>
      <p:sp>
        <p:nvSpPr>
          <p:cNvPr id="5" name="Content Placeholder 2" hidden="0"/>
          <p:cNvSpPr>
            <a:spLocks noGrp="1"/>
          </p:cNvSpPr>
          <p:nvPr isPhoto="0" userDrawn="0">
            <p:ph idx="1" hasCustomPrompt="0"/>
          </p:nvPr>
        </p:nvSpPr>
        <p:spPr bwMode="auto">
          <a:xfrm>
            <a:off x="152400" y="1163194"/>
            <a:ext cx="8763000" cy="5694806"/>
          </a:xfrm>
        </p:spPr>
        <p:txBody>
          <a:bodyPr/>
          <a:lstStyle/>
          <a:p>
            <a:pPr indent="0">
              <a:buNone/>
              <a:defRPr/>
            </a:pPr>
            <a:r>
              <a:rPr lang="en-US" sz="2000" b="1"/>
              <a:t>Definition:</a:t>
            </a:r>
            <a:r>
              <a:rPr lang="en-US" sz="2000"/>
              <a:t> A simple graph </a:t>
            </a:r>
            <a:r>
              <a:rPr lang="en-US" sz="2000" i="1"/>
              <a:t>G</a:t>
            </a:r>
            <a:r>
              <a:rPr lang="en-US" sz="2000"/>
              <a:t> is bipartite if </a:t>
            </a:r>
            <a:r>
              <a:rPr lang="en-US" sz="2000" i="1"/>
              <a:t>V </a:t>
            </a:r>
            <a:r>
              <a:rPr lang="en-US" sz="2000"/>
              <a:t>can be partitioned into two disjoint subsets </a:t>
            </a:r>
            <a:r>
              <a:rPr lang="en-US" sz="2000" i="1"/>
              <a:t>V</a:t>
            </a:r>
            <a:r>
              <a:rPr lang="en-US" sz="2000" i="1" baseline="-25000"/>
              <a:t>1</a:t>
            </a:r>
            <a:r>
              <a:rPr lang="en-US" sz="2000" i="1"/>
              <a:t> </a:t>
            </a:r>
            <a:r>
              <a:rPr lang="en-US" sz="2000"/>
              <a:t>and </a:t>
            </a:r>
            <a:r>
              <a:rPr lang="en-US" sz="2000" i="1"/>
              <a:t>V</a:t>
            </a:r>
            <a:r>
              <a:rPr lang="en-US" sz="2000" i="1" baseline="-25000"/>
              <a:t>2</a:t>
            </a:r>
            <a:r>
              <a:rPr lang="en-US" sz="2000"/>
              <a:t> such that every edge connects a vertex in </a:t>
            </a:r>
            <a:r>
              <a:rPr lang="en-US" sz="2000" i="1"/>
              <a:t>V</a:t>
            </a:r>
            <a:r>
              <a:rPr lang="en-US" sz="2000" i="1" baseline="-25000"/>
              <a:t>1</a:t>
            </a:r>
            <a:r>
              <a:rPr lang="en-US" sz="2000"/>
              <a:t> and a vertex in </a:t>
            </a:r>
            <a:r>
              <a:rPr lang="en-US" sz="2000" i="1"/>
              <a:t>V</a:t>
            </a:r>
            <a:r>
              <a:rPr lang="en-US" sz="2000" i="1" baseline="-25000"/>
              <a:t>2</a:t>
            </a:r>
            <a:r>
              <a:rPr lang="en-US" sz="2000"/>
              <a:t>. In other words, there are no edges which connect two vertices in </a:t>
            </a:r>
            <a:r>
              <a:rPr lang="en-US" sz="2000" i="1"/>
              <a:t>V</a:t>
            </a:r>
            <a:r>
              <a:rPr lang="en-US" sz="2000" i="1" baseline="-25000"/>
              <a:t>1</a:t>
            </a:r>
            <a:r>
              <a:rPr lang="en-US" sz="2000"/>
              <a:t> or in </a:t>
            </a:r>
            <a:r>
              <a:rPr lang="en-US" sz="2000" i="1"/>
              <a:t>V</a:t>
            </a:r>
            <a:r>
              <a:rPr lang="en-US" sz="2000" i="1" baseline="-25000"/>
              <a:t>2</a:t>
            </a:r>
            <a:r>
              <a:rPr lang="en-US" sz="2000"/>
              <a:t>.</a:t>
            </a:r>
            <a:endParaRPr/>
          </a:p>
          <a:p>
            <a:pPr marL="617220" indent="-342900">
              <a:defRPr/>
            </a:pPr>
            <a:r>
              <a:rPr lang="en-US" sz="2000"/>
              <a:t>It is not hard to show that an equivalent definition of a bipartite graph is a graph where it is possible to color the vertices red or blue so that no two adjacent vertices are the same color.</a:t>
            </a:r>
            <a:endParaRPr/>
          </a:p>
          <a:p>
            <a:pPr indent="0">
              <a:buNone/>
              <a:defRPr/>
            </a:pPr>
            <a:endParaRPr lang="en-US"/>
          </a:p>
          <a:p>
            <a:pPr indent="0">
              <a:buNone/>
              <a:defRPr/>
            </a:pPr>
            <a:r>
              <a:rPr lang="en-US"/>
              <a:t> </a:t>
            </a:r>
            <a:endParaRPr/>
          </a:p>
          <a:p>
            <a:pPr indent="0">
              <a:buNone/>
              <a:defRPr/>
            </a:pPr>
            <a:endParaRPr lang="en-US"/>
          </a:p>
          <a:p>
            <a:pPr indent="0">
              <a:buNone/>
              <a:defRPr/>
            </a:pPr>
            <a:endParaRPr lang="en-US"/>
          </a:p>
          <a:p>
            <a:pPr indent="0">
              <a:buNone/>
              <a:defRPr/>
            </a:pPr>
            <a:r>
              <a:rPr lang="en-US"/>
              <a:t>  </a:t>
            </a:r>
            <a:endParaRPr/>
          </a:p>
        </p:txBody>
      </p:sp>
      <p:pic>
        <p:nvPicPr>
          <p:cNvPr id="6" name="Picture 3" hidden="0"/>
          <p:cNvPicPr>
            <a:picLocks noChangeAspect="1"/>
          </p:cNvPicPr>
          <p:nvPr isPhoto="0" userDrawn="0"/>
        </p:nvPicPr>
        <p:blipFill>
          <a:blip r:embed="rId2"/>
          <a:stretch/>
        </p:blipFill>
        <p:spPr bwMode="auto">
          <a:xfrm>
            <a:off x="767613" y="3706970"/>
            <a:ext cx="7212011" cy="1996627"/>
          </a:xfrm>
          <a:prstGeom prst="rect">
            <a:avLst/>
          </a:prstGeom>
          <a:ln>
            <a:solidFill>
              <a:schemeClr val="accent1"/>
            </a:solidFill>
          </a:ln>
        </p:spPr>
      </p:pic>
      <p:sp>
        <p:nvSpPr>
          <p:cNvPr id="7" name="TextBox 5" hidden="0"/>
          <p:cNvSpPr>
            <a:spLocks noAdjustHandles="0" noChangeArrowheads="0"/>
          </p:cNvSpPr>
          <p:nvPr isPhoto="0" userDrawn="0"/>
        </p:nvSpPr>
        <p:spPr bwMode="auto">
          <a:xfrm>
            <a:off x="712789" y="6141176"/>
            <a:ext cx="15240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G</a:t>
            </a:r>
            <a:r>
              <a:rPr lang="en-US" sz="1800" b="0" i="0" u="none" strike="noStrike" cap="none" spc="0">
                <a:ln>
                  <a:noFill/>
                </a:ln>
                <a:solidFill>
                  <a:prstClr val="black"/>
                </a:solidFill>
                <a:latin typeface="Constantia"/>
                <a:ea typeface="+mn-ea"/>
                <a:cs typeface="+mn-cs"/>
              </a:rPr>
              <a:t> is  bipartite</a:t>
            </a:r>
            <a:endParaRPr/>
          </a:p>
        </p:txBody>
      </p:sp>
      <p:sp>
        <p:nvSpPr>
          <p:cNvPr id="8" name="TextBox 6" hidden="0"/>
          <p:cNvSpPr>
            <a:spLocks noAdjustHandles="0" noChangeArrowheads="0"/>
          </p:cNvSpPr>
          <p:nvPr isPhoto="0" userDrawn="0"/>
        </p:nvSpPr>
        <p:spPr bwMode="auto">
          <a:xfrm>
            <a:off x="3505199" y="5864177"/>
            <a:ext cx="4876800" cy="646331"/>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H</a:t>
            </a:r>
            <a:r>
              <a:rPr lang="en-US" sz="1800" b="0" i="0" u="none" strike="noStrike" cap="none" spc="0">
                <a:ln>
                  <a:noFill/>
                </a:ln>
                <a:solidFill>
                  <a:prstClr val="black"/>
                </a:solidFill>
                <a:latin typeface="Constantia"/>
                <a:ea typeface="+mn-ea"/>
                <a:cs typeface="+mn-cs"/>
              </a:rPr>
              <a:t> is  not bipartite since if we color </a:t>
            </a:r>
            <a:r>
              <a:rPr lang="en-US" sz="1800" b="0" i="1" u="none" strike="noStrike" cap="none" spc="0">
                <a:ln>
                  <a:noFill/>
                </a:ln>
                <a:solidFill>
                  <a:prstClr val="black"/>
                </a:solidFill>
                <a:latin typeface="Constantia"/>
                <a:ea typeface="+mn-ea"/>
                <a:cs typeface="+mn-cs"/>
              </a:rPr>
              <a:t>a</a:t>
            </a:r>
            <a:r>
              <a:rPr lang="en-US" sz="1800" b="0" i="0" u="none" strike="noStrike" cap="none" spc="0">
                <a:ln>
                  <a:noFill/>
                </a:ln>
                <a:solidFill>
                  <a:prstClr val="black"/>
                </a:solidFill>
                <a:latin typeface="Constantia"/>
                <a:ea typeface="+mn-ea"/>
                <a:cs typeface="+mn-cs"/>
              </a:rPr>
              <a:t> red, then the adjacent vertices </a:t>
            </a:r>
            <a:r>
              <a:rPr lang="en-US" sz="1800" b="0" i="1" u="none" strike="noStrike" cap="none" spc="0">
                <a:ln>
                  <a:noFill/>
                </a:ln>
                <a:solidFill>
                  <a:prstClr val="black"/>
                </a:solidFill>
                <a:latin typeface="Constantia"/>
                <a:ea typeface="+mn-ea"/>
                <a:cs typeface="+mn-cs"/>
              </a:rPr>
              <a:t>f</a:t>
            </a:r>
            <a:r>
              <a:rPr lang="en-US" sz="1800" b="0" i="0" u="none" strike="noStrike" cap="none" spc="0">
                <a:ln>
                  <a:noFill/>
                </a:ln>
                <a:solidFill>
                  <a:prstClr val="black"/>
                </a:solidFill>
                <a:latin typeface="Constantia"/>
                <a:ea typeface="+mn-ea"/>
                <a:cs typeface="+mn-cs"/>
              </a:rPr>
              <a:t> and </a:t>
            </a:r>
            <a:r>
              <a:rPr lang="en-US" sz="1800" b="0" i="1" u="none" strike="noStrike" cap="none" spc="0">
                <a:ln>
                  <a:noFill/>
                </a:ln>
                <a:solidFill>
                  <a:prstClr val="black"/>
                </a:solidFill>
                <a:latin typeface="Constantia"/>
                <a:ea typeface="+mn-ea"/>
                <a:cs typeface="+mn-cs"/>
              </a:rPr>
              <a:t>b</a:t>
            </a:r>
            <a:r>
              <a:rPr lang="en-US" sz="1800" b="0" i="0" u="none" strike="noStrike" cap="none" spc="0">
                <a:ln>
                  <a:noFill/>
                </a:ln>
                <a:solidFill>
                  <a:prstClr val="black"/>
                </a:solidFill>
                <a:latin typeface="Constantia"/>
                <a:ea typeface="+mn-ea"/>
                <a:cs typeface="+mn-cs"/>
              </a:rPr>
              <a:t> must both be blue.</a:t>
            </a:r>
            <a:endParaRPr/>
          </a:p>
        </p:txBody>
      </p:sp>
      <p:sp>
        <p:nvSpPr>
          <p:cNvPr id="9" name="Oval 7" hidden="0"/>
          <p:cNvSpPr/>
          <p:nvPr isPhoto="0" userDrawn="0"/>
        </p:nvSpPr>
        <p:spPr bwMode="auto">
          <a:xfrm>
            <a:off x="1620365" y="3654453"/>
            <a:ext cx="465354" cy="47623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0" name="Oval 8" hidden="0"/>
          <p:cNvSpPr/>
          <p:nvPr isPhoto="0" userDrawn="0"/>
        </p:nvSpPr>
        <p:spPr bwMode="auto">
          <a:xfrm>
            <a:off x="2964976" y="4800601"/>
            <a:ext cx="540223" cy="53339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1" name="Oval 9" hidden="0"/>
          <p:cNvSpPr/>
          <p:nvPr isPhoto="0" userDrawn="0"/>
        </p:nvSpPr>
        <p:spPr bwMode="auto">
          <a:xfrm>
            <a:off x="2964976" y="3733801"/>
            <a:ext cx="560389" cy="39689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2" name="Oval 10" hidden="0"/>
          <p:cNvSpPr/>
          <p:nvPr isPhoto="0" userDrawn="0"/>
        </p:nvSpPr>
        <p:spPr bwMode="auto">
          <a:xfrm>
            <a:off x="1620365" y="4800600"/>
            <a:ext cx="437035" cy="53339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3" name="Oval 12" hidden="0"/>
          <p:cNvSpPr/>
          <p:nvPr isPhoto="0" userDrawn="0"/>
        </p:nvSpPr>
        <p:spPr bwMode="auto">
          <a:xfrm>
            <a:off x="712789" y="3995812"/>
            <a:ext cx="506411" cy="4116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4" name="Oval 14" hidden="0"/>
          <p:cNvSpPr/>
          <p:nvPr isPhoto="0" userDrawn="0"/>
        </p:nvSpPr>
        <p:spPr bwMode="auto">
          <a:xfrm>
            <a:off x="712789" y="4572001"/>
            <a:ext cx="599970" cy="4907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5" name="Oval 13" hidden="0"/>
          <p:cNvSpPr/>
          <p:nvPr isPhoto="0" userDrawn="0"/>
        </p:nvSpPr>
        <p:spPr bwMode="auto">
          <a:xfrm>
            <a:off x="5173446" y="3654453"/>
            <a:ext cx="689317" cy="51317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6" name="Oval 15" hidden="0"/>
          <p:cNvSpPr/>
          <p:nvPr isPhoto="0" userDrawn="0"/>
        </p:nvSpPr>
        <p:spPr bwMode="auto">
          <a:xfrm>
            <a:off x="4373619" y="4267200"/>
            <a:ext cx="609600" cy="609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7" name="Oval 16" hidden="0"/>
          <p:cNvSpPr/>
          <p:nvPr isPhoto="0" userDrawn="0"/>
        </p:nvSpPr>
        <p:spPr bwMode="auto">
          <a:xfrm>
            <a:off x="3886200" y="3995812"/>
            <a:ext cx="457200" cy="57618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18" name="Oval 17" hidden="0"/>
          <p:cNvSpPr/>
          <p:nvPr isPhoto="0" userDrawn="0"/>
        </p:nvSpPr>
        <p:spPr bwMode="auto">
          <a:xfrm>
            <a:off x="6692809" y="3654453"/>
            <a:ext cx="683194" cy="61274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369951"/>
          </a:xfrm>
        </p:spPr>
        <p:txBody>
          <a:bodyPr/>
          <a:lstStyle/>
          <a:p>
            <a:pPr>
              <a:defRPr/>
            </a:pPr>
            <a:r>
              <a:rPr lang="en-US" sz="4500"/>
              <a:t>Bipartite Graphs (</a:t>
            </a:r>
            <a:r>
              <a:rPr lang="en-US" sz="4500" i="1"/>
              <a:t>continued</a:t>
            </a:r>
            <a:r>
              <a:rPr lang="en-US" sz="4500"/>
              <a:t>)</a:t>
            </a:r>
            <a:endParaRPr sz="4500"/>
          </a:p>
        </p:txBody>
      </p:sp>
      <p:sp>
        <p:nvSpPr>
          <p:cNvPr id="5" name="Content Placeholder 2" hidden="0"/>
          <p:cNvSpPr>
            <a:spLocks noGrp="1"/>
          </p:cNvSpPr>
          <p:nvPr isPhoto="0" userDrawn="0">
            <p:ph idx="1" hasCustomPrompt="0"/>
          </p:nvPr>
        </p:nvSpPr>
        <p:spPr bwMode="auto">
          <a:xfrm>
            <a:off x="0" y="1219200"/>
            <a:ext cx="9067800" cy="5605818"/>
          </a:xfrm>
        </p:spPr>
        <p:txBody>
          <a:bodyPr/>
          <a:lstStyle/>
          <a:p>
            <a:pPr indent="0">
              <a:buNone/>
              <a:defRPr/>
            </a:pPr>
            <a:r>
              <a:rPr lang="en-US" sz="2200" b="1"/>
              <a:t>Example</a:t>
            </a:r>
            <a:r>
              <a:rPr lang="en-US" sz="2200"/>
              <a:t>:  Show that </a:t>
            </a:r>
            <a:r>
              <a:rPr lang="en-US" sz="2200" i="1"/>
              <a:t>C</a:t>
            </a:r>
            <a:r>
              <a:rPr lang="en-US" sz="2200" baseline="-25000">
                <a:latin typeface="Cambria"/>
              </a:rPr>
              <a:t>6</a:t>
            </a:r>
            <a:r>
              <a:rPr lang="en-US" sz="2200"/>
              <a:t> is bipartite.</a:t>
            </a:r>
            <a:endParaRPr/>
          </a:p>
          <a:p>
            <a:pPr indent="0">
              <a:buNone/>
              <a:defRPr/>
            </a:pPr>
            <a:r>
              <a:rPr lang="en-US" sz="2200" b="1"/>
              <a:t>Solution</a:t>
            </a:r>
            <a:r>
              <a:rPr lang="en-US" sz="2200"/>
              <a:t>: We can partition the vertex set into                       </a:t>
            </a:r>
            <a:endParaRPr/>
          </a:p>
          <a:p>
            <a:pPr indent="0">
              <a:buNone/>
              <a:defRPr/>
            </a:pPr>
            <a:r>
              <a:rPr lang="en-US" sz="2200" i="1"/>
              <a:t>V</a:t>
            </a:r>
            <a:r>
              <a:rPr lang="en-US" sz="2200" baseline="-25000">
                <a:latin typeface="Cambria"/>
              </a:rPr>
              <a:t>1</a:t>
            </a:r>
            <a:r>
              <a:rPr lang="en-US" sz="2200"/>
              <a:t> = {</a:t>
            </a:r>
            <a:r>
              <a:rPr lang="en-US" sz="2200" i="1"/>
              <a:t>v</a:t>
            </a:r>
            <a:r>
              <a:rPr lang="en-US" sz="2200" baseline="-25000">
                <a:latin typeface="Cambria"/>
              </a:rPr>
              <a:t>1</a:t>
            </a:r>
            <a:r>
              <a:rPr lang="en-US" sz="2200"/>
              <a:t>, </a:t>
            </a:r>
            <a:r>
              <a:rPr lang="en-US" sz="2200" i="1"/>
              <a:t>v</a:t>
            </a:r>
            <a:r>
              <a:rPr lang="en-US" sz="2200" baseline="-25000">
                <a:latin typeface="Cambria"/>
              </a:rPr>
              <a:t>3</a:t>
            </a:r>
            <a:r>
              <a:rPr lang="en-US" sz="2200"/>
              <a:t>, </a:t>
            </a:r>
            <a:r>
              <a:rPr lang="en-US" sz="2200" i="1"/>
              <a:t>v</a:t>
            </a:r>
            <a:r>
              <a:rPr lang="en-US" sz="2200" baseline="-25000">
                <a:latin typeface="Cambria"/>
              </a:rPr>
              <a:t>5</a:t>
            </a:r>
            <a:r>
              <a:rPr lang="en-US" sz="2200"/>
              <a:t>} and </a:t>
            </a:r>
            <a:r>
              <a:rPr lang="en-US" sz="2200" i="1"/>
              <a:t>V</a:t>
            </a:r>
            <a:r>
              <a:rPr lang="en-US" sz="2200" baseline="-25000">
                <a:latin typeface="Cambria"/>
              </a:rPr>
              <a:t>2</a:t>
            </a:r>
            <a:r>
              <a:rPr lang="en-US" sz="2200"/>
              <a:t> = {</a:t>
            </a:r>
            <a:r>
              <a:rPr lang="en-US" sz="2200" i="1"/>
              <a:t>v</a:t>
            </a:r>
            <a:r>
              <a:rPr lang="en-US" sz="2200" baseline="-25000">
                <a:latin typeface="Cambria"/>
              </a:rPr>
              <a:t>2</a:t>
            </a:r>
            <a:r>
              <a:rPr lang="en-US" sz="2200"/>
              <a:t>, </a:t>
            </a:r>
            <a:r>
              <a:rPr lang="en-US" sz="2200" i="1"/>
              <a:t>v</a:t>
            </a:r>
            <a:r>
              <a:rPr lang="en-US" sz="2200" baseline="-25000">
                <a:latin typeface="Cambria"/>
              </a:rPr>
              <a:t>4</a:t>
            </a:r>
            <a:r>
              <a:rPr lang="en-US" sz="2200"/>
              <a:t>, </a:t>
            </a:r>
            <a:r>
              <a:rPr lang="en-US" sz="2200" i="1"/>
              <a:t>v</a:t>
            </a:r>
            <a:r>
              <a:rPr lang="en-US" sz="2200" baseline="-25000">
                <a:latin typeface="Cambria"/>
              </a:rPr>
              <a:t>6</a:t>
            </a:r>
            <a:r>
              <a:rPr lang="en-US" sz="2200"/>
              <a:t>} so that every edge of </a:t>
            </a:r>
            <a:r>
              <a:rPr lang="en-US" sz="2200" i="1"/>
              <a:t>C</a:t>
            </a:r>
            <a:r>
              <a:rPr lang="en-US" sz="2200" baseline="-25000">
                <a:latin typeface="Cambria"/>
              </a:rPr>
              <a:t>6</a:t>
            </a:r>
            <a:r>
              <a:rPr lang="en-US" sz="2200"/>
              <a:t> connects a vertex in </a:t>
            </a:r>
            <a:r>
              <a:rPr lang="en-US" sz="2200" i="1"/>
              <a:t>V</a:t>
            </a:r>
            <a:r>
              <a:rPr lang="en-US" sz="2200" baseline="-25000">
                <a:latin typeface="Cambria"/>
              </a:rPr>
              <a:t>1</a:t>
            </a:r>
            <a:r>
              <a:rPr lang="en-US" sz="2200"/>
              <a:t> and </a:t>
            </a:r>
            <a:r>
              <a:rPr lang="en-US" sz="2200" i="1"/>
              <a:t>V</a:t>
            </a:r>
            <a:r>
              <a:rPr lang="en-US" sz="2200" baseline="-25000">
                <a:latin typeface="Cambria"/>
              </a:rPr>
              <a:t>2</a:t>
            </a:r>
            <a:r>
              <a:rPr lang="en-US" sz="2200"/>
              <a:t> .</a:t>
            </a:r>
            <a:endParaRPr/>
          </a:p>
          <a:p>
            <a:pPr indent="0">
              <a:buNone/>
              <a:defRPr/>
            </a:pPr>
            <a:endParaRPr lang="en-US" sz="2200"/>
          </a:p>
          <a:p>
            <a:pPr indent="0">
              <a:buNone/>
              <a:defRPr/>
            </a:pPr>
            <a:endParaRPr lang="en-US"/>
          </a:p>
          <a:p>
            <a:pPr indent="0">
              <a:buNone/>
              <a:defRPr/>
            </a:pPr>
            <a:endParaRPr lang="en-US" b="1"/>
          </a:p>
          <a:p>
            <a:pPr indent="0">
              <a:buNone/>
              <a:defRPr/>
            </a:pPr>
            <a:endParaRPr lang="en-US" sz="2000" b="1"/>
          </a:p>
          <a:p>
            <a:pPr indent="0">
              <a:buNone/>
              <a:defRPr/>
            </a:pPr>
            <a:endParaRPr lang="en-US" sz="2000" b="1"/>
          </a:p>
        </p:txBody>
      </p:sp>
      <p:pic>
        <p:nvPicPr>
          <p:cNvPr id="6" name="Picture 3" hidden="0"/>
          <p:cNvPicPr>
            <a:picLocks noChangeAspect="1"/>
          </p:cNvPicPr>
          <p:nvPr isPhoto="0" userDrawn="0"/>
        </p:nvPicPr>
        <p:blipFill>
          <a:blip r:embed="rId2"/>
          <a:stretch/>
        </p:blipFill>
        <p:spPr bwMode="auto">
          <a:xfrm>
            <a:off x="152400" y="2895600"/>
            <a:ext cx="8305800" cy="1828800"/>
          </a:xfrm>
          <a:prstGeom prst="rect">
            <a:avLst/>
          </a:prstGeom>
        </p:spPr>
      </p:pic>
      <p:pic>
        <p:nvPicPr>
          <p:cNvPr id="7" name="Picture 4" hidden="0"/>
          <p:cNvPicPr>
            <a:picLocks noChangeAspect="1"/>
          </p:cNvPicPr>
          <p:nvPr isPhoto="0" userDrawn="0"/>
        </p:nvPicPr>
        <p:blipFill>
          <a:blip r:embed="rId3"/>
          <a:stretch/>
        </p:blipFill>
        <p:spPr bwMode="auto">
          <a:xfrm>
            <a:off x="1066800" y="5105400"/>
            <a:ext cx="6019800" cy="1600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369951"/>
          </a:xfrm>
        </p:spPr>
        <p:txBody>
          <a:bodyPr/>
          <a:lstStyle/>
          <a:p>
            <a:pPr>
              <a:defRPr/>
            </a:pPr>
            <a:r>
              <a:rPr lang="en-US" sz="4500"/>
              <a:t>Bipartite Graphs (</a:t>
            </a:r>
            <a:r>
              <a:rPr lang="en-US" sz="4500" i="1"/>
              <a:t>continued</a:t>
            </a:r>
            <a:r>
              <a:rPr lang="en-US" sz="4500"/>
              <a:t>)</a:t>
            </a:r>
            <a:endParaRPr sz="4500"/>
          </a:p>
        </p:txBody>
      </p:sp>
      <p:sp>
        <p:nvSpPr>
          <p:cNvPr id="5" name="Content Placeholder 2" hidden="0"/>
          <p:cNvSpPr>
            <a:spLocks noGrp="1"/>
          </p:cNvSpPr>
          <p:nvPr isPhoto="0" userDrawn="0">
            <p:ph idx="1" hasCustomPrompt="0"/>
          </p:nvPr>
        </p:nvSpPr>
        <p:spPr bwMode="auto">
          <a:xfrm>
            <a:off x="0" y="1219200"/>
            <a:ext cx="9067800" cy="5605818"/>
          </a:xfrm>
        </p:spPr>
        <p:txBody>
          <a:bodyPr/>
          <a:lstStyle/>
          <a:p>
            <a:pPr indent="0">
              <a:buNone/>
              <a:defRPr/>
            </a:pPr>
            <a:r>
              <a:rPr lang="en-US" sz="2800" b="1"/>
              <a:t>Example</a:t>
            </a:r>
            <a:r>
              <a:rPr lang="en-US" sz="2800"/>
              <a:t>:  Show that </a:t>
            </a:r>
            <a:r>
              <a:rPr lang="en-US" sz="2800" i="1"/>
              <a:t>C</a:t>
            </a:r>
            <a:r>
              <a:rPr lang="en-US" sz="2800" baseline="-25000">
                <a:latin typeface="Cambria"/>
              </a:rPr>
              <a:t>3</a:t>
            </a:r>
            <a:r>
              <a:rPr lang="en-US" sz="2800"/>
              <a:t> is not bipartite.</a:t>
            </a:r>
            <a:endParaRPr/>
          </a:p>
          <a:p>
            <a:pPr indent="0">
              <a:buNone/>
              <a:defRPr/>
            </a:pPr>
            <a:r>
              <a:rPr lang="en-US" sz="2800" b="1"/>
              <a:t>Solution</a:t>
            </a:r>
            <a:r>
              <a:rPr lang="en-US" sz="2800"/>
              <a:t>:  If we divide the vertex set of </a:t>
            </a:r>
            <a:r>
              <a:rPr lang="en-US" sz="2800" i="1"/>
              <a:t>C</a:t>
            </a:r>
            <a:r>
              <a:rPr lang="en-US" sz="2800" baseline="-25000">
                <a:latin typeface="Cambria Math"/>
                <a:ea typeface="Cambria Math"/>
              </a:rPr>
              <a:t>3</a:t>
            </a:r>
            <a:r>
              <a:rPr lang="en-US" sz="2800"/>
              <a:t> into two nonempty sets, one of the two must contain two vertices. But in </a:t>
            </a:r>
            <a:r>
              <a:rPr lang="en-US" sz="2800" i="1"/>
              <a:t>C</a:t>
            </a:r>
            <a:r>
              <a:rPr lang="en-US" sz="2800" baseline="-25000">
                <a:latin typeface="Cambria Math"/>
                <a:ea typeface="Cambria Math"/>
              </a:rPr>
              <a:t>3</a:t>
            </a:r>
            <a:r>
              <a:rPr lang="en-US" sz="2800"/>
              <a:t>  every vertex is connected to every other vertex. Therefore, the two vertices in the same partition are connected. Hence, </a:t>
            </a:r>
            <a:r>
              <a:rPr lang="en-US" sz="2800" i="1"/>
              <a:t>C</a:t>
            </a:r>
            <a:r>
              <a:rPr lang="en-US" sz="2800" baseline="-25000">
                <a:latin typeface="Cambria Math"/>
                <a:ea typeface="Cambria Math"/>
              </a:rPr>
              <a:t>3</a:t>
            </a:r>
            <a:r>
              <a:rPr lang="en-US" sz="2800"/>
              <a:t> is not bipartite.</a:t>
            </a:r>
            <a:endParaRPr/>
          </a:p>
          <a:p>
            <a:pPr indent="0">
              <a:buNone/>
              <a:defRPr/>
            </a:pPr>
            <a:endParaRPr lang="en-US" sz="2000"/>
          </a:p>
          <a:p>
            <a:pPr indent="0">
              <a:buNone/>
              <a:defRPr/>
            </a:pPr>
            <a:endParaRPr lang="en-US" sz="2000"/>
          </a:p>
          <a:p>
            <a:pPr indent="0">
              <a:buNone/>
              <a:defRPr/>
            </a:pPr>
            <a:endParaRPr lang="en-US" sz="2000"/>
          </a:p>
        </p:txBody>
      </p:sp>
      <p:pic>
        <p:nvPicPr>
          <p:cNvPr id="6" name="Picture 5" hidden="0"/>
          <p:cNvPicPr>
            <a:picLocks noChangeAspect="1"/>
          </p:cNvPicPr>
          <p:nvPr isPhoto="0" userDrawn="0"/>
        </p:nvPicPr>
        <p:blipFill>
          <a:blip r:embed="rId2"/>
          <a:stretch/>
        </p:blipFill>
        <p:spPr bwMode="auto">
          <a:xfrm>
            <a:off x="1985053" y="4023360"/>
            <a:ext cx="4716694" cy="2626341"/>
          </a:xfrm>
          <a:prstGeom prst="rect">
            <a:avLst/>
          </a:prstGeom>
        </p:spPr>
      </p:pic>
      <p:sp>
        <p:nvSpPr>
          <p:cNvPr id="7" name="Oval 6" hidden="0"/>
          <p:cNvSpPr/>
          <p:nvPr isPhoto="0" userDrawn="0"/>
        </p:nvSpPr>
        <p:spPr bwMode="auto">
          <a:xfrm>
            <a:off x="3733800" y="4114800"/>
            <a:ext cx="609600" cy="6096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8" name="Oval 7" hidden="0"/>
          <p:cNvSpPr/>
          <p:nvPr isPhoto="0" userDrawn="0"/>
        </p:nvSpPr>
        <p:spPr bwMode="auto">
          <a:xfrm>
            <a:off x="5638800" y="5410201"/>
            <a:ext cx="5334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
        <p:nvSpPr>
          <p:cNvPr id="9" name="Oval 8" hidden="0"/>
          <p:cNvSpPr/>
          <p:nvPr isPhoto="0" userDrawn="0"/>
        </p:nvSpPr>
        <p:spPr bwMode="auto">
          <a:xfrm>
            <a:off x="1905001" y="5410200"/>
            <a:ext cx="5334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457200"/>
            <a:ext cx="8229600" cy="381000"/>
          </a:xfrm>
        </p:spPr>
        <p:txBody>
          <a:bodyPr/>
          <a:lstStyle/>
          <a:p>
            <a:pPr>
              <a:defRPr/>
            </a:pPr>
            <a:br>
              <a:rPr lang="en-US" sz="4500"/>
            </a:br>
            <a:br>
              <a:rPr lang="en-US" sz="4500"/>
            </a:br>
            <a:r>
              <a:rPr lang="en-US" sz="4500"/>
              <a:t>Bipartite Graphs and Matchings</a:t>
            </a:r>
            <a:endParaRPr sz="4500"/>
          </a:p>
        </p:txBody>
      </p:sp>
      <p:sp>
        <p:nvSpPr>
          <p:cNvPr id="5" name="Content Placeholder 2" hidden="0"/>
          <p:cNvSpPr>
            <a:spLocks noGrp="1"/>
          </p:cNvSpPr>
          <p:nvPr isPhoto="0" userDrawn="0">
            <p:ph idx="1" hasCustomPrompt="0"/>
          </p:nvPr>
        </p:nvSpPr>
        <p:spPr bwMode="auto">
          <a:xfrm>
            <a:off x="409433" y="990600"/>
            <a:ext cx="8229600" cy="4693920"/>
          </a:xfrm>
        </p:spPr>
        <p:txBody>
          <a:bodyPr/>
          <a:lstStyle/>
          <a:p>
            <a:pPr>
              <a:defRPr/>
            </a:pPr>
            <a:r>
              <a:rPr lang="en-US" sz="2400"/>
              <a:t>Bipartite graphs are used to model applications that involve matching the elements of one set to elements in another, for example:</a:t>
            </a:r>
            <a:endParaRPr/>
          </a:p>
          <a:p>
            <a:pPr>
              <a:defRPr/>
            </a:pPr>
            <a:r>
              <a:rPr lang="en-US" sz="2400" i="1"/>
              <a:t>Job assignments </a:t>
            </a:r>
            <a:r>
              <a:rPr lang="en-US" sz="2400"/>
              <a:t>- vertices represent the jobs and the employees, edges link employees with those jobs they have been trained to do. A common goal is to match jobs to employees so that the most jobs are done.</a:t>
            </a:r>
            <a:endParaRPr/>
          </a:p>
          <a:p>
            <a:pPr>
              <a:defRPr/>
            </a:pPr>
            <a:endParaRPr lang="en-US"/>
          </a:p>
          <a:p>
            <a:pPr marL="0" indent="0">
              <a:buNone/>
              <a:defRPr/>
            </a:pPr>
            <a:endParaRPr lang="en-US"/>
          </a:p>
          <a:p>
            <a:pPr>
              <a:defRPr/>
            </a:pPr>
            <a:endParaRPr lang="en-US"/>
          </a:p>
          <a:p>
            <a:pPr>
              <a:defRPr/>
            </a:pPr>
            <a:endParaRPr lang="en-US" i="1"/>
          </a:p>
        </p:txBody>
      </p:sp>
      <p:pic>
        <p:nvPicPr>
          <p:cNvPr id="6" name="Picture 3" hidden="0"/>
          <p:cNvPicPr>
            <a:picLocks noChangeAspect="1"/>
          </p:cNvPicPr>
          <p:nvPr isPhoto="0" userDrawn="0"/>
        </p:nvPicPr>
        <p:blipFill>
          <a:blip r:embed="rId2"/>
          <a:stretch/>
        </p:blipFill>
        <p:spPr bwMode="auto">
          <a:xfrm>
            <a:off x="304800" y="3810000"/>
            <a:ext cx="85344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381000" y="381000"/>
            <a:ext cx="8229600" cy="1143000"/>
          </a:xfrm>
        </p:spPr>
        <p:txBody>
          <a:bodyPr/>
          <a:lstStyle/>
          <a:p>
            <a:pPr>
              <a:defRPr/>
            </a:pPr>
            <a:r>
              <a:rPr lang="en-US" sz="4500"/>
              <a:t>Representing the  Composition of a Relation</a:t>
            </a:r>
            <a:endParaRPr sz="4500"/>
          </a:p>
        </p:txBody>
      </p:sp>
      <p:sp>
        <p:nvSpPr>
          <p:cNvPr id="5" name="Oval 3" hidden="0"/>
          <p:cNvSpPr/>
          <p:nvPr isPhoto="0" userDrawn="0"/>
        </p:nvSpPr>
        <p:spPr bwMode="auto">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Oval 5" hidden="0"/>
          <p:cNvSpPr/>
          <p:nvPr isPhoto="0" userDrawn="0"/>
        </p:nvSpPr>
        <p:spPr bwMode="auto">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Oval 6" hidden="0"/>
          <p:cNvSpPr/>
          <p:nvPr isPhoto="0" userDrawn="0"/>
        </p:nvSpPr>
        <p:spPr bwMode="auto">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 name="TextBox 7" hidden="0"/>
          <p:cNvSpPr>
            <a:spLocks noAdjustHandles="0" noChangeArrowheads="0"/>
          </p:cNvSpPr>
          <p:nvPr isPhoto="0" userDrawn="0"/>
        </p:nvSpPr>
        <p:spPr bwMode="auto">
          <a:xfrm>
            <a:off x="1371600" y="2133600"/>
            <a:ext cx="381000" cy="523220"/>
          </a:xfrm>
          <a:prstGeom prst="rect">
            <a:avLst/>
          </a:prstGeom>
          <a:noFill/>
        </p:spPr>
        <p:txBody>
          <a:bodyPr wrap="square" rtlCol="0">
            <a:spAutoFit/>
          </a:bodyPr>
          <a:lstStyle/>
          <a:p>
            <a:pPr>
              <a:defRPr/>
            </a:pPr>
            <a:r>
              <a:rPr lang="en-US" sz="2800" i="1"/>
              <a:t>a</a:t>
            </a:r>
            <a:endParaRPr/>
          </a:p>
        </p:txBody>
      </p:sp>
      <p:sp>
        <p:nvSpPr>
          <p:cNvPr id="9" name="Oval 9" hidden="0"/>
          <p:cNvSpPr/>
          <p:nvPr isPhoto="0" userDrawn="0"/>
        </p:nvSpPr>
        <p:spPr bwMode="auto">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 name="Oval 10" hidden="0"/>
          <p:cNvSpPr/>
          <p:nvPr isPhoto="0" userDrawn="0"/>
        </p:nvSpPr>
        <p:spPr bwMode="auto">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Oval 11" hidden="0"/>
          <p:cNvSpPr/>
          <p:nvPr isPhoto="0" userDrawn="0"/>
        </p:nvSpPr>
        <p:spPr bwMode="auto">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 name="Oval 12" hidden="0"/>
          <p:cNvSpPr/>
          <p:nvPr isPhoto="0" userDrawn="0"/>
        </p:nvSpPr>
        <p:spPr bwMode="auto">
          <a:xfrm>
            <a:off x="4648200" y="472439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 name="Oval 13" hidden="0"/>
          <p:cNvSpPr/>
          <p:nvPr isPhoto="0" userDrawn="0"/>
        </p:nvSpPr>
        <p:spPr bwMode="auto">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4" name="Oval 14" hidden="0"/>
          <p:cNvSpPr/>
          <p:nvPr isPhoto="0" userDrawn="0"/>
        </p:nvSpPr>
        <p:spPr bwMode="auto">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 name="Oval 15" hidden="0"/>
          <p:cNvSpPr/>
          <p:nvPr isPhoto="0" userDrawn="0"/>
        </p:nvSpPr>
        <p:spPr bwMode="auto">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 name="Oval 16" hidden="0"/>
          <p:cNvSpPr/>
          <p:nvPr isPhoto="0" userDrawn="0"/>
        </p:nvSpPr>
        <p:spPr bwMode="auto">
          <a:xfrm>
            <a:off x="6705600" y="472439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 name="TextBox 17" hidden="0"/>
          <p:cNvSpPr>
            <a:spLocks noAdjustHandles="0" noChangeArrowheads="0"/>
          </p:cNvSpPr>
          <p:nvPr isPhoto="0" userDrawn="0"/>
        </p:nvSpPr>
        <p:spPr bwMode="auto">
          <a:xfrm>
            <a:off x="1447800" y="3048000"/>
            <a:ext cx="381000" cy="523220"/>
          </a:xfrm>
          <a:prstGeom prst="rect">
            <a:avLst/>
          </a:prstGeom>
          <a:noFill/>
        </p:spPr>
        <p:txBody>
          <a:bodyPr wrap="square" rtlCol="0">
            <a:spAutoFit/>
          </a:bodyPr>
          <a:lstStyle/>
          <a:p>
            <a:pPr>
              <a:defRPr/>
            </a:pPr>
            <a:r>
              <a:rPr lang="en-US" sz="2800" i="1"/>
              <a:t>b</a:t>
            </a:r>
            <a:endParaRPr/>
          </a:p>
        </p:txBody>
      </p:sp>
      <p:sp>
        <p:nvSpPr>
          <p:cNvPr id="18" name="TextBox 18" hidden="0"/>
          <p:cNvSpPr>
            <a:spLocks noAdjustHandles="0" noChangeArrowheads="0"/>
          </p:cNvSpPr>
          <p:nvPr isPhoto="0" userDrawn="0"/>
        </p:nvSpPr>
        <p:spPr bwMode="auto">
          <a:xfrm>
            <a:off x="1524000" y="4114800"/>
            <a:ext cx="381000" cy="523220"/>
          </a:xfrm>
          <a:prstGeom prst="rect">
            <a:avLst/>
          </a:prstGeom>
          <a:noFill/>
        </p:spPr>
        <p:txBody>
          <a:bodyPr wrap="square" rtlCol="0">
            <a:spAutoFit/>
          </a:bodyPr>
          <a:lstStyle/>
          <a:p>
            <a:pPr>
              <a:defRPr/>
            </a:pPr>
            <a:r>
              <a:rPr lang="en-US" sz="2800" i="1"/>
              <a:t>c</a:t>
            </a:r>
            <a:endParaRPr/>
          </a:p>
        </p:txBody>
      </p:sp>
      <p:sp>
        <p:nvSpPr>
          <p:cNvPr id="19" name="TextBox 19" hidden="0"/>
          <p:cNvSpPr>
            <a:spLocks noAdjustHandles="0" noChangeArrowheads="0"/>
          </p:cNvSpPr>
          <p:nvPr isPhoto="0" userDrawn="0"/>
        </p:nvSpPr>
        <p:spPr bwMode="auto">
          <a:xfrm>
            <a:off x="7467600" y="1676400"/>
            <a:ext cx="381000" cy="523220"/>
          </a:xfrm>
          <a:prstGeom prst="rect">
            <a:avLst/>
          </a:prstGeom>
          <a:noFill/>
        </p:spPr>
        <p:txBody>
          <a:bodyPr wrap="square" rtlCol="0">
            <a:spAutoFit/>
          </a:bodyPr>
          <a:lstStyle/>
          <a:p>
            <a:pPr>
              <a:defRPr/>
            </a:pPr>
            <a:r>
              <a:rPr lang="en-US" sz="2800" i="1"/>
              <a:t>w</a:t>
            </a:r>
            <a:endParaRPr/>
          </a:p>
        </p:txBody>
      </p:sp>
      <p:sp>
        <p:nvSpPr>
          <p:cNvPr id="20" name="TextBox 20" hidden="0"/>
          <p:cNvSpPr>
            <a:spLocks noAdjustHandles="0" noChangeArrowheads="0"/>
          </p:cNvSpPr>
          <p:nvPr isPhoto="0" userDrawn="0"/>
        </p:nvSpPr>
        <p:spPr bwMode="auto">
          <a:xfrm>
            <a:off x="7543800" y="2514600"/>
            <a:ext cx="381000" cy="523220"/>
          </a:xfrm>
          <a:prstGeom prst="rect">
            <a:avLst/>
          </a:prstGeom>
          <a:noFill/>
        </p:spPr>
        <p:txBody>
          <a:bodyPr wrap="square" rtlCol="0">
            <a:spAutoFit/>
          </a:bodyPr>
          <a:lstStyle/>
          <a:p>
            <a:pPr>
              <a:defRPr/>
            </a:pPr>
            <a:r>
              <a:rPr lang="en-US" sz="2800" i="1"/>
              <a:t>x</a:t>
            </a:r>
            <a:endParaRPr/>
          </a:p>
        </p:txBody>
      </p:sp>
      <p:sp>
        <p:nvSpPr>
          <p:cNvPr id="21" name="TextBox 21" hidden="0"/>
          <p:cNvSpPr>
            <a:spLocks noAdjustHandles="0" noChangeArrowheads="0"/>
          </p:cNvSpPr>
          <p:nvPr isPhoto="0" userDrawn="0"/>
        </p:nvSpPr>
        <p:spPr bwMode="auto">
          <a:xfrm>
            <a:off x="7543800" y="3276600"/>
            <a:ext cx="381000" cy="523220"/>
          </a:xfrm>
          <a:prstGeom prst="rect">
            <a:avLst/>
          </a:prstGeom>
          <a:noFill/>
        </p:spPr>
        <p:txBody>
          <a:bodyPr wrap="square" rtlCol="0">
            <a:spAutoFit/>
          </a:bodyPr>
          <a:lstStyle/>
          <a:p>
            <a:pPr>
              <a:defRPr/>
            </a:pPr>
            <a:r>
              <a:rPr lang="en-US" sz="2800" i="1"/>
              <a:t>y</a:t>
            </a:r>
            <a:endParaRPr/>
          </a:p>
        </p:txBody>
      </p:sp>
      <p:sp>
        <p:nvSpPr>
          <p:cNvPr id="22" name="TextBox 22" hidden="0"/>
          <p:cNvSpPr>
            <a:spLocks noAdjustHandles="0" noChangeArrowheads="0"/>
          </p:cNvSpPr>
          <p:nvPr isPhoto="0" userDrawn="0"/>
        </p:nvSpPr>
        <p:spPr bwMode="auto">
          <a:xfrm>
            <a:off x="7543800" y="4648200"/>
            <a:ext cx="381000" cy="523220"/>
          </a:xfrm>
          <a:prstGeom prst="rect">
            <a:avLst/>
          </a:prstGeom>
          <a:noFill/>
        </p:spPr>
        <p:txBody>
          <a:bodyPr wrap="square" rtlCol="0">
            <a:spAutoFit/>
          </a:bodyPr>
          <a:lstStyle/>
          <a:p>
            <a:pPr>
              <a:defRPr/>
            </a:pPr>
            <a:r>
              <a:rPr lang="en-US" sz="2800" i="1"/>
              <a:t>z</a:t>
            </a:r>
            <a:endParaRPr/>
          </a:p>
        </p:txBody>
      </p:sp>
      <p:sp>
        <p:nvSpPr>
          <p:cNvPr id="23" name="TextBox 23" hidden="0"/>
          <p:cNvSpPr>
            <a:spLocks noAdjustHandles="0" noChangeArrowheads="0"/>
          </p:cNvSpPr>
          <p:nvPr isPhoto="0" userDrawn="0"/>
        </p:nvSpPr>
        <p:spPr bwMode="auto">
          <a:xfrm>
            <a:off x="3048000" y="1600200"/>
            <a:ext cx="762000" cy="523220"/>
          </a:xfrm>
          <a:prstGeom prst="rect">
            <a:avLst/>
          </a:prstGeom>
          <a:noFill/>
          <a:ln>
            <a:solidFill>
              <a:srgbClr val="FF0000"/>
            </a:solidFill>
          </a:ln>
        </p:spPr>
        <p:txBody>
          <a:bodyPr wrap="square" rtlCol="0">
            <a:spAutoFit/>
          </a:bodyPr>
          <a:lstStyle/>
          <a:p>
            <a:pPr>
              <a:defRPr/>
            </a:pPr>
            <a:r>
              <a:rPr lang="en-US" sz="2800" i="1"/>
              <a:t>R</a:t>
            </a:r>
            <a:r>
              <a:rPr lang="en-US" sz="2800" baseline="-25000">
                <a:latin typeface="Cambria Math"/>
                <a:ea typeface="Cambria Math"/>
              </a:rPr>
              <a:t>1</a:t>
            </a:r>
            <a:endParaRPr/>
          </a:p>
        </p:txBody>
      </p:sp>
      <p:sp>
        <p:nvSpPr>
          <p:cNvPr id="24" name="TextBox 24" hidden="0"/>
          <p:cNvSpPr>
            <a:spLocks noAdjustHandles="0" noChangeArrowheads="0"/>
          </p:cNvSpPr>
          <p:nvPr isPhoto="0" userDrawn="0"/>
        </p:nvSpPr>
        <p:spPr bwMode="auto">
          <a:xfrm>
            <a:off x="5486400" y="1600200"/>
            <a:ext cx="762000" cy="523220"/>
          </a:xfrm>
          <a:prstGeom prst="rect">
            <a:avLst/>
          </a:prstGeom>
          <a:noFill/>
          <a:ln>
            <a:solidFill>
              <a:srgbClr val="FFC000"/>
            </a:solidFill>
          </a:ln>
        </p:spPr>
        <p:txBody>
          <a:bodyPr wrap="square" rtlCol="0">
            <a:spAutoFit/>
          </a:bodyPr>
          <a:lstStyle/>
          <a:p>
            <a:pPr>
              <a:defRPr/>
            </a:pPr>
            <a:r>
              <a:rPr lang="en-US" sz="2800" i="1"/>
              <a:t>R</a:t>
            </a:r>
            <a:r>
              <a:rPr lang="en-US" sz="2800" baseline="-25000">
                <a:latin typeface="Cambria Math"/>
                <a:ea typeface="Cambria Math"/>
              </a:rPr>
              <a:t>2</a:t>
            </a:r>
            <a:endParaRPr/>
          </a:p>
        </p:txBody>
      </p:sp>
      <p:cxnSp>
        <p:nvCxnSpPr>
          <p:cNvPr id="25" name="Straight Arrow Connector 26" hidden="0"/>
          <p:cNvCxnSpPr>
            <a:cxnSpLocks/>
          </p:cNvCxnSpPr>
          <p:nvPr isPhoto="0" userDrawn="0"/>
        </p:nvCxnSpPr>
        <p:spPr bwMode="auto">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8" hidden="0"/>
          <p:cNvCxnSpPr>
            <a:cxnSpLocks/>
          </p:cNvCxnSpPr>
          <p:nvPr isPhoto="0" userDrawn="0"/>
        </p:nvCxnSpPr>
        <p:spPr bwMode="auto">
          <a:xfrm rot="16199999"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30" hidden="0"/>
          <p:cNvCxnSpPr>
            <a:cxnSpLocks/>
          </p:cNvCxnSpPr>
          <p:nvPr isPhoto="0" userDrawn="0"/>
        </p:nvCxnSpPr>
        <p:spPr bwMode="auto">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32" hidden="0"/>
          <p:cNvCxnSpPr>
            <a:cxnSpLocks/>
          </p:cNvCxnSpPr>
          <p:nvPr isPhoto="0" userDrawn="0"/>
        </p:nvCxnSpPr>
        <p:spPr bwMode="auto">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34" hidden="0"/>
          <p:cNvCxnSpPr>
            <a:cxnSpLocks/>
          </p:cNvCxnSpPr>
          <p:nvPr isPhoto="0" userDrawn="0"/>
        </p:nvCxnSpPr>
        <p:spPr bwMode="auto">
          <a:xfrm rot="16199999" flipH="1">
            <a:off x="4724399"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37" hidden="0"/>
          <p:cNvSpPr>
            <a:spLocks noAdjustHandles="0" noChangeArrowheads="0"/>
          </p:cNvSpPr>
          <p:nvPr isPhoto="0" userDrawn="0"/>
        </p:nvSpPr>
        <p:spPr bwMode="auto">
          <a:xfrm>
            <a:off x="1981200" y="5638800"/>
            <a:ext cx="4724399" cy="584775"/>
          </a:xfrm>
          <a:prstGeom prst="rect">
            <a:avLst/>
          </a:prstGeom>
          <a:noFill/>
        </p:spPr>
        <p:txBody>
          <a:bodyPr wrap="square" rtlCol="0">
            <a:spAutoFit/>
          </a:bodyPr>
          <a:lstStyle/>
          <a:p>
            <a:pPr>
              <a:defRPr/>
            </a:pPr>
            <a:r>
              <a:rPr lang="en-US" b="1"/>
              <a:t> </a:t>
            </a:r>
            <a:r>
              <a:rPr lang="en-US" sz="3200" i="1"/>
              <a:t>R</a:t>
            </a:r>
            <a:r>
              <a:rPr lang="en-US" sz="3200" baseline="-25000">
                <a:latin typeface="Cambria Math"/>
                <a:ea typeface="Cambria Math"/>
              </a:rPr>
              <a:t>1</a:t>
            </a:r>
            <a:r>
              <a:rPr lang="en-US" sz="3200" b="1">
                <a:latin typeface="Cambria Math"/>
                <a:ea typeface="Cambria Math"/>
              </a:rPr>
              <a:t>∘</a:t>
            </a:r>
            <a:r>
              <a:rPr lang="en-US" sz="3200"/>
              <a:t> </a:t>
            </a:r>
            <a:r>
              <a:rPr lang="en-US" sz="3200" i="1"/>
              <a:t>R</a:t>
            </a:r>
            <a:r>
              <a:rPr lang="en-US" sz="3200" baseline="-25000">
                <a:latin typeface="Cambria Math"/>
                <a:ea typeface="Cambria Math"/>
              </a:rPr>
              <a:t>2</a:t>
            </a:r>
            <a:r>
              <a:rPr lang="en-US" sz="3200" b="1" baseline="-25000"/>
              <a:t>  </a:t>
            </a:r>
            <a:r>
              <a:rPr lang="en-US" sz="3200" b="1"/>
              <a:t>= </a:t>
            </a:r>
            <a:r>
              <a:rPr lang="en-US" sz="3200"/>
              <a:t>{(</a:t>
            </a:r>
            <a:r>
              <a:rPr lang="en-US" sz="3200" i="1"/>
              <a:t>b</a:t>
            </a:r>
            <a:r>
              <a:rPr lang="en-US" sz="3200"/>
              <a:t>,</a:t>
            </a:r>
            <a:r>
              <a:rPr lang="en-US" sz="3200" i="1"/>
              <a:t>D</a:t>
            </a:r>
            <a:r>
              <a:rPr lang="en-US" sz="3200"/>
              <a:t>),(</a:t>
            </a:r>
            <a:r>
              <a:rPr lang="en-US" sz="3200" i="1"/>
              <a:t>b</a:t>
            </a:r>
            <a:r>
              <a:rPr lang="en-US" sz="3200"/>
              <a:t>,</a:t>
            </a:r>
            <a:r>
              <a:rPr lang="en-US" sz="3200" i="1"/>
              <a:t>B</a:t>
            </a:r>
            <a:r>
              <a:rPr lang="en-US" sz="3200"/>
              <a:t>)}</a:t>
            </a:r>
            <a:endParaRPr/>
          </a:p>
        </p:txBody>
      </p:sp>
      <p:sp>
        <p:nvSpPr>
          <p:cNvPr id="31" name="Right Brace 33" hidden="0"/>
          <p:cNvSpPr/>
          <p:nvPr isPhoto="0" userDrawn="0"/>
        </p:nvSpPr>
        <p:spPr bwMode="auto">
          <a:xfrm>
            <a:off x="5105400" y="1676400"/>
            <a:ext cx="609600" cy="3733800"/>
          </a:xfrm>
          <a:prstGeom prst="rightBrace">
            <a:avLst>
              <a:gd name="adj1" fmla="val 8333"/>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defRPr/>
            </a:pPr>
            <a:endParaRPr lang="en-US"/>
          </a:p>
        </p:txBody>
      </p:sp>
      <p:sp>
        <p:nvSpPr>
          <p:cNvPr id="32" name="Left Brace 35" hidden="0"/>
          <p:cNvSpPr/>
          <p:nvPr isPhoto="0" userDrawn="0"/>
        </p:nvSpPr>
        <p:spPr bwMode="auto">
          <a:xfrm>
            <a:off x="914400" y="1600200"/>
            <a:ext cx="533400" cy="3810000"/>
          </a:xfrm>
          <a:prstGeom prst="leftBrace">
            <a:avLst>
              <a:gd name="adj1" fmla="val 8333"/>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defRPr/>
            </a:pPr>
            <a:endParaRPr lang="en-US"/>
          </a:p>
        </p:txBody>
      </p:sp>
      <p:sp>
        <p:nvSpPr>
          <p:cNvPr id="33" name="Right Brace 36" hidden="0"/>
          <p:cNvSpPr/>
          <p:nvPr isPhoto="0" userDrawn="0"/>
        </p:nvSpPr>
        <p:spPr bwMode="auto">
          <a:xfrm>
            <a:off x="8229600" y="1752599"/>
            <a:ext cx="609600" cy="3657600"/>
          </a:xfrm>
          <a:prstGeom prst="rightBrace">
            <a:avLst>
              <a:gd name="adj1" fmla="val 8333"/>
              <a:gd name="adj2" fmla="val 50000"/>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defRPr/>
            </a:pPr>
            <a:endParaRPr lang="en-US"/>
          </a:p>
        </p:txBody>
      </p:sp>
      <p:sp>
        <p:nvSpPr>
          <p:cNvPr id="34" name="Left Brace 38" hidden="0"/>
          <p:cNvSpPr/>
          <p:nvPr isPhoto="0" userDrawn="0"/>
        </p:nvSpPr>
        <p:spPr bwMode="auto">
          <a:xfrm>
            <a:off x="3733800" y="1676400"/>
            <a:ext cx="609600" cy="3733800"/>
          </a:xfrm>
          <a:prstGeom prst="leftBrace">
            <a:avLst>
              <a:gd name="adj1" fmla="val 8333"/>
              <a:gd name="adj2" fmla="val 50000"/>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defRPr/>
            </a:pPr>
            <a:endParaRPr lang="en-US"/>
          </a:p>
        </p:txBody>
      </p:sp>
      <p:sp>
        <p:nvSpPr>
          <p:cNvPr id="35" name="TextBox 39" hidden="0"/>
          <p:cNvSpPr>
            <a:spLocks noAdjustHandles="0" noChangeArrowheads="0"/>
          </p:cNvSpPr>
          <p:nvPr isPhoto="0" userDrawn="0"/>
        </p:nvSpPr>
        <p:spPr bwMode="auto">
          <a:xfrm>
            <a:off x="4114800" y="2819400"/>
            <a:ext cx="381000" cy="523220"/>
          </a:xfrm>
          <a:prstGeom prst="rect">
            <a:avLst/>
          </a:prstGeom>
          <a:noFill/>
        </p:spPr>
        <p:txBody>
          <a:bodyPr wrap="square" rtlCol="0">
            <a:spAutoFit/>
          </a:bodyPr>
          <a:lstStyle/>
          <a:p>
            <a:pPr>
              <a:defRPr/>
            </a:pPr>
            <a:r>
              <a:rPr lang="en-US" sz="2800" i="1"/>
              <a:t>n</a:t>
            </a:r>
            <a:endParaRPr/>
          </a:p>
        </p:txBody>
      </p:sp>
      <p:sp>
        <p:nvSpPr>
          <p:cNvPr id="36" name="TextBox 40" hidden="0"/>
          <p:cNvSpPr>
            <a:spLocks noAdjustHandles="0" noChangeArrowheads="0"/>
          </p:cNvSpPr>
          <p:nvPr isPhoto="0" userDrawn="0"/>
        </p:nvSpPr>
        <p:spPr bwMode="auto">
          <a:xfrm>
            <a:off x="4114800" y="1752599"/>
            <a:ext cx="381000" cy="523220"/>
          </a:xfrm>
          <a:prstGeom prst="rect">
            <a:avLst/>
          </a:prstGeom>
          <a:noFill/>
        </p:spPr>
        <p:txBody>
          <a:bodyPr wrap="square" rtlCol="0">
            <a:spAutoFit/>
          </a:bodyPr>
          <a:lstStyle/>
          <a:p>
            <a:pPr>
              <a:defRPr/>
            </a:pPr>
            <a:r>
              <a:rPr lang="en-US" sz="2800" i="1"/>
              <a:t>m</a:t>
            </a:r>
            <a:endParaRPr/>
          </a:p>
        </p:txBody>
      </p:sp>
      <p:sp>
        <p:nvSpPr>
          <p:cNvPr id="37" name="TextBox 41" hidden="0"/>
          <p:cNvSpPr>
            <a:spLocks noAdjustHandles="0" noChangeArrowheads="0"/>
          </p:cNvSpPr>
          <p:nvPr isPhoto="0" userDrawn="0"/>
        </p:nvSpPr>
        <p:spPr bwMode="auto">
          <a:xfrm>
            <a:off x="4114800" y="3581400"/>
            <a:ext cx="381000" cy="523220"/>
          </a:xfrm>
          <a:prstGeom prst="rect">
            <a:avLst/>
          </a:prstGeom>
          <a:noFill/>
        </p:spPr>
        <p:txBody>
          <a:bodyPr wrap="square" rtlCol="0">
            <a:spAutoFit/>
          </a:bodyPr>
          <a:lstStyle/>
          <a:p>
            <a:pPr>
              <a:defRPr/>
            </a:pPr>
            <a:r>
              <a:rPr lang="en-US" sz="2800" i="1"/>
              <a:t>o</a:t>
            </a:r>
            <a:endParaRPr/>
          </a:p>
        </p:txBody>
      </p:sp>
      <p:sp>
        <p:nvSpPr>
          <p:cNvPr id="38" name="TextBox 42" hidden="0"/>
          <p:cNvSpPr>
            <a:spLocks noAdjustHandles="0" noChangeArrowheads="0"/>
          </p:cNvSpPr>
          <p:nvPr isPhoto="0" userDrawn="0"/>
        </p:nvSpPr>
        <p:spPr bwMode="auto">
          <a:xfrm>
            <a:off x="4191000" y="4648200"/>
            <a:ext cx="381000" cy="523220"/>
          </a:xfrm>
          <a:prstGeom prst="rect">
            <a:avLst/>
          </a:prstGeom>
          <a:noFill/>
        </p:spPr>
        <p:txBody>
          <a:bodyPr wrap="square" rtlCol="0">
            <a:spAutoFit/>
          </a:bodyPr>
          <a:lstStyle/>
          <a:p>
            <a:pPr>
              <a:defRPr/>
            </a:pPr>
            <a:r>
              <a:rPr lang="en-US" sz="2800" i="1"/>
              <a:t>p</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210312"/>
          </a:xfrm>
        </p:spPr>
        <p:txBody>
          <a:bodyPr/>
          <a:lstStyle/>
          <a:p>
            <a:pPr>
              <a:defRPr/>
            </a:pPr>
            <a:r>
              <a:rPr lang="en-US" sz="4500"/>
              <a:t>Complete Bipartite Graphs</a:t>
            </a:r>
            <a:endParaRPr sz="4500"/>
          </a:p>
        </p:txBody>
      </p:sp>
      <p:sp>
        <p:nvSpPr>
          <p:cNvPr id="5" name="Content Placeholder 2" hidden="0"/>
          <p:cNvSpPr>
            <a:spLocks noGrp="1"/>
          </p:cNvSpPr>
          <p:nvPr isPhoto="0" userDrawn="0">
            <p:ph idx="1" hasCustomPrompt="0"/>
          </p:nvPr>
        </p:nvSpPr>
        <p:spPr bwMode="auto">
          <a:xfrm>
            <a:off x="152400" y="914400"/>
            <a:ext cx="8686800" cy="5410200"/>
          </a:xfrm>
        </p:spPr>
        <p:txBody>
          <a:bodyPr/>
          <a:lstStyle/>
          <a:p>
            <a:pPr indent="0">
              <a:buNone/>
              <a:defRPr/>
            </a:pPr>
            <a:r>
              <a:rPr lang="en-US" sz="2400" b="1"/>
              <a:t>Definition:</a:t>
            </a:r>
            <a:r>
              <a:rPr lang="en-US" sz="2400"/>
              <a:t>  A </a:t>
            </a:r>
            <a:r>
              <a:rPr lang="en-US" sz="2400" i="1"/>
              <a:t>complete bipartite graph </a:t>
            </a:r>
            <a:r>
              <a:rPr lang="en-US" sz="2400" i="1"/>
              <a:t>K</a:t>
            </a:r>
            <a:r>
              <a:rPr lang="en-US" sz="2400" i="1" baseline="-25000"/>
              <a:t>m,n</a:t>
            </a:r>
            <a:r>
              <a:rPr lang="en-US" sz="2400"/>
              <a:t> is a graph that has its vertex set partitioned into two subsets </a:t>
            </a:r>
            <a:r>
              <a:rPr lang="en-US" sz="2400" i="1"/>
              <a:t>V</a:t>
            </a:r>
            <a:r>
              <a:rPr lang="en-US" sz="2400" baseline="-25000">
                <a:latin typeface="Cambria Math"/>
                <a:ea typeface="Cambria Math"/>
              </a:rPr>
              <a:t>1</a:t>
            </a:r>
            <a:r>
              <a:rPr lang="en-US" sz="2400"/>
              <a:t> of size </a:t>
            </a:r>
            <a:r>
              <a:rPr lang="en-US" sz="2400" i="1"/>
              <a:t>m</a:t>
            </a:r>
            <a:r>
              <a:rPr lang="en-US" sz="2400"/>
              <a:t> and </a:t>
            </a:r>
            <a:r>
              <a:rPr lang="en-US" sz="2400" i="1"/>
              <a:t>V</a:t>
            </a:r>
            <a:r>
              <a:rPr lang="en-US" sz="2400" baseline="-25000">
                <a:latin typeface="Cambria Math"/>
                <a:ea typeface="Cambria Math"/>
              </a:rPr>
              <a:t>2</a:t>
            </a:r>
            <a:r>
              <a:rPr lang="en-US" sz="2400"/>
              <a:t> of size </a:t>
            </a:r>
            <a:r>
              <a:rPr lang="en-US" sz="2400" i="1"/>
              <a:t>n</a:t>
            </a:r>
            <a:r>
              <a:rPr lang="en-US" sz="2400"/>
              <a:t> such that there is an edge from every vertex in </a:t>
            </a:r>
            <a:r>
              <a:rPr lang="en-US" sz="2400" i="1"/>
              <a:t>V</a:t>
            </a:r>
            <a:r>
              <a:rPr lang="en-US" sz="2400" baseline="-25000">
                <a:latin typeface="Cambria Math"/>
                <a:ea typeface="Cambria Math"/>
              </a:rPr>
              <a:t>1</a:t>
            </a:r>
            <a:r>
              <a:rPr lang="en-US" sz="2400"/>
              <a:t> to every vertex in </a:t>
            </a:r>
            <a:r>
              <a:rPr lang="en-US" sz="2400" i="1"/>
              <a:t>V</a:t>
            </a:r>
            <a:r>
              <a:rPr lang="en-US" sz="2400" baseline="-25000">
                <a:latin typeface="Cambria Math"/>
                <a:ea typeface="Cambria Math"/>
              </a:rPr>
              <a:t>2</a:t>
            </a:r>
            <a:r>
              <a:rPr lang="en-US" sz="2400" i="1"/>
              <a:t>.</a:t>
            </a:r>
            <a:endParaRPr/>
          </a:p>
          <a:p>
            <a:pPr indent="0">
              <a:buNone/>
              <a:defRPr/>
            </a:pPr>
            <a:r>
              <a:rPr lang="en-US" sz="2400" b="1"/>
              <a:t>Example</a:t>
            </a:r>
            <a:r>
              <a:rPr lang="en-US" sz="2400"/>
              <a:t>: We display four complete bipartite graphs here.</a:t>
            </a:r>
            <a:endParaRPr/>
          </a:p>
        </p:txBody>
      </p:sp>
      <p:pic>
        <p:nvPicPr>
          <p:cNvPr id="6" name="Picture 3" hidden="0"/>
          <p:cNvPicPr>
            <a:picLocks noChangeAspect="1"/>
          </p:cNvPicPr>
          <p:nvPr isPhoto="0" userDrawn="0"/>
        </p:nvPicPr>
        <p:blipFill>
          <a:blip r:embed="rId2"/>
          <a:stretch/>
        </p:blipFill>
        <p:spPr bwMode="auto">
          <a:xfrm>
            <a:off x="304799" y="3276600"/>
            <a:ext cx="8534401" cy="3352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210312"/>
          </a:xfrm>
        </p:spPr>
        <p:txBody>
          <a:bodyPr/>
          <a:lstStyle/>
          <a:p>
            <a:pPr>
              <a:defRPr/>
            </a:pPr>
            <a:r>
              <a:rPr lang="en-US" sz="4500"/>
              <a:t>New Graphs from Old </a:t>
            </a:r>
            <a:endParaRPr sz="4500"/>
          </a:p>
        </p:txBody>
      </p:sp>
      <p:sp>
        <p:nvSpPr>
          <p:cNvPr id="5" name="Content Placeholder 2" hidden="0"/>
          <p:cNvSpPr>
            <a:spLocks noGrp="1"/>
          </p:cNvSpPr>
          <p:nvPr isPhoto="0" userDrawn="0">
            <p:ph idx="1" hasCustomPrompt="0"/>
          </p:nvPr>
        </p:nvSpPr>
        <p:spPr bwMode="auto">
          <a:xfrm>
            <a:off x="152400" y="1013129"/>
            <a:ext cx="8762999" cy="5844869"/>
          </a:xfrm>
        </p:spPr>
        <p:txBody>
          <a:bodyPr/>
          <a:lstStyle/>
          <a:p>
            <a:pPr indent="0">
              <a:lnSpc>
                <a:spcPct val="95000"/>
              </a:lnSpc>
              <a:buNone/>
              <a:defRPr/>
            </a:pPr>
            <a:r>
              <a:rPr lang="en-US" sz="2200" b="1"/>
              <a:t>Definition: </a:t>
            </a:r>
            <a:r>
              <a:rPr lang="en-US" sz="2200"/>
              <a:t>A </a:t>
            </a:r>
            <a:r>
              <a:rPr lang="en-US" sz="2200" i="1"/>
              <a:t>subgraph</a:t>
            </a:r>
            <a:r>
              <a:rPr lang="en-US" sz="2200" i="1"/>
              <a:t> of a graph  G</a:t>
            </a:r>
            <a:r>
              <a:rPr lang="en-US" sz="2200"/>
              <a:t> = (</a:t>
            </a:r>
            <a:r>
              <a:rPr lang="en-US" sz="2200" i="1"/>
              <a:t>V</a:t>
            </a:r>
            <a:r>
              <a:rPr lang="en-US" sz="2200"/>
              <a:t>,</a:t>
            </a:r>
            <a:r>
              <a:rPr lang="en-US" sz="2200" i="1"/>
              <a:t>E</a:t>
            </a:r>
            <a:r>
              <a:rPr lang="en-US" sz="2200"/>
              <a:t>)  is a graph (</a:t>
            </a:r>
            <a:r>
              <a:rPr lang="en-US" sz="2200" i="1"/>
              <a:t>W</a:t>
            </a:r>
            <a:r>
              <a:rPr lang="en-US" sz="2200"/>
              <a:t>,</a:t>
            </a:r>
            <a:r>
              <a:rPr lang="en-US" sz="2200" i="1"/>
              <a:t>F</a:t>
            </a:r>
            <a:r>
              <a:rPr lang="en-US" sz="2200"/>
              <a:t>),  where  </a:t>
            </a:r>
            <a:r>
              <a:rPr lang="en-US" sz="2200" i="1"/>
              <a:t>W</a:t>
            </a:r>
            <a:r>
              <a:rPr lang="en-US" sz="2200"/>
              <a:t> </a:t>
            </a:r>
            <a:r>
              <a:rPr lang="en-US" sz="2200">
                <a:latin typeface="Cambria Math"/>
                <a:ea typeface="Cambria Math"/>
              </a:rPr>
              <a:t>⊂ </a:t>
            </a:r>
            <a:r>
              <a:rPr lang="en-US" sz="2200" i="1">
                <a:ea typeface="Cambria Math"/>
              </a:rPr>
              <a:t>V</a:t>
            </a:r>
            <a:r>
              <a:rPr lang="en-US" sz="2200">
                <a:latin typeface="Cambria Math"/>
                <a:ea typeface="Cambria Math"/>
              </a:rPr>
              <a:t> and </a:t>
            </a:r>
            <a:r>
              <a:rPr lang="en-US" sz="2200" i="1">
                <a:ea typeface="Cambria Math"/>
              </a:rPr>
              <a:t>F</a:t>
            </a:r>
            <a:r>
              <a:rPr lang="en-US" sz="2200">
                <a:latin typeface="Cambria Math"/>
                <a:ea typeface="Cambria Math"/>
              </a:rPr>
              <a:t> ⊂ </a:t>
            </a:r>
            <a:r>
              <a:rPr lang="en-US" sz="2200" i="1">
                <a:ea typeface="Cambria Math"/>
              </a:rPr>
              <a:t>E</a:t>
            </a:r>
            <a:r>
              <a:rPr lang="en-US" sz="2200">
                <a:latin typeface="Cambria Math"/>
                <a:ea typeface="Cambria Math"/>
              </a:rPr>
              <a:t>. A </a:t>
            </a:r>
            <a:r>
              <a:rPr lang="en-US" sz="2200">
                <a:latin typeface="Cambria Math"/>
                <a:ea typeface="Cambria Math"/>
              </a:rPr>
              <a:t>subgraph</a:t>
            </a:r>
            <a:r>
              <a:rPr lang="en-US" sz="2200">
                <a:latin typeface="Cambria Math"/>
                <a:ea typeface="Cambria Math"/>
              </a:rPr>
              <a:t> </a:t>
            </a:r>
            <a:r>
              <a:rPr lang="en-US" sz="2200" i="1">
                <a:ea typeface="Cambria Math"/>
              </a:rPr>
              <a:t>H</a:t>
            </a:r>
            <a:r>
              <a:rPr lang="en-US" sz="2200">
                <a:latin typeface="Cambria Math"/>
                <a:ea typeface="Cambria Math"/>
              </a:rPr>
              <a:t> of </a:t>
            </a:r>
            <a:r>
              <a:rPr lang="en-US" sz="2200" i="1">
                <a:ea typeface="Cambria Math"/>
              </a:rPr>
              <a:t>G</a:t>
            </a:r>
            <a:r>
              <a:rPr lang="en-US" sz="2200">
                <a:latin typeface="Cambria Math"/>
                <a:ea typeface="Cambria Math"/>
              </a:rPr>
              <a:t> is a proper </a:t>
            </a:r>
            <a:r>
              <a:rPr lang="en-US" sz="2200">
                <a:latin typeface="Cambria Math"/>
                <a:ea typeface="Cambria Math"/>
              </a:rPr>
              <a:t>subgraph</a:t>
            </a:r>
            <a:r>
              <a:rPr lang="en-US" sz="2200">
                <a:latin typeface="Cambria Math"/>
                <a:ea typeface="Cambria Math"/>
              </a:rPr>
              <a:t> of </a:t>
            </a:r>
            <a:r>
              <a:rPr lang="en-US" sz="2200" i="1">
                <a:ea typeface="Cambria Math"/>
              </a:rPr>
              <a:t>G</a:t>
            </a:r>
            <a:r>
              <a:rPr lang="en-US" sz="2200">
                <a:latin typeface="Cambria Math"/>
                <a:ea typeface="Cambria Math"/>
              </a:rPr>
              <a:t> if </a:t>
            </a:r>
            <a:r>
              <a:rPr lang="en-US" sz="2200" i="1">
                <a:ea typeface="Cambria Math"/>
              </a:rPr>
              <a:t>H</a:t>
            </a:r>
            <a:r>
              <a:rPr lang="en-US" sz="2200">
                <a:latin typeface="Cambria Math"/>
                <a:ea typeface="Cambria Math"/>
              </a:rPr>
              <a:t> </a:t>
            </a:r>
            <a:r>
              <a:rPr lang="en-US" sz="2200" i="1">
                <a:ea typeface="Cambria Math"/>
              </a:rPr>
              <a:t>≠ G.</a:t>
            </a:r>
            <a:endParaRPr sz="2400"/>
          </a:p>
          <a:p>
            <a:pPr indent="0">
              <a:lnSpc>
                <a:spcPct val="80000"/>
              </a:lnSpc>
              <a:buNone/>
              <a:defRPr/>
            </a:pPr>
            <a:r>
              <a:rPr lang="en-US" sz="2200" b="1">
                <a:ea typeface="Cambria Math"/>
              </a:rPr>
              <a:t>Example</a:t>
            </a:r>
            <a:r>
              <a:rPr lang="en-US" sz="2200">
                <a:ea typeface="Cambria Math"/>
              </a:rPr>
              <a:t>: </a:t>
            </a:r>
            <a:r>
              <a:rPr lang="en-US" sz="2200"/>
              <a:t>Here we show </a:t>
            </a:r>
            <a:r>
              <a:rPr lang="en-US" sz="2200" i="1"/>
              <a:t>K</a:t>
            </a:r>
            <a:r>
              <a:rPr lang="en-US" sz="2200" baseline="-25000">
                <a:latin typeface="Cambria"/>
              </a:rPr>
              <a:t>5</a:t>
            </a:r>
            <a:r>
              <a:rPr lang="en-US" sz="2200" b="1"/>
              <a:t> </a:t>
            </a:r>
            <a:r>
              <a:rPr lang="en-US" sz="2200"/>
              <a:t>and one of its subgraphs.</a:t>
            </a:r>
            <a:endParaRPr lang="en-US" sz="2200" b="1"/>
          </a:p>
          <a:p>
            <a:pPr indent="0">
              <a:lnSpc>
                <a:spcPct val="80000"/>
              </a:lnSpc>
              <a:buNone/>
              <a:defRPr/>
            </a:pPr>
            <a:endParaRPr lang="en-US" sz="2400" b="1"/>
          </a:p>
          <a:p>
            <a:pPr indent="0">
              <a:lnSpc>
                <a:spcPct val="80000"/>
              </a:lnSpc>
              <a:buNone/>
              <a:defRPr/>
            </a:pPr>
            <a:endParaRPr lang="en-US" sz="2400" b="1"/>
          </a:p>
          <a:p>
            <a:pPr indent="0">
              <a:lnSpc>
                <a:spcPct val="80000"/>
              </a:lnSpc>
              <a:buNone/>
              <a:defRPr/>
            </a:pPr>
            <a:endParaRPr lang="en-US" sz="2400" b="1"/>
          </a:p>
          <a:p>
            <a:pPr indent="0">
              <a:lnSpc>
                <a:spcPct val="80000"/>
              </a:lnSpc>
              <a:buNone/>
              <a:defRPr/>
            </a:pPr>
            <a:endParaRPr lang="en-US" sz="2400" b="1"/>
          </a:p>
          <a:p>
            <a:pPr indent="0">
              <a:lnSpc>
                <a:spcPct val="80000"/>
              </a:lnSpc>
              <a:buNone/>
              <a:defRPr/>
            </a:pPr>
            <a:r>
              <a:rPr lang="en-US" sz="2400" b="1"/>
              <a:t>Definition:  </a:t>
            </a:r>
            <a:r>
              <a:rPr lang="en-US" sz="2400"/>
              <a:t>Let </a:t>
            </a:r>
            <a:r>
              <a:rPr lang="en-US" sz="2400" i="1"/>
              <a:t>G</a:t>
            </a:r>
            <a:r>
              <a:rPr lang="en-US" sz="2400"/>
              <a:t> = (</a:t>
            </a:r>
            <a:r>
              <a:rPr lang="en-US" sz="2400" i="1"/>
              <a:t>V</a:t>
            </a:r>
            <a:r>
              <a:rPr lang="en-US" sz="2400"/>
              <a:t>, </a:t>
            </a:r>
            <a:r>
              <a:rPr lang="en-US" sz="2400" i="1"/>
              <a:t>E</a:t>
            </a:r>
            <a:r>
              <a:rPr lang="en-US" sz="2400"/>
              <a:t>) be a simple graph.  The  </a:t>
            </a:r>
            <a:r>
              <a:rPr lang="en-US" sz="2400" i="1"/>
              <a:t>subgraph induced  </a:t>
            </a:r>
            <a:r>
              <a:rPr lang="en-US" sz="2400"/>
              <a:t>by a subset </a:t>
            </a:r>
            <a:r>
              <a:rPr lang="en-US" sz="2400" i="1"/>
              <a:t>W</a:t>
            </a:r>
            <a:r>
              <a:rPr lang="en-US" sz="2400"/>
              <a:t>  of the vertex set </a:t>
            </a:r>
            <a:r>
              <a:rPr lang="en-US" sz="2400" i="1"/>
              <a:t>V</a:t>
            </a:r>
            <a:r>
              <a:rPr lang="en-US" sz="2400"/>
              <a:t> is the graph </a:t>
            </a:r>
            <a:r>
              <a:rPr lang="en-US" sz="2400" i="1"/>
              <a:t> </a:t>
            </a:r>
            <a:r>
              <a:rPr lang="en-US" sz="2400"/>
              <a:t> (</a:t>
            </a:r>
            <a:r>
              <a:rPr lang="en-US" sz="2400" i="1"/>
              <a:t>W</a:t>
            </a:r>
            <a:r>
              <a:rPr lang="en-US" sz="2400"/>
              <a:t>,</a:t>
            </a:r>
            <a:r>
              <a:rPr lang="en-US" sz="2400" i="1"/>
              <a:t>F</a:t>
            </a:r>
            <a:r>
              <a:rPr lang="en-US" sz="2400"/>
              <a:t>),  where  the edge set </a:t>
            </a:r>
            <a:r>
              <a:rPr lang="en-US" sz="2400" i="1">
                <a:ea typeface="Cambria Math"/>
              </a:rPr>
              <a:t>F  </a:t>
            </a:r>
            <a:r>
              <a:rPr lang="en-US" sz="2400">
                <a:ea typeface="Cambria Math"/>
              </a:rPr>
              <a:t>contains an edge in </a:t>
            </a:r>
            <a:r>
              <a:rPr lang="en-US" sz="2400" i="1">
                <a:ea typeface="Cambria Math"/>
              </a:rPr>
              <a:t>E </a:t>
            </a:r>
            <a:r>
              <a:rPr lang="en-US" sz="2400">
                <a:ea typeface="Cambria Math"/>
              </a:rPr>
              <a:t>if and only if both endpoints are in </a:t>
            </a:r>
            <a:r>
              <a:rPr lang="en-US" sz="2400" i="1">
                <a:ea typeface="Cambria Math"/>
              </a:rPr>
              <a:t>W. </a:t>
            </a:r>
            <a:endParaRPr lang="en-US" sz="2400" b="1"/>
          </a:p>
          <a:p>
            <a:pPr indent="0">
              <a:lnSpc>
                <a:spcPct val="80000"/>
              </a:lnSpc>
              <a:buNone/>
              <a:defRPr/>
            </a:pPr>
            <a:r>
              <a:rPr lang="en-US" sz="2400" b="1">
                <a:ea typeface="Cambria Math"/>
              </a:rPr>
              <a:t>Example</a:t>
            </a:r>
            <a:r>
              <a:rPr lang="en-US" sz="2400">
                <a:ea typeface="Cambria Math"/>
              </a:rPr>
              <a:t>: Here we show </a:t>
            </a:r>
            <a:r>
              <a:rPr lang="en-US" sz="2400"/>
              <a:t> </a:t>
            </a:r>
            <a:r>
              <a:rPr lang="en-US" sz="2400" i="1"/>
              <a:t>K</a:t>
            </a:r>
            <a:r>
              <a:rPr lang="en-US" sz="2400" baseline="-25000">
                <a:latin typeface="Cambria"/>
              </a:rPr>
              <a:t>5  </a:t>
            </a:r>
            <a:r>
              <a:rPr lang="en-US" sz="2400">
                <a:latin typeface="Cambria"/>
              </a:rPr>
              <a:t>and the subgraph induced by </a:t>
            </a:r>
            <a:r>
              <a:rPr lang="en-US" sz="2400" i="1"/>
              <a:t>W</a:t>
            </a:r>
            <a:r>
              <a:rPr lang="en-US" sz="2400">
                <a:latin typeface="Cambria"/>
              </a:rPr>
              <a:t> = {</a:t>
            </a:r>
            <a:r>
              <a:rPr lang="en-US" sz="2400" i="1"/>
              <a:t>a,b,c,e</a:t>
            </a:r>
            <a:r>
              <a:rPr lang="en-US" sz="2400">
                <a:latin typeface="Cambria"/>
              </a:rPr>
              <a:t>}</a:t>
            </a:r>
            <a:r>
              <a:rPr lang="en-US" sz="2700"/>
              <a:t>.</a:t>
            </a:r>
            <a:endParaRPr sz="2400"/>
          </a:p>
          <a:p>
            <a:pPr indent="0">
              <a:lnSpc>
                <a:spcPct val="80000"/>
              </a:lnSpc>
              <a:buNone/>
              <a:defRPr/>
            </a:pPr>
            <a:endParaRPr lang="en-US" sz="2400" b="1"/>
          </a:p>
          <a:p>
            <a:pPr indent="0">
              <a:lnSpc>
                <a:spcPct val="80000"/>
              </a:lnSpc>
              <a:buNone/>
              <a:defRPr/>
            </a:pPr>
            <a:endParaRPr lang="en-US" sz="2400"/>
          </a:p>
          <a:p>
            <a:pPr>
              <a:lnSpc>
                <a:spcPct val="80000"/>
              </a:lnSpc>
              <a:buNone/>
              <a:defRPr/>
            </a:pPr>
            <a:r>
              <a:rPr lang="en-US" sz="2400" b="1"/>
              <a:t>      </a:t>
            </a:r>
            <a:endParaRPr sz="2400"/>
          </a:p>
        </p:txBody>
      </p:sp>
      <p:pic>
        <p:nvPicPr>
          <p:cNvPr id="6" name="Picture 3" hidden="0"/>
          <p:cNvPicPr>
            <a:picLocks noChangeAspect="1"/>
          </p:cNvPicPr>
          <p:nvPr isPhoto="0" userDrawn="0"/>
        </p:nvPicPr>
        <p:blipFill>
          <a:blip r:embed="rId2"/>
          <a:stretch/>
        </p:blipFill>
        <p:spPr bwMode="auto">
          <a:xfrm>
            <a:off x="762000" y="2438400"/>
            <a:ext cx="7467599" cy="1143000"/>
          </a:xfrm>
          <a:prstGeom prst="rect">
            <a:avLst/>
          </a:prstGeom>
        </p:spPr>
      </p:pic>
      <p:pic>
        <p:nvPicPr>
          <p:cNvPr id="7" name="Picture 5" hidden="0"/>
          <p:cNvPicPr>
            <a:picLocks noChangeAspect="1"/>
          </p:cNvPicPr>
          <p:nvPr isPhoto="0" userDrawn="0"/>
        </p:nvPicPr>
        <p:blipFill>
          <a:blip r:embed="rId2"/>
          <a:stretch/>
        </p:blipFill>
        <p:spPr bwMode="auto">
          <a:xfrm>
            <a:off x="457200" y="5585130"/>
            <a:ext cx="7924800" cy="1272870"/>
          </a:xfrm>
          <a:prstGeom prst="rect">
            <a:avLst/>
          </a:prstGeom>
        </p:spPr>
      </p:pic>
      <p:cxnSp>
        <p:nvCxnSpPr>
          <p:cNvPr id="8" name="Straight Connector 7" hidden="0"/>
          <p:cNvCxnSpPr>
            <a:cxnSpLocks/>
          </p:cNvCxnSpPr>
          <p:nvPr isPhoto="0" userDrawn="0"/>
        </p:nvCxnSpPr>
        <p:spPr bwMode="auto">
          <a:xfrm flipH="1" flipV="1">
            <a:off x="5029200" y="6172200"/>
            <a:ext cx="2362199"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15112"/>
          </a:xfrm>
        </p:spPr>
        <p:txBody>
          <a:bodyPr/>
          <a:lstStyle/>
          <a:p>
            <a:pPr>
              <a:defRPr/>
            </a:pPr>
            <a:r>
              <a:rPr lang="en-US" sz="4500"/>
              <a:t>New Graphs from Old (</a:t>
            </a:r>
            <a:r>
              <a:rPr lang="en-US" sz="4500" i="1"/>
              <a:t>continued</a:t>
            </a:r>
            <a:r>
              <a:rPr lang="en-US" sz="4500"/>
              <a:t>)</a:t>
            </a:r>
            <a:endParaRPr sz="4500"/>
          </a:p>
        </p:txBody>
      </p:sp>
      <p:sp>
        <p:nvSpPr>
          <p:cNvPr id="5" name="Content Placeholder 2" hidden="0"/>
          <p:cNvSpPr>
            <a:spLocks noGrp="1"/>
          </p:cNvSpPr>
          <p:nvPr isPhoto="0" userDrawn="0">
            <p:ph idx="1" hasCustomPrompt="0"/>
          </p:nvPr>
        </p:nvSpPr>
        <p:spPr bwMode="auto">
          <a:xfrm>
            <a:off x="0" y="1219200"/>
            <a:ext cx="8991600" cy="5105400"/>
          </a:xfrm>
        </p:spPr>
        <p:txBody>
          <a:bodyPr/>
          <a:lstStyle/>
          <a:p>
            <a:pPr indent="0">
              <a:buNone/>
              <a:defRPr/>
            </a:pPr>
            <a:r>
              <a:rPr lang="en-US" b="1"/>
              <a:t>Definition</a:t>
            </a:r>
            <a:r>
              <a:rPr lang="en-US"/>
              <a:t>: The </a:t>
            </a:r>
            <a:r>
              <a:rPr lang="en-US" i="1"/>
              <a:t>union</a:t>
            </a:r>
            <a:r>
              <a:rPr lang="en-US"/>
              <a:t> of two simple graphs  </a:t>
            </a:r>
            <a:r>
              <a:rPr lang="en-US" i="1"/>
              <a:t>G</a:t>
            </a:r>
            <a:r>
              <a:rPr lang="en-US" baseline="-25000">
                <a:latin typeface="Cambria"/>
              </a:rPr>
              <a:t>1</a:t>
            </a:r>
            <a:r>
              <a:rPr lang="en-US" i="1"/>
              <a:t> = </a:t>
            </a:r>
            <a:r>
              <a:rPr lang="en-US"/>
              <a:t>(</a:t>
            </a:r>
            <a:r>
              <a:rPr lang="en-US" i="1"/>
              <a:t>V</a:t>
            </a:r>
            <a:r>
              <a:rPr lang="en-US" baseline="-25000">
                <a:latin typeface="Cambria"/>
              </a:rPr>
              <a:t>1</a:t>
            </a:r>
            <a:r>
              <a:rPr lang="en-US" i="1"/>
              <a:t>, E</a:t>
            </a:r>
            <a:r>
              <a:rPr lang="en-US" baseline="-25000">
                <a:latin typeface="Cambria"/>
              </a:rPr>
              <a:t>1</a:t>
            </a:r>
            <a:r>
              <a:rPr lang="en-US"/>
              <a:t>)</a:t>
            </a:r>
            <a:r>
              <a:rPr lang="en-US" i="1"/>
              <a:t> </a:t>
            </a:r>
            <a:r>
              <a:rPr lang="en-US"/>
              <a:t>and </a:t>
            </a:r>
            <a:r>
              <a:rPr lang="en-US" i="1"/>
              <a:t>G</a:t>
            </a:r>
            <a:r>
              <a:rPr lang="en-US" baseline="-25000">
                <a:latin typeface="Cambria"/>
              </a:rPr>
              <a:t>2</a:t>
            </a:r>
            <a:r>
              <a:rPr lang="en-US" i="1"/>
              <a:t> = </a:t>
            </a:r>
            <a:r>
              <a:rPr lang="en-US"/>
              <a:t>(</a:t>
            </a:r>
            <a:r>
              <a:rPr lang="en-US" i="1"/>
              <a:t>V</a:t>
            </a:r>
            <a:r>
              <a:rPr lang="en-US" baseline="-25000">
                <a:latin typeface="Cambria"/>
              </a:rPr>
              <a:t>2</a:t>
            </a:r>
            <a:r>
              <a:rPr lang="en-US" i="1"/>
              <a:t>, E</a:t>
            </a:r>
            <a:r>
              <a:rPr lang="en-US" baseline="-25000">
                <a:latin typeface="Cambria"/>
              </a:rPr>
              <a:t>2</a:t>
            </a:r>
            <a:r>
              <a:rPr lang="en-US"/>
              <a:t>)</a:t>
            </a:r>
            <a:r>
              <a:rPr lang="en-US" i="1"/>
              <a:t> </a:t>
            </a:r>
            <a:r>
              <a:rPr lang="en-US"/>
              <a:t>is the simple graph with vertex set </a:t>
            </a:r>
            <a:r>
              <a:rPr lang="en-US" i="1"/>
              <a:t>V</a:t>
            </a:r>
            <a:r>
              <a:rPr lang="en-US" baseline="-25000">
                <a:latin typeface="Cambria"/>
              </a:rPr>
              <a:t>1</a:t>
            </a:r>
            <a:r>
              <a:rPr lang="en-US" i="1"/>
              <a:t> </a:t>
            </a:r>
            <a:r>
              <a:rPr lang="en-US">
                <a:latin typeface="Cambria Math"/>
                <a:ea typeface="Cambria Math"/>
              </a:rPr>
              <a:t>⋃</a:t>
            </a:r>
            <a:r>
              <a:rPr lang="en-US" i="1">
                <a:latin typeface="Cambria Math"/>
                <a:ea typeface="Cambria Math"/>
              </a:rPr>
              <a:t> </a:t>
            </a:r>
            <a:r>
              <a:rPr lang="en-US" i="1">
                <a:ea typeface="Cambria Math"/>
              </a:rPr>
              <a:t>V</a:t>
            </a:r>
            <a:r>
              <a:rPr lang="en-US" baseline="-25000">
                <a:latin typeface="Cambria Math"/>
                <a:ea typeface="Cambria Math"/>
              </a:rPr>
              <a:t>2</a:t>
            </a:r>
            <a:r>
              <a:rPr lang="en-US" i="1">
                <a:latin typeface="Cambria Math"/>
                <a:ea typeface="Cambria Math"/>
              </a:rPr>
              <a:t> </a:t>
            </a:r>
            <a:r>
              <a:rPr lang="en-US">
                <a:ea typeface="Cambria Math"/>
              </a:rPr>
              <a:t>and edge set </a:t>
            </a:r>
            <a:r>
              <a:rPr lang="en-US" i="1">
                <a:ea typeface="Cambria Math"/>
              </a:rPr>
              <a:t>E</a:t>
            </a:r>
            <a:r>
              <a:rPr lang="en-US" baseline="-25000">
                <a:latin typeface="Cambria Math"/>
                <a:ea typeface="Cambria Math"/>
              </a:rPr>
              <a:t>1</a:t>
            </a:r>
            <a:r>
              <a:rPr lang="en-US" i="1">
                <a:latin typeface="Cambria Math"/>
                <a:ea typeface="Cambria Math"/>
              </a:rPr>
              <a:t> </a:t>
            </a:r>
            <a:r>
              <a:rPr lang="en-US">
                <a:latin typeface="Cambria Math"/>
                <a:ea typeface="Cambria Math"/>
              </a:rPr>
              <a:t>⋃</a:t>
            </a:r>
            <a:r>
              <a:rPr lang="en-US" i="1">
                <a:latin typeface="Cambria Math"/>
                <a:ea typeface="Cambria Math"/>
              </a:rPr>
              <a:t> </a:t>
            </a:r>
            <a:r>
              <a:rPr lang="en-US" i="1">
                <a:ea typeface="Cambria Math"/>
              </a:rPr>
              <a:t>E</a:t>
            </a:r>
            <a:r>
              <a:rPr lang="en-US" baseline="-25000">
                <a:latin typeface="Cambria Math"/>
                <a:ea typeface="Cambria Math"/>
              </a:rPr>
              <a:t>2</a:t>
            </a:r>
            <a:r>
              <a:rPr lang="en-US">
                <a:latin typeface="Cambria Math"/>
                <a:ea typeface="Cambria Math"/>
              </a:rPr>
              <a:t>. </a:t>
            </a:r>
            <a:r>
              <a:rPr lang="en-US">
                <a:ea typeface="Cambria Math"/>
              </a:rPr>
              <a:t>The union of</a:t>
            </a:r>
            <a:r>
              <a:rPr lang="en-US">
                <a:latin typeface="Cambria Math"/>
                <a:ea typeface="Cambria Math"/>
              </a:rPr>
              <a:t> </a:t>
            </a:r>
            <a:r>
              <a:rPr lang="en-US" i="1">
                <a:ea typeface="Cambria Math"/>
              </a:rPr>
              <a:t>G</a:t>
            </a:r>
            <a:r>
              <a:rPr lang="en-US" baseline="-25000">
                <a:latin typeface="Cambria Math"/>
                <a:ea typeface="Cambria Math"/>
              </a:rPr>
              <a:t>1</a:t>
            </a:r>
            <a:r>
              <a:rPr lang="en-US">
                <a:latin typeface="Cambria Math"/>
                <a:ea typeface="Cambria Math"/>
              </a:rPr>
              <a:t> </a:t>
            </a:r>
            <a:r>
              <a:rPr lang="en-US">
                <a:ea typeface="Cambria Math"/>
              </a:rPr>
              <a:t>and</a:t>
            </a:r>
            <a:r>
              <a:rPr lang="en-US">
                <a:latin typeface="Cambria Math"/>
                <a:ea typeface="Cambria Math"/>
              </a:rPr>
              <a:t> </a:t>
            </a:r>
            <a:r>
              <a:rPr lang="en-US" i="1">
                <a:ea typeface="Cambria Math"/>
              </a:rPr>
              <a:t>G</a:t>
            </a:r>
            <a:r>
              <a:rPr lang="en-US" baseline="-25000">
                <a:latin typeface="Cambria Math"/>
                <a:ea typeface="Cambria Math"/>
              </a:rPr>
              <a:t>2</a:t>
            </a:r>
            <a:r>
              <a:rPr lang="en-US" i="1">
                <a:latin typeface="Cambria Math"/>
                <a:ea typeface="Cambria Math"/>
              </a:rPr>
              <a:t> </a:t>
            </a:r>
            <a:r>
              <a:rPr lang="en-US">
                <a:ea typeface="Cambria Math"/>
              </a:rPr>
              <a:t>is denoted by </a:t>
            </a:r>
            <a:r>
              <a:rPr lang="en-US" i="1">
                <a:ea typeface="Cambria Math"/>
              </a:rPr>
              <a:t>G</a:t>
            </a:r>
            <a:r>
              <a:rPr lang="en-US" baseline="-25000">
                <a:latin typeface="Cambria Math"/>
                <a:ea typeface="Cambria Math"/>
              </a:rPr>
              <a:t>1</a:t>
            </a:r>
            <a:r>
              <a:rPr lang="en-US" i="1">
                <a:latin typeface="Cambria Math"/>
                <a:ea typeface="Cambria Math"/>
              </a:rPr>
              <a:t> </a:t>
            </a:r>
            <a:r>
              <a:rPr lang="en-US">
                <a:latin typeface="Cambria Math"/>
                <a:ea typeface="Cambria Math"/>
              </a:rPr>
              <a:t>⋃ </a:t>
            </a:r>
            <a:r>
              <a:rPr lang="en-US" i="1">
                <a:ea typeface="Cambria Math"/>
              </a:rPr>
              <a:t>G</a:t>
            </a:r>
            <a:r>
              <a:rPr lang="en-US" baseline="-25000">
                <a:latin typeface="Cambria Math"/>
                <a:ea typeface="Cambria Math"/>
              </a:rPr>
              <a:t>2</a:t>
            </a:r>
            <a:r>
              <a:rPr lang="en-US">
                <a:latin typeface="Cambria Math"/>
                <a:ea typeface="Cambria Math"/>
              </a:rPr>
              <a:t>.</a:t>
            </a:r>
            <a:endParaRPr/>
          </a:p>
          <a:p>
            <a:pPr indent="0">
              <a:buNone/>
              <a:defRPr/>
            </a:pPr>
            <a:r>
              <a:rPr lang="en-US" b="1">
                <a:ea typeface="Cambria Math"/>
              </a:rPr>
              <a:t>Example</a:t>
            </a:r>
            <a:r>
              <a:rPr lang="en-US">
                <a:latin typeface="Cambria Math"/>
                <a:ea typeface="Cambria Math"/>
              </a:rPr>
              <a:t>:</a:t>
            </a:r>
            <a:endParaRPr lang="en-US"/>
          </a:p>
        </p:txBody>
      </p:sp>
      <p:pic>
        <p:nvPicPr>
          <p:cNvPr id="6" name="Picture 3" hidden="0"/>
          <p:cNvPicPr>
            <a:picLocks noChangeAspect="1"/>
          </p:cNvPicPr>
          <p:nvPr isPhoto="0" userDrawn="0"/>
        </p:nvPicPr>
        <p:blipFill>
          <a:blip r:embed="rId2"/>
          <a:stretch/>
        </p:blipFill>
        <p:spPr bwMode="auto">
          <a:xfrm>
            <a:off x="450375" y="3429000"/>
            <a:ext cx="84582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Representing Graphs and Graph Isomorphism</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a:t>
            </a:r>
            <a:r>
              <a:rPr lang="en-US">
                <a:latin typeface="Cambria Math"/>
                <a:ea typeface="Cambria Math"/>
              </a:rPr>
              <a:t>10.3</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Adjacency Lists</a:t>
            </a:r>
            <a:endParaRPr/>
          </a:p>
          <a:p>
            <a:pPr>
              <a:defRPr/>
            </a:pPr>
            <a:r>
              <a:rPr lang="en-US"/>
              <a:t>Adjacency Matrices</a:t>
            </a:r>
            <a:endParaRPr/>
          </a:p>
          <a:p>
            <a:pPr>
              <a:defRPr/>
            </a:pPr>
            <a:r>
              <a:rPr lang="en-US"/>
              <a:t>Incidence Matrices</a:t>
            </a:r>
            <a:endParaRPr/>
          </a:p>
          <a:p>
            <a:pPr>
              <a:defRPr/>
            </a:pPr>
            <a:r>
              <a:rPr lang="en-US"/>
              <a:t>Isomorphism </a:t>
            </a:r>
            <a:r>
              <a:rPr lang="en-US"/>
              <a:t>of Graphs</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9"/>
            <a:ext cx="8229600" cy="76724"/>
          </a:xfrm>
        </p:spPr>
        <p:txBody>
          <a:bodyPr>
            <a:noAutofit/>
          </a:bodyPr>
          <a:lstStyle/>
          <a:p>
            <a:pPr>
              <a:defRPr/>
            </a:pPr>
            <a:r>
              <a:rPr lang="en-US" sz="4000"/>
              <a:t>Representing Graphs: Adjacency Lists</a:t>
            </a:r>
            <a:endParaRPr/>
          </a:p>
        </p:txBody>
      </p:sp>
      <p:sp>
        <p:nvSpPr>
          <p:cNvPr id="5" name="Content Placeholder 2" hidden="0"/>
          <p:cNvSpPr>
            <a:spLocks noGrp="1"/>
          </p:cNvSpPr>
          <p:nvPr isPhoto="0" userDrawn="0">
            <p:ph idx="1" hasCustomPrompt="0"/>
          </p:nvPr>
        </p:nvSpPr>
        <p:spPr bwMode="auto">
          <a:xfrm>
            <a:off x="-152400" y="990600"/>
            <a:ext cx="9067800" cy="5715000"/>
          </a:xfrm>
        </p:spPr>
        <p:txBody>
          <a:bodyPr/>
          <a:lstStyle/>
          <a:p>
            <a:pPr indent="0">
              <a:buNone/>
              <a:defRPr/>
            </a:pPr>
            <a:r>
              <a:rPr lang="en-US" sz="2400" b="1"/>
              <a:t>Definition</a:t>
            </a:r>
            <a:r>
              <a:rPr lang="en-US" sz="2400"/>
              <a:t>: An </a:t>
            </a:r>
            <a:r>
              <a:rPr lang="en-US" sz="2400" i="1"/>
              <a:t>adjacency list </a:t>
            </a:r>
            <a:r>
              <a:rPr lang="en-US" sz="2400"/>
              <a:t>can be used to represent a graph with no multiple edges by specifying the vertices that are adjacent to each vertex of the graph.</a:t>
            </a:r>
            <a:endParaRPr/>
          </a:p>
          <a:p>
            <a:pPr indent="0">
              <a:buNone/>
              <a:defRPr/>
            </a:pPr>
            <a:endParaRPr lang="en-US"/>
          </a:p>
          <a:p>
            <a:pPr indent="0">
              <a:buNone/>
              <a:defRPr/>
            </a:pPr>
            <a:endParaRPr lang="en-US"/>
          </a:p>
          <a:p>
            <a:pPr indent="0">
              <a:buNone/>
              <a:defRPr/>
            </a:pPr>
            <a:endParaRPr lang="en-US"/>
          </a:p>
          <a:p>
            <a:pPr indent="0">
              <a:buNone/>
              <a:defRPr/>
            </a:pPr>
            <a:endParaRPr lang="en-US"/>
          </a:p>
          <a:p>
            <a:pPr marL="0" indent="0">
              <a:buNone/>
              <a:defRPr/>
            </a:pPr>
            <a:endParaRPr lang="en-US"/>
          </a:p>
        </p:txBody>
      </p:sp>
      <p:pic>
        <p:nvPicPr>
          <p:cNvPr id="6" name="Picture 4" hidden="0"/>
          <p:cNvPicPr>
            <a:picLocks noChangeAspect="1"/>
          </p:cNvPicPr>
          <p:nvPr isPhoto="0" userDrawn="0"/>
        </p:nvPicPr>
        <p:blipFill>
          <a:blip r:embed="rId2"/>
          <a:stretch/>
        </p:blipFill>
        <p:spPr bwMode="auto">
          <a:xfrm>
            <a:off x="2667000" y="2192558"/>
            <a:ext cx="4191000" cy="1846041"/>
          </a:xfrm>
          <a:prstGeom prst="rect">
            <a:avLst/>
          </a:prstGeom>
        </p:spPr>
      </p:pic>
      <p:pic>
        <p:nvPicPr>
          <p:cNvPr id="7" name="Picture 5" hidden="0"/>
          <p:cNvPicPr>
            <a:picLocks noChangeAspect="1"/>
          </p:cNvPicPr>
          <p:nvPr isPhoto="0" userDrawn="0"/>
        </p:nvPicPr>
        <p:blipFill>
          <a:blip r:embed="rId3"/>
          <a:stretch/>
        </p:blipFill>
        <p:spPr bwMode="auto">
          <a:xfrm>
            <a:off x="1183386" y="4122680"/>
            <a:ext cx="6512814" cy="2735319"/>
          </a:xfrm>
          <a:prstGeom prst="rect">
            <a:avLst/>
          </a:prstGeom>
        </p:spPr>
      </p:pic>
      <p:sp>
        <p:nvSpPr>
          <p:cNvPr id="8" name="TextBox 3" hidden="0"/>
          <p:cNvSpPr>
            <a:spLocks noAdjustHandles="0" noChangeArrowheads="0"/>
          </p:cNvSpPr>
          <p:nvPr isPhoto="0" userDrawn="0"/>
        </p:nvSpPr>
        <p:spPr bwMode="auto">
          <a:xfrm>
            <a:off x="307086" y="2341602"/>
            <a:ext cx="1752599"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Example</a:t>
            </a:r>
            <a:r>
              <a:rPr lang="en-US" sz="1800" b="0" i="0" u="none" strike="noStrike" cap="none" spc="0">
                <a:ln>
                  <a:noFill/>
                </a:ln>
                <a:solidFill>
                  <a:prstClr val="black"/>
                </a:solidFill>
                <a:latin typeface="Constantia"/>
                <a:ea typeface="+mn-ea"/>
                <a:cs typeface="+mn-cs"/>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34244" y="399273"/>
            <a:ext cx="8229600" cy="502457"/>
          </a:xfrm>
        </p:spPr>
        <p:txBody>
          <a:bodyPr>
            <a:noAutofit/>
          </a:bodyPr>
          <a:lstStyle/>
          <a:p>
            <a:pPr>
              <a:defRPr/>
            </a:pPr>
            <a:r>
              <a:rPr lang="en-US" sz="3200"/>
              <a:t>Representing Graphs: Adjacency Lists</a:t>
            </a:r>
            <a:endParaRPr/>
          </a:p>
        </p:txBody>
      </p:sp>
      <p:sp>
        <p:nvSpPr>
          <p:cNvPr id="5" name="Content Placeholder 2" hidden="0"/>
          <p:cNvSpPr>
            <a:spLocks noGrp="1"/>
          </p:cNvSpPr>
          <p:nvPr isPhoto="0" userDrawn="0">
            <p:ph idx="1" hasCustomPrompt="0"/>
          </p:nvPr>
        </p:nvSpPr>
        <p:spPr bwMode="auto">
          <a:xfrm>
            <a:off x="408086" y="1733579"/>
            <a:ext cx="8229600" cy="4655029"/>
          </a:xfrm>
        </p:spPr>
        <p:txBody>
          <a:bodyPr/>
          <a:lstStyle/>
          <a:p>
            <a:pPr indent="0">
              <a:buNone/>
              <a:defRPr/>
            </a:pPr>
            <a:endParaRPr lang="en-US"/>
          </a:p>
          <a:p>
            <a:pPr indent="0">
              <a:buNone/>
              <a:defRPr/>
            </a:pPr>
            <a:endParaRPr lang="en-US"/>
          </a:p>
          <a:p>
            <a:pPr indent="0">
              <a:buNone/>
              <a:defRPr/>
            </a:pPr>
            <a:endParaRPr lang="en-US"/>
          </a:p>
          <a:p>
            <a:pPr marL="0" indent="0">
              <a:buNone/>
              <a:defRPr/>
            </a:pPr>
            <a:endParaRPr lang="en-US"/>
          </a:p>
        </p:txBody>
      </p:sp>
      <p:sp>
        <p:nvSpPr>
          <p:cNvPr id="6" name="TextBox 3" hidden="0"/>
          <p:cNvSpPr>
            <a:spLocks noAdjustHandles="0" noChangeArrowheads="0"/>
          </p:cNvSpPr>
          <p:nvPr isPhoto="0" userDrawn="0"/>
        </p:nvSpPr>
        <p:spPr bwMode="auto">
          <a:xfrm>
            <a:off x="408086" y="1371600"/>
            <a:ext cx="2083558"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Example</a:t>
            </a:r>
            <a:r>
              <a:rPr lang="en-US" sz="1800" b="0" i="0" u="none" strike="noStrike" cap="none" spc="0">
                <a:ln>
                  <a:noFill/>
                </a:ln>
                <a:solidFill>
                  <a:prstClr val="black"/>
                </a:solidFill>
                <a:latin typeface="Constantia"/>
                <a:ea typeface="+mn-ea"/>
                <a:cs typeface="+mn-cs"/>
              </a:rPr>
              <a:t>:</a:t>
            </a:r>
            <a:endParaRPr/>
          </a:p>
        </p:txBody>
      </p:sp>
      <p:pic>
        <p:nvPicPr>
          <p:cNvPr id="7" name="Picture 11" hidden="0"/>
          <p:cNvPicPr>
            <a:picLocks noChangeAspect="1"/>
          </p:cNvPicPr>
          <p:nvPr isPhoto="0" userDrawn="0"/>
        </p:nvPicPr>
        <p:blipFill>
          <a:blip r:embed="rId2"/>
          <a:stretch/>
        </p:blipFill>
        <p:spPr bwMode="auto">
          <a:xfrm>
            <a:off x="2895600" y="990600"/>
            <a:ext cx="5615844" cy="2362199"/>
          </a:xfrm>
          <a:prstGeom prst="rect">
            <a:avLst/>
          </a:prstGeom>
        </p:spPr>
      </p:pic>
      <p:pic>
        <p:nvPicPr>
          <p:cNvPr id="8" name="Picture 12" hidden="0"/>
          <p:cNvPicPr>
            <a:picLocks noChangeAspect="1"/>
          </p:cNvPicPr>
          <p:nvPr isPhoto="0" userDrawn="0"/>
        </p:nvPicPr>
        <p:blipFill>
          <a:blip r:embed="rId3"/>
          <a:stretch/>
        </p:blipFill>
        <p:spPr bwMode="auto">
          <a:xfrm>
            <a:off x="815244" y="3562379"/>
            <a:ext cx="8001000" cy="31882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Representation of Graphs: Adjacency Matrices</a:t>
            </a:r>
            <a:endParaRPr sz="4500"/>
          </a:p>
        </p:txBody>
      </p:sp>
      <p:sp>
        <p:nvSpPr>
          <p:cNvPr id="5" name="Content Placeholder 2" hidden="0"/>
          <p:cNvSpPr>
            <a:spLocks noGrp="1"/>
          </p:cNvSpPr>
          <p:nvPr isPhoto="0" userDrawn="0">
            <p:ph idx="1" hasCustomPrompt="0"/>
          </p:nvPr>
        </p:nvSpPr>
        <p:spPr bwMode="auto"/>
        <p:txBody>
          <a:bodyPr/>
          <a:lstStyle/>
          <a:p>
            <a:pPr indent="0">
              <a:buNone/>
              <a:defRPr/>
            </a:pPr>
            <a:r>
              <a:rPr lang="en-US" b="1"/>
              <a:t>Definition</a:t>
            </a:r>
            <a:r>
              <a:rPr lang="en-US"/>
              <a:t>: Suppose that </a:t>
            </a:r>
            <a:r>
              <a:rPr lang="en-US" i="1"/>
              <a:t>G</a:t>
            </a:r>
            <a:r>
              <a:rPr lang="en-US"/>
              <a:t> = (</a:t>
            </a:r>
            <a:r>
              <a:rPr lang="en-US" i="1"/>
              <a:t>V</a:t>
            </a:r>
            <a:r>
              <a:rPr lang="en-US"/>
              <a:t>, </a:t>
            </a:r>
            <a:r>
              <a:rPr lang="en-US" i="1"/>
              <a:t>E</a:t>
            </a:r>
            <a:r>
              <a:rPr lang="en-US"/>
              <a:t>) is a simple graph where |</a:t>
            </a:r>
            <a:r>
              <a:rPr lang="en-US" i="1"/>
              <a:t>V</a:t>
            </a:r>
            <a:r>
              <a:rPr lang="en-US"/>
              <a:t>| = </a:t>
            </a:r>
            <a:r>
              <a:rPr lang="en-US" i="1"/>
              <a:t>n</a:t>
            </a:r>
            <a:r>
              <a:rPr lang="en-US"/>
              <a:t>. Arbitrarily list the vertices of </a:t>
            </a:r>
            <a:r>
              <a:rPr lang="en-US" i="1"/>
              <a:t>G</a:t>
            </a:r>
            <a:r>
              <a:rPr lang="en-US"/>
              <a:t> as             </a:t>
            </a:r>
            <a:r>
              <a:rPr lang="en-US" i="1"/>
              <a:t>v</a:t>
            </a:r>
            <a:r>
              <a:rPr lang="en-US" baseline="-25000">
                <a:latin typeface="Cambria Math"/>
                <a:ea typeface="Cambria Math"/>
              </a:rPr>
              <a:t>1</a:t>
            </a:r>
            <a:r>
              <a:rPr lang="en-US"/>
              <a:t>, </a:t>
            </a:r>
            <a:r>
              <a:rPr lang="en-US" i="1"/>
              <a:t>v</a:t>
            </a:r>
            <a:r>
              <a:rPr lang="en-US" baseline="-25000">
                <a:latin typeface="Cambria Math"/>
                <a:ea typeface="Cambria Math"/>
              </a:rPr>
              <a:t>2</a:t>
            </a:r>
            <a:r>
              <a:rPr lang="en-US"/>
              <a:t>, … , </a:t>
            </a:r>
            <a:r>
              <a:rPr lang="en-US" i="1"/>
              <a:t>v</a:t>
            </a:r>
            <a:r>
              <a:rPr lang="en-US" i="1" baseline="-25000"/>
              <a:t>n</a:t>
            </a:r>
            <a:r>
              <a:rPr lang="en-US"/>
              <a:t>.  The </a:t>
            </a:r>
            <a:r>
              <a:rPr lang="en-US" i="1"/>
              <a:t>adjacency matrix </a:t>
            </a:r>
            <a:r>
              <a:rPr lang="en-US"/>
              <a:t> </a:t>
            </a:r>
            <a:r>
              <a:rPr lang="en-US" b="1"/>
              <a:t>A</a:t>
            </a:r>
            <a:r>
              <a:rPr lang="en-US" i="1" baseline="-25000"/>
              <a:t>G</a:t>
            </a:r>
            <a:r>
              <a:rPr lang="en-US"/>
              <a:t> of </a:t>
            </a:r>
            <a:r>
              <a:rPr lang="en-US" i="1"/>
              <a:t>G</a:t>
            </a:r>
            <a:r>
              <a:rPr lang="en-US"/>
              <a:t>, with respect to the listing of vertices, is the </a:t>
            </a:r>
            <a:r>
              <a:rPr lang="en-US" i="1"/>
              <a:t>n ×</a:t>
            </a:r>
            <a:r>
              <a:rPr lang="en-US"/>
              <a:t> </a:t>
            </a:r>
            <a:r>
              <a:rPr lang="en-US" i="1"/>
              <a:t>n</a:t>
            </a:r>
            <a:r>
              <a:rPr lang="en-US"/>
              <a:t> zero-one matrix with </a:t>
            </a:r>
            <a:r>
              <a:rPr lang="en-US">
                <a:latin typeface="Cambria Math"/>
                <a:ea typeface="Cambria Math"/>
              </a:rPr>
              <a:t>1</a:t>
            </a:r>
            <a:r>
              <a:rPr lang="en-US"/>
              <a:t> as its (</a:t>
            </a:r>
            <a:r>
              <a:rPr lang="en-US" i="1"/>
              <a:t>i</a:t>
            </a:r>
            <a:r>
              <a:rPr lang="en-US"/>
              <a:t>, </a:t>
            </a:r>
            <a:r>
              <a:rPr lang="en-US" i="1"/>
              <a:t>j</a:t>
            </a:r>
            <a:r>
              <a:rPr lang="en-US"/>
              <a:t>)</a:t>
            </a:r>
            <a:r>
              <a:rPr lang="en-US"/>
              <a:t>th</a:t>
            </a:r>
            <a:r>
              <a:rPr lang="en-US"/>
              <a:t> entry when </a:t>
            </a:r>
            <a:r>
              <a:rPr lang="en-US" i="1"/>
              <a:t>v</a:t>
            </a:r>
            <a:r>
              <a:rPr lang="en-US" i="1" baseline="-25000"/>
              <a:t>i</a:t>
            </a:r>
            <a:r>
              <a:rPr lang="en-US" i="1"/>
              <a:t> </a:t>
            </a:r>
            <a:r>
              <a:rPr lang="en-US"/>
              <a:t>and </a:t>
            </a:r>
            <a:r>
              <a:rPr lang="en-US" i="1"/>
              <a:t>v</a:t>
            </a:r>
            <a:r>
              <a:rPr lang="en-US" i="1" baseline="-25000"/>
              <a:t>j</a:t>
            </a:r>
            <a:r>
              <a:rPr lang="en-US"/>
              <a:t> are adjacent, and </a:t>
            </a:r>
            <a:r>
              <a:rPr lang="en-US">
                <a:latin typeface="Cambria Math"/>
                <a:ea typeface="Cambria Math"/>
              </a:rPr>
              <a:t>0</a:t>
            </a:r>
            <a:r>
              <a:rPr lang="en-US"/>
              <a:t> as its (</a:t>
            </a:r>
            <a:r>
              <a:rPr lang="en-US" i="1"/>
              <a:t>i</a:t>
            </a:r>
            <a:r>
              <a:rPr lang="en-US"/>
              <a:t>, </a:t>
            </a:r>
            <a:r>
              <a:rPr lang="en-US" i="1"/>
              <a:t>j</a:t>
            </a:r>
            <a:r>
              <a:rPr lang="en-US"/>
              <a:t>)</a:t>
            </a:r>
            <a:r>
              <a:rPr lang="en-US"/>
              <a:t>th</a:t>
            </a:r>
            <a:r>
              <a:rPr lang="en-US"/>
              <a:t> entry when they are not adjacent.</a:t>
            </a:r>
            <a:endParaRPr/>
          </a:p>
          <a:p>
            <a:pPr lvl="1">
              <a:defRPr/>
            </a:pPr>
            <a:r>
              <a:rPr lang="en-US"/>
              <a:t>In other words, if the graphs adjacency matrix is                </a:t>
            </a:r>
            <a:r>
              <a:rPr lang="en-US" b="1"/>
              <a:t>A</a:t>
            </a:r>
            <a:r>
              <a:rPr lang="en-US" i="1" baseline="-25000"/>
              <a:t>G </a:t>
            </a:r>
            <a:r>
              <a:rPr lang="en-US"/>
              <a:t>= [</a:t>
            </a:r>
            <a:r>
              <a:rPr lang="en-US" i="1"/>
              <a:t>a</a:t>
            </a:r>
            <a:r>
              <a:rPr lang="en-US" i="1" baseline="-25000"/>
              <a:t>ij</a:t>
            </a:r>
            <a:r>
              <a:rPr lang="en-US"/>
              <a:t>], then</a:t>
            </a:r>
            <a:endParaRPr/>
          </a:p>
        </p:txBody>
      </p:sp>
      <p:pic>
        <p:nvPicPr>
          <p:cNvPr id="6" name="Picture 3" hidden="0"/>
          <p:cNvPicPr>
            <a:picLocks noChangeAspect="1"/>
          </p:cNvPicPr>
          <p:nvPr isPhoto="0" userDrawn="0"/>
        </p:nvPicPr>
        <p:blipFill>
          <a:blip r:embed="rId2"/>
          <a:stretch/>
        </p:blipFill>
        <p:spPr bwMode="auto">
          <a:xfrm>
            <a:off x="2743200" y="5638800"/>
            <a:ext cx="421767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379648"/>
          </a:xfrm>
        </p:spPr>
        <p:txBody>
          <a:bodyPr/>
          <a:lstStyle/>
          <a:p>
            <a:pPr>
              <a:defRPr/>
            </a:pPr>
            <a:r>
              <a:rPr lang="en-US" sz="4500"/>
              <a:t>Adjacency Matrices (</a:t>
            </a:r>
            <a:r>
              <a:rPr lang="en-US" sz="4500" i="1"/>
              <a:t>continued</a:t>
            </a:r>
            <a:r>
              <a:rPr lang="en-US" sz="4500"/>
              <a:t>)</a:t>
            </a:r>
            <a:endParaRPr sz="4500"/>
          </a:p>
        </p:txBody>
      </p:sp>
      <p:pic>
        <p:nvPicPr>
          <p:cNvPr id="5" name="Content Placeholder 3" hidden="0"/>
          <p:cNvPicPr>
            <a:picLocks noChangeAspect="1" noGrp="1"/>
          </p:cNvPicPr>
          <p:nvPr isPhoto="0" userDrawn="0">
            <p:ph idx="1" hasCustomPrompt="0"/>
          </p:nvPr>
        </p:nvPicPr>
        <p:blipFill>
          <a:blip r:embed="rId2"/>
          <a:stretch/>
        </p:blipFill>
        <p:spPr bwMode="auto">
          <a:xfrm>
            <a:off x="152401" y="1949994"/>
            <a:ext cx="2133599" cy="1402806"/>
          </a:xfrm>
          <a:prstGeom prst="rect">
            <a:avLst/>
          </a:prstGeom>
        </p:spPr>
      </p:pic>
      <p:pic>
        <p:nvPicPr>
          <p:cNvPr id="6" name="Picture 4" hidden="0"/>
          <p:cNvPicPr>
            <a:picLocks noChangeAspect="1"/>
          </p:cNvPicPr>
          <p:nvPr isPhoto="0" userDrawn="0"/>
        </p:nvPicPr>
        <p:blipFill>
          <a:blip r:embed="rId3"/>
          <a:stretch/>
        </p:blipFill>
        <p:spPr bwMode="auto">
          <a:xfrm>
            <a:off x="152401" y="3678972"/>
            <a:ext cx="2133599" cy="1553640"/>
          </a:xfrm>
          <a:prstGeom prst="rect">
            <a:avLst/>
          </a:prstGeom>
        </p:spPr>
      </p:pic>
      <p:sp>
        <p:nvSpPr>
          <p:cNvPr id="7" name="TextBox 2" hidden="0"/>
          <p:cNvSpPr>
            <a:spLocks noAdjustHandles="0" noChangeArrowheads="0"/>
          </p:cNvSpPr>
          <p:nvPr isPhoto="0" userDrawn="0"/>
        </p:nvSpPr>
        <p:spPr bwMode="auto">
          <a:xfrm>
            <a:off x="302524" y="1332199"/>
            <a:ext cx="1206339"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Example</a:t>
            </a:r>
            <a:r>
              <a:rPr lang="en-US" sz="1800" b="0" i="0" u="none" strike="noStrike" cap="none" spc="0">
                <a:ln>
                  <a:noFill/>
                </a:ln>
                <a:solidFill>
                  <a:prstClr val="black"/>
                </a:solidFill>
                <a:latin typeface="Constantia"/>
                <a:ea typeface="+mn-ea"/>
                <a:cs typeface="+mn-cs"/>
              </a:rPr>
              <a:t>:  </a:t>
            </a:r>
            <a:endParaRPr/>
          </a:p>
        </p:txBody>
      </p:sp>
      <p:pic>
        <p:nvPicPr>
          <p:cNvPr id="8" name="Picture 13" hidden="0"/>
          <p:cNvPicPr>
            <a:picLocks noChangeAspect="1"/>
          </p:cNvPicPr>
          <p:nvPr isPhoto="0" userDrawn="0"/>
        </p:nvPicPr>
        <p:blipFill>
          <a:blip r:embed="rId4"/>
          <a:stretch/>
        </p:blipFill>
        <p:spPr bwMode="auto">
          <a:xfrm>
            <a:off x="2603531" y="2104571"/>
            <a:ext cx="1282669" cy="1248229"/>
          </a:xfrm>
          <a:prstGeom prst="rect">
            <a:avLst/>
          </a:prstGeom>
        </p:spPr>
      </p:pic>
      <p:sp>
        <p:nvSpPr>
          <p:cNvPr id="9" name="TextBox 9" hidden="0"/>
          <p:cNvSpPr>
            <a:spLocks noAdjustHandles="0" noChangeArrowheads="0"/>
          </p:cNvSpPr>
          <p:nvPr isPhoto="0" userDrawn="0"/>
        </p:nvSpPr>
        <p:spPr bwMode="auto">
          <a:xfrm>
            <a:off x="4248025" y="2318399"/>
            <a:ext cx="1676400" cy="923330"/>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The ordering</a:t>
            </a:r>
            <a:endParaRPr/>
          </a:p>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 of  vertices is</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a</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b</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c</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d</a:t>
            </a:r>
            <a:r>
              <a:rPr lang="en-US" sz="1800" b="0" i="0" u="none" strike="noStrike" cap="none" spc="0">
                <a:ln>
                  <a:noFill/>
                </a:ln>
                <a:solidFill>
                  <a:prstClr val="black"/>
                </a:solidFill>
                <a:latin typeface="Constantia"/>
                <a:ea typeface="+mn-ea"/>
                <a:cs typeface="+mn-cs"/>
              </a:rPr>
              <a:t>.</a:t>
            </a:r>
            <a:endParaRPr/>
          </a:p>
        </p:txBody>
      </p:sp>
      <p:pic>
        <p:nvPicPr>
          <p:cNvPr id="10" name="Picture 12" hidden="0"/>
          <p:cNvPicPr>
            <a:picLocks noChangeAspect="1"/>
          </p:cNvPicPr>
          <p:nvPr isPhoto="0" userDrawn="0"/>
        </p:nvPicPr>
        <p:blipFill>
          <a:blip r:embed="rId5"/>
          <a:stretch/>
        </p:blipFill>
        <p:spPr bwMode="auto">
          <a:xfrm>
            <a:off x="2616041" y="3758988"/>
            <a:ext cx="1333883" cy="1473625"/>
          </a:xfrm>
          <a:prstGeom prst="rect">
            <a:avLst/>
          </a:prstGeom>
        </p:spPr>
      </p:pic>
      <p:sp>
        <p:nvSpPr>
          <p:cNvPr id="11" name="TextBox 11" hidden="0"/>
          <p:cNvSpPr>
            <a:spLocks noAdjustHandles="0" noChangeArrowheads="0"/>
          </p:cNvSpPr>
          <p:nvPr isPhoto="0" userDrawn="0"/>
        </p:nvSpPr>
        <p:spPr bwMode="auto">
          <a:xfrm>
            <a:off x="4203731" y="3839517"/>
            <a:ext cx="1435069" cy="923330"/>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The ordering of  vertices is</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a</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b</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c</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d</a:t>
            </a:r>
            <a:r>
              <a:rPr lang="en-US" sz="1800" b="0" i="0" u="none" strike="noStrike" cap="none" spc="0">
                <a:ln>
                  <a:noFill/>
                </a:ln>
                <a:solidFill>
                  <a:prstClr val="black"/>
                </a:solidFill>
                <a:latin typeface="Constantia"/>
                <a:ea typeface="+mn-ea"/>
                <a:cs typeface="+mn-cs"/>
              </a:rPr>
              <a:t>.</a:t>
            </a:r>
            <a:endParaRPr/>
          </a:p>
        </p:txBody>
      </p:sp>
      <p:sp>
        <p:nvSpPr>
          <p:cNvPr id="12" name="TextBox 14" hidden="0"/>
          <p:cNvSpPr>
            <a:spLocks noAdjustHandles="0" noChangeArrowheads="0"/>
          </p:cNvSpPr>
          <p:nvPr isPhoto="0" userDrawn="0"/>
        </p:nvSpPr>
        <p:spPr bwMode="auto">
          <a:xfrm>
            <a:off x="619612" y="5638800"/>
            <a:ext cx="8067188" cy="646331"/>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Note</a:t>
            </a:r>
            <a:r>
              <a:rPr lang="en-US" sz="1800" b="0" i="0" u="none" strike="noStrike" cap="none" spc="0">
                <a:ln>
                  <a:noFill/>
                </a:ln>
                <a:solidFill>
                  <a:prstClr val="black"/>
                </a:solidFill>
                <a:latin typeface="Constantia"/>
                <a:ea typeface="+mn-ea"/>
                <a:cs typeface="+mn-cs"/>
              </a:rPr>
              <a:t>: The adjacency matrix of a simple graph is symmetric, i.e., </a:t>
            </a:r>
            <a:r>
              <a:rPr lang="en-US" sz="1800" b="0" i="1" u="none" strike="noStrike" cap="none" spc="0">
                <a:ln>
                  <a:noFill/>
                </a:ln>
                <a:solidFill>
                  <a:prstClr val="black"/>
                </a:solidFill>
                <a:latin typeface="Constantia"/>
                <a:ea typeface="+mn-ea"/>
                <a:cs typeface="+mn-cs"/>
              </a:rPr>
              <a:t>a</a:t>
            </a:r>
            <a:r>
              <a:rPr lang="en-US" sz="1800" b="0" i="1" u="none" strike="noStrike" cap="none" spc="0" baseline="-25000">
                <a:ln>
                  <a:noFill/>
                </a:ln>
                <a:solidFill>
                  <a:prstClr val="black"/>
                </a:solidFill>
                <a:latin typeface="Constantia"/>
                <a:ea typeface="+mn-ea"/>
                <a:cs typeface="+mn-cs"/>
              </a:rPr>
              <a:t>ij</a:t>
            </a:r>
            <a:r>
              <a:rPr lang="en-US" sz="1800" b="0" i="0" u="none" strike="noStrike" cap="none" spc="0" baseline="-25000">
                <a:ln>
                  <a:noFill/>
                </a:ln>
                <a:solidFill>
                  <a:prstClr val="black"/>
                </a:solidFill>
                <a:latin typeface="Constantia"/>
                <a:ea typeface="+mn-ea"/>
                <a:cs typeface="+mn-cs"/>
              </a:rPr>
              <a:t> </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a</a:t>
            </a:r>
            <a:r>
              <a:rPr lang="en-US" sz="1800" b="0" i="1" u="none" strike="noStrike" cap="none" spc="0" baseline="-25000">
                <a:ln>
                  <a:noFill/>
                </a:ln>
                <a:solidFill>
                  <a:prstClr val="black"/>
                </a:solidFill>
                <a:latin typeface="Constantia"/>
                <a:ea typeface="+mn-ea"/>
                <a:cs typeface="+mn-cs"/>
              </a:rPr>
              <a:t>ji</a:t>
            </a:r>
            <a:r>
              <a:rPr lang="en-US" sz="1800" b="0" i="1" u="none" strike="noStrike" cap="none" spc="0" baseline="-25000">
                <a:ln>
                  <a:noFill/>
                </a:ln>
                <a:solidFill>
                  <a:prstClr val="black"/>
                </a:solidFill>
                <a:latin typeface="Constantia"/>
                <a:ea typeface="+mn-ea"/>
                <a:cs typeface="+mn-cs"/>
              </a:rPr>
              <a:t> </a:t>
            </a:r>
            <a:endParaRPr/>
          </a:p>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Also,</a:t>
            </a:r>
            <a:r>
              <a:rPr lang="en-US" sz="1800" b="0" i="0" u="none" strike="noStrike" cap="none" spc="0" baseline="-25000">
                <a:ln>
                  <a:noFill/>
                </a:ln>
                <a:solidFill>
                  <a:prstClr val="black"/>
                </a:solidFill>
                <a:latin typeface="Constantia"/>
                <a:ea typeface="+mn-ea"/>
                <a:cs typeface="+mn-cs"/>
              </a:rPr>
              <a:t>  </a:t>
            </a:r>
            <a:r>
              <a:rPr lang="en-US" sz="1800" b="0" i="0" u="none" strike="noStrike" cap="none" spc="0">
                <a:ln>
                  <a:noFill/>
                </a:ln>
                <a:solidFill>
                  <a:prstClr val="black"/>
                </a:solidFill>
                <a:latin typeface="Constantia"/>
                <a:ea typeface="+mn-ea"/>
                <a:cs typeface="+mn-cs"/>
              </a:rPr>
              <a:t> since there are no loops, each diagonal  entry </a:t>
            </a:r>
            <a:r>
              <a:rPr lang="en-US" sz="1800" b="0" i="1" u="none" strike="noStrike" cap="none" spc="0">
                <a:ln>
                  <a:noFill/>
                </a:ln>
                <a:solidFill>
                  <a:prstClr val="black"/>
                </a:solidFill>
                <a:latin typeface="Constantia"/>
                <a:ea typeface="+mn-ea"/>
                <a:cs typeface="+mn-cs"/>
              </a:rPr>
              <a:t>a</a:t>
            </a:r>
            <a:r>
              <a:rPr lang="en-US" sz="1800" b="0" i="1" u="none" strike="noStrike" cap="none" spc="0" baseline="-25000">
                <a:ln>
                  <a:noFill/>
                </a:ln>
                <a:solidFill>
                  <a:prstClr val="black"/>
                </a:solidFill>
                <a:latin typeface="Constantia"/>
                <a:ea typeface="+mn-ea"/>
                <a:cs typeface="+mn-cs"/>
              </a:rPr>
              <a:t>ij</a:t>
            </a:r>
            <a:r>
              <a:rPr lang="en-US" sz="1800" b="0" i="0" u="none" strike="noStrike" cap="none" spc="0">
                <a:ln>
                  <a:noFill/>
                </a:ln>
                <a:solidFill>
                  <a:prstClr val="black"/>
                </a:solidFill>
                <a:latin typeface="Constantia"/>
                <a:ea typeface="+mn-ea"/>
                <a:cs typeface="+mn-cs"/>
              </a:rPr>
              <a:t>  for </a:t>
            </a:r>
            <a:r>
              <a:rPr lang="en-US" sz="1800" b="0" i="1" u="none" strike="noStrike" cap="none" spc="0">
                <a:ln>
                  <a:noFill/>
                </a:ln>
                <a:solidFill>
                  <a:prstClr val="black"/>
                </a:solidFill>
                <a:latin typeface="Constantia"/>
                <a:ea typeface="+mn-ea"/>
                <a:cs typeface="+mn-cs"/>
              </a:rPr>
              <a:t>i</a:t>
            </a:r>
            <a:r>
              <a:rPr lang="en-US" sz="1800" b="0" i="0" u="none" strike="noStrike" cap="none" spc="0">
                <a:ln>
                  <a:noFill/>
                </a:ln>
                <a:solidFill>
                  <a:prstClr val="black"/>
                </a:solidFill>
                <a:latin typeface="Constantia"/>
                <a:ea typeface="+mn-ea"/>
                <a:cs typeface="+mn-cs"/>
              </a:rPr>
              <a:t> = </a:t>
            </a:r>
            <a:r>
              <a:rPr lang="en-US" sz="1800" b="0" i="0" u="none" strike="noStrike" cap="none" spc="0">
                <a:ln>
                  <a:noFill/>
                </a:ln>
                <a:solidFill>
                  <a:prstClr val="black"/>
                </a:solidFill>
                <a:latin typeface="Cambria Math"/>
                <a:ea typeface="Cambria Math"/>
                <a:cs typeface="+mn-cs"/>
              </a:rPr>
              <a:t>1</a:t>
            </a:r>
            <a:r>
              <a:rPr lang="en-US" sz="1800" b="0" i="0" u="none" strike="noStrike" cap="none" spc="0">
                <a:ln>
                  <a:noFill/>
                </a:ln>
                <a:solidFill>
                  <a:prstClr val="black"/>
                </a:solidFill>
                <a:latin typeface="Constantia"/>
                <a:ea typeface="+mn-ea"/>
                <a:cs typeface="+mn-cs"/>
              </a:rPr>
              <a:t>, </a:t>
            </a:r>
            <a:r>
              <a:rPr lang="en-US" sz="1800" b="0" i="0" u="none" strike="noStrike" cap="none" spc="0">
                <a:ln>
                  <a:noFill/>
                </a:ln>
                <a:solidFill>
                  <a:prstClr val="black"/>
                </a:solidFill>
                <a:latin typeface="Cambria Math"/>
                <a:ea typeface="Cambria Math"/>
                <a:cs typeface="+mn-cs"/>
              </a:rPr>
              <a:t>2</a:t>
            </a:r>
            <a:r>
              <a:rPr lang="en-US" sz="1800" b="0" i="0" u="none" strike="noStrike" cap="none" spc="0">
                <a:ln>
                  <a:noFill/>
                </a:ln>
                <a:solidFill>
                  <a:prstClr val="black"/>
                </a:solidFill>
                <a:latin typeface="Constantia"/>
                <a:ea typeface="+mn-ea"/>
                <a:cs typeface="+mn-cs"/>
              </a:rPr>
              <a:t>, </a:t>
            </a:r>
            <a:r>
              <a:rPr lang="en-US" sz="1800" b="0" i="0" u="none" strike="noStrike" cap="none" spc="0">
                <a:ln>
                  <a:noFill/>
                </a:ln>
                <a:solidFill>
                  <a:prstClr val="black"/>
                </a:solidFill>
                <a:latin typeface="Cambria Math"/>
                <a:ea typeface="Cambria Math"/>
                <a:cs typeface="+mn-cs"/>
              </a:rPr>
              <a:t>3</a:t>
            </a:r>
            <a:r>
              <a:rPr lang="en-US" sz="1800" b="0" i="0" u="none" strike="noStrike" cap="none" spc="0">
                <a:ln>
                  <a:noFill/>
                </a:ln>
                <a:solidFill>
                  <a:prstClr val="black"/>
                </a:solidFill>
                <a:latin typeface="Constantia"/>
                <a:ea typeface="+mn-ea"/>
                <a:cs typeface="+mn-cs"/>
              </a:rPr>
              <a:t>, …, </a:t>
            </a:r>
            <a:r>
              <a:rPr lang="en-US" sz="1800" b="0" i="1" u="none" strike="noStrike" cap="none" spc="0">
                <a:ln>
                  <a:noFill/>
                </a:ln>
                <a:solidFill>
                  <a:prstClr val="black"/>
                </a:solidFill>
                <a:latin typeface="Constantia"/>
                <a:ea typeface="+mn-ea"/>
                <a:cs typeface="+mn-cs"/>
              </a:rPr>
              <a:t>n</a:t>
            </a:r>
            <a:r>
              <a:rPr lang="en-US" sz="1800" b="0" i="0" u="none" strike="noStrike" cap="none" spc="0">
                <a:ln>
                  <a:noFill/>
                </a:ln>
                <a:solidFill>
                  <a:prstClr val="black"/>
                </a:solidFill>
                <a:latin typeface="Constantia"/>
                <a:ea typeface="+mn-ea"/>
                <a:cs typeface="+mn-cs"/>
              </a:rPr>
              <a:t>, is </a:t>
            </a:r>
            <a:r>
              <a:rPr lang="en-US" sz="1800" b="0" i="0" u="none" strike="noStrike" cap="none" spc="0">
                <a:ln>
                  <a:noFill/>
                </a:ln>
                <a:solidFill>
                  <a:prstClr val="black"/>
                </a:solidFill>
                <a:latin typeface="Cambria Math"/>
                <a:ea typeface="Cambria Math"/>
                <a:cs typeface="+mn-cs"/>
              </a:rPr>
              <a:t>0</a:t>
            </a:r>
            <a:r>
              <a:rPr lang="en-US" sz="1800" b="0" i="0" u="none" strike="noStrike" cap="none" spc="0">
                <a:ln>
                  <a:noFill/>
                </a:ln>
                <a:solidFill>
                  <a:prstClr val="black"/>
                </a:solidFill>
                <a:latin typeface="Constantia"/>
                <a:ea typeface="+mn-ea"/>
                <a:cs typeface="+mn-cs"/>
              </a:rPr>
              <a:t>.</a:t>
            </a:r>
            <a:endParaRPr lang="en-US" sz="1800" b="0" i="0" u="none" strike="noStrike" cap="none" spc="0" baseline="-25000">
              <a:ln>
                <a:noFill/>
              </a:ln>
              <a:solidFill>
                <a:prstClr val="black"/>
              </a:solidFill>
              <a:latin typeface="Constantia"/>
              <a:ea typeface="+mn-ea"/>
              <a:cs typeface="+mn-cs"/>
            </a:endParaRPr>
          </a:p>
        </p:txBody>
      </p:sp>
      <p:sp>
        <p:nvSpPr>
          <p:cNvPr id="13" name="TextBox 17" hidden="0"/>
          <p:cNvSpPr>
            <a:spLocks noAdjustHandles="0" noChangeArrowheads="0"/>
          </p:cNvSpPr>
          <p:nvPr isPhoto="0" userDrawn="0"/>
        </p:nvSpPr>
        <p:spPr bwMode="auto">
          <a:xfrm>
            <a:off x="6019801" y="1219200"/>
            <a:ext cx="3073240" cy="4093428"/>
          </a:xfrm>
          <a:prstGeom prst="rect">
            <a:avLst/>
          </a:prstGeom>
          <a:noFill/>
          <a:ln>
            <a:solidFill>
              <a:schemeClr val="accent1"/>
            </a:solidFill>
          </a:ln>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Constantia"/>
                <a:ea typeface="+mn-ea"/>
                <a:cs typeface="+mn-cs"/>
              </a:rPr>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134112"/>
          </a:xfrm>
        </p:spPr>
        <p:txBody>
          <a:bodyPr/>
          <a:lstStyle/>
          <a:p>
            <a:pPr>
              <a:defRPr/>
            </a:pPr>
            <a:r>
              <a:rPr lang="en-US" sz="4500"/>
              <a:t>Adjacency Matrices (</a:t>
            </a:r>
            <a:r>
              <a:rPr lang="en-US" sz="4500" i="1"/>
              <a:t>continued</a:t>
            </a:r>
            <a:r>
              <a:rPr lang="en-US" sz="4500"/>
              <a:t>)</a:t>
            </a:r>
            <a:endParaRPr sz="4500"/>
          </a:p>
        </p:txBody>
      </p:sp>
      <p:sp>
        <p:nvSpPr>
          <p:cNvPr id="5" name="Content Placeholder 2" hidden="0"/>
          <p:cNvSpPr>
            <a:spLocks noGrp="1"/>
          </p:cNvSpPr>
          <p:nvPr isPhoto="0" userDrawn="0">
            <p:ph idx="1" hasCustomPrompt="0"/>
          </p:nvPr>
        </p:nvSpPr>
        <p:spPr bwMode="auto">
          <a:xfrm>
            <a:off x="228600" y="704087"/>
            <a:ext cx="8763000" cy="6138201"/>
          </a:xfrm>
        </p:spPr>
        <p:txBody>
          <a:bodyPr/>
          <a:lstStyle/>
          <a:p>
            <a:pPr>
              <a:defRPr/>
            </a:pPr>
            <a:r>
              <a:rPr lang="en-US" sz="2400"/>
              <a:t>Adjacency matrices can also be used to represent graphs with loops and multiple edges.</a:t>
            </a:r>
            <a:endParaRPr/>
          </a:p>
          <a:p>
            <a:pPr>
              <a:defRPr/>
            </a:pPr>
            <a:r>
              <a:rPr lang="en-US" sz="2400"/>
              <a:t>A loop at the vertex vi is represented by a 1 at the (</a:t>
            </a:r>
            <a:r>
              <a:rPr lang="en-US" sz="2400"/>
              <a:t>i</a:t>
            </a:r>
            <a:r>
              <a:rPr lang="en-US" sz="2400"/>
              <a:t>, j)</a:t>
            </a:r>
            <a:r>
              <a:rPr lang="en-US" sz="2400"/>
              <a:t>th</a:t>
            </a:r>
            <a:r>
              <a:rPr lang="en-US" sz="2400"/>
              <a:t> position of the matrix. </a:t>
            </a:r>
            <a:endParaRPr/>
          </a:p>
          <a:p>
            <a:pPr>
              <a:defRPr/>
            </a:pPr>
            <a:r>
              <a:rPr lang="en-US" sz="2400"/>
              <a:t>When multiple edges connect the same pair of vertices vi and </a:t>
            </a:r>
            <a:r>
              <a:rPr lang="en-US" sz="2400"/>
              <a:t>vj</a:t>
            </a:r>
            <a:r>
              <a:rPr lang="en-US" sz="2400"/>
              <a:t>, (or if multiple loops are present at the same vertex), the (</a:t>
            </a:r>
            <a:r>
              <a:rPr lang="en-US" sz="2400"/>
              <a:t>i</a:t>
            </a:r>
            <a:r>
              <a:rPr lang="en-US" sz="2400"/>
              <a:t>, j)</a:t>
            </a:r>
            <a:r>
              <a:rPr lang="en-US" sz="2400"/>
              <a:t>th</a:t>
            </a:r>
            <a:r>
              <a:rPr lang="en-US" sz="2400"/>
              <a:t> entry equals the number of edges connecting the pair of vertices. </a:t>
            </a:r>
            <a:endParaRPr/>
          </a:p>
          <a:p>
            <a:pPr>
              <a:defRPr/>
            </a:pPr>
            <a:r>
              <a:rPr lang="en-US" sz="2400"/>
              <a:t>Example: We give the adjacency matrix  of the pseudograph shown here using the ordering of vertices a, b, c, d. </a:t>
            </a:r>
            <a:endParaRPr/>
          </a:p>
        </p:txBody>
      </p:sp>
      <p:pic>
        <p:nvPicPr>
          <p:cNvPr id="6" name="Picture 3" hidden="0"/>
          <p:cNvPicPr>
            <a:picLocks noChangeAspect="1"/>
          </p:cNvPicPr>
          <p:nvPr isPhoto="0" userDrawn="0"/>
        </p:nvPicPr>
        <p:blipFill>
          <a:blip r:embed="rId2"/>
          <a:stretch/>
        </p:blipFill>
        <p:spPr bwMode="auto">
          <a:xfrm>
            <a:off x="457200" y="4648200"/>
            <a:ext cx="7848600" cy="21940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Representing Relations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9.3</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Adjacency Matrices (</a:t>
            </a:r>
            <a:r>
              <a:rPr lang="en-US" i="1"/>
              <a:t>continued</a:t>
            </a:r>
            <a:r>
              <a:rPr lang="en-US"/>
              <a:t>)</a:t>
            </a:r>
            <a:endParaRPr/>
          </a:p>
        </p:txBody>
      </p:sp>
      <p:sp>
        <p:nvSpPr>
          <p:cNvPr id="5" name="Content Placeholder 2" hidden="0"/>
          <p:cNvSpPr>
            <a:spLocks noGrp="1"/>
          </p:cNvSpPr>
          <p:nvPr isPhoto="0" userDrawn="0">
            <p:ph idx="1" hasCustomPrompt="0"/>
          </p:nvPr>
        </p:nvSpPr>
        <p:spPr bwMode="auto"/>
        <p:txBody>
          <a:bodyPr/>
          <a:lstStyle/>
          <a:p>
            <a:pPr>
              <a:lnSpc>
                <a:spcPct val="104999"/>
              </a:lnSpc>
              <a:defRPr/>
            </a:pPr>
            <a:r>
              <a:rPr lang="en-US"/>
              <a:t>Adjacency matrices can also be used to represent directed graphs. The matrix for a directed graph  </a:t>
            </a:r>
            <a:r>
              <a:rPr lang="en-US" i="1"/>
              <a:t>G</a:t>
            </a:r>
            <a:r>
              <a:rPr lang="en-US"/>
              <a:t> = (</a:t>
            </a:r>
            <a:r>
              <a:rPr lang="en-US" i="1"/>
              <a:t>V</a:t>
            </a:r>
            <a:r>
              <a:rPr lang="en-US"/>
              <a:t>, </a:t>
            </a:r>
            <a:r>
              <a:rPr lang="en-US" i="1"/>
              <a:t>E</a:t>
            </a:r>
            <a:r>
              <a:rPr lang="en-US"/>
              <a:t>) has a </a:t>
            </a:r>
            <a:r>
              <a:rPr lang="en-US">
                <a:latin typeface="Cambria Math"/>
                <a:ea typeface="Cambria Math"/>
              </a:rPr>
              <a:t>1</a:t>
            </a:r>
            <a:r>
              <a:rPr lang="en-US"/>
              <a:t> in its (</a:t>
            </a:r>
            <a:r>
              <a:rPr lang="en-US" i="1"/>
              <a:t>i</a:t>
            </a:r>
            <a:r>
              <a:rPr lang="en-US"/>
              <a:t>, </a:t>
            </a:r>
            <a:r>
              <a:rPr lang="en-US" i="1"/>
              <a:t>j</a:t>
            </a:r>
            <a:r>
              <a:rPr lang="en-US"/>
              <a:t>)</a:t>
            </a:r>
            <a:r>
              <a:rPr lang="en-US"/>
              <a:t>th</a:t>
            </a:r>
            <a:r>
              <a:rPr lang="en-US"/>
              <a:t> position if there is an edge from </a:t>
            </a:r>
            <a:r>
              <a:rPr lang="en-US" i="1"/>
              <a:t>v</a:t>
            </a:r>
            <a:r>
              <a:rPr lang="en-US" i="1" baseline="-25000"/>
              <a:t>i</a:t>
            </a:r>
            <a:r>
              <a:rPr lang="en-US" i="1"/>
              <a:t> </a:t>
            </a:r>
            <a:r>
              <a:rPr lang="en-US"/>
              <a:t>to </a:t>
            </a:r>
            <a:r>
              <a:rPr lang="en-US" i="1"/>
              <a:t>v</a:t>
            </a:r>
            <a:r>
              <a:rPr lang="en-US" i="1" baseline="-25000"/>
              <a:t>j</a:t>
            </a:r>
            <a:r>
              <a:rPr lang="en-US"/>
              <a:t>, where </a:t>
            </a:r>
            <a:r>
              <a:rPr lang="en-US" i="1"/>
              <a:t>v</a:t>
            </a:r>
            <a:r>
              <a:rPr lang="en-US" baseline="-25000">
                <a:latin typeface="Cambria Math"/>
                <a:ea typeface="Cambria Math"/>
              </a:rPr>
              <a:t>1</a:t>
            </a:r>
            <a:r>
              <a:rPr lang="en-US"/>
              <a:t>, </a:t>
            </a:r>
            <a:r>
              <a:rPr lang="en-US" i="1"/>
              <a:t>v</a:t>
            </a:r>
            <a:r>
              <a:rPr lang="en-US" baseline="-25000">
                <a:latin typeface="Cambria Math"/>
                <a:ea typeface="Cambria Math"/>
              </a:rPr>
              <a:t>2</a:t>
            </a:r>
            <a:r>
              <a:rPr lang="en-US"/>
              <a:t>, … </a:t>
            </a:r>
            <a:r>
              <a:rPr lang="en-US" i="1"/>
              <a:t>v</a:t>
            </a:r>
            <a:r>
              <a:rPr lang="en-US" i="1" baseline="-25000">
                <a:latin typeface="Cambria Math"/>
                <a:ea typeface="Cambria Math"/>
              </a:rPr>
              <a:t>n</a:t>
            </a:r>
            <a:r>
              <a:rPr lang="en-US"/>
              <a:t> is a  list of the vertices.</a:t>
            </a:r>
            <a:endParaRPr/>
          </a:p>
          <a:p>
            <a:pPr marL="640080" lvl="2" indent="-365760">
              <a:lnSpc>
                <a:spcPct val="104999"/>
              </a:lnSpc>
              <a:defRPr/>
            </a:pPr>
            <a:r>
              <a:rPr lang="en-US"/>
              <a:t>In other words, if the graphs adjacency matrix is  </a:t>
            </a:r>
            <a:r>
              <a:rPr lang="en-US" b="1"/>
              <a:t>A</a:t>
            </a:r>
            <a:r>
              <a:rPr lang="en-US" i="1" baseline="-25000"/>
              <a:t>G</a:t>
            </a:r>
            <a:r>
              <a:rPr lang="en-US"/>
              <a:t> = [</a:t>
            </a:r>
            <a:r>
              <a:rPr lang="en-US" i="1"/>
              <a:t>a</a:t>
            </a:r>
            <a:r>
              <a:rPr lang="en-US" i="1" baseline="-25000"/>
              <a:t>ij</a:t>
            </a:r>
            <a:r>
              <a:rPr lang="en-US"/>
              <a:t>], then</a:t>
            </a:r>
            <a:endParaRPr/>
          </a:p>
          <a:p>
            <a:pPr marL="640080" lvl="2" indent="-365760">
              <a:lnSpc>
                <a:spcPct val="104999"/>
              </a:lnSpc>
              <a:defRPr/>
            </a:pPr>
            <a:endParaRPr lang="en-US"/>
          </a:p>
          <a:p>
            <a:pPr marL="640080" lvl="2" indent="-365760">
              <a:lnSpc>
                <a:spcPct val="104999"/>
              </a:lnSpc>
              <a:defRPr/>
            </a:pPr>
            <a:endParaRPr lang="en-US"/>
          </a:p>
          <a:p>
            <a:pPr marL="640080" lvl="2" indent="-365760">
              <a:lnSpc>
                <a:spcPct val="104999"/>
              </a:lnSpc>
              <a:defRPr/>
            </a:pPr>
            <a:r>
              <a:rPr lang="en-US"/>
              <a:t>The adjacency matrix for a directed graph does not have to be symmetric, because there may not be an edge from </a:t>
            </a:r>
            <a:r>
              <a:rPr lang="en-US" i="1"/>
              <a:t>v</a:t>
            </a:r>
            <a:r>
              <a:rPr lang="en-US" i="1" baseline="-25000"/>
              <a:t>i</a:t>
            </a:r>
            <a:r>
              <a:rPr lang="en-US" i="1"/>
              <a:t> </a:t>
            </a:r>
            <a:r>
              <a:rPr lang="en-US"/>
              <a:t>to </a:t>
            </a:r>
            <a:r>
              <a:rPr lang="en-US" i="1"/>
              <a:t>v</a:t>
            </a:r>
            <a:r>
              <a:rPr lang="en-US" i="1" baseline="-25000"/>
              <a:t>j</a:t>
            </a:r>
            <a:r>
              <a:rPr lang="en-US"/>
              <a:t>, when there is an edge from </a:t>
            </a:r>
            <a:r>
              <a:rPr lang="en-US" i="1"/>
              <a:t>v</a:t>
            </a:r>
            <a:r>
              <a:rPr lang="en-US" i="1" baseline="-25000"/>
              <a:t>j</a:t>
            </a:r>
            <a:r>
              <a:rPr lang="en-US" i="1"/>
              <a:t> </a:t>
            </a:r>
            <a:r>
              <a:rPr lang="en-US"/>
              <a:t>to </a:t>
            </a:r>
            <a:r>
              <a:rPr lang="en-US" i="1"/>
              <a:t>v</a:t>
            </a:r>
            <a:r>
              <a:rPr lang="en-US" i="1" baseline="-25000"/>
              <a:t>i</a:t>
            </a:r>
            <a:r>
              <a:rPr lang="en-US"/>
              <a:t>. </a:t>
            </a:r>
            <a:endParaRPr/>
          </a:p>
          <a:p>
            <a:pPr marL="640080" lvl="2" indent="-365760">
              <a:lnSpc>
                <a:spcPct val="104999"/>
              </a:lnSpc>
              <a:defRPr/>
            </a:pPr>
            <a:r>
              <a:rPr lang="en-US"/>
              <a:t>To represent directed </a:t>
            </a:r>
            <a:r>
              <a:rPr lang="en-US"/>
              <a:t>multigraphs</a:t>
            </a:r>
            <a:r>
              <a:rPr lang="en-US"/>
              <a:t>, the value of </a:t>
            </a:r>
            <a:r>
              <a:rPr lang="en-US" i="1"/>
              <a:t>a</a:t>
            </a:r>
            <a:r>
              <a:rPr lang="en-US" i="1" baseline="-25000"/>
              <a:t>ij</a:t>
            </a:r>
            <a:r>
              <a:rPr lang="en-US"/>
              <a:t> is the number of edges connecting </a:t>
            </a:r>
            <a:r>
              <a:rPr lang="en-US" i="1"/>
              <a:t>v</a:t>
            </a:r>
            <a:r>
              <a:rPr lang="en-US" i="1" baseline="-25000"/>
              <a:t>i</a:t>
            </a:r>
            <a:r>
              <a:rPr lang="en-US" i="1"/>
              <a:t> </a:t>
            </a:r>
            <a:r>
              <a:rPr lang="en-US"/>
              <a:t>to </a:t>
            </a:r>
            <a:r>
              <a:rPr lang="en-US" i="1"/>
              <a:t>v</a:t>
            </a:r>
            <a:r>
              <a:rPr lang="en-US" i="1" baseline="-25000"/>
              <a:t>j</a:t>
            </a:r>
            <a:r>
              <a:rPr lang="en-US"/>
              <a:t>. </a:t>
            </a:r>
            <a:endParaRPr/>
          </a:p>
          <a:p>
            <a:pPr marL="0" indent="0">
              <a:lnSpc>
                <a:spcPct val="104999"/>
              </a:lnSpc>
              <a:buNone/>
              <a:defRPr/>
            </a:pPr>
            <a:endParaRPr lang="en-US"/>
          </a:p>
        </p:txBody>
      </p:sp>
      <p:pic>
        <p:nvPicPr>
          <p:cNvPr id="6" name="Picture 3" hidden="0"/>
          <p:cNvPicPr>
            <a:picLocks noChangeAspect="1"/>
          </p:cNvPicPr>
          <p:nvPr isPhoto="0" userDrawn="0"/>
        </p:nvPicPr>
        <p:blipFill>
          <a:blip r:embed="rId2"/>
          <a:stretch/>
        </p:blipFill>
        <p:spPr bwMode="auto">
          <a:xfrm>
            <a:off x="1981200" y="3886200"/>
            <a:ext cx="421767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Representation of Graphs: Incidence Matrices</a:t>
            </a:r>
            <a:endParaRPr sz="4500"/>
          </a:p>
        </p:txBody>
      </p:sp>
      <p:sp>
        <p:nvSpPr>
          <p:cNvPr id="5" name="Content Placeholder 2" hidden="0"/>
          <p:cNvSpPr>
            <a:spLocks noGrp="1"/>
          </p:cNvSpPr>
          <p:nvPr isPhoto="0" userDrawn="0">
            <p:ph idx="1" hasCustomPrompt="0"/>
          </p:nvPr>
        </p:nvSpPr>
        <p:spPr bwMode="auto"/>
        <p:txBody>
          <a:bodyPr/>
          <a:lstStyle/>
          <a:p>
            <a:pPr indent="0">
              <a:buNone/>
              <a:defRPr/>
            </a:pPr>
            <a:r>
              <a:rPr lang="en-US" b="1"/>
              <a:t>Definition</a:t>
            </a:r>
            <a:r>
              <a:rPr lang="en-US"/>
              <a:t>: Let  </a:t>
            </a:r>
            <a:r>
              <a:rPr lang="en-US" i="1"/>
              <a:t>G</a:t>
            </a:r>
            <a:r>
              <a:rPr lang="en-US"/>
              <a:t> = (</a:t>
            </a:r>
            <a:r>
              <a:rPr lang="en-US" i="1"/>
              <a:t>V</a:t>
            </a:r>
            <a:r>
              <a:rPr lang="en-US"/>
              <a:t>, </a:t>
            </a:r>
            <a:r>
              <a:rPr lang="en-US" i="1"/>
              <a:t>E</a:t>
            </a:r>
            <a:r>
              <a:rPr lang="en-US"/>
              <a:t>) be an undirected graph with vertices where </a:t>
            </a:r>
            <a:r>
              <a:rPr lang="en-US" i="1"/>
              <a:t>v</a:t>
            </a:r>
            <a:r>
              <a:rPr lang="en-US" baseline="-25000">
                <a:latin typeface="Cambria Math"/>
                <a:ea typeface="Cambria Math"/>
              </a:rPr>
              <a:t>1</a:t>
            </a:r>
            <a:r>
              <a:rPr lang="en-US"/>
              <a:t>, </a:t>
            </a:r>
            <a:r>
              <a:rPr lang="en-US" i="1"/>
              <a:t>v</a:t>
            </a:r>
            <a:r>
              <a:rPr lang="en-US" baseline="-25000">
                <a:latin typeface="Cambria Math"/>
                <a:ea typeface="Cambria Math"/>
              </a:rPr>
              <a:t>2</a:t>
            </a:r>
            <a:r>
              <a:rPr lang="en-US"/>
              <a:t>, … </a:t>
            </a:r>
            <a:r>
              <a:rPr lang="en-US" i="1"/>
              <a:t>v</a:t>
            </a:r>
            <a:r>
              <a:rPr lang="en-US" i="1" baseline="-25000">
                <a:latin typeface="Cambria Math"/>
                <a:ea typeface="Cambria Math"/>
              </a:rPr>
              <a:t>n</a:t>
            </a:r>
            <a:r>
              <a:rPr lang="en-US"/>
              <a:t>  and edges                        </a:t>
            </a:r>
            <a:r>
              <a:rPr lang="en-US" i="1"/>
              <a:t>e</a:t>
            </a:r>
            <a:r>
              <a:rPr lang="en-US" baseline="-25000">
                <a:latin typeface="Cambria Math"/>
                <a:ea typeface="Cambria Math"/>
              </a:rPr>
              <a:t>1</a:t>
            </a:r>
            <a:r>
              <a:rPr lang="en-US"/>
              <a:t>, </a:t>
            </a:r>
            <a:r>
              <a:rPr lang="en-US" i="1"/>
              <a:t>e</a:t>
            </a:r>
            <a:r>
              <a:rPr lang="en-US" baseline="-25000">
                <a:latin typeface="Cambria Math"/>
                <a:ea typeface="Cambria Math"/>
              </a:rPr>
              <a:t>2</a:t>
            </a:r>
            <a:r>
              <a:rPr lang="en-US"/>
              <a:t>, … </a:t>
            </a:r>
            <a:r>
              <a:rPr lang="en-US" i="1"/>
              <a:t>e</a:t>
            </a:r>
            <a:r>
              <a:rPr lang="en-US" i="1" baseline="-25000">
                <a:latin typeface="Cambria Math"/>
                <a:ea typeface="Cambria Math"/>
              </a:rPr>
              <a:t>m</a:t>
            </a:r>
            <a:r>
              <a:rPr lang="en-US"/>
              <a:t>.  The incidence matrix with respect to the ordering of </a:t>
            </a:r>
            <a:r>
              <a:rPr lang="en-US" i="1"/>
              <a:t>V</a:t>
            </a:r>
            <a:r>
              <a:rPr lang="en-US"/>
              <a:t> and </a:t>
            </a:r>
            <a:r>
              <a:rPr lang="en-US" i="1"/>
              <a:t>E </a:t>
            </a:r>
            <a:r>
              <a:rPr lang="en-US"/>
              <a:t>is the</a:t>
            </a:r>
            <a:r>
              <a:rPr lang="en-US" i="1"/>
              <a:t> n ×</a:t>
            </a:r>
            <a:r>
              <a:rPr lang="en-US"/>
              <a:t> </a:t>
            </a:r>
            <a:r>
              <a:rPr lang="en-US" i="1"/>
              <a:t>m</a:t>
            </a:r>
            <a:r>
              <a:rPr lang="en-US"/>
              <a:t>  matrix </a:t>
            </a:r>
            <a:r>
              <a:rPr lang="en-US" b="1"/>
              <a:t>M</a:t>
            </a:r>
            <a:r>
              <a:rPr lang="en-US"/>
              <a:t> = [</a:t>
            </a:r>
            <a:r>
              <a:rPr lang="en-US" i="1"/>
              <a:t>m</a:t>
            </a:r>
            <a:r>
              <a:rPr lang="en-US" i="1" baseline="-25000"/>
              <a:t>ij</a:t>
            </a:r>
            <a:r>
              <a:rPr lang="en-US"/>
              <a:t>], where</a:t>
            </a:r>
            <a:endParaRPr/>
          </a:p>
        </p:txBody>
      </p:sp>
      <p:pic>
        <p:nvPicPr>
          <p:cNvPr id="6" name="Picture 4" hidden="0"/>
          <p:cNvPicPr>
            <a:picLocks noChangeAspect="1"/>
          </p:cNvPicPr>
          <p:nvPr isPhoto="0" userDrawn="0"/>
        </p:nvPicPr>
        <p:blipFill>
          <a:blip r:embed="rId2"/>
          <a:stretch/>
        </p:blipFill>
        <p:spPr bwMode="auto">
          <a:xfrm>
            <a:off x="2415210" y="3962400"/>
            <a:ext cx="5084445"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134112"/>
          </a:xfrm>
        </p:spPr>
        <p:txBody>
          <a:bodyPr/>
          <a:lstStyle/>
          <a:p>
            <a:pPr>
              <a:defRPr/>
            </a:pPr>
            <a:r>
              <a:rPr lang="en-US" sz="4500"/>
              <a:t>Incidence Matrices (</a:t>
            </a:r>
            <a:r>
              <a:rPr lang="en-US" sz="4500" i="1"/>
              <a:t>continued</a:t>
            </a:r>
            <a:r>
              <a:rPr lang="en-US" sz="4500"/>
              <a:t>)</a:t>
            </a:r>
            <a:endParaRPr sz="4500"/>
          </a:p>
        </p:txBody>
      </p:sp>
      <p:pic>
        <p:nvPicPr>
          <p:cNvPr id="5" name="Picture 4" hidden="0"/>
          <p:cNvPicPr>
            <a:picLocks noChangeAspect="1"/>
          </p:cNvPicPr>
          <p:nvPr isPhoto="0" userDrawn="0"/>
        </p:nvPicPr>
        <p:blipFill>
          <a:blip r:embed="rId2"/>
          <a:stretch/>
        </p:blipFill>
        <p:spPr bwMode="auto">
          <a:xfrm>
            <a:off x="457199" y="1144414"/>
            <a:ext cx="3048001" cy="2737545"/>
          </a:xfrm>
          <a:prstGeom prst="rect">
            <a:avLst/>
          </a:prstGeom>
        </p:spPr>
      </p:pic>
      <p:pic>
        <p:nvPicPr>
          <p:cNvPr id="6" name="Content Placeholder 6" hidden="0"/>
          <p:cNvPicPr>
            <a:picLocks noChangeAspect="1" noGrp="1"/>
          </p:cNvPicPr>
          <p:nvPr isPhoto="0" userDrawn="0">
            <p:ph idx="1" hasCustomPrompt="0"/>
          </p:nvPr>
        </p:nvPicPr>
        <p:blipFill>
          <a:blip r:embed="rId3"/>
          <a:stretch/>
        </p:blipFill>
        <p:spPr bwMode="auto">
          <a:xfrm>
            <a:off x="228600" y="4484132"/>
            <a:ext cx="3795458" cy="2373868"/>
          </a:xfrm>
          <a:prstGeom prst="rect">
            <a:avLst/>
          </a:prstGeom>
        </p:spPr>
      </p:pic>
      <p:sp>
        <p:nvSpPr>
          <p:cNvPr id="7" name="TextBox 5" hidden="0"/>
          <p:cNvSpPr>
            <a:spLocks noAdjustHandles="0" noChangeArrowheads="0"/>
          </p:cNvSpPr>
          <p:nvPr isPhoto="0" userDrawn="0"/>
        </p:nvSpPr>
        <p:spPr bwMode="auto">
          <a:xfrm>
            <a:off x="386094" y="861536"/>
            <a:ext cx="60198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Example</a:t>
            </a:r>
            <a:r>
              <a:rPr lang="en-US" sz="1800" b="0" i="0" u="none" strike="noStrike" cap="none" spc="0">
                <a:ln>
                  <a:noFill/>
                </a:ln>
                <a:solidFill>
                  <a:prstClr val="black"/>
                </a:solidFill>
                <a:latin typeface="Constantia"/>
                <a:ea typeface="+mn-ea"/>
                <a:cs typeface="+mn-cs"/>
              </a:rPr>
              <a:t>:  Simple Graph and Incidence Matrix</a:t>
            </a:r>
            <a:endParaRPr/>
          </a:p>
        </p:txBody>
      </p:sp>
      <p:pic>
        <p:nvPicPr>
          <p:cNvPr id="8" name="Picture 2" hidden="0"/>
          <p:cNvPicPr>
            <a:picLocks noChangeAspect="1"/>
          </p:cNvPicPr>
          <p:nvPr isPhoto="0" userDrawn="0"/>
        </p:nvPicPr>
        <p:blipFill>
          <a:blip r:embed="rId4"/>
          <a:stretch/>
        </p:blipFill>
        <p:spPr bwMode="auto">
          <a:xfrm>
            <a:off x="4261484" y="1547336"/>
            <a:ext cx="2663889" cy="2174796"/>
          </a:xfrm>
          <a:prstGeom prst="rect">
            <a:avLst/>
          </a:prstGeom>
        </p:spPr>
      </p:pic>
      <p:sp>
        <p:nvSpPr>
          <p:cNvPr id="9" name="TextBox 3" hidden="0"/>
          <p:cNvSpPr>
            <a:spLocks noAdjustHandles="0" noChangeArrowheads="0"/>
          </p:cNvSpPr>
          <p:nvPr isPhoto="0" userDrawn="0"/>
        </p:nvSpPr>
        <p:spPr bwMode="auto">
          <a:xfrm>
            <a:off x="7162800" y="1254205"/>
            <a:ext cx="1752599" cy="286232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The rows going from top to bottom represent v</a:t>
            </a:r>
            <a:r>
              <a:rPr lang="en-US" sz="1800" b="0" i="0" u="none" strike="noStrike" cap="none" spc="0" baseline="-25000">
                <a:ln>
                  <a:noFill/>
                </a:ln>
                <a:solidFill>
                  <a:prstClr val="black"/>
                </a:solidFill>
                <a:latin typeface="Cambria Math"/>
                <a:ea typeface="Cambria Math"/>
                <a:cs typeface="+mn-cs"/>
              </a:rPr>
              <a:t>1</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through v</a:t>
            </a:r>
            <a:r>
              <a:rPr lang="en-US" sz="1800" b="0" i="0" u="none" strike="noStrike" cap="none" spc="0" baseline="-25000">
                <a:ln>
                  <a:noFill/>
                </a:ln>
                <a:solidFill>
                  <a:prstClr val="black"/>
                </a:solidFill>
                <a:latin typeface="Cambria Math"/>
                <a:ea typeface="Cambria Math"/>
                <a:cs typeface="+mn-cs"/>
              </a:rPr>
              <a:t>5</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and the columns going from left to right represent e</a:t>
            </a:r>
            <a:r>
              <a:rPr lang="en-US" sz="1800" b="0" i="0" u="none" strike="noStrike" cap="none" spc="0" baseline="-25000">
                <a:ln>
                  <a:noFill/>
                </a:ln>
                <a:solidFill>
                  <a:prstClr val="black"/>
                </a:solidFill>
                <a:latin typeface="Cambria Math"/>
                <a:ea typeface="Cambria Math"/>
                <a:cs typeface="+mn-cs"/>
              </a:rPr>
              <a:t>1</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through</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e</a:t>
            </a:r>
            <a:r>
              <a:rPr lang="en-US" sz="1800" b="0" i="0" u="none" strike="noStrike" cap="none" spc="0" baseline="-25000">
                <a:ln>
                  <a:noFill/>
                </a:ln>
                <a:solidFill>
                  <a:prstClr val="black"/>
                </a:solidFill>
                <a:latin typeface="Cambria Math"/>
                <a:ea typeface="Cambria Math"/>
                <a:cs typeface="+mn-cs"/>
              </a:rPr>
              <a:t>6</a:t>
            </a:r>
            <a:r>
              <a:rPr lang="en-US" sz="1800" b="0" i="0" u="none" strike="noStrike" cap="none" spc="0">
                <a:ln>
                  <a:noFill/>
                </a:ln>
                <a:solidFill>
                  <a:prstClr val="black"/>
                </a:solidFill>
                <a:latin typeface="Constantia"/>
                <a:ea typeface="+mn-ea"/>
                <a:cs typeface="+mn-cs"/>
              </a:rPr>
              <a:t>.</a:t>
            </a:r>
            <a:endParaRPr/>
          </a:p>
        </p:txBody>
      </p:sp>
      <p:sp>
        <p:nvSpPr>
          <p:cNvPr id="10" name="TextBox 8" hidden="0"/>
          <p:cNvSpPr>
            <a:spLocks noAdjustHandles="0" noChangeArrowheads="0"/>
          </p:cNvSpPr>
          <p:nvPr isPhoto="0" userDrawn="0"/>
        </p:nvSpPr>
        <p:spPr bwMode="auto">
          <a:xfrm>
            <a:off x="457200" y="4114800"/>
            <a:ext cx="601980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Example</a:t>
            </a:r>
            <a:r>
              <a:rPr lang="en-US" sz="1800" b="0" i="0" u="none" strike="noStrike" cap="none" spc="0">
                <a:ln>
                  <a:noFill/>
                </a:ln>
                <a:solidFill>
                  <a:prstClr val="black"/>
                </a:solidFill>
                <a:latin typeface="Constantia"/>
                <a:ea typeface="+mn-ea"/>
                <a:cs typeface="+mn-cs"/>
              </a:rPr>
              <a:t>:  Pseudograph and Incidence Matrix</a:t>
            </a:r>
            <a:endParaRPr/>
          </a:p>
        </p:txBody>
      </p:sp>
      <p:sp>
        <p:nvSpPr>
          <p:cNvPr id="11" name="TextBox 9" hidden="0"/>
          <p:cNvSpPr>
            <a:spLocks noAdjustHandles="0" noChangeArrowheads="0"/>
          </p:cNvSpPr>
          <p:nvPr isPhoto="0" userDrawn="0"/>
        </p:nvSpPr>
        <p:spPr bwMode="auto">
          <a:xfrm>
            <a:off x="7162800" y="4283839"/>
            <a:ext cx="1905000" cy="2308324"/>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1" u="none" strike="noStrike" cap="none" spc="0">
                <a:ln>
                  <a:noFill/>
                </a:ln>
                <a:solidFill>
                  <a:prstClr val="black"/>
                </a:solidFill>
                <a:latin typeface="Constantia"/>
                <a:ea typeface="+mn-ea"/>
                <a:cs typeface="+mn-cs"/>
              </a:rPr>
              <a:t>The rows going from top to bottom represent v</a:t>
            </a:r>
            <a:r>
              <a:rPr lang="en-US" sz="1800" b="0" i="0" u="none" strike="noStrike" cap="none" spc="0" baseline="-25000">
                <a:ln>
                  <a:noFill/>
                </a:ln>
                <a:solidFill>
                  <a:prstClr val="black"/>
                </a:solidFill>
                <a:latin typeface="Cambria Math"/>
                <a:ea typeface="Cambria Math"/>
                <a:cs typeface="+mn-cs"/>
              </a:rPr>
              <a:t>1</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through</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v</a:t>
            </a:r>
            <a:r>
              <a:rPr lang="en-US" sz="1800" b="0" i="0" u="none" strike="noStrike" cap="none" spc="0" baseline="-25000">
                <a:ln>
                  <a:noFill/>
                </a:ln>
                <a:solidFill>
                  <a:prstClr val="black"/>
                </a:solidFill>
                <a:latin typeface="Cambria Math"/>
                <a:ea typeface="Cambria Math"/>
                <a:cs typeface="+mn-cs"/>
              </a:rPr>
              <a:t>5</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and the columns going from left to right represent e</a:t>
            </a:r>
            <a:r>
              <a:rPr lang="en-US" sz="1800" b="0" i="0" u="none" strike="noStrike" cap="none" spc="0" baseline="-25000">
                <a:ln>
                  <a:noFill/>
                </a:ln>
                <a:solidFill>
                  <a:prstClr val="black"/>
                </a:solidFill>
                <a:latin typeface="Cambria Math"/>
                <a:ea typeface="Cambria Math"/>
                <a:cs typeface="+mn-cs"/>
              </a:rPr>
              <a:t>1</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through</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e</a:t>
            </a:r>
            <a:r>
              <a:rPr lang="en-US" sz="1800" b="0" i="0" u="none" strike="noStrike" cap="none" spc="0" baseline="-25000">
                <a:ln>
                  <a:noFill/>
                </a:ln>
                <a:solidFill>
                  <a:prstClr val="black"/>
                </a:solidFill>
                <a:latin typeface="Cambria Math"/>
                <a:ea typeface="Cambria Math"/>
                <a:cs typeface="+mn-cs"/>
              </a:rPr>
              <a:t>8</a:t>
            </a:r>
            <a:r>
              <a:rPr lang="en-US" sz="1800" b="0" i="0" u="none" strike="noStrike" cap="none" spc="0">
                <a:ln>
                  <a:noFill/>
                </a:ln>
                <a:solidFill>
                  <a:prstClr val="black"/>
                </a:solidFill>
                <a:latin typeface="Constantia"/>
                <a:ea typeface="+mn-ea"/>
                <a:cs typeface="+mn-cs"/>
              </a:rPr>
              <a:t>.</a:t>
            </a:r>
            <a:endParaRPr/>
          </a:p>
        </p:txBody>
      </p:sp>
      <p:pic>
        <p:nvPicPr>
          <p:cNvPr id="12" name="Picture 11" hidden="0"/>
          <p:cNvPicPr>
            <a:picLocks noChangeAspect="1"/>
          </p:cNvPicPr>
          <p:nvPr isPhoto="0" userDrawn="0"/>
        </p:nvPicPr>
        <p:blipFill>
          <a:blip r:embed="rId5"/>
          <a:stretch/>
        </p:blipFill>
        <p:spPr bwMode="auto">
          <a:xfrm>
            <a:off x="4261484" y="4828655"/>
            <a:ext cx="2663889" cy="177740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Isomorphism of Graphs</a:t>
            </a:r>
            <a:endParaRPr/>
          </a:p>
        </p:txBody>
      </p:sp>
      <p:sp>
        <p:nvSpPr>
          <p:cNvPr id="5" name="Content Placeholder 2" hidden="0"/>
          <p:cNvSpPr>
            <a:spLocks noGrp="1"/>
          </p:cNvSpPr>
          <p:nvPr isPhoto="0" userDrawn="0">
            <p:ph idx="1" hasCustomPrompt="0"/>
          </p:nvPr>
        </p:nvSpPr>
        <p:spPr bwMode="auto"/>
        <p:txBody>
          <a:bodyPr/>
          <a:lstStyle/>
          <a:p>
            <a:pPr indent="0">
              <a:buNone/>
              <a:defRPr/>
            </a:pPr>
            <a:r>
              <a:rPr lang="en-US" b="1"/>
              <a:t>Definition</a:t>
            </a:r>
            <a:r>
              <a:rPr lang="en-US"/>
              <a:t>: The simple graphs </a:t>
            </a:r>
            <a:r>
              <a:rPr lang="en-US" i="1"/>
              <a:t>G</a:t>
            </a:r>
            <a:r>
              <a:rPr lang="en-US" baseline="-25000">
                <a:latin typeface="Cambria Math"/>
                <a:ea typeface="Cambria Math"/>
              </a:rPr>
              <a:t>1</a:t>
            </a:r>
            <a:r>
              <a:rPr lang="en-US" i="1"/>
              <a:t> = </a:t>
            </a:r>
            <a:r>
              <a:rPr lang="en-US"/>
              <a:t>(</a:t>
            </a:r>
            <a:r>
              <a:rPr lang="en-US" i="1"/>
              <a:t>V</a:t>
            </a:r>
            <a:r>
              <a:rPr lang="en-US" baseline="-25000">
                <a:latin typeface="Cambria Math"/>
                <a:ea typeface="Cambria Math"/>
              </a:rPr>
              <a:t>1</a:t>
            </a:r>
            <a:r>
              <a:rPr lang="en-US" i="1"/>
              <a:t>, E</a:t>
            </a:r>
            <a:r>
              <a:rPr lang="en-US" baseline="-25000">
                <a:latin typeface="Cambria Math"/>
                <a:ea typeface="Cambria Math"/>
              </a:rPr>
              <a:t>1</a:t>
            </a:r>
            <a:r>
              <a:rPr lang="en-US"/>
              <a:t>)</a:t>
            </a:r>
            <a:r>
              <a:rPr lang="en-US" i="1"/>
              <a:t> </a:t>
            </a:r>
            <a:r>
              <a:rPr lang="en-US"/>
              <a:t>and             </a:t>
            </a:r>
            <a:r>
              <a:rPr lang="en-US" i="1"/>
              <a:t>G</a:t>
            </a:r>
            <a:r>
              <a:rPr lang="en-US" baseline="-25000">
                <a:latin typeface="Cambria Math"/>
                <a:ea typeface="Cambria Math"/>
              </a:rPr>
              <a:t>2</a:t>
            </a:r>
            <a:r>
              <a:rPr lang="en-US" i="1"/>
              <a:t> = </a:t>
            </a:r>
            <a:r>
              <a:rPr lang="en-US"/>
              <a:t>(</a:t>
            </a:r>
            <a:r>
              <a:rPr lang="en-US" i="1"/>
              <a:t>V</a:t>
            </a:r>
            <a:r>
              <a:rPr lang="en-US" baseline="-25000">
                <a:latin typeface="Cambria Math"/>
                <a:ea typeface="Cambria Math"/>
              </a:rPr>
              <a:t>2</a:t>
            </a:r>
            <a:r>
              <a:rPr lang="en-US" i="1"/>
              <a:t>, E</a:t>
            </a:r>
            <a:r>
              <a:rPr lang="en-US" baseline="-25000">
                <a:latin typeface="Cambria Math"/>
                <a:ea typeface="Cambria Math"/>
              </a:rPr>
              <a:t>2</a:t>
            </a:r>
            <a:r>
              <a:rPr lang="en-US"/>
              <a:t>)</a:t>
            </a:r>
            <a:r>
              <a:rPr lang="en-US" i="1"/>
              <a:t> </a:t>
            </a:r>
            <a:r>
              <a:rPr lang="en-US"/>
              <a:t>are </a:t>
            </a:r>
            <a:r>
              <a:rPr lang="en-US" i="1"/>
              <a:t>isomorphic</a:t>
            </a:r>
            <a:r>
              <a:rPr lang="en-US"/>
              <a:t> if there is a one-to-one and onto function </a:t>
            </a:r>
            <a:r>
              <a:rPr lang="en-US" i="1"/>
              <a:t>f</a:t>
            </a:r>
            <a:r>
              <a:rPr lang="en-US"/>
              <a:t> from </a:t>
            </a:r>
            <a:r>
              <a:rPr lang="en-US" i="1"/>
              <a:t>V</a:t>
            </a:r>
            <a:r>
              <a:rPr lang="en-US" baseline="-25000">
                <a:latin typeface="Cambria Math"/>
                <a:ea typeface="Cambria Math"/>
              </a:rPr>
              <a:t>1</a:t>
            </a:r>
            <a:r>
              <a:rPr lang="en-US" i="1"/>
              <a:t> </a:t>
            </a:r>
            <a:r>
              <a:rPr lang="en-US"/>
              <a:t>to </a:t>
            </a:r>
            <a:r>
              <a:rPr lang="en-US" i="1"/>
              <a:t>V</a:t>
            </a:r>
            <a:r>
              <a:rPr lang="en-US" baseline="-25000">
                <a:latin typeface="Cambria Math"/>
                <a:ea typeface="Cambria Math"/>
              </a:rPr>
              <a:t>2</a:t>
            </a:r>
            <a:r>
              <a:rPr lang="en-US"/>
              <a:t> with the property that </a:t>
            </a:r>
            <a:r>
              <a:rPr lang="en-US" i="1"/>
              <a:t>a</a:t>
            </a:r>
            <a:r>
              <a:rPr lang="en-US"/>
              <a:t> and </a:t>
            </a:r>
            <a:r>
              <a:rPr lang="en-US" i="1"/>
              <a:t>b</a:t>
            </a:r>
            <a:r>
              <a:rPr lang="en-US"/>
              <a:t> are adjacent in </a:t>
            </a:r>
            <a:r>
              <a:rPr lang="en-US" i="1"/>
              <a:t>G</a:t>
            </a:r>
            <a:r>
              <a:rPr lang="en-US" baseline="-25000">
                <a:latin typeface="Cambria Math"/>
                <a:ea typeface="Cambria Math"/>
              </a:rPr>
              <a:t>1</a:t>
            </a:r>
            <a:r>
              <a:rPr lang="en-US" i="1"/>
              <a:t> </a:t>
            </a:r>
            <a:r>
              <a:rPr lang="en-US"/>
              <a:t>if and only if </a:t>
            </a:r>
            <a:r>
              <a:rPr lang="en-US" i="1"/>
              <a:t>f</a:t>
            </a:r>
            <a:r>
              <a:rPr lang="en-US"/>
              <a:t>(</a:t>
            </a:r>
            <a:r>
              <a:rPr lang="en-US" i="1"/>
              <a:t>a</a:t>
            </a:r>
            <a:r>
              <a:rPr lang="en-US"/>
              <a:t>) and </a:t>
            </a:r>
            <a:r>
              <a:rPr lang="en-US" i="1"/>
              <a:t>f</a:t>
            </a:r>
            <a:r>
              <a:rPr lang="en-US"/>
              <a:t>(</a:t>
            </a:r>
            <a:r>
              <a:rPr lang="en-US" i="1"/>
              <a:t>b</a:t>
            </a:r>
            <a:r>
              <a:rPr lang="en-US"/>
              <a:t>) are adjacent in </a:t>
            </a:r>
            <a:r>
              <a:rPr lang="en-US" i="1"/>
              <a:t>G</a:t>
            </a:r>
            <a:r>
              <a:rPr lang="en-US" baseline="-25000">
                <a:latin typeface="Cambria Math"/>
                <a:ea typeface="Cambria Math"/>
              </a:rPr>
              <a:t>2</a:t>
            </a:r>
            <a:r>
              <a:rPr lang="en-US" i="1"/>
              <a:t> , </a:t>
            </a:r>
            <a:r>
              <a:rPr lang="en-US"/>
              <a:t>for all </a:t>
            </a:r>
            <a:r>
              <a:rPr lang="en-US" i="1"/>
              <a:t>a</a:t>
            </a:r>
            <a:r>
              <a:rPr lang="en-US"/>
              <a:t> and </a:t>
            </a:r>
            <a:r>
              <a:rPr lang="en-US" i="1"/>
              <a:t>b</a:t>
            </a:r>
            <a:r>
              <a:rPr lang="en-US"/>
              <a:t> in </a:t>
            </a:r>
            <a:r>
              <a:rPr lang="en-US" i="1"/>
              <a:t>V</a:t>
            </a:r>
            <a:r>
              <a:rPr lang="en-US" baseline="-25000">
                <a:latin typeface="Cambria Math"/>
                <a:ea typeface="Cambria Math"/>
              </a:rPr>
              <a:t>1</a:t>
            </a:r>
            <a:r>
              <a:rPr lang="en-US" i="1"/>
              <a:t> . </a:t>
            </a:r>
            <a:r>
              <a:rPr lang="en-US"/>
              <a:t>Such a function </a:t>
            </a:r>
            <a:r>
              <a:rPr lang="en-US" i="1"/>
              <a:t>f </a:t>
            </a:r>
            <a:r>
              <a:rPr lang="en-US"/>
              <a:t>is called an </a:t>
            </a:r>
            <a:r>
              <a:rPr lang="en-US" i="1"/>
              <a:t>isomorphism. </a:t>
            </a:r>
            <a:r>
              <a:rPr lang="en-US"/>
              <a:t>Two simple graphs that are not isomorphic are called </a:t>
            </a:r>
            <a:r>
              <a:rPr lang="en-US" i="1"/>
              <a:t>nonisomorphic</a:t>
            </a:r>
            <a:r>
              <a:rPr lang="en-US"/>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228600" y="228600"/>
            <a:ext cx="8229600" cy="591312"/>
          </a:xfrm>
        </p:spPr>
        <p:txBody>
          <a:bodyPr>
            <a:noAutofit/>
          </a:bodyPr>
          <a:lstStyle/>
          <a:p>
            <a:pPr>
              <a:defRPr/>
            </a:pPr>
            <a:r>
              <a:rPr lang="en-US" sz="4000" b="1"/>
              <a:t>ISOMORPHIC INVARIANT</a:t>
            </a:r>
            <a:endParaRPr lang="en-US" sz="4000"/>
          </a:p>
        </p:txBody>
      </p:sp>
      <p:sp>
        <p:nvSpPr>
          <p:cNvPr id="5" name="Content Placeholder 2" hidden="0"/>
          <p:cNvSpPr>
            <a:spLocks noGrp="1"/>
          </p:cNvSpPr>
          <p:nvPr isPhoto="0" userDrawn="0">
            <p:ph idx="1" hasCustomPrompt="0"/>
          </p:nvPr>
        </p:nvSpPr>
        <p:spPr bwMode="auto">
          <a:xfrm>
            <a:off x="0" y="819912"/>
            <a:ext cx="8991600" cy="6013067"/>
          </a:xfrm>
        </p:spPr>
        <p:txBody>
          <a:bodyPr/>
          <a:lstStyle/>
          <a:p>
            <a:pPr>
              <a:lnSpc>
                <a:spcPct val="104999"/>
              </a:lnSpc>
              <a:defRPr/>
            </a:pPr>
            <a:r>
              <a:rPr lang="en-US" sz="2200"/>
              <a:t>A property P is called an isomorphic invariant if, and only if, given any graphs G and G’,</a:t>
            </a:r>
            <a:endParaRPr sz="2200"/>
          </a:p>
          <a:p>
            <a:pPr>
              <a:lnSpc>
                <a:spcPct val="90000"/>
              </a:lnSpc>
              <a:defRPr/>
            </a:pPr>
            <a:r>
              <a:rPr lang="en-US" sz="2200"/>
              <a:t>If G has property P and G’ is isomorphic to G, then G’ has property P.</a:t>
            </a:r>
            <a:endParaRPr sz="2200"/>
          </a:p>
          <a:p>
            <a:pPr marL="0" indent="0">
              <a:lnSpc>
                <a:spcPct val="90000"/>
              </a:lnSpc>
              <a:buNone/>
              <a:defRPr/>
            </a:pPr>
            <a:r>
              <a:rPr lang="en-US" sz="2200" b="1" u="sng"/>
              <a:t>THEOREM OF ISOMORPHIC INVARIANT</a:t>
            </a:r>
            <a:endParaRPr sz="2200"/>
          </a:p>
          <a:p>
            <a:pPr marL="0" indent="0">
              <a:lnSpc>
                <a:spcPct val="90000"/>
              </a:lnSpc>
              <a:buNone/>
              <a:defRPr/>
            </a:pPr>
            <a:r>
              <a:rPr lang="en-US" sz="2200"/>
              <a:t>Each of the following properties is an invariant for graph isomorphism, where n, m and k are all non-negative integers, if the graph:</a:t>
            </a:r>
            <a:endParaRPr sz="2200"/>
          </a:p>
          <a:p>
            <a:pPr marL="0" indent="0">
              <a:lnSpc>
                <a:spcPct val="90000"/>
              </a:lnSpc>
              <a:buNone/>
              <a:defRPr/>
            </a:pPr>
            <a:r>
              <a:rPr lang="en-US" sz="2200"/>
              <a:t>1. has n vertices.</a:t>
            </a:r>
            <a:endParaRPr sz="2200"/>
          </a:p>
          <a:p>
            <a:pPr marL="0" indent="0">
              <a:lnSpc>
                <a:spcPct val="90000"/>
              </a:lnSpc>
              <a:buNone/>
              <a:defRPr/>
            </a:pPr>
            <a:r>
              <a:rPr lang="en-US" sz="2200"/>
              <a:t>2. has m edges.</a:t>
            </a:r>
            <a:endParaRPr sz="2200"/>
          </a:p>
          <a:p>
            <a:pPr marL="0" indent="0">
              <a:lnSpc>
                <a:spcPct val="90000"/>
              </a:lnSpc>
              <a:buNone/>
              <a:defRPr/>
            </a:pPr>
            <a:r>
              <a:rPr lang="en-US" sz="2200"/>
              <a:t>3. has a vertex of degree k.</a:t>
            </a:r>
            <a:endParaRPr sz="2200"/>
          </a:p>
          <a:p>
            <a:pPr marL="0" indent="0">
              <a:lnSpc>
                <a:spcPct val="90000"/>
              </a:lnSpc>
              <a:buNone/>
              <a:defRPr/>
            </a:pPr>
            <a:r>
              <a:rPr lang="en-US" sz="2200"/>
              <a:t>4. has m vertices of degree k.</a:t>
            </a:r>
            <a:endParaRPr sz="2200"/>
          </a:p>
          <a:p>
            <a:pPr marL="0" indent="0">
              <a:lnSpc>
                <a:spcPct val="90000"/>
              </a:lnSpc>
              <a:buNone/>
              <a:defRPr/>
            </a:pPr>
            <a:r>
              <a:rPr lang="en-US" sz="2200"/>
              <a:t>5. has a circuit of length k.</a:t>
            </a:r>
            <a:endParaRPr sz="2200"/>
          </a:p>
          <a:p>
            <a:pPr marL="0" indent="0">
              <a:lnSpc>
                <a:spcPct val="90000"/>
              </a:lnSpc>
              <a:buNone/>
              <a:defRPr/>
            </a:pPr>
            <a:r>
              <a:rPr lang="en-US" sz="2200"/>
              <a:t>6. has a simple circuit of length k.</a:t>
            </a:r>
            <a:endParaRPr sz="2200"/>
          </a:p>
          <a:p>
            <a:pPr marL="0" indent="0">
              <a:lnSpc>
                <a:spcPct val="90000"/>
              </a:lnSpc>
              <a:buNone/>
              <a:defRPr/>
            </a:pPr>
            <a:r>
              <a:rPr lang="en-US" sz="2200"/>
              <a:t>7. has m simple circuits of length k.</a:t>
            </a:r>
            <a:endParaRPr sz="2200"/>
          </a:p>
          <a:p>
            <a:pPr marL="0" indent="0">
              <a:lnSpc>
                <a:spcPct val="90000"/>
              </a:lnSpc>
              <a:buNone/>
              <a:defRPr/>
            </a:pPr>
            <a:r>
              <a:rPr lang="en-US" sz="2200"/>
              <a:t>8. is connected.</a:t>
            </a:r>
            <a:endParaRPr sz="2200"/>
          </a:p>
          <a:p>
            <a:pPr marL="0" indent="0">
              <a:lnSpc>
                <a:spcPct val="90000"/>
              </a:lnSpc>
              <a:buNone/>
              <a:defRPr/>
            </a:pPr>
            <a:r>
              <a:rPr lang="en-US" sz="2200"/>
              <a:t>9. has an Euler circuit.</a:t>
            </a:r>
            <a:endParaRPr sz="2200"/>
          </a:p>
          <a:p>
            <a:pPr marL="0" indent="0">
              <a:lnSpc>
                <a:spcPct val="90000"/>
              </a:lnSpc>
              <a:buNone/>
              <a:defRPr/>
            </a:pPr>
            <a:r>
              <a:rPr lang="en-US" sz="2200"/>
              <a:t>10. has a Hamiltonian circuit.</a:t>
            </a: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190500" y="332232"/>
            <a:ext cx="8229600" cy="591312"/>
          </a:xfrm>
        </p:spPr>
        <p:txBody>
          <a:bodyPr/>
          <a:lstStyle/>
          <a:p>
            <a:pPr>
              <a:defRPr/>
            </a:pPr>
            <a:r>
              <a:rPr lang="en-US" sz="4500"/>
              <a:t>Isomorphism of Graphs (</a:t>
            </a:r>
            <a:r>
              <a:rPr lang="en-US" sz="4500" i="1"/>
              <a:t>cont.</a:t>
            </a:r>
            <a:r>
              <a:rPr lang="en-US" sz="4500"/>
              <a:t>)</a:t>
            </a:r>
            <a:endParaRPr sz="4500"/>
          </a:p>
        </p:txBody>
      </p:sp>
      <p:sp>
        <p:nvSpPr>
          <p:cNvPr id="5" name="Content Placeholder 2" hidden="0"/>
          <p:cNvSpPr>
            <a:spLocks noGrp="1"/>
          </p:cNvSpPr>
          <p:nvPr isPhoto="0" userDrawn="0">
            <p:ph idx="1" hasCustomPrompt="0"/>
          </p:nvPr>
        </p:nvSpPr>
        <p:spPr bwMode="auto">
          <a:xfrm>
            <a:off x="-76200" y="923544"/>
            <a:ext cx="8991600" cy="5934456"/>
          </a:xfrm>
        </p:spPr>
        <p:txBody>
          <a:bodyPr/>
          <a:lstStyle/>
          <a:p>
            <a:pPr indent="0">
              <a:buNone/>
              <a:defRPr/>
            </a:pPr>
            <a:r>
              <a:rPr lang="en-US" b="1"/>
              <a:t>Example</a:t>
            </a:r>
            <a:r>
              <a:rPr lang="en-US"/>
              <a:t>: Show that the graphs </a:t>
            </a:r>
            <a:r>
              <a:rPr lang="en-US" i="1"/>
              <a:t>G</a:t>
            </a:r>
            <a:r>
              <a:rPr lang="en-US"/>
              <a:t> =(</a:t>
            </a:r>
            <a:r>
              <a:rPr lang="en-US" i="1"/>
              <a:t>V</a:t>
            </a:r>
            <a:r>
              <a:rPr lang="en-US"/>
              <a:t>, </a:t>
            </a:r>
            <a:r>
              <a:rPr lang="en-US" i="1"/>
              <a:t>E</a:t>
            </a:r>
            <a:r>
              <a:rPr lang="en-US"/>
              <a:t>) and                           </a:t>
            </a:r>
            <a:r>
              <a:rPr lang="en-US" i="1"/>
              <a:t>H</a:t>
            </a:r>
            <a:r>
              <a:rPr lang="en-US"/>
              <a:t> = (</a:t>
            </a:r>
            <a:r>
              <a:rPr lang="en-US" i="1"/>
              <a:t>W</a:t>
            </a:r>
            <a:r>
              <a:rPr lang="en-US"/>
              <a:t>, </a:t>
            </a:r>
            <a:r>
              <a:rPr lang="en-US" i="1"/>
              <a:t>F</a:t>
            </a:r>
            <a:r>
              <a:rPr lang="en-US"/>
              <a:t>) are isomorphic.</a:t>
            </a:r>
            <a:endParaRPr/>
          </a:p>
          <a:p>
            <a:pPr indent="0">
              <a:spcBef>
                <a:spcPts val="0"/>
              </a:spcBef>
              <a:buNone/>
              <a:defRPr/>
            </a:pPr>
            <a:endParaRPr lang="en-US"/>
          </a:p>
          <a:p>
            <a:pPr indent="0">
              <a:spcBef>
                <a:spcPts val="0"/>
              </a:spcBef>
              <a:buNone/>
              <a:defRPr/>
            </a:pPr>
            <a:r>
              <a:rPr lang="en-US" b="1"/>
              <a:t>Solution</a:t>
            </a:r>
            <a:r>
              <a:rPr lang="en-US"/>
              <a:t>: The function </a:t>
            </a:r>
            <a:r>
              <a:rPr lang="en-US" i="1"/>
              <a:t>f</a:t>
            </a:r>
            <a:r>
              <a:rPr lang="en-US"/>
              <a:t> with </a:t>
            </a:r>
            <a:endParaRPr/>
          </a:p>
          <a:p>
            <a:pPr indent="0">
              <a:spcBef>
                <a:spcPts val="0"/>
              </a:spcBef>
              <a:buNone/>
              <a:defRPr/>
            </a:pPr>
            <a:r>
              <a:rPr lang="en-US" i="1"/>
              <a:t>f</a:t>
            </a:r>
            <a:r>
              <a:rPr lang="en-US"/>
              <a:t>(</a:t>
            </a:r>
            <a:r>
              <a:rPr lang="en-US" i="1"/>
              <a:t>u</a:t>
            </a:r>
            <a:r>
              <a:rPr lang="en-US" baseline="-25000">
                <a:latin typeface="Cambria Math"/>
                <a:ea typeface="Cambria Math"/>
              </a:rPr>
              <a:t>1</a:t>
            </a:r>
            <a:r>
              <a:rPr lang="en-US"/>
              <a:t>) = </a:t>
            </a:r>
            <a:r>
              <a:rPr lang="en-US" i="1"/>
              <a:t>v</a:t>
            </a:r>
            <a:r>
              <a:rPr lang="en-US" baseline="-25000">
                <a:latin typeface="Cambria Math"/>
                <a:ea typeface="Cambria Math"/>
              </a:rPr>
              <a:t>1</a:t>
            </a:r>
            <a:r>
              <a:rPr lang="en-US"/>
              <a:t>,</a:t>
            </a:r>
            <a:r>
              <a:rPr lang="en-US" i="1"/>
              <a:t>f</a:t>
            </a:r>
            <a:r>
              <a:rPr lang="en-US"/>
              <a:t>(</a:t>
            </a:r>
            <a:r>
              <a:rPr lang="en-US" i="1"/>
              <a:t>u</a:t>
            </a:r>
            <a:r>
              <a:rPr lang="en-US" baseline="-25000">
                <a:latin typeface="Cambria Math"/>
                <a:ea typeface="Cambria Math"/>
              </a:rPr>
              <a:t>2</a:t>
            </a:r>
            <a:r>
              <a:rPr lang="en-US"/>
              <a:t>) = </a:t>
            </a:r>
            <a:r>
              <a:rPr lang="en-US" i="1"/>
              <a:t>v</a:t>
            </a:r>
            <a:r>
              <a:rPr lang="en-US" baseline="-25000">
                <a:latin typeface="Cambria Math"/>
                <a:ea typeface="Cambria Math"/>
              </a:rPr>
              <a:t>4</a:t>
            </a:r>
            <a:r>
              <a:rPr lang="en-US"/>
              <a:t>, </a:t>
            </a:r>
            <a:r>
              <a:rPr lang="en-US" i="1"/>
              <a:t>f</a:t>
            </a:r>
            <a:r>
              <a:rPr lang="en-US"/>
              <a:t>(</a:t>
            </a:r>
            <a:r>
              <a:rPr lang="en-US" i="1"/>
              <a:t>u</a:t>
            </a:r>
            <a:r>
              <a:rPr lang="en-US" baseline="-25000">
                <a:latin typeface="Cambria Math"/>
                <a:ea typeface="Cambria Math"/>
              </a:rPr>
              <a:t>3</a:t>
            </a:r>
            <a:r>
              <a:rPr lang="en-US"/>
              <a:t>) = </a:t>
            </a:r>
            <a:r>
              <a:rPr lang="en-US" i="1"/>
              <a:t>v</a:t>
            </a:r>
            <a:r>
              <a:rPr lang="en-US" baseline="-25000">
                <a:latin typeface="Cambria Math"/>
                <a:ea typeface="Cambria Math"/>
              </a:rPr>
              <a:t>3</a:t>
            </a:r>
            <a:r>
              <a:rPr lang="en-US"/>
              <a:t>, and </a:t>
            </a:r>
            <a:r>
              <a:rPr lang="en-US" i="1"/>
              <a:t>f</a:t>
            </a:r>
            <a:r>
              <a:rPr lang="en-US"/>
              <a:t>(</a:t>
            </a:r>
            <a:r>
              <a:rPr lang="en-US" i="1"/>
              <a:t>u</a:t>
            </a:r>
            <a:r>
              <a:rPr lang="en-US" baseline="-25000">
                <a:latin typeface="Cambria Math"/>
                <a:ea typeface="Cambria Math"/>
              </a:rPr>
              <a:t>4</a:t>
            </a:r>
            <a:r>
              <a:rPr lang="en-US"/>
              <a:t>) = </a:t>
            </a:r>
            <a:r>
              <a:rPr lang="en-US" i="1"/>
              <a:t>v</a:t>
            </a:r>
            <a:r>
              <a:rPr lang="en-US" baseline="-25000">
                <a:latin typeface="Cambria Math"/>
                <a:ea typeface="Cambria Math"/>
              </a:rPr>
              <a:t>2</a:t>
            </a:r>
            <a:r>
              <a:rPr lang="en-US"/>
              <a:t>  is a one-to-one </a:t>
            </a:r>
            <a:endParaRPr/>
          </a:p>
          <a:p>
            <a:pPr indent="0">
              <a:spcBef>
                <a:spcPts val="0"/>
              </a:spcBef>
              <a:buNone/>
              <a:defRPr/>
            </a:pPr>
            <a:r>
              <a:rPr lang="en-US"/>
              <a:t>correspondence between </a:t>
            </a:r>
            <a:r>
              <a:rPr lang="en-US" i="1"/>
              <a:t>V</a:t>
            </a:r>
            <a:r>
              <a:rPr lang="en-US"/>
              <a:t> and </a:t>
            </a:r>
            <a:r>
              <a:rPr lang="en-US" i="1"/>
              <a:t>W</a:t>
            </a:r>
            <a:r>
              <a:rPr lang="en-US"/>
              <a:t>. </a:t>
            </a:r>
            <a:endParaRPr/>
          </a:p>
          <a:p>
            <a:pPr indent="0">
              <a:spcBef>
                <a:spcPts val="0"/>
              </a:spcBef>
              <a:buNone/>
              <a:defRPr/>
            </a:pPr>
            <a:r>
              <a:rPr lang="en-US"/>
              <a:t>Note that adjacent vertices in </a:t>
            </a:r>
            <a:r>
              <a:rPr lang="en-US" i="1"/>
              <a:t>G</a:t>
            </a:r>
            <a:r>
              <a:rPr lang="en-US"/>
              <a:t> are</a:t>
            </a:r>
            <a:endParaRPr/>
          </a:p>
          <a:p>
            <a:pPr indent="0">
              <a:spcBef>
                <a:spcPts val="0"/>
              </a:spcBef>
              <a:buNone/>
              <a:defRPr/>
            </a:pPr>
            <a:r>
              <a:rPr lang="en-US"/>
              <a:t> </a:t>
            </a:r>
            <a:r>
              <a:rPr lang="en-US" i="1"/>
              <a:t>u</a:t>
            </a:r>
            <a:r>
              <a:rPr lang="en-US" baseline="-25000">
                <a:latin typeface="Cambria Math"/>
                <a:ea typeface="Cambria Math"/>
              </a:rPr>
              <a:t>1</a:t>
            </a:r>
            <a:r>
              <a:rPr lang="en-US"/>
              <a:t> and </a:t>
            </a:r>
            <a:r>
              <a:rPr lang="en-US" i="1"/>
              <a:t>u</a:t>
            </a:r>
            <a:r>
              <a:rPr lang="en-US" baseline="-25000">
                <a:latin typeface="Cambria Math"/>
                <a:ea typeface="Cambria Math"/>
              </a:rPr>
              <a:t>2</a:t>
            </a:r>
            <a:r>
              <a:rPr lang="en-US"/>
              <a:t>, </a:t>
            </a:r>
            <a:r>
              <a:rPr lang="en-US" i="1"/>
              <a:t>u</a:t>
            </a:r>
            <a:r>
              <a:rPr lang="en-US" baseline="-25000">
                <a:latin typeface="Cambria Math"/>
                <a:ea typeface="Cambria Math"/>
              </a:rPr>
              <a:t>1</a:t>
            </a:r>
            <a:r>
              <a:rPr lang="en-US"/>
              <a:t> and </a:t>
            </a:r>
            <a:r>
              <a:rPr lang="en-US" i="1"/>
              <a:t>u</a:t>
            </a:r>
            <a:r>
              <a:rPr lang="en-US" baseline="-25000">
                <a:latin typeface="Cambria Math"/>
                <a:ea typeface="Cambria Math"/>
              </a:rPr>
              <a:t>3</a:t>
            </a:r>
            <a:r>
              <a:rPr lang="en-US"/>
              <a:t>, </a:t>
            </a:r>
            <a:r>
              <a:rPr lang="en-US" i="1"/>
              <a:t>u</a:t>
            </a:r>
            <a:r>
              <a:rPr lang="en-US" baseline="-25000">
                <a:latin typeface="Cambria Math"/>
                <a:ea typeface="Cambria Math"/>
              </a:rPr>
              <a:t>2</a:t>
            </a:r>
            <a:r>
              <a:rPr lang="en-US"/>
              <a:t> and </a:t>
            </a:r>
            <a:r>
              <a:rPr lang="en-US" i="1"/>
              <a:t>u</a:t>
            </a:r>
            <a:r>
              <a:rPr lang="en-US" baseline="-25000">
                <a:latin typeface="Cambria Math"/>
                <a:ea typeface="Cambria Math"/>
              </a:rPr>
              <a:t>4</a:t>
            </a:r>
            <a:r>
              <a:rPr lang="en-US"/>
              <a:t>, </a:t>
            </a:r>
            <a:endParaRPr/>
          </a:p>
          <a:p>
            <a:pPr indent="0">
              <a:spcBef>
                <a:spcPts val="0"/>
              </a:spcBef>
              <a:buNone/>
              <a:defRPr/>
            </a:pPr>
            <a:r>
              <a:rPr lang="en-US"/>
              <a:t>and </a:t>
            </a:r>
            <a:r>
              <a:rPr lang="en-US" i="1"/>
              <a:t>u</a:t>
            </a:r>
            <a:r>
              <a:rPr lang="en-US" baseline="-25000">
                <a:latin typeface="Cambria Math"/>
                <a:ea typeface="Cambria Math"/>
              </a:rPr>
              <a:t>3</a:t>
            </a:r>
            <a:r>
              <a:rPr lang="en-US"/>
              <a:t> and </a:t>
            </a:r>
            <a:r>
              <a:rPr lang="en-US" i="1"/>
              <a:t>u</a:t>
            </a:r>
            <a:r>
              <a:rPr lang="en-US" baseline="-25000">
                <a:latin typeface="Cambria Math"/>
                <a:ea typeface="Cambria Math"/>
              </a:rPr>
              <a:t>4</a:t>
            </a:r>
            <a:r>
              <a:rPr lang="en-US"/>
              <a:t>. Each of the pairs </a:t>
            </a:r>
            <a:endParaRPr/>
          </a:p>
          <a:p>
            <a:pPr indent="0">
              <a:spcBef>
                <a:spcPts val="0"/>
              </a:spcBef>
              <a:buNone/>
              <a:defRPr/>
            </a:pPr>
            <a:r>
              <a:rPr lang="en-US" i="1"/>
              <a:t>f</a:t>
            </a:r>
            <a:r>
              <a:rPr lang="en-US"/>
              <a:t>(</a:t>
            </a:r>
            <a:r>
              <a:rPr lang="en-US" i="1"/>
              <a:t>u</a:t>
            </a:r>
            <a:r>
              <a:rPr lang="en-US" baseline="-25000">
                <a:latin typeface="Cambria Math"/>
                <a:ea typeface="Cambria Math"/>
              </a:rPr>
              <a:t>1</a:t>
            </a:r>
            <a:r>
              <a:rPr lang="en-US"/>
              <a:t>) = </a:t>
            </a:r>
            <a:r>
              <a:rPr lang="en-US" i="1"/>
              <a:t>v</a:t>
            </a:r>
            <a:r>
              <a:rPr lang="en-US" baseline="-25000">
                <a:latin typeface="Cambria Math"/>
                <a:ea typeface="Cambria Math"/>
              </a:rPr>
              <a:t>1</a:t>
            </a:r>
            <a:r>
              <a:rPr lang="en-US"/>
              <a:t> and </a:t>
            </a:r>
            <a:r>
              <a:rPr lang="en-US" i="1"/>
              <a:t>f</a:t>
            </a:r>
            <a:r>
              <a:rPr lang="en-US"/>
              <a:t>(</a:t>
            </a:r>
            <a:r>
              <a:rPr lang="en-US" i="1"/>
              <a:t>u</a:t>
            </a:r>
            <a:r>
              <a:rPr lang="en-US" baseline="-25000">
                <a:latin typeface="Cambria Math"/>
                <a:ea typeface="Cambria Math"/>
              </a:rPr>
              <a:t>2</a:t>
            </a:r>
            <a:r>
              <a:rPr lang="en-US"/>
              <a:t>) = </a:t>
            </a:r>
            <a:r>
              <a:rPr lang="en-US" i="1"/>
              <a:t>v</a:t>
            </a:r>
            <a:r>
              <a:rPr lang="en-US" baseline="-25000">
                <a:latin typeface="Cambria Math"/>
                <a:ea typeface="Cambria Math"/>
              </a:rPr>
              <a:t>4</a:t>
            </a:r>
            <a:r>
              <a:rPr lang="en-US"/>
              <a:t>, </a:t>
            </a:r>
            <a:r>
              <a:rPr lang="en-US" i="1"/>
              <a:t>f</a:t>
            </a:r>
            <a:r>
              <a:rPr lang="en-US"/>
              <a:t>(</a:t>
            </a:r>
            <a:r>
              <a:rPr lang="en-US" i="1"/>
              <a:t>u</a:t>
            </a:r>
            <a:r>
              <a:rPr lang="en-US" baseline="-25000">
                <a:latin typeface="Cambria Math"/>
                <a:ea typeface="Cambria Math"/>
              </a:rPr>
              <a:t>1</a:t>
            </a:r>
            <a:r>
              <a:rPr lang="en-US"/>
              <a:t>) = </a:t>
            </a:r>
            <a:r>
              <a:rPr lang="en-US" i="1"/>
              <a:t>v</a:t>
            </a:r>
            <a:r>
              <a:rPr lang="en-US" baseline="-25000">
                <a:latin typeface="Cambria Math"/>
                <a:ea typeface="Cambria Math"/>
              </a:rPr>
              <a:t>1</a:t>
            </a:r>
            <a:r>
              <a:rPr lang="en-US"/>
              <a:t> </a:t>
            </a:r>
            <a:endParaRPr/>
          </a:p>
          <a:p>
            <a:pPr indent="0">
              <a:spcBef>
                <a:spcPts val="0"/>
              </a:spcBef>
              <a:buNone/>
              <a:defRPr/>
            </a:pPr>
            <a:r>
              <a:rPr lang="en-US"/>
              <a:t>and</a:t>
            </a:r>
            <a:r>
              <a:rPr lang="en-US" i="1"/>
              <a:t> f</a:t>
            </a:r>
            <a:r>
              <a:rPr lang="en-US"/>
              <a:t>(</a:t>
            </a:r>
            <a:r>
              <a:rPr lang="en-US" i="1"/>
              <a:t>u</a:t>
            </a:r>
            <a:r>
              <a:rPr lang="en-US" baseline="-25000">
                <a:latin typeface="Cambria Math"/>
                <a:ea typeface="Cambria Math"/>
              </a:rPr>
              <a:t>3</a:t>
            </a:r>
            <a:r>
              <a:rPr lang="en-US"/>
              <a:t>) = </a:t>
            </a:r>
            <a:r>
              <a:rPr lang="en-US" i="1"/>
              <a:t>v</a:t>
            </a:r>
            <a:r>
              <a:rPr lang="en-US" baseline="-25000">
                <a:latin typeface="Cambria Math"/>
                <a:ea typeface="Cambria Math"/>
              </a:rPr>
              <a:t>3</a:t>
            </a:r>
            <a:r>
              <a:rPr lang="en-US"/>
              <a:t> , </a:t>
            </a:r>
            <a:r>
              <a:rPr lang="en-US" i="1"/>
              <a:t>f</a:t>
            </a:r>
            <a:r>
              <a:rPr lang="en-US"/>
              <a:t>(</a:t>
            </a:r>
            <a:r>
              <a:rPr lang="en-US" i="1"/>
              <a:t>u</a:t>
            </a:r>
            <a:r>
              <a:rPr lang="en-US" baseline="-25000">
                <a:latin typeface="Cambria Math"/>
                <a:ea typeface="Cambria Math"/>
              </a:rPr>
              <a:t>2</a:t>
            </a:r>
            <a:r>
              <a:rPr lang="en-US"/>
              <a:t>) = </a:t>
            </a:r>
            <a:r>
              <a:rPr lang="en-US" i="1"/>
              <a:t>v</a:t>
            </a:r>
            <a:r>
              <a:rPr lang="en-US" baseline="-25000">
                <a:latin typeface="Cambria Math"/>
                <a:ea typeface="Cambria Math"/>
              </a:rPr>
              <a:t>4</a:t>
            </a:r>
            <a:r>
              <a:rPr lang="en-US"/>
              <a:t> and </a:t>
            </a:r>
            <a:endParaRPr/>
          </a:p>
          <a:p>
            <a:pPr indent="0">
              <a:spcBef>
                <a:spcPts val="0"/>
              </a:spcBef>
              <a:buNone/>
              <a:defRPr/>
            </a:pPr>
            <a:r>
              <a:rPr lang="en-US" i="1"/>
              <a:t>f</a:t>
            </a:r>
            <a:r>
              <a:rPr lang="en-US"/>
              <a:t>(</a:t>
            </a:r>
            <a:r>
              <a:rPr lang="en-US" i="1"/>
              <a:t>u</a:t>
            </a:r>
            <a:r>
              <a:rPr lang="en-US" baseline="-25000">
                <a:latin typeface="Cambria Math"/>
                <a:ea typeface="Cambria Math"/>
              </a:rPr>
              <a:t>4</a:t>
            </a:r>
            <a:r>
              <a:rPr lang="en-US"/>
              <a:t>) = </a:t>
            </a:r>
            <a:r>
              <a:rPr lang="en-US" i="1"/>
              <a:t>v</a:t>
            </a:r>
            <a:r>
              <a:rPr lang="en-US" baseline="-25000">
                <a:latin typeface="Cambria Math"/>
                <a:ea typeface="Cambria Math"/>
              </a:rPr>
              <a:t>2</a:t>
            </a:r>
            <a:r>
              <a:rPr lang="en-US"/>
              <a:t> , and </a:t>
            </a:r>
            <a:r>
              <a:rPr lang="en-US" i="1"/>
              <a:t>f</a:t>
            </a:r>
            <a:r>
              <a:rPr lang="en-US"/>
              <a:t>(</a:t>
            </a:r>
            <a:r>
              <a:rPr lang="en-US" i="1"/>
              <a:t>u</a:t>
            </a:r>
            <a:r>
              <a:rPr lang="en-US" baseline="-25000">
                <a:latin typeface="Cambria Math"/>
                <a:ea typeface="Cambria Math"/>
              </a:rPr>
              <a:t>3</a:t>
            </a:r>
            <a:r>
              <a:rPr lang="en-US"/>
              <a:t>) = </a:t>
            </a:r>
            <a:r>
              <a:rPr lang="en-US" i="1"/>
              <a:t>v</a:t>
            </a:r>
            <a:r>
              <a:rPr lang="en-US" baseline="-25000">
                <a:latin typeface="Cambria Math"/>
                <a:ea typeface="Cambria Math"/>
              </a:rPr>
              <a:t>3</a:t>
            </a:r>
            <a:r>
              <a:rPr lang="en-US"/>
              <a:t> and</a:t>
            </a:r>
            <a:endParaRPr/>
          </a:p>
          <a:p>
            <a:pPr indent="0">
              <a:spcBef>
                <a:spcPts val="0"/>
              </a:spcBef>
              <a:buNone/>
              <a:defRPr/>
            </a:pPr>
            <a:r>
              <a:rPr lang="en-US"/>
              <a:t> </a:t>
            </a:r>
            <a:r>
              <a:rPr lang="en-US" i="1"/>
              <a:t>f</a:t>
            </a:r>
            <a:r>
              <a:rPr lang="en-US"/>
              <a:t>(</a:t>
            </a:r>
            <a:r>
              <a:rPr lang="en-US" i="1"/>
              <a:t>u</a:t>
            </a:r>
            <a:r>
              <a:rPr lang="en-US" baseline="-25000">
                <a:latin typeface="Cambria Math"/>
                <a:ea typeface="Cambria Math"/>
              </a:rPr>
              <a:t>4</a:t>
            </a:r>
            <a:r>
              <a:rPr lang="en-US"/>
              <a:t>) = </a:t>
            </a:r>
            <a:r>
              <a:rPr lang="en-US" i="1"/>
              <a:t>v</a:t>
            </a:r>
            <a:r>
              <a:rPr lang="en-US" baseline="-25000">
                <a:latin typeface="Cambria Math"/>
                <a:ea typeface="Cambria Math"/>
              </a:rPr>
              <a:t>2</a:t>
            </a:r>
            <a:r>
              <a:rPr lang="en-US"/>
              <a:t>  consists of two adjacent vertices in </a:t>
            </a:r>
            <a:r>
              <a:rPr lang="en-US" i="1"/>
              <a:t>H</a:t>
            </a:r>
            <a:r>
              <a:rPr lang="en-US"/>
              <a:t>.</a:t>
            </a:r>
            <a:endParaRPr/>
          </a:p>
        </p:txBody>
      </p:sp>
      <p:pic>
        <p:nvPicPr>
          <p:cNvPr id="6" name="Content Placeholder 3" hidden="0"/>
          <p:cNvPicPr>
            <a:picLocks noChangeAspect="1"/>
          </p:cNvPicPr>
          <p:nvPr isPhoto="0" userDrawn="0"/>
        </p:nvPicPr>
        <p:blipFill>
          <a:blip r:embed="rId2"/>
          <a:stretch/>
        </p:blipFill>
        <p:spPr bwMode="auto">
          <a:xfrm>
            <a:off x="5867399" y="1514856"/>
            <a:ext cx="3200400" cy="412394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286512"/>
          </a:xfrm>
        </p:spPr>
        <p:txBody>
          <a:bodyPr/>
          <a:lstStyle/>
          <a:p>
            <a:pPr>
              <a:defRPr/>
            </a:pPr>
            <a:r>
              <a:rPr lang="en-US" sz="4500"/>
              <a:t>Isomorphism of Graphs (</a:t>
            </a:r>
            <a:r>
              <a:rPr lang="en-US" sz="4500" i="1"/>
              <a:t>cont.</a:t>
            </a:r>
            <a:r>
              <a:rPr lang="en-US" sz="4500"/>
              <a:t>)</a:t>
            </a:r>
            <a:endParaRPr sz="4500"/>
          </a:p>
        </p:txBody>
      </p:sp>
      <p:sp>
        <p:nvSpPr>
          <p:cNvPr id="5" name="Content Placeholder 2" hidden="0"/>
          <p:cNvSpPr>
            <a:spLocks noGrp="1"/>
          </p:cNvSpPr>
          <p:nvPr isPhoto="0" userDrawn="0">
            <p:ph idx="1" hasCustomPrompt="0"/>
          </p:nvPr>
        </p:nvSpPr>
        <p:spPr bwMode="auto">
          <a:xfrm>
            <a:off x="457200" y="990600"/>
            <a:ext cx="8229600" cy="5715000"/>
          </a:xfrm>
        </p:spPr>
        <p:txBody>
          <a:bodyPr/>
          <a:lstStyle/>
          <a:p>
            <a:pPr>
              <a:lnSpc>
                <a:spcPct val="104999"/>
              </a:lnSpc>
              <a:defRPr/>
            </a:pPr>
            <a:r>
              <a:rPr lang="en-US" sz="2400"/>
              <a:t>It is difficult to determine whether two simple graphs are isomorphic using brute force because there are </a:t>
            </a:r>
            <a:r>
              <a:rPr lang="en-US" sz="2400" i="1"/>
              <a:t>n</a:t>
            </a:r>
            <a:r>
              <a:rPr lang="en-US" sz="2400"/>
              <a:t>! possible one-to-one correspondences between the vertex sets of two simple graphs with </a:t>
            </a:r>
            <a:r>
              <a:rPr lang="en-US" sz="2400" i="1"/>
              <a:t>n</a:t>
            </a:r>
            <a:r>
              <a:rPr lang="en-US" sz="2400"/>
              <a:t> vertices. </a:t>
            </a:r>
            <a:endParaRPr sz="2400"/>
          </a:p>
          <a:p>
            <a:pPr>
              <a:lnSpc>
                <a:spcPct val="90000"/>
              </a:lnSpc>
              <a:defRPr/>
            </a:pPr>
            <a:r>
              <a:rPr lang="en-US" sz="2400"/>
              <a:t>The best algorithms for determining weather two graphs are isomorphic have exponential worst case complexity in terms of the number of vertices of the graphs.</a:t>
            </a:r>
            <a:endParaRPr sz="2400"/>
          </a:p>
          <a:p>
            <a:pPr>
              <a:lnSpc>
                <a:spcPct val="90000"/>
              </a:lnSpc>
              <a:defRPr/>
            </a:pPr>
            <a:r>
              <a:rPr lang="en-US" sz="2400"/>
              <a:t>Sometimes it is not hard to show that two graphs are not isomorphic. We can do so by finding a property, preserved by isomorphism, that only one of the two graphs has. Such a property is called </a:t>
            </a:r>
            <a:r>
              <a:rPr lang="en-US" sz="2400" i="1"/>
              <a:t>graph invariant</a:t>
            </a:r>
            <a:r>
              <a:rPr lang="en-US" sz="2400"/>
              <a:t>. </a:t>
            </a:r>
            <a:endParaRPr sz="2400"/>
          </a:p>
          <a:p>
            <a:pPr>
              <a:lnSpc>
                <a:spcPct val="90000"/>
              </a:lnSpc>
              <a:defRPr/>
            </a:pPr>
            <a:r>
              <a:rPr lang="en-US" sz="2400"/>
              <a:t>There are many different useful graph invariants that can be used to distinguish nonisomorphic graphs, such as the number of vertices, number of edges, and degree sequence (list of the degrees of the vertices in </a:t>
            </a:r>
            <a:r>
              <a:rPr lang="en-US" sz="2400"/>
              <a:t>nonincreasing</a:t>
            </a:r>
            <a:r>
              <a:rPr lang="en-US" sz="2400"/>
              <a:t> order).  We will encounter others in later sections of this chapter.</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134112"/>
          </a:xfrm>
        </p:spPr>
        <p:txBody>
          <a:bodyPr/>
          <a:lstStyle/>
          <a:p>
            <a:pPr>
              <a:defRPr/>
            </a:pPr>
            <a:r>
              <a:rPr lang="en-US" sz="4500"/>
              <a:t>Isomorphism of Graphs (</a:t>
            </a:r>
            <a:r>
              <a:rPr lang="en-US" sz="4500" i="1"/>
              <a:t>cont.</a:t>
            </a:r>
            <a:r>
              <a:rPr lang="en-US" sz="4500"/>
              <a:t>)</a:t>
            </a:r>
            <a:endParaRPr sz="4500"/>
          </a:p>
        </p:txBody>
      </p:sp>
      <p:sp>
        <p:nvSpPr>
          <p:cNvPr id="5" name="Content Placeholder 2" hidden="0"/>
          <p:cNvSpPr>
            <a:spLocks noGrp="1"/>
          </p:cNvSpPr>
          <p:nvPr isPhoto="0" userDrawn="0">
            <p:ph idx="1" hasCustomPrompt="0"/>
          </p:nvPr>
        </p:nvSpPr>
        <p:spPr bwMode="auto">
          <a:xfrm>
            <a:off x="152399" y="838200"/>
            <a:ext cx="8904617" cy="5867399"/>
          </a:xfrm>
        </p:spPr>
        <p:txBody>
          <a:bodyPr/>
          <a:lstStyle/>
          <a:p>
            <a:pPr indent="0">
              <a:lnSpc>
                <a:spcPct val="95000"/>
              </a:lnSpc>
              <a:buNone/>
              <a:defRPr/>
            </a:pPr>
            <a:r>
              <a:rPr lang="en-US" sz="2300" b="1"/>
              <a:t>Example</a:t>
            </a:r>
            <a:r>
              <a:rPr lang="en-US" sz="2300"/>
              <a:t>: Determine whether these two graphs are isomorphic.</a:t>
            </a:r>
            <a:endParaRPr sz="1600"/>
          </a:p>
          <a:p>
            <a:pPr indent="0">
              <a:lnSpc>
                <a:spcPct val="80000"/>
              </a:lnSpc>
              <a:buNone/>
              <a:defRPr/>
            </a:pPr>
            <a:endParaRPr lang="en-US" sz="1600"/>
          </a:p>
          <a:p>
            <a:pPr indent="0">
              <a:lnSpc>
                <a:spcPct val="80000"/>
              </a:lnSpc>
              <a:buNone/>
              <a:defRPr/>
            </a:pPr>
            <a:endParaRPr lang="en-US" sz="1600"/>
          </a:p>
          <a:p>
            <a:pPr indent="0">
              <a:lnSpc>
                <a:spcPct val="80000"/>
              </a:lnSpc>
              <a:spcBef>
                <a:spcPts val="0"/>
              </a:spcBef>
              <a:buNone/>
              <a:defRPr/>
            </a:pPr>
            <a:endParaRPr lang="en-US" sz="1600" b="1"/>
          </a:p>
          <a:p>
            <a:pPr indent="0">
              <a:lnSpc>
                <a:spcPct val="80000"/>
              </a:lnSpc>
              <a:spcBef>
                <a:spcPts val="0"/>
              </a:spcBef>
              <a:buNone/>
              <a:defRPr/>
            </a:pPr>
            <a:endParaRPr lang="en-US" sz="1600" b="1"/>
          </a:p>
          <a:p>
            <a:pPr indent="0">
              <a:lnSpc>
                <a:spcPct val="80000"/>
              </a:lnSpc>
              <a:spcBef>
                <a:spcPts val="0"/>
              </a:spcBef>
              <a:buNone/>
              <a:defRPr/>
            </a:pPr>
            <a:endParaRPr lang="en-US" sz="1600" b="1"/>
          </a:p>
          <a:p>
            <a:pPr indent="0">
              <a:lnSpc>
                <a:spcPct val="80000"/>
              </a:lnSpc>
              <a:spcBef>
                <a:spcPts val="0"/>
              </a:spcBef>
              <a:buNone/>
              <a:defRPr/>
            </a:pPr>
            <a:endParaRPr lang="en-US" sz="1600" b="1"/>
          </a:p>
          <a:p>
            <a:pPr indent="0">
              <a:lnSpc>
                <a:spcPct val="80000"/>
              </a:lnSpc>
              <a:spcBef>
                <a:spcPts val="0"/>
              </a:spcBef>
              <a:buNone/>
              <a:defRPr/>
            </a:pPr>
            <a:endParaRPr lang="en-US" sz="1600" b="1"/>
          </a:p>
          <a:p>
            <a:pPr indent="0">
              <a:lnSpc>
                <a:spcPct val="80000"/>
              </a:lnSpc>
              <a:spcBef>
                <a:spcPts val="0"/>
              </a:spcBef>
              <a:buNone/>
              <a:defRPr/>
            </a:pPr>
            <a:endParaRPr lang="en-US" sz="1800" b="1"/>
          </a:p>
          <a:p>
            <a:pPr indent="0">
              <a:lnSpc>
                <a:spcPct val="80000"/>
              </a:lnSpc>
              <a:spcBef>
                <a:spcPts val="0"/>
              </a:spcBef>
              <a:buNone/>
              <a:defRPr/>
            </a:pPr>
            <a:endParaRPr lang="en-US" sz="1800" b="1"/>
          </a:p>
          <a:p>
            <a:pPr indent="0">
              <a:lnSpc>
                <a:spcPct val="80000"/>
              </a:lnSpc>
              <a:spcBef>
                <a:spcPts val="0"/>
              </a:spcBef>
              <a:buNone/>
              <a:defRPr/>
            </a:pPr>
            <a:r>
              <a:rPr lang="en-US" sz="1800" b="1"/>
              <a:t>Solution</a:t>
            </a:r>
            <a:r>
              <a:rPr lang="en-US" sz="1800"/>
              <a:t>:  Both graphs have eight vertices and ten edges.</a:t>
            </a:r>
            <a:endParaRPr sz="1600"/>
          </a:p>
          <a:p>
            <a:pPr indent="0">
              <a:lnSpc>
                <a:spcPct val="80000"/>
              </a:lnSpc>
              <a:spcBef>
                <a:spcPts val="0"/>
              </a:spcBef>
              <a:buNone/>
              <a:defRPr/>
            </a:pPr>
            <a:r>
              <a:rPr lang="en-US" sz="1800"/>
              <a:t>They also both have four vertices of degree two and four of degree three. </a:t>
            </a:r>
            <a:endParaRPr sz="1600"/>
          </a:p>
          <a:p>
            <a:pPr indent="0">
              <a:lnSpc>
                <a:spcPct val="80000"/>
              </a:lnSpc>
              <a:spcBef>
                <a:spcPts val="0"/>
              </a:spcBef>
              <a:buNone/>
              <a:defRPr/>
            </a:pPr>
            <a:endParaRPr lang="en-US" sz="1800"/>
          </a:p>
          <a:p>
            <a:pPr indent="0">
              <a:lnSpc>
                <a:spcPct val="80000"/>
              </a:lnSpc>
              <a:spcBef>
                <a:spcPts val="0"/>
              </a:spcBef>
              <a:buNone/>
              <a:defRPr/>
            </a:pPr>
            <a:r>
              <a:rPr lang="en-US" sz="1800"/>
              <a:t>However, </a:t>
            </a:r>
            <a:r>
              <a:rPr lang="en-US" sz="1800" i="1"/>
              <a:t>G</a:t>
            </a:r>
            <a:r>
              <a:rPr lang="en-US" sz="1800"/>
              <a:t> and </a:t>
            </a:r>
            <a:r>
              <a:rPr lang="en-US" sz="1800" i="1"/>
              <a:t>H</a:t>
            </a:r>
            <a:r>
              <a:rPr lang="en-US" sz="1800"/>
              <a:t> are not isomorphic. Note that since </a:t>
            </a:r>
            <a:r>
              <a:rPr lang="en-US" sz="1800" i="1"/>
              <a:t>deg</a:t>
            </a:r>
            <a:r>
              <a:rPr lang="en-US" sz="1800"/>
              <a:t>(</a:t>
            </a:r>
            <a:r>
              <a:rPr lang="en-US" sz="1800" i="1"/>
              <a:t>a</a:t>
            </a:r>
            <a:r>
              <a:rPr lang="en-US" sz="1800"/>
              <a:t>) = </a:t>
            </a:r>
            <a:r>
              <a:rPr lang="en-US" sz="1800">
                <a:latin typeface="Cambria Math"/>
                <a:ea typeface="Cambria Math"/>
              </a:rPr>
              <a:t>2</a:t>
            </a:r>
            <a:r>
              <a:rPr lang="en-US" sz="1800"/>
              <a:t> in </a:t>
            </a:r>
            <a:r>
              <a:rPr lang="en-US" sz="1800" i="1"/>
              <a:t>G</a:t>
            </a:r>
            <a:r>
              <a:rPr lang="en-US" sz="1800"/>
              <a:t>, </a:t>
            </a:r>
            <a:r>
              <a:rPr lang="en-US" sz="1800" i="1"/>
              <a:t>a</a:t>
            </a:r>
            <a:r>
              <a:rPr lang="en-US" sz="1800"/>
              <a:t> must correspond to </a:t>
            </a:r>
            <a:r>
              <a:rPr lang="en-US" sz="1800" i="1"/>
              <a:t>t</a:t>
            </a:r>
            <a:r>
              <a:rPr lang="en-US" sz="1800"/>
              <a:t>, </a:t>
            </a:r>
            <a:r>
              <a:rPr lang="en-US" sz="1800" i="1"/>
              <a:t>u</a:t>
            </a:r>
            <a:r>
              <a:rPr lang="en-US" sz="1800"/>
              <a:t>, </a:t>
            </a:r>
            <a:r>
              <a:rPr lang="en-US" sz="1800" i="1"/>
              <a:t>x</a:t>
            </a:r>
            <a:r>
              <a:rPr lang="en-US" sz="1800"/>
              <a:t>, or </a:t>
            </a:r>
            <a:r>
              <a:rPr lang="en-US" sz="1800" i="1"/>
              <a:t>y</a:t>
            </a:r>
            <a:r>
              <a:rPr lang="en-US" sz="1800"/>
              <a:t> in H, because these are the vertices of degree </a:t>
            </a:r>
            <a:r>
              <a:rPr lang="en-US" sz="1800">
                <a:latin typeface="Cambria Math"/>
                <a:ea typeface="Cambria Math"/>
              </a:rPr>
              <a:t>2</a:t>
            </a:r>
            <a:r>
              <a:rPr lang="en-US" sz="1800"/>
              <a:t>. But each of these vertices is adjacent to another vertex of degree two in </a:t>
            </a:r>
            <a:r>
              <a:rPr lang="en-US" sz="1800" i="1"/>
              <a:t>H</a:t>
            </a:r>
            <a:r>
              <a:rPr lang="en-US" sz="1800"/>
              <a:t>, which is not true for </a:t>
            </a:r>
            <a:r>
              <a:rPr lang="en-US" sz="1800" i="1"/>
              <a:t>a</a:t>
            </a:r>
            <a:r>
              <a:rPr lang="en-US" sz="1800"/>
              <a:t> in </a:t>
            </a:r>
            <a:r>
              <a:rPr lang="en-US" sz="1800" i="1"/>
              <a:t>G</a:t>
            </a:r>
            <a:r>
              <a:rPr lang="en-US" sz="1800"/>
              <a:t>.</a:t>
            </a:r>
            <a:endParaRPr sz="1600"/>
          </a:p>
          <a:p>
            <a:pPr indent="0">
              <a:lnSpc>
                <a:spcPct val="80000"/>
              </a:lnSpc>
              <a:spcBef>
                <a:spcPts val="0"/>
              </a:spcBef>
              <a:buNone/>
              <a:defRPr/>
            </a:pPr>
            <a:endParaRPr lang="en-US" sz="1800"/>
          </a:p>
          <a:p>
            <a:pPr indent="0">
              <a:lnSpc>
                <a:spcPct val="80000"/>
              </a:lnSpc>
              <a:spcBef>
                <a:spcPts val="0"/>
              </a:spcBef>
              <a:buNone/>
              <a:defRPr/>
            </a:pPr>
            <a:r>
              <a:rPr lang="en-US" sz="1800"/>
              <a:t>Alternatively, note that the subgraphs of </a:t>
            </a:r>
            <a:r>
              <a:rPr lang="en-US" sz="1800" i="1"/>
              <a:t>G</a:t>
            </a:r>
            <a:r>
              <a:rPr lang="en-US" sz="1800"/>
              <a:t> and </a:t>
            </a:r>
            <a:r>
              <a:rPr lang="en-US" sz="1800" i="1"/>
              <a:t>H</a:t>
            </a:r>
            <a:r>
              <a:rPr lang="en-US" sz="1800"/>
              <a:t> </a:t>
            </a:r>
            <a:endParaRPr sz="1600"/>
          </a:p>
          <a:p>
            <a:pPr indent="0">
              <a:lnSpc>
                <a:spcPct val="80000"/>
              </a:lnSpc>
              <a:spcBef>
                <a:spcPts val="0"/>
              </a:spcBef>
              <a:buNone/>
              <a:defRPr/>
            </a:pPr>
            <a:r>
              <a:rPr lang="en-US" sz="1800"/>
              <a:t>made up of vertices of  degree three and the edges</a:t>
            </a:r>
            <a:endParaRPr sz="1600"/>
          </a:p>
          <a:p>
            <a:pPr indent="0">
              <a:lnSpc>
                <a:spcPct val="80000"/>
              </a:lnSpc>
              <a:spcBef>
                <a:spcPts val="0"/>
              </a:spcBef>
              <a:buNone/>
              <a:defRPr/>
            </a:pPr>
            <a:r>
              <a:rPr lang="en-US" sz="1800"/>
              <a:t>connecting them must be isomorphic. </a:t>
            </a:r>
            <a:endParaRPr sz="1600"/>
          </a:p>
          <a:p>
            <a:pPr indent="0">
              <a:lnSpc>
                <a:spcPct val="80000"/>
              </a:lnSpc>
              <a:spcBef>
                <a:spcPts val="0"/>
              </a:spcBef>
              <a:buNone/>
              <a:defRPr/>
            </a:pPr>
            <a:r>
              <a:rPr lang="en-US" sz="1800"/>
              <a:t>But the subgraphs, as shown at the right, </a:t>
            </a:r>
            <a:endParaRPr sz="1600"/>
          </a:p>
          <a:p>
            <a:pPr indent="0">
              <a:lnSpc>
                <a:spcPct val="80000"/>
              </a:lnSpc>
              <a:spcBef>
                <a:spcPts val="0"/>
              </a:spcBef>
              <a:buNone/>
              <a:defRPr/>
            </a:pPr>
            <a:r>
              <a:rPr lang="en-US" sz="1800"/>
              <a:t>are not isomorphic.  </a:t>
            </a:r>
            <a:endParaRPr lang="en-US" sz="1800" i="1"/>
          </a:p>
          <a:p>
            <a:pPr indent="0">
              <a:lnSpc>
                <a:spcPct val="80000"/>
              </a:lnSpc>
              <a:spcBef>
                <a:spcPts val="0"/>
              </a:spcBef>
              <a:buNone/>
              <a:defRPr/>
            </a:pPr>
            <a:r>
              <a:rPr lang="en-US" sz="1800"/>
              <a:t> </a:t>
            </a:r>
            <a:endParaRPr sz="1600"/>
          </a:p>
          <a:p>
            <a:pPr indent="0">
              <a:lnSpc>
                <a:spcPct val="80000"/>
              </a:lnSpc>
              <a:spcBef>
                <a:spcPts val="0"/>
              </a:spcBef>
              <a:buNone/>
              <a:defRPr/>
            </a:pPr>
            <a:endParaRPr lang="en-US" sz="1600"/>
          </a:p>
          <a:p>
            <a:pPr indent="0">
              <a:lnSpc>
                <a:spcPct val="80000"/>
              </a:lnSpc>
              <a:spcBef>
                <a:spcPts val="0"/>
              </a:spcBef>
              <a:buNone/>
              <a:defRPr/>
            </a:pPr>
            <a:r>
              <a:rPr lang="en-US" sz="1600"/>
              <a:t> </a:t>
            </a:r>
            <a:endParaRPr sz="1600"/>
          </a:p>
        </p:txBody>
      </p:sp>
      <p:pic>
        <p:nvPicPr>
          <p:cNvPr id="6" name="Picture 5" hidden="0"/>
          <p:cNvPicPr>
            <a:picLocks noChangeAspect="1"/>
          </p:cNvPicPr>
          <p:nvPr isPhoto="0" userDrawn="0"/>
        </p:nvPicPr>
        <p:blipFill>
          <a:blip r:embed="rId2"/>
          <a:stretch/>
        </p:blipFill>
        <p:spPr bwMode="auto">
          <a:xfrm>
            <a:off x="152400" y="1219200"/>
            <a:ext cx="8904617" cy="1707235"/>
          </a:xfrm>
          <a:prstGeom prst="rect">
            <a:avLst/>
          </a:prstGeom>
        </p:spPr>
      </p:pic>
      <p:pic>
        <p:nvPicPr>
          <p:cNvPr id="7" name="Picture 6" hidden="0"/>
          <p:cNvPicPr>
            <a:picLocks noChangeAspect="1"/>
          </p:cNvPicPr>
          <p:nvPr isPhoto="0" userDrawn="0"/>
        </p:nvPicPr>
        <p:blipFill>
          <a:blip r:embed="rId3"/>
          <a:stretch/>
        </p:blipFill>
        <p:spPr bwMode="auto">
          <a:xfrm>
            <a:off x="5486400" y="4572000"/>
            <a:ext cx="3429000" cy="19827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134112"/>
          </a:xfrm>
        </p:spPr>
        <p:txBody>
          <a:bodyPr/>
          <a:lstStyle/>
          <a:p>
            <a:pPr>
              <a:defRPr/>
            </a:pPr>
            <a:r>
              <a:rPr lang="en-US" sz="4500"/>
              <a:t>Isomorphism of Graphs (</a:t>
            </a:r>
            <a:r>
              <a:rPr lang="en-US" sz="4500" i="1"/>
              <a:t>cont.</a:t>
            </a:r>
            <a:r>
              <a:rPr lang="en-US" sz="4500"/>
              <a:t>)</a:t>
            </a:r>
            <a:endParaRPr sz="4500"/>
          </a:p>
        </p:txBody>
      </p:sp>
      <p:sp>
        <p:nvSpPr>
          <p:cNvPr id="5" name="Content Placeholder 2" hidden="0"/>
          <p:cNvSpPr>
            <a:spLocks noGrp="1"/>
          </p:cNvSpPr>
          <p:nvPr isPhoto="0" userDrawn="0">
            <p:ph idx="1" hasCustomPrompt="0"/>
          </p:nvPr>
        </p:nvSpPr>
        <p:spPr bwMode="auto">
          <a:xfrm>
            <a:off x="304800" y="838200"/>
            <a:ext cx="8382000" cy="6019800"/>
          </a:xfrm>
        </p:spPr>
        <p:txBody>
          <a:bodyPr/>
          <a:lstStyle/>
          <a:p>
            <a:pPr indent="0">
              <a:lnSpc>
                <a:spcPct val="95000"/>
              </a:lnSpc>
              <a:buNone/>
              <a:defRPr/>
            </a:pPr>
            <a:r>
              <a:rPr lang="en-US" sz="1800" b="1"/>
              <a:t>Example</a:t>
            </a:r>
            <a:r>
              <a:rPr lang="en-US" sz="1800"/>
              <a:t>: Determine whether these two graphs are isomorphic.</a:t>
            </a:r>
            <a:endParaRPr sz="1000"/>
          </a:p>
          <a:p>
            <a:pPr indent="0">
              <a:lnSpc>
                <a:spcPct val="80000"/>
              </a:lnSpc>
              <a:buNone/>
              <a:defRPr/>
            </a:pPr>
            <a:endParaRPr lang="en-US" sz="1400"/>
          </a:p>
          <a:p>
            <a:pPr indent="0">
              <a:lnSpc>
                <a:spcPct val="80000"/>
              </a:lnSpc>
              <a:buNone/>
              <a:defRPr/>
            </a:pPr>
            <a:endParaRPr lang="en-US" sz="1400"/>
          </a:p>
          <a:p>
            <a:pPr indent="0">
              <a:lnSpc>
                <a:spcPct val="80000"/>
              </a:lnSpc>
              <a:buNone/>
              <a:defRPr/>
            </a:pPr>
            <a:endParaRPr lang="en-US" sz="1400"/>
          </a:p>
          <a:p>
            <a:pPr indent="0">
              <a:lnSpc>
                <a:spcPct val="80000"/>
              </a:lnSpc>
              <a:spcBef>
                <a:spcPts val="0"/>
              </a:spcBef>
              <a:buNone/>
              <a:defRPr/>
            </a:pPr>
            <a:endParaRPr lang="en-US" sz="1400" b="1"/>
          </a:p>
          <a:p>
            <a:pPr indent="0">
              <a:lnSpc>
                <a:spcPct val="80000"/>
              </a:lnSpc>
              <a:spcBef>
                <a:spcPts val="0"/>
              </a:spcBef>
              <a:buNone/>
              <a:defRPr/>
            </a:pPr>
            <a:endParaRPr lang="en-US" sz="1400" b="1"/>
          </a:p>
          <a:p>
            <a:pPr indent="0">
              <a:lnSpc>
                <a:spcPct val="80000"/>
              </a:lnSpc>
              <a:spcBef>
                <a:spcPts val="0"/>
              </a:spcBef>
              <a:buNone/>
              <a:defRPr/>
            </a:pPr>
            <a:endParaRPr lang="en-US" sz="1400" b="1"/>
          </a:p>
          <a:p>
            <a:pPr indent="0">
              <a:lnSpc>
                <a:spcPct val="80000"/>
              </a:lnSpc>
              <a:spcBef>
                <a:spcPts val="0"/>
              </a:spcBef>
              <a:buNone/>
              <a:defRPr/>
            </a:pPr>
            <a:endParaRPr lang="en-US" sz="1400" b="1"/>
          </a:p>
          <a:p>
            <a:pPr indent="0">
              <a:lnSpc>
                <a:spcPct val="80000"/>
              </a:lnSpc>
              <a:spcBef>
                <a:spcPts val="0"/>
              </a:spcBef>
              <a:buNone/>
              <a:defRPr/>
            </a:pPr>
            <a:endParaRPr lang="en-US" sz="1400" b="1"/>
          </a:p>
          <a:p>
            <a:pPr indent="0">
              <a:lnSpc>
                <a:spcPct val="80000"/>
              </a:lnSpc>
              <a:spcBef>
                <a:spcPts val="0"/>
              </a:spcBef>
              <a:buNone/>
              <a:defRPr/>
            </a:pPr>
            <a:endParaRPr lang="en-US" sz="1800" b="1"/>
          </a:p>
          <a:p>
            <a:pPr indent="0">
              <a:lnSpc>
                <a:spcPct val="80000"/>
              </a:lnSpc>
              <a:spcBef>
                <a:spcPts val="0"/>
              </a:spcBef>
              <a:buNone/>
              <a:defRPr/>
            </a:pPr>
            <a:endParaRPr lang="en-US" sz="1800" b="1"/>
          </a:p>
          <a:p>
            <a:pPr indent="0">
              <a:lnSpc>
                <a:spcPct val="80000"/>
              </a:lnSpc>
              <a:spcBef>
                <a:spcPts val="0"/>
              </a:spcBef>
              <a:buNone/>
              <a:defRPr/>
            </a:pPr>
            <a:endParaRPr lang="en-US" sz="1800" b="1"/>
          </a:p>
          <a:p>
            <a:pPr indent="0">
              <a:lnSpc>
                <a:spcPct val="80000"/>
              </a:lnSpc>
              <a:spcBef>
                <a:spcPts val="0"/>
              </a:spcBef>
              <a:buNone/>
              <a:defRPr/>
            </a:pPr>
            <a:r>
              <a:rPr lang="en-US" sz="1800" b="1"/>
              <a:t>Solution</a:t>
            </a:r>
            <a:r>
              <a:rPr lang="en-US" sz="1800"/>
              <a:t>:  Both graphs have six vertices and seven edges.</a:t>
            </a:r>
            <a:endParaRPr sz="1000"/>
          </a:p>
          <a:p>
            <a:pPr indent="0">
              <a:lnSpc>
                <a:spcPct val="80000"/>
              </a:lnSpc>
              <a:spcBef>
                <a:spcPts val="0"/>
              </a:spcBef>
              <a:buNone/>
              <a:defRPr/>
            </a:pPr>
            <a:r>
              <a:rPr lang="en-US" sz="1800"/>
              <a:t>They also both have four vertices of degree two and two of degree three. </a:t>
            </a:r>
            <a:endParaRPr sz="1000"/>
          </a:p>
          <a:p>
            <a:pPr indent="0">
              <a:lnSpc>
                <a:spcPct val="80000"/>
              </a:lnSpc>
              <a:spcBef>
                <a:spcPts val="0"/>
              </a:spcBef>
              <a:buNone/>
              <a:defRPr/>
            </a:pPr>
            <a:r>
              <a:rPr lang="en-US" sz="1800"/>
              <a:t>The </a:t>
            </a:r>
            <a:r>
              <a:rPr lang="en-US" sz="1800"/>
              <a:t>subgraphs</a:t>
            </a:r>
            <a:r>
              <a:rPr lang="en-US" sz="1800"/>
              <a:t> of </a:t>
            </a:r>
            <a:r>
              <a:rPr lang="en-US" sz="1800" i="1"/>
              <a:t>G</a:t>
            </a:r>
            <a:r>
              <a:rPr lang="en-US" sz="1800"/>
              <a:t> and </a:t>
            </a:r>
            <a:r>
              <a:rPr lang="en-US" sz="1800" i="1"/>
              <a:t>H</a:t>
            </a:r>
            <a:r>
              <a:rPr lang="en-US" sz="1800"/>
              <a:t> consisting of all the vertices of degree two and the edges connecting them are isomorphic. So, it is reasonable to try to find an isomorphism </a:t>
            </a:r>
            <a:r>
              <a:rPr lang="en-US" sz="1800" i="1"/>
              <a:t>f</a:t>
            </a:r>
            <a:r>
              <a:rPr lang="en-US" sz="1800"/>
              <a:t>. </a:t>
            </a:r>
            <a:endParaRPr sz="1000"/>
          </a:p>
          <a:p>
            <a:pPr indent="0">
              <a:lnSpc>
                <a:spcPct val="80000"/>
              </a:lnSpc>
              <a:spcBef>
                <a:spcPts val="0"/>
              </a:spcBef>
              <a:buNone/>
              <a:defRPr/>
            </a:pPr>
            <a:endParaRPr lang="en-US" sz="1800"/>
          </a:p>
          <a:p>
            <a:pPr indent="0">
              <a:lnSpc>
                <a:spcPct val="80000"/>
              </a:lnSpc>
              <a:buNone/>
              <a:defRPr/>
            </a:pPr>
            <a:r>
              <a:rPr lang="en-US" sz="1800"/>
              <a:t>We define an injection </a:t>
            </a:r>
            <a:r>
              <a:rPr lang="en-US" sz="1800" i="1"/>
              <a:t>f </a:t>
            </a:r>
            <a:r>
              <a:rPr lang="en-US" sz="1800"/>
              <a:t>from the vertices of </a:t>
            </a:r>
            <a:r>
              <a:rPr lang="en-US" sz="1800" i="1"/>
              <a:t>G </a:t>
            </a:r>
            <a:r>
              <a:rPr lang="en-US" sz="1800"/>
              <a:t>to the vertices of </a:t>
            </a:r>
            <a:r>
              <a:rPr lang="en-US" sz="1800" i="1"/>
              <a:t>H</a:t>
            </a:r>
            <a:r>
              <a:rPr lang="en-US" sz="1800"/>
              <a:t> that preserves the degree of vertices.   We will determine whether it is an isomorphism.</a:t>
            </a:r>
            <a:endParaRPr sz="1000"/>
          </a:p>
          <a:p>
            <a:pPr indent="0">
              <a:lnSpc>
                <a:spcPct val="80000"/>
              </a:lnSpc>
              <a:buNone/>
              <a:defRPr/>
            </a:pPr>
            <a:endParaRPr lang="en-US" sz="1800"/>
          </a:p>
          <a:p>
            <a:pPr indent="0">
              <a:lnSpc>
                <a:spcPct val="80000"/>
              </a:lnSpc>
              <a:spcBef>
                <a:spcPts val="0"/>
              </a:spcBef>
              <a:buNone/>
              <a:defRPr/>
            </a:pPr>
            <a:r>
              <a:rPr lang="en-US" sz="1800"/>
              <a:t>The function </a:t>
            </a:r>
            <a:r>
              <a:rPr lang="en-US" sz="1800" i="1"/>
              <a:t>f</a:t>
            </a:r>
            <a:r>
              <a:rPr lang="en-US" sz="1800"/>
              <a:t> with </a:t>
            </a:r>
            <a:r>
              <a:rPr lang="en-US" sz="1800" i="1"/>
              <a:t>f</a:t>
            </a:r>
            <a:r>
              <a:rPr lang="en-US" sz="1800"/>
              <a:t>(</a:t>
            </a:r>
            <a:r>
              <a:rPr lang="en-US" sz="1800" i="1"/>
              <a:t>u</a:t>
            </a:r>
            <a:r>
              <a:rPr lang="en-US" sz="1800" baseline="-25000">
                <a:latin typeface="Cambria Math"/>
                <a:ea typeface="Cambria Math"/>
              </a:rPr>
              <a:t>1</a:t>
            </a:r>
            <a:r>
              <a:rPr lang="en-US" sz="1800"/>
              <a:t>) = </a:t>
            </a:r>
            <a:r>
              <a:rPr lang="en-US" sz="1800" i="1"/>
              <a:t>v</a:t>
            </a:r>
            <a:r>
              <a:rPr lang="en-US" sz="1800" baseline="-25000">
                <a:latin typeface="Cambria Math"/>
                <a:ea typeface="Cambria Math"/>
              </a:rPr>
              <a:t>6</a:t>
            </a:r>
            <a:r>
              <a:rPr lang="en-US" sz="1800"/>
              <a:t>, </a:t>
            </a:r>
            <a:r>
              <a:rPr lang="en-US" sz="1800" i="1"/>
              <a:t>f</a:t>
            </a:r>
            <a:r>
              <a:rPr lang="en-US" sz="1800"/>
              <a:t>(</a:t>
            </a:r>
            <a:r>
              <a:rPr lang="en-US" sz="1800" i="1"/>
              <a:t>u</a:t>
            </a:r>
            <a:r>
              <a:rPr lang="en-US" sz="1800" baseline="-25000">
                <a:latin typeface="Cambria Math"/>
                <a:ea typeface="Cambria Math"/>
              </a:rPr>
              <a:t>2</a:t>
            </a:r>
            <a:r>
              <a:rPr lang="en-US" sz="1800"/>
              <a:t>) = </a:t>
            </a:r>
            <a:r>
              <a:rPr lang="en-US" sz="1800" i="1"/>
              <a:t>v</a:t>
            </a:r>
            <a:r>
              <a:rPr lang="en-US" sz="1800" baseline="-25000">
                <a:latin typeface="Cambria Math"/>
                <a:ea typeface="Cambria Math"/>
              </a:rPr>
              <a:t>3</a:t>
            </a:r>
            <a:r>
              <a:rPr lang="en-US" sz="1800"/>
              <a:t>, </a:t>
            </a:r>
            <a:r>
              <a:rPr lang="en-US" sz="1800" i="1"/>
              <a:t>f</a:t>
            </a:r>
            <a:r>
              <a:rPr lang="en-US" sz="1800"/>
              <a:t>(</a:t>
            </a:r>
            <a:r>
              <a:rPr lang="en-US" sz="1800" i="1"/>
              <a:t>u</a:t>
            </a:r>
            <a:r>
              <a:rPr lang="en-US" sz="1800" baseline="-25000">
                <a:latin typeface="Cambria Math"/>
                <a:ea typeface="Cambria Math"/>
              </a:rPr>
              <a:t>3</a:t>
            </a:r>
            <a:r>
              <a:rPr lang="en-US" sz="1800"/>
              <a:t>) = </a:t>
            </a:r>
            <a:r>
              <a:rPr lang="en-US" sz="1800" i="1"/>
              <a:t>v</a:t>
            </a:r>
            <a:r>
              <a:rPr lang="en-US" sz="1800" baseline="-25000">
                <a:latin typeface="Cambria Math"/>
                <a:ea typeface="Cambria Math"/>
              </a:rPr>
              <a:t>4</a:t>
            </a:r>
            <a:r>
              <a:rPr lang="en-US" sz="1800"/>
              <a:t>, and </a:t>
            </a:r>
            <a:r>
              <a:rPr lang="en-US" sz="1800" i="1"/>
              <a:t>f</a:t>
            </a:r>
            <a:r>
              <a:rPr lang="en-US" sz="1800"/>
              <a:t>(</a:t>
            </a:r>
            <a:r>
              <a:rPr lang="en-US" sz="1800" i="1"/>
              <a:t>u</a:t>
            </a:r>
            <a:r>
              <a:rPr lang="en-US" sz="1800" baseline="-25000">
                <a:latin typeface="Cambria Math"/>
                <a:ea typeface="Cambria Math"/>
              </a:rPr>
              <a:t>4</a:t>
            </a:r>
            <a:r>
              <a:rPr lang="en-US" sz="1800"/>
              <a:t>) = </a:t>
            </a:r>
            <a:r>
              <a:rPr lang="en-US" sz="1800" i="1"/>
              <a:t>v</a:t>
            </a:r>
            <a:r>
              <a:rPr lang="en-US" sz="1800" baseline="-25000">
                <a:latin typeface="Cambria Math"/>
                <a:ea typeface="Cambria Math"/>
              </a:rPr>
              <a:t>5</a:t>
            </a:r>
            <a:r>
              <a:rPr lang="en-US" sz="1800"/>
              <a:t> , </a:t>
            </a:r>
            <a:r>
              <a:rPr lang="en-US" sz="1800" i="1"/>
              <a:t>f</a:t>
            </a:r>
            <a:r>
              <a:rPr lang="en-US" sz="1800"/>
              <a:t>(</a:t>
            </a:r>
            <a:r>
              <a:rPr lang="en-US" sz="1800" i="1"/>
              <a:t>u</a:t>
            </a:r>
            <a:r>
              <a:rPr lang="en-US" sz="1800" baseline="-25000">
                <a:latin typeface="Cambria Math"/>
                <a:ea typeface="Cambria Math"/>
              </a:rPr>
              <a:t>5</a:t>
            </a:r>
            <a:r>
              <a:rPr lang="en-US" sz="1800"/>
              <a:t>) = </a:t>
            </a:r>
            <a:r>
              <a:rPr lang="en-US" sz="1800" i="1"/>
              <a:t>v</a:t>
            </a:r>
            <a:r>
              <a:rPr lang="en-US" sz="1800" baseline="-25000">
                <a:latin typeface="Cambria Math"/>
                <a:ea typeface="Cambria Math"/>
              </a:rPr>
              <a:t>1</a:t>
            </a:r>
            <a:r>
              <a:rPr lang="en-US" sz="1800"/>
              <a:t>, and  </a:t>
            </a:r>
            <a:r>
              <a:rPr lang="en-US" sz="1800" i="1"/>
              <a:t>f</a:t>
            </a:r>
            <a:r>
              <a:rPr lang="en-US" sz="1800"/>
              <a:t>(</a:t>
            </a:r>
            <a:r>
              <a:rPr lang="en-US" sz="1800" i="1"/>
              <a:t>u</a:t>
            </a:r>
            <a:r>
              <a:rPr lang="en-US" sz="1800" baseline="-25000">
                <a:latin typeface="Cambria Math"/>
                <a:ea typeface="Cambria Math"/>
              </a:rPr>
              <a:t>6</a:t>
            </a:r>
            <a:r>
              <a:rPr lang="en-US" sz="1800"/>
              <a:t>) = </a:t>
            </a:r>
            <a:r>
              <a:rPr lang="en-US" sz="1800" i="1"/>
              <a:t>v</a:t>
            </a:r>
            <a:r>
              <a:rPr lang="en-US" sz="1800" baseline="-25000">
                <a:latin typeface="Cambria Math"/>
                <a:ea typeface="Cambria Math"/>
              </a:rPr>
              <a:t>2</a:t>
            </a:r>
            <a:r>
              <a:rPr lang="en-US" sz="1800"/>
              <a:t>  is a one-to-one correspondence between </a:t>
            </a:r>
            <a:r>
              <a:rPr lang="en-US" sz="1800" i="1"/>
              <a:t>G</a:t>
            </a:r>
            <a:r>
              <a:rPr lang="en-US" sz="1800"/>
              <a:t> and </a:t>
            </a:r>
            <a:r>
              <a:rPr lang="en-US" sz="1800" i="1"/>
              <a:t>H</a:t>
            </a:r>
            <a:r>
              <a:rPr lang="en-US" sz="1800"/>
              <a:t>. Showing that this correspondence preserves edges is straightforward, so we will omit the details here.  Because </a:t>
            </a:r>
            <a:r>
              <a:rPr lang="en-US" sz="1800" i="1"/>
              <a:t>f</a:t>
            </a:r>
            <a:r>
              <a:rPr lang="en-US" sz="1800"/>
              <a:t> is an isomorphism, it follows that </a:t>
            </a:r>
            <a:r>
              <a:rPr lang="en-US" sz="1800" i="1"/>
              <a:t>G</a:t>
            </a:r>
            <a:r>
              <a:rPr lang="en-US" sz="1800"/>
              <a:t> and </a:t>
            </a:r>
            <a:r>
              <a:rPr lang="en-US" sz="1800" i="1"/>
              <a:t>H</a:t>
            </a:r>
            <a:r>
              <a:rPr lang="en-US" sz="1800"/>
              <a:t> are isomorphic graphs.</a:t>
            </a:r>
            <a:endParaRPr sz="1000"/>
          </a:p>
          <a:p>
            <a:pPr indent="0">
              <a:lnSpc>
                <a:spcPct val="80000"/>
              </a:lnSpc>
              <a:spcBef>
                <a:spcPts val="0"/>
              </a:spcBef>
              <a:buNone/>
              <a:defRPr/>
            </a:pPr>
            <a:endParaRPr lang="en-US" sz="1400"/>
          </a:p>
          <a:p>
            <a:pPr indent="0">
              <a:lnSpc>
                <a:spcPct val="80000"/>
              </a:lnSpc>
              <a:spcBef>
                <a:spcPts val="0"/>
              </a:spcBef>
              <a:buNone/>
              <a:defRPr/>
            </a:pPr>
            <a:endParaRPr lang="en-US" sz="1800"/>
          </a:p>
        </p:txBody>
      </p:sp>
      <p:pic>
        <p:nvPicPr>
          <p:cNvPr id="6" name="Picture 7" hidden="0"/>
          <p:cNvPicPr>
            <a:picLocks noChangeAspect="1"/>
          </p:cNvPicPr>
          <p:nvPr isPhoto="0" userDrawn="0"/>
        </p:nvPicPr>
        <p:blipFill>
          <a:blip r:embed="rId2"/>
          <a:stretch/>
        </p:blipFill>
        <p:spPr bwMode="auto">
          <a:xfrm>
            <a:off x="152400" y="1340324"/>
            <a:ext cx="8839200" cy="1676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Algorithms for Graph Isomorphism</a:t>
            </a:r>
            <a:endParaRPr sz="4500"/>
          </a:p>
        </p:txBody>
      </p:sp>
      <p:sp>
        <p:nvSpPr>
          <p:cNvPr id="5" name="Content Placeholder 2" hidden="0"/>
          <p:cNvSpPr>
            <a:spLocks noGrp="1"/>
          </p:cNvSpPr>
          <p:nvPr isPhoto="0" userDrawn="0">
            <p:ph idx="1" hasCustomPrompt="0"/>
          </p:nvPr>
        </p:nvSpPr>
        <p:spPr bwMode="auto"/>
        <p:txBody>
          <a:bodyPr/>
          <a:lstStyle/>
          <a:p>
            <a:pPr>
              <a:defRPr/>
            </a:pPr>
            <a:r>
              <a:rPr lang="en-US" sz="2400"/>
              <a:t>The best algorithms known for determining whether two graphs are isomorphic have exponential worst-case time complexity (in the number of vertices of the graphs).</a:t>
            </a:r>
            <a:endParaRPr sz="2400"/>
          </a:p>
          <a:p>
            <a:pPr>
              <a:defRPr/>
            </a:pPr>
            <a:r>
              <a:rPr lang="en-US" sz="2400"/>
              <a:t>However,  there are algorithms with linear average-case time complexity. </a:t>
            </a:r>
            <a:endParaRPr sz="2400"/>
          </a:p>
          <a:p>
            <a:pPr>
              <a:defRPr/>
            </a:pPr>
            <a:r>
              <a:rPr lang="en-US" sz="2400"/>
              <a:t>You can use a public domain program called NAUTY to determine in less than a second whether two graphs with as many as 100 vertices are </a:t>
            </a:r>
            <a:r>
              <a:rPr lang="en-US" sz="2400"/>
              <a:t>isomoprhic</a:t>
            </a:r>
            <a:r>
              <a:rPr lang="en-US" sz="2400"/>
              <a:t>.</a:t>
            </a:r>
            <a:endParaRPr sz="2400"/>
          </a:p>
          <a:p>
            <a:pPr>
              <a:defRPr/>
            </a:pPr>
            <a:r>
              <a:rPr lang="en-US" sz="2400"/>
              <a:t>Graph isomorphism is a problem of special interest because it is one of a few NP problems not known to be either tractable or NP-complete (see Section </a:t>
            </a:r>
            <a:r>
              <a:rPr lang="en-US" sz="2400">
                <a:latin typeface="Cambria Math"/>
                <a:ea typeface="Cambria Math"/>
              </a:rPr>
              <a:t>3.3</a:t>
            </a:r>
            <a:r>
              <a:rPr lang="en-US" sz="2400"/>
              <a:t>).</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Representing Relations using Matrices</a:t>
            </a:r>
            <a:endParaRPr/>
          </a:p>
          <a:p>
            <a:pPr>
              <a:defRPr/>
            </a:pPr>
            <a:r>
              <a:rPr lang="en-US"/>
              <a:t>Representing Relations using Digraphs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286512"/>
          </a:xfrm>
        </p:spPr>
        <p:txBody>
          <a:bodyPr/>
          <a:lstStyle/>
          <a:p>
            <a:pPr>
              <a:defRPr/>
            </a:pPr>
            <a:r>
              <a:rPr lang="en-US" sz="4500"/>
              <a:t>Applications of Graph Isomorphism </a:t>
            </a:r>
            <a:endParaRPr sz="4500"/>
          </a:p>
        </p:txBody>
      </p:sp>
      <p:sp>
        <p:nvSpPr>
          <p:cNvPr id="5" name="Content Placeholder 2" hidden="0"/>
          <p:cNvSpPr>
            <a:spLocks noGrp="1"/>
          </p:cNvSpPr>
          <p:nvPr isPhoto="0" userDrawn="0">
            <p:ph idx="1" hasCustomPrompt="0"/>
          </p:nvPr>
        </p:nvSpPr>
        <p:spPr bwMode="auto">
          <a:xfrm>
            <a:off x="152400" y="990600"/>
            <a:ext cx="8763000" cy="5638800"/>
          </a:xfrm>
        </p:spPr>
        <p:txBody>
          <a:bodyPr/>
          <a:lstStyle/>
          <a:p>
            <a:pPr>
              <a:defRPr/>
            </a:pPr>
            <a:r>
              <a:rPr lang="en-US" sz="2400"/>
              <a:t>The question whether graphs are isomorphic plays an important role in applications of graph theory. For example, </a:t>
            </a:r>
            <a:endParaRPr sz="2400"/>
          </a:p>
          <a:p>
            <a:pPr lvl="1">
              <a:defRPr/>
            </a:pPr>
            <a:r>
              <a:rPr lang="en-US" sz="220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endParaRPr sz="2200"/>
          </a:p>
          <a:p>
            <a:pPr lvl="1">
              <a:defRPr/>
            </a:pPr>
            <a:r>
              <a:rPr lang="en-US" sz="2200"/>
              <a:t>Electronic circuits are modeled as graphs in which the vertices represent components and the edges represent connections between them. Graph isomorphism is the basis for </a:t>
            </a:r>
            <a:endParaRPr sz="2200"/>
          </a:p>
          <a:p>
            <a:pPr lvl="2">
              <a:defRPr/>
            </a:pPr>
            <a:r>
              <a:rPr lang="en-US" sz="2200"/>
              <a:t>the verification that a particular layout of a circuit corresponds to the design’s original schematics. </a:t>
            </a:r>
            <a:endParaRPr sz="1900"/>
          </a:p>
          <a:p>
            <a:pPr lvl="2">
              <a:defRPr/>
            </a:pPr>
            <a:r>
              <a:rPr lang="en-US" sz="2200"/>
              <a:t>determining whether a chip from one vendor includes the intellectual property of another vendor. </a:t>
            </a: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Connectivity</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a:t>
            </a:r>
            <a:r>
              <a:rPr lang="en-US">
                <a:latin typeface="Cambria Math"/>
                <a:ea typeface="Cambria Math"/>
              </a:rPr>
              <a:t>10.4</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Paths</a:t>
            </a:r>
            <a:endParaRPr/>
          </a:p>
          <a:p>
            <a:pPr>
              <a:defRPr/>
            </a:pPr>
            <a:r>
              <a:rPr lang="en-US"/>
              <a:t>Connectedness in Undirected Graphs</a:t>
            </a:r>
            <a:endParaRPr/>
          </a:p>
          <a:p>
            <a:pPr>
              <a:defRPr/>
            </a:pPr>
            <a:r>
              <a:rPr lang="en-US"/>
              <a:t>Connectedness in Directed Graphs</a:t>
            </a:r>
            <a:endParaRPr/>
          </a:p>
          <a:p>
            <a:pPr>
              <a:defRPr/>
            </a:pPr>
            <a:r>
              <a:rPr lang="en-US"/>
              <a:t>Counting Paths between Vertices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Paths</a:t>
            </a:r>
            <a:endParaRPr/>
          </a:p>
        </p:txBody>
      </p:sp>
      <p:sp>
        <p:nvSpPr>
          <p:cNvPr id="5" name="Content Placeholder 2" hidden="0"/>
          <p:cNvSpPr>
            <a:spLocks noGrp="1"/>
          </p:cNvSpPr>
          <p:nvPr isPhoto="0" userDrawn="0">
            <p:ph idx="1" hasCustomPrompt="0"/>
          </p:nvPr>
        </p:nvSpPr>
        <p:spPr bwMode="auto"/>
        <p:txBody>
          <a:bodyPr/>
          <a:lstStyle/>
          <a:p>
            <a:pPr indent="0">
              <a:lnSpc>
                <a:spcPct val="104999"/>
              </a:lnSpc>
              <a:buNone/>
              <a:defRPr/>
            </a:pPr>
            <a:r>
              <a:rPr lang="en-US" b="1"/>
              <a:t>Informal Definition: </a:t>
            </a:r>
            <a:r>
              <a:rPr lang="en-US"/>
              <a:t>A </a:t>
            </a:r>
            <a:r>
              <a:rPr lang="en-US" i="1"/>
              <a:t>path</a:t>
            </a:r>
            <a:r>
              <a:rPr lang="en-US"/>
              <a:t> is a sequence of edges that begins at a vertex of a graph and travels from vertex to vertex along edges of the graph. As the path travels along its edges, it visits the vertices along this path, that is, the endpoints of these.</a:t>
            </a:r>
            <a:endParaRPr/>
          </a:p>
          <a:p>
            <a:pPr indent="0">
              <a:lnSpc>
                <a:spcPct val="104999"/>
              </a:lnSpc>
              <a:buNone/>
              <a:defRPr/>
            </a:pPr>
            <a:r>
              <a:rPr lang="en-US" b="1"/>
              <a:t>Applications</a:t>
            </a:r>
            <a:r>
              <a:rPr lang="en-US"/>
              <a:t>: Numerous problems can be modeled with paths formed by traveling along edges of graphs such as:</a:t>
            </a:r>
            <a:endParaRPr/>
          </a:p>
          <a:p>
            <a:pPr marL="1097280" lvl="1" indent="-457200">
              <a:lnSpc>
                <a:spcPct val="104999"/>
              </a:lnSpc>
              <a:defRPr/>
            </a:pPr>
            <a:r>
              <a:rPr lang="en-US"/>
              <a:t>determining whether a message can be sent between two computers.</a:t>
            </a:r>
            <a:endParaRPr/>
          </a:p>
          <a:p>
            <a:pPr marL="1097280" lvl="1" indent="-457200">
              <a:lnSpc>
                <a:spcPct val="104999"/>
              </a:lnSpc>
              <a:defRPr/>
            </a:pPr>
            <a:r>
              <a:rPr lang="en-US"/>
              <a:t>efficiently planning routes for mail delivery.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15112"/>
          </a:xfrm>
        </p:spPr>
        <p:txBody>
          <a:bodyPr/>
          <a:lstStyle/>
          <a:p>
            <a:pPr>
              <a:defRPr/>
            </a:pPr>
            <a:r>
              <a:rPr lang="en-US" sz="4500"/>
              <a:t>Paths</a:t>
            </a:r>
            <a:endParaRPr sz="4500"/>
          </a:p>
        </p:txBody>
      </p:sp>
      <p:sp>
        <p:nvSpPr>
          <p:cNvPr id="5" name="Content Placeholder 2" hidden="0"/>
          <p:cNvSpPr>
            <a:spLocks noGrp="1"/>
          </p:cNvSpPr>
          <p:nvPr isPhoto="0" userDrawn="0">
            <p:ph idx="1" hasCustomPrompt="0"/>
          </p:nvPr>
        </p:nvSpPr>
        <p:spPr bwMode="auto">
          <a:xfrm>
            <a:off x="228600" y="1219200"/>
            <a:ext cx="8458200" cy="5105400"/>
          </a:xfrm>
        </p:spPr>
        <p:txBody>
          <a:bodyPr/>
          <a:lstStyle/>
          <a:p>
            <a:pPr indent="0">
              <a:lnSpc>
                <a:spcPct val="95000"/>
              </a:lnSpc>
              <a:buNone/>
              <a:defRPr/>
            </a:pPr>
            <a:r>
              <a:rPr lang="en-US" sz="2400" b="1"/>
              <a:t>Definition: </a:t>
            </a:r>
            <a:r>
              <a:rPr lang="en-US" sz="2400"/>
              <a:t>Let </a:t>
            </a:r>
            <a:r>
              <a:rPr lang="en-US" sz="2400" i="1"/>
              <a:t>n</a:t>
            </a:r>
            <a:r>
              <a:rPr lang="en-US" sz="2400"/>
              <a:t> be a nonnegative integer and </a:t>
            </a:r>
            <a:r>
              <a:rPr lang="en-US" sz="2400" i="1"/>
              <a:t>G</a:t>
            </a:r>
            <a:r>
              <a:rPr lang="en-US" sz="2400"/>
              <a:t> an undirected graph. A </a:t>
            </a:r>
            <a:r>
              <a:rPr lang="en-US" sz="2400" i="1"/>
              <a:t>path</a:t>
            </a:r>
            <a:r>
              <a:rPr lang="en-US" sz="2400"/>
              <a:t> of </a:t>
            </a:r>
            <a:r>
              <a:rPr lang="en-US" sz="2400" i="1"/>
              <a:t>length n</a:t>
            </a:r>
            <a:r>
              <a:rPr lang="en-US" sz="2400"/>
              <a:t> from </a:t>
            </a:r>
            <a:r>
              <a:rPr lang="en-US" sz="2400" i="1"/>
              <a:t>u</a:t>
            </a:r>
            <a:r>
              <a:rPr lang="en-US" sz="2400"/>
              <a:t> to </a:t>
            </a:r>
            <a:r>
              <a:rPr lang="en-US" sz="2400" i="1"/>
              <a:t>v</a:t>
            </a:r>
            <a:r>
              <a:rPr lang="en-US" sz="2400"/>
              <a:t> in </a:t>
            </a:r>
            <a:r>
              <a:rPr lang="en-US" sz="2400" i="1"/>
              <a:t>G</a:t>
            </a:r>
            <a:r>
              <a:rPr lang="en-US" sz="2400"/>
              <a:t> is a sequence of </a:t>
            </a:r>
            <a:r>
              <a:rPr lang="en-US" sz="2400" i="1"/>
              <a:t>n</a:t>
            </a:r>
            <a:r>
              <a:rPr lang="en-US" sz="2400"/>
              <a:t> edges </a:t>
            </a:r>
            <a:r>
              <a:rPr lang="en-US" sz="2400" i="1"/>
              <a:t>e</a:t>
            </a:r>
            <a:r>
              <a:rPr lang="en-US" sz="2400" baseline="-25000">
                <a:latin typeface="Cambria Math"/>
                <a:ea typeface="Cambria Math"/>
              </a:rPr>
              <a:t>1</a:t>
            </a:r>
            <a:r>
              <a:rPr lang="en-US" sz="2400" i="1"/>
              <a:t>, … , e</a:t>
            </a:r>
            <a:r>
              <a:rPr lang="en-US" sz="2400" i="1" baseline="-25000"/>
              <a:t>n</a:t>
            </a:r>
            <a:r>
              <a:rPr lang="en-US" sz="2400"/>
              <a:t> of </a:t>
            </a:r>
            <a:r>
              <a:rPr lang="en-US" sz="2400" i="1"/>
              <a:t>G</a:t>
            </a:r>
            <a:r>
              <a:rPr lang="en-US" sz="2400"/>
              <a:t> for which there exists a sequence   </a:t>
            </a:r>
            <a:r>
              <a:rPr lang="en-US" sz="2400" i="1"/>
              <a:t>x</a:t>
            </a:r>
            <a:r>
              <a:rPr lang="en-US" sz="2400" baseline="-25000">
                <a:latin typeface="Cambria Math"/>
                <a:ea typeface="Cambria Math"/>
              </a:rPr>
              <a:t>0</a:t>
            </a:r>
            <a:r>
              <a:rPr lang="en-US" sz="2400" i="1"/>
              <a:t> = u, x</a:t>
            </a:r>
            <a:r>
              <a:rPr lang="en-US" sz="2400" baseline="-25000">
                <a:latin typeface="Cambria Math"/>
                <a:ea typeface="Cambria Math"/>
              </a:rPr>
              <a:t>1</a:t>
            </a:r>
            <a:r>
              <a:rPr lang="en-US" sz="2400" i="1"/>
              <a:t>, …, x</a:t>
            </a:r>
            <a:r>
              <a:rPr lang="en-US" sz="2400" i="1" baseline="-25000"/>
              <a:t>n-</a:t>
            </a:r>
            <a:r>
              <a:rPr lang="en-US" sz="2400" baseline="-25000">
                <a:latin typeface="Cambria Math"/>
                <a:ea typeface="Cambria Math"/>
              </a:rPr>
              <a:t>1</a:t>
            </a:r>
            <a:r>
              <a:rPr lang="en-US" sz="2400" i="1"/>
              <a:t>, </a:t>
            </a:r>
            <a:r>
              <a:rPr lang="en-US" sz="2400" i="1"/>
              <a:t>x</a:t>
            </a:r>
            <a:r>
              <a:rPr lang="en-US" sz="2400" i="1" baseline="-25000"/>
              <a:t>n</a:t>
            </a:r>
            <a:r>
              <a:rPr lang="en-US" sz="2400" i="1"/>
              <a:t> = v </a:t>
            </a:r>
            <a:r>
              <a:rPr lang="en-US" sz="2400"/>
              <a:t>of vertices such that </a:t>
            </a:r>
            <a:r>
              <a:rPr lang="en-US" sz="2400" i="1"/>
              <a:t>e</a:t>
            </a:r>
            <a:r>
              <a:rPr lang="en-US" sz="2400" i="1" baseline="-25000"/>
              <a:t>i</a:t>
            </a:r>
            <a:r>
              <a:rPr lang="en-US" sz="2400" i="1" baseline="-25000"/>
              <a:t> </a:t>
            </a:r>
            <a:r>
              <a:rPr lang="en-US" sz="2400"/>
              <a:t>has,      for </a:t>
            </a:r>
            <a:r>
              <a:rPr lang="en-US" sz="2400" i="1"/>
              <a:t>i</a:t>
            </a:r>
            <a:r>
              <a:rPr lang="en-US" sz="2400"/>
              <a:t> = </a:t>
            </a:r>
            <a:r>
              <a:rPr lang="en-US" sz="2400">
                <a:latin typeface="Cambria Math"/>
                <a:ea typeface="Cambria Math"/>
              </a:rPr>
              <a:t>1</a:t>
            </a:r>
            <a:r>
              <a:rPr lang="en-US" sz="2400"/>
              <a:t>, …, </a:t>
            </a:r>
            <a:r>
              <a:rPr lang="en-US" sz="2400" i="1"/>
              <a:t>n</a:t>
            </a:r>
            <a:r>
              <a:rPr lang="en-US" sz="2400"/>
              <a:t>, the endpoints </a:t>
            </a:r>
            <a:r>
              <a:rPr lang="en-US" sz="2400" i="1"/>
              <a:t>x</a:t>
            </a:r>
            <a:r>
              <a:rPr lang="en-US" sz="2400" i="1" baseline="-25000"/>
              <a:t>i</a:t>
            </a:r>
            <a:r>
              <a:rPr lang="en-US" sz="2400" baseline="-25000"/>
              <a:t>-</a:t>
            </a:r>
            <a:r>
              <a:rPr lang="en-US" sz="2400" baseline="-25000">
                <a:latin typeface="Cambria Math"/>
                <a:ea typeface="Cambria Math"/>
              </a:rPr>
              <a:t>1</a:t>
            </a:r>
            <a:r>
              <a:rPr lang="en-US" sz="2400"/>
              <a:t> and </a:t>
            </a:r>
            <a:r>
              <a:rPr lang="en-US" sz="2400" i="1"/>
              <a:t>x</a:t>
            </a:r>
            <a:r>
              <a:rPr lang="en-US" sz="2400" i="1" baseline="-25000"/>
              <a:t>i</a:t>
            </a:r>
            <a:r>
              <a:rPr lang="en-US" sz="2400"/>
              <a:t>. </a:t>
            </a:r>
            <a:endParaRPr sz="1000"/>
          </a:p>
          <a:p>
            <a:pPr marL="1097280" lvl="1" indent="-457200">
              <a:lnSpc>
                <a:spcPct val="80000"/>
              </a:lnSpc>
              <a:defRPr/>
            </a:pPr>
            <a:r>
              <a:rPr lang="en-US" sz="2400"/>
              <a:t>When the graph is simple, we denote this path by its vertex sequence </a:t>
            </a:r>
            <a:r>
              <a:rPr lang="en-US" sz="2400" i="1"/>
              <a:t>x</a:t>
            </a:r>
            <a:r>
              <a:rPr lang="en-US" sz="2400" baseline="-25000">
                <a:latin typeface="Cambria Math"/>
                <a:ea typeface="Cambria Math"/>
              </a:rPr>
              <a:t>0</a:t>
            </a:r>
            <a:r>
              <a:rPr lang="en-US" sz="2400" i="1"/>
              <a:t>, x</a:t>
            </a:r>
            <a:r>
              <a:rPr lang="en-US" sz="2400" baseline="-25000">
                <a:latin typeface="Cambria Math"/>
                <a:ea typeface="Cambria Math"/>
              </a:rPr>
              <a:t>1</a:t>
            </a:r>
            <a:r>
              <a:rPr lang="en-US" sz="2400" i="1"/>
              <a:t>, … , </a:t>
            </a:r>
            <a:r>
              <a:rPr lang="en-US" sz="2400" i="1"/>
              <a:t>x</a:t>
            </a:r>
            <a:r>
              <a:rPr lang="en-US" sz="2400" i="1" baseline="-25000"/>
              <a:t>n</a:t>
            </a:r>
            <a:r>
              <a:rPr lang="en-US" sz="2400"/>
              <a:t>(since listing the vertices uniquely determines the path).</a:t>
            </a:r>
            <a:endParaRPr sz="1000"/>
          </a:p>
          <a:p>
            <a:pPr marL="1097280" lvl="1" indent="-457200">
              <a:lnSpc>
                <a:spcPct val="80000"/>
              </a:lnSpc>
              <a:defRPr/>
            </a:pPr>
            <a:r>
              <a:rPr lang="en-US" sz="2400"/>
              <a:t>The path is a </a:t>
            </a:r>
            <a:r>
              <a:rPr lang="en-US" sz="2400" i="1"/>
              <a:t>circuit</a:t>
            </a:r>
            <a:r>
              <a:rPr lang="en-US" sz="2400"/>
              <a:t> if it begins and ends at the same vertex (</a:t>
            </a:r>
            <a:r>
              <a:rPr lang="en-US" sz="2400" i="1"/>
              <a:t>u</a:t>
            </a:r>
            <a:r>
              <a:rPr lang="en-US" sz="2400"/>
              <a:t> = </a:t>
            </a:r>
            <a:r>
              <a:rPr lang="en-US" sz="2400" i="1"/>
              <a:t>v</a:t>
            </a:r>
            <a:r>
              <a:rPr lang="en-US" sz="2400"/>
              <a:t>) and has length greater than zero.</a:t>
            </a:r>
            <a:endParaRPr sz="1000"/>
          </a:p>
          <a:p>
            <a:pPr marL="1097280" lvl="1" indent="-457200">
              <a:lnSpc>
                <a:spcPct val="80000"/>
              </a:lnSpc>
              <a:defRPr/>
            </a:pPr>
            <a:r>
              <a:rPr lang="en-US" sz="2400"/>
              <a:t>The path or circuit is said to </a:t>
            </a:r>
            <a:r>
              <a:rPr lang="en-US" sz="2400" i="1"/>
              <a:t>pass through </a:t>
            </a:r>
            <a:r>
              <a:rPr lang="en-US" sz="2400"/>
              <a:t>the vertices</a:t>
            </a:r>
            <a:r>
              <a:rPr lang="en-US" sz="2400" i="1"/>
              <a:t> x</a:t>
            </a:r>
            <a:r>
              <a:rPr lang="en-US" sz="2400" baseline="-25000">
                <a:latin typeface="Cambria Math"/>
                <a:ea typeface="Cambria Math"/>
              </a:rPr>
              <a:t>1</a:t>
            </a:r>
            <a:r>
              <a:rPr lang="en-US" sz="2400" i="1"/>
              <a:t>, x</a:t>
            </a:r>
            <a:r>
              <a:rPr lang="en-US" sz="2400" baseline="-25000">
                <a:latin typeface="Cambria Math"/>
                <a:ea typeface="Cambria Math"/>
              </a:rPr>
              <a:t>2</a:t>
            </a:r>
            <a:r>
              <a:rPr lang="en-US" sz="2400" i="1"/>
              <a:t>, … , x</a:t>
            </a:r>
            <a:r>
              <a:rPr lang="en-US" sz="2400" i="1" baseline="-25000"/>
              <a:t>n-</a:t>
            </a:r>
            <a:r>
              <a:rPr lang="en-US" sz="2400" baseline="-25000">
                <a:latin typeface="Cambria Math"/>
                <a:ea typeface="Cambria Math"/>
              </a:rPr>
              <a:t>1</a:t>
            </a:r>
            <a:r>
              <a:rPr lang="en-US" sz="2400"/>
              <a:t>  and </a:t>
            </a:r>
            <a:r>
              <a:rPr lang="en-US" sz="2400" i="1"/>
              <a:t>traverse</a:t>
            </a:r>
            <a:r>
              <a:rPr lang="en-US" sz="2400"/>
              <a:t> the edges </a:t>
            </a:r>
            <a:r>
              <a:rPr lang="en-US" sz="2400" i="1"/>
              <a:t>e</a:t>
            </a:r>
            <a:r>
              <a:rPr lang="en-US" sz="2400" baseline="-25000">
                <a:latin typeface="Cambria Math"/>
                <a:ea typeface="Cambria Math"/>
              </a:rPr>
              <a:t>1</a:t>
            </a:r>
            <a:r>
              <a:rPr lang="en-US" sz="2400" i="1"/>
              <a:t>, … , e</a:t>
            </a:r>
            <a:r>
              <a:rPr lang="en-US" sz="2400" i="1" baseline="-25000"/>
              <a:t>n</a:t>
            </a:r>
            <a:r>
              <a:rPr lang="en-US" sz="2400"/>
              <a:t>.</a:t>
            </a:r>
            <a:endParaRPr sz="1000"/>
          </a:p>
          <a:p>
            <a:pPr marL="1097280" lvl="1" indent="-457200">
              <a:lnSpc>
                <a:spcPct val="80000"/>
              </a:lnSpc>
              <a:defRPr/>
            </a:pPr>
            <a:r>
              <a:rPr lang="en-US" sz="2400"/>
              <a:t>A path or circuit is </a:t>
            </a:r>
            <a:r>
              <a:rPr lang="en-US" sz="2400" i="1"/>
              <a:t>simple</a:t>
            </a:r>
            <a:r>
              <a:rPr lang="en-US" sz="2400"/>
              <a:t> if it does not contain the same edge more than once.</a:t>
            </a:r>
            <a:endParaRPr sz="1000"/>
          </a:p>
          <a:p>
            <a:pPr marL="1097280" lvl="1" indent="-457200">
              <a:lnSpc>
                <a:spcPct val="80000"/>
              </a:lnSpc>
              <a:defRPr/>
            </a:pPr>
            <a:endParaRPr lang="en-US" sz="1000"/>
          </a:p>
          <a:p>
            <a:pPr marL="1097280" lvl="1" indent="-457200">
              <a:lnSpc>
                <a:spcPct val="80000"/>
              </a:lnSpc>
              <a:defRPr/>
            </a:pPr>
            <a:endParaRPr lang="en-US" sz="1000"/>
          </a:p>
          <a:p>
            <a:pPr marL="1097280" lvl="1" indent="-457200">
              <a:lnSpc>
                <a:spcPct val="80000"/>
              </a:lnSpc>
              <a:defRPr/>
            </a:pPr>
            <a:endParaRPr lang="en-US" sz="1000"/>
          </a:p>
          <a:p>
            <a:pPr lvl="1" indent="0">
              <a:lnSpc>
                <a:spcPct val="80000"/>
              </a:lnSpc>
              <a:buNone/>
              <a:defRPr/>
            </a:pPr>
            <a:r>
              <a:rPr lang="en-US" sz="1000"/>
              <a:t>   </a:t>
            </a:r>
            <a:endParaRPr sz="1000"/>
          </a:p>
        </p:txBody>
      </p:sp>
      <p:sp>
        <p:nvSpPr>
          <p:cNvPr id="6" name="TextBox 4" hidden="0"/>
          <p:cNvSpPr>
            <a:spLocks noAdjustHandles="0" noChangeArrowheads="0"/>
          </p:cNvSpPr>
          <p:nvPr isPhoto="0" userDrawn="0"/>
        </p:nvSpPr>
        <p:spPr bwMode="auto">
          <a:xfrm>
            <a:off x="4114800" y="5664621"/>
            <a:ext cx="4419600" cy="646331"/>
          </a:xfrm>
          <a:prstGeom prst="rect">
            <a:avLst/>
          </a:prstGeom>
          <a:noFill/>
          <a:ln>
            <a:solidFill>
              <a:schemeClr val="accent1"/>
            </a:solidFill>
          </a:ln>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This terminology  is readily extended to directed graphs. (</a:t>
            </a:r>
            <a:r>
              <a:rPr lang="en-US" sz="1800" b="0" i="1" u="none" strike="noStrike" cap="none" spc="0">
                <a:ln>
                  <a:noFill/>
                </a:ln>
                <a:solidFill>
                  <a:prstClr val="black"/>
                </a:solidFill>
                <a:latin typeface="Constantia"/>
                <a:ea typeface="+mn-ea"/>
                <a:cs typeface="+mn-cs"/>
              </a:rPr>
              <a:t>see text</a:t>
            </a:r>
            <a:r>
              <a:rPr lang="en-US" sz="1800" b="0" i="0" u="none" strike="noStrike" cap="none" spc="0">
                <a:ln>
                  <a:noFill/>
                </a:ln>
                <a:solidFill>
                  <a:prstClr val="black"/>
                </a:solidFill>
                <a:latin typeface="Constantia"/>
                <a:ea typeface="+mn-ea"/>
                <a:cs typeface="+mn-cs"/>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362712"/>
          </a:xfrm>
        </p:spPr>
        <p:txBody>
          <a:bodyPr/>
          <a:lstStyle/>
          <a:p>
            <a:pPr>
              <a:defRPr/>
            </a:pPr>
            <a:r>
              <a:rPr lang="en-US" sz="4500"/>
              <a:t>Paths (</a:t>
            </a:r>
            <a:r>
              <a:rPr lang="en-US" sz="4500" i="1"/>
              <a:t>continued</a:t>
            </a:r>
            <a:r>
              <a:rPr lang="en-US" sz="4500"/>
              <a:t>)</a:t>
            </a:r>
            <a:endParaRPr sz="4500"/>
          </a:p>
        </p:txBody>
      </p:sp>
      <p:sp>
        <p:nvSpPr>
          <p:cNvPr id="5" name="Content Placeholder 2" hidden="0"/>
          <p:cNvSpPr>
            <a:spLocks noGrp="1"/>
          </p:cNvSpPr>
          <p:nvPr isPhoto="0" userDrawn="0">
            <p:ph idx="1" hasCustomPrompt="0"/>
          </p:nvPr>
        </p:nvSpPr>
        <p:spPr bwMode="auto"/>
        <p:txBody>
          <a:bodyPr/>
          <a:lstStyle/>
          <a:p>
            <a:pPr indent="0">
              <a:lnSpc>
                <a:spcPct val="104999"/>
              </a:lnSpc>
              <a:buNone/>
              <a:defRPr/>
            </a:pPr>
            <a:endParaRPr lang="en-US" b="1"/>
          </a:p>
          <a:p>
            <a:pPr indent="0">
              <a:lnSpc>
                <a:spcPct val="104999"/>
              </a:lnSpc>
              <a:buNone/>
              <a:defRPr/>
            </a:pPr>
            <a:endParaRPr lang="en-US" b="1"/>
          </a:p>
          <a:p>
            <a:pPr indent="0">
              <a:lnSpc>
                <a:spcPct val="104999"/>
              </a:lnSpc>
              <a:buNone/>
              <a:defRPr/>
            </a:pPr>
            <a:endParaRPr lang="en-US" b="1"/>
          </a:p>
          <a:p>
            <a:pPr indent="0">
              <a:lnSpc>
                <a:spcPct val="104999"/>
              </a:lnSpc>
              <a:buNone/>
              <a:defRPr/>
            </a:pPr>
            <a:endParaRPr lang="en-US" b="1"/>
          </a:p>
          <a:p>
            <a:pPr indent="0">
              <a:lnSpc>
                <a:spcPct val="104999"/>
              </a:lnSpc>
              <a:buNone/>
              <a:defRPr/>
            </a:pPr>
            <a:r>
              <a:rPr lang="en-US" b="1"/>
              <a:t>Example</a:t>
            </a:r>
            <a:r>
              <a:rPr lang="en-US"/>
              <a:t>: In the simple graph here:</a:t>
            </a:r>
            <a:endParaRPr/>
          </a:p>
          <a:p>
            <a:pPr lvl="1">
              <a:lnSpc>
                <a:spcPct val="104999"/>
              </a:lnSpc>
              <a:defRPr/>
            </a:pPr>
            <a:r>
              <a:rPr lang="en-US" i="1"/>
              <a:t>a</a:t>
            </a:r>
            <a:r>
              <a:rPr lang="en-US"/>
              <a:t>, </a:t>
            </a:r>
            <a:r>
              <a:rPr lang="en-US" i="1"/>
              <a:t>d</a:t>
            </a:r>
            <a:r>
              <a:rPr lang="en-US"/>
              <a:t>, </a:t>
            </a:r>
            <a:r>
              <a:rPr lang="en-US" i="1"/>
              <a:t>c</a:t>
            </a:r>
            <a:r>
              <a:rPr lang="en-US"/>
              <a:t>, </a:t>
            </a:r>
            <a:r>
              <a:rPr lang="en-US" i="1"/>
              <a:t>f</a:t>
            </a:r>
            <a:r>
              <a:rPr lang="en-US"/>
              <a:t>, </a:t>
            </a:r>
            <a:r>
              <a:rPr lang="en-US" i="1"/>
              <a:t>e</a:t>
            </a:r>
            <a:r>
              <a:rPr lang="en-US"/>
              <a:t> is a simple path of length </a:t>
            </a:r>
            <a:r>
              <a:rPr lang="en-US">
                <a:latin typeface="Cambria Math"/>
                <a:ea typeface="Cambria Math"/>
              </a:rPr>
              <a:t>4</a:t>
            </a:r>
            <a:r>
              <a:rPr lang="en-US"/>
              <a:t>. </a:t>
            </a:r>
            <a:endParaRPr/>
          </a:p>
          <a:p>
            <a:pPr lvl="1">
              <a:lnSpc>
                <a:spcPct val="104999"/>
              </a:lnSpc>
              <a:defRPr/>
            </a:pPr>
            <a:r>
              <a:rPr lang="en-US" i="1"/>
              <a:t>d</a:t>
            </a:r>
            <a:r>
              <a:rPr lang="en-US"/>
              <a:t>, </a:t>
            </a:r>
            <a:r>
              <a:rPr lang="en-US" i="1"/>
              <a:t>e</a:t>
            </a:r>
            <a:r>
              <a:rPr lang="en-US"/>
              <a:t>, </a:t>
            </a:r>
            <a:r>
              <a:rPr lang="en-US" i="1"/>
              <a:t>c</a:t>
            </a:r>
            <a:r>
              <a:rPr lang="en-US"/>
              <a:t>, </a:t>
            </a:r>
            <a:r>
              <a:rPr lang="en-US" i="1"/>
              <a:t>a</a:t>
            </a:r>
            <a:r>
              <a:rPr lang="en-US"/>
              <a:t> is not a path because </a:t>
            </a:r>
            <a:r>
              <a:rPr lang="en-US" i="1"/>
              <a:t>e</a:t>
            </a:r>
            <a:r>
              <a:rPr lang="en-US"/>
              <a:t> is not connected to </a:t>
            </a:r>
            <a:r>
              <a:rPr lang="en-US" i="1"/>
              <a:t>c</a:t>
            </a:r>
            <a:r>
              <a:rPr lang="en-US"/>
              <a:t>.</a:t>
            </a:r>
            <a:endParaRPr/>
          </a:p>
          <a:p>
            <a:pPr lvl="1">
              <a:lnSpc>
                <a:spcPct val="104999"/>
              </a:lnSpc>
              <a:defRPr/>
            </a:pPr>
            <a:r>
              <a:rPr lang="en-US" i="1"/>
              <a:t>b</a:t>
            </a:r>
            <a:r>
              <a:rPr lang="en-US"/>
              <a:t>, </a:t>
            </a:r>
            <a:r>
              <a:rPr lang="en-US" i="1"/>
              <a:t>c</a:t>
            </a:r>
            <a:r>
              <a:rPr lang="en-US"/>
              <a:t>, </a:t>
            </a:r>
            <a:r>
              <a:rPr lang="en-US" i="1"/>
              <a:t>f</a:t>
            </a:r>
            <a:r>
              <a:rPr lang="en-US"/>
              <a:t>, </a:t>
            </a:r>
            <a:r>
              <a:rPr lang="en-US" i="1"/>
              <a:t>e</a:t>
            </a:r>
            <a:r>
              <a:rPr lang="en-US"/>
              <a:t>, </a:t>
            </a:r>
            <a:r>
              <a:rPr lang="en-US" i="1"/>
              <a:t>b</a:t>
            </a:r>
            <a:r>
              <a:rPr lang="en-US"/>
              <a:t> is a circuit of length </a:t>
            </a:r>
            <a:r>
              <a:rPr lang="en-US">
                <a:latin typeface="Cambria Math"/>
                <a:ea typeface="Cambria Math"/>
              </a:rPr>
              <a:t>4</a:t>
            </a:r>
            <a:r>
              <a:rPr lang="en-US"/>
              <a:t>. </a:t>
            </a:r>
            <a:endParaRPr/>
          </a:p>
          <a:p>
            <a:pPr lvl="1">
              <a:lnSpc>
                <a:spcPct val="104999"/>
              </a:lnSpc>
              <a:defRPr/>
            </a:pPr>
            <a:r>
              <a:rPr lang="en-US" i="1"/>
              <a:t>a</a:t>
            </a:r>
            <a:r>
              <a:rPr lang="en-US"/>
              <a:t>, </a:t>
            </a:r>
            <a:r>
              <a:rPr lang="en-US" i="1"/>
              <a:t>b</a:t>
            </a:r>
            <a:r>
              <a:rPr lang="en-US"/>
              <a:t>, </a:t>
            </a:r>
            <a:r>
              <a:rPr lang="en-US" i="1"/>
              <a:t>e</a:t>
            </a:r>
            <a:r>
              <a:rPr lang="en-US"/>
              <a:t>, </a:t>
            </a:r>
            <a:r>
              <a:rPr lang="en-US" i="1"/>
              <a:t>d</a:t>
            </a:r>
            <a:r>
              <a:rPr lang="en-US"/>
              <a:t>, </a:t>
            </a:r>
            <a:r>
              <a:rPr lang="en-US" i="1"/>
              <a:t>a</a:t>
            </a:r>
            <a:r>
              <a:rPr lang="en-US"/>
              <a:t>, </a:t>
            </a:r>
            <a:r>
              <a:rPr lang="en-US" i="1"/>
              <a:t>b </a:t>
            </a:r>
            <a:r>
              <a:rPr lang="en-US"/>
              <a:t>is a path of length </a:t>
            </a:r>
            <a:r>
              <a:rPr lang="en-US">
                <a:latin typeface="Cambria Math"/>
                <a:ea typeface="Cambria Math"/>
              </a:rPr>
              <a:t>5</a:t>
            </a:r>
            <a:r>
              <a:rPr lang="en-US"/>
              <a:t>, but it is not a simple path. </a:t>
            </a:r>
            <a:endParaRPr/>
          </a:p>
        </p:txBody>
      </p:sp>
      <p:pic>
        <p:nvPicPr>
          <p:cNvPr id="6" name="Picture 3" hidden="0"/>
          <p:cNvPicPr>
            <a:picLocks noChangeAspect="1"/>
          </p:cNvPicPr>
          <p:nvPr isPhoto="0" userDrawn="0"/>
        </p:nvPicPr>
        <p:blipFill>
          <a:blip r:embed="rId2"/>
          <a:stretch/>
        </p:blipFill>
        <p:spPr bwMode="auto">
          <a:xfrm>
            <a:off x="470021" y="1371600"/>
            <a:ext cx="7813681" cy="1981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210312"/>
          </a:xfrm>
        </p:spPr>
        <p:txBody>
          <a:bodyPr>
            <a:noAutofit/>
          </a:bodyPr>
          <a:lstStyle/>
          <a:p>
            <a:pPr>
              <a:defRPr/>
            </a:pPr>
            <a:r>
              <a:rPr lang="en-US" sz="4000"/>
              <a:t>Connectedness in Undirected Graphs</a:t>
            </a:r>
            <a:endParaRPr/>
          </a:p>
        </p:txBody>
      </p:sp>
      <p:sp>
        <p:nvSpPr>
          <p:cNvPr id="5" name="Content Placeholder 2" hidden="0"/>
          <p:cNvSpPr>
            <a:spLocks noGrp="1"/>
          </p:cNvSpPr>
          <p:nvPr isPhoto="0" userDrawn="0">
            <p:ph idx="1" hasCustomPrompt="0"/>
          </p:nvPr>
        </p:nvSpPr>
        <p:spPr bwMode="auto">
          <a:xfrm>
            <a:off x="76200" y="914400"/>
            <a:ext cx="9067800" cy="5410200"/>
          </a:xfrm>
        </p:spPr>
        <p:txBody>
          <a:bodyPr/>
          <a:lstStyle/>
          <a:p>
            <a:pPr indent="0">
              <a:buNone/>
              <a:defRPr/>
            </a:pPr>
            <a:r>
              <a:rPr lang="en-US" sz="2400" b="1"/>
              <a:t>Definition</a:t>
            </a:r>
            <a:r>
              <a:rPr lang="en-US" sz="2400"/>
              <a:t>: An undirected graph is called  </a:t>
            </a:r>
            <a:r>
              <a:rPr lang="en-US" sz="2400" i="1"/>
              <a:t>connected</a:t>
            </a:r>
            <a:r>
              <a:rPr lang="en-US" sz="2400"/>
              <a:t> if there is a path between every pair of vertices.  An undirected graph that is not </a:t>
            </a:r>
            <a:r>
              <a:rPr lang="en-US" sz="2400" i="1"/>
              <a:t>connected</a:t>
            </a:r>
            <a:r>
              <a:rPr lang="en-US" sz="2400"/>
              <a:t> is called </a:t>
            </a:r>
            <a:r>
              <a:rPr lang="en-US" sz="2400" i="1"/>
              <a:t>disconnected</a:t>
            </a:r>
            <a:r>
              <a:rPr lang="en-US" sz="2400"/>
              <a:t>. We say that we </a:t>
            </a:r>
            <a:r>
              <a:rPr lang="en-US" sz="2400" i="1"/>
              <a:t>disconnect</a:t>
            </a:r>
            <a:r>
              <a:rPr lang="en-US" sz="2400"/>
              <a:t> a graph when we remove vertices or edges, or both, to produce a disconnected </a:t>
            </a:r>
            <a:r>
              <a:rPr lang="en-US" sz="2400"/>
              <a:t>subgraph</a:t>
            </a:r>
            <a:r>
              <a:rPr lang="en-US" sz="2400"/>
              <a:t>. </a:t>
            </a:r>
            <a:endParaRPr/>
          </a:p>
          <a:p>
            <a:pPr indent="0">
              <a:buNone/>
              <a:defRPr/>
            </a:pPr>
            <a:r>
              <a:rPr lang="en-US" sz="2400" b="1"/>
              <a:t>Example</a:t>
            </a:r>
            <a:r>
              <a:rPr lang="en-US" sz="2400"/>
              <a:t>: </a:t>
            </a:r>
            <a:r>
              <a:rPr lang="en-US" sz="2400" i="1"/>
              <a:t>G</a:t>
            </a:r>
            <a:r>
              <a:rPr lang="en-US" sz="2400" baseline="-25000">
                <a:latin typeface="Cambria Math"/>
                <a:ea typeface="Cambria Math"/>
              </a:rPr>
              <a:t>1</a:t>
            </a:r>
            <a:r>
              <a:rPr lang="en-US" sz="2400"/>
              <a:t> is connected because there is a path between any pair of its vertices, as can be easily seen.   However </a:t>
            </a:r>
            <a:r>
              <a:rPr lang="en-US" sz="2400" i="1"/>
              <a:t>G</a:t>
            </a:r>
            <a:r>
              <a:rPr lang="en-US" sz="2400" baseline="-25000">
                <a:latin typeface="Cambria Math"/>
                <a:ea typeface="Cambria Math"/>
              </a:rPr>
              <a:t>2</a:t>
            </a:r>
            <a:r>
              <a:rPr lang="en-US" sz="2400"/>
              <a:t> is not connected because there is no path between vertices </a:t>
            </a:r>
            <a:r>
              <a:rPr lang="en-US" sz="2400" i="1"/>
              <a:t>a</a:t>
            </a:r>
            <a:r>
              <a:rPr lang="en-US" sz="2400"/>
              <a:t> and </a:t>
            </a:r>
            <a:r>
              <a:rPr lang="en-US" sz="2400" i="1"/>
              <a:t>f</a:t>
            </a:r>
            <a:r>
              <a:rPr lang="en-US" sz="2400"/>
              <a:t>, for example. </a:t>
            </a:r>
            <a:endParaRPr/>
          </a:p>
          <a:p>
            <a:pPr indent="0">
              <a:buNone/>
              <a:defRPr/>
            </a:pPr>
            <a:endParaRPr lang="en-US"/>
          </a:p>
          <a:p>
            <a:pPr indent="0">
              <a:buNone/>
              <a:defRPr/>
            </a:pPr>
            <a:endParaRPr lang="en-US"/>
          </a:p>
          <a:p>
            <a:pPr indent="0">
              <a:buNone/>
              <a:defRPr/>
            </a:pPr>
            <a:r>
              <a:rPr lang="en-US"/>
              <a:t> </a:t>
            </a:r>
            <a:endParaRPr/>
          </a:p>
        </p:txBody>
      </p:sp>
      <p:pic>
        <p:nvPicPr>
          <p:cNvPr id="6" name="Content Placeholder 3" hidden="0"/>
          <p:cNvPicPr>
            <a:picLocks noChangeAspect="1"/>
          </p:cNvPicPr>
          <p:nvPr isPhoto="0" userDrawn="0"/>
        </p:nvPicPr>
        <p:blipFill>
          <a:blip r:embed="rId2"/>
          <a:stretch/>
        </p:blipFill>
        <p:spPr bwMode="auto">
          <a:xfrm>
            <a:off x="228600" y="4495800"/>
            <a:ext cx="8229600" cy="20756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Euler and Hamiltonian Graphs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a:t>
            </a:r>
            <a:r>
              <a:rPr lang="en-US">
                <a:latin typeface="Cambria Math"/>
                <a:ea typeface="Cambria Math"/>
              </a:rPr>
              <a:t>10.5</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Euler Paths and Circuits</a:t>
            </a:r>
            <a:endParaRPr/>
          </a:p>
          <a:p>
            <a:pPr>
              <a:defRPr/>
            </a:pPr>
            <a:r>
              <a:rPr lang="en-US"/>
              <a:t>Hamilton Paths and Circuits</a:t>
            </a:r>
            <a:endParaRPr/>
          </a:p>
          <a:p>
            <a:pPr>
              <a:defRPr/>
            </a:pPr>
            <a:r>
              <a:rPr lang="en-US"/>
              <a:t>Applications of Hamilton Circuits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00360"/>
          </a:xfrm>
        </p:spPr>
        <p:txBody>
          <a:bodyPr/>
          <a:lstStyle/>
          <a:p>
            <a:pPr>
              <a:defRPr/>
            </a:pPr>
            <a:r>
              <a:rPr lang="en-US" sz="4500"/>
              <a:t>Euler Paths and Circuits</a:t>
            </a:r>
            <a:endParaRPr sz="4500"/>
          </a:p>
        </p:txBody>
      </p:sp>
      <p:sp>
        <p:nvSpPr>
          <p:cNvPr id="5" name="Content Placeholder 2" hidden="0"/>
          <p:cNvSpPr>
            <a:spLocks noGrp="1"/>
          </p:cNvSpPr>
          <p:nvPr isPhoto="0" userDrawn="0">
            <p:ph idx="1" hasCustomPrompt="0"/>
          </p:nvPr>
        </p:nvSpPr>
        <p:spPr bwMode="auto">
          <a:xfrm>
            <a:off x="152400" y="1221542"/>
            <a:ext cx="8534400" cy="5103058"/>
          </a:xfrm>
        </p:spPr>
        <p:txBody>
          <a:bodyPr/>
          <a:lstStyle/>
          <a:p>
            <a:pPr>
              <a:lnSpc>
                <a:spcPct val="95000"/>
              </a:lnSpc>
              <a:defRPr/>
            </a:pPr>
            <a:r>
              <a:rPr lang="en-US" sz="2200"/>
              <a:t>The town of K</a:t>
            </a:r>
            <a:r>
              <a:rPr lang="az-Cyrl-AZ" sz="2200">
                <a:latin typeface="Cambria Math"/>
                <a:ea typeface="Cambria Math"/>
              </a:rPr>
              <a:t>ӧ</a:t>
            </a:r>
            <a:r>
              <a:rPr lang="en-US" sz="2200"/>
              <a:t>nigsberg</a:t>
            </a:r>
            <a:r>
              <a:rPr lang="en-US" sz="2200"/>
              <a:t>, Prussia </a:t>
            </a:r>
            <a:endParaRPr sz="2200"/>
          </a:p>
          <a:p>
            <a:pPr marL="0" indent="0">
              <a:lnSpc>
                <a:spcPct val="80000"/>
              </a:lnSpc>
              <a:buNone/>
              <a:defRPr/>
            </a:pPr>
            <a:r>
              <a:rPr lang="en-US" sz="2200"/>
              <a:t>(now </a:t>
            </a:r>
            <a:r>
              <a:rPr lang="en-US" sz="2200"/>
              <a:t>Kalingrad</a:t>
            </a:r>
            <a:r>
              <a:rPr lang="en-US" sz="2200"/>
              <a:t>, Russia) was divided into</a:t>
            </a:r>
            <a:endParaRPr sz="2200"/>
          </a:p>
          <a:p>
            <a:pPr marL="0" indent="0">
              <a:lnSpc>
                <a:spcPct val="80000"/>
              </a:lnSpc>
              <a:buNone/>
              <a:defRPr/>
            </a:pPr>
            <a:r>
              <a:rPr lang="en-US" sz="2200"/>
              <a:t>four sections by the branches of the </a:t>
            </a:r>
            <a:r>
              <a:rPr lang="en-US" sz="2200"/>
              <a:t>Pregel</a:t>
            </a:r>
            <a:r>
              <a:rPr lang="en-US" sz="2200"/>
              <a:t> river. In the </a:t>
            </a:r>
            <a:r>
              <a:rPr lang="en-US" sz="2200">
                <a:latin typeface="Cambria Math"/>
                <a:ea typeface="Cambria Math"/>
              </a:rPr>
              <a:t>18</a:t>
            </a:r>
            <a:r>
              <a:rPr lang="en-US" sz="2200"/>
              <a:t>th century seven bridges connected these regions.</a:t>
            </a:r>
            <a:endParaRPr sz="2200"/>
          </a:p>
          <a:p>
            <a:pPr>
              <a:lnSpc>
                <a:spcPct val="80000"/>
              </a:lnSpc>
              <a:defRPr/>
            </a:pPr>
            <a:r>
              <a:rPr lang="en-US" sz="2200"/>
              <a:t>People wondered whether </a:t>
            </a:r>
            <a:r>
              <a:rPr lang="en-US" sz="2200"/>
              <a:t>whether</a:t>
            </a:r>
            <a:r>
              <a:rPr lang="en-US" sz="2200"/>
              <a:t> it was possible to follow a path that crosses each bridge exactly once and returns to the starting point.</a:t>
            </a:r>
            <a:endParaRPr sz="2200"/>
          </a:p>
          <a:p>
            <a:pPr>
              <a:lnSpc>
                <a:spcPct val="80000"/>
              </a:lnSpc>
              <a:defRPr/>
            </a:pPr>
            <a:r>
              <a:rPr lang="en-US" sz="2200"/>
              <a:t>The Swiss mathematician Leonard Euler proved that no such path exists.   This result is often considered to be the first theorem ever proved in graph theory.</a:t>
            </a:r>
            <a:endParaRPr sz="2200"/>
          </a:p>
          <a:p>
            <a:pPr>
              <a:lnSpc>
                <a:spcPct val="80000"/>
              </a:lnSpc>
              <a:defRPr/>
            </a:pPr>
            <a:endParaRPr lang="en-US" sz="2200"/>
          </a:p>
          <a:p>
            <a:pPr>
              <a:lnSpc>
                <a:spcPct val="80000"/>
              </a:lnSpc>
              <a:defRPr/>
            </a:pPr>
            <a:endParaRPr lang="en-US" sz="2200"/>
          </a:p>
          <a:p>
            <a:pPr marL="0" indent="0">
              <a:lnSpc>
                <a:spcPct val="80000"/>
              </a:lnSpc>
              <a:buNone/>
              <a:defRPr/>
            </a:pPr>
            <a:r>
              <a:rPr lang="en-US" sz="2200"/>
              <a:t>  </a:t>
            </a:r>
            <a:endParaRPr sz="2200"/>
          </a:p>
          <a:p>
            <a:pPr marL="0" indent="0">
              <a:lnSpc>
                <a:spcPct val="80000"/>
              </a:lnSpc>
              <a:buNone/>
              <a:defRPr/>
            </a:pPr>
            <a:r>
              <a:rPr lang="en-US" sz="2200"/>
              <a:t>  </a:t>
            </a:r>
            <a:endParaRPr sz="2200"/>
          </a:p>
          <a:p>
            <a:pPr marL="0" indent="0">
              <a:lnSpc>
                <a:spcPct val="80000"/>
              </a:lnSpc>
              <a:buNone/>
              <a:defRPr/>
            </a:pPr>
            <a:r>
              <a:rPr lang="en-US" sz="2200"/>
              <a:t> </a:t>
            </a:r>
            <a:endParaRPr sz="2200"/>
          </a:p>
          <a:p>
            <a:pPr marL="0" indent="0">
              <a:lnSpc>
                <a:spcPct val="80000"/>
              </a:lnSpc>
              <a:buNone/>
              <a:defRPr/>
            </a:pPr>
            <a:r>
              <a:rPr lang="en-US" sz="2200"/>
              <a:t> </a:t>
            </a:r>
            <a:endParaRPr sz="2200"/>
          </a:p>
        </p:txBody>
      </p:sp>
      <p:pic>
        <p:nvPicPr>
          <p:cNvPr id="6" name="Content Placeholder 3" hidden="0"/>
          <p:cNvPicPr>
            <a:picLocks noChangeAspect="1"/>
          </p:cNvPicPr>
          <p:nvPr isPhoto="0" userDrawn="0"/>
        </p:nvPicPr>
        <p:blipFill>
          <a:blip r:embed="rId2"/>
          <a:stretch/>
        </p:blipFill>
        <p:spPr bwMode="auto">
          <a:xfrm>
            <a:off x="457199" y="4190999"/>
            <a:ext cx="4343399" cy="1765279"/>
          </a:xfrm>
          <a:prstGeom prst="rect">
            <a:avLst/>
          </a:prstGeom>
        </p:spPr>
      </p:pic>
      <p:pic>
        <p:nvPicPr>
          <p:cNvPr id="7" name="Picture 4" hidden="0"/>
          <p:cNvPicPr>
            <a:picLocks noChangeAspect="1"/>
          </p:cNvPicPr>
          <p:nvPr isPhoto="0" userDrawn="0"/>
        </p:nvPicPr>
        <p:blipFill>
          <a:blip r:embed="rId3"/>
          <a:stretch/>
        </p:blipFill>
        <p:spPr bwMode="auto">
          <a:xfrm>
            <a:off x="7350760" y="200462"/>
            <a:ext cx="883158" cy="1021080"/>
          </a:xfrm>
          <a:prstGeom prst="rect">
            <a:avLst/>
          </a:prstGeom>
        </p:spPr>
      </p:pic>
      <p:pic>
        <p:nvPicPr>
          <p:cNvPr id="8" name="Picture 5" hidden="0"/>
          <p:cNvPicPr>
            <a:picLocks noChangeAspect="1"/>
          </p:cNvPicPr>
          <p:nvPr isPhoto="0" userDrawn="0"/>
        </p:nvPicPr>
        <p:blipFill>
          <a:blip r:embed="rId4"/>
          <a:stretch/>
        </p:blipFill>
        <p:spPr bwMode="auto">
          <a:xfrm>
            <a:off x="5013960" y="4731548"/>
            <a:ext cx="2153539" cy="1635224"/>
          </a:xfrm>
          <a:prstGeom prst="rect">
            <a:avLst/>
          </a:prstGeom>
        </p:spPr>
      </p:pic>
      <p:sp>
        <p:nvSpPr>
          <p:cNvPr id="9" name="TextBox 6" hidden="0"/>
          <p:cNvSpPr>
            <a:spLocks noAdjustHandles="0" noChangeArrowheads="0"/>
          </p:cNvSpPr>
          <p:nvPr isPhoto="0" userDrawn="0"/>
        </p:nvSpPr>
        <p:spPr bwMode="auto">
          <a:xfrm>
            <a:off x="6954139" y="1246942"/>
            <a:ext cx="1676400" cy="646331"/>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Leonard Euler (</a:t>
            </a:r>
            <a:r>
              <a:rPr lang="en-US" sz="1800" b="0" i="0" u="none" strike="noStrike" cap="none" spc="0">
                <a:ln>
                  <a:noFill/>
                </a:ln>
                <a:solidFill>
                  <a:prstClr val="black"/>
                </a:solidFill>
                <a:latin typeface="Cambria Math"/>
                <a:ea typeface="Cambria Math"/>
                <a:cs typeface="+mn-cs"/>
              </a:rPr>
              <a:t>1707-1783</a:t>
            </a:r>
            <a:r>
              <a:rPr lang="en-US" sz="1800" b="0" i="0" u="none" strike="noStrike" cap="none" spc="0">
                <a:ln>
                  <a:noFill/>
                </a:ln>
                <a:solidFill>
                  <a:prstClr val="black"/>
                </a:solidFill>
                <a:latin typeface="Constantia"/>
                <a:ea typeface="+mn-ea"/>
                <a:cs typeface="+mn-cs"/>
              </a:rPr>
              <a:t>)</a:t>
            </a:r>
            <a:endParaRPr/>
          </a:p>
        </p:txBody>
      </p:sp>
      <p:sp>
        <p:nvSpPr>
          <p:cNvPr id="10" name="TextBox 7" hidden="0"/>
          <p:cNvSpPr>
            <a:spLocks noAdjustHandles="0" noChangeArrowheads="0"/>
          </p:cNvSpPr>
          <p:nvPr isPhoto="0" userDrawn="0"/>
        </p:nvSpPr>
        <p:spPr bwMode="auto">
          <a:xfrm>
            <a:off x="838200" y="5997440"/>
            <a:ext cx="3489960" cy="369332"/>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The </a:t>
            </a:r>
            <a:r>
              <a:rPr lang="en-US" sz="1800" b="1" i="0" u="none" strike="noStrike" cap="none" spc="0">
                <a:ln>
                  <a:noFill/>
                </a:ln>
                <a:solidFill>
                  <a:prstClr val="black"/>
                </a:solidFill>
                <a:latin typeface="Cambria Math"/>
                <a:ea typeface="Cambria Math"/>
                <a:cs typeface="+mn-cs"/>
              </a:rPr>
              <a:t>7</a:t>
            </a:r>
            <a:r>
              <a:rPr lang="en-US" sz="1800" b="1" i="0" u="none" strike="noStrike" cap="none" spc="0">
                <a:ln>
                  <a:noFill/>
                </a:ln>
                <a:solidFill>
                  <a:prstClr val="black"/>
                </a:solidFill>
                <a:latin typeface="Constantia"/>
                <a:ea typeface="+mn-ea"/>
                <a:cs typeface="+mn-cs"/>
              </a:rPr>
              <a:t> Bridges of K</a:t>
            </a:r>
            <a:r>
              <a:rPr lang="az-Cyrl-AZ" sz="1800" b="1" i="0" u="none" strike="noStrike" cap="none" spc="0">
                <a:ln>
                  <a:noFill/>
                </a:ln>
                <a:solidFill>
                  <a:prstClr val="black"/>
                </a:solidFill>
                <a:latin typeface="Cambria Math"/>
                <a:ea typeface="Cambria Math"/>
                <a:cs typeface="+mn-cs"/>
              </a:rPr>
              <a:t>ӧ</a:t>
            </a:r>
            <a:r>
              <a:rPr lang="en-US" sz="1800" b="1" i="0" u="none" strike="noStrike" cap="none" spc="0">
                <a:ln>
                  <a:noFill/>
                </a:ln>
                <a:solidFill>
                  <a:prstClr val="black"/>
                </a:solidFill>
                <a:latin typeface="Constantia"/>
                <a:ea typeface="+mn-ea"/>
                <a:cs typeface="+mn-cs"/>
              </a:rPr>
              <a:t>nigsberg</a:t>
            </a:r>
            <a:r>
              <a:rPr lang="en-US" sz="1800" b="0" i="0" u="none" strike="noStrike" cap="none" spc="0">
                <a:ln>
                  <a:noFill/>
                </a:ln>
                <a:solidFill>
                  <a:prstClr val="black"/>
                </a:solidFill>
                <a:latin typeface="Constantia"/>
                <a:ea typeface="+mn-ea"/>
                <a:cs typeface="+mn-cs"/>
              </a:rPr>
              <a:t>  </a:t>
            </a:r>
            <a:endParaRPr/>
          </a:p>
        </p:txBody>
      </p:sp>
      <p:sp>
        <p:nvSpPr>
          <p:cNvPr id="11" name="TextBox 8" hidden="0"/>
          <p:cNvSpPr>
            <a:spLocks noAdjustHandles="0" noChangeArrowheads="0"/>
          </p:cNvSpPr>
          <p:nvPr isPhoto="0" userDrawn="0"/>
        </p:nvSpPr>
        <p:spPr bwMode="auto">
          <a:xfrm>
            <a:off x="7239000" y="4876800"/>
            <a:ext cx="1905000" cy="1200329"/>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1" i="0" u="none" strike="noStrike" cap="none" spc="0">
                <a:ln>
                  <a:noFill/>
                </a:ln>
                <a:solidFill>
                  <a:prstClr val="black"/>
                </a:solidFill>
                <a:latin typeface="Constantia"/>
                <a:ea typeface="+mn-ea"/>
                <a:cs typeface="+mn-cs"/>
              </a:rPr>
              <a:t>Multigraph</a:t>
            </a:r>
            <a:r>
              <a:rPr lang="en-US" sz="1800" b="1" i="0" u="none" strike="noStrike" cap="none" spc="0">
                <a:ln>
                  <a:noFill/>
                </a:ln>
                <a:solidFill>
                  <a:prstClr val="black"/>
                </a:solidFill>
                <a:latin typeface="Constantia"/>
                <a:ea typeface="+mn-ea"/>
                <a:cs typeface="+mn-cs"/>
              </a:rPr>
              <a:t> Model of the Bridges of K</a:t>
            </a:r>
            <a:r>
              <a:rPr lang="az-Cyrl-AZ" sz="1800" b="1" i="0" u="none" strike="noStrike" cap="none" spc="0">
                <a:ln>
                  <a:noFill/>
                </a:ln>
                <a:solidFill>
                  <a:prstClr val="black"/>
                </a:solidFill>
                <a:latin typeface="Cambria Math"/>
                <a:ea typeface="Cambria Math"/>
                <a:cs typeface="+mn-cs"/>
              </a:rPr>
              <a:t>ӧ</a:t>
            </a:r>
            <a:r>
              <a:rPr lang="en-US" sz="1800" b="1" i="0" u="none" strike="noStrike" cap="none" spc="0">
                <a:ln>
                  <a:noFill/>
                </a:ln>
                <a:solidFill>
                  <a:prstClr val="black"/>
                </a:solidFill>
                <a:latin typeface="Constantia"/>
                <a:ea typeface="+mn-ea"/>
                <a:cs typeface="+mn-cs"/>
              </a:rPr>
              <a:t>nigsberg</a:t>
            </a:r>
            <a:r>
              <a:rPr lang="en-US" sz="1800" b="1" i="0" u="none" strike="noStrike" cap="none" spc="0">
                <a:ln>
                  <a:noFill/>
                </a:ln>
                <a:solidFill>
                  <a:prstClr val="black"/>
                </a:solidFill>
                <a:latin typeface="Constantia"/>
                <a:ea typeface="+mn-ea"/>
                <a:cs typeface="+mn-cs"/>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Representing Relations Using Matrices</a:t>
            </a:r>
            <a:endParaRPr sz="4500"/>
          </a:p>
        </p:txBody>
      </p:sp>
      <p:sp>
        <p:nvSpPr>
          <p:cNvPr id="5" name="Content Placeholder 2" hidden="0"/>
          <p:cNvSpPr>
            <a:spLocks noGrp="1"/>
          </p:cNvSpPr>
          <p:nvPr isPhoto="0" userDrawn="0">
            <p:ph idx="1" hasCustomPrompt="0"/>
          </p:nvPr>
        </p:nvSpPr>
        <p:spPr bwMode="auto"/>
        <p:txBody>
          <a:bodyPr/>
          <a:lstStyle/>
          <a:p>
            <a:pPr>
              <a:lnSpc>
                <a:spcPct val="95000"/>
              </a:lnSpc>
              <a:defRPr/>
            </a:pPr>
            <a:r>
              <a:rPr lang="en-US" sz="2400"/>
              <a:t>A relation between finite sets can be represented using a zero-one matrix. </a:t>
            </a:r>
            <a:endParaRPr sz="2400"/>
          </a:p>
          <a:p>
            <a:pPr>
              <a:lnSpc>
                <a:spcPct val="80000"/>
              </a:lnSpc>
              <a:defRPr/>
            </a:pPr>
            <a:r>
              <a:rPr lang="en-US" sz="2400"/>
              <a:t>Suppose </a:t>
            </a:r>
            <a:r>
              <a:rPr lang="en-US" sz="2400" i="1"/>
              <a:t>R</a:t>
            </a:r>
            <a:r>
              <a:rPr lang="en-US" sz="2400"/>
              <a:t> is a relation from </a:t>
            </a:r>
            <a:r>
              <a:rPr lang="en-US" sz="2400" i="1"/>
              <a:t>A</a:t>
            </a:r>
            <a:r>
              <a:rPr lang="en-US" sz="2400"/>
              <a:t> = {</a:t>
            </a:r>
            <a:r>
              <a:rPr lang="en-US" sz="2400" i="1"/>
              <a:t>a</a:t>
            </a:r>
            <a:r>
              <a:rPr lang="en-US" sz="2400" baseline="-25000">
                <a:latin typeface="Cambria Math"/>
                <a:ea typeface="Cambria Math"/>
              </a:rPr>
              <a:t>1</a:t>
            </a:r>
            <a:r>
              <a:rPr lang="en-US" sz="2400"/>
              <a:t>, </a:t>
            </a:r>
            <a:r>
              <a:rPr lang="en-US" sz="2400" i="1"/>
              <a:t>a</a:t>
            </a:r>
            <a:r>
              <a:rPr lang="en-US" sz="2400" baseline="-25000">
                <a:latin typeface="Cambria Math"/>
                <a:ea typeface="Cambria Math"/>
              </a:rPr>
              <a:t>2</a:t>
            </a:r>
            <a:r>
              <a:rPr lang="en-US" sz="2400"/>
              <a:t>, …, </a:t>
            </a:r>
            <a:r>
              <a:rPr lang="en-US" sz="2400" i="1"/>
              <a:t>a</a:t>
            </a:r>
            <a:r>
              <a:rPr lang="en-US" sz="2400" i="1" baseline="-25000"/>
              <a:t>m</a:t>
            </a:r>
            <a:r>
              <a:rPr lang="en-US" sz="2400"/>
              <a:t>} to                         </a:t>
            </a:r>
            <a:r>
              <a:rPr lang="en-US" sz="2400" i="1"/>
              <a:t>B</a:t>
            </a:r>
            <a:r>
              <a:rPr lang="en-US" sz="2400"/>
              <a:t> = {</a:t>
            </a:r>
            <a:r>
              <a:rPr lang="en-US" sz="2400" i="1"/>
              <a:t>b</a:t>
            </a:r>
            <a:r>
              <a:rPr lang="en-US" sz="2400" baseline="-25000">
                <a:latin typeface="Cambria Math"/>
                <a:ea typeface="Cambria Math"/>
              </a:rPr>
              <a:t>1</a:t>
            </a:r>
            <a:r>
              <a:rPr lang="en-US" sz="2400"/>
              <a:t>, </a:t>
            </a:r>
            <a:r>
              <a:rPr lang="en-US" sz="2400" i="1"/>
              <a:t>b</a:t>
            </a:r>
            <a:r>
              <a:rPr lang="en-US" sz="2400" baseline="-25000">
                <a:latin typeface="Cambria Math"/>
                <a:ea typeface="Cambria Math"/>
              </a:rPr>
              <a:t>2</a:t>
            </a:r>
            <a:r>
              <a:rPr lang="en-US" sz="2400"/>
              <a:t>, …, </a:t>
            </a:r>
            <a:r>
              <a:rPr lang="en-US" sz="2400" i="1"/>
              <a:t>b</a:t>
            </a:r>
            <a:r>
              <a:rPr lang="en-US" sz="2400" i="1" baseline="-25000"/>
              <a:t>n</a:t>
            </a:r>
            <a:r>
              <a:rPr lang="en-US" sz="2400"/>
              <a:t>}.</a:t>
            </a:r>
            <a:endParaRPr sz="2400"/>
          </a:p>
          <a:p>
            <a:pPr lvl="1">
              <a:lnSpc>
                <a:spcPct val="80000"/>
              </a:lnSpc>
              <a:defRPr/>
            </a:pPr>
            <a:r>
              <a:rPr lang="en-US" sz="2200"/>
              <a:t>The elements of the two sets can be listed in any particular arbitrary order. When </a:t>
            </a:r>
            <a:r>
              <a:rPr lang="en-US" sz="2200" i="1"/>
              <a:t>A</a:t>
            </a:r>
            <a:r>
              <a:rPr lang="en-US" sz="2200"/>
              <a:t> = </a:t>
            </a:r>
            <a:r>
              <a:rPr lang="en-US" sz="2200" i="1"/>
              <a:t>B</a:t>
            </a:r>
            <a:r>
              <a:rPr lang="en-US" sz="2200"/>
              <a:t>, we use the same ordering. </a:t>
            </a:r>
            <a:endParaRPr sz="2200"/>
          </a:p>
          <a:p>
            <a:pPr>
              <a:lnSpc>
                <a:spcPct val="80000"/>
              </a:lnSpc>
              <a:defRPr/>
            </a:pPr>
            <a:r>
              <a:rPr lang="en-US" sz="2400"/>
              <a:t>The relation </a:t>
            </a:r>
            <a:r>
              <a:rPr lang="en-US" sz="2400" i="1"/>
              <a:t>R</a:t>
            </a:r>
            <a:r>
              <a:rPr lang="en-US" sz="2400"/>
              <a:t> is represented by the matrix                                         </a:t>
            </a:r>
            <a:r>
              <a:rPr lang="en-US" sz="2400" i="1"/>
              <a:t>M</a:t>
            </a:r>
            <a:r>
              <a:rPr lang="en-US" sz="2400" i="1" baseline="-25000"/>
              <a:t>R</a:t>
            </a:r>
            <a:r>
              <a:rPr lang="en-US" sz="2400"/>
              <a:t> = [</a:t>
            </a:r>
            <a:r>
              <a:rPr lang="en-US" sz="2400" i="1"/>
              <a:t>m</a:t>
            </a:r>
            <a:r>
              <a:rPr lang="en-US" sz="2400" i="1" baseline="-25000"/>
              <a:t>ij</a:t>
            </a:r>
            <a:r>
              <a:rPr lang="en-US" sz="2400"/>
              <a:t>], where</a:t>
            </a:r>
            <a:endParaRPr sz="2400"/>
          </a:p>
          <a:p>
            <a:pPr>
              <a:lnSpc>
                <a:spcPct val="80000"/>
              </a:lnSpc>
              <a:defRPr/>
            </a:pPr>
            <a:endParaRPr lang="en-US" sz="2400"/>
          </a:p>
          <a:p>
            <a:pPr>
              <a:lnSpc>
                <a:spcPct val="80000"/>
              </a:lnSpc>
              <a:defRPr/>
            </a:pPr>
            <a:endParaRPr lang="en-US" sz="2400"/>
          </a:p>
          <a:p>
            <a:pPr>
              <a:lnSpc>
                <a:spcPct val="80000"/>
              </a:lnSpc>
              <a:buNone/>
              <a:defRPr/>
            </a:pPr>
            <a:endParaRPr lang="en-US" sz="2400"/>
          </a:p>
          <a:p>
            <a:pPr>
              <a:lnSpc>
                <a:spcPct val="80000"/>
              </a:lnSpc>
              <a:defRPr/>
            </a:pPr>
            <a:r>
              <a:rPr lang="en-US" sz="2400"/>
              <a:t>The matrix representing </a:t>
            </a:r>
            <a:r>
              <a:rPr lang="en-US" sz="2400" i="1"/>
              <a:t>R</a:t>
            </a:r>
            <a:r>
              <a:rPr lang="en-US" sz="2400"/>
              <a:t> has a </a:t>
            </a:r>
            <a:r>
              <a:rPr lang="en-US" sz="2400">
                <a:latin typeface="Cambria Math"/>
                <a:ea typeface="Cambria Math"/>
              </a:rPr>
              <a:t>1</a:t>
            </a:r>
            <a:r>
              <a:rPr lang="en-US" sz="2400"/>
              <a:t> as its (</a:t>
            </a:r>
            <a:r>
              <a:rPr lang="en-US" sz="2400" i="1"/>
              <a:t>i</a:t>
            </a:r>
            <a:r>
              <a:rPr lang="en-US" sz="2400"/>
              <a:t>,</a:t>
            </a:r>
            <a:r>
              <a:rPr lang="en-US" sz="2400" i="1"/>
              <a:t>j</a:t>
            </a:r>
            <a:r>
              <a:rPr lang="en-US" sz="2400"/>
              <a:t>) entry when </a:t>
            </a:r>
            <a:r>
              <a:rPr lang="en-US" sz="2400" i="1"/>
              <a:t>a</a:t>
            </a:r>
            <a:r>
              <a:rPr lang="en-US" sz="2400" i="1" baseline="-25000"/>
              <a:t>i</a:t>
            </a:r>
            <a:r>
              <a:rPr lang="en-US" sz="2400"/>
              <a:t> is related to </a:t>
            </a:r>
            <a:r>
              <a:rPr lang="en-US" sz="2400" i="1"/>
              <a:t>b</a:t>
            </a:r>
            <a:r>
              <a:rPr lang="en-US" sz="2400" i="1" baseline="-25000"/>
              <a:t>j</a:t>
            </a:r>
            <a:r>
              <a:rPr lang="en-US" sz="2400" i="1"/>
              <a:t> </a:t>
            </a:r>
            <a:r>
              <a:rPr lang="en-US" sz="2400"/>
              <a:t>and a </a:t>
            </a:r>
            <a:r>
              <a:rPr lang="en-US" sz="2400">
                <a:latin typeface="Cambria Math"/>
                <a:ea typeface="Cambria Math"/>
              </a:rPr>
              <a:t>0</a:t>
            </a:r>
            <a:r>
              <a:rPr lang="en-US" sz="2400"/>
              <a:t> if  </a:t>
            </a:r>
            <a:r>
              <a:rPr lang="en-US" sz="2400" i="1"/>
              <a:t>a</a:t>
            </a:r>
            <a:r>
              <a:rPr lang="en-US" sz="2400" i="1" baseline="-25000"/>
              <a:t>i</a:t>
            </a:r>
            <a:r>
              <a:rPr lang="en-US" sz="2400"/>
              <a:t> is not related to </a:t>
            </a:r>
            <a:r>
              <a:rPr lang="en-US" sz="2400" i="1"/>
              <a:t>b</a:t>
            </a:r>
            <a:r>
              <a:rPr lang="en-US" sz="2400" i="1" baseline="-25000"/>
              <a:t>j</a:t>
            </a:r>
            <a:r>
              <a:rPr lang="en-US" sz="2400"/>
              <a:t>. </a:t>
            </a:r>
            <a:endParaRPr sz="2400"/>
          </a:p>
        </p:txBody>
      </p:sp>
      <p:pic>
        <p:nvPicPr>
          <p:cNvPr id="6" name="Picture 4" descr="addin_tmp.png" hidden="0"/>
          <p:cNvPicPr>
            <a:picLocks noChangeAspect="1"/>
          </p:cNvPicPr>
          <p:nvPr isPhoto="0" userDrawn="0"/>
        </p:nvPicPr>
        <p:blipFill>
          <a:blip r:embed="rId2"/>
          <a:stretch/>
        </p:blipFill>
        <p:spPr bwMode="auto">
          <a:xfrm>
            <a:off x="2971800" y="4572000"/>
            <a:ext cx="2760345"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286512"/>
          </a:xfrm>
        </p:spPr>
        <p:txBody>
          <a:bodyPr/>
          <a:lstStyle/>
          <a:p>
            <a:pPr>
              <a:defRPr/>
            </a:pPr>
            <a:r>
              <a:rPr lang="en-US" sz="4500"/>
              <a:t>Euler Paths and Circuits</a:t>
            </a:r>
            <a:endParaRPr sz="4500"/>
          </a:p>
        </p:txBody>
      </p:sp>
      <p:sp>
        <p:nvSpPr>
          <p:cNvPr id="5" name="Content Placeholder 2" hidden="0"/>
          <p:cNvSpPr>
            <a:spLocks noGrp="1"/>
          </p:cNvSpPr>
          <p:nvPr isPhoto="0" userDrawn="0">
            <p:ph idx="1" hasCustomPrompt="0"/>
          </p:nvPr>
        </p:nvSpPr>
        <p:spPr bwMode="auto">
          <a:xfrm>
            <a:off x="228600" y="990600"/>
            <a:ext cx="8915400" cy="5867399"/>
          </a:xfrm>
        </p:spPr>
        <p:txBody>
          <a:bodyPr/>
          <a:lstStyle/>
          <a:p>
            <a:pPr indent="0">
              <a:buNone/>
              <a:defRPr/>
            </a:pPr>
            <a:r>
              <a:rPr lang="en-US" sz="2200" b="1"/>
              <a:t>Definition</a:t>
            </a:r>
            <a:r>
              <a:rPr lang="en-US" sz="2200"/>
              <a:t>: An </a:t>
            </a:r>
            <a:r>
              <a:rPr lang="en-US" sz="2200" i="1"/>
              <a:t>Euler circuit </a:t>
            </a:r>
            <a:r>
              <a:rPr lang="en-US" sz="2200"/>
              <a:t>in a graph </a:t>
            </a:r>
            <a:r>
              <a:rPr lang="en-US" sz="2200" i="1"/>
              <a:t>G</a:t>
            </a:r>
            <a:r>
              <a:rPr lang="en-US" sz="2200"/>
              <a:t> is a simple circuit containing every edge of </a:t>
            </a:r>
            <a:r>
              <a:rPr lang="en-US" sz="2200" i="1"/>
              <a:t>G</a:t>
            </a:r>
            <a:r>
              <a:rPr lang="en-US" sz="2200"/>
              <a:t>. An </a:t>
            </a:r>
            <a:r>
              <a:rPr lang="en-US" sz="2200" i="1"/>
              <a:t>Euler path </a:t>
            </a:r>
            <a:r>
              <a:rPr lang="en-US" sz="2200"/>
              <a:t>in </a:t>
            </a:r>
            <a:r>
              <a:rPr lang="en-US" sz="2200" i="1"/>
              <a:t>G</a:t>
            </a:r>
            <a:r>
              <a:rPr lang="en-US" sz="2200"/>
              <a:t> is a simple path containing every edge of </a:t>
            </a:r>
            <a:r>
              <a:rPr lang="en-US" sz="2200" i="1"/>
              <a:t>G</a:t>
            </a:r>
            <a:r>
              <a:rPr lang="en-US" sz="2200"/>
              <a:t>. </a:t>
            </a:r>
            <a:endParaRPr/>
          </a:p>
          <a:p>
            <a:pPr indent="0">
              <a:buNone/>
              <a:defRPr/>
            </a:pPr>
            <a:r>
              <a:rPr lang="en-US" sz="2200" b="1"/>
              <a:t>Example</a:t>
            </a:r>
            <a:r>
              <a:rPr lang="en-US" sz="2200"/>
              <a:t>: Which of the undirected graphs </a:t>
            </a:r>
            <a:r>
              <a:rPr lang="en-US" sz="2200" i="1"/>
              <a:t>G</a:t>
            </a:r>
            <a:r>
              <a:rPr lang="en-US" sz="2200" baseline="-25000">
                <a:latin typeface="Cambria Math"/>
                <a:ea typeface="Cambria Math"/>
              </a:rPr>
              <a:t>1</a:t>
            </a:r>
            <a:r>
              <a:rPr lang="en-US" sz="2200"/>
              <a:t>, </a:t>
            </a:r>
            <a:r>
              <a:rPr lang="en-US" sz="2200" i="1"/>
              <a:t>G</a:t>
            </a:r>
            <a:r>
              <a:rPr lang="en-US" sz="2200" baseline="-25000">
                <a:latin typeface="Cambria Math"/>
                <a:ea typeface="Cambria Math"/>
              </a:rPr>
              <a:t>2</a:t>
            </a:r>
            <a:r>
              <a:rPr lang="en-US" sz="2200"/>
              <a:t>, and </a:t>
            </a:r>
            <a:r>
              <a:rPr lang="en-US" sz="2200" i="1"/>
              <a:t>G</a:t>
            </a:r>
            <a:r>
              <a:rPr lang="en-US" sz="2200" baseline="-25000">
                <a:latin typeface="Cambria Math"/>
                <a:ea typeface="Cambria Math"/>
              </a:rPr>
              <a:t>3</a:t>
            </a:r>
            <a:r>
              <a:rPr lang="en-US" sz="2200"/>
              <a:t> has a Euler circuit? Of those that do not, which has an Euler path?</a:t>
            </a:r>
            <a:endParaRPr/>
          </a:p>
          <a:p>
            <a:pPr indent="0">
              <a:buNone/>
              <a:defRPr/>
            </a:pPr>
            <a:endParaRPr lang="en-US"/>
          </a:p>
          <a:p>
            <a:pPr indent="0">
              <a:buNone/>
              <a:defRPr/>
            </a:pPr>
            <a:endParaRPr lang="en-US"/>
          </a:p>
          <a:p>
            <a:pPr indent="0">
              <a:buNone/>
              <a:defRPr/>
            </a:pPr>
            <a:r>
              <a:rPr lang="en-US"/>
              <a:t> </a:t>
            </a:r>
            <a:endParaRPr/>
          </a:p>
          <a:p>
            <a:pPr indent="0">
              <a:buNone/>
              <a:defRPr/>
            </a:pPr>
            <a:endParaRPr lang="en-US" sz="2000" b="1"/>
          </a:p>
          <a:p>
            <a:pPr indent="0">
              <a:buNone/>
              <a:defRPr/>
            </a:pPr>
            <a:r>
              <a:rPr lang="en-US" sz="2000" b="1"/>
              <a:t>Solution</a:t>
            </a:r>
            <a:r>
              <a:rPr lang="en-US" sz="2000"/>
              <a:t>: The graph </a:t>
            </a:r>
            <a:r>
              <a:rPr lang="en-US" sz="2000" i="1"/>
              <a:t>G</a:t>
            </a:r>
            <a:r>
              <a:rPr lang="en-US" sz="2000" baseline="-25000">
                <a:latin typeface="Cambria Math"/>
                <a:ea typeface="Cambria Math"/>
              </a:rPr>
              <a:t>1</a:t>
            </a:r>
            <a:r>
              <a:rPr lang="en-US" sz="2000"/>
              <a:t> has an Euler circuit (e.g., </a:t>
            </a:r>
            <a:r>
              <a:rPr lang="en-US" sz="2000" i="1"/>
              <a:t>a</a:t>
            </a:r>
            <a:r>
              <a:rPr lang="en-US" sz="2000"/>
              <a:t>, </a:t>
            </a:r>
            <a:r>
              <a:rPr lang="en-US" sz="2000" i="1"/>
              <a:t>e</a:t>
            </a:r>
            <a:r>
              <a:rPr lang="en-US" sz="2000"/>
              <a:t>, </a:t>
            </a:r>
            <a:r>
              <a:rPr lang="en-US" sz="2000" i="1"/>
              <a:t>c</a:t>
            </a:r>
            <a:r>
              <a:rPr lang="en-US" sz="2000"/>
              <a:t>, </a:t>
            </a:r>
            <a:r>
              <a:rPr lang="en-US" sz="2000" i="1"/>
              <a:t>d</a:t>
            </a:r>
            <a:r>
              <a:rPr lang="en-US" sz="2000"/>
              <a:t>, </a:t>
            </a:r>
            <a:r>
              <a:rPr lang="en-US" sz="2000" i="1"/>
              <a:t>e</a:t>
            </a:r>
            <a:r>
              <a:rPr lang="en-US" sz="2000"/>
              <a:t>, </a:t>
            </a:r>
            <a:r>
              <a:rPr lang="en-US" sz="2000" i="1"/>
              <a:t>b</a:t>
            </a:r>
            <a:r>
              <a:rPr lang="en-US" sz="2000"/>
              <a:t>, </a:t>
            </a:r>
            <a:r>
              <a:rPr lang="en-US" sz="2000" i="1"/>
              <a:t>a</a:t>
            </a:r>
            <a:r>
              <a:rPr lang="en-US" sz="2000"/>
              <a:t>). But, as can easily be verified by inspection, neither </a:t>
            </a:r>
            <a:r>
              <a:rPr lang="en-US" sz="2000" i="1"/>
              <a:t>G</a:t>
            </a:r>
            <a:r>
              <a:rPr lang="en-US" sz="2000" baseline="-25000">
                <a:latin typeface="Cambria Math"/>
                <a:ea typeface="Cambria Math"/>
              </a:rPr>
              <a:t>2</a:t>
            </a:r>
            <a:r>
              <a:rPr lang="en-US" sz="2000"/>
              <a:t>  nor </a:t>
            </a:r>
            <a:r>
              <a:rPr lang="en-US" sz="2000" i="1"/>
              <a:t>G</a:t>
            </a:r>
            <a:r>
              <a:rPr lang="en-US" sz="2000" baseline="-25000">
                <a:latin typeface="Cambria Math"/>
                <a:ea typeface="Cambria Math"/>
              </a:rPr>
              <a:t>3</a:t>
            </a:r>
            <a:r>
              <a:rPr lang="en-US" sz="2000"/>
              <a:t> has an Euler circuit. Note that </a:t>
            </a:r>
            <a:r>
              <a:rPr lang="en-US" sz="2000" i="1"/>
              <a:t>G</a:t>
            </a:r>
            <a:r>
              <a:rPr lang="en-US" sz="2000" baseline="-25000">
                <a:latin typeface="Cambria Math"/>
                <a:ea typeface="Cambria Math"/>
              </a:rPr>
              <a:t>3</a:t>
            </a:r>
            <a:r>
              <a:rPr lang="en-US" sz="2000"/>
              <a:t>  has an Euler path (e.g., </a:t>
            </a:r>
            <a:r>
              <a:rPr lang="en-US" sz="2000" i="1"/>
              <a:t>a</a:t>
            </a:r>
            <a:r>
              <a:rPr lang="en-US" sz="2000"/>
              <a:t>, </a:t>
            </a:r>
            <a:r>
              <a:rPr lang="en-US" sz="2000" i="1"/>
              <a:t>c</a:t>
            </a:r>
            <a:r>
              <a:rPr lang="en-US" sz="2000"/>
              <a:t>, </a:t>
            </a:r>
            <a:r>
              <a:rPr lang="en-US" sz="2000" i="1"/>
              <a:t>d</a:t>
            </a:r>
            <a:r>
              <a:rPr lang="en-US" sz="2000"/>
              <a:t>, </a:t>
            </a:r>
            <a:r>
              <a:rPr lang="en-US" sz="2000" i="1"/>
              <a:t>e</a:t>
            </a:r>
            <a:r>
              <a:rPr lang="en-US" sz="2000"/>
              <a:t>, </a:t>
            </a:r>
            <a:r>
              <a:rPr lang="en-US" sz="2000" i="1"/>
              <a:t>b</a:t>
            </a:r>
            <a:r>
              <a:rPr lang="en-US" sz="2000"/>
              <a:t>, </a:t>
            </a:r>
            <a:r>
              <a:rPr lang="en-US" sz="2000" i="1"/>
              <a:t>d, a</a:t>
            </a:r>
            <a:r>
              <a:rPr lang="en-US" sz="2000"/>
              <a:t>, </a:t>
            </a:r>
            <a:r>
              <a:rPr lang="en-US" sz="2000" i="1"/>
              <a:t>b</a:t>
            </a:r>
            <a:r>
              <a:rPr lang="en-US" sz="2000"/>
              <a:t>), but there is no Euler path in </a:t>
            </a:r>
            <a:r>
              <a:rPr lang="en-US" sz="2000" i="1"/>
              <a:t>G</a:t>
            </a:r>
            <a:r>
              <a:rPr lang="en-US" sz="2000" baseline="-25000">
                <a:latin typeface="Cambria Math"/>
                <a:ea typeface="Cambria Math"/>
              </a:rPr>
              <a:t>2</a:t>
            </a:r>
            <a:r>
              <a:rPr lang="en-US" sz="2000"/>
              <a:t>, which can be verified by inspection.</a:t>
            </a:r>
            <a:endParaRPr lang="en-US"/>
          </a:p>
        </p:txBody>
      </p:sp>
      <p:pic>
        <p:nvPicPr>
          <p:cNvPr id="6" name="Picture 3" hidden="0"/>
          <p:cNvPicPr>
            <a:picLocks noChangeAspect="1"/>
          </p:cNvPicPr>
          <p:nvPr isPhoto="0" userDrawn="0"/>
        </p:nvPicPr>
        <p:blipFill>
          <a:blip r:embed="rId2"/>
          <a:stretch/>
        </p:blipFill>
        <p:spPr bwMode="auto">
          <a:xfrm>
            <a:off x="457200" y="2895600"/>
            <a:ext cx="8229600" cy="17000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152400"/>
            <a:ext cx="8229600" cy="685800"/>
          </a:xfrm>
        </p:spPr>
        <p:txBody>
          <a:bodyPr>
            <a:noAutofit/>
          </a:bodyPr>
          <a:lstStyle/>
          <a:p>
            <a:pPr>
              <a:defRPr/>
            </a:pPr>
            <a:r>
              <a:rPr lang="en-US" sz="3200"/>
              <a:t>Necessary Conditions for Euler Circuits and Paths</a:t>
            </a:r>
            <a:endParaRPr/>
          </a:p>
        </p:txBody>
      </p:sp>
      <p:sp>
        <p:nvSpPr>
          <p:cNvPr id="5" name="Content Placeholder 2" hidden="0"/>
          <p:cNvSpPr>
            <a:spLocks noGrp="1"/>
          </p:cNvSpPr>
          <p:nvPr isPhoto="0" userDrawn="0">
            <p:ph idx="1" hasCustomPrompt="0"/>
          </p:nvPr>
        </p:nvSpPr>
        <p:spPr bwMode="auto">
          <a:xfrm>
            <a:off x="0" y="838200"/>
            <a:ext cx="9144000" cy="5486400"/>
          </a:xfrm>
        </p:spPr>
        <p:txBody>
          <a:bodyPr>
            <a:noAutofit/>
          </a:bodyPr>
          <a:lstStyle/>
          <a:p>
            <a:pPr>
              <a:defRPr/>
            </a:pPr>
            <a:r>
              <a:rPr lang="en-US" sz="2400"/>
              <a:t>An Euler circuit begins with a vertex </a:t>
            </a:r>
            <a:r>
              <a:rPr lang="en-US" sz="2400" i="1"/>
              <a:t>a</a:t>
            </a:r>
            <a:r>
              <a:rPr lang="en-US" sz="2400"/>
              <a:t> and continues with an edge incident with </a:t>
            </a:r>
            <a:r>
              <a:rPr lang="en-US" sz="2400" i="1"/>
              <a:t>a</a:t>
            </a:r>
            <a:r>
              <a:rPr lang="en-US" sz="2400"/>
              <a:t>, say {</a:t>
            </a:r>
            <a:r>
              <a:rPr lang="en-US" sz="2400" i="1"/>
              <a:t>a</a:t>
            </a:r>
            <a:r>
              <a:rPr lang="en-US" sz="2400"/>
              <a:t>, </a:t>
            </a:r>
            <a:r>
              <a:rPr lang="en-US" sz="2400" i="1"/>
              <a:t>b</a:t>
            </a:r>
            <a:r>
              <a:rPr lang="en-US" sz="2400"/>
              <a:t>}. The edge {</a:t>
            </a:r>
            <a:r>
              <a:rPr lang="en-US" sz="2400" i="1"/>
              <a:t>a</a:t>
            </a:r>
            <a:r>
              <a:rPr lang="en-US" sz="2400"/>
              <a:t>, </a:t>
            </a:r>
            <a:r>
              <a:rPr lang="en-US" sz="2400" i="1"/>
              <a:t>b</a:t>
            </a:r>
            <a:r>
              <a:rPr lang="en-US" sz="2400"/>
              <a:t>} contributes one to </a:t>
            </a:r>
            <a:r>
              <a:rPr lang="en-US" sz="2400"/>
              <a:t>deg</a:t>
            </a:r>
            <a:r>
              <a:rPr lang="en-US" sz="2400"/>
              <a:t>(</a:t>
            </a:r>
            <a:r>
              <a:rPr lang="en-US" sz="2400" i="1"/>
              <a:t>a</a:t>
            </a:r>
            <a:r>
              <a:rPr lang="en-US" sz="2400"/>
              <a:t>). </a:t>
            </a:r>
            <a:endParaRPr/>
          </a:p>
          <a:p>
            <a:pPr>
              <a:defRPr/>
            </a:pPr>
            <a:r>
              <a:rPr lang="en-US" sz="2400"/>
              <a:t>Each time the circuit passes through a vertex it contributes two to the vertex’s degree. </a:t>
            </a:r>
            <a:endParaRPr/>
          </a:p>
          <a:p>
            <a:pPr>
              <a:defRPr/>
            </a:pPr>
            <a:r>
              <a:rPr lang="en-US" sz="2400"/>
              <a:t>Finally, the circuit terminates where it started, contributing one to </a:t>
            </a:r>
            <a:r>
              <a:rPr lang="en-US" sz="2400"/>
              <a:t>deg</a:t>
            </a:r>
            <a:r>
              <a:rPr lang="en-US" sz="2400"/>
              <a:t>(</a:t>
            </a:r>
            <a:r>
              <a:rPr lang="en-US" sz="2400" i="1"/>
              <a:t>a</a:t>
            </a:r>
            <a:r>
              <a:rPr lang="en-US" sz="2400"/>
              <a:t>). Therefore </a:t>
            </a:r>
            <a:r>
              <a:rPr lang="en-US" sz="2400"/>
              <a:t>deg</a:t>
            </a:r>
            <a:r>
              <a:rPr lang="en-US" sz="2400"/>
              <a:t>(</a:t>
            </a:r>
            <a:r>
              <a:rPr lang="en-US" sz="2400" i="1"/>
              <a:t>a</a:t>
            </a:r>
            <a:r>
              <a:rPr lang="en-US" sz="2400"/>
              <a:t>) must be even.</a:t>
            </a:r>
            <a:endParaRPr/>
          </a:p>
          <a:p>
            <a:pPr>
              <a:defRPr/>
            </a:pPr>
            <a:r>
              <a:rPr lang="en-US" sz="2400"/>
              <a:t>We conclude that the degree of every other vertex must also be even.</a:t>
            </a:r>
            <a:endParaRPr/>
          </a:p>
          <a:p>
            <a:pPr>
              <a:defRPr/>
            </a:pPr>
            <a:r>
              <a:rPr lang="en-US" sz="2400"/>
              <a:t>By the same reasoning, we see that the initial vertex and the final vertex of an Euler path have odd degree, while every other vertex has even degree.  So, a graph with an Euler path has exactly two vertices of odd degree.</a:t>
            </a:r>
            <a:endParaRPr/>
          </a:p>
          <a:p>
            <a:pPr>
              <a:defRPr/>
            </a:pPr>
            <a:r>
              <a:rPr lang="en-US" sz="2400"/>
              <a:t>In the next slide we will show that these necessary conditions are also sufficient conditions.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311866"/>
          </a:xfrm>
        </p:spPr>
        <p:txBody>
          <a:bodyPr>
            <a:noAutofit/>
          </a:bodyPr>
          <a:lstStyle/>
          <a:p>
            <a:pPr>
              <a:defRPr/>
            </a:pPr>
            <a:r>
              <a:rPr lang="en-US" sz="3200"/>
              <a:t>Sufficient Conditions for Euler Circuits and Paths</a:t>
            </a:r>
            <a:endParaRPr/>
          </a:p>
        </p:txBody>
      </p:sp>
      <p:pic>
        <p:nvPicPr>
          <p:cNvPr id="5" name="Picture 3" hidden="0"/>
          <p:cNvPicPr>
            <a:picLocks noChangeAspect="1"/>
          </p:cNvPicPr>
          <p:nvPr isPhoto="0" userDrawn="0"/>
        </p:nvPicPr>
        <p:blipFill>
          <a:blip r:embed="rId2"/>
          <a:stretch/>
        </p:blipFill>
        <p:spPr bwMode="auto">
          <a:xfrm>
            <a:off x="5486400" y="2891175"/>
            <a:ext cx="2286000" cy="1371013"/>
          </a:xfrm>
          <a:prstGeom prst="rect">
            <a:avLst/>
          </a:prstGeom>
        </p:spPr>
      </p:pic>
      <p:sp>
        <p:nvSpPr>
          <p:cNvPr id="6" name="Content Placeholder 5" hidden="0"/>
          <p:cNvSpPr>
            <a:spLocks noGrp="1"/>
          </p:cNvSpPr>
          <p:nvPr isPhoto="0" userDrawn="0">
            <p:ph idx="1" hasCustomPrompt="0"/>
          </p:nvPr>
        </p:nvSpPr>
        <p:spPr bwMode="auto">
          <a:xfrm>
            <a:off x="152401" y="1015954"/>
            <a:ext cx="8505966" cy="5465791"/>
          </a:xfrm>
        </p:spPr>
        <p:txBody>
          <a:bodyPr/>
          <a:lstStyle/>
          <a:p>
            <a:pPr indent="0">
              <a:lnSpc>
                <a:spcPct val="95000"/>
              </a:lnSpc>
              <a:buNone/>
              <a:defRPr/>
            </a:pPr>
            <a:r>
              <a:rPr lang="en-US" sz="2000"/>
              <a:t>Suppose that </a:t>
            </a:r>
            <a:r>
              <a:rPr lang="en-US" sz="2000" i="1"/>
              <a:t>G</a:t>
            </a:r>
            <a:r>
              <a:rPr lang="en-US" sz="2000"/>
              <a:t> is a connected </a:t>
            </a:r>
            <a:r>
              <a:rPr lang="en-US" sz="2000"/>
              <a:t>multigraph</a:t>
            </a:r>
            <a:r>
              <a:rPr lang="en-US" sz="2000"/>
              <a:t> with ≥ </a:t>
            </a:r>
            <a:r>
              <a:rPr lang="en-US" sz="2000">
                <a:latin typeface="Cambria Math"/>
                <a:ea typeface="Cambria Math"/>
              </a:rPr>
              <a:t>2</a:t>
            </a:r>
            <a:r>
              <a:rPr lang="en-US" sz="2000"/>
              <a:t> vertices, all of even degree.  Let </a:t>
            </a:r>
            <a:r>
              <a:rPr lang="en-US" sz="2000" i="1"/>
              <a:t>x</a:t>
            </a:r>
            <a:r>
              <a:rPr lang="en-US" sz="2000" baseline="-25000">
                <a:latin typeface="Cambria Math"/>
                <a:ea typeface="Cambria Math"/>
              </a:rPr>
              <a:t>0</a:t>
            </a:r>
            <a:r>
              <a:rPr lang="en-US" sz="2000"/>
              <a:t> = </a:t>
            </a:r>
            <a:r>
              <a:rPr lang="en-US" sz="2000" i="1"/>
              <a:t>a</a:t>
            </a:r>
            <a:r>
              <a:rPr lang="en-US" sz="2000"/>
              <a:t> be a vertex of even degree. Choose an edge {</a:t>
            </a:r>
            <a:r>
              <a:rPr lang="en-US" sz="2000" i="1"/>
              <a:t>x</a:t>
            </a:r>
            <a:r>
              <a:rPr lang="en-US" sz="2000" baseline="-25000">
                <a:latin typeface="Cambria Math"/>
                <a:ea typeface="Cambria Math"/>
              </a:rPr>
              <a:t>0</a:t>
            </a:r>
            <a:r>
              <a:rPr lang="en-US" sz="2000">
                <a:latin typeface="Cambria Math"/>
                <a:ea typeface="Cambria Math"/>
              </a:rPr>
              <a:t>,</a:t>
            </a:r>
            <a:r>
              <a:rPr lang="en-US" sz="2000" i="1"/>
              <a:t> x</a:t>
            </a:r>
            <a:r>
              <a:rPr lang="en-US" sz="2000" baseline="-25000">
                <a:latin typeface="Cambria Math"/>
                <a:ea typeface="Cambria Math"/>
              </a:rPr>
              <a:t>1</a:t>
            </a:r>
            <a:r>
              <a:rPr lang="en-US" sz="2000">
                <a:latin typeface="Cambria Math"/>
                <a:ea typeface="Cambria Math"/>
              </a:rPr>
              <a:t>} incident with </a:t>
            </a:r>
            <a:r>
              <a:rPr lang="en-US" sz="2000" i="1">
                <a:ea typeface="Cambria Math"/>
              </a:rPr>
              <a:t>a</a:t>
            </a:r>
            <a:r>
              <a:rPr lang="en-US" sz="2000">
                <a:latin typeface="Cambria Math"/>
                <a:ea typeface="Cambria Math"/>
              </a:rPr>
              <a:t> and proceed to build a simple path </a:t>
            </a:r>
            <a:r>
              <a:rPr lang="en-US" sz="2000"/>
              <a:t>{</a:t>
            </a:r>
            <a:r>
              <a:rPr lang="en-US" sz="2000" i="1"/>
              <a:t>x</a:t>
            </a:r>
            <a:r>
              <a:rPr lang="en-US" sz="2000" baseline="-25000">
                <a:latin typeface="Cambria Math"/>
                <a:ea typeface="Cambria Math"/>
              </a:rPr>
              <a:t>0</a:t>
            </a:r>
            <a:r>
              <a:rPr lang="en-US" sz="2000">
                <a:latin typeface="Cambria Math"/>
                <a:ea typeface="Cambria Math"/>
              </a:rPr>
              <a:t>,</a:t>
            </a:r>
            <a:r>
              <a:rPr lang="en-US" sz="2000" i="1"/>
              <a:t> x</a:t>
            </a:r>
            <a:r>
              <a:rPr lang="en-US" sz="2000" baseline="-25000">
                <a:latin typeface="Cambria Math"/>
                <a:ea typeface="Cambria Math"/>
              </a:rPr>
              <a:t>1</a:t>
            </a:r>
            <a:r>
              <a:rPr lang="en-US" sz="2000">
                <a:latin typeface="Cambria Math"/>
                <a:ea typeface="Cambria Math"/>
              </a:rPr>
              <a:t>},</a:t>
            </a:r>
            <a:r>
              <a:rPr lang="en-US" sz="2000"/>
              <a:t> {</a:t>
            </a:r>
            <a:r>
              <a:rPr lang="en-US" sz="2000" i="1"/>
              <a:t>x</a:t>
            </a:r>
            <a:r>
              <a:rPr lang="en-US" sz="2000" baseline="-25000">
                <a:latin typeface="Cambria Math"/>
                <a:ea typeface="Cambria Math"/>
              </a:rPr>
              <a:t>1</a:t>
            </a:r>
            <a:r>
              <a:rPr lang="en-US" sz="2000">
                <a:latin typeface="Cambria Math"/>
                <a:ea typeface="Cambria Math"/>
              </a:rPr>
              <a:t>,</a:t>
            </a:r>
            <a:r>
              <a:rPr lang="en-US" sz="2000" i="1"/>
              <a:t> x</a:t>
            </a:r>
            <a:r>
              <a:rPr lang="en-US" sz="2000" baseline="-25000">
                <a:latin typeface="Cambria Math"/>
                <a:ea typeface="Cambria Math"/>
              </a:rPr>
              <a:t>2</a:t>
            </a:r>
            <a:r>
              <a:rPr lang="en-US" sz="2000">
                <a:latin typeface="Cambria Math"/>
                <a:ea typeface="Cambria Math"/>
              </a:rPr>
              <a:t>}, …, </a:t>
            </a:r>
            <a:r>
              <a:rPr lang="en-US" sz="2000"/>
              <a:t>{</a:t>
            </a:r>
            <a:r>
              <a:rPr lang="en-US" sz="2000" i="1"/>
              <a:t>x</a:t>
            </a:r>
            <a:r>
              <a:rPr lang="en-US" sz="2000" i="1" baseline="-25000">
                <a:ea typeface="Cambria Math"/>
              </a:rPr>
              <a:t>n</a:t>
            </a:r>
            <a:r>
              <a:rPr lang="en-US" sz="2000" baseline="-25000">
                <a:latin typeface="Cambria Math"/>
                <a:ea typeface="Cambria Math"/>
              </a:rPr>
              <a:t>-1</a:t>
            </a:r>
            <a:r>
              <a:rPr lang="en-US" sz="2000">
                <a:latin typeface="Cambria Math"/>
                <a:ea typeface="Cambria Math"/>
              </a:rPr>
              <a:t>,</a:t>
            </a:r>
            <a:r>
              <a:rPr lang="en-US" sz="2000" i="1"/>
              <a:t> </a:t>
            </a:r>
            <a:r>
              <a:rPr lang="en-US" sz="2000" i="1"/>
              <a:t>x</a:t>
            </a:r>
            <a:r>
              <a:rPr lang="en-US" sz="2000" i="1" baseline="-25000">
                <a:ea typeface="Cambria Math"/>
              </a:rPr>
              <a:t>n</a:t>
            </a:r>
            <a:r>
              <a:rPr lang="en-US" sz="2000">
                <a:latin typeface="Cambria Math"/>
                <a:ea typeface="Cambria Math"/>
              </a:rPr>
              <a:t>} by adding edges one by one  until another edge can not be added. </a:t>
            </a:r>
            <a:endParaRPr sz="2000"/>
          </a:p>
          <a:p>
            <a:pPr indent="0">
              <a:lnSpc>
                <a:spcPct val="80000"/>
              </a:lnSpc>
              <a:buNone/>
              <a:defRPr/>
            </a:pPr>
            <a:r>
              <a:rPr lang="en-US" sz="2000">
                <a:latin typeface="Cambria Math"/>
                <a:ea typeface="Cambria Math"/>
              </a:rPr>
              <a:t>                                                                                    </a:t>
            </a:r>
            <a:endParaRPr sz="2000"/>
          </a:p>
          <a:p>
            <a:pPr indent="0">
              <a:lnSpc>
                <a:spcPct val="80000"/>
              </a:lnSpc>
              <a:buNone/>
              <a:defRPr/>
            </a:pPr>
            <a:endParaRPr lang="en-US" sz="2000">
              <a:latin typeface="Cambria Math"/>
              <a:ea typeface="Cambria Math"/>
            </a:endParaRPr>
          </a:p>
          <a:p>
            <a:pPr indent="0">
              <a:lnSpc>
                <a:spcPct val="80000"/>
              </a:lnSpc>
              <a:buNone/>
              <a:defRPr/>
            </a:pPr>
            <a:endParaRPr lang="en-US" sz="2000">
              <a:latin typeface="Cambria Math"/>
              <a:ea typeface="Cambria Math"/>
            </a:endParaRPr>
          </a:p>
          <a:p>
            <a:pPr indent="0">
              <a:lnSpc>
                <a:spcPct val="80000"/>
              </a:lnSpc>
              <a:buNone/>
              <a:defRPr/>
            </a:pPr>
            <a:endParaRPr lang="en-US" sz="2000">
              <a:latin typeface="Cambria Math"/>
              <a:ea typeface="Cambria Math"/>
            </a:endParaRPr>
          </a:p>
          <a:p>
            <a:pPr marL="0" indent="0">
              <a:lnSpc>
                <a:spcPct val="80000"/>
              </a:lnSpc>
              <a:buNone/>
              <a:defRPr/>
            </a:pPr>
            <a:endParaRPr lang="en-US" sz="2000">
              <a:latin typeface="Cambria Math"/>
              <a:ea typeface="Cambria Math"/>
            </a:endParaRPr>
          </a:p>
          <a:p>
            <a:pPr marL="0" indent="0">
              <a:lnSpc>
                <a:spcPct val="80000"/>
              </a:lnSpc>
              <a:buNone/>
              <a:defRPr/>
            </a:pPr>
            <a:endParaRPr lang="en-US" sz="2000">
              <a:latin typeface="Cambria Math"/>
              <a:ea typeface="Cambria Math"/>
            </a:endParaRPr>
          </a:p>
          <a:p>
            <a:pPr>
              <a:lnSpc>
                <a:spcPct val="80000"/>
              </a:lnSpc>
              <a:defRPr/>
            </a:pPr>
            <a:r>
              <a:rPr lang="en-US" sz="2000">
                <a:latin typeface="Cambria Math"/>
                <a:ea typeface="Cambria Math"/>
              </a:rPr>
              <a:t>The path begins at </a:t>
            </a:r>
            <a:r>
              <a:rPr lang="en-US" sz="2000" i="1">
                <a:ea typeface="Cambria Math"/>
              </a:rPr>
              <a:t>a</a:t>
            </a:r>
            <a:r>
              <a:rPr lang="en-US" sz="2000">
                <a:latin typeface="Cambria Math"/>
                <a:ea typeface="Cambria Math"/>
              </a:rPr>
              <a:t> with an edge of the</a:t>
            </a:r>
            <a:endParaRPr sz="2000"/>
          </a:p>
          <a:p>
            <a:pPr marL="0" indent="0">
              <a:lnSpc>
                <a:spcPct val="80000"/>
              </a:lnSpc>
              <a:buNone/>
              <a:defRPr/>
            </a:pPr>
            <a:r>
              <a:rPr lang="en-US" sz="2000">
                <a:latin typeface="Cambria Math"/>
                <a:ea typeface="Cambria Math"/>
              </a:rPr>
              <a:t>form {</a:t>
            </a:r>
            <a:r>
              <a:rPr lang="en-US" sz="2000" i="1">
                <a:ea typeface="Cambria Math"/>
              </a:rPr>
              <a:t>a</a:t>
            </a:r>
            <a:r>
              <a:rPr lang="en-US" sz="2000">
                <a:latin typeface="Cambria Math"/>
                <a:ea typeface="Cambria Math"/>
              </a:rPr>
              <a:t>, </a:t>
            </a:r>
            <a:r>
              <a:rPr lang="en-US" sz="2000" i="1">
                <a:ea typeface="Cambria Math"/>
              </a:rPr>
              <a:t>x</a:t>
            </a:r>
            <a:r>
              <a:rPr lang="en-US" sz="2000">
                <a:latin typeface="Cambria Math"/>
                <a:ea typeface="Cambria Math"/>
              </a:rPr>
              <a:t>}; we show that it must terminate </a:t>
            </a:r>
            <a:endParaRPr sz="2000"/>
          </a:p>
          <a:p>
            <a:pPr marL="0" indent="0">
              <a:lnSpc>
                <a:spcPct val="80000"/>
              </a:lnSpc>
              <a:buNone/>
              <a:defRPr/>
            </a:pPr>
            <a:r>
              <a:rPr lang="en-US" sz="2000">
                <a:latin typeface="Cambria Math"/>
                <a:ea typeface="Cambria Math"/>
              </a:rPr>
              <a:t>at </a:t>
            </a:r>
            <a:r>
              <a:rPr lang="en-US" sz="2000" i="1">
                <a:ea typeface="Cambria Math"/>
              </a:rPr>
              <a:t>a</a:t>
            </a:r>
            <a:r>
              <a:rPr lang="en-US" sz="2000">
                <a:latin typeface="Cambria Math"/>
                <a:ea typeface="Cambria Math"/>
              </a:rPr>
              <a:t> with an edge of the form  {</a:t>
            </a:r>
            <a:r>
              <a:rPr lang="en-US" sz="2000" i="1">
                <a:ea typeface="Cambria Math"/>
              </a:rPr>
              <a:t>y</a:t>
            </a:r>
            <a:r>
              <a:rPr lang="en-US" sz="2000">
                <a:latin typeface="Cambria Math"/>
                <a:ea typeface="Cambria Math"/>
              </a:rPr>
              <a:t>, </a:t>
            </a:r>
            <a:r>
              <a:rPr lang="en-US" sz="2000" i="1">
                <a:ea typeface="Cambria Math"/>
              </a:rPr>
              <a:t>a</a:t>
            </a:r>
            <a:r>
              <a:rPr lang="en-US" sz="2000">
                <a:latin typeface="Cambria Math"/>
                <a:ea typeface="Cambria Math"/>
              </a:rPr>
              <a:t>}.  Since each vertex has an even degree, there must be an even number of edges incident with this vertex. Hence, every time we enter a vertex other than </a:t>
            </a:r>
            <a:r>
              <a:rPr lang="en-US" sz="2000" i="1">
                <a:ea typeface="Cambria Math"/>
              </a:rPr>
              <a:t>a</a:t>
            </a:r>
            <a:r>
              <a:rPr lang="en-US" sz="2000">
                <a:latin typeface="Cambria Math"/>
                <a:ea typeface="Cambria Math"/>
              </a:rPr>
              <a:t>, we can leave it. Therefore, the path can only end at </a:t>
            </a:r>
            <a:r>
              <a:rPr lang="en-US" sz="2000" i="1">
                <a:ea typeface="Cambria Math"/>
              </a:rPr>
              <a:t>a</a:t>
            </a:r>
            <a:r>
              <a:rPr lang="en-US" sz="2000">
                <a:latin typeface="Cambria Math"/>
                <a:ea typeface="Cambria Math"/>
              </a:rPr>
              <a:t>.</a:t>
            </a:r>
            <a:endParaRPr sz="2000"/>
          </a:p>
          <a:p>
            <a:pPr>
              <a:lnSpc>
                <a:spcPct val="80000"/>
              </a:lnSpc>
              <a:defRPr/>
            </a:pPr>
            <a:r>
              <a:rPr lang="en-US" sz="2000">
                <a:ea typeface="Cambria Math"/>
              </a:rPr>
              <a:t>If all of the edges have been used, an Euler circuit has been constructed. Otherwise, consider the </a:t>
            </a:r>
            <a:r>
              <a:rPr lang="en-US" sz="2000">
                <a:ea typeface="Cambria Math"/>
              </a:rPr>
              <a:t>subgraph</a:t>
            </a:r>
            <a:r>
              <a:rPr lang="en-US" sz="2000">
                <a:ea typeface="Cambria Math"/>
              </a:rPr>
              <a:t> </a:t>
            </a:r>
            <a:r>
              <a:rPr lang="en-US" sz="2000" i="1">
                <a:ea typeface="Cambria Math"/>
              </a:rPr>
              <a:t>H</a:t>
            </a:r>
            <a:r>
              <a:rPr lang="en-US" sz="2000">
                <a:ea typeface="Cambria Math"/>
              </a:rPr>
              <a:t> obtained from </a:t>
            </a:r>
            <a:r>
              <a:rPr lang="en-US" sz="2000" i="1">
                <a:ea typeface="Cambria Math"/>
              </a:rPr>
              <a:t>G</a:t>
            </a:r>
            <a:r>
              <a:rPr lang="en-US" sz="2000">
                <a:ea typeface="Cambria Math"/>
              </a:rPr>
              <a:t> by deleting the edges already used. </a:t>
            </a:r>
            <a:endParaRPr sz="2000"/>
          </a:p>
          <a:p>
            <a:pPr marL="0" indent="0">
              <a:lnSpc>
                <a:spcPct val="80000"/>
              </a:lnSpc>
              <a:buNone/>
              <a:defRPr/>
            </a:pPr>
            <a:endParaRPr lang="en-US" sz="2000">
              <a:ea typeface="Cambria Math"/>
            </a:endParaRPr>
          </a:p>
          <a:p>
            <a:pPr marL="0" indent="0">
              <a:lnSpc>
                <a:spcPct val="80000"/>
              </a:lnSpc>
              <a:buNone/>
              <a:defRPr/>
            </a:pPr>
            <a:endParaRPr lang="en-US" sz="2000">
              <a:ea typeface="Cambria Math"/>
            </a:endParaRPr>
          </a:p>
          <a:p>
            <a:pPr marL="0" indent="0">
              <a:lnSpc>
                <a:spcPct val="80000"/>
              </a:lnSpc>
              <a:buNone/>
              <a:defRPr/>
            </a:pPr>
            <a:endParaRPr lang="en-US" sz="2000">
              <a:ea typeface="Cambria Math"/>
            </a:endParaRPr>
          </a:p>
          <a:p>
            <a:pPr>
              <a:lnSpc>
                <a:spcPct val="80000"/>
              </a:lnSpc>
              <a:defRPr/>
            </a:pPr>
            <a:endParaRPr lang="en-US" sz="2000">
              <a:ea typeface="Cambria Math"/>
            </a:endParaRPr>
          </a:p>
          <a:p>
            <a:pPr marL="0" indent="0">
              <a:lnSpc>
                <a:spcPct val="80000"/>
              </a:lnSpc>
              <a:buNone/>
              <a:defRPr/>
            </a:pPr>
            <a:endParaRPr lang="en-US" sz="2000">
              <a:ea typeface="Cambria Math"/>
            </a:endParaRPr>
          </a:p>
          <a:p>
            <a:pPr marL="0" indent="0">
              <a:lnSpc>
                <a:spcPct val="80000"/>
              </a:lnSpc>
              <a:buNone/>
              <a:defRPr/>
            </a:pPr>
            <a:endParaRPr lang="en-US" sz="2000">
              <a:ea typeface="Cambria Math"/>
            </a:endParaRPr>
          </a:p>
        </p:txBody>
      </p:sp>
      <p:sp>
        <p:nvSpPr>
          <p:cNvPr id="7" name="TextBox 2" hidden="0"/>
          <p:cNvSpPr>
            <a:spLocks noAdjustHandles="0" noChangeArrowheads="0"/>
          </p:cNvSpPr>
          <p:nvPr isPhoto="0" userDrawn="0"/>
        </p:nvSpPr>
        <p:spPr bwMode="auto">
          <a:xfrm>
            <a:off x="457200" y="2438400"/>
            <a:ext cx="4452730" cy="830997"/>
          </a:xfrm>
          <a:prstGeom prst="rect">
            <a:avLst/>
          </a:prstGeom>
          <a:noFill/>
          <a:ln>
            <a:solidFill>
              <a:schemeClr val="tx2"/>
            </a:solidFill>
          </a:ln>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ambria Math"/>
                <a:ea typeface="Cambria Math"/>
                <a:cs typeface="+mn-cs"/>
              </a:rPr>
              <a:t>We illustrate this idea in the graph  G here. We begin at </a:t>
            </a:r>
            <a:r>
              <a:rPr lang="en-US" sz="1600" b="0" i="1" u="none" strike="noStrike" cap="none" spc="0">
                <a:ln>
                  <a:noFill/>
                </a:ln>
                <a:solidFill>
                  <a:prstClr val="black"/>
                </a:solidFill>
                <a:latin typeface="Constantia"/>
                <a:ea typeface="Cambria Math"/>
                <a:cs typeface="+mn-cs"/>
              </a:rPr>
              <a:t>a</a:t>
            </a:r>
            <a:r>
              <a:rPr lang="en-US" sz="1600" b="0" i="0" u="none" strike="noStrike" cap="none" spc="0">
                <a:ln>
                  <a:noFill/>
                </a:ln>
                <a:solidFill>
                  <a:prstClr val="black"/>
                </a:solidFill>
                <a:latin typeface="Cambria Math"/>
                <a:ea typeface="Cambria Math"/>
                <a:cs typeface="+mn-cs"/>
              </a:rPr>
              <a:t> and choose the edges {</a:t>
            </a:r>
            <a:r>
              <a:rPr lang="en-US" sz="1600" b="0" i="1" u="none" strike="noStrike" cap="none" spc="0">
                <a:ln>
                  <a:noFill/>
                </a:ln>
                <a:solidFill>
                  <a:prstClr val="black"/>
                </a:solidFill>
                <a:latin typeface="Constantia"/>
                <a:ea typeface="Cambria Math"/>
                <a:cs typeface="+mn-cs"/>
              </a:rPr>
              <a:t>a</a:t>
            </a:r>
            <a:r>
              <a:rPr lang="en-US" sz="1600" b="0" i="0" u="none" strike="noStrike" cap="none" spc="0">
                <a:ln>
                  <a:noFill/>
                </a:ln>
                <a:solidFill>
                  <a:prstClr val="black"/>
                </a:solidFill>
                <a:latin typeface="Cambria Math"/>
                <a:ea typeface="Cambria Math"/>
                <a:cs typeface="+mn-cs"/>
              </a:rPr>
              <a:t>, </a:t>
            </a:r>
            <a:r>
              <a:rPr lang="en-US" sz="1600" b="0" i="1" u="none" strike="noStrike" cap="none" spc="0">
                <a:ln>
                  <a:noFill/>
                </a:ln>
                <a:solidFill>
                  <a:prstClr val="black"/>
                </a:solidFill>
                <a:latin typeface="Constantia"/>
                <a:ea typeface="Cambria Math"/>
                <a:cs typeface="+mn-cs"/>
              </a:rPr>
              <a:t>f</a:t>
            </a:r>
            <a:r>
              <a:rPr lang="en-US" sz="1600" b="0" i="0" u="none" strike="noStrike" cap="none" spc="0">
                <a:ln>
                  <a:noFill/>
                </a:ln>
                <a:solidFill>
                  <a:prstClr val="black"/>
                </a:solidFill>
                <a:latin typeface="Cambria Math"/>
                <a:ea typeface="Cambria Math"/>
                <a:cs typeface="+mn-cs"/>
              </a:rPr>
              <a:t>}, {</a:t>
            </a:r>
            <a:r>
              <a:rPr lang="en-US" sz="1600" b="0" i="1" u="none" strike="noStrike" cap="none" spc="0">
                <a:ln>
                  <a:noFill/>
                </a:ln>
                <a:solidFill>
                  <a:prstClr val="black"/>
                </a:solidFill>
                <a:latin typeface="Constantia"/>
                <a:ea typeface="Cambria Math"/>
                <a:cs typeface="+mn-cs"/>
              </a:rPr>
              <a:t>f,</a:t>
            </a:r>
            <a:r>
              <a:rPr lang="en-US" sz="1600" b="0" i="0" u="none" strike="noStrike" cap="none" spc="0">
                <a:ln>
                  <a:noFill/>
                </a:ln>
                <a:solidFill>
                  <a:prstClr val="black"/>
                </a:solidFill>
                <a:latin typeface="Cambria Math"/>
                <a:ea typeface="Cambria Math"/>
                <a:cs typeface="+mn-cs"/>
              </a:rPr>
              <a:t> </a:t>
            </a:r>
            <a:r>
              <a:rPr lang="en-US" sz="1600" b="0" i="1" u="none" strike="noStrike" cap="none" spc="0">
                <a:ln>
                  <a:noFill/>
                </a:ln>
                <a:solidFill>
                  <a:prstClr val="black"/>
                </a:solidFill>
                <a:latin typeface="Constantia"/>
                <a:ea typeface="Cambria Math"/>
                <a:cs typeface="+mn-cs"/>
              </a:rPr>
              <a:t>c</a:t>
            </a:r>
            <a:r>
              <a:rPr lang="en-US" sz="1600" b="0" i="0" u="none" strike="noStrike" cap="none" spc="0">
                <a:ln>
                  <a:noFill/>
                </a:ln>
                <a:solidFill>
                  <a:prstClr val="black"/>
                </a:solidFill>
                <a:latin typeface="Cambria Math"/>
                <a:ea typeface="Cambria Math"/>
                <a:cs typeface="+mn-cs"/>
              </a:rPr>
              <a:t>}, {</a:t>
            </a:r>
            <a:r>
              <a:rPr lang="en-US" sz="1600" b="0" i="1" u="none" strike="noStrike" cap="none" spc="0">
                <a:ln>
                  <a:noFill/>
                </a:ln>
                <a:solidFill>
                  <a:prstClr val="black"/>
                </a:solidFill>
                <a:latin typeface="Constantia"/>
                <a:ea typeface="Cambria Math"/>
                <a:cs typeface="+mn-cs"/>
              </a:rPr>
              <a:t>c</a:t>
            </a:r>
            <a:r>
              <a:rPr lang="en-US" sz="1600" b="0" i="0" u="none" strike="noStrike" cap="none" spc="0">
                <a:ln>
                  <a:noFill/>
                </a:ln>
                <a:solidFill>
                  <a:prstClr val="black"/>
                </a:solidFill>
                <a:latin typeface="Cambria Math"/>
                <a:ea typeface="Cambria Math"/>
                <a:cs typeface="+mn-cs"/>
              </a:rPr>
              <a:t>, </a:t>
            </a:r>
            <a:r>
              <a:rPr lang="en-US" sz="1600" b="0" i="1" u="none" strike="noStrike" cap="none" spc="0">
                <a:ln>
                  <a:noFill/>
                </a:ln>
                <a:solidFill>
                  <a:prstClr val="black"/>
                </a:solidFill>
                <a:latin typeface="Constantia"/>
                <a:ea typeface="Cambria Math"/>
                <a:cs typeface="+mn-cs"/>
              </a:rPr>
              <a:t>b</a:t>
            </a:r>
            <a:r>
              <a:rPr lang="en-US" sz="1600" b="0" i="0" u="none" strike="noStrike" cap="none" spc="0">
                <a:ln>
                  <a:noFill/>
                </a:ln>
                <a:solidFill>
                  <a:prstClr val="black"/>
                </a:solidFill>
                <a:latin typeface="Cambria Math"/>
                <a:ea typeface="Cambria Math"/>
                <a:cs typeface="+mn-cs"/>
              </a:rPr>
              <a:t>}, and {</a:t>
            </a:r>
            <a:r>
              <a:rPr lang="en-US" sz="1600" b="0" i="1" u="none" strike="noStrike" cap="none" spc="0">
                <a:ln>
                  <a:noFill/>
                </a:ln>
                <a:solidFill>
                  <a:prstClr val="black"/>
                </a:solidFill>
                <a:latin typeface="Constantia"/>
                <a:ea typeface="Cambria Math"/>
                <a:cs typeface="+mn-cs"/>
              </a:rPr>
              <a:t>b</a:t>
            </a:r>
            <a:r>
              <a:rPr lang="en-US" sz="1600" b="0" i="0" u="none" strike="noStrike" cap="none" spc="0">
                <a:ln>
                  <a:noFill/>
                </a:ln>
                <a:solidFill>
                  <a:prstClr val="black"/>
                </a:solidFill>
                <a:latin typeface="Cambria Math"/>
                <a:ea typeface="Cambria Math"/>
                <a:cs typeface="+mn-cs"/>
              </a:rPr>
              <a:t>, </a:t>
            </a:r>
            <a:r>
              <a:rPr lang="en-US" sz="1600" b="0" i="1" u="none" strike="noStrike" cap="none" spc="0">
                <a:ln>
                  <a:noFill/>
                </a:ln>
                <a:solidFill>
                  <a:prstClr val="black"/>
                </a:solidFill>
                <a:latin typeface="Constantia"/>
                <a:ea typeface="Cambria Math"/>
                <a:cs typeface="+mn-cs"/>
              </a:rPr>
              <a:t>a</a:t>
            </a:r>
            <a:r>
              <a:rPr lang="en-US" sz="1600" b="0" i="0" u="none" strike="noStrike" cap="none" spc="0">
                <a:ln>
                  <a:noFill/>
                </a:ln>
                <a:solidFill>
                  <a:prstClr val="black"/>
                </a:solidFill>
                <a:latin typeface="Cambria Math"/>
                <a:ea typeface="Cambria Math"/>
                <a:cs typeface="+mn-cs"/>
              </a:rPr>
              <a:t>} in succession.</a:t>
            </a:r>
            <a:endParaRPr/>
          </a:p>
        </p:txBody>
      </p:sp>
      <p:sp>
        <p:nvSpPr>
          <p:cNvPr id="8" name="TextBox 4" hidden="0"/>
          <p:cNvSpPr>
            <a:spLocks noAdjustHandles="0" noChangeArrowheads="0"/>
          </p:cNvSpPr>
          <p:nvPr isPhoto="0" userDrawn="0"/>
        </p:nvSpPr>
        <p:spPr bwMode="auto">
          <a:xfrm>
            <a:off x="1028700" y="6326416"/>
            <a:ext cx="7086600" cy="338554"/>
          </a:xfrm>
          <a:prstGeom prst="rect">
            <a:avLst/>
          </a:prstGeom>
          <a:noFill/>
          <a:ln>
            <a:solidFill>
              <a:schemeClr val="tx2"/>
            </a:solidFill>
          </a:ln>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nstantia"/>
                <a:ea typeface="Cambria Math"/>
                <a:cs typeface="+mn-cs"/>
              </a:rPr>
              <a:t>In the example </a:t>
            </a:r>
            <a:r>
              <a:rPr lang="en-US" sz="1600" b="0" i="1" u="none" strike="noStrike" cap="none" spc="0">
                <a:ln>
                  <a:noFill/>
                </a:ln>
                <a:solidFill>
                  <a:prstClr val="black"/>
                </a:solidFill>
                <a:latin typeface="Constantia"/>
                <a:ea typeface="Cambria Math"/>
                <a:cs typeface="+mn-cs"/>
              </a:rPr>
              <a:t>H</a:t>
            </a:r>
            <a:r>
              <a:rPr lang="en-US" sz="1600" b="0" i="0" u="none" strike="noStrike" cap="none" spc="0">
                <a:ln>
                  <a:noFill/>
                </a:ln>
                <a:solidFill>
                  <a:prstClr val="black"/>
                </a:solidFill>
                <a:latin typeface="Constantia"/>
                <a:ea typeface="Cambria Math"/>
                <a:cs typeface="+mn-cs"/>
              </a:rPr>
              <a:t> consists of the vertices  </a:t>
            </a:r>
            <a:r>
              <a:rPr lang="en-US" sz="1600" b="0" i="1" u="none" strike="noStrike" cap="none" spc="0">
                <a:ln>
                  <a:noFill/>
                </a:ln>
                <a:solidFill>
                  <a:prstClr val="black"/>
                </a:solidFill>
                <a:latin typeface="Constantia"/>
                <a:ea typeface="Cambria Math"/>
                <a:cs typeface="+mn-cs"/>
              </a:rPr>
              <a:t>c</a:t>
            </a:r>
            <a:r>
              <a:rPr lang="en-US" sz="1600" b="0" i="0" u="none" strike="noStrike" cap="none" spc="0">
                <a:ln>
                  <a:noFill/>
                </a:ln>
                <a:solidFill>
                  <a:prstClr val="black"/>
                </a:solidFill>
                <a:latin typeface="Constantia"/>
                <a:ea typeface="Cambria Math"/>
                <a:cs typeface="+mn-cs"/>
              </a:rPr>
              <a:t>, </a:t>
            </a:r>
            <a:r>
              <a:rPr lang="en-US" sz="1600" b="0" i="1" u="none" strike="noStrike" cap="none" spc="0">
                <a:ln>
                  <a:noFill/>
                </a:ln>
                <a:solidFill>
                  <a:prstClr val="black"/>
                </a:solidFill>
                <a:latin typeface="Constantia"/>
                <a:ea typeface="Cambria Math"/>
                <a:cs typeface="+mn-cs"/>
              </a:rPr>
              <a:t>d</a:t>
            </a:r>
            <a:r>
              <a:rPr lang="en-US" sz="1600" b="0" i="0" u="none" strike="noStrike" cap="none" spc="0">
                <a:ln>
                  <a:noFill/>
                </a:ln>
                <a:solidFill>
                  <a:prstClr val="black"/>
                </a:solidFill>
                <a:latin typeface="Constantia"/>
                <a:ea typeface="Cambria Math"/>
                <a:cs typeface="+mn-cs"/>
              </a:rPr>
              <a:t>, </a:t>
            </a:r>
            <a:r>
              <a:rPr lang="en-US" sz="1600" b="0" i="1" u="none" strike="noStrike" cap="none" spc="0">
                <a:ln>
                  <a:noFill/>
                </a:ln>
                <a:solidFill>
                  <a:prstClr val="black"/>
                </a:solidFill>
                <a:latin typeface="Constantia"/>
                <a:ea typeface="Cambria Math"/>
                <a:cs typeface="+mn-cs"/>
              </a:rPr>
              <a:t>e</a:t>
            </a:r>
            <a:r>
              <a:rPr lang="en-US" sz="1600" b="0" i="0" u="none" strike="noStrike" cap="none" spc="0">
                <a:ln>
                  <a:noFill/>
                </a:ln>
                <a:solidFill>
                  <a:prstClr val="black"/>
                </a:solidFill>
                <a:latin typeface="Constantia"/>
                <a:ea typeface="Cambria Math"/>
                <a:cs typeface="+mn-cs"/>
              </a:rPr>
              <a:t>. </a:t>
            </a:r>
            <a:endParaRPr/>
          </a:p>
        </p:txBody>
      </p:sp>
      <p:pic>
        <p:nvPicPr>
          <p:cNvPr id="9" name="Picture 6" hidden="0"/>
          <p:cNvPicPr>
            <a:picLocks noChangeAspect="1"/>
          </p:cNvPicPr>
          <p:nvPr isPhoto="0" userDrawn="0"/>
        </p:nvPicPr>
        <p:blipFill>
          <a:blip r:embed="rId2"/>
          <a:stretch/>
        </p:blipFill>
        <p:spPr bwMode="auto">
          <a:xfrm>
            <a:off x="5214730" y="2006711"/>
            <a:ext cx="3748436" cy="24128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685800" y="704088"/>
            <a:ext cx="8229600" cy="48160"/>
          </a:xfrm>
        </p:spPr>
        <p:txBody>
          <a:bodyPr>
            <a:noAutofit/>
          </a:bodyPr>
          <a:lstStyle/>
          <a:p>
            <a:pPr>
              <a:defRPr/>
            </a:pPr>
            <a:r>
              <a:rPr lang="en-US" sz="2800"/>
              <a:t>Sufficient Conditions for Euler Circuits and Paths</a:t>
            </a:r>
            <a:endParaRPr/>
          </a:p>
        </p:txBody>
      </p:sp>
      <p:pic>
        <p:nvPicPr>
          <p:cNvPr id="5" name="Picture 3" hidden="0"/>
          <p:cNvPicPr>
            <a:picLocks noChangeAspect="1"/>
          </p:cNvPicPr>
          <p:nvPr isPhoto="0" userDrawn="0"/>
        </p:nvPicPr>
        <p:blipFill>
          <a:blip r:embed="rId2"/>
          <a:stretch/>
        </p:blipFill>
        <p:spPr bwMode="auto">
          <a:xfrm>
            <a:off x="304800" y="852686"/>
            <a:ext cx="8458200" cy="1966714"/>
          </a:xfrm>
          <a:prstGeom prst="rect">
            <a:avLst/>
          </a:prstGeom>
        </p:spPr>
      </p:pic>
      <p:sp>
        <p:nvSpPr>
          <p:cNvPr id="6" name="Content Placeholder 5" hidden="0"/>
          <p:cNvSpPr>
            <a:spLocks noGrp="1"/>
          </p:cNvSpPr>
          <p:nvPr isPhoto="0" userDrawn="0">
            <p:ph idx="1" hasCustomPrompt="0"/>
          </p:nvPr>
        </p:nvSpPr>
        <p:spPr bwMode="auto">
          <a:xfrm>
            <a:off x="0" y="1981200"/>
            <a:ext cx="8763000" cy="4876800"/>
          </a:xfrm>
        </p:spPr>
        <p:txBody>
          <a:bodyPr/>
          <a:lstStyle/>
          <a:p>
            <a:pPr marL="0" indent="0">
              <a:lnSpc>
                <a:spcPct val="95000"/>
              </a:lnSpc>
              <a:buNone/>
              <a:defRPr/>
            </a:pPr>
            <a:endParaRPr lang="en-US" sz="1000">
              <a:ea typeface="Cambria Math"/>
            </a:endParaRPr>
          </a:p>
          <a:p>
            <a:pPr marL="0" indent="0">
              <a:lnSpc>
                <a:spcPct val="80000"/>
              </a:lnSpc>
              <a:buNone/>
              <a:defRPr/>
            </a:pPr>
            <a:endParaRPr lang="en-US" sz="1000">
              <a:ea typeface="Cambria Math"/>
            </a:endParaRPr>
          </a:p>
          <a:p>
            <a:pPr marL="0" indent="0">
              <a:lnSpc>
                <a:spcPct val="80000"/>
              </a:lnSpc>
              <a:buNone/>
              <a:defRPr/>
            </a:pPr>
            <a:endParaRPr lang="en-US" sz="1000">
              <a:ea typeface="Cambria Math"/>
            </a:endParaRPr>
          </a:p>
          <a:p>
            <a:pPr>
              <a:lnSpc>
                <a:spcPct val="80000"/>
              </a:lnSpc>
              <a:defRPr/>
            </a:pPr>
            <a:endParaRPr lang="en-US" sz="1000">
              <a:ea typeface="Cambria Math"/>
            </a:endParaRPr>
          </a:p>
          <a:p>
            <a:pPr marL="0" indent="0">
              <a:lnSpc>
                <a:spcPct val="80000"/>
              </a:lnSpc>
              <a:buNone/>
              <a:defRPr/>
            </a:pPr>
            <a:endParaRPr lang="en-US" sz="1000">
              <a:ea typeface="Cambria Math"/>
            </a:endParaRPr>
          </a:p>
          <a:p>
            <a:pPr>
              <a:lnSpc>
                <a:spcPct val="80000"/>
              </a:lnSpc>
              <a:defRPr/>
            </a:pPr>
            <a:endParaRPr lang="en-US" sz="1000">
              <a:ea typeface="Cambria Math"/>
            </a:endParaRPr>
          </a:p>
          <a:p>
            <a:pPr>
              <a:lnSpc>
                <a:spcPct val="80000"/>
              </a:lnSpc>
              <a:defRPr/>
            </a:pPr>
            <a:r>
              <a:rPr lang="en-US" sz="1400">
                <a:ea typeface="Cambria Math"/>
              </a:rPr>
              <a:t>Because G is connected, H must have at least one vertex in common with the circuit that has been deleted. </a:t>
            </a:r>
            <a:endParaRPr sz="1000"/>
          </a:p>
          <a:p>
            <a:pPr>
              <a:lnSpc>
                <a:spcPct val="80000"/>
              </a:lnSpc>
              <a:defRPr/>
            </a:pPr>
            <a:endParaRPr lang="en-US" sz="1200">
              <a:ea typeface="Cambria Math"/>
            </a:endParaRPr>
          </a:p>
          <a:p>
            <a:pPr marL="0" indent="0">
              <a:lnSpc>
                <a:spcPct val="80000"/>
              </a:lnSpc>
              <a:buNone/>
              <a:defRPr/>
            </a:pPr>
            <a:endParaRPr lang="en-US" sz="1200">
              <a:ea typeface="Cambria Math"/>
            </a:endParaRPr>
          </a:p>
          <a:p>
            <a:pPr marL="0" indent="0">
              <a:lnSpc>
                <a:spcPct val="80000"/>
              </a:lnSpc>
              <a:buNone/>
              <a:defRPr/>
            </a:pPr>
            <a:endParaRPr lang="en-US" sz="1200">
              <a:ea typeface="Cambria Math"/>
            </a:endParaRPr>
          </a:p>
          <a:p>
            <a:pPr>
              <a:lnSpc>
                <a:spcPct val="80000"/>
              </a:lnSpc>
              <a:defRPr/>
            </a:pPr>
            <a:endParaRPr lang="en-US" sz="1200">
              <a:ea typeface="Cambria Math"/>
            </a:endParaRPr>
          </a:p>
          <a:p>
            <a:pPr>
              <a:lnSpc>
                <a:spcPct val="80000"/>
              </a:lnSpc>
              <a:defRPr/>
            </a:pPr>
            <a:r>
              <a:rPr lang="en-US" sz="1200">
                <a:ea typeface="Cambria Math"/>
              </a:rPr>
              <a:t> </a:t>
            </a:r>
            <a:r>
              <a:rPr lang="en-US" sz="1600">
                <a:ea typeface="Cambria Math"/>
              </a:rPr>
              <a:t>Every vertex in H must have even degree because all the vertices in </a:t>
            </a:r>
            <a:r>
              <a:rPr lang="en-US" sz="1600" i="1">
                <a:ea typeface="Cambria Math"/>
              </a:rPr>
              <a:t>G</a:t>
            </a:r>
            <a:r>
              <a:rPr lang="en-US" sz="1600">
                <a:ea typeface="Cambria Math"/>
              </a:rPr>
              <a:t> have even degree and for each vertex, pairs of edges incident with this vertex have been deleted. Beginning with the shared vertex construct a path  ending in the same vertex (as was done before). Then splice this new circuit into the original circuit.</a:t>
            </a:r>
            <a:endParaRPr sz="1000"/>
          </a:p>
          <a:p>
            <a:pPr>
              <a:lnSpc>
                <a:spcPct val="80000"/>
              </a:lnSpc>
              <a:defRPr/>
            </a:pPr>
            <a:endParaRPr lang="en-US" sz="1600">
              <a:ea typeface="Cambria Math"/>
            </a:endParaRPr>
          </a:p>
          <a:p>
            <a:pPr marL="0" indent="0">
              <a:lnSpc>
                <a:spcPct val="80000"/>
              </a:lnSpc>
              <a:buNone/>
              <a:defRPr/>
            </a:pPr>
            <a:endParaRPr lang="en-US" sz="1200">
              <a:ea typeface="Cambria Math"/>
            </a:endParaRPr>
          </a:p>
          <a:p>
            <a:pPr marL="0" indent="0">
              <a:lnSpc>
                <a:spcPct val="80000"/>
              </a:lnSpc>
              <a:buNone/>
              <a:defRPr/>
            </a:pPr>
            <a:endParaRPr lang="en-US" sz="1200">
              <a:ea typeface="Cambria Math"/>
            </a:endParaRPr>
          </a:p>
          <a:p>
            <a:pPr>
              <a:lnSpc>
                <a:spcPct val="80000"/>
              </a:lnSpc>
              <a:defRPr/>
            </a:pPr>
            <a:endParaRPr lang="en-US" sz="1200">
              <a:ea typeface="Cambria Math"/>
            </a:endParaRPr>
          </a:p>
          <a:p>
            <a:pPr>
              <a:lnSpc>
                <a:spcPct val="80000"/>
              </a:lnSpc>
              <a:defRPr/>
            </a:pPr>
            <a:r>
              <a:rPr lang="en-US" sz="1500">
                <a:ea typeface="Cambria Math"/>
              </a:rPr>
              <a:t>Continue this process until all edges have been used. This produces an Euler circuit. Since every edge is included and no edge is included more than once.</a:t>
            </a:r>
            <a:endParaRPr sz="1000"/>
          </a:p>
          <a:p>
            <a:pPr>
              <a:lnSpc>
                <a:spcPct val="80000"/>
              </a:lnSpc>
              <a:defRPr/>
            </a:pPr>
            <a:r>
              <a:rPr lang="en-US" sz="1500"/>
              <a:t>Similar reasoning can be used to show that a graph with exactly two vertices of odd degree must have an Euler path connecting these two vertices of odd degree</a:t>
            </a:r>
            <a:endParaRPr sz="1000"/>
          </a:p>
        </p:txBody>
      </p:sp>
      <p:sp>
        <p:nvSpPr>
          <p:cNvPr id="7" name="TextBox 6" hidden="0"/>
          <p:cNvSpPr>
            <a:spLocks noAdjustHandles="0" noChangeArrowheads="0"/>
          </p:cNvSpPr>
          <p:nvPr isPhoto="0" userDrawn="0"/>
        </p:nvSpPr>
        <p:spPr bwMode="auto">
          <a:xfrm>
            <a:off x="1026226" y="3387709"/>
            <a:ext cx="3498575" cy="338554"/>
          </a:xfrm>
          <a:prstGeom prst="rect">
            <a:avLst/>
          </a:prstGeom>
          <a:noFill/>
          <a:ln>
            <a:solidFill>
              <a:schemeClr val="tx2"/>
            </a:solidFill>
          </a:ln>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nstantia"/>
                <a:ea typeface="Cambria Math"/>
                <a:cs typeface="+mn-cs"/>
              </a:rPr>
              <a:t>In the example, the vertex is </a:t>
            </a:r>
            <a:r>
              <a:rPr lang="en-US" sz="1600" b="0" i="1" u="none" strike="noStrike" cap="none" spc="0">
                <a:ln>
                  <a:noFill/>
                </a:ln>
                <a:solidFill>
                  <a:prstClr val="black"/>
                </a:solidFill>
                <a:latin typeface="Constantia"/>
                <a:ea typeface="Cambria Math"/>
                <a:cs typeface="+mn-cs"/>
              </a:rPr>
              <a:t>c</a:t>
            </a:r>
            <a:r>
              <a:rPr lang="en-US" sz="1050" b="0" i="1" u="none" strike="noStrike" cap="none" spc="0">
                <a:ln>
                  <a:noFill/>
                </a:ln>
                <a:solidFill>
                  <a:prstClr val="black"/>
                </a:solidFill>
                <a:latin typeface="Constantia"/>
                <a:ea typeface="Cambria Math"/>
                <a:cs typeface="+mn-cs"/>
              </a:rPr>
              <a:t>.</a:t>
            </a:r>
            <a:endParaRPr lang="en-US" sz="1050" b="0" i="0" u="none" strike="noStrike" cap="none" spc="0">
              <a:ln>
                <a:noFill/>
              </a:ln>
              <a:solidFill>
                <a:prstClr val="black"/>
              </a:solidFill>
              <a:latin typeface="Constantia"/>
              <a:ea typeface="+mn-ea"/>
              <a:cs typeface="+mn-cs"/>
            </a:endParaRPr>
          </a:p>
        </p:txBody>
      </p:sp>
      <p:sp>
        <p:nvSpPr>
          <p:cNvPr id="8" name="TextBox 7" hidden="0"/>
          <p:cNvSpPr>
            <a:spLocks noAdjustHandles="0" noChangeArrowheads="0"/>
          </p:cNvSpPr>
          <p:nvPr isPhoto="0" userDrawn="0"/>
        </p:nvSpPr>
        <p:spPr bwMode="auto">
          <a:xfrm>
            <a:off x="685800" y="4784300"/>
            <a:ext cx="7162800" cy="338554"/>
          </a:xfrm>
          <a:prstGeom prst="rect">
            <a:avLst/>
          </a:prstGeom>
          <a:noFill/>
          <a:ln>
            <a:solidFill>
              <a:schemeClr val="tx2"/>
            </a:solidFill>
          </a:ln>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nstantia"/>
                <a:ea typeface="Cambria Math"/>
                <a:cs typeface="+mn-cs"/>
              </a:rPr>
              <a:t>In the example, we end up with the circuit    </a:t>
            </a:r>
            <a:r>
              <a:rPr lang="en-US" sz="1600" b="0" i="1" u="none" strike="noStrike" cap="none" spc="0">
                <a:ln>
                  <a:noFill/>
                </a:ln>
                <a:solidFill>
                  <a:prstClr val="black"/>
                </a:solidFill>
                <a:latin typeface="Constantia"/>
                <a:ea typeface="Cambria Math"/>
                <a:cs typeface="+mn-cs"/>
              </a:rPr>
              <a:t>a, f, c, d, e, c, b, a</a:t>
            </a:r>
            <a:r>
              <a:rPr lang="en-US" sz="1600" b="0" i="0" u="none" strike="noStrike" cap="none" spc="0">
                <a:ln>
                  <a:noFill/>
                </a:ln>
                <a:solidFill>
                  <a:prstClr val="black"/>
                </a:solidFill>
                <a:latin typeface="Constantia"/>
                <a:ea typeface="Cambria Math"/>
                <a:cs typeface="+mn-cs"/>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Algorithm for Constructing an  Euler Circuits</a:t>
            </a:r>
            <a:endParaRPr sz="4500"/>
          </a:p>
        </p:txBody>
      </p:sp>
      <p:sp>
        <p:nvSpPr>
          <p:cNvPr id="5" name="Content Placeholder 2" hidden="0"/>
          <p:cNvSpPr>
            <a:spLocks noGrp="1"/>
          </p:cNvSpPr>
          <p:nvPr isPhoto="0" userDrawn="0">
            <p:ph idx="1" hasCustomPrompt="0"/>
          </p:nvPr>
        </p:nvSpPr>
        <p:spPr bwMode="auto"/>
        <p:txBody>
          <a:bodyPr/>
          <a:lstStyle/>
          <a:p>
            <a:pPr marL="0" indent="0">
              <a:buNone/>
              <a:defRPr/>
            </a:pPr>
            <a:r>
              <a:rPr lang="en-US"/>
              <a:t>In our proof we developed this algorithms for constructing a Euler circuit in a graph with no vertices of odd degree.</a:t>
            </a:r>
            <a:endParaRPr/>
          </a:p>
        </p:txBody>
      </p:sp>
      <p:sp>
        <p:nvSpPr>
          <p:cNvPr id="6" name="Content Placeholder 2" hidden="0"/>
          <p:cNvSpPr>
            <a:spLocks noAdjustHandles="0" noChangeArrowheads="0"/>
          </p:cNvSpPr>
          <p:nvPr isPhoto="0" userDrawn="0"/>
        </p:nvSpPr>
        <p:spPr bwMode="auto">
          <a:xfrm>
            <a:off x="685800" y="3429000"/>
            <a:ext cx="8153399" cy="3124199"/>
          </a:xfrm>
          <a:prstGeom prst="rect">
            <a:avLst/>
          </a:prstGeom>
          <a:ln>
            <a:solidFill>
              <a:schemeClr val="accent1"/>
            </a:solidFill>
          </a:ln>
        </p:spPr>
        <p:txBody>
          <a:bodyPr vert="horz"/>
          <a:lstStyle/>
          <a:p>
            <a:pPr marL="274320" marR="0" lvl="0" indent="-274320" algn="l" defTabSz="914400">
              <a:lnSpc>
                <a:spcPct val="95000"/>
              </a:lnSpc>
              <a:spcBef>
                <a:spcPts val="0"/>
              </a:spcBef>
              <a:spcAft>
                <a:spcPts val="0"/>
              </a:spcAft>
              <a:buClr>
                <a:srgbClr val="0BD0D9"/>
              </a:buClr>
              <a:buSzPct val="95000"/>
              <a:buFont typeface="Wingdings 2"/>
              <a:buNone/>
              <a:defRPr/>
            </a:pPr>
            <a:r>
              <a:rPr lang="en-US" sz="1800" b="1" i="0" u="none" strike="noStrike" cap="none" spc="0">
                <a:ln>
                  <a:noFill/>
                </a:ln>
                <a:solidFill>
                  <a:prstClr val="black"/>
                </a:solidFill>
                <a:latin typeface="Constantia"/>
                <a:ea typeface="+mn-ea"/>
                <a:cs typeface="+mn-cs"/>
              </a:rPr>
              <a:t>   procedure</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Euler</a:t>
            </a:r>
            <a:r>
              <a:rPr lang="en-US" sz="1800" b="0" i="0" u="none" strike="noStrike" cap="none" spc="0">
                <a:ln>
                  <a:noFill/>
                </a:ln>
                <a:solidFill>
                  <a:prstClr val="black"/>
                </a:solidFill>
                <a:latin typeface="Constantia"/>
                <a:ea typeface="+mn-ea"/>
                <a:cs typeface="+mn-cs"/>
              </a:rPr>
              <a:t>(</a:t>
            </a:r>
            <a:r>
              <a:rPr lang="en-US" sz="1800" b="0" i="1" u="none" strike="noStrike" cap="none" spc="0">
                <a:ln>
                  <a:noFill/>
                </a:ln>
                <a:solidFill>
                  <a:prstClr val="black"/>
                </a:solidFill>
                <a:latin typeface="Constantia"/>
                <a:ea typeface="+mn-ea"/>
                <a:cs typeface="+mn-cs"/>
              </a:rPr>
              <a:t>G</a:t>
            </a:r>
            <a:r>
              <a:rPr lang="en-US" sz="1800" b="0" i="0" u="none" strike="noStrike" cap="none" spc="0">
                <a:ln>
                  <a:noFill/>
                </a:ln>
                <a:solidFill>
                  <a:prstClr val="black"/>
                </a:solidFill>
                <a:latin typeface="Constantia"/>
                <a:ea typeface="+mn-ea"/>
                <a:cs typeface="+mn-cs"/>
              </a:rPr>
              <a:t>: connected </a:t>
            </a:r>
            <a:r>
              <a:rPr lang="en-US" sz="1800" b="0" i="0" u="none" strike="noStrike" cap="none" spc="0">
                <a:ln>
                  <a:noFill/>
                </a:ln>
                <a:solidFill>
                  <a:prstClr val="black"/>
                </a:solidFill>
                <a:latin typeface="Constantia"/>
                <a:ea typeface="+mn-ea"/>
                <a:cs typeface="+mn-cs"/>
              </a:rPr>
              <a:t>multigraph</a:t>
            </a:r>
            <a:r>
              <a:rPr lang="en-US" sz="1800" b="0" i="0" u="none" strike="noStrike" cap="none" spc="0">
                <a:ln>
                  <a:noFill/>
                </a:ln>
                <a:solidFill>
                  <a:prstClr val="black"/>
                </a:solidFill>
                <a:latin typeface="Constantia"/>
                <a:ea typeface="+mn-ea"/>
                <a:cs typeface="+mn-cs"/>
              </a:rPr>
              <a:t> with all vertices of even degree)</a:t>
            </a:r>
            <a:endParaRPr sz="1300"/>
          </a:p>
          <a:p>
            <a:pPr marL="274320" marR="0" lvl="0" indent="-274320" algn="l" defTabSz="914400">
              <a:lnSpc>
                <a:spcPct val="80000"/>
              </a:lnSpc>
              <a:spcBef>
                <a:spcPts val="0"/>
              </a:spcBef>
              <a:spcAft>
                <a:spcPts val="0"/>
              </a:spcAft>
              <a:buClr>
                <a:srgbClr val="0BD0D9"/>
              </a:buClr>
              <a:buSzPct val="95000"/>
              <a:buFont typeface="Wingdings 2"/>
              <a:buNone/>
              <a:defRPr/>
            </a:pPr>
            <a:r>
              <a:rPr lang="en-US" sz="1800" b="0" i="1" u="none" strike="noStrike" cap="none" spc="0">
                <a:ln>
                  <a:noFill/>
                </a:ln>
                <a:solidFill>
                  <a:prstClr val="black"/>
                </a:solidFill>
                <a:latin typeface="Constantia"/>
                <a:ea typeface="+mn-ea"/>
                <a:cs typeface="+mn-cs"/>
              </a:rPr>
              <a:t>   circuit</a:t>
            </a:r>
            <a:r>
              <a:rPr lang="en-US" sz="1800" b="0" i="0" u="none" strike="noStrike" cap="none" spc="0">
                <a:ln>
                  <a:noFill/>
                </a:ln>
                <a:solidFill>
                  <a:prstClr val="black"/>
                </a:solidFill>
                <a:latin typeface="Constantia"/>
                <a:ea typeface="+mn-ea"/>
                <a:cs typeface="+mn-cs"/>
              </a:rPr>
              <a:t> := </a:t>
            </a:r>
            <a:r>
              <a:rPr lang="en-US" sz="1800" b="0" i="0" u="none" strike="noStrike" cap="none" spc="0">
                <a:ln>
                  <a:noFill/>
                </a:ln>
                <a:solidFill>
                  <a:prstClr val="black"/>
                </a:solidFill>
                <a:latin typeface="Constantia"/>
                <a:ea typeface="Cambria Math"/>
                <a:cs typeface="+mn-cs"/>
              </a:rPr>
              <a:t>a circuit in </a:t>
            </a:r>
            <a:r>
              <a:rPr lang="en-US" sz="1800" b="0" i="1" u="none" strike="noStrike" cap="none" spc="0">
                <a:ln>
                  <a:noFill/>
                </a:ln>
                <a:solidFill>
                  <a:prstClr val="black"/>
                </a:solidFill>
                <a:latin typeface="Constantia"/>
                <a:ea typeface="Cambria Math"/>
                <a:cs typeface="+mn-cs"/>
              </a:rPr>
              <a:t>G </a:t>
            </a:r>
            <a:r>
              <a:rPr lang="en-US" sz="1800" b="0" i="0" u="none" strike="noStrike" cap="none" spc="0">
                <a:ln>
                  <a:noFill/>
                </a:ln>
                <a:solidFill>
                  <a:prstClr val="black"/>
                </a:solidFill>
                <a:latin typeface="Constantia"/>
                <a:ea typeface="Cambria Math"/>
                <a:cs typeface="+mn-cs"/>
              </a:rPr>
              <a:t>beginning at an arbitrarily chosen vertex with edges </a:t>
            </a:r>
            <a:endParaRPr sz="1300"/>
          </a:p>
          <a:p>
            <a:pPr marL="274320" marR="0" lvl="0" indent="-274320" algn="l" defTabSz="914400">
              <a:lnSpc>
                <a:spcPct val="80000"/>
              </a:lnSpc>
              <a:spcBef>
                <a:spcPts val="0"/>
              </a:spcBef>
              <a:spcAft>
                <a:spcPts val="0"/>
              </a:spcAft>
              <a:buClr>
                <a:srgbClr val="0BD0D9"/>
              </a:buClr>
              <a:buSzPct val="95000"/>
              <a:buFont typeface="Wingdings 2"/>
              <a:buNone/>
              <a:defRPr/>
            </a:pPr>
            <a:r>
              <a:rPr lang="en-US" sz="1800" b="0" i="0" u="none" strike="noStrike" cap="none" spc="0">
                <a:ln>
                  <a:noFill/>
                </a:ln>
                <a:solidFill>
                  <a:prstClr val="black"/>
                </a:solidFill>
                <a:latin typeface="Constantia"/>
                <a:ea typeface="Cambria Math"/>
                <a:cs typeface="+mn-cs"/>
              </a:rPr>
              <a:t>                   successively  added to form a path that returns to this vertex. </a:t>
            </a:r>
            <a:endParaRPr lang="en-US" sz="1800" b="0" i="0" u="none" strike="noStrike" cap="none" spc="0">
              <a:ln>
                <a:noFill/>
              </a:ln>
              <a:solidFill>
                <a:prstClr val="black"/>
              </a:solidFill>
              <a:latin typeface="Constantia"/>
              <a:ea typeface="+mn-ea"/>
              <a:cs typeface="+mn-cs"/>
            </a:endParaRPr>
          </a:p>
          <a:p>
            <a:pPr marL="274320" marR="0" lvl="0" indent="-274320" algn="l" defTabSz="914400">
              <a:lnSpc>
                <a:spcPct val="80000"/>
              </a:lnSpc>
              <a:spcBef>
                <a:spcPts val="0"/>
              </a:spcBef>
              <a:spcAft>
                <a:spcPts val="0"/>
              </a:spcAft>
              <a:buClr>
                <a:srgbClr val="0BD0D9"/>
              </a:buClr>
              <a:buSzPct val="95000"/>
              <a:buFont typeface="Wingdings 2"/>
              <a:buNone/>
              <a:defRPr/>
            </a:pPr>
            <a:r>
              <a:rPr lang="en-US" sz="1800" b="0" i="1" u="none" strike="noStrike" cap="none" spc="0">
                <a:ln>
                  <a:noFill/>
                </a:ln>
                <a:solidFill>
                  <a:prstClr val="black"/>
                </a:solidFill>
                <a:latin typeface="Constantia"/>
                <a:ea typeface="+mn-ea"/>
                <a:cs typeface="+mn-cs"/>
              </a:rPr>
              <a:t>    H</a:t>
            </a:r>
            <a:r>
              <a:rPr lang="en-US" sz="1800" b="0" i="0" u="none" strike="noStrike" cap="none" spc="0">
                <a:ln>
                  <a:noFill/>
                </a:ln>
                <a:solidFill>
                  <a:prstClr val="black"/>
                </a:solidFill>
                <a:latin typeface="Constantia"/>
                <a:ea typeface="+mn-ea"/>
                <a:cs typeface="+mn-cs"/>
              </a:rPr>
              <a:t> := </a:t>
            </a:r>
            <a:r>
              <a:rPr lang="en-US" sz="1800" b="0" i="1" u="none" strike="noStrike" cap="none" spc="0">
                <a:ln>
                  <a:noFill/>
                </a:ln>
                <a:solidFill>
                  <a:prstClr val="black"/>
                </a:solidFill>
                <a:latin typeface="Constantia"/>
                <a:ea typeface="+mn-ea"/>
                <a:cs typeface="+mn-cs"/>
              </a:rPr>
              <a:t>G</a:t>
            </a:r>
            <a:r>
              <a:rPr lang="en-US" sz="1800" b="0" i="0" u="none" strike="noStrike" cap="none" spc="0">
                <a:ln>
                  <a:noFill/>
                </a:ln>
                <a:solidFill>
                  <a:prstClr val="black"/>
                </a:solidFill>
                <a:latin typeface="Constantia"/>
                <a:ea typeface="+mn-ea"/>
                <a:cs typeface="+mn-cs"/>
              </a:rPr>
              <a:t> with the edges of this circuit removed </a:t>
            </a:r>
            <a:endParaRPr sz="1300"/>
          </a:p>
          <a:p>
            <a:pPr marL="274320" marR="0" lvl="0" indent="-274320" algn="l" defTabSz="914400">
              <a:lnSpc>
                <a:spcPct val="80000"/>
              </a:lnSpc>
              <a:spcBef>
                <a:spcPts val="0"/>
              </a:spcBef>
              <a:spcAft>
                <a:spcPts val="0"/>
              </a:spcAft>
              <a:buClr>
                <a:srgbClr val="0BD0D9"/>
              </a:buClr>
              <a:buSzPct val="95000"/>
              <a:buFont typeface="Wingdings 2"/>
              <a:buNone/>
              <a:defRPr/>
            </a:pPr>
            <a:r>
              <a:rPr lang="en-US" sz="1800" b="0" i="0" u="none" strike="noStrike" cap="none" spc="0">
                <a:ln>
                  <a:noFill/>
                </a:ln>
                <a:solidFill>
                  <a:prstClr val="black"/>
                </a:solidFill>
                <a:latin typeface="Constantia"/>
                <a:ea typeface="+mn-ea"/>
                <a:cs typeface="+mn-cs"/>
              </a:rPr>
              <a:t>    </a:t>
            </a:r>
            <a:r>
              <a:rPr lang="en-US" sz="1800" b="1" i="0" u="none" strike="noStrike" cap="none" spc="0">
                <a:ln>
                  <a:noFill/>
                </a:ln>
                <a:solidFill>
                  <a:prstClr val="black"/>
                </a:solidFill>
                <a:latin typeface="Constantia"/>
                <a:ea typeface="+mn-ea"/>
                <a:cs typeface="+mn-cs"/>
              </a:rPr>
              <a:t>while</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H </a:t>
            </a:r>
            <a:r>
              <a:rPr lang="en-US" sz="1800" b="0" i="0" u="none" strike="noStrike" cap="none" spc="0">
                <a:ln>
                  <a:noFill/>
                </a:ln>
                <a:solidFill>
                  <a:prstClr val="black"/>
                </a:solidFill>
                <a:latin typeface="Constantia"/>
                <a:ea typeface="+mn-ea"/>
                <a:cs typeface="+mn-cs"/>
              </a:rPr>
              <a:t> has edges</a:t>
            </a:r>
            <a:endParaRPr lang="en-US" sz="1800" b="1" i="0" u="none" strike="noStrike" cap="none" spc="0">
              <a:ln>
                <a:noFill/>
              </a:ln>
              <a:solidFill>
                <a:prstClr val="black"/>
              </a:solidFill>
              <a:latin typeface="Constantia"/>
              <a:ea typeface="+mn-ea"/>
              <a:cs typeface="+mn-cs"/>
            </a:endParaRPr>
          </a:p>
          <a:p>
            <a:pPr marL="274320" marR="0" lvl="0" indent="-274320" algn="l" defTabSz="914400">
              <a:lnSpc>
                <a:spcPct val="80000"/>
              </a:lnSpc>
              <a:spcBef>
                <a:spcPts val="0"/>
              </a:spcBef>
              <a:spcAft>
                <a:spcPts val="0"/>
              </a:spcAft>
              <a:buClr>
                <a:srgbClr val="0BD0D9"/>
              </a:buClr>
              <a:buSzPct val="95000"/>
              <a:buFont typeface="Wingdings 2"/>
              <a:buNone/>
              <a:defRPr/>
            </a:pPr>
            <a:r>
              <a:rPr lang="en-US" sz="1800" b="1" i="1"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subciruit</a:t>
            </a:r>
            <a:r>
              <a:rPr lang="en-US" sz="1800" b="0" i="1" u="none" strike="noStrike" cap="none" spc="0">
                <a:ln>
                  <a:noFill/>
                </a:ln>
                <a:solidFill>
                  <a:prstClr val="black"/>
                </a:solidFill>
                <a:latin typeface="Constantia"/>
                <a:ea typeface="+mn-ea"/>
                <a:cs typeface="+mn-cs"/>
              </a:rPr>
              <a:t> </a:t>
            </a:r>
            <a:r>
              <a:rPr lang="en-US" sz="1800" b="0" i="0" u="none" strike="noStrike" cap="none" spc="0">
                <a:ln>
                  <a:noFill/>
                </a:ln>
                <a:solidFill>
                  <a:prstClr val="black"/>
                </a:solidFill>
                <a:latin typeface="Constantia"/>
                <a:ea typeface="+mn-ea"/>
                <a:cs typeface="+mn-cs"/>
              </a:rPr>
              <a:t> := a circuit in </a:t>
            </a:r>
            <a:r>
              <a:rPr lang="en-US" sz="1800" b="0" i="1" u="none" strike="noStrike" cap="none" spc="0">
                <a:ln>
                  <a:noFill/>
                </a:ln>
                <a:solidFill>
                  <a:prstClr val="black"/>
                </a:solidFill>
                <a:latin typeface="Constantia"/>
                <a:ea typeface="+mn-ea"/>
                <a:cs typeface="+mn-cs"/>
              </a:rPr>
              <a:t>H</a:t>
            </a:r>
            <a:r>
              <a:rPr lang="en-US" sz="1800" b="0" i="0" u="none" strike="noStrike" cap="none" spc="0">
                <a:ln>
                  <a:noFill/>
                </a:ln>
                <a:solidFill>
                  <a:prstClr val="black"/>
                </a:solidFill>
                <a:latin typeface="Constantia"/>
                <a:ea typeface="+mn-ea"/>
                <a:cs typeface="+mn-cs"/>
              </a:rPr>
              <a:t> beginning at a vertex in </a:t>
            </a:r>
            <a:r>
              <a:rPr lang="en-US" sz="1800" b="0" i="1" u="none" strike="noStrike" cap="none" spc="0">
                <a:ln>
                  <a:noFill/>
                </a:ln>
                <a:solidFill>
                  <a:prstClr val="black"/>
                </a:solidFill>
                <a:latin typeface="Constantia"/>
                <a:ea typeface="+mn-ea"/>
                <a:cs typeface="+mn-cs"/>
              </a:rPr>
              <a:t>H</a:t>
            </a:r>
            <a:r>
              <a:rPr lang="en-US" sz="1800" b="0" i="0" u="none" strike="noStrike" cap="none" spc="0">
                <a:ln>
                  <a:noFill/>
                </a:ln>
                <a:solidFill>
                  <a:prstClr val="black"/>
                </a:solidFill>
                <a:latin typeface="Constantia"/>
                <a:ea typeface="+mn-ea"/>
                <a:cs typeface="+mn-cs"/>
              </a:rPr>
              <a:t> that also is </a:t>
            </a:r>
            <a:endParaRPr sz="1300"/>
          </a:p>
          <a:p>
            <a:pPr marL="274320" marR="0" lvl="0" indent="-274320" algn="l" defTabSz="914400">
              <a:lnSpc>
                <a:spcPct val="80000"/>
              </a:lnSpc>
              <a:spcBef>
                <a:spcPts val="0"/>
              </a:spcBef>
              <a:spcAft>
                <a:spcPts val="0"/>
              </a:spcAft>
              <a:buClr>
                <a:srgbClr val="0BD0D9"/>
              </a:buClr>
              <a:buSzPct val="95000"/>
              <a:buFont typeface="Wingdings 2"/>
              <a:buNone/>
              <a:defRPr/>
            </a:pPr>
            <a:r>
              <a:rPr lang="en-US" sz="1800" b="0" i="0" u="none" strike="noStrike" cap="none" spc="0">
                <a:ln>
                  <a:noFill/>
                </a:ln>
                <a:solidFill>
                  <a:prstClr val="black"/>
                </a:solidFill>
                <a:latin typeface="Constantia"/>
                <a:ea typeface="+mn-ea"/>
                <a:cs typeface="+mn-cs"/>
              </a:rPr>
              <a:t>                             an endpoint of an edge in circuit. </a:t>
            </a:r>
            <a:endParaRPr sz="1300"/>
          </a:p>
          <a:p>
            <a:pPr marL="274320" marR="0" lvl="0" indent="-274320" algn="l" defTabSz="914400">
              <a:lnSpc>
                <a:spcPct val="80000"/>
              </a:lnSpc>
              <a:spcBef>
                <a:spcPts val="0"/>
              </a:spcBef>
              <a:spcAft>
                <a:spcPts val="0"/>
              </a:spcAft>
              <a:buClr>
                <a:srgbClr val="0BD0D9"/>
              </a:buClr>
              <a:buSzPct val="95000"/>
              <a:buFont typeface="Wingdings 2"/>
              <a:buNone/>
              <a:defRPr/>
            </a:pP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H</a:t>
            </a:r>
            <a:r>
              <a:rPr lang="en-US" sz="1800" b="0" i="0" u="none" strike="noStrike" cap="none" spc="0">
                <a:ln>
                  <a:noFill/>
                </a:ln>
                <a:solidFill>
                  <a:prstClr val="black"/>
                </a:solidFill>
                <a:latin typeface="Constantia"/>
                <a:ea typeface="+mn-ea"/>
                <a:cs typeface="+mn-cs"/>
              </a:rPr>
              <a:t> := </a:t>
            </a:r>
            <a:r>
              <a:rPr lang="en-US" sz="1800" b="0" i="1" u="none" strike="noStrike" cap="none" spc="0">
                <a:ln>
                  <a:noFill/>
                </a:ln>
                <a:solidFill>
                  <a:prstClr val="black"/>
                </a:solidFill>
                <a:latin typeface="Constantia"/>
                <a:ea typeface="+mn-ea"/>
                <a:cs typeface="+mn-cs"/>
              </a:rPr>
              <a:t>H</a:t>
            </a:r>
            <a:r>
              <a:rPr lang="en-US" sz="1800" b="0" i="0" u="none" strike="noStrike" cap="none" spc="0">
                <a:ln>
                  <a:noFill/>
                </a:ln>
                <a:solidFill>
                  <a:prstClr val="black"/>
                </a:solidFill>
                <a:latin typeface="Constantia"/>
                <a:ea typeface="+mn-ea"/>
                <a:cs typeface="+mn-cs"/>
              </a:rPr>
              <a:t> with edges of </a:t>
            </a:r>
            <a:r>
              <a:rPr lang="en-US" sz="1800" b="0" i="1" u="none" strike="noStrike" cap="none" spc="0">
                <a:ln>
                  <a:noFill/>
                </a:ln>
                <a:solidFill>
                  <a:prstClr val="black"/>
                </a:solidFill>
                <a:latin typeface="Constantia"/>
                <a:ea typeface="+mn-ea"/>
                <a:cs typeface="+mn-cs"/>
              </a:rPr>
              <a:t>subciruit</a:t>
            </a:r>
            <a:r>
              <a:rPr lang="en-US" sz="1800" b="0" i="0" u="none" strike="noStrike" cap="none" spc="0">
                <a:ln>
                  <a:noFill/>
                </a:ln>
                <a:solidFill>
                  <a:prstClr val="black"/>
                </a:solidFill>
                <a:latin typeface="Constantia"/>
                <a:ea typeface="+mn-ea"/>
                <a:cs typeface="+mn-cs"/>
              </a:rPr>
              <a:t> and all isolated vertices removed</a:t>
            </a:r>
            <a:endParaRPr sz="1300"/>
          </a:p>
          <a:p>
            <a:pPr marL="274320" marR="0" lvl="0" indent="-274320" algn="l" defTabSz="914400">
              <a:lnSpc>
                <a:spcPct val="80000"/>
              </a:lnSpc>
              <a:spcBef>
                <a:spcPts val="0"/>
              </a:spcBef>
              <a:spcAft>
                <a:spcPts val="0"/>
              </a:spcAft>
              <a:buClr>
                <a:srgbClr val="0BD0D9"/>
              </a:buClr>
              <a:buSzPct val="95000"/>
              <a:buFont typeface="Wingdings 2"/>
              <a:buNone/>
              <a:defRPr/>
            </a:pP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circuit </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circuit</a:t>
            </a:r>
            <a:r>
              <a:rPr lang="en-US" sz="1800" b="0" i="0" u="none" strike="noStrike" cap="none" spc="0">
                <a:ln>
                  <a:noFill/>
                </a:ln>
                <a:solidFill>
                  <a:prstClr val="black"/>
                </a:solidFill>
                <a:latin typeface="Constantia"/>
                <a:ea typeface="+mn-ea"/>
                <a:cs typeface="+mn-cs"/>
              </a:rPr>
              <a:t> with </a:t>
            </a:r>
            <a:r>
              <a:rPr lang="en-US" sz="1800" b="0" i="0" u="none" strike="noStrike" cap="none" spc="0">
                <a:ln>
                  <a:noFill/>
                </a:ln>
                <a:solidFill>
                  <a:prstClr val="black"/>
                </a:solidFill>
                <a:latin typeface="Constantia"/>
                <a:ea typeface="+mn-ea"/>
                <a:cs typeface="+mn-cs"/>
              </a:rPr>
              <a:t>s</a:t>
            </a:r>
            <a:r>
              <a:rPr lang="en-US" sz="1800" b="0" i="1" u="none" strike="noStrike" cap="none" spc="0">
                <a:ln>
                  <a:noFill/>
                </a:ln>
                <a:solidFill>
                  <a:prstClr val="black"/>
                </a:solidFill>
                <a:latin typeface="Constantia"/>
                <a:ea typeface="+mn-ea"/>
                <a:cs typeface="+mn-cs"/>
              </a:rPr>
              <a:t>ubcircuit</a:t>
            </a:r>
            <a:r>
              <a:rPr lang="en-US" sz="1800" b="0" i="0" u="none" strike="noStrike" cap="none" spc="0">
                <a:ln>
                  <a:noFill/>
                </a:ln>
                <a:solidFill>
                  <a:prstClr val="black"/>
                </a:solidFill>
                <a:latin typeface="Constantia"/>
                <a:ea typeface="+mn-ea"/>
                <a:cs typeface="+mn-cs"/>
              </a:rPr>
              <a:t> inserted at the appropriate vertex. </a:t>
            </a:r>
            <a:endParaRPr sz="1300"/>
          </a:p>
          <a:p>
            <a:pPr marL="274320" marR="0" lvl="0" indent="-274320" algn="l" defTabSz="914400">
              <a:lnSpc>
                <a:spcPct val="80000"/>
              </a:lnSpc>
              <a:spcBef>
                <a:spcPts val="0"/>
              </a:spcBef>
              <a:spcAft>
                <a:spcPts val="0"/>
              </a:spcAft>
              <a:buClr>
                <a:srgbClr val="0BD0D9"/>
              </a:buClr>
              <a:buSzPct val="95000"/>
              <a:buFont typeface="Wingdings 2"/>
              <a:buNone/>
              <a:defRPr/>
            </a:pPr>
            <a:r>
              <a:rPr lang="en-US" sz="1800" b="1" i="0" u="none" strike="noStrike" cap="none" spc="0">
                <a:ln>
                  <a:noFill/>
                </a:ln>
                <a:solidFill>
                  <a:prstClr val="black"/>
                </a:solidFill>
                <a:latin typeface="Constantia"/>
                <a:ea typeface="+mn-ea"/>
                <a:cs typeface="+mn-cs"/>
              </a:rPr>
              <a:t>return</a:t>
            </a:r>
            <a:r>
              <a:rPr lang="en-US" sz="1800" b="0" i="0" u="none" strike="noStrike" cap="none" spc="0">
                <a:ln>
                  <a:noFill/>
                </a:ln>
                <a:solidFill>
                  <a:prstClr val="black"/>
                </a:solidFill>
                <a:latin typeface="Constantia"/>
                <a:ea typeface="+mn-ea"/>
                <a:cs typeface="+mn-cs"/>
              </a:rPr>
              <a:t> </a:t>
            </a:r>
            <a:r>
              <a:rPr lang="en-US" sz="1800" b="0" i="1" u="none" strike="noStrike" cap="none" spc="0">
                <a:ln>
                  <a:noFill/>
                </a:ln>
                <a:solidFill>
                  <a:prstClr val="black"/>
                </a:solidFill>
                <a:latin typeface="Constantia"/>
                <a:ea typeface="+mn-ea"/>
                <a:cs typeface="+mn-cs"/>
              </a:rPr>
              <a:t>circuit</a:t>
            </a:r>
            <a:r>
              <a:rPr lang="en-US" sz="1800" b="0" i="0" u="none" strike="noStrike" cap="none" spc="0">
                <a:ln>
                  <a:noFill/>
                </a:ln>
                <a:solidFill>
                  <a:prstClr val="black"/>
                </a:solidFill>
                <a:latin typeface="Constantia"/>
                <a:ea typeface="+mn-ea"/>
                <a:cs typeface="+mn-cs"/>
              </a:rPr>
              <a:t>{</a:t>
            </a:r>
            <a:r>
              <a:rPr lang="en-US" sz="1800" b="0" i="1" u="none" strike="noStrike" cap="none" spc="0">
                <a:ln>
                  <a:noFill/>
                </a:ln>
                <a:solidFill>
                  <a:prstClr val="black"/>
                </a:solidFill>
                <a:latin typeface="Constantia"/>
                <a:ea typeface="+mn-ea"/>
                <a:cs typeface="+mn-cs"/>
              </a:rPr>
              <a:t>circuit</a:t>
            </a:r>
            <a:r>
              <a:rPr lang="en-US" sz="1800" b="0" i="0" u="none" strike="noStrike" cap="none" spc="0">
                <a:ln>
                  <a:noFill/>
                </a:ln>
                <a:solidFill>
                  <a:prstClr val="black"/>
                </a:solidFill>
                <a:latin typeface="Constantia"/>
                <a:ea typeface="+mn-ea"/>
                <a:cs typeface="+mn-cs"/>
              </a:rPr>
              <a:t> is an Euler circuit} </a:t>
            </a:r>
            <a:endParaRPr lang="en-US" sz="1800" b="0" i="1" u="none" strike="noStrike" cap="none" spc="0">
              <a:ln>
                <a:noFill/>
              </a:ln>
              <a:solidFill>
                <a:prstClr val="black"/>
              </a:solidFill>
              <a:latin typeface="Constanti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noAutofit/>
          </a:bodyPr>
          <a:lstStyle/>
          <a:p>
            <a:pPr>
              <a:defRPr/>
            </a:pPr>
            <a:r>
              <a:rPr lang="en-US" sz="4000"/>
              <a:t>Necessary and Sufficient Conditions for Euler Circuits and Paths (</a:t>
            </a:r>
            <a:r>
              <a:rPr lang="en-US" sz="4000" i="1"/>
              <a:t>continued</a:t>
            </a:r>
            <a:r>
              <a:rPr lang="en-US" sz="4000"/>
              <a:t>)</a:t>
            </a:r>
            <a:endParaRPr/>
          </a:p>
        </p:txBody>
      </p:sp>
      <p:sp>
        <p:nvSpPr>
          <p:cNvPr id="5" name="Content Placeholder 2" hidden="0"/>
          <p:cNvSpPr>
            <a:spLocks noGrp="1"/>
          </p:cNvSpPr>
          <p:nvPr isPhoto="0" userDrawn="0">
            <p:ph idx="1" hasCustomPrompt="0"/>
          </p:nvPr>
        </p:nvSpPr>
        <p:spPr bwMode="auto"/>
        <p:txBody>
          <a:bodyPr/>
          <a:lstStyle/>
          <a:p>
            <a:pPr marL="0" indent="0">
              <a:lnSpc>
                <a:spcPct val="104999"/>
              </a:lnSpc>
              <a:buNone/>
              <a:defRPr/>
            </a:pPr>
            <a:r>
              <a:rPr lang="en-US" sz="2400" b="1"/>
              <a:t>Theorem</a:t>
            </a:r>
            <a:r>
              <a:rPr lang="en-US" sz="2400"/>
              <a:t>: A connected </a:t>
            </a:r>
            <a:r>
              <a:rPr lang="en-US" sz="2400"/>
              <a:t>multigraph</a:t>
            </a:r>
            <a:r>
              <a:rPr lang="en-US" sz="2400"/>
              <a:t> with at least two vertices has an Euler circuit if and only if each of its vertices has an even degree and it has an Euler path if and only if it has exactly two vertices of odd degree.</a:t>
            </a:r>
            <a:endParaRPr sz="2400"/>
          </a:p>
          <a:p>
            <a:pPr marL="0" indent="0">
              <a:lnSpc>
                <a:spcPct val="90000"/>
              </a:lnSpc>
              <a:buNone/>
              <a:defRPr/>
            </a:pPr>
            <a:endParaRPr lang="en-US" sz="2400"/>
          </a:p>
          <a:p>
            <a:pPr marL="0" indent="0">
              <a:lnSpc>
                <a:spcPct val="90000"/>
              </a:lnSpc>
              <a:buNone/>
              <a:defRPr/>
            </a:pPr>
            <a:r>
              <a:rPr lang="en-US" sz="2400" b="1"/>
              <a:t>Example</a:t>
            </a:r>
            <a:r>
              <a:rPr lang="en-US" sz="2400"/>
              <a:t>: Two of the vertices in the </a:t>
            </a:r>
            <a:r>
              <a:rPr lang="en-US" sz="2400"/>
              <a:t>multigraph</a:t>
            </a:r>
            <a:r>
              <a:rPr lang="en-US" sz="2400"/>
              <a:t> model of the  K</a:t>
            </a:r>
            <a:r>
              <a:rPr lang="az-Cyrl-AZ" sz="2400">
                <a:latin typeface="Cambria Math"/>
                <a:ea typeface="Cambria Math"/>
              </a:rPr>
              <a:t>ӧ</a:t>
            </a:r>
            <a:r>
              <a:rPr lang="en-US" sz="2400"/>
              <a:t>nigsberg</a:t>
            </a:r>
            <a:r>
              <a:rPr lang="en-US" sz="2400"/>
              <a:t> bridge problem have odd degree.   Hence, there is no Euler circuit in this </a:t>
            </a:r>
            <a:r>
              <a:rPr lang="en-US" sz="2400"/>
              <a:t>multigraph</a:t>
            </a:r>
            <a:r>
              <a:rPr lang="en-US" sz="2400"/>
              <a:t> and  it is impossible to start at a given point, cross each bridge exactly once, and return to the starting point. </a:t>
            </a:r>
            <a:endParaRPr sz="2400"/>
          </a:p>
          <a:p>
            <a:pPr marL="0" indent="0">
              <a:lnSpc>
                <a:spcPct val="90000"/>
              </a:lnSpc>
              <a:buNone/>
              <a:defRPr/>
            </a:pPr>
            <a:endParaRPr lang="en-US" sz="2400"/>
          </a:p>
          <a:p>
            <a:pPr marL="0" indent="0">
              <a:lnSpc>
                <a:spcPct val="90000"/>
              </a:lnSpc>
              <a:buNone/>
              <a:defRPr/>
            </a:pPr>
            <a:r>
              <a:rPr lang="en-US" sz="2400"/>
              <a:t> </a:t>
            </a:r>
            <a:endParaRPr sz="2400"/>
          </a:p>
          <a:p>
            <a:pPr marL="0" indent="0">
              <a:lnSpc>
                <a:spcPct val="90000"/>
              </a:lnSpc>
              <a:buNone/>
              <a:defRPr/>
            </a:pPr>
            <a:endParaRPr lang="en-US" sz="2400"/>
          </a:p>
          <a:p>
            <a:pPr marL="0" indent="0">
              <a:lnSpc>
                <a:spcPct val="90000"/>
              </a:lnSpc>
              <a:buNone/>
              <a:defRPr/>
            </a:pPr>
            <a:endParaRPr lang="en-US" sz="2400"/>
          </a:p>
        </p:txBody>
      </p:sp>
      <p:pic>
        <p:nvPicPr>
          <p:cNvPr id="6" name="Picture 3" hidden="0"/>
          <p:cNvPicPr>
            <a:picLocks noChangeAspect="1"/>
          </p:cNvPicPr>
          <p:nvPr isPhoto="0" userDrawn="0"/>
        </p:nvPicPr>
        <p:blipFill>
          <a:blip r:embed="rId2"/>
          <a:stretch/>
        </p:blipFill>
        <p:spPr bwMode="auto">
          <a:xfrm>
            <a:off x="4800600" y="5181600"/>
            <a:ext cx="3425190" cy="14333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685800"/>
            <a:ext cx="8229600" cy="304800"/>
          </a:xfrm>
        </p:spPr>
        <p:txBody>
          <a:bodyPr>
            <a:noAutofit/>
          </a:bodyPr>
          <a:lstStyle/>
          <a:p>
            <a:pPr>
              <a:defRPr/>
            </a:pPr>
            <a:r>
              <a:rPr lang="en-US" sz="4400"/>
              <a:t>Euler Circuits and Paths </a:t>
            </a:r>
            <a:endParaRPr/>
          </a:p>
        </p:txBody>
      </p:sp>
      <p:sp>
        <p:nvSpPr>
          <p:cNvPr id="5" name="Content Placeholder 2" hidden="0"/>
          <p:cNvSpPr>
            <a:spLocks noGrp="1"/>
          </p:cNvSpPr>
          <p:nvPr isPhoto="0" userDrawn="0">
            <p:ph idx="1" hasCustomPrompt="0"/>
          </p:nvPr>
        </p:nvSpPr>
        <p:spPr bwMode="auto">
          <a:xfrm>
            <a:off x="457200" y="1143000"/>
            <a:ext cx="8229600" cy="5181600"/>
          </a:xfrm>
        </p:spPr>
        <p:txBody>
          <a:bodyPr/>
          <a:lstStyle/>
          <a:p>
            <a:pPr indent="0">
              <a:lnSpc>
                <a:spcPct val="95000"/>
              </a:lnSpc>
              <a:buNone/>
              <a:defRPr/>
            </a:pPr>
            <a:r>
              <a:rPr lang="en-US" sz="2000" b="1"/>
              <a:t>Example</a:t>
            </a:r>
            <a:r>
              <a:rPr lang="en-US" sz="2000"/>
              <a:t>:</a:t>
            </a:r>
            <a:endParaRPr sz="2000"/>
          </a:p>
          <a:p>
            <a:pPr indent="0">
              <a:lnSpc>
                <a:spcPct val="80000"/>
              </a:lnSpc>
              <a:buNone/>
              <a:defRPr/>
            </a:pPr>
            <a:endParaRPr lang="en-US" sz="2000"/>
          </a:p>
          <a:p>
            <a:pPr indent="0">
              <a:lnSpc>
                <a:spcPct val="80000"/>
              </a:lnSpc>
              <a:buNone/>
              <a:defRPr/>
            </a:pPr>
            <a:endParaRPr lang="en-US" sz="2000"/>
          </a:p>
          <a:p>
            <a:pPr indent="0">
              <a:lnSpc>
                <a:spcPct val="80000"/>
              </a:lnSpc>
              <a:buNone/>
              <a:defRPr/>
            </a:pPr>
            <a:endParaRPr lang="en-US" sz="2000"/>
          </a:p>
          <a:p>
            <a:pPr indent="0">
              <a:lnSpc>
                <a:spcPct val="80000"/>
              </a:lnSpc>
              <a:buNone/>
              <a:defRPr/>
            </a:pPr>
            <a:endParaRPr lang="en-US" sz="2000"/>
          </a:p>
          <a:p>
            <a:pPr indent="0">
              <a:lnSpc>
                <a:spcPct val="80000"/>
              </a:lnSpc>
              <a:buNone/>
              <a:defRPr/>
            </a:pPr>
            <a:endParaRPr lang="en-US" sz="2000" i="1"/>
          </a:p>
          <a:p>
            <a:pPr indent="0">
              <a:lnSpc>
                <a:spcPct val="80000"/>
              </a:lnSpc>
              <a:buNone/>
              <a:defRPr/>
            </a:pPr>
            <a:endParaRPr lang="en-US" sz="2000" i="1"/>
          </a:p>
          <a:p>
            <a:pPr indent="0">
              <a:lnSpc>
                <a:spcPct val="80000"/>
              </a:lnSpc>
              <a:buNone/>
              <a:defRPr/>
            </a:pPr>
            <a:endParaRPr lang="en-US" sz="2000" i="1"/>
          </a:p>
          <a:p>
            <a:pPr indent="0">
              <a:lnSpc>
                <a:spcPct val="80000"/>
              </a:lnSpc>
              <a:buNone/>
              <a:defRPr/>
            </a:pPr>
            <a:endParaRPr lang="en-US" sz="2000" i="1"/>
          </a:p>
          <a:p>
            <a:pPr indent="0">
              <a:lnSpc>
                <a:spcPct val="80000"/>
              </a:lnSpc>
              <a:buNone/>
              <a:defRPr/>
            </a:pPr>
            <a:r>
              <a:rPr lang="en-US" sz="2000" i="1"/>
              <a:t>G</a:t>
            </a:r>
            <a:r>
              <a:rPr lang="en-US" sz="2000" baseline="-25000">
                <a:latin typeface="Cambria Math"/>
                <a:ea typeface="Cambria Math"/>
              </a:rPr>
              <a:t>1</a:t>
            </a:r>
            <a:r>
              <a:rPr lang="en-US" sz="2000"/>
              <a:t> contains exactly two vertices of odd degree (</a:t>
            </a:r>
            <a:r>
              <a:rPr lang="en-US" sz="2000" i="1"/>
              <a:t>b</a:t>
            </a:r>
            <a:r>
              <a:rPr lang="en-US" sz="2000"/>
              <a:t> and </a:t>
            </a:r>
            <a:r>
              <a:rPr lang="en-US" sz="2000" i="1"/>
              <a:t>d</a:t>
            </a:r>
            <a:r>
              <a:rPr lang="en-US" sz="2000"/>
              <a:t>). Hence it has an Euler path, e.g.,  </a:t>
            </a:r>
            <a:r>
              <a:rPr lang="en-US" sz="2000" i="1"/>
              <a:t>d</a:t>
            </a:r>
            <a:r>
              <a:rPr lang="en-US" sz="2000"/>
              <a:t>, </a:t>
            </a:r>
            <a:r>
              <a:rPr lang="en-US" sz="2000" i="1"/>
              <a:t>a</a:t>
            </a:r>
            <a:r>
              <a:rPr lang="en-US" sz="2000"/>
              <a:t>, </a:t>
            </a:r>
            <a:r>
              <a:rPr lang="en-US" sz="2000" i="1"/>
              <a:t>b</a:t>
            </a:r>
            <a:r>
              <a:rPr lang="en-US" sz="2000"/>
              <a:t>, </a:t>
            </a:r>
            <a:r>
              <a:rPr lang="en-US" sz="2000" i="1"/>
              <a:t>c</a:t>
            </a:r>
            <a:r>
              <a:rPr lang="en-US" sz="2000"/>
              <a:t>, </a:t>
            </a:r>
            <a:r>
              <a:rPr lang="en-US" sz="2000" i="1"/>
              <a:t>d</a:t>
            </a:r>
            <a:r>
              <a:rPr lang="en-US" sz="2000"/>
              <a:t>, </a:t>
            </a:r>
            <a:r>
              <a:rPr lang="en-US" sz="2000" i="1"/>
              <a:t>b</a:t>
            </a:r>
            <a:r>
              <a:rPr lang="en-US" sz="2000"/>
              <a:t>.</a:t>
            </a:r>
            <a:endParaRPr sz="2000"/>
          </a:p>
          <a:p>
            <a:pPr indent="0">
              <a:lnSpc>
                <a:spcPct val="80000"/>
              </a:lnSpc>
              <a:buNone/>
              <a:defRPr/>
            </a:pPr>
            <a:r>
              <a:rPr lang="en-US" sz="2000"/>
              <a:t> </a:t>
            </a:r>
            <a:endParaRPr sz="2000"/>
          </a:p>
          <a:p>
            <a:pPr indent="0">
              <a:lnSpc>
                <a:spcPct val="80000"/>
              </a:lnSpc>
              <a:buNone/>
              <a:defRPr/>
            </a:pPr>
            <a:r>
              <a:rPr lang="en-US" sz="2000" i="1"/>
              <a:t>G</a:t>
            </a:r>
            <a:r>
              <a:rPr lang="en-US" sz="2000" baseline="-25000">
                <a:latin typeface="Cambria Math"/>
                <a:ea typeface="Cambria Math"/>
              </a:rPr>
              <a:t>2</a:t>
            </a:r>
            <a:r>
              <a:rPr lang="en-US" sz="2000"/>
              <a:t> has exactly two vertices of odd degree (</a:t>
            </a:r>
            <a:r>
              <a:rPr lang="en-US" sz="2000" i="1"/>
              <a:t>b</a:t>
            </a:r>
            <a:r>
              <a:rPr lang="en-US" sz="2000"/>
              <a:t> and </a:t>
            </a:r>
            <a:r>
              <a:rPr lang="en-US" sz="2000" i="1"/>
              <a:t>d</a:t>
            </a:r>
            <a:r>
              <a:rPr lang="en-US" sz="2000"/>
              <a:t>). Hence it has an Euler path, e.g.,  </a:t>
            </a:r>
            <a:r>
              <a:rPr lang="en-US" sz="2000" i="1"/>
              <a:t>b</a:t>
            </a:r>
            <a:r>
              <a:rPr lang="en-US" sz="2000"/>
              <a:t>, </a:t>
            </a:r>
            <a:r>
              <a:rPr lang="en-US" sz="2000" i="1"/>
              <a:t>a</a:t>
            </a:r>
            <a:r>
              <a:rPr lang="en-US" sz="2000"/>
              <a:t>, </a:t>
            </a:r>
            <a:r>
              <a:rPr lang="en-US" sz="2000" i="1"/>
              <a:t>g</a:t>
            </a:r>
            <a:r>
              <a:rPr lang="en-US" sz="2000"/>
              <a:t>, </a:t>
            </a:r>
            <a:r>
              <a:rPr lang="en-US" sz="2000" i="1"/>
              <a:t>f</a:t>
            </a:r>
            <a:r>
              <a:rPr lang="en-US" sz="2000"/>
              <a:t>, </a:t>
            </a:r>
            <a:r>
              <a:rPr lang="en-US" sz="2000" i="1"/>
              <a:t>e</a:t>
            </a:r>
            <a:r>
              <a:rPr lang="en-US" sz="2000"/>
              <a:t>, </a:t>
            </a:r>
            <a:r>
              <a:rPr lang="en-US" sz="2000" i="1"/>
              <a:t>d</a:t>
            </a:r>
            <a:r>
              <a:rPr lang="en-US" sz="2000"/>
              <a:t>, </a:t>
            </a:r>
            <a:r>
              <a:rPr lang="en-US" sz="2000" i="1"/>
              <a:t>c</a:t>
            </a:r>
            <a:r>
              <a:rPr lang="en-US" sz="2000"/>
              <a:t>, </a:t>
            </a:r>
            <a:r>
              <a:rPr lang="en-US" sz="2000" i="1"/>
              <a:t>g</a:t>
            </a:r>
            <a:r>
              <a:rPr lang="en-US" sz="2000"/>
              <a:t>, </a:t>
            </a:r>
            <a:r>
              <a:rPr lang="en-US" sz="2000" i="1"/>
              <a:t>b</a:t>
            </a:r>
            <a:r>
              <a:rPr lang="en-US" sz="2000"/>
              <a:t>, </a:t>
            </a:r>
            <a:r>
              <a:rPr lang="en-US" sz="2000" i="1"/>
              <a:t>c, f</a:t>
            </a:r>
            <a:r>
              <a:rPr lang="en-US" sz="2000"/>
              <a:t>, </a:t>
            </a:r>
            <a:r>
              <a:rPr lang="en-US" sz="2000" i="1"/>
              <a:t>d</a:t>
            </a:r>
            <a:r>
              <a:rPr lang="en-US" sz="2000"/>
              <a:t>. </a:t>
            </a:r>
            <a:endParaRPr sz="2000"/>
          </a:p>
          <a:p>
            <a:pPr indent="0">
              <a:lnSpc>
                <a:spcPct val="80000"/>
              </a:lnSpc>
              <a:buNone/>
              <a:defRPr/>
            </a:pPr>
            <a:endParaRPr lang="en-US" sz="2000"/>
          </a:p>
          <a:p>
            <a:pPr indent="0">
              <a:lnSpc>
                <a:spcPct val="80000"/>
              </a:lnSpc>
              <a:buNone/>
              <a:defRPr/>
            </a:pPr>
            <a:r>
              <a:rPr lang="en-US" sz="2000" i="1"/>
              <a:t>G</a:t>
            </a:r>
            <a:r>
              <a:rPr lang="en-US" sz="2000" baseline="-25000">
                <a:latin typeface="Cambria Math"/>
                <a:ea typeface="Cambria Math"/>
              </a:rPr>
              <a:t>3</a:t>
            </a:r>
            <a:r>
              <a:rPr lang="en-US" sz="2000"/>
              <a:t> has six vertices of odd degree. Hence, it does not have an Euler path.</a:t>
            </a:r>
            <a:endParaRPr sz="2000"/>
          </a:p>
        </p:txBody>
      </p:sp>
      <p:pic>
        <p:nvPicPr>
          <p:cNvPr id="6" name="Picture 4" hidden="0"/>
          <p:cNvPicPr>
            <a:picLocks noChangeAspect="1"/>
          </p:cNvPicPr>
          <p:nvPr isPhoto="0" userDrawn="0"/>
        </p:nvPicPr>
        <p:blipFill>
          <a:blip r:embed="rId2"/>
          <a:stretch/>
        </p:blipFill>
        <p:spPr bwMode="auto">
          <a:xfrm>
            <a:off x="685800" y="1524000"/>
            <a:ext cx="8229600" cy="2057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Applications of Euler Paths and Circuits</a:t>
            </a:r>
            <a:endParaRPr sz="4500"/>
          </a:p>
        </p:txBody>
      </p:sp>
      <p:sp>
        <p:nvSpPr>
          <p:cNvPr id="5" name="Content Placeholder 2" hidden="0"/>
          <p:cNvSpPr>
            <a:spLocks noGrp="1"/>
          </p:cNvSpPr>
          <p:nvPr isPhoto="0" userDrawn="0">
            <p:ph idx="1" hasCustomPrompt="0"/>
          </p:nvPr>
        </p:nvSpPr>
        <p:spPr bwMode="auto"/>
        <p:txBody>
          <a:bodyPr/>
          <a:lstStyle/>
          <a:p>
            <a:pPr>
              <a:lnSpc>
                <a:spcPct val="104999"/>
              </a:lnSpc>
              <a:defRPr/>
            </a:pPr>
            <a:r>
              <a:rPr lang="en-US" sz="2400"/>
              <a:t>Euler paths and circuits can be used to solve many practical problems such as finding a path or circuit that traverses each</a:t>
            </a:r>
            <a:endParaRPr sz="2400"/>
          </a:p>
          <a:p>
            <a:pPr lvl="1">
              <a:lnSpc>
                <a:spcPct val="90000"/>
              </a:lnSpc>
              <a:defRPr/>
            </a:pPr>
            <a:r>
              <a:rPr lang="en-US" sz="2200"/>
              <a:t> street in a neighborhood, </a:t>
            </a:r>
            <a:endParaRPr sz="2200"/>
          </a:p>
          <a:p>
            <a:pPr lvl="1">
              <a:lnSpc>
                <a:spcPct val="90000"/>
              </a:lnSpc>
              <a:defRPr/>
            </a:pPr>
            <a:r>
              <a:rPr lang="en-US" sz="2200"/>
              <a:t>road in a transportation network,</a:t>
            </a:r>
            <a:endParaRPr sz="2200"/>
          </a:p>
          <a:p>
            <a:pPr lvl="1">
              <a:lnSpc>
                <a:spcPct val="90000"/>
              </a:lnSpc>
              <a:defRPr/>
            </a:pPr>
            <a:r>
              <a:rPr lang="en-US" sz="2200"/>
              <a:t>connection in a utility grid, </a:t>
            </a:r>
            <a:endParaRPr sz="2200"/>
          </a:p>
          <a:p>
            <a:pPr lvl="1">
              <a:lnSpc>
                <a:spcPct val="90000"/>
              </a:lnSpc>
              <a:defRPr/>
            </a:pPr>
            <a:r>
              <a:rPr lang="en-US" sz="2200"/>
              <a:t>link in a communications network.</a:t>
            </a:r>
            <a:endParaRPr sz="2200"/>
          </a:p>
          <a:p>
            <a:pPr>
              <a:lnSpc>
                <a:spcPct val="90000"/>
              </a:lnSpc>
              <a:defRPr/>
            </a:pPr>
            <a:r>
              <a:rPr lang="en-US" sz="2400"/>
              <a:t>Other applications are found in the </a:t>
            </a:r>
            <a:endParaRPr sz="2400"/>
          </a:p>
          <a:p>
            <a:pPr lvl="1">
              <a:lnSpc>
                <a:spcPct val="90000"/>
              </a:lnSpc>
              <a:defRPr/>
            </a:pPr>
            <a:r>
              <a:rPr lang="en-US" sz="2200"/>
              <a:t>layout of circuits, </a:t>
            </a:r>
            <a:endParaRPr sz="2200"/>
          </a:p>
          <a:p>
            <a:pPr lvl="1">
              <a:lnSpc>
                <a:spcPct val="90000"/>
              </a:lnSpc>
              <a:defRPr/>
            </a:pPr>
            <a:r>
              <a:rPr lang="en-US" sz="2200"/>
              <a:t>network multicasting,</a:t>
            </a:r>
            <a:endParaRPr sz="2200"/>
          </a:p>
          <a:p>
            <a:pPr lvl="1">
              <a:lnSpc>
                <a:spcPct val="90000"/>
              </a:lnSpc>
              <a:defRPr/>
            </a:pPr>
            <a:r>
              <a:rPr lang="en-US" sz="2200"/>
              <a:t>molecular biology, where Euler paths are used in the sequencing of DNA.</a:t>
            </a: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26466"/>
          </a:xfrm>
        </p:spPr>
        <p:txBody>
          <a:bodyPr/>
          <a:lstStyle/>
          <a:p>
            <a:pPr>
              <a:defRPr/>
            </a:pPr>
            <a:r>
              <a:rPr lang="en-US" sz="4000"/>
              <a:t>Hamilton Paths and Circuits</a:t>
            </a:r>
            <a:endParaRPr sz="4500"/>
          </a:p>
        </p:txBody>
      </p:sp>
      <p:pic>
        <p:nvPicPr>
          <p:cNvPr id="5" name="Picture 5" hidden="0"/>
          <p:cNvPicPr>
            <a:picLocks noChangeAspect="1"/>
          </p:cNvPicPr>
          <p:nvPr isPhoto="0" userDrawn="0"/>
        </p:nvPicPr>
        <p:blipFill>
          <a:blip r:embed="rId2"/>
          <a:stretch/>
        </p:blipFill>
        <p:spPr bwMode="auto">
          <a:xfrm>
            <a:off x="8259318" y="566166"/>
            <a:ext cx="884682" cy="1034034"/>
          </a:xfrm>
          <a:prstGeom prst="rect">
            <a:avLst/>
          </a:prstGeom>
        </p:spPr>
      </p:pic>
      <p:sp>
        <p:nvSpPr>
          <p:cNvPr id="6" name="Content Placeholder 2" hidden="0"/>
          <p:cNvSpPr>
            <a:spLocks noGrp="1"/>
          </p:cNvSpPr>
          <p:nvPr isPhoto="0" userDrawn="0">
            <p:ph idx="1" hasCustomPrompt="0"/>
          </p:nvPr>
        </p:nvSpPr>
        <p:spPr bwMode="auto">
          <a:xfrm>
            <a:off x="304800" y="1268476"/>
            <a:ext cx="8382000" cy="5056124"/>
          </a:xfrm>
        </p:spPr>
        <p:txBody>
          <a:bodyPr/>
          <a:lstStyle/>
          <a:p>
            <a:pPr>
              <a:lnSpc>
                <a:spcPct val="95000"/>
              </a:lnSpc>
              <a:defRPr/>
            </a:pPr>
            <a:r>
              <a:rPr lang="en-US" sz="1800"/>
              <a:t>Euler paths and circuits contained every edge only once.</a:t>
            </a:r>
            <a:endParaRPr sz="1600"/>
          </a:p>
          <a:p>
            <a:pPr marL="0" indent="0">
              <a:lnSpc>
                <a:spcPct val="80000"/>
              </a:lnSpc>
              <a:buNone/>
              <a:defRPr/>
            </a:pPr>
            <a:r>
              <a:rPr lang="en-US" sz="1800"/>
              <a:t>     Now we look at paths and circuits that contain every vertex exactly once. </a:t>
            </a:r>
            <a:endParaRPr sz="1600"/>
          </a:p>
          <a:p>
            <a:pPr>
              <a:lnSpc>
                <a:spcPct val="80000"/>
              </a:lnSpc>
              <a:defRPr/>
            </a:pPr>
            <a:r>
              <a:rPr lang="en-US" sz="1800"/>
              <a:t>William Hamilton invented the </a:t>
            </a:r>
            <a:r>
              <a:rPr lang="en-US" sz="1800" i="1"/>
              <a:t>Icosian</a:t>
            </a:r>
            <a:r>
              <a:rPr lang="en-US" sz="1800" i="1"/>
              <a:t> puzzle </a:t>
            </a:r>
            <a:r>
              <a:rPr lang="en-US" sz="1800"/>
              <a:t>in </a:t>
            </a:r>
            <a:r>
              <a:rPr lang="en-US" sz="1800">
                <a:latin typeface="Cambria Math"/>
                <a:ea typeface="Cambria Math"/>
              </a:rPr>
              <a:t>1857</a:t>
            </a:r>
            <a:r>
              <a:rPr lang="en-US" sz="1800"/>
              <a:t>. It consisted of a wooden dodecahedron (with </a:t>
            </a:r>
            <a:r>
              <a:rPr lang="en-US" sz="1800">
                <a:latin typeface="Cambria Math"/>
                <a:ea typeface="Cambria Math"/>
              </a:rPr>
              <a:t>12</a:t>
            </a:r>
            <a:r>
              <a:rPr lang="en-US" sz="1800"/>
              <a:t> regular pentagons as faces),  illustrated in (a), with a peg at each vertex, labeled with the names of different cities. String was used to used to plot a circuit visiting </a:t>
            </a:r>
            <a:r>
              <a:rPr lang="en-US" sz="1800">
                <a:latin typeface="Cambria Math"/>
                <a:ea typeface="Cambria Math"/>
              </a:rPr>
              <a:t>20</a:t>
            </a:r>
            <a:r>
              <a:rPr lang="en-US" sz="1800"/>
              <a:t> cities exactly once</a:t>
            </a:r>
            <a:endParaRPr sz="1600"/>
          </a:p>
          <a:p>
            <a:pPr>
              <a:lnSpc>
                <a:spcPct val="80000"/>
              </a:lnSpc>
              <a:defRPr/>
            </a:pPr>
            <a:r>
              <a:rPr lang="en-US" sz="1800"/>
              <a:t>The graph form of the puzzle is given in (b).  </a:t>
            </a:r>
            <a:endParaRPr sz="1600"/>
          </a:p>
          <a:p>
            <a:pPr>
              <a:lnSpc>
                <a:spcPct val="80000"/>
              </a:lnSpc>
              <a:defRPr/>
            </a:pPr>
            <a:endParaRPr lang="en-US" sz="1600"/>
          </a:p>
          <a:p>
            <a:pPr>
              <a:lnSpc>
                <a:spcPct val="80000"/>
              </a:lnSpc>
              <a:defRPr/>
            </a:pPr>
            <a:endParaRPr lang="en-US" sz="1600"/>
          </a:p>
          <a:p>
            <a:pPr>
              <a:lnSpc>
                <a:spcPct val="80000"/>
              </a:lnSpc>
              <a:defRPr/>
            </a:pPr>
            <a:endParaRPr lang="en-US" sz="1600"/>
          </a:p>
          <a:p>
            <a:pPr>
              <a:lnSpc>
                <a:spcPct val="80000"/>
              </a:lnSpc>
              <a:defRPr/>
            </a:pPr>
            <a:endParaRPr lang="en-US" sz="1600"/>
          </a:p>
          <a:p>
            <a:pPr>
              <a:lnSpc>
                <a:spcPct val="80000"/>
              </a:lnSpc>
              <a:defRPr/>
            </a:pPr>
            <a:endParaRPr lang="en-US" sz="1600"/>
          </a:p>
          <a:p>
            <a:pPr>
              <a:lnSpc>
                <a:spcPct val="80000"/>
              </a:lnSpc>
              <a:defRPr/>
            </a:pPr>
            <a:endParaRPr lang="en-US" sz="1600"/>
          </a:p>
          <a:p>
            <a:pPr>
              <a:lnSpc>
                <a:spcPct val="80000"/>
              </a:lnSpc>
              <a:defRPr/>
            </a:pPr>
            <a:endParaRPr lang="en-US" sz="1600"/>
          </a:p>
          <a:p>
            <a:pPr>
              <a:lnSpc>
                <a:spcPct val="80000"/>
              </a:lnSpc>
              <a:defRPr/>
            </a:pPr>
            <a:r>
              <a:rPr lang="en-US" sz="2100"/>
              <a:t>The solution  (a Hamilton circuit) is given  here.</a:t>
            </a:r>
            <a:endParaRPr sz="1600"/>
          </a:p>
          <a:p>
            <a:pPr indent="0">
              <a:lnSpc>
                <a:spcPct val="80000"/>
              </a:lnSpc>
              <a:buNone/>
              <a:defRPr/>
            </a:pPr>
            <a:endParaRPr lang="en-US" sz="1600"/>
          </a:p>
          <a:p>
            <a:pPr marL="731520" indent="-457200">
              <a:lnSpc>
                <a:spcPct val="80000"/>
              </a:lnSpc>
              <a:defRPr/>
            </a:pPr>
            <a:endParaRPr lang="en-US" sz="1600"/>
          </a:p>
          <a:p>
            <a:pPr indent="0">
              <a:lnSpc>
                <a:spcPct val="80000"/>
              </a:lnSpc>
              <a:buNone/>
              <a:defRPr/>
            </a:pPr>
            <a:r>
              <a:rPr lang="en-US" sz="1600"/>
              <a:t>   </a:t>
            </a:r>
            <a:endParaRPr sz="1600"/>
          </a:p>
          <a:p>
            <a:pPr indent="0">
              <a:lnSpc>
                <a:spcPct val="80000"/>
              </a:lnSpc>
              <a:buNone/>
              <a:defRPr/>
            </a:pPr>
            <a:endParaRPr lang="en-US" sz="1600"/>
          </a:p>
          <a:p>
            <a:pPr indent="0">
              <a:lnSpc>
                <a:spcPct val="80000"/>
              </a:lnSpc>
              <a:buNone/>
              <a:defRPr/>
            </a:pPr>
            <a:r>
              <a:rPr lang="en-US" sz="1600"/>
              <a:t>   </a:t>
            </a:r>
            <a:endParaRPr sz="1600"/>
          </a:p>
        </p:txBody>
      </p:sp>
      <p:sp>
        <p:nvSpPr>
          <p:cNvPr id="7" name="TextBox 6" hidden="0"/>
          <p:cNvSpPr>
            <a:spLocks noAdjustHandles="0" noChangeArrowheads="0"/>
          </p:cNvSpPr>
          <p:nvPr isPhoto="0" userDrawn="0"/>
        </p:nvSpPr>
        <p:spPr bwMode="auto">
          <a:xfrm>
            <a:off x="6934200" y="207224"/>
            <a:ext cx="1752599" cy="923330"/>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William Rowan Hamilton (</a:t>
            </a:r>
            <a:r>
              <a:rPr lang="en-US" sz="1800" b="0" i="0" u="none" strike="noStrike" cap="none" spc="0">
                <a:ln>
                  <a:noFill/>
                </a:ln>
                <a:solidFill>
                  <a:prstClr val="black"/>
                </a:solidFill>
                <a:latin typeface="Cambria Math"/>
                <a:ea typeface="Cambria Math"/>
                <a:cs typeface="+mn-cs"/>
              </a:rPr>
              <a:t>1805- 1865</a:t>
            </a:r>
            <a:r>
              <a:rPr lang="en-US" sz="1800" b="0" i="0" u="none" strike="noStrike" cap="none" spc="0">
                <a:ln>
                  <a:noFill/>
                </a:ln>
                <a:solidFill>
                  <a:prstClr val="black"/>
                </a:solidFill>
                <a:latin typeface="Constantia"/>
                <a:ea typeface="+mn-ea"/>
                <a:cs typeface="+mn-cs"/>
              </a:rPr>
              <a:t>)</a:t>
            </a:r>
            <a:endParaRPr/>
          </a:p>
        </p:txBody>
      </p:sp>
      <p:pic>
        <p:nvPicPr>
          <p:cNvPr id="8" name="Content Placeholder 3" hidden="0"/>
          <p:cNvPicPr>
            <a:picLocks noChangeAspect="1"/>
          </p:cNvPicPr>
          <p:nvPr isPhoto="0" userDrawn="0"/>
        </p:nvPicPr>
        <p:blipFill>
          <a:blip r:embed="rId3"/>
          <a:stretch/>
        </p:blipFill>
        <p:spPr bwMode="auto">
          <a:xfrm>
            <a:off x="1066800" y="3211271"/>
            <a:ext cx="7655257" cy="1293028"/>
          </a:xfrm>
          <a:prstGeom prst="rect">
            <a:avLst/>
          </a:prstGeom>
        </p:spPr>
      </p:pic>
      <p:pic>
        <p:nvPicPr>
          <p:cNvPr id="9" name="Picture 9" hidden="0"/>
          <p:cNvPicPr>
            <a:picLocks noChangeAspect="1"/>
          </p:cNvPicPr>
          <p:nvPr isPhoto="0" userDrawn="0"/>
        </p:nvPicPr>
        <p:blipFill>
          <a:blip r:embed="rId4"/>
          <a:stretch/>
        </p:blipFill>
        <p:spPr bwMode="auto">
          <a:xfrm>
            <a:off x="3048000" y="5111867"/>
            <a:ext cx="3215259" cy="109956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Hamilton Paths and Circuits</a:t>
            </a:r>
            <a:endParaRPr/>
          </a:p>
        </p:txBody>
      </p:sp>
      <p:sp>
        <p:nvSpPr>
          <p:cNvPr id="5" name="Content Placeholder 2" hidden="0"/>
          <p:cNvSpPr>
            <a:spLocks noGrp="1"/>
          </p:cNvSpPr>
          <p:nvPr isPhoto="0" userDrawn="0">
            <p:ph idx="1" hasCustomPrompt="0"/>
          </p:nvPr>
        </p:nvSpPr>
        <p:spPr bwMode="auto"/>
        <p:txBody>
          <a:bodyPr/>
          <a:lstStyle/>
          <a:p>
            <a:pPr indent="0">
              <a:lnSpc>
                <a:spcPct val="95000"/>
              </a:lnSpc>
              <a:buNone/>
              <a:defRPr/>
            </a:pPr>
            <a:r>
              <a:rPr lang="en-US" sz="2000" b="1"/>
              <a:t>Definition</a:t>
            </a:r>
            <a:r>
              <a:rPr lang="en-US" sz="2000"/>
              <a:t>: A simple path in a graph </a:t>
            </a:r>
            <a:r>
              <a:rPr lang="en-US" sz="2000" i="1"/>
              <a:t>G</a:t>
            </a:r>
            <a:r>
              <a:rPr lang="en-US" sz="2000"/>
              <a:t> that passes through every vertex exactly once is called a </a:t>
            </a:r>
            <a:r>
              <a:rPr lang="en-US" sz="2000" i="1"/>
              <a:t>Hamilton path</a:t>
            </a:r>
            <a:r>
              <a:rPr lang="en-US" sz="2000"/>
              <a:t>, and a simple circuit in a graph </a:t>
            </a:r>
            <a:r>
              <a:rPr lang="en-US" sz="2000" i="1"/>
              <a:t>G </a:t>
            </a:r>
            <a:r>
              <a:rPr lang="en-US" sz="2000"/>
              <a:t>that passes through every vertex exactly once is called a </a:t>
            </a:r>
            <a:r>
              <a:rPr lang="en-US" sz="2000" i="1"/>
              <a:t>Hamilton circuit.  </a:t>
            </a:r>
            <a:endParaRPr sz="2000"/>
          </a:p>
          <a:p>
            <a:pPr indent="0">
              <a:lnSpc>
                <a:spcPct val="80000"/>
              </a:lnSpc>
              <a:buNone/>
              <a:defRPr/>
            </a:pPr>
            <a:endParaRPr lang="en-US" sz="2000" i="1"/>
          </a:p>
          <a:p>
            <a:pPr indent="0">
              <a:lnSpc>
                <a:spcPct val="80000"/>
              </a:lnSpc>
              <a:buNone/>
              <a:defRPr/>
            </a:pPr>
            <a:r>
              <a:rPr lang="en-US" sz="2000"/>
              <a:t>That is, a simple path </a:t>
            </a:r>
            <a:r>
              <a:rPr lang="en-US" sz="2000" i="1"/>
              <a:t>x</a:t>
            </a:r>
            <a:r>
              <a:rPr lang="en-US" sz="2000" baseline="-25000">
                <a:latin typeface="Cambria Math"/>
                <a:ea typeface="Cambria Math"/>
              </a:rPr>
              <a:t>0</a:t>
            </a:r>
            <a:r>
              <a:rPr lang="en-US" sz="2000">
                <a:latin typeface="Cambria Math"/>
                <a:ea typeface="Cambria Math"/>
              </a:rPr>
              <a:t>,</a:t>
            </a:r>
            <a:r>
              <a:rPr lang="en-US" sz="2000" i="1"/>
              <a:t> x</a:t>
            </a:r>
            <a:r>
              <a:rPr lang="en-US" sz="2000" baseline="-25000">
                <a:latin typeface="Cambria Math"/>
                <a:ea typeface="Cambria Math"/>
              </a:rPr>
              <a:t>1</a:t>
            </a:r>
            <a:r>
              <a:rPr lang="en-US" sz="2000">
                <a:latin typeface="Cambria Math"/>
                <a:ea typeface="Cambria Math"/>
              </a:rPr>
              <a:t>, …, </a:t>
            </a:r>
            <a:r>
              <a:rPr lang="en-US" sz="2000" i="1"/>
              <a:t>x</a:t>
            </a:r>
            <a:r>
              <a:rPr lang="en-US" sz="2000" i="1" baseline="-25000">
                <a:ea typeface="Cambria Math"/>
              </a:rPr>
              <a:t>n</a:t>
            </a:r>
            <a:r>
              <a:rPr lang="en-US" sz="2000" baseline="-25000">
                <a:latin typeface="Cambria Math"/>
                <a:ea typeface="Cambria Math"/>
              </a:rPr>
              <a:t>-1</a:t>
            </a:r>
            <a:r>
              <a:rPr lang="en-US" sz="2000">
                <a:latin typeface="Cambria Math"/>
                <a:ea typeface="Cambria Math"/>
              </a:rPr>
              <a:t>,</a:t>
            </a:r>
            <a:r>
              <a:rPr lang="en-US" sz="2000" i="1"/>
              <a:t> </a:t>
            </a:r>
            <a:r>
              <a:rPr lang="en-US" sz="2000" i="1"/>
              <a:t>x</a:t>
            </a:r>
            <a:r>
              <a:rPr lang="en-US" sz="2000" i="1" baseline="-25000">
                <a:ea typeface="Cambria Math"/>
              </a:rPr>
              <a:t>n</a:t>
            </a:r>
            <a:r>
              <a:rPr lang="en-US" sz="2000"/>
              <a:t> in the graph </a:t>
            </a:r>
            <a:r>
              <a:rPr lang="en-US" sz="2000" i="1"/>
              <a:t>G</a:t>
            </a:r>
            <a:r>
              <a:rPr lang="en-US" sz="2000"/>
              <a:t> = (</a:t>
            </a:r>
            <a:r>
              <a:rPr lang="en-US" sz="2000" i="1"/>
              <a:t>V</a:t>
            </a:r>
            <a:r>
              <a:rPr lang="en-US" sz="2000"/>
              <a:t>, </a:t>
            </a:r>
            <a:r>
              <a:rPr lang="en-US" sz="2000" i="1"/>
              <a:t>E</a:t>
            </a:r>
            <a:r>
              <a:rPr lang="en-US" sz="2000"/>
              <a:t>) is called a Hamilton path if </a:t>
            </a:r>
            <a:r>
              <a:rPr lang="en-US" sz="2000" i="1"/>
              <a:t>V</a:t>
            </a:r>
            <a:r>
              <a:rPr lang="en-US" sz="2000"/>
              <a:t> = {</a:t>
            </a:r>
            <a:r>
              <a:rPr lang="en-US" sz="2000" i="1"/>
              <a:t>x</a:t>
            </a:r>
            <a:r>
              <a:rPr lang="en-US" sz="2000" baseline="-25000">
                <a:latin typeface="Cambria Math"/>
                <a:ea typeface="Cambria Math"/>
              </a:rPr>
              <a:t>0</a:t>
            </a:r>
            <a:r>
              <a:rPr lang="en-US" sz="2000">
                <a:latin typeface="Cambria Math"/>
                <a:ea typeface="Cambria Math"/>
              </a:rPr>
              <a:t>,</a:t>
            </a:r>
            <a:r>
              <a:rPr lang="en-US" sz="2000" i="1"/>
              <a:t> x</a:t>
            </a:r>
            <a:r>
              <a:rPr lang="en-US" sz="2000" baseline="-25000">
                <a:latin typeface="Cambria Math"/>
                <a:ea typeface="Cambria Math"/>
              </a:rPr>
              <a:t>1</a:t>
            </a:r>
            <a:r>
              <a:rPr lang="en-US" sz="2000">
                <a:latin typeface="Cambria Math"/>
                <a:ea typeface="Cambria Math"/>
              </a:rPr>
              <a:t>, … , </a:t>
            </a:r>
            <a:r>
              <a:rPr lang="en-US" sz="2000" i="1"/>
              <a:t>x</a:t>
            </a:r>
            <a:r>
              <a:rPr lang="en-US" sz="2000" i="1" baseline="-25000">
                <a:ea typeface="Cambria Math"/>
              </a:rPr>
              <a:t>n</a:t>
            </a:r>
            <a:r>
              <a:rPr lang="en-US" sz="2000" baseline="-25000">
                <a:latin typeface="Cambria Math"/>
                <a:ea typeface="Cambria Math"/>
              </a:rPr>
              <a:t>-1,</a:t>
            </a:r>
            <a:r>
              <a:rPr lang="en-US" sz="2000" i="1"/>
              <a:t> </a:t>
            </a:r>
            <a:r>
              <a:rPr lang="en-US" sz="2000" i="1"/>
              <a:t>x</a:t>
            </a:r>
            <a:r>
              <a:rPr lang="en-US" sz="2000" i="1" baseline="-25000">
                <a:ea typeface="Cambria Math"/>
              </a:rPr>
              <a:t>n</a:t>
            </a:r>
            <a:r>
              <a:rPr lang="en-US" sz="2000"/>
              <a:t> } and </a:t>
            </a:r>
            <a:r>
              <a:rPr lang="en-US" sz="2000" i="1"/>
              <a:t>x</a:t>
            </a:r>
            <a:r>
              <a:rPr lang="en-US" sz="2000" i="1" baseline="-25000"/>
              <a:t>i</a:t>
            </a:r>
            <a:r>
              <a:rPr lang="en-US" sz="2000" i="1"/>
              <a:t> ≠</a:t>
            </a:r>
            <a:r>
              <a:rPr lang="en-US" sz="2000"/>
              <a:t> </a:t>
            </a:r>
            <a:r>
              <a:rPr lang="en-US" sz="2000" i="1"/>
              <a:t>x</a:t>
            </a:r>
            <a:r>
              <a:rPr lang="en-US" sz="2000" i="1" baseline="-25000"/>
              <a:t>j</a:t>
            </a:r>
            <a:r>
              <a:rPr lang="en-US" sz="2000"/>
              <a:t> for  </a:t>
            </a:r>
            <a:r>
              <a:rPr lang="en-US" sz="2000">
                <a:latin typeface="Cambria Math"/>
                <a:ea typeface="Cambria Math"/>
              </a:rPr>
              <a:t>0≤</a:t>
            </a:r>
            <a:r>
              <a:rPr lang="en-US" sz="2000"/>
              <a:t> </a:t>
            </a:r>
            <a:r>
              <a:rPr lang="en-US" sz="2000" i="1"/>
              <a:t>i</a:t>
            </a:r>
            <a:r>
              <a:rPr lang="en-US" sz="2000"/>
              <a:t> &lt; </a:t>
            </a:r>
            <a:r>
              <a:rPr lang="en-US" sz="2000" i="1"/>
              <a:t>j</a:t>
            </a:r>
            <a:r>
              <a:rPr lang="en-US" sz="2000"/>
              <a:t> </a:t>
            </a:r>
            <a:r>
              <a:rPr lang="en-US" sz="2000">
                <a:latin typeface="Cambria Math"/>
                <a:ea typeface="Cambria Math"/>
              </a:rPr>
              <a:t>≤ </a:t>
            </a:r>
            <a:r>
              <a:rPr lang="en-US" sz="2000" i="1"/>
              <a:t>n</a:t>
            </a:r>
            <a:r>
              <a:rPr lang="en-US" sz="2000"/>
              <a:t>, and the simple circuit </a:t>
            </a:r>
            <a:r>
              <a:rPr lang="en-US" sz="2000" i="1"/>
              <a:t>x</a:t>
            </a:r>
            <a:r>
              <a:rPr lang="en-US" sz="2000" baseline="-25000">
                <a:latin typeface="Cambria Math"/>
                <a:ea typeface="Cambria Math"/>
              </a:rPr>
              <a:t>0</a:t>
            </a:r>
            <a:r>
              <a:rPr lang="en-US" sz="2000">
                <a:latin typeface="Cambria Math"/>
                <a:ea typeface="Cambria Math"/>
              </a:rPr>
              <a:t>,</a:t>
            </a:r>
            <a:r>
              <a:rPr lang="en-US" sz="2000" i="1"/>
              <a:t> x</a:t>
            </a:r>
            <a:r>
              <a:rPr lang="en-US" sz="2000" baseline="-25000">
                <a:latin typeface="Cambria Math"/>
                <a:ea typeface="Cambria Math"/>
              </a:rPr>
              <a:t>1</a:t>
            </a:r>
            <a:r>
              <a:rPr lang="en-US" sz="2000">
                <a:latin typeface="Cambria Math"/>
                <a:ea typeface="Cambria Math"/>
              </a:rPr>
              <a:t>, …, </a:t>
            </a:r>
            <a:r>
              <a:rPr lang="en-US" sz="2000" i="1"/>
              <a:t>x</a:t>
            </a:r>
            <a:r>
              <a:rPr lang="en-US" sz="2000" i="1" baseline="-25000">
                <a:ea typeface="Cambria Math"/>
              </a:rPr>
              <a:t>n</a:t>
            </a:r>
            <a:r>
              <a:rPr lang="en-US" sz="2000" baseline="-25000">
                <a:latin typeface="Cambria Math"/>
                <a:ea typeface="Cambria Math"/>
              </a:rPr>
              <a:t>-1</a:t>
            </a:r>
            <a:r>
              <a:rPr lang="en-US" sz="2000">
                <a:latin typeface="Cambria Math"/>
                <a:ea typeface="Cambria Math"/>
              </a:rPr>
              <a:t>,</a:t>
            </a:r>
            <a:r>
              <a:rPr lang="en-US" sz="2000" i="1"/>
              <a:t> </a:t>
            </a:r>
            <a:r>
              <a:rPr lang="en-US" sz="2000" i="1"/>
              <a:t>x</a:t>
            </a:r>
            <a:r>
              <a:rPr lang="en-US" sz="2000" i="1" baseline="-25000">
                <a:ea typeface="Cambria Math"/>
              </a:rPr>
              <a:t>n</a:t>
            </a:r>
            <a:r>
              <a:rPr lang="en-US" sz="2000"/>
              <a:t>,</a:t>
            </a:r>
            <a:r>
              <a:rPr lang="en-US" sz="2000" i="1"/>
              <a:t> x</a:t>
            </a:r>
            <a:r>
              <a:rPr lang="en-US" sz="2000" baseline="-25000">
                <a:latin typeface="Cambria Math"/>
                <a:ea typeface="Cambria Math"/>
              </a:rPr>
              <a:t>0                         </a:t>
            </a:r>
            <a:r>
              <a:rPr lang="en-US" sz="2000"/>
              <a:t>(with </a:t>
            </a:r>
            <a:r>
              <a:rPr lang="en-US" sz="2000" i="1"/>
              <a:t>n</a:t>
            </a:r>
            <a:r>
              <a:rPr lang="en-US" sz="2000"/>
              <a:t> &gt; </a:t>
            </a:r>
            <a:r>
              <a:rPr lang="en-US" sz="2000">
                <a:latin typeface="Cambria Math"/>
                <a:ea typeface="Cambria Math"/>
              </a:rPr>
              <a:t>0</a:t>
            </a:r>
            <a:r>
              <a:rPr lang="en-US" sz="2000"/>
              <a:t>) is a Hamilton circuit if   </a:t>
            </a:r>
            <a:r>
              <a:rPr lang="en-US" sz="2000" i="1"/>
              <a:t>x</a:t>
            </a:r>
            <a:r>
              <a:rPr lang="en-US" sz="2000" baseline="-25000">
                <a:latin typeface="Cambria Math"/>
                <a:ea typeface="Cambria Math"/>
              </a:rPr>
              <a:t>0</a:t>
            </a:r>
            <a:r>
              <a:rPr lang="en-US" sz="2000">
                <a:latin typeface="Cambria Math"/>
                <a:ea typeface="Cambria Math"/>
              </a:rPr>
              <a:t>,</a:t>
            </a:r>
            <a:r>
              <a:rPr lang="en-US" sz="2000" i="1"/>
              <a:t> x</a:t>
            </a:r>
            <a:r>
              <a:rPr lang="en-US" sz="2000" baseline="-25000">
                <a:latin typeface="Cambria Math"/>
                <a:ea typeface="Cambria Math"/>
              </a:rPr>
              <a:t>1</a:t>
            </a:r>
            <a:r>
              <a:rPr lang="en-US" sz="2000">
                <a:latin typeface="Cambria Math"/>
                <a:ea typeface="Cambria Math"/>
              </a:rPr>
              <a:t>, … , </a:t>
            </a:r>
            <a:r>
              <a:rPr lang="en-US" sz="2000" i="1"/>
              <a:t>x</a:t>
            </a:r>
            <a:r>
              <a:rPr lang="en-US" sz="2000" i="1" baseline="-25000">
                <a:ea typeface="Cambria Math"/>
              </a:rPr>
              <a:t>n</a:t>
            </a:r>
            <a:r>
              <a:rPr lang="en-US" sz="2000" baseline="-25000">
                <a:latin typeface="Cambria Math"/>
                <a:ea typeface="Cambria Math"/>
              </a:rPr>
              <a:t>-1</a:t>
            </a:r>
            <a:r>
              <a:rPr lang="en-US" sz="2000">
                <a:latin typeface="Cambria Math"/>
                <a:ea typeface="Cambria Math"/>
              </a:rPr>
              <a:t>,</a:t>
            </a:r>
            <a:r>
              <a:rPr lang="en-US" sz="2000" i="1"/>
              <a:t> </a:t>
            </a:r>
            <a:r>
              <a:rPr lang="en-US" sz="2000" i="1"/>
              <a:t>x</a:t>
            </a:r>
            <a:r>
              <a:rPr lang="en-US" sz="2000" i="1" baseline="-25000">
                <a:ea typeface="Cambria Math"/>
              </a:rPr>
              <a:t>n</a:t>
            </a:r>
            <a:r>
              <a:rPr lang="en-US" sz="2000"/>
              <a:t> is a Hamilton path.</a:t>
            </a:r>
            <a:endParaRPr sz="2000"/>
          </a:p>
          <a:p>
            <a:pPr indent="0">
              <a:lnSpc>
                <a:spcPct val="80000"/>
              </a:lnSpc>
              <a:buNone/>
              <a:defRPr/>
            </a:pPr>
            <a:endParaRPr lang="en-US" sz="2000"/>
          </a:p>
          <a:p>
            <a:pPr marL="731520" indent="-457200">
              <a:lnSpc>
                <a:spcPct val="80000"/>
              </a:lnSpc>
              <a:defRPr/>
            </a:pPr>
            <a:endParaRPr lang="en-US" sz="2000"/>
          </a:p>
          <a:p>
            <a:pPr indent="0">
              <a:lnSpc>
                <a:spcPct val="80000"/>
              </a:lnSpc>
              <a:buNone/>
              <a:defRPr/>
            </a:pPr>
            <a:r>
              <a:rPr lang="en-US" sz="2000"/>
              <a:t>   </a:t>
            </a:r>
            <a:endParaRPr sz="2000"/>
          </a:p>
          <a:p>
            <a:pPr indent="0">
              <a:lnSpc>
                <a:spcPct val="80000"/>
              </a:lnSpc>
              <a:buNone/>
              <a:defRPr/>
            </a:pPr>
            <a:endParaRPr lang="en-US" sz="2000"/>
          </a:p>
          <a:p>
            <a:pPr indent="0">
              <a:lnSpc>
                <a:spcPct val="80000"/>
              </a:lnSpc>
              <a:buNone/>
              <a:defRPr/>
            </a:pPr>
            <a:r>
              <a:rPr lang="en-US" sz="2000"/>
              <a:t>   </a:t>
            </a:r>
            <a:endParaRPr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Examples of Representing Relations Using Matrices</a:t>
            </a:r>
            <a:endParaRPr sz="4500"/>
          </a:p>
        </p:txBody>
      </p:sp>
      <p:sp>
        <p:nvSpPr>
          <p:cNvPr id="5" name="Content Placeholder 2" hidden="0"/>
          <p:cNvSpPr>
            <a:spLocks noGrp="1"/>
          </p:cNvSpPr>
          <p:nvPr isPhoto="0" userDrawn="0">
            <p:ph idx="1" hasCustomPrompt="0"/>
          </p:nvPr>
        </p:nvSpPr>
        <p:spPr bwMode="auto"/>
        <p:txBody>
          <a:bodyPr/>
          <a:lstStyle/>
          <a:p>
            <a:pPr>
              <a:buNone/>
              <a:defRPr/>
            </a:pPr>
            <a:r>
              <a:rPr lang="en-US" b="1"/>
              <a:t>   Example </a:t>
            </a:r>
            <a:r>
              <a:rPr lang="en-US" b="1">
                <a:latin typeface="Cambria Math"/>
                <a:ea typeface="Cambria Math"/>
              </a:rPr>
              <a:t>1</a:t>
            </a:r>
            <a:r>
              <a:rPr lang="en-US"/>
              <a:t>: Suppose that </a:t>
            </a:r>
            <a:r>
              <a:rPr lang="en-US" i="1"/>
              <a:t>A</a:t>
            </a:r>
            <a:r>
              <a:rPr lang="en-US"/>
              <a:t> = {</a:t>
            </a:r>
            <a:r>
              <a:rPr lang="en-US">
                <a:latin typeface="Cambria Math"/>
                <a:ea typeface="Cambria Math"/>
              </a:rPr>
              <a:t>1,2,3</a:t>
            </a:r>
            <a:r>
              <a:rPr lang="en-US"/>
              <a:t>} and </a:t>
            </a:r>
            <a:r>
              <a:rPr lang="en-US" i="1"/>
              <a:t>B</a:t>
            </a:r>
            <a:r>
              <a:rPr lang="en-US"/>
              <a:t> = {</a:t>
            </a:r>
            <a:r>
              <a:rPr lang="en-US">
                <a:latin typeface="Cambria Math"/>
                <a:ea typeface="Cambria Math"/>
              </a:rPr>
              <a:t>1,2</a:t>
            </a:r>
            <a:r>
              <a:rPr lang="en-US"/>
              <a:t>}. Let  </a:t>
            </a:r>
            <a:r>
              <a:rPr lang="en-US" i="1"/>
              <a:t>R</a:t>
            </a:r>
            <a:r>
              <a:rPr lang="en-US"/>
              <a:t> be  the relation from </a:t>
            </a:r>
            <a:r>
              <a:rPr lang="en-US" i="1"/>
              <a:t>A</a:t>
            </a:r>
            <a:r>
              <a:rPr lang="en-US"/>
              <a:t> to </a:t>
            </a:r>
            <a:r>
              <a:rPr lang="en-US" i="1"/>
              <a:t>B</a:t>
            </a:r>
            <a:r>
              <a:rPr lang="en-US"/>
              <a:t> containing (</a:t>
            </a:r>
            <a:r>
              <a:rPr lang="en-US" i="1"/>
              <a:t>a</a:t>
            </a:r>
            <a:r>
              <a:rPr lang="en-US"/>
              <a:t>,</a:t>
            </a:r>
            <a:r>
              <a:rPr lang="en-US" i="1"/>
              <a:t>b</a:t>
            </a:r>
            <a:r>
              <a:rPr lang="en-US"/>
              <a:t>) if </a:t>
            </a:r>
            <a:r>
              <a:rPr lang="en-US" i="1"/>
              <a:t>a</a:t>
            </a:r>
            <a:r>
              <a:rPr lang="en-US"/>
              <a:t> </a:t>
            </a:r>
            <a:r>
              <a:rPr lang="en-US">
                <a:latin typeface="Cambria Math"/>
                <a:ea typeface="Cambria Math"/>
              </a:rPr>
              <a:t>∈</a:t>
            </a:r>
            <a:r>
              <a:rPr lang="en-US"/>
              <a:t> </a:t>
            </a:r>
            <a:r>
              <a:rPr lang="en-US" i="1"/>
              <a:t>A</a:t>
            </a:r>
            <a:r>
              <a:rPr lang="en-US"/>
              <a:t>,    </a:t>
            </a:r>
            <a:r>
              <a:rPr lang="en-US" i="1"/>
              <a:t>b</a:t>
            </a:r>
            <a:r>
              <a:rPr lang="en-US"/>
              <a:t> </a:t>
            </a:r>
            <a:r>
              <a:rPr lang="en-US">
                <a:latin typeface="Cambria Math"/>
                <a:ea typeface="Cambria Math"/>
              </a:rPr>
              <a:t>∈</a:t>
            </a:r>
            <a:r>
              <a:rPr lang="en-US"/>
              <a:t>  </a:t>
            </a:r>
            <a:r>
              <a:rPr lang="en-US" i="1"/>
              <a:t>B</a:t>
            </a:r>
            <a:r>
              <a:rPr lang="en-US"/>
              <a:t>, and </a:t>
            </a:r>
            <a:r>
              <a:rPr lang="en-US" i="1"/>
              <a:t>a</a:t>
            </a:r>
            <a:r>
              <a:rPr lang="en-US"/>
              <a:t> &gt; </a:t>
            </a:r>
            <a:r>
              <a:rPr lang="en-US" i="1"/>
              <a:t>b</a:t>
            </a:r>
            <a:r>
              <a:rPr lang="en-US"/>
              <a:t>. What is the matrix representing </a:t>
            </a:r>
            <a:r>
              <a:rPr lang="en-US" i="1"/>
              <a:t>R </a:t>
            </a:r>
            <a:r>
              <a:rPr lang="en-US"/>
              <a:t> (assuming the ordering of elements is the same as the increasing numerical order)?</a:t>
            </a:r>
            <a:endParaRPr/>
          </a:p>
          <a:p>
            <a:pPr>
              <a:buNone/>
              <a:defRPr/>
            </a:pPr>
            <a:r>
              <a:rPr lang="en-US" b="1"/>
              <a:t>   Solution: </a:t>
            </a:r>
            <a:r>
              <a:rPr lang="en-US"/>
              <a:t>Because </a:t>
            </a:r>
            <a:r>
              <a:rPr lang="en-US" i="1"/>
              <a:t>R</a:t>
            </a:r>
            <a:r>
              <a:rPr lang="en-US"/>
              <a:t> = {(</a:t>
            </a:r>
            <a:r>
              <a:rPr lang="en-US">
                <a:latin typeface="Cambria Math"/>
                <a:ea typeface="Cambria Math"/>
              </a:rPr>
              <a:t>2,1</a:t>
            </a:r>
            <a:r>
              <a:rPr lang="en-US"/>
              <a:t>), (</a:t>
            </a:r>
            <a:r>
              <a:rPr lang="en-US">
                <a:latin typeface="Cambria Math"/>
                <a:ea typeface="Cambria Math"/>
              </a:rPr>
              <a:t>3,1</a:t>
            </a:r>
            <a:r>
              <a:rPr lang="en-US"/>
              <a:t>),(</a:t>
            </a:r>
            <a:r>
              <a:rPr lang="en-US">
                <a:latin typeface="Cambria Math"/>
                <a:ea typeface="Cambria Math"/>
              </a:rPr>
              <a:t>3,2</a:t>
            </a:r>
            <a:r>
              <a:rPr lang="en-US"/>
              <a:t>)}, the matrix is</a:t>
            </a:r>
            <a:endParaRPr/>
          </a:p>
        </p:txBody>
      </p:sp>
      <p:pic>
        <p:nvPicPr>
          <p:cNvPr id="6" name="Picture 6" descr="addin_tmp.png" hidden="0"/>
          <p:cNvPicPr>
            <a:picLocks noChangeAspect="1"/>
          </p:cNvPicPr>
          <p:nvPr isPhoto="0" userDrawn="0"/>
        </p:nvPicPr>
        <p:blipFill>
          <a:blip r:embed="rId2"/>
          <a:stretch/>
        </p:blipFill>
        <p:spPr bwMode="auto">
          <a:xfrm>
            <a:off x="3505199" y="4648201"/>
            <a:ext cx="1927860" cy="912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Hamilton Paths and Circuits (</a:t>
            </a:r>
            <a:r>
              <a:rPr lang="en-US" sz="4500" i="1"/>
              <a:t>continued</a:t>
            </a:r>
            <a:r>
              <a:rPr lang="en-US" sz="4500"/>
              <a:t>)</a:t>
            </a:r>
            <a:endParaRPr sz="4500"/>
          </a:p>
        </p:txBody>
      </p:sp>
      <p:sp>
        <p:nvSpPr>
          <p:cNvPr id="5" name="Content Placeholder 2" hidden="0"/>
          <p:cNvSpPr>
            <a:spLocks noGrp="1"/>
          </p:cNvSpPr>
          <p:nvPr isPhoto="0" userDrawn="0">
            <p:ph idx="1" hasCustomPrompt="0"/>
          </p:nvPr>
        </p:nvSpPr>
        <p:spPr bwMode="auto"/>
        <p:txBody>
          <a:bodyPr/>
          <a:lstStyle/>
          <a:p>
            <a:pPr indent="0">
              <a:buNone/>
              <a:defRPr/>
            </a:pPr>
            <a:r>
              <a:rPr lang="en-US" b="1"/>
              <a:t>Example</a:t>
            </a:r>
            <a:r>
              <a:rPr lang="en-US"/>
              <a:t>: Which of these simple graphs has a Hamilton circuit or, if not, a Hamilton path?</a:t>
            </a:r>
            <a:endParaRPr/>
          </a:p>
          <a:p>
            <a:pPr indent="0">
              <a:buNone/>
              <a:defRPr/>
            </a:pPr>
            <a:endParaRPr lang="en-US"/>
          </a:p>
          <a:p>
            <a:pPr indent="0">
              <a:buNone/>
              <a:defRPr/>
            </a:pPr>
            <a:endParaRPr lang="en-US"/>
          </a:p>
          <a:p>
            <a:pPr indent="0">
              <a:buNone/>
              <a:defRPr/>
            </a:pPr>
            <a:r>
              <a:rPr lang="en-US" b="1"/>
              <a:t>Solution</a:t>
            </a:r>
            <a:r>
              <a:rPr lang="en-US"/>
              <a:t>: </a:t>
            </a:r>
            <a:r>
              <a:rPr lang="en-US" i="1"/>
              <a:t>G</a:t>
            </a:r>
            <a:r>
              <a:rPr lang="en-US" baseline="-25000">
                <a:latin typeface="Cambria Math"/>
                <a:ea typeface="Cambria Math"/>
              </a:rPr>
              <a:t>2  </a:t>
            </a:r>
            <a:r>
              <a:rPr lang="en-US">
                <a:latin typeface="Cambria Math"/>
                <a:ea typeface="Cambria Math"/>
              </a:rPr>
              <a:t>has a Hamilton circuit: </a:t>
            </a:r>
            <a:r>
              <a:rPr lang="en-US" i="1">
                <a:ea typeface="Cambria Math"/>
              </a:rPr>
              <a:t>a</a:t>
            </a:r>
            <a:r>
              <a:rPr lang="en-US">
                <a:ea typeface="Cambria Math"/>
              </a:rPr>
              <a:t>, </a:t>
            </a:r>
            <a:r>
              <a:rPr lang="en-US" i="1">
                <a:ea typeface="Cambria Math"/>
              </a:rPr>
              <a:t>b</a:t>
            </a:r>
            <a:r>
              <a:rPr lang="en-US">
                <a:ea typeface="Cambria Math"/>
              </a:rPr>
              <a:t>, </a:t>
            </a:r>
            <a:r>
              <a:rPr lang="en-US" i="1">
                <a:ea typeface="Cambria Math"/>
              </a:rPr>
              <a:t>c</a:t>
            </a:r>
            <a:r>
              <a:rPr lang="en-US">
                <a:ea typeface="Cambria Math"/>
              </a:rPr>
              <a:t>, </a:t>
            </a:r>
            <a:r>
              <a:rPr lang="en-US" i="1">
                <a:ea typeface="Cambria Math"/>
              </a:rPr>
              <a:t>d</a:t>
            </a:r>
            <a:r>
              <a:rPr lang="en-US">
                <a:ea typeface="Cambria Math"/>
              </a:rPr>
              <a:t>, </a:t>
            </a:r>
            <a:r>
              <a:rPr lang="en-US" i="1">
                <a:ea typeface="Cambria Math"/>
              </a:rPr>
              <a:t>e</a:t>
            </a:r>
            <a:r>
              <a:rPr lang="en-US">
                <a:ea typeface="Cambria Math"/>
              </a:rPr>
              <a:t>, </a:t>
            </a:r>
            <a:r>
              <a:rPr lang="en-US" i="1">
                <a:ea typeface="Cambria Math"/>
              </a:rPr>
              <a:t>a</a:t>
            </a:r>
            <a:r>
              <a:rPr lang="en-US">
                <a:latin typeface="Cambria Math"/>
                <a:ea typeface="Cambria Math"/>
              </a:rPr>
              <a:t>. </a:t>
            </a:r>
            <a:endParaRPr/>
          </a:p>
          <a:p>
            <a:pPr indent="0">
              <a:buNone/>
              <a:defRPr/>
            </a:pPr>
            <a:r>
              <a:rPr lang="en-US" i="1"/>
              <a:t>G</a:t>
            </a:r>
            <a:r>
              <a:rPr lang="en-US" baseline="-25000">
                <a:latin typeface="Cambria Math"/>
                <a:ea typeface="Cambria Math"/>
              </a:rPr>
              <a:t>1 </a:t>
            </a:r>
            <a:r>
              <a:rPr lang="en-US">
                <a:latin typeface="Cambria Math"/>
                <a:ea typeface="Cambria Math"/>
              </a:rPr>
              <a:t>does not have a Hamilton circuit (Why?), but does have a Hamilton path : </a:t>
            </a:r>
            <a:r>
              <a:rPr lang="en-US" i="1">
                <a:ea typeface="Cambria Math"/>
              </a:rPr>
              <a:t>a</a:t>
            </a:r>
            <a:r>
              <a:rPr lang="en-US">
                <a:ea typeface="Cambria Math"/>
              </a:rPr>
              <a:t>, </a:t>
            </a:r>
            <a:r>
              <a:rPr lang="en-US" i="1">
                <a:ea typeface="Cambria Math"/>
              </a:rPr>
              <a:t>b </a:t>
            </a:r>
            <a:r>
              <a:rPr lang="en-US">
                <a:ea typeface="Cambria Math"/>
              </a:rPr>
              <a:t>,e , </a:t>
            </a:r>
            <a:r>
              <a:rPr lang="en-US" i="1">
                <a:ea typeface="Cambria Math"/>
              </a:rPr>
              <a:t>c</a:t>
            </a:r>
            <a:r>
              <a:rPr lang="en-US">
                <a:ea typeface="Cambria Math"/>
              </a:rPr>
              <a:t>, </a:t>
            </a:r>
            <a:r>
              <a:rPr lang="en-US" i="1">
                <a:ea typeface="Cambria Math"/>
              </a:rPr>
              <a:t>d</a:t>
            </a:r>
            <a:r>
              <a:rPr lang="en-US">
                <a:latin typeface="Cambria Math"/>
                <a:ea typeface="Cambria Math"/>
              </a:rPr>
              <a:t>.</a:t>
            </a:r>
            <a:endParaRPr/>
          </a:p>
          <a:p>
            <a:pPr indent="0">
              <a:buNone/>
              <a:defRPr/>
            </a:pPr>
            <a:r>
              <a:rPr lang="en-US" i="1"/>
              <a:t>G</a:t>
            </a:r>
            <a:r>
              <a:rPr lang="en-US" baseline="-25000">
                <a:latin typeface="Cambria Math"/>
                <a:ea typeface="Cambria Math"/>
              </a:rPr>
              <a:t>3  </a:t>
            </a:r>
            <a:r>
              <a:rPr lang="en-US">
                <a:latin typeface="Cambria Math"/>
                <a:ea typeface="Cambria Math"/>
              </a:rPr>
              <a:t>has a Hamilton circuit: </a:t>
            </a:r>
            <a:r>
              <a:rPr lang="en-US">
                <a:latin typeface="Cambria Math"/>
                <a:ea typeface="Cambria Math"/>
              </a:rPr>
              <a:t>a,b,e,d,c,a</a:t>
            </a:r>
            <a:endParaRPr lang="en-US" baseline="-25000">
              <a:latin typeface="Cambria Math"/>
              <a:ea typeface="Cambria Math"/>
            </a:endParaRPr>
          </a:p>
        </p:txBody>
      </p:sp>
      <p:pic>
        <p:nvPicPr>
          <p:cNvPr id="6" name="Picture 3" hidden="0"/>
          <p:cNvPicPr>
            <a:picLocks noChangeAspect="1"/>
          </p:cNvPicPr>
          <p:nvPr isPhoto="0" userDrawn="0"/>
        </p:nvPicPr>
        <p:blipFill>
          <a:blip r:embed="rId2"/>
          <a:stretch/>
        </p:blipFill>
        <p:spPr bwMode="auto">
          <a:xfrm>
            <a:off x="914400" y="2819400"/>
            <a:ext cx="6858000" cy="9380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Necessary </a:t>
            </a:r>
            <a:r>
              <a:rPr lang="en-US" sz="4500"/>
              <a:t>Conditions for</a:t>
            </a:r>
            <a:br>
              <a:rPr lang="en-US" sz="4500"/>
            </a:br>
            <a:r>
              <a:rPr lang="en-US" sz="4500"/>
              <a:t>Hamilton Circuits</a:t>
            </a:r>
            <a:endParaRPr lang="en-US" sz="4500"/>
          </a:p>
        </p:txBody>
      </p:sp>
      <p:pic>
        <p:nvPicPr>
          <p:cNvPr id="5" name="Picture 15" hidden="0"/>
          <p:cNvPicPr>
            <a:picLocks noChangeAspect="1"/>
          </p:cNvPicPr>
          <p:nvPr isPhoto="0" userDrawn="0"/>
        </p:nvPicPr>
        <p:blipFill>
          <a:blip r:embed="rId2"/>
          <a:stretch/>
        </p:blipFill>
        <p:spPr bwMode="auto">
          <a:xfrm>
            <a:off x="7239889" y="271271"/>
            <a:ext cx="906018" cy="1176528"/>
          </a:xfrm>
          <a:prstGeom prst="rect">
            <a:avLst/>
          </a:prstGeom>
        </p:spPr>
      </p:pic>
      <p:pic>
        <p:nvPicPr>
          <p:cNvPr id="6" name="Picture 16" hidden="0"/>
          <p:cNvPicPr>
            <a:picLocks noChangeAspect="1"/>
          </p:cNvPicPr>
          <p:nvPr isPhoto="0" userDrawn="0"/>
        </p:nvPicPr>
        <p:blipFill>
          <a:blip r:embed="rId3"/>
          <a:stretch/>
        </p:blipFill>
        <p:spPr bwMode="auto">
          <a:xfrm>
            <a:off x="7014601" y="5148149"/>
            <a:ext cx="906018" cy="1170432"/>
          </a:xfrm>
          <a:prstGeom prst="rect">
            <a:avLst/>
          </a:prstGeom>
        </p:spPr>
      </p:pic>
      <p:sp>
        <p:nvSpPr>
          <p:cNvPr id="7" name="Content Placeholder 2" hidden="0"/>
          <p:cNvSpPr>
            <a:spLocks noGrp="1"/>
          </p:cNvSpPr>
          <p:nvPr isPhoto="0" userDrawn="0">
            <p:ph idx="1" hasCustomPrompt="0"/>
          </p:nvPr>
        </p:nvSpPr>
        <p:spPr bwMode="auto">
          <a:xfrm>
            <a:off x="457200" y="1935480"/>
            <a:ext cx="8229600" cy="4389120"/>
          </a:xfrm>
        </p:spPr>
        <p:txBody>
          <a:bodyPr/>
          <a:lstStyle/>
          <a:p>
            <a:pPr>
              <a:lnSpc>
                <a:spcPct val="95000"/>
              </a:lnSpc>
              <a:defRPr/>
            </a:pPr>
            <a:r>
              <a:rPr lang="en-US" sz="2200"/>
              <a:t>Unlike for an Euler circuit, no simple necessary and sufficient conditions are known for the existence of a </a:t>
            </a:r>
            <a:r>
              <a:rPr lang="en-US" sz="2200"/>
              <a:t>Hamiton</a:t>
            </a:r>
            <a:r>
              <a:rPr lang="en-US" sz="2200"/>
              <a:t> circuit.</a:t>
            </a:r>
            <a:endParaRPr sz="2200"/>
          </a:p>
          <a:p>
            <a:pPr>
              <a:lnSpc>
                <a:spcPct val="80000"/>
              </a:lnSpc>
              <a:defRPr/>
            </a:pPr>
            <a:r>
              <a:rPr lang="en-US" sz="2200"/>
              <a:t>However, there are some useful necessary conditions.  We describe two of these now.</a:t>
            </a:r>
            <a:endParaRPr sz="2200"/>
          </a:p>
          <a:p>
            <a:pPr indent="0">
              <a:lnSpc>
                <a:spcPct val="80000"/>
              </a:lnSpc>
              <a:buNone/>
              <a:defRPr/>
            </a:pPr>
            <a:r>
              <a:rPr lang="en-US" sz="2200" b="1"/>
              <a:t>Dirac’s Theorem</a:t>
            </a:r>
            <a:r>
              <a:rPr lang="en-US" sz="2200"/>
              <a:t>: If </a:t>
            </a:r>
            <a:r>
              <a:rPr lang="en-US" sz="2200" i="1"/>
              <a:t>G</a:t>
            </a:r>
            <a:r>
              <a:rPr lang="en-US" sz="2200"/>
              <a:t> is a simple graph with </a:t>
            </a:r>
            <a:r>
              <a:rPr lang="en-US" sz="2200" i="1"/>
              <a:t>n ≥ </a:t>
            </a:r>
            <a:r>
              <a:rPr lang="en-US" sz="2200">
                <a:latin typeface="Cambria Math"/>
                <a:ea typeface="Cambria Math"/>
              </a:rPr>
              <a:t>3</a:t>
            </a:r>
            <a:r>
              <a:rPr lang="en-US" sz="2200"/>
              <a:t> vertices such that the degree of every vertex in </a:t>
            </a:r>
            <a:r>
              <a:rPr lang="en-US" sz="2200" i="1"/>
              <a:t>G</a:t>
            </a:r>
            <a:r>
              <a:rPr lang="en-US" sz="2200"/>
              <a:t> is ≥ </a:t>
            </a:r>
            <a:r>
              <a:rPr lang="en-US" sz="2200" i="1"/>
              <a:t>n</a:t>
            </a:r>
            <a:r>
              <a:rPr lang="en-US" sz="2200"/>
              <a:t>/</a:t>
            </a:r>
            <a:r>
              <a:rPr lang="en-US" sz="2200">
                <a:latin typeface="Cambria Math"/>
                <a:ea typeface="Cambria Math"/>
              </a:rPr>
              <a:t>2</a:t>
            </a:r>
            <a:r>
              <a:rPr lang="en-US" sz="2200"/>
              <a:t>, then </a:t>
            </a:r>
            <a:r>
              <a:rPr lang="en-US" sz="2200" i="1"/>
              <a:t>G</a:t>
            </a:r>
            <a:r>
              <a:rPr lang="en-US" sz="2200"/>
              <a:t> has a Hamilton circuit. </a:t>
            </a:r>
            <a:endParaRPr sz="2200"/>
          </a:p>
          <a:p>
            <a:pPr marL="0" indent="0">
              <a:lnSpc>
                <a:spcPct val="80000"/>
              </a:lnSpc>
              <a:buNone/>
              <a:defRPr/>
            </a:pPr>
            <a:endParaRPr lang="en-US" sz="2200"/>
          </a:p>
          <a:p>
            <a:pPr indent="0">
              <a:lnSpc>
                <a:spcPct val="80000"/>
              </a:lnSpc>
              <a:buNone/>
              <a:defRPr/>
            </a:pPr>
            <a:r>
              <a:rPr lang="en-US" sz="2200" b="1"/>
              <a:t>Ore’s Theorem</a:t>
            </a:r>
            <a:r>
              <a:rPr lang="en-US" sz="2200"/>
              <a:t>: If </a:t>
            </a:r>
            <a:r>
              <a:rPr lang="en-US" sz="2200" i="1"/>
              <a:t>G</a:t>
            </a:r>
            <a:r>
              <a:rPr lang="en-US" sz="2200"/>
              <a:t> is a simple graph with </a:t>
            </a:r>
            <a:r>
              <a:rPr lang="en-US" sz="2200" i="1"/>
              <a:t>n</a:t>
            </a:r>
            <a:r>
              <a:rPr lang="en-US" sz="2200"/>
              <a:t> ≥ </a:t>
            </a:r>
            <a:r>
              <a:rPr lang="en-US" sz="2200">
                <a:latin typeface="Cambria Math"/>
                <a:ea typeface="Cambria Math"/>
              </a:rPr>
              <a:t>3</a:t>
            </a:r>
            <a:r>
              <a:rPr lang="en-US" sz="2200"/>
              <a:t>  vertices such that </a:t>
            </a:r>
            <a:r>
              <a:rPr lang="en-US" sz="2200"/>
              <a:t>deg</a:t>
            </a:r>
            <a:r>
              <a:rPr lang="en-US" sz="2200"/>
              <a:t>(</a:t>
            </a:r>
            <a:r>
              <a:rPr lang="en-US" sz="2200" i="1"/>
              <a:t>u</a:t>
            </a:r>
            <a:r>
              <a:rPr lang="en-US" sz="2200"/>
              <a:t>) + </a:t>
            </a:r>
            <a:r>
              <a:rPr lang="en-US" sz="2200"/>
              <a:t>deg</a:t>
            </a:r>
            <a:r>
              <a:rPr lang="en-US" sz="2200"/>
              <a:t>(</a:t>
            </a:r>
            <a:r>
              <a:rPr lang="en-US" sz="2200" i="1"/>
              <a:t>v</a:t>
            </a:r>
            <a:r>
              <a:rPr lang="en-US" sz="2200"/>
              <a:t>) ≥ </a:t>
            </a:r>
            <a:r>
              <a:rPr lang="en-US" sz="2200" i="1"/>
              <a:t>n</a:t>
            </a:r>
            <a:r>
              <a:rPr lang="en-US" sz="2200"/>
              <a:t>  for every pair of nonadjacent vertices, then G has a Hamilton circuit. </a:t>
            </a:r>
            <a:endParaRPr sz="2200"/>
          </a:p>
          <a:p>
            <a:pPr indent="0">
              <a:lnSpc>
                <a:spcPct val="80000"/>
              </a:lnSpc>
              <a:buNone/>
              <a:defRPr/>
            </a:pPr>
            <a:endParaRPr lang="en-US" sz="2200"/>
          </a:p>
          <a:p>
            <a:pPr indent="0">
              <a:lnSpc>
                <a:spcPct val="80000"/>
              </a:lnSpc>
              <a:buNone/>
              <a:defRPr/>
            </a:pPr>
            <a:r>
              <a:rPr lang="en-US" sz="2200"/>
              <a:t> </a:t>
            </a:r>
            <a:endParaRPr sz="2200"/>
          </a:p>
          <a:p>
            <a:pPr indent="0">
              <a:lnSpc>
                <a:spcPct val="80000"/>
              </a:lnSpc>
              <a:buNone/>
              <a:defRPr/>
            </a:pPr>
            <a:endParaRPr lang="en-US" sz="2200"/>
          </a:p>
        </p:txBody>
      </p:sp>
      <p:sp>
        <p:nvSpPr>
          <p:cNvPr id="8" name="TextBox 18" hidden="0"/>
          <p:cNvSpPr>
            <a:spLocks noAdjustHandles="0" noChangeArrowheads="0"/>
          </p:cNvSpPr>
          <p:nvPr isPhoto="0" userDrawn="0"/>
        </p:nvSpPr>
        <p:spPr bwMode="auto">
          <a:xfrm>
            <a:off x="6435598" y="1295400"/>
            <a:ext cx="2514600" cy="646331"/>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Gabriel Andrew Dirac</a:t>
            </a:r>
            <a:endParaRPr/>
          </a:p>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a:t>
            </a:r>
            <a:r>
              <a:rPr lang="en-US" sz="1800" b="0" i="0" u="none" strike="noStrike" cap="none" spc="0">
                <a:ln>
                  <a:noFill/>
                </a:ln>
                <a:solidFill>
                  <a:prstClr val="black"/>
                </a:solidFill>
                <a:latin typeface="Cambria Math"/>
                <a:ea typeface="Cambria Math"/>
                <a:cs typeface="+mn-cs"/>
              </a:rPr>
              <a:t>1925-1984</a:t>
            </a:r>
            <a:r>
              <a:rPr lang="en-US" sz="1800" b="0" i="0" u="none" strike="noStrike" cap="none" spc="0">
                <a:ln>
                  <a:noFill/>
                </a:ln>
                <a:solidFill>
                  <a:prstClr val="black"/>
                </a:solidFill>
                <a:latin typeface="Constantia"/>
                <a:ea typeface="+mn-ea"/>
                <a:cs typeface="+mn-cs"/>
              </a:rPr>
              <a:t>)</a:t>
            </a:r>
            <a:endParaRPr/>
          </a:p>
        </p:txBody>
      </p:sp>
      <p:sp>
        <p:nvSpPr>
          <p:cNvPr id="9" name="TextBox 19" hidden="0"/>
          <p:cNvSpPr>
            <a:spLocks noAdjustHandles="0" noChangeArrowheads="0"/>
          </p:cNvSpPr>
          <p:nvPr isPhoto="0" userDrawn="0"/>
        </p:nvSpPr>
        <p:spPr bwMode="auto">
          <a:xfrm>
            <a:off x="5410200" y="5423450"/>
            <a:ext cx="1524000" cy="646331"/>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Øysten</a:t>
            </a:r>
            <a:r>
              <a:rPr lang="en-US" sz="1800" b="0" i="0" u="none" strike="noStrike" cap="none" spc="0">
                <a:ln>
                  <a:noFill/>
                </a:ln>
                <a:solidFill>
                  <a:prstClr val="black"/>
                </a:solidFill>
                <a:latin typeface="Constantia"/>
                <a:ea typeface="+mn-ea"/>
                <a:cs typeface="+mn-cs"/>
              </a:rPr>
              <a:t> Ore</a:t>
            </a:r>
            <a:endParaRPr/>
          </a:p>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a:t>
            </a:r>
            <a:r>
              <a:rPr lang="en-US" sz="1800" b="0" i="0" u="none" strike="noStrike" cap="none" spc="0">
                <a:ln>
                  <a:noFill/>
                </a:ln>
                <a:solidFill>
                  <a:prstClr val="black"/>
                </a:solidFill>
                <a:latin typeface="Cambria Math"/>
                <a:ea typeface="Cambria Math"/>
                <a:cs typeface="+mn-cs"/>
              </a:rPr>
              <a:t>1899-1968</a:t>
            </a:r>
            <a:r>
              <a:rPr lang="en-US" sz="1800" b="0" i="0" u="none" strike="noStrike" cap="none" spc="0">
                <a:ln>
                  <a:noFill/>
                </a:ln>
                <a:solidFill>
                  <a:prstClr val="black"/>
                </a:solidFill>
                <a:latin typeface="Constantia"/>
                <a:ea typeface="+mn-ea"/>
                <a:cs typeface="+mn-cs"/>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Applications of Hamilton Paths and Circuits</a:t>
            </a:r>
            <a:endParaRPr sz="4500"/>
          </a:p>
        </p:txBody>
      </p:sp>
      <p:sp>
        <p:nvSpPr>
          <p:cNvPr id="5" name="Content Placeholder 2" hidden="0"/>
          <p:cNvSpPr>
            <a:spLocks noGrp="1"/>
          </p:cNvSpPr>
          <p:nvPr isPhoto="0" userDrawn="0">
            <p:ph idx="1" hasCustomPrompt="0"/>
          </p:nvPr>
        </p:nvSpPr>
        <p:spPr bwMode="auto"/>
        <p:txBody>
          <a:bodyPr/>
          <a:lstStyle/>
          <a:p>
            <a:pPr>
              <a:lnSpc>
                <a:spcPct val="95000"/>
              </a:lnSpc>
              <a:defRPr/>
            </a:pPr>
            <a:r>
              <a:rPr lang="en-US" sz="2400"/>
              <a:t>Applications that ask for a path or a circuit that visits each intersection of a city, each place pipelines intersect in a utility grid, or each node in a communications network exactly once, can be solved by finding a Hamilton path in the appropriate graph.</a:t>
            </a:r>
            <a:endParaRPr sz="2400"/>
          </a:p>
          <a:p>
            <a:pPr>
              <a:lnSpc>
                <a:spcPct val="80000"/>
              </a:lnSpc>
              <a:defRPr/>
            </a:pPr>
            <a:r>
              <a:rPr lang="en-US" sz="2400"/>
              <a:t>The famous </a:t>
            </a:r>
            <a:r>
              <a:rPr lang="en-US" sz="2400" i="1"/>
              <a:t>traveling salesperson problem </a:t>
            </a:r>
            <a:r>
              <a:rPr lang="en-US" sz="2400"/>
              <a:t>(</a:t>
            </a:r>
            <a:r>
              <a:rPr lang="en-US" sz="2400" i="1"/>
              <a:t>TSP</a:t>
            </a:r>
            <a:r>
              <a:rPr lang="en-US" sz="2400"/>
              <a:t>) asks for the shortest route a traveling salesperson should take to visit a set of cities. This problem reduces to finding a Hamilton circuit such that the total sum of the weights of its edges is as small as possible.</a:t>
            </a:r>
            <a:endParaRPr sz="2400"/>
          </a:p>
          <a:p>
            <a:pPr>
              <a:lnSpc>
                <a:spcPct val="80000"/>
              </a:lnSpc>
              <a:defRPr/>
            </a:pPr>
            <a:r>
              <a:rPr lang="en-US" sz="2400"/>
              <a:t>A family of binary codes, known as </a:t>
            </a:r>
            <a:r>
              <a:rPr lang="en-US" sz="2400" i="1"/>
              <a:t>Gray codes</a:t>
            </a:r>
            <a:r>
              <a:rPr lang="en-US" sz="2400"/>
              <a:t>, which minimize the effect of transmission errors, correspond to Hamilton circuits in the </a:t>
            </a:r>
            <a:r>
              <a:rPr lang="en-US" sz="2400" i="1"/>
              <a:t>n</a:t>
            </a:r>
            <a:r>
              <a:rPr lang="en-US" sz="2400"/>
              <a:t>-cube </a:t>
            </a:r>
            <a:r>
              <a:rPr lang="en-US" sz="2400" i="1"/>
              <a:t>Q</a:t>
            </a:r>
            <a:r>
              <a:rPr lang="en-US" sz="2400" i="1" baseline="-25000"/>
              <a:t>n.</a:t>
            </a:r>
            <a:endParaRPr lang="en-US"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ext Box 3" hidden="0"/>
          <p:cNvSpPr>
            <a:spLocks noAdjustHandles="0" noChangeArrowheads="0"/>
          </p:cNvSpPr>
          <p:nvPr isPhoto="0" userDrawn="0"/>
        </p:nvSpPr>
        <p:spPr bwMode="auto">
          <a:xfrm>
            <a:off x="1905000" y="2057400"/>
            <a:ext cx="5867399" cy="769938"/>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ctr" defTabSz="914400">
              <a:lnSpc>
                <a:spcPct val="100000"/>
              </a:lnSpc>
              <a:spcBef>
                <a:spcPts val="0"/>
              </a:spcBef>
              <a:spcAft>
                <a:spcPts val="0"/>
              </a:spcAft>
              <a:buClrTx/>
              <a:buSzTx/>
              <a:buFontTx/>
              <a:buNone/>
              <a:defRPr/>
            </a:pPr>
            <a:r>
              <a:rPr lang="en-US" sz="4400" b="1" i="0" u="none" strike="noStrike" cap="none" spc="0">
                <a:ln>
                  <a:noFill/>
                </a:ln>
                <a:solidFill>
                  <a:prstClr val="black"/>
                </a:solidFill>
                <a:latin typeface="Arial"/>
                <a:ea typeface="+mn-ea"/>
                <a:cs typeface="+mn-cs"/>
              </a:rPr>
              <a:t>Shortest Paths</a:t>
            </a:r>
            <a:endParaRPr lang="en-US" sz="4400" b="1" i="0" u="none" strike="noStrike" cap="none" spc="0">
              <a:ln>
                <a:noFill/>
              </a:ln>
              <a:solidFill>
                <a:prstClr val="black"/>
              </a:solidFill>
              <a:latin typeface="Book Antiqu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p:txBody>
          <a:bodyPr/>
          <a:lstStyle/>
          <a:p>
            <a:pPr>
              <a:defRPr/>
            </a:pPr>
            <a:r>
              <a:rPr lang="en-US"/>
              <a:t>Weighted Graphs</a:t>
            </a:r>
            <a:endParaRPr/>
          </a:p>
        </p:txBody>
      </p:sp>
      <p:sp>
        <p:nvSpPr>
          <p:cNvPr id="5" name="Text Box 3" hidden="0"/>
          <p:cNvSpPr>
            <a:spLocks noAdjustHandles="0" noChangeArrowheads="0"/>
          </p:cNvSpPr>
          <p:nvPr isPhoto="0" userDrawn="0"/>
        </p:nvSpPr>
        <p:spPr bwMode="auto">
          <a:xfrm>
            <a:off x="1219200" y="1981200"/>
            <a:ext cx="7239000" cy="106680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3200" b="0" i="0" u="none" strike="noStrike" cap="none" spc="0">
                <a:ln>
                  <a:noFill/>
                </a:ln>
                <a:solidFill>
                  <a:prstClr val="black"/>
                </a:solidFill>
                <a:latin typeface="Times New Roman"/>
                <a:ea typeface="+mn-ea"/>
                <a:cs typeface="+mn-cs"/>
              </a:rPr>
              <a:t>Graphs that have a number assigned to each edge are called </a:t>
            </a:r>
            <a:r>
              <a:rPr lang="en-US" sz="3200" b="0" i="1" u="none" strike="noStrike" cap="none" spc="0">
                <a:ln>
                  <a:noFill/>
                </a:ln>
                <a:solidFill>
                  <a:prstClr val="black"/>
                </a:solidFill>
                <a:latin typeface="Times New Roman"/>
                <a:ea typeface="+mn-ea"/>
                <a:cs typeface="+mn-cs"/>
              </a:rPr>
              <a:t>weighted graphs</a:t>
            </a:r>
            <a:r>
              <a:rPr lang="en-US" sz="3200" b="0" i="0" u="none" strike="noStrike" cap="none" spc="0">
                <a:ln>
                  <a:noFill/>
                </a:ln>
                <a:solidFill>
                  <a:prstClr val="black"/>
                </a:solidFill>
                <a:latin typeface="Times New Roman"/>
                <a:ea typeface="+mn-ea"/>
                <a:cs typeface="+mn-cs"/>
              </a:rPr>
              <a:t>.</a:t>
            </a:r>
            <a:endParaRPr/>
          </a:p>
        </p:txBody>
      </p:sp>
      <p:grpSp>
        <p:nvGrpSpPr>
          <p:cNvPr id="6" name="Group 35" hidden="0"/>
          <p:cNvGrpSpPr/>
          <p:nvPr isPhoto="0" userDrawn="0"/>
        </p:nvGrpSpPr>
        <p:grpSpPr bwMode="auto">
          <a:xfrm>
            <a:off x="1066800" y="2667000"/>
            <a:ext cx="7772400" cy="3673475"/>
            <a:chOff x="672" y="1680"/>
            <a:chExt cx="4896" cy="2314"/>
          </a:xfrm>
        </p:grpSpPr>
        <p:grpSp>
          <p:nvGrpSpPr>
            <p:cNvPr id="7" name="Group 26" hidden="0"/>
            <p:cNvGrpSpPr/>
            <p:nvPr isPhoto="0" userDrawn="0"/>
          </p:nvGrpSpPr>
          <p:grpSpPr bwMode="auto">
            <a:xfrm>
              <a:off x="960" y="1920"/>
              <a:ext cx="4176" cy="1968"/>
              <a:chOff x="960" y="1920"/>
              <a:chExt cx="4176" cy="1968"/>
            </a:xfrm>
          </p:grpSpPr>
          <p:sp>
            <p:nvSpPr>
              <p:cNvPr id="8" name="Oval 4" hidden="0"/>
              <p:cNvSpPr>
                <a:spLocks noChangeArrowheads="1"/>
              </p:cNvSpPr>
              <p:nvPr isPhoto="0" userDrawn="0"/>
            </p:nvSpPr>
            <p:spPr bwMode="auto">
              <a:xfrm>
                <a:off x="960" y="283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9" name="Oval 5" hidden="0"/>
              <p:cNvSpPr>
                <a:spLocks noChangeArrowheads="1"/>
              </p:cNvSpPr>
              <p:nvPr isPhoto="0" userDrawn="0"/>
            </p:nvSpPr>
            <p:spPr bwMode="auto">
              <a:xfrm>
                <a:off x="1152" y="331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0" name="Oval 6" hidden="0"/>
              <p:cNvSpPr>
                <a:spLocks noChangeArrowheads="1"/>
              </p:cNvSpPr>
              <p:nvPr isPhoto="0" userDrawn="0"/>
            </p:nvSpPr>
            <p:spPr bwMode="auto">
              <a:xfrm>
                <a:off x="2112" y="283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1" name="Oval 7" hidden="0"/>
              <p:cNvSpPr>
                <a:spLocks noChangeArrowheads="1"/>
              </p:cNvSpPr>
              <p:nvPr isPhoto="0" userDrawn="0"/>
            </p:nvSpPr>
            <p:spPr bwMode="auto">
              <a:xfrm>
                <a:off x="3504" y="259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2" name="Oval 8" hidden="0"/>
              <p:cNvSpPr>
                <a:spLocks noChangeArrowheads="1"/>
              </p:cNvSpPr>
              <p:nvPr isPhoto="0" userDrawn="0"/>
            </p:nvSpPr>
            <p:spPr bwMode="auto">
              <a:xfrm>
                <a:off x="4703" y="3216"/>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3" name="Oval 9" hidden="0"/>
              <p:cNvSpPr>
                <a:spLocks noChangeArrowheads="1"/>
              </p:cNvSpPr>
              <p:nvPr isPhoto="0" userDrawn="0"/>
            </p:nvSpPr>
            <p:spPr bwMode="auto">
              <a:xfrm>
                <a:off x="4992" y="379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4" name="Oval 10" hidden="0"/>
              <p:cNvSpPr>
                <a:spLocks noChangeArrowheads="1"/>
              </p:cNvSpPr>
              <p:nvPr isPhoto="0" userDrawn="0"/>
            </p:nvSpPr>
            <p:spPr bwMode="auto">
              <a:xfrm>
                <a:off x="5040" y="2448"/>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5" name="Oval 11" hidden="0"/>
              <p:cNvSpPr>
                <a:spLocks noChangeArrowheads="1"/>
              </p:cNvSpPr>
              <p:nvPr isPhoto="0" userDrawn="0"/>
            </p:nvSpPr>
            <p:spPr bwMode="auto">
              <a:xfrm>
                <a:off x="5040" y="1920"/>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6" name="Line 12" hidden="0"/>
              <p:cNvSpPr>
                <a:spLocks noChangeShapeType="1"/>
              </p:cNvSpPr>
              <p:nvPr isPhoto="0" userDrawn="0"/>
            </p:nvSpPr>
            <p:spPr bwMode="auto">
              <a:xfrm>
                <a:off x="1008" y="2880"/>
                <a:ext cx="192" cy="48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7" name="Line 13" hidden="0"/>
              <p:cNvSpPr>
                <a:spLocks noChangeShapeType="1"/>
              </p:cNvSpPr>
              <p:nvPr isPhoto="0" userDrawn="0"/>
            </p:nvSpPr>
            <p:spPr bwMode="auto">
              <a:xfrm>
                <a:off x="1008" y="2880"/>
                <a:ext cx="1152" cy="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8" name="Line 14" hidden="0"/>
              <p:cNvSpPr>
                <a:spLocks noChangeShapeType="1"/>
              </p:cNvSpPr>
              <p:nvPr isPhoto="0" userDrawn="0"/>
            </p:nvSpPr>
            <p:spPr bwMode="auto">
              <a:xfrm flipV="1">
                <a:off x="1200" y="2880"/>
                <a:ext cx="912" cy="48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9" name="Line 15" hidden="0"/>
              <p:cNvSpPr>
                <a:spLocks noChangeShapeType="1"/>
              </p:cNvSpPr>
              <p:nvPr isPhoto="0" userDrawn="0"/>
            </p:nvSpPr>
            <p:spPr bwMode="auto">
              <a:xfrm flipV="1">
                <a:off x="2160" y="2640"/>
                <a:ext cx="1392" cy="24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0" name="Line 16" hidden="0"/>
              <p:cNvSpPr>
                <a:spLocks noChangeShapeType="1"/>
              </p:cNvSpPr>
              <p:nvPr isPhoto="0" userDrawn="0"/>
            </p:nvSpPr>
            <p:spPr bwMode="auto">
              <a:xfrm flipV="1">
                <a:off x="1152" y="2496"/>
                <a:ext cx="3936" cy="86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1" name="Line 17" hidden="0"/>
              <p:cNvSpPr>
                <a:spLocks noChangeShapeType="1"/>
              </p:cNvSpPr>
              <p:nvPr isPhoto="0" userDrawn="0"/>
            </p:nvSpPr>
            <p:spPr bwMode="auto">
              <a:xfrm flipV="1">
                <a:off x="3552" y="2496"/>
                <a:ext cx="1536" cy="14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2" name="Line 18" hidden="0"/>
              <p:cNvSpPr>
                <a:spLocks noChangeShapeType="1"/>
              </p:cNvSpPr>
              <p:nvPr isPhoto="0" userDrawn="0"/>
            </p:nvSpPr>
            <p:spPr bwMode="auto">
              <a:xfrm flipV="1">
                <a:off x="3552" y="1968"/>
                <a:ext cx="1536" cy="672"/>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3" name="Line 19" hidden="0"/>
              <p:cNvSpPr>
                <a:spLocks noChangeShapeType="1"/>
              </p:cNvSpPr>
              <p:nvPr isPhoto="0" userDrawn="0"/>
            </p:nvSpPr>
            <p:spPr bwMode="auto">
              <a:xfrm flipV="1">
                <a:off x="5088" y="1968"/>
                <a:ext cx="0" cy="528"/>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4" name="Line 20" hidden="0"/>
              <p:cNvSpPr>
                <a:spLocks noChangeShapeType="1"/>
              </p:cNvSpPr>
              <p:nvPr isPhoto="0" userDrawn="0"/>
            </p:nvSpPr>
            <p:spPr bwMode="auto">
              <a:xfrm flipV="1">
                <a:off x="4752" y="2496"/>
                <a:ext cx="336" cy="768"/>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5" name="Line 21" hidden="0"/>
              <p:cNvSpPr>
                <a:spLocks noChangeShapeType="1"/>
              </p:cNvSpPr>
              <p:nvPr isPhoto="0" userDrawn="0"/>
            </p:nvSpPr>
            <p:spPr bwMode="auto">
              <a:xfrm>
                <a:off x="4752" y="3264"/>
                <a:ext cx="288" cy="576"/>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6" name="Line 22" hidden="0"/>
              <p:cNvSpPr>
                <a:spLocks noChangeShapeType="1"/>
              </p:cNvSpPr>
              <p:nvPr isPhoto="0" userDrawn="0"/>
            </p:nvSpPr>
            <p:spPr bwMode="auto">
              <a:xfrm flipV="1">
                <a:off x="5040" y="2496"/>
                <a:ext cx="48" cy="134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7" name="Line 23" hidden="0"/>
              <p:cNvSpPr>
                <a:spLocks noChangeShapeType="1"/>
              </p:cNvSpPr>
              <p:nvPr isPhoto="0" userDrawn="0"/>
            </p:nvSpPr>
            <p:spPr bwMode="auto">
              <a:xfrm>
                <a:off x="3552" y="2640"/>
                <a:ext cx="1200" cy="62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8" name="Freeform 24" hidden="0"/>
              <p:cNvSpPr/>
              <p:nvPr isPhoto="0" userDrawn="0"/>
            </p:nvSpPr>
            <p:spPr bwMode="auto">
              <a:xfrm>
                <a:off x="1008" y="2488"/>
                <a:ext cx="2544" cy="392"/>
              </a:xfrm>
              <a:custGeom>
                <a:avLst/>
                <a:gdLst>
                  <a:gd name="T0" fmla="*/ 0 w 2544"/>
                  <a:gd name="T1" fmla="*/ 392 h 392"/>
                  <a:gd name="T2" fmla="*/ 768 w 2544"/>
                  <a:gd name="T3" fmla="*/ 104 h 392"/>
                  <a:gd name="T4" fmla="*/ 1728 w 2544"/>
                  <a:gd name="T5" fmla="*/ 8 h 392"/>
                  <a:gd name="T6" fmla="*/ 2544 w 2544"/>
                  <a:gd name="T7" fmla="*/ 152 h 3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4" h="392" fill="norm" stroke="1" extrusionOk="0">
                    <a:moveTo>
                      <a:pt x="0" y="392"/>
                    </a:moveTo>
                    <a:cubicBezTo>
                      <a:pt x="240" y="280"/>
                      <a:pt x="480" y="168"/>
                      <a:pt x="768" y="104"/>
                    </a:cubicBezTo>
                    <a:cubicBezTo>
                      <a:pt x="1056" y="40"/>
                      <a:pt x="1432" y="0"/>
                      <a:pt x="1728" y="8"/>
                    </a:cubicBezTo>
                    <a:cubicBezTo>
                      <a:pt x="2024" y="16"/>
                      <a:pt x="2284" y="84"/>
                      <a:pt x="2544" y="152"/>
                    </a:cubicBezTo>
                  </a:path>
                </a:pathLst>
              </a:cu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9" name="Freeform 25" hidden="0"/>
              <p:cNvSpPr/>
              <p:nvPr isPhoto="0" userDrawn="0"/>
            </p:nvSpPr>
            <p:spPr bwMode="auto">
              <a:xfrm>
                <a:off x="960" y="2144"/>
                <a:ext cx="4128" cy="736"/>
              </a:xfrm>
              <a:custGeom>
                <a:avLst/>
                <a:gdLst>
                  <a:gd name="T0" fmla="*/ 0 w 4128"/>
                  <a:gd name="T1" fmla="*/ 736 h 736"/>
                  <a:gd name="T2" fmla="*/ 576 w 4128"/>
                  <a:gd name="T3" fmla="*/ 256 h 736"/>
                  <a:gd name="T4" fmla="*/ 1392 w 4128"/>
                  <a:gd name="T5" fmla="*/ 16 h 736"/>
                  <a:gd name="T6" fmla="*/ 2688 w 4128"/>
                  <a:gd name="T7" fmla="*/ 160 h 736"/>
                  <a:gd name="T8" fmla="*/ 4128 w 4128"/>
                  <a:gd name="T9" fmla="*/ 352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736" fill="norm" stroke="1" extrusionOk="0">
                    <a:moveTo>
                      <a:pt x="0" y="736"/>
                    </a:moveTo>
                    <a:cubicBezTo>
                      <a:pt x="172" y="556"/>
                      <a:pt x="344" y="376"/>
                      <a:pt x="576" y="256"/>
                    </a:cubicBezTo>
                    <a:cubicBezTo>
                      <a:pt x="808" y="136"/>
                      <a:pt x="1040" y="32"/>
                      <a:pt x="1392" y="16"/>
                    </a:cubicBezTo>
                    <a:cubicBezTo>
                      <a:pt x="1744" y="0"/>
                      <a:pt x="2232" y="104"/>
                      <a:pt x="2688" y="160"/>
                    </a:cubicBezTo>
                    <a:cubicBezTo>
                      <a:pt x="3144" y="216"/>
                      <a:pt x="3636" y="284"/>
                      <a:pt x="4128" y="352"/>
                    </a:cubicBezTo>
                  </a:path>
                </a:pathLst>
              </a:cu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grpSp>
        <p:sp>
          <p:nvSpPr>
            <p:cNvPr id="30" name="Text Box 27" hidden="0"/>
            <p:cNvSpPr>
              <a:spLocks noAdjustHandles="0" noChangeArrowheads="0"/>
            </p:cNvSpPr>
            <p:nvPr isPhoto="0" userDrawn="0"/>
          </p:nvSpPr>
          <p:spPr bwMode="auto">
            <a:xfrm>
              <a:off x="672" y="2592"/>
              <a:ext cx="432"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SF</a:t>
              </a:r>
              <a:endParaRPr lang="en-US" sz="2400" b="0" i="0" u="none" strike="noStrike" cap="none" spc="0">
                <a:ln>
                  <a:noFill/>
                </a:ln>
                <a:solidFill>
                  <a:prstClr val="black"/>
                </a:solidFill>
                <a:latin typeface="Times New Roman"/>
                <a:ea typeface="+mn-ea"/>
                <a:cs typeface="+mn-cs"/>
              </a:endParaRPr>
            </a:p>
          </p:txBody>
        </p:sp>
        <p:sp>
          <p:nvSpPr>
            <p:cNvPr id="31" name="Text Box 28" hidden="0"/>
            <p:cNvSpPr>
              <a:spLocks noAdjustHandles="0" noChangeArrowheads="0"/>
            </p:cNvSpPr>
            <p:nvPr isPhoto="0" userDrawn="0"/>
          </p:nvSpPr>
          <p:spPr bwMode="auto">
            <a:xfrm>
              <a:off x="864" y="3408"/>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LA</a:t>
              </a:r>
              <a:endParaRPr lang="en-US" sz="2400" b="0" i="0" u="none" strike="noStrike" cap="none" spc="0">
                <a:ln>
                  <a:noFill/>
                </a:ln>
                <a:solidFill>
                  <a:prstClr val="black"/>
                </a:solidFill>
                <a:latin typeface="Times New Roman"/>
                <a:ea typeface="+mn-ea"/>
                <a:cs typeface="+mn-cs"/>
              </a:endParaRPr>
            </a:p>
          </p:txBody>
        </p:sp>
        <p:sp>
          <p:nvSpPr>
            <p:cNvPr id="32" name="Text Box 29" hidden="0"/>
            <p:cNvSpPr>
              <a:spLocks noAdjustHandles="0" noChangeArrowheads="0"/>
            </p:cNvSpPr>
            <p:nvPr isPhoto="0" userDrawn="0"/>
          </p:nvSpPr>
          <p:spPr bwMode="auto">
            <a:xfrm>
              <a:off x="1920" y="2592"/>
              <a:ext cx="62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DEN</a:t>
              </a:r>
              <a:endParaRPr/>
            </a:p>
          </p:txBody>
        </p:sp>
        <p:sp>
          <p:nvSpPr>
            <p:cNvPr id="33" name="Text Box 30" hidden="0"/>
            <p:cNvSpPr>
              <a:spLocks noAdjustHandles="0" noChangeArrowheads="0"/>
            </p:cNvSpPr>
            <p:nvPr isPhoto="0" userDrawn="0"/>
          </p:nvSpPr>
          <p:spPr bwMode="auto">
            <a:xfrm>
              <a:off x="3312" y="2400"/>
              <a:ext cx="86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CHI</a:t>
              </a:r>
              <a:endParaRPr lang="en-US" sz="2400" b="0" i="0" u="none" strike="noStrike" cap="none" spc="0">
                <a:ln>
                  <a:noFill/>
                </a:ln>
                <a:solidFill>
                  <a:prstClr val="black"/>
                </a:solidFill>
                <a:latin typeface="Times New Roman"/>
                <a:ea typeface="+mn-ea"/>
                <a:cs typeface="+mn-cs"/>
              </a:endParaRPr>
            </a:p>
          </p:txBody>
        </p:sp>
        <p:sp>
          <p:nvSpPr>
            <p:cNvPr id="34" name="Text Box 31" hidden="0"/>
            <p:cNvSpPr>
              <a:spLocks noAdjustHandles="0" noChangeArrowheads="0"/>
            </p:cNvSpPr>
            <p:nvPr isPhoto="0" userDrawn="0"/>
          </p:nvSpPr>
          <p:spPr bwMode="auto">
            <a:xfrm>
              <a:off x="4272" y="3216"/>
              <a:ext cx="432"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ATL</a:t>
              </a:r>
              <a:endParaRPr/>
            </a:p>
          </p:txBody>
        </p:sp>
        <p:sp>
          <p:nvSpPr>
            <p:cNvPr id="35" name="Text Box 32" hidden="0"/>
            <p:cNvSpPr>
              <a:spLocks noAdjustHandles="0" noChangeArrowheads="0"/>
            </p:cNvSpPr>
            <p:nvPr isPhoto="0" userDrawn="0"/>
          </p:nvSpPr>
          <p:spPr bwMode="auto">
            <a:xfrm>
              <a:off x="4608" y="3744"/>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MIA</a:t>
              </a:r>
              <a:endParaRPr/>
            </a:p>
          </p:txBody>
        </p:sp>
        <p:sp>
          <p:nvSpPr>
            <p:cNvPr id="36" name="Text Box 33" hidden="0"/>
            <p:cNvSpPr>
              <a:spLocks noAdjustHandles="0" noChangeArrowheads="0"/>
            </p:cNvSpPr>
            <p:nvPr isPhoto="0" userDrawn="0"/>
          </p:nvSpPr>
          <p:spPr bwMode="auto">
            <a:xfrm>
              <a:off x="4848" y="1680"/>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BOS</a:t>
              </a:r>
              <a:endParaRPr/>
            </a:p>
          </p:txBody>
        </p:sp>
        <p:sp>
          <p:nvSpPr>
            <p:cNvPr id="37" name="Text Box 34" hidden="0"/>
            <p:cNvSpPr>
              <a:spLocks noAdjustHandles="0" noChangeArrowheads="0"/>
            </p:cNvSpPr>
            <p:nvPr isPhoto="0" userDrawn="0"/>
          </p:nvSpPr>
          <p:spPr bwMode="auto">
            <a:xfrm>
              <a:off x="5184" y="2351"/>
              <a:ext cx="38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NY</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p:txBody>
          <a:bodyPr/>
          <a:lstStyle/>
          <a:p>
            <a:pPr>
              <a:defRPr/>
            </a:pPr>
            <a:r>
              <a:rPr lang="en-US"/>
              <a:t>Weighted Graphs</a:t>
            </a:r>
            <a:endParaRPr/>
          </a:p>
        </p:txBody>
      </p:sp>
      <p:grpSp>
        <p:nvGrpSpPr>
          <p:cNvPr id="5" name="Group 4" hidden="0"/>
          <p:cNvGrpSpPr/>
          <p:nvPr isPhoto="0" userDrawn="0"/>
        </p:nvGrpSpPr>
        <p:grpSpPr bwMode="auto">
          <a:xfrm>
            <a:off x="1066800" y="2667000"/>
            <a:ext cx="7772400" cy="3673475"/>
            <a:chOff x="672" y="1680"/>
            <a:chExt cx="4896" cy="2314"/>
          </a:xfrm>
        </p:grpSpPr>
        <p:grpSp>
          <p:nvGrpSpPr>
            <p:cNvPr id="6" name="Group 5" hidden="0"/>
            <p:cNvGrpSpPr/>
            <p:nvPr isPhoto="0" userDrawn="0"/>
          </p:nvGrpSpPr>
          <p:grpSpPr bwMode="auto">
            <a:xfrm>
              <a:off x="960" y="1920"/>
              <a:ext cx="4176" cy="1968"/>
              <a:chOff x="960" y="1920"/>
              <a:chExt cx="4176" cy="1968"/>
            </a:xfrm>
          </p:grpSpPr>
          <p:sp>
            <p:nvSpPr>
              <p:cNvPr id="7" name="Oval 6" hidden="0"/>
              <p:cNvSpPr>
                <a:spLocks noChangeArrowheads="1"/>
              </p:cNvSpPr>
              <p:nvPr isPhoto="0" userDrawn="0"/>
            </p:nvSpPr>
            <p:spPr bwMode="auto">
              <a:xfrm>
                <a:off x="960" y="283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8" name="Oval 7" hidden="0"/>
              <p:cNvSpPr>
                <a:spLocks noChangeArrowheads="1"/>
              </p:cNvSpPr>
              <p:nvPr isPhoto="0" userDrawn="0"/>
            </p:nvSpPr>
            <p:spPr bwMode="auto">
              <a:xfrm>
                <a:off x="1152" y="331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9" name="Oval 8" hidden="0"/>
              <p:cNvSpPr>
                <a:spLocks noChangeArrowheads="1"/>
              </p:cNvSpPr>
              <p:nvPr isPhoto="0" userDrawn="0"/>
            </p:nvSpPr>
            <p:spPr bwMode="auto">
              <a:xfrm>
                <a:off x="2112" y="283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0" name="Oval 9" hidden="0"/>
              <p:cNvSpPr>
                <a:spLocks noChangeArrowheads="1"/>
              </p:cNvSpPr>
              <p:nvPr isPhoto="0" userDrawn="0"/>
            </p:nvSpPr>
            <p:spPr bwMode="auto">
              <a:xfrm>
                <a:off x="3504" y="259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1" name="Oval 10" hidden="0"/>
              <p:cNvSpPr>
                <a:spLocks noChangeArrowheads="1"/>
              </p:cNvSpPr>
              <p:nvPr isPhoto="0" userDrawn="0"/>
            </p:nvSpPr>
            <p:spPr bwMode="auto">
              <a:xfrm>
                <a:off x="4703" y="3216"/>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2" name="Oval 11" hidden="0"/>
              <p:cNvSpPr>
                <a:spLocks noChangeArrowheads="1"/>
              </p:cNvSpPr>
              <p:nvPr isPhoto="0" userDrawn="0"/>
            </p:nvSpPr>
            <p:spPr bwMode="auto">
              <a:xfrm>
                <a:off x="4992" y="379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3" name="Oval 12" hidden="0"/>
              <p:cNvSpPr>
                <a:spLocks noChangeArrowheads="1"/>
              </p:cNvSpPr>
              <p:nvPr isPhoto="0" userDrawn="0"/>
            </p:nvSpPr>
            <p:spPr bwMode="auto">
              <a:xfrm>
                <a:off x="5040" y="2448"/>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4" name="Oval 13" hidden="0"/>
              <p:cNvSpPr>
                <a:spLocks noChangeArrowheads="1"/>
              </p:cNvSpPr>
              <p:nvPr isPhoto="0" userDrawn="0"/>
            </p:nvSpPr>
            <p:spPr bwMode="auto">
              <a:xfrm>
                <a:off x="5040" y="1920"/>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5" name="Line 14" hidden="0"/>
              <p:cNvSpPr>
                <a:spLocks noChangeShapeType="1"/>
              </p:cNvSpPr>
              <p:nvPr isPhoto="0" userDrawn="0"/>
            </p:nvSpPr>
            <p:spPr bwMode="auto">
              <a:xfrm>
                <a:off x="1008" y="2880"/>
                <a:ext cx="192" cy="48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6" name="Line 15" hidden="0"/>
              <p:cNvSpPr>
                <a:spLocks noChangeShapeType="1"/>
              </p:cNvSpPr>
              <p:nvPr isPhoto="0" userDrawn="0"/>
            </p:nvSpPr>
            <p:spPr bwMode="auto">
              <a:xfrm>
                <a:off x="1008" y="2880"/>
                <a:ext cx="1152" cy="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7" name="Line 16" hidden="0"/>
              <p:cNvSpPr>
                <a:spLocks noChangeShapeType="1"/>
              </p:cNvSpPr>
              <p:nvPr isPhoto="0" userDrawn="0"/>
            </p:nvSpPr>
            <p:spPr bwMode="auto">
              <a:xfrm flipV="1">
                <a:off x="1200" y="2880"/>
                <a:ext cx="912" cy="48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8" name="Line 17" hidden="0"/>
              <p:cNvSpPr>
                <a:spLocks noChangeShapeType="1"/>
              </p:cNvSpPr>
              <p:nvPr isPhoto="0" userDrawn="0"/>
            </p:nvSpPr>
            <p:spPr bwMode="auto">
              <a:xfrm flipV="1">
                <a:off x="2160" y="2640"/>
                <a:ext cx="1392" cy="24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9" name="Line 18" hidden="0"/>
              <p:cNvSpPr>
                <a:spLocks noChangeShapeType="1"/>
              </p:cNvSpPr>
              <p:nvPr isPhoto="0" userDrawn="0"/>
            </p:nvSpPr>
            <p:spPr bwMode="auto">
              <a:xfrm flipV="1">
                <a:off x="1152" y="2496"/>
                <a:ext cx="3936" cy="86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0" name="Line 19" hidden="0"/>
              <p:cNvSpPr>
                <a:spLocks noChangeShapeType="1"/>
              </p:cNvSpPr>
              <p:nvPr isPhoto="0" userDrawn="0"/>
            </p:nvSpPr>
            <p:spPr bwMode="auto">
              <a:xfrm flipV="1">
                <a:off x="3552" y="2496"/>
                <a:ext cx="1536" cy="14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1" name="Line 20" hidden="0"/>
              <p:cNvSpPr>
                <a:spLocks noChangeShapeType="1"/>
              </p:cNvSpPr>
              <p:nvPr isPhoto="0" userDrawn="0"/>
            </p:nvSpPr>
            <p:spPr bwMode="auto">
              <a:xfrm flipV="1">
                <a:off x="3552" y="1968"/>
                <a:ext cx="1536" cy="672"/>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2" name="Line 21" hidden="0"/>
              <p:cNvSpPr>
                <a:spLocks noChangeShapeType="1"/>
              </p:cNvSpPr>
              <p:nvPr isPhoto="0" userDrawn="0"/>
            </p:nvSpPr>
            <p:spPr bwMode="auto">
              <a:xfrm flipV="1">
                <a:off x="5088" y="1968"/>
                <a:ext cx="0" cy="528"/>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3" name="Line 22" hidden="0"/>
              <p:cNvSpPr>
                <a:spLocks noChangeShapeType="1"/>
              </p:cNvSpPr>
              <p:nvPr isPhoto="0" userDrawn="0"/>
            </p:nvSpPr>
            <p:spPr bwMode="auto">
              <a:xfrm flipV="1">
                <a:off x="4752" y="2496"/>
                <a:ext cx="336" cy="768"/>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4" name="Line 23" hidden="0"/>
              <p:cNvSpPr>
                <a:spLocks noChangeShapeType="1"/>
              </p:cNvSpPr>
              <p:nvPr isPhoto="0" userDrawn="0"/>
            </p:nvSpPr>
            <p:spPr bwMode="auto">
              <a:xfrm>
                <a:off x="4752" y="3264"/>
                <a:ext cx="288" cy="576"/>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5" name="Line 24" hidden="0"/>
              <p:cNvSpPr>
                <a:spLocks noChangeShapeType="1"/>
              </p:cNvSpPr>
              <p:nvPr isPhoto="0" userDrawn="0"/>
            </p:nvSpPr>
            <p:spPr bwMode="auto">
              <a:xfrm flipV="1">
                <a:off x="5040" y="2496"/>
                <a:ext cx="48" cy="134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6" name="Line 25" hidden="0"/>
              <p:cNvSpPr>
                <a:spLocks noChangeShapeType="1"/>
              </p:cNvSpPr>
              <p:nvPr isPhoto="0" userDrawn="0"/>
            </p:nvSpPr>
            <p:spPr bwMode="auto">
              <a:xfrm>
                <a:off x="3552" y="2640"/>
                <a:ext cx="1200" cy="62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7" name="Freeform 26" hidden="0"/>
              <p:cNvSpPr/>
              <p:nvPr isPhoto="0" userDrawn="0"/>
            </p:nvSpPr>
            <p:spPr bwMode="auto">
              <a:xfrm>
                <a:off x="1008" y="2488"/>
                <a:ext cx="2544" cy="392"/>
              </a:xfrm>
              <a:custGeom>
                <a:avLst/>
                <a:gdLst>
                  <a:gd name="T0" fmla="*/ 0 w 2544"/>
                  <a:gd name="T1" fmla="*/ 392 h 392"/>
                  <a:gd name="T2" fmla="*/ 768 w 2544"/>
                  <a:gd name="T3" fmla="*/ 104 h 392"/>
                  <a:gd name="T4" fmla="*/ 1728 w 2544"/>
                  <a:gd name="T5" fmla="*/ 8 h 392"/>
                  <a:gd name="T6" fmla="*/ 2544 w 2544"/>
                  <a:gd name="T7" fmla="*/ 152 h 3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4" h="392" fill="norm" stroke="1" extrusionOk="0">
                    <a:moveTo>
                      <a:pt x="0" y="392"/>
                    </a:moveTo>
                    <a:cubicBezTo>
                      <a:pt x="240" y="280"/>
                      <a:pt x="480" y="168"/>
                      <a:pt x="768" y="104"/>
                    </a:cubicBezTo>
                    <a:cubicBezTo>
                      <a:pt x="1056" y="40"/>
                      <a:pt x="1432" y="0"/>
                      <a:pt x="1728" y="8"/>
                    </a:cubicBezTo>
                    <a:cubicBezTo>
                      <a:pt x="2024" y="16"/>
                      <a:pt x="2284" y="84"/>
                      <a:pt x="2544" y="152"/>
                    </a:cubicBezTo>
                  </a:path>
                </a:pathLst>
              </a:cu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8" name="Freeform 27" hidden="0"/>
              <p:cNvSpPr/>
              <p:nvPr isPhoto="0" userDrawn="0"/>
            </p:nvSpPr>
            <p:spPr bwMode="auto">
              <a:xfrm>
                <a:off x="960" y="2144"/>
                <a:ext cx="4128" cy="736"/>
              </a:xfrm>
              <a:custGeom>
                <a:avLst/>
                <a:gdLst>
                  <a:gd name="T0" fmla="*/ 0 w 4128"/>
                  <a:gd name="T1" fmla="*/ 736 h 736"/>
                  <a:gd name="T2" fmla="*/ 576 w 4128"/>
                  <a:gd name="T3" fmla="*/ 256 h 736"/>
                  <a:gd name="T4" fmla="*/ 1392 w 4128"/>
                  <a:gd name="T5" fmla="*/ 16 h 736"/>
                  <a:gd name="T6" fmla="*/ 2688 w 4128"/>
                  <a:gd name="T7" fmla="*/ 160 h 736"/>
                  <a:gd name="T8" fmla="*/ 4128 w 4128"/>
                  <a:gd name="T9" fmla="*/ 352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736" fill="norm" stroke="1" extrusionOk="0">
                    <a:moveTo>
                      <a:pt x="0" y="736"/>
                    </a:moveTo>
                    <a:cubicBezTo>
                      <a:pt x="172" y="556"/>
                      <a:pt x="344" y="376"/>
                      <a:pt x="576" y="256"/>
                    </a:cubicBezTo>
                    <a:cubicBezTo>
                      <a:pt x="808" y="136"/>
                      <a:pt x="1040" y="32"/>
                      <a:pt x="1392" y="16"/>
                    </a:cubicBezTo>
                    <a:cubicBezTo>
                      <a:pt x="1744" y="0"/>
                      <a:pt x="2232" y="104"/>
                      <a:pt x="2688" y="160"/>
                    </a:cubicBezTo>
                    <a:cubicBezTo>
                      <a:pt x="3144" y="216"/>
                      <a:pt x="3636" y="284"/>
                      <a:pt x="4128" y="352"/>
                    </a:cubicBezTo>
                  </a:path>
                </a:pathLst>
              </a:cu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grpSp>
        <p:sp>
          <p:nvSpPr>
            <p:cNvPr id="29" name="Text Box 28" hidden="0"/>
            <p:cNvSpPr>
              <a:spLocks noAdjustHandles="0" noChangeArrowheads="0"/>
            </p:cNvSpPr>
            <p:nvPr isPhoto="0" userDrawn="0"/>
          </p:nvSpPr>
          <p:spPr bwMode="auto">
            <a:xfrm>
              <a:off x="672" y="2592"/>
              <a:ext cx="432"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SF</a:t>
              </a:r>
              <a:endParaRPr lang="en-US" sz="2400" b="0" i="0" u="none" strike="noStrike" cap="none" spc="0">
                <a:ln>
                  <a:noFill/>
                </a:ln>
                <a:solidFill>
                  <a:prstClr val="black"/>
                </a:solidFill>
                <a:latin typeface="Times New Roman"/>
                <a:ea typeface="+mn-ea"/>
                <a:cs typeface="+mn-cs"/>
              </a:endParaRPr>
            </a:p>
          </p:txBody>
        </p:sp>
        <p:sp>
          <p:nvSpPr>
            <p:cNvPr id="30" name="Text Box 29" hidden="0"/>
            <p:cNvSpPr>
              <a:spLocks noAdjustHandles="0" noChangeArrowheads="0"/>
            </p:cNvSpPr>
            <p:nvPr isPhoto="0" userDrawn="0"/>
          </p:nvSpPr>
          <p:spPr bwMode="auto">
            <a:xfrm>
              <a:off x="864" y="3408"/>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LA</a:t>
              </a:r>
              <a:endParaRPr lang="en-US" sz="2400" b="0" i="0" u="none" strike="noStrike" cap="none" spc="0">
                <a:ln>
                  <a:noFill/>
                </a:ln>
                <a:solidFill>
                  <a:prstClr val="black"/>
                </a:solidFill>
                <a:latin typeface="Times New Roman"/>
                <a:ea typeface="+mn-ea"/>
                <a:cs typeface="+mn-cs"/>
              </a:endParaRPr>
            </a:p>
          </p:txBody>
        </p:sp>
        <p:sp>
          <p:nvSpPr>
            <p:cNvPr id="31" name="Text Box 30" hidden="0"/>
            <p:cNvSpPr>
              <a:spLocks noAdjustHandles="0" noChangeArrowheads="0"/>
            </p:cNvSpPr>
            <p:nvPr isPhoto="0" userDrawn="0"/>
          </p:nvSpPr>
          <p:spPr bwMode="auto">
            <a:xfrm>
              <a:off x="1920" y="2592"/>
              <a:ext cx="62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DEN</a:t>
              </a:r>
              <a:endParaRPr/>
            </a:p>
          </p:txBody>
        </p:sp>
        <p:sp>
          <p:nvSpPr>
            <p:cNvPr id="32" name="Text Box 31" hidden="0"/>
            <p:cNvSpPr>
              <a:spLocks noAdjustHandles="0" noChangeArrowheads="0"/>
            </p:cNvSpPr>
            <p:nvPr isPhoto="0" userDrawn="0"/>
          </p:nvSpPr>
          <p:spPr bwMode="auto">
            <a:xfrm>
              <a:off x="3312" y="2400"/>
              <a:ext cx="86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CHI</a:t>
              </a:r>
              <a:endParaRPr lang="en-US" sz="2400" b="0" i="0" u="none" strike="noStrike" cap="none" spc="0">
                <a:ln>
                  <a:noFill/>
                </a:ln>
                <a:solidFill>
                  <a:prstClr val="black"/>
                </a:solidFill>
                <a:latin typeface="Times New Roman"/>
                <a:ea typeface="+mn-ea"/>
                <a:cs typeface="+mn-cs"/>
              </a:endParaRPr>
            </a:p>
          </p:txBody>
        </p:sp>
        <p:sp>
          <p:nvSpPr>
            <p:cNvPr id="33" name="Text Box 32" hidden="0"/>
            <p:cNvSpPr>
              <a:spLocks noAdjustHandles="0" noChangeArrowheads="0"/>
            </p:cNvSpPr>
            <p:nvPr isPhoto="0" userDrawn="0"/>
          </p:nvSpPr>
          <p:spPr bwMode="auto">
            <a:xfrm>
              <a:off x="4272" y="3216"/>
              <a:ext cx="432"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ATL</a:t>
              </a:r>
              <a:endParaRPr/>
            </a:p>
          </p:txBody>
        </p:sp>
        <p:sp>
          <p:nvSpPr>
            <p:cNvPr id="34" name="Text Box 33" hidden="0"/>
            <p:cNvSpPr>
              <a:spLocks noAdjustHandles="0" noChangeArrowheads="0"/>
            </p:cNvSpPr>
            <p:nvPr isPhoto="0" userDrawn="0"/>
          </p:nvSpPr>
          <p:spPr bwMode="auto">
            <a:xfrm>
              <a:off x="4608" y="3744"/>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MIA</a:t>
              </a:r>
              <a:endParaRPr/>
            </a:p>
          </p:txBody>
        </p:sp>
        <p:sp>
          <p:nvSpPr>
            <p:cNvPr id="35" name="Text Box 34" hidden="0"/>
            <p:cNvSpPr>
              <a:spLocks noAdjustHandles="0" noChangeArrowheads="0"/>
            </p:cNvSpPr>
            <p:nvPr isPhoto="0" userDrawn="0"/>
          </p:nvSpPr>
          <p:spPr bwMode="auto">
            <a:xfrm>
              <a:off x="4848" y="1680"/>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BOS</a:t>
              </a:r>
              <a:endParaRPr/>
            </a:p>
          </p:txBody>
        </p:sp>
        <p:sp>
          <p:nvSpPr>
            <p:cNvPr id="36" name="Text Box 35" hidden="0"/>
            <p:cNvSpPr>
              <a:spLocks noAdjustHandles="0" noChangeArrowheads="0"/>
            </p:cNvSpPr>
            <p:nvPr isPhoto="0" userDrawn="0"/>
          </p:nvSpPr>
          <p:spPr bwMode="auto">
            <a:xfrm>
              <a:off x="5184" y="2351"/>
              <a:ext cx="38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NY</a:t>
              </a:r>
              <a:endParaRPr/>
            </a:p>
          </p:txBody>
        </p:sp>
      </p:grpSp>
      <p:sp>
        <p:nvSpPr>
          <p:cNvPr id="37" name="Text Box 36" hidden="0"/>
          <p:cNvSpPr>
            <a:spLocks noAdjustHandles="0" noChangeArrowheads="0"/>
          </p:cNvSpPr>
          <p:nvPr isPhoto="0" userDrawn="0"/>
        </p:nvSpPr>
        <p:spPr bwMode="auto">
          <a:xfrm>
            <a:off x="1219200" y="1828800"/>
            <a:ext cx="1219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MILES</a:t>
            </a:r>
            <a:endParaRPr/>
          </a:p>
        </p:txBody>
      </p:sp>
      <p:sp>
        <p:nvSpPr>
          <p:cNvPr id="38" name="Text Box 37" hidden="0"/>
          <p:cNvSpPr>
            <a:spLocks noAdjustHandles="0" noChangeArrowheads="0"/>
          </p:cNvSpPr>
          <p:nvPr isPhoto="0" userDrawn="0"/>
        </p:nvSpPr>
        <p:spPr bwMode="auto">
          <a:xfrm>
            <a:off x="3581400" y="3124200"/>
            <a:ext cx="7620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2534</a:t>
            </a:r>
            <a:endParaRPr/>
          </a:p>
        </p:txBody>
      </p:sp>
      <p:sp>
        <p:nvSpPr>
          <p:cNvPr id="39" name="Text Box 38" hidden="0"/>
          <p:cNvSpPr>
            <a:spLocks noAdjustHandles="0" noChangeArrowheads="0"/>
          </p:cNvSpPr>
          <p:nvPr isPhoto="0" userDrawn="0"/>
        </p:nvSpPr>
        <p:spPr bwMode="auto">
          <a:xfrm>
            <a:off x="3429000" y="3657600"/>
            <a:ext cx="7620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1855</a:t>
            </a:r>
            <a:endParaRPr/>
          </a:p>
        </p:txBody>
      </p:sp>
      <p:sp>
        <p:nvSpPr>
          <p:cNvPr id="40" name="Text Box 39" hidden="0"/>
          <p:cNvSpPr>
            <a:spLocks noAdjustHandles="0" noChangeArrowheads="0"/>
          </p:cNvSpPr>
          <p:nvPr isPhoto="0" userDrawn="0"/>
        </p:nvSpPr>
        <p:spPr bwMode="auto">
          <a:xfrm>
            <a:off x="2286000" y="4267200"/>
            <a:ext cx="6096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957</a:t>
            </a:r>
            <a:endParaRPr/>
          </a:p>
        </p:txBody>
      </p:sp>
      <p:sp>
        <p:nvSpPr>
          <p:cNvPr id="41" name="Text Box 40" hidden="0"/>
          <p:cNvSpPr>
            <a:spLocks noAdjustHandles="0" noChangeArrowheads="0"/>
          </p:cNvSpPr>
          <p:nvPr isPhoto="0" userDrawn="0"/>
        </p:nvSpPr>
        <p:spPr bwMode="auto">
          <a:xfrm rot="-1849014">
            <a:off x="2057400" y="4724399"/>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834</a:t>
            </a:r>
            <a:endParaRPr/>
          </a:p>
        </p:txBody>
      </p:sp>
      <p:sp>
        <p:nvSpPr>
          <p:cNvPr id="42" name="Text Box 41" hidden="0"/>
          <p:cNvSpPr>
            <a:spLocks noAdjustHandles="0" noChangeArrowheads="0"/>
          </p:cNvSpPr>
          <p:nvPr isPhoto="0" userDrawn="0"/>
        </p:nvSpPr>
        <p:spPr bwMode="auto">
          <a:xfrm>
            <a:off x="1219200" y="4800600"/>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349</a:t>
            </a:r>
            <a:endParaRPr/>
          </a:p>
        </p:txBody>
      </p:sp>
      <p:sp>
        <p:nvSpPr>
          <p:cNvPr id="43" name="Text Box 42" hidden="0"/>
          <p:cNvSpPr>
            <a:spLocks noAdjustHandles="0" noChangeArrowheads="0"/>
          </p:cNvSpPr>
          <p:nvPr isPhoto="0" userDrawn="0"/>
        </p:nvSpPr>
        <p:spPr bwMode="auto">
          <a:xfrm rot="-398069">
            <a:off x="3505199" y="4876800"/>
            <a:ext cx="838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2451</a:t>
            </a:r>
            <a:endParaRPr/>
          </a:p>
        </p:txBody>
      </p:sp>
      <p:sp>
        <p:nvSpPr>
          <p:cNvPr id="44" name="Text Box 43" hidden="0"/>
          <p:cNvSpPr>
            <a:spLocks noAdjustHandles="0" noChangeArrowheads="0"/>
          </p:cNvSpPr>
          <p:nvPr isPhoto="0" userDrawn="0"/>
        </p:nvSpPr>
        <p:spPr bwMode="auto">
          <a:xfrm>
            <a:off x="3962400" y="4114800"/>
            <a:ext cx="6096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908</a:t>
            </a:r>
            <a:endParaRPr/>
          </a:p>
        </p:txBody>
      </p:sp>
      <p:sp>
        <p:nvSpPr>
          <p:cNvPr id="45" name="Text Box 44" hidden="0"/>
          <p:cNvSpPr>
            <a:spLocks noAdjustHandles="0" noChangeArrowheads="0"/>
          </p:cNvSpPr>
          <p:nvPr isPhoto="0" userDrawn="0"/>
        </p:nvSpPr>
        <p:spPr bwMode="auto">
          <a:xfrm>
            <a:off x="6477000" y="3733800"/>
            <a:ext cx="838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722</a:t>
            </a:r>
            <a:endParaRPr/>
          </a:p>
        </p:txBody>
      </p:sp>
      <p:sp>
        <p:nvSpPr>
          <p:cNvPr id="46" name="Text Box 45" hidden="0"/>
          <p:cNvSpPr>
            <a:spLocks noAdjustHandles="0" noChangeArrowheads="0"/>
          </p:cNvSpPr>
          <p:nvPr isPhoto="0" userDrawn="0"/>
        </p:nvSpPr>
        <p:spPr bwMode="auto">
          <a:xfrm rot="-1386010">
            <a:off x="6858000" y="3048000"/>
            <a:ext cx="838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860</a:t>
            </a:r>
            <a:endParaRPr/>
          </a:p>
        </p:txBody>
      </p:sp>
      <p:sp>
        <p:nvSpPr>
          <p:cNvPr id="47" name="Text Box 46" hidden="0"/>
          <p:cNvSpPr>
            <a:spLocks noAdjustHandles="0" noChangeArrowheads="0"/>
          </p:cNvSpPr>
          <p:nvPr isPhoto="0" userDrawn="0"/>
        </p:nvSpPr>
        <p:spPr bwMode="auto">
          <a:xfrm rot="1436906">
            <a:off x="6096000" y="4572000"/>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606</a:t>
            </a:r>
            <a:endParaRPr/>
          </a:p>
        </p:txBody>
      </p:sp>
      <p:sp>
        <p:nvSpPr>
          <p:cNvPr id="48" name="Text Box 47" hidden="0"/>
          <p:cNvSpPr>
            <a:spLocks noAdjustHandles="0" noChangeArrowheads="0"/>
          </p:cNvSpPr>
          <p:nvPr isPhoto="0" userDrawn="0"/>
        </p:nvSpPr>
        <p:spPr bwMode="auto">
          <a:xfrm rot="-3658567">
            <a:off x="7285038" y="4449762"/>
            <a:ext cx="6096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760</a:t>
            </a:r>
            <a:endParaRPr/>
          </a:p>
        </p:txBody>
      </p:sp>
      <p:sp>
        <p:nvSpPr>
          <p:cNvPr id="49" name="Text Box 48" hidden="0"/>
          <p:cNvSpPr>
            <a:spLocks noAdjustHandles="0" noChangeArrowheads="0"/>
          </p:cNvSpPr>
          <p:nvPr isPhoto="0" userDrawn="0"/>
        </p:nvSpPr>
        <p:spPr bwMode="auto">
          <a:xfrm rot="-5289109">
            <a:off x="7970838" y="3306762"/>
            <a:ext cx="6096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191</a:t>
            </a:r>
            <a:endParaRPr/>
          </a:p>
        </p:txBody>
      </p:sp>
      <p:sp>
        <p:nvSpPr>
          <p:cNvPr id="50" name="Text Box 49" hidden="0"/>
          <p:cNvSpPr>
            <a:spLocks noAdjustHandles="0" noChangeArrowheads="0"/>
          </p:cNvSpPr>
          <p:nvPr isPhoto="0" userDrawn="0"/>
        </p:nvSpPr>
        <p:spPr bwMode="auto">
          <a:xfrm rot="-5314841">
            <a:off x="7894638" y="4906962"/>
            <a:ext cx="7620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1090</a:t>
            </a:r>
            <a:endParaRPr/>
          </a:p>
        </p:txBody>
      </p:sp>
      <p:sp>
        <p:nvSpPr>
          <p:cNvPr id="51" name="Text Box 50" hidden="0"/>
          <p:cNvSpPr>
            <a:spLocks noAdjustHandles="0" noChangeArrowheads="0"/>
          </p:cNvSpPr>
          <p:nvPr isPhoto="0" userDrawn="0"/>
        </p:nvSpPr>
        <p:spPr bwMode="auto">
          <a:xfrm>
            <a:off x="7239000" y="5486400"/>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595</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p:txBody>
          <a:bodyPr/>
          <a:lstStyle/>
          <a:p>
            <a:pPr>
              <a:defRPr/>
            </a:pPr>
            <a:r>
              <a:rPr lang="en-US"/>
              <a:t>Weighted Graphs</a:t>
            </a:r>
            <a:endParaRPr/>
          </a:p>
        </p:txBody>
      </p:sp>
      <p:grpSp>
        <p:nvGrpSpPr>
          <p:cNvPr id="5" name="Group 4" hidden="0"/>
          <p:cNvGrpSpPr/>
          <p:nvPr isPhoto="0" userDrawn="0"/>
        </p:nvGrpSpPr>
        <p:grpSpPr bwMode="auto">
          <a:xfrm>
            <a:off x="1066800" y="2667000"/>
            <a:ext cx="7772400" cy="3673475"/>
            <a:chOff x="672" y="1680"/>
            <a:chExt cx="4896" cy="2314"/>
          </a:xfrm>
        </p:grpSpPr>
        <p:grpSp>
          <p:nvGrpSpPr>
            <p:cNvPr id="6" name="Group 5" hidden="0"/>
            <p:cNvGrpSpPr/>
            <p:nvPr isPhoto="0" userDrawn="0"/>
          </p:nvGrpSpPr>
          <p:grpSpPr bwMode="auto">
            <a:xfrm>
              <a:off x="960" y="1920"/>
              <a:ext cx="4176" cy="1968"/>
              <a:chOff x="960" y="1920"/>
              <a:chExt cx="4176" cy="1968"/>
            </a:xfrm>
          </p:grpSpPr>
          <p:sp>
            <p:nvSpPr>
              <p:cNvPr id="7" name="Oval 6" hidden="0"/>
              <p:cNvSpPr>
                <a:spLocks noChangeArrowheads="1"/>
              </p:cNvSpPr>
              <p:nvPr isPhoto="0" userDrawn="0"/>
            </p:nvSpPr>
            <p:spPr bwMode="auto">
              <a:xfrm>
                <a:off x="960" y="283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8" name="Oval 7" hidden="0"/>
              <p:cNvSpPr>
                <a:spLocks noChangeArrowheads="1"/>
              </p:cNvSpPr>
              <p:nvPr isPhoto="0" userDrawn="0"/>
            </p:nvSpPr>
            <p:spPr bwMode="auto">
              <a:xfrm>
                <a:off x="1152" y="331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9" name="Oval 8" hidden="0"/>
              <p:cNvSpPr>
                <a:spLocks noChangeArrowheads="1"/>
              </p:cNvSpPr>
              <p:nvPr isPhoto="0" userDrawn="0"/>
            </p:nvSpPr>
            <p:spPr bwMode="auto">
              <a:xfrm>
                <a:off x="2112" y="283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0" name="Oval 9" hidden="0"/>
              <p:cNvSpPr>
                <a:spLocks noChangeArrowheads="1"/>
              </p:cNvSpPr>
              <p:nvPr isPhoto="0" userDrawn="0"/>
            </p:nvSpPr>
            <p:spPr bwMode="auto">
              <a:xfrm>
                <a:off x="3504" y="259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1" name="Oval 10" hidden="0"/>
              <p:cNvSpPr>
                <a:spLocks noChangeArrowheads="1"/>
              </p:cNvSpPr>
              <p:nvPr isPhoto="0" userDrawn="0"/>
            </p:nvSpPr>
            <p:spPr bwMode="auto">
              <a:xfrm>
                <a:off x="4703" y="3216"/>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2" name="Oval 11" hidden="0"/>
              <p:cNvSpPr>
                <a:spLocks noChangeArrowheads="1"/>
              </p:cNvSpPr>
              <p:nvPr isPhoto="0" userDrawn="0"/>
            </p:nvSpPr>
            <p:spPr bwMode="auto">
              <a:xfrm>
                <a:off x="4992" y="379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3" name="Oval 12" hidden="0"/>
              <p:cNvSpPr>
                <a:spLocks noChangeArrowheads="1"/>
              </p:cNvSpPr>
              <p:nvPr isPhoto="0" userDrawn="0"/>
            </p:nvSpPr>
            <p:spPr bwMode="auto">
              <a:xfrm>
                <a:off x="5040" y="2448"/>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4" name="Oval 13" hidden="0"/>
              <p:cNvSpPr>
                <a:spLocks noChangeArrowheads="1"/>
              </p:cNvSpPr>
              <p:nvPr isPhoto="0" userDrawn="0"/>
            </p:nvSpPr>
            <p:spPr bwMode="auto">
              <a:xfrm>
                <a:off x="5040" y="1920"/>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5" name="Line 14" hidden="0"/>
              <p:cNvSpPr>
                <a:spLocks noChangeShapeType="1"/>
              </p:cNvSpPr>
              <p:nvPr isPhoto="0" userDrawn="0"/>
            </p:nvSpPr>
            <p:spPr bwMode="auto">
              <a:xfrm>
                <a:off x="1008" y="2880"/>
                <a:ext cx="192" cy="48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6" name="Line 15" hidden="0"/>
              <p:cNvSpPr>
                <a:spLocks noChangeShapeType="1"/>
              </p:cNvSpPr>
              <p:nvPr isPhoto="0" userDrawn="0"/>
            </p:nvSpPr>
            <p:spPr bwMode="auto">
              <a:xfrm>
                <a:off x="1008" y="2880"/>
                <a:ext cx="1152" cy="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7" name="Line 16" hidden="0"/>
              <p:cNvSpPr>
                <a:spLocks noChangeShapeType="1"/>
              </p:cNvSpPr>
              <p:nvPr isPhoto="0" userDrawn="0"/>
            </p:nvSpPr>
            <p:spPr bwMode="auto">
              <a:xfrm flipV="1">
                <a:off x="1200" y="2880"/>
                <a:ext cx="912" cy="48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8" name="Line 17" hidden="0"/>
              <p:cNvSpPr>
                <a:spLocks noChangeShapeType="1"/>
              </p:cNvSpPr>
              <p:nvPr isPhoto="0" userDrawn="0"/>
            </p:nvSpPr>
            <p:spPr bwMode="auto">
              <a:xfrm flipV="1">
                <a:off x="2160" y="2640"/>
                <a:ext cx="1392" cy="24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9" name="Line 18" hidden="0"/>
              <p:cNvSpPr>
                <a:spLocks noChangeShapeType="1"/>
              </p:cNvSpPr>
              <p:nvPr isPhoto="0" userDrawn="0"/>
            </p:nvSpPr>
            <p:spPr bwMode="auto">
              <a:xfrm flipV="1">
                <a:off x="1152" y="2496"/>
                <a:ext cx="3936" cy="86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0" name="Line 19" hidden="0"/>
              <p:cNvSpPr>
                <a:spLocks noChangeShapeType="1"/>
              </p:cNvSpPr>
              <p:nvPr isPhoto="0" userDrawn="0"/>
            </p:nvSpPr>
            <p:spPr bwMode="auto">
              <a:xfrm flipV="1">
                <a:off x="3552" y="2496"/>
                <a:ext cx="1536" cy="14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1" name="Line 20" hidden="0"/>
              <p:cNvSpPr>
                <a:spLocks noChangeShapeType="1"/>
              </p:cNvSpPr>
              <p:nvPr isPhoto="0" userDrawn="0"/>
            </p:nvSpPr>
            <p:spPr bwMode="auto">
              <a:xfrm flipV="1">
                <a:off x="3552" y="1968"/>
                <a:ext cx="1536" cy="672"/>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2" name="Line 21" hidden="0"/>
              <p:cNvSpPr>
                <a:spLocks noChangeShapeType="1"/>
              </p:cNvSpPr>
              <p:nvPr isPhoto="0" userDrawn="0"/>
            </p:nvSpPr>
            <p:spPr bwMode="auto">
              <a:xfrm flipV="1">
                <a:off x="5088" y="1968"/>
                <a:ext cx="0" cy="528"/>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3" name="Line 22" hidden="0"/>
              <p:cNvSpPr>
                <a:spLocks noChangeShapeType="1"/>
              </p:cNvSpPr>
              <p:nvPr isPhoto="0" userDrawn="0"/>
            </p:nvSpPr>
            <p:spPr bwMode="auto">
              <a:xfrm flipV="1">
                <a:off x="4752" y="2496"/>
                <a:ext cx="336" cy="768"/>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4" name="Line 23" hidden="0"/>
              <p:cNvSpPr>
                <a:spLocks noChangeShapeType="1"/>
              </p:cNvSpPr>
              <p:nvPr isPhoto="0" userDrawn="0"/>
            </p:nvSpPr>
            <p:spPr bwMode="auto">
              <a:xfrm>
                <a:off x="4752" y="3264"/>
                <a:ext cx="288" cy="576"/>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5" name="Line 24" hidden="0"/>
              <p:cNvSpPr>
                <a:spLocks noChangeShapeType="1"/>
              </p:cNvSpPr>
              <p:nvPr isPhoto="0" userDrawn="0"/>
            </p:nvSpPr>
            <p:spPr bwMode="auto">
              <a:xfrm flipV="1">
                <a:off x="5040" y="2496"/>
                <a:ext cx="48" cy="134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6" name="Line 25" hidden="0"/>
              <p:cNvSpPr>
                <a:spLocks noChangeShapeType="1"/>
              </p:cNvSpPr>
              <p:nvPr isPhoto="0" userDrawn="0"/>
            </p:nvSpPr>
            <p:spPr bwMode="auto">
              <a:xfrm>
                <a:off x="3552" y="2640"/>
                <a:ext cx="1200" cy="62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7" name="Freeform 26" hidden="0"/>
              <p:cNvSpPr/>
              <p:nvPr isPhoto="0" userDrawn="0"/>
            </p:nvSpPr>
            <p:spPr bwMode="auto">
              <a:xfrm>
                <a:off x="1008" y="2488"/>
                <a:ext cx="2544" cy="392"/>
              </a:xfrm>
              <a:custGeom>
                <a:avLst/>
                <a:gdLst>
                  <a:gd name="T0" fmla="*/ 0 w 2544"/>
                  <a:gd name="T1" fmla="*/ 392 h 392"/>
                  <a:gd name="T2" fmla="*/ 768 w 2544"/>
                  <a:gd name="T3" fmla="*/ 104 h 392"/>
                  <a:gd name="T4" fmla="*/ 1728 w 2544"/>
                  <a:gd name="T5" fmla="*/ 8 h 392"/>
                  <a:gd name="T6" fmla="*/ 2544 w 2544"/>
                  <a:gd name="T7" fmla="*/ 152 h 3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4" h="392" fill="norm" stroke="1" extrusionOk="0">
                    <a:moveTo>
                      <a:pt x="0" y="392"/>
                    </a:moveTo>
                    <a:cubicBezTo>
                      <a:pt x="240" y="280"/>
                      <a:pt x="480" y="168"/>
                      <a:pt x="768" y="104"/>
                    </a:cubicBezTo>
                    <a:cubicBezTo>
                      <a:pt x="1056" y="40"/>
                      <a:pt x="1432" y="0"/>
                      <a:pt x="1728" y="8"/>
                    </a:cubicBezTo>
                    <a:cubicBezTo>
                      <a:pt x="2024" y="16"/>
                      <a:pt x="2284" y="84"/>
                      <a:pt x="2544" y="152"/>
                    </a:cubicBezTo>
                  </a:path>
                </a:pathLst>
              </a:cu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8" name="Freeform 27" hidden="0"/>
              <p:cNvSpPr/>
              <p:nvPr isPhoto="0" userDrawn="0"/>
            </p:nvSpPr>
            <p:spPr bwMode="auto">
              <a:xfrm>
                <a:off x="960" y="2144"/>
                <a:ext cx="4128" cy="736"/>
              </a:xfrm>
              <a:custGeom>
                <a:avLst/>
                <a:gdLst>
                  <a:gd name="T0" fmla="*/ 0 w 4128"/>
                  <a:gd name="T1" fmla="*/ 736 h 736"/>
                  <a:gd name="T2" fmla="*/ 576 w 4128"/>
                  <a:gd name="T3" fmla="*/ 256 h 736"/>
                  <a:gd name="T4" fmla="*/ 1392 w 4128"/>
                  <a:gd name="T5" fmla="*/ 16 h 736"/>
                  <a:gd name="T6" fmla="*/ 2688 w 4128"/>
                  <a:gd name="T7" fmla="*/ 160 h 736"/>
                  <a:gd name="T8" fmla="*/ 4128 w 4128"/>
                  <a:gd name="T9" fmla="*/ 352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736" fill="norm" stroke="1" extrusionOk="0">
                    <a:moveTo>
                      <a:pt x="0" y="736"/>
                    </a:moveTo>
                    <a:cubicBezTo>
                      <a:pt x="172" y="556"/>
                      <a:pt x="344" y="376"/>
                      <a:pt x="576" y="256"/>
                    </a:cubicBezTo>
                    <a:cubicBezTo>
                      <a:pt x="808" y="136"/>
                      <a:pt x="1040" y="32"/>
                      <a:pt x="1392" y="16"/>
                    </a:cubicBezTo>
                    <a:cubicBezTo>
                      <a:pt x="1744" y="0"/>
                      <a:pt x="2232" y="104"/>
                      <a:pt x="2688" y="160"/>
                    </a:cubicBezTo>
                    <a:cubicBezTo>
                      <a:pt x="3144" y="216"/>
                      <a:pt x="3636" y="284"/>
                      <a:pt x="4128" y="352"/>
                    </a:cubicBezTo>
                  </a:path>
                </a:pathLst>
              </a:cu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grpSp>
        <p:sp>
          <p:nvSpPr>
            <p:cNvPr id="29" name="Text Box 28" hidden="0"/>
            <p:cNvSpPr>
              <a:spLocks noAdjustHandles="0" noChangeArrowheads="0"/>
            </p:cNvSpPr>
            <p:nvPr isPhoto="0" userDrawn="0"/>
          </p:nvSpPr>
          <p:spPr bwMode="auto">
            <a:xfrm>
              <a:off x="672" y="2592"/>
              <a:ext cx="432"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SF</a:t>
              </a:r>
              <a:endParaRPr lang="en-US" sz="2400" b="0" i="0" u="none" strike="noStrike" cap="none" spc="0">
                <a:ln>
                  <a:noFill/>
                </a:ln>
                <a:solidFill>
                  <a:prstClr val="black"/>
                </a:solidFill>
                <a:latin typeface="Times New Roman"/>
                <a:ea typeface="+mn-ea"/>
                <a:cs typeface="+mn-cs"/>
              </a:endParaRPr>
            </a:p>
          </p:txBody>
        </p:sp>
        <p:sp>
          <p:nvSpPr>
            <p:cNvPr id="30" name="Text Box 29" hidden="0"/>
            <p:cNvSpPr>
              <a:spLocks noAdjustHandles="0" noChangeArrowheads="0"/>
            </p:cNvSpPr>
            <p:nvPr isPhoto="0" userDrawn="0"/>
          </p:nvSpPr>
          <p:spPr bwMode="auto">
            <a:xfrm>
              <a:off x="864" y="3408"/>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LA</a:t>
              </a:r>
              <a:endParaRPr lang="en-US" sz="2400" b="0" i="0" u="none" strike="noStrike" cap="none" spc="0">
                <a:ln>
                  <a:noFill/>
                </a:ln>
                <a:solidFill>
                  <a:prstClr val="black"/>
                </a:solidFill>
                <a:latin typeface="Times New Roman"/>
                <a:ea typeface="+mn-ea"/>
                <a:cs typeface="+mn-cs"/>
              </a:endParaRPr>
            </a:p>
          </p:txBody>
        </p:sp>
        <p:sp>
          <p:nvSpPr>
            <p:cNvPr id="31" name="Text Box 30" hidden="0"/>
            <p:cNvSpPr>
              <a:spLocks noAdjustHandles="0" noChangeArrowheads="0"/>
            </p:cNvSpPr>
            <p:nvPr isPhoto="0" userDrawn="0"/>
          </p:nvSpPr>
          <p:spPr bwMode="auto">
            <a:xfrm>
              <a:off x="1920" y="2592"/>
              <a:ext cx="62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DEN</a:t>
              </a:r>
              <a:endParaRPr/>
            </a:p>
          </p:txBody>
        </p:sp>
        <p:sp>
          <p:nvSpPr>
            <p:cNvPr id="32" name="Text Box 31" hidden="0"/>
            <p:cNvSpPr>
              <a:spLocks noAdjustHandles="0" noChangeArrowheads="0"/>
            </p:cNvSpPr>
            <p:nvPr isPhoto="0" userDrawn="0"/>
          </p:nvSpPr>
          <p:spPr bwMode="auto">
            <a:xfrm>
              <a:off x="3312" y="2400"/>
              <a:ext cx="86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CHI</a:t>
              </a:r>
              <a:endParaRPr lang="en-US" sz="2400" b="0" i="0" u="none" strike="noStrike" cap="none" spc="0">
                <a:ln>
                  <a:noFill/>
                </a:ln>
                <a:solidFill>
                  <a:prstClr val="black"/>
                </a:solidFill>
                <a:latin typeface="Times New Roman"/>
                <a:ea typeface="+mn-ea"/>
                <a:cs typeface="+mn-cs"/>
              </a:endParaRPr>
            </a:p>
          </p:txBody>
        </p:sp>
        <p:sp>
          <p:nvSpPr>
            <p:cNvPr id="33" name="Text Box 32" hidden="0"/>
            <p:cNvSpPr>
              <a:spLocks noAdjustHandles="0" noChangeArrowheads="0"/>
            </p:cNvSpPr>
            <p:nvPr isPhoto="0" userDrawn="0"/>
          </p:nvSpPr>
          <p:spPr bwMode="auto">
            <a:xfrm>
              <a:off x="4272" y="3216"/>
              <a:ext cx="432"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ATL</a:t>
              </a:r>
              <a:endParaRPr/>
            </a:p>
          </p:txBody>
        </p:sp>
        <p:sp>
          <p:nvSpPr>
            <p:cNvPr id="34" name="Text Box 33" hidden="0"/>
            <p:cNvSpPr>
              <a:spLocks noAdjustHandles="0" noChangeArrowheads="0"/>
            </p:cNvSpPr>
            <p:nvPr isPhoto="0" userDrawn="0"/>
          </p:nvSpPr>
          <p:spPr bwMode="auto">
            <a:xfrm>
              <a:off x="4608" y="3744"/>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MIA</a:t>
              </a:r>
              <a:endParaRPr/>
            </a:p>
          </p:txBody>
        </p:sp>
        <p:sp>
          <p:nvSpPr>
            <p:cNvPr id="35" name="Text Box 34" hidden="0"/>
            <p:cNvSpPr>
              <a:spLocks noAdjustHandles="0" noChangeArrowheads="0"/>
            </p:cNvSpPr>
            <p:nvPr isPhoto="0" userDrawn="0"/>
          </p:nvSpPr>
          <p:spPr bwMode="auto">
            <a:xfrm>
              <a:off x="4848" y="1680"/>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BOS</a:t>
              </a:r>
              <a:endParaRPr/>
            </a:p>
          </p:txBody>
        </p:sp>
        <p:sp>
          <p:nvSpPr>
            <p:cNvPr id="36" name="Text Box 35" hidden="0"/>
            <p:cNvSpPr>
              <a:spLocks noAdjustHandles="0" noChangeArrowheads="0"/>
            </p:cNvSpPr>
            <p:nvPr isPhoto="0" userDrawn="0"/>
          </p:nvSpPr>
          <p:spPr bwMode="auto">
            <a:xfrm>
              <a:off x="5184" y="2351"/>
              <a:ext cx="38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NY</a:t>
              </a:r>
              <a:endParaRPr/>
            </a:p>
          </p:txBody>
        </p:sp>
      </p:grpSp>
      <p:sp>
        <p:nvSpPr>
          <p:cNvPr id="37" name="Text Box 36" hidden="0"/>
          <p:cNvSpPr>
            <a:spLocks noAdjustHandles="0" noChangeArrowheads="0"/>
          </p:cNvSpPr>
          <p:nvPr isPhoto="0" userDrawn="0"/>
        </p:nvSpPr>
        <p:spPr bwMode="auto">
          <a:xfrm>
            <a:off x="1371600" y="1828800"/>
            <a:ext cx="19050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FARES</a:t>
            </a:r>
            <a:endParaRPr/>
          </a:p>
        </p:txBody>
      </p:sp>
      <p:sp>
        <p:nvSpPr>
          <p:cNvPr id="38" name="Text Box 37" hidden="0"/>
          <p:cNvSpPr>
            <a:spLocks noAdjustHandles="0" noChangeArrowheads="0"/>
          </p:cNvSpPr>
          <p:nvPr isPhoto="0" userDrawn="0"/>
        </p:nvSpPr>
        <p:spPr bwMode="auto">
          <a:xfrm>
            <a:off x="3505199" y="3048000"/>
            <a:ext cx="838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$129</a:t>
            </a:r>
            <a:endParaRPr/>
          </a:p>
        </p:txBody>
      </p:sp>
      <p:sp>
        <p:nvSpPr>
          <p:cNvPr id="39" name="Text Box 38" hidden="0"/>
          <p:cNvSpPr>
            <a:spLocks noAdjustHandles="0" noChangeArrowheads="0"/>
          </p:cNvSpPr>
          <p:nvPr isPhoto="0" userDrawn="0"/>
        </p:nvSpPr>
        <p:spPr bwMode="auto">
          <a:xfrm>
            <a:off x="3200400" y="3657600"/>
            <a:ext cx="6096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$99</a:t>
            </a:r>
            <a:endParaRPr/>
          </a:p>
        </p:txBody>
      </p:sp>
      <p:sp>
        <p:nvSpPr>
          <p:cNvPr id="40" name="Text Box 39" hidden="0"/>
          <p:cNvSpPr>
            <a:spLocks noAdjustHandles="0" noChangeArrowheads="0"/>
          </p:cNvSpPr>
          <p:nvPr isPhoto="0" userDrawn="0"/>
        </p:nvSpPr>
        <p:spPr bwMode="auto">
          <a:xfrm rot="-849283">
            <a:off x="7010399" y="3048000"/>
            <a:ext cx="6096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$79</a:t>
            </a:r>
            <a:endParaRPr/>
          </a:p>
        </p:txBody>
      </p:sp>
      <p:sp>
        <p:nvSpPr>
          <p:cNvPr id="41" name="Text Box 40" hidden="0"/>
          <p:cNvSpPr>
            <a:spLocks noAdjustHandles="0" noChangeArrowheads="0"/>
          </p:cNvSpPr>
          <p:nvPr isPhoto="0" userDrawn="0"/>
        </p:nvSpPr>
        <p:spPr bwMode="auto">
          <a:xfrm>
            <a:off x="6400800" y="3733800"/>
            <a:ext cx="6096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$59</a:t>
            </a:r>
            <a:endParaRPr/>
          </a:p>
        </p:txBody>
      </p:sp>
      <p:sp>
        <p:nvSpPr>
          <p:cNvPr id="42" name="Text Box 41" hidden="0"/>
          <p:cNvSpPr>
            <a:spLocks noAdjustHandles="0" noChangeArrowheads="0"/>
          </p:cNvSpPr>
          <p:nvPr isPhoto="0" userDrawn="0"/>
        </p:nvSpPr>
        <p:spPr bwMode="auto">
          <a:xfrm>
            <a:off x="2286000" y="4267200"/>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$89</a:t>
            </a:r>
            <a:endParaRPr/>
          </a:p>
        </p:txBody>
      </p:sp>
      <p:sp>
        <p:nvSpPr>
          <p:cNvPr id="43" name="Text Box 42" hidden="0"/>
          <p:cNvSpPr>
            <a:spLocks noAdjustHandles="0" noChangeArrowheads="0"/>
          </p:cNvSpPr>
          <p:nvPr isPhoto="0" userDrawn="0"/>
        </p:nvSpPr>
        <p:spPr bwMode="auto">
          <a:xfrm rot="-469710">
            <a:off x="3962400" y="4038600"/>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$69</a:t>
            </a:r>
            <a:endParaRPr/>
          </a:p>
        </p:txBody>
      </p:sp>
      <p:sp>
        <p:nvSpPr>
          <p:cNvPr id="44" name="Text Box 43" hidden="0"/>
          <p:cNvSpPr>
            <a:spLocks noAdjustHandles="0" noChangeArrowheads="0"/>
          </p:cNvSpPr>
          <p:nvPr isPhoto="0" userDrawn="0"/>
        </p:nvSpPr>
        <p:spPr bwMode="auto">
          <a:xfrm rot="-709547">
            <a:off x="3810000" y="4800600"/>
            <a:ext cx="838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$129</a:t>
            </a:r>
            <a:endParaRPr/>
          </a:p>
        </p:txBody>
      </p:sp>
      <p:sp>
        <p:nvSpPr>
          <p:cNvPr id="45" name="Text Box 44" hidden="0"/>
          <p:cNvSpPr>
            <a:spLocks noAdjustHandles="0" noChangeArrowheads="0"/>
          </p:cNvSpPr>
          <p:nvPr isPhoto="0" userDrawn="0"/>
        </p:nvSpPr>
        <p:spPr bwMode="auto">
          <a:xfrm rot="-1554410">
            <a:off x="2057400" y="4724399"/>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$89</a:t>
            </a:r>
            <a:endParaRPr/>
          </a:p>
        </p:txBody>
      </p:sp>
      <p:sp>
        <p:nvSpPr>
          <p:cNvPr id="46" name="Text Box 45" hidden="0"/>
          <p:cNvSpPr>
            <a:spLocks noAdjustHandles="0" noChangeArrowheads="0"/>
          </p:cNvSpPr>
          <p:nvPr isPhoto="0" userDrawn="0"/>
        </p:nvSpPr>
        <p:spPr bwMode="auto">
          <a:xfrm>
            <a:off x="1143000" y="4800600"/>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$39</a:t>
            </a:r>
            <a:endParaRPr/>
          </a:p>
        </p:txBody>
      </p:sp>
      <p:sp>
        <p:nvSpPr>
          <p:cNvPr id="47" name="Text Box 46" hidden="0"/>
          <p:cNvSpPr>
            <a:spLocks noAdjustHandles="0" noChangeArrowheads="0"/>
          </p:cNvSpPr>
          <p:nvPr isPhoto="0" userDrawn="0"/>
        </p:nvSpPr>
        <p:spPr bwMode="auto">
          <a:xfrm rot="-5108017">
            <a:off x="7856538" y="4640262"/>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$99</a:t>
            </a:r>
            <a:endParaRPr/>
          </a:p>
        </p:txBody>
      </p:sp>
      <p:sp>
        <p:nvSpPr>
          <p:cNvPr id="48" name="Text Box 47" hidden="0"/>
          <p:cNvSpPr>
            <a:spLocks noAdjustHandles="0" noChangeArrowheads="0"/>
          </p:cNvSpPr>
          <p:nvPr isPhoto="0" userDrawn="0"/>
        </p:nvSpPr>
        <p:spPr bwMode="auto">
          <a:xfrm rot="-3853878">
            <a:off x="7361238" y="4449762"/>
            <a:ext cx="6096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$79</a:t>
            </a:r>
            <a:endParaRPr/>
          </a:p>
        </p:txBody>
      </p:sp>
      <p:sp>
        <p:nvSpPr>
          <p:cNvPr id="49" name="Text Box 48" hidden="0"/>
          <p:cNvSpPr>
            <a:spLocks noAdjustHandles="0" noChangeArrowheads="0"/>
          </p:cNvSpPr>
          <p:nvPr isPhoto="0" userDrawn="0"/>
        </p:nvSpPr>
        <p:spPr bwMode="auto">
          <a:xfrm rot="4023151">
            <a:off x="7323138" y="5554662"/>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$69</a:t>
            </a:r>
            <a:endParaRPr/>
          </a:p>
        </p:txBody>
      </p:sp>
      <p:sp>
        <p:nvSpPr>
          <p:cNvPr id="50" name="Text Box 49" hidden="0"/>
          <p:cNvSpPr>
            <a:spLocks noAdjustHandles="0" noChangeArrowheads="0"/>
          </p:cNvSpPr>
          <p:nvPr isPhoto="0" userDrawn="0"/>
        </p:nvSpPr>
        <p:spPr bwMode="auto">
          <a:xfrm>
            <a:off x="8001000" y="3352800"/>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$39</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p:txBody>
          <a:bodyPr/>
          <a:lstStyle/>
          <a:p>
            <a:pPr>
              <a:defRPr/>
            </a:pPr>
            <a:r>
              <a:rPr lang="en-US"/>
              <a:t>Weighted Graphs</a:t>
            </a:r>
            <a:endParaRPr/>
          </a:p>
        </p:txBody>
      </p:sp>
      <p:grpSp>
        <p:nvGrpSpPr>
          <p:cNvPr id="5" name="Group 4" hidden="0"/>
          <p:cNvGrpSpPr/>
          <p:nvPr isPhoto="0" userDrawn="0"/>
        </p:nvGrpSpPr>
        <p:grpSpPr bwMode="auto">
          <a:xfrm>
            <a:off x="1066800" y="2667000"/>
            <a:ext cx="7772400" cy="3673475"/>
            <a:chOff x="672" y="1680"/>
            <a:chExt cx="4896" cy="2314"/>
          </a:xfrm>
        </p:grpSpPr>
        <p:grpSp>
          <p:nvGrpSpPr>
            <p:cNvPr id="6" name="Group 5" hidden="0"/>
            <p:cNvGrpSpPr/>
            <p:nvPr isPhoto="0" userDrawn="0"/>
          </p:nvGrpSpPr>
          <p:grpSpPr bwMode="auto">
            <a:xfrm>
              <a:off x="960" y="1920"/>
              <a:ext cx="4176" cy="1968"/>
              <a:chOff x="960" y="1920"/>
              <a:chExt cx="4176" cy="1968"/>
            </a:xfrm>
          </p:grpSpPr>
          <p:sp>
            <p:nvSpPr>
              <p:cNvPr id="7" name="Oval 6" hidden="0"/>
              <p:cNvSpPr>
                <a:spLocks noChangeArrowheads="1"/>
              </p:cNvSpPr>
              <p:nvPr isPhoto="0" userDrawn="0"/>
            </p:nvSpPr>
            <p:spPr bwMode="auto">
              <a:xfrm>
                <a:off x="960" y="283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8" name="Oval 7" hidden="0"/>
              <p:cNvSpPr>
                <a:spLocks noChangeArrowheads="1"/>
              </p:cNvSpPr>
              <p:nvPr isPhoto="0" userDrawn="0"/>
            </p:nvSpPr>
            <p:spPr bwMode="auto">
              <a:xfrm>
                <a:off x="1152" y="331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9" name="Oval 8" hidden="0"/>
              <p:cNvSpPr>
                <a:spLocks noChangeArrowheads="1"/>
              </p:cNvSpPr>
              <p:nvPr isPhoto="0" userDrawn="0"/>
            </p:nvSpPr>
            <p:spPr bwMode="auto">
              <a:xfrm>
                <a:off x="2112" y="283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0" name="Oval 9" hidden="0"/>
              <p:cNvSpPr>
                <a:spLocks noChangeArrowheads="1"/>
              </p:cNvSpPr>
              <p:nvPr isPhoto="0" userDrawn="0"/>
            </p:nvSpPr>
            <p:spPr bwMode="auto">
              <a:xfrm>
                <a:off x="3504" y="259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1" name="Oval 10" hidden="0"/>
              <p:cNvSpPr>
                <a:spLocks noChangeArrowheads="1"/>
              </p:cNvSpPr>
              <p:nvPr isPhoto="0" userDrawn="0"/>
            </p:nvSpPr>
            <p:spPr bwMode="auto">
              <a:xfrm>
                <a:off x="4703" y="3216"/>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2" name="Oval 11" hidden="0"/>
              <p:cNvSpPr>
                <a:spLocks noChangeArrowheads="1"/>
              </p:cNvSpPr>
              <p:nvPr isPhoto="0" userDrawn="0"/>
            </p:nvSpPr>
            <p:spPr bwMode="auto">
              <a:xfrm>
                <a:off x="4992" y="3792"/>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3" name="Oval 12" hidden="0"/>
              <p:cNvSpPr>
                <a:spLocks noChangeArrowheads="1"/>
              </p:cNvSpPr>
              <p:nvPr isPhoto="0" userDrawn="0"/>
            </p:nvSpPr>
            <p:spPr bwMode="auto">
              <a:xfrm>
                <a:off x="5040" y="2448"/>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4" name="Oval 13" hidden="0"/>
              <p:cNvSpPr>
                <a:spLocks noChangeArrowheads="1"/>
              </p:cNvSpPr>
              <p:nvPr isPhoto="0" userDrawn="0"/>
            </p:nvSpPr>
            <p:spPr bwMode="auto">
              <a:xfrm>
                <a:off x="5040" y="1920"/>
                <a:ext cx="96" cy="96"/>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5" name="Line 14" hidden="0"/>
              <p:cNvSpPr>
                <a:spLocks noChangeShapeType="1"/>
              </p:cNvSpPr>
              <p:nvPr isPhoto="0" userDrawn="0"/>
            </p:nvSpPr>
            <p:spPr bwMode="auto">
              <a:xfrm>
                <a:off x="1008" y="2880"/>
                <a:ext cx="192" cy="48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6" name="Line 15" hidden="0"/>
              <p:cNvSpPr>
                <a:spLocks noChangeShapeType="1"/>
              </p:cNvSpPr>
              <p:nvPr isPhoto="0" userDrawn="0"/>
            </p:nvSpPr>
            <p:spPr bwMode="auto">
              <a:xfrm>
                <a:off x="1008" y="2880"/>
                <a:ext cx="1152" cy="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7" name="Line 16" hidden="0"/>
              <p:cNvSpPr>
                <a:spLocks noChangeShapeType="1"/>
              </p:cNvSpPr>
              <p:nvPr isPhoto="0" userDrawn="0"/>
            </p:nvSpPr>
            <p:spPr bwMode="auto">
              <a:xfrm flipV="1">
                <a:off x="1200" y="2880"/>
                <a:ext cx="912" cy="48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8" name="Line 17" hidden="0"/>
              <p:cNvSpPr>
                <a:spLocks noChangeShapeType="1"/>
              </p:cNvSpPr>
              <p:nvPr isPhoto="0" userDrawn="0"/>
            </p:nvSpPr>
            <p:spPr bwMode="auto">
              <a:xfrm flipV="1">
                <a:off x="2160" y="2640"/>
                <a:ext cx="1392" cy="24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9" name="Line 18" hidden="0"/>
              <p:cNvSpPr>
                <a:spLocks noChangeShapeType="1"/>
              </p:cNvSpPr>
              <p:nvPr isPhoto="0" userDrawn="0"/>
            </p:nvSpPr>
            <p:spPr bwMode="auto">
              <a:xfrm flipV="1">
                <a:off x="1152" y="2496"/>
                <a:ext cx="3936" cy="86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0" name="Line 19" hidden="0"/>
              <p:cNvSpPr>
                <a:spLocks noChangeShapeType="1"/>
              </p:cNvSpPr>
              <p:nvPr isPhoto="0" userDrawn="0"/>
            </p:nvSpPr>
            <p:spPr bwMode="auto">
              <a:xfrm flipV="1">
                <a:off x="3552" y="2496"/>
                <a:ext cx="1536" cy="14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1" name="Line 20" hidden="0"/>
              <p:cNvSpPr>
                <a:spLocks noChangeShapeType="1"/>
              </p:cNvSpPr>
              <p:nvPr isPhoto="0" userDrawn="0"/>
            </p:nvSpPr>
            <p:spPr bwMode="auto">
              <a:xfrm flipV="1">
                <a:off x="3552" y="1968"/>
                <a:ext cx="1536" cy="672"/>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2" name="Line 21" hidden="0"/>
              <p:cNvSpPr>
                <a:spLocks noChangeShapeType="1"/>
              </p:cNvSpPr>
              <p:nvPr isPhoto="0" userDrawn="0"/>
            </p:nvSpPr>
            <p:spPr bwMode="auto">
              <a:xfrm flipV="1">
                <a:off x="5088" y="1968"/>
                <a:ext cx="0" cy="528"/>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3" name="Line 22" hidden="0"/>
              <p:cNvSpPr>
                <a:spLocks noChangeShapeType="1"/>
              </p:cNvSpPr>
              <p:nvPr isPhoto="0" userDrawn="0"/>
            </p:nvSpPr>
            <p:spPr bwMode="auto">
              <a:xfrm flipV="1">
                <a:off x="4752" y="2496"/>
                <a:ext cx="336" cy="768"/>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4" name="Line 23" hidden="0"/>
              <p:cNvSpPr>
                <a:spLocks noChangeShapeType="1"/>
              </p:cNvSpPr>
              <p:nvPr isPhoto="0" userDrawn="0"/>
            </p:nvSpPr>
            <p:spPr bwMode="auto">
              <a:xfrm>
                <a:off x="4752" y="3264"/>
                <a:ext cx="288" cy="576"/>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5" name="Line 24" hidden="0"/>
              <p:cNvSpPr>
                <a:spLocks noChangeShapeType="1"/>
              </p:cNvSpPr>
              <p:nvPr isPhoto="0" userDrawn="0"/>
            </p:nvSpPr>
            <p:spPr bwMode="auto">
              <a:xfrm flipV="1">
                <a:off x="5040" y="2496"/>
                <a:ext cx="48" cy="134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6" name="Line 25" hidden="0"/>
              <p:cNvSpPr>
                <a:spLocks noChangeShapeType="1"/>
              </p:cNvSpPr>
              <p:nvPr isPhoto="0" userDrawn="0"/>
            </p:nvSpPr>
            <p:spPr bwMode="auto">
              <a:xfrm>
                <a:off x="3552" y="2640"/>
                <a:ext cx="1200" cy="624"/>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7" name="Freeform 26" hidden="0"/>
              <p:cNvSpPr/>
              <p:nvPr isPhoto="0" userDrawn="0"/>
            </p:nvSpPr>
            <p:spPr bwMode="auto">
              <a:xfrm>
                <a:off x="1008" y="2488"/>
                <a:ext cx="2544" cy="392"/>
              </a:xfrm>
              <a:custGeom>
                <a:avLst/>
                <a:gdLst>
                  <a:gd name="T0" fmla="*/ 0 w 2544"/>
                  <a:gd name="T1" fmla="*/ 392 h 392"/>
                  <a:gd name="T2" fmla="*/ 768 w 2544"/>
                  <a:gd name="T3" fmla="*/ 104 h 392"/>
                  <a:gd name="T4" fmla="*/ 1728 w 2544"/>
                  <a:gd name="T5" fmla="*/ 8 h 392"/>
                  <a:gd name="T6" fmla="*/ 2544 w 2544"/>
                  <a:gd name="T7" fmla="*/ 152 h 3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4" h="392" fill="norm" stroke="1" extrusionOk="0">
                    <a:moveTo>
                      <a:pt x="0" y="392"/>
                    </a:moveTo>
                    <a:cubicBezTo>
                      <a:pt x="240" y="280"/>
                      <a:pt x="480" y="168"/>
                      <a:pt x="768" y="104"/>
                    </a:cubicBezTo>
                    <a:cubicBezTo>
                      <a:pt x="1056" y="40"/>
                      <a:pt x="1432" y="0"/>
                      <a:pt x="1728" y="8"/>
                    </a:cubicBezTo>
                    <a:cubicBezTo>
                      <a:pt x="2024" y="16"/>
                      <a:pt x="2284" y="84"/>
                      <a:pt x="2544" y="152"/>
                    </a:cubicBezTo>
                  </a:path>
                </a:pathLst>
              </a:cu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8" name="Freeform 27" hidden="0"/>
              <p:cNvSpPr/>
              <p:nvPr isPhoto="0" userDrawn="0"/>
            </p:nvSpPr>
            <p:spPr bwMode="auto">
              <a:xfrm>
                <a:off x="960" y="2144"/>
                <a:ext cx="4128" cy="736"/>
              </a:xfrm>
              <a:custGeom>
                <a:avLst/>
                <a:gdLst>
                  <a:gd name="T0" fmla="*/ 0 w 4128"/>
                  <a:gd name="T1" fmla="*/ 736 h 736"/>
                  <a:gd name="T2" fmla="*/ 576 w 4128"/>
                  <a:gd name="T3" fmla="*/ 256 h 736"/>
                  <a:gd name="T4" fmla="*/ 1392 w 4128"/>
                  <a:gd name="T5" fmla="*/ 16 h 736"/>
                  <a:gd name="T6" fmla="*/ 2688 w 4128"/>
                  <a:gd name="T7" fmla="*/ 160 h 736"/>
                  <a:gd name="T8" fmla="*/ 4128 w 4128"/>
                  <a:gd name="T9" fmla="*/ 352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736" fill="norm" stroke="1" extrusionOk="0">
                    <a:moveTo>
                      <a:pt x="0" y="736"/>
                    </a:moveTo>
                    <a:cubicBezTo>
                      <a:pt x="172" y="556"/>
                      <a:pt x="344" y="376"/>
                      <a:pt x="576" y="256"/>
                    </a:cubicBezTo>
                    <a:cubicBezTo>
                      <a:pt x="808" y="136"/>
                      <a:pt x="1040" y="32"/>
                      <a:pt x="1392" y="16"/>
                    </a:cubicBezTo>
                    <a:cubicBezTo>
                      <a:pt x="1744" y="0"/>
                      <a:pt x="2232" y="104"/>
                      <a:pt x="2688" y="160"/>
                    </a:cubicBezTo>
                    <a:cubicBezTo>
                      <a:pt x="3144" y="216"/>
                      <a:pt x="3636" y="284"/>
                      <a:pt x="4128" y="352"/>
                    </a:cubicBezTo>
                  </a:path>
                </a:pathLst>
              </a:cu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grpSp>
        <p:sp>
          <p:nvSpPr>
            <p:cNvPr id="29" name="Text Box 28" hidden="0"/>
            <p:cNvSpPr>
              <a:spLocks noAdjustHandles="0" noChangeArrowheads="0"/>
            </p:cNvSpPr>
            <p:nvPr isPhoto="0" userDrawn="0"/>
          </p:nvSpPr>
          <p:spPr bwMode="auto">
            <a:xfrm>
              <a:off x="672" y="2592"/>
              <a:ext cx="432"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SF</a:t>
              </a:r>
              <a:endParaRPr lang="en-US" sz="2400" b="0" i="0" u="none" strike="noStrike" cap="none" spc="0">
                <a:ln>
                  <a:noFill/>
                </a:ln>
                <a:solidFill>
                  <a:prstClr val="black"/>
                </a:solidFill>
                <a:latin typeface="Times New Roman"/>
                <a:ea typeface="+mn-ea"/>
                <a:cs typeface="+mn-cs"/>
              </a:endParaRPr>
            </a:p>
          </p:txBody>
        </p:sp>
        <p:sp>
          <p:nvSpPr>
            <p:cNvPr id="30" name="Text Box 29" hidden="0"/>
            <p:cNvSpPr>
              <a:spLocks noAdjustHandles="0" noChangeArrowheads="0"/>
            </p:cNvSpPr>
            <p:nvPr isPhoto="0" userDrawn="0"/>
          </p:nvSpPr>
          <p:spPr bwMode="auto">
            <a:xfrm>
              <a:off x="864" y="3408"/>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LA</a:t>
              </a:r>
              <a:endParaRPr lang="en-US" sz="2400" b="0" i="0" u="none" strike="noStrike" cap="none" spc="0">
                <a:ln>
                  <a:noFill/>
                </a:ln>
                <a:solidFill>
                  <a:prstClr val="black"/>
                </a:solidFill>
                <a:latin typeface="Times New Roman"/>
                <a:ea typeface="+mn-ea"/>
                <a:cs typeface="+mn-cs"/>
              </a:endParaRPr>
            </a:p>
          </p:txBody>
        </p:sp>
        <p:sp>
          <p:nvSpPr>
            <p:cNvPr id="31" name="Text Box 30" hidden="0"/>
            <p:cNvSpPr>
              <a:spLocks noAdjustHandles="0" noChangeArrowheads="0"/>
            </p:cNvSpPr>
            <p:nvPr isPhoto="0" userDrawn="0"/>
          </p:nvSpPr>
          <p:spPr bwMode="auto">
            <a:xfrm>
              <a:off x="1920" y="2592"/>
              <a:ext cx="62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DEN</a:t>
              </a:r>
              <a:endParaRPr/>
            </a:p>
          </p:txBody>
        </p:sp>
        <p:sp>
          <p:nvSpPr>
            <p:cNvPr id="32" name="Text Box 31" hidden="0"/>
            <p:cNvSpPr>
              <a:spLocks noAdjustHandles="0" noChangeArrowheads="0"/>
            </p:cNvSpPr>
            <p:nvPr isPhoto="0" userDrawn="0"/>
          </p:nvSpPr>
          <p:spPr bwMode="auto">
            <a:xfrm>
              <a:off x="3312" y="2400"/>
              <a:ext cx="86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CHI</a:t>
              </a:r>
              <a:endParaRPr lang="en-US" sz="2400" b="0" i="0" u="none" strike="noStrike" cap="none" spc="0">
                <a:ln>
                  <a:noFill/>
                </a:ln>
                <a:solidFill>
                  <a:prstClr val="black"/>
                </a:solidFill>
                <a:latin typeface="Times New Roman"/>
                <a:ea typeface="+mn-ea"/>
                <a:cs typeface="+mn-cs"/>
              </a:endParaRPr>
            </a:p>
          </p:txBody>
        </p:sp>
        <p:sp>
          <p:nvSpPr>
            <p:cNvPr id="33" name="Text Box 32" hidden="0"/>
            <p:cNvSpPr>
              <a:spLocks noAdjustHandles="0" noChangeArrowheads="0"/>
            </p:cNvSpPr>
            <p:nvPr isPhoto="0" userDrawn="0"/>
          </p:nvSpPr>
          <p:spPr bwMode="auto">
            <a:xfrm>
              <a:off x="4272" y="3216"/>
              <a:ext cx="432"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ATL</a:t>
              </a:r>
              <a:endParaRPr/>
            </a:p>
          </p:txBody>
        </p:sp>
        <p:sp>
          <p:nvSpPr>
            <p:cNvPr id="34" name="Text Box 33" hidden="0"/>
            <p:cNvSpPr>
              <a:spLocks noAdjustHandles="0" noChangeArrowheads="0"/>
            </p:cNvSpPr>
            <p:nvPr isPhoto="0" userDrawn="0"/>
          </p:nvSpPr>
          <p:spPr bwMode="auto">
            <a:xfrm>
              <a:off x="4608" y="3744"/>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MIA</a:t>
              </a:r>
              <a:endParaRPr/>
            </a:p>
          </p:txBody>
        </p:sp>
        <p:sp>
          <p:nvSpPr>
            <p:cNvPr id="35" name="Text Box 34" hidden="0"/>
            <p:cNvSpPr>
              <a:spLocks noAdjustHandles="0" noChangeArrowheads="0"/>
            </p:cNvSpPr>
            <p:nvPr isPhoto="0" userDrawn="0"/>
          </p:nvSpPr>
          <p:spPr bwMode="auto">
            <a:xfrm>
              <a:off x="4848" y="1680"/>
              <a:ext cx="528"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BOS</a:t>
              </a:r>
              <a:endParaRPr/>
            </a:p>
          </p:txBody>
        </p:sp>
        <p:sp>
          <p:nvSpPr>
            <p:cNvPr id="36" name="Text Box 35" hidden="0"/>
            <p:cNvSpPr>
              <a:spLocks noAdjustHandles="0" noChangeArrowheads="0"/>
            </p:cNvSpPr>
            <p:nvPr isPhoto="0" userDrawn="0"/>
          </p:nvSpPr>
          <p:spPr bwMode="auto">
            <a:xfrm>
              <a:off x="5184" y="2351"/>
              <a:ext cx="384" cy="250"/>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prstClr val="black"/>
                  </a:solidFill>
                  <a:latin typeface="Times New Roman"/>
                  <a:ea typeface="+mn-ea"/>
                  <a:cs typeface="+mn-cs"/>
                </a:rPr>
                <a:t>NY</a:t>
              </a:r>
              <a:endParaRPr/>
            </a:p>
          </p:txBody>
        </p:sp>
      </p:grpSp>
      <p:sp>
        <p:nvSpPr>
          <p:cNvPr id="37" name="Text Box 36" hidden="0"/>
          <p:cNvSpPr>
            <a:spLocks noAdjustHandles="0" noChangeArrowheads="0"/>
          </p:cNvSpPr>
          <p:nvPr isPhoto="0" userDrawn="0"/>
        </p:nvSpPr>
        <p:spPr bwMode="auto">
          <a:xfrm>
            <a:off x="1143000" y="1828800"/>
            <a:ext cx="1752599" cy="7016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FLIGHT TIMES</a:t>
            </a:r>
            <a:endParaRPr/>
          </a:p>
        </p:txBody>
      </p:sp>
      <p:sp>
        <p:nvSpPr>
          <p:cNvPr id="38" name="Text Box 37" hidden="0"/>
          <p:cNvSpPr>
            <a:spLocks noAdjustHandles="0" noChangeArrowheads="0"/>
          </p:cNvSpPr>
          <p:nvPr isPhoto="0" userDrawn="0"/>
        </p:nvSpPr>
        <p:spPr bwMode="auto">
          <a:xfrm>
            <a:off x="3581400" y="3048000"/>
            <a:ext cx="9144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4:05</a:t>
            </a:r>
            <a:endParaRPr/>
          </a:p>
        </p:txBody>
      </p:sp>
      <p:sp>
        <p:nvSpPr>
          <p:cNvPr id="39" name="Text Box 38" hidden="0"/>
          <p:cNvSpPr>
            <a:spLocks noAdjustHandles="0" noChangeArrowheads="0"/>
          </p:cNvSpPr>
          <p:nvPr isPhoto="0" userDrawn="0"/>
        </p:nvSpPr>
        <p:spPr bwMode="auto">
          <a:xfrm>
            <a:off x="3352800" y="3657600"/>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2:55</a:t>
            </a:r>
            <a:endParaRPr/>
          </a:p>
        </p:txBody>
      </p:sp>
      <p:sp>
        <p:nvSpPr>
          <p:cNvPr id="40" name="Text Box 39" hidden="0"/>
          <p:cNvSpPr>
            <a:spLocks noAdjustHandles="0" noChangeArrowheads="0"/>
          </p:cNvSpPr>
          <p:nvPr isPhoto="0" userDrawn="0"/>
        </p:nvSpPr>
        <p:spPr bwMode="auto">
          <a:xfrm>
            <a:off x="2286000" y="4267200"/>
            <a:ext cx="7620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2:20</a:t>
            </a:r>
            <a:endParaRPr/>
          </a:p>
        </p:txBody>
      </p:sp>
      <p:sp>
        <p:nvSpPr>
          <p:cNvPr id="41" name="Text Box 40" hidden="0"/>
          <p:cNvSpPr>
            <a:spLocks noAdjustHandles="0" noChangeArrowheads="0"/>
          </p:cNvSpPr>
          <p:nvPr isPhoto="0" userDrawn="0"/>
        </p:nvSpPr>
        <p:spPr bwMode="auto">
          <a:xfrm>
            <a:off x="3962400" y="4114800"/>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2:10</a:t>
            </a:r>
            <a:endParaRPr/>
          </a:p>
        </p:txBody>
      </p:sp>
      <p:sp>
        <p:nvSpPr>
          <p:cNvPr id="42" name="Text Box 41" hidden="0"/>
          <p:cNvSpPr>
            <a:spLocks noAdjustHandles="0" noChangeArrowheads="0"/>
          </p:cNvSpPr>
          <p:nvPr isPhoto="0" userDrawn="0"/>
        </p:nvSpPr>
        <p:spPr bwMode="auto">
          <a:xfrm rot="-787076">
            <a:off x="3962400" y="4724399"/>
            <a:ext cx="838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3:50</a:t>
            </a:r>
            <a:endParaRPr/>
          </a:p>
        </p:txBody>
      </p:sp>
      <p:sp>
        <p:nvSpPr>
          <p:cNvPr id="43" name="Text Box 42" hidden="0"/>
          <p:cNvSpPr>
            <a:spLocks noAdjustHandles="0" noChangeArrowheads="0"/>
          </p:cNvSpPr>
          <p:nvPr isPhoto="0" userDrawn="0"/>
        </p:nvSpPr>
        <p:spPr bwMode="auto">
          <a:xfrm rot="-1319609">
            <a:off x="1981200" y="4724399"/>
            <a:ext cx="838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2:00</a:t>
            </a:r>
            <a:endParaRPr/>
          </a:p>
        </p:txBody>
      </p:sp>
      <p:sp>
        <p:nvSpPr>
          <p:cNvPr id="44" name="Text Box 43" hidden="0"/>
          <p:cNvSpPr>
            <a:spLocks noAdjustHandles="0" noChangeArrowheads="0"/>
          </p:cNvSpPr>
          <p:nvPr isPhoto="0" userDrawn="0"/>
        </p:nvSpPr>
        <p:spPr bwMode="auto">
          <a:xfrm>
            <a:off x="1143000" y="4800600"/>
            <a:ext cx="7620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1:15</a:t>
            </a:r>
            <a:endParaRPr/>
          </a:p>
        </p:txBody>
      </p:sp>
      <p:sp>
        <p:nvSpPr>
          <p:cNvPr id="45" name="Text Box 44" hidden="0"/>
          <p:cNvSpPr>
            <a:spLocks noAdjustHandles="0" noChangeArrowheads="0"/>
          </p:cNvSpPr>
          <p:nvPr isPhoto="0" userDrawn="0"/>
        </p:nvSpPr>
        <p:spPr bwMode="auto">
          <a:xfrm rot="-1309090">
            <a:off x="6781800" y="3124200"/>
            <a:ext cx="6858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2:10</a:t>
            </a:r>
            <a:endParaRPr/>
          </a:p>
        </p:txBody>
      </p:sp>
      <p:sp>
        <p:nvSpPr>
          <p:cNvPr id="46" name="Text Box 45" hidden="0"/>
          <p:cNvSpPr>
            <a:spLocks noAdjustHandles="0" noChangeArrowheads="0"/>
          </p:cNvSpPr>
          <p:nvPr isPhoto="0" userDrawn="0"/>
        </p:nvSpPr>
        <p:spPr bwMode="auto">
          <a:xfrm rot="1519247">
            <a:off x="6096000" y="4572000"/>
            <a:ext cx="7620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1:40</a:t>
            </a:r>
            <a:endParaRPr/>
          </a:p>
        </p:txBody>
      </p:sp>
      <p:sp>
        <p:nvSpPr>
          <p:cNvPr id="47" name="Text Box 46" hidden="0"/>
          <p:cNvSpPr>
            <a:spLocks noAdjustHandles="0" noChangeArrowheads="0"/>
          </p:cNvSpPr>
          <p:nvPr isPhoto="0" userDrawn="0"/>
        </p:nvSpPr>
        <p:spPr bwMode="auto">
          <a:xfrm rot="3844471">
            <a:off x="7246938" y="5554662"/>
            <a:ext cx="838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1:30</a:t>
            </a:r>
            <a:endParaRPr/>
          </a:p>
        </p:txBody>
      </p:sp>
      <p:sp>
        <p:nvSpPr>
          <p:cNvPr id="48" name="Text Box 47" hidden="0"/>
          <p:cNvSpPr>
            <a:spLocks noAdjustHandles="0" noChangeArrowheads="0"/>
          </p:cNvSpPr>
          <p:nvPr isPhoto="0" userDrawn="0"/>
        </p:nvSpPr>
        <p:spPr bwMode="auto">
          <a:xfrm rot="-4089558">
            <a:off x="7285038" y="4297362"/>
            <a:ext cx="7620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1:55</a:t>
            </a:r>
            <a:endParaRPr/>
          </a:p>
        </p:txBody>
      </p:sp>
      <p:sp>
        <p:nvSpPr>
          <p:cNvPr id="49" name="Text Box 48" hidden="0"/>
          <p:cNvSpPr>
            <a:spLocks noAdjustHandles="0" noChangeArrowheads="0"/>
          </p:cNvSpPr>
          <p:nvPr isPhoto="0" userDrawn="0"/>
        </p:nvSpPr>
        <p:spPr bwMode="auto">
          <a:xfrm rot="5763594">
            <a:off x="7856538" y="4716462"/>
            <a:ext cx="838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2:45</a:t>
            </a:r>
            <a:endParaRPr/>
          </a:p>
        </p:txBody>
      </p:sp>
      <p:sp>
        <p:nvSpPr>
          <p:cNvPr id="50" name="Text Box 49" hidden="0"/>
          <p:cNvSpPr>
            <a:spLocks noAdjustHandles="0" noChangeArrowheads="0"/>
          </p:cNvSpPr>
          <p:nvPr isPhoto="0" userDrawn="0"/>
        </p:nvSpPr>
        <p:spPr bwMode="auto">
          <a:xfrm>
            <a:off x="8077200" y="3352800"/>
            <a:ext cx="8382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0:50</a:t>
            </a:r>
            <a:endParaRPr/>
          </a:p>
        </p:txBody>
      </p:sp>
      <p:sp>
        <p:nvSpPr>
          <p:cNvPr id="51" name="Text Box 50" hidden="0"/>
          <p:cNvSpPr>
            <a:spLocks noAdjustHandles="0" noChangeArrowheads="0"/>
          </p:cNvSpPr>
          <p:nvPr isPhoto="0" userDrawn="0"/>
        </p:nvSpPr>
        <p:spPr bwMode="auto">
          <a:xfrm>
            <a:off x="6248400" y="3810000"/>
            <a:ext cx="762000" cy="396875"/>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0" i="0" u="none" strike="noStrike" cap="none" spc="0">
                <a:ln>
                  <a:noFill/>
                </a:ln>
                <a:solidFill>
                  <a:srgbClr val="F82F1A"/>
                </a:solidFill>
                <a:latin typeface="Times New Roman"/>
                <a:ea typeface="+mn-ea"/>
                <a:cs typeface="+mn-cs"/>
              </a:rPr>
              <a:t>1:50</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p:txBody>
          <a:bodyPr/>
          <a:lstStyle/>
          <a:p>
            <a:pPr>
              <a:defRPr/>
            </a:pPr>
            <a:r>
              <a:rPr lang="en-US"/>
              <a:t>Weighted Graphs</a:t>
            </a:r>
            <a:endParaRPr/>
          </a:p>
        </p:txBody>
      </p:sp>
      <p:sp>
        <p:nvSpPr>
          <p:cNvPr id="5" name="Rectangle 3" hidden="0"/>
          <p:cNvSpPr>
            <a:spLocks noChangeArrowheads="1" noGrp="1"/>
          </p:cNvSpPr>
          <p:nvPr isPhoto="0" userDrawn="0">
            <p:ph type="body" idx="1" hasCustomPrompt="0"/>
          </p:nvPr>
        </p:nvSpPr>
        <p:spPr bwMode="auto"/>
        <p:txBody>
          <a:bodyPr/>
          <a:lstStyle/>
          <a:p>
            <a:pPr>
              <a:lnSpc>
                <a:spcPct val="80000"/>
              </a:lnSpc>
              <a:buFont typeface="Wingdings"/>
              <a:buNone/>
              <a:defRPr/>
            </a:pPr>
            <a:endParaRPr lang="en-US" sz="2700"/>
          </a:p>
          <a:p>
            <a:pPr>
              <a:lnSpc>
                <a:spcPct val="80000"/>
              </a:lnSpc>
              <a:defRPr/>
            </a:pPr>
            <a:r>
              <a:rPr lang="en-US" sz="2700"/>
              <a:t>A weighted graph is a graph in which each edge (u, v) has a weight w(u, v). Each weight is a real number. </a:t>
            </a:r>
            <a:endParaRPr/>
          </a:p>
          <a:p>
            <a:pPr>
              <a:lnSpc>
                <a:spcPct val="80000"/>
              </a:lnSpc>
              <a:defRPr/>
            </a:pPr>
            <a:r>
              <a:rPr lang="en-US" sz="2700"/>
              <a:t>Weights can represent distance, cost, time, capacity, etc.</a:t>
            </a:r>
            <a:endParaRPr/>
          </a:p>
          <a:p>
            <a:pPr>
              <a:lnSpc>
                <a:spcPct val="80000"/>
              </a:lnSpc>
              <a:defRPr/>
            </a:pPr>
            <a:r>
              <a:rPr lang="en-US" sz="2700"/>
              <a:t>The length of a path in a weighted graph is the sum of the weights on the edges.</a:t>
            </a:r>
            <a:endParaRPr/>
          </a:p>
          <a:p>
            <a:pPr>
              <a:lnSpc>
                <a:spcPct val="80000"/>
              </a:lnSpc>
              <a:defRPr/>
            </a:pPr>
            <a:r>
              <a:rPr lang="en-US" sz="2700"/>
              <a:t>Dijkstra’s Algorithm finds the shortest path between two vertices.</a:t>
            </a:r>
            <a:endParaRPr/>
          </a:p>
          <a:p>
            <a:pPr>
              <a:lnSpc>
                <a:spcPct val="80000"/>
              </a:lnSpc>
              <a:defRPr/>
            </a:pPr>
            <a:endParaRPr lang="en-US" sz="2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Picture 2" hidden="0"/>
          <p:cNvPicPr>
            <a:picLocks noChangeAspect="1" noChangeArrowheads="1" noGrp="1"/>
          </p:cNvPicPr>
          <p:nvPr isPhoto="0" userDrawn="0">
            <p:ph idx="1" hasCustomPrompt="0"/>
          </p:nvPr>
        </p:nvPicPr>
        <p:blipFill>
          <a:blip r:embed="rId2"/>
          <a:stretch/>
        </p:blipFill>
        <p:spPr bwMode="auto">
          <a:xfrm>
            <a:off x="2286000" y="838200"/>
            <a:ext cx="5181600" cy="2971800"/>
          </a:xfrm>
          <a:prstGeom prst="rect">
            <a:avLst/>
          </a:prstGeom>
          <a:noFill/>
        </p:spPr>
      </p:pic>
      <p:pic>
        <p:nvPicPr>
          <p:cNvPr id="5" name="Picture 3" hidden="0"/>
          <p:cNvPicPr>
            <a:picLocks noChangeAspect="1" noChangeArrowheads="1"/>
          </p:cNvPicPr>
          <p:nvPr isPhoto="0" userDrawn="0"/>
        </p:nvPicPr>
        <p:blipFill>
          <a:blip r:embed="rId3"/>
          <a:stretch/>
        </p:blipFill>
        <p:spPr bwMode="auto">
          <a:xfrm>
            <a:off x="609600" y="4343400"/>
            <a:ext cx="8077200" cy="838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Chapter Summary</a:t>
            </a:r>
            <a:endParaRPr/>
          </a:p>
        </p:txBody>
      </p:sp>
      <p:sp>
        <p:nvSpPr>
          <p:cNvPr id="5" name="Content Placeholder 2" hidden="0"/>
          <p:cNvSpPr>
            <a:spLocks noGrp="1"/>
          </p:cNvSpPr>
          <p:nvPr isPhoto="0" userDrawn="0">
            <p:ph idx="1" hasCustomPrompt="0"/>
          </p:nvPr>
        </p:nvSpPr>
        <p:spPr bwMode="auto"/>
        <p:txBody>
          <a:bodyPr/>
          <a:lstStyle/>
          <a:p>
            <a:pPr>
              <a:defRPr/>
            </a:pPr>
            <a:endParaRPr lang="en-US"/>
          </a:p>
          <a:p>
            <a:pPr>
              <a:defRPr/>
            </a:pPr>
            <a:endParaRPr lang="en-US"/>
          </a:p>
          <a:p>
            <a:pPr>
              <a:defRPr/>
            </a:pPr>
            <a:endParaRPr lang="en-US"/>
          </a:p>
          <a:p>
            <a:pPr>
              <a:defRPr/>
            </a:pPr>
            <a:r>
              <a:rPr lang="en-US"/>
              <a:t>Relations </a:t>
            </a:r>
            <a:r>
              <a:rPr lang="en-US"/>
              <a:t>and Their Properties</a:t>
            </a:r>
            <a:endParaRPr/>
          </a:p>
          <a:p>
            <a:pPr>
              <a:defRPr/>
            </a:pPr>
            <a:r>
              <a:rPr lang="en-US"/>
              <a:t>Representing Relations</a:t>
            </a:r>
            <a:endParaRPr/>
          </a:p>
          <a:p>
            <a:pPr>
              <a:defRPr/>
            </a:pPr>
            <a:r>
              <a:rPr lang="en-US"/>
              <a:t>Equivalence Relations</a:t>
            </a:r>
            <a:endParaRPr/>
          </a:p>
          <a:p>
            <a:pPr lvl="1">
              <a:buNone/>
              <a:defRPr/>
            </a:pPr>
            <a:endParaRPr lang="en-US"/>
          </a:p>
          <a:p>
            <a:pPr>
              <a:defRPr/>
            </a:pPr>
            <a:endParaRPr lang="en-US"/>
          </a:p>
          <a:p>
            <a:pPr lvl="1">
              <a:buNone/>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Examples of Representing Relations Using Matrices (</a:t>
            </a:r>
            <a:r>
              <a:rPr lang="en-US" sz="4500" i="1"/>
              <a:t>cont.</a:t>
            </a:r>
            <a:r>
              <a:rPr lang="en-US" sz="4500"/>
              <a:t>)</a:t>
            </a:r>
            <a:endParaRPr sz="4500"/>
          </a:p>
        </p:txBody>
      </p:sp>
      <p:sp>
        <p:nvSpPr>
          <p:cNvPr id="5" name="Content Placeholder 2" hidden="0"/>
          <p:cNvSpPr>
            <a:spLocks noGrp="1"/>
          </p:cNvSpPr>
          <p:nvPr isPhoto="0" userDrawn="0">
            <p:ph idx="1" hasCustomPrompt="0"/>
          </p:nvPr>
        </p:nvSpPr>
        <p:spPr bwMode="auto"/>
        <p:txBody>
          <a:bodyPr/>
          <a:lstStyle/>
          <a:p>
            <a:pPr>
              <a:lnSpc>
                <a:spcPct val="104999"/>
              </a:lnSpc>
              <a:buNone/>
              <a:defRPr/>
            </a:pPr>
            <a:r>
              <a:rPr lang="en-US" b="1"/>
              <a:t>   Example </a:t>
            </a:r>
            <a:r>
              <a:rPr lang="en-US" b="1">
                <a:latin typeface="Cambria Math"/>
                <a:ea typeface="Cambria Math"/>
              </a:rPr>
              <a:t>2</a:t>
            </a:r>
            <a:r>
              <a:rPr lang="en-US"/>
              <a:t>: Let </a:t>
            </a:r>
            <a:r>
              <a:rPr lang="en-US" i="1"/>
              <a:t>A</a:t>
            </a:r>
            <a:r>
              <a:rPr lang="en-US"/>
              <a:t> = {</a:t>
            </a:r>
            <a:r>
              <a:rPr lang="en-US" i="1"/>
              <a:t>a</a:t>
            </a:r>
            <a:r>
              <a:rPr lang="en-US" baseline="-25000">
                <a:latin typeface="Cambria Math"/>
                <a:ea typeface="Cambria Math"/>
              </a:rPr>
              <a:t>1</a:t>
            </a:r>
            <a:r>
              <a:rPr lang="en-US">
                <a:latin typeface="Cambria Math"/>
                <a:ea typeface="Cambria Math"/>
              </a:rPr>
              <a:t>,</a:t>
            </a:r>
            <a:r>
              <a:rPr lang="en-US" i="1">
                <a:ea typeface="Cambria Math"/>
              </a:rPr>
              <a:t>a</a:t>
            </a:r>
            <a:r>
              <a:rPr lang="en-US" baseline="-25000">
                <a:latin typeface="Cambria Math"/>
                <a:ea typeface="Cambria Math"/>
              </a:rPr>
              <a:t>2</a:t>
            </a:r>
            <a:r>
              <a:rPr lang="en-US">
                <a:latin typeface="Cambria Math"/>
                <a:ea typeface="Cambria Math"/>
              </a:rPr>
              <a:t>, </a:t>
            </a:r>
            <a:r>
              <a:rPr lang="en-US" i="1">
                <a:ea typeface="Cambria Math"/>
              </a:rPr>
              <a:t>a</a:t>
            </a:r>
            <a:r>
              <a:rPr lang="en-US" baseline="-25000">
                <a:latin typeface="Cambria Math"/>
                <a:ea typeface="Cambria Math"/>
              </a:rPr>
              <a:t>3</a:t>
            </a:r>
            <a:r>
              <a:rPr lang="en-US"/>
              <a:t>} and </a:t>
            </a:r>
            <a:r>
              <a:rPr lang="en-US" i="1"/>
              <a:t>B</a:t>
            </a:r>
            <a:r>
              <a:rPr lang="en-US"/>
              <a:t> = {</a:t>
            </a:r>
            <a:r>
              <a:rPr lang="en-US" i="1"/>
              <a:t>b</a:t>
            </a:r>
            <a:r>
              <a:rPr lang="en-US" baseline="-25000">
                <a:latin typeface="Cambria Math"/>
                <a:ea typeface="Cambria Math"/>
              </a:rPr>
              <a:t>1</a:t>
            </a:r>
            <a:r>
              <a:rPr lang="en-US">
                <a:latin typeface="Cambria Math"/>
                <a:ea typeface="Cambria Math"/>
              </a:rPr>
              <a:t>,</a:t>
            </a:r>
            <a:r>
              <a:rPr lang="en-US" i="1">
                <a:ea typeface="Cambria Math"/>
              </a:rPr>
              <a:t>b</a:t>
            </a:r>
            <a:r>
              <a:rPr lang="en-US" baseline="-25000">
                <a:latin typeface="Cambria Math"/>
                <a:ea typeface="Cambria Math"/>
              </a:rPr>
              <a:t>2</a:t>
            </a:r>
            <a:r>
              <a:rPr lang="en-US">
                <a:latin typeface="Cambria Math"/>
                <a:ea typeface="Cambria Math"/>
              </a:rPr>
              <a:t>, </a:t>
            </a:r>
            <a:r>
              <a:rPr lang="en-US" i="1">
                <a:ea typeface="Cambria Math"/>
              </a:rPr>
              <a:t>b</a:t>
            </a:r>
            <a:r>
              <a:rPr lang="en-US" baseline="-25000">
                <a:latin typeface="Cambria Math"/>
                <a:ea typeface="Cambria Math"/>
              </a:rPr>
              <a:t>3</a:t>
            </a:r>
            <a:r>
              <a:rPr lang="en-US">
                <a:latin typeface="Cambria Math"/>
                <a:ea typeface="Cambria Math"/>
              </a:rPr>
              <a:t>,</a:t>
            </a:r>
            <a:r>
              <a:rPr lang="en-US" i="1">
                <a:ea typeface="Cambria Math"/>
              </a:rPr>
              <a:t>b</a:t>
            </a:r>
            <a:r>
              <a:rPr lang="en-US" baseline="-25000">
                <a:latin typeface="Cambria Math"/>
                <a:ea typeface="Cambria Math"/>
              </a:rPr>
              <a:t>4</a:t>
            </a:r>
            <a:r>
              <a:rPr lang="en-US">
                <a:latin typeface="Cambria Math"/>
                <a:ea typeface="Cambria Math"/>
              </a:rPr>
              <a:t>, </a:t>
            </a:r>
            <a:r>
              <a:rPr lang="en-US" i="1">
                <a:ea typeface="Cambria Math"/>
              </a:rPr>
              <a:t>b</a:t>
            </a:r>
            <a:r>
              <a:rPr lang="en-US" baseline="-25000">
                <a:latin typeface="Cambria Math"/>
                <a:ea typeface="Cambria Math"/>
              </a:rPr>
              <a:t>5</a:t>
            </a:r>
            <a:r>
              <a:rPr lang="en-US"/>
              <a:t>}. Which ordered pairs are in the relation </a:t>
            </a:r>
            <a:r>
              <a:rPr lang="en-US" i="1"/>
              <a:t>R</a:t>
            </a:r>
            <a:r>
              <a:rPr lang="en-US"/>
              <a:t> represented by the matrix</a:t>
            </a:r>
            <a:endParaRPr/>
          </a:p>
          <a:p>
            <a:pPr>
              <a:lnSpc>
                <a:spcPct val="104999"/>
              </a:lnSpc>
              <a:buNone/>
              <a:defRPr/>
            </a:pPr>
            <a:endParaRPr lang="en-US"/>
          </a:p>
          <a:p>
            <a:pPr>
              <a:lnSpc>
                <a:spcPct val="104999"/>
              </a:lnSpc>
              <a:buNone/>
              <a:defRPr/>
            </a:pPr>
            <a:endParaRPr lang="en-US"/>
          </a:p>
          <a:p>
            <a:pPr>
              <a:lnSpc>
                <a:spcPct val="104999"/>
              </a:lnSpc>
              <a:buNone/>
              <a:defRPr/>
            </a:pPr>
            <a:endParaRPr lang="en-US"/>
          </a:p>
          <a:p>
            <a:pPr>
              <a:lnSpc>
                <a:spcPct val="104999"/>
              </a:lnSpc>
              <a:buNone/>
              <a:defRPr/>
            </a:pPr>
            <a:r>
              <a:rPr lang="en-US" b="1"/>
              <a:t>    Solution: </a:t>
            </a:r>
            <a:r>
              <a:rPr lang="en-US"/>
              <a:t>Because </a:t>
            </a:r>
            <a:r>
              <a:rPr lang="en-US" i="1"/>
              <a:t>R</a:t>
            </a:r>
            <a:r>
              <a:rPr lang="en-US"/>
              <a:t>  consists of those ordered pairs (</a:t>
            </a:r>
            <a:r>
              <a:rPr lang="en-US" i="1"/>
              <a:t>a</a:t>
            </a:r>
            <a:r>
              <a:rPr lang="en-US" i="1" baseline="-25000"/>
              <a:t>i</a:t>
            </a:r>
            <a:r>
              <a:rPr lang="en-US"/>
              <a:t>,</a:t>
            </a:r>
            <a:r>
              <a:rPr lang="en-US" i="1"/>
              <a:t>b</a:t>
            </a:r>
            <a:r>
              <a:rPr lang="en-US" i="1" baseline="-25000"/>
              <a:t>j</a:t>
            </a:r>
            <a:r>
              <a:rPr lang="en-US"/>
              <a:t>) with </a:t>
            </a:r>
            <a:r>
              <a:rPr lang="en-US" i="1"/>
              <a:t>m</a:t>
            </a:r>
            <a:r>
              <a:rPr lang="en-US" i="1" baseline="-25000"/>
              <a:t>ij</a:t>
            </a:r>
            <a:r>
              <a:rPr lang="en-US"/>
              <a:t> = </a:t>
            </a:r>
            <a:r>
              <a:rPr lang="en-US">
                <a:latin typeface="Cambria Math"/>
                <a:ea typeface="Cambria Math"/>
              </a:rPr>
              <a:t>1</a:t>
            </a:r>
            <a:r>
              <a:rPr lang="en-US"/>
              <a:t>, it follows that:</a:t>
            </a:r>
            <a:endParaRPr/>
          </a:p>
          <a:p>
            <a:pPr>
              <a:lnSpc>
                <a:spcPct val="104999"/>
              </a:lnSpc>
              <a:buNone/>
              <a:defRPr/>
            </a:pPr>
            <a:endParaRPr lang="en-US"/>
          </a:p>
          <a:p>
            <a:pPr>
              <a:lnSpc>
                <a:spcPct val="104999"/>
              </a:lnSpc>
              <a:buNone/>
              <a:defRPr/>
            </a:pPr>
            <a:r>
              <a:rPr lang="en-US" sz="2000" i="1"/>
              <a:t>          R </a:t>
            </a:r>
            <a:r>
              <a:rPr lang="en-US" sz="2000"/>
              <a:t>= {(</a:t>
            </a:r>
            <a:r>
              <a:rPr lang="en-US" sz="2000" i="1"/>
              <a:t>a</a:t>
            </a:r>
            <a:r>
              <a:rPr lang="en-US" sz="2000" baseline="-25000">
                <a:latin typeface="Cambria Math"/>
                <a:ea typeface="Cambria Math"/>
              </a:rPr>
              <a:t>1</a:t>
            </a:r>
            <a:r>
              <a:rPr lang="en-US" sz="2000">
                <a:latin typeface="Cambria Math"/>
                <a:ea typeface="Cambria Math"/>
              </a:rPr>
              <a:t>,</a:t>
            </a:r>
            <a:r>
              <a:rPr lang="en-US" sz="2000" i="1">
                <a:ea typeface="Cambria Math"/>
              </a:rPr>
              <a:t> b</a:t>
            </a:r>
            <a:r>
              <a:rPr lang="en-US" sz="2000" baseline="-25000">
                <a:latin typeface="Cambria Math"/>
                <a:ea typeface="Cambria Math"/>
              </a:rPr>
              <a:t>2</a:t>
            </a:r>
            <a:r>
              <a:rPr lang="en-US" sz="2000"/>
              <a:t>), (</a:t>
            </a:r>
            <a:r>
              <a:rPr lang="en-US" sz="2000" i="1">
                <a:ea typeface="Cambria Math"/>
              </a:rPr>
              <a:t>a</a:t>
            </a:r>
            <a:r>
              <a:rPr lang="en-US" sz="2000" baseline="-25000">
                <a:latin typeface="Cambria Math"/>
                <a:ea typeface="Cambria Math"/>
              </a:rPr>
              <a:t>2</a:t>
            </a:r>
            <a:r>
              <a:rPr lang="en-US" sz="2000">
                <a:latin typeface="Cambria Math"/>
                <a:ea typeface="Cambria Math"/>
              </a:rPr>
              <a:t>,</a:t>
            </a:r>
            <a:r>
              <a:rPr lang="en-US" sz="2000" i="1"/>
              <a:t> b</a:t>
            </a:r>
            <a:r>
              <a:rPr lang="en-US" sz="2000" baseline="-25000">
                <a:latin typeface="Cambria Math"/>
                <a:ea typeface="Cambria Math"/>
              </a:rPr>
              <a:t>1</a:t>
            </a:r>
            <a:r>
              <a:rPr lang="en-US" sz="2000"/>
              <a:t>),(</a:t>
            </a:r>
            <a:r>
              <a:rPr lang="en-US" sz="2000" i="1">
                <a:ea typeface="Cambria Math"/>
              </a:rPr>
              <a:t>a</a:t>
            </a:r>
            <a:r>
              <a:rPr lang="en-US" sz="2000" baseline="-25000">
                <a:latin typeface="Cambria Math"/>
                <a:ea typeface="Cambria Math"/>
              </a:rPr>
              <a:t>2</a:t>
            </a:r>
            <a:r>
              <a:rPr lang="en-US" sz="2000">
                <a:latin typeface="Cambria Math"/>
                <a:ea typeface="Cambria Math"/>
              </a:rPr>
              <a:t>,</a:t>
            </a:r>
            <a:r>
              <a:rPr lang="en-US" sz="2000" i="1">
                <a:ea typeface="Cambria Math"/>
              </a:rPr>
              <a:t> b</a:t>
            </a:r>
            <a:r>
              <a:rPr lang="en-US" sz="2000" baseline="-25000">
                <a:latin typeface="Cambria Math"/>
                <a:ea typeface="Cambria Math"/>
              </a:rPr>
              <a:t>3</a:t>
            </a:r>
            <a:r>
              <a:rPr lang="en-US" sz="2000"/>
              <a:t>), (</a:t>
            </a:r>
            <a:r>
              <a:rPr lang="en-US" sz="2000" i="1">
                <a:ea typeface="Cambria Math"/>
              </a:rPr>
              <a:t>a</a:t>
            </a:r>
            <a:r>
              <a:rPr lang="en-US" sz="2000" baseline="-25000">
                <a:latin typeface="Cambria Math"/>
                <a:ea typeface="Cambria Math"/>
              </a:rPr>
              <a:t>2</a:t>
            </a:r>
            <a:r>
              <a:rPr lang="en-US" sz="2000">
                <a:latin typeface="Cambria Math"/>
                <a:ea typeface="Cambria Math"/>
              </a:rPr>
              <a:t>,</a:t>
            </a:r>
            <a:r>
              <a:rPr lang="en-US" sz="2000" i="1"/>
              <a:t> b</a:t>
            </a:r>
            <a:r>
              <a:rPr lang="en-US" sz="2000" baseline="-25000">
                <a:latin typeface="Cambria Math"/>
                <a:ea typeface="Cambria Math"/>
              </a:rPr>
              <a:t>4</a:t>
            </a:r>
            <a:r>
              <a:rPr lang="en-US" sz="2000"/>
              <a:t>),(</a:t>
            </a:r>
            <a:r>
              <a:rPr lang="en-US" sz="2000" i="1">
                <a:ea typeface="Cambria Math"/>
              </a:rPr>
              <a:t>a</a:t>
            </a:r>
            <a:r>
              <a:rPr lang="en-US" sz="2000" baseline="-25000">
                <a:latin typeface="Cambria Math"/>
                <a:ea typeface="Cambria Math"/>
              </a:rPr>
              <a:t>3</a:t>
            </a:r>
            <a:r>
              <a:rPr lang="en-US" sz="2000">
                <a:latin typeface="Cambria Math"/>
                <a:ea typeface="Cambria Math"/>
              </a:rPr>
              <a:t>,</a:t>
            </a:r>
            <a:r>
              <a:rPr lang="en-US" sz="2000" i="1">
                <a:ea typeface="Cambria Math"/>
              </a:rPr>
              <a:t> b</a:t>
            </a:r>
            <a:r>
              <a:rPr lang="en-US" sz="2000" baseline="-25000">
                <a:latin typeface="Cambria Math"/>
                <a:ea typeface="Cambria Math"/>
              </a:rPr>
              <a:t>1</a:t>
            </a:r>
            <a:r>
              <a:rPr lang="en-US" sz="2000"/>
              <a:t>), {(</a:t>
            </a:r>
            <a:r>
              <a:rPr lang="en-US" sz="2000" i="1"/>
              <a:t>a</a:t>
            </a:r>
            <a:r>
              <a:rPr lang="en-US" sz="2000" baseline="-25000">
                <a:latin typeface="Cambria Math"/>
                <a:ea typeface="Cambria Math"/>
              </a:rPr>
              <a:t>3</a:t>
            </a:r>
            <a:r>
              <a:rPr lang="en-US" sz="2000">
                <a:latin typeface="Cambria Math"/>
                <a:ea typeface="Cambria Math"/>
              </a:rPr>
              <a:t>,</a:t>
            </a:r>
            <a:r>
              <a:rPr lang="en-US" sz="2000" i="1">
                <a:ea typeface="Cambria Math"/>
              </a:rPr>
              <a:t> b</a:t>
            </a:r>
            <a:r>
              <a:rPr lang="en-US" sz="2000" baseline="-25000">
                <a:latin typeface="Cambria Math"/>
                <a:ea typeface="Cambria Math"/>
              </a:rPr>
              <a:t>3</a:t>
            </a:r>
            <a:r>
              <a:rPr lang="en-US" sz="2000"/>
              <a:t>), (</a:t>
            </a:r>
            <a:r>
              <a:rPr lang="en-US" sz="2000" i="1">
                <a:ea typeface="Cambria Math"/>
              </a:rPr>
              <a:t>a</a:t>
            </a:r>
            <a:r>
              <a:rPr lang="en-US" sz="2000" baseline="-25000">
                <a:latin typeface="Cambria Math"/>
                <a:ea typeface="Cambria Math"/>
              </a:rPr>
              <a:t>3</a:t>
            </a:r>
            <a:r>
              <a:rPr lang="en-US" sz="2000">
                <a:latin typeface="Cambria Math"/>
                <a:ea typeface="Cambria Math"/>
              </a:rPr>
              <a:t>,</a:t>
            </a:r>
            <a:r>
              <a:rPr lang="en-US" sz="2000" i="1"/>
              <a:t> b</a:t>
            </a:r>
            <a:r>
              <a:rPr lang="en-US" sz="2000" baseline="-25000">
                <a:latin typeface="Cambria Math"/>
                <a:ea typeface="Cambria Math"/>
              </a:rPr>
              <a:t>5</a:t>
            </a:r>
            <a:r>
              <a:rPr lang="en-US" sz="2000"/>
              <a:t>)}. </a:t>
            </a:r>
            <a:endParaRPr/>
          </a:p>
        </p:txBody>
      </p:sp>
      <p:pic>
        <p:nvPicPr>
          <p:cNvPr id="6" name="Picture 5" descr="addin_tmp.png" hidden="0"/>
          <p:cNvPicPr>
            <a:picLocks noChangeAspect="1"/>
          </p:cNvPicPr>
          <p:nvPr isPhoto="0" userDrawn="0"/>
        </p:nvPicPr>
        <p:blipFill>
          <a:blip r:embed="rId2"/>
          <a:stretch/>
        </p:blipFill>
        <p:spPr bwMode="auto">
          <a:xfrm>
            <a:off x="3505199" y="3124200"/>
            <a:ext cx="3082290" cy="912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a:xfrm>
            <a:off x="457200" y="298450"/>
            <a:ext cx="8229600" cy="561975"/>
          </a:xfrm>
        </p:spPr>
        <p:txBody>
          <a:bodyPr/>
          <a:lstStyle/>
          <a:p>
            <a:pPr>
              <a:defRPr/>
            </a:pPr>
            <a:r>
              <a:rPr lang="en-GB" sz="3200" u="sng">
                <a:solidFill>
                  <a:schemeClr val="tx1"/>
                </a:solidFill>
                <a:latin typeface="Times New Roman"/>
                <a:cs typeface="Times New Roman"/>
              </a:rPr>
              <a:t>Dijkstra’s Algorithm</a:t>
            </a:r>
            <a:endParaRPr lang="en-US" sz="3200" u="sng">
              <a:solidFill>
                <a:schemeClr val="tx1"/>
              </a:solidFill>
              <a:latin typeface="Times New Roman"/>
              <a:cs typeface="Times New Roman"/>
            </a:endParaRPr>
          </a:p>
        </p:txBody>
      </p:sp>
      <p:sp>
        <p:nvSpPr>
          <p:cNvPr id="5" name="Rectangle 3" hidden="0"/>
          <p:cNvSpPr>
            <a:spLocks noChangeArrowheads="1" noGrp="1"/>
          </p:cNvSpPr>
          <p:nvPr isPhoto="0" userDrawn="0">
            <p:ph type="body" idx="1" hasCustomPrompt="0"/>
          </p:nvPr>
        </p:nvSpPr>
        <p:spPr bwMode="auto">
          <a:xfrm>
            <a:off x="468313" y="1004888"/>
            <a:ext cx="8229600" cy="5472112"/>
          </a:xfrm>
        </p:spPr>
        <p:txBody>
          <a:bodyPr/>
          <a:lstStyle/>
          <a:p>
            <a:pPr>
              <a:lnSpc>
                <a:spcPct val="80000"/>
              </a:lnSpc>
              <a:defRPr/>
            </a:pPr>
            <a:r>
              <a:rPr lang="en-US" sz="2000">
                <a:latin typeface="Times New Roman"/>
                <a:cs typeface="Times New Roman"/>
              </a:rPr>
              <a:t>Dijkstra’s algorithm is used in problems relating to finding the shortest path.</a:t>
            </a:r>
            <a:endParaRPr/>
          </a:p>
          <a:p>
            <a:pPr>
              <a:lnSpc>
                <a:spcPct val="80000"/>
              </a:lnSpc>
              <a:buFontTx/>
              <a:buNone/>
              <a:defRPr/>
            </a:pPr>
            <a:endParaRPr lang="en-US" sz="2000">
              <a:latin typeface="Times New Roman"/>
              <a:cs typeface="Times New Roman"/>
            </a:endParaRPr>
          </a:p>
          <a:p>
            <a:pPr>
              <a:lnSpc>
                <a:spcPct val="80000"/>
              </a:lnSpc>
              <a:defRPr/>
            </a:pPr>
            <a:r>
              <a:rPr lang="en-US" sz="2000">
                <a:latin typeface="Times New Roman"/>
                <a:cs typeface="Times New Roman"/>
              </a:rPr>
              <a:t>Each node is given a temporary label denoting the length of the shortest path </a:t>
            </a:r>
            <a:r>
              <a:rPr lang="en-US" sz="2000" i="1">
                <a:latin typeface="Times New Roman"/>
                <a:cs typeface="Times New Roman"/>
              </a:rPr>
              <a:t>from</a:t>
            </a:r>
            <a:r>
              <a:rPr lang="en-US" sz="2000">
                <a:latin typeface="Times New Roman"/>
                <a:cs typeface="Times New Roman"/>
              </a:rPr>
              <a:t> the start node </a:t>
            </a:r>
            <a:r>
              <a:rPr lang="en-US" sz="2000" i="1">
                <a:latin typeface="Times New Roman"/>
                <a:cs typeface="Times New Roman"/>
              </a:rPr>
              <a:t>so far</a:t>
            </a:r>
            <a:r>
              <a:rPr lang="en-US" sz="2000">
                <a:latin typeface="Times New Roman"/>
                <a:cs typeface="Times New Roman"/>
              </a:rPr>
              <a:t>. </a:t>
            </a:r>
            <a:endParaRPr/>
          </a:p>
          <a:p>
            <a:pPr>
              <a:lnSpc>
                <a:spcPct val="80000"/>
              </a:lnSpc>
              <a:defRPr/>
            </a:pPr>
            <a:endParaRPr lang="en-US" sz="2000">
              <a:latin typeface="Times New Roman"/>
              <a:cs typeface="Times New Roman"/>
            </a:endParaRPr>
          </a:p>
          <a:p>
            <a:pPr>
              <a:lnSpc>
                <a:spcPct val="80000"/>
              </a:lnSpc>
              <a:defRPr/>
            </a:pPr>
            <a:r>
              <a:rPr lang="en-US" sz="2000">
                <a:latin typeface="Times New Roman"/>
                <a:cs typeface="Times New Roman"/>
              </a:rPr>
              <a:t>This label is replaced if another shorter route is found.</a:t>
            </a:r>
            <a:endParaRPr/>
          </a:p>
          <a:p>
            <a:pPr>
              <a:lnSpc>
                <a:spcPct val="80000"/>
              </a:lnSpc>
              <a:defRPr/>
            </a:pPr>
            <a:endParaRPr lang="en-US" sz="2000">
              <a:latin typeface="Times New Roman"/>
              <a:cs typeface="Times New Roman"/>
            </a:endParaRPr>
          </a:p>
          <a:p>
            <a:pPr>
              <a:lnSpc>
                <a:spcPct val="80000"/>
              </a:lnSpc>
              <a:defRPr/>
            </a:pPr>
            <a:r>
              <a:rPr lang="en-US" sz="2000">
                <a:latin typeface="Times New Roman"/>
                <a:cs typeface="Times New Roman"/>
              </a:rPr>
              <a:t> Once it is certain that no other shorter paths can be found, the temporary label becomes a permanent label. </a:t>
            </a:r>
            <a:endParaRPr/>
          </a:p>
          <a:p>
            <a:pPr>
              <a:lnSpc>
                <a:spcPct val="80000"/>
              </a:lnSpc>
              <a:defRPr/>
            </a:pPr>
            <a:endParaRPr lang="en-US" sz="2000">
              <a:latin typeface="Times New Roman"/>
              <a:cs typeface="Times New Roman"/>
            </a:endParaRPr>
          </a:p>
          <a:p>
            <a:pPr>
              <a:lnSpc>
                <a:spcPct val="80000"/>
              </a:lnSpc>
              <a:defRPr/>
            </a:pPr>
            <a:r>
              <a:rPr lang="en-US" sz="2000">
                <a:latin typeface="Times New Roman"/>
                <a:cs typeface="Times New Roman"/>
              </a:rPr>
              <a:t>Eventually all the nodes have permanent labels. </a:t>
            </a:r>
            <a:endParaRPr/>
          </a:p>
          <a:p>
            <a:pPr>
              <a:lnSpc>
                <a:spcPct val="80000"/>
              </a:lnSpc>
              <a:defRPr/>
            </a:pPr>
            <a:endParaRPr lang="en-US" sz="2000">
              <a:latin typeface="Times New Roman"/>
              <a:cs typeface="Times New Roman"/>
            </a:endParaRPr>
          </a:p>
          <a:p>
            <a:pPr>
              <a:lnSpc>
                <a:spcPct val="80000"/>
              </a:lnSpc>
              <a:defRPr/>
            </a:pPr>
            <a:r>
              <a:rPr lang="en-US" sz="2000">
                <a:latin typeface="Times New Roman"/>
                <a:cs typeface="Times New Roman"/>
              </a:rPr>
              <a:t>At this point the shortest path is found by retracing the path backwards.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Picture 133" descr="underline_base" hidden="0"/>
          <p:cNvPicPr>
            <a:picLocks noChangeArrowheads="1"/>
          </p:cNvPicPr>
          <p:nvPr isPhoto="0" userDrawn="0"/>
        </p:nvPicPr>
        <p:blipFill>
          <a:blip r:embed="rId2"/>
          <a:stretch/>
        </p:blipFill>
        <p:spPr bwMode="auto">
          <a:xfrm>
            <a:off x="547688" y="787400"/>
            <a:ext cx="6399212" cy="173038"/>
          </a:xfrm>
          <a:prstGeom prst="rect">
            <a:avLst/>
          </a:prstGeom>
          <a:noFill/>
          <a:ln>
            <a:noFill/>
          </a:ln>
        </p:spPr>
      </p:pic>
      <p:grpSp>
        <p:nvGrpSpPr>
          <p:cNvPr id="5" name="Group 2" hidden="0"/>
          <p:cNvGrpSpPr/>
          <p:nvPr isPhoto="0" userDrawn="0"/>
        </p:nvGrpSpPr>
        <p:grpSpPr bwMode="auto">
          <a:xfrm>
            <a:off x="4640263" y="3021824"/>
            <a:ext cx="4217987" cy="3364357"/>
            <a:chOff x="415" y="855"/>
            <a:chExt cx="2909" cy="2258"/>
          </a:xfrm>
        </p:grpSpPr>
        <p:grpSp>
          <p:nvGrpSpPr>
            <p:cNvPr id="6" name="Group 3" hidden="0"/>
            <p:cNvGrpSpPr/>
            <p:nvPr isPhoto="0" userDrawn="0"/>
          </p:nvGrpSpPr>
          <p:grpSpPr bwMode="auto">
            <a:xfrm>
              <a:off x="1290" y="1997"/>
              <a:ext cx="316" cy="267"/>
              <a:chOff x="1613" y="2011"/>
              <a:chExt cx="316" cy="267"/>
            </a:xfrm>
          </p:grpSpPr>
          <p:sp>
            <p:nvSpPr>
              <p:cNvPr id="7" name="Oval 4" hidden="0"/>
              <p:cNvSpPr>
                <a:spLocks noChangeArrowheads="1"/>
              </p:cNvSpPr>
              <p:nvPr isPhoto="0" userDrawn="0"/>
            </p:nvSpPr>
            <p:spPr bwMode="auto">
              <a:xfrm>
                <a:off x="1616" y="2138"/>
                <a:ext cx="311" cy="81"/>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8" name="Line 5" hidden="0"/>
              <p:cNvSpPr>
                <a:spLocks noChangeShapeType="1"/>
              </p:cNvSpPr>
              <p:nvPr isPhoto="0" userDrawn="0"/>
            </p:nvSpPr>
            <p:spPr bwMode="auto">
              <a:xfrm>
                <a:off x="1616" y="2129"/>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 name="Line 6" hidden="0"/>
              <p:cNvSpPr>
                <a:spLocks noChangeShapeType="1"/>
              </p:cNvSpPr>
              <p:nvPr isPhoto="0" userDrawn="0"/>
            </p:nvSpPr>
            <p:spPr bwMode="auto">
              <a:xfrm>
                <a:off x="1928" y="2129"/>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0" name="Rectangle 7" hidden="0"/>
              <p:cNvSpPr>
                <a:spLocks noChangeArrowheads="1"/>
              </p:cNvSpPr>
              <p:nvPr isPhoto="0" userDrawn="0"/>
            </p:nvSpPr>
            <p:spPr bwMode="auto">
              <a:xfrm>
                <a:off x="1616" y="2129"/>
                <a:ext cx="308"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11" name="Oval 8" hidden="0"/>
              <p:cNvSpPr>
                <a:spLocks noChangeArrowheads="1"/>
              </p:cNvSpPr>
              <p:nvPr isPhoto="0" userDrawn="0"/>
            </p:nvSpPr>
            <p:spPr bwMode="auto">
              <a:xfrm>
                <a:off x="1613" y="2072"/>
                <a:ext cx="311" cy="95"/>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2" name="Rectangle 9" hidden="0"/>
              <p:cNvSpPr>
                <a:spLocks noChangeArrowheads="1"/>
              </p:cNvSpPr>
              <p:nvPr isPhoto="0" userDrawn="0"/>
            </p:nvSpPr>
            <p:spPr bwMode="auto">
              <a:xfrm>
                <a:off x="1686" y="2100"/>
                <a:ext cx="140" cy="105"/>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3" name="Text Box 10" hidden="0"/>
              <p:cNvSpPr>
                <a:spLocks noAdjustHandles="0" noChangeArrowheads="0"/>
              </p:cNvSpPr>
              <p:nvPr isPhoto="0" userDrawn="0"/>
            </p:nvSpPr>
            <p:spPr bwMode="auto">
              <a:xfrm>
                <a:off x="1633" y="2011"/>
                <a:ext cx="254" cy="265"/>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w</a:t>
                </a:r>
                <a:endParaRPr lang="en-US" sz="2400" b="0" i="0" u="none" strike="noStrike" cap="none" spc="0">
                  <a:ln>
                    <a:noFill/>
                  </a:ln>
                  <a:solidFill>
                    <a:srgbClr val="000000"/>
                  </a:solidFill>
                  <a:latin typeface="Arial"/>
                  <a:ea typeface="ＭＳ Ｐゴシック"/>
                </a:endParaRPr>
              </a:p>
            </p:txBody>
          </p:sp>
        </p:grpSp>
        <p:sp>
          <p:nvSpPr>
            <p:cNvPr id="14" name="Text Box 11" hidden="0"/>
            <p:cNvSpPr>
              <a:spLocks noAdjustHandles="0" noChangeArrowheads="0"/>
            </p:cNvSpPr>
            <p:nvPr isPhoto="0" userDrawn="0"/>
          </p:nvSpPr>
          <p:spPr bwMode="auto">
            <a:xfrm>
              <a:off x="925" y="1959"/>
              <a:ext cx="215" cy="246"/>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3</a:t>
              </a:r>
              <a:endParaRPr lang="en-US" sz="2400" b="0" i="0" u="none" strike="noStrike" cap="none" spc="0">
                <a:ln>
                  <a:noFill/>
                </a:ln>
                <a:solidFill>
                  <a:srgbClr val="000000"/>
                </a:solidFill>
                <a:latin typeface="Arial"/>
                <a:ea typeface="ＭＳ Ｐゴシック"/>
              </a:endParaRPr>
            </a:p>
          </p:txBody>
        </p:sp>
        <p:sp>
          <p:nvSpPr>
            <p:cNvPr id="15" name="Text Box 12" hidden="0"/>
            <p:cNvSpPr>
              <a:spLocks noAdjustHandles="0" noChangeArrowheads="0"/>
            </p:cNvSpPr>
            <p:nvPr isPhoto="0" userDrawn="0"/>
          </p:nvSpPr>
          <p:spPr bwMode="auto">
            <a:xfrm>
              <a:off x="1430" y="1478"/>
              <a:ext cx="215" cy="246"/>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4</a:t>
              </a:r>
              <a:endParaRPr lang="en-US" sz="2400" b="0" i="0" u="none" strike="noStrike" cap="none" spc="0">
                <a:ln>
                  <a:noFill/>
                </a:ln>
                <a:solidFill>
                  <a:srgbClr val="000000"/>
                </a:solidFill>
                <a:latin typeface="Arial"/>
                <a:ea typeface="ＭＳ Ｐゴシック"/>
              </a:endParaRPr>
            </a:p>
          </p:txBody>
        </p:sp>
        <p:grpSp>
          <p:nvGrpSpPr>
            <p:cNvPr id="16" name="Group 13" hidden="0"/>
            <p:cNvGrpSpPr/>
            <p:nvPr isPhoto="0" userDrawn="0"/>
          </p:nvGrpSpPr>
          <p:grpSpPr bwMode="auto">
            <a:xfrm>
              <a:off x="1299" y="2847"/>
              <a:ext cx="316" cy="266"/>
              <a:chOff x="1613" y="2011"/>
              <a:chExt cx="316" cy="266"/>
            </a:xfrm>
          </p:grpSpPr>
          <p:sp>
            <p:nvSpPr>
              <p:cNvPr id="17" name="Oval 14" hidden="0"/>
              <p:cNvSpPr>
                <a:spLocks noChangeArrowheads="1"/>
              </p:cNvSpPr>
              <p:nvPr isPhoto="0" userDrawn="0"/>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8" name="Line 15" hidden="0"/>
              <p:cNvSpPr>
                <a:spLocks noChangeShapeType="1"/>
              </p:cNvSpPr>
              <p:nvPr isPhoto="0" userDrawn="0"/>
            </p:nvSpPr>
            <p:spPr bwMode="auto">
              <a:xfrm>
                <a:off x="1616" y="2131"/>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9" name="Line 16" hidden="0"/>
              <p:cNvSpPr>
                <a:spLocks noChangeShapeType="1"/>
              </p:cNvSpPr>
              <p:nvPr isPhoto="0" userDrawn="0"/>
            </p:nvSpPr>
            <p:spPr bwMode="auto">
              <a:xfrm>
                <a:off x="1928" y="2131"/>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0" name="Rectangle 17" hidden="0"/>
              <p:cNvSpPr>
                <a:spLocks noChangeArrowheads="1"/>
              </p:cNvSpPr>
              <p:nvPr isPhoto="0" userDrawn="0"/>
            </p:nvSpPr>
            <p:spPr bwMode="auto">
              <a:xfrm>
                <a:off x="1616" y="2131"/>
                <a:ext cx="310"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21" name="Oval 18" hidden="0"/>
              <p:cNvSpPr>
                <a:spLocks noChangeArrowheads="1"/>
              </p:cNvSpPr>
              <p:nvPr isPhoto="0" userDrawn="0"/>
            </p:nvSpPr>
            <p:spPr bwMode="auto">
              <a:xfrm>
                <a:off x="1613" y="2072"/>
                <a:ext cx="313" cy="95"/>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2" name="Rectangle 19" hidden="0"/>
              <p:cNvSpPr>
                <a:spLocks noChangeArrowheads="1"/>
              </p:cNvSpPr>
              <p:nvPr isPhoto="0" userDrawn="0"/>
            </p:nvSpPr>
            <p:spPr bwMode="auto">
              <a:xfrm>
                <a:off x="1687" y="2100"/>
                <a:ext cx="141" cy="105"/>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3" name="Text Box 20" hidden="0"/>
              <p:cNvSpPr>
                <a:spLocks noAdjustHandles="0" noChangeArrowheads="0"/>
              </p:cNvSpPr>
              <p:nvPr isPhoto="0" userDrawn="0"/>
            </p:nvSpPr>
            <p:spPr bwMode="auto">
              <a:xfrm>
                <a:off x="1652" y="2011"/>
                <a:ext cx="215" cy="264"/>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v</a:t>
                </a:r>
                <a:endParaRPr lang="en-US" sz="2400" b="0" i="0" u="none" strike="noStrike" cap="none" spc="0">
                  <a:ln>
                    <a:noFill/>
                  </a:ln>
                  <a:solidFill>
                    <a:srgbClr val="000000"/>
                  </a:solidFill>
                  <a:latin typeface="Arial"/>
                  <a:ea typeface="ＭＳ Ｐゴシック"/>
                </a:endParaRPr>
              </a:p>
            </p:txBody>
          </p:sp>
        </p:grpSp>
        <p:grpSp>
          <p:nvGrpSpPr>
            <p:cNvPr id="24" name="Group 21" hidden="0"/>
            <p:cNvGrpSpPr/>
            <p:nvPr isPhoto="0" userDrawn="0"/>
          </p:nvGrpSpPr>
          <p:grpSpPr bwMode="auto">
            <a:xfrm>
              <a:off x="1295" y="855"/>
              <a:ext cx="316" cy="266"/>
              <a:chOff x="1613" y="2011"/>
              <a:chExt cx="316" cy="266"/>
            </a:xfrm>
          </p:grpSpPr>
          <p:sp>
            <p:nvSpPr>
              <p:cNvPr id="25" name="Oval 22" hidden="0"/>
              <p:cNvSpPr>
                <a:spLocks noChangeArrowheads="1"/>
              </p:cNvSpPr>
              <p:nvPr isPhoto="0" userDrawn="0"/>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6" name="Line 23" hidden="0"/>
              <p:cNvSpPr>
                <a:spLocks noChangeShapeType="1"/>
              </p:cNvSpPr>
              <p:nvPr isPhoto="0" userDrawn="0"/>
            </p:nvSpPr>
            <p:spPr bwMode="auto">
              <a:xfrm>
                <a:off x="1616" y="2131"/>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7" name="Line 24" hidden="0"/>
              <p:cNvSpPr>
                <a:spLocks noChangeShapeType="1"/>
              </p:cNvSpPr>
              <p:nvPr isPhoto="0" userDrawn="0"/>
            </p:nvSpPr>
            <p:spPr bwMode="auto">
              <a:xfrm>
                <a:off x="1928" y="2131"/>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8" name="Rectangle 25" hidden="0"/>
              <p:cNvSpPr>
                <a:spLocks noChangeArrowheads="1"/>
              </p:cNvSpPr>
              <p:nvPr isPhoto="0" userDrawn="0"/>
            </p:nvSpPr>
            <p:spPr bwMode="auto">
              <a:xfrm>
                <a:off x="1616" y="2131"/>
                <a:ext cx="310"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29" name="Oval 26" hidden="0"/>
              <p:cNvSpPr>
                <a:spLocks noChangeArrowheads="1"/>
              </p:cNvSpPr>
              <p:nvPr isPhoto="0" userDrawn="0"/>
            </p:nvSpPr>
            <p:spPr bwMode="auto">
              <a:xfrm>
                <a:off x="1611" y="2072"/>
                <a:ext cx="313" cy="97"/>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0" name="Rectangle 27" hidden="0"/>
              <p:cNvSpPr>
                <a:spLocks noChangeArrowheads="1"/>
              </p:cNvSpPr>
              <p:nvPr isPhoto="0" userDrawn="0"/>
            </p:nvSpPr>
            <p:spPr bwMode="auto">
              <a:xfrm>
                <a:off x="1687" y="2100"/>
                <a:ext cx="141" cy="103"/>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1" name="Text Box 28" hidden="0"/>
              <p:cNvSpPr>
                <a:spLocks noAdjustHandles="0" noChangeArrowheads="0"/>
              </p:cNvSpPr>
              <p:nvPr isPhoto="0" userDrawn="0"/>
            </p:nvSpPr>
            <p:spPr bwMode="auto">
              <a:xfrm>
                <a:off x="1652" y="2011"/>
                <a:ext cx="215" cy="266"/>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x</a:t>
                </a:r>
                <a:endParaRPr lang="en-US" sz="2400" b="0" i="0" u="none" strike="noStrike" cap="none" spc="0">
                  <a:ln>
                    <a:noFill/>
                  </a:ln>
                  <a:solidFill>
                    <a:srgbClr val="000000"/>
                  </a:solidFill>
                  <a:latin typeface="Arial"/>
                  <a:ea typeface="ＭＳ Ｐゴシック"/>
                </a:endParaRPr>
              </a:p>
            </p:txBody>
          </p:sp>
        </p:grpSp>
        <p:grpSp>
          <p:nvGrpSpPr>
            <p:cNvPr id="32" name="Group 29" hidden="0"/>
            <p:cNvGrpSpPr/>
            <p:nvPr isPhoto="0" userDrawn="0"/>
          </p:nvGrpSpPr>
          <p:grpSpPr bwMode="auto">
            <a:xfrm>
              <a:off x="415" y="2028"/>
              <a:ext cx="316" cy="267"/>
              <a:chOff x="1613" y="2011"/>
              <a:chExt cx="316" cy="267"/>
            </a:xfrm>
          </p:grpSpPr>
          <p:sp>
            <p:nvSpPr>
              <p:cNvPr id="33" name="Oval 30" hidden="0"/>
              <p:cNvSpPr>
                <a:spLocks noChangeArrowheads="1"/>
              </p:cNvSpPr>
              <p:nvPr isPhoto="0" userDrawn="0"/>
            </p:nvSpPr>
            <p:spPr bwMode="auto">
              <a:xfrm>
                <a:off x="1616" y="2138"/>
                <a:ext cx="313" cy="82"/>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4" name="Line 31" hidden="0"/>
              <p:cNvSpPr>
                <a:spLocks noChangeShapeType="1"/>
              </p:cNvSpPr>
              <p:nvPr isPhoto="0" userDrawn="0"/>
            </p:nvSpPr>
            <p:spPr bwMode="auto">
              <a:xfrm>
                <a:off x="1616" y="2131"/>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5" name="Line 32" hidden="0"/>
              <p:cNvSpPr>
                <a:spLocks noChangeShapeType="1"/>
              </p:cNvSpPr>
              <p:nvPr isPhoto="0" userDrawn="0"/>
            </p:nvSpPr>
            <p:spPr bwMode="auto">
              <a:xfrm>
                <a:off x="1931" y="2131"/>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6" name="Rectangle 33" hidden="0"/>
              <p:cNvSpPr>
                <a:spLocks noChangeArrowheads="1"/>
              </p:cNvSpPr>
              <p:nvPr isPhoto="0" userDrawn="0"/>
            </p:nvSpPr>
            <p:spPr bwMode="auto">
              <a:xfrm>
                <a:off x="1616" y="2131"/>
                <a:ext cx="310"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37" name="Oval 34" hidden="0"/>
              <p:cNvSpPr>
                <a:spLocks noChangeArrowheads="1"/>
              </p:cNvSpPr>
              <p:nvPr isPhoto="0" userDrawn="0"/>
            </p:nvSpPr>
            <p:spPr bwMode="auto">
              <a:xfrm>
                <a:off x="1613" y="2072"/>
                <a:ext cx="313" cy="97"/>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8" name="Rectangle 35" hidden="0"/>
              <p:cNvSpPr>
                <a:spLocks noChangeArrowheads="1"/>
              </p:cNvSpPr>
              <p:nvPr isPhoto="0" userDrawn="0"/>
            </p:nvSpPr>
            <p:spPr bwMode="auto">
              <a:xfrm>
                <a:off x="1687" y="2102"/>
                <a:ext cx="141" cy="103"/>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9" name="Text Box 36" hidden="0"/>
              <p:cNvSpPr>
                <a:spLocks noAdjustHandles="0" noChangeArrowheads="0"/>
              </p:cNvSpPr>
              <p:nvPr isPhoto="0" userDrawn="0"/>
            </p:nvSpPr>
            <p:spPr bwMode="auto">
              <a:xfrm>
                <a:off x="1648" y="2011"/>
                <a:ext cx="226" cy="267"/>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u</a:t>
                </a:r>
                <a:endParaRPr lang="en-US" sz="2400" b="0" i="0" u="none" strike="noStrike" cap="none" spc="0">
                  <a:ln>
                    <a:noFill/>
                  </a:ln>
                  <a:solidFill>
                    <a:srgbClr val="000000"/>
                  </a:solidFill>
                  <a:latin typeface="Arial"/>
                  <a:ea typeface="ＭＳ Ｐゴシック"/>
                </a:endParaRPr>
              </a:p>
            </p:txBody>
          </p:sp>
        </p:grpSp>
        <p:sp>
          <p:nvSpPr>
            <p:cNvPr id="40" name="Line 37" hidden="0"/>
            <p:cNvSpPr>
              <a:spLocks noChangeShapeType="1"/>
            </p:cNvSpPr>
            <p:nvPr isPhoto="0" userDrawn="0"/>
          </p:nvSpPr>
          <p:spPr bwMode="auto">
            <a:xfrm>
              <a:off x="738" y="2156"/>
              <a:ext cx="632" cy="0"/>
            </a:xfrm>
            <a:prstGeom prst="line">
              <a:avLst/>
            </a:prstGeom>
            <a:no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1" name="Line 38" hidden="0"/>
            <p:cNvSpPr>
              <a:spLocks noChangeShapeType="1"/>
            </p:cNvSpPr>
            <p:nvPr isPhoto="0" userDrawn="0"/>
          </p:nvSpPr>
          <p:spPr bwMode="auto">
            <a:xfrm>
              <a:off x="1440" y="1082"/>
              <a:ext cx="0" cy="962"/>
            </a:xfrm>
            <a:prstGeom prst="line">
              <a:avLst/>
            </a:prstGeom>
            <a:no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2" name="Line 39" hidden="0"/>
            <p:cNvSpPr>
              <a:spLocks noChangeShapeType="1"/>
            </p:cNvSpPr>
            <p:nvPr isPhoto="0" userDrawn="0"/>
          </p:nvSpPr>
          <p:spPr bwMode="auto">
            <a:xfrm flipH="1">
              <a:off x="614" y="1021"/>
              <a:ext cx="674" cy="1080"/>
            </a:xfrm>
            <a:prstGeom prst="line">
              <a:avLst/>
            </a:prstGeom>
            <a:no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3" name="Text Box 40" hidden="0"/>
            <p:cNvSpPr>
              <a:spLocks noAdjustHandles="0" noChangeArrowheads="0"/>
            </p:cNvSpPr>
            <p:nvPr isPhoto="0" userDrawn="0"/>
          </p:nvSpPr>
          <p:spPr bwMode="auto">
            <a:xfrm>
              <a:off x="772" y="1368"/>
              <a:ext cx="215" cy="244"/>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5</a:t>
              </a:r>
              <a:endParaRPr lang="en-US" sz="2400" b="0" i="0" u="none" strike="noStrike" cap="none" spc="0">
                <a:ln>
                  <a:noFill/>
                </a:ln>
                <a:solidFill>
                  <a:srgbClr val="000000"/>
                </a:solidFill>
                <a:latin typeface="Arial"/>
                <a:ea typeface="ＭＳ Ｐゴシック"/>
              </a:endParaRPr>
            </a:p>
          </p:txBody>
        </p:sp>
        <p:sp>
          <p:nvSpPr>
            <p:cNvPr id="44" name="Line 41" hidden="0"/>
            <p:cNvSpPr>
              <a:spLocks noChangeShapeType="1"/>
            </p:cNvSpPr>
            <p:nvPr isPhoto="0" userDrawn="0"/>
          </p:nvSpPr>
          <p:spPr bwMode="auto">
            <a:xfrm>
              <a:off x="1447" y="2206"/>
              <a:ext cx="9" cy="710"/>
            </a:xfrm>
            <a:prstGeom prst="line">
              <a:avLst/>
            </a:prstGeom>
            <a:no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5" name="Text Box 42" hidden="0"/>
            <p:cNvSpPr>
              <a:spLocks noAdjustHandles="0" noChangeArrowheads="0"/>
            </p:cNvSpPr>
            <p:nvPr isPhoto="0" userDrawn="0"/>
          </p:nvSpPr>
          <p:spPr bwMode="auto">
            <a:xfrm>
              <a:off x="1454" y="2407"/>
              <a:ext cx="215" cy="246"/>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3</a:t>
              </a:r>
              <a:endParaRPr lang="en-US" sz="2400" b="0" i="0" u="none" strike="noStrike" cap="none" spc="0">
                <a:ln>
                  <a:noFill/>
                </a:ln>
                <a:solidFill>
                  <a:srgbClr val="000000"/>
                </a:solidFill>
                <a:latin typeface="Arial"/>
                <a:ea typeface="ＭＳ Ｐゴシック"/>
              </a:endParaRPr>
            </a:p>
          </p:txBody>
        </p:sp>
        <p:sp>
          <p:nvSpPr>
            <p:cNvPr id="46" name="Freeform 43" hidden="0"/>
            <p:cNvSpPr/>
            <p:nvPr isPhoto="0" userDrawn="0"/>
          </p:nvSpPr>
          <p:spPr bwMode="auto">
            <a:xfrm>
              <a:off x="601" y="2227"/>
              <a:ext cx="860" cy="799"/>
            </a:xfrm>
            <a:custGeom>
              <a:avLst/>
              <a:gdLst>
                <a:gd name="T0" fmla="*/ 0 w 857"/>
                <a:gd name="T1" fmla="*/ 0 h 1152"/>
                <a:gd name="T2" fmla="*/ 562 w 857"/>
                <a:gd name="T3" fmla="*/ 1152 h 1152"/>
                <a:gd name="T4" fmla="*/ 857 w 857"/>
                <a:gd name="T5" fmla="*/ 772 h 1152"/>
                <a:gd name="T6" fmla="*/ 0 60000 65536"/>
                <a:gd name="T7" fmla="*/ 0 60000 65536"/>
                <a:gd name="T8" fmla="*/ 0 60000 65536"/>
                <a:gd name="T9" fmla="*/ 0 w 857"/>
                <a:gd name="T10" fmla="*/ 0 h 1152"/>
                <a:gd name="T11" fmla="*/ 857 w 857"/>
                <a:gd name="T12" fmla="*/ 1152 h 1152"/>
                <a:gd name="connsiteX0" fmla="*/ 0 w 10000"/>
                <a:gd name="connsiteY0" fmla="*/ 0 h 6928"/>
                <a:gd name="connsiteX1" fmla="*/ 3770 w 10000"/>
                <a:gd name="connsiteY1" fmla="*/ 6300 h 6928"/>
                <a:gd name="connsiteX2" fmla="*/ 10000 w 10000"/>
                <a:gd name="connsiteY2" fmla="*/ 6701 h 6928"/>
                <a:gd name="connsiteX0" fmla="*/ 0 w 10000"/>
                <a:gd name="connsiteY0" fmla="*/ 0 h 9871"/>
                <a:gd name="connsiteX1" fmla="*/ 1802 w 10000"/>
                <a:gd name="connsiteY1" fmla="*/ 7634 h 9871"/>
                <a:gd name="connsiteX2" fmla="*/ 10000 w 10000"/>
                <a:gd name="connsiteY2" fmla="*/ 9672 h 9871"/>
                <a:gd name="connsiteX0" fmla="*/ 0 w 10000"/>
                <a:gd name="connsiteY0" fmla="*/ 0 h 10136"/>
                <a:gd name="connsiteX1" fmla="*/ 1802 w 10000"/>
                <a:gd name="connsiteY1" fmla="*/ 7734 h 10136"/>
                <a:gd name="connsiteX2" fmla="*/ 10000 w 10000"/>
                <a:gd name="connsiteY2" fmla="*/ 9798 h 10136"/>
                <a:gd name="connsiteX0" fmla="*/ 0 w 10000"/>
                <a:gd name="connsiteY0" fmla="*/ 0 h 10136"/>
                <a:gd name="connsiteX1" fmla="*/ 1802 w 10000"/>
                <a:gd name="connsiteY1" fmla="*/ 7734 h 10136"/>
                <a:gd name="connsiteX2" fmla="*/ 10000 w 10000"/>
                <a:gd name="connsiteY2" fmla="*/ 9798 h 10136"/>
                <a:gd name="connsiteX0" fmla="*/ 32 w 10032"/>
                <a:gd name="connsiteY0" fmla="*/ 0 h 10136"/>
                <a:gd name="connsiteX1" fmla="*/ 1834 w 10032"/>
                <a:gd name="connsiteY1" fmla="*/ 7734 h 10136"/>
                <a:gd name="connsiteX2" fmla="*/ 10032 w 10032"/>
                <a:gd name="connsiteY2" fmla="*/ 9798 h 10136"/>
              </a:gdLst>
              <a:ahLst/>
              <a:cxnLst>
                <a:cxn ang="0">
                  <a:pos x="connsiteX0" y="connsiteY0"/>
                </a:cxn>
                <a:cxn ang="0">
                  <a:pos x="connsiteX1" y="connsiteY1"/>
                </a:cxn>
                <a:cxn ang="0">
                  <a:pos x="connsiteX2" y="connsiteY2"/>
                </a:cxn>
              </a:cxnLst>
              <a:rect l="l" t="t" r="r" b="b"/>
              <a:pathLst>
                <a:path w="10032" h="10136" fill="norm" stroke="1" extrusionOk="0">
                  <a:moveTo>
                    <a:pt x="32" y="0"/>
                  </a:moveTo>
                  <a:cubicBezTo>
                    <a:pt x="62" y="4573"/>
                    <a:pt x="-465" y="5047"/>
                    <a:pt x="1834" y="7734"/>
                  </a:cubicBezTo>
                  <a:cubicBezTo>
                    <a:pt x="4132" y="9414"/>
                    <a:pt x="9320" y="10802"/>
                    <a:pt x="10032" y="9798"/>
                  </a:cubicBezTo>
                </a:path>
              </a:pathLst>
            </a:custGeom>
            <a:no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7" name="Text Box 44" hidden="0"/>
            <p:cNvSpPr>
              <a:spLocks noAdjustHandles="0" noChangeArrowheads="0"/>
            </p:cNvSpPr>
            <p:nvPr isPhoto="0" userDrawn="0"/>
          </p:nvSpPr>
          <p:spPr bwMode="auto">
            <a:xfrm>
              <a:off x="768" y="2582"/>
              <a:ext cx="216" cy="246"/>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7</a:t>
              </a:r>
              <a:endParaRPr lang="en-US" sz="2400" b="0" i="0" u="none" strike="noStrike" cap="none" spc="0">
                <a:ln>
                  <a:noFill/>
                </a:ln>
                <a:solidFill>
                  <a:srgbClr val="000000"/>
                </a:solidFill>
                <a:latin typeface="Arial"/>
                <a:ea typeface="ＭＳ Ｐゴシック"/>
              </a:endParaRPr>
            </a:p>
          </p:txBody>
        </p:sp>
        <p:sp>
          <p:nvSpPr>
            <p:cNvPr id="48" name="Line 45" hidden="0"/>
            <p:cNvSpPr>
              <a:spLocks noChangeShapeType="1"/>
            </p:cNvSpPr>
            <p:nvPr isPhoto="0" userDrawn="0"/>
          </p:nvSpPr>
          <p:spPr bwMode="auto">
            <a:xfrm flipH="1">
              <a:off x="1450" y="2158"/>
              <a:ext cx="998" cy="823"/>
            </a:xfrm>
            <a:prstGeom prst="line">
              <a:avLst/>
            </a:prstGeom>
            <a:no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9" name="Text Box 46" hidden="0"/>
            <p:cNvSpPr>
              <a:spLocks noAdjustHandles="0" noChangeArrowheads="0"/>
            </p:cNvSpPr>
            <p:nvPr isPhoto="0" userDrawn="0"/>
          </p:nvSpPr>
          <p:spPr bwMode="auto">
            <a:xfrm>
              <a:off x="1896" y="2569"/>
              <a:ext cx="216" cy="246"/>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4</a:t>
              </a:r>
              <a:endParaRPr lang="en-US" sz="2400" b="0" i="0" u="none" strike="noStrike" cap="none" spc="0">
                <a:ln>
                  <a:noFill/>
                </a:ln>
                <a:solidFill>
                  <a:srgbClr val="000000"/>
                </a:solidFill>
                <a:latin typeface="Arial"/>
                <a:ea typeface="ＭＳ Ｐゴシック"/>
              </a:endParaRPr>
            </a:p>
          </p:txBody>
        </p:sp>
        <p:sp>
          <p:nvSpPr>
            <p:cNvPr id="50" name="Freeform 47" hidden="0"/>
            <p:cNvSpPr/>
            <p:nvPr isPhoto="0" userDrawn="0"/>
          </p:nvSpPr>
          <p:spPr bwMode="auto">
            <a:xfrm>
              <a:off x="1477" y="1946"/>
              <a:ext cx="991" cy="484"/>
            </a:xfrm>
            <a:custGeom>
              <a:avLst/>
              <a:gdLst>
                <a:gd name="T0" fmla="*/ 0 w 991"/>
                <a:gd name="T1" fmla="*/ 168 h 484"/>
                <a:gd name="T2" fmla="*/ 204 w 991"/>
                <a:gd name="T3" fmla="*/ 484 h 484"/>
                <a:gd name="T4" fmla="*/ 302 w 991"/>
                <a:gd name="T5" fmla="*/ 7 h 484"/>
                <a:gd name="T6" fmla="*/ 379 w 991"/>
                <a:gd name="T7" fmla="*/ 442 h 484"/>
                <a:gd name="T8" fmla="*/ 534 w 991"/>
                <a:gd name="T9" fmla="*/ 21 h 484"/>
                <a:gd name="T10" fmla="*/ 611 w 991"/>
                <a:gd name="T11" fmla="*/ 351 h 484"/>
                <a:gd name="T12" fmla="*/ 660 w 991"/>
                <a:gd name="T13" fmla="*/ 77 h 484"/>
                <a:gd name="T14" fmla="*/ 991 w 991"/>
                <a:gd name="T15" fmla="*/ 218 h 484"/>
                <a:gd name="T16" fmla="*/ 0 60000 65536"/>
                <a:gd name="T17" fmla="*/ 0 60000 65536"/>
                <a:gd name="T18" fmla="*/ 0 60000 65536"/>
                <a:gd name="T19" fmla="*/ 0 60000 65536"/>
                <a:gd name="T20" fmla="*/ 0 60000 65536"/>
                <a:gd name="T21" fmla="*/ 0 60000 65536"/>
                <a:gd name="T22" fmla="*/ 0 60000 65536"/>
                <a:gd name="T23" fmla="*/ 0 60000 65536"/>
                <a:gd name="T24" fmla="*/ 0 w 991"/>
                <a:gd name="T25" fmla="*/ 0 h 484"/>
                <a:gd name="T26" fmla="*/ 991 w 991"/>
                <a:gd name="T27" fmla="*/ 484 h 4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1" h="484" fill="norm" stroke="1" extrusionOk="0">
                  <a:moveTo>
                    <a:pt x="0" y="168"/>
                  </a:moveTo>
                  <a:cubicBezTo>
                    <a:pt x="0" y="168"/>
                    <a:pt x="145" y="484"/>
                    <a:pt x="204" y="484"/>
                  </a:cubicBezTo>
                  <a:cubicBezTo>
                    <a:pt x="263" y="484"/>
                    <a:pt x="253" y="6"/>
                    <a:pt x="302" y="7"/>
                  </a:cubicBezTo>
                  <a:cubicBezTo>
                    <a:pt x="331" y="0"/>
                    <a:pt x="313" y="444"/>
                    <a:pt x="379" y="442"/>
                  </a:cubicBezTo>
                  <a:cubicBezTo>
                    <a:pt x="418" y="444"/>
                    <a:pt x="475" y="24"/>
                    <a:pt x="534" y="21"/>
                  </a:cubicBezTo>
                  <a:cubicBezTo>
                    <a:pt x="573" y="6"/>
                    <a:pt x="575" y="360"/>
                    <a:pt x="611" y="351"/>
                  </a:cubicBezTo>
                  <a:cubicBezTo>
                    <a:pt x="647" y="342"/>
                    <a:pt x="577" y="80"/>
                    <a:pt x="660" y="77"/>
                  </a:cubicBezTo>
                  <a:cubicBezTo>
                    <a:pt x="743" y="74"/>
                    <a:pt x="922" y="189"/>
                    <a:pt x="991" y="218"/>
                  </a:cubicBezTo>
                </a:path>
              </a:pathLst>
            </a:custGeom>
            <a:no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grpSp>
          <p:nvGrpSpPr>
            <p:cNvPr id="51" name="Group 48" hidden="0"/>
            <p:cNvGrpSpPr/>
            <p:nvPr isPhoto="0" userDrawn="0"/>
          </p:nvGrpSpPr>
          <p:grpSpPr bwMode="auto">
            <a:xfrm>
              <a:off x="2332" y="2021"/>
              <a:ext cx="316" cy="266"/>
              <a:chOff x="1613" y="2011"/>
              <a:chExt cx="316" cy="266"/>
            </a:xfrm>
          </p:grpSpPr>
          <p:sp>
            <p:nvSpPr>
              <p:cNvPr id="52" name="Oval 49" hidden="0"/>
              <p:cNvSpPr>
                <a:spLocks noChangeArrowheads="1"/>
              </p:cNvSpPr>
              <p:nvPr isPhoto="0" userDrawn="0"/>
            </p:nvSpPr>
            <p:spPr bwMode="auto">
              <a:xfrm>
                <a:off x="1616" y="2136"/>
                <a:ext cx="313" cy="82"/>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3" name="Line 50" hidden="0"/>
              <p:cNvSpPr>
                <a:spLocks noChangeShapeType="1"/>
              </p:cNvSpPr>
              <p:nvPr isPhoto="0" userDrawn="0"/>
            </p:nvSpPr>
            <p:spPr bwMode="auto">
              <a:xfrm>
                <a:off x="1616" y="2131"/>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4" name="Line 51" hidden="0"/>
              <p:cNvSpPr>
                <a:spLocks noChangeShapeType="1"/>
              </p:cNvSpPr>
              <p:nvPr isPhoto="0" userDrawn="0"/>
            </p:nvSpPr>
            <p:spPr bwMode="auto">
              <a:xfrm>
                <a:off x="1928" y="2131"/>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5" name="Rectangle 52" hidden="0"/>
              <p:cNvSpPr>
                <a:spLocks noChangeArrowheads="1"/>
              </p:cNvSpPr>
              <p:nvPr isPhoto="0" userDrawn="0"/>
            </p:nvSpPr>
            <p:spPr bwMode="auto">
              <a:xfrm>
                <a:off x="1616" y="2131"/>
                <a:ext cx="310"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56" name="Oval 53" hidden="0"/>
              <p:cNvSpPr>
                <a:spLocks noChangeArrowheads="1"/>
              </p:cNvSpPr>
              <p:nvPr isPhoto="0" userDrawn="0"/>
            </p:nvSpPr>
            <p:spPr bwMode="auto">
              <a:xfrm>
                <a:off x="1613" y="2070"/>
                <a:ext cx="313" cy="97"/>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7" name="Rectangle 54" hidden="0"/>
              <p:cNvSpPr>
                <a:spLocks noChangeArrowheads="1"/>
              </p:cNvSpPr>
              <p:nvPr isPhoto="0" userDrawn="0"/>
            </p:nvSpPr>
            <p:spPr bwMode="auto">
              <a:xfrm>
                <a:off x="1687" y="2100"/>
                <a:ext cx="141" cy="103"/>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8" name="Text Box 55" hidden="0"/>
              <p:cNvSpPr>
                <a:spLocks noAdjustHandles="0" noChangeArrowheads="0"/>
              </p:cNvSpPr>
              <p:nvPr isPhoto="0" userDrawn="0"/>
            </p:nvSpPr>
            <p:spPr bwMode="auto">
              <a:xfrm>
                <a:off x="1652" y="2011"/>
                <a:ext cx="215" cy="266"/>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y</a:t>
                </a:r>
                <a:endParaRPr lang="en-US" sz="2400" b="0" i="0" u="none" strike="noStrike" cap="none" spc="0">
                  <a:ln>
                    <a:noFill/>
                  </a:ln>
                  <a:solidFill>
                    <a:srgbClr val="000000"/>
                  </a:solidFill>
                  <a:latin typeface="Arial"/>
                  <a:ea typeface="ＭＳ Ｐゴシック"/>
                </a:endParaRPr>
              </a:p>
            </p:txBody>
          </p:sp>
        </p:grpSp>
        <p:sp>
          <p:nvSpPr>
            <p:cNvPr id="59" name="Text Box 56" hidden="0"/>
            <p:cNvSpPr>
              <a:spLocks noAdjustHandles="0" noChangeArrowheads="0"/>
            </p:cNvSpPr>
            <p:nvPr isPhoto="0" userDrawn="0"/>
          </p:nvSpPr>
          <p:spPr bwMode="auto">
            <a:xfrm>
              <a:off x="1814" y="1721"/>
              <a:ext cx="216" cy="246"/>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8</a:t>
              </a:r>
              <a:endParaRPr lang="en-US" sz="2400" b="0" i="0" u="none" strike="noStrike" cap="none" spc="0">
                <a:ln>
                  <a:noFill/>
                </a:ln>
                <a:solidFill>
                  <a:srgbClr val="000000"/>
                </a:solidFill>
                <a:latin typeface="Arial"/>
                <a:ea typeface="ＭＳ Ｐゴシック"/>
              </a:endParaRPr>
            </a:p>
          </p:txBody>
        </p:sp>
        <p:grpSp>
          <p:nvGrpSpPr>
            <p:cNvPr id="60" name="Group 57" hidden="0"/>
            <p:cNvGrpSpPr/>
            <p:nvPr isPhoto="0" userDrawn="0"/>
          </p:nvGrpSpPr>
          <p:grpSpPr bwMode="auto">
            <a:xfrm>
              <a:off x="3009" y="2002"/>
              <a:ext cx="316" cy="266"/>
              <a:chOff x="1613" y="2011"/>
              <a:chExt cx="316" cy="266"/>
            </a:xfrm>
          </p:grpSpPr>
          <p:sp>
            <p:nvSpPr>
              <p:cNvPr id="61" name="Oval 58" hidden="0"/>
              <p:cNvSpPr>
                <a:spLocks noChangeArrowheads="1"/>
              </p:cNvSpPr>
              <p:nvPr isPhoto="0" userDrawn="0"/>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62" name="Line 59" hidden="0"/>
              <p:cNvSpPr>
                <a:spLocks noChangeShapeType="1"/>
              </p:cNvSpPr>
              <p:nvPr isPhoto="0" userDrawn="0"/>
            </p:nvSpPr>
            <p:spPr bwMode="auto">
              <a:xfrm>
                <a:off x="1616" y="2131"/>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63" name="Line 60" hidden="0"/>
              <p:cNvSpPr>
                <a:spLocks noChangeShapeType="1"/>
              </p:cNvSpPr>
              <p:nvPr isPhoto="0" userDrawn="0"/>
            </p:nvSpPr>
            <p:spPr bwMode="auto">
              <a:xfrm>
                <a:off x="1928" y="2131"/>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64" name="Rectangle 61" hidden="0"/>
              <p:cNvSpPr>
                <a:spLocks noChangeArrowheads="1"/>
              </p:cNvSpPr>
              <p:nvPr isPhoto="0" userDrawn="0"/>
            </p:nvSpPr>
            <p:spPr bwMode="auto">
              <a:xfrm>
                <a:off x="1616" y="2131"/>
                <a:ext cx="310"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65" name="Oval 62" hidden="0"/>
              <p:cNvSpPr>
                <a:spLocks noChangeArrowheads="1"/>
              </p:cNvSpPr>
              <p:nvPr isPhoto="0" userDrawn="0"/>
            </p:nvSpPr>
            <p:spPr bwMode="auto">
              <a:xfrm>
                <a:off x="1611" y="2072"/>
                <a:ext cx="313" cy="95"/>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66" name="Rectangle 63" hidden="0"/>
              <p:cNvSpPr>
                <a:spLocks noChangeArrowheads="1"/>
              </p:cNvSpPr>
              <p:nvPr isPhoto="0" userDrawn="0"/>
            </p:nvSpPr>
            <p:spPr bwMode="auto">
              <a:xfrm>
                <a:off x="1687" y="2100"/>
                <a:ext cx="141" cy="105"/>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67" name="Text Box 64" hidden="0"/>
              <p:cNvSpPr>
                <a:spLocks noAdjustHandles="0" noChangeArrowheads="0"/>
              </p:cNvSpPr>
              <p:nvPr isPhoto="0" userDrawn="0"/>
            </p:nvSpPr>
            <p:spPr bwMode="auto">
              <a:xfrm>
                <a:off x="1653" y="2011"/>
                <a:ext cx="215" cy="264"/>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z</a:t>
                </a:r>
                <a:endParaRPr lang="en-US" sz="2400" b="0" i="0" u="none" strike="noStrike" cap="none" spc="0">
                  <a:ln>
                    <a:noFill/>
                  </a:ln>
                  <a:solidFill>
                    <a:srgbClr val="000000"/>
                  </a:solidFill>
                  <a:latin typeface="Arial"/>
                  <a:ea typeface="ＭＳ Ｐゴシック"/>
                </a:endParaRPr>
              </a:p>
            </p:txBody>
          </p:sp>
        </p:grpSp>
        <p:sp>
          <p:nvSpPr>
            <p:cNvPr id="68" name="Line 65" hidden="0"/>
            <p:cNvSpPr>
              <a:spLocks noChangeShapeType="1"/>
            </p:cNvSpPr>
            <p:nvPr isPhoto="0" userDrawn="0"/>
          </p:nvSpPr>
          <p:spPr bwMode="auto">
            <a:xfrm>
              <a:off x="2640" y="2149"/>
              <a:ext cx="352" cy="0"/>
            </a:xfrm>
            <a:prstGeom prst="line">
              <a:avLst/>
            </a:prstGeom>
            <a:no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69" name="Text Box 66" hidden="0"/>
            <p:cNvSpPr>
              <a:spLocks noAdjustHandles="0" noChangeArrowheads="0"/>
            </p:cNvSpPr>
            <p:nvPr isPhoto="0" userDrawn="0"/>
          </p:nvSpPr>
          <p:spPr bwMode="auto">
            <a:xfrm>
              <a:off x="2706" y="2149"/>
              <a:ext cx="215" cy="244"/>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2</a:t>
              </a:r>
              <a:endParaRPr lang="en-US" sz="2400" b="0" i="0" u="none" strike="noStrike" cap="none" spc="0">
                <a:ln>
                  <a:noFill/>
                </a:ln>
                <a:solidFill>
                  <a:srgbClr val="000000"/>
                </a:solidFill>
                <a:latin typeface="Arial"/>
                <a:ea typeface="ＭＳ Ｐゴシック"/>
              </a:endParaRPr>
            </a:p>
          </p:txBody>
        </p:sp>
        <p:sp>
          <p:nvSpPr>
            <p:cNvPr id="70" name="Line 67" hidden="0"/>
            <p:cNvSpPr>
              <a:spLocks noChangeShapeType="1"/>
            </p:cNvSpPr>
            <p:nvPr isPhoto="0" userDrawn="0"/>
          </p:nvSpPr>
          <p:spPr bwMode="auto">
            <a:xfrm>
              <a:off x="1503" y="990"/>
              <a:ext cx="965" cy="1138"/>
            </a:xfrm>
            <a:prstGeom prst="line">
              <a:avLst/>
            </a:prstGeom>
            <a:no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71" name="Text Box 68" hidden="0"/>
            <p:cNvSpPr>
              <a:spLocks noAdjustHandles="0" noChangeArrowheads="0"/>
            </p:cNvSpPr>
            <p:nvPr isPhoto="0" userDrawn="0"/>
          </p:nvSpPr>
          <p:spPr bwMode="auto">
            <a:xfrm>
              <a:off x="1919" y="1343"/>
              <a:ext cx="216" cy="246"/>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7</a:t>
              </a:r>
              <a:endParaRPr lang="en-US" sz="2400" b="0" i="0" u="none" strike="noStrike" cap="none" spc="0">
                <a:ln>
                  <a:noFill/>
                </a:ln>
                <a:solidFill>
                  <a:srgbClr val="000000"/>
                </a:solidFill>
                <a:latin typeface="Arial"/>
                <a:ea typeface="ＭＳ Ｐゴシック"/>
              </a:endParaRPr>
            </a:p>
          </p:txBody>
        </p:sp>
        <p:sp>
          <p:nvSpPr>
            <p:cNvPr id="72" name="Freeform 69" hidden="0"/>
            <p:cNvSpPr/>
            <p:nvPr isPhoto="0" userDrawn="0"/>
          </p:nvSpPr>
          <p:spPr bwMode="auto">
            <a:xfrm>
              <a:off x="1489" y="976"/>
              <a:ext cx="28" cy="14"/>
            </a:xfrm>
            <a:custGeom>
              <a:avLst/>
              <a:gdLst>
                <a:gd name="T0" fmla="*/ 0 w 28"/>
                <a:gd name="T1" fmla="*/ 14 h 14"/>
                <a:gd name="T2" fmla="*/ 28 w 28"/>
                <a:gd name="T3" fmla="*/ 0 h 14"/>
                <a:gd name="T4" fmla="*/ 0 w 28"/>
                <a:gd name="T5" fmla="*/ 14 h 14"/>
                <a:gd name="T6" fmla="*/ 0 60000 65536"/>
                <a:gd name="T7" fmla="*/ 0 60000 65536"/>
                <a:gd name="T8" fmla="*/ 0 60000 65536"/>
                <a:gd name="T9" fmla="*/ 0 w 28"/>
                <a:gd name="T10" fmla="*/ 0 h 14"/>
                <a:gd name="T11" fmla="*/ 28 w 28"/>
                <a:gd name="T12" fmla="*/ 14 h 14"/>
              </a:gdLst>
              <a:ahLst/>
              <a:cxnLst>
                <a:cxn ang="T6">
                  <a:pos x="T0" y="T1"/>
                </a:cxn>
                <a:cxn ang="T7">
                  <a:pos x="T2" y="T3"/>
                </a:cxn>
                <a:cxn ang="T8">
                  <a:pos x="T4" y="T5"/>
                </a:cxn>
              </a:cxnLst>
              <a:rect l="T9" t="T10" r="T11" b="T12"/>
              <a:pathLst>
                <a:path w="28" h="14" fill="norm" stroke="1" extrusionOk="0">
                  <a:moveTo>
                    <a:pt x="0" y="14"/>
                  </a:moveTo>
                  <a:cubicBezTo>
                    <a:pt x="9" y="9"/>
                    <a:pt x="28" y="0"/>
                    <a:pt x="28" y="0"/>
                  </a:cubicBezTo>
                  <a:cubicBezTo>
                    <a:pt x="28" y="0"/>
                    <a:pt x="9" y="9"/>
                    <a:pt x="0" y="14"/>
                  </a:cubicBezTo>
                  <a:close/>
                </a:path>
              </a:pathLst>
            </a:custGeom>
            <a:solidFill>
              <a:schemeClr val="accent1"/>
            </a:solid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73" name="Freeform 70" hidden="0"/>
            <p:cNvSpPr/>
            <p:nvPr isPhoto="0" userDrawn="0"/>
          </p:nvSpPr>
          <p:spPr bwMode="auto">
            <a:xfrm>
              <a:off x="1623" y="999"/>
              <a:ext cx="1510" cy="1052"/>
            </a:xfrm>
            <a:custGeom>
              <a:avLst/>
              <a:gdLst>
                <a:gd name="T0" fmla="*/ 0 w 1510"/>
                <a:gd name="T1" fmla="*/ 5 h 1052"/>
                <a:gd name="T2" fmla="*/ 1102 w 1510"/>
                <a:gd name="T3" fmla="*/ 174 h 1052"/>
                <a:gd name="T4" fmla="*/ 1510 w 1510"/>
                <a:gd name="T5" fmla="*/ 1052 h 1052"/>
                <a:gd name="T6" fmla="*/ 0 60000 65536"/>
                <a:gd name="T7" fmla="*/ 0 60000 65536"/>
                <a:gd name="T8" fmla="*/ 0 60000 65536"/>
                <a:gd name="T9" fmla="*/ 0 w 1510"/>
                <a:gd name="T10" fmla="*/ 0 h 1052"/>
                <a:gd name="T11" fmla="*/ 1510 w 1510"/>
                <a:gd name="T12" fmla="*/ 1052 h 1052"/>
              </a:gdLst>
              <a:ahLst/>
              <a:cxnLst>
                <a:cxn ang="T6">
                  <a:pos x="T0" y="T1"/>
                </a:cxn>
                <a:cxn ang="T7">
                  <a:pos x="T2" y="T3"/>
                </a:cxn>
                <a:cxn ang="T8">
                  <a:pos x="T4" y="T5"/>
                </a:cxn>
              </a:cxnLst>
              <a:rect l="T9" t="T10" r="T11" b="T12"/>
              <a:pathLst>
                <a:path w="1510" h="1052" fill="norm" stroke="1" extrusionOk="0">
                  <a:moveTo>
                    <a:pt x="0" y="5"/>
                  </a:moveTo>
                  <a:cubicBezTo>
                    <a:pt x="184" y="33"/>
                    <a:pt x="851" y="0"/>
                    <a:pt x="1102" y="174"/>
                  </a:cubicBezTo>
                  <a:cubicBezTo>
                    <a:pt x="1353" y="348"/>
                    <a:pt x="1425" y="869"/>
                    <a:pt x="1510" y="1052"/>
                  </a:cubicBezTo>
                </a:path>
              </a:pathLst>
            </a:custGeom>
            <a:noFill/>
            <a:ln w="9525">
              <a:solidFill>
                <a:schemeClr val="tx1"/>
              </a:solid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74" name="Text Box 71" hidden="0"/>
            <p:cNvSpPr>
              <a:spLocks noAdjustHandles="0" noChangeArrowheads="0"/>
            </p:cNvSpPr>
            <p:nvPr isPhoto="0" userDrawn="0"/>
          </p:nvSpPr>
          <p:spPr bwMode="auto">
            <a:xfrm>
              <a:off x="2679" y="1008"/>
              <a:ext cx="215" cy="246"/>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9</a:t>
              </a:r>
              <a:endParaRPr lang="en-US" sz="2400" b="0" i="0" u="none" strike="noStrike" cap="none" spc="0">
                <a:ln>
                  <a:noFill/>
                </a:ln>
                <a:solidFill>
                  <a:srgbClr val="000000"/>
                </a:solidFill>
                <a:latin typeface="Arial"/>
                <a:ea typeface="ＭＳ Ｐゴシック"/>
              </a:endParaRPr>
            </a:p>
          </p:txBody>
        </p:sp>
      </p:grpSp>
      <p:sp>
        <p:nvSpPr>
          <p:cNvPr id="75" name="Rectangle 72" hidden="0"/>
          <p:cNvSpPr>
            <a:spLocks noChangeArrowheads="1"/>
          </p:cNvSpPr>
          <p:nvPr isPhoto="0" userDrawn="0"/>
        </p:nvSpPr>
        <p:spPr bwMode="auto">
          <a:xfrm>
            <a:off x="487363" y="0"/>
            <a:ext cx="7772400" cy="1143000"/>
          </a:xfrm>
          <a:prstGeom prst="rect">
            <a:avLst/>
          </a:prstGeom>
          <a:noFill/>
          <a:ln>
            <a:noFill/>
          </a:ln>
        </p:spPr>
        <p:txBody>
          <a:bodyPr anchor="ctr"/>
          <a:lstStyle/>
          <a:p>
            <a:pPr marL="0" marR="0" lvl="0" indent="0" algn="l" defTabSz="914400">
              <a:lnSpc>
                <a:spcPct val="100000"/>
              </a:lnSpc>
              <a:spcBef>
                <a:spcPts val="0"/>
              </a:spcBef>
              <a:spcAft>
                <a:spcPts val="0"/>
              </a:spcAft>
              <a:buClrTx/>
              <a:buSzTx/>
              <a:buFontTx/>
              <a:buNone/>
              <a:defRPr/>
            </a:pPr>
            <a:r>
              <a:rPr lang="en-US" sz="4000" b="0" i="0" u="none" strike="noStrike" cap="none" spc="0">
                <a:ln>
                  <a:noFill/>
                </a:ln>
                <a:solidFill>
                  <a:srgbClr val="000099"/>
                </a:solidFill>
                <a:latin typeface="Gill Sans MT"/>
                <a:ea typeface="ＭＳ Ｐゴシック"/>
              </a:rPr>
              <a:t>Dijkstra</a:t>
            </a:r>
            <a:r>
              <a:rPr lang="ja-JP" sz="4000" b="0" i="0" u="none" strike="noStrike" cap="none" spc="0">
                <a:ln>
                  <a:noFill/>
                </a:ln>
                <a:solidFill>
                  <a:srgbClr val="000099"/>
                </a:solidFill>
                <a:latin typeface="Gill Sans MT"/>
                <a:ea typeface="ＭＳ Ｐゴシック"/>
              </a:rPr>
              <a:t>’</a:t>
            </a:r>
            <a:r>
              <a:rPr lang="en-US" sz="4000" b="0" i="0" u="none" strike="noStrike" cap="none" spc="0">
                <a:ln>
                  <a:noFill/>
                </a:ln>
                <a:solidFill>
                  <a:srgbClr val="000099"/>
                </a:solidFill>
                <a:latin typeface="Gill Sans MT"/>
                <a:ea typeface="ＭＳ Ｐゴシック"/>
              </a:rPr>
              <a:t>s algorithm: example</a:t>
            </a:r>
            <a:endParaRPr lang="en-US" sz="4400" b="0" i="0" u="none" strike="noStrike" cap="none" spc="0">
              <a:ln>
                <a:noFill/>
              </a:ln>
              <a:solidFill>
                <a:srgbClr val="000099"/>
              </a:solidFill>
              <a:latin typeface="Gill Sans MT"/>
              <a:ea typeface="ＭＳ Ｐゴシック"/>
            </a:endParaRPr>
          </a:p>
        </p:txBody>
      </p:sp>
      <p:sp>
        <p:nvSpPr>
          <p:cNvPr id="76" name="Text Box 73" hidden="0"/>
          <p:cNvSpPr>
            <a:spLocks noAdjustHandles="0" noChangeArrowheads="0"/>
          </p:cNvSpPr>
          <p:nvPr isPhoto="0" userDrawn="0"/>
        </p:nvSpPr>
        <p:spPr bwMode="auto">
          <a:xfrm>
            <a:off x="474663" y="1277938"/>
            <a:ext cx="706437" cy="701675"/>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Step</a:t>
            </a:r>
            <a:endParaRPr/>
          </a:p>
          <a:p>
            <a:pPr marL="0" marR="0" lvl="0" indent="0" algn="r" defTabSz="914400">
              <a:lnSpc>
                <a:spcPct val="100000"/>
              </a:lnSpc>
              <a:spcBef>
                <a:spcPts val="0"/>
              </a:spcBef>
              <a:spcAft>
                <a:spcPts val="0"/>
              </a:spcAft>
              <a:buClrTx/>
              <a:buSzTx/>
              <a:buFontTx/>
              <a:buNone/>
              <a:defRPr/>
            </a:pPr>
            <a:endParaRPr lang="en-US" sz="2000" b="0" i="0" u="none" strike="noStrike" cap="none" spc="0">
              <a:ln>
                <a:noFill/>
              </a:ln>
              <a:solidFill>
                <a:srgbClr val="000000"/>
              </a:solidFill>
              <a:latin typeface="Arial"/>
              <a:ea typeface="ＭＳ Ｐゴシック"/>
            </a:endParaRPr>
          </a:p>
        </p:txBody>
      </p:sp>
      <p:sp>
        <p:nvSpPr>
          <p:cNvPr id="77" name="Text Box 74" hidden="0"/>
          <p:cNvSpPr>
            <a:spLocks noAdjustHandles="0" noChangeArrowheads="0"/>
          </p:cNvSpPr>
          <p:nvPr isPhoto="0" userDrawn="0"/>
        </p:nvSpPr>
        <p:spPr bwMode="auto">
          <a:xfrm>
            <a:off x="1458913" y="1284288"/>
            <a:ext cx="417512" cy="396875"/>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N</a:t>
            </a:r>
            <a:r>
              <a:rPr lang="en-US" sz="2000" b="0" i="0" u="none" strike="noStrike" cap="none" spc="0">
                <a:ln>
                  <a:noFill/>
                </a:ln>
                <a:solidFill>
                  <a:srgbClr val="000000"/>
                </a:solidFill>
                <a:latin typeface="Arial"/>
                <a:ea typeface="ＭＳ Ｐゴシック"/>
                <a:cs typeface="Arial"/>
              </a:rPr>
              <a:t>'</a:t>
            </a:r>
            <a:endParaRPr/>
          </a:p>
        </p:txBody>
      </p:sp>
      <p:sp>
        <p:nvSpPr>
          <p:cNvPr id="78" name="Text Box 75" hidden="0"/>
          <p:cNvSpPr>
            <a:spLocks noAdjustHandles="0" noChangeArrowheads="0"/>
          </p:cNvSpPr>
          <p:nvPr isPhoto="0" userDrawn="0"/>
        </p:nvSpPr>
        <p:spPr bwMode="auto">
          <a:xfrm>
            <a:off x="2043113" y="1009650"/>
            <a:ext cx="677862" cy="641350"/>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D(</a:t>
            </a:r>
            <a:r>
              <a:rPr lang="en-US" sz="2000" b="1" i="0" u="none" strike="noStrike" cap="none" spc="0">
                <a:ln>
                  <a:noFill/>
                </a:ln>
                <a:solidFill>
                  <a:srgbClr val="FF0000"/>
                </a:solidFill>
                <a:latin typeface="Arial"/>
                <a:ea typeface="ＭＳ Ｐゴシック"/>
              </a:rPr>
              <a:t>v</a:t>
            </a:r>
            <a:r>
              <a:rPr lang="en-US" sz="2000" b="0" i="0" u="none" strike="noStrike" cap="none" spc="0">
                <a:ln>
                  <a:noFill/>
                </a:ln>
                <a:solidFill>
                  <a:srgbClr val="000000"/>
                </a:solidFill>
                <a:latin typeface="Arial"/>
                <a:ea typeface="ＭＳ Ｐゴシック"/>
              </a:rPr>
              <a:t>)</a:t>
            </a:r>
            <a:endParaRPr/>
          </a:p>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p(v)</a:t>
            </a:r>
            <a:endParaRPr/>
          </a:p>
        </p:txBody>
      </p:sp>
      <p:sp>
        <p:nvSpPr>
          <p:cNvPr id="79" name="Text Box 76" hidden="0"/>
          <p:cNvSpPr>
            <a:spLocks noAdjustHandles="0" noChangeArrowheads="0"/>
          </p:cNvSpPr>
          <p:nvPr isPhoto="0" userDrawn="0"/>
        </p:nvSpPr>
        <p:spPr bwMode="auto">
          <a:xfrm>
            <a:off x="511175" y="1617663"/>
            <a:ext cx="311150" cy="366712"/>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0</a:t>
            </a:r>
            <a:endParaRPr/>
          </a:p>
        </p:txBody>
      </p:sp>
      <p:sp>
        <p:nvSpPr>
          <p:cNvPr id="80" name="Text Box 77" hidden="0"/>
          <p:cNvSpPr>
            <a:spLocks noAdjustHandles="0" noChangeArrowheads="0"/>
          </p:cNvSpPr>
          <p:nvPr isPhoto="0" userDrawn="0"/>
        </p:nvSpPr>
        <p:spPr bwMode="auto">
          <a:xfrm>
            <a:off x="515938" y="1914525"/>
            <a:ext cx="311150" cy="366713"/>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1</a:t>
            </a:r>
            <a:endParaRPr/>
          </a:p>
        </p:txBody>
      </p:sp>
      <p:sp>
        <p:nvSpPr>
          <p:cNvPr id="81" name="Text Box 78" hidden="0"/>
          <p:cNvSpPr>
            <a:spLocks noAdjustHandles="0" noChangeArrowheads="0"/>
          </p:cNvSpPr>
          <p:nvPr isPhoto="0" userDrawn="0"/>
        </p:nvSpPr>
        <p:spPr bwMode="auto">
          <a:xfrm>
            <a:off x="517525" y="2222500"/>
            <a:ext cx="311150" cy="366713"/>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2</a:t>
            </a:r>
            <a:endParaRPr/>
          </a:p>
        </p:txBody>
      </p:sp>
      <p:sp>
        <p:nvSpPr>
          <p:cNvPr id="82" name="Text Box 79" hidden="0"/>
          <p:cNvSpPr>
            <a:spLocks noAdjustHandles="0" noChangeArrowheads="0"/>
          </p:cNvSpPr>
          <p:nvPr isPhoto="0" userDrawn="0"/>
        </p:nvSpPr>
        <p:spPr bwMode="auto">
          <a:xfrm>
            <a:off x="511175" y="2524125"/>
            <a:ext cx="311150" cy="366713"/>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3</a:t>
            </a:r>
            <a:endParaRPr/>
          </a:p>
        </p:txBody>
      </p:sp>
      <p:sp>
        <p:nvSpPr>
          <p:cNvPr id="83" name="Text Box 80" hidden="0"/>
          <p:cNvSpPr>
            <a:spLocks noAdjustHandles="0" noChangeArrowheads="0"/>
          </p:cNvSpPr>
          <p:nvPr isPhoto="0" userDrawn="0"/>
        </p:nvSpPr>
        <p:spPr bwMode="auto">
          <a:xfrm>
            <a:off x="509588" y="2827338"/>
            <a:ext cx="311150" cy="366712"/>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4</a:t>
            </a:r>
            <a:endParaRPr/>
          </a:p>
        </p:txBody>
      </p:sp>
      <p:sp>
        <p:nvSpPr>
          <p:cNvPr id="84" name="Text Box 81" hidden="0"/>
          <p:cNvSpPr>
            <a:spLocks noAdjustHandles="0" noChangeArrowheads="0"/>
          </p:cNvSpPr>
          <p:nvPr isPhoto="0" userDrawn="0"/>
        </p:nvSpPr>
        <p:spPr bwMode="auto">
          <a:xfrm>
            <a:off x="514350" y="3132138"/>
            <a:ext cx="311150" cy="366712"/>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5</a:t>
            </a:r>
            <a:endParaRPr/>
          </a:p>
        </p:txBody>
      </p:sp>
      <p:sp>
        <p:nvSpPr>
          <p:cNvPr id="85" name="Text Box 82" hidden="0"/>
          <p:cNvSpPr>
            <a:spLocks noAdjustHandles="0" noChangeArrowheads="0"/>
          </p:cNvSpPr>
          <p:nvPr isPhoto="0" userDrawn="0"/>
        </p:nvSpPr>
        <p:spPr bwMode="auto">
          <a:xfrm>
            <a:off x="2630488" y="1017588"/>
            <a:ext cx="733424" cy="641350"/>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D(</a:t>
            </a:r>
            <a:r>
              <a:rPr lang="en-US" sz="2000" b="1" i="0" u="none" strike="noStrike" cap="none" spc="0">
                <a:ln>
                  <a:noFill/>
                </a:ln>
                <a:solidFill>
                  <a:srgbClr val="FF0000"/>
                </a:solidFill>
                <a:latin typeface="Arial"/>
                <a:ea typeface="ＭＳ Ｐゴシック"/>
              </a:rPr>
              <a:t>w</a:t>
            </a:r>
            <a:r>
              <a:rPr lang="en-US" sz="2000" b="0" i="0" u="none" strike="noStrike" cap="none" spc="0">
                <a:ln>
                  <a:noFill/>
                </a:ln>
                <a:solidFill>
                  <a:srgbClr val="000000"/>
                </a:solidFill>
                <a:latin typeface="Arial"/>
                <a:ea typeface="ＭＳ Ｐゴシック"/>
              </a:rPr>
              <a:t>)</a:t>
            </a:r>
            <a:endParaRPr/>
          </a:p>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p(w)</a:t>
            </a:r>
            <a:endParaRPr/>
          </a:p>
        </p:txBody>
      </p:sp>
      <p:sp>
        <p:nvSpPr>
          <p:cNvPr id="86" name="Text Box 83" hidden="0"/>
          <p:cNvSpPr>
            <a:spLocks noAdjustHandles="0" noChangeArrowheads="0"/>
          </p:cNvSpPr>
          <p:nvPr isPhoto="0" userDrawn="0"/>
        </p:nvSpPr>
        <p:spPr bwMode="auto">
          <a:xfrm>
            <a:off x="3306763" y="1017588"/>
            <a:ext cx="677862" cy="641350"/>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D(</a:t>
            </a:r>
            <a:r>
              <a:rPr lang="en-US" sz="2000" b="1" i="0" u="none" strike="noStrike" cap="none" spc="0">
                <a:ln>
                  <a:noFill/>
                </a:ln>
                <a:solidFill>
                  <a:srgbClr val="FF0000"/>
                </a:solidFill>
                <a:latin typeface="Arial"/>
                <a:ea typeface="ＭＳ Ｐゴシック"/>
              </a:rPr>
              <a:t>x</a:t>
            </a:r>
            <a:r>
              <a:rPr lang="en-US" sz="2000" b="0" i="0" u="none" strike="noStrike" cap="none" spc="0">
                <a:ln>
                  <a:noFill/>
                </a:ln>
                <a:solidFill>
                  <a:srgbClr val="000000"/>
                </a:solidFill>
                <a:latin typeface="Arial"/>
                <a:ea typeface="ＭＳ Ｐゴシック"/>
              </a:rPr>
              <a:t>)</a:t>
            </a:r>
            <a:endParaRPr/>
          </a:p>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p(x)</a:t>
            </a:r>
            <a:endParaRPr/>
          </a:p>
        </p:txBody>
      </p:sp>
      <p:sp>
        <p:nvSpPr>
          <p:cNvPr id="87" name="Text Box 84" hidden="0"/>
          <p:cNvSpPr>
            <a:spLocks noAdjustHandles="0" noChangeArrowheads="0"/>
          </p:cNvSpPr>
          <p:nvPr isPhoto="0" userDrawn="0"/>
        </p:nvSpPr>
        <p:spPr bwMode="auto">
          <a:xfrm>
            <a:off x="3946525" y="1017588"/>
            <a:ext cx="677863" cy="641350"/>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D(</a:t>
            </a:r>
            <a:r>
              <a:rPr lang="en-US" sz="2000" b="1" i="0" u="none" strike="noStrike" cap="none" spc="0">
                <a:ln>
                  <a:noFill/>
                </a:ln>
                <a:solidFill>
                  <a:srgbClr val="FF0000"/>
                </a:solidFill>
                <a:latin typeface="Arial"/>
                <a:ea typeface="ＭＳ Ｐゴシック"/>
              </a:rPr>
              <a:t>y</a:t>
            </a:r>
            <a:r>
              <a:rPr lang="en-US" sz="2000" b="0" i="0" u="none" strike="noStrike" cap="none" spc="0">
                <a:ln>
                  <a:noFill/>
                </a:ln>
                <a:solidFill>
                  <a:srgbClr val="000000"/>
                </a:solidFill>
                <a:latin typeface="Arial"/>
                <a:ea typeface="ＭＳ Ｐゴシック"/>
              </a:rPr>
              <a:t>)</a:t>
            </a:r>
            <a:endParaRPr/>
          </a:p>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p(y)</a:t>
            </a:r>
            <a:endParaRPr/>
          </a:p>
        </p:txBody>
      </p:sp>
      <p:sp>
        <p:nvSpPr>
          <p:cNvPr id="88" name="Text Box 85" hidden="0"/>
          <p:cNvSpPr>
            <a:spLocks noAdjustHandles="0" noChangeArrowheads="0"/>
          </p:cNvSpPr>
          <p:nvPr isPhoto="0" userDrawn="0"/>
        </p:nvSpPr>
        <p:spPr bwMode="auto">
          <a:xfrm>
            <a:off x="4578350" y="1022350"/>
            <a:ext cx="663575" cy="641350"/>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D(</a:t>
            </a:r>
            <a:r>
              <a:rPr lang="en-US" sz="2000" b="1" i="0" u="none" strike="noStrike" cap="none" spc="0">
                <a:ln>
                  <a:noFill/>
                </a:ln>
                <a:solidFill>
                  <a:srgbClr val="FF0000"/>
                </a:solidFill>
                <a:latin typeface="Arial"/>
                <a:ea typeface="ＭＳ Ｐゴシック"/>
              </a:rPr>
              <a:t>z</a:t>
            </a:r>
            <a:r>
              <a:rPr lang="en-US" sz="2000" b="0" i="0" u="none" strike="noStrike" cap="none" spc="0">
                <a:ln>
                  <a:noFill/>
                </a:ln>
                <a:solidFill>
                  <a:srgbClr val="000000"/>
                </a:solidFill>
                <a:latin typeface="Arial"/>
                <a:ea typeface="ＭＳ Ｐゴシック"/>
              </a:rPr>
              <a:t>)</a:t>
            </a:r>
            <a:endParaRPr/>
          </a:p>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p(z)</a:t>
            </a:r>
            <a:endParaRPr/>
          </a:p>
        </p:txBody>
      </p:sp>
      <p:sp>
        <p:nvSpPr>
          <p:cNvPr id="89" name="Line 86" hidden="0"/>
          <p:cNvSpPr>
            <a:spLocks noChangeShapeType="1"/>
          </p:cNvSpPr>
          <p:nvPr isPhoto="0" userDrawn="0"/>
        </p:nvSpPr>
        <p:spPr bwMode="auto">
          <a:xfrm>
            <a:off x="600075" y="1638300"/>
            <a:ext cx="4629150" cy="0"/>
          </a:xfrm>
          <a:prstGeom prst="line">
            <a:avLst/>
          </a:prstGeom>
          <a:noFill/>
          <a:ln w="28575">
            <a:solidFill>
              <a:srgbClr val="000099"/>
            </a:solidFill>
            <a:round/>
            <a:headEnd/>
            <a:tailEn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0" name="Line 87" hidden="0"/>
          <p:cNvSpPr>
            <a:spLocks noChangeShapeType="1"/>
          </p:cNvSpPr>
          <p:nvPr isPhoto="0" userDrawn="0"/>
        </p:nvSpPr>
        <p:spPr bwMode="auto">
          <a:xfrm>
            <a:off x="581025" y="1952625"/>
            <a:ext cx="4629150" cy="0"/>
          </a:xfrm>
          <a:prstGeom prst="line">
            <a:avLst/>
          </a:prstGeom>
          <a:noFill/>
          <a:ln w="12700">
            <a:solidFill>
              <a:srgbClr val="000099"/>
            </a:solidFill>
            <a:round/>
            <a:headEnd/>
            <a:tailEn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1" name="Text Box 88" hidden="0"/>
          <p:cNvSpPr>
            <a:spLocks noAdjustHandles="0" noChangeArrowheads="0"/>
          </p:cNvSpPr>
          <p:nvPr isPhoto="0" userDrawn="0"/>
        </p:nvSpPr>
        <p:spPr bwMode="auto">
          <a:xfrm>
            <a:off x="1492250" y="1608138"/>
            <a:ext cx="311150" cy="366712"/>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u</a:t>
            </a:r>
            <a:endParaRPr/>
          </a:p>
        </p:txBody>
      </p:sp>
      <p:sp>
        <p:nvSpPr>
          <p:cNvPr id="92" name="Line 89" hidden="0"/>
          <p:cNvSpPr>
            <a:spLocks noChangeShapeType="1"/>
          </p:cNvSpPr>
          <p:nvPr isPhoto="0" userDrawn="0"/>
        </p:nvSpPr>
        <p:spPr bwMode="auto">
          <a:xfrm>
            <a:off x="581025" y="2247900"/>
            <a:ext cx="4629150" cy="0"/>
          </a:xfrm>
          <a:prstGeom prst="line">
            <a:avLst/>
          </a:prstGeom>
          <a:noFill/>
          <a:ln w="12700">
            <a:solidFill>
              <a:srgbClr val="000099"/>
            </a:solidFill>
            <a:round/>
            <a:headEnd/>
            <a:tailEn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3" name="Line 90" hidden="0"/>
          <p:cNvSpPr>
            <a:spLocks noChangeShapeType="1"/>
          </p:cNvSpPr>
          <p:nvPr isPhoto="0" userDrawn="0"/>
        </p:nvSpPr>
        <p:spPr bwMode="auto">
          <a:xfrm>
            <a:off x="581025" y="2562225"/>
            <a:ext cx="4629150" cy="0"/>
          </a:xfrm>
          <a:prstGeom prst="line">
            <a:avLst/>
          </a:prstGeom>
          <a:noFill/>
          <a:ln w="12700">
            <a:solidFill>
              <a:srgbClr val="000099"/>
            </a:solidFill>
            <a:round/>
            <a:headEnd/>
            <a:tailEn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4" name="Line 91" hidden="0"/>
          <p:cNvSpPr>
            <a:spLocks noChangeShapeType="1"/>
          </p:cNvSpPr>
          <p:nvPr isPhoto="0" userDrawn="0"/>
        </p:nvSpPr>
        <p:spPr bwMode="auto">
          <a:xfrm>
            <a:off x="565150" y="2865438"/>
            <a:ext cx="4629150" cy="0"/>
          </a:xfrm>
          <a:prstGeom prst="line">
            <a:avLst/>
          </a:prstGeom>
          <a:noFill/>
          <a:ln w="12700">
            <a:solidFill>
              <a:srgbClr val="000099"/>
            </a:solidFill>
            <a:round/>
            <a:headEnd/>
            <a:tailEn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5" name="Line 92" hidden="0"/>
          <p:cNvSpPr>
            <a:spLocks noChangeShapeType="1"/>
          </p:cNvSpPr>
          <p:nvPr isPhoto="0" userDrawn="0"/>
        </p:nvSpPr>
        <p:spPr bwMode="auto">
          <a:xfrm>
            <a:off x="576263" y="3171825"/>
            <a:ext cx="4629150" cy="0"/>
          </a:xfrm>
          <a:prstGeom prst="line">
            <a:avLst/>
          </a:prstGeom>
          <a:noFill/>
          <a:ln w="12700">
            <a:solidFill>
              <a:srgbClr val="000099"/>
            </a:solidFill>
            <a:round/>
            <a:headEnd/>
            <a:tailEn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6" name="Line 93" hidden="0"/>
          <p:cNvSpPr>
            <a:spLocks noChangeShapeType="1"/>
          </p:cNvSpPr>
          <p:nvPr isPhoto="0" userDrawn="0"/>
        </p:nvSpPr>
        <p:spPr bwMode="auto">
          <a:xfrm>
            <a:off x="581025" y="3467100"/>
            <a:ext cx="4629150" cy="0"/>
          </a:xfrm>
          <a:prstGeom prst="line">
            <a:avLst/>
          </a:prstGeom>
          <a:noFill/>
          <a:ln w="12700">
            <a:solidFill>
              <a:srgbClr val="000099"/>
            </a:solidFill>
            <a:round/>
            <a:headEnd/>
            <a:tailEn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grpSp>
        <p:nvGrpSpPr>
          <p:cNvPr id="97" name="Group 94" hidden="0"/>
          <p:cNvGrpSpPr/>
          <p:nvPr isPhoto="0" userDrawn="0"/>
        </p:nvGrpSpPr>
        <p:grpSpPr bwMode="auto">
          <a:xfrm>
            <a:off x="2190750" y="1609724"/>
            <a:ext cx="3084513" cy="371475"/>
            <a:chOff x="1380" y="1014"/>
            <a:chExt cx="1943" cy="234"/>
          </a:xfrm>
        </p:grpSpPr>
        <p:sp>
          <p:nvSpPr>
            <p:cNvPr id="98" name="Text Box 95" hidden="0"/>
            <p:cNvSpPr>
              <a:spLocks noAdjustHandles="0" noChangeArrowheads="0"/>
            </p:cNvSpPr>
            <p:nvPr isPhoto="0" userDrawn="0"/>
          </p:nvSpPr>
          <p:spPr bwMode="auto">
            <a:xfrm>
              <a:off x="3042" y="1014"/>
              <a:ext cx="280"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Comic Sans MS"/>
                  <a:ea typeface="ＭＳ Ｐゴシック"/>
                </a:rPr>
                <a:t>∞ </a:t>
              </a:r>
              <a:endParaRPr lang="en-US" sz="2000" b="0" i="0" u="none" strike="noStrike" cap="none" spc="0">
                <a:ln>
                  <a:noFill/>
                </a:ln>
                <a:solidFill>
                  <a:srgbClr val="000000"/>
                </a:solidFill>
                <a:latin typeface="Arial"/>
                <a:ea typeface="ＭＳ Ｐゴシック"/>
              </a:endParaRPr>
            </a:p>
          </p:txBody>
        </p:sp>
        <p:sp>
          <p:nvSpPr>
            <p:cNvPr id="99" name="Text Box 96" hidden="0"/>
            <p:cNvSpPr>
              <a:spLocks noAdjustHandles="0" noChangeArrowheads="0"/>
            </p:cNvSpPr>
            <p:nvPr isPhoto="0" userDrawn="0"/>
          </p:nvSpPr>
          <p:spPr bwMode="auto">
            <a:xfrm>
              <a:off x="2647" y="1014"/>
              <a:ext cx="280"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Comic Sans MS"/>
                  <a:ea typeface="ＭＳ Ｐゴシック"/>
                </a:rPr>
                <a:t>∞ </a:t>
              </a:r>
              <a:endParaRPr lang="en-US" sz="2000" b="0" i="0" u="none" strike="noStrike" cap="none" spc="0">
                <a:ln>
                  <a:noFill/>
                </a:ln>
                <a:solidFill>
                  <a:srgbClr val="000000"/>
                </a:solidFill>
                <a:latin typeface="Arial"/>
                <a:ea typeface="ＭＳ Ｐゴシック"/>
              </a:endParaRPr>
            </a:p>
          </p:txBody>
        </p:sp>
        <p:sp>
          <p:nvSpPr>
            <p:cNvPr id="100" name="Text Box 97" hidden="0"/>
            <p:cNvSpPr>
              <a:spLocks noAdjustHandles="0" noChangeArrowheads="0"/>
            </p:cNvSpPr>
            <p:nvPr isPhoto="0" userDrawn="0"/>
          </p:nvSpPr>
          <p:spPr bwMode="auto">
            <a:xfrm>
              <a:off x="1380" y="1017"/>
              <a:ext cx="31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7,u</a:t>
              </a:r>
              <a:endParaRPr/>
            </a:p>
          </p:txBody>
        </p:sp>
        <p:sp>
          <p:nvSpPr>
            <p:cNvPr id="101" name="Text Box 98" hidden="0"/>
            <p:cNvSpPr>
              <a:spLocks noAdjustHandles="0" noChangeArrowheads="0"/>
            </p:cNvSpPr>
            <p:nvPr isPhoto="0" userDrawn="0"/>
          </p:nvSpPr>
          <p:spPr bwMode="auto">
            <a:xfrm>
              <a:off x="1787" y="1015"/>
              <a:ext cx="31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3,u</a:t>
              </a:r>
              <a:endParaRPr/>
            </a:p>
          </p:txBody>
        </p:sp>
        <p:sp>
          <p:nvSpPr>
            <p:cNvPr id="102" name="Text Box 99" hidden="0"/>
            <p:cNvSpPr>
              <a:spLocks noAdjustHandles="0" noChangeArrowheads="0"/>
            </p:cNvSpPr>
            <p:nvPr isPhoto="0" userDrawn="0"/>
          </p:nvSpPr>
          <p:spPr bwMode="auto">
            <a:xfrm>
              <a:off x="2190" y="1016"/>
              <a:ext cx="31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5,u</a:t>
              </a:r>
              <a:endParaRPr/>
            </a:p>
          </p:txBody>
        </p:sp>
      </p:grpSp>
      <p:sp>
        <p:nvSpPr>
          <p:cNvPr id="103" name="Text Box 100" hidden="0"/>
          <p:cNvSpPr>
            <a:spLocks noAdjustHandles="0" noChangeArrowheads="0"/>
          </p:cNvSpPr>
          <p:nvPr isPhoto="0" userDrawn="0"/>
        </p:nvSpPr>
        <p:spPr bwMode="auto">
          <a:xfrm>
            <a:off x="1346200" y="1905000"/>
            <a:ext cx="476250" cy="366713"/>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uw</a:t>
            </a:r>
            <a:endParaRPr/>
          </a:p>
        </p:txBody>
      </p:sp>
      <p:grpSp>
        <p:nvGrpSpPr>
          <p:cNvPr id="104" name="Group 101" hidden="0"/>
          <p:cNvGrpSpPr/>
          <p:nvPr isPhoto="0" userDrawn="0"/>
        </p:nvGrpSpPr>
        <p:grpSpPr bwMode="auto">
          <a:xfrm>
            <a:off x="2163763" y="1916113"/>
            <a:ext cx="3122612" cy="371475"/>
            <a:chOff x="1356" y="1014"/>
            <a:chExt cx="1967" cy="234"/>
          </a:xfrm>
        </p:grpSpPr>
        <p:sp>
          <p:nvSpPr>
            <p:cNvPr id="105" name="Text Box 102" hidden="0"/>
            <p:cNvSpPr>
              <a:spLocks noAdjustHandles="0" noChangeArrowheads="0"/>
            </p:cNvSpPr>
            <p:nvPr isPhoto="0" userDrawn="0"/>
          </p:nvSpPr>
          <p:spPr bwMode="auto">
            <a:xfrm>
              <a:off x="3042" y="1014"/>
              <a:ext cx="280"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Comic Sans MS"/>
                  <a:ea typeface="ＭＳ Ｐゴシック"/>
                </a:rPr>
                <a:t>∞ </a:t>
              </a:r>
              <a:endParaRPr lang="en-US" sz="2000" b="0" i="0" u="none" strike="noStrike" cap="none" spc="0">
                <a:ln>
                  <a:noFill/>
                </a:ln>
                <a:solidFill>
                  <a:srgbClr val="000000"/>
                </a:solidFill>
                <a:latin typeface="Arial"/>
                <a:ea typeface="ＭＳ Ｐゴシック"/>
              </a:endParaRPr>
            </a:p>
          </p:txBody>
        </p:sp>
        <p:sp>
          <p:nvSpPr>
            <p:cNvPr id="106" name="Text Box 103" hidden="0"/>
            <p:cNvSpPr>
              <a:spLocks noAdjustHandles="0" noChangeArrowheads="0"/>
            </p:cNvSpPr>
            <p:nvPr isPhoto="0" userDrawn="0"/>
          </p:nvSpPr>
          <p:spPr bwMode="auto">
            <a:xfrm>
              <a:off x="2482" y="1014"/>
              <a:ext cx="445"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11</a:t>
              </a:r>
              <a:r>
                <a:rPr lang="en-US" sz="1800" b="0" i="0" u="none" strike="noStrike" cap="none" spc="0">
                  <a:ln>
                    <a:noFill/>
                  </a:ln>
                  <a:solidFill>
                    <a:srgbClr val="000000"/>
                  </a:solidFill>
                  <a:latin typeface="Arial"/>
                  <a:ea typeface="ＭＳ Ｐゴシック"/>
                </a:rPr>
                <a:t>,w</a:t>
              </a:r>
              <a:r>
                <a:rPr lang="en-US" sz="1800" b="0" i="0" u="none" strike="noStrike" cap="none" spc="0">
                  <a:ln>
                    <a:noFill/>
                  </a:ln>
                  <a:solidFill>
                    <a:srgbClr val="000000"/>
                  </a:solidFill>
                  <a:latin typeface="Comic Sans MS"/>
                  <a:ea typeface="ＭＳ Ｐゴシック"/>
                </a:rPr>
                <a:t> </a:t>
              </a:r>
              <a:endParaRPr lang="en-US" sz="2000" b="0" i="0" u="none" strike="noStrike" cap="none" spc="0">
                <a:ln>
                  <a:noFill/>
                </a:ln>
                <a:solidFill>
                  <a:srgbClr val="000000"/>
                </a:solidFill>
                <a:latin typeface="Arial"/>
                <a:ea typeface="ＭＳ Ｐゴシック"/>
              </a:endParaRPr>
            </a:p>
          </p:txBody>
        </p:sp>
        <p:sp>
          <p:nvSpPr>
            <p:cNvPr id="107" name="Text Box 104" hidden="0"/>
            <p:cNvSpPr>
              <a:spLocks noAdjustHandles="0" noChangeArrowheads="0"/>
            </p:cNvSpPr>
            <p:nvPr isPhoto="0" userDrawn="0"/>
          </p:nvSpPr>
          <p:spPr bwMode="auto">
            <a:xfrm>
              <a:off x="1356" y="1017"/>
              <a:ext cx="340"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6,w</a:t>
              </a:r>
              <a:endParaRPr/>
            </a:p>
          </p:txBody>
        </p:sp>
        <p:sp>
          <p:nvSpPr>
            <p:cNvPr id="108" name="Text Box 105" hidden="0"/>
            <p:cNvSpPr>
              <a:spLocks noAdjustHandles="0" noChangeArrowheads="0"/>
            </p:cNvSpPr>
            <p:nvPr isPhoto="0" userDrawn="0"/>
          </p:nvSpPr>
          <p:spPr bwMode="auto">
            <a:xfrm>
              <a:off x="1987" y="1015"/>
              <a:ext cx="11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09" name="Text Box 106" hidden="0"/>
            <p:cNvSpPr>
              <a:spLocks noAdjustHandles="0" noChangeArrowheads="0"/>
            </p:cNvSpPr>
            <p:nvPr isPhoto="0" userDrawn="0"/>
          </p:nvSpPr>
          <p:spPr bwMode="auto">
            <a:xfrm>
              <a:off x="2190" y="1016"/>
              <a:ext cx="31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5,u</a:t>
              </a:r>
              <a:endParaRPr/>
            </a:p>
          </p:txBody>
        </p:sp>
      </p:grpSp>
      <p:grpSp>
        <p:nvGrpSpPr>
          <p:cNvPr id="110" name="Group 107" hidden="0"/>
          <p:cNvGrpSpPr/>
          <p:nvPr isPhoto="0" userDrawn="0"/>
        </p:nvGrpSpPr>
        <p:grpSpPr bwMode="auto">
          <a:xfrm>
            <a:off x="2162175" y="2214563"/>
            <a:ext cx="3122613" cy="376237"/>
            <a:chOff x="1356" y="1010"/>
            <a:chExt cx="1967" cy="237"/>
          </a:xfrm>
        </p:grpSpPr>
        <p:sp>
          <p:nvSpPr>
            <p:cNvPr id="111" name="Text Box 108" hidden="0"/>
            <p:cNvSpPr>
              <a:spLocks noAdjustHandles="0" noChangeArrowheads="0"/>
            </p:cNvSpPr>
            <p:nvPr isPhoto="0" userDrawn="0"/>
          </p:nvSpPr>
          <p:spPr bwMode="auto">
            <a:xfrm>
              <a:off x="2913" y="1010"/>
              <a:ext cx="410"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14</a:t>
              </a:r>
              <a:r>
                <a:rPr lang="en-US" sz="1800" b="0" i="0" u="none" strike="noStrike" cap="none" spc="0">
                  <a:ln>
                    <a:noFill/>
                  </a:ln>
                  <a:solidFill>
                    <a:srgbClr val="000000"/>
                  </a:solidFill>
                  <a:latin typeface="Arial"/>
                  <a:ea typeface="ＭＳ Ｐゴシック"/>
                </a:rPr>
                <a:t>,x </a:t>
              </a:r>
              <a:endParaRPr/>
            </a:p>
          </p:txBody>
        </p:sp>
        <p:sp>
          <p:nvSpPr>
            <p:cNvPr id="112" name="Text Box 109" hidden="0"/>
            <p:cNvSpPr>
              <a:spLocks noAdjustHandles="0" noChangeArrowheads="0"/>
            </p:cNvSpPr>
            <p:nvPr isPhoto="0" userDrawn="0"/>
          </p:nvSpPr>
          <p:spPr bwMode="auto">
            <a:xfrm>
              <a:off x="2489" y="1010"/>
              <a:ext cx="438"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11,</a:t>
              </a:r>
              <a:r>
                <a:rPr lang="en-US" sz="1800" b="0" i="0" u="none" strike="noStrike" cap="none" spc="0">
                  <a:ln>
                    <a:noFill/>
                  </a:ln>
                  <a:solidFill>
                    <a:srgbClr val="000000"/>
                  </a:solidFill>
                  <a:latin typeface="Arial"/>
                  <a:ea typeface="ＭＳ Ｐゴシック"/>
                </a:rPr>
                <a:t>w </a:t>
              </a:r>
              <a:endParaRPr lang="en-US" sz="2000" b="0" i="0" u="none" strike="noStrike" cap="none" spc="0">
                <a:ln>
                  <a:noFill/>
                </a:ln>
                <a:solidFill>
                  <a:srgbClr val="000000"/>
                </a:solidFill>
                <a:latin typeface="Arial"/>
                <a:ea typeface="ＭＳ Ｐゴシック"/>
              </a:endParaRPr>
            </a:p>
          </p:txBody>
        </p:sp>
        <p:sp>
          <p:nvSpPr>
            <p:cNvPr id="113" name="Text Box 110" hidden="0"/>
            <p:cNvSpPr>
              <a:spLocks noAdjustHandles="0" noChangeArrowheads="0"/>
            </p:cNvSpPr>
            <p:nvPr isPhoto="0" userDrawn="0"/>
          </p:nvSpPr>
          <p:spPr bwMode="auto">
            <a:xfrm>
              <a:off x="1356" y="1017"/>
              <a:ext cx="340"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6,w</a:t>
              </a:r>
              <a:endParaRPr/>
            </a:p>
          </p:txBody>
        </p:sp>
        <p:sp>
          <p:nvSpPr>
            <p:cNvPr id="114" name="Text Box 111" hidden="0"/>
            <p:cNvSpPr>
              <a:spLocks noAdjustHandles="0" noChangeArrowheads="0"/>
            </p:cNvSpPr>
            <p:nvPr isPhoto="0" userDrawn="0"/>
          </p:nvSpPr>
          <p:spPr bwMode="auto">
            <a:xfrm>
              <a:off x="1987" y="1015"/>
              <a:ext cx="11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15" name="Text Box 112" hidden="0"/>
            <p:cNvSpPr>
              <a:spLocks noAdjustHandles="0" noChangeArrowheads="0"/>
            </p:cNvSpPr>
            <p:nvPr isPhoto="0" userDrawn="0"/>
          </p:nvSpPr>
          <p:spPr bwMode="auto">
            <a:xfrm>
              <a:off x="2390" y="1016"/>
              <a:ext cx="11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grpSp>
      <p:sp>
        <p:nvSpPr>
          <p:cNvPr id="116" name="Oval 113" hidden="0"/>
          <p:cNvSpPr>
            <a:spLocks noChangeArrowheads="1"/>
          </p:cNvSpPr>
          <p:nvPr isPhoto="0" userDrawn="0"/>
        </p:nvSpPr>
        <p:spPr bwMode="auto">
          <a:xfrm>
            <a:off x="2828925" y="1666875"/>
            <a:ext cx="528638" cy="276225"/>
          </a:xfrm>
          <a:prstGeom prst="ellipse">
            <a:avLst/>
          </a:prstGeom>
          <a:noFill/>
          <a:ln w="19050">
            <a:solidFill>
              <a:srgbClr val="FF0000"/>
            </a:solidFill>
            <a:round/>
            <a:headEnd/>
            <a:tailEnd/>
          </a:ln>
        </p:spPr>
        <p:txBody>
          <a:bodyPr wrap="none"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Comic Sans MS"/>
              <a:ea typeface="ＭＳ Ｐゴシック"/>
            </a:endParaRPr>
          </a:p>
        </p:txBody>
      </p:sp>
      <p:sp>
        <p:nvSpPr>
          <p:cNvPr id="117" name="Oval 114" hidden="0"/>
          <p:cNvSpPr>
            <a:spLocks noChangeArrowheads="1"/>
          </p:cNvSpPr>
          <p:nvPr isPhoto="0" userDrawn="0"/>
        </p:nvSpPr>
        <p:spPr bwMode="auto">
          <a:xfrm>
            <a:off x="3482975" y="1952625"/>
            <a:ext cx="528638" cy="276225"/>
          </a:xfrm>
          <a:prstGeom prst="ellipse">
            <a:avLst/>
          </a:prstGeom>
          <a:noFill/>
          <a:ln w="19050">
            <a:solidFill>
              <a:srgbClr val="FF0000"/>
            </a:solidFill>
            <a:round/>
            <a:headEnd/>
            <a:tailEnd/>
          </a:ln>
        </p:spPr>
        <p:txBody>
          <a:bodyPr wrap="none"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Comic Sans MS"/>
              <a:ea typeface="ＭＳ Ｐゴシック"/>
            </a:endParaRPr>
          </a:p>
        </p:txBody>
      </p:sp>
      <p:sp>
        <p:nvSpPr>
          <p:cNvPr id="118" name="Text Box 115" hidden="0"/>
          <p:cNvSpPr>
            <a:spLocks noAdjustHandles="0" noChangeArrowheads="0"/>
          </p:cNvSpPr>
          <p:nvPr isPhoto="0" userDrawn="0"/>
        </p:nvSpPr>
        <p:spPr bwMode="auto">
          <a:xfrm>
            <a:off x="1239838" y="2214563"/>
            <a:ext cx="590549" cy="366712"/>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uwx</a:t>
            </a:r>
            <a:endParaRPr/>
          </a:p>
        </p:txBody>
      </p:sp>
      <p:sp>
        <p:nvSpPr>
          <p:cNvPr id="119" name="Oval 116" hidden="0"/>
          <p:cNvSpPr>
            <a:spLocks noChangeArrowheads="1"/>
          </p:cNvSpPr>
          <p:nvPr isPhoto="0" userDrawn="0"/>
        </p:nvSpPr>
        <p:spPr bwMode="auto">
          <a:xfrm>
            <a:off x="2174875" y="2271713"/>
            <a:ext cx="528638" cy="276225"/>
          </a:xfrm>
          <a:prstGeom prst="ellipse">
            <a:avLst/>
          </a:prstGeom>
          <a:noFill/>
          <a:ln w="19050">
            <a:solidFill>
              <a:srgbClr val="FF0000"/>
            </a:solidFill>
            <a:round/>
            <a:headEnd/>
            <a:tailEnd/>
          </a:ln>
        </p:spPr>
        <p:txBody>
          <a:bodyPr wrap="none"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Comic Sans MS"/>
              <a:ea typeface="ＭＳ Ｐゴシック"/>
            </a:endParaRPr>
          </a:p>
        </p:txBody>
      </p:sp>
      <p:sp>
        <p:nvSpPr>
          <p:cNvPr id="120" name="Text Box 117" hidden="0"/>
          <p:cNvSpPr>
            <a:spLocks noAdjustHandles="0" noChangeArrowheads="0"/>
          </p:cNvSpPr>
          <p:nvPr isPhoto="0" userDrawn="0"/>
        </p:nvSpPr>
        <p:spPr bwMode="auto">
          <a:xfrm>
            <a:off x="1144588" y="2500313"/>
            <a:ext cx="704850" cy="366712"/>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uwxv</a:t>
            </a:r>
            <a:endParaRPr/>
          </a:p>
        </p:txBody>
      </p:sp>
      <p:grpSp>
        <p:nvGrpSpPr>
          <p:cNvPr id="121" name="Group 118" hidden="0"/>
          <p:cNvGrpSpPr/>
          <p:nvPr isPhoto="0" userDrawn="0"/>
        </p:nvGrpSpPr>
        <p:grpSpPr bwMode="auto">
          <a:xfrm>
            <a:off x="4008438" y="2511425"/>
            <a:ext cx="1273175" cy="366713"/>
            <a:chOff x="1492" y="2777"/>
            <a:chExt cx="802" cy="231"/>
          </a:xfrm>
        </p:grpSpPr>
        <p:sp>
          <p:nvSpPr>
            <p:cNvPr id="122" name="Text Box 119" hidden="0"/>
            <p:cNvSpPr>
              <a:spLocks noAdjustHandles="0" noChangeArrowheads="0"/>
            </p:cNvSpPr>
            <p:nvPr isPhoto="0" userDrawn="0"/>
          </p:nvSpPr>
          <p:spPr bwMode="auto">
            <a:xfrm>
              <a:off x="1884" y="2777"/>
              <a:ext cx="410"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14</a:t>
              </a:r>
              <a:r>
                <a:rPr lang="en-US" sz="1800" b="0" i="0" u="none" strike="noStrike" cap="none" spc="0">
                  <a:ln>
                    <a:noFill/>
                  </a:ln>
                  <a:solidFill>
                    <a:srgbClr val="000000"/>
                  </a:solidFill>
                  <a:latin typeface="Arial"/>
                  <a:ea typeface="ＭＳ Ｐゴシック"/>
                </a:rPr>
                <a:t>,x </a:t>
              </a:r>
              <a:endParaRPr/>
            </a:p>
          </p:txBody>
        </p:sp>
        <p:sp>
          <p:nvSpPr>
            <p:cNvPr id="123" name="Text Box 120" hidden="0"/>
            <p:cNvSpPr>
              <a:spLocks noAdjustHandles="0" noChangeArrowheads="0"/>
            </p:cNvSpPr>
            <p:nvPr isPhoto="0" userDrawn="0"/>
          </p:nvSpPr>
          <p:spPr bwMode="auto">
            <a:xfrm>
              <a:off x="1492" y="2777"/>
              <a:ext cx="40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10,</a:t>
              </a:r>
              <a:r>
                <a:rPr lang="en-US" sz="1800" b="0" i="0" u="none" strike="noStrike" cap="none" spc="0">
                  <a:ln>
                    <a:noFill/>
                  </a:ln>
                  <a:solidFill>
                    <a:srgbClr val="000000"/>
                  </a:solidFill>
                  <a:latin typeface="Arial"/>
                  <a:ea typeface="ＭＳ Ｐゴシック"/>
                </a:rPr>
                <a:t>v </a:t>
              </a:r>
              <a:endParaRPr lang="en-US" sz="2000" b="0" i="0" u="none" strike="noStrike" cap="none" spc="0">
                <a:ln>
                  <a:noFill/>
                </a:ln>
                <a:solidFill>
                  <a:srgbClr val="000000"/>
                </a:solidFill>
                <a:latin typeface="Arial"/>
                <a:ea typeface="ＭＳ Ｐゴシック"/>
              </a:endParaRPr>
            </a:p>
          </p:txBody>
        </p:sp>
      </p:grpSp>
      <p:sp>
        <p:nvSpPr>
          <p:cNvPr id="124" name="Oval 121" hidden="0"/>
          <p:cNvSpPr>
            <a:spLocks noChangeArrowheads="1"/>
          </p:cNvSpPr>
          <p:nvPr isPhoto="0" userDrawn="0"/>
        </p:nvSpPr>
        <p:spPr bwMode="auto">
          <a:xfrm>
            <a:off x="4011613" y="2570163"/>
            <a:ext cx="528637" cy="276225"/>
          </a:xfrm>
          <a:prstGeom prst="ellipse">
            <a:avLst/>
          </a:prstGeom>
          <a:noFill/>
          <a:ln w="19050">
            <a:solidFill>
              <a:srgbClr val="FF0000"/>
            </a:solidFill>
            <a:round/>
            <a:headEnd/>
            <a:tailEnd/>
          </a:ln>
        </p:spPr>
        <p:txBody>
          <a:bodyPr wrap="none"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Comic Sans MS"/>
              <a:ea typeface="ＭＳ Ｐゴシック"/>
            </a:endParaRPr>
          </a:p>
        </p:txBody>
      </p:sp>
      <p:sp>
        <p:nvSpPr>
          <p:cNvPr id="125" name="Text Box 122" hidden="0"/>
          <p:cNvSpPr>
            <a:spLocks noAdjustHandles="0" noChangeArrowheads="0"/>
          </p:cNvSpPr>
          <p:nvPr isPhoto="0" userDrawn="0"/>
        </p:nvSpPr>
        <p:spPr bwMode="auto">
          <a:xfrm>
            <a:off x="1060450" y="2819400"/>
            <a:ext cx="819150" cy="366713"/>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uwxvy</a:t>
            </a:r>
            <a:endParaRPr/>
          </a:p>
        </p:txBody>
      </p:sp>
      <p:sp>
        <p:nvSpPr>
          <p:cNvPr id="126" name="Text Box 123" hidden="0"/>
          <p:cNvSpPr>
            <a:spLocks noAdjustHandles="0" noChangeArrowheads="0"/>
          </p:cNvSpPr>
          <p:nvPr isPhoto="0" userDrawn="0"/>
        </p:nvSpPr>
        <p:spPr bwMode="auto">
          <a:xfrm>
            <a:off x="4638675" y="2830512"/>
            <a:ext cx="650875" cy="366712"/>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Arial"/>
                <a:ea typeface="ＭＳ Ｐゴシック"/>
              </a:rPr>
              <a:t>12</a:t>
            </a:r>
            <a:r>
              <a:rPr lang="en-US" sz="1800" b="0" i="0" u="none" strike="noStrike" cap="none" spc="0">
                <a:ln>
                  <a:noFill/>
                </a:ln>
                <a:solidFill>
                  <a:srgbClr val="000000"/>
                </a:solidFill>
                <a:latin typeface="Arial"/>
                <a:ea typeface="ＭＳ Ｐゴシック"/>
              </a:rPr>
              <a:t>,y </a:t>
            </a:r>
            <a:endParaRPr/>
          </a:p>
        </p:txBody>
      </p:sp>
      <p:sp>
        <p:nvSpPr>
          <p:cNvPr id="127" name="Oval 124" hidden="0"/>
          <p:cNvSpPr>
            <a:spLocks noChangeArrowheads="1"/>
          </p:cNvSpPr>
          <p:nvPr isPhoto="0" userDrawn="0"/>
        </p:nvSpPr>
        <p:spPr bwMode="auto">
          <a:xfrm>
            <a:off x="4676775" y="2887663"/>
            <a:ext cx="528638" cy="276225"/>
          </a:xfrm>
          <a:prstGeom prst="ellipse">
            <a:avLst/>
          </a:prstGeom>
          <a:noFill/>
          <a:ln w="19050">
            <a:solidFill>
              <a:srgbClr val="FF0000"/>
            </a:solidFill>
            <a:round/>
            <a:headEnd/>
            <a:tailEnd/>
          </a:ln>
        </p:spPr>
        <p:txBody>
          <a:bodyPr wrap="none"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Comic Sans MS"/>
              <a:ea typeface="ＭＳ Ｐゴシック"/>
            </a:endParaRPr>
          </a:p>
        </p:txBody>
      </p:sp>
      <p:sp>
        <p:nvSpPr>
          <p:cNvPr id="128" name="Rectangle 125" hidden="0"/>
          <p:cNvSpPr>
            <a:spLocks noChangeArrowheads="1"/>
          </p:cNvSpPr>
          <p:nvPr isPhoto="0" userDrawn="0"/>
        </p:nvSpPr>
        <p:spPr bwMode="auto">
          <a:xfrm>
            <a:off x="538163" y="3775075"/>
            <a:ext cx="3810000" cy="2397125"/>
          </a:xfrm>
          <a:prstGeom prst="rect">
            <a:avLst/>
          </a:prstGeom>
          <a:noFill/>
          <a:ln>
            <a:noFill/>
          </a:ln>
        </p:spPr>
        <p:txBody>
          <a:bodyPr/>
          <a:lstStyle/>
          <a:p>
            <a:pPr marL="342900" marR="0" lvl="0" indent="-342900" algn="l" defTabSz="914400">
              <a:lnSpc>
                <a:spcPct val="85000"/>
              </a:lnSpc>
              <a:spcBef>
                <a:spcPts val="0"/>
              </a:spcBef>
              <a:spcAft>
                <a:spcPts val="0"/>
              </a:spcAft>
              <a:buClr>
                <a:srgbClr val="000099"/>
              </a:buClr>
              <a:buSzPct val="65000"/>
              <a:buFont typeface="Wingdings"/>
              <a:buNone/>
              <a:defRPr/>
            </a:pPr>
            <a:r>
              <a:rPr lang="en-US" sz="2800" b="0" i="1" u="none" strike="noStrike" cap="none" spc="0">
                <a:ln>
                  <a:noFill/>
                </a:ln>
                <a:solidFill>
                  <a:srgbClr val="CC0000"/>
                </a:solidFill>
                <a:latin typeface="Gill Sans MT"/>
                <a:ea typeface="ＭＳ Ｐゴシック"/>
              </a:rPr>
              <a:t>notes:</a:t>
            </a:r>
            <a:endParaRPr/>
          </a:p>
          <a:p>
            <a:pPr marL="342900" marR="0" lvl="0" indent="-342900" algn="l" defTabSz="914400">
              <a:lnSpc>
                <a:spcPct val="85000"/>
              </a:lnSpc>
              <a:spcBef>
                <a:spcPts val="0"/>
              </a:spcBef>
              <a:spcAft>
                <a:spcPts val="0"/>
              </a:spcAft>
              <a:buClr>
                <a:srgbClr val="000099"/>
              </a:buClr>
              <a:buSzPct val="65000"/>
              <a:buFont typeface="Wingdings"/>
              <a:buChar char="v"/>
              <a:defRPr/>
            </a:pPr>
            <a:r>
              <a:rPr lang="en-US" sz="2000" b="0" i="0" u="none" strike="noStrike" cap="none" spc="0">
                <a:ln>
                  <a:noFill/>
                </a:ln>
                <a:solidFill>
                  <a:srgbClr val="000000"/>
                </a:solidFill>
                <a:latin typeface="Gill Sans MT"/>
                <a:ea typeface="ＭＳ Ｐゴシック"/>
              </a:rPr>
              <a:t>construct shortest path tree by tracing predecessor nodes</a:t>
            </a:r>
            <a:endParaRPr/>
          </a:p>
          <a:p>
            <a:pPr marL="342900" marR="0" lvl="0" indent="-342900" algn="l" defTabSz="914400">
              <a:lnSpc>
                <a:spcPct val="85000"/>
              </a:lnSpc>
              <a:spcBef>
                <a:spcPts val="0"/>
              </a:spcBef>
              <a:spcAft>
                <a:spcPts val="0"/>
              </a:spcAft>
              <a:buClr>
                <a:srgbClr val="000099"/>
              </a:buClr>
              <a:buSzPct val="65000"/>
              <a:buFont typeface="Wingdings"/>
              <a:buChar char="v"/>
              <a:defRPr/>
            </a:pPr>
            <a:r>
              <a:rPr lang="en-US" sz="2000" b="0" i="0" u="none" strike="noStrike" cap="none" spc="0">
                <a:ln>
                  <a:noFill/>
                </a:ln>
                <a:solidFill>
                  <a:srgbClr val="000000"/>
                </a:solidFill>
                <a:latin typeface="Gill Sans MT"/>
                <a:ea typeface="ＭＳ Ｐゴシック"/>
              </a:rPr>
              <a:t>ties can exist (can be broken arbitrarily)</a:t>
            </a:r>
            <a:endParaRPr/>
          </a:p>
        </p:txBody>
      </p:sp>
      <p:sp>
        <p:nvSpPr>
          <p:cNvPr id="129" name="Line 126" hidden="0"/>
          <p:cNvSpPr>
            <a:spLocks noChangeShapeType="1"/>
          </p:cNvSpPr>
          <p:nvPr isPhoto="0" userDrawn="0"/>
        </p:nvSpPr>
        <p:spPr bwMode="auto">
          <a:xfrm>
            <a:off x="7874000" y="4995863"/>
            <a:ext cx="590549" cy="0"/>
          </a:xfrm>
          <a:prstGeom prst="line">
            <a:avLst/>
          </a:prstGeom>
          <a:noFill/>
          <a:ln w="38100">
            <a:solidFill>
              <a:srgbClr val="FF0000"/>
            </a:solidFill>
            <a:round/>
            <a:headEnd/>
            <a:tailEnd type="triangle" w="med" len="me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30" name="Line 127" hidden="0"/>
          <p:cNvSpPr>
            <a:spLocks noChangeShapeType="1"/>
          </p:cNvSpPr>
          <p:nvPr isPhoto="0" userDrawn="0"/>
        </p:nvSpPr>
        <p:spPr bwMode="auto">
          <a:xfrm flipV="1">
            <a:off x="6124575" y="4995863"/>
            <a:ext cx="1463675" cy="1204912"/>
          </a:xfrm>
          <a:prstGeom prst="line">
            <a:avLst/>
          </a:prstGeom>
          <a:noFill/>
          <a:ln w="38100">
            <a:solidFill>
              <a:srgbClr val="FF0000"/>
            </a:solidFill>
            <a:round/>
            <a:headEnd/>
            <a:tailEnd type="triangle" w="med" len="me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31" name="Line 128" hidden="0"/>
          <p:cNvSpPr>
            <a:spLocks noChangeShapeType="1"/>
          </p:cNvSpPr>
          <p:nvPr isPhoto="0" userDrawn="0"/>
        </p:nvSpPr>
        <p:spPr bwMode="auto">
          <a:xfrm>
            <a:off x="6115050" y="5110163"/>
            <a:ext cx="9525" cy="1047750"/>
          </a:xfrm>
          <a:prstGeom prst="line">
            <a:avLst/>
          </a:prstGeom>
          <a:noFill/>
          <a:ln w="38100">
            <a:solidFill>
              <a:srgbClr val="FF0000"/>
            </a:solidFill>
            <a:round/>
            <a:headEnd/>
            <a:tailEnd type="triangle" w="med" len="me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32" name="Line 129" hidden="0"/>
          <p:cNvSpPr>
            <a:spLocks noChangeShapeType="1"/>
          </p:cNvSpPr>
          <p:nvPr isPhoto="0" userDrawn="0"/>
        </p:nvSpPr>
        <p:spPr bwMode="auto">
          <a:xfrm flipV="1">
            <a:off x="4906962" y="3252788"/>
            <a:ext cx="1012825" cy="1628775"/>
          </a:xfrm>
          <a:prstGeom prst="line">
            <a:avLst/>
          </a:prstGeom>
          <a:noFill/>
          <a:ln w="38100">
            <a:solidFill>
              <a:srgbClr val="FF0000"/>
            </a:solidFill>
            <a:round/>
            <a:headEnd/>
            <a:tailEnd type="triangle" w="med" len="me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33" name="Line 130" hidden="0"/>
          <p:cNvSpPr>
            <a:spLocks noChangeShapeType="1"/>
          </p:cNvSpPr>
          <p:nvPr isPhoto="0" userDrawn="0"/>
        </p:nvSpPr>
        <p:spPr bwMode="auto">
          <a:xfrm flipV="1">
            <a:off x="5008562" y="4999038"/>
            <a:ext cx="944562" cy="0"/>
          </a:xfrm>
          <a:prstGeom prst="line">
            <a:avLst/>
          </a:prstGeom>
          <a:noFill/>
          <a:ln w="38100">
            <a:solidFill>
              <a:srgbClr val="FF0000"/>
            </a:solidFill>
            <a:round/>
            <a:headEnd/>
            <a:tailEnd type="triangle" w="med" len="me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34" name="Text Box 131" hidden="0"/>
          <p:cNvSpPr>
            <a:spLocks noAdjustHandles="0" noChangeArrowheads="0"/>
          </p:cNvSpPr>
          <p:nvPr isPhoto="0" userDrawn="0"/>
        </p:nvSpPr>
        <p:spPr bwMode="auto">
          <a:xfrm>
            <a:off x="931863" y="3117850"/>
            <a:ext cx="933450" cy="366713"/>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uwxvyz</a:t>
            </a:r>
            <a:endParaRPr/>
          </a:p>
        </p:txBody>
      </p:sp>
      <p:sp>
        <p:nvSpPr>
          <p:cNvPr id="135" name="Slide Number Placeholder 5" hidden="0"/>
          <p:cNvSpPr>
            <a:spLocks noGrp="1"/>
          </p:cNvSpPr>
          <p:nvPr isPhoto="0" userDrawn="0">
            <p:ph type="sldNum" sz="quarter" idx="12" hasCustomPrompt="0"/>
          </p:nvPr>
        </p:nvSpPr>
        <p:spPr bwMode="auto">
          <a:xfrm>
            <a:off x="8456154" y="6475895"/>
            <a:ext cx="548655" cy="272319"/>
          </a:xfrm>
          <a:prstGeom prst="rect">
            <a:avLst/>
          </a:prstGeom>
          <a:noFill/>
          <a:ln/>
        </p:spPr>
        <p:txBody>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Tahoma"/>
                <a:ea typeface="ＭＳ Ｐゴシック"/>
              </a:rPr>
              <a:t>5-</a:t>
            </a:r>
            <a:fld id="{8E8C6E93-DF5B-BC4B-80F9-500DED1EEDCC}" type="slidenum">
              <a:rPr lang="en-US" sz="1200" b="0" i="0" u="none" strike="noStrike" cap="none" spc="0">
                <a:ln>
                  <a:noFill/>
                </a:ln>
                <a:solidFill>
                  <a:srgbClr val="000000"/>
                </a:solidFill>
                <a:latin typeface="Tahoma"/>
                <a:ea typeface="ＭＳ Ｐゴシック"/>
              </a:rPr>
              <a:t/>
            </a:fld>
            <a:endParaRPr lang="en-US" sz="1200" b="0" i="0" u="none" strike="noStrike" cap="none" spc="0">
              <a:ln>
                <a:noFill/>
              </a:ln>
              <a:solidFill>
                <a:srgbClr val="000000"/>
              </a:solidFill>
              <a:latin typeface="Tahoma"/>
              <a:ea typeface="ＭＳ Ｐゴシック"/>
            </a:endParaRPr>
          </a:p>
        </p:txBody>
      </p:sp>
      <p:sp>
        <p:nvSpPr>
          <p:cNvPr id="136" name="Footer Placeholder 2" hidden="0"/>
          <p:cNvSpPr>
            <a:spLocks noGrp="1"/>
          </p:cNvSpPr>
          <p:nvPr isPhoto="0" userDrawn="0">
            <p:ph type="ftr" sz="quarter" idx="11" hasCustomPrompt="0"/>
          </p:nvPr>
        </p:nvSpPr>
        <p:spPr bwMode="auto">
          <a:xfrm>
            <a:off x="6375496" y="6475081"/>
            <a:ext cx="2177473" cy="241541"/>
          </a:xfrm>
          <a:prstGeom prst="rect">
            <a:avLst/>
          </a:prstGeom>
          <a:noFill/>
          <a:ln/>
        </p:spPr>
        <p:txBody>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Tahoma"/>
                <a:ea typeface="ＭＳ Ｐゴシック"/>
                <a:cs typeface="Arial"/>
              </a:rPr>
              <a:t>Network Layer: Control Plane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Picture 91" descr="underline_base" hidden="0"/>
          <p:cNvPicPr>
            <a:picLocks noChangeArrowheads="1"/>
          </p:cNvPicPr>
          <p:nvPr isPhoto="0" userDrawn="0"/>
        </p:nvPicPr>
        <p:blipFill>
          <a:blip r:embed="rId2"/>
          <a:stretch/>
        </p:blipFill>
        <p:spPr bwMode="auto">
          <a:xfrm>
            <a:off x="465138" y="833438"/>
            <a:ext cx="7769225" cy="173037"/>
          </a:xfrm>
          <a:prstGeom prst="rect">
            <a:avLst/>
          </a:prstGeom>
          <a:noFill/>
          <a:ln>
            <a:noFill/>
          </a:ln>
        </p:spPr>
      </p:pic>
      <p:sp>
        <p:nvSpPr>
          <p:cNvPr id="5" name="Rectangle 2" hidden="0"/>
          <p:cNvSpPr>
            <a:spLocks noChangeArrowheads="1" noGrp="1"/>
          </p:cNvSpPr>
          <p:nvPr isPhoto="0" userDrawn="0">
            <p:ph type="title" hasCustomPrompt="0"/>
          </p:nvPr>
        </p:nvSpPr>
        <p:spPr bwMode="auto">
          <a:xfrm>
            <a:off x="411163" y="130175"/>
            <a:ext cx="8364537" cy="963613"/>
          </a:xfrm>
        </p:spPr>
        <p:txBody>
          <a:bodyPr/>
          <a:lstStyle/>
          <a:p>
            <a:pPr>
              <a:defRPr/>
            </a:pPr>
            <a:r>
              <a:rPr lang="en-US" sz="4000">
                <a:latin typeface="Gill Sans MT"/>
              </a:rPr>
              <a:t>Dijkstra</a:t>
            </a:r>
            <a:r>
              <a:rPr lang="ja-JP" sz="4000">
                <a:latin typeface="Gill Sans MT"/>
              </a:rPr>
              <a:t>’</a:t>
            </a:r>
            <a:r>
              <a:rPr lang="en-US" sz="4000">
                <a:latin typeface="Gill Sans MT"/>
              </a:rPr>
              <a:t>s algorithm: another example</a:t>
            </a:r>
            <a:endParaRPr lang="en-US">
              <a:latin typeface="Gill Sans MT"/>
            </a:endParaRPr>
          </a:p>
        </p:txBody>
      </p:sp>
      <p:sp>
        <p:nvSpPr>
          <p:cNvPr id="6" name="Text Box 3" hidden="0"/>
          <p:cNvSpPr>
            <a:spLocks noAdjustHandles="0" noChangeArrowheads="0"/>
          </p:cNvSpPr>
          <p:nvPr isPhoto="0" userDrawn="0"/>
        </p:nvSpPr>
        <p:spPr bwMode="auto">
          <a:xfrm>
            <a:off x="239713" y="1506538"/>
            <a:ext cx="706437" cy="2225675"/>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Step</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0</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1</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2</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3</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4</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5</a:t>
            </a:r>
            <a:endParaRPr/>
          </a:p>
        </p:txBody>
      </p:sp>
      <p:sp>
        <p:nvSpPr>
          <p:cNvPr id="7" name="Text Box 4" hidden="0"/>
          <p:cNvSpPr>
            <a:spLocks noAdjustHandles="0" noChangeArrowheads="0"/>
          </p:cNvSpPr>
          <p:nvPr isPhoto="0" userDrawn="0"/>
        </p:nvSpPr>
        <p:spPr bwMode="auto">
          <a:xfrm>
            <a:off x="1252538" y="1516063"/>
            <a:ext cx="1017587" cy="2225675"/>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N</a:t>
            </a:r>
            <a:r>
              <a:rPr lang="en-US" sz="2000" b="0" i="0" u="none" strike="noStrike" cap="none" spc="0">
                <a:ln>
                  <a:noFill/>
                </a:ln>
                <a:solidFill>
                  <a:srgbClr val="000000"/>
                </a:solidFill>
                <a:latin typeface="Arial"/>
                <a:ea typeface="ＭＳ Ｐゴシック"/>
                <a:cs typeface="Arial"/>
              </a:rPr>
              <a:t>'</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u</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ux</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uxy</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uxyv</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uxyvw</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uxyvwz</a:t>
            </a:r>
            <a:endParaRPr/>
          </a:p>
        </p:txBody>
      </p:sp>
      <p:sp>
        <p:nvSpPr>
          <p:cNvPr id="8" name="Text Box 5" hidden="0"/>
          <p:cNvSpPr>
            <a:spLocks noAdjustHandles="0" noChangeArrowheads="0"/>
          </p:cNvSpPr>
          <p:nvPr isPhoto="0" userDrawn="0"/>
        </p:nvSpPr>
        <p:spPr bwMode="auto">
          <a:xfrm>
            <a:off x="2500313" y="1497013"/>
            <a:ext cx="1169987" cy="1311275"/>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D(v),p(v)</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2,u</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2,u</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2,u</a:t>
            </a:r>
            <a:endParaRPr/>
          </a:p>
        </p:txBody>
      </p:sp>
      <p:sp>
        <p:nvSpPr>
          <p:cNvPr id="9" name="Text Box 6" hidden="0"/>
          <p:cNvSpPr>
            <a:spLocks noAdjustHandles="0" noChangeArrowheads="0"/>
          </p:cNvSpPr>
          <p:nvPr isPhoto="0" userDrawn="0"/>
        </p:nvSpPr>
        <p:spPr bwMode="auto">
          <a:xfrm>
            <a:off x="3667125" y="1501775"/>
            <a:ext cx="1284288" cy="1616075"/>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D(w),p(w)</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5,u</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4,x</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3,y</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3,y</a:t>
            </a:r>
            <a:endParaRPr/>
          </a:p>
        </p:txBody>
      </p:sp>
      <p:sp>
        <p:nvSpPr>
          <p:cNvPr id="10" name="Text Box 7" hidden="0"/>
          <p:cNvSpPr>
            <a:spLocks noAdjustHandles="0" noChangeArrowheads="0"/>
          </p:cNvSpPr>
          <p:nvPr isPhoto="0" userDrawn="0"/>
        </p:nvSpPr>
        <p:spPr bwMode="auto">
          <a:xfrm>
            <a:off x="5057775" y="1497013"/>
            <a:ext cx="1169988" cy="701675"/>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D(x),p(x)</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1,u</a:t>
            </a:r>
            <a:endParaRPr/>
          </a:p>
        </p:txBody>
      </p:sp>
      <p:sp>
        <p:nvSpPr>
          <p:cNvPr id="11" name="Text Box 8" hidden="0"/>
          <p:cNvSpPr>
            <a:spLocks noAdjustHandles="0" noChangeArrowheads="0"/>
          </p:cNvSpPr>
          <p:nvPr isPhoto="0" userDrawn="0"/>
        </p:nvSpPr>
        <p:spPr bwMode="auto">
          <a:xfrm>
            <a:off x="6353175" y="1501775"/>
            <a:ext cx="1169988" cy="1006474"/>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D(y),p(y)</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Comic Sans MS"/>
                <a:ea typeface="ＭＳ Ｐゴシック"/>
                <a:cs typeface="Arial"/>
              </a:rPr>
              <a:t>∞</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2,x</a:t>
            </a:r>
            <a:endParaRPr/>
          </a:p>
        </p:txBody>
      </p:sp>
      <p:sp>
        <p:nvSpPr>
          <p:cNvPr id="12" name="Text Box 9" hidden="0"/>
          <p:cNvSpPr>
            <a:spLocks noAdjustHandles="0" noChangeArrowheads="0"/>
          </p:cNvSpPr>
          <p:nvPr isPhoto="0" userDrawn="0"/>
        </p:nvSpPr>
        <p:spPr bwMode="auto">
          <a:xfrm>
            <a:off x="7605713" y="1516063"/>
            <a:ext cx="1169987" cy="1860550"/>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D(z),p(z)</a:t>
            </a:r>
            <a:endParaRPr/>
          </a:p>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Comic Sans MS"/>
                <a:ea typeface="ＭＳ Ｐゴシック"/>
              </a:rPr>
              <a:t>∞ </a:t>
            </a:r>
            <a:endParaRPr lang="en-US" sz="2000" b="0" i="0" u="none" strike="noStrike" cap="none" spc="0">
              <a:ln>
                <a:noFill/>
              </a:ln>
              <a:solidFill>
                <a:srgbClr val="000000"/>
              </a:solidFill>
              <a:latin typeface="Arial"/>
              <a:ea typeface="ＭＳ Ｐゴシック"/>
            </a:endParaRPr>
          </a:p>
          <a:p>
            <a:pPr marL="0" marR="0" lvl="0" indent="0" algn="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Comic Sans MS"/>
                <a:ea typeface="ＭＳ Ｐゴシック"/>
              </a:rPr>
              <a:t>∞ </a:t>
            </a:r>
            <a:endParaRPr lang="en-US" sz="2000" b="0" i="0" u="none" strike="noStrike" cap="none" spc="0">
              <a:ln>
                <a:noFill/>
              </a:ln>
              <a:solidFill>
                <a:srgbClr val="000000"/>
              </a:solidFill>
              <a:latin typeface="Arial"/>
              <a:ea typeface="ＭＳ Ｐゴシック"/>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4,y</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4,y</a:t>
            </a:r>
            <a:endParaRPr/>
          </a:p>
          <a:p>
            <a:pPr marL="0" marR="0" lvl="0" indent="0" algn="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4,y</a:t>
            </a:r>
            <a:endParaRPr/>
          </a:p>
        </p:txBody>
      </p:sp>
      <p:sp>
        <p:nvSpPr>
          <p:cNvPr id="13" name="Line 10" hidden="0"/>
          <p:cNvSpPr>
            <a:spLocks noChangeShapeType="1"/>
          </p:cNvSpPr>
          <p:nvPr isPhoto="0" userDrawn="0"/>
        </p:nvSpPr>
        <p:spPr bwMode="auto">
          <a:xfrm>
            <a:off x="361950" y="1857375"/>
            <a:ext cx="8505825" cy="9525"/>
          </a:xfrm>
          <a:prstGeom prst="line">
            <a:avLst/>
          </a:prstGeom>
          <a:noFill/>
          <a:ln w="28575">
            <a:solidFill>
              <a:schemeClr val="accent2"/>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4" name="Line 11" hidden="0"/>
          <p:cNvSpPr>
            <a:spLocks noChangeShapeType="1"/>
          </p:cNvSpPr>
          <p:nvPr isPhoto="0" userDrawn="0"/>
        </p:nvSpPr>
        <p:spPr bwMode="auto">
          <a:xfrm>
            <a:off x="519113" y="2162175"/>
            <a:ext cx="8296274" cy="0"/>
          </a:xfrm>
          <a:prstGeom prst="line">
            <a:avLst/>
          </a:prstGeom>
          <a:noFill/>
          <a:ln w="19050">
            <a:solidFill>
              <a:schemeClr val="accent2"/>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5" name="Line 12" hidden="0"/>
          <p:cNvSpPr>
            <a:spLocks noChangeShapeType="1"/>
          </p:cNvSpPr>
          <p:nvPr isPhoto="0" userDrawn="0"/>
        </p:nvSpPr>
        <p:spPr bwMode="auto">
          <a:xfrm>
            <a:off x="538163" y="2457450"/>
            <a:ext cx="8267700" cy="4763"/>
          </a:xfrm>
          <a:prstGeom prst="line">
            <a:avLst/>
          </a:prstGeom>
          <a:noFill/>
          <a:ln w="19050">
            <a:solidFill>
              <a:schemeClr val="accent2"/>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6" name="Line 13" hidden="0"/>
          <p:cNvSpPr>
            <a:spLocks noChangeShapeType="1"/>
          </p:cNvSpPr>
          <p:nvPr isPhoto="0" userDrawn="0"/>
        </p:nvSpPr>
        <p:spPr bwMode="auto">
          <a:xfrm>
            <a:off x="547688" y="2767013"/>
            <a:ext cx="8253412" cy="9525"/>
          </a:xfrm>
          <a:prstGeom prst="line">
            <a:avLst/>
          </a:prstGeom>
          <a:noFill/>
          <a:ln w="19050">
            <a:solidFill>
              <a:schemeClr val="accent2"/>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7" name="Line 14" hidden="0"/>
          <p:cNvSpPr>
            <a:spLocks noChangeShapeType="1"/>
          </p:cNvSpPr>
          <p:nvPr isPhoto="0" userDrawn="0"/>
        </p:nvSpPr>
        <p:spPr bwMode="auto">
          <a:xfrm>
            <a:off x="557213" y="3071813"/>
            <a:ext cx="8267700" cy="9525"/>
          </a:xfrm>
          <a:prstGeom prst="line">
            <a:avLst/>
          </a:prstGeom>
          <a:noFill/>
          <a:ln w="19050">
            <a:solidFill>
              <a:schemeClr val="accent2"/>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18" name="Line 15" hidden="0"/>
          <p:cNvSpPr>
            <a:spLocks noChangeShapeType="1"/>
          </p:cNvSpPr>
          <p:nvPr isPhoto="0" userDrawn="0"/>
        </p:nvSpPr>
        <p:spPr bwMode="auto">
          <a:xfrm>
            <a:off x="571500" y="3386138"/>
            <a:ext cx="8262938" cy="4762"/>
          </a:xfrm>
          <a:prstGeom prst="line">
            <a:avLst/>
          </a:prstGeom>
          <a:noFill/>
          <a:ln w="19050">
            <a:solidFill>
              <a:schemeClr val="accent2"/>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grpSp>
        <p:nvGrpSpPr>
          <p:cNvPr id="19" name="Group 16" hidden="0"/>
          <p:cNvGrpSpPr/>
          <p:nvPr isPhoto="0" userDrawn="0"/>
        </p:nvGrpSpPr>
        <p:grpSpPr bwMode="auto">
          <a:xfrm>
            <a:off x="3645396" y="3771160"/>
            <a:ext cx="3571875" cy="2236787"/>
            <a:chOff x="3162" y="1071"/>
            <a:chExt cx="2250" cy="1409"/>
          </a:xfrm>
        </p:grpSpPr>
        <p:sp>
          <p:nvSpPr>
            <p:cNvPr id="20" name="Freeform 17" hidden="0"/>
            <p:cNvSpPr/>
            <p:nvPr isPhoto="0" userDrawn="0"/>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fill="norm" stroke="1" extrusionOk="0">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1" name="Freeform 18" hidden="0"/>
            <p:cNvSpPr/>
            <p:nvPr isPhoto="0" userDrawn="0"/>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fill="norm" stroke="1" extrusionOk="0">
                  <a:moveTo>
                    <a:pt x="0" y="186"/>
                  </a:moveTo>
                  <a:lnTo>
                    <a:pt x="342" y="0"/>
                  </a:lnTo>
                </a:path>
              </a:pathLst>
            </a:cu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2" name="Oval 19" hidden="0"/>
            <p:cNvSpPr>
              <a:spLocks noChangeArrowheads="1"/>
            </p:cNvSpPr>
            <p:nvPr isPhoto="0" userDrawn="0"/>
          </p:nvSpPr>
          <p:spPr bwMode="auto">
            <a:xfrm>
              <a:off x="3237" y="1862"/>
              <a:ext cx="313" cy="81"/>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3" name="Line 20" hidden="0"/>
            <p:cNvSpPr>
              <a:spLocks noChangeShapeType="1"/>
            </p:cNvSpPr>
            <p:nvPr isPhoto="0" userDrawn="0"/>
          </p:nvSpPr>
          <p:spPr bwMode="auto">
            <a:xfrm>
              <a:off x="3237" y="1855"/>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4" name="Line 21" hidden="0"/>
            <p:cNvSpPr>
              <a:spLocks noChangeShapeType="1"/>
            </p:cNvSpPr>
            <p:nvPr isPhoto="0" userDrawn="0"/>
          </p:nvSpPr>
          <p:spPr bwMode="auto">
            <a:xfrm>
              <a:off x="3551" y="1855"/>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5" name="Rectangle 22" hidden="0"/>
            <p:cNvSpPr>
              <a:spLocks noChangeArrowheads="1"/>
            </p:cNvSpPr>
            <p:nvPr isPhoto="0" userDrawn="0"/>
          </p:nvSpPr>
          <p:spPr bwMode="auto">
            <a:xfrm>
              <a:off x="3237" y="1855"/>
              <a:ext cx="310"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26" name="Oval 23" hidden="0"/>
            <p:cNvSpPr>
              <a:spLocks noChangeArrowheads="1"/>
            </p:cNvSpPr>
            <p:nvPr isPhoto="0" userDrawn="0"/>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7" name="Oval 24" hidden="0"/>
            <p:cNvSpPr>
              <a:spLocks noChangeArrowheads="1"/>
            </p:cNvSpPr>
            <p:nvPr isPhoto="0" userDrawn="0"/>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8" name="Line 25" hidden="0"/>
            <p:cNvSpPr>
              <a:spLocks noChangeShapeType="1"/>
            </p:cNvSpPr>
            <p:nvPr isPhoto="0" userDrawn="0"/>
          </p:nvSpPr>
          <p:spPr bwMode="auto">
            <a:xfrm>
              <a:off x="3712" y="2242"/>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29" name="Line 26" hidden="0"/>
            <p:cNvSpPr>
              <a:spLocks noChangeShapeType="1"/>
            </p:cNvSpPr>
            <p:nvPr isPhoto="0" userDrawn="0"/>
          </p:nvSpPr>
          <p:spPr bwMode="auto">
            <a:xfrm>
              <a:off x="4025" y="2242"/>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0" name="Rectangle 27" hidden="0"/>
            <p:cNvSpPr>
              <a:spLocks noChangeArrowheads="1"/>
            </p:cNvSpPr>
            <p:nvPr isPhoto="0" userDrawn="0"/>
          </p:nvSpPr>
          <p:spPr bwMode="auto">
            <a:xfrm>
              <a:off x="3712" y="2242"/>
              <a:ext cx="310"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31" name="Oval 28" hidden="0"/>
            <p:cNvSpPr>
              <a:spLocks noChangeArrowheads="1"/>
            </p:cNvSpPr>
            <p:nvPr isPhoto="0" userDrawn="0"/>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2" name="Oval 29" hidden="0"/>
            <p:cNvSpPr>
              <a:spLocks noChangeArrowheads="1"/>
            </p:cNvSpPr>
            <p:nvPr isPhoto="0" userDrawn="0"/>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3" name="Line 30" hidden="0"/>
            <p:cNvSpPr>
              <a:spLocks noChangeShapeType="1"/>
            </p:cNvSpPr>
            <p:nvPr isPhoto="0" userDrawn="0"/>
          </p:nvSpPr>
          <p:spPr bwMode="auto">
            <a:xfrm>
              <a:off x="3708" y="1552"/>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4" name="Line 31" hidden="0"/>
            <p:cNvSpPr>
              <a:spLocks noChangeShapeType="1"/>
            </p:cNvSpPr>
            <p:nvPr isPhoto="0" userDrawn="0"/>
          </p:nvSpPr>
          <p:spPr bwMode="auto">
            <a:xfrm>
              <a:off x="4021" y="1552"/>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5" name="Rectangle 32" hidden="0"/>
            <p:cNvSpPr>
              <a:spLocks noChangeArrowheads="1"/>
            </p:cNvSpPr>
            <p:nvPr isPhoto="0" userDrawn="0"/>
          </p:nvSpPr>
          <p:spPr bwMode="auto">
            <a:xfrm>
              <a:off x="3708" y="1552"/>
              <a:ext cx="310"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36" name="Oval 33" hidden="0"/>
            <p:cNvSpPr>
              <a:spLocks noChangeArrowheads="1"/>
            </p:cNvSpPr>
            <p:nvPr isPhoto="0" userDrawn="0"/>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7" name="Oval 34" hidden="0"/>
            <p:cNvSpPr>
              <a:spLocks noChangeArrowheads="1"/>
            </p:cNvSpPr>
            <p:nvPr isPhoto="0" userDrawn="0"/>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8" name="Line 35" hidden="0"/>
            <p:cNvSpPr>
              <a:spLocks noChangeShapeType="1"/>
            </p:cNvSpPr>
            <p:nvPr isPhoto="0" userDrawn="0"/>
          </p:nvSpPr>
          <p:spPr bwMode="auto">
            <a:xfrm>
              <a:off x="4391" y="1547"/>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39" name="Line 36" hidden="0"/>
            <p:cNvSpPr>
              <a:spLocks noChangeShapeType="1"/>
            </p:cNvSpPr>
            <p:nvPr isPhoto="0" userDrawn="0"/>
          </p:nvSpPr>
          <p:spPr bwMode="auto">
            <a:xfrm>
              <a:off x="4703" y="1547"/>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0" name="Rectangle 37" hidden="0"/>
            <p:cNvSpPr>
              <a:spLocks noChangeArrowheads="1"/>
            </p:cNvSpPr>
            <p:nvPr isPhoto="0" userDrawn="0"/>
          </p:nvSpPr>
          <p:spPr bwMode="auto">
            <a:xfrm>
              <a:off x="4391" y="1547"/>
              <a:ext cx="309"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41" name="Oval 38" hidden="0"/>
            <p:cNvSpPr>
              <a:spLocks noChangeArrowheads="1"/>
            </p:cNvSpPr>
            <p:nvPr isPhoto="0" userDrawn="0"/>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2" name="Oval 39" hidden="0"/>
            <p:cNvSpPr>
              <a:spLocks noChangeArrowheads="1"/>
            </p:cNvSpPr>
            <p:nvPr isPhoto="0" userDrawn="0"/>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3" name="Line 40" hidden="0"/>
            <p:cNvSpPr>
              <a:spLocks noChangeShapeType="1"/>
            </p:cNvSpPr>
            <p:nvPr isPhoto="0" userDrawn="0"/>
          </p:nvSpPr>
          <p:spPr bwMode="auto">
            <a:xfrm>
              <a:off x="4401" y="2239"/>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4" name="Line 41" hidden="0"/>
            <p:cNvSpPr>
              <a:spLocks noChangeShapeType="1"/>
            </p:cNvSpPr>
            <p:nvPr isPhoto="0" userDrawn="0"/>
          </p:nvSpPr>
          <p:spPr bwMode="auto">
            <a:xfrm>
              <a:off x="4714" y="2239"/>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5" name="Rectangle 42" hidden="0"/>
            <p:cNvSpPr>
              <a:spLocks noChangeArrowheads="1"/>
            </p:cNvSpPr>
            <p:nvPr isPhoto="0" userDrawn="0"/>
          </p:nvSpPr>
          <p:spPr bwMode="auto">
            <a:xfrm>
              <a:off x="4401" y="2239"/>
              <a:ext cx="310"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46" name="Oval 43" hidden="0"/>
            <p:cNvSpPr>
              <a:spLocks noChangeArrowheads="1"/>
            </p:cNvSpPr>
            <p:nvPr isPhoto="0" userDrawn="0"/>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7" name="Oval 44" hidden="0"/>
            <p:cNvSpPr>
              <a:spLocks noChangeArrowheads="1"/>
            </p:cNvSpPr>
            <p:nvPr isPhoto="0" userDrawn="0"/>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8" name="Line 45" hidden="0"/>
            <p:cNvSpPr>
              <a:spLocks noChangeShapeType="1"/>
            </p:cNvSpPr>
            <p:nvPr isPhoto="0" userDrawn="0"/>
          </p:nvSpPr>
          <p:spPr bwMode="auto">
            <a:xfrm>
              <a:off x="4966" y="1897"/>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49" name="Line 46" hidden="0"/>
            <p:cNvSpPr>
              <a:spLocks noChangeShapeType="1"/>
            </p:cNvSpPr>
            <p:nvPr isPhoto="0" userDrawn="0"/>
          </p:nvSpPr>
          <p:spPr bwMode="auto">
            <a:xfrm>
              <a:off x="5279" y="1897"/>
              <a:ext cx="0" cy="50"/>
            </a:xfrm>
            <a:prstGeom prst="line">
              <a:avLst/>
            </a:pr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0" name="Rectangle 47" hidden="0"/>
            <p:cNvSpPr>
              <a:spLocks noChangeArrowheads="1"/>
            </p:cNvSpPr>
            <p:nvPr isPhoto="0" userDrawn="0"/>
          </p:nvSpPr>
          <p:spPr bwMode="auto">
            <a:xfrm>
              <a:off x="4966" y="1897"/>
              <a:ext cx="310" cy="49"/>
            </a:xfrm>
            <a:prstGeom prst="rect">
              <a:avLst/>
            </a:prstGeom>
            <a:solidFill>
              <a:schemeClr val="hlink"/>
            </a:solidFill>
            <a:ln>
              <a:noFill/>
            </a:ln>
          </p:spPr>
          <p:txBody>
            <a:bodyPr wrap="none" anchor="ctr"/>
            <a:lstStyle/>
            <a:p>
              <a:pPr marL="0" marR="0" lvl="0" indent="0" algn="ctr" defTabSz="914400">
                <a:lnSpc>
                  <a:spcPct val="100000"/>
                </a:lnSpc>
                <a:spcBef>
                  <a:spcPts val="0"/>
                </a:spcBef>
                <a:spcAft>
                  <a:spcPts val="0"/>
                </a:spcAft>
                <a:buClrTx/>
                <a:buSzTx/>
                <a:buFontTx/>
                <a:buNone/>
                <a:defRPr/>
              </a:pPr>
              <a:endParaRPr lang="en-US" sz="2400" b="0" i="0" u="none" strike="noStrike" cap="none" spc="0">
                <a:ln>
                  <a:noFill/>
                </a:ln>
                <a:solidFill>
                  <a:srgbClr val="000000"/>
                </a:solidFill>
                <a:latin typeface="Arial"/>
                <a:ea typeface="ＭＳ Ｐゴシック"/>
              </a:endParaRPr>
            </a:p>
          </p:txBody>
        </p:sp>
        <p:sp>
          <p:nvSpPr>
            <p:cNvPr id="51" name="Oval 48" hidden="0"/>
            <p:cNvSpPr>
              <a:spLocks noChangeArrowheads="1"/>
            </p:cNvSpPr>
            <p:nvPr isPhoto="0" userDrawn="0"/>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2" name="Freeform 49" hidden="0"/>
            <p:cNvSpPr/>
            <p:nvPr isPhoto="0" userDrawn="0"/>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fill="norm" stroke="1" extrusionOk="0">
                  <a:moveTo>
                    <a:pt x="0" y="0"/>
                  </a:moveTo>
                  <a:lnTo>
                    <a:pt x="0" y="522"/>
                  </a:lnTo>
                </a:path>
              </a:pathLst>
            </a:cu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3" name="Freeform 50" hidden="0"/>
            <p:cNvSpPr/>
            <p:nvPr isPhoto="0" userDrawn="0"/>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fill="norm" stroke="1" extrusionOk="0">
                  <a:moveTo>
                    <a:pt x="0" y="0"/>
                  </a:moveTo>
                  <a:lnTo>
                    <a:pt x="0" y="537"/>
                  </a:lnTo>
                </a:path>
              </a:pathLst>
            </a:cu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4" name="Freeform 51" hidden="0"/>
            <p:cNvSpPr/>
            <p:nvPr isPhoto="0" userDrawn="0"/>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fill="norm" stroke="1" extrusionOk="0">
                  <a:moveTo>
                    <a:pt x="0" y="174"/>
                  </a:moveTo>
                  <a:lnTo>
                    <a:pt x="378" y="0"/>
                  </a:lnTo>
                </a:path>
              </a:pathLst>
            </a:cu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5" name="Freeform 52" hidden="0"/>
            <p:cNvSpPr/>
            <p:nvPr isPhoto="0" userDrawn="0"/>
          </p:nvSpPr>
          <p:spPr bwMode="auto">
            <a:xfrm>
              <a:off x="4716" y="1986"/>
              <a:ext cx="365"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fill="norm" stroke="1" extrusionOk="0">
                  <a:moveTo>
                    <a:pt x="0" y="270"/>
                  </a:moveTo>
                  <a:lnTo>
                    <a:pt x="366" y="0"/>
                  </a:lnTo>
                </a:path>
              </a:pathLst>
            </a:cu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6" name="Freeform 53" hidden="0"/>
            <p:cNvSpPr/>
            <p:nvPr isPhoto="0" userDrawn="0"/>
          </p:nvSpPr>
          <p:spPr bwMode="auto">
            <a:xfrm>
              <a:off x="4034" y="2268"/>
              <a:ext cx="365"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fill="norm" stroke="1" extrusionOk="0">
                  <a:moveTo>
                    <a:pt x="366" y="0"/>
                  </a:moveTo>
                  <a:lnTo>
                    <a:pt x="0" y="0"/>
                  </a:lnTo>
                </a:path>
              </a:pathLst>
            </a:cu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7" name="Freeform 54" hidden="0"/>
            <p:cNvSpPr/>
            <p:nvPr isPhoto="0" userDrawn="0"/>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fill="norm" stroke="1" extrusionOk="0">
                  <a:moveTo>
                    <a:pt x="276" y="264"/>
                  </a:moveTo>
                  <a:lnTo>
                    <a:pt x="0" y="0"/>
                  </a:lnTo>
                </a:path>
              </a:pathLst>
            </a:cu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8" name="Freeform 55" hidden="0"/>
            <p:cNvSpPr/>
            <p:nvPr isPhoto="0" userDrawn="0"/>
          </p:nvSpPr>
          <p:spPr bwMode="auto">
            <a:xfrm>
              <a:off x="4029" y="1578"/>
              <a:ext cx="365"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fill="norm" stroke="1" extrusionOk="0">
                  <a:moveTo>
                    <a:pt x="366" y="0"/>
                  </a:moveTo>
                  <a:lnTo>
                    <a:pt x="0" y="0"/>
                  </a:lnTo>
                </a:path>
              </a:pathLst>
            </a:cu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59" name="Freeform 56" hidden="0"/>
            <p:cNvSpPr/>
            <p:nvPr isPhoto="0" userDrawn="0"/>
          </p:nvSpPr>
          <p:spPr bwMode="auto">
            <a:xfrm>
              <a:off x="4703"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fill="norm" stroke="1" extrusionOk="0">
                  <a:moveTo>
                    <a:pt x="396" y="267"/>
                  </a:moveTo>
                  <a:lnTo>
                    <a:pt x="0" y="0"/>
                  </a:lnTo>
                </a:path>
              </a:pathLst>
            </a:cu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60" name="Freeform 57" hidden="0"/>
            <p:cNvSpPr/>
            <p:nvPr isPhoto="0" userDrawn="0"/>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fill="norm" stroke="1" extrusionOk="0">
                  <a:moveTo>
                    <a:pt x="1110" y="342"/>
                  </a:moveTo>
                  <a:cubicBezTo>
                    <a:pt x="1104" y="0"/>
                    <a:pt x="21" y="63"/>
                    <a:pt x="0" y="645"/>
                  </a:cubicBezTo>
                </a:path>
              </a:pathLst>
            </a:custGeom>
            <a:noFill/>
            <a:ln w="12700">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grpSp>
          <p:nvGrpSpPr>
            <p:cNvPr id="61" name="Group 58" hidden="0"/>
            <p:cNvGrpSpPr/>
            <p:nvPr isPhoto="0" userDrawn="0"/>
          </p:nvGrpSpPr>
          <p:grpSpPr bwMode="auto">
            <a:xfrm>
              <a:off x="3287" y="1744"/>
              <a:ext cx="205" cy="250"/>
              <a:chOff x="2954" y="2425"/>
              <a:chExt cx="208" cy="250"/>
            </a:xfrm>
          </p:grpSpPr>
          <p:sp>
            <p:nvSpPr>
              <p:cNvPr id="62" name="Rectangle 59" hidden="0"/>
              <p:cNvSpPr>
                <a:spLocks noChangeArrowheads="1"/>
              </p:cNvSpPr>
              <p:nvPr isPhoto="0" userDrawn="0"/>
            </p:nvSpPr>
            <p:spPr bwMode="auto">
              <a:xfrm>
                <a:off x="2982" y="2490"/>
                <a:ext cx="144" cy="132"/>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63" name="Text Box 60" hidden="0"/>
              <p:cNvSpPr>
                <a:spLocks noAdjustHandles="0" noChangeArrowheads="0"/>
              </p:cNvSpPr>
              <p:nvPr isPhoto="0" userDrawn="0"/>
            </p:nvSpPr>
            <p:spPr bwMode="auto">
              <a:xfrm>
                <a:off x="2954" y="2425"/>
                <a:ext cx="208" cy="250"/>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u</a:t>
                </a:r>
                <a:endParaRPr lang="en-US" sz="2400" b="0" i="0" u="none" strike="noStrike" cap="none" spc="0">
                  <a:ln>
                    <a:noFill/>
                  </a:ln>
                  <a:solidFill>
                    <a:srgbClr val="000000"/>
                  </a:solidFill>
                  <a:latin typeface="Arial"/>
                  <a:ea typeface="ＭＳ Ｐゴシック"/>
                </a:endParaRPr>
              </a:p>
            </p:txBody>
          </p:sp>
        </p:grpSp>
        <p:grpSp>
          <p:nvGrpSpPr>
            <p:cNvPr id="64" name="Group 61" hidden="0"/>
            <p:cNvGrpSpPr/>
            <p:nvPr isPhoto="0" userDrawn="0"/>
          </p:nvGrpSpPr>
          <p:grpSpPr bwMode="auto">
            <a:xfrm>
              <a:off x="4461" y="2128"/>
              <a:ext cx="196" cy="250"/>
              <a:chOff x="2958" y="2425"/>
              <a:chExt cx="199" cy="250"/>
            </a:xfrm>
          </p:grpSpPr>
          <p:sp>
            <p:nvSpPr>
              <p:cNvPr id="65" name="Rectangle 62" hidden="0"/>
              <p:cNvSpPr>
                <a:spLocks noChangeArrowheads="1"/>
              </p:cNvSpPr>
              <p:nvPr isPhoto="0" userDrawn="0"/>
            </p:nvSpPr>
            <p:spPr bwMode="auto">
              <a:xfrm>
                <a:off x="2982" y="2490"/>
                <a:ext cx="142" cy="132"/>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66" name="Text Box 63" hidden="0"/>
              <p:cNvSpPr>
                <a:spLocks noAdjustHandles="0" noChangeArrowheads="0"/>
              </p:cNvSpPr>
              <p:nvPr isPhoto="0" userDrawn="0"/>
            </p:nvSpPr>
            <p:spPr bwMode="auto">
              <a:xfrm>
                <a:off x="2958" y="2425"/>
                <a:ext cx="199" cy="250"/>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y</a:t>
                </a:r>
                <a:endParaRPr lang="en-US" sz="2400" b="0" i="0" u="none" strike="noStrike" cap="none" spc="0">
                  <a:ln>
                    <a:noFill/>
                  </a:ln>
                  <a:solidFill>
                    <a:srgbClr val="000000"/>
                  </a:solidFill>
                  <a:latin typeface="Arial"/>
                  <a:ea typeface="ＭＳ Ｐゴシック"/>
                </a:endParaRPr>
              </a:p>
            </p:txBody>
          </p:sp>
        </p:grpSp>
        <p:grpSp>
          <p:nvGrpSpPr>
            <p:cNvPr id="67" name="Group 64" hidden="0"/>
            <p:cNvGrpSpPr/>
            <p:nvPr isPhoto="0" userDrawn="0"/>
          </p:nvGrpSpPr>
          <p:grpSpPr bwMode="auto">
            <a:xfrm>
              <a:off x="3772" y="2095"/>
              <a:ext cx="212" cy="288"/>
              <a:chOff x="2951" y="2395"/>
              <a:chExt cx="213" cy="288"/>
            </a:xfrm>
          </p:grpSpPr>
          <p:sp>
            <p:nvSpPr>
              <p:cNvPr id="68" name="Rectangle 65" hidden="0"/>
              <p:cNvSpPr>
                <a:spLocks noChangeArrowheads="1"/>
              </p:cNvSpPr>
              <p:nvPr isPhoto="0" userDrawn="0"/>
            </p:nvSpPr>
            <p:spPr bwMode="auto">
              <a:xfrm>
                <a:off x="2982" y="2490"/>
                <a:ext cx="144" cy="132"/>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69" name="Text Box 66" hidden="0"/>
              <p:cNvSpPr>
                <a:spLocks noAdjustHandles="0" noChangeArrowheads="0"/>
              </p:cNvSpPr>
              <p:nvPr isPhoto="0" userDrawn="0"/>
            </p:nvSpPr>
            <p:spPr bwMode="auto">
              <a:xfrm>
                <a:off x="2951" y="2395"/>
                <a:ext cx="213" cy="288"/>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400" b="0" i="0" u="none" strike="noStrike" cap="none" spc="0">
                    <a:ln>
                      <a:noFill/>
                    </a:ln>
                    <a:solidFill>
                      <a:srgbClr val="000000"/>
                    </a:solidFill>
                    <a:latin typeface="Arial"/>
                    <a:ea typeface="ＭＳ Ｐゴシック"/>
                  </a:rPr>
                  <a:t>x</a:t>
                </a:r>
                <a:endParaRPr/>
              </a:p>
            </p:txBody>
          </p:sp>
        </p:grpSp>
        <p:grpSp>
          <p:nvGrpSpPr>
            <p:cNvPr id="70" name="Group 67" hidden="0"/>
            <p:cNvGrpSpPr/>
            <p:nvPr isPhoto="0" userDrawn="0"/>
          </p:nvGrpSpPr>
          <p:grpSpPr bwMode="auto">
            <a:xfrm>
              <a:off x="4438" y="1438"/>
              <a:ext cx="232" cy="250"/>
              <a:chOff x="2941" y="2425"/>
              <a:chExt cx="235" cy="250"/>
            </a:xfrm>
          </p:grpSpPr>
          <p:sp>
            <p:nvSpPr>
              <p:cNvPr id="71" name="Rectangle 68" hidden="0"/>
              <p:cNvSpPr>
                <a:spLocks noChangeArrowheads="1"/>
              </p:cNvSpPr>
              <p:nvPr isPhoto="0" userDrawn="0"/>
            </p:nvSpPr>
            <p:spPr bwMode="auto">
              <a:xfrm>
                <a:off x="2982" y="2490"/>
                <a:ext cx="146" cy="132"/>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72" name="Text Box 69" hidden="0"/>
              <p:cNvSpPr>
                <a:spLocks noAdjustHandles="0" noChangeArrowheads="0"/>
              </p:cNvSpPr>
              <p:nvPr isPhoto="0" userDrawn="0"/>
            </p:nvSpPr>
            <p:spPr bwMode="auto">
              <a:xfrm>
                <a:off x="2941" y="2425"/>
                <a:ext cx="235" cy="250"/>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w</a:t>
                </a:r>
                <a:endParaRPr lang="en-US" sz="2400" b="0" i="0" u="none" strike="noStrike" cap="none" spc="0">
                  <a:ln>
                    <a:noFill/>
                  </a:ln>
                  <a:solidFill>
                    <a:srgbClr val="000000"/>
                  </a:solidFill>
                  <a:latin typeface="Arial"/>
                  <a:ea typeface="ＭＳ Ｐゴシック"/>
                </a:endParaRPr>
              </a:p>
            </p:txBody>
          </p:sp>
        </p:grpSp>
        <p:grpSp>
          <p:nvGrpSpPr>
            <p:cNvPr id="73" name="Group 70" hidden="0"/>
            <p:cNvGrpSpPr/>
            <p:nvPr isPhoto="0" userDrawn="0"/>
          </p:nvGrpSpPr>
          <p:grpSpPr bwMode="auto">
            <a:xfrm>
              <a:off x="3771" y="1438"/>
              <a:ext cx="196" cy="250"/>
              <a:chOff x="2958" y="2425"/>
              <a:chExt cx="199" cy="250"/>
            </a:xfrm>
          </p:grpSpPr>
          <p:sp>
            <p:nvSpPr>
              <p:cNvPr id="74" name="Rectangle 71" hidden="0"/>
              <p:cNvSpPr>
                <a:spLocks noChangeArrowheads="1"/>
              </p:cNvSpPr>
              <p:nvPr isPhoto="0" userDrawn="0"/>
            </p:nvSpPr>
            <p:spPr bwMode="auto">
              <a:xfrm>
                <a:off x="2982" y="2490"/>
                <a:ext cx="142" cy="132"/>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75" name="Text Box 72" hidden="0"/>
              <p:cNvSpPr>
                <a:spLocks noAdjustHandles="0" noChangeArrowheads="0"/>
              </p:cNvSpPr>
              <p:nvPr isPhoto="0" userDrawn="0"/>
            </p:nvSpPr>
            <p:spPr bwMode="auto">
              <a:xfrm>
                <a:off x="2958" y="2425"/>
                <a:ext cx="199" cy="250"/>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0000"/>
                    </a:solidFill>
                    <a:latin typeface="Arial"/>
                    <a:ea typeface="ＭＳ Ｐゴシック"/>
                  </a:rPr>
                  <a:t>v</a:t>
                </a:r>
                <a:endParaRPr lang="en-US" sz="2400" b="0" i="0" u="none" strike="noStrike" cap="none" spc="0">
                  <a:ln>
                    <a:noFill/>
                  </a:ln>
                  <a:solidFill>
                    <a:srgbClr val="000000"/>
                  </a:solidFill>
                  <a:latin typeface="Arial"/>
                  <a:ea typeface="ＭＳ Ｐゴシック"/>
                </a:endParaRPr>
              </a:p>
            </p:txBody>
          </p:sp>
        </p:grpSp>
        <p:grpSp>
          <p:nvGrpSpPr>
            <p:cNvPr id="76" name="Group 73" hidden="0"/>
            <p:cNvGrpSpPr/>
            <p:nvPr isPhoto="0" userDrawn="0"/>
          </p:nvGrpSpPr>
          <p:grpSpPr bwMode="auto">
            <a:xfrm>
              <a:off x="5025" y="1756"/>
              <a:ext cx="212" cy="288"/>
              <a:chOff x="2949" y="2395"/>
              <a:chExt cx="213" cy="288"/>
            </a:xfrm>
          </p:grpSpPr>
          <p:sp>
            <p:nvSpPr>
              <p:cNvPr id="77" name="Rectangle 74" hidden="0"/>
              <p:cNvSpPr>
                <a:spLocks noChangeArrowheads="1"/>
              </p:cNvSpPr>
              <p:nvPr isPhoto="0" userDrawn="0"/>
            </p:nvSpPr>
            <p:spPr bwMode="auto">
              <a:xfrm>
                <a:off x="2982" y="2490"/>
                <a:ext cx="142" cy="132"/>
              </a:xfrm>
              <a:prstGeom prst="rect">
                <a:avLst/>
              </a:prstGeom>
              <a:solidFill>
                <a:schemeClr val="hlink"/>
              </a:solidFill>
              <a:ln>
                <a:noFill/>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78" name="Text Box 75" hidden="0"/>
              <p:cNvSpPr>
                <a:spLocks noAdjustHandles="0" noChangeArrowheads="0"/>
              </p:cNvSpPr>
              <p:nvPr isPhoto="0" userDrawn="0"/>
            </p:nvSpPr>
            <p:spPr bwMode="auto">
              <a:xfrm>
                <a:off x="2949" y="2395"/>
                <a:ext cx="213" cy="288"/>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2400" b="0" i="0" u="none" strike="noStrike" cap="none" spc="0">
                    <a:ln>
                      <a:noFill/>
                    </a:ln>
                    <a:solidFill>
                      <a:srgbClr val="000000"/>
                    </a:solidFill>
                    <a:latin typeface="Arial"/>
                    <a:ea typeface="ＭＳ Ｐゴシック"/>
                  </a:rPr>
                  <a:t>z</a:t>
                </a:r>
                <a:endParaRPr/>
              </a:p>
            </p:txBody>
          </p:sp>
        </p:grpSp>
        <p:sp>
          <p:nvSpPr>
            <p:cNvPr id="79" name="Text Box 76" hidden="0"/>
            <p:cNvSpPr>
              <a:spLocks noAdjustHandles="0" noChangeArrowheads="0"/>
            </p:cNvSpPr>
            <p:nvPr isPhoto="0" userDrawn="0"/>
          </p:nvSpPr>
          <p:spPr bwMode="auto">
            <a:xfrm>
              <a:off x="3493" y="1568"/>
              <a:ext cx="19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2</a:t>
              </a:r>
              <a:endParaRPr lang="en-US" sz="2400" b="0" i="0" u="none" strike="noStrike" cap="none" spc="0">
                <a:ln>
                  <a:noFill/>
                </a:ln>
                <a:solidFill>
                  <a:srgbClr val="000000"/>
                </a:solidFill>
                <a:latin typeface="Arial"/>
                <a:ea typeface="ＭＳ Ｐゴシック"/>
              </a:endParaRPr>
            </a:p>
          </p:txBody>
        </p:sp>
        <p:sp>
          <p:nvSpPr>
            <p:cNvPr id="80" name="Text Box 77" hidden="0"/>
            <p:cNvSpPr>
              <a:spLocks noAdjustHandles="0" noChangeArrowheads="0"/>
            </p:cNvSpPr>
            <p:nvPr isPhoto="0" userDrawn="0"/>
          </p:nvSpPr>
          <p:spPr bwMode="auto">
            <a:xfrm>
              <a:off x="3841" y="1787"/>
              <a:ext cx="19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2</a:t>
              </a:r>
              <a:endParaRPr lang="en-US" sz="2400" b="0" i="0" u="none" strike="noStrike" cap="none" spc="0">
                <a:ln>
                  <a:noFill/>
                </a:ln>
                <a:solidFill>
                  <a:srgbClr val="000000"/>
                </a:solidFill>
                <a:latin typeface="Arial"/>
                <a:ea typeface="ＭＳ Ｐゴシック"/>
              </a:endParaRPr>
            </a:p>
          </p:txBody>
        </p:sp>
        <p:sp>
          <p:nvSpPr>
            <p:cNvPr id="81" name="Text Box 78" hidden="0"/>
            <p:cNvSpPr>
              <a:spLocks noAdjustHandles="0" noChangeArrowheads="0"/>
            </p:cNvSpPr>
            <p:nvPr isPhoto="0" userDrawn="0"/>
          </p:nvSpPr>
          <p:spPr bwMode="auto">
            <a:xfrm>
              <a:off x="3406" y="2000"/>
              <a:ext cx="19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1</a:t>
              </a:r>
              <a:endParaRPr lang="en-US" sz="2400" b="0" i="0" u="none" strike="noStrike" cap="none" spc="0">
                <a:ln>
                  <a:noFill/>
                </a:ln>
                <a:solidFill>
                  <a:srgbClr val="000000"/>
                </a:solidFill>
                <a:latin typeface="Arial"/>
                <a:ea typeface="ＭＳ Ｐゴシック"/>
              </a:endParaRPr>
            </a:p>
          </p:txBody>
        </p:sp>
        <p:sp>
          <p:nvSpPr>
            <p:cNvPr id="82" name="Text Box 79" hidden="0"/>
            <p:cNvSpPr>
              <a:spLocks noAdjustHandles="0" noChangeArrowheads="0"/>
            </p:cNvSpPr>
            <p:nvPr isPhoto="0" userDrawn="0"/>
          </p:nvSpPr>
          <p:spPr bwMode="auto">
            <a:xfrm>
              <a:off x="4225" y="1880"/>
              <a:ext cx="19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3</a:t>
              </a:r>
              <a:endParaRPr lang="en-US" sz="2400" b="0" i="0" u="none" strike="noStrike" cap="none" spc="0">
                <a:ln>
                  <a:noFill/>
                </a:ln>
                <a:solidFill>
                  <a:srgbClr val="000000"/>
                </a:solidFill>
                <a:latin typeface="Arial"/>
                <a:ea typeface="ＭＳ Ｐゴシック"/>
              </a:endParaRPr>
            </a:p>
          </p:txBody>
        </p:sp>
        <p:sp>
          <p:nvSpPr>
            <p:cNvPr id="83" name="Text Box 80" hidden="0"/>
            <p:cNvSpPr>
              <a:spLocks noAdjustHandles="0" noChangeArrowheads="0"/>
            </p:cNvSpPr>
            <p:nvPr isPhoto="0" userDrawn="0"/>
          </p:nvSpPr>
          <p:spPr bwMode="auto">
            <a:xfrm>
              <a:off x="4162" y="2234"/>
              <a:ext cx="19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1</a:t>
              </a:r>
              <a:endParaRPr lang="en-US" sz="2400" b="0" i="0" u="none" strike="noStrike" cap="none" spc="0">
                <a:ln>
                  <a:noFill/>
                </a:ln>
                <a:solidFill>
                  <a:srgbClr val="000000"/>
                </a:solidFill>
                <a:latin typeface="Arial"/>
                <a:ea typeface="ＭＳ Ｐゴシック"/>
              </a:endParaRPr>
            </a:p>
          </p:txBody>
        </p:sp>
        <p:sp>
          <p:nvSpPr>
            <p:cNvPr id="84" name="Text Box 81" hidden="0"/>
            <p:cNvSpPr>
              <a:spLocks noAdjustHandles="0" noChangeArrowheads="0"/>
            </p:cNvSpPr>
            <p:nvPr isPhoto="0" userDrawn="0"/>
          </p:nvSpPr>
          <p:spPr bwMode="auto">
            <a:xfrm>
              <a:off x="4522" y="1804"/>
              <a:ext cx="19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1</a:t>
              </a:r>
              <a:endParaRPr lang="en-US" sz="2400" b="0" i="0" u="none" strike="noStrike" cap="none" spc="0">
                <a:ln>
                  <a:noFill/>
                </a:ln>
                <a:solidFill>
                  <a:srgbClr val="000000"/>
                </a:solidFill>
                <a:latin typeface="Arial"/>
                <a:ea typeface="ＭＳ Ｐゴシック"/>
              </a:endParaRPr>
            </a:p>
          </p:txBody>
        </p:sp>
        <p:sp>
          <p:nvSpPr>
            <p:cNvPr id="85" name="Text Box 82" hidden="0"/>
            <p:cNvSpPr>
              <a:spLocks noAdjustHandles="0" noChangeArrowheads="0"/>
            </p:cNvSpPr>
            <p:nvPr isPhoto="0" userDrawn="0"/>
          </p:nvSpPr>
          <p:spPr bwMode="auto">
            <a:xfrm>
              <a:off x="4882" y="2069"/>
              <a:ext cx="19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2</a:t>
              </a:r>
              <a:endParaRPr lang="en-US" sz="2400" b="0" i="0" u="none" strike="noStrike" cap="none" spc="0">
                <a:ln>
                  <a:noFill/>
                </a:ln>
                <a:solidFill>
                  <a:srgbClr val="000000"/>
                </a:solidFill>
                <a:latin typeface="Arial"/>
                <a:ea typeface="ＭＳ Ｐゴシック"/>
              </a:endParaRPr>
            </a:p>
          </p:txBody>
        </p:sp>
        <p:sp>
          <p:nvSpPr>
            <p:cNvPr id="86" name="Text Box 83" hidden="0"/>
            <p:cNvSpPr>
              <a:spLocks noAdjustHandles="0" noChangeArrowheads="0"/>
            </p:cNvSpPr>
            <p:nvPr isPhoto="0" userDrawn="0"/>
          </p:nvSpPr>
          <p:spPr bwMode="auto">
            <a:xfrm>
              <a:off x="4854" y="1532"/>
              <a:ext cx="19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5</a:t>
              </a:r>
              <a:endParaRPr lang="en-US" sz="2400" b="0" i="0" u="none" strike="noStrike" cap="none" spc="0">
                <a:ln>
                  <a:noFill/>
                </a:ln>
                <a:solidFill>
                  <a:srgbClr val="000000"/>
                </a:solidFill>
                <a:latin typeface="Arial"/>
                <a:ea typeface="ＭＳ Ｐゴシック"/>
              </a:endParaRPr>
            </a:p>
          </p:txBody>
        </p:sp>
        <p:sp>
          <p:nvSpPr>
            <p:cNvPr id="87" name="Text Box 84" hidden="0"/>
            <p:cNvSpPr>
              <a:spLocks noAdjustHandles="0" noChangeArrowheads="0"/>
            </p:cNvSpPr>
            <p:nvPr isPhoto="0" userDrawn="0"/>
          </p:nvSpPr>
          <p:spPr bwMode="auto">
            <a:xfrm>
              <a:off x="4120" y="1382"/>
              <a:ext cx="19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3</a:t>
              </a:r>
              <a:endParaRPr lang="en-US" sz="2400" b="0" i="0" u="none" strike="noStrike" cap="none" spc="0">
                <a:ln>
                  <a:noFill/>
                </a:ln>
                <a:solidFill>
                  <a:srgbClr val="000000"/>
                </a:solidFill>
                <a:latin typeface="Arial"/>
                <a:ea typeface="ＭＳ Ｐゴシック"/>
              </a:endParaRPr>
            </a:p>
          </p:txBody>
        </p:sp>
        <p:sp>
          <p:nvSpPr>
            <p:cNvPr id="88" name="Text Box 85" hidden="0"/>
            <p:cNvSpPr>
              <a:spLocks noAdjustHandles="0" noChangeArrowheads="0"/>
            </p:cNvSpPr>
            <p:nvPr isPhoto="0" userDrawn="0"/>
          </p:nvSpPr>
          <p:spPr bwMode="auto">
            <a:xfrm>
              <a:off x="3769" y="1115"/>
              <a:ext cx="196" cy="231"/>
            </a:xfrm>
            <a:prstGeom prst="rect">
              <a:avLst/>
            </a:prstGeom>
            <a:noFill/>
            <a:ln>
              <a:noFill/>
            </a:ln>
          </p:spPr>
          <p:txBody>
            <a:bodyPr wrap="none">
              <a:spAutoFit/>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ctr" defTabSz="914400">
                <a:lnSpc>
                  <a:spcPct val="100000"/>
                </a:lnSpc>
                <a:spcBef>
                  <a:spcPts val="0"/>
                </a:spcBef>
                <a:spcAft>
                  <a:spcPts val="0"/>
                </a:spcAft>
                <a:buClrTx/>
                <a:buSzTx/>
                <a:buFontTx/>
                <a:buNone/>
                <a:defRPr/>
              </a:pPr>
              <a:r>
                <a:rPr lang="en-US" sz="1800" b="0" i="0" u="none" strike="noStrike" cap="none" spc="0">
                  <a:ln>
                    <a:noFill/>
                  </a:ln>
                  <a:solidFill>
                    <a:srgbClr val="000000"/>
                  </a:solidFill>
                  <a:latin typeface="Arial"/>
                  <a:ea typeface="ＭＳ Ｐゴシック"/>
                </a:rPr>
                <a:t>5</a:t>
              </a:r>
              <a:endParaRPr lang="en-US" sz="2400" b="0" i="0" u="none" strike="noStrike" cap="none" spc="0">
                <a:ln>
                  <a:noFill/>
                </a:ln>
                <a:solidFill>
                  <a:srgbClr val="000000"/>
                </a:solidFill>
                <a:latin typeface="Arial"/>
                <a:ea typeface="ＭＳ Ｐゴシック"/>
              </a:endParaRPr>
            </a:p>
          </p:txBody>
        </p:sp>
      </p:grpSp>
      <p:sp>
        <p:nvSpPr>
          <p:cNvPr id="89" name="Line 86" hidden="0"/>
          <p:cNvSpPr>
            <a:spLocks noChangeShapeType="1"/>
          </p:cNvSpPr>
          <p:nvPr isPhoto="0" userDrawn="0"/>
        </p:nvSpPr>
        <p:spPr bwMode="auto">
          <a:xfrm flipH="1">
            <a:off x="2241550" y="2035175"/>
            <a:ext cx="3514725" cy="309563"/>
          </a:xfrm>
          <a:prstGeom prst="line">
            <a:avLst/>
          </a:prstGeom>
          <a:noFill/>
          <a:ln w="9525">
            <a:solidFill>
              <a:srgbClr val="FF0000"/>
            </a:solidFill>
            <a:round/>
            <a:headEnd/>
            <a:tailEnd type="triangle" w="med" len="me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0" name="Line 87" hidden="0"/>
          <p:cNvSpPr>
            <a:spLocks noChangeShapeType="1"/>
          </p:cNvSpPr>
          <p:nvPr isPhoto="0" userDrawn="0"/>
        </p:nvSpPr>
        <p:spPr bwMode="auto">
          <a:xfrm flipH="1">
            <a:off x="2163763" y="2330450"/>
            <a:ext cx="4894262" cy="334963"/>
          </a:xfrm>
          <a:prstGeom prst="line">
            <a:avLst/>
          </a:prstGeom>
          <a:noFill/>
          <a:ln w="9525">
            <a:solidFill>
              <a:srgbClr val="FF0000"/>
            </a:solidFill>
            <a:round/>
            <a:headEnd/>
            <a:tailEnd type="triangle" w="med" len="me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1" name="Line 88" hidden="0"/>
          <p:cNvSpPr>
            <a:spLocks noChangeShapeType="1"/>
          </p:cNvSpPr>
          <p:nvPr isPhoto="0" userDrawn="0"/>
        </p:nvSpPr>
        <p:spPr bwMode="auto">
          <a:xfrm flipH="1">
            <a:off x="2227263" y="2692400"/>
            <a:ext cx="914400" cy="257175"/>
          </a:xfrm>
          <a:prstGeom prst="line">
            <a:avLst/>
          </a:prstGeom>
          <a:noFill/>
          <a:ln w="9525">
            <a:solidFill>
              <a:srgbClr val="FF0000"/>
            </a:solidFill>
            <a:round/>
            <a:headEnd/>
            <a:tailEnd type="triangle" w="med" len="me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2" name="Line 89" hidden="0"/>
          <p:cNvSpPr>
            <a:spLocks noChangeShapeType="1"/>
          </p:cNvSpPr>
          <p:nvPr isPhoto="0" userDrawn="0"/>
        </p:nvSpPr>
        <p:spPr bwMode="auto">
          <a:xfrm flipH="1">
            <a:off x="2241550" y="2949575"/>
            <a:ext cx="2239963" cy="309563"/>
          </a:xfrm>
          <a:prstGeom prst="line">
            <a:avLst/>
          </a:prstGeom>
          <a:noFill/>
          <a:ln w="9525">
            <a:solidFill>
              <a:srgbClr val="FF0000"/>
            </a:solidFill>
            <a:round/>
            <a:headEnd/>
            <a:tailEnd type="triangle" w="med" len="me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3" name="Line 90" hidden="0"/>
          <p:cNvSpPr>
            <a:spLocks noChangeShapeType="1"/>
          </p:cNvSpPr>
          <p:nvPr isPhoto="0" userDrawn="0"/>
        </p:nvSpPr>
        <p:spPr bwMode="auto">
          <a:xfrm flipH="1">
            <a:off x="2254250" y="3206750"/>
            <a:ext cx="5975350" cy="334963"/>
          </a:xfrm>
          <a:prstGeom prst="line">
            <a:avLst/>
          </a:prstGeom>
          <a:noFill/>
          <a:ln w="9525">
            <a:solidFill>
              <a:srgbClr val="FF0000"/>
            </a:solidFill>
            <a:round/>
            <a:headEnd/>
            <a:tailEnd type="triangle" w="med" len="med"/>
          </a:ln>
        </p:spPr>
        <p:txBody>
          <a:bodyPr wrap="none"/>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ＭＳ Ｐゴシック"/>
            </a:endParaRPr>
          </a:p>
        </p:txBody>
      </p:sp>
      <p:sp>
        <p:nvSpPr>
          <p:cNvPr id="94" name="Slide Number Placeholder 5" hidden="0"/>
          <p:cNvSpPr>
            <a:spLocks noGrp="1"/>
          </p:cNvSpPr>
          <p:nvPr isPhoto="0" userDrawn="0">
            <p:ph type="sldNum" sz="quarter" idx="12" hasCustomPrompt="0"/>
          </p:nvPr>
        </p:nvSpPr>
        <p:spPr bwMode="auto">
          <a:xfrm>
            <a:off x="8456154" y="6475895"/>
            <a:ext cx="548655" cy="272319"/>
          </a:xfrm>
          <a:prstGeom prst="rect">
            <a:avLst/>
          </a:prstGeom>
          <a:noFill/>
          <a:ln/>
        </p:spPr>
        <p:txBody>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Tahoma"/>
                <a:ea typeface="ＭＳ Ｐゴシック"/>
              </a:rPr>
              <a:t>5-</a:t>
            </a:r>
            <a:fld id="{8E8C6E93-DF5B-BC4B-80F9-500DED1EEDCC}" type="slidenum">
              <a:rPr lang="en-US" sz="1200" b="0" i="0" u="none" strike="noStrike" cap="none" spc="0">
                <a:ln>
                  <a:noFill/>
                </a:ln>
                <a:solidFill>
                  <a:srgbClr val="000000"/>
                </a:solidFill>
                <a:latin typeface="Tahoma"/>
                <a:ea typeface="ＭＳ Ｐゴシック"/>
              </a:rPr>
              <a:t/>
            </a:fld>
            <a:endParaRPr lang="en-US" sz="1200" b="0" i="0" u="none" strike="noStrike" cap="none" spc="0">
              <a:ln>
                <a:noFill/>
              </a:ln>
              <a:solidFill>
                <a:srgbClr val="000000"/>
              </a:solidFill>
              <a:latin typeface="Tahoma"/>
              <a:ea typeface="ＭＳ Ｐゴシック"/>
            </a:endParaRPr>
          </a:p>
        </p:txBody>
      </p:sp>
      <p:sp>
        <p:nvSpPr>
          <p:cNvPr id="95" name="Footer Placeholder 2" hidden="0"/>
          <p:cNvSpPr>
            <a:spLocks noGrp="1"/>
          </p:cNvSpPr>
          <p:nvPr isPhoto="0" userDrawn="0">
            <p:ph type="ftr" sz="quarter" idx="11" hasCustomPrompt="0"/>
          </p:nvPr>
        </p:nvSpPr>
        <p:spPr bwMode="auto">
          <a:xfrm>
            <a:off x="6375496" y="6475081"/>
            <a:ext cx="2177473" cy="241541"/>
          </a:xfrm>
          <a:prstGeom prst="rect">
            <a:avLst/>
          </a:prstGeom>
          <a:noFill/>
          <a:ln/>
        </p:spPr>
        <p:txBody>
          <a:bodyPr/>
          <a:lstStyle>
            <a:lvl1pPr>
              <a:defRPr sz="2400">
                <a:solidFill>
                  <a:schemeClr val="tx1"/>
                </a:solidFill>
                <a:latin typeface="Arial"/>
                <a:ea typeface="ＭＳ Ｐゴシック"/>
                <a:cs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r"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Tahoma"/>
                <a:ea typeface="ＭＳ Ｐゴシック"/>
                <a:cs typeface="Arial"/>
              </a:rPr>
              <a:t>Network Layer: Control Plane</a:t>
            </a:r>
            <a:endParaRPr/>
          </a:p>
        </p:txBody>
      </p:sp>
      <p:sp>
        <p:nvSpPr>
          <p:cNvPr id="96" name="TextBox 1" hidden="0"/>
          <p:cNvSpPr>
            <a:spLocks noAdjustHandles="0" noChangeArrowheads="0"/>
          </p:cNvSpPr>
          <p:nvPr isPhoto="0" userDrawn="0"/>
        </p:nvSpPr>
        <p:spPr bwMode="auto">
          <a:xfrm>
            <a:off x="339826" y="6198762"/>
            <a:ext cx="4507165" cy="523220"/>
          </a:xfrm>
          <a:prstGeom prst="rect">
            <a:avLst/>
          </a:prstGeom>
          <a:noFill/>
          <a:ln>
            <a:noFill/>
          </a:ln>
        </p:spPr>
        <p:txBody>
          <a:bodyPr wrap="square">
            <a:spAutoFit/>
          </a:bodyPr>
          <a:lstStyle>
            <a:lvl1pPr>
              <a:defRPr sz="2400">
                <a:solidFill>
                  <a:schemeClr val="tx1"/>
                </a:solidFill>
                <a:latin typeface="Arial"/>
                <a:ea typeface="ＭＳ Ｐゴシック"/>
                <a:cs typeface="ＭＳ Ｐゴシック"/>
              </a:defRPr>
            </a:lvl1pPr>
            <a:lvl2pPr marL="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Arial"/>
                <a:ea typeface="ＭＳ Ｐゴシック"/>
              </a:rPr>
              <a:t>* Check out the online interactive exercises for more examples: h</a:t>
            </a:r>
            <a:r>
              <a:rPr lang="en-US" sz="1200" b="0" i="0" u="none" strike="noStrike" cap="none" spc="0">
                <a:ln>
                  <a:noFill/>
                </a:ln>
                <a:solidFill>
                  <a:srgbClr val="000000"/>
                </a:solidFill>
                <a:latin typeface="Arial"/>
                <a:ea typeface="ＭＳ Ｐゴシック"/>
              </a:rPr>
              <a:t>ttp://gaia.cs.umass.edu/kurose_ross/interactive/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a:xfrm>
            <a:off x="762000" y="1066800"/>
            <a:ext cx="7696200" cy="609600"/>
          </a:xfrm>
        </p:spPr>
        <p:txBody>
          <a:bodyPr/>
          <a:lstStyle/>
          <a:p>
            <a:pPr>
              <a:defRPr/>
            </a:pPr>
            <a:r>
              <a:rPr lang="en-US" sz="2400"/>
              <a:t>Problem: shortest path from a to z</a:t>
            </a:r>
            <a:endParaRPr/>
          </a:p>
        </p:txBody>
      </p:sp>
      <p:grpSp>
        <p:nvGrpSpPr>
          <p:cNvPr id="5" name="Group 23" hidden="0"/>
          <p:cNvGrpSpPr/>
          <p:nvPr isPhoto="0" userDrawn="0"/>
        </p:nvGrpSpPr>
        <p:grpSpPr bwMode="auto">
          <a:xfrm>
            <a:off x="1905000" y="2357438"/>
            <a:ext cx="5257800" cy="1600200"/>
            <a:chOff x="1152" y="2160"/>
            <a:chExt cx="3312" cy="1008"/>
          </a:xfrm>
        </p:grpSpPr>
        <p:sp>
          <p:nvSpPr>
            <p:cNvPr id="6" name="Oval 4" hidden="0"/>
            <p:cNvSpPr>
              <a:spLocks noChangeArrowheads="1"/>
            </p:cNvSpPr>
            <p:nvPr isPhoto="0" userDrawn="0"/>
          </p:nvSpPr>
          <p:spPr bwMode="auto">
            <a:xfrm>
              <a:off x="1152" y="2592"/>
              <a:ext cx="48" cy="4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7" name="Oval 5" hidden="0"/>
            <p:cNvSpPr>
              <a:spLocks noChangeArrowheads="1"/>
            </p:cNvSpPr>
            <p:nvPr isPhoto="0" userDrawn="0"/>
          </p:nvSpPr>
          <p:spPr bwMode="auto">
            <a:xfrm>
              <a:off x="1920" y="2160"/>
              <a:ext cx="48" cy="4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8" name="Oval 6" hidden="0"/>
            <p:cNvSpPr>
              <a:spLocks noChangeArrowheads="1"/>
            </p:cNvSpPr>
            <p:nvPr isPhoto="0" userDrawn="0"/>
          </p:nvSpPr>
          <p:spPr bwMode="auto">
            <a:xfrm>
              <a:off x="2736" y="2160"/>
              <a:ext cx="48" cy="4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9" name="Oval 7" hidden="0"/>
            <p:cNvSpPr>
              <a:spLocks noChangeArrowheads="1"/>
            </p:cNvSpPr>
            <p:nvPr isPhoto="0" userDrawn="0"/>
          </p:nvSpPr>
          <p:spPr bwMode="auto">
            <a:xfrm>
              <a:off x="3552" y="2160"/>
              <a:ext cx="48" cy="4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0" name="Oval 8" hidden="0"/>
            <p:cNvSpPr>
              <a:spLocks noChangeArrowheads="1"/>
            </p:cNvSpPr>
            <p:nvPr isPhoto="0" userDrawn="0"/>
          </p:nvSpPr>
          <p:spPr bwMode="auto">
            <a:xfrm>
              <a:off x="4416" y="2592"/>
              <a:ext cx="48" cy="4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1" name="Oval 9" hidden="0"/>
            <p:cNvSpPr>
              <a:spLocks noChangeArrowheads="1"/>
            </p:cNvSpPr>
            <p:nvPr isPhoto="0" userDrawn="0"/>
          </p:nvSpPr>
          <p:spPr bwMode="auto">
            <a:xfrm>
              <a:off x="1920" y="3120"/>
              <a:ext cx="48" cy="4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2" name="Oval 10" hidden="0"/>
            <p:cNvSpPr>
              <a:spLocks noChangeArrowheads="1"/>
            </p:cNvSpPr>
            <p:nvPr isPhoto="0" userDrawn="0"/>
          </p:nvSpPr>
          <p:spPr bwMode="auto">
            <a:xfrm>
              <a:off x="2736" y="3120"/>
              <a:ext cx="48" cy="4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3" name="Oval 11" hidden="0"/>
            <p:cNvSpPr>
              <a:spLocks noChangeArrowheads="1"/>
            </p:cNvSpPr>
            <p:nvPr isPhoto="0" userDrawn="0"/>
          </p:nvSpPr>
          <p:spPr bwMode="auto">
            <a:xfrm>
              <a:off x="3552" y="3120"/>
              <a:ext cx="48" cy="48"/>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Arial"/>
                <a:ea typeface="+mn-ea"/>
                <a:cs typeface="+mn-cs"/>
              </a:endParaRPr>
            </a:p>
          </p:txBody>
        </p:sp>
        <p:sp>
          <p:nvSpPr>
            <p:cNvPr id="14" name="Line 12" hidden="0"/>
            <p:cNvSpPr>
              <a:spLocks noChangeShapeType="1"/>
            </p:cNvSpPr>
            <p:nvPr isPhoto="0" userDrawn="0"/>
          </p:nvSpPr>
          <p:spPr bwMode="auto">
            <a:xfrm flipV="1">
              <a:off x="1200" y="2160"/>
              <a:ext cx="768" cy="48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5" name="Line 13" hidden="0"/>
            <p:cNvSpPr>
              <a:spLocks noChangeShapeType="1"/>
            </p:cNvSpPr>
            <p:nvPr isPhoto="0" userDrawn="0"/>
          </p:nvSpPr>
          <p:spPr bwMode="auto">
            <a:xfrm>
              <a:off x="1200" y="2640"/>
              <a:ext cx="768" cy="48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6" name="Line 15" hidden="0"/>
            <p:cNvSpPr>
              <a:spLocks noChangeShapeType="1"/>
            </p:cNvSpPr>
            <p:nvPr isPhoto="0" userDrawn="0"/>
          </p:nvSpPr>
          <p:spPr bwMode="auto">
            <a:xfrm>
              <a:off x="1968" y="2208"/>
              <a:ext cx="1584" cy="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7" name="Line 16" hidden="0"/>
            <p:cNvSpPr>
              <a:spLocks noChangeShapeType="1"/>
            </p:cNvSpPr>
            <p:nvPr isPhoto="0" userDrawn="0"/>
          </p:nvSpPr>
          <p:spPr bwMode="auto">
            <a:xfrm>
              <a:off x="1968" y="3168"/>
              <a:ext cx="1632" cy="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8" name="Line 17" hidden="0"/>
            <p:cNvSpPr>
              <a:spLocks noChangeShapeType="1"/>
            </p:cNvSpPr>
            <p:nvPr isPhoto="0" userDrawn="0"/>
          </p:nvSpPr>
          <p:spPr bwMode="auto">
            <a:xfrm flipV="1">
              <a:off x="3600" y="2640"/>
              <a:ext cx="816" cy="528"/>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19" name="Line 18" hidden="0"/>
            <p:cNvSpPr>
              <a:spLocks noChangeShapeType="1"/>
            </p:cNvSpPr>
            <p:nvPr isPhoto="0" userDrawn="0"/>
          </p:nvSpPr>
          <p:spPr bwMode="auto">
            <a:xfrm>
              <a:off x="3600" y="2208"/>
              <a:ext cx="864" cy="432"/>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0" name="Line 19" hidden="0"/>
            <p:cNvSpPr>
              <a:spLocks noChangeShapeType="1"/>
            </p:cNvSpPr>
            <p:nvPr isPhoto="0" userDrawn="0"/>
          </p:nvSpPr>
          <p:spPr bwMode="auto">
            <a:xfrm>
              <a:off x="1968" y="2208"/>
              <a:ext cx="0" cy="96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1" name="Line 20" hidden="0"/>
            <p:cNvSpPr>
              <a:spLocks noChangeShapeType="1"/>
            </p:cNvSpPr>
            <p:nvPr isPhoto="0" userDrawn="0"/>
          </p:nvSpPr>
          <p:spPr bwMode="auto">
            <a:xfrm>
              <a:off x="2784" y="2208"/>
              <a:ext cx="0" cy="96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2" name="Line 21" hidden="0"/>
            <p:cNvSpPr>
              <a:spLocks noChangeShapeType="1"/>
            </p:cNvSpPr>
            <p:nvPr isPhoto="0" userDrawn="0"/>
          </p:nvSpPr>
          <p:spPr bwMode="auto">
            <a:xfrm>
              <a:off x="3600" y="2208"/>
              <a:ext cx="0" cy="96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sp>
          <p:nvSpPr>
            <p:cNvPr id="23" name="Line 22" hidden="0"/>
            <p:cNvSpPr>
              <a:spLocks noChangeShapeType="1"/>
            </p:cNvSpPr>
            <p:nvPr isPhoto="0" userDrawn="0"/>
          </p:nvSpPr>
          <p:spPr bwMode="auto">
            <a:xfrm flipV="1">
              <a:off x="1968" y="2208"/>
              <a:ext cx="816" cy="960"/>
            </a:xfrm>
            <a:prstGeom prst="line">
              <a:avLst/>
            </a:prstGeom>
            <a:noFill/>
            <a:ln w="9525">
              <a:solidFill>
                <a:schemeClr val="tx1"/>
              </a:solidFill>
              <a:round/>
              <a:headEnd/>
              <a:tailEn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black"/>
                </a:solidFill>
                <a:latin typeface="Constantia"/>
                <a:ea typeface="+mn-ea"/>
                <a:cs typeface="+mn-cs"/>
              </a:endParaRPr>
            </a:p>
          </p:txBody>
        </p:sp>
      </p:grpSp>
      <p:sp>
        <p:nvSpPr>
          <p:cNvPr id="24" name="Text Box 24" hidden="0"/>
          <p:cNvSpPr>
            <a:spLocks noAdjustHandles="0" noChangeArrowheads="0"/>
          </p:cNvSpPr>
          <p:nvPr isPhoto="0" userDrawn="0"/>
        </p:nvSpPr>
        <p:spPr bwMode="auto">
          <a:xfrm>
            <a:off x="1485900" y="3043238"/>
            <a:ext cx="4191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1" u="none" strike="noStrike" cap="none" spc="0">
                <a:ln>
                  <a:noFill/>
                </a:ln>
                <a:solidFill>
                  <a:srgbClr val="F82F1A"/>
                </a:solidFill>
                <a:latin typeface="Times New Roman"/>
                <a:ea typeface="+mn-ea"/>
                <a:cs typeface="+mn-cs"/>
              </a:rPr>
              <a:t>a</a:t>
            </a:r>
            <a:endParaRPr lang="en-US" sz="2000" b="0" i="0" u="none" strike="noStrike" cap="none" spc="0">
              <a:ln>
                <a:noFill/>
              </a:ln>
              <a:solidFill>
                <a:srgbClr val="F82F1A"/>
              </a:solidFill>
              <a:latin typeface="Times New Roman"/>
              <a:ea typeface="+mn-ea"/>
              <a:cs typeface="+mn-cs"/>
            </a:endParaRPr>
          </a:p>
        </p:txBody>
      </p:sp>
      <p:sp>
        <p:nvSpPr>
          <p:cNvPr id="25" name="Text Box 25" hidden="0"/>
          <p:cNvSpPr>
            <a:spLocks noAdjustHandles="0" noChangeArrowheads="0"/>
          </p:cNvSpPr>
          <p:nvPr isPhoto="0" userDrawn="0"/>
        </p:nvSpPr>
        <p:spPr bwMode="auto">
          <a:xfrm>
            <a:off x="3048000" y="1914525"/>
            <a:ext cx="419100" cy="519113"/>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1" u="none" strike="noStrike" cap="none" spc="0">
                <a:ln>
                  <a:noFill/>
                </a:ln>
                <a:solidFill>
                  <a:srgbClr val="F82F1A"/>
                </a:solidFill>
                <a:latin typeface="Times New Roman"/>
                <a:ea typeface="+mn-ea"/>
                <a:cs typeface="+mn-cs"/>
              </a:rPr>
              <a:t>b</a:t>
            </a:r>
            <a:endParaRPr lang="en-US" sz="2000" b="0" i="0" u="none" strike="noStrike" cap="none" spc="0">
              <a:ln>
                <a:noFill/>
              </a:ln>
              <a:solidFill>
                <a:srgbClr val="F82F1A"/>
              </a:solidFill>
              <a:latin typeface="Times New Roman"/>
              <a:ea typeface="+mn-ea"/>
              <a:cs typeface="+mn-cs"/>
            </a:endParaRPr>
          </a:p>
        </p:txBody>
      </p:sp>
      <p:sp>
        <p:nvSpPr>
          <p:cNvPr id="26" name="Text Box 26" hidden="0"/>
          <p:cNvSpPr>
            <a:spLocks noAdjustHandles="0" noChangeArrowheads="0"/>
          </p:cNvSpPr>
          <p:nvPr isPhoto="0" userDrawn="0"/>
        </p:nvSpPr>
        <p:spPr bwMode="auto">
          <a:xfrm>
            <a:off x="4343400" y="1914525"/>
            <a:ext cx="419100" cy="519113"/>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1" u="none" strike="noStrike" cap="none" spc="0">
                <a:ln>
                  <a:noFill/>
                </a:ln>
                <a:solidFill>
                  <a:srgbClr val="F82F1A"/>
                </a:solidFill>
                <a:latin typeface="Times New Roman"/>
                <a:ea typeface="+mn-ea"/>
                <a:cs typeface="+mn-cs"/>
              </a:rPr>
              <a:t>d</a:t>
            </a:r>
            <a:endParaRPr lang="en-US" sz="2000" b="0" i="0" u="none" strike="noStrike" cap="none" spc="0">
              <a:ln>
                <a:noFill/>
              </a:ln>
              <a:solidFill>
                <a:srgbClr val="F82F1A"/>
              </a:solidFill>
              <a:latin typeface="Times New Roman"/>
              <a:ea typeface="+mn-ea"/>
              <a:cs typeface="+mn-cs"/>
            </a:endParaRPr>
          </a:p>
        </p:txBody>
      </p:sp>
      <p:sp>
        <p:nvSpPr>
          <p:cNvPr id="27" name="Text Box 27" hidden="0"/>
          <p:cNvSpPr>
            <a:spLocks noAdjustHandles="0" noChangeArrowheads="0"/>
          </p:cNvSpPr>
          <p:nvPr isPhoto="0" userDrawn="0"/>
        </p:nvSpPr>
        <p:spPr bwMode="auto">
          <a:xfrm>
            <a:off x="5638800" y="1838325"/>
            <a:ext cx="419100" cy="519113"/>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1" u="none" strike="noStrike" cap="none" spc="0">
                <a:ln>
                  <a:noFill/>
                </a:ln>
                <a:solidFill>
                  <a:srgbClr val="F82F1A"/>
                </a:solidFill>
                <a:latin typeface="Times New Roman"/>
                <a:ea typeface="+mn-ea"/>
                <a:cs typeface="+mn-cs"/>
              </a:rPr>
              <a:t>f</a:t>
            </a:r>
            <a:endParaRPr lang="en-US" sz="2000" b="0" i="0" u="none" strike="noStrike" cap="none" spc="0">
              <a:ln>
                <a:noFill/>
              </a:ln>
              <a:solidFill>
                <a:srgbClr val="F82F1A"/>
              </a:solidFill>
              <a:latin typeface="Times New Roman"/>
              <a:ea typeface="+mn-ea"/>
              <a:cs typeface="+mn-cs"/>
            </a:endParaRPr>
          </a:p>
        </p:txBody>
      </p:sp>
      <p:sp>
        <p:nvSpPr>
          <p:cNvPr id="28" name="Text Box 28" hidden="0"/>
          <p:cNvSpPr>
            <a:spLocks noAdjustHandles="0" noChangeArrowheads="0"/>
          </p:cNvSpPr>
          <p:nvPr isPhoto="0" userDrawn="0"/>
        </p:nvSpPr>
        <p:spPr bwMode="auto">
          <a:xfrm>
            <a:off x="7086600" y="3043238"/>
            <a:ext cx="4191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1" u="none" strike="noStrike" cap="none" spc="0">
                <a:ln>
                  <a:noFill/>
                </a:ln>
                <a:solidFill>
                  <a:srgbClr val="F82F1A"/>
                </a:solidFill>
                <a:latin typeface="Times New Roman"/>
                <a:ea typeface="+mn-ea"/>
                <a:cs typeface="+mn-cs"/>
              </a:rPr>
              <a:t>z</a:t>
            </a:r>
            <a:endParaRPr lang="en-US" sz="2000" b="0" i="0" u="none" strike="noStrike" cap="none" spc="0">
              <a:ln>
                <a:noFill/>
              </a:ln>
              <a:solidFill>
                <a:srgbClr val="F82F1A"/>
              </a:solidFill>
              <a:latin typeface="Times New Roman"/>
              <a:ea typeface="+mn-ea"/>
              <a:cs typeface="+mn-cs"/>
            </a:endParaRPr>
          </a:p>
        </p:txBody>
      </p:sp>
      <p:sp>
        <p:nvSpPr>
          <p:cNvPr id="29" name="Text Box 29" hidden="0"/>
          <p:cNvSpPr>
            <a:spLocks noAdjustHandles="0" noChangeArrowheads="0"/>
          </p:cNvSpPr>
          <p:nvPr isPhoto="0" userDrawn="0"/>
        </p:nvSpPr>
        <p:spPr bwMode="auto">
          <a:xfrm>
            <a:off x="3048000" y="3881437"/>
            <a:ext cx="4191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1" u="none" strike="noStrike" cap="none" spc="0">
                <a:ln>
                  <a:noFill/>
                </a:ln>
                <a:solidFill>
                  <a:srgbClr val="F82F1A"/>
                </a:solidFill>
                <a:latin typeface="Times New Roman"/>
                <a:ea typeface="+mn-ea"/>
                <a:cs typeface="+mn-cs"/>
              </a:rPr>
              <a:t>c</a:t>
            </a:r>
            <a:endParaRPr lang="en-US" sz="2000" b="0" i="0" u="none" strike="noStrike" cap="none" spc="0">
              <a:ln>
                <a:noFill/>
              </a:ln>
              <a:solidFill>
                <a:srgbClr val="F82F1A"/>
              </a:solidFill>
              <a:latin typeface="Times New Roman"/>
              <a:ea typeface="+mn-ea"/>
              <a:cs typeface="+mn-cs"/>
            </a:endParaRPr>
          </a:p>
        </p:txBody>
      </p:sp>
      <p:sp>
        <p:nvSpPr>
          <p:cNvPr id="30" name="Text Box 30" hidden="0"/>
          <p:cNvSpPr>
            <a:spLocks noAdjustHandles="0" noChangeArrowheads="0"/>
          </p:cNvSpPr>
          <p:nvPr isPhoto="0" userDrawn="0"/>
        </p:nvSpPr>
        <p:spPr bwMode="auto">
          <a:xfrm>
            <a:off x="4419600" y="3881437"/>
            <a:ext cx="4191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1" u="none" strike="noStrike" cap="none" spc="0">
                <a:ln>
                  <a:noFill/>
                </a:ln>
                <a:solidFill>
                  <a:srgbClr val="F82F1A"/>
                </a:solidFill>
                <a:latin typeface="Times New Roman"/>
                <a:ea typeface="+mn-ea"/>
                <a:cs typeface="+mn-cs"/>
              </a:rPr>
              <a:t>e</a:t>
            </a:r>
            <a:endParaRPr lang="en-US" sz="2000" b="0" i="0" u="none" strike="noStrike" cap="none" spc="0">
              <a:ln>
                <a:noFill/>
              </a:ln>
              <a:solidFill>
                <a:srgbClr val="F82F1A"/>
              </a:solidFill>
              <a:latin typeface="Times New Roman"/>
              <a:ea typeface="+mn-ea"/>
              <a:cs typeface="+mn-cs"/>
            </a:endParaRPr>
          </a:p>
        </p:txBody>
      </p:sp>
      <p:sp>
        <p:nvSpPr>
          <p:cNvPr id="31" name="Text Box 31" hidden="0"/>
          <p:cNvSpPr>
            <a:spLocks noAdjustHandles="0" noChangeArrowheads="0"/>
          </p:cNvSpPr>
          <p:nvPr isPhoto="0" userDrawn="0"/>
        </p:nvSpPr>
        <p:spPr bwMode="auto">
          <a:xfrm>
            <a:off x="5715000" y="3881437"/>
            <a:ext cx="4191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1" u="none" strike="noStrike" cap="none" spc="0">
                <a:ln>
                  <a:noFill/>
                </a:ln>
                <a:solidFill>
                  <a:srgbClr val="F82F1A"/>
                </a:solidFill>
                <a:latin typeface="Times New Roman"/>
                <a:ea typeface="+mn-ea"/>
                <a:cs typeface="+mn-cs"/>
              </a:rPr>
              <a:t>g</a:t>
            </a:r>
            <a:endParaRPr lang="en-US" sz="2000" b="0" i="0" u="none" strike="noStrike" cap="none" spc="0">
              <a:ln>
                <a:noFill/>
              </a:ln>
              <a:solidFill>
                <a:srgbClr val="F82F1A"/>
              </a:solidFill>
              <a:latin typeface="Times New Roman"/>
              <a:ea typeface="+mn-ea"/>
              <a:cs typeface="+mn-cs"/>
            </a:endParaRPr>
          </a:p>
        </p:txBody>
      </p:sp>
      <p:sp>
        <p:nvSpPr>
          <p:cNvPr id="32" name="Text Box 32" hidden="0"/>
          <p:cNvSpPr>
            <a:spLocks noAdjustHandles="0" noChangeArrowheads="0"/>
          </p:cNvSpPr>
          <p:nvPr isPhoto="0" userDrawn="0"/>
        </p:nvSpPr>
        <p:spPr bwMode="auto">
          <a:xfrm>
            <a:off x="1905000" y="2357438"/>
            <a:ext cx="3810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4</a:t>
            </a:r>
            <a:endParaRPr lang="en-US" sz="2000" b="0" i="0" u="none" strike="noStrike" cap="none" spc="0">
              <a:ln>
                <a:noFill/>
              </a:ln>
              <a:solidFill>
                <a:srgbClr val="F82F1A"/>
              </a:solidFill>
              <a:latin typeface="Times New Roman"/>
              <a:ea typeface="+mn-ea"/>
              <a:cs typeface="+mn-cs"/>
            </a:endParaRPr>
          </a:p>
        </p:txBody>
      </p:sp>
      <p:sp>
        <p:nvSpPr>
          <p:cNvPr id="33" name="Text Box 33" hidden="0"/>
          <p:cNvSpPr>
            <a:spLocks noAdjustHandles="0" noChangeArrowheads="0"/>
          </p:cNvSpPr>
          <p:nvPr isPhoto="0" userDrawn="0"/>
        </p:nvSpPr>
        <p:spPr bwMode="auto">
          <a:xfrm>
            <a:off x="3581400" y="1990725"/>
            <a:ext cx="381000" cy="519113"/>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5</a:t>
            </a:r>
            <a:endParaRPr lang="en-US" sz="2000" b="0" i="0" u="none" strike="noStrike" cap="none" spc="0">
              <a:ln>
                <a:noFill/>
              </a:ln>
              <a:solidFill>
                <a:srgbClr val="F82F1A"/>
              </a:solidFill>
              <a:latin typeface="Times New Roman"/>
              <a:ea typeface="+mn-ea"/>
              <a:cs typeface="+mn-cs"/>
            </a:endParaRPr>
          </a:p>
        </p:txBody>
      </p:sp>
      <p:sp>
        <p:nvSpPr>
          <p:cNvPr id="34" name="Text Box 34" hidden="0"/>
          <p:cNvSpPr>
            <a:spLocks noAdjustHandles="0" noChangeArrowheads="0"/>
          </p:cNvSpPr>
          <p:nvPr isPhoto="0" userDrawn="0"/>
        </p:nvSpPr>
        <p:spPr bwMode="auto">
          <a:xfrm>
            <a:off x="4838700" y="1914525"/>
            <a:ext cx="381000" cy="519113"/>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5</a:t>
            </a:r>
            <a:endParaRPr lang="en-US" sz="2000" b="0" i="0" u="none" strike="noStrike" cap="none" spc="0">
              <a:ln>
                <a:noFill/>
              </a:ln>
              <a:solidFill>
                <a:srgbClr val="F82F1A"/>
              </a:solidFill>
              <a:latin typeface="Times New Roman"/>
              <a:ea typeface="+mn-ea"/>
              <a:cs typeface="+mn-cs"/>
            </a:endParaRPr>
          </a:p>
        </p:txBody>
      </p:sp>
      <p:sp>
        <p:nvSpPr>
          <p:cNvPr id="35" name="Text Box 35" hidden="0"/>
          <p:cNvSpPr>
            <a:spLocks noAdjustHandles="0" noChangeArrowheads="0"/>
          </p:cNvSpPr>
          <p:nvPr isPhoto="0" userDrawn="0"/>
        </p:nvSpPr>
        <p:spPr bwMode="auto">
          <a:xfrm>
            <a:off x="6477000" y="2357438"/>
            <a:ext cx="3810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7</a:t>
            </a:r>
            <a:endParaRPr lang="en-US" sz="2000" b="0" i="0" u="none" strike="noStrike" cap="none" spc="0">
              <a:ln>
                <a:noFill/>
              </a:ln>
              <a:solidFill>
                <a:srgbClr val="F82F1A"/>
              </a:solidFill>
              <a:latin typeface="Times New Roman"/>
              <a:ea typeface="+mn-ea"/>
              <a:cs typeface="+mn-cs"/>
            </a:endParaRPr>
          </a:p>
        </p:txBody>
      </p:sp>
      <p:sp>
        <p:nvSpPr>
          <p:cNvPr id="36" name="Text Box 36" hidden="0"/>
          <p:cNvSpPr>
            <a:spLocks noAdjustHandles="0" noChangeArrowheads="0"/>
          </p:cNvSpPr>
          <p:nvPr isPhoto="0" userDrawn="0"/>
        </p:nvSpPr>
        <p:spPr bwMode="auto">
          <a:xfrm>
            <a:off x="6477000" y="3438525"/>
            <a:ext cx="381000" cy="519113"/>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4</a:t>
            </a:r>
            <a:endParaRPr lang="en-US" sz="2000" b="0" i="0" u="none" strike="noStrike" cap="none" spc="0">
              <a:ln>
                <a:noFill/>
              </a:ln>
              <a:solidFill>
                <a:srgbClr val="F82F1A"/>
              </a:solidFill>
              <a:latin typeface="Times New Roman"/>
              <a:ea typeface="+mn-ea"/>
              <a:cs typeface="+mn-cs"/>
            </a:endParaRPr>
          </a:p>
        </p:txBody>
      </p:sp>
      <p:sp>
        <p:nvSpPr>
          <p:cNvPr id="37" name="Text Box 37" hidden="0"/>
          <p:cNvSpPr>
            <a:spLocks noAdjustHandles="0" noChangeArrowheads="0"/>
          </p:cNvSpPr>
          <p:nvPr isPhoto="0" userDrawn="0"/>
        </p:nvSpPr>
        <p:spPr bwMode="auto">
          <a:xfrm>
            <a:off x="5791200" y="2919413"/>
            <a:ext cx="3810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2</a:t>
            </a:r>
            <a:endParaRPr lang="en-US" sz="2000" b="0" i="0" u="none" strike="noStrike" cap="none" spc="0">
              <a:ln>
                <a:noFill/>
              </a:ln>
              <a:solidFill>
                <a:srgbClr val="F82F1A"/>
              </a:solidFill>
              <a:latin typeface="Times New Roman"/>
              <a:ea typeface="+mn-ea"/>
              <a:cs typeface="+mn-cs"/>
            </a:endParaRPr>
          </a:p>
        </p:txBody>
      </p:sp>
      <p:sp>
        <p:nvSpPr>
          <p:cNvPr id="38" name="Text Box 38" hidden="0"/>
          <p:cNvSpPr>
            <a:spLocks noAdjustHandles="0" noChangeArrowheads="0"/>
          </p:cNvSpPr>
          <p:nvPr isPhoto="0" userDrawn="0"/>
        </p:nvSpPr>
        <p:spPr bwMode="auto">
          <a:xfrm>
            <a:off x="4495800" y="2876550"/>
            <a:ext cx="381000" cy="519113"/>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1</a:t>
            </a:r>
            <a:endParaRPr lang="en-US" sz="2000" b="0" i="0" u="none" strike="noStrike" cap="none" spc="0">
              <a:ln>
                <a:noFill/>
              </a:ln>
              <a:solidFill>
                <a:srgbClr val="F82F1A"/>
              </a:solidFill>
              <a:latin typeface="Times New Roman"/>
              <a:ea typeface="+mn-ea"/>
              <a:cs typeface="+mn-cs"/>
            </a:endParaRPr>
          </a:p>
        </p:txBody>
      </p:sp>
      <p:sp>
        <p:nvSpPr>
          <p:cNvPr id="39" name="Text Box 39" hidden="0"/>
          <p:cNvSpPr>
            <a:spLocks noAdjustHandles="0" noChangeArrowheads="0"/>
          </p:cNvSpPr>
          <p:nvPr isPhoto="0" userDrawn="0"/>
        </p:nvSpPr>
        <p:spPr bwMode="auto">
          <a:xfrm>
            <a:off x="4876800" y="3881437"/>
            <a:ext cx="3810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5</a:t>
            </a:r>
            <a:endParaRPr lang="en-US" sz="2000" b="0" i="0" u="none" strike="noStrike" cap="none" spc="0">
              <a:ln>
                <a:noFill/>
              </a:ln>
              <a:solidFill>
                <a:srgbClr val="F82F1A"/>
              </a:solidFill>
              <a:latin typeface="Times New Roman"/>
              <a:ea typeface="+mn-ea"/>
              <a:cs typeface="+mn-cs"/>
            </a:endParaRPr>
          </a:p>
        </p:txBody>
      </p:sp>
      <p:sp>
        <p:nvSpPr>
          <p:cNvPr id="40" name="Text Box 40" hidden="0"/>
          <p:cNvSpPr>
            <a:spLocks noAdjustHandles="0" noChangeArrowheads="0"/>
          </p:cNvSpPr>
          <p:nvPr isPhoto="0" userDrawn="0"/>
        </p:nvSpPr>
        <p:spPr bwMode="auto">
          <a:xfrm>
            <a:off x="3733800" y="3881437"/>
            <a:ext cx="3810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5</a:t>
            </a:r>
            <a:endParaRPr lang="en-US" sz="2000" b="0" i="0" u="none" strike="noStrike" cap="none" spc="0">
              <a:ln>
                <a:noFill/>
              </a:ln>
              <a:solidFill>
                <a:srgbClr val="F82F1A"/>
              </a:solidFill>
              <a:latin typeface="Times New Roman"/>
              <a:ea typeface="+mn-ea"/>
              <a:cs typeface="+mn-cs"/>
            </a:endParaRPr>
          </a:p>
        </p:txBody>
      </p:sp>
      <p:sp>
        <p:nvSpPr>
          <p:cNvPr id="41" name="Text Box 41" hidden="0"/>
          <p:cNvSpPr>
            <a:spLocks noAdjustHandles="0" noChangeArrowheads="0"/>
          </p:cNvSpPr>
          <p:nvPr isPhoto="0" userDrawn="0"/>
        </p:nvSpPr>
        <p:spPr bwMode="auto">
          <a:xfrm>
            <a:off x="2286000" y="3438525"/>
            <a:ext cx="381000" cy="519113"/>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3</a:t>
            </a:r>
            <a:endParaRPr lang="en-US" sz="2000" b="0" i="0" u="none" strike="noStrike" cap="none" spc="0">
              <a:ln>
                <a:noFill/>
              </a:ln>
              <a:solidFill>
                <a:srgbClr val="F82F1A"/>
              </a:solidFill>
              <a:latin typeface="Times New Roman"/>
              <a:ea typeface="+mn-ea"/>
              <a:cs typeface="+mn-cs"/>
            </a:endParaRPr>
          </a:p>
        </p:txBody>
      </p:sp>
      <p:sp>
        <p:nvSpPr>
          <p:cNvPr id="42" name="Text Box 42" hidden="0"/>
          <p:cNvSpPr>
            <a:spLocks noAdjustHandles="0" noChangeArrowheads="0"/>
          </p:cNvSpPr>
          <p:nvPr isPhoto="0" userDrawn="0"/>
        </p:nvSpPr>
        <p:spPr bwMode="auto">
          <a:xfrm>
            <a:off x="3657600" y="2738437"/>
            <a:ext cx="381000" cy="519112"/>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3</a:t>
            </a:r>
            <a:endParaRPr lang="en-US" sz="2000" b="0" i="0" u="none" strike="noStrike" cap="none" spc="0">
              <a:ln>
                <a:noFill/>
              </a:ln>
              <a:solidFill>
                <a:srgbClr val="F82F1A"/>
              </a:solidFill>
              <a:latin typeface="Times New Roman"/>
              <a:ea typeface="+mn-ea"/>
              <a:cs typeface="+mn-cs"/>
            </a:endParaRPr>
          </a:p>
        </p:txBody>
      </p:sp>
      <p:sp>
        <p:nvSpPr>
          <p:cNvPr id="43" name="Text Box 43" hidden="0"/>
          <p:cNvSpPr>
            <a:spLocks noAdjustHandles="0" noChangeArrowheads="0"/>
          </p:cNvSpPr>
          <p:nvPr isPhoto="0" userDrawn="0"/>
        </p:nvSpPr>
        <p:spPr bwMode="auto">
          <a:xfrm>
            <a:off x="2819400" y="2876550"/>
            <a:ext cx="381000" cy="519113"/>
          </a:xfrm>
          <a:prstGeom prst="rect">
            <a:avLst/>
          </a:prstGeom>
          <a:noFill/>
          <a:ln>
            <a:noFill/>
          </a:ln>
        </p:spPr>
        <p:txBody>
          <a:bodyPr>
            <a:spAutoFit/>
          </a:bodyP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800" b="0" i="0" u="none" strike="noStrike" cap="none" spc="0">
                <a:ln>
                  <a:noFill/>
                </a:ln>
                <a:solidFill>
                  <a:srgbClr val="F82F1A"/>
                </a:solidFill>
                <a:latin typeface="Times New Roman"/>
                <a:ea typeface="+mn-ea"/>
                <a:cs typeface="+mn-cs"/>
              </a:rPr>
              <a:t>4</a:t>
            </a:r>
            <a:endParaRPr lang="en-US" sz="2000" b="0" i="0" u="none" strike="noStrike" cap="none" spc="0">
              <a:ln>
                <a:noFill/>
              </a:ln>
              <a:solidFill>
                <a:srgbClr val="F82F1A"/>
              </a:solidFill>
              <a:latin typeface="Times New Roman"/>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a:xfrm>
            <a:off x="762000" y="685800"/>
            <a:ext cx="7467600" cy="609600"/>
          </a:xfrm>
        </p:spPr>
        <p:txBody>
          <a:bodyPr/>
          <a:lstStyle/>
          <a:p>
            <a:pPr>
              <a:defRPr/>
            </a:pPr>
            <a:r>
              <a:rPr lang="en-US" sz="2500"/>
              <a:t>The Traveling Salesman Problem</a:t>
            </a:r>
            <a:endParaRPr lang="en-CA" sz="2500"/>
          </a:p>
        </p:txBody>
      </p:sp>
      <p:sp>
        <p:nvSpPr>
          <p:cNvPr id="5" name="Rectangle 3" hidden="0"/>
          <p:cNvSpPr>
            <a:spLocks noChangeArrowheads="1" noGrp="1"/>
          </p:cNvSpPr>
          <p:nvPr isPhoto="0" userDrawn="0">
            <p:ph type="body" idx="1" hasCustomPrompt="0"/>
          </p:nvPr>
        </p:nvSpPr>
        <p:spPr bwMode="auto">
          <a:xfrm>
            <a:off x="228600" y="1905000"/>
            <a:ext cx="8763000" cy="3810000"/>
          </a:xfrm>
        </p:spPr>
        <p:txBody>
          <a:bodyPr/>
          <a:lstStyle/>
          <a:p>
            <a:pPr marL="0" indent="0">
              <a:lnSpc>
                <a:spcPct val="104999"/>
              </a:lnSpc>
              <a:spcAft>
                <a:spcPts val="0"/>
              </a:spcAft>
              <a:defRPr/>
            </a:pPr>
            <a:r>
              <a:rPr lang="en-US" sz="2000"/>
              <a:t>The </a:t>
            </a:r>
            <a:r>
              <a:rPr lang="en-US" sz="2000" b="1">
                <a:solidFill>
                  <a:srgbClr val="4C32CE"/>
                </a:solidFill>
              </a:rPr>
              <a:t>traveling salesman problem</a:t>
            </a:r>
            <a:r>
              <a:rPr lang="en-US" sz="2000"/>
              <a:t> is one of the classical problems in computer science.</a:t>
            </a:r>
            <a:endParaRPr sz="2400"/>
          </a:p>
          <a:p>
            <a:pPr marL="0" indent="0">
              <a:lnSpc>
                <a:spcPct val="90000"/>
              </a:lnSpc>
              <a:spcAft>
                <a:spcPts val="0"/>
              </a:spcAft>
              <a:defRPr/>
            </a:pPr>
            <a:r>
              <a:rPr lang="en-US" sz="2000"/>
              <a:t>A traveling salesman wants to visit a number of cities and then return to his starting point. Of course he wants to save time and energy, so he wants to determine the </a:t>
            </a:r>
            <a:r>
              <a:rPr lang="en-US" sz="2000" b="1">
                <a:solidFill>
                  <a:srgbClr val="4C32CE"/>
                </a:solidFill>
              </a:rPr>
              <a:t>shortest cycle</a:t>
            </a:r>
            <a:r>
              <a:rPr lang="en-US" sz="2000"/>
              <a:t> for his trip.</a:t>
            </a:r>
            <a:endParaRPr sz="2400"/>
          </a:p>
          <a:p>
            <a:pPr marL="0" indent="0">
              <a:lnSpc>
                <a:spcPct val="90000"/>
              </a:lnSpc>
              <a:spcAft>
                <a:spcPts val="0"/>
              </a:spcAft>
              <a:defRPr/>
            </a:pPr>
            <a:r>
              <a:rPr lang="en-US" sz="2000"/>
              <a:t>We can represent the cities and the distances between them by a weighted, complete, undirected graph.</a:t>
            </a:r>
            <a:endParaRPr sz="2400"/>
          </a:p>
          <a:p>
            <a:pPr marL="0" indent="0">
              <a:lnSpc>
                <a:spcPct val="90000"/>
              </a:lnSpc>
              <a:spcAft>
                <a:spcPts val="0"/>
              </a:spcAft>
              <a:defRPr/>
            </a:pPr>
            <a:r>
              <a:rPr lang="en-US" sz="2000"/>
              <a:t>The problem then is to find the </a:t>
            </a:r>
            <a:r>
              <a:rPr lang="en-US" sz="2000" b="1">
                <a:solidFill>
                  <a:srgbClr val="4C32CE"/>
                </a:solidFill>
              </a:rPr>
              <a:t>shortest cycle (of minimum total weight that visits each vertex exactly one)</a:t>
            </a:r>
            <a:r>
              <a:rPr lang="en-US" sz="2000"/>
              <a:t>.</a:t>
            </a:r>
            <a:endParaRPr sz="2400"/>
          </a:p>
          <a:p>
            <a:pPr marL="0" indent="0">
              <a:lnSpc>
                <a:spcPct val="90000"/>
              </a:lnSpc>
              <a:spcAft>
                <a:spcPts val="0"/>
              </a:spcAft>
              <a:defRPr/>
            </a:pPr>
            <a:r>
              <a:rPr lang="en-US" sz="2000"/>
              <a:t>Finding the shortest cycle is different than Dijkstra’s shortest path.</a:t>
            </a:r>
            <a:br>
              <a:rPr lang="en-US" sz="2000"/>
            </a:br>
            <a:r>
              <a:rPr lang="en-US" sz="2000"/>
              <a:t>	It is much harder too, no polynomial time algorithm exists!</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2" hidden="0"/>
          <p:cNvSpPr>
            <a:spLocks noChangeArrowheads="1" noGrp="1"/>
          </p:cNvSpPr>
          <p:nvPr isPhoto="0" userDrawn="0">
            <p:ph type="title" hasCustomPrompt="0"/>
          </p:nvPr>
        </p:nvSpPr>
        <p:spPr bwMode="auto"/>
        <p:txBody>
          <a:bodyPr/>
          <a:lstStyle/>
          <a:p>
            <a:pPr>
              <a:defRPr/>
            </a:pPr>
            <a:r>
              <a:rPr lang="en-US" sz="2900"/>
              <a:t>The Traveling Salesman Problem</a:t>
            </a:r>
            <a:endParaRPr/>
          </a:p>
        </p:txBody>
      </p:sp>
      <p:sp>
        <p:nvSpPr>
          <p:cNvPr id="5" name="Rectangle 3" hidden="0"/>
          <p:cNvSpPr>
            <a:spLocks noChangeArrowheads="1" noGrp="1"/>
          </p:cNvSpPr>
          <p:nvPr isPhoto="0" userDrawn="0">
            <p:ph type="body" idx="1" hasCustomPrompt="0"/>
          </p:nvPr>
        </p:nvSpPr>
        <p:spPr bwMode="auto"/>
        <p:txBody>
          <a:bodyPr/>
          <a:lstStyle/>
          <a:p>
            <a:pPr>
              <a:defRPr/>
            </a:pPr>
            <a:r>
              <a:rPr lang="en-US" sz="2700"/>
              <a:t>Importance:</a:t>
            </a:r>
            <a:endParaRPr/>
          </a:p>
          <a:p>
            <a:pPr lvl="1">
              <a:defRPr/>
            </a:pPr>
            <a:r>
              <a:rPr lang="en-US" sz="2200"/>
              <a:t>Variety  of scheduling application can be solved as a</a:t>
            </a:r>
            <a:br>
              <a:rPr lang="en-US" sz="2200"/>
            </a:br>
            <a:r>
              <a:rPr lang="en-US" sz="2200"/>
              <a:t>traveling salesmen problem. </a:t>
            </a:r>
            <a:endParaRPr/>
          </a:p>
          <a:p>
            <a:pPr lvl="1">
              <a:defRPr/>
            </a:pPr>
            <a:r>
              <a:rPr lang="en-US" sz="2200"/>
              <a:t>Examples</a:t>
            </a:r>
            <a:r>
              <a:rPr lang="en-US" sz="2000"/>
              <a:t>:</a:t>
            </a:r>
            <a:endParaRPr/>
          </a:p>
          <a:p>
            <a:pPr lvl="2">
              <a:defRPr/>
            </a:pPr>
            <a:r>
              <a:rPr lang="en-US" sz="2000"/>
              <a:t>Ordering drill position on a drill press. </a:t>
            </a:r>
            <a:endParaRPr/>
          </a:p>
          <a:p>
            <a:pPr lvl="2">
              <a:defRPr/>
            </a:pPr>
            <a:r>
              <a:rPr lang="en-US" sz="2000"/>
              <a:t>School bus routing. </a:t>
            </a:r>
            <a:endParaRPr/>
          </a:p>
          <a:p>
            <a:pPr lvl="1">
              <a:defRPr/>
            </a:pPr>
            <a:r>
              <a:rPr lang="en-US" sz="2200"/>
              <a:t>The problem has theoretical importance because it </a:t>
            </a:r>
            <a:br>
              <a:rPr lang="en-US" sz="2200"/>
            </a:br>
            <a:r>
              <a:rPr lang="en-US" sz="2200"/>
              <a:t>represents a class of difficult problems known as NP-hard problems.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Travelling Salesman problem</a:t>
            </a:r>
            <a:endParaRPr/>
          </a:p>
        </p:txBody>
      </p:sp>
      <p:pic>
        <p:nvPicPr>
          <p:cNvPr id="5" name="Picture 2" hidden="0"/>
          <p:cNvPicPr>
            <a:picLocks noChangeAspect="1" noChangeArrowheads="1" noGrp="1"/>
          </p:cNvPicPr>
          <p:nvPr isPhoto="0" userDrawn="0">
            <p:ph idx="1" hasCustomPrompt="0"/>
          </p:nvPr>
        </p:nvPicPr>
        <p:blipFill>
          <a:blip r:embed="rId2"/>
          <a:stretch/>
        </p:blipFill>
        <p:spPr bwMode="auto">
          <a:xfrm>
            <a:off x="1143000" y="1905000"/>
            <a:ext cx="7315200" cy="45720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743712"/>
          </a:xfrm>
        </p:spPr>
        <p:txBody>
          <a:bodyPr/>
          <a:lstStyle/>
          <a:p>
            <a:pPr>
              <a:defRPr/>
            </a:pPr>
            <a:r>
              <a:rPr lang="en-US" sz="4500"/>
              <a:t>Travelling Salesman problem</a:t>
            </a:r>
            <a:endParaRPr sz="4500"/>
          </a:p>
        </p:txBody>
      </p:sp>
      <p:pic>
        <p:nvPicPr>
          <p:cNvPr id="5" name="Picture 2" hidden="0"/>
          <p:cNvPicPr>
            <a:picLocks noChangeAspect="1" noChangeArrowheads="1" noGrp="1"/>
          </p:cNvPicPr>
          <p:nvPr isPhoto="0" userDrawn="0">
            <p:ph idx="1" hasCustomPrompt="0"/>
          </p:nvPr>
        </p:nvPicPr>
        <p:blipFill>
          <a:blip r:embed="rId2"/>
          <a:stretch/>
        </p:blipFill>
        <p:spPr bwMode="auto">
          <a:xfrm>
            <a:off x="609600" y="1600200"/>
            <a:ext cx="7848600" cy="49530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Trees</a:t>
            </a:r>
            <a:endParaRPr/>
          </a:p>
        </p:txBody>
      </p:sp>
      <p:sp>
        <p:nvSpPr>
          <p:cNvPr id="5" name="Subtitle 2" hidden="0"/>
          <p:cNvSpPr>
            <a:spLocks noGrp="1"/>
          </p:cNvSpPr>
          <p:nvPr isPhoto="0" userDrawn="0">
            <p:ph type="subTitle" idx="1" hasCustomPrompt="0"/>
          </p:nvPr>
        </p:nvSpPr>
        <p:spPr bwMode="auto"/>
        <p:txBody>
          <a:bodyPr/>
          <a:lstStyle/>
          <a:p>
            <a:pPr>
              <a:defRPr/>
            </a:pPr>
            <a:r>
              <a:rPr lang="en-US"/>
              <a:t>Chapter </a:t>
            </a:r>
            <a:r>
              <a:rPr lang="en-US">
                <a:latin typeface="Cambria Math"/>
                <a:ea typeface="Cambria Math"/>
              </a:rPr>
              <a:t>11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Chapter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Introduction to Trees</a:t>
            </a:r>
            <a:endParaRPr/>
          </a:p>
          <a:p>
            <a:pPr>
              <a:defRPr/>
            </a:pPr>
            <a:r>
              <a:rPr lang="en-US"/>
              <a:t>Applications of Trees</a:t>
            </a:r>
            <a:endParaRPr/>
          </a:p>
          <a:p>
            <a:pPr>
              <a:defRPr/>
            </a:pPr>
            <a:r>
              <a:rPr lang="en-US"/>
              <a:t>Tree Traversal</a:t>
            </a:r>
            <a:endParaRPr/>
          </a:p>
          <a:p>
            <a:pPr>
              <a:defRPr/>
            </a:pPr>
            <a:r>
              <a:rPr lang="en-US"/>
              <a:t>Spanning Trees</a:t>
            </a:r>
            <a:endParaRPr/>
          </a:p>
          <a:p>
            <a:pPr>
              <a:defRPr/>
            </a:pPr>
            <a:r>
              <a:rPr lang="en-US"/>
              <a:t>Minimum Spanning</a:t>
            </a:r>
            <a:endParaRPr/>
          </a:p>
          <a:p>
            <a:pPr>
              <a:defRPr/>
            </a:pPr>
            <a:endParaRPr lang="en-US"/>
          </a:p>
          <a:p>
            <a:pPr>
              <a:buNone/>
              <a:defRPr/>
            </a:pPr>
            <a:endParaRPr lang="en-US"/>
          </a:p>
          <a:p>
            <a:pPr lvl="1">
              <a:buNone/>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Matrices of Relations on Sets</a:t>
            </a:r>
            <a:endParaRPr/>
          </a:p>
        </p:txBody>
      </p:sp>
      <p:sp>
        <p:nvSpPr>
          <p:cNvPr id="5" name="Content Placeholder 2" hidden="0"/>
          <p:cNvSpPr>
            <a:spLocks noGrp="1"/>
          </p:cNvSpPr>
          <p:nvPr isPhoto="0" userDrawn="0">
            <p:ph idx="1" hasCustomPrompt="0"/>
          </p:nvPr>
        </p:nvSpPr>
        <p:spPr bwMode="auto"/>
        <p:txBody>
          <a:bodyPr/>
          <a:lstStyle/>
          <a:p>
            <a:pPr>
              <a:defRPr/>
            </a:pPr>
            <a:r>
              <a:rPr lang="en-US"/>
              <a:t>If </a:t>
            </a:r>
            <a:r>
              <a:rPr lang="en-US" i="1"/>
              <a:t>R</a:t>
            </a:r>
            <a:r>
              <a:rPr lang="en-US"/>
              <a:t> is a reflexive relation, all the elements on the main diagonal of </a:t>
            </a:r>
            <a:r>
              <a:rPr lang="en-US" i="1"/>
              <a:t>M</a:t>
            </a:r>
            <a:r>
              <a:rPr lang="en-US" i="1" baseline="-25000"/>
              <a:t>R</a:t>
            </a:r>
            <a:r>
              <a:rPr lang="en-US"/>
              <a:t> are equal to </a:t>
            </a:r>
            <a:r>
              <a:rPr lang="en-US">
                <a:latin typeface="Cambria Math"/>
                <a:ea typeface="Cambria Math"/>
              </a:rPr>
              <a:t>1</a:t>
            </a:r>
            <a:r>
              <a:rPr lang="en-US"/>
              <a:t>.</a:t>
            </a:r>
            <a:endParaRPr/>
          </a:p>
          <a:p>
            <a:pPr>
              <a:defRPr/>
            </a:pPr>
            <a:endParaRPr lang="en-US"/>
          </a:p>
          <a:p>
            <a:pPr>
              <a:buNone/>
              <a:defRPr/>
            </a:pPr>
            <a:endParaRPr lang="en-US"/>
          </a:p>
          <a:p>
            <a:pPr>
              <a:defRPr/>
            </a:pPr>
            <a:r>
              <a:rPr lang="en-US"/>
              <a:t> </a:t>
            </a:r>
            <a:r>
              <a:rPr lang="en-US" i="1"/>
              <a:t>R</a:t>
            </a:r>
            <a:r>
              <a:rPr lang="en-US"/>
              <a:t> is a symmetric relation, if and only if </a:t>
            </a:r>
            <a:r>
              <a:rPr lang="en-US" i="1"/>
              <a:t>m</a:t>
            </a:r>
            <a:r>
              <a:rPr lang="en-US" i="1" baseline="-25000"/>
              <a:t>ij</a:t>
            </a:r>
            <a:r>
              <a:rPr lang="en-US"/>
              <a:t> = </a:t>
            </a:r>
            <a:r>
              <a:rPr lang="en-US">
                <a:latin typeface="Cambria Math"/>
                <a:ea typeface="Cambria Math"/>
              </a:rPr>
              <a:t>1 </a:t>
            </a:r>
            <a:r>
              <a:rPr lang="en-US"/>
              <a:t>whenever </a:t>
            </a:r>
            <a:r>
              <a:rPr lang="en-US" i="1"/>
              <a:t>m</a:t>
            </a:r>
            <a:r>
              <a:rPr lang="en-US" i="1" baseline="-25000"/>
              <a:t>ji</a:t>
            </a:r>
            <a:r>
              <a:rPr lang="en-US"/>
              <a:t> = </a:t>
            </a:r>
            <a:r>
              <a:rPr lang="en-US">
                <a:latin typeface="Cambria Math"/>
                <a:ea typeface="Cambria Math"/>
              </a:rPr>
              <a:t>1</a:t>
            </a:r>
            <a:r>
              <a:rPr lang="en-US"/>
              <a:t>. </a:t>
            </a:r>
            <a:r>
              <a:rPr lang="en-US" i="1"/>
              <a:t>R</a:t>
            </a:r>
            <a:r>
              <a:rPr lang="en-US"/>
              <a:t> is an </a:t>
            </a:r>
            <a:r>
              <a:rPr lang="en-US"/>
              <a:t>antisymmetric</a:t>
            </a:r>
            <a:r>
              <a:rPr lang="en-US"/>
              <a:t> relation, if and only if </a:t>
            </a:r>
            <a:r>
              <a:rPr lang="en-US" i="1"/>
              <a:t>m</a:t>
            </a:r>
            <a:r>
              <a:rPr lang="en-US" i="1" baseline="-25000"/>
              <a:t>ij</a:t>
            </a:r>
            <a:r>
              <a:rPr lang="en-US"/>
              <a:t> = </a:t>
            </a:r>
            <a:r>
              <a:rPr lang="en-US">
                <a:latin typeface="Cambria Math"/>
                <a:ea typeface="Cambria Math"/>
              </a:rPr>
              <a:t>0  or </a:t>
            </a:r>
            <a:r>
              <a:rPr lang="en-US" i="1"/>
              <a:t>m</a:t>
            </a:r>
            <a:r>
              <a:rPr lang="en-US" i="1" baseline="-25000"/>
              <a:t>ji</a:t>
            </a:r>
            <a:r>
              <a:rPr lang="en-US"/>
              <a:t> = </a:t>
            </a:r>
            <a:r>
              <a:rPr lang="en-US">
                <a:latin typeface="Cambria Math"/>
                <a:ea typeface="Cambria Math"/>
              </a:rPr>
              <a:t>0 when  </a:t>
            </a:r>
            <a:r>
              <a:rPr lang="en-US" i="1">
                <a:ea typeface="Cambria Math"/>
              </a:rPr>
              <a:t>i</a:t>
            </a:r>
            <a:r>
              <a:rPr lang="en-US">
                <a:latin typeface="Cambria Math"/>
                <a:ea typeface="Cambria Math"/>
              </a:rPr>
              <a:t>≠</a:t>
            </a:r>
            <a:r>
              <a:rPr lang="en-US" i="1">
                <a:ea typeface="Cambria Math"/>
              </a:rPr>
              <a:t> j</a:t>
            </a:r>
            <a:r>
              <a:rPr lang="en-US"/>
              <a:t>. </a:t>
            </a:r>
            <a:endParaRPr/>
          </a:p>
          <a:p>
            <a:pPr>
              <a:defRPr/>
            </a:pPr>
            <a:endParaRPr lang="en-US"/>
          </a:p>
        </p:txBody>
      </p:sp>
      <p:pic>
        <p:nvPicPr>
          <p:cNvPr id="6" name="Content Placeholder 3" descr="0803.jpg" hidden="0"/>
          <p:cNvPicPr>
            <a:picLocks noChangeAspect="1"/>
          </p:cNvPicPr>
          <p:nvPr isPhoto="0" userDrawn="0"/>
        </p:nvPicPr>
        <p:blipFill>
          <a:blip r:embed="rId2"/>
          <a:stretch/>
        </p:blipFill>
        <p:spPr bwMode="auto">
          <a:xfrm>
            <a:off x="6172200" y="2667000"/>
            <a:ext cx="819150" cy="832104"/>
          </a:xfrm>
          <a:prstGeom prst="rect">
            <a:avLst/>
          </a:prstGeom>
        </p:spPr>
      </p:pic>
      <p:pic>
        <p:nvPicPr>
          <p:cNvPr id="7" name="Content Placeholder 5" descr="0804.jpg" hidden="0"/>
          <p:cNvPicPr>
            <a:picLocks noChangeAspect="1"/>
          </p:cNvPicPr>
          <p:nvPr isPhoto="0" userDrawn="0"/>
        </p:nvPicPr>
        <p:blipFill>
          <a:blip r:embed="rId3"/>
          <a:stretch/>
        </p:blipFill>
        <p:spPr bwMode="auto">
          <a:xfrm>
            <a:off x="5638800" y="5334000"/>
            <a:ext cx="1937004" cy="9761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Introduction to Trees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a:t>
            </a:r>
            <a:r>
              <a:rPr lang="en-US">
                <a:latin typeface="Cambria Math"/>
                <a:ea typeface="Cambria Math"/>
              </a:rPr>
              <a:t>11.1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Introduction to Trees</a:t>
            </a:r>
            <a:endParaRPr/>
          </a:p>
          <a:p>
            <a:pPr>
              <a:defRPr/>
            </a:pPr>
            <a:r>
              <a:rPr lang="en-US"/>
              <a:t>Rooted Trees</a:t>
            </a:r>
            <a:endParaRPr/>
          </a:p>
          <a:p>
            <a:pPr>
              <a:defRPr/>
            </a:pPr>
            <a:r>
              <a:rPr lang="en-US"/>
              <a:t>Trees as Models</a:t>
            </a:r>
            <a:endParaRPr/>
          </a:p>
          <a:p>
            <a:pPr>
              <a:defRPr/>
            </a:pPr>
            <a:r>
              <a:rPr lang="en-US"/>
              <a:t>Properties of Trees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Trees</a:t>
            </a:r>
            <a:endParaRPr/>
          </a:p>
        </p:txBody>
      </p:sp>
      <p:sp>
        <p:nvSpPr>
          <p:cNvPr id="5" name="Content Placeholder 2" hidden="0"/>
          <p:cNvSpPr>
            <a:spLocks noGrp="1"/>
          </p:cNvSpPr>
          <p:nvPr isPhoto="0" userDrawn="0">
            <p:ph idx="1" hasCustomPrompt="0"/>
          </p:nvPr>
        </p:nvSpPr>
        <p:spPr bwMode="auto"/>
        <p:txBody>
          <a:bodyPr/>
          <a:lstStyle/>
          <a:p>
            <a:pPr indent="0">
              <a:lnSpc>
                <a:spcPct val="95000"/>
              </a:lnSpc>
              <a:buNone/>
              <a:defRPr/>
            </a:pPr>
            <a:endParaRPr lang="en-US" sz="800" b="1"/>
          </a:p>
          <a:p>
            <a:pPr indent="0">
              <a:lnSpc>
                <a:spcPct val="80000"/>
              </a:lnSpc>
              <a:buNone/>
              <a:defRPr/>
            </a:pPr>
            <a:endParaRPr lang="en-US" sz="800" b="1"/>
          </a:p>
          <a:p>
            <a:pPr indent="0">
              <a:lnSpc>
                <a:spcPct val="80000"/>
              </a:lnSpc>
              <a:buNone/>
              <a:defRPr/>
            </a:pPr>
            <a:r>
              <a:rPr lang="en-US" sz="2200" b="1"/>
              <a:t>Definition</a:t>
            </a:r>
            <a:r>
              <a:rPr lang="en-US" sz="2200"/>
              <a:t>: A </a:t>
            </a:r>
            <a:r>
              <a:rPr lang="en-US" sz="2200" i="1"/>
              <a:t>tree</a:t>
            </a:r>
            <a:r>
              <a:rPr lang="en-US" sz="2200"/>
              <a:t> is a connected undirected graph with no simple circuits.</a:t>
            </a:r>
            <a:endParaRPr sz="700"/>
          </a:p>
          <a:p>
            <a:pPr indent="0">
              <a:lnSpc>
                <a:spcPct val="80000"/>
              </a:lnSpc>
              <a:buNone/>
              <a:defRPr/>
            </a:pPr>
            <a:endParaRPr lang="en-US" sz="2200"/>
          </a:p>
          <a:p>
            <a:pPr indent="0">
              <a:lnSpc>
                <a:spcPct val="80000"/>
              </a:lnSpc>
              <a:buNone/>
              <a:defRPr/>
            </a:pPr>
            <a:r>
              <a:rPr lang="en-US" sz="2200" b="1"/>
              <a:t>Definition</a:t>
            </a:r>
            <a:r>
              <a:rPr lang="en-US" sz="2200"/>
              <a:t>: An undirected graph is a tree if and only if there is a unique simple path between any two of its vertices. A tree cannot contain multiple edges or loops.</a:t>
            </a:r>
            <a:endParaRPr sz="700"/>
          </a:p>
          <a:p>
            <a:pPr indent="0">
              <a:lnSpc>
                <a:spcPct val="80000"/>
              </a:lnSpc>
              <a:buNone/>
              <a:defRPr/>
            </a:pPr>
            <a:endParaRPr lang="en-US" sz="2200"/>
          </a:p>
          <a:p>
            <a:pPr indent="0">
              <a:lnSpc>
                <a:spcPct val="80000"/>
              </a:lnSpc>
              <a:buNone/>
              <a:defRPr/>
            </a:pPr>
            <a:r>
              <a:rPr lang="en-US" sz="2200" b="1"/>
              <a:t>Definition</a:t>
            </a:r>
            <a:r>
              <a:rPr lang="en-US" sz="2200"/>
              <a:t>: An undirected graph is a tree if and only if there is a unique simple path between any two of its vertices. </a:t>
            </a:r>
            <a:endParaRPr sz="700"/>
          </a:p>
          <a:p>
            <a:pPr indent="0">
              <a:lnSpc>
                <a:spcPct val="80000"/>
              </a:lnSpc>
              <a:buNone/>
              <a:defRPr/>
            </a:pPr>
            <a:endParaRPr lang="en-US" sz="2200"/>
          </a:p>
          <a:p>
            <a:pPr indent="0">
              <a:lnSpc>
                <a:spcPct val="80000"/>
              </a:lnSpc>
              <a:buNone/>
              <a:defRPr/>
            </a:pPr>
            <a:endParaRPr lang="en-US" sz="2200"/>
          </a:p>
          <a:p>
            <a:pPr indent="0">
              <a:lnSpc>
                <a:spcPct val="80000"/>
              </a:lnSpc>
              <a:buNone/>
              <a:defRPr/>
            </a:pPr>
            <a:endParaRPr lang="en-US" sz="2200"/>
          </a:p>
          <a:p>
            <a:pPr indent="0">
              <a:lnSpc>
                <a:spcPct val="80000"/>
              </a:lnSpc>
              <a:buNone/>
              <a:defRPr/>
            </a:pPr>
            <a:endParaRPr lang="en-US" sz="2200"/>
          </a:p>
          <a:p>
            <a:pPr indent="0">
              <a:lnSpc>
                <a:spcPct val="80000"/>
              </a:lnSpc>
              <a:buNone/>
              <a:defRPr/>
            </a:pPr>
            <a:endParaRPr lang="en-US" sz="700"/>
          </a:p>
          <a:p>
            <a:pPr indent="0">
              <a:lnSpc>
                <a:spcPct val="80000"/>
              </a:lnSpc>
              <a:buNone/>
              <a:defRPr/>
            </a:pPr>
            <a:endParaRPr lang="en-US" sz="700"/>
          </a:p>
          <a:p>
            <a:pPr indent="0">
              <a:lnSpc>
                <a:spcPct val="80000"/>
              </a:lnSpc>
              <a:buNone/>
              <a:defRPr/>
            </a:pPr>
            <a:endParaRPr lang="en-US" sz="700"/>
          </a:p>
          <a:p>
            <a:pPr indent="0">
              <a:lnSpc>
                <a:spcPct val="80000"/>
              </a:lnSpc>
              <a:buNone/>
              <a:defRPr/>
            </a:pPr>
            <a:r>
              <a:rPr lang="en-US" sz="700"/>
              <a:t> </a:t>
            </a:r>
            <a:endParaRPr sz="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134112"/>
          </a:xfrm>
        </p:spPr>
        <p:txBody>
          <a:bodyPr/>
          <a:lstStyle/>
          <a:p>
            <a:pPr>
              <a:defRPr/>
            </a:pPr>
            <a:r>
              <a:rPr lang="en-US" sz="4500"/>
              <a:t>Trees</a:t>
            </a:r>
            <a:endParaRPr sz="4500"/>
          </a:p>
        </p:txBody>
      </p:sp>
      <p:sp>
        <p:nvSpPr>
          <p:cNvPr id="5" name="Content Placeholder 2" hidden="0"/>
          <p:cNvSpPr>
            <a:spLocks noGrp="1"/>
          </p:cNvSpPr>
          <p:nvPr isPhoto="0" userDrawn="0">
            <p:ph idx="1" hasCustomPrompt="0"/>
          </p:nvPr>
        </p:nvSpPr>
        <p:spPr bwMode="auto">
          <a:xfrm>
            <a:off x="152400" y="838200"/>
            <a:ext cx="8534400" cy="5486400"/>
          </a:xfrm>
        </p:spPr>
        <p:txBody>
          <a:bodyPr/>
          <a:lstStyle/>
          <a:p>
            <a:pPr indent="0">
              <a:buNone/>
              <a:defRPr/>
            </a:pPr>
            <a:r>
              <a:rPr lang="en-US" sz="2400" b="1"/>
              <a:t>Example</a:t>
            </a:r>
            <a:r>
              <a:rPr lang="en-US" sz="2400"/>
              <a:t>: Which of these graphs are trees?</a:t>
            </a:r>
            <a:endParaRPr/>
          </a:p>
          <a:p>
            <a:pPr indent="0">
              <a:buNone/>
              <a:defRPr/>
            </a:pPr>
            <a:endParaRPr lang="en-US" sz="2000"/>
          </a:p>
          <a:p>
            <a:pPr indent="0">
              <a:buNone/>
              <a:defRPr/>
            </a:pPr>
            <a:endParaRPr lang="en-US" sz="2000"/>
          </a:p>
          <a:p>
            <a:pPr indent="0">
              <a:buNone/>
              <a:defRPr/>
            </a:pPr>
            <a:endParaRPr lang="en-US" sz="2000"/>
          </a:p>
          <a:p>
            <a:pPr indent="0">
              <a:buNone/>
              <a:defRPr/>
            </a:pPr>
            <a:endParaRPr lang="en-US" sz="2000" b="1"/>
          </a:p>
          <a:p>
            <a:pPr indent="0">
              <a:buNone/>
              <a:defRPr/>
            </a:pPr>
            <a:endParaRPr lang="en-US" sz="2000" b="1"/>
          </a:p>
          <a:p>
            <a:pPr indent="0">
              <a:buNone/>
              <a:defRPr/>
            </a:pPr>
            <a:endParaRPr lang="en-US" sz="2000" b="1"/>
          </a:p>
          <a:p>
            <a:pPr indent="0">
              <a:buNone/>
              <a:defRPr/>
            </a:pPr>
            <a:endParaRPr lang="en-US" sz="2400" b="1"/>
          </a:p>
          <a:p>
            <a:pPr indent="0">
              <a:buNone/>
              <a:defRPr/>
            </a:pPr>
            <a:endParaRPr lang="en-US" sz="2400" b="1"/>
          </a:p>
          <a:p>
            <a:pPr indent="0">
              <a:buNone/>
              <a:defRPr/>
            </a:pPr>
            <a:endParaRPr lang="en-US" sz="2400" b="1"/>
          </a:p>
          <a:p>
            <a:pPr indent="0">
              <a:buNone/>
              <a:defRPr/>
            </a:pPr>
            <a:r>
              <a:rPr lang="en-US" sz="2400" b="1"/>
              <a:t>Solution</a:t>
            </a:r>
            <a:r>
              <a:rPr lang="en-US" sz="2400"/>
              <a:t>: </a:t>
            </a:r>
            <a:r>
              <a:rPr lang="en-US" sz="2400" i="1"/>
              <a:t>G</a:t>
            </a:r>
            <a:r>
              <a:rPr lang="en-US" sz="2400" baseline="-25000">
                <a:latin typeface="Cambria Math"/>
                <a:ea typeface="Cambria Math"/>
              </a:rPr>
              <a:t>1</a:t>
            </a:r>
            <a:r>
              <a:rPr lang="en-US" sz="2400"/>
              <a:t> and </a:t>
            </a:r>
            <a:r>
              <a:rPr lang="en-US" sz="2400" i="1"/>
              <a:t>G</a:t>
            </a:r>
            <a:r>
              <a:rPr lang="en-US" sz="2400" baseline="-25000">
                <a:latin typeface="Cambria Math"/>
                <a:ea typeface="Cambria Math"/>
              </a:rPr>
              <a:t>2</a:t>
            </a:r>
            <a:r>
              <a:rPr lang="en-US" sz="2400"/>
              <a:t> are trees - both are connected and have no simple circuits. </a:t>
            </a:r>
            <a:r>
              <a:rPr lang="en-US" sz="2400" i="1"/>
              <a:t>G</a:t>
            </a:r>
            <a:r>
              <a:rPr lang="en-US" sz="2400" baseline="-25000">
                <a:latin typeface="Cambria Math"/>
                <a:ea typeface="Cambria Math"/>
              </a:rPr>
              <a:t>3</a:t>
            </a:r>
            <a:r>
              <a:rPr lang="en-US" sz="2400"/>
              <a:t> is not a tree because </a:t>
            </a:r>
            <a:r>
              <a:rPr lang="en-US" sz="2400" i="1"/>
              <a:t>e</a:t>
            </a:r>
            <a:r>
              <a:rPr lang="en-US" sz="2400"/>
              <a:t>, </a:t>
            </a:r>
            <a:r>
              <a:rPr lang="en-US" sz="2400" i="1"/>
              <a:t>b</a:t>
            </a:r>
            <a:r>
              <a:rPr lang="en-US" sz="2400"/>
              <a:t>, </a:t>
            </a:r>
            <a:r>
              <a:rPr lang="en-US" sz="2400" i="1"/>
              <a:t>a</a:t>
            </a:r>
            <a:r>
              <a:rPr lang="en-US" sz="2400"/>
              <a:t>, </a:t>
            </a:r>
            <a:r>
              <a:rPr lang="en-US" sz="2400" i="1"/>
              <a:t>d</a:t>
            </a:r>
            <a:r>
              <a:rPr lang="en-US" sz="2400"/>
              <a:t>, </a:t>
            </a:r>
            <a:r>
              <a:rPr lang="en-US" sz="2400" i="1"/>
              <a:t>e</a:t>
            </a:r>
            <a:r>
              <a:rPr lang="en-US" sz="2400"/>
              <a:t> is a simple circuit,. </a:t>
            </a:r>
            <a:r>
              <a:rPr lang="en-US" sz="2400" i="1"/>
              <a:t>G</a:t>
            </a:r>
            <a:r>
              <a:rPr lang="en-US" sz="2400" baseline="-25000">
                <a:latin typeface="Cambria Math"/>
                <a:ea typeface="Cambria Math"/>
              </a:rPr>
              <a:t>4</a:t>
            </a:r>
            <a:r>
              <a:rPr lang="en-US" sz="2400"/>
              <a:t> is not a tree because it is not connected.</a:t>
            </a:r>
            <a:endParaRPr/>
          </a:p>
          <a:p>
            <a:pPr indent="0">
              <a:buNone/>
              <a:defRPr/>
            </a:pPr>
            <a:endParaRPr lang="en-US"/>
          </a:p>
          <a:p>
            <a:pPr indent="0">
              <a:buNone/>
              <a:defRPr/>
            </a:pPr>
            <a:endParaRPr lang="en-US"/>
          </a:p>
          <a:p>
            <a:pPr indent="0">
              <a:buNone/>
              <a:defRPr/>
            </a:pPr>
            <a:endParaRPr lang="en-US"/>
          </a:p>
        </p:txBody>
      </p:sp>
      <p:pic>
        <p:nvPicPr>
          <p:cNvPr id="6" name="Content Placeholder 4" hidden="0"/>
          <p:cNvPicPr>
            <a:picLocks noChangeAspect="1"/>
          </p:cNvPicPr>
          <p:nvPr isPhoto="0" userDrawn="0"/>
        </p:nvPicPr>
        <p:blipFill>
          <a:blip r:embed="rId2"/>
          <a:stretch/>
        </p:blipFill>
        <p:spPr bwMode="auto">
          <a:xfrm>
            <a:off x="304800" y="1676400"/>
            <a:ext cx="8534400" cy="30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362712"/>
          </a:xfrm>
        </p:spPr>
        <p:txBody>
          <a:bodyPr/>
          <a:lstStyle/>
          <a:p>
            <a:pPr>
              <a:defRPr/>
            </a:pPr>
            <a:r>
              <a:rPr lang="en-US" sz="4500"/>
              <a:t>FOREST</a:t>
            </a:r>
            <a:endParaRPr sz="4500"/>
          </a:p>
        </p:txBody>
      </p:sp>
      <p:sp>
        <p:nvSpPr>
          <p:cNvPr id="5" name="Content Placeholder 2" hidden="0"/>
          <p:cNvSpPr>
            <a:spLocks noGrp="1"/>
          </p:cNvSpPr>
          <p:nvPr isPhoto="0" userDrawn="0">
            <p:ph idx="1" hasCustomPrompt="0"/>
          </p:nvPr>
        </p:nvSpPr>
        <p:spPr bwMode="auto">
          <a:xfrm>
            <a:off x="457200" y="1066800"/>
            <a:ext cx="8229600" cy="5257800"/>
          </a:xfrm>
        </p:spPr>
        <p:txBody>
          <a:bodyPr/>
          <a:lstStyle/>
          <a:p>
            <a:pPr indent="0">
              <a:buNone/>
              <a:defRPr/>
            </a:pPr>
            <a:r>
              <a:rPr lang="en-US" b="1"/>
              <a:t>Definition</a:t>
            </a:r>
            <a:r>
              <a:rPr lang="en-US"/>
              <a:t>: A </a:t>
            </a:r>
            <a:r>
              <a:rPr lang="en-US" i="1"/>
              <a:t>forest</a:t>
            </a:r>
            <a:r>
              <a:rPr lang="en-US"/>
              <a:t> is a graph that has no simple circuit, but is not connected. Each of the connected                                                                                    components in a forest is a tree.</a:t>
            </a:r>
            <a:endParaRPr/>
          </a:p>
          <a:p>
            <a:pPr indent="0">
              <a:buNone/>
              <a:defRPr/>
            </a:pPr>
            <a:endParaRPr lang="en-US"/>
          </a:p>
          <a:p>
            <a:pPr indent="0">
              <a:buNone/>
              <a:defRPr/>
            </a:pPr>
            <a:r>
              <a:rPr lang="en-US"/>
              <a:t> </a:t>
            </a:r>
            <a:endParaRPr/>
          </a:p>
        </p:txBody>
      </p:sp>
      <p:pic>
        <p:nvPicPr>
          <p:cNvPr id="6" name="Picture 4" hidden="0"/>
          <p:cNvPicPr>
            <a:picLocks noChangeAspect="1"/>
          </p:cNvPicPr>
          <p:nvPr isPhoto="0" userDrawn="0"/>
        </p:nvPicPr>
        <p:blipFill>
          <a:blip r:embed="rId2"/>
          <a:stretch/>
        </p:blipFill>
        <p:spPr bwMode="auto">
          <a:xfrm>
            <a:off x="427630" y="2819400"/>
            <a:ext cx="8077200" cy="362559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75643"/>
          </a:xfrm>
        </p:spPr>
        <p:txBody>
          <a:bodyPr/>
          <a:lstStyle/>
          <a:p>
            <a:pPr>
              <a:defRPr/>
            </a:pPr>
            <a:r>
              <a:rPr lang="en-US" sz="4500"/>
              <a:t>Trees as Models</a:t>
            </a:r>
            <a:endParaRPr sz="4500"/>
          </a:p>
        </p:txBody>
      </p:sp>
      <p:sp>
        <p:nvSpPr>
          <p:cNvPr id="5" name="Content Placeholder 2" hidden="0"/>
          <p:cNvSpPr>
            <a:spLocks noGrp="1"/>
          </p:cNvSpPr>
          <p:nvPr isPhoto="0" userDrawn="0">
            <p:ph idx="1" hasCustomPrompt="0"/>
          </p:nvPr>
        </p:nvSpPr>
        <p:spPr bwMode="auto">
          <a:xfrm>
            <a:off x="214383" y="1502819"/>
            <a:ext cx="8715233" cy="1944469"/>
          </a:xfrm>
        </p:spPr>
        <p:txBody>
          <a:bodyPr/>
          <a:lstStyle/>
          <a:p>
            <a:pPr>
              <a:lnSpc>
                <a:spcPct val="95000"/>
              </a:lnSpc>
              <a:defRPr/>
            </a:pPr>
            <a:r>
              <a:rPr lang="en-US" sz="2400"/>
              <a:t>Trees are used as models in computer science, chemistry, geology, botany,  psychology, and many other areas.</a:t>
            </a:r>
            <a:endParaRPr sz="700"/>
          </a:p>
          <a:p>
            <a:pPr marL="0" indent="0">
              <a:lnSpc>
                <a:spcPct val="80000"/>
              </a:lnSpc>
              <a:buNone/>
              <a:defRPr/>
            </a:pPr>
            <a:endParaRPr lang="en-US" sz="2400"/>
          </a:p>
          <a:p>
            <a:pPr>
              <a:lnSpc>
                <a:spcPct val="80000"/>
              </a:lnSpc>
              <a:defRPr/>
            </a:pPr>
            <a:r>
              <a:rPr lang="en-US" sz="2400"/>
              <a:t>Trees were introduced by the mathematician  </a:t>
            </a:r>
            <a:r>
              <a:rPr lang="en-US" sz="2400"/>
              <a:t>Cayley</a:t>
            </a:r>
            <a:r>
              <a:rPr lang="en-US" sz="2400"/>
              <a:t> in </a:t>
            </a:r>
            <a:r>
              <a:rPr lang="en-US" sz="2400">
                <a:latin typeface="Cambria Math"/>
                <a:ea typeface="Cambria Math"/>
              </a:rPr>
              <a:t>1857 </a:t>
            </a:r>
            <a:r>
              <a:rPr lang="en-US" sz="2400"/>
              <a:t>in his work counting the number of isomers of saturated hydrocarbons. The two isomers of butane are:</a:t>
            </a:r>
            <a:r>
              <a:rPr lang="en-US" sz="900"/>
              <a:t>.</a:t>
            </a:r>
            <a:r>
              <a:rPr lang="en-US" sz="700"/>
              <a:t> </a:t>
            </a:r>
            <a:endParaRPr sz="700"/>
          </a:p>
          <a:p>
            <a:pPr>
              <a:lnSpc>
                <a:spcPct val="80000"/>
              </a:lnSpc>
              <a:defRPr/>
            </a:pPr>
            <a:endParaRPr lang="en-US" sz="700"/>
          </a:p>
          <a:p>
            <a:pPr>
              <a:lnSpc>
                <a:spcPct val="80000"/>
              </a:lnSpc>
              <a:defRPr/>
            </a:pPr>
            <a:endParaRPr lang="en-US" sz="700"/>
          </a:p>
          <a:p>
            <a:pPr marL="0" indent="0">
              <a:lnSpc>
                <a:spcPct val="80000"/>
              </a:lnSpc>
              <a:buNone/>
              <a:defRPr/>
            </a:pPr>
            <a:r>
              <a:rPr lang="en-US" sz="700"/>
              <a:t>                                                                                         </a:t>
            </a:r>
            <a:endParaRPr sz="700"/>
          </a:p>
          <a:p>
            <a:pPr marL="0" indent="0">
              <a:lnSpc>
                <a:spcPct val="80000"/>
              </a:lnSpc>
              <a:buNone/>
              <a:defRPr/>
            </a:pPr>
            <a:r>
              <a:rPr lang="en-US" sz="700"/>
              <a:t> </a:t>
            </a:r>
            <a:endParaRPr sz="700"/>
          </a:p>
          <a:p>
            <a:pPr>
              <a:lnSpc>
                <a:spcPct val="80000"/>
              </a:lnSpc>
              <a:defRPr/>
            </a:pPr>
            <a:endParaRPr lang="en-US" sz="700"/>
          </a:p>
        </p:txBody>
      </p:sp>
      <p:pic>
        <p:nvPicPr>
          <p:cNvPr id="6" name="Picture 2" hidden="0"/>
          <p:cNvPicPr>
            <a:picLocks noChangeAspect="1" noChangeArrowheads="1"/>
          </p:cNvPicPr>
          <p:nvPr isPhoto="0" userDrawn="0"/>
        </p:nvPicPr>
        <p:blipFill>
          <a:blip r:embed="rId2"/>
          <a:stretch/>
        </p:blipFill>
        <p:spPr bwMode="auto">
          <a:xfrm>
            <a:off x="249754" y="3739669"/>
            <a:ext cx="8690097" cy="2365375"/>
          </a:xfrm>
          <a:prstGeom prst="rect">
            <a:avLst/>
          </a:prstGeom>
          <a:noFill/>
          <a:ln>
            <a:noFill/>
          </a:ln>
        </p:spPr>
      </p:pic>
      <p:pic>
        <p:nvPicPr>
          <p:cNvPr id="7" name="Picture 7" hidden="0"/>
          <p:cNvPicPr>
            <a:picLocks noChangeAspect="1"/>
          </p:cNvPicPr>
          <p:nvPr isPhoto="0" userDrawn="0"/>
        </p:nvPicPr>
        <p:blipFill>
          <a:blip r:embed="rId3"/>
          <a:stretch/>
        </p:blipFill>
        <p:spPr bwMode="auto">
          <a:xfrm>
            <a:off x="7696200" y="381000"/>
            <a:ext cx="883158" cy="1030986"/>
          </a:xfrm>
          <a:prstGeom prst="rect">
            <a:avLst/>
          </a:prstGeom>
        </p:spPr>
      </p:pic>
      <p:sp>
        <p:nvSpPr>
          <p:cNvPr id="8" name="TextBox 6" hidden="0"/>
          <p:cNvSpPr>
            <a:spLocks noAdjustHandles="0" noChangeArrowheads="0"/>
          </p:cNvSpPr>
          <p:nvPr isPhoto="0" userDrawn="0"/>
        </p:nvSpPr>
        <p:spPr bwMode="auto">
          <a:xfrm>
            <a:off x="5791200" y="533400"/>
            <a:ext cx="1676400" cy="646331"/>
          </a:xfrm>
          <a:prstGeom prst="rect">
            <a:avLst/>
          </a:prstGeom>
          <a:noFill/>
        </p:spPr>
        <p:txBody>
          <a:bodyPr wrap="square" rtlCol="0">
            <a:spAutoFit/>
          </a:bodyPr>
          <a:lstStyle/>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Arthur </a:t>
            </a:r>
            <a:r>
              <a:rPr lang="en-US" sz="1800" b="0" i="0" u="none" strike="noStrike" cap="none" spc="0">
                <a:ln>
                  <a:noFill/>
                </a:ln>
                <a:solidFill>
                  <a:prstClr val="black"/>
                </a:solidFill>
                <a:latin typeface="Constantia"/>
                <a:ea typeface="+mn-ea"/>
                <a:cs typeface="+mn-cs"/>
              </a:rPr>
              <a:t>Cayley</a:t>
            </a:r>
            <a:endParaRPr lang="en-US" sz="1800" b="0" i="0" u="none" strike="noStrike" cap="none" spc="0">
              <a:ln>
                <a:noFill/>
              </a:ln>
              <a:solidFill>
                <a:prstClr val="black"/>
              </a:solidFill>
              <a:latin typeface="Constantia"/>
              <a:ea typeface="+mn-ea"/>
              <a:cs typeface="+mn-cs"/>
            </a:endParaRPr>
          </a:p>
          <a:p>
            <a:pPr marL="0" marR="0" lvl="0" indent="0" algn="l" defTabSz="914400">
              <a:lnSpc>
                <a:spcPct val="100000"/>
              </a:lnSpc>
              <a:spcBef>
                <a:spcPts val="0"/>
              </a:spcBef>
              <a:spcAft>
                <a:spcPts val="0"/>
              </a:spcAft>
              <a:buClrTx/>
              <a:buSzTx/>
              <a:buFontTx/>
              <a:buNone/>
              <a:defRPr/>
            </a:pPr>
            <a:r>
              <a:rPr lang="en-US" sz="1800" b="0" i="0" u="none" strike="noStrike" cap="none" spc="0">
                <a:ln>
                  <a:noFill/>
                </a:ln>
                <a:solidFill>
                  <a:prstClr val="black"/>
                </a:solidFill>
                <a:latin typeface="Constantia"/>
                <a:ea typeface="+mn-ea"/>
                <a:cs typeface="+mn-cs"/>
              </a:rPr>
              <a:t>(</a:t>
            </a:r>
            <a:r>
              <a:rPr lang="en-US" sz="1800" b="0" i="0" u="none" strike="noStrike" cap="none" spc="0">
                <a:ln>
                  <a:noFill/>
                </a:ln>
                <a:solidFill>
                  <a:prstClr val="black"/>
                </a:solidFill>
                <a:latin typeface="Cambria Math"/>
                <a:ea typeface="Cambria Math"/>
                <a:cs typeface="+mn-cs"/>
              </a:rPr>
              <a:t>1821-1895</a:t>
            </a:r>
            <a:r>
              <a:rPr lang="en-US" sz="1800" b="0" i="0" u="none" strike="noStrike" cap="none" spc="0">
                <a:ln>
                  <a:noFill/>
                </a:ln>
                <a:solidFill>
                  <a:prstClr val="black"/>
                </a:solidFill>
                <a:latin typeface="Constantia"/>
                <a:ea typeface="+mn-ea"/>
                <a:cs typeface="+mn-cs"/>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9"/>
            <a:ext cx="8229600" cy="362712"/>
          </a:xfrm>
        </p:spPr>
        <p:txBody>
          <a:bodyPr/>
          <a:lstStyle/>
          <a:p>
            <a:pPr>
              <a:defRPr/>
            </a:pPr>
            <a:r>
              <a:rPr lang="en-US" sz="4500"/>
              <a:t>Trees as Models</a:t>
            </a:r>
            <a:endParaRPr sz="4500"/>
          </a:p>
        </p:txBody>
      </p:sp>
      <p:sp>
        <p:nvSpPr>
          <p:cNvPr id="5" name="Content Placeholder 2" hidden="0"/>
          <p:cNvSpPr>
            <a:spLocks noGrp="1"/>
          </p:cNvSpPr>
          <p:nvPr isPhoto="0" userDrawn="0">
            <p:ph idx="1" hasCustomPrompt="0"/>
          </p:nvPr>
        </p:nvSpPr>
        <p:spPr bwMode="auto">
          <a:xfrm>
            <a:off x="304800" y="1424940"/>
            <a:ext cx="8153399" cy="1013460"/>
          </a:xfrm>
        </p:spPr>
        <p:txBody>
          <a:bodyPr/>
          <a:lstStyle/>
          <a:p>
            <a:pPr>
              <a:lnSpc>
                <a:spcPct val="95000"/>
              </a:lnSpc>
              <a:defRPr/>
            </a:pPr>
            <a:r>
              <a:rPr lang="en-US" sz="2200"/>
              <a:t>The organization of a  computer file system into directories, subdirectories, and files is naturally represented as a tree.                                                                           </a:t>
            </a:r>
            <a:endParaRPr sz="2200"/>
          </a:p>
          <a:p>
            <a:pPr marL="0" indent="0">
              <a:lnSpc>
                <a:spcPct val="80000"/>
              </a:lnSpc>
              <a:buNone/>
              <a:defRPr/>
            </a:pPr>
            <a:r>
              <a:rPr lang="en-US" sz="2200"/>
              <a:t> </a:t>
            </a:r>
            <a:endParaRPr sz="2200"/>
          </a:p>
          <a:p>
            <a:pPr>
              <a:lnSpc>
                <a:spcPct val="80000"/>
              </a:lnSpc>
              <a:defRPr/>
            </a:pPr>
            <a:endParaRPr lang="en-US" sz="2200"/>
          </a:p>
        </p:txBody>
      </p:sp>
      <p:pic>
        <p:nvPicPr>
          <p:cNvPr id="6" name="Picture 4" hidden="0"/>
          <p:cNvPicPr>
            <a:picLocks noChangeAspect="1"/>
          </p:cNvPicPr>
          <p:nvPr isPhoto="0" userDrawn="0"/>
        </p:nvPicPr>
        <p:blipFill>
          <a:blip r:embed="rId2"/>
          <a:stretch/>
        </p:blipFill>
        <p:spPr bwMode="auto">
          <a:xfrm>
            <a:off x="457200" y="2362199"/>
            <a:ext cx="8458200"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lstStyle/>
          <a:p>
            <a:pPr>
              <a:defRPr/>
            </a:pPr>
            <a:r>
              <a:rPr lang="en-US" sz="4500"/>
              <a:t>Trees as Models</a:t>
            </a:r>
            <a:endParaRPr sz="4500"/>
          </a:p>
        </p:txBody>
      </p:sp>
      <p:sp>
        <p:nvSpPr>
          <p:cNvPr id="5" name="Content Placeholder 2" hidden="0"/>
          <p:cNvSpPr>
            <a:spLocks noGrp="1"/>
          </p:cNvSpPr>
          <p:nvPr isPhoto="0" userDrawn="0">
            <p:ph idx="1" hasCustomPrompt="0"/>
          </p:nvPr>
        </p:nvSpPr>
        <p:spPr bwMode="auto">
          <a:xfrm>
            <a:off x="248218" y="1143000"/>
            <a:ext cx="8647563" cy="1112520"/>
          </a:xfrm>
        </p:spPr>
        <p:txBody>
          <a:bodyPr/>
          <a:lstStyle/>
          <a:p>
            <a:pPr>
              <a:defRPr/>
            </a:pPr>
            <a:r>
              <a:rPr lang="en-US"/>
              <a:t>Trees are used to represent the structure of organizations.  </a:t>
            </a:r>
            <a:endParaRPr/>
          </a:p>
          <a:p>
            <a:pPr>
              <a:defRPr/>
            </a:pPr>
            <a:endParaRPr lang="en-US"/>
          </a:p>
        </p:txBody>
      </p:sp>
      <p:pic>
        <p:nvPicPr>
          <p:cNvPr id="6" name="Picture 3" hidden="0"/>
          <p:cNvPicPr>
            <a:picLocks noChangeAspect="1"/>
          </p:cNvPicPr>
          <p:nvPr isPhoto="0" userDrawn="0"/>
        </p:nvPicPr>
        <p:blipFill>
          <a:blip r:embed="rId2"/>
          <a:stretch/>
        </p:blipFill>
        <p:spPr bwMode="auto">
          <a:xfrm>
            <a:off x="248218" y="1828800"/>
            <a:ext cx="8647563" cy="4876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362712"/>
          </a:xfrm>
        </p:spPr>
        <p:txBody>
          <a:bodyPr/>
          <a:lstStyle/>
          <a:p>
            <a:pPr>
              <a:defRPr/>
            </a:pPr>
            <a:r>
              <a:rPr lang="en-US" sz="4500"/>
              <a:t>Rooted Trees</a:t>
            </a:r>
            <a:endParaRPr sz="4500"/>
          </a:p>
        </p:txBody>
      </p:sp>
      <p:sp>
        <p:nvSpPr>
          <p:cNvPr id="5" name="Content Placeholder 2" hidden="0"/>
          <p:cNvSpPr>
            <a:spLocks noGrp="1"/>
          </p:cNvSpPr>
          <p:nvPr isPhoto="0" userDrawn="0">
            <p:ph idx="1" hasCustomPrompt="0"/>
          </p:nvPr>
        </p:nvSpPr>
        <p:spPr bwMode="auto">
          <a:xfrm>
            <a:off x="228600" y="1371600"/>
            <a:ext cx="8763000" cy="4953000"/>
          </a:xfrm>
        </p:spPr>
        <p:txBody>
          <a:bodyPr/>
          <a:lstStyle/>
          <a:p>
            <a:pPr indent="0">
              <a:buNone/>
              <a:defRPr/>
            </a:pPr>
            <a:r>
              <a:rPr lang="en-US" sz="2400" b="1"/>
              <a:t>Definition</a:t>
            </a:r>
            <a:r>
              <a:rPr lang="en-US" sz="2400"/>
              <a:t>: A </a:t>
            </a:r>
            <a:r>
              <a:rPr lang="en-US" sz="2400" i="1"/>
              <a:t>rooted tree </a:t>
            </a:r>
            <a:r>
              <a:rPr lang="en-US" sz="2400"/>
              <a:t>is a tree in which one vertex has been designated as the </a:t>
            </a:r>
            <a:r>
              <a:rPr lang="en-US" sz="2400" i="1"/>
              <a:t>root</a:t>
            </a:r>
            <a:r>
              <a:rPr lang="en-US" sz="2400"/>
              <a:t> and every edge is directed away from the root.</a:t>
            </a:r>
            <a:endParaRPr/>
          </a:p>
          <a:p>
            <a:pPr marL="731520" indent="-457200">
              <a:defRPr/>
            </a:pPr>
            <a:r>
              <a:rPr lang="en-US" sz="2400"/>
              <a:t>An unrooted tree is converted into different rooted trees when different vertices are chosen as the root.</a:t>
            </a:r>
            <a:endParaRPr/>
          </a:p>
        </p:txBody>
      </p:sp>
      <p:pic>
        <p:nvPicPr>
          <p:cNvPr id="6" name="Picture 3" hidden="0"/>
          <p:cNvPicPr>
            <a:picLocks noChangeAspect="1"/>
          </p:cNvPicPr>
          <p:nvPr isPhoto="0" userDrawn="0"/>
        </p:nvPicPr>
        <p:blipFill>
          <a:blip r:embed="rId2"/>
          <a:stretch/>
        </p:blipFill>
        <p:spPr bwMode="auto">
          <a:xfrm>
            <a:off x="457200" y="3429000"/>
            <a:ext cx="8458199" cy="3200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667512"/>
          </a:xfrm>
        </p:spPr>
        <p:txBody>
          <a:bodyPr>
            <a:noAutofit/>
          </a:bodyPr>
          <a:lstStyle/>
          <a:p>
            <a:pPr>
              <a:defRPr/>
            </a:pPr>
            <a:r>
              <a:rPr lang="en-US"/>
              <a:t>Rooted Tree Terminology</a:t>
            </a:r>
            <a:endParaRPr/>
          </a:p>
        </p:txBody>
      </p:sp>
      <p:sp>
        <p:nvSpPr>
          <p:cNvPr id="5" name="Content Placeholder 2" hidden="0"/>
          <p:cNvSpPr>
            <a:spLocks noGrp="1"/>
          </p:cNvSpPr>
          <p:nvPr isPhoto="0" userDrawn="0">
            <p:ph idx="1" hasCustomPrompt="0"/>
          </p:nvPr>
        </p:nvSpPr>
        <p:spPr bwMode="auto">
          <a:xfrm>
            <a:off x="258170" y="1524000"/>
            <a:ext cx="8458200" cy="1295400"/>
          </a:xfrm>
        </p:spPr>
        <p:txBody>
          <a:bodyPr/>
          <a:lstStyle/>
          <a:p>
            <a:pPr>
              <a:defRPr/>
            </a:pPr>
            <a:r>
              <a:rPr lang="en-US"/>
              <a:t>Terminology for rooted trees is a mix from botany and genealogy (such as this family tree of the Bernoulli family of mathematicians).</a:t>
            </a:r>
            <a:endParaRPr/>
          </a:p>
          <a:p>
            <a:pPr>
              <a:defRPr/>
            </a:pPr>
            <a:endParaRPr lang="en-US"/>
          </a:p>
          <a:p>
            <a:pPr marL="0" indent="0">
              <a:buNone/>
              <a:defRPr/>
            </a:pPr>
            <a:endParaRPr lang="en-US"/>
          </a:p>
          <a:p>
            <a:pPr>
              <a:defRPr/>
            </a:pPr>
            <a:endParaRPr lang="en-US"/>
          </a:p>
          <a:p>
            <a:pPr>
              <a:defRPr/>
            </a:pPr>
            <a:endParaRPr lang="en-US"/>
          </a:p>
          <a:p>
            <a:pPr>
              <a:defRPr/>
            </a:pPr>
            <a:endParaRPr lang="en-US"/>
          </a:p>
          <a:p>
            <a:pPr>
              <a:defRPr/>
            </a:pPr>
            <a:endParaRPr lang="en-US"/>
          </a:p>
          <a:p>
            <a:pPr marL="0" indent="0">
              <a:buNone/>
              <a:defRPr/>
            </a:pPr>
            <a:endParaRPr lang="en-US"/>
          </a:p>
          <a:p>
            <a:pPr marL="0" indent="0">
              <a:buNone/>
              <a:defRPr/>
            </a:pPr>
            <a:endParaRPr lang="en-US"/>
          </a:p>
        </p:txBody>
      </p:sp>
      <p:pic>
        <p:nvPicPr>
          <p:cNvPr id="6" name="Content Placeholder 3" hidden="0"/>
          <p:cNvPicPr>
            <a:picLocks noChangeAspect="1"/>
          </p:cNvPicPr>
          <p:nvPr isPhoto="0" userDrawn="0"/>
        </p:nvPicPr>
        <p:blipFill>
          <a:blip r:embed="rId2"/>
          <a:stretch/>
        </p:blipFill>
        <p:spPr bwMode="auto">
          <a:xfrm>
            <a:off x="258170" y="2971800"/>
            <a:ext cx="8657230" cy="3851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Example of a Relation on a Set</a:t>
            </a:r>
            <a:endParaRPr/>
          </a:p>
        </p:txBody>
      </p:sp>
      <p:sp>
        <p:nvSpPr>
          <p:cNvPr id="5" name="Content Placeholder 6" hidden="0"/>
          <p:cNvSpPr>
            <a:spLocks noGrp="1"/>
          </p:cNvSpPr>
          <p:nvPr isPhoto="0" userDrawn="0">
            <p:ph idx="1" hasCustomPrompt="0"/>
          </p:nvPr>
        </p:nvSpPr>
        <p:spPr bwMode="auto"/>
        <p:txBody>
          <a:bodyPr/>
          <a:lstStyle/>
          <a:p>
            <a:pPr>
              <a:buNone/>
              <a:defRPr/>
            </a:pPr>
            <a:r>
              <a:rPr lang="en-US" b="1"/>
              <a:t>   Example </a:t>
            </a:r>
            <a:r>
              <a:rPr lang="en-US" b="1">
                <a:latin typeface="Cambria Math"/>
                <a:ea typeface="Cambria Math"/>
              </a:rPr>
              <a:t>3</a:t>
            </a:r>
            <a:r>
              <a:rPr lang="en-US"/>
              <a:t>: Suppose that the relation </a:t>
            </a:r>
            <a:r>
              <a:rPr lang="en-US" i="1"/>
              <a:t>R</a:t>
            </a:r>
            <a:r>
              <a:rPr lang="en-US"/>
              <a:t> on a set is represented by the matrix</a:t>
            </a:r>
            <a:endParaRPr/>
          </a:p>
          <a:p>
            <a:pPr>
              <a:buNone/>
              <a:defRPr/>
            </a:pPr>
            <a:endParaRPr lang="en-US"/>
          </a:p>
          <a:p>
            <a:pPr>
              <a:buNone/>
              <a:defRPr/>
            </a:pPr>
            <a:endParaRPr lang="en-US"/>
          </a:p>
          <a:p>
            <a:pPr>
              <a:buNone/>
              <a:defRPr/>
            </a:pPr>
            <a:r>
              <a:rPr lang="en-US"/>
              <a:t>   Is </a:t>
            </a:r>
            <a:r>
              <a:rPr lang="en-US" i="1"/>
              <a:t>R</a:t>
            </a:r>
            <a:r>
              <a:rPr lang="en-US"/>
              <a:t> reflexive, symmetric, and/or </a:t>
            </a:r>
            <a:r>
              <a:rPr lang="en-US"/>
              <a:t>antisymmetric</a:t>
            </a:r>
            <a:r>
              <a:rPr lang="en-US"/>
              <a:t>?</a:t>
            </a:r>
            <a:endParaRPr/>
          </a:p>
          <a:p>
            <a:pPr>
              <a:buNone/>
              <a:defRPr/>
            </a:pPr>
            <a:r>
              <a:rPr lang="en-US" b="1"/>
              <a:t>   Solution</a:t>
            </a:r>
            <a:r>
              <a:rPr lang="en-US"/>
              <a:t>: Because all the diagonal elements are equal to</a:t>
            </a:r>
            <a:r>
              <a:rPr lang="en-US">
                <a:latin typeface="Cambria Math"/>
                <a:ea typeface="Cambria Math"/>
              </a:rPr>
              <a:t> 1</a:t>
            </a:r>
            <a:r>
              <a:rPr lang="en-US"/>
              <a:t>, </a:t>
            </a:r>
            <a:r>
              <a:rPr lang="en-US" i="1"/>
              <a:t>R</a:t>
            </a:r>
            <a:r>
              <a:rPr lang="en-US"/>
              <a:t> is reflexive. Because </a:t>
            </a:r>
            <a:r>
              <a:rPr lang="en-US" i="1"/>
              <a:t>M</a:t>
            </a:r>
            <a:r>
              <a:rPr lang="en-US" i="1" baseline="-25000"/>
              <a:t>R</a:t>
            </a:r>
            <a:r>
              <a:rPr lang="en-US"/>
              <a:t> is symmetric, </a:t>
            </a:r>
            <a:r>
              <a:rPr lang="en-US" i="1"/>
              <a:t>R</a:t>
            </a:r>
            <a:r>
              <a:rPr lang="en-US"/>
              <a:t> is symmetric and not </a:t>
            </a:r>
            <a:r>
              <a:rPr lang="en-US"/>
              <a:t>antisymmetric</a:t>
            </a:r>
            <a:r>
              <a:rPr lang="en-US"/>
              <a:t> because both </a:t>
            </a:r>
            <a:r>
              <a:rPr lang="en-US" i="1"/>
              <a:t>m</a:t>
            </a:r>
            <a:r>
              <a:rPr lang="en-US" baseline="-25000">
                <a:latin typeface="Cambria"/>
              </a:rPr>
              <a:t>1,2</a:t>
            </a:r>
            <a:r>
              <a:rPr lang="en-US"/>
              <a:t> and </a:t>
            </a:r>
            <a:r>
              <a:rPr lang="en-US" i="1"/>
              <a:t>m</a:t>
            </a:r>
            <a:r>
              <a:rPr lang="en-US" baseline="-25000">
                <a:latin typeface="Cambria Math"/>
                <a:ea typeface="Cambria Math"/>
              </a:rPr>
              <a:t>2,1</a:t>
            </a:r>
            <a:r>
              <a:rPr lang="en-US"/>
              <a:t> are </a:t>
            </a:r>
            <a:r>
              <a:rPr lang="en-US">
                <a:latin typeface="Cambria Math"/>
                <a:ea typeface="Cambria Math"/>
              </a:rPr>
              <a:t>1</a:t>
            </a:r>
            <a:r>
              <a:rPr lang="en-US"/>
              <a:t>. </a:t>
            </a:r>
            <a:endParaRPr/>
          </a:p>
        </p:txBody>
      </p:sp>
      <p:pic>
        <p:nvPicPr>
          <p:cNvPr id="6" name="Picture 9" descr="addin_tmp.png" hidden="0"/>
          <p:cNvPicPr>
            <a:picLocks noChangeAspect="1"/>
          </p:cNvPicPr>
          <p:nvPr isPhoto="0" userDrawn="0"/>
        </p:nvPicPr>
        <p:blipFill>
          <a:blip r:embed="rId2"/>
          <a:stretch/>
        </p:blipFill>
        <p:spPr bwMode="auto">
          <a:xfrm>
            <a:off x="4648200" y="2743200"/>
            <a:ext cx="2308860" cy="912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609600" y="0"/>
            <a:ext cx="8229600" cy="667512"/>
          </a:xfrm>
        </p:spPr>
        <p:txBody>
          <a:bodyPr/>
          <a:lstStyle/>
          <a:p>
            <a:pPr>
              <a:defRPr/>
            </a:pPr>
            <a:r>
              <a:rPr lang="en-US" sz="4500"/>
              <a:t>Rooted Tree Terminology</a:t>
            </a:r>
            <a:endParaRPr sz="4500"/>
          </a:p>
        </p:txBody>
      </p:sp>
      <p:sp>
        <p:nvSpPr>
          <p:cNvPr id="5" name="Content Placeholder 2" hidden="0"/>
          <p:cNvSpPr>
            <a:spLocks noGrp="1"/>
          </p:cNvSpPr>
          <p:nvPr isPhoto="0" userDrawn="0">
            <p:ph idx="1" hasCustomPrompt="0"/>
          </p:nvPr>
        </p:nvSpPr>
        <p:spPr bwMode="auto">
          <a:xfrm>
            <a:off x="76200" y="914400"/>
            <a:ext cx="9067800" cy="5943600"/>
          </a:xfrm>
        </p:spPr>
        <p:txBody>
          <a:bodyPr/>
          <a:lstStyle/>
          <a:p>
            <a:pPr>
              <a:defRPr/>
            </a:pPr>
            <a:r>
              <a:rPr lang="en-US"/>
              <a:t>If </a:t>
            </a:r>
            <a:r>
              <a:rPr lang="en-US" i="1"/>
              <a:t>v</a:t>
            </a:r>
            <a:r>
              <a:rPr lang="en-US"/>
              <a:t> is a vertex of a rooted tree other than the root, the </a:t>
            </a:r>
            <a:r>
              <a:rPr lang="en-US" i="1"/>
              <a:t>parent</a:t>
            </a:r>
            <a:r>
              <a:rPr lang="en-US"/>
              <a:t> of </a:t>
            </a:r>
            <a:r>
              <a:rPr lang="en-US" i="1"/>
              <a:t>v</a:t>
            </a:r>
            <a:r>
              <a:rPr lang="en-US"/>
              <a:t> is the unique vertex </a:t>
            </a:r>
            <a:r>
              <a:rPr lang="en-US" i="1"/>
              <a:t>u</a:t>
            </a:r>
            <a:r>
              <a:rPr lang="en-US"/>
              <a:t> such that there is a directed edge from </a:t>
            </a:r>
            <a:r>
              <a:rPr lang="en-US" i="1"/>
              <a:t>u</a:t>
            </a:r>
            <a:r>
              <a:rPr lang="en-US"/>
              <a:t> to </a:t>
            </a:r>
            <a:r>
              <a:rPr lang="en-US" i="1"/>
              <a:t>v</a:t>
            </a:r>
            <a:r>
              <a:rPr lang="en-US"/>
              <a:t>. When </a:t>
            </a:r>
            <a:r>
              <a:rPr lang="en-US" i="1"/>
              <a:t>u</a:t>
            </a:r>
            <a:r>
              <a:rPr lang="en-US"/>
              <a:t> is a parent of </a:t>
            </a:r>
            <a:r>
              <a:rPr lang="en-US" i="1"/>
              <a:t>v</a:t>
            </a:r>
            <a:r>
              <a:rPr lang="en-US"/>
              <a:t>, </a:t>
            </a:r>
            <a:r>
              <a:rPr lang="en-US" i="1"/>
              <a:t>v</a:t>
            </a:r>
            <a:r>
              <a:rPr lang="en-US"/>
              <a:t> is called a </a:t>
            </a:r>
            <a:r>
              <a:rPr lang="en-US" i="1"/>
              <a:t>child</a:t>
            </a:r>
            <a:r>
              <a:rPr lang="en-US"/>
              <a:t> of </a:t>
            </a:r>
            <a:r>
              <a:rPr lang="en-US" i="1"/>
              <a:t>u</a:t>
            </a:r>
            <a:r>
              <a:rPr lang="en-US"/>
              <a:t>. Vertices with the same parent are called </a:t>
            </a:r>
            <a:r>
              <a:rPr lang="en-US" i="1"/>
              <a:t>siblings</a:t>
            </a:r>
            <a:r>
              <a:rPr lang="en-US"/>
              <a:t>.</a:t>
            </a:r>
            <a:endParaRPr/>
          </a:p>
          <a:p>
            <a:pPr>
              <a:defRPr/>
            </a:pPr>
            <a:r>
              <a:rPr lang="en-US"/>
              <a:t>The </a:t>
            </a:r>
            <a:r>
              <a:rPr lang="en-US" i="1"/>
              <a:t>ancestors</a:t>
            </a:r>
            <a:r>
              <a:rPr lang="en-US"/>
              <a:t> of a vertex are the vertices in the path from the root to this vertex, excluding the vertex itself and including the root. The </a:t>
            </a:r>
            <a:r>
              <a:rPr lang="en-US" i="1"/>
              <a:t>descendants </a:t>
            </a:r>
            <a:r>
              <a:rPr lang="en-US"/>
              <a:t>of a vertex </a:t>
            </a:r>
            <a:r>
              <a:rPr lang="en-US" i="1"/>
              <a:t>v</a:t>
            </a:r>
            <a:r>
              <a:rPr lang="en-US"/>
              <a:t> are those vertices that have </a:t>
            </a:r>
            <a:r>
              <a:rPr lang="en-US" i="1"/>
              <a:t>v</a:t>
            </a:r>
            <a:r>
              <a:rPr lang="en-US"/>
              <a:t> as an ancestor.</a:t>
            </a:r>
            <a:endParaRPr/>
          </a:p>
          <a:p>
            <a:pPr>
              <a:defRPr/>
            </a:pPr>
            <a:r>
              <a:rPr lang="en-US"/>
              <a:t>A vertex of a rooted tree with no children is called a </a:t>
            </a:r>
            <a:r>
              <a:rPr lang="en-US" i="1"/>
              <a:t>leaf</a:t>
            </a:r>
            <a:r>
              <a:rPr lang="en-US"/>
              <a:t>. Vertices that have children are called </a:t>
            </a:r>
            <a:r>
              <a:rPr lang="en-US" i="1"/>
              <a:t>internal vertices</a:t>
            </a:r>
            <a:r>
              <a:rPr lang="en-US"/>
              <a:t>.</a:t>
            </a:r>
            <a:endParaRPr/>
          </a:p>
          <a:p>
            <a:pPr>
              <a:defRPr/>
            </a:pPr>
            <a:r>
              <a:rPr lang="en-US"/>
              <a:t>If </a:t>
            </a:r>
            <a:r>
              <a:rPr lang="en-US" i="1"/>
              <a:t>a</a:t>
            </a:r>
            <a:r>
              <a:rPr lang="en-US"/>
              <a:t> is a vertex in a tree, the </a:t>
            </a:r>
            <a:r>
              <a:rPr lang="en-US" i="1"/>
              <a:t>subtree </a:t>
            </a:r>
            <a:r>
              <a:rPr lang="en-US"/>
              <a:t>with </a:t>
            </a:r>
            <a:r>
              <a:rPr lang="en-US" i="1"/>
              <a:t>a</a:t>
            </a:r>
            <a:r>
              <a:rPr lang="en-US"/>
              <a:t> as its root is the subgraph of the tree consisting of </a:t>
            </a:r>
            <a:r>
              <a:rPr lang="en-US" i="1"/>
              <a:t>a</a:t>
            </a:r>
            <a:r>
              <a:rPr lang="en-US"/>
              <a:t> and its descendants and all edges incident to these descendants.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362712"/>
          </a:xfrm>
        </p:spPr>
        <p:txBody>
          <a:bodyPr/>
          <a:lstStyle/>
          <a:p>
            <a:pPr>
              <a:defRPr/>
            </a:pPr>
            <a:r>
              <a:rPr lang="en-US" sz="4500"/>
              <a:t>Terminology for Rooted Trees</a:t>
            </a:r>
            <a:endParaRPr sz="4500"/>
          </a:p>
        </p:txBody>
      </p:sp>
      <p:pic>
        <p:nvPicPr>
          <p:cNvPr id="5" name="Picture 7" hidden="0"/>
          <p:cNvPicPr>
            <a:picLocks noChangeAspect="1"/>
          </p:cNvPicPr>
          <p:nvPr isPhoto="0" userDrawn="0"/>
        </p:nvPicPr>
        <p:blipFill>
          <a:blip r:embed="rId2"/>
          <a:stretch/>
        </p:blipFill>
        <p:spPr bwMode="auto">
          <a:xfrm>
            <a:off x="4800600" y="1371600"/>
            <a:ext cx="4204648" cy="5257800"/>
          </a:xfrm>
          <a:prstGeom prst="rect">
            <a:avLst/>
          </a:prstGeom>
        </p:spPr>
      </p:pic>
      <p:sp>
        <p:nvSpPr>
          <p:cNvPr id="6" name="Content Placeholder 8" hidden="0"/>
          <p:cNvSpPr>
            <a:spLocks noGrp="1"/>
          </p:cNvSpPr>
          <p:nvPr isPhoto="0" userDrawn="0">
            <p:ph idx="1" hasCustomPrompt="0"/>
          </p:nvPr>
        </p:nvSpPr>
        <p:spPr bwMode="auto">
          <a:xfrm>
            <a:off x="152400" y="1524000"/>
            <a:ext cx="4648200" cy="4846320"/>
          </a:xfrm>
        </p:spPr>
        <p:txBody>
          <a:bodyPr/>
          <a:lstStyle/>
          <a:p>
            <a:pPr marL="0" indent="0">
              <a:lnSpc>
                <a:spcPct val="95000"/>
              </a:lnSpc>
              <a:buNone/>
              <a:defRPr/>
            </a:pPr>
            <a:endParaRPr lang="en-US" sz="2200"/>
          </a:p>
          <a:p>
            <a:pPr indent="0">
              <a:lnSpc>
                <a:spcPct val="80000"/>
              </a:lnSpc>
              <a:buNone/>
              <a:defRPr/>
            </a:pPr>
            <a:r>
              <a:rPr lang="en-US" sz="2200" b="1"/>
              <a:t>Example</a:t>
            </a:r>
            <a:r>
              <a:rPr lang="en-US" sz="2200"/>
              <a:t>: In the rooted tree </a:t>
            </a:r>
            <a:r>
              <a:rPr lang="en-US" sz="2200" i="1"/>
              <a:t>T</a:t>
            </a:r>
            <a:r>
              <a:rPr lang="en-US" sz="2200"/>
              <a:t> (with root </a:t>
            </a:r>
            <a:r>
              <a:rPr lang="en-US" sz="2200" i="1"/>
              <a:t>a</a:t>
            </a:r>
            <a:r>
              <a:rPr lang="en-US" sz="2200"/>
              <a:t>): </a:t>
            </a:r>
            <a:endParaRPr sz="2200"/>
          </a:p>
          <a:p>
            <a:pPr marL="845820" indent="-571500">
              <a:lnSpc>
                <a:spcPct val="80000"/>
              </a:lnSpc>
              <a:buFont typeface="Wingdings 2"/>
              <a:buAutoNum type="romanLcParenBoth" startAt="1"/>
              <a:defRPr/>
            </a:pPr>
            <a:r>
              <a:rPr lang="en-US" sz="2200"/>
              <a:t>Find the parent of </a:t>
            </a:r>
            <a:r>
              <a:rPr lang="en-US" sz="2200" i="1"/>
              <a:t>c</a:t>
            </a:r>
            <a:r>
              <a:rPr lang="en-US" sz="2200"/>
              <a:t>, the children of </a:t>
            </a:r>
            <a:r>
              <a:rPr lang="en-US" sz="2200" i="1"/>
              <a:t>g</a:t>
            </a:r>
            <a:r>
              <a:rPr lang="en-US" sz="2200"/>
              <a:t>, the siblings   of </a:t>
            </a:r>
            <a:r>
              <a:rPr lang="en-US" sz="2200" i="1"/>
              <a:t>h</a:t>
            </a:r>
            <a:r>
              <a:rPr lang="en-US" sz="2200"/>
              <a:t>, the ancestors of </a:t>
            </a:r>
            <a:r>
              <a:rPr lang="en-US" sz="2200" i="1"/>
              <a:t>e</a:t>
            </a:r>
            <a:r>
              <a:rPr lang="en-US" sz="2200"/>
              <a:t>,  and the descendants of </a:t>
            </a:r>
            <a:r>
              <a:rPr lang="en-US" sz="2200" i="1"/>
              <a:t>b</a:t>
            </a:r>
            <a:r>
              <a:rPr lang="en-US" sz="2200"/>
              <a:t>. </a:t>
            </a:r>
            <a:endParaRPr sz="2200"/>
          </a:p>
          <a:p>
            <a:pPr indent="0">
              <a:lnSpc>
                <a:spcPct val="80000"/>
              </a:lnSpc>
              <a:buNone/>
              <a:defRPr/>
            </a:pPr>
            <a:endParaRPr lang="en-US" sz="2200"/>
          </a:p>
          <a:p>
            <a:pPr indent="0">
              <a:lnSpc>
                <a:spcPct val="80000"/>
              </a:lnSpc>
              <a:buNone/>
              <a:defRPr/>
            </a:pPr>
            <a:r>
              <a:rPr lang="en-US" sz="2200" b="1"/>
              <a:t>Solution</a:t>
            </a:r>
            <a:r>
              <a:rPr lang="en-US" sz="2200"/>
              <a:t>: </a:t>
            </a:r>
            <a:endParaRPr sz="2200"/>
          </a:p>
          <a:p>
            <a:pPr marL="845820" indent="-571500">
              <a:lnSpc>
                <a:spcPct val="80000"/>
              </a:lnSpc>
              <a:buClr>
                <a:srgbClr val="0BD0D9"/>
              </a:buClr>
              <a:buFont typeface="Wingdings 2"/>
              <a:buAutoNum type="romanLcParenBoth" startAt="1"/>
              <a:defRPr/>
            </a:pPr>
            <a:r>
              <a:rPr lang="en-US" sz="2200">
                <a:solidFill>
                  <a:prstClr val="black"/>
                </a:solidFill>
              </a:rPr>
              <a:t>The parent of </a:t>
            </a:r>
            <a:r>
              <a:rPr lang="en-US" sz="2200" i="1">
                <a:solidFill>
                  <a:prstClr val="black"/>
                </a:solidFill>
              </a:rPr>
              <a:t>c</a:t>
            </a:r>
            <a:r>
              <a:rPr lang="en-US" sz="2200">
                <a:solidFill>
                  <a:prstClr val="black"/>
                </a:solidFill>
              </a:rPr>
              <a:t> is </a:t>
            </a:r>
            <a:r>
              <a:rPr lang="en-US" sz="2200" i="1">
                <a:solidFill>
                  <a:prstClr val="black"/>
                </a:solidFill>
              </a:rPr>
              <a:t>b</a:t>
            </a:r>
            <a:r>
              <a:rPr lang="en-US" sz="2200">
                <a:solidFill>
                  <a:prstClr val="black"/>
                </a:solidFill>
              </a:rPr>
              <a:t>. The children of </a:t>
            </a:r>
            <a:r>
              <a:rPr lang="en-US" sz="2200" i="1">
                <a:solidFill>
                  <a:prstClr val="black"/>
                </a:solidFill>
              </a:rPr>
              <a:t>g</a:t>
            </a:r>
            <a:r>
              <a:rPr lang="en-US" sz="2200">
                <a:solidFill>
                  <a:prstClr val="black"/>
                </a:solidFill>
              </a:rPr>
              <a:t> are </a:t>
            </a:r>
            <a:r>
              <a:rPr lang="en-US" sz="2200" i="1">
                <a:solidFill>
                  <a:prstClr val="black"/>
                </a:solidFill>
              </a:rPr>
              <a:t>h</a:t>
            </a:r>
            <a:r>
              <a:rPr lang="en-US" sz="2200">
                <a:solidFill>
                  <a:prstClr val="black"/>
                </a:solidFill>
              </a:rPr>
              <a:t>, </a:t>
            </a:r>
            <a:r>
              <a:rPr lang="en-US" sz="2200" i="1">
                <a:solidFill>
                  <a:prstClr val="black"/>
                </a:solidFill>
              </a:rPr>
              <a:t>i</a:t>
            </a:r>
            <a:r>
              <a:rPr lang="en-US" sz="2200">
                <a:solidFill>
                  <a:prstClr val="black"/>
                </a:solidFill>
              </a:rPr>
              <a:t>, and </a:t>
            </a:r>
            <a:r>
              <a:rPr lang="en-US" sz="2200" i="1">
                <a:solidFill>
                  <a:prstClr val="black"/>
                </a:solidFill>
              </a:rPr>
              <a:t>j</a:t>
            </a:r>
            <a:r>
              <a:rPr lang="en-US" sz="2200">
                <a:solidFill>
                  <a:prstClr val="black"/>
                </a:solidFill>
              </a:rPr>
              <a:t>. The siblings of </a:t>
            </a:r>
            <a:r>
              <a:rPr lang="en-US" sz="2200" i="1">
                <a:solidFill>
                  <a:prstClr val="black"/>
                </a:solidFill>
              </a:rPr>
              <a:t>h</a:t>
            </a:r>
            <a:r>
              <a:rPr lang="en-US" sz="2200">
                <a:solidFill>
                  <a:prstClr val="black"/>
                </a:solidFill>
              </a:rPr>
              <a:t> are </a:t>
            </a:r>
            <a:r>
              <a:rPr lang="en-US" sz="2200" i="1">
                <a:solidFill>
                  <a:prstClr val="black"/>
                </a:solidFill>
              </a:rPr>
              <a:t>i</a:t>
            </a:r>
            <a:r>
              <a:rPr lang="en-US" sz="2200">
                <a:solidFill>
                  <a:prstClr val="black"/>
                </a:solidFill>
              </a:rPr>
              <a:t> and </a:t>
            </a:r>
            <a:r>
              <a:rPr lang="en-US" sz="2200" i="1">
                <a:solidFill>
                  <a:prstClr val="black"/>
                </a:solidFill>
              </a:rPr>
              <a:t>j</a:t>
            </a:r>
            <a:r>
              <a:rPr lang="en-US" sz="2200">
                <a:solidFill>
                  <a:prstClr val="black"/>
                </a:solidFill>
              </a:rPr>
              <a:t>. The ancestors of </a:t>
            </a:r>
            <a:r>
              <a:rPr lang="en-US" sz="2200" i="1">
                <a:solidFill>
                  <a:prstClr val="black"/>
                </a:solidFill>
              </a:rPr>
              <a:t>e</a:t>
            </a:r>
            <a:r>
              <a:rPr lang="en-US" sz="2200">
                <a:solidFill>
                  <a:prstClr val="black"/>
                </a:solidFill>
              </a:rPr>
              <a:t> are c, </a:t>
            </a:r>
            <a:r>
              <a:rPr lang="en-US" sz="2200" i="1">
                <a:solidFill>
                  <a:prstClr val="black"/>
                </a:solidFill>
              </a:rPr>
              <a:t>b</a:t>
            </a:r>
            <a:r>
              <a:rPr lang="en-US" sz="2200">
                <a:solidFill>
                  <a:prstClr val="black"/>
                </a:solidFill>
              </a:rPr>
              <a:t>, and </a:t>
            </a:r>
            <a:r>
              <a:rPr lang="en-US" sz="2200" i="1">
                <a:solidFill>
                  <a:prstClr val="black"/>
                </a:solidFill>
              </a:rPr>
              <a:t>a</a:t>
            </a:r>
            <a:r>
              <a:rPr lang="en-US" sz="2200">
                <a:solidFill>
                  <a:prstClr val="black"/>
                </a:solidFill>
              </a:rPr>
              <a:t>. The descendants of </a:t>
            </a:r>
            <a:r>
              <a:rPr lang="en-US" sz="2200" i="1">
                <a:solidFill>
                  <a:prstClr val="black"/>
                </a:solidFill>
              </a:rPr>
              <a:t>b</a:t>
            </a:r>
            <a:r>
              <a:rPr lang="en-US" sz="2200">
                <a:solidFill>
                  <a:prstClr val="black"/>
                </a:solidFill>
              </a:rPr>
              <a:t> are </a:t>
            </a:r>
            <a:r>
              <a:rPr lang="en-US" sz="2200" i="1">
                <a:solidFill>
                  <a:prstClr val="black"/>
                </a:solidFill>
              </a:rPr>
              <a:t>c</a:t>
            </a:r>
            <a:r>
              <a:rPr lang="en-US" sz="2200">
                <a:solidFill>
                  <a:prstClr val="black"/>
                </a:solidFill>
              </a:rPr>
              <a:t>, </a:t>
            </a:r>
            <a:r>
              <a:rPr lang="en-US" sz="2200" i="1">
                <a:solidFill>
                  <a:prstClr val="black"/>
                </a:solidFill>
              </a:rPr>
              <a:t>d</a:t>
            </a:r>
            <a:r>
              <a:rPr lang="en-US" sz="2200">
                <a:solidFill>
                  <a:prstClr val="black"/>
                </a:solidFill>
              </a:rPr>
              <a:t>, and </a:t>
            </a:r>
            <a:r>
              <a:rPr lang="en-US" sz="2200" i="1">
                <a:solidFill>
                  <a:prstClr val="black"/>
                </a:solidFill>
              </a:rPr>
              <a:t>e</a:t>
            </a:r>
            <a:r>
              <a:rPr lang="en-US" sz="2200">
                <a:solidFill>
                  <a:prstClr val="black"/>
                </a:solidFill>
              </a:rPr>
              <a:t>. </a:t>
            </a:r>
            <a:endParaRPr sz="2200"/>
          </a:p>
          <a:p>
            <a:pPr marL="1211580" lvl="1" indent="-571500">
              <a:lnSpc>
                <a:spcPct val="80000"/>
              </a:lnSpc>
              <a:buClr>
                <a:srgbClr val="0BD0D9"/>
              </a:buClr>
              <a:buFont typeface="Wingdings 2"/>
              <a:buAutoNum type="romanLcParenBoth" startAt="1"/>
              <a:defRPr/>
            </a:pPr>
            <a:endParaRPr lang="en-US"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743712"/>
          </a:xfrm>
        </p:spPr>
        <p:txBody>
          <a:bodyPr/>
          <a:lstStyle/>
          <a:p>
            <a:pPr>
              <a:defRPr/>
            </a:pPr>
            <a:r>
              <a:rPr lang="en-US" sz="4500"/>
              <a:t>Terminology for Rooted Trees</a:t>
            </a:r>
            <a:endParaRPr sz="4500"/>
          </a:p>
        </p:txBody>
      </p:sp>
      <p:pic>
        <p:nvPicPr>
          <p:cNvPr id="5" name="Picture 7" hidden="0"/>
          <p:cNvPicPr>
            <a:picLocks noChangeAspect="1"/>
          </p:cNvPicPr>
          <p:nvPr isPhoto="0" userDrawn="0"/>
        </p:nvPicPr>
        <p:blipFill>
          <a:blip r:embed="rId2"/>
          <a:stretch/>
        </p:blipFill>
        <p:spPr bwMode="auto">
          <a:xfrm>
            <a:off x="5257800" y="1995054"/>
            <a:ext cx="3073146" cy="4375265"/>
          </a:xfrm>
          <a:prstGeom prst="rect">
            <a:avLst/>
          </a:prstGeom>
        </p:spPr>
      </p:pic>
      <p:sp>
        <p:nvSpPr>
          <p:cNvPr id="6" name="Content Placeholder 8" hidden="0"/>
          <p:cNvSpPr>
            <a:spLocks noGrp="1"/>
          </p:cNvSpPr>
          <p:nvPr isPhoto="0" userDrawn="0">
            <p:ph idx="1" hasCustomPrompt="0"/>
          </p:nvPr>
        </p:nvSpPr>
        <p:spPr bwMode="auto">
          <a:xfrm>
            <a:off x="457200" y="1752599"/>
            <a:ext cx="4038600" cy="4617720"/>
          </a:xfrm>
        </p:spPr>
        <p:txBody>
          <a:bodyPr/>
          <a:lstStyle/>
          <a:p>
            <a:pPr indent="0">
              <a:buNone/>
              <a:defRPr/>
            </a:pPr>
            <a:r>
              <a:rPr lang="en-US" sz="2400" b="1"/>
              <a:t>Example</a:t>
            </a:r>
            <a:r>
              <a:rPr lang="en-US" sz="2400"/>
              <a:t>: In the rooted tree </a:t>
            </a:r>
            <a:r>
              <a:rPr lang="en-US" sz="2400" i="1"/>
              <a:t>T</a:t>
            </a:r>
            <a:r>
              <a:rPr lang="en-US" sz="2400"/>
              <a:t> (with root </a:t>
            </a:r>
            <a:r>
              <a:rPr lang="en-US" sz="2400" i="1"/>
              <a:t>a</a:t>
            </a:r>
            <a:r>
              <a:rPr lang="en-US" sz="2400"/>
              <a:t>): </a:t>
            </a:r>
            <a:endParaRPr/>
          </a:p>
          <a:p>
            <a:pPr marL="845820" indent="-571500">
              <a:buFont typeface="Wingdings 2"/>
              <a:buAutoNum type="romanLcParenBoth" startAt="1"/>
              <a:defRPr/>
            </a:pPr>
            <a:r>
              <a:rPr lang="en-US" sz="2400"/>
              <a:t>Find all internal vertices  and all leaves.</a:t>
            </a:r>
            <a:endParaRPr/>
          </a:p>
          <a:p>
            <a:pPr indent="0">
              <a:buNone/>
              <a:defRPr/>
            </a:pPr>
            <a:r>
              <a:rPr lang="en-US" sz="2400" b="1"/>
              <a:t>Solution</a:t>
            </a:r>
            <a:r>
              <a:rPr lang="en-US" sz="2400"/>
              <a:t>: </a:t>
            </a:r>
            <a:endParaRPr/>
          </a:p>
          <a:p>
            <a:pPr marL="845820" indent="-571500">
              <a:buClr>
                <a:srgbClr val="0BD0D9"/>
              </a:buClr>
              <a:buFont typeface="Wingdings 2"/>
              <a:buAutoNum type="romanLcParenBoth" startAt="1"/>
              <a:defRPr/>
            </a:pPr>
            <a:r>
              <a:rPr lang="en-US" sz="2400"/>
              <a:t>The internal vertices are </a:t>
            </a:r>
            <a:r>
              <a:rPr lang="en-US" sz="2400" i="1"/>
              <a:t>a</a:t>
            </a:r>
            <a:r>
              <a:rPr lang="en-US" sz="2400"/>
              <a:t>, </a:t>
            </a:r>
            <a:r>
              <a:rPr lang="en-US" sz="2400" i="1"/>
              <a:t>b</a:t>
            </a:r>
            <a:r>
              <a:rPr lang="en-US" sz="2400"/>
              <a:t>, </a:t>
            </a:r>
            <a:r>
              <a:rPr lang="en-US" sz="2400" i="1"/>
              <a:t>c</a:t>
            </a:r>
            <a:r>
              <a:rPr lang="en-US" sz="2400"/>
              <a:t>, </a:t>
            </a:r>
            <a:r>
              <a:rPr lang="en-US" sz="2400" i="1"/>
              <a:t>g</a:t>
            </a:r>
            <a:r>
              <a:rPr lang="en-US" sz="2400"/>
              <a:t>, </a:t>
            </a:r>
            <a:r>
              <a:rPr lang="en-US" sz="2400" i="1"/>
              <a:t>h</a:t>
            </a:r>
            <a:r>
              <a:rPr lang="en-US" sz="2400"/>
              <a:t>, and </a:t>
            </a:r>
            <a:r>
              <a:rPr lang="en-US" sz="2400" i="1"/>
              <a:t>j</a:t>
            </a:r>
            <a:r>
              <a:rPr lang="en-US" sz="2400"/>
              <a:t>. The leaves are </a:t>
            </a:r>
            <a:r>
              <a:rPr lang="en-US" sz="2400" i="1"/>
              <a:t>d</a:t>
            </a:r>
            <a:r>
              <a:rPr lang="en-US" sz="2400"/>
              <a:t>, </a:t>
            </a:r>
            <a:r>
              <a:rPr lang="en-US" sz="2400" i="1"/>
              <a:t>e</a:t>
            </a:r>
            <a:r>
              <a:rPr lang="en-US" sz="2400"/>
              <a:t>, </a:t>
            </a:r>
            <a:r>
              <a:rPr lang="en-US" sz="2400" i="1"/>
              <a:t>f</a:t>
            </a:r>
            <a:r>
              <a:rPr lang="en-US" sz="2400"/>
              <a:t>, </a:t>
            </a:r>
            <a:r>
              <a:rPr lang="en-US" sz="2400" i="1"/>
              <a:t>i</a:t>
            </a:r>
            <a:r>
              <a:rPr lang="en-US" sz="2400"/>
              <a:t>, </a:t>
            </a:r>
            <a:r>
              <a:rPr lang="en-US" sz="2400" i="1"/>
              <a:t>k</a:t>
            </a:r>
            <a:r>
              <a:rPr lang="en-US" sz="2400"/>
              <a:t>, </a:t>
            </a:r>
            <a:r>
              <a:rPr lang="en-US" sz="2400" i="1"/>
              <a:t>l</a:t>
            </a:r>
            <a:r>
              <a:rPr lang="en-US" sz="2400"/>
              <a:t>, and </a:t>
            </a:r>
            <a:r>
              <a:rPr lang="en-US" sz="2400" i="1"/>
              <a:t>m</a:t>
            </a:r>
            <a:r>
              <a:rPr lang="en-US" sz="2400"/>
              <a:t>.  </a:t>
            </a:r>
            <a:endParaRPr lang="en-US" sz="2400">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362712"/>
          </a:xfrm>
        </p:spPr>
        <p:txBody>
          <a:bodyPr/>
          <a:lstStyle/>
          <a:p>
            <a:pPr>
              <a:defRPr/>
            </a:pPr>
            <a:r>
              <a:rPr lang="en-US" sz="4500"/>
              <a:t>Terminology for Rooted Trees</a:t>
            </a:r>
            <a:endParaRPr sz="4500"/>
          </a:p>
        </p:txBody>
      </p:sp>
      <p:pic>
        <p:nvPicPr>
          <p:cNvPr id="5" name="Picture 7" hidden="0"/>
          <p:cNvPicPr>
            <a:picLocks noChangeAspect="1"/>
          </p:cNvPicPr>
          <p:nvPr isPhoto="0" userDrawn="0"/>
        </p:nvPicPr>
        <p:blipFill>
          <a:blip r:embed="rId2"/>
          <a:stretch/>
        </p:blipFill>
        <p:spPr bwMode="auto">
          <a:xfrm>
            <a:off x="4953000" y="1871952"/>
            <a:ext cx="4063746" cy="4605048"/>
          </a:xfrm>
          <a:prstGeom prst="rect">
            <a:avLst/>
          </a:prstGeom>
        </p:spPr>
      </p:pic>
      <p:sp>
        <p:nvSpPr>
          <p:cNvPr id="6" name="Content Placeholder 8" hidden="0"/>
          <p:cNvSpPr>
            <a:spLocks noGrp="1"/>
          </p:cNvSpPr>
          <p:nvPr isPhoto="0" userDrawn="0">
            <p:ph idx="1" hasCustomPrompt="0"/>
          </p:nvPr>
        </p:nvSpPr>
        <p:spPr bwMode="auto">
          <a:xfrm>
            <a:off x="228600" y="1371600"/>
            <a:ext cx="3886200" cy="1981200"/>
          </a:xfrm>
        </p:spPr>
        <p:txBody>
          <a:bodyPr/>
          <a:lstStyle/>
          <a:p>
            <a:pPr indent="0">
              <a:lnSpc>
                <a:spcPct val="95000"/>
              </a:lnSpc>
              <a:buNone/>
              <a:defRPr/>
            </a:pPr>
            <a:endParaRPr lang="en-US" sz="2200"/>
          </a:p>
          <a:p>
            <a:pPr marL="845820" indent="-571500">
              <a:lnSpc>
                <a:spcPct val="80000"/>
              </a:lnSpc>
              <a:buFont typeface="Wingdings 2"/>
              <a:buAutoNum type="romanLcParenBoth" startAt="1"/>
              <a:defRPr/>
            </a:pPr>
            <a:r>
              <a:rPr lang="en-US" sz="2200"/>
              <a:t>What is the </a:t>
            </a:r>
            <a:r>
              <a:rPr lang="en-US" sz="2200"/>
              <a:t>subtree</a:t>
            </a:r>
            <a:r>
              <a:rPr lang="en-US" sz="2200"/>
              <a:t> rooted at </a:t>
            </a:r>
            <a:r>
              <a:rPr lang="en-US" sz="2200" i="1"/>
              <a:t>G</a:t>
            </a:r>
            <a:r>
              <a:rPr lang="en-US" sz="2200"/>
              <a:t>?</a:t>
            </a:r>
            <a:endParaRPr sz="2200"/>
          </a:p>
          <a:p>
            <a:pPr indent="0">
              <a:lnSpc>
                <a:spcPct val="80000"/>
              </a:lnSpc>
              <a:buNone/>
              <a:defRPr/>
            </a:pPr>
            <a:r>
              <a:rPr lang="en-US" sz="2200" b="1"/>
              <a:t>Solution</a:t>
            </a:r>
            <a:r>
              <a:rPr lang="en-US" sz="2200"/>
              <a:t>: </a:t>
            </a:r>
            <a:endParaRPr lang="en-US" sz="2200">
              <a:solidFill>
                <a:prstClr val="black"/>
              </a:solidFill>
            </a:endParaRPr>
          </a:p>
          <a:p>
            <a:pPr marL="845820" indent="-571500">
              <a:lnSpc>
                <a:spcPct val="80000"/>
              </a:lnSpc>
              <a:buClr>
                <a:srgbClr val="0BD0D9"/>
              </a:buClr>
              <a:buFont typeface="Wingdings 2"/>
              <a:buAutoNum type="romanLcParenBoth" startAt="1"/>
              <a:defRPr/>
            </a:pPr>
            <a:r>
              <a:rPr lang="en-US" sz="2200"/>
              <a:t>We display the subtree rooted at </a:t>
            </a:r>
            <a:r>
              <a:rPr lang="en-US" sz="2200" i="1"/>
              <a:t>g</a:t>
            </a:r>
            <a:r>
              <a:rPr lang="en-US" sz="2200"/>
              <a:t>.</a:t>
            </a:r>
            <a:endParaRPr sz="2200"/>
          </a:p>
        </p:txBody>
      </p:sp>
      <p:pic>
        <p:nvPicPr>
          <p:cNvPr id="7" name="Content Placeholder 3" hidden="0"/>
          <p:cNvPicPr>
            <a:picLocks noChangeAspect="1"/>
          </p:cNvPicPr>
          <p:nvPr isPhoto="0" userDrawn="0"/>
        </p:nvPicPr>
        <p:blipFill>
          <a:blip r:embed="rId3"/>
          <a:stretch/>
        </p:blipFill>
        <p:spPr bwMode="auto">
          <a:xfrm>
            <a:off x="228600" y="3983454"/>
            <a:ext cx="4495800" cy="249354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91312"/>
          </a:xfrm>
        </p:spPr>
        <p:txBody>
          <a:bodyPr/>
          <a:lstStyle/>
          <a:p>
            <a:pPr>
              <a:defRPr/>
            </a:pPr>
            <a:r>
              <a:rPr lang="en-US" sz="4500" i="1"/>
              <a:t>m</a:t>
            </a:r>
            <a:r>
              <a:rPr lang="en-US" sz="4500"/>
              <a:t>-</a:t>
            </a:r>
            <a:r>
              <a:rPr lang="en-US" sz="4500"/>
              <a:t>ary</a:t>
            </a:r>
            <a:r>
              <a:rPr lang="en-US" sz="4500"/>
              <a:t> Rooted Trees</a:t>
            </a:r>
            <a:endParaRPr sz="4500"/>
          </a:p>
        </p:txBody>
      </p:sp>
      <p:sp>
        <p:nvSpPr>
          <p:cNvPr id="5" name="Content Placeholder 2" hidden="0"/>
          <p:cNvSpPr>
            <a:spLocks noGrp="1"/>
          </p:cNvSpPr>
          <p:nvPr isPhoto="0" userDrawn="0">
            <p:ph idx="1" hasCustomPrompt="0"/>
          </p:nvPr>
        </p:nvSpPr>
        <p:spPr bwMode="auto">
          <a:xfrm>
            <a:off x="457200" y="1447800"/>
            <a:ext cx="8229600" cy="4876800"/>
          </a:xfrm>
        </p:spPr>
        <p:txBody>
          <a:bodyPr/>
          <a:lstStyle/>
          <a:p>
            <a:pPr indent="0">
              <a:lnSpc>
                <a:spcPct val="95000"/>
              </a:lnSpc>
              <a:buNone/>
              <a:defRPr/>
            </a:pPr>
            <a:r>
              <a:rPr lang="en-US" sz="2400" b="1"/>
              <a:t>Definition</a:t>
            </a:r>
            <a:r>
              <a:rPr lang="en-US" sz="2400"/>
              <a:t>: A rooted tree is called an </a:t>
            </a:r>
            <a:r>
              <a:rPr lang="en-US" sz="2400" i="1"/>
              <a:t>m-</a:t>
            </a:r>
            <a:r>
              <a:rPr lang="en-US" sz="2400" i="1"/>
              <a:t>ary</a:t>
            </a:r>
            <a:r>
              <a:rPr lang="en-US" sz="2400" i="1"/>
              <a:t> tree </a:t>
            </a:r>
            <a:r>
              <a:rPr lang="en-US" sz="2400"/>
              <a:t>if every internal vertex has no more than </a:t>
            </a:r>
            <a:r>
              <a:rPr lang="en-US" sz="2400" i="1"/>
              <a:t>m</a:t>
            </a:r>
            <a:r>
              <a:rPr lang="en-US" sz="2400"/>
              <a:t> children. The tree is called a </a:t>
            </a:r>
            <a:r>
              <a:rPr lang="en-US" sz="2400" i="1"/>
              <a:t>full m-</a:t>
            </a:r>
            <a:r>
              <a:rPr lang="en-US" sz="2400" i="1"/>
              <a:t>ary</a:t>
            </a:r>
            <a:r>
              <a:rPr lang="en-US" sz="2400" i="1"/>
              <a:t> tree </a:t>
            </a:r>
            <a:r>
              <a:rPr lang="en-US" sz="2400"/>
              <a:t>if every internal vertex has exactly </a:t>
            </a:r>
            <a:r>
              <a:rPr lang="en-US" sz="2400" i="1"/>
              <a:t>m</a:t>
            </a:r>
            <a:r>
              <a:rPr lang="en-US" sz="2400"/>
              <a:t> children. An </a:t>
            </a:r>
            <a:r>
              <a:rPr lang="en-US" sz="2400" i="1"/>
              <a:t>m</a:t>
            </a:r>
            <a:r>
              <a:rPr lang="en-US" sz="2400"/>
              <a:t>-</a:t>
            </a:r>
            <a:r>
              <a:rPr lang="en-US" sz="2400"/>
              <a:t>ary</a:t>
            </a:r>
            <a:r>
              <a:rPr lang="en-US" sz="2400"/>
              <a:t> tree with </a:t>
            </a:r>
            <a:r>
              <a:rPr lang="en-US" sz="2400" i="1"/>
              <a:t>m</a:t>
            </a:r>
            <a:r>
              <a:rPr lang="en-US" sz="2400"/>
              <a:t> = </a:t>
            </a:r>
            <a:r>
              <a:rPr lang="en-US" sz="2400">
                <a:latin typeface="Cambria Math"/>
                <a:ea typeface="Cambria Math"/>
              </a:rPr>
              <a:t>2</a:t>
            </a:r>
            <a:r>
              <a:rPr lang="en-US" sz="2400"/>
              <a:t> is called a </a:t>
            </a:r>
            <a:r>
              <a:rPr lang="en-US" sz="2400" i="1"/>
              <a:t>binary</a:t>
            </a:r>
            <a:r>
              <a:rPr lang="en-US" sz="2400"/>
              <a:t> tree.</a:t>
            </a:r>
            <a:endParaRPr sz="700"/>
          </a:p>
          <a:p>
            <a:pPr indent="0">
              <a:lnSpc>
                <a:spcPct val="80000"/>
              </a:lnSpc>
              <a:buNone/>
              <a:defRPr/>
            </a:pPr>
            <a:endParaRPr lang="en-US" sz="2400" b="1"/>
          </a:p>
          <a:p>
            <a:pPr indent="0">
              <a:lnSpc>
                <a:spcPct val="80000"/>
              </a:lnSpc>
              <a:buNone/>
              <a:defRPr/>
            </a:pPr>
            <a:r>
              <a:rPr lang="en-US" sz="2400" b="1"/>
              <a:t>Example</a:t>
            </a:r>
            <a:r>
              <a:rPr lang="en-US" sz="2400"/>
              <a:t>: Are the following rooted trees full </a:t>
            </a:r>
            <a:r>
              <a:rPr lang="en-US" sz="2400" i="1"/>
              <a:t>m</a:t>
            </a:r>
            <a:r>
              <a:rPr lang="en-US" sz="2400"/>
              <a:t>-</a:t>
            </a:r>
            <a:r>
              <a:rPr lang="en-US" sz="2400"/>
              <a:t>ary</a:t>
            </a:r>
            <a:r>
              <a:rPr lang="en-US" sz="2400"/>
              <a:t> trees for some positive integer </a:t>
            </a:r>
            <a:r>
              <a:rPr lang="en-US" sz="2400" i="1"/>
              <a:t>m</a:t>
            </a:r>
            <a:r>
              <a:rPr lang="en-US" sz="2400"/>
              <a:t>?</a:t>
            </a:r>
            <a:endParaRPr sz="700"/>
          </a:p>
          <a:p>
            <a:pPr indent="0">
              <a:lnSpc>
                <a:spcPct val="80000"/>
              </a:lnSpc>
              <a:buNone/>
              <a:defRPr/>
            </a:pPr>
            <a:endParaRPr lang="en-US" sz="1400"/>
          </a:p>
          <a:p>
            <a:pPr indent="0">
              <a:lnSpc>
                <a:spcPct val="80000"/>
              </a:lnSpc>
              <a:buNone/>
              <a:defRPr/>
            </a:pPr>
            <a:endParaRPr lang="en-US" sz="1400"/>
          </a:p>
          <a:p>
            <a:pPr indent="0">
              <a:lnSpc>
                <a:spcPct val="80000"/>
              </a:lnSpc>
              <a:buNone/>
              <a:defRPr/>
            </a:pPr>
            <a:endParaRPr lang="en-US" sz="1400"/>
          </a:p>
          <a:p>
            <a:pPr indent="0">
              <a:lnSpc>
                <a:spcPct val="80000"/>
              </a:lnSpc>
              <a:buNone/>
              <a:defRPr/>
            </a:pPr>
            <a:endParaRPr lang="en-US" sz="1400"/>
          </a:p>
          <a:p>
            <a:pPr indent="0">
              <a:lnSpc>
                <a:spcPct val="80000"/>
              </a:lnSpc>
              <a:buNone/>
              <a:defRPr/>
            </a:pPr>
            <a:endParaRPr lang="en-US" sz="1400"/>
          </a:p>
          <a:p>
            <a:pPr indent="0">
              <a:lnSpc>
                <a:spcPct val="80000"/>
              </a:lnSpc>
              <a:buNone/>
              <a:defRPr/>
            </a:pPr>
            <a:endParaRPr lang="en-US" sz="1400"/>
          </a:p>
          <a:p>
            <a:pPr indent="0">
              <a:lnSpc>
                <a:spcPct val="80000"/>
              </a:lnSpc>
              <a:buNone/>
              <a:defRPr/>
            </a:pPr>
            <a:endParaRPr lang="en-US" sz="1400"/>
          </a:p>
          <a:p>
            <a:pPr indent="0">
              <a:lnSpc>
                <a:spcPct val="80000"/>
              </a:lnSpc>
              <a:buNone/>
              <a:defRPr/>
            </a:pPr>
            <a:endParaRPr lang="en-US" sz="1400"/>
          </a:p>
          <a:p>
            <a:pPr indent="0">
              <a:lnSpc>
                <a:spcPct val="80000"/>
              </a:lnSpc>
              <a:buNone/>
              <a:defRPr/>
            </a:pPr>
            <a:endParaRPr lang="en-US" sz="1800"/>
          </a:p>
          <a:p>
            <a:pPr indent="0">
              <a:lnSpc>
                <a:spcPct val="80000"/>
              </a:lnSpc>
              <a:buNone/>
              <a:defRPr/>
            </a:pPr>
            <a:endParaRPr lang="en-US" sz="1800"/>
          </a:p>
          <a:p>
            <a:pPr indent="0">
              <a:lnSpc>
                <a:spcPct val="80000"/>
              </a:lnSpc>
              <a:buNone/>
              <a:defRPr/>
            </a:pPr>
            <a:endParaRPr lang="en-US" sz="700"/>
          </a:p>
          <a:p>
            <a:pPr indent="0">
              <a:lnSpc>
                <a:spcPct val="80000"/>
              </a:lnSpc>
              <a:buNone/>
              <a:defRPr/>
            </a:pPr>
            <a:r>
              <a:rPr lang="en-US" sz="700"/>
              <a:t> </a:t>
            </a:r>
            <a:endParaRPr sz="700"/>
          </a:p>
          <a:p>
            <a:pPr indent="0">
              <a:lnSpc>
                <a:spcPct val="80000"/>
              </a:lnSpc>
              <a:buNone/>
              <a:defRPr/>
            </a:pPr>
            <a:r>
              <a:rPr lang="en-US" sz="700"/>
              <a:t> </a:t>
            </a:r>
            <a:endParaRPr sz="700"/>
          </a:p>
          <a:p>
            <a:pPr indent="0">
              <a:lnSpc>
                <a:spcPct val="80000"/>
              </a:lnSpc>
              <a:buNone/>
              <a:defRPr/>
            </a:pPr>
            <a:r>
              <a:rPr lang="en-US" sz="700"/>
              <a:t> </a:t>
            </a:r>
            <a:endParaRPr sz="700"/>
          </a:p>
          <a:p>
            <a:pPr indent="0">
              <a:lnSpc>
                <a:spcPct val="80000"/>
              </a:lnSpc>
              <a:buNone/>
              <a:defRPr/>
            </a:pPr>
            <a:r>
              <a:rPr lang="en-US" sz="700"/>
              <a:t> </a:t>
            </a:r>
            <a:endParaRPr sz="700"/>
          </a:p>
        </p:txBody>
      </p:sp>
      <p:pic>
        <p:nvPicPr>
          <p:cNvPr id="6" name="Picture 3" hidden="0"/>
          <p:cNvPicPr>
            <a:picLocks noChangeAspect="1"/>
          </p:cNvPicPr>
          <p:nvPr isPhoto="0" userDrawn="0"/>
        </p:nvPicPr>
        <p:blipFill>
          <a:blip r:embed="rId2"/>
          <a:stretch/>
        </p:blipFill>
        <p:spPr bwMode="auto">
          <a:xfrm>
            <a:off x="152400" y="3810000"/>
            <a:ext cx="8839200" cy="2819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a:xfrm>
            <a:off x="457200" y="3276600"/>
            <a:ext cx="8229600" cy="3352800"/>
          </a:xfrm>
        </p:spPr>
        <p:txBody>
          <a:bodyPr/>
          <a:lstStyle/>
          <a:p>
            <a:pPr indent="0">
              <a:lnSpc>
                <a:spcPct val="95000"/>
              </a:lnSpc>
              <a:buNone/>
              <a:defRPr/>
            </a:pPr>
            <a:endParaRPr lang="en-US" sz="1400"/>
          </a:p>
          <a:p>
            <a:pPr indent="0">
              <a:lnSpc>
                <a:spcPct val="80000"/>
              </a:lnSpc>
              <a:buNone/>
              <a:defRPr/>
            </a:pPr>
            <a:r>
              <a:rPr lang="en-US" sz="1800" b="1"/>
              <a:t>Solution</a:t>
            </a:r>
            <a:r>
              <a:rPr lang="en-US" sz="1800"/>
              <a:t>:</a:t>
            </a:r>
            <a:endParaRPr sz="700"/>
          </a:p>
          <a:p>
            <a:pPr marL="1131570" indent="-857250">
              <a:lnSpc>
                <a:spcPct val="80000"/>
              </a:lnSpc>
              <a:defRPr/>
            </a:pPr>
            <a:r>
              <a:rPr lang="en-US" sz="1800"/>
              <a:t> </a:t>
            </a:r>
            <a:r>
              <a:rPr lang="en-US" sz="2400" i="1"/>
              <a:t>T</a:t>
            </a:r>
            <a:r>
              <a:rPr lang="en-US" sz="2400" baseline="-25000">
                <a:latin typeface="Cambria Math"/>
                <a:ea typeface="Cambria Math"/>
              </a:rPr>
              <a:t>1</a:t>
            </a:r>
            <a:r>
              <a:rPr lang="en-US" sz="2400"/>
              <a:t> is a full binary tree because each of its internal vertices has two children. </a:t>
            </a:r>
            <a:endParaRPr sz="700"/>
          </a:p>
          <a:p>
            <a:pPr marL="1131570" indent="-857250">
              <a:lnSpc>
                <a:spcPct val="80000"/>
              </a:lnSpc>
              <a:defRPr/>
            </a:pPr>
            <a:r>
              <a:rPr lang="en-US" sz="2400" i="1"/>
              <a:t>T</a:t>
            </a:r>
            <a:r>
              <a:rPr lang="en-US" sz="2400" baseline="-25000">
                <a:latin typeface="Cambria Math"/>
                <a:ea typeface="Cambria Math"/>
              </a:rPr>
              <a:t>2</a:t>
            </a:r>
            <a:r>
              <a:rPr lang="en-US" sz="2400" baseline="-25000"/>
              <a:t> </a:t>
            </a:r>
            <a:r>
              <a:rPr lang="en-US" sz="2400"/>
              <a:t>is a full </a:t>
            </a:r>
            <a:r>
              <a:rPr lang="en-US" sz="2400">
                <a:latin typeface="Cambria Math"/>
                <a:ea typeface="Cambria Math"/>
              </a:rPr>
              <a:t>3</a:t>
            </a:r>
            <a:r>
              <a:rPr lang="en-US" sz="2400"/>
              <a:t>-ary tree because each of its internal vertices has three children.</a:t>
            </a:r>
            <a:endParaRPr sz="700"/>
          </a:p>
          <a:p>
            <a:pPr marL="1131570" indent="-857250">
              <a:lnSpc>
                <a:spcPct val="80000"/>
              </a:lnSpc>
              <a:defRPr/>
            </a:pPr>
            <a:r>
              <a:rPr lang="en-US" sz="2400"/>
              <a:t> In </a:t>
            </a:r>
            <a:r>
              <a:rPr lang="en-US" sz="2400" i="1"/>
              <a:t>T</a:t>
            </a:r>
            <a:r>
              <a:rPr lang="en-US" sz="2400" baseline="-25000">
                <a:latin typeface="Cambria Math"/>
                <a:ea typeface="Cambria Math"/>
              </a:rPr>
              <a:t>3</a:t>
            </a:r>
            <a:r>
              <a:rPr lang="en-US" sz="2400"/>
              <a:t> each internal vertex has five children, so </a:t>
            </a:r>
            <a:r>
              <a:rPr lang="en-US" sz="2400" i="1"/>
              <a:t>T</a:t>
            </a:r>
            <a:r>
              <a:rPr lang="en-US" sz="2400" baseline="-25000">
                <a:latin typeface="Cambria Math"/>
                <a:ea typeface="Cambria Math"/>
              </a:rPr>
              <a:t>3</a:t>
            </a:r>
            <a:r>
              <a:rPr lang="en-US" sz="2400"/>
              <a:t> is a full </a:t>
            </a:r>
            <a:r>
              <a:rPr lang="en-US" sz="2400">
                <a:latin typeface="Cambria Math"/>
                <a:ea typeface="Cambria Math"/>
              </a:rPr>
              <a:t>5</a:t>
            </a:r>
            <a:r>
              <a:rPr lang="en-US" sz="2400"/>
              <a:t>-ary tree. </a:t>
            </a:r>
            <a:endParaRPr sz="700"/>
          </a:p>
          <a:p>
            <a:pPr marL="1131570" indent="-857250">
              <a:lnSpc>
                <a:spcPct val="80000"/>
              </a:lnSpc>
              <a:defRPr/>
            </a:pPr>
            <a:r>
              <a:rPr lang="en-US" sz="2400" i="1"/>
              <a:t>T</a:t>
            </a:r>
            <a:r>
              <a:rPr lang="en-US" sz="2400" baseline="-25000">
                <a:latin typeface="Cambria Math"/>
                <a:ea typeface="Cambria Math"/>
              </a:rPr>
              <a:t>4</a:t>
            </a:r>
            <a:r>
              <a:rPr lang="en-US" sz="2400" baseline="-25000"/>
              <a:t> </a:t>
            </a:r>
            <a:r>
              <a:rPr lang="en-US" sz="2400"/>
              <a:t>is not a full </a:t>
            </a:r>
            <a:r>
              <a:rPr lang="en-US" sz="2400" i="1"/>
              <a:t>m</a:t>
            </a:r>
            <a:r>
              <a:rPr lang="en-US" sz="2400"/>
              <a:t>-</a:t>
            </a:r>
            <a:r>
              <a:rPr lang="en-US" sz="2400"/>
              <a:t>ary</a:t>
            </a:r>
            <a:r>
              <a:rPr lang="en-US" sz="2400"/>
              <a:t> tree for any m because some of its internal vertices have two children and others have three children.</a:t>
            </a:r>
            <a:endParaRPr sz="700"/>
          </a:p>
          <a:p>
            <a:pPr marL="731520" indent="-457200">
              <a:lnSpc>
                <a:spcPct val="80000"/>
              </a:lnSpc>
              <a:defRPr/>
            </a:pPr>
            <a:endParaRPr lang="en-US" sz="900"/>
          </a:p>
          <a:p>
            <a:pPr marL="731520" indent="-457200">
              <a:lnSpc>
                <a:spcPct val="80000"/>
              </a:lnSpc>
              <a:defRPr/>
            </a:pPr>
            <a:endParaRPr lang="en-US" sz="900"/>
          </a:p>
        </p:txBody>
      </p:sp>
      <p:pic>
        <p:nvPicPr>
          <p:cNvPr id="5" name="Picture 3" hidden="0"/>
          <p:cNvPicPr>
            <a:picLocks noChangeAspect="1"/>
          </p:cNvPicPr>
          <p:nvPr isPhoto="0" userDrawn="0"/>
        </p:nvPicPr>
        <p:blipFill>
          <a:blip r:embed="rId2"/>
          <a:stretch/>
        </p:blipFill>
        <p:spPr bwMode="auto">
          <a:xfrm>
            <a:off x="152400" y="457200"/>
            <a:ext cx="8915400" cy="2819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Ordered Rooted Trees</a:t>
            </a:r>
            <a:endParaRPr/>
          </a:p>
        </p:txBody>
      </p:sp>
      <p:sp>
        <p:nvSpPr>
          <p:cNvPr id="5" name="Content Placeholder 2" hidden="0"/>
          <p:cNvSpPr>
            <a:spLocks noGrp="1"/>
          </p:cNvSpPr>
          <p:nvPr isPhoto="0" userDrawn="0">
            <p:ph idx="1" hasCustomPrompt="0"/>
          </p:nvPr>
        </p:nvSpPr>
        <p:spPr bwMode="auto">
          <a:prstGeom prst="rect">
            <a:avLst/>
          </a:prstGeom>
          <a:ln>
            <a:solidFill>
              <a:schemeClr val="bg1"/>
            </a:solidFill>
          </a:ln>
        </p:spPr>
        <p:txBody>
          <a:bodyPr>
            <a:noAutofit/>
          </a:bodyPr>
          <a:lstStyle/>
          <a:p>
            <a:pPr indent="0">
              <a:buNone/>
              <a:defRPr/>
            </a:pPr>
            <a:r>
              <a:rPr lang="en-US" sz="2000" b="1"/>
              <a:t>Definition</a:t>
            </a:r>
            <a:r>
              <a:rPr lang="en-US" sz="2000"/>
              <a:t>: An </a:t>
            </a:r>
            <a:r>
              <a:rPr lang="en-US" sz="2000" i="1"/>
              <a:t>ordered rooted tree </a:t>
            </a:r>
            <a:r>
              <a:rPr lang="en-US" sz="2000"/>
              <a:t>is a rooted tree where the children of each internal vertex are ordered.</a:t>
            </a:r>
            <a:endParaRPr/>
          </a:p>
          <a:p>
            <a:pPr lvl="1">
              <a:defRPr/>
            </a:pPr>
            <a:r>
              <a:rPr lang="en-US" sz="2000"/>
              <a:t>We draw ordered rooted trees so that the children of each internal vertex are shown in order from left to right.</a:t>
            </a:r>
            <a:endParaRPr/>
          </a:p>
          <a:p>
            <a:pPr marL="393192" lvl="1" indent="0">
              <a:buNone/>
              <a:defRPr/>
            </a:pPr>
            <a:endParaRPr lang="en-US" sz="1400"/>
          </a:p>
        </p:txBody>
      </p:sp>
      <p:pic>
        <p:nvPicPr>
          <p:cNvPr id="6" name="Picture 4" hidden="0"/>
          <p:cNvPicPr>
            <a:picLocks noChangeAspect="1"/>
          </p:cNvPicPr>
          <p:nvPr isPhoto="0" userDrawn="0"/>
        </p:nvPicPr>
        <p:blipFill>
          <a:blip r:embed="rId2"/>
          <a:stretch/>
        </p:blipFill>
        <p:spPr bwMode="auto">
          <a:xfrm>
            <a:off x="228600" y="3657600"/>
            <a:ext cx="8610600" cy="2971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91312"/>
          </a:xfrm>
        </p:spPr>
        <p:txBody>
          <a:bodyPr/>
          <a:lstStyle/>
          <a:p>
            <a:pPr>
              <a:defRPr/>
            </a:pPr>
            <a:r>
              <a:rPr lang="en-US" sz="4500"/>
              <a:t>Binary Trees</a:t>
            </a:r>
            <a:endParaRPr sz="4500"/>
          </a:p>
        </p:txBody>
      </p:sp>
      <p:sp>
        <p:nvSpPr>
          <p:cNvPr id="5" name="Content Placeholder 2" hidden="0"/>
          <p:cNvSpPr>
            <a:spLocks noGrp="1"/>
          </p:cNvSpPr>
          <p:nvPr isPhoto="0" userDrawn="0">
            <p:ph idx="1" hasCustomPrompt="0"/>
          </p:nvPr>
        </p:nvSpPr>
        <p:spPr bwMode="auto">
          <a:xfrm>
            <a:off x="457200" y="1295400"/>
            <a:ext cx="8534400" cy="5029200"/>
          </a:xfrm>
          <a:prstGeom prst="rect">
            <a:avLst/>
          </a:prstGeom>
          <a:ln>
            <a:solidFill>
              <a:schemeClr val="bg1"/>
            </a:solidFill>
          </a:ln>
        </p:spPr>
        <p:txBody>
          <a:bodyPr>
            <a:noAutofit/>
          </a:bodyPr>
          <a:lstStyle/>
          <a:p>
            <a:pPr marL="274320" lvl="1" indent="0">
              <a:spcBef>
                <a:spcPts val="0"/>
              </a:spcBef>
              <a:buNone/>
              <a:defRPr/>
            </a:pPr>
            <a:r>
              <a:rPr lang="en-US" b="1"/>
              <a:t>Definition</a:t>
            </a:r>
            <a:r>
              <a:rPr lang="en-US"/>
              <a:t>: A </a:t>
            </a:r>
            <a:r>
              <a:rPr lang="en-US" i="1"/>
              <a:t>binary tree </a:t>
            </a:r>
            <a:r>
              <a:rPr lang="en-US"/>
              <a:t>is an ordered rooted where </a:t>
            </a:r>
            <a:r>
              <a:rPr lang="en-US"/>
              <a:t>where</a:t>
            </a:r>
            <a:r>
              <a:rPr lang="en-US"/>
              <a:t> each internal vertex has at most two children.   If an internal vertex of a binary tree has two children, the first is called the </a:t>
            </a:r>
            <a:r>
              <a:rPr lang="en-US" i="1"/>
              <a:t>left child </a:t>
            </a:r>
            <a:r>
              <a:rPr lang="en-US"/>
              <a:t>and the second the </a:t>
            </a:r>
            <a:r>
              <a:rPr lang="en-US" i="1"/>
              <a:t>right child</a:t>
            </a:r>
            <a:r>
              <a:rPr lang="en-US"/>
              <a:t>. The tree rooted at the left child of a vertex is called the </a:t>
            </a:r>
            <a:r>
              <a:rPr lang="en-US" i="1"/>
              <a:t>left subtree </a:t>
            </a:r>
            <a:r>
              <a:rPr lang="en-US"/>
              <a:t>of this vertex, and the tree rooted at the right child of a vertex is called the </a:t>
            </a:r>
            <a:r>
              <a:rPr lang="en-US" i="1"/>
              <a:t>right subtree </a:t>
            </a:r>
            <a:r>
              <a:rPr lang="en-US"/>
              <a:t>of this vertex.</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ontent Placeholder 2" hidden="0"/>
          <p:cNvSpPr>
            <a:spLocks noGrp="1"/>
          </p:cNvSpPr>
          <p:nvPr isPhoto="0" userDrawn="0">
            <p:ph idx="1" hasCustomPrompt="0"/>
          </p:nvPr>
        </p:nvSpPr>
        <p:spPr bwMode="auto">
          <a:xfrm>
            <a:off x="457200" y="990600"/>
            <a:ext cx="8229600" cy="5334000"/>
          </a:xfrm>
          <a:prstGeom prst="rect">
            <a:avLst/>
          </a:prstGeom>
          <a:ln>
            <a:solidFill>
              <a:schemeClr val="bg1"/>
            </a:solidFill>
          </a:ln>
        </p:spPr>
        <p:txBody>
          <a:bodyPr>
            <a:noAutofit/>
          </a:bodyPr>
          <a:lstStyle/>
          <a:p>
            <a:pPr indent="0">
              <a:buNone/>
              <a:defRPr/>
            </a:pPr>
            <a:r>
              <a:rPr lang="en-US" sz="2800" b="1"/>
              <a:t>Example</a:t>
            </a:r>
            <a:r>
              <a:rPr lang="en-US" sz="2800"/>
              <a:t>:  </a:t>
            </a:r>
            <a:endParaRPr/>
          </a:p>
          <a:p>
            <a:pPr indent="0">
              <a:buNone/>
              <a:defRPr/>
            </a:pPr>
            <a:r>
              <a:rPr lang="en-US" sz="2000"/>
              <a:t>Consider the binary tree </a:t>
            </a:r>
            <a:r>
              <a:rPr lang="en-US" sz="2000" i="1"/>
              <a:t>T</a:t>
            </a:r>
            <a:r>
              <a:rPr lang="en-US" sz="2000"/>
              <a:t>. </a:t>
            </a:r>
            <a:endParaRPr/>
          </a:p>
          <a:p>
            <a:pPr indent="0">
              <a:buNone/>
              <a:defRPr/>
            </a:pPr>
            <a:r>
              <a:rPr lang="en-US" sz="2000"/>
              <a:t>  </a:t>
            </a:r>
            <a:r>
              <a:rPr lang="en-US" sz="2000">
                <a:solidFill>
                  <a:schemeClr val="accent2"/>
                </a:solidFill>
              </a:rPr>
              <a:t>(</a:t>
            </a:r>
            <a:r>
              <a:rPr lang="en-US" sz="2000" i="1">
                <a:solidFill>
                  <a:schemeClr val="accent2"/>
                </a:solidFill>
              </a:rPr>
              <a:t>i</a:t>
            </a:r>
            <a:r>
              <a:rPr lang="en-US" sz="2000">
                <a:solidFill>
                  <a:schemeClr val="accent2"/>
                </a:solidFill>
              </a:rPr>
              <a:t>)</a:t>
            </a:r>
            <a:r>
              <a:rPr lang="en-US" sz="2000"/>
              <a:t>  What are the left and right children of </a:t>
            </a:r>
            <a:r>
              <a:rPr lang="en-US" sz="2000" i="1"/>
              <a:t>d</a:t>
            </a:r>
            <a:r>
              <a:rPr lang="en-US" sz="2000"/>
              <a:t>? </a:t>
            </a:r>
            <a:endParaRPr/>
          </a:p>
          <a:p>
            <a:pPr indent="0">
              <a:buNone/>
              <a:defRPr/>
            </a:pPr>
            <a:r>
              <a:rPr lang="en-US" sz="2000"/>
              <a:t> </a:t>
            </a:r>
            <a:r>
              <a:rPr lang="en-US" sz="2000">
                <a:solidFill>
                  <a:schemeClr val="accent2"/>
                </a:solidFill>
              </a:rPr>
              <a:t>(</a:t>
            </a:r>
            <a:r>
              <a:rPr lang="en-US" sz="2000" i="1">
                <a:solidFill>
                  <a:schemeClr val="accent2"/>
                </a:solidFill>
              </a:rPr>
              <a:t>ii</a:t>
            </a:r>
            <a:r>
              <a:rPr lang="en-US" sz="2000">
                <a:solidFill>
                  <a:schemeClr val="accent2"/>
                </a:solidFill>
              </a:rPr>
              <a:t>)  </a:t>
            </a:r>
            <a:r>
              <a:rPr lang="en-US" sz="2000"/>
              <a:t>What are the left and right </a:t>
            </a:r>
            <a:r>
              <a:rPr lang="en-US" sz="2000"/>
              <a:t>subtrees</a:t>
            </a:r>
            <a:r>
              <a:rPr lang="en-US" sz="2000"/>
              <a:t> of </a:t>
            </a:r>
            <a:r>
              <a:rPr lang="en-US" sz="2000" i="1"/>
              <a:t>c</a:t>
            </a:r>
            <a:r>
              <a:rPr lang="en-US" sz="2000"/>
              <a:t>?</a:t>
            </a:r>
            <a:endParaRPr/>
          </a:p>
          <a:p>
            <a:pPr indent="0">
              <a:lnSpc>
                <a:spcPts val="1400"/>
              </a:lnSpc>
              <a:buNone/>
              <a:defRPr/>
            </a:pPr>
            <a:r>
              <a:rPr lang="en-US" sz="2000" b="1"/>
              <a:t>Solution</a:t>
            </a:r>
            <a:r>
              <a:rPr lang="en-US" sz="2000"/>
              <a:t>: </a:t>
            </a:r>
            <a:endParaRPr/>
          </a:p>
          <a:p>
            <a:pPr indent="0">
              <a:lnSpc>
                <a:spcPct val="150000"/>
              </a:lnSpc>
              <a:buNone/>
              <a:defRPr/>
            </a:pPr>
            <a:r>
              <a:rPr lang="en-US" sz="2000"/>
              <a:t>   </a:t>
            </a:r>
            <a:r>
              <a:rPr lang="en-US" sz="2000">
                <a:solidFill>
                  <a:schemeClr val="accent2"/>
                </a:solidFill>
              </a:rPr>
              <a:t>(</a:t>
            </a:r>
            <a:r>
              <a:rPr lang="en-US" sz="2000" i="1">
                <a:solidFill>
                  <a:schemeClr val="accent2"/>
                </a:solidFill>
              </a:rPr>
              <a:t>i</a:t>
            </a:r>
            <a:r>
              <a:rPr lang="en-US" sz="2000">
                <a:solidFill>
                  <a:schemeClr val="accent2"/>
                </a:solidFill>
              </a:rPr>
              <a:t>) </a:t>
            </a:r>
            <a:r>
              <a:rPr lang="en-US" sz="2000"/>
              <a:t>The left child of </a:t>
            </a:r>
            <a:r>
              <a:rPr lang="en-US" sz="2000" i="1"/>
              <a:t>d</a:t>
            </a:r>
            <a:r>
              <a:rPr lang="en-US" sz="2000"/>
              <a:t> is </a:t>
            </a:r>
            <a:r>
              <a:rPr lang="en-US" sz="2000" i="1"/>
              <a:t>f</a:t>
            </a:r>
            <a:r>
              <a:rPr lang="en-US" sz="2000"/>
              <a:t> and the right child is </a:t>
            </a:r>
            <a:r>
              <a:rPr lang="en-US" sz="2000" i="1"/>
              <a:t>g</a:t>
            </a:r>
            <a:r>
              <a:rPr lang="en-US" sz="2000"/>
              <a:t>. </a:t>
            </a:r>
            <a:endParaRPr/>
          </a:p>
          <a:p>
            <a:pPr indent="0">
              <a:lnSpc>
                <a:spcPts val="1300"/>
              </a:lnSpc>
              <a:buNone/>
              <a:defRPr/>
            </a:pPr>
            <a:r>
              <a:rPr lang="en-US" sz="2000"/>
              <a:t>  </a:t>
            </a:r>
            <a:r>
              <a:rPr lang="en-US" sz="2000">
                <a:solidFill>
                  <a:schemeClr val="accent2"/>
                </a:solidFill>
              </a:rPr>
              <a:t>(</a:t>
            </a:r>
            <a:r>
              <a:rPr lang="en-US" sz="2000" i="1">
                <a:solidFill>
                  <a:schemeClr val="accent2"/>
                </a:solidFill>
              </a:rPr>
              <a:t>ii</a:t>
            </a:r>
            <a:r>
              <a:rPr lang="en-US" sz="2000">
                <a:solidFill>
                  <a:schemeClr val="accent2"/>
                </a:solidFill>
              </a:rPr>
              <a:t>) </a:t>
            </a:r>
            <a:r>
              <a:rPr lang="en-US" sz="2000"/>
              <a:t>The left and right subtrees of </a:t>
            </a:r>
            <a:r>
              <a:rPr lang="en-US" sz="2000" i="1"/>
              <a:t>c</a:t>
            </a:r>
            <a:r>
              <a:rPr lang="en-US" sz="2000"/>
              <a:t> are displayed in (b) and (c).</a:t>
            </a:r>
            <a:endParaRPr/>
          </a:p>
        </p:txBody>
      </p:sp>
      <p:pic>
        <p:nvPicPr>
          <p:cNvPr id="5" name="Picture 3" hidden="0"/>
          <p:cNvPicPr>
            <a:picLocks noChangeAspect="1"/>
          </p:cNvPicPr>
          <p:nvPr isPhoto="0" userDrawn="0"/>
        </p:nvPicPr>
        <p:blipFill>
          <a:blip r:embed="rId2"/>
          <a:stretch/>
        </p:blipFill>
        <p:spPr bwMode="auto">
          <a:xfrm>
            <a:off x="76200" y="3682621"/>
            <a:ext cx="8991600" cy="2971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lstStyle/>
          <a:p>
            <a:pPr>
              <a:defRPr/>
            </a:pPr>
            <a:r>
              <a:rPr lang="en-US" sz="4500"/>
              <a:t>Properties of Trees</a:t>
            </a:r>
            <a:endParaRPr sz="4500"/>
          </a:p>
        </p:txBody>
      </p:sp>
      <p:sp>
        <p:nvSpPr>
          <p:cNvPr id="5" name="Content Placeholder 2" hidden="0"/>
          <p:cNvSpPr>
            <a:spLocks noGrp="1"/>
          </p:cNvSpPr>
          <p:nvPr isPhoto="0" userDrawn="0">
            <p:ph idx="1" hasCustomPrompt="0"/>
          </p:nvPr>
        </p:nvSpPr>
        <p:spPr bwMode="auto">
          <a:xfrm>
            <a:off x="457200" y="1295400"/>
            <a:ext cx="8229600" cy="5105400"/>
          </a:xfrm>
        </p:spPr>
        <p:txBody>
          <a:bodyPr>
            <a:noAutofit/>
          </a:bodyPr>
          <a:lstStyle/>
          <a:p>
            <a:pPr marL="731520" indent="-457200">
              <a:defRPr/>
            </a:pPr>
            <a:r>
              <a:rPr lang="en-US" sz="2400"/>
              <a:t>A tree with </a:t>
            </a:r>
            <a:r>
              <a:rPr lang="en-US" sz="2400" i="1"/>
              <a:t>n</a:t>
            </a:r>
            <a:r>
              <a:rPr lang="en-US" sz="2400"/>
              <a:t> vertices has </a:t>
            </a:r>
            <a:r>
              <a:rPr lang="en-US" sz="2400" i="1"/>
              <a:t>n</a:t>
            </a:r>
            <a:r>
              <a:rPr lang="en-US" sz="2400"/>
              <a:t> </a:t>
            </a:r>
            <a:r>
              <a:rPr lang="en-US" sz="2400">
                <a:latin typeface="Cambria Math"/>
                <a:ea typeface="Cambria Math"/>
              </a:rPr>
              <a:t>− </a:t>
            </a:r>
            <a:r>
              <a:rPr lang="en-US" sz="2400">
                <a:latin typeface="Cambria Math"/>
                <a:ea typeface="Cambria Math"/>
              </a:rPr>
              <a:t>1</a:t>
            </a:r>
            <a:r>
              <a:rPr lang="en-US" sz="2400"/>
              <a:t> edges.</a:t>
            </a:r>
            <a:endParaRPr/>
          </a:p>
          <a:p>
            <a:pPr marL="731520" indent="-457200">
              <a:defRPr/>
            </a:pPr>
            <a:r>
              <a:rPr lang="en-US" sz="2400"/>
              <a:t>A full </a:t>
            </a:r>
            <a:r>
              <a:rPr lang="en-US" sz="2400" i="1"/>
              <a:t>m</a:t>
            </a:r>
            <a:r>
              <a:rPr lang="en-US" sz="2400"/>
              <a:t>-</a:t>
            </a:r>
            <a:r>
              <a:rPr lang="en-US" sz="2400"/>
              <a:t>ary</a:t>
            </a:r>
            <a:r>
              <a:rPr lang="en-US" sz="2400"/>
              <a:t> tree with </a:t>
            </a:r>
            <a:r>
              <a:rPr lang="en-US" sz="2400" i="1"/>
              <a:t>i</a:t>
            </a:r>
            <a:r>
              <a:rPr lang="en-US" sz="2400"/>
              <a:t> internal vertices has </a:t>
            </a:r>
            <a:r>
              <a:rPr lang="en-US" sz="2400" i="1"/>
              <a:t>n = mi </a:t>
            </a:r>
            <a:r>
              <a:rPr lang="en-US" sz="2400"/>
              <a:t> </a:t>
            </a:r>
            <a:r>
              <a:rPr lang="en-US" sz="2400">
                <a:latin typeface="Cambria Math"/>
                <a:ea typeface="Cambria Math"/>
              </a:rPr>
              <a:t>+ </a:t>
            </a:r>
            <a:r>
              <a:rPr lang="en-US" sz="2400">
                <a:latin typeface="Cambria Math"/>
                <a:ea typeface="Cambria Math"/>
              </a:rPr>
              <a:t>1</a:t>
            </a:r>
            <a:r>
              <a:rPr lang="en-US" sz="2400"/>
              <a:t> vertices.</a:t>
            </a:r>
            <a:endParaRPr/>
          </a:p>
          <a:p>
            <a:pPr marL="731520" indent="-457200">
              <a:defRPr/>
            </a:pPr>
            <a:r>
              <a:rPr lang="en-US" sz="2400"/>
              <a:t>A full </a:t>
            </a:r>
            <a:r>
              <a:rPr lang="en-US" sz="2400" i="1"/>
              <a:t>m</a:t>
            </a:r>
            <a:r>
              <a:rPr lang="en-US" sz="2400"/>
              <a:t>-</a:t>
            </a:r>
            <a:r>
              <a:rPr lang="en-US" sz="2400"/>
              <a:t>ary</a:t>
            </a:r>
            <a:r>
              <a:rPr lang="en-US" sz="2400"/>
              <a:t> tree with:</a:t>
            </a:r>
            <a:endParaRPr/>
          </a:p>
          <a:p>
            <a:pPr marL="1154430" lvl="1" indent="-514350">
              <a:buAutoNum type="romanLcParenBoth" startAt="1"/>
              <a:defRPr/>
            </a:pPr>
            <a:r>
              <a:rPr lang="en-US" i="1"/>
              <a:t>n vertices has </a:t>
            </a:r>
            <a:r>
              <a:rPr lang="en-US" i="1"/>
              <a:t>i</a:t>
            </a:r>
            <a:r>
              <a:rPr lang="en-US" i="1"/>
              <a:t> = (n − 1)/m internal vertices and                                              l = [(m  − 1)n + 1]/m leaves,</a:t>
            </a:r>
            <a:endParaRPr lang="en-US" i="1">
              <a:latin typeface="Cambria Math"/>
              <a:ea typeface="Cambria Math"/>
            </a:endParaRPr>
          </a:p>
          <a:p>
            <a:pPr lvl="1" indent="0">
              <a:buNone/>
              <a:defRPr/>
            </a:pPr>
            <a:r>
              <a:rPr lang="en-US">
                <a:solidFill>
                  <a:schemeClr val="accent1"/>
                </a:solidFill>
                <a:ea typeface="Cambria Math"/>
              </a:rPr>
              <a:t>(</a:t>
            </a:r>
            <a:r>
              <a:rPr lang="en-US" i="1">
                <a:solidFill>
                  <a:schemeClr val="accent1"/>
                </a:solidFill>
                <a:ea typeface="Cambria Math"/>
              </a:rPr>
              <a:t>ii</a:t>
            </a:r>
            <a:r>
              <a:rPr lang="en-US">
                <a:solidFill>
                  <a:schemeClr val="accent1"/>
                </a:solidFill>
                <a:ea typeface="Cambria Math"/>
              </a:rPr>
              <a:t>)</a:t>
            </a:r>
            <a:r>
              <a:rPr lang="en-US" i="1">
                <a:ea typeface="Cambria Math"/>
              </a:rPr>
              <a:t> </a:t>
            </a:r>
            <a:r>
              <a:rPr lang="en-US" i="1">
                <a:ea typeface="Cambria Math"/>
              </a:rPr>
              <a:t>i</a:t>
            </a:r>
            <a:r>
              <a:rPr lang="en-US">
                <a:latin typeface="Cambria Math"/>
                <a:ea typeface="Cambria Math"/>
              </a:rPr>
              <a:t>  internal vertices has  </a:t>
            </a:r>
            <a:r>
              <a:rPr lang="en-US" i="1">
                <a:ea typeface="Cambria Math"/>
              </a:rPr>
              <a:t>n</a:t>
            </a:r>
            <a:r>
              <a:rPr lang="en-US">
                <a:latin typeface="Cambria Math"/>
                <a:ea typeface="Cambria Math"/>
              </a:rPr>
              <a:t> = </a:t>
            </a:r>
            <a:r>
              <a:rPr lang="en-US" i="1">
                <a:ea typeface="Cambria Math"/>
              </a:rPr>
              <a:t>mi</a:t>
            </a:r>
            <a:r>
              <a:rPr lang="en-US">
                <a:latin typeface="Cambria Math"/>
                <a:ea typeface="Cambria Math"/>
              </a:rPr>
              <a:t> + 1 vertices and  </a:t>
            </a:r>
            <a:endParaRPr/>
          </a:p>
          <a:p>
            <a:pPr lvl="1" indent="0">
              <a:buNone/>
              <a:defRPr/>
            </a:pPr>
            <a:r>
              <a:rPr lang="en-US" i="1">
                <a:latin typeface="Cambria Math"/>
                <a:ea typeface="Cambria Math"/>
              </a:rPr>
              <a:t>        </a:t>
            </a:r>
            <a:r>
              <a:rPr lang="en-US" i="1">
                <a:ea typeface="Cambria Math"/>
              </a:rPr>
              <a:t>l</a:t>
            </a:r>
            <a:r>
              <a:rPr lang="en-US">
                <a:ea typeface="Cambria Math"/>
              </a:rPr>
              <a:t> </a:t>
            </a:r>
            <a:r>
              <a:rPr lang="en-US">
                <a:latin typeface="Cambria Math"/>
                <a:ea typeface="Cambria Math"/>
              </a:rPr>
              <a:t>= (</a:t>
            </a:r>
            <a:r>
              <a:rPr lang="en-US" i="1">
                <a:latin typeface="Cambria Math"/>
                <a:ea typeface="Cambria Math"/>
              </a:rPr>
              <a:t>m</a:t>
            </a:r>
            <a:r>
              <a:rPr lang="en-US">
                <a:latin typeface="Cambria Math"/>
                <a:ea typeface="Cambria Math"/>
              </a:rPr>
              <a:t>  − 1)</a:t>
            </a:r>
            <a:r>
              <a:rPr lang="en-US" i="1">
                <a:latin typeface="Cambria Math"/>
                <a:ea typeface="Cambria Math"/>
              </a:rPr>
              <a:t>i</a:t>
            </a:r>
            <a:r>
              <a:rPr lang="en-US">
                <a:latin typeface="Cambria Math"/>
                <a:ea typeface="Cambria Math"/>
              </a:rPr>
              <a:t> + 1 leaves, </a:t>
            </a:r>
            <a:endParaRPr lang="en-US">
              <a:solidFill>
                <a:schemeClr val="accent1"/>
              </a:solidFill>
              <a:ea typeface="Cambria Math"/>
            </a:endParaRPr>
          </a:p>
          <a:p>
            <a:pPr lvl="1" indent="0">
              <a:buNone/>
              <a:defRPr/>
            </a:pPr>
            <a:r>
              <a:rPr lang="en-US">
                <a:solidFill>
                  <a:schemeClr val="accent1"/>
                </a:solidFill>
                <a:ea typeface="Cambria Math"/>
              </a:rPr>
              <a:t>(</a:t>
            </a:r>
            <a:r>
              <a:rPr lang="en-US" i="1">
                <a:solidFill>
                  <a:schemeClr val="accent1"/>
                </a:solidFill>
                <a:ea typeface="Cambria Math"/>
              </a:rPr>
              <a:t>iii</a:t>
            </a:r>
            <a:r>
              <a:rPr lang="en-US">
                <a:solidFill>
                  <a:schemeClr val="accent1"/>
                </a:solidFill>
                <a:ea typeface="Cambria Math"/>
              </a:rPr>
              <a:t>)</a:t>
            </a:r>
            <a:r>
              <a:rPr lang="en-US" i="1">
                <a:ea typeface="Cambria Math"/>
              </a:rPr>
              <a:t> l</a:t>
            </a:r>
            <a:r>
              <a:rPr lang="en-US">
                <a:latin typeface="Cambria Math"/>
                <a:ea typeface="Cambria Math"/>
              </a:rPr>
              <a:t> leaves has  </a:t>
            </a:r>
            <a:r>
              <a:rPr lang="en-US" i="1">
                <a:latin typeface="Cambria Math"/>
                <a:ea typeface="Cambria Math"/>
              </a:rPr>
              <a:t>n</a:t>
            </a:r>
            <a:r>
              <a:rPr lang="en-US">
                <a:latin typeface="Cambria Math"/>
                <a:ea typeface="Cambria Math"/>
              </a:rPr>
              <a:t> = (</a:t>
            </a:r>
            <a:r>
              <a:rPr lang="en-US" i="1">
                <a:latin typeface="Cambria Math"/>
                <a:ea typeface="Cambria Math"/>
              </a:rPr>
              <a:t>ml</a:t>
            </a:r>
            <a:r>
              <a:rPr lang="en-US">
                <a:latin typeface="Cambria Math"/>
                <a:ea typeface="Cambria Math"/>
              </a:rPr>
              <a:t>  − 1)/</a:t>
            </a:r>
            <a:r>
              <a:rPr lang="en-US">
                <a:ea typeface="Cambria Math"/>
              </a:rPr>
              <a:t>(</a:t>
            </a:r>
            <a:r>
              <a:rPr lang="en-US">
                <a:latin typeface="Cambria Math"/>
                <a:ea typeface="Cambria Math"/>
              </a:rPr>
              <a:t>m − 1) vertices and </a:t>
            </a:r>
            <a:endParaRPr/>
          </a:p>
          <a:p>
            <a:pPr lvl="1" indent="0">
              <a:buNone/>
              <a:defRPr/>
            </a:pPr>
            <a:r>
              <a:rPr lang="en-US" i="1">
                <a:latin typeface="Cambria Math"/>
                <a:ea typeface="Cambria Math"/>
              </a:rPr>
              <a:t>        </a:t>
            </a:r>
            <a:r>
              <a:rPr lang="en-US" i="1">
                <a:ea typeface="Cambria Math"/>
              </a:rPr>
              <a:t>i</a:t>
            </a:r>
            <a:r>
              <a:rPr lang="en-US">
                <a:latin typeface="Cambria Math"/>
                <a:ea typeface="Cambria Math"/>
              </a:rPr>
              <a:t> = (</a:t>
            </a:r>
            <a:r>
              <a:rPr lang="en-US" i="1">
                <a:ea typeface="Cambria Math"/>
              </a:rPr>
              <a:t>l</a:t>
            </a:r>
            <a:r>
              <a:rPr lang="en-US">
                <a:ea typeface="Cambria Math"/>
              </a:rPr>
              <a:t> </a:t>
            </a:r>
            <a:r>
              <a:rPr lang="en-US">
                <a:latin typeface="Cambria Math"/>
                <a:ea typeface="Cambria Math"/>
              </a:rPr>
              <a:t> − 1)/ (</a:t>
            </a:r>
            <a:r>
              <a:rPr lang="en-US" i="1">
                <a:latin typeface="Cambria Math"/>
                <a:ea typeface="Cambria Math"/>
              </a:rPr>
              <a:t>m</a:t>
            </a:r>
            <a:r>
              <a:rPr lang="en-US">
                <a:latin typeface="Cambria Math"/>
                <a:ea typeface="Cambria Math"/>
              </a:rPr>
              <a:t>  − 1)   internal vertices.</a:t>
            </a:r>
            <a:endParaRPr lang="en-US">
              <a:solidFill>
                <a:schemeClr val="accent1"/>
              </a:solidFill>
              <a:ea typeface="Cambria Math"/>
            </a:endParaRPr>
          </a:p>
          <a:p>
            <a:pPr marL="731520" indent="-457200">
              <a:defRPr/>
            </a:pPr>
            <a:r>
              <a:rPr lang="en-US" sz="2400"/>
              <a:t>There are at most </a:t>
            </a:r>
            <mc:AlternateContent xmlns:mc="http://schemas.openxmlformats.org/markup-compatibility/2006">
              <mc:Choice xmlns:a14="http://schemas.microsoft.com/office/drawing/2010/main" Requires="a14">
                <a14:m>
                  <m:oMathPara>
                    <m:oMathParaPr/>
                    <m:oMath>
                      <m:sSup>
                        <m:sSupPr>
                          <m:ctrlPr>
                            <a:rPr lang="en-US" sz="2400" i="1">
                              <a:latin typeface="Cambria Math"/>
                              <a:ea typeface="Cambria Math"/>
                              <a:cs typeface="Cambria Math"/>
                            </a:rPr>
                          </m:ctrlPr>
                        </m:sSupPr>
                        <m:e>
                          <m:r>
                            <m:rPr/>
                            <a:rPr lang="en-US" sz="2400" b="0" i="1">
                              <a:latin typeface="Cambria Math"/>
                            </a:rPr>
                            <m:t>𝑚</m:t>
                          </m:r>
                        </m:e>
                        <m:sup>
                          <m:r>
                            <m:rPr/>
                            <a:rPr lang="en-US" sz="2400" b="0" i="1">
                              <a:latin typeface="Cambria Math"/>
                            </a:rPr>
                            <m:t>h</m:t>
                          </m:r>
                        </m:sup>
                      </m:sSup>
                    </m:oMath>
                  </m:oMathPara>
                </a14:m>
              </mc:Choice>
              <mc:Fallback/>
            </mc:AlternateContent>
            <a:r>
              <a:rPr lang="en-US" sz="2400"/>
              <a:t> leaves in an </a:t>
            </a:r>
            <a:r>
              <a:rPr lang="en-US" sz="2400" i="1"/>
              <a:t>m</a:t>
            </a:r>
            <a:r>
              <a:rPr lang="en-US" sz="2400"/>
              <a:t>-</a:t>
            </a:r>
            <a:r>
              <a:rPr lang="en-US" sz="2400"/>
              <a:t>ary</a:t>
            </a:r>
            <a:r>
              <a:rPr lang="en-US" sz="2400"/>
              <a:t> tree of height </a:t>
            </a:r>
            <a:r>
              <a:rPr lang="en-US" sz="2400" i="1"/>
              <a:t>h</a:t>
            </a:r>
            <a:r>
              <a:rPr lang="en-US" sz="2400"/>
              <a:t>.</a:t>
            </a:r>
            <a:endParaRPr/>
          </a:p>
        </p:txBody>
      </p:sp>
      <p:sp>
        <p:nvSpPr>
          <p:cNvPr id="6" name="Isosceles Triangle 3" hidden="0"/>
          <p:cNvSpPr/>
          <p:nvPr isPhoto="0" userDrawn="0"/>
        </p:nvSpPr>
        <p:spPr bwMode="auto">
          <a:xfrm rot="5400000" flipV="1">
            <a:off x="8295863" y="5943600"/>
            <a:ext cx="152400" cy="152400"/>
          </a:xfrm>
          <a:prstGeom prst="triangle">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onstanti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Representing Relations Using Digraphs</a:t>
            </a:r>
            <a:endParaRPr sz="4500"/>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000" b="1"/>
              <a:t>   Definition</a:t>
            </a:r>
            <a:r>
              <a:rPr lang="en-US" sz="2000"/>
              <a:t>: A </a:t>
            </a:r>
            <a:r>
              <a:rPr lang="en-US" sz="2000" i="1"/>
              <a:t>directed graph</a:t>
            </a:r>
            <a:r>
              <a:rPr lang="en-US" sz="2000"/>
              <a:t>, or </a:t>
            </a:r>
            <a:r>
              <a:rPr lang="en-US" sz="2000" i="1"/>
              <a:t>digraph</a:t>
            </a:r>
            <a:r>
              <a:rPr lang="en-US" sz="2000"/>
              <a:t>, consists of a set </a:t>
            </a:r>
            <a:r>
              <a:rPr lang="en-US" sz="2000" i="1"/>
              <a:t>V</a:t>
            </a:r>
            <a:r>
              <a:rPr lang="en-US" sz="2000"/>
              <a:t> of </a:t>
            </a:r>
            <a:r>
              <a:rPr lang="en-US" sz="2000" i="1"/>
              <a:t>vertices</a:t>
            </a:r>
            <a:r>
              <a:rPr lang="en-US" sz="2000"/>
              <a:t> (or </a:t>
            </a:r>
            <a:r>
              <a:rPr lang="en-US" sz="2000" i="1"/>
              <a:t>nodes</a:t>
            </a:r>
            <a:r>
              <a:rPr lang="en-US" sz="2000"/>
              <a:t>) together with a set </a:t>
            </a:r>
            <a:r>
              <a:rPr lang="en-US" sz="2000" i="1"/>
              <a:t>E</a:t>
            </a:r>
            <a:r>
              <a:rPr lang="en-US" sz="2000"/>
              <a:t> of ordered pairs of elements of </a:t>
            </a:r>
            <a:r>
              <a:rPr lang="en-US" sz="2000" i="1"/>
              <a:t>V</a:t>
            </a:r>
            <a:r>
              <a:rPr lang="en-US" sz="2000"/>
              <a:t> called </a:t>
            </a:r>
            <a:r>
              <a:rPr lang="en-US" sz="2000" i="1"/>
              <a:t>edges</a:t>
            </a:r>
            <a:r>
              <a:rPr lang="en-US" sz="2000"/>
              <a:t> (or </a:t>
            </a:r>
            <a:r>
              <a:rPr lang="en-US" sz="2000" i="1"/>
              <a:t>arcs</a:t>
            </a:r>
            <a:r>
              <a:rPr lang="en-US" sz="2000"/>
              <a:t>). The vertex </a:t>
            </a:r>
            <a:r>
              <a:rPr lang="en-US" sz="2000" i="1"/>
              <a:t>a</a:t>
            </a:r>
            <a:r>
              <a:rPr lang="en-US" sz="2000"/>
              <a:t> is called the </a:t>
            </a:r>
            <a:r>
              <a:rPr lang="en-US" sz="2000" i="1"/>
              <a:t>initial vertex</a:t>
            </a:r>
            <a:r>
              <a:rPr lang="en-US" sz="2000"/>
              <a:t> of the edge (</a:t>
            </a:r>
            <a:r>
              <a:rPr lang="en-US" sz="2000" i="1"/>
              <a:t>a</a:t>
            </a:r>
            <a:r>
              <a:rPr lang="en-US" sz="2000"/>
              <a:t>,</a:t>
            </a:r>
            <a:r>
              <a:rPr lang="en-US" sz="2000" i="1"/>
              <a:t>b</a:t>
            </a:r>
            <a:r>
              <a:rPr lang="en-US" sz="2000"/>
              <a:t>), and the vertex </a:t>
            </a:r>
            <a:r>
              <a:rPr lang="en-US" sz="2000" i="1"/>
              <a:t>b</a:t>
            </a:r>
            <a:r>
              <a:rPr lang="en-US" sz="2000"/>
              <a:t> is called the </a:t>
            </a:r>
            <a:r>
              <a:rPr lang="en-US" sz="2000" i="1"/>
              <a:t>terminal vertex </a:t>
            </a:r>
            <a:r>
              <a:rPr lang="en-US" sz="2000"/>
              <a:t>of this edge.</a:t>
            </a:r>
            <a:endParaRPr sz="2000"/>
          </a:p>
          <a:p>
            <a:pPr lvl="1">
              <a:lnSpc>
                <a:spcPct val="80000"/>
              </a:lnSpc>
              <a:defRPr/>
            </a:pPr>
            <a:r>
              <a:rPr lang="en-US" sz="1900"/>
              <a:t>An edge of the form (</a:t>
            </a:r>
            <a:r>
              <a:rPr lang="en-US" sz="1900" i="1"/>
              <a:t>a</a:t>
            </a:r>
            <a:r>
              <a:rPr lang="en-US" sz="1900"/>
              <a:t>,</a:t>
            </a:r>
            <a:r>
              <a:rPr lang="en-US" sz="1900" i="1"/>
              <a:t>a</a:t>
            </a:r>
            <a:r>
              <a:rPr lang="en-US" sz="1900"/>
              <a:t>) is called a </a:t>
            </a:r>
            <a:r>
              <a:rPr lang="en-US" sz="1900" i="1"/>
              <a:t>loop</a:t>
            </a:r>
            <a:r>
              <a:rPr lang="en-US" sz="1900"/>
              <a:t>.  </a:t>
            </a:r>
            <a:endParaRPr sz="1900"/>
          </a:p>
          <a:p>
            <a:pPr>
              <a:lnSpc>
                <a:spcPct val="80000"/>
              </a:lnSpc>
              <a:buNone/>
              <a:defRPr/>
            </a:pPr>
            <a:r>
              <a:rPr lang="en-US" sz="2000" b="1"/>
              <a:t>    </a:t>
            </a:r>
            <a:endParaRPr sz="2000"/>
          </a:p>
          <a:p>
            <a:pPr>
              <a:lnSpc>
                <a:spcPct val="80000"/>
              </a:lnSpc>
              <a:buNone/>
              <a:defRPr/>
            </a:pPr>
            <a:r>
              <a:rPr lang="en-US" sz="2000" b="1"/>
              <a:t>    Example </a:t>
            </a:r>
            <a:r>
              <a:rPr lang="en-US" sz="2000" b="1">
                <a:latin typeface="Cambria Math"/>
                <a:ea typeface="Cambria Math"/>
              </a:rPr>
              <a:t>7</a:t>
            </a:r>
            <a:r>
              <a:rPr lang="en-US" sz="2000"/>
              <a:t>:  A drawing of the directed graph with vertices </a:t>
            </a:r>
            <a:r>
              <a:rPr lang="en-US" sz="2000" i="1"/>
              <a:t>a</a:t>
            </a:r>
            <a:r>
              <a:rPr lang="en-US" sz="2000"/>
              <a:t>, </a:t>
            </a:r>
            <a:r>
              <a:rPr lang="en-US" sz="2000" i="1"/>
              <a:t>b</a:t>
            </a:r>
            <a:r>
              <a:rPr lang="en-US" sz="2000"/>
              <a:t>, </a:t>
            </a:r>
            <a:r>
              <a:rPr lang="en-US" sz="2000" i="1"/>
              <a:t>c</a:t>
            </a:r>
            <a:r>
              <a:rPr lang="en-US" sz="2000"/>
              <a:t>, and </a:t>
            </a:r>
            <a:r>
              <a:rPr lang="en-US" sz="2000" i="1"/>
              <a:t>d</a:t>
            </a:r>
            <a:r>
              <a:rPr lang="en-US" sz="2000"/>
              <a:t>, and edges   (</a:t>
            </a:r>
            <a:r>
              <a:rPr lang="en-US" sz="2000" i="1"/>
              <a:t>a</a:t>
            </a:r>
            <a:r>
              <a:rPr lang="en-US" sz="2000"/>
              <a:t>, </a:t>
            </a:r>
            <a:r>
              <a:rPr lang="en-US" sz="2000" i="1"/>
              <a:t>b</a:t>
            </a:r>
            <a:r>
              <a:rPr lang="en-US" sz="2000"/>
              <a:t>), (</a:t>
            </a:r>
            <a:r>
              <a:rPr lang="en-US" sz="2000" i="1"/>
              <a:t>a</a:t>
            </a:r>
            <a:r>
              <a:rPr lang="en-US" sz="2000"/>
              <a:t>, </a:t>
            </a:r>
            <a:r>
              <a:rPr lang="en-US" sz="2000" i="1"/>
              <a:t>d</a:t>
            </a:r>
            <a:r>
              <a:rPr lang="en-US" sz="2000"/>
              <a:t>), (</a:t>
            </a:r>
            <a:r>
              <a:rPr lang="en-US" sz="2000" i="1"/>
              <a:t>b</a:t>
            </a:r>
            <a:r>
              <a:rPr lang="en-US" sz="2000"/>
              <a:t>, </a:t>
            </a:r>
            <a:r>
              <a:rPr lang="en-US" sz="2000" i="1"/>
              <a:t>b</a:t>
            </a:r>
            <a:r>
              <a:rPr lang="en-US" sz="2000"/>
              <a:t>), (</a:t>
            </a:r>
            <a:r>
              <a:rPr lang="en-US" sz="2000" i="1"/>
              <a:t>b</a:t>
            </a:r>
            <a:r>
              <a:rPr lang="en-US" sz="2000"/>
              <a:t>, </a:t>
            </a:r>
            <a:r>
              <a:rPr lang="en-US" sz="2000" i="1"/>
              <a:t>d</a:t>
            </a:r>
            <a:r>
              <a:rPr lang="en-US" sz="2000"/>
              <a:t>), (</a:t>
            </a:r>
            <a:r>
              <a:rPr lang="en-US" sz="2000" i="1"/>
              <a:t>c</a:t>
            </a:r>
            <a:r>
              <a:rPr lang="en-US" sz="2000"/>
              <a:t>, a), (</a:t>
            </a:r>
            <a:r>
              <a:rPr lang="en-US" sz="2000" i="1"/>
              <a:t>c,</a:t>
            </a:r>
            <a:r>
              <a:rPr lang="en-US" sz="2000"/>
              <a:t> </a:t>
            </a:r>
            <a:r>
              <a:rPr lang="en-US" sz="2000" i="1"/>
              <a:t>b</a:t>
            </a:r>
            <a:r>
              <a:rPr lang="en-US" sz="2000"/>
              <a:t>), and (</a:t>
            </a:r>
            <a:r>
              <a:rPr lang="en-US" sz="2000" i="1"/>
              <a:t>d</a:t>
            </a:r>
            <a:r>
              <a:rPr lang="en-US" sz="2000"/>
              <a:t>, </a:t>
            </a:r>
            <a:r>
              <a:rPr lang="en-US" sz="2000" i="1"/>
              <a:t>b</a:t>
            </a:r>
            <a:r>
              <a:rPr lang="en-US" sz="2000"/>
              <a:t>) is shown here.</a:t>
            </a:r>
            <a:endParaRPr sz="2000"/>
          </a:p>
          <a:p>
            <a:pPr>
              <a:lnSpc>
                <a:spcPct val="80000"/>
              </a:lnSpc>
              <a:buNone/>
              <a:defRPr/>
            </a:pPr>
            <a:endParaRPr lang="en-US" sz="2000"/>
          </a:p>
          <a:p>
            <a:pPr>
              <a:lnSpc>
                <a:spcPct val="80000"/>
              </a:lnSpc>
              <a:buNone/>
              <a:defRPr/>
            </a:pPr>
            <a:endParaRPr lang="en-US" sz="2000"/>
          </a:p>
          <a:p>
            <a:pPr>
              <a:lnSpc>
                <a:spcPct val="80000"/>
              </a:lnSpc>
              <a:buNone/>
              <a:defRPr/>
            </a:pPr>
            <a:endParaRPr lang="en-US" sz="2000"/>
          </a:p>
          <a:p>
            <a:pPr>
              <a:lnSpc>
                <a:spcPct val="80000"/>
              </a:lnSpc>
              <a:buNone/>
              <a:defRPr/>
            </a:pPr>
            <a:endParaRPr lang="en-US" sz="2000"/>
          </a:p>
          <a:p>
            <a:pPr>
              <a:lnSpc>
                <a:spcPct val="80000"/>
              </a:lnSpc>
              <a:buNone/>
              <a:defRPr/>
            </a:pPr>
            <a:r>
              <a:rPr lang="en-US" sz="2000"/>
              <a:t>   </a:t>
            </a:r>
            <a:endParaRPr sz="2000"/>
          </a:p>
          <a:p>
            <a:pPr>
              <a:lnSpc>
                <a:spcPct val="80000"/>
              </a:lnSpc>
              <a:buNone/>
              <a:defRPr/>
            </a:pPr>
            <a:endParaRPr lang="en-US" sz="2000"/>
          </a:p>
          <a:p>
            <a:pPr>
              <a:lnSpc>
                <a:spcPct val="80000"/>
              </a:lnSpc>
              <a:buNone/>
              <a:defRPr/>
            </a:pPr>
            <a:endParaRPr lang="en-US" sz="2000"/>
          </a:p>
          <a:p>
            <a:pPr>
              <a:lnSpc>
                <a:spcPct val="80000"/>
              </a:lnSpc>
              <a:buNone/>
              <a:defRPr/>
            </a:pPr>
            <a:endParaRPr lang="en-US" sz="2000"/>
          </a:p>
        </p:txBody>
      </p:sp>
      <p:pic>
        <p:nvPicPr>
          <p:cNvPr id="6" name="Content Placeholder 3" descr="0805.jpg" hidden="0"/>
          <p:cNvPicPr>
            <a:picLocks noChangeAspect="1"/>
          </p:cNvPicPr>
          <p:nvPr isPhoto="0" userDrawn="0"/>
        </p:nvPicPr>
        <p:blipFill>
          <a:blip r:embed="rId2"/>
          <a:stretch/>
        </p:blipFill>
        <p:spPr bwMode="auto">
          <a:xfrm>
            <a:off x="2895600" y="4419600"/>
            <a:ext cx="976122" cy="11087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Level of vertices and height of trees</a:t>
            </a:r>
            <a:endParaRPr sz="4500"/>
          </a:p>
        </p:txBody>
      </p:sp>
      <p:sp>
        <p:nvSpPr>
          <p:cNvPr id="5" name="Content Placeholder 2" hidden="0"/>
          <p:cNvSpPr>
            <a:spLocks noGrp="1"/>
          </p:cNvSpPr>
          <p:nvPr isPhoto="0" userDrawn="0">
            <p:ph idx="1" hasCustomPrompt="0"/>
          </p:nvPr>
        </p:nvSpPr>
        <p:spPr bwMode="auto"/>
        <p:txBody>
          <a:bodyPr/>
          <a:lstStyle/>
          <a:p>
            <a:pPr>
              <a:defRPr/>
            </a:pPr>
            <a:r>
              <a:rPr lang="en-US"/>
              <a:t>When working with trees, we often want to have rooted trees where the </a:t>
            </a:r>
            <a:r>
              <a:rPr lang="en-US"/>
              <a:t>subtrees</a:t>
            </a:r>
            <a:r>
              <a:rPr lang="en-US"/>
              <a:t> at each vertex contain paths of approximately the same length.</a:t>
            </a:r>
            <a:endParaRPr/>
          </a:p>
          <a:p>
            <a:pPr>
              <a:defRPr/>
            </a:pPr>
            <a:r>
              <a:rPr lang="en-US"/>
              <a:t>To make this idea precise we need some definitions:</a:t>
            </a:r>
            <a:endParaRPr/>
          </a:p>
          <a:p>
            <a:pPr lvl="1">
              <a:defRPr/>
            </a:pPr>
            <a:r>
              <a:rPr lang="en-US"/>
              <a:t>The </a:t>
            </a:r>
            <a:r>
              <a:rPr lang="en-US" i="1"/>
              <a:t>level</a:t>
            </a:r>
            <a:r>
              <a:rPr lang="en-US"/>
              <a:t> of a vertex </a:t>
            </a:r>
            <a:r>
              <a:rPr lang="en-US" i="1"/>
              <a:t>v</a:t>
            </a:r>
            <a:r>
              <a:rPr lang="en-US"/>
              <a:t> in a rooted tree is the length of the unique path from the root to this vertex.  </a:t>
            </a:r>
            <a:endParaRPr/>
          </a:p>
          <a:p>
            <a:pPr lvl="1">
              <a:defRPr/>
            </a:pPr>
            <a:r>
              <a:rPr lang="en-US"/>
              <a:t>The </a:t>
            </a:r>
            <a:r>
              <a:rPr lang="en-US" i="1"/>
              <a:t>height</a:t>
            </a:r>
            <a:r>
              <a:rPr lang="en-US"/>
              <a:t> of a rooted tree is the maximum of the levels of the vertices. </a:t>
            </a:r>
            <a:endParaRPr/>
          </a:p>
          <a:p>
            <a:pPr indent="0">
              <a:lnSpc>
                <a:spcPts val="1700"/>
              </a:lnSpc>
              <a:buNone/>
              <a:defRPr/>
            </a:pPr>
            <a:endParaRPr lang="en-US"/>
          </a:p>
          <a:p>
            <a:pPr indent="0">
              <a:buNone/>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743712"/>
          </a:xfrm>
        </p:spPr>
        <p:txBody>
          <a:bodyPr/>
          <a:lstStyle/>
          <a:p>
            <a:pPr>
              <a:defRPr/>
            </a:pPr>
            <a:r>
              <a:rPr lang="en-US" sz="4400"/>
              <a:t>Level of vertices and height of trees</a:t>
            </a:r>
            <a:endParaRPr/>
          </a:p>
        </p:txBody>
      </p:sp>
      <p:sp>
        <p:nvSpPr>
          <p:cNvPr id="5" name="Content Placeholder 2" hidden="0"/>
          <p:cNvSpPr>
            <a:spLocks noGrp="1"/>
          </p:cNvSpPr>
          <p:nvPr isPhoto="0" userDrawn="0">
            <p:ph idx="1" hasCustomPrompt="0"/>
          </p:nvPr>
        </p:nvSpPr>
        <p:spPr bwMode="auto">
          <a:xfrm>
            <a:off x="457200" y="1600200"/>
            <a:ext cx="8458200" cy="4953000"/>
          </a:xfrm>
        </p:spPr>
        <p:txBody>
          <a:bodyPr/>
          <a:lstStyle/>
          <a:p>
            <a:pPr marL="0" indent="0">
              <a:buNone/>
              <a:defRPr/>
            </a:pPr>
            <a:r>
              <a:rPr lang="en-US" b="1"/>
              <a:t>Example</a:t>
            </a:r>
            <a:r>
              <a:rPr lang="en-US"/>
              <a:t>: </a:t>
            </a:r>
            <a:endParaRPr/>
          </a:p>
          <a:p>
            <a:pPr indent="0">
              <a:lnSpc>
                <a:spcPts val="1200"/>
              </a:lnSpc>
              <a:buNone/>
              <a:defRPr/>
            </a:pPr>
            <a:r>
              <a:rPr lang="en-US"/>
              <a:t>  </a:t>
            </a:r>
            <a:r>
              <a:rPr lang="en-US" sz="2400">
                <a:solidFill>
                  <a:schemeClr val="accent1"/>
                </a:solidFill>
              </a:rPr>
              <a:t>(</a:t>
            </a:r>
            <a:r>
              <a:rPr lang="en-US" sz="2400" i="1">
                <a:solidFill>
                  <a:schemeClr val="accent1"/>
                </a:solidFill>
              </a:rPr>
              <a:t>i</a:t>
            </a:r>
            <a:r>
              <a:rPr lang="en-US" sz="2400">
                <a:solidFill>
                  <a:schemeClr val="accent1"/>
                </a:solidFill>
              </a:rPr>
              <a:t>)  </a:t>
            </a:r>
            <a:r>
              <a:rPr lang="en-US" sz="2400"/>
              <a:t>Find the level of each vertex in </a:t>
            </a:r>
            <a:endParaRPr/>
          </a:p>
          <a:p>
            <a:pPr indent="0">
              <a:lnSpc>
                <a:spcPts val="1200"/>
              </a:lnSpc>
              <a:buNone/>
              <a:defRPr/>
            </a:pPr>
            <a:r>
              <a:rPr lang="en-US" sz="2400"/>
              <a:t>        the tree to the right.                        </a:t>
            </a:r>
            <a:endParaRPr/>
          </a:p>
          <a:p>
            <a:pPr indent="0">
              <a:buNone/>
              <a:defRPr/>
            </a:pPr>
            <a:r>
              <a:rPr lang="en-US" sz="2400"/>
              <a:t> </a:t>
            </a:r>
            <a:r>
              <a:rPr lang="en-US" sz="2400">
                <a:solidFill>
                  <a:schemeClr val="accent1"/>
                </a:solidFill>
              </a:rPr>
              <a:t>(</a:t>
            </a:r>
            <a:r>
              <a:rPr lang="en-US" sz="2400" i="1">
                <a:solidFill>
                  <a:schemeClr val="accent1"/>
                </a:solidFill>
              </a:rPr>
              <a:t>ii</a:t>
            </a:r>
            <a:r>
              <a:rPr lang="en-US" sz="2400">
                <a:solidFill>
                  <a:schemeClr val="accent1"/>
                </a:solidFill>
              </a:rPr>
              <a:t>)  </a:t>
            </a:r>
            <a:r>
              <a:rPr lang="en-US" sz="2400"/>
              <a:t>What is the height of the tree?</a:t>
            </a:r>
            <a:endParaRPr lang="en-US"/>
          </a:p>
          <a:p>
            <a:pPr indent="0">
              <a:lnSpc>
                <a:spcPts val="1700"/>
              </a:lnSpc>
              <a:buNone/>
              <a:defRPr/>
            </a:pPr>
            <a:r>
              <a:rPr lang="en-US" b="1"/>
              <a:t>Solution</a:t>
            </a:r>
            <a:r>
              <a:rPr lang="en-US"/>
              <a:t>: </a:t>
            </a:r>
            <a:endParaRPr/>
          </a:p>
          <a:p>
            <a:pPr indent="0">
              <a:lnSpc>
                <a:spcPct val="110000"/>
              </a:lnSpc>
              <a:buNone/>
              <a:defRPr/>
            </a:pPr>
            <a:r>
              <a:rPr lang="en-US" sz="2800"/>
              <a:t> </a:t>
            </a:r>
            <a:r>
              <a:rPr lang="en-US" sz="2800">
                <a:solidFill>
                  <a:schemeClr val="accent1"/>
                </a:solidFill>
              </a:rPr>
              <a:t>(</a:t>
            </a:r>
            <a:r>
              <a:rPr lang="en-US" sz="2800" i="1">
                <a:solidFill>
                  <a:schemeClr val="accent1"/>
                </a:solidFill>
              </a:rPr>
              <a:t>i</a:t>
            </a:r>
            <a:r>
              <a:rPr lang="en-US" sz="2800">
                <a:solidFill>
                  <a:schemeClr val="accent1"/>
                </a:solidFill>
              </a:rPr>
              <a:t>)</a:t>
            </a:r>
            <a:r>
              <a:rPr lang="en-US" sz="2800"/>
              <a:t>  </a:t>
            </a:r>
            <a:r>
              <a:rPr lang="en-US" sz="2400"/>
              <a:t>The root </a:t>
            </a:r>
            <a:r>
              <a:rPr lang="en-US" sz="2400" i="1"/>
              <a:t>a</a:t>
            </a:r>
            <a:r>
              <a:rPr lang="en-US" sz="2400"/>
              <a:t> is at level </a:t>
            </a:r>
            <a:r>
              <a:rPr lang="en-US" sz="2400">
                <a:latin typeface="Cambria Math"/>
                <a:ea typeface="Cambria Math"/>
              </a:rPr>
              <a:t>0</a:t>
            </a:r>
            <a:r>
              <a:rPr lang="en-US" sz="2400"/>
              <a:t>.  </a:t>
            </a:r>
            <a:endParaRPr/>
          </a:p>
          <a:p>
            <a:pPr indent="0">
              <a:lnSpc>
                <a:spcPct val="110000"/>
              </a:lnSpc>
              <a:buNone/>
              <a:defRPr/>
            </a:pPr>
            <a:r>
              <a:rPr lang="en-US" sz="2400"/>
              <a:t>Vertices </a:t>
            </a:r>
            <a:r>
              <a:rPr lang="en-US" sz="2400" i="1"/>
              <a:t>b</a:t>
            </a:r>
            <a:r>
              <a:rPr lang="en-US" sz="2400"/>
              <a:t>, </a:t>
            </a:r>
            <a:r>
              <a:rPr lang="en-US" sz="2400" i="1"/>
              <a:t>j</a:t>
            </a:r>
            <a:r>
              <a:rPr lang="en-US" sz="2400"/>
              <a:t>, and </a:t>
            </a:r>
            <a:r>
              <a:rPr lang="en-US" sz="2400" i="1"/>
              <a:t>k</a:t>
            </a:r>
            <a:r>
              <a:rPr lang="en-US" sz="2400"/>
              <a:t> are at level </a:t>
            </a:r>
            <a:r>
              <a:rPr lang="en-US" sz="2400">
                <a:latin typeface="Cambria Math"/>
                <a:ea typeface="Cambria Math"/>
              </a:rPr>
              <a:t>1</a:t>
            </a:r>
            <a:r>
              <a:rPr lang="en-US" sz="2400"/>
              <a:t>.  </a:t>
            </a:r>
            <a:endParaRPr/>
          </a:p>
          <a:p>
            <a:pPr indent="0">
              <a:lnSpc>
                <a:spcPct val="110000"/>
              </a:lnSpc>
              <a:buNone/>
              <a:defRPr/>
            </a:pPr>
            <a:r>
              <a:rPr lang="en-US" sz="2400"/>
              <a:t> Vertices </a:t>
            </a:r>
            <a:r>
              <a:rPr lang="en-US" sz="2400" i="1"/>
              <a:t>c</a:t>
            </a:r>
            <a:r>
              <a:rPr lang="en-US" sz="2400"/>
              <a:t>, </a:t>
            </a:r>
            <a:r>
              <a:rPr lang="en-US" sz="2400" i="1"/>
              <a:t>e</a:t>
            </a:r>
            <a:r>
              <a:rPr lang="en-US" sz="2400"/>
              <a:t>, </a:t>
            </a:r>
            <a:r>
              <a:rPr lang="en-US" sz="2400" i="1"/>
              <a:t>f</a:t>
            </a:r>
            <a:r>
              <a:rPr lang="en-US" sz="2400"/>
              <a:t>, and </a:t>
            </a:r>
            <a:r>
              <a:rPr lang="en-US" sz="2400" i="1"/>
              <a:t>l</a:t>
            </a:r>
            <a:r>
              <a:rPr lang="en-US" sz="2400"/>
              <a:t> are at level </a:t>
            </a:r>
            <a:r>
              <a:rPr lang="en-US" sz="2400">
                <a:latin typeface="Cambria Math"/>
                <a:ea typeface="Cambria Math"/>
              </a:rPr>
              <a:t>2</a:t>
            </a:r>
            <a:r>
              <a:rPr lang="en-US" sz="2400"/>
              <a:t>.</a:t>
            </a:r>
            <a:endParaRPr/>
          </a:p>
          <a:p>
            <a:pPr indent="0">
              <a:lnSpc>
                <a:spcPct val="110000"/>
              </a:lnSpc>
              <a:buNone/>
              <a:defRPr/>
            </a:pPr>
            <a:r>
              <a:rPr lang="en-US" sz="2400"/>
              <a:t> Vertices </a:t>
            </a:r>
            <a:r>
              <a:rPr lang="en-US" sz="2400" i="1"/>
              <a:t>d</a:t>
            </a:r>
            <a:r>
              <a:rPr lang="en-US" sz="2400"/>
              <a:t>, </a:t>
            </a:r>
            <a:r>
              <a:rPr lang="en-US" sz="2400" i="1"/>
              <a:t>g</a:t>
            </a:r>
            <a:r>
              <a:rPr lang="en-US" sz="2400"/>
              <a:t>, </a:t>
            </a:r>
            <a:r>
              <a:rPr lang="en-US" sz="2400" i="1"/>
              <a:t>i</a:t>
            </a:r>
            <a:r>
              <a:rPr lang="en-US" sz="2400"/>
              <a:t>, </a:t>
            </a:r>
            <a:r>
              <a:rPr lang="en-US" sz="2400" i="1"/>
              <a:t>m</a:t>
            </a:r>
            <a:r>
              <a:rPr lang="en-US" sz="2400"/>
              <a:t>, and </a:t>
            </a:r>
            <a:r>
              <a:rPr lang="en-US" sz="2400" i="1"/>
              <a:t>n</a:t>
            </a:r>
            <a:r>
              <a:rPr lang="en-US" sz="2400"/>
              <a:t> are at level </a:t>
            </a:r>
            <a:r>
              <a:rPr lang="en-US" sz="2400">
                <a:latin typeface="Cambria Math"/>
                <a:ea typeface="Cambria Math"/>
              </a:rPr>
              <a:t>3</a:t>
            </a:r>
            <a:r>
              <a:rPr lang="en-US" sz="2400"/>
              <a:t>. </a:t>
            </a:r>
            <a:endParaRPr/>
          </a:p>
          <a:p>
            <a:pPr indent="0">
              <a:lnSpc>
                <a:spcPct val="110000"/>
              </a:lnSpc>
              <a:buNone/>
              <a:defRPr/>
            </a:pPr>
            <a:r>
              <a:rPr lang="en-US" sz="2400"/>
              <a:t>  Vertex </a:t>
            </a:r>
            <a:r>
              <a:rPr lang="en-US" sz="2400" i="1"/>
              <a:t>h</a:t>
            </a:r>
            <a:r>
              <a:rPr lang="en-US" sz="2400"/>
              <a:t> is at level </a:t>
            </a:r>
            <a:r>
              <a:rPr lang="en-US" sz="2400">
                <a:latin typeface="Cambria Math"/>
                <a:ea typeface="Cambria Math"/>
              </a:rPr>
              <a:t>4</a:t>
            </a:r>
            <a:r>
              <a:rPr lang="en-US" sz="2400"/>
              <a:t>. </a:t>
            </a:r>
            <a:endParaRPr/>
          </a:p>
          <a:p>
            <a:pPr indent="0">
              <a:lnSpc>
                <a:spcPct val="110000"/>
              </a:lnSpc>
              <a:buNone/>
              <a:defRPr/>
            </a:pPr>
            <a:endParaRPr lang="en-US" sz="2400"/>
          </a:p>
          <a:p>
            <a:pPr indent="0">
              <a:lnSpc>
                <a:spcPts val="1700"/>
              </a:lnSpc>
              <a:buNone/>
              <a:defRPr/>
            </a:pPr>
            <a:r>
              <a:rPr lang="en-US">
                <a:solidFill>
                  <a:schemeClr val="accent1"/>
                </a:solidFill>
              </a:rPr>
              <a:t>  (</a:t>
            </a:r>
            <a:r>
              <a:rPr lang="en-US" i="1">
                <a:solidFill>
                  <a:schemeClr val="accent1"/>
                </a:solidFill>
              </a:rPr>
              <a:t>ii</a:t>
            </a:r>
            <a:r>
              <a:rPr lang="en-US">
                <a:solidFill>
                  <a:schemeClr val="accent1"/>
                </a:solidFill>
              </a:rPr>
              <a:t>) </a:t>
            </a:r>
            <a:r>
              <a:rPr lang="en-US" sz="2400"/>
              <a:t>The height is </a:t>
            </a:r>
            <a:r>
              <a:rPr lang="en-US" sz="2400">
                <a:latin typeface="Cambria Math"/>
                <a:ea typeface="Cambria Math"/>
              </a:rPr>
              <a:t>4</a:t>
            </a:r>
            <a:r>
              <a:rPr lang="en-US" sz="2400"/>
              <a:t>, since </a:t>
            </a:r>
            <a:r>
              <a:rPr lang="en-US" sz="2400">
                <a:latin typeface="Cambria Math"/>
                <a:ea typeface="Cambria Math"/>
              </a:rPr>
              <a:t>4</a:t>
            </a:r>
            <a:r>
              <a:rPr lang="en-US" sz="2400"/>
              <a:t> is the largest level of any vertex.</a:t>
            </a:r>
            <a:endParaRPr/>
          </a:p>
          <a:p>
            <a:pPr indent="0">
              <a:lnSpc>
                <a:spcPts val="1700"/>
              </a:lnSpc>
              <a:buNone/>
              <a:defRPr/>
            </a:pPr>
            <a:endParaRPr lang="en-US"/>
          </a:p>
          <a:p>
            <a:pPr indent="0">
              <a:buNone/>
              <a:defRPr/>
            </a:pPr>
            <a:endParaRPr lang="en-US"/>
          </a:p>
        </p:txBody>
      </p:sp>
      <p:pic>
        <p:nvPicPr>
          <p:cNvPr id="6" name="Picture 3" hidden="0"/>
          <p:cNvPicPr>
            <a:picLocks noChangeAspect="1"/>
          </p:cNvPicPr>
          <p:nvPr isPhoto="0" userDrawn="0"/>
        </p:nvPicPr>
        <p:blipFill>
          <a:blip r:embed="rId2"/>
          <a:stretch/>
        </p:blipFill>
        <p:spPr bwMode="auto">
          <a:xfrm>
            <a:off x="5791200" y="1600200"/>
            <a:ext cx="2895600" cy="3352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91312"/>
          </a:xfrm>
        </p:spPr>
        <p:txBody>
          <a:bodyPr/>
          <a:lstStyle/>
          <a:p>
            <a:pPr>
              <a:defRPr/>
            </a:pPr>
            <a:r>
              <a:rPr lang="en-US" sz="4500"/>
              <a:t>Balanced </a:t>
            </a:r>
            <a:r>
              <a:rPr lang="en-US" sz="4500" i="1"/>
              <a:t>m</a:t>
            </a:r>
            <a:r>
              <a:rPr lang="en-US" sz="4500"/>
              <a:t>-</a:t>
            </a:r>
            <a:r>
              <a:rPr lang="en-US" sz="4500"/>
              <a:t>Ary</a:t>
            </a:r>
            <a:r>
              <a:rPr lang="en-US" sz="4500"/>
              <a:t> Trees</a:t>
            </a:r>
            <a:endParaRPr sz="4500"/>
          </a:p>
        </p:txBody>
      </p:sp>
      <p:sp>
        <p:nvSpPr>
          <p:cNvPr id="5" name="Content Placeholder 2" hidden="0"/>
          <p:cNvSpPr>
            <a:spLocks noGrp="1"/>
          </p:cNvSpPr>
          <p:nvPr isPhoto="0" userDrawn="0">
            <p:ph idx="1" hasCustomPrompt="0"/>
          </p:nvPr>
        </p:nvSpPr>
        <p:spPr bwMode="auto">
          <a:xfrm>
            <a:off x="457200" y="1295400"/>
            <a:ext cx="8229600" cy="5105400"/>
          </a:xfrm>
        </p:spPr>
        <p:txBody>
          <a:bodyPr/>
          <a:lstStyle/>
          <a:p>
            <a:pPr indent="0">
              <a:lnSpc>
                <a:spcPct val="104999"/>
              </a:lnSpc>
              <a:buNone/>
              <a:defRPr/>
            </a:pPr>
            <a:r>
              <a:rPr lang="en-US" sz="2400" b="1"/>
              <a:t>Definition</a:t>
            </a:r>
            <a:r>
              <a:rPr lang="en-US" sz="2400"/>
              <a:t>: A rooted </a:t>
            </a:r>
            <a:r>
              <a:rPr lang="en-US" sz="2400" i="1"/>
              <a:t>m</a:t>
            </a:r>
            <a:r>
              <a:rPr lang="en-US" sz="2400"/>
              <a:t>-</a:t>
            </a:r>
            <a:r>
              <a:rPr lang="en-US" sz="2400"/>
              <a:t>ary</a:t>
            </a:r>
            <a:r>
              <a:rPr lang="en-US" sz="2400"/>
              <a:t> tree of height </a:t>
            </a:r>
            <a:r>
              <a:rPr lang="en-US" sz="2400" i="1"/>
              <a:t>h</a:t>
            </a:r>
            <a:r>
              <a:rPr lang="en-US" sz="2400"/>
              <a:t> is </a:t>
            </a:r>
            <a:r>
              <a:rPr lang="en-US" sz="2400" i="1"/>
              <a:t>balanced</a:t>
            </a:r>
            <a:r>
              <a:rPr lang="en-US" sz="2400"/>
              <a:t> if all leaves are at levels </a:t>
            </a:r>
            <a:r>
              <a:rPr lang="en-US" sz="2400" i="1"/>
              <a:t>h</a:t>
            </a:r>
            <a:r>
              <a:rPr lang="en-US" sz="2400"/>
              <a:t> or </a:t>
            </a:r>
            <a:r>
              <a:rPr lang="en-US" sz="2400" i="1"/>
              <a:t>h</a:t>
            </a:r>
            <a:r>
              <a:rPr lang="en-US" sz="2400"/>
              <a:t> </a:t>
            </a:r>
            <a:r>
              <a:rPr lang="en-US" sz="2400">
                <a:latin typeface="Cambria Math"/>
                <a:ea typeface="Cambria Math"/>
              </a:rPr>
              <a:t>−</a:t>
            </a:r>
            <a:r>
              <a:rPr lang="en-US" sz="2400"/>
              <a:t> </a:t>
            </a:r>
            <a:r>
              <a:rPr lang="en-US" sz="2400">
                <a:latin typeface="Cambria Math"/>
                <a:ea typeface="Cambria Math"/>
              </a:rPr>
              <a:t>1</a:t>
            </a:r>
            <a:r>
              <a:rPr lang="en-US" sz="2400"/>
              <a:t>. </a:t>
            </a:r>
            <a:endParaRPr sz="2400"/>
          </a:p>
          <a:p>
            <a:pPr indent="0">
              <a:lnSpc>
                <a:spcPct val="90000"/>
              </a:lnSpc>
              <a:buNone/>
              <a:defRPr/>
            </a:pPr>
            <a:r>
              <a:rPr lang="en-US" sz="2400" b="1"/>
              <a:t>Example</a:t>
            </a:r>
            <a:r>
              <a:rPr lang="en-US" sz="2400"/>
              <a:t>: Which of the rooted trees shown below is balanced?</a:t>
            </a:r>
            <a:endParaRPr sz="2400"/>
          </a:p>
          <a:p>
            <a:pPr indent="0">
              <a:lnSpc>
                <a:spcPct val="90000"/>
              </a:lnSpc>
              <a:buNone/>
              <a:defRPr/>
            </a:pPr>
            <a:endParaRPr lang="en-US" sz="2400"/>
          </a:p>
          <a:p>
            <a:pPr indent="0">
              <a:lnSpc>
                <a:spcPct val="90000"/>
              </a:lnSpc>
              <a:buNone/>
              <a:defRPr/>
            </a:pPr>
            <a:endParaRPr lang="en-US" sz="2400"/>
          </a:p>
          <a:p>
            <a:pPr indent="0">
              <a:lnSpc>
                <a:spcPct val="90000"/>
              </a:lnSpc>
              <a:buNone/>
              <a:defRPr/>
            </a:pPr>
            <a:endParaRPr lang="en-US" sz="2400"/>
          </a:p>
          <a:p>
            <a:pPr indent="0">
              <a:lnSpc>
                <a:spcPct val="90000"/>
              </a:lnSpc>
              <a:buNone/>
              <a:defRPr/>
            </a:pPr>
            <a:endParaRPr lang="en-US" sz="2400" b="1"/>
          </a:p>
          <a:p>
            <a:pPr indent="0">
              <a:lnSpc>
                <a:spcPct val="90000"/>
              </a:lnSpc>
              <a:buNone/>
              <a:defRPr/>
            </a:pPr>
            <a:endParaRPr lang="en-US" sz="2400" b="1"/>
          </a:p>
          <a:p>
            <a:pPr indent="0">
              <a:lnSpc>
                <a:spcPct val="90000"/>
              </a:lnSpc>
              <a:buNone/>
              <a:defRPr/>
            </a:pPr>
            <a:endParaRPr lang="en-US" sz="2400" b="1"/>
          </a:p>
          <a:p>
            <a:pPr indent="0">
              <a:lnSpc>
                <a:spcPct val="90000"/>
              </a:lnSpc>
              <a:buNone/>
              <a:defRPr/>
            </a:pPr>
            <a:endParaRPr lang="en-US" sz="2400" b="1"/>
          </a:p>
          <a:p>
            <a:pPr indent="0">
              <a:lnSpc>
                <a:spcPct val="90000"/>
              </a:lnSpc>
              <a:buNone/>
              <a:defRPr/>
            </a:pPr>
            <a:r>
              <a:rPr lang="en-US" sz="2400" b="1"/>
              <a:t>Solution</a:t>
            </a:r>
            <a:r>
              <a:rPr lang="en-US" sz="2400"/>
              <a:t>: </a:t>
            </a:r>
            <a:r>
              <a:rPr lang="en-US" sz="2400" i="1"/>
              <a:t>T</a:t>
            </a:r>
            <a:r>
              <a:rPr lang="en-US" sz="2400" baseline="-25000">
                <a:latin typeface="Cambria Math"/>
                <a:ea typeface="Cambria Math"/>
              </a:rPr>
              <a:t>1</a:t>
            </a:r>
            <a:r>
              <a:rPr lang="en-US" sz="2400">
                <a:latin typeface="Cambria Math"/>
                <a:ea typeface="Cambria Math"/>
              </a:rPr>
              <a:t> </a:t>
            </a:r>
            <a:r>
              <a:rPr lang="en-US" sz="2400"/>
              <a:t>and </a:t>
            </a:r>
            <a:r>
              <a:rPr lang="en-US" sz="2400" i="1"/>
              <a:t>T</a:t>
            </a:r>
            <a:r>
              <a:rPr lang="en-US" sz="2400" baseline="-25000">
                <a:latin typeface="Cambria Math"/>
                <a:ea typeface="Cambria Math"/>
              </a:rPr>
              <a:t>3</a:t>
            </a:r>
            <a:r>
              <a:rPr lang="en-US" sz="2400"/>
              <a:t> are balanced, but </a:t>
            </a:r>
            <a:r>
              <a:rPr lang="en-US" sz="2400" i="1"/>
              <a:t>T</a:t>
            </a:r>
            <a:r>
              <a:rPr lang="en-US" sz="2400" baseline="-25000">
                <a:latin typeface="Cambria Math"/>
                <a:ea typeface="Cambria Math"/>
              </a:rPr>
              <a:t>2</a:t>
            </a:r>
            <a:r>
              <a:rPr lang="en-US" sz="2400"/>
              <a:t> is not because it has leaves at levels </a:t>
            </a:r>
            <a:r>
              <a:rPr lang="en-US" sz="2400">
                <a:latin typeface="Cambria Math"/>
                <a:ea typeface="Cambria Math"/>
              </a:rPr>
              <a:t>2</a:t>
            </a:r>
            <a:r>
              <a:rPr lang="en-US" sz="2400"/>
              <a:t>, </a:t>
            </a:r>
            <a:r>
              <a:rPr lang="en-US" sz="2400">
                <a:latin typeface="Cambria Math"/>
                <a:ea typeface="Cambria Math"/>
              </a:rPr>
              <a:t>3</a:t>
            </a:r>
            <a:r>
              <a:rPr lang="en-US" sz="2400"/>
              <a:t>, and </a:t>
            </a:r>
            <a:r>
              <a:rPr lang="en-US" sz="2400">
                <a:latin typeface="Cambria Math"/>
                <a:ea typeface="Cambria Math"/>
              </a:rPr>
              <a:t>4</a:t>
            </a:r>
            <a:r>
              <a:rPr lang="en-US" sz="2400"/>
              <a:t>. </a:t>
            </a:r>
            <a:endParaRPr sz="2400"/>
          </a:p>
        </p:txBody>
      </p:sp>
      <p:pic>
        <p:nvPicPr>
          <p:cNvPr id="6" name="Picture 3" hidden="0"/>
          <p:cNvPicPr>
            <a:picLocks noChangeAspect="1"/>
          </p:cNvPicPr>
          <p:nvPr isPhoto="0" userDrawn="0"/>
        </p:nvPicPr>
        <p:blipFill>
          <a:blip r:embed="rId2"/>
          <a:stretch/>
        </p:blipFill>
        <p:spPr bwMode="auto">
          <a:xfrm>
            <a:off x="762000" y="2971800"/>
            <a:ext cx="7410450" cy="2438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Applications of Trees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a:t>
            </a:r>
            <a:r>
              <a:rPr lang="en-US">
                <a:latin typeface="Cambria Math"/>
                <a:ea typeface="Cambria Math"/>
              </a:rPr>
              <a:t>11.2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91312"/>
          </a:xfrm>
        </p:spPr>
        <p:txBody>
          <a:bodyPr/>
          <a:lstStyle/>
          <a:p>
            <a:pPr>
              <a:defRPr/>
            </a:pPr>
            <a:r>
              <a:rPr lang="en-US" sz="4500"/>
              <a:t>Binary Search Tree</a:t>
            </a:r>
            <a:endParaRPr sz="4500"/>
          </a:p>
        </p:txBody>
      </p:sp>
      <p:sp>
        <p:nvSpPr>
          <p:cNvPr id="5" name="Content Placeholder 2" hidden="0"/>
          <p:cNvSpPr>
            <a:spLocks noGrp="1"/>
          </p:cNvSpPr>
          <p:nvPr isPhoto="0" userDrawn="0">
            <p:ph idx="1" hasCustomPrompt="0"/>
          </p:nvPr>
        </p:nvSpPr>
        <p:spPr bwMode="auto">
          <a:xfrm>
            <a:off x="457200" y="1295400"/>
            <a:ext cx="8229600" cy="5029200"/>
          </a:xfrm>
        </p:spPr>
        <p:txBody>
          <a:bodyPr/>
          <a:lstStyle/>
          <a:p>
            <a:pPr marL="0" indent="0">
              <a:buNone/>
              <a:defRPr/>
            </a:pPr>
            <a:r>
              <a:rPr lang="en-US" b="1"/>
              <a:t>Definition:</a:t>
            </a:r>
            <a:r>
              <a:rPr lang="en-US"/>
              <a:t> </a:t>
            </a:r>
            <a:r>
              <a:rPr lang="en-US" sz="2400"/>
              <a:t>A binary tree in which the vertices are labeled with items so that a label of a vertex is greater than the labels of all vertices in the left subtree of this vertex and is less than the labels of all vertices in the right subtree of this vertex.</a:t>
            </a:r>
            <a:endParaRPr/>
          </a:p>
          <a:p>
            <a:pPr>
              <a:defRPr/>
            </a:pPr>
            <a:r>
              <a:rPr lang="en-US" sz="2400"/>
              <a:t>Searching for items in a list is one of the most important tasks that arises in computer science.</a:t>
            </a:r>
            <a:endParaRPr/>
          </a:p>
          <a:p>
            <a:pPr>
              <a:defRPr/>
            </a:pPr>
            <a:r>
              <a:rPr lang="en-US" sz="2400"/>
              <a:t>Our primary goal is to implement a searching algorithm that finds items efficiently when the items are totally ordered. This can be accomplished through the use of a binary search tree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noAutofit/>
          </a:bodyPr>
          <a:lstStyle/>
          <a:p>
            <a:pPr>
              <a:defRPr/>
            </a:pPr>
            <a:r>
              <a:rPr lang="en-US" sz="2400" b="1">
                <a:solidFill>
                  <a:schemeClr val="tx1"/>
                </a:solidFill>
              </a:rPr>
              <a:t>Example : </a:t>
            </a:r>
            <a:r>
              <a:rPr lang="en-US" sz="2400">
                <a:solidFill>
                  <a:schemeClr val="tx1"/>
                </a:solidFill>
              </a:rPr>
              <a:t>Form a binary search tree for the words mathematics, physics, geography, zoology, meteorology, geology, psychology, and chemistry (using alphabetical order).</a:t>
            </a:r>
            <a:endParaRPr/>
          </a:p>
        </p:txBody>
      </p:sp>
      <p:pic>
        <p:nvPicPr>
          <p:cNvPr id="5" name="Content Placeholder 3" hidden="0"/>
          <p:cNvPicPr>
            <a:picLocks noChangeAspect="1" noGrp="1"/>
          </p:cNvPicPr>
          <p:nvPr isPhoto="0" userDrawn="0">
            <p:ph idx="1" hasCustomPrompt="0"/>
          </p:nvPr>
        </p:nvPicPr>
        <p:blipFill>
          <a:blip r:embed="rId2"/>
          <a:stretch/>
        </p:blipFill>
        <p:spPr bwMode="auto">
          <a:xfrm>
            <a:off x="457200" y="2057401"/>
            <a:ext cx="8229600" cy="4267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91312"/>
          </a:xfrm>
        </p:spPr>
        <p:txBody>
          <a:bodyPr/>
          <a:lstStyle/>
          <a:p>
            <a:pPr>
              <a:defRPr/>
            </a:pPr>
            <a:r>
              <a:rPr lang="en-US" sz="4500"/>
              <a:t>Decision Trees</a:t>
            </a:r>
            <a:endParaRPr sz="4500"/>
          </a:p>
        </p:txBody>
      </p:sp>
      <p:sp>
        <p:nvSpPr>
          <p:cNvPr id="5" name="Content Placeholder 2" hidden="0"/>
          <p:cNvSpPr>
            <a:spLocks noGrp="1"/>
          </p:cNvSpPr>
          <p:nvPr isPhoto="0" userDrawn="0">
            <p:ph idx="1" hasCustomPrompt="0"/>
          </p:nvPr>
        </p:nvSpPr>
        <p:spPr bwMode="auto">
          <a:xfrm>
            <a:off x="457200" y="1295400"/>
            <a:ext cx="8229600" cy="5029200"/>
          </a:xfrm>
        </p:spPr>
        <p:txBody>
          <a:bodyPr/>
          <a:lstStyle/>
          <a:p>
            <a:pPr marL="0" indent="0">
              <a:buNone/>
              <a:defRPr/>
            </a:pPr>
            <a:r>
              <a:rPr lang="en-US" sz="2400" b="1"/>
              <a:t>Definition:</a:t>
            </a:r>
            <a:r>
              <a:rPr lang="en-US" sz="2400"/>
              <a:t> A rooted tree where each vertex represents a possible outcome of a decision and the leaves represent the possible solutions of a problem.</a:t>
            </a:r>
            <a:endParaRPr/>
          </a:p>
          <a:p>
            <a:pPr>
              <a:defRPr/>
            </a:pPr>
            <a:r>
              <a:rPr lang="en-US" sz="2400"/>
              <a:t>Rooted trees can be used to model problems in which a series of decisions leads to a solution.</a:t>
            </a:r>
            <a:endParaRPr/>
          </a:p>
          <a:p>
            <a:pPr>
              <a:defRPr/>
            </a:pPr>
            <a:r>
              <a:rPr lang="en-US" sz="2400"/>
              <a:t>The possible solutions of the problem correspond to the paths to the leaves of this rooted tree.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71054" y="704088"/>
            <a:ext cx="8215745" cy="819912"/>
          </a:xfrm>
        </p:spPr>
        <p:txBody>
          <a:bodyPr>
            <a:noAutofit/>
          </a:bodyPr>
          <a:lstStyle/>
          <a:p>
            <a:pPr>
              <a:defRPr/>
            </a:pPr>
            <a:r>
              <a:rPr lang="en-US" sz="3200" b="1">
                <a:solidFill>
                  <a:schemeClr val="tx1"/>
                </a:solidFill>
              </a:rPr>
              <a:t>Example : </a:t>
            </a:r>
            <a:r>
              <a:rPr lang="en-US" sz="2800">
                <a:solidFill>
                  <a:schemeClr val="tx1"/>
                </a:solidFill>
              </a:rPr>
              <a:t>A decision tree that orders the elements of the list </a:t>
            </a:r>
            <a:r>
              <a:rPr lang="en-US" sz="2800" i="1">
                <a:solidFill>
                  <a:schemeClr val="tx1"/>
                </a:solidFill>
              </a:rPr>
              <a:t>a</a:t>
            </a:r>
            <a:r>
              <a:rPr lang="en-US" sz="2800">
                <a:solidFill>
                  <a:schemeClr val="tx1"/>
                </a:solidFill>
              </a:rPr>
              <a:t>, </a:t>
            </a:r>
            <a:r>
              <a:rPr lang="en-US" sz="2800" i="1">
                <a:solidFill>
                  <a:schemeClr val="tx1"/>
                </a:solidFill>
              </a:rPr>
              <a:t>b</a:t>
            </a:r>
            <a:r>
              <a:rPr lang="en-US" sz="2800">
                <a:solidFill>
                  <a:schemeClr val="tx1"/>
                </a:solidFill>
              </a:rPr>
              <a:t>, </a:t>
            </a:r>
            <a:r>
              <a:rPr lang="en-US" sz="2800" i="1">
                <a:solidFill>
                  <a:schemeClr val="tx1"/>
                </a:solidFill>
              </a:rPr>
              <a:t>c</a:t>
            </a:r>
            <a:r>
              <a:rPr lang="en-US" sz="2800">
                <a:solidFill>
                  <a:schemeClr val="tx1"/>
                </a:solidFill>
              </a:rPr>
              <a:t>.</a:t>
            </a:r>
            <a:endParaRPr/>
          </a:p>
        </p:txBody>
      </p:sp>
      <p:pic>
        <p:nvPicPr>
          <p:cNvPr id="5" name="Content Placeholder 3" hidden="0"/>
          <p:cNvPicPr>
            <a:picLocks noChangeAspect="1" noGrp="1"/>
          </p:cNvPicPr>
          <p:nvPr isPhoto="0" userDrawn="0">
            <p:ph idx="1" hasCustomPrompt="0"/>
          </p:nvPr>
        </p:nvPicPr>
        <p:blipFill>
          <a:blip r:embed="rId2"/>
          <a:stretch/>
        </p:blipFill>
        <p:spPr bwMode="auto">
          <a:xfrm>
            <a:off x="1066800" y="1828800"/>
            <a:ext cx="6857999"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91312"/>
          </a:xfrm>
        </p:spPr>
        <p:txBody>
          <a:bodyPr>
            <a:noAutofit/>
          </a:bodyPr>
          <a:lstStyle/>
          <a:p>
            <a:pPr>
              <a:defRPr/>
            </a:pPr>
            <a:r>
              <a:rPr lang="en-US" sz="4000" b="1"/>
              <a:t>Prefix code</a:t>
            </a:r>
            <a:endParaRPr lang="en-US" sz="4000"/>
          </a:p>
        </p:txBody>
      </p:sp>
      <p:sp>
        <p:nvSpPr>
          <p:cNvPr id="5" name="Content Placeholder 2" hidden="0"/>
          <p:cNvSpPr>
            <a:spLocks noGrp="1"/>
          </p:cNvSpPr>
          <p:nvPr isPhoto="0" userDrawn="0">
            <p:ph idx="1" hasCustomPrompt="0"/>
          </p:nvPr>
        </p:nvSpPr>
        <p:spPr bwMode="auto">
          <a:xfrm>
            <a:off x="304800" y="1323109"/>
            <a:ext cx="5562600" cy="5029200"/>
          </a:xfrm>
        </p:spPr>
        <p:txBody>
          <a:bodyPr/>
          <a:lstStyle/>
          <a:p>
            <a:pPr marL="0" indent="0">
              <a:lnSpc>
                <a:spcPct val="95000"/>
              </a:lnSpc>
              <a:buNone/>
              <a:defRPr/>
            </a:pPr>
            <a:r>
              <a:rPr lang="en-US" sz="2000" b="1"/>
              <a:t>Definition:</a:t>
            </a:r>
            <a:r>
              <a:rPr lang="en-US" sz="2000"/>
              <a:t> A code that has the property that the code of a character is never a prefix of the code of another character.</a:t>
            </a:r>
            <a:endParaRPr sz="2200"/>
          </a:p>
          <a:p>
            <a:pPr marL="0" indent="0">
              <a:lnSpc>
                <a:spcPct val="80000"/>
              </a:lnSpc>
              <a:buNone/>
              <a:defRPr/>
            </a:pPr>
            <a:endParaRPr lang="en-US" sz="2000"/>
          </a:p>
          <a:p>
            <a:pPr>
              <a:lnSpc>
                <a:spcPct val="80000"/>
              </a:lnSpc>
              <a:defRPr/>
            </a:pPr>
            <a:r>
              <a:rPr lang="en-US" sz="2000"/>
              <a:t>A prefix code can be represented using a binary tree, where the characters are the labels of the leaves in the tree. </a:t>
            </a:r>
            <a:endParaRPr sz="2200"/>
          </a:p>
          <a:p>
            <a:pPr>
              <a:lnSpc>
                <a:spcPct val="80000"/>
              </a:lnSpc>
              <a:defRPr/>
            </a:pPr>
            <a:r>
              <a:rPr lang="en-US" sz="2000"/>
              <a:t>The edges of the tree are labeled so that an edge leading to a left child is assigned a 0 and an edge leading to a right child is assigned a 1. </a:t>
            </a:r>
            <a:endParaRPr sz="2200"/>
          </a:p>
          <a:p>
            <a:pPr>
              <a:lnSpc>
                <a:spcPct val="80000"/>
              </a:lnSpc>
              <a:defRPr/>
            </a:pPr>
            <a:r>
              <a:rPr lang="en-US" sz="2000"/>
              <a:t>The bit string used to encode a character is the sequence of labels of the edges in the unique path from the root to the leaf that has this character as its label.</a:t>
            </a:r>
            <a:endParaRPr sz="2200"/>
          </a:p>
          <a:p>
            <a:pPr>
              <a:lnSpc>
                <a:spcPct val="80000"/>
              </a:lnSpc>
              <a:defRPr/>
            </a:pPr>
            <a:r>
              <a:rPr lang="en-US" sz="2000"/>
              <a:t>For instance, the tree in Figure 5 represents the encoding of </a:t>
            </a:r>
            <a:r>
              <a:rPr lang="en-US" sz="2000" i="1"/>
              <a:t>e </a:t>
            </a:r>
            <a:r>
              <a:rPr lang="en-US" sz="2000"/>
              <a:t>by 0, </a:t>
            </a:r>
            <a:r>
              <a:rPr lang="en-US" sz="2000" i="1"/>
              <a:t>a </a:t>
            </a:r>
            <a:r>
              <a:rPr lang="en-US" sz="2000"/>
              <a:t>by 10, </a:t>
            </a:r>
            <a:r>
              <a:rPr lang="en-US" sz="2000" i="1"/>
              <a:t>t </a:t>
            </a:r>
            <a:r>
              <a:rPr lang="en-US" sz="2000"/>
              <a:t>by 110, </a:t>
            </a:r>
            <a:r>
              <a:rPr lang="en-US" sz="2000" i="1"/>
              <a:t>n </a:t>
            </a:r>
            <a:r>
              <a:rPr lang="en-US" sz="2000"/>
              <a:t>by 1110, and </a:t>
            </a:r>
            <a:r>
              <a:rPr lang="en-US" sz="2000" i="1"/>
              <a:t>s </a:t>
            </a:r>
            <a:r>
              <a:rPr lang="en-US" sz="2000"/>
              <a:t>by 1111.</a:t>
            </a:r>
            <a:endParaRPr sz="2200"/>
          </a:p>
        </p:txBody>
      </p:sp>
      <p:pic>
        <p:nvPicPr>
          <p:cNvPr id="6" name="Picture 3" hidden="0"/>
          <p:cNvPicPr>
            <a:picLocks noChangeAspect="1"/>
          </p:cNvPicPr>
          <p:nvPr isPhoto="0" userDrawn="0"/>
        </p:nvPicPr>
        <p:blipFill>
          <a:blip r:embed="rId2"/>
          <a:stretch/>
        </p:blipFill>
        <p:spPr bwMode="auto">
          <a:xfrm>
            <a:off x="6324600" y="1330036"/>
            <a:ext cx="2362199" cy="43849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667512"/>
          </a:xfrm>
        </p:spPr>
        <p:txBody>
          <a:bodyPr/>
          <a:lstStyle/>
          <a:p>
            <a:pPr>
              <a:defRPr/>
            </a:pPr>
            <a:r>
              <a:rPr lang="en-US" sz="4500"/>
              <a:t>Applications of Trees</a:t>
            </a:r>
            <a:endParaRPr sz="4500"/>
          </a:p>
        </p:txBody>
      </p:sp>
      <p:sp>
        <p:nvSpPr>
          <p:cNvPr id="5" name="Content Placeholder 2" hidden="0"/>
          <p:cNvSpPr>
            <a:spLocks noGrp="1"/>
          </p:cNvSpPr>
          <p:nvPr isPhoto="0" userDrawn="0">
            <p:ph idx="1" hasCustomPrompt="0"/>
          </p:nvPr>
        </p:nvSpPr>
        <p:spPr bwMode="auto">
          <a:xfrm>
            <a:off x="457200" y="1371600"/>
            <a:ext cx="8229600" cy="4953000"/>
          </a:xfrm>
        </p:spPr>
        <p:txBody>
          <a:bodyPr/>
          <a:lstStyle/>
          <a:p>
            <a:pPr>
              <a:defRPr/>
            </a:pPr>
            <a:r>
              <a:rPr lang="en-US" sz="2800" b="1"/>
              <a:t>Game Trees</a:t>
            </a:r>
            <a:endParaRPr/>
          </a:p>
          <a:p>
            <a:pPr marL="0" indent="0">
              <a:buNone/>
              <a:defRPr/>
            </a:pPr>
            <a:r>
              <a:rPr lang="en-US" sz="2800"/>
              <a:t>Trees can be used to analyze certain types of games such as tic-tac-toe, </a:t>
            </a:r>
            <a:r>
              <a:rPr lang="en-US" sz="2800"/>
              <a:t>nim</a:t>
            </a:r>
            <a:r>
              <a:rPr lang="en-US" sz="2800"/>
              <a:t>, checkers, and chess.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Examples of Digraphs Representing Relations</a:t>
            </a:r>
            <a:endParaRPr sz="4500"/>
          </a:p>
        </p:txBody>
      </p:sp>
      <p:sp>
        <p:nvSpPr>
          <p:cNvPr id="5" name="Content Placeholder 2" hidden="0"/>
          <p:cNvSpPr>
            <a:spLocks noGrp="1"/>
          </p:cNvSpPr>
          <p:nvPr isPhoto="0" userDrawn="0">
            <p:ph idx="1" hasCustomPrompt="0"/>
          </p:nvPr>
        </p:nvSpPr>
        <p:spPr bwMode="auto"/>
        <p:txBody>
          <a:bodyPr/>
          <a:lstStyle/>
          <a:p>
            <a:pPr>
              <a:buNone/>
              <a:defRPr/>
            </a:pPr>
            <a:r>
              <a:rPr lang="en-US" b="1"/>
              <a:t>  Example 8</a:t>
            </a:r>
            <a:r>
              <a:rPr lang="en-US"/>
              <a:t>: What are the ordered pairs in the relation </a:t>
            </a:r>
            <a:endParaRPr lang="en-US" i="1"/>
          </a:p>
          <a:p>
            <a:pPr>
              <a:buNone/>
              <a:defRPr/>
            </a:pPr>
            <a:r>
              <a:rPr lang="en-US" i="1"/>
              <a:t>   </a:t>
            </a:r>
            <a:r>
              <a:rPr lang="en-US"/>
              <a:t>represented by this directed graph?</a:t>
            </a:r>
            <a:endParaRPr/>
          </a:p>
          <a:p>
            <a:pPr>
              <a:buNone/>
              <a:defRPr/>
            </a:pPr>
            <a:endParaRPr lang="en-US"/>
          </a:p>
          <a:p>
            <a:pPr>
              <a:buNone/>
              <a:defRPr/>
            </a:pPr>
            <a:endParaRPr lang="en-US"/>
          </a:p>
          <a:p>
            <a:pPr>
              <a:buNone/>
              <a:defRPr/>
            </a:pPr>
            <a:endParaRPr lang="en-US"/>
          </a:p>
          <a:p>
            <a:pPr>
              <a:buNone/>
              <a:defRPr/>
            </a:pPr>
            <a:r>
              <a:rPr lang="en-US"/>
              <a:t>    </a:t>
            </a:r>
            <a:r>
              <a:rPr lang="en-US" b="1"/>
              <a:t>Solution</a:t>
            </a:r>
            <a:r>
              <a:rPr lang="en-US"/>
              <a:t>: The ordered pairs in the relation are</a:t>
            </a:r>
            <a:endParaRPr/>
          </a:p>
          <a:p>
            <a:pPr>
              <a:buNone/>
              <a:defRPr/>
            </a:pPr>
            <a:r>
              <a:rPr lang="en-US" sz="2800" i="1"/>
              <a:t>   </a:t>
            </a:r>
            <a:r>
              <a:rPr lang="en-US" sz="2800"/>
              <a:t>(</a:t>
            </a:r>
            <a:r>
              <a:rPr lang="en-US" sz="2800">
                <a:latin typeface="Cambria Math"/>
                <a:ea typeface="Cambria Math"/>
              </a:rPr>
              <a:t>1, 3</a:t>
            </a:r>
            <a:r>
              <a:rPr lang="en-US" sz="2800"/>
              <a:t>), (</a:t>
            </a:r>
            <a:r>
              <a:rPr lang="en-US" sz="2800">
                <a:latin typeface="Cambria Math"/>
                <a:ea typeface="Cambria Math"/>
              </a:rPr>
              <a:t>1, 4</a:t>
            </a:r>
            <a:r>
              <a:rPr lang="en-US" sz="2800"/>
              <a:t>), (</a:t>
            </a:r>
            <a:r>
              <a:rPr lang="en-US" sz="2800">
                <a:latin typeface="Cambria Math"/>
                <a:ea typeface="Cambria Math"/>
              </a:rPr>
              <a:t>2, 1</a:t>
            </a:r>
            <a:r>
              <a:rPr lang="en-US" sz="2800"/>
              <a:t>), (</a:t>
            </a:r>
            <a:r>
              <a:rPr lang="en-US" sz="2800">
                <a:latin typeface="Cambria Math"/>
                <a:ea typeface="Cambria Math"/>
              </a:rPr>
              <a:t>2, 2</a:t>
            </a:r>
            <a:r>
              <a:rPr lang="en-US" sz="2800"/>
              <a:t>), (</a:t>
            </a:r>
            <a:r>
              <a:rPr lang="en-US" sz="2800">
                <a:latin typeface="Cambria Math"/>
                <a:ea typeface="Cambria Math"/>
              </a:rPr>
              <a:t>2, 3</a:t>
            </a:r>
            <a:r>
              <a:rPr lang="en-US" sz="2800"/>
              <a:t>), (</a:t>
            </a:r>
            <a:r>
              <a:rPr lang="en-US" sz="2800">
                <a:latin typeface="Cambria Math"/>
                <a:ea typeface="Cambria Math"/>
              </a:rPr>
              <a:t>3, 1</a:t>
            </a:r>
            <a:r>
              <a:rPr lang="en-US" sz="2800"/>
              <a:t>), (</a:t>
            </a:r>
            <a:r>
              <a:rPr lang="en-US" sz="2800">
                <a:latin typeface="Cambria Math"/>
                <a:ea typeface="Cambria Math"/>
              </a:rPr>
              <a:t>3, 3</a:t>
            </a:r>
            <a:r>
              <a:rPr lang="en-US" sz="2800"/>
              <a:t>),        (</a:t>
            </a:r>
            <a:r>
              <a:rPr lang="en-US" sz="2800">
                <a:latin typeface="Cambria Math"/>
                <a:ea typeface="Cambria Math"/>
              </a:rPr>
              <a:t>4, 1</a:t>
            </a:r>
            <a:r>
              <a:rPr lang="en-US" sz="2800"/>
              <a:t>),  and (</a:t>
            </a:r>
            <a:r>
              <a:rPr lang="en-US" sz="2800">
                <a:latin typeface="Cambria Math"/>
                <a:ea typeface="Cambria Math"/>
              </a:rPr>
              <a:t>4, 3</a:t>
            </a:r>
            <a:r>
              <a:rPr lang="en-US" sz="2800"/>
              <a:t>)</a:t>
            </a:r>
            <a:endParaRPr lang="en-US"/>
          </a:p>
          <a:p>
            <a:pPr>
              <a:defRPr/>
            </a:pPr>
            <a:endParaRPr lang="en-US"/>
          </a:p>
        </p:txBody>
      </p:sp>
      <p:pic>
        <p:nvPicPr>
          <p:cNvPr id="6" name="Content Placeholder 5" descr="0807.jpg" hidden="0"/>
          <p:cNvPicPr>
            <a:picLocks noChangeAspect="1"/>
          </p:cNvPicPr>
          <p:nvPr isPhoto="0" userDrawn="0"/>
        </p:nvPicPr>
        <p:blipFill>
          <a:blip r:embed="rId2"/>
          <a:stretch/>
        </p:blipFill>
        <p:spPr bwMode="auto">
          <a:xfrm>
            <a:off x="4038600" y="2971800"/>
            <a:ext cx="994410" cy="10660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lstStyle/>
          <a:p>
            <a:pPr>
              <a:defRPr/>
            </a:pPr>
            <a:r>
              <a:rPr lang="en-US" sz="4500" b="1"/>
              <a:t>Game Tree for Tic-Tac-Toe</a:t>
            </a:r>
            <a:endParaRPr lang="en-US" sz="4500"/>
          </a:p>
        </p:txBody>
      </p:sp>
      <p:pic>
        <p:nvPicPr>
          <p:cNvPr id="5" name="Content Placeholder 3" hidden="0"/>
          <p:cNvPicPr>
            <a:picLocks noChangeAspect="1" noGrp="1"/>
          </p:cNvPicPr>
          <p:nvPr isPhoto="0" userDrawn="0">
            <p:ph idx="1" hasCustomPrompt="0"/>
          </p:nvPr>
        </p:nvPicPr>
        <p:blipFill>
          <a:blip r:embed="rId2"/>
          <a:stretch/>
        </p:blipFill>
        <p:spPr bwMode="auto">
          <a:xfrm>
            <a:off x="443345" y="1486586"/>
            <a:ext cx="8243455" cy="514281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Content Placeholder 4" hidden="0"/>
          <p:cNvPicPr>
            <a:picLocks noChangeAspect="1" noGrp="1"/>
          </p:cNvPicPr>
          <p:nvPr isPhoto="0" userDrawn="0">
            <p:ph idx="1" hasCustomPrompt="0"/>
          </p:nvPr>
        </p:nvPicPr>
        <p:blipFill>
          <a:blip r:embed="rId2"/>
          <a:stretch/>
        </p:blipFill>
        <p:spPr bwMode="auto">
          <a:xfrm>
            <a:off x="304801" y="1307123"/>
            <a:ext cx="8839200" cy="5398477"/>
          </a:xfrm>
          <a:prstGeom prst="rect">
            <a:avLst/>
          </a:prstGeom>
        </p:spPr>
      </p:pic>
      <p:sp>
        <p:nvSpPr>
          <p:cNvPr id="5" name="Title 3" hidden="0"/>
          <p:cNvSpPr>
            <a:spLocks noGrp="1"/>
          </p:cNvSpPr>
          <p:nvPr isPhoto="0" userDrawn="0">
            <p:ph type="title" hasCustomPrompt="0"/>
          </p:nvPr>
        </p:nvSpPr>
        <p:spPr bwMode="auto">
          <a:xfrm>
            <a:off x="457200" y="704088"/>
            <a:ext cx="8229600" cy="591312"/>
          </a:xfrm>
        </p:spPr>
        <p:txBody>
          <a:bodyPr/>
          <a:lstStyle/>
          <a:p>
            <a:pPr>
              <a:defRPr/>
            </a:pPr>
            <a:r>
              <a:rPr lang="en-US" sz="4500"/>
              <a:t>Universal Address Systems </a:t>
            </a:r>
            <a:endParaRPr sz="45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Spanning Trees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a:t>
            </a:r>
            <a:r>
              <a:rPr lang="en-US">
                <a:latin typeface="Cambria Math"/>
                <a:ea typeface="Cambria Math"/>
              </a:rPr>
              <a:t>11.4</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Spanning Trees</a:t>
            </a:r>
            <a:endParaRPr/>
          </a:p>
          <a:p>
            <a:pPr>
              <a:defRPr/>
            </a:pPr>
            <a:r>
              <a:rPr lang="en-US"/>
              <a:t>Depth-First Search</a:t>
            </a:r>
            <a:endParaRPr/>
          </a:p>
          <a:p>
            <a:pPr>
              <a:defRPr/>
            </a:pPr>
            <a:r>
              <a:rPr lang="en-US"/>
              <a:t>Breadth-First Search</a:t>
            </a:r>
            <a:endParaRPr/>
          </a:p>
          <a:p>
            <a:pPr>
              <a:defRPr/>
            </a:pPr>
            <a:r>
              <a:rPr lang="en-US"/>
              <a:t>Backtracking Applications</a:t>
            </a:r>
            <a:endParaRPr/>
          </a:p>
          <a:p>
            <a:pPr>
              <a:defRPr/>
            </a:pPr>
            <a:r>
              <a:rPr lang="en-US"/>
              <a:t> Depth-First Search in Directed Graphs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210312"/>
          </a:xfrm>
        </p:spPr>
        <p:txBody>
          <a:bodyPr/>
          <a:lstStyle/>
          <a:p>
            <a:pPr>
              <a:defRPr/>
            </a:pPr>
            <a:r>
              <a:rPr lang="en-US" sz="4500"/>
              <a:t>Spanning Trees</a:t>
            </a:r>
            <a:endParaRPr sz="4500"/>
          </a:p>
        </p:txBody>
      </p:sp>
      <p:sp>
        <p:nvSpPr>
          <p:cNvPr id="5" name="Content Placeholder 2" hidden="0"/>
          <p:cNvSpPr>
            <a:spLocks noGrp="1"/>
          </p:cNvSpPr>
          <p:nvPr isPhoto="0" userDrawn="0">
            <p:ph idx="1" hasCustomPrompt="0"/>
          </p:nvPr>
        </p:nvSpPr>
        <p:spPr bwMode="auto">
          <a:xfrm>
            <a:off x="152400" y="914400"/>
            <a:ext cx="8534400" cy="5943600"/>
          </a:xfrm>
        </p:spPr>
        <p:txBody>
          <a:bodyPr/>
          <a:lstStyle/>
          <a:p>
            <a:pPr indent="0">
              <a:buNone/>
              <a:defRPr/>
            </a:pPr>
            <a:endParaRPr lang="en-US" sz="2400" b="1"/>
          </a:p>
          <a:p>
            <a:pPr indent="0">
              <a:buNone/>
              <a:defRPr/>
            </a:pPr>
            <a:r>
              <a:rPr lang="en-US" sz="2400" b="1"/>
              <a:t>Definition</a:t>
            </a:r>
            <a:r>
              <a:rPr lang="en-US" sz="2400"/>
              <a:t>: Let </a:t>
            </a:r>
            <a:r>
              <a:rPr lang="en-US" sz="2400" i="1"/>
              <a:t>G</a:t>
            </a:r>
            <a:r>
              <a:rPr lang="en-US" sz="2400"/>
              <a:t> be a simple graph. A spanning tree of </a:t>
            </a:r>
            <a:r>
              <a:rPr lang="en-US" sz="2400" i="1"/>
              <a:t>G</a:t>
            </a:r>
            <a:r>
              <a:rPr lang="en-US" sz="2400"/>
              <a:t> is a </a:t>
            </a:r>
            <a:r>
              <a:rPr lang="en-US" sz="2400"/>
              <a:t>subgraph</a:t>
            </a:r>
            <a:r>
              <a:rPr lang="en-US" sz="2400"/>
              <a:t> of </a:t>
            </a:r>
            <a:r>
              <a:rPr lang="en-US" sz="2400" i="1"/>
              <a:t>G</a:t>
            </a:r>
            <a:r>
              <a:rPr lang="en-US" sz="2400"/>
              <a:t> that is a tree containing every vertex of </a:t>
            </a:r>
            <a:r>
              <a:rPr lang="en-US" sz="2400" i="1"/>
              <a:t>G</a:t>
            </a:r>
            <a:r>
              <a:rPr lang="en-US" sz="2400"/>
              <a:t>. </a:t>
            </a:r>
            <a:endParaRPr/>
          </a:p>
          <a:p>
            <a:pPr indent="0">
              <a:buNone/>
              <a:defRPr/>
            </a:pPr>
            <a:endParaRPr lang="en-US" sz="2400" b="1"/>
          </a:p>
          <a:p>
            <a:pPr indent="0">
              <a:buNone/>
              <a:defRPr/>
            </a:pPr>
            <a:r>
              <a:rPr lang="en-US" sz="2400" b="1"/>
              <a:t>Example</a:t>
            </a:r>
            <a:r>
              <a:rPr lang="en-US" sz="2400"/>
              <a:t>: Find the spanning tree of the simple graph:</a:t>
            </a:r>
            <a:endParaRPr/>
          </a:p>
          <a:p>
            <a:pPr indent="0">
              <a:buNone/>
              <a:defRPr/>
            </a:pPr>
            <a:endParaRPr lang="en-US" sz="2400"/>
          </a:p>
          <a:p>
            <a:pPr indent="0">
              <a:buNone/>
              <a:defRPr/>
            </a:pPr>
            <a:endParaRPr lang="en-US" sz="2400" b="1"/>
          </a:p>
          <a:p>
            <a:pPr indent="0">
              <a:buNone/>
              <a:defRPr/>
            </a:pPr>
            <a:endParaRPr lang="en-US"/>
          </a:p>
          <a:p>
            <a:pPr indent="0">
              <a:buNone/>
              <a:defRPr/>
            </a:pPr>
            <a:endParaRPr lang="en-US"/>
          </a:p>
          <a:p>
            <a:pPr indent="0">
              <a:buNone/>
              <a:defRPr/>
            </a:pPr>
            <a:endParaRPr lang="en-US"/>
          </a:p>
          <a:p>
            <a:pPr indent="0">
              <a:buNone/>
              <a:defRPr/>
            </a:pPr>
            <a:r>
              <a:rPr lang="en-US"/>
              <a:t> </a:t>
            </a:r>
            <a:endParaRPr/>
          </a:p>
        </p:txBody>
      </p:sp>
      <p:pic>
        <p:nvPicPr>
          <p:cNvPr id="6" name="Picture 3" hidden="0"/>
          <p:cNvPicPr>
            <a:picLocks noChangeAspect="1"/>
          </p:cNvPicPr>
          <p:nvPr isPhoto="0" userDrawn="0"/>
        </p:nvPicPr>
        <p:blipFill>
          <a:blip r:embed="rId2"/>
          <a:stretch/>
        </p:blipFill>
        <p:spPr bwMode="auto">
          <a:xfrm>
            <a:off x="838200" y="3276600"/>
            <a:ext cx="6248400" cy="2438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210312"/>
          </a:xfrm>
        </p:spPr>
        <p:txBody>
          <a:bodyPr/>
          <a:lstStyle/>
          <a:p>
            <a:pPr>
              <a:defRPr/>
            </a:pPr>
            <a:r>
              <a:rPr lang="en-US" sz="4500"/>
              <a:t>Spanning Trees</a:t>
            </a:r>
            <a:endParaRPr sz="4500"/>
          </a:p>
        </p:txBody>
      </p:sp>
      <p:sp>
        <p:nvSpPr>
          <p:cNvPr id="5" name="Content Placeholder 2" hidden="0"/>
          <p:cNvSpPr>
            <a:spLocks noGrp="1"/>
          </p:cNvSpPr>
          <p:nvPr isPhoto="0" userDrawn="0">
            <p:ph idx="1" hasCustomPrompt="0"/>
          </p:nvPr>
        </p:nvSpPr>
        <p:spPr bwMode="auto">
          <a:xfrm>
            <a:off x="457200" y="914400"/>
            <a:ext cx="8229600" cy="5943600"/>
          </a:xfrm>
        </p:spPr>
        <p:txBody>
          <a:bodyPr/>
          <a:lstStyle/>
          <a:p>
            <a:pPr indent="0">
              <a:buNone/>
              <a:defRPr/>
            </a:pPr>
            <a:r>
              <a:rPr lang="en-US" sz="2400" b="1"/>
              <a:t>Solution</a:t>
            </a:r>
            <a:r>
              <a:rPr lang="en-US" sz="2400"/>
              <a:t>: The graph is connected, but is not a tree because it contains simple circuits. Remove the edge {</a:t>
            </a:r>
            <a:r>
              <a:rPr lang="en-US" sz="2400" i="1"/>
              <a:t>a</a:t>
            </a:r>
            <a:r>
              <a:rPr lang="en-US" sz="2400"/>
              <a:t>, </a:t>
            </a:r>
            <a:r>
              <a:rPr lang="en-US" sz="2400" i="1"/>
              <a:t>e</a:t>
            </a:r>
            <a:r>
              <a:rPr lang="en-US" sz="2400"/>
              <a:t>}. Now one simple circuit is gone, but the remaining </a:t>
            </a:r>
            <a:r>
              <a:rPr lang="en-US" sz="2400"/>
              <a:t>subgraph</a:t>
            </a:r>
            <a:r>
              <a:rPr lang="en-US" sz="2400"/>
              <a:t> still has a simple circuit. Remove the edge {</a:t>
            </a:r>
            <a:r>
              <a:rPr lang="en-US" sz="2400" i="1"/>
              <a:t>e</a:t>
            </a:r>
            <a:r>
              <a:rPr lang="en-US" sz="2400"/>
              <a:t>, </a:t>
            </a:r>
            <a:r>
              <a:rPr lang="en-US" sz="2400" i="1"/>
              <a:t>f</a:t>
            </a:r>
            <a:r>
              <a:rPr lang="en-US" sz="2400"/>
              <a:t>} and then the edge {</a:t>
            </a:r>
            <a:r>
              <a:rPr lang="en-US" sz="2400" i="1"/>
              <a:t>c</a:t>
            </a:r>
            <a:r>
              <a:rPr lang="en-US" sz="2400"/>
              <a:t>, </a:t>
            </a:r>
            <a:r>
              <a:rPr lang="en-US" sz="2400" i="1"/>
              <a:t>g</a:t>
            </a:r>
            <a:r>
              <a:rPr lang="en-US" sz="2400"/>
              <a:t>} to produce a simple graph with no simple circuits. It is a spanning tree, because it contains every vertex of the original graph. </a:t>
            </a:r>
            <a:endParaRPr/>
          </a:p>
          <a:p>
            <a:pPr indent="0">
              <a:buNone/>
              <a:defRPr/>
            </a:pPr>
            <a:endParaRPr lang="en-US"/>
          </a:p>
          <a:p>
            <a:pPr indent="0">
              <a:buNone/>
              <a:defRPr/>
            </a:pPr>
            <a:endParaRPr lang="en-US"/>
          </a:p>
          <a:p>
            <a:pPr indent="0">
              <a:buNone/>
              <a:defRPr/>
            </a:pPr>
            <a:endParaRPr lang="en-US"/>
          </a:p>
          <a:p>
            <a:pPr indent="0">
              <a:buNone/>
              <a:defRPr/>
            </a:pPr>
            <a:endParaRPr lang="en-US"/>
          </a:p>
          <a:p>
            <a:pPr indent="0">
              <a:buNone/>
              <a:defRPr/>
            </a:pPr>
            <a:r>
              <a:rPr lang="en-US"/>
              <a:t> </a:t>
            </a:r>
            <a:endParaRPr/>
          </a:p>
        </p:txBody>
      </p:sp>
      <p:pic>
        <p:nvPicPr>
          <p:cNvPr id="6" name="Picture 2" hidden="0"/>
          <p:cNvPicPr>
            <a:picLocks noChangeAspect="1" noChangeArrowheads="1"/>
          </p:cNvPicPr>
          <p:nvPr isPhoto="0" userDrawn="0"/>
        </p:nvPicPr>
        <p:blipFill>
          <a:blip r:embed="rId2"/>
          <a:stretch/>
        </p:blipFill>
        <p:spPr bwMode="auto">
          <a:xfrm>
            <a:off x="228600" y="3733800"/>
            <a:ext cx="8763000" cy="2971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Minimum Spanning</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a:t>
            </a:r>
            <a:r>
              <a:rPr lang="en-US">
                <a:latin typeface="Cambria Math"/>
                <a:ea typeface="Cambria Math"/>
              </a:rPr>
              <a:t>11.5</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743712"/>
          </a:xfrm>
        </p:spPr>
        <p:txBody>
          <a:bodyPr/>
          <a:lstStyle/>
          <a:p>
            <a:pPr>
              <a:defRPr/>
            </a:pPr>
            <a:r>
              <a:rPr lang="en-US" sz="4500" i="1"/>
              <a:t>Minimum spanning tree</a:t>
            </a:r>
            <a:endParaRPr lang="en-US" sz="4500"/>
          </a:p>
        </p:txBody>
      </p:sp>
      <p:sp>
        <p:nvSpPr>
          <p:cNvPr id="5" name="Content Placeholder 2" hidden="0"/>
          <p:cNvSpPr>
            <a:spLocks noGrp="1"/>
          </p:cNvSpPr>
          <p:nvPr isPhoto="0" userDrawn="0">
            <p:ph idx="1" hasCustomPrompt="0"/>
          </p:nvPr>
        </p:nvSpPr>
        <p:spPr bwMode="auto">
          <a:xfrm>
            <a:off x="457200" y="1447800"/>
            <a:ext cx="8229600" cy="4876800"/>
          </a:xfrm>
        </p:spPr>
        <p:txBody>
          <a:bodyPr/>
          <a:lstStyle/>
          <a:p>
            <a:pPr>
              <a:defRPr/>
            </a:pPr>
            <a:r>
              <a:rPr lang="en-US"/>
              <a:t>A </a:t>
            </a:r>
            <a:r>
              <a:rPr lang="en-US" i="1"/>
              <a:t>minimum spanning tree </a:t>
            </a:r>
            <a:r>
              <a:rPr lang="en-US"/>
              <a:t>in a connected weighted graph is a spanning tree that has the smallest possible sum of weights of its edges.</a:t>
            </a:r>
            <a:endParaRPr/>
          </a:p>
          <a:p>
            <a:pPr algn="just">
              <a:defRPr/>
            </a:pPr>
            <a:r>
              <a:rPr lang="en-US" sz="2800" b="1"/>
              <a:t>Example:</a:t>
            </a:r>
            <a:r>
              <a:rPr lang="en-US" sz="2800"/>
              <a:t> A company plans to build a communications network connecting its five computer centers. Any pair of these centers can be linked with a leased telephone line. Which links should be made to ensure that there is a path between any two computer centers so that the total cost of the network is minimized? </a:t>
            </a:r>
            <a:endParaRPr/>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57912"/>
          </a:xfrm>
        </p:spPr>
        <p:txBody>
          <a:bodyPr/>
          <a:lstStyle/>
          <a:p>
            <a:pPr>
              <a:defRPr/>
            </a:pPr>
            <a:r>
              <a:rPr lang="en-US" sz="4500" i="1"/>
              <a:t>Minimum spanning tree</a:t>
            </a:r>
            <a:endParaRPr lang="en-US" sz="4500"/>
          </a:p>
        </p:txBody>
      </p:sp>
      <p:sp>
        <p:nvSpPr>
          <p:cNvPr id="5" name="Content Placeholder 2" hidden="0"/>
          <p:cNvSpPr>
            <a:spLocks noGrp="1"/>
          </p:cNvSpPr>
          <p:nvPr isPhoto="0" userDrawn="0">
            <p:ph idx="1" hasCustomPrompt="0"/>
          </p:nvPr>
        </p:nvSpPr>
        <p:spPr bwMode="auto">
          <a:xfrm>
            <a:off x="152400" y="704088"/>
            <a:ext cx="8763000" cy="5620512"/>
          </a:xfrm>
        </p:spPr>
        <p:txBody>
          <a:bodyPr/>
          <a:lstStyle/>
          <a:p>
            <a:pPr>
              <a:defRPr/>
            </a:pPr>
            <a:r>
              <a:rPr lang="en-US" sz="2000" b="1"/>
              <a:t>Solution: </a:t>
            </a:r>
            <a:r>
              <a:rPr lang="en-US" sz="2000"/>
              <a:t>We can model this problem using the weighted graph shown in Figure 1, where vertices represent computer centers, edges represent possible leased lines, and the weights on edges are the monthly lease rates of the lines represented by the edges. We can solve this problem by finding a spanning tree so that the sum of the weights of the edges of the tree is minimized. Such a spanning tree is called a </a:t>
            </a:r>
            <a:r>
              <a:rPr lang="en-US" sz="2000" b="1"/>
              <a:t>minimum spanning tree</a:t>
            </a:r>
            <a:r>
              <a:rPr lang="en-US" sz="2000"/>
              <a:t>.</a:t>
            </a:r>
            <a:endParaRPr lang="en-US" sz="2400" b="1"/>
          </a:p>
        </p:txBody>
      </p:sp>
      <p:pic>
        <p:nvPicPr>
          <p:cNvPr id="6" name="Picture 3" hidden="0"/>
          <p:cNvPicPr>
            <a:picLocks noChangeAspect="1"/>
          </p:cNvPicPr>
          <p:nvPr isPhoto="0" userDrawn="0"/>
        </p:nvPicPr>
        <p:blipFill>
          <a:blip r:embed="rId2"/>
          <a:stretch/>
        </p:blipFill>
        <p:spPr bwMode="auto">
          <a:xfrm>
            <a:off x="457200" y="2590800"/>
            <a:ext cx="8458200" cy="3886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lstStyle/>
          <a:p>
            <a:pPr>
              <a:defRPr/>
            </a:pPr>
            <a:r>
              <a:rPr lang="en-US" sz="4500" b="1"/>
              <a:t>KRUSKAL’S ALGORITHM</a:t>
            </a:r>
            <a:endParaRPr lang="en-US" sz="4500"/>
          </a:p>
        </p:txBody>
      </p:sp>
      <p:pic>
        <p:nvPicPr>
          <p:cNvPr id="5" name="Content Placeholder 5" hidden="0"/>
          <p:cNvPicPr>
            <a:picLocks noChangeAspect="1" noGrp="1"/>
          </p:cNvPicPr>
          <p:nvPr isPhoto="0" userDrawn="0">
            <p:ph idx="1" hasCustomPrompt="0"/>
          </p:nvPr>
        </p:nvPicPr>
        <p:blipFill>
          <a:blip r:embed="rId2"/>
          <a:stretch/>
        </p:blipFill>
        <p:spPr bwMode="auto">
          <a:xfrm>
            <a:off x="762000" y="1676400"/>
            <a:ext cx="7696200" cy="4267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Determining which Properties a Relation has from its Digraph</a:t>
            </a:r>
            <a:endParaRPr sz="4500"/>
          </a:p>
        </p:txBody>
      </p:sp>
      <p:sp>
        <p:nvSpPr>
          <p:cNvPr id="5" name="Content Placeholder 2" hidden="0"/>
          <p:cNvSpPr>
            <a:spLocks noGrp="1"/>
          </p:cNvSpPr>
          <p:nvPr isPhoto="0" userDrawn="0">
            <p:ph idx="1" hasCustomPrompt="0"/>
          </p:nvPr>
        </p:nvSpPr>
        <p:spPr bwMode="auto">
          <a:xfrm>
            <a:off x="609600" y="2133600"/>
            <a:ext cx="8229600" cy="4389120"/>
          </a:xfrm>
        </p:spPr>
        <p:txBody>
          <a:bodyPr/>
          <a:lstStyle/>
          <a:p>
            <a:pPr>
              <a:buNone/>
              <a:defRPr/>
            </a:pPr>
            <a:r>
              <a:rPr lang="en-US" b="1"/>
              <a:t>   </a:t>
            </a:r>
            <a:endParaRPr lang="en-US" i="1"/>
          </a:p>
          <a:p>
            <a:pPr>
              <a:defRPr/>
            </a:pPr>
            <a:r>
              <a:rPr lang="en-US" i="1">
                <a:ea typeface="Cambria Math"/>
              </a:rPr>
              <a:t>Reflexivity</a:t>
            </a:r>
            <a:r>
              <a:rPr lang="en-US">
                <a:ea typeface="Cambria Math"/>
              </a:rPr>
              <a:t>: A loop must be present at all vertices in the graph.</a:t>
            </a:r>
            <a:endParaRPr/>
          </a:p>
          <a:p>
            <a:pPr>
              <a:defRPr/>
            </a:pPr>
            <a:r>
              <a:rPr lang="en-US" i="1">
                <a:ea typeface="Cambria Math"/>
              </a:rPr>
              <a:t>Symmetry</a:t>
            </a:r>
            <a:r>
              <a:rPr lang="en-US">
                <a:latin typeface="Cambria Math"/>
                <a:ea typeface="Cambria Math"/>
              </a:rPr>
              <a:t>: If </a:t>
            </a:r>
            <a:r>
              <a:rPr lang="en-US">
                <a:ea typeface="Cambria Math"/>
              </a:rPr>
              <a:t> (</a:t>
            </a:r>
            <a:r>
              <a:rPr lang="en-US" i="1">
                <a:ea typeface="Cambria Math"/>
              </a:rPr>
              <a:t>x,y</a:t>
            </a:r>
            <a:r>
              <a:rPr lang="en-US">
                <a:ea typeface="Cambria Math"/>
              </a:rPr>
              <a:t>) is an edge,</a:t>
            </a:r>
            <a:r>
              <a:rPr lang="en-US" i="1">
                <a:ea typeface="Cambria Math"/>
              </a:rPr>
              <a:t> </a:t>
            </a:r>
            <a:r>
              <a:rPr lang="en-US">
                <a:ea typeface="Cambria Math"/>
              </a:rPr>
              <a:t>then so is (</a:t>
            </a:r>
            <a:r>
              <a:rPr lang="en-US" i="1">
                <a:ea typeface="Cambria Math"/>
              </a:rPr>
              <a:t>y,x</a:t>
            </a:r>
            <a:r>
              <a:rPr lang="en-US">
                <a:ea typeface="Cambria Math"/>
              </a:rPr>
              <a:t>)</a:t>
            </a:r>
            <a:r>
              <a:rPr lang="en-US" i="1">
                <a:ea typeface="Cambria Math"/>
              </a:rPr>
              <a:t>.</a:t>
            </a:r>
            <a:endParaRPr/>
          </a:p>
          <a:p>
            <a:pPr>
              <a:defRPr/>
            </a:pPr>
            <a:r>
              <a:rPr lang="en-US" i="1">
                <a:ea typeface="Cambria Math"/>
              </a:rPr>
              <a:t>Antisymmetry</a:t>
            </a:r>
            <a:r>
              <a:rPr lang="en-US">
                <a:ea typeface="Cambria Math"/>
              </a:rPr>
              <a:t>: If (</a:t>
            </a:r>
            <a:r>
              <a:rPr lang="en-US" i="1">
                <a:ea typeface="Cambria Math"/>
              </a:rPr>
              <a:t>x,y</a:t>
            </a:r>
            <a:r>
              <a:rPr lang="en-US">
                <a:ea typeface="Cambria Math"/>
              </a:rPr>
              <a:t>) with </a:t>
            </a:r>
            <a:r>
              <a:rPr lang="en-US" i="1">
                <a:ea typeface="Cambria Math"/>
              </a:rPr>
              <a:t>x </a:t>
            </a:r>
            <a:r>
              <a:rPr lang="en-US">
                <a:latin typeface="Cambria Math"/>
                <a:ea typeface="Cambria Math"/>
              </a:rPr>
              <a:t>≠</a:t>
            </a:r>
            <a:r>
              <a:rPr lang="en-US" i="1">
                <a:latin typeface="Cambria Math"/>
                <a:ea typeface="Cambria Math"/>
              </a:rPr>
              <a:t> </a:t>
            </a:r>
            <a:r>
              <a:rPr lang="en-US" i="1">
                <a:ea typeface="Cambria Math"/>
              </a:rPr>
              <a:t>y</a:t>
            </a:r>
            <a:r>
              <a:rPr lang="en-US">
                <a:ea typeface="Cambria Math"/>
              </a:rPr>
              <a:t> is an edge, then (</a:t>
            </a:r>
            <a:r>
              <a:rPr lang="en-US" i="1">
                <a:ea typeface="Cambria Math"/>
              </a:rPr>
              <a:t>y,x</a:t>
            </a:r>
            <a:r>
              <a:rPr lang="en-US">
                <a:ea typeface="Cambria Math"/>
              </a:rPr>
              <a:t>) is not an edge. </a:t>
            </a:r>
            <a:endParaRPr/>
          </a:p>
          <a:p>
            <a:pPr>
              <a:defRPr/>
            </a:pPr>
            <a:r>
              <a:rPr lang="en-US" i="1">
                <a:ea typeface="Cambria Math"/>
              </a:rPr>
              <a:t>Transitivity</a:t>
            </a:r>
            <a:r>
              <a:rPr lang="en-US">
                <a:latin typeface="Cambria Math"/>
                <a:ea typeface="Cambria Math"/>
              </a:rPr>
              <a:t>: If </a:t>
            </a:r>
            <a:r>
              <a:rPr lang="en-US">
                <a:ea typeface="Cambria Math"/>
              </a:rPr>
              <a:t>(</a:t>
            </a:r>
            <a:r>
              <a:rPr lang="en-US" i="1">
                <a:ea typeface="Cambria Math"/>
              </a:rPr>
              <a:t>x,y</a:t>
            </a:r>
            <a:r>
              <a:rPr lang="en-US">
                <a:ea typeface="Cambria Math"/>
              </a:rPr>
              <a:t>) and (</a:t>
            </a:r>
            <a:r>
              <a:rPr lang="en-US" i="1">
                <a:ea typeface="Cambria Math"/>
              </a:rPr>
              <a:t>y,z</a:t>
            </a:r>
            <a:r>
              <a:rPr lang="en-US">
                <a:ea typeface="Cambria Math"/>
              </a:rPr>
              <a:t>)</a:t>
            </a:r>
            <a:r>
              <a:rPr lang="en-US" i="1">
                <a:ea typeface="Cambria Math"/>
              </a:rPr>
              <a:t> </a:t>
            </a:r>
            <a:r>
              <a:rPr lang="en-US">
                <a:ea typeface="Cambria Math"/>
              </a:rPr>
              <a:t>are edges, then so is (</a:t>
            </a:r>
            <a:r>
              <a:rPr lang="en-US" i="1">
                <a:ea typeface="Cambria Math"/>
              </a:rPr>
              <a:t>x,z</a:t>
            </a:r>
            <a:r>
              <a:rPr lang="en-US">
                <a:ea typeface="Cambria Math"/>
              </a:rPr>
              <a:t>)</a:t>
            </a:r>
            <a:r>
              <a:rPr lang="en-US" i="1">
                <a:ea typeface="Cambria Math"/>
              </a:rPr>
              <a:t>. </a:t>
            </a:r>
            <a:endParaRPr lang="en-US">
              <a:ea typeface="Cambria Math"/>
            </a:endParaRPr>
          </a:p>
          <a:p>
            <a:pPr lvl="1">
              <a:defRPr/>
            </a:pPr>
            <a:endParaRPr lang="en-US"/>
          </a:p>
          <a:p>
            <a:pPr lvl="1">
              <a:defRPr/>
            </a:pPr>
            <a:endParaRPr lang="en-US" i="1"/>
          </a:p>
          <a:p>
            <a:pPr lvl="1">
              <a:defRPr/>
            </a:pPr>
            <a:endParaRPr lang="en-US" i="1"/>
          </a:p>
          <a:p>
            <a:pPr lvl="1">
              <a:defRPr/>
            </a:pPr>
            <a:endParaRPr lang="en-US" i="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743712"/>
          </a:xfrm>
        </p:spPr>
        <p:txBody>
          <a:bodyPr/>
          <a:lstStyle/>
          <a:p>
            <a:pPr>
              <a:defRPr/>
            </a:pPr>
            <a:r>
              <a:rPr lang="en-US" sz="4500"/>
              <a:t>PRIM’S ALGORITHM</a:t>
            </a:r>
            <a:endParaRPr sz="4500"/>
          </a:p>
        </p:txBody>
      </p:sp>
      <p:pic>
        <p:nvPicPr>
          <p:cNvPr id="5" name="Content Placeholder 3" hidden="0"/>
          <p:cNvPicPr>
            <a:picLocks noChangeAspect="1" noGrp="1"/>
          </p:cNvPicPr>
          <p:nvPr isPhoto="0" userDrawn="0">
            <p:ph idx="1" hasCustomPrompt="0"/>
          </p:nvPr>
        </p:nvPicPr>
        <p:blipFill>
          <a:blip r:embed="rId2"/>
          <a:stretch/>
        </p:blipFill>
        <p:spPr bwMode="auto">
          <a:xfrm>
            <a:off x="762000" y="1752599"/>
            <a:ext cx="7391399" cy="4343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438912"/>
          </a:xfrm>
        </p:spPr>
        <p:txBody>
          <a:bodyPr/>
          <a:lstStyle/>
          <a:p>
            <a:pPr>
              <a:defRPr/>
            </a:pPr>
            <a:r>
              <a:rPr lang="en-US" sz="4900"/>
              <a:t>Minimal spanning tree (MST)</a:t>
            </a:r>
            <a:endParaRPr lang="en-US" sz="4500"/>
          </a:p>
        </p:txBody>
      </p:sp>
      <p:sp>
        <p:nvSpPr>
          <p:cNvPr id="5" name="Content Placeholder 2" hidden="0"/>
          <p:cNvSpPr>
            <a:spLocks noGrp="1"/>
          </p:cNvSpPr>
          <p:nvPr isPhoto="0" userDrawn="0">
            <p:ph idx="1" hasCustomPrompt="0"/>
          </p:nvPr>
        </p:nvSpPr>
        <p:spPr bwMode="auto">
          <a:xfrm>
            <a:off x="152400" y="1169158"/>
            <a:ext cx="8991600" cy="5181600"/>
          </a:xfrm>
        </p:spPr>
        <p:txBody>
          <a:bodyPr/>
          <a:lstStyle/>
          <a:p>
            <a:pPr marL="0" indent="0">
              <a:buNone/>
              <a:defRPr/>
            </a:pPr>
            <a:r>
              <a:rPr lang="en-US" sz="2400" b="1"/>
              <a:t>Example:</a:t>
            </a:r>
            <a:r>
              <a:rPr lang="en-US" sz="2400"/>
              <a:t> Use Kruskal’s and Prims algorithm to find a minimal spanning tree for the graph below. Indicate the order in which edges are added to form the tree.</a:t>
            </a:r>
            <a:endParaRPr/>
          </a:p>
          <a:p>
            <a:pPr marL="0" indent="0">
              <a:buNone/>
              <a:defRPr/>
            </a:pPr>
            <a:endParaRPr lang="en-US" sz="2000"/>
          </a:p>
        </p:txBody>
      </p:sp>
      <p:pic>
        <p:nvPicPr>
          <p:cNvPr id="6" name="Picture 3" hidden="0"/>
          <p:cNvPicPr>
            <a:picLocks noChangeAspect="1"/>
          </p:cNvPicPr>
          <p:nvPr isPhoto="0" userDrawn="0"/>
        </p:nvPicPr>
        <p:blipFill>
          <a:blip r:embed="rId2"/>
          <a:stretch/>
        </p:blipFill>
        <p:spPr bwMode="auto">
          <a:xfrm>
            <a:off x="1752599" y="2462212"/>
            <a:ext cx="5714999" cy="21859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229600" cy="896112"/>
          </a:xfrm>
        </p:spPr>
        <p:txBody>
          <a:bodyPr/>
          <a:lstStyle/>
          <a:p>
            <a:pPr>
              <a:defRPr/>
            </a:pPr>
            <a:r>
              <a:rPr lang="en-US"/>
              <a:t>SOLUTION:</a:t>
            </a:r>
            <a:endParaRPr/>
          </a:p>
        </p:txBody>
      </p:sp>
      <p:sp>
        <p:nvSpPr>
          <p:cNvPr id="5" name="Content Placeholder 2" hidden="0"/>
          <p:cNvSpPr>
            <a:spLocks noGrp="1"/>
          </p:cNvSpPr>
          <p:nvPr isPhoto="0" userDrawn="0">
            <p:ph idx="1" hasCustomPrompt="0"/>
          </p:nvPr>
        </p:nvSpPr>
        <p:spPr bwMode="auto"/>
        <p:txBody>
          <a:bodyPr/>
          <a:lstStyle/>
          <a:p>
            <a:pPr marL="0" indent="0">
              <a:buNone/>
              <a:defRPr/>
            </a:pPr>
            <a:endParaRPr lang="en-US"/>
          </a:p>
        </p:txBody>
      </p:sp>
      <p:pic>
        <p:nvPicPr>
          <p:cNvPr id="6" name="Picture 3" hidden="0"/>
          <p:cNvPicPr>
            <a:picLocks noChangeAspect="1"/>
          </p:cNvPicPr>
          <p:nvPr isPhoto="0" userDrawn="0"/>
        </p:nvPicPr>
        <p:blipFill>
          <a:blip r:embed="rId2"/>
          <a:stretch/>
        </p:blipFill>
        <p:spPr bwMode="auto">
          <a:xfrm>
            <a:off x="457200" y="2014537"/>
            <a:ext cx="8229599" cy="48434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 </a:t>
            </a:r>
            <a:endParaRPr/>
          </a:p>
        </p:txBody>
      </p:sp>
      <p:sp>
        <p:nvSpPr>
          <p:cNvPr id="5" name="Oval 3" hidden="0"/>
          <p:cNvSpPr/>
          <p:nvPr isPhoto="0" userDrawn="0"/>
        </p:nvSpPr>
        <p:spPr bwMode="auto">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Oval 9" hidden="0"/>
          <p:cNvSpPr/>
          <p:nvPr isPhoto="0" userDrawn="0"/>
        </p:nvSpPr>
        <p:spPr bwMode="auto">
          <a:xfrm>
            <a:off x="46482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Oval 12" hidden="0"/>
          <p:cNvSpPr/>
          <p:nvPr isPhoto="0" userDrawn="0"/>
        </p:nvSpPr>
        <p:spPr bwMode="auto">
          <a:xfrm>
            <a:off x="4724399"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 name="TextBox 16" hidden="0"/>
          <p:cNvSpPr>
            <a:spLocks noAdjustHandles="0" noChangeArrowheads="0"/>
          </p:cNvSpPr>
          <p:nvPr isPhoto="0" userDrawn="0"/>
        </p:nvSpPr>
        <p:spPr bwMode="auto">
          <a:xfrm>
            <a:off x="609600" y="4953000"/>
            <a:ext cx="8001000" cy="1477328"/>
          </a:xfrm>
          <a:prstGeom prst="rect">
            <a:avLst/>
          </a:prstGeom>
          <a:noFill/>
        </p:spPr>
        <p:txBody>
          <a:bodyPr wrap="square" rtlCol="0">
            <a:spAutoFit/>
          </a:bodyPr>
          <a:lstStyle/>
          <a:p>
            <a:pPr>
              <a:buFont typeface="Arial"/>
              <a:buChar char="•"/>
              <a:defRPr/>
            </a:pPr>
            <a:r>
              <a:rPr lang="en-US"/>
              <a:t> </a:t>
            </a:r>
            <a:r>
              <a:rPr lang="en-US" i="1"/>
              <a:t>Reflexive?</a:t>
            </a:r>
            <a:r>
              <a:rPr lang="en-US"/>
              <a:t> No, not every vertex has a loop</a:t>
            </a:r>
            <a:endParaRPr/>
          </a:p>
          <a:p>
            <a:pPr>
              <a:buFont typeface="Arial"/>
              <a:buChar char="•"/>
              <a:defRPr/>
            </a:pPr>
            <a:r>
              <a:rPr lang="en-US"/>
              <a:t> </a:t>
            </a:r>
            <a:r>
              <a:rPr lang="en-US" i="1"/>
              <a:t>Symmetric?</a:t>
            </a:r>
            <a:r>
              <a:rPr lang="en-US"/>
              <a:t> Yes  (trivially), there is no edge from  one vertex to another</a:t>
            </a:r>
            <a:endParaRPr/>
          </a:p>
          <a:p>
            <a:pPr>
              <a:buFont typeface="Arial"/>
              <a:buChar char="•"/>
              <a:defRPr/>
            </a:pPr>
            <a:r>
              <a:rPr lang="en-US"/>
              <a:t> </a:t>
            </a:r>
            <a:r>
              <a:rPr lang="en-US" i="1"/>
              <a:t>Antisymmetric</a:t>
            </a:r>
            <a:r>
              <a:rPr lang="en-US" i="1"/>
              <a:t>?</a:t>
            </a:r>
            <a:r>
              <a:rPr lang="en-US"/>
              <a:t> Yes  (trivially), there is no edge from one vertex</a:t>
            </a:r>
            <a:endParaRPr/>
          </a:p>
          <a:p>
            <a:pPr>
              <a:defRPr/>
            </a:pPr>
            <a:r>
              <a:rPr lang="en-US"/>
              <a:t>                 to another</a:t>
            </a:r>
            <a:endParaRPr/>
          </a:p>
          <a:p>
            <a:pPr>
              <a:buFont typeface="Arial"/>
              <a:buChar char="•"/>
              <a:defRPr/>
            </a:pPr>
            <a:r>
              <a:rPr lang="en-US"/>
              <a:t> </a:t>
            </a:r>
            <a:r>
              <a:rPr lang="en-US" i="1"/>
              <a:t>Transitive?</a:t>
            </a:r>
            <a:r>
              <a:rPr lang="en-US"/>
              <a:t> Yes, (trivially) since there is no edge from one vertex to another</a:t>
            </a:r>
            <a:endParaRPr/>
          </a:p>
        </p:txBody>
      </p:sp>
      <p:sp>
        <p:nvSpPr>
          <p:cNvPr id="9" name="Oval 20" hidden="0"/>
          <p:cNvSpPr/>
          <p:nvPr isPhoto="0" userDrawn="0"/>
        </p:nvSpPr>
        <p:spPr bwMode="auto">
          <a:xfrm>
            <a:off x="2667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 name="Freeform 38" hidden="0"/>
          <p:cNvSpPr/>
          <p:nvPr isPhoto="0" userDrawn="0"/>
        </p:nvSpPr>
        <p:spPr bwMode="auto">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fill="norm" stroke="1" extrusionOk="0">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defRPr/>
            </a:pPr>
            <a:endParaRPr lang="en-US"/>
          </a:p>
        </p:txBody>
      </p:sp>
      <p:sp>
        <p:nvSpPr>
          <p:cNvPr id="11" name="TextBox 40" hidden="0"/>
          <p:cNvSpPr>
            <a:spLocks noAdjustHandles="0" noChangeArrowheads="0"/>
          </p:cNvSpPr>
          <p:nvPr isPhoto="0" userDrawn="0"/>
        </p:nvSpPr>
        <p:spPr bwMode="auto">
          <a:xfrm>
            <a:off x="2133600" y="2743200"/>
            <a:ext cx="381000" cy="523220"/>
          </a:xfrm>
          <a:prstGeom prst="rect">
            <a:avLst/>
          </a:prstGeom>
          <a:noFill/>
        </p:spPr>
        <p:txBody>
          <a:bodyPr wrap="square" rtlCol="0">
            <a:spAutoFit/>
          </a:bodyPr>
          <a:lstStyle/>
          <a:p>
            <a:pPr>
              <a:defRPr/>
            </a:pPr>
            <a:r>
              <a:rPr lang="en-US" sz="2800" i="1"/>
              <a:t>a</a:t>
            </a:r>
            <a:endParaRPr/>
          </a:p>
        </p:txBody>
      </p:sp>
      <p:sp>
        <p:nvSpPr>
          <p:cNvPr id="12" name="TextBox 41" hidden="0"/>
          <p:cNvSpPr>
            <a:spLocks noAdjustHandles="0" noChangeArrowheads="0"/>
          </p:cNvSpPr>
          <p:nvPr isPhoto="0" userDrawn="0"/>
        </p:nvSpPr>
        <p:spPr bwMode="auto">
          <a:xfrm>
            <a:off x="4267200" y="4038600"/>
            <a:ext cx="381000" cy="523220"/>
          </a:xfrm>
          <a:prstGeom prst="rect">
            <a:avLst/>
          </a:prstGeom>
          <a:noFill/>
        </p:spPr>
        <p:txBody>
          <a:bodyPr wrap="square" rtlCol="0">
            <a:spAutoFit/>
          </a:bodyPr>
          <a:lstStyle/>
          <a:p>
            <a:pPr>
              <a:defRPr/>
            </a:pPr>
            <a:r>
              <a:rPr lang="en-US" sz="2800" i="1"/>
              <a:t>d</a:t>
            </a:r>
            <a:endParaRPr/>
          </a:p>
        </p:txBody>
      </p:sp>
      <p:sp>
        <p:nvSpPr>
          <p:cNvPr id="13" name="TextBox 42" hidden="0"/>
          <p:cNvSpPr>
            <a:spLocks noAdjustHandles="0" noChangeArrowheads="0"/>
          </p:cNvSpPr>
          <p:nvPr isPhoto="0" userDrawn="0"/>
        </p:nvSpPr>
        <p:spPr bwMode="auto">
          <a:xfrm>
            <a:off x="2286000" y="4114800"/>
            <a:ext cx="381000" cy="523220"/>
          </a:xfrm>
          <a:prstGeom prst="rect">
            <a:avLst/>
          </a:prstGeom>
          <a:noFill/>
        </p:spPr>
        <p:txBody>
          <a:bodyPr wrap="square" rtlCol="0">
            <a:spAutoFit/>
          </a:bodyPr>
          <a:lstStyle/>
          <a:p>
            <a:pPr>
              <a:defRPr/>
            </a:pPr>
            <a:r>
              <a:rPr lang="en-US" sz="2800" i="1"/>
              <a:t>c</a:t>
            </a:r>
            <a:endParaRPr/>
          </a:p>
        </p:txBody>
      </p:sp>
      <p:sp>
        <p:nvSpPr>
          <p:cNvPr id="14" name="TextBox 43" hidden="0"/>
          <p:cNvSpPr>
            <a:spLocks noAdjustHandles="0" noChangeArrowheads="0"/>
          </p:cNvSpPr>
          <p:nvPr isPhoto="0" userDrawn="0"/>
        </p:nvSpPr>
        <p:spPr bwMode="auto">
          <a:xfrm>
            <a:off x="4267200" y="2667000"/>
            <a:ext cx="381000" cy="523220"/>
          </a:xfrm>
          <a:prstGeom prst="rect">
            <a:avLst/>
          </a:prstGeom>
          <a:noFill/>
        </p:spPr>
        <p:txBody>
          <a:bodyPr wrap="square" rtlCol="0">
            <a:spAutoFit/>
          </a:bodyPr>
          <a:lstStyle/>
          <a:p>
            <a:pPr>
              <a:defRPr/>
            </a:pPr>
            <a:r>
              <a:rPr lang="en-US" sz="2800" i="1"/>
              <a:t>b</a:t>
            </a:r>
            <a:endParaRPr/>
          </a:p>
        </p:txBody>
      </p:sp>
      <p:sp>
        <p:nvSpPr>
          <p:cNvPr id="15" name="Title 1" hidden="0"/>
          <p:cNvSpPr>
            <a:spLocks noAdjustHandles="0" noChangeArrowheads="0"/>
          </p:cNvSpPr>
          <p:nvPr isPhoto="0" userDrawn="0"/>
        </p:nvSpPr>
        <p:spPr bwMode="auto">
          <a:xfrm>
            <a:off x="609600" y="856488"/>
            <a:ext cx="8229600" cy="1143000"/>
          </a:xfrm>
          <a:prstGeom prst="rect">
            <a:avLst/>
          </a:prstGeom>
        </p:spPr>
        <p:txBody>
          <a:bodyPr vert="horz" lIns="0" rIns="0" bIns="0" anchor="b"/>
          <a:lstStyle/>
          <a:p>
            <a:pPr marL="0" marR="0" lvl="0" indent="0" algn="l" defTabSz="914400">
              <a:lnSpc>
                <a:spcPct val="95000"/>
              </a:lnSpc>
              <a:spcBef>
                <a:spcPts val="0"/>
              </a:spcBef>
              <a:spcAft>
                <a:spcPts val="0"/>
              </a:spcAft>
              <a:buClrTx/>
              <a:buSzTx/>
              <a:buFontTx/>
              <a:buNone/>
              <a:defRPr/>
            </a:pPr>
            <a:r>
              <a:rPr lang="en-US" sz="3800" b="0" i="0" u="none" strike="noStrike" cap="none" spc="0">
                <a:ln>
                  <a:noFill/>
                </a:ln>
                <a:solidFill>
                  <a:schemeClr val="tx2"/>
                </a:solidFill>
                <a:latin typeface="+mj-lt"/>
                <a:ea typeface="+mj-ea"/>
                <a:cs typeface="+mj-cs"/>
              </a:rPr>
              <a:t>Determining which Properties a Relation has from its Digraph – Example 1</a:t>
            </a:r>
            <a:endParaRPr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Oval 3" hidden="0"/>
          <p:cNvSpPr/>
          <p:nvPr isPhoto="0" userDrawn="0"/>
        </p:nvSpPr>
        <p:spPr bwMode="auto">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Oval 9" hidden="0"/>
          <p:cNvSpPr/>
          <p:nvPr isPhoto="0" userDrawn="0"/>
        </p:nvSpPr>
        <p:spPr bwMode="auto">
          <a:xfrm>
            <a:off x="4724399"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TextBox 16" hidden="0"/>
          <p:cNvSpPr>
            <a:spLocks noAdjustHandles="0" noChangeArrowheads="0"/>
          </p:cNvSpPr>
          <p:nvPr isPhoto="0" userDrawn="0"/>
        </p:nvSpPr>
        <p:spPr bwMode="auto">
          <a:xfrm>
            <a:off x="1219200" y="4724399"/>
            <a:ext cx="7315200" cy="1477328"/>
          </a:xfrm>
          <a:prstGeom prst="rect">
            <a:avLst/>
          </a:prstGeom>
          <a:noFill/>
        </p:spPr>
        <p:txBody>
          <a:bodyPr wrap="square" rtlCol="0">
            <a:spAutoFit/>
          </a:bodyPr>
          <a:lstStyle/>
          <a:p>
            <a:pPr>
              <a:buFont typeface="Arial"/>
              <a:buChar char="•"/>
              <a:defRPr/>
            </a:pPr>
            <a:r>
              <a:rPr lang="en-US"/>
              <a:t> </a:t>
            </a:r>
            <a:r>
              <a:rPr lang="en-US" i="1"/>
              <a:t>Reflexive?</a:t>
            </a:r>
            <a:r>
              <a:rPr lang="en-US"/>
              <a:t> No, there are no loops</a:t>
            </a:r>
            <a:endParaRPr/>
          </a:p>
          <a:p>
            <a:pPr>
              <a:buFont typeface="Arial"/>
              <a:buChar char="•"/>
              <a:defRPr/>
            </a:pPr>
            <a:r>
              <a:rPr lang="en-US"/>
              <a:t> </a:t>
            </a:r>
            <a:r>
              <a:rPr lang="en-US" i="1"/>
              <a:t>Symmetric?</a:t>
            </a:r>
            <a:r>
              <a:rPr lang="en-US"/>
              <a:t> No, there is an edge from </a:t>
            </a:r>
            <a:r>
              <a:rPr lang="en-US" i="1"/>
              <a:t>a</a:t>
            </a:r>
            <a:r>
              <a:rPr lang="en-US"/>
              <a:t> to </a:t>
            </a:r>
            <a:r>
              <a:rPr lang="en-US" i="1"/>
              <a:t>b</a:t>
            </a:r>
            <a:r>
              <a:rPr lang="en-US"/>
              <a:t>, but not from </a:t>
            </a:r>
            <a:r>
              <a:rPr lang="en-US" i="1"/>
              <a:t>b</a:t>
            </a:r>
            <a:r>
              <a:rPr lang="en-US"/>
              <a:t> to </a:t>
            </a:r>
            <a:r>
              <a:rPr lang="en-US" i="1"/>
              <a:t>a</a:t>
            </a:r>
            <a:endParaRPr lang="en-US"/>
          </a:p>
          <a:p>
            <a:pPr>
              <a:buFont typeface="Arial"/>
              <a:buChar char="•"/>
              <a:defRPr/>
            </a:pPr>
            <a:r>
              <a:rPr lang="en-US"/>
              <a:t> </a:t>
            </a:r>
            <a:r>
              <a:rPr lang="en-US" i="1"/>
              <a:t>Antisymmetric</a:t>
            </a:r>
            <a:r>
              <a:rPr lang="en-US" i="1"/>
              <a:t>?</a:t>
            </a:r>
            <a:r>
              <a:rPr lang="en-US"/>
              <a:t> No, there is an edge from </a:t>
            </a:r>
            <a:r>
              <a:rPr lang="en-US" i="1"/>
              <a:t>d</a:t>
            </a:r>
            <a:r>
              <a:rPr lang="en-US"/>
              <a:t> to </a:t>
            </a:r>
            <a:r>
              <a:rPr lang="en-US" i="1"/>
              <a:t>b</a:t>
            </a:r>
            <a:r>
              <a:rPr lang="en-US"/>
              <a:t> and </a:t>
            </a:r>
            <a:r>
              <a:rPr lang="en-US" i="1"/>
              <a:t>b</a:t>
            </a:r>
            <a:r>
              <a:rPr lang="en-US"/>
              <a:t> to </a:t>
            </a:r>
            <a:r>
              <a:rPr lang="en-US" i="1"/>
              <a:t>d</a:t>
            </a:r>
            <a:r>
              <a:rPr lang="en-US"/>
              <a:t> </a:t>
            </a:r>
            <a:endParaRPr/>
          </a:p>
          <a:p>
            <a:pPr>
              <a:buFont typeface="Arial"/>
              <a:buChar char="•"/>
              <a:defRPr/>
            </a:pPr>
            <a:r>
              <a:rPr lang="en-US"/>
              <a:t> </a:t>
            </a:r>
            <a:r>
              <a:rPr lang="en-US" i="1"/>
              <a:t>Transitive?</a:t>
            </a:r>
            <a:r>
              <a:rPr lang="en-US"/>
              <a:t> No, there are edges from </a:t>
            </a:r>
            <a:r>
              <a:rPr lang="en-US" i="1"/>
              <a:t>a</a:t>
            </a:r>
            <a:r>
              <a:rPr lang="en-US"/>
              <a:t> to </a:t>
            </a:r>
            <a:r>
              <a:rPr lang="en-US" i="1"/>
              <a:t>c</a:t>
            </a:r>
            <a:r>
              <a:rPr lang="en-US"/>
              <a:t> and from </a:t>
            </a:r>
            <a:r>
              <a:rPr lang="en-US" i="1"/>
              <a:t>c</a:t>
            </a:r>
            <a:r>
              <a:rPr lang="en-US"/>
              <a:t> to </a:t>
            </a:r>
            <a:r>
              <a:rPr lang="en-US" i="1"/>
              <a:t>b</a:t>
            </a:r>
            <a:r>
              <a:rPr lang="en-US"/>
              <a:t>, </a:t>
            </a:r>
            <a:endParaRPr/>
          </a:p>
          <a:p>
            <a:pPr>
              <a:defRPr/>
            </a:pPr>
            <a:r>
              <a:rPr lang="en-US"/>
              <a:t>                 but  there is no edge from </a:t>
            </a:r>
            <a:r>
              <a:rPr lang="en-US" i="1"/>
              <a:t>a</a:t>
            </a:r>
            <a:r>
              <a:rPr lang="en-US"/>
              <a:t> to </a:t>
            </a:r>
            <a:r>
              <a:rPr lang="en-US" i="1"/>
              <a:t>d</a:t>
            </a:r>
            <a:endParaRPr lang="en-US"/>
          </a:p>
        </p:txBody>
      </p:sp>
      <p:cxnSp>
        <p:nvCxnSpPr>
          <p:cNvPr id="7" name="Straight Arrow Connector 14" hidden="0"/>
          <p:cNvCxnSpPr>
            <a:cxnSpLocks/>
          </p:cNvCxnSpPr>
          <p:nvPr isPhoto="0" userDrawn="0"/>
        </p:nvCxnSpPr>
        <p:spPr bwMode="auto">
          <a:xfrm>
            <a:off x="2667000" y="2743200"/>
            <a:ext cx="198120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29" hidden="0"/>
          <p:cNvSpPr>
            <a:spLocks noAdjustHandles="0" noChangeArrowheads="0"/>
          </p:cNvSpPr>
          <p:nvPr isPhoto="0" userDrawn="0"/>
        </p:nvSpPr>
        <p:spPr bwMode="auto">
          <a:xfrm>
            <a:off x="1905000" y="2667000"/>
            <a:ext cx="381000" cy="523220"/>
          </a:xfrm>
          <a:prstGeom prst="rect">
            <a:avLst/>
          </a:prstGeom>
          <a:noFill/>
        </p:spPr>
        <p:txBody>
          <a:bodyPr wrap="square" rtlCol="0">
            <a:spAutoFit/>
          </a:bodyPr>
          <a:lstStyle/>
          <a:p>
            <a:pPr>
              <a:defRPr/>
            </a:pPr>
            <a:r>
              <a:rPr lang="en-US" sz="2800" i="1"/>
              <a:t>a</a:t>
            </a:r>
            <a:endParaRPr/>
          </a:p>
        </p:txBody>
      </p:sp>
      <p:sp>
        <p:nvSpPr>
          <p:cNvPr id="9" name="TextBox 30" hidden="0"/>
          <p:cNvSpPr>
            <a:spLocks noAdjustHandles="0" noChangeArrowheads="0"/>
          </p:cNvSpPr>
          <p:nvPr isPhoto="0" userDrawn="0"/>
        </p:nvSpPr>
        <p:spPr bwMode="auto">
          <a:xfrm>
            <a:off x="4267200" y="2895600"/>
            <a:ext cx="381000" cy="523220"/>
          </a:xfrm>
          <a:prstGeom prst="rect">
            <a:avLst/>
          </a:prstGeom>
          <a:noFill/>
        </p:spPr>
        <p:txBody>
          <a:bodyPr wrap="square" rtlCol="0">
            <a:spAutoFit/>
          </a:bodyPr>
          <a:lstStyle/>
          <a:p>
            <a:pPr>
              <a:defRPr/>
            </a:pPr>
            <a:r>
              <a:rPr lang="en-US" sz="2800" i="1"/>
              <a:t>b</a:t>
            </a:r>
            <a:endParaRPr/>
          </a:p>
        </p:txBody>
      </p:sp>
      <p:sp>
        <p:nvSpPr>
          <p:cNvPr id="10" name="TextBox 31" hidden="0"/>
          <p:cNvSpPr>
            <a:spLocks noAdjustHandles="0" noChangeArrowheads="0"/>
          </p:cNvSpPr>
          <p:nvPr isPhoto="0" userDrawn="0"/>
        </p:nvSpPr>
        <p:spPr bwMode="auto">
          <a:xfrm>
            <a:off x="1905000" y="4038600"/>
            <a:ext cx="381000" cy="523220"/>
          </a:xfrm>
          <a:prstGeom prst="rect">
            <a:avLst/>
          </a:prstGeom>
          <a:noFill/>
        </p:spPr>
        <p:txBody>
          <a:bodyPr wrap="square" rtlCol="0">
            <a:spAutoFit/>
          </a:bodyPr>
          <a:lstStyle/>
          <a:p>
            <a:pPr>
              <a:defRPr/>
            </a:pPr>
            <a:r>
              <a:rPr lang="en-US" sz="2800" i="1"/>
              <a:t>c</a:t>
            </a:r>
            <a:endParaRPr/>
          </a:p>
        </p:txBody>
      </p:sp>
      <p:sp>
        <p:nvSpPr>
          <p:cNvPr id="11" name="TextBox 32" hidden="0"/>
          <p:cNvSpPr>
            <a:spLocks noAdjustHandles="0" noChangeArrowheads="0"/>
          </p:cNvSpPr>
          <p:nvPr isPhoto="0" userDrawn="0"/>
        </p:nvSpPr>
        <p:spPr bwMode="auto">
          <a:xfrm>
            <a:off x="4191000" y="4038600"/>
            <a:ext cx="381000" cy="523220"/>
          </a:xfrm>
          <a:prstGeom prst="rect">
            <a:avLst/>
          </a:prstGeom>
          <a:noFill/>
        </p:spPr>
        <p:txBody>
          <a:bodyPr wrap="square" rtlCol="0">
            <a:spAutoFit/>
          </a:bodyPr>
          <a:lstStyle/>
          <a:p>
            <a:pPr>
              <a:defRPr/>
            </a:pPr>
            <a:r>
              <a:rPr lang="en-US" sz="2800" i="1"/>
              <a:t>d</a:t>
            </a:r>
            <a:endParaRPr/>
          </a:p>
        </p:txBody>
      </p:sp>
      <p:sp>
        <p:nvSpPr>
          <p:cNvPr id="12" name="Oval 33" hidden="0"/>
          <p:cNvSpPr/>
          <p:nvPr isPhoto="0" userDrawn="0"/>
        </p:nvSpPr>
        <p:spPr bwMode="auto">
          <a:xfrm>
            <a:off x="2362199"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 name="Oval 34" hidden="0"/>
          <p:cNvSpPr/>
          <p:nvPr isPhoto="0" userDrawn="0"/>
        </p:nvSpPr>
        <p:spPr bwMode="auto">
          <a:xfrm>
            <a:off x="4724399"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14" name="Straight Arrow Connector 36" hidden="0"/>
          <p:cNvCxnSpPr>
            <a:cxnSpLocks/>
          </p:cNvCxnSpPr>
          <p:nvPr isPhoto="0" userDrawn="0"/>
        </p:nvCxnSpPr>
        <p:spPr bwMode="auto">
          <a:xfrm flipV="1">
            <a:off x="4724399"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38" hidden="0"/>
          <p:cNvCxnSpPr>
            <a:cxnSpLocks/>
          </p:cNvCxnSpPr>
          <p:nvPr isPhoto="0" userDrawn="0"/>
        </p:nvCxnSpPr>
        <p:spPr bwMode="auto">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hidden="0"/>
          <p:cNvSpPr>
            <a:spLocks noAdjustHandles="0" noChangeArrowheads="0"/>
          </p:cNvSpPr>
          <p:nvPr isPhoto="0" userDrawn="0"/>
        </p:nvSpPr>
        <p:spPr bwMode="auto">
          <a:xfrm>
            <a:off x="457200" y="685800"/>
            <a:ext cx="8229600" cy="1143000"/>
          </a:xfrm>
          <a:prstGeom prst="rect">
            <a:avLst/>
          </a:prstGeom>
        </p:spPr>
        <p:txBody>
          <a:bodyPr vert="horz" lIns="0" rIns="0" bIns="0" anchor="b"/>
          <a:lstStyle/>
          <a:p>
            <a:pPr marL="0" marR="0" lvl="0" indent="0" algn="l" defTabSz="914400">
              <a:lnSpc>
                <a:spcPct val="95000"/>
              </a:lnSpc>
              <a:spcBef>
                <a:spcPts val="0"/>
              </a:spcBef>
              <a:spcAft>
                <a:spcPts val="0"/>
              </a:spcAft>
              <a:buClrTx/>
              <a:buSzTx/>
              <a:buFontTx/>
              <a:buNone/>
              <a:defRPr/>
            </a:pPr>
            <a:r>
              <a:rPr lang="en-US" sz="3800" b="0" i="0" u="none" strike="noStrike" cap="none" spc="0">
                <a:ln>
                  <a:noFill/>
                </a:ln>
                <a:solidFill>
                  <a:schemeClr val="tx2"/>
                </a:solidFill>
                <a:latin typeface="+mj-lt"/>
                <a:ea typeface="+mj-ea"/>
                <a:cs typeface="+mj-cs"/>
              </a:rPr>
              <a:t>Determining which Properties a Relation has from its Digraph – Example 2</a:t>
            </a:r>
            <a:endParaRPr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Oval 3" hidden="0"/>
          <p:cNvSpPr/>
          <p:nvPr isPhoto="0" userDrawn="0"/>
        </p:nvSpPr>
        <p:spPr bwMode="auto">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Oval 9" hidden="0"/>
          <p:cNvSpPr/>
          <p:nvPr isPhoto="0" userDrawn="0"/>
        </p:nvSpPr>
        <p:spPr bwMode="auto">
          <a:xfrm>
            <a:off x="4724399"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Oval 12" hidden="0"/>
          <p:cNvSpPr/>
          <p:nvPr isPhoto="0" userDrawn="0"/>
        </p:nvSpPr>
        <p:spPr bwMode="auto">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TextBox 16" hidden="0"/>
          <p:cNvSpPr>
            <a:spLocks noAdjustHandles="0" noChangeArrowheads="0"/>
          </p:cNvSpPr>
          <p:nvPr isPhoto="0" userDrawn="0"/>
        </p:nvSpPr>
        <p:spPr bwMode="auto">
          <a:xfrm>
            <a:off x="914400" y="4876800"/>
            <a:ext cx="6629400" cy="1477328"/>
          </a:xfrm>
          <a:prstGeom prst="rect">
            <a:avLst/>
          </a:prstGeom>
          <a:noFill/>
        </p:spPr>
        <p:txBody>
          <a:bodyPr wrap="square" rtlCol="0">
            <a:spAutoFit/>
          </a:bodyPr>
          <a:lstStyle/>
          <a:p>
            <a:pPr>
              <a:defRPr/>
            </a:pPr>
            <a:r>
              <a:rPr lang="en-US" i="1"/>
              <a:t>Reflexive?</a:t>
            </a:r>
            <a:r>
              <a:rPr lang="en-US"/>
              <a:t> No, there are no loops</a:t>
            </a:r>
            <a:endParaRPr/>
          </a:p>
          <a:p>
            <a:pPr>
              <a:defRPr/>
            </a:pPr>
            <a:r>
              <a:rPr lang="en-US" i="1"/>
              <a:t>Symmetric?</a:t>
            </a:r>
            <a:r>
              <a:rPr lang="en-US"/>
              <a:t>  No, for example, there is no edge from </a:t>
            </a:r>
            <a:r>
              <a:rPr lang="en-US" i="1"/>
              <a:t>c</a:t>
            </a:r>
            <a:r>
              <a:rPr lang="en-US"/>
              <a:t> to </a:t>
            </a:r>
            <a:r>
              <a:rPr lang="en-US" i="1"/>
              <a:t>a</a:t>
            </a:r>
            <a:r>
              <a:rPr lang="en-US"/>
              <a:t> </a:t>
            </a:r>
            <a:endParaRPr/>
          </a:p>
          <a:p>
            <a:pPr>
              <a:defRPr/>
            </a:pPr>
            <a:r>
              <a:rPr lang="en-US" i="1"/>
              <a:t>Antisymmetric</a:t>
            </a:r>
            <a:r>
              <a:rPr lang="en-US" i="1"/>
              <a:t>?</a:t>
            </a:r>
            <a:r>
              <a:rPr lang="en-US"/>
              <a:t> Yes, whenever there is an edge from one</a:t>
            </a:r>
            <a:endParaRPr/>
          </a:p>
          <a:p>
            <a:pPr>
              <a:defRPr/>
            </a:pPr>
            <a:r>
              <a:rPr lang="en-US"/>
              <a:t>         vertex  to another, there is not one going back  </a:t>
            </a:r>
            <a:endParaRPr/>
          </a:p>
          <a:p>
            <a:pPr>
              <a:defRPr/>
            </a:pPr>
            <a:r>
              <a:rPr lang="en-US" i="1"/>
              <a:t>Transitive? yes</a:t>
            </a:r>
            <a:r>
              <a:rPr lang="en-US"/>
              <a:t>, there is an edge from </a:t>
            </a:r>
            <a:r>
              <a:rPr lang="en-US" i="1"/>
              <a:t>a</a:t>
            </a:r>
            <a:r>
              <a:rPr lang="en-US"/>
              <a:t> to </a:t>
            </a:r>
            <a:r>
              <a:rPr lang="en-US" i="1"/>
              <a:t>c and c to b than a to b.</a:t>
            </a:r>
            <a:r>
              <a:rPr lang="en-US"/>
              <a:t> </a:t>
            </a:r>
            <a:endParaRPr/>
          </a:p>
        </p:txBody>
      </p:sp>
      <p:cxnSp>
        <p:nvCxnSpPr>
          <p:cNvPr id="8" name="Straight Arrow Connector 14" hidden="0"/>
          <p:cNvCxnSpPr>
            <a:cxnSpLocks/>
          </p:cNvCxnSpPr>
          <p:nvPr isPhoto="0" userDrawn="0"/>
        </p:nvCxnSpPr>
        <p:spPr bwMode="auto">
          <a:xfrm>
            <a:off x="2667000" y="2743200"/>
            <a:ext cx="198120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15" hidden="0"/>
          <p:cNvCxnSpPr>
            <a:cxnSpLocks/>
          </p:cNvCxnSpPr>
          <p:nvPr isPhoto="0" userDrawn="0"/>
        </p:nvCxnSpPr>
        <p:spPr bwMode="auto">
          <a:xfrm rot="16199999"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20" hidden="0"/>
          <p:cNvCxnSpPr>
            <a:cxnSpLocks/>
          </p:cNvCxnSpPr>
          <p:nvPr isPhoto="0" userDrawn="0"/>
        </p:nvCxnSpPr>
        <p:spPr bwMode="auto">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7" hidden="0"/>
          <p:cNvSpPr>
            <a:spLocks noAdjustHandles="0" noChangeArrowheads="0"/>
          </p:cNvSpPr>
          <p:nvPr isPhoto="0" userDrawn="0"/>
        </p:nvSpPr>
        <p:spPr bwMode="auto">
          <a:xfrm>
            <a:off x="1828800" y="2590800"/>
            <a:ext cx="381000" cy="523220"/>
          </a:xfrm>
          <a:prstGeom prst="rect">
            <a:avLst/>
          </a:prstGeom>
          <a:noFill/>
        </p:spPr>
        <p:txBody>
          <a:bodyPr wrap="square" rtlCol="0">
            <a:spAutoFit/>
          </a:bodyPr>
          <a:lstStyle/>
          <a:p>
            <a:pPr>
              <a:defRPr/>
            </a:pPr>
            <a:r>
              <a:rPr lang="en-US" sz="2800" i="1"/>
              <a:t>a</a:t>
            </a:r>
            <a:endParaRPr/>
          </a:p>
        </p:txBody>
      </p:sp>
      <p:sp>
        <p:nvSpPr>
          <p:cNvPr id="12" name="TextBox 19" hidden="0"/>
          <p:cNvSpPr>
            <a:spLocks noAdjustHandles="0" noChangeArrowheads="0"/>
          </p:cNvSpPr>
          <p:nvPr isPhoto="0" userDrawn="0"/>
        </p:nvSpPr>
        <p:spPr bwMode="auto">
          <a:xfrm>
            <a:off x="4419600" y="4114800"/>
            <a:ext cx="381000" cy="523220"/>
          </a:xfrm>
          <a:prstGeom prst="rect">
            <a:avLst/>
          </a:prstGeom>
          <a:noFill/>
        </p:spPr>
        <p:txBody>
          <a:bodyPr wrap="square" rtlCol="0">
            <a:spAutoFit/>
          </a:bodyPr>
          <a:lstStyle/>
          <a:p>
            <a:pPr>
              <a:defRPr/>
            </a:pPr>
            <a:r>
              <a:rPr lang="en-US" sz="2800" i="1"/>
              <a:t>d</a:t>
            </a:r>
            <a:endParaRPr/>
          </a:p>
        </p:txBody>
      </p:sp>
      <p:sp>
        <p:nvSpPr>
          <p:cNvPr id="13" name="TextBox 21" hidden="0"/>
          <p:cNvSpPr>
            <a:spLocks noAdjustHandles="0" noChangeArrowheads="0"/>
          </p:cNvSpPr>
          <p:nvPr isPhoto="0" userDrawn="0"/>
        </p:nvSpPr>
        <p:spPr bwMode="auto">
          <a:xfrm>
            <a:off x="1905000" y="3962400"/>
            <a:ext cx="381000" cy="523220"/>
          </a:xfrm>
          <a:prstGeom prst="rect">
            <a:avLst/>
          </a:prstGeom>
          <a:noFill/>
        </p:spPr>
        <p:txBody>
          <a:bodyPr wrap="square" rtlCol="0">
            <a:spAutoFit/>
          </a:bodyPr>
          <a:lstStyle/>
          <a:p>
            <a:pPr>
              <a:defRPr/>
            </a:pPr>
            <a:r>
              <a:rPr lang="en-US" sz="2800" i="1"/>
              <a:t>c</a:t>
            </a:r>
            <a:endParaRPr/>
          </a:p>
        </p:txBody>
      </p:sp>
      <p:sp>
        <p:nvSpPr>
          <p:cNvPr id="14" name="TextBox 22" hidden="0"/>
          <p:cNvSpPr>
            <a:spLocks noAdjustHandles="0" noChangeArrowheads="0"/>
          </p:cNvSpPr>
          <p:nvPr isPhoto="0" userDrawn="0"/>
        </p:nvSpPr>
        <p:spPr bwMode="auto">
          <a:xfrm>
            <a:off x="4648200" y="2971800"/>
            <a:ext cx="381000" cy="523220"/>
          </a:xfrm>
          <a:prstGeom prst="rect">
            <a:avLst/>
          </a:prstGeom>
          <a:noFill/>
        </p:spPr>
        <p:txBody>
          <a:bodyPr wrap="square" rtlCol="0">
            <a:spAutoFit/>
          </a:bodyPr>
          <a:lstStyle/>
          <a:p>
            <a:pPr>
              <a:defRPr/>
            </a:pPr>
            <a:r>
              <a:rPr lang="en-US" sz="2800" i="1"/>
              <a:t>b</a:t>
            </a:r>
            <a:endParaRPr/>
          </a:p>
        </p:txBody>
      </p:sp>
      <p:sp>
        <p:nvSpPr>
          <p:cNvPr id="15" name="Oval 23" hidden="0"/>
          <p:cNvSpPr/>
          <p:nvPr isPhoto="0" userDrawn="0"/>
        </p:nvSpPr>
        <p:spPr bwMode="auto">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 name="Title 1" hidden="0"/>
          <p:cNvSpPr>
            <a:spLocks noAdjustHandles="0" noChangeArrowheads="0"/>
          </p:cNvSpPr>
          <p:nvPr isPhoto="0" userDrawn="0"/>
        </p:nvSpPr>
        <p:spPr bwMode="auto">
          <a:xfrm>
            <a:off x="457200" y="685800"/>
            <a:ext cx="8229600" cy="1143000"/>
          </a:xfrm>
          <a:prstGeom prst="rect">
            <a:avLst/>
          </a:prstGeom>
        </p:spPr>
        <p:txBody>
          <a:bodyPr vert="horz" lIns="0" rIns="0" bIns="0" anchor="b"/>
          <a:lstStyle/>
          <a:p>
            <a:pPr marL="0" marR="0" lvl="0" indent="0" algn="l" defTabSz="914400">
              <a:lnSpc>
                <a:spcPct val="95000"/>
              </a:lnSpc>
              <a:spcBef>
                <a:spcPts val="0"/>
              </a:spcBef>
              <a:spcAft>
                <a:spcPts val="0"/>
              </a:spcAft>
              <a:buClrTx/>
              <a:buSzTx/>
              <a:buFontTx/>
              <a:buNone/>
              <a:defRPr/>
            </a:pPr>
            <a:r>
              <a:rPr lang="en-US" sz="3800" b="0" i="0" u="none" strike="noStrike" cap="none" spc="0">
                <a:ln>
                  <a:noFill/>
                </a:ln>
                <a:solidFill>
                  <a:schemeClr val="tx2"/>
                </a:solidFill>
                <a:latin typeface="+mj-lt"/>
                <a:ea typeface="+mj-ea"/>
                <a:cs typeface="+mj-cs"/>
              </a:rPr>
              <a:t>Determining which Properties a Relation has from its Digraph – Example </a:t>
            </a:r>
            <a:r>
              <a:rPr lang="en-US" sz="3800">
                <a:solidFill>
                  <a:schemeClr val="tx2"/>
                </a:solidFill>
                <a:latin typeface="+mj-lt"/>
                <a:ea typeface="+mj-ea"/>
                <a:cs typeface="+mj-cs"/>
              </a:rPr>
              <a:t>3</a:t>
            </a:r>
            <a:endParaRPr lang="en-US" sz="3800" b="0" i="0" u="none" strike="noStrike" cap="none" spc="0">
              <a:ln>
                <a:noFill/>
              </a:ln>
              <a:solidFill>
                <a:schemeClr val="tx2"/>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Oval 3" hidden="0"/>
          <p:cNvSpPr/>
          <p:nvPr isPhoto="0" userDrawn="0"/>
        </p:nvSpPr>
        <p:spPr bwMode="auto">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Oval 9" hidden="0"/>
          <p:cNvSpPr/>
          <p:nvPr isPhoto="0" userDrawn="0"/>
        </p:nvSpPr>
        <p:spPr bwMode="auto">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Oval 11" hidden="0"/>
          <p:cNvSpPr/>
          <p:nvPr isPhoto="0" userDrawn="0"/>
        </p:nvSpPr>
        <p:spPr bwMode="auto">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Oval 12" hidden="0"/>
          <p:cNvSpPr/>
          <p:nvPr isPhoto="0" userDrawn="0"/>
        </p:nvSpPr>
        <p:spPr bwMode="auto">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 name="TextBox 16" hidden="0"/>
          <p:cNvSpPr>
            <a:spLocks noAdjustHandles="0" noChangeArrowheads="0"/>
          </p:cNvSpPr>
          <p:nvPr isPhoto="0" userDrawn="0"/>
        </p:nvSpPr>
        <p:spPr bwMode="auto">
          <a:xfrm>
            <a:off x="838200" y="4724399"/>
            <a:ext cx="7467600" cy="1754326"/>
          </a:xfrm>
          <a:prstGeom prst="rect">
            <a:avLst/>
          </a:prstGeom>
          <a:noFill/>
        </p:spPr>
        <p:txBody>
          <a:bodyPr wrap="square" rtlCol="0">
            <a:spAutoFit/>
          </a:bodyPr>
          <a:lstStyle/>
          <a:p>
            <a:pPr>
              <a:buFont typeface="Arial"/>
              <a:buChar char="•"/>
              <a:defRPr/>
            </a:pPr>
            <a:r>
              <a:rPr lang="en-US"/>
              <a:t> </a:t>
            </a:r>
            <a:r>
              <a:rPr lang="en-US" i="1"/>
              <a:t>Reflexive?</a:t>
            </a:r>
            <a:r>
              <a:rPr lang="en-US"/>
              <a:t> No, there are no loops</a:t>
            </a:r>
            <a:endParaRPr/>
          </a:p>
          <a:p>
            <a:pPr>
              <a:buFont typeface="Arial"/>
              <a:buChar char="•"/>
              <a:defRPr/>
            </a:pPr>
            <a:r>
              <a:rPr lang="en-US"/>
              <a:t> </a:t>
            </a:r>
            <a:r>
              <a:rPr lang="en-US" i="1"/>
              <a:t>Symmetric?</a:t>
            </a:r>
            <a:r>
              <a:rPr lang="en-US"/>
              <a:t> No, for example, there is no edge from </a:t>
            </a:r>
            <a:r>
              <a:rPr lang="en-US" i="1"/>
              <a:t>d</a:t>
            </a:r>
            <a:r>
              <a:rPr lang="en-US"/>
              <a:t> to </a:t>
            </a:r>
            <a:r>
              <a:rPr lang="en-US" i="1"/>
              <a:t>a</a:t>
            </a:r>
            <a:r>
              <a:rPr lang="en-US"/>
              <a:t> </a:t>
            </a:r>
            <a:endParaRPr/>
          </a:p>
          <a:p>
            <a:pPr>
              <a:buFont typeface="Arial"/>
              <a:buChar char="•"/>
              <a:defRPr/>
            </a:pPr>
            <a:r>
              <a:rPr lang="en-US"/>
              <a:t> </a:t>
            </a:r>
            <a:r>
              <a:rPr lang="en-US" i="1"/>
              <a:t>Antisymmetric</a:t>
            </a:r>
            <a:r>
              <a:rPr lang="en-US" i="1"/>
              <a:t>?</a:t>
            </a:r>
            <a:r>
              <a:rPr lang="en-US"/>
              <a:t> Yes, whenever there is an edge from one vertex</a:t>
            </a:r>
            <a:endParaRPr/>
          </a:p>
          <a:p>
            <a:pPr>
              <a:defRPr/>
            </a:pPr>
            <a:r>
              <a:rPr lang="en-US"/>
              <a:t>                  to another, there is not one going back  </a:t>
            </a:r>
            <a:endParaRPr/>
          </a:p>
          <a:p>
            <a:pPr>
              <a:buFont typeface="Arial"/>
              <a:buChar char="•"/>
              <a:defRPr/>
            </a:pPr>
            <a:r>
              <a:rPr lang="en-US"/>
              <a:t> </a:t>
            </a:r>
            <a:r>
              <a:rPr lang="en-US" i="1"/>
              <a:t>Transitive? </a:t>
            </a:r>
            <a:r>
              <a:rPr lang="en-US"/>
              <a:t>Yes (trivially), there  are no two edges where the first</a:t>
            </a:r>
            <a:endParaRPr/>
          </a:p>
          <a:p>
            <a:pPr>
              <a:defRPr/>
            </a:pPr>
            <a:r>
              <a:rPr lang="en-US"/>
              <a:t>                  edge ends at the vertex where the second edge begins</a:t>
            </a:r>
            <a:endParaRPr/>
          </a:p>
        </p:txBody>
      </p:sp>
      <p:cxnSp>
        <p:nvCxnSpPr>
          <p:cNvPr id="9" name="Straight Arrow Connector 17" hidden="0"/>
          <p:cNvCxnSpPr>
            <a:cxnSpLocks/>
          </p:cNvCxnSpPr>
          <p:nvPr isPhoto="0" userDrawn="0"/>
        </p:nvCxnSpPr>
        <p:spPr bwMode="auto">
          <a:xfrm>
            <a:off x="2667000" y="2819400"/>
            <a:ext cx="2362199"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19" hidden="0"/>
          <p:cNvCxnSpPr>
            <a:cxnSpLocks/>
          </p:cNvCxnSpPr>
          <p:nvPr isPhoto="0" userDrawn="0"/>
        </p:nvCxnSpPr>
        <p:spPr bwMode="auto">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3" hidden="0"/>
          <p:cNvSpPr>
            <a:spLocks noAdjustHandles="0" noChangeArrowheads="0"/>
          </p:cNvSpPr>
          <p:nvPr isPhoto="0" userDrawn="0"/>
        </p:nvSpPr>
        <p:spPr bwMode="auto">
          <a:xfrm>
            <a:off x="1828800" y="2590800"/>
            <a:ext cx="381000" cy="523220"/>
          </a:xfrm>
          <a:prstGeom prst="rect">
            <a:avLst/>
          </a:prstGeom>
          <a:noFill/>
        </p:spPr>
        <p:txBody>
          <a:bodyPr wrap="square" rtlCol="0">
            <a:spAutoFit/>
          </a:bodyPr>
          <a:lstStyle/>
          <a:p>
            <a:pPr>
              <a:defRPr/>
            </a:pPr>
            <a:r>
              <a:rPr lang="en-US" sz="2800" i="1"/>
              <a:t>a</a:t>
            </a:r>
            <a:endParaRPr/>
          </a:p>
        </p:txBody>
      </p:sp>
      <p:sp>
        <p:nvSpPr>
          <p:cNvPr id="12" name="TextBox 14" hidden="0"/>
          <p:cNvSpPr>
            <a:spLocks noAdjustHandles="0" noChangeArrowheads="0"/>
          </p:cNvSpPr>
          <p:nvPr isPhoto="0" userDrawn="0"/>
        </p:nvSpPr>
        <p:spPr bwMode="auto">
          <a:xfrm>
            <a:off x="4419600" y="4038600"/>
            <a:ext cx="381000" cy="523220"/>
          </a:xfrm>
          <a:prstGeom prst="rect">
            <a:avLst/>
          </a:prstGeom>
          <a:noFill/>
        </p:spPr>
        <p:txBody>
          <a:bodyPr wrap="square" rtlCol="0">
            <a:spAutoFit/>
          </a:bodyPr>
          <a:lstStyle/>
          <a:p>
            <a:pPr>
              <a:defRPr/>
            </a:pPr>
            <a:r>
              <a:rPr lang="en-US" sz="2800" i="1"/>
              <a:t>d</a:t>
            </a:r>
            <a:endParaRPr/>
          </a:p>
        </p:txBody>
      </p:sp>
      <p:sp>
        <p:nvSpPr>
          <p:cNvPr id="13" name="TextBox 15" hidden="0"/>
          <p:cNvSpPr>
            <a:spLocks noAdjustHandles="0" noChangeArrowheads="0"/>
          </p:cNvSpPr>
          <p:nvPr isPhoto="0" userDrawn="0"/>
        </p:nvSpPr>
        <p:spPr bwMode="auto">
          <a:xfrm>
            <a:off x="1981200" y="3886200"/>
            <a:ext cx="381000" cy="523220"/>
          </a:xfrm>
          <a:prstGeom prst="rect">
            <a:avLst/>
          </a:prstGeom>
          <a:noFill/>
        </p:spPr>
        <p:txBody>
          <a:bodyPr wrap="square" rtlCol="0">
            <a:spAutoFit/>
          </a:bodyPr>
          <a:lstStyle/>
          <a:p>
            <a:pPr>
              <a:defRPr/>
            </a:pPr>
            <a:r>
              <a:rPr lang="en-US" sz="2800" i="1"/>
              <a:t>c</a:t>
            </a:r>
            <a:endParaRPr/>
          </a:p>
        </p:txBody>
      </p:sp>
      <p:sp>
        <p:nvSpPr>
          <p:cNvPr id="14" name="TextBox 18" hidden="0"/>
          <p:cNvSpPr>
            <a:spLocks noAdjustHandles="0" noChangeArrowheads="0"/>
          </p:cNvSpPr>
          <p:nvPr isPhoto="0" userDrawn="0"/>
        </p:nvSpPr>
        <p:spPr bwMode="auto">
          <a:xfrm>
            <a:off x="4267200" y="2286000"/>
            <a:ext cx="381000" cy="523220"/>
          </a:xfrm>
          <a:prstGeom prst="rect">
            <a:avLst/>
          </a:prstGeom>
          <a:noFill/>
        </p:spPr>
        <p:txBody>
          <a:bodyPr wrap="square" rtlCol="0">
            <a:spAutoFit/>
          </a:bodyPr>
          <a:lstStyle/>
          <a:p>
            <a:pPr>
              <a:defRPr/>
            </a:pPr>
            <a:r>
              <a:rPr lang="en-US" sz="2800" i="1"/>
              <a:t>b</a:t>
            </a:r>
            <a:endParaRPr/>
          </a:p>
        </p:txBody>
      </p:sp>
      <p:sp>
        <p:nvSpPr>
          <p:cNvPr id="15" name="Title 1" hidden="0"/>
          <p:cNvSpPr>
            <a:spLocks noAdjustHandles="0" noChangeArrowheads="0"/>
          </p:cNvSpPr>
          <p:nvPr isPhoto="0" userDrawn="0"/>
        </p:nvSpPr>
        <p:spPr bwMode="auto">
          <a:xfrm>
            <a:off x="609600" y="381000"/>
            <a:ext cx="8229600" cy="1143000"/>
          </a:xfrm>
          <a:prstGeom prst="rect">
            <a:avLst/>
          </a:prstGeom>
        </p:spPr>
        <p:txBody>
          <a:bodyPr vert="horz" lIns="0" rIns="0" bIns="0" anchor="b"/>
          <a:lstStyle/>
          <a:p>
            <a:pPr marL="0" marR="0" lvl="0" indent="0" algn="l" defTabSz="914400">
              <a:lnSpc>
                <a:spcPct val="95000"/>
              </a:lnSpc>
              <a:spcBef>
                <a:spcPts val="0"/>
              </a:spcBef>
              <a:spcAft>
                <a:spcPts val="0"/>
              </a:spcAft>
              <a:buClrTx/>
              <a:buSzTx/>
              <a:buFontTx/>
              <a:buNone/>
              <a:defRPr/>
            </a:pPr>
            <a:r>
              <a:rPr lang="en-US" sz="3800" b="0" i="0" u="none" strike="noStrike" cap="none" spc="0">
                <a:ln>
                  <a:noFill/>
                </a:ln>
                <a:solidFill>
                  <a:schemeClr val="tx2"/>
                </a:solidFill>
                <a:latin typeface="+mj-lt"/>
                <a:ea typeface="+mj-ea"/>
                <a:cs typeface="+mj-cs"/>
              </a:rPr>
              <a:t>Determining which Properties a Relation has from its Digraph – Example </a:t>
            </a:r>
            <a:r>
              <a:rPr lang="en-US" sz="3800">
                <a:solidFill>
                  <a:schemeClr val="tx2"/>
                </a:solidFill>
                <a:latin typeface="+mj-lt"/>
                <a:ea typeface="+mj-ea"/>
                <a:cs typeface="+mj-cs"/>
              </a:rPr>
              <a:t>4</a:t>
            </a:r>
            <a:endParaRPr lang="en-US" sz="3800" b="0" i="0" u="none" strike="noStrike" cap="none" spc="0">
              <a:ln>
                <a:noFill/>
              </a:ln>
              <a:solidFill>
                <a:schemeClr val="tx2"/>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Relations and Their Properties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9.1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381000" y="381000"/>
            <a:ext cx="8229600" cy="1143000"/>
          </a:xfrm>
        </p:spPr>
        <p:txBody>
          <a:bodyPr>
            <a:noAutofit/>
          </a:bodyPr>
          <a:lstStyle/>
          <a:p>
            <a:pPr>
              <a:defRPr/>
            </a:pPr>
            <a:r>
              <a:rPr lang="en-US" sz="4000"/>
              <a:t>Example of the Powers of a Relation</a:t>
            </a:r>
            <a:endParaRPr/>
          </a:p>
        </p:txBody>
      </p:sp>
      <p:grpSp>
        <p:nvGrpSpPr>
          <p:cNvPr id="5" name="Group 17" hidden="0"/>
          <p:cNvGrpSpPr/>
          <p:nvPr isPhoto="0" userDrawn="0"/>
        </p:nvGrpSpPr>
        <p:grpSpPr bwMode="auto">
          <a:xfrm>
            <a:off x="1219200" y="1752599"/>
            <a:ext cx="2286000" cy="1956375"/>
            <a:chOff x="1905000" y="2590800"/>
            <a:chExt cx="4572000" cy="4587861"/>
          </a:xfrm>
        </p:grpSpPr>
        <p:sp>
          <p:nvSpPr>
            <p:cNvPr id="6" name="Oval 3" hidden="0"/>
            <p:cNvSpPr/>
            <p:nvPr isPhoto="0" userDrawn="0"/>
          </p:nvSpPr>
          <p:spPr bwMode="auto">
            <a:xfrm>
              <a:off x="2362199"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Oval 4" hidden="0"/>
            <p:cNvSpPr/>
            <p:nvPr isPhoto="0" userDrawn="0"/>
          </p:nvSpPr>
          <p:spPr bwMode="auto">
            <a:xfrm>
              <a:off x="2362199"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 name="Oval 5" hidden="0"/>
            <p:cNvSpPr/>
            <p:nvPr isPhoto="0" userDrawn="0"/>
          </p:nvSpPr>
          <p:spPr bwMode="auto">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9" name="Oval 6" hidden="0"/>
            <p:cNvSpPr/>
            <p:nvPr isPhoto="0" userDrawn="0"/>
          </p:nvSpPr>
          <p:spPr bwMode="auto">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 name="TextBox 7" hidden="0"/>
            <p:cNvSpPr>
              <a:spLocks noAdjustHandles="0" noChangeArrowheads="0"/>
            </p:cNvSpPr>
            <p:nvPr isPhoto="0" userDrawn="0"/>
          </p:nvSpPr>
          <p:spPr bwMode="auto">
            <a:xfrm>
              <a:off x="1905000" y="2743200"/>
              <a:ext cx="381000" cy="523220"/>
            </a:xfrm>
            <a:prstGeom prst="rect">
              <a:avLst/>
            </a:prstGeom>
            <a:noFill/>
          </p:spPr>
          <p:txBody>
            <a:bodyPr wrap="square" rtlCol="0">
              <a:spAutoFit/>
            </a:bodyPr>
            <a:lstStyle/>
            <a:p>
              <a:pPr>
                <a:defRPr/>
              </a:pPr>
              <a:r>
                <a:rPr lang="en-US" sz="2800" i="1"/>
                <a:t>a</a:t>
              </a:r>
              <a:endParaRPr/>
            </a:p>
          </p:txBody>
        </p:sp>
        <p:sp>
          <p:nvSpPr>
            <p:cNvPr id="11" name="TextBox 8" hidden="0"/>
            <p:cNvSpPr>
              <a:spLocks noAdjustHandles="0" noChangeArrowheads="0"/>
            </p:cNvSpPr>
            <p:nvPr isPhoto="0" userDrawn="0"/>
          </p:nvSpPr>
          <p:spPr bwMode="auto">
            <a:xfrm>
              <a:off x="6096000" y="2590800"/>
              <a:ext cx="381000" cy="523220"/>
            </a:xfrm>
            <a:prstGeom prst="rect">
              <a:avLst/>
            </a:prstGeom>
            <a:noFill/>
          </p:spPr>
          <p:txBody>
            <a:bodyPr wrap="square" rtlCol="0">
              <a:spAutoFit/>
            </a:bodyPr>
            <a:lstStyle/>
            <a:p>
              <a:pPr>
                <a:defRPr/>
              </a:pPr>
              <a:r>
                <a:rPr lang="en-US" sz="2800" i="1"/>
                <a:t>b</a:t>
              </a:r>
              <a:endParaRPr/>
            </a:p>
          </p:txBody>
        </p:sp>
        <p:sp>
          <p:nvSpPr>
            <p:cNvPr id="12" name="TextBox 9" hidden="0"/>
            <p:cNvSpPr>
              <a:spLocks noAdjustHandles="0" noChangeArrowheads="0"/>
            </p:cNvSpPr>
            <p:nvPr isPhoto="0" userDrawn="0"/>
          </p:nvSpPr>
          <p:spPr bwMode="auto">
            <a:xfrm>
              <a:off x="5486400" y="5029200"/>
              <a:ext cx="381000" cy="523220"/>
            </a:xfrm>
            <a:prstGeom prst="rect">
              <a:avLst/>
            </a:prstGeom>
            <a:noFill/>
          </p:spPr>
          <p:txBody>
            <a:bodyPr wrap="square" rtlCol="0">
              <a:spAutoFit/>
            </a:bodyPr>
            <a:lstStyle/>
            <a:p>
              <a:pPr>
                <a:defRPr/>
              </a:pPr>
              <a:r>
                <a:rPr lang="en-US" sz="2800" i="1"/>
                <a:t>c</a:t>
              </a:r>
              <a:endParaRPr/>
            </a:p>
          </p:txBody>
        </p:sp>
        <p:sp>
          <p:nvSpPr>
            <p:cNvPr id="13" name="TextBox 10" hidden="0"/>
            <p:cNvSpPr>
              <a:spLocks noAdjustHandles="0" noChangeArrowheads="0"/>
            </p:cNvSpPr>
            <p:nvPr isPhoto="0" userDrawn="0"/>
          </p:nvSpPr>
          <p:spPr bwMode="auto">
            <a:xfrm>
              <a:off x="2438400" y="5105400"/>
              <a:ext cx="381000" cy="523220"/>
            </a:xfrm>
            <a:prstGeom prst="rect">
              <a:avLst/>
            </a:prstGeom>
            <a:noFill/>
          </p:spPr>
          <p:txBody>
            <a:bodyPr wrap="square" rtlCol="0">
              <a:spAutoFit/>
            </a:bodyPr>
            <a:lstStyle/>
            <a:p>
              <a:pPr>
                <a:defRPr/>
              </a:pPr>
              <a:r>
                <a:rPr lang="en-US" sz="2800" i="1"/>
                <a:t>d</a:t>
              </a:r>
              <a:endParaRPr/>
            </a:p>
          </p:txBody>
        </p:sp>
        <p:cxnSp>
          <p:nvCxnSpPr>
            <p:cNvPr id="14" name="Straight Arrow Connector 12" hidden="0"/>
            <p:cNvCxnSpPr>
              <a:cxnSpLocks/>
            </p:cNvCxnSpPr>
            <p:nvPr isPhoto="0" userDrawn="0"/>
          </p:nvCxnSpPr>
          <p:spPr bwMode="auto">
            <a:xfrm>
              <a:off x="2895600" y="2895600"/>
              <a:ext cx="24384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hidden="0"/>
            <p:cNvCxnSpPr>
              <a:cxnSpLocks/>
            </p:cNvCxnSpPr>
            <p:nvPr isPhoto="0" userDrawn="0"/>
          </p:nvCxnSpPr>
          <p:spPr bwMode="auto">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6" hidden="0"/>
            <p:cNvCxnSpPr>
              <a:cxnSpLocks/>
            </p:cNvCxnSpPr>
            <p:nvPr isPhoto="0" userDrawn="0"/>
          </p:nvCxnSpPr>
          <p:spPr bwMode="auto">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8" hidden="0"/>
            <p:cNvCxnSpPr>
              <a:cxnSpLocks/>
            </p:cNvCxnSpPr>
            <p:nvPr isPhoto="0" userDrawn="0"/>
          </p:nvCxnSpPr>
          <p:spPr bwMode="auto">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9" hidden="0"/>
            <p:cNvSpPr>
              <a:spLocks noAdjustHandles="0" noChangeArrowheads="0"/>
            </p:cNvSpPr>
            <p:nvPr isPhoto="0" userDrawn="0"/>
          </p:nvSpPr>
          <p:spPr bwMode="auto">
            <a:xfrm>
              <a:off x="3886200" y="5807315"/>
              <a:ext cx="381000" cy="1371346"/>
            </a:xfrm>
            <a:prstGeom prst="rect">
              <a:avLst/>
            </a:prstGeom>
            <a:noFill/>
          </p:spPr>
          <p:txBody>
            <a:bodyPr wrap="square" rtlCol="0">
              <a:spAutoFit/>
            </a:bodyPr>
            <a:lstStyle/>
            <a:p>
              <a:pPr>
                <a:defRPr/>
              </a:pPr>
              <a:r>
                <a:rPr lang="en-US" sz="3200" i="1"/>
                <a:t>R</a:t>
              </a:r>
              <a:endParaRPr/>
            </a:p>
          </p:txBody>
        </p:sp>
      </p:grpSp>
      <p:grpSp>
        <p:nvGrpSpPr>
          <p:cNvPr id="19" name="Group 20" hidden="0"/>
          <p:cNvGrpSpPr/>
          <p:nvPr isPhoto="0" userDrawn="0"/>
        </p:nvGrpSpPr>
        <p:grpSpPr bwMode="auto">
          <a:xfrm>
            <a:off x="5029200" y="1676400"/>
            <a:ext cx="2133600" cy="1956375"/>
            <a:chOff x="1676400" y="1676400"/>
            <a:chExt cx="4800600" cy="4609120"/>
          </a:xfrm>
        </p:grpSpPr>
        <p:sp>
          <p:nvSpPr>
            <p:cNvPr id="20" name="Oval 21" hidden="0"/>
            <p:cNvSpPr/>
            <p:nvPr isPhoto="0" userDrawn="0"/>
          </p:nvSpPr>
          <p:spPr bwMode="auto">
            <a:xfrm>
              <a:off x="2362199"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1" name="Oval 22" hidden="0"/>
            <p:cNvSpPr/>
            <p:nvPr isPhoto="0" userDrawn="0"/>
          </p:nvSpPr>
          <p:spPr bwMode="auto">
            <a:xfrm>
              <a:off x="2362199"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2" name="Oval 23" hidden="0"/>
            <p:cNvSpPr/>
            <p:nvPr isPhoto="0" userDrawn="0"/>
          </p:nvSpPr>
          <p:spPr bwMode="auto">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3" name="Oval 24" hidden="0"/>
            <p:cNvSpPr/>
            <p:nvPr isPhoto="0" userDrawn="0"/>
          </p:nvSpPr>
          <p:spPr bwMode="auto">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4" name="TextBox 25" hidden="0"/>
            <p:cNvSpPr>
              <a:spLocks noAdjustHandles="0" noChangeArrowheads="0"/>
            </p:cNvSpPr>
            <p:nvPr isPhoto="0" userDrawn="0"/>
          </p:nvSpPr>
          <p:spPr bwMode="auto">
            <a:xfrm>
              <a:off x="1676400" y="1676400"/>
              <a:ext cx="381000" cy="523220"/>
            </a:xfrm>
            <a:prstGeom prst="rect">
              <a:avLst/>
            </a:prstGeom>
            <a:noFill/>
          </p:spPr>
          <p:txBody>
            <a:bodyPr wrap="square" rtlCol="0">
              <a:spAutoFit/>
            </a:bodyPr>
            <a:lstStyle/>
            <a:p>
              <a:pPr>
                <a:defRPr/>
              </a:pPr>
              <a:r>
                <a:rPr lang="en-US" sz="2800" i="1"/>
                <a:t>a</a:t>
              </a:r>
              <a:endParaRPr/>
            </a:p>
          </p:txBody>
        </p:sp>
        <p:sp>
          <p:nvSpPr>
            <p:cNvPr id="25" name="TextBox 26" hidden="0"/>
            <p:cNvSpPr>
              <a:spLocks noAdjustHandles="0" noChangeArrowheads="0"/>
            </p:cNvSpPr>
            <p:nvPr isPhoto="0" userDrawn="0"/>
          </p:nvSpPr>
          <p:spPr bwMode="auto">
            <a:xfrm>
              <a:off x="6096000" y="1676400"/>
              <a:ext cx="381000" cy="523220"/>
            </a:xfrm>
            <a:prstGeom prst="rect">
              <a:avLst/>
            </a:prstGeom>
            <a:noFill/>
          </p:spPr>
          <p:txBody>
            <a:bodyPr wrap="square" rtlCol="0">
              <a:spAutoFit/>
            </a:bodyPr>
            <a:lstStyle/>
            <a:p>
              <a:pPr>
                <a:defRPr/>
              </a:pPr>
              <a:r>
                <a:rPr lang="en-US" sz="2800" i="1"/>
                <a:t>b</a:t>
              </a:r>
              <a:endParaRPr/>
            </a:p>
          </p:txBody>
        </p:sp>
        <p:sp>
          <p:nvSpPr>
            <p:cNvPr id="26" name="TextBox 27" hidden="0"/>
            <p:cNvSpPr>
              <a:spLocks noAdjustHandles="0" noChangeArrowheads="0"/>
            </p:cNvSpPr>
            <p:nvPr isPhoto="0" userDrawn="0"/>
          </p:nvSpPr>
          <p:spPr bwMode="auto">
            <a:xfrm>
              <a:off x="5486400" y="4191000"/>
              <a:ext cx="381000" cy="523220"/>
            </a:xfrm>
            <a:prstGeom prst="rect">
              <a:avLst/>
            </a:prstGeom>
            <a:noFill/>
          </p:spPr>
          <p:txBody>
            <a:bodyPr wrap="square" rtlCol="0">
              <a:spAutoFit/>
            </a:bodyPr>
            <a:lstStyle/>
            <a:p>
              <a:pPr>
                <a:defRPr/>
              </a:pPr>
              <a:r>
                <a:rPr lang="en-US" sz="2800" i="1"/>
                <a:t>c</a:t>
              </a:r>
              <a:endParaRPr/>
            </a:p>
          </p:txBody>
        </p:sp>
        <p:sp>
          <p:nvSpPr>
            <p:cNvPr id="27" name="TextBox 28" hidden="0"/>
            <p:cNvSpPr>
              <a:spLocks noAdjustHandles="0" noChangeArrowheads="0"/>
            </p:cNvSpPr>
            <p:nvPr isPhoto="0" userDrawn="0"/>
          </p:nvSpPr>
          <p:spPr bwMode="auto">
            <a:xfrm>
              <a:off x="2438400" y="4267200"/>
              <a:ext cx="381000" cy="523220"/>
            </a:xfrm>
            <a:prstGeom prst="rect">
              <a:avLst/>
            </a:prstGeom>
            <a:noFill/>
          </p:spPr>
          <p:txBody>
            <a:bodyPr wrap="square" rtlCol="0">
              <a:spAutoFit/>
            </a:bodyPr>
            <a:lstStyle/>
            <a:p>
              <a:pPr>
                <a:defRPr/>
              </a:pPr>
              <a:r>
                <a:rPr lang="en-US" sz="2800" i="1"/>
                <a:t>d</a:t>
              </a:r>
              <a:endParaRPr/>
            </a:p>
          </p:txBody>
        </p:sp>
        <p:cxnSp>
          <p:nvCxnSpPr>
            <p:cNvPr id="28" name="Straight Arrow Connector 29" hidden="0"/>
            <p:cNvCxnSpPr>
              <a:cxnSpLocks/>
            </p:cNvCxnSpPr>
            <p:nvPr isPhoto="0" userDrawn="0"/>
          </p:nvCxnSpPr>
          <p:spPr bwMode="auto">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30" hidden="0"/>
            <p:cNvCxnSpPr>
              <a:cxnSpLocks/>
            </p:cNvCxnSpPr>
            <p:nvPr isPhoto="0" userDrawn="0"/>
          </p:nvCxnSpPr>
          <p:spPr bwMode="auto">
            <a:xfrm rot="5400000">
              <a:off x="5067300" y="2933699"/>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31" hidden="0"/>
            <p:cNvCxnSpPr>
              <a:cxnSpLocks/>
            </p:cNvCxnSpPr>
            <p:nvPr isPhoto="0" userDrawn="0"/>
          </p:nvCxnSpPr>
          <p:spPr bwMode="auto">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2" hidden="0"/>
            <p:cNvSpPr>
              <a:spLocks noAdjustHandles="0" noChangeArrowheads="0"/>
            </p:cNvSpPr>
            <p:nvPr isPhoto="0" userDrawn="0"/>
          </p:nvSpPr>
          <p:spPr bwMode="auto">
            <a:xfrm>
              <a:off x="3562350" y="4907820"/>
              <a:ext cx="1474470" cy="1377700"/>
            </a:xfrm>
            <a:prstGeom prst="rect">
              <a:avLst/>
            </a:prstGeom>
            <a:noFill/>
          </p:spPr>
          <p:txBody>
            <a:bodyPr wrap="square" rtlCol="0">
              <a:spAutoFit/>
            </a:bodyPr>
            <a:lstStyle/>
            <a:p>
              <a:pPr>
                <a:defRPr/>
              </a:pPr>
              <a:r>
                <a:rPr lang="en-US" sz="3200" i="1"/>
                <a:t>R</a:t>
              </a:r>
              <a:r>
                <a:rPr lang="en-US" sz="3200" baseline="30000">
                  <a:latin typeface="Cambria Math"/>
                  <a:ea typeface="Cambria Math"/>
                </a:rPr>
                <a:t>2</a:t>
              </a:r>
              <a:endParaRPr/>
            </a:p>
          </p:txBody>
        </p:sp>
        <p:cxnSp>
          <p:nvCxnSpPr>
            <p:cNvPr id="32" name="Straight Arrow Connector 33" hidden="0"/>
            <p:cNvCxnSpPr>
              <a:cxnSpLocks/>
            </p:cNvCxnSpPr>
            <p:nvPr isPhoto="0" userDrawn="0"/>
          </p:nvCxnSpPr>
          <p:spPr bwMode="auto">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3" name="Oval 35" hidden="0"/>
          <p:cNvSpPr/>
          <p:nvPr isPhoto="0" userDrawn="0"/>
        </p:nvSpPr>
        <p:spPr bwMode="auto">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4" name="Oval 36" hidden="0"/>
          <p:cNvSpPr/>
          <p:nvPr isPhoto="0" userDrawn="0"/>
        </p:nvSpPr>
        <p:spPr bwMode="auto">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5" name="Oval 37" hidden="0"/>
          <p:cNvSpPr/>
          <p:nvPr isPhoto="0" userDrawn="0"/>
        </p:nvSpPr>
        <p:spPr bwMode="auto">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6" name="Oval 38" hidden="0"/>
          <p:cNvSpPr/>
          <p:nvPr isPhoto="0" userDrawn="0"/>
        </p:nvSpPr>
        <p:spPr bwMode="auto">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7" name="TextBox 39" hidden="0"/>
          <p:cNvSpPr>
            <a:spLocks noAdjustHandles="0" noChangeArrowheads="0"/>
          </p:cNvSpPr>
          <p:nvPr isPhoto="0" userDrawn="0"/>
        </p:nvSpPr>
        <p:spPr bwMode="auto">
          <a:xfrm>
            <a:off x="5105400" y="4334968"/>
            <a:ext cx="179294" cy="232660"/>
          </a:xfrm>
          <a:prstGeom prst="rect">
            <a:avLst/>
          </a:prstGeom>
          <a:noFill/>
        </p:spPr>
        <p:txBody>
          <a:bodyPr wrap="square" rtlCol="0">
            <a:spAutoFit/>
          </a:bodyPr>
          <a:lstStyle/>
          <a:p>
            <a:pPr>
              <a:defRPr/>
            </a:pPr>
            <a:r>
              <a:rPr lang="en-US" sz="2800" i="1"/>
              <a:t>a</a:t>
            </a:r>
            <a:endParaRPr/>
          </a:p>
        </p:txBody>
      </p:sp>
      <p:sp>
        <p:nvSpPr>
          <p:cNvPr id="38" name="TextBox 40" hidden="0"/>
          <p:cNvSpPr>
            <a:spLocks noAdjustHandles="0" noChangeArrowheads="0"/>
          </p:cNvSpPr>
          <p:nvPr isPhoto="0" userDrawn="0"/>
        </p:nvSpPr>
        <p:spPr bwMode="auto">
          <a:xfrm>
            <a:off x="7391400" y="4267200"/>
            <a:ext cx="179294" cy="232660"/>
          </a:xfrm>
          <a:prstGeom prst="rect">
            <a:avLst/>
          </a:prstGeom>
          <a:noFill/>
        </p:spPr>
        <p:txBody>
          <a:bodyPr wrap="square" rtlCol="0">
            <a:spAutoFit/>
          </a:bodyPr>
          <a:lstStyle/>
          <a:p>
            <a:pPr>
              <a:defRPr/>
            </a:pPr>
            <a:r>
              <a:rPr lang="en-US" sz="2800" i="1"/>
              <a:t>b</a:t>
            </a:r>
            <a:endParaRPr/>
          </a:p>
        </p:txBody>
      </p:sp>
      <p:sp>
        <p:nvSpPr>
          <p:cNvPr id="39" name="TextBox 41" hidden="0"/>
          <p:cNvSpPr>
            <a:spLocks noAdjustHandles="0" noChangeArrowheads="0"/>
          </p:cNvSpPr>
          <p:nvPr isPhoto="0" userDrawn="0"/>
        </p:nvSpPr>
        <p:spPr bwMode="auto">
          <a:xfrm>
            <a:off x="6898341" y="5385366"/>
            <a:ext cx="179294" cy="232660"/>
          </a:xfrm>
          <a:prstGeom prst="rect">
            <a:avLst/>
          </a:prstGeom>
          <a:noFill/>
        </p:spPr>
        <p:txBody>
          <a:bodyPr wrap="square" rtlCol="0">
            <a:spAutoFit/>
          </a:bodyPr>
          <a:lstStyle/>
          <a:p>
            <a:pPr>
              <a:defRPr/>
            </a:pPr>
            <a:r>
              <a:rPr lang="en-US" sz="2800" i="1"/>
              <a:t>c</a:t>
            </a:r>
            <a:endParaRPr/>
          </a:p>
        </p:txBody>
      </p:sp>
      <p:sp>
        <p:nvSpPr>
          <p:cNvPr id="40" name="TextBox 42" hidden="0"/>
          <p:cNvSpPr>
            <a:spLocks noAdjustHandles="0" noChangeArrowheads="0"/>
          </p:cNvSpPr>
          <p:nvPr isPhoto="0" userDrawn="0"/>
        </p:nvSpPr>
        <p:spPr bwMode="auto">
          <a:xfrm>
            <a:off x="5463988" y="5419250"/>
            <a:ext cx="179294" cy="232660"/>
          </a:xfrm>
          <a:prstGeom prst="rect">
            <a:avLst/>
          </a:prstGeom>
          <a:noFill/>
        </p:spPr>
        <p:txBody>
          <a:bodyPr wrap="square" rtlCol="0">
            <a:spAutoFit/>
          </a:bodyPr>
          <a:lstStyle/>
          <a:p>
            <a:pPr>
              <a:defRPr/>
            </a:pPr>
            <a:r>
              <a:rPr lang="en-US" sz="2800" i="1"/>
              <a:t>d</a:t>
            </a:r>
            <a:endParaRPr/>
          </a:p>
        </p:txBody>
      </p:sp>
      <p:sp>
        <p:nvSpPr>
          <p:cNvPr id="41" name="TextBox 43" hidden="0"/>
          <p:cNvSpPr>
            <a:spLocks noAdjustHandles="0" noChangeArrowheads="0"/>
          </p:cNvSpPr>
          <p:nvPr isPhoto="0" userDrawn="0"/>
        </p:nvSpPr>
        <p:spPr bwMode="auto">
          <a:xfrm>
            <a:off x="6019800" y="5562600"/>
            <a:ext cx="753036" cy="584775"/>
          </a:xfrm>
          <a:prstGeom prst="rect">
            <a:avLst/>
          </a:prstGeom>
          <a:noFill/>
        </p:spPr>
        <p:txBody>
          <a:bodyPr wrap="square" rtlCol="0">
            <a:spAutoFit/>
          </a:bodyPr>
          <a:lstStyle/>
          <a:p>
            <a:pPr>
              <a:defRPr/>
            </a:pPr>
            <a:r>
              <a:rPr lang="en-US" sz="3200" i="1"/>
              <a:t>R</a:t>
            </a:r>
            <a:r>
              <a:rPr lang="en-US" sz="3200" baseline="30000">
                <a:latin typeface="Cambria Math"/>
                <a:ea typeface="Cambria Math"/>
              </a:rPr>
              <a:t>3</a:t>
            </a:r>
            <a:endParaRPr/>
          </a:p>
        </p:txBody>
      </p:sp>
      <p:cxnSp>
        <p:nvCxnSpPr>
          <p:cNvPr id="42" name="Straight Arrow Connector 44" hidden="0"/>
          <p:cNvCxnSpPr>
            <a:cxnSpLocks/>
          </p:cNvCxnSpPr>
          <p:nvPr isPhoto="0" userDrawn="0"/>
        </p:nvCxnSpPr>
        <p:spPr bwMode="auto">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ight Arrow 62" hidden="0"/>
          <p:cNvSpPr/>
          <p:nvPr isPhoto="0" userDrawn="0"/>
        </p:nvSpPr>
        <p:spPr bwMode="auto">
          <a:xfrm>
            <a:off x="4191000" y="2209800"/>
            <a:ext cx="304800" cy="228600"/>
          </a:xfrm>
          <a:prstGeom prst="rightArrow">
            <a:avLst>
              <a:gd name="adj1" fmla="val 50000"/>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44" name="Down Arrow 63" hidden="0"/>
          <p:cNvSpPr/>
          <p:nvPr isPhoto="0" userDrawn="0"/>
        </p:nvSpPr>
        <p:spPr bwMode="auto">
          <a:xfrm>
            <a:off x="6019800" y="3733800"/>
            <a:ext cx="304800" cy="228600"/>
          </a:xfrm>
          <a:prstGeom prst="downArrow">
            <a:avLst>
              <a:gd name="adj1" fmla="val 50000"/>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45" name="Right Arrow 64" hidden="0"/>
          <p:cNvSpPr/>
          <p:nvPr isPhoto="0" userDrawn="0"/>
        </p:nvSpPr>
        <p:spPr bwMode="auto">
          <a:xfrm rot="10800000">
            <a:off x="4191000" y="4724399"/>
            <a:ext cx="304800" cy="228600"/>
          </a:xfrm>
          <a:prstGeom prst="rightArrow">
            <a:avLst>
              <a:gd name="adj1" fmla="val 50000"/>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grpSp>
        <p:nvGrpSpPr>
          <p:cNvPr id="46" name="Group 65" hidden="0"/>
          <p:cNvGrpSpPr/>
          <p:nvPr isPhoto="0" userDrawn="0"/>
        </p:nvGrpSpPr>
        <p:grpSpPr bwMode="auto">
          <a:xfrm>
            <a:off x="1066800" y="4114800"/>
            <a:ext cx="2743200" cy="2108775"/>
            <a:chOff x="1752599" y="1676400"/>
            <a:chExt cx="4876800" cy="4177096"/>
          </a:xfrm>
        </p:grpSpPr>
        <p:sp>
          <p:nvSpPr>
            <p:cNvPr id="47" name="Oval 66" hidden="0"/>
            <p:cNvSpPr/>
            <p:nvPr isPhoto="0" userDrawn="0"/>
          </p:nvSpPr>
          <p:spPr bwMode="auto">
            <a:xfrm>
              <a:off x="2362199"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8" name="Oval 67" hidden="0"/>
            <p:cNvSpPr/>
            <p:nvPr isPhoto="0" userDrawn="0"/>
          </p:nvSpPr>
          <p:spPr bwMode="auto">
            <a:xfrm>
              <a:off x="2362199"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9" name="Oval 68" hidden="0"/>
            <p:cNvSpPr/>
            <p:nvPr isPhoto="0" userDrawn="0"/>
          </p:nvSpPr>
          <p:spPr bwMode="auto">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0" name="Oval 69" hidden="0"/>
            <p:cNvSpPr/>
            <p:nvPr isPhoto="0" userDrawn="0"/>
          </p:nvSpPr>
          <p:spPr bwMode="auto">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1" name="TextBox 70" hidden="0"/>
            <p:cNvSpPr>
              <a:spLocks noAdjustHandles="0" noChangeArrowheads="0"/>
            </p:cNvSpPr>
            <p:nvPr isPhoto="0" userDrawn="0"/>
          </p:nvSpPr>
          <p:spPr bwMode="auto">
            <a:xfrm>
              <a:off x="1752599" y="1905000"/>
              <a:ext cx="381000" cy="523220"/>
            </a:xfrm>
            <a:prstGeom prst="rect">
              <a:avLst/>
            </a:prstGeom>
            <a:noFill/>
          </p:spPr>
          <p:txBody>
            <a:bodyPr wrap="square" rtlCol="0">
              <a:spAutoFit/>
            </a:bodyPr>
            <a:lstStyle/>
            <a:p>
              <a:pPr>
                <a:defRPr/>
              </a:pPr>
              <a:r>
                <a:rPr lang="en-US" sz="2800" i="1"/>
                <a:t>a</a:t>
              </a:r>
              <a:endParaRPr/>
            </a:p>
          </p:txBody>
        </p:sp>
        <p:sp>
          <p:nvSpPr>
            <p:cNvPr id="52" name="TextBox 71" hidden="0"/>
            <p:cNvSpPr>
              <a:spLocks noAdjustHandles="0" noChangeArrowheads="0"/>
            </p:cNvSpPr>
            <p:nvPr isPhoto="0" userDrawn="0"/>
          </p:nvSpPr>
          <p:spPr bwMode="auto">
            <a:xfrm>
              <a:off x="6248400" y="1676400"/>
              <a:ext cx="381000" cy="523220"/>
            </a:xfrm>
            <a:prstGeom prst="rect">
              <a:avLst/>
            </a:prstGeom>
            <a:noFill/>
          </p:spPr>
          <p:txBody>
            <a:bodyPr wrap="square" rtlCol="0">
              <a:spAutoFit/>
            </a:bodyPr>
            <a:lstStyle/>
            <a:p>
              <a:pPr>
                <a:defRPr/>
              </a:pPr>
              <a:r>
                <a:rPr lang="en-US" sz="2800" i="1"/>
                <a:t>b</a:t>
              </a:r>
              <a:endParaRPr/>
            </a:p>
          </p:txBody>
        </p:sp>
        <p:sp>
          <p:nvSpPr>
            <p:cNvPr id="53" name="TextBox 72" hidden="0"/>
            <p:cNvSpPr>
              <a:spLocks noAdjustHandles="0" noChangeArrowheads="0"/>
            </p:cNvSpPr>
            <p:nvPr isPhoto="0" userDrawn="0"/>
          </p:nvSpPr>
          <p:spPr bwMode="auto">
            <a:xfrm>
              <a:off x="5486400" y="4191000"/>
              <a:ext cx="381000" cy="523220"/>
            </a:xfrm>
            <a:prstGeom prst="rect">
              <a:avLst/>
            </a:prstGeom>
            <a:noFill/>
          </p:spPr>
          <p:txBody>
            <a:bodyPr wrap="square" rtlCol="0">
              <a:spAutoFit/>
            </a:bodyPr>
            <a:lstStyle/>
            <a:p>
              <a:pPr>
                <a:defRPr/>
              </a:pPr>
              <a:r>
                <a:rPr lang="en-US" sz="2800" i="1"/>
                <a:t>c</a:t>
              </a:r>
              <a:endParaRPr/>
            </a:p>
          </p:txBody>
        </p:sp>
        <p:sp>
          <p:nvSpPr>
            <p:cNvPr id="54" name="TextBox 73" hidden="0"/>
            <p:cNvSpPr>
              <a:spLocks noAdjustHandles="0" noChangeArrowheads="0"/>
            </p:cNvSpPr>
            <p:nvPr isPhoto="0" userDrawn="0"/>
          </p:nvSpPr>
          <p:spPr bwMode="auto">
            <a:xfrm>
              <a:off x="2438400" y="4267200"/>
              <a:ext cx="381000" cy="523220"/>
            </a:xfrm>
            <a:prstGeom prst="rect">
              <a:avLst/>
            </a:prstGeom>
            <a:noFill/>
          </p:spPr>
          <p:txBody>
            <a:bodyPr wrap="square" rtlCol="0">
              <a:spAutoFit/>
            </a:bodyPr>
            <a:lstStyle/>
            <a:p>
              <a:pPr>
                <a:defRPr/>
              </a:pPr>
              <a:r>
                <a:rPr lang="en-US" sz="2800" i="1"/>
                <a:t>d</a:t>
              </a:r>
              <a:endParaRPr/>
            </a:p>
          </p:txBody>
        </p:sp>
        <p:cxnSp>
          <p:nvCxnSpPr>
            <p:cNvPr id="55" name="Straight Arrow Connector 74" hidden="0"/>
            <p:cNvCxnSpPr>
              <a:cxnSpLocks/>
            </p:cNvCxnSpPr>
            <p:nvPr isPhoto="0" userDrawn="0"/>
          </p:nvCxnSpPr>
          <p:spPr bwMode="auto">
            <a:xfrm>
              <a:off x="2895600" y="2057400"/>
              <a:ext cx="24384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75" hidden="0"/>
            <p:cNvCxnSpPr>
              <a:cxnSpLocks/>
            </p:cNvCxnSpPr>
            <p:nvPr isPhoto="0" userDrawn="0"/>
          </p:nvCxnSpPr>
          <p:spPr bwMode="auto">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76" hidden="0"/>
            <p:cNvCxnSpPr>
              <a:cxnSpLocks/>
            </p:cNvCxnSpPr>
            <p:nvPr isPhoto="0" userDrawn="0"/>
          </p:nvCxnSpPr>
          <p:spPr bwMode="auto">
            <a:xfrm rot="5400000">
              <a:off x="5067300" y="2933699"/>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77" hidden="0"/>
            <p:cNvCxnSpPr>
              <a:cxnSpLocks/>
            </p:cNvCxnSpPr>
            <p:nvPr isPhoto="0" userDrawn="0"/>
          </p:nvCxnSpPr>
          <p:spPr bwMode="auto">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78" hidden="0"/>
            <p:cNvSpPr>
              <a:spLocks noAdjustHandles="0" noChangeArrowheads="0"/>
            </p:cNvSpPr>
            <p:nvPr isPhoto="0" userDrawn="0"/>
          </p:nvSpPr>
          <p:spPr bwMode="auto">
            <a:xfrm>
              <a:off x="3513667" y="4695164"/>
              <a:ext cx="1828800" cy="1158332"/>
            </a:xfrm>
            <a:prstGeom prst="rect">
              <a:avLst/>
            </a:prstGeom>
            <a:noFill/>
          </p:spPr>
          <p:txBody>
            <a:bodyPr wrap="square" rtlCol="0">
              <a:spAutoFit/>
            </a:bodyPr>
            <a:lstStyle/>
            <a:p>
              <a:pPr>
                <a:defRPr/>
              </a:pPr>
              <a:r>
                <a:rPr lang="en-US" sz="3200" i="1"/>
                <a:t>R</a:t>
              </a:r>
              <a:r>
                <a:rPr lang="en-US" sz="3200" baseline="30000">
                  <a:latin typeface="Cambria Math"/>
                  <a:ea typeface="Cambria Math"/>
                </a:rPr>
                <a:t>4</a:t>
              </a:r>
              <a:endParaRPr/>
            </a:p>
          </p:txBody>
        </p:sp>
      </p:grpSp>
      <p:sp>
        <p:nvSpPr>
          <p:cNvPr id="60" name="TextBox 79" hidden="0"/>
          <p:cNvSpPr>
            <a:spLocks noAdjustHandles="0" noChangeArrowheads="0"/>
          </p:cNvSpPr>
          <p:nvPr isPhoto="0" userDrawn="0"/>
        </p:nvSpPr>
        <p:spPr bwMode="auto">
          <a:xfrm>
            <a:off x="685800" y="6172200"/>
            <a:ext cx="8229600" cy="646331"/>
          </a:xfrm>
          <a:prstGeom prst="rect">
            <a:avLst/>
          </a:prstGeom>
          <a:noFill/>
          <a:ln>
            <a:solidFill>
              <a:schemeClr val="tx2"/>
            </a:solidFill>
          </a:ln>
        </p:spPr>
        <p:txBody>
          <a:bodyPr wrap="square" rtlCol="0">
            <a:spAutoFit/>
          </a:bodyPr>
          <a:lstStyle/>
          <a:p>
            <a:pPr>
              <a:defRPr/>
            </a:pPr>
            <a:r>
              <a:rPr lang="en-US"/>
              <a:t>The pair (</a:t>
            </a:r>
            <a:r>
              <a:rPr lang="en-US"/>
              <a:t>x,y</a:t>
            </a:r>
            <a:r>
              <a:rPr lang="en-US"/>
              <a:t>) is in  </a:t>
            </a:r>
            <a:r>
              <a:rPr lang="en-US" i="1"/>
              <a:t>R</a:t>
            </a:r>
            <a:r>
              <a:rPr lang="en-US" i="1" baseline="30000">
                <a:ea typeface="Cambria Math"/>
              </a:rPr>
              <a:t>n</a:t>
            </a:r>
            <a:r>
              <a:rPr lang="en-US" baseline="30000">
                <a:latin typeface="Cambria Math"/>
                <a:ea typeface="Cambria Math"/>
              </a:rPr>
              <a:t> </a:t>
            </a:r>
            <a:r>
              <a:rPr lang="en-US"/>
              <a:t> if there is a path of length </a:t>
            </a:r>
            <a:r>
              <a:rPr lang="en-US" i="1"/>
              <a:t>n</a:t>
            </a:r>
            <a:r>
              <a:rPr lang="en-US"/>
              <a:t> from </a:t>
            </a:r>
            <a:r>
              <a:rPr lang="en-US" i="1"/>
              <a:t>x</a:t>
            </a:r>
            <a:r>
              <a:rPr lang="en-US"/>
              <a:t> to </a:t>
            </a:r>
            <a:r>
              <a:rPr lang="en-US" i="1"/>
              <a:t>y</a:t>
            </a:r>
            <a:r>
              <a:rPr lang="en-US"/>
              <a:t>  in </a:t>
            </a:r>
            <a:r>
              <a:rPr lang="en-US" i="1"/>
              <a:t>R</a:t>
            </a:r>
            <a:endParaRPr lang="en-US"/>
          </a:p>
          <a:p>
            <a:pPr>
              <a:defRPr/>
            </a:pPr>
            <a:r>
              <a:rPr lang="en-US"/>
              <a:t>             (following the direction of the arrows). </a:t>
            </a:r>
            <a:endParaRPr lang="en-US" baseline="30000">
              <a:latin typeface="Cambria Math"/>
              <a:ea typeface="Cambria Math"/>
            </a:endParaRPr>
          </a:p>
        </p:txBody>
      </p:sp>
      <p:sp>
        <p:nvSpPr>
          <p:cNvPr id="61" name="Freeform 92" hidden="0"/>
          <p:cNvSpPr/>
          <p:nvPr isPhoto="0" userDrawn="0"/>
        </p:nvSpPr>
        <p:spPr bwMode="auto">
          <a:xfrm>
            <a:off x="7010399"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fill="norm" stroke="1" extrusionOk="0">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defRPr/>
            </a:pPr>
            <a:endParaRPr lang="en-US"/>
          </a:p>
        </p:txBody>
      </p:sp>
      <p:sp>
        <p:nvSpPr>
          <p:cNvPr id="62" name="Freeform 93" hidden="0"/>
          <p:cNvSpPr/>
          <p:nvPr isPhoto="0" userDrawn="0"/>
        </p:nvSpPr>
        <p:spPr bwMode="auto">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fill="norm" stroke="1" extrusionOk="0">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defRPr/>
            </a:pPr>
            <a:endParaRPr lang="en-US"/>
          </a:p>
        </p:txBody>
      </p:sp>
      <p:sp>
        <p:nvSpPr>
          <p:cNvPr id="63" name="Freeform 94" hidden="0"/>
          <p:cNvSpPr/>
          <p:nvPr isPhoto="0" userDrawn="0"/>
        </p:nvSpPr>
        <p:spPr bwMode="auto">
          <a:xfrm rot="881161">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fill="norm" stroke="1" extrusionOk="0">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Equivalence Relations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9.5</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Equivalence Relations</a:t>
            </a:r>
            <a:endParaRPr/>
          </a:p>
        </p:txBody>
      </p:sp>
      <p:sp>
        <p:nvSpPr>
          <p:cNvPr id="5" name="Content Placeholder 2" hidden="0"/>
          <p:cNvSpPr>
            <a:spLocks noGrp="1"/>
          </p:cNvSpPr>
          <p:nvPr isPhoto="0" userDrawn="0">
            <p:ph idx="1" hasCustomPrompt="0"/>
          </p:nvPr>
        </p:nvSpPr>
        <p:spPr bwMode="auto"/>
        <p:txBody>
          <a:bodyPr/>
          <a:lstStyle/>
          <a:p>
            <a:pPr>
              <a:buNone/>
              <a:defRPr/>
            </a:pPr>
            <a:r>
              <a:rPr lang="en-US" b="1"/>
              <a:t>   Definition </a:t>
            </a:r>
            <a:r>
              <a:rPr lang="en-US" b="1">
                <a:latin typeface="Cambria Math"/>
                <a:ea typeface="Cambria Math"/>
              </a:rPr>
              <a:t>1</a:t>
            </a:r>
            <a:r>
              <a:rPr lang="en-US"/>
              <a:t>:  A relation on a set </a:t>
            </a:r>
            <a:r>
              <a:rPr lang="en-US" i="1"/>
              <a:t>A</a:t>
            </a:r>
            <a:r>
              <a:rPr lang="en-US"/>
              <a:t> is called an </a:t>
            </a:r>
            <a:r>
              <a:rPr lang="en-US" i="1"/>
              <a:t>equivalence relation </a:t>
            </a:r>
            <a:r>
              <a:rPr lang="en-US"/>
              <a:t>if it is reflexive, symmetric, and transitive. </a:t>
            </a:r>
            <a:endParaRPr/>
          </a:p>
          <a:p>
            <a:pPr>
              <a:buNone/>
              <a:defRPr/>
            </a:pPr>
            <a:endParaRPr lang="en-US"/>
          </a:p>
          <a:p>
            <a:pPr>
              <a:buNone/>
              <a:defRPr/>
            </a:pPr>
            <a:r>
              <a:rPr lang="en-US" b="1"/>
              <a:t>   Definition </a:t>
            </a:r>
            <a:r>
              <a:rPr lang="en-US" b="1">
                <a:latin typeface="Cambria Math"/>
                <a:ea typeface="Cambria Math"/>
              </a:rPr>
              <a:t>2</a:t>
            </a:r>
            <a:r>
              <a:rPr lang="en-US"/>
              <a:t>:  Two elements </a:t>
            </a:r>
            <a:r>
              <a:rPr lang="en-US" i="1"/>
              <a:t>a</a:t>
            </a:r>
            <a:r>
              <a:rPr lang="en-US"/>
              <a:t>, and </a:t>
            </a:r>
            <a:r>
              <a:rPr lang="en-US" i="1"/>
              <a:t>b</a:t>
            </a:r>
            <a:r>
              <a:rPr lang="en-US"/>
              <a:t> that are related by an equivalence relation are called  </a:t>
            </a:r>
            <a:r>
              <a:rPr lang="en-US" i="1"/>
              <a:t>equivalent.  </a:t>
            </a:r>
            <a:r>
              <a:rPr lang="en-US"/>
              <a:t>The notation </a:t>
            </a:r>
            <a:r>
              <a:rPr lang="en-US" i="1"/>
              <a:t>a</a:t>
            </a:r>
            <a:r>
              <a:rPr lang="en-US"/>
              <a:t> </a:t>
            </a:r>
            <a:r>
              <a:rPr lang="en-US">
                <a:latin typeface="Cambria Math"/>
                <a:ea typeface="Cambria Math"/>
              </a:rPr>
              <a:t>∼ </a:t>
            </a:r>
            <a:r>
              <a:rPr lang="en-US" i="1"/>
              <a:t>b</a:t>
            </a:r>
            <a:r>
              <a:rPr lang="en-US"/>
              <a:t> is often used to denote that </a:t>
            </a:r>
            <a:r>
              <a:rPr lang="en-US" i="1"/>
              <a:t>a</a:t>
            </a:r>
            <a:r>
              <a:rPr lang="en-US"/>
              <a:t> and </a:t>
            </a:r>
            <a:r>
              <a:rPr lang="en-US" i="1"/>
              <a:t>b</a:t>
            </a:r>
            <a:r>
              <a:rPr lang="en-US"/>
              <a:t> are equivalent elements with respect to a particular equivalence relation.</a:t>
            </a:r>
            <a:endParaRPr/>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533400"/>
            <a:ext cx="8229600" cy="1143000"/>
          </a:xfrm>
        </p:spPr>
        <p:txBody>
          <a:bodyPr/>
          <a:lstStyle/>
          <a:p>
            <a:pPr>
              <a:defRPr/>
            </a:pPr>
            <a:r>
              <a:rPr lang="en-US"/>
              <a:t>Strings</a:t>
            </a:r>
            <a:endParaRPr/>
          </a:p>
        </p:txBody>
      </p:sp>
      <p:sp>
        <p:nvSpPr>
          <p:cNvPr id="5" name="Content Placeholder 2" hidden="0"/>
          <p:cNvSpPr>
            <a:spLocks noGrp="1"/>
          </p:cNvSpPr>
          <p:nvPr isPhoto="0" userDrawn="0">
            <p:ph idx="1" hasCustomPrompt="0"/>
          </p:nvPr>
        </p:nvSpPr>
        <p:spPr bwMode="auto">
          <a:xfrm>
            <a:off x="457200" y="1828800"/>
            <a:ext cx="8229600" cy="4389120"/>
          </a:xfrm>
        </p:spPr>
        <p:txBody>
          <a:bodyPr/>
          <a:lstStyle/>
          <a:p>
            <a:pPr>
              <a:lnSpc>
                <a:spcPct val="95000"/>
              </a:lnSpc>
              <a:buNone/>
              <a:defRPr/>
            </a:pPr>
            <a:r>
              <a:rPr lang="en-US" sz="1400" b="1"/>
              <a:t>   </a:t>
            </a:r>
            <a:endParaRPr sz="1400"/>
          </a:p>
          <a:p>
            <a:pPr>
              <a:lnSpc>
                <a:spcPct val="80000"/>
              </a:lnSpc>
              <a:buNone/>
              <a:defRPr/>
            </a:pPr>
            <a:r>
              <a:rPr lang="en-US" sz="1400" b="1"/>
              <a:t>     </a:t>
            </a:r>
            <a:r>
              <a:rPr lang="en-US" sz="1900" b="1"/>
              <a:t>Example</a:t>
            </a:r>
            <a:r>
              <a:rPr lang="en-US" sz="1900"/>
              <a:t>: Suppose that </a:t>
            </a:r>
            <a:r>
              <a:rPr lang="en-US" sz="1900" i="1"/>
              <a:t>R</a:t>
            </a:r>
            <a:r>
              <a:rPr lang="en-US" sz="1900"/>
              <a:t> is the relation on the set of strings of English letters such that </a:t>
            </a:r>
            <a:r>
              <a:rPr lang="en-US" sz="1900" i="1"/>
              <a:t>aRb</a:t>
            </a:r>
            <a:r>
              <a:rPr lang="en-US" sz="1900"/>
              <a:t> if and only if </a:t>
            </a:r>
            <a:r>
              <a:rPr lang="en-US" sz="1900" i="1"/>
              <a:t>l</a:t>
            </a:r>
            <a:r>
              <a:rPr lang="en-US" sz="1900"/>
              <a:t>(</a:t>
            </a:r>
            <a:r>
              <a:rPr lang="en-US" sz="1900" i="1"/>
              <a:t>a</a:t>
            </a:r>
            <a:r>
              <a:rPr lang="en-US" sz="1900"/>
              <a:t>) = </a:t>
            </a:r>
            <a:r>
              <a:rPr lang="en-US" sz="1900" i="1"/>
              <a:t>l</a:t>
            </a:r>
            <a:r>
              <a:rPr lang="en-US" sz="1900"/>
              <a:t>(</a:t>
            </a:r>
            <a:r>
              <a:rPr lang="en-US" sz="1900" i="1"/>
              <a:t>b</a:t>
            </a:r>
            <a:r>
              <a:rPr lang="en-US" sz="1900"/>
              <a:t>), where </a:t>
            </a:r>
            <a:r>
              <a:rPr lang="en-US" sz="1900" i="1"/>
              <a:t>l</a:t>
            </a:r>
            <a:r>
              <a:rPr lang="en-US" sz="1900"/>
              <a:t>(</a:t>
            </a:r>
            <a:r>
              <a:rPr lang="en-US" sz="1900" i="1"/>
              <a:t>x</a:t>
            </a:r>
            <a:r>
              <a:rPr lang="en-US" sz="1900"/>
              <a:t>) is the length of the string </a:t>
            </a:r>
            <a:r>
              <a:rPr lang="en-US" sz="1900" i="1"/>
              <a:t>x</a:t>
            </a:r>
            <a:r>
              <a:rPr lang="en-US" sz="1900"/>
              <a:t>. Is </a:t>
            </a:r>
            <a:r>
              <a:rPr lang="en-US" sz="1900" i="1"/>
              <a:t>R</a:t>
            </a:r>
            <a:r>
              <a:rPr lang="en-US" sz="1900"/>
              <a:t> an equivalence relation? </a:t>
            </a:r>
            <a:endParaRPr sz="1400"/>
          </a:p>
          <a:p>
            <a:pPr>
              <a:lnSpc>
                <a:spcPct val="80000"/>
              </a:lnSpc>
              <a:buNone/>
              <a:defRPr/>
            </a:pPr>
            <a:endParaRPr lang="en-US" sz="1900"/>
          </a:p>
          <a:p>
            <a:pPr>
              <a:lnSpc>
                <a:spcPct val="80000"/>
              </a:lnSpc>
              <a:buNone/>
              <a:defRPr/>
            </a:pPr>
            <a:r>
              <a:rPr lang="en-US" sz="1900"/>
              <a:t>    </a:t>
            </a:r>
            <a:r>
              <a:rPr lang="en-US" sz="1900" b="1"/>
              <a:t>Solution</a:t>
            </a:r>
            <a:r>
              <a:rPr lang="en-US" sz="1900"/>
              <a:t>: Show that all of the properties of an equivalence relation hold.</a:t>
            </a:r>
            <a:endParaRPr sz="1400"/>
          </a:p>
          <a:p>
            <a:pPr lvl="1">
              <a:lnSpc>
                <a:spcPct val="80000"/>
              </a:lnSpc>
              <a:defRPr/>
            </a:pPr>
            <a:r>
              <a:rPr lang="en-US" sz="1900" i="1"/>
              <a:t>Reflexivity</a:t>
            </a:r>
            <a:r>
              <a:rPr lang="en-US" sz="1900"/>
              <a:t>: Because</a:t>
            </a:r>
            <a:r>
              <a:rPr lang="en-US" sz="1900" i="1"/>
              <a:t> l</a:t>
            </a:r>
            <a:r>
              <a:rPr lang="en-US" sz="1900"/>
              <a:t>(</a:t>
            </a:r>
            <a:r>
              <a:rPr lang="en-US" sz="1900" i="1"/>
              <a:t>a</a:t>
            </a:r>
            <a:r>
              <a:rPr lang="en-US" sz="1900"/>
              <a:t>) = </a:t>
            </a:r>
            <a:r>
              <a:rPr lang="en-US" sz="1900" i="1"/>
              <a:t>l</a:t>
            </a:r>
            <a:r>
              <a:rPr lang="en-US" sz="1900"/>
              <a:t>(</a:t>
            </a:r>
            <a:r>
              <a:rPr lang="en-US" sz="1900" i="1"/>
              <a:t>a</a:t>
            </a:r>
            <a:r>
              <a:rPr lang="en-US" sz="1900"/>
              <a:t>), it follows that </a:t>
            </a:r>
            <a:r>
              <a:rPr lang="en-US" sz="1900" i="1"/>
              <a:t>aRa</a:t>
            </a:r>
            <a:r>
              <a:rPr lang="en-US" sz="1900"/>
              <a:t> for all strings </a:t>
            </a:r>
            <a:r>
              <a:rPr lang="en-US" sz="1900" i="1"/>
              <a:t>a</a:t>
            </a:r>
            <a:r>
              <a:rPr lang="en-US" sz="1900"/>
              <a:t>. </a:t>
            </a:r>
            <a:endParaRPr sz="1300"/>
          </a:p>
          <a:p>
            <a:pPr lvl="1">
              <a:lnSpc>
                <a:spcPct val="80000"/>
              </a:lnSpc>
              <a:defRPr/>
            </a:pPr>
            <a:r>
              <a:rPr lang="en-US" sz="1900" i="1"/>
              <a:t>Symmetry</a:t>
            </a:r>
            <a:r>
              <a:rPr lang="en-US" sz="1900"/>
              <a:t>: Suppose that </a:t>
            </a:r>
            <a:r>
              <a:rPr lang="en-US" sz="1900" i="1"/>
              <a:t>aRb</a:t>
            </a:r>
            <a:r>
              <a:rPr lang="en-US" sz="1900" i="1"/>
              <a:t>.</a:t>
            </a:r>
            <a:r>
              <a:rPr lang="en-US" sz="1900"/>
              <a:t>  Since </a:t>
            </a:r>
            <a:r>
              <a:rPr lang="en-US" sz="1900" i="1"/>
              <a:t>l</a:t>
            </a:r>
            <a:r>
              <a:rPr lang="en-US" sz="1900"/>
              <a:t>(</a:t>
            </a:r>
            <a:r>
              <a:rPr lang="en-US" sz="1900" i="1"/>
              <a:t>a</a:t>
            </a:r>
            <a:r>
              <a:rPr lang="en-US" sz="1900"/>
              <a:t>) = </a:t>
            </a:r>
            <a:r>
              <a:rPr lang="en-US" sz="1900" i="1"/>
              <a:t>l</a:t>
            </a:r>
            <a:r>
              <a:rPr lang="en-US" sz="1900"/>
              <a:t>(</a:t>
            </a:r>
            <a:r>
              <a:rPr lang="en-US" sz="1900" i="1"/>
              <a:t>b</a:t>
            </a:r>
            <a:r>
              <a:rPr lang="en-US" sz="1900"/>
              <a:t>), </a:t>
            </a:r>
            <a:r>
              <a:rPr lang="en-US" sz="1900" i="1"/>
              <a:t>l</a:t>
            </a:r>
            <a:r>
              <a:rPr lang="en-US" sz="1900"/>
              <a:t>(</a:t>
            </a:r>
            <a:r>
              <a:rPr lang="en-US" sz="1900" i="1"/>
              <a:t>b</a:t>
            </a:r>
            <a:r>
              <a:rPr lang="en-US" sz="1900"/>
              <a:t>) = </a:t>
            </a:r>
            <a:r>
              <a:rPr lang="en-US" sz="1900" i="1"/>
              <a:t>l</a:t>
            </a:r>
            <a:r>
              <a:rPr lang="en-US" sz="1900"/>
              <a:t>(</a:t>
            </a:r>
            <a:r>
              <a:rPr lang="en-US" sz="1900" i="1"/>
              <a:t>a</a:t>
            </a:r>
            <a:r>
              <a:rPr lang="en-US" sz="1900"/>
              <a:t>) also holds  and </a:t>
            </a:r>
            <a:r>
              <a:rPr lang="en-US" sz="1900" i="1"/>
              <a:t>bRa</a:t>
            </a:r>
            <a:r>
              <a:rPr lang="en-US" sz="1900"/>
              <a:t>. </a:t>
            </a:r>
            <a:endParaRPr sz="1300"/>
          </a:p>
          <a:p>
            <a:pPr lvl="1">
              <a:lnSpc>
                <a:spcPct val="80000"/>
              </a:lnSpc>
              <a:defRPr/>
            </a:pPr>
            <a:r>
              <a:rPr lang="en-US" sz="1900" i="1"/>
              <a:t>Transitivity</a:t>
            </a:r>
            <a:r>
              <a:rPr lang="en-US" sz="1900"/>
              <a:t>: Suppose that </a:t>
            </a:r>
            <a:r>
              <a:rPr lang="en-US" sz="1900"/>
              <a:t>a</a:t>
            </a:r>
            <a:r>
              <a:rPr lang="en-US" sz="1900" i="1"/>
              <a:t>R</a:t>
            </a:r>
            <a:r>
              <a:rPr lang="en-US" sz="1900"/>
              <a:t>b</a:t>
            </a:r>
            <a:r>
              <a:rPr lang="en-US" sz="1900" i="1"/>
              <a:t> </a:t>
            </a:r>
            <a:r>
              <a:rPr lang="en-US" sz="1900"/>
              <a:t>and </a:t>
            </a:r>
            <a:r>
              <a:rPr lang="en-US" sz="1900" i="1"/>
              <a:t>bRc</a:t>
            </a:r>
            <a:r>
              <a:rPr lang="en-US" sz="1900"/>
              <a:t>. Since </a:t>
            </a:r>
            <a:r>
              <a:rPr lang="en-US" sz="1900" i="1"/>
              <a:t>l</a:t>
            </a:r>
            <a:r>
              <a:rPr lang="en-US" sz="1900"/>
              <a:t>(</a:t>
            </a:r>
            <a:r>
              <a:rPr lang="en-US" sz="1900" i="1"/>
              <a:t>a</a:t>
            </a:r>
            <a:r>
              <a:rPr lang="en-US" sz="1900"/>
              <a:t>) = </a:t>
            </a:r>
            <a:r>
              <a:rPr lang="en-US" sz="1900" i="1"/>
              <a:t>l</a:t>
            </a:r>
            <a:r>
              <a:rPr lang="en-US" sz="1900"/>
              <a:t>(</a:t>
            </a:r>
            <a:r>
              <a:rPr lang="en-US" sz="1900" i="1"/>
              <a:t>b</a:t>
            </a:r>
            <a:r>
              <a:rPr lang="en-US" sz="1900"/>
              <a:t>),and </a:t>
            </a:r>
            <a:r>
              <a:rPr lang="en-US" sz="1900" i="1"/>
              <a:t>l</a:t>
            </a:r>
            <a:r>
              <a:rPr lang="en-US" sz="1900"/>
              <a:t>(</a:t>
            </a:r>
            <a:r>
              <a:rPr lang="en-US" sz="1900" i="1"/>
              <a:t>b</a:t>
            </a:r>
            <a:r>
              <a:rPr lang="en-US" sz="1900"/>
              <a:t>) = </a:t>
            </a:r>
            <a:r>
              <a:rPr lang="en-US" sz="1900" i="1"/>
              <a:t>l</a:t>
            </a:r>
            <a:r>
              <a:rPr lang="en-US" sz="1900"/>
              <a:t>(</a:t>
            </a:r>
            <a:r>
              <a:rPr lang="en-US" sz="1900" i="1"/>
              <a:t>c</a:t>
            </a:r>
            <a:r>
              <a:rPr lang="en-US" sz="1900"/>
              <a:t>), </a:t>
            </a:r>
            <a:r>
              <a:rPr lang="en-US" sz="1900" i="1"/>
              <a:t>l</a:t>
            </a:r>
            <a:r>
              <a:rPr lang="en-US" sz="1900"/>
              <a:t>(</a:t>
            </a:r>
            <a:r>
              <a:rPr lang="en-US" sz="1900" i="1"/>
              <a:t>a</a:t>
            </a:r>
            <a:r>
              <a:rPr lang="en-US" sz="1900"/>
              <a:t>) = </a:t>
            </a:r>
            <a:r>
              <a:rPr lang="en-US" sz="1900" i="1"/>
              <a:t>l</a:t>
            </a:r>
            <a:r>
              <a:rPr lang="en-US" sz="1900"/>
              <a:t>(</a:t>
            </a:r>
            <a:r>
              <a:rPr lang="en-US" sz="1900" i="1"/>
              <a:t>a</a:t>
            </a:r>
            <a:r>
              <a:rPr lang="en-US" sz="1900"/>
              <a:t>) also holds and </a:t>
            </a:r>
            <a:r>
              <a:rPr lang="en-US" sz="1900" i="1"/>
              <a:t>aRc</a:t>
            </a:r>
            <a:r>
              <a:rPr lang="en-US" sz="1900"/>
              <a:t>. </a:t>
            </a:r>
            <a:endParaRPr sz="1300"/>
          </a:p>
          <a:p>
            <a:pPr>
              <a:lnSpc>
                <a:spcPct val="80000"/>
              </a:lnSpc>
              <a:buNone/>
              <a:defRPr/>
            </a:pPr>
            <a:endParaRPr lang="en-US" sz="1400"/>
          </a:p>
          <a:p>
            <a:pPr>
              <a:lnSpc>
                <a:spcPct val="80000"/>
              </a:lnSpc>
              <a:buNone/>
              <a:defRPr/>
            </a:pPr>
            <a:endParaRPr lang="en-US" sz="1400"/>
          </a:p>
          <a:p>
            <a:pPr>
              <a:lnSpc>
                <a:spcPct val="80000"/>
              </a:lnSpc>
              <a:buNone/>
              <a:defRPr/>
            </a:pPr>
            <a:r>
              <a:rPr lang="en-US" sz="1400"/>
              <a:t>         </a:t>
            </a:r>
            <a:endParaRPr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Congruence Modulo </a:t>
            </a:r>
            <a:r>
              <a:rPr lang="en-US" i="1"/>
              <a:t>m</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000"/>
              <a:t>   </a:t>
            </a:r>
            <a:r>
              <a:rPr lang="en-US" sz="2000" b="1"/>
              <a:t>Example</a:t>
            </a:r>
            <a:r>
              <a:rPr lang="en-US" sz="2000"/>
              <a:t>:  Let </a:t>
            </a:r>
            <a:r>
              <a:rPr lang="en-US" sz="2000" i="1"/>
              <a:t>m</a:t>
            </a:r>
            <a:r>
              <a:rPr lang="en-US" sz="2000"/>
              <a:t> be an integer with </a:t>
            </a:r>
            <a:r>
              <a:rPr lang="en-US" sz="2000" i="1"/>
              <a:t>m</a:t>
            </a:r>
            <a:r>
              <a:rPr lang="en-US" sz="2000"/>
              <a:t> &gt; </a:t>
            </a:r>
            <a:r>
              <a:rPr lang="en-US" sz="2000">
                <a:latin typeface="Cambria Math"/>
                <a:ea typeface="Cambria Math"/>
              </a:rPr>
              <a:t>1</a:t>
            </a:r>
            <a:r>
              <a:rPr lang="en-US" sz="2000"/>
              <a:t>. Show that the relation </a:t>
            </a:r>
            <a:endParaRPr sz="2000"/>
          </a:p>
          <a:p>
            <a:pPr>
              <a:lnSpc>
                <a:spcPct val="80000"/>
              </a:lnSpc>
              <a:buNone/>
              <a:defRPr/>
            </a:pPr>
            <a:r>
              <a:rPr lang="en-US" sz="2000"/>
              <a:t>         </a:t>
            </a:r>
            <a:r>
              <a:rPr lang="en-US" sz="2000" i="1"/>
              <a:t>R</a:t>
            </a:r>
            <a:r>
              <a:rPr lang="en-US" sz="2000"/>
              <a:t> = {(</a:t>
            </a:r>
            <a:r>
              <a:rPr lang="en-US" sz="2000" i="1"/>
              <a:t>a</a:t>
            </a:r>
            <a:r>
              <a:rPr lang="en-US" sz="2000"/>
              <a:t>,</a:t>
            </a:r>
            <a:r>
              <a:rPr lang="en-US" sz="2000" i="1"/>
              <a:t>b</a:t>
            </a:r>
            <a:r>
              <a:rPr lang="en-US" sz="2000"/>
              <a:t>) | </a:t>
            </a:r>
            <a:r>
              <a:rPr lang="en-US" sz="2000" i="1"/>
              <a:t>a</a:t>
            </a:r>
            <a:r>
              <a:rPr lang="en-US" sz="2000"/>
              <a:t> </a:t>
            </a:r>
            <a:r>
              <a:rPr lang="en-US" sz="2000">
                <a:latin typeface="Cambria Math"/>
                <a:ea typeface="Cambria Math"/>
              </a:rPr>
              <a:t>≡</a:t>
            </a:r>
            <a:r>
              <a:rPr lang="en-US" sz="2000"/>
              <a:t> </a:t>
            </a:r>
            <a:r>
              <a:rPr lang="en-US" sz="2000" i="1"/>
              <a:t>b</a:t>
            </a:r>
            <a:r>
              <a:rPr lang="en-US" sz="2000"/>
              <a:t> (mod </a:t>
            </a:r>
            <a:r>
              <a:rPr lang="en-US" sz="2000" i="1"/>
              <a:t>m</a:t>
            </a:r>
            <a:r>
              <a:rPr lang="en-US" sz="2000"/>
              <a:t>)} </a:t>
            </a:r>
            <a:endParaRPr sz="2000"/>
          </a:p>
          <a:p>
            <a:pPr>
              <a:lnSpc>
                <a:spcPct val="80000"/>
              </a:lnSpc>
              <a:buNone/>
              <a:defRPr/>
            </a:pPr>
            <a:r>
              <a:rPr lang="en-US" sz="2000"/>
              <a:t>    is an equivalence relation on the set of integers.</a:t>
            </a:r>
            <a:endParaRPr sz="2000"/>
          </a:p>
          <a:p>
            <a:pPr>
              <a:lnSpc>
                <a:spcPct val="80000"/>
              </a:lnSpc>
              <a:buNone/>
              <a:defRPr/>
            </a:pPr>
            <a:endParaRPr lang="en-US" sz="2000"/>
          </a:p>
          <a:p>
            <a:pPr>
              <a:lnSpc>
                <a:spcPct val="80000"/>
              </a:lnSpc>
              <a:buNone/>
              <a:defRPr/>
            </a:pPr>
            <a:r>
              <a:rPr lang="en-US" sz="2000" b="1"/>
              <a:t>   Solution</a:t>
            </a:r>
            <a:r>
              <a:rPr lang="en-US" sz="2000"/>
              <a:t>:  Recall that </a:t>
            </a:r>
            <a:r>
              <a:rPr lang="en-US" sz="2000" i="1"/>
              <a:t>a</a:t>
            </a:r>
            <a:r>
              <a:rPr lang="en-US" sz="2000"/>
              <a:t> </a:t>
            </a:r>
            <a:r>
              <a:rPr lang="en-US" sz="2000">
                <a:latin typeface="Cambria Math"/>
                <a:ea typeface="Cambria Math"/>
              </a:rPr>
              <a:t>≡</a:t>
            </a:r>
            <a:r>
              <a:rPr lang="en-US" sz="2000"/>
              <a:t> </a:t>
            </a:r>
            <a:r>
              <a:rPr lang="en-US" sz="2000" i="1"/>
              <a:t>b</a:t>
            </a:r>
            <a:r>
              <a:rPr lang="en-US" sz="2000"/>
              <a:t> (mod </a:t>
            </a:r>
            <a:r>
              <a:rPr lang="en-US" sz="2000" i="1"/>
              <a:t>m</a:t>
            </a:r>
            <a:r>
              <a:rPr lang="en-US" sz="2000"/>
              <a:t>) if and only if </a:t>
            </a:r>
            <a:r>
              <a:rPr lang="en-US" sz="2000" i="1"/>
              <a:t>m</a:t>
            </a:r>
            <a:r>
              <a:rPr lang="en-US" sz="2000"/>
              <a:t>  divides </a:t>
            </a:r>
            <a:r>
              <a:rPr lang="en-US" sz="2000" i="1"/>
              <a:t>a</a:t>
            </a:r>
            <a:r>
              <a:rPr lang="en-US" sz="2000"/>
              <a:t> </a:t>
            </a:r>
            <a:r>
              <a:rPr lang="en-US" sz="2000">
                <a:latin typeface="Cambria Math"/>
                <a:ea typeface="Cambria Math"/>
              </a:rPr>
              <a:t>−</a:t>
            </a:r>
            <a:r>
              <a:rPr lang="en-US" sz="2000"/>
              <a:t> </a:t>
            </a:r>
            <a:r>
              <a:rPr lang="en-US" sz="2000" i="1"/>
              <a:t>b</a:t>
            </a:r>
            <a:r>
              <a:rPr lang="en-US" sz="2000"/>
              <a:t>.</a:t>
            </a:r>
            <a:endParaRPr sz="2000"/>
          </a:p>
          <a:p>
            <a:pPr lvl="1">
              <a:lnSpc>
                <a:spcPct val="80000"/>
              </a:lnSpc>
              <a:defRPr/>
            </a:pPr>
            <a:r>
              <a:rPr lang="en-US" sz="1900" i="1"/>
              <a:t>Reflexivity</a:t>
            </a:r>
            <a:r>
              <a:rPr lang="en-US" sz="1900"/>
              <a:t>:  </a:t>
            </a:r>
            <a:r>
              <a:rPr lang="en-US" sz="1900" i="1"/>
              <a:t>a</a:t>
            </a:r>
            <a:r>
              <a:rPr lang="en-US" sz="1900"/>
              <a:t> </a:t>
            </a:r>
            <a:r>
              <a:rPr lang="en-US" sz="1900">
                <a:latin typeface="Cambria Math"/>
                <a:ea typeface="Cambria Math"/>
              </a:rPr>
              <a:t>≡</a:t>
            </a:r>
            <a:r>
              <a:rPr lang="en-US" sz="1900"/>
              <a:t> </a:t>
            </a:r>
            <a:r>
              <a:rPr lang="en-US" sz="1900" i="1"/>
              <a:t>a</a:t>
            </a:r>
            <a:r>
              <a:rPr lang="en-US" sz="1900"/>
              <a:t> (mod </a:t>
            </a:r>
            <a:r>
              <a:rPr lang="en-US" sz="1900" i="1"/>
              <a:t>m</a:t>
            </a:r>
            <a:r>
              <a:rPr lang="en-US" sz="1900"/>
              <a:t>) since </a:t>
            </a:r>
            <a:r>
              <a:rPr lang="en-US" sz="1900" i="1"/>
              <a:t>a</a:t>
            </a:r>
            <a:r>
              <a:rPr lang="en-US" sz="1900"/>
              <a:t> </a:t>
            </a:r>
            <a:r>
              <a:rPr lang="en-US" sz="1900">
                <a:latin typeface="Cambria Math"/>
                <a:ea typeface="Cambria Math"/>
              </a:rPr>
              <a:t>−</a:t>
            </a:r>
            <a:r>
              <a:rPr lang="en-US" sz="1900"/>
              <a:t> </a:t>
            </a:r>
            <a:r>
              <a:rPr lang="en-US" sz="1900" i="1"/>
              <a:t>a </a:t>
            </a:r>
            <a:r>
              <a:rPr lang="en-US" sz="1900"/>
              <a:t>= </a:t>
            </a:r>
            <a:r>
              <a:rPr lang="en-US" sz="1900">
                <a:latin typeface="Cambria Math"/>
                <a:ea typeface="Cambria Math"/>
              </a:rPr>
              <a:t>0</a:t>
            </a:r>
            <a:r>
              <a:rPr lang="en-US" sz="1900"/>
              <a:t> is divisible by </a:t>
            </a:r>
            <a:r>
              <a:rPr lang="en-US" sz="1900" i="1"/>
              <a:t>m</a:t>
            </a:r>
            <a:r>
              <a:rPr lang="en-US" sz="1900"/>
              <a:t> since              </a:t>
            </a:r>
            <a:r>
              <a:rPr lang="en-US" sz="1900">
                <a:latin typeface="Cambria Math"/>
                <a:ea typeface="Cambria Math"/>
              </a:rPr>
              <a:t>0</a:t>
            </a:r>
            <a:r>
              <a:rPr lang="en-US" sz="1900"/>
              <a:t> = </a:t>
            </a:r>
            <a:r>
              <a:rPr lang="en-US" sz="1900">
                <a:latin typeface="Cambria Math"/>
                <a:ea typeface="Cambria Math"/>
              </a:rPr>
              <a:t>0</a:t>
            </a:r>
            <a:r>
              <a:rPr lang="en-US" sz="1900"/>
              <a:t> </a:t>
            </a:r>
            <a:r>
              <a:rPr lang="en-US" sz="1900">
                <a:latin typeface="Cambria Math"/>
                <a:ea typeface="Cambria Math"/>
              </a:rPr>
              <a:t>∙ </a:t>
            </a:r>
            <a:r>
              <a:rPr lang="en-US" sz="1900" i="1"/>
              <a:t>m</a:t>
            </a:r>
            <a:r>
              <a:rPr lang="en-US" sz="1900"/>
              <a:t>.</a:t>
            </a:r>
            <a:endParaRPr sz="1900"/>
          </a:p>
          <a:p>
            <a:pPr lvl="1">
              <a:lnSpc>
                <a:spcPct val="80000"/>
              </a:lnSpc>
              <a:defRPr/>
            </a:pPr>
            <a:r>
              <a:rPr lang="en-US" sz="1900" i="1"/>
              <a:t>Symmetry</a:t>
            </a:r>
            <a:r>
              <a:rPr lang="en-US" sz="1900"/>
              <a:t>:  Suppose that </a:t>
            </a:r>
            <a:r>
              <a:rPr lang="en-US" sz="1900" i="1"/>
              <a:t>a</a:t>
            </a:r>
            <a:r>
              <a:rPr lang="en-US" sz="1900"/>
              <a:t> </a:t>
            </a:r>
            <a:r>
              <a:rPr lang="en-US" sz="1900">
                <a:latin typeface="Cambria Math"/>
                <a:ea typeface="Cambria Math"/>
              </a:rPr>
              <a:t>≡</a:t>
            </a:r>
            <a:r>
              <a:rPr lang="en-US" sz="1900"/>
              <a:t> </a:t>
            </a:r>
            <a:r>
              <a:rPr lang="en-US" sz="1900" i="1"/>
              <a:t>b</a:t>
            </a:r>
            <a:r>
              <a:rPr lang="en-US" sz="1900"/>
              <a:t> (mod </a:t>
            </a:r>
            <a:r>
              <a:rPr lang="en-US" sz="1900" i="1"/>
              <a:t>m</a:t>
            </a:r>
            <a:r>
              <a:rPr lang="en-US" sz="1900"/>
              <a:t>). Then </a:t>
            </a:r>
            <a:r>
              <a:rPr lang="en-US" sz="1900" i="1"/>
              <a:t>a</a:t>
            </a:r>
            <a:r>
              <a:rPr lang="en-US" sz="1900"/>
              <a:t> </a:t>
            </a:r>
            <a:r>
              <a:rPr lang="en-US" sz="1900">
                <a:latin typeface="Cambria Math"/>
                <a:ea typeface="Cambria Math"/>
              </a:rPr>
              <a:t>−</a:t>
            </a:r>
            <a:r>
              <a:rPr lang="en-US" sz="1900"/>
              <a:t> </a:t>
            </a:r>
            <a:r>
              <a:rPr lang="en-US" sz="1900" i="1"/>
              <a:t>b</a:t>
            </a:r>
            <a:r>
              <a:rPr lang="en-US" sz="1900"/>
              <a:t> is divisible by </a:t>
            </a:r>
            <a:r>
              <a:rPr lang="en-US" sz="1900" i="1"/>
              <a:t>m</a:t>
            </a:r>
            <a:r>
              <a:rPr lang="en-US" sz="1900"/>
              <a:t>, and so </a:t>
            </a:r>
            <a:r>
              <a:rPr lang="en-US" sz="1900" i="1"/>
              <a:t>a</a:t>
            </a:r>
            <a:r>
              <a:rPr lang="en-US" sz="1900"/>
              <a:t> </a:t>
            </a:r>
            <a:r>
              <a:rPr lang="en-US" sz="1900">
                <a:latin typeface="Cambria Math"/>
                <a:ea typeface="Cambria Math"/>
              </a:rPr>
              <a:t>−</a:t>
            </a:r>
            <a:r>
              <a:rPr lang="en-US" sz="1900"/>
              <a:t> </a:t>
            </a:r>
            <a:r>
              <a:rPr lang="en-US" sz="1900" i="1"/>
              <a:t>b</a:t>
            </a:r>
            <a:r>
              <a:rPr lang="en-US" sz="1900"/>
              <a:t> = </a:t>
            </a:r>
            <a:r>
              <a:rPr lang="en-US" sz="1900" i="1">
                <a:ea typeface="Cambria Math"/>
              </a:rPr>
              <a:t>k</a:t>
            </a:r>
            <a:r>
              <a:rPr lang="en-US" sz="1900" i="1"/>
              <a:t>m</a:t>
            </a:r>
            <a:r>
              <a:rPr lang="en-US" sz="1900"/>
              <a:t>, where </a:t>
            </a:r>
            <a:r>
              <a:rPr lang="en-US" sz="1900" i="1"/>
              <a:t>k</a:t>
            </a:r>
            <a:r>
              <a:rPr lang="en-US" sz="1900"/>
              <a:t> is an integer. It follows that</a:t>
            </a:r>
            <a:r>
              <a:rPr lang="en-US" sz="1900" i="1"/>
              <a:t> b</a:t>
            </a:r>
            <a:r>
              <a:rPr lang="en-US" sz="1900"/>
              <a:t> </a:t>
            </a:r>
            <a:r>
              <a:rPr lang="en-US" sz="1900">
                <a:latin typeface="Cambria Math"/>
                <a:ea typeface="Cambria Math"/>
              </a:rPr>
              <a:t>−</a:t>
            </a:r>
            <a:r>
              <a:rPr lang="en-US" sz="1900"/>
              <a:t> </a:t>
            </a:r>
            <a:r>
              <a:rPr lang="en-US" sz="1900" i="1"/>
              <a:t>a</a:t>
            </a:r>
            <a:r>
              <a:rPr lang="en-US" sz="1900"/>
              <a:t> = (</a:t>
            </a:r>
            <a:r>
              <a:rPr lang="en-US" sz="1900">
                <a:latin typeface="Cambria Math"/>
                <a:ea typeface="Cambria Math"/>
              </a:rPr>
              <a:t>− </a:t>
            </a:r>
            <a:r>
              <a:rPr lang="en-US" sz="1900" i="1">
                <a:ea typeface="Cambria Math"/>
              </a:rPr>
              <a:t>k</a:t>
            </a:r>
            <a:r>
              <a:rPr lang="en-US" sz="1900">
                <a:ea typeface="Cambria Math"/>
              </a:rPr>
              <a:t>)</a:t>
            </a:r>
            <a:r>
              <a:rPr lang="en-US" sz="1900"/>
              <a:t> </a:t>
            </a:r>
            <a:r>
              <a:rPr lang="en-US" sz="1900" i="1"/>
              <a:t>m, so b</a:t>
            </a:r>
            <a:r>
              <a:rPr lang="en-US" sz="1900"/>
              <a:t> </a:t>
            </a:r>
            <a:r>
              <a:rPr lang="en-US" sz="1900">
                <a:latin typeface="Cambria Math"/>
                <a:ea typeface="Cambria Math"/>
              </a:rPr>
              <a:t>≡</a:t>
            </a:r>
            <a:r>
              <a:rPr lang="en-US" sz="1900"/>
              <a:t> </a:t>
            </a:r>
            <a:r>
              <a:rPr lang="en-US" sz="1900" i="1"/>
              <a:t>a</a:t>
            </a:r>
            <a:r>
              <a:rPr lang="en-US" sz="1900"/>
              <a:t> (mod </a:t>
            </a:r>
            <a:r>
              <a:rPr lang="en-US" sz="1900" i="1"/>
              <a:t>m</a:t>
            </a:r>
            <a:r>
              <a:rPr lang="en-US" sz="1900"/>
              <a:t>). </a:t>
            </a:r>
            <a:endParaRPr sz="1900"/>
          </a:p>
          <a:p>
            <a:pPr lvl="1">
              <a:lnSpc>
                <a:spcPct val="80000"/>
              </a:lnSpc>
              <a:defRPr/>
            </a:pPr>
            <a:r>
              <a:rPr lang="en-US" sz="1900" i="1"/>
              <a:t>Transitivity</a:t>
            </a:r>
            <a:r>
              <a:rPr lang="en-US" sz="1900"/>
              <a:t>: Suppose that </a:t>
            </a:r>
            <a:r>
              <a:rPr lang="en-US" sz="1900" i="1"/>
              <a:t>a</a:t>
            </a:r>
            <a:r>
              <a:rPr lang="en-US" sz="1900"/>
              <a:t> </a:t>
            </a:r>
            <a:r>
              <a:rPr lang="en-US" sz="1900">
                <a:latin typeface="Cambria Math"/>
                <a:ea typeface="Cambria Math"/>
              </a:rPr>
              <a:t>≡</a:t>
            </a:r>
            <a:r>
              <a:rPr lang="en-US" sz="1900"/>
              <a:t> </a:t>
            </a:r>
            <a:r>
              <a:rPr lang="en-US" sz="1900" i="1"/>
              <a:t>b</a:t>
            </a:r>
            <a:r>
              <a:rPr lang="en-US" sz="1900"/>
              <a:t> (mod </a:t>
            </a:r>
            <a:r>
              <a:rPr lang="en-US" sz="1900" i="1"/>
              <a:t>m</a:t>
            </a:r>
            <a:r>
              <a:rPr lang="en-US" sz="1900"/>
              <a:t>) and </a:t>
            </a:r>
            <a:r>
              <a:rPr lang="en-US" sz="1900" i="1"/>
              <a:t>b</a:t>
            </a:r>
            <a:r>
              <a:rPr lang="en-US" sz="1900"/>
              <a:t> </a:t>
            </a:r>
            <a:r>
              <a:rPr lang="en-US" sz="1900">
                <a:latin typeface="Cambria Math"/>
                <a:ea typeface="Cambria Math"/>
              </a:rPr>
              <a:t>≡</a:t>
            </a:r>
            <a:r>
              <a:rPr lang="en-US" sz="1900"/>
              <a:t> </a:t>
            </a:r>
            <a:r>
              <a:rPr lang="en-US" sz="1900" i="1"/>
              <a:t>c</a:t>
            </a:r>
            <a:r>
              <a:rPr lang="en-US" sz="1900"/>
              <a:t> (mod </a:t>
            </a:r>
            <a:r>
              <a:rPr lang="en-US" sz="1900" i="1"/>
              <a:t>m</a:t>
            </a:r>
            <a:r>
              <a:rPr lang="en-US" sz="1900"/>
              <a:t>). Then </a:t>
            </a:r>
            <a:r>
              <a:rPr lang="en-US" sz="1900" i="1"/>
              <a:t>m</a:t>
            </a:r>
            <a:r>
              <a:rPr lang="en-US" sz="1900"/>
              <a:t> divides both </a:t>
            </a:r>
            <a:r>
              <a:rPr lang="en-US" sz="1900" i="1"/>
              <a:t>a</a:t>
            </a:r>
            <a:r>
              <a:rPr lang="en-US" sz="1900"/>
              <a:t> </a:t>
            </a:r>
            <a:r>
              <a:rPr lang="en-US" sz="1900">
                <a:latin typeface="Cambria Math"/>
                <a:ea typeface="Cambria Math"/>
              </a:rPr>
              <a:t>−</a:t>
            </a:r>
            <a:r>
              <a:rPr lang="en-US" sz="1900"/>
              <a:t> </a:t>
            </a:r>
            <a:r>
              <a:rPr lang="en-US" sz="1900" i="1"/>
              <a:t>b</a:t>
            </a:r>
            <a:r>
              <a:rPr lang="en-US" sz="1900"/>
              <a:t> and </a:t>
            </a:r>
            <a:r>
              <a:rPr lang="en-US" sz="1900" i="1"/>
              <a:t>b</a:t>
            </a:r>
            <a:r>
              <a:rPr lang="en-US" sz="1900"/>
              <a:t> </a:t>
            </a:r>
            <a:r>
              <a:rPr lang="en-US" sz="1900">
                <a:latin typeface="Cambria Math"/>
                <a:ea typeface="Cambria Math"/>
              </a:rPr>
              <a:t>−</a:t>
            </a:r>
            <a:r>
              <a:rPr lang="en-US" sz="1900"/>
              <a:t> </a:t>
            </a:r>
            <a:r>
              <a:rPr lang="en-US" sz="1900" i="1"/>
              <a:t>c.</a:t>
            </a:r>
            <a:r>
              <a:rPr lang="en-US" sz="1900"/>
              <a:t> Hence, there are integers </a:t>
            </a:r>
            <a:r>
              <a:rPr lang="en-US" sz="1900" i="1"/>
              <a:t>k</a:t>
            </a:r>
            <a:r>
              <a:rPr lang="en-US" sz="1900"/>
              <a:t> and </a:t>
            </a:r>
            <a:r>
              <a:rPr lang="en-US" sz="1900" i="1"/>
              <a:t>l </a:t>
            </a:r>
            <a:r>
              <a:rPr lang="en-US" sz="1900"/>
              <a:t>with          </a:t>
            </a:r>
            <a:r>
              <a:rPr lang="en-US" sz="1900" i="1"/>
              <a:t> a</a:t>
            </a:r>
            <a:r>
              <a:rPr lang="en-US" sz="1900"/>
              <a:t> </a:t>
            </a:r>
            <a:r>
              <a:rPr lang="en-US" sz="1900">
                <a:latin typeface="Cambria Math"/>
                <a:ea typeface="Cambria Math"/>
              </a:rPr>
              <a:t>−</a:t>
            </a:r>
            <a:r>
              <a:rPr lang="en-US" sz="1900"/>
              <a:t> </a:t>
            </a:r>
            <a:r>
              <a:rPr lang="en-US" sz="1900" i="1"/>
              <a:t>b</a:t>
            </a:r>
            <a:r>
              <a:rPr lang="en-US" sz="1900"/>
              <a:t> = </a:t>
            </a:r>
            <a:r>
              <a:rPr lang="en-US" sz="1900" i="1">
                <a:ea typeface="Cambria Math"/>
              </a:rPr>
              <a:t>k</a:t>
            </a:r>
            <a:r>
              <a:rPr lang="en-US" sz="1900" i="1"/>
              <a:t>m  and b</a:t>
            </a:r>
            <a:r>
              <a:rPr lang="en-US" sz="1900"/>
              <a:t> </a:t>
            </a:r>
            <a:r>
              <a:rPr lang="en-US" sz="1900">
                <a:latin typeface="Cambria Math"/>
                <a:ea typeface="Cambria Math"/>
              </a:rPr>
              <a:t>−</a:t>
            </a:r>
            <a:r>
              <a:rPr lang="en-US" sz="1900"/>
              <a:t> </a:t>
            </a:r>
            <a:r>
              <a:rPr lang="en-US" sz="1900" i="1"/>
              <a:t>c</a:t>
            </a:r>
            <a:r>
              <a:rPr lang="en-US" sz="1900"/>
              <a:t> = </a:t>
            </a:r>
            <a:r>
              <a:rPr lang="en-US" sz="1900" i="1">
                <a:ea typeface="Cambria Math"/>
              </a:rPr>
              <a:t>l</a:t>
            </a:r>
            <a:r>
              <a:rPr lang="en-US" sz="1900" i="1"/>
              <a:t>m. </a:t>
            </a:r>
            <a:r>
              <a:rPr lang="en-US" sz="1900"/>
              <a:t>We obtain by adding the equations: </a:t>
            </a:r>
            <a:endParaRPr sz="1900"/>
          </a:p>
          <a:p>
            <a:pPr lvl="1">
              <a:lnSpc>
                <a:spcPct val="80000"/>
              </a:lnSpc>
              <a:buNone/>
              <a:defRPr/>
            </a:pPr>
            <a:r>
              <a:rPr lang="en-US" sz="1900"/>
              <a:t>               </a:t>
            </a:r>
            <a:r>
              <a:rPr lang="en-US" sz="1900" i="1"/>
              <a:t>a</a:t>
            </a:r>
            <a:r>
              <a:rPr lang="en-US" sz="1900"/>
              <a:t> </a:t>
            </a:r>
            <a:r>
              <a:rPr lang="en-US" sz="1900">
                <a:latin typeface="Cambria Math"/>
                <a:ea typeface="Cambria Math"/>
              </a:rPr>
              <a:t>−</a:t>
            </a:r>
            <a:r>
              <a:rPr lang="en-US" sz="1900"/>
              <a:t> </a:t>
            </a:r>
            <a:r>
              <a:rPr lang="en-US" sz="1900" i="1"/>
              <a:t>c</a:t>
            </a:r>
            <a:r>
              <a:rPr lang="en-US" sz="1900"/>
              <a:t> = (</a:t>
            </a:r>
            <a:r>
              <a:rPr lang="en-US" sz="1900" i="1"/>
              <a:t>a</a:t>
            </a:r>
            <a:r>
              <a:rPr lang="en-US" sz="1900"/>
              <a:t> </a:t>
            </a:r>
            <a:r>
              <a:rPr lang="en-US" sz="1900">
                <a:latin typeface="Cambria Math"/>
                <a:ea typeface="Cambria Math"/>
              </a:rPr>
              <a:t>−</a:t>
            </a:r>
            <a:r>
              <a:rPr lang="en-US" sz="1900"/>
              <a:t> </a:t>
            </a:r>
            <a:r>
              <a:rPr lang="en-US" sz="1900" i="1"/>
              <a:t>b</a:t>
            </a:r>
            <a:r>
              <a:rPr lang="en-US" sz="1900"/>
              <a:t>) </a:t>
            </a:r>
            <a:r>
              <a:rPr lang="en-US" sz="1900" i="1">
                <a:ea typeface="Cambria Math"/>
              </a:rPr>
              <a:t> + </a:t>
            </a:r>
            <a:r>
              <a:rPr lang="en-US" sz="1900"/>
              <a:t>(</a:t>
            </a:r>
            <a:r>
              <a:rPr lang="en-US" sz="1900" i="1"/>
              <a:t>b</a:t>
            </a:r>
            <a:r>
              <a:rPr lang="en-US" sz="1900"/>
              <a:t> </a:t>
            </a:r>
            <a:r>
              <a:rPr lang="en-US" sz="1900">
                <a:latin typeface="Cambria Math"/>
                <a:ea typeface="Cambria Math"/>
              </a:rPr>
              <a:t>−</a:t>
            </a:r>
            <a:r>
              <a:rPr lang="en-US" sz="1900"/>
              <a:t> </a:t>
            </a:r>
            <a:r>
              <a:rPr lang="en-US" sz="1900" i="1"/>
              <a:t>c</a:t>
            </a:r>
            <a:r>
              <a:rPr lang="en-US" sz="1900"/>
              <a:t>)  = </a:t>
            </a:r>
            <a:r>
              <a:rPr lang="en-US" sz="1900" i="1">
                <a:ea typeface="Cambria Math"/>
              </a:rPr>
              <a:t>k</a:t>
            </a:r>
            <a:r>
              <a:rPr lang="en-US" sz="1900" i="1"/>
              <a:t>m</a:t>
            </a:r>
            <a:r>
              <a:rPr lang="en-US" sz="1900"/>
              <a:t> +</a:t>
            </a:r>
            <a:r>
              <a:rPr lang="en-US" sz="1900" i="1">
                <a:ea typeface="Cambria Math"/>
              </a:rPr>
              <a:t> l</a:t>
            </a:r>
            <a:r>
              <a:rPr lang="en-US" sz="1900" i="1"/>
              <a:t>m = </a:t>
            </a:r>
            <a:r>
              <a:rPr lang="en-US" sz="1900"/>
              <a:t>(</a:t>
            </a:r>
            <a:r>
              <a:rPr lang="en-US" sz="1900" i="1"/>
              <a:t>k + l</a:t>
            </a:r>
            <a:r>
              <a:rPr lang="en-US" sz="1900"/>
              <a:t>)</a:t>
            </a:r>
            <a:r>
              <a:rPr lang="en-US" sz="1900" i="1"/>
              <a:t> m.</a:t>
            </a:r>
            <a:endParaRPr lang="en-US" sz="1900"/>
          </a:p>
          <a:p>
            <a:pPr lvl="1">
              <a:lnSpc>
                <a:spcPct val="80000"/>
              </a:lnSpc>
              <a:buNone/>
              <a:defRPr/>
            </a:pPr>
            <a:r>
              <a:rPr lang="en-US" sz="1900"/>
              <a:t>    Therefore, </a:t>
            </a:r>
            <a:r>
              <a:rPr lang="en-US" sz="1900" i="1"/>
              <a:t>a</a:t>
            </a:r>
            <a:r>
              <a:rPr lang="en-US" sz="1900"/>
              <a:t> </a:t>
            </a:r>
            <a:r>
              <a:rPr lang="en-US" sz="1900">
                <a:latin typeface="Cambria Math"/>
                <a:ea typeface="Cambria Math"/>
              </a:rPr>
              <a:t>≡</a:t>
            </a:r>
            <a:r>
              <a:rPr lang="en-US" sz="1900"/>
              <a:t> </a:t>
            </a:r>
            <a:r>
              <a:rPr lang="en-US" sz="1900" i="1"/>
              <a:t>c</a:t>
            </a:r>
            <a:r>
              <a:rPr lang="en-US" sz="1900"/>
              <a:t> (mod </a:t>
            </a:r>
            <a:r>
              <a:rPr lang="en-US" sz="1900" i="1"/>
              <a:t>m</a:t>
            </a:r>
            <a:r>
              <a:rPr lang="en-US" sz="1900"/>
              <a:t>).</a:t>
            </a:r>
            <a:endParaRPr sz="1900"/>
          </a:p>
          <a:p>
            <a:pPr>
              <a:lnSpc>
                <a:spcPct val="80000"/>
              </a:lnSpc>
              <a:buNone/>
              <a:defRPr/>
            </a:pPr>
            <a:endParaRPr lang="en-US" sz="2000"/>
          </a:p>
          <a:p>
            <a:pPr>
              <a:lnSpc>
                <a:spcPct val="80000"/>
              </a:lnSpc>
              <a:buNone/>
              <a:defRPr/>
            </a:pPr>
            <a:endParaRPr lang="en-US" sz="2000"/>
          </a:p>
          <a:p>
            <a:pPr>
              <a:lnSpc>
                <a:spcPct val="80000"/>
              </a:lnSpc>
              <a:buNone/>
              <a:defRPr/>
            </a:pPr>
            <a:endParaRPr lang="en-US"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Divides</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200" b="1"/>
              <a:t>   Example</a:t>
            </a:r>
            <a:r>
              <a:rPr lang="en-US" sz="2200"/>
              <a:t>:  Show that the “divides” relation on the set of positive integers is not an equivalence relation.</a:t>
            </a:r>
            <a:endParaRPr sz="2200"/>
          </a:p>
          <a:p>
            <a:pPr>
              <a:lnSpc>
                <a:spcPct val="80000"/>
              </a:lnSpc>
              <a:buNone/>
              <a:defRPr/>
            </a:pPr>
            <a:r>
              <a:rPr lang="en-US" sz="2200"/>
              <a:t>   </a:t>
            </a:r>
            <a:r>
              <a:rPr lang="en-US" sz="2200" b="1"/>
              <a:t>Solution</a:t>
            </a:r>
            <a:r>
              <a:rPr lang="en-US" sz="2200"/>
              <a:t>: The properties of reflexivity, and transitivity do hold, but there relation is not transitive. Hence, “divides” is not an equivalence relation.</a:t>
            </a:r>
            <a:endParaRPr sz="2200"/>
          </a:p>
          <a:p>
            <a:pPr lvl="1">
              <a:lnSpc>
                <a:spcPct val="80000"/>
              </a:lnSpc>
              <a:defRPr/>
            </a:pPr>
            <a:r>
              <a:rPr lang="en-US" sz="2000" i="1"/>
              <a:t>Reflexivity</a:t>
            </a:r>
            <a:r>
              <a:rPr lang="en-US" sz="2000"/>
              <a:t>:  </a:t>
            </a:r>
            <a:r>
              <a:rPr lang="en-US" sz="2000" i="1"/>
              <a:t>a</a:t>
            </a:r>
            <a:r>
              <a:rPr lang="en-US" sz="2000"/>
              <a:t> </a:t>
            </a:r>
            <a:r>
              <a:rPr lang="en-US" sz="2000">
                <a:latin typeface="Cambria Math"/>
                <a:ea typeface="Cambria Math"/>
              </a:rPr>
              <a:t>∣ </a:t>
            </a:r>
            <a:r>
              <a:rPr lang="en-US" sz="2000" i="1">
                <a:ea typeface="Cambria Math"/>
              </a:rPr>
              <a:t>a</a:t>
            </a:r>
            <a:r>
              <a:rPr lang="en-US" sz="2000">
                <a:latin typeface="Cambria Math"/>
                <a:ea typeface="Cambria Math"/>
              </a:rPr>
              <a:t> for all </a:t>
            </a:r>
            <a:r>
              <a:rPr lang="en-US" sz="2000" i="1">
                <a:ea typeface="Cambria Math"/>
              </a:rPr>
              <a:t>a</a:t>
            </a:r>
            <a:r>
              <a:rPr lang="en-US" sz="2000">
                <a:latin typeface="Cambria Math"/>
                <a:ea typeface="Cambria Math"/>
              </a:rPr>
              <a:t>. </a:t>
            </a:r>
            <a:endParaRPr lang="en-US" sz="2000"/>
          </a:p>
          <a:p>
            <a:pPr lvl="1">
              <a:lnSpc>
                <a:spcPct val="80000"/>
              </a:lnSpc>
              <a:defRPr/>
            </a:pPr>
            <a:r>
              <a:rPr lang="en-US" sz="2000" i="1"/>
              <a:t>Not Symmetric</a:t>
            </a:r>
            <a:r>
              <a:rPr lang="en-US" sz="2000"/>
              <a:t>: For example, </a:t>
            </a:r>
            <a:r>
              <a:rPr lang="en-US" sz="2000">
                <a:latin typeface="Cambria Math"/>
                <a:ea typeface="Cambria Math"/>
              </a:rPr>
              <a:t>2</a:t>
            </a:r>
            <a:r>
              <a:rPr lang="en-US" sz="2000"/>
              <a:t> </a:t>
            </a:r>
            <a:r>
              <a:rPr lang="en-US" sz="2000">
                <a:latin typeface="Cambria Math"/>
                <a:ea typeface="Cambria Math"/>
              </a:rPr>
              <a:t>∣</a:t>
            </a:r>
            <a:r>
              <a:rPr lang="en-US" sz="2000"/>
              <a:t> </a:t>
            </a:r>
            <a:r>
              <a:rPr lang="en-US" sz="2000">
                <a:latin typeface="Cambria Math"/>
                <a:ea typeface="Cambria Math"/>
              </a:rPr>
              <a:t>4</a:t>
            </a:r>
            <a:r>
              <a:rPr lang="en-US" sz="2000"/>
              <a:t>, but </a:t>
            </a:r>
            <a:r>
              <a:rPr lang="en-US" sz="2000">
                <a:latin typeface="Cambria Math"/>
                <a:ea typeface="Cambria Math"/>
              </a:rPr>
              <a:t>4</a:t>
            </a:r>
            <a:r>
              <a:rPr lang="en-US" sz="2000"/>
              <a:t> </a:t>
            </a:r>
            <a:r>
              <a:rPr lang="en-US" sz="2000">
                <a:latin typeface="Cambria Math"/>
                <a:ea typeface="Cambria Math"/>
              </a:rPr>
              <a:t>∤ 2. </a:t>
            </a:r>
            <a:r>
              <a:rPr lang="en-US" sz="2000">
                <a:ea typeface="Cambria Math"/>
              </a:rPr>
              <a:t>Hence, the relation is not symmetric. </a:t>
            </a:r>
            <a:endParaRPr lang="en-US" sz="2000"/>
          </a:p>
          <a:p>
            <a:pPr lvl="1">
              <a:lnSpc>
                <a:spcPct val="80000"/>
              </a:lnSpc>
              <a:defRPr/>
            </a:pPr>
            <a:r>
              <a:rPr lang="en-US" sz="2000" i="1"/>
              <a:t>Transitivity</a:t>
            </a:r>
            <a:r>
              <a:rPr lang="en-US" sz="2000"/>
              <a:t>:  Suppose that </a:t>
            </a:r>
            <a:r>
              <a:rPr lang="en-US" sz="2000" i="1"/>
              <a:t>a</a:t>
            </a:r>
            <a:r>
              <a:rPr lang="en-US" sz="2000"/>
              <a:t> divides </a:t>
            </a:r>
            <a:r>
              <a:rPr lang="en-US" sz="2000" i="1"/>
              <a:t>b</a:t>
            </a:r>
            <a:r>
              <a:rPr lang="en-US" sz="2000"/>
              <a:t> and </a:t>
            </a:r>
            <a:r>
              <a:rPr lang="en-US" sz="2000" i="1"/>
              <a:t>b</a:t>
            </a:r>
            <a:r>
              <a:rPr lang="en-US" sz="2000"/>
              <a:t> divides </a:t>
            </a:r>
            <a:r>
              <a:rPr lang="en-US" sz="2000" i="1"/>
              <a:t>c</a:t>
            </a:r>
            <a:r>
              <a:rPr lang="en-US" sz="2000"/>
              <a:t>. Then there are positive integers </a:t>
            </a:r>
            <a:r>
              <a:rPr lang="en-US" sz="2000" i="1"/>
              <a:t>k</a:t>
            </a:r>
            <a:r>
              <a:rPr lang="en-US" sz="2000"/>
              <a:t> and </a:t>
            </a:r>
            <a:r>
              <a:rPr lang="en-US" sz="2000" i="1"/>
              <a:t>l </a:t>
            </a:r>
            <a:r>
              <a:rPr lang="en-US" sz="2000"/>
              <a:t>such that </a:t>
            </a:r>
            <a:r>
              <a:rPr lang="en-US" sz="2000" i="1"/>
              <a:t>b</a:t>
            </a:r>
            <a:r>
              <a:rPr lang="en-US" sz="2000"/>
              <a:t> = </a:t>
            </a:r>
            <a:r>
              <a:rPr lang="en-US" sz="2000" i="1"/>
              <a:t>ak</a:t>
            </a:r>
            <a:r>
              <a:rPr lang="en-US" sz="2000"/>
              <a:t> and </a:t>
            </a:r>
            <a:r>
              <a:rPr lang="en-US" sz="2000" i="1"/>
              <a:t>c</a:t>
            </a:r>
            <a:r>
              <a:rPr lang="en-US" sz="2000"/>
              <a:t> = </a:t>
            </a:r>
            <a:r>
              <a:rPr lang="en-US" sz="2000" i="1"/>
              <a:t>bl</a:t>
            </a:r>
            <a:r>
              <a:rPr lang="en-US" sz="2000"/>
              <a:t>. Hence, </a:t>
            </a:r>
            <a:r>
              <a:rPr lang="en-US" sz="2000" i="1"/>
              <a:t>c</a:t>
            </a:r>
            <a:r>
              <a:rPr lang="en-US" sz="2000"/>
              <a:t> = </a:t>
            </a:r>
            <a:r>
              <a:rPr lang="en-US" sz="2000" i="1"/>
              <a:t>a</a:t>
            </a:r>
            <a:r>
              <a:rPr lang="en-US" sz="2000"/>
              <a:t>(</a:t>
            </a:r>
            <a:r>
              <a:rPr lang="en-US" sz="2000" i="1"/>
              <a:t>kl</a:t>
            </a:r>
            <a:r>
              <a:rPr lang="en-US" sz="2000"/>
              <a:t>), so </a:t>
            </a:r>
            <a:r>
              <a:rPr lang="en-US" sz="2000" i="1"/>
              <a:t>a</a:t>
            </a:r>
            <a:r>
              <a:rPr lang="en-US" sz="2000"/>
              <a:t> divides </a:t>
            </a:r>
            <a:r>
              <a:rPr lang="en-US" sz="2000" i="1"/>
              <a:t>c</a:t>
            </a:r>
            <a:r>
              <a:rPr lang="en-US" sz="2000"/>
              <a:t>. Therefore, the relation is transitive. </a:t>
            </a:r>
            <a:endParaRPr sz="2000"/>
          </a:p>
          <a:p>
            <a:pPr>
              <a:lnSpc>
                <a:spcPct val="80000"/>
              </a:lnSpc>
              <a:buNone/>
              <a:defRPr/>
            </a:pPr>
            <a:endParaRPr lang="en-US" sz="2200"/>
          </a:p>
          <a:p>
            <a:pPr>
              <a:lnSpc>
                <a:spcPct val="80000"/>
              </a:lnSpc>
              <a:buNone/>
              <a:defRPr/>
            </a:pPr>
            <a:endParaRPr lang="en-US" sz="2200"/>
          </a:p>
          <a:p>
            <a:pPr>
              <a:lnSpc>
                <a:spcPct val="80000"/>
              </a:lnSpc>
              <a:buNone/>
              <a:defRPr/>
            </a:pPr>
            <a:r>
              <a:rPr lang="en-US" sz="2200"/>
              <a:t>         </a:t>
            </a: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Number Theory and Cryptography</a:t>
            </a:r>
            <a:endParaRPr/>
          </a:p>
        </p:txBody>
      </p:sp>
      <p:sp>
        <p:nvSpPr>
          <p:cNvPr id="5" name="Subtitle 2" hidden="0"/>
          <p:cNvSpPr>
            <a:spLocks noGrp="1"/>
          </p:cNvSpPr>
          <p:nvPr isPhoto="0" userDrawn="0">
            <p:ph type="subTitle" idx="1" hasCustomPrompt="0"/>
          </p:nvPr>
        </p:nvSpPr>
        <p:spPr bwMode="auto"/>
        <p:txBody>
          <a:bodyPr/>
          <a:lstStyle/>
          <a:p>
            <a:pPr>
              <a:defRPr/>
            </a:pPr>
            <a:r>
              <a:rPr lang="en-US"/>
              <a:t>Chapter 4</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Chapter Motivation</a:t>
            </a:r>
            <a:endParaRPr/>
          </a:p>
        </p:txBody>
      </p:sp>
      <p:sp>
        <p:nvSpPr>
          <p:cNvPr id="5" name="Content Placeholder 2" hidden="0"/>
          <p:cNvSpPr>
            <a:spLocks noGrp="1"/>
          </p:cNvSpPr>
          <p:nvPr isPhoto="0" userDrawn="0">
            <p:ph idx="1" hasCustomPrompt="0"/>
          </p:nvPr>
        </p:nvSpPr>
        <p:spPr bwMode="auto"/>
        <p:txBody>
          <a:bodyPr/>
          <a:lstStyle/>
          <a:p>
            <a:pPr>
              <a:lnSpc>
                <a:spcPct val="104999"/>
              </a:lnSpc>
              <a:defRPr/>
            </a:pPr>
            <a:r>
              <a:rPr lang="en-US" sz="2200" i="1"/>
              <a:t>Number theory </a:t>
            </a:r>
            <a:r>
              <a:rPr lang="en-US" sz="2200"/>
              <a:t>is the part of mathematics devoted to the study of the integers and their properties. </a:t>
            </a:r>
            <a:endParaRPr sz="2200"/>
          </a:p>
          <a:p>
            <a:pPr>
              <a:lnSpc>
                <a:spcPct val="90000"/>
              </a:lnSpc>
              <a:defRPr/>
            </a:pPr>
            <a:r>
              <a:rPr lang="en-US" sz="2200"/>
              <a:t>Key ideas in number theory include divisibility and the primality of integers.</a:t>
            </a:r>
            <a:endParaRPr sz="2200"/>
          </a:p>
          <a:p>
            <a:pPr>
              <a:lnSpc>
                <a:spcPct val="90000"/>
              </a:lnSpc>
              <a:defRPr/>
            </a:pPr>
            <a:r>
              <a:rPr lang="en-US" sz="2200"/>
              <a:t>Number theory has long been studied because of the beauty of its ideas, its accessibility, and its wealth of open questions. </a:t>
            </a:r>
            <a:endParaRPr sz="2200"/>
          </a:p>
          <a:p>
            <a:pPr>
              <a:lnSpc>
                <a:spcPct val="90000"/>
              </a:lnSpc>
              <a:defRPr/>
            </a:pPr>
            <a:r>
              <a:rPr lang="en-US" sz="2200"/>
              <a:t>We’ll use many ideas developed in Chapter </a:t>
            </a:r>
            <a:r>
              <a:rPr lang="en-US" sz="2200">
                <a:latin typeface="Cambria Math"/>
                <a:ea typeface="Cambria Math"/>
              </a:rPr>
              <a:t>1</a:t>
            </a:r>
            <a:r>
              <a:rPr lang="en-US" sz="2200"/>
              <a:t> about proof methods and proof strategy in our exploration of number theory.</a:t>
            </a:r>
            <a:endParaRPr sz="2200"/>
          </a:p>
          <a:p>
            <a:pPr>
              <a:lnSpc>
                <a:spcPct val="90000"/>
              </a:lnSpc>
              <a:defRPr/>
            </a:pPr>
            <a:r>
              <a:rPr lang="en-US" sz="2200"/>
              <a:t>Mathematicians have long considered number theory to be pure mathematics, but it has important applications to computer science and cryptography studied in Sections </a:t>
            </a:r>
            <a:r>
              <a:rPr lang="en-US" sz="2200">
                <a:latin typeface="Cambria Math"/>
                <a:ea typeface="Cambria Math"/>
              </a:rPr>
              <a:t>4.5</a:t>
            </a:r>
            <a:r>
              <a:rPr lang="en-US" sz="2200"/>
              <a:t> and </a:t>
            </a:r>
            <a:r>
              <a:rPr lang="en-US" sz="2200">
                <a:latin typeface="Cambria Math"/>
                <a:ea typeface="Cambria Math"/>
              </a:rPr>
              <a:t>4.6</a:t>
            </a:r>
            <a:r>
              <a:rPr lang="en-US" sz="2200"/>
              <a:t>.</a:t>
            </a: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Chapter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Divisibility and Modular Arithmetic</a:t>
            </a:r>
            <a:endParaRPr/>
          </a:p>
          <a:p>
            <a:pPr>
              <a:defRPr/>
            </a:pPr>
            <a:r>
              <a:rPr lang="en-US"/>
              <a:t>Primes and Greatest Common Divisors</a:t>
            </a:r>
            <a:endParaRPr/>
          </a:p>
          <a:p>
            <a:pPr>
              <a:defRPr/>
            </a:pPr>
            <a:r>
              <a:rPr lang="en-US"/>
              <a:t>Solving Congruencies </a:t>
            </a:r>
            <a:endParaRPr/>
          </a:p>
          <a:p>
            <a:pPr>
              <a:defRPr/>
            </a:pPr>
            <a:r>
              <a:rPr lang="en-US"/>
              <a:t>Applications of Congruencies</a:t>
            </a:r>
            <a:endParaRPr/>
          </a:p>
          <a:p>
            <a:pPr>
              <a:defRPr/>
            </a:pPr>
            <a:r>
              <a:rPr lang="en-US"/>
              <a:t>Cryptography</a:t>
            </a:r>
            <a:endParaRPr/>
          </a:p>
          <a:p>
            <a:pPr>
              <a:buNone/>
              <a:defRPr/>
            </a:pPr>
            <a:endParaRPr lang="en-US"/>
          </a:p>
          <a:p>
            <a:pPr lvl="1">
              <a:buNone/>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Divisibility and Modular Arithmetic</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4.1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Relations and Functions</a:t>
            </a:r>
            <a:endParaRPr/>
          </a:p>
          <a:p>
            <a:pPr>
              <a:defRPr/>
            </a:pPr>
            <a:r>
              <a:rPr lang="en-US"/>
              <a:t>Properties of Relations</a:t>
            </a:r>
            <a:endParaRPr/>
          </a:p>
          <a:p>
            <a:pPr lvl="1">
              <a:defRPr/>
            </a:pPr>
            <a:r>
              <a:rPr lang="en-US"/>
              <a:t>Reflexive Relations</a:t>
            </a:r>
            <a:endParaRPr/>
          </a:p>
          <a:p>
            <a:pPr lvl="1">
              <a:defRPr/>
            </a:pPr>
            <a:r>
              <a:rPr lang="en-US"/>
              <a:t>Symmetric and </a:t>
            </a:r>
            <a:r>
              <a:rPr lang="en-US"/>
              <a:t>Antisymmetric</a:t>
            </a:r>
            <a:r>
              <a:rPr lang="en-US"/>
              <a:t> Relations</a:t>
            </a:r>
            <a:endParaRPr/>
          </a:p>
          <a:p>
            <a:pPr lvl="1">
              <a:defRPr/>
            </a:pPr>
            <a:r>
              <a:rPr lang="en-US"/>
              <a:t>Transitive Relations</a:t>
            </a:r>
            <a:endParaRPr/>
          </a:p>
          <a:p>
            <a:pPr>
              <a:defRPr/>
            </a:pPr>
            <a:r>
              <a:rPr lang="en-US"/>
              <a:t>Combining Relations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defRPr/>
            </a:pPr>
            <a:r>
              <a:rPr lang="en-US"/>
              <a:t>Division </a:t>
            </a:r>
            <a:endParaRPr/>
          </a:p>
          <a:p>
            <a:pPr>
              <a:defRPr/>
            </a:pPr>
            <a:r>
              <a:rPr lang="en-US"/>
              <a:t>Division Algorithm </a:t>
            </a:r>
            <a:endParaRPr/>
          </a:p>
          <a:p>
            <a:pPr>
              <a:defRPr/>
            </a:pPr>
            <a:r>
              <a:rPr lang="en-US"/>
              <a:t>Modular Arithmetic</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Division</a:t>
            </a:r>
            <a:endParaRPr/>
          </a:p>
        </p:txBody>
      </p:sp>
      <p:sp>
        <p:nvSpPr>
          <p:cNvPr id="5" name="Content Placeholder 2" hidden="0"/>
          <p:cNvSpPr>
            <a:spLocks noGrp="1"/>
          </p:cNvSpPr>
          <p:nvPr isPhoto="0" userDrawn="0">
            <p:ph idx="1" hasCustomPrompt="0"/>
          </p:nvPr>
        </p:nvSpPr>
        <p:spPr bwMode="auto"/>
        <p:txBody>
          <a:bodyPr/>
          <a:lstStyle/>
          <a:p>
            <a:pPr>
              <a:buNone/>
              <a:defRPr/>
            </a:pPr>
            <a:r>
              <a:rPr lang="en-US" b="1"/>
              <a:t>   Definition</a:t>
            </a:r>
            <a:r>
              <a:rPr lang="en-US"/>
              <a:t>: If </a:t>
            </a:r>
            <a:r>
              <a:rPr lang="en-US" i="1"/>
              <a:t>a</a:t>
            </a:r>
            <a:r>
              <a:rPr lang="en-US"/>
              <a:t> and </a:t>
            </a:r>
            <a:r>
              <a:rPr lang="en-US" i="1"/>
              <a:t>b</a:t>
            </a:r>
            <a:r>
              <a:rPr lang="en-US"/>
              <a:t> are integers with </a:t>
            </a:r>
            <a:r>
              <a:rPr lang="en-US" i="1"/>
              <a:t>a ≠ </a:t>
            </a:r>
            <a:r>
              <a:rPr lang="en-US">
                <a:latin typeface="Cambria Math"/>
                <a:ea typeface="Cambria Math"/>
              </a:rPr>
              <a:t>0</a:t>
            </a:r>
            <a:r>
              <a:rPr lang="en-US"/>
              <a:t>, then       </a:t>
            </a:r>
            <a:r>
              <a:rPr lang="en-US" i="1"/>
              <a:t>a</a:t>
            </a:r>
            <a:r>
              <a:rPr lang="en-US"/>
              <a:t> </a:t>
            </a:r>
            <a:r>
              <a:rPr lang="en-US" i="1"/>
              <a:t>divides</a:t>
            </a:r>
            <a:r>
              <a:rPr lang="en-US"/>
              <a:t> </a:t>
            </a:r>
            <a:r>
              <a:rPr lang="en-US" i="1"/>
              <a:t>b</a:t>
            </a:r>
            <a:r>
              <a:rPr lang="en-US"/>
              <a:t> if there exists an integer </a:t>
            </a:r>
            <a:r>
              <a:rPr lang="en-US" i="1"/>
              <a:t>c</a:t>
            </a:r>
            <a:r>
              <a:rPr lang="en-US"/>
              <a:t> such that  </a:t>
            </a:r>
            <a:r>
              <a:rPr lang="en-US" i="1"/>
              <a:t>b = ac</a:t>
            </a:r>
            <a:r>
              <a:rPr lang="en-US"/>
              <a:t>.</a:t>
            </a:r>
            <a:endParaRPr/>
          </a:p>
          <a:p>
            <a:pPr lvl="1">
              <a:defRPr/>
            </a:pPr>
            <a:r>
              <a:rPr lang="en-US"/>
              <a:t>When </a:t>
            </a:r>
            <a:r>
              <a:rPr lang="en-US" i="1"/>
              <a:t>a</a:t>
            </a:r>
            <a:r>
              <a:rPr lang="en-US"/>
              <a:t> divides </a:t>
            </a:r>
            <a:r>
              <a:rPr lang="en-US" i="1"/>
              <a:t>b</a:t>
            </a:r>
            <a:r>
              <a:rPr lang="en-US"/>
              <a:t> we say that </a:t>
            </a:r>
            <a:r>
              <a:rPr lang="en-US" i="1"/>
              <a:t>a</a:t>
            </a:r>
            <a:r>
              <a:rPr lang="en-US"/>
              <a:t> is a </a:t>
            </a:r>
            <a:r>
              <a:rPr lang="en-US" i="1"/>
              <a:t>factor</a:t>
            </a:r>
            <a:r>
              <a:rPr lang="en-US"/>
              <a:t> or </a:t>
            </a:r>
            <a:r>
              <a:rPr lang="en-US" i="1"/>
              <a:t>divisor</a:t>
            </a:r>
            <a:r>
              <a:rPr lang="en-US"/>
              <a:t> of </a:t>
            </a:r>
            <a:r>
              <a:rPr lang="en-US" i="1"/>
              <a:t>b</a:t>
            </a:r>
            <a:r>
              <a:rPr lang="en-US"/>
              <a:t> and that </a:t>
            </a:r>
            <a:r>
              <a:rPr lang="en-US" i="1"/>
              <a:t>b</a:t>
            </a:r>
            <a:r>
              <a:rPr lang="en-US"/>
              <a:t> is a multiple of </a:t>
            </a:r>
            <a:r>
              <a:rPr lang="en-US" i="1"/>
              <a:t>a</a:t>
            </a:r>
            <a:r>
              <a:rPr lang="en-US"/>
              <a:t>.</a:t>
            </a:r>
            <a:endParaRPr/>
          </a:p>
          <a:p>
            <a:pPr lvl="1">
              <a:defRPr/>
            </a:pPr>
            <a:r>
              <a:rPr lang="en-US"/>
              <a:t>The notation </a:t>
            </a:r>
            <a:r>
              <a:rPr lang="en-US" i="1"/>
              <a:t>a </a:t>
            </a:r>
            <a:r>
              <a:rPr lang="en-US"/>
              <a:t>| </a:t>
            </a:r>
            <a:r>
              <a:rPr lang="en-US" i="1"/>
              <a:t>b</a:t>
            </a:r>
            <a:r>
              <a:rPr lang="en-US"/>
              <a:t> denotes that </a:t>
            </a:r>
            <a:r>
              <a:rPr lang="en-US" i="1"/>
              <a:t>a</a:t>
            </a:r>
            <a:r>
              <a:rPr lang="en-US"/>
              <a:t> divides </a:t>
            </a:r>
            <a:r>
              <a:rPr lang="en-US" i="1"/>
              <a:t>b</a:t>
            </a:r>
            <a:r>
              <a:rPr lang="en-US"/>
              <a:t>.</a:t>
            </a:r>
            <a:endParaRPr/>
          </a:p>
          <a:p>
            <a:pPr lvl="1">
              <a:defRPr/>
            </a:pPr>
            <a:r>
              <a:rPr lang="en-US"/>
              <a:t>If </a:t>
            </a:r>
            <a:r>
              <a:rPr lang="en-US" i="1"/>
              <a:t>a</a:t>
            </a:r>
            <a:r>
              <a:rPr lang="en-US"/>
              <a:t> | </a:t>
            </a:r>
            <a:r>
              <a:rPr lang="en-US" i="1"/>
              <a:t>b</a:t>
            </a:r>
            <a:r>
              <a:rPr lang="en-US"/>
              <a:t>, then </a:t>
            </a:r>
            <a:r>
              <a:rPr lang="en-US" i="1"/>
              <a:t>b</a:t>
            </a:r>
            <a:r>
              <a:rPr lang="en-US"/>
              <a:t>/</a:t>
            </a:r>
            <a:r>
              <a:rPr lang="en-US" i="1"/>
              <a:t>a</a:t>
            </a:r>
            <a:r>
              <a:rPr lang="en-US"/>
              <a:t> is an integer.</a:t>
            </a:r>
            <a:endParaRPr/>
          </a:p>
          <a:p>
            <a:pPr lvl="1">
              <a:defRPr/>
            </a:pPr>
            <a:r>
              <a:rPr lang="en-US"/>
              <a:t>If </a:t>
            </a:r>
            <a:r>
              <a:rPr lang="en-US" i="1"/>
              <a:t>a </a:t>
            </a:r>
            <a:r>
              <a:rPr lang="en-US"/>
              <a:t>does not divide </a:t>
            </a:r>
            <a:r>
              <a:rPr lang="en-US" i="1"/>
              <a:t>b</a:t>
            </a:r>
            <a:r>
              <a:rPr lang="en-US"/>
              <a:t>, we write </a:t>
            </a:r>
            <a:r>
              <a:rPr lang="en-US" i="1"/>
              <a:t>a</a:t>
            </a:r>
            <a:r>
              <a:rPr lang="en-US">
                <a:latin typeface="Cambria Math"/>
                <a:ea typeface="Cambria Math"/>
              </a:rPr>
              <a:t> ∤ </a:t>
            </a:r>
            <a:r>
              <a:rPr lang="en-US" i="1"/>
              <a:t>b</a:t>
            </a:r>
            <a:r>
              <a:rPr lang="en-US"/>
              <a:t>.</a:t>
            </a:r>
            <a:endParaRPr/>
          </a:p>
          <a:p>
            <a:pPr>
              <a:buNone/>
              <a:defRPr/>
            </a:pPr>
            <a:r>
              <a:rPr lang="en-US" b="1"/>
              <a:t>   Example</a:t>
            </a:r>
            <a:r>
              <a:rPr lang="en-US"/>
              <a:t>: Determine whether </a:t>
            </a:r>
            <a:r>
              <a:rPr lang="en-US">
                <a:latin typeface="Cambria Math"/>
                <a:ea typeface="Cambria Math"/>
              </a:rPr>
              <a:t>3</a:t>
            </a:r>
            <a:r>
              <a:rPr lang="en-US"/>
              <a:t> | </a:t>
            </a:r>
            <a:r>
              <a:rPr lang="en-US">
                <a:latin typeface="Cambria Math"/>
                <a:ea typeface="Cambria Math"/>
              </a:rPr>
              <a:t>7</a:t>
            </a:r>
            <a:r>
              <a:rPr lang="en-US"/>
              <a:t> and  whether          </a:t>
            </a:r>
            <a:r>
              <a:rPr lang="en-US">
                <a:latin typeface="Cambria Math"/>
                <a:ea typeface="Cambria Math"/>
              </a:rPr>
              <a:t>3</a:t>
            </a:r>
            <a:r>
              <a:rPr lang="en-US"/>
              <a:t> | </a:t>
            </a:r>
            <a:r>
              <a:rPr lang="en-US">
                <a:latin typeface="Cambria Math"/>
                <a:ea typeface="Cambria Math"/>
              </a:rPr>
              <a:t>12</a:t>
            </a:r>
            <a:r>
              <a:rPr lang="en-US"/>
              <a:t>.</a:t>
            </a:r>
            <a:endParaRPr/>
          </a:p>
          <a:p>
            <a:pPr lvl="1">
              <a:buNone/>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Properties of Divisibility</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400"/>
              <a:t>  </a:t>
            </a:r>
            <a:r>
              <a:rPr lang="en-US" sz="2400" b="1"/>
              <a:t>Theorem </a:t>
            </a:r>
            <a:r>
              <a:rPr lang="en-US" sz="2400" b="1">
                <a:latin typeface="Cambria Math"/>
                <a:ea typeface="Cambria Math"/>
              </a:rPr>
              <a:t>1</a:t>
            </a:r>
            <a:r>
              <a:rPr lang="en-US" sz="2400"/>
              <a:t>: Let </a:t>
            </a:r>
            <a:r>
              <a:rPr lang="en-US" sz="2400" i="1"/>
              <a:t>a</a:t>
            </a:r>
            <a:r>
              <a:rPr lang="en-US" sz="2400"/>
              <a:t>, </a:t>
            </a:r>
            <a:r>
              <a:rPr lang="en-US" sz="2400" i="1"/>
              <a:t>b</a:t>
            </a:r>
            <a:r>
              <a:rPr lang="en-US" sz="2400"/>
              <a:t>, and </a:t>
            </a:r>
            <a:r>
              <a:rPr lang="en-US" sz="2400" i="1"/>
              <a:t>c</a:t>
            </a:r>
            <a:r>
              <a:rPr lang="en-US" sz="2400"/>
              <a:t> be integers, where </a:t>
            </a:r>
            <a:r>
              <a:rPr lang="en-US" sz="2400" i="1"/>
              <a:t>a</a:t>
            </a:r>
            <a:r>
              <a:rPr lang="en-US" sz="2400"/>
              <a:t> </a:t>
            </a:r>
            <a:r>
              <a:rPr lang="en-US" sz="2400">
                <a:latin typeface="Cambria Math"/>
                <a:ea typeface="Cambria Math"/>
              </a:rPr>
              <a:t>≠0</a:t>
            </a:r>
            <a:r>
              <a:rPr lang="en-US" sz="2400"/>
              <a:t>. </a:t>
            </a:r>
            <a:endParaRPr sz="2400"/>
          </a:p>
          <a:p>
            <a:pPr marL="1028700" lvl="1" indent="-571500">
              <a:lnSpc>
                <a:spcPct val="80000"/>
              </a:lnSpc>
              <a:buFont typeface="+mj-lt"/>
              <a:buAutoNum type="romanLcPeriod" startAt="1"/>
              <a:defRPr/>
            </a:pPr>
            <a:r>
              <a:rPr lang="en-US" sz="2200"/>
              <a:t>If </a:t>
            </a:r>
            <a:r>
              <a:rPr lang="en-US" sz="2200" i="1"/>
              <a:t>a</a:t>
            </a:r>
            <a:r>
              <a:rPr lang="en-US" sz="2200"/>
              <a:t> | </a:t>
            </a:r>
            <a:r>
              <a:rPr lang="en-US" sz="2200" i="1"/>
              <a:t>b</a:t>
            </a:r>
            <a:r>
              <a:rPr lang="en-US" sz="2200"/>
              <a:t> and </a:t>
            </a:r>
            <a:r>
              <a:rPr lang="en-US" sz="2200" i="1"/>
              <a:t>a</a:t>
            </a:r>
            <a:r>
              <a:rPr lang="en-US" sz="2200"/>
              <a:t> | </a:t>
            </a:r>
            <a:r>
              <a:rPr lang="en-US" sz="2200" i="1"/>
              <a:t>c</a:t>
            </a:r>
            <a:r>
              <a:rPr lang="en-US" sz="2200"/>
              <a:t>, then</a:t>
            </a:r>
            <a:r>
              <a:rPr lang="en-US" sz="2200" i="1"/>
              <a:t> a</a:t>
            </a:r>
            <a:r>
              <a:rPr lang="en-US" sz="2200"/>
              <a:t> | (</a:t>
            </a:r>
            <a:r>
              <a:rPr lang="en-US" sz="2200" i="1"/>
              <a:t>b + c</a:t>
            </a:r>
            <a:r>
              <a:rPr lang="en-US" sz="2200"/>
              <a:t>);</a:t>
            </a:r>
            <a:endParaRPr sz="2200"/>
          </a:p>
          <a:p>
            <a:pPr marL="1028700" lvl="1" indent="-571500">
              <a:lnSpc>
                <a:spcPct val="80000"/>
              </a:lnSpc>
              <a:buFont typeface="+mj-lt"/>
              <a:buAutoNum type="romanLcPeriod" startAt="1"/>
              <a:defRPr/>
            </a:pPr>
            <a:r>
              <a:rPr lang="en-US" sz="2200"/>
              <a:t>If </a:t>
            </a:r>
            <a:r>
              <a:rPr lang="en-US" sz="2200" i="1"/>
              <a:t>a</a:t>
            </a:r>
            <a:r>
              <a:rPr lang="en-US" sz="2200"/>
              <a:t> | </a:t>
            </a:r>
            <a:r>
              <a:rPr lang="en-US" sz="2200" i="1"/>
              <a:t>b,</a:t>
            </a:r>
            <a:r>
              <a:rPr lang="en-US" sz="2200"/>
              <a:t> then </a:t>
            </a:r>
            <a:r>
              <a:rPr lang="en-US" sz="2200" i="1"/>
              <a:t>a</a:t>
            </a:r>
            <a:r>
              <a:rPr lang="en-US" sz="2200"/>
              <a:t> | </a:t>
            </a:r>
            <a:r>
              <a:rPr lang="en-US" sz="2200"/>
              <a:t>b</a:t>
            </a:r>
            <a:r>
              <a:rPr lang="en-US" sz="2200" i="1"/>
              <a:t>c</a:t>
            </a:r>
            <a:r>
              <a:rPr lang="en-US" sz="2200"/>
              <a:t> for all integers </a:t>
            </a:r>
            <a:r>
              <a:rPr lang="en-US" sz="2200" i="1"/>
              <a:t>c</a:t>
            </a:r>
            <a:r>
              <a:rPr lang="en-US" sz="2200"/>
              <a:t>;</a:t>
            </a:r>
            <a:endParaRPr lang="en-US" sz="2200" i="1"/>
          </a:p>
          <a:p>
            <a:pPr marL="1028700" lvl="1" indent="-571500">
              <a:lnSpc>
                <a:spcPct val="80000"/>
              </a:lnSpc>
              <a:buFont typeface="+mj-lt"/>
              <a:buAutoNum type="romanLcPeriod" startAt="1"/>
              <a:defRPr/>
            </a:pPr>
            <a:r>
              <a:rPr lang="en-US" sz="2200"/>
              <a:t>If </a:t>
            </a:r>
            <a:r>
              <a:rPr lang="en-US" sz="2200" i="1"/>
              <a:t>a</a:t>
            </a:r>
            <a:r>
              <a:rPr lang="en-US" sz="2200"/>
              <a:t> | </a:t>
            </a:r>
            <a:r>
              <a:rPr lang="en-US" sz="2200" i="1"/>
              <a:t>b</a:t>
            </a:r>
            <a:r>
              <a:rPr lang="en-US" sz="2200"/>
              <a:t> and </a:t>
            </a:r>
            <a:r>
              <a:rPr lang="en-US" sz="2200" i="1"/>
              <a:t>b</a:t>
            </a:r>
            <a:r>
              <a:rPr lang="en-US" sz="2200"/>
              <a:t> | </a:t>
            </a:r>
            <a:r>
              <a:rPr lang="en-US" sz="2200" i="1"/>
              <a:t>c</a:t>
            </a:r>
            <a:r>
              <a:rPr lang="en-US" sz="2200"/>
              <a:t>, then </a:t>
            </a:r>
            <a:r>
              <a:rPr lang="en-US" sz="2200" i="1"/>
              <a:t>a</a:t>
            </a:r>
            <a:r>
              <a:rPr lang="en-US" sz="2200"/>
              <a:t> | </a:t>
            </a:r>
            <a:r>
              <a:rPr lang="en-US" sz="2200" i="1"/>
              <a:t>c</a:t>
            </a:r>
            <a:r>
              <a:rPr lang="en-US" sz="2200"/>
              <a:t>.</a:t>
            </a:r>
            <a:endParaRPr sz="2200"/>
          </a:p>
          <a:p>
            <a:pPr marL="628650" lvl="1" indent="-571500">
              <a:lnSpc>
                <a:spcPct val="80000"/>
              </a:lnSpc>
              <a:buNone/>
              <a:defRPr/>
            </a:pPr>
            <a:r>
              <a:rPr lang="en-US" sz="2200"/>
              <a:t>   </a:t>
            </a:r>
            <a:r>
              <a:rPr lang="en-US" sz="2200" b="1"/>
              <a:t>Proof</a:t>
            </a:r>
            <a:r>
              <a:rPr lang="en-US" sz="2200"/>
              <a:t>: (</a:t>
            </a:r>
            <a:r>
              <a:rPr lang="en-US" sz="2200"/>
              <a:t>i</a:t>
            </a:r>
            <a:r>
              <a:rPr lang="en-US" sz="2200"/>
              <a:t>)  Suppose </a:t>
            </a:r>
            <a:r>
              <a:rPr lang="en-US" sz="2200" i="1"/>
              <a:t>a</a:t>
            </a:r>
            <a:r>
              <a:rPr lang="en-US" sz="2200"/>
              <a:t> | </a:t>
            </a:r>
            <a:r>
              <a:rPr lang="en-US" sz="2200" i="1"/>
              <a:t>b</a:t>
            </a:r>
            <a:r>
              <a:rPr lang="en-US" sz="2200"/>
              <a:t> and </a:t>
            </a:r>
            <a:r>
              <a:rPr lang="en-US" sz="2200" i="1"/>
              <a:t>a</a:t>
            </a:r>
            <a:r>
              <a:rPr lang="en-US" sz="2200"/>
              <a:t> | </a:t>
            </a:r>
            <a:r>
              <a:rPr lang="en-US" sz="2200" i="1"/>
              <a:t>c</a:t>
            </a:r>
            <a:r>
              <a:rPr lang="en-US" sz="2200"/>
              <a:t>, then it follows that there are integers </a:t>
            </a:r>
            <a:r>
              <a:rPr lang="en-US" sz="2200" i="1"/>
              <a:t>s</a:t>
            </a:r>
            <a:r>
              <a:rPr lang="en-US" sz="2200"/>
              <a:t> and </a:t>
            </a:r>
            <a:r>
              <a:rPr lang="en-US" sz="2200" i="1"/>
              <a:t>t</a:t>
            </a:r>
            <a:r>
              <a:rPr lang="en-US" sz="2200"/>
              <a:t> with </a:t>
            </a:r>
            <a:r>
              <a:rPr lang="en-US" sz="2200" i="1"/>
              <a:t>b</a:t>
            </a:r>
            <a:r>
              <a:rPr lang="en-US" sz="2200"/>
              <a:t> = </a:t>
            </a:r>
            <a:r>
              <a:rPr lang="en-US" sz="2200" i="1"/>
              <a:t>as</a:t>
            </a:r>
            <a:r>
              <a:rPr lang="en-US" sz="2200"/>
              <a:t> and </a:t>
            </a:r>
            <a:r>
              <a:rPr lang="en-US" sz="2200" i="1"/>
              <a:t>c</a:t>
            </a:r>
            <a:r>
              <a:rPr lang="en-US" sz="2200"/>
              <a:t> = </a:t>
            </a:r>
            <a:r>
              <a:rPr lang="en-US" sz="2200" i="1"/>
              <a:t>at</a:t>
            </a:r>
            <a:r>
              <a:rPr lang="en-US" sz="2200"/>
              <a:t>. Hence,</a:t>
            </a:r>
            <a:endParaRPr sz="2200"/>
          </a:p>
          <a:p>
            <a:pPr marL="628650" lvl="1" indent="-571500">
              <a:lnSpc>
                <a:spcPct val="80000"/>
              </a:lnSpc>
              <a:buNone/>
              <a:defRPr/>
            </a:pPr>
            <a:r>
              <a:rPr lang="en-US" sz="2200"/>
              <a:t>            </a:t>
            </a:r>
            <a:r>
              <a:rPr lang="en-US" sz="2200" i="1"/>
              <a:t>b</a:t>
            </a:r>
            <a:r>
              <a:rPr lang="en-US" sz="2200"/>
              <a:t> + </a:t>
            </a:r>
            <a:r>
              <a:rPr lang="en-US" sz="2200" i="1"/>
              <a:t>c</a:t>
            </a:r>
            <a:r>
              <a:rPr lang="en-US" sz="2200"/>
              <a:t> = </a:t>
            </a:r>
            <a:r>
              <a:rPr lang="en-US" sz="2200" i="1"/>
              <a:t>as</a:t>
            </a:r>
            <a:r>
              <a:rPr lang="en-US" sz="2200"/>
              <a:t> + </a:t>
            </a:r>
            <a:r>
              <a:rPr lang="en-US" sz="2200" i="1"/>
              <a:t>at</a:t>
            </a:r>
            <a:r>
              <a:rPr lang="en-US" sz="2200"/>
              <a:t> = </a:t>
            </a:r>
            <a:r>
              <a:rPr lang="en-US" sz="2200" i="1"/>
              <a:t>a</a:t>
            </a:r>
            <a:r>
              <a:rPr lang="en-US" sz="2200"/>
              <a:t>(</a:t>
            </a:r>
            <a:r>
              <a:rPr lang="en-US" sz="2200" i="1"/>
              <a:t>s</a:t>
            </a:r>
            <a:r>
              <a:rPr lang="en-US" sz="2200"/>
              <a:t> + </a:t>
            </a:r>
            <a:r>
              <a:rPr lang="en-US" sz="2200" i="1"/>
              <a:t>t</a:t>
            </a:r>
            <a:r>
              <a:rPr lang="en-US" sz="2200"/>
              <a:t>).    </a:t>
            </a:r>
            <a:r>
              <a:rPr lang="en-US" sz="2200">
                <a:latin typeface="Cambria Math"/>
                <a:ea typeface="Cambria Math"/>
              </a:rPr>
              <a:t>Hence,  </a:t>
            </a:r>
            <a:r>
              <a:rPr lang="en-US" sz="2200" i="1"/>
              <a:t>a</a:t>
            </a:r>
            <a:r>
              <a:rPr lang="en-US" sz="2200"/>
              <a:t> | (</a:t>
            </a:r>
            <a:r>
              <a:rPr lang="en-US" sz="2200" i="1"/>
              <a:t>b + c</a:t>
            </a:r>
            <a:r>
              <a:rPr lang="en-US" sz="2200"/>
              <a:t>)</a:t>
            </a:r>
            <a:endParaRPr sz="2200"/>
          </a:p>
          <a:p>
            <a:pPr marL="262890" indent="-571500">
              <a:lnSpc>
                <a:spcPct val="80000"/>
              </a:lnSpc>
              <a:buNone/>
              <a:defRPr/>
            </a:pPr>
            <a:r>
              <a:rPr lang="en-US" sz="2400"/>
              <a:t>     (Exercises 3 and 4 ask for proofs of parts (ii) and  (iii).)                                                 </a:t>
            </a:r>
            <a:r>
              <a:rPr lang="en-US" sz="2400" b="1"/>
              <a:t>Corollary</a:t>
            </a:r>
            <a:r>
              <a:rPr lang="en-US" sz="2400"/>
              <a:t>: If </a:t>
            </a:r>
            <a:r>
              <a:rPr lang="en-US" sz="2400" i="1"/>
              <a:t>a</a:t>
            </a:r>
            <a:r>
              <a:rPr lang="en-US" sz="2400"/>
              <a:t>, </a:t>
            </a:r>
            <a:r>
              <a:rPr lang="en-US" sz="2400" i="1"/>
              <a:t>b</a:t>
            </a:r>
            <a:r>
              <a:rPr lang="en-US" sz="2400"/>
              <a:t>, and </a:t>
            </a:r>
            <a:r>
              <a:rPr lang="en-US" sz="2400" i="1"/>
              <a:t>c</a:t>
            </a:r>
            <a:r>
              <a:rPr lang="en-US" sz="2400"/>
              <a:t> be integers, where </a:t>
            </a:r>
            <a:r>
              <a:rPr lang="en-US" sz="2400" i="1"/>
              <a:t>a</a:t>
            </a:r>
            <a:r>
              <a:rPr lang="en-US" sz="2400"/>
              <a:t> </a:t>
            </a:r>
            <a:r>
              <a:rPr lang="en-US" sz="2400">
                <a:latin typeface="Cambria Math"/>
                <a:ea typeface="Cambria Math"/>
              </a:rPr>
              <a:t>≠0</a:t>
            </a:r>
            <a:r>
              <a:rPr lang="en-US" sz="2400"/>
              <a:t>, such that </a:t>
            </a:r>
            <a:r>
              <a:rPr lang="en-US" sz="2400" i="1"/>
              <a:t>a</a:t>
            </a:r>
            <a:r>
              <a:rPr lang="en-US" sz="2400"/>
              <a:t> | </a:t>
            </a:r>
            <a:r>
              <a:rPr lang="en-US" sz="2400" i="1"/>
              <a:t>b</a:t>
            </a:r>
            <a:r>
              <a:rPr lang="en-US" sz="2400"/>
              <a:t> and </a:t>
            </a:r>
            <a:r>
              <a:rPr lang="en-US" sz="2400" i="1"/>
              <a:t>a</a:t>
            </a:r>
            <a:r>
              <a:rPr lang="en-US" sz="2400"/>
              <a:t> | </a:t>
            </a:r>
            <a:r>
              <a:rPr lang="en-US" sz="2400" i="1"/>
              <a:t>c, </a:t>
            </a:r>
            <a:r>
              <a:rPr lang="en-US" sz="2400"/>
              <a:t>then </a:t>
            </a:r>
            <a:r>
              <a:rPr lang="en-US" sz="2400" i="1"/>
              <a:t>a</a:t>
            </a:r>
            <a:r>
              <a:rPr lang="en-US" sz="2400"/>
              <a:t> | </a:t>
            </a:r>
            <a:r>
              <a:rPr lang="en-US" sz="2400" i="1"/>
              <a:t>mb</a:t>
            </a:r>
            <a:r>
              <a:rPr lang="en-US" sz="2400"/>
              <a:t> + </a:t>
            </a:r>
            <a:r>
              <a:rPr lang="en-US" sz="2400" i="1"/>
              <a:t>nc</a:t>
            </a:r>
            <a:r>
              <a:rPr lang="en-US" sz="2400"/>
              <a:t> whenever </a:t>
            </a:r>
            <a:r>
              <a:rPr lang="en-US" sz="2400" i="1"/>
              <a:t>m</a:t>
            </a:r>
            <a:r>
              <a:rPr lang="en-US" sz="2400"/>
              <a:t> and </a:t>
            </a:r>
            <a:r>
              <a:rPr lang="en-US" sz="2400" i="1"/>
              <a:t>n</a:t>
            </a:r>
            <a:r>
              <a:rPr lang="en-US" sz="2400"/>
              <a:t> are integers. </a:t>
            </a:r>
            <a:endParaRPr sz="2400"/>
          </a:p>
          <a:p>
            <a:pPr marL="262890" indent="-571500">
              <a:lnSpc>
                <a:spcPct val="80000"/>
              </a:lnSpc>
              <a:buNone/>
              <a:defRPr/>
            </a:pPr>
            <a:r>
              <a:rPr lang="en-US" sz="2400"/>
              <a:t>   Can you show how it follows easily from  </a:t>
            </a:r>
            <a:r>
              <a:rPr lang="en-US" sz="2400"/>
              <a:t>from</a:t>
            </a:r>
            <a:r>
              <a:rPr lang="en-US" sz="2400"/>
              <a:t> (ii) and (</a:t>
            </a:r>
            <a:r>
              <a:rPr lang="en-US" sz="2400"/>
              <a:t>i</a:t>
            </a:r>
            <a:r>
              <a:rPr lang="en-US" sz="2400"/>
              <a:t>) of Theorem </a:t>
            </a:r>
            <a:r>
              <a:rPr lang="en-US" sz="2400">
                <a:latin typeface="Cambria Math"/>
                <a:ea typeface="Cambria Math"/>
              </a:rPr>
              <a:t>1</a:t>
            </a:r>
            <a:r>
              <a:rPr lang="en-US" sz="2400"/>
              <a:t>?</a:t>
            </a:r>
            <a:endParaRPr sz="2400"/>
          </a:p>
          <a:p>
            <a:pPr marL="1028700" lvl="1" indent="-571500">
              <a:lnSpc>
                <a:spcPct val="80000"/>
              </a:lnSpc>
              <a:buFont typeface="+mj-lt"/>
              <a:buAutoNum type="romanLcPeriod" startAt="1"/>
              <a:defRPr/>
            </a:pPr>
            <a:endParaRPr lang="en-US" sz="2200"/>
          </a:p>
        </p:txBody>
      </p:sp>
      <p:sp>
        <p:nvSpPr>
          <p:cNvPr id="6" name="Isosceles Triangle 3" hidden="0"/>
          <p:cNvSpPr/>
          <p:nvPr isPhoto="0" userDrawn="0"/>
        </p:nvSpPr>
        <p:spPr bwMode="auto">
          <a:xfrm rot="5400000" flipV="1">
            <a:off x="8305800" y="4343400"/>
            <a:ext cx="152400" cy="152400"/>
          </a:xfrm>
          <a:prstGeom prst="triangle">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Division Algorithm</a:t>
            </a:r>
            <a:endParaRPr/>
          </a:p>
        </p:txBody>
      </p:sp>
      <p:sp>
        <p:nvSpPr>
          <p:cNvPr id="5" name="Content Placeholder 2" hidden="0"/>
          <p:cNvSpPr>
            <a:spLocks noGrp="1"/>
          </p:cNvSpPr>
          <p:nvPr isPhoto="0" userDrawn="0">
            <p:ph idx="1" hasCustomPrompt="0"/>
          </p:nvPr>
        </p:nvSpPr>
        <p:spPr bwMode="auto"/>
        <p:txBody>
          <a:bodyPr/>
          <a:lstStyle/>
          <a:p>
            <a:pPr>
              <a:lnSpc>
                <a:spcPct val="95000"/>
              </a:lnSpc>
              <a:defRPr/>
            </a:pPr>
            <a:r>
              <a:rPr lang="en-US" sz="2000"/>
              <a:t>When an integer is divided by a positive integer, there is a quotient and a remainder. This is traditionally called the “Division Algorithm,” but is really a theorem.</a:t>
            </a:r>
            <a:endParaRPr sz="2000"/>
          </a:p>
          <a:p>
            <a:pPr>
              <a:lnSpc>
                <a:spcPct val="80000"/>
              </a:lnSpc>
              <a:buNone/>
              <a:defRPr/>
            </a:pPr>
            <a:r>
              <a:rPr lang="en-US" sz="2000" b="1"/>
              <a:t>   Division Algorithm</a:t>
            </a:r>
            <a:r>
              <a:rPr lang="en-US" sz="2000"/>
              <a:t>: If </a:t>
            </a:r>
            <a:r>
              <a:rPr lang="en-US" sz="2000" i="1"/>
              <a:t>a</a:t>
            </a:r>
            <a:r>
              <a:rPr lang="en-US" sz="2000"/>
              <a:t> is an integer and </a:t>
            </a:r>
            <a:r>
              <a:rPr lang="en-US" sz="2000" i="1"/>
              <a:t>d</a:t>
            </a:r>
            <a:r>
              <a:rPr lang="en-US" sz="2000"/>
              <a:t> a positive integer, then there are unique integers </a:t>
            </a:r>
            <a:r>
              <a:rPr lang="en-US" sz="2000" i="1"/>
              <a:t>q</a:t>
            </a:r>
            <a:r>
              <a:rPr lang="en-US" sz="2000"/>
              <a:t> and </a:t>
            </a:r>
            <a:r>
              <a:rPr lang="en-US" sz="2000" i="1"/>
              <a:t>r</a:t>
            </a:r>
            <a:r>
              <a:rPr lang="en-US" sz="2000"/>
              <a:t>, with </a:t>
            </a:r>
            <a:r>
              <a:rPr lang="en-US" sz="2000">
                <a:latin typeface="Cambria Math"/>
                <a:ea typeface="Cambria Math"/>
              </a:rPr>
              <a:t>0</a:t>
            </a:r>
            <a:r>
              <a:rPr lang="en-US" sz="2000" i="1"/>
              <a:t> ≤ </a:t>
            </a:r>
            <a:r>
              <a:rPr lang="en-US" sz="2000"/>
              <a:t>r</a:t>
            </a:r>
            <a:r>
              <a:rPr lang="en-US" sz="2000" i="1"/>
              <a:t> &lt; </a:t>
            </a:r>
            <a:r>
              <a:rPr lang="en-US" sz="2000" i="1">
                <a:latin typeface="Cambria Math"/>
                <a:ea typeface="Cambria Math"/>
              </a:rPr>
              <a:t>d</a:t>
            </a:r>
            <a:r>
              <a:rPr lang="en-US" sz="2000"/>
              <a:t>, such that  </a:t>
            </a:r>
            <a:r>
              <a:rPr lang="en-US" sz="2000" i="1"/>
              <a:t>a = </a:t>
            </a:r>
            <a:r>
              <a:rPr lang="en-US" sz="2000" i="1"/>
              <a:t>dq</a:t>
            </a:r>
            <a:r>
              <a:rPr lang="en-US" sz="2000" i="1"/>
              <a:t> + r</a:t>
            </a:r>
            <a:r>
              <a:rPr lang="en-US" sz="2000"/>
              <a:t> (</a:t>
            </a:r>
            <a:r>
              <a:rPr lang="en-US" sz="2000" i="1"/>
              <a:t>proved in Section</a:t>
            </a:r>
            <a:r>
              <a:rPr lang="en-US" sz="2000"/>
              <a:t> </a:t>
            </a:r>
            <a:r>
              <a:rPr lang="en-US" sz="2000">
                <a:latin typeface="Cambria Math"/>
                <a:ea typeface="Cambria Math"/>
              </a:rPr>
              <a:t>5.2</a:t>
            </a:r>
            <a:r>
              <a:rPr lang="en-US" sz="2000"/>
              <a:t>).</a:t>
            </a:r>
            <a:endParaRPr sz="2000"/>
          </a:p>
          <a:p>
            <a:pPr lvl="2">
              <a:lnSpc>
                <a:spcPct val="80000"/>
              </a:lnSpc>
              <a:defRPr/>
            </a:pPr>
            <a:r>
              <a:rPr lang="en-US" sz="1600" i="1"/>
              <a:t>d</a:t>
            </a:r>
            <a:r>
              <a:rPr lang="en-US" sz="1600"/>
              <a:t> is called the </a:t>
            </a:r>
            <a:r>
              <a:rPr lang="en-US" sz="1600" i="1"/>
              <a:t>divisor</a:t>
            </a:r>
            <a:r>
              <a:rPr lang="en-US" sz="1600"/>
              <a:t>.</a:t>
            </a:r>
            <a:endParaRPr sz="1600"/>
          </a:p>
          <a:p>
            <a:pPr lvl="2">
              <a:lnSpc>
                <a:spcPct val="80000"/>
              </a:lnSpc>
              <a:defRPr/>
            </a:pPr>
            <a:r>
              <a:rPr lang="en-US" sz="1600" i="1"/>
              <a:t>a</a:t>
            </a:r>
            <a:r>
              <a:rPr lang="en-US" sz="1600"/>
              <a:t> is called the </a:t>
            </a:r>
            <a:r>
              <a:rPr lang="en-US" sz="1600" i="1"/>
              <a:t>dividend</a:t>
            </a:r>
            <a:r>
              <a:rPr lang="en-US" sz="1600"/>
              <a:t>.</a:t>
            </a:r>
            <a:endParaRPr sz="1600"/>
          </a:p>
          <a:p>
            <a:pPr lvl="2">
              <a:lnSpc>
                <a:spcPct val="80000"/>
              </a:lnSpc>
              <a:defRPr/>
            </a:pPr>
            <a:r>
              <a:rPr lang="en-US" sz="1600" i="1"/>
              <a:t>q</a:t>
            </a:r>
            <a:r>
              <a:rPr lang="en-US" sz="1600"/>
              <a:t> is called the </a:t>
            </a:r>
            <a:r>
              <a:rPr lang="en-US" sz="1600" i="1"/>
              <a:t>quotient</a:t>
            </a:r>
            <a:r>
              <a:rPr lang="en-US" sz="1600"/>
              <a:t>.      </a:t>
            </a:r>
            <a:endParaRPr sz="1600"/>
          </a:p>
          <a:p>
            <a:pPr lvl="2">
              <a:lnSpc>
                <a:spcPct val="80000"/>
              </a:lnSpc>
              <a:defRPr/>
            </a:pPr>
            <a:r>
              <a:rPr lang="en-US" sz="1600" i="1"/>
              <a:t>r</a:t>
            </a:r>
            <a:r>
              <a:rPr lang="en-US" sz="1600"/>
              <a:t> is called the </a:t>
            </a:r>
            <a:r>
              <a:rPr lang="en-US" sz="1600" i="1"/>
              <a:t>remainder</a:t>
            </a:r>
            <a:r>
              <a:rPr lang="en-US" sz="1600"/>
              <a:t>.</a:t>
            </a:r>
            <a:endParaRPr sz="1600"/>
          </a:p>
          <a:p>
            <a:pPr>
              <a:lnSpc>
                <a:spcPct val="80000"/>
              </a:lnSpc>
              <a:buNone/>
              <a:defRPr/>
            </a:pPr>
            <a:r>
              <a:rPr lang="en-US" sz="2000" b="1"/>
              <a:t>   Examples</a:t>
            </a:r>
            <a:r>
              <a:rPr lang="en-US" sz="2000"/>
              <a:t>:  </a:t>
            </a:r>
            <a:endParaRPr sz="2000"/>
          </a:p>
          <a:p>
            <a:pPr lvl="2">
              <a:lnSpc>
                <a:spcPct val="80000"/>
              </a:lnSpc>
              <a:defRPr/>
            </a:pPr>
            <a:r>
              <a:rPr lang="en-US" sz="1600"/>
              <a:t>What are the quotient and remainder when </a:t>
            </a:r>
            <a:r>
              <a:rPr lang="en-US" sz="1600">
                <a:latin typeface="Cambria Math"/>
                <a:ea typeface="Cambria Math"/>
              </a:rPr>
              <a:t>101 </a:t>
            </a:r>
            <a:r>
              <a:rPr lang="en-US" sz="1600"/>
              <a:t>is divided by </a:t>
            </a:r>
            <a:r>
              <a:rPr lang="en-US" sz="1600">
                <a:latin typeface="Cambria Math"/>
                <a:ea typeface="Cambria Math"/>
              </a:rPr>
              <a:t>11</a:t>
            </a:r>
            <a:r>
              <a:rPr lang="en-US" sz="1600"/>
              <a:t>?</a:t>
            </a:r>
            <a:endParaRPr sz="1600"/>
          </a:p>
          <a:p>
            <a:pPr lvl="2">
              <a:lnSpc>
                <a:spcPct val="80000"/>
              </a:lnSpc>
              <a:buNone/>
              <a:defRPr/>
            </a:pPr>
            <a:r>
              <a:rPr lang="en-US" sz="1600"/>
              <a:t>     </a:t>
            </a:r>
            <a:r>
              <a:rPr lang="en-US" sz="1600" b="1"/>
              <a:t>Solution</a:t>
            </a:r>
            <a:r>
              <a:rPr lang="en-US" sz="1600"/>
              <a:t>: The quotient when </a:t>
            </a:r>
            <a:r>
              <a:rPr lang="en-US" sz="1600">
                <a:latin typeface="Cambria Math"/>
                <a:ea typeface="Cambria Math"/>
              </a:rPr>
              <a:t>101</a:t>
            </a:r>
            <a:r>
              <a:rPr lang="en-US" sz="1600"/>
              <a:t> is divided by </a:t>
            </a:r>
            <a:r>
              <a:rPr lang="en-US" sz="1600">
                <a:latin typeface="Cambria Math"/>
                <a:ea typeface="Cambria Math"/>
              </a:rPr>
              <a:t>11</a:t>
            </a:r>
            <a:r>
              <a:rPr lang="en-US" sz="1600"/>
              <a:t> is </a:t>
            </a:r>
            <a:r>
              <a:rPr lang="en-US" sz="1600">
                <a:latin typeface="Cambria Math"/>
                <a:ea typeface="Cambria Math"/>
              </a:rPr>
              <a:t>9</a:t>
            </a:r>
            <a:r>
              <a:rPr lang="en-US" sz="1600"/>
              <a:t> = </a:t>
            </a:r>
            <a:r>
              <a:rPr lang="en-US" sz="1600">
                <a:latin typeface="Cambria Math"/>
                <a:ea typeface="Cambria Math"/>
              </a:rPr>
              <a:t>101 </a:t>
            </a:r>
            <a:r>
              <a:rPr lang="en-US" sz="1600" b="1"/>
              <a:t>div</a:t>
            </a:r>
            <a:r>
              <a:rPr lang="en-US" sz="1600"/>
              <a:t> </a:t>
            </a:r>
            <a:r>
              <a:rPr lang="en-US" sz="1600">
                <a:latin typeface="Cambria Math"/>
                <a:ea typeface="Cambria Math"/>
              </a:rPr>
              <a:t>11</a:t>
            </a:r>
            <a:r>
              <a:rPr lang="en-US" sz="1600"/>
              <a:t>,   and the remainder is </a:t>
            </a:r>
            <a:r>
              <a:rPr lang="en-US" sz="1600">
                <a:latin typeface="Cambria Math"/>
                <a:ea typeface="Cambria Math"/>
              </a:rPr>
              <a:t>2</a:t>
            </a:r>
            <a:r>
              <a:rPr lang="en-US" sz="1600"/>
              <a:t> = </a:t>
            </a:r>
            <a:r>
              <a:rPr lang="en-US" sz="1600">
                <a:latin typeface="Cambria Math"/>
                <a:ea typeface="Cambria Math"/>
              </a:rPr>
              <a:t>101</a:t>
            </a:r>
            <a:r>
              <a:rPr lang="en-US" sz="1600"/>
              <a:t> </a:t>
            </a:r>
            <a:r>
              <a:rPr lang="en-US" sz="1600" b="1"/>
              <a:t>mod</a:t>
            </a:r>
            <a:r>
              <a:rPr lang="en-US" sz="1600"/>
              <a:t> </a:t>
            </a:r>
            <a:r>
              <a:rPr lang="en-US" sz="1600">
                <a:latin typeface="Cambria Math"/>
                <a:ea typeface="Cambria Math"/>
              </a:rPr>
              <a:t>11</a:t>
            </a:r>
            <a:r>
              <a:rPr lang="en-US" sz="1600"/>
              <a:t>. </a:t>
            </a:r>
            <a:endParaRPr sz="1600"/>
          </a:p>
          <a:p>
            <a:pPr lvl="2">
              <a:lnSpc>
                <a:spcPct val="80000"/>
              </a:lnSpc>
              <a:defRPr/>
            </a:pPr>
            <a:r>
              <a:rPr lang="en-US" sz="1600"/>
              <a:t>What are the quotient and remainder when </a:t>
            </a:r>
            <a:r>
              <a:rPr lang="en-US" sz="1600">
                <a:latin typeface="Cambria Math"/>
                <a:ea typeface="Cambria Math"/>
              </a:rPr>
              <a:t>−</a:t>
            </a:r>
            <a:r>
              <a:rPr lang="en-US" sz="1600">
                <a:latin typeface="Cambria Math"/>
                <a:ea typeface="Cambria Math"/>
              </a:rPr>
              <a:t>11</a:t>
            </a:r>
            <a:r>
              <a:rPr lang="en-US" sz="1600"/>
              <a:t> is divided by </a:t>
            </a:r>
            <a:r>
              <a:rPr lang="en-US" sz="1600">
                <a:latin typeface="Cambria Math"/>
                <a:ea typeface="Cambria Math"/>
              </a:rPr>
              <a:t>3</a:t>
            </a:r>
            <a:r>
              <a:rPr lang="en-US" sz="1600"/>
              <a:t>?</a:t>
            </a:r>
            <a:endParaRPr sz="1600"/>
          </a:p>
          <a:p>
            <a:pPr lvl="2">
              <a:lnSpc>
                <a:spcPct val="80000"/>
              </a:lnSpc>
              <a:buNone/>
              <a:defRPr/>
            </a:pPr>
            <a:r>
              <a:rPr lang="en-US" sz="1600" b="1"/>
              <a:t>     Solution</a:t>
            </a:r>
            <a:r>
              <a:rPr lang="en-US" sz="1600"/>
              <a:t>: The quotient when </a:t>
            </a:r>
            <a:r>
              <a:rPr lang="en-US" sz="1600">
                <a:latin typeface="Cambria Math"/>
                <a:ea typeface="Cambria Math"/>
              </a:rPr>
              <a:t>−</a:t>
            </a:r>
            <a:r>
              <a:rPr lang="en-US" sz="1600">
                <a:latin typeface="Cambria Math"/>
                <a:ea typeface="Cambria Math"/>
              </a:rPr>
              <a:t>11</a:t>
            </a:r>
            <a:r>
              <a:rPr lang="en-US" sz="1600"/>
              <a:t> is divided by </a:t>
            </a:r>
            <a:r>
              <a:rPr lang="en-US" sz="1600">
                <a:latin typeface="Cambria Math"/>
                <a:ea typeface="Cambria Math"/>
              </a:rPr>
              <a:t>3</a:t>
            </a:r>
            <a:r>
              <a:rPr lang="en-US" sz="1600"/>
              <a:t> is </a:t>
            </a:r>
            <a:r>
              <a:rPr lang="en-US" sz="1600">
                <a:latin typeface="Cambria Math"/>
                <a:ea typeface="Cambria Math"/>
              </a:rPr>
              <a:t>−</a:t>
            </a:r>
            <a:r>
              <a:rPr lang="en-US" sz="1600">
                <a:latin typeface="Cambria Math"/>
                <a:ea typeface="Cambria Math"/>
              </a:rPr>
              <a:t>4</a:t>
            </a:r>
            <a:r>
              <a:rPr lang="en-US" sz="1600"/>
              <a:t> = </a:t>
            </a:r>
            <a:r>
              <a:rPr lang="en-US" sz="1600">
                <a:latin typeface="Cambria Math"/>
                <a:ea typeface="Cambria Math"/>
              </a:rPr>
              <a:t>−</a:t>
            </a:r>
            <a:r>
              <a:rPr lang="en-US" sz="1600">
                <a:latin typeface="Cambria Math"/>
                <a:ea typeface="Cambria Math"/>
              </a:rPr>
              <a:t>11 </a:t>
            </a:r>
            <a:r>
              <a:rPr lang="en-US" sz="1600" b="1"/>
              <a:t>div</a:t>
            </a:r>
            <a:r>
              <a:rPr lang="en-US" sz="1600"/>
              <a:t> </a:t>
            </a:r>
            <a:r>
              <a:rPr lang="en-US" sz="1600">
                <a:latin typeface="Cambria Math"/>
                <a:ea typeface="Cambria Math"/>
              </a:rPr>
              <a:t>3</a:t>
            </a:r>
            <a:r>
              <a:rPr lang="en-US" sz="1600"/>
              <a:t>,    and the remainder is </a:t>
            </a:r>
            <a:r>
              <a:rPr lang="en-US" sz="1600">
                <a:latin typeface="Cambria Math"/>
                <a:ea typeface="Cambria Math"/>
              </a:rPr>
              <a:t>1</a:t>
            </a:r>
            <a:r>
              <a:rPr lang="en-US" sz="1600"/>
              <a:t> = </a:t>
            </a:r>
            <a:r>
              <a:rPr lang="en-US" sz="1600">
                <a:latin typeface="Cambria Math"/>
                <a:ea typeface="Cambria Math"/>
              </a:rPr>
              <a:t>−</a:t>
            </a:r>
            <a:r>
              <a:rPr lang="en-US" sz="1600">
                <a:latin typeface="Cambria Math"/>
                <a:ea typeface="Cambria Math"/>
              </a:rPr>
              <a:t>11</a:t>
            </a:r>
            <a:r>
              <a:rPr lang="en-US" sz="1600"/>
              <a:t> </a:t>
            </a:r>
            <a:r>
              <a:rPr lang="en-US" sz="1600" b="1"/>
              <a:t>mod</a:t>
            </a:r>
            <a:r>
              <a:rPr lang="en-US" sz="1600"/>
              <a:t> </a:t>
            </a:r>
            <a:r>
              <a:rPr lang="en-US" sz="1600">
                <a:latin typeface="Cambria Math"/>
                <a:ea typeface="Cambria Math"/>
              </a:rPr>
              <a:t>3</a:t>
            </a:r>
            <a:r>
              <a:rPr lang="en-US" sz="1600"/>
              <a:t>.</a:t>
            </a:r>
            <a:endParaRPr sz="1600"/>
          </a:p>
          <a:p>
            <a:pPr>
              <a:lnSpc>
                <a:spcPct val="80000"/>
              </a:lnSpc>
              <a:defRPr/>
            </a:pPr>
            <a:endParaRPr lang="en-US" sz="2000"/>
          </a:p>
        </p:txBody>
      </p:sp>
      <p:sp>
        <p:nvSpPr>
          <p:cNvPr id="6" name="TextBox 5" hidden="0"/>
          <p:cNvSpPr>
            <a:spLocks noAdjustHandles="0" noChangeArrowheads="0"/>
          </p:cNvSpPr>
          <p:nvPr isPhoto="0" userDrawn="0"/>
        </p:nvSpPr>
        <p:spPr bwMode="auto">
          <a:xfrm>
            <a:off x="5791200" y="3276600"/>
            <a:ext cx="2743200" cy="1477328"/>
          </a:xfrm>
          <a:prstGeom prst="rect">
            <a:avLst/>
          </a:prstGeom>
          <a:noFill/>
          <a:ln>
            <a:solidFill>
              <a:schemeClr val="accent1"/>
            </a:solidFill>
          </a:ln>
        </p:spPr>
        <p:txBody>
          <a:bodyPr wrap="square" rtlCol="0">
            <a:spAutoFit/>
          </a:bodyPr>
          <a:lstStyle/>
          <a:p>
            <a:pPr algn="ctr">
              <a:defRPr/>
            </a:pPr>
            <a:r>
              <a:rPr lang="en-US"/>
              <a:t>Definitions of Functions  </a:t>
            </a:r>
            <a:r>
              <a:rPr lang="en-US" b="1"/>
              <a:t>div</a:t>
            </a:r>
            <a:r>
              <a:rPr lang="en-US"/>
              <a:t> and </a:t>
            </a:r>
            <a:r>
              <a:rPr lang="en-US" b="1"/>
              <a:t>mod</a:t>
            </a:r>
            <a:endParaRPr/>
          </a:p>
          <a:p>
            <a:pPr algn="ctr">
              <a:defRPr/>
            </a:pPr>
            <a:endParaRPr lang="en-US" b="1"/>
          </a:p>
          <a:p>
            <a:pPr lvl="1">
              <a:defRPr/>
            </a:pPr>
            <a:r>
              <a:rPr lang="en-US" i="1"/>
              <a:t>     q = a </a:t>
            </a:r>
            <a:r>
              <a:rPr lang="en-US" b="1"/>
              <a:t>div</a:t>
            </a:r>
            <a:r>
              <a:rPr lang="en-US" i="1"/>
              <a:t> d</a:t>
            </a:r>
            <a:endParaRPr/>
          </a:p>
          <a:p>
            <a:pPr lvl="1">
              <a:defRPr/>
            </a:pPr>
            <a:r>
              <a:rPr lang="en-US" i="1"/>
              <a:t>     r = a </a:t>
            </a:r>
            <a:r>
              <a:rPr lang="en-US" b="1"/>
              <a:t>mod</a:t>
            </a:r>
            <a:r>
              <a:rPr lang="en-US" i="1"/>
              <a:t> 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Congruence Relation</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000" b="1"/>
              <a:t>   Definition</a:t>
            </a:r>
            <a:r>
              <a:rPr lang="en-US" sz="2000"/>
              <a:t>: If </a:t>
            </a:r>
            <a:r>
              <a:rPr lang="en-US" sz="2000" i="1"/>
              <a:t>a</a:t>
            </a:r>
            <a:r>
              <a:rPr lang="en-US" sz="2000"/>
              <a:t> and </a:t>
            </a:r>
            <a:r>
              <a:rPr lang="en-US" sz="2000" i="1"/>
              <a:t>b</a:t>
            </a:r>
            <a:r>
              <a:rPr lang="en-US" sz="2000"/>
              <a:t> are integers and </a:t>
            </a:r>
            <a:r>
              <a:rPr lang="en-US" sz="2000" i="1"/>
              <a:t>m</a:t>
            </a:r>
            <a:r>
              <a:rPr lang="en-US" sz="2000"/>
              <a:t> is a positive integer, then </a:t>
            </a:r>
            <a:r>
              <a:rPr lang="en-US" sz="2000" i="1"/>
              <a:t>a</a:t>
            </a:r>
            <a:r>
              <a:rPr lang="en-US" sz="2000"/>
              <a:t> is </a:t>
            </a:r>
            <a:r>
              <a:rPr lang="en-US" sz="2000" i="1"/>
              <a:t>congruent </a:t>
            </a:r>
            <a:r>
              <a:rPr lang="en-US" sz="2000"/>
              <a:t>to </a:t>
            </a:r>
            <a:r>
              <a:rPr lang="en-US" sz="2000" i="1"/>
              <a:t>b</a:t>
            </a:r>
            <a:r>
              <a:rPr lang="en-US" sz="2000"/>
              <a:t> </a:t>
            </a:r>
            <a:r>
              <a:rPr lang="en-US" sz="2000" i="1"/>
              <a:t>modulo m</a:t>
            </a:r>
            <a:r>
              <a:rPr lang="en-US" sz="2000"/>
              <a:t> if </a:t>
            </a:r>
            <a:r>
              <a:rPr lang="en-US" sz="2000" i="1"/>
              <a:t>m</a:t>
            </a:r>
            <a:r>
              <a:rPr lang="en-US" sz="2000"/>
              <a:t> divides    </a:t>
            </a:r>
            <a:r>
              <a:rPr lang="en-US" sz="2000" i="1"/>
              <a:t>a – b</a:t>
            </a:r>
            <a:r>
              <a:rPr lang="en-US" sz="2000"/>
              <a:t>.</a:t>
            </a:r>
            <a:endParaRPr sz="2000"/>
          </a:p>
          <a:p>
            <a:pPr lvl="1">
              <a:lnSpc>
                <a:spcPct val="80000"/>
              </a:lnSpc>
              <a:defRPr/>
            </a:pPr>
            <a:r>
              <a:rPr lang="en-US" sz="1900"/>
              <a:t>The notation </a:t>
            </a:r>
            <a:r>
              <a:rPr lang="en-US" sz="1900" i="1"/>
              <a:t>a  </a:t>
            </a:r>
            <a:r>
              <a:rPr lang="en-US" sz="1900" b="1">
                <a:latin typeface="Cambria Math"/>
                <a:ea typeface="Cambria Math"/>
              </a:rPr>
              <a:t>≡</a:t>
            </a:r>
            <a:r>
              <a:rPr lang="en-US" sz="1900" b="1"/>
              <a:t>  </a:t>
            </a:r>
            <a:r>
              <a:rPr lang="en-US" sz="1900" i="1"/>
              <a:t>b </a:t>
            </a:r>
            <a:r>
              <a:rPr lang="en-US" sz="1900"/>
              <a:t>(mod</a:t>
            </a:r>
            <a:r>
              <a:rPr lang="en-US" sz="1900" i="1"/>
              <a:t> m</a:t>
            </a:r>
            <a:r>
              <a:rPr lang="en-US" sz="1900"/>
              <a:t>)</a:t>
            </a:r>
            <a:r>
              <a:rPr lang="en-US" sz="1900" i="1"/>
              <a:t> </a:t>
            </a:r>
            <a:r>
              <a:rPr lang="en-US" sz="1900"/>
              <a:t> says  that </a:t>
            </a:r>
            <a:r>
              <a:rPr lang="en-US" sz="1900" i="1"/>
              <a:t>a</a:t>
            </a:r>
            <a:r>
              <a:rPr lang="en-US" sz="1900"/>
              <a:t> is congruent to </a:t>
            </a:r>
            <a:r>
              <a:rPr lang="en-US" sz="1900" i="1"/>
              <a:t>b</a:t>
            </a:r>
            <a:r>
              <a:rPr lang="en-US" sz="1900"/>
              <a:t> modulo </a:t>
            </a:r>
            <a:r>
              <a:rPr lang="en-US" sz="1900" i="1"/>
              <a:t>m</a:t>
            </a:r>
            <a:r>
              <a:rPr lang="en-US" sz="1900"/>
              <a:t>.  </a:t>
            </a:r>
            <a:endParaRPr sz="1900"/>
          </a:p>
          <a:p>
            <a:pPr lvl="1">
              <a:lnSpc>
                <a:spcPct val="80000"/>
              </a:lnSpc>
              <a:defRPr/>
            </a:pPr>
            <a:r>
              <a:rPr lang="en-US" sz="1900"/>
              <a:t>We say that </a:t>
            </a:r>
            <a:r>
              <a:rPr lang="en-US" sz="1900" i="1"/>
              <a:t>a  </a:t>
            </a:r>
            <a:r>
              <a:rPr lang="en-US" sz="1900" b="1">
                <a:latin typeface="Cambria Math"/>
                <a:ea typeface="Cambria Math"/>
              </a:rPr>
              <a:t>≡</a:t>
            </a:r>
            <a:r>
              <a:rPr lang="en-US" sz="1900" b="1"/>
              <a:t>  </a:t>
            </a:r>
            <a:r>
              <a:rPr lang="en-US" sz="1900" i="1"/>
              <a:t>b </a:t>
            </a:r>
            <a:r>
              <a:rPr lang="en-US" sz="1900"/>
              <a:t>(mod</a:t>
            </a:r>
            <a:r>
              <a:rPr lang="en-US" sz="1900" i="1"/>
              <a:t> m</a:t>
            </a:r>
            <a:r>
              <a:rPr lang="en-US" sz="1900"/>
              <a:t>)</a:t>
            </a:r>
            <a:r>
              <a:rPr lang="en-US" sz="1900" i="1"/>
              <a:t> </a:t>
            </a:r>
            <a:r>
              <a:rPr lang="en-US" sz="1900"/>
              <a:t>is a</a:t>
            </a:r>
            <a:r>
              <a:rPr lang="en-US" sz="1900" i="1"/>
              <a:t> congruence </a:t>
            </a:r>
            <a:r>
              <a:rPr lang="en-US" sz="1900"/>
              <a:t>and that </a:t>
            </a:r>
            <a:r>
              <a:rPr lang="en-US" sz="1900" i="1"/>
              <a:t>m </a:t>
            </a:r>
            <a:r>
              <a:rPr lang="en-US" sz="1900"/>
              <a:t>is its </a:t>
            </a:r>
            <a:r>
              <a:rPr lang="en-US" sz="1900" i="1"/>
              <a:t>modulus.</a:t>
            </a:r>
            <a:endParaRPr sz="1900"/>
          </a:p>
          <a:p>
            <a:pPr lvl="1">
              <a:lnSpc>
                <a:spcPct val="80000"/>
              </a:lnSpc>
              <a:defRPr/>
            </a:pPr>
            <a:r>
              <a:rPr lang="en-US" sz="1900"/>
              <a:t>Two integers are congruent mod </a:t>
            </a:r>
            <a:r>
              <a:rPr lang="en-US" sz="1900" i="1"/>
              <a:t>m</a:t>
            </a:r>
            <a:r>
              <a:rPr lang="en-US" sz="1900"/>
              <a:t>  if and only if they have the same remainder when divided by </a:t>
            </a:r>
            <a:r>
              <a:rPr lang="en-US" sz="1900" i="1"/>
              <a:t>m</a:t>
            </a:r>
            <a:r>
              <a:rPr lang="en-US" sz="1900"/>
              <a:t>.</a:t>
            </a:r>
            <a:endParaRPr sz="1900"/>
          </a:p>
          <a:p>
            <a:pPr lvl="1">
              <a:lnSpc>
                <a:spcPct val="80000"/>
              </a:lnSpc>
              <a:defRPr/>
            </a:pPr>
            <a:r>
              <a:rPr lang="en-US" sz="1900"/>
              <a:t>If </a:t>
            </a:r>
            <a:r>
              <a:rPr lang="en-US" sz="1900" i="1"/>
              <a:t>a</a:t>
            </a:r>
            <a:r>
              <a:rPr lang="en-US" sz="1900"/>
              <a:t> is not congruent to </a:t>
            </a:r>
            <a:r>
              <a:rPr lang="en-US" sz="1900" i="1"/>
              <a:t>b</a:t>
            </a:r>
            <a:r>
              <a:rPr lang="en-US" sz="1900"/>
              <a:t> modulo </a:t>
            </a:r>
            <a:r>
              <a:rPr lang="en-US" sz="1900" i="1"/>
              <a:t>m</a:t>
            </a:r>
            <a:r>
              <a:rPr lang="en-US" sz="1900"/>
              <a:t>, we write </a:t>
            </a:r>
            <a:endParaRPr sz="1900"/>
          </a:p>
          <a:p>
            <a:pPr lvl="1">
              <a:lnSpc>
                <a:spcPct val="80000"/>
              </a:lnSpc>
              <a:buNone/>
              <a:defRPr/>
            </a:pPr>
            <a:r>
              <a:rPr lang="en-US" sz="1900" i="1"/>
              <a:t>                  a</a:t>
            </a:r>
            <a:r>
              <a:rPr lang="en-US" sz="1900"/>
              <a:t> </a:t>
            </a:r>
            <a:r>
              <a:rPr lang="en-US" sz="1900">
                <a:latin typeface="Cambria Math"/>
                <a:ea typeface="Cambria Math"/>
              </a:rPr>
              <a:t>≢</a:t>
            </a:r>
            <a:r>
              <a:rPr lang="en-US" sz="1900"/>
              <a:t>  </a:t>
            </a:r>
            <a:r>
              <a:rPr lang="en-US" sz="1900" i="1"/>
              <a:t>b</a:t>
            </a:r>
            <a:r>
              <a:rPr lang="en-US" sz="1900"/>
              <a:t> (mod </a:t>
            </a:r>
            <a:r>
              <a:rPr lang="en-US" sz="1900" i="1"/>
              <a:t>m</a:t>
            </a:r>
            <a:r>
              <a:rPr lang="en-US" sz="1900"/>
              <a:t>)</a:t>
            </a:r>
            <a:endParaRPr sz="1900"/>
          </a:p>
          <a:p>
            <a:pPr>
              <a:lnSpc>
                <a:spcPct val="80000"/>
              </a:lnSpc>
              <a:buNone/>
              <a:defRPr/>
            </a:pPr>
            <a:r>
              <a:rPr lang="en-US" sz="2000" b="1"/>
              <a:t>    Example</a:t>
            </a:r>
            <a:r>
              <a:rPr lang="en-US" sz="2000"/>
              <a:t>: Determine whether </a:t>
            </a:r>
            <a:r>
              <a:rPr lang="en-US" sz="2000">
                <a:latin typeface="Cambria Math"/>
                <a:ea typeface="Cambria Math"/>
              </a:rPr>
              <a:t>17</a:t>
            </a:r>
            <a:r>
              <a:rPr lang="en-US" sz="2000"/>
              <a:t> is congruent to </a:t>
            </a:r>
            <a:r>
              <a:rPr lang="en-US" sz="2000">
                <a:latin typeface="Cambria Math"/>
                <a:ea typeface="Cambria Math"/>
              </a:rPr>
              <a:t>5</a:t>
            </a:r>
            <a:r>
              <a:rPr lang="en-US" sz="2000"/>
              <a:t> modulo </a:t>
            </a:r>
            <a:r>
              <a:rPr lang="en-US" sz="2000">
                <a:latin typeface="Cambria Math"/>
                <a:ea typeface="Cambria Math"/>
              </a:rPr>
              <a:t>6</a:t>
            </a:r>
            <a:r>
              <a:rPr lang="en-US" sz="2000"/>
              <a:t> and whether </a:t>
            </a:r>
            <a:r>
              <a:rPr lang="en-US" sz="2000">
                <a:latin typeface="Cambria Math"/>
                <a:ea typeface="Cambria Math"/>
              </a:rPr>
              <a:t>24</a:t>
            </a:r>
            <a:r>
              <a:rPr lang="en-US" sz="2000"/>
              <a:t> and </a:t>
            </a:r>
            <a:r>
              <a:rPr lang="en-US" sz="2000">
                <a:latin typeface="Cambria Math"/>
                <a:ea typeface="Cambria Math"/>
              </a:rPr>
              <a:t>14</a:t>
            </a:r>
            <a:r>
              <a:rPr lang="en-US" sz="2000"/>
              <a:t> are congruent modulo 6.</a:t>
            </a:r>
            <a:endParaRPr sz="2000"/>
          </a:p>
          <a:p>
            <a:pPr>
              <a:lnSpc>
                <a:spcPct val="80000"/>
              </a:lnSpc>
              <a:buNone/>
              <a:defRPr/>
            </a:pPr>
            <a:r>
              <a:rPr lang="en-US" sz="2000"/>
              <a:t> </a:t>
            </a:r>
            <a:endParaRPr sz="2000"/>
          </a:p>
          <a:p>
            <a:pPr>
              <a:lnSpc>
                <a:spcPct val="80000"/>
              </a:lnSpc>
              <a:buNone/>
              <a:defRPr/>
            </a:pPr>
            <a:r>
              <a:rPr lang="en-US" sz="2000"/>
              <a:t>    </a:t>
            </a:r>
            <a:r>
              <a:rPr lang="en-US" sz="2000" b="1"/>
              <a:t>Solution</a:t>
            </a:r>
            <a:r>
              <a:rPr lang="en-US" sz="2000"/>
              <a:t>: </a:t>
            </a:r>
            <a:endParaRPr sz="2000"/>
          </a:p>
          <a:p>
            <a:pPr lvl="2">
              <a:lnSpc>
                <a:spcPct val="80000"/>
              </a:lnSpc>
              <a:defRPr/>
            </a:pPr>
            <a:r>
              <a:rPr lang="en-US" sz="1600">
                <a:latin typeface="Cambria Math"/>
                <a:ea typeface="Cambria Math"/>
              </a:rPr>
              <a:t>17</a:t>
            </a:r>
            <a:r>
              <a:rPr lang="en-US" sz="1600"/>
              <a:t> </a:t>
            </a:r>
            <a:r>
              <a:rPr lang="en-US" sz="1600">
                <a:latin typeface="Cambria Math"/>
                <a:ea typeface="Cambria Math"/>
              </a:rPr>
              <a:t>≡</a:t>
            </a:r>
            <a:r>
              <a:rPr lang="en-US" sz="1600"/>
              <a:t> </a:t>
            </a:r>
            <a:r>
              <a:rPr lang="en-US" sz="1600">
                <a:latin typeface="Cambria Math"/>
                <a:ea typeface="Cambria Math"/>
              </a:rPr>
              <a:t>5</a:t>
            </a:r>
            <a:r>
              <a:rPr lang="en-US" sz="1600"/>
              <a:t> (mod </a:t>
            </a:r>
            <a:r>
              <a:rPr lang="en-US" sz="1600">
                <a:latin typeface="Cambria Math"/>
                <a:ea typeface="Cambria Math"/>
              </a:rPr>
              <a:t>6)</a:t>
            </a:r>
            <a:r>
              <a:rPr lang="en-US" sz="1600"/>
              <a:t> because </a:t>
            </a:r>
            <a:r>
              <a:rPr lang="en-US" sz="1600">
                <a:latin typeface="Cambria Math"/>
                <a:ea typeface="Cambria Math"/>
              </a:rPr>
              <a:t>6</a:t>
            </a:r>
            <a:r>
              <a:rPr lang="en-US" sz="1600"/>
              <a:t> divides </a:t>
            </a:r>
            <a:r>
              <a:rPr lang="en-US" sz="1600">
                <a:latin typeface="Cambria Math"/>
                <a:ea typeface="Cambria Math"/>
              </a:rPr>
              <a:t>17</a:t>
            </a:r>
            <a:r>
              <a:rPr lang="en-US" sz="1600"/>
              <a:t> </a:t>
            </a:r>
            <a:r>
              <a:rPr lang="en-US" sz="1600">
                <a:latin typeface="Cambria Math"/>
                <a:ea typeface="Cambria Math"/>
              </a:rPr>
              <a:t>−</a:t>
            </a:r>
            <a:r>
              <a:rPr lang="en-US" sz="1600"/>
              <a:t> </a:t>
            </a:r>
            <a:r>
              <a:rPr lang="en-US" sz="1600">
                <a:latin typeface="Cambria Math"/>
                <a:ea typeface="Cambria Math"/>
              </a:rPr>
              <a:t>5</a:t>
            </a:r>
            <a:r>
              <a:rPr lang="en-US" sz="1600"/>
              <a:t> = </a:t>
            </a:r>
            <a:r>
              <a:rPr lang="en-US" sz="1600">
                <a:latin typeface="Cambria Math"/>
                <a:ea typeface="Cambria Math"/>
              </a:rPr>
              <a:t>12. </a:t>
            </a:r>
            <a:endParaRPr sz="1600"/>
          </a:p>
          <a:p>
            <a:pPr lvl="2">
              <a:lnSpc>
                <a:spcPct val="80000"/>
              </a:lnSpc>
              <a:defRPr/>
            </a:pPr>
            <a:r>
              <a:rPr lang="en-US" sz="1600">
                <a:latin typeface="Cambria Math"/>
                <a:ea typeface="Cambria Math"/>
              </a:rPr>
              <a:t>24</a:t>
            </a:r>
            <a:r>
              <a:rPr lang="en-US" sz="1600"/>
              <a:t> </a:t>
            </a:r>
            <a:r>
              <a:rPr lang="en-US" sz="1600">
                <a:latin typeface="Cambria Math"/>
                <a:ea typeface="Cambria Math"/>
              </a:rPr>
              <a:t>≢ </a:t>
            </a:r>
            <a:r>
              <a:rPr lang="en-US" sz="1600">
                <a:latin typeface="Cambria Math"/>
                <a:ea typeface="Cambria Math"/>
              </a:rPr>
              <a:t>14</a:t>
            </a:r>
            <a:r>
              <a:rPr lang="en-US" sz="1600"/>
              <a:t> (mod </a:t>
            </a:r>
            <a:r>
              <a:rPr lang="en-US" sz="1600">
                <a:latin typeface="Cambria Math"/>
                <a:ea typeface="Cambria Math"/>
              </a:rPr>
              <a:t>6)</a:t>
            </a:r>
            <a:r>
              <a:rPr lang="en-US" sz="1600"/>
              <a:t> since </a:t>
            </a:r>
            <a:r>
              <a:rPr lang="en-US" sz="1600">
                <a:latin typeface="Cambria Math"/>
                <a:ea typeface="Cambria Math"/>
              </a:rPr>
              <a:t>6</a:t>
            </a:r>
            <a:r>
              <a:rPr lang="en-US" sz="1600"/>
              <a:t> divides </a:t>
            </a:r>
            <a:r>
              <a:rPr lang="en-US" sz="1600">
                <a:latin typeface="Cambria Math"/>
                <a:ea typeface="Cambria Math"/>
              </a:rPr>
              <a:t>24</a:t>
            </a:r>
            <a:r>
              <a:rPr lang="en-US" sz="1600"/>
              <a:t> </a:t>
            </a:r>
            <a:r>
              <a:rPr lang="en-US" sz="1600">
                <a:latin typeface="Cambria Math"/>
                <a:ea typeface="Cambria Math"/>
              </a:rPr>
              <a:t>−</a:t>
            </a:r>
            <a:r>
              <a:rPr lang="en-US" sz="1600"/>
              <a:t> </a:t>
            </a:r>
            <a:r>
              <a:rPr lang="en-US" sz="1600">
                <a:latin typeface="Cambria Math"/>
                <a:ea typeface="Cambria Math"/>
              </a:rPr>
              <a:t>14</a:t>
            </a:r>
            <a:r>
              <a:rPr lang="en-US" sz="1600"/>
              <a:t> = </a:t>
            </a:r>
            <a:r>
              <a:rPr lang="en-US" sz="1600">
                <a:latin typeface="Cambria Math"/>
                <a:ea typeface="Cambria Math"/>
              </a:rPr>
              <a:t>10  is not divisible by 6.</a:t>
            </a:r>
            <a:endParaRPr lang="en-US"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More on </a:t>
            </a:r>
            <a:r>
              <a:rPr lang="en-US"/>
              <a:t>Congruences</a:t>
            </a:r>
            <a:endParaRPr lang="en-US"/>
          </a:p>
        </p:txBody>
      </p:sp>
      <p:sp>
        <p:nvSpPr>
          <p:cNvPr id="5" name="Content Placeholder 2" hidden="0"/>
          <p:cNvSpPr>
            <a:spLocks noGrp="1"/>
          </p:cNvSpPr>
          <p:nvPr isPhoto="0" userDrawn="0">
            <p:ph idx="1" hasCustomPrompt="0"/>
          </p:nvPr>
        </p:nvSpPr>
        <p:spPr bwMode="auto"/>
        <p:txBody>
          <a:bodyPr/>
          <a:lstStyle/>
          <a:p>
            <a:pPr>
              <a:buNone/>
              <a:defRPr/>
            </a:pPr>
            <a:r>
              <a:rPr lang="en-US" b="1"/>
              <a:t>   Theorem </a:t>
            </a:r>
            <a:r>
              <a:rPr lang="en-US" b="1">
                <a:latin typeface="Cambria Math"/>
                <a:ea typeface="Cambria Math"/>
              </a:rPr>
              <a:t>4</a:t>
            </a:r>
            <a:r>
              <a:rPr lang="en-US"/>
              <a:t>: Let m be a positive integer. The integers </a:t>
            </a:r>
            <a:r>
              <a:rPr lang="en-US" i="1"/>
              <a:t>a</a:t>
            </a:r>
            <a:r>
              <a:rPr lang="en-US"/>
              <a:t> and </a:t>
            </a:r>
            <a:r>
              <a:rPr lang="en-US" i="1"/>
              <a:t>b</a:t>
            </a:r>
            <a:r>
              <a:rPr lang="en-US"/>
              <a:t> are congruent modulo </a:t>
            </a:r>
            <a:r>
              <a:rPr lang="en-US" i="1"/>
              <a:t>m</a:t>
            </a:r>
            <a:r>
              <a:rPr lang="en-US"/>
              <a:t> if and only if there is an integer </a:t>
            </a:r>
            <a:r>
              <a:rPr lang="en-US" i="1"/>
              <a:t>k</a:t>
            </a:r>
            <a:r>
              <a:rPr lang="en-US"/>
              <a:t> such that </a:t>
            </a:r>
            <a:r>
              <a:rPr lang="en-US" i="1"/>
              <a:t>a</a:t>
            </a:r>
            <a:r>
              <a:rPr lang="en-US"/>
              <a:t> = </a:t>
            </a:r>
            <a:r>
              <a:rPr lang="en-US" i="1"/>
              <a:t>b</a:t>
            </a:r>
            <a:r>
              <a:rPr lang="en-US"/>
              <a:t> + </a:t>
            </a:r>
            <a:r>
              <a:rPr lang="en-US" i="1"/>
              <a:t>km</a:t>
            </a:r>
            <a:r>
              <a:rPr lang="en-US"/>
              <a:t>.</a:t>
            </a:r>
            <a:endParaRPr/>
          </a:p>
          <a:p>
            <a:pPr>
              <a:buNone/>
              <a:defRPr/>
            </a:pPr>
            <a:r>
              <a:rPr lang="en-US"/>
              <a:t>    </a:t>
            </a:r>
            <a:r>
              <a:rPr lang="en-US" b="1"/>
              <a:t>Proof</a:t>
            </a:r>
            <a:r>
              <a:rPr lang="en-US"/>
              <a:t>: </a:t>
            </a:r>
            <a:endParaRPr/>
          </a:p>
          <a:p>
            <a:pPr lvl="1">
              <a:defRPr/>
            </a:pPr>
            <a:r>
              <a:rPr lang="en-US"/>
              <a:t>If </a:t>
            </a:r>
            <a:r>
              <a:rPr lang="en-US" i="1"/>
              <a:t>a  </a:t>
            </a:r>
            <a:r>
              <a:rPr lang="en-US" b="1">
                <a:latin typeface="Cambria Math"/>
                <a:ea typeface="Cambria Math"/>
              </a:rPr>
              <a:t>≡</a:t>
            </a:r>
            <a:r>
              <a:rPr lang="en-US" b="1"/>
              <a:t>  </a:t>
            </a:r>
            <a:r>
              <a:rPr lang="en-US" i="1"/>
              <a:t>b </a:t>
            </a:r>
            <a:r>
              <a:rPr lang="en-US"/>
              <a:t>(mod</a:t>
            </a:r>
            <a:r>
              <a:rPr lang="en-US" i="1"/>
              <a:t> m</a:t>
            </a:r>
            <a:r>
              <a:rPr lang="en-US"/>
              <a:t>), then (by the definition of congruence)  </a:t>
            </a:r>
            <a:r>
              <a:rPr lang="en-US" i="1"/>
              <a:t>m</a:t>
            </a:r>
            <a:r>
              <a:rPr lang="en-US"/>
              <a:t> | </a:t>
            </a:r>
            <a:r>
              <a:rPr lang="en-US" i="1"/>
              <a:t>a – b</a:t>
            </a:r>
            <a:r>
              <a:rPr lang="en-US"/>
              <a:t>. Hence, there is an integer </a:t>
            </a:r>
            <a:r>
              <a:rPr lang="en-US" i="1"/>
              <a:t>k</a:t>
            </a:r>
            <a:r>
              <a:rPr lang="en-US"/>
              <a:t> such that </a:t>
            </a:r>
            <a:r>
              <a:rPr lang="en-US" i="1"/>
              <a:t>a – b = km </a:t>
            </a:r>
            <a:r>
              <a:rPr lang="en-US"/>
              <a:t>and equivalently </a:t>
            </a:r>
            <a:r>
              <a:rPr lang="en-US" i="1"/>
              <a:t>a = b + km.</a:t>
            </a:r>
            <a:endParaRPr/>
          </a:p>
          <a:p>
            <a:pPr lvl="1">
              <a:defRPr/>
            </a:pPr>
            <a:r>
              <a:rPr lang="en-US"/>
              <a:t>Conversely, if there is an integer </a:t>
            </a:r>
            <a:r>
              <a:rPr lang="en-US" i="1"/>
              <a:t>k</a:t>
            </a:r>
            <a:r>
              <a:rPr lang="en-US"/>
              <a:t> such that </a:t>
            </a:r>
            <a:r>
              <a:rPr lang="en-US" i="1"/>
              <a:t>a = b + km, </a:t>
            </a:r>
            <a:r>
              <a:rPr lang="en-US"/>
              <a:t>then</a:t>
            </a:r>
            <a:r>
              <a:rPr lang="en-US" i="1"/>
              <a:t> km = a – b. </a:t>
            </a:r>
            <a:r>
              <a:rPr lang="en-US"/>
              <a:t>Hence</a:t>
            </a:r>
            <a:r>
              <a:rPr lang="en-US" i="1"/>
              <a:t>, m</a:t>
            </a:r>
            <a:r>
              <a:rPr lang="en-US"/>
              <a:t> | </a:t>
            </a:r>
            <a:r>
              <a:rPr lang="en-US" i="1"/>
              <a:t>a – b </a:t>
            </a:r>
            <a:r>
              <a:rPr lang="en-US"/>
              <a:t>and</a:t>
            </a:r>
            <a:r>
              <a:rPr lang="en-US" i="1"/>
              <a:t> a  </a:t>
            </a:r>
            <a:r>
              <a:rPr lang="en-US" b="1">
                <a:latin typeface="Cambria Math"/>
                <a:ea typeface="Cambria Math"/>
              </a:rPr>
              <a:t>≡</a:t>
            </a:r>
            <a:r>
              <a:rPr lang="en-US" b="1"/>
              <a:t>  </a:t>
            </a:r>
            <a:r>
              <a:rPr lang="en-US" i="1"/>
              <a:t>b </a:t>
            </a:r>
            <a:r>
              <a:rPr lang="en-US"/>
              <a:t>(mod</a:t>
            </a:r>
            <a:r>
              <a:rPr lang="en-US" i="1"/>
              <a:t> m</a:t>
            </a:r>
            <a:r>
              <a:rPr lang="en-US"/>
              <a:t>).</a:t>
            </a:r>
            <a:endParaRPr/>
          </a:p>
        </p:txBody>
      </p:sp>
      <p:sp>
        <p:nvSpPr>
          <p:cNvPr id="6" name="Isosceles Triangle 3" hidden="0"/>
          <p:cNvSpPr/>
          <p:nvPr isPhoto="0" userDrawn="0"/>
        </p:nvSpPr>
        <p:spPr bwMode="auto">
          <a:xfrm rot="5400000" flipV="1">
            <a:off x="8458200" y="5410200"/>
            <a:ext cx="152400" cy="152400"/>
          </a:xfrm>
          <a:prstGeom prst="triangle">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The Relationship between         (mod </a:t>
            </a:r>
            <a:r>
              <a:rPr lang="en-US" sz="4500" i="1"/>
              <a:t>m</a:t>
            </a:r>
            <a:r>
              <a:rPr lang="en-US" sz="4500"/>
              <a:t>) and </a:t>
            </a:r>
            <a:r>
              <a:rPr lang="en-US" sz="4500" b="1"/>
              <a:t>mod</a:t>
            </a:r>
            <a:r>
              <a:rPr lang="en-US" sz="4500"/>
              <a:t> </a:t>
            </a:r>
            <a:r>
              <a:rPr lang="en-US" sz="4500" i="1"/>
              <a:t>m </a:t>
            </a:r>
            <a:r>
              <a:rPr lang="en-US" sz="4500"/>
              <a:t>Notations</a:t>
            </a:r>
            <a:endParaRPr sz="4500"/>
          </a:p>
        </p:txBody>
      </p:sp>
      <p:sp>
        <p:nvSpPr>
          <p:cNvPr id="5" name="Content Placeholder 2" hidden="0"/>
          <p:cNvSpPr>
            <a:spLocks noGrp="1"/>
          </p:cNvSpPr>
          <p:nvPr isPhoto="0" userDrawn="0">
            <p:ph idx="1" hasCustomPrompt="0"/>
          </p:nvPr>
        </p:nvSpPr>
        <p:spPr bwMode="auto"/>
        <p:txBody>
          <a:bodyPr/>
          <a:lstStyle/>
          <a:p>
            <a:pPr>
              <a:defRPr/>
            </a:pPr>
            <a:r>
              <a:rPr lang="en-US" b="1"/>
              <a:t> </a:t>
            </a:r>
            <a:r>
              <a:rPr lang="en-US"/>
              <a:t>The use of “mod” in </a:t>
            </a:r>
            <a:r>
              <a:rPr lang="en-US" i="1"/>
              <a:t>a  </a:t>
            </a:r>
            <a:r>
              <a:rPr lang="en-US" b="1">
                <a:latin typeface="Cambria Math"/>
                <a:ea typeface="Cambria Math"/>
              </a:rPr>
              <a:t>≡</a:t>
            </a:r>
            <a:r>
              <a:rPr lang="en-US" b="1"/>
              <a:t>  </a:t>
            </a:r>
            <a:r>
              <a:rPr lang="en-US" i="1"/>
              <a:t>b </a:t>
            </a:r>
            <a:r>
              <a:rPr lang="en-US"/>
              <a:t>(mod</a:t>
            </a:r>
            <a:r>
              <a:rPr lang="en-US" i="1"/>
              <a:t> m</a:t>
            </a:r>
            <a:r>
              <a:rPr lang="en-US"/>
              <a:t>)</a:t>
            </a:r>
            <a:r>
              <a:rPr lang="en-US" i="1"/>
              <a:t> </a:t>
            </a:r>
            <a:r>
              <a:rPr lang="en-US"/>
              <a:t>and</a:t>
            </a:r>
            <a:r>
              <a:rPr lang="en-US" i="1"/>
              <a:t> a </a:t>
            </a:r>
            <a:r>
              <a:rPr lang="en-US" b="1"/>
              <a:t>mod</a:t>
            </a:r>
            <a:r>
              <a:rPr lang="en-US" i="1"/>
              <a:t> m = b </a:t>
            </a:r>
            <a:r>
              <a:rPr lang="en-US"/>
              <a:t>are different</a:t>
            </a:r>
            <a:r>
              <a:rPr lang="en-US" i="1"/>
              <a:t>.</a:t>
            </a:r>
            <a:endParaRPr/>
          </a:p>
          <a:p>
            <a:pPr lvl="1">
              <a:defRPr/>
            </a:pPr>
            <a:r>
              <a:rPr lang="en-US" i="1"/>
              <a:t>a  </a:t>
            </a:r>
            <a:r>
              <a:rPr lang="en-US" b="1">
                <a:latin typeface="Cambria Math"/>
                <a:ea typeface="Cambria Math"/>
              </a:rPr>
              <a:t>≡</a:t>
            </a:r>
            <a:r>
              <a:rPr lang="en-US" b="1"/>
              <a:t>  </a:t>
            </a:r>
            <a:r>
              <a:rPr lang="en-US" i="1"/>
              <a:t>b </a:t>
            </a:r>
            <a:r>
              <a:rPr lang="en-US"/>
              <a:t>(mod</a:t>
            </a:r>
            <a:r>
              <a:rPr lang="en-US" i="1"/>
              <a:t> m</a:t>
            </a:r>
            <a:r>
              <a:rPr lang="en-US"/>
              <a:t>) is a relation on the set of integers.</a:t>
            </a:r>
            <a:endParaRPr/>
          </a:p>
          <a:p>
            <a:pPr lvl="1">
              <a:defRPr/>
            </a:pPr>
            <a:r>
              <a:rPr lang="en-US"/>
              <a:t>In</a:t>
            </a:r>
            <a:r>
              <a:rPr lang="en-US" i="1"/>
              <a:t> a </a:t>
            </a:r>
            <a:r>
              <a:rPr lang="en-US" b="1"/>
              <a:t>mod</a:t>
            </a:r>
            <a:r>
              <a:rPr lang="en-US" i="1"/>
              <a:t> m = b,  </a:t>
            </a:r>
            <a:r>
              <a:rPr lang="en-US"/>
              <a:t>the notation </a:t>
            </a:r>
            <a:r>
              <a:rPr lang="en-US" b="1"/>
              <a:t>mod</a:t>
            </a:r>
            <a:r>
              <a:rPr lang="en-US"/>
              <a:t> denotes a function</a:t>
            </a:r>
            <a:r>
              <a:rPr lang="en-US" i="1"/>
              <a:t>.</a:t>
            </a:r>
            <a:endParaRPr/>
          </a:p>
          <a:p>
            <a:pPr>
              <a:defRPr/>
            </a:pPr>
            <a:r>
              <a:rPr lang="en-US"/>
              <a:t>The relationship between these notations is made clear in this theorem.</a:t>
            </a:r>
            <a:endParaRPr/>
          </a:p>
          <a:p>
            <a:pPr>
              <a:defRPr/>
            </a:pPr>
            <a:r>
              <a:rPr lang="en-US" b="1"/>
              <a:t>Theorem </a:t>
            </a:r>
            <a:r>
              <a:rPr lang="en-US" b="1">
                <a:latin typeface="Cambria Math"/>
                <a:ea typeface="Cambria Math"/>
              </a:rPr>
              <a:t>3</a:t>
            </a:r>
            <a:r>
              <a:rPr lang="en-US"/>
              <a:t>: Let </a:t>
            </a:r>
            <a:r>
              <a:rPr lang="en-US" i="1"/>
              <a:t>a</a:t>
            </a:r>
            <a:r>
              <a:rPr lang="en-US"/>
              <a:t> and </a:t>
            </a:r>
            <a:r>
              <a:rPr lang="en-US" i="1"/>
              <a:t>b</a:t>
            </a:r>
            <a:r>
              <a:rPr lang="en-US"/>
              <a:t> be integers, and let </a:t>
            </a:r>
            <a:r>
              <a:rPr lang="en-US" i="1"/>
              <a:t>m</a:t>
            </a:r>
            <a:r>
              <a:rPr lang="en-US"/>
              <a:t> be a positive integer. Then </a:t>
            </a:r>
            <a:r>
              <a:rPr lang="en-US" i="1"/>
              <a:t>a </a:t>
            </a:r>
            <a:r>
              <a:rPr lang="en-US" b="1">
                <a:latin typeface="Cambria Math"/>
                <a:ea typeface="Cambria Math"/>
              </a:rPr>
              <a:t>≡</a:t>
            </a:r>
            <a:r>
              <a:rPr lang="en-US" i="1"/>
              <a:t> b </a:t>
            </a:r>
            <a:r>
              <a:rPr lang="en-US"/>
              <a:t>(mod</a:t>
            </a:r>
            <a:r>
              <a:rPr lang="en-US" i="1"/>
              <a:t> m</a:t>
            </a:r>
            <a:r>
              <a:rPr lang="en-US"/>
              <a:t>)  if and only if       </a:t>
            </a:r>
            <a:r>
              <a:rPr lang="en-US" i="1"/>
              <a:t>a </a:t>
            </a:r>
            <a:r>
              <a:rPr lang="en-US" b="1"/>
              <a:t>mod</a:t>
            </a:r>
            <a:r>
              <a:rPr lang="en-US" i="1"/>
              <a:t> m = b </a:t>
            </a:r>
            <a:r>
              <a:rPr lang="en-US" b="1"/>
              <a:t>mod</a:t>
            </a:r>
            <a:r>
              <a:rPr lang="en-US" i="1"/>
              <a:t> m. </a:t>
            </a:r>
            <a:r>
              <a:rPr lang="en-US"/>
              <a:t>(</a:t>
            </a:r>
            <a:r>
              <a:rPr lang="en-US" i="1"/>
              <a:t>Proof  in the exercises</a:t>
            </a:r>
            <a:r>
              <a:rPr lang="en-US"/>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704088"/>
            <a:ext cx="8382000" cy="1143000"/>
          </a:xfrm>
        </p:spPr>
        <p:txBody>
          <a:bodyPr/>
          <a:lstStyle/>
          <a:p>
            <a:pPr>
              <a:defRPr/>
            </a:pPr>
            <a:r>
              <a:rPr lang="en-US" sz="4500"/>
              <a:t>Congruencies of Sums and Products</a:t>
            </a:r>
            <a:endParaRPr sz="4500"/>
          </a:p>
        </p:txBody>
      </p:sp>
      <p:sp>
        <p:nvSpPr>
          <p:cNvPr id="5" name="Content Placeholder 2" hidden="0"/>
          <p:cNvSpPr>
            <a:spLocks noGrp="1"/>
          </p:cNvSpPr>
          <p:nvPr isPhoto="0" userDrawn="0">
            <p:ph idx="1" hasCustomPrompt="0"/>
          </p:nvPr>
        </p:nvSpPr>
        <p:spPr bwMode="auto"/>
        <p:txBody>
          <a:bodyPr/>
          <a:lstStyle/>
          <a:p>
            <a:pPr>
              <a:buNone/>
              <a:defRPr/>
            </a:pPr>
            <a:r>
              <a:rPr lang="en-US"/>
              <a:t>Let m be a positive integer. If  </a:t>
            </a:r>
            <a:r>
              <a:rPr lang="en-US" i="1"/>
              <a:t>a  </a:t>
            </a:r>
            <a:r>
              <a:rPr lang="en-US" b="1">
                <a:latin typeface="Cambria Math"/>
                <a:ea typeface="Cambria Math"/>
              </a:rPr>
              <a:t>≡</a:t>
            </a:r>
            <a:r>
              <a:rPr lang="en-US" b="1"/>
              <a:t>  </a:t>
            </a:r>
            <a:r>
              <a:rPr lang="en-US" i="1"/>
              <a:t>b </a:t>
            </a:r>
            <a:r>
              <a:rPr lang="en-US"/>
              <a:t>(mod</a:t>
            </a:r>
            <a:r>
              <a:rPr lang="en-US" i="1"/>
              <a:t> m</a:t>
            </a:r>
            <a:r>
              <a:rPr lang="en-US"/>
              <a:t>) and  </a:t>
            </a:r>
            <a:r>
              <a:rPr lang="en-US" i="1"/>
              <a:t>c  </a:t>
            </a:r>
            <a:r>
              <a:rPr lang="en-US" b="1">
                <a:latin typeface="Cambria Math"/>
                <a:ea typeface="Cambria Math"/>
              </a:rPr>
              <a:t>≡</a:t>
            </a:r>
            <a:r>
              <a:rPr lang="en-US" b="1"/>
              <a:t>  </a:t>
            </a:r>
            <a:r>
              <a:rPr lang="en-US" i="1"/>
              <a:t>d </a:t>
            </a:r>
            <a:r>
              <a:rPr lang="en-US"/>
              <a:t>(mod</a:t>
            </a:r>
            <a:r>
              <a:rPr lang="en-US" i="1"/>
              <a:t> m</a:t>
            </a:r>
            <a:r>
              <a:rPr lang="en-US"/>
              <a:t>), then</a:t>
            </a:r>
            <a:endParaRPr/>
          </a:p>
          <a:p>
            <a:pPr>
              <a:buNone/>
              <a:defRPr/>
            </a:pPr>
            <a:r>
              <a:rPr lang="en-US"/>
              <a:t>      </a:t>
            </a:r>
            <a:r>
              <a:rPr lang="en-US" i="1"/>
              <a:t>a + c  </a:t>
            </a:r>
            <a:r>
              <a:rPr lang="en-US" b="1">
                <a:latin typeface="Cambria Math"/>
                <a:ea typeface="Cambria Math"/>
              </a:rPr>
              <a:t>≡</a:t>
            </a:r>
            <a:r>
              <a:rPr lang="en-US" b="1"/>
              <a:t>  </a:t>
            </a:r>
            <a:r>
              <a:rPr lang="en-US" i="1"/>
              <a:t>b + d </a:t>
            </a:r>
            <a:r>
              <a:rPr lang="en-US"/>
              <a:t>(mod</a:t>
            </a:r>
            <a:r>
              <a:rPr lang="en-US" i="1"/>
              <a:t> m</a:t>
            </a:r>
            <a:r>
              <a:rPr lang="en-US"/>
              <a:t>) and </a:t>
            </a:r>
            <a:r>
              <a:rPr lang="en-US" i="1"/>
              <a:t>ac  </a:t>
            </a:r>
            <a:r>
              <a:rPr lang="en-US" b="1">
                <a:latin typeface="Cambria Math"/>
                <a:ea typeface="Cambria Math"/>
              </a:rPr>
              <a:t>≡</a:t>
            </a:r>
            <a:r>
              <a:rPr lang="en-US" b="1"/>
              <a:t>  </a:t>
            </a:r>
            <a:r>
              <a:rPr lang="en-US" i="1"/>
              <a:t>bd</a:t>
            </a:r>
            <a:r>
              <a:rPr lang="en-US" i="1"/>
              <a:t> </a:t>
            </a:r>
            <a:r>
              <a:rPr lang="en-US"/>
              <a:t>(mod</a:t>
            </a:r>
            <a:r>
              <a:rPr lang="en-US" i="1"/>
              <a:t> m</a:t>
            </a:r>
            <a:r>
              <a:rPr lang="en-US"/>
              <a:t>) </a:t>
            </a:r>
            <a:endParaRPr/>
          </a:p>
          <a:p>
            <a:pPr>
              <a:buNone/>
              <a:defRPr/>
            </a:pPr>
            <a:r>
              <a:rPr lang="en-US" b="1"/>
              <a:t>Example</a:t>
            </a:r>
            <a:r>
              <a:rPr lang="en-US"/>
              <a:t>: Because </a:t>
            </a:r>
            <a:r>
              <a:rPr lang="en-US">
                <a:latin typeface="Cambria Math"/>
                <a:ea typeface="Cambria Math"/>
              </a:rPr>
              <a:t>7</a:t>
            </a:r>
            <a:r>
              <a:rPr lang="en-US" i="1"/>
              <a:t>  </a:t>
            </a:r>
            <a:r>
              <a:rPr lang="en-US" b="1">
                <a:latin typeface="Cambria Math"/>
                <a:ea typeface="Cambria Math"/>
              </a:rPr>
              <a:t>≡</a:t>
            </a:r>
            <a:r>
              <a:rPr lang="en-US" b="1"/>
              <a:t>  </a:t>
            </a:r>
            <a:r>
              <a:rPr lang="en-US">
                <a:latin typeface="Cambria Math"/>
                <a:ea typeface="Cambria Math"/>
              </a:rPr>
              <a:t>2</a:t>
            </a:r>
            <a:r>
              <a:rPr lang="en-US" i="1"/>
              <a:t> </a:t>
            </a:r>
            <a:r>
              <a:rPr lang="en-US"/>
              <a:t>(mod</a:t>
            </a:r>
            <a:r>
              <a:rPr lang="en-US" i="1"/>
              <a:t> </a:t>
            </a:r>
            <a:r>
              <a:rPr lang="en-US">
                <a:latin typeface="Cambria Math"/>
                <a:ea typeface="Cambria Math"/>
              </a:rPr>
              <a:t>5</a:t>
            </a:r>
            <a:r>
              <a:rPr lang="en-US"/>
              <a:t>) and  </a:t>
            </a:r>
            <a:r>
              <a:rPr lang="en-US">
                <a:latin typeface="Cambria Math"/>
                <a:ea typeface="Cambria Math"/>
              </a:rPr>
              <a:t>11</a:t>
            </a:r>
            <a:r>
              <a:rPr lang="en-US" i="1"/>
              <a:t>  </a:t>
            </a:r>
            <a:r>
              <a:rPr lang="en-US" b="1">
                <a:latin typeface="Cambria Math"/>
                <a:ea typeface="Cambria Math"/>
              </a:rPr>
              <a:t>≡</a:t>
            </a:r>
            <a:r>
              <a:rPr lang="en-US" b="1"/>
              <a:t>  </a:t>
            </a:r>
            <a:r>
              <a:rPr lang="en-US">
                <a:latin typeface="Cambria Math"/>
                <a:ea typeface="Cambria Math"/>
              </a:rPr>
              <a:t>1</a:t>
            </a:r>
            <a:r>
              <a:rPr lang="en-US" i="1"/>
              <a:t> </a:t>
            </a:r>
            <a:r>
              <a:rPr lang="en-US"/>
              <a:t>(mod</a:t>
            </a:r>
            <a:r>
              <a:rPr lang="en-US" i="1"/>
              <a:t> </a:t>
            </a:r>
            <a:r>
              <a:rPr lang="en-US">
                <a:latin typeface="Cambria Math"/>
                <a:ea typeface="Cambria Math"/>
              </a:rPr>
              <a:t>5</a:t>
            </a:r>
            <a:r>
              <a:rPr lang="en-US"/>
              <a:t>) , it follows from Theorem </a:t>
            </a:r>
            <a:r>
              <a:rPr lang="en-US">
                <a:latin typeface="Cambria Math"/>
                <a:ea typeface="Cambria Math"/>
              </a:rPr>
              <a:t>5</a:t>
            </a:r>
            <a:r>
              <a:rPr lang="en-US"/>
              <a:t> that</a:t>
            </a:r>
            <a:endParaRPr/>
          </a:p>
          <a:p>
            <a:pPr lvl="2">
              <a:buNone/>
              <a:defRPr/>
            </a:pPr>
            <a:r>
              <a:rPr lang="en-US"/>
              <a:t> </a:t>
            </a:r>
            <a:r>
              <a:rPr lang="en-US">
                <a:latin typeface="Cambria Math"/>
                <a:ea typeface="Cambria Math"/>
              </a:rPr>
              <a:t>18 = 7 + 11</a:t>
            </a:r>
            <a:r>
              <a:rPr lang="en-US" i="1"/>
              <a:t>  </a:t>
            </a:r>
            <a:r>
              <a:rPr lang="en-US" b="1">
                <a:latin typeface="Cambria Math"/>
                <a:ea typeface="Cambria Math"/>
              </a:rPr>
              <a:t>≡</a:t>
            </a:r>
            <a:r>
              <a:rPr lang="en-US" b="1"/>
              <a:t>  </a:t>
            </a:r>
            <a:r>
              <a:rPr lang="en-US">
                <a:latin typeface="Cambria Math"/>
                <a:ea typeface="Cambria Math"/>
              </a:rPr>
              <a:t>2 + 1 = 3</a:t>
            </a:r>
            <a:r>
              <a:rPr lang="en-US" i="1"/>
              <a:t> </a:t>
            </a:r>
            <a:r>
              <a:rPr lang="en-US"/>
              <a:t>(mod</a:t>
            </a:r>
            <a:r>
              <a:rPr lang="en-US" i="1"/>
              <a:t> </a:t>
            </a:r>
            <a:r>
              <a:rPr lang="en-US">
                <a:latin typeface="Cambria Math"/>
                <a:ea typeface="Cambria Math"/>
              </a:rPr>
              <a:t>5</a:t>
            </a:r>
            <a:r>
              <a:rPr lang="en-US"/>
              <a:t>)  </a:t>
            </a:r>
            <a:endParaRPr/>
          </a:p>
          <a:p>
            <a:pPr lvl="2">
              <a:buNone/>
              <a:defRPr/>
            </a:pPr>
            <a:r>
              <a:rPr lang="en-US"/>
              <a:t> </a:t>
            </a:r>
            <a:r>
              <a:rPr lang="en-US">
                <a:latin typeface="Cambria Math"/>
                <a:ea typeface="Cambria Math"/>
              </a:rPr>
              <a:t>77 = 7  11</a:t>
            </a:r>
            <a:r>
              <a:rPr lang="en-US" i="1"/>
              <a:t>  </a:t>
            </a:r>
            <a:r>
              <a:rPr lang="en-US" b="1">
                <a:latin typeface="Cambria Math"/>
                <a:ea typeface="Cambria Math"/>
              </a:rPr>
              <a:t>≡</a:t>
            </a:r>
            <a:r>
              <a:rPr lang="en-US" b="1"/>
              <a:t>  </a:t>
            </a:r>
            <a:r>
              <a:rPr lang="en-US">
                <a:latin typeface="Cambria Math"/>
                <a:ea typeface="Cambria Math"/>
              </a:rPr>
              <a:t>2 + 1 = 3</a:t>
            </a:r>
            <a:r>
              <a:rPr lang="en-US" i="1"/>
              <a:t> </a:t>
            </a:r>
            <a:r>
              <a:rPr lang="en-US"/>
              <a:t>(mod</a:t>
            </a:r>
            <a:r>
              <a:rPr lang="en-US" i="1"/>
              <a:t> </a:t>
            </a:r>
            <a:r>
              <a:rPr lang="en-US">
                <a:latin typeface="Cambria Math"/>
                <a:ea typeface="Cambria Math"/>
              </a:rPr>
              <a:t>5</a:t>
            </a:r>
            <a:r>
              <a:rPr lang="en-US"/>
              <a:t>)</a:t>
            </a:r>
            <a:endParaRPr/>
          </a:p>
          <a:p>
            <a:pPr lvl="1">
              <a:buNone/>
              <a:defRPr/>
            </a:pPr>
            <a:endParaRPr lang="en-US"/>
          </a:p>
        </p:txBody>
      </p:sp>
      <p:sp>
        <p:nvSpPr>
          <p:cNvPr id="6" name="Isosceles Triangle 3" hidden="0"/>
          <p:cNvSpPr/>
          <p:nvPr isPhoto="0" userDrawn="0"/>
        </p:nvSpPr>
        <p:spPr bwMode="auto">
          <a:xfrm rot="5400000" flipV="1">
            <a:off x="8305800" y="4876800"/>
            <a:ext cx="152400" cy="152400"/>
          </a:xfrm>
          <a:prstGeom prst="triangle">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3600"/>
              <a:t>Algebraic Manipulation </a:t>
            </a:r>
            <a:r>
              <a:rPr lang="en-US" sz="3600"/>
              <a:t>of Congruencies </a:t>
            </a:r>
            <a:endParaRPr lang="en-US" sz="3600"/>
          </a:p>
        </p:txBody>
      </p:sp>
      <p:sp>
        <p:nvSpPr>
          <p:cNvPr id="5" name="Content Placeholder 2" hidden="0"/>
          <p:cNvSpPr>
            <a:spLocks noGrp="1"/>
          </p:cNvSpPr>
          <p:nvPr isPhoto="0" userDrawn="0">
            <p:ph idx="1" hasCustomPrompt="0"/>
          </p:nvPr>
        </p:nvSpPr>
        <p:spPr bwMode="auto"/>
        <p:txBody>
          <a:bodyPr/>
          <a:lstStyle/>
          <a:p>
            <a:pPr>
              <a:lnSpc>
                <a:spcPct val="104999"/>
              </a:lnSpc>
              <a:defRPr/>
            </a:pPr>
            <a:r>
              <a:rPr lang="en-US" sz="2200"/>
              <a:t>Multiplying both sides of a valid congruence by an integer preserves validity. </a:t>
            </a:r>
            <a:endParaRPr sz="2200"/>
          </a:p>
          <a:p>
            <a:pPr lvl="1">
              <a:lnSpc>
                <a:spcPct val="90000"/>
              </a:lnSpc>
              <a:buNone/>
              <a:defRPr/>
            </a:pPr>
            <a:r>
              <a:rPr lang="en-US" sz="2000"/>
              <a:t>    If  </a:t>
            </a:r>
            <a:r>
              <a:rPr lang="en-US" sz="2000" i="1"/>
              <a:t>a  </a:t>
            </a:r>
            <a:r>
              <a:rPr lang="en-US" sz="2000" b="1">
                <a:latin typeface="Cambria Math"/>
                <a:ea typeface="Cambria Math"/>
              </a:rPr>
              <a:t>≡</a:t>
            </a:r>
            <a:r>
              <a:rPr lang="en-US" sz="2000" b="1"/>
              <a:t>  </a:t>
            </a:r>
            <a:r>
              <a:rPr lang="en-US" sz="2000" i="1"/>
              <a:t>b </a:t>
            </a:r>
            <a:r>
              <a:rPr lang="en-US" sz="2000"/>
              <a:t>(mod</a:t>
            </a:r>
            <a:r>
              <a:rPr lang="en-US" sz="2000" i="1"/>
              <a:t> m</a:t>
            </a:r>
            <a:r>
              <a:rPr lang="en-US" sz="2000"/>
              <a:t>) holds then </a:t>
            </a:r>
            <a:r>
              <a:rPr lang="en-US" sz="2000" i="1"/>
              <a:t>c</a:t>
            </a:r>
            <a:r>
              <a:rPr lang="en-US" sz="2000">
                <a:ea typeface="Cambria Math"/>
              </a:rPr>
              <a:t>∙</a:t>
            </a:r>
            <a:r>
              <a:rPr lang="en-US" sz="2000" i="1"/>
              <a:t>a</a:t>
            </a:r>
            <a:r>
              <a:rPr lang="en-US" sz="2000" i="1"/>
              <a:t>  </a:t>
            </a:r>
            <a:r>
              <a:rPr lang="en-US" sz="2000" b="1">
                <a:latin typeface="Cambria Math"/>
                <a:ea typeface="Cambria Math"/>
              </a:rPr>
              <a:t>≡</a:t>
            </a:r>
            <a:r>
              <a:rPr lang="en-US" sz="2000" b="1"/>
              <a:t> </a:t>
            </a:r>
            <a:r>
              <a:rPr lang="en-US" sz="2000" i="1"/>
              <a:t>c</a:t>
            </a:r>
            <a:r>
              <a:rPr lang="en-US" sz="2000">
                <a:ea typeface="Cambria Math"/>
              </a:rPr>
              <a:t>∙</a:t>
            </a:r>
            <a:r>
              <a:rPr lang="en-US" sz="2000" i="1"/>
              <a:t>b</a:t>
            </a:r>
            <a:r>
              <a:rPr lang="en-US" sz="2000" i="1"/>
              <a:t> </a:t>
            </a:r>
            <a:r>
              <a:rPr lang="en-US" sz="2000"/>
              <a:t>(mod</a:t>
            </a:r>
            <a:r>
              <a:rPr lang="en-US" sz="2000" i="1"/>
              <a:t> m</a:t>
            </a:r>
            <a:r>
              <a:rPr lang="en-US" sz="2000"/>
              <a:t>), where </a:t>
            </a:r>
            <a:r>
              <a:rPr lang="en-US" sz="2000" i="1"/>
              <a:t>c</a:t>
            </a:r>
            <a:r>
              <a:rPr lang="en-US" sz="2000"/>
              <a:t> is any integer, holds by Theorem </a:t>
            </a:r>
            <a:r>
              <a:rPr lang="en-US" sz="2000">
                <a:latin typeface="Cambria Math"/>
                <a:ea typeface="Cambria Math"/>
              </a:rPr>
              <a:t>5</a:t>
            </a:r>
            <a:r>
              <a:rPr lang="en-US" sz="2000"/>
              <a:t> with </a:t>
            </a:r>
            <a:r>
              <a:rPr lang="en-US" sz="2000" i="1"/>
              <a:t>d</a:t>
            </a:r>
            <a:r>
              <a:rPr lang="en-US" sz="2000"/>
              <a:t> = </a:t>
            </a:r>
            <a:r>
              <a:rPr lang="en-US" sz="2000" i="1"/>
              <a:t>c</a:t>
            </a:r>
            <a:r>
              <a:rPr lang="en-US" sz="2000"/>
              <a:t>.</a:t>
            </a:r>
            <a:endParaRPr sz="2000"/>
          </a:p>
          <a:p>
            <a:pPr>
              <a:lnSpc>
                <a:spcPct val="90000"/>
              </a:lnSpc>
              <a:defRPr/>
            </a:pPr>
            <a:r>
              <a:rPr lang="en-US" sz="2200"/>
              <a:t>Adding an integer to both sides of a valid congruence preserves validity.</a:t>
            </a:r>
            <a:endParaRPr sz="2200"/>
          </a:p>
          <a:p>
            <a:pPr lvl="1">
              <a:lnSpc>
                <a:spcPct val="90000"/>
              </a:lnSpc>
              <a:buNone/>
              <a:defRPr/>
            </a:pPr>
            <a:r>
              <a:rPr lang="en-US" sz="2000"/>
              <a:t>    If  </a:t>
            </a:r>
            <a:r>
              <a:rPr lang="en-US" sz="2000" i="1"/>
              <a:t>a  </a:t>
            </a:r>
            <a:r>
              <a:rPr lang="en-US" sz="2000" b="1">
                <a:latin typeface="Cambria Math"/>
                <a:ea typeface="Cambria Math"/>
              </a:rPr>
              <a:t>≡</a:t>
            </a:r>
            <a:r>
              <a:rPr lang="en-US" sz="2000" b="1"/>
              <a:t>  </a:t>
            </a:r>
            <a:r>
              <a:rPr lang="en-US" sz="2000" i="1"/>
              <a:t>b </a:t>
            </a:r>
            <a:r>
              <a:rPr lang="en-US" sz="2000"/>
              <a:t>(mod</a:t>
            </a:r>
            <a:r>
              <a:rPr lang="en-US" sz="2000" i="1"/>
              <a:t> m</a:t>
            </a:r>
            <a:r>
              <a:rPr lang="en-US" sz="2000"/>
              <a:t>) holds then </a:t>
            </a:r>
            <a:r>
              <a:rPr lang="en-US" sz="2000" i="1"/>
              <a:t>c</a:t>
            </a:r>
            <a:r>
              <a:rPr lang="en-US" sz="2000">
                <a:ea typeface="Cambria Math"/>
              </a:rPr>
              <a:t> + </a:t>
            </a:r>
            <a:r>
              <a:rPr lang="en-US" sz="2000" i="1"/>
              <a:t>a  </a:t>
            </a:r>
            <a:r>
              <a:rPr lang="en-US" sz="2000" b="1">
                <a:latin typeface="Cambria Math"/>
                <a:ea typeface="Cambria Math"/>
              </a:rPr>
              <a:t>≡</a:t>
            </a:r>
            <a:r>
              <a:rPr lang="en-US" sz="2000" b="1"/>
              <a:t> </a:t>
            </a:r>
            <a:r>
              <a:rPr lang="en-US" sz="2000" i="1"/>
              <a:t>c</a:t>
            </a:r>
            <a:r>
              <a:rPr lang="en-US" sz="2000">
                <a:ea typeface="Cambria Math"/>
              </a:rPr>
              <a:t> + </a:t>
            </a:r>
            <a:r>
              <a:rPr lang="en-US" sz="2000" i="1"/>
              <a:t>b </a:t>
            </a:r>
            <a:r>
              <a:rPr lang="en-US" sz="2000"/>
              <a:t>(mod</a:t>
            </a:r>
            <a:r>
              <a:rPr lang="en-US" sz="2000" i="1"/>
              <a:t> m</a:t>
            </a:r>
            <a:r>
              <a:rPr lang="en-US" sz="2000"/>
              <a:t>), where </a:t>
            </a:r>
            <a:r>
              <a:rPr lang="en-US" sz="2000" i="1"/>
              <a:t>c</a:t>
            </a:r>
            <a:r>
              <a:rPr lang="en-US" sz="2000"/>
              <a:t> is any integer, holds by Theorem </a:t>
            </a:r>
            <a:r>
              <a:rPr lang="en-US" sz="2000">
                <a:latin typeface="Cambria Math"/>
                <a:ea typeface="Cambria Math"/>
              </a:rPr>
              <a:t>5</a:t>
            </a:r>
            <a:r>
              <a:rPr lang="en-US" sz="2000"/>
              <a:t>  with </a:t>
            </a:r>
            <a:r>
              <a:rPr lang="en-US" sz="2000" i="1"/>
              <a:t>d</a:t>
            </a:r>
            <a:r>
              <a:rPr lang="en-US" sz="2000"/>
              <a:t> = </a:t>
            </a:r>
            <a:r>
              <a:rPr lang="en-US" sz="2000" i="1"/>
              <a:t>c</a:t>
            </a:r>
            <a:r>
              <a:rPr lang="en-US" sz="2000"/>
              <a:t>.</a:t>
            </a:r>
            <a:endParaRPr sz="2000"/>
          </a:p>
          <a:p>
            <a:pPr>
              <a:lnSpc>
                <a:spcPct val="90000"/>
              </a:lnSpc>
              <a:defRPr/>
            </a:pPr>
            <a:r>
              <a:rPr lang="en-US" sz="2200"/>
              <a:t>Dividing a congruence by an integer does not always produce a valid congruence.</a:t>
            </a:r>
            <a:endParaRPr sz="2200"/>
          </a:p>
          <a:p>
            <a:pPr>
              <a:lnSpc>
                <a:spcPct val="90000"/>
              </a:lnSpc>
              <a:buNone/>
              <a:defRPr/>
            </a:pPr>
            <a:r>
              <a:rPr lang="en-US" sz="2200"/>
              <a:t>    </a:t>
            </a:r>
            <a:r>
              <a:rPr lang="en-US" sz="2200" b="1"/>
              <a:t>Example</a:t>
            </a:r>
            <a:r>
              <a:rPr lang="en-US" sz="2200"/>
              <a:t>: The congruence </a:t>
            </a:r>
            <a:r>
              <a:rPr lang="en-US" sz="2200">
                <a:latin typeface="Cambria Math"/>
                <a:ea typeface="Cambria Math"/>
              </a:rPr>
              <a:t>14</a:t>
            </a:r>
            <a:r>
              <a:rPr lang="en-US" sz="2200">
                <a:latin typeface="Cambria Math"/>
                <a:ea typeface="Cambria Math"/>
              </a:rPr>
              <a:t>≡</a:t>
            </a:r>
            <a:r>
              <a:rPr lang="en-US" sz="2200"/>
              <a:t> </a:t>
            </a:r>
            <a:r>
              <a:rPr lang="en-US" sz="2200">
                <a:latin typeface="Cambria Math"/>
                <a:ea typeface="Cambria Math"/>
              </a:rPr>
              <a:t>8</a:t>
            </a:r>
            <a:r>
              <a:rPr lang="en-US" sz="2200"/>
              <a:t> (mod </a:t>
            </a:r>
            <a:r>
              <a:rPr lang="en-US" sz="2200">
                <a:latin typeface="Cambria Math"/>
                <a:ea typeface="Cambria Math"/>
              </a:rPr>
              <a:t>6</a:t>
            </a:r>
            <a:r>
              <a:rPr lang="en-US" sz="2200"/>
              <a:t>) holds. But dividing both sides by </a:t>
            </a:r>
            <a:r>
              <a:rPr lang="en-US" sz="2200">
                <a:latin typeface="Cambria Math"/>
                <a:ea typeface="Cambria Math"/>
              </a:rPr>
              <a:t>2 </a:t>
            </a:r>
            <a:r>
              <a:rPr lang="en-US" sz="2200"/>
              <a:t>does not produce a valid congruence since       </a:t>
            </a:r>
            <a:r>
              <a:rPr lang="en-US" sz="2200">
                <a:latin typeface="Cambria Math"/>
                <a:ea typeface="Cambria Math"/>
              </a:rPr>
              <a:t>14/2 = 7 and 8/2 = 4, but     7</a:t>
            </a:r>
            <a:r>
              <a:rPr lang="en-US" sz="2200">
                <a:latin typeface="Cambria Math"/>
                <a:ea typeface="Cambria Math"/>
              </a:rPr>
              <a:t>≢</a:t>
            </a:r>
            <a:r>
              <a:rPr lang="en-US" sz="2200">
                <a:latin typeface="Cambria Math"/>
                <a:ea typeface="Cambria Math"/>
              </a:rPr>
              <a:t>4 (mod 6). </a:t>
            </a: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Computing the </a:t>
            </a:r>
            <a:r>
              <a:rPr lang="en-US" sz="4500" b="1"/>
              <a:t>mod</a:t>
            </a:r>
            <a:r>
              <a:rPr lang="en-US" sz="4500"/>
              <a:t> </a:t>
            </a:r>
            <a:r>
              <a:rPr lang="en-US" sz="4500" i="1"/>
              <a:t>m </a:t>
            </a:r>
            <a:r>
              <a:rPr lang="en-US" sz="4500"/>
              <a:t>Function of Products and Sums</a:t>
            </a:r>
            <a:r>
              <a:rPr lang="en-US" sz="4500" i="1"/>
              <a:t> </a:t>
            </a:r>
            <a:endParaRPr sz="4500"/>
          </a:p>
        </p:txBody>
      </p:sp>
      <p:sp>
        <p:nvSpPr>
          <p:cNvPr id="5" name="Content Placeholder 2" hidden="0"/>
          <p:cNvSpPr>
            <a:spLocks noGrp="1"/>
          </p:cNvSpPr>
          <p:nvPr isPhoto="0" userDrawn="0">
            <p:ph idx="1" hasCustomPrompt="0"/>
          </p:nvPr>
        </p:nvSpPr>
        <p:spPr bwMode="auto"/>
        <p:txBody>
          <a:bodyPr/>
          <a:lstStyle/>
          <a:p>
            <a:pPr>
              <a:lnSpc>
                <a:spcPct val="104999"/>
              </a:lnSpc>
              <a:defRPr/>
            </a:pPr>
            <a:r>
              <a:rPr lang="en-US"/>
              <a:t>We use the  following corollary to Theorem </a:t>
            </a:r>
            <a:r>
              <a:rPr lang="en-US">
                <a:latin typeface="Cambria Math"/>
                <a:ea typeface="Cambria Math"/>
              </a:rPr>
              <a:t>5  to  compute the remainder of the product or sum of two integers when divided by </a:t>
            </a:r>
            <a:r>
              <a:rPr lang="en-US" i="1">
                <a:latin typeface="Cambria Math"/>
                <a:ea typeface="Cambria Math"/>
              </a:rPr>
              <a:t>m</a:t>
            </a:r>
            <a:r>
              <a:rPr lang="en-US">
                <a:latin typeface="Cambria Math"/>
                <a:ea typeface="Cambria Math"/>
              </a:rPr>
              <a:t> from the remainders when each is divided by </a:t>
            </a:r>
            <a:r>
              <a:rPr lang="en-US" i="1">
                <a:latin typeface="Cambria Math"/>
                <a:ea typeface="Cambria Math"/>
              </a:rPr>
              <a:t>m</a:t>
            </a:r>
            <a:r>
              <a:rPr lang="en-US">
                <a:latin typeface="Cambria Math"/>
                <a:ea typeface="Cambria Math"/>
              </a:rPr>
              <a:t>.</a:t>
            </a:r>
            <a:endParaRPr lang="en-US" b="1"/>
          </a:p>
          <a:p>
            <a:pPr>
              <a:lnSpc>
                <a:spcPct val="104999"/>
              </a:lnSpc>
              <a:buNone/>
              <a:defRPr/>
            </a:pPr>
            <a:r>
              <a:rPr lang="en-US" b="1"/>
              <a:t>   Corollary</a:t>
            </a:r>
            <a:r>
              <a:rPr lang="en-US"/>
              <a:t>: Let </a:t>
            </a:r>
            <a:r>
              <a:rPr lang="en-US" i="1"/>
              <a:t>m</a:t>
            </a:r>
            <a:r>
              <a:rPr lang="en-US"/>
              <a:t> be a positive integer and let </a:t>
            </a:r>
            <a:r>
              <a:rPr lang="en-US" i="1"/>
              <a:t>a</a:t>
            </a:r>
            <a:r>
              <a:rPr lang="en-US" b="1"/>
              <a:t> </a:t>
            </a:r>
            <a:r>
              <a:rPr lang="en-US"/>
              <a:t>and</a:t>
            </a:r>
            <a:r>
              <a:rPr lang="en-US" b="1"/>
              <a:t> </a:t>
            </a:r>
            <a:r>
              <a:rPr lang="en-US" i="1"/>
              <a:t>b</a:t>
            </a:r>
            <a:r>
              <a:rPr lang="en-US"/>
              <a:t>  be integers. Then</a:t>
            </a:r>
            <a:endParaRPr/>
          </a:p>
          <a:p>
            <a:pPr>
              <a:lnSpc>
                <a:spcPct val="104999"/>
              </a:lnSpc>
              <a:buNone/>
              <a:defRPr/>
            </a:pPr>
            <a:r>
              <a:rPr lang="en-US"/>
              <a:t>   (</a:t>
            </a:r>
            <a:r>
              <a:rPr lang="en-US" i="1"/>
              <a:t>a + b) </a:t>
            </a:r>
            <a:r>
              <a:rPr lang="en-US"/>
              <a:t>(</a:t>
            </a:r>
            <a:r>
              <a:rPr lang="en-US" b="1"/>
              <a:t>mod</a:t>
            </a:r>
            <a:r>
              <a:rPr lang="en-US" i="1"/>
              <a:t> m</a:t>
            </a:r>
            <a:r>
              <a:rPr lang="en-US"/>
              <a:t>) =  </a:t>
            </a:r>
            <a:r>
              <a:rPr lang="en-US" i="1"/>
              <a:t> </a:t>
            </a:r>
            <a:r>
              <a:rPr lang="en-US"/>
              <a:t>((</a:t>
            </a:r>
            <a:r>
              <a:rPr lang="en-US" i="1"/>
              <a:t>a </a:t>
            </a:r>
            <a:r>
              <a:rPr lang="en-US" b="1"/>
              <a:t>mod</a:t>
            </a:r>
            <a:r>
              <a:rPr lang="en-US" i="1"/>
              <a:t> m</a:t>
            </a:r>
            <a:r>
              <a:rPr lang="en-US"/>
              <a:t>) + (</a:t>
            </a:r>
            <a:r>
              <a:rPr lang="en-US" i="1"/>
              <a:t>b </a:t>
            </a:r>
            <a:r>
              <a:rPr lang="en-US" b="1"/>
              <a:t>mod</a:t>
            </a:r>
            <a:r>
              <a:rPr lang="en-US" i="1"/>
              <a:t> m</a:t>
            </a:r>
            <a:r>
              <a:rPr lang="en-US"/>
              <a:t>)) </a:t>
            </a:r>
            <a:r>
              <a:rPr lang="en-US" b="1"/>
              <a:t>mod</a:t>
            </a:r>
            <a:r>
              <a:rPr lang="en-US" i="1"/>
              <a:t> m</a:t>
            </a:r>
            <a:endParaRPr/>
          </a:p>
          <a:p>
            <a:pPr>
              <a:lnSpc>
                <a:spcPct val="104999"/>
              </a:lnSpc>
              <a:buNone/>
              <a:defRPr/>
            </a:pPr>
            <a:r>
              <a:rPr lang="en-US" i="1"/>
              <a:t>    </a:t>
            </a:r>
            <a:r>
              <a:rPr lang="en-US"/>
              <a:t>and</a:t>
            </a:r>
            <a:endParaRPr/>
          </a:p>
          <a:p>
            <a:pPr>
              <a:lnSpc>
                <a:spcPct val="104999"/>
              </a:lnSpc>
              <a:buNone/>
              <a:defRPr/>
            </a:pPr>
            <a:r>
              <a:rPr lang="en-US"/>
              <a:t>    </a:t>
            </a:r>
            <a:r>
              <a:rPr lang="en-US" i="1"/>
              <a:t>ab</a:t>
            </a:r>
            <a:r>
              <a:rPr lang="en-US" i="1"/>
              <a:t> </a:t>
            </a:r>
            <a:r>
              <a:rPr lang="en-US" b="1"/>
              <a:t>mod</a:t>
            </a:r>
            <a:r>
              <a:rPr lang="en-US" i="1"/>
              <a:t> m</a:t>
            </a:r>
            <a:r>
              <a:rPr lang="en-US"/>
              <a:t> </a:t>
            </a:r>
            <a:r>
              <a:rPr lang="en-US" i="1"/>
              <a:t>= </a:t>
            </a:r>
            <a:r>
              <a:rPr lang="en-US"/>
              <a:t>((</a:t>
            </a:r>
            <a:r>
              <a:rPr lang="en-US" i="1"/>
              <a:t>a</a:t>
            </a:r>
            <a:r>
              <a:rPr lang="en-US"/>
              <a:t> </a:t>
            </a:r>
            <a:r>
              <a:rPr lang="en-US" b="1"/>
              <a:t>mod</a:t>
            </a:r>
            <a:r>
              <a:rPr lang="en-US" i="1"/>
              <a:t> m</a:t>
            </a:r>
            <a:r>
              <a:rPr lang="en-US"/>
              <a:t>)</a:t>
            </a:r>
            <a:r>
              <a:rPr lang="en-US" i="1"/>
              <a:t> </a:t>
            </a:r>
            <a:r>
              <a:rPr lang="en-US"/>
              <a:t>(</a:t>
            </a:r>
            <a:r>
              <a:rPr lang="en-US" i="1"/>
              <a:t>b</a:t>
            </a:r>
            <a:r>
              <a:rPr lang="en-US"/>
              <a:t> </a:t>
            </a:r>
            <a:r>
              <a:rPr lang="en-US" b="1"/>
              <a:t>mod</a:t>
            </a:r>
            <a:r>
              <a:rPr lang="en-US" i="1"/>
              <a:t> m</a:t>
            </a:r>
            <a:r>
              <a:rPr lang="en-US"/>
              <a:t>)) </a:t>
            </a:r>
            <a:r>
              <a:rPr lang="en-US" b="1"/>
              <a:t>mod</a:t>
            </a:r>
            <a:r>
              <a:rPr lang="en-US" i="1"/>
              <a:t> m</a:t>
            </a:r>
            <a:r>
              <a:rPr lang="en-US"/>
              <a:t>. </a:t>
            </a:r>
            <a:endParaRPr/>
          </a:p>
          <a:p>
            <a:pPr>
              <a:lnSpc>
                <a:spcPct val="104999"/>
              </a:lnSpc>
              <a:buNone/>
              <a:defRPr/>
            </a:pPr>
            <a:r>
              <a:rPr lang="en-US"/>
              <a:t>        (</a:t>
            </a:r>
            <a:r>
              <a:rPr lang="en-US" i="1"/>
              <a:t>proof  in text</a:t>
            </a:r>
            <a:r>
              <a:rPr lang="en-US"/>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Binary Relations</a:t>
            </a:r>
            <a:endParaRPr/>
          </a:p>
        </p:txBody>
      </p:sp>
      <p:sp>
        <p:nvSpPr>
          <p:cNvPr id="5" name="Content Placeholder 2" hidden="0"/>
          <p:cNvSpPr>
            <a:spLocks noGrp="1"/>
          </p:cNvSpPr>
          <p:nvPr isPhoto="0" userDrawn="0">
            <p:ph idx="1" hasCustomPrompt="0"/>
          </p:nvPr>
        </p:nvSpPr>
        <p:spPr bwMode="auto"/>
        <p:txBody>
          <a:bodyPr/>
          <a:lstStyle/>
          <a:p>
            <a:pPr>
              <a:buNone/>
              <a:defRPr/>
            </a:pPr>
            <a:r>
              <a:rPr lang="en-US" b="1"/>
              <a:t>   Definition:</a:t>
            </a:r>
            <a:r>
              <a:rPr lang="en-US"/>
              <a:t> A </a:t>
            </a:r>
            <a:r>
              <a:rPr lang="en-US" i="1"/>
              <a:t>binary relation R</a:t>
            </a:r>
            <a:r>
              <a:rPr lang="en-US"/>
              <a:t> from a set </a:t>
            </a:r>
            <a:r>
              <a:rPr lang="en-US" i="1"/>
              <a:t>A</a:t>
            </a:r>
            <a:r>
              <a:rPr lang="en-US"/>
              <a:t> to a set </a:t>
            </a:r>
            <a:r>
              <a:rPr lang="en-US" i="1"/>
              <a:t>B</a:t>
            </a:r>
            <a:r>
              <a:rPr lang="en-US"/>
              <a:t> is a subset </a:t>
            </a:r>
            <a:r>
              <a:rPr lang="en-US" i="1"/>
              <a:t>R </a:t>
            </a:r>
            <a:r>
              <a:rPr lang="en-US">
                <a:latin typeface="Cambria Math"/>
                <a:ea typeface="Cambria Math"/>
              </a:rPr>
              <a:t>⊆</a:t>
            </a:r>
            <a:r>
              <a:rPr lang="en-US" i="1">
                <a:latin typeface="Cambria Math"/>
                <a:ea typeface="Cambria Math"/>
              </a:rPr>
              <a:t> A </a:t>
            </a:r>
            <a:r>
              <a:rPr lang="en-US">
                <a:latin typeface="Cambria Math"/>
                <a:ea typeface="Cambria Math"/>
              </a:rPr>
              <a:t>×</a:t>
            </a:r>
            <a:r>
              <a:rPr lang="en-US" i="1">
                <a:latin typeface="Cambria Math"/>
                <a:ea typeface="Cambria Math"/>
              </a:rPr>
              <a:t> B.</a:t>
            </a:r>
            <a:endParaRPr/>
          </a:p>
          <a:p>
            <a:pPr>
              <a:buNone/>
              <a:defRPr/>
            </a:pPr>
            <a:r>
              <a:rPr lang="en-US" b="1">
                <a:ea typeface="Cambria Math"/>
              </a:rPr>
              <a:t>    Example</a:t>
            </a:r>
            <a:r>
              <a:rPr lang="en-US">
                <a:ea typeface="Cambria Math"/>
              </a:rPr>
              <a:t>:</a:t>
            </a:r>
            <a:endParaRPr/>
          </a:p>
          <a:p>
            <a:pPr lvl="1">
              <a:defRPr/>
            </a:pPr>
            <a:r>
              <a:rPr lang="en-US">
                <a:ea typeface="Cambria Math"/>
              </a:rPr>
              <a:t>Let </a:t>
            </a:r>
            <a:r>
              <a:rPr lang="en-US" i="1">
                <a:ea typeface="Cambria Math"/>
              </a:rPr>
              <a:t>A = </a:t>
            </a:r>
            <a:r>
              <a:rPr lang="en-US">
                <a:ea typeface="Cambria Math"/>
              </a:rPr>
              <a:t>{</a:t>
            </a:r>
            <a:r>
              <a:rPr lang="en-US">
                <a:latin typeface="Cambria Math"/>
                <a:ea typeface="Cambria Math"/>
              </a:rPr>
              <a:t>0</a:t>
            </a:r>
            <a:r>
              <a:rPr lang="en-US">
                <a:ea typeface="Cambria Math"/>
              </a:rPr>
              <a:t>,</a:t>
            </a:r>
            <a:r>
              <a:rPr lang="en-US">
                <a:latin typeface="Cambria Math"/>
                <a:ea typeface="Cambria Math"/>
              </a:rPr>
              <a:t>1,2</a:t>
            </a:r>
            <a:r>
              <a:rPr lang="en-US">
                <a:ea typeface="Cambria Math"/>
              </a:rPr>
              <a:t>}</a:t>
            </a:r>
            <a:r>
              <a:rPr lang="en-US" i="1">
                <a:ea typeface="Cambria Math"/>
              </a:rPr>
              <a:t> </a:t>
            </a:r>
            <a:r>
              <a:rPr lang="en-US">
                <a:ea typeface="Cambria Math"/>
              </a:rPr>
              <a:t>and</a:t>
            </a:r>
            <a:r>
              <a:rPr lang="en-US" i="1">
                <a:ea typeface="Cambria Math"/>
              </a:rPr>
              <a:t> B = </a:t>
            </a:r>
            <a:r>
              <a:rPr lang="en-US">
                <a:ea typeface="Cambria Math"/>
              </a:rPr>
              <a:t>{</a:t>
            </a:r>
            <a:r>
              <a:rPr lang="en-US" i="1">
                <a:ea typeface="Cambria Math"/>
              </a:rPr>
              <a:t>a,b</a:t>
            </a:r>
            <a:r>
              <a:rPr lang="en-US">
                <a:ea typeface="Cambria Math"/>
              </a:rPr>
              <a:t>} </a:t>
            </a:r>
            <a:endParaRPr/>
          </a:p>
          <a:p>
            <a:pPr lvl="1">
              <a:defRPr/>
            </a:pPr>
            <a:r>
              <a:rPr lang="en-US">
                <a:ea typeface="Cambria Math"/>
              </a:rPr>
              <a:t>{(</a:t>
            </a:r>
            <a:r>
              <a:rPr lang="en-US">
                <a:latin typeface="Cambria Math"/>
                <a:ea typeface="Cambria Math"/>
              </a:rPr>
              <a:t>0, </a:t>
            </a:r>
            <a:r>
              <a:rPr lang="en-US" i="1">
                <a:ea typeface="Cambria Math"/>
              </a:rPr>
              <a:t>a</a:t>
            </a:r>
            <a:r>
              <a:rPr lang="en-US">
                <a:ea typeface="Cambria Math"/>
              </a:rPr>
              <a:t>)</a:t>
            </a:r>
            <a:r>
              <a:rPr lang="en-US" i="1">
                <a:ea typeface="Cambria Math"/>
              </a:rPr>
              <a:t>, </a:t>
            </a:r>
            <a:r>
              <a:rPr lang="en-US">
                <a:ea typeface="Cambria Math"/>
              </a:rPr>
              <a:t>(</a:t>
            </a:r>
            <a:r>
              <a:rPr lang="en-US">
                <a:latin typeface="Cambria Math"/>
                <a:ea typeface="Cambria Math"/>
              </a:rPr>
              <a:t>0, </a:t>
            </a:r>
            <a:r>
              <a:rPr lang="en-US" i="1">
                <a:ea typeface="Cambria Math"/>
              </a:rPr>
              <a:t>b</a:t>
            </a:r>
            <a:r>
              <a:rPr lang="en-US">
                <a:ea typeface="Cambria Math"/>
              </a:rPr>
              <a:t>)</a:t>
            </a:r>
            <a:r>
              <a:rPr lang="en-US" i="1">
                <a:ea typeface="Cambria Math"/>
              </a:rPr>
              <a:t>, </a:t>
            </a:r>
            <a:r>
              <a:rPr lang="en-US">
                <a:ea typeface="Cambria Math"/>
              </a:rPr>
              <a:t>(</a:t>
            </a:r>
            <a:r>
              <a:rPr lang="en-US">
                <a:latin typeface="Cambria Math"/>
                <a:ea typeface="Cambria Math"/>
              </a:rPr>
              <a:t>1,</a:t>
            </a:r>
            <a:r>
              <a:rPr lang="en-US" i="1">
                <a:ea typeface="Cambria Math"/>
              </a:rPr>
              <a:t>a</a:t>
            </a:r>
            <a:r>
              <a:rPr lang="en-US">
                <a:ea typeface="Cambria Math"/>
              </a:rPr>
              <a:t>) </a:t>
            </a:r>
            <a:r>
              <a:rPr lang="en-US" i="1">
                <a:ea typeface="Cambria Math"/>
              </a:rPr>
              <a:t>, </a:t>
            </a:r>
            <a:r>
              <a:rPr lang="en-US">
                <a:ea typeface="Cambria Math"/>
              </a:rPr>
              <a:t>(</a:t>
            </a:r>
            <a:r>
              <a:rPr lang="en-US">
                <a:latin typeface="Cambria Math"/>
                <a:ea typeface="Cambria Math"/>
              </a:rPr>
              <a:t>2, </a:t>
            </a:r>
            <a:r>
              <a:rPr lang="en-US" i="1">
                <a:ea typeface="Cambria Math"/>
              </a:rPr>
              <a:t>b</a:t>
            </a:r>
            <a:r>
              <a:rPr lang="en-US">
                <a:ea typeface="Cambria Math"/>
              </a:rPr>
              <a:t>)} is a relation from </a:t>
            </a:r>
            <a:r>
              <a:rPr lang="en-US" i="1">
                <a:ea typeface="Cambria Math"/>
              </a:rPr>
              <a:t>A</a:t>
            </a:r>
            <a:r>
              <a:rPr lang="en-US">
                <a:ea typeface="Cambria Math"/>
              </a:rPr>
              <a:t> to </a:t>
            </a:r>
            <a:r>
              <a:rPr lang="en-US" i="1">
                <a:ea typeface="Cambria Math"/>
              </a:rPr>
              <a:t>B</a:t>
            </a:r>
            <a:r>
              <a:rPr lang="en-US">
                <a:ea typeface="Cambria Math"/>
              </a:rPr>
              <a:t>. </a:t>
            </a:r>
            <a:endParaRPr/>
          </a:p>
          <a:p>
            <a:pPr lvl="1">
              <a:defRPr/>
            </a:pPr>
            <a:r>
              <a:rPr lang="en-US">
                <a:ea typeface="Cambria Math"/>
              </a:rPr>
              <a:t>We can represent relations from a set </a:t>
            </a:r>
            <a:r>
              <a:rPr lang="en-US" i="1">
                <a:ea typeface="Cambria Math"/>
              </a:rPr>
              <a:t>A</a:t>
            </a:r>
            <a:r>
              <a:rPr lang="en-US">
                <a:ea typeface="Cambria Math"/>
              </a:rPr>
              <a:t> to a set </a:t>
            </a:r>
            <a:r>
              <a:rPr lang="en-US" i="1">
                <a:ea typeface="Cambria Math"/>
              </a:rPr>
              <a:t>B</a:t>
            </a:r>
            <a:r>
              <a:rPr lang="en-US">
                <a:ea typeface="Cambria Math"/>
              </a:rPr>
              <a:t> graphically or using a table:</a:t>
            </a:r>
            <a:endParaRPr/>
          </a:p>
          <a:p>
            <a:pPr>
              <a:defRPr/>
            </a:pPr>
            <a:endParaRPr lang="en-US">
              <a:latin typeface="+mj-lt"/>
            </a:endParaRPr>
          </a:p>
        </p:txBody>
      </p:sp>
      <p:pic>
        <p:nvPicPr>
          <p:cNvPr id="6" name="Picture 3" descr="0801.jpg" hidden="0"/>
          <p:cNvPicPr>
            <a:picLocks noChangeAspect="1"/>
          </p:cNvPicPr>
          <p:nvPr isPhoto="0" userDrawn="0"/>
        </p:nvPicPr>
        <p:blipFill>
          <a:blip r:embed="rId2"/>
          <a:stretch/>
        </p:blipFill>
        <p:spPr bwMode="auto">
          <a:xfrm>
            <a:off x="1676400" y="5105400"/>
            <a:ext cx="2394204" cy="1338834"/>
          </a:xfrm>
          <a:prstGeom prst="rect">
            <a:avLst/>
          </a:prstGeom>
        </p:spPr>
      </p:pic>
      <p:sp>
        <p:nvSpPr>
          <p:cNvPr id="7" name="TextBox 4" hidden="0"/>
          <p:cNvSpPr>
            <a:spLocks noAdjustHandles="0" noChangeArrowheads="0"/>
          </p:cNvSpPr>
          <p:nvPr isPhoto="0" userDrawn="0"/>
        </p:nvSpPr>
        <p:spPr bwMode="auto">
          <a:xfrm>
            <a:off x="4648200" y="5105400"/>
            <a:ext cx="3886200" cy="1200329"/>
          </a:xfrm>
          <a:prstGeom prst="rect">
            <a:avLst/>
          </a:prstGeom>
          <a:noFill/>
          <a:ln>
            <a:solidFill>
              <a:schemeClr val="accent1"/>
            </a:solidFill>
          </a:ln>
        </p:spPr>
        <p:txBody>
          <a:bodyPr wrap="square" rtlCol="0">
            <a:spAutoFit/>
          </a:bodyPr>
          <a:lstStyle/>
          <a:p>
            <a:pPr>
              <a:defRPr/>
            </a:pPr>
            <a:r>
              <a:rPr lang="en-US"/>
              <a:t>Relations are more general than functions. A function is a relation where exactly one element of </a:t>
            </a:r>
            <a:r>
              <a:rPr lang="en-US" i="1"/>
              <a:t>B</a:t>
            </a:r>
            <a:r>
              <a:rPr lang="en-US"/>
              <a:t> is related to each element of </a:t>
            </a:r>
            <a:r>
              <a:rPr lang="en-US" i="1"/>
              <a:t>A.</a:t>
            </a:r>
            <a:r>
              <a:rPr lang="en-US"/>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Applications of  Congruences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buNone/>
              <a:defRPr/>
            </a:pPr>
            <a:endParaRPr lang="en-US"/>
          </a:p>
          <a:p>
            <a:pPr>
              <a:defRPr/>
            </a:pPr>
            <a:r>
              <a:rPr lang="en-US"/>
              <a:t>Hashing Functions</a:t>
            </a:r>
            <a:endParaRPr/>
          </a:p>
          <a:p>
            <a:pPr>
              <a:defRPr/>
            </a:pPr>
            <a:r>
              <a:rPr lang="en-US"/>
              <a:t>Pseudorandom Numbers</a:t>
            </a:r>
            <a:endParaRPr/>
          </a:p>
          <a:p>
            <a:pPr>
              <a:defRPr/>
            </a:pPr>
            <a:r>
              <a:rPr lang="en-US"/>
              <a:t>Check Digits</a:t>
            </a:r>
            <a:endParaRPr/>
          </a:p>
          <a:p>
            <a:pPr>
              <a:buNone/>
              <a:defRPr/>
            </a:pPr>
            <a:endParaRPr lang="en-US"/>
          </a:p>
          <a:p>
            <a:pPr lvl="1">
              <a:buNone/>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Hashing Functions</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1600" b="1"/>
              <a:t>     Definition</a:t>
            </a:r>
            <a:r>
              <a:rPr lang="en-US" sz="1600"/>
              <a:t>: A </a:t>
            </a:r>
            <a:r>
              <a:rPr lang="en-US" sz="1600" i="1"/>
              <a:t>hashing function h </a:t>
            </a:r>
            <a:r>
              <a:rPr lang="en-US" sz="1600"/>
              <a:t>assigns memory location </a:t>
            </a:r>
            <a:r>
              <a:rPr lang="en-US" sz="1600" i="1"/>
              <a:t>h</a:t>
            </a:r>
            <a:r>
              <a:rPr lang="en-US" sz="1600"/>
              <a:t>(</a:t>
            </a:r>
            <a:r>
              <a:rPr lang="en-US" sz="1600" i="1"/>
              <a:t>k</a:t>
            </a:r>
            <a:r>
              <a:rPr lang="en-US" sz="1600"/>
              <a:t>) to the record that has </a:t>
            </a:r>
            <a:r>
              <a:rPr lang="en-US" sz="1600" i="1"/>
              <a:t>k</a:t>
            </a:r>
            <a:r>
              <a:rPr lang="en-US" sz="1600"/>
              <a:t> as its key.</a:t>
            </a:r>
            <a:endParaRPr sz="1600"/>
          </a:p>
          <a:p>
            <a:pPr lvl="1">
              <a:lnSpc>
                <a:spcPct val="80000"/>
              </a:lnSpc>
              <a:defRPr/>
            </a:pPr>
            <a:r>
              <a:rPr lang="en-US" sz="1500"/>
              <a:t>A common hashing function is  </a:t>
            </a:r>
            <a:r>
              <a:rPr lang="en-US" sz="1500" i="1"/>
              <a:t>h</a:t>
            </a:r>
            <a:r>
              <a:rPr lang="en-US" sz="1500"/>
              <a:t>(</a:t>
            </a:r>
            <a:r>
              <a:rPr lang="en-US" sz="1500" i="1"/>
              <a:t>k</a:t>
            </a:r>
            <a:r>
              <a:rPr lang="en-US" sz="1500"/>
              <a:t>) = </a:t>
            </a:r>
            <a:r>
              <a:rPr lang="en-US" sz="1500" i="1"/>
              <a:t>k</a:t>
            </a:r>
            <a:r>
              <a:rPr lang="en-US" sz="1500"/>
              <a:t> </a:t>
            </a:r>
            <a:r>
              <a:rPr lang="en-US" sz="1500" b="1"/>
              <a:t>mod</a:t>
            </a:r>
            <a:r>
              <a:rPr lang="en-US" sz="1500"/>
              <a:t> </a:t>
            </a:r>
            <a:r>
              <a:rPr lang="en-US" sz="1500" i="1"/>
              <a:t>m</a:t>
            </a:r>
            <a:r>
              <a:rPr lang="en-US" sz="1500"/>
              <a:t>, where </a:t>
            </a:r>
            <a:r>
              <a:rPr lang="en-US" sz="1500" i="1"/>
              <a:t>m </a:t>
            </a:r>
            <a:r>
              <a:rPr lang="en-US" sz="1500"/>
              <a:t>is the number of memory locations. </a:t>
            </a:r>
            <a:endParaRPr sz="1500"/>
          </a:p>
          <a:p>
            <a:pPr lvl="1">
              <a:lnSpc>
                <a:spcPct val="80000"/>
              </a:lnSpc>
              <a:defRPr/>
            </a:pPr>
            <a:r>
              <a:rPr lang="en-US" sz="1500"/>
              <a:t>Because this hashing function is onto, all memory locations are possible.</a:t>
            </a:r>
            <a:endParaRPr sz="1500"/>
          </a:p>
          <a:p>
            <a:pPr>
              <a:lnSpc>
                <a:spcPct val="80000"/>
              </a:lnSpc>
              <a:buNone/>
              <a:defRPr/>
            </a:pPr>
            <a:r>
              <a:rPr lang="en-US" sz="1600" b="1"/>
              <a:t>     Example</a:t>
            </a:r>
            <a:r>
              <a:rPr lang="en-US" sz="1600"/>
              <a:t>: Let </a:t>
            </a:r>
            <a:r>
              <a:rPr lang="en-US" sz="1600" i="1"/>
              <a:t>h</a:t>
            </a:r>
            <a:r>
              <a:rPr lang="en-US" sz="1600"/>
              <a:t>(</a:t>
            </a:r>
            <a:r>
              <a:rPr lang="en-US" sz="1600" i="1"/>
              <a:t>k</a:t>
            </a:r>
            <a:r>
              <a:rPr lang="en-US" sz="1600"/>
              <a:t>) = </a:t>
            </a:r>
            <a:r>
              <a:rPr lang="en-US" sz="1600" i="1"/>
              <a:t>k</a:t>
            </a:r>
            <a:r>
              <a:rPr lang="en-US" sz="1600"/>
              <a:t> </a:t>
            </a:r>
            <a:r>
              <a:rPr lang="en-US" sz="1600" b="1"/>
              <a:t>mod</a:t>
            </a:r>
            <a:r>
              <a:rPr lang="en-US" sz="1600"/>
              <a:t> </a:t>
            </a:r>
            <a:r>
              <a:rPr lang="en-US" sz="1600">
                <a:latin typeface="Cambria Math"/>
                <a:ea typeface="Cambria Math"/>
              </a:rPr>
              <a:t>111. This hashing function</a:t>
            </a:r>
            <a:r>
              <a:rPr lang="en-US" sz="1600"/>
              <a:t>  assigns the records of customers with social security numbers as keys to memory locations in the following manner:</a:t>
            </a:r>
            <a:endParaRPr sz="1600"/>
          </a:p>
          <a:p>
            <a:pPr lvl="2">
              <a:lnSpc>
                <a:spcPct val="80000"/>
              </a:lnSpc>
              <a:buNone/>
              <a:defRPr/>
            </a:pPr>
            <a:r>
              <a:rPr lang="en-US" sz="1300"/>
              <a:t>h(</a:t>
            </a:r>
            <a:r>
              <a:rPr lang="en-US" sz="1300">
                <a:latin typeface="Cambria Math"/>
                <a:ea typeface="Cambria Math"/>
              </a:rPr>
              <a:t>064212848</a:t>
            </a:r>
            <a:r>
              <a:rPr lang="en-US" sz="1300"/>
              <a:t>) = </a:t>
            </a:r>
            <a:r>
              <a:rPr lang="en-US" sz="1300">
                <a:latin typeface="Cambria Math"/>
                <a:ea typeface="Cambria Math"/>
              </a:rPr>
              <a:t>064212848 </a:t>
            </a:r>
            <a:r>
              <a:rPr lang="en-US" sz="1300" b="1"/>
              <a:t>mod</a:t>
            </a:r>
            <a:r>
              <a:rPr lang="en-US" sz="1300"/>
              <a:t> </a:t>
            </a:r>
            <a:r>
              <a:rPr lang="en-US" sz="1300">
                <a:latin typeface="Cambria Math"/>
                <a:ea typeface="Cambria Math"/>
              </a:rPr>
              <a:t>111</a:t>
            </a:r>
            <a:r>
              <a:rPr lang="en-US" sz="1300"/>
              <a:t> = </a:t>
            </a:r>
            <a:r>
              <a:rPr lang="en-US" sz="1300">
                <a:latin typeface="Cambria Math"/>
                <a:ea typeface="Cambria Math"/>
              </a:rPr>
              <a:t>14</a:t>
            </a:r>
            <a:endParaRPr sz="1300"/>
          </a:p>
          <a:p>
            <a:pPr lvl="2">
              <a:lnSpc>
                <a:spcPct val="80000"/>
              </a:lnSpc>
              <a:buNone/>
              <a:defRPr/>
            </a:pPr>
            <a:r>
              <a:rPr lang="en-US" sz="1300"/>
              <a:t>h(</a:t>
            </a:r>
            <a:r>
              <a:rPr lang="en-US" sz="1300">
                <a:latin typeface="Cambria Math"/>
                <a:ea typeface="Cambria Math"/>
              </a:rPr>
              <a:t>037149212</a:t>
            </a:r>
            <a:r>
              <a:rPr lang="en-US" sz="1300"/>
              <a:t>) = </a:t>
            </a:r>
            <a:r>
              <a:rPr lang="en-US" sz="1300">
                <a:latin typeface="Cambria Math"/>
                <a:ea typeface="Cambria Math"/>
              </a:rPr>
              <a:t>037149212 </a:t>
            </a:r>
            <a:r>
              <a:rPr lang="en-US" sz="1300" b="1"/>
              <a:t>mod</a:t>
            </a:r>
            <a:r>
              <a:rPr lang="en-US" sz="1300"/>
              <a:t> </a:t>
            </a:r>
            <a:r>
              <a:rPr lang="en-US" sz="1300">
                <a:latin typeface="Cambria Math"/>
                <a:ea typeface="Cambria Math"/>
              </a:rPr>
              <a:t>111</a:t>
            </a:r>
            <a:r>
              <a:rPr lang="en-US" sz="1300"/>
              <a:t> = </a:t>
            </a:r>
            <a:r>
              <a:rPr lang="en-US" sz="1300">
                <a:latin typeface="Cambria Math"/>
                <a:ea typeface="Cambria Math"/>
              </a:rPr>
              <a:t>65</a:t>
            </a:r>
            <a:endParaRPr sz="1300"/>
          </a:p>
          <a:p>
            <a:pPr lvl="2">
              <a:lnSpc>
                <a:spcPct val="80000"/>
              </a:lnSpc>
              <a:buNone/>
              <a:defRPr/>
            </a:pPr>
            <a:r>
              <a:rPr lang="en-US" sz="1300"/>
              <a:t>h(</a:t>
            </a:r>
            <a:r>
              <a:rPr lang="en-US" sz="1300">
                <a:latin typeface="Cambria Math"/>
                <a:ea typeface="Cambria Math"/>
              </a:rPr>
              <a:t>107405723</a:t>
            </a:r>
            <a:r>
              <a:rPr lang="en-US" sz="1300"/>
              <a:t>) = </a:t>
            </a:r>
            <a:r>
              <a:rPr lang="en-US" sz="1300">
                <a:latin typeface="Cambria Math"/>
                <a:ea typeface="Cambria Math"/>
              </a:rPr>
              <a:t>107405723 </a:t>
            </a:r>
            <a:r>
              <a:rPr lang="en-US" sz="1300" b="1"/>
              <a:t>mod</a:t>
            </a:r>
            <a:r>
              <a:rPr lang="en-US" sz="1300"/>
              <a:t> </a:t>
            </a:r>
            <a:r>
              <a:rPr lang="en-US" sz="1300">
                <a:latin typeface="Cambria Math"/>
                <a:ea typeface="Cambria Math"/>
              </a:rPr>
              <a:t>111</a:t>
            </a:r>
            <a:r>
              <a:rPr lang="en-US" sz="1300"/>
              <a:t> = </a:t>
            </a:r>
            <a:r>
              <a:rPr lang="en-US" sz="1300">
                <a:latin typeface="Cambria Math"/>
                <a:ea typeface="Cambria Math"/>
              </a:rPr>
              <a:t>14, but since location 14 is already occupied, the record is assigned to  the next available position, which is 15.</a:t>
            </a:r>
            <a:endParaRPr sz="1300"/>
          </a:p>
          <a:p>
            <a:pPr>
              <a:lnSpc>
                <a:spcPct val="80000"/>
              </a:lnSpc>
              <a:defRPr/>
            </a:pPr>
            <a:r>
              <a:rPr lang="en-US" sz="1600">
                <a:ea typeface="Cambria Math"/>
              </a:rPr>
              <a:t>The hashing function is not one-to-one as there are many more possible keys than memory locations.  When more than one record is assigned to the same location, we say a </a:t>
            </a:r>
            <a:r>
              <a:rPr lang="en-US" sz="1600" i="1">
                <a:ea typeface="Cambria Math"/>
              </a:rPr>
              <a:t>collision</a:t>
            </a:r>
            <a:r>
              <a:rPr lang="en-US" sz="1600">
                <a:ea typeface="Cambria Math"/>
              </a:rPr>
              <a:t> occurs.  Here a collision has been resolved by assigning the record to the first free location.</a:t>
            </a:r>
            <a:endParaRPr sz="1600"/>
          </a:p>
          <a:p>
            <a:pPr>
              <a:lnSpc>
                <a:spcPct val="80000"/>
              </a:lnSpc>
              <a:defRPr/>
            </a:pPr>
            <a:r>
              <a:rPr lang="en-US" sz="1600">
                <a:ea typeface="Cambria Math"/>
              </a:rPr>
              <a:t>For collision resolution, we can use a  </a:t>
            </a:r>
            <a:r>
              <a:rPr lang="en-US" sz="1600" i="1">
                <a:ea typeface="Cambria Math"/>
              </a:rPr>
              <a:t>linear probing function</a:t>
            </a:r>
            <a:r>
              <a:rPr lang="en-US" sz="1600">
                <a:ea typeface="Cambria Math"/>
              </a:rPr>
              <a:t>:                                         </a:t>
            </a:r>
            <a:endParaRPr sz="1600"/>
          </a:p>
          <a:p>
            <a:pPr>
              <a:lnSpc>
                <a:spcPct val="80000"/>
              </a:lnSpc>
              <a:buNone/>
              <a:defRPr/>
            </a:pPr>
            <a:r>
              <a:rPr lang="en-US" sz="1600" i="1">
                <a:ea typeface="Cambria Math"/>
              </a:rPr>
              <a:t>                         h</a:t>
            </a:r>
            <a:r>
              <a:rPr lang="en-US" sz="1600">
                <a:ea typeface="Cambria Math"/>
              </a:rPr>
              <a:t>(</a:t>
            </a:r>
            <a:r>
              <a:rPr lang="en-US" sz="1600" i="1">
                <a:ea typeface="Cambria Math"/>
              </a:rPr>
              <a:t>k,i</a:t>
            </a:r>
            <a:r>
              <a:rPr lang="en-US" sz="1600">
                <a:ea typeface="Cambria Math"/>
              </a:rPr>
              <a:t>) = (</a:t>
            </a:r>
            <a:r>
              <a:rPr lang="en-US" sz="1600" i="1">
                <a:ea typeface="Cambria Math"/>
              </a:rPr>
              <a:t>h</a:t>
            </a:r>
            <a:r>
              <a:rPr lang="en-US" sz="1600">
                <a:ea typeface="Cambria Math"/>
              </a:rPr>
              <a:t>(</a:t>
            </a:r>
            <a:r>
              <a:rPr lang="en-US" sz="1600" i="1">
                <a:ea typeface="Cambria Math"/>
              </a:rPr>
              <a:t>k</a:t>
            </a:r>
            <a:r>
              <a:rPr lang="en-US" sz="1600">
                <a:ea typeface="Cambria Math"/>
              </a:rPr>
              <a:t>) + </a:t>
            </a:r>
            <a:r>
              <a:rPr lang="en-US" sz="1600" i="1">
                <a:ea typeface="Cambria Math"/>
              </a:rPr>
              <a:t>i</a:t>
            </a:r>
            <a:r>
              <a:rPr lang="en-US" sz="1600">
                <a:ea typeface="Cambria Math"/>
              </a:rPr>
              <a:t>) </a:t>
            </a:r>
            <a:r>
              <a:rPr lang="en-US" sz="1600" b="1">
                <a:ea typeface="Cambria Math"/>
              </a:rPr>
              <a:t>mod</a:t>
            </a:r>
            <a:r>
              <a:rPr lang="en-US" sz="1600">
                <a:ea typeface="Cambria Math"/>
              </a:rPr>
              <a:t> </a:t>
            </a:r>
            <a:r>
              <a:rPr lang="en-US" sz="1600" i="1">
                <a:ea typeface="Cambria Math"/>
              </a:rPr>
              <a:t>m</a:t>
            </a:r>
            <a:r>
              <a:rPr lang="en-US" sz="1600">
                <a:ea typeface="Cambria Math"/>
              </a:rPr>
              <a:t>, where </a:t>
            </a:r>
            <a:r>
              <a:rPr lang="en-US" sz="1600" i="1">
                <a:ea typeface="Cambria Math"/>
              </a:rPr>
              <a:t>i</a:t>
            </a:r>
            <a:r>
              <a:rPr lang="en-US" sz="1600">
                <a:ea typeface="Cambria Math"/>
              </a:rPr>
              <a:t> runs from </a:t>
            </a:r>
            <a:r>
              <a:rPr lang="en-US" sz="1600">
                <a:latin typeface="Cambria Math"/>
                <a:ea typeface="Cambria Math"/>
              </a:rPr>
              <a:t>0</a:t>
            </a:r>
            <a:r>
              <a:rPr lang="en-US" sz="1600">
                <a:ea typeface="Cambria Math"/>
              </a:rPr>
              <a:t> to </a:t>
            </a:r>
            <a:r>
              <a:rPr lang="en-US" sz="1600" i="1">
                <a:ea typeface="Cambria Math"/>
              </a:rPr>
              <a:t>m</a:t>
            </a:r>
            <a:r>
              <a:rPr lang="en-US" sz="1600">
                <a:ea typeface="Cambria Math"/>
              </a:rPr>
              <a:t> </a:t>
            </a:r>
            <a:r>
              <a:rPr lang="en-US" sz="1600">
                <a:latin typeface="Cambria Math"/>
                <a:ea typeface="Cambria Math"/>
              </a:rPr>
              <a:t>− 1.</a:t>
            </a:r>
            <a:endParaRPr sz="1600"/>
          </a:p>
          <a:p>
            <a:pPr>
              <a:lnSpc>
                <a:spcPct val="80000"/>
              </a:lnSpc>
              <a:defRPr/>
            </a:pPr>
            <a:r>
              <a:rPr lang="en-US" sz="1600">
                <a:latin typeface="Cambria Math"/>
                <a:ea typeface="Cambria Math"/>
              </a:rPr>
              <a:t> There are many other methods of handling with collisions. You may cover these in a  </a:t>
            </a:r>
            <a:endParaRPr sz="1600"/>
          </a:p>
          <a:p>
            <a:pPr>
              <a:lnSpc>
                <a:spcPct val="80000"/>
              </a:lnSpc>
              <a:buNone/>
              <a:defRPr/>
            </a:pPr>
            <a:r>
              <a:rPr lang="en-US" sz="1600">
                <a:latin typeface="Cambria Math"/>
                <a:ea typeface="Cambria Math"/>
              </a:rPr>
              <a:t>        later CS course.</a:t>
            </a:r>
            <a:endParaRPr lang="en-US" sz="1600">
              <a:ea typeface="Cambria Math"/>
            </a:endParaRPr>
          </a:p>
          <a:p>
            <a:pPr>
              <a:lnSpc>
                <a:spcPct val="80000"/>
              </a:lnSpc>
              <a:defRPr/>
            </a:pPr>
            <a:endParaRPr lang="en-US" sz="1600">
              <a:latin typeface="Cambria Math"/>
              <a:ea typeface="Cambria Math"/>
            </a:endParaRPr>
          </a:p>
          <a:p>
            <a:pPr>
              <a:lnSpc>
                <a:spcPct val="80000"/>
              </a:lnSpc>
              <a:defRPr/>
            </a:pPr>
            <a:endParaRPr lang="en-US" sz="1600">
              <a:latin typeface="Cambria Math"/>
              <a:ea typeface="Cambria Math"/>
            </a:endParaRPr>
          </a:p>
          <a:p>
            <a:pPr>
              <a:lnSpc>
                <a:spcPct val="80000"/>
              </a:lnSpc>
              <a:defRPr/>
            </a:pPr>
            <a:endParaRPr lang="en-US" sz="1600">
              <a:latin typeface="Cambria Math"/>
              <a:ea typeface="Cambria Math"/>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Pseudorandom Numbers</a:t>
            </a:r>
            <a:endParaRPr/>
          </a:p>
        </p:txBody>
      </p:sp>
      <p:sp>
        <p:nvSpPr>
          <p:cNvPr id="5" name="Content Placeholder 2" hidden="0"/>
          <p:cNvSpPr>
            <a:spLocks noGrp="1"/>
          </p:cNvSpPr>
          <p:nvPr isPhoto="0" userDrawn="0">
            <p:ph idx="1" hasCustomPrompt="0"/>
          </p:nvPr>
        </p:nvSpPr>
        <p:spPr bwMode="auto"/>
        <p:txBody>
          <a:bodyPr/>
          <a:lstStyle/>
          <a:p>
            <a:pPr>
              <a:lnSpc>
                <a:spcPct val="95000"/>
              </a:lnSpc>
              <a:defRPr/>
            </a:pPr>
            <a:r>
              <a:rPr lang="en-US" sz="2000"/>
              <a:t>Randomly chosen numbers are needed for many purposes, including computer simulations. </a:t>
            </a:r>
            <a:endParaRPr sz="2000"/>
          </a:p>
          <a:p>
            <a:pPr>
              <a:lnSpc>
                <a:spcPct val="80000"/>
              </a:lnSpc>
              <a:defRPr/>
            </a:pPr>
            <a:r>
              <a:rPr lang="en-US" sz="2000" i="1"/>
              <a:t>Pseudorandom numbers</a:t>
            </a:r>
            <a:r>
              <a:rPr lang="en-US" sz="2000"/>
              <a:t> are not truly random since they are generated by systematic methods. </a:t>
            </a:r>
            <a:endParaRPr sz="2000"/>
          </a:p>
          <a:p>
            <a:pPr>
              <a:lnSpc>
                <a:spcPct val="80000"/>
              </a:lnSpc>
              <a:defRPr/>
            </a:pPr>
            <a:r>
              <a:rPr lang="en-US" sz="2000"/>
              <a:t>The </a:t>
            </a:r>
            <a:r>
              <a:rPr lang="en-US" sz="2000" i="1"/>
              <a:t>linear </a:t>
            </a:r>
            <a:r>
              <a:rPr lang="en-US" sz="2000" i="1"/>
              <a:t>congruential</a:t>
            </a:r>
            <a:r>
              <a:rPr lang="en-US" sz="2000" i="1"/>
              <a:t> method </a:t>
            </a:r>
            <a:r>
              <a:rPr lang="en-US" sz="2000"/>
              <a:t>is one commonly used procedure for generating pseudorandom numbers. </a:t>
            </a:r>
            <a:endParaRPr sz="2000"/>
          </a:p>
          <a:p>
            <a:pPr>
              <a:lnSpc>
                <a:spcPct val="80000"/>
              </a:lnSpc>
              <a:defRPr/>
            </a:pPr>
            <a:r>
              <a:rPr lang="en-US" sz="2000"/>
              <a:t>Four integers are needed: the </a:t>
            </a:r>
            <a:r>
              <a:rPr lang="en-US" sz="2000" i="1"/>
              <a:t>modulus</a:t>
            </a:r>
            <a:r>
              <a:rPr lang="en-US" sz="2000"/>
              <a:t> </a:t>
            </a:r>
            <a:r>
              <a:rPr lang="en-US" sz="2000" i="1"/>
              <a:t>m</a:t>
            </a:r>
            <a:r>
              <a:rPr lang="en-US" sz="2000"/>
              <a:t>, the </a:t>
            </a:r>
            <a:r>
              <a:rPr lang="en-US" sz="2000" i="1"/>
              <a:t>multiplier</a:t>
            </a:r>
            <a:r>
              <a:rPr lang="en-US" sz="2000"/>
              <a:t> </a:t>
            </a:r>
            <a:r>
              <a:rPr lang="en-US" sz="2000" i="1"/>
              <a:t>a</a:t>
            </a:r>
            <a:r>
              <a:rPr lang="en-US" sz="2000"/>
              <a:t>, the </a:t>
            </a:r>
            <a:r>
              <a:rPr lang="en-US" sz="2000" i="1"/>
              <a:t>increment</a:t>
            </a:r>
            <a:r>
              <a:rPr lang="en-US" sz="2000"/>
              <a:t> </a:t>
            </a:r>
            <a:r>
              <a:rPr lang="en-US" sz="2000" i="1"/>
              <a:t>c</a:t>
            </a:r>
            <a:r>
              <a:rPr lang="en-US" sz="2000"/>
              <a:t>, and </a:t>
            </a:r>
            <a:r>
              <a:rPr lang="en-US" sz="2000" i="1"/>
              <a:t>seed</a:t>
            </a:r>
            <a:r>
              <a:rPr lang="en-US" sz="2000"/>
              <a:t> </a:t>
            </a:r>
            <a:r>
              <a:rPr lang="en-US" sz="2000" i="1"/>
              <a:t>x</a:t>
            </a:r>
            <a:r>
              <a:rPr lang="en-US" sz="2000" baseline="-25000">
                <a:latin typeface="Cambria Math"/>
                <a:ea typeface="Cambria Math"/>
              </a:rPr>
              <a:t>0</a:t>
            </a:r>
            <a:r>
              <a:rPr lang="en-US" sz="2000"/>
              <a:t>, with     </a:t>
            </a:r>
            <a:r>
              <a:rPr lang="en-US" sz="2000">
                <a:latin typeface="Cambria Math"/>
                <a:ea typeface="Cambria Math"/>
              </a:rPr>
              <a:t>2 </a:t>
            </a:r>
            <a:r>
              <a:rPr lang="en-US" sz="2000">
                <a:latin typeface="Cambria Math"/>
                <a:ea typeface="Cambria Math"/>
              </a:rPr>
              <a:t>≤ </a:t>
            </a:r>
            <a:r>
              <a:rPr lang="en-US" sz="2000" i="1">
                <a:ea typeface="Cambria Math"/>
              </a:rPr>
              <a:t>a</a:t>
            </a:r>
            <a:r>
              <a:rPr lang="en-US" sz="2000">
                <a:latin typeface="Cambria Math"/>
                <a:ea typeface="Cambria Math"/>
              </a:rPr>
              <a:t> &lt; </a:t>
            </a:r>
            <a:r>
              <a:rPr lang="en-US" sz="2000" i="1">
                <a:ea typeface="Cambria Math"/>
              </a:rPr>
              <a:t>m</a:t>
            </a:r>
            <a:r>
              <a:rPr lang="en-US" sz="2000">
                <a:latin typeface="Cambria Math"/>
                <a:ea typeface="Cambria Math"/>
              </a:rPr>
              <a:t>, </a:t>
            </a:r>
            <a:r>
              <a:rPr lang="en-US" sz="2000">
                <a:latin typeface="Cambria Math"/>
                <a:ea typeface="Cambria Math"/>
              </a:rPr>
              <a:t>0</a:t>
            </a:r>
            <a:r>
              <a:rPr lang="en-US" sz="2000"/>
              <a:t> </a:t>
            </a:r>
            <a:r>
              <a:rPr lang="en-US" sz="2000">
                <a:latin typeface="Cambria Math"/>
                <a:ea typeface="Cambria Math"/>
              </a:rPr>
              <a:t>≤ </a:t>
            </a:r>
            <a:r>
              <a:rPr lang="en-US" sz="2000" i="1">
                <a:ea typeface="Cambria Math"/>
              </a:rPr>
              <a:t>c</a:t>
            </a:r>
            <a:r>
              <a:rPr lang="en-US" sz="2000">
                <a:latin typeface="Cambria Math"/>
                <a:ea typeface="Cambria Math"/>
              </a:rPr>
              <a:t> &lt; </a:t>
            </a:r>
            <a:r>
              <a:rPr lang="en-US" sz="2000" i="1">
                <a:ea typeface="Cambria Math"/>
              </a:rPr>
              <a:t>m</a:t>
            </a:r>
            <a:r>
              <a:rPr lang="en-US" sz="2000">
                <a:latin typeface="Cambria Math"/>
                <a:ea typeface="Cambria Math"/>
              </a:rPr>
              <a:t>, </a:t>
            </a:r>
            <a:r>
              <a:rPr lang="en-US" sz="2000">
                <a:latin typeface="Cambria Math"/>
                <a:ea typeface="Cambria Math"/>
              </a:rPr>
              <a:t>0</a:t>
            </a:r>
            <a:r>
              <a:rPr lang="en-US" sz="2000"/>
              <a:t> </a:t>
            </a:r>
            <a:r>
              <a:rPr lang="en-US" sz="2000">
                <a:latin typeface="Cambria Math"/>
                <a:ea typeface="Cambria Math"/>
              </a:rPr>
              <a:t>≤</a:t>
            </a:r>
            <a:r>
              <a:rPr lang="en-US" sz="2000" i="1"/>
              <a:t> x</a:t>
            </a:r>
            <a:r>
              <a:rPr lang="en-US" sz="2000" baseline="-25000">
                <a:latin typeface="Cambria Math"/>
                <a:ea typeface="Cambria Math"/>
              </a:rPr>
              <a:t>0</a:t>
            </a:r>
            <a:r>
              <a:rPr lang="en-US" sz="2000">
                <a:latin typeface="Cambria Math"/>
                <a:ea typeface="Cambria Math"/>
              </a:rPr>
              <a:t> &lt; </a:t>
            </a:r>
            <a:r>
              <a:rPr lang="en-US" sz="2000" i="1">
                <a:ea typeface="Cambria Math"/>
              </a:rPr>
              <a:t>m. </a:t>
            </a:r>
            <a:endParaRPr sz="2000"/>
          </a:p>
          <a:p>
            <a:pPr>
              <a:lnSpc>
                <a:spcPct val="80000"/>
              </a:lnSpc>
              <a:defRPr/>
            </a:pPr>
            <a:r>
              <a:rPr lang="en-US" sz="2000">
                <a:ea typeface="Cambria Math"/>
              </a:rPr>
              <a:t>We generate a sequence of pseudorandom numbers {</a:t>
            </a:r>
            <a:r>
              <a:rPr lang="en-US" sz="2000" i="1"/>
              <a:t>x</a:t>
            </a:r>
            <a:r>
              <a:rPr lang="en-US" sz="2000" i="1" baseline="-25000">
                <a:latin typeface="Cambria Math"/>
                <a:ea typeface="Cambria Math"/>
              </a:rPr>
              <a:t>n</a:t>
            </a:r>
            <a:r>
              <a:rPr lang="en-US" sz="2000">
                <a:ea typeface="Cambria Math"/>
              </a:rPr>
              <a:t>}, with                </a:t>
            </a:r>
            <a:r>
              <a:rPr lang="en-US" sz="2000">
                <a:latin typeface="Cambria Math"/>
                <a:ea typeface="Cambria Math"/>
              </a:rPr>
              <a:t>0</a:t>
            </a:r>
            <a:r>
              <a:rPr lang="en-US" sz="2000"/>
              <a:t> </a:t>
            </a:r>
            <a:r>
              <a:rPr lang="en-US" sz="2000">
                <a:latin typeface="Cambria Math"/>
                <a:ea typeface="Cambria Math"/>
              </a:rPr>
              <a:t>≤</a:t>
            </a:r>
            <a:r>
              <a:rPr lang="en-US" sz="2000" i="1"/>
              <a:t> </a:t>
            </a:r>
            <a:r>
              <a:rPr lang="en-US" sz="2000" i="1"/>
              <a:t>x</a:t>
            </a:r>
            <a:r>
              <a:rPr lang="en-US" sz="2000" baseline="-25000">
                <a:latin typeface="Cambria Math"/>
                <a:ea typeface="Cambria Math"/>
              </a:rPr>
              <a:t>n</a:t>
            </a:r>
            <a:r>
              <a:rPr lang="en-US" sz="2000">
                <a:latin typeface="Cambria Math"/>
                <a:ea typeface="Cambria Math"/>
              </a:rPr>
              <a:t> &lt; </a:t>
            </a:r>
            <a:r>
              <a:rPr lang="en-US" sz="2000" i="1">
                <a:ea typeface="Cambria Math"/>
              </a:rPr>
              <a:t>m </a:t>
            </a:r>
            <a:r>
              <a:rPr lang="en-US" sz="2000">
                <a:ea typeface="Cambria Math"/>
              </a:rPr>
              <a:t>for all n, by successively using the recursively defined function</a:t>
            </a:r>
            <a:endParaRPr sz="2000"/>
          </a:p>
          <a:p>
            <a:pPr>
              <a:lnSpc>
                <a:spcPct val="80000"/>
              </a:lnSpc>
              <a:buNone/>
              <a:defRPr/>
            </a:pPr>
            <a:r>
              <a:rPr lang="en-US" sz="2000">
                <a:ea typeface="Cambria Math"/>
              </a:rPr>
              <a:t>                               </a:t>
            </a:r>
            <a:endParaRPr sz="2000"/>
          </a:p>
          <a:p>
            <a:pPr>
              <a:lnSpc>
                <a:spcPct val="80000"/>
              </a:lnSpc>
              <a:buNone/>
              <a:defRPr/>
            </a:pPr>
            <a:r>
              <a:rPr lang="en-US" sz="2000">
                <a:ea typeface="Cambria Math"/>
              </a:rPr>
              <a:t>   (</a:t>
            </a:r>
            <a:r>
              <a:rPr lang="en-US" sz="2000" i="1">
                <a:ea typeface="Cambria Math"/>
              </a:rPr>
              <a:t>an example of a recursive definition, discussed in Section </a:t>
            </a:r>
            <a:r>
              <a:rPr lang="en-US" sz="2000">
                <a:latin typeface="Cambria Math"/>
                <a:ea typeface="Cambria Math"/>
              </a:rPr>
              <a:t>5.3</a:t>
            </a:r>
            <a:r>
              <a:rPr lang="en-US" sz="2000" i="1">
                <a:ea typeface="Cambria Math"/>
              </a:rPr>
              <a:t>)</a:t>
            </a:r>
            <a:endParaRPr sz="2000"/>
          </a:p>
          <a:p>
            <a:pPr>
              <a:lnSpc>
                <a:spcPct val="80000"/>
              </a:lnSpc>
              <a:defRPr/>
            </a:pPr>
            <a:r>
              <a:rPr lang="en-US" sz="2000">
                <a:ea typeface="Cambria Math"/>
              </a:rPr>
              <a:t>If </a:t>
            </a:r>
            <a:r>
              <a:rPr lang="en-US" sz="2000">
                <a:ea typeface="Cambria Math"/>
              </a:rPr>
              <a:t>psudorandom</a:t>
            </a:r>
            <a:r>
              <a:rPr lang="en-US" sz="2000">
                <a:ea typeface="Cambria Math"/>
              </a:rPr>
              <a:t> numbers between </a:t>
            </a:r>
            <a:r>
              <a:rPr lang="en-US" sz="2000">
                <a:latin typeface="Cambria Math"/>
                <a:ea typeface="Cambria Math"/>
              </a:rPr>
              <a:t>0</a:t>
            </a:r>
            <a:r>
              <a:rPr lang="en-US" sz="2000">
                <a:ea typeface="Cambria Math"/>
              </a:rPr>
              <a:t> and </a:t>
            </a:r>
            <a:r>
              <a:rPr lang="en-US" sz="2000">
                <a:latin typeface="Cambria Math"/>
                <a:ea typeface="Cambria Math"/>
              </a:rPr>
              <a:t>1</a:t>
            </a:r>
            <a:r>
              <a:rPr lang="en-US" sz="2000">
                <a:ea typeface="Cambria Math"/>
              </a:rPr>
              <a:t> are needed, then the generated numbers are divided by the modulus, </a:t>
            </a:r>
            <a:r>
              <a:rPr lang="en-US" sz="2000" i="1">
                <a:ea typeface="Cambria Math"/>
              </a:rPr>
              <a:t>x</a:t>
            </a:r>
            <a:r>
              <a:rPr lang="en-US" sz="2000" i="1" baseline="-25000">
                <a:ea typeface="Cambria Math"/>
              </a:rPr>
              <a:t>n</a:t>
            </a:r>
            <a:r>
              <a:rPr lang="en-US" sz="2000" i="1" baseline="-25000">
                <a:ea typeface="Cambria Math"/>
              </a:rPr>
              <a:t> </a:t>
            </a:r>
            <a:r>
              <a:rPr lang="en-US" sz="2000">
                <a:ea typeface="Cambria Math"/>
              </a:rPr>
              <a:t>/</a:t>
            </a:r>
            <a:r>
              <a:rPr lang="en-US" sz="2000" i="1">
                <a:ea typeface="Cambria Math"/>
              </a:rPr>
              <a:t>m</a:t>
            </a:r>
            <a:r>
              <a:rPr lang="en-US" sz="2000">
                <a:ea typeface="Cambria Math"/>
              </a:rPr>
              <a:t>.</a:t>
            </a:r>
            <a:endParaRPr lang="en-US" sz="2000"/>
          </a:p>
          <a:p>
            <a:pPr>
              <a:lnSpc>
                <a:spcPct val="80000"/>
              </a:lnSpc>
              <a:defRPr/>
            </a:pPr>
            <a:endParaRPr lang="en-US" sz="2000"/>
          </a:p>
        </p:txBody>
      </p:sp>
      <p:sp>
        <p:nvSpPr>
          <p:cNvPr id="6" name="TextBox 3" hidden="0"/>
          <p:cNvSpPr>
            <a:spLocks noAdjustHandles="0" noChangeArrowheads="0"/>
          </p:cNvSpPr>
          <p:nvPr isPhoto="0" userDrawn="0"/>
        </p:nvSpPr>
        <p:spPr bwMode="auto">
          <a:xfrm>
            <a:off x="2743200" y="4724399"/>
            <a:ext cx="3352800" cy="381000"/>
          </a:xfrm>
          <a:prstGeom prst="rect">
            <a:avLst/>
          </a:prstGeom>
          <a:noFill/>
        </p:spPr>
        <p:txBody>
          <a:bodyPr wrap="square" rtlCol="0">
            <a:spAutoFit/>
          </a:bodyPr>
          <a:lstStyle/>
          <a:p>
            <a:pPr>
              <a:defRPr/>
            </a:pPr>
            <a:r>
              <a:rPr lang="en-US" i="1"/>
              <a:t>x</a:t>
            </a:r>
            <a:r>
              <a:rPr lang="en-US" i="1" baseline="-25000">
                <a:latin typeface="Cambria Math"/>
                <a:ea typeface="Cambria Math"/>
              </a:rPr>
              <a:t>n</a:t>
            </a:r>
            <a:r>
              <a:rPr lang="en-US" baseline="-25000">
                <a:latin typeface="Cambria Math"/>
                <a:ea typeface="Cambria Math"/>
              </a:rPr>
              <a:t>+1</a:t>
            </a:r>
            <a:r>
              <a:rPr lang="en-US" i="1" baseline="-25000">
                <a:latin typeface="Cambria Math"/>
                <a:ea typeface="Cambria Math"/>
              </a:rPr>
              <a:t>   </a:t>
            </a:r>
            <a:r>
              <a:rPr lang="en-US">
                <a:ea typeface="Cambria Math"/>
              </a:rPr>
              <a:t> = (</a:t>
            </a:r>
            <a:r>
              <a:rPr lang="en-US" i="1">
                <a:ea typeface="Cambria Math"/>
              </a:rPr>
              <a:t>ax</a:t>
            </a:r>
            <a:r>
              <a:rPr lang="en-US" i="1" baseline="-25000">
                <a:ea typeface="Cambria Math"/>
              </a:rPr>
              <a:t>n</a:t>
            </a:r>
            <a:r>
              <a:rPr lang="en-US">
                <a:ea typeface="Cambria Math"/>
              </a:rPr>
              <a:t> + </a:t>
            </a:r>
            <a:r>
              <a:rPr lang="en-US" i="1">
                <a:ea typeface="Cambria Math"/>
              </a:rPr>
              <a:t>c</a:t>
            </a:r>
            <a:r>
              <a:rPr lang="en-US">
                <a:ea typeface="Cambria Math"/>
              </a:rPr>
              <a:t>) </a:t>
            </a:r>
            <a:r>
              <a:rPr lang="en-US" b="1">
                <a:ea typeface="Cambria Math"/>
              </a:rPr>
              <a:t>mod</a:t>
            </a:r>
            <a:r>
              <a:rPr lang="en-US">
                <a:ea typeface="Cambria Math"/>
              </a:rPr>
              <a:t> </a:t>
            </a:r>
            <a:r>
              <a:rPr lang="en-US" i="1">
                <a:ea typeface="Cambria Math"/>
              </a:rPr>
              <a:t>m</a:t>
            </a:r>
            <a:r>
              <a:rPr lang="en-US">
                <a:ea typeface="Cambria Math"/>
              </a:rPr>
              <a:t>.</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Pseudorandom Numbers</a:t>
            </a:r>
            <a:endParaRPr/>
          </a:p>
        </p:txBody>
      </p:sp>
      <p:sp>
        <p:nvSpPr>
          <p:cNvPr id="5" name="Content Placeholder 2" hidden="0"/>
          <p:cNvSpPr>
            <a:spLocks noGrp="1"/>
          </p:cNvSpPr>
          <p:nvPr isPhoto="0" userDrawn="0">
            <p:ph idx="1" hasCustomPrompt="0"/>
          </p:nvPr>
        </p:nvSpPr>
        <p:spPr bwMode="auto"/>
        <p:txBody>
          <a:bodyPr/>
          <a:lstStyle/>
          <a:p>
            <a:pPr>
              <a:lnSpc>
                <a:spcPct val="95000"/>
              </a:lnSpc>
              <a:defRPr/>
            </a:pPr>
            <a:r>
              <a:rPr lang="en-US" sz="1600" b="1"/>
              <a:t>Example</a:t>
            </a:r>
            <a:r>
              <a:rPr lang="en-US" sz="1600"/>
              <a:t>: Find the sequence of pseudorandom numbers generated by the linear </a:t>
            </a:r>
            <a:r>
              <a:rPr lang="en-US" sz="1600"/>
              <a:t>congruential</a:t>
            </a:r>
            <a:r>
              <a:rPr lang="en-US" sz="1600"/>
              <a:t> method with modulus </a:t>
            </a:r>
            <a:r>
              <a:rPr lang="en-US" sz="1600" i="1"/>
              <a:t>m</a:t>
            </a:r>
            <a:r>
              <a:rPr lang="en-US" sz="1600"/>
              <a:t> = </a:t>
            </a:r>
            <a:r>
              <a:rPr lang="en-US" sz="1600">
                <a:latin typeface="Cambria Math"/>
                <a:ea typeface="Cambria Math"/>
              </a:rPr>
              <a:t>9</a:t>
            </a:r>
            <a:r>
              <a:rPr lang="en-US" sz="1600"/>
              <a:t>, multiplier </a:t>
            </a:r>
            <a:r>
              <a:rPr lang="en-US" sz="1600" i="1"/>
              <a:t>a</a:t>
            </a:r>
            <a:r>
              <a:rPr lang="en-US" sz="1600"/>
              <a:t> = </a:t>
            </a:r>
            <a:r>
              <a:rPr lang="en-US" sz="1600">
                <a:latin typeface="Cambria Math"/>
                <a:ea typeface="Cambria Math"/>
              </a:rPr>
              <a:t>7</a:t>
            </a:r>
            <a:r>
              <a:rPr lang="en-US" sz="1600"/>
              <a:t>, increment </a:t>
            </a:r>
            <a:r>
              <a:rPr lang="en-US" sz="1600" i="1"/>
              <a:t>c</a:t>
            </a:r>
            <a:r>
              <a:rPr lang="en-US" sz="1600"/>
              <a:t> = </a:t>
            </a:r>
            <a:r>
              <a:rPr lang="en-US" sz="1600">
                <a:latin typeface="Cambria Math"/>
                <a:ea typeface="Cambria Math"/>
              </a:rPr>
              <a:t>4</a:t>
            </a:r>
            <a:r>
              <a:rPr lang="en-US" sz="1600"/>
              <a:t>, and          seed </a:t>
            </a:r>
            <a:r>
              <a:rPr lang="en-US" sz="1600" i="1"/>
              <a:t>x</a:t>
            </a:r>
            <a:r>
              <a:rPr lang="en-US" sz="1600" baseline="-25000">
                <a:latin typeface="Cambria Math"/>
                <a:ea typeface="Cambria Math"/>
              </a:rPr>
              <a:t>0  </a:t>
            </a:r>
            <a:r>
              <a:rPr lang="en-US" sz="1600"/>
              <a:t>= </a:t>
            </a:r>
            <a:r>
              <a:rPr lang="en-US" sz="1600">
                <a:latin typeface="Cambria Math"/>
                <a:ea typeface="Cambria Math"/>
              </a:rPr>
              <a:t>3</a:t>
            </a:r>
            <a:r>
              <a:rPr lang="en-US" sz="1600"/>
              <a:t>.</a:t>
            </a:r>
            <a:endParaRPr sz="1600"/>
          </a:p>
          <a:p>
            <a:pPr>
              <a:lnSpc>
                <a:spcPct val="80000"/>
              </a:lnSpc>
              <a:defRPr/>
            </a:pPr>
            <a:r>
              <a:rPr lang="en-US" sz="1600" b="1"/>
              <a:t>Solution</a:t>
            </a:r>
            <a:r>
              <a:rPr lang="en-US" sz="1600"/>
              <a:t>: Compute the terms of the sequence by successively using the congruence </a:t>
            </a:r>
            <a:r>
              <a:rPr lang="en-US" sz="1600">
                <a:ea typeface="Cambria Math"/>
              </a:rPr>
              <a:t>     </a:t>
            </a:r>
            <a:r>
              <a:rPr lang="en-US" sz="1600" i="1"/>
              <a:t>x</a:t>
            </a:r>
            <a:r>
              <a:rPr lang="en-US" sz="1600" i="1" baseline="-25000">
                <a:latin typeface="Cambria Math"/>
                <a:ea typeface="Cambria Math"/>
              </a:rPr>
              <a:t>n</a:t>
            </a:r>
            <a:r>
              <a:rPr lang="en-US" sz="1600" baseline="-25000">
                <a:latin typeface="Cambria Math"/>
                <a:ea typeface="Cambria Math"/>
              </a:rPr>
              <a:t>+1</a:t>
            </a:r>
            <a:r>
              <a:rPr lang="en-US" sz="1600" i="1" baseline="-25000">
                <a:latin typeface="Cambria Math"/>
                <a:ea typeface="Cambria Math"/>
              </a:rPr>
              <a:t>   </a:t>
            </a:r>
            <a:r>
              <a:rPr lang="en-US" sz="1600">
                <a:ea typeface="Cambria Math"/>
              </a:rPr>
              <a:t> = (</a:t>
            </a:r>
            <a:r>
              <a:rPr lang="en-US" sz="1600">
                <a:latin typeface="Cambria Math"/>
                <a:ea typeface="Cambria Math"/>
              </a:rPr>
              <a:t>7</a:t>
            </a:r>
            <a:r>
              <a:rPr lang="en-US" sz="1600" i="1">
                <a:ea typeface="Cambria Math"/>
              </a:rPr>
              <a:t>x</a:t>
            </a:r>
            <a:r>
              <a:rPr lang="en-US" sz="1600" i="1" baseline="-25000">
                <a:ea typeface="Cambria Math"/>
              </a:rPr>
              <a:t>n</a:t>
            </a:r>
            <a:r>
              <a:rPr lang="en-US" sz="1600">
                <a:ea typeface="Cambria Math"/>
              </a:rPr>
              <a:t> + </a:t>
            </a:r>
            <a:r>
              <a:rPr lang="en-US" sz="1600">
                <a:latin typeface="Cambria Math"/>
                <a:ea typeface="Cambria Math"/>
              </a:rPr>
              <a:t>4</a:t>
            </a:r>
            <a:r>
              <a:rPr lang="en-US" sz="1600">
                <a:ea typeface="Cambria Math"/>
              </a:rPr>
              <a:t>) </a:t>
            </a:r>
            <a:r>
              <a:rPr lang="en-US" sz="1600" b="1">
                <a:ea typeface="Cambria Math"/>
              </a:rPr>
              <a:t>mod </a:t>
            </a:r>
            <a:r>
              <a:rPr lang="en-US" sz="1600">
                <a:latin typeface="Cambria Math"/>
                <a:ea typeface="Cambria Math"/>
              </a:rPr>
              <a:t>9</a:t>
            </a:r>
            <a:r>
              <a:rPr lang="en-US" sz="1600">
                <a:ea typeface="Cambria Math"/>
              </a:rPr>
              <a:t>, with </a:t>
            </a:r>
            <a:r>
              <a:rPr lang="en-US" sz="1600" i="1"/>
              <a:t>x</a:t>
            </a:r>
            <a:r>
              <a:rPr lang="en-US" sz="1600" baseline="-25000">
                <a:latin typeface="Cambria Math"/>
                <a:ea typeface="Cambria Math"/>
              </a:rPr>
              <a:t>0  </a:t>
            </a:r>
            <a:r>
              <a:rPr lang="en-US" sz="1600"/>
              <a:t>= </a:t>
            </a:r>
            <a:r>
              <a:rPr lang="en-US" sz="1600">
                <a:latin typeface="Cambria Math"/>
                <a:ea typeface="Cambria Math"/>
              </a:rPr>
              <a:t>3</a:t>
            </a:r>
            <a:r>
              <a:rPr lang="en-US" sz="1600"/>
              <a:t>.</a:t>
            </a:r>
            <a:endParaRPr sz="1600"/>
          </a:p>
          <a:p>
            <a:pPr lvl="2">
              <a:lnSpc>
                <a:spcPct val="80000"/>
              </a:lnSpc>
              <a:buNone/>
              <a:defRPr/>
            </a:pPr>
            <a:r>
              <a:rPr lang="en-US" sz="1300" i="1"/>
              <a:t>x</a:t>
            </a:r>
            <a:r>
              <a:rPr lang="en-US" sz="1300" baseline="-25000">
                <a:latin typeface="Cambria Math"/>
                <a:ea typeface="Cambria Math"/>
              </a:rPr>
              <a:t>1</a:t>
            </a:r>
            <a:r>
              <a:rPr lang="en-US" sz="1300" i="1" baseline="-25000">
                <a:latin typeface="Cambria Math"/>
                <a:ea typeface="Cambria Math"/>
              </a:rPr>
              <a:t>  </a:t>
            </a:r>
            <a:r>
              <a:rPr lang="en-US" sz="1300">
                <a:ea typeface="Cambria Math"/>
              </a:rPr>
              <a:t>= </a:t>
            </a:r>
            <a:r>
              <a:rPr lang="en-US" sz="1300">
                <a:latin typeface="Cambria Math"/>
                <a:ea typeface="Cambria Math"/>
              </a:rPr>
              <a:t>7</a:t>
            </a:r>
            <a:r>
              <a:rPr lang="en-US" sz="1300" i="1">
                <a:ea typeface="Cambria Math"/>
              </a:rPr>
              <a:t>x</a:t>
            </a:r>
            <a:r>
              <a:rPr lang="en-US" sz="1300" baseline="-25000">
                <a:latin typeface="Cambria Math"/>
                <a:ea typeface="Cambria Math"/>
              </a:rPr>
              <a:t>0</a:t>
            </a:r>
            <a:r>
              <a:rPr lang="en-US" sz="1300">
                <a:ea typeface="Cambria Math"/>
              </a:rPr>
              <a:t> + </a:t>
            </a:r>
            <a:r>
              <a:rPr lang="en-US" sz="1300">
                <a:latin typeface="Cambria Math"/>
                <a:ea typeface="Cambria Math"/>
              </a:rPr>
              <a:t>4</a:t>
            </a:r>
            <a:r>
              <a:rPr lang="en-US" sz="1300">
                <a:ea typeface="Cambria Math"/>
              </a:rPr>
              <a:t> </a:t>
            </a:r>
            <a:r>
              <a:rPr lang="en-US" sz="1300" b="1">
                <a:ea typeface="Cambria Math"/>
              </a:rPr>
              <a:t>mod </a:t>
            </a:r>
            <a:r>
              <a:rPr lang="en-US" sz="1300">
                <a:latin typeface="Cambria Math"/>
                <a:ea typeface="Cambria Math"/>
              </a:rPr>
              <a:t>9</a:t>
            </a:r>
            <a:r>
              <a:rPr lang="en-US" sz="1300">
                <a:ea typeface="Cambria Math"/>
              </a:rPr>
              <a:t>  </a:t>
            </a:r>
            <a:r>
              <a:rPr lang="en-US" sz="1300"/>
              <a:t>= </a:t>
            </a:r>
            <a:r>
              <a:rPr lang="en-US" sz="1300">
                <a:latin typeface="Cambria Math"/>
                <a:ea typeface="Cambria Math"/>
              </a:rPr>
              <a:t>7</a:t>
            </a:r>
            <a:r>
              <a:rPr lang="en-US" sz="1300">
                <a:latin typeface="Cambria Math"/>
                <a:ea typeface="Cambria Math"/>
              </a:rPr>
              <a:t>∙3 + 4</a:t>
            </a:r>
            <a:r>
              <a:rPr lang="en-US" sz="1300" b="1">
                <a:ea typeface="Cambria Math"/>
              </a:rPr>
              <a:t> mod </a:t>
            </a:r>
            <a:r>
              <a:rPr lang="en-US" sz="1300">
                <a:latin typeface="Cambria Math"/>
                <a:ea typeface="Cambria Math"/>
              </a:rPr>
              <a:t>9 = 25 </a:t>
            </a:r>
            <a:r>
              <a:rPr lang="en-US" sz="1300" b="1">
                <a:ea typeface="Cambria Math"/>
              </a:rPr>
              <a:t>mod </a:t>
            </a:r>
            <a:r>
              <a:rPr lang="en-US" sz="1300">
                <a:latin typeface="Cambria Math"/>
                <a:ea typeface="Cambria Math"/>
              </a:rPr>
              <a:t>9 = 7</a:t>
            </a:r>
            <a:r>
              <a:rPr lang="en-US" sz="1300"/>
              <a:t>,</a:t>
            </a:r>
            <a:endParaRPr sz="1300"/>
          </a:p>
          <a:p>
            <a:pPr lvl="2">
              <a:lnSpc>
                <a:spcPct val="80000"/>
              </a:lnSpc>
              <a:buNone/>
              <a:defRPr/>
            </a:pPr>
            <a:r>
              <a:rPr lang="en-US" sz="1300" i="1"/>
              <a:t>x</a:t>
            </a:r>
            <a:r>
              <a:rPr lang="en-US" sz="1300" baseline="-25000">
                <a:latin typeface="Cambria Math"/>
                <a:ea typeface="Cambria Math"/>
              </a:rPr>
              <a:t>2</a:t>
            </a:r>
            <a:r>
              <a:rPr lang="en-US" sz="1300" i="1" baseline="-25000">
                <a:latin typeface="Cambria Math"/>
                <a:ea typeface="Cambria Math"/>
              </a:rPr>
              <a:t>  </a:t>
            </a:r>
            <a:r>
              <a:rPr lang="en-US" sz="1300">
                <a:ea typeface="Cambria Math"/>
              </a:rPr>
              <a:t>= </a:t>
            </a:r>
            <a:r>
              <a:rPr lang="en-US" sz="1300">
                <a:latin typeface="Cambria Math"/>
                <a:ea typeface="Cambria Math"/>
              </a:rPr>
              <a:t>7</a:t>
            </a:r>
            <a:r>
              <a:rPr lang="en-US" sz="1300" i="1">
                <a:ea typeface="Cambria Math"/>
              </a:rPr>
              <a:t>x</a:t>
            </a:r>
            <a:r>
              <a:rPr lang="en-US" sz="1300" baseline="-25000">
                <a:latin typeface="Cambria Math"/>
                <a:ea typeface="Cambria Math"/>
              </a:rPr>
              <a:t>1</a:t>
            </a:r>
            <a:r>
              <a:rPr lang="en-US" sz="1300">
                <a:ea typeface="Cambria Math"/>
              </a:rPr>
              <a:t> + </a:t>
            </a:r>
            <a:r>
              <a:rPr lang="en-US" sz="1300">
                <a:latin typeface="Cambria Math"/>
                <a:ea typeface="Cambria Math"/>
              </a:rPr>
              <a:t>4</a:t>
            </a:r>
            <a:r>
              <a:rPr lang="en-US" sz="1300">
                <a:ea typeface="Cambria Math"/>
              </a:rPr>
              <a:t> </a:t>
            </a:r>
            <a:r>
              <a:rPr lang="en-US" sz="1300" b="1">
                <a:ea typeface="Cambria Math"/>
              </a:rPr>
              <a:t>mod </a:t>
            </a:r>
            <a:r>
              <a:rPr lang="en-US" sz="1300">
                <a:latin typeface="Cambria Math"/>
                <a:ea typeface="Cambria Math"/>
              </a:rPr>
              <a:t>9</a:t>
            </a:r>
            <a:r>
              <a:rPr lang="en-US" sz="1300">
                <a:ea typeface="Cambria Math"/>
              </a:rPr>
              <a:t>  </a:t>
            </a:r>
            <a:r>
              <a:rPr lang="en-US" sz="1300"/>
              <a:t>= </a:t>
            </a:r>
            <a:r>
              <a:rPr lang="en-US" sz="1300">
                <a:latin typeface="Cambria Math"/>
                <a:ea typeface="Cambria Math"/>
              </a:rPr>
              <a:t>7</a:t>
            </a:r>
            <a:r>
              <a:rPr lang="en-US" sz="1300">
                <a:latin typeface="Cambria Math"/>
                <a:ea typeface="Cambria Math"/>
              </a:rPr>
              <a:t>∙7 + 4</a:t>
            </a:r>
            <a:r>
              <a:rPr lang="en-US" sz="1300" b="1">
                <a:ea typeface="Cambria Math"/>
              </a:rPr>
              <a:t> mod </a:t>
            </a:r>
            <a:r>
              <a:rPr lang="en-US" sz="1300">
                <a:latin typeface="Cambria Math"/>
                <a:ea typeface="Cambria Math"/>
              </a:rPr>
              <a:t>9 = 53 </a:t>
            </a:r>
            <a:r>
              <a:rPr lang="en-US" sz="1300" b="1">
                <a:ea typeface="Cambria Math"/>
              </a:rPr>
              <a:t>mod </a:t>
            </a:r>
            <a:r>
              <a:rPr lang="en-US" sz="1300">
                <a:latin typeface="Cambria Math"/>
                <a:ea typeface="Cambria Math"/>
              </a:rPr>
              <a:t>9 = 8</a:t>
            </a:r>
            <a:r>
              <a:rPr lang="en-US" sz="1300"/>
              <a:t>,</a:t>
            </a:r>
            <a:endParaRPr sz="1300"/>
          </a:p>
          <a:p>
            <a:pPr lvl="2">
              <a:lnSpc>
                <a:spcPct val="80000"/>
              </a:lnSpc>
              <a:buNone/>
              <a:defRPr/>
            </a:pPr>
            <a:r>
              <a:rPr lang="en-US" sz="1300" i="1"/>
              <a:t>x</a:t>
            </a:r>
            <a:r>
              <a:rPr lang="en-US" sz="1300" baseline="-25000">
                <a:latin typeface="Cambria Math"/>
                <a:ea typeface="Cambria Math"/>
              </a:rPr>
              <a:t>3</a:t>
            </a:r>
            <a:r>
              <a:rPr lang="en-US" sz="1300" i="1" baseline="-25000">
                <a:latin typeface="Cambria Math"/>
                <a:ea typeface="Cambria Math"/>
              </a:rPr>
              <a:t>  </a:t>
            </a:r>
            <a:r>
              <a:rPr lang="en-US" sz="1300">
                <a:ea typeface="Cambria Math"/>
              </a:rPr>
              <a:t>= </a:t>
            </a:r>
            <a:r>
              <a:rPr lang="en-US" sz="1300">
                <a:latin typeface="Cambria Math"/>
                <a:ea typeface="Cambria Math"/>
              </a:rPr>
              <a:t>7</a:t>
            </a:r>
            <a:r>
              <a:rPr lang="en-US" sz="1300" i="1">
                <a:ea typeface="Cambria Math"/>
              </a:rPr>
              <a:t>x</a:t>
            </a:r>
            <a:r>
              <a:rPr lang="en-US" sz="1300" baseline="-25000">
                <a:latin typeface="Cambria Math"/>
                <a:ea typeface="Cambria Math"/>
              </a:rPr>
              <a:t>2</a:t>
            </a:r>
            <a:r>
              <a:rPr lang="en-US" sz="1300">
                <a:ea typeface="Cambria Math"/>
              </a:rPr>
              <a:t> + </a:t>
            </a:r>
            <a:r>
              <a:rPr lang="en-US" sz="1300">
                <a:latin typeface="Cambria Math"/>
                <a:ea typeface="Cambria Math"/>
              </a:rPr>
              <a:t>4</a:t>
            </a:r>
            <a:r>
              <a:rPr lang="en-US" sz="1300">
                <a:ea typeface="Cambria Math"/>
              </a:rPr>
              <a:t> </a:t>
            </a:r>
            <a:r>
              <a:rPr lang="en-US" sz="1300" b="1">
                <a:ea typeface="Cambria Math"/>
              </a:rPr>
              <a:t>mod </a:t>
            </a:r>
            <a:r>
              <a:rPr lang="en-US" sz="1300">
                <a:latin typeface="Cambria Math"/>
                <a:ea typeface="Cambria Math"/>
              </a:rPr>
              <a:t>9</a:t>
            </a:r>
            <a:r>
              <a:rPr lang="en-US" sz="1300">
                <a:ea typeface="Cambria Math"/>
              </a:rPr>
              <a:t>  </a:t>
            </a:r>
            <a:r>
              <a:rPr lang="en-US" sz="1300"/>
              <a:t>= </a:t>
            </a:r>
            <a:r>
              <a:rPr lang="en-US" sz="1300">
                <a:latin typeface="Cambria Math"/>
                <a:ea typeface="Cambria Math"/>
              </a:rPr>
              <a:t>7</a:t>
            </a:r>
            <a:r>
              <a:rPr lang="en-US" sz="1300">
                <a:latin typeface="Cambria Math"/>
                <a:ea typeface="Cambria Math"/>
              </a:rPr>
              <a:t>∙8 + 4</a:t>
            </a:r>
            <a:r>
              <a:rPr lang="en-US" sz="1300" b="1">
                <a:ea typeface="Cambria Math"/>
              </a:rPr>
              <a:t> mod </a:t>
            </a:r>
            <a:r>
              <a:rPr lang="en-US" sz="1300">
                <a:latin typeface="Cambria Math"/>
                <a:ea typeface="Cambria Math"/>
              </a:rPr>
              <a:t>9 = 60 </a:t>
            </a:r>
            <a:r>
              <a:rPr lang="en-US" sz="1300" b="1">
                <a:ea typeface="Cambria Math"/>
              </a:rPr>
              <a:t>mod </a:t>
            </a:r>
            <a:r>
              <a:rPr lang="en-US" sz="1300">
                <a:latin typeface="Cambria Math"/>
                <a:ea typeface="Cambria Math"/>
              </a:rPr>
              <a:t>9 = 6</a:t>
            </a:r>
            <a:r>
              <a:rPr lang="en-US" sz="1300"/>
              <a:t>,</a:t>
            </a:r>
            <a:endParaRPr sz="1300"/>
          </a:p>
          <a:p>
            <a:pPr lvl="2">
              <a:lnSpc>
                <a:spcPct val="80000"/>
              </a:lnSpc>
              <a:buNone/>
              <a:defRPr/>
            </a:pPr>
            <a:r>
              <a:rPr lang="en-US" sz="1300" i="1"/>
              <a:t>x</a:t>
            </a:r>
            <a:r>
              <a:rPr lang="en-US" sz="1300" baseline="-25000">
                <a:latin typeface="Cambria Math"/>
                <a:ea typeface="Cambria Math"/>
              </a:rPr>
              <a:t>4</a:t>
            </a:r>
            <a:r>
              <a:rPr lang="en-US" sz="1300" i="1" baseline="-25000">
                <a:latin typeface="Cambria Math"/>
                <a:ea typeface="Cambria Math"/>
              </a:rPr>
              <a:t>  </a:t>
            </a:r>
            <a:r>
              <a:rPr lang="en-US" sz="1300">
                <a:ea typeface="Cambria Math"/>
              </a:rPr>
              <a:t>= </a:t>
            </a:r>
            <a:r>
              <a:rPr lang="en-US" sz="1300">
                <a:latin typeface="Cambria Math"/>
                <a:ea typeface="Cambria Math"/>
              </a:rPr>
              <a:t>7</a:t>
            </a:r>
            <a:r>
              <a:rPr lang="en-US" sz="1300" i="1">
                <a:ea typeface="Cambria Math"/>
              </a:rPr>
              <a:t>x</a:t>
            </a:r>
            <a:r>
              <a:rPr lang="en-US" sz="1300" baseline="-25000">
                <a:latin typeface="Cambria Math"/>
                <a:ea typeface="Cambria Math"/>
              </a:rPr>
              <a:t>3</a:t>
            </a:r>
            <a:r>
              <a:rPr lang="en-US" sz="1300">
                <a:ea typeface="Cambria Math"/>
              </a:rPr>
              <a:t> + </a:t>
            </a:r>
            <a:r>
              <a:rPr lang="en-US" sz="1300">
                <a:latin typeface="Cambria Math"/>
                <a:ea typeface="Cambria Math"/>
              </a:rPr>
              <a:t>4</a:t>
            </a:r>
            <a:r>
              <a:rPr lang="en-US" sz="1300">
                <a:ea typeface="Cambria Math"/>
              </a:rPr>
              <a:t> </a:t>
            </a:r>
            <a:r>
              <a:rPr lang="en-US" sz="1300" b="1">
                <a:ea typeface="Cambria Math"/>
              </a:rPr>
              <a:t>mod </a:t>
            </a:r>
            <a:r>
              <a:rPr lang="en-US" sz="1300">
                <a:latin typeface="Cambria Math"/>
                <a:ea typeface="Cambria Math"/>
              </a:rPr>
              <a:t>9</a:t>
            </a:r>
            <a:r>
              <a:rPr lang="en-US" sz="1300">
                <a:ea typeface="Cambria Math"/>
              </a:rPr>
              <a:t>  </a:t>
            </a:r>
            <a:r>
              <a:rPr lang="en-US" sz="1300"/>
              <a:t>= </a:t>
            </a:r>
            <a:r>
              <a:rPr lang="en-US" sz="1300">
                <a:latin typeface="Cambria Math"/>
                <a:ea typeface="Cambria Math"/>
              </a:rPr>
              <a:t>7</a:t>
            </a:r>
            <a:r>
              <a:rPr lang="en-US" sz="1300">
                <a:latin typeface="Cambria Math"/>
                <a:ea typeface="Cambria Math"/>
              </a:rPr>
              <a:t>∙6 + 4</a:t>
            </a:r>
            <a:r>
              <a:rPr lang="en-US" sz="1300" b="1">
                <a:ea typeface="Cambria Math"/>
              </a:rPr>
              <a:t> mod </a:t>
            </a:r>
            <a:r>
              <a:rPr lang="en-US" sz="1300">
                <a:latin typeface="Cambria Math"/>
                <a:ea typeface="Cambria Math"/>
              </a:rPr>
              <a:t>9 = 46 </a:t>
            </a:r>
            <a:r>
              <a:rPr lang="en-US" sz="1300" b="1">
                <a:ea typeface="Cambria Math"/>
              </a:rPr>
              <a:t>mod </a:t>
            </a:r>
            <a:r>
              <a:rPr lang="en-US" sz="1300">
                <a:latin typeface="Cambria Math"/>
                <a:ea typeface="Cambria Math"/>
              </a:rPr>
              <a:t>9 = 1</a:t>
            </a:r>
            <a:r>
              <a:rPr lang="en-US" sz="1300"/>
              <a:t>,</a:t>
            </a:r>
            <a:endParaRPr sz="1300"/>
          </a:p>
          <a:p>
            <a:pPr lvl="2">
              <a:lnSpc>
                <a:spcPct val="80000"/>
              </a:lnSpc>
              <a:buNone/>
              <a:defRPr/>
            </a:pPr>
            <a:r>
              <a:rPr lang="en-US" sz="1300" i="1"/>
              <a:t>x</a:t>
            </a:r>
            <a:r>
              <a:rPr lang="en-US" sz="1300" baseline="-25000">
                <a:latin typeface="Cambria Math"/>
                <a:ea typeface="Cambria Math"/>
              </a:rPr>
              <a:t>5</a:t>
            </a:r>
            <a:r>
              <a:rPr lang="en-US" sz="1300" i="1" baseline="-25000">
                <a:latin typeface="Cambria Math"/>
                <a:ea typeface="Cambria Math"/>
              </a:rPr>
              <a:t>  </a:t>
            </a:r>
            <a:r>
              <a:rPr lang="en-US" sz="1300">
                <a:ea typeface="Cambria Math"/>
              </a:rPr>
              <a:t>= </a:t>
            </a:r>
            <a:r>
              <a:rPr lang="en-US" sz="1300">
                <a:latin typeface="Cambria Math"/>
                <a:ea typeface="Cambria Math"/>
              </a:rPr>
              <a:t>7</a:t>
            </a:r>
            <a:r>
              <a:rPr lang="en-US" sz="1300" i="1">
                <a:ea typeface="Cambria Math"/>
              </a:rPr>
              <a:t>x</a:t>
            </a:r>
            <a:r>
              <a:rPr lang="en-US" sz="1300" baseline="-25000">
                <a:latin typeface="Cambria Math"/>
                <a:ea typeface="Cambria Math"/>
              </a:rPr>
              <a:t>4</a:t>
            </a:r>
            <a:r>
              <a:rPr lang="en-US" sz="1300">
                <a:ea typeface="Cambria Math"/>
              </a:rPr>
              <a:t> + </a:t>
            </a:r>
            <a:r>
              <a:rPr lang="en-US" sz="1300">
                <a:latin typeface="Cambria Math"/>
                <a:ea typeface="Cambria Math"/>
              </a:rPr>
              <a:t>4</a:t>
            </a:r>
            <a:r>
              <a:rPr lang="en-US" sz="1300">
                <a:ea typeface="Cambria Math"/>
              </a:rPr>
              <a:t> </a:t>
            </a:r>
            <a:r>
              <a:rPr lang="en-US" sz="1300" b="1">
                <a:ea typeface="Cambria Math"/>
              </a:rPr>
              <a:t>mod </a:t>
            </a:r>
            <a:r>
              <a:rPr lang="en-US" sz="1300">
                <a:latin typeface="Cambria Math"/>
                <a:ea typeface="Cambria Math"/>
              </a:rPr>
              <a:t>9</a:t>
            </a:r>
            <a:r>
              <a:rPr lang="en-US" sz="1300">
                <a:ea typeface="Cambria Math"/>
              </a:rPr>
              <a:t>  </a:t>
            </a:r>
            <a:r>
              <a:rPr lang="en-US" sz="1300"/>
              <a:t>= </a:t>
            </a:r>
            <a:r>
              <a:rPr lang="en-US" sz="1300">
                <a:latin typeface="Cambria Math"/>
                <a:ea typeface="Cambria Math"/>
              </a:rPr>
              <a:t>7</a:t>
            </a:r>
            <a:r>
              <a:rPr lang="en-US" sz="1300">
                <a:latin typeface="Cambria Math"/>
                <a:ea typeface="Cambria Math"/>
              </a:rPr>
              <a:t>∙1 + 4</a:t>
            </a:r>
            <a:r>
              <a:rPr lang="en-US" sz="1300" b="1">
                <a:ea typeface="Cambria Math"/>
              </a:rPr>
              <a:t> mod </a:t>
            </a:r>
            <a:r>
              <a:rPr lang="en-US" sz="1300">
                <a:latin typeface="Cambria Math"/>
                <a:ea typeface="Cambria Math"/>
              </a:rPr>
              <a:t>9 = 11 </a:t>
            </a:r>
            <a:r>
              <a:rPr lang="en-US" sz="1300" b="1">
                <a:ea typeface="Cambria Math"/>
              </a:rPr>
              <a:t>mod </a:t>
            </a:r>
            <a:r>
              <a:rPr lang="en-US" sz="1300">
                <a:latin typeface="Cambria Math"/>
                <a:ea typeface="Cambria Math"/>
              </a:rPr>
              <a:t>9 = 2</a:t>
            </a:r>
            <a:r>
              <a:rPr lang="en-US" sz="1300"/>
              <a:t>,</a:t>
            </a:r>
            <a:endParaRPr sz="1300"/>
          </a:p>
          <a:p>
            <a:pPr lvl="2">
              <a:lnSpc>
                <a:spcPct val="80000"/>
              </a:lnSpc>
              <a:buNone/>
              <a:defRPr/>
            </a:pPr>
            <a:r>
              <a:rPr lang="en-US" sz="1300" i="1"/>
              <a:t>x</a:t>
            </a:r>
            <a:r>
              <a:rPr lang="en-US" sz="1300" baseline="-25000">
                <a:latin typeface="Cambria Math"/>
                <a:ea typeface="Cambria Math"/>
              </a:rPr>
              <a:t>6</a:t>
            </a:r>
            <a:r>
              <a:rPr lang="en-US" sz="1300" i="1" baseline="-25000">
                <a:latin typeface="Cambria Math"/>
                <a:ea typeface="Cambria Math"/>
              </a:rPr>
              <a:t>  </a:t>
            </a:r>
            <a:r>
              <a:rPr lang="en-US" sz="1300">
                <a:ea typeface="Cambria Math"/>
              </a:rPr>
              <a:t>= </a:t>
            </a:r>
            <a:r>
              <a:rPr lang="en-US" sz="1300">
                <a:latin typeface="Cambria Math"/>
                <a:ea typeface="Cambria Math"/>
              </a:rPr>
              <a:t>7</a:t>
            </a:r>
            <a:r>
              <a:rPr lang="en-US" sz="1300" i="1">
                <a:ea typeface="Cambria Math"/>
              </a:rPr>
              <a:t>x</a:t>
            </a:r>
            <a:r>
              <a:rPr lang="en-US" sz="1300" baseline="-25000">
                <a:latin typeface="Cambria Math"/>
                <a:ea typeface="Cambria Math"/>
              </a:rPr>
              <a:t>5</a:t>
            </a:r>
            <a:r>
              <a:rPr lang="en-US" sz="1300">
                <a:ea typeface="Cambria Math"/>
              </a:rPr>
              <a:t> + </a:t>
            </a:r>
            <a:r>
              <a:rPr lang="en-US" sz="1300">
                <a:latin typeface="Cambria Math"/>
                <a:ea typeface="Cambria Math"/>
              </a:rPr>
              <a:t>4</a:t>
            </a:r>
            <a:r>
              <a:rPr lang="en-US" sz="1300">
                <a:ea typeface="Cambria Math"/>
              </a:rPr>
              <a:t> </a:t>
            </a:r>
            <a:r>
              <a:rPr lang="en-US" sz="1300" b="1">
                <a:ea typeface="Cambria Math"/>
              </a:rPr>
              <a:t>mod </a:t>
            </a:r>
            <a:r>
              <a:rPr lang="en-US" sz="1300">
                <a:latin typeface="Cambria Math"/>
                <a:ea typeface="Cambria Math"/>
              </a:rPr>
              <a:t>9</a:t>
            </a:r>
            <a:r>
              <a:rPr lang="en-US" sz="1300">
                <a:ea typeface="Cambria Math"/>
              </a:rPr>
              <a:t>  </a:t>
            </a:r>
            <a:r>
              <a:rPr lang="en-US" sz="1300"/>
              <a:t>= </a:t>
            </a:r>
            <a:r>
              <a:rPr lang="en-US" sz="1300">
                <a:latin typeface="Cambria Math"/>
                <a:ea typeface="Cambria Math"/>
              </a:rPr>
              <a:t>7</a:t>
            </a:r>
            <a:r>
              <a:rPr lang="en-US" sz="1300">
                <a:latin typeface="Cambria Math"/>
                <a:ea typeface="Cambria Math"/>
              </a:rPr>
              <a:t>∙2 + 4</a:t>
            </a:r>
            <a:r>
              <a:rPr lang="en-US" sz="1300" b="1">
                <a:ea typeface="Cambria Math"/>
              </a:rPr>
              <a:t> mod </a:t>
            </a:r>
            <a:r>
              <a:rPr lang="en-US" sz="1300">
                <a:latin typeface="Cambria Math"/>
                <a:ea typeface="Cambria Math"/>
              </a:rPr>
              <a:t>9 = 18 </a:t>
            </a:r>
            <a:r>
              <a:rPr lang="en-US" sz="1300" b="1">
                <a:ea typeface="Cambria Math"/>
              </a:rPr>
              <a:t>mod </a:t>
            </a:r>
            <a:r>
              <a:rPr lang="en-US" sz="1300">
                <a:latin typeface="Cambria Math"/>
                <a:ea typeface="Cambria Math"/>
              </a:rPr>
              <a:t>9 = 0</a:t>
            </a:r>
            <a:r>
              <a:rPr lang="en-US" sz="1300"/>
              <a:t>,</a:t>
            </a:r>
            <a:endParaRPr sz="1300"/>
          </a:p>
          <a:p>
            <a:pPr lvl="2">
              <a:lnSpc>
                <a:spcPct val="80000"/>
              </a:lnSpc>
              <a:buNone/>
              <a:defRPr/>
            </a:pPr>
            <a:r>
              <a:rPr lang="en-US" sz="1300" i="1"/>
              <a:t>x</a:t>
            </a:r>
            <a:r>
              <a:rPr lang="en-US" sz="1300" baseline="-25000">
                <a:latin typeface="Cambria Math"/>
                <a:ea typeface="Cambria Math"/>
              </a:rPr>
              <a:t>7</a:t>
            </a:r>
            <a:r>
              <a:rPr lang="en-US" sz="1300" i="1" baseline="-25000">
                <a:latin typeface="Cambria Math"/>
                <a:ea typeface="Cambria Math"/>
              </a:rPr>
              <a:t>  </a:t>
            </a:r>
            <a:r>
              <a:rPr lang="en-US" sz="1300">
                <a:ea typeface="Cambria Math"/>
              </a:rPr>
              <a:t>= </a:t>
            </a:r>
            <a:r>
              <a:rPr lang="en-US" sz="1300">
                <a:latin typeface="Cambria Math"/>
                <a:ea typeface="Cambria Math"/>
              </a:rPr>
              <a:t>7</a:t>
            </a:r>
            <a:r>
              <a:rPr lang="en-US" sz="1300" i="1">
                <a:ea typeface="Cambria Math"/>
              </a:rPr>
              <a:t>x</a:t>
            </a:r>
            <a:r>
              <a:rPr lang="en-US" sz="1300" baseline="-25000">
                <a:latin typeface="Cambria Math"/>
                <a:ea typeface="Cambria Math"/>
              </a:rPr>
              <a:t>6</a:t>
            </a:r>
            <a:r>
              <a:rPr lang="en-US" sz="1300">
                <a:ea typeface="Cambria Math"/>
              </a:rPr>
              <a:t> + </a:t>
            </a:r>
            <a:r>
              <a:rPr lang="en-US" sz="1300">
                <a:latin typeface="Cambria Math"/>
                <a:ea typeface="Cambria Math"/>
              </a:rPr>
              <a:t>4</a:t>
            </a:r>
            <a:r>
              <a:rPr lang="en-US" sz="1300">
                <a:ea typeface="Cambria Math"/>
              </a:rPr>
              <a:t> </a:t>
            </a:r>
            <a:r>
              <a:rPr lang="en-US" sz="1300" b="1">
                <a:ea typeface="Cambria Math"/>
              </a:rPr>
              <a:t>mod </a:t>
            </a:r>
            <a:r>
              <a:rPr lang="en-US" sz="1300">
                <a:latin typeface="Cambria Math"/>
                <a:ea typeface="Cambria Math"/>
              </a:rPr>
              <a:t>9</a:t>
            </a:r>
            <a:r>
              <a:rPr lang="en-US" sz="1300">
                <a:ea typeface="Cambria Math"/>
              </a:rPr>
              <a:t>  </a:t>
            </a:r>
            <a:r>
              <a:rPr lang="en-US" sz="1300"/>
              <a:t>= </a:t>
            </a:r>
            <a:r>
              <a:rPr lang="en-US" sz="1300">
                <a:latin typeface="Cambria Math"/>
                <a:ea typeface="Cambria Math"/>
              </a:rPr>
              <a:t>7</a:t>
            </a:r>
            <a:r>
              <a:rPr lang="en-US" sz="1300">
                <a:latin typeface="Cambria Math"/>
                <a:ea typeface="Cambria Math"/>
              </a:rPr>
              <a:t>∙0 + 4</a:t>
            </a:r>
            <a:r>
              <a:rPr lang="en-US" sz="1300" b="1">
                <a:ea typeface="Cambria Math"/>
              </a:rPr>
              <a:t> mod </a:t>
            </a:r>
            <a:r>
              <a:rPr lang="en-US" sz="1300">
                <a:latin typeface="Cambria Math"/>
                <a:ea typeface="Cambria Math"/>
              </a:rPr>
              <a:t>9 = 4 </a:t>
            </a:r>
            <a:r>
              <a:rPr lang="en-US" sz="1300" b="1">
                <a:ea typeface="Cambria Math"/>
              </a:rPr>
              <a:t>mod </a:t>
            </a:r>
            <a:r>
              <a:rPr lang="en-US" sz="1300">
                <a:latin typeface="Cambria Math"/>
                <a:ea typeface="Cambria Math"/>
              </a:rPr>
              <a:t>9 = 4</a:t>
            </a:r>
            <a:r>
              <a:rPr lang="en-US" sz="1300"/>
              <a:t>,</a:t>
            </a:r>
            <a:endParaRPr sz="1300"/>
          </a:p>
          <a:p>
            <a:pPr lvl="2">
              <a:lnSpc>
                <a:spcPct val="80000"/>
              </a:lnSpc>
              <a:buNone/>
              <a:defRPr/>
            </a:pPr>
            <a:r>
              <a:rPr lang="en-US" sz="1300" i="1"/>
              <a:t>x</a:t>
            </a:r>
            <a:r>
              <a:rPr lang="en-US" sz="1300" baseline="-25000">
                <a:latin typeface="Cambria Math"/>
                <a:ea typeface="Cambria Math"/>
              </a:rPr>
              <a:t>8</a:t>
            </a:r>
            <a:r>
              <a:rPr lang="en-US" sz="1300" i="1" baseline="-25000">
                <a:latin typeface="Cambria Math"/>
                <a:ea typeface="Cambria Math"/>
              </a:rPr>
              <a:t>  </a:t>
            </a:r>
            <a:r>
              <a:rPr lang="en-US" sz="1300">
                <a:ea typeface="Cambria Math"/>
              </a:rPr>
              <a:t>= </a:t>
            </a:r>
            <a:r>
              <a:rPr lang="en-US" sz="1300">
                <a:latin typeface="Cambria Math"/>
                <a:ea typeface="Cambria Math"/>
              </a:rPr>
              <a:t>7</a:t>
            </a:r>
            <a:r>
              <a:rPr lang="en-US" sz="1300" i="1">
                <a:ea typeface="Cambria Math"/>
              </a:rPr>
              <a:t>x</a:t>
            </a:r>
            <a:r>
              <a:rPr lang="en-US" sz="1300" baseline="-25000">
                <a:latin typeface="Cambria Math"/>
                <a:ea typeface="Cambria Math"/>
              </a:rPr>
              <a:t>7</a:t>
            </a:r>
            <a:r>
              <a:rPr lang="en-US" sz="1300">
                <a:ea typeface="Cambria Math"/>
              </a:rPr>
              <a:t> + </a:t>
            </a:r>
            <a:r>
              <a:rPr lang="en-US" sz="1300">
                <a:latin typeface="Cambria Math"/>
                <a:ea typeface="Cambria Math"/>
              </a:rPr>
              <a:t>4</a:t>
            </a:r>
            <a:r>
              <a:rPr lang="en-US" sz="1300">
                <a:ea typeface="Cambria Math"/>
              </a:rPr>
              <a:t> </a:t>
            </a:r>
            <a:r>
              <a:rPr lang="en-US" sz="1300" b="1">
                <a:ea typeface="Cambria Math"/>
              </a:rPr>
              <a:t>mod </a:t>
            </a:r>
            <a:r>
              <a:rPr lang="en-US" sz="1300">
                <a:latin typeface="Cambria Math"/>
                <a:ea typeface="Cambria Math"/>
              </a:rPr>
              <a:t>9</a:t>
            </a:r>
            <a:r>
              <a:rPr lang="en-US" sz="1300">
                <a:ea typeface="Cambria Math"/>
              </a:rPr>
              <a:t>  </a:t>
            </a:r>
            <a:r>
              <a:rPr lang="en-US" sz="1300"/>
              <a:t>= </a:t>
            </a:r>
            <a:r>
              <a:rPr lang="en-US" sz="1300">
                <a:latin typeface="Cambria Math"/>
                <a:ea typeface="Cambria Math"/>
              </a:rPr>
              <a:t>7</a:t>
            </a:r>
            <a:r>
              <a:rPr lang="en-US" sz="1300">
                <a:latin typeface="Cambria Math"/>
                <a:ea typeface="Cambria Math"/>
              </a:rPr>
              <a:t>∙4 + 4</a:t>
            </a:r>
            <a:r>
              <a:rPr lang="en-US" sz="1300" b="1">
                <a:ea typeface="Cambria Math"/>
              </a:rPr>
              <a:t> mod </a:t>
            </a:r>
            <a:r>
              <a:rPr lang="en-US" sz="1300">
                <a:latin typeface="Cambria Math"/>
                <a:ea typeface="Cambria Math"/>
              </a:rPr>
              <a:t>9 = 32 </a:t>
            </a:r>
            <a:r>
              <a:rPr lang="en-US" sz="1300" b="1">
                <a:ea typeface="Cambria Math"/>
              </a:rPr>
              <a:t>mod </a:t>
            </a:r>
            <a:r>
              <a:rPr lang="en-US" sz="1300">
                <a:latin typeface="Cambria Math"/>
                <a:ea typeface="Cambria Math"/>
              </a:rPr>
              <a:t>9 = 5</a:t>
            </a:r>
            <a:r>
              <a:rPr lang="en-US" sz="1300"/>
              <a:t>,</a:t>
            </a:r>
            <a:endParaRPr sz="1300"/>
          </a:p>
          <a:p>
            <a:pPr lvl="2">
              <a:lnSpc>
                <a:spcPct val="80000"/>
              </a:lnSpc>
              <a:buNone/>
              <a:defRPr/>
            </a:pPr>
            <a:r>
              <a:rPr lang="en-US" sz="1300" i="1"/>
              <a:t>x</a:t>
            </a:r>
            <a:r>
              <a:rPr lang="en-US" sz="1300" baseline="-25000">
                <a:latin typeface="Cambria Math"/>
                <a:ea typeface="Cambria Math"/>
              </a:rPr>
              <a:t>9</a:t>
            </a:r>
            <a:r>
              <a:rPr lang="en-US" sz="1300" i="1" baseline="-25000">
                <a:latin typeface="Cambria Math"/>
                <a:ea typeface="Cambria Math"/>
              </a:rPr>
              <a:t>  </a:t>
            </a:r>
            <a:r>
              <a:rPr lang="en-US" sz="1300">
                <a:ea typeface="Cambria Math"/>
              </a:rPr>
              <a:t>= </a:t>
            </a:r>
            <a:r>
              <a:rPr lang="en-US" sz="1300">
                <a:latin typeface="Cambria Math"/>
                <a:ea typeface="Cambria Math"/>
              </a:rPr>
              <a:t>7</a:t>
            </a:r>
            <a:r>
              <a:rPr lang="en-US" sz="1300" i="1">
                <a:ea typeface="Cambria Math"/>
              </a:rPr>
              <a:t>x</a:t>
            </a:r>
            <a:r>
              <a:rPr lang="en-US" sz="1300" baseline="-25000">
                <a:latin typeface="Cambria Math"/>
                <a:ea typeface="Cambria Math"/>
              </a:rPr>
              <a:t>8</a:t>
            </a:r>
            <a:r>
              <a:rPr lang="en-US" sz="1300">
                <a:ea typeface="Cambria Math"/>
              </a:rPr>
              <a:t> + </a:t>
            </a:r>
            <a:r>
              <a:rPr lang="en-US" sz="1300">
                <a:latin typeface="Cambria Math"/>
                <a:ea typeface="Cambria Math"/>
              </a:rPr>
              <a:t>4</a:t>
            </a:r>
            <a:r>
              <a:rPr lang="en-US" sz="1300">
                <a:ea typeface="Cambria Math"/>
              </a:rPr>
              <a:t> </a:t>
            </a:r>
            <a:r>
              <a:rPr lang="en-US" sz="1300" b="1">
                <a:ea typeface="Cambria Math"/>
              </a:rPr>
              <a:t>mod </a:t>
            </a:r>
            <a:r>
              <a:rPr lang="en-US" sz="1300">
                <a:latin typeface="Cambria Math"/>
                <a:ea typeface="Cambria Math"/>
              </a:rPr>
              <a:t>9</a:t>
            </a:r>
            <a:r>
              <a:rPr lang="en-US" sz="1300">
                <a:ea typeface="Cambria Math"/>
              </a:rPr>
              <a:t>  </a:t>
            </a:r>
            <a:r>
              <a:rPr lang="en-US" sz="1300"/>
              <a:t>= </a:t>
            </a:r>
            <a:r>
              <a:rPr lang="en-US" sz="1300">
                <a:latin typeface="Cambria Math"/>
                <a:ea typeface="Cambria Math"/>
              </a:rPr>
              <a:t>7</a:t>
            </a:r>
            <a:r>
              <a:rPr lang="en-US" sz="1300">
                <a:latin typeface="Cambria Math"/>
                <a:ea typeface="Cambria Math"/>
              </a:rPr>
              <a:t>∙5 + 4</a:t>
            </a:r>
            <a:r>
              <a:rPr lang="en-US" sz="1300" b="1">
                <a:ea typeface="Cambria Math"/>
              </a:rPr>
              <a:t> mod </a:t>
            </a:r>
            <a:r>
              <a:rPr lang="en-US" sz="1300">
                <a:latin typeface="Cambria Math"/>
                <a:ea typeface="Cambria Math"/>
              </a:rPr>
              <a:t>9 = 39 </a:t>
            </a:r>
            <a:r>
              <a:rPr lang="en-US" sz="1300" b="1">
                <a:ea typeface="Cambria Math"/>
              </a:rPr>
              <a:t>mod </a:t>
            </a:r>
            <a:r>
              <a:rPr lang="en-US" sz="1300">
                <a:latin typeface="Cambria Math"/>
                <a:ea typeface="Cambria Math"/>
              </a:rPr>
              <a:t>9 = 3</a:t>
            </a:r>
            <a:r>
              <a:rPr lang="en-US" sz="1300"/>
              <a:t>.</a:t>
            </a:r>
            <a:endParaRPr sz="1300"/>
          </a:p>
          <a:p>
            <a:pPr lvl="1">
              <a:lnSpc>
                <a:spcPct val="80000"/>
              </a:lnSpc>
              <a:buNone/>
              <a:defRPr/>
            </a:pPr>
            <a:r>
              <a:rPr lang="en-US" sz="1500"/>
              <a:t>The sequence generated is </a:t>
            </a:r>
            <a:r>
              <a:rPr lang="en-US" sz="1500">
                <a:latin typeface="Cambria Math"/>
                <a:ea typeface="Cambria Math"/>
              </a:rPr>
              <a:t>3,7,8,6,1,2,0,4,5,3,7,8,6,1,2,0,4,5,3,…   </a:t>
            </a:r>
            <a:endParaRPr sz="1500"/>
          </a:p>
          <a:p>
            <a:pPr lvl="1">
              <a:lnSpc>
                <a:spcPct val="80000"/>
              </a:lnSpc>
              <a:buNone/>
              <a:defRPr/>
            </a:pPr>
            <a:r>
              <a:rPr lang="en-US" sz="1500"/>
              <a:t>It repeats after generating </a:t>
            </a:r>
            <a:r>
              <a:rPr lang="en-US" sz="1500">
                <a:latin typeface="Cambria Math"/>
                <a:ea typeface="Cambria Math"/>
              </a:rPr>
              <a:t>9</a:t>
            </a:r>
            <a:r>
              <a:rPr lang="en-US" sz="1500"/>
              <a:t> terms.</a:t>
            </a:r>
            <a:endParaRPr sz="1500"/>
          </a:p>
          <a:p>
            <a:pPr>
              <a:lnSpc>
                <a:spcPct val="80000"/>
              </a:lnSpc>
              <a:defRPr/>
            </a:pPr>
            <a:r>
              <a:rPr lang="en-US" sz="1600"/>
              <a:t>Commonly, computers use a linear </a:t>
            </a:r>
            <a:r>
              <a:rPr lang="en-US" sz="1600"/>
              <a:t>congruential</a:t>
            </a:r>
            <a:r>
              <a:rPr lang="en-US" sz="1600"/>
              <a:t> generator with increment </a:t>
            </a:r>
            <a:r>
              <a:rPr lang="en-US" sz="1600" i="1"/>
              <a:t>c</a:t>
            </a:r>
            <a:r>
              <a:rPr lang="en-US" sz="1600"/>
              <a:t> = </a:t>
            </a:r>
            <a:r>
              <a:rPr lang="en-US" sz="1600">
                <a:latin typeface="Cambria Math"/>
                <a:ea typeface="Cambria Math"/>
              </a:rPr>
              <a:t>0</a:t>
            </a:r>
            <a:r>
              <a:rPr lang="en-US" sz="1600"/>
              <a:t>. This is called a </a:t>
            </a:r>
            <a:r>
              <a:rPr lang="en-US" sz="1600" i="1"/>
              <a:t>pure multiplicative generator</a:t>
            </a:r>
            <a:r>
              <a:rPr lang="en-US" sz="1600"/>
              <a:t>. Such a generator with modulus </a:t>
            </a:r>
            <a:r>
              <a:rPr lang="en-US" sz="1600">
                <a:latin typeface="Cambria Math"/>
                <a:ea typeface="Cambria Math"/>
              </a:rPr>
              <a:t>2</a:t>
            </a:r>
            <a:r>
              <a:rPr lang="en-US" sz="1600" baseline="30000">
                <a:latin typeface="Cambria Math"/>
                <a:ea typeface="Cambria Math"/>
              </a:rPr>
              <a:t>31</a:t>
            </a:r>
            <a:r>
              <a:rPr lang="en-US" sz="1600"/>
              <a:t> </a:t>
            </a:r>
            <a:r>
              <a:rPr lang="en-US" sz="1600">
                <a:latin typeface="Cambria Math"/>
                <a:ea typeface="Cambria Math"/>
              </a:rPr>
              <a:t>− 1 </a:t>
            </a:r>
            <a:r>
              <a:rPr lang="en-US" sz="1600"/>
              <a:t>and multiplier  </a:t>
            </a:r>
            <a:r>
              <a:rPr lang="en-US" sz="1600">
                <a:latin typeface="Cambria Math"/>
                <a:ea typeface="Cambria Math"/>
              </a:rPr>
              <a:t>7</a:t>
            </a:r>
            <a:r>
              <a:rPr lang="en-US" sz="1600" baseline="30000">
                <a:latin typeface="Cambria Math"/>
                <a:ea typeface="Cambria Math"/>
              </a:rPr>
              <a:t>5</a:t>
            </a:r>
            <a:r>
              <a:rPr lang="en-US" sz="1600">
                <a:latin typeface="Cambria Math"/>
                <a:ea typeface="Cambria Math"/>
              </a:rPr>
              <a:t> = 16,807 generates 2</a:t>
            </a:r>
            <a:r>
              <a:rPr lang="en-US" sz="1600" baseline="30000">
                <a:latin typeface="Cambria Math"/>
                <a:ea typeface="Cambria Math"/>
              </a:rPr>
              <a:t>31 </a:t>
            </a:r>
            <a:r>
              <a:rPr lang="en-US" sz="1600">
                <a:latin typeface="Cambria Math"/>
                <a:ea typeface="Cambria Math"/>
              </a:rPr>
              <a:t>− 2 </a:t>
            </a:r>
            <a:r>
              <a:rPr lang="en-US" sz="1600"/>
              <a:t>numbers before  repeating. </a:t>
            </a:r>
            <a:endParaRPr lang="en-US" sz="1600" baseline="30000">
              <a:latin typeface="Cambria Math"/>
              <a:ea typeface="Cambria Math"/>
            </a:endParaRPr>
          </a:p>
          <a:p>
            <a:pPr>
              <a:lnSpc>
                <a:spcPct val="80000"/>
              </a:lnSpc>
              <a:defRPr/>
            </a:pPr>
            <a:endParaRPr lang="en-US"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Check Digits:  UPCs</a:t>
            </a:r>
            <a:endParaRPr/>
          </a:p>
        </p:txBody>
      </p:sp>
      <p:sp>
        <p:nvSpPr>
          <p:cNvPr id="5" name="Content Placeholder 2" hidden="0"/>
          <p:cNvSpPr>
            <a:spLocks noGrp="1"/>
          </p:cNvSpPr>
          <p:nvPr isPhoto="0" userDrawn="0">
            <p:ph idx="1" hasCustomPrompt="0"/>
          </p:nvPr>
        </p:nvSpPr>
        <p:spPr bwMode="auto"/>
        <p:txBody>
          <a:bodyPr/>
          <a:lstStyle/>
          <a:p>
            <a:pPr>
              <a:lnSpc>
                <a:spcPct val="95000"/>
              </a:lnSpc>
              <a:defRPr/>
            </a:pPr>
            <a:r>
              <a:rPr lang="en-US" sz="1800"/>
              <a:t>A common method of detecting errors in strings of digits is to add an extra digit at the end, which is evaluated using a function. If the final digit is  not correct, then the string is assumed not to be correct.</a:t>
            </a:r>
            <a:endParaRPr sz="1800"/>
          </a:p>
          <a:p>
            <a:pPr>
              <a:lnSpc>
                <a:spcPct val="80000"/>
              </a:lnSpc>
              <a:buNone/>
              <a:defRPr/>
            </a:pPr>
            <a:r>
              <a:rPr lang="en-US" sz="1800" b="1"/>
              <a:t>   Example</a:t>
            </a:r>
            <a:r>
              <a:rPr lang="en-US" sz="1800"/>
              <a:t>: Retail products are identified by their </a:t>
            </a:r>
            <a:r>
              <a:rPr lang="en-US" sz="1800" i="1"/>
              <a:t>Universal Product Codes </a:t>
            </a:r>
            <a:r>
              <a:rPr lang="en-US" sz="1800"/>
              <a:t>(</a:t>
            </a:r>
            <a:r>
              <a:rPr lang="en-US" sz="1800" i="1"/>
              <a:t>UPC</a:t>
            </a:r>
            <a:r>
              <a:rPr lang="en-US" sz="1800"/>
              <a:t>s). Usually these have </a:t>
            </a:r>
            <a:r>
              <a:rPr lang="en-US" sz="1800">
                <a:latin typeface="Cambria Math"/>
                <a:ea typeface="Cambria Math"/>
              </a:rPr>
              <a:t>12</a:t>
            </a:r>
            <a:r>
              <a:rPr lang="en-US" sz="1800"/>
              <a:t> decimal digits, the last one being the check digit. The check digit is determined by the congruence:</a:t>
            </a:r>
            <a:endParaRPr sz="1800"/>
          </a:p>
          <a:p>
            <a:pPr marL="822960" lvl="4" indent="-274320">
              <a:lnSpc>
                <a:spcPct val="80000"/>
              </a:lnSpc>
              <a:buSzPct val="95000"/>
              <a:buNone/>
              <a:defRPr/>
            </a:pPr>
            <a:r>
              <a:rPr lang="en-US" sz="1400">
                <a:latin typeface="Cambria Math"/>
                <a:ea typeface="Cambria Math"/>
              </a:rPr>
              <a:t>   3</a:t>
            </a:r>
            <a:r>
              <a:rPr lang="en-US" sz="1400" i="1"/>
              <a:t>x</a:t>
            </a:r>
            <a:r>
              <a:rPr lang="en-US" sz="1400" baseline="-25000">
                <a:latin typeface="Cambria Math"/>
                <a:ea typeface="Cambria Math"/>
              </a:rPr>
              <a:t>1</a:t>
            </a:r>
            <a:r>
              <a:rPr lang="en-US" sz="1400" i="1" baseline="-25000">
                <a:latin typeface="Cambria Math"/>
                <a:ea typeface="Cambria Math"/>
              </a:rPr>
              <a:t>  </a:t>
            </a:r>
            <a:r>
              <a:rPr lang="en-US" sz="1400">
                <a:ea typeface="Cambria Math"/>
              </a:rPr>
              <a:t>+ </a:t>
            </a:r>
            <a:r>
              <a:rPr lang="en-US" sz="1400" i="1"/>
              <a:t>x</a:t>
            </a:r>
            <a:r>
              <a:rPr lang="en-US" sz="1400" baseline="-25000">
                <a:latin typeface="Cambria Math"/>
                <a:ea typeface="Cambria Math"/>
              </a:rPr>
              <a:t>2</a:t>
            </a:r>
            <a:r>
              <a:rPr lang="en-US" sz="1400" i="1" baseline="-25000">
                <a:latin typeface="Cambria Math"/>
                <a:ea typeface="Cambria Math"/>
              </a:rPr>
              <a:t>  </a:t>
            </a:r>
            <a:r>
              <a:rPr lang="en-US" sz="1400">
                <a:ea typeface="Cambria Math"/>
              </a:rPr>
              <a:t>+ </a:t>
            </a:r>
            <a:r>
              <a:rPr lang="en-US" sz="1400">
                <a:latin typeface="Cambria Math"/>
                <a:ea typeface="Cambria Math"/>
              </a:rPr>
              <a:t>3</a:t>
            </a:r>
            <a:r>
              <a:rPr lang="en-US" sz="1400" i="1"/>
              <a:t>x</a:t>
            </a:r>
            <a:r>
              <a:rPr lang="en-US" sz="1400" baseline="-25000">
                <a:latin typeface="Cambria Math"/>
                <a:ea typeface="Cambria Math"/>
              </a:rPr>
              <a:t>3</a:t>
            </a:r>
            <a:r>
              <a:rPr lang="en-US" sz="1400" i="1" baseline="-25000">
                <a:latin typeface="Cambria Math"/>
                <a:ea typeface="Cambria Math"/>
              </a:rPr>
              <a:t>  </a:t>
            </a:r>
            <a:r>
              <a:rPr lang="en-US" sz="1400">
                <a:ea typeface="Cambria Math"/>
              </a:rPr>
              <a:t>+ </a:t>
            </a:r>
            <a:r>
              <a:rPr lang="en-US" sz="1400" i="1"/>
              <a:t>x</a:t>
            </a:r>
            <a:r>
              <a:rPr lang="en-US" sz="1400" baseline="-25000">
                <a:latin typeface="Cambria Math"/>
                <a:ea typeface="Cambria Math"/>
              </a:rPr>
              <a:t>4</a:t>
            </a:r>
            <a:r>
              <a:rPr lang="en-US" sz="1400" i="1" baseline="-25000">
                <a:latin typeface="Cambria Math"/>
                <a:ea typeface="Cambria Math"/>
              </a:rPr>
              <a:t>  </a:t>
            </a:r>
            <a:r>
              <a:rPr lang="en-US" sz="1400">
                <a:ea typeface="Cambria Math"/>
              </a:rPr>
              <a:t>+ </a:t>
            </a:r>
            <a:r>
              <a:rPr lang="en-US" sz="1400">
                <a:latin typeface="Cambria Math"/>
                <a:ea typeface="Cambria Math"/>
              </a:rPr>
              <a:t>3</a:t>
            </a:r>
            <a:r>
              <a:rPr lang="en-US" sz="1400" i="1"/>
              <a:t>x</a:t>
            </a:r>
            <a:r>
              <a:rPr lang="en-US" sz="1400" baseline="-25000">
                <a:latin typeface="Cambria Math"/>
                <a:ea typeface="Cambria Math"/>
              </a:rPr>
              <a:t>5</a:t>
            </a:r>
            <a:r>
              <a:rPr lang="en-US" sz="1400" i="1" baseline="-25000">
                <a:latin typeface="Cambria Math"/>
                <a:ea typeface="Cambria Math"/>
              </a:rPr>
              <a:t>  </a:t>
            </a:r>
            <a:r>
              <a:rPr lang="en-US" sz="1400">
                <a:ea typeface="Cambria Math"/>
              </a:rPr>
              <a:t>+ </a:t>
            </a:r>
            <a:r>
              <a:rPr lang="en-US" sz="1400" i="1"/>
              <a:t>x</a:t>
            </a:r>
            <a:r>
              <a:rPr lang="en-US" sz="1400" baseline="-25000">
                <a:latin typeface="Cambria Math"/>
                <a:ea typeface="Cambria Math"/>
              </a:rPr>
              <a:t>6</a:t>
            </a:r>
            <a:r>
              <a:rPr lang="en-US" sz="1400" i="1" baseline="-25000">
                <a:latin typeface="Cambria Math"/>
                <a:ea typeface="Cambria Math"/>
              </a:rPr>
              <a:t>  </a:t>
            </a:r>
            <a:r>
              <a:rPr lang="en-US" sz="1400">
                <a:ea typeface="Cambria Math"/>
              </a:rPr>
              <a:t>+ </a:t>
            </a:r>
            <a:r>
              <a:rPr lang="en-US" sz="1400">
                <a:latin typeface="Cambria Math"/>
                <a:ea typeface="Cambria Math"/>
              </a:rPr>
              <a:t>3</a:t>
            </a:r>
            <a:r>
              <a:rPr lang="en-US" sz="1400" i="1"/>
              <a:t>x</a:t>
            </a:r>
            <a:r>
              <a:rPr lang="en-US" sz="1400" baseline="-25000">
                <a:latin typeface="Cambria Math"/>
                <a:ea typeface="Cambria Math"/>
              </a:rPr>
              <a:t>7</a:t>
            </a:r>
            <a:r>
              <a:rPr lang="en-US" sz="1400" i="1" baseline="-25000">
                <a:latin typeface="Cambria Math"/>
                <a:ea typeface="Cambria Math"/>
              </a:rPr>
              <a:t>  </a:t>
            </a:r>
            <a:r>
              <a:rPr lang="en-US" sz="1400">
                <a:ea typeface="Cambria Math"/>
              </a:rPr>
              <a:t>+ </a:t>
            </a:r>
            <a:r>
              <a:rPr lang="en-US" sz="1400" i="1"/>
              <a:t>x</a:t>
            </a:r>
            <a:r>
              <a:rPr lang="en-US" sz="1400" baseline="-25000">
                <a:latin typeface="Cambria Math"/>
                <a:ea typeface="Cambria Math"/>
              </a:rPr>
              <a:t>8</a:t>
            </a:r>
            <a:r>
              <a:rPr lang="en-US" sz="1400" i="1" baseline="-25000">
                <a:latin typeface="Cambria Math"/>
                <a:ea typeface="Cambria Math"/>
              </a:rPr>
              <a:t>  </a:t>
            </a:r>
            <a:r>
              <a:rPr lang="en-US" sz="1400">
                <a:ea typeface="Cambria Math"/>
              </a:rPr>
              <a:t>+ </a:t>
            </a:r>
            <a:r>
              <a:rPr lang="en-US" sz="1400">
                <a:latin typeface="Cambria Math"/>
                <a:ea typeface="Cambria Math"/>
              </a:rPr>
              <a:t>3</a:t>
            </a:r>
            <a:r>
              <a:rPr lang="en-US" sz="1400" i="1"/>
              <a:t>x</a:t>
            </a:r>
            <a:r>
              <a:rPr lang="en-US" sz="1400" baseline="-25000">
                <a:latin typeface="Cambria Math"/>
                <a:ea typeface="Cambria Math"/>
              </a:rPr>
              <a:t>9</a:t>
            </a:r>
            <a:r>
              <a:rPr lang="en-US" sz="1400">
                <a:ea typeface="Cambria Math"/>
              </a:rPr>
              <a:t> + </a:t>
            </a:r>
            <a:r>
              <a:rPr lang="en-US" sz="1400" i="1"/>
              <a:t>x</a:t>
            </a:r>
            <a:r>
              <a:rPr lang="en-US" sz="1400" baseline="-25000">
                <a:latin typeface="Cambria Math"/>
                <a:ea typeface="Cambria Math"/>
              </a:rPr>
              <a:t>10</a:t>
            </a:r>
            <a:r>
              <a:rPr lang="en-US" sz="1400" i="1" baseline="-25000">
                <a:latin typeface="Cambria Math"/>
                <a:ea typeface="Cambria Math"/>
              </a:rPr>
              <a:t>  </a:t>
            </a:r>
            <a:r>
              <a:rPr lang="en-US" sz="1400">
                <a:ea typeface="Cambria Math"/>
              </a:rPr>
              <a:t>+ </a:t>
            </a:r>
            <a:r>
              <a:rPr lang="en-US" sz="1400">
                <a:latin typeface="Cambria Math"/>
                <a:ea typeface="Cambria Math"/>
              </a:rPr>
              <a:t>3</a:t>
            </a:r>
            <a:r>
              <a:rPr lang="en-US" sz="1400" i="1"/>
              <a:t>x</a:t>
            </a:r>
            <a:r>
              <a:rPr lang="en-US" sz="1400" baseline="-25000">
                <a:latin typeface="Cambria Math"/>
                <a:ea typeface="Cambria Math"/>
              </a:rPr>
              <a:t>11</a:t>
            </a:r>
            <a:r>
              <a:rPr lang="en-US" sz="1400" i="1" baseline="-25000">
                <a:latin typeface="Cambria Math"/>
                <a:ea typeface="Cambria Math"/>
              </a:rPr>
              <a:t>  </a:t>
            </a:r>
            <a:r>
              <a:rPr lang="en-US" sz="1400">
                <a:ea typeface="Cambria Math"/>
              </a:rPr>
              <a:t>+ </a:t>
            </a:r>
            <a:r>
              <a:rPr lang="en-US" sz="1400" i="1"/>
              <a:t>x</a:t>
            </a:r>
            <a:r>
              <a:rPr lang="en-US" sz="1400" baseline="-25000">
                <a:latin typeface="Cambria Math"/>
                <a:ea typeface="Cambria Math"/>
              </a:rPr>
              <a:t>12</a:t>
            </a:r>
            <a:r>
              <a:rPr lang="en-US" sz="1400" i="1" baseline="-25000">
                <a:latin typeface="Cambria Math"/>
                <a:ea typeface="Cambria Math"/>
              </a:rPr>
              <a:t> </a:t>
            </a:r>
            <a:r>
              <a:rPr lang="en-US" sz="1400">
                <a:latin typeface="Cambria Math"/>
                <a:ea typeface="Cambria Math"/>
              </a:rPr>
              <a:t>≡ 0</a:t>
            </a:r>
            <a:r>
              <a:rPr lang="en-US" sz="1400">
                <a:latin typeface="Cambria Math"/>
                <a:ea typeface="Cambria Math"/>
              </a:rPr>
              <a:t> (</a:t>
            </a:r>
            <a:r>
              <a:rPr lang="en-US" sz="1400">
                <a:ea typeface="Cambria Math"/>
              </a:rPr>
              <a:t>mod</a:t>
            </a:r>
            <a:r>
              <a:rPr lang="en-US" sz="1400" b="1">
                <a:ea typeface="Cambria Math"/>
              </a:rPr>
              <a:t> </a:t>
            </a:r>
            <a:r>
              <a:rPr lang="en-US" sz="1400">
                <a:latin typeface="Cambria Math"/>
                <a:ea typeface="Cambria Math"/>
              </a:rPr>
              <a:t>10).</a:t>
            </a:r>
            <a:endParaRPr sz="1400"/>
          </a:p>
          <a:p>
            <a:pPr marL="731520" lvl="3" indent="-457200">
              <a:lnSpc>
                <a:spcPct val="80000"/>
              </a:lnSpc>
              <a:buSzPct val="95000"/>
              <a:buFont typeface="+mj-lt"/>
              <a:buAutoNum type="alphaLcPeriod" startAt="1"/>
              <a:defRPr/>
            </a:pPr>
            <a:r>
              <a:rPr lang="en-US" sz="1400">
                <a:latin typeface="Cambria Math"/>
                <a:ea typeface="Cambria Math"/>
              </a:rPr>
              <a:t>Suppose that the first 11 digits of the UPC are 79357343104. What is the check digit?</a:t>
            </a:r>
            <a:endParaRPr sz="1400"/>
          </a:p>
          <a:p>
            <a:pPr marL="731520" lvl="3" indent="-457200">
              <a:lnSpc>
                <a:spcPct val="80000"/>
              </a:lnSpc>
              <a:buSzPct val="95000"/>
              <a:buFont typeface="+mj-lt"/>
              <a:buAutoNum type="alphaLcPeriod" startAt="1"/>
              <a:defRPr/>
            </a:pPr>
            <a:r>
              <a:rPr lang="en-US" sz="1400">
                <a:latin typeface="Cambria Math"/>
                <a:ea typeface="Cambria Math"/>
              </a:rPr>
              <a:t>Is 041331021641 a valid UPC?</a:t>
            </a:r>
            <a:endParaRPr sz="1400"/>
          </a:p>
          <a:p>
            <a:pPr marL="457200" lvl="2" indent="-457200">
              <a:lnSpc>
                <a:spcPct val="80000"/>
              </a:lnSpc>
              <a:buSzPct val="95000"/>
              <a:buNone/>
              <a:defRPr/>
            </a:pPr>
            <a:r>
              <a:rPr lang="en-US" sz="1500" b="1">
                <a:latin typeface="Cambria Math"/>
                <a:ea typeface="Cambria Math"/>
              </a:rPr>
              <a:t>       </a:t>
            </a:r>
            <a:r>
              <a:rPr lang="en-US" sz="2000" b="1">
                <a:latin typeface="Cambria Math"/>
                <a:ea typeface="Cambria Math"/>
              </a:rPr>
              <a:t>Solution</a:t>
            </a:r>
            <a:r>
              <a:rPr lang="en-US" sz="2000">
                <a:latin typeface="Cambria Math"/>
                <a:ea typeface="Cambria Math"/>
              </a:rPr>
              <a:t>: </a:t>
            </a:r>
            <a:endParaRPr sz="1500"/>
          </a:p>
          <a:p>
            <a:pPr marL="731520" lvl="3" indent="-457200">
              <a:lnSpc>
                <a:spcPct val="80000"/>
              </a:lnSpc>
              <a:buSzPct val="95000"/>
              <a:buFont typeface="+mj-lt"/>
              <a:buAutoNum type="alphaLcPeriod" startAt="1"/>
              <a:defRPr/>
            </a:pPr>
            <a:r>
              <a:rPr lang="en-US" sz="1600">
                <a:latin typeface="Cambria Math"/>
                <a:ea typeface="Cambria Math"/>
              </a:rPr>
              <a:t>3</a:t>
            </a:r>
            <a:r>
              <a:rPr lang="en-US" sz="1600">
                <a:latin typeface="Cambria Math"/>
                <a:ea typeface="Cambria Math"/>
              </a:rPr>
              <a:t>∙7 + 9 + </a:t>
            </a:r>
            <a:r>
              <a:rPr lang="en-US" sz="1600">
                <a:latin typeface="Cambria Math"/>
                <a:ea typeface="Cambria Math"/>
              </a:rPr>
              <a:t>3</a:t>
            </a:r>
            <a:r>
              <a:rPr lang="en-US" sz="1600">
                <a:latin typeface="Cambria Math"/>
                <a:ea typeface="Cambria Math"/>
              </a:rPr>
              <a:t>∙3 + 5 + </a:t>
            </a:r>
            <a:r>
              <a:rPr lang="en-US" sz="1600">
                <a:latin typeface="Cambria Math"/>
                <a:ea typeface="Cambria Math"/>
              </a:rPr>
              <a:t>3</a:t>
            </a:r>
            <a:r>
              <a:rPr lang="en-US" sz="1600">
                <a:latin typeface="Cambria Math"/>
                <a:ea typeface="Cambria Math"/>
              </a:rPr>
              <a:t>∙7 + 3 +</a:t>
            </a:r>
            <a:r>
              <a:rPr lang="en-US" sz="1600">
                <a:latin typeface="Cambria Math"/>
                <a:ea typeface="Cambria Math"/>
              </a:rPr>
              <a:t> 3</a:t>
            </a:r>
            <a:r>
              <a:rPr lang="en-US" sz="1600">
                <a:latin typeface="Cambria Math"/>
                <a:ea typeface="Cambria Math"/>
              </a:rPr>
              <a:t>∙4 + 3 +</a:t>
            </a:r>
            <a:r>
              <a:rPr lang="en-US" sz="1600">
                <a:latin typeface="Cambria Math"/>
                <a:ea typeface="Cambria Math"/>
              </a:rPr>
              <a:t> 3</a:t>
            </a:r>
            <a:r>
              <a:rPr lang="en-US" sz="1600">
                <a:latin typeface="Cambria Math"/>
                <a:ea typeface="Cambria Math"/>
              </a:rPr>
              <a:t>∙1 + 0 + </a:t>
            </a:r>
            <a:r>
              <a:rPr lang="en-US" sz="1600">
                <a:latin typeface="Cambria Math"/>
                <a:ea typeface="Cambria Math"/>
              </a:rPr>
              <a:t>3</a:t>
            </a:r>
            <a:r>
              <a:rPr lang="en-US" sz="1600">
                <a:latin typeface="Cambria Math"/>
                <a:ea typeface="Cambria Math"/>
              </a:rPr>
              <a:t>∙4 + </a:t>
            </a:r>
            <a:r>
              <a:rPr lang="en-US" sz="1600" i="1"/>
              <a:t>x</a:t>
            </a:r>
            <a:r>
              <a:rPr lang="en-US" sz="1600" baseline="-25000">
                <a:latin typeface="Cambria Math"/>
                <a:ea typeface="Cambria Math"/>
              </a:rPr>
              <a:t>12</a:t>
            </a:r>
            <a:r>
              <a:rPr lang="en-US" sz="1600" i="1" baseline="-25000">
                <a:latin typeface="Cambria Math"/>
                <a:ea typeface="Cambria Math"/>
              </a:rPr>
              <a:t> </a:t>
            </a:r>
            <a:r>
              <a:rPr lang="en-US" sz="1600">
                <a:latin typeface="Cambria Math"/>
                <a:ea typeface="Cambria Math"/>
              </a:rPr>
              <a:t>≡ 0</a:t>
            </a:r>
            <a:r>
              <a:rPr lang="en-US" sz="1600">
                <a:latin typeface="Cambria Math"/>
                <a:ea typeface="Cambria Math"/>
              </a:rPr>
              <a:t> (</a:t>
            </a:r>
            <a:r>
              <a:rPr lang="en-US" sz="1600">
                <a:ea typeface="Cambria Math"/>
              </a:rPr>
              <a:t>mod</a:t>
            </a:r>
            <a:r>
              <a:rPr lang="en-US" sz="1600" b="1">
                <a:ea typeface="Cambria Math"/>
              </a:rPr>
              <a:t> </a:t>
            </a:r>
            <a:r>
              <a:rPr lang="en-US" sz="1600">
                <a:latin typeface="Cambria Math"/>
                <a:ea typeface="Cambria Math"/>
              </a:rPr>
              <a:t>10) </a:t>
            </a:r>
            <a:endParaRPr sz="1400"/>
          </a:p>
          <a:p>
            <a:pPr marL="731520" lvl="3" indent="-457200">
              <a:lnSpc>
                <a:spcPct val="80000"/>
              </a:lnSpc>
              <a:buSzPct val="95000"/>
              <a:buNone/>
              <a:defRPr/>
            </a:pPr>
            <a:r>
              <a:rPr lang="en-US" sz="1600">
                <a:latin typeface="Cambria Math"/>
                <a:ea typeface="Cambria Math"/>
              </a:rPr>
              <a:t>           21 + 9 + 9 + 5 + 21 + 3 + 12+ 3 + 3 + 0 + 12 + </a:t>
            </a:r>
            <a:r>
              <a:rPr lang="en-US" sz="1600" i="1"/>
              <a:t>x</a:t>
            </a:r>
            <a:r>
              <a:rPr lang="en-US" sz="1600" baseline="-25000">
                <a:latin typeface="Cambria Math"/>
                <a:ea typeface="Cambria Math"/>
              </a:rPr>
              <a:t>12</a:t>
            </a:r>
            <a:r>
              <a:rPr lang="en-US" sz="1600" i="1" baseline="-25000">
                <a:latin typeface="Cambria Math"/>
                <a:ea typeface="Cambria Math"/>
              </a:rPr>
              <a:t> </a:t>
            </a:r>
            <a:r>
              <a:rPr lang="en-US" sz="1600">
                <a:latin typeface="Cambria Math"/>
                <a:ea typeface="Cambria Math"/>
              </a:rPr>
              <a:t>≡ 0</a:t>
            </a:r>
            <a:r>
              <a:rPr lang="en-US" sz="1600">
                <a:latin typeface="Cambria Math"/>
                <a:ea typeface="Cambria Math"/>
              </a:rPr>
              <a:t> (</a:t>
            </a:r>
            <a:r>
              <a:rPr lang="en-US" sz="1600">
                <a:ea typeface="Cambria Math"/>
              </a:rPr>
              <a:t>mod</a:t>
            </a:r>
            <a:r>
              <a:rPr lang="en-US" sz="1600" b="1">
                <a:ea typeface="Cambria Math"/>
              </a:rPr>
              <a:t> </a:t>
            </a:r>
            <a:r>
              <a:rPr lang="en-US" sz="1600">
                <a:latin typeface="Cambria Math"/>
                <a:ea typeface="Cambria Math"/>
              </a:rPr>
              <a:t>10)                </a:t>
            </a:r>
            <a:endParaRPr sz="1400"/>
          </a:p>
          <a:p>
            <a:pPr marL="731520" lvl="3" indent="-457200">
              <a:lnSpc>
                <a:spcPct val="80000"/>
              </a:lnSpc>
              <a:buSzPct val="95000"/>
              <a:buNone/>
              <a:defRPr/>
            </a:pPr>
            <a:r>
              <a:rPr lang="en-US" sz="1600">
                <a:latin typeface="Cambria Math"/>
                <a:ea typeface="Cambria Math"/>
              </a:rPr>
              <a:t>           98 + </a:t>
            </a:r>
            <a:r>
              <a:rPr lang="en-US" sz="1600" i="1"/>
              <a:t>x</a:t>
            </a:r>
            <a:r>
              <a:rPr lang="en-US" sz="1600" baseline="-25000">
                <a:latin typeface="Cambria Math"/>
                <a:ea typeface="Cambria Math"/>
              </a:rPr>
              <a:t>12</a:t>
            </a:r>
            <a:r>
              <a:rPr lang="en-US" sz="1600" i="1" baseline="-25000">
                <a:latin typeface="Cambria Math"/>
                <a:ea typeface="Cambria Math"/>
              </a:rPr>
              <a:t> </a:t>
            </a:r>
            <a:r>
              <a:rPr lang="en-US" sz="1600">
                <a:latin typeface="Cambria Math"/>
                <a:ea typeface="Cambria Math"/>
              </a:rPr>
              <a:t>≡ 0</a:t>
            </a:r>
            <a:r>
              <a:rPr lang="en-US" sz="1600">
                <a:latin typeface="Cambria Math"/>
                <a:ea typeface="Cambria Math"/>
              </a:rPr>
              <a:t> (</a:t>
            </a:r>
            <a:r>
              <a:rPr lang="en-US" sz="1600">
                <a:ea typeface="Cambria Math"/>
              </a:rPr>
              <a:t>mod</a:t>
            </a:r>
            <a:r>
              <a:rPr lang="en-US" sz="1600" b="1">
                <a:ea typeface="Cambria Math"/>
              </a:rPr>
              <a:t> </a:t>
            </a:r>
            <a:r>
              <a:rPr lang="en-US" sz="1600">
                <a:latin typeface="Cambria Math"/>
                <a:ea typeface="Cambria Math"/>
              </a:rPr>
              <a:t>10) </a:t>
            </a:r>
            <a:endParaRPr sz="1400"/>
          </a:p>
          <a:p>
            <a:pPr marL="731520" lvl="3" indent="-457200">
              <a:lnSpc>
                <a:spcPct val="80000"/>
              </a:lnSpc>
              <a:buSzPct val="95000"/>
              <a:buNone/>
              <a:defRPr/>
            </a:pPr>
            <a:r>
              <a:rPr lang="en-US" sz="1600" i="1">
                <a:latin typeface="Cambria Math"/>
                <a:ea typeface="Cambria Math"/>
              </a:rPr>
              <a:t>           </a:t>
            </a:r>
            <a:r>
              <a:rPr lang="en-US" sz="1600" i="1"/>
              <a:t>x</a:t>
            </a:r>
            <a:r>
              <a:rPr lang="en-US" sz="1600" baseline="-25000">
                <a:latin typeface="Cambria Math"/>
                <a:ea typeface="Cambria Math"/>
              </a:rPr>
              <a:t>12</a:t>
            </a:r>
            <a:r>
              <a:rPr lang="en-US" sz="1600" i="1" baseline="-25000">
                <a:latin typeface="Cambria Math"/>
                <a:ea typeface="Cambria Math"/>
              </a:rPr>
              <a:t> </a:t>
            </a:r>
            <a:r>
              <a:rPr lang="en-US" sz="1600">
                <a:latin typeface="Cambria Math"/>
                <a:ea typeface="Cambria Math"/>
              </a:rPr>
              <a:t>≡ 0</a:t>
            </a:r>
            <a:r>
              <a:rPr lang="en-US" sz="1600">
                <a:latin typeface="Cambria Math"/>
                <a:ea typeface="Cambria Math"/>
              </a:rPr>
              <a:t> (</a:t>
            </a:r>
            <a:r>
              <a:rPr lang="en-US" sz="1600">
                <a:ea typeface="Cambria Math"/>
              </a:rPr>
              <a:t>mod</a:t>
            </a:r>
            <a:r>
              <a:rPr lang="en-US" sz="1600" b="1">
                <a:ea typeface="Cambria Math"/>
              </a:rPr>
              <a:t> </a:t>
            </a:r>
            <a:r>
              <a:rPr lang="en-US" sz="1600">
                <a:latin typeface="Cambria Math"/>
                <a:ea typeface="Cambria Math"/>
              </a:rPr>
              <a:t>10)     So, the check digit is 2.</a:t>
            </a:r>
            <a:endParaRPr sz="1400"/>
          </a:p>
          <a:p>
            <a:pPr marL="731520" lvl="3" indent="-457200">
              <a:lnSpc>
                <a:spcPct val="80000"/>
              </a:lnSpc>
              <a:buSzPct val="95000"/>
              <a:buFont typeface="+mj-lt"/>
              <a:buAutoNum type="alphaLcPeriod" startAt="2"/>
              <a:defRPr/>
            </a:pPr>
            <a:r>
              <a:rPr lang="en-US" sz="1600">
                <a:latin typeface="Cambria Math"/>
                <a:ea typeface="Cambria Math"/>
              </a:rPr>
              <a:t>3</a:t>
            </a:r>
            <a:r>
              <a:rPr lang="en-US" sz="1600">
                <a:latin typeface="Cambria Math"/>
                <a:ea typeface="Cambria Math"/>
              </a:rPr>
              <a:t>∙0 + 4 + </a:t>
            </a:r>
            <a:r>
              <a:rPr lang="en-US" sz="1600">
                <a:latin typeface="Cambria Math"/>
                <a:ea typeface="Cambria Math"/>
              </a:rPr>
              <a:t>3</a:t>
            </a:r>
            <a:r>
              <a:rPr lang="en-US" sz="1600">
                <a:latin typeface="Cambria Math"/>
                <a:ea typeface="Cambria Math"/>
              </a:rPr>
              <a:t>∙1 + 3 + </a:t>
            </a:r>
            <a:r>
              <a:rPr lang="en-US" sz="1600">
                <a:latin typeface="Cambria Math"/>
                <a:ea typeface="Cambria Math"/>
              </a:rPr>
              <a:t>3</a:t>
            </a:r>
            <a:r>
              <a:rPr lang="en-US" sz="1600">
                <a:latin typeface="Cambria Math"/>
                <a:ea typeface="Cambria Math"/>
              </a:rPr>
              <a:t>∙3 + 1 +</a:t>
            </a:r>
            <a:r>
              <a:rPr lang="en-US" sz="1600">
                <a:latin typeface="Cambria Math"/>
                <a:ea typeface="Cambria Math"/>
              </a:rPr>
              <a:t> 3</a:t>
            </a:r>
            <a:r>
              <a:rPr lang="en-US" sz="1600">
                <a:latin typeface="Cambria Math"/>
                <a:ea typeface="Cambria Math"/>
              </a:rPr>
              <a:t>∙0 + 2 +</a:t>
            </a:r>
            <a:r>
              <a:rPr lang="en-US" sz="1600">
                <a:latin typeface="Cambria Math"/>
                <a:ea typeface="Cambria Math"/>
              </a:rPr>
              <a:t> 3</a:t>
            </a:r>
            <a:r>
              <a:rPr lang="en-US" sz="1600">
                <a:latin typeface="Cambria Math"/>
                <a:ea typeface="Cambria Math"/>
              </a:rPr>
              <a:t>∙1 + 6 + </a:t>
            </a:r>
            <a:r>
              <a:rPr lang="en-US" sz="1600">
                <a:latin typeface="Cambria Math"/>
                <a:ea typeface="Cambria Math"/>
              </a:rPr>
              <a:t>3</a:t>
            </a:r>
            <a:r>
              <a:rPr lang="en-US" sz="1600">
                <a:latin typeface="Cambria Math"/>
                <a:ea typeface="Cambria Math"/>
              </a:rPr>
              <a:t>∙4 +  </a:t>
            </a:r>
            <a:r>
              <a:rPr lang="en-US" sz="1600">
                <a:latin typeface="Cambria Math"/>
                <a:ea typeface="Cambria Math"/>
              </a:rPr>
              <a:t>1</a:t>
            </a:r>
            <a:r>
              <a:rPr lang="en-US" sz="1600" i="1" baseline="-25000">
                <a:latin typeface="Cambria Math"/>
                <a:ea typeface="Cambria Math"/>
              </a:rPr>
              <a:t> </a:t>
            </a:r>
            <a:r>
              <a:rPr lang="en-US" sz="1600">
                <a:latin typeface="Cambria Math"/>
                <a:ea typeface="Cambria Math"/>
              </a:rPr>
              <a:t>≡ 0</a:t>
            </a:r>
            <a:r>
              <a:rPr lang="en-US" sz="1600">
                <a:latin typeface="Cambria Math"/>
                <a:ea typeface="Cambria Math"/>
              </a:rPr>
              <a:t> (</a:t>
            </a:r>
            <a:r>
              <a:rPr lang="en-US" sz="1600">
                <a:ea typeface="Cambria Math"/>
              </a:rPr>
              <a:t>mod</a:t>
            </a:r>
            <a:r>
              <a:rPr lang="en-US" sz="1600" b="1">
                <a:ea typeface="Cambria Math"/>
              </a:rPr>
              <a:t> </a:t>
            </a:r>
            <a:r>
              <a:rPr lang="en-US" sz="1600">
                <a:latin typeface="Cambria Math"/>
                <a:ea typeface="Cambria Math"/>
              </a:rPr>
              <a:t>10) </a:t>
            </a:r>
            <a:endParaRPr sz="1400"/>
          </a:p>
          <a:p>
            <a:pPr marL="731520" lvl="3" indent="-457200">
              <a:lnSpc>
                <a:spcPct val="80000"/>
              </a:lnSpc>
              <a:buSzPct val="95000"/>
              <a:buNone/>
              <a:defRPr/>
            </a:pPr>
            <a:r>
              <a:rPr lang="en-US" sz="1600">
                <a:latin typeface="Cambria Math"/>
                <a:ea typeface="Cambria Math"/>
              </a:rPr>
              <a:t>           0 + 4 + 3 + 3 + 9 + 1 + 0+ 2 + 3 + 6 + 12 + 1 = 44 </a:t>
            </a:r>
            <a:r>
              <a:rPr lang="en-US" sz="1600" i="1" baseline="-25000">
                <a:latin typeface="Cambria Math"/>
                <a:ea typeface="Cambria Math"/>
              </a:rPr>
              <a:t> </a:t>
            </a:r>
            <a:r>
              <a:rPr lang="en-US" sz="1600">
                <a:latin typeface="Cambria Math"/>
                <a:ea typeface="Cambria Math"/>
              </a:rPr>
              <a:t>≡ 4 ≢</a:t>
            </a:r>
            <a:r>
              <a:rPr lang="en-US" sz="1600">
                <a:latin typeface="Cambria Math"/>
                <a:ea typeface="Cambria Math"/>
              </a:rPr>
              <a:t> (</a:t>
            </a:r>
            <a:r>
              <a:rPr lang="en-US" sz="1600">
                <a:ea typeface="Cambria Math"/>
              </a:rPr>
              <a:t>mod</a:t>
            </a:r>
            <a:r>
              <a:rPr lang="en-US" sz="1600" b="1">
                <a:ea typeface="Cambria Math"/>
              </a:rPr>
              <a:t> </a:t>
            </a:r>
            <a:r>
              <a:rPr lang="en-US" sz="1600">
                <a:latin typeface="Cambria Math"/>
                <a:ea typeface="Cambria Math"/>
              </a:rPr>
              <a:t>10)                </a:t>
            </a:r>
            <a:endParaRPr sz="1400"/>
          </a:p>
          <a:p>
            <a:pPr marL="731520" lvl="3" indent="-457200">
              <a:lnSpc>
                <a:spcPct val="80000"/>
              </a:lnSpc>
              <a:buSzPct val="95000"/>
              <a:buNone/>
              <a:defRPr/>
            </a:pPr>
            <a:r>
              <a:rPr lang="en-US" sz="1600">
                <a:latin typeface="Cambria Math"/>
                <a:ea typeface="Cambria Math"/>
              </a:rPr>
              <a:t>          Hence, 041331021641  is not a valid UPC.</a:t>
            </a:r>
            <a:endParaRPr sz="1400"/>
          </a:p>
          <a:p>
            <a:pPr marL="731520" lvl="3" indent="-457200">
              <a:lnSpc>
                <a:spcPct val="80000"/>
              </a:lnSpc>
              <a:buSzPct val="95000"/>
              <a:buNone/>
              <a:defRPr/>
            </a:pPr>
            <a:endParaRPr lang="en-US" sz="1600">
              <a:latin typeface="Cambria Math"/>
              <a:ea typeface="Cambria Math"/>
            </a:endParaRPr>
          </a:p>
          <a:p>
            <a:pPr marL="731520" lvl="3" indent="-457200">
              <a:lnSpc>
                <a:spcPct val="80000"/>
              </a:lnSpc>
              <a:buSzPct val="95000"/>
              <a:buNone/>
              <a:defRPr/>
            </a:pPr>
            <a:endParaRPr lang="en-US" sz="1600">
              <a:latin typeface="Cambria Math"/>
              <a:ea typeface="Cambria Math"/>
            </a:endParaRPr>
          </a:p>
          <a:p>
            <a:pPr marL="731520" lvl="3" indent="-457200">
              <a:lnSpc>
                <a:spcPct val="80000"/>
              </a:lnSpc>
              <a:buSzPct val="95000"/>
              <a:buFont typeface="+mj-lt"/>
              <a:buAutoNum type="alphaLcParenR" startAt="1"/>
              <a:defRPr/>
            </a:pPr>
            <a:endParaRPr lang="en-US" sz="1600"/>
          </a:p>
          <a:p>
            <a:pPr>
              <a:lnSpc>
                <a:spcPct val="80000"/>
              </a:lnSpc>
              <a:defRPr/>
            </a:pPr>
            <a:endParaRPr lang="en-US" sz="1800" i="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Check </a:t>
            </a:r>
            <a:r>
              <a:rPr lang="en-US"/>
              <a:t>Digits:ISBNs</a:t>
            </a:r>
            <a:endParaRPr lang="en-US"/>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1000" b="1"/>
              <a:t>         </a:t>
            </a:r>
            <a:r>
              <a:rPr lang="en-US" sz="1400" b="1"/>
              <a:t>B</a:t>
            </a:r>
            <a:r>
              <a:rPr lang="en-US" sz="1400"/>
              <a:t>ooks are identified  by an </a:t>
            </a:r>
            <a:r>
              <a:rPr lang="en-US" sz="1400" i="1"/>
              <a:t>International Standard Book Number </a:t>
            </a:r>
            <a:r>
              <a:rPr lang="en-US" sz="1400"/>
              <a:t>(ISBN-</a:t>
            </a:r>
            <a:r>
              <a:rPr lang="en-US" sz="1400">
                <a:latin typeface="Cambria Math"/>
                <a:ea typeface="Cambria Math"/>
              </a:rPr>
              <a:t>10</a:t>
            </a:r>
            <a:r>
              <a:rPr lang="en-US" sz="1400"/>
              <a:t>), a </a:t>
            </a:r>
            <a:r>
              <a:rPr lang="en-US" sz="1400">
                <a:latin typeface="Cambria Math"/>
                <a:ea typeface="Cambria Math"/>
              </a:rPr>
              <a:t>10</a:t>
            </a:r>
            <a:r>
              <a:rPr lang="en-US" sz="1400"/>
              <a:t> digit code. The first 9 digits identify the language, the publisher, and the book. The tenth digit is a check digit, which is determined by the following congruence </a:t>
            </a:r>
            <a:endParaRPr sz="1000"/>
          </a:p>
          <a:p>
            <a:pPr>
              <a:lnSpc>
                <a:spcPct val="80000"/>
              </a:lnSpc>
              <a:buNone/>
              <a:defRPr/>
            </a:pPr>
            <a:endParaRPr lang="en-US" sz="1400"/>
          </a:p>
          <a:p>
            <a:pPr>
              <a:lnSpc>
                <a:spcPct val="80000"/>
              </a:lnSpc>
              <a:buNone/>
              <a:defRPr/>
            </a:pPr>
            <a:r>
              <a:rPr lang="en-US" sz="1400"/>
              <a:t>                                                    </a:t>
            </a:r>
            <a:r>
              <a:rPr lang="en-US" sz="1400"/>
              <a:t> </a:t>
            </a:r>
            <a:endParaRPr sz="1000"/>
          </a:p>
          <a:p>
            <a:pPr>
              <a:lnSpc>
                <a:spcPct val="80000"/>
              </a:lnSpc>
              <a:buNone/>
              <a:defRPr/>
            </a:pPr>
            <a:endParaRPr lang="en-US" sz="1400"/>
          </a:p>
          <a:p>
            <a:pPr>
              <a:lnSpc>
                <a:spcPct val="80000"/>
              </a:lnSpc>
              <a:buNone/>
              <a:defRPr/>
            </a:pPr>
            <a:r>
              <a:rPr lang="en-US" sz="1400"/>
              <a:t>       The validity of an ISBN-10 number can be evaluated with the equivalent </a:t>
            </a:r>
            <a:endParaRPr sz="1000"/>
          </a:p>
          <a:p>
            <a:pPr>
              <a:lnSpc>
                <a:spcPct val="80000"/>
              </a:lnSpc>
              <a:buNone/>
              <a:defRPr/>
            </a:pPr>
            <a:endParaRPr lang="en-US" sz="1400"/>
          </a:p>
          <a:p>
            <a:pPr marL="1108710" lvl="1" indent="-742950">
              <a:lnSpc>
                <a:spcPct val="80000"/>
              </a:lnSpc>
              <a:buFont typeface="+mj-lt"/>
              <a:buAutoNum type="alphaLcPeriod" startAt="1"/>
              <a:defRPr/>
            </a:pPr>
            <a:r>
              <a:rPr lang="en-US" sz="1500">
                <a:latin typeface="Cambria Math"/>
                <a:ea typeface="Cambria Math"/>
              </a:rPr>
              <a:t>Suppose that the first 9 digits of the ISBN-10 are 007288008. What is the check digit?     </a:t>
            </a:r>
            <a:endParaRPr sz="1000"/>
          </a:p>
          <a:p>
            <a:pPr marL="1108710" lvl="1" indent="-742950">
              <a:lnSpc>
                <a:spcPct val="80000"/>
              </a:lnSpc>
              <a:buFont typeface="+mj-lt"/>
              <a:buAutoNum type="alphaLcPeriod" startAt="1"/>
              <a:defRPr/>
            </a:pPr>
            <a:r>
              <a:rPr lang="en-US" sz="1500">
                <a:latin typeface="Cambria Math"/>
                <a:ea typeface="Cambria Math"/>
              </a:rPr>
              <a:t>Is 084930149X  a valid ISBN10?</a:t>
            </a:r>
            <a:endParaRPr sz="1000"/>
          </a:p>
          <a:p>
            <a:pPr marL="731520" lvl="3" indent="-457200">
              <a:lnSpc>
                <a:spcPct val="80000"/>
              </a:lnSpc>
              <a:buSzPct val="95000"/>
              <a:buNone/>
              <a:defRPr/>
            </a:pPr>
            <a:endParaRPr lang="en-US" sz="800">
              <a:latin typeface="Cambria Math"/>
              <a:ea typeface="Cambria Math"/>
            </a:endParaRPr>
          </a:p>
          <a:p>
            <a:pPr marL="457200" lvl="2" indent="-457200">
              <a:lnSpc>
                <a:spcPct val="80000"/>
              </a:lnSpc>
              <a:buSzPct val="95000"/>
              <a:buNone/>
              <a:defRPr/>
            </a:pPr>
            <a:r>
              <a:rPr lang="en-US" sz="800" b="1">
                <a:latin typeface="Cambria Math"/>
                <a:ea typeface="Cambria Math"/>
              </a:rPr>
              <a:t>       </a:t>
            </a:r>
            <a:r>
              <a:rPr lang="en-US" sz="1400" b="1">
                <a:ea typeface="Cambria Math"/>
              </a:rPr>
              <a:t>Solution</a:t>
            </a:r>
            <a:r>
              <a:rPr lang="en-US" sz="1400">
                <a:ea typeface="Cambria Math"/>
              </a:rPr>
              <a:t>: </a:t>
            </a:r>
            <a:endParaRPr sz="800"/>
          </a:p>
          <a:p>
            <a:pPr marL="788670" lvl="3" indent="-514350">
              <a:lnSpc>
                <a:spcPct val="80000"/>
              </a:lnSpc>
              <a:buClr>
                <a:schemeClr val="accent1"/>
              </a:buClr>
              <a:buSzPct val="95000"/>
              <a:buNone/>
              <a:defRPr/>
            </a:pPr>
            <a:r>
              <a:rPr lang="en-US" sz="1200" i="1"/>
              <a:t>   </a:t>
            </a:r>
            <a:r>
              <a:rPr lang="en-US" sz="1200">
                <a:solidFill>
                  <a:schemeClr val="tx2"/>
                </a:solidFill>
              </a:rPr>
              <a:t>a</a:t>
            </a:r>
            <a:r>
              <a:rPr lang="en-US" sz="1200" i="1"/>
              <a:t>.         X</a:t>
            </a:r>
            <a:r>
              <a:rPr lang="en-US" sz="1200" baseline="-25000">
                <a:latin typeface="Cambria Math"/>
                <a:ea typeface="Cambria Math"/>
              </a:rPr>
              <a:t>10</a:t>
            </a:r>
            <a:r>
              <a:rPr lang="en-US" sz="1200">
                <a:latin typeface="Cambria Math"/>
                <a:ea typeface="Cambria Math"/>
              </a:rPr>
              <a:t> </a:t>
            </a:r>
            <a:r>
              <a:rPr lang="en-US" sz="1200" i="1" baseline="-25000">
                <a:latin typeface="Cambria Math"/>
                <a:ea typeface="Cambria Math"/>
              </a:rPr>
              <a:t> </a:t>
            </a:r>
            <a:r>
              <a:rPr lang="en-US" sz="1200">
                <a:latin typeface="Cambria Math"/>
                <a:ea typeface="Cambria Math"/>
              </a:rPr>
              <a:t>≡  </a:t>
            </a:r>
            <a:r>
              <a:rPr lang="en-US" sz="1200">
                <a:latin typeface="Cambria Math"/>
                <a:ea typeface="Cambria Math"/>
              </a:rPr>
              <a:t>1</a:t>
            </a:r>
            <a:r>
              <a:rPr lang="en-US" sz="1200">
                <a:latin typeface="Cambria Math"/>
                <a:ea typeface="Cambria Math"/>
              </a:rPr>
              <a:t>∙0 +</a:t>
            </a:r>
            <a:r>
              <a:rPr lang="en-US" sz="1200">
                <a:latin typeface="Cambria Math"/>
                <a:ea typeface="Cambria Math"/>
              </a:rPr>
              <a:t> 2</a:t>
            </a:r>
            <a:r>
              <a:rPr lang="en-US" sz="1200">
                <a:latin typeface="Cambria Math"/>
                <a:ea typeface="Cambria Math"/>
              </a:rPr>
              <a:t>∙0 + </a:t>
            </a:r>
            <a:r>
              <a:rPr lang="en-US" sz="1200">
                <a:latin typeface="Cambria Math"/>
                <a:ea typeface="Cambria Math"/>
              </a:rPr>
              <a:t>3</a:t>
            </a:r>
            <a:r>
              <a:rPr lang="en-US" sz="1200">
                <a:latin typeface="Cambria Math"/>
                <a:ea typeface="Cambria Math"/>
              </a:rPr>
              <a:t>∙7 +  </a:t>
            </a:r>
            <a:r>
              <a:rPr lang="en-US" sz="1200">
                <a:latin typeface="Cambria Math"/>
                <a:ea typeface="Cambria Math"/>
              </a:rPr>
              <a:t>4</a:t>
            </a:r>
            <a:r>
              <a:rPr lang="en-US" sz="1200">
                <a:latin typeface="Cambria Math"/>
                <a:ea typeface="Cambria Math"/>
              </a:rPr>
              <a:t>∙2 + </a:t>
            </a:r>
            <a:r>
              <a:rPr lang="en-US" sz="1200">
                <a:latin typeface="Cambria Math"/>
                <a:ea typeface="Cambria Math"/>
              </a:rPr>
              <a:t> 5</a:t>
            </a:r>
            <a:r>
              <a:rPr lang="en-US" sz="1200">
                <a:latin typeface="Cambria Math"/>
                <a:ea typeface="Cambria Math"/>
              </a:rPr>
              <a:t>∙8 + </a:t>
            </a:r>
            <a:r>
              <a:rPr lang="en-US" sz="1200">
                <a:latin typeface="Cambria Math"/>
                <a:ea typeface="Cambria Math"/>
              </a:rPr>
              <a:t> 6</a:t>
            </a:r>
            <a:r>
              <a:rPr lang="en-US" sz="1200">
                <a:latin typeface="Cambria Math"/>
                <a:ea typeface="Cambria Math"/>
              </a:rPr>
              <a:t>∙8 + </a:t>
            </a:r>
            <a:r>
              <a:rPr lang="en-US" sz="1200">
                <a:latin typeface="Cambria Math"/>
                <a:ea typeface="Cambria Math"/>
              </a:rPr>
              <a:t>7</a:t>
            </a:r>
            <a:r>
              <a:rPr lang="en-US" sz="1200">
                <a:latin typeface="Cambria Math"/>
                <a:ea typeface="Cambria Math"/>
              </a:rPr>
              <a:t>∙ 0 + </a:t>
            </a:r>
            <a:r>
              <a:rPr lang="en-US" sz="1200">
                <a:latin typeface="Cambria Math"/>
                <a:ea typeface="Cambria Math"/>
              </a:rPr>
              <a:t>8</a:t>
            </a:r>
            <a:r>
              <a:rPr lang="en-US" sz="1200">
                <a:latin typeface="Cambria Math"/>
                <a:ea typeface="Cambria Math"/>
              </a:rPr>
              <a:t>∙0 + </a:t>
            </a:r>
            <a:r>
              <a:rPr lang="en-US" sz="1200">
                <a:latin typeface="Cambria Math"/>
                <a:ea typeface="Cambria Math"/>
              </a:rPr>
              <a:t>9</a:t>
            </a:r>
            <a:r>
              <a:rPr lang="en-US" sz="1200">
                <a:latin typeface="Cambria Math"/>
                <a:ea typeface="Cambria Math"/>
              </a:rPr>
              <a:t>∙8</a:t>
            </a:r>
            <a:r>
              <a:rPr lang="en-US" sz="1200">
                <a:latin typeface="Cambria Math"/>
                <a:ea typeface="Cambria Math"/>
              </a:rPr>
              <a:t> (</a:t>
            </a:r>
            <a:r>
              <a:rPr lang="en-US" sz="1200">
                <a:ea typeface="Cambria Math"/>
              </a:rPr>
              <a:t>mod</a:t>
            </a:r>
            <a:r>
              <a:rPr lang="en-US" sz="1200" b="1">
                <a:ea typeface="Cambria Math"/>
              </a:rPr>
              <a:t> </a:t>
            </a:r>
            <a:r>
              <a:rPr lang="en-US" sz="1200">
                <a:latin typeface="Cambria Math"/>
                <a:ea typeface="Cambria Math"/>
              </a:rPr>
              <a:t>11).</a:t>
            </a:r>
            <a:endParaRPr sz="800"/>
          </a:p>
          <a:p>
            <a:pPr marL="731520" lvl="3" indent="-457200">
              <a:lnSpc>
                <a:spcPct val="80000"/>
              </a:lnSpc>
              <a:buSzPct val="95000"/>
              <a:buNone/>
              <a:defRPr/>
            </a:pPr>
            <a:r>
              <a:rPr lang="en-US" sz="1200">
                <a:latin typeface="Cambria Math"/>
                <a:ea typeface="Cambria Math"/>
              </a:rPr>
              <a:t>                </a:t>
            </a:r>
            <a:r>
              <a:rPr lang="en-US" sz="1200" i="1"/>
              <a:t>X</a:t>
            </a:r>
            <a:r>
              <a:rPr lang="en-US" sz="1200" baseline="-25000">
                <a:latin typeface="Cambria Math"/>
                <a:ea typeface="Cambria Math"/>
              </a:rPr>
              <a:t>10</a:t>
            </a:r>
            <a:r>
              <a:rPr lang="en-US" sz="1200">
                <a:latin typeface="Cambria Math"/>
                <a:ea typeface="Cambria Math"/>
              </a:rPr>
              <a:t> </a:t>
            </a:r>
            <a:r>
              <a:rPr lang="en-US" sz="1200" i="1" baseline="-25000">
                <a:latin typeface="Cambria Math"/>
                <a:ea typeface="Cambria Math"/>
              </a:rPr>
              <a:t> </a:t>
            </a:r>
            <a:r>
              <a:rPr lang="en-US" sz="1200">
                <a:latin typeface="Cambria Math"/>
                <a:ea typeface="Cambria Math"/>
              </a:rPr>
              <a:t>≡  0 +</a:t>
            </a:r>
            <a:r>
              <a:rPr lang="en-US" sz="1200">
                <a:latin typeface="Cambria Math"/>
                <a:ea typeface="Cambria Math"/>
              </a:rPr>
              <a:t> 0</a:t>
            </a:r>
            <a:r>
              <a:rPr lang="en-US" sz="1200">
                <a:latin typeface="Cambria Math"/>
                <a:ea typeface="Cambria Math"/>
              </a:rPr>
              <a:t> + </a:t>
            </a:r>
            <a:r>
              <a:rPr lang="en-US" sz="1200">
                <a:latin typeface="Cambria Math"/>
                <a:ea typeface="Cambria Math"/>
              </a:rPr>
              <a:t>21</a:t>
            </a:r>
            <a:r>
              <a:rPr lang="en-US" sz="1200">
                <a:latin typeface="Cambria Math"/>
                <a:ea typeface="Cambria Math"/>
              </a:rPr>
              <a:t> +  </a:t>
            </a:r>
            <a:r>
              <a:rPr lang="en-US" sz="1200">
                <a:latin typeface="Cambria Math"/>
                <a:ea typeface="Cambria Math"/>
              </a:rPr>
              <a:t>8</a:t>
            </a:r>
            <a:r>
              <a:rPr lang="en-US" sz="1200">
                <a:latin typeface="Cambria Math"/>
                <a:ea typeface="Cambria Math"/>
              </a:rPr>
              <a:t> + </a:t>
            </a:r>
            <a:r>
              <a:rPr lang="en-US" sz="1200">
                <a:latin typeface="Cambria Math"/>
                <a:ea typeface="Cambria Math"/>
              </a:rPr>
              <a:t> 40</a:t>
            </a:r>
            <a:r>
              <a:rPr lang="en-US" sz="1200">
                <a:latin typeface="Cambria Math"/>
                <a:ea typeface="Cambria Math"/>
              </a:rPr>
              <a:t> + </a:t>
            </a:r>
            <a:r>
              <a:rPr lang="en-US" sz="1200">
                <a:latin typeface="Cambria Math"/>
                <a:ea typeface="Cambria Math"/>
              </a:rPr>
              <a:t> </a:t>
            </a:r>
            <a:r>
              <a:rPr lang="en-US" sz="1200">
                <a:latin typeface="Cambria Math"/>
                <a:ea typeface="Cambria Math"/>
              </a:rPr>
              <a:t>48 +  0 + 0 + </a:t>
            </a:r>
            <a:r>
              <a:rPr lang="en-US" sz="1200">
                <a:latin typeface="Cambria Math"/>
                <a:ea typeface="Cambria Math"/>
              </a:rPr>
              <a:t>72 (</a:t>
            </a:r>
            <a:r>
              <a:rPr lang="en-US" sz="1200">
                <a:ea typeface="Cambria Math"/>
              </a:rPr>
              <a:t>mod</a:t>
            </a:r>
            <a:r>
              <a:rPr lang="en-US" sz="1200" b="1">
                <a:ea typeface="Cambria Math"/>
              </a:rPr>
              <a:t> </a:t>
            </a:r>
            <a:r>
              <a:rPr lang="en-US" sz="1200">
                <a:latin typeface="Cambria Math"/>
                <a:ea typeface="Cambria Math"/>
              </a:rPr>
              <a:t>11). </a:t>
            </a:r>
            <a:endParaRPr sz="800"/>
          </a:p>
          <a:p>
            <a:pPr marL="731520" lvl="3" indent="-457200">
              <a:lnSpc>
                <a:spcPct val="80000"/>
              </a:lnSpc>
              <a:buSzPct val="95000"/>
              <a:buNone/>
              <a:defRPr/>
            </a:pPr>
            <a:r>
              <a:rPr lang="en-US" sz="1200" i="1"/>
              <a:t>               X</a:t>
            </a:r>
            <a:r>
              <a:rPr lang="en-US" sz="1200" baseline="-25000">
                <a:latin typeface="Cambria Math"/>
                <a:ea typeface="Cambria Math"/>
              </a:rPr>
              <a:t>10</a:t>
            </a:r>
            <a:r>
              <a:rPr lang="en-US" sz="1200">
                <a:latin typeface="Cambria Math"/>
                <a:ea typeface="Cambria Math"/>
              </a:rPr>
              <a:t> </a:t>
            </a:r>
            <a:r>
              <a:rPr lang="en-US" sz="1200" i="1" baseline="-25000">
                <a:latin typeface="Cambria Math"/>
                <a:ea typeface="Cambria Math"/>
              </a:rPr>
              <a:t> </a:t>
            </a:r>
            <a:r>
              <a:rPr lang="en-US" sz="1200">
                <a:latin typeface="Cambria Math"/>
                <a:ea typeface="Cambria Math"/>
              </a:rPr>
              <a:t>≡  189 ≡  2</a:t>
            </a:r>
            <a:r>
              <a:rPr lang="en-US" sz="1200">
                <a:latin typeface="Cambria Math"/>
                <a:ea typeface="Cambria Math"/>
              </a:rPr>
              <a:t>  (</a:t>
            </a:r>
            <a:r>
              <a:rPr lang="en-US" sz="1200">
                <a:ea typeface="Cambria Math"/>
              </a:rPr>
              <a:t>mod</a:t>
            </a:r>
            <a:r>
              <a:rPr lang="en-US" sz="1200" b="1">
                <a:ea typeface="Cambria Math"/>
              </a:rPr>
              <a:t> </a:t>
            </a:r>
            <a:r>
              <a:rPr lang="en-US" sz="1200">
                <a:latin typeface="Cambria Math"/>
                <a:ea typeface="Cambria Math"/>
              </a:rPr>
              <a:t>11).  Hence, </a:t>
            </a:r>
            <a:r>
              <a:rPr lang="en-US" sz="1200" i="1"/>
              <a:t>X</a:t>
            </a:r>
            <a:r>
              <a:rPr lang="en-US" sz="1200" baseline="-25000">
                <a:latin typeface="Cambria Math"/>
                <a:ea typeface="Cambria Math"/>
              </a:rPr>
              <a:t>10</a:t>
            </a:r>
            <a:r>
              <a:rPr lang="en-US" sz="1200">
                <a:latin typeface="Cambria Math"/>
                <a:ea typeface="Cambria Math"/>
              </a:rPr>
              <a:t> </a:t>
            </a:r>
            <a:r>
              <a:rPr lang="en-US" sz="1200" i="1" baseline="-25000">
                <a:latin typeface="Cambria Math"/>
                <a:ea typeface="Cambria Math"/>
              </a:rPr>
              <a:t> </a:t>
            </a:r>
            <a:r>
              <a:rPr lang="en-US" sz="1200">
                <a:latin typeface="Cambria Math"/>
                <a:ea typeface="Cambria Math"/>
              </a:rPr>
              <a:t>= 2.</a:t>
            </a:r>
            <a:endParaRPr lang="en-US" sz="1200">
              <a:latin typeface="Cambria Math"/>
              <a:ea typeface="Cambria Math"/>
            </a:endParaRPr>
          </a:p>
          <a:p>
            <a:pPr marL="788670" lvl="3" indent="-514350">
              <a:lnSpc>
                <a:spcPct val="80000"/>
              </a:lnSpc>
              <a:buClr>
                <a:schemeClr val="tx2"/>
              </a:buClr>
              <a:buSzPct val="95000"/>
              <a:buNone/>
              <a:defRPr/>
            </a:pPr>
            <a:r>
              <a:rPr lang="en-US" sz="1200">
                <a:solidFill>
                  <a:schemeClr val="accent1"/>
                </a:solidFill>
                <a:latin typeface="Cambria Math"/>
                <a:ea typeface="Cambria Math"/>
              </a:rPr>
              <a:t>   b.          </a:t>
            </a:r>
            <a:r>
              <a:rPr lang="en-US" sz="1200">
                <a:latin typeface="Cambria Math"/>
                <a:ea typeface="Cambria Math"/>
              </a:rPr>
              <a:t>1∙0 +</a:t>
            </a:r>
            <a:r>
              <a:rPr lang="en-US" sz="1200">
                <a:latin typeface="Cambria Math"/>
                <a:ea typeface="Cambria Math"/>
              </a:rPr>
              <a:t> 2</a:t>
            </a:r>
            <a:r>
              <a:rPr lang="en-US" sz="1200">
                <a:latin typeface="Cambria Math"/>
                <a:ea typeface="Cambria Math"/>
              </a:rPr>
              <a:t>∙8 + </a:t>
            </a:r>
            <a:r>
              <a:rPr lang="en-US" sz="1200">
                <a:latin typeface="Cambria Math"/>
                <a:ea typeface="Cambria Math"/>
              </a:rPr>
              <a:t>3</a:t>
            </a:r>
            <a:r>
              <a:rPr lang="en-US" sz="1200">
                <a:latin typeface="Cambria Math"/>
                <a:ea typeface="Cambria Math"/>
              </a:rPr>
              <a:t>∙4 +  </a:t>
            </a:r>
            <a:r>
              <a:rPr lang="en-US" sz="1200">
                <a:latin typeface="Cambria Math"/>
                <a:ea typeface="Cambria Math"/>
              </a:rPr>
              <a:t>4</a:t>
            </a:r>
            <a:r>
              <a:rPr lang="en-US" sz="1200">
                <a:latin typeface="Cambria Math"/>
                <a:ea typeface="Cambria Math"/>
              </a:rPr>
              <a:t>∙9 + </a:t>
            </a:r>
            <a:r>
              <a:rPr lang="en-US" sz="1200">
                <a:latin typeface="Cambria Math"/>
                <a:ea typeface="Cambria Math"/>
              </a:rPr>
              <a:t> 5</a:t>
            </a:r>
            <a:r>
              <a:rPr lang="en-US" sz="1200">
                <a:latin typeface="Cambria Math"/>
                <a:ea typeface="Cambria Math"/>
              </a:rPr>
              <a:t>∙3 + </a:t>
            </a:r>
            <a:r>
              <a:rPr lang="en-US" sz="1200">
                <a:latin typeface="Cambria Math"/>
                <a:ea typeface="Cambria Math"/>
              </a:rPr>
              <a:t> 6</a:t>
            </a:r>
            <a:r>
              <a:rPr lang="en-US" sz="1200">
                <a:latin typeface="Cambria Math"/>
                <a:ea typeface="Cambria Math"/>
              </a:rPr>
              <a:t>∙0 + </a:t>
            </a:r>
            <a:r>
              <a:rPr lang="en-US" sz="1200">
                <a:latin typeface="Cambria Math"/>
                <a:ea typeface="Cambria Math"/>
              </a:rPr>
              <a:t>7</a:t>
            </a:r>
            <a:r>
              <a:rPr lang="en-US" sz="1200">
                <a:latin typeface="Cambria Math"/>
                <a:ea typeface="Cambria Math"/>
              </a:rPr>
              <a:t>∙ 1 + </a:t>
            </a:r>
            <a:r>
              <a:rPr lang="en-US" sz="1200">
                <a:latin typeface="Cambria Math"/>
                <a:ea typeface="Cambria Math"/>
              </a:rPr>
              <a:t>8</a:t>
            </a:r>
            <a:r>
              <a:rPr lang="en-US" sz="1200">
                <a:latin typeface="Cambria Math"/>
                <a:ea typeface="Cambria Math"/>
              </a:rPr>
              <a:t>∙4 + </a:t>
            </a:r>
            <a:r>
              <a:rPr lang="en-US" sz="1200">
                <a:latin typeface="Cambria Math"/>
                <a:ea typeface="Cambria Math"/>
              </a:rPr>
              <a:t>9</a:t>
            </a:r>
            <a:r>
              <a:rPr lang="en-US" sz="1200">
                <a:latin typeface="Cambria Math"/>
                <a:ea typeface="Cambria Math"/>
              </a:rPr>
              <a:t>∙9 +</a:t>
            </a:r>
            <a:r>
              <a:rPr lang="en-US" sz="1200">
                <a:latin typeface="Cambria Math"/>
                <a:ea typeface="Cambria Math"/>
              </a:rPr>
              <a:t> 10</a:t>
            </a:r>
            <a:r>
              <a:rPr lang="en-US" sz="1200">
                <a:latin typeface="Cambria Math"/>
                <a:ea typeface="Cambria Math"/>
              </a:rPr>
              <a:t>∙10 </a:t>
            </a:r>
            <a:r>
              <a:rPr lang="en-US" sz="1200">
                <a:latin typeface="Cambria Math"/>
                <a:ea typeface="Cambria Math"/>
              </a:rPr>
              <a:t> =</a:t>
            </a:r>
            <a:endParaRPr sz="800"/>
          </a:p>
          <a:p>
            <a:pPr marL="731520" lvl="3" indent="-457200">
              <a:lnSpc>
                <a:spcPct val="80000"/>
              </a:lnSpc>
              <a:buSzPct val="95000"/>
              <a:buNone/>
              <a:defRPr/>
            </a:pPr>
            <a:r>
              <a:rPr lang="en-US" sz="1200">
                <a:latin typeface="Cambria Math"/>
                <a:ea typeface="Cambria Math"/>
              </a:rPr>
              <a:t>                          </a:t>
            </a:r>
            <a:r>
              <a:rPr lang="en-US" sz="1200">
                <a:latin typeface="Cambria Math"/>
                <a:ea typeface="Cambria Math"/>
              </a:rPr>
              <a:t>0 +</a:t>
            </a:r>
            <a:r>
              <a:rPr lang="en-US" sz="1200">
                <a:latin typeface="Cambria Math"/>
                <a:ea typeface="Cambria Math"/>
              </a:rPr>
              <a:t> 16</a:t>
            </a:r>
            <a:r>
              <a:rPr lang="en-US" sz="1200">
                <a:latin typeface="Cambria Math"/>
                <a:ea typeface="Cambria Math"/>
              </a:rPr>
              <a:t> + </a:t>
            </a:r>
            <a:r>
              <a:rPr lang="en-US" sz="1200">
                <a:latin typeface="Cambria Math"/>
                <a:ea typeface="Cambria Math"/>
              </a:rPr>
              <a:t>12</a:t>
            </a:r>
            <a:r>
              <a:rPr lang="en-US" sz="1200">
                <a:latin typeface="Cambria Math"/>
                <a:ea typeface="Cambria Math"/>
              </a:rPr>
              <a:t> +  </a:t>
            </a:r>
            <a:r>
              <a:rPr lang="en-US" sz="1200">
                <a:latin typeface="Cambria Math"/>
                <a:ea typeface="Cambria Math"/>
              </a:rPr>
              <a:t>36</a:t>
            </a:r>
            <a:r>
              <a:rPr lang="en-US" sz="1200">
                <a:latin typeface="Cambria Math"/>
                <a:ea typeface="Cambria Math"/>
              </a:rPr>
              <a:t> + </a:t>
            </a:r>
            <a:r>
              <a:rPr lang="en-US" sz="1200">
                <a:latin typeface="Cambria Math"/>
                <a:ea typeface="Cambria Math"/>
              </a:rPr>
              <a:t> 15</a:t>
            </a:r>
            <a:r>
              <a:rPr lang="en-US" sz="1200">
                <a:latin typeface="Cambria Math"/>
                <a:ea typeface="Cambria Math"/>
              </a:rPr>
              <a:t> + </a:t>
            </a:r>
            <a:r>
              <a:rPr lang="en-US" sz="1200">
                <a:latin typeface="Cambria Math"/>
                <a:ea typeface="Cambria Math"/>
              </a:rPr>
              <a:t> </a:t>
            </a:r>
            <a:r>
              <a:rPr lang="en-US" sz="1200">
                <a:latin typeface="Cambria Math"/>
                <a:ea typeface="Cambria Math"/>
              </a:rPr>
              <a:t>0 + </a:t>
            </a:r>
            <a:r>
              <a:rPr lang="en-US" sz="1200">
                <a:latin typeface="Cambria Math"/>
                <a:ea typeface="Cambria Math"/>
              </a:rPr>
              <a:t>7</a:t>
            </a:r>
            <a:r>
              <a:rPr lang="en-US" sz="1200">
                <a:latin typeface="Cambria Math"/>
                <a:ea typeface="Cambria Math"/>
              </a:rPr>
              <a:t> + </a:t>
            </a:r>
            <a:r>
              <a:rPr lang="en-US" sz="1200">
                <a:latin typeface="Cambria Math"/>
                <a:ea typeface="Cambria Math"/>
              </a:rPr>
              <a:t>32</a:t>
            </a:r>
            <a:r>
              <a:rPr lang="en-US" sz="1200">
                <a:latin typeface="Cambria Math"/>
                <a:ea typeface="Cambria Math"/>
              </a:rPr>
              <a:t> + </a:t>
            </a:r>
            <a:r>
              <a:rPr lang="en-US" sz="1200">
                <a:latin typeface="Cambria Math"/>
                <a:ea typeface="Cambria Math"/>
              </a:rPr>
              <a:t>81</a:t>
            </a:r>
            <a:r>
              <a:rPr lang="en-US" sz="1200">
                <a:latin typeface="Cambria Math"/>
                <a:ea typeface="Cambria Math"/>
              </a:rPr>
              <a:t> +</a:t>
            </a:r>
            <a:r>
              <a:rPr lang="en-US" sz="1200">
                <a:latin typeface="Cambria Math"/>
                <a:ea typeface="Cambria Math"/>
              </a:rPr>
              <a:t> 100</a:t>
            </a:r>
            <a:r>
              <a:rPr lang="en-US" sz="1200">
                <a:latin typeface="Cambria Math"/>
                <a:ea typeface="Cambria Math"/>
              </a:rPr>
              <a:t> </a:t>
            </a:r>
            <a:r>
              <a:rPr lang="en-US" sz="1200">
                <a:latin typeface="Cambria Math"/>
                <a:ea typeface="Cambria Math"/>
              </a:rPr>
              <a:t> = 299 </a:t>
            </a:r>
            <a:r>
              <a:rPr lang="en-US" sz="1200">
                <a:latin typeface="Cambria Math"/>
                <a:ea typeface="Cambria Math"/>
              </a:rPr>
              <a:t>≡ 2 ≢</a:t>
            </a:r>
            <a:r>
              <a:rPr lang="en-US" sz="1200">
                <a:latin typeface="Cambria Math"/>
                <a:ea typeface="Cambria Math"/>
              </a:rPr>
              <a:t>  0 (</a:t>
            </a:r>
            <a:r>
              <a:rPr lang="en-US" sz="1200">
                <a:ea typeface="Cambria Math"/>
              </a:rPr>
              <a:t>mod</a:t>
            </a:r>
            <a:r>
              <a:rPr lang="en-US" sz="1200" b="1">
                <a:ea typeface="Cambria Math"/>
              </a:rPr>
              <a:t> </a:t>
            </a:r>
            <a:r>
              <a:rPr lang="en-US" sz="1200">
                <a:latin typeface="Cambria Math"/>
                <a:ea typeface="Cambria Math"/>
              </a:rPr>
              <a:t>11) </a:t>
            </a:r>
            <a:endParaRPr sz="800"/>
          </a:p>
          <a:p>
            <a:pPr marL="731520" lvl="3" indent="-457200">
              <a:lnSpc>
                <a:spcPct val="80000"/>
              </a:lnSpc>
              <a:buSzPct val="95000"/>
              <a:buNone/>
              <a:defRPr/>
            </a:pPr>
            <a:r>
              <a:rPr lang="en-US" sz="1200">
                <a:latin typeface="Cambria Math"/>
                <a:ea typeface="Cambria Math"/>
              </a:rPr>
              <a:t>                 Hence, 084930149X  is not a valid ISBN-10.</a:t>
            </a:r>
            <a:endParaRPr sz="800"/>
          </a:p>
          <a:p>
            <a:pPr marL="731520" lvl="3" indent="-457200">
              <a:lnSpc>
                <a:spcPct val="80000"/>
              </a:lnSpc>
              <a:buSzPct val="95000"/>
              <a:buNone/>
              <a:defRPr/>
            </a:pPr>
            <a:endParaRPr lang="en-US" sz="1200">
              <a:latin typeface="Cambria Math"/>
              <a:ea typeface="Cambria Math"/>
            </a:endParaRPr>
          </a:p>
          <a:p>
            <a:pPr marL="457200" lvl="2" indent="-457200">
              <a:lnSpc>
                <a:spcPct val="80000"/>
              </a:lnSpc>
              <a:buSzPct val="95000"/>
              <a:defRPr/>
            </a:pPr>
            <a:r>
              <a:rPr lang="en-US" sz="1400"/>
              <a:t>A </a:t>
            </a:r>
            <a:r>
              <a:rPr lang="en-US" sz="1400" i="1"/>
              <a:t>single error</a:t>
            </a:r>
            <a:r>
              <a:rPr lang="en-US" sz="1400"/>
              <a:t> is an error in one digit of an identification number and  a </a:t>
            </a:r>
            <a:r>
              <a:rPr lang="en-US" sz="1400" i="1"/>
              <a:t>transposition error</a:t>
            </a:r>
            <a:r>
              <a:rPr lang="en-US" sz="1400"/>
              <a:t> is the  accidental interchanging of two digits.  Both of these kinds of errors can be detected by the check digit for  ISBN-</a:t>
            </a:r>
            <a:r>
              <a:rPr lang="en-US" sz="1400">
                <a:latin typeface="Cambria Math"/>
                <a:ea typeface="Cambria Math"/>
              </a:rPr>
              <a:t>10</a:t>
            </a:r>
            <a:r>
              <a:rPr lang="en-US" sz="1400"/>
              <a:t>. (</a:t>
            </a:r>
            <a:r>
              <a:rPr lang="en-US" sz="1400" i="1"/>
              <a:t>see text for more details</a:t>
            </a:r>
            <a:r>
              <a:rPr lang="en-US" sz="1400"/>
              <a:t>)</a:t>
            </a:r>
            <a:endParaRPr lang="en-US" sz="1400">
              <a:latin typeface="Cambria Math"/>
              <a:ea typeface="Cambria Math"/>
            </a:endParaRPr>
          </a:p>
          <a:p>
            <a:pPr marL="731520" lvl="3" indent="-457200">
              <a:lnSpc>
                <a:spcPct val="80000"/>
              </a:lnSpc>
              <a:buSzPct val="95000"/>
              <a:buFont typeface="+mj-lt"/>
              <a:buAutoNum type="alphaLcParenR" startAt="1"/>
              <a:defRPr/>
            </a:pPr>
            <a:endParaRPr lang="en-US" sz="1400"/>
          </a:p>
          <a:p>
            <a:pPr>
              <a:lnSpc>
                <a:spcPct val="80000"/>
              </a:lnSpc>
              <a:defRPr/>
            </a:pPr>
            <a:endParaRPr lang="en-US" sz="1400" i="1"/>
          </a:p>
        </p:txBody>
      </p:sp>
      <p:pic>
        <p:nvPicPr>
          <p:cNvPr id="6" name="Picture 10" descr="addin_tmp.png" hidden="0"/>
          <p:cNvPicPr>
            <a:picLocks noChangeAspect="1"/>
          </p:cNvPicPr>
          <p:nvPr isPhoto="0" userDrawn="0"/>
        </p:nvPicPr>
        <p:blipFill>
          <a:blip r:embed="rId2"/>
          <a:stretch/>
        </p:blipFill>
        <p:spPr bwMode="auto">
          <a:xfrm>
            <a:off x="1143001" y="2590801"/>
            <a:ext cx="1659255" cy="479203"/>
          </a:xfrm>
          <a:prstGeom prst="rect">
            <a:avLst/>
          </a:prstGeom>
        </p:spPr>
      </p:pic>
      <p:pic>
        <p:nvPicPr>
          <p:cNvPr id="7" name="Picture 13" descr="addin_tmp.png" hidden="0"/>
          <p:cNvPicPr>
            <a:picLocks noChangeAspect="1"/>
          </p:cNvPicPr>
          <p:nvPr isPhoto="0" userDrawn="0"/>
        </p:nvPicPr>
        <p:blipFill>
          <a:blip r:embed="rId3"/>
          <a:stretch/>
        </p:blipFill>
        <p:spPr bwMode="auto">
          <a:xfrm>
            <a:off x="6400800" y="3048001"/>
            <a:ext cx="1271967" cy="405479"/>
          </a:xfrm>
          <a:prstGeom prst="rect">
            <a:avLst/>
          </a:prstGeom>
        </p:spPr>
      </p:pic>
      <p:sp>
        <p:nvSpPr>
          <p:cNvPr id="8" name="TextBox 12" hidden="0"/>
          <p:cNvSpPr>
            <a:spLocks noAdjustHandles="0" noChangeArrowheads="0"/>
          </p:cNvSpPr>
          <p:nvPr isPhoto="0" userDrawn="0"/>
        </p:nvSpPr>
        <p:spPr bwMode="auto">
          <a:xfrm>
            <a:off x="6858000" y="4114800"/>
            <a:ext cx="1066800" cy="738664"/>
          </a:xfrm>
          <a:prstGeom prst="rect">
            <a:avLst/>
          </a:prstGeom>
          <a:noFill/>
          <a:ln>
            <a:solidFill>
              <a:schemeClr val="accent1"/>
            </a:solidFill>
          </a:ln>
        </p:spPr>
        <p:txBody>
          <a:bodyPr wrap="square" rtlCol="0">
            <a:spAutoFit/>
          </a:bodyPr>
          <a:lstStyle/>
          <a:p>
            <a:pPr>
              <a:defRPr/>
            </a:pPr>
            <a:r>
              <a:rPr lang="en-US" sz="1400"/>
              <a:t>X is used for the digit </a:t>
            </a:r>
            <a:r>
              <a:rPr lang="en-US" sz="1400">
                <a:latin typeface="Cambria Math"/>
                <a:ea typeface="Cambria Math"/>
              </a:rPr>
              <a:t>10</a:t>
            </a:r>
            <a:r>
              <a:rPr lang="en-US" sz="1400"/>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Cryptography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buNone/>
              <a:defRPr/>
            </a:pPr>
            <a:endParaRPr lang="en-US"/>
          </a:p>
          <a:p>
            <a:pPr>
              <a:defRPr/>
            </a:pPr>
            <a:r>
              <a:rPr lang="en-US"/>
              <a:t>Classical Cryptography</a:t>
            </a:r>
            <a:endParaRPr/>
          </a:p>
          <a:p>
            <a:pPr>
              <a:defRPr/>
            </a:pPr>
            <a:r>
              <a:rPr lang="en-US"/>
              <a:t>Cryptosystems</a:t>
            </a:r>
            <a:endParaRPr/>
          </a:p>
          <a:p>
            <a:pPr>
              <a:defRPr/>
            </a:pPr>
            <a:r>
              <a:rPr lang="en-US"/>
              <a:t>Public Key Cryptography</a:t>
            </a:r>
            <a:endParaRPr/>
          </a:p>
          <a:p>
            <a:pPr>
              <a:defRPr/>
            </a:pPr>
            <a:r>
              <a:rPr lang="en-US"/>
              <a:t>RSA Cryptosystem</a:t>
            </a:r>
            <a:endParaRPr/>
          </a:p>
          <a:p>
            <a:pPr>
              <a:defRPr/>
            </a:pPr>
            <a:r>
              <a:rPr lang="en-US"/>
              <a:t>Cryptographic Protocols</a:t>
            </a:r>
            <a:endParaRPr/>
          </a:p>
          <a:p>
            <a:pPr>
              <a:defRPr/>
            </a:pPr>
            <a:r>
              <a:rPr lang="en-US"/>
              <a:t>Primitive Roots and Discrete Logarithms</a:t>
            </a:r>
            <a:endParaRPr/>
          </a:p>
          <a:p>
            <a:pPr>
              <a:buNone/>
              <a:defRPr/>
            </a:pPr>
            <a:endParaRPr lang="en-US"/>
          </a:p>
          <a:p>
            <a:pPr lvl="1">
              <a:buNone/>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Caesar Cipher</a:t>
            </a:r>
            <a:endParaRPr/>
          </a:p>
        </p:txBody>
      </p:sp>
      <p:sp>
        <p:nvSpPr>
          <p:cNvPr id="5" name="Content Placeholder 2" hidden="0"/>
          <p:cNvSpPr>
            <a:spLocks noGrp="1"/>
          </p:cNvSpPr>
          <p:nvPr isPhoto="0" userDrawn="0">
            <p:ph idx="1" hasCustomPrompt="0"/>
          </p:nvPr>
        </p:nvSpPr>
        <p:spPr bwMode="auto"/>
        <p:txBody>
          <a:bodyPr/>
          <a:lstStyle/>
          <a:p>
            <a:pPr indent="0">
              <a:lnSpc>
                <a:spcPct val="95000"/>
              </a:lnSpc>
              <a:buNone/>
              <a:defRPr/>
            </a:pPr>
            <a:r>
              <a:rPr lang="en-US" sz="180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sz="1800" i="1"/>
              <a:t>encryption</a:t>
            </a:r>
            <a:r>
              <a:rPr lang="en-US" sz="1800"/>
              <a:t>.</a:t>
            </a:r>
            <a:endParaRPr sz="1800"/>
          </a:p>
          <a:p>
            <a:pPr>
              <a:lnSpc>
                <a:spcPct val="80000"/>
              </a:lnSpc>
              <a:buNone/>
              <a:defRPr/>
            </a:pPr>
            <a:r>
              <a:rPr lang="en-US" sz="1800"/>
              <a:t>     Here is how the encryption process works:</a:t>
            </a:r>
            <a:endParaRPr sz="1800"/>
          </a:p>
          <a:p>
            <a:pPr lvl="1">
              <a:lnSpc>
                <a:spcPct val="80000"/>
              </a:lnSpc>
              <a:defRPr/>
            </a:pPr>
            <a:r>
              <a:rPr lang="en-US" sz="1700"/>
              <a:t>Replace each letter by an integer from </a:t>
            </a:r>
            <a:r>
              <a:rPr lang="en-US" sz="1700" b="1"/>
              <a:t>Z</a:t>
            </a:r>
            <a:r>
              <a:rPr lang="en-US" sz="1700" baseline="-25000">
                <a:latin typeface="Cambria Math"/>
                <a:ea typeface="Cambria Math"/>
              </a:rPr>
              <a:t>26</a:t>
            </a:r>
            <a:r>
              <a:rPr lang="en-US" sz="1700"/>
              <a:t>, that is an integer from </a:t>
            </a:r>
            <a:r>
              <a:rPr lang="en-US" sz="1700">
                <a:latin typeface="Cambria Math"/>
                <a:ea typeface="Cambria Math"/>
              </a:rPr>
              <a:t>0 </a:t>
            </a:r>
            <a:r>
              <a:rPr lang="en-US" sz="1700"/>
              <a:t>to </a:t>
            </a:r>
            <a:r>
              <a:rPr lang="en-US" sz="1700">
                <a:latin typeface="Cambria Math"/>
                <a:ea typeface="Cambria Math"/>
              </a:rPr>
              <a:t>25 </a:t>
            </a:r>
            <a:r>
              <a:rPr lang="en-US" sz="1700"/>
              <a:t>representing one less than its position in the alphabet.</a:t>
            </a:r>
            <a:endParaRPr sz="1700"/>
          </a:p>
          <a:p>
            <a:pPr lvl="1">
              <a:lnSpc>
                <a:spcPct val="80000"/>
              </a:lnSpc>
              <a:defRPr/>
            </a:pPr>
            <a:r>
              <a:rPr lang="en-US" sz="1700"/>
              <a:t>The encryption function is </a:t>
            </a:r>
            <a:r>
              <a:rPr lang="en-US" sz="1700" i="1"/>
              <a:t>f</a:t>
            </a:r>
            <a:r>
              <a:rPr lang="en-US" sz="1700"/>
              <a:t>(</a:t>
            </a:r>
            <a:r>
              <a:rPr lang="en-US" sz="1700" i="1"/>
              <a:t>p</a:t>
            </a:r>
            <a:r>
              <a:rPr lang="en-US" sz="1700"/>
              <a:t>)</a:t>
            </a:r>
            <a:r>
              <a:rPr lang="en-US" sz="1700" i="1"/>
              <a:t> = </a:t>
            </a:r>
            <a:r>
              <a:rPr lang="en-US" sz="1700"/>
              <a:t>(</a:t>
            </a:r>
            <a:r>
              <a:rPr lang="en-US" sz="1700" i="1"/>
              <a:t>p + </a:t>
            </a:r>
            <a:r>
              <a:rPr lang="en-US" sz="1700">
                <a:latin typeface="Cambria Math"/>
                <a:ea typeface="Cambria Math"/>
              </a:rPr>
              <a:t>3</a:t>
            </a:r>
            <a:r>
              <a:rPr lang="en-US" sz="1700"/>
              <a:t>)</a:t>
            </a:r>
            <a:r>
              <a:rPr lang="en-US" sz="1700" i="1"/>
              <a:t> </a:t>
            </a:r>
            <a:r>
              <a:rPr lang="en-US" sz="1700" b="1"/>
              <a:t>mod</a:t>
            </a:r>
            <a:r>
              <a:rPr lang="en-US" sz="1700"/>
              <a:t> </a:t>
            </a:r>
            <a:r>
              <a:rPr lang="en-US" sz="1700">
                <a:latin typeface="Cambria Math"/>
                <a:ea typeface="Cambria Math"/>
              </a:rPr>
              <a:t>26</a:t>
            </a:r>
            <a:r>
              <a:rPr lang="en-US" sz="1700"/>
              <a:t>. It replaces each integer </a:t>
            </a:r>
            <a:r>
              <a:rPr lang="en-US" sz="1700" i="1"/>
              <a:t>p </a:t>
            </a:r>
            <a:r>
              <a:rPr lang="en-US" sz="1700"/>
              <a:t>in the set {</a:t>
            </a:r>
            <a:r>
              <a:rPr lang="en-US" sz="1700">
                <a:latin typeface="Cambria Math"/>
                <a:ea typeface="Cambria Math"/>
              </a:rPr>
              <a:t>0,1,2,…,25</a:t>
            </a:r>
            <a:r>
              <a:rPr lang="en-US" sz="1700"/>
              <a:t>}</a:t>
            </a:r>
            <a:r>
              <a:rPr lang="en-US" sz="1700" i="1"/>
              <a:t> </a:t>
            </a:r>
            <a:r>
              <a:rPr lang="en-US" sz="1700"/>
              <a:t> by </a:t>
            </a:r>
            <a:r>
              <a:rPr lang="en-US" sz="1700" i="1"/>
              <a:t>f</a:t>
            </a:r>
            <a:r>
              <a:rPr lang="en-US" sz="1700"/>
              <a:t>(</a:t>
            </a:r>
            <a:r>
              <a:rPr lang="en-US" sz="1700" i="1"/>
              <a:t>p</a:t>
            </a:r>
            <a:r>
              <a:rPr lang="en-US" sz="1700"/>
              <a:t>)</a:t>
            </a:r>
            <a:r>
              <a:rPr lang="en-US" sz="1700" i="1"/>
              <a:t> </a:t>
            </a:r>
            <a:r>
              <a:rPr lang="en-US" sz="1700"/>
              <a:t>in the set {</a:t>
            </a:r>
            <a:r>
              <a:rPr lang="en-US" sz="1700">
                <a:latin typeface="Cambria Math"/>
                <a:ea typeface="Cambria Math"/>
              </a:rPr>
              <a:t>0,1,2,…,25</a:t>
            </a:r>
            <a:r>
              <a:rPr lang="en-US" sz="1700"/>
              <a:t>}</a:t>
            </a:r>
            <a:r>
              <a:rPr lang="en-US" sz="1700" i="1"/>
              <a:t> .</a:t>
            </a:r>
            <a:endParaRPr sz="1700"/>
          </a:p>
          <a:p>
            <a:pPr lvl="1">
              <a:lnSpc>
                <a:spcPct val="80000"/>
              </a:lnSpc>
              <a:defRPr/>
            </a:pPr>
            <a:r>
              <a:rPr lang="en-US" sz="1700"/>
              <a:t>Replace each integer </a:t>
            </a:r>
            <a:r>
              <a:rPr lang="en-US" sz="1700" i="1"/>
              <a:t>p</a:t>
            </a:r>
            <a:r>
              <a:rPr lang="en-US" sz="1700"/>
              <a:t> by the letter with the position </a:t>
            </a:r>
            <a:r>
              <a:rPr lang="en-US" sz="1700" i="1"/>
              <a:t>p</a:t>
            </a:r>
            <a:r>
              <a:rPr lang="en-US" sz="1700"/>
              <a:t> +</a:t>
            </a:r>
            <a:r>
              <a:rPr lang="en-US" sz="1700">
                <a:latin typeface="Cambria Math"/>
                <a:ea typeface="Cambria Math"/>
              </a:rPr>
              <a:t> 1 </a:t>
            </a:r>
            <a:r>
              <a:rPr lang="en-US" sz="1700"/>
              <a:t>in the alphabet.</a:t>
            </a:r>
            <a:endParaRPr sz="1700"/>
          </a:p>
          <a:p>
            <a:pPr>
              <a:lnSpc>
                <a:spcPct val="80000"/>
              </a:lnSpc>
              <a:buNone/>
              <a:defRPr/>
            </a:pPr>
            <a:r>
              <a:rPr lang="en-US" sz="1800" b="1"/>
              <a:t>    Example</a:t>
            </a:r>
            <a:r>
              <a:rPr lang="en-US" sz="1800"/>
              <a:t>: Encrypt the message “MEET YOU IN THE PARK” using the Caesar cipher.</a:t>
            </a:r>
            <a:endParaRPr sz="1800"/>
          </a:p>
          <a:p>
            <a:pPr>
              <a:lnSpc>
                <a:spcPct val="80000"/>
              </a:lnSpc>
              <a:buNone/>
              <a:defRPr/>
            </a:pPr>
            <a:r>
              <a:rPr lang="en-US" sz="1800"/>
              <a:t>    </a:t>
            </a:r>
            <a:r>
              <a:rPr lang="en-US" sz="1800" b="1"/>
              <a:t>Solution</a:t>
            </a:r>
            <a:r>
              <a:rPr lang="en-US" sz="1800"/>
              <a:t>: </a:t>
            </a:r>
            <a:r>
              <a:rPr lang="en-US" sz="1800">
                <a:latin typeface="Cambria Math"/>
                <a:ea typeface="Cambria Math"/>
              </a:rPr>
              <a:t>12 4 4 19    24 14 20    8 13    19 7 4    15 0 17 10</a:t>
            </a:r>
            <a:r>
              <a:rPr lang="en-US" sz="1800"/>
              <a:t>.</a:t>
            </a:r>
            <a:endParaRPr sz="1800"/>
          </a:p>
          <a:p>
            <a:pPr>
              <a:lnSpc>
                <a:spcPct val="80000"/>
              </a:lnSpc>
              <a:buNone/>
              <a:defRPr/>
            </a:pPr>
            <a:r>
              <a:rPr lang="en-US" sz="1800"/>
              <a:t>    Now replace each of these numbers </a:t>
            </a:r>
            <a:r>
              <a:rPr lang="en-US" sz="1800" i="1"/>
              <a:t>p</a:t>
            </a:r>
            <a:r>
              <a:rPr lang="en-US" sz="1800"/>
              <a:t> by </a:t>
            </a:r>
            <a:r>
              <a:rPr lang="en-US" sz="1800" i="1"/>
              <a:t>f</a:t>
            </a:r>
            <a:r>
              <a:rPr lang="en-US" sz="1800"/>
              <a:t>(</a:t>
            </a:r>
            <a:r>
              <a:rPr lang="en-US" sz="1800" i="1"/>
              <a:t>p</a:t>
            </a:r>
            <a:r>
              <a:rPr lang="en-US" sz="1800"/>
              <a:t>)</a:t>
            </a:r>
            <a:r>
              <a:rPr lang="en-US" sz="1800" i="1"/>
              <a:t> = </a:t>
            </a:r>
            <a:r>
              <a:rPr lang="en-US" sz="1800"/>
              <a:t>(</a:t>
            </a:r>
            <a:r>
              <a:rPr lang="en-US" sz="1800" i="1"/>
              <a:t>p + </a:t>
            </a:r>
            <a:r>
              <a:rPr lang="en-US" sz="1800">
                <a:latin typeface="Cambria Math"/>
                <a:ea typeface="Cambria Math"/>
              </a:rPr>
              <a:t>3</a:t>
            </a:r>
            <a:r>
              <a:rPr lang="en-US" sz="1800"/>
              <a:t>)</a:t>
            </a:r>
            <a:r>
              <a:rPr lang="en-US" sz="1800" i="1"/>
              <a:t> </a:t>
            </a:r>
            <a:r>
              <a:rPr lang="en-US" sz="1800" b="1"/>
              <a:t>mod</a:t>
            </a:r>
            <a:r>
              <a:rPr lang="en-US" sz="1800"/>
              <a:t> </a:t>
            </a:r>
            <a:r>
              <a:rPr lang="en-US" sz="1800">
                <a:latin typeface="Cambria Math"/>
                <a:ea typeface="Cambria Math"/>
              </a:rPr>
              <a:t>26</a:t>
            </a:r>
            <a:r>
              <a:rPr lang="en-US" sz="1800"/>
              <a:t>.</a:t>
            </a:r>
            <a:endParaRPr sz="1800"/>
          </a:p>
          <a:p>
            <a:pPr>
              <a:lnSpc>
                <a:spcPct val="80000"/>
              </a:lnSpc>
              <a:buNone/>
              <a:defRPr/>
            </a:pPr>
            <a:r>
              <a:rPr lang="en-US" sz="1800"/>
              <a:t>                      </a:t>
            </a:r>
            <a:r>
              <a:rPr lang="en-US" sz="1800">
                <a:latin typeface="Cambria Math"/>
                <a:ea typeface="Cambria Math"/>
              </a:rPr>
              <a:t>15 7 7 22    1 17 23    11 16    22 10 7    18 3 20 13</a:t>
            </a:r>
            <a:r>
              <a:rPr lang="en-US" sz="1800"/>
              <a:t>.</a:t>
            </a:r>
            <a:endParaRPr sz="1800"/>
          </a:p>
          <a:p>
            <a:pPr>
              <a:lnSpc>
                <a:spcPct val="80000"/>
              </a:lnSpc>
              <a:buNone/>
              <a:defRPr/>
            </a:pPr>
            <a:r>
              <a:rPr lang="en-US" sz="1800"/>
              <a:t>     Translating the numbers back to letters produces the encrypted message</a:t>
            </a:r>
            <a:endParaRPr sz="1800"/>
          </a:p>
          <a:p>
            <a:pPr>
              <a:lnSpc>
                <a:spcPct val="80000"/>
              </a:lnSpc>
              <a:buNone/>
              <a:defRPr/>
            </a:pPr>
            <a:r>
              <a:rPr lang="en-US" sz="1800"/>
              <a:t>           “PHHW  BRX LQ  WKH  SDUN.”</a:t>
            </a:r>
            <a:endParaRPr sz="1800"/>
          </a:p>
        </p:txBody>
      </p:sp>
      <p:pic>
        <p:nvPicPr>
          <p:cNvPr id="6" name="Picture 2" descr="C:\Documents and Settings\Richard Scherl\Local Settings\Temporary Internet Files\Content.IE5\00IWHKE8\MC900353617[1].wmf" hidden="0"/>
          <p:cNvPicPr>
            <a:picLocks noChangeAspect="1" noChangeArrowheads="1"/>
          </p:cNvPicPr>
          <p:nvPr isPhoto="0" userDrawn="0"/>
        </p:nvPicPr>
        <p:blipFill>
          <a:blip r:embed="rId2"/>
          <a:stretch/>
        </p:blipFill>
        <p:spPr bwMode="auto">
          <a:xfrm>
            <a:off x="7315200" y="152400"/>
            <a:ext cx="1159598" cy="172015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Binary Relation on a Set</a:t>
            </a:r>
            <a:endParaRPr/>
          </a:p>
        </p:txBody>
      </p:sp>
      <p:sp>
        <p:nvSpPr>
          <p:cNvPr id="5" name="Content Placeholder 2" hidden="0"/>
          <p:cNvSpPr>
            <a:spLocks noGrp="1"/>
          </p:cNvSpPr>
          <p:nvPr isPhoto="0" userDrawn="0">
            <p:ph idx="1" hasCustomPrompt="0"/>
          </p:nvPr>
        </p:nvSpPr>
        <p:spPr bwMode="auto">
          <a:xfrm>
            <a:off x="609600" y="2133600"/>
            <a:ext cx="8229600" cy="4389120"/>
          </a:xfrm>
        </p:spPr>
        <p:txBody>
          <a:bodyPr/>
          <a:lstStyle/>
          <a:p>
            <a:pPr>
              <a:buNone/>
              <a:defRPr/>
            </a:pPr>
            <a:r>
              <a:rPr lang="en-US" b="1"/>
              <a:t>   Definition:</a:t>
            </a:r>
            <a:r>
              <a:rPr lang="en-US"/>
              <a:t> A binary relation </a:t>
            </a:r>
            <a:r>
              <a:rPr lang="en-US" i="1"/>
              <a:t>R</a:t>
            </a:r>
            <a:r>
              <a:rPr lang="en-US"/>
              <a:t> </a:t>
            </a:r>
            <a:r>
              <a:rPr lang="en-US" i="1"/>
              <a:t>on a set A</a:t>
            </a:r>
            <a:r>
              <a:rPr lang="en-US"/>
              <a:t> is a subset of </a:t>
            </a:r>
            <a:r>
              <a:rPr lang="en-US" i="1"/>
              <a:t>A </a:t>
            </a:r>
            <a:r>
              <a:rPr lang="en-US">
                <a:latin typeface="Cambria Math"/>
                <a:ea typeface="Cambria Math"/>
              </a:rPr>
              <a:t>×</a:t>
            </a:r>
            <a:r>
              <a:rPr lang="en-US" i="1"/>
              <a:t> A </a:t>
            </a:r>
            <a:r>
              <a:rPr lang="en-US"/>
              <a:t>or a relation from </a:t>
            </a:r>
            <a:r>
              <a:rPr lang="en-US" i="1"/>
              <a:t>A</a:t>
            </a:r>
            <a:r>
              <a:rPr lang="en-US"/>
              <a:t> to </a:t>
            </a:r>
            <a:r>
              <a:rPr lang="en-US" i="1"/>
              <a:t>A</a:t>
            </a:r>
            <a:r>
              <a:rPr lang="en-US"/>
              <a:t>.</a:t>
            </a:r>
            <a:endParaRPr/>
          </a:p>
          <a:p>
            <a:pPr>
              <a:buNone/>
              <a:defRPr/>
            </a:pPr>
            <a:r>
              <a:rPr lang="en-US" b="1"/>
              <a:t>   Example</a:t>
            </a:r>
            <a:r>
              <a:rPr lang="en-US"/>
              <a:t>:</a:t>
            </a:r>
            <a:endParaRPr/>
          </a:p>
          <a:p>
            <a:pPr lvl="1">
              <a:defRPr/>
            </a:pPr>
            <a:r>
              <a:rPr lang="en-US"/>
              <a:t>Suppose that </a:t>
            </a:r>
            <a:r>
              <a:rPr lang="en-US" i="1"/>
              <a:t>   A = </a:t>
            </a:r>
            <a:r>
              <a:rPr lang="en-US"/>
              <a:t>{</a:t>
            </a:r>
            <a:r>
              <a:rPr lang="en-US" i="1"/>
              <a:t>a,b,c</a:t>
            </a:r>
            <a:r>
              <a:rPr lang="en-US"/>
              <a:t>}. Then</a:t>
            </a:r>
            <a:r>
              <a:rPr lang="en-US" i="1"/>
              <a:t> R = </a:t>
            </a:r>
            <a:r>
              <a:rPr lang="en-US"/>
              <a:t>{(</a:t>
            </a:r>
            <a:r>
              <a:rPr lang="en-US" i="1"/>
              <a:t>a,a</a:t>
            </a:r>
            <a:r>
              <a:rPr lang="en-US"/>
              <a:t>)</a:t>
            </a:r>
            <a:r>
              <a:rPr lang="en-US" i="1"/>
              <a:t>,</a:t>
            </a:r>
            <a:r>
              <a:rPr lang="en-US"/>
              <a:t>(</a:t>
            </a:r>
            <a:r>
              <a:rPr lang="en-US" i="1"/>
              <a:t>a,b</a:t>
            </a:r>
            <a:r>
              <a:rPr lang="en-US"/>
              <a:t>)</a:t>
            </a:r>
            <a:r>
              <a:rPr lang="en-US" i="1"/>
              <a:t>, </a:t>
            </a:r>
            <a:r>
              <a:rPr lang="en-US"/>
              <a:t>(</a:t>
            </a:r>
            <a:r>
              <a:rPr lang="en-US" i="1"/>
              <a:t>a,c</a:t>
            </a:r>
            <a:r>
              <a:rPr lang="en-US"/>
              <a:t>)} is a relation on </a:t>
            </a:r>
            <a:r>
              <a:rPr lang="en-US" i="1"/>
              <a:t>A</a:t>
            </a:r>
            <a:r>
              <a:rPr lang="en-US"/>
              <a:t>. </a:t>
            </a:r>
            <a:endParaRPr/>
          </a:p>
          <a:p>
            <a:pPr lvl="1">
              <a:defRPr/>
            </a:pPr>
            <a:r>
              <a:rPr lang="en-US"/>
              <a:t>Let  </a:t>
            </a:r>
            <a:r>
              <a:rPr lang="en-US" i="1"/>
              <a:t>A = </a:t>
            </a:r>
            <a:r>
              <a:rPr lang="en-US"/>
              <a:t>{</a:t>
            </a:r>
            <a:r>
              <a:rPr lang="en-US">
                <a:latin typeface="Cambria Math"/>
                <a:ea typeface="Cambria Math"/>
              </a:rPr>
              <a:t>1, 2, 3, 4</a:t>
            </a:r>
            <a:r>
              <a:rPr lang="en-US"/>
              <a:t>}. The ordered pairs in the relation                  R </a:t>
            </a:r>
            <a:r>
              <a:rPr lang="en-US" baseline="-25000">
                <a:latin typeface="Cambria Math"/>
                <a:ea typeface="Cambria Math"/>
              </a:rPr>
              <a:t> </a:t>
            </a:r>
            <a:r>
              <a:rPr lang="en-US"/>
              <a:t>= {(</a:t>
            </a:r>
            <a:r>
              <a:rPr lang="en-US" i="1"/>
              <a:t>a</a:t>
            </a:r>
            <a:r>
              <a:rPr lang="en-US"/>
              <a:t>,</a:t>
            </a:r>
            <a:r>
              <a:rPr lang="en-US" i="1"/>
              <a:t>b</a:t>
            </a:r>
            <a:r>
              <a:rPr lang="en-US"/>
              <a:t>) | </a:t>
            </a:r>
            <a:r>
              <a:rPr lang="en-US" i="1"/>
              <a:t>a</a:t>
            </a:r>
            <a:r>
              <a:rPr lang="en-US"/>
              <a:t> </a:t>
            </a:r>
            <a:r>
              <a:rPr lang="en-US">
                <a:latin typeface="Cambria Math"/>
                <a:ea typeface="Cambria Math"/>
              </a:rPr>
              <a:t>divides </a:t>
            </a:r>
            <a:r>
              <a:rPr lang="en-US" i="1">
                <a:latin typeface="Cambria Math"/>
                <a:ea typeface="Cambria Math"/>
              </a:rPr>
              <a:t>b</a:t>
            </a:r>
            <a:r>
              <a:rPr lang="en-US">
                <a:latin typeface="Cambria Math"/>
                <a:ea typeface="Cambria Math"/>
              </a:rPr>
              <a:t>} are</a:t>
            </a:r>
            <a:endParaRPr/>
          </a:p>
          <a:p>
            <a:pPr lvl="1">
              <a:buNone/>
              <a:defRPr/>
            </a:pPr>
            <a:r>
              <a:rPr lang="en-US">
                <a:latin typeface="Cambria Math"/>
                <a:ea typeface="Cambria Math"/>
              </a:rPr>
              <a:t>     (1,1), (1, 2), (1,3), (1, 4), (2, 2), (2, 4), (3, 3), and  (4, 4).</a:t>
            </a:r>
            <a:endParaRPr lang="en-US" i="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Caesar Cipher</a:t>
            </a:r>
            <a:endParaRPr/>
          </a:p>
        </p:txBody>
      </p:sp>
      <p:sp>
        <p:nvSpPr>
          <p:cNvPr id="5" name="Content Placeholder 2" hidden="0"/>
          <p:cNvSpPr>
            <a:spLocks noGrp="1"/>
          </p:cNvSpPr>
          <p:nvPr isPhoto="0" userDrawn="0">
            <p:ph idx="1" hasCustomPrompt="0"/>
          </p:nvPr>
        </p:nvSpPr>
        <p:spPr bwMode="auto"/>
        <p:txBody>
          <a:bodyPr/>
          <a:lstStyle/>
          <a:p>
            <a:pPr>
              <a:lnSpc>
                <a:spcPct val="104999"/>
              </a:lnSpc>
              <a:defRPr/>
            </a:pPr>
            <a:r>
              <a:rPr lang="en-US" sz="2400"/>
              <a:t>To recover the original message, use </a:t>
            </a:r>
            <a:r>
              <a:rPr lang="en-US" sz="2400" i="1"/>
              <a:t>f</a:t>
            </a:r>
            <a:r>
              <a:rPr lang="en-US" sz="2400" baseline="30000">
                <a:latin typeface="Cambria Math"/>
                <a:ea typeface="Cambria Math"/>
              </a:rPr>
              <a:t>−</a:t>
            </a:r>
            <a:r>
              <a:rPr lang="en-US" sz="2400" baseline="30000">
                <a:latin typeface="Cambria Math"/>
                <a:ea typeface="Cambria Math"/>
              </a:rPr>
              <a:t>1</a:t>
            </a:r>
            <a:r>
              <a:rPr lang="en-US" sz="2400"/>
              <a:t>(</a:t>
            </a:r>
            <a:r>
              <a:rPr lang="en-US" sz="2400" i="1"/>
              <a:t>p</a:t>
            </a:r>
            <a:r>
              <a:rPr lang="en-US" sz="2400"/>
              <a:t>) = (</a:t>
            </a:r>
            <a:r>
              <a:rPr lang="en-US" sz="2400" i="1"/>
              <a:t>p</a:t>
            </a:r>
            <a:r>
              <a:rPr lang="en-US" sz="2400">
                <a:latin typeface="Cambria Math"/>
                <a:ea typeface="Cambria Math"/>
              </a:rPr>
              <a:t>−3) </a:t>
            </a:r>
            <a:r>
              <a:rPr lang="en-US" sz="2400" b="1">
                <a:latin typeface="Cambria Math"/>
                <a:ea typeface="Cambria Math"/>
              </a:rPr>
              <a:t>mod</a:t>
            </a:r>
            <a:r>
              <a:rPr lang="en-US" sz="240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sz="2400" i="1">
                <a:latin typeface="Cambria Math"/>
                <a:ea typeface="Cambria Math"/>
              </a:rPr>
              <a:t>decryption</a:t>
            </a:r>
            <a:r>
              <a:rPr lang="en-US" sz="2400">
                <a:latin typeface="Cambria Math"/>
                <a:ea typeface="Cambria Math"/>
              </a:rPr>
              <a:t>.</a:t>
            </a:r>
            <a:endParaRPr lang="en-US" sz="2400" baseline="30000"/>
          </a:p>
          <a:p>
            <a:pPr>
              <a:lnSpc>
                <a:spcPct val="90000"/>
              </a:lnSpc>
              <a:defRPr/>
            </a:pPr>
            <a:r>
              <a:rPr lang="en-US" sz="2400"/>
              <a:t>The Caesar cipher is one of a family of ciphers called </a:t>
            </a:r>
            <a:r>
              <a:rPr lang="en-US" sz="2400" i="1"/>
              <a:t>shift ciphers. </a:t>
            </a:r>
            <a:r>
              <a:rPr lang="en-US" sz="2400"/>
              <a:t>Letters can be shifted by an integer </a:t>
            </a:r>
            <a:r>
              <a:rPr lang="en-US" sz="2400" i="1"/>
              <a:t>k, </a:t>
            </a:r>
            <a:r>
              <a:rPr lang="en-US" sz="2400"/>
              <a:t>with </a:t>
            </a:r>
            <a:r>
              <a:rPr lang="en-US" sz="2400">
                <a:latin typeface="Cambria Math"/>
                <a:ea typeface="Cambria Math"/>
              </a:rPr>
              <a:t>3 being just one possibility</a:t>
            </a:r>
            <a:r>
              <a:rPr lang="en-US" sz="2400"/>
              <a:t>. The encryption function is</a:t>
            </a:r>
            <a:endParaRPr sz="2400"/>
          </a:p>
          <a:p>
            <a:pPr lvl="1">
              <a:lnSpc>
                <a:spcPct val="90000"/>
              </a:lnSpc>
              <a:buNone/>
              <a:defRPr/>
            </a:pPr>
            <a:r>
              <a:rPr lang="en-US" sz="2200" i="1"/>
              <a:t>       f</a:t>
            </a:r>
            <a:r>
              <a:rPr lang="en-US" sz="2200"/>
              <a:t>(</a:t>
            </a:r>
            <a:r>
              <a:rPr lang="en-US" sz="2200" i="1"/>
              <a:t>p) = </a:t>
            </a:r>
            <a:r>
              <a:rPr lang="en-US" sz="2200"/>
              <a:t>(</a:t>
            </a:r>
            <a:r>
              <a:rPr lang="en-US" sz="2200" i="1"/>
              <a:t>p + k</a:t>
            </a:r>
            <a:r>
              <a:rPr lang="en-US" sz="2200"/>
              <a:t>)</a:t>
            </a:r>
            <a:r>
              <a:rPr lang="en-US" sz="2200" i="1"/>
              <a:t> </a:t>
            </a:r>
            <a:r>
              <a:rPr lang="en-US" sz="2200" b="1"/>
              <a:t>mod</a:t>
            </a:r>
            <a:r>
              <a:rPr lang="en-US" sz="2200"/>
              <a:t> </a:t>
            </a:r>
            <a:r>
              <a:rPr lang="en-US" sz="2200">
                <a:latin typeface="Cambria Math"/>
                <a:ea typeface="Cambria Math"/>
              </a:rPr>
              <a:t>26</a:t>
            </a:r>
            <a:endParaRPr sz="2200"/>
          </a:p>
          <a:p>
            <a:pPr lvl="1">
              <a:lnSpc>
                <a:spcPct val="90000"/>
              </a:lnSpc>
              <a:buNone/>
              <a:defRPr/>
            </a:pPr>
            <a:r>
              <a:rPr lang="en-US" sz="2200">
                <a:latin typeface="Cambria Math"/>
                <a:ea typeface="Cambria Math"/>
              </a:rPr>
              <a:t>a</a:t>
            </a:r>
            <a:r>
              <a:rPr lang="en-US" sz="2200"/>
              <a:t>nd the decryption function is</a:t>
            </a:r>
            <a:endParaRPr sz="2200"/>
          </a:p>
          <a:p>
            <a:pPr lvl="1">
              <a:lnSpc>
                <a:spcPct val="90000"/>
              </a:lnSpc>
              <a:buNone/>
              <a:defRPr/>
            </a:pPr>
            <a:r>
              <a:rPr lang="en-US" sz="2200" i="1"/>
              <a:t>       f</a:t>
            </a:r>
            <a:r>
              <a:rPr lang="en-US" sz="2200" baseline="30000">
                <a:latin typeface="Cambria Math"/>
                <a:ea typeface="Cambria Math"/>
              </a:rPr>
              <a:t>−</a:t>
            </a:r>
            <a:r>
              <a:rPr lang="en-US" sz="2200" baseline="30000">
                <a:latin typeface="Cambria Math"/>
                <a:ea typeface="Cambria Math"/>
              </a:rPr>
              <a:t>1</a:t>
            </a:r>
            <a:r>
              <a:rPr lang="en-US" sz="2200"/>
              <a:t>(</a:t>
            </a:r>
            <a:r>
              <a:rPr lang="en-US" sz="2200" i="1"/>
              <a:t>p</a:t>
            </a:r>
            <a:r>
              <a:rPr lang="en-US" sz="2200"/>
              <a:t>) = (</a:t>
            </a:r>
            <a:r>
              <a:rPr lang="en-US" sz="2200" i="1"/>
              <a:t>p</a:t>
            </a:r>
            <a:r>
              <a:rPr lang="en-US" sz="2200">
                <a:latin typeface="Cambria Math"/>
                <a:ea typeface="Cambria Math"/>
              </a:rPr>
              <a:t>−</a:t>
            </a:r>
            <a:r>
              <a:rPr lang="en-US" sz="2200" i="1">
                <a:ea typeface="Cambria Math"/>
              </a:rPr>
              <a:t>k</a:t>
            </a:r>
            <a:r>
              <a:rPr lang="en-US" sz="2200">
                <a:latin typeface="Cambria Math"/>
                <a:ea typeface="Cambria Math"/>
              </a:rPr>
              <a:t>) </a:t>
            </a:r>
            <a:r>
              <a:rPr lang="en-US" sz="2200" b="1">
                <a:latin typeface="Cambria Math"/>
                <a:ea typeface="Cambria Math"/>
              </a:rPr>
              <a:t>mod</a:t>
            </a:r>
            <a:r>
              <a:rPr lang="en-US" sz="2200">
                <a:latin typeface="Cambria Math"/>
                <a:ea typeface="Cambria Math"/>
              </a:rPr>
              <a:t> 26</a:t>
            </a:r>
            <a:endParaRPr sz="2200"/>
          </a:p>
          <a:p>
            <a:pPr>
              <a:lnSpc>
                <a:spcPct val="90000"/>
              </a:lnSpc>
              <a:buNone/>
              <a:defRPr/>
            </a:pPr>
            <a:r>
              <a:rPr lang="en-US" sz="2400">
                <a:latin typeface="Cambria Math"/>
                <a:ea typeface="Cambria Math"/>
              </a:rPr>
              <a:t>      The integer </a:t>
            </a:r>
            <a:r>
              <a:rPr lang="en-US" sz="2400" i="1">
                <a:latin typeface="Cambria Math"/>
                <a:ea typeface="Cambria Math"/>
              </a:rPr>
              <a:t>k</a:t>
            </a:r>
            <a:r>
              <a:rPr lang="en-US" sz="2400">
                <a:latin typeface="Cambria Math"/>
                <a:ea typeface="Cambria Math"/>
              </a:rPr>
              <a:t> is called a </a:t>
            </a:r>
            <a:r>
              <a:rPr lang="en-US" sz="2400" i="1">
                <a:latin typeface="Cambria Math"/>
                <a:ea typeface="Cambria Math"/>
              </a:rPr>
              <a:t>key</a:t>
            </a:r>
            <a:r>
              <a:rPr lang="en-US" sz="2400">
                <a:latin typeface="Cambria Math"/>
                <a:ea typeface="Cambria Math"/>
              </a:rPr>
              <a:t>.</a:t>
            </a:r>
            <a:endParaRPr lang="en-US" sz="2400"/>
          </a:p>
          <a:p>
            <a:pPr>
              <a:lnSpc>
                <a:spcPct val="90000"/>
              </a:lnSpc>
              <a:defRPr/>
            </a:pPr>
            <a:endParaRPr lang="en-US" sz="2400"/>
          </a:p>
          <a:p>
            <a:pPr>
              <a:lnSpc>
                <a:spcPct val="90000"/>
              </a:lnSpc>
              <a:defRPr/>
            </a:pPr>
            <a:endParaRPr lang="en-US"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Shift Cipher</a:t>
            </a:r>
            <a:endParaRPr/>
          </a:p>
        </p:txBody>
      </p:sp>
      <p:sp>
        <p:nvSpPr>
          <p:cNvPr id="5" name="Content Placeholder 2" hidden="0"/>
          <p:cNvSpPr>
            <a:spLocks noGrp="1"/>
          </p:cNvSpPr>
          <p:nvPr isPhoto="0" userDrawn="0">
            <p:ph idx="1" hasCustomPrompt="0"/>
          </p:nvPr>
        </p:nvSpPr>
        <p:spPr bwMode="auto"/>
        <p:txBody>
          <a:bodyPr/>
          <a:lstStyle/>
          <a:p>
            <a:pPr indent="0">
              <a:lnSpc>
                <a:spcPct val="104999"/>
              </a:lnSpc>
              <a:buNone/>
              <a:defRPr/>
            </a:pPr>
            <a:r>
              <a:rPr lang="en-US" b="1"/>
              <a:t>Example </a:t>
            </a:r>
            <a:r>
              <a:rPr lang="en-US" b="1">
                <a:latin typeface="Cambria Math"/>
                <a:ea typeface="Cambria Math"/>
              </a:rPr>
              <a:t>1</a:t>
            </a:r>
            <a:r>
              <a:rPr lang="en-US"/>
              <a:t>: Encrypt the message “STOP GLOBAL WARMING” using the shift cipher with </a:t>
            </a:r>
            <a:r>
              <a:rPr lang="en-US" i="1"/>
              <a:t>k</a:t>
            </a:r>
            <a:r>
              <a:rPr lang="en-US"/>
              <a:t> = </a:t>
            </a:r>
            <a:r>
              <a:rPr lang="en-US">
                <a:latin typeface="Cambria Math"/>
                <a:ea typeface="Cambria Math"/>
              </a:rPr>
              <a:t>11</a:t>
            </a:r>
            <a:r>
              <a:rPr lang="en-US"/>
              <a:t>.</a:t>
            </a:r>
            <a:endParaRPr/>
          </a:p>
          <a:p>
            <a:pPr>
              <a:lnSpc>
                <a:spcPct val="104999"/>
              </a:lnSpc>
              <a:buNone/>
              <a:defRPr/>
            </a:pPr>
            <a:r>
              <a:rPr lang="en-US"/>
              <a:t>    </a:t>
            </a:r>
            <a:r>
              <a:rPr lang="en-US" b="1"/>
              <a:t>Solution</a:t>
            </a:r>
            <a:r>
              <a:rPr lang="en-US"/>
              <a:t>: Replace each letter with the corresponding element of </a:t>
            </a:r>
            <a:r>
              <a:rPr lang="en-US" b="1"/>
              <a:t>Z</a:t>
            </a:r>
            <a:r>
              <a:rPr lang="en-US" baseline="-25000">
                <a:latin typeface="Cambria Math"/>
                <a:ea typeface="Cambria Math"/>
              </a:rPr>
              <a:t>26</a:t>
            </a:r>
            <a:r>
              <a:rPr lang="en-US"/>
              <a:t>.</a:t>
            </a:r>
            <a:endParaRPr/>
          </a:p>
          <a:p>
            <a:pPr>
              <a:lnSpc>
                <a:spcPct val="104999"/>
              </a:lnSpc>
              <a:buNone/>
              <a:defRPr/>
            </a:pPr>
            <a:r>
              <a:rPr lang="en-US">
                <a:latin typeface="Cambria Math"/>
                <a:ea typeface="Cambria Math"/>
              </a:rPr>
              <a:t>        18 19 14 15    6 11 14 1 0 11     22 0 17 12  8  13  6</a:t>
            </a:r>
            <a:r>
              <a:rPr lang="en-US"/>
              <a:t>.</a:t>
            </a:r>
            <a:endParaRPr/>
          </a:p>
          <a:p>
            <a:pPr>
              <a:lnSpc>
                <a:spcPct val="104999"/>
              </a:lnSpc>
              <a:buNone/>
              <a:defRPr/>
            </a:pPr>
            <a:r>
              <a:rPr lang="en-US"/>
              <a:t>    Apply the shift  </a:t>
            </a:r>
            <a:r>
              <a:rPr lang="en-US" i="1"/>
              <a:t>f</a:t>
            </a:r>
            <a:r>
              <a:rPr lang="en-US"/>
              <a:t>(</a:t>
            </a:r>
            <a:r>
              <a:rPr lang="en-US" i="1"/>
              <a:t>p</a:t>
            </a:r>
            <a:r>
              <a:rPr lang="en-US"/>
              <a:t>)</a:t>
            </a:r>
            <a:r>
              <a:rPr lang="en-US" i="1"/>
              <a:t> = </a:t>
            </a:r>
            <a:r>
              <a:rPr lang="en-US"/>
              <a:t>(</a:t>
            </a:r>
            <a:r>
              <a:rPr lang="en-US" i="1"/>
              <a:t>p + </a:t>
            </a:r>
            <a:r>
              <a:rPr lang="en-US">
                <a:latin typeface="Cambria Math"/>
                <a:ea typeface="Cambria Math"/>
              </a:rPr>
              <a:t>11</a:t>
            </a:r>
            <a:r>
              <a:rPr lang="en-US"/>
              <a:t>)</a:t>
            </a:r>
            <a:r>
              <a:rPr lang="en-US" i="1"/>
              <a:t> </a:t>
            </a:r>
            <a:r>
              <a:rPr lang="en-US" b="1"/>
              <a:t>mod</a:t>
            </a:r>
            <a:r>
              <a:rPr lang="en-US"/>
              <a:t> </a:t>
            </a:r>
            <a:r>
              <a:rPr lang="en-US">
                <a:latin typeface="Cambria Math"/>
                <a:ea typeface="Cambria Math"/>
              </a:rPr>
              <a:t>26</a:t>
            </a:r>
            <a:r>
              <a:rPr lang="en-US"/>
              <a:t>, yielding</a:t>
            </a:r>
            <a:endParaRPr/>
          </a:p>
          <a:p>
            <a:pPr>
              <a:lnSpc>
                <a:spcPct val="104999"/>
              </a:lnSpc>
              <a:buNone/>
              <a:defRPr/>
            </a:pPr>
            <a:r>
              <a:rPr lang="en-US"/>
              <a:t>       </a:t>
            </a:r>
            <a:r>
              <a:rPr lang="en-US">
                <a:latin typeface="Cambria Math"/>
                <a:ea typeface="Cambria Math"/>
              </a:rPr>
              <a:t>3 4 25 0    17 22 25 12 11 22     7 11 2 23  19  24  17</a:t>
            </a:r>
            <a:r>
              <a:rPr lang="en-US"/>
              <a:t>.            </a:t>
            </a:r>
            <a:endParaRPr/>
          </a:p>
          <a:p>
            <a:pPr>
              <a:lnSpc>
                <a:spcPct val="104999"/>
              </a:lnSpc>
              <a:buNone/>
              <a:defRPr/>
            </a:pPr>
            <a:r>
              <a:rPr lang="en-US"/>
              <a:t>    Translating the numbers back to letters produces the </a:t>
            </a:r>
            <a:r>
              <a:rPr lang="en-US"/>
              <a:t>ciphertext</a:t>
            </a:r>
            <a:endParaRPr lang="en-US"/>
          </a:p>
          <a:p>
            <a:pPr>
              <a:lnSpc>
                <a:spcPct val="104999"/>
              </a:lnSpc>
              <a:buNone/>
              <a:defRPr/>
            </a:pPr>
            <a:r>
              <a:rPr lang="en-US"/>
              <a:t>           “DEZA RWZMLW HLCXTYR.”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Shift Cipher</a:t>
            </a:r>
            <a:endParaRPr/>
          </a:p>
        </p:txBody>
      </p:sp>
      <p:sp>
        <p:nvSpPr>
          <p:cNvPr id="5" name="Content Placeholder 2" hidden="0"/>
          <p:cNvSpPr>
            <a:spLocks noGrp="1"/>
          </p:cNvSpPr>
          <p:nvPr isPhoto="0" userDrawn="0">
            <p:ph idx="1" hasCustomPrompt="0"/>
          </p:nvPr>
        </p:nvSpPr>
        <p:spPr bwMode="auto"/>
        <p:txBody>
          <a:bodyPr/>
          <a:lstStyle/>
          <a:p>
            <a:pPr indent="0">
              <a:lnSpc>
                <a:spcPct val="104999"/>
              </a:lnSpc>
              <a:buNone/>
              <a:defRPr/>
            </a:pPr>
            <a:r>
              <a:rPr lang="en-US" sz="2400" b="1"/>
              <a:t>Example </a:t>
            </a:r>
            <a:r>
              <a:rPr lang="en-US" sz="2400" b="1">
                <a:latin typeface="Cambria Math"/>
                <a:ea typeface="Cambria Math"/>
              </a:rPr>
              <a:t>2</a:t>
            </a:r>
            <a:r>
              <a:rPr lang="en-US" sz="2400"/>
              <a:t>: Decrypt the message “LEWLYPLUJL PZ H NYLHA  ALHJOLY” that was encrypted using the shift cipher with </a:t>
            </a:r>
            <a:r>
              <a:rPr lang="en-US" sz="2400" i="1"/>
              <a:t>k</a:t>
            </a:r>
            <a:r>
              <a:rPr lang="en-US" sz="2400"/>
              <a:t> = </a:t>
            </a:r>
            <a:r>
              <a:rPr lang="en-US" sz="2400">
                <a:latin typeface="Cambria Math"/>
                <a:ea typeface="Cambria Math"/>
              </a:rPr>
              <a:t>7</a:t>
            </a:r>
            <a:r>
              <a:rPr lang="en-US" sz="2400"/>
              <a:t>.</a:t>
            </a:r>
            <a:endParaRPr sz="2400"/>
          </a:p>
          <a:p>
            <a:pPr>
              <a:lnSpc>
                <a:spcPct val="90000"/>
              </a:lnSpc>
              <a:buNone/>
              <a:defRPr/>
            </a:pPr>
            <a:r>
              <a:rPr lang="en-US" sz="2400"/>
              <a:t>    </a:t>
            </a:r>
            <a:r>
              <a:rPr lang="en-US" sz="2400" b="1"/>
              <a:t>Solution</a:t>
            </a:r>
            <a:r>
              <a:rPr lang="en-US" sz="2400"/>
              <a:t>: Replace each letter with the corresponding element of </a:t>
            </a:r>
            <a:r>
              <a:rPr lang="en-US" sz="2400" b="1"/>
              <a:t>Z</a:t>
            </a:r>
            <a:r>
              <a:rPr lang="en-US" sz="2400" baseline="-25000">
                <a:latin typeface="Cambria Math"/>
                <a:ea typeface="Cambria Math"/>
              </a:rPr>
              <a:t>26</a:t>
            </a:r>
            <a:r>
              <a:rPr lang="en-US" sz="2400"/>
              <a:t>.</a:t>
            </a:r>
            <a:endParaRPr sz="2400"/>
          </a:p>
          <a:p>
            <a:pPr>
              <a:lnSpc>
                <a:spcPct val="90000"/>
              </a:lnSpc>
              <a:buNone/>
              <a:defRPr/>
            </a:pPr>
            <a:r>
              <a:rPr lang="en-US" sz="2400">
                <a:latin typeface="Cambria Math"/>
                <a:ea typeface="Cambria Math"/>
              </a:rPr>
              <a:t>    </a:t>
            </a:r>
            <a:r>
              <a:rPr lang="en-US" sz="1800">
                <a:latin typeface="Cambria Math"/>
                <a:ea typeface="Cambria Math"/>
              </a:rPr>
              <a:t>11 4 22 11 24 15 11 20 9 11   15 25   7   13 24 11 7  0    0 11 7  9  14  11  24</a:t>
            </a:r>
            <a:r>
              <a:rPr lang="en-US" sz="1800"/>
              <a:t>.</a:t>
            </a:r>
            <a:endParaRPr sz="2400"/>
          </a:p>
          <a:p>
            <a:pPr>
              <a:lnSpc>
                <a:spcPct val="90000"/>
              </a:lnSpc>
              <a:buNone/>
              <a:defRPr/>
            </a:pPr>
            <a:r>
              <a:rPr lang="en-US" sz="2400"/>
              <a:t>    Shift each of the numbers by </a:t>
            </a:r>
            <a:r>
              <a:rPr lang="en-US" sz="2400">
                <a:latin typeface="Cambria Math"/>
                <a:ea typeface="Cambria Math"/>
              </a:rPr>
              <a:t>−</a:t>
            </a:r>
            <a:r>
              <a:rPr lang="en-US" sz="2400" i="1">
                <a:ea typeface="Cambria Math"/>
              </a:rPr>
              <a:t>k</a:t>
            </a:r>
            <a:r>
              <a:rPr lang="en-US" sz="2400" i="1">
                <a:latin typeface="Cambria Math"/>
                <a:ea typeface="Cambria Math"/>
              </a:rPr>
              <a:t> </a:t>
            </a:r>
            <a:r>
              <a:rPr lang="en-US" sz="2400">
                <a:latin typeface="Cambria Math"/>
                <a:ea typeface="Cambria Math"/>
              </a:rPr>
              <a:t>=</a:t>
            </a:r>
            <a:r>
              <a:rPr lang="en-US" sz="2400" i="1">
                <a:latin typeface="Cambria Math"/>
                <a:ea typeface="Cambria Math"/>
              </a:rPr>
              <a:t> </a:t>
            </a:r>
            <a:r>
              <a:rPr lang="en-US" sz="2400">
                <a:latin typeface="Cambria Math"/>
                <a:ea typeface="Cambria Math"/>
              </a:rPr>
              <a:t>−7 modulo 26</a:t>
            </a:r>
            <a:r>
              <a:rPr lang="en-US" sz="2400"/>
              <a:t>, yielding</a:t>
            </a:r>
            <a:endParaRPr sz="2400"/>
          </a:p>
          <a:p>
            <a:pPr>
              <a:lnSpc>
                <a:spcPct val="90000"/>
              </a:lnSpc>
              <a:buNone/>
              <a:defRPr/>
            </a:pPr>
            <a:r>
              <a:rPr lang="en-US" sz="2400"/>
              <a:t>    </a:t>
            </a:r>
            <a:r>
              <a:rPr lang="en-US" sz="1800">
                <a:latin typeface="Cambria Math"/>
                <a:ea typeface="Cambria Math"/>
              </a:rPr>
              <a:t>4 23 15 4 17 8 4 13 2 4   8 18    0    6 17 4  0  19     19  4  0  2  7  4  17</a:t>
            </a:r>
            <a:r>
              <a:rPr lang="en-US" sz="1800"/>
              <a:t>.</a:t>
            </a:r>
            <a:endParaRPr sz="2400"/>
          </a:p>
          <a:p>
            <a:pPr>
              <a:lnSpc>
                <a:spcPct val="90000"/>
              </a:lnSpc>
              <a:buNone/>
              <a:defRPr/>
            </a:pPr>
            <a:r>
              <a:rPr lang="en-US" sz="2400"/>
              <a:t>    Translating the numbers back to letters produces the decrypted message</a:t>
            </a:r>
            <a:endParaRPr sz="2400"/>
          </a:p>
          <a:p>
            <a:pPr>
              <a:lnSpc>
                <a:spcPct val="90000"/>
              </a:lnSpc>
              <a:buNone/>
              <a:defRPr/>
            </a:pPr>
            <a:r>
              <a:rPr lang="en-US" sz="2400"/>
              <a:t>           “EXPERIENCE IS A GREAT TEACHER.”</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Arithmetic Modulo </a:t>
            </a:r>
            <a:r>
              <a:rPr lang="en-US" i="1"/>
              <a:t>m</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400" b="1"/>
              <a:t>  Definitions</a:t>
            </a:r>
            <a:r>
              <a:rPr lang="en-US" sz="2400"/>
              <a:t>: Let </a:t>
            </a:r>
            <a:r>
              <a:rPr lang="en-US" sz="2400" b="1"/>
              <a:t>Z</a:t>
            </a:r>
            <a:r>
              <a:rPr lang="en-US" sz="2400" i="1" baseline="-25000"/>
              <a:t>m</a:t>
            </a:r>
            <a:r>
              <a:rPr lang="en-US" sz="2400" i="1" baseline="-25000"/>
              <a:t> </a:t>
            </a:r>
            <a:r>
              <a:rPr lang="en-US" sz="2400"/>
              <a:t> be the set of nonnegative integers less than </a:t>
            </a:r>
            <a:r>
              <a:rPr lang="en-US" sz="2400" i="1"/>
              <a:t>m</a:t>
            </a:r>
            <a:r>
              <a:rPr lang="en-US" sz="2400"/>
              <a:t>: {</a:t>
            </a:r>
            <a:r>
              <a:rPr lang="en-US" sz="2400">
                <a:latin typeface="Cambria Math"/>
                <a:ea typeface="Cambria Math"/>
              </a:rPr>
              <a:t>0</a:t>
            </a:r>
            <a:r>
              <a:rPr lang="en-US" sz="2400"/>
              <a:t>,</a:t>
            </a:r>
            <a:r>
              <a:rPr lang="en-US" sz="2400">
                <a:latin typeface="Cambria Math"/>
                <a:ea typeface="Cambria Math"/>
              </a:rPr>
              <a:t>1</a:t>
            </a:r>
            <a:r>
              <a:rPr lang="en-US" sz="2400"/>
              <a:t>, …., </a:t>
            </a:r>
            <a:r>
              <a:rPr lang="en-US" sz="2400" i="1"/>
              <a:t>m</a:t>
            </a:r>
            <a:r>
              <a:rPr lang="en-US" sz="2400">
                <a:latin typeface="Cambria Math"/>
                <a:ea typeface="Cambria Math"/>
              </a:rPr>
              <a:t>−1</a:t>
            </a:r>
            <a:r>
              <a:rPr lang="en-US" sz="2400">
                <a:ea typeface="Cambria Math"/>
              </a:rPr>
              <a:t>}</a:t>
            </a:r>
            <a:endParaRPr sz="2400"/>
          </a:p>
          <a:p>
            <a:pPr>
              <a:lnSpc>
                <a:spcPct val="80000"/>
              </a:lnSpc>
              <a:defRPr/>
            </a:pPr>
            <a:r>
              <a:rPr lang="en-US" sz="2400">
                <a:ea typeface="Cambria Math"/>
              </a:rPr>
              <a:t>The operation +</a:t>
            </a:r>
            <a:r>
              <a:rPr lang="en-US" sz="2400" i="1" baseline="-25000">
                <a:ea typeface="Cambria Math"/>
              </a:rPr>
              <a:t>m</a:t>
            </a:r>
            <a:r>
              <a:rPr lang="en-US" sz="2400" baseline="-25000">
                <a:ea typeface="Cambria Math"/>
              </a:rPr>
              <a:t> </a:t>
            </a:r>
            <a:r>
              <a:rPr lang="en-US" sz="2400">
                <a:ea typeface="Cambria Math"/>
              </a:rPr>
              <a:t> is defined as </a:t>
            </a:r>
            <a:r>
              <a:rPr lang="en-US" sz="2400" i="1">
                <a:ea typeface="Cambria Math"/>
              </a:rPr>
              <a:t>a</a:t>
            </a:r>
            <a:r>
              <a:rPr lang="en-US" sz="2400">
                <a:ea typeface="Cambria Math"/>
              </a:rPr>
              <a:t> +</a:t>
            </a:r>
            <a:r>
              <a:rPr lang="en-US" sz="2400" i="1" baseline="-25000">
                <a:ea typeface="Cambria Math"/>
              </a:rPr>
              <a:t>m </a:t>
            </a:r>
            <a:r>
              <a:rPr lang="en-US" sz="2400" i="1">
                <a:ea typeface="Cambria Math"/>
              </a:rPr>
              <a:t>b</a:t>
            </a:r>
            <a:r>
              <a:rPr lang="en-US" sz="2400">
                <a:ea typeface="Cambria Math"/>
              </a:rPr>
              <a:t> = (</a:t>
            </a:r>
            <a:r>
              <a:rPr lang="en-US" sz="2400" i="1">
                <a:ea typeface="Cambria Math"/>
              </a:rPr>
              <a:t>a</a:t>
            </a:r>
            <a:r>
              <a:rPr lang="en-US" sz="2400">
                <a:ea typeface="Cambria Math"/>
              </a:rPr>
              <a:t> + </a:t>
            </a:r>
            <a:r>
              <a:rPr lang="en-US" sz="2400" i="1">
                <a:ea typeface="Cambria Math"/>
              </a:rPr>
              <a:t>b</a:t>
            </a:r>
            <a:r>
              <a:rPr lang="en-US" sz="2400">
                <a:ea typeface="Cambria Math"/>
              </a:rPr>
              <a:t>) </a:t>
            </a:r>
            <a:r>
              <a:rPr lang="en-US" sz="2400" b="1">
                <a:ea typeface="Cambria Math"/>
              </a:rPr>
              <a:t>mod</a:t>
            </a:r>
            <a:r>
              <a:rPr lang="en-US" sz="2400">
                <a:ea typeface="Cambria Math"/>
              </a:rPr>
              <a:t> </a:t>
            </a:r>
            <a:r>
              <a:rPr lang="en-US" sz="2400" i="1">
                <a:ea typeface="Cambria Math"/>
              </a:rPr>
              <a:t>m</a:t>
            </a:r>
            <a:r>
              <a:rPr lang="en-US" sz="2400">
                <a:ea typeface="Cambria Math"/>
              </a:rPr>
              <a:t>. This is </a:t>
            </a:r>
            <a:r>
              <a:rPr lang="en-US" sz="2400" i="1">
                <a:ea typeface="Cambria Math"/>
              </a:rPr>
              <a:t>addition modulo m</a:t>
            </a:r>
            <a:r>
              <a:rPr lang="en-US" sz="2400">
                <a:ea typeface="Cambria Math"/>
              </a:rPr>
              <a:t>.</a:t>
            </a:r>
            <a:endParaRPr sz="2400"/>
          </a:p>
          <a:p>
            <a:pPr>
              <a:lnSpc>
                <a:spcPct val="80000"/>
              </a:lnSpc>
              <a:defRPr/>
            </a:pPr>
            <a:r>
              <a:rPr lang="en-US" sz="2400">
                <a:ea typeface="Cambria Math"/>
              </a:rPr>
              <a:t>The operation </a:t>
            </a:r>
            <a:r>
              <a:rPr lang="en-US" sz="2400">
                <a:latin typeface="Cambria Math"/>
                <a:ea typeface="Cambria Math"/>
              </a:rPr>
              <a:t>∙</a:t>
            </a:r>
            <a:r>
              <a:rPr lang="en-US" sz="2400" i="1" baseline="-25000">
                <a:ea typeface="Cambria Math"/>
              </a:rPr>
              <a:t>m</a:t>
            </a:r>
            <a:r>
              <a:rPr lang="en-US" sz="2400" baseline="-25000">
                <a:ea typeface="Cambria Math"/>
              </a:rPr>
              <a:t> </a:t>
            </a:r>
            <a:r>
              <a:rPr lang="en-US" sz="2400">
                <a:ea typeface="Cambria Math"/>
              </a:rPr>
              <a:t> is defined as </a:t>
            </a:r>
            <a:r>
              <a:rPr lang="en-US" sz="2400" i="1">
                <a:ea typeface="Cambria Math"/>
              </a:rPr>
              <a:t>a</a:t>
            </a:r>
            <a:r>
              <a:rPr lang="en-US" sz="2400">
                <a:latin typeface="Cambria Math"/>
                <a:ea typeface="Cambria Math"/>
              </a:rPr>
              <a:t> ∙</a:t>
            </a:r>
            <a:r>
              <a:rPr lang="en-US" sz="2400" i="1" baseline="-25000">
                <a:ea typeface="Cambria Math"/>
              </a:rPr>
              <a:t>m</a:t>
            </a:r>
            <a:r>
              <a:rPr lang="en-US" sz="2400">
                <a:ea typeface="Cambria Math"/>
              </a:rPr>
              <a:t> </a:t>
            </a:r>
            <a:r>
              <a:rPr lang="en-US" sz="2400" i="1">
                <a:ea typeface="Cambria Math"/>
              </a:rPr>
              <a:t>b</a:t>
            </a:r>
            <a:r>
              <a:rPr lang="en-US" sz="2400">
                <a:ea typeface="Cambria Math"/>
              </a:rPr>
              <a:t> = (</a:t>
            </a:r>
            <a:r>
              <a:rPr lang="en-US" sz="2400" i="1">
                <a:ea typeface="Cambria Math"/>
              </a:rPr>
              <a:t>a</a:t>
            </a:r>
            <a:r>
              <a:rPr lang="en-US" sz="2400">
                <a:ea typeface="Cambria Math"/>
              </a:rPr>
              <a:t> . </a:t>
            </a:r>
            <a:r>
              <a:rPr lang="en-US" sz="2400" i="1">
                <a:ea typeface="Cambria Math"/>
              </a:rPr>
              <a:t>b</a:t>
            </a:r>
            <a:r>
              <a:rPr lang="en-US" sz="2400">
                <a:ea typeface="Cambria Math"/>
              </a:rPr>
              <a:t>) </a:t>
            </a:r>
            <a:r>
              <a:rPr lang="en-US" sz="2400" b="1">
                <a:ea typeface="Cambria Math"/>
              </a:rPr>
              <a:t>mod</a:t>
            </a:r>
            <a:r>
              <a:rPr lang="en-US" sz="2400">
                <a:ea typeface="Cambria Math"/>
              </a:rPr>
              <a:t> </a:t>
            </a:r>
            <a:r>
              <a:rPr lang="en-US" sz="2400" i="1">
                <a:ea typeface="Cambria Math"/>
              </a:rPr>
              <a:t>m</a:t>
            </a:r>
            <a:r>
              <a:rPr lang="en-US" sz="2400">
                <a:ea typeface="Cambria Math"/>
              </a:rPr>
              <a:t>. This is </a:t>
            </a:r>
            <a:r>
              <a:rPr lang="en-US" sz="2400" i="1">
                <a:ea typeface="Cambria Math"/>
              </a:rPr>
              <a:t>multiplication modulo m</a:t>
            </a:r>
            <a:r>
              <a:rPr lang="en-US" sz="2400">
                <a:ea typeface="Cambria Math"/>
              </a:rPr>
              <a:t>.</a:t>
            </a:r>
            <a:endParaRPr sz="2400"/>
          </a:p>
          <a:p>
            <a:pPr>
              <a:lnSpc>
                <a:spcPct val="80000"/>
              </a:lnSpc>
              <a:defRPr/>
            </a:pPr>
            <a:r>
              <a:rPr lang="en-US" sz="2400">
                <a:ea typeface="Cambria Math"/>
              </a:rPr>
              <a:t>Using these operations is said to be doing </a:t>
            </a:r>
            <a:r>
              <a:rPr lang="en-US" sz="2400" i="1">
                <a:ea typeface="Cambria Math"/>
              </a:rPr>
              <a:t>arithmetic modulo m</a:t>
            </a:r>
            <a:r>
              <a:rPr lang="en-US" sz="2400">
                <a:ea typeface="Cambria Math"/>
              </a:rPr>
              <a:t>.</a:t>
            </a:r>
            <a:endParaRPr lang="en-US" sz="2400"/>
          </a:p>
          <a:p>
            <a:pPr>
              <a:lnSpc>
                <a:spcPct val="80000"/>
              </a:lnSpc>
              <a:buNone/>
              <a:defRPr/>
            </a:pPr>
            <a:r>
              <a:rPr lang="en-US" sz="2400" b="1"/>
              <a:t>  Example</a:t>
            </a:r>
            <a:r>
              <a:rPr lang="en-US" sz="2400"/>
              <a:t>: Find </a:t>
            </a:r>
            <a:r>
              <a:rPr lang="en-US" sz="2400">
                <a:latin typeface="Cambria Math"/>
                <a:ea typeface="Cambria Math"/>
              </a:rPr>
              <a:t>7 </a:t>
            </a:r>
            <a:r>
              <a:rPr lang="en-US" sz="2400">
                <a:ea typeface="Cambria Math"/>
              </a:rPr>
              <a:t>+</a:t>
            </a:r>
            <a:r>
              <a:rPr lang="en-US" sz="2400" baseline="-25000">
                <a:latin typeface="Cambria Math"/>
                <a:ea typeface="Cambria Math"/>
              </a:rPr>
              <a:t>11</a:t>
            </a:r>
            <a:r>
              <a:rPr lang="en-US" sz="2400">
                <a:latin typeface="Cambria Math"/>
                <a:ea typeface="Cambria Math"/>
              </a:rPr>
              <a:t> 9</a:t>
            </a:r>
            <a:r>
              <a:rPr lang="en-US" sz="2400"/>
              <a:t>    and </a:t>
            </a:r>
            <a:r>
              <a:rPr lang="en-US" sz="2400">
                <a:latin typeface="Cambria Math"/>
                <a:ea typeface="Cambria Math"/>
              </a:rPr>
              <a:t>7 </a:t>
            </a:r>
            <a:r>
              <a:rPr lang="en-US" sz="2400">
                <a:ea typeface="Cambria Math"/>
              </a:rPr>
              <a:t>∙</a:t>
            </a:r>
            <a:r>
              <a:rPr lang="en-US" sz="2400" baseline="-25000">
                <a:latin typeface="Cambria Math"/>
                <a:ea typeface="Cambria Math"/>
              </a:rPr>
              <a:t>11</a:t>
            </a:r>
            <a:r>
              <a:rPr lang="en-US" sz="2400">
                <a:latin typeface="Cambria Math"/>
                <a:ea typeface="Cambria Math"/>
              </a:rPr>
              <a:t> 9</a:t>
            </a:r>
            <a:r>
              <a:rPr lang="en-US" sz="2400"/>
              <a:t>.</a:t>
            </a:r>
            <a:endParaRPr sz="2400"/>
          </a:p>
          <a:p>
            <a:pPr>
              <a:lnSpc>
                <a:spcPct val="80000"/>
              </a:lnSpc>
              <a:buNone/>
              <a:defRPr/>
            </a:pPr>
            <a:r>
              <a:rPr lang="en-US" sz="2400"/>
              <a:t>  </a:t>
            </a:r>
            <a:r>
              <a:rPr lang="en-US" sz="2400" b="1"/>
              <a:t>Solution</a:t>
            </a:r>
            <a:r>
              <a:rPr lang="en-US" sz="2400"/>
              <a:t>: Using the definitions above:</a:t>
            </a:r>
            <a:endParaRPr sz="2400"/>
          </a:p>
          <a:p>
            <a:pPr lvl="1">
              <a:lnSpc>
                <a:spcPct val="80000"/>
              </a:lnSpc>
              <a:defRPr/>
            </a:pPr>
            <a:r>
              <a:rPr lang="en-US" sz="2200">
                <a:latin typeface="Cambria Math"/>
                <a:ea typeface="Cambria Math"/>
              </a:rPr>
              <a:t>7 </a:t>
            </a:r>
            <a:r>
              <a:rPr lang="en-US" sz="2200">
                <a:ea typeface="Cambria Math"/>
              </a:rPr>
              <a:t>+</a:t>
            </a:r>
            <a:r>
              <a:rPr lang="en-US" sz="2200" baseline="-25000">
                <a:latin typeface="Cambria Math"/>
                <a:ea typeface="Cambria Math"/>
              </a:rPr>
              <a:t>11</a:t>
            </a:r>
            <a:r>
              <a:rPr lang="en-US" sz="2200">
                <a:latin typeface="Cambria Math"/>
                <a:ea typeface="Cambria Math"/>
              </a:rPr>
              <a:t> 9 = (7 + 9)  </a:t>
            </a:r>
            <a:r>
              <a:rPr lang="en-US" sz="2200" b="1">
                <a:latin typeface="Cambria Math"/>
                <a:ea typeface="Cambria Math"/>
              </a:rPr>
              <a:t>mod</a:t>
            </a:r>
            <a:r>
              <a:rPr lang="en-US" sz="2200">
                <a:latin typeface="Cambria Math"/>
                <a:ea typeface="Cambria Math"/>
              </a:rPr>
              <a:t> 11 = 16 </a:t>
            </a:r>
            <a:r>
              <a:rPr lang="en-US" sz="2200" b="1">
                <a:latin typeface="Cambria Math"/>
                <a:ea typeface="Cambria Math"/>
              </a:rPr>
              <a:t>mod</a:t>
            </a:r>
            <a:r>
              <a:rPr lang="en-US" sz="2200">
                <a:latin typeface="Cambria Math"/>
                <a:ea typeface="Cambria Math"/>
              </a:rPr>
              <a:t> 11 = 5</a:t>
            </a:r>
            <a:endParaRPr sz="2200"/>
          </a:p>
          <a:p>
            <a:pPr lvl="1">
              <a:lnSpc>
                <a:spcPct val="80000"/>
              </a:lnSpc>
              <a:defRPr/>
            </a:pPr>
            <a:r>
              <a:rPr lang="en-US" sz="2200">
                <a:latin typeface="Cambria Math"/>
                <a:ea typeface="Cambria Math"/>
              </a:rPr>
              <a:t>7 </a:t>
            </a:r>
            <a:r>
              <a:rPr lang="en-US" sz="2200">
                <a:ea typeface="Cambria Math"/>
              </a:rPr>
              <a:t>∙</a:t>
            </a:r>
            <a:r>
              <a:rPr lang="en-US" sz="2200" baseline="-25000">
                <a:latin typeface="Cambria Math"/>
                <a:ea typeface="Cambria Math"/>
              </a:rPr>
              <a:t>11</a:t>
            </a:r>
            <a:r>
              <a:rPr lang="en-US" sz="2200">
                <a:latin typeface="Cambria Math"/>
                <a:ea typeface="Cambria Math"/>
              </a:rPr>
              <a:t> 9 = (7 </a:t>
            </a:r>
            <a:r>
              <a:rPr lang="en-US" sz="2200">
                <a:latin typeface="Cambria Math"/>
                <a:ea typeface="Cambria Math"/>
              </a:rPr>
              <a:t>∙</a:t>
            </a:r>
            <a:r>
              <a:rPr lang="en-US" sz="2200">
                <a:latin typeface="Cambria Math"/>
                <a:ea typeface="Cambria Math"/>
              </a:rPr>
              <a:t> 9)  </a:t>
            </a:r>
            <a:r>
              <a:rPr lang="en-US" sz="2200" b="1">
                <a:latin typeface="Cambria Math"/>
                <a:ea typeface="Cambria Math"/>
              </a:rPr>
              <a:t>mod</a:t>
            </a:r>
            <a:r>
              <a:rPr lang="en-US" sz="2200">
                <a:latin typeface="Cambria Math"/>
                <a:ea typeface="Cambria Math"/>
              </a:rPr>
              <a:t> 11 = 63 </a:t>
            </a:r>
            <a:r>
              <a:rPr lang="en-US" sz="2200" b="1">
                <a:latin typeface="Cambria Math"/>
                <a:ea typeface="Cambria Math"/>
              </a:rPr>
              <a:t>mod</a:t>
            </a:r>
            <a:r>
              <a:rPr lang="en-US" sz="2200">
                <a:latin typeface="Cambria Math"/>
                <a:ea typeface="Cambria Math"/>
              </a:rPr>
              <a:t> 11 = 8</a:t>
            </a:r>
            <a:endParaRPr lang="en-US" sz="2200"/>
          </a:p>
          <a:p>
            <a:pPr lvl="1">
              <a:lnSpc>
                <a:spcPct val="80000"/>
              </a:lnSpc>
              <a:defRPr/>
            </a:pPr>
            <a:endParaRPr lang="en-US"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Arithmetic Modulo </a:t>
            </a:r>
            <a:r>
              <a:rPr lang="en-US" i="1"/>
              <a:t>m</a:t>
            </a:r>
            <a:endParaRPr/>
          </a:p>
        </p:txBody>
      </p:sp>
      <p:sp>
        <p:nvSpPr>
          <p:cNvPr id="5" name="Content Placeholder 2" hidden="0"/>
          <p:cNvSpPr>
            <a:spLocks noGrp="1"/>
          </p:cNvSpPr>
          <p:nvPr isPhoto="0" userDrawn="0">
            <p:ph idx="1" hasCustomPrompt="0"/>
          </p:nvPr>
        </p:nvSpPr>
        <p:spPr bwMode="auto"/>
        <p:txBody>
          <a:bodyPr/>
          <a:lstStyle/>
          <a:p>
            <a:pPr>
              <a:lnSpc>
                <a:spcPct val="95000"/>
              </a:lnSpc>
              <a:defRPr/>
            </a:pPr>
            <a:r>
              <a:rPr lang="en-US" sz="2200">
                <a:ea typeface="Cambria Math"/>
              </a:rPr>
              <a:t>The operations +</a:t>
            </a:r>
            <a:r>
              <a:rPr lang="en-US" sz="2200" i="1" baseline="-25000">
                <a:ea typeface="Cambria Math"/>
              </a:rPr>
              <a:t>m</a:t>
            </a:r>
            <a:r>
              <a:rPr lang="en-US" sz="2200">
                <a:ea typeface="Cambria Math"/>
              </a:rPr>
              <a:t> and  </a:t>
            </a:r>
            <a:r>
              <a:rPr lang="en-US" sz="2200">
                <a:latin typeface="Cambria Math"/>
                <a:ea typeface="Cambria Math"/>
              </a:rPr>
              <a:t>∙</a:t>
            </a:r>
            <a:r>
              <a:rPr lang="en-US" sz="2200" i="1" baseline="-25000">
                <a:ea typeface="Cambria Math"/>
              </a:rPr>
              <a:t>m    </a:t>
            </a:r>
            <a:r>
              <a:rPr lang="en-US" sz="2200">
                <a:ea typeface="Cambria Math"/>
              </a:rPr>
              <a:t>satisfy many of the same properties as ordinary addition and multiplication.</a:t>
            </a:r>
            <a:endParaRPr sz="1000"/>
          </a:p>
          <a:p>
            <a:pPr lvl="1">
              <a:lnSpc>
                <a:spcPct val="80000"/>
              </a:lnSpc>
              <a:defRPr/>
            </a:pPr>
            <a:r>
              <a:rPr lang="en-US" sz="2200" i="1">
                <a:ea typeface="Cambria Math"/>
              </a:rPr>
              <a:t>Closure</a:t>
            </a:r>
            <a:r>
              <a:rPr lang="en-US" sz="2200">
                <a:ea typeface="Cambria Math"/>
              </a:rPr>
              <a:t>: If </a:t>
            </a:r>
            <a:r>
              <a:rPr lang="en-US" sz="2200" i="1">
                <a:ea typeface="Cambria Math"/>
              </a:rPr>
              <a:t>a</a:t>
            </a:r>
            <a:r>
              <a:rPr lang="en-US" sz="2200">
                <a:ea typeface="Cambria Math"/>
              </a:rPr>
              <a:t> and </a:t>
            </a:r>
            <a:r>
              <a:rPr lang="en-US" sz="2200" i="1">
                <a:ea typeface="Cambria Math"/>
              </a:rPr>
              <a:t>b </a:t>
            </a:r>
            <a:r>
              <a:rPr lang="en-US" sz="2200">
                <a:ea typeface="Cambria Math"/>
              </a:rPr>
              <a:t>belong to </a:t>
            </a:r>
            <a:r>
              <a:rPr lang="en-US" sz="2200" b="1"/>
              <a:t>Z</a:t>
            </a:r>
            <a:r>
              <a:rPr lang="en-US" sz="2200" i="1" baseline="-25000"/>
              <a:t>m</a:t>
            </a:r>
            <a:r>
              <a:rPr lang="en-US" sz="2200" i="1" baseline="-25000"/>
              <a:t> </a:t>
            </a:r>
            <a:r>
              <a:rPr lang="en-US" sz="2200">
                <a:ea typeface="Cambria Math"/>
              </a:rPr>
              <a:t>, then</a:t>
            </a:r>
            <a:r>
              <a:rPr lang="en-US" sz="2200" i="1" baseline="-25000"/>
              <a:t>  </a:t>
            </a:r>
            <a:r>
              <a:rPr lang="en-US" sz="2200" i="1">
                <a:ea typeface="Cambria Math"/>
              </a:rPr>
              <a:t>a</a:t>
            </a:r>
            <a:r>
              <a:rPr lang="en-US" sz="2200">
                <a:ea typeface="Cambria Math"/>
              </a:rPr>
              <a:t> +</a:t>
            </a:r>
            <a:r>
              <a:rPr lang="en-US" sz="2200" i="1" baseline="-25000">
                <a:ea typeface="Cambria Math"/>
              </a:rPr>
              <a:t>m </a:t>
            </a:r>
            <a:r>
              <a:rPr lang="en-US" sz="2200" i="1">
                <a:ea typeface="Cambria Math"/>
              </a:rPr>
              <a:t>b</a:t>
            </a:r>
            <a:r>
              <a:rPr lang="en-US" sz="2200">
                <a:ea typeface="Cambria Math"/>
              </a:rPr>
              <a:t> and </a:t>
            </a:r>
            <a:r>
              <a:rPr lang="en-US" sz="2200" i="1">
                <a:ea typeface="Cambria Math"/>
              </a:rPr>
              <a:t>a</a:t>
            </a:r>
            <a:r>
              <a:rPr lang="en-US" sz="2200">
                <a:ea typeface="Cambria Math"/>
              </a:rPr>
              <a:t> </a:t>
            </a:r>
            <a:r>
              <a:rPr lang="en-US" sz="2200">
                <a:latin typeface="Cambria Math"/>
                <a:ea typeface="Cambria Math"/>
              </a:rPr>
              <a:t>∙</a:t>
            </a:r>
            <a:r>
              <a:rPr lang="en-US" sz="2200" i="1" baseline="-25000">
                <a:ea typeface="Cambria Math"/>
              </a:rPr>
              <a:t>m </a:t>
            </a:r>
            <a:r>
              <a:rPr lang="en-US" sz="2200" i="1">
                <a:ea typeface="Cambria Math"/>
              </a:rPr>
              <a:t>b</a:t>
            </a:r>
            <a:r>
              <a:rPr lang="en-US" sz="2200">
                <a:ea typeface="Cambria Math"/>
              </a:rPr>
              <a:t> belong to </a:t>
            </a:r>
            <a:r>
              <a:rPr lang="en-US" sz="2200" b="1"/>
              <a:t>Z</a:t>
            </a:r>
            <a:r>
              <a:rPr lang="en-US" sz="2200" i="1" baseline="-25000"/>
              <a:t>m</a:t>
            </a:r>
            <a:r>
              <a:rPr lang="en-US" sz="2200" i="1" baseline="-25000"/>
              <a:t> </a:t>
            </a:r>
            <a:r>
              <a:rPr lang="en-US" sz="2200">
                <a:ea typeface="Cambria Math"/>
              </a:rPr>
              <a:t>.</a:t>
            </a:r>
            <a:endParaRPr sz="1000"/>
          </a:p>
          <a:p>
            <a:pPr lvl="1">
              <a:lnSpc>
                <a:spcPct val="80000"/>
              </a:lnSpc>
              <a:defRPr/>
            </a:pPr>
            <a:r>
              <a:rPr lang="en-US" sz="2200" i="1">
                <a:ea typeface="Cambria Math"/>
              </a:rPr>
              <a:t>Associativity</a:t>
            </a:r>
            <a:r>
              <a:rPr lang="en-US" sz="2200">
                <a:ea typeface="Cambria Math"/>
              </a:rPr>
              <a:t>: If </a:t>
            </a:r>
            <a:r>
              <a:rPr lang="en-US" sz="2200" i="1">
                <a:ea typeface="Cambria Math"/>
              </a:rPr>
              <a:t>a</a:t>
            </a:r>
            <a:r>
              <a:rPr lang="en-US" sz="2200">
                <a:ea typeface="Cambria Math"/>
              </a:rPr>
              <a:t>, </a:t>
            </a:r>
            <a:r>
              <a:rPr lang="en-US" sz="2200" i="1">
                <a:ea typeface="Cambria Math"/>
              </a:rPr>
              <a:t>b, </a:t>
            </a:r>
            <a:r>
              <a:rPr lang="en-US" sz="2200">
                <a:ea typeface="Cambria Math"/>
              </a:rPr>
              <a:t>and</a:t>
            </a:r>
            <a:r>
              <a:rPr lang="en-US" sz="2200" i="1">
                <a:ea typeface="Cambria Math"/>
              </a:rPr>
              <a:t> c</a:t>
            </a:r>
            <a:r>
              <a:rPr lang="en-US" sz="2200">
                <a:ea typeface="Cambria Math"/>
              </a:rPr>
              <a:t> belong to </a:t>
            </a:r>
            <a:r>
              <a:rPr lang="en-US" sz="2200" b="1"/>
              <a:t>Z</a:t>
            </a:r>
            <a:r>
              <a:rPr lang="en-US" sz="2200" i="1" baseline="-25000"/>
              <a:t>m</a:t>
            </a:r>
            <a:r>
              <a:rPr lang="en-US" sz="2200" i="1" baseline="-25000"/>
              <a:t> </a:t>
            </a:r>
            <a:r>
              <a:rPr lang="en-US" sz="2200">
                <a:ea typeface="Cambria Math"/>
              </a:rPr>
              <a:t>, then                                                                                       (</a:t>
            </a:r>
            <a:r>
              <a:rPr lang="en-US" sz="2200" i="1">
                <a:ea typeface="Cambria Math"/>
              </a:rPr>
              <a:t>a</a:t>
            </a:r>
            <a:r>
              <a:rPr lang="en-US" sz="2200">
                <a:ea typeface="Cambria Math"/>
              </a:rPr>
              <a:t> +</a:t>
            </a:r>
            <a:r>
              <a:rPr lang="en-US" sz="2200" i="1" baseline="-25000">
                <a:ea typeface="Cambria Math"/>
              </a:rPr>
              <a:t>m </a:t>
            </a:r>
            <a:r>
              <a:rPr lang="en-US" sz="2200" i="1">
                <a:ea typeface="Cambria Math"/>
              </a:rPr>
              <a:t>b)</a:t>
            </a:r>
            <a:r>
              <a:rPr lang="en-US" sz="2200">
                <a:ea typeface="Cambria Math"/>
              </a:rPr>
              <a:t> +</a:t>
            </a:r>
            <a:r>
              <a:rPr lang="en-US" sz="2200" i="1" baseline="-25000">
                <a:ea typeface="Cambria Math"/>
              </a:rPr>
              <a:t>m </a:t>
            </a:r>
            <a:r>
              <a:rPr lang="en-US" sz="2200" i="1">
                <a:ea typeface="Cambria Math"/>
              </a:rPr>
              <a:t>c  = a</a:t>
            </a:r>
            <a:r>
              <a:rPr lang="en-US" sz="2200">
                <a:ea typeface="Cambria Math"/>
              </a:rPr>
              <a:t> +</a:t>
            </a:r>
            <a:r>
              <a:rPr lang="en-US" sz="2200" i="1" baseline="-25000">
                <a:ea typeface="Cambria Math"/>
              </a:rPr>
              <a:t>m </a:t>
            </a:r>
            <a:r>
              <a:rPr lang="en-US" sz="2200">
                <a:ea typeface="Cambria Math"/>
              </a:rPr>
              <a:t>(</a:t>
            </a:r>
            <a:r>
              <a:rPr lang="en-US" sz="2200" i="1">
                <a:ea typeface="Cambria Math"/>
              </a:rPr>
              <a:t>b</a:t>
            </a:r>
            <a:r>
              <a:rPr lang="en-US" sz="2200">
                <a:ea typeface="Cambria Math"/>
              </a:rPr>
              <a:t> +</a:t>
            </a:r>
            <a:r>
              <a:rPr lang="en-US" sz="2200" i="1" baseline="-25000">
                <a:ea typeface="Cambria Math"/>
              </a:rPr>
              <a:t>m </a:t>
            </a:r>
            <a:r>
              <a:rPr lang="en-US" sz="2200" i="1">
                <a:ea typeface="Cambria Math"/>
              </a:rPr>
              <a:t>c</a:t>
            </a:r>
            <a:r>
              <a:rPr lang="en-US" sz="2200">
                <a:ea typeface="Cambria Math"/>
              </a:rPr>
              <a:t>) and (</a:t>
            </a:r>
            <a:r>
              <a:rPr lang="en-US" sz="2200" i="1">
                <a:ea typeface="Cambria Math"/>
              </a:rPr>
              <a:t>a</a:t>
            </a:r>
            <a:r>
              <a:rPr lang="en-US" sz="2200">
                <a:ea typeface="Cambria Math"/>
              </a:rPr>
              <a:t> </a:t>
            </a:r>
            <a:r>
              <a:rPr lang="en-US" sz="2200">
                <a:latin typeface="Cambria Math"/>
                <a:ea typeface="Cambria Math"/>
              </a:rPr>
              <a:t>∙</a:t>
            </a:r>
            <a:r>
              <a:rPr lang="en-US" sz="2200" i="1" baseline="-25000">
                <a:ea typeface="Cambria Math"/>
              </a:rPr>
              <a:t>m </a:t>
            </a:r>
            <a:r>
              <a:rPr lang="en-US" sz="2200" i="1">
                <a:ea typeface="Cambria Math"/>
              </a:rPr>
              <a:t>b)</a:t>
            </a:r>
            <a:r>
              <a:rPr lang="en-US" sz="2200">
                <a:ea typeface="Cambria Math"/>
              </a:rPr>
              <a:t> </a:t>
            </a:r>
            <a:r>
              <a:rPr lang="en-US" sz="2200">
                <a:latin typeface="Cambria Math"/>
                <a:ea typeface="Cambria Math"/>
              </a:rPr>
              <a:t>∙</a:t>
            </a:r>
            <a:r>
              <a:rPr lang="en-US" sz="2200" i="1" baseline="-25000">
                <a:ea typeface="Cambria Math"/>
              </a:rPr>
              <a:t>m  </a:t>
            </a:r>
            <a:r>
              <a:rPr lang="en-US" sz="2200" i="1">
                <a:ea typeface="Cambria Math"/>
              </a:rPr>
              <a:t>c  = a</a:t>
            </a:r>
            <a:r>
              <a:rPr lang="en-US" sz="2200">
                <a:ea typeface="Cambria Math"/>
              </a:rPr>
              <a:t> </a:t>
            </a:r>
            <a:r>
              <a:rPr lang="en-US" sz="2200">
                <a:latin typeface="Cambria Math"/>
                <a:ea typeface="Cambria Math"/>
              </a:rPr>
              <a:t>∙</a:t>
            </a:r>
            <a:r>
              <a:rPr lang="en-US" sz="2200" i="1" baseline="-25000">
                <a:ea typeface="Cambria Math"/>
              </a:rPr>
              <a:t>m </a:t>
            </a:r>
            <a:r>
              <a:rPr lang="en-US" sz="2200">
                <a:ea typeface="Cambria Math"/>
              </a:rPr>
              <a:t>(</a:t>
            </a:r>
            <a:r>
              <a:rPr lang="en-US" sz="2200" i="1">
                <a:ea typeface="Cambria Math"/>
              </a:rPr>
              <a:t>b</a:t>
            </a:r>
            <a:r>
              <a:rPr lang="en-US" sz="2200">
                <a:ea typeface="Cambria Math"/>
              </a:rPr>
              <a:t> </a:t>
            </a:r>
            <a:r>
              <a:rPr lang="en-US" sz="2200">
                <a:latin typeface="Cambria Math"/>
                <a:ea typeface="Cambria Math"/>
              </a:rPr>
              <a:t>∙</a:t>
            </a:r>
            <a:r>
              <a:rPr lang="en-US" sz="2200" i="1" baseline="-25000">
                <a:ea typeface="Cambria Math"/>
              </a:rPr>
              <a:t>m </a:t>
            </a:r>
            <a:r>
              <a:rPr lang="en-US" sz="2200" i="1">
                <a:ea typeface="Cambria Math"/>
              </a:rPr>
              <a:t>c</a:t>
            </a:r>
            <a:r>
              <a:rPr lang="en-US" sz="2200">
                <a:ea typeface="Cambria Math"/>
              </a:rPr>
              <a:t>).</a:t>
            </a:r>
            <a:endParaRPr sz="1000"/>
          </a:p>
          <a:p>
            <a:pPr lvl="1">
              <a:lnSpc>
                <a:spcPct val="80000"/>
              </a:lnSpc>
              <a:defRPr/>
            </a:pPr>
            <a:r>
              <a:rPr lang="en-US" sz="2200" i="1">
                <a:ea typeface="Cambria Math"/>
              </a:rPr>
              <a:t>Commutativity</a:t>
            </a:r>
            <a:r>
              <a:rPr lang="en-US" sz="2200">
                <a:ea typeface="Cambria Math"/>
              </a:rPr>
              <a:t>: If </a:t>
            </a:r>
            <a:r>
              <a:rPr lang="en-US" sz="2200" i="1">
                <a:ea typeface="Cambria Math"/>
              </a:rPr>
              <a:t>a</a:t>
            </a:r>
            <a:r>
              <a:rPr lang="en-US" sz="2200">
                <a:ea typeface="Cambria Math"/>
              </a:rPr>
              <a:t> and</a:t>
            </a:r>
            <a:r>
              <a:rPr lang="en-US" sz="2200" i="1">
                <a:ea typeface="Cambria Math"/>
              </a:rPr>
              <a:t> b</a:t>
            </a:r>
            <a:r>
              <a:rPr lang="en-US" sz="2200">
                <a:ea typeface="Cambria Math"/>
              </a:rPr>
              <a:t> belong to </a:t>
            </a:r>
            <a:r>
              <a:rPr lang="en-US" sz="2200" b="1"/>
              <a:t>Z</a:t>
            </a:r>
            <a:r>
              <a:rPr lang="en-US" sz="2200" i="1" baseline="-25000"/>
              <a:t>m</a:t>
            </a:r>
            <a:r>
              <a:rPr lang="en-US" sz="2200" i="1" baseline="-25000"/>
              <a:t> </a:t>
            </a:r>
            <a:r>
              <a:rPr lang="en-US" sz="2200">
                <a:ea typeface="Cambria Math"/>
              </a:rPr>
              <a:t>, then                                                                                          </a:t>
            </a:r>
            <a:r>
              <a:rPr lang="en-US" sz="2200" i="1">
                <a:ea typeface="Cambria Math"/>
              </a:rPr>
              <a:t>a</a:t>
            </a:r>
            <a:r>
              <a:rPr lang="en-US" sz="2200">
                <a:ea typeface="Cambria Math"/>
              </a:rPr>
              <a:t> +</a:t>
            </a:r>
            <a:r>
              <a:rPr lang="en-US" sz="2200" i="1" baseline="-25000">
                <a:ea typeface="Cambria Math"/>
              </a:rPr>
              <a:t>m </a:t>
            </a:r>
            <a:r>
              <a:rPr lang="en-US" sz="2200" i="1">
                <a:ea typeface="Cambria Math"/>
              </a:rPr>
              <a:t>b  = b</a:t>
            </a:r>
            <a:r>
              <a:rPr lang="en-US" sz="2200">
                <a:ea typeface="Cambria Math"/>
              </a:rPr>
              <a:t> +</a:t>
            </a:r>
            <a:r>
              <a:rPr lang="en-US" sz="2200" i="1" baseline="-25000">
                <a:ea typeface="Cambria Math"/>
              </a:rPr>
              <a:t>m </a:t>
            </a:r>
            <a:r>
              <a:rPr lang="en-US" sz="2200" i="1">
                <a:ea typeface="Cambria Math"/>
              </a:rPr>
              <a:t>a</a:t>
            </a:r>
            <a:r>
              <a:rPr lang="en-US" sz="2200">
                <a:ea typeface="Cambria Math"/>
              </a:rPr>
              <a:t>  and </a:t>
            </a:r>
            <a:r>
              <a:rPr lang="en-US" sz="2200" i="1">
                <a:ea typeface="Cambria Math"/>
              </a:rPr>
              <a:t>a</a:t>
            </a:r>
            <a:r>
              <a:rPr lang="en-US" sz="2200">
                <a:ea typeface="Cambria Math"/>
              </a:rPr>
              <a:t> </a:t>
            </a:r>
            <a:r>
              <a:rPr lang="en-US" sz="2200">
                <a:latin typeface="Cambria Math"/>
                <a:ea typeface="Cambria Math"/>
              </a:rPr>
              <a:t>∙</a:t>
            </a:r>
            <a:r>
              <a:rPr lang="en-US" sz="2200" i="1" baseline="-25000">
                <a:ea typeface="Cambria Math"/>
              </a:rPr>
              <a:t>m </a:t>
            </a:r>
            <a:r>
              <a:rPr lang="en-US" sz="2200" i="1">
                <a:ea typeface="Cambria Math"/>
              </a:rPr>
              <a:t>b  = b</a:t>
            </a:r>
            <a:r>
              <a:rPr lang="en-US" sz="2200">
                <a:ea typeface="Cambria Math"/>
              </a:rPr>
              <a:t> </a:t>
            </a:r>
            <a:r>
              <a:rPr lang="en-US" sz="2200">
                <a:latin typeface="Cambria Math"/>
                <a:ea typeface="Cambria Math"/>
              </a:rPr>
              <a:t>∙</a:t>
            </a:r>
            <a:r>
              <a:rPr lang="en-US" sz="2200" i="1" baseline="-25000">
                <a:ea typeface="Cambria Math"/>
              </a:rPr>
              <a:t>m </a:t>
            </a:r>
            <a:r>
              <a:rPr lang="en-US" sz="2200" i="1">
                <a:ea typeface="Cambria Math"/>
              </a:rPr>
              <a:t>a</a:t>
            </a:r>
            <a:r>
              <a:rPr lang="en-US" sz="2200">
                <a:ea typeface="Cambria Math"/>
              </a:rPr>
              <a:t>.</a:t>
            </a:r>
            <a:endParaRPr sz="1000"/>
          </a:p>
          <a:p>
            <a:pPr lvl="1">
              <a:lnSpc>
                <a:spcPct val="80000"/>
              </a:lnSpc>
              <a:defRPr/>
            </a:pPr>
            <a:r>
              <a:rPr lang="en-US" sz="2200" i="1">
                <a:ea typeface="Cambria Math"/>
              </a:rPr>
              <a:t>Identity elements</a:t>
            </a:r>
            <a:r>
              <a:rPr lang="en-US" sz="2200">
                <a:ea typeface="Cambria Math"/>
              </a:rPr>
              <a:t>: The elements </a:t>
            </a:r>
            <a:r>
              <a:rPr lang="en-US" sz="2200">
                <a:latin typeface="Cambria Math"/>
                <a:ea typeface="Cambria Math"/>
              </a:rPr>
              <a:t>0</a:t>
            </a:r>
            <a:r>
              <a:rPr lang="en-US" sz="2200">
                <a:ea typeface="Cambria Math"/>
              </a:rPr>
              <a:t> and </a:t>
            </a:r>
            <a:r>
              <a:rPr lang="en-US" sz="2200">
                <a:latin typeface="Cambria Math"/>
                <a:ea typeface="Cambria Math"/>
              </a:rPr>
              <a:t>1</a:t>
            </a:r>
            <a:r>
              <a:rPr lang="en-US" sz="2200">
                <a:ea typeface="Cambria Math"/>
              </a:rPr>
              <a:t> are identity elements for addition and multiplication modulo </a:t>
            </a:r>
            <a:r>
              <a:rPr lang="en-US" sz="2200" i="1">
                <a:ea typeface="Cambria Math"/>
              </a:rPr>
              <a:t>m</a:t>
            </a:r>
            <a:r>
              <a:rPr lang="en-US" sz="2200">
                <a:ea typeface="Cambria Math"/>
              </a:rPr>
              <a:t>, respectively.</a:t>
            </a:r>
            <a:endParaRPr sz="1000"/>
          </a:p>
          <a:p>
            <a:pPr lvl="2">
              <a:lnSpc>
                <a:spcPct val="80000"/>
              </a:lnSpc>
              <a:defRPr/>
            </a:pPr>
            <a:r>
              <a:rPr lang="en-US" sz="2200">
                <a:ea typeface="Cambria Math"/>
              </a:rPr>
              <a:t>If </a:t>
            </a:r>
            <a:r>
              <a:rPr lang="en-US" sz="2200" i="1">
                <a:ea typeface="Cambria Math"/>
              </a:rPr>
              <a:t>a</a:t>
            </a:r>
            <a:r>
              <a:rPr lang="en-US" sz="2200">
                <a:ea typeface="Cambria Math"/>
              </a:rPr>
              <a:t> belongs to  </a:t>
            </a:r>
            <a:r>
              <a:rPr lang="en-US" sz="2200" b="1"/>
              <a:t>Z</a:t>
            </a:r>
            <a:r>
              <a:rPr lang="en-US" sz="2200" i="1" baseline="-25000"/>
              <a:t>m</a:t>
            </a:r>
            <a:r>
              <a:rPr lang="en-US" sz="2200" i="1" baseline="-25000"/>
              <a:t> </a:t>
            </a:r>
            <a:r>
              <a:rPr lang="en-US" sz="2200">
                <a:ea typeface="Cambria Math"/>
              </a:rPr>
              <a:t>, then </a:t>
            </a:r>
            <a:r>
              <a:rPr lang="en-US" sz="2200" i="1">
                <a:ea typeface="Cambria Math"/>
              </a:rPr>
              <a:t>a</a:t>
            </a:r>
            <a:r>
              <a:rPr lang="en-US" sz="2200">
                <a:ea typeface="Cambria Math"/>
              </a:rPr>
              <a:t> +</a:t>
            </a:r>
            <a:r>
              <a:rPr lang="en-US" sz="2200" i="1" baseline="-25000">
                <a:ea typeface="Cambria Math"/>
              </a:rPr>
              <a:t>m </a:t>
            </a:r>
            <a:r>
              <a:rPr lang="en-US" sz="2200">
                <a:latin typeface="Cambria Math"/>
                <a:ea typeface="Cambria Math"/>
              </a:rPr>
              <a:t>0</a:t>
            </a:r>
            <a:r>
              <a:rPr lang="en-US" sz="2200" i="1">
                <a:ea typeface="Cambria Math"/>
              </a:rPr>
              <a:t>  = </a:t>
            </a:r>
            <a:r>
              <a:rPr lang="en-US" sz="2200" i="1" baseline="-25000">
                <a:ea typeface="Cambria Math"/>
              </a:rPr>
              <a:t> </a:t>
            </a:r>
            <a:r>
              <a:rPr lang="en-US" sz="2200" i="1">
                <a:ea typeface="Cambria Math"/>
              </a:rPr>
              <a:t>a</a:t>
            </a:r>
            <a:r>
              <a:rPr lang="en-US" sz="2200">
                <a:ea typeface="Cambria Math"/>
              </a:rPr>
              <a:t>  and </a:t>
            </a:r>
            <a:r>
              <a:rPr lang="en-US" sz="2200" i="1">
                <a:ea typeface="Cambria Math"/>
              </a:rPr>
              <a:t>a</a:t>
            </a:r>
            <a:r>
              <a:rPr lang="en-US" sz="2200">
                <a:ea typeface="Cambria Math"/>
              </a:rPr>
              <a:t> </a:t>
            </a:r>
            <a:r>
              <a:rPr lang="en-US" sz="2200">
                <a:latin typeface="Cambria Math"/>
                <a:ea typeface="Cambria Math"/>
              </a:rPr>
              <a:t>∙</a:t>
            </a:r>
            <a:r>
              <a:rPr lang="en-US" sz="2200" i="1" baseline="-25000">
                <a:ea typeface="Cambria Math"/>
              </a:rPr>
              <a:t>m </a:t>
            </a:r>
            <a:r>
              <a:rPr lang="en-US" sz="2200">
                <a:latin typeface="Cambria Math"/>
                <a:ea typeface="Cambria Math"/>
              </a:rPr>
              <a:t>1</a:t>
            </a:r>
            <a:r>
              <a:rPr lang="en-US" sz="2200">
                <a:ea typeface="Cambria Math"/>
              </a:rPr>
              <a:t> </a:t>
            </a:r>
            <a:r>
              <a:rPr lang="en-US" sz="2200" i="1">
                <a:ea typeface="Cambria Math"/>
              </a:rPr>
              <a:t> = a</a:t>
            </a:r>
            <a:r>
              <a:rPr lang="en-US" sz="2200">
                <a:ea typeface="Cambria Math"/>
              </a:rPr>
              <a:t>.</a:t>
            </a:r>
            <a:endParaRPr sz="800"/>
          </a:p>
          <a:p>
            <a:pPr lvl="1">
              <a:lnSpc>
                <a:spcPct val="80000"/>
              </a:lnSpc>
              <a:defRPr/>
            </a:pPr>
            <a:endParaRPr lang="en-US" sz="1000"/>
          </a:p>
          <a:p>
            <a:pPr lvl="1">
              <a:lnSpc>
                <a:spcPct val="80000"/>
              </a:lnSpc>
              <a:defRPr/>
            </a:pPr>
            <a:endParaRPr lang="en-US" sz="1000"/>
          </a:p>
          <a:p>
            <a:pPr>
              <a:lnSpc>
                <a:spcPct val="80000"/>
              </a:lnSpc>
              <a:buNone/>
              <a:defRPr/>
            </a:pPr>
            <a:r>
              <a:rPr lang="en-US" sz="1000" b="1"/>
              <a:t>  </a:t>
            </a:r>
            <a:endParaRPr lang="en-US" sz="1000"/>
          </a:p>
        </p:txBody>
      </p:sp>
      <p:sp>
        <p:nvSpPr>
          <p:cNvPr id="6" name="TextBox 3" hidden="0"/>
          <p:cNvSpPr>
            <a:spLocks noAdjustHandles="0" noChangeArrowheads="0"/>
          </p:cNvSpPr>
          <p:nvPr isPhoto="0" userDrawn="0"/>
        </p:nvSpPr>
        <p:spPr bwMode="auto">
          <a:xfrm>
            <a:off x="6477000" y="6019800"/>
            <a:ext cx="1524000" cy="369332"/>
          </a:xfrm>
          <a:prstGeom prst="rect">
            <a:avLst/>
          </a:prstGeom>
          <a:noFill/>
        </p:spPr>
        <p:txBody>
          <a:bodyPr wrap="square" rtlCol="0">
            <a:spAutoFit/>
          </a:bodyPr>
          <a:lstStyle/>
          <a:p>
            <a:pPr>
              <a:defRPr/>
            </a:pPr>
            <a:r>
              <a:rPr lang="en-US" i="1"/>
              <a:t>continued</a:t>
            </a:r>
            <a:r>
              <a:rPr lang="en-US"/>
              <a:t> </a:t>
            </a:r>
            <a:r>
              <a:rPr lang="en-US">
                <a:latin typeface="Cambria Math"/>
                <a:ea typeface="Cambria Math"/>
              </a:rPr>
              <a:t>→</a:t>
            </a:r>
            <a:r>
              <a:rPr lang="en-US"/>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Arithmetic Modulo </a:t>
            </a:r>
            <a:r>
              <a:rPr lang="en-US" i="1"/>
              <a:t>m</a:t>
            </a:r>
            <a:endParaRPr/>
          </a:p>
        </p:txBody>
      </p:sp>
      <p:sp>
        <p:nvSpPr>
          <p:cNvPr id="5" name="Content Placeholder 2" hidden="0"/>
          <p:cNvSpPr>
            <a:spLocks noGrp="1"/>
          </p:cNvSpPr>
          <p:nvPr isPhoto="0" userDrawn="0">
            <p:ph idx="1" hasCustomPrompt="0"/>
          </p:nvPr>
        </p:nvSpPr>
        <p:spPr bwMode="auto"/>
        <p:txBody>
          <a:bodyPr/>
          <a:lstStyle/>
          <a:p>
            <a:pPr lvl="1">
              <a:defRPr/>
            </a:pPr>
            <a:r>
              <a:rPr lang="en-US" sz="2000" i="1">
                <a:ea typeface="Cambria Math"/>
              </a:rPr>
              <a:t>Additive inverses</a:t>
            </a:r>
            <a:r>
              <a:rPr lang="en-US" sz="2000">
                <a:ea typeface="Cambria Math"/>
              </a:rPr>
              <a:t>: If </a:t>
            </a:r>
            <a:r>
              <a:rPr lang="en-US" sz="2000" i="1">
                <a:ea typeface="Cambria Math"/>
              </a:rPr>
              <a:t>a</a:t>
            </a:r>
            <a:r>
              <a:rPr lang="en-US" sz="2000" i="1">
                <a:latin typeface="Cambria Math"/>
                <a:ea typeface="Cambria Math"/>
              </a:rPr>
              <a:t>≠ </a:t>
            </a:r>
            <a:r>
              <a:rPr lang="en-US" sz="2000">
                <a:latin typeface="Cambria Math"/>
                <a:ea typeface="Cambria Math"/>
              </a:rPr>
              <a:t>0 </a:t>
            </a:r>
            <a:r>
              <a:rPr lang="en-US" sz="2000">
                <a:ea typeface="Cambria Math"/>
              </a:rPr>
              <a:t>belongs to  </a:t>
            </a:r>
            <a:r>
              <a:rPr lang="en-US" sz="2000" b="1"/>
              <a:t>Z</a:t>
            </a:r>
            <a:r>
              <a:rPr lang="en-US" sz="2000" i="1" baseline="-25000"/>
              <a:t>m</a:t>
            </a:r>
            <a:r>
              <a:rPr lang="en-US" sz="2000" i="1" baseline="-25000"/>
              <a:t> </a:t>
            </a:r>
            <a:r>
              <a:rPr lang="en-US" sz="2000">
                <a:ea typeface="Cambria Math"/>
              </a:rPr>
              <a:t>, then </a:t>
            </a:r>
            <a:r>
              <a:rPr lang="en-US" sz="2000" i="1">
                <a:ea typeface="Cambria Math"/>
              </a:rPr>
              <a:t>m</a:t>
            </a:r>
            <a:r>
              <a:rPr lang="en-US" sz="2000" i="1">
                <a:latin typeface="Cambria Math"/>
                <a:ea typeface="Cambria Math"/>
              </a:rPr>
              <a:t>− </a:t>
            </a:r>
            <a:r>
              <a:rPr lang="en-US" sz="2000" i="1">
                <a:ea typeface="Cambria Math"/>
              </a:rPr>
              <a:t>a</a:t>
            </a:r>
            <a:r>
              <a:rPr lang="en-US" sz="2000">
                <a:ea typeface="Cambria Math"/>
              </a:rPr>
              <a:t>  is the additive inverse of a modulo m and 0 is its own additive inverse.  </a:t>
            </a:r>
            <a:endParaRPr/>
          </a:p>
          <a:p>
            <a:pPr lvl="2">
              <a:defRPr/>
            </a:pPr>
            <a:r>
              <a:rPr lang="en-US" sz="2000" i="1">
                <a:ea typeface="Cambria Math"/>
              </a:rPr>
              <a:t>a</a:t>
            </a:r>
            <a:r>
              <a:rPr lang="en-US" sz="2000">
                <a:ea typeface="Cambria Math"/>
              </a:rPr>
              <a:t> +</a:t>
            </a:r>
            <a:r>
              <a:rPr lang="en-US" sz="2000" i="1" baseline="-25000">
                <a:ea typeface="Cambria Math"/>
              </a:rPr>
              <a:t>m </a:t>
            </a:r>
            <a:r>
              <a:rPr lang="en-US" sz="2000">
                <a:ea typeface="Cambria Math"/>
              </a:rPr>
              <a:t>(</a:t>
            </a:r>
            <a:r>
              <a:rPr lang="en-US" sz="2000" i="1">
                <a:ea typeface="Cambria Math"/>
              </a:rPr>
              <a:t>m</a:t>
            </a:r>
            <a:r>
              <a:rPr lang="en-US" sz="2000" i="1">
                <a:latin typeface="Cambria Math"/>
                <a:ea typeface="Cambria Math"/>
              </a:rPr>
              <a:t>− </a:t>
            </a:r>
            <a:r>
              <a:rPr lang="en-US" sz="2000" i="1">
                <a:ea typeface="Cambria Math"/>
              </a:rPr>
              <a:t>a )</a:t>
            </a:r>
            <a:r>
              <a:rPr lang="en-US" sz="2000">
                <a:ea typeface="Cambria Math"/>
              </a:rPr>
              <a:t> </a:t>
            </a:r>
            <a:r>
              <a:rPr lang="en-US" sz="2000" i="1">
                <a:ea typeface="Cambria Math"/>
              </a:rPr>
              <a:t> = </a:t>
            </a:r>
            <a:r>
              <a:rPr lang="en-US" sz="2000">
                <a:latin typeface="Cambria Math"/>
                <a:ea typeface="Cambria Math"/>
              </a:rPr>
              <a:t>0</a:t>
            </a:r>
            <a:r>
              <a:rPr lang="en-US" sz="2000">
                <a:ea typeface="Cambria Math"/>
              </a:rPr>
              <a:t> and </a:t>
            </a:r>
            <a:r>
              <a:rPr lang="en-US" sz="2000">
                <a:latin typeface="Cambria Math"/>
                <a:ea typeface="Cambria Math"/>
              </a:rPr>
              <a:t>0</a:t>
            </a:r>
            <a:r>
              <a:rPr lang="en-US" sz="2000">
                <a:ea typeface="Cambria Math"/>
              </a:rPr>
              <a:t> +</a:t>
            </a:r>
            <a:r>
              <a:rPr lang="en-US" sz="2000" i="1" baseline="-25000">
                <a:ea typeface="Cambria Math"/>
              </a:rPr>
              <a:t>m </a:t>
            </a:r>
            <a:r>
              <a:rPr lang="en-US" sz="2000">
                <a:latin typeface="Cambria Math"/>
                <a:ea typeface="Cambria Math"/>
              </a:rPr>
              <a:t>0</a:t>
            </a:r>
            <a:r>
              <a:rPr lang="en-US" sz="2000" i="1">
                <a:ea typeface="Cambria Math"/>
              </a:rPr>
              <a:t>  = </a:t>
            </a:r>
            <a:r>
              <a:rPr lang="en-US" sz="2000">
                <a:latin typeface="Cambria Math"/>
                <a:ea typeface="Cambria Math"/>
              </a:rPr>
              <a:t>0</a:t>
            </a:r>
            <a:endParaRPr/>
          </a:p>
          <a:p>
            <a:pPr lvl="1">
              <a:defRPr/>
            </a:pPr>
            <a:r>
              <a:rPr lang="en-US" sz="2000" i="1">
                <a:ea typeface="Cambria Math"/>
              </a:rPr>
              <a:t>Distributivity</a:t>
            </a:r>
            <a:r>
              <a:rPr lang="en-US" sz="2000">
                <a:latin typeface="Cambria Math"/>
                <a:ea typeface="Cambria Math"/>
              </a:rPr>
              <a:t>:</a:t>
            </a:r>
            <a:r>
              <a:rPr lang="en-US" sz="2000">
                <a:ea typeface="Cambria Math"/>
              </a:rPr>
              <a:t> If </a:t>
            </a:r>
            <a:r>
              <a:rPr lang="en-US" sz="2000" i="1">
                <a:ea typeface="Cambria Math"/>
              </a:rPr>
              <a:t>a</a:t>
            </a:r>
            <a:r>
              <a:rPr lang="en-US" sz="2000">
                <a:ea typeface="Cambria Math"/>
              </a:rPr>
              <a:t>, </a:t>
            </a:r>
            <a:r>
              <a:rPr lang="en-US" sz="2000" i="1">
                <a:ea typeface="Cambria Math"/>
              </a:rPr>
              <a:t>b, </a:t>
            </a:r>
            <a:r>
              <a:rPr lang="en-US" sz="2000">
                <a:ea typeface="Cambria Math"/>
              </a:rPr>
              <a:t>and</a:t>
            </a:r>
            <a:r>
              <a:rPr lang="en-US" sz="2000" i="1">
                <a:ea typeface="Cambria Math"/>
              </a:rPr>
              <a:t> c</a:t>
            </a:r>
            <a:r>
              <a:rPr lang="en-US" sz="2000">
                <a:ea typeface="Cambria Math"/>
              </a:rPr>
              <a:t> belong to </a:t>
            </a:r>
            <a:r>
              <a:rPr lang="en-US" sz="2000" b="1"/>
              <a:t>Z</a:t>
            </a:r>
            <a:r>
              <a:rPr lang="en-US" sz="2000" i="1" baseline="-25000"/>
              <a:t>m</a:t>
            </a:r>
            <a:r>
              <a:rPr lang="en-US" sz="2000" i="1" baseline="-25000"/>
              <a:t> </a:t>
            </a:r>
            <a:r>
              <a:rPr lang="en-US" sz="2000">
                <a:ea typeface="Cambria Math"/>
              </a:rPr>
              <a:t>, then </a:t>
            </a:r>
            <a:endParaRPr/>
          </a:p>
          <a:p>
            <a:pPr lvl="2">
              <a:defRPr/>
            </a:pPr>
            <a:r>
              <a:rPr lang="en-US" sz="2000" i="1">
                <a:ea typeface="Cambria Math"/>
              </a:rPr>
              <a:t> a</a:t>
            </a:r>
            <a:r>
              <a:rPr lang="en-US" sz="2000">
                <a:ea typeface="Cambria Math"/>
              </a:rPr>
              <a:t> </a:t>
            </a:r>
            <a:r>
              <a:rPr lang="en-US" sz="2000">
                <a:latin typeface="Cambria Math"/>
                <a:ea typeface="Cambria Math"/>
              </a:rPr>
              <a:t>∙</a:t>
            </a:r>
            <a:r>
              <a:rPr lang="en-US" sz="2000" i="1" baseline="-25000">
                <a:ea typeface="Cambria Math"/>
              </a:rPr>
              <a:t>m </a:t>
            </a:r>
            <a:r>
              <a:rPr lang="en-US" sz="2000">
                <a:ea typeface="Cambria Math"/>
              </a:rPr>
              <a:t>(</a:t>
            </a:r>
            <a:r>
              <a:rPr lang="en-US" sz="2000" i="1">
                <a:ea typeface="Cambria Math"/>
              </a:rPr>
              <a:t>b</a:t>
            </a:r>
            <a:r>
              <a:rPr lang="en-US" sz="2000">
                <a:ea typeface="Cambria Math"/>
              </a:rPr>
              <a:t> +</a:t>
            </a:r>
            <a:r>
              <a:rPr lang="en-US" sz="2000" i="1" baseline="-25000">
                <a:ea typeface="Cambria Math"/>
              </a:rPr>
              <a:t>m </a:t>
            </a:r>
            <a:r>
              <a:rPr lang="en-US" sz="2000" i="1">
                <a:ea typeface="Cambria Math"/>
              </a:rPr>
              <a:t>c</a:t>
            </a:r>
            <a:r>
              <a:rPr lang="en-US" sz="2000">
                <a:ea typeface="Cambria Math"/>
              </a:rPr>
              <a:t>) </a:t>
            </a:r>
            <a:r>
              <a:rPr lang="en-US" sz="2000" i="1">
                <a:ea typeface="Cambria Math"/>
              </a:rPr>
              <a:t>= </a:t>
            </a:r>
            <a:r>
              <a:rPr lang="en-US" sz="2000">
                <a:ea typeface="Cambria Math"/>
              </a:rPr>
              <a:t> (</a:t>
            </a:r>
            <a:r>
              <a:rPr lang="en-US" sz="2000" i="1">
                <a:ea typeface="Cambria Math"/>
              </a:rPr>
              <a:t>a</a:t>
            </a:r>
            <a:r>
              <a:rPr lang="en-US" sz="2000">
                <a:ea typeface="Cambria Math"/>
              </a:rPr>
              <a:t> </a:t>
            </a:r>
            <a:r>
              <a:rPr lang="en-US" sz="2000">
                <a:latin typeface="Cambria Math"/>
                <a:ea typeface="Cambria Math"/>
              </a:rPr>
              <a:t>∙</a:t>
            </a:r>
            <a:r>
              <a:rPr lang="en-US" sz="2000" i="1" baseline="-25000">
                <a:ea typeface="Cambria Math"/>
              </a:rPr>
              <a:t>m </a:t>
            </a:r>
            <a:r>
              <a:rPr lang="en-US" sz="2000" i="1">
                <a:ea typeface="Cambria Math"/>
              </a:rPr>
              <a:t>b)</a:t>
            </a:r>
            <a:r>
              <a:rPr lang="en-US" sz="2000">
                <a:ea typeface="Cambria Math"/>
              </a:rPr>
              <a:t> +</a:t>
            </a:r>
            <a:r>
              <a:rPr lang="en-US" sz="2000" i="1" baseline="-25000">
                <a:ea typeface="Cambria Math"/>
              </a:rPr>
              <a:t>m</a:t>
            </a:r>
            <a:r>
              <a:rPr lang="en-US" sz="2000">
                <a:ea typeface="Cambria Math"/>
              </a:rPr>
              <a:t> (</a:t>
            </a:r>
            <a:r>
              <a:rPr lang="en-US" sz="2000" i="1">
                <a:ea typeface="Cambria Math"/>
              </a:rPr>
              <a:t>a</a:t>
            </a:r>
            <a:r>
              <a:rPr lang="en-US" sz="2000">
                <a:latin typeface="Cambria Math"/>
                <a:ea typeface="Cambria Math"/>
              </a:rPr>
              <a:t> ∙</a:t>
            </a:r>
            <a:r>
              <a:rPr lang="en-US" sz="2000" i="1" baseline="-25000">
                <a:ea typeface="Cambria Math"/>
              </a:rPr>
              <a:t>m </a:t>
            </a:r>
            <a:r>
              <a:rPr lang="en-US" sz="2000" i="1">
                <a:ea typeface="Cambria Math"/>
              </a:rPr>
              <a:t>c</a:t>
            </a:r>
            <a:r>
              <a:rPr lang="en-US" sz="2000">
                <a:ea typeface="Cambria Math"/>
              </a:rPr>
              <a:t>) </a:t>
            </a:r>
            <a:r>
              <a:rPr lang="en-US" sz="2000" i="1">
                <a:ea typeface="Cambria Math"/>
              </a:rPr>
              <a:t>  </a:t>
            </a:r>
            <a:r>
              <a:rPr lang="en-US" sz="2000">
                <a:ea typeface="Cambria Math"/>
              </a:rPr>
              <a:t>and                                               (</a:t>
            </a:r>
            <a:r>
              <a:rPr lang="en-US" sz="2000" i="1">
                <a:ea typeface="Cambria Math"/>
              </a:rPr>
              <a:t>a</a:t>
            </a:r>
            <a:r>
              <a:rPr lang="en-US" sz="2000">
                <a:ea typeface="Cambria Math"/>
              </a:rPr>
              <a:t> </a:t>
            </a:r>
            <a:r>
              <a:rPr lang="en-US" sz="2000">
                <a:latin typeface="Cambria Math"/>
                <a:ea typeface="Cambria Math"/>
              </a:rPr>
              <a:t>+</a:t>
            </a:r>
            <a:r>
              <a:rPr lang="en-US" sz="2000" i="1" baseline="-25000">
                <a:ea typeface="Cambria Math"/>
              </a:rPr>
              <a:t>m </a:t>
            </a:r>
            <a:r>
              <a:rPr lang="en-US" sz="2000" i="1">
                <a:ea typeface="Cambria Math"/>
              </a:rPr>
              <a:t>b)</a:t>
            </a:r>
            <a:r>
              <a:rPr lang="en-US" sz="2000">
                <a:ea typeface="Cambria Math"/>
              </a:rPr>
              <a:t> </a:t>
            </a:r>
            <a:r>
              <a:rPr lang="en-US" sz="2000">
                <a:latin typeface="Cambria Math"/>
                <a:ea typeface="Cambria Math"/>
              </a:rPr>
              <a:t>∙</a:t>
            </a:r>
            <a:r>
              <a:rPr lang="en-US" sz="2000" i="1" baseline="-25000">
                <a:ea typeface="Cambria Math"/>
              </a:rPr>
              <a:t>m  </a:t>
            </a:r>
            <a:r>
              <a:rPr lang="en-US" sz="2000" i="1">
                <a:ea typeface="Cambria Math"/>
              </a:rPr>
              <a:t>c  = </a:t>
            </a:r>
            <a:r>
              <a:rPr lang="en-US" sz="2000">
                <a:ea typeface="Cambria Math"/>
              </a:rPr>
              <a:t>(</a:t>
            </a:r>
            <a:r>
              <a:rPr lang="en-US" sz="2000" i="1">
                <a:ea typeface="Cambria Math"/>
              </a:rPr>
              <a:t>a</a:t>
            </a:r>
            <a:r>
              <a:rPr lang="en-US" sz="2000">
                <a:latin typeface="Cambria Math"/>
                <a:ea typeface="Cambria Math"/>
              </a:rPr>
              <a:t> ∙</a:t>
            </a:r>
            <a:r>
              <a:rPr lang="en-US" sz="2000" i="1" baseline="-25000">
                <a:ea typeface="Cambria Math"/>
              </a:rPr>
              <a:t>m </a:t>
            </a:r>
            <a:r>
              <a:rPr lang="en-US" sz="2000" i="1">
                <a:ea typeface="Cambria Math"/>
              </a:rPr>
              <a:t>c</a:t>
            </a:r>
            <a:r>
              <a:rPr lang="en-US" sz="2000">
                <a:ea typeface="Cambria Math"/>
              </a:rPr>
              <a:t>) </a:t>
            </a:r>
            <a:r>
              <a:rPr lang="en-US" sz="2000">
                <a:latin typeface="Cambria Math"/>
                <a:ea typeface="Cambria Math"/>
              </a:rPr>
              <a:t>+</a:t>
            </a:r>
            <a:r>
              <a:rPr lang="en-US" sz="2000" i="1" baseline="-25000">
                <a:ea typeface="Cambria Math"/>
              </a:rPr>
              <a:t>m </a:t>
            </a:r>
            <a:r>
              <a:rPr lang="en-US" sz="2000">
                <a:ea typeface="Cambria Math"/>
              </a:rPr>
              <a:t>(</a:t>
            </a:r>
            <a:r>
              <a:rPr lang="en-US" sz="2000" i="1">
                <a:ea typeface="Cambria Math"/>
              </a:rPr>
              <a:t>b</a:t>
            </a:r>
            <a:r>
              <a:rPr lang="en-US" sz="2000">
                <a:ea typeface="Cambria Math"/>
              </a:rPr>
              <a:t> </a:t>
            </a:r>
            <a:r>
              <a:rPr lang="en-US" sz="2000">
                <a:latin typeface="Cambria Math"/>
                <a:ea typeface="Cambria Math"/>
              </a:rPr>
              <a:t>∙</a:t>
            </a:r>
            <a:r>
              <a:rPr lang="en-US" sz="2000" i="1" baseline="-25000">
                <a:ea typeface="Cambria Math"/>
              </a:rPr>
              <a:t>m </a:t>
            </a:r>
            <a:r>
              <a:rPr lang="en-US" sz="2000" i="1">
                <a:ea typeface="Cambria Math"/>
              </a:rPr>
              <a:t>c</a:t>
            </a:r>
            <a:r>
              <a:rPr lang="en-US" sz="2000">
                <a:ea typeface="Cambria Math"/>
              </a:rPr>
              <a:t>).</a:t>
            </a:r>
            <a:endParaRPr lang="en-US" sz="2000">
              <a:latin typeface="Cambria Math"/>
              <a:ea typeface="Cambria Math"/>
            </a:endParaRPr>
          </a:p>
          <a:p>
            <a:pPr>
              <a:defRPr/>
            </a:pPr>
            <a:r>
              <a:rPr lang="en-US" sz="2000">
                <a:latin typeface="Cambria Math"/>
                <a:ea typeface="Cambria Math"/>
              </a:rPr>
              <a:t>Exercises 42-44 ask for proofs of these properties.</a:t>
            </a:r>
            <a:endParaRPr/>
          </a:p>
          <a:p>
            <a:pPr>
              <a:defRPr/>
            </a:pPr>
            <a:r>
              <a:rPr lang="en-US" sz="2000">
                <a:latin typeface="Cambria Math"/>
                <a:ea typeface="Cambria Math"/>
              </a:rPr>
              <a:t>Multiplicatative</a:t>
            </a:r>
            <a:r>
              <a:rPr lang="en-US" sz="2000">
                <a:latin typeface="Cambria Math"/>
                <a:ea typeface="Cambria Math"/>
              </a:rPr>
              <a:t> inverses have not been included since they do not always exist. For example, there is no multiplicative inverse of 2 modulo 6.</a:t>
            </a:r>
            <a:endParaRPr/>
          </a:p>
          <a:p>
            <a:pPr>
              <a:defRPr/>
            </a:pPr>
            <a:r>
              <a:rPr lang="en-US" sz="2000">
                <a:latin typeface="Cambria Math"/>
                <a:ea typeface="Cambria Math"/>
              </a:rPr>
              <a:t>(</a:t>
            </a:r>
            <a:r>
              <a:rPr lang="en-US" sz="2000" i="1">
                <a:latin typeface="Cambria Math"/>
                <a:ea typeface="Cambria Math"/>
              </a:rPr>
              <a:t>optional</a:t>
            </a:r>
            <a:r>
              <a:rPr lang="en-US" sz="2000">
                <a:latin typeface="Cambria Math"/>
                <a:ea typeface="Cambria Math"/>
              </a:rPr>
              <a:t>) Using the terminology of  abstract algebra,  </a:t>
            </a:r>
            <a:r>
              <a:rPr lang="en-US" sz="2000" b="1"/>
              <a:t>Z</a:t>
            </a:r>
            <a:r>
              <a:rPr lang="en-US" sz="2000" i="1" baseline="-25000"/>
              <a:t>m</a:t>
            </a:r>
            <a:r>
              <a:rPr lang="en-US" sz="2000" i="1" baseline="-25000"/>
              <a:t>  </a:t>
            </a:r>
            <a:r>
              <a:rPr lang="en-US" sz="2000">
                <a:latin typeface="Cambria Math"/>
                <a:ea typeface="Cambria Math"/>
              </a:rPr>
              <a:t>with </a:t>
            </a:r>
            <a:r>
              <a:rPr lang="en-US" sz="2000">
                <a:ea typeface="Cambria Math"/>
              </a:rPr>
              <a:t>+</a:t>
            </a:r>
            <a:r>
              <a:rPr lang="en-US" sz="2000" i="1" baseline="-25000">
                <a:ea typeface="Cambria Math"/>
              </a:rPr>
              <a:t>m</a:t>
            </a:r>
            <a:r>
              <a:rPr lang="en-US" sz="2000">
                <a:latin typeface="Cambria Math"/>
                <a:ea typeface="Cambria Math"/>
              </a:rPr>
              <a:t> is a commutative group and  </a:t>
            </a:r>
            <a:r>
              <a:rPr lang="en-US" sz="2000" b="1"/>
              <a:t>Z</a:t>
            </a:r>
            <a:r>
              <a:rPr lang="en-US" sz="2000" i="1" baseline="-25000"/>
              <a:t>m</a:t>
            </a:r>
            <a:r>
              <a:rPr lang="en-US" sz="2000" i="1" baseline="-25000"/>
              <a:t>  </a:t>
            </a:r>
            <a:r>
              <a:rPr lang="en-US" sz="2000">
                <a:latin typeface="Cambria Math"/>
                <a:ea typeface="Cambria Math"/>
              </a:rPr>
              <a:t>with </a:t>
            </a:r>
            <a:r>
              <a:rPr lang="en-US" sz="2000">
                <a:ea typeface="Cambria Math"/>
              </a:rPr>
              <a:t>+</a:t>
            </a:r>
            <a:r>
              <a:rPr lang="en-US" sz="2000" i="1" baseline="-25000">
                <a:ea typeface="Cambria Math"/>
              </a:rPr>
              <a:t>m</a:t>
            </a:r>
            <a:r>
              <a:rPr lang="en-US" sz="2000">
                <a:latin typeface="Cambria Math"/>
                <a:ea typeface="Cambria Math"/>
              </a:rPr>
              <a:t>  and </a:t>
            </a:r>
            <a:r>
              <a:rPr lang="en-US" sz="2000">
                <a:latin typeface="Cambria Math"/>
                <a:ea typeface="Cambria Math"/>
              </a:rPr>
              <a:t>∙</a:t>
            </a:r>
            <a:r>
              <a:rPr lang="en-US" sz="2000" i="1" baseline="-25000">
                <a:ea typeface="Cambria Math"/>
              </a:rPr>
              <a:t>m</a:t>
            </a:r>
            <a:r>
              <a:rPr lang="en-US" sz="2000">
                <a:latin typeface="Cambria Math"/>
                <a:ea typeface="Cambria Math"/>
              </a:rPr>
              <a:t> is a commutative ring.  </a:t>
            </a:r>
            <a:endParaRPr lang="en-US" sz="2000">
              <a:ea typeface="Cambria Math"/>
            </a:endParaRPr>
          </a:p>
          <a:p>
            <a:pPr lvl="1">
              <a:defRPr/>
            </a:pPr>
            <a:endParaRPr lang="en-US" sz="2000">
              <a:ea typeface="Cambria Math"/>
            </a:endParaRPr>
          </a:p>
          <a:p>
            <a:pPr lvl="1">
              <a:defRPr/>
            </a:pPr>
            <a:endParaRPr lang="en-US" sz="2000"/>
          </a:p>
          <a:p>
            <a:pPr lvl="1">
              <a:defRPr/>
            </a:pPr>
            <a:endParaRPr lang="en-US"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Primes and Greatest Common Divisors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4.3</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buNone/>
              <a:defRPr/>
            </a:pPr>
            <a:endParaRPr lang="en-US"/>
          </a:p>
          <a:p>
            <a:pPr>
              <a:defRPr/>
            </a:pPr>
            <a:r>
              <a:rPr lang="en-US"/>
              <a:t>Prime Numbers and </a:t>
            </a:r>
            <a:r>
              <a:rPr lang="en-US"/>
              <a:t>their Properties</a:t>
            </a:r>
            <a:endParaRPr lang="en-US"/>
          </a:p>
          <a:p>
            <a:pPr>
              <a:defRPr/>
            </a:pPr>
            <a:r>
              <a:rPr lang="en-US"/>
              <a:t>Greatest Common Divisors and Least Common Multiples</a:t>
            </a:r>
            <a:endParaRPr/>
          </a:p>
          <a:p>
            <a:pPr>
              <a:defRPr/>
            </a:pPr>
            <a:r>
              <a:rPr lang="en-US"/>
              <a:t>The Euclidian Algorithm</a:t>
            </a:r>
            <a:endParaRPr/>
          </a:p>
          <a:p>
            <a:pPr>
              <a:defRPr/>
            </a:pPr>
            <a:r>
              <a:rPr lang="en-US"/>
              <a:t>gcds</a:t>
            </a:r>
            <a:r>
              <a:rPr lang="en-US"/>
              <a:t> as Linear Combinations</a:t>
            </a:r>
            <a:endParaRPr/>
          </a:p>
          <a:p>
            <a:pPr>
              <a:buNone/>
              <a:defRPr/>
            </a:pPr>
            <a:endParaRPr lang="en-US"/>
          </a:p>
          <a:p>
            <a:pPr lvl="1">
              <a:buNone/>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Primes</a:t>
            </a:r>
            <a:endParaRPr/>
          </a:p>
        </p:txBody>
      </p:sp>
      <p:sp>
        <p:nvSpPr>
          <p:cNvPr id="5" name="Content Placeholder 2" hidden="0"/>
          <p:cNvSpPr>
            <a:spLocks noGrp="1"/>
          </p:cNvSpPr>
          <p:nvPr isPhoto="0" userDrawn="0">
            <p:ph idx="1" hasCustomPrompt="0"/>
          </p:nvPr>
        </p:nvSpPr>
        <p:spPr bwMode="auto"/>
        <p:txBody>
          <a:bodyPr/>
          <a:lstStyle/>
          <a:p>
            <a:pPr>
              <a:buNone/>
              <a:defRPr/>
            </a:pPr>
            <a:r>
              <a:rPr lang="en-US" b="1"/>
              <a:t>   Definition</a:t>
            </a:r>
            <a:r>
              <a:rPr lang="en-US"/>
              <a:t>: A positive integer </a:t>
            </a:r>
            <a:r>
              <a:rPr lang="en-US" i="1"/>
              <a:t>p</a:t>
            </a:r>
            <a:r>
              <a:rPr lang="en-US"/>
              <a:t> greater than </a:t>
            </a:r>
            <a:r>
              <a:rPr lang="en-US">
                <a:latin typeface="Cambria Math"/>
                <a:ea typeface="Cambria Math"/>
              </a:rPr>
              <a:t>1</a:t>
            </a:r>
            <a:r>
              <a:rPr lang="en-US"/>
              <a:t> is called </a:t>
            </a:r>
            <a:r>
              <a:rPr lang="en-US" i="1"/>
              <a:t>prime</a:t>
            </a:r>
            <a:r>
              <a:rPr lang="en-US"/>
              <a:t> if the only positive factors of </a:t>
            </a:r>
            <a:r>
              <a:rPr lang="en-US" i="1"/>
              <a:t>p</a:t>
            </a:r>
            <a:r>
              <a:rPr lang="en-US"/>
              <a:t> are </a:t>
            </a:r>
            <a:r>
              <a:rPr lang="en-US">
                <a:latin typeface="Cambria Math"/>
                <a:ea typeface="Cambria Math"/>
              </a:rPr>
              <a:t>1</a:t>
            </a:r>
            <a:r>
              <a:rPr lang="en-US"/>
              <a:t> and </a:t>
            </a:r>
            <a:r>
              <a:rPr lang="en-US" i="1"/>
              <a:t>p</a:t>
            </a:r>
            <a:r>
              <a:rPr lang="en-US"/>
              <a:t>. A positive integer that is greater than </a:t>
            </a:r>
            <a:r>
              <a:rPr lang="en-US">
                <a:latin typeface="Cambria Math"/>
                <a:ea typeface="Cambria Math"/>
              </a:rPr>
              <a:t>1</a:t>
            </a:r>
            <a:r>
              <a:rPr lang="en-US"/>
              <a:t> and is not prime is called </a:t>
            </a:r>
            <a:r>
              <a:rPr lang="en-US" i="1"/>
              <a:t>composite</a:t>
            </a:r>
            <a:r>
              <a:rPr lang="en-US"/>
              <a:t>.</a:t>
            </a:r>
            <a:endParaRPr/>
          </a:p>
          <a:p>
            <a:pPr>
              <a:buNone/>
              <a:defRPr/>
            </a:pPr>
            <a:endParaRPr lang="en-US"/>
          </a:p>
          <a:p>
            <a:pPr>
              <a:buNone/>
              <a:defRPr/>
            </a:pPr>
            <a:r>
              <a:rPr lang="en-US"/>
              <a:t>   </a:t>
            </a:r>
            <a:r>
              <a:rPr lang="en-US" b="1"/>
              <a:t>Example</a:t>
            </a:r>
            <a:r>
              <a:rPr lang="en-US"/>
              <a:t>:  The integer </a:t>
            </a:r>
            <a:r>
              <a:rPr lang="en-US">
                <a:latin typeface="Cambria Math"/>
                <a:ea typeface="Cambria Math"/>
              </a:rPr>
              <a:t>7</a:t>
            </a:r>
            <a:r>
              <a:rPr lang="en-US"/>
              <a:t> is prime because its only positive factors are </a:t>
            </a:r>
            <a:r>
              <a:rPr lang="en-US">
                <a:latin typeface="Cambria Math"/>
                <a:ea typeface="Cambria Math"/>
              </a:rPr>
              <a:t>1</a:t>
            </a:r>
            <a:r>
              <a:rPr lang="en-US"/>
              <a:t>  and </a:t>
            </a:r>
            <a:r>
              <a:rPr lang="en-US">
                <a:latin typeface="Cambria Math"/>
                <a:ea typeface="Cambria Math"/>
              </a:rPr>
              <a:t>7</a:t>
            </a:r>
            <a:r>
              <a:rPr lang="en-US"/>
              <a:t>, but </a:t>
            </a:r>
            <a:r>
              <a:rPr lang="en-US">
                <a:latin typeface="Cambria Math"/>
                <a:ea typeface="Cambria Math"/>
              </a:rPr>
              <a:t>9</a:t>
            </a:r>
            <a:r>
              <a:rPr lang="en-US"/>
              <a:t> is composite because it is divisible by </a:t>
            </a:r>
            <a:r>
              <a:rPr lang="en-US">
                <a:latin typeface="Cambria Math"/>
                <a:ea typeface="Cambria Math"/>
              </a:rPr>
              <a:t>3</a:t>
            </a:r>
            <a:r>
              <a:rPr lang="en-US"/>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noAutofit/>
          </a:bodyPr>
          <a:lstStyle/>
          <a:p>
            <a:pPr>
              <a:defRPr/>
            </a:pPr>
            <a:r>
              <a:rPr lang="en-US" sz="4000"/>
              <a:t>The Fundamental Theorem of Arithmetic</a:t>
            </a:r>
            <a:endParaRPr/>
          </a:p>
        </p:txBody>
      </p:sp>
      <p:sp>
        <p:nvSpPr>
          <p:cNvPr id="5" name="Content Placeholder 2" hidden="0"/>
          <p:cNvSpPr>
            <a:spLocks noGrp="1"/>
          </p:cNvSpPr>
          <p:nvPr isPhoto="0" userDrawn="0">
            <p:ph idx="1" hasCustomPrompt="0"/>
          </p:nvPr>
        </p:nvSpPr>
        <p:spPr bwMode="auto"/>
        <p:txBody>
          <a:bodyPr/>
          <a:lstStyle/>
          <a:p>
            <a:pPr>
              <a:buNone/>
              <a:defRPr/>
            </a:pPr>
            <a:r>
              <a:rPr lang="en-US" b="1"/>
              <a:t>   Theorem</a:t>
            </a:r>
            <a:r>
              <a:rPr lang="en-US"/>
              <a:t>: Every positive integer greater than </a:t>
            </a:r>
            <a:r>
              <a:rPr lang="en-US">
                <a:latin typeface="Cambria Math"/>
                <a:ea typeface="Cambria Math"/>
              </a:rPr>
              <a:t>1</a:t>
            </a:r>
            <a:r>
              <a:rPr lang="en-US"/>
              <a:t> can be written uniquely as a prime or as the product of two or more primes where the prime factors are written in order of </a:t>
            </a:r>
            <a:r>
              <a:rPr lang="en-US"/>
              <a:t>nondecreasing</a:t>
            </a:r>
            <a:r>
              <a:rPr lang="en-US"/>
              <a:t> size. </a:t>
            </a:r>
            <a:endParaRPr/>
          </a:p>
          <a:p>
            <a:pPr>
              <a:buNone/>
              <a:defRPr/>
            </a:pPr>
            <a:r>
              <a:rPr lang="en-US"/>
              <a:t>    </a:t>
            </a:r>
            <a:r>
              <a:rPr lang="en-US" b="1"/>
              <a:t>Examples</a:t>
            </a:r>
            <a:r>
              <a:rPr lang="en-US"/>
              <a:t>:</a:t>
            </a:r>
            <a:endParaRPr/>
          </a:p>
          <a:p>
            <a:pPr lvl="1">
              <a:defRPr/>
            </a:pPr>
            <a:r>
              <a:rPr lang="en-US">
                <a:latin typeface="Cambria Math"/>
                <a:ea typeface="Cambria Math"/>
              </a:rPr>
              <a:t>100 = 2 </a:t>
            </a:r>
            <a:r>
              <a:rPr lang="en-US">
                <a:latin typeface="Cambria Math"/>
                <a:ea typeface="Cambria Math"/>
              </a:rPr>
              <a:t>∙ 2 ∙ 5 ∙ 5 = 2</a:t>
            </a:r>
            <a:r>
              <a:rPr lang="en-US" baseline="30000">
                <a:latin typeface="Cambria Math"/>
                <a:ea typeface="Cambria Math"/>
              </a:rPr>
              <a:t>2</a:t>
            </a:r>
            <a:r>
              <a:rPr lang="en-US">
                <a:latin typeface="Cambria Math"/>
                <a:ea typeface="Cambria Math"/>
              </a:rPr>
              <a:t> ∙ 5</a:t>
            </a:r>
            <a:r>
              <a:rPr lang="en-US" baseline="30000">
                <a:latin typeface="Cambria Math"/>
                <a:ea typeface="Cambria Math"/>
              </a:rPr>
              <a:t>2</a:t>
            </a:r>
            <a:r>
              <a:rPr lang="en-US">
                <a:latin typeface="Cambria Math"/>
                <a:ea typeface="Cambria Math"/>
              </a:rPr>
              <a:t> </a:t>
            </a:r>
            <a:endParaRPr/>
          </a:p>
          <a:p>
            <a:pPr lvl="1">
              <a:defRPr/>
            </a:pPr>
            <a:r>
              <a:rPr lang="en-US">
                <a:latin typeface="Cambria Math"/>
                <a:ea typeface="Cambria Math"/>
              </a:rPr>
              <a:t>641 = 641</a:t>
            </a:r>
            <a:endParaRPr/>
          </a:p>
          <a:p>
            <a:pPr lvl="1">
              <a:defRPr/>
            </a:pPr>
            <a:r>
              <a:rPr lang="en-US">
                <a:latin typeface="Cambria Math"/>
                <a:ea typeface="Cambria Math"/>
              </a:rPr>
              <a:t>999</a:t>
            </a:r>
            <a:r>
              <a:rPr lang="en-US">
                <a:latin typeface="Cambria Math"/>
                <a:ea typeface="Cambria Math"/>
              </a:rPr>
              <a:t> = 3 </a:t>
            </a:r>
            <a:r>
              <a:rPr lang="en-US">
                <a:latin typeface="Cambria Math"/>
                <a:ea typeface="Cambria Math"/>
              </a:rPr>
              <a:t>∙ 3 ∙ 3 ∙ 37 = 3</a:t>
            </a:r>
            <a:r>
              <a:rPr lang="en-US" baseline="30000">
                <a:latin typeface="Cambria Math"/>
                <a:ea typeface="Cambria Math"/>
              </a:rPr>
              <a:t>3</a:t>
            </a:r>
            <a:r>
              <a:rPr lang="en-US">
                <a:latin typeface="Cambria Math"/>
                <a:ea typeface="Cambria Math"/>
              </a:rPr>
              <a:t> ∙ 37 </a:t>
            </a:r>
            <a:endParaRPr/>
          </a:p>
          <a:p>
            <a:pPr lvl="1">
              <a:defRPr/>
            </a:pPr>
            <a:r>
              <a:rPr lang="en-US">
                <a:latin typeface="Cambria Math"/>
                <a:ea typeface="Cambria Math"/>
              </a:rPr>
              <a:t>1024</a:t>
            </a:r>
            <a:r>
              <a:rPr lang="en-US">
                <a:latin typeface="Cambria Math"/>
                <a:ea typeface="Cambria Math"/>
              </a:rPr>
              <a:t> = 2 </a:t>
            </a:r>
            <a:r>
              <a:rPr lang="en-US">
                <a:latin typeface="Cambria Math"/>
                <a:ea typeface="Cambria Math"/>
              </a:rPr>
              <a:t>∙ 2 ∙ 2 ∙ 2 ∙ 2 ∙ 2 ∙ 2 ∙ 2 ∙ 2 ∙ 2 = 2</a:t>
            </a:r>
            <a:r>
              <a:rPr lang="en-US" baseline="30000">
                <a:latin typeface="Cambria Math"/>
                <a:ea typeface="Cambria Math"/>
              </a:rPr>
              <a:t>10</a:t>
            </a:r>
            <a:r>
              <a:rPr lang="en-US">
                <a:latin typeface="Cambria Math"/>
                <a:ea typeface="Cambria Math"/>
              </a:rPr>
              <a:t> </a:t>
            </a:r>
            <a:endParaRPr lang="en-US">
              <a:latin typeface="Cambria Math"/>
              <a:ea typeface="Cambria Math"/>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Binary Relation on a Set (</a:t>
            </a:r>
            <a:r>
              <a:rPr lang="en-US" i="1"/>
              <a:t>cont.</a:t>
            </a:r>
            <a:r>
              <a:rPr lang="en-US"/>
              <a:t>)</a:t>
            </a:r>
            <a:endParaRPr/>
          </a:p>
        </p:txBody>
      </p:sp>
      <p:sp>
        <p:nvSpPr>
          <p:cNvPr id="5" name="Content Placeholder 2" hidden="0"/>
          <p:cNvSpPr>
            <a:spLocks noGrp="1"/>
          </p:cNvSpPr>
          <p:nvPr isPhoto="0" userDrawn="0">
            <p:ph idx="1" hasCustomPrompt="0"/>
          </p:nvPr>
        </p:nvSpPr>
        <p:spPr bwMode="auto"/>
        <p:txBody>
          <a:bodyPr/>
          <a:lstStyle/>
          <a:p>
            <a:pPr marL="274320" lvl="2" indent="-274320">
              <a:buClr>
                <a:schemeClr val="accent3"/>
              </a:buClr>
              <a:buSzPct val="95000"/>
              <a:buNone/>
              <a:defRPr/>
            </a:pPr>
            <a:r>
              <a:rPr lang="en-US" b="1"/>
              <a:t>    </a:t>
            </a:r>
            <a:r>
              <a:rPr lang="en-US" sz="2400" b="1"/>
              <a:t>Question</a:t>
            </a:r>
            <a:r>
              <a:rPr lang="en-US" sz="2400"/>
              <a:t>: How many relations are there on a set </a:t>
            </a:r>
            <a:r>
              <a:rPr lang="en-US" sz="2400" i="1"/>
              <a:t>A</a:t>
            </a:r>
            <a:r>
              <a:rPr lang="en-US" sz="2400"/>
              <a:t>?</a:t>
            </a:r>
            <a:r>
              <a:rPr lang="en-US" sz="2400" b="1"/>
              <a:t> </a:t>
            </a:r>
            <a:endParaRPr/>
          </a:p>
          <a:p>
            <a:pPr marL="274320" lvl="2" indent="-274320">
              <a:buClr>
                <a:schemeClr val="accent3"/>
              </a:buClr>
              <a:buSzPct val="95000"/>
              <a:buNone/>
              <a:defRPr/>
            </a:pPr>
            <a:endParaRPr lang="en-US" sz="2400" b="1"/>
          </a:p>
          <a:p>
            <a:pPr marL="274320" lvl="2" indent="0">
              <a:spcBef>
                <a:spcPts val="0"/>
              </a:spcBef>
              <a:buNone/>
              <a:defRPr/>
            </a:pPr>
            <a:r>
              <a:rPr lang="en-US" sz="2400" b="1"/>
              <a:t>Solution</a:t>
            </a:r>
            <a:r>
              <a:rPr lang="en-US" sz="2400"/>
              <a:t>:  Because a relation on </a:t>
            </a:r>
            <a:r>
              <a:rPr lang="en-US" sz="2400" i="1"/>
              <a:t>A</a:t>
            </a:r>
            <a:r>
              <a:rPr lang="en-US" sz="2400"/>
              <a:t> is the same thing as a subset of </a:t>
            </a:r>
            <a:r>
              <a:rPr lang="en-US" sz="2400" i="1"/>
              <a:t>A</a:t>
            </a:r>
            <a:r>
              <a:rPr lang="en-US" sz="2400"/>
              <a:t> </a:t>
            </a:r>
            <a:r>
              <a:rPr lang="en-US" sz="2400">
                <a:latin typeface="Cambria Math"/>
                <a:ea typeface="Cambria Math"/>
              </a:rPr>
              <a:t>⨉</a:t>
            </a:r>
            <a:r>
              <a:rPr lang="en-US" sz="2400"/>
              <a:t> </a:t>
            </a:r>
            <a:r>
              <a:rPr lang="en-US" sz="2400" i="1"/>
              <a:t>A</a:t>
            </a:r>
            <a:r>
              <a:rPr lang="en-US" sz="2400"/>
              <a:t>, we count the subsets of </a:t>
            </a:r>
            <a:r>
              <a:rPr lang="en-US" sz="2400" i="1"/>
              <a:t>A </a:t>
            </a:r>
            <a:r>
              <a:rPr lang="en-US" sz="2400">
                <a:latin typeface="Cambria Math"/>
                <a:ea typeface="Cambria Math"/>
              </a:rPr>
              <a:t>×</a:t>
            </a:r>
            <a:r>
              <a:rPr lang="en-US" sz="2400"/>
              <a:t> </a:t>
            </a:r>
            <a:r>
              <a:rPr lang="en-US" sz="2400" i="1"/>
              <a:t>A</a:t>
            </a:r>
            <a:r>
              <a:rPr lang="en-US" sz="2400"/>
              <a:t>.</a:t>
            </a:r>
            <a:r>
              <a:rPr lang="en-US" sz="2400">
                <a:latin typeface="Cambria Math"/>
                <a:ea typeface="Cambria Math"/>
              </a:rPr>
              <a:t> </a:t>
            </a:r>
            <a:r>
              <a:rPr lang="en-US" sz="2400">
                <a:ea typeface="Cambria Math"/>
              </a:rPr>
              <a:t>Since            </a:t>
            </a:r>
            <a:r>
              <a:rPr lang="en-US" sz="2400" i="1"/>
              <a:t>A </a:t>
            </a:r>
            <a:r>
              <a:rPr lang="en-US" sz="2400">
                <a:latin typeface="Cambria Math"/>
                <a:ea typeface="Cambria Math"/>
              </a:rPr>
              <a:t>×</a:t>
            </a:r>
            <a:r>
              <a:rPr lang="en-US" sz="2400"/>
              <a:t> </a:t>
            </a:r>
            <a:r>
              <a:rPr lang="en-US" sz="2400" i="1"/>
              <a:t>A</a:t>
            </a:r>
            <a:r>
              <a:rPr lang="en-US" sz="2400">
                <a:ea typeface="Cambria Math"/>
              </a:rPr>
              <a:t> has </a:t>
            </a:r>
            <a:r>
              <a:rPr lang="en-US" sz="2400" i="1">
                <a:ea typeface="Cambria Math"/>
              </a:rPr>
              <a:t>n</a:t>
            </a:r>
            <a:r>
              <a:rPr lang="en-US" sz="2400" baseline="30000">
                <a:latin typeface="Cambria Math"/>
                <a:ea typeface="Cambria Math"/>
              </a:rPr>
              <a:t>2</a:t>
            </a:r>
            <a:r>
              <a:rPr lang="en-US" sz="2400">
                <a:ea typeface="Cambria Math"/>
              </a:rPr>
              <a:t> elements when </a:t>
            </a:r>
            <a:r>
              <a:rPr lang="en-US" sz="2400" i="1">
                <a:ea typeface="Cambria Math"/>
              </a:rPr>
              <a:t>A</a:t>
            </a:r>
            <a:r>
              <a:rPr lang="en-US" sz="2400">
                <a:ea typeface="Cambria Math"/>
              </a:rPr>
              <a:t> has </a:t>
            </a:r>
            <a:r>
              <a:rPr lang="en-US" sz="2400" i="1">
                <a:ea typeface="Cambria Math"/>
              </a:rPr>
              <a:t>n</a:t>
            </a:r>
            <a:r>
              <a:rPr lang="en-US" sz="2400">
                <a:ea typeface="Cambria Math"/>
              </a:rPr>
              <a:t> elements, and a set with </a:t>
            </a:r>
            <a:r>
              <a:rPr lang="en-US" sz="2400" i="1">
                <a:ea typeface="Cambria Math"/>
              </a:rPr>
              <a:t>m</a:t>
            </a:r>
            <a:r>
              <a:rPr lang="en-US" sz="2400">
                <a:ea typeface="Cambria Math"/>
              </a:rPr>
              <a:t> elements has </a:t>
            </a:r>
            <a:r>
              <a:rPr lang="en-US" sz="2400">
                <a:latin typeface="Cambria Math"/>
                <a:ea typeface="Cambria Math"/>
              </a:rPr>
              <a:t>2</a:t>
            </a:r>
            <a:r>
              <a:rPr lang="en-US" sz="2400" i="1" baseline="30000">
                <a:ea typeface="Cambria Math"/>
              </a:rPr>
              <a:t>m</a:t>
            </a:r>
            <a:r>
              <a:rPr lang="en-US" sz="2400">
                <a:ea typeface="Cambria Math"/>
              </a:rPr>
              <a:t> subsets, there are         subsets of  </a:t>
            </a:r>
            <a:r>
              <a:rPr lang="en-US" sz="2400" i="1"/>
              <a:t>A </a:t>
            </a:r>
            <a:r>
              <a:rPr lang="en-US" sz="2400">
                <a:latin typeface="Cambria Math"/>
                <a:ea typeface="Cambria Math"/>
              </a:rPr>
              <a:t>×</a:t>
            </a:r>
            <a:r>
              <a:rPr lang="en-US" sz="2400"/>
              <a:t> </a:t>
            </a:r>
            <a:r>
              <a:rPr lang="en-US" sz="2400" i="1"/>
              <a:t>A</a:t>
            </a:r>
            <a:r>
              <a:rPr lang="en-US" sz="2400">
                <a:ea typeface="Cambria Math"/>
              </a:rPr>
              <a:t>. Therefore,  there are        relations on a set </a:t>
            </a:r>
            <a:r>
              <a:rPr lang="en-US" sz="2400" i="1">
                <a:ea typeface="Cambria Math"/>
              </a:rPr>
              <a:t>A</a:t>
            </a:r>
            <a:r>
              <a:rPr lang="en-US" sz="2400">
                <a:ea typeface="Cambria Math"/>
              </a:rPr>
              <a:t>.</a:t>
            </a:r>
            <a:endParaRPr/>
          </a:p>
          <a:p>
            <a:pPr>
              <a:buNone/>
              <a:defRPr/>
            </a:pPr>
            <a:endParaRPr lang="en-US" sz="2400"/>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6324600" y="3733800"/>
          <a:ext cx="612775" cy="728663"/>
        </p:xfrm>
        <a:graphic>
          <a:graphicData uri="http://schemas.openxmlformats.org/presentationml/2006/ole">
            <p:oleObj name="oleObj" r:id="rId3" imgW="202565" imgH="240665" progId="Equation.DSMT4">
              <p:embed/>
              <p:pic>
                <p:nvPicPr>
                  <p:cNvPr id="6" name="" hidden="0"/>
                  <p:cNvPicPr/>
                  <p:nvPr isPhoto="0" userDrawn="0"/>
                </p:nvPicPr>
                <p:blipFill>
                  <a:blip r:embed="rId2"/>
                  <a:stretch/>
                </p:blipFill>
                <p:spPr bwMode="auto">
                  <a:xfrm>
                    <a:off x="6324600" y="3733800"/>
                    <a:ext cx="612775" cy="728663"/>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4419600" y="4114800"/>
          <a:ext cx="612775" cy="728663"/>
        </p:xfrm>
        <a:graphic>
          <a:graphicData uri="http://schemas.openxmlformats.org/presentationml/2006/ole">
            <p:oleObj name="oleObj" r:id="rId5" imgW="202565" imgH="240665" progId="Equation.DSMT4">
              <p:embed/>
              <p:pic>
                <p:nvPicPr>
                  <p:cNvPr id="7" name="" hidden="0"/>
                  <p:cNvPicPr/>
                  <p:nvPr isPhoto="0" userDrawn="0"/>
                </p:nvPicPr>
                <p:blipFill>
                  <a:blip r:embed="rId4"/>
                  <a:stretch/>
                </p:blipFill>
                <p:spPr bwMode="auto">
                  <a:xfrm>
                    <a:off x="4419600" y="4114800"/>
                    <a:ext cx="612775" cy="728663"/>
                  </a:xfrm>
                  <a:prstGeom prst="rect">
                    <a:avLst/>
                  </a:prstGeom>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The Sieve of </a:t>
            </a:r>
            <a:r>
              <a:rPr lang="en-US"/>
              <a:t>Erastosthenes</a:t>
            </a:r>
            <a:endParaRPr lang="en-US"/>
          </a:p>
        </p:txBody>
      </p:sp>
      <p:sp>
        <p:nvSpPr>
          <p:cNvPr id="5" name="TextBox 4" hidden="0"/>
          <p:cNvSpPr>
            <a:spLocks noAdjustHandles="0" noChangeArrowheads="0"/>
          </p:cNvSpPr>
          <p:nvPr isPhoto="0" userDrawn="0"/>
        </p:nvSpPr>
        <p:spPr bwMode="auto">
          <a:xfrm>
            <a:off x="7010399" y="457200"/>
            <a:ext cx="1676400" cy="646331"/>
          </a:xfrm>
          <a:prstGeom prst="rect">
            <a:avLst/>
          </a:prstGeom>
          <a:noFill/>
        </p:spPr>
        <p:txBody>
          <a:bodyPr wrap="square" rtlCol="0">
            <a:spAutoFit/>
          </a:bodyPr>
          <a:lstStyle/>
          <a:p>
            <a:pPr>
              <a:defRPr/>
            </a:pPr>
            <a:r>
              <a:rPr lang="en-US"/>
              <a:t>Erastothenes</a:t>
            </a:r>
            <a:endParaRPr lang="en-US"/>
          </a:p>
          <a:p>
            <a:pPr>
              <a:defRPr/>
            </a:pPr>
            <a:r>
              <a:rPr lang="en-US"/>
              <a:t>(</a:t>
            </a:r>
            <a:r>
              <a:rPr lang="en-US">
                <a:latin typeface="Cambria Math"/>
                <a:ea typeface="Cambria Math"/>
              </a:rPr>
              <a:t>276-194</a:t>
            </a:r>
            <a:r>
              <a:rPr lang="en-US"/>
              <a:t> B.C.)</a:t>
            </a:r>
            <a:endParaRPr/>
          </a:p>
        </p:txBody>
      </p:sp>
      <p:sp>
        <p:nvSpPr>
          <p:cNvPr id="6" name="Content Placeholder 5" hidden="0"/>
          <p:cNvSpPr>
            <a:spLocks noGrp="1"/>
          </p:cNvSpPr>
          <p:nvPr isPhoto="0" userDrawn="0">
            <p:ph idx="1" hasCustomPrompt="0"/>
          </p:nvPr>
        </p:nvSpPr>
        <p:spPr bwMode="auto"/>
        <p:txBody>
          <a:bodyPr/>
          <a:lstStyle/>
          <a:p>
            <a:pPr>
              <a:defRPr/>
            </a:pPr>
            <a:r>
              <a:rPr lang="en-US" sz="2400"/>
              <a:t>The </a:t>
            </a:r>
            <a:r>
              <a:rPr lang="en-US" sz="2400" i="1"/>
              <a:t>Sieve of </a:t>
            </a:r>
            <a:r>
              <a:rPr lang="en-US" sz="2400" i="1"/>
              <a:t>Erastosthenes</a:t>
            </a:r>
            <a:r>
              <a:rPr lang="en-US" sz="2400" i="1"/>
              <a:t> </a:t>
            </a:r>
            <a:r>
              <a:rPr lang="en-US" sz="2400"/>
              <a:t>can be used to find all primes not exceeding a specified positive integer. For example, begin with the list of integers between </a:t>
            </a:r>
            <a:r>
              <a:rPr lang="en-US" sz="2400">
                <a:latin typeface="Cambria Math"/>
                <a:ea typeface="Cambria Math"/>
              </a:rPr>
              <a:t>1</a:t>
            </a:r>
            <a:r>
              <a:rPr lang="en-US" sz="2400"/>
              <a:t> and </a:t>
            </a:r>
            <a:r>
              <a:rPr lang="en-US" sz="2400">
                <a:latin typeface="Cambria Math"/>
                <a:ea typeface="Cambria Math"/>
              </a:rPr>
              <a:t>100</a:t>
            </a:r>
            <a:r>
              <a:rPr lang="en-US" sz="2400"/>
              <a:t>.</a:t>
            </a:r>
            <a:endParaRPr sz="2400"/>
          </a:p>
          <a:p>
            <a:pPr marL="850392" lvl="1" indent="-457200">
              <a:buFont typeface="+mj-lt"/>
              <a:buAutoNum type="alphaLcPeriod" startAt="1"/>
              <a:defRPr/>
            </a:pPr>
            <a:r>
              <a:rPr lang="en-US" sz="2200"/>
              <a:t>Delete all  the integers, other than </a:t>
            </a:r>
            <a:r>
              <a:rPr lang="en-US" sz="2200">
                <a:latin typeface="Cambria Math"/>
                <a:ea typeface="Cambria Math"/>
              </a:rPr>
              <a:t>2</a:t>
            </a:r>
            <a:r>
              <a:rPr lang="en-US" sz="2200"/>
              <a:t>, divisible by </a:t>
            </a:r>
            <a:r>
              <a:rPr lang="en-US" sz="2200">
                <a:latin typeface="Cambria Math"/>
                <a:ea typeface="Cambria Math"/>
              </a:rPr>
              <a:t>2</a:t>
            </a:r>
            <a:r>
              <a:rPr lang="en-US" sz="2200"/>
              <a:t>.</a:t>
            </a:r>
            <a:endParaRPr sz="2200"/>
          </a:p>
          <a:p>
            <a:pPr marL="850392" lvl="1" indent="-457200">
              <a:buFont typeface="+mj-lt"/>
              <a:buAutoNum type="alphaLcPeriod" startAt="1"/>
              <a:defRPr/>
            </a:pPr>
            <a:r>
              <a:rPr lang="en-US" sz="2200"/>
              <a:t>Delete all the integers, other than </a:t>
            </a:r>
            <a:r>
              <a:rPr lang="en-US" sz="2200">
                <a:latin typeface="Cambria Math"/>
                <a:ea typeface="Cambria Math"/>
              </a:rPr>
              <a:t>3</a:t>
            </a:r>
            <a:r>
              <a:rPr lang="en-US" sz="2200"/>
              <a:t>, divisible by </a:t>
            </a:r>
            <a:r>
              <a:rPr lang="en-US" sz="2200">
                <a:latin typeface="Cambria Math"/>
                <a:ea typeface="Cambria Math"/>
              </a:rPr>
              <a:t>3</a:t>
            </a:r>
            <a:r>
              <a:rPr lang="en-US" sz="2200"/>
              <a:t>.</a:t>
            </a:r>
            <a:endParaRPr sz="2200"/>
          </a:p>
          <a:p>
            <a:pPr marL="850392" lvl="1" indent="-457200">
              <a:buFont typeface="+mj-lt"/>
              <a:buAutoNum type="alphaLcPeriod" startAt="1"/>
              <a:defRPr/>
            </a:pPr>
            <a:r>
              <a:rPr lang="en-US" sz="2200"/>
              <a:t>Next, delete all the integers, other than </a:t>
            </a:r>
            <a:r>
              <a:rPr lang="en-US" sz="2200">
                <a:latin typeface="Cambria Math"/>
                <a:ea typeface="Cambria Math"/>
              </a:rPr>
              <a:t>5</a:t>
            </a:r>
            <a:r>
              <a:rPr lang="en-US" sz="2200"/>
              <a:t>, divisible by </a:t>
            </a:r>
            <a:r>
              <a:rPr lang="en-US" sz="2200">
                <a:latin typeface="Cambria Math"/>
                <a:ea typeface="Cambria Math"/>
              </a:rPr>
              <a:t>5</a:t>
            </a:r>
            <a:r>
              <a:rPr lang="en-US" sz="2200"/>
              <a:t>.</a:t>
            </a:r>
            <a:endParaRPr sz="2200"/>
          </a:p>
          <a:p>
            <a:pPr marL="850392" lvl="1" indent="-457200">
              <a:buFont typeface="+mj-lt"/>
              <a:buAutoNum type="alphaLcPeriod" startAt="1"/>
              <a:defRPr/>
            </a:pPr>
            <a:r>
              <a:rPr lang="en-US" sz="2200"/>
              <a:t>Next, delete all the integers, other than </a:t>
            </a:r>
            <a:r>
              <a:rPr lang="en-US" sz="2200">
                <a:latin typeface="Cambria Math"/>
                <a:ea typeface="Cambria Math"/>
              </a:rPr>
              <a:t>7</a:t>
            </a:r>
            <a:r>
              <a:rPr lang="en-US" sz="2200"/>
              <a:t>, divisible by </a:t>
            </a:r>
            <a:r>
              <a:rPr lang="en-US" sz="2200">
                <a:latin typeface="Cambria Math"/>
                <a:ea typeface="Cambria Math"/>
              </a:rPr>
              <a:t>7</a:t>
            </a:r>
            <a:r>
              <a:rPr lang="en-US" sz="2200"/>
              <a:t>.</a:t>
            </a:r>
            <a:endParaRPr sz="2200"/>
          </a:p>
          <a:p>
            <a:pPr marL="850392" lvl="1" indent="-457200">
              <a:buFont typeface="+mj-lt"/>
              <a:buAutoNum type="alphaLcPeriod" startAt="1"/>
              <a:defRPr/>
            </a:pPr>
            <a:r>
              <a:rPr lang="en-US" sz="2200"/>
              <a:t>Since all the remaining integers  are not divisible by any of the previous integers, other than </a:t>
            </a:r>
            <a:r>
              <a:rPr lang="en-US" sz="2200">
                <a:latin typeface="Cambria Math"/>
                <a:ea typeface="Cambria Math"/>
              </a:rPr>
              <a:t>1</a:t>
            </a:r>
            <a:r>
              <a:rPr lang="en-US" sz="2200"/>
              <a:t>, the primes are:</a:t>
            </a:r>
            <a:endParaRPr sz="2200"/>
          </a:p>
          <a:p>
            <a:pPr>
              <a:buNone/>
              <a:defRPr/>
            </a:pPr>
            <a:r>
              <a:rPr lang="en-US" sz="2400"/>
              <a:t>   </a:t>
            </a:r>
            <a:r>
              <a:rPr lang="en-US" sz="2000"/>
              <a:t>{</a:t>
            </a:r>
            <a:r>
              <a:rPr lang="en-US" sz="2000">
                <a:latin typeface="Cambria Math"/>
                <a:ea typeface="Cambria Math"/>
              </a:rPr>
              <a:t>2,3,7,11,19,23,29,31,37,41,43,47,53,59,61,67,71,73,79,83,89, 97</a:t>
            </a:r>
            <a:r>
              <a:rPr lang="en-US" sz="2000"/>
              <a:t>}</a:t>
            </a:r>
            <a:endParaRPr sz="2400"/>
          </a:p>
          <a:p>
            <a:pPr>
              <a:defRPr/>
            </a:pPr>
            <a:endParaRPr lang="en-US" sz="2400"/>
          </a:p>
        </p:txBody>
      </p:sp>
      <p:pic>
        <p:nvPicPr>
          <p:cNvPr id="7" name="Content Placeholder 3" descr="0711.jpg" hidden="0"/>
          <p:cNvPicPr>
            <a:picLocks noChangeAspect="1"/>
          </p:cNvPicPr>
          <p:nvPr isPhoto="0" userDrawn="0"/>
        </p:nvPicPr>
        <p:blipFill>
          <a:blip r:embed="rId2"/>
          <a:stretch/>
        </p:blipFill>
        <p:spPr bwMode="auto">
          <a:xfrm>
            <a:off x="5410200" y="152400"/>
            <a:ext cx="885444" cy="1021842"/>
          </a:xfrm>
          <a:prstGeom prst="rect">
            <a:avLst/>
          </a:prstGeom>
        </p:spPr>
      </p:pic>
      <p:sp>
        <p:nvSpPr>
          <p:cNvPr id="8" name="TextBox 7" hidden="0"/>
          <p:cNvSpPr>
            <a:spLocks noAdjustHandles="0" noChangeArrowheads="0"/>
          </p:cNvSpPr>
          <p:nvPr isPhoto="0" userDrawn="0"/>
        </p:nvSpPr>
        <p:spPr bwMode="auto">
          <a:xfrm>
            <a:off x="6324600" y="6248400"/>
            <a:ext cx="2514600" cy="369332"/>
          </a:xfrm>
          <a:prstGeom prst="rect">
            <a:avLst/>
          </a:prstGeom>
          <a:noFill/>
        </p:spPr>
        <p:txBody>
          <a:bodyPr wrap="square" rtlCol="0">
            <a:spAutoFit/>
          </a:bodyPr>
          <a:lstStyle/>
          <a:p>
            <a:pPr>
              <a:defRPr/>
            </a:pPr>
            <a:r>
              <a:rPr lang="en-US" i="1"/>
              <a:t>continued </a:t>
            </a:r>
            <a:r>
              <a:rPr lang="en-US">
                <a:latin typeface="Cambria Math"/>
                <a:ea typeface="Cambria Math"/>
              </a:rPr>
              <a:t>→</a:t>
            </a:r>
            <a:r>
              <a:rPr lang="en-US"/>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The Sieve of </a:t>
            </a:r>
            <a:r>
              <a:rPr lang="en-US"/>
              <a:t>Erastosthenes</a:t>
            </a:r>
            <a:endParaRPr lang="en-US"/>
          </a:p>
        </p:txBody>
      </p:sp>
      <p:pic>
        <p:nvPicPr>
          <p:cNvPr id="5" name="Content Placeholder 3" descr="table32.jpg" hidden="0"/>
          <p:cNvPicPr>
            <a:picLocks noChangeAspect="1" noGrp="1"/>
          </p:cNvPicPr>
          <p:nvPr isPhoto="0" userDrawn="0">
            <p:ph idx="1" hasCustomPrompt="0"/>
          </p:nvPr>
        </p:nvPicPr>
        <p:blipFill>
          <a:blip r:embed="rId2"/>
          <a:stretch/>
        </p:blipFill>
        <p:spPr bwMode="auto">
          <a:xfrm>
            <a:off x="457200" y="1905000"/>
            <a:ext cx="5033501" cy="4389437"/>
          </a:xfrm>
          <a:prstGeom prst="rect">
            <a:avLst/>
          </a:prstGeom>
        </p:spPr>
      </p:pic>
      <p:sp>
        <p:nvSpPr>
          <p:cNvPr id="6" name="TextBox 4" hidden="0"/>
          <p:cNvSpPr>
            <a:spLocks noAdjustHandles="0" noChangeArrowheads="0"/>
          </p:cNvSpPr>
          <p:nvPr isPhoto="0" userDrawn="0"/>
        </p:nvSpPr>
        <p:spPr bwMode="auto">
          <a:xfrm>
            <a:off x="5638800" y="1828800"/>
            <a:ext cx="2971800" cy="4247317"/>
          </a:xfrm>
          <a:prstGeom prst="rect">
            <a:avLst/>
          </a:prstGeom>
          <a:noFill/>
        </p:spPr>
        <p:txBody>
          <a:bodyPr wrap="square" rtlCol="0">
            <a:spAutoFit/>
          </a:bodyPr>
          <a:lstStyle/>
          <a:p>
            <a:pPr>
              <a:defRPr/>
            </a:pPr>
            <a:r>
              <a:rPr lang="en-US"/>
              <a:t>If an integer </a:t>
            </a:r>
            <a:r>
              <a:rPr lang="en-US" i="1"/>
              <a:t>n</a:t>
            </a:r>
            <a:r>
              <a:rPr lang="en-US"/>
              <a:t> is a composite integer, then it has a prime divisor less than or equal to </a:t>
            </a:r>
            <a:r>
              <a:rPr lang="en-US">
                <a:latin typeface="Cambria Math"/>
                <a:ea typeface="Cambria Math"/>
              </a:rPr>
              <a:t>√</a:t>
            </a:r>
            <a:r>
              <a:rPr lang="en-US" i="1"/>
              <a:t>n</a:t>
            </a:r>
            <a:r>
              <a:rPr lang="en-US"/>
              <a:t>.</a:t>
            </a:r>
            <a:endParaRPr/>
          </a:p>
          <a:p>
            <a:pPr>
              <a:defRPr/>
            </a:pPr>
            <a:endParaRPr lang="en-US"/>
          </a:p>
          <a:p>
            <a:pPr>
              <a:defRPr/>
            </a:pPr>
            <a:r>
              <a:rPr lang="en-US"/>
              <a:t>To see this, note that if </a:t>
            </a:r>
            <a:r>
              <a:rPr lang="en-US" i="1"/>
              <a:t>n</a:t>
            </a:r>
            <a:r>
              <a:rPr lang="en-US"/>
              <a:t> = </a:t>
            </a:r>
            <a:r>
              <a:rPr lang="en-US" i="1"/>
              <a:t>ab</a:t>
            </a:r>
            <a:r>
              <a:rPr lang="en-US"/>
              <a:t>, then  </a:t>
            </a:r>
            <a:r>
              <a:rPr lang="en-US" i="1"/>
              <a:t>a</a:t>
            </a:r>
            <a:r>
              <a:rPr lang="en-US"/>
              <a:t> </a:t>
            </a:r>
            <a:r>
              <a:rPr lang="en-US">
                <a:latin typeface="Cambria Math"/>
                <a:ea typeface="Cambria Math"/>
              </a:rPr>
              <a:t>≤ √</a:t>
            </a:r>
            <a:r>
              <a:rPr lang="en-US" i="1"/>
              <a:t>n </a:t>
            </a:r>
            <a:r>
              <a:rPr lang="en-US"/>
              <a:t> or </a:t>
            </a:r>
            <a:r>
              <a:rPr lang="en-US" i="1"/>
              <a:t>b </a:t>
            </a:r>
            <a:r>
              <a:rPr lang="en-US">
                <a:latin typeface="Cambria Math"/>
                <a:ea typeface="Cambria Math"/>
              </a:rPr>
              <a:t>≤√</a:t>
            </a:r>
            <a:r>
              <a:rPr lang="en-US" i="1"/>
              <a:t>n</a:t>
            </a:r>
            <a:r>
              <a:rPr lang="en-US"/>
              <a:t>.</a:t>
            </a:r>
            <a:endParaRPr/>
          </a:p>
          <a:p>
            <a:pPr>
              <a:defRPr/>
            </a:pPr>
            <a:endParaRPr lang="en-US"/>
          </a:p>
          <a:p>
            <a:pPr>
              <a:defRPr/>
            </a:pPr>
            <a:endParaRPr lang="en-US"/>
          </a:p>
          <a:p>
            <a:pPr>
              <a:defRPr/>
            </a:pPr>
            <a:r>
              <a:rPr lang="en-US" i="1"/>
              <a:t>Trial division</a:t>
            </a:r>
            <a:r>
              <a:rPr lang="en-US"/>
              <a:t>, a very inefficient method of determining if a number </a:t>
            </a:r>
            <a:r>
              <a:rPr lang="en-US" i="1"/>
              <a:t>n</a:t>
            </a:r>
            <a:r>
              <a:rPr lang="en-US"/>
              <a:t>  is prime, is to try every integer </a:t>
            </a:r>
            <a:r>
              <a:rPr lang="en-US" i="1"/>
              <a:t>i</a:t>
            </a:r>
            <a:r>
              <a:rPr lang="en-US">
                <a:latin typeface="Cambria Math"/>
                <a:ea typeface="Cambria Math"/>
              </a:rPr>
              <a:t> ≤√</a:t>
            </a:r>
            <a:r>
              <a:rPr lang="en-US" i="1"/>
              <a:t>n </a:t>
            </a:r>
            <a:r>
              <a:rPr lang="en-US"/>
              <a:t>and see if n is divisible by </a:t>
            </a:r>
            <a:r>
              <a:rPr lang="en-US" i="1"/>
              <a:t>i</a:t>
            </a:r>
            <a:r>
              <a:rPr lang="en-US"/>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Mersenne</a:t>
            </a:r>
            <a:r>
              <a:rPr lang="en-US"/>
              <a:t> Primes</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400" b="1"/>
              <a:t>   Definition</a:t>
            </a:r>
            <a:r>
              <a:rPr lang="en-US" sz="2400"/>
              <a:t>: Prime numbers of the form </a:t>
            </a:r>
            <a:r>
              <a:rPr lang="en-US" sz="2400">
                <a:latin typeface="Cambria Math"/>
                <a:ea typeface="Cambria Math"/>
              </a:rPr>
              <a:t>2</a:t>
            </a:r>
            <a:r>
              <a:rPr lang="en-US" sz="2400" i="1" baseline="30000">
                <a:latin typeface="Cambria Math"/>
                <a:ea typeface="Cambria Math"/>
              </a:rPr>
              <a:t>p</a:t>
            </a:r>
            <a:r>
              <a:rPr lang="en-US" sz="2400" i="1" baseline="30000"/>
              <a:t> </a:t>
            </a:r>
            <a:r>
              <a:rPr lang="en-US" sz="2400" i="1">
                <a:latin typeface="Cambria Math"/>
                <a:ea typeface="Cambria Math"/>
              </a:rPr>
              <a:t>− </a:t>
            </a:r>
            <a:r>
              <a:rPr lang="en-US" sz="2400">
                <a:latin typeface="Cambria Math"/>
                <a:ea typeface="Cambria Math"/>
              </a:rPr>
              <a:t>1</a:t>
            </a:r>
            <a:r>
              <a:rPr lang="en-US" sz="2400" i="1">
                <a:latin typeface="Cambria Math"/>
                <a:ea typeface="Cambria Math"/>
              </a:rPr>
              <a:t> , </a:t>
            </a:r>
            <a:r>
              <a:rPr lang="en-US" sz="2400">
                <a:ea typeface="Cambria Math"/>
              </a:rPr>
              <a:t>where</a:t>
            </a:r>
            <a:r>
              <a:rPr lang="en-US" sz="2400" i="1">
                <a:latin typeface="Cambria Math"/>
                <a:ea typeface="Cambria Math"/>
              </a:rPr>
              <a:t> </a:t>
            </a:r>
            <a:r>
              <a:rPr lang="en-US" sz="2400" baseline="30000"/>
              <a:t> </a:t>
            </a:r>
            <a:r>
              <a:rPr lang="en-US" sz="2400" i="1"/>
              <a:t>p</a:t>
            </a:r>
            <a:r>
              <a:rPr lang="en-US" sz="2400"/>
              <a:t> is prime, are called </a:t>
            </a:r>
            <a:r>
              <a:rPr lang="en-US" sz="2400" i="1"/>
              <a:t>Mersenne</a:t>
            </a:r>
            <a:r>
              <a:rPr lang="en-US" sz="2400" i="1"/>
              <a:t> primes</a:t>
            </a:r>
            <a:r>
              <a:rPr lang="en-US" sz="2400"/>
              <a:t>.</a:t>
            </a:r>
            <a:endParaRPr sz="2400"/>
          </a:p>
          <a:p>
            <a:pPr lvl="1">
              <a:lnSpc>
                <a:spcPct val="80000"/>
              </a:lnSpc>
              <a:defRPr/>
            </a:pPr>
            <a:r>
              <a:rPr lang="en-US" sz="2200">
                <a:latin typeface="Cambria Math"/>
                <a:ea typeface="Cambria Math"/>
              </a:rPr>
              <a:t>2</a:t>
            </a:r>
            <a:r>
              <a:rPr lang="en-US" sz="2200" baseline="30000">
                <a:latin typeface="Cambria Math"/>
                <a:ea typeface="Cambria Math"/>
              </a:rPr>
              <a:t>2</a:t>
            </a:r>
            <a:r>
              <a:rPr lang="en-US" sz="2200" baseline="30000"/>
              <a:t> </a:t>
            </a:r>
            <a:r>
              <a:rPr lang="en-US" sz="2200" i="1">
                <a:latin typeface="Cambria Math"/>
                <a:ea typeface="Cambria Math"/>
              </a:rPr>
              <a:t>− </a:t>
            </a:r>
            <a:r>
              <a:rPr lang="en-US" sz="2200">
                <a:latin typeface="Cambria Math"/>
                <a:ea typeface="Cambria Math"/>
              </a:rPr>
              <a:t>1</a:t>
            </a:r>
            <a:r>
              <a:rPr lang="en-US" sz="2200" i="1">
                <a:latin typeface="Cambria Math"/>
                <a:ea typeface="Cambria Math"/>
              </a:rPr>
              <a:t>  = </a:t>
            </a:r>
            <a:r>
              <a:rPr lang="en-US" sz="2200">
                <a:latin typeface="Cambria Math"/>
                <a:ea typeface="Cambria Math"/>
              </a:rPr>
              <a:t>3</a:t>
            </a:r>
            <a:r>
              <a:rPr lang="en-US" sz="2200" i="1">
                <a:latin typeface="Cambria Math"/>
                <a:ea typeface="Cambria Math"/>
              </a:rPr>
              <a:t>, </a:t>
            </a:r>
            <a:r>
              <a:rPr lang="en-US" sz="2200">
                <a:latin typeface="Cambria Math"/>
                <a:ea typeface="Cambria Math"/>
              </a:rPr>
              <a:t>2</a:t>
            </a:r>
            <a:r>
              <a:rPr lang="en-US" sz="2200" baseline="30000">
                <a:latin typeface="Cambria Math"/>
                <a:ea typeface="Cambria Math"/>
              </a:rPr>
              <a:t>3</a:t>
            </a:r>
            <a:r>
              <a:rPr lang="en-US" sz="2200" i="1" baseline="30000"/>
              <a:t> </a:t>
            </a:r>
            <a:r>
              <a:rPr lang="en-US" sz="2200" i="1">
                <a:latin typeface="Cambria Math"/>
                <a:ea typeface="Cambria Math"/>
              </a:rPr>
              <a:t>− </a:t>
            </a:r>
            <a:r>
              <a:rPr lang="en-US" sz="2200">
                <a:latin typeface="Cambria Math"/>
                <a:ea typeface="Cambria Math"/>
              </a:rPr>
              <a:t>1</a:t>
            </a:r>
            <a:r>
              <a:rPr lang="en-US" sz="2200" i="1">
                <a:latin typeface="Cambria Math"/>
                <a:ea typeface="Cambria Math"/>
              </a:rPr>
              <a:t>  = </a:t>
            </a:r>
            <a:r>
              <a:rPr lang="en-US" sz="2200">
                <a:latin typeface="Cambria Math"/>
                <a:ea typeface="Cambria Math"/>
              </a:rPr>
              <a:t>7,</a:t>
            </a:r>
            <a:r>
              <a:rPr lang="en-US" sz="2200">
                <a:latin typeface="Cambria Math"/>
                <a:ea typeface="Cambria Math"/>
              </a:rPr>
              <a:t> 2</a:t>
            </a:r>
            <a:r>
              <a:rPr lang="en-US" sz="2200" baseline="30000">
                <a:latin typeface="Cambria Math"/>
                <a:ea typeface="Cambria Math"/>
              </a:rPr>
              <a:t>5</a:t>
            </a:r>
            <a:r>
              <a:rPr lang="en-US" sz="2200" i="1" baseline="30000"/>
              <a:t> </a:t>
            </a:r>
            <a:r>
              <a:rPr lang="en-US" sz="2200" i="1">
                <a:latin typeface="Cambria Math"/>
                <a:ea typeface="Cambria Math"/>
              </a:rPr>
              <a:t>− </a:t>
            </a:r>
            <a:r>
              <a:rPr lang="en-US" sz="2200">
                <a:latin typeface="Cambria Math"/>
                <a:ea typeface="Cambria Math"/>
              </a:rPr>
              <a:t>1</a:t>
            </a:r>
            <a:r>
              <a:rPr lang="en-US" sz="2200" i="1">
                <a:latin typeface="Cambria Math"/>
                <a:ea typeface="Cambria Math"/>
              </a:rPr>
              <a:t>  = </a:t>
            </a:r>
            <a:r>
              <a:rPr lang="en-US" sz="2200">
                <a:latin typeface="Cambria Math"/>
                <a:ea typeface="Cambria Math"/>
              </a:rPr>
              <a:t>37 , and </a:t>
            </a:r>
            <a:r>
              <a:rPr lang="en-US" sz="2200">
                <a:latin typeface="Cambria Math"/>
                <a:ea typeface="Cambria Math"/>
              </a:rPr>
              <a:t> 2</a:t>
            </a:r>
            <a:r>
              <a:rPr lang="en-US" sz="2200" baseline="30000">
                <a:latin typeface="Cambria Math"/>
                <a:ea typeface="Cambria Math"/>
              </a:rPr>
              <a:t>7</a:t>
            </a:r>
            <a:r>
              <a:rPr lang="en-US" sz="2200" i="1" baseline="30000"/>
              <a:t> </a:t>
            </a:r>
            <a:r>
              <a:rPr lang="en-US" sz="2200" i="1">
                <a:latin typeface="Cambria Math"/>
                <a:ea typeface="Cambria Math"/>
              </a:rPr>
              <a:t>− </a:t>
            </a:r>
            <a:r>
              <a:rPr lang="en-US" sz="2200">
                <a:latin typeface="Cambria Math"/>
                <a:ea typeface="Cambria Math"/>
              </a:rPr>
              <a:t>1 </a:t>
            </a:r>
            <a:r>
              <a:rPr lang="en-US" sz="2200" i="1">
                <a:latin typeface="Cambria Math"/>
                <a:ea typeface="Cambria Math"/>
              </a:rPr>
              <a:t> = </a:t>
            </a:r>
            <a:r>
              <a:rPr lang="en-US" sz="2200">
                <a:latin typeface="Cambria Math"/>
                <a:ea typeface="Cambria Math"/>
              </a:rPr>
              <a:t>127  are </a:t>
            </a:r>
            <a:r>
              <a:rPr lang="en-US" sz="2200">
                <a:latin typeface="Cambria Math"/>
                <a:ea typeface="Cambria Math"/>
              </a:rPr>
              <a:t>Mersenne</a:t>
            </a:r>
            <a:r>
              <a:rPr lang="en-US" sz="2200">
                <a:latin typeface="Cambria Math"/>
                <a:ea typeface="Cambria Math"/>
              </a:rPr>
              <a:t> primes.</a:t>
            </a:r>
            <a:endParaRPr sz="2200"/>
          </a:p>
          <a:p>
            <a:pPr lvl="1">
              <a:lnSpc>
                <a:spcPct val="80000"/>
              </a:lnSpc>
              <a:defRPr/>
            </a:pPr>
            <a:r>
              <a:rPr lang="en-US" sz="2200">
                <a:latin typeface="Cambria Math"/>
                <a:ea typeface="Cambria Math"/>
              </a:rPr>
              <a:t>2</a:t>
            </a:r>
            <a:r>
              <a:rPr lang="en-US" sz="2200" baseline="30000">
                <a:latin typeface="Cambria Math"/>
                <a:ea typeface="Cambria Math"/>
              </a:rPr>
              <a:t>11</a:t>
            </a:r>
            <a:r>
              <a:rPr lang="en-US" sz="2200" i="1" baseline="30000"/>
              <a:t> </a:t>
            </a:r>
            <a:r>
              <a:rPr lang="en-US" sz="2200" i="1">
                <a:latin typeface="Cambria Math"/>
                <a:ea typeface="Cambria Math"/>
              </a:rPr>
              <a:t>− </a:t>
            </a:r>
            <a:r>
              <a:rPr lang="en-US" sz="2200">
                <a:latin typeface="Cambria Math"/>
                <a:ea typeface="Cambria Math"/>
              </a:rPr>
              <a:t>1</a:t>
            </a:r>
            <a:r>
              <a:rPr lang="en-US" sz="2200" i="1">
                <a:latin typeface="Cambria Math"/>
                <a:ea typeface="Cambria Math"/>
              </a:rPr>
              <a:t>  = </a:t>
            </a:r>
            <a:r>
              <a:rPr lang="en-US" sz="2200">
                <a:latin typeface="Cambria Math"/>
                <a:ea typeface="Cambria Math"/>
              </a:rPr>
              <a:t>2047 </a:t>
            </a:r>
            <a:r>
              <a:rPr lang="en-US" sz="2200" i="1">
                <a:latin typeface="Cambria Math"/>
                <a:ea typeface="Cambria Math"/>
              </a:rPr>
              <a:t>  </a:t>
            </a:r>
            <a:r>
              <a:rPr lang="en-US" sz="2200">
                <a:ea typeface="Cambria Math"/>
              </a:rPr>
              <a:t>is not a </a:t>
            </a:r>
            <a:r>
              <a:rPr lang="en-US" sz="2200">
                <a:ea typeface="Cambria Math"/>
              </a:rPr>
              <a:t>Mersenne</a:t>
            </a:r>
            <a:r>
              <a:rPr lang="en-US" sz="2200">
                <a:ea typeface="Cambria Math"/>
              </a:rPr>
              <a:t> prime</a:t>
            </a:r>
            <a:r>
              <a:rPr lang="en-US" sz="2200">
                <a:latin typeface="Cambria Math"/>
                <a:ea typeface="Cambria Math"/>
              </a:rPr>
              <a:t> since 2047 = 23∙89.</a:t>
            </a:r>
            <a:endParaRPr sz="2200"/>
          </a:p>
          <a:p>
            <a:pPr lvl="1">
              <a:lnSpc>
                <a:spcPct val="80000"/>
              </a:lnSpc>
              <a:defRPr/>
            </a:pPr>
            <a:r>
              <a:rPr lang="en-US" sz="2200">
                <a:latin typeface="Cambria Math"/>
                <a:ea typeface="Cambria Math"/>
              </a:rPr>
              <a:t>There is an efficient test for determining if </a:t>
            </a:r>
            <a:r>
              <a:rPr lang="en-US" sz="2200"/>
              <a:t> </a:t>
            </a:r>
            <a:r>
              <a:rPr lang="en-US" sz="2200">
                <a:latin typeface="Cambria Math"/>
                <a:ea typeface="Cambria Math"/>
              </a:rPr>
              <a:t>2</a:t>
            </a:r>
            <a:r>
              <a:rPr lang="en-US" sz="2200" i="1" baseline="30000">
                <a:latin typeface="Cambria Math"/>
                <a:ea typeface="Cambria Math"/>
              </a:rPr>
              <a:t>p</a:t>
            </a:r>
            <a:r>
              <a:rPr lang="en-US" sz="2200" i="1" baseline="30000"/>
              <a:t> </a:t>
            </a:r>
            <a:r>
              <a:rPr lang="en-US" sz="2200" i="1">
                <a:latin typeface="Cambria Math"/>
                <a:ea typeface="Cambria Math"/>
              </a:rPr>
              <a:t>− </a:t>
            </a:r>
            <a:r>
              <a:rPr lang="en-US" sz="2200">
                <a:latin typeface="Cambria Math"/>
                <a:ea typeface="Cambria Math"/>
              </a:rPr>
              <a:t>1</a:t>
            </a:r>
            <a:r>
              <a:rPr lang="en-US" sz="2200" i="1">
                <a:latin typeface="Cambria Math"/>
                <a:ea typeface="Cambria Math"/>
              </a:rPr>
              <a:t> </a:t>
            </a:r>
            <a:r>
              <a:rPr lang="en-US" sz="2200">
                <a:latin typeface="Cambria Math"/>
                <a:ea typeface="Cambria Math"/>
              </a:rPr>
              <a:t> is prime.</a:t>
            </a:r>
            <a:endParaRPr sz="2200"/>
          </a:p>
          <a:p>
            <a:pPr lvl="1">
              <a:lnSpc>
                <a:spcPct val="80000"/>
              </a:lnSpc>
              <a:defRPr/>
            </a:pPr>
            <a:r>
              <a:rPr lang="en-US" sz="2200">
                <a:latin typeface="Cambria Math"/>
                <a:ea typeface="Cambria Math"/>
              </a:rPr>
              <a:t>The largest known prime numbers are </a:t>
            </a:r>
            <a:r>
              <a:rPr lang="en-US" sz="2200">
                <a:latin typeface="Cambria Math"/>
                <a:ea typeface="Cambria Math"/>
              </a:rPr>
              <a:t>Mersenne</a:t>
            </a:r>
            <a:r>
              <a:rPr lang="en-US" sz="2200">
                <a:latin typeface="Cambria Math"/>
                <a:ea typeface="Cambria Math"/>
              </a:rPr>
              <a:t> primes.</a:t>
            </a:r>
            <a:endParaRPr sz="2200"/>
          </a:p>
          <a:p>
            <a:pPr lvl="1">
              <a:lnSpc>
                <a:spcPct val="80000"/>
              </a:lnSpc>
              <a:defRPr/>
            </a:pPr>
            <a:r>
              <a:rPr lang="en-US" sz="2200">
                <a:latin typeface="Cambria Math"/>
                <a:ea typeface="Cambria Math"/>
              </a:rPr>
              <a:t>As of mid 2011, 47 </a:t>
            </a:r>
            <a:r>
              <a:rPr lang="en-US" sz="2200">
                <a:latin typeface="Cambria Math"/>
                <a:ea typeface="Cambria Math"/>
              </a:rPr>
              <a:t>Mersenne</a:t>
            </a:r>
            <a:r>
              <a:rPr lang="en-US" sz="2200">
                <a:latin typeface="Cambria Math"/>
                <a:ea typeface="Cambria Math"/>
              </a:rPr>
              <a:t> primes were known, the largest  is 2</a:t>
            </a:r>
            <a:r>
              <a:rPr lang="en-US" sz="2200" baseline="30000">
                <a:latin typeface="Cambria Math"/>
                <a:ea typeface="Cambria Math"/>
              </a:rPr>
              <a:t>43,112,609</a:t>
            </a:r>
            <a:r>
              <a:rPr lang="en-US" sz="2200">
                <a:latin typeface="Cambria Math"/>
                <a:ea typeface="Cambria Math"/>
              </a:rPr>
              <a:t> </a:t>
            </a:r>
            <a:r>
              <a:rPr lang="en-US" sz="2200" i="1">
                <a:latin typeface="Cambria Math"/>
                <a:ea typeface="Cambria Math"/>
              </a:rPr>
              <a:t>− </a:t>
            </a:r>
            <a:r>
              <a:rPr lang="en-US" sz="2200">
                <a:latin typeface="Cambria Math"/>
                <a:ea typeface="Cambria Math"/>
              </a:rPr>
              <a:t>1, which has nearly 13 million decimal digits.</a:t>
            </a:r>
            <a:endParaRPr sz="2200"/>
          </a:p>
          <a:p>
            <a:pPr lvl="1">
              <a:lnSpc>
                <a:spcPct val="80000"/>
              </a:lnSpc>
              <a:defRPr/>
            </a:pPr>
            <a:r>
              <a:rPr lang="en-US" sz="2200">
                <a:latin typeface="Cambria Math"/>
                <a:ea typeface="Cambria Math"/>
              </a:rPr>
              <a:t>The </a:t>
            </a:r>
            <a:r>
              <a:rPr lang="en-US" sz="2200" i="1">
                <a:ea typeface="Cambria Math"/>
              </a:rPr>
              <a:t>Great Internet </a:t>
            </a:r>
            <a:r>
              <a:rPr lang="en-US" sz="2200" i="1">
                <a:ea typeface="Cambria Math"/>
              </a:rPr>
              <a:t>Mersenne</a:t>
            </a:r>
            <a:r>
              <a:rPr lang="en-US" sz="2200" i="1">
                <a:ea typeface="Cambria Math"/>
              </a:rPr>
              <a:t> Prime Search </a:t>
            </a:r>
            <a:r>
              <a:rPr lang="en-US" sz="2200">
                <a:latin typeface="Cambria Math"/>
                <a:ea typeface="Cambria Math"/>
              </a:rPr>
              <a:t>(</a:t>
            </a:r>
            <a:r>
              <a:rPr lang="en-US" sz="2200" i="1">
                <a:ea typeface="Cambria Math"/>
              </a:rPr>
              <a:t>GIMPS</a:t>
            </a:r>
            <a:r>
              <a:rPr lang="en-US" sz="2200">
                <a:latin typeface="Cambria Math"/>
                <a:ea typeface="Cambria Math"/>
              </a:rPr>
              <a:t>) is a distributed computing project to search  for new </a:t>
            </a:r>
            <a:r>
              <a:rPr lang="en-US" sz="2200">
                <a:latin typeface="Cambria Math"/>
                <a:ea typeface="Cambria Math"/>
              </a:rPr>
              <a:t>Mersenne</a:t>
            </a:r>
            <a:r>
              <a:rPr lang="en-US" sz="2200">
                <a:latin typeface="Cambria Math"/>
                <a:ea typeface="Cambria Math"/>
              </a:rPr>
              <a:t> Primes.</a:t>
            </a:r>
            <a:endParaRPr sz="2200"/>
          </a:p>
          <a:p>
            <a:pPr lvl="1">
              <a:lnSpc>
                <a:spcPct val="80000"/>
              </a:lnSpc>
              <a:buNone/>
              <a:defRPr/>
            </a:pPr>
            <a:r>
              <a:rPr lang="en-US" sz="2200">
                <a:latin typeface="Cambria Math"/>
                <a:ea typeface="Cambria Math"/>
              </a:rPr>
              <a:t>                   </a:t>
            </a:r>
            <a:r>
              <a:rPr lang="en-US" sz="2200" u="sng">
                <a:latin typeface="Cambria Math"/>
                <a:ea typeface="Cambria Math"/>
                <a:hlinkClick r:id="rId2" tooltip=""/>
              </a:rPr>
              <a:t>http://www.mersenne.org/</a:t>
            </a:r>
            <a:endParaRPr lang="en-US" sz="2200">
              <a:latin typeface="Cambria Math"/>
              <a:ea typeface="Cambria Math"/>
            </a:endParaRPr>
          </a:p>
          <a:p>
            <a:pPr lvl="1">
              <a:lnSpc>
                <a:spcPct val="80000"/>
              </a:lnSpc>
              <a:buNone/>
              <a:defRPr/>
            </a:pPr>
            <a:endParaRPr lang="en-US" sz="2200">
              <a:latin typeface="Cambria Math"/>
              <a:ea typeface="Cambria Math"/>
            </a:endParaRPr>
          </a:p>
          <a:p>
            <a:pPr lvl="1">
              <a:lnSpc>
                <a:spcPct val="80000"/>
              </a:lnSpc>
              <a:defRPr/>
            </a:pPr>
            <a:endParaRPr lang="en-US" sz="2200"/>
          </a:p>
        </p:txBody>
      </p:sp>
      <p:pic>
        <p:nvPicPr>
          <p:cNvPr id="6" name="Picture 3" descr="0312.jpg" hidden="0"/>
          <p:cNvPicPr>
            <a:picLocks noChangeAspect="1"/>
          </p:cNvPicPr>
          <p:nvPr isPhoto="0" userDrawn="0"/>
        </p:nvPicPr>
        <p:blipFill>
          <a:blip r:embed="rId3"/>
          <a:stretch/>
        </p:blipFill>
        <p:spPr bwMode="auto">
          <a:xfrm>
            <a:off x="5029200" y="381000"/>
            <a:ext cx="895350" cy="1040129"/>
          </a:xfrm>
          <a:prstGeom prst="rect">
            <a:avLst/>
          </a:prstGeom>
        </p:spPr>
      </p:pic>
      <p:sp>
        <p:nvSpPr>
          <p:cNvPr id="7" name="TextBox 4" hidden="0"/>
          <p:cNvSpPr>
            <a:spLocks noAdjustHandles="0" noChangeArrowheads="0"/>
          </p:cNvSpPr>
          <p:nvPr isPhoto="0" userDrawn="0"/>
        </p:nvSpPr>
        <p:spPr bwMode="auto">
          <a:xfrm>
            <a:off x="6019800" y="685800"/>
            <a:ext cx="1981200" cy="646331"/>
          </a:xfrm>
          <a:prstGeom prst="rect">
            <a:avLst/>
          </a:prstGeom>
          <a:noFill/>
        </p:spPr>
        <p:txBody>
          <a:bodyPr wrap="square" rtlCol="0">
            <a:spAutoFit/>
          </a:bodyPr>
          <a:lstStyle/>
          <a:p>
            <a:pPr>
              <a:defRPr/>
            </a:pPr>
            <a:r>
              <a:rPr lang="en-US"/>
              <a:t>Marin </a:t>
            </a:r>
            <a:r>
              <a:rPr lang="en-US"/>
              <a:t>Mersenne</a:t>
            </a:r>
            <a:endParaRPr lang="en-US"/>
          </a:p>
          <a:p>
            <a:pPr>
              <a:defRPr/>
            </a:pPr>
            <a:r>
              <a:rPr lang="en-US"/>
              <a:t>(1588-1648)</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Greatest Common Divisor</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400" b="1"/>
              <a:t>   Definition</a:t>
            </a:r>
            <a:r>
              <a:rPr lang="en-US" sz="2400"/>
              <a:t>: Let </a:t>
            </a:r>
            <a:r>
              <a:rPr lang="en-US" sz="2400" i="1"/>
              <a:t>a</a:t>
            </a:r>
            <a:r>
              <a:rPr lang="en-US" sz="2400"/>
              <a:t> and </a:t>
            </a:r>
            <a:r>
              <a:rPr lang="en-US" sz="2400" i="1"/>
              <a:t>b </a:t>
            </a:r>
            <a:r>
              <a:rPr lang="en-US" sz="2400"/>
              <a:t>be integers, not both zero. The largest integer </a:t>
            </a:r>
            <a:r>
              <a:rPr lang="en-US" sz="2400" i="1"/>
              <a:t>d</a:t>
            </a:r>
            <a:r>
              <a:rPr lang="en-US" sz="2400"/>
              <a:t> such that </a:t>
            </a:r>
            <a:r>
              <a:rPr lang="en-US" sz="2400" i="1"/>
              <a:t>d </a:t>
            </a:r>
            <a:r>
              <a:rPr lang="en-US" sz="2400"/>
              <a:t>|</a:t>
            </a:r>
            <a:r>
              <a:rPr lang="en-US" sz="2400" i="1"/>
              <a:t> a </a:t>
            </a:r>
            <a:r>
              <a:rPr lang="en-US" sz="2400"/>
              <a:t>and also </a:t>
            </a:r>
            <a:r>
              <a:rPr lang="en-US" sz="2400" i="1"/>
              <a:t>d </a:t>
            </a:r>
            <a:r>
              <a:rPr lang="en-US" sz="2400"/>
              <a:t>| </a:t>
            </a:r>
            <a:r>
              <a:rPr lang="en-US" sz="2400" i="1"/>
              <a:t>b </a:t>
            </a:r>
            <a:r>
              <a:rPr lang="en-US" sz="2400"/>
              <a:t>is called the greatest common divisor of </a:t>
            </a:r>
            <a:r>
              <a:rPr lang="en-US" sz="2400" i="1"/>
              <a:t>a</a:t>
            </a:r>
            <a:r>
              <a:rPr lang="en-US" sz="2400"/>
              <a:t> and </a:t>
            </a:r>
            <a:r>
              <a:rPr lang="en-US" sz="2400" i="1"/>
              <a:t>b</a:t>
            </a:r>
            <a:r>
              <a:rPr lang="en-US" sz="2400"/>
              <a:t>. The  greatest common divisor of </a:t>
            </a:r>
            <a:r>
              <a:rPr lang="en-US" sz="2400" i="1"/>
              <a:t>a </a:t>
            </a:r>
            <a:r>
              <a:rPr lang="en-US" sz="2400"/>
              <a:t>and </a:t>
            </a:r>
            <a:r>
              <a:rPr lang="en-US" sz="2400" i="1"/>
              <a:t>b</a:t>
            </a:r>
            <a:r>
              <a:rPr lang="en-US" sz="2400"/>
              <a:t> is denoted by </a:t>
            </a:r>
            <a:r>
              <a:rPr lang="en-US" sz="2400"/>
              <a:t>gcd</a:t>
            </a:r>
            <a:r>
              <a:rPr lang="en-US" sz="2400"/>
              <a:t>(</a:t>
            </a:r>
            <a:r>
              <a:rPr lang="en-US" sz="2400" i="1"/>
              <a:t>a,b</a:t>
            </a:r>
            <a:r>
              <a:rPr lang="en-US" sz="2400"/>
              <a:t>).</a:t>
            </a:r>
            <a:endParaRPr sz="2400"/>
          </a:p>
          <a:p>
            <a:pPr>
              <a:lnSpc>
                <a:spcPct val="80000"/>
              </a:lnSpc>
              <a:buNone/>
              <a:defRPr/>
            </a:pPr>
            <a:r>
              <a:rPr lang="en-US" sz="2400"/>
              <a:t>    </a:t>
            </a:r>
            <a:endParaRPr sz="2400"/>
          </a:p>
          <a:p>
            <a:pPr>
              <a:lnSpc>
                <a:spcPct val="80000"/>
              </a:lnSpc>
              <a:buNone/>
              <a:defRPr/>
            </a:pPr>
            <a:r>
              <a:rPr lang="en-US" sz="2400"/>
              <a:t>    One can find greatest common divisors of small numbers by inspection.</a:t>
            </a:r>
            <a:endParaRPr sz="2400"/>
          </a:p>
          <a:p>
            <a:pPr>
              <a:lnSpc>
                <a:spcPct val="80000"/>
              </a:lnSpc>
              <a:buNone/>
              <a:defRPr/>
            </a:pPr>
            <a:r>
              <a:rPr lang="en-US" sz="2400"/>
              <a:t>   </a:t>
            </a:r>
            <a:r>
              <a:rPr lang="en-US" sz="2400" b="1"/>
              <a:t>Example</a:t>
            </a:r>
            <a:r>
              <a:rPr lang="en-US" sz="2400"/>
              <a:t>: What is the greatest common divisor of </a:t>
            </a:r>
            <a:r>
              <a:rPr lang="en-US" sz="2400">
                <a:latin typeface="Cambria Math"/>
                <a:ea typeface="Cambria Math"/>
              </a:rPr>
              <a:t>24</a:t>
            </a:r>
            <a:r>
              <a:rPr lang="en-US" sz="2400"/>
              <a:t> and </a:t>
            </a:r>
            <a:r>
              <a:rPr lang="en-US" sz="2400">
                <a:latin typeface="Cambria Math"/>
                <a:ea typeface="Cambria Math"/>
              </a:rPr>
              <a:t>36</a:t>
            </a:r>
            <a:r>
              <a:rPr lang="en-US" sz="2400"/>
              <a:t>? </a:t>
            </a:r>
            <a:endParaRPr sz="2400"/>
          </a:p>
          <a:p>
            <a:pPr>
              <a:lnSpc>
                <a:spcPct val="80000"/>
              </a:lnSpc>
              <a:buNone/>
              <a:defRPr/>
            </a:pPr>
            <a:r>
              <a:rPr lang="en-US" sz="2400"/>
              <a:t>    </a:t>
            </a:r>
            <a:r>
              <a:rPr lang="en-US" sz="2400" b="1"/>
              <a:t>Solution</a:t>
            </a:r>
            <a:r>
              <a:rPr lang="en-US" sz="2400"/>
              <a:t>: </a:t>
            </a:r>
            <a:r>
              <a:rPr lang="en-US" sz="2400"/>
              <a:t>gcd</a:t>
            </a:r>
            <a:r>
              <a:rPr lang="en-US" sz="2400"/>
              <a:t>(</a:t>
            </a:r>
            <a:r>
              <a:rPr lang="en-US" sz="2400">
                <a:latin typeface="Cambria Math"/>
                <a:ea typeface="Cambria Math"/>
              </a:rPr>
              <a:t>24,36</a:t>
            </a:r>
            <a:r>
              <a:rPr lang="en-US" sz="2400"/>
              <a:t>) = </a:t>
            </a:r>
            <a:r>
              <a:rPr lang="en-US" sz="2400">
                <a:latin typeface="Cambria Math"/>
                <a:ea typeface="Cambria Math"/>
              </a:rPr>
              <a:t>12</a:t>
            </a:r>
            <a:endParaRPr sz="2400"/>
          </a:p>
          <a:p>
            <a:pPr>
              <a:lnSpc>
                <a:spcPct val="80000"/>
              </a:lnSpc>
              <a:buNone/>
              <a:defRPr/>
            </a:pPr>
            <a:r>
              <a:rPr lang="en-US" sz="2400" b="1"/>
              <a:t>    Example</a:t>
            </a:r>
            <a:r>
              <a:rPr lang="en-US" sz="2400"/>
              <a:t>: What is the greatest common divisor of </a:t>
            </a:r>
            <a:r>
              <a:rPr lang="en-US" sz="2400">
                <a:latin typeface="Cambria Math"/>
                <a:ea typeface="Cambria Math"/>
              </a:rPr>
              <a:t>17</a:t>
            </a:r>
            <a:r>
              <a:rPr lang="en-US" sz="2400"/>
              <a:t> and </a:t>
            </a:r>
            <a:r>
              <a:rPr lang="en-US" sz="2400">
                <a:latin typeface="Cambria Math"/>
                <a:ea typeface="Cambria Math"/>
              </a:rPr>
              <a:t>22</a:t>
            </a:r>
            <a:r>
              <a:rPr lang="en-US" sz="2400"/>
              <a:t>?</a:t>
            </a:r>
            <a:endParaRPr sz="2400"/>
          </a:p>
          <a:p>
            <a:pPr>
              <a:lnSpc>
                <a:spcPct val="80000"/>
              </a:lnSpc>
              <a:buNone/>
              <a:defRPr/>
            </a:pPr>
            <a:r>
              <a:rPr lang="en-US" sz="2400"/>
              <a:t>    </a:t>
            </a:r>
            <a:r>
              <a:rPr lang="en-US" sz="2400" b="1"/>
              <a:t>Solution</a:t>
            </a:r>
            <a:r>
              <a:rPr lang="en-US" sz="2400"/>
              <a:t>: </a:t>
            </a:r>
            <a:r>
              <a:rPr lang="en-US" sz="2400"/>
              <a:t>gcd</a:t>
            </a:r>
            <a:r>
              <a:rPr lang="en-US" sz="2400"/>
              <a:t>(</a:t>
            </a:r>
            <a:r>
              <a:rPr lang="en-US" sz="2400">
                <a:latin typeface="Cambria Math"/>
                <a:ea typeface="Cambria Math"/>
              </a:rPr>
              <a:t>17,22</a:t>
            </a:r>
            <a:r>
              <a:rPr lang="en-US" sz="2400"/>
              <a:t>) = </a:t>
            </a:r>
            <a:r>
              <a:rPr lang="en-US" sz="2400">
                <a:latin typeface="Cambria Math"/>
                <a:ea typeface="Cambria Math"/>
              </a:rPr>
              <a:t>1</a:t>
            </a:r>
            <a:endParaRPr sz="2400"/>
          </a:p>
          <a:p>
            <a:pPr>
              <a:lnSpc>
                <a:spcPct val="80000"/>
              </a:lnSpc>
              <a:buNone/>
              <a:defRPr/>
            </a:pPr>
            <a:endParaRPr lang="en-US" sz="2400">
              <a:latin typeface="Cambria Math"/>
              <a:ea typeface="Cambria Math"/>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Greatest Common Divisor</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200" b="1"/>
              <a:t>   Definition</a:t>
            </a:r>
            <a:r>
              <a:rPr lang="en-US" sz="2200"/>
              <a:t>: The integers </a:t>
            </a:r>
            <a:r>
              <a:rPr lang="en-US" sz="2200" i="1"/>
              <a:t>a</a:t>
            </a:r>
            <a:r>
              <a:rPr lang="en-US" sz="2200"/>
              <a:t> and </a:t>
            </a:r>
            <a:r>
              <a:rPr lang="en-US" sz="2200" i="1"/>
              <a:t>b </a:t>
            </a:r>
            <a:r>
              <a:rPr lang="en-US" sz="2200"/>
              <a:t>are </a:t>
            </a:r>
            <a:r>
              <a:rPr lang="en-US" sz="2200" i="1"/>
              <a:t>relatively prime </a:t>
            </a:r>
            <a:r>
              <a:rPr lang="en-US" sz="2200"/>
              <a:t>if their greatest common divisor is </a:t>
            </a:r>
            <a:r>
              <a:rPr lang="en-US" sz="2200">
                <a:latin typeface="Cambria Math"/>
                <a:ea typeface="Cambria Math"/>
              </a:rPr>
              <a:t>1</a:t>
            </a:r>
            <a:r>
              <a:rPr lang="en-US" sz="2200"/>
              <a:t>. </a:t>
            </a:r>
            <a:endParaRPr lang="en-US" sz="2200">
              <a:latin typeface="Cambria Math"/>
              <a:ea typeface="Cambria Math"/>
            </a:endParaRPr>
          </a:p>
          <a:p>
            <a:pPr>
              <a:lnSpc>
                <a:spcPct val="80000"/>
              </a:lnSpc>
              <a:buNone/>
              <a:defRPr/>
            </a:pPr>
            <a:r>
              <a:rPr lang="en-US" sz="2200" b="1"/>
              <a:t>   Example</a:t>
            </a:r>
            <a:r>
              <a:rPr lang="en-US" sz="2200"/>
              <a:t>: </a:t>
            </a:r>
            <a:r>
              <a:rPr lang="en-US" sz="2200">
                <a:latin typeface="Cambria Math"/>
                <a:ea typeface="Cambria Math"/>
              </a:rPr>
              <a:t>17</a:t>
            </a:r>
            <a:r>
              <a:rPr lang="en-US" sz="2200"/>
              <a:t> and </a:t>
            </a:r>
            <a:r>
              <a:rPr lang="en-US" sz="2200">
                <a:latin typeface="Cambria Math"/>
                <a:ea typeface="Cambria Math"/>
              </a:rPr>
              <a:t>22</a:t>
            </a:r>
            <a:endParaRPr lang="en-US" sz="2200"/>
          </a:p>
          <a:p>
            <a:pPr>
              <a:lnSpc>
                <a:spcPct val="80000"/>
              </a:lnSpc>
              <a:buNone/>
              <a:defRPr/>
            </a:pPr>
            <a:r>
              <a:rPr lang="en-US" sz="2200"/>
              <a:t>   </a:t>
            </a:r>
            <a:r>
              <a:rPr lang="en-US" sz="2200" b="1"/>
              <a:t>Definition</a:t>
            </a:r>
            <a:r>
              <a:rPr lang="en-US" sz="2200"/>
              <a:t>: The integers </a:t>
            </a:r>
            <a:r>
              <a:rPr lang="en-US" sz="2200" i="1"/>
              <a:t>a</a:t>
            </a:r>
            <a:r>
              <a:rPr lang="en-US" sz="2200" baseline="-25000">
                <a:latin typeface="Cambria Math"/>
                <a:ea typeface="Cambria Math"/>
              </a:rPr>
              <a:t>1</a:t>
            </a:r>
            <a:r>
              <a:rPr lang="en-US" sz="2200"/>
              <a:t>, </a:t>
            </a:r>
            <a:r>
              <a:rPr lang="en-US" sz="2200" i="1"/>
              <a:t>a</a:t>
            </a:r>
            <a:r>
              <a:rPr lang="en-US" sz="2200" baseline="-25000">
                <a:latin typeface="Cambria Math"/>
                <a:ea typeface="Cambria Math"/>
              </a:rPr>
              <a:t>2</a:t>
            </a:r>
            <a:r>
              <a:rPr lang="en-US" sz="2200"/>
              <a:t>, …, </a:t>
            </a:r>
            <a:r>
              <a:rPr lang="en-US" sz="2200" i="1"/>
              <a:t>a</a:t>
            </a:r>
            <a:r>
              <a:rPr lang="en-US" sz="2200" i="1" baseline="-25000"/>
              <a:t>n</a:t>
            </a:r>
            <a:r>
              <a:rPr lang="en-US" sz="2200"/>
              <a:t> are </a:t>
            </a:r>
            <a:r>
              <a:rPr lang="en-US" sz="2200" i="1"/>
              <a:t>pairwise</a:t>
            </a:r>
            <a:r>
              <a:rPr lang="en-US" sz="2200"/>
              <a:t> </a:t>
            </a:r>
            <a:r>
              <a:rPr lang="en-US" sz="2200" i="1"/>
              <a:t>relatively prime </a:t>
            </a:r>
            <a:r>
              <a:rPr lang="en-US" sz="2200"/>
              <a:t>if </a:t>
            </a:r>
            <a:r>
              <a:rPr lang="en-US" sz="2200"/>
              <a:t>gcd</a:t>
            </a:r>
            <a:r>
              <a:rPr lang="en-US" sz="2200"/>
              <a:t>(</a:t>
            </a:r>
            <a:r>
              <a:rPr lang="en-US" sz="2200" i="1"/>
              <a:t>a</a:t>
            </a:r>
            <a:r>
              <a:rPr lang="en-US" sz="2200" i="1" baseline="-25000"/>
              <a:t>i</a:t>
            </a:r>
            <a:r>
              <a:rPr lang="en-US" sz="2200"/>
              <a:t>, </a:t>
            </a:r>
            <a:r>
              <a:rPr lang="en-US" sz="2200" i="1"/>
              <a:t>a</a:t>
            </a:r>
            <a:r>
              <a:rPr lang="en-US" sz="2200" i="1" baseline="-25000"/>
              <a:t>j</a:t>
            </a:r>
            <a:r>
              <a:rPr lang="en-US" sz="2200"/>
              <a:t>)= </a:t>
            </a:r>
            <a:r>
              <a:rPr lang="en-US" sz="2200">
                <a:latin typeface="Cambria Math"/>
                <a:ea typeface="Cambria Math"/>
              </a:rPr>
              <a:t>1</a:t>
            </a:r>
            <a:r>
              <a:rPr lang="en-US" sz="2200"/>
              <a:t> whenever </a:t>
            </a:r>
            <a:r>
              <a:rPr lang="en-US" sz="2200">
                <a:latin typeface="Cambria Math"/>
                <a:ea typeface="Cambria Math"/>
              </a:rPr>
              <a:t>1 </a:t>
            </a:r>
            <a:r>
              <a:rPr lang="en-US" sz="2200">
                <a:latin typeface="Cambria Math"/>
                <a:ea typeface="Cambria Math"/>
              </a:rPr>
              <a:t>≤ </a:t>
            </a:r>
            <a:r>
              <a:rPr lang="en-US" sz="2200" i="1">
                <a:ea typeface="Cambria Math"/>
              </a:rPr>
              <a:t>i</a:t>
            </a:r>
            <a:r>
              <a:rPr lang="en-US" sz="2200">
                <a:latin typeface="Cambria Math"/>
                <a:ea typeface="Cambria Math"/>
              </a:rPr>
              <a:t>&lt;</a:t>
            </a:r>
            <a:r>
              <a:rPr lang="en-US" sz="2200" i="1">
                <a:ea typeface="Cambria Math"/>
              </a:rPr>
              <a:t>j</a:t>
            </a:r>
            <a:r>
              <a:rPr lang="en-US" sz="2200">
                <a:latin typeface="Cambria Math"/>
                <a:ea typeface="Cambria Math"/>
              </a:rPr>
              <a:t> ≤</a:t>
            </a:r>
            <a:r>
              <a:rPr lang="en-US" sz="2200" i="1">
                <a:ea typeface="Cambria Math"/>
              </a:rPr>
              <a:t>n</a:t>
            </a:r>
            <a:r>
              <a:rPr lang="en-US" sz="2200"/>
              <a:t>.</a:t>
            </a:r>
            <a:endParaRPr sz="2200"/>
          </a:p>
          <a:p>
            <a:pPr>
              <a:lnSpc>
                <a:spcPct val="80000"/>
              </a:lnSpc>
              <a:buNone/>
              <a:defRPr/>
            </a:pPr>
            <a:r>
              <a:rPr lang="en-US" sz="2200" b="1"/>
              <a:t>   Example</a:t>
            </a:r>
            <a:r>
              <a:rPr lang="en-US" sz="2200"/>
              <a:t>: Determine whether the integers </a:t>
            </a:r>
            <a:r>
              <a:rPr lang="en-US" sz="2200">
                <a:latin typeface="Cambria Math"/>
                <a:ea typeface="Cambria Math"/>
              </a:rPr>
              <a:t>10, 17</a:t>
            </a:r>
            <a:r>
              <a:rPr lang="en-US" sz="2200"/>
              <a:t> and </a:t>
            </a:r>
            <a:r>
              <a:rPr lang="en-US" sz="2200">
                <a:latin typeface="Cambria Math"/>
                <a:ea typeface="Cambria Math"/>
              </a:rPr>
              <a:t>21 are </a:t>
            </a:r>
            <a:r>
              <a:rPr lang="en-US" sz="2200">
                <a:latin typeface="Cambria Math"/>
                <a:ea typeface="Cambria Math"/>
              </a:rPr>
              <a:t>pairwise</a:t>
            </a:r>
            <a:r>
              <a:rPr lang="en-US" sz="2200">
                <a:latin typeface="Cambria Math"/>
                <a:ea typeface="Cambria Math"/>
              </a:rPr>
              <a:t> relatively prime.</a:t>
            </a:r>
            <a:endParaRPr lang="en-US" sz="2200" i="1">
              <a:ea typeface="Cambria Math"/>
            </a:endParaRPr>
          </a:p>
          <a:p>
            <a:pPr>
              <a:lnSpc>
                <a:spcPct val="80000"/>
              </a:lnSpc>
              <a:buNone/>
              <a:defRPr/>
            </a:pPr>
            <a:r>
              <a:rPr lang="en-US" sz="2200">
                <a:latin typeface="Cambria Math"/>
                <a:ea typeface="Cambria Math"/>
              </a:rPr>
              <a:t>    </a:t>
            </a:r>
            <a:r>
              <a:rPr lang="en-US" sz="2200" b="1"/>
              <a:t>Solution</a:t>
            </a:r>
            <a:r>
              <a:rPr lang="en-US" sz="2200"/>
              <a:t>: </a:t>
            </a:r>
            <a:r>
              <a:rPr lang="en-US" sz="2200">
                <a:latin typeface="Cambria Math"/>
                <a:ea typeface="Cambria Math"/>
              </a:rPr>
              <a:t>Because </a:t>
            </a:r>
            <a:r>
              <a:rPr lang="en-US" sz="2200">
                <a:latin typeface="Cambria Math"/>
                <a:ea typeface="Cambria Math"/>
              </a:rPr>
              <a:t>gcd</a:t>
            </a:r>
            <a:r>
              <a:rPr lang="en-US" sz="2200">
                <a:latin typeface="Cambria Math"/>
                <a:ea typeface="Cambria Math"/>
              </a:rPr>
              <a:t>(10,17) = 1, </a:t>
            </a:r>
            <a:r>
              <a:rPr lang="en-US" sz="2200">
                <a:latin typeface="Cambria Math"/>
                <a:ea typeface="Cambria Math"/>
              </a:rPr>
              <a:t>gcd</a:t>
            </a:r>
            <a:r>
              <a:rPr lang="en-US" sz="2200">
                <a:latin typeface="Cambria Math"/>
                <a:ea typeface="Cambria Math"/>
              </a:rPr>
              <a:t>(10,21) = 1, and </a:t>
            </a:r>
            <a:r>
              <a:rPr lang="en-US" sz="2200">
                <a:latin typeface="Cambria Math"/>
                <a:ea typeface="Cambria Math"/>
              </a:rPr>
              <a:t>gcd</a:t>
            </a:r>
            <a:r>
              <a:rPr lang="en-US" sz="2200">
                <a:latin typeface="Cambria Math"/>
                <a:ea typeface="Cambria Math"/>
              </a:rPr>
              <a:t>(17,21) = 1, 10, 17, and 21 are </a:t>
            </a:r>
            <a:r>
              <a:rPr lang="en-US" sz="2200">
                <a:latin typeface="Cambria Math"/>
                <a:ea typeface="Cambria Math"/>
              </a:rPr>
              <a:t>pairwise</a:t>
            </a:r>
            <a:r>
              <a:rPr lang="en-US" sz="2200">
                <a:latin typeface="Cambria Math"/>
                <a:ea typeface="Cambria Math"/>
              </a:rPr>
              <a:t> relatively prime.</a:t>
            </a:r>
            <a:r>
              <a:rPr lang="en-US" sz="2200" b="1"/>
              <a:t> </a:t>
            </a:r>
            <a:endParaRPr sz="2200"/>
          </a:p>
          <a:p>
            <a:pPr>
              <a:lnSpc>
                <a:spcPct val="80000"/>
              </a:lnSpc>
              <a:buNone/>
              <a:defRPr/>
            </a:pPr>
            <a:r>
              <a:rPr lang="en-US" sz="2200" b="1"/>
              <a:t>   Example</a:t>
            </a:r>
            <a:r>
              <a:rPr lang="en-US" sz="2200"/>
              <a:t>: Determine whether the </a:t>
            </a:r>
            <a:r>
              <a:rPr lang="en-US" sz="2200">
                <a:latin typeface="Cambria Math"/>
                <a:ea typeface="Cambria Math"/>
              </a:rPr>
              <a:t>integers 10, 19, and 24 are </a:t>
            </a:r>
            <a:r>
              <a:rPr lang="en-US" sz="2200">
                <a:latin typeface="Cambria Math"/>
                <a:ea typeface="Cambria Math"/>
              </a:rPr>
              <a:t>pairwise</a:t>
            </a:r>
            <a:r>
              <a:rPr lang="en-US" sz="2200">
                <a:latin typeface="Cambria Math"/>
                <a:ea typeface="Cambria Math"/>
              </a:rPr>
              <a:t> relatively prime.</a:t>
            </a:r>
            <a:endParaRPr sz="2200"/>
          </a:p>
          <a:p>
            <a:pPr>
              <a:lnSpc>
                <a:spcPct val="80000"/>
              </a:lnSpc>
              <a:buNone/>
              <a:defRPr/>
            </a:pPr>
            <a:r>
              <a:rPr lang="en-US" sz="2200" b="1">
                <a:latin typeface="Cambria Math"/>
                <a:ea typeface="Cambria Math"/>
              </a:rPr>
              <a:t>  </a:t>
            </a:r>
            <a:r>
              <a:rPr lang="en-US" sz="2200" b="1"/>
              <a:t> Solution</a:t>
            </a:r>
            <a:r>
              <a:rPr lang="en-US" sz="2200"/>
              <a:t>: </a:t>
            </a:r>
            <a:r>
              <a:rPr lang="en-US" sz="2200">
                <a:latin typeface="Cambria Math"/>
                <a:ea typeface="Cambria Math"/>
              </a:rPr>
              <a:t>Because </a:t>
            </a:r>
            <a:r>
              <a:rPr lang="en-US" sz="2200">
                <a:latin typeface="Cambria Math"/>
                <a:ea typeface="Cambria Math"/>
              </a:rPr>
              <a:t>gcd</a:t>
            </a:r>
            <a:r>
              <a:rPr lang="en-US" sz="2200">
                <a:latin typeface="Cambria Math"/>
                <a:ea typeface="Cambria Math"/>
              </a:rPr>
              <a:t>(10,24) = 2, 10, 19, and 24 are  not </a:t>
            </a:r>
            <a:r>
              <a:rPr lang="en-US" sz="2200">
                <a:latin typeface="Cambria Math"/>
                <a:ea typeface="Cambria Math"/>
              </a:rPr>
              <a:t>pairwise</a:t>
            </a:r>
            <a:r>
              <a:rPr lang="en-US" sz="2200">
                <a:latin typeface="Cambria Math"/>
                <a:ea typeface="Cambria Math"/>
              </a:rPr>
              <a:t> relatively prime.</a:t>
            </a:r>
            <a:r>
              <a:rPr lang="en-US" sz="2200" b="1"/>
              <a:t> </a:t>
            </a:r>
            <a:endParaRPr lang="en-US" sz="2200">
              <a:latin typeface="Cambria Math"/>
              <a:ea typeface="Cambria Math"/>
            </a:endParaRPr>
          </a:p>
          <a:p>
            <a:pPr>
              <a:lnSpc>
                <a:spcPct val="80000"/>
              </a:lnSpc>
              <a:buNone/>
              <a:defRPr/>
            </a:pPr>
            <a:endParaRPr lang="en-US" sz="2200">
              <a:latin typeface="Cambria Math"/>
              <a:ea typeface="Cambria Math"/>
            </a:endParaRPr>
          </a:p>
          <a:p>
            <a:pPr>
              <a:lnSpc>
                <a:spcPct val="80000"/>
              </a:lnSpc>
              <a:buNone/>
              <a:defRPr/>
            </a:pPr>
            <a:endParaRPr lang="en-US" sz="2200">
              <a:latin typeface="Cambria Math"/>
              <a:ea typeface="Cambria Math"/>
            </a:endParaRPr>
          </a:p>
          <a:p>
            <a:pPr>
              <a:lnSpc>
                <a:spcPct val="80000"/>
              </a:lnSpc>
              <a:buNone/>
              <a:defRPr/>
            </a:pPr>
            <a:endParaRPr lang="en-US" sz="2200">
              <a:latin typeface="Cambria Math"/>
              <a:ea typeface="Cambria Math"/>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noAutofit/>
          </a:bodyPr>
          <a:lstStyle/>
          <a:p>
            <a:pPr>
              <a:defRPr/>
            </a:pPr>
            <a:r>
              <a:rPr lang="en-US" sz="4000"/>
              <a:t>Finding the Greatest Common Divisor Using Prime Factorizations</a:t>
            </a:r>
            <a:endParaRPr/>
          </a:p>
        </p:txBody>
      </p:sp>
      <p:sp>
        <p:nvSpPr>
          <p:cNvPr id="5" name="Content Placeholder 2" hidden="0"/>
          <p:cNvSpPr>
            <a:spLocks noGrp="1"/>
          </p:cNvSpPr>
          <p:nvPr isPhoto="0" userDrawn="0">
            <p:ph idx="1" hasCustomPrompt="0"/>
          </p:nvPr>
        </p:nvSpPr>
        <p:spPr bwMode="auto"/>
        <p:txBody>
          <a:bodyPr/>
          <a:lstStyle/>
          <a:p>
            <a:pPr>
              <a:lnSpc>
                <a:spcPct val="95000"/>
              </a:lnSpc>
              <a:defRPr/>
            </a:pPr>
            <a:r>
              <a:rPr lang="en-US" sz="2000"/>
              <a:t>Suppose  the prime factorizations of </a:t>
            </a:r>
            <a:r>
              <a:rPr lang="en-US" sz="2000" i="1"/>
              <a:t>a</a:t>
            </a:r>
            <a:r>
              <a:rPr lang="en-US" sz="2000"/>
              <a:t> and </a:t>
            </a:r>
            <a:r>
              <a:rPr lang="en-US" sz="2000" i="1"/>
              <a:t>b</a:t>
            </a:r>
            <a:r>
              <a:rPr lang="en-US" sz="2000"/>
              <a:t> are:</a:t>
            </a:r>
            <a:endParaRPr sz="2000"/>
          </a:p>
          <a:p>
            <a:pPr>
              <a:lnSpc>
                <a:spcPct val="80000"/>
              </a:lnSpc>
              <a:defRPr/>
            </a:pPr>
            <a:endParaRPr lang="en-US" sz="2000"/>
          </a:p>
          <a:p>
            <a:pPr>
              <a:lnSpc>
                <a:spcPct val="80000"/>
              </a:lnSpc>
              <a:defRPr/>
            </a:pPr>
            <a:endParaRPr lang="en-US" sz="2000"/>
          </a:p>
          <a:p>
            <a:pPr>
              <a:lnSpc>
                <a:spcPct val="80000"/>
              </a:lnSpc>
              <a:buNone/>
              <a:defRPr/>
            </a:pPr>
            <a:r>
              <a:rPr lang="en-US" sz="2000"/>
              <a:t>    where each exponent is a nonnegative integer, and where all primes occurring in either prime factorization are included in both. Then:</a:t>
            </a:r>
            <a:endParaRPr sz="2000"/>
          </a:p>
          <a:p>
            <a:pPr>
              <a:lnSpc>
                <a:spcPct val="80000"/>
              </a:lnSpc>
              <a:buNone/>
              <a:defRPr/>
            </a:pPr>
            <a:endParaRPr lang="en-US" sz="2000"/>
          </a:p>
          <a:p>
            <a:pPr>
              <a:lnSpc>
                <a:spcPct val="80000"/>
              </a:lnSpc>
              <a:buNone/>
              <a:defRPr/>
            </a:pPr>
            <a:r>
              <a:rPr lang="en-US" sz="2000"/>
              <a:t>    </a:t>
            </a:r>
            <a:endParaRPr sz="2000"/>
          </a:p>
          <a:p>
            <a:pPr>
              <a:lnSpc>
                <a:spcPct val="80000"/>
              </a:lnSpc>
              <a:defRPr/>
            </a:pPr>
            <a:r>
              <a:rPr lang="en-US" sz="2000"/>
              <a:t> This formula is valid since the integer  on the right (of the equals sign) divides both </a:t>
            </a:r>
            <a:r>
              <a:rPr lang="en-US" sz="2000" i="1"/>
              <a:t>a</a:t>
            </a:r>
            <a:r>
              <a:rPr lang="en-US" sz="2000"/>
              <a:t> and </a:t>
            </a:r>
            <a:r>
              <a:rPr lang="en-US" sz="2000" i="1"/>
              <a:t>b</a:t>
            </a:r>
            <a:r>
              <a:rPr lang="en-US" sz="2000"/>
              <a:t>. No larger integer can divide both </a:t>
            </a:r>
            <a:r>
              <a:rPr lang="en-US" sz="2000" i="1"/>
              <a:t>a</a:t>
            </a:r>
            <a:r>
              <a:rPr lang="en-US" sz="2000"/>
              <a:t> and </a:t>
            </a:r>
            <a:r>
              <a:rPr lang="en-US" sz="2000" i="1"/>
              <a:t>b</a:t>
            </a:r>
            <a:r>
              <a:rPr lang="en-US" sz="2000"/>
              <a:t>. </a:t>
            </a:r>
            <a:endParaRPr sz="2000"/>
          </a:p>
          <a:p>
            <a:pPr>
              <a:lnSpc>
                <a:spcPct val="80000"/>
              </a:lnSpc>
              <a:buNone/>
              <a:defRPr/>
            </a:pPr>
            <a:r>
              <a:rPr lang="en-US" sz="2000" b="1"/>
              <a:t>     Example</a:t>
            </a:r>
            <a:r>
              <a:rPr lang="en-US" sz="2000"/>
              <a:t>:    </a:t>
            </a:r>
            <a:r>
              <a:rPr lang="en-US" sz="2000">
                <a:latin typeface="Cambria Math"/>
                <a:ea typeface="Cambria Math"/>
              </a:rPr>
              <a:t>120</a:t>
            </a:r>
            <a:r>
              <a:rPr lang="en-US" sz="2000"/>
              <a:t> =  </a:t>
            </a:r>
            <a:r>
              <a:rPr lang="en-US" sz="2000">
                <a:latin typeface="Cambria Math"/>
                <a:ea typeface="Cambria Math"/>
              </a:rPr>
              <a:t>2</a:t>
            </a:r>
            <a:r>
              <a:rPr lang="en-US" sz="2000" baseline="30000">
                <a:latin typeface="Cambria Math"/>
                <a:ea typeface="Cambria Math"/>
              </a:rPr>
              <a:t>3</a:t>
            </a:r>
            <a:r>
              <a:rPr lang="en-US" sz="2000">
                <a:latin typeface="Cambria Math"/>
                <a:ea typeface="Cambria Math"/>
              </a:rPr>
              <a:t> </a:t>
            </a:r>
            <a:r>
              <a:rPr lang="en-US" sz="2000">
                <a:latin typeface="Cambria Math"/>
                <a:ea typeface="Cambria Math"/>
              </a:rPr>
              <a:t>∙3 ∙5      </a:t>
            </a:r>
            <a:r>
              <a:rPr lang="en-US" sz="2000">
                <a:latin typeface="Cambria Math"/>
                <a:ea typeface="Cambria Math"/>
              </a:rPr>
              <a:t>500</a:t>
            </a:r>
            <a:r>
              <a:rPr lang="en-US" sz="2000"/>
              <a:t> =  </a:t>
            </a:r>
            <a:r>
              <a:rPr lang="en-US" sz="2000">
                <a:latin typeface="Cambria Math"/>
                <a:ea typeface="Cambria Math"/>
              </a:rPr>
              <a:t>2</a:t>
            </a:r>
            <a:r>
              <a:rPr lang="en-US" sz="2000" baseline="30000">
                <a:latin typeface="Cambria Math"/>
                <a:ea typeface="Cambria Math"/>
              </a:rPr>
              <a:t>2</a:t>
            </a:r>
            <a:r>
              <a:rPr lang="en-US" sz="2000">
                <a:latin typeface="Cambria Math"/>
                <a:ea typeface="Cambria Math"/>
              </a:rPr>
              <a:t> </a:t>
            </a:r>
            <a:r>
              <a:rPr lang="en-US" sz="2000">
                <a:latin typeface="Cambria Math"/>
                <a:ea typeface="Cambria Math"/>
              </a:rPr>
              <a:t> ∙5</a:t>
            </a:r>
            <a:r>
              <a:rPr lang="en-US" sz="2000" baseline="30000">
                <a:latin typeface="Cambria Math"/>
                <a:ea typeface="Cambria Math"/>
              </a:rPr>
              <a:t>3</a:t>
            </a:r>
            <a:r>
              <a:rPr lang="en-US" sz="2000">
                <a:latin typeface="Cambria Math"/>
                <a:ea typeface="Cambria Math"/>
              </a:rPr>
              <a:t> </a:t>
            </a:r>
            <a:endParaRPr lang="en-US" sz="2000">
              <a:latin typeface="Cambria Math"/>
              <a:ea typeface="Cambria Math"/>
            </a:endParaRPr>
          </a:p>
          <a:p>
            <a:pPr>
              <a:lnSpc>
                <a:spcPct val="80000"/>
              </a:lnSpc>
              <a:buNone/>
              <a:defRPr/>
            </a:pPr>
            <a:r>
              <a:rPr lang="en-US" sz="2000"/>
              <a:t>        </a:t>
            </a:r>
            <a:r>
              <a:rPr lang="en-US" sz="2000"/>
              <a:t>gcd</a:t>
            </a:r>
            <a:r>
              <a:rPr lang="en-US" sz="2000"/>
              <a:t>(</a:t>
            </a:r>
            <a:r>
              <a:rPr lang="en-US" sz="2000">
                <a:latin typeface="Cambria Math"/>
                <a:ea typeface="Cambria Math"/>
              </a:rPr>
              <a:t>120</a:t>
            </a:r>
            <a:r>
              <a:rPr lang="en-US" sz="2000"/>
              <a:t>,</a:t>
            </a:r>
            <a:r>
              <a:rPr lang="en-US" sz="2000">
                <a:latin typeface="Cambria Math"/>
                <a:ea typeface="Cambria Math"/>
              </a:rPr>
              <a:t>500</a:t>
            </a:r>
            <a:r>
              <a:rPr lang="en-US" sz="2000"/>
              <a:t>) = </a:t>
            </a:r>
            <a:r>
              <a:rPr lang="en-US" sz="2000">
                <a:latin typeface="Cambria Math"/>
                <a:ea typeface="Cambria Math"/>
              </a:rPr>
              <a:t>2</a:t>
            </a:r>
            <a:r>
              <a:rPr lang="en-US" sz="2000" baseline="30000">
                <a:latin typeface="Cambria Math"/>
                <a:ea typeface="Cambria Math"/>
              </a:rPr>
              <a:t>min(3,2)</a:t>
            </a:r>
            <a:r>
              <a:rPr lang="en-US" sz="2000">
                <a:latin typeface="Cambria Math"/>
                <a:ea typeface="Cambria Math"/>
              </a:rPr>
              <a:t> </a:t>
            </a:r>
            <a:r>
              <a:rPr lang="en-US" sz="2000">
                <a:latin typeface="Cambria Math"/>
                <a:ea typeface="Cambria Math"/>
              </a:rPr>
              <a:t>∙3</a:t>
            </a:r>
            <a:r>
              <a:rPr lang="en-US" sz="2000" baseline="30000">
                <a:latin typeface="Cambria Math"/>
                <a:ea typeface="Cambria Math"/>
              </a:rPr>
              <a:t>min(1,0)</a:t>
            </a:r>
            <a:r>
              <a:rPr lang="en-US" sz="2000">
                <a:latin typeface="Cambria Math"/>
                <a:ea typeface="Cambria Math"/>
              </a:rPr>
              <a:t> ∙5</a:t>
            </a:r>
            <a:r>
              <a:rPr lang="en-US" sz="2000" baseline="30000">
                <a:latin typeface="Cambria Math"/>
                <a:ea typeface="Cambria Math"/>
              </a:rPr>
              <a:t>min(1,3)</a:t>
            </a:r>
            <a:r>
              <a:rPr lang="en-US" sz="2000">
                <a:latin typeface="Cambria Math"/>
                <a:ea typeface="Cambria Math"/>
              </a:rPr>
              <a:t> =</a:t>
            </a:r>
            <a:r>
              <a:rPr lang="en-US" sz="2000">
                <a:latin typeface="Cambria Math"/>
                <a:ea typeface="Cambria Math"/>
              </a:rPr>
              <a:t> 2</a:t>
            </a:r>
            <a:r>
              <a:rPr lang="en-US" sz="2000" baseline="30000">
                <a:latin typeface="Cambria Math"/>
                <a:ea typeface="Cambria Math"/>
              </a:rPr>
              <a:t>2</a:t>
            </a:r>
            <a:r>
              <a:rPr lang="en-US" sz="2000">
                <a:latin typeface="Cambria Math"/>
                <a:ea typeface="Cambria Math"/>
              </a:rPr>
              <a:t> </a:t>
            </a:r>
            <a:r>
              <a:rPr lang="en-US" sz="2000">
                <a:latin typeface="Cambria Math"/>
                <a:ea typeface="Cambria Math"/>
              </a:rPr>
              <a:t>∙3</a:t>
            </a:r>
            <a:r>
              <a:rPr lang="en-US" sz="2000" baseline="30000">
                <a:latin typeface="Cambria Math"/>
                <a:ea typeface="Cambria Math"/>
              </a:rPr>
              <a:t>0</a:t>
            </a:r>
            <a:r>
              <a:rPr lang="en-US" sz="2000">
                <a:latin typeface="Cambria Math"/>
                <a:ea typeface="Cambria Math"/>
              </a:rPr>
              <a:t> ∙5</a:t>
            </a:r>
            <a:r>
              <a:rPr lang="en-US" sz="2000" baseline="30000">
                <a:latin typeface="Cambria Math"/>
                <a:ea typeface="Cambria Math"/>
              </a:rPr>
              <a:t>1</a:t>
            </a:r>
            <a:r>
              <a:rPr lang="en-US" sz="2000">
                <a:latin typeface="Cambria Math"/>
                <a:ea typeface="Cambria Math"/>
              </a:rPr>
              <a:t> = 20</a:t>
            </a:r>
            <a:endParaRPr sz="2000"/>
          </a:p>
          <a:p>
            <a:pPr>
              <a:lnSpc>
                <a:spcPct val="80000"/>
              </a:lnSpc>
              <a:defRPr/>
            </a:pPr>
            <a:r>
              <a:rPr lang="en-US" sz="2000"/>
              <a:t>Finding the </a:t>
            </a:r>
            <a:r>
              <a:rPr lang="en-US" sz="2000"/>
              <a:t>gcd</a:t>
            </a:r>
            <a:r>
              <a:rPr lang="en-US" sz="2000"/>
              <a:t> of two positive integers using their prime factorizations is not efficient because there is no efficient algorithm for finding the prime factorization of a positive integer.</a:t>
            </a:r>
            <a:endParaRPr sz="2000"/>
          </a:p>
          <a:p>
            <a:pPr>
              <a:lnSpc>
                <a:spcPct val="80000"/>
              </a:lnSpc>
              <a:buNone/>
              <a:defRPr/>
            </a:pPr>
            <a:endParaRPr lang="en-US" sz="2000"/>
          </a:p>
        </p:txBody>
      </p:sp>
      <p:pic>
        <p:nvPicPr>
          <p:cNvPr id="6" name="Picture 5" descr="addin_tmp.png" hidden="0"/>
          <p:cNvPicPr>
            <a:picLocks noChangeAspect="1"/>
          </p:cNvPicPr>
          <p:nvPr isPhoto="0" userDrawn="0"/>
        </p:nvPicPr>
        <p:blipFill>
          <a:blip r:embed="rId2"/>
          <a:stretch/>
        </p:blipFill>
        <p:spPr bwMode="auto">
          <a:xfrm>
            <a:off x="1905000" y="2362199"/>
            <a:ext cx="2034540" cy="259080"/>
          </a:xfrm>
          <a:prstGeom prst="rect">
            <a:avLst/>
          </a:prstGeom>
        </p:spPr>
      </p:pic>
      <p:pic>
        <p:nvPicPr>
          <p:cNvPr id="7" name="Picture 6" descr="addin_tmp.png" hidden="0"/>
          <p:cNvPicPr>
            <a:picLocks noChangeAspect="1"/>
          </p:cNvPicPr>
          <p:nvPr isPhoto="0" userDrawn="0"/>
        </p:nvPicPr>
        <p:blipFill>
          <a:blip r:embed="rId3"/>
          <a:stretch/>
        </p:blipFill>
        <p:spPr bwMode="auto">
          <a:xfrm>
            <a:off x="4953000" y="2362199"/>
            <a:ext cx="1945005" cy="304800"/>
          </a:xfrm>
          <a:prstGeom prst="rect">
            <a:avLst/>
          </a:prstGeom>
        </p:spPr>
      </p:pic>
      <p:pic>
        <p:nvPicPr>
          <p:cNvPr id="8" name="Picture 9" descr="addin_tmp.png" hidden="0"/>
          <p:cNvPicPr>
            <a:picLocks noChangeAspect="1"/>
          </p:cNvPicPr>
          <p:nvPr isPhoto="0" userDrawn="0"/>
        </p:nvPicPr>
        <p:blipFill>
          <a:blip r:embed="rId4"/>
          <a:stretch/>
        </p:blipFill>
        <p:spPr bwMode="auto">
          <a:xfrm>
            <a:off x="2057400" y="3429000"/>
            <a:ext cx="5343525" cy="3695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Least Common Multiple</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700" b="1"/>
              <a:t>           </a:t>
            </a:r>
            <a:r>
              <a:rPr lang="en-US" sz="2000" b="1"/>
              <a:t>Definition</a:t>
            </a:r>
            <a:r>
              <a:rPr lang="en-US" sz="2000"/>
              <a:t>: The least common multiple of the positive integers </a:t>
            </a:r>
            <a:r>
              <a:rPr lang="en-US" sz="2000" i="1"/>
              <a:t>a</a:t>
            </a:r>
            <a:r>
              <a:rPr lang="en-US" sz="2000"/>
              <a:t> and </a:t>
            </a:r>
            <a:r>
              <a:rPr lang="en-US" sz="2000" i="1"/>
              <a:t>b </a:t>
            </a:r>
            <a:r>
              <a:rPr lang="en-US" sz="2000"/>
              <a:t>is the smallest  positive integer that is divisible by both </a:t>
            </a:r>
            <a:r>
              <a:rPr lang="en-US" sz="2000" i="1"/>
              <a:t>a</a:t>
            </a:r>
            <a:r>
              <a:rPr lang="en-US" sz="2000"/>
              <a:t> and </a:t>
            </a:r>
            <a:r>
              <a:rPr lang="en-US" sz="2000" i="1"/>
              <a:t>b</a:t>
            </a:r>
            <a:r>
              <a:rPr lang="en-US" sz="2000"/>
              <a:t>. It is denoted by lcm(</a:t>
            </a:r>
            <a:r>
              <a:rPr lang="en-US" sz="2000" i="1"/>
              <a:t>a</a:t>
            </a:r>
            <a:r>
              <a:rPr lang="en-US" sz="2000"/>
              <a:t>,</a:t>
            </a:r>
            <a:r>
              <a:rPr lang="en-US" sz="2000" i="1"/>
              <a:t>b</a:t>
            </a:r>
            <a:r>
              <a:rPr lang="en-US" sz="2000"/>
              <a:t>).</a:t>
            </a:r>
            <a:endParaRPr lang="en-US" sz="2000">
              <a:latin typeface="Cambria Math"/>
              <a:ea typeface="Cambria Math"/>
            </a:endParaRPr>
          </a:p>
          <a:p>
            <a:pPr>
              <a:lnSpc>
                <a:spcPct val="80000"/>
              </a:lnSpc>
              <a:defRPr/>
            </a:pPr>
            <a:r>
              <a:rPr lang="en-US" sz="2100"/>
              <a:t>The least common multiple can also be computed from the prime factorizations. </a:t>
            </a:r>
            <a:r>
              <a:rPr lang="en-US" sz="2100" b="1"/>
              <a:t> </a:t>
            </a:r>
            <a:endParaRPr sz="700"/>
          </a:p>
          <a:p>
            <a:pPr>
              <a:lnSpc>
                <a:spcPct val="80000"/>
              </a:lnSpc>
              <a:defRPr/>
            </a:pPr>
            <a:endParaRPr lang="en-US" sz="2000" b="1"/>
          </a:p>
          <a:p>
            <a:pPr>
              <a:lnSpc>
                <a:spcPct val="80000"/>
              </a:lnSpc>
              <a:buNone/>
              <a:defRPr/>
            </a:pPr>
            <a:endParaRPr lang="en-US" sz="2000" b="1"/>
          </a:p>
          <a:p>
            <a:pPr>
              <a:lnSpc>
                <a:spcPct val="80000"/>
              </a:lnSpc>
              <a:buNone/>
              <a:defRPr/>
            </a:pPr>
            <a:r>
              <a:rPr lang="en-US" sz="2000" b="1"/>
              <a:t>    </a:t>
            </a:r>
            <a:r>
              <a:rPr lang="en-US" sz="2000"/>
              <a:t>This number is divided by both </a:t>
            </a:r>
            <a:r>
              <a:rPr lang="en-US" sz="2000" i="1"/>
              <a:t>a</a:t>
            </a:r>
            <a:r>
              <a:rPr lang="en-US" sz="2000"/>
              <a:t> and </a:t>
            </a:r>
            <a:r>
              <a:rPr lang="en-US" sz="2000" i="1"/>
              <a:t>b</a:t>
            </a:r>
            <a:r>
              <a:rPr lang="en-US" sz="2000"/>
              <a:t> and no smaller number  is divided by </a:t>
            </a:r>
            <a:r>
              <a:rPr lang="en-US" sz="2000" i="1"/>
              <a:t>a</a:t>
            </a:r>
            <a:r>
              <a:rPr lang="en-US" sz="2000"/>
              <a:t> and </a:t>
            </a:r>
            <a:r>
              <a:rPr lang="en-US" sz="2000" i="1"/>
              <a:t>b</a:t>
            </a:r>
            <a:r>
              <a:rPr lang="en-US" sz="2000"/>
              <a:t>.</a:t>
            </a:r>
            <a:endParaRPr lang="en-US" sz="2000" b="1"/>
          </a:p>
          <a:p>
            <a:pPr>
              <a:lnSpc>
                <a:spcPct val="80000"/>
              </a:lnSpc>
              <a:buNone/>
              <a:defRPr/>
            </a:pPr>
            <a:r>
              <a:rPr lang="en-US" sz="2000" b="1"/>
              <a:t>    Example:  </a:t>
            </a:r>
            <a:r>
              <a:rPr lang="en-US" sz="2000"/>
              <a:t>lcm(</a:t>
            </a:r>
            <a:r>
              <a:rPr lang="en-US" sz="2000">
                <a:latin typeface="Cambria Math"/>
                <a:ea typeface="Cambria Math"/>
              </a:rPr>
              <a:t>2</a:t>
            </a:r>
            <a:r>
              <a:rPr lang="en-US" sz="2000" baseline="30000">
                <a:latin typeface="Cambria Math"/>
                <a:ea typeface="Cambria Math"/>
              </a:rPr>
              <a:t>3</a:t>
            </a:r>
            <a:r>
              <a:rPr lang="en-US" sz="2000">
                <a:latin typeface="Cambria Math"/>
                <a:ea typeface="Cambria Math"/>
              </a:rPr>
              <a:t>3</a:t>
            </a:r>
            <a:r>
              <a:rPr lang="en-US" sz="2000" baseline="30000">
                <a:latin typeface="Cambria Math"/>
                <a:ea typeface="Cambria Math"/>
              </a:rPr>
              <a:t>5</a:t>
            </a:r>
            <a:r>
              <a:rPr lang="en-US" sz="2000">
                <a:latin typeface="Cambria Math"/>
                <a:ea typeface="Cambria Math"/>
              </a:rPr>
              <a:t>7</a:t>
            </a:r>
            <a:r>
              <a:rPr lang="en-US" sz="2000" baseline="30000">
                <a:latin typeface="Cambria Math"/>
                <a:ea typeface="Cambria Math"/>
              </a:rPr>
              <a:t>2</a:t>
            </a:r>
            <a:r>
              <a:rPr lang="en-US" sz="2000"/>
              <a:t>,</a:t>
            </a:r>
            <a:r>
              <a:rPr lang="en-US" sz="2000">
                <a:latin typeface="Cambria Math"/>
                <a:ea typeface="Cambria Math"/>
              </a:rPr>
              <a:t> 2</a:t>
            </a:r>
            <a:r>
              <a:rPr lang="en-US" sz="2000" baseline="30000">
                <a:latin typeface="Cambria Math"/>
                <a:ea typeface="Cambria Math"/>
              </a:rPr>
              <a:t>4</a:t>
            </a:r>
            <a:r>
              <a:rPr lang="en-US" sz="2000">
                <a:latin typeface="Cambria Math"/>
                <a:ea typeface="Cambria Math"/>
              </a:rPr>
              <a:t>3</a:t>
            </a:r>
            <a:r>
              <a:rPr lang="en-US" sz="2000" baseline="30000">
                <a:latin typeface="Cambria Math"/>
                <a:ea typeface="Cambria Math"/>
              </a:rPr>
              <a:t>3</a:t>
            </a:r>
            <a:r>
              <a:rPr lang="en-US" sz="2000"/>
              <a:t>) = </a:t>
            </a:r>
            <a:r>
              <a:rPr lang="en-US" sz="2000">
                <a:latin typeface="Cambria Math"/>
                <a:ea typeface="Cambria Math"/>
              </a:rPr>
              <a:t> 2</a:t>
            </a:r>
            <a:r>
              <a:rPr lang="en-US" sz="2000" baseline="30000">
                <a:latin typeface="Cambria Math"/>
                <a:ea typeface="Cambria Math"/>
              </a:rPr>
              <a:t>max(3,4)</a:t>
            </a:r>
            <a:r>
              <a:rPr lang="en-US" sz="2000">
                <a:latin typeface="Cambria Math"/>
                <a:ea typeface="Cambria Math"/>
              </a:rPr>
              <a:t> </a:t>
            </a:r>
            <a:r>
              <a:rPr lang="en-US" sz="2000">
                <a:latin typeface="Cambria Math"/>
                <a:ea typeface="Cambria Math"/>
              </a:rPr>
              <a:t>3</a:t>
            </a:r>
            <a:r>
              <a:rPr lang="en-US" sz="2000" baseline="30000">
                <a:latin typeface="Cambria Math"/>
                <a:ea typeface="Cambria Math"/>
              </a:rPr>
              <a:t>max(5,3)</a:t>
            </a:r>
            <a:r>
              <a:rPr lang="en-US" sz="2000">
                <a:latin typeface="Cambria Math"/>
                <a:ea typeface="Cambria Math"/>
              </a:rPr>
              <a:t> 7</a:t>
            </a:r>
            <a:r>
              <a:rPr lang="en-US" sz="2000" baseline="30000">
                <a:latin typeface="Cambria Math"/>
                <a:ea typeface="Cambria Math"/>
              </a:rPr>
              <a:t>max(2,0)</a:t>
            </a:r>
            <a:r>
              <a:rPr lang="en-US" sz="2000">
                <a:latin typeface="Cambria Math"/>
                <a:ea typeface="Cambria Math"/>
              </a:rPr>
              <a:t> =</a:t>
            </a:r>
            <a:r>
              <a:rPr lang="en-US" sz="2000">
                <a:latin typeface="Cambria Math"/>
                <a:ea typeface="Cambria Math"/>
              </a:rPr>
              <a:t> 2</a:t>
            </a:r>
            <a:r>
              <a:rPr lang="en-US" sz="2000" baseline="30000">
                <a:latin typeface="Cambria Math"/>
                <a:ea typeface="Cambria Math"/>
              </a:rPr>
              <a:t>4</a:t>
            </a:r>
            <a:r>
              <a:rPr lang="en-US" sz="2000">
                <a:latin typeface="Cambria Math"/>
                <a:ea typeface="Cambria Math"/>
              </a:rPr>
              <a:t> </a:t>
            </a:r>
            <a:r>
              <a:rPr lang="en-US" sz="2000">
                <a:latin typeface="Cambria Math"/>
                <a:ea typeface="Cambria Math"/>
              </a:rPr>
              <a:t>3</a:t>
            </a:r>
            <a:r>
              <a:rPr lang="en-US" sz="2000" baseline="30000">
                <a:latin typeface="Cambria Math"/>
                <a:ea typeface="Cambria Math"/>
              </a:rPr>
              <a:t>5</a:t>
            </a:r>
            <a:r>
              <a:rPr lang="en-US" sz="2000">
                <a:latin typeface="Cambria Math"/>
                <a:ea typeface="Cambria Math"/>
              </a:rPr>
              <a:t> 7</a:t>
            </a:r>
            <a:r>
              <a:rPr lang="en-US" sz="2000" baseline="30000">
                <a:latin typeface="Cambria Math"/>
                <a:ea typeface="Cambria Math"/>
              </a:rPr>
              <a:t>2</a:t>
            </a:r>
            <a:endParaRPr lang="en-US" sz="2000" b="1"/>
          </a:p>
          <a:p>
            <a:pPr>
              <a:lnSpc>
                <a:spcPct val="80000"/>
              </a:lnSpc>
              <a:defRPr/>
            </a:pPr>
            <a:r>
              <a:rPr lang="en-US" sz="2000"/>
              <a:t>The greatest common divisor and the least common multiple of two integers are related by:</a:t>
            </a:r>
            <a:endParaRPr sz="700"/>
          </a:p>
          <a:p>
            <a:pPr>
              <a:lnSpc>
                <a:spcPct val="80000"/>
              </a:lnSpc>
              <a:buNone/>
              <a:defRPr/>
            </a:pPr>
            <a:r>
              <a:rPr lang="en-US" sz="2000" b="1"/>
              <a:t>     Theorem </a:t>
            </a:r>
            <a:r>
              <a:rPr lang="en-US" sz="2000" b="1">
                <a:latin typeface="Cambria Math"/>
                <a:ea typeface="Cambria Math"/>
              </a:rPr>
              <a:t>5</a:t>
            </a:r>
            <a:r>
              <a:rPr lang="en-US" sz="2000" b="1"/>
              <a:t>: </a:t>
            </a:r>
            <a:r>
              <a:rPr lang="en-US" sz="2000"/>
              <a:t>Let a and b be positive integers. Then</a:t>
            </a:r>
            <a:endParaRPr sz="700"/>
          </a:p>
          <a:p>
            <a:pPr>
              <a:lnSpc>
                <a:spcPct val="80000"/>
              </a:lnSpc>
              <a:buNone/>
              <a:defRPr/>
            </a:pPr>
            <a:r>
              <a:rPr lang="en-US" sz="2000" b="1"/>
              <a:t>                </a:t>
            </a:r>
            <a:r>
              <a:rPr lang="en-US" sz="2000" i="1"/>
              <a:t>ab</a:t>
            </a:r>
            <a:r>
              <a:rPr lang="en-US" sz="2000"/>
              <a:t> = </a:t>
            </a:r>
            <a:r>
              <a:rPr lang="en-US" sz="2000"/>
              <a:t>gcd</a:t>
            </a:r>
            <a:r>
              <a:rPr lang="en-US" sz="2000"/>
              <a:t>(</a:t>
            </a:r>
            <a:r>
              <a:rPr lang="en-US" sz="2000" i="1"/>
              <a:t>a</a:t>
            </a:r>
            <a:r>
              <a:rPr lang="en-US" sz="2000"/>
              <a:t>,</a:t>
            </a:r>
            <a:r>
              <a:rPr lang="en-US" sz="2000" i="1"/>
              <a:t>b</a:t>
            </a:r>
            <a:r>
              <a:rPr lang="en-US" sz="2000"/>
              <a:t>)</a:t>
            </a:r>
            <a:r>
              <a:rPr lang="en-US" sz="2000">
                <a:latin typeface="Cambria Math"/>
                <a:ea typeface="Cambria Math"/>
              </a:rPr>
              <a:t> ∙lcm(</a:t>
            </a:r>
            <a:r>
              <a:rPr lang="en-US" sz="2000" i="1">
                <a:ea typeface="Cambria Math"/>
              </a:rPr>
              <a:t>a,b</a:t>
            </a:r>
            <a:r>
              <a:rPr lang="en-US" sz="2000">
                <a:latin typeface="Cambria Math"/>
                <a:ea typeface="Cambria Math"/>
              </a:rPr>
              <a:t>)</a:t>
            </a:r>
            <a:endParaRPr sz="700"/>
          </a:p>
          <a:p>
            <a:pPr>
              <a:lnSpc>
                <a:spcPct val="80000"/>
              </a:lnSpc>
              <a:buNone/>
              <a:defRPr/>
            </a:pPr>
            <a:r>
              <a:rPr lang="en-US" sz="2000">
                <a:latin typeface="Cambria Math"/>
                <a:ea typeface="Cambria Math"/>
              </a:rPr>
              <a:t>         (</a:t>
            </a:r>
            <a:r>
              <a:rPr lang="en-US" sz="2000" i="1">
                <a:latin typeface="Cambria Math"/>
                <a:ea typeface="Cambria Math"/>
              </a:rPr>
              <a:t>proof  is Exercise </a:t>
            </a:r>
            <a:r>
              <a:rPr lang="en-US" sz="2000">
                <a:latin typeface="Cambria Math"/>
                <a:ea typeface="Cambria Math"/>
              </a:rPr>
              <a:t>31)</a:t>
            </a:r>
            <a:endParaRPr sz="700"/>
          </a:p>
          <a:p>
            <a:pPr>
              <a:lnSpc>
                <a:spcPct val="80000"/>
              </a:lnSpc>
              <a:buNone/>
              <a:defRPr/>
            </a:pPr>
            <a:endParaRPr lang="en-US" sz="2500" b="1">
              <a:latin typeface="Cambria Math"/>
              <a:ea typeface="Cambria Math"/>
            </a:endParaRPr>
          </a:p>
          <a:p>
            <a:pPr>
              <a:lnSpc>
                <a:spcPct val="80000"/>
              </a:lnSpc>
              <a:buNone/>
              <a:defRPr/>
            </a:pPr>
            <a:endParaRPr lang="en-US" sz="2500" b="1"/>
          </a:p>
          <a:p>
            <a:pPr>
              <a:lnSpc>
                <a:spcPct val="80000"/>
              </a:lnSpc>
              <a:defRPr/>
            </a:pPr>
            <a:endParaRPr lang="en-US" sz="2500"/>
          </a:p>
          <a:p>
            <a:pPr>
              <a:lnSpc>
                <a:spcPct val="80000"/>
              </a:lnSpc>
              <a:buNone/>
              <a:defRPr/>
            </a:pPr>
            <a:r>
              <a:rPr lang="en-US" sz="2500"/>
              <a:t>   </a:t>
            </a:r>
            <a:endParaRPr lang="en-US" sz="2500">
              <a:latin typeface="Cambria Math"/>
              <a:ea typeface="Cambria Math"/>
            </a:endParaRPr>
          </a:p>
          <a:p>
            <a:pPr>
              <a:lnSpc>
                <a:spcPct val="80000"/>
              </a:lnSpc>
              <a:buNone/>
              <a:defRPr/>
            </a:pPr>
            <a:endParaRPr lang="en-US" sz="700">
              <a:latin typeface="Cambria Math"/>
              <a:ea typeface="Cambria Math"/>
            </a:endParaRPr>
          </a:p>
          <a:p>
            <a:pPr>
              <a:lnSpc>
                <a:spcPct val="80000"/>
              </a:lnSpc>
              <a:buNone/>
              <a:defRPr/>
            </a:pPr>
            <a:endParaRPr lang="en-US" sz="700">
              <a:latin typeface="Cambria Math"/>
              <a:ea typeface="Cambria Math"/>
            </a:endParaRPr>
          </a:p>
        </p:txBody>
      </p:sp>
      <p:pic>
        <p:nvPicPr>
          <p:cNvPr id="6" name="Picture 6" descr="addin_tmp.png" hidden="0"/>
          <p:cNvPicPr>
            <a:picLocks noChangeAspect="1"/>
          </p:cNvPicPr>
          <p:nvPr isPhoto="0" userDrawn="0"/>
        </p:nvPicPr>
        <p:blipFill>
          <a:blip r:embed="rId2"/>
          <a:stretch/>
        </p:blipFill>
        <p:spPr bwMode="auto">
          <a:xfrm>
            <a:off x="1676401" y="3429000"/>
            <a:ext cx="5351145" cy="3352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Euclidean Algorithm</a:t>
            </a:r>
            <a:endParaRPr/>
          </a:p>
        </p:txBody>
      </p:sp>
      <p:sp>
        <p:nvSpPr>
          <p:cNvPr id="5" name="Content Placeholder 2" hidden="0"/>
          <p:cNvSpPr>
            <a:spLocks noGrp="1"/>
          </p:cNvSpPr>
          <p:nvPr isPhoto="0" userDrawn="0">
            <p:ph idx="1" hasCustomPrompt="0"/>
          </p:nvPr>
        </p:nvSpPr>
        <p:spPr bwMode="auto"/>
        <p:txBody>
          <a:bodyPr/>
          <a:lstStyle/>
          <a:p>
            <a:pPr>
              <a:defRPr/>
            </a:pPr>
            <a:r>
              <a:rPr lang="en-US" sz="2400"/>
              <a:t>The Euclidian algorithm is an efficient method for  computing the greatest common divisor of two integers. It is based on the idea that </a:t>
            </a:r>
            <a:r>
              <a:rPr lang="en-US" sz="2400"/>
              <a:t>gcd</a:t>
            </a:r>
            <a:r>
              <a:rPr lang="en-US" sz="2400"/>
              <a:t>(</a:t>
            </a:r>
            <a:r>
              <a:rPr lang="en-US" sz="2400" i="1"/>
              <a:t>a</a:t>
            </a:r>
            <a:r>
              <a:rPr lang="en-US" sz="2400"/>
              <a:t>,</a:t>
            </a:r>
            <a:r>
              <a:rPr lang="en-US" sz="2400" i="1"/>
              <a:t>b</a:t>
            </a:r>
            <a:r>
              <a:rPr lang="en-US" sz="2400"/>
              <a:t>) is equal to </a:t>
            </a:r>
            <a:r>
              <a:rPr lang="en-US" sz="2400"/>
              <a:t>gcd</a:t>
            </a:r>
            <a:r>
              <a:rPr lang="en-US" sz="2400"/>
              <a:t>(</a:t>
            </a:r>
            <a:r>
              <a:rPr lang="en-US" sz="2400" i="1"/>
              <a:t>a</a:t>
            </a:r>
            <a:r>
              <a:rPr lang="en-US" sz="2400"/>
              <a:t>,</a:t>
            </a:r>
            <a:r>
              <a:rPr lang="en-US" sz="2400" i="1"/>
              <a:t>c</a:t>
            </a:r>
            <a:r>
              <a:rPr lang="en-US" sz="2400"/>
              <a:t>) when </a:t>
            </a:r>
            <a:r>
              <a:rPr lang="en-US" sz="2400" i="1"/>
              <a:t>a</a:t>
            </a:r>
            <a:r>
              <a:rPr lang="en-US" sz="2400"/>
              <a:t> </a:t>
            </a:r>
            <a:r>
              <a:rPr lang="en-US" sz="2400">
                <a:latin typeface="Cambria Math"/>
                <a:ea typeface="Cambria Math"/>
              </a:rPr>
              <a:t>&gt;</a:t>
            </a:r>
            <a:r>
              <a:rPr lang="en-US" sz="2400"/>
              <a:t> </a:t>
            </a:r>
            <a:r>
              <a:rPr lang="en-US" sz="2400" i="1"/>
              <a:t>b</a:t>
            </a:r>
            <a:r>
              <a:rPr lang="en-US" sz="2400"/>
              <a:t> and </a:t>
            </a:r>
            <a:r>
              <a:rPr lang="en-US" sz="2400" i="1"/>
              <a:t>c</a:t>
            </a:r>
            <a:r>
              <a:rPr lang="en-US" sz="2400"/>
              <a:t> is the remainder when a is divided by </a:t>
            </a:r>
            <a:r>
              <a:rPr lang="en-US" sz="2400" i="1"/>
              <a:t>b</a:t>
            </a:r>
            <a:r>
              <a:rPr lang="en-US" sz="2400"/>
              <a:t>.</a:t>
            </a:r>
            <a:endParaRPr/>
          </a:p>
          <a:p>
            <a:pPr>
              <a:buNone/>
              <a:defRPr/>
            </a:pPr>
            <a:r>
              <a:rPr lang="en-US"/>
              <a:t>   </a:t>
            </a:r>
            <a:r>
              <a:rPr lang="en-US" b="1"/>
              <a:t>Example</a:t>
            </a:r>
            <a:r>
              <a:rPr lang="en-US"/>
              <a:t>: Find  </a:t>
            </a:r>
            <a:r>
              <a:rPr lang="en-US"/>
              <a:t>gcd</a:t>
            </a:r>
            <a:r>
              <a:rPr lang="en-US"/>
              <a:t>(</a:t>
            </a:r>
            <a:r>
              <a:rPr lang="en-US">
                <a:latin typeface="Cambria Math"/>
                <a:ea typeface="Cambria Math"/>
              </a:rPr>
              <a:t>91</a:t>
            </a:r>
            <a:r>
              <a:rPr lang="en-US"/>
              <a:t>, </a:t>
            </a:r>
            <a:r>
              <a:rPr lang="en-US">
                <a:latin typeface="Cambria Math"/>
                <a:ea typeface="Cambria Math"/>
              </a:rPr>
              <a:t>287</a:t>
            </a:r>
            <a:r>
              <a:rPr lang="en-US"/>
              <a:t>):</a:t>
            </a:r>
            <a:endParaRPr/>
          </a:p>
          <a:p>
            <a:pPr lvl="2">
              <a:defRPr/>
            </a:pPr>
            <a:r>
              <a:rPr lang="en-US">
                <a:latin typeface="Cambria Math"/>
                <a:ea typeface="Cambria Math"/>
              </a:rPr>
              <a:t>287 = 91 ∙ 3 + 14</a:t>
            </a:r>
            <a:endParaRPr/>
          </a:p>
          <a:p>
            <a:pPr lvl="2">
              <a:defRPr/>
            </a:pPr>
            <a:r>
              <a:rPr lang="en-US"/>
              <a:t> </a:t>
            </a:r>
            <a:r>
              <a:rPr lang="en-US">
                <a:latin typeface="Cambria Math"/>
                <a:ea typeface="Cambria Math"/>
              </a:rPr>
              <a:t>91 = 14 ∙ 6 + 7</a:t>
            </a:r>
            <a:endParaRPr/>
          </a:p>
          <a:p>
            <a:pPr lvl="2">
              <a:defRPr/>
            </a:pPr>
            <a:r>
              <a:rPr lang="en-US"/>
              <a:t> </a:t>
            </a:r>
            <a:r>
              <a:rPr lang="en-US">
                <a:latin typeface="Cambria Math"/>
                <a:ea typeface="Cambria Math"/>
              </a:rPr>
              <a:t>14 =  7 ∙ 2 + 0</a:t>
            </a:r>
            <a:endParaRPr/>
          </a:p>
          <a:p>
            <a:pPr lvl="1">
              <a:buNone/>
              <a:defRPr/>
            </a:pPr>
            <a:endParaRPr lang="en-US">
              <a:latin typeface="Cambria Math"/>
              <a:ea typeface="Cambria Math"/>
            </a:endParaRPr>
          </a:p>
          <a:p>
            <a:pPr lvl="1">
              <a:buNone/>
              <a:defRPr/>
            </a:pPr>
            <a:r>
              <a:rPr lang="en-US"/>
              <a:t>gcd</a:t>
            </a:r>
            <a:r>
              <a:rPr lang="en-US"/>
              <a:t>(</a:t>
            </a:r>
            <a:r>
              <a:rPr lang="en-US">
                <a:latin typeface="Cambria Math"/>
                <a:ea typeface="Cambria Math"/>
              </a:rPr>
              <a:t>287</a:t>
            </a:r>
            <a:r>
              <a:rPr lang="en-US"/>
              <a:t>, </a:t>
            </a:r>
            <a:r>
              <a:rPr lang="en-US">
                <a:latin typeface="Cambria Math"/>
                <a:ea typeface="Cambria Math"/>
              </a:rPr>
              <a:t>91</a:t>
            </a:r>
            <a:r>
              <a:rPr lang="en-US"/>
              <a:t>) = </a:t>
            </a:r>
            <a:r>
              <a:rPr lang="en-US"/>
              <a:t>gcd</a:t>
            </a:r>
            <a:r>
              <a:rPr lang="en-US"/>
              <a:t>(</a:t>
            </a:r>
            <a:r>
              <a:rPr lang="en-US">
                <a:latin typeface="Cambria Math"/>
                <a:ea typeface="Cambria Math"/>
              </a:rPr>
              <a:t>91</a:t>
            </a:r>
            <a:r>
              <a:rPr lang="en-US"/>
              <a:t>, </a:t>
            </a:r>
            <a:r>
              <a:rPr lang="en-US">
                <a:latin typeface="Cambria Math"/>
                <a:ea typeface="Cambria Math"/>
              </a:rPr>
              <a:t>14</a:t>
            </a:r>
            <a:r>
              <a:rPr lang="en-US"/>
              <a:t>) =  </a:t>
            </a:r>
            <a:r>
              <a:rPr lang="en-US"/>
              <a:t>gcd</a:t>
            </a:r>
            <a:r>
              <a:rPr lang="en-US"/>
              <a:t>(</a:t>
            </a:r>
            <a:r>
              <a:rPr lang="en-US">
                <a:latin typeface="Cambria Math"/>
                <a:ea typeface="Cambria Math"/>
              </a:rPr>
              <a:t>14</a:t>
            </a:r>
            <a:r>
              <a:rPr lang="en-US"/>
              <a:t>, </a:t>
            </a:r>
            <a:r>
              <a:rPr lang="en-US">
                <a:latin typeface="Cambria Math"/>
                <a:ea typeface="Cambria Math"/>
              </a:rPr>
              <a:t>7</a:t>
            </a:r>
            <a:r>
              <a:rPr lang="en-US"/>
              <a:t>)  = </a:t>
            </a:r>
            <a:r>
              <a:rPr lang="en-US">
                <a:latin typeface="Cambria Math"/>
                <a:ea typeface="Cambria Math"/>
              </a:rPr>
              <a:t>7</a:t>
            </a:r>
            <a:endParaRPr/>
          </a:p>
        </p:txBody>
      </p:sp>
      <p:pic>
        <p:nvPicPr>
          <p:cNvPr id="6" name="Picture 3" descr="0313.jpg" hidden="0"/>
          <p:cNvPicPr>
            <a:picLocks noChangeAspect="1"/>
          </p:cNvPicPr>
          <p:nvPr isPhoto="0" userDrawn="0"/>
        </p:nvPicPr>
        <p:blipFill>
          <a:blip r:embed="rId2"/>
          <a:stretch/>
        </p:blipFill>
        <p:spPr bwMode="auto">
          <a:xfrm>
            <a:off x="7162800" y="228600"/>
            <a:ext cx="894588" cy="1038606"/>
          </a:xfrm>
          <a:prstGeom prst="rect">
            <a:avLst/>
          </a:prstGeom>
        </p:spPr>
      </p:pic>
      <p:sp>
        <p:nvSpPr>
          <p:cNvPr id="7" name="TextBox 4" hidden="0"/>
          <p:cNvSpPr>
            <a:spLocks noAdjustHandles="0" noChangeArrowheads="0"/>
          </p:cNvSpPr>
          <p:nvPr isPhoto="0" userDrawn="0"/>
        </p:nvSpPr>
        <p:spPr bwMode="auto">
          <a:xfrm>
            <a:off x="5791200" y="1295400"/>
            <a:ext cx="3124200" cy="646331"/>
          </a:xfrm>
          <a:prstGeom prst="rect">
            <a:avLst/>
          </a:prstGeom>
          <a:noFill/>
        </p:spPr>
        <p:txBody>
          <a:bodyPr wrap="square" rtlCol="0">
            <a:spAutoFit/>
          </a:bodyPr>
          <a:lstStyle/>
          <a:p>
            <a:pPr algn="ctr">
              <a:defRPr/>
            </a:pPr>
            <a:r>
              <a:rPr lang="en-US"/>
              <a:t>Euclid </a:t>
            </a:r>
            <a:endParaRPr/>
          </a:p>
          <a:p>
            <a:pPr algn="ctr">
              <a:defRPr/>
            </a:pPr>
            <a:r>
              <a:rPr lang="en-US"/>
              <a:t>(</a:t>
            </a:r>
            <a:r>
              <a:rPr lang="en-US">
                <a:latin typeface="Cambria Math"/>
                <a:ea typeface="Cambria Math"/>
              </a:rPr>
              <a:t>325</a:t>
            </a:r>
            <a:r>
              <a:rPr lang="en-US"/>
              <a:t> </a:t>
            </a:r>
            <a:r>
              <a:rPr lang="en-US" sz="1200"/>
              <a:t>B.C.E.</a:t>
            </a:r>
            <a:r>
              <a:rPr lang="en-US"/>
              <a:t> – </a:t>
            </a:r>
            <a:r>
              <a:rPr lang="en-US">
                <a:latin typeface="Cambria Math"/>
                <a:ea typeface="Cambria Math"/>
              </a:rPr>
              <a:t>265</a:t>
            </a:r>
            <a:r>
              <a:rPr lang="en-US"/>
              <a:t> </a:t>
            </a:r>
            <a:r>
              <a:rPr lang="en-US" sz="1200"/>
              <a:t>B.C.E.</a:t>
            </a:r>
            <a:r>
              <a:rPr lang="en-US"/>
              <a:t>)</a:t>
            </a:r>
            <a:endParaRPr/>
          </a:p>
        </p:txBody>
      </p:sp>
      <p:cxnSp>
        <p:nvCxnSpPr>
          <p:cNvPr id="8" name="Straight Arrow Connector 6" hidden="0"/>
          <p:cNvCxnSpPr>
            <a:cxnSpLocks/>
          </p:cNvCxnSpPr>
          <p:nvPr isPhoto="0" userDrawn="0"/>
        </p:nvCxnSpPr>
        <p:spPr bwMode="auto">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hidden="0"/>
          <p:cNvCxnSpPr>
            <a:cxnSpLocks/>
          </p:cNvCxnSpPr>
          <p:nvPr isPhoto="0" userDrawn="0"/>
        </p:nvCxnSpPr>
        <p:spPr bwMode="auto">
          <a:xfrm rot="10800000" flipV="1">
            <a:off x="2362199"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10" hidden="0"/>
          <p:cNvCxnSpPr>
            <a:cxnSpLocks/>
          </p:cNvCxnSpPr>
          <p:nvPr isPhoto="0" userDrawn="0"/>
        </p:nvCxnSpPr>
        <p:spPr bwMode="auto">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2" hidden="0"/>
          <p:cNvCxnSpPr>
            <a:cxnSpLocks/>
          </p:cNvCxnSpPr>
          <p:nvPr isPhoto="0" userDrawn="0"/>
        </p:nvCxnSpPr>
        <p:spPr bwMode="auto">
          <a:xfrm rot="10800000" flipV="1">
            <a:off x="2362199"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8" hidden="0"/>
          <p:cNvSpPr>
            <a:spLocks noAdjustHandles="0" noChangeArrowheads="0"/>
          </p:cNvSpPr>
          <p:nvPr isPhoto="0" userDrawn="0"/>
        </p:nvSpPr>
        <p:spPr bwMode="auto">
          <a:xfrm>
            <a:off x="3276600" y="5029200"/>
            <a:ext cx="1524000" cy="523220"/>
          </a:xfrm>
          <a:prstGeom prst="rect">
            <a:avLst/>
          </a:prstGeom>
          <a:noFill/>
        </p:spPr>
        <p:txBody>
          <a:bodyPr wrap="square" rtlCol="0">
            <a:spAutoFit/>
          </a:bodyPr>
          <a:lstStyle/>
          <a:p>
            <a:pPr>
              <a:defRPr/>
            </a:pPr>
            <a:r>
              <a:rPr lang="en-US" sz="1400">
                <a:solidFill>
                  <a:srgbClr val="C00000"/>
                </a:solidFill>
              </a:rPr>
              <a:t>Stopping condition</a:t>
            </a:r>
            <a:endParaRPr/>
          </a:p>
        </p:txBody>
      </p:sp>
      <p:sp>
        <p:nvSpPr>
          <p:cNvPr id="13" name="TextBox 19" hidden="0"/>
          <p:cNvSpPr>
            <a:spLocks noAdjustHandles="0" noChangeArrowheads="0"/>
          </p:cNvSpPr>
          <p:nvPr isPhoto="0" userDrawn="0"/>
        </p:nvSpPr>
        <p:spPr bwMode="auto">
          <a:xfrm>
            <a:off x="4800600" y="4114800"/>
            <a:ext cx="2971800" cy="307777"/>
          </a:xfrm>
          <a:prstGeom prst="rect">
            <a:avLst/>
          </a:prstGeom>
          <a:noFill/>
        </p:spPr>
        <p:txBody>
          <a:bodyPr wrap="square" rtlCol="0">
            <a:spAutoFit/>
          </a:bodyPr>
          <a:lstStyle/>
          <a:p>
            <a:pPr>
              <a:defRPr/>
            </a:pPr>
            <a:r>
              <a:rPr lang="en-US" sz="1400">
                <a:solidFill>
                  <a:srgbClr val="C00000"/>
                </a:solidFill>
              </a:rPr>
              <a:t>Divide </a:t>
            </a:r>
            <a:r>
              <a:rPr lang="en-US" sz="1400">
                <a:solidFill>
                  <a:srgbClr val="C00000"/>
                </a:solidFill>
                <a:latin typeface="Cambria Math"/>
                <a:ea typeface="Cambria Math"/>
              </a:rPr>
              <a:t>287</a:t>
            </a:r>
            <a:r>
              <a:rPr lang="en-US" sz="1400">
                <a:solidFill>
                  <a:srgbClr val="C00000"/>
                </a:solidFill>
              </a:rPr>
              <a:t> by </a:t>
            </a:r>
            <a:r>
              <a:rPr lang="en-US" sz="1400">
                <a:solidFill>
                  <a:srgbClr val="C00000"/>
                </a:solidFill>
                <a:latin typeface="Cambria Math"/>
                <a:ea typeface="Cambria Math"/>
              </a:rPr>
              <a:t>91</a:t>
            </a:r>
            <a:endParaRPr/>
          </a:p>
        </p:txBody>
      </p:sp>
      <p:sp>
        <p:nvSpPr>
          <p:cNvPr id="14" name="TextBox 22" hidden="0"/>
          <p:cNvSpPr>
            <a:spLocks noAdjustHandles="0" noChangeArrowheads="0"/>
          </p:cNvSpPr>
          <p:nvPr isPhoto="0" userDrawn="0"/>
        </p:nvSpPr>
        <p:spPr bwMode="auto">
          <a:xfrm>
            <a:off x="4800600" y="4495800"/>
            <a:ext cx="3048000" cy="307777"/>
          </a:xfrm>
          <a:prstGeom prst="rect">
            <a:avLst/>
          </a:prstGeom>
          <a:noFill/>
        </p:spPr>
        <p:txBody>
          <a:bodyPr wrap="square" rtlCol="0">
            <a:spAutoFit/>
          </a:bodyPr>
          <a:lstStyle/>
          <a:p>
            <a:pPr>
              <a:defRPr/>
            </a:pPr>
            <a:r>
              <a:rPr lang="en-US" sz="1400">
                <a:solidFill>
                  <a:srgbClr val="C00000"/>
                </a:solidFill>
              </a:rPr>
              <a:t>Divide </a:t>
            </a:r>
            <a:r>
              <a:rPr lang="en-US" sz="1400">
                <a:solidFill>
                  <a:srgbClr val="C00000"/>
                </a:solidFill>
                <a:latin typeface="Cambria Math"/>
                <a:ea typeface="Cambria Math"/>
              </a:rPr>
              <a:t>91</a:t>
            </a:r>
            <a:r>
              <a:rPr lang="en-US" sz="1400">
                <a:solidFill>
                  <a:srgbClr val="C00000"/>
                </a:solidFill>
              </a:rPr>
              <a:t> by </a:t>
            </a:r>
            <a:r>
              <a:rPr lang="en-US" sz="1400">
                <a:solidFill>
                  <a:srgbClr val="C00000"/>
                </a:solidFill>
                <a:latin typeface="Cambria Math"/>
                <a:ea typeface="Cambria Math"/>
              </a:rPr>
              <a:t>14</a:t>
            </a:r>
            <a:endParaRPr/>
          </a:p>
        </p:txBody>
      </p:sp>
      <p:sp>
        <p:nvSpPr>
          <p:cNvPr id="15" name="TextBox 23" hidden="0"/>
          <p:cNvSpPr>
            <a:spLocks noAdjustHandles="0" noChangeArrowheads="0"/>
          </p:cNvSpPr>
          <p:nvPr isPhoto="0" userDrawn="0"/>
        </p:nvSpPr>
        <p:spPr bwMode="auto">
          <a:xfrm>
            <a:off x="4800600" y="4800600"/>
            <a:ext cx="3048000" cy="307777"/>
          </a:xfrm>
          <a:prstGeom prst="rect">
            <a:avLst/>
          </a:prstGeom>
          <a:noFill/>
        </p:spPr>
        <p:txBody>
          <a:bodyPr wrap="square" rtlCol="0">
            <a:spAutoFit/>
          </a:bodyPr>
          <a:lstStyle/>
          <a:p>
            <a:pPr>
              <a:defRPr/>
            </a:pPr>
            <a:r>
              <a:rPr lang="en-US" sz="1400">
                <a:solidFill>
                  <a:srgbClr val="C00000"/>
                </a:solidFill>
              </a:rPr>
              <a:t>Divide </a:t>
            </a:r>
            <a:r>
              <a:rPr lang="en-US" sz="1400">
                <a:solidFill>
                  <a:srgbClr val="C00000"/>
                </a:solidFill>
                <a:latin typeface="Cambria Math"/>
                <a:ea typeface="Cambria Math"/>
              </a:rPr>
              <a:t>14</a:t>
            </a:r>
            <a:r>
              <a:rPr lang="en-US" sz="1400">
                <a:solidFill>
                  <a:srgbClr val="C00000"/>
                </a:solidFill>
              </a:rPr>
              <a:t> by </a:t>
            </a:r>
            <a:r>
              <a:rPr lang="en-US" sz="1400">
                <a:solidFill>
                  <a:srgbClr val="C00000"/>
                </a:solidFill>
                <a:latin typeface="Cambria Math"/>
                <a:ea typeface="Cambria Math"/>
              </a:rPr>
              <a:t>7</a:t>
            </a:r>
            <a:endParaRPr/>
          </a:p>
        </p:txBody>
      </p:sp>
      <p:cxnSp>
        <p:nvCxnSpPr>
          <p:cNvPr id="16" name="Straight Arrow Connector 25" hidden="0"/>
          <p:cNvCxnSpPr>
            <a:cxnSpLocks/>
          </p:cNvCxnSpPr>
          <p:nvPr isPhoto="0" userDrawn="0"/>
        </p:nvCxnSpPr>
        <p:spPr bwMode="auto">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26" hidden="0"/>
          <p:cNvSpPr>
            <a:spLocks noAdjustHandles="0" noChangeArrowheads="0"/>
          </p:cNvSpPr>
          <p:nvPr isPhoto="0" userDrawn="0"/>
        </p:nvSpPr>
        <p:spPr bwMode="auto">
          <a:xfrm>
            <a:off x="6172200" y="6172200"/>
            <a:ext cx="2514600" cy="369332"/>
          </a:xfrm>
          <a:prstGeom prst="rect">
            <a:avLst/>
          </a:prstGeom>
          <a:noFill/>
        </p:spPr>
        <p:txBody>
          <a:bodyPr wrap="square" rtlCol="0">
            <a:spAutoFit/>
          </a:bodyPr>
          <a:lstStyle/>
          <a:p>
            <a:pPr>
              <a:defRPr/>
            </a:pPr>
            <a:r>
              <a:rPr lang="en-US" i="1"/>
              <a:t>continued </a:t>
            </a:r>
            <a:r>
              <a:rPr lang="en-US">
                <a:latin typeface="Cambria Math"/>
                <a:ea typeface="Cambria Math"/>
              </a:rPr>
              <a:t>→</a:t>
            </a:r>
            <a:r>
              <a:rPr lang="en-US"/>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Euclidean Algorithm</a:t>
            </a:r>
            <a:endParaRPr/>
          </a:p>
        </p:txBody>
      </p:sp>
      <p:sp>
        <p:nvSpPr>
          <p:cNvPr id="5" name="Content Placeholder 2" hidden="0"/>
          <p:cNvSpPr>
            <a:spLocks noGrp="1"/>
          </p:cNvSpPr>
          <p:nvPr isPhoto="0" userDrawn="0">
            <p:ph idx="1" hasCustomPrompt="0"/>
          </p:nvPr>
        </p:nvSpPr>
        <p:spPr bwMode="auto"/>
        <p:txBody>
          <a:bodyPr/>
          <a:lstStyle/>
          <a:p>
            <a:pPr>
              <a:defRPr/>
            </a:pPr>
            <a:r>
              <a:rPr lang="en-US"/>
              <a:t>The Euclidean algorithm expressed in </a:t>
            </a:r>
            <a:r>
              <a:rPr lang="en-US"/>
              <a:t>pseudocode</a:t>
            </a:r>
            <a:r>
              <a:rPr lang="en-US"/>
              <a:t> is:</a:t>
            </a:r>
            <a:endParaRPr/>
          </a:p>
          <a:p>
            <a:pPr>
              <a:defRPr/>
            </a:pPr>
            <a:endParaRPr lang="en-US"/>
          </a:p>
          <a:p>
            <a:pPr>
              <a:defRPr/>
            </a:pPr>
            <a:endParaRPr lang="en-US"/>
          </a:p>
          <a:p>
            <a:pPr>
              <a:defRPr/>
            </a:pPr>
            <a:endParaRPr lang="en-US"/>
          </a:p>
          <a:p>
            <a:pPr>
              <a:defRPr/>
            </a:pPr>
            <a:endParaRPr lang="en-US"/>
          </a:p>
          <a:p>
            <a:pPr>
              <a:defRPr/>
            </a:pPr>
            <a:endParaRPr lang="en-US"/>
          </a:p>
          <a:p>
            <a:pPr>
              <a:defRPr/>
            </a:pPr>
            <a:endParaRPr lang="en-US"/>
          </a:p>
          <a:p>
            <a:pPr>
              <a:defRPr/>
            </a:pPr>
            <a:r>
              <a:rPr lang="en-US"/>
              <a:t>In Section 5.3, we’ll see that the time complexity of the algorithm is </a:t>
            </a:r>
            <a:r>
              <a:rPr lang="en-US" i="1"/>
              <a:t>O</a:t>
            </a:r>
            <a:r>
              <a:rPr lang="en-US"/>
              <a:t>(log </a:t>
            </a:r>
            <a:r>
              <a:rPr lang="en-US" i="1"/>
              <a:t>b</a:t>
            </a:r>
            <a:r>
              <a:rPr lang="en-US"/>
              <a:t>), where </a:t>
            </a:r>
            <a:r>
              <a:rPr lang="en-US" i="1"/>
              <a:t>a</a:t>
            </a:r>
            <a:r>
              <a:rPr lang="en-US"/>
              <a:t> &gt; b. </a:t>
            </a:r>
            <a:endParaRPr/>
          </a:p>
        </p:txBody>
      </p:sp>
      <p:sp>
        <p:nvSpPr>
          <p:cNvPr id="6" name="Content Placeholder 2" hidden="0"/>
          <p:cNvSpPr>
            <a:spLocks noAdjustHandles="0" noChangeArrowheads="0"/>
          </p:cNvSpPr>
          <p:nvPr isPhoto="0" userDrawn="0"/>
        </p:nvSpPr>
        <p:spPr bwMode="auto">
          <a:xfrm>
            <a:off x="914400" y="2514600"/>
            <a:ext cx="7848600" cy="2362199"/>
          </a:xfrm>
          <a:prstGeom prst="rect">
            <a:avLst/>
          </a:prstGeom>
          <a:ln>
            <a:solidFill>
              <a:schemeClr val="accent1"/>
            </a:solidFill>
          </a:ln>
        </p:spPr>
        <p:txBody>
          <a:bodyPr vert="horz"/>
          <a:lstStyle/>
          <a:p>
            <a:pPr marL="274320" marR="0" lvl="0" indent="-274320" algn="l" defTabSz="914400">
              <a:lnSpc>
                <a:spcPct val="95000"/>
              </a:lnSpc>
              <a:spcBef>
                <a:spcPts val="0"/>
              </a:spcBef>
              <a:spcAft>
                <a:spcPts val="0"/>
              </a:spcAft>
              <a:buClr>
                <a:schemeClr val="accent3"/>
              </a:buClr>
              <a:buSzPct val="95000"/>
              <a:buFont typeface="Wingdings 2"/>
              <a:buNone/>
              <a:defRPr/>
            </a:pPr>
            <a:r>
              <a:rPr lang="en-US" sz="2000" b="1"/>
              <a:t>procedure</a:t>
            </a:r>
            <a:r>
              <a:rPr lang="en-US" sz="2000" b="0" i="0" u="none" strike="noStrike" cap="none" spc="0">
                <a:ln>
                  <a:noFill/>
                </a:ln>
                <a:solidFill>
                  <a:schemeClr val="tx1"/>
                </a:solidFill>
                <a:latin typeface="+mn-lt"/>
                <a:ea typeface="+mn-ea"/>
                <a:cs typeface="+mn-cs"/>
              </a:rPr>
              <a:t> </a:t>
            </a:r>
            <a:r>
              <a:rPr lang="en-US" sz="2000" i="1"/>
              <a:t>gcd</a:t>
            </a:r>
            <a:r>
              <a:rPr lang="en-US" sz="2000" b="0" i="0" u="none" strike="noStrike" cap="none" spc="0">
                <a:ln>
                  <a:noFill/>
                </a:ln>
                <a:solidFill>
                  <a:schemeClr val="tx1"/>
                </a:solidFill>
                <a:latin typeface="+mn-lt"/>
                <a:ea typeface="+mn-ea"/>
                <a:cs typeface="+mn-cs"/>
              </a:rPr>
              <a:t>(</a:t>
            </a:r>
            <a:r>
              <a:rPr lang="en-US" sz="2000" i="1"/>
              <a:t>a</a:t>
            </a:r>
            <a:r>
              <a:rPr lang="en-US" sz="2000" i="1"/>
              <a:t>, b</a:t>
            </a:r>
            <a:r>
              <a:rPr lang="en-US" sz="2000" b="0" i="0" u="none" strike="noStrike" cap="none" spc="0">
                <a:ln>
                  <a:noFill/>
                </a:ln>
                <a:solidFill>
                  <a:schemeClr val="tx1"/>
                </a:solidFill>
                <a:latin typeface="+mn-lt"/>
                <a:ea typeface="+mn-ea"/>
                <a:cs typeface="+mn-cs"/>
              </a:rPr>
              <a:t>: </a:t>
            </a:r>
            <a:r>
              <a:rPr lang="en-US" sz="2000"/>
              <a:t>positive integers</a:t>
            </a:r>
            <a:r>
              <a:rPr lang="en-US" sz="2000" b="0" i="0" u="none" strike="noStrike" cap="none" spc="0">
                <a:ln>
                  <a:noFill/>
                </a:ln>
                <a:solidFill>
                  <a:schemeClr val="tx1"/>
                </a:solidFill>
                <a:latin typeface="+mn-lt"/>
                <a:ea typeface="+mn-ea"/>
                <a:cs typeface="+mn-cs"/>
              </a:rPr>
              <a:t>)</a:t>
            </a:r>
            <a:endParaRPr sz="1400"/>
          </a:p>
          <a:p>
            <a:pPr marL="274320" marR="0" lvl="0" indent="-274320" algn="l" defTabSz="914400">
              <a:lnSpc>
                <a:spcPct val="80000"/>
              </a:lnSpc>
              <a:spcBef>
                <a:spcPts val="0"/>
              </a:spcBef>
              <a:spcAft>
                <a:spcPts val="0"/>
              </a:spcAft>
              <a:buClr>
                <a:schemeClr val="accent3"/>
              </a:buClr>
              <a:buSzPct val="95000"/>
              <a:buFont typeface="Wingdings 2"/>
              <a:buNone/>
              <a:defRPr/>
            </a:pPr>
            <a:r>
              <a:rPr lang="en-US" sz="2000" i="1">
                <a:ea typeface="Cambria Math"/>
              </a:rPr>
              <a:t>x </a:t>
            </a:r>
            <a:r>
              <a:rPr lang="en-US" sz="2000">
                <a:ea typeface="Cambria Math"/>
              </a:rPr>
              <a:t>:= </a:t>
            </a:r>
            <a:r>
              <a:rPr lang="en-US" sz="2000" i="1">
                <a:ea typeface="Cambria Math"/>
              </a:rPr>
              <a:t>a</a:t>
            </a:r>
            <a:endParaRPr sz="1400"/>
          </a:p>
          <a:p>
            <a:pPr marL="274320" indent="-274320">
              <a:lnSpc>
                <a:spcPct val="80000"/>
              </a:lnSpc>
              <a:spcBef>
                <a:spcPts val="0"/>
              </a:spcBef>
              <a:buClr>
                <a:schemeClr val="accent3"/>
              </a:buClr>
              <a:buSzPct val="95000"/>
              <a:defRPr/>
            </a:pPr>
            <a:r>
              <a:rPr lang="en-US" sz="2000" i="1">
                <a:ea typeface="Cambria Math"/>
              </a:rPr>
              <a:t>x </a:t>
            </a:r>
            <a:r>
              <a:rPr lang="en-US" sz="2000">
                <a:ea typeface="Cambria Math"/>
              </a:rPr>
              <a:t>:= </a:t>
            </a:r>
            <a:r>
              <a:rPr lang="en-US" sz="2000" i="1">
                <a:ea typeface="Cambria Math"/>
              </a:rPr>
              <a:t>b</a:t>
            </a:r>
            <a:endParaRPr lang="en-US" sz="2000" b="0" i="1" u="none" strike="noStrike" cap="none" spc="0">
              <a:ln>
                <a:noFill/>
              </a:ln>
              <a:solidFill>
                <a:schemeClr val="tx1"/>
              </a:solidFill>
              <a:latin typeface="Cambria Math"/>
              <a:ea typeface="Cambria Math"/>
            </a:endParaRPr>
          </a:p>
          <a:p>
            <a:pPr marL="274320" lvl="0" indent="-274320">
              <a:lnSpc>
                <a:spcPct val="80000"/>
              </a:lnSpc>
              <a:spcBef>
                <a:spcPts val="0"/>
              </a:spcBef>
              <a:buClr>
                <a:schemeClr val="accent3"/>
              </a:buClr>
              <a:buSzPct val="95000"/>
              <a:defRPr/>
            </a:pPr>
            <a:r>
              <a:rPr lang="en-US" sz="2000" b="1"/>
              <a:t>while   </a:t>
            </a:r>
            <a:r>
              <a:rPr lang="en-US" sz="2000" i="1"/>
              <a:t>y </a:t>
            </a:r>
            <a:r>
              <a:rPr lang="en-US" sz="2000" i="1">
                <a:latin typeface="Cambria Math"/>
                <a:ea typeface="Cambria Math"/>
              </a:rPr>
              <a:t>≠ </a:t>
            </a:r>
            <a:r>
              <a:rPr lang="en-US" sz="2000">
                <a:latin typeface="Cambria Math"/>
                <a:ea typeface="Cambria Math"/>
              </a:rPr>
              <a:t>0</a:t>
            </a:r>
            <a:endParaRPr lang="en-US" sz="2000" b="0" u="none" strike="noStrike" cap="none" spc="0">
              <a:ln>
                <a:noFill/>
              </a:ln>
              <a:solidFill>
                <a:schemeClr val="tx1"/>
              </a:solidFill>
              <a:latin typeface="+mn-lt"/>
              <a:ea typeface="+mn-ea"/>
              <a:cs typeface="+mn-cs"/>
            </a:endParaRPr>
          </a:p>
          <a:p>
            <a:pPr>
              <a:lnSpc>
                <a:spcPct val="80000"/>
              </a:lnSpc>
              <a:buNone/>
              <a:defRPr/>
            </a:pPr>
            <a:r>
              <a:rPr lang="en-US" sz="2000"/>
              <a:t>       </a:t>
            </a:r>
            <a:r>
              <a:rPr lang="en-US" sz="2000" i="1"/>
              <a:t>r</a:t>
            </a:r>
            <a:r>
              <a:rPr lang="en-US" sz="2000"/>
              <a:t> := </a:t>
            </a:r>
            <a:r>
              <a:rPr lang="en-US" sz="2000" i="1"/>
              <a:t>x</a:t>
            </a:r>
            <a:r>
              <a:rPr lang="en-US" sz="2000"/>
              <a:t> </a:t>
            </a:r>
            <a:r>
              <a:rPr lang="en-US" sz="2000" b="1"/>
              <a:t>mod</a:t>
            </a:r>
            <a:r>
              <a:rPr lang="en-US" sz="2000"/>
              <a:t> </a:t>
            </a:r>
            <a:r>
              <a:rPr lang="en-US" sz="2000" i="1"/>
              <a:t>y</a:t>
            </a:r>
            <a:endParaRPr sz="1400"/>
          </a:p>
          <a:p>
            <a:pPr>
              <a:lnSpc>
                <a:spcPct val="80000"/>
              </a:lnSpc>
              <a:buNone/>
              <a:defRPr/>
            </a:pPr>
            <a:r>
              <a:rPr lang="en-US" sz="2000"/>
              <a:t>       </a:t>
            </a:r>
            <a:r>
              <a:rPr lang="en-US" sz="2000" i="1"/>
              <a:t>x </a:t>
            </a:r>
            <a:r>
              <a:rPr lang="en-US" sz="2000"/>
              <a:t>:= </a:t>
            </a:r>
            <a:r>
              <a:rPr lang="en-US" sz="2000" i="1"/>
              <a:t>y</a:t>
            </a:r>
            <a:endParaRPr sz="1400"/>
          </a:p>
          <a:p>
            <a:pPr>
              <a:lnSpc>
                <a:spcPct val="80000"/>
              </a:lnSpc>
              <a:buNone/>
              <a:defRPr/>
            </a:pPr>
            <a:r>
              <a:rPr lang="en-US" sz="2000"/>
              <a:t>       </a:t>
            </a:r>
            <a:r>
              <a:rPr lang="en-US" sz="2000" i="1"/>
              <a:t>y</a:t>
            </a:r>
            <a:r>
              <a:rPr lang="en-US" sz="2000"/>
              <a:t> := </a:t>
            </a:r>
            <a:r>
              <a:rPr lang="en-US" sz="2000" i="1"/>
              <a:t>r</a:t>
            </a:r>
            <a:endParaRPr sz="1400"/>
          </a:p>
          <a:p>
            <a:pPr marL="274320" lvl="0" indent="-274320">
              <a:lnSpc>
                <a:spcPct val="80000"/>
              </a:lnSpc>
              <a:spcBef>
                <a:spcPts val="0"/>
              </a:spcBef>
              <a:buClr>
                <a:schemeClr val="accent3"/>
              </a:buClr>
              <a:buSzPct val="95000"/>
              <a:defRPr/>
            </a:pPr>
            <a:r>
              <a:rPr lang="en-US" sz="2000" b="1"/>
              <a:t>r</a:t>
            </a:r>
            <a:r>
              <a:rPr lang="en-US" sz="2000" b="1" i="0" u="none" strike="noStrike" cap="none" spc="0">
                <a:ln>
                  <a:noFill/>
                </a:ln>
                <a:solidFill>
                  <a:schemeClr val="tx1"/>
                </a:solidFill>
                <a:latin typeface="+mn-lt"/>
                <a:ea typeface="+mn-ea"/>
                <a:cs typeface="+mn-cs"/>
              </a:rPr>
              <a:t>eturn</a:t>
            </a:r>
            <a:r>
              <a:rPr lang="en-US" sz="2000"/>
              <a:t> </a:t>
            </a:r>
            <a:r>
              <a:rPr lang="en-US" sz="2000" i="1"/>
              <a:t>x</a:t>
            </a:r>
            <a:r>
              <a:rPr lang="en-US" sz="2000"/>
              <a:t> </a:t>
            </a:r>
            <a:r>
              <a:rPr lang="en-US" sz="2000"/>
              <a:t>{</a:t>
            </a:r>
            <a:r>
              <a:rPr lang="en-US" sz="2000"/>
              <a:t>gcd</a:t>
            </a:r>
            <a:r>
              <a:rPr lang="en-US" sz="2000"/>
              <a:t>(</a:t>
            </a:r>
            <a:r>
              <a:rPr lang="en-US" sz="2000" i="1"/>
              <a:t>a</a:t>
            </a:r>
            <a:r>
              <a:rPr lang="en-US" sz="2000"/>
              <a:t>,</a:t>
            </a:r>
            <a:r>
              <a:rPr lang="en-US" sz="2000" i="1"/>
              <a:t>b</a:t>
            </a:r>
            <a:r>
              <a:rPr lang="en-US" sz="2000"/>
              <a:t>) is </a:t>
            </a:r>
            <a:r>
              <a:rPr lang="en-US" sz="2000" i="1"/>
              <a:t>x</a:t>
            </a:r>
            <a:r>
              <a:rPr lang="en-US" sz="2000" b="0" u="none" strike="noStrike" cap="none" spc="0">
                <a:ln>
                  <a:noFill/>
                </a:ln>
                <a:solidFill>
                  <a:schemeClr val="tx1"/>
                </a:solidFill>
                <a:latin typeface="+mn-lt"/>
                <a:ea typeface="+mn-ea"/>
                <a:cs typeface="+mn-cs"/>
              </a:rPr>
              <a:t>}</a:t>
            </a:r>
            <a:endParaRPr lang="en-US" sz="2000" b="0" i="1" u="none" strike="noStrike" cap="none" spc="0">
              <a:ln>
                <a:noFill/>
              </a:ln>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gcds</a:t>
            </a:r>
            <a:r>
              <a:rPr lang="en-US"/>
              <a:t> as Linear Combinations</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400" b="1"/>
              <a:t>   </a:t>
            </a:r>
            <a:r>
              <a:rPr lang="en-US" sz="2400" b="1"/>
              <a:t>B</a:t>
            </a:r>
            <a:r>
              <a:rPr lang="en-US" sz="2400" b="1">
                <a:latin typeface="Cambria Math"/>
                <a:ea typeface="Cambria Math"/>
              </a:rPr>
              <a:t>é</a:t>
            </a:r>
            <a:r>
              <a:rPr lang="en-US" sz="2400" b="1"/>
              <a:t>zout’s</a:t>
            </a:r>
            <a:r>
              <a:rPr lang="en-US" sz="2400" b="1"/>
              <a:t> Theorem</a:t>
            </a:r>
            <a:r>
              <a:rPr lang="en-US" sz="2400"/>
              <a:t>: If </a:t>
            </a:r>
            <a:r>
              <a:rPr lang="en-US" sz="2400" i="1"/>
              <a:t>a</a:t>
            </a:r>
            <a:r>
              <a:rPr lang="en-US" sz="2400"/>
              <a:t> and </a:t>
            </a:r>
            <a:r>
              <a:rPr lang="en-US" sz="2400" i="1"/>
              <a:t>b</a:t>
            </a:r>
            <a:r>
              <a:rPr lang="en-US" sz="2400"/>
              <a:t> are positive integers, then there exist integers </a:t>
            </a:r>
            <a:r>
              <a:rPr lang="en-US" sz="2400" i="1"/>
              <a:t>s</a:t>
            </a:r>
            <a:r>
              <a:rPr lang="en-US" sz="2400"/>
              <a:t> and </a:t>
            </a:r>
            <a:r>
              <a:rPr lang="en-US" sz="2400" i="1"/>
              <a:t>t</a:t>
            </a:r>
            <a:r>
              <a:rPr lang="en-US" sz="2400"/>
              <a:t> such that  </a:t>
            </a:r>
            <a:r>
              <a:rPr lang="en-US" sz="2400"/>
              <a:t>gcd</a:t>
            </a:r>
            <a:r>
              <a:rPr lang="en-US" sz="2400"/>
              <a:t>(</a:t>
            </a:r>
            <a:r>
              <a:rPr lang="en-US" sz="2400" i="1"/>
              <a:t>a</a:t>
            </a:r>
            <a:r>
              <a:rPr lang="en-US" sz="2400"/>
              <a:t>,</a:t>
            </a:r>
            <a:r>
              <a:rPr lang="en-US" sz="2400" i="1"/>
              <a:t>b</a:t>
            </a:r>
            <a:r>
              <a:rPr lang="en-US" sz="2400"/>
              <a:t>) = </a:t>
            </a:r>
            <a:r>
              <a:rPr lang="en-US" sz="2400" i="1"/>
              <a:t>sa</a:t>
            </a:r>
            <a:r>
              <a:rPr lang="en-US" sz="2400"/>
              <a:t> + </a:t>
            </a:r>
            <a:r>
              <a:rPr lang="en-US" sz="2400" i="1"/>
              <a:t>tb</a:t>
            </a:r>
            <a:r>
              <a:rPr lang="en-US" sz="2400"/>
              <a:t>. </a:t>
            </a:r>
            <a:endParaRPr sz="2400"/>
          </a:p>
          <a:p>
            <a:pPr>
              <a:lnSpc>
                <a:spcPct val="80000"/>
              </a:lnSpc>
              <a:buNone/>
              <a:defRPr/>
            </a:pPr>
            <a:r>
              <a:rPr lang="en-US" sz="2400"/>
              <a:t>    (</a:t>
            </a:r>
            <a:r>
              <a:rPr lang="en-US" sz="2400" i="1"/>
              <a:t>proof  in exercises of Section </a:t>
            </a:r>
            <a:r>
              <a:rPr lang="en-US" sz="2400">
                <a:latin typeface="Cambria Math"/>
                <a:ea typeface="Cambria Math"/>
              </a:rPr>
              <a:t>5.2</a:t>
            </a:r>
            <a:r>
              <a:rPr lang="en-US" sz="2400"/>
              <a:t>)</a:t>
            </a:r>
            <a:endParaRPr sz="2400"/>
          </a:p>
          <a:p>
            <a:pPr>
              <a:lnSpc>
                <a:spcPct val="80000"/>
              </a:lnSpc>
              <a:buNone/>
              <a:defRPr/>
            </a:pPr>
            <a:r>
              <a:rPr lang="en-US" sz="2400"/>
              <a:t>    </a:t>
            </a:r>
            <a:r>
              <a:rPr lang="en-US" sz="2400" b="1"/>
              <a:t>Definition</a:t>
            </a:r>
            <a:r>
              <a:rPr lang="en-US" sz="2400"/>
              <a:t>: If </a:t>
            </a:r>
            <a:r>
              <a:rPr lang="en-US" sz="2400" i="1"/>
              <a:t>a</a:t>
            </a:r>
            <a:r>
              <a:rPr lang="en-US" sz="2400"/>
              <a:t> and </a:t>
            </a:r>
            <a:r>
              <a:rPr lang="en-US" sz="2400" i="1"/>
              <a:t>b</a:t>
            </a:r>
            <a:r>
              <a:rPr lang="en-US" sz="2400"/>
              <a:t> are positive integers, then integers </a:t>
            </a:r>
            <a:r>
              <a:rPr lang="en-US" sz="2400" i="1"/>
              <a:t>s</a:t>
            </a:r>
            <a:r>
              <a:rPr lang="en-US" sz="2400"/>
              <a:t> and </a:t>
            </a:r>
            <a:r>
              <a:rPr lang="en-US" sz="2400" i="1"/>
              <a:t>t</a:t>
            </a:r>
            <a:r>
              <a:rPr lang="en-US" sz="2400"/>
              <a:t> such that  </a:t>
            </a:r>
            <a:r>
              <a:rPr lang="en-US" sz="2400"/>
              <a:t>gcd</a:t>
            </a:r>
            <a:r>
              <a:rPr lang="en-US" sz="2400"/>
              <a:t>(</a:t>
            </a:r>
            <a:r>
              <a:rPr lang="en-US" sz="2400" i="1"/>
              <a:t>a</a:t>
            </a:r>
            <a:r>
              <a:rPr lang="en-US" sz="2400"/>
              <a:t>,</a:t>
            </a:r>
            <a:r>
              <a:rPr lang="en-US" sz="2400" i="1"/>
              <a:t>b</a:t>
            </a:r>
            <a:r>
              <a:rPr lang="en-US" sz="2400"/>
              <a:t>) = </a:t>
            </a:r>
            <a:r>
              <a:rPr lang="en-US" sz="2400" i="1"/>
              <a:t>sa</a:t>
            </a:r>
            <a:r>
              <a:rPr lang="en-US" sz="2400"/>
              <a:t> + </a:t>
            </a:r>
            <a:r>
              <a:rPr lang="en-US" sz="2400" i="1"/>
              <a:t>tb</a:t>
            </a:r>
            <a:r>
              <a:rPr lang="en-US" sz="2400"/>
              <a:t> are called </a:t>
            </a:r>
            <a:r>
              <a:rPr lang="en-US" sz="2400" i="1"/>
              <a:t>B</a:t>
            </a:r>
            <a:r>
              <a:rPr lang="en-US" sz="2400" i="1">
                <a:latin typeface="Cambria Math"/>
                <a:ea typeface="Cambria Math"/>
              </a:rPr>
              <a:t>é</a:t>
            </a:r>
            <a:r>
              <a:rPr lang="en-US" sz="2400" i="1"/>
              <a:t>zout coefficients </a:t>
            </a:r>
            <a:r>
              <a:rPr lang="en-US" sz="2400"/>
              <a:t>of </a:t>
            </a:r>
            <a:r>
              <a:rPr lang="en-US" sz="2400" i="1"/>
              <a:t>a</a:t>
            </a:r>
            <a:r>
              <a:rPr lang="en-US" sz="2400"/>
              <a:t> and </a:t>
            </a:r>
            <a:r>
              <a:rPr lang="en-US" sz="2400" i="1"/>
              <a:t>b. </a:t>
            </a:r>
            <a:r>
              <a:rPr lang="en-US" sz="2400"/>
              <a:t>The equation  </a:t>
            </a:r>
            <a:r>
              <a:rPr lang="en-US" sz="2400"/>
              <a:t>gcd</a:t>
            </a:r>
            <a:r>
              <a:rPr lang="en-US" sz="2400"/>
              <a:t>(</a:t>
            </a:r>
            <a:r>
              <a:rPr lang="en-US" sz="2400" i="1"/>
              <a:t>a</a:t>
            </a:r>
            <a:r>
              <a:rPr lang="en-US" sz="2400"/>
              <a:t>,</a:t>
            </a:r>
            <a:r>
              <a:rPr lang="en-US" sz="2400" i="1"/>
              <a:t>b</a:t>
            </a:r>
            <a:r>
              <a:rPr lang="en-US" sz="2400"/>
              <a:t>) = </a:t>
            </a:r>
            <a:r>
              <a:rPr lang="en-US" sz="2400" i="1"/>
              <a:t>sa</a:t>
            </a:r>
            <a:r>
              <a:rPr lang="en-US" sz="2400"/>
              <a:t> + </a:t>
            </a:r>
            <a:r>
              <a:rPr lang="en-US" sz="2400" i="1"/>
              <a:t>tb</a:t>
            </a:r>
            <a:r>
              <a:rPr lang="en-US" sz="2400"/>
              <a:t>  is called</a:t>
            </a:r>
            <a:r>
              <a:rPr lang="en-US" sz="2400" i="1"/>
              <a:t> </a:t>
            </a:r>
            <a:r>
              <a:rPr lang="en-US" sz="2400" i="1"/>
              <a:t>B</a:t>
            </a:r>
            <a:r>
              <a:rPr lang="en-US" sz="2400" i="1">
                <a:latin typeface="Cambria Math"/>
                <a:ea typeface="Cambria Math"/>
              </a:rPr>
              <a:t>é</a:t>
            </a:r>
            <a:r>
              <a:rPr lang="en-US" sz="2400" i="1"/>
              <a:t>zout’s</a:t>
            </a:r>
            <a:r>
              <a:rPr lang="en-US" sz="2400" i="1"/>
              <a:t> identity. </a:t>
            </a:r>
            <a:endParaRPr sz="2400"/>
          </a:p>
          <a:p>
            <a:pPr>
              <a:lnSpc>
                <a:spcPct val="80000"/>
              </a:lnSpc>
              <a:defRPr/>
            </a:pPr>
            <a:r>
              <a:rPr lang="en-US" sz="2400"/>
              <a:t>By </a:t>
            </a:r>
            <a:r>
              <a:rPr lang="en-US" sz="2400"/>
              <a:t>B</a:t>
            </a:r>
            <a:r>
              <a:rPr lang="en-US" sz="2400">
                <a:latin typeface="Cambria Math"/>
                <a:ea typeface="Cambria Math"/>
              </a:rPr>
              <a:t>é</a:t>
            </a:r>
            <a:r>
              <a:rPr lang="en-US" sz="2400"/>
              <a:t>zout’s</a:t>
            </a:r>
            <a:r>
              <a:rPr lang="en-US" sz="2400"/>
              <a:t> Theorem,  the </a:t>
            </a:r>
            <a:r>
              <a:rPr lang="en-US" sz="2400"/>
              <a:t>gcd</a:t>
            </a:r>
            <a:r>
              <a:rPr lang="en-US" sz="2400"/>
              <a:t> of integers </a:t>
            </a:r>
            <a:r>
              <a:rPr lang="en-US" sz="2400" i="1"/>
              <a:t>a</a:t>
            </a:r>
            <a:r>
              <a:rPr lang="en-US" sz="2400"/>
              <a:t> and </a:t>
            </a:r>
            <a:r>
              <a:rPr lang="en-US" sz="2400" i="1"/>
              <a:t>b</a:t>
            </a:r>
            <a:r>
              <a:rPr lang="en-US" sz="2400"/>
              <a:t> can be expressed in the form  </a:t>
            </a:r>
            <a:r>
              <a:rPr lang="en-US" sz="2400" i="1"/>
              <a:t>sa</a:t>
            </a:r>
            <a:r>
              <a:rPr lang="en-US" sz="2400"/>
              <a:t> + </a:t>
            </a:r>
            <a:r>
              <a:rPr lang="en-US" sz="2400" i="1"/>
              <a:t>tb</a:t>
            </a:r>
            <a:r>
              <a:rPr lang="en-US" sz="2400" i="1"/>
              <a:t> </a:t>
            </a:r>
            <a:r>
              <a:rPr lang="en-US" sz="2400"/>
              <a:t>where </a:t>
            </a:r>
            <a:r>
              <a:rPr lang="en-US" sz="2400" i="1"/>
              <a:t>s</a:t>
            </a:r>
            <a:r>
              <a:rPr lang="en-US" sz="2400"/>
              <a:t> and </a:t>
            </a:r>
            <a:r>
              <a:rPr lang="en-US" sz="2400" i="1"/>
              <a:t>t</a:t>
            </a:r>
            <a:r>
              <a:rPr lang="en-US" sz="2400"/>
              <a:t> are integers. This is a </a:t>
            </a:r>
            <a:r>
              <a:rPr lang="en-US" sz="2400" i="1"/>
              <a:t>linear combination </a:t>
            </a:r>
            <a:r>
              <a:rPr lang="en-US" sz="2400"/>
              <a:t>with integer coefficients of </a:t>
            </a:r>
            <a:r>
              <a:rPr lang="en-US" sz="2400" i="1"/>
              <a:t>a</a:t>
            </a:r>
            <a:r>
              <a:rPr lang="en-US" sz="2400"/>
              <a:t> and </a:t>
            </a:r>
            <a:r>
              <a:rPr lang="en-US" sz="2400" i="1"/>
              <a:t>b</a:t>
            </a:r>
            <a:r>
              <a:rPr lang="en-US" sz="2400"/>
              <a:t>.</a:t>
            </a:r>
            <a:endParaRPr sz="2400"/>
          </a:p>
          <a:p>
            <a:pPr lvl="1">
              <a:lnSpc>
                <a:spcPct val="80000"/>
              </a:lnSpc>
              <a:defRPr/>
            </a:pPr>
            <a:r>
              <a:rPr lang="en-US" sz="2200"/>
              <a:t>gcd</a:t>
            </a:r>
            <a:r>
              <a:rPr lang="en-US" sz="2200"/>
              <a:t>(</a:t>
            </a:r>
            <a:r>
              <a:rPr lang="en-US" sz="2200">
                <a:latin typeface="Cambria Math"/>
                <a:ea typeface="Cambria Math"/>
              </a:rPr>
              <a:t>6,14</a:t>
            </a:r>
            <a:r>
              <a:rPr lang="en-US" sz="2200"/>
              <a:t>) = (</a:t>
            </a:r>
            <a:r>
              <a:rPr lang="en-US" sz="2200">
                <a:latin typeface="Cambria Math"/>
                <a:ea typeface="Cambria Math"/>
              </a:rPr>
              <a:t>−2)∙6 + 1∙14</a:t>
            </a:r>
            <a:endParaRPr sz="2200"/>
          </a:p>
          <a:p>
            <a:pPr>
              <a:lnSpc>
                <a:spcPct val="80000"/>
              </a:lnSpc>
              <a:buNone/>
              <a:defRPr/>
            </a:pPr>
            <a:r>
              <a:rPr lang="en-US" sz="2400">
                <a:latin typeface="Cambria Math"/>
                <a:ea typeface="Cambria Math"/>
              </a:rPr>
              <a:t>     </a:t>
            </a:r>
            <a:endParaRPr lang="en-US" sz="2400"/>
          </a:p>
          <a:p>
            <a:pPr>
              <a:lnSpc>
                <a:spcPct val="80000"/>
              </a:lnSpc>
              <a:buNone/>
              <a:defRPr/>
            </a:pPr>
            <a:endParaRPr lang="en-US" sz="2400" i="1"/>
          </a:p>
        </p:txBody>
      </p:sp>
      <p:pic>
        <p:nvPicPr>
          <p:cNvPr id="6" name="Picture 3" descr="bezout.jpg" hidden="0"/>
          <p:cNvPicPr>
            <a:picLocks noChangeAspect="1"/>
          </p:cNvPicPr>
          <p:nvPr isPhoto="0" userDrawn="0"/>
        </p:nvPicPr>
        <p:blipFill>
          <a:blip r:embed="rId2"/>
          <a:stretch/>
        </p:blipFill>
        <p:spPr bwMode="auto">
          <a:xfrm>
            <a:off x="7848600" y="381000"/>
            <a:ext cx="906780" cy="1242822"/>
          </a:xfrm>
          <a:prstGeom prst="rect">
            <a:avLst/>
          </a:prstGeom>
        </p:spPr>
      </p:pic>
      <p:sp>
        <p:nvSpPr>
          <p:cNvPr id="7" name="TextBox 4" hidden="0"/>
          <p:cNvSpPr>
            <a:spLocks noAdjustHandles="0" noChangeArrowheads="0"/>
          </p:cNvSpPr>
          <p:nvPr isPhoto="0" userDrawn="0"/>
        </p:nvSpPr>
        <p:spPr bwMode="auto">
          <a:xfrm>
            <a:off x="5791200" y="304800"/>
            <a:ext cx="1905000" cy="646331"/>
          </a:xfrm>
          <a:prstGeom prst="rect">
            <a:avLst/>
          </a:prstGeom>
          <a:noFill/>
        </p:spPr>
        <p:txBody>
          <a:bodyPr wrap="square" rtlCol="0">
            <a:spAutoFit/>
          </a:bodyPr>
          <a:lstStyle/>
          <a:p>
            <a:pPr>
              <a:defRPr/>
            </a:pPr>
            <a:r>
              <a:rPr lang="en-US">
                <a:latin typeface="Cambria Math"/>
                <a:ea typeface="Cambria Math"/>
              </a:rPr>
              <a:t>É</a:t>
            </a:r>
            <a:r>
              <a:rPr lang="en-US"/>
              <a:t>tienne B</a:t>
            </a:r>
            <a:r>
              <a:rPr lang="en-US">
                <a:latin typeface="Cambria Math"/>
                <a:ea typeface="Cambria Math"/>
              </a:rPr>
              <a:t>é</a:t>
            </a:r>
            <a:r>
              <a:rPr lang="en-US"/>
              <a:t>zout</a:t>
            </a:r>
            <a:endParaRPr/>
          </a:p>
          <a:p>
            <a:pPr>
              <a:defRPr/>
            </a:pPr>
            <a:r>
              <a:rPr lang="en-US"/>
              <a:t>(</a:t>
            </a:r>
            <a:r>
              <a:rPr lang="en-US">
                <a:latin typeface="Cambria Math"/>
                <a:ea typeface="Cambria Math"/>
              </a:rPr>
              <a:t>1730-1783</a:t>
            </a:r>
            <a:r>
              <a:rPr lang="en-US"/>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Binary Relations on a Set (</a:t>
            </a:r>
            <a:r>
              <a:rPr lang="en-US" i="1"/>
              <a:t>cont</a:t>
            </a:r>
            <a:r>
              <a:rPr lang="en-US"/>
              <a:t>.)</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000"/>
              <a:t>   </a:t>
            </a:r>
            <a:r>
              <a:rPr lang="en-US" sz="2000" b="1"/>
              <a:t>Example</a:t>
            </a:r>
            <a:r>
              <a:rPr lang="en-US" sz="2000"/>
              <a:t>: Consider these relations on the set of integers:</a:t>
            </a:r>
            <a:endParaRPr sz="2000"/>
          </a:p>
          <a:p>
            <a:pPr lvl="1">
              <a:lnSpc>
                <a:spcPct val="80000"/>
              </a:lnSpc>
              <a:buNone/>
              <a:defRPr/>
            </a:pPr>
            <a:r>
              <a:rPr lang="en-US" sz="1900" i="1"/>
              <a:t>R</a:t>
            </a:r>
            <a:r>
              <a:rPr lang="en-US" sz="1900" baseline="-25000">
                <a:latin typeface="Cambria Math"/>
                <a:ea typeface="Cambria Math"/>
              </a:rPr>
              <a:t>1 </a:t>
            </a:r>
            <a:r>
              <a:rPr lang="en-US" sz="1900"/>
              <a:t>= {(</a:t>
            </a:r>
            <a:r>
              <a:rPr lang="en-US" sz="1900" i="1"/>
              <a:t>a</a:t>
            </a:r>
            <a:r>
              <a:rPr lang="en-US" sz="1900"/>
              <a:t>,</a:t>
            </a:r>
            <a:r>
              <a:rPr lang="en-US" sz="1900" i="1"/>
              <a:t>b</a:t>
            </a:r>
            <a:r>
              <a:rPr lang="en-US" sz="1900"/>
              <a:t>) | </a:t>
            </a:r>
            <a:r>
              <a:rPr lang="en-US" sz="1900" i="1"/>
              <a:t>a</a:t>
            </a:r>
            <a:r>
              <a:rPr lang="en-US" sz="1900"/>
              <a:t> </a:t>
            </a:r>
            <a:r>
              <a:rPr lang="en-US" sz="1900">
                <a:latin typeface="Cambria Math"/>
                <a:ea typeface="Cambria Math"/>
              </a:rPr>
              <a:t>≤ </a:t>
            </a:r>
            <a:r>
              <a:rPr lang="en-US" sz="1900" i="1">
                <a:latin typeface="Cambria Math"/>
                <a:ea typeface="Cambria Math"/>
              </a:rPr>
              <a:t>b</a:t>
            </a:r>
            <a:r>
              <a:rPr lang="en-US" sz="1900">
                <a:latin typeface="Cambria Math"/>
                <a:ea typeface="Cambria Math"/>
              </a:rPr>
              <a:t>},</a:t>
            </a:r>
            <a:r>
              <a:rPr lang="en-US" sz="1900" i="1"/>
              <a:t>                            R</a:t>
            </a:r>
            <a:r>
              <a:rPr lang="en-US" sz="1900" baseline="-25000">
                <a:latin typeface="Cambria Math"/>
                <a:ea typeface="Cambria Math"/>
              </a:rPr>
              <a:t>4 </a:t>
            </a:r>
            <a:r>
              <a:rPr lang="en-US" sz="1900"/>
              <a:t>= {(</a:t>
            </a:r>
            <a:r>
              <a:rPr lang="en-US" sz="1900" i="1"/>
              <a:t>a</a:t>
            </a:r>
            <a:r>
              <a:rPr lang="en-US" sz="1900"/>
              <a:t>,</a:t>
            </a:r>
            <a:r>
              <a:rPr lang="en-US" sz="1900" i="1"/>
              <a:t>b</a:t>
            </a:r>
            <a:r>
              <a:rPr lang="en-US" sz="1900"/>
              <a:t>) | </a:t>
            </a:r>
            <a:r>
              <a:rPr lang="en-US" sz="1900" i="1"/>
              <a:t>a</a:t>
            </a:r>
            <a:r>
              <a:rPr lang="en-US" sz="1900"/>
              <a:t> </a:t>
            </a:r>
            <a:r>
              <a:rPr lang="en-US" sz="1900">
                <a:latin typeface="Cambria Math"/>
                <a:ea typeface="Cambria Math"/>
              </a:rPr>
              <a:t>= </a:t>
            </a:r>
            <a:r>
              <a:rPr lang="en-US" sz="1900" i="1">
                <a:latin typeface="Cambria Math"/>
                <a:ea typeface="Cambria Math"/>
              </a:rPr>
              <a:t>b</a:t>
            </a:r>
            <a:r>
              <a:rPr lang="en-US" sz="1900">
                <a:latin typeface="Cambria Math"/>
                <a:ea typeface="Cambria Math"/>
              </a:rPr>
              <a:t>},</a:t>
            </a:r>
            <a:endParaRPr sz="1900"/>
          </a:p>
          <a:p>
            <a:pPr lvl="1">
              <a:lnSpc>
                <a:spcPct val="80000"/>
              </a:lnSpc>
              <a:buNone/>
              <a:defRPr/>
            </a:pPr>
            <a:r>
              <a:rPr lang="en-US" sz="1900" i="1"/>
              <a:t>R</a:t>
            </a:r>
            <a:r>
              <a:rPr lang="en-US" sz="1900" baseline="-25000">
                <a:latin typeface="Cambria Math"/>
                <a:ea typeface="Cambria Math"/>
              </a:rPr>
              <a:t>2 </a:t>
            </a:r>
            <a:r>
              <a:rPr lang="en-US" sz="1900"/>
              <a:t>= {(</a:t>
            </a:r>
            <a:r>
              <a:rPr lang="en-US" sz="1900" i="1"/>
              <a:t>a</a:t>
            </a:r>
            <a:r>
              <a:rPr lang="en-US" sz="1900"/>
              <a:t>,</a:t>
            </a:r>
            <a:r>
              <a:rPr lang="en-US" sz="1900" i="1"/>
              <a:t>b</a:t>
            </a:r>
            <a:r>
              <a:rPr lang="en-US" sz="1900"/>
              <a:t>) | </a:t>
            </a:r>
            <a:r>
              <a:rPr lang="en-US" sz="1900" i="1"/>
              <a:t>a</a:t>
            </a:r>
            <a:r>
              <a:rPr lang="en-US" sz="1900"/>
              <a:t> </a:t>
            </a:r>
            <a:r>
              <a:rPr lang="en-US" sz="1900">
                <a:latin typeface="Cambria Math"/>
                <a:ea typeface="Cambria Math"/>
              </a:rPr>
              <a:t>&gt; </a:t>
            </a:r>
            <a:r>
              <a:rPr lang="en-US" sz="1900" i="1">
                <a:latin typeface="Cambria Math"/>
                <a:ea typeface="Cambria Math"/>
              </a:rPr>
              <a:t>b</a:t>
            </a:r>
            <a:r>
              <a:rPr lang="en-US" sz="1900">
                <a:latin typeface="Cambria Math"/>
                <a:ea typeface="Cambria Math"/>
              </a:rPr>
              <a:t>},</a:t>
            </a:r>
            <a:r>
              <a:rPr lang="en-US" sz="1900" i="1"/>
              <a:t>                            R</a:t>
            </a:r>
            <a:r>
              <a:rPr lang="en-US" sz="1900" baseline="-25000">
                <a:latin typeface="Cambria Math"/>
                <a:ea typeface="Cambria Math"/>
              </a:rPr>
              <a:t>5 </a:t>
            </a:r>
            <a:r>
              <a:rPr lang="en-US" sz="1900"/>
              <a:t>= {(</a:t>
            </a:r>
            <a:r>
              <a:rPr lang="en-US" sz="1900" i="1"/>
              <a:t>a</a:t>
            </a:r>
            <a:r>
              <a:rPr lang="en-US" sz="1900"/>
              <a:t>,</a:t>
            </a:r>
            <a:r>
              <a:rPr lang="en-US" sz="1900" i="1"/>
              <a:t>b</a:t>
            </a:r>
            <a:r>
              <a:rPr lang="en-US" sz="1900"/>
              <a:t>) | </a:t>
            </a:r>
            <a:r>
              <a:rPr lang="en-US" sz="1900" i="1"/>
              <a:t>a</a:t>
            </a:r>
            <a:r>
              <a:rPr lang="en-US" sz="1900"/>
              <a:t> </a:t>
            </a:r>
            <a:r>
              <a:rPr lang="en-US" sz="1900">
                <a:latin typeface="Cambria Math"/>
                <a:ea typeface="Cambria Math"/>
              </a:rPr>
              <a:t>= </a:t>
            </a:r>
            <a:r>
              <a:rPr lang="en-US" sz="1900" i="1">
                <a:latin typeface="Cambria Math"/>
                <a:ea typeface="Cambria Math"/>
              </a:rPr>
              <a:t>b </a:t>
            </a:r>
            <a:r>
              <a:rPr lang="en-US" sz="1900">
                <a:latin typeface="Cambria Math"/>
                <a:ea typeface="Cambria Math"/>
              </a:rPr>
              <a:t>+ 1},</a:t>
            </a:r>
            <a:endParaRPr lang="en-US" sz="1900"/>
          </a:p>
          <a:p>
            <a:pPr lvl="1">
              <a:lnSpc>
                <a:spcPct val="80000"/>
              </a:lnSpc>
              <a:buNone/>
              <a:defRPr/>
            </a:pPr>
            <a:r>
              <a:rPr lang="en-US" sz="1900" i="1"/>
              <a:t>R</a:t>
            </a:r>
            <a:r>
              <a:rPr lang="en-US" sz="1900" baseline="-25000">
                <a:latin typeface="Cambria Math"/>
                <a:ea typeface="Cambria Math"/>
              </a:rPr>
              <a:t>3 </a:t>
            </a:r>
            <a:r>
              <a:rPr lang="en-US" sz="1900"/>
              <a:t>= {(</a:t>
            </a:r>
            <a:r>
              <a:rPr lang="en-US" sz="1900" i="1"/>
              <a:t>a</a:t>
            </a:r>
            <a:r>
              <a:rPr lang="en-US" sz="1900"/>
              <a:t>,</a:t>
            </a:r>
            <a:r>
              <a:rPr lang="en-US" sz="1900" i="1"/>
              <a:t>b</a:t>
            </a:r>
            <a:r>
              <a:rPr lang="en-US" sz="1900"/>
              <a:t>) | </a:t>
            </a:r>
            <a:r>
              <a:rPr lang="en-US" sz="1900" i="1"/>
              <a:t>a</a:t>
            </a:r>
            <a:r>
              <a:rPr lang="en-US" sz="1900"/>
              <a:t> </a:t>
            </a:r>
            <a:r>
              <a:rPr lang="en-US" sz="1900">
                <a:latin typeface="Cambria Math"/>
                <a:ea typeface="Cambria Math"/>
              </a:rPr>
              <a:t>= </a:t>
            </a:r>
            <a:r>
              <a:rPr lang="en-US" sz="1900" i="1">
                <a:latin typeface="Cambria Math"/>
                <a:ea typeface="Cambria Math"/>
              </a:rPr>
              <a:t>b  </a:t>
            </a:r>
            <a:r>
              <a:rPr lang="en-US" sz="1900">
                <a:latin typeface="Cambria Math"/>
                <a:ea typeface="Cambria Math"/>
              </a:rPr>
              <a:t>or</a:t>
            </a:r>
            <a:r>
              <a:rPr lang="en-US" sz="1900" i="1">
                <a:latin typeface="Cambria Math"/>
                <a:ea typeface="Cambria Math"/>
              </a:rPr>
              <a:t> a </a:t>
            </a:r>
            <a:r>
              <a:rPr lang="en-US" sz="1900">
                <a:latin typeface="Cambria Math"/>
                <a:ea typeface="Cambria Math"/>
              </a:rPr>
              <a:t>=</a:t>
            </a:r>
            <a:r>
              <a:rPr lang="en-US" sz="1900" i="1">
                <a:latin typeface="Cambria Math"/>
                <a:ea typeface="Cambria Math"/>
              </a:rPr>
              <a:t> −b</a:t>
            </a:r>
            <a:r>
              <a:rPr lang="en-US" sz="1900">
                <a:latin typeface="Cambria Math"/>
                <a:ea typeface="Cambria Math"/>
              </a:rPr>
              <a:t>},        </a:t>
            </a:r>
            <a:r>
              <a:rPr lang="en-US" sz="1900" i="1"/>
              <a:t> R</a:t>
            </a:r>
            <a:r>
              <a:rPr lang="en-US" sz="1900" baseline="-25000">
                <a:latin typeface="Cambria Math"/>
                <a:ea typeface="Cambria Math"/>
              </a:rPr>
              <a:t>6 </a:t>
            </a:r>
            <a:r>
              <a:rPr lang="en-US" sz="1900"/>
              <a:t>= {(</a:t>
            </a:r>
            <a:r>
              <a:rPr lang="en-US" sz="1900" i="1"/>
              <a:t>a</a:t>
            </a:r>
            <a:r>
              <a:rPr lang="en-US" sz="1900"/>
              <a:t>,</a:t>
            </a:r>
            <a:r>
              <a:rPr lang="en-US" sz="1900" i="1"/>
              <a:t>b</a:t>
            </a:r>
            <a:r>
              <a:rPr lang="en-US" sz="1900"/>
              <a:t>) | </a:t>
            </a:r>
            <a:r>
              <a:rPr lang="en-US" sz="1900" i="1"/>
              <a:t>a</a:t>
            </a:r>
            <a:r>
              <a:rPr lang="en-US" sz="1900"/>
              <a:t> + </a:t>
            </a:r>
            <a:r>
              <a:rPr lang="en-US" sz="1900" i="1"/>
              <a:t>b</a:t>
            </a:r>
            <a:r>
              <a:rPr lang="en-US" sz="1900"/>
              <a:t> </a:t>
            </a:r>
            <a:r>
              <a:rPr lang="en-US" sz="1900">
                <a:latin typeface="Cambria Math"/>
                <a:ea typeface="Cambria Math"/>
              </a:rPr>
              <a:t>≤ 3}.</a:t>
            </a:r>
            <a:endParaRPr sz="1900"/>
          </a:p>
          <a:p>
            <a:pPr lvl="1">
              <a:lnSpc>
                <a:spcPct val="80000"/>
              </a:lnSpc>
              <a:buNone/>
              <a:defRPr/>
            </a:pPr>
            <a:endParaRPr lang="en-US" sz="1900"/>
          </a:p>
          <a:p>
            <a:pPr lvl="1">
              <a:lnSpc>
                <a:spcPct val="80000"/>
              </a:lnSpc>
              <a:buNone/>
              <a:defRPr/>
            </a:pPr>
            <a:endParaRPr lang="en-US" sz="1900"/>
          </a:p>
          <a:p>
            <a:pPr lvl="1">
              <a:lnSpc>
                <a:spcPct val="80000"/>
              </a:lnSpc>
              <a:buNone/>
              <a:defRPr/>
            </a:pPr>
            <a:endParaRPr lang="en-US" sz="1900">
              <a:latin typeface="Cambria Math"/>
              <a:ea typeface="Cambria Math"/>
            </a:endParaRPr>
          </a:p>
          <a:p>
            <a:pPr lvl="1">
              <a:lnSpc>
                <a:spcPct val="100000"/>
              </a:lnSpc>
              <a:spcBef>
                <a:spcPts val="0"/>
              </a:spcBef>
              <a:buNone/>
              <a:defRPr/>
            </a:pPr>
            <a:r>
              <a:rPr lang="en-US" sz="1900">
                <a:latin typeface="Cambria Math"/>
                <a:ea typeface="Cambria Math"/>
              </a:rPr>
              <a:t>Which of these relations contain each of the pairs</a:t>
            </a:r>
            <a:endParaRPr sz="1900"/>
          </a:p>
          <a:p>
            <a:pPr lvl="1">
              <a:lnSpc>
                <a:spcPct val="100000"/>
              </a:lnSpc>
              <a:spcBef>
                <a:spcPts val="0"/>
              </a:spcBef>
              <a:buNone/>
              <a:defRPr/>
            </a:pPr>
            <a:r>
              <a:rPr lang="en-US" sz="1900">
                <a:latin typeface="Cambria Math"/>
                <a:ea typeface="Cambria Math"/>
              </a:rPr>
              <a:t>                          </a:t>
            </a:r>
            <a:endParaRPr sz="1900"/>
          </a:p>
          <a:p>
            <a:pPr lvl="1">
              <a:lnSpc>
                <a:spcPct val="100000"/>
              </a:lnSpc>
              <a:spcBef>
                <a:spcPts val="0"/>
              </a:spcBef>
              <a:buNone/>
              <a:defRPr/>
            </a:pPr>
            <a:r>
              <a:rPr lang="en-US" sz="1900">
                <a:latin typeface="Cambria Math"/>
                <a:ea typeface="Cambria Math"/>
              </a:rPr>
              <a:t>           (1,1), (1, 2), (2, 1), (1, −1), and (2, 2)?</a:t>
            </a:r>
            <a:endParaRPr sz="1900"/>
          </a:p>
          <a:p>
            <a:pPr lvl="1">
              <a:lnSpc>
                <a:spcPct val="100000"/>
              </a:lnSpc>
              <a:spcBef>
                <a:spcPts val="0"/>
              </a:spcBef>
              <a:buNone/>
              <a:defRPr/>
            </a:pPr>
            <a:endParaRPr lang="en-US" sz="1900"/>
          </a:p>
          <a:p>
            <a:pPr>
              <a:lnSpc>
                <a:spcPct val="80000"/>
              </a:lnSpc>
              <a:buNone/>
              <a:defRPr/>
            </a:pPr>
            <a:r>
              <a:rPr lang="en-US" sz="2000" b="1"/>
              <a:t>    Solution</a:t>
            </a:r>
            <a:r>
              <a:rPr lang="en-US" sz="2000"/>
              <a:t>: Checking the conditions that define each relation, we see that the pair </a:t>
            </a:r>
            <a:r>
              <a:rPr lang="en-US" sz="2000">
                <a:latin typeface="Cambria Math"/>
                <a:ea typeface="Cambria Math"/>
              </a:rPr>
              <a:t>(1,1) is in</a:t>
            </a:r>
            <a:r>
              <a:rPr lang="en-US" sz="2000" i="1"/>
              <a:t> R</a:t>
            </a:r>
            <a:r>
              <a:rPr lang="en-US" sz="2000" baseline="-25000">
                <a:latin typeface="Cambria Math"/>
                <a:ea typeface="Cambria Math"/>
              </a:rPr>
              <a:t>1</a:t>
            </a:r>
            <a:r>
              <a:rPr lang="en-US" sz="2000">
                <a:latin typeface="Cambria Math"/>
                <a:ea typeface="Cambria Math"/>
              </a:rPr>
              <a:t>,</a:t>
            </a:r>
            <a:r>
              <a:rPr lang="en-US" sz="2000" i="1"/>
              <a:t> R</a:t>
            </a:r>
            <a:r>
              <a:rPr lang="en-US" sz="2000" baseline="-25000">
                <a:latin typeface="Cambria Math"/>
                <a:ea typeface="Cambria Math"/>
              </a:rPr>
              <a:t>3</a:t>
            </a:r>
            <a:r>
              <a:rPr lang="en-US" sz="2000">
                <a:latin typeface="Cambria Math"/>
                <a:ea typeface="Cambria Math"/>
              </a:rPr>
              <a:t>, </a:t>
            </a:r>
            <a:r>
              <a:rPr lang="en-US" sz="2000" i="1"/>
              <a:t>R</a:t>
            </a:r>
            <a:r>
              <a:rPr lang="en-US" sz="2000" baseline="-25000">
                <a:latin typeface="Cambria Math"/>
                <a:ea typeface="Cambria Math"/>
              </a:rPr>
              <a:t>4 </a:t>
            </a:r>
            <a:r>
              <a:rPr lang="en-US" sz="2000">
                <a:latin typeface="Cambria Math"/>
                <a:ea typeface="Cambria Math"/>
              </a:rPr>
              <a:t>, and </a:t>
            </a:r>
            <a:r>
              <a:rPr lang="en-US" sz="2000" i="1"/>
              <a:t>R</a:t>
            </a:r>
            <a:r>
              <a:rPr lang="en-US" sz="2000" baseline="-25000">
                <a:latin typeface="Cambria Math"/>
                <a:ea typeface="Cambria Math"/>
              </a:rPr>
              <a:t>6</a:t>
            </a:r>
            <a:r>
              <a:rPr lang="en-US" sz="2000">
                <a:latin typeface="Cambria Math"/>
                <a:ea typeface="Cambria Math"/>
              </a:rPr>
              <a:t>: (1,2) is in</a:t>
            </a:r>
            <a:r>
              <a:rPr lang="en-US" sz="2000" i="1"/>
              <a:t> R</a:t>
            </a:r>
            <a:r>
              <a:rPr lang="en-US" sz="2000" baseline="-25000">
                <a:latin typeface="Cambria Math"/>
                <a:ea typeface="Cambria Math"/>
              </a:rPr>
              <a:t>1</a:t>
            </a:r>
            <a:r>
              <a:rPr lang="en-US" sz="2000" i="1"/>
              <a:t> </a:t>
            </a:r>
            <a:r>
              <a:rPr lang="en-US" sz="2000">
                <a:latin typeface="Cambria Math"/>
                <a:ea typeface="Cambria Math"/>
              </a:rPr>
              <a:t>and </a:t>
            </a:r>
            <a:r>
              <a:rPr lang="en-US" sz="2000" i="1"/>
              <a:t>R</a:t>
            </a:r>
            <a:r>
              <a:rPr lang="en-US" sz="2000" baseline="-25000">
                <a:latin typeface="Cambria Math"/>
                <a:ea typeface="Cambria Math"/>
              </a:rPr>
              <a:t>6</a:t>
            </a:r>
            <a:r>
              <a:rPr lang="en-US" sz="2000">
                <a:latin typeface="Cambria Math"/>
                <a:ea typeface="Cambria Math"/>
              </a:rPr>
              <a:t>: (2,1) is in</a:t>
            </a:r>
            <a:r>
              <a:rPr lang="en-US" sz="2000" i="1"/>
              <a:t> R</a:t>
            </a:r>
            <a:r>
              <a:rPr lang="en-US" sz="2000" baseline="-25000">
                <a:latin typeface="Cambria Math"/>
                <a:ea typeface="Cambria Math"/>
              </a:rPr>
              <a:t>2</a:t>
            </a:r>
            <a:r>
              <a:rPr lang="en-US" sz="2000">
                <a:latin typeface="Cambria Math"/>
                <a:ea typeface="Cambria Math"/>
              </a:rPr>
              <a:t>, </a:t>
            </a:r>
            <a:r>
              <a:rPr lang="en-US" sz="2000" i="1"/>
              <a:t>R</a:t>
            </a:r>
            <a:r>
              <a:rPr lang="en-US" sz="2000" baseline="-25000">
                <a:latin typeface="Cambria Math"/>
                <a:ea typeface="Cambria Math"/>
              </a:rPr>
              <a:t>5</a:t>
            </a:r>
            <a:r>
              <a:rPr lang="en-US" sz="2000">
                <a:latin typeface="Cambria Math"/>
                <a:ea typeface="Cambria Math"/>
              </a:rPr>
              <a:t>,</a:t>
            </a:r>
            <a:r>
              <a:rPr lang="en-US" sz="2000" i="1"/>
              <a:t> </a:t>
            </a:r>
            <a:r>
              <a:rPr lang="en-US" sz="2000">
                <a:latin typeface="Cambria Math"/>
                <a:ea typeface="Cambria Math"/>
              </a:rPr>
              <a:t>and </a:t>
            </a:r>
            <a:r>
              <a:rPr lang="en-US" sz="2000" i="1"/>
              <a:t>R</a:t>
            </a:r>
            <a:r>
              <a:rPr lang="en-US" sz="2000" baseline="-25000">
                <a:latin typeface="Cambria Math"/>
                <a:ea typeface="Cambria Math"/>
              </a:rPr>
              <a:t>6</a:t>
            </a:r>
            <a:r>
              <a:rPr lang="en-US" sz="2000">
                <a:latin typeface="Cambria Math"/>
                <a:ea typeface="Cambria Math"/>
              </a:rPr>
              <a:t>: (1, −1) is in</a:t>
            </a:r>
            <a:r>
              <a:rPr lang="en-US" sz="2000" i="1"/>
              <a:t> R</a:t>
            </a:r>
            <a:r>
              <a:rPr lang="en-US" sz="2000" baseline="-25000">
                <a:latin typeface="Cambria Math"/>
                <a:ea typeface="Cambria Math"/>
              </a:rPr>
              <a:t>2</a:t>
            </a:r>
            <a:r>
              <a:rPr lang="en-US" sz="2000">
                <a:latin typeface="Cambria Math"/>
                <a:ea typeface="Cambria Math"/>
              </a:rPr>
              <a:t>, </a:t>
            </a:r>
            <a:r>
              <a:rPr lang="en-US" sz="2000" i="1"/>
              <a:t>R</a:t>
            </a:r>
            <a:r>
              <a:rPr lang="en-US" sz="2000" baseline="-25000">
                <a:latin typeface="Cambria Math"/>
                <a:ea typeface="Cambria Math"/>
              </a:rPr>
              <a:t>3</a:t>
            </a:r>
            <a:r>
              <a:rPr lang="en-US" sz="2000">
                <a:latin typeface="Cambria Math"/>
                <a:ea typeface="Cambria Math"/>
              </a:rPr>
              <a:t>,</a:t>
            </a:r>
            <a:r>
              <a:rPr lang="en-US" sz="2000" i="1"/>
              <a:t> </a:t>
            </a:r>
            <a:r>
              <a:rPr lang="en-US" sz="2000">
                <a:latin typeface="Cambria Math"/>
                <a:ea typeface="Cambria Math"/>
              </a:rPr>
              <a:t>and </a:t>
            </a:r>
            <a:r>
              <a:rPr lang="en-US" sz="2000" i="1"/>
              <a:t>R</a:t>
            </a:r>
            <a:r>
              <a:rPr lang="en-US" sz="2000" baseline="-25000">
                <a:latin typeface="Cambria Math"/>
                <a:ea typeface="Cambria Math"/>
              </a:rPr>
              <a:t>6</a:t>
            </a:r>
            <a:r>
              <a:rPr lang="en-US" sz="2000">
                <a:latin typeface="Cambria Math"/>
                <a:ea typeface="Cambria Math"/>
              </a:rPr>
              <a:t> : (2,2) is in</a:t>
            </a:r>
            <a:r>
              <a:rPr lang="en-US" sz="2000" i="1"/>
              <a:t> R</a:t>
            </a:r>
            <a:r>
              <a:rPr lang="en-US" sz="2000" baseline="-25000">
                <a:latin typeface="Cambria Math"/>
                <a:ea typeface="Cambria Math"/>
              </a:rPr>
              <a:t>1</a:t>
            </a:r>
            <a:r>
              <a:rPr lang="en-US" sz="2000">
                <a:latin typeface="Cambria Math"/>
                <a:ea typeface="Cambria Math"/>
              </a:rPr>
              <a:t>, </a:t>
            </a:r>
            <a:r>
              <a:rPr lang="en-US" sz="2000" i="1"/>
              <a:t>R</a:t>
            </a:r>
            <a:r>
              <a:rPr lang="en-US" sz="2000" baseline="-25000">
                <a:latin typeface="Cambria Math"/>
                <a:ea typeface="Cambria Math"/>
              </a:rPr>
              <a:t>3</a:t>
            </a:r>
            <a:r>
              <a:rPr lang="en-US" sz="2000">
                <a:latin typeface="Cambria Math"/>
                <a:ea typeface="Cambria Math"/>
              </a:rPr>
              <a:t>,</a:t>
            </a:r>
            <a:r>
              <a:rPr lang="en-US" sz="2000" i="1"/>
              <a:t> </a:t>
            </a:r>
            <a:r>
              <a:rPr lang="en-US" sz="2000">
                <a:latin typeface="Cambria Math"/>
                <a:ea typeface="Cambria Math"/>
              </a:rPr>
              <a:t>and </a:t>
            </a:r>
            <a:r>
              <a:rPr lang="en-US" sz="2000" i="1"/>
              <a:t>R</a:t>
            </a:r>
            <a:r>
              <a:rPr lang="en-US" sz="2000" baseline="-25000">
                <a:latin typeface="Cambria Math"/>
                <a:ea typeface="Cambria Math"/>
              </a:rPr>
              <a:t>4</a:t>
            </a:r>
            <a:r>
              <a:rPr lang="en-US" sz="2000">
                <a:latin typeface="Cambria Math"/>
                <a:ea typeface="Cambria Math"/>
              </a:rPr>
              <a:t>.</a:t>
            </a:r>
            <a:endParaRPr lang="en-US" sz="2000"/>
          </a:p>
        </p:txBody>
      </p:sp>
      <p:sp>
        <p:nvSpPr>
          <p:cNvPr id="6" name="TextBox 3" hidden="0"/>
          <p:cNvSpPr>
            <a:spLocks noAdjustHandles="0" noChangeArrowheads="0"/>
          </p:cNvSpPr>
          <p:nvPr isPhoto="0" userDrawn="0"/>
        </p:nvSpPr>
        <p:spPr bwMode="auto">
          <a:xfrm>
            <a:off x="1066800" y="3276600"/>
            <a:ext cx="6629400" cy="523220"/>
          </a:xfrm>
          <a:prstGeom prst="rect">
            <a:avLst/>
          </a:prstGeom>
          <a:noFill/>
          <a:ln>
            <a:solidFill>
              <a:schemeClr val="accent1"/>
            </a:solidFill>
          </a:ln>
        </p:spPr>
        <p:txBody>
          <a:bodyPr wrap="square" rtlCol="0">
            <a:spAutoFit/>
          </a:bodyPr>
          <a:lstStyle/>
          <a:p>
            <a:pPr>
              <a:defRPr/>
            </a:pPr>
            <a:r>
              <a:rPr lang="en-US" sz="1400"/>
              <a:t>Note that these relations are on an infinite set and each of these relations is an infinite set.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000"/>
              <a:t>Finding </a:t>
            </a:r>
            <a:r>
              <a:rPr lang="en-US" sz="4000"/>
              <a:t>gcds</a:t>
            </a:r>
            <a:r>
              <a:rPr lang="en-US" sz="4000"/>
              <a:t> as Linear Combinations</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1800"/>
              <a:t>   </a:t>
            </a:r>
            <a:r>
              <a:rPr lang="en-US" sz="1800" b="1"/>
              <a:t>Example</a:t>
            </a:r>
            <a:r>
              <a:rPr lang="en-US" sz="1800"/>
              <a:t>: Express </a:t>
            </a:r>
            <a:r>
              <a:rPr lang="en-US" sz="1800"/>
              <a:t>gcd</a:t>
            </a:r>
            <a:r>
              <a:rPr lang="en-US" sz="1800"/>
              <a:t>(</a:t>
            </a:r>
            <a:r>
              <a:rPr lang="en-US" sz="1800">
                <a:latin typeface="Cambria Math"/>
                <a:ea typeface="Cambria Math"/>
              </a:rPr>
              <a:t>252</a:t>
            </a:r>
            <a:r>
              <a:rPr lang="en-US" sz="1800"/>
              <a:t>,</a:t>
            </a:r>
            <a:r>
              <a:rPr lang="en-US" sz="1800">
                <a:latin typeface="Cambria Math"/>
                <a:ea typeface="Cambria Math"/>
              </a:rPr>
              <a:t>198</a:t>
            </a:r>
            <a:r>
              <a:rPr lang="en-US" sz="1800"/>
              <a:t>) = </a:t>
            </a:r>
            <a:r>
              <a:rPr lang="en-US" sz="1800">
                <a:latin typeface="Cambria Math"/>
                <a:ea typeface="Cambria Math"/>
              </a:rPr>
              <a:t>18 as a linear combination of 252 and 198.</a:t>
            </a:r>
            <a:endParaRPr sz="1800"/>
          </a:p>
          <a:p>
            <a:pPr>
              <a:lnSpc>
                <a:spcPct val="80000"/>
              </a:lnSpc>
              <a:buNone/>
              <a:defRPr/>
            </a:pPr>
            <a:r>
              <a:rPr lang="en-US" sz="1800">
                <a:latin typeface="Cambria Math"/>
                <a:ea typeface="Cambria Math"/>
              </a:rPr>
              <a:t>    </a:t>
            </a:r>
            <a:r>
              <a:rPr lang="en-US" sz="1800" b="1"/>
              <a:t>Solution</a:t>
            </a:r>
            <a:r>
              <a:rPr lang="en-US" sz="1800"/>
              <a:t>: First use the Euclidean algorithm to show </a:t>
            </a:r>
            <a:r>
              <a:rPr lang="en-US" sz="1800"/>
              <a:t>gcd</a:t>
            </a:r>
            <a:r>
              <a:rPr lang="en-US" sz="1800"/>
              <a:t>(</a:t>
            </a:r>
            <a:r>
              <a:rPr lang="en-US" sz="1800">
                <a:latin typeface="Cambria Math"/>
                <a:ea typeface="Cambria Math"/>
              </a:rPr>
              <a:t>252</a:t>
            </a:r>
            <a:r>
              <a:rPr lang="en-US" sz="1800"/>
              <a:t>,</a:t>
            </a:r>
            <a:r>
              <a:rPr lang="en-US" sz="1800">
                <a:latin typeface="Cambria Math"/>
                <a:ea typeface="Cambria Math"/>
              </a:rPr>
              <a:t>198</a:t>
            </a:r>
            <a:r>
              <a:rPr lang="en-US" sz="1800"/>
              <a:t>) = </a:t>
            </a:r>
            <a:r>
              <a:rPr lang="en-US" sz="1800">
                <a:latin typeface="Cambria Math"/>
                <a:ea typeface="Cambria Math"/>
              </a:rPr>
              <a:t>18</a:t>
            </a:r>
            <a:endParaRPr sz="1800"/>
          </a:p>
          <a:p>
            <a:pPr marL="1181862" lvl="2" indent="-514350">
              <a:lnSpc>
                <a:spcPct val="80000"/>
              </a:lnSpc>
              <a:buFont typeface="+mj-lt"/>
              <a:buAutoNum type="romanLcPeriod" startAt="1"/>
              <a:defRPr/>
            </a:pPr>
            <a:r>
              <a:rPr lang="en-US" sz="1500">
                <a:latin typeface="Cambria Math"/>
                <a:ea typeface="Cambria Math"/>
              </a:rPr>
              <a:t>252 = 1</a:t>
            </a:r>
            <a:r>
              <a:rPr lang="en-US" sz="1500">
                <a:latin typeface="Cambria Math"/>
                <a:ea typeface="Cambria Math"/>
              </a:rPr>
              <a:t>∙198 + 54</a:t>
            </a:r>
            <a:endParaRPr sz="1500"/>
          </a:p>
          <a:p>
            <a:pPr marL="1181862" lvl="2" indent="-514350">
              <a:lnSpc>
                <a:spcPct val="80000"/>
              </a:lnSpc>
              <a:buFont typeface="+mj-lt"/>
              <a:buAutoNum type="romanLcPeriod" startAt="1"/>
              <a:defRPr/>
            </a:pPr>
            <a:r>
              <a:rPr lang="en-US" sz="1500">
                <a:latin typeface="Cambria Math"/>
                <a:ea typeface="Cambria Math"/>
              </a:rPr>
              <a:t>198 = 3</a:t>
            </a:r>
            <a:r>
              <a:rPr lang="en-US" sz="1500">
                <a:latin typeface="Cambria Math"/>
                <a:ea typeface="Cambria Math"/>
              </a:rPr>
              <a:t> </a:t>
            </a:r>
            <a:r>
              <a:rPr lang="en-US" sz="1500">
                <a:latin typeface="Cambria Math"/>
                <a:ea typeface="Cambria Math"/>
              </a:rPr>
              <a:t>∙54 + 36</a:t>
            </a:r>
            <a:endParaRPr sz="1500"/>
          </a:p>
          <a:p>
            <a:pPr marL="1181862" lvl="2" indent="-514350">
              <a:lnSpc>
                <a:spcPct val="80000"/>
              </a:lnSpc>
              <a:buFont typeface="+mj-lt"/>
              <a:buAutoNum type="romanLcPeriod" startAt="1"/>
              <a:defRPr/>
            </a:pPr>
            <a:r>
              <a:rPr lang="en-US" sz="1500">
                <a:latin typeface="Cambria Math"/>
                <a:ea typeface="Cambria Math"/>
              </a:rPr>
              <a:t>54 = 1</a:t>
            </a:r>
            <a:r>
              <a:rPr lang="en-US" sz="1500">
                <a:latin typeface="Cambria Math"/>
                <a:ea typeface="Cambria Math"/>
              </a:rPr>
              <a:t> </a:t>
            </a:r>
            <a:r>
              <a:rPr lang="en-US" sz="1500">
                <a:latin typeface="Cambria Math"/>
                <a:ea typeface="Cambria Math"/>
              </a:rPr>
              <a:t>∙36 + 18</a:t>
            </a:r>
            <a:endParaRPr sz="1500"/>
          </a:p>
          <a:p>
            <a:pPr marL="1181862" lvl="2" indent="-514350">
              <a:lnSpc>
                <a:spcPct val="80000"/>
              </a:lnSpc>
              <a:buFont typeface="+mj-lt"/>
              <a:buAutoNum type="romanLcPeriod" startAt="1"/>
              <a:defRPr/>
            </a:pPr>
            <a:r>
              <a:rPr lang="en-US" sz="1500">
                <a:latin typeface="Cambria Math"/>
                <a:ea typeface="Cambria Math"/>
              </a:rPr>
              <a:t>36 = 2</a:t>
            </a:r>
            <a:r>
              <a:rPr lang="en-US" sz="1500">
                <a:latin typeface="Cambria Math"/>
                <a:ea typeface="Cambria Math"/>
              </a:rPr>
              <a:t> </a:t>
            </a:r>
            <a:r>
              <a:rPr lang="en-US" sz="1500">
                <a:latin typeface="Cambria Math"/>
                <a:ea typeface="Cambria Math"/>
              </a:rPr>
              <a:t>∙18 </a:t>
            </a:r>
            <a:endParaRPr sz="1500"/>
          </a:p>
          <a:p>
            <a:pPr lvl="1">
              <a:lnSpc>
                <a:spcPct val="80000"/>
              </a:lnSpc>
              <a:defRPr/>
            </a:pPr>
            <a:r>
              <a:rPr lang="en-US" sz="1700">
                <a:latin typeface="Cambria Math"/>
                <a:ea typeface="Cambria Math"/>
              </a:rPr>
              <a:t>Now working backwards, from  </a:t>
            </a:r>
            <a:r>
              <a:rPr lang="en-US" sz="1700">
                <a:solidFill>
                  <a:schemeClr val="accent1">
                    <a:lumMod val="60000"/>
                    <a:lumOff val="40000"/>
                  </a:schemeClr>
                </a:solidFill>
                <a:latin typeface="Cambria Math"/>
                <a:ea typeface="Cambria Math"/>
              </a:rPr>
              <a:t>iii</a:t>
            </a:r>
            <a:r>
              <a:rPr lang="en-US" sz="1700">
                <a:latin typeface="Cambria Math"/>
                <a:ea typeface="Cambria Math"/>
              </a:rPr>
              <a:t> and </a:t>
            </a:r>
            <a:r>
              <a:rPr lang="en-US" sz="1700">
                <a:solidFill>
                  <a:schemeClr val="accent1">
                    <a:lumMod val="60000"/>
                    <a:lumOff val="40000"/>
                  </a:schemeClr>
                </a:solidFill>
                <a:latin typeface="Cambria Math"/>
                <a:ea typeface="Cambria Math"/>
              </a:rPr>
              <a:t>i</a:t>
            </a:r>
            <a:r>
              <a:rPr lang="en-US" sz="1700">
                <a:solidFill>
                  <a:schemeClr val="accent1">
                    <a:lumMod val="60000"/>
                    <a:lumOff val="40000"/>
                  </a:schemeClr>
                </a:solidFill>
                <a:latin typeface="Cambria Math"/>
                <a:ea typeface="Cambria Math"/>
              </a:rPr>
              <a:t> </a:t>
            </a:r>
            <a:r>
              <a:rPr lang="en-US" sz="1700">
                <a:latin typeface="Cambria Math"/>
                <a:ea typeface="Cambria Math"/>
              </a:rPr>
              <a:t>above </a:t>
            </a:r>
            <a:endParaRPr sz="1700"/>
          </a:p>
          <a:p>
            <a:pPr lvl="2">
              <a:lnSpc>
                <a:spcPct val="80000"/>
              </a:lnSpc>
              <a:defRPr/>
            </a:pPr>
            <a:r>
              <a:rPr lang="en-US" sz="1500">
                <a:latin typeface="Cambria Math"/>
                <a:ea typeface="Cambria Math"/>
              </a:rPr>
              <a:t>18 = 54 −  1</a:t>
            </a:r>
            <a:r>
              <a:rPr lang="en-US" sz="1500">
                <a:latin typeface="Cambria Math"/>
                <a:ea typeface="Cambria Math"/>
              </a:rPr>
              <a:t> </a:t>
            </a:r>
            <a:r>
              <a:rPr lang="en-US" sz="1500">
                <a:latin typeface="Cambria Math"/>
                <a:ea typeface="Cambria Math"/>
              </a:rPr>
              <a:t>∙36 </a:t>
            </a:r>
            <a:endParaRPr sz="1500"/>
          </a:p>
          <a:p>
            <a:pPr lvl="2">
              <a:lnSpc>
                <a:spcPct val="80000"/>
              </a:lnSpc>
              <a:defRPr/>
            </a:pPr>
            <a:r>
              <a:rPr lang="en-US" sz="1500">
                <a:latin typeface="Cambria Math"/>
                <a:ea typeface="Cambria Math"/>
              </a:rPr>
              <a:t>36 = 198 −  3</a:t>
            </a:r>
            <a:r>
              <a:rPr lang="en-US" sz="1500">
                <a:latin typeface="Cambria Math"/>
                <a:ea typeface="Cambria Math"/>
              </a:rPr>
              <a:t> </a:t>
            </a:r>
            <a:r>
              <a:rPr lang="en-US" sz="1500">
                <a:latin typeface="Cambria Math"/>
                <a:ea typeface="Cambria Math"/>
              </a:rPr>
              <a:t>∙54 </a:t>
            </a:r>
            <a:endParaRPr sz="1500"/>
          </a:p>
          <a:p>
            <a:pPr lvl="1">
              <a:lnSpc>
                <a:spcPct val="80000"/>
              </a:lnSpc>
              <a:defRPr/>
            </a:pPr>
            <a:r>
              <a:rPr lang="en-US" sz="1700">
                <a:latin typeface="Cambria Math"/>
                <a:ea typeface="Cambria Math"/>
              </a:rPr>
              <a:t>Substituting the 2</a:t>
            </a:r>
            <a:r>
              <a:rPr lang="en-US" sz="1700" baseline="30000">
                <a:latin typeface="Cambria Math"/>
                <a:ea typeface="Cambria Math"/>
              </a:rPr>
              <a:t>nd</a:t>
            </a:r>
            <a:r>
              <a:rPr lang="en-US" sz="1700">
                <a:latin typeface="Cambria Math"/>
                <a:ea typeface="Cambria Math"/>
              </a:rPr>
              <a:t> equation into the 1</a:t>
            </a:r>
            <a:r>
              <a:rPr lang="en-US" sz="1700" baseline="30000">
                <a:latin typeface="Cambria Math"/>
                <a:ea typeface="Cambria Math"/>
              </a:rPr>
              <a:t>st</a:t>
            </a:r>
            <a:r>
              <a:rPr lang="en-US" sz="1700">
                <a:latin typeface="Cambria Math"/>
                <a:ea typeface="Cambria Math"/>
              </a:rPr>
              <a:t> yields:</a:t>
            </a:r>
            <a:endParaRPr sz="1700"/>
          </a:p>
          <a:p>
            <a:pPr lvl="2">
              <a:lnSpc>
                <a:spcPct val="80000"/>
              </a:lnSpc>
              <a:defRPr/>
            </a:pPr>
            <a:r>
              <a:rPr lang="en-US" sz="1500">
                <a:latin typeface="Cambria Math"/>
                <a:ea typeface="Cambria Math"/>
              </a:rPr>
              <a:t>18 = 54 −  1</a:t>
            </a:r>
            <a:r>
              <a:rPr lang="en-US" sz="1500">
                <a:latin typeface="Cambria Math"/>
                <a:ea typeface="Cambria Math"/>
              </a:rPr>
              <a:t> </a:t>
            </a:r>
            <a:r>
              <a:rPr lang="en-US" sz="1500">
                <a:latin typeface="Cambria Math"/>
                <a:ea typeface="Cambria Math"/>
              </a:rPr>
              <a:t>∙(198 −  3</a:t>
            </a:r>
            <a:r>
              <a:rPr lang="en-US" sz="1500">
                <a:latin typeface="Cambria Math"/>
                <a:ea typeface="Cambria Math"/>
              </a:rPr>
              <a:t> </a:t>
            </a:r>
            <a:r>
              <a:rPr lang="en-US" sz="1500">
                <a:latin typeface="Cambria Math"/>
                <a:ea typeface="Cambria Math"/>
              </a:rPr>
              <a:t>∙54 )= 4</a:t>
            </a:r>
            <a:r>
              <a:rPr lang="en-US" sz="1500">
                <a:latin typeface="Cambria Math"/>
                <a:ea typeface="Cambria Math"/>
              </a:rPr>
              <a:t> </a:t>
            </a:r>
            <a:r>
              <a:rPr lang="en-US" sz="1500">
                <a:latin typeface="Cambria Math"/>
                <a:ea typeface="Cambria Math"/>
              </a:rPr>
              <a:t>∙54 −  1</a:t>
            </a:r>
            <a:r>
              <a:rPr lang="en-US" sz="1500">
                <a:latin typeface="Cambria Math"/>
                <a:ea typeface="Cambria Math"/>
              </a:rPr>
              <a:t> </a:t>
            </a:r>
            <a:r>
              <a:rPr lang="en-US" sz="1500">
                <a:latin typeface="Cambria Math"/>
                <a:ea typeface="Cambria Math"/>
              </a:rPr>
              <a:t>∙198 </a:t>
            </a:r>
            <a:endParaRPr sz="1500"/>
          </a:p>
          <a:p>
            <a:pPr lvl="1">
              <a:lnSpc>
                <a:spcPct val="80000"/>
              </a:lnSpc>
              <a:defRPr/>
            </a:pPr>
            <a:r>
              <a:rPr lang="en-US" sz="1700">
                <a:latin typeface="Cambria Math"/>
                <a:ea typeface="Cambria Math"/>
              </a:rPr>
              <a:t>Substituting 54 = 252 −  1</a:t>
            </a:r>
            <a:r>
              <a:rPr lang="en-US" sz="1700">
                <a:latin typeface="Cambria Math"/>
                <a:ea typeface="Cambria Math"/>
              </a:rPr>
              <a:t> </a:t>
            </a:r>
            <a:r>
              <a:rPr lang="en-US" sz="1700">
                <a:latin typeface="Cambria Math"/>
                <a:ea typeface="Cambria Math"/>
              </a:rPr>
              <a:t>∙198 (from </a:t>
            </a:r>
            <a:r>
              <a:rPr lang="en-US" sz="1700">
                <a:solidFill>
                  <a:schemeClr val="accent1">
                    <a:lumMod val="60000"/>
                    <a:lumOff val="40000"/>
                  </a:schemeClr>
                </a:solidFill>
                <a:latin typeface="Cambria Math"/>
                <a:ea typeface="Cambria Math"/>
              </a:rPr>
              <a:t>i</a:t>
            </a:r>
            <a:r>
              <a:rPr lang="en-US" sz="1700">
                <a:latin typeface="Cambria Math"/>
                <a:ea typeface="Cambria Math"/>
              </a:rPr>
              <a:t>)) yields:</a:t>
            </a:r>
            <a:endParaRPr sz="1700"/>
          </a:p>
          <a:p>
            <a:pPr lvl="2">
              <a:lnSpc>
                <a:spcPct val="80000"/>
              </a:lnSpc>
              <a:defRPr/>
            </a:pPr>
            <a:r>
              <a:rPr lang="en-US" sz="1500">
                <a:latin typeface="Cambria Math"/>
                <a:ea typeface="Cambria Math"/>
              </a:rPr>
              <a:t> 18 = 4</a:t>
            </a:r>
            <a:r>
              <a:rPr lang="en-US" sz="1500">
                <a:latin typeface="Cambria Math"/>
                <a:ea typeface="Cambria Math"/>
              </a:rPr>
              <a:t> </a:t>
            </a:r>
            <a:r>
              <a:rPr lang="en-US" sz="1500">
                <a:latin typeface="Cambria Math"/>
                <a:ea typeface="Cambria Math"/>
              </a:rPr>
              <a:t>∙(252 −  1</a:t>
            </a:r>
            <a:r>
              <a:rPr lang="en-US" sz="1500">
                <a:latin typeface="Cambria Math"/>
                <a:ea typeface="Cambria Math"/>
              </a:rPr>
              <a:t> </a:t>
            </a:r>
            <a:r>
              <a:rPr lang="en-US" sz="1500">
                <a:latin typeface="Cambria Math"/>
                <a:ea typeface="Cambria Math"/>
              </a:rPr>
              <a:t>∙198) −  1</a:t>
            </a:r>
            <a:r>
              <a:rPr lang="en-US" sz="1500">
                <a:latin typeface="Cambria Math"/>
                <a:ea typeface="Cambria Math"/>
              </a:rPr>
              <a:t> </a:t>
            </a:r>
            <a:r>
              <a:rPr lang="en-US" sz="1500">
                <a:latin typeface="Cambria Math"/>
                <a:ea typeface="Cambria Math"/>
              </a:rPr>
              <a:t>∙198 = </a:t>
            </a:r>
            <a:r>
              <a:rPr lang="en-US" sz="1500">
                <a:solidFill>
                  <a:srgbClr val="C00000"/>
                </a:solidFill>
                <a:latin typeface="Cambria Math"/>
                <a:ea typeface="Cambria Math"/>
              </a:rPr>
              <a:t>4</a:t>
            </a:r>
            <a:r>
              <a:rPr lang="en-US" sz="1500">
                <a:latin typeface="Cambria Math"/>
                <a:ea typeface="Cambria Math"/>
              </a:rPr>
              <a:t> </a:t>
            </a:r>
            <a:r>
              <a:rPr lang="en-US" sz="1500">
                <a:latin typeface="Cambria Math"/>
                <a:ea typeface="Cambria Math"/>
              </a:rPr>
              <a:t>∙252 −  </a:t>
            </a:r>
            <a:r>
              <a:rPr lang="en-US" sz="1500">
                <a:solidFill>
                  <a:srgbClr val="C00000"/>
                </a:solidFill>
                <a:latin typeface="Cambria Math"/>
                <a:ea typeface="Cambria Math"/>
              </a:rPr>
              <a:t>5</a:t>
            </a:r>
            <a:r>
              <a:rPr lang="en-US" sz="1500">
                <a:latin typeface="Cambria Math"/>
                <a:ea typeface="Cambria Math"/>
              </a:rPr>
              <a:t> </a:t>
            </a:r>
            <a:r>
              <a:rPr lang="en-US" sz="1500">
                <a:latin typeface="Cambria Math"/>
                <a:ea typeface="Cambria Math"/>
              </a:rPr>
              <a:t>∙198 </a:t>
            </a:r>
            <a:endParaRPr sz="1500"/>
          </a:p>
          <a:p>
            <a:pPr>
              <a:lnSpc>
                <a:spcPct val="80000"/>
              </a:lnSpc>
              <a:defRPr/>
            </a:pPr>
            <a:r>
              <a:rPr lang="en-US" sz="1800">
                <a:ea typeface="Cambria Math"/>
              </a:rPr>
              <a:t>This method illustrated above is a two pass method. It first uses the Euclidian algorithm to find the </a:t>
            </a:r>
            <a:r>
              <a:rPr lang="en-US" sz="1800">
                <a:ea typeface="Cambria Math"/>
              </a:rPr>
              <a:t>gcd</a:t>
            </a:r>
            <a:r>
              <a:rPr lang="en-US" sz="1800">
                <a:ea typeface="Cambria Math"/>
              </a:rPr>
              <a:t> and then works backwards to express the </a:t>
            </a:r>
            <a:r>
              <a:rPr lang="en-US" sz="1800">
                <a:ea typeface="Cambria Math"/>
              </a:rPr>
              <a:t>gcd</a:t>
            </a:r>
            <a:r>
              <a:rPr lang="en-US" sz="1800">
                <a:ea typeface="Cambria Math"/>
              </a:rPr>
              <a:t> as a linear combination of the original two integers. A one pass method, called the </a:t>
            </a:r>
            <a:r>
              <a:rPr lang="en-US" sz="1800" i="1">
                <a:ea typeface="Cambria Math"/>
              </a:rPr>
              <a:t>extended Euclidean algorithm</a:t>
            </a:r>
            <a:r>
              <a:rPr lang="en-US" sz="1800">
                <a:ea typeface="Cambria Math"/>
              </a:rPr>
              <a:t>, is developed in the exercises</a:t>
            </a:r>
            <a:r>
              <a:rPr lang="en-US" sz="1800">
                <a:latin typeface="Cambria Math"/>
                <a:ea typeface="Cambria Math"/>
              </a:rPr>
              <a:t>.</a:t>
            </a:r>
            <a:endParaRPr sz="1800"/>
          </a:p>
          <a:p>
            <a:pPr lvl="2">
              <a:lnSpc>
                <a:spcPct val="80000"/>
              </a:lnSpc>
              <a:defRPr/>
            </a:pPr>
            <a:endParaRPr lang="en-US" sz="1500">
              <a:latin typeface="Cambria Math"/>
              <a:ea typeface="Cambria Math"/>
            </a:endParaRPr>
          </a:p>
          <a:p>
            <a:pPr lvl="2">
              <a:lnSpc>
                <a:spcPct val="80000"/>
              </a:lnSpc>
              <a:defRPr/>
            </a:pPr>
            <a:endParaRPr lang="en-US" sz="1500">
              <a:latin typeface="Cambria Math"/>
              <a:ea typeface="Cambria Math"/>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Dividing Congruencies by an Integer</a:t>
            </a:r>
            <a:endParaRPr sz="4500"/>
          </a:p>
        </p:txBody>
      </p:sp>
      <p:sp>
        <p:nvSpPr>
          <p:cNvPr id="5" name="Content Placeholder 2" hidden="0"/>
          <p:cNvSpPr>
            <a:spLocks noGrp="1"/>
          </p:cNvSpPr>
          <p:nvPr isPhoto="0" userDrawn="0">
            <p:ph idx="1" hasCustomPrompt="0"/>
          </p:nvPr>
        </p:nvSpPr>
        <p:spPr bwMode="auto"/>
        <p:txBody>
          <a:bodyPr/>
          <a:lstStyle/>
          <a:p>
            <a:pPr>
              <a:lnSpc>
                <a:spcPct val="104999"/>
              </a:lnSpc>
              <a:defRPr/>
            </a:pPr>
            <a:r>
              <a:rPr lang="en-US"/>
              <a:t>Dividing both sides of a valid congruence by an integer does not always produce a valid congruence (see Section </a:t>
            </a:r>
            <a:r>
              <a:rPr lang="en-US">
                <a:latin typeface="Cambria Math"/>
                <a:ea typeface="Cambria Math"/>
              </a:rPr>
              <a:t>4.1</a:t>
            </a:r>
            <a:r>
              <a:rPr lang="en-US"/>
              <a:t>).</a:t>
            </a:r>
            <a:endParaRPr/>
          </a:p>
          <a:p>
            <a:pPr>
              <a:lnSpc>
                <a:spcPct val="104999"/>
              </a:lnSpc>
              <a:defRPr/>
            </a:pPr>
            <a:r>
              <a:rPr lang="en-US"/>
              <a:t>But </a:t>
            </a:r>
            <a:r>
              <a:rPr lang="en-US">
                <a:latin typeface="Cambria Math"/>
                <a:ea typeface="Cambria Math"/>
              </a:rPr>
              <a:t>dividing by an integer relatively prime to the modulus does produce a valid congruence: </a:t>
            </a:r>
            <a:endParaRPr/>
          </a:p>
          <a:p>
            <a:pPr>
              <a:lnSpc>
                <a:spcPct val="104999"/>
              </a:lnSpc>
              <a:buNone/>
              <a:defRPr/>
            </a:pPr>
            <a:r>
              <a:rPr lang="en-US">
                <a:latin typeface="Cambria Math"/>
                <a:ea typeface="Cambria Math"/>
              </a:rPr>
              <a:t>    </a:t>
            </a:r>
            <a:r>
              <a:rPr lang="en-US" b="1">
                <a:ea typeface="Cambria Math"/>
              </a:rPr>
              <a:t>Theorem 7</a:t>
            </a:r>
            <a:r>
              <a:rPr lang="en-US">
                <a:latin typeface="Cambria Math"/>
                <a:ea typeface="Cambria Math"/>
              </a:rPr>
              <a:t>: Let m be a positive integer and let </a:t>
            </a:r>
            <a:r>
              <a:rPr lang="en-US" i="1">
                <a:ea typeface="Cambria Math"/>
              </a:rPr>
              <a:t>a</a:t>
            </a:r>
            <a:r>
              <a:rPr lang="en-US">
                <a:latin typeface="Cambria Math"/>
                <a:ea typeface="Cambria Math"/>
              </a:rPr>
              <a:t>, </a:t>
            </a:r>
            <a:r>
              <a:rPr lang="en-US" i="1">
                <a:ea typeface="Cambria Math"/>
              </a:rPr>
              <a:t>b</a:t>
            </a:r>
            <a:r>
              <a:rPr lang="en-US">
                <a:latin typeface="Cambria Math"/>
                <a:ea typeface="Cambria Math"/>
              </a:rPr>
              <a:t>, and </a:t>
            </a:r>
            <a:r>
              <a:rPr lang="en-US" i="1">
                <a:ea typeface="Cambria Math"/>
              </a:rPr>
              <a:t>c</a:t>
            </a:r>
            <a:r>
              <a:rPr lang="en-US">
                <a:latin typeface="Cambria Math"/>
                <a:ea typeface="Cambria Math"/>
              </a:rPr>
              <a:t> be integers. If </a:t>
            </a:r>
            <a:r>
              <a:rPr lang="en-US" i="1">
                <a:ea typeface="Cambria Math"/>
              </a:rPr>
              <a:t>ac </a:t>
            </a:r>
            <a:r>
              <a:rPr lang="en-US">
                <a:latin typeface="Cambria Math"/>
                <a:ea typeface="Cambria Math"/>
              </a:rPr>
              <a:t>≡</a:t>
            </a:r>
            <a:r>
              <a:rPr lang="en-US" i="1">
                <a:ea typeface="Cambria Math"/>
              </a:rPr>
              <a:t> </a:t>
            </a:r>
            <a:r>
              <a:rPr lang="en-US" i="1">
                <a:ea typeface="Cambria Math"/>
              </a:rPr>
              <a:t>bc</a:t>
            </a:r>
            <a:r>
              <a:rPr lang="en-US" i="1">
                <a:ea typeface="Cambria Math"/>
              </a:rPr>
              <a:t> </a:t>
            </a:r>
            <a:r>
              <a:rPr lang="en-US">
                <a:ea typeface="Cambria Math"/>
              </a:rPr>
              <a:t>(mod</a:t>
            </a:r>
            <a:r>
              <a:rPr lang="en-US" i="1">
                <a:ea typeface="Cambria Math"/>
              </a:rPr>
              <a:t> m</a:t>
            </a:r>
            <a:r>
              <a:rPr lang="en-US">
                <a:ea typeface="Cambria Math"/>
              </a:rPr>
              <a:t>) and </a:t>
            </a:r>
            <a:r>
              <a:rPr lang="en-US">
                <a:ea typeface="Cambria Math"/>
              </a:rPr>
              <a:t>gcd</a:t>
            </a:r>
            <a:r>
              <a:rPr lang="en-US">
                <a:ea typeface="Cambria Math"/>
              </a:rPr>
              <a:t>(</a:t>
            </a:r>
            <a:r>
              <a:rPr lang="en-US" i="1">
                <a:ea typeface="Cambria Math"/>
              </a:rPr>
              <a:t>c,m</a:t>
            </a:r>
            <a:r>
              <a:rPr lang="en-US">
                <a:ea typeface="Cambria Math"/>
              </a:rPr>
              <a:t>) = </a:t>
            </a:r>
            <a:r>
              <a:rPr lang="en-US">
                <a:latin typeface="Cambria Math"/>
                <a:ea typeface="Cambria Math"/>
              </a:rPr>
              <a:t>1, then </a:t>
            </a:r>
            <a:r>
              <a:rPr lang="en-US" i="1">
                <a:latin typeface="Cambria Math"/>
                <a:ea typeface="Cambria Math"/>
              </a:rPr>
              <a:t>a </a:t>
            </a:r>
            <a:r>
              <a:rPr lang="en-US">
                <a:latin typeface="Cambria Math"/>
                <a:ea typeface="Cambria Math"/>
              </a:rPr>
              <a:t>≡</a:t>
            </a:r>
            <a:r>
              <a:rPr lang="en-US" i="1">
                <a:latin typeface="Cambria Math"/>
                <a:ea typeface="Cambria Math"/>
              </a:rPr>
              <a:t> b </a:t>
            </a:r>
            <a:r>
              <a:rPr lang="en-US">
                <a:latin typeface="Cambria Math"/>
                <a:ea typeface="Cambria Math"/>
              </a:rPr>
              <a:t>(mod </a:t>
            </a:r>
            <a:r>
              <a:rPr lang="en-US" i="1">
                <a:latin typeface="Cambria Math"/>
                <a:ea typeface="Cambria Math"/>
              </a:rPr>
              <a:t>m</a:t>
            </a:r>
            <a:r>
              <a:rPr lang="en-US">
                <a:latin typeface="Cambria Math"/>
                <a:ea typeface="Cambria Math"/>
              </a:rPr>
              <a:t>).</a:t>
            </a:r>
            <a:endParaRPr/>
          </a:p>
          <a:p>
            <a:pPr>
              <a:lnSpc>
                <a:spcPct val="104999"/>
              </a:lnSpc>
              <a:buNone/>
              <a:defRPr/>
            </a:pPr>
            <a:r>
              <a:rPr lang="en-US" b="1">
                <a:latin typeface="Cambria Math"/>
                <a:ea typeface="Cambria Math"/>
              </a:rPr>
              <a:t>     </a:t>
            </a:r>
            <a:r>
              <a:rPr lang="en-US" b="1">
                <a:ea typeface="Cambria Math"/>
              </a:rPr>
              <a:t>Proof</a:t>
            </a:r>
            <a:r>
              <a:rPr lang="en-US">
                <a:ea typeface="Cambria Math"/>
              </a:rPr>
              <a:t>: Since </a:t>
            </a:r>
            <a:r>
              <a:rPr lang="en-US" i="1">
                <a:ea typeface="Cambria Math"/>
              </a:rPr>
              <a:t>ac </a:t>
            </a:r>
            <a:r>
              <a:rPr lang="en-US">
                <a:latin typeface="Cambria Math"/>
                <a:ea typeface="Cambria Math"/>
              </a:rPr>
              <a:t>≡</a:t>
            </a:r>
            <a:r>
              <a:rPr lang="en-US" i="1">
                <a:ea typeface="Cambria Math"/>
              </a:rPr>
              <a:t> </a:t>
            </a:r>
            <a:r>
              <a:rPr lang="en-US" i="1">
                <a:ea typeface="Cambria Math"/>
              </a:rPr>
              <a:t>bc</a:t>
            </a:r>
            <a:r>
              <a:rPr lang="en-US" i="1">
                <a:ea typeface="Cambria Math"/>
              </a:rPr>
              <a:t> </a:t>
            </a:r>
            <a:r>
              <a:rPr lang="en-US">
                <a:ea typeface="Cambria Math"/>
              </a:rPr>
              <a:t>(mod</a:t>
            </a:r>
            <a:r>
              <a:rPr lang="en-US" i="1">
                <a:ea typeface="Cambria Math"/>
              </a:rPr>
              <a:t> m</a:t>
            </a:r>
            <a:r>
              <a:rPr lang="en-US">
                <a:ea typeface="Cambria Math"/>
              </a:rPr>
              <a:t>), </a:t>
            </a:r>
            <a:r>
              <a:rPr lang="en-US" i="1">
                <a:ea typeface="Cambria Math"/>
              </a:rPr>
              <a:t>m</a:t>
            </a:r>
            <a:r>
              <a:rPr lang="en-US">
                <a:ea typeface="Cambria Math"/>
              </a:rPr>
              <a:t> | </a:t>
            </a:r>
            <a:r>
              <a:rPr lang="en-US" i="1">
                <a:ea typeface="Cambria Math"/>
              </a:rPr>
              <a:t>ac</a:t>
            </a:r>
            <a:r>
              <a:rPr lang="en-US">
                <a:ea typeface="Cambria Math"/>
              </a:rPr>
              <a:t> </a:t>
            </a:r>
            <a:r>
              <a:rPr lang="en-US">
                <a:latin typeface="Cambria Math"/>
                <a:ea typeface="Cambria Math"/>
              </a:rPr>
              <a:t>−</a:t>
            </a:r>
            <a:r>
              <a:rPr lang="en-US">
                <a:ea typeface="Cambria Math"/>
              </a:rPr>
              <a:t> </a:t>
            </a:r>
            <a:r>
              <a:rPr lang="en-US" i="1">
                <a:ea typeface="Cambria Math"/>
              </a:rPr>
              <a:t>bc</a:t>
            </a:r>
            <a:r>
              <a:rPr lang="en-US">
                <a:ea typeface="Cambria Math"/>
              </a:rPr>
              <a:t> = </a:t>
            </a:r>
            <a:r>
              <a:rPr lang="en-US" i="1">
                <a:ea typeface="Cambria Math"/>
              </a:rPr>
              <a:t>c</a:t>
            </a:r>
            <a:r>
              <a:rPr lang="en-US">
                <a:ea typeface="Cambria Math"/>
              </a:rPr>
              <a:t>(</a:t>
            </a:r>
            <a:r>
              <a:rPr lang="en-US" i="1">
                <a:ea typeface="Cambria Math"/>
              </a:rPr>
              <a:t>a</a:t>
            </a:r>
            <a:r>
              <a:rPr lang="en-US">
                <a:latin typeface="Cambria Math"/>
                <a:ea typeface="Cambria Math"/>
              </a:rPr>
              <a:t> −</a:t>
            </a:r>
            <a:r>
              <a:rPr lang="en-US">
                <a:ea typeface="Cambria Math"/>
              </a:rPr>
              <a:t> </a:t>
            </a:r>
            <a:r>
              <a:rPr lang="en-US" i="1">
                <a:ea typeface="Cambria Math"/>
              </a:rPr>
              <a:t>b</a:t>
            </a:r>
            <a:r>
              <a:rPr lang="en-US">
                <a:ea typeface="Cambria Math"/>
              </a:rPr>
              <a:t>)   by Lemma </a:t>
            </a:r>
            <a:r>
              <a:rPr lang="en-US">
                <a:latin typeface="Cambria Math"/>
                <a:ea typeface="Cambria Math"/>
              </a:rPr>
              <a:t>2</a:t>
            </a:r>
            <a:r>
              <a:rPr lang="en-US">
                <a:ea typeface="Cambria Math"/>
              </a:rPr>
              <a:t>  and the fact that </a:t>
            </a:r>
            <a:r>
              <a:rPr lang="en-US">
                <a:ea typeface="Cambria Math"/>
              </a:rPr>
              <a:t>gcd</a:t>
            </a:r>
            <a:r>
              <a:rPr lang="en-US">
                <a:ea typeface="Cambria Math"/>
              </a:rPr>
              <a:t>(</a:t>
            </a:r>
            <a:r>
              <a:rPr lang="en-US" i="1">
                <a:ea typeface="Cambria Math"/>
              </a:rPr>
              <a:t>c</a:t>
            </a:r>
            <a:r>
              <a:rPr lang="en-US">
                <a:ea typeface="Cambria Math"/>
              </a:rPr>
              <a:t>,</a:t>
            </a:r>
            <a:r>
              <a:rPr lang="en-US" i="1">
                <a:ea typeface="Cambria Math"/>
              </a:rPr>
              <a:t>m</a:t>
            </a:r>
            <a:r>
              <a:rPr lang="en-US">
                <a:ea typeface="Cambria Math"/>
              </a:rPr>
              <a:t>) = </a:t>
            </a:r>
            <a:r>
              <a:rPr lang="en-US">
                <a:latin typeface="Cambria Math"/>
                <a:ea typeface="Cambria Math"/>
              </a:rPr>
              <a:t>1</a:t>
            </a:r>
            <a:r>
              <a:rPr lang="en-US">
                <a:ea typeface="Cambria Math"/>
              </a:rPr>
              <a:t>, it follows that   </a:t>
            </a:r>
            <a:r>
              <a:rPr lang="en-US" i="1">
                <a:ea typeface="Cambria Math"/>
              </a:rPr>
              <a:t>m</a:t>
            </a:r>
            <a:r>
              <a:rPr lang="en-US">
                <a:ea typeface="Cambria Math"/>
              </a:rPr>
              <a:t> | </a:t>
            </a:r>
            <a:r>
              <a:rPr lang="en-US" i="1">
                <a:ea typeface="Cambria Math"/>
              </a:rPr>
              <a:t>a</a:t>
            </a:r>
            <a:r>
              <a:rPr lang="en-US">
                <a:latin typeface="Cambria Math"/>
                <a:ea typeface="Cambria Math"/>
              </a:rPr>
              <a:t> −</a:t>
            </a:r>
            <a:r>
              <a:rPr lang="en-US">
                <a:ea typeface="Cambria Math"/>
              </a:rPr>
              <a:t> </a:t>
            </a:r>
            <a:r>
              <a:rPr lang="en-US" i="1">
                <a:ea typeface="Cambria Math"/>
              </a:rPr>
              <a:t>b.</a:t>
            </a:r>
            <a:r>
              <a:rPr lang="en-US">
                <a:ea typeface="Cambria Math"/>
              </a:rPr>
              <a:t>  Hence,</a:t>
            </a:r>
            <a:r>
              <a:rPr lang="en-US" i="1">
                <a:latin typeface="Cambria Math"/>
                <a:ea typeface="Cambria Math"/>
              </a:rPr>
              <a:t> </a:t>
            </a:r>
            <a:r>
              <a:rPr lang="en-US" i="1">
                <a:ea typeface="Cambria Math"/>
              </a:rPr>
              <a:t>a</a:t>
            </a:r>
            <a:r>
              <a:rPr lang="en-US" i="1">
                <a:latin typeface="Cambria Math"/>
                <a:ea typeface="Cambria Math"/>
              </a:rPr>
              <a:t> </a:t>
            </a:r>
            <a:r>
              <a:rPr lang="en-US">
                <a:latin typeface="Cambria Math"/>
                <a:ea typeface="Cambria Math"/>
              </a:rPr>
              <a:t>≡</a:t>
            </a:r>
            <a:r>
              <a:rPr lang="en-US" i="1">
                <a:latin typeface="Cambria Math"/>
                <a:ea typeface="Cambria Math"/>
              </a:rPr>
              <a:t> </a:t>
            </a:r>
            <a:r>
              <a:rPr lang="en-US" i="1">
                <a:ea typeface="Cambria Math"/>
              </a:rPr>
              <a:t>b</a:t>
            </a:r>
            <a:r>
              <a:rPr lang="en-US" i="1">
                <a:latin typeface="Cambria Math"/>
                <a:ea typeface="Cambria Math"/>
              </a:rPr>
              <a:t> </a:t>
            </a:r>
            <a:r>
              <a:rPr lang="en-US">
                <a:latin typeface="Cambria Math"/>
                <a:ea typeface="Cambria Math"/>
              </a:rPr>
              <a:t>(mod </a:t>
            </a:r>
            <a:r>
              <a:rPr lang="en-US" i="1">
                <a:ea typeface="Cambria Math"/>
              </a:rPr>
              <a:t>m</a:t>
            </a:r>
            <a:r>
              <a:rPr lang="en-US">
                <a:latin typeface="Cambria Math"/>
                <a:ea typeface="Cambria Math"/>
              </a:rPr>
              <a:t>).</a:t>
            </a:r>
            <a:r>
              <a:rPr lang="en-US">
                <a:ea typeface="Cambria Math"/>
              </a:rPr>
              <a:t> </a:t>
            </a:r>
            <a:endParaRPr/>
          </a:p>
        </p:txBody>
      </p:sp>
      <p:sp>
        <p:nvSpPr>
          <p:cNvPr id="6" name="Isosceles Triangle 3" hidden="0"/>
          <p:cNvSpPr/>
          <p:nvPr isPhoto="0" userDrawn="0"/>
        </p:nvSpPr>
        <p:spPr bwMode="auto">
          <a:xfrm rot="5400000" flipV="1">
            <a:off x="8382000" y="5867399"/>
            <a:ext cx="152400" cy="152400"/>
          </a:xfrm>
          <a:prstGeom prst="triangle">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Solving Congruencies</a:t>
            </a:r>
            <a:endParaRPr/>
          </a:p>
        </p:txBody>
      </p:sp>
      <p:sp>
        <p:nvSpPr>
          <p:cNvPr id="5" name="Subtitle 2" hidden="0"/>
          <p:cNvSpPr>
            <a:spLocks noGrp="1"/>
          </p:cNvSpPr>
          <p:nvPr isPhoto="0" userDrawn="0">
            <p:ph type="subTitle" idx="1" hasCustomPrompt="0"/>
          </p:nvPr>
        </p:nvSpPr>
        <p:spPr bwMode="auto"/>
        <p:txBody>
          <a:bodyPr/>
          <a:lstStyle/>
          <a:p>
            <a:pPr>
              <a:defRPr/>
            </a:pPr>
            <a:r>
              <a:rPr lang="en-US"/>
              <a:t>Section 4.4</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Section Summary</a:t>
            </a:r>
            <a:endParaRPr/>
          </a:p>
        </p:txBody>
      </p:sp>
      <p:sp>
        <p:nvSpPr>
          <p:cNvPr id="5" name="Content Placeholder 2" hidden="0"/>
          <p:cNvSpPr>
            <a:spLocks noGrp="1"/>
          </p:cNvSpPr>
          <p:nvPr isPhoto="0" userDrawn="0">
            <p:ph idx="1" hasCustomPrompt="0"/>
          </p:nvPr>
        </p:nvSpPr>
        <p:spPr bwMode="auto"/>
        <p:txBody>
          <a:bodyPr/>
          <a:lstStyle/>
          <a:p>
            <a:pPr>
              <a:buNone/>
              <a:defRPr/>
            </a:pPr>
            <a:endParaRPr lang="en-US"/>
          </a:p>
          <a:p>
            <a:pPr>
              <a:defRPr/>
            </a:pPr>
            <a:r>
              <a:rPr lang="en-US"/>
              <a:t>Linear Congruencies</a:t>
            </a:r>
            <a:endParaRPr/>
          </a:p>
          <a:p>
            <a:pPr>
              <a:defRPr/>
            </a:pPr>
            <a:r>
              <a:rPr lang="en-US"/>
              <a:t>The Chinese Remainder Theorem</a:t>
            </a:r>
            <a:endParaRPr/>
          </a:p>
          <a:p>
            <a:pPr>
              <a:defRPr/>
            </a:pPr>
            <a:r>
              <a:rPr lang="en-US"/>
              <a:t>Fermat’s Little Theorem</a:t>
            </a:r>
            <a:endParaRPr/>
          </a:p>
          <a:p>
            <a:pPr>
              <a:defRPr/>
            </a:pPr>
            <a:r>
              <a:rPr lang="en-US"/>
              <a:t>Pseudo primes</a:t>
            </a:r>
            <a:endParaRPr/>
          </a:p>
          <a:p>
            <a:pPr lvl="1">
              <a:buNone/>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Linear Congruencies</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000"/>
              <a:t>   </a:t>
            </a:r>
            <a:r>
              <a:rPr lang="en-US" sz="2000" b="1"/>
              <a:t>Definition</a:t>
            </a:r>
            <a:r>
              <a:rPr lang="en-US" sz="2000"/>
              <a:t>: A congruence of the form                          </a:t>
            </a:r>
            <a:endParaRPr sz="2000"/>
          </a:p>
          <a:p>
            <a:pPr>
              <a:lnSpc>
                <a:spcPct val="80000"/>
              </a:lnSpc>
              <a:buNone/>
              <a:defRPr/>
            </a:pPr>
            <a:r>
              <a:rPr lang="en-US" sz="2000"/>
              <a:t>                        </a:t>
            </a:r>
            <a:r>
              <a:rPr lang="en-US" sz="2000" i="1"/>
              <a:t>ax </a:t>
            </a:r>
            <a:r>
              <a:rPr lang="en-US" sz="2000">
                <a:latin typeface="Cambria Math"/>
                <a:ea typeface="Cambria Math"/>
              </a:rPr>
              <a:t>≡</a:t>
            </a:r>
            <a:r>
              <a:rPr lang="en-US" sz="2000"/>
              <a:t> </a:t>
            </a:r>
            <a:r>
              <a:rPr lang="en-US" sz="2000" i="1"/>
              <a:t>b</a:t>
            </a:r>
            <a:r>
              <a:rPr lang="en-US" sz="2000"/>
              <a:t>( mod </a:t>
            </a:r>
            <a:r>
              <a:rPr lang="en-US" sz="2000" i="1"/>
              <a:t>m</a:t>
            </a:r>
            <a:r>
              <a:rPr lang="en-US" sz="2000"/>
              <a:t>),</a:t>
            </a:r>
            <a:endParaRPr sz="2000"/>
          </a:p>
          <a:p>
            <a:pPr>
              <a:lnSpc>
                <a:spcPct val="80000"/>
              </a:lnSpc>
              <a:buNone/>
              <a:defRPr/>
            </a:pPr>
            <a:r>
              <a:rPr lang="en-US" sz="2000"/>
              <a:t>    where </a:t>
            </a:r>
            <a:r>
              <a:rPr lang="en-US" sz="2000" i="1"/>
              <a:t>m</a:t>
            </a:r>
            <a:r>
              <a:rPr lang="en-US" sz="2000"/>
              <a:t> is a positive integer, </a:t>
            </a:r>
            <a:r>
              <a:rPr lang="en-US" sz="2000" i="1"/>
              <a:t>a</a:t>
            </a:r>
            <a:r>
              <a:rPr lang="en-US" sz="2000"/>
              <a:t> and </a:t>
            </a:r>
            <a:r>
              <a:rPr lang="en-US" sz="2000" i="1"/>
              <a:t>b</a:t>
            </a:r>
            <a:r>
              <a:rPr lang="en-US" sz="2000"/>
              <a:t> are integers, and </a:t>
            </a:r>
            <a:r>
              <a:rPr lang="en-US" sz="2000" i="1"/>
              <a:t>x</a:t>
            </a:r>
            <a:r>
              <a:rPr lang="en-US" sz="2000"/>
              <a:t> is a variable, is called a </a:t>
            </a:r>
            <a:r>
              <a:rPr lang="en-US" sz="2000" i="1"/>
              <a:t>linear congruence</a:t>
            </a:r>
            <a:r>
              <a:rPr lang="en-US" sz="2000"/>
              <a:t>.</a:t>
            </a:r>
            <a:endParaRPr sz="2000"/>
          </a:p>
          <a:p>
            <a:pPr>
              <a:lnSpc>
                <a:spcPct val="80000"/>
              </a:lnSpc>
              <a:buNone/>
              <a:defRPr/>
            </a:pPr>
            <a:endParaRPr lang="en-US" sz="2000"/>
          </a:p>
          <a:p>
            <a:pPr>
              <a:lnSpc>
                <a:spcPct val="80000"/>
              </a:lnSpc>
              <a:defRPr/>
            </a:pPr>
            <a:r>
              <a:rPr lang="en-US" sz="2000"/>
              <a:t>The solutions to a linear congruence </a:t>
            </a:r>
            <a:r>
              <a:rPr lang="en-US" sz="2000" i="1"/>
              <a:t>ax</a:t>
            </a:r>
            <a:r>
              <a:rPr lang="en-US" sz="2000">
                <a:latin typeface="Cambria Math"/>
                <a:ea typeface="Cambria Math"/>
              </a:rPr>
              <a:t>≡</a:t>
            </a:r>
            <a:r>
              <a:rPr lang="en-US" sz="2000"/>
              <a:t> </a:t>
            </a:r>
            <a:r>
              <a:rPr lang="en-US" sz="2000" i="1"/>
              <a:t>b</a:t>
            </a:r>
            <a:r>
              <a:rPr lang="en-US" sz="2000"/>
              <a:t>( mod </a:t>
            </a:r>
            <a:r>
              <a:rPr lang="en-US" sz="2000" i="1"/>
              <a:t>m</a:t>
            </a:r>
            <a:r>
              <a:rPr lang="en-US" sz="2000"/>
              <a:t>) are  all integers </a:t>
            </a:r>
            <a:r>
              <a:rPr lang="en-US" sz="2000" i="1"/>
              <a:t>x</a:t>
            </a:r>
            <a:r>
              <a:rPr lang="en-US" sz="2000"/>
              <a:t> that satisfy the congruence.</a:t>
            </a:r>
            <a:endParaRPr sz="2000"/>
          </a:p>
          <a:p>
            <a:pPr>
              <a:lnSpc>
                <a:spcPct val="80000"/>
              </a:lnSpc>
              <a:defRPr/>
            </a:pPr>
            <a:endParaRPr lang="en-US" sz="2000"/>
          </a:p>
          <a:p>
            <a:pPr>
              <a:lnSpc>
                <a:spcPct val="80000"/>
              </a:lnSpc>
              <a:buNone/>
              <a:defRPr/>
            </a:pPr>
            <a:r>
              <a:rPr lang="en-US" sz="2000" b="1"/>
              <a:t>   Definition</a:t>
            </a:r>
            <a:r>
              <a:rPr lang="en-US" sz="2000"/>
              <a:t>: An integer </a:t>
            </a:r>
            <a:r>
              <a:rPr lang="en-US" sz="2000" i="1">
                <a:latin typeface="Constantia"/>
              </a:rPr>
              <a:t>ā </a:t>
            </a:r>
            <a:r>
              <a:rPr lang="en-US" sz="2000">
                <a:latin typeface="Constantia"/>
              </a:rPr>
              <a:t>such that </a:t>
            </a:r>
            <a:r>
              <a:rPr lang="en-US" sz="2000" i="1"/>
              <a:t>āa</a:t>
            </a:r>
            <a:r>
              <a:rPr lang="en-US" sz="2000" i="1"/>
              <a:t> </a:t>
            </a:r>
            <a:r>
              <a:rPr lang="en-US" sz="2000">
                <a:latin typeface="Cambria Math"/>
                <a:ea typeface="Cambria Math"/>
              </a:rPr>
              <a:t>≡</a:t>
            </a:r>
            <a:r>
              <a:rPr lang="en-US" sz="2000"/>
              <a:t> </a:t>
            </a:r>
            <a:r>
              <a:rPr lang="en-US" sz="2000">
                <a:latin typeface="Cambria Math"/>
                <a:ea typeface="Cambria Math"/>
              </a:rPr>
              <a:t>1</a:t>
            </a:r>
            <a:r>
              <a:rPr lang="en-US" sz="2000"/>
              <a:t>( mod </a:t>
            </a:r>
            <a:r>
              <a:rPr lang="en-US" sz="2000" i="1"/>
              <a:t>m</a:t>
            </a:r>
            <a:r>
              <a:rPr lang="en-US" sz="2000"/>
              <a:t>) is said to be an </a:t>
            </a:r>
            <a:r>
              <a:rPr lang="en-US" sz="2000" i="1"/>
              <a:t>inverse</a:t>
            </a:r>
            <a:r>
              <a:rPr lang="en-US" sz="2000"/>
              <a:t> of </a:t>
            </a:r>
            <a:r>
              <a:rPr lang="en-US" sz="2000" i="1"/>
              <a:t>a</a:t>
            </a:r>
            <a:r>
              <a:rPr lang="en-US" sz="2000"/>
              <a:t> modulo </a:t>
            </a:r>
            <a:r>
              <a:rPr lang="en-US" sz="2000" i="1"/>
              <a:t>m</a:t>
            </a:r>
            <a:r>
              <a:rPr lang="en-US" sz="2000"/>
              <a:t>.</a:t>
            </a:r>
            <a:endParaRPr sz="2000"/>
          </a:p>
          <a:p>
            <a:pPr>
              <a:lnSpc>
                <a:spcPct val="80000"/>
              </a:lnSpc>
              <a:buNone/>
              <a:defRPr/>
            </a:pPr>
            <a:r>
              <a:rPr lang="en-US" sz="2000"/>
              <a:t>   </a:t>
            </a:r>
            <a:r>
              <a:rPr lang="en-US" sz="2000" b="1"/>
              <a:t>Example</a:t>
            </a:r>
            <a:r>
              <a:rPr lang="en-US" sz="2000"/>
              <a:t>:  </a:t>
            </a:r>
            <a:r>
              <a:rPr lang="en-US" sz="2000">
                <a:latin typeface="Cambria Math"/>
                <a:ea typeface="Cambria Math"/>
              </a:rPr>
              <a:t>5</a:t>
            </a:r>
            <a:r>
              <a:rPr lang="en-US" sz="2000"/>
              <a:t> is an inverse of </a:t>
            </a:r>
            <a:r>
              <a:rPr lang="en-US" sz="2000">
                <a:latin typeface="Cambria Math"/>
                <a:ea typeface="Cambria Math"/>
              </a:rPr>
              <a:t>3</a:t>
            </a:r>
            <a:r>
              <a:rPr lang="en-US" sz="2000"/>
              <a:t> modulo </a:t>
            </a:r>
            <a:r>
              <a:rPr lang="en-US" sz="2000">
                <a:latin typeface="Cambria Math"/>
                <a:ea typeface="Cambria Math"/>
              </a:rPr>
              <a:t>7</a:t>
            </a:r>
            <a:r>
              <a:rPr lang="en-US" sz="2000"/>
              <a:t> since </a:t>
            </a:r>
            <a:r>
              <a:rPr lang="en-US" sz="2000">
                <a:latin typeface="Cambria Math"/>
                <a:ea typeface="Cambria Math"/>
              </a:rPr>
              <a:t>5</a:t>
            </a:r>
            <a:r>
              <a:rPr lang="en-US" sz="2000">
                <a:latin typeface="Cambria Math"/>
                <a:ea typeface="Cambria Math"/>
              </a:rPr>
              <a:t>∙</a:t>
            </a:r>
            <a:r>
              <a:rPr lang="en-US" sz="2000">
                <a:latin typeface="Cambria Math"/>
                <a:ea typeface="Cambria Math"/>
              </a:rPr>
              <a:t>3</a:t>
            </a:r>
            <a:r>
              <a:rPr lang="en-US" sz="2000"/>
              <a:t> = </a:t>
            </a:r>
            <a:r>
              <a:rPr lang="en-US" sz="2000">
                <a:latin typeface="Cambria Math"/>
                <a:ea typeface="Cambria Math"/>
              </a:rPr>
              <a:t>15</a:t>
            </a:r>
            <a:r>
              <a:rPr lang="en-US" sz="2000"/>
              <a:t> </a:t>
            </a:r>
            <a:r>
              <a:rPr lang="en-US" sz="2000">
                <a:latin typeface="Cambria Math"/>
                <a:ea typeface="Cambria Math"/>
              </a:rPr>
              <a:t>≡</a:t>
            </a:r>
            <a:r>
              <a:rPr lang="en-US" sz="2000"/>
              <a:t> </a:t>
            </a:r>
            <a:r>
              <a:rPr lang="en-US" sz="2000">
                <a:latin typeface="Cambria Math"/>
                <a:ea typeface="Cambria Math"/>
              </a:rPr>
              <a:t>1</a:t>
            </a:r>
            <a:r>
              <a:rPr lang="en-US" sz="2000"/>
              <a:t>(mod </a:t>
            </a:r>
            <a:r>
              <a:rPr lang="en-US" sz="2000">
                <a:latin typeface="Cambria Math"/>
                <a:ea typeface="Cambria Math"/>
              </a:rPr>
              <a:t>7</a:t>
            </a:r>
            <a:r>
              <a:rPr lang="en-US" sz="2000"/>
              <a:t>) </a:t>
            </a:r>
            <a:endParaRPr sz="2000"/>
          </a:p>
          <a:p>
            <a:pPr>
              <a:lnSpc>
                <a:spcPct val="80000"/>
              </a:lnSpc>
              <a:buNone/>
              <a:defRPr/>
            </a:pPr>
            <a:endParaRPr lang="en-US" sz="2000"/>
          </a:p>
          <a:p>
            <a:pPr>
              <a:lnSpc>
                <a:spcPct val="80000"/>
              </a:lnSpc>
              <a:defRPr/>
            </a:pPr>
            <a:r>
              <a:rPr lang="en-US" sz="2000"/>
              <a:t>One method of solving linear congruencies makes use of  an inverse </a:t>
            </a:r>
            <a:r>
              <a:rPr lang="en-US" sz="2000" i="1"/>
              <a:t>ā</a:t>
            </a:r>
            <a:r>
              <a:rPr lang="en-US" sz="2000"/>
              <a:t>, if it exists. Although we can not divide both sides of the congruence by </a:t>
            </a:r>
            <a:r>
              <a:rPr lang="en-US" sz="2000" i="1"/>
              <a:t>a</a:t>
            </a:r>
            <a:r>
              <a:rPr lang="en-US" sz="2000"/>
              <a:t>, we can multiply by </a:t>
            </a:r>
            <a:r>
              <a:rPr lang="en-US" sz="2000" i="1"/>
              <a:t>ā </a:t>
            </a:r>
            <a:r>
              <a:rPr lang="en-US" sz="2000"/>
              <a:t>to solve for </a:t>
            </a:r>
            <a:r>
              <a:rPr lang="en-US" sz="2000" i="1"/>
              <a:t>x.</a:t>
            </a:r>
            <a:r>
              <a:rPr lang="en-US" sz="2000"/>
              <a:t> </a:t>
            </a:r>
            <a:endParaRPr lang="en-US" sz="2000" i="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Inverse of </a:t>
            </a:r>
            <a:r>
              <a:rPr lang="en-US" i="1"/>
              <a:t>a</a:t>
            </a:r>
            <a:r>
              <a:rPr lang="en-US"/>
              <a:t> modulo </a:t>
            </a:r>
            <a:r>
              <a:rPr lang="en-US" i="1"/>
              <a:t>m</a:t>
            </a:r>
            <a:endParaRPr/>
          </a:p>
        </p:txBody>
      </p:sp>
      <p:sp>
        <p:nvSpPr>
          <p:cNvPr id="5" name="Content Placeholder 2" hidden="0"/>
          <p:cNvSpPr>
            <a:spLocks noGrp="1"/>
          </p:cNvSpPr>
          <p:nvPr isPhoto="0" userDrawn="0">
            <p:ph idx="1" hasCustomPrompt="0"/>
          </p:nvPr>
        </p:nvSpPr>
        <p:spPr bwMode="auto"/>
        <p:txBody>
          <a:bodyPr/>
          <a:lstStyle/>
          <a:p>
            <a:pPr>
              <a:lnSpc>
                <a:spcPct val="95000"/>
              </a:lnSpc>
              <a:defRPr/>
            </a:pPr>
            <a:r>
              <a:rPr lang="en-US" sz="2000"/>
              <a:t>The following theorem guarantees that an inverse of </a:t>
            </a:r>
            <a:r>
              <a:rPr lang="en-US" sz="2000" i="1"/>
              <a:t>a</a:t>
            </a:r>
            <a:r>
              <a:rPr lang="en-US" sz="2000"/>
              <a:t> modulo </a:t>
            </a:r>
            <a:r>
              <a:rPr lang="en-US" sz="2000" i="1"/>
              <a:t>m</a:t>
            </a:r>
            <a:r>
              <a:rPr lang="en-US" sz="2000"/>
              <a:t> exists whenever </a:t>
            </a:r>
            <a:r>
              <a:rPr lang="en-US" sz="2000" i="1"/>
              <a:t>a</a:t>
            </a:r>
            <a:r>
              <a:rPr lang="en-US" sz="2000"/>
              <a:t> and </a:t>
            </a:r>
            <a:r>
              <a:rPr lang="en-US" sz="2000" i="1"/>
              <a:t>m</a:t>
            </a:r>
            <a:r>
              <a:rPr lang="en-US" sz="2000"/>
              <a:t> are relatively prime.  Two integers </a:t>
            </a:r>
            <a:r>
              <a:rPr lang="en-US" sz="2000" i="1"/>
              <a:t>a</a:t>
            </a:r>
            <a:r>
              <a:rPr lang="en-US" sz="2000"/>
              <a:t> and </a:t>
            </a:r>
            <a:r>
              <a:rPr lang="en-US" sz="2000" i="1"/>
              <a:t>b</a:t>
            </a:r>
            <a:r>
              <a:rPr lang="en-US" sz="2000"/>
              <a:t> are relatively prime when </a:t>
            </a:r>
            <a:r>
              <a:rPr lang="en-US" sz="2000"/>
              <a:t>gcd</a:t>
            </a:r>
            <a:r>
              <a:rPr lang="en-US" sz="2000"/>
              <a:t>(</a:t>
            </a:r>
            <a:r>
              <a:rPr lang="en-US" sz="2000" i="1"/>
              <a:t>a</a:t>
            </a:r>
            <a:r>
              <a:rPr lang="en-US" sz="2000"/>
              <a:t>,</a:t>
            </a:r>
            <a:r>
              <a:rPr lang="en-US" sz="2000" i="1"/>
              <a:t>b</a:t>
            </a:r>
            <a:r>
              <a:rPr lang="en-US" sz="2000"/>
              <a:t>) = </a:t>
            </a:r>
            <a:r>
              <a:rPr lang="en-US" sz="2000">
                <a:latin typeface="Cambria Math"/>
                <a:ea typeface="Cambria Math"/>
              </a:rPr>
              <a:t>1</a:t>
            </a:r>
            <a:r>
              <a:rPr lang="en-US" sz="2000"/>
              <a:t>.</a:t>
            </a:r>
            <a:endParaRPr sz="2000"/>
          </a:p>
          <a:p>
            <a:pPr>
              <a:lnSpc>
                <a:spcPct val="80000"/>
              </a:lnSpc>
              <a:buNone/>
              <a:defRPr/>
            </a:pPr>
            <a:r>
              <a:rPr lang="en-US" sz="2000" b="1"/>
              <a:t>   Theorem </a:t>
            </a:r>
            <a:r>
              <a:rPr lang="en-US" sz="2000" b="1">
                <a:latin typeface="Cambria Math"/>
                <a:ea typeface="Cambria Math"/>
              </a:rPr>
              <a:t>1</a:t>
            </a:r>
            <a:r>
              <a:rPr lang="en-US" sz="2000"/>
              <a:t>: If </a:t>
            </a:r>
            <a:r>
              <a:rPr lang="en-US" sz="2000" i="1"/>
              <a:t>a</a:t>
            </a:r>
            <a:r>
              <a:rPr lang="en-US" sz="2000"/>
              <a:t> and </a:t>
            </a:r>
            <a:r>
              <a:rPr lang="en-US" sz="2000" i="1"/>
              <a:t>m</a:t>
            </a:r>
            <a:r>
              <a:rPr lang="en-US" sz="2000"/>
              <a:t> are relatively prime integers and </a:t>
            </a:r>
            <a:r>
              <a:rPr lang="en-US" sz="2000" i="1"/>
              <a:t>m</a:t>
            </a:r>
            <a:r>
              <a:rPr lang="en-US" sz="2000"/>
              <a:t> &gt; </a:t>
            </a:r>
            <a:r>
              <a:rPr lang="en-US" sz="2000">
                <a:latin typeface="Cambria Math"/>
                <a:ea typeface="Cambria Math"/>
              </a:rPr>
              <a:t>1</a:t>
            </a:r>
            <a:r>
              <a:rPr lang="en-US" sz="2000">
                <a:ea typeface="Cambria Math"/>
              </a:rPr>
              <a:t>, then an inverse of </a:t>
            </a:r>
            <a:r>
              <a:rPr lang="en-US" sz="2000" i="1">
                <a:ea typeface="Cambria Math"/>
              </a:rPr>
              <a:t>a</a:t>
            </a:r>
            <a:r>
              <a:rPr lang="en-US" sz="2000">
                <a:ea typeface="Cambria Math"/>
              </a:rPr>
              <a:t> modulo </a:t>
            </a:r>
            <a:r>
              <a:rPr lang="en-US" sz="2000" i="1">
                <a:ea typeface="Cambria Math"/>
              </a:rPr>
              <a:t>m</a:t>
            </a:r>
            <a:r>
              <a:rPr lang="en-US" sz="2000">
                <a:ea typeface="Cambria Math"/>
              </a:rPr>
              <a:t> exists.</a:t>
            </a:r>
            <a:r>
              <a:rPr lang="en-US" sz="2000"/>
              <a:t> Furthermore, this inverse is unique modulo </a:t>
            </a:r>
            <a:r>
              <a:rPr lang="en-US" sz="2000" i="1"/>
              <a:t>m</a:t>
            </a:r>
            <a:r>
              <a:rPr lang="en-US" sz="2000"/>
              <a:t>. (This means that there is a unique positive integer </a:t>
            </a:r>
            <a:r>
              <a:rPr lang="en-US" sz="2000" i="1"/>
              <a:t>ā </a:t>
            </a:r>
            <a:r>
              <a:rPr lang="en-US" sz="2000"/>
              <a:t>less than </a:t>
            </a:r>
            <a:r>
              <a:rPr lang="en-US" sz="2000" i="1"/>
              <a:t>m</a:t>
            </a:r>
            <a:r>
              <a:rPr lang="en-US" sz="2000"/>
              <a:t> that is an inverse of </a:t>
            </a:r>
            <a:r>
              <a:rPr lang="en-US" sz="2000" i="1"/>
              <a:t>a </a:t>
            </a:r>
            <a:r>
              <a:rPr lang="en-US" sz="2000"/>
              <a:t>modulo </a:t>
            </a:r>
            <a:r>
              <a:rPr lang="en-US" sz="2000" i="1"/>
              <a:t>m</a:t>
            </a:r>
            <a:r>
              <a:rPr lang="en-US" sz="2000"/>
              <a:t> and every other inverse of </a:t>
            </a:r>
            <a:r>
              <a:rPr lang="en-US" sz="2000" i="1"/>
              <a:t>a</a:t>
            </a:r>
            <a:r>
              <a:rPr lang="en-US" sz="2000"/>
              <a:t> modulo </a:t>
            </a:r>
            <a:r>
              <a:rPr lang="en-US" sz="2000" i="1"/>
              <a:t>m</a:t>
            </a:r>
            <a:r>
              <a:rPr lang="en-US" sz="2000"/>
              <a:t> is congruent to </a:t>
            </a:r>
            <a:r>
              <a:rPr lang="en-US" sz="2000" i="1"/>
              <a:t>ā</a:t>
            </a:r>
            <a:r>
              <a:rPr lang="en-US" sz="2000"/>
              <a:t> modulo </a:t>
            </a:r>
            <a:r>
              <a:rPr lang="en-US" sz="2000" i="1"/>
              <a:t>m</a:t>
            </a:r>
            <a:r>
              <a:rPr lang="en-US" sz="2000"/>
              <a:t>.)   </a:t>
            </a:r>
            <a:endParaRPr sz="2000"/>
          </a:p>
          <a:p>
            <a:pPr>
              <a:lnSpc>
                <a:spcPct val="80000"/>
              </a:lnSpc>
              <a:buNone/>
              <a:defRPr/>
            </a:pPr>
            <a:r>
              <a:rPr lang="en-US" sz="2000"/>
              <a:t>    </a:t>
            </a:r>
            <a:r>
              <a:rPr lang="en-US" sz="2000" b="1"/>
              <a:t>Proof</a:t>
            </a:r>
            <a:r>
              <a:rPr lang="en-US" sz="2000"/>
              <a:t>:  Since </a:t>
            </a:r>
            <a:r>
              <a:rPr lang="en-US" sz="2000"/>
              <a:t>gcd</a:t>
            </a:r>
            <a:r>
              <a:rPr lang="en-US" sz="2000"/>
              <a:t>(</a:t>
            </a:r>
            <a:r>
              <a:rPr lang="en-US" sz="2000" i="1"/>
              <a:t>a</a:t>
            </a:r>
            <a:r>
              <a:rPr lang="en-US" sz="2000"/>
              <a:t>,</a:t>
            </a:r>
            <a:r>
              <a:rPr lang="en-US" sz="2000" i="1"/>
              <a:t>m</a:t>
            </a:r>
            <a:r>
              <a:rPr lang="en-US" sz="2000"/>
              <a:t>) = </a:t>
            </a:r>
            <a:r>
              <a:rPr lang="en-US" sz="2000">
                <a:latin typeface="Cambria Math"/>
                <a:ea typeface="Cambria Math"/>
              </a:rPr>
              <a:t>1</a:t>
            </a:r>
            <a:r>
              <a:rPr lang="en-US" sz="2000"/>
              <a:t>, by Theorem 6 of Section </a:t>
            </a:r>
            <a:r>
              <a:rPr lang="en-US" sz="2000">
                <a:latin typeface="Cambria Math"/>
                <a:ea typeface="Cambria Math"/>
              </a:rPr>
              <a:t>4.3</a:t>
            </a:r>
            <a:r>
              <a:rPr lang="en-US" sz="2000"/>
              <a:t>, there are integers  </a:t>
            </a:r>
            <a:r>
              <a:rPr lang="en-US" sz="2000" i="1"/>
              <a:t>s</a:t>
            </a:r>
            <a:r>
              <a:rPr lang="en-US" sz="2000"/>
              <a:t> and </a:t>
            </a:r>
            <a:r>
              <a:rPr lang="en-US" sz="2000" i="1"/>
              <a:t>t</a:t>
            </a:r>
            <a:r>
              <a:rPr lang="en-US" sz="2000"/>
              <a:t> such that   </a:t>
            </a:r>
            <a:r>
              <a:rPr lang="en-US" sz="2000" i="1"/>
              <a:t>sa</a:t>
            </a:r>
            <a:r>
              <a:rPr lang="en-US" sz="2000"/>
              <a:t> + </a:t>
            </a:r>
            <a:r>
              <a:rPr lang="en-US" sz="2000" i="1"/>
              <a:t>tm</a:t>
            </a:r>
            <a:r>
              <a:rPr lang="en-US" sz="2000"/>
              <a:t> = </a:t>
            </a:r>
            <a:r>
              <a:rPr lang="en-US" sz="2000">
                <a:latin typeface="Cambria Math"/>
                <a:ea typeface="Cambria Math"/>
              </a:rPr>
              <a:t>1</a:t>
            </a:r>
            <a:r>
              <a:rPr lang="en-US" sz="2000"/>
              <a:t>. </a:t>
            </a:r>
            <a:endParaRPr sz="2000"/>
          </a:p>
          <a:p>
            <a:pPr lvl="1">
              <a:lnSpc>
                <a:spcPct val="80000"/>
              </a:lnSpc>
              <a:defRPr/>
            </a:pPr>
            <a:r>
              <a:rPr lang="en-US" sz="1900"/>
              <a:t>Hence, </a:t>
            </a:r>
            <a:r>
              <a:rPr lang="en-US" sz="1900" i="1"/>
              <a:t>sa</a:t>
            </a:r>
            <a:r>
              <a:rPr lang="en-US" sz="1900" i="1"/>
              <a:t> + tm </a:t>
            </a:r>
            <a:r>
              <a:rPr lang="en-US" sz="1900">
                <a:latin typeface="Cambria Math"/>
                <a:ea typeface="Cambria Math"/>
              </a:rPr>
              <a:t>≡</a:t>
            </a:r>
            <a:r>
              <a:rPr lang="en-US" sz="1900">
                <a:latin typeface="Cambria Math"/>
                <a:ea typeface="Cambria Math"/>
              </a:rPr>
              <a:t> 1</a:t>
            </a:r>
            <a:r>
              <a:rPr lang="en-US" sz="1900"/>
              <a:t> ( mod </a:t>
            </a:r>
            <a:r>
              <a:rPr lang="en-US" sz="1900" i="1"/>
              <a:t>m</a:t>
            </a:r>
            <a:r>
              <a:rPr lang="en-US" sz="1900"/>
              <a:t>).</a:t>
            </a:r>
            <a:endParaRPr sz="1900"/>
          </a:p>
          <a:p>
            <a:pPr lvl="1">
              <a:lnSpc>
                <a:spcPct val="80000"/>
              </a:lnSpc>
              <a:defRPr/>
            </a:pPr>
            <a:r>
              <a:rPr lang="en-US" sz="1900"/>
              <a:t>Since </a:t>
            </a:r>
            <a:r>
              <a:rPr lang="en-US" sz="1900" i="1"/>
              <a:t>tm </a:t>
            </a:r>
            <a:r>
              <a:rPr lang="en-US" sz="1900">
                <a:latin typeface="Cambria Math"/>
                <a:ea typeface="Cambria Math"/>
              </a:rPr>
              <a:t>≡</a:t>
            </a:r>
            <a:r>
              <a:rPr lang="en-US" sz="1900">
                <a:latin typeface="Cambria Math"/>
                <a:ea typeface="Cambria Math"/>
              </a:rPr>
              <a:t> 0</a:t>
            </a:r>
            <a:r>
              <a:rPr lang="en-US" sz="1900"/>
              <a:t> ( mod </a:t>
            </a:r>
            <a:r>
              <a:rPr lang="en-US" sz="1900" i="1"/>
              <a:t>m</a:t>
            </a:r>
            <a:r>
              <a:rPr lang="en-US" sz="1900"/>
              <a:t>), it follows that </a:t>
            </a:r>
            <a:r>
              <a:rPr lang="en-US" sz="1900" i="1"/>
              <a:t>sa</a:t>
            </a:r>
            <a:r>
              <a:rPr lang="en-US" sz="1900" i="1"/>
              <a:t> </a:t>
            </a:r>
            <a:r>
              <a:rPr lang="en-US" sz="1900">
                <a:latin typeface="Cambria Math"/>
                <a:ea typeface="Cambria Math"/>
              </a:rPr>
              <a:t>≡</a:t>
            </a:r>
            <a:r>
              <a:rPr lang="en-US" sz="1900">
                <a:latin typeface="Cambria Math"/>
                <a:ea typeface="Cambria Math"/>
              </a:rPr>
              <a:t> 1</a:t>
            </a:r>
            <a:r>
              <a:rPr lang="en-US" sz="1900"/>
              <a:t> ( mod </a:t>
            </a:r>
            <a:r>
              <a:rPr lang="en-US" sz="1900" i="1"/>
              <a:t>m</a:t>
            </a:r>
            <a:r>
              <a:rPr lang="en-US" sz="1900"/>
              <a:t>)</a:t>
            </a:r>
            <a:endParaRPr sz="1900"/>
          </a:p>
          <a:p>
            <a:pPr lvl="1">
              <a:lnSpc>
                <a:spcPct val="80000"/>
              </a:lnSpc>
              <a:defRPr/>
            </a:pPr>
            <a:r>
              <a:rPr lang="en-US" sz="1900"/>
              <a:t>Consequently, </a:t>
            </a:r>
            <a:r>
              <a:rPr lang="en-US" sz="1900" i="1"/>
              <a:t>s</a:t>
            </a:r>
            <a:r>
              <a:rPr lang="en-US" sz="1900"/>
              <a:t> is an inverse of </a:t>
            </a:r>
            <a:r>
              <a:rPr lang="en-US" sz="1900" i="1"/>
              <a:t>a</a:t>
            </a:r>
            <a:r>
              <a:rPr lang="en-US" sz="1900"/>
              <a:t> modulo </a:t>
            </a:r>
            <a:r>
              <a:rPr lang="en-US" sz="1900" i="1"/>
              <a:t>m</a:t>
            </a:r>
            <a:r>
              <a:rPr lang="en-US" sz="1900"/>
              <a:t>.</a:t>
            </a:r>
            <a:endParaRPr sz="1900"/>
          </a:p>
          <a:p>
            <a:pPr lvl="1">
              <a:lnSpc>
                <a:spcPct val="80000"/>
              </a:lnSpc>
              <a:defRPr/>
            </a:pPr>
            <a:r>
              <a:rPr lang="en-US" sz="1900"/>
              <a:t>The uniqueness of the inverse is Exercise </a:t>
            </a:r>
            <a:r>
              <a:rPr lang="en-US" sz="1900">
                <a:latin typeface="Cambria Math"/>
                <a:ea typeface="Cambria Math"/>
              </a:rPr>
              <a:t>7</a:t>
            </a:r>
            <a:r>
              <a:rPr lang="en-US" sz="1900"/>
              <a:t>.</a:t>
            </a:r>
            <a:endParaRPr sz="1900"/>
          </a:p>
          <a:p>
            <a:pPr>
              <a:lnSpc>
                <a:spcPct val="80000"/>
              </a:lnSpc>
              <a:buNone/>
              <a:defRPr/>
            </a:pPr>
            <a:r>
              <a:rPr lang="en-US" sz="2000"/>
              <a:t>                        </a:t>
            </a:r>
            <a:endParaRPr sz="2000"/>
          </a:p>
        </p:txBody>
      </p:sp>
      <p:sp>
        <p:nvSpPr>
          <p:cNvPr id="6" name="Isosceles Triangle 3" hidden="0"/>
          <p:cNvSpPr/>
          <p:nvPr isPhoto="0" userDrawn="0"/>
        </p:nvSpPr>
        <p:spPr bwMode="auto">
          <a:xfrm rot="5400000" flipV="1">
            <a:off x="8382000" y="5562600"/>
            <a:ext cx="152400" cy="152400"/>
          </a:xfrm>
          <a:prstGeom prst="triangle">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Finding Inverses</a:t>
            </a:r>
            <a:endParaRPr/>
          </a:p>
        </p:txBody>
      </p:sp>
      <p:sp>
        <p:nvSpPr>
          <p:cNvPr id="5" name="Content Placeholder 2" hidden="0"/>
          <p:cNvSpPr>
            <a:spLocks noGrp="1"/>
          </p:cNvSpPr>
          <p:nvPr isPhoto="0" userDrawn="0">
            <p:ph idx="1" hasCustomPrompt="0"/>
          </p:nvPr>
        </p:nvSpPr>
        <p:spPr bwMode="auto"/>
        <p:txBody>
          <a:bodyPr>
            <a:noAutofit/>
          </a:bodyPr>
          <a:lstStyle/>
          <a:p>
            <a:pPr>
              <a:defRPr/>
            </a:pPr>
            <a:r>
              <a:rPr lang="en-US" sz="2400"/>
              <a:t>The Euclidean algorithm and B</a:t>
            </a:r>
            <a:r>
              <a:rPr lang="en-US" sz="2400">
                <a:ea typeface="Cambria Math"/>
              </a:rPr>
              <a:t>é</a:t>
            </a:r>
            <a:r>
              <a:rPr lang="en-US" sz="2400"/>
              <a:t>zout coefficients gives us a systematic approaches to finding inverses. </a:t>
            </a:r>
            <a:endParaRPr/>
          </a:p>
          <a:p>
            <a:pPr>
              <a:buNone/>
              <a:defRPr/>
            </a:pPr>
            <a:r>
              <a:rPr lang="en-US" sz="2400" b="1"/>
              <a:t>    Example</a:t>
            </a:r>
            <a:r>
              <a:rPr lang="en-US" sz="2400"/>
              <a:t>: Find an inverse of </a:t>
            </a:r>
            <a:r>
              <a:rPr lang="en-US" sz="2400">
                <a:latin typeface="Cambria Math"/>
                <a:ea typeface="Cambria Math"/>
              </a:rPr>
              <a:t>3</a:t>
            </a:r>
            <a:r>
              <a:rPr lang="en-US" sz="2400"/>
              <a:t> modulo </a:t>
            </a:r>
            <a:r>
              <a:rPr lang="en-US" sz="2400">
                <a:latin typeface="Cambria Math"/>
                <a:ea typeface="Cambria Math"/>
              </a:rPr>
              <a:t>7.</a:t>
            </a:r>
            <a:r>
              <a:rPr lang="en-US" sz="2400"/>
              <a:t> </a:t>
            </a:r>
            <a:endParaRPr/>
          </a:p>
          <a:p>
            <a:pPr>
              <a:buNone/>
              <a:defRPr/>
            </a:pPr>
            <a:r>
              <a:rPr lang="en-US" sz="2400" b="1"/>
              <a:t>    Solution</a:t>
            </a:r>
            <a:r>
              <a:rPr lang="en-US" sz="2400"/>
              <a:t>: Because </a:t>
            </a:r>
            <a:r>
              <a:rPr lang="en-US" sz="2400"/>
              <a:t>gcd</a:t>
            </a:r>
            <a:r>
              <a:rPr lang="en-US" sz="2400"/>
              <a:t>(</a:t>
            </a:r>
            <a:r>
              <a:rPr lang="en-US" sz="2400">
                <a:latin typeface="Cambria Math"/>
                <a:ea typeface="Cambria Math"/>
              </a:rPr>
              <a:t>3,7</a:t>
            </a:r>
            <a:r>
              <a:rPr lang="en-US" sz="2400"/>
              <a:t>) = </a:t>
            </a:r>
            <a:r>
              <a:rPr lang="en-US" sz="2400">
                <a:latin typeface="Cambria Math"/>
                <a:ea typeface="Cambria Math"/>
              </a:rPr>
              <a:t>1</a:t>
            </a:r>
            <a:r>
              <a:rPr lang="en-US" sz="2400"/>
              <a:t>, by Theorem </a:t>
            </a:r>
            <a:r>
              <a:rPr lang="en-US" sz="2400">
                <a:latin typeface="Cambria Math"/>
                <a:ea typeface="Cambria Math"/>
              </a:rPr>
              <a:t>1, </a:t>
            </a:r>
            <a:r>
              <a:rPr lang="en-US" sz="2400">
                <a:ea typeface="Cambria Math"/>
              </a:rPr>
              <a:t>an inverse of </a:t>
            </a:r>
            <a:r>
              <a:rPr lang="en-US" sz="2400">
                <a:latin typeface="Cambria Math"/>
                <a:ea typeface="Cambria Math"/>
              </a:rPr>
              <a:t>3</a:t>
            </a:r>
            <a:r>
              <a:rPr lang="en-US" sz="2400">
                <a:ea typeface="Cambria Math"/>
              </a:rPr>
              <a:t> modulo </a:t>
            </a:r>
            <a:r>
              <a:rPr lang="en-US" sz="2400">
                <a:latin typeface="Cambria Math"/>
                <a:ea typeface="Cambria Math"/>
              </a:rPr>
              <a:t>7</a:t>
            </a:r>
            <a:r>
              <a:rPr lang="en-US" sz="2400">
                <a:ea typeface="Cambria Math"/>
              </a:rPr>
              <a:t> exists. </a:t>
            </a:r>
            <a:endParaRPr/>
          </a:p>
          <a:p>
            <a:pPr lvl="1">
              <a:defRPr/>
            </a:pPr>
            <a:r>
              <a:rPr lang="en-US" sz="2200">
                <a:ea typeface="Cambria Math"/>
              </a:rPr>
              <a:t>Using the Euclidian algorithm:  </a:t>
            </a:r>
            <a:r>
              <a:rPr lang="en-US" sz="2200">
                <a:latin typeface="Cambria Math"/>
                <a:ea typeface="Cambria Math"/>
              </a:rPr>
              <a:t>7</a:t>
            </a:r>
            <a:r>
              <a:rPr lang="en-US" sz="2200">
                <a:ea typeface="Cambria Math"/>
              </a:rPr>
              <a:t> = </a:t>
            </a:r>
            <a:r>
              <a:rPr lang="en-US" sz="2200">
                <a:latin typeface="Cambria Math"/>
                <a:ea typeface="Cambria Math"/>
              </a:rPr>
              <a:t>2</a:t>
            </a:r>
            <a:r>
              <a:rPr lang="en-US" sz="2200">
                <a:latin typeface="Cambria Math"/>
                <a:ea typeface="Cambria Math"/>
              </a:rPr>
              <a:t>∙</a:t>
            </a:r>
            <a:r>
              <a:rPr lang="en-US" sz="2200">
                <a:latin typeface="Cambria Math"/>
                <a:ea typeface="Cambria Math"/>
              </a:rPr>
              <a:t>3</a:t>
            </a:r>
            <a:r>
              <a:rPr lang="en-US" sz="2200">
                <a:ea typeface="Cambria Math"/>
              </a:rPr>
              <a:t> + </a:t>
            </a:r>
            <a:r>
              <a:rPr lang="en-US" sz="2200">
                <a:latin typeface="Cambria Math"/>
                <a:ea typeface="Cambria Math"/>
              </a:rPr>
              <a:t>1.</a:t>
            </a:r>
            <a:endParaRPr/>
          </a:p>
          <a:p>
            <a:pPr lvl="1">
              <a:defRPr/>
            </a:pPr>
            <a:r>
              <a:rPr lang="en-US" sz="2200">
                <a:latin typeface="Cambria Math"/>
                <a:ea typeface="Cambria Math"/>
              </a:rPr>
              <a:t> </a:t>
            </a:r>
            <a:r>
              <a:rPr lang="en-US" sz="2200">
                <a:ea typeface="Cambria Math"/>
              </a:rPr>
              <a:t>From this equation, we get  </a:t>
            </a:r>
            <a:r>
              <a:rPr lang="en-US" sz="2200">
                <a:latin typeface="Cambria Math"/>
                <a:ea typeface="Cambria Math"/>
              </a:rPr>
              <a:t>−</a:t>
            </a:r>
            <a:r>
              <a:rPr lang="en-US" sz="2200">
                <a:latin typeface="Cambria Math"/>
                <a:ea typeface="Cambria Math"/>
              </a:rPr>
              <a:t>2</a:t>
            </a:r>
            <a:r>
              <a:rPr lang="en-US" sz="2200">
                <a:latin typeface="Cambria Math"/>
                <a:ea typeface="Cambria Math"/>
              </a:rPr>
              <a:t>∙</a:t>
            </a:r>
            <a:r>
              <a:rPr lang="en-US" sz="2200">
                <a:latin typeface="Cambria Math"/>
                <a:ea typeface="Cambria Math"/>
              </a:rPr>
              <a:t>3</a:t>
            </a:r>
            <a:r>
              <a:rPr lang="en-US" sz="2200">
                <a:ea typeface="Cambria Math"/>
              </a:rPr>
              <a:t> + </a:t>
            </a:r>
            <a:r>
              <a:rPr lang="en-US" sz="2200">
                <a:latin typeface="Cambria Math"/>
                <a:ea typeface="Cambria Math"/>
              </a:rPr>
              <a:t>1</a:t>
            </a:r>
            <a:r>
              <a:rPr lang="en-US" sz="2200">
                <a:latin typeface="Cambria Math"/>
                <a:ea typeface="Cambria Math"/>
              </a:rPr>
              <a:t>∙</a:t>
            </a:r>
            <a:r>
              <a:rPr lang="en-US" sz="2200">
                <a:latin typeface="Cambria Math"/>
                <a:ea typeface="Cambria Math"/>
              </a:rPr>
              <a:t>7 </a:t>
            </a:r>
            <a:r>
              <a:rPr lang="en-US" sz="2200">
                <a:ea typeface="Cambria Math"/>
              </a:rPr>
              <a:t>= </a:t>
            </a:r>
            <a:r>
              <a:rPr lang="en-US" sz="2200">
                <a:latin typeface="Cambria Math"/>
                <a:ea typeface="Cambria Math"/>
              </a:rPr>
              <a:t>1, and see that </a:t>
            </a:r>
            <a:r>
              <a:rPr lang="en-US" sz="2200">
                <a:latin typeface="Cambria Math"/>
                <a:ea typeface="Cambria Math"/>
              </a:rPr>
              <a:t>−</a:t>
            </a:r>
            <a:r>
              <a:rPr lang="en-US" sz="2200">
                <a:latin typeface="Cambria Math"/>
                <a:ea typeface="Cambria Math"/>
              </a:rPr>
              <a:t>2  and 1 are </a:t>
            </a:r>
            <a:r>
              <a:rPr lang="en-US" sz="2200"/>
              <a:t>B</a:t>
            </a:r>
            <a:r>
              <a:rPr lang="en-US" sz="2200">
                <a:latin typeface="Cambria Math"/>
                <a:ea typeface="Cambria Math"/>
              </a:rPr>
              <a:t>é</a:t>
            </a:r>
            <a:r>
              <a:rPr lang="en-US" sz="2200"/>
              <a:t>zout coefficients of </a:t>
            </a:r>
            <a:r>
              <a:rPr lang="en-US" sz="2200">
                <a:latin typeface="Cambria Math"/>
                <a:ea typeface="Cambria Math"/>
              </a:rPr>
              <a:t>3</a:t>
            </a:r>
            <a:r>
              <a:rPr lang="en-US" sz="2200">
                <a:ea typeface="Cambria Math"/>
              </a:rPr>
              <a:t> and </a:t>
            </a:r>
            <a:r>
              <a:rPr lang="en-US" sz="2200">
                <a:latin typeface="Cambria Math"/>
                <a:ea typeface="Cambria Math"/>
              </a:rPr>
              <a:t>7.</a:t>
            </a:r>
            <a:endParaRPr/>
          </a:p>
          <a:p>
            <a:pPr lvl="1">
              <a:defRPr/>
            </a:pPr>
            <a:r>
              <a:rPr lang="en-US" sz="2200">
                <a:latin typeface="Cambria Math"/>
                <a:ea typeface="Cambria Math"/>
              </a:rPr>
              <a:t> Hence,  </a:t>
            </a:r>
            <a:r>
              <a:rPr lang="en-US" sz="2200">
                <a:latin typeface="Cambria Math"/>
                <a:ea typeface="Cambria Math"/>
              </a:rPr>
              <a:t>−</a:t>
            </a:r>
            <a:r>
              <a:rPr lang="en-US" sz="2200">
                <a:latin typeface="Cambria Math"/>
                <a:ea typeface="Cambria Math"/>
              </a:rPr>
              <a:t>2 is an inverse of 3 modulo 7. </a:t>
            </a:r>
            <a:endParaRPr/>
          </a:p>
          <a:p>
            <a:pPr lvl="1">
              <a:defRPr/>
            </a:pPr>
            <a:r>
              <a:rPr lang="en-US" sz="2200">
                <a:latin typeface="Cambria Math"/>
                <a:ea typeface="Cambria Math"/>
              </a:rPr>
              <a:t>Also every integer congruent to </a:t>
            </a:r>
            <a:r>
              <a:rPr lang="en-US" sz="2200">
                <a:latin typeface="Cambria Math"/>
                <a:ea typeface="Cambria Math"/>
              </a:rPr>
              <a:t>−</a:t>
            </a:r>
            <a:r>
              <a:rPr lang="en-US" sz="2200">
                <a:latin typeface="Cambria Math"/>
                <a:ea typeface="Cambria Math"/>
              </a:rPr>
              <a:t>2 modulo 7 is an inverse of 3 modulo 7, i.e., 5, </a:t>
            </a:r>
            <a:r>
              <a:rPr lang="en-US" sz="2200">
                <a:latin typeface="Cambria Math"/>
                <a:ea typeface="Cambria Math"/>
              </a:rPr>
              <a:t>−</a:t>
            </a:r>
            <a:r>
              <a:rPr lang="en-US" sz="2200">
                <a:latin typeface="Cambria Math"/>
                <a:ea typeface="Cambria Math"/>
              </a:rPr>
              <a:t>9, 12, etc.</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Finding Inverses</a:t>
            </a:r>
            <a:endParaRPr/>
          </a:p>
        </p:txBody>
      </p:sp>
      <p:sp>
        <p:nvSpPr>
          <p:cNvPr id="5" name="Content Placeholder 2" hidden="0"/>
          <p:cNvSpPr>
            <a:spLocks noGrp="1"/>
          </p:cNvSpPr>
          <p:nvPr isPhoto="0" userDrawn="0">
            <p:ph idx="1" hasCustomPrompt="0"/>
          </p:nvPr>
        </p:nvSpPr>
        <p:spPr bwMode="auto"/>
        <p:txBody>
          <a:bodyPr>
            <a:noAutofit/>
          </a:bodyPr>
          <a:lstStyle/>
          <a:p>
            <a:pPr>
              <a:buNone/>
              <a:defRPr/>
            </a:pPr>
            <a:r>
              <a:rPr lang="en-US" sz="2400"/>
              <a:t>   </a:t>
            </a:r>
            <a:r>
              <a:rPr lang="en-US" sz="2400" b="1"/>
              <a:t>Example</a:t>
            </a:r>
            <a:r>
              <a:rPr lang="en-US" sz="2400"/>
              <a:t>: Find an inverse of </a:t>
            </a:r>
            <a:r>
              <a:rPr lang="en-US" sz="2400">
                <a:latin typeface="Cambria Math"/>
                <a:ea typeface="Cambria Math"/>
              </a:rPr>
              <a:t>101</a:t>
            </a:r>
            <a:r>
              <a:rPr lang="en-US" sz="2400"/>
              <a:t> modulo </a:t>
            </a:r>
            <a:r>
              <a:rPr lang="en-US" sz="2400">
                <a:latin typeface="Cambria Math"/>
                <a:ea typeface="Cambria Math"/>
              </a:rPr>
              <a:t>4620</a:t>
            </a:r>
            <a:r>
              <a:rPr lang="en-US" sz="2400"/>
              <a:t>.</a:t>
            </a:r>
            <a:endParaRPr/>
          </a:p>
          <a:p>
            <a:pPr>
              <a:buNone/>
              <a:defRPr/>
            </a:pPr>
            <a:r>
              <a:rPr lang="en-US" sz="2400" b="1"/>
              <a:t>    Solution</a:t>
            </a:r>
            <a:r>
              <a:rPr lang="en-US" sz="2400"/>
              <a:t>: First use the Euclidian algorithm to show that  </a:t>
            </a:r>
            <a:r>
              <a:rPr lang="en-US" sz="2400"/>
              <a:t>gcd</a:t>
            </a:r>
            <a:r>
              <a:rPr lang="en-US" sz="2400"/>
              <a:t>(</a:t>
            </a:r>
            <a:r>
              <a:rPr lang="en-US" sz="2400">
                <a:latin typeface="Cambria Math"/>
                <a:ea typeface="Cambria Math"/>
              </a:rPr>
              <a:t>101,4620</a:t>
            </a:r>
            <a:r>
              <a:rPr lang="en-US" sz="2400"/>
              <a:t>) = </a:t>
            </a:r>
            <a:r>
              <a:rPr lang="en-US" sz="2400">
                <a:latin typeface="Cambria Math"/>
                <a:ea typeface="Cambria Math"/>
              </a:rPr>
              <a:t>1</a:t>
            </a:r>
            <a:r>
              <a:rPr lang="en-US" sz="2400"/>
              <a:t>. </a:t>
            </a:r>
            <a:endParaRPr lang="en-US" sz="2400">
              <a:ea typeface="Cambria Math"/>
            </a:endParaRPr>
          </a:p>
          <a:p>
            <a:pPr lvl="1">
              <a:defRPr/>
            </a:pPr>
            <a:endParaRPr lang="en-US" sz="2200">
              <a:latin typeface="Cambria Math"/>
              <a:ea typeface="Cambria Math"/>
            </a:endParaRPr>
          </a:p>
          <a:p>
            <a:pPr lvl="1">
              <a:buNone/>
              <a:defRPr/>
            </a:pPr>
            <a:endParaRPr lang="en-US" sz="2200">
              <a:latin typeface="Cambria Math"/>
              <a:ea typeface="Cambria Math"/>
            </a:endParaRPr>
          </a:p>
        </p:txBody>
      </p:sp>
      <p:sp>
        <p:nvSpPr>
          <p:cNvPr id="6" name="TextBox 3" hidden="0"/>
          <p:cNvSpPr>
            <a:spLocks noAdjustHandles="0" noChangeArrowheads="0"/>
          </p:cNvSpPr>
          <p:nvPr isPhoto="0" userDrawn="0"/>
        </p:nvSpPr>
        <p:spPr bwMode="auto">
          <a:xfrm>
            <a:off x="152400" y="3276600"/>
            <a:ext cx="3276600" cy="2462213"/>
          </a:xfrm>
          <a:prstGeom prst="rect">
            <a:avLst/>
          </a:prstGeom>
          <a:noFill/>
        </p:spPr>
        <p:txBody>
          <a:bodyPr wrap="square" rtlCol="0">
            <a:spAutoFit/>
          </a:bodyPr>
          <a:lstStyle/>
          <a:p>
            <a:pPr lvl="1">
              <a:defRPr/>
            </a:pPr>
            <a:r>
              <a:rPr lang="en-US" sz="2200">
                <a:latin typeface="Cambria Math"/>
                <a:ea typeface="Cambria Math"/>
              </a:rPr>
              <a:t>42620</a:t>
            </a:r>
            <a:r>
              <a:rPr lang="en-US" sz="2200">
                <a:ea typeface="Cambria Math"/>
              </a:rPr>
              <a:t> = </a:t>
            </a:r>
            <a:r>
              <a:rPr lang="en-US" sz="2200">
                <a:latin typeface="Cambria Math"/>
                <a:ea typeface="Cambria Math"/>
              </a:rPr>
              <a:t>45</a:t>
            </a:r>
            <a:r>
              <a:rPr lang="en-US" sz="2200">
                <a:latin typeface="Cambria Math"/>
                <a:ea typeface="Cambria Math"/>
              </a:rPr>
              <a:t>∙</a:t>
            </a:r>
            <a:r>
              <a:rPr lang="en-US" sz="2200">
                <a:latin typeface="Cambria Math"/>
                <a:ea typeface="Cambria Math"/>
              </a:rPr>
              <a:t>101</a:t>
            </a:r>
            <a:r>
              <a:rPr lang="en-US" sz="2200">
                <a:ea typeface="Cambria Math"/>
              </a:rPr>
              <a:t> + </a:t>
            </a:r>
            <a:r>
              <a:rPr lang="en-US" sz="2200">
                <a:latin typeface="Cambria Math"/>
                <a:ea typeface="Cambria Math"/>
              </a:rPr>
              <a:t>75</a:t>
            </a:r>
            <a:endParaRPr/>
          </a:p>
          <a:p>
            <a:pPr lvl="1">
              <a:defRPr/>
            </a:pPr>
            <a:r>
              <a:rPr lang="en-US" sz="2200">
                <a:latin typeface="Cambria Math"/>
                <a:ea typeface="Cambria Math"/>
              </a:rPr>
              <a:t>101</a:t>
            </a:r>
            <a:r>
              <a:rPr lang="en-US" sz="2200">
                <a:ea typeface="Cambria Math"/>
              </a:rPr>
              <a:t> = </a:t>
            </a:r>
            <a:r>
              <a:rPr lang="en-US" sz="2200">
                <a:latin typeface="Cambria Math"/>
                <a:ea typeface="Cambria Math"/>
              </a:rPr>
              <a:t>1</a:t>
            </a:r>
            <a:r>
              <a:rPr lang="en-US" sz="2200">
                <a:latin typeface="Cambria Math"/>
                <a:ea typeface="Cambria Math"/>
              </a:rPr>
              <a:t>∙</a:t>
            </a:r>
            <a:r>
              <a:rPr lang="en-US" sz="2200">
                <a:latin typeface="Cambria Math"/>
                <a:ea typeface="Cambria Math"/>
              </a:rPr>
              <a:t>75</a:t>
            </a:r>
            <a:r>
              <a:rPr lang="en-US" sz="2200">
                <a:ea typeface="Cambria Math"/>
              </a:rPr>
              <a:t> + </a:t>
            </a:r>
            <a:r>
              <a:rPr lang="en-US" sz="2200">
                <a:latin typeface="Cambria Math"/>
                <a:ea typeface="Cambria Math"/>
              </a:rPr>
              <a:t>26</a:t>
            </a:r>
            <a:endParaRPr/>
          </a:p>
          <a:p>
            <a:pPr lvl="1">
              <a:defRPr/>
            </a:pPr>
            <a:r>
              <a:rPr lang="en-US" sz="2200">
                <a:latin typeface="Cambria Math"/>
                <a:ea typeface="Cambria Math"/>
              </a:rPr>
              <a:t>75</a:t>
            </a:r>
            <a:r>
              <a:rPr lang="en-US" sz="2200">
                <a:ea typeface="Cambria Math"/>
              </a:rPr>
              <a:t> = </a:t>
            </a:r>
            <a:r>
              <a:rPr lang="en-US" sz="2200">
                <a:latin typeface="Cambria Math"/>
                <a:ea typeface="Cambria Math"/>
              </a:rPr>
              <a:t>2</a:t>
            </a:r>
            <a:r>
              <a:rPr lang="en-US" sz="2200">
                <a:latin typeface="Cambria Math"/>
                <a:ea typeface="Cambria Math"/>
              </a:rPr>
              <a:t>∙</a:t>
            </a:r>
            <a:r>
              <a:rPr lang="en-US" sz="2200">
                <a:latin typeface="Cambria Math"/>
                <a:ea typeface="Cambria Math"/>
              </a:rPr>
              <a:t>26</a:t>
            </a:r>
            <a:r>
              <a:rPr lang="en-US" sz="2200">
                <a:ea typeface="Cambria Math"/>
              </a:rPr>
              <a:t> + </a:t>
            </a:r>
            <a:r>
              <a:rPr lang="en-US" sz="2200">
                <a:latin typeface="Cambria Math"/>
                <a:ea typeface="Cambria Math"/>
              </a:rPr>
              <a:t>23</a:t>
            </a:r>
            <a:endParaRPr/>
          </a:p>
          <a:p>
            <a:pPr lvl="1">
              <a:defRPr/>
            </a:pPr>
            <a:r>
              <a:rPr lang="en-US" sz="2200">
                <a:latin typeface="Cambria Math"/>
                <a:ea typeface="Cambria Math"/>
              </a:rPr>
              <a:t>26</a:t>
            </a:r>
            <a:r>
              <a:rPr lang="en-US" sz="2200">
                <a:ea typeface="Cambria Math"/>
              </a:rPr>
              <a:t> = </a:t>
            </a:r>
            <a:r>
              <a:rPr lang="en-US" sz="2200">
                <a:latin typeface="Cambria Math"/>
                <a:ea typeface="Cambria Math"/>
              </a:rPr>
              <a:t>1</a:t>
            </a:r>
            <a:r>
              <a:rPr lang="en-US" sz="2200">
                <a:latin typeface="Cambria Math"/>
                <a:ea typeface="Cambria Math"/>
              </a:rPr>
              <a:t>∙</a:t>
            </a:r>
            <a:r>
              <a:rPr lang="en-US" sz="2200">
                <a:latin typeface="Cambria Math"/>
                <a:ea typeface="Cambria Math"/>
              </a:rPr>
              <a:t>23</a:t>
            </a:r>
            <a:r>
              <a:rPr lang="en-US" sz="2200">
                <a:ea typeface="Cambria Math"/>
              </a:rPr>
              <a:t> + </a:t>
            </a:r>
            <a:r>
              <a:rPr lang="en-US" sz="2200">
                <a:latin typeface="Cambria Math"/>
                <a:ea typeface="Cambria Math"/>
              </a:rPr>
              <a:t>3</a:t>
            </a:r>
            <a:endParaRPr/>
          </a:p>
          <a:p>
            <a:pPr lvl="1">
              <a:defRPr/>
            </a:pPr>
            <a:r>
              <a:rPr lang="en-US" sz="2200">
                <a:latin typeface="Cambria Math"/>
                <a:ea typeface="Cambria Math"/>
              </a:rPr>
              <a:t>23</a:t>
            </a:r>
            <a:r>
              <a:rPr lang="en-US" sz="2200">
                <a:ea typeface="Cambria Math"/>
              </a:rPr>
              <a:t> = </a:t>
            </a:r>
            <a:r>
              <a:rPr lang="en-US" sz="2200">
                <a:latin typeface="Cambria Math"/>
                <a:ea typeface="Cambria Math"/>
              </a:rPr>
              <a:t>7</a:t>
            </a:r>
            <a:r>
              <a:rPr lang="en-US" sz="2200">
                <a:latin typeface="Cambria Math"/>
                <a:ea typeface="Cambria Math"/>
              </a:rPr>
              <a:t>∙</a:t>
            </a:r>
            <a:r>
              <a:rPr lang="en-US" sz="2200">
                <a:latin typeface="Cambria Math"/>
                <a:ea typeface="Cambria Math"/>
              </a:rPr>
              <a:t>3</a:t>
            </a:r>
            <a:r>
              <a:rPr lang="en-US" sz="2200">
                <a:ea typeface="Cambria Math"/>
              </a:rPr>
              <a:t> + </a:t>
            </a:r>
            <a:r>
              <a:rPr lang="en-US" sz="2200">
                <a:latin typeface="Cambria Math"/>
                <a:ea typeface="Cambria Math"/>
              </a:rPr>
              <a:t>2</a:t>
            </a:r>
            <a:endParaRPr/>
          </a:p>
          <a:p>
            <a:pPr lvl="1">
              <a:defRPr/>
            </a:pPr>
            <a:r>
              <a:rPr lang="en-US" sz="2200">
                <a:latin typeface="Cambria Math"/>
                <a:ea typeface="Cambria Math"/>
              </a:rPr>
              <a:t>3</a:t>
            </a:r>
            <a:r>
              <a:rPr lang="en-US" sz="2200">
                <a:ea typeface="Cambria Math"/>
              </a:rPr>
              <a:t> = </a:t>
            </a:r>
            <a:r>
              <a:rPr lang="en-US" sz="2200">
                <a:latin typeface="Cambria Math"/>
                <a:ea typeface="Cambria Math"/>
              </a:rPr>
              <a:t>1</a:t>
            </a:r>
            <a:r>
              <a:rPr lang="en-US" sz="2200">
                <a:latin typeface="Cambria Math"/>
                <a:ea typeface="Cambria Math"/>
              </a:rPr>
              <a:t>∙</a:t>
            </a:r>
            <a:r>
              <a:rPr lang="en-US" sz="2200">
                <a:latin typeface="Cambria Math"/>
                <a:ea typeface="Cambria Math"/>
              </a:rPr>
              <a:t>2</a:t>
            </a:r>
            <a:r>
              <a:rPr lang="en-US" sz="2200">
                <a:ea typeface="Cambria Math"/>
              </a:rPr>
              <a:t> + </a:t>
            </a:r>
            <a:r>
              <a:rPr lang="en-US" sz="2200">
                <a:latin typeface="Cambria Math"/>
                <a:ea typeface="Cambria Math"/>
              </a:rPr>
              <a:t>1</a:t>
            </a:r>
            <a:endParaRPr/>
          </a:p>
          <a:p>
            <a:pPr lvl="1">
              <a:defRPr/>
            </a:pPr>
            <a:r>
              <a:rPr lang="en-US" sz="2200">
                <a:latin typeface="Cambria Math"/>
                <a:ea typeface="Cambria Math"/>
              </a:rPr>
              <a:t>2 = 2</a:t>
            </a:r>
            <a:r>
              <a:rPr lang="en-US" sz="2200">
                <a:latin typeface="Cambria Math"/>
                <a:ea typeface="Cambria Math"/>
              </a:rPr>
              <a:t>∙</a:t>
            </a:r>
            <a:r>
              <a:rPr lang="en-US" sz="2200">
                <a:latin typeface="Cambria Math"/>
                <a:ea typeface="Cambria Math"/>
              </a:rPr>
              <a:t>1</a:t>
            </a:r>
            <a:endParaRPr/>
          </a:p>
        </p:txBody>
      </p:sp>
      <p:sp>
        <p:nvSpPr>
          <p:cNvPr id="7" name="TextBox 4" hidden="0"/>
          <p:cNvSpPr>
            <a:spLocks noAdjustHandles="0" noChangeArrowheads="0"/>
          </p:cNvSpPr>
          <p:nvPr isPhoto="0" userDrawn="0"/>
        </p:nvSpPr>
        <p:spPr bwMode="auto">
          <a:xfrm>
            <a:off x="381000" y="5715000"/>
            <a:ext cx="2971800" cy="923330"/>
          </a:xfrm>
          <a:prstGeom prst="rect">
            <a:avLst/>
          </a:prstGeom>
          <a:noFill/>
        </p:spPr>
        <p:txBody>
          <a:bodyPr wrap="square" rtlCol="0">
            <a:spAutoFit/>
          </a:bodyPr>
          <a:lstStyle/>
          <a:p>
            <a:pPr>
              <a:defRPr/>
            </a:pPr>
            <a:r>
              <a:rPr lang="en-US"/>
              <a:t>Since the last nonzero </a:t>
            </a:r>
            <a:endParaRPr/>
          </a:p>
          <a:p>
            <a:pPr>
              <a:defRPr/>
            </a:pPr>
            <a:r>
              <a:rPr lang="en-US"/>
              <a:t>remainder is </a:t>
            </a:r>
            <a:r>
              <a:rPr lang="en-US">
                <a:latin typeface="Cambria Math"/>
                <a:ea typeface="Cambria Math"/>
              </a:rPr>
              <a:t>1</a:t>
            </a:r>
            <a:r>
              <a:rPr lang="en-US"/>
              <a:t>, </a:t>
            </a:r>
            <a:endParaRPr/>
          </a:p>
          <a:p>
            <a:pPr>
              <a:defRPr/>
            </a:pPr>
            <a:r>
              <a:rPr lang="en-US"/>
              <a:t>gcd</a:t>
            </a:r>
            <a:r>
              <a:rPr lang="en-US"/>
              <a:t>(</a:t>
            </a:r>
            <a:r>
              <a:rPr lang="en-US">
                <a:latin typeface="Cambria Math"/>
                <a:ea typeface="Cambria Math"/>
              </a:rPr>
              <a:t>101,4260</a:t>
            </a:r>
            <a:r>
              <a:rPr lang="en-US"/>
              <a:t>) = </a:t>
            </a:r>
            <a:r>
              <a:rPr lang="en-US">
                <a:latin typeface="Cambria Math"/>
                <a:ea typeface="Cambria Math"/>
              </a:rPr>
              <a:t>1</a:t>
            </a:r>
            <a:endParaRPr/>
          </a:p>
        </p:txBody>
      </p:sp>
      <p:sp>
        <p:nvSpPr>
          <p:cNvPr id="8" name="TextBox 5" hidden="0"/>
          <p:cNvSpPr>
            <a:spLocks noAdjustHandles="0" noChangeArrowheads="0"/>
          </p:cNvSpPr>
          <p:nvPr isPhoto="0" userDrawn="0"/>
        </p:nvSpPr>
        <p:spPr bwMode="auto">
          <a:xfrm>
            <a:off x="3581400" y="3200400"/>
            <a:ext cx="5410200" cy="2800767"/>
          </a:xfrm>
          <a:prstGeom prst="rect">
            <a:avLst/>
          </a:prstGeom>
          <a:noFill/>
        </p:spPr>
        <p:txBody>
          <a:bodyPr wrap="square" rtlCol="0">
            <a:spAutoFit/>
          </a:bodyPr>
          <a:lstStyle/>
          <a:p>
            <a:pPr marL="0" lvl="1">
              <a:defRPr/>
            </a:pPr>
            <a:r>
              <a:rPr lang="en-US" sz="2200">
                <a:latin typeface="Cambria Math"/>
                <a:ea typeface="Cambria Math"/>
              </a:rPr>
              <a:t>1</a:t>
            </a:r>
            <a:r>
              <a:rPr lang="en-US" sz="2200">
                <a:ea typeface="Cambria Math"/>
              </a:rPr>
              <a:t> = </a:t>
            </a:r>
            <a:r>
              <a:rPr lang="en-US" sz="2200">
                <a:latin typeface="Cambria Math"/>
                <a:ea typeface="Cambria Math"/>
              </a:rPr>
              <a:t>3 </a:t>
            </a:r>
            <a:r>
              <a:rPr lang="en-US" sz="2200">
                <a:latin typeface="Cambria Math"/>
                <a:ea typeface="Cambria Math"/>
              </a:rPr>
              <a:t>−</a:t>
            </a:r>
            <a:r>
              <a:rPr lang="en-US" sz="2200">
                <a:latin typeface="Cambria Math"/>
                <a:ea typeface="Cambria Math"/>
              </a:rPr>
              <a:t> 1</a:t>
            </a:r>
            <a:r>
              <a:rPr lang="en-US" sz="2200">
                <a:latin typeface="Cambria Math"/>
                <a:ea typeface="Cambria Math"/>
              </a:rPr>
              <a:t>∙</a:t>
            </a:r>
            <a:r>
              <a:rPr lang="en-US" sz="2200">
                <a:latin typeface="Cambria Math"/>
                <a:ea typeface="Cambria Math"/>
              </a:rPr>
              <a:t>2</a:t>
            </a:r>
            <a:endParaRPr/>
          </a:p>
          <a:p>
            <a:pPr marL="0" lvl="1">
              <a:defRPr/>
            </a:pPr>
            <a:r>
              <a:rPr lang="en-US" sz="2200">
                <a:latin typeface="Cambria Math"/>
                <a:ea typeface="Cambria Math"/>
              </a:rPr>
              <a:t>1</a:t>
            </a:r>
            <a:r>
              <a:rPr lang="en-US" sz="2200">
                <a:ea typeface="Cambria Math"/>
              </a:rPr>
              <a:t> = </a:t>
            </a:r>
            <a:r>
              <a:rPr lang="en-US" sz="2200">
                <a:latin typeface="Cambria Math"/>
                <a:ea typeface="Cambria Math"/>
              </a:rPr>
              <a:t>3 </a:t>
            </a:r>
            <a:r>
              <a:rPr lang="en-US" sz="2200">
                <a:latin typeface="Cambria Math"/>
                <a:ea typeface="Cambria Math"/>
              </a:rPr>
              <a:t>−</a:t>
            </a:r>
            <a:r>
              <a:rPr lang="en-US" sz="2200">
                <a:latin typeface="Cambria Math"/>
                <a:ea typeface="Cambria Math"/>
              </a:rPr>
              <a:t> 1</a:t>
            </a:r>
            <a:r>
              <a:rPr lang="en-US" sz="2200">
                <a:latin typeface="Cambria Math"/>
                <a:ea typeface="Cambria Math"/>
              </a:rPr>
              <a:t>∙</a:t>
            </a:r>
            <a:r>
              <a:rPr lang="en-US" sz="2200">
                <a:latin typeface="Cambria Math"/>
                <a:ea typeface="Cambria Math"/>
              </a:rPr>
              <a:t>(23</a:t>
            </a:r>
            <a:r>
              <a:rPr lang="en-US" sz="2200">
                <a:latin typeface="Cambria Math"/>
                <a:ea typeface="Cambria Math"/>
              </a:rPr>
              <a:t> −</a:t>
            </a:r>
            <a:r>
              <a:rPr lang="en-US" sz="2200">
                <a:ea typeface="Cambria Math"/>
              </a:rPr>
              <a:t>  </a:t>
            </a:r>
            <a:r>
              <a:rPr lang="en-US" sz="2200">
                <a:latin typeface="Cambria Math"/>
                <a:ea typeface="Cambria Math"/>
              </a:rPr>
              <a:t>7</a:t>
            </a:r>
            <a:r>
              <a:rPr lang="en-US" sz="2200">
                <a:latin typeface="Cambria Math"/>
                <a:ea typeface="Cambria Math"/>
              </a:rPr>
              <a:t>∙</a:t>
            </a:r>
            <a:r>
              <a:rPr lang="en-US" sz="2200">
                <a:latin typeface="Cambria Math"/>
                <a:ea typeface="Cambria Math"/>
              </a:rPr>
              <a:t>3) =</a:t>
            </a:r>
            <a:r>
              <a:rPr lang="en-US" sz="2200">
                <a:latin typeface="Cambria Math"/>
                <a:ea typeface="Cambria Math"/>
              </a:rPr>
              <a:t> −</a:t>
            </a:r>
            <a:r>
              <a:rPr lang="en-US" sz="2200">
                <a:latin typeface="Cambria Math"/>
                <a:ea typeface="Cambria Math"/>
              </a:rPr>
              <a:t> 1</a:t>
            </a:r>
            <a:r>
              <a:rPr lang="en-US" sz="2200">
                <a:latin typeface="Cambria Math"/>
                <a:ea typeface="Cambria Math"/>
              </a:rPr>
              <a:t> ∙</a:t>
            </a:r>
            <a:r>
              <a:rPr lang="en-US" sz="2200">
                <a:latin typeface="Cambria Math"/>
                <a:ea typeface="Cambria Math"/>
              </a:rPr>
              <a:t>23 + 8</a:t>
            </a:r>
            <a:r>
              <a:rPr lang="en-US" sz="2200">
                <a:latin typeface="Cambria Math"/>
                <a:ea typeface="Cambria Math"/>
              </a:rPr>
              <a:t>∙</a:t>
            </a:r>
            <a:r>
              <a:rPr lang="en-US" sz="2200">
                <a:latin typeface="Cambria Math"/>
                <a:ea typeface="Cambria Math"/>
              </a:rPr>
              <a:t>3</a:t>
            </a:r>
            <a:endParaRPr/>
          </a:p>
          <a:p>
            <a:pPr marL="0" lvl="1">
              <a:defRPr/>
            </a:pPr>
            <a:r>
              <a:rPr lang="en-US" sz="2200">
                <a:latin typeface="Cambria Math"/>
                <a:ea typeface="Cambria Math"/>
              </a:rPr>
              <a:t>1 =</a:t>
            </a:r>
            <a:r>
              <a:rPr lang="en-US" sz="2200">
                <a:latin typeface="Cambria Math"/>
                <a:ea typeface="Cambria Math"/>
              </a:rPr>
              <a:t> −</a:t>
            </a:r>
            <a:r>
              <a:rPr lang="en-US" sz="2200">
                <a:latin typeface="Cambria Math"/>
                <a:ea typeface="Cambria Math"/>
              </a:rPr>
              <a:t>1</a:t>
            </a:r>
            <a:r>
              <a:rPr lang="en-US" sz="2200">
                <a:latin typeface="Cambria Math"/>
                <a:ea typeface="Cambria Math"/>
              </a:rPr>
              <a:t>∙</a:t>
            </a:r>
            <a:r>
              <a:rPr lang="en-US" sz="2200">
                <a:latin typeface="Cambria Math"/>
                <a:ea typeface="Cambria Math"/>
              </a:rPr>
              <a:t>23 + 8</a:t>
            </a:r>
            <a:r>
              <a:rPr lang="en-US" sz="2200">
                <a:latin typeface="Cambria Math"/>
                <a:ea typeface="Cambria Math"/>
              </a:rPr>
              <a:t>∙</a:t>
            </a:r>
            <a:r>
              <a:rPr lang="en-US" sz="2200">
                <a:latin typeface="Cambria Math"/>
                <a:ea typeface="Cambria Math"/>
              </a:rPr>
              <a:t>(26</a:t>
            </a:r>
            <a:r>
              <a:rPr lang="en-US" sz="2200">
                <a:ea typeface="Cambria Math"/>
              </a:rPr>
              <a:t> </a:t>
            </a:r>
            <a:r>
              <a:rPr lang="en-US" sz="2200">
                <a:latin typeface="Cambria Math"/>
                <a:ea typeface="Cambria Math"/>
              </a:rPr>
              <a:t>−</a:t>
            </a:r>
            <a:r>
              <a:rPr lang="en-US" sz="2200">
                <a:ea typeface="Cambria Math"/>
              </a:rPr>
              <a:t> </a:t>
            </a:r>
            <a:r>
              <a:rPr lang="en-US" sz="2200">
                <a:latin typeface="Cambria Math"/>
                <a:ea typeface="Cambria Math"/>
              </a:rPr>
              <a:t>1</a:t>
            </a:r>
            <a:r>
              <a:rPr lang="en-US" sz="2200">
                <a:latin typeface="Cambria Math"/>
                <a:ea typeface="Cambria Math"/>
              </a:rPr>
              <a:t>∙</a:t>
            </a:r>
            <a:r>
              <a:rPr lang="en-US" sz="2200">
                <a:latin typeface="Cambria Math"/>
                <a:ea typeface="Cambria Math"/>
              </a:rPr>
              <a:t>23) = 8</a:t>
            </a:r>
            <a:r>
              <a:rPr lang="en-US" sz="2200">
                <a:latin typeface="Cambria Math"/>
                <a:ea typeface="Cambria Math"/>
              </a:rPr>
              <a:t>∙</a:t>
            </a:r>
            <a:r>
              <a:rPr lang="en-US" sz="2200">
                <a:latin typeface="Cambria Math"/>
                <a:ea typeface="Cambria Math"/>
              </a:rPr>
              <a:t>26 </a:t>
            </a:r>
            <a:r>
              <a:rPr lang="en-US" sz="2200">
                <a:latin typeface="Cambria Math"/>
                <a:ea typeface="Cambria Math"/>
              </a:rPr>
              <a:t>−</a:t>
            </a:r>
            <a:r>
              <a:rPr lang="en-US" sz="2200">
                <a:latin typeface="Cambria Math"/>
                <a:ea typeface="Cambria Math"/>
              </a:rPr>
              <a:t> 9</a:t>
            </a:r>
            <a:r>
              <a:rPr lang="en-US" sz="2200">
                <a:latin typeface="Cambria Math"/>
                <a:ea typeface="Cambria Math"/>
              </a:rPr>
              <a:t> ∙</a:t>
            </a:r>
            <a:r>
              <a:rPr lang="en-US" sz="2200">
                <a:latin typeface="Cambria Math"/>
                <a:ea typeface="Cambria Math"/>
              </a:rPr>
              <a:t>23</a:t>
            </a:r>
            <a:endParaRPr/>
          </a:p>
          <a:p>
            <a:pPr marL="0" lvl="1">
              <a:defRPr/>
            </a:pPr>
            <a:r>
              <a:rPr lang="en-US" sz="2200">
                <a:latin typeface="Cambria Math"/>
                <a:ea typeface="Cambria Math"/>
              </a:rPr>
              <a:t>1 = 8</a:t>
            </a:r>
            <a:r>
              <a:rPr lang="en-US" sz="2200">
                <a:latin typeface="Cambria Math"/>
                <a:ea typeface="Cambria Math"/>
              </a:rPr>
              <a:t>∙</a:t>
            </a:r>
            <a:r>
              <a:rPr lang="en-US" sz="2200">
                <a:latin typeface="Cambria Math"/>
                <a:ea typeface="Cambria Math"/>
              </a:rPr>
              <a:t>26 </a:t>
            </a:r>
            <a:r>
              <a:rPr lang="en-US" sz="2200">
                <a:latin typeface="Cambria Math"/>
                <a:ea typeface="Cambria Math"/>
              </a:rPr>
              <a:t>−</a:t>
            </a:r>
            <a:r>
              <a:rPr lang="en-US" sz="2200">
                <a:latin typeface="Cambria Math"/>
                <a:ea typeface="Cambria Math"/>
              </a:rPr>
              <a:t> 9</a:t>
            </a:r>
            <a:r>
              <a:rPr lang="en-US" sz="2200">
                <a:latin typeface="Cambria Math"/>
                <a:ea typeface="Cambria Math"/>
              </a:rPr>
              <a:t> ∙</a:t>
            </a:r>
            <a:r>
              <a:rPr lang="en-US" sz="2200">
                <a:latin typeface="Cambria Math"/>
                <a:ea typeface="Cambria Math"/>
              </a:rPr>
              <a:t>(75</a:t>
            </a:r>
            <a:r>
              <a:rPr lang="en-US" sz="2200">
                <a:ea typeface="Cambria Math"/>
              </a:rPr>
              <a:t> </a:t>
            </a:r>
            <a:r>
              <a:rPr lang="en-US" sz="2200">
                <a:latin typeface="Cambria Math"/>
                <a:ea typeface="Cambria Math"/>
              </a:rPr>
              <a:t>−</a:t>
            </a:r>
            <a:r>
              <a:rPr lang="en-US" sz="2200">
                <a:ea typeface="Cambria Math"/>
              </a:rPr>
              <a:t> </a:t>
            </a:r>
            <a:r>
              <a:rPr lang="en-US" sz="2200">
                <a:latin typeface="Cambria Math"/>
                <a:ea typeface="Cambria Math"/>
              </a:rPr>
              <a:t>2</a:t>
            </a:r>
            <a:r>
              <a:rPr lang="en-US" sz="2200">
                <a:latin typeface="Cambria Math"/>
                <a:ea typeface="Cambria Math"/>
              </a:rPr>
              <a:t>∙</a:t>
            </a:r>
            <a:r>
              <a:rPr lang="en-US" sz="2200">
                <a:latin typeface="Cambria Math"/>
                <a:ea typeface="Cambria Math"/>
              </a:rPr>
              <a:t>26</a:t>
            </a:r>
            <a:r>
              <a:rPr lang="en-US" sz="2200">
                <a:ea typeface="Cambria Math"/>
              </a:rPr>
              <a:t> </a:t>
            </a:r>
            <a:r>
              <a:rPr lang="en-US" sz="2200">
                <a:latin typeface="Cambria Math"/>
                <a:ea typeface="Cambria Math"/>
              </a:rPr>
              <a:t>)= 26</a:t>
            </a:r>
            <a:r>
              <a:rPr lang="en-US" sz="2200">
                <a:latin typeface="Cambria Math"/>
                <a:ea typeface="Cambria Math"/>
              </a:rPr>
              <a:t>∙</a:t>
            </a:r>
            <a:r>
              <a:rPr lang="en-US" sz="2200">
                <a:latin typeface="Cambria Math"/>
                <a:ea typeface="Cambria Math"/>
              </a:rPr>
              <a:t>26</a:t>
            </a:r>
            <a:r>
              <a:rPr lang="en-US" sz="2200">
                <a:latin typeface="Cambria Math"/>
                <a:ea typeface="Cambria Math"/>
              </a:rPr>
              <a:t> −</a:t>
            </a:r>
            <a:r>
              <a:rPr lang="en-US" sz="2200">
                <a:latin typeface="Cambria Math"/>
                <a:ea typeface="Cambria Math"/>
              </a:rPr>
              <a:t> 9</a:t>
            </a:r>
            <a:r>
              <a:rPr lang="en-US" sz="2200">
                <a:latin typeface="Cambria Math"/>
                <a:ea typeface="Cambria Math"/>
              </a:rPr>
              <a:t> ∙</a:t>
            </a:r>
            <a:r>
              <a:rPr lang="en-US" sz="2200">
                <a:latin typeface="Cambria Math"/>
                <a:ea typeface="Cambria Math"/>
              </a:rPr>
              <a:t>75</a:t>
            </a:r>
            <a:endParaRPr/>
          </a:p>
          <a:p>
            <a:pPr marL="0" lvl="1">
              <a:defRPr/>
            </a:pPr>
            <a:r>
              <a:rPr lang="en-US" sz="2200">
                <a:latin typeface="Cambria Math"/>
                <a:ea typeface="Cambria Math"/>
              </a:rPr>
              <a:t>1 = 26</a:t>
            </a:r>
            <a:r>
              <a:rPr lang="en-US" sz="2200">
                <a:latin typeface="Cambria Math"/>
                <a:ea typeface="Cambria Math"/>
              </a:rPr>
              <a:t>∙</a:t>
            </a:r>
            <a:r>
              <a:rPr lang="en-US" sz="2200">
                <a:latin typeface="Cambria Math"/>
                <a:ea typeface="Cambria Math"/>
              </a:rPr>
              <a:t>(101</a:t>
            </a:r>
            <a:r>
              <a:rPr lang="en-US" sz="2200">
                <a:ea typeface="Cambria Math"/>
              </a:rPr>
              <a:t> </a:t>
            </a:r>
            <a:r>
              <a:rPr lang="en-US" sz="2200">
                <a:latin typeface="Cambria Math"/>
                <a:ea typeface="Cambria Math"/>
              </a:rPr>
              <a:t>−</a:t>
            </a:r>
            <a:r>
              <a:rPr lang="en-US" sz="2200">
                <a:ea typeface="Cambria Math"/>
              </a:rPr>
              <a:t> </a:t>
            </a:r>
            <a:r>
              <a:rPr lang="en-US" sz="2200">
                <a:latin typeface="Cambria Math"/>
                <a:ea typeface="Cambria Math"/>
              </a:rPr>
              <a:t>1</a:t>
            </a:r>
            <a:r>
              <a:rPr lang="en-US" sz="2200">
                <a:latin typeface="Cambria Math"/>
                <a:ea typeface="Cambria Math"/>
              </a:rPr>
              <a:t>∙</a:t>
            </a:r>
            <a:r>
              <a:rPr lang="en-US" sz="2200">
                <a:latin typeface="Cambria Math"/>
                <a:ea typeface="Cambria Math"/>
              </a:rPr>
              <a:t>75)</a:t>
            </a:r>
            <a:r>
              <a:rPr lang="en-US" sz="2200">
                <a:latin typeface="Cambria Math"/>
                <a:ea typeface="Cambria Math"/>
              </a:rPr>
              <a:t> −</a:t>
            </a:r>
            <a:r>
              <a:rPr lang="en-US" sz="2200">
                <a:latin typeface="Cambria Math"/>
                <a:ea typeface="Cambria Math"/>
              </a:rPr>
              <a:t> 9</a:t>
            </a:r>
            <a:r>
              <a:rPr lang="en-US" sz="2200">
                <a:latin typeface="Cambria Math"/>
                <a:ea typeface="Cambria Math"/>
              </a:rPr>
              <a:t> ∙</a:t>
            </a:r>
            <a:r>
              <a:rPr lang="en-US" sz="2200">
                <a:latin typeface="Cambria Math"/>
                <a:ea typeface="Cambria Math"/>
              </a:rPr>
              <a:t>75 </a:t>
            </a:r>
            <a:endParaRPr/>
          </a:p>
          <a:p>
            <a:pPr marL="0" lvl="1">
              <a:defRPr/>
            </a:pPr>
            <a:r>
              <a:rPr lang="en-US" sz="2200">
                <a:latin typeface="Cambria Math"/>
                <a:ea typeface="Cambria Math"/>
              </a:rPr>
              <a:t>           = 26</a:t>
            </a:r>
            <a:r>
              <a:rPr lang="en-US" sz="2200">
                <a:latin typeface="Cambria Math"/>
                <a:ea typeface="Cambria Math"/>
              </a:rPr>
              <a:t>∙</a:t>
            </a:r>
            <a:r>
              <a:rPr lang="en-US" sz="2200">
                <a:latin typeface="Cambria Math"/>
                <a:ea typeface="Cambria Math"/>
              </a:rPr>
              <a:t>101</a:t>
            </a:r>
            <a:r>
              <a:rPr lang="en-US" sz="2200">
                <a:latin typeface="Cambria Math"/>
                <a:ea typeface="Cambria Math"/>
              </a:rPr>
              <a:t> −</a:t>
            </a:r>
            <a:r>
              <a:rPr lang="en-US" sz="2200">
                <a:latin typeface="Cambria Math"/>
                <a:ea typeface="Cambria Math"/>
              </a:rPr>
              <a:t> 35</a:t>
            </a:r>
            <a:r>
              <a:rPr lang="en-US" sz="2200">
                <a:latin typeface="Cambria Math"/>
                <a:ea typeface="Cambria Math"/>
              </a:rPr>
              <a:t> ∙</a:t>
            </a:r>
            <a:r>
              <a:rPr lang="en-US" sz="2200">
                <a:latin typeface="Cambria Math"/>
                <a:ea typeface="Cambria Math"/>
              </a:rPr>
              <a:t>75</a:t>
            </a:r>
            <a:endParaRPr/>
          </a:p>
          <a:p>
            <a:pPr marL="0" lvl="1">
              <a:defRPr/>
            </a:pPr>
            <a:r>
              <a:rPr lang="en-US" sz="2200">
                <a:latin typeface="Cambria Math"/>
                <a:ea typeface="Cambria Math"/>
              </a:rPr>
              <a:t>1 = 26</a:t>
            </a:r>
            <a:r>
              <a:rPr lang="en-US" sz="2200">
                <a:latin typeface="Cambria Math"/>
                <a:ea typeface="Cambria Math"/>
              </a:rPr>
              <a:t>∙</a:t>
            </a:r>
            <a:r>
              <a:rPr lang="en-US" sz="2200">
                <a:latin typeface="Cambria Math"/>
                <a:ea typeface="Cambria Math"/>
              </a:rPr>
              <a:t>101</a:t>
            </a:r>
            <a:r>
              <a:rPr lang="en-US" sz="2200">
                <a:latin typeface="Cambria Math"/>
                <a:ea typeface="Cambria Math"/>
              </a:rPr>
              <a:t> −</a:t>
            </a:r>
            <a:r>
              <a:rPr lang="en-US" sz="2200">
                <a:latin typeface="Cambria Math"/>
                <a:ea typeface="Cambria Math"/>
              </a:rPr>
              <a:t> 35</a:t>
            </a:r>
            <a:r>
              <a:rPr lang="en-US" sz="2200">
                <a:latin typeface="Cambria Math"/>
                <a:ea typeface="Cambria Math"/>
              </a:rPr>
              <a:t> ∙</a:t>
            </a:r>
            <a:r>
              <a:rPr lang="en-US" sz="2200">
                <a:latin typeface="Cambria Math"/>
                <a:ea typeface="Cambria Math"/>
              </a:rPr>
              <a:t>(42620</a:t>
            </a:r>
            <a:r>
              <a:rPr lang="en-US" sz="2200">
                <a:ea typeface="Cambria Math"/>
              </a:rPr>
              <a:t> </a:t>
            </a:r>
            <a:r>
              <a:rPr lang="en-US" sz="2200">
                <a:latin typeface="Cambria Math"/>
                <a:ea typeface="Cambria Math"/>
              </a:rPr>
              <a:t>−</a:t>
            </a:r>
            <a:r>
              <a:rPr lang="en-US" sz="2200">
                <a:ea typeface="Cambria Math"/>
              </a:rPr>
              <a:t> </a:t>
            </a:r>
            <a:r>
              <a:rPr lang="en-US" sz="2200">
                <a:latin typeface="Cambria Math"/>
                <a:ea typeface="Cambria Math"/>
              </a:rPr>
              <a:t>45</a:t>
            </a:r>
            <a:r>
              <a:rPr lang="en-US" sz="2200">
                <a:latin typeface="Cambria Math"/>
                <a:ea typeface="Cambria Math"/>
              </a:rPr>
              <a:t>∙</a:t>
            </a:r>
            <a:r>
              <a:rPr lang="en-US" sz="2200">
                <a:latin typeface="Cambria Math"/>
                <a:ea typeface="Cambria Math"/>
              </a:rPr>
              <a:t>101) </a:t>
            </a:r>
            <a:endParaRPr/>
          </a:p>
          <a:p>
            <a:pPr marL="0" lvl="1">
              <a:defRPr/>
            </a:pPr>
            <a:r>
              <a:rPr lang="en-US" sz="2200">
                <a:latin typeface="Cambria Math"/>
                <a:ea typeface="Cambria Math"/>
              </a:rPr>
              <a:t>       = </a:t>
            </a:r>
            <a:r>
              <a:rPr lang="en-US" sz="2200">
                <a:latin typeface="Cambria Math"/>
                <a:ea typeface="Cambria Math"/>
              </a:rPr>
              <a:t>−</a:t>
            </a:r>
            <a:r>
              <a:rPr lang="en-US" sz="2200">
                <a:latin typeface="Cambria Math"/>
                <a:ea typeface="Cambria Math"/>
              </a:rPr>
              <a:t> 35</a:t>
            </a:r>
            <a:r>
              <a:rPr lang="en-US" sz="2200">
                <a:latin typeface="Cambria Math"/>
                <a:ea typeface="Cambria Math"/>
              </a:rPr>
              <a:t> ∙</a:t>
            </a:r>
            <a:r>
              <a:rPr lang="en-US" sz="2200">
                <a:latin typeface="Cambria Math"/>
                <a:ea typeface="Cambria Math"/>
              </a:rPr>
              <a:t>42620</a:t>
            </a:r>
            <a:r>
              <a:rPr lang="en-US" sz="2200">
                <a:ea typeface="Cambria Math"/>
              </a:rPr>
              <a:t> </a:t>
            </a:r>
            <a:r>
              <a:rPr lang="en-US" sz="2200">
                <a:latin typeface="Cambria Math"/>
                <a:ea typeface="Cambria Math"/>
              </a:rPr>
              <a:t>+</a:t>
            </a:r>
            <a:r>
              <a:rPr lang="en-US" sz="2200">
                <a:ea typeface="Cambria Math"/>
              </a:rPr>
              <a:t> </a:t>
            </a:r>
            <a:r>
              <a:rPr lang="en-US" sz="2200">
                <a:latin typeface="Cambria Math"/>
                <a:ea typeface="Cambria Math"/>
              </a:rPr>
              <a:t>1601</a:t>
            </a:r>
            <a:r>
              <a:rPr lang="en-US" sz="2200">
                <a:latin typeface="Cambria Math"/>
                <a:ea typeface="Cambria Math"/>
              </a:rPr>
              <a:t>∙</a:t>
            </a:r>
            <a:r>
              <a:rPr lang="en-US" sz="2200">
                <a:latin typeface="Cambria Math"/>
                <a:ea typeface="Cambria Math"/>
              </a:rPr>
              <a:t>101</a:t>
            </a:r>
            <a:endParaRPr/>
          </a:p>
        </p:txBody>
      </p:sp>
      <p:sp>
        <p:nvSpPr>
          <p:cNvPr id="9" name="TextBox 6" hidden="0"/>
          <p:cNvSpPr>
            <a:spLocks noAdjustHandles="0" noChangeArrowheads="0"/>
          </p:cNvSpPr>
          <p:nvPr isPhoto="0" userDrawn="0"/>
        </p:nvSpPr>
        <p:spPr bwMode="auto">
          <a:xfrm>
            <a:off x="4343400" y="2895600"/>
            <a:ext cx="3886200" cy="369332"/>
          </a:xfrm>
          <a:prstGeom prst="rect">
            <a:avLst/>
          </a:prstGeom>
          <a:noFill/>
        </p:spPr>
        <p:txBody>
          <a:bodyPr wrap="square" rtlCol="0">
            <a:spAutoFit/>
          </a:bodyPr>
          <a:lstStyle/>
          <a:p>
            <a:pPr>
              <a:defRPr/>
            </a:pPr>
            <a:r>
              <a:rPr lang="en-US"/>
              <a:t>Working Backwards:</a:t>
            </a:r>
            <a:endParaRPr/>
          </a:p>
        </p:txBody>
      </p:sp>
      <p:sp>
        <p:nvSpPr>
          <p:cNvPr id="10" name="TextBox 7" hidden="0"/>
          <p:cNvSpPr>
            <a:spLocks noAdjustHandles="0" noChangeArrowheads="0"/>
          </p:cNvSpPr>
          <p:nvPr isPhoto="0" userDrawn="0"/>
        </p:nvSpPr>
        <p:spPr bwMode="auto">
          <a:xfrm>
            <a:off x="2743200" y="6019800"/>
            <a:ext cx="3886200" cy="369332"/>
          </a:xfrm>
          <a:prstGeom prst="rect">
            <a:avLst/>
          </a:prstGeom>
          <a:noFill/>
          <a:ln>
            <a:solidFill>
              <a:schemeClr val="accent1"/>
            </a:solidFill>
          </a:ln>
        </p:spPr>
        <p:txBody>
          <a:bodyPr wrap="square" rtlCol="0">
            <a:spAutoFit/>
          </a:bodyPr>
          <a:lstStyle/>
          <a:p>
            <a:pPr>
              <a:defRPr/>
            </a:pPr>
            <a:r>
              <a:rPr lang="en-US"/>
              <a:t>B</a:t>
            </a:r>
            <a:r>
              <a:rPr lang="en-US">
                <a:latin typeface="Cambria Math"/>
                <a:ea typeface="Cambria Math"/>
              </a:rPr>
              <a:t>é</a:t>
            </a:r>
            <a:r>
              <a:rPr lang="en-US"/>
              <a:t>zout coefficients :</a:t>
            </a:r>
            <a:r>
              <a:rPr lang="en-US">
                <a:latin typeface="Cambria Math"/>
                <a:ea typeface="Cambria Math"/>
              </a:rPr>
              <a:t> −</a:t>
            </a:r>
            <a:r>
              <a:rPr lang="en-US">
                <a:latin typeface="Cambria Math"/>
                <a:ea typeface="Cambria Math"/>
              </a:rPr>
              <a:t> 35</a:t>
            </a:r>
            <a:r>
              <a:rPr lang="en-US">
                <a:latin typeface="Cambria Math"/>
                <a:ea typeface="Cambria Math"/>
              </a:rPr>
              <a:t> </a:t>
            </a:r>
            <a:r>
              <a:rPr lang="en-US"/>
              <a:t>and</a:t>
            </a:r>
            <a:r>
              <a:rPr lang="en-US">
                <a:latin typeface="Cambria Math"/>
                <a:ea typeface="Cambria Math"/>
              </a:rPr>
              <a:t> </a:t>
            </a:r>
            <a:r>
              <a:rPr lang="en-US">
                <a:ea typeface="Cambria Math"/>
              </a:rPr>
              <a:t> </a:t>
            </a:r>
            <a:r>
              <a:rPr lang="en-US">
                <a:latin typeface="Cambria Math"/>
                <a:ea typeface="Cambria Math"/>
              </a:rPr>
              <a:t>1601</a:t>
            </a:r>
            <a:r>
              <a:rPr lang="en-US"/>
              <a:t>  </a:t>
            </a:r>
            <a:endParaRPr/>
          </a:p>
        </p:txBody>
      </p:sp>
      <p:sp>
        <p:nvSpPr>
          <p:cNvPr id="11" name="TextBox 8" hidden="0"/>
          <p:cNvSpPr>
            <a:spLocks noAdjustHandles="0" noChangeArrowheads="0"/>
          </p:cNvSpPr>
          <p:nvPr isPhoto="0" userDrawn="0"/>
        </p:nvSpPr>
        <p:spPr bwMode="auto">
          <a:xfrm>
            <a:off x="6705600" y="5943600"/>
            <a:ext cx="2286000" cy="646331"/>
          </a:xfrm>
          <a:prstGeom prst="rect">
            <a:avLst/>
          </a:prstGeom>
          <a:noFill/>
          <a:ln>
            <a:solidFill>
              <a:schemeClr val="accent1"/>
            </a:solidFill>
          </a:ln>
        </p:spPr>
        <p:txBody>
          <a:bodyPr wrap="square" rtlCol="0">
            <a:spAutoFit/>
          </a:bodyPr>
          <a:lstStyle/>
          <a:p>
            <a:pPr>
              <a:defRPr/>
            </a:pPr>
            <a:r>
              <a:rPr lang="en-US">
                <a:latin typeface="Cambria Math"/>
                <a:ea typeface="Cambria Math"/>
              </a:rPr>
              <a:t>1601 is an inverse of 101 modulo 42620</a:t>
            </a:r>
            <a:endParaRPr lang="en-US"/>
          </a:p>
        </p:txBody>
      </p:sp>
      <p:cxnSp>
        <p:nvCxnSpPr>
          <p:cNvPr id="12" name="Straight Arrow Connector 10" hidden="0"/>
          <p:cNvCxnSpPr>
            <a:cxnSpLocks/>
          </p:cNvCxnSpPr>
          <p:nvPr isPhoto="0" userDrawn="0"/>
        </p:nvCxnSpPr>
        <p:spPr bwMode="auto">
          <a:xfrm rot="5400000" flipH="1" flipV="1">
            <a:off x="2019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457200" y="533400"/>
            <a:ext cx="8229600" cy="1143000"/>
          </a:xfrm>
        </p:spPr>
        <p:txBody>
          <a:bodyPr/>
          <a:lstStyle/>
          <a:p>
            <a:pPr>
              <a:defRPr/>
            </a:pPr>
            <a:r>
              <a:rPr lang="en-US" sz="4000"/>
              <a:t>Using Inverses to Solve </a:t>
            </a:r>
            <a:r>
              <a:rPr lang="en-US" sz="4000"/>
              <a:t>Congruences</a:t>
            </a:r>
            <a:endParaRPr lang="en-US" sz="4000"/>
          </a:p>
        </p:txBody>
      </p:sp>
      <p:sp>
        <p:nvSpPr>
          <p:cNvPr id="5" name="Content Placeholder 2" hidden="0"/>
          <p:cNvSpPr>
            <a:spLocks noGrp="1"/>
          </p:cNvSpPr>
          <p:nvPr isPhoto="0" userDrawn="0">
            <p:ph idx="1" hasCustomPrompt="0"/>
          </p:nvPr>
        </p:nvSpPr>
        <p:spPr bwMode="auto">
          <a:xfrm>
            <a:off x="457200" y="1752599"/>
            <a:ext cx="8229600" cy="4389120"/>
          </a:xfrm>
        </p:spPr>
        <p:txBody>
          <a:bodyPr>
            <a:noAutofit/>
          </a:bodyPr>
          <a:lstStyle/>
          <a:p>
            <a:pPr>
              <a:defRPr/>
            </a:pPr>
            <a:r>
              <a:rPr lang="en-US" sz="2000"/>
              <a:t>We can solve the congruence   </a:t>
            </a:r>
            <a:r>
              <a:rPr lang="en-US" sz="2000" i="1"/>
              <a:t>ax</a:t>
            </a:r>
            <a:r>
              <a:rPr lang="en-US" sz="2000">
                <a:latin typeface="Cambria Math"/>
                <a:ea typeface="Cambria Math"/>
              </a:rPr>
              <a:t>≡</a:t>
            </a:r>
            <a:r>
              <a:rPr lang="en-US" sz="2000"/>
              <a:t> </a:t>
            </a:r>
            <a:r>
              <a:rPr lang="en-US" sz="2000" i="1"/>
              <a:t>b</a:t>
            </a:r>
            <a:r>
              <a:rPr lang="en-US" sz="2000"/>
              <a:t>( mod </a:t>
            </a:r>
            <a:r>
              <a:rPr lang="en-US" sz="2000" i="1"/>
              <a:t>m</a:t>
            </a:r>
            <a:r>
              <a:rPr lang="en-US" sz="2000"/>
              <a:t>) by multiplying both sides by </a:t>
            </a:r>
            <a:r>
              <a:rPr lang="en-US" sz="2000" i="1"/>
              <a:t>ā.</a:t>
            </a:r>
            <a:endParaRPr/>
          </a:p>
          <a:p>
            <a:pPr>
              <a:buNone/>
              <a:defRPr/>
            </a:pPr>
            <a:r>
              <a:rPr lang="en-US" sz="2000" b="1"/>
              <a:t>     Example</a:t>
            </a:r>
            <a:r>
              <a:rPr lang="en-US" sz="2000"/>
              <a:t>:  What are the solutions of the  congruence </a:t>
            </a:r>
            <a:r>
              <a:rPr lang="en-US" sz="2000">
                <a:latin typeface="Cambria Math"/>
                <a:ea typeface="Cambria Math"/>
              </a:rPr>
              <a:t>3</a:t>
            </a:r>
            <a:r>
              <a:rPr lang="en-US" sz="2000" i="1"/>
              <a:t>x</a:t>
            </a:r>
            <a:r>
              <a:rPr lang="en-US" sz="2000">
                <a:latin typeface="Cambria Math"/>
                <a:ea typeface="Cambria Math"/>
              </a:rPr>
              <a:t>≡</a:t>
            </a:r>
            <a:r>
              <a:rPr lang="en-US" sz="2000"/>
              <a:t> </a:t>
            </a:r>
            <a:r>
              <a:rPr lang="en-US" sz="2000">
                <a:latin typeface="Cambria Math"/>
                <a:ea typeface="Cambria Math"/>
              </a:rPr>
              <a:t>4</a:t>
            </a:r>
            <a:r>
              <a:rPr lang="en-US" sz="2000"/>
              <a:t>( mod </a:t>
            </a:r>
            <a:r>
              <a:rPr lang="en-US" sz="2000">
                <a:latin typeface="Cambria Math"/>
                <a:ea typeface="Cambria Math"/>
              </a:rPr>
              <a:t>7</a:t>
            </a:r>
            <a:r>
              <a:rPr lang="en-US" sz="2000"/>
              <a:t>). </a:t>
            </a:r>
            <a:endParaRPr/>
          </a:p>
          <a:p>
            <a:pPr>
              <a:buNone/>
              <a:defRPr/>
            </a:pPr>
            <a:r>
              <a:rPr lang="en-US" sz="2000"/>
              <a:t>     </a:t>
            </a:r>
            <a:r>
              <a:rPr lang="en-US" sz="2000" b="1"/>
              <a:t>Solution</a:t>
            </a:r>
            <a:r>
              <a:rPr lang="en-US" sz="2000"/>
              <a:t>:  We found that </a:t>
            </a:r>
            <a:r>
              <a:rPr lang="en-US" sz="2000">
                <a:latin typeface="Cambria Math"/>
                <a:ea typeface="Cambria Math"/>
              </a:rPr>
              <a:t>−</a:t>
            </a:r>
            <a:r>
              <a:rPr lang="en-US" sz="2000">
                <a:latin typeface="Cambria Math"/>
                <a:ea typeface="Cambria Math"/>
              </a:rPr>
              <a:t>2 </a:t>
            </a:r>
            <a:r>
              <a:rPr lang="en-US" sz="2000">
                <a:ea typeface="Cambria Math"/>
              </a:rPr>
              <a:t>is an inverse of </a:t>
            </a:r>
            <a:r>
              <a:rPr lang="en-US" sz="2000">
                <a:latin typeface="Cambria Math"/>
                <a:ea typeface="Cambria Math"/>
              </a:rPr>
              <a:t>3 </a:t>
            </a:r>
            <a:r>
              <a:rPr lang="en-US" sz="2000">
                <a:ea typeface="Cambria Math"/>
              </a:rPr>
              <a:t>modulo </a:t>
            </a:r>
            <a:r>
              <a:rPr lang="en-US" sz="2000">
                <a:latin typeface="Cambria Math"/>
                <a:ea typeface="Cambria Math"/>
              </a:rPr>
              <a:t>7 </a:t>
            </a:r>
            <a:r>
              <a:rPr lang="en-US" sz="2000">
                <a:ea typeface="Cambria Math"/>
              </a:rPr>
              <a:t>(two slides back). We multiply both sides of the congruence by </a:t>
            </a:r>
            <a:r>
              <a:rPr lang="en-US" sz="2000">
                <a:latin typeface="Cambria Math"/>
                <a:ea typeface="Cambria Math"/>
              </a:rPr>
              <a:t>−</a:t>
            </a:r>
            <a:r>
              <a:rPr lang="en-US" sz="2000">
                <a:latin typeface="Cambria Math"/>
                <a:ea typeface="Cambria Math"/>
              </a:rPr>
              <a:t>2 </a:t>
            </a:r>
            <a:r>
              <a:rPr lang="en-US" sz="2000">
                <a:ea typeface="Cambria Math"/>
              </a:rPr>
              <a:t>giving</a:t>
            </a:r>
            <a:r>
              <a:rPr lang="en-US" sz="2000">
                <a:latin typeface="Cambria Math"/>
                <a:ea typeface="Cambria Math"/>
              </a:rPr>
              <a:t> </a:t>
            </a:r>
            <a:endParaRPr/>
          </a:p>
          <a:p>
            <a:pPr>
              <a:buNone/>
              <a:defRPr/>
            </a:pPr>
            <a:r>
              <a:rPr lang="en-US" sz="2000">
                <a:latin typeface="Cambria Math"/>
                <a:ea typeface="Cambria Math"/>
              </a:rPr>
              <a:t>                </a:t>
            </a:r>
            <a:r>
              <a:rPr lang="en-US" sz="2000">
                <a:latin typeface="Cambria Math"/>
                <a:ea typeface="Cambria Math"/>
              </a:rPr>
              <a:t>−</a:t>
            </a:r>
            <a:r>
              <a:rPr lang="en-US" sz="2000">
                <a:latin typeface="Cambria Math"/>
                <a:ea typeface="Cambria Math"/>
              </a:rPr>
              <a:t>2  </a:t>
            </a:r>
            <a:r>
              <a:rPr lang="en-US" sz="2000">
                <a:latin typeface="Cambria Math"/>
                <a:ea typeface="Cambria Math"/>
              </a:rPr>
              <a:t>∙</a:t>
            </a:r>
            <a:r>
              <a:rPr lang="en-US" sz="2000">
                <a:latin typeface="Cambria Math"/>
                <a:ea typeface="Cambria Math"/>
              </a:rPr>
              <a:t> 3</a:t>
            </a:r>
            <a:r>
              <a:rPr lang="en-US" sz="2000" i="1"/>
              <a:t>x </a:t>
            </a:r>
            <a:r>
              <a:rPr lang="en-US" sz="2000">
                <a:latin typeface="Cambria Math"/>
                <a:ea typeface="Cambria Math"/>
              </a:rPr>
              <a:t>≡</a:t>
            </a:r>
            <a:r>
              <a:rPr lang="en-US" sz="2000"/>
              <a:t> </a:t>
            </a:r>
            <a:r>
              <a:rPr lang="en-US" sz="2000">
                <a:latin typeface="Cambria Math"/>
                <a:ea typeface="Cambria Math"/>
              </a:rPr>
              <a:t>−</a:t>
            </a:r>
            <a:r>
              <a:rPr lang="en-US" sz="2000">
                <a:latin typeface="Cambria Math"/>
                <a:ea typeface="Cambria Math"/>
              </a:rPr>
              <a:t>2 </a:t>
            </a:r>
            <a:r>
              <a:rPr lang="en-US" sz="2000">
                <a:latin typeface="Cambria Math"/>
                <a:ea typeface="Cambria Math"/>
              </a:rPr>
              <a:t>∙ </a:t>
            </a:r>
            <a:r>
              <a:rPr lang="en-US" sz="2000">
                <a:latin typeface="Cambria Math"/>
                <a:ea typeface="Cambria Math"/>
              </a:rPr>
              <a:t>4</a:t>
            </a:r>
            <a:r>
              <a:rPr lang="en-US" sz="2000"/>
              <a:t>(mod </a:t>
            </a:r>
            <a:r>
              <a:rPr lang="en-US" sz="2000">
                <a:latin typeface="Cambria Math"/>
                <a:ea typeface="Cambria Math"/>
              </a:rPr>
              <a:t>7</a:t>
            </a:r>
            <a:r>
              <a:rPr lang="en-US" sz="2000"/>
              <a:t>).</a:t>
            </a:r>
            <a:endParaRPr/>
          </a:p>
          <a:p>
            <a:pPr>
              <a:buNone/>
              <a:defRPr/>
            </a:pPr>
            <a:r>
              <a:rPr lang="en-US" sz="2000"/>
              <a:t>     Because  </a:t>
            </a:r>
            <a:r>
              <a:rPr lang="en-US" sz="2000">
                <a:latin typeface="Cambria Math"/>
                <a:ea typeface="Cambria Math"/>
              </a:rPr>
              <a:t>−</a:t>
            </a:r>
            <a:r>
              <a:rPr lang="en-US" sz="2000">
                <a:latin typeface="Cambria Math"/>
                <a:ea typeface="Cambria Math"/>
              </a:rPr>
              <a:t>6 </a:t>
            </a:r>
            <a:r>
              <a:rPr lang="en-US" sz="2000">
                <a:latin typeface="Cambria Math"/>
                <a:ea typeface="Cambria Math"/>
              </a:rPr>
              <a:t>≡</a:t>
            </a:r>
            <a:r>
              <a:rPr lang="en-US" sz="2000"/>
              <a:t> </a:t>
            </a:r>
            <a:r>
              <a:rPr lang="en-US" sz="2000">
                <a:latin typeface="Cambria Math"/>
                <a:ea typeface="Cambria Math"/>
              </a:rPr>
              <a:t>1 </a:t>
            </a:r>
            <a:r>
              <a:rPr lang="en-US" sz="2000"/>
              <a:t>(mod </a:t>
            </a:r>
            <a:r>
              <a:rPr lang="en-US" sz="2000">
                <a:latin typeface="Cambria Math"/>
                <a:ea typeface="Cambria Math"/>
              </a:rPr>
              <a:t>7</a:t>
            </a:r>
            <a:r>
              <a:rPr lang="en-US" sz="2000"/>
              <a:t>)  and </a:t>
            </a:r>
            <a:r>
              <a:rPr lang="en-US" sz="2000">
                <a:latin typeface="Cambria Math"/>
                <a:ea typeface="Cambria Math"/>
              </a:rPr>
              <a:t>−</a:t>
            </a:r>
            <a:r>
              <a:rPr lang="en-US" sz="2000">
                <a:latin typeface="Cambria Math"/>
                <a:ea typeface="Cambria Math"/>
              </a:rPr>
              <a:t>8 </a:t>
            </a:r>
            <a:r>
              <a:rPr lang="en-US" sz="2000">
                <a:latin typeface="Cambria Math"/>
                <a:ea typeface="Cambria Math"/>
              </a:rPr>
              <a:t>≡</a:t>
            </a:r>
            <a:r>
              <a:rPr lang="en-US" sz="2000"/>
              <a:t> </a:t>
            </a:r>
            <a:r>
              <a:rPr lang="en-US" sz="2000">
                <a:latin typeface="Cambria Math"/>
                <a:ea typeface="Cambria Math"/>
              </a:rPr>
              <a:t>6 </a:t>
            </a:r>
            <a:r>
              <a:rPr lang="en-US" sz="2000"/>
              <a:t>(mod </a:t>
            </a:r>
            <a:r>
              <a:rPr lang="en-US" sz="2000">
                <a:latin typeface="Cambria Math"/>
                <a:ea typeface="Cambria Math"/>
              </a:rPr>
              <a:t>7</a:t>
            </a:r>
            <a:r>
              <a:rPr lang="en-US" sz="2000"/>
              <a:t>), it follows that if </a:t>
            </a:r>
            <a:r>
              <a:rPr lang="en-US" sz="2000" i="1"/>
              <a:t>x</a:t>
            </a:r>
            <a:r>
              <a:rPr lang="en-US" sz="2000"/>
              <a:t> is a solution, then </a:t>
            </a:r>
            <a:r>
              <a:rPr lang="en-US" sz="2000" i="1"/>
              <a:t>x</a:t>
            </a:r>
            <a:r>
              <a:rPr lang="en-US" sz="2000">
                <a:latin typeface="Cambria Math"/>
                <a:ea typeface="Cambria Math"/>
              </a:rPr>
              <a:t> ≡</a:t>
            </a:r>
            <a:r>
              <a:rPr lang="en-US" sz="2000"/>
              <a:t> </a:t>
            </a:r>
            <a:r>
              <a:rPr lang="en-US" sz="2000">
                <a:latin typeface="Cambria Math"/>
                <a:ea typeface="Cambria Math"/>
              </a:rPr>
              <a:t> −</a:t>
            </a:r>
            <a:r>
              <a:rPr lang="en-US" sz="2000">
                <a:latin typeface="Cambria Math"/>
                <a:ea typeface="Cambria Math"/>
              </a:rPr>
              <a:t>8</a:t>
            </a:r>
            <a:r>
              <a:rPr lang="en-US" sz="2000">
                <a:latin typeface="Cambria Math"/>
                <a:ea typeface="Cambria Math"/>
              </a:rPr>
              <a:t> </a:t>
            </a:r>
            <a:r>
              <a:rPr lang="en-US" sz="2000"/>
              <a:t> </a:t>
            </a:r>
            <a:r>
              <a:rPr lang="en-US" sz="2000">
                <a:latin typeface="Cambria Math"/>
                <a:ea typeface="Cambria Math"/>
              </a:rPr>
              <a:t> </a:t>
            </a:r>
            <a:r>
              <a:rPr lang="en-US" sz="2000">
                <a:latin typeface="Cambria Math"/>
                <a:ea typeface="Cambria Math"/>
              </a:rPr>
              <a:t>≡</a:t>
            </a:r>
            <a:r>
              <a:rPr lang="en-US" sz="2000"/>
              <a:t> </a:t>
            </a:r>
            <a:r>
              <a:rPr lang="en-US" sz="2000">
                <a:latin typeface="Cambria Math"/>
                <a:ea typeface="Cambria Math"/>
              </a:rPr>
              <a:t>6 </a:t>
            </a:r>
            <a:r>
              <a:rPr lang="en-US" sz="2000"/>
              <a:t>(mod </a:t>
            </a:r>
            <a:r>
              <a:rPr lang="en-US" sz="2000">
                <a:latin typeface="Cambria Math"/>
                <a:ea typeface="Cambria Math"/>
              </a:rPr>
              <a:t>7</a:t>
            </a:r>
            <a:r>
              <a:rPr lang="en-US" sz="2000"/>
              <a:t>)</a:t>
            </a:r>
            <a:endParaRPr/>
          </a:p>
          <a:p>
            <a:pPr>
              <a:buNone/>
              <a:defRPr/>
            </a:pPr>
            <a:r>
              <a:rPr lang="en-US" sz="2000"/>
              <a:t>     We need to determine if every </a:t>
            </a:r>
            <a:r>
              <a:rPr lang="en-US" sz="2000" i="1"/>
              <a:t>x</a:t>
            </a:r>
            <a:r>
              <a:rPr lang="en-US" sz="2000"/>
              <a:t> with</a:t>
            </a:r>
            <a:r>
              <a:rPr lang="en-US" sz="2000" i="1"/>
              <a:t> x</a:t>
            </a:r>
            <a:r>
              <a:rPr lang="en-US" sz="2000"/>
              <a:t> </a:t>
            </a:r>
            <a:r>
              <a:rPr lang="en-US" sz="2000">
                <a:latin typeface="Cambria Math"/>
                <a:ea typeface="Cambria Math"/>
              </a:rPr>
              <a:t> </a:t>
            </a:r>
            <a:r>
              <a:rPr lang="en-US" sz="2000">
                <a:latin typeface="Cambria Math"/>
                <a:ea typeface="Cambria Math"/>
              </a:rPr>
              <a:t>≡</a:t>
            </a:r>
            <a:r>
              <a:rPr lang="en-US" sz="2000"/>
              <a:t> </a:t>
            </a:r>
            <a:r>
              <a:rPr lang="en-US" sz="2000">
                <a:latin typeface="Cambria Math"/>
                <a:ea typeface="Cambria Math"/>
              </a:rPr>
              <a:t>6 </a:t>
            </a:r>
            <a:r>
              <a:rPr lang="en-US" sz="2000"/>
              <a:t>(mod </a:t>
            </a:r>
            <a:r>
              <a:rPr lang="en-US" sz="2000">
                <a:latin typeface="Cambria Math"/>
                <a:ea typeface="Cambria Math"/>
              </a:rPr>
              <a:t>7</a:t>
            </a:r>
            <a:r>
              <a:rPr lang="en-US" sz="2000"/>
              <a:t>) is a solution. Assume that    </a:t>
            </a:r>
            <a:r>
              <a:rPr lang="en-US" sz="2000" i="1"/>
              <a:t>x</a:t>
            </a:r>
            <a:r>
              <a:rPr lang="en-US" sz="2000"/>
              <a:t> </a:t>
            </a:r>
            <a:r>
              <a:rPr lang="en-US" sz="2000">
                <a:latin typeface="Cambria Math"/>
                <a:ea typeface="Cambria Math"/>
              </a:rPr>
              <a:t> </a:t>
            </a:r>
            <a:r>
              <a:rPr lang="en-US" sz="2000">
                <a:latin typeface="Cambria Math"/>
                <a:ea typeface="Cambria Math"/>
              </a:rPr>
              <a:t>≡</a:t>
            </a:r>
            <a:r>
              <a:rPr lang="en-US" sz="2000"/>
              <a:t> </a:t>
            </a:r>
            <a:r>
              <a:rPr lang="en-US" sz="2000">
                <a:latin typeface="Cambria Math"/>
                <a:ea typeface="Cambria Math"/>
              </a:rPr>
              <a:t>6 </a:t>
            </a:r>
            <a:r>
              <a:rPr lang="en-US" sz="2000"/>
              <a:t>(mod </a:t>
            </a:r>
            <a:r>
              <a:rPr lang="en-US" sz="2000">
                <a:latin typeface="Cambria Math"/>
                <a:ea typeface="Cambria Math"/>
              </a:rPr>
              <a:t>7</a:t>
            </a:r>
            <a:r>
              <a:rPr lang="en-US" sz="2000"/>
              <a:t>). By Theorem </a:t>
            </a:r>
            <a:r>
              <a:rPr lang="en-US" sz="2000">
                <a:latin typeface="Cambria Math"/>
                <a:ea typeface="Cambria Math"/>
              </a:rPr>
              <a:t>5</a:t>
            </a:r>
            <a:r>
              <a:rPr lang="en-US" sz="2000"/>
              <a:t> of Section </a:t>
            </a:r>
            <a:r>
              <a:rPr lang="en-US" sz="2000">
                <a:latin typeface="Cambria Math"/>
                <a:ea typeface="Cambria Math"/>
              </a:rPr>
              <a:t>4.1</a:t>
            </a:r>
            <a:r>
              <a:rPr lang="en-US" sz="2000"/>
              <a:t>, it follows that</a:t>
            </a:r>
            <a:r>
              <a:rPr lang="en-US" sz="2000">
                <a:latin typeface="Cambria Math"/>
                <a:ea typeface="Cambria Math"/>
              </a:rPr>
              <a:t> 3</a:t>
            </a:r>
            <a:r>
              <a:rPr lang="en-US" sz="2000" i="1"/>
              <a:t>x </a:t>
            </a:r>
            <a:r>
              <a:rPr lang="en-US" sz="2000">
                <a:latin typeface="Cambria Math"/>
                <a:ea typeface="Cambria Math"/>
              </a:rPr>
              <a:t>≡</a:t>
            </a:r>
            <a:r>
              <a:rPr lang="en-US" sz="2000"/>
              <a:t> </a:t>
            </a:r>
            <a:r>
              <a:rPr lang="en-US" sz="2000">
                <a:latin typeface="Cambria Math"/>
                <a:ea typeface="Cambria Math"/>
              </a:rPr>
              <a:t>3 </a:t>
            </a:r>
            <a:r>
              <a:rPr lang="en-US" sz="2000">
                <a:latin typeface="Cambria Math"/>
                <a:ea typeface="Cambria Math"/>
              </a:rPr>
              <a:t>∙</a:t>
            </a:r>
            <a:r>
              <a:rPr lang="en-US" sz="2000">
                <a:latin typeface="Cambria Math"/>
                <a:ea typeface="Cambria Math"/>
              </a:rPr>
              <a:t> 6</a:t>
            </a:r>
            <a:r>
              <a:rPr lang="en-US" sz="2000" i="1"/>
              <a:t> = </a:t>
            </a:r>
            <a:r>
              <a:rPr lang="en-US" sz="2000">
                <a:latin typeface="Cambria Math"/>
                <a:ea typeface="Cambria Math"/>
              </a:rPr>
              <a:t>18</a:t>
            </a:r>
            <a:r>
              <a:rPr lang="en-US" sz="2000" i="1"/>
              <a:t> </a:t>
            </a:r>
            <a:r>
              <a:rPr lang="en-US" sz="2000">
                <a:latin typeface="Cambria Math"/>
                <a:ea typeface="Cambria Math"/>
              </a:rPr>
              <a:t>≡ </a:t>
            </a:r>
            <a:r>
              <a:rPr lang="en-US" sz="2000">
                <a:latin typeface="Cambria Math"/>
                <a:ea typeface="Cambria Math"/>
              </a:rPr>
              <a:t>4</a:t>
            </a:r>
            <a:r>
              <a:rPr lang="en-US" sz="2000"/>
              <a:t>( mod </a:t>
            </a:r>
            <a:r>
              <a:rPr lang="en-US" sz="2000">
                <a:latin typeface="Cambria Math"/>
                <a:ea typeface="Cambria Math"/>
              </a:rPr>
              <a:t>7</a:t>
            </a:r>
            <a:r>
              <a:rPr lang="en-US" sz="2000"/>
              <a:t>) which shows that all such </a:t>
            </a:r>
            <a:r>
              <a:rPr lang="en-US" sz="2000" i="1"/>
              <a:t>x</a:t>
            </a:r>
            <a:r>
              <a:rPr lang="en-US" sz="2000"/>
              <a:t> satisfy the congruence. </a:t>
            </a:r>
            <a:endParaRPr/>
          </a:p>
          <a:p>
            <a:pPr>
              <a:buNone/>
              <a:defRPr/>
            </a:pPr>
            <a:r>
              <a:rPr lang="en-US" sz="2000"/>
              <a:t>     The solutions are the integers </a:t>
            </a:r>
            <a:r>
              <a:rPr lang="en-US" sz="2000" i="1"/>
              <a:t>x</a:t>
            </a:r>
            <a:r>
              <a:rPr lang="en-US" sz="2000"/>
              <a:t> such that </a:t>
            </a:r>
            <a:r>
              <a:rPr lang="en-US" sz="2000" i="1"/>
              <a:t>x</a:t>
            </a:r>
            <a:r>
              <a:rPr lang="en-US" sz="2000"/>
              <a:t> </a:t>
            </a:r>
            <a:r>
              <a:rPr lang="en-US" sz="2000">
                <a:latin typeface="Cambria Math"/>
                <a:ea typeface="Cambria Math"/>
              </a:rPr>
              <a:t> </a:t>
            </a:r>
            <a:r>
              <a:rPr lang="en-US" sz="2000">
                <a:latin typeface="Cambria Math"/>
                <a:ea typeface="Cambria Math"/>
              </a:rPr>
              <a:t>≡</a:t>
            </a:r>
            <a:r>
              <a:rPr lang="en-US" sz="2000"/>
              <a:t> </a:t>
            </a:r>
            <a:r>
              <a:rPr lang="en-US" sz="2000">
                <a:latin typeface="Cambria Math"/>
                <a:ea typeface="Cambria Math"/>
              </a:rPr>
              <a:t>6 </a:t>
            </a:r>
            <a:r>
              <a:rPr lang="en-US" sz="2000"/>
              <a:t>(mod </a:t>
            </a:r>
            <a:r>
              <a:rPr lang="en-US" sz="2000">
                <a:latin typeface="Cambria Math"/>
                <a:ea typeface="Cambria Math"/>
              </a:rPr>
              <a:t>7</a:t>
            </a:r>
            <a:r>
              <a:rPr lang="en-US" sz="2000"/>
              <a:t>), namely,  </a:t>
            </a:r>
            <a:r>
              <a:rPr lang="en-US" sz="2000">
                <a:latin typeface="Cambria Math"/>
                <a:ea typeface="Cambria Math"/>
              </a:rPr>
              <a:t>6,13,20 …</a:t>
            </a:r>
            <a:r>
              <a:rPr lang="en-US" sz="2000"/>
              <a:t> and  </a:t>
            </a:r>
            <a:r>
              <a:rPr lang="en-US" sz="2000">
                <a:latin typeface="Cambria Math"/>
                <a:ea typeface="Cambria Math"/>
              </a:rPr>
              <a:t> </a:t>
            </a:r>
            <a:r>
              <a:rPr lang="en-US" sz="2000">
                <a:latin typeface="Cambria Math"/>
                <a:ea typeface="Cambria Math"/>
              </a:rPr>
              <a:t>−</a:t>
            </a:r>
            <a:r>
              <a:rPr lang="en-US" sz="2000">
                <a:latin typeface="Cambria Math"/>
                <a:ea typeface="Cambria Math"/>
              </a:rPr>
              <a:t>1,</a:t>
            </a:r>
            <a:r>
              <a:rPr lang="en-US" sz="2000">
                <a:latin typeface="Cambria Math"/>
                <a:ea typeface="Cambria Math"/>
              </a:rPr>
              <a:t> − </a:t>
            </a:r>
            <a:r>
              <a:rPr lang="en-US" sz="2000">
                <a:latin typeface="Cambria Math"/>
                <a:ea typeface="Cambria Math"/>
              </a:rPr>
              <a:t>8,</a:t>
            </a:r>
            <a:r>
              <a:rPr lang="en-US" sz="2000">
                <a:latin typeface="Cambria Math"/>
                <a:ea typeface="Cambria Math"/>
              </a:rPr>
              <a:t> − </a:t>
            </a:r>
            <a:r>
              <a:rPr lang="en-US" sz="2000">
                <a:latin typeface="Cambria Math"/>
                <a:ea typeface="Cambria Math"/>
              </a:rPr>
              <a:t>15,…</a:t>
            </a:r>
            <a:endParaRPr lang="en-US" sz="2000" i="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The Chinese Remainder Theorem</a:t>
            </a:r>
            <a:endParaRPr sz="4500"/>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1800" b="1"/>
              <a:t>    Theorem </a:t>
            </a:r>
            <a:r>
              <a:rPr lang="en-US" sz="1800" b="1">
                <a:latin typeface="Cambria Math"/>
                <a:ea typeface="Cambria Math"/>
              </a:rPr>
              <a:t>2</a:t>
            </a:r>
            <a:r>
              <a:rPr lang="en-US" sz="1800"/>
              <a:t>: (</a:t>
            </a:r>
            <a:r>
              <a:rPr lang="en-US" sz="1800" i="1"/>
              <a:t>The Chinese Remainder Theorem</a:t>
            </a:r>
            <a:r>
              <a:rPr lang="en-US" sz="1800"/>
              <a:t>) Let </a:t>
            </a:r>
            <a:r>
              <a:rPr lang="en-US" sz="1800" i="1"/>
              <a:t>m</a:t>
            </a:r>
            <a:r>
              <a:rPr lang="en-US" sz="1800" baseline="-25000">
                <a:latin typeface="Cambria Math"/>
                <a:ea typeface="Cambria Math"/>
              </a:rPr>
              <a:t>1</a:t>
            </a:r>
            <a:r>
              <a:rPr lang="en-US" sz="1800"/>
              <a:t>,</a:t>
            </a:r>
            <a:r>
              <a:rPr lang="en-US" sz="1800" i="1"/>
              <a:t>m</a:t>
            </a:r>
            <a:r>
              <a:rPr lang="en-US" sz="1800" baseline="-25000">
                <a:latin typeface="Cambria Math"/>
                <a:ea typeface="Cambria Math"/>
              </a:rPr>
              <a:t>2</a:t>
            </a:r>
            <a:r>
              <a:rPr lang="en-US" sz="1800"/>
              <a:t>,…,</a:t>
            </a:r>
            <a:r>
              <a:rPr lang="en-US" sz="1800" i="1"/>
              <a:t>m</a:t>
            </a:r>
            <a:r>
              <a:rPr lang="en-US" sz="1800" i="1" baseline="-25000">
                <a:ea typeface="Cambria Math"/>
              </a:rPr>
              <a:t>n</a:t>
            </a:r>
            <a:r>
              <a:rPr lang="en-US" sz="1800"/>
              <a:t> be </a:t>
            </a:r>
            <a:r>
              <a:rPr lang="en-US" sz="1800"/>
              <a:t>pairwise</a:t>
            </a:r>
            <a:r>
              <a:rPr lang="en-US" sz="1800"/>
              <a:t> relatively prime positive integers greater than one and </a:t>
            </a:r>
            <a:r>
              <a:rPr lang="en-US" sz="1800" i="1"/>
              <a:t>a</a:t>
            </a:r>
            <a:r>
              <a:rPr lang="en-US" sz="1800" baseline="-25000">
                <a:latin typeface="Cambria Math"/>
                <a:ea typeface="Cambria Math"/>
              </a:rPr>
              <a:t>1</a:t>
            </a:r>
            <a:r>
              <a:rPr lang="en-US" sz="1800"/>
              <a:t>,</a:t>
            </a:r>
            <a:r>
              <a:rPr lang="en-US" sz="1800" i="1"/>
              <a:t>a</a:t>
            </a:r>
            <a:r>
              <a:rPr lang="en-US" sz="1800" baseline="-25000">
                <a:latin typeface="Cambria Math"/>
                <a:ea typeface="Cambria Math"/>
              </a:rPr>
              <a:t>2</a:t>
            </a:r>
            <a:r>
              <a:rPr lang="en-US" sz="1800"/>
              <a:t>,…,</a:t>
            </a:r>
            <a:r>
              <a:rPr lang="en-US" sz="1800" i="1"/>
              <a:t>a</a:t>
            </a:r>
            <a:r>
              <a:rPr lang="en-US" sz="1800" i="1" baseline="-25000">
                <a:ea typeface="Cambria Math"/>
              </a:rPr>
              <a:t>n</a:t>
            </a:r>
            <a:r>
              <a:rPr lang="en-US" sz="1800"/>
              <a:t> arbitrary integers. Then the system</a:t>
            </a:r>
            <a:endParaRPr sz="1800"/>
          </a:p>
          <a:p>
            <a:pPr lvl="1">
              <a:lnSpc>
                <a:spcPct val="80000"/>
              </a:lnSpc>
              <a:buNone/>
              <a:defRPr/>
            </a:pPr>
            <a:r>
              <a:rPr lang="en-US" sz="1700" i="1"/>
              <a:t>x </a:t>
            </a:r>
            <a:r>
              <a:rPr lang="en-US" sz="1700">
                <a:latin typeface="Cambria Math"/>
                <a:ea typeface="Cambria Math"/>
              </a:rPr>
              <a:t>≡</a:t>
            </a:r>
            <a:r>
              <a:rPr lang="en-US" sz="1700"/>
              <a:t> </a:t>
            </a:r>
            <a:r>
              <a:rPr lang="en-US" sz="1700" i="1"/>
              <a:t>a</a:t>
            </a:r>
            <a:r>
              <a:rPr lang="en-US" sz="1700" baseline="-25000">
                <a:latin typeface="Cambria Math"/>
                <a:ea typeface="Cambria Math"/>
              </a:rPr>
              <a:t>1</a:t>
            </a:r>
            <a:r>
              <a:rPr lang="en-US" sz="1700">
                <a:latin typeface="Cambria Math"/>
                <a:ea typeface="Cambria Math"/>
              </a:rPr>
              <a:t> </a:t>
            </a:r>
            <a:r>
              <a:rPr lang="en-US" sz="1700"/>
              <a:t>( mod </a:t>
            </a:r>
            <a:r>
              <a:rPr lang="en-US" sz="1700" i="1"/>
              <a:t>m</a:t>
            </a:r>
            <a:r>
              <a:rPr lang="en-US" sz="1700" baseline="-25000">
                <a:latin typeface="Cambria Math"/>
                <a:ea typeface="Cambria Math"/>
              </a:rPr>
              <a:t>1</a:t>
            </a:r>
            <a:r>
              <a:rPr lang="en-US" sz="1700"/>
              <a:t>)</a:t>
            </a:r>
            <a:endParaRPr sz="1700"/>
          </a:p>
          <a:p>
            <a:pPr lvl="1">
              <a:lnSpc>
                <a:spcPct val="80000"/>
              </a:lnSpc>
              <a:buNone/>
              <a:defRPr/>
            </a:pPr>
            <a:r>
              <a:rPr lang="en-US" sz="1700" i="1"/>
              <a:t>x </a:t>
            </a:r>
            <a:r>
              <a:rPr lang="en-US" sz="1700">
                <a:latin typeface="Cambria Math"/>
                <a:ea typeface="Cambria Math"/>
              </a:rPr>
              <a:t>≡</a:t>
            </a:r>
            <a:r>
              <a:rPr lang="en-US" sz="1700"/>
              <a:t> </a:t>
            </a:r>
            <a:r>
              <a:rPr lang="en-US" sz="1700" i="1"/>
              <a:t>a</a:t>
            </a:r>
            <a:r>
              <a:rPr lang="en-US" sz="1700" baseline="-25000">
                <a:latin typeface="Cambria Math"/>
                <a:ea typeface="Cambria Math"/>
              </a:rPr>
              <a:t>2</a:t>
            </a:r>
            <a:r>
              <a:rPr lang="en-US" sz="1700">
                <a:latin typeface="Cambria Math"/>
                <a:ea typeface="Cambria Math"/>
              </a:rPr>
              <a:t> </a:t>
            </a:r>
            <a:r>
              <a:rPr lang="en-US" sz="1700"/>
              <a:t>( mod </a:t>
            </a:r>
            <a:r>
              <a:rPr lang="en-US" sz="1700" i="1"/>
              <a:t>m</a:t>
            </a:r>
            <a:r>
              <a:rPr lang="en-US" sz="1700" baseline="-25000">
                <a:latin typeface="Cambria Math"/>
                <a:ea typeface="Cambria Math"/>
              </a:rPr>
              <a:t>2</a:t>
            </a:r>
            <a:r>
              <a:rPr lang="en-US" sz="1700"/>
              <a:t>)</a:t>
            </a:r>
            <a:endParaRPr sz="1700"/>
          </a:p>
          <a:p>
            <a:pPr lvl="1">
              <a:lnSpc>
                <a:spcPct val="80000"/>
              </a:lnSpc>
              <a:buNone/>
              <a:defRPr/>
            </a:pPr>
            <a:r>
              <a:rPr lang="en-US" sz="1700"/>
              <a:t>    </a:t>
            </a:r>
            <a:r>
              <a:rPr lang="en-US" sz="1700">
                <a:latin typeface="Cambria Math"/>
                <a:ea typeface="Cambria Math"/>
              </a:rPr>
              <a:t>∙</a:t>
            </a:r>
            <a:endParaRPr sz="1700"/>
          </a:p>
          <a:p>
            <a:pPr lvl="1">
              <a:lnSpc>
                <a:spcPct val="80000"/>
              </a:lnSpc>
              <a:buNone/>
              <a:defRPr/>
            </a:pPr>
            <a:r>
              <a:rPr lang="en-US" sz="1700">
                <a:latin typeface="Cambria Math"/>
                <a:ea typeface="Cambria Math"/>
              </a:rPr>
              <a:t>     ∙</a:t>
            </a:r>
            <a:endParaRPr sz="1700"/>
          </a:p>
          <a:p>
            <a:pPr lvl="1">
              <a:lnSpc>
                <a:spcPct val="80000"/>
              </a:lnSpc>
              <a:buNone/>
              <a:defRPr/>
            </a:pPr>
            <a:r>
              <a:rPr lang="en-US" sz="1700">
                <a:latin typeface="Cambria Math"/>
                <a:ea typeface="Cambria Math"/>
              </a:rPr>
              <a:t>     ∙</a:t>
            </a:r>
            <a:endParaRPr lang="en-US" sz="1700"/>
          </a:p>
          <a:p>
            <a:pPr lvl="1">
              <a:lnSpc>
                <a:spcPct val="80000"/>
              </a:lnSpc>
              <a:buNone/>
              <a:defRPr/>
            </a:pPr>
            <a:r>
              <a:rPr lang="en-US" sz="1700" i="1"/>
              <a:t>x </a:t>
            </a:r>
            <a:r>
              <a:rPr lang="en-US" sz="1700">
                <a:latin typeface="Cambria Math"/>
                <a:ea typeface="Cambria Math"/>
              </a:rPr>
              <a:t>≡</a:t>
            </a:r>
            <a:r>
              <a:rPr lang="en-US" sz="1700"/>
              <a:t> </a:t>
            </a:r>
            <a:r>
              <a:rPr lang="en-US" sz="1700" i="1"/>
              <a:t>a</a:t>
            </a:r>
            <a:r>
              <a:rPr lang="en-US" sz="1700" i="1" baseline="-25000">
                <a:ea typeface="Cambria Math"/>
              </a:rPr>
              <a:t>n</a:t>
            </a:r>
            <a:r>
              <a:rPr lang="en-US" sz="1700">
                <a:latin typeface="Cambria Math"/>
                <a:ea typeface="Cambria Math"/>
              </a:rPr>
              <a:t> </a:t>
            </a:r>
            <a:r>
              <a:rPr lang="en-US" sz="1700"/>
              <a:t>( mod </a:t>
            </a:r>
            <a:r>
              <a:rPr lang="en-US" sz="1700" i="1"/>
              <a:t>m</a:t>
            </a:r>
            <a:r>
              <a:rPr lang="en-US" sz="1700" i="1" baseline="-25000">
                <a:ea typeface="Cambria Math"/>
              </a:rPr>
              <a:t>n</a:t>
            </a:r>
            <a:r>
              <a:rPr lang="en-US" sz="1700"/>
              <a:t>)</a:t>
            </a:r>
            <a:endParaRPr sz="1700"/>
          </a:p>
          <a:p>
            <a:pPr>
              <a:lnSpc>
                <a:spcPct val="80000"/>
              </a:lnSpc>
              <a:buNone/>
              <a:defRPr/>
            </a:pPr>
            <a:r>
              <a:rPr lang="en-US" sz="1800"/>
              <a:t>    has a unique solution  modulo </a:t>
            </a:r>
            <a:r>
              <a:rPr lang="en-US" sz="1800" i="1"/>
              <a:t>m</a:t>
            </a:r>
            <a:r>
              <a:rPr lang="en-US" sz="1800"/>
              <a:t> = </a:t>
            </a:r>
            <a:r>
              <a:rPr lang="en-US" sz="1800" i="1"/>
              <a:t>m</a:t>
            </a:r>
            <a:r>
              <a:rPr lang="en-US" sz="1800" baseline="-25000">
                <a:latin typeface="Cambria Math"/>
                <a:ea typeface="Cambria Math"/>
              </a:rPr>
              <a:t>1</a:t>
            </a:r>
            <a:r>
              <a:rPr lang="en-US" sz="1800" i="1"/>
              <a:t>m</a:t>
            </a:r>
            <a:r>
              <a:rPr lang="en-US" sz="1800" baseline="-25000">
                <a:latin typeface="Cambria Math"/>
                <a:ea typeface="Cambria Math"/>
              </a:rPr>
              <a:t>2</a:t>
            </a:r>
            <a:r>
              <a:rPr lang="en-US" sz="1800">
                <a:latin typeface="Cambria Math"/>
                <a:ea typeface="Cambria Math"/>
              </a:rPr>
              <a:t> ∙ ∙ ∙ </a:t>
            </a:r>
            <a:r>
              <a:rPr lang="en-US" sz="1800" i="1"/>
              <a:t>m</a:t>
            </a:r>
            <a:r>
              <a:rPr lang="en-US" sz="1800" i="1" baseline="-25000">
                <a:ea typeface="Cambria Math"/>
              </a:rPr>
              <a:t>n</a:t>
            </a:r>
            <a:r>
              <a:rPr lang="en-US" sz="1800"/>
              <a:t>. </a:t>
            </a:r>
            <a:endParaRPr sz="1800"/>
          </a:p>
          <a:p>
            <a:pPr>
              <a:lnSpc>
                <a:spcPct val="80000"/>
              </a:lnSpc>
              <a:buNone/>
              <a:defRPr/>
            </a:pPr>
            <a:r>
              <a:rPr lang="en-US" sz="1800"/>
              <a:t>   (That is, there is a solution x with  </a:t>
            </a:r>
            <a:r>
              <a:rPr lang="en-US" sz="1800">
                <a:latin typeface="Cambria Math"/>
                <a:ea typeface="Cambria Math"/>
              </a:rPr>
              <a:t>0</a:t>
            </a:r>
            <a:r>
              <a:rPr lang="en-US" sz="1800"/>
              <a:t> </a:t>
            </a:r>
            <a:r>
              <a:rPr lang="en-US" sz="1800">
                <a:latin typeface="Cambria Math"/>
                <a:ea typeface="Cambria Math"/>
              </a:rPr>
              <a:t>≤ </a:t>
            </a:r>
            <a:r>
              <a:rPr lang="en-US" sz="1800" i="1">
                <a:latin typeface="Cambria Math"/>
                <a:ea typeface="Cambria Math"/>
              </a:rPr>
              <a:t>x </a:t>
            </a:r>
            <a:r>
              <a:rPr lang="en-US" sz="1800">
                <a:latin typeface="Cambria Math"/>
                <a:ea typeface="Cambria Math"/>
              </a:rPr>
              <a:t>&lt;</a:t>
            </a:r>
            <a:r>
              <a:rPr lang="en-US" sz="1800" i="1">
                <a:latin typeface="Cambria Math"/>
                <a:ea typeface="Cambria Math"/>
              </a:rPr>
              <a:t>m</a:t>
            </a:r>
            <a:r>
              <a:rPr lang="en-US" sz="1800">
                <a:latin typeface="Cambria Math"/>
                <a:ea typeface="Cambria Math"/>
              </a:rPr>
              <a:t> and all other solutions are congruent modulo </a:t>
            </a:r>
            <a:r>
              <a:rPr lang="en-US" sz="1800" i="1">
                <a:latin typeface="Cambria Math"/>
                <a:ea typeface="Cambria Math"/>
              </a:rPr>
              <a:t>m</a:t>
            </a:r>
            <a:r>
              <a:rPr lang="en-US" sz="1800">
                <a:latin typeface="Cambria Math"/>
                <a:ea typeface="Cambria Math"/>
              </a:rPr>
              <a:t> to this solution.)</a:t>
            </a:r>
            <a:endParaRPr lang="en-US" sz="1800"/>
          </a:p>
          <a:p>
            <a:pPr lvl="1">
              <a:lnSpc>
                <a:spcPct val="80000"/>
              </a:lnSpc>
              <a:buNone/>
              <a:defRPr/>
            </a:pPr>
            <a:r>
              <a:rPr lang="en-US" sz="1700"/>
              <a:t>   </a:t>
            </a:r>
            <a:endParaRPr sz="1700"/>
          </a:p>
          <a:p>
            <a:pPr>
              <a:lnSpc>
                <a:spcPct val="80000"/>
              </a:lnSpc>
              <a:defRPr/>
            </a:pPr>
            <a:r>
              <a:rPr lang="en-US" sz="1800" b="1"/>
              <a:t>Proof</a:t>
            </a:r>
            <a:r>
              <a:rPr lang="en-US" sz="1800"/>
              <a:t>: We’ll  show that a solution exists by describing a way to construct the solution. Showing that the solution is unique modulo </a:t>
            </a:r>
            <a:r>
              <a:rPr lang="en-US" sz="1800" i="1"/>
              <a:t>m</a:t>
            </a:r>
            <a:r>
              <a:rPr lang="en-US" sz="1800"/>
              <a:t> is Exercise </a:t>
            </a:r>
            <a:r>
              <a:rPr lang="en-US" sz="1800">
                <a:latin typeface="Cambria Math"/>
                <a:ea typeface="Cambria Math"/>
              </a:rPr>
              <a:t>30</a:t>
            </a:r>
            <a:r>
              <a:rPr lang="en-US" sz="1800"/>
              <a:t>.</a:t>
            </a:r>
            <a:endParaRPr sz="1800"/>
          </a:p>
          <a:p>
            <a:pPr>
              <a:lnSpc>
                <a:spcPct val="80000"/>
              </a:lnSpc>
              <a:defRPr/>
            </a:pPr>
            <a:endParaRPr lang="en-US" sz="1800"/>
          </a:p>
        </p:txBody>
      </p:sp>
      <p:sp>
        <p:nvSpPr>
          <p:cNvPr id="6" name="TextBox 3" hidden="0"/>
          <p:cNvSpPr>
            <a:spLocks noAdjustHandles="0" noChangeArrowheads="0"/>
          </p:cNvSpPr>
          <p:nvPr isPhoto="0" userDrawn="0"/>
        </p:nvSpPr>
        <p:spPr bwMode="auto">
          <a:xfrm>
            <a:off x="6400800" y="6096000"/>
            <a:ext cx="2514600" cy="369332"/>
          </a:xfrm>
          <a:prstGeom prst="rect">
            <a:avLst/>
          </a:prstGeom>
          <a:noFill/>
        </p:spPr>
        <p:txBody>
          <a:bodyPr wrap="square" rtlCol="0">
            <a:spAutoFit/>
          </a:bodyPr>
          <a:lstStyle/>
          <a:p>
            <a:pPr>
              <a:defRPr/>
            </a:pPr>
            <a:r>
              <a:rPr lang="en-US" i="1"/>
              <a:t>continued </a:t>
            </a:r>
            <a:r>
              <a:rPr lang="en-US">
                <a:latin typeface="Cambria Math"/>
                <a:ea typeface="Cambria Math"/>
              </a:rPr>
              <a:t>→</a:t>
            </a:r>
            <a:r>
              <a:rPr lang="en-US"/>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Reflexive Relations</a:t>
            </a:r>
            <a:endParaRPr/>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400" b="1"/>
              <a:t>   Definition: </a:t>
            </a:r>
            <a:r>
              <a:rPr lang="en-US" sz="2400" i="1"/>
              <a:t>R</a:t>
            </a:r>
            <a:r>
              <a:rPr lang="en-US" sz="2400" b="1"/>
              <a:t> </a:t>
            </a:r>
            <a:r>
              <a:rPr lang="en-US" sz="2400"/>
              <a:t>is </a:t>
            </a:r>
            <a:r>
              <a:rPr lang="en-US" sz="2400" i="1"/>
              <a:t>reflexive</a:t>
            </a:r>
            <a:r>
              <a:rPr lang="en-US" sz="2400"/>
              <a:t> </a:t>
            </a:r>
            <a:r>
              <a:rPr lang="en-US" sz="2400"/>
              <a:t>iff</a:t>
            </a:r>
            <a:r>
              <a:rPr lang="en-US" sz="2400"/>
              <a:t> (</a:t>
            </a:r>
            <a:r>
              <a:rPr lang="en-US" sz="2400" i="1"/>
              <a:t>a,a</a:t>
            </a:r>
            <a:r>
              <a:rPr lang="en-US" sz="2400"/>
              <a:t>)</a:t>
            </a:r>
            <a:r>
              <a:rPr lang="en-US" sz="2400" i="1"/>
              <a:t> </a:t>
            </a:r>
            <a:r>
              <a:rPr lang="en-US" sz="2400">
                <a:latin typeface="Cambria Math"/>
                <a:ea typeface="Cambria Math"/>
              </a:rPr>
              <a:t>∊</a:t>
            </a:r>
            <a:r>
              <a:rPr lang="en-US" sz="2400" i="1">
                <a:latin typeface="Cambria Math"/>
                <a:ea typeface="Cambria Math"/>
              </a:rPr>
              <a:t> </a:t>
            </a:r>
            <a:r>
              <a:rPr lang="en-US" sz="2400" i="1">
                <a:ea typeface="Cambria Math"/>
              </a:rPr>
              <a:t>R</a:t>
            </a:r>
            <a:r>
              <a:rPr lang="en-US" sz="2400" i="1">
                <a:latin typeface="+mj-lt"/>
                <a:ea typeface="Cambria Math"/>
              </a:rPr>
              <a:t> </a:t>
            </a:r>
            <a:r>
              <a:rPr lang="en-US" sz="2400">
                <a:ea typeface="Cambria Math"/>
              </a:rPr>
              <a:t>for every element       </a:t>
            </a:r>
            <a:r>
              <a:rPr lang="en-US" sz="2400" i="1">
                <a:latin typeface="+mj-lt"/>
                <a:ea typeface="Cambria Math"/>
              </a:rPr>
              <a:t>a </a:t>
            </a:r>
            <a:r>
              <a:rPr lang="en-US" sz="2400">
                <a:latin typeface="Cambria Math"/>
                <a:ea typeface="Cambria Math"/>
              </a:rPr>
              <a:t>∊ </a:t>
            </a:r>
            <a:r>
              <a:rPr lang="en-US" sz="2400">
                <a:ea typeface="Cambria Math"/>
              </a:rPr>
              <a:t>A</a:t>
            </a:r>
            <a:r>
              <a:rPr lang="en-US" sz="2400">
                <a:latin typeface="Cambria Math"/>
                <a:ea typeface="Cambria Math"/>
              </a:rPr>
              <a:t>. </a:t>
            </a:r>
            <a:r>
              <a:rPr lang="en-US" sz="2400">
                <a:ea typeface="Cambria Math"/>
              </a:rPr>
              <a:t>Written symbolically, R is reflexive if and only if </a:t>
            </a:r>
            <a:endParaRPr sz="2400"/>
          </a:p>
          <a:p>
            <a:pPr>
              <a:lnSpc>
                <a:spcPct val="80000"/>
              </a:lnSpc>
              <a:buNone/>
              <a:defRPr/>
            </a:pPr>
            <a:r>
              <a:rPr lang="en-US" sz="2400">
                <a:ea typeface="Cambria Math"/>
              </a:rPr>
              <a:t>           </a:t>
            </a:r>
            <a:r>
              <a:rPr lang="en-US" sz="2400">
                <a:latin typeface="Cambria Math"/>
                <a:ea typeface="Cambria Math"/>
              </a:rPr>
              <a:t>∀</a:t>
            </a:r>
            <a:r>
              <a:rPr lang="en-US" sz="2400" i="1">
                <a:ea typeface="Cambria Math"/>
              </a:rPr>
              <a:t>x</a:t>
            </a:r>
            <a:r>
              <a:rPr lang="en-US" sz="2400">
                <a:latin typeface="Cambria Math"/>
                <a:ea typeface="Cambria Math"/>
              </a:rPr>
              <a:t>[</a:t>
            </a:r>
            <a:r>
              <a:rPr lang="en-US" sz="2400">
                <a:ea typeface="Cambria Math"/>
              </a:rPr>
              <a:t>x</a:t>
            </a:r>
            <a:r>
              <a:rPr lang="en-US" sz="2400">
                <a:latin typeface="Cambria Math"/>
                <a:ea typeface="Cambria Math"/>
              </a:rPr>
              <a:t>∊</a:t>
            </a:r>
            <a:r>
              <a:rPr lang="en-US" sz="2400" i="1">
                <a:ea typeface="Cambria Math"/>
              </a:rPr>
              <a:t>U</a:t>
            </a:r>
            <a:r>
              <a:rPr lang="en-US" sz="2400">
                <a:latin typeface="Cambria Math"/>
                <a:ea typeface="Cambria Math"/>
              </a:rPr>
              <a:t> ⟶ (</a:t>
            </a:r>
            <a:r>
              <a:rPr lang="en-US" sz="2400" i="1">
                <a:ea typeface="Cambria Math"/>
              </a:rPr>
              <a:t>x</a:t>
            </a:r>
            <a:r>
              <a:rPr lang="en-US" sz="2400">
                <a:latin typeface="Cambria Math"/>
                <a:ea typeface="Cambria Math"/>
              </a:rPr>
              <a:t>,</a:t>
            </a:r>
            <a:r>
              <a:rPr lang="en-US" sz="2400" i="1">
                <a:ea typeface="Cambria Math"/>
              </a:rPr>
              <a:t>x</a:t>
            </a:r>
            <a:r>
              <a:rPr lang="en-US" sz="2400">
                <a:latin typeface="Cambria Math"/>
                <a:ea typeface="Cambria Math"/>
              </a:rPr>
              <a:t>) ∊ </a:t>
            </a:r>
            <a:r>
              <a:rPr lang="en-US" sz="2400" i="1">
                <a:ea typeface="Cambria Math"/>
              </a:rPr>
              <a:t>R</a:t>
            </a:r>
            <a:r>
              <a:rPr lang="en-US" sz="2400">
                <a:latin typeface="Cambria Math"/>
                <a:ea typeface="Cambria Math"/>
              </a:rPr>
              <a:t>]</a:t>
            </a:r>
            <a:endParaRPr sz="2400"/>
          </a:p>
          <a:p>
            <a:pPr>
              <a:lnSpc>
                <a:spcPct val="80000"/>
              </a:lnSpc>
              <a:buNone/>
              <a:defRPr/>
            </a:pPr>
            <a:r>
              <a:rPr lang="en-US" sz="2400" b="1">
                <a:ea typeface="Cambria Math"/>
              </a:rPr>
              <a:t>   Example</a:t>
            </a:r>
            <a:r>
              <a:rPr lang="en-US" sz="2400">
                <a:ea typeface="Cambria Math"/>
              </a:rPr>
              <a:t>: The following relations  on the integers are reflexive:</a:t>
            </a:r>
            <a:endParaRPr sz="2400"/>
          </a:p>
          <a:p>
            <a:pPr lvl="1">
              <a:lnSpc>
                <a:spcPct val="80000"/>
              </a:lnSpc>
              <a:buNone/>
              <a:defRPr/>
            </a:pPr>
            <a:r>
              <a:rPr lang="en-US" sz="2200" i="1"/>
              <a:t>R</a:t>
            </a:r>
            <a:r>
              <a:rPr lang="en-US" sz="2200" baseline="-25000">
                <a:latin typeface="Cambria Math"/>
                <a:ea typeface="Cambria Math"/>
              </a:rPr>
              <a:t>1 </a:t>
            </a:r>
            <a:r>
              <a:rPr lang="en-US" sz="2200"/>
              <a:t>= {(</a:t>
            </a:r>
            <a:r>
              <a:rPr lang="en-US" sz="2200" i="1"/>
              <a:t>a</a:t>
            </a:r>
            <a:r>
              <a:rPr lang="en-US" sz="2200"/>
              <a:t>,</a:t>
            </a:r>
            <a:r>
              <a:rPr lang="en-US" sz="2200" i="1"/>
              <a:t>b</a:t>
            </a:r>
            <a:r>
              <a:rPr lang="en-US" sz="2200"/>
              <a:t>) | </a:t>
            </a:r>
            <a:r>
              <a:rPr lang="en-US" sz="2200" i="1"/>
              <a:t>a</a:t>
            </a:r>
            <a:r>
              <a:rPr lang="en-US" sz="2200"/>
              <a:t> </a:t>
            </a:r>
            <a:r>
              <a:rPr lang="en-US" sz="2200">
                <a:latin typeface="Cambria Math"/>
                <a:ea typeface="Cambria Math"/>
              </a:rPr>
              <a:t>≤ </a:t>
            </a:r>
            <a:r>
              <a:rPr lang="en-US" sz="2200" i="1">
                <a:latin typeface="Cambria Math"/>
                <a:ea typeface="Cambria Math"/>
              </a:rPr>
              <a:t>b</a:t>
            </a:r>
            <a:r>
              <a:rPr lang="en-US" sz="2200">
                <a:latin typeface="Cambria Math"/>
                <a:ea typeface="Cambria Math"/>
              </a:rPr>
              <a:t>},</a:t>
            </a:r>
            <a:endParaRPr sz="2200"/>
          </a:p>
          <a:p>
            <a:pPr lvl="1">
              <a:lnSpc>
                <a:spcPct val="80000"/>
              </a:lnSpc>
              <a:buNone/>
              <a:defRPr/>
            </a:pPr>
            <a:r>
              <a:rPr lang="en-US" sz="2200" i="1"/>
              <a:t>R</a:t>
            </a:r>
            <a:r>
              <a:rPr lang="en-US" sz="2200" baseline="-25000">
                <a:latin typeface="Cambria Math"/>
                <a:ea typeface="Cambria Math"/>
              </a:rPr>
              <a:t>3 </a:t>
            </a:r>
            <a:r>
              <a:rPr lang="en-US" sz="2200"/>
              <a:t>= {(</a:t>
            </a:r>
            <a:r>
              <a:rPr lang="en-US" sz="2200" i="1"/>
              <a:t>a</a:t>
            </a:r>
            <a:r>
              <a:rPr lang="en-US" sz="2200"/>
              <a:t>,</a:t>
            </a:r>
            <a:r>
              <a:rPr lang="en-US" sz="2200" i="1"/>
              <a:t>b</a:t>
            </a:r>
            <a:r>
              <a:rPr lang="en-US" sz="2200"/>
              <a:t>) | </a:t>
            </a:r>
            <a:r>
              <a:rPr lang="en-US" sz="2200" i="1"/>
              <a:t>a</a:t>
            </a:r>
            <a:r>
              <a:rPr lang="en-US" sz="2200"/>
              <a:t> </a:t>
            </a:r>
            <a:r>
              <a:rPr lang="en-US" sz="2200">
                <a:latin typeface="Cambria Math"/>
                <a:ea typeface="Cambria Math"/>
              </a:rPr>
              <a:t>= </a:t>
            </a:r>
            <a:r>
              <a:rPr lang="en-US" sz="2200" i="1">
                <a:latin typeface="Cambria Math"/>
                <a:ea typeface="Cambria Math"/>
              </a:rPr>
              <a:t>b  </a:t>
            </a:r>
            <a:r>
              <a:rPr lang="en-US" sz="2200">
                <a:latin typeface="Cambria Math"/>
                <a:ea typeface="Cambria Math"/>
              </a:rPr>
              <a:t>or</a:t>
            </a:r>
            <a:r>
              <a:rPr lang="en-US" sz="2200" i="1">
                <a:latin typeface="Cambria Math"/>
                <a:ea typeface="Cambria Math"/>
              </a:rPr>
              <a:t> a </a:t>
            </a:r>
            <a:r>
              <a:rPr lang="en-US" sz="2200">
                <a:latin typeface="Cambria Math"/>
                <a:ea typeface="Cambria Math"/>
              </a:rPr>
              <a:t>=</a:t>
            </a:r>
            <a:r>
              <a:rPr lang="en-US" sz="2200" i="1">
                <a:latin typeface="Cambria Math"/>
                <a:ea typeface="Cambria Math"/>
              </a:rPr>
              <a:t> −b</a:t>
            </a:r>
            <a:r>
              <a:rPr lang="en-US" sz="2200">
                <a:latin typeface="Cambria Math"/>
                <a:ea typeface="Cambria Math"/>
              </a:rPr>
              <a:t>},</a:t>
            </a:r>
            <a:endParaRPr lang="en-US" sz="2200"/>
          </a:p>
          <a:p>
            <a:pPr lvl="1">
              <a:lnSpc>
                <a:spcPct val="80000"/>
              </a:lnSpc>
              <a:buNone/>
              <a:defRPr/>
            </a:pPr>
            <a:r>
              <a:rPr lang="en-US" sz="2200" i="1"/>
              <a:t>R</a:t>
            </a:r>
            <a:r>
              <a:rPr lang="en-US" sz="2200" baseline="-25000">
                <a:latin typeface="Cambria Math"/>
                <a:ea typeface="Cambria Math"/>
              </a:rPr>
              <a:t>4 </a:t>
            </a:r>
            <a:r>
              <a:rPr lang="en-US" sz="2200"/>
              <a:t>= {(</a:t>
            </a:r>
            <a:r>
              <a:rPr lang="en-US" sz="2200" i="1"/>
              <a:t>a</a:t>
            </a:r>
            <a:r>
              <a:rPr lang="en-US" sz="2200"/>
              <a:t>,</a:t>
            </a:r>
            <a:r>
              <a:rPr lang="en-US" sz="2200" i="1"/>
              <a:t>b</a:t>
            </a:r>
            <a:r>
              <a:rPr lang="en-US" sz="2200"/>
              <a:t>) | </a:t>
            </a:r>
            <a:r>
              <a:rPr lang="en-US" sz="2200" i="1"/>
              <a:t>a</a:t>
            </a:r>
            <a:r>
              <a:rPr lang="en-US" sz="2200"/>
              <a:t> </a:t>
            </a:r>
            <a:r>
              <a:rPr lang="en-US" sz="2200">
                <a:latin typeface="Cambria Math"/>
                <a:ea typeface="Cambria Math"/>
              </a:rPr>
              <a:t>= </a:t>
            </a:r>
            <a:r>
              <a:rPr lang="en-US" sz="2200" i="1">
                <a:latin typeface="Cambria Math"/>
                <a:ea typeface="Cambria Math"/>
              </a:rPr>
              <a:t>b</a:t>
            </a:r>
            <a:r>
              <a:rPr lang="en-US" sz="2200">
                <a:latin typeface="Cambria Math"/>
                <a:ea typeface="Cambria Math"/>
              </a:rPr>
              <a:t>}.</a:t>
            </a:r>
            <a:endParaRPr sz="2200"/>
          </a:p>
          <a:p>
            <a:pPr lvl="1">
              <a:lnSpc>
                <a:spcPct val="80000"/>
              </a:lnSpc>
              <a:buNone/>
              <a:defRPr/>
            </a:pPr>
            <a:r>
              <a:rPr lang="en-US" sz="2200">
                <a:latin typeface="Cambria Math"/>
                <a:ea typeface="Cambria Math"/>
              </a:rPr>
              <a:t>The following relations are not reflexive:</a:t>
            </a:r>
            <a:endParaRPr sz="2200"/>
          </a:p>
          <a:p>
            <a:pPr lvl="1">
              <a:lnSpc>
                <a:spcPct val="80000"/>
              </a:lnSpc>
              <a:buNone/>
              <a:defRPr/>
            </a:pPr>
            <a:r>
              <a:rPr lang="en-US" sz="2200" i="1"/>
              <a:t>R</a:t>
            </a:r>
            <a:r>
              <a:rPr lang="en-US" sz="2200" baseline="-25000">
                <a:latin typeface="Cambria Math"/>
                <a:ea typeface="Cambria Math"/>
              </a:rPr>
              <a:t>2 </a:t>
            </a:r>
            <a:r>
              <a:rPr lang="en-US" sz="2200"/>
              <a:t>= {(</a:t>
            </a:r>
            <a:r>
              <a:rPr lang="en-US" sz="2200" i="1"/>
              <a:t>a</a:t>
            </a:r>
            <a:r>
              <a:rPr lang="en-US" sz="2200"/>
              <a:t>,</a:t>
            </a:r>
            <a:r>
              <a:rPr lang="en-US" sz="2200" i="1"/>
              <a:t>b</a:t>
            </a:r>
            <a:r>
              <a:rPr lang="en-US" sz="2200"/>
              <a:t>) | </a:t>
            </a:r>
            <a:r>
              <a:rPr lang="en-US" sz="2200" i="1"/>
              <a:t>a</a:t>
            </a:r>
            <a:r>
              <a:rPr lang="en-US" sz="2200"/>
              <a:t> </a:t>
            </a:r>
            <a:r>
              <a:rPr lang="en-US" sz="2200">
                <a:latin typeface="Cambria Math"/>
                <a:ea typeface="Cambria Math"/>
              </a:rPr>
              <a:t>&gt; </a:t>
            </a:r>
            <a:r>
              <a:rPr lang="en-US" sz="2200" i="1">
                <a:latin typeface="Cambria Math"/>
                <a:ea typeface="Cambria Math"/>
              </a:rPr>
              <a:t>b</a:t>
            </a:r>
            <a:r>
              <a:rPr lang="en-US" sz="2200">
                <a:latin typeface="Cambria Math"/>
                <a:ea typeface="Cambria Math"/>
              </a:rPr>
              <a:t>}  (note that  3 ≯ 3),</a:t>
            </a:r>
            <a:endParaRPr sz="2200"/>
          </a:p>
          <a:p>
            <a:pPr lvl="1">
              <a:lnSpc>
                <a:spcPct val="80000"/>
              </a:lnSpc>
              <a:buNone/>
              <a:defRPr/>
            </a:pPr>
            <a:r>
              <a:rPr lang="en-US" sz="2200" i="1"/>
              <a:t>R</a:t>
            </a:r>
            <a:r>
              <a:rPr lang="en-US" sz="2200" baseline="-25000">
                <a:latin typeface="Cambria Math"/>
                <a:ea typeface="Cambria Math"/>
              </a:rPr>
              <a:t>5 </a:t>
            </a:r>
            <a:r>
              <a:rPr lang="en-US" sz="2200"/>
              <a:t>= {(</a:t>
            </a:r>
            <a:r>
              <a:rPr lang="en-US" sz="2200" i="1"/>
              <a:t>a</a:t>
            </a:r>
            <a:r>
              <a:rPr lang="en-US" sz="2200"/>
              <a:t>,</a:t>
            </a:r>
            <a:r>
              <a:rPr lang="en-US" sz="2200" i="1"/>
              <a:t>b</a:t>
            </a:r>
            <a:r>
              <a:rPr lang="en-US" sz="2200"/>
              <a:t>) | </a:t>
            </a:r>
            <a:r>
              <a:rPr lang="en-US" sz="2200" i="1"/>
              <a:t>a</a:t>
            </a:r>
            <a:r>
              <a:rPr lang="en-US" sz="2200"/>
              <a:t> </a:t>
            </a:r>
            <a:r>
              <a:rPr lang="en-US" sz="2200">
                <a:latin typeface="Cambria Math"/>
                <a:ea typeface="Cambria Math"/>
              </a:rPr>
              <a:t>= </a:t>
            </a:r>
            <a:r>
              <a:rPr lang="en-US" sz="2200" i="1">
                <a:latin typeface="Cambria Math"/>
                <a:ea typeface="Cambria Math"/>
              </a:rPr>
              <a:t>b </a:t>
            </a:r>
            <a:r>
              <a:rPr lang="en-US" sz="2200">
                <a:latin typeface="Cambria Math"/>
                <a:ea typeface="Cambria Math"/>
              </a:rPr>
              <a:t>+ 1} (note that  3 ≠3 + 1),</a:t>
            </a:r>
            <a:endParaRPr sz="2200"/>
          </a:p>
          <a:p>
            <a:pPr lvl="1">
              <a:lnSpc>
                <a:spcPct val="80000"/>
              </a:lnSpc>
              <a:buNone/>
              <a:defRPr/>
            </a:pPr>
            <a:r>
              <a:rPr lang="en-US" sz="2200" i="1"/>
              <a:t>R</a:t>
            </a:r>
            <a:r>
              <a:rPr lang="en-US" sz="2200" baseline="-25000">
                <a:latin typeface="Cambria Math"/>
                <a:ea typeface="Cambria Math"/>
              </a:rPr>
              <a:t>6 </a:t>
            </a:r>
            <a:r>
              <a:rPr lang="en-US" sz="2200"/>
              <a:t>= {(</a:t>
            </a:r>
            <a:r>
              <a:rPr lang="en-US" sz="2200" i="1"/>
              <a:t>a</a:t>
            </a:r>
            <a:r>
              <a:rPr lang="en-US" sz="2200"/>
              <a:t>,</a:t>
            </a:r>
            <a:r>
              <a:rPr lang="en-US" sz="2200" i="1"/>
              <a:t>b</a:t>
            </a:r>
            <a:r>
              <a:rPr lang="en-US" sz="2200"/>
              <a:t>) | </a:t>
            </a:r>
            <a:r>
              <a:rPr lang="en-US" sz="2200" i="1"/>
              <a:t>a</a:t>
            </a:r>
            <a:r>
              <a:rPr lang="en-US" sz="2200"/>
              <a:t> + </a:t>
            </a:r>
            <a:r>
              <a:rPr lang="en-US" sz="2200" i="1"/>
              <a:t>b</a:t>
            </a:r>
            <a:r>
              <a:rPr lang="en-US" sz="2200"/>
              <a:t> </a:t>
            </a:r>
            <a:r>
              <a:rPr lang="en-US" sz="2200">
                <a:latin typeface="Cambria Math"/>
                <a:ea typeface="Cambria Math"/>
              </a:rPr>
              <a:t>≤ 3}  (note that 4  + 4 ≰ 3).</a:t>
            </a:r>
            <a:endParaRPr sz="2200"/>
          </a:p>
          <a:p>
            <a:pPr lvl="1">
              <a:lnSpc>
                <a:spcPct val="80000"/>
              </a:lnSpc>
              <a:buNone/>
              <a:defRPr/>
            </a:pPr>
            <a:endParaRPr lang="en-US" sz="2200">
              <a:latin typeface="Cambria Math"/>
              <a:ea typeface="Cambria Math"/>
            </a:endParaRPr>
          </a:p>
          <a:p>
            <a:pPr lvl="1">
              <a:lnSpc>
                <a:spcPct val="80000"/>
              </a:lnSpc>
              <a:buNone/>
              <a:defRPr/>
            </a:pPr>
            <a:endParaRPr lang="en-US" sz="2200"/>
          </a:p>
          <a:p>
            <a:pPr>
              <a:lnSpc>
                <a:spcPct val="80000"/>
              </a:lnSpc>
              <a:buNone/>
              <a:defRPr/>
            </a:pPr>
            <a:endParaRPr lang="en-US" sz="2400">
              <a:ea typeface="Cambria Math"/>
            </a:endParaRPr>
          </a:p>
        </p:txBody>
      </p:sp>
      <p:sp>
        <p:nvSpPr>
          <p:cNvPr id="6" name="TextBox 4" hidden="0"/>
          <p:cNvSpPr>
            <a:spLocks noAdjustHandles="0" noChangeArrowheads="0"/>
          </p:cNvSpPr>
          <p:nvPr isPhoto="0" userDrawn="0"/>
        </p:nvSpPr>
        <p:spPr bwMode="auto">
          <a:xfrm>
            <a:off x="5029200" y="3429000"/>
            <a:ext cx="3352800" cy="738664"/>
          </a:xfrm>
          <a:prstGeom prst="rect">
            <a:avLst/>
          </a:prstGeom>
          <a:noFill/>
          <a:ln>
            <a:solidFill>
              <a:schemeClr val="accent1"/>
            </a:solidFill>
          </a:ln>
        </p:spPr>
        <p:txBody>
          <a:bodyPr wrap="square" rtlCol="0">
            <a:spAutoFit/>
          </a:bodyPr>
          <a:lstStyle/>
          <a:p>
            <a:pPr>
              <a:defRPr/>
            </a:pPr>
            <a:r>
              <a:rPr lang="en-US" sz="1400">
                <a:latin typeface="Cambria Math"/>
                <a:ea typeface="Cambria Math"/>
              </a:rPr>
              <a:t>If </a:t>
            </a:r>
            <a:r>
              <a:rPr lang="en-US" sz="1400" i="1">
                <a:ea typeface="Cambria Math"/>
              </a:rPr>
              <a:t>A</a:t>
            </a:r>
            <a:r>
              <a:rPr lang="en-US" sz="1400">
                <a:latin typeface="Cambria Math"/>
                <a:ea typeface="Cambria Math"/>
              </a:rPr>
              <a:t> = ∅ </a:t>
            </a:r>
            <a:r>
              <a:rPr lang="en-US" sz="1400">
                <a:ea typeface="Cambria Math"/>
              </a:rPr>
              <a:t> then the empty relation is reflexive vacuously. That is the empty relation on an empty set is reflexive!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The Chinese Remainder Theorem</a:t>
            </a:r>
            <a:endParaRPr sz="4500"/>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1600" b="1"/>
              <a:t>   </a:t>
            </a:r>
            <a:r>
              <a:rPr lang="en-US" sz="1600"/>
              <a:t> To construct a solution first let </a:t>
            </a:r>
            <a:r>
              <a:rPr lang="en-US" sz="1600" i="1"/>
              <a:t>M</a:t>
            </a:r>
            <a:r>
              <a:rPr lang="en-US" sz="1600" i="1" baseline="-25000">
                <a:ea typeface="Cambria Math"/>
              </a:rPr>
              <a:t>k</a:t>
            </a:r>
            <a:r>
              <a:rPr lang="en-US" sz="1600" i="1"/>
              <a:t>=m/</a:t>
            </a:r>
            <a:r>
              <a:rPr lang="en-US" sz="1600" i="1"/>
              <a:t>m</a:t>
            </a:r>
            <a:r>
              <a:rPr lang="en-US" sz="1600" i="1" baseline="-25000">
                <a:ea typeface="Cambria Math"/>
              </a:rPr>
              <a:t>k</a:t>
            </a:r>
            <a:r>
              <a:rPr lang="en-US" sz="1600" i="1" baseline="-25000">
                <a:ea typeface="Cambria Math"/>
              </a:rPr>
              <a:t>     </a:t>
            </a:r>
            <a:r>
              <a:rPr lang="en-US" sz="1600"/>
              <a:t>for </a:t>
            </a:r>
            <a:r>
              <a:rPr lang="en-US" sz="1600" i="1"/>
              <a:t>k</a:t>
            </a:r>
            <a:r>
              <a:rPr lang="en-US" sz="1600"/>
              <a:t> = </a:t>
            </a:r>
            <a:r>
              <a:rPr lang="en-US" sz="1600">
                <a:latin typeface="Cambria Math"/>
                <a:ea typeface="Cambria Math"/>
              </a:rPr>
              <a:t>1,2,…,</a:t>
            </a:r>
            <a:r>
              <a:rPr lang="en-US" sz="1600" i="1"/>
              <a:t>n</a:t>
            </a:r>
            <a:r>
              <a:rPr lang="en-US" sz="1600"/>
              <a:t> and </a:t>
            </a:r>
            <a:r>
              <a:rPr lang="en-US" sz="1600" i="1"/>
              <a:t> m</a:t>
            </a:r>
            <a:r>
              <a:rPr lang="en-US" sz="1600"/>
              <a:t> = </a:t>
            </a:r>
            <a:r>
              <a:rPr lang="en-US" sz="1600" i="1"/>
              <a:t>m</a:t>
            </a:r>
            <a:r>
              <a:rPr lang="en-US" sz="1600" baseline="-25000">
                <a:latin typeface="Cambria Math"/>
                <a:ea typeface="Cambria Math"/>
              </a:rPr>
              <a:t>1</a:t>
            </a:r>
            <a:r>
              <a:rPr lang="en-US" sz="1600" i="1"/>
              <a:t>m</a:t>
            </a:r>
            <a:r>
              <a:rPr lang="en-US" sz="1600" baseline="-25000">
                <a:latin typeface="Cambria Math"/>
                <a:ea typeface="Cambria Math"/>
              </a:rPr>
              <a:t>2</a:t>
            </a:r>
            <a:r>
              <a:rPr lang="en-US" sz="1600">
                <a:latin typeface="Cambria Math"/>
                <a:ea typeface="Cambria Math"/>
              </a:rPr>
              <a:t> ∙ ∙ ∙ </a:t>
            </a:r>
            <a:r>
              <a:rPr lang="en-US" sz="1600" i="1"/>
              <a:t>m</a:t>
            </a:r>
            <a:r>
              <a:rPr lang="en-US" sz="1600" i="1" baseline="-25000">
                <a:ea typeface="Cambria Math"/>
              </a:rPr>
              <a:t>n</a:t>
            </a:r>
            <a:r>
              <a:rPr lang="en-US" sz="1600"/>
              <a:t>.</a:t>
            </a:r>
            <a:endParaRPr sz="1600"/>
          </a:p>
          <a:p>
            <a:pPr>
              <a:lnSpc>
                <a:spcPct val="80000"/>
              </a:lnSpc>
              <a:buNone/>
              <a:defRPr/>
            </a:pPr>
            <a:endParaRPr lang="en-US" sz="1600"/>
          </a:p>
          <a:p>
            <a:pPr>
              <a:lnSpc>
                <a:spcPct val="80000"/>
              </a:lnSpc>
              <a:buNone/>
              <a:defRPr/>
            </a:pPr>
            <a:r>
              <a:rPr lang="en-US" sz="1600"/>
              <a:t>     Since  </a:t>
            </a:r>
            <a:r>
              <a:rPr lang="en-US" sz="1600"/>
              <a:t>gcd</a:t>
            </a:r>
            <a:r>
              <a:rPr lang="en-US" sz="1600"/>
              <a:t>(</a:t>
            </a:r>
            <a:r>
              <a:rPr lang="en-US" sz="1600" i="1"/>
              <a:t>m</a:t>
            </a:r>
            <a:r>
              <a:rPr lang="en-US" sz="1600" i="1" baseline="-25000">
                <a:ea typeface="Cambria Math"/>
              </a:rPr>
              <a:t>k</a:t>
            </a:r>
            <a:r>
              <a:rPr lang="en-US" sz="1600" i="1" baseline="-25000">
                <a:ea typeface="Cambria Math"/>
              </a:rPr>
              <a:t> </a:t>
            </a:r>
            <a:r>
              <a:rPr lang="en-US" sz="1600">
                <a:ea typeface="Cambria Math"/>
              </a:rPr>
              <a:t>,</a:t>
            </a:r>
            <a:r>
              <a:rPr lang="en-US" sz="1600" i="1"/>
              <a:t>M</a:t>
            </a:r>
            <a:r>
              <a:rPr lang="en-US" sz="1600" i="1" baseline="-25000">
                <a:ea typeface="Cambria Math"/>
              </a:rPr>
              <a:t>k </a:t>
            </a:r>
            <a:r>
              <a:rPr lang="en-US" sz="1600">
                <a:ea typeface="Cambria Math"/>
              </a:rPr>
              <a:t>) = </a:t>
            </a:r>
            <a:r>
              <a:rPr lang="en-US" sz="1600">
                <a:latin typeface="Cambria Math"/>
                <a:ea typeface="Cambria Math"/>
              </a:rPr>
              <a:t>1, by Theorem 1,  </a:t>
            </a:r>
            <a:r>
              <a:rPr lang="en-US" sz="1600"/>
              <a:t>there is an integer  </a:t>
            </a:r>
            <a:r>
              <a:rPr lang="en-US" sz="1600" i="1"/>
              <a:t>y</a:t>
            </a:r>
            <a:r>
              <a:rPr lang="en-US" sz="1600" i="1" baseline="-25000">
                <a:ea typeface="Cambria Math"/>
              </a:rPr>
              <a:t>k</a:t>
            </a:r>
            <a:r>
              <a:rPr lang="en-US" sz="1600" i="1" baseline="-25000">
                <a:ea typeface="Cambria Math"/>
              </a:rPr>
              <a:t> </a:t>
            </a:r>
            <a:r>
              <a:rPr lang="en-US" sz="1600"/>
              <a:t>, an inverse of </a:t>
            </a:r>
            <a:r>
              <a:rPr lang="en-US" sz="1600" i="1"/>
              <a:t>M</a:t>
            </a:r>
            <a:r>
              <a:rPr lang="en-US" sz="1600" i="1" baseline="-25000">
                <a:ea typeface="Cambria Math"/>
              </a:rPr>
              <a:t>k</a:t>
            </a:r>
            <a:r>
              <a:rPr lang="en-US" sz="1600"/>
              <a:t>  modulo </a:t>
            </a:r>
            <a:r>
              <a:rPr lang="en-US" sz="1600" i="1"/>
              <a:t>m</a:t>
            </a:r>
            <a:r>
              <a:rPr lang="en-US" sz="1600" i="1" baseline="-25000">
                <a:ea typeface="Cambria Math"/>
              </a:rPr>
              <a:t>k</a:t>
            </a:r>
            <a:r>
              <a:rPr lang="en-US" sz="1600"/>
              <a:t>,</a:t>
            </a:r>
            <a:r>
              <a:rPr lang="en-US" sz="1600" i="1"/>
              <a:t> </a:t>
            </a:r>
            <a:r>
              <a:rPr lang="en-US" sz="1600"/>
              <a:t>such that</a:t>
            </a:r>
            <a:endParaRPr sz="1600"/>
          </a:p>
          <a:p>
            <a:pPr marL="274320" lvl="1" indent="-274320">
              <a:lnSpc>
                <a:spcPct val="80000"/>
              </a:lnSpc>
              <a:buClr>
                <a:schemeClr val="accent3"/>
              </a:buClr>
              <a:buSzPct val="95000"/>
              <a:buNone/>
              <a:defRPr/>
            </a:pPr>
            <a:r>
              <a:rPr lang="en-US" sz="1500"/>
              <a:t>                         </a:t>
            </a:r>
            <a:r>
              <a:rPr lang="en-US" sz="1500" i="1"/>
              <a:t>M</a:t>
            </a:r>
            <a:r>
              <a:rPr lang="en-US" sz="1500" i="1" baseline="-25000">
                <a:ea typeface="Cambria Math"/>
              </a:rPr>
              <a:t>k</a:t>
            </a:r>
            <a:r>
              <a:rPr lang="en-US" sz="1500"/>
              <a:t> </a:t>
            </a:r>
            <a:r>
              <a:rPr lang="en-US" sz="1500" i="1"/>
              <a:t>y</a:t>
            </a:r>
            <a:r>
              <a:rPr lang="en-US" sz="1500" i="1" baseline="-25000">
                <a:ea typeface="Cambria Math"/>
              </a:rPr>
              <a:t>k</a:t>
            </a:r>
            <a:r>
              <a:rPr lang="en-US" sz="1500"/>
              <a:t> </a:t>
            </a:r>
            <a:r>
              <a:rPr lang="en-US" sz="1500">
                <a:latin typeface="Cambria Math"/>
                <a:ea typeface="Cambria Math"/>
              </a:rPr>
              <a:t>≡</a:t>
            </a:r>
            <a:r>
              <a:rPr lang="en-US" sz="1500"/>
              <a:t> </a:t>
            </a:r>
            <a:r>
              <a:rPr lang="en-US" sz="1500">
                <a:latin typeface="Cambria Math"/>
                <a:ea typeface="Cambria Math"/>
              </a:rPr>
              <a:t>1</a:t>
            </a:r>
            <a:r>
              <a:rPr lang="en-US" sz="1500" i="1">
                <a:latin typeface="Cambria Math"/>
                <a:ea typeface="Cambria Math"/>
              </a:rPr>
              <a:t> </a:t>
            </a:r>
            <a:r>
              <a:rPr lang="en-US" sz="1500"/>
              <a:t>( mod </a:t>
            </a:r>
            <a:r>
              <a:rPr lang="en-US" sz="1500" i="1"/>
              <a:t>m</a:t>
            </a:r>
            <a:r>
              <a:rPr lang="en-US" sz="1500" i="1" baseline="-25000">
                <a:ea typeface="Cambria Math"/>
              </a:rPr>
              <a:t>k</a:t>
            </a:r>
            <a:r>
              <a:rPr lang="en-US" sz="1500"/>
              <a:t> ).</a:t>
            </a:r>
            <a:endParaRPr sz="1500"/>
          </a:p>
          <a:p>
            <a:pPr marL="274320" lvl="1" indent="-274320">
              <a:lnSpc>
                <a:spcPct val="80000"/>
              </a:lnSpc>
              <a:buClr>
                <a:schemeClr val="accent3"/>
              </a:buClr>
              <a:buSzPct val="95000"/>
              <a:buNone/>
              <a:defRPr/>
            </a:pPr>
            <a:r>
              <a:rPr lang="en-US" sz="1500"/>
              <a:t>      Form the sum</a:t>
            </a:r>
            <a:endParaRPr sz="1500"/>
          </a:p>
          <a:p>
            <a:pPr marL="274320" lvl="1" indent="-274320">
              <a:lnSpc>
                <a:spcPct val="80000"/>
              </a:lnSpc>
              <a:buClr>
                <a:schemeClr val="accent3"/>
              </a:buClr>
              <a:buSzPct val="95000"/>
              <a:buNone/>
              <a:defRPr/>
            </a:pPr>
            <a:r>
              <a:rPr lang="en-US" sz="1500"/>
              <a:t>                     </a:t>
            </a:r>
            <a:r>
              <a:rPr lang="en-US" sz="1500" i="1"/>
              <a:t>x</a:t>
            </a:r>
            <a:r>
              <a:rPr lang="en-US" sz="1500"/>
              <a:t> = </a:t>
            </a:r>
            <a:r>
              <a:rPr lang="en-US" sz="1500" i="1"/>
              <a:t>a</a:t>
            </a:r>
            <a:r>
              <a:rPr lang="en-US" sz="1500" baseline="-25000">
                <a:latin typeface="Cambria Math"/>
                <a:ea typeface="Cambria Math"/>
              </a:rPr>
              <a:t>1</a:t>
            </a:r>
            <a:r>
              <a:rPr lang="en-US" sz="1500"/>
              <a:t> </a:t>
            </a:r>
            <a:r>
              <a:rPr lang="en-US" sz="1500" i="1"/>
              <a:t>M</a:t>
            </a:r>
            <a:r>
              <a:rPr lang="en-US" sz="1500" baseline="-25000">
                <a:latin typeface="Cambria Math"/>
                <a:ea typeface="Cambria Math"/>
              </a:rPr>
              <a:t>1</a:t>
            </a:r>
            <a:r>
              <a:rPr lang="en-US" sz="1500" i="1"/>
              <a:t> y</a:t>
            </a:r>
            <a:r>
              <a:rPr lang="en-US" sz="1500" baseline="-25000">
                <a:latin typeface="Cambria Math"/>
                <a:ea typeface="Cambria Math"/>
              </a:rPr>
              <a:t>1  </a:t>
            </a:r>
            <a:r>
              <a:rPr lang="en-US" sz="1500">
                <a:latin typeface="Cambria Math"/>
                <a:ea typeface="Cambria Math"/>
              </a:rPr>
              <a:t> + </a:t>
            </a:r>
            <a:r>
              <a:rPr lang="en-US" sz="1500" i="1"/>
              <a:t>a</a:t>
            </a:r>
            <a:r>
              <a:rPr lang="en-US" sz="1500" baseline="-25000">
                <a:latin typeface="Cambria Math"/>
                <a:ea typeface="Cambria Math"/>
              </a:rPr>
              <a:t>2</a:t>
            </a:r>
            <a:r>
              <a:rPr lang="en-US" sz="1500"/>
              <a:t> </a:t>
            </a:r>
            <a:r>
              <a:rPr lang="en-US" sz="1500" i="1"/>
              <a:t>M</a:t>
            </a:r>
            <a:r>
              <a:rPr lang="en-US" sz="1500" baseline="-25000">
                <a:latin typeface="Cambria Math"/>
                <a:ea typeface="Cambria Math"/>
              </a:rPr>
              <a:t>2</a:t>
            </a:r>
            <a:r>
              <a:rPr lang="en-US" sz="1500" i="1"/>
              <a:t> y</a:t>
            </a:r>
            <a:r>
              <a:rPr lang="en-US" sz="1500" baseline="-25000">
                <a:latin typeface="Cambria Math"/>
                <a:ea typeface="Cambria Math"/>
              </a:rPr>
              <a:t>2</a:t>
            </a:r>
            <a:r>
              <a:rPr lang="en-US" sz="1500">
                <a:latin typeface="Cambria Math"/>
                <a:ea typeface="Cambria Math"/>
              </a:rPr>
              <a:t>   +</a:t>
            </a:r>
            <a:r>
              <a:rPr lang="en-US" sz="1500" baseline="-25000">
                <a:latin typeface="Cambria Math"/>
                <a:ea typeface="Cambria Math"/>
              </a:rPr>
              <a:t> </a:t>
            </a:r>
            <a:r>
              <a:rPr lang="en-US" sz="1500">
                <a:latin typeface="Cambria Math"/>
                <a:ea typeface="Cambria Math"/>
              </a:rPr>
              <a:t>∙ ∙ ∙ </a:t>
            </a:r>
            <a:r>
              <a:rPr lang="en-US" sz="1500">
                <a:latin typeface="Cambria Math"/>
                <a:ea typeface="Cambria Math"/>
              </a:rPr>
              <a:t>+ </a:t>
            </a:r>
            <a:r>
              <a:rPr lang="en-US" sz="1500" i="1"/>
              <a:t>a</a:t>
            </a:r>
            <a:r>
              <a:rPr lang="en-US" sz="1500" i="1" baseline="-25000">
                <a:ea typeface="Cambria Math"/>
              </a:rPr>
              <a:t>n</a:t>
            </a:r>
            <a:r>
              <a:rPr lang="en-US" sz="1500"/>
              <a:t> </a:t>
            </a:r>
            <a:r>
              <a:rPr lang="en-US" sz="1500" i="1"/>
              <a:t>M</a:t>
            </a:r>
            <a:r>
              <a:rPr lang="en-US" sz="1500" i="1" baseline="-25000">
                <a:ea typeface="Cambria Math"/>
              </a:rPr>
              <a:t>n</a:t>
            </a:r>
            <a:r>
              <a:rPr lang="en-US" sz="1500" i="1"/>
              <a:t> </a:t>
            </a:r>
            <a:r>
              <a:rPr lang="en-US" sz="1500" i="1"/>
              <a:t>y</a:t>
            </a:r>
            <a:r>
              <a:rPr lang="en-US" sz="1500" i="1" baseline="-25000">
                <a:ea typeface="Cambria Math"/>
              </a:rPr>
              <a:t>n</a:t>
            </a:r>
            <a:r>
              <a:rPr lang="en-US" sz="1500">
                <a:latin typeface="Cambria Math"/>
                <a:ea typeface="Cambria Math"/>
              </a:rPr>
              <a:t> .</a:t>
            </a:r>
            <a:endParaRPr sz="1500"/>
          </a:p>
          <a:p>
            <a:pPr marL="274320" lvl="1" indent="-274320">
              <a:lnSpc>
                <a:spcPct val="80000"/>
              </a:lnSpc>
              <a:buClr>
                <a:schemeClr val="accent3"/>
              </a:buClr>
              <a:buSzPct val="95000"/>
              <a:buNone/>
              <a:defRPr/>
            </a:pPr>
            <a:endParaRPr lang="en-US" sz="1500">
              <a:latin typeface="Cambria Math"/>
              <a:ea typeface="Cambria Math"/>
            </a:endParaRPr>
          </a:p>
          <a:p>
            <a:pPr marL="274320" lvl="1" indent="-274320">
              <a:lnSpc>
                <a:spcPct val="80000"/>
              </a:lnSpc>
              <a:buClr>
                <a:schemeClr val="accent3"/>
              </a:buClr>
              <a:buSzPct val="95000"/>
              <a:buNone/>
              <a:defRPr/>
            </a:pPr>
            <a:r>
              <a:rPr lang="en-US" sz="1500">
                <a:latin typeface="Cambria Math"/>
                <a:ea typeface="Cambria Math"/>
              </a:rPr>
              <a:t>       Note that because </a:t>
            </a:r>
            <a:r>
              <a:rPr lang="en-US" sz="1500"/>
              <a:t>M</a:t>
            </a:r>
            <a:r>
              <a:rPr lang="en-US" sz="1500" i="1" baseline="-25000">
                <a:ea typeface="Cambria Math"/>
              </a:rPr>
              <a:t>j</a:t>
            </a:r>
            <a:r>
              <a:rPr lang="en-US" sz="1500"/>
              <a:t> </a:t>
            </a:r>
            <a:r>
              <a:rPr lang="en-US" sz="1500">
                <a:latin typeface="Cambria Math"/>
                <a:ea typeface="Cambria Math"/>
              </a:rPr>
              <a:t>≡</a:t>
            </a:r>
            <a:r>
              <a:rPr lang="en-US" sz="1500"/>
              <a:t> </a:t>
            </a:r>
            <a:r>
              <a:rPr lang="en-US" sz="1500">
                <a:latin typeface="Cambria Math"/>
                <a:ea typeface="Cambria Math"/>
              </a:rPr>
              <a:t>0 </a:t>
            </a:r>
            <a:r>
              <a:rPr lang="en-US" sz="1500"/>
              <a:t>( mod </a:t>
            </a:r>
            <a:r>
              <a:rPr lang="en-US" sz="1500" i="1"/>
              <a:t>m</a:t>
            </a:r>
            <a:r>
              <a:rPr lang="en-US" sz="1500" baseline="-25000">
                <a:latin typeface="Cambria Math"/>
                <a:ea typeface="Cambria Math"/>
              </a:rPr>
              <a:t>k</a:t>
            </a:r>
            <a:r>
              <a:rPr lang="en-US" sz="1500"/>
              <a:t>)   whenever </a:t>
            </a:r>
            <a:r>
              <a:rPr lang="en-US" sz="1500" i="1"/>
              <a:t>j</a:t>
            </a:r>
            <a:r>
              <a:rPr lang="en-US" sz="1500"/>
              <a:t>  </a:t>
            </a:r>
            <a:r>
              <a:rPr lang="en-US" sz="1500">
                <a:latin typeface="Cambria Math"/>
                <a:ea typeface="Cambria Math"/>
              </a:rPr>
              <a:t>≠</a:t>
            </a:r>
            <a:r>
              <a:rPr lang="en-US" sz="1500" i="1"/>
              <a:t>k </a:t>
            </a:r>
            <a:r>
              <a:rPr lang="en-US" sz="1500"/>
              <a:t>, all terms except the </a:t>
            </a:r>
            <a:r>
              <a:rPr lang="en-US" sz="1500" i="1"/>
              <a:t>k</a:t>
            </a:r>
            <a:r>
              <a:rPr lang="en-US" sz="1500"/>
              <a:t>th</a:t>
            </a:r>
            <a:r>
              <a:rPr lang="en-US" sz="1500"/>
              <a:t> term in this sum are congruent to </a:t>
            </a:r>
            <a:r>
              <a:rPr lang="en-US" sz="1500">
                <a:latin typeface="Cambria Math"/>
                <a:ea typeface="Cambria Math"/>
              </a:rPr>
              <a:t>0</a:t>
            </a:r>
            <a:r>
              <a:rPr lang="en-US" sz="1500"/>
              <a:t> modulo </a:t>
            </a:r>
            <a:r>
              <a:rPr lang="en-US" sz="1500" i="1"/>
              <a:t>m</a:t>
            </a:r>
            <a:r>
              <a:rPr lang="en-US" sz="1500" i="1" baseline="-25000">
                <a:ea typeface="Cambria Math"/>
              </a:rPr>
              <a:t>k</a:t>
            </a:r>
            <a:r>
              <a:rPr lang="en-US" sz="1500"/>
              <a:t> .</a:t>
            </a:r>
            <a:endParaRPr sz="1500"/>
          </a:p>
          <a:p>
            <a:pPr marL="274320" lvl="1" indent="-274320">
              <a:lnSpc>
                <a:spcPct val="80000"/>
              </a:lnSpc>
              <a:buClr>
                <a:schemeClr val="accent3"/>
              </a:buClr>
              <a:buSzPct val="95000"/>
              <a:buNone/>
              <a:defRPr/>
            </a:pPr>
            <a:r>
              <a:rPr lang="en-US" sz="1500">
                <a:ea typeface="Cambria Math"/>
              </a:rPr>
              <a:t>      Because  </a:t>
            </a:r>
            <a:r>
              <a:rPr lang="en-US" sz="1500" i="1"/>
              <a:t>M</a:t>
            </a:r>
            <a:r>
              <a:rPr lang="en-US" sz="1500" i="1" baseline="-25000">
                <a:ea typeface="Cambria Math"/>
              </a:rPr>
              <a:t>k</a:t>
            </a:r>
            <a:r>
              <a:rPr lang="en-US" sz="1500"/>
              <a:t> </a:t>
            </a:r>
            <a:r>
              <a:rPr lang="en-US" sz="1500" i="1"/>
              <a:t>y</a:t>
            </a:r>
            <a:r>
              <a:rPr lang="en-US" sz="1500" i="1" baseline="-25000">
                <a:ea typeface="Cambria Math"/>
              </a:rPr>
              <a:t>k</a:t>
            </a:r>
            <a:r>
              <a:rPr lang="en-US" sz="1500"/>
              <a:t> </a:t>
            </a:r>
            <a:r>
              <a:rPr lang="en-US" sz="1500">
                <a:latin typeface="Cambria Math"/>
                <a:ea typeface="Cambria Math"/>
              </a:rPr>
              <a:t>≡</a:t>
            </a:r>
            <a:r>
              <a:rPr lang="en-US" sz="1500"/>
              <a:t> </a:t>
            </a:r>
            <a:r>
              <a:rPr lang="en-US" sz="1500">
                <a:latin typeface="Cambria Math"/>
                <a:ea typeface="Cambria Math"/>
              </a:rPr>
              <a:t>1</a:t>
            </a:r>
            <a:r>
              <a:rPr lang="en-US" sz="1500" i="1">
                <a:latin typeface="Cambria Math"/>
                <a:ea typeface="Cambria Math"/>
              </a:rPr>
              <a:t> </a:t>
            </a:r>
            <a:r>
              <a:rPr lang="en-US" sz="1500"/>
              <a:t>( mod </a:t>
            </a:r>
            <a:r>
              <a:rPr lang="en-US" sz="1500" i="1"/>
              <a:t>m</a:t>
            </a:r>
            <a:r>
              <a:rPr lang="en-US" sz="1500" i="1" baseline="-25000">
                <a:ea typeface="Cambria Math"/>
              </a:rPr>
              <a:t>k</a:t>
            </a:r>
            <a:r>
              <a:rPr lang="en-US" sz="1500"/>
              <a:t> ), we see that    </a:t>
            </a:r>
            <a:r>
              <a:rPr lang="en-US" sz="1500" i="1"/>
              <a:t>x </a:t>
            </a:r>
            <a:r>
              <a:rPr lang="en-US" sz="1500">
                <a:latin typeface="Cambria Math"/>
                <a:ea typeface="Cambria Math"/>
              </a:rPr>
              <a:t>≡</a:t>
            </a:r>
            <a:r>
              <a:rPr lang="en-US" sz="1500"/>
              <a:t> </a:t>
            </a:r>
            <a:r>
              <a:rPr lang="en-US" sz="1500" i="1"/>
              <a:t>a</a:t>
            </a:r>
            <a:r>
              <a:rPr lang="en-US" sz="1500" i="1" baseline="-25000">
                <a:ea typeface="Cambria Math"/>
              </a:rPr>
              <a:t>k</a:t>
            </a:r>
            <a:r>
              <a:rPr lang="en-US" sz="1500"/>
              <a:t> </a:t>
            </a:r>
            <a:r>
              <a:rPr lang="en-US" sz="1500" i="1"/>
              <a:t>M</a:t>
            </a:r>
            <a:r>
              <a:rPr lang="en-US" sz="1500" i="1" baseline="-25000">
                <a:ea typeface="Cambria Math"/>
              </a:rPr>
              <a:t>k</a:t>
            </a:r>
            <a:r>
              <a:rPr lang="en-US" sz="1500" i="1"/>
              <a:t> </a:t>
            </a:r>
            <a:r>
              <a:rPr lang="en-US" sz="1500" i="1"/>
              <a:t>y</a:t>
            </a:r>
            <a:r>
              <a:rPr lang="en-US" sz="1500" i="1" baseline="-25000">
                <a:ea typeface="Cambria Math"/>
              </a:rPr>
              <a:t>k</a:t>
            </a:r>
            <a:r>
              <a:rPr lang="en-US" sz="1500">
                <a:latin typeface="Cambria Math"/>
                <a:ea typeface="Cambria Math"/>
              </a:rPr>
              <a:t> </a:t>
            </a:r>
            <a:r>
              <a:rPr lang="en-US" sz="1500">
                <a:latin typeface="Cambria Math"/>
                <a:ea typeface="Cambria Math"/>
              </a:rPr>
              <a:t>≡</a:t>
            </a:r>
            <a:r>
              <a:rPr lang="en-US" sz="1500" i="1"/>
              <a:t> </a:t>
            </a:r>
            <a:r>
              <a:rPr lang="en-US" sz="1500" i="1"/>
              <a:t>a</a:t>
            </a:r>
            <a:r>
              <a:rPr lang="en-US" sz="1500" i="1" baseline="-25000">
                <a:ea typeface="Cambria Math"/>
              </a:rPr>
              <a:t>k</a:t>
            </a:r>
            <a:r>
              <a:rPr lang="en-US" sz="1500"/>
              <a:t>( mod </a:t>
            </a:r>
            <a:r>
              <a:rPr lang="en-US" sz="1500" i="1"/>
              <a:t>m</a:t>
            </a:r>
            <a:r>
              <a:rPr lang="en-US" sz="1500" i="1" baseline="-25000">
                <a:latin typeface="Cambria Math"/>
                <a:ea typeface="Cambria Math"/>
              </a:rPr>
              <a:t>k</a:t>
            </a:r>
            <a:r>
              <a:rPr lang="en-US" sz="1500"/>
              <a:t>), for </a:t>
            </a:r>
            <a:r>
              <a:rPr lang="en-US" sz="1500" i="1"/>
              <a:t>k</a:t>
            </a:r>
            <a:r>
              <a:rPr lang="en-US" sz="1500"/>
              <a:t> = </a:t>
            </a:r>
            <a:r>
              <a:rPr lang="en-US" sz="1500">
                <a:latin typeface="Cambria Math"/>
                <a:ea typeface="Cambria Math"/>
              </a:rPr>
              <a:t>1,2,…,</a:t>
            </a:r>
            <a:r>
              <a:rPr lang="en-US" sz="1500" i="1"/>
              <a:t>n</a:t>
            </a:r>
            <a:r>
              <a:rPr lang="en-US" sz="1500"/>
              <a:t>.</a:t>
            </a:r>
            <a:endParaRPr sz="1500"/>
          </a:p>
          <a:p>
            <a:pPr marL="274320" lvl="1" indent="-274320">
              <a:lnSpc>
                <a:spcPct val="80000"/>
              </a:lnSpc>
              <a:buClr>
                <a:schemeClr val="accent3"/>
              </a:buClr>
              <a:buSzPct val="95000"/>
              <a:buNone/>
              <a:defRPr/>
            </a:pPr>
            <a:r>
              <a:rPr lang="en-US" sz="1500"/>
              <a:t>      Hence, </a:t>
            </a:r>
            <a:r>
              <a:rPr lang="en-US" sz="1500" i="1"/>
              <a:t>x</a:t>
            </a:r>
            <a:r>
              <a:rPr lang="en-US" sz="1500"/>
              <a:t> is a simultaneous solution to the </a:t>
            </a:r>
            <a:r>
              <a:rPr lang="en-US" sz="1500" i="1"/>
              <a:t>n</a:t>
            </a:r>
            <a:r>
              <a:rPr lang="en-US" sz="1500"/>
              <a:t> </a:t>
            </a:r>
            <a:r>
              <a:rPr lang="en-US" sz="1500"/>
              <a:t>congruences</a:t>
            </a:r>
            <a:r>
              <a:rPr lang="en-US" sz="1500"/>
              <a:t>.</a:t>
            </a:r>
            <a:endParaRPr sz="1500"/>
          </a:p>
          <a:p>
            <a:pPr lvl="1">
              <a:lnSpc>
                <a:spcPct val="80000"/>
              </a:lnSpc>
              <a:buNone/>
              <a:defRPr/>
            </a:pPr>
            <a:r>
              <a:rPr lang="en-US" sz="1500"/>
              <a:t>     </a:t>
            </a:r>
            <a:r>
              <a:rPr lang="en-US" sz="1500" i="1"/>
              <a:t>x </a:t>
            </a:r>
            <a:r>
              <a:rPr lang="en-US" sz="1500">
                <a:latin typeface="Cambria Math"/>
                <a:ea typeface="Cambria Math"/>
              </a:rPr>
              <a:t>≡</a:t>
            </a:r>
            <a:r>
              <a:rPr lang="en-US" sz="1500"/>
              <a:t> </a:t>
            </a:r>
            <a:r>
              <a:rPr lang="en-US" sz="1500" i="1"/>
              <a:t>a</a:t>
            </a:r>
            <a:r>
              <a:rPr lang="en-US" sz="1500" baseline="-25000">
                <a:latin typeface="Cambria Math"/>
                <a:ea typeface="Cambria Math"/>
              </a:rPr>
              <a:t>1</a:t>
            </a:r>
            <a:r>
              <a:rPr lang="en-US" sz="1500">
                <a:latin typeface="Cambria Math"/>
                <a:ea typeface="Cambria Math"/>
              </a:rPr>
              <a:t> </a:t>
            </a:r>
            <a:r>
              <a:rPr lang="en-US" sz="1500"/>
              <a:t>( mod </a:t>
            </a:r>
            <a:r>
              <a:rPr lang="en-US" sz="1500" i="1"/>
              <a:t>m</a:t>
            </a:r>
            <a:r>
              <a:rPr lang="en-US" sz="1500" baseline="-25000">
                <a:latin typeface="Cambria Math"/>
                <a:ea typeface="Cambria Math"/>
              </a:rPr>
              <a:t>1</a:t>
            </a:r>
            <a:r>
              <a:rPr lang="en-US" sz="1500"/>
              <a:t>)</a:t>
            </a:r>
            <a:endParaRPr sz="1500"/>
          </a:p>
          <a:p>
            <a:pPr lvl="1">
              <a:lnSpc>
                <a:spcPct val="80000"/>
              </a:lnSpc>
              <a:buNone/>
              <a:defRPr/>
            </a:pPr>
            <a:r>
              <a:rPr lang="en-US" sz="1500" i="1"/>
              <a:t>     x </a:t>
            </a:r>
            <a:r>
              <a:rPr lang="en-US" sz="1500">
                <a:latin typeface="Cambria Math"/>
                <a:ea typeface="Cambria Math"/>
              </a:rPr>
              <a:t>≡</a:t>
            </a:r>
            <a:r>
              <a:rPr lang="en-US" sz="1500"/>
              <a:t> </a:t>
            </a:r>
            <a:r>
              <a:rPr lang="en-US" sz="1500" i="1"/>
              <a:t>a</a:t>
            </a:r>
            <a:r>
              <a:rPr lang="en-US" sz="1500" baseline="-25000">
                <a:latin typeface="Cambria Math"/>
                <a:ea typeface="Cambria Math"/>
              </a:rPr>
              <a:t>2</a:t>
            </a:r>
            <a:r>
              <a:rPr lang="en-US" sz="1500">
                <a:latin typeface="Cambria Math"/>
                <a:ea typeface="Cambria Math"/>
              </a:rPr>
              <a:t> </a:t>
            </a:r>
            <a:r>
              <a:rPr lang="en-US" sz="1500"/>
              <a:t>( mod </a:t>
            </a:r>
            <a:r>
              <a:rPr lang="en-US" sz="1500" i="1"/>
              <a:t>m</a:t>
            </a:r>
            <a:r>
              <a:rPr lang="en-US" sz="1500" baseline="-25000">
                <a:latin typeface="Cambria Math"/>
                <a:ea typeface="Cambria Math"/>
              </a:rPr>
              <a:t>2</a:t>
            </a:r>
            <a:r>
              <a:rPr lang="en-US" sz="1500"/>
              <a:t>)</a:t>
            </a:r>
            <a:endParaRPr sz="1500"/>
          </a:p>
          <a:p>
            <a:pPr lvl="1">
              <a:lnSpc>
                <a:spcPct val="80000"/>
              </a:lnSpc>
              <a:buNone/>
              <a:defRPr/>
            </a:pPr>
            <a:r>
              <a:rPr lang="en-US" sz="1500"/>
              <a:t>       </a:t>
            </a:r>
            <a:r>
              <a:rPr lang="en-US" sz="1500">
                <a:latin typeface="Cambria Math"/>
                <a:ea typeface="Cambria Math"/>
              </a:rPr>
              <a:t>∙</a:t>
            </a:r>
            <a:endParaRPr sz="1500"/>
          </a:p>
          <a:p>
            <a:pPr lvl="1">
              <a:lnSpc>
                <a:spcPct val="80000"/>
              </a:lnSpc>
              <a:buNone/>
              <a:defRPr/>
            </a:pPr>
            <a:r>
              <a:rPr lang="en-US" sz="1500">
                <a:latin typeface="Cambria Math"/>
                <a:ea typeface="Cambria Math"/>
              </a:rPr>
              <a:t>        ∙</a:t>
            </a:r>
            <a:endParaRPr sz="1500"/>
          </a:p>
          <a:p>
            <a:pPr lvl="1">
              <a:lnSpc>
                <a:spcPct val="80000"/>
              </a:lnSpc>
              <a:buNone/>
              <a:defRPr/>
            </a:pPr>
            <a:r>
              <a:rPr lang="en-US" sz="1500">
                <a:latin typeface="Cambria Math"/>
                <a:ea typeface="Cambria Math"/>
              </a:rPr>
              <a:t>        ∙</a:t>
            </a:r>
            <a:endParaRPr lang="en-US" sz="1500"/>
          </a:p>
          <a:p>
            <a:pPr lvl="1">
              <a:lnSpc>
                <a:spcPct val="80000"/>
              </a:lnSpc>
              <a:buNone/>
              <a:defRPr/>
            </a:pPr>
            <a:r>
              <a:rPr lang="en-US" sz="1500" i="1"/>
              <a:t>    x </a:t>
            </a:r>
            <a:r>
              <a:rPr lang="en-US" sz="1500">
                <a:latin typeface="Cambria Math"/>
                <a:ea typeface="Cambria Math"/>
              </a:rPr>
              <a:t>≡</a:t>
            </a:r>
            <a:r>
              <a:rPr lang="en-US" sz="1500"/>
              <a:t> </a:t>
            </a:r>
            <a:r>
              <a:rPr lang="en-US" sz="1500" i="1"/>
              <a:t>a</a:t>
            </a:r>
            <a:r>
              <a:rPr lang="en-US" sz="1500" i="1" baseline="-25000">
                <a:ea typeface="Cambria Math"/>
              </a:rPr>
              <a:t>n</a:t>
            </a:r>
            <a:r>
              <a:rPr lang="en-US" sz="1500">
                <a:latin typeface="Cambria Math"/>
                <a:ea typeface="Cambria Math"/>
              </a:rPr>
              <a:t> </a:t>
            </a:r>
            <a:r>
              <a:rPr lang="en-US" sz="1500"/>
              <a:t>( mod </a:t>
            </a:r>
            <a:r>
              <a:rPr lang="en-US" sz="1500" i="1"/>
              <a:t>m</a:t>
            </a:r>
            <a:r>
              <a:rPr lang="en-US" sz="1500" i="1" baseline="-25000">
                <a:ea typeface="Cambria Math"/>
              </a:rPr>
              <a:t>n</a:t>
            </a:r>
            <a:r>
              <a:rPr lang="en-US" sz="1500"/>
              <a:t>)</a:t>
            </a:r>
            <a:endParaRPr sz="1500"/>
          </a:p>
          <a:p>
            <a:pPr lvl="1">
              <a:lnSpc>
                <a:spcPct val="80000"/>
              </a:lnSpc>
              <a:buNone/>
              <a:defRPr/>
            </a:pPr>
            <a:endParaRPr lang="en-US" sz="1500"/>
          </a:p>
          <a:p>
            <a:pPr>
              <a:lnSpc>
                <a:spcPct val="80000"/>
              </a:lnSpc>
              <a:defRPr/>
            </a:pPr>
            <a:endParaRPr lang="en-US" sz="1600"/>
          </a:p>
        </p:txBody>
      </p:sp>
      <p:sp>
        <p:nvSpPr>
          <p:cNvPr id="6" name="Isosceles Triangle 3" hidden="0"/>
          <p:cNvSpPr/>
          <p:nvPr isPhoto="0" userDrawn="0"/>
        </p:nvSpPr>
        <p:spPr bwMode="auto">
          <a:xfrm rot="5400000" flipV="1">
            <a:off x="8382000" y="6019800"/>
            <a:ext cx="152400" cy="152400"/>
          </a:xfrm>
          <a:prstGeom prst="triangle">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500"/>
              <a:t>The Chinese Remainder Theorem</a:t>
            </a:r>
            <a:endParaRPr sz="4500"/>
          </a:p>
        </p:txBody>
      </p:sp>
      <p:sp>
        <p:nvSpPr>
          <p:cNvPr id="5" name="Content Placeholder 2" hidden="0"/>
          <p:cNvSpPr>
            <a:spLocks noGrp="1"/>
          </p:cNvSpPr>
          <p:nvPr isPhoto="0" userDrawn="0">
            <p:ph idx="1" hasCustomPrompt="0"/>
          </p:nvPr>
        </p:nvSpPr>
        <p:spPr bwMode="auto"/>
        <p:txBody>
          <a:bodyPr/>
          <a:lstStyle/>
          <a:p>
            <a:pPr>
              <a:lnSpc>
                <a:spcPct val="95000"/>
              </a:lnSpc>
              <a:buNone/>
              <a:defRPr/>
            </a:pPr>
            <a:r>
              <a:rPr lang="en-US" sz="2200" b="1"/>
              <a:t>   Example</a:t>
            </a:r>
            <a:r>
              <a:rPr lang="en-US" sz="2200"/>
              <a:t>: Consider the </a:t>
            </a:r>
            <a:r>
              <a:rPr lang="en-US" sz="2200">
                <a:latin typeface="Cambria Math"/>
                <a:ea typeface="Cambria Math"/>
              </a:rPr>
              <a:t>3</a:t>
            </a:r>
            <a:r>
              <a:rPr lang="en-US" sz="2200"/>
              <a:t> </a:t>
            </a:r>
            <a:r>
              <a:rPr lang="en-US" sz="2200"/>
              <a:t>congruences</a:t>
            </a:r>
            <a:r>
              <a:rPr lang="en-US" sz="2200"/>
              <a:t> from Sun-</a:t>
            </a:r>
            <a:r>
              <a:rPr lang="en-US" sz="2200"/>
              <a:t>Tsu’s</a:t>
            </a:r>
            <a:r>
              <a:rPr lang="en-US" sz="2200"/>
              <a:t> problem: </a:t>
            </a:r>
            <a:endParaRPr sz="2200"/>
          </a:p>
          <a:p>
            <a:pPr>
              <a:lnSpc>
                <a:spcPct val="80000"/>
              </a:lnSpc>
              <a:buNone/>
              <a:defRPr/>
            </a:pPr>
            <a:r>
              <a:rPr lang="en-US" sz="2200" i="1"/>
              <a:t>      x </a:t>
            </a:r>
            <a:r>
              <a:rPr lang="en-US" sz="2200">
                <a:latin typeface="Cambria Math"/>
                <a:ea typeface="Cambria Math"/>
              </a:rPr>
              <a:t>≡</a:t>
            </a:r>
            <a:r>
              <a:rPr lang="en-US" sz="2200"/>
              <a:t> </a:t>
            </a:r>
            <a:r>
              <a:rPr lang="en-US" sz="2200">
                <a:latin typeface="Cambria Math"/>
                <a:ea typeface="Cambria Math"/>
              </a:rPr>
              <a:t>2 </a:t>
            </a:r>
            <a:r>
              <a:rPr lang="en-US" sz="2200"/>
              <a:t>( mod </a:t>
            </a:r>
            <a:r>
              <a:rPr lang="en-US" sz="2200">
                <a:latin typeface="Cambria Math"/>
                <a:ea typeface="Cambria Math"/>
              </a:rPr>
              <a:t>3</a:t>
            </a:r>
            <a:r>
              <a:rPr lang="en-US" sz="2200"/>
              <a:t>),  </a:t>
            </a:r>
            <a:r>
              <a:rPr lang="en-US" sz="2200" i="1"/>
              <a:t>x </a:t>
            </a:r>
            <a:r>
              <a:rPr lang="en-US" sz="2200">
                <a:latin typeface="Cambria Math"/>
                <a:ea typeface="Cambria Math"/>
              </a:rPr>
              <a:t>≡</a:t>
            </a:r>
            <a:r>
              <a:rPr lang="en-US" sz="2200"/>
              <a:t> </a:t>
            </a:r>
            <a:r>
              <a:rPr lang="en-US" sz="2200">
                <a:latin typeface="Cambria Math"/>
                <a:ea typeface="Cambria Math"/>
              </a:rPr>
              <a:t>3 </a:t>
            </a:r>
            <a:r>
              <a:rPr lang="en-US" sz="2200"/>
              <a:t>( mod </a:t>
            </a:r>
            <a:r>
              <a:rPr lang="en-US" sz="2200">
                <a:latin typeface="Cambria Math"/>
                <a:ea typeface="Cambria Math"/>
              </a:rPr>
              <a:t>5</a:t>
            </a:r>
            <a:r>
              <a:rPr lang="en-US" sz="2200"/>
              <a:t>), </a:t>
            </a:r>
            <a:r>
              <a:rPr lang="en-US" sz="2200" i="1"/>
              <a:t>x </a:t>
            </a:r>
            <a:r>
              <a:rPr lang="en-US" sz="2200">
                <a:latin typeface="Cambria Math"/>
                <a:ea typeface="Cambria Math"/>
              </a:rPr>
              <a:t>≡</a:t>
            </a:r>
            <a:r>
              <a:rPr lang="en-US" sz="2200"/>
              <a:t> </a:t>
            </a:r>
            <a:r>
              <a:rPr lang="en-US" sz="2200">
                <a:latin typeface="Cambria Math"/>
                <a:ea typeface="Cambria Math"/>
              </a:rPr>
              <a:t>2 </a:t>
            </a:r>
            <a:r>
              <a:rPr lang="en-US" sz="2200"/>
              <a:t>( mod </a:t>
            </a:r>
            <a:r>
              <a:rPr lang="en-US" sz="2200">
                <a:latin typeface="Cambria Math"/>
                <a:ea typeface="Cambria Math"/>
              </a:rPr>
              <a:t>7</a:t>
            </a:r>
            <a:r>
              <a:rPr lang="en-US" sz="2200"/>
              <a:t>).</a:t>
            </a:r>
            <a:endParaRPr sz="2200"/>
          </a:p>
          <a:p>
            <a:pPr lvl="1">
              <a:lnSpc>
                <a:spcPct val="80000"/>
              </a:lnSpc>
              <a:defRPr/>
            </a:pPr>
            <a:r>
              <a:rPr lang="en-US" sz="2000"/>
              <a:t>Let </a:t>
            </a:r>
            <a:r>
              <a:rPr lang="en-US" sz="2000" i="1"/>
              <a:t>m</a:t>
            </a:r>
            <a:r>
              <a:rPr lang="en-US" sz="2000"/>
              <a:t> = </a:t>
            </a:r>
            <a:r>
              <a:rPr lang="en-US" sz="2000">
                <a:latin typeface="Cambria Math"/>
                <a:ea typeface="Cambria Math"/>
              </a:rPr>
              <a:t>3</a:t>
            </a:r>
            <a:r>
              <a:rPr lang="en-US" sz="2000">
                <a:latin typeface="Cambria Math"/>
                <a:ea typeface="Cambria Math"/>
              </a:rPr>
              <a:t>∙</a:t>
            </a:r>
            <a:r>
              <a:rPr lang="en-US" sz="2000">
                <a:latin typeface="Cambria Math"/>
                <a:ea typeface="Cambria Math"/>
              </a:rPr>
              <a:t> 5</a:t>
            </a:r>
            <a:r>
              <a:rPr lang="en-US" sz="2000">
                <a:latin typeface="Cambria Math"/>
                <a:ea typeface="Cambria Math"/>
              </a:rPr>
              <a:t> ∙</a:t>
            </a:r>
            <a:r>
              <a:rPr lang="en-US" sz="2000">
                <a:latin typeface="Cambria Math"/>
                <a:ea typeface="Cambria Math"/>
              </a:rPr>
              <a:t> 7  </a:t>
            </a:r>
            <a:r>
              <a:rPr lang="en-US" sz="2000"/>
              <a:t>= </a:t>
            </a:r>
            <a:r>
              <a:rPr lang="en-US" sz="2000">
                <a:latin typeface="Cambria Math"/>
                <a:ea typeface="Cambria Math"/>
              </a:rPr>
              <a:t>105</a:t>
            </a:r>
            <a:r>
              <a:rPr lang="en-US" sz="2000"/>
              <a:t>, </a:t>
            </a:r>
            <a:r>
              <a:rPr lang="en-US" sz="2000" i="1"/>
              <a:t>M</a:t>
            </a:r>
            <a:r>
              <a:rPr lang="en-US" sz="2000" baseline="-25000">
                <a:latin typeface="Cambria Math"/>
                <a:ea typeface="Cambria Math"/>
              </a:rPr>
              <a:t>1  </a:t>
            </a:r>
            <a:r>
              <a:rPr lang="en-US" sz="2000">
                <a:latin typeface="Cambria Math"/>
                <a:ea typeface="Cambria Math"/>
              </a:rPr>
              <a:t> = </a:t>
            </a:r>
            <a:r>
              <a:rPr lang="en-US" sz="2000" i="1">
                <a:latin typeface="Cambria Math"/>
                <a:ea typeface="Cambria Math"/>
              </a:rPr>
              <a:t>m</a:t>
            </a:r>
            <a:r>
              <a:rPr lang="en-US" sz="2000">
                <a:latin typeface="Cambria Math"/>
                <a:ea typeface="Cambria Math"/>
              </a:rPr>
              <a:t>/3 = 35,</a:t>
            </a:r>
            <a:r>
              <a:rPr lang="en-US" sz="2000"/>
              <a:t> </a:t>
            </a:r>
            <a:r>
              <a:rPr lang="en-US" sz="2000" i="1"/>
              <a:t>M</a:t>
            </a:r>
            <a:r>
              <a:rPr lang="en-US" sz="2000" baseline="-25000">
                <a:latin typeface="Cambria Math"/>
                <a:ea typeface="Cambria Math"/>
              </a:rPr>
              <a:t>3  </a:t>
            </a:r>
            <a:r>
              <a:rPr lang="en-US" sz="2000">
                <a:latin typeface="Cambria Math"/>
                <a:ea typeface="Cambria Math"/>
              </a:rPr>
              <a:t> = </a:t>
            </a:r>
            <a:r>
              <a:rPr lang="en-US" sz="2000" i="1">
                <a:latin typeface="Cambria Math"/>
                <a:ea typeface="Cambria Math"/>
              </a:rPr>
              <a:t>m</a:t>
            </a:r>
            <a:r>
              <a:rPr lang="en-US" sz="2000">
                <a:latin typeface="Cambria Math"/>
                <a:ea typeface="Cambria Math"/>
              </a:rPr>
              <a:t>/5 = 21,                     </a:t>
            </a:r>
            <a:r>
              <a:rPr lang="en-US" sz="2000" i="1"/>
              <a:t>M</a:t>
            </a:r>
            <a:r>
              <a:rPr lang="en-US" sz="2000" baseline="-25000">
                <a:latin typeface="Cambria Math"/>
                <a:ea typeface="Cambria Math"/>
              </a:rPr>
              <a:t>3  </a:t>
            </a:r>
            <a:r>
              <a:rPr lang="en-US" sz="2000">
                <a:latin typeface="Cambria Math"/>
                <a:ea typeface="Cambria Math"/>
              </a:rPr>
              <a:t> = </a:t>
            </a:r>
            <a:r>
              <a:rPr lang="en-US" sz="2000" i="1">
                <a:latin typeface="Cambria Math"/>
                <a:ea typeface="Cambria Math"/>
              </a:rPr>
              <a:t>m</a:t>
            </a:r>
            <a:r>
              <a:rPr lang="en-US" sz="2000">
                <a:latin typeface="Cambria Math"/>
                <a:ea typeface="Cambria Math"/>
              </a:rPr>
              <a:t>/7 = 15.</a:t>
            </a:r>
            <a:endParaRPr sz="2000"/>
          </a:p>
          <a:p>
            <a:pPr lvl="1">
              <a:lnSpc>
                <a:spcPct val="80000"/>
              </a:lnSpc>
              <a:defRPr/>
            </a:pPr>
            <a:r>
              <a:rPr lang="en-US" sz="2000">
                <a:latin typeface="Cambria Math"/>
                <a:ea typeface="Cambria Math"/>
              </a:rPr>
              <a:t>We see that</a:t>
            </a:r>
            <a:endParaRPr sz="2000"/>
          </a:p>
          <a:p>
            <a:pPr lvl="2">
              <a:lnSpc>
                <a:spcPct val="80000"/>
              </a:lnSpc>
              <a:defRPr/>
            </a:pPr>
            <a:r>
              <a:rPr lang="en-US" sz="1800">
                <a:latin typeface="Cambria Math"/>
                <a:ea typeface="Cambria Math"/>
              </a:rPr>
              <a:t>2 is an inverse of </a:t>
            </a:r>
            <a:r>
              <a:rPr lang="en-US" sz="1800" i="1"/>
              <a:t>M</a:t>
            </a:r>
            <a:r>
              <a:rPr lang="en-US" sz="1800" baseline="-25000">
                <a:latin typeface="Cambria Math"/>
                <a:ea typeface="Cambria Math"/>
              </a:rPr>
              <a:t>1  </a:t>
            </a:r>
            <a:r>
              <a:rPr lang="en-US" sz="1800">
                <a:latin typeface="Cambria Math"/>
                <a:ea typeface="Cambria Math"/>
              </a:rPr>
              <a:t> = 35 modulo 3 since 35</a:t>
            </a:r>
            <a:r>
              <a:rPr lang="en-US" sz="1800">
                <a:latin typeface="Cambria Math"/>
                <a:ea typeface="Cambria Math"/>
              </a:rPr>
              <a:t> ∙</a:t>
            </a:r>
            <a:r>
              <a:rPr lang="en-US" sz="1800">
                <a:latin typeface="Cambria Math"/>
                <a:ea typeface="Cambria Math"/>
              </a:rPr>
              <a:t> 2 </a:t>
            </a:r>
            <a:r>
              <a:rPr lang="en-US" sz="1800">
                <a:latin typeface="Cambria Math"/>
                <a:ea typeface="Cambria Math"/>
              </a:rPr>
              <a:t>≡</a:t>
            </a:r>
            <a:r>
              <a:rPr lang="en-US" sz="1800"/>
              <a:t> </a:t>
            </a:r>
            <a:r>
              <a:rPr lang="en-US" sz="1800">
                <a:latin typeface="Cambria Math"/>
                <a:ea typeface="Cambria Math"/>
              </a:rPr>
              <a:t>2</a:t>
            </a:r>
            <a:r>
              <a:rPr lang="en-US" sz="1800">
                <a:latin typeface="Cambria Math"/>
                <a:ea typeface="Cambria Math"/>
              </a:rPr>
              <a:t> ∙</a:t>
            </a:r>
            <a:r>
              <a:rPr lang="en-US" sz="1800">
                <a:latin typeface="Cambria Math"/>
                <a:ea typeface="Cambria Math"/>
              </a:rPr>
              <a:t> 2</a:t>
            </a:r>
            <a:r>
              <a:rPr lang="en-US" sz="1800">
                <a:latin typeface="Cambria Math"/>
                <a:ea typeface="Cambria Math"/>
              </a:rPr>
              <a:t> ≡</a:t>
            </a:r>
            <a:r>
              <a:rPr lang="en-US" sz="1800"/>
              <a:t> </a:t>
            </a:r>
            <a:r>
              <a:rPr lang="en-US" sz="1800">
                <a:latin typeface="Cambria Math"/>
                <a:ea typeface="Cambria Math"/>
              </a:rPr>
              <a:t>1</a:t>
            </a:r>
            <a:r>
              <a:rPr lang="en-US" sz="1800"/>
              <a:t> (mod </a:t>
            </a:r>
            <a:r>
              <a:rPr lang="en-US" sz="1800">
                <a:latin typeface="Cambria Math"/>
                <a:ea typeface="Cambria Math"/>
              </a:rPr>
              <a:t>3</a:t>
            </a:r>
            <a:r>
              <a:rPr lang="en-US" sz="1800"/>
              <a:t>)</a:t>
            </a:r>
            <a:endParaRPr sz="1800"/>
          </a:p>
          <a:p>
            <a:pPr lvl="2">
              <a:lnSpc>
                <a:spcPct val="80000"/>
              </a:lnSpc>
              <a:defRPr/>
            </a:pPr>
            <a:r>
              <a:rPr lang="en-US" sz="1800">
                <a:latin typeface="Cambria Math"/>
                <a:ea typeface="Cambria Math"/>
              </a:rPr>
              <a:t>1 is an inverse of </a:t>
            </a:r>
            <a:r>
              <a:rPr lang="en-US" sz="1800" i="1"/>
              <a:t>M</a:t>
            </a:r>
            <a:r>
              <a:rPr lang="en-US" sz="1800" baseline="-25000">
                <a:latin typeface="Cambria Math"/>
                <a:ea typeface="Cambria Math"/>
              </a:rPr>
              <a:t>2  </a:t>
            </a:r>
            <a:r>
              <a:rPr lang="en-US" sz="1800">
                <a:latin typeface="Cambria Math"/>
                <a:ea typeface="Cambria Math"/>
              </a:rPr>
              <a:t> = 21 modulo 5 since 21 </a:t>
            </a:r>
            <a:r>
              <a:rPr lang="en-US" sz="1800">
                <a:latin typeface="Cambria Math"/>
                <a:ea typeface="Cambria Math"/>
              </a:rPr>
              <a:t>≡</a:t>
            </a:r>
            <a:r>
              <a:rPr lang="en-US" sz="1800"/>
              <a:t>  </a:t>
            </a:r>
            <a:r>
              <a:rPr lang="en-US" sz="1800">
                <a:latin typeface="Cambria Math"/>
                <a:ea typeface="Cambria Math"/>
              </a:rPr>
              <a:t>1</a:t>
            </a:r>
            <a:r>
              <a:rPr lang="en-US" sz="1800"/>
              <a:t> (mod </a:t>
            </a:r>
            <a:r>
              <a:rPr lang="en-US" sz="1800">
                <a:latin typeface="Cambria Math"/>
                <a:ea typeface="Cambria Math"/>
              </a:rPr>
              <a:t>5</a:t>
            </a:r>
            <a:r>
              <a:rPr lang="en-US" sz="1800"/>
              <a:t>)</a:t>
            </a:r>
            <a:endParaRPr lang="en-US" sz="1800">
              <a:latin typeface="Cambria Math"/>
              <a:ea typeface="Cambria Math"/>
            </a:endParaRPr>
          </a:p>
          <a:p>
            <a:pPr lvl="2">
              <a:lnSpc>
                <a:spcPct val="80000"/>
              </a:lnSpc>
              <a:defRPr/>
            </a:pPr>
            <a:r>
              <a:rPr lang="en-US" sz="1800">
                <a:latin typeface="Cambria Math"/>
                <a:ea typeface="Cambria Math"/>
              </a:rPr>
              <a:t>1 is an inverse of </a:t>
            </a:r>
            <a:r>
              <a:rPr lang="en-US" sz="1800" i="1"/>
              <a:t>M</a:t>
            </a:r>
            <a:r>
              <a:rPr lang="en-US" sz="1800" baseline="-25000">
                <a:latin typeface="Cambria Math"/>
                <a:ea typeface="Cambria Math"/>
              </a:rPr>
              <a:t>3  </a:t>
            </a:r>
            <a:r>
              <a:rPr lang="en-US" sz="1800">
                <a:latin typeface="Cambria Math"/>
                <a:ea typeface="Cambria Math"/>
              </a:rPr>
              <a:t> = 15 modulo 7 since 15</a:t>
            </a:r>
            <a:r>
              <a:rPr lang="en-US" sz="1800">
                <a:latin typeface="Cambria Math"/>
                <a:ea typeface="Cambria Math"/>
              </a:rPr>
              <a:t> ≡</a:t>
            </a:r>
            <a:r>
              <a:rPr lang="en-US" sz="1800"/>
              <a:t> </a:t>
            </a:r>
            <a:r>
              <a:rPr lang="en-US" sz="1800">
                <a:latin typeface="Cambria Math"/>
                <a:ea typeface="Cambria Math"/>
              </a:rPr>
              <a:t>1</a:t>
            </a:r>
            <a:r>
              <a:rPr lang="en-US" sz="1800"/>
              <a:t> (mod </a:t>
            </a:r>
            <a:r>
              <a:rPr lang="en-US" sz="1800">
                <a:latin typeface="Cambria Math"/>
                <a:ea typeface="Cambria Math"/>
              </a:rPr>
              <a:t>7</a:t>
            </a:r>
            <a:r>
              <a:rPr lang="en-US" sz="1800"/>
              <a:t>)</a:t>
            </a:r>
            <a:endParaRPr sz="1800"/>
          </a:p>
          <a:p>
            <a:pPr lvl="1">
              <a:lnSpc>
                <a:spcPct val="80000"/>
              </a:lnSpc>
              <a:defRPr/>
            </a:pPr>
            <a:r>
              <a:rPr lang="en-US" sz="2000">
                <a:latin typeface="Cambria Math"/>
                <a:ea typeface="Cambria Math"/>
              </a:rPr>
              <a:t>Hence, </a:t>
            </a:r>
            <a:endParaRPr sz="2000"/>
          </a:p>
          <a:p>
            <a:pPr lvl="1">
              <a:lnSpc>
                <a:spcPct val="80000"/>
              </a:lnSpc>
              <a:buNone/>
              <a:defRPr/>
            </a:pPr>
            <a:r>
              <a:rPr lang="en-US" sz="2000" i="1">
                <a:latin typeface="Cambria Math"/>
                <a:ea typeface="Cambria Math"/>
              </a:rPr>
              <a:t>         </a:t>
            </a:r>
            <a:r>
              <a:rPr lang="en-US" sz="2000" i="1"/>
              <a:t>x</a:t>
            </a:r>
            <a:r>
              <a:rPr lang="en-US" sz="2000"/>
              <a:t> = </a:t>
            </a:r>
            <a:r>
              <a:rPr lang="en-US" sz="2000" i="1"/>
              <a:t>a</a:t>
            </a:r>
            <a:r>
              <a:rPr lang="en-US" sz="2000" baseline="-25000">
                <a:latin typeface="Cambria Math"/>
                <a:ea typeface="Cambria Math"/>
              </a:rPr>
              <a:t>1</a:t>
            </a:r>
            <a:r>
              <a:rPr lang="en-US" sz="2000" i="1"/>
              <a:t>M</a:t>
            </a:r>
            <a:r>
              <a:rPr lang="en-US" sz="2000" baseline="-25000">
                <a:latin typeface="Cambria Math"/>
                <a:ea typeface="Cambria Math"/>
              </a:rPr>
              <a:t>1</a:t>
            </a:r>
            <a:r>
              <a:rPr lang="en-US" sz="2000" i="1"/>
              <a:t>y</a:t>
            </a:r>
            <a:r>
              <a:rPr lang="en-US" sz="2000" baseline="-25000">
                <a:latin typeface="Cambria Math"/>
                <a:ea typeface="Cambria Math"/>
              </a:rPr>
              <a:t>1  </a:t>
            </a:r>
            <a:r>
              <a:rPr lang="en-US" sz="2000">
                <a:latin typeface="Cambria Math"/>
                <a:ea typeface="Cambria Math"/>
              </a:rPr>
              <a:t>+ </a:t>
            </a:r>
            <a:r>
              <a:rPr lang="en-US" sz="2000" i="1"/>
              <a:t>a</a:t>
            </a:r>
            <a:r>
              <a:rPr lang="en-US" sz="2000" baseline="-25000">
                <a:latin typeface="Cambria Math"/>
                <a:ea typeface="Cambria Math"/>
              </a:rPr>
              <a:t>2</a:t>
            </a:r>
            <a:r>
              <a:rPr lang="en-US" sz="2000" i="1"/>
              <a:t>M</a:t>
            </a:r>
            <a:r>
              <a:rPr lang="en-US" sz="2000" baseline="-25000">
                <a:latin typeface="Cambria Math"/>
                <a:ea typeface="Cambria Math"/>
              </a:rPr>
              <a:t>2</a:t>
            </a:r>
            <a:r>
              <a:rPr lang="en-US" sz="2000" i="1"/>
              <a:t>y</a:t>
            </a:r>
            <a:r>
              <a:rPr lang="en-US" sz="2000" baseline="-25000">
                <a:latin typeface="Cambria Math"/>
                <a:ea typeface="Cambria Math"/>
              </a:rPr>
              <a:t>2</a:t>
            </a:r>
            <a:r>
              <a:rPr lang="en-US" sz="2000">
                <a:latin typeface="Cambria Math"/>
                <a:ea typeface="Cambria Math"/>
              </a:rPr>
              <a:t>  +</a:t>
            </a:r>
            <a:r>
              <a:rPr lang="en-US" sz="2000" i="1"/>
              <a:t> a</a:t>
            </a:r>
            <a:r>
              <a:rPr lang="en-US" sz="2000" baseline="-25000">
                <a:latin typeface="Cambria Math"/>
                <a:ea typeface="Cambria Math"/>
              </a:rPr>
              <a:t>3</a:t>
            </a:r>
            <a:r>
              <a:rPr lang="en-US" sz="2000" i="1"/>
              <a:t>M</a:t>
            </a:r>
            <a:r>
              <a:rPr lang="en-US" sz="2000" baseline="-25000">
                <a:latin typeface="Cambria Math"/>
                <a:ea typeface="Cambria Math"/>
              </a:rPr>
              <a:t>3</a:t>
            </a:r>
            <a:r>
              <a:rPr lang="en-US" sz="2000" i="1"/>
              <a:t>y</a:t>
            </a:r>
            <a:r>
              <a:rPr lang="en-US" sz="2000" baseline="-25000">
                <a:latin typeface="Cambria Math"/>
                <a:ea typeface="Cambria Math"/>
              </a:rPr>
              <a:t>3 </a:t>
            </a:r>
            <a:endParaRPr lang="en-US" sz="2000">
              <a:latin typeface="Cambria Math"/>
              <a:ea typeface="Cambria Math"/>
            </a:endParaRPr>
          </a:p>
          <a:p>
            <a:pPr lvl="1">
              <a:lnSpc>
                <a:spcPct val="80000"/>
              </a:lnSpc>
              <a:buNone/>
              <a:defRPr/>
            </a:pPr>
            <a:r>
              <a:rPr lang="en-US" sz="2000">
                <a:latin typeface="Cambria Math"/>
                <a:ea typeface="Cambria Math"/>
              </a:rPr>
              <a:t>           </a:t>
            </a:r>
            <a:r>
              <a:rPr lang="en-US" sz="2000">
                <a:ea typeface="Cambria Math"/>
              </a:rPr>
              <a:t>= </a:t>
            </a:r>
            <a:r>
              <a:rPr lang="en-US" sz="2000">
                <a:latin typeface="Cambria Math"/>
                <a:ea typeface="Cambria Math"/>
              </a:rPr>
              <a:t>2 </a:t>
            </a:r>
            <a:r>
              <a:rPr lang="en-US" sz="2000">
                <a:latin typeface="Cambria Math"/>
                <a:ea typeface="Cambria Math"/>
              </a:rPr>
              <a:t>∙ </a:t>
            </a:r>
            <a:r>
              <a:rPr lang="en-US" sz="2000">
                <a:latin typeface="Cambria Math"/>
                <a:ea typeface="Cambria Math"/>
              </a:rPr>
              <a:t>35</a:t>
            </a:r>
            <a:r>
              <a:rPr lang="en-US" sz="2000">
                <a:latin typeface="Cambria Math"/>
                <a:ea typeface="Cambria Math"/>
              </a:rPr>
              <a:t> ∙</a:t>
            </a:r>
            <a:r>
              <a:rPr lang="en-US" sz="2000">
                <a:latin typeface="Cambria Math"/>
                <a:ea typeface="Cambria Math"/>
              </a:rPr>
              <a:t> 2 + 3 </a:t>
            </a:r>
            <a:r>
              <a:rPr lang="en-US" sz="2000">
                <a:latin typeface="Cambria Math"/>
                <a:ea typeface="Cambria Math"/>
              </a:rPr>
              <a:t>∙ </a:t>
            </a:r>
            <a:r>
              <a:rPr lang="en-US" sz="2000">
                <a:latin typeface="Cambria Math"/>
                <a:ea typeface="Cambria Math"/>
              </a:rPr>
              <a:t>21</a:t>
            </a:r>
            <a:r>
              <a:rPr lang="en-US" sz="2000">
                <a:latin typeface="Cambria Math"/>
                <a:ea typeface="Cambria Math"/>
              </a:rPr>
              <a:t> ∙</a:t>
            </a:r>
            <a:r>
              <a:rPr lang="en-US" sz="2000">
                <a:latin typeface="Cambria Math"/>
                <a:ea typeface="Cambria Math"/>
              </a:rPr>
              <a:t> 1  + 2 </a:t>
            </a:r>
            <a:r>
              <a:rPr lang="en-US" sz="2000">
                <a:latin typeface="Cambria Math"/>
                <a:ea typeface="Cambria Math"/>
              </a:rPr>
              <a:t>∙ </a:t>
            </a:r>
            <a:r>
              <a:rPr lang="en-US" sz="2000">
                <a:latin typeface="Cambria Math"/>
                <a:ea typeface="Cambria Math"/>
              </a:rPr>
              <a:t>15</a:t>
            </a:r>
            <a:r>
              <a:rPr lang="en-US" sz="2000">
                <a:latin typeface="Cambria Math"/>
                <a:ea typeface="Cambria Math"/>
              </a:rPr>
              <a:t> ∙</a:t>
            </a:r>
            <a:r>
              <a:rPr lang="en-US" sz="2000">
                <a:latin typeface="Cambria Math"/>
                <a:ea typeface="Cambria Math"/>
              </a:rPr>
              <a:t> 1  = 233</a:t>
            </a:r>
            <a:r>
              <a:rPr lang="en-US" sz="2000">
                <a:latin typeface="Cambria Math"/>
                <a:ea typeface="Cambria Math"/>
              </a:rPr>
              <a:t> ≡ 23 (mod 105)</a:t>
            </a:r>
            <a:endParaRPr sz="2000"/>
          </a:p>
          <a:p>
            <a:pPr lvl="1">
              <a:lnSpc>
                <a:spcPct val="80000"/>
              </a:lnSpc>
              <a:buNone/>
              <a:defRPr/>
            </a:pPr>
            <a:endParaRPr lang="en-US" sz="2000">
              <a:ea typeface="Cambria Math"/>
            </a:endParaRPr>
          </a:p>
          <a:p>
            <a:pPr lvl="1">
              <a:lnSpc>
                <a:spcPct val="80000"/>
              </a:lnSpc>
              <a:defRPr/>
            </a:pPr>
            <a:r>
              <a:rPr lang="en-US" sz="2000">
                <a:latin typeface="Cambria Math"/>
                <a:ea typeface="Cambria Math"/>
              </a:rPr>
              <a:t>We have shown that 23 is the smallest positive integer that is a simultaneous solution. Check it!</a:t>
            </a:r>
            <a:endParaRPr sz="2000"/>
          </a:p>
          <a:p>
            <a:pPr>
              <a:lnSpc>
                <a:spcPct val="80000"/>
              </a:lnSpc>
              <a:defRPr/>
            </a:pPr>
            <a:endParaRPr lang="en-US"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 1" hidden="0"/>
          <p:cNvSpPr/>
          <p:nvPr isPhoto="0" userDrawn="0"/>
        </p:nvSpPr>
        <p:spPr bwMode="auto">
          <a:xfrm>
            <a:off x="762000" y="1143000"/>
            <a:ext cx="7924800" cy="4832092"/>
          </a:xfrm>
          <a:prstGeom prst="rect">
            <a:avLst/>
          </a:prstGeom>
        </p:spPr>
        <p:txBody>
          <a:bodyPr wrap="square">
            <a:spAutoFit/>
          </a:bodyPr>
          <a:lstStyle/>
          <a:p>
            <a:pPr algn="just">
              <a:defRPr/>
            </a:pPr>
            <a:r>
              <a:rPr lang="en-US" sz="2800"/>
              <a:t>Problem: </a:t>
            </a:r>
            <a:endParaRPr/>
          </a:p>
          <a:p>
            <a:pPr algn="just">
              <a:defRPr/>
            </a:pPr>
            <a:r>
              <a:rPr lang="en-US" sz="2800"/>
              <a:t>Jessica breeds rabbits. She's not sure exactly how many she has today, but as she was moving them about this morning, she noticed some things. When she fed them, in groups of 5, she had 4 left over. When she bathed them, in groups of 8, she had a group of 6 left over. She took them outside to romp in groups of 9, but then the last group consisted of only 8. She's positive that there are fewer than 250 rabbits - but how many does she have?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Fermat’s Little Theorem</a:t>
            </a:r>
            <a:endParaRPr/>
          </a:p>
        </p:txBody>
      </p:sp>
      <p:pic>
        <p:nvPicPr>
          <p:cNvPr id="5" name="Content Placeholder 3" descr="0315.jpg" hidden="0"/>
          <p:cNvPicPr>
            <a:picLocks noChangeAspect="1" noGrp="1"/>
          </p:cNvPicPr>
          <p:nvPr isPhoto="0" userDrawn="0">
            <p:ph idx="1" hasCustomPrompt="0"/>
          </p:nvPr>
        </p:nvPicPr>
        <p:blipFill>
          <a:blip r:embed="rId2"/>
          <a:stretch/>
        </p:blipFill>
        <p:spPr bwMode="auto">
          <a:xfrm>
            <a:off x="7010399" y="152400"/>
            <a:ext cx="904494" cy="1040892"/>
          </a:xfrm>
          <a:prstGeom prst="rect">
            <a:avLst/>
          </a:prstGeom>
        </p:spPr>
      </p:pic>
      <p:sp>
        <p:nvSpPr>
          <p:cNvPr id="6" name="Content Placeholder 2" hidden="0"/>
          <p:cNvSpPr>
            <a:spLocks noAdjustHandles="0" noChangeArrowheads="0"/>
          </p:cNvSpPr>
          <p:nvPr isPhoto="0" userDrawn="0"/>
        </p:nvSpPr>
        <p:spPr bwMode="auto">
          <a:xfrm>
            <a:off x="457200" y="1935480"/>
            <a:ext cx="8229600" cy="4389120"/>
          </a:xfrm>
          <a:prstGeom prst="rect">
            <a:avLst/>
          </a:prstGeom>
        </p:spPr>
        <p:txBody>
          <a:bodyPr vert="horz"/>
          <a:lstStyle/>
          <a:p>
            <a:pPr marL="274320" marR="0" lvl="0" indent="-274320" algn="l" defTabSz="914400">
              <a:lnSpc>
                <a:spcPct val="95000"/>
              </a:lnSpc>
              <a:spcBef>
                <a:spcPts val="0"/>
              </a:spcBef>
              <a:spcAft>
                <a:spcPts val="0"/>
              </a:spcAft>
              <a:buClr>
                <a:schemeClr val="accent3"/>
              </a:buClr>
              <a:buSzPct val="95000"/>
              <a:defRPr/>
            </a:pPr>
            <a:r>
              <a:rPr lang="en-US" sz="1800" b="1"/>
              <a:t>     Theorem </a:t>
            </a:r>
            <a:r>
              <a:rPr lang="en-US" sz="1800" b="1">
                <a:latin typeface="Cambria Math"/>
                <a:ea typeface="Cambria Math"/>
              </a:rPr>
              <a:t>3</a:t>
            </a:r>
            <a:r>
              <a:rPr lang="en-US" sz="1800"/>
              <a:t>: (</a:t>
            </a:r>
            <a:r>
              <a:rPr lang="en-US" sz="1800" i="1"/>
              <a:t>Fermat’s Little The</a:t>
            </a:r>
            <a:r>
              <a:rPr lang="en-US" sz="1800"/>
              <a:t>orem) If </a:t>
            </a:r>
            <a:r>
              <a:rPr lang="en-US" sz="1800" i="1"/>
              <a:t>p</a:t>
            </a:r>
            <a:r>
              <a:rPr lang="en-US" sz="1800"/>
              <a:t> is prime and </a:t>
            </a:r>
            <a:r>
              <a:rPr lang="en-US" sz="1800" i="1"/>
              <a:t>a</a:t>
            </a:r>
            <a:r>
              <a:rPr lang="en-US" sz="1800"/>
              <a:t> is an integer not divisible by </a:t>
            </a:r>
            <a:r>
              <a:rPr lang="en-US" sz="1800" i="1"/>
              <a:t>p</a:t>
            </a:r>
            <a:r>
              <a:rPr lang="en-US" sz="1800"/>
              <a:t>, then</a:t>
            </a:r>
            <a:r>
              <a:rPr lang="en-US" sz="1800" b="0" i="0" u="none" strike="noStrike" cap="none" spc="0">
                <a:ln>
                  <a:noFill/>
                </a:ln>
                <a:solidFill>
                  <a:schemeClr val="tx1"/>
                </a:solidFill>
                <a:latin typeface="+mn-lt"/>
                <a:ea typeface="+mn-ea"/>
                <a:cs typeface="+mn-cs"/>
              </a:rPr>
              <a:t> </a:t>
            </a:r>
            <a:r>
              <a:rPr lang="en-US" sz="1800" b="0" i="1" u="none" strike="noStrike" cap="none" spc="0">
                <a:ln>
                  <a:noFill/>
                </a:ln>
                <a:solidFill>
                  <a:schemeClr val="tx1"/>
                </a:solidFill>
                <a:latin typeface="+mn-lt"/>
                <a:ea typeface="+mn-ea"/>
                <a:cs typeface="+mn-cs"/>
              </a:rPr>
              <a:t>a</a:t>
            </a:r>
            <a:r>
              <a:rPr lang="en-US" sz="1800" b="0" i="1" u="none" strike="noStrike" cap="none" spc="0" baseline="30000">
                <a:ln>
                  <a:noFill/>
                </a:ln>
                <a:solidFill>
                  <a:schemeClr val="tx1"/>
                </a:solidFill>
                <a:latin typeface="+mn-lt"/>
                <a:ea typeface="+mn-ea"/>
                <a:cs typeface="+mn-cs"/>
              </a:rPr>
              <a:t>p-</a:t>
            </a:r>
            <a:r>
              <a:rPr lang="en-US" sz="1800" b="0" u="none" strike="noStrike" cap="none" spc="0" baseline="30000">
                <a:ln>
                  <a:noFill/>
                </a:ln>
                <a:solidFill>
                  <a:schemeClr val="tx1"/>
                </a:solidFill>
                <a:latin typeface="Cambria Math"/>
                <a:ea typeface="Cambria Math"/>
              </a:rPr>
              <a:t>1</a:t>
            </a:r>
            <a:r>
              <a:rPr lang="en-US" sz="1800" b="0" u="none" strike="noStrike" cap="none" spc="0">
                <a:ln>
                  <a:noFill/>
                </a:ln>
                <a:solidFill>
                  <a:schemeClr val="tx1"/>
                </a:solidFill>
                <a:latin typeface="Cambria Math"/>
                <a:ea typeface="Cambria Math"/>
              </a:rPr>
              <a:t> </a:t>
            </a:r>
            <a:r>
              <a:rPr lang="en-US" sz="1800" b="0" u="none" strike="noStrike" cap="none" spc="0">
                <a:ln>
                  <a:noFill/>
                </a:ln>
                <a:solidFill>
                  <a:schemeClr val="tx1"/>
                </a:solidFill>
                <a:latin typeface="Cambria Math"/>
                <a:ea typeface="Cambria Math"/>
              </a:rPr>
              <a:t>≡ 1 (mod </a:t>
            </a:r>
            <a:r>
              <a:rPr lang="en-US" sz="1800" b="0" i="1" u="none" strike="noStrike" cap="none" spc="0">
                <a:ln>
                  <a:noFill/>
                </a:ln>
                <a:solidFill>
                  <a:schemeClr val="tx1"/>
                </a:solidFill>
                <a:ea typeface="Cambria Math"/>
              </a:rPr>
              <a:t>p</a:t>
            </a:r>
            <a:r>
              <a:rPr lang="en-US" sz="1800" b="0" u="none" strike="noStrike" cap="none" spc="0">
                <a:ln>
                  <a:noFill/>
                </a:ln>
                <a:solidFill>
                  <a:schemeClr val="tx1"/>
                </a:solidFill>
                <a:latin typeface="Cambria Math"/>
                <a:ea typeface="Cambria Math"/>
              </a:rPr>
              <a:t>)</a:t>
            </a:r>
            <a:endParaRPr sz="1300"/>
          </a:p>
          <a:p>
            <a:pPr marL="274320" marR="0" lvl="0" indent="-274320" algn="l" defTabSz="914400">
              <a:lnSpc>
                <a:spcPct val="80000"/>
              </a:lnSpc>
              <a:spcBef>
                <a:spcPts val="0"/>
              </a:spcBef>
              <a:spcAft>
                <a:spcPts val="0"/>
              </a:spcAft>
              <a:buClr>
                <a:schemeClr val="accent3"/>
              </a:buClr>
              <a:buSzPct val="95000"/>
              <a:defRPr/>
            </a:pPr>
            <a:r>
              <a:rPr lang="en-US" sz="1800">
                <a:latin typeface="Cambria Math"/>
                <a:ea typeface="Cambria Math"/>
              </a:rPr>
              <a:t>     </a:t>
            </a:r>
            <a:r>
              <a:rPr lang="en-US" sz="1800">
                <a:ea typeface="Cambria Math"/>
              </a:rPr>
              <a:t>Furthermore, for every integer </a:t>
            </a:r>
            <a:r>
              <a:rPr lang="en-US" sz="1800" i="1">
                <a:ea typeface="Cambria Math"/>
              </a:rPr>
              <a:t>a</a:t>
            </a:r>
            <a:r>
              <a:rPr lang="en-US" sz="1800">
                <a:ea typeface="Cambria Math"/>
              </a:rPr>
              <a:t> we have  </a:t>
            </a:r>
            <a:r>
              <a:rPr lang="en-US" sz="1800" i="1"/>
              <a:t>a</a:t>
            </a:r>
            <a:r>
              <a:rPr lang="en-US" sz="1800" i="1" baseline="30000"/>
              <a:t>p</a:t>
            </a:r>
            <a:r>
              <a:rPr lang="en-US" sz="1800">
                <a:latin typeface="Cambria Math"/>
                <a:ea typeface="Cambria Math"/>
              </a:rPr>
              <a:t> </a:t>
            </a:r>
            <a:r>
              <a:rPr lang="en-US" sz="1800">
                <a:latin typeface="Cambria Math"/>
                <a:ea typeface="Cambria Math"/>
              </a:rPr>
              <a:t>≡ </a:t>
            </a:r>
            <a:r>
              <a:rPr lang="en-US" sz="1800" i="1">
                <a:ea typeface="Cambria Math"/>
              </a:rPr>
              <a:t>a</a:t>
            </a:r>
            <a:r>
              <a:rPr lang="en-US" sz="1800">
                <a:latin typeface="Cambria Math"/>
                <a:ea typeface="Cambria Math"/>
              </a:rPr>
              <a:t> (mod </a:t>
            </a:r>
            <a:r>
              <a:rPr lang="en-US" sz="1800" i="1">
                <a:ea typeface="Cambria Math"/>
              </a:rPr>
              <a:t>p</a:t>
            </a:r>
            <a:r>
              <a:rPr lang="en-US" sz="1800">
                <a:latin typeface="Cambria Math"/>
                <a:ea typeface="Cambria Math"/>
              </a:rPr>
              <a:t>)</a:t>
            </a:r>
            <a:endParaRPr sz="1300"/>
          </a:p>
          <a:p>
            <a:pPr marL="274320" lvl="0" indent="-274320">
              <a:lnSpc>
                <a:spcPct val="80000"/>
              </a:lnSpc>
              <a:spcBef>
                <a:spcPts val="0"/>
              </a:spcBef>
              <a:buClr>
                <a:schemeClr val="accent3"/>
              </a:buClr>
              <a:buSzPct val="95000"/>
              <a:defRPr/>
            </a:pPr>
            <a:r>
              <a:rPr lang="en-US" sz="1800">
                <a:latin typeface="Cambria Math"/>
                <a:ea typeface="Cambria Math"/>
              </a:rPr>
              <a:t>     </a:t>
            </a:r>
            <a:r>
              <a:rPr lang="en-US" sz="1800">
                <a:ea typeface="Cambria Math"/>
              </a:rPr>
              <a:t>(</a:t>
            </a:r>
            <a:r>
              <a:rPr lang="en-US" sz="1800" i="1">
                <a:ea typeface="Cambria Math"/>
              </a:rPr>
              <a:t>proof  outlined in Exercise </a:t>
            </a:r>
            <a:r>
              <a:rPr lang="en-US" sz="1800" i="1">
                <a:latin typeface="Cambria Math"/>
                <a:ea typeface="Cambria Math"/>
              </a:rPr>
              <a:t>19</a:t>
            </a:r>
            <a:r>
              <a:rPr lang="en-US" sz="1800">
                <a:ea typeface="Cambria Math"/>
              </a:rPr>
              <a:t>)</a:t>
            </a:r>
            <a:endParaRPr sz="1300"/>
          </a:p>
          <a:p>
            <a:pPr marL="274320" lvl="0" indent="-274320">
              <a:lnSpc>
                <a:spcPct val="80000"/>
              </a:lnSpc>
              <a:spcBef>
                <a:spcPts val="0"/>
              </a:spcBef>
              <a:buClr>
                <a:schemeClr val="accent3"/>
              </a:buClr>
              <a:buSzPct val="95000"/>
              <a:defRPr/>
            </a:pPr>
            <a:endParaRPr lang="en-US" sz="1800" i="1">
              <a:ea typeface="Cambria Math"/>
            </a:endParaRPr>
          </a:p>
          <a:p>
            <a:pPr marL="274320" lvl="0" indent="-274320">
              <a:lnSpc>
                <a:spcPct val="80000"/>
              </a:lnSpc>
              <a:spcBef>
                <a:spcPts val="0"/>
              </a:spcBef>
              <a:buClr>
                <a:schemeClr val="accent3"/>
              </a:buClr>
              <a:buSzPct val="95000"/>
              <a:defRPr/>
            </a:pPr>
            <a:r>
              <a:rPr lang="en-US" sz="1800" i="1">
                <a:ea typeface="Cambria Math"/>
              </a:rPr>
              <a:t>     </a:t>
            </a:r>
            <a:r>
              <a:rPr lang="en-US" sz="1800">
                <a:ea typeface="Cambria Math"/>
              </a:rPr>
              <a:t>Fermat’s little theorem is useful in computing the remainders modulo </a:t>
            </a:r>
            <a:r>
              <a:rPr lang="en-US" sz="1800" i="1">
                <a:ea typeface="Cambria Math"/>
              </a:rPr>
              <a:t>p</a:t>
            </a:r>
            <a:r>
              <a:rPr lang="en-US" sz="1800">
                <a:ea typeface="Cambria Math"/>
              </a:rPr>
              <a:t> of large powers of integers.</a:t>
            </a:r>
            <a:endParaRPr sz="1300"/>
          </a:p>
          <a:p>
            <a:pPr marL="274320" lvl="0" indent="-274320">
              <a:lnSpc>
                <a:spcPct val="80000"/>
              </a:lnSpc>
              <a:spcBef>
                <a:spcPts val="0"/>
              </a:spcBef>
              <a:buClr>
                <a:schemeClr val="accent3"/>
              </a:buClr>
              <a:buSzPct val="95000"/>
              <a:defRPr/>
            </a:pPr>
            <a:r>
              <a:rPr lang="en-US" sz="1800" i="1">
                <a:ea typeface="Cambria Math"/>
              </a:rPr>
              <a:t>     </a:t>
            </a:r>
            <a:r>
              <a:rPr lang="en-US" sz="1800" b="1">
                <a:ea typeface="Cambria Math"/>
              </a:rPr>
              <a:t>Example</a:t>
            </a:r>
            <a:r>
              <a:rPr lang="en-US" sz="1800">
                <a:ea typeface="Cambria Math"/>
              </a:rPr>
              <a:t>:</a:t>
            </a:r>
            <a:r>
              <a:rPr lang="en-US" sz="1800" i="1">
                <a:ea typeface="Cambria Math"/>
              </a:rPr>
              <a:t> </a:t>
            </a:r>
            <a:r>
              <a:rPr lang="en-US" sz="1800">
                <a:ea typeface="Cambria Math"/>
              </a:rPr>
              <a:t>Find</a:t>
            </a:r>
            <a:r>
              <a:rPr lang="en-US" sz="1800" i="1">
                <a:ea typeface="Cambria Math"/>
              </a:rPr>
              <a:t> </a:t>
            </a:r>
            <a:r>
              <a:rPr lang="en-US" sz="1800">
                <a:latin typeface="Cambria Math"/>
                <a:ea typeface="Cambria Math"/>
              </a:rPr>
              <a:t>7</a:t>
            </a:r>
            <a:r>
              <a:rPr lang="en-US" sz="1800" baseline="30000">
                <a:latin typeface="Cambria Math"/>
                <a:ea typeface="Cambria Math"/>
              </a:rPr>
              <a:t>222 </a:t>
            </a:r>
            <a:r>
              <a:rPr lang="en-US" sz="1800" b="1">
                <a:ea typeface="Cambria Math"/>
              </a:rPr>
              <a:t>mod</a:t>
            </a:r>
            <a:r>
              <a:rPr lang="en-US" sz="1800" b="1">
                <a:latin typeface="Cambria Math"/>
                <a:ea typeface="Cambria Math"/>
              </a:rPr>
              <a:t> </a:t>
            </a:r>
            <a:r>
              <a:rPr lang="en-US" sz="1800">
                <a:latin typeface="Cambria Math"/>
                <a:ea typeface="Cambria Math"/>
              </a:rPr>
              <a:t>11.</a:t>
            </a:r>
            <a:endParaRPr sz="1300"/>
          </a:p>
          <a:p>
            <a:pPr marL="274320" lvl="0" indent="-274320">
              <a:lnSpc>
                <a:spcPct val="80000"/>
              </a:lnSpc>
              <a:spcBef>
                <a:spcPts val="0"/>
              </a:spcBef>
              <a:buClr>
                <a:schemeClr val="accent3"/>
              </a:buClr>
              <a:buSzPct val="95000"/>
              <a:defRPr/>
            </a:pPr>
            <a:r>
              <a:rPr lang="en-US" sz="1800" b="1" baseline="30000">
                <a:latin typeface="Cambria Math"/>
                <a:ea typeface="Cambria Math"/>
              </a:rPr>
              <a:t>    </a:t>
            </a:r>
            <a:r>
              <a:rPr lang="en-US" sz="1800">
                <a:latin typeface="Cambria Math"/>
                <a:ea typeface="Cambria Math"/>
              </a:rPr>
              <a:t>  By Fermat’s little theorem, we know that </a:t>
            </a:r>
            <a:r>
              <a:rPr lang="en-US" sz="1800">
                <a:latin typeface="Cambria Math"/>
                <a:ea typeface="Cambria Math"/>
              </a:rPr>
              <a:t>7</a:t>
            </a:r>
            <a:r>
              <a:rPr lang="en-US" sz="1800" baseline="30000">
                <a:latin typeface="Cambria Math"/>
                <a:ea typeface="Cambria Math"/>
              </a:rPr>
              <a:t>10 </a:t>
            </a:r>
            <a:r>
              <a:rPr lang="en-US" sz="1800">
                <a:latin typeface="Cambria Math"/>
                <a:ea typeface="Cambria Math"/>
              </a:rPr>
              <a:t>≡ 1 (mod 11), and so  (</a:t>
            </a:r>
            <a:r>
              <a:rPr lang="en-US" sz="1800">
                <a:latin typeface="Cambria Math"/>
                <a:ea typeface="Cambria Math"/>
              </a:rPr>
              <a:t>7</a:t>
            </a:r>
            <a:r>
              <a:rPr lang="en-US" sz="1800" baseline="30000">
                <a:latin typeface="Cambria Math"/>
                <a:ea typeface="Cambria Math"/>
              </a:rPr>
              <a:t>10 </a:t>
            </a:r>
            <a:r>
              <a:rPr lang="en-US" sz="1800">
                <a:latin typeface="Cambria Math"/>
                <a:ea typeface="Cambria Math"/>
              </a:rPr>
              <a:t>)</a:t>
            </a:r>
            <a:r>
              <a:rPr lang="en-US" sz="1800" i="1" baseline="30000">
                <a:latin typeface="Cambria Math"/>
                <a:ea typeface="Cambria Math"/>
              </a:rPr>
              <a:t>k </a:t>
            </a:r>
            <a:r>
              <a:rPr lang="en-US" sz="1800">
                <a:latin typeface="Cambria Math"/>
                <a:ea typeface="Cambria Math"/>
              </a:rPr>
              <a:t>≡ 1 (mod 11), for every positive integer </a:t>
            </a:r>
            <a:r>
              <a:rPr lang="en-US" sz="1800" i="1">
                <a:latin typeface="Cambria Math"/>
                <a:ea typeface="Cambria Math"/>
              </a:rPr>
              <a:t>k</a:t>
            </a:r>
            <a:r>
              <a:rPr lang="en-US" sz="1800">
                <a:latin typeface="Cambria Math"/>
                <a:ea typeface="Cambria Math"/>
              </a:rPr>
              <a:t>. Therefore,</a:t>
            </a:r>
            <a:endParaRPr sz="1300"/>
          </a:p>
          <a:p>
            <a:pPr marL="274320" lvl="0" indent="-274320">
              <a:lnSpc>
                <a:spcPct val="80000"/>
              </a:lnSpc>
              <a:spcBef>
                <a:spcPts val="0"/>
              </a:spcBef>
              <a:buClr>
                <a:schemeClr val="accent3"/>
              </a:buClr>
              <a:buSzPct val="95000"/>
              <a:defRPr/>
            </a:pPr>
            <a:endParaRPr lang="en-US" sz="1800">
              <a:latin typeface="Cambria Math"/>
              <a:ea typeface="Cambria Math"/>
            </a:endParaRPr>
          </a:p>
          <a:p>
            <a:pPr marL="274320" lvl="0" indent="-274320">
              <a:lnSpc>
                <a:spcPct val="80000"/>
              </a:lnSpc>
              <a:spcBef>
                <a:spcPts val="0"/>
              </a:spcBef>
              <a:buClr>
                <a:schemeClr val="accent3"/>
              </a:buClr>
              <a:buSzPct val="95000"/>
              <a:defRPr/>
            </a:pPr>
            <a:r>
              <a:rPr lang="en-US" sz="1800">
                <a:latin typeface="Cambria Math"/>
                <a:ea typeface="Cambria Math"/>
              </a:rPr>
              <a:t>                7</a:t>
            </a:r>
            <a:r>
              <a:rPr lang="en-US" sz="1800" baseline="30000">
                <a:latin typeface="Cambria Math"/>
                <a:ea typeface="Cambria Math"/>
              </a:rPr>
              <a:t>222 </a:t>
            </a:r>
            <a:r>
              <a:rPr lang="en-US" sz="1800">
                <a:ea typeface="Cambria Math"/>
              </a:rPr>
              <a:t>=</a:t>
            </a:r>
            <a:r>
              <a:rPr lang="en-US" sz="1800">
                <a:latin typeface="Cambria Math"/>
                <a:ea typeface="Cambria Math"/>
              </a:rPr>
              <a:t> 7</a:t>
            </a:r>
            <a:r>
              <a:rPr lang="en-US" sz="1800" baseline="30000">
                <a:latin typeface="Cambria Math"/>
                <a:ea typeface="Cambria Math"/>
              </a:rPr>
              <a:t>22</a:t>
            </a:r>
            <a:r>
              <a:rPr lang="en-US" sz="1800" baseline="30000">
                <a:latin typeface="Cambria Math"/>
                <a:ea typeface="Cambria Math"/>
              </a:rPr>
              <a:t>∙10 + 2</a:t>
            </a:r>
            <a:r>
              <a:rPr lang="en-US" sz="1800">
                <a:ea typeface="Cambria Math"/>
              </a:rPr>
              <a:t> =</a:t>
            </a:r>
            <a:r>
              <a:rPr lang="en-US" sz="1800">
                <a:latin typeface="Cambria Math"/>
                <a:ea typeface="Cambria Math"/>
              </a:rPr>
              <a:t> (7</a:t>
            </a:r>
            <a:r>
              <a:rPr lang="en-US" sz="1800" baseline="30000">
                <a:latin typeface="Cambria Math"/>
                <a:ea typeface="Cambria Math"/>
              </a:rPr>
              <a:t>10</a:t>
            </a:r>
            <a:r>
              <a:rPr lang="en-US" sz="1800">
                <a:latin typeface="Cambria Math"/>
                <a:ea typeface="Cambria Math"/>
              </a:rPr>
              <a:t>)</a:t>
            </a:r>
            <a:r>
              <a:rPr lang="en-US" sz="1800" baseline="30000">
                <a:latin typeface="Cambria Math"/>
                <a:ea typeface="Cambria Math"/>
              </a:rPr>
              <a:t>22</a:t>
            </a:r>
            <a:r>
              <a:rPr lang="en-US" sz="1800">
                <a:latin typeface="Cambria Math"/>
                <a:ea typeface="Cambria Math"/>
              </a:rPr>
              <a:t>7</a:t>
            </a:r>
            <a:r>
              <a:rPr lang="en-US" sz="1800" baseline="30000">
                <a:latin typeface="Cambria Math"/>
                <a:ea typeface="Cambria Math"/>
              </a:rPr>
              <a:t>2</a:t>
            </a:r>
            <a:r>
              <a:rPr lang="en-US" sz="1800">
                <a:latin typeface="Cambria Math"/>
                <a:ea typeface="Cambria Math"/>
              </a:rPr>
              <a:t> ≡ </a:t>
            </a:r>
            <a:r>
              <a:rPr lang="en-US" sz="1800">
                <a:latin typeface="Cambria Math"/>
                <a:ea typeface="Cambria Math"/>
              </a:rPr>
              <a:t> (1</a:t>
            </a:r>
            <a:r>
              <a:rPr lang="en-US" sz="1800">
                <a:latin typeface="Cambria Math"/>
                <a:ea typeface="Cambria Math"/>
              </a:rPr>
              <a:t>)</a:t>
            </a:r>
            <a:r>
              <a:rPr lang="en-US" sz="1800" baseline="30000">
                <a:latin typeface="Cambria Math"/>
                <a:ea typeface="Cambria Math"/>
              </a:rPr>
              <a:t>22</a:t>
            </a:r>
            <a:r>
              <a:rPr lang="en-US" sz="1800">
                <a:latin typeface="Cambria Math"/>
                <a:ea typeface="Cambria Math"/>
              </a:rPr>
              <a:t> ∙49 ≡ 5 (mod 11).</a:t>
            </a:r>
            <a:endParaRPr sz="1300"/>
          </a:p>
          <a:p>
            <a:pPr marL="274320" lvl="0" indent="-274320">
              <a:lnSpc>
                <a:spcPct val="80000"/>
              </a:lnSpc>
              <a:spcBef>
                <a:spcPts val="0"/>
              </a:spcBef>
              <a:buClr>
                <a:schemeClr val="accent3"/>
              </a:buClr>
              <a:buSzPct val="95000"/>
              <a:defRPr/>
            </a:pPr>
            <a:endParaRPr lang="en-US" sz="1800">
              <a:latin typeface="Cambria Math"/>
              <a:ea typeface="Cambria Math"/>
            </a:endParaRPr>
          </a:p>
          <a:p>
            <a:pPr marL="274320" lvl="0" indent="-274320">
              <a:lnSpc>
                <a:spcPct val="80000"/>
              </a:lnSpc>
              <a:spcBef>
                <a:spcPts val="0"/>
              </a:spcBef>
              <a:buClr>
                <a:schemeClr val="accent3"/>
              </a:buClr>
              <a:buSzPct val="95000"/>
              <a:defRPr/>
            </a:pPr>
            <a:r>
              <a:rPr lang="en-US" sz="1800">
                <a:latin typeface="Cambria Math"/>
                <a:ea typeface="Cambria Math"/>
              </a:rPr>
              <a:t>     Hence, </a:t>
            </a:r>
            <a:r>
              <a:rPr lang="en-US" sz="1800">
                <a:latin typeface="Cambria Math"/>
                <a:ea typeface="Cambria Math"/>
              </a:rPr>
              <a:t>7</a:t>
            </a:r>
            <a:r>
              <a:rPr lang="en-US" sz="1800" baseline="30000">
                <a:latin typeface="Cambria Math"/>
                <a:ea typeface="Cambria Math"/>
              </a:rPr>
              <a:t>222 </a:t>
            </a:r>
            <a:r>
              <a:rPr lang="en-US" sz="1800" b="1">
                <a:ea typeface="Cambria Math"/>
              </a:rPr>
              <a:t>mod</a:t>
            </a:r>
            <a:r>
              <a:rPr lang="en-US" sz="1800" b="1">
                <a:latin typeface="Cambria Math"/>
                <a:ea typeface="Cambria Math"/>
              </a:rPr>
              <a:t> </a:t>
            </a:r>
            <a:r>
              <a:rPr lang="en-US" sz="1800">
                <a:latin typeface="Cambria Math"/>
                <a:ea typeface="Cambria Math"/>
              </a:rPr>
              <a:t>11 = 5.</a:t>
            </a:r>
            <a:endParaRPr sz="1300"/>
          </a:p>
          <a:p>
            <a:pPr marL="274320" lvl="0" indent="-274320">
              <a:lnSpc>
                <a:spcPct val="80000"/>
              </a:lnSpc>
              <a:spcBef>
                <a:spcPts val="0"/>
              </a:spcBef>
              <a:buClr>
                <a:schemeClr val="accent3"/>
              </a:buClr>
              <a:buSzPct val="95000"/>
              <a:defRPr/>
            </a:pPr>
            <a:r>
              <a:rPr lang="en-US" sz="1800">
                <a:latin typeface="Cambria Math"/>
                <a:ea typeface="Cambria Math"/>
              </a:rPr>
              <a:t>      </a:t>
            </a:r>
            <a:endParaRPr lang="en-US" sz="1800">
              <a:ea typeface="Cambria Math"/>
            </a:endParaRPr>
          </a:p>
          <a:p>
            <a:pPr marL="274320" marR="0" lvl="0" indent="-274320" algn="l" defTabSz="914400">
              <a:lnSpc>
                <a:spcPct val="80000"/>
              </a:lnSpc>
              <a:spcBef>
                <a:spcPts val="0"/>
              </a:spcBef>
              <a:spcAft>
                <a:spcPts val="0"/>
              </a:spcAft>
              <a:buClr>
                <a:schemeClr val="accent3"/>
              </a:buClr>
              <a:buSzPct val="95000"/>
              <a:defRPr/>
            </a:pPr>
            <a:r>
              <a:rPr lang="en-US" sz="1800" b="0" u="none" strike="noStrike" cap="none" spc="0">
                <a:ln>
                  <a:noFill/>
                </a:ln>
                <a:solidFill>
                  <a:schemeClr val="tx1"/>
                </a:solidFill>
                <a:ea typeface="Cambria Math"/>
              </a:rPr>
              <a:t>               </a:t>
            </a:r>
            <a:endParaRPr lang="en-US" sz="1800" b="0" u="none" strike="noStrike" cap="none" spc="0">
              <a:ln>
                <a:noFill/>
              </a:ln>
              <a:solidFill>
                <a:schemeClr val="tx1"/>
              </a:solidFill>
              <a:ea typeface="Cambria Math"/>
            </a:endParaRPr>
          </a:p>
        </p:txBody>
      </p:sp>
      <p:sp>
        <p:nvSpPr>
          <p:cNvPr id="7" name="TextBox 4" hidden="0"/>
          <p:cNvSpPr>
            <a:spLocks noAdjustHandles="0" noChangeArrowheads="0"/>
          </p:cNvSpPr>
          <p:nvPr isPhoto="0" userDrawn="0"/>
        </p:nvSpPr>
        <p:spPr bwMode="auto">
          <a:xfrm>
            <a:off x="6781800" y="1295400"/>
            <a:ext cx="1981200" cy="646331"/>
          </a:xfrm>
          <a:prstGeom prst="rect">
            <a:avLst/>
          </a:prstGeom>
          <a:noFill/>
        </p:spPr>
        <p:txBody>
          <a:bodyPr wrap="square" rtlCol="0">
            <a:spAutoFit/>
          </a:bodyPr>
          <a:lstStyle/>
          <a:p>
            <a:pPr>
              <a:defRPr/>
            </a:pPr>
            <a:r>
              <a:rPr lang="en-US"/>
              <a:t>Pierre de Fermat</a:t>
            </a:r>
            <a:endParaRPr/>
          </a:p>
          <a:p>
            <a:pPr>
              <a:defRPr/>
            </a:pPr>
            <a:r>
              <a:rPr lang="en-US"/>
              <a:t>(</a:t>
            </a:r>
            <a:r>
              <a:rPr lang="en-US">
                <a:latin typeface="Cambria Math"/>
                <a:ea typeface="Cambria Math"/>
              </a:rPr>
              <a:t>1601-1665</a:t>
            </a:r>
            <a:r>
              <a:rPr lang="en-US"/>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Content Placeholder 3" descr="Screen Clipping" hidden="0"/>
          <p:cNvPicPr>
            <a:picLocks noChangeAspect="1" noGrp="1"/>
          </p:cNvPicPr>
          <p:nvPr isPhoto="0" userDrawn="0">
            <p:ph idx="1" hasCustomPrompt="0"/>
          </p:nvPr>
        </p:nvPicPr>
        <p:blipFill>
          <a:blip r:embed="rId2"/>
          <a:stretch/>
        </p:blipFill>
        <p:spPr bwMode="auto">
          <a:xfrm>
            <a:off x="628650" y="1062485"/>
            <a:ext cx="8286750" cy="5262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Content Placeholder 3" descr="Screen Clipping" hidden="0"/>
          <p:cNvPicPr>
            <a:picLocks noChangeAspect="1" noGrp="1"/>
          </p:cNvPicPr>
          <p:nvPr isPhoto="0" userDrawn="0">
            <p:ph idx="1" hasCustomPrompt="0"/>
          </p:nvPr>
        </p:nvPicPr>
        <p:blipFill>
          <a:blip r:embed="rId2"/>
          <a:stretch/>
        </p:blipFill>
        <p:spPr bwMode="auto">
          <a:xfrm>
            <a:off x="628650" y="1131094"/>
            <a:ext cx="8058150" cy="50411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Content Placeholder 3" descr="Screen Clipping" hidden="0"/>
          <p:cNvPicPr>
            <a:picLocks noChangeAspect="1" noGrp="1"/>
          </p:cNvPicPr>
          <p:nvPr isPhoto="0" userDrawn="0">
            <p:ph idx="1" hasCustomPrompt="0"/>
          </p:nvPr>
        </p:nvPicPr>
        <p:blipFill>
          <a:blip r:embed="rId2"/>
          <a:stretch/>
        </p:blipFill>
        <p:spPr bwMode="auto">
          <a:xfrm>
            <a:off x="628650" y="1131093"/>
            <a:ext cx="8058150" cy="51173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Content Placeholder 3" descr="Screen Clipping" hidden="0"/>
          <p:cNvPicPr>
            <a:picLocks noChangeAspect="1" noGrp="1"/>
          </p:cNvPicPr>
          <p:nvPr isPhoto="0" userDrawn="0">
            <p:ph idx="1" hasCustomPrompt="0"/>
          </p:nvPr>
        </p:nvPicPr>
        <p:blipFill>
          <a:blip r:embed="rId2"/>
          <a:stretch/>
        </p:blipFill>
        <p:spPr bwMode="auto">
          <a:xfrm>
            <a:off x="560070" y="993934"/>
            <a:ext cx="8050530" cy="517826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Content Placeholder 3" descr="Screen Clipping" hidden="0"/>
          <p:cNvPicPr>
            <a:picLocks noChangeAspect="1" noGrp="1"/>
          </p:cNvPicPr>
          <p:nvPr isPhoto="0" userDrawn="0">
            <p:ph idx="1" hasCustomPrompt="0"/>
          </p:nvPr>
        </p:nvPicPr>
        <p:blipFill>
          <a:blip r:embed="rId2"/>
          <a:stretch/>
        </p:blipFill>
        <p:spPr bwMode="auto">
          <a:xfrm>
            <a:off x="451594" y="1021420"/>
            <a:ext cx="8159006" cy="53793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a:t>
            </a:r>
            <a:endParaRPr/>
          </a:p>
        </p:txBody>
      </p:sp>
      <p:pic>
        <p:nvPicPr>
          <p:cNvPr id="5" name="Content Placeholder 3" descr="Screen Clipping" hidden="0"/>
          <p:cNvPicPr>
            <a:picLocks noChangeAspect="1" noGrp="1"/>
          </p:cNvPicPr>
          <p:nvPr isPhoto="0" userDrawn="0">
            <p:ph idx="1" hasCustomPrompt="0"/>
          </p:nvPr>
        </p:nvPicPr>
        <p:blipFill>
          <a:blip r:embed="rId2"/>
          <a:stretch/>
        </p:blipFill>
        <p:spPr bwMode="auto">
          <a:xfrm>
            <a:off x="119191" y="977667"/>
            <a:ext cx="8832824" cy="488973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Arial"/>
        <a:cs typeface="Arial"/>
      </a:majorFont>
      <a:minorFont>
        <a:latin typeface="Constantia"/>
        <a:ea typeface="Arial"/>
        <a:cs typeface="Arial"/>
      </a:minorFont>
    </a:fontScheme>
    <a:fmtScheme name="Flow">
      <a:fillStyleLst>
        <a:solidFill>
          <a:schemeClr val="phClr"/>
        </a:solidFill>
        <a:gradFill>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gradFill>
        <a:gradFill>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80000"/>
                <a:satMod val="400000"/>
              </a:schemeClr>
            </a:gs>
            <a:gs pos="25000">
              <a:schemeClr val="phClr">
                <a:tint val="83000"/>
                <a:satMod val="320000"/>
              </a:schemeClr>
            </a:gs>
            <a:gs pos="100000">
              <a:schemeClr val="phClr">
                <a:shade val="15000"/>
                <a:satMod val="320000"/>
              </a:schemeClr>
            </a:gs>
          </a:gsLst>
          <a:path path="circle"/>
        </a:gradFill>
        <a:blipFill>
          <a:blip r:embed="rId1">
            <a:duotone>
              <a:schemeClr val="phClr">
                <a:shade val="90000"/>
                <a:satMod val="150000"/>
              </a:schemeClr>
              <a:schemeClr val="phClr">
                <a:tint val="88000"/>
                <a:satMod val="150000"/>
              </a:schemeClr>
            </a:duotone>
          </a:blip>
          <a:tile algn="tl" flip="none" sx="65000" sy="65000" tx="0" ty="0"/>
        </a:blip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Arial"/>
        <a:cs typeface="Arial"/>
      </a:majorFont>
      <a:minorFont>
        <a:latin typeface="Gill Sans MT"/>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gradFill>
          <a:gsLst>
            <a:gs pos="0">
              <a:schemeClr val="bg1">
                <a:lumMod val="95000"/>
              </a:schemeClr>
            </a:gs>
            <a:gs pos="100000">
              <a:schemeClr val="accent5">
                <a:lumMod val="75000"/>
              </a:schemeClr>
            </a:gs>
          </a:gsLst>
        </a:gradFill>
        <a:ln>
          <a:noFill/>
        </a:ln>
      </a:spPr>
      <a:bodyPr/>
      <a:lstStyle/>
      <a:style>
        <a:lnRef idx="1">
          <a:schemeClr val="accent1"/>
        </a:lnRef>
        <a:fillRef idx="3">
          <a:schemeClr val="accent1"/>
        </a:fillRef>
        <a:effectRef idx="2">
          <a:schemeClr val="accent1"/>
        </a:effectRef>
        <a:fontRef idx="minor">
          <a:schemeClr val="lt1"/>
        </a:fontRef>
      </a:style>
    </a:spDef>
    <a:lnDef>
      <a:spPr bwMode="auto">
        <a:xfrm>
          <a:off x="0" y="0"/>
          <a:ext cx="1" cy="1"/>
        </a:xfrm>
        <a:prstGeom prst="rect">
          <a:avLst/>
        </a:prstGeom>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accent1="accent1" accent2="accent2" accent3="accent3" accent4="accent4" accent5="accent5" accent6="accent6" bg1="dk2" bg2="dk1" folHlink="folHlink" hlink="hlink" tx1="lt1" tx2="lt2"/>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accent1="accent1" accent2="accent2" accent3="accent3" accent4="accent4" accent5="accent5" accent6="accent6" bg1="lt1" bg2="lt2" folHlink="folHlink" hlink="hlink" tx1="dk1" tx2="dk2"/>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accent1="accent1" accent2="accent2" accent3="accent3" accent4="accent4" accent5="accent5" accent6="accent6" bg1="lt1" bg2="lt2" folHlink="folHlink" hlink="hlink" tx1="dk1" tx2="dk2"/>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emplate>Flow</Template>
  <TotalTime>0</TotalTime>
  <Words>0</Words>
  <Application>ONLYOFFICE/5.4.1.33</Application>
  <DocSecurity>0</DocSecurity>
  <PresentationFormat>On-screen Show (4:3)</PresentationFormat>
  <Paragraphs>0</Paragraphs>
  <Slides>252</Slides>
  <Notes>252</Notes>
  <HiddenSlides>0</HiddenSlides>
  <MMClips>2</MMClips>
  <ScaleCrop>0</ScaleCrop>
  <HeadingPairs>
    <vt:vector size="4" baseType="variant">
      <vt:variant>
        <vt:lpstr>Theme</vt:lpstr>
      </vt:variant>
      <vt:variant>
        <vt:i4>2</vt:i4>
      </vt:variant>
      <vt:variant>
        <vt:lpstr>Slide Titles</vt:lpstr>
      </vt:variant>
      <vt:variant>
        <vt:i4>252</vt:i4>
      </vt:variant>
    </vt:vector>
  </HeadingPairs>
  <TitlesOfParts>
    <vt:vector size="254"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vector>
  </TitlesOfParts>
  <Manager/>
  <Company>Monmouth University</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subject/>
  <dc:creator>Shoaib Raza</dc:creator>
  <cp:keywords/>
  <dc:description/>
  <dc:identifier/>
  <dc:language/>
  <cp:lastModifiedBy/>
  <cp:revision>2042</cp:revision>
  <dcterms:created xsi:type="dcterms:W3CDTF">2011-03-27T19:09:13Z</dcterms:created>
  <dcterms:modified xsi:type="dcterms:W3CDTF">2019-10-28T17:53:33Z</dcterms:modified>
  <cp:category/>
  <cp:contentStatus/>
  <cp:version/>
</cp:coreProperties>
</file>