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77" r:id="rId17"/>
    <p:sldId id="280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Week 5 | </a:t>
            </a:r>
            <a:r>
              <a:rPr lang="en-US" sz="4400" b="1" smtClean="0"/>
              <a:t>Lecture 2</a:t>
            </a:r>
            <a:endParaRPr 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Non-constant Pointers </a:t>
            </a:r>
            <a:r>
              <a:rPr lang="en-US" b="1" dirty="0" smtClean="0"/>
              <a:t>to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Constant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b="1" dirty="0" smtClean="0"/>
              <a:t>int main()</a:t>
            </a:r>
          </a:p>
          <a:p>
            <a:pPr>
              <a:buNone/>
            </a:pPr>
            <a:r>
              <a:rPr lang="fr-FR" b="1" dirty="0" smtClean="0"/>
              <a:t>{</a:t>
            </a:r>
          </a:p>
          <a:p>
            <a:pPr>
              <a:buNone/>
            </a:pPr>
            <a:r>
              <a:rPr lang="fr-FR" b="1" dirty="0" smtClean="0"/>
              <a:t>	int a = 10;</a:t>
            </a:r>
          </a:p>
          <a:p>
            <a:pPr>
              <a:buNone/>
            </a:pPr>
            <a:r>
              <a:rPr lang="fr-FR" b="1" dirty="0" smtClean="0"/>
              <a:t>	int b = 50;</a:t>
            </a:r>
          </a:p>
          <a:p>
            <a:pPr>
              <a:buNone/>
            </a:pPr>
            <a:r>
              <a:rPr lang="fr-FR" b="1" dirty="0" smtClean="0"/>
              <a:t>		</a:t>
            </a:r>
          </a:p>
          <a:p>
            <a:pPr>
              <a:buNone/>
            </a:pPr>
            <a:r>
              <a:rPr lang="fr-FR" b="1" dirty="0" smtClean="0"/>
              <a:t>	const int* pA = &amp;a;</a:t>
            </a:r>
          </a:p>
          <a:p>
            <a:pPr>
              <a:buNone/>
            </a:pPr>
            <a:r>
              <a:rPr lang="fr-FR" b="1" dirty="0" smtClean="0"/>
              <a:t>	*pA = 20;		</a:t>
            </a:r>
            <a:r>
              <a:rPr lang="fr-FR" b="1" i="1" dirty="0" smtClean="0">
                <a:solidFill>
                  <a:schemeClr val="bg1">
                    <a:lumMod val="65000"/>
                  </a:schemeClr>
                </a:solidFill>
              </a:rPr>
              <a:t>// this line will cause error</a:t>
            </a:r>
          </a:p>
          <a:p>
            <a:pPr>
              <a:buNone/>
            </a:pPr>
            <a:r>
              <a:rPr lang="fr-FR" b="1" dirty="0" smtClean="0"/>
              <a:t>	pA = &amp;b;</a:t>
            </a:r>
          </a:p>
          <a:p>
            <a:pPr>
              <a:buNone/>
            </a:pPr>
            <a:r>
              <a:rPr lang="fr-FR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Constant Pointers </a:t>
            </a:r>
            <a:r>
              <a:rPr lang="en-US" b="1" dirty="0" smtClean="0"/>
              <a:t>to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Non-constant 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Always points to the same memory location, but the data at that location can be modified through the pointer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int * const pVal = &amp;val;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Constant Pointers </a:t>
            </a:r>
            <a:r>
              <a:rPr lang="en-US" b="1" dirty="0" smtClean="0"/>
              <a:t>to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Non-constant 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 = 10;</a:t>
            </a:r>
          </a:p>
          <a:p>
            <a:pPr>
              <a:buNone/>
            </a:pPr>
            <a:r>
              <a:rPr lang="en-US" b="1" dirty="0" smtClean="0"/>
              <a:t>	int b = 50;</a:t>
            </a:r>
          </a:p>
          <a:p>
            <a:pPr>
              <a:buNone/>
            </a:pPr>
            <a:r>
              <a:rPr lang="en-US" b="1" dirty="0" smtClean="0"/>
              <a:t>		</a:t>
            </a:r>
          </a:p>
          <a:p>
            <a:pPr>
              <a:buNone/>
            </a:pPr>
            <a:r>
              <a:rPr lang="en-US" b="1" dirty="0" smtClean="0"/>
              <a:t>	int* const pA = &amp;a;</a:t>
            </a:r>
          </a:p>
          <a:p>
            <a:pPr>
              <a:buNone/>
            </a:pPr>
            <a:r>
              <a:rPr lang="en-US" b="1" dirty="0" smtClean="0"/>
              <a:t>	*pA = 20;</a:t>
            </a:r>
          </a:p>
          <a:p>
            <a:pPr>
              <a:buNone/>
            </a:pPr>
            <a:r>
              <a:rPr lang="en-US" b="1" dirty="0" smtClean="0"/>
              <a:t>	pA = &amp;b;</a:t>
            </a:r>
            <a:r>
              <a:rPr lang="fr-FR" b="1" i="1" dirty="0" smtClean="0">
                <a:solidFill>
                  <a:schemeClr val="bg1">
                    <a:lumMod val="65000"/>
                  </a:schemeClr>
                </a:solidFill>
              </a:rPr>
              <a:t>		// this line will cause error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Constant Pointers </a:t>
            </a:r>
            <a:r>
              <a:rPr lang="en-US" b="1" dirty="0" smtClean="0"/>
              <a:t>to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Constant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Always points to the same memory location, and the data at that location cannot be modified via the pointer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const int * const pVal = &amp;val;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Constant Pointers </a:t>
            </a:r>
            <a:r>
              <a:rPr lang="en-US" b="1" dirty="0" smtClean="0"/>
              <a:t>to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Constant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 = 10;</a:t>
            </a:r>
          </a:p>
          <a:p>
            <a:pPr>
              <a:buNone/>
            </a:pPr>
            <a:r>
              <a:rPr lang="en-US" b="1" dirty="0" smtClean="0"/>
              <a:t>	int b = 50;</a:t>
            </a:r>
          </a:p>
          <a:p>
            <a:pPr>
              <a:buNone/>
            </a:pPr>
            <a:r>
              <a:rPr lang="en-US" b="1" dirty="0" smtClean="0"/>
              <a:t>		</a:t>
            </a:r>
          </a:p>
          <a:p>
            <a:pPr>
              <a:buNone/>
            </a:pPr>
            <a:r>
              <a:rPr lang="en-US" b="1" dirty="0" smtClean="0"/>
              <a:t>	const int* const pA = &amp;a;</a:t>
            </a:r>
          </a:p>
          <a:p>
            <a:pPr>
              <a:buNone/>
            </a:pPr>
            <a:r>
              <a:rPr lang="en-US" b="1" dirty="0" smtClean="0"/>
              <a:t>	*pA = 20;	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cannot do this</a:t>
            </a:r>
          </a:p>
          <a:p>
            <a:pPr>
              <a:buNone/>
            </a:pPr>
            <a:r>
              <a:rPr lang="en-US" b="1" dirty="0" smtClean="0"/>
              <a:t>	pA = &amp;b;	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cannot do this as well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Constant Parameter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When a function parameter is declared as a constant, it cannot be modified inside that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void </a:t>
            </a:r>
            <a:r>
              <a:rPr lang="en-US" b="1" dirty="0" err="1" smtClean="0"/>
              <a:t>func</a:t>
            </a:r>
            <a:r>
              <a:rPr lang="en-US" b="1" dirty="0" smtClean="0"/>
              <a:t>(const </a:t>
            </a:r>
            <a:r>
              <a:rPr lang="en-US" b="1" dirty="0" err="1" smtClean="0"/>
              <a:t>int</a:t>
            </a:r>
            <a:r>
              <a:rPr lang="en-US" b="1" dirty="0" smtClean="0"/>
              <a:t> a, </a:t>
            </a:r>
            <a:r>
              <a:rPr lang="en-US" b="1" dirty="0" err="1" smtClean="0"/>
              <a:t>int</a:t>
            </a:r>
            <a:r>
              <a:rPr lang="en-US" b="1" dirty="0" smtClean="0"/>
              <a:t> b)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a += 2;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this line will give an error</a:t>
            </a:r>
            <a:b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 smtClean="0"/>
              <a:t>	b += 3;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&lt;&lt; a;</a:t>
            </a:r>
          </a:p>
          <a:p>
            <a:pPr>
              <a:buNone/>
            </a:pPr>
            <a:r>
              <a:rPr lang="en-US" b="1" dirty="0" smtClean="0"/>
              <a:t>	}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Constant Function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When const keyword is used as following, the function cannot make changes to any member variables of the class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b="1" dirty="0" smtClean="0"/>
              <a:t>	class A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x;</a:t>
            </a:r>
          </a:p>
          <a:p>
            <a:pPr>
              <a:buNone/>
            </a:pPr>
            <a:r>
              <a:rPr lang="en-US" b="1" dirty="0" smtClean="0"/>
              <a:t>		</a:t>
            </a:r>
            <a:br>
              <a:rPr lang="en-US" b="1" dirty="0" smtClean="0"/>
            </a:br>
            <a:r>
              <a:rPr lang="en-US" b="1" dirty="0" smtClean="0"/>
              <a:t>	public:</a:t>
            </a:r>
            <a:br>
              <a:rPr lang="en-US" b="1" dirty="0" smtClean="0"/>
            </a:br>
            <a:r>
              <a:rPr lang="en-US" b="1" dirty="0" smtClean="0"/>
              <a:t>	void </a:t>
            </a:r>
            <a:r>
              <a:rPr lang="en-US" b="1" dirty="0" err="1" smtClean="0"/>
              <a:t>func</a:t>
            </a:r>
            <a:r>
              <a:rPr lang="en-US" b="1" dirty="0" smtClean="0"/>
              <a:t>() const</a:t>
            </a:r>
          </a:p>
          <a:p>
            <a:pPr>
              <a:buNone/>
            </a:pPr>
            <a:r>
              <a:rPr lang="en-US" b="1" dirty="0" smtClean="0"/>
              <a:t>		{</a:t>
            </a:r>
          </a:p>
          <a:p>
            <a:pPr>
              <a:buNone/>
            </a:pPr>
            <a:r>
              <a:rPr lang="en-US" b="1" dirty="0" smtClean="0"/>
              <a:t>			x = 10;	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this line will give an error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		}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other code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Constant Function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	class A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x;</a:t>
            </a:r>
          </a:p>
          <a:p>
            <a:pPr>
              <a:buNone/>
            </a:pPr>
            <a:r>
              <a:rPr lang="en-US" b="1" dirty="0" smtClean="0"/>
              <a:t>		</a:t>
            </a:r>
            <a:br>
              <a:rPr lang="en-US" b="1" dirty="0" smtClean="0"/>
            </a:br>
            <a:r>
              <a:rPr lang="en-US" b="1" dirty="0" smtClean="0"/>
              <a:t>	public:</a:t>
            </a:r>
            <a:br>
              <a:rPr lang="en-US" b="1" dirty="0" smtClean="0"/>
            </a:br>
            <a:r>
              <a:rPr lang="en-US" b="1" dirty="0" smtClean="0"/>
              <a:t>	void </a:t>
            </a:r>
            <a:r>
              <a:rPr lang="en-US" b="1" dirty="0" err="1" smtClean="0"/>
              <a:t>func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a) </a:t>
            </a:r>
            <a:r>
              <a:rPr lang="en-US" b="1" dirty="0" smtClean="0"/>
              <a:t>const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	a = 5;		</a:t>
            </a:r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// no problem here</a:t>
            </a:r>
          </a:p>
          <a:p>
            <a:pPr>
              <a:buNone/>
            </a:pPr>
            <a:r>
              <a:rPr lang="en-US" b="1" dirty="0" smtClean="0"/>
              <a:t>			x = 10;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this line will give an error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		}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some other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code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	Constant Object	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When an object is declared as constant, it can only call constant functions i.e. such an object cannot, thus, make any changes to member variables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3600" b="1" dirty="0" smtClean="0">
                <a:solidFill>
                  <a:srgbClr val="0070C0"/>
                </a:solidFill>
              </a:rPr>
              <a:t>	const </a:t>
            </a:r>
            <a:r>
              <a:rPr lang="en-US" sz="3600" dirty="0" err="1" smtClean="0">
                <a:solidFill>
                  <a:srgbClr val="0070C0"/>
                </a:solidFill>
              </a:rPr>
              <a:t>MyClass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</a:rPr>
              <a:t>ob_name</a:t>
            </a:r>
            <a:r>
              <a:rPr lang="en-US" sz="3600" b="1" dirty="0" smtClean="0">
                <a:solidFill>
                  <a:srgbClr val="0070C0"/>
                </a:solidFill>
              </a:rPr>
              <a:t>;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Constants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b="1" i="1" dirty="0" smtClean="0"/>
              <a:t>const</a:t>
            </a:r>
            <a:r>
              <a:rPr lang="en-US" b="1" dirty="0" smtClean="0"/>
              <a:t> </a:t>
            </a:r>
            <a:r>
              <a:rPr lang="en-US" dirty="0" smtClean="0"/>
              <a:t>be used to declare constant variables</a:t>
            </a:r>
            <a:endParaRPr lang="en-US" b="1" dirty="0" smtClean="0"/>
          </a:p>
          <a:p>
            <a:r>
              <a:rPr lang="en-US" dirty="0" smtClean="0"/>
              <a:t>They must be initialized when they are declared and cannot be modified later</a:t>
            </a:r>
          </a:p>
          <a:p>
            <a:r>
              <a:rPr lang="en-US" dirty="0" smtClean="0"/>
              <a:t>Using constant variables to specify array size makes program more </a:t>
            </a:r>
            <a:r>
              <a:rPr lang="en-US" i="1" dirty="0" smtClean="0"/>
              <a:t>scalable</a:t>
            </a:r>
          </a:p>
          <a:p>
            <a:r>
              <a:rPr lang="en-US" dirty="0" smtClean="0"/>
              <a:t>Constant variables are also called </a:t>
            </a:r>
            <a:r>
              <a:rPr lang="en-US" b="1" i="1" dirty="0" smtClean="0"/>
              <a:t>named constants</a:t>
            </a:r>
            <a:r>
              <a:rPr lang="en-US" dirty="0" smtClean="0"/>
              <a:t> or </a:t>
            </a:r>
            <a:r>
              <a:rPr lang="en-US" b="1" i="1" dirty="0" smtClean="0"/>
              <a:t>read-only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Constants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int main()</a:t>
            </a:r>
          </a:p>
          <a:p>
            <a:pPr>
              <a:buNone/>
            </a:pPr>
            <a:r>
              <a:rPr lang="en-US" sz="2800" b="1" dirty="0" smtClean="0"/>
              <a:t>{</a:t>
            </a:r>
          </a:p>
          <a:p>
            <a:pPr>
              <a:buNone/>
            </a:pPr>
            <a:r>
              <a:rPr lang="en-US" sz="2800" b="1" dirty="0" smtClean="0"/>
              <a:t>	const int a = 5;</a:t>
            </a:r>
          </a:p>
          <a:p>
            <a:pPr>
              <a:buNone/>
            </a:pPr>
            <a:r>
              <a:rPr lang="en-US" sz="2800" b="1" dirty="0" smtClean="0"/>
              <a:t>	const int b;	</a:t>
            </a:r>
            <a:r>
              <a:rPr lang="en-US" sz="2800" b="1" i="1" dirty="0" smtClean="0">
                <a:solidFill>
                  <a:schemeClr val="bg1">
                    <a:lumMod val="65000"/>
                  </a:schemeClr>
                </a:solidFill>
              </a:rPr>
              <a:t>// will cause error</a:t>
            </a:r>
          </a:p>
          <a:p>
            <a:pPr>
              <a:buNone/>
            </a:pPr>
            <a:r>
              <a:rPr lang="en-US" sz="2800" b="1" dirty="0" smtClean="0"/>
              <a:t>	b = 10;		</a:t>
            </a:r>
            <a:r>
              <a:rPr lang="en-US" sz="2800" b="1" i="1" dirty="0" smtClean="0">
                <a:solidFill>
                  <a:schemeClr val="bg1">
                    <a:lumMod val="65000"/>
                  </a:schemeClr>
                </a:solidFill>
              </a:rPr>
              <a:t>// will cause error</a:t>
            </a:r>
          </a:p>
          <a:p>
            <a:pPr>
              <a:buNone/>
            </a:pPr>
            <a:r>
              <a:rPr lang="en-US" sz="2800" b="1" dirty="0" smtClean="0"/>
              <a:t>	 </a:t>
            </a:r>
          </a:p>
          <a:p>
            <a:pPr>
              <a:buNone/>
            </a:pPr>
            <a:r>
              <a:rPr lang="en-US" sz="2800" b="1" dirty="0" smtClean="0"/>
              <a:t>	const int arr[] = {1, 2, 3, 4, 5};</a:t>
            </a:r>
          </a:p>
          <a:p>
            <a:pPr>
              <a:buNone/>
            </a:pPr>
            <a:r>
              <a:rPr lang="en-US" sz="2800" b="1" dirty="0" smtClean="0"/>
              <a:t>	arr[0] = 10;	</a:t>
            </a:r>
            <a:r>
              <a:rPr lang="en-US" sz="2800" b="1" i="1" dirty="0" smtClean="0">
                <a:solidFill>
                  <a:schemeClr val="bg1">
                    <a:lumMod val="65000"/>
                  </a:schemeClr>
                </a:solidFill>
              </a:rPr>
              <a:t>// will cause error</a:t>
            </a:r>
          </a:p>
          <a:p>
            <a:pPr>
              <a:buNone/>
            </a:pPr>
            <a:r>
              <a:rPr lang="en-US" sz="2800" b="1" dirty="0" smtClean="0"/>
              <a:t>}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b="1" dirty="0" smtClean="0"/>
          </a:p>
          <a:p>
            <a:pPr algn="ctr">
              <a:buNone/>
            </a:pPr>
            <a:r>
              <a:rPr lang="en-US" sz="4400" b="1" dirty="0" smtClean="0"/>
              <a:t>Principle of Least Privilege???</a:t>
            </a:r>
            <a:endParaRPr lang="en-US" sz="4400" b="1" dirty="0"/>
          </a:p>
        </p:txBody>
      </p:sp>
      <p:pic>
        <p:nvPicPr>
          <p:cNvPr id="4" name="Picture 3" descr="neutral-feel-like-a-sir-cl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99051"/>
            <a:ext cx="2933700" cy="22589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b="1" dirty="0" smtClean="0"/>
          </a:p>
          <a:p>
            <a:pPr algn="ctr">
              <a:buNone/>
            </a:pPr>
            <a:r>
              <a:rPr lang="en-US" sz="4400" b="1" dirty="0" smtClean="0"/>
              <a:t>Principle of Least Privilege</a:t>
            </a:r>
            <a:r>
              <a:rPr lang="en-US" sz="4400" b="1" dirty="0" smtClean="0"/>
              <a:t>???</a:t>
            </a:r>
          </a:p>
          <a:p>
            <a:pPr algn="ctr">
              <a:buNone/>
            </a:pPr>
            <a:r>
              <a:rPr lang="en-US" sz="3600" i="1" dirty="0" smtClean="0">
                <a:solidFill>
                  <a:srgbClr val="FF0000"/>
                </a:solidFill>
              </a:rPr>
              <a:t>Limit the effect and scope of variables</a:t>
            </a:r>
            <a:endParaRPr lang="en-US" sz="3600" i="1" dirty="0">
              <a:solidFill>
                <a:srgbClr val="FF0000"/>
              </a:solidFill>
            </a:endParaRPr>
          </a:p>
        </p:txBody>
      </p:sp>
      <p:pic>
        <p:nvPicPr>
          <p:cNvPr id="4" name="Picture 3" descr="neutral-feel-like-a-sir-cl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99051"/>
            <a:ext cx="2933700" cy="22589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Constant With Pointers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ways to use </a:t>
            </a:r>
            <a:r>
              <a:rPr lang="en-US" b="1" dirty="0" smtClean="0"/>
              <a:t>const </a:t>
            </a:r>
            <a:r>
              <a:rPr lang="en-US" dirty="0" smtClean="0"/>
              <a:t>with pointers: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Non-constant pointers </a:t>
            </a: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B050"/>
                </a:solidFill>
              </a:rPr>
              <a:t>non-constant data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Non-constant pointers </a:t>
            </a: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C00000"/>
                </a:solidFill>
              </a:rPr>
              <a:t>constant data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Constant pointers </a:t>
            </a: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B050"/>
                </a:solidFill>
              </a:rPr>
              <a:t>non-constant data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Constant pointers </a:t>
            </a:r>
            <a:r>
              <a:rPr lang="en-US" b="1" dirty="0" smtClean="0"/>
              <a:t>to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constant data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Non-constant Pointers</a:t>
            </a:r>
            <a:r>
              <a:rPr lang="en-US" b="1" dirty="0" smtClean="0"/>
              <a:t> to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Non-constant Data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highest access is granted by a </a:t>
            </a:r>
            <a:r>
              <a:rPr lang="en-US" b="1" dirty="0" smtClean="0"/>
              <a:t>non-constant pointer to non-constant data</a:t>
            </a:r>
          </a:p>
          <a:p>
            <a:endParaRPr lang="en-US" b="1" dirty="0" smtClean="0"/>
          </a:p>
          <a:p>
            <a:r>
              <a:rPr lang="en-US" dirty="0" smtClean="0"/>
              <a:t>Data can be modified through pointer, and pointer can be made to point to other data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Non-constant Pointers </a:t>
            </a:r>
            <a:r>
              <a:rPr lang="en-US" b="1" dirty="0" smtClean="0"/>
              <a:t>With 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Non-constant Data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 = 10;</a:t>
            </a:r>
          </a:p>
          <a:p>
            <a:pPr>
              <a:buNone/>
            </a:pPr>
            <a:r>
              <a:rPr lang="en-US" b="1" dirty="0" smtClean="0"/>
              <a:t>	int b = 50;</a:t>
            </a:r>
          </a:p>
          <a:p>
            <a:pPr>
              <a:buNone/>
            </a:pPr>
            <a:r>
              <a:rPr lang="en-US" b="1" dirty="0" smtClean="0"/>
              <a:t>		</a:t>
            </a:r>
          </a:p>
          <a:p>
            <a:pPr>
              <a:buNone/>
            </a:pPr>
            <a:r>
              <a:rPr lang="en-US" b="1" dirty="0" smtClean="0"/>
              <a:t>	int* pA = &amp;a;</a:t>
            </a:r>
          </a:p>
          <a:p>
            <a:pPr>
              <a:buNone/>
            </a:pPr>
            <a:r>
              <a:rPr lang="en-US" b="1" dirty="0" smtClean="0"/>
              <a:t>	*pA = 20;</a:t>
            </a:r>
          </a:p>
          <a:p>
            <a:pPr>
              <a:buNone/>
            </a:pPr>
            <a:r>
              <a:rPr lang="en-US" b="1" dirty="0" smtClean="0"/>
              <a:t>	pA = &amp;b;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Non-constant Pointers </a:t>
            </a:r>
            <a:r>
              <a:rPr lang="en-US" b="1" dirty="0" smtClean="0"/>
              <a:t>to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Constant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Pointer can be modified to point to any other data, but the data to which it points cannot be modified through that pointer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const  int * pVal;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269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Object-oriented Programming</vt:lpstr>
      <vt:lpstr>Constants</vt:lpstr>
      <vt:lpstr>Constants</vt:lpstr>
      <vt:lpstr> </vt:lpstr>
      <vt:lpstr> </vt:lpstr>
      <vt:lpstr>Constant With Pointers</vt:lpstr>
      <vt:lpstr>Non-constant Pointers to Non-constant Data</vt:lpstr>
      <vt:lpstr>Non-constant Pointers With  Non-constant Data</vt:lpstr>
      <vt:lpstr>Non-constant Pointers to Constant Data</vt:lpstr>
      <vt:lpstr>Non-constant Pointers to Constant Data</vt:lpstr>
      <vt:lpstr>Constant Pointers to Non-constant Data</vt:lpstr>
      <vt:lpstr>Constant Pointers to Non-constant Data</vt:lpstr>
      <vt:lpstr>Constant Pointers to Constant Data</vt:lpstr>
      <vt:lpstr>Constant Pointers to Constant Data</vt:lpstr>
      <vt:lpstr>Constant Parameter</vt:lpstr>
      <vt:lpstr>Constant Function</vt:lpstr>
      <vt:lpstr>Constant Function</vt:lpstr>
      <vt:lpstr> Constant Object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34</cp:revision>
  <dcterms:created xsi:type="dcterms:W3CDTF">2006-08-16T00:00:00Z</dcterms:created>
  <dcterms:modified xsi:type="dcterms:W3CDTF">2020-02-11T10:45:54Z</dcterms:modified>
</cp:coreProperties>
</file>