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C1F1835-098E-4DC8-B9B6-A3185A10AD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4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3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1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1835-098E-4DC8-B9B6-A3185A10AD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C1F1835-098E-4DC8-B9B6-A3185A10ADB9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4A0810-877D-42D4-B235-F79F3EF4807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98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jpeg"/><Relationship Id="rId9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</a:t>
            </a:r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week 2</a:t>
            </a:r>
            <a:br>
              <a:rPr lang="en-US" dirty="0"/>
            </a:br>
            <a:r>
              <a:rPr lang="en-US" sz="1300" dirty="0" smtClean="0"/>
              <a:t>15</a:t>
            </a:r>
            <a:r>
              <a:rPr lang="en-US" sz="1300" dirty="0" smtClean="0"/>
              <a:t>–19 Feb, 2021</a:t>
            </a:r>
            <a:endParaRPr lang="en-US" sz="1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Instructor: </a:t>
            </a:r>
          </a:p>
          <a:p>
            <a:endParaRPr lang="en-US" dirty="0"/>
          </a:p>
          <a:p>
            <a:r>
              <a:rPr lang="en-US" b="1" dirty="0"/>
              <a:t>Abdul Aziz</a:t>
            </a:r>
          </a:p>
          <a:p>
            <a:r>
              <a:rPr lang="en-US" sz="2000" dirty="0"/>
              <a:t>Assistant Professor </a:t>
            </a:r>
          </a:p>
          <a:p>
            <a:r>
              <a:rPr lang="en-US" dirty="0" smtClean="0"/>
              <a:t>(Software </a:t>
            </a:r>
            <a:r>
              <a:rPr lang="en-US" dirty="0" err="1" smtClean="0"/>
              <a:t>Engg</a:t>
            </a:r>
            <a:r>
              <a:rPr lang="en-US" dirty="0" smtClean="0"/>
              <a:t>. </a:t>
            </a:r>
            <a:r>
              <a:rPr lang="en-US" dirty="0"/>
              <a:t>Department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(School of Computing)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National University- FAST (KHI Campus)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2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Collection of Similar object. </a:t>
            </a:r>
          </a:p>
          <a:p>
            <a:r>
              <a:rPr lang="en-US" dirty="0"/>
              <a:t>- The objects that share some common features.</a:t>
            </a:r>
          </a:p>
          <a:p>
            <a:r>
              <a:rPr lang="en-US" dirty="0"/>
              <a:t>- It is the a design of an object.</a:t>
            </a:r>
          </a:p>
          <a:p>
            <a:r>
              <a:rPr lang="en-US" dirty="0"/>
              <a:t>- It is a detail of an object.</a:t>
            </a:r>
          </a:p>
          <a:p>
            <a:r>
              <a:rPr lang="en-US" dirty="0"/>
              <a:t>- It tell us what an object contains in it.</a:t>
            </a:r>
          </a:p>
          <a:p>
            <a:r>
              <a:rPr lang="en-US" dirty="0"/>
              <a:t>Technical Definition:</a:t>
            </a:r>
          </a:p>
          <a:p>
            <a:r>
              <a:rPr lang="en-US" dirty="0"/>
              <a:t>“ A class is blueprint of an object”</a:t>
            </a:r>
          </a:p>
        </p:txBody>
      </p:sp>
    </p:spTree>
    <p:extLst>
      <p:ext uri="{BB962C8B-B14F-4D97-AF65-F5344CB8AC3E}">
        <p14:creationId xmlns:p14="http://schemas.microsoft.com/office/powerpoint/2010/main" val="16023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60242"/>
            <a:ext cx="9720073" cy="4023360"/>
          </a:xfrm>
        </p:spPr>
        <p:txBody>
          <a:bodyPr/>
          <a:lstStyle/>
          <a:p>
            <a:r>
              <a:rPr lang="en-US" dirty="0"/>
              <a:t>A class :</a:t>
            </a:r>
          </a:p>
          <a:p>
            <a:pPr lvl="1"/>
            <a:r>
              <a:rPr lang="en-US" dirty="0"/>
              <a:t>It’s a blue print .</a:t>
            </a:r>
          </a:p>
          <a:p>
            <a:pPr lvl="1"/>
            <a:r>
              <a:rPr lang="en-US" dirty="0"/>
              <a:t>It’s a design or template.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dirty="0"/>
              <a:t>An Object:</a:t>
            </a:r>
          </a:p>
          <a:p>
            <a:pPr lvl="1"/>
            <a:r>
              <a:rPr lang="en-US" dirty="0"/>
              <a:t>Its an instance of a class.</a:t>
            </a:r>
          </a:p>
          <a:p>
            <a:pPr lvl="1"/>
            <a:r>
              <a:rPr lang="en-US" dirty="0"/>
              <a:t>Implementation of a class.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NOTE: Classes are invisible, object are visible</a:t>
            </a:r>
          </a:p>
        </p:txBody>
      </p:sp>
    </p:spTree>
    <p:extLst>
      <p:ext uri="{BB962C8B-B14F-4D97-AF65-F5344CB8AC3E}">
        <p14:creationId xmlns:p14="http://schemas.microsoft.com/office/powerpoint/2010/main" val="383371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The class that only exhibits the common features of its objects.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r>
              <a:rPr lang="en-US" dirty="0"/>
              <a:t>- ANIMAL</a:t>
            </a:r>
          </a:p>
          <a:p>
            <a:r>
              <a:rPr lang="en-US" dirty="0"/>
              <a:t>- BIRDS</a:t>
            </a:r>
          </a:p>
          <a:p>
            <a:r>
              <a:rPr lang="en-US" dirty="0"/>
              <a:t>- HUMAN</a:t>
            </a:r>
          </a:p>
          <a:p>
            <a:r>
              <a:rPr lang="en-US" dirty="0"/>
              <a:t>- No object of generalized class is found.</a:t>
            </a:r>
          </a:p>
        </p:txBody>
      </p:sp>
    </p:spTree>
    <p:extLst>
      <p:ext uri="{BB962C8B-B14F-4D97-AF65-F5344CB8AC3E}">
        <p14:creationId xmlns:p14="http://schemas.microsoft.com/office/powerpoint/2010/main" val="262093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The class that exhibits different or unique features (behaviors) </a:t>
            </a:r>
          </a:p>
          <a:p>
            <a:endParaRPr lang="en-US" dirty="0"/>
          </a:p>
          <a:p>
            <a:r>
              <a:rPr lang="en-US" dirty="0"/>
              <a:t>ANIMAL (Generalized)</a:t>
            </a:r>
          </a:p>
          <a:p>
            <a:pPr lvl="1"/>
            <a:r>
              <a:rPr lang="en-US" dirty="0"/>
              <a:t>Specialized:</a:t>
            </a:r>
          </a:p>
          <a:p>
            <a:pPr lvl="2"/>
            <a:r>
              <a:rPr lang="en-US" dirty="0"/>
              <a:t>Mammals</a:t>
            </a:r>
          </a:p>
          <a:p>
            <a:pPr lvl="2"/>
            <a:r>
              <a:rPr lang="en-US" dirty="0"/>
              <a:t>Cats</a:t>
            </a:r>
          </a:p>
          <a:p>
            <a:pPr lvl="2"/>
            <a:r>
              <a:rPr lang="en-US" dirty="0"/>
              <a:t>Dog</a:t>
            </a:r>
          </a:p>
          <a:p>
            <a:pPr marL="310896" lvl="2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3679" y="3825025"/>
            <a:ext cx="4636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ANIMAL</a:t>
            </a:r>
          </a:p>
          <a:p>
            <a:r>
              <a:rPr lang="en-US" dirty="0"/>
              <a:t>WILD			PET</a:t>
            </a:r>
          </a:p>
          <a:p>
            <a:endParaRPr lang="en-US" dirty="0"/>
          </a:p>
          <a:p>
            <a:r>
              <a:rPr lang="en-US" dirty="0"/>
              <a:t>CAT 			CAT</a:t>
            </a:r>
          </a:p>
          <a:p>
            <a:endParaRPr lang="en-US" dirty="0"/>
          </a:p>
          <a:p>
            <a:r>
              <a:rPr lang="en-US" dirty="0"/>
              <a:t>Lion   </a:t>
            </a:r>
            <a:r>
              <a:rPr lang="en-US" dirty="0" err="1"/>
              <a:t>Streat</a:t>
            </a:r>
            <a:r>
              <a:rPr lang="en-US" dirty="0"/>
              <a:t> Cat            Persian        Siamese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070501" y="4031087"/>
            <a:ext cx="631065" cy="20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512935" y="4069724"/>
            <a:ext cx="708338" cy="128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97014" y="4404575"/>
            <a:ext cx="12879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414456" y="4378817"/>
            <a:ext cx="0" cy="32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606862" y="4919730"/>
            <a:ext cx="90152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97014" y="4906851"/>
            <a:ext cx="373487" cy="34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9221273" y="4919730"/>
            <a:ext cx="193183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414456" y="4919730"/>
            <a:ext cx="502276" cy="33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6CC30F-99B7-4FB1-9B29-BE7A0E38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A8EE5C-6FA6-43E1-ADBD-68EBD5400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Abstract Class: The classes we make against abstract concepts are called abstract classes. Abstract Classes can not exist standalone.</a:t>
            </a:r>
          </a:p>
          <a:p>
            <a:r>
              <a:rPr lang="en-US" dirty="0"/>
              <a:t>2- Concrete Class: The entities that actually we see in our real world are called concrete objects and classes made against these objects are called concrete classes.</a:t>
            </a:r>
          </a:p>
          <a:p>
            <a:r>
              <a:rPr lang="en-US" dirty="0"/>
              <a:t>3- Sub-type: Sub-typing means that derived class is behaviorally compatible with the base class. Also known as Extension.</a:t>
            </a:r>
          </a:p>
          <a:p>
            <a:r>
              <a:rPr lang="en-US" dirty="0"/>
              <a:t>4- Specialized class: Specialization means that derived class is behaviorally incompatible with the base class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394DC4-1624-4ED5-B7F9-A0128CC3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81B9F3-54FF-4ECC-B100-5D9B7E052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85" t="72230" r="37500" b="10429"/>
          <a:stretch/>
        </p:blipFill>
        <p:spPr>
          <a:xfrm>
            <a:off x="2028175" y="2601369"/>
            <a:ext cx="1564915" cy="1909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57E0A0-24E5-41B8-B2F1-9021A71AB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53" t="39085" r="37574" b="41307"/>
          <a:stretch/>
        </p:blipFill>
        <p:spPr>
          <a:xfrm>
            <a:off x="4969764" y="2601369"/>
            <a:ext cx="1828800" cy="20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0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842EE-2F46-4B84-BCEE-E6B32FC2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6A1971-16C3-4A96-98D2-6E20508AA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50" t="63790" r="23529" b="8105"/>
          <a:stretch/>
        </p:blipFill>
        <p:spPr>
          <a:xfrm>
            <a:off x="1285269" y="2357717"/>
            <a:ext cx="5763380" cy="241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5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85BCD-9447-46C3-B8EA-5E438637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pic>
        <p:nvPicPr>
          <p:cNvPr id="1034" name="Picture 10" descr="MCj03981310000[1]">
            <a:extLst>
              <a:ext uri="{FF2B5EF4-FFF2-40B4-BE49-F238E27FC236}">
                <a16:creationId xmlns:a16="http://schemas.microsoft.com/office/drawing/2014/main" xmlns="" id="{E960535E-EEC6-4FE4-8C7C-4B8DD8F86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504" y="4436046"/>
            <a:ext cx="1295400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MCj03981290000[1]">
            <a:extLst>
              <a:ext uri="{FF2B5EF4-FFF2-40B4-BE49-F238E27FC236}">
                <a16:creationId xmlns:a16="http://schemas.microsoft.com/office/drawing/2014/main" xmlns="" id="{96343417-E7A4-4B12-9E77-CEC18126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17" y="4446167"/>
            <a:ext cx="1536700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Pj04394280000[1]">
            <a:extLst>
              <a:ext uri="{FF2B5EF4-FFF2-40B4-BE49-F238E27FC236}">
                <a16:creationId xmlns:a16="http://schemas.microsoft.com/office/drawing/2014/main" xmlns="" id="{4E50F5F3-BBEB-4567-8D70-2DE2FFD8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321" y="4504905"/>
            <a:ext cx="1411287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Cj04247500000[1]">
            <a:extLst>
              <a:ext uri="{FF2B5EF4-FFF2-40B4-BE49-F238E27FC236}">
                <a16:creationId xmlns:a16="http://schemas.microsoft.com/office/drawing/2014/main" xmlns="" id="{D24799D2-353C-44E0-89E3-54E21E407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1" y="4791449"/>
            <a:ext cx="1317625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Cj04325840000[1]">
            <a:extLst>
              <a:ext uri="{FF2B5EF4-FFF2-40B4-BE49-F238E27FC236}">
                <a16:creationId xmlns:a16="http://schemas.microsoft.com/office/drawing/2014/main" xmlns="" id="{B8DADBDE-B6CF-4D1F-8A12-31BF7FFAA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817" y="1966399"/>
            <a:ext cx="1119187" cy="11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MCj02909280000[1]">
            <a:extLst>
              <a:ext uri="{FF2B5EF4-FFF2-40B4-BE49-F238E27FC236}">
                <a16:creationId xmlns:a16="http://schemas.microsoft.com/office/drawing/2014/main" xmlns="" id="{9E511BD7-1137-48AA-9893-0729EC89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117" y="2170626"/>
            <a:ext cx="687387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CPE00023_0000[1]">
            <a:extLst>
              <a:ext uri="{FF2B5EF4-FFF2-40B4-BE49-F238E27FC236}">
                <a16:creationId xmlns:a16="http://schemas.microsoft.com/office/drawing/2014/main" xmlns="" id="{B35497CB-8A3D-4739-B0BE-39AD07171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864" y="2034430"/>
            <a:ext cx="1149350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MCj02958950000[1]">
            <a:extLst>
              <a:ext uri="{FF2B5EF4-FFF2-40B4-BE49-F238E27FC236}">
                <a16:creationId xmlns:a16="http://schemas.microsoft.com/office/drawing/2014/main" xmlns="" id="{092E04E9-ECDC-4DA5-9A81-74A088DC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37" y="2004475"/>
            <a:ext cx="1317625" cy="13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Cj04342350000[1]">
            <a:extLst>
              <a:ext uri="{FF2B5EF4-FFF2-40B4-BE49-F238E27FC236}">
                <a16:creationId xmlns:a16="http://schemas.microsoft.com/office/drawing/2014/main" xmlns="" id="{77520C11-8243-4379-8DF9-5379179EB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796" y="2275169"/>
            <a:ext cx="1674812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MCBD09453_0000[1]">
            <a:extLst>
              <a:ext uri="{FF2B5EF4-FFF2-40B4-BE49-F238E27FC236}">
                <a16:creationId xmlns:a16="http://schemas.microsoft.com/office/drawing/2014/main" xmlns="" id="{0EAA2759-63BF-4A69-9E59-0241B94B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8" y="2189443"/>
            <a:ext cx="1762125" cy="17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1597A8-02E6-4E6E-88AE-FC5A815D0D14}"/>
              </a:ext>
            </a:extLst>
          </p:cNvPr>
          <p:cNvSpPr/>
          <p:nvPr/>
        </p:nvSpPr>
        <p:spPr>
          <a:xfrm>
            <a:off x="8366927" y="6272070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9 Teacher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7696C60-D2F5-4E1F-A00B-413958A118C6}"/>
              </a:ext>
            </a:extLst>
          </p:cNvPr>
          <p:cNvSpPr/>
          <p:nvPr/>
        </p:nvSpPr>
        <p:spPr>
          <a:xfrm>
            <a:off x="5757901" y="6037881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8- Student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A1CB51-4EF0-4B0E-9ACA-F6800A7E3E33}"/>
              </a:ext>
            </a:extLst>
          </p:cNvPr>
          <p:cNvSpPr/>
          <p:nvPr/>
        </p:nvSpPr>
        <p:spPr>
          <a:xfrm>
            <a:off x="3474149" y="5850018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7- Bag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01CB89F-9D60-49EF-AB29-9E07DB137DC7}"/>
              </a:ext>
            </a:extLst>
          </p:cNvPr>
          <p:cNvSpPr/>
          <p:nvPr/>
        </p:nvSpPr>
        <p:spPr>
          <a:xfrm>
            <a:off x="10241562" y="2995631"/>
            <a:ext cx="77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5- Pen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02C344F-044C-42BA-8522-C2C5349AB7F7}"/>
              </a:ext>
            </a:extLst>
          </p:cNvPr>
          <p:cNvSpPr/>
          <p:nvPr/>
        </p:nvSpPr>
        <p:spPr>
          <a:xfrm>
            <a:off x="1406161" y="5902738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6- Book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1C5D626-A8EC-452B-A6C4-AFF08B7DF7E2}"/>
              </a:ext>
            </a:extLst>
          </p:cNvPr>
          <p:cNvSpPr/>
          <p:nvPr/>
        </p:nvSpPr>
        <p:spPr>
          <a:xfrm>
            <a:off x="7612275" y="3372819"/>
            <a:ext cx="1762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4- Playground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D7468D4-6E0C-4B42-89C2-FEB50CBD7A38}"/>
              </a:ext>
            </a:extLst>
          </p:cNvPr>
          <p:cNvSpPr/>
          <p:nvPr/>
        </p:nvSpPr>
        <p:spPr>
          <a:xfrm>
            <a:off x="5621350" y="3280978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3- Parents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B7925D-2303-43F3-9D1B-BE2B5FA1A731}"/>
              </a:ext>
            </a:extLst>
          </p:cNvPr>
          <p:cNvSpPr/>
          <p:nvPr/>
        </p:nvSpPr>
        <p:spPr>
          <a:xfrm>
            <a:off x="3121488" y="354086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2- Classroom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7716194-94F1-4B77-BDB9-4C5994F08DD8}"/>
              </a:ext>
            </a:extLst>
          </p:cNvPr>
          <p:cNvSpPr/>
          <p:nvPr/>
        </p:nvSpPr>
        <p:spPr>
          <a:xfrm>
            <a:off x="1094976" y="3911870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 Antiqua" panose="0204060205030503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0/1-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31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A84D7-BBD7-424F-AC67-01710AB6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5BB712-68DC-4BD0-BDEF-CBD9C7D3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 Identify at least 3 behaviors and related data for an object.</a:t>
            </a:r>
          </a:p>
          <a:p>
            <a:r>
              <a:rPr lang="en-US" dirty="0"/>
              <a:t>2- Draw an object interaction model based on the objects .</a:t>
            </a:r>
          </a:p>
        </p:txBody>
      </p:sp>
    </p:spTree>
    <p:extLst>
      <p:ext uri="{BB962C8B-B14F-4D97-AF65-F5344CB8AC3E}">
        <p14:creationId xmlns:p14="http://schemas.microsoft.com/office/powerpoint/2010/main" val="161414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2A183-C0BA-46C6-BEE1-C5F91842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xmlns="" id="{5AAEF2A9-D370-4162-9C4D-5385B94E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317" y="36486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xmlns="" id="{1273F973-22BE-417D-A310-FDA5AE3769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33398" y="2949388"/>
            <a:ext cx="6792672" cy="2097737"/>
            <a:chOff x="4198" y="1593"/>
            <a:chExt cx="8160" cy="2520"/>
          </a:xfrm>
        </p:grpSpPr>
        <p:sp>
          <p:nvSpPr>
            <p:cNvPr id="6" name="AutoShape 17">
              <a:extLst>
                <a:ext uri="{FF2B5EF4-FFF2-40B4-BE49-F238E27FC236}">
                  <a16:creationId xmlns:a16="http://schemas.microsoft.com/office/drawing/2014/main" xmlns="" id="{072A0F9B-6148-4CF8-8611-C5E56C3D5F7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98" y="1593"/>
              <a:ext cx="8160" cy="2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xmlns="" id="{4EE992E8-2161-4EF9-A0A5-E80B5F3EE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8" y="1820"/>
              <a:ext cx="7560" cy="1933"/>
              <a:chOff x="4318" y="1820"/>
              <a:chExt cx="7440" cy="1813"/>
            </a:xfrm>
          </p:grpSpPr>
          <p:sp>
            <p:nvSpPr>
              <p:cNvPr id="8" name="Rectangle 16">
                <a:extLst>
                  <a:ext uri="{FF2B5EF4-FFF2-40B4-BE49-F238E27FC236}">
                    <a16:creationId xmlns:a16="http://schemas.microsoft.com/office/drawing/2014/main" xmlns="" id="{D41F25A0-6FEF-4E8E-BD35-B1BE4B3DD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991"/>
                <a:ext cx="1333" cy="448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Teacher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15">
                <a:extLst>
                  <a:ext uri="{FF2B5EF4-FFF2-40B4-BE49-F238E27FC236}">
                    <a16:creationId xmlns:a16="http://schemas.microsoft.com/office/drawing/2014/main" xmlns="" id="{E4B4691B-EC0D-4992-9A69-37C332357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3" y="3260"/>
                <a:ext cx="1333" cy="373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Book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4">
                <a:extLst>
                  <a:ext uri="{FF2B5EF4-FFF2-40B4-BE49-F238E27FC236}">
                    <a16:creationId xmlns:a16="http://schemas.microsoft.com/office/drawing/2014/main" xmlns="" id="{E2B5F5E2-DEAB-4098-97EB-DB9D5725F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8" y="1953"/>
                <a:ext cx="1333" cy="522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Student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13">
                <a:extLst>
                  <a:ext uri="{FF2B5EF4-FFF2-40B4-BE49-F238E27FC236}">
                    <a16:creationId xmlns:a16="http://schemas.microsoft.com/office/drawing/2014/main" xmlns="" id="{F9D37D33-B728-438B-80E7-205F07F6C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8" y="3230"/>
                <a:ext cx="1560" cy="373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School Bag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Text Box 12">
                <a:extLst>
                  <a:ext uri="{FF2B5EF4-FFF2-40B4-BE49-F238E27FC236}">
                    <a16:creationId xmlns:a16="http://schemas.microsoft.com/office/drawing/2014/main" xmlns="" id="{62B42880-3519-4AB6-A848-400834DABD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11" y="1820"/>
                <a:ext cx="1107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4208" tIns="32104" rIns="64208" bIns="3210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Teaches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xmlns="" id="{6A5F4465-DDB4-4BA2-9798-C6917D9BD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8" y="3273"/>
                <a:ext cx="1333" cy="36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AutoShape 10">
                <a:extLst>
                  <a:ext uri="{FF2B5EF4-FFF2-40B4-BE49-F238E27FC236}">
                    <a16:creationId xmlns:a16="http://schemas.microsoft.com/office/drawing/2014/main" xmlns="" id="{B36F7F01-1998-4FBA-BEBA-41D7BF9E9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018" y="1910"/>
                <a:ext cx="722" cy="1937"/>
              </a:xfrm>
              <a:prstGeom prst="bentConnector3">
                <a:avLst>
                  <a:gd name="adj1" fmla="val 50000"/>
                </a:avLst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AutoShape 9">
                <a:extLst>
                  <a:ext uri="{FF2B5EF4-FFF2-40B4-BE49-F238E27FC236}">
                    <a16:creationId xmlns:a16="http://schemas.microsoft.com/office/drawing/2014/main" xmlns="" id="{F17B9BC1-0862-4027-A88E-EB8E67301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8851" y="2029"/>
                <a:ext cx="677" cy="1686"/>
              </a:xfrm>
              <a:prstGeom prst="bentConnector3">
                <a:avLst>
                  <a:gd name="adj1" fmla="val 49926"/>
                </a:avLst>
              </a:prstGeom>
              <a:noFill/>
              <a:ln w="25400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Text Box 8">
                <a:extLst>
                  <a:ext uri="{FF2B5EF4-FFF2-40B4-BE49-F238E27FC236}">
                    <a16:creationId xmlns:a16="http://schemas.microsoft.com/office/drawing/2014/main" xmlns="" id="{A1ACD2F0-E39D-423C-B4EA-8E26CD123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6" y="2540"/>
                <a:ext cx="1107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4208" tIns="32104" rIns="64208" bIns="3210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Has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xmlns="" id="{382BEC4A-7B6E-4A63-8069-5310D1CDB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8" y="1968"/>
                <a:ext cx="1680" cy="48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</a:extLst>
            </p:spPr>
            <p:txBody>
              <a:bodyPr vert="horz" wrap="square" lIns="64208" tIns="32104" rIns="64208" bIns="32104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Playground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AutoShape 6">
                <a:extLst>
                  <a:ext uri="{FF2B5EF4-FFF2-40B4-BE49-F238E27FC236}">
                    <a16:creationId xmlns:a16="http://schemas.microsoft.com/office/drawing/2014/main" xmlns="" id="{3600C2A4-F7FC-4082-9DC1-601BA7811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71" y="2214"/>
                <a:ext cx="2047" cy="1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AutoShape 5">
                <a:extLst>
                  <a:ext uri="{FF2B5EF4-FFF2-40B4-BE49-F238E27FC236}">
                    <a16:creationId xmlns:a16="http://schemas.microsoft.com/office/drawing/2014/main" xmlns="" id="{25D5B416-9F3C-494B-8970-E768E08F8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30" y="2495"/>
                <a:ext cx="15" cy="758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AutoShape 4">
                <a:extLst>
                  <a:ext uri="{FF2B5EF4-FFF2-40B4-BE49-F238E27FC236}">
                    <a16:creationId xmlns:a16="http://schemas.microsoft.com/office/drawing/2014/main" xmlns="" id="{E94EDD12-6146-49DA-96CB-21FC36B26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91" y="2208"/>
                <a:ext cx="967" cy="6"/>
              </a:xfrm>
              <a:prstGeom prst="straightConnector1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xmlns="" id="{4EB28715-F8E4-4132-A312-06540CEC6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18" y="1833"/>
                <a:ext cx="1107" cy="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4208" tIns="32104" rIns="64208" bIns="3210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Plays-in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84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 Publish material by Virtual University of Pakistan.</a:t>
            </a:r>
          </a:p>
          <a:p>
            <a:r>
              <a:rPr lang="en-US" dirty="0"/>
              <a:t>- Publish material by </a:t>
            </a:r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r>
              <a:rPr lang="en-US" dirty="0"/>
              <a:t>- Publish material by Robert </a:t>
            </a:r>
            <a:r>
              <a:rPr lang="en-US" dirty="0" err="1"/>
              <a:t>Lafore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BB87-D71E-4CF9-82E5-0EC57876D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3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311758"/>
            <a:ext cx="9720073" cy="4023360"/>
          </a:xfrm>
        </p:spPr>
        <p:txBody>
          <a:bodyPr/>
          <a:lstStyle/>
          <a:p>
            <a:r>
              <a:rPr lang="en-US" dirty="0"/>
              <a:t>Technical Definition:</a:t>
            </a:r>
          </a:p>
          <a:p>
            <a:r>
              <a:rPr lang="en-US" dirty="0"/>
              <a:t>- “An Object is an Instance of a class”</a:t>
            </a:r>
          </a:p>
          <a:p>
            <a:r>
              <a:rPr lang="en-US" dirty="0"/>
              <a:t>- “An Object is the implementation of a class”</a:t>
            </a:r>
          </a:p>
          <a:p>
            <a:endParaRPr lang="en-US" dirty="0"/>
          </a:p>
          <a:p>
            <a:r>
              <a:rPr lang="en-US" dirty="0"/>
              <a:t>In general we say :</a:t>
            </a:r>
          </a:p>
          <a:p>
            <a:r>
              <a:rPr lang="en-US" dirty="0"/>
              <a:t>“ Any tangible thing for which we want to save Information”</a:t>
            </a:r>
          </a:p>
          <a:p>
            <a:endParaRPr lang="en-US" dirty="0"/>
          </a:p>
          <a:p>
            <a:r>
              <a:rPr lang="en-US" dirty="0"/>
              <a:t>Now onwards we treat object technically.</a:t>
            </a:r>
          </a:p>
        </p:txBody>
      </p:sp>
    </p:spTree>
    <p:extLst>
      <p:ext uri="{BB962C8B-B14F-4D97-AF65-F5344CB8AC3E}">
        <p14:creationId xmlns:p14="http://schemas.microsoft.com/office/powerpoint/2010/main" val="75198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6" name="AutoShape 6" descr="Image result for shoes"/>
          <p:cNvSpPr>
            <a:spLocks noChangeAspect="1" noChangeArrowheads="1"/>
          </p:cNvSpPr>
          <p:nvPr/>
        </p:nvSpPr>
        <p:spPr bwMode="auto">
          <a:xfrm>
            <a:off x="1024127" y="3010861"/>
            <a:ext cx="2208469" cy="220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025381" y="2090648"/>
            <a:ext cx="1971675" cy="2314575"/>
            <a:chOff x="1025381" y="2090648"/>
            <a:chExt cx="1971675" cy="231457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381" y="2090648"/>
              <a:ext cx="1971675" cy="23145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236372" y="3982820"/>
              <a:ext cx="1252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Men sandal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24020" y="1453193"/>
            <a:ext cx="2522578" cy="2362200"/>
            <a:chOff x="7424020" y="1453193"/>
            <a:chExt cx="2522578" cy="23622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4020" y="1453193"/>
              <a:ext cx="1933575" cy="23622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422783" y="2704563"/>
              <a:ext cx="152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Female sandal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5131" y="1907348"/>
            <a:ext cx="2562225" cy="2093826"/>
            <a:chOff x="4105131" y="1907348"/>
            <a:chExt cx="2562225" cy="20938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131" y="1907348"/>
              <a:ext cx="2562225" cy="17811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572000" y="3631842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Casuals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39616" y="4483676"/>
            <a:ext cx="2876550" cy="1900090"/>
            <a:chOff x="839616" y="4483676"/>
            <a:chExt cx="2876550" cy="190009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616" y="4483676"/>
              <a:ext cx="2876550" cy="15906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717442" y="6014434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Loafers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370489" y="4631505"/>
            <a:ext cx="2978784" cy="1705244"/>
            <a:chOff x="5370489" y="4631505"/>
            <a:chExt cx="2978784" cy="170524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489" y="4631505"/>
              <a:ext cx="2819400" cy="161925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424020" y="5967417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Pumpies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65323" y="3892428"/>
            <a:ext cx="2781300" cy="2117850"/>
            <a:chOff x="8665323" y="3892428"/>
            <a:chExt cx="2781300" cy="21178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5323" y="3892428"/>
              <a:ext cx="2781300" cy="16383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839459" y="5640946"/>
              <a:ext cx="812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Formal</a:t>
              </a:r>
            </a:p>
          </p:txBody>
        </p:sp>
      </p:grpSp>
      <p:sp>
        <p:nvSpPr>
          <p:cNvPr id="25" name="Explosion 1 24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SHOES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92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33" y="4126597"/>
            <a:ext cx="2076450" cy="220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70" y="1633082"/>
            <a:ext cx="2619375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69" y="1891547"/>
            <a:ext cx="2628900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9" y="3131489"/>
            <a:ext cx="2600325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29" y="4431397"/>
            <a:ext cx="2409825" cy="1895475"/>
          </a:xfrm>
          <a:prstGeom prst="rect">
            <a:avLst/>
          </a:prstGeom>
        </p:spPr>
      </p:pic>
      <p:sp>
        <p:nvSpPr>
          <p:cNvPr id="9" name="Explosion 1 8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Humans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8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66" y="3939526"/>
            <a:ext cx="3276600" cy="140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42" y="1433512"/>
            <a:ext cx="351472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040" y="4808142"/>
            <a:ext cx="315277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03" y="1619249"/>
            <a:ext cx="2524125" cy="180975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73" y="4233862"/>
            <a:ext cx="1914525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619" y="4233862"/>
            <a:ext cx="2466975" cy="1857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68" y="1874024"/>
            <a:ext cx="2686050" cy="1704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84" y="1726386"/>
            <a:ext cx="2286000" cy="2000250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2828991" y="1818783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BIRD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6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42" y="1276348"/>
            <a:ext cx="1743075" cy="261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40" y="4437103"/>
            <a:ext cx="2705100" cy="1685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230" y="1362641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65" y="3970379"/>
            <a:ext cx="1743075" cy="2619375"/>
          </a:xfrm>
          <a:prstGeom prst="rect">
            <a:avLst/>
          </a:prstGeom>
        </p:spPr>
      </p:pic>
      <p:sp>
        <p:nvSpPr>
          <p:cNvPr id="8" name="Explosion 1 7"/>
          <p:cNvSpPr/>
          <p:nvPr/>
        </p:nvSpPr>
        <p:spPr>
          <a:xfrm>
            <a:off x="3093785" y="1871626"/>
            <a:ext cx="4868214" cy="3520431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69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US" dirty="0"/>
              <a:t>- Object belongs to a group.</a:t>
            </a:r>
          </a:p>
          <a:p>
            <a:r>
              <a:rPr lang="en-US" dirty="0"/>
              <a:t>- Which similar.</a:t>
            </a:r>
          </a:p>
          <a:p>
            <a:r>
              <a:rPr lang="en-US" dirty="0"/>
              <a:t>- Have some common attributes. </a:t>
            </a:r>
          </a:p>
          <a:p>
            <a:r>
              <a:rPr lang="en-US" dirty="0"/>
              <a:t>- Have some common behaviors.</a:t>
            </a:r>
          </a:p>
          <a:p>
            <a:r>
              <a:rPr lang="en-US" dirty="0"/>
              <a:t>- We can categorized objects on some basic features …. ? </a:t>
            </a:r>
          </a:p>
        </p:txBody>
      </p:sp>
    </p:spTree>
    <p:extLst>
      <p:ext uri="{BB962C8B-B14F-4D97-AF65-F5344CB8AC3E}">
        <p14:creationId xmlns:p14="http://schemas.microsoft.com/office/powerpoint/2010/main" val="19993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457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Times New Roman</vt:lpstr>
      <vt:lpstr>Tw Cen MT</vt:lpstr>
      <vt:lpstr>Tw Cen MT Condensed</vt:lpstr>
      <vt:lpstr>Wingdings 3</vt:lpstr>
      <vt:lpstr>Integral</vt:lpstr>
      <vt:lpstr>Object Oriented Programming week 2 15–19 Feb, 2021</vt:lpstr>
      <vt:lpstr>acknowledgment</vt:lpstr>
      <vt:lpstr>Object </vt:lpstr>
      <vt:lpstr>Some Examples</vt:lpstr>
      <vt:lpstr>PowerPoint Presentation</vt:lpstr>
      <vt:lpstr>PowerPoint Presentation</vt:lpstr>
      <vt:lpstr>PowerPoint Presentation</vt:lpstr>
      <vt:lpstr>PowerPoint Presentation</vt:lpstr>
      <vt:lpstr>Discussion</vt:lpstr>
      <vt:lpstr>Class</vt:lpstr>
      <vt:lpstr>Summarize</vt:lpstr>
      <vt:lpstr>Generalized Class</vt:lpstr>
      <vt:lpstr>Specialized Class</vt:lpstr>
      <vt:lpstr>Type of classes</vt:lpstr>
      <vt:lpstr>Abstract Class</vt:lpstr>
      <vt:lpstr>Concrete Class</vt:lpstr>
      <vt:lpstr>Class Activity</vt:lpstr>
      <vt:lpstr>Questions</vt:lpstr>
      <vt:lpstr>Solution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week 2</dc:title>
  <dc:creator>Fast</dc:creator>
  <cp:lastModifiedBy>Administrator</cp:lastModifiedBy>
  <cp:revision>18</cp:revision>
  <dcterms:created xsi:type="dcterms:W3CDTF">2017-06-12T04:44:47Z</dcterms:created>
  <dcterms:modified xsi:type="dcterms:W3CDTF">2021-02-21T12:41:04Z</dcterms:modified>
</cp:coreProperties>
</file>