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841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59468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304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3396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78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4244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41437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79255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1966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0826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1654E-CDE0-4721-B10B-5C35AEADC6DD}"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499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1654E-CDE0-4721-B10B-5C35AEADC6DD}"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84031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1654E-CDE0-4721-B10B-5C35AEADC6DD}"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05128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654E-CDE0-4721-B10B-5C35AEADC6DD}"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7209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5689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103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1654E-CDE0-4721-B10B-5C35AEADC6DD}" type="datetimeFigureOut">
              <a:rPr lang="en-US" smtClean="0"/>
              <a:t>4/30/2019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98C49-BA0A-457D-AE44-9C7150CBE906}" type="slidenum">
              <a:rPr lang="en-US" smtClean="0"/>
              <a:t>‹#›</a:t>
            </a:fld>
            <a:endParaRPr lang="en-US"/>
          </a:p>
        </p:txBody>
      </p:sp>
    </p:spTree>
    <p:extLst>
      <p:ext uri="{BB962C8B-B14F-4D97-AF65-F5344CB8AC3E}">
        <p14:creationId xmlns:p14="http://schemas.microsoft.com/office/powerpoint/2010/main" val="101497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3514-C8D8-43F5-8F9E-1D1F913DF265}"/>
              </a:ext>
            </a:extLst>
          </p:cNvPr>
          <p:cNvSpPr>
            <a:spLocks noGrp="1"/>
          </p:cNvSpPr>
          <p:nvPr>
            <p:ph type="ctrTitle"/>
          </p:nvPr>
        </p:nvSpPr>
        <p:spPr/>
        <p:txBody>
          <a:bodyPr/>
          <a:lstStyle/>
          <a:p>
            <a:r>
              <a:rPr lang="en-US" dirty="0"/>
              <a:t>An introduction to the Science of </a:t>
            </a:r>
            <a:r>
              <a:rPr lang="en-US" dirty="0" err="1"/>
              <a:t>Tafseer</a:t>
            </a:r>
            <a:endParaRPr lang="en-US" dirty="0"/>
          </a:p>
        </p:txBody>
      </p:sp>
      <p:sp>
        <p:nvSpPr>
          <p:cNvPr id="3" name="Subtitle 2">
            <a:extLst>
              <a:ext uri="{FF2B5EF4-FFF2-40B4-BE49-F238E27FC236}">
                <a16:creationId xmlns:a16="http://schemas.microsoft.com/office/drawing/2014/main" id="{C27FA7D5-79EF-4DD1-A1F6-C46DDC8E8CDE}"/>
              </a:ext>
            </a:extLst>
          </p:cNvPr>
          <p:cNvSpPr>
            <a:spLocks noGrp="1"/>
          </p:cNvSpPr>
          <p:nvPr>
            <p:ph type="subTitle" idx="1"/>
          </p:nvPr>
        </p:nvSpPr>
        <p:spPr/>
        <p:txBody>
          <a:bodyPr>
            <a:normAutofit/>
          </a:bodyPr>
          <a:lstStyle/>
          <a:p>
            <a:r>
              <a:rPr lang="ur-PK" sz="4800" b="1" dirty="0">
                <a:latin typeface="Jameel Noori Nastaleeq" panose="02000503000000000004" pitchFamily="2" charset="-78"/>
                <a:cs typeface="Jameel Noori Nastaleeq" panose="02000503000000000004" pitchFamily="2" charset="-78"/>
              </a:rPr>
              <a:t>تفسیر القرآن کا تعارف</a:t>
            </a:r>
            <a:endParaRPr lang="en-US" sz="4800" b="1"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98438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6D10-76EC-4065-8D24-1FBD3FEB10B6}"/>
              </a:ext>
            </a:extLst>
          </p:cNvPr>
          <p:cNvSpPr>
            <a:spLocks noGrp="1"/>
          </p:cNvSpPr>
          <p:nvPr>
            <p:ph type="title"/>
          </p:nvPr>
        </p:nvSpPr>
        <p:spPr>
          <a:xfrm>
            <a:off x="319525" y="379316"/>
            <a:ext cx="10388231" cy="874643"/>
          </a:xfrm>
        </p:spPr>
        <p:txBody>
          <a:bodyPr>
            <a:normAutofit fontScale="90000"/>
          </a:bodyPr>
          <a:lstStyle/>
          <a:p>
            <a:r>
              <a:rPr lang="en-US" sz="4000" b="1" u="sng" dirty="0"/>
              <a:t>Deliberation and Deduction </a:t>
            </a:r>
            <a:r>
              <a:rPr lang="ur-PK" sz="4000" b="1" dirty="0">
                <a:latin typeface="Jameel Noori Nastaleeq" panose="02000503000000000004" pitchFamily="2" charset="-78"/>
                <a:cs typeface="Jameel Noori Nastaleeq" panose="02000503000000000004" pitchFamily="2" charset="-78"/>
              </a:rPr>
              <a:t>عقل ِسلیم</a:t>
            </a:r>
            <a:r>
              <a:rPr lang="en-US" sz="4000" dirty="0"/>
              <a:t>/</a:t>
            </a:r>
            <a:r>
              <a:rPr lang="ur-PK" b="1" dirty="0">
                <a:latin typeface="Jameel Noori Nastaleeq" panose="02000503000000000004" pitchFamily="2" charset="-78"/>
                <a:cs typeface="Jameel Noori Nastaleeq" panose="02000503000000000004" pitchFamily="2" charset="-78"/>
              </a:rPr>
              <a:t>غور و فکر</a:t>
            </a:r>
            <a:r>
              <a:rPr lang="en-US" b="1"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 تدبّر</a:t>
            </a:r>
            <a:br>
              <a:rPr lang="ur-PK" dirty="0"/>
            </a:br>
            <a:endParaRPr lang="en-US" dirty="0"/>
          </a:p>
        </p:txBody>
      </p:sp>
      <p:sp>
        <p:nvSpPr>
          <p:cNvPr id="3" name="Content Placeholder 2">
            <a:extLst>
              <a:ext uri="{FF2B5EF4-FFF2-40B4-BE49-F238E27FC236}">
                <a16:creationId xmlns:a16="http://schemas.microsoft.com/office/drawing/2014/main" id="{0EFDD521-C1AC-452B-9AB5-A41776A0FD73}"/>
              </a:ext>
            </a:extLst>
          </p:cNvPr>
          <p:cNvSpPr>
            <a:spLocks noGrp="1"/>
          </p:cNvSpPr>
          <p:nvPr>
            <p:ph idx="1"/>
          </p:nvPr>
        </p:nvSpPr>
        <p:spPr>
          <a:xfrm>
            <a:off x="412291" y="1253959"/>
            <a:ext cx="10003918" cy="5224725"/>
          </a:xfrm>
        </p:spPr>
        <p:txBody>
          <a:bodyPr>
            <a:normAutofit fontScale="92500" lnSpcReduction="10000"/>
          </a:bodyPr>
          <a:lstStyle/>
          <a:p>
            <a:pPr>
              <a:buFont typeface="Wingdings" panose="05000000000000000000" pitchFamily="2" charset="2"/>
              <a:buChar char="Ø"/>
            </a:pPr>
            <a:r>
              <a:rPr lang="en-US" sz="3200" dirty="0"/>
              <a:t>The last source of </a:t>
            </a:r>
            <a:r>
              <a:rPr lang="en-US" sz="3200" i="1" dirty="0"/>
              <a:t>tafsir</a:t>
            </a:r>
            <a:r>
              <a:rPr lang="en-US" sz="3200" dirty="0"/>
              <a:t> consists of deliberation and deduction. The subtleties and mysteries of the Quran are an ocean with no shore. Therefore, the more a person who has been blessed with insight into the Islamic sciences by Allah Almighty deliberates into it, the more he discovers ever-new mysteries and subtleties.</a:t>
            </a:r>
          </a:p>
          <a:p>
            <a:pPr>
              <a:buFont typeface="Wingdings" panose="05000000000000000000" pitchFamily="2" charset="2"/>
              <a:buChar char="Ø"/>
            </a:pPr>
            <a:r>
              <a:rPr lang="en-US" sz="3200" dirty="0"/>
              <a:t>As a result, commentators do present the outcomes of their respective deliberations as well, but the mysteries and subtleties so described are found acceptable only when they do not contradict the five sources mentioned above.  </a:t>
            </a:r>
          </a:p>
          <a:p>
            <a:endParaRPr lang="en-US" dirty="0"/>
          </a:p>
        </p:txBody>
      </p:sp>
    </p:spTree>
    <p:extLst>
      <p:ext uri="{BB962C8B-B14F-4D97-AF65-F5344CB8AC3E}">
        <p14:creationId xmlns:p14="http://schemas.microsoft.com/office/powerpoint/2010/main" val="117870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D07A-563A-41AB-8782-8AF3A7A942BC}"/>
              </a:ext>
            </a:extLst>
          </p:cNvPr>
          <p:cNvSpPr>
            <a:spLocks noGrp="1"/>
          </p:cNvSpPr>
          <p:nvPr>
            <p:ph type="title"/>
          </p:nvPr>
        </p:nvSpPr>
        <p:spPr>
          <a:xfrm>
            <a:off x="4321682" y="2102126"/>
            <a:ext cx="6266805" cy="2284344"/>
          </a:xfrm>
        </p:spPr>
        <p:txBody>
          <a:bodyPr>
            <a:normAutofit fontScale="90000"/>
          </a:bodyPr>
          <a:lstStyle/>
          <a:p>
            <a:r>
              <a:rPr lang="en-US" sz="5300" b="1" dirty="0"/>
              <a:t>Israelite Narrations </a:t>
            </a:r>
            <a:br>
              <a:rPr lang="en-US" sz="5300" b="1" dirty="0"/>
            </a:br>
            <a:r>
              <a:rPr lang="ur-PK" sz="5300" b="1" dirty="0"/>
              <a:t> </a:t>
            </a:r>
            <a:r>
              <a:rPr lang="ur-PK" sz="6000" b="1" dirty="0">
                <a:latin typeface="Jameel Noori Nastaleeq" panose="02000503000000000004" pitchFamily="2" charset="-78"/>
                <a:cs typeface="Jameel Noori Nastaleeq" panose="02000503000000000004" pitchFamily="2" charset="-78"/>
              </a:rPr>
              <a:t>(اسرائیلی روایات)</a:t>
            </a:r>
            <a:r>
              <a:rPr lang="en-US" sz="6000" b="1" dirty="0">
                <a:latin typeface="Jameel Noori Nastaleeq" panose="02000503000000000004" pitchFamily="2" charset="-78"/>
                <a:cs typeface="Jameel Noori Nastaleeq" panose="02000503000000000004" pitchFamily="2" charset="-78"/>
              </a:rPr>
              <a:t> </a:t>
            </a:r>
            <a:br>
              <a:rPr lang="en-US" sz="5300" b="1" dirty="0"/>
            </a:br>
            <a:br>
              <a:rPr lang="en-US" sz="4400" b="1" dirty="0"/>
            </a:br>
            <a:endParaRPr lang="en-US" sz="4400" dirty="0"/>
          </a:p>
        </p:txBody>
      </p:sp>
    </p:spTree>
    <p:extLst>
      <p:ext uri="{BB962C8B-B14F-4D97-AF65-F5344CB8AC3E}">
        <p14:creationId xmlns:p14="http://schemas.microsoft.com/office/powerpoint/2010/main" val="178815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41DD-7DDC-4D16-BA9A-9502E6C93D50}"/>
              </a:ext>
            </a:extLst>
          </p:cNvPr>
          <p:cNvSpPr>
            <a:spLocks noGrp="1"/>
          </p:cNvSpPr>
          <p:nvPr>
            <p:ph type="title"/>
          </p:nvPr>
        </p:nvSpPr>
        <p:spPr>
          <a:xfrm>
            <a:off x="293021" y="156238"/>
            <a:ext cx="8596668" cy="1320800"/>
          </a:xfrm>
        </p:spPr>
        <p:txBody>
          <a:bodyPr/>
          <a:lstStyle/>
          <a:p>
            <a:r>
              <a:rPr lang="en-US" b="1" u="sng" dirty="0"/>
              <a:t>Rules Relating to Israelite Narrations</a:t>
            </a:r>
            <a:r>
              <a:rPr lang="ur-PK" b="1" u="sng" dirty="0"/>
              <a:t> </a:t>
            </a:r>
            <a:r>
              <a:rPr lang="ur-PK" b="1" dirty="0">
                <a:latin typeface="Jameel Noori Nastaleeq" panose="02000503000000000004" pitchFamily="2" charset="-78"/>
                <a:cs typeface="Jameel Noori Nastaleeq" panose="02000503000000000004" pitchFamily="2" charset="-78"/>
              </a:rPr>
              <a:t>(اسرائیلی روایات)</a:t>
            </a:r>
            <a:endParaRPr lang="en-US" b="1"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F4E6661-4D70-440C-BA1B-E273725F417E}"/>
              </a:ext>
            </a:extLst>
          </p:cNvPr>
          <p:cNvSpPr>
            <a:spLocks noGrp="1"/>
          </p:cNvSpPr>
          <p:nvPr>
            <p:ph idx="1"/>
          </p:nvPr>
        </p:nvSpPr>
        <p:spPr>
          <a:xfrm>
            <a:off x="293021" y="1477038"/>
            <a:ext cx="10149692" cy="5056284"/>
          </a:xfrm>
        </p:spPr>
        <p:txBody>
          <a:bodyPr/>
          <a:lstStyle/>
          <a:p>
            <a:pPr marL="0" indent="0">
              <a:lnSpc>
                <a:spcPct val="150000"/>
              </a:lnSpc>
              <a:buNone/>
            </a:pPr>
            <a:r>
              <a:rPr lang="en-US" sz="3200" b="1" u="sng" dirty="0"/>
              <a:t>Israelite</a:t>
            </a:r>
            <a:r>
              <a:rPr lang="en-US" sz="3200" u="sng" dirty="0"/>
              <a:t> </a:t>
            </a:r>
            <a:r>
              <a:rPr lang="en-US" sz="3200" b="1" u="sng" dirty="0"/>
              <a:t>Narrations:</a:t>
            </a:r>
          </a:p>
          <a:p>
            <a:pPr>
              <a:lnSpc>
                <a:spcPct val="150000"/>
              </a:lnSpc>
              <a:buFont typeface="Wingdings" panose="05000000000000000000" pitchFamily="2" charset="2"/>
              <a:buChar char="Ø"/>
            </a:pPr>
            <a:r>
              <a:rPr lang="en-US" sz="2400" dirty="0" err="1"/>
              <a:t>Isra’iliyyat</a:t>
            </a:r>
            <a:r>
              <a:rPr lang="en-US" sz="2400" dirty="0"/>
              <a:t>, are narratives that have reached us through Jewish and Christian tradition. It should be noted that early commentators used to preserve all sorts of narrations which reached them from identifiable sources. Many of these narrations were Judaica, which therefore necessitates knowledge of what they truly are..</a:t>
            </a:r>
          </a:p>
          <a:p>
            <a:endParaRPr lang="en-US" dirty="0"/>
          </a:p>
        </p:txBody>
      </p:sp>
    </p:spTree>
    <p:extLst>
      <p:ext uri="{BB962C8B-B14F-4D97-AF65-F5344CB8AC3E}">
        <p14:creationId xmlns:p14="http://schemas.microsoft.com/office/powerpoint/2010/main" val="47447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232A-5437-45A1-9646-7A50C288DB6F}"/>
              </a:ext>
            </a:extLst>
          </p:cNvPr>
          <p:cNvSpPr>
            <a:spLocks noGrp="1"/>
          </p:cNvSpPr>
          <p:nvPr>
            <p:ph type="title"/>
          </p:nvPr>
        </p:nvSpPr>
        <p:spPr>
          <a:xfrm>
            <a:off x="213506" y="156238"/>
            <a:ext cx="8797971" cy="1168979"/>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BE0193F-27A0-4F3A-8201-4463852D7E78}"/>
              </a:ext>
            </a:extLst>
          </p:cNvPr>
          <p:cNvSpPr>
            <a:spLocks noGrp="1"/>
          </p:cNvSpPr>
          <p:nvPr>
            <p:ph idx="1"/>
          </p:nvPr>
        </p:nvSpPr>
        <p:spPr>
          <a:xfrm>
            <a:off x="213505" y="1126920"/>
            <a:ext cx="10388233" cy="5379897"/>
          </a:xfrm>
        </p:spPr>
        <p:txBody>
          <a:bodyPr>
            <a:normAutofit/>
          </a:bodyPr>
          <a:lstStyle/>
          <a:p>
            <a:pPr marL="514350" indent="-514350">
              <a:buFont typeface="+mj-lt"/>
              <a:buAutoNum type="arabicPeriod"/>
            </a:pPr>
            <a:r>
              <a:rPr lang="en-US" sz="2800" dirty="0"/>
              <a:t>Narrations the truth of which is proved from evidences in the Quran and Sunnah. </a:t>
            </a:r>
          </a:p>
          <a:p>
            <a:pPr marL="0" indent="0">
              <a:buNone/>
            </a:pPr>
            <a:r>
              <a:rPr lang="en-US" sz="2800" b="1" dirty="0"/>
              <a:t>	</a:t>
            </a:r>
            <a:r>
              <a:rPr lang="en-US" sz="2800" b="1" u="sng" dirty="0"/>
              <a:t>For example</a:t>
            </a:r>
            <a:r>
              <a:rPr lang="en-US" sz="2800" dirty="0"/>
              <a:t>,</a:t>
            </a:r>
          </a:p>
          <a:p>
            <a:pPr marL="0" indent="0">
              <a:buNone/>
            </a:pPr>
            <a:r>
              <a:rPr lang="en-US" sz="2800" dirty="0"/>
              <a:t> </a:t>
            </a:r>
          </a:p>
          <a:p>
            <a:pPr marL="0" indent="0" algn="ctr">
              <a:buNone/>
            </a:pPr>
            <a:r>
              <a:rPr lang="en-US" sz="2800" dirty="0"/>
              <a:t>The drowning of Pharaoh and the ascent of </a:t>
            </a:r>
            <a:r>
              <a:rPr lang="en-US" sz="2800" dirty="0" err="1"/>
              <a:t>Sayyiduna</a:t>
            </a:r>
            <a:r>
              <a:rPr lang="en-US" sz="2800" dirty="0"/>
              <a:t> Musa (upon him be peace) onto Mount Tur (Sinai)..</a:t>
            </a:r>
          </a:p>
          <a:p>
            <a:endParaRPr lang="en-US" dirty="0"/>
          </a:p>
        </p:txBody>
      </p:sp>
    </p:spTree>
    <p:extLst>
      <p:ext uri="{BB962C8B-B14F-4D97-AF65-F5344CB8AC3E}">
        <p14:creationId xmlns:p14="http://schemas.microsoft.com/office/powerpoint/2010/main" val="290780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7FC2-DBC2-46FE-85CC-380DD50FE891}"/>
              </a:ext>
            </a:extLst>
          </p:cNvPr>
          <p:cNvSpPr>
            <a:spLocks noGrp="1"/>
          </p:cNvSpPr>
          <p:nvPr>
            <p:ph type="title"/>
          </p:nvPr>
        </p:nvSpPr>
        <p:spPr>
          <a:xfrm>
            <a:off x="266516" y="251792"/>
            <a:ext cx="8596668" cy="914400"/>
          </a:xfrm>
        </p:spPr>
        <p:txBody>
          <a:bodyPr/>
          <a:lstStyle/>
          <a:p>
            <a:r>
              <a:rPr lang="en-US" u="sng" dirty="0"/>
              <a:t>Rules Pertaining to Israelite Narrations</a:t>
            </a:r>
            <a:endParaRPr lang="en-US" dirty="0"/>
          </a:p>
        </p:txBody>
      </p:sp>
      <p:sp>
        <p:nvSpPr>
          <p:cNvPr id="3" name="Content Placeholder 2">
            <a:extLst>
              <a:ext uri="{FF2B5EF4-FFF2-40B4-BE49-F238E27FC236}">
                <a16:creationId xmlns:a16="http://schemas.microsoft.com/office/drawing/2014/main" id="{7D22B9E8-51D0-4626-9731-749604A96CFF}"/>
              </a:ext>
            </a:extLst>
          </p:cNvPr>
          <p:cNvSpPr>
            <a:spLocks noGrp="1"/>
          </p:cNvSpPr>
          <p:nvPr>
            <p:ph idx="1"/>
          </p:nvPr>
        </p:nvSpPr>
        <p:spPr>
          <a:xfrm>
            <a:off x="385786" y="1166192"/>
            <a:ext cx="10096684" cy="5194851"/>
          </a:xfrm>
        </p:spPr>
        <p:txBody>
          <a:bodyPr>
            <a:normAutofit/>
          </a:bodyPr>
          <a:lstStyle/>
          <a:p>
            <a:pPr marL="514350" indent="-514350">
              <a:buFont typeface="+mj-lt"/>
              <a:buAutoNum type="arabicPeriod" startAt="2"/>
            </a:pPr>
            <a:r>
              <a:rPr lang="en-US" sz="2800" dirty="0"/>
              <a:t>Narrations the falsity of which is proved from evidences in the Quran and Sunnah. </a:t>
            </a:r>
          </a:p>
          <a:p>
            <a:pPr>
              <a:buFont typeface="Wingdings" panose="05000000000000000000" pitchFamily="2" charset="2"/>
              <a:buChar char="Ø"/>
            </a:pPr>
            <a:r>
              <a:rPr lang="en-US" sz="2800" dirty="0"/>
              <a:t>For example, it appears in Judaic/Israelite narrations that </a:t>
            </a:r>
            <a:r>
              <a:rPr lang="en-US" sz="2800" dirty="0" err="1"/>
              <a:t>Sayyiduna</a:t>
            </a:r>
            <a:r>
              <a:rPr lang="en-US" sz="2800" dirty="0"/>
              <a:t> </a:t>
            </a:r>
            <a:r>
              <a:rPr lang="en-US" sz="2800" dirty="0" err="1"/>
              <a:t>Sulayman</a:t>
            </a:r>
            <a:r>
              <a:rPr lang="en-US" sz="2800" dirty="0"/>
              <a:t> (upon him be peace) had become (God forbid) an apostate in his later years.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Its refutation is clearly given in the Quran, where it is said, </a:t>
            </a:r>
          </a:p>
          <a:p>
            <a:pPr marL="0" indent="0" algn="ctr">
              <a:buNone/>
            </a:pPr>
            <a:r>
              <a:rPr lang="en-US" sz="2800" dirty="0"/>
              <a:t>	</a:t>
            </a:r>
          </a:p>
          <a:p>
            <a:pPr marL="0" indent="0" algn="ctr">
              <a:buNone/>
            </a:pPr>
            <a:r>
              <a:rPr lang="en-US" sz="2800" b="1" dirty="0"/>
              <a:t>“It was not </a:t>
            </a:r>
            <a:r>
              <a:rPr lang="en-US" sz="2800" b="1" dirty="0" err="1"/>
              <a:t>Sulayman</a:t>
            </a:r>
            <a:r>
              <a:rPr lang="en-US" sz="2800" b="1" dirty="0"/>
              <a:t> who became an infidel, 	but the devils did become infidels.” (2:102)</a:t>
            </a:r>
          </a:p>
          <a:p>
            <a:endParaRPr lang="en-US" dirty="0"/>
          </a:p>
        </p:txBody>
      </p:sp>
    </p:spTree>
    <p:extLst>
      <p:ext uri="{BB962C8B-B14F-4D97-AF65-F5344CB8AC3E}">
        <p14:creationId xmlns:p14="http://schemas.microsoft.com/office/powerpoint/2010/main" val="243370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5E92-96E7-416D-8CD3-AE3CC1325DEE}"/>
              </a:ext>
            </a:extLst>
          </p:cNvPr>
          <p:cNvSpPr>
            <a:spLocks noGrp="1"/>
          </p:cNvSpPr>
          <p:nvPr>
            <p:ph type="title"/>
          </p:nvPr>
        </p:nvSpPr>
        <p:spPr>
          <a:xfrm>
            <a:off x="147247" y="265043"/>
            <a:ext cx="8596668" cy="940905"/>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61CC40E-6402-431C-A224-FC570480B7D4}"/>
              </a:ext>
            </a:extLst>
          </p:cNvPr>
          <p:cNvSpPr>
            <a:spLocks noGrp="1"/>
          </p:cNvSpPr>
          <p:nvPr>
            <p:ph idx="1"/>
          </p:nvPr>
        </p:nvSpPr>
        <p:spPr>
          <a:xfrm>
            <a:off x="228232" y="1205948"/>
            <a:ext cx="10055455" cy="5387009"/>
          </a:xfrm>
        </p:spPr>
        <p:txBody>
          <a:bodyPr/>
          <a:lstStyle/>
          <a:p>
            <a:pPr marL="514350" indent="-514350">
              <a:buFont typeface="+mj-lt"/>
              <a:buAutoNum type="arabicPeriod" startAt="3"/>
            </a:pPr>
            <a:r>
              <a:rPr lang="en-US" sz="2800" dirty="0"/>
              <a:t>Narrations regarding which the Quran, the Sunnah, and the </a:t>
            </a:r>
            <a:r>
              <a:rPr lang="en-US" sz="2800" dirty="0" err="1"/>
              <a:t>Shar‘iah</a:t>
            </a:r>
            <a:r>
              <a:rPr lang="en-US" sz="2800" dirty="0"/>
              <a:t> are silent. In regards to such narrations, the prophetic teaching is to observe silence and neither confirm nor falsify. </a:t>
            </a:r>
          </a:p>
          <a:p>
            <a:pPr>
              <a:buFont typeface="Wingdings" panose="05000000000000000000" pitchFamily="2" charset="2"/>
              <a:buChar char="Ø"/>
            </a:pPr>
            <a:r>
              <a:rPr lang="en-US" sz="2800" dirty="0"/>
              <a:t>There is, however, a difference of opinion among scholars whether or not reporting such narrations is permissible.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Hafiz Ibn </a:t>
            </a:r>
            <a:r>
              <a:rPr lang="en-US" sz="2800" dirty="0" err="1"/>
              <a:t>Kathir</a:t>
            </a:r>
            <a:r>
              <a:rPr lang="en-US" sz="2800" dirty="0"/>
              <a:t> has given a decisive ruling that reporting them is permissible but doing so is useless because they cannot be taken to be authentic.(</a:t>
            </a:r>
            <a:r>
              <a:rPr lang="en-US" sz="2800" dirty="0" err="1"/>
              <a:t>Muqaddamah</a:t>
            </a:r>
            <a:r>
              <a:rPr lang="en-US" sz="2800" dirty="0"/>
              <a:t> Tafsir Ibn </a:t>
            </a:r>
            <a:r>
              <a:rPr lang="en-US" sz="2800" dirty="0" err="1"/>
              <a:t>Kathir</a:t>
            </a:r>
            <a:r>
              <a:rPr lang="en-US" sz="2800" dirty="0"/>
              <a:t>)</a:t>
            </a:r>
          </a:p>
          <a:p>
            <a:endParaRPr lang="en-US" dirty="0"/>
          </a:p>
        </p:txBody>
      </p:sp>
    </p:spTree>
    <p:extLst>
      <p:ext uri="{BB962C8B-B14F-4D97-AF65-F5344CB8AC3E}">
        <p14:creationId xmlns:p14="http://schemas.microsoft.com/office/powerpoint/2010/main" val="84050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38F0-DAF6-4B27-A926-243CEDD16318}"/>
              </a:ext>
            </a:extLst>
          </p:cNvPr>
          <p:cNvSpPr>
            <a:spLocks noGrp="1"/>
          </p:cNvSpPr>
          <p:nvPr>
            <p:ph type="title"/>
          </p:nvPr>
        </p:nvSpPr>
        <p:spPr>
          <a:xfrm>
            <a:off x="332777" y="238539"/>
            <a:ext cx="7578770" cy="808383"/>
          </a:xfrm>
        </p:spPr>
        <p:txBody>
          <a:bodyPr/>
          <a:lstStyle/>
          <a:p>
            <a:r>
              <a:rPr lang="en-US" b="1" u="sng" dirty="0"/>
              <a:t>A misconception regarding </a:t>
            </a:r>
            <a:r>
              <a:rPr lang="en-US" b="1" u="sng" dirty="0" err="1"/>
              <a:t>Tafseer</a:t>
            </a:r>
            <a:endParaRPr lang="en-US" b="1" u="sng" dirty="0"/>
          </a:p>
        </p:txBody>
      </p:sp>
      <p:sp>
        <p:nvSpPr>
          <p:cNvPr id="3" name="Content Placeholder 2">
            <a:extLst>
              <a:ext uri="{FF2B5EF4-FFF2-40B4-BE49-F238E27FC236}">
                <a16:creationId xmlns:a16="http://schemas.microsoft.com/office/drawing/2014/main" id="{4D47FCB5-BB0C-42D4-B268-5DCD688D3790}"/>
              </a:ext>
            </a:extLst>
          </p:cNvPr>
          <p:cNvSpPr>
            <a:spLocks noGrp="1"/>
          </p:cNvSpPr>
          <p:nvPr>
            <p:ph idx="1"/>
          </p:nvPr>
        </p:nvSpPr>
        <p:spPr>
          <a:xfrm>
            <a:off x="332777" y="1829286"/>
            <a:ext cx="10043675" cy="4478750"/>
          </a:xfrm>
        </p:spPr>
        <p:txBody>
          <a:bodyPr/>
          <a:lstStyle/>
          <a:p>
            <a:pPr marL="0" indent="0" algn="ctr" rtl="1">
              <a:buNone/>
            </a:pPr>
            <a:r>
              <a:rPr lang="ar-SA" sz="3200" b="1" dirty="0">
                <a:latin typeface="KFGQPC Uthman Taha Naskh" panose="02000000000000000000" pitchFamily="2" charset="-78"/>
                <a:cs typeface="KFGQPC Uthman Taha Naskh" panose="02000000000000000000" pitchFamily="2" charset="-78"/>
              </a:rPr>
              <a:t>ولقد يسرنا القرآن للذكر فهل من مدكر</a:t>
            </a:r>
            <a:endParaRPr lang="en-US" sz="3200" b="1" dirty="0">
              <a:cs typeface="KFGQPC Uthman Taha Naskh" panose="02000000000000000000" pitchFamily="2" charset="-78"/>
            </a:endParaRPr>
          </a:p>
          <a:p>
            <a:pPr marL="0" indent="0" algn="ctr" rtl="1">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(سورة القمر:22) </a:t>
            </a:r>
            <a:endParaRPr lang="en-US" sz="3600" dirty="0">
              <a:solidFill>
                <a:schemeClr val="accent1"/>
              </a:solidFill>
              <a:ea typeface="+mj-ea"/>
              <a:cs typeface="KFGQPC Uthman Taha Naskh" panose="02000000000000000000" pitchFamily="2" charset="-78"/>
            </a:endParaRPr>
          </a:p>
          <a:p>
            <a:pPr marL="0" indent="0" algn="ctr" rtl="1">
              <a:buNone/>
            </a:pPr>
            <a:endParaRPr lang="ar-SA" dirty="0"/>
          </a:p>
          <a:p>
            <a:pPr marL="0" indent="0" algn="ctr">
              <a:buNone/>
            </a:pPr>
            <a:r>
              <a:rPr lang="en-US" sz="2800" dirty="0"/>
              <a:t>Indeed we have made the Qur’an easy for seeking advice. So, is there one to heed to the advice?</a:t>
            </a:r>
          </a:p>
          <a:p>
            <a:endParaRPr lang="en-US" dirty="0"/>
          </a:p>
        </p:txBody>
      </p:sp>
    </p:spTree>
    <p:extLst>
      <p:ext uri="{BB962C8B-B14F-4D97-AF65-F5344CB8AC3E}">
        <p14:creationId xmlns:p14="http://schemas.microsoft.com/office/powerpoint/2010/main" val="386488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EB37-52AF-4415-9C3D-EE345DDF40A4}"/>
              </a:ext>
            </a:extLst>
          </p:cNvPr>
          <p:cNvSpPr>
            <a:spLocks noGrp="1"/>
          </p:cNvSpPr>
          <p:nvPr>
            <p:ph type="title"/>
          </p:nvPr>
        </p:nvSpPr>
        <p:spPr>
          <a:xfrm>
            <a:off x="359282" y="153503"/>
            <a:ext cx="3298318" cy="707887"/>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03BBBFF3-1701-4180-8E78-1C747682DD80}"/>
              </a:ext>
            </a:extLst>
          </p:cNvPr>
          <p:cNvSpPr>
            <a:spLocks noGrp="1"/>
          </p:cNvSpPr>
          <p:nvPr>
            <p:ph idx="1"/>
          </p:nvPr>
        </p:nvSpPr>
        <p:spPr>
          <a:xfrm>
            <a:off x="359282" y="1007650"/>
            <a:ext cx="9672614" cy="5366646"/>
          </a:xfrm>
        </p:spPr>
        <p:txBody>
          <a:bodyPr/>
          <a:lstStyle/>
          <a:p>
            <a:pPr>
              <a:buFont typeface="Wingdings" panose="05000000000000000000" pitchFamily="2" charset="2"/>
              <a:buChar char="Ø"/>
            </a:pPr>
            <a:r>
              <a:rPr lang="en-US" sz="2800" b="1" u="sng" dirty="0"/>
              <a:t>Definition Of </a:t>
            </a:r>
            <a:r>
              <a:rPr lang="en-US" sz="2800" b="1" u="sng" dirty="0" err="1"/>
              <a:t>Tafseer</a:t>
            </a:r>
            <a:r>
              <a:rPr lang="en-US" sz="2800" b="1" u="sng" dirty="0"/>
              <a:t>:</a:t>
            </a:r>
            <a:endParaRPr lang="en-US" b="1" u="sng" dirty="0"/>
          </a:p>
          <a:p>
            <a:pPr marL="533400" indent="-533400"/>
            <a:endParaRPr lang="en-US" b="1" dirty="0"/>
          </a:p>
          <a:p>
            <a:pPr marL="0" indent="0">
              <a:buNone/>
            </a:pPr>
            <a:r>
              <a:rPr lang="en-US" sz="2800" b="1" u="sng" dirty="0"/>
              <a:t>The literal </a:t>
            </a:r>
            <a:r>
              <a:rPr lang="en-US" sz="2800" dirty="0"/>
              <a:t>meaning of </a:t>
            </a:r>
            <a:r>
              <a:rPr lang="en-US" sz="2800" dirty="0" err="1"/>
              <a:t>Tafseer</a:t>
            </a:r>
            <a:r>
              <a:rPr lang="en-US" sz="2800" dirty="0"/>
              <a:t> in the Arabic is to open or to explain interpret or comment.</a:t>
            </a:r>
          </a:p>
          <a:p>
            <a:pPr marL="0" indent="0">
              <a:buNone/>
            </a:pPr>
            <a:endParaRPr lang="en-US" sz="2800" b="1" dirty="0"/>
          </a:p>
          <a:p>
            <a:pPr marL="0" indent="0">
              <a:buNone/>
            </a:pPr>
            <a:r>
              <a:rPr lang="en-US" sz="2800" b="1" u="sng" dirty="0"/>
              <a:t>Technically</a:t>
            </a:r>
            <a:r>
              <a:rPr lang="en-US" sz="2800" dirty="0"/>
              <a:t>, the science of </a:t>
            </a:r>
            <a:r>
              <a:rPr lang="en-US" sz="2800" dirty="0" err="1"/>
              <a:t>Tafseer</a:t>
            </a:r>
            <a:r>
              <a:rPr lang="en-US" sz="2800" dirty="0"/>
              <a:t> is a branch of knowledge in which the meaning of the Qur’an are explained and its injunction and wisdom are described openly and clearly.</a:t>
            </a:r>
          </a:p>
          <a:p>
            <a:endParaRPr lang="en-US" dirty="0"/>
          </a:p>
        </p:txBody>
      </p:sp>
    </p:spTree>
    <p:extLst>
      <p:ext uri="{BB962C8B-B14F-4D97-AF65-F5344CB8AC3E}">
        <p14:creationId xmlns:p14="http://schemas.microsoft.com/office/powerpoint/2010/main" val="83754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36A6-DEAB-408B-9B9A-511469458DE8}"/>
              </a:ext>
            </a:extLst>
          </p:cNvPr>
          <p:cNvSpPr>
            <a:spLocks noGrp="1"/>
          </p:cNvSpPr>
          <p:nvPr>
            <p:ph type="title"/>
          </p:nvPr>
        </p:nvSpPr>
        <p:spPr>
          <a:xfrm>
            <a:off x="213507" y="92765"/>
            <a:ext cx="8387154" cy="821635"/>
          </a:xfrm>
        </p:spPr>
        <p:txBody>
          <a:bodyPr>
            <a:normAutofit/>
          </a:bodyPr>
          <a:lstStyle/>
          <a:p>
            <a:r>
              <a:rPr lang="en-US" dirty="0"/>
              <a:t>The Sources of </a:t>
            </a:r>
            <a:r>
              <a:rPr lang="en-US" dirty="0" err="1"/>
              <a:t>Tafseer</a:t>
            </a:r>
            <a:r>
              <a:rPr lang="en-US" dirty="0"/>
              <a:t> </a:t>
            </a:r>
            <a:r>
              <a:rPr lang="ur-PK" dirty="0"/>
              <a:t> </a:t>
            </a:r>
            <a:r>
              <a:rPr lang="ur-PK" dirty="0">
                <a:latin typeface="Jameel Noori Nastaleeq" panose="02000503000000000004" pitchFamily="2" charset="-78"/>
                <a:cs typeface="Jameel Noori Nastaleeq" panose="02000503000000000004" pitchFamily="2" charset="-78"/>
              </a:rPr>
              <a:t>(تفسیر کے مأخذ)</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4DE4C2AD-3BEB-45FA-8694-5F95275DA191}"/>
              </a:ext>
            </a:extLst>
          </p:cNvPr>
          <p:cNvSpPr>
            <a:spLocks noGrp="1"/>
          </p:cNvSpPr>
          <p:nvPr>
            <p:ph idx="1"/>
          </p:nvPr>
        </p:nvSpPr>
        <p:spPr>
          <a:xfrm>
            <a:off x="346028" y="1099930"/>
            <a:ext cx="10136441" cy="5049079"/>
          </a:xfrm>
        </p:spPr>
        <p:txBody>
          <a:bodyPr>
            <a:normAutofit fontScale="92500"/>
          </a:bodyPr>
          <a:lstStyle/>
          <a:p>
            <a:pPr marL="609600" indent="-609600">
              <a:lnSpc>
                <a:spcPct val="150000"/>
              </a:lnSpc>
              <a:buFont typeface="+mj-lt"/>
              <a:buAutoNum type="arabicPeriod"/>
            </a:pPr>
            <a:r>
              <a:rPr lang="en-US" sz="3200" dirty="0"/>
              <a:t>The Glorious Qur’an </a:t>
            </a:r>
            <a:r>
              <a:rPr lang="ur-PK" sz="3200" dirty="0">
                <a:latin typeface="Jameel Noori Nastaleeq" panose="02000503000000000004" pitchFamily="2" charset="-78"/>
                <a:cs typeface="Jameel Noori Nastaleeq" panose="02000503000000000004" pitchFamily="2" charset="-78"/>
              </a:rPr>
              <a:t>(تفسیر القرآن باالقرآن)</a:t>
            </a:r>
            <a:endParaRPr lang="en-US" sz="3200" dirty="0"/>
          </a:p>
          <a:p>
            <a:pPr marL="609600" indent="-609600">
              <a:lnSpc>
                <a:spcPct val="150000"/>
              </a:lnSpc>
              <a:buFont typeface="+mj-lt"/>
              <a:buAutoNum type="arabicPeriod"/>
            </a:pPr>
            <a:r>
              <a:rPr lang="en-US" sz="3200" dirty="0"/>
              <a:t>The Hadith of Prophet </a:t>
            </a:r>
            <a:r>
              <a:rPr lang="ar-SA" sz="3200" dirty="0">
                <a:latin typeface="Jameel Noori Nastaleeq" panose="02000503000000000004" pitchFamily="2" charset="-78"/>
                <a:cs typeface="Jameel Noori Nastaleeq" panose="02000503000000000004" pitchFamily="2" charset="-78"/>
              </a:rPr>
              <a:t>ﷺ</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(تفسیر القرآن باالحدیث) </a:t>
            </a:r>
          </a:p>
          <a:p>
            <a:pPr marL="609600" indent="-609600">
              <a:lnSpc>
                <a:spcPct val="150000"/>
              </a:lnSpc>
              <a:buFont typeface="+mj-lt"/>
              <a:buAutoNum type="arabicPeriod"/>
            </a:pPr>
            <a:r>
              <a:rPr lang="en-US" sz="3200" dirty="0"/>
              <a:t>The Reports from the Companion</a:t>
            </a:r>
            <a:r>
              <a:rPr lang="ur-PK" sz="3200" dirty="0">
                <a:latin typeface="Jameel Noori Nastaleeq" panose="02000503000000000004" pitchFamily="2" charset="-78"/>
                <a:cs typeface="Jameel Noori Nastaleeq" panose="02000503000000000004" pitchFamily="2" charset="-78"/>
                <a:sym typeface="KFGQPC Arabic Symbols 01" panose="02000000000000000000" pitchFamily="2" charset="2"/>
              </a:rPr>
              <a:t> </a:t>
            </a:r>
            <a:r>
              <a:rPr lang="en-US" sz="3200" dirty="0"/>
              <a:t> </a:t>
            </a:r>
            <a:r>
              <a:rPr lang="ur-PK" sz="3200" dirty="0">
                <a:latin typeface="Jameel Noori Nastaleeq" panose="02000503000000000004" pitchFamily="2" charset="-78"/>
                <a:cs typeface="Jameel Noori Nastaleeq" panose="02000503000000000004" pitchFamily="2" charset="-78"/>
              </a:rPr>
              <a:t>(تفسیر القرآن بآثار الصحابہ)</a:t>
            </a:r>
            <a:endParaRPr lang="ur-PK" sz="3200" u="sng"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Reports from the Successors (</a:t>
            </a:r>
            <a:r>
              <a:rPr lang="ur-PK" sz="3200" dirty="0">
                <a:latin typeface="Jameel Noori Nastaleeq" panose="02000503000000000004" pitchFamily="2" charset="-78"/>
                <a:cs typeface="Jameel Noori Nastaleeq" panose="02000503000000000004" pitchFamily="2" charset="-78"/>
              </a:rPr>
              <a:t>تفسیر القرآن باقوال التابعین </a:t>
            </a:r>
            <a:r>
              <a:rPr lang="en-US" sz="3200" dirty="0"/>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Arabic Language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تفسیر القرآن باللغہ العربیہ </a:t>
            </a:r>
            <a:r>
              <a:rPr lang="en-US" sz="3200" dirty="0">
                <a:latin typeface="Jameel Noori Nastaleeq" panose="02000503000000000004" pitchFamily="2" charset="-78"/>
                <a:cs typeface="Jameel Noori Nastaleeq" panose="02000503000000000004" pitchFamily="2" charset="-78"/>
              </a:rPr>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Deliberation and Deduction </a:t>
            </a:r>
            <a:r>
              <a:rPr lang="ur-PK" sz="3200" dirty="0">
                <a:latin typeface="Jameel Noori Nastaleeq" panose="02000503000000000004" pitchFamily="2" charset="-78"/>
                <a:cs typeface="Jameel Noori Nastaleeq" panose="02000503000000000004" pitchFamily="2" charset="-78"/>
              </a:rPr>
              <a:t>عقلِ سلیم</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غور و فکر</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 تدبّر</a:t>
            </a:r>
            <a:endParaRPr lang="en-US" sz="32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32884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B61-9488-4CFF-8404-169949B37C94}"/>
              </a:ext>
            </a:extLst>
          </p:cNvPr>
          <p:cNvSpPr>
            <a:spLocks noGrp="1"/>
          </p:cNvSpPr>
          <p:nvPr>
            <p:ph type="title"/>
          </p:nvPr>
        </p:nvSpPr>
        <p:spPr>
          <a:xfrm>
            <a:off x="231177" y="411303"/>
            <a:ext cx="8148614" cy="781878"/>
          </a:xfrm>
        </p:spPr>
        <p:txBody>
          <a:bodyPr>
            <a:normAutofit fontScale="90000"/>
          </a:bodyPr>
          <a:lstStyle/>
          <a:p>
            <a:r>
              <a:rPr lang="en-US" sz="4000" b="1" u="sng" dirty="0"/>
              <a:t>The Glorious </a:t>
            </a:r>
            <a:r>
              <a:rPr lang="en-US" sz="4000" b="1" u="sng" dirty="0" err="1"/>
              <a:t>Qur’aan</a:t>
            </a:r>
            <a:r>
              <a:rPr lang="en-US" sz="4000" b="1" u="sng" dirty="0"/>
              <a:t> </a:t>
            </a:r>
            <a:r>
              <a:rPr lang="ur-PK" sz="4000" dirty="0">
                <a:latin typeface="Jameel Noori Nastaleeq" panose="02000503000000000004" pitchFamily="2" charset="-78"/>
                <a:cs typeface="Jameel Noori Nastaleeq" panose="02000503000000000004" pitchFamily="2" charset="-78"/>
              </a:rPr>
              <a:t>(تفسیر القرآن باالقرآن)</a:t>
            </a:r>
            <a:br>
              <a:rPr lang="en-US" dirty="0"/>
            </a:br>
            <a:endParaRPr lang="en-US" dirty="0"/>
          </a:p>
        </p:txBody>
      </p:sp>
      <p:sp>
        <p:nvSpPr>
          <p:cNvPr id="3" name="Content Placeholder 2">
            <a:extLst>
              <a:ext uri="{FF2B5EF4-FFF2-40B4-BE49-F238E27FC236}">
                <a16:creationId xmlns:a16="http://schemas.microsoft.com/office/drawing/2014/main" id="{54842D34-FE31-461E-A620-4ABE2AE454A9}"/>
              </a:ext>
            </a:extLst>
          </p:cNvPr>
          <p:cNvSpPr>
            <a:spLocks noGrp="1"/>
          </p:cNvSpPr>
          <p:nvPr>
            <p:ph idx="1"/>
          </p:nvPr>
        </p:nvSpPr>
        <p:spPr>
          <a:xfrm>
            <a:off x="241484" y="1193181"/>
            <a:ext cx="10121715" cy="5386523"/>
          </a:xfrm>
        </p:spPr>
        <p:txBody>
          <a:bodyPr>
            <a:normAutofit fontScale="92500" lnSpcReduction="10000"/>
          </a:bodyPr>
          <a:lstStyle/>
          <a:p>
            <a:pPr>
              <a:buFont typeface="Wingdings" panose="05000000000000000000" pitchFamily="2" charset="2"/>
              <a:buChar char="Ø"/>
            </a:pPr>
            <a:r>
              <a:rPr lang="en-US" sz="2400" dirty="0"/>
              <a:t>The first source of the knowledge of </a:t>
            </a:r>
            <a:r>
              <a:rPr lang="en-US" sz="2400" i="1" dirty="0"/>
              <a:t>tafsir</a:t>
            </a:r>
            <a:r>
              <a:rPr lang="en-US" sz="2400" dirty="0"/>
              <a:t> is the </a:t>
            </a:r>
            <a:r>
              <a:rPr lang="en-US" sz="2400" b="1" u="sng" dirty="0"/>
              <a:t>Quran itself. </a:t>
            </a:r>
            <a:r>
              <a:rPr lang="en-US" sz="2400" dirty="0"/>
              <a:t>Accordingly, it happens very often that a certain point which is brief and requires explanation is invariably clarified by some other verse of the Quran. For instance, in the following verse of Surat al-</a:t>
            </a:r>
            <a:r>
              <a:rPr lang="en-US" sz="2400" dirty="0" err="1"/>
              <a:t>Fatihah</a:t>
            </a:r>
            <a:r>
              <a:rPr lang="en-US" sz="2400" dirty="0"/>
              <a:t>, </a:t>
            </a:r>
            <a:r>
              <a:rPr lang="en-US" sz="2400" b="1" u="sng" dirty="0"/>
              <a:t>“Guide us on the straight path, the path of those on whom You have blessed</a:t>
            </a:r>
            <a:r>
              <a:rPr lang="en-US" sz="2400" dirty="0"/>
              <a:t>…”, it is not clear here as to who are those whom Allah Almighty has blessed. But, in another verse, they have been identified very clearly where it is said:</a:t>
            </a:r>
          </a:p>
          <a:p>
            <a:pPr marL="457200" indent="457200" algn="ctr">
              <a:buNone/>
            </a:pPr>
            <a:r>
              <a:rPr lang="en-US" sz="2400" dirty="0"/>
              <a:t>“So, these are the people whom Allah Almighty has blessed, </a:t>
            </a:r>
            <a:r>
              <a:rPr lang="en-US" sz="2400" b="1" u="sng" dirty="0"/>
              <a:t>being the prophets, their true followers, the martyrs</a:t>
            </a:r>
            <a:r>
              <a:rPr lang="en-US" sz="2400" dirty="0"/>
              <a:t> (in the way of Allah) and the righteous”. (4:69)</a:t>
            </a:r>
          </a:p>
          <a:p>
            <a:pPr marL="0" indent="0">
              <a:buNone/>
            </a:pPr>
            <a:endParaRPr lang="en-US" dirty="0"/>
          </a:p>
          <a:p>
            <a:pPr>
              <a:buFont typeface="Wingdings" panose="05000000000000000000" pitchFamily="2" charset="2"/>
              <a:buChar char="Ø"/>
            </a:pPr>
            <a:r>
              <a:rPr lang="en-US" sz="2400" dirty="0"/>
              <a:t>Therefore, when commentators explain a Quranic verse, they first check to see if a tafsir of the verse is already existent elsewhere in the Quran itself. If such an explanatory verse exists, they elect to adhere to it as their first choice.</a:t>
            </a:r>
          </a:p>
          <a:p>
            <a:endParaRPr lang="en-US" dirty="0"/>
          </a:p>
        </p:txBody>
      </p:sp>
    </p:spTree>
    <p:extLst>
      <p:ext uri="{BB962C8B-B14F-4D97-AF65-F5344CB8AC3E}">
        <p14:creationId xmlns:p14="http://schemas.microsoft.com/office/powerpoint/2010/main" val="34226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4743-7B1A-47F3-9CA5-FAA5B100777E}"/>
              </a:ext>
            </a:extLst>
          </p:cNvPr>
          <p:cNvSpPr>
            <a:spLocks noGrp="1"/>
          </p:cNvSpPr>
          <p:nvPr>
            <p:ph type="title"/>
          </p:nvPr>
        </p:nvSpPr>
        <p:spPr>
          <a:xfrm>
            <a:off x="253264" y="145775"/>
            <a:ext cx="8808703" cy="874643"/>
          </a:xfrm>
        </p:spPr>
        <p:txBody>
          <a:bodyPr>
            <a:normAutofit fontScale="90000"/>
          </a:bodyPr>
          <a:lstStyle/>
          <a:p>
            <a:r>
              <a:rPr lang="en-US" sz="4000" b="1" u="sng" dirty="0"/>
              <a:t>The Hadith of Prophet</a:t>
            </a:r>
            <a:r>
              <a:rPr lang="ar-SA" u="sng" dirty="0">
                <a:latin typeface="Jameel Noori Nastaleeq" panose="02000503000000000004" pitchFamily="2" charset="-78"/>
                <a:cs typeface="Jameel Noori Nastaleeq" panose="02000503000000000004" pitchFamily="2" charset="-78"/>
              </a:rPr>
              <a:t>ﷺ</a:t>
            </a:r>
            <a:r>
              <a:rPr lang="en-US" u="sng"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باالحدیث)</a:t>
            </a:r>
            <a:br>
              <a:rPr lang="ur-PK" u="sng" dirty="0"/>
            </a:b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5ED381E-E504-4EE8-83F9-B1B0E01DC9BB}"/>
              </a:ext>
            </a:extLst>
          </p:cNvPr>
          <p:cNvSpPr>
            <a:spLocks noGrp="1"/>
          </p:cNvSpPr>
          <p:nvPr>
            <p:ph idx="1"/>
          </p:nvPr>
        </p:nvSpPr>
        <p:spPr>
          <a:xfrm>
            <a:off x="253263" y="1153424"/>
            <a:ext cx="10308720" cy="5558801"/>
          </a:xfrm>
        </p:spPr>
        <p:txBody>
          <a:bodyPr>
            <a:normAutofit lnSpcReduction="10000"/>
          </a:bodyPr>
          <a:lstStyle/>
          <a:p>
            <a:pPr marL="0" indent="0">
              <a:buNone/>
            </a:pPr>
            <a:r>
              <a:rPr lang="en-US" sz="2800" dirty="0"/>
              <a:t>The words and the deeds of the Holy Prophet (upon him blessings and peace) are called hadith, and as it has been stated earlier, Allah Almighty sent him with the Quran solely for the purpose of explaining, openly and explicitly, the correct meanings of the Quran to people.</a:t>
            </a:r>
            <a:endParaRPr lang="en-US" sz="2800" b="1" u="sng" dirty="0"/>
          </a:p>
          <a:p>
            <a:pPr marL="0" indent="0">
              <a:buNone/>
            </a:pPr>
            <a:endParaRPr lang="en-US" b="1" u="sng" dirty="0"/>
          </a:p>
          <a:p>
            <a:pPr marL="0" indent="0">
              <a:buNone/>
            </a:pPr>
            <a:r>
              <a:rPr lang="en-US" b="1" u="sng" dirty="0"/>
              <a:t>Example:</a:t>
            </a:r>
            <a:endParaRPr lang="en-US" dirty="0"/>
          </a:p>
          <a:p>
            <a:pPr marL="0" indent="0">
              <a:buNone/>
            </a:pPr>
            <a:r>
              <a:rPr lang="en-US" dirty="0"/>
              <a:t>The Holy Qur’an says:</a:t>
            </a:r>
          </a:p>
          <a:p>
            <a:pPr marL="0" indent="0" algn="ctr">
              <a:buNone/>
            </a:pPr>
            <a:r>
              <a:rPr lang="en-US" sz="3600" dirty="0">
                <a:solidFill>
                  <a:schemeClr val="accent1"/>
                </a:solidFill>
                <a:latin typeface="Jameel Noori Nastaleeq" panose="02000503000000000004" pitchFamily="2" charset="-78"/>
                <a:ea typeface="+mj-ea"/>
                <a:cs typeface="Jameel Noori Nastaleeq" panose="02000503000000000004" pitchFamily="2" charset="-78"/>
              </a:rPr>
              <a:t> </a:t>
            </a:r>
            <a:r>
              <a:rPr lang="ar-SA" sz="3200" b="1" dirty="0">
                <a:latin typeface="KFGQPC Uthman Taha Naskh" panose="02000000000000000000" pitchFamily="2" charset="-78"/>
                <a:cs typeface="KFGQPC Uthman Taha Naskh" panose="02000000000000000000" pitchFamily="2" charset="-78"/>
              </a:rPr>
              <a:t>وأنزلنا إليك الذكر لتبين للناس ما نزل إليهم </a:t>
            </a:r>
            <a:endParaRPr lang="en-US" sz="3200" b="1" dirty="0">
              <a:cs typeface="KFGQPC Uthman Taha Naskh" panose="02000000000000000000" pitchFamily="2" charset="-78"/>
            </a:endParaRPr>
          </a:p>
          <a:p>
            <a:pPr marL="0" indent="0" algn="ctr">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(النحل:44)</a:t>
            </a:r>
          </a:p>
          <a:p>
            <a:pPr marL="0" indent="0" algn="ctr">
              <a:buNone/>
            </a:pPr>
            <a:r>
              <a:rPr lang="en-US" sz="2800" dirty="0"/>
              <a:t>We revealed the Qur’an to you so that you explain to the people what has been sent down to them. </a:t>
            </a:r>
          </a:p>
          <a:p>
            <a:endParaRPr lang="en-US" dirty="0"/>
          </a:p>
        </p:txBody>
      </p:sp>
    </p:spTree>
    <p:extLst>
      <p:ext uri="{BB962C8B-B14F-4D97-AF65-F5344CB8AC3E}">
        <p14:creationId xmlns:p14="http://schemas.microsoft.com/office/powerpoint/2010/main" val="267691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D55A-60FD-4995-96CE-F4E24CD0A7E5}"/>
              </a:ext>
            </a:extLst>
          </p:cNvPr>
          <p:cNvSpPr>
            <a:spLocks noGrp="1"/>
          </p:cNvSpPr>
          <p:nvPr>
            <p:ph type="title"/>
          </p:nvPr>
        </p:nvSpPr>
        <p:spPr>
          <a:xfrm>
            <a:off x="213507" y="291548"/>
            <a:ext cx="8705206" cy="715617"/>
          </a:xfrm>
        </p:spPr>
        <p:txBody>
          <a:bodyPr>
            <a:normAutofit fontScale="90000"/>
          </a:bodyPr>
          <a:lstStyle/>
          <a:p>
            <a:r>
              <a:rPr lang="en-US" sz="4000" b="1" u="sng" dirty="0"/>
              <a:t>Narrations of Companions</a:t>
            </a:r>
            <a:r>
              <a:rPr lang="en-US" u="sng" dirty="0"/>
              <a:t>:</a:t>
            </a:r>
            <a:r>
              <a:rPr lang="ur-PK" b="1"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بآثار الصحابہ)</a:t>
            </a:r>
            <a:br>
              <a:rPr lang="en-US" u="sng" dirty="0"/>
            </a:br>
            <a:endParaRPr lang="en-US" dirty="0"/>
          </a:p>
        </p:txBody>
      </p:sp>
      <p:sp>
        <p:nvSpPr>
          <p:cNvPr id="3" name="Content Placeholder 2">
            <a:extLst>
              <a:ext uri="{FF2B5EF4-FFF2-40B4-BE49-F238E27FC236}">
                <a16:creationId xmlns:a16="http://schemas.microsoft.com/office/drawing/2014/main" id="{43894AE7-4BD0-47AA-9A55-DF2A55F53F84}"/>
              </a:ext>
            </a:extLst>
          </p:cNvPr>
          <p:cNvSpPr>
            <a:spLocks noGrp="1"/>
          </p:cNvSpPr>
          <p:nvPr>
            <p:ph idx="1"/>
          </p:nvPr>
        </p:nvSpPr>
        <p:spPr>
          <a:xfrm>
            <a:off x="267988" y="1007165"/>
            <a:ext cx="10426515" cy="5433392"/>
          </a:xfrm>
        </p:spPr>
        <p:txBody>
          <a:bodyPr/>
          <a:lstStyle/>
          <a:p>
            <a:pPr>
              <a:buFont typeface="Wingdings" panose="05000000000000000000" pitchFamily="2" charset="2"/>
              <a:buChar char="Ø"/>
            </a:pPr>
            <a:r>
              <a:rPr lang="en-US" sz="2800" b="1" u="sng" dirty="0"/>
              <a:t>The noble Sahabah</a:t>
            </a:r>
            <a:r>
              <a:rPr lang="en-US" sz="2800" dirty="0"/>
              <a:t>, or Companions (may Allah be pleased with them all), had received their education directly from the Holy Prophet </a:t>
            </a:r>
            <a:r>
              <a:rPr lang="en-US" sz="2800" dirty="0">
                <a:latin typeface="Jameel Noori Nastaleeq" panose="02000503000000000004" pitchFamily="2" charset="-78"/>
                <a:cs typeface="Jameel Noori Nastaleeq" panose="02000503000000000004" pitchFamily="2" charset="-78"/>
              </a:rPr>
              <a:t>(</a:t>
            </a:r>
            <a:r>
              <a:rPr lang="ar-SA" sz="2800" dirty="0">
                <a:latin typeface="Jameel Noori Nastaleeq" panose="02000503000000000004" pitchFamily="2" charset="-78"/>
                <a:cs typeface="Jameel Noori Nastaleeq" panose="02000503000000000004" pitchFamily="2" charset="-78"/>
              </a:rPr>
              <a:t>ﷺ</a:t>
            </a:r>
            <a:r>
              <a:rPr lang="en-US" sz="2800" dirty="0">
                <a:latin typeface="Jameel Noori Nastaleeq" panose="02000503000000000004" pitchFamily="2" charset="-78"/>
                <a:cs typeface="Jameel Noori Nastaleeq" panose="02000503000000000004" pitchFamily="2" charset="-78"/>
              </a:rPr>
              <a:t> ).</a:t>
            </a:r>
          </a:p>
          <a:p>
            <a:pPr>
              <a:buFont typeface="Wingdings" panose="05000000000000000000" pitchFamily="2" charset="2"/>
              <a:buChar char="Ø"/>
            </a:pPr>
            <a:r>
              <a:rPr lang="en-US" sz="2800" dirty="0"/>
              <a:t>In addition, they were personally present on the scene when verses were revealed, and they had themselves witnessed the circumstances and backgrounds of the Quranic revelation.</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 Therefore, naturally, the recorded statements of these blessed souls are far more authentic and trustworthy in explaining the Noble Quran. </a:t>
            </a:r>
          </a:p>
          <a:p>
            <a:endParaRPr lang="en-US" dirty="0"/>
          </a:p>
        </p:txBody>
      </p:sp>
    </p:spTree>
    <p:extLst>
      <p:ext uri="{BB962C8B-B14F-4D97-AF65-F5344CB8AC3E}">
        <p14:creationId xmlns:p14="http://schemas.microsoft.com/office/powerpoint/2010/main" val="104653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43E-7F02-4CB4-AE9F-5AFBAA0BBED6}"/>
              </a:ext>
            </a:extLst>
          </p:cNvPr>
          <p:cNvSpPr>
            <a:spLocks noGrp="1"/>
          </p:cNvSpPr>
          <p:nvPr>
            <p:ph type="title"/>
          </p:nvPr>
        </p:nvSpPr>
        <p:spPr>
          <a:xfrm>
            <a:off x="187004" y="159026"/>
            <a:ext cx="6955918" cy="795130"/>
          </a:xfrm>
        </p:spPr>
        <p:txBody>
          <a:bodyPr/>
          <a:lstStyle/>
          <a:p>
            <a:r>
              <a:rPr lang="en-US" b="1" u="sng" dirty="0"/>
              <a:t>Famous </a:t>
            </a:r>
            <a:r>
              <a:rPr lang="en-US" b="1" u="sng" dirty="0" err="1"/>
              <a:t>Tafseer</a:t>
            </a:r>
            <a:r>
              <a:rPr lang="en-US" b="1" u="sng" dirty="0"/>
              <a:t> of Companions</a:t>
            </a:r>
            <a:r>
              <a:rPr lang="en-US" u="sng" dirty="0"/>
              <a:t>:</a:t>
            </a:r>
            <a:endParaRPr lang="en-US" dirty="0"/>
          </a:p>
        </p:txBody>
      </p:sp>
      <p:sp>
        <p:nvSpPr>
          <p:cNvPr id="3" name="Content Placeholder 2">
            <a:extLst>
              <a:ext uri="{FF2B5EF4-FFF2-40B4-BE49-F238E27FC236}">
                <a16:creationId xmlns:a16="http://schemas.microsoft.com/office/drawing/2014/main" id="{FDB69EA0-3151-40F3-9487-7B7125F06535}"/>
              </a:ext>
            </a:extLst>
          </p:cNvPr>
          <p:cNvSpPr>
            <a:spLocks noGrp="1"/>
          </p:cNvSpPr>
          <p:nvPr>
            <p:ph idx="1"/>
          </p:nvPr>
        </p:nvSpPr>
        <p:spPr>
          <a:xfrm>
            <a:off x="293020" y="1391478"/>
            <a:ext cx="9089519" cy="4598505"/>
          </a:xfrm>
        </p:spPr>
        <p:txBody>
          <a:bodyPr/>
          <a:lstStyle/>
          <a:p>
            <a:pPr marL="609600" indent="-609600">
              <a:lnSpc>
                <a:spcPct val="150000"/>
              </a:lnSpc>
            </a:pPr>
            <a:r>
              <a:rPr lang="en-US" sz="2800" dirty="0" err="1"/>
              <a:t>Tafseer</a:t>
            </a:r>
            <a:r>
              <a:rPr lang="en-US" sz="2800" dirty="0"/>
              <a:t>-e Ibn-e-Abbas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عباس</a:t>
            </a:r>
            <a:endParaRPr lang="en-US" sz="2800" b="1" dirty="0"/>
          </a:p>
          <a:p>
            <a:pPr marL="609600" indent="-609600">
              <a:lnSpc>
                <a:spcPct val="150000"/>
              </a:lnSpc>
            </a:pPr>
            <a:r>
              <a:rPr lang="en-US" sz="2800" dirty="0" err="1"/>
              <a:t>Tafseer</a:t>
            </a:r>
            <a:r>
              <a:rPr lang="en-US" sz="2800" dirty="0"/>
              <a:t>-e Ibn-e-Masood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مسعود</a:t>
            </a:r>
            <a:endParaRPr lang="en-US" sz="3200" b="1" dirty="0">
              <a:cs typeface="KFGQPC Uthman Taha Naskh" panose="02000000000000000000" pitchFamily="2" charset="-78"/>
            </a:endParaRPr>
          </a:p>
          <a:p>
            <a:pPr marL="609600" indent="-609600">
              <a:lnSpc>
                <a:spcPct val="150000"/>
              </a:lnSpc>
            </a:pPr>
            <a:r>
              <a:rPr lang="en-US" sz="2800" dirty="0" err="1"/>
              <a:t>Tafseer</a:t>
            </a:r>
            <a:r>
              <a:rPr lang="en-US" sz="2800" dirty="0"/>
              <a:t>-e- </a:t>
            </a:r>
            <a:r>
              <a:rPr lang="en-US" sz="2800" dirty="0" err="1"/>
              <a:t>Ubaiy</a:t>
            </a:r>
            <a:r>
              <a:rPr lang="en-US" sz="2800" dirty="0"/>
              <a:t> ibn-e-</a:t>
            </a:r>
            <a:r>
              <a:rPr lang="en-US" sz="2800" dirty="0" err="1"/>
              <a:t>Ka’ab</a:t>
            </a:r>
            <a:r>
              <a:rPr lang="en-US" sz="2800" dirty="0"/>
              <a:t>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ابی بن کعب</a:t>
            </a:r>
            <a:endParaRPr lang="en-US" sz="3200" b="1" dirty="0">
              <a:cs typeface="KFGQPC Uthman Taha Naskh" panose="02000000000000000000" pitchFamily="2" charset="-78"/>
            </a:endParaRPr>
          </a:p>
          <a:p>
            <a:endParaRPr lang="en-US" dirty="0"/>
          </a:p>
        </p:txBody>
      </p:sp>
    </p:spTree>
    <p:extLst>
      <p:ext uri="{BB962C8B-B14F-4D97-AF65-F5344CB8AC3E}">
        <p14:creationId xmlns:p14="http://schemas.microsoft.com/office/powerpoint/2010/main" val="179502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B2A2-C23C-47F9-B7BD-29FCDE35B767}"/>
              </a:ext>
            </a:extLst>
          </p:cNvPr>
          <p:cNvSpPr>
            <a:spLocks noGrp="1"/>
          </p:cNvSpPr>
          <p:nvPr>
            <p:ph type="title"/>
          </p:nvPr>
        </p:nvSpPr>
        <p:spPr>
          <a:xfrm>
            <a:off x="131474" y="291547"/>
            <a:ext cx="9688387" cy="768627"/>
          </a:xfrm>
        </p:spPr>
        <p:txBody>
          <a:bodyPr>
            <a:noAutofit/>
          </a:bodyPr>
          <a:lstStyle/>
          <a:p>
            <a:r>
              <a:rPr lang="en-US" b="1" u="sng" dirty="0"/>
              <a:t>Narrations of the Successors:</a:t>
            </a:r>
            <a:r>
              <a:rPr lang="en-US" b="1" dirty="0"/>
              <a:t> </a:t>
            </a:r>
            <a:r>
              <a:rPr lang="ur-PK" b="1" u="sng"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تفسیر القرآن باقوال التابعین</a:t>
            </a:r>
            <a:br>
              <a:rPr lang="en-US" u="sng" dirty="0"/>
            </a:b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EB100908-DE60-43AA-92DA-C739EF07FA74}"/>
              </a:ext>
            </a:extLst>
          </p:cNvPr>
          <p:cNvSpPr>
            <a:spLocks noGrp="1"/>
          </p:cNvSpPr>
          <p:nvPr>
            <p:ph idx="1"/>
          </p:nvPr>
        </p:nvSpPr>
        <p:spPr>
          <a:xfrm>
            <a:off x="146200" y="1246188"/>
            <a:ext cx="10018218" cy="5485915"/>
          </a:xfrm>
        </p:spPr>
        <p:txBody>
          <a:bodyPr>
            <a:normAutofit/>
          </a:bodyPr>
          <a:lstStyle/>
          <a:p>
            <a:pPr>
              <a:buFont typeface="Wingdings" panose="05000000000000000000" pitchFamily="2" charset="2"/>
              <a:buChar char="Ø"/>
            </a:pPr>
            <a:r>
              <a:rPr lang="en-US" sz="2400" dirty="0"/>
              <a:t>After the Companions (may Allah be pleased with them) come the Successors (</a:t>
            </a:r>
            <a:r>
              <a:rPr lang="en-US" sz="2400" dirty="0" err="1"/>
              <a:t>Tabi‘in</a:t>
            </a:r>
            <a:r>
              <a:rPr lang="en-US" sz="2400" dirty="0"/>
              <a:t>). The latter learnt the </a:t>
            </a:r>
            <a:r>
              <a:rPr lang="en-US" sz="2400" i="1" dirty="0"/>
              <a:t>tafsir</a:t>
            </a:r>
            <a:r>
              <a:rPr lang="en-US" sz="2400" dirty="0"/>
              <a:t> of Quran directly from the former. Therefore, their statements too have great importance in the science of </a:t>
            </a:r>
            <a:r>
              <a:rPr lang="en-US" sz="2400" i="1" dirty="0"/>
              <a:t>tafsir</a:t>
            </a:r>
            <a:r>
              <a:rPr lang="en-US" sz="2400" dirty="0"/>
              <a:t>,</a:t>
            </a:r>
            <a:r>
              <a:rPr lang="ur-PK" sz="2400" dirty="0"/>
              <a:t> </a:t>
            </a:r>
            <a:r>
              <a:rPr lang="en-US" sz="2400" dirty="0"/>
              <a:t>although a difference of opinion among scholars exists on whether the statements of the Successors are considered decisive in </a:t>
            </a:r>
            <a:r>
              <a:rPr lang="en-US" sz="2400" i="1" dirty="0"/>
              <a:t>tafsir</a:t>
            </a:r>
            <a:r>
              <a:rPr lang="en-US" sz="2400" dirty="0"/>
              <a:t>. Their importance, nonetheless, cannot be denied. (</a:t>
            </a:r>
            <a:r>
              <a:rPr lang="en-US" sz="2400" i="1" dirty="0"/>
              <a:t>al-</a:t>
            </a:r>
            <a:r>
              <a:rPr lang="en-US" sz="2400" i="1" dirty="0" err="1"/>
              <a:t>Itqan</a:t>
            </a:r>
            <a:r>
              <a:rPr lang="en-US" sz="2400" dirty="0"/>
              <a:t>, 2:179)</a:t>
            </a:r>
          </a:p>
          <a:p>
            <a:pPr marL="0" indent="0">
              <a:buNone/>
            </a:pPr>
            <a:r>
              <a:rPr lang="en-US" sz="2400" u="sng" dirty="0"/>
              <a:t>Famous Successors :</a:t>
            </a:r>
            <a:endParaRPr lang="en-US" sz="2400" dirty="0"/>
          </a:p>
          <a:p>
            <a:pPr>
              <a:buFont typeface="Wingdings" panose="05000000000000000000" pitchFamily="2" charset="2"/>
              <a:buChar char="Ø"/>
            </a:pPr>
            <a:r>
              <a:rPr lang="en-US" sz="2800" dirty="0"/>
              <a:t>Hasan </a:t>
            </a:r>
            <a:r>
              <a:rPr lang="en-US" sz="2800" dirty="0" err="1"/>
              <a:t>Basari</a:t>
            </a:r>
            <a:r>
              <a:rPr lang="ur-PK" sz="2800" dirty="0"/>
              <a:t> </a:t>
            </a:r>
            <a:r>
              <a:rPr lang="ur-PK" sz="2800" dirty="0">
                <a:latin typeface="Jameel Noori Nastaleeq" panose="02000503000000000004" pitchFamily="2" charset="-78"/>
                <a:cs typeface="Jameel Noori Nastaleeq" panose="02000503000000000004" pitchFamily="2" charset="-78"/>
              </a:rPr>
              <a:t>( حضرت حسن بصری رحمہ اللہ تعالیٰ) </a:t>
            </a:r>
            <a:endParaRPr lang="en-US" sz="2800" dirty="0">
              <a:latin typeface="Jameel Noori Nastaleeq" panose="02000503000000000004" pitchFamily="2" charset="-78"/>
              <a:cs typeface="Jameel Noori Nastaleeq" panose="02000503000000000004" pitchFamily="2" charset="-78"/>
            </a:endParaRPr>
          </a:p>
          <a:p>
            <a:pPr>
              <a:buFont typeface="Wingdings" panose="05000000000000000000" pitchFamily="2" charset="2"/>
              <a:buChar char="Ø"/>
            </a:pPr>
            <a:r>
              <a:rPr lang="en-US" sz="2800" dirty="0" err="1"/>
              <a:t>Ikramah</a:t>
            </a:r>
            <a:r>
              <a:rPr lang="ur-PK" sz="2800" dirty="0"/>
              <a:t>  </a:t>
            </a:r>
            <a:r>
              <a:rPr lang="ur-PK" sz="2800" dirty="0">
                <a:latin typeface="Jameel Noori Nastaleeq" panose="02000503000000000004" pitchFamily="2" charset="-78"/>
                <a:cs typeface="Jameel Noori Nastaleeq" panose="02000503000000000004" pitchFamily="2" charset="-78"/>
              </a:rPr>
              <a:t>(حضرت عکرمہ رحمہ اللہ تعالیٰ) </a:t>
            </a:r>
          </a:p>
          <a:p>
            <a:pPr>
              <a:buFont typeface="Wingdings" panose="05000000000000000000" pitchFamily="2" charset="2"/>
              <a:buChar char="Ø"/>
            </a:pPr>
            <a:r>
              <a:rPr lang="en-US" sz="2800" dirty="0">
                <a:latin typeface="Jameel Noori Nastaleeq" panose="02000503000000000004" pitchFamily="2" charset="-78"/>
                <a:cs typeface="Jameel Noori Nastaleeq" panose="02000503000000000004" pitchFamily="2" charset="-78"/>
              </a:rPr>
              <a:t>Mujahid (</a:t>
            </a:r>
            <a:r>
              <a:rPr lang="ur-PK" sz="2800" dirty="0">
                <a:latin typeface="Jameel Noori Nastaleeq" panose="02000503000000000004" pitchFamily="2" charset="-78"/>
                <a:cs typeface="Jameel Noori Nastaleeq" panose="02000503000000000004" pitchFamily="2" charset="-78"/>
              </a:rPr>
              <a:t>  حضرت مجاہد رحمہ اللہ تعالیٰ </a:t>
            </a:r>
            <a:r>
              <a:rPr lang="en-US" sz="28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426920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985-5D76-40C8-BF1B-8D874F4161B3}"/>
              </a:ext>
            </a:extLst>
          </p:cNvPr>
          <p:cNvSpPr>
            <a:spLocks noGrp="1"/>
          </p:cNvSpPr>
          <p:nvPr>
            <p:ph type="title"/>
          </p:nvPr>
        </p:nvSpPr>
        <p:spPr>
          <a:xfrm>
            <a:off x="346029" y="156237"/>
            <a:ext cx="7843814" cy="837675"/>
          </a:xfrm>
        </p:spPr>
        <p:txBody>
          <a:bodyPr>
            <a:normAutofit fontScale="90000"/>
          </a:bodyPr>
          <a:lstStyle/>
          <a:p>
            <a:r>
              <a:rPr lang="en-US" sz="4000" b="1" u="sng" dirty="0"/>
              <a:t>The Arabic Language</a:t>
            </a:r>
            <a:r>
              <a:rPr lang="en-US" sz="4000" dirty="0"/>
              <a:t>: (</a:t>
            </a:r>
            <a:r>
              <a:rPr lang="ur-PK" sz="4000" b="1" dirty="0">
                <a:latin typeface="Jameel Noori Nastaleeq" panose="02000503000000000004" pitchFamily="2" charset="-78"/>
                <a:cs typeface="Jameel Noori Nastaleeq" panose="02000503000000000004" pitchFamily="2" charset="-78"/>
              </a:rPr>
              <a:t>تفسیر القرآن باللغہ العربیہ </a:t>
            </a:r>
            <a:r>
              <a:rPr lang="en-US" sz="4000" dirty="0"/>
              <a:t>)</a:t>
            </a:r>
            <a:br>
              <a:rPr lang="ur-PK" sz="3200" dirty="0"/>
            </a:br>
            <a:br>
              <a:rPr lang="en-US" sz="3200" b="1" u="sng" dirty="0"/>
            </a:br>
            <a:endParaRPr lang="en-US" dirty="0"/>
          </a:p>
        </p:txBody>
      </p:sp>
      <p:sp>
        <p:nvSpPr>
          <p:cNvPr id="3" name="Content Placeholder 2">
            <a:extLst>
              <a:ext uri="{FF2B5EF4-FFF2-40B4-BE49-F238E27FC236}">
                <a16:creationId xmlns:a16="http://schemas.microsoft.com/office/drawing/2014/main" id="{A47E8303-147F-4AD0-B7BD-F6D5EA9B334F}"/>
              </a:ext>
            </a:extLst>
          </p:cNvPr>
          <p:cNvSpPr>
            <a:spLocks noGrp="1"/>
          </p:cNvSpPr>
          <p:nvPr>
            <p:ph idx="1"/>
          </p:nvPr>
        </p:nvSpPr>
        <p:spPr>
          <a:xfrm>
            <a:off x="346028" y="1057877"/>
            <a:ext cx="10162946" cy="5800123"/>
          </a:xfrm>
        </p:spPr>
        <p:txBody>
          <a:bodyPr/>
          <a:lstStyle/>
          <a:p>
            <a:r>
              <a:rPr lang="en-US" sz="2400" dirty="0"/>
              <a:t>Since the Quran was revealed in the Arabic language, in order to accurately explain the Quran it is necessary to have a complete mastery over it. </a:t>
            </a:r>
          </a:p>
          <a:p>
            <a:r>
              <a:rPr lang="en-US" sz="2400" dirty="0"/>
              <a:t>There are several verses of the Quran for which there happen to be neither any attending circumstance of revelation nor any related juristic or scholastic question. Therefore, in their explanation, neither the sayings of the Holy Prophet nor the statements of the Sahabah or </a:t>
            </a:r>
            <a:r>
              <a:rPr lang="en-US" sz="2400" dirty="0" err="1"/>
              <a:t>Tabi‘in</a:t>
            </a:r>
            <a:r>
              <a:rPr lang="en-US" sz="2400" dirty="0"/>
              <a:t> have been transmitted. Hence, the only means through which such verses can be explained is the Arabic language, and it is on the basis of language alone that they are clarified.</a:t>
            </a:r>
          </a:p>
          <a:p>
            <a:r>
              <a:rPr lang="en-US" sz="2400" dirty="0"/>
              <a:t>Additionally, should there be some difference in the </a:t>
            </a:r>
            <a:r>
              <a:rPr lang="en-US" sz="2400" i="1" dirty="0"/>
              <a:t>tafsir</a:t>
            </a:r>
            <a:r>
              <a:rPr lang="en-US" sz="2400" dirty="0"/>
              <a:t> of a certain verse, then also the science of linguistics is used to run a test of veracity between varying opinions.</a:t>
            </a:r>
          </a:p>
          <a:p>
            <a:endParaRPr lang="en-US" dirty="0"/>
          </a:p>
        </p:txBody>
      </p:sp>
    </p:spTree>
    <p:extLst>
      <p:ext uri="{BB962C8B-B14F-4D97-AF65-F5344CB8AC3E}">
        <p14:creationId xmlns:p14="http://schemas.microsoft.com/office/powerpoint/2010/main" val="14601390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TotalTime>
  <Words>847</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Jameel Noori Nastaleeq</vt:lpstr>
      <vt:lpstr>KFGQPC Uthman Taha Naskh</vt:lpstr>
      <vt:lpstr>Trebuchet MS</vt:lpstr>
      <vt:lpstr>Wingdings</vt:lpstr>
      <vt:lpstr>Wingdings 3</vt:lpstr>
      <vt:lpstr>Facet</vt:lpstr>
      <vt:lpstr>An introduction to the Science of Tafseer</vt:lpstr>
      <vt:lpstr>Introduction</vt:lpstr>
      <vt:lpstr>The Sources of Tafseer  (تفسیر کے مأخذ)</vt:lpstr>
      <vt:lpstr>The Glorious Qur’aan (تفسیر القرآن باالقرآن) </vt:lpstr>
      <vt:lpstr>The Hadith of Prophetﷺ (تفسیر القرآن باالحدیث) </vt:lpstr>
      <vt:lpstr>Narrations of Companions: (تفسیر القرآن بآثار الصحابہ) </vt:lpstr>
      <vt:lpstr>Famous Tafseer of Companions:</vt:lpstr>
      <vt:lpstr>Narrations of the Successors:  تفسیر القرآن باقوال التابعین </vt:lpstr>
      <vt:lpstr>The Arabic Language: (تفسیر القرآن باللغہ العربیہ )  </vt:lpstr>
      <vt:lpstr>Deliberation and Deduction عقل ِسلیم/غور و فکر / تدبّر </vt:lpstr>
      <vt:lpstr>Israelite Narrations   (اسرائیلی روایات)   </vt:lpstr>
      <vt:lpstr>Rules Relating to Israelite Narrations (اسرائیلی روایات)</vt:lpstr>
      <vt:lpstr>Rules Relating to Israelite Narrations</vt:lpstr>
      <vt:lpstr>Rules Pertaining to Israelite Narrations</vt:lpstr>
      <vt:lpstr>Rules Relating to Israelite Narrations</vt:lpstr>
      <vt:lpstr>A misconception regarding Tafseer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the Science of Tafseer</dc:title>
  <dc:creator>Administrator</dc:creator>
  <cp:lastModifiedBy>Administrator</cp:lastModifiedBy>
  <cp:revision>12</cp:revision>
  <dcterms:created xsi:type="dcterms:W3CDTF">2019-04-24T05:58:43Z</dcterms:created>
  <dcterms:modified xsi:type="dcterms:W3CDTF">2019-04-30T06:01:26Z</dcterms:modified>
</cp:coreProperties>
</file>