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65"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56" r:id="rId18"/>
    <p:sldId id="257" r:id="rId19"/>
    <p:sldId id="258" r:id="rId20"/>
    <p:sldId id="294" r:id="rId21"/>
    <p:sldId id="259" r:id="rId22"/>
    <p:sldId id="260" r:id="rId23"/>
    <p:sldId id="261" r:id="rId24"/>
    <p:sldId id="262" r:id="rId25"/>
    <p:sldId id="284" r:id="rId26"/>
    <p:sldId id="281" r:id="rId27"/>
    <p:sldId id="282" r:id="rId28"/>
    <p:sldId id="283" r:id="rId29"/>
    <p:sldId id="302" r:id="rId30"/>
    <p:sldId id="292" r:id="rId31"/>
    <p:sldId id="293" r:id="rId32"/>
    <p:sldId id="303" r:id="rId33"/>
    <p:sldId id="285" r:id="rId34"/>
    <p:sldId id="286" r:id="rId35"/>
    <p:sldId id="304" r:id="rId36"/>
    <p:sldId id="289" r:id="rId37"/>
    <p:sldId id="290" r:id="rId38"/>
    <p:sldId id="291" r:id="rId39"/>
    <p:sldId id="295" r:id="rId40"/>
    <p:sldId id="296" r:id="rId41"/>
    <p:sldId id="297" r:id="rId42"/>
    <p:sldId id="298" r:id="rId43"/>
    <p:sldId id="299" r:id="rId44"/>
    <p:sldId id="300" r:id="rId45"/>
    <p:sldId id="301"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78420F-1B34-43B4-9693-27077E56E26E}" type="datetimeFigureOut">
              <a:rPr lang="en-US" smtClean="0"/>
              <a:t>9/15/2017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9E027C-FEBA-44FC-BEAA-AA467069DE8B}" type="slidenum">
              <a:rPr lang="en-US" smtClean="0"/>
              <a:t>‹#›</a:t>
            </a:fld>
            <a:endParaRPr lang="en-US"/>
          </a:p>
        </p:txBody>
      </p:sp>
    </p:spTree>
    <p:extLst>
      <p:ext uri="{BB962C8B-B14F-4D97-AF65-F5344CB8AC3E}">
        <p14:creationId xmlns:p14="http://schemas.microsoft.com/office/powerpoint/2010/main" val="3211983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1</a:t>
            </a:fld>
            <a:endParaRPr lang="en-US"/>
          </a:p>
        </p:txBody>
      </p:sp>
    </p:spTree>
    <p:extLst>
      <p:ext uri="{BB962C8B-B14F-4D97-AF65-F5344CB8AC3E}">
        <p14:creationId xmlns:p14="http://schemas.microsoft.com/office/powerpoint/2010/main" val="3125562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13</a:t>
            </a:fld>
            <a:endParaRPr lang="en-US"/>
          </a:p>
        </p:txBody>
      </p:sp>
    </p:spTree>
    <p:extLst>
      <p:ext uri="{BB962C8B-B14F-4D97-AF65-F5344CB8AC3E}">
        <p14:creationId xmlns:p14="http://schemas.microsoft.com/office/powerpoint/2010/main" val="1469590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3</a:t>
            </a:fld>
            <a:endParaRPr lang="en-US"/>
          </a:p>
        </p:txBody>
      </p:sp>
    </p:spTree>
    <p:extLst>
      <p:ext uri="{BB962C8B-B14F-4D97-AF65-F5344CB8AC3E}">
        <p14:creationId xmlns:p14="http://schemas.microsoft.com/office/powerpoint/2010/main" val="1134678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4</a:t>
            </a:fld>
            <a:endParaRPr lang="en-US"/>
          </a:p>
        </p:txBody>
      </p:sp>
    </p:spTree>
    <p:extLst>
      <p:ext uri="{BB962C8B-B14F-4D97-AF65-F5344CB8AC3E}">
        <p14:creationId xmlns:p14="http://schemas.microsoft.com/office/powerpoint/2010/main" val="434510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5</a:t>
            </a:fld>
            <a:endParaRPr lang="en-US"/>
          </a:p>
        </p:txBody>
      </p:sp>
    </p:spTree>
    <p:extLst>
      <p:ext uri="{BB962C8B-B14F-4D97-AF65-F5344CB8AC3E}">
        <p14:creationId xmlns:p14="http://schemas.microsoft.com/office/powerpoint/2010/main" val="1286880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6</a:t>
            </a:fld>
            <a:endParaRPr lang="en-US"/>
          </a:p>
        </p:txBody>
      </p:sp>
    </p:spTree>
    <p:extLst>
      <p:ext uri="{BB962C8B-B14F-4D97-AF65-F5344CB8AC3E}">
        <p14:creationId xmlns:p14="http://schemas.microsoft.com/office/powerpoint/2010/main" val="3142723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7</a:t>
            </a:fld>
            <a:endParaRPr lang="en-US"/>
          </a:p>
        </p:txBody>
      </p:sp>
    </p:spTree>
    <p:extLst>
      <p:ext uri="{BB962C8B-B14F-4D97-AF65-F5344CB8AC3E}">
        <p14:creationId xmlns:p14="http://schemas.microsoft.com/office/powerpoint/2010/main" val="2992518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8</a:t>
            </a:fld>
            <a:endParaRPr lang="en-US"/>
          </a:p>
        </p:txBody>
      </p:sp>
    </p:spTree>
    <p:extLst>
      <p:ext uri="{BB962C8B-B14F-4D97-AF65-F5344CB8AC3E}">
        <p14:creationId xmlns:p14="http://schemas.microsoft.com/office/powerpoint/2010/main" val="3140545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9</a:t>
            </a:fld>
            <a:endParaRPr lang="en-US"/>
          </a:p>
        </p:txBody>
      </p:sp>
    </p:spTree>
    <p:extLst>
      <p:ext uri="{BB962C8B-B14F-4D97-AF65-F5344CB8AC3E}">
        <p14:creationId xmlns:p14="http://schemas.microsoft.com/office/powerpoint/2010/main" val="4110079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10</a:t>
            </a:fld>
            <a:endParaRPr lang="en-US"/>
          </a:p>
        </p:txBody>
      </p:sp>
    </p:spTree>
    <p:extLst>
      <p:ext uri="{BB962C8B-B14F-4D97-AF65-F5344CB8AC3E}">
        <p14:creationId xmlns:p14="http://schemas.microsoft.com/office/powerpoint/2010/main" val="1750193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7B6782-54F5-40AA-84F2-87A79D73E198}" type="datetimeFigureOut">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9497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7B6782-54F5-40AA-84F2-87A79D73E198}" type="datetimeFigureOut">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3974948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7B6782-54F5-40AA-84F2-87A79D73E198}" type="datetimeFigureOut">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42669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7B6782-54F5-40AA-84F2-87A79D73E198}" type="datetimeFigureOut">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414218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7B6782-54F5-40AA-84F2-87A79D73E198}" type="datetimeFigureOut">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25624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7B6782-54F5-40AA-84F2-87A79D73E198}" type="datetimeFigureOut">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2103794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7B6782-54F5-40AA-84F2-87A79D73E198}" type="datetimeFigureOut">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633452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7B6782-54F5-40AA-84F2-87A79D73E198}" type="datetimeFigureOut">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1828476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7B6782-54F5-40AA-84F2-87A79D73E198}" type="datetimeFigureOut">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3657968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7B6782-54F5-40AA-84F2-87A79D73E198}" type="datetimeFigureOut">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3729490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7B6782-54F5-40AA-84F2-87A79D73E198}" type="datetimeFigureOut">
              <a:rPr lang="en-US" smtClean="0"/>
              <a:t>9/15/2017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1934957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7B6782-54F5-40AA-84F2-87A79D73E198}" type="datetimeFigureOut">
              <a:rPr lang="en-US" smtClean="0"/>
              <a:t>9/15/2017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594680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7B6782-54F5-40AA-84F2-87A79D73E198}" type="datetimeFigureOut">
              <a:rPr lang="en-US" smtClean="0"/>
              <a:t>9/15/2017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1937603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7B6782-54F5-40AA-84F2-87A79D73E198}" type="datetimeFigureOut">
              <a:rPr lang="en-US" smtClean="0"/>
              <a:t>9/15/2017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209355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7B6782-54F5-40AA-84F2-87A79D73E198}" type="datetimeFigureOut">
              <a:rPr lang="en-US" smtClean="0"/>
              <a:t>9/15/2017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370443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A7B6782-54F5-40AA-84F2-87A79D73E198}" type="datetimeFigureOut">
              <a:rPr lang="en-US" smtClean="0"/>
              <a:t>9/15/2017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835321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7B6782-54F5-40AA-84F2-87A79D73E198}" type="datetimeFigureOut">
              <a:rPr lang="en-US" smtClean="0"/>
              <a:t>9/15/2017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0D67AE8-AA8B-46A5-A520-7BAAD571956E}" type="slidenum">
              <a:rPr lang="en-US" smtClean="0"/>
              <a:t>‹#›</a:t>
            </a:fld>
            <a:endParaRPr lang="en-US"/>
          </a:p>
        </p:txBody>
      </p:sp>
    </p:spTree>
    <p:extLst>
      <p:ext uri="{BB962C8B-B14F-4D97-AF65-F5344CB8AC3E}">
        <p14:creationId xmlns:p14="http://schemas.microsoft.com/office/powerpoint/2010/main" val="4226619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77334" y="1867437"/>
            <a:ext cx="7977269" cy="2446985"/>
          </a:xfrm>
        </p:spPr>
        <p:txBody>
          <a:bodyPr/>
          <a:lstStyle/>
          <a:p>
            <a:pPr algn="ctr"/>
            <a:r>
              <a:rPr lang="en-US" sz="6000" dirty="0"/>
              <a:t>Articles of Faith</a:t>
            </a:r>
            <a:endParaRPr lang="en-US" sz="6000" b="1" u="sng" dirty="0"/>
          </a:p>
        </p:txBody>
      </p:sp>
      <p:sp>
        <p:nvSpPr>
          <p:cNvPr id="54275" name="Rectangle 3"/>
          <p:cNvSpPr>
            <a:spLocks noGrp="1" noChangeArrowheads="1"/>
          </p:cNvSpPr>
          <p:nvPr>
            <p:ph idx="1"/>
          </p:nvPr>
        </p:nvSpPr>
        <p:spPr/>
        <p:txBody>
          <a:bodyPr/>
          <a:lstStyle/>
          <a:p>
            <a:pPr algn="justLow">
              <a:buNone/>
            </a:pPr>
            <a:r>
              <a:rPr lang="en-US" sz="6000" dirty="0"/>
              <a:t>		</a:t>
            </a:r>
            <a:endParaRPr lang="en-US" sz="6000" b="1" u="sng" dirty="0"/>
          </a:p>
          <a:p>
            <a:pPr algn="justLow">
              <a:buNone/>
            </a:pPr>
            <a:endParaRPr lang="en-US" sz="6000" dirty="0"/>
          </a:p>
        </p:txBody>
      </p:sp>
    </p:spTree>
    <p:extLst>
      <p:ext uri="{BB962C8B-B14F-4D97-AF65-F5344CB8AC3E}">
        <p14:creationId xmlns:p14="http://schemas.microsoft.com/office/powerpoint/2010/main" val="561306214"/>
      </p:ext>
    </p:ext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550" y="90152"/>
            <a:ext cx="8693239" cy="927279"/>
          </a:xfrm>
        </p:spPr>
        <p:txBody>
          <a:bodyPr>
            <a:normAutofit fontScale="90000"/>
          </a:bodyPr>
          <a:lstStyle/>
          <a:p>
            <a:r>
              <a:rPr lang="en-US" b="1" dirty="0"/>
              <a:t>Arguments about the existence of Allah.</a:t>
            </a:r>
            <a:r>
              <a:rPr lang="en-US" dirty="0"/>
              <a:t/>
            </a:r>
            <a:br>
              <a:rPr lang="en-US" dirty="0"/>
            </a:br>
            <a:endParaRPr lang="en-US" dirty="0"/>
          </a:p>
        </p:txBody>
      </p:sp>
      <p:sp>
        <p:nvSpPr>
          <p:cNvPr id="3" name="Content Placeholder 2"/>
          <p:cNvSpPr>
            <a:spLocks noGrp="1"/>
          </p:cNvSpPr>
          <p:nvPr>
            <p:ph idx="1"/>
          </p:nvPr>
        </p:nvSpPr>
        <p:spPr>
          <a:xfrm>
            <a:off x="677334" y="1442434"/>
            <a:ext cx="8428029" cy="4598929"/>
          </a:xfrm>
        </p:spPr>
        <p:txBody>
          <a:bodyPr>
            <a:normAutofit/>
          </a:bodyPr>
          <a:lstStyle/>
          <a:p>
            <a:pPr lvl="0"/>
            <a:r>
              <a:rPr lang="en-US" sz="2600" b="1" u="sng" dirty="0">
                <a:latin typeface="Calibri" panose="020F0502020204030204" pitchFamily="34" charset="0"/>
              </a:rPr>
              <a:t>Argument from Themselves</a:t>
            </a:r>
            <a:endParaRPr lang="en-US" sz="2600" dirty="0">
              <a:latin typeface="Calibri" panose="020F0502020204030204" pitchFamily="34" charset="0"/>
            </a:endParaRPr>
          </a:p>
          <a:p>
            <a:pPr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وَ  فِیۡۤ   اَنۡفُسِکُمۡ ؕ اَفَلَا  تُبۡصِرُوۡنَ ﴿۲۱﴾</a:t>
            </a:r>
            <a:endParaRPr lang="en-US" dirty="0"/>
          </a:p>
          <a:p>
            <a:pPr marL="0" indent="0" algn="ctr">
              <a:buNone/>
            </a:pPr>
            <a:r>
              <a:rPr lang="en-US" sz="2200" dirty="0">
                <a:latin typeface="Calibri" panose="020F0502020204030204" pitchFamily="34" charset="0"/>
              </a:rPr>
              <a:t>And within yourselves. Do you not see? </a:t>
            </a:r>
          </a:p>
          <a:p>
            <a:pPr marL="0" indent="0" rtl="1">
              <a:buNone/>
            </a:pPr>
            <a:endParaRPr lang="en-US" dirty="0"/>
          </a:p>
          <a:p>
            <a:pPr lvl="0"/>
            <a:r>
              <a:rPr lang="en-US" sz="2200" b="1" u="sng" dirty="0"/>
              <a:t>Argument from agriculture</a:t>
            </a:r>
            <a:endParaRPr lang="en-US" sz="2200" dirty="0"/>
          </a:p>
          <a:p>
            <a:pPr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اَفَرَءَیۡتُمۡ  مَّا  تَحۡرُثُوۡنَ ﴿ؕ۶۳﴾ ءَاَنۡتُمۡ تَزۡرَعُوۡنَہٗۤ  اَمۡ نَحۡنُ الزّٰرِعُوۡنَ ﴿۶۴﴾ </a:t>
            </a:r>
            <a:endParaRPr lang="en-US" sz="2800" dirty="0">
              <a:latin typeface="noorehira" panose="02000500000000020004" pitchFamily="2" charset="-78"/>
              <a:cs typeface="noorehira" panose="02000500000000020004" pitchFamily="2" charset="-78"/>
            </a:endParaRPr>
          </a:p>
          <a:p>
            <a:pPr marL="0" indent="0">
              <a:buNone/>
            </a:pPr>
            <a:endParaRPr lang="en-US" dirty="0"/>
          </a:p>
          <a:p>
            <a:pPr marL="0" indent="0">
              <a:buNone/>
            </a:pPr>
            <a:r>
              <a:rPr lang="en-US" sz="2200" dirty="0">
                <a:latin typeface="Calibri" panose="020F0502020204030204" pitchFamily="34" charset="0"/>
              </a:rPr>
              <a:t>Have you seen what you cultivate? Is it you who have cultivated it or, are we cultivator?</a:t>
            </a:r>
          </a:p>
          <a:p>
            <a:pPr marL="0" indent="0">
              <a:buNone/>
            </a:pPr>
            <a:endParaRPr lang="en-US" dirty="0"/>
          </a:p>
        </p:txBody>
      </p:sp>
    </p:spTree>
    <p:extLst>
      <p:ext uri="{BB962C8B-B14F-4D97-AF65-F5344CB8AC3E}">
        <p14:creationId xmlns:p14="http://schemas.microsoft.com/office/powerpoint/2010/main" val="3590677515"/>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3FD39CAF-B047-4604-913B-E019CE688536}"/>
              </a:ext>
            </a:extLst>
          </p:cNvPr>
          <p:cNvSpPr/>
          <p:nvPr/>
        </p:nvSpPr>
        <p:spPr>
          <a:xfrm>
            <a:off x="257578" y="244699"/>
            <a:ext cx="8963696" cy="5878532"/>
          </a:xfrm>
          <a:prstGeom prst="rect">
            <a:avLst/>
          </a:prstGeom>
        </p:spPr>
        <p:txBody>
          <a:bodyPr wrap="square">
            <a:spAutoFit/>
          </a:bodyPr>
          <a:lstStyle/>
          <a:p>
            <a:r>
              <a:rPr lang="en-US" sz="2800" b="1" dirty="0">
                <a:latin typeface="Calibri" panose="020F0502020204030204" pitchFamily="34" charset="0"/>
              </a:rPr>
              <a:t>Argument from Air</a:t>
            </a:r>
          </a:p>
          <a:p>
            <a:endParaRPr lang="en-US" sz="2000" dirty="0"/>
          </a:p>
          <a:p>
            <a:pPr algn="r" rtl="1"/>
            <a:r>
              <a:rPr lang="ar-SA" sz="2400" dirty="0">
                <a:latin typeface="noorehira" panose="02000500000000020004" pitchFamily="2" charset="-78"/>
                <a:cs typeface="noorehira" panose="02000500000000020004" pitchFamily="2" charset="-78"/>
              </a:rPr>
              <a:t>وَ مِنۡ اٰیٰتِہِ  الۡجَوَارِ فِی الۡبَحۡرِ کَالۡاَعۡلَامِ ﴿ؕ۳۲﴾ اِنۡ یَّشَاۡ یُسۡکِنِ الرِّیۡحَ فَیَظۡلَلۡنَ رَوَاکِدَ عَلٰی ظَہۡرِہٖ ؕ اِنَّ فِیۡ ذٰلِکَ لَاٰیٰتٍ  لِّکُلِّ  صَبَّارٍ  شَکُوۡرٍ ﴿ۙ۳۳﴾ </a:t>
            </a:r>
          </a:p>
          <a:p>
            <a:r>
              <a:rPr lang="ar-SA" sz="2000" dirty="0"/>
              <a:t> </a:t>
            </a:r>
          </a:p>
          <a:p>
            <a:r>
              <a:rPr lang="en-US" sz="2000" dirty="0"/>
              <a:t>And of his signs are the ships in the sea like banners. If he likes, he will calm (the wind) and they will keep calm on its surface, there is in it a sign for everyone who is steadfast and grateful.</a:t>
            </a:r>
          </a:p>
          <a:p>
            <a:endParaRPr lang="en-US" sz="2000" dirty="0"/>
          </a:p>
          <a:p>
            <a:r>
              <a:rPr lang="en-US" sz="2800" b="1" dirty="0">
                <a:latin typeface="Calibri" panose="020F0502020204030204" pitchFamily="34" charset="0"/>
              </a:rPr>
              <a:t>Argument from Water </a:t>
            </a:r>
          </a:p>
          <a:p>
            <a:pPr algn="r" rtl="1"/>
            <a:endParaRPr lang="en-US" sz="2400" dirty="0">
              <a:latin typeface="noorehira" panose="02000500000000020004" pitchFamily="2" charset="-78"/>
              <a:cs typeface="noorehira" panose="02000500000000020004" pitchFamily="2" charset="-78"/>
            </a:endParaRPr>
          </a:p>
          <a:p>
            <a:pPr algn="r" rtl="1"/>
            <a:r>
              <a:rPr lang="ar-SA" sz="2400" dirty="0">
                <a:latin typeface="noorehira" panose="02000500000000020004" pitchFamily="2" charset="-78"/>
                <a:cs typeface="noorehira" panose="02000500000000020004" pitchFamily="2" charset="-78"/>
              </a:rPr>
              <a:t>اَفَرَءَیۡتُمُ  الۡمَآءَ  الَّذِیۡ تَشۡرَبُوۡنَ ﴿ؕ۶۸﴾ ءَاَنۡتُمۡ  اَنۡزَلۡتُمُوۡہُ مِنَ الۡمُزۡنِ اَمۡ نَحۡنُ الۡمُنۡزِلُوۡنَ ﴿۶۹﴾ لَوۡ نَشَآءُ جَعَلۡنٰہُ  اُجَاجًا فَلَوۡ لَا تَشۡکُرُوۡنَ ﴿۷۰﴾ </a:t>
            </a:r>
          </a:p>
          <a:p>
            <a:endParaRPr lang="ar-SA" sz="2000" dirty="0"/>
          </a:p>
          <a:p>
            <a:r>
              <a:rPr lang="en-US" sz="2000" dirty="0"/>
              <a:t>Have you observed the water that you drink, is it you who sent it down from the rain cloud or are we the sender? We would have made it bitter if we liked. Then why do you not thank us? </a:t>
            </a:r>
          </a:p>
        </p:txBody>
      </p:sp>
    </p:spTree>
    <p:extLst>
      <p:ext uri="{BB962C8B-B14F-4D97-AF65-F5344CB8AC3E}">
        <p14:creationId xmlns:p14="http://schemas.microsoft.com/office/powerpoint/2010/main" val="310871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185F84E-692C-441A-A274-B2CA01D112CC}"/>
              </a:ext>
            </a:extLst>
          </p:cNvPr>
          <p:cNvSpPr/>
          <p:nvPr/>
        </p:nvSpPr>
        <p:spPr>
          <a:xfrm>
            <a:off x="257577" y="296214"/>
            <a:ext cx="9118243" cy="6565781"/>
          </a:xfrm>
          <a:prstGeom prst="rect">
            <a:avLst/>
          </a:prstGeom>
        </p:spPr>
        <p:txBody>
          <a:bodyPr wrap="square">
            <a:spAutoFit/>
          </a:bodyPr>
          <a:lstStyle/>
          <a:p>
            <a:pPr marL="342900" indent="-342900">
              <a:lnSpc>
                <a:spcPct val="107000"/>
              </a:lnSpc>
              <a:buSzPts val="1400"/>
              <a:buFont typeface="Wingdings" panose="05000000000000000000" pitchFamily="2" charset="2"/>
              <a:buChar char=""/>
            </a:pPr>
            <a:r>
              <a:rPr lang="en-US" sz="2800" b="1" dirty="0">
                <a:latin typeface="Calibri" panose="020F0502020204030204" pitchFamily="34" charset="0"/>
                <a:ea typeface="Calibri" panose="020F0502020204030204" pitchFamily="34" charset="0"/>
                <a:cs typeface="Arial" panose="020B0604020202020204" pitchFamily="34" charset="0"/>
              </a:rPr>
              <a:t>Argument from Human creation</a:t>
            </a:r>
          </a:p>
          <a:p>
            <a:pPr>
              <a:lnSpc>
                <a:spcPct val="107000"/>
              </a:lnSpc>
              <a:buSzPts val="1400"/>
            </a:pPr>
            <a:endParaRPr lang="en-US" sz="2400" dirty="0">
              <a:latin typeface="Calibri" panose="020F0502020204030204" pitchFamily="34" charset="0"/>
              <a:ea typeface="Calibri" panose="020F0502020204030204" pitchFamily="34" charset="0"/>
              <a:cs typeface="Arial" panose="020B0604020202020204" pitchFamily="34" charset="0"/>
            </a:endParaRPr>
          </a:p>
          <a:p>
            <a:pPr marL="457200" algn="just" rtl="1">
              <a:lnSpc>
                <a:spcPct val="150000"/>
              </a:lnSpc>
              <a:spcAft>
                <a:spcPts val="800"/>
              </a:spcAft>
            </a:pPr>
            <a:r>
              <a:rPr lang="ar-SA" sz="2400" dirty="0">
                <a:latin typeface="noorehira" panose="02000500000000020004" pitchFamily="2" charset="-78"/>
                <a:ea typeface="Calibri" panose="020F0502020204030204" pitchFamily="34" charset="0"/>
                <a:cs typeface="noorehira" panose="02000500000000020004" pitchFamily="2" charset="-78"/>
              </a:rPr>
              <a:t>وَ لَقَدۡ خَلَقۡنَا الۡاِنۡسَانَ مِنۡ سُلٰلَۃٍ  مِّنۡ طِیۡنٍ ﴿ۚ۱۲﴾ ثُمَّ  جَعَلۡنٰہُ  نُطۡفَۃً  فِیۡ قَرَارٍ مَّکِیۡنٍ ﴿۪۱۳﴾ </a:t>
            </a:r>
            <a:endParaRPr lang="en-US" sz="2400" dirty="0">
              <a:latin typeface="noorehira" panose="02000500000000020004" pitchFamily="2" charset="-78"/>
              <a:ea typeface="Calibri" panose="020F0502020204030204" pitchFamily="34" charset="0"/>
              <a:cs typeface="noorehira" panose="02000500000000020004" pitchFamily="2" charset="-78"/>
            </a:endParaRPr>
          </a:p>
          <a:p>
            <a:pPr marL="457200" algn="just" rtl="1">
              <a:lnSpc>
                <a:spcPct val="150000"/>
              </a:lnSpc>
              <a:spcAft>
                <a:spcPts val="800"/>
              </a:spcAft>
            </a:pPr>
            <a:r>
              <a:rPr lang="ar-SA" sz="2400" dirty="0">
                <a:latin typeface="noorehira" panose="02000500000000020004" pitchFamily="2" charset="-78"/>
                <a:ea typeface="Calibri" panose="020F0502020204030204" pitchFamily="34" charset="0"/>
                <a:cs typeface="noorehira" panose="02000500000000020004" pitchFamily="2" charset="-78"/>
              </a:rPr>
              <a:t>ثُمَّ خَلَقۡنَا النُّطۡفَۃَ عَلَقَۃً  فَخَلَقۡنَا الۡعَلَقَۃَ مُضۡغَۃً فَخَلَقۡنَا الۡمُضۡغَۃَ عِظٰمًا فَکَسَوۡنَا الۡعِظٰمَ لَحۡمًا ٭ ثُمَّ اَنۡشَاۡنٰہُ خَلۡقًا اٰخَرَ ؕ فَتَبٰرَکَ اللّٰہُ  اَحۡسَنُ  الۡخٰلِقِیۡنَ ﴿ؕ۱۴﴾</a:t>
            </a:r>
            <a:endParaRPr lang="en-US" sz="2400" dirty="0">
              <a:latin typeface="noorehira" panose="02000500000000020004" pitchFamily="2" charset="-78"/>
              <a:ea typeface="Calibri" panose="020F0502020204030204" pitchFamily="34" charset="0"/>
              <a:cs typeface="noorehira" panose="02000500000000020004" pitchFamily="2" charset="-78"/>
            </a:endParaRP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And we have created man from extract of clay,</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Then we made him a sperm-drop in a firm resting place,</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Then we made the sperm-drop into a clot,</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Then we turned the clot into a </a:t>
            </a:r>
            <a:r>
              <a:rPr lang="en-US" sz="2400" dirty="0" err="1">
                <a:latin typeface="Calibri" panose="020F0502020204030204" pitchFamily="34" charset="0"/>
                <a:ea typeface="Calibri" panose="020F0502020204030204" pitchFamily="34" charset="0"/>
                <a:cs typeface="noorehira" panose="02000500000000020004" pitchFamily="2" charset="-78"/>
              </a:rPr>
              <a:t>foetus</a:t>
            </a:r>
            <a:r>
              <a:rPr lang="en-US" sz="2400" dirty="0">
                <a:latin typeface="Calibri" panose="020F0502020204030204" pitchFamily="34" charset="0"/>
                <a:ea typeface="Calibri" panose="020F0502020204030204" pitchFamily="34" charset="0"/>
                <a:cs typeface="noorehira" panose="02000500000000020004" pitchFamily="2" charset="-78"/>
              </a:rPr>
              <a:t>-lump,</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Then we made the </a:t>
            </a:r>
            <a:r>
              <a:rPr lang="en-US" sz="2400" dirty="0" err="1">
                <a:latin typeface="Calibri" panose="020F0502020204030204" pitchFamily="34" charset="0"/>
                <a:ea typeface="Calibri" panose="020F0502020204030204" pitchFamily="34" charset="0"/>
                <a:cs typeface="noorehira" panose="02000500000000020004" pitchFamily="2" charset="-78"/>
              </a:rPr>
              <a:t>foetus</a:t>
            </a:r>
            <a:r>
              <a:rPr lang="en-US" sz="2400" dirty="0">
                <a:latin typeface="Calibri" panose="020F0502020204030204" pitchFamily="34" charset="0"/>
                <a:ea typeface="Calibri" panose="020F0502020204030204" pitchFamily="34" charset="0"/>
                <a:cs typeface="noorehira" panose="02000500000000020004" pitchFamily="2" charset="-78"/>
              </a:rPr>
              <a:t>-lump into bones,</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Then we clothed the bones with flesh,</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Thereafter we developed it into another creature,</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Thus the blessed is Allah who is the best of creators.</a:t>
            </a:r>
          </a:p>
        </p:txBody>
      </p:sp>
    </p:spTree>
    <p:extLst>
      <p:ext uri="{BB962C8B-B14F-4D97-AF65-F5344CB8AC3E}">
        <p14:creationId xmlns:p14="http://schemas.microsoft.com/office/powerpoint/2010/main" val="4102689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63" y="244698"/>
            <a:ext cx="9067940" cy="1068947"/>
          </a:xfrm>
        </p:spPr>
        <p:txBody>
          <a:bodyPr>
            <a:normAutofit fontScale="90000"/>
          </a:bodyPr>
          <a:lstStyle/>
          <a:p>
            <a:r>
              <a:rPr lang="en-US" b="1" u="sng" dirty="0">
                <a:latin typeface="Calibri" panose="020F0502020204030204" pitchFamily="34" charset="0"/>
              </a:rPr>
              <a:t>MISCONCEPTION ABOUT SCIENCE AND ISLAM</a:t>
            </a:r>
            <a:r>
              <a:rPr lang="en-US" dirty="0">
                <a:latin typeface="Calibri" panose="020F0502020204030204" pitchFamily="34" charset="0"/>
              </a:rPr>
              <a:t/>
            </a:r>
            <a:br>
              <a:rPr lang="en-US" dirty="0">
                <a:latin typeface="Calibri" panose="020F0502020204030204" pitchFamily="34" charset="0"/>
              </a:rPr>
            </a:br>
            <a:endParaRPr lang="en-US" dirty="0">
              <a:latin typeface="Calibri" panose="020F0502020204030204" pitchFamily="34" charset="0"/>
            </a:endParaRPr>
          </a:p>
        </p:txBody>
      </p:sp>
      <p:sp>
        <p:nvSpPr>
          <p:cNvPr id="3" name="Content Placeholder 2"/>
          <p:cNvSpPr>
            <a:spLocks noGrp="1"/>
          </p:cNvSpPr>
          <p:nvPr>
            <p:ph idx="1"/>
          </p:nvPr>
        </p:nvSpPr>
        <p:spPr>
          <a:xfrm>
            <a:off x="206063" y="1313646"/>
            <a:ext cx="9067940" cy="4172754"/>
          </a:xfrm>
        </p:spPr>
        <p:txBody>
          <a:bodyPr/>
          <a:lstStyle/>
          <a:p>
            <a:pPr marL="0" indent="0">
              <a:buNone/>
            </a:pPr>
            <a:endParaRPr lang="en-US" dirty="0"/>
          </a:p>
          <a:p>
            <a:pPr algn="just"/>
            <a:r>
              <a:rPr lang="en-US" sz="2400" dirty="0">
                <a:solidFill>
                  <a:schemeClr val="tx1"/>
                </a:solidFill>
                <a:latin typeface="Calibri" panose="020F0502020204030204" pitchFamily="34" charset="0"/>
              </a:rPr>
              <a:t>In the modern system of education, science occupies the uppermost position, it’s based on the observation, experience of matter, and the human wisdom. In other words…, scientific knowledge is related to the world of matter and has no concern with meta-physical world, while in the oneness of Allah and all other unseen matters are concerned with meta-physical philosophy. </a:t>
            </a:r>
            <a:r>
              <a:rPr lang="en-US" sz="2400" b="1" dirty="0">
                <a:solidFill>
                  <a:schemeClr val="tx1"/>
                </a:solidFill>
                <a:latin typeface="Calibri" panose="020F0502020204030204" pitchFamily="34" charset="0"/>
              </a:rPr>
              <a:t>That’s why there is no conflict between science and Islam.</a:t>
            </a:r>
            <a:endParaRPr lang="en-US" sz="2400" dirty="0">
              <a:solidFill>
                <a:schemeClr val="tx1"/>
              </a:solidFill>
              <a:latin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1802347822"/>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246" y="304800"/>
            <a:ext cx="6413678" cy="751268"/>
          </a:xfrm>
        </p:spPr>
        <p:txBody>
          <a:bodyPr>
            <a:normAutofit/>
          </a:bodyPr>
          <a:lstStyle/>
          <a:p>
            <a:r>
              <a:rPr lang="en-US" sz="3200" b="1" u="sng" dirty="0"/>
              <a:t>The First Theory:</a:t>
            </a:r>
            <a:endParaRPr lang="en-US" sz="3200" b="1" dirty="0">
              <a:latin typeface="+mn-lt"/>
            </a:endParaRPr>
          </a:p>
        </p:txBody>
      </p:sp>
      <p:sp>
        <p:nvSpPr>
          <p:cNvPr id="3" name="Content Placeholder 2"/>
          <p:cNvSpPr>
            <a:spLocks noGrp="1"/>
          </p:cNvSpPr>
          <p:nvPr>
            <p:ph idx="1"/>
          </p:nvPr>
        </p:nvSpPr>
        <p:spPr>
          <a:xfrm>
            <a:off x="528034" y="1056069"/>
            <a:ext cx="8242479" cy="4842455"/>
          </a:xfrm>
        </p:spPr>
        <p:txBody>
          <a:bodyPr>
            <a:normAutofit lnSpcReduction="10000"/>
          </a:bodyPr>
          <a:lstStyle/>
          <a:p>
            <a:pPr marL="0" indent="0">
              <a:buNone/>
            </a:pPr>
            <a:endParaRPr lang="en-US" dirty="0"/>
          </a:p>
          <a:p>
            <a:pPr marL="0" indent="0" algn="just">
              <a:buNone/>
            </a:pPr>
            <a:r>
              <a:rPr lang="en-US" sz="2400" dirty="0">
                <a:solidFill>
                  <a:schemeClr val="tx1"/>
                </a:solidFill>
              </a:rPr>
              <a:t>Whatever they can have approach to by their material means, scientific instrument apparatuses observation, experience, wisdom and intellect, they believe without hesitation, but refuse to accept anything that is beyond material means and through immaterial means.</a:t>
            </a:r>
          </a:p>
          <a:p>
            <a:pPr marL="0" indent="0" algn="just">
              <a:buNone/>
            </a:pPr>
            <a:r>
              <a:rPr lang="en-US" sz="2400" dirty="0">
                <a:solidFill>
                  <a:schemeClr val="tx1"/>
                </a:solidFill>
              </a:rPr>
              <a:t> </a:t>
            </a:r>
          </a:p>
          <a:p>
            <a:pPr marL="0" indent="0" algn="just">
              <a:buNone/>
            </a:pPr>
            <a:r>
              <a:rPr lang="en-US" sz="2400" dirty="0">
                <a:solidFill>
                  <a:schemeClr val="tx1"/>
                </a:solidFill>
              </a:rPr>
              <a:t>The above mentioned theory is basically unscientific because: </a:t>
            </a:r>
            <a:r>
              <a:rPr lang="en-US" sz="2400" b="1" dirty="0">
                <a:solidFill>
                  <a:schemeClr val="tx1"/>
                </a:solidFill>
              </a:rPr>
              <a:t>Absence of the knowledge about anything does not prove its non-existence. </a:t>
            </a:r>
            <a:r>
              <a:rPr lang="en-US" sz="2400" dirty="0">
                <a:solidFill>
                  <a:schemeClr val="tx1"/>
                </a:solidFill>
              </a:rPr>
              <a:t>In other words</a:t>
            </a:r>
            <a:r>
              <a:rPr lang="en-US" sz="2400" b="1" dirty="0">
                <a:solidFill>
                  <a:schemeClr val="tx1"/>
                </a:solidFill>
              </a:rPr>
              <a:t> </a:t>
            </a:r>
            <a:r>
              <a:rPr lang="en-US" sz="2400" dirty="0">
                <a:solidFill>
                  <a:schemeClr val="tx1"/>
                </a:solidFill>
              </a:rPr>
              <a:t>it does not mean that</a:t>
            </a:r>
            <a:r>
              <a:rPr lang="en-US" sz="2400" b="1" dirty="0">
                <a:solidFill>
                  <a:schemeClr val="tx1"/>
                </a:solidFill>
              </a:rPr>
              <a:t> </a:t>
            </a:r>
            <a:r>
              <a:rPr lang="en-US" sz="2400" dirty="0">
                <a:solidFill>
                  <a:schemeClr val="tx1"/>
                </a:solidFill>
              </a:rPr>
              <a:t>the scientific knowledge and discoveries of the universe that we know today, were not known or exist in the earliest generation.</a:t>
            </a:r>
          </a:p>
          <a:p>
            <a:pPr marL="0" indent="0">
              <a:buNone/>
            </a:pPr>
            <a:endParaRPr lang="en-US" dirty="0"/>
          </a:p>
        </p:txBody>
      </p:sp>
    </p:spTree>
    <p:extLst>
      <p:ext uri="{BB962C8B-B14F-4D97-AF65-F5344CB8AC3E}">
        <p14:creationId xmlns:p14="http://schemas.microsoft.com/office/powerpoint/2010/main" val="2517572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5916" y="296216"/>
            <a:ext cx="4185634" cy="605306"/>
          </a:xfrm>
        </p:spPr>
        <p:txBody>
          <a:bodyPr/>
          <a:lstStyle/>
          <a:p>
            <a:r>
              <a:rPr lang="en-US" sz="3200" b="1" u="sng" dirty="0"/>
              <a:t>The Second Theory:</a:t>
            </a:r>
            <a:endParaRPr lang="en-US" sz="3200" dirty="0"/>
          </a:p>
        </p:txBody>
      </p:sp>
      <p:sp>
        <p:nvSpPr>
          <p:cNvPr id="3" name="Subtitle 2"/>
          <p:cNvSpPr>
            <a:spLocks noGrp="1"/>
          </p:cNvSpPr>
          <p:nvPr>
            <p:ph type="subTitle" idx="1"/>
          </p:nvPr>
        </p:nvSpPr>
        <p:spPr>
          <a:xfrm>
            <a:off x="965916" y="1262130"/>
            <a:ext cx="8255357" cy="4262907"/>
          </a:xfrm>
        </p:spPr>
        <p:txBody>
          <a:bodyPr>
            <a:normAutofit/>
          </a:bodyPr>
          <a:lstStyle/>
          <a:p>
            <a:pPr algn="l"/>
            <a:r>
              <a:rPr lang="en-US" sz="2400" dirty="0">
                <a:solidFill>
                  <a:schemeClr val="tx1"/>
                </a:solidFill>
                <a:latin typeface="Calibri" panose="020F0502020204030204" pitchFamily="34" charset="0"/>
              </a:rPr>
              <a:t>When we don’t know the things about witch we are quite in the dark then we are also not in a position to say with certainly about existence or non-existence of those things.</a:t>
            </a:r>
          </a:p>
          <a:p>
            <a:pPr marL="342900" indent="-342900" algn="l">
              <a:buFont typeface="Wingdings" panose="05000000000000000000" pitchFamily="2" charset="2"/>
              <a:buChar char="Ø"/>
            </a:pPr>
            <a:r>
              <a:rPr lang="en-US" sz="2400" dirty="0">
                <a:solidFill>
                  <a:schemeClr val="tx1"/>
                </a:solidFill>
                <a:latin typeface="Calibri" panose="020F0502020204030204" pitchFamily="34" charset="0"/>
              </a:rPr>
              <a:t>This theory is illogical because it is absolutely unscientific to probe into an immaterial problem by material methods. Islam concerned with mate-physics while science has no concerned with it. </a:t>
            </a:r>
          </a:p>
          <a:p>
            <a:pPr algn="l"/>
            <a:r>
              <a:rPr lang="en-US" sz="2200" dirty="0">
                <a:solidFill>
                  <a:schemeClr val="tx1"/>
                </a:solidFill>
                <a:latin typeface="Calibri" panose="020F0502020204030204" pitchFamily="34" charset="0"/>
              </a:rPr>
              <a:t>	It is therefore, only one certain way to recognize existence of 	Allah Almighty in light of his revelation which is came on the 	humanity through his prophet and sit’s free from every doubt.</a:t>
            </a:r>
          </a:p>
          <a:p>
            <a:endParaRPr lang="en-US" dirty="0"/>
          </a:p>
        </p:txBody>
      </p:sp>
    </p:spTree>
    <p:extLst>
      <p:ext uri="{BB962C8B-B14F-4D97-AF65-F5344CB8AC3E}">
        <p14:creationId xmlns:p14="http://schemas.microsoft.com/office/powerpoint/2010/main" val="1849254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884" y="206062"/>
            <a:ext cx="8834908" cy="1738648"/>
          </a:xfrm>
        </p:spPr>
        <p:txBody>
          <a:bodyPr/>
          <a:lstStyle/>
          <a:p>
            <a:pPr algn="l"/>
            <a:r>
              <a:rPr lang="en-US" sz="2400" b="1" u="sng" dirty="0"/>
              <a:t>IMPACTS OF THIS FAITH  IN OUR INDIVIDUAL AND COLLECTIVE LIFE</a:t>
            </a:r>
            <a:br>
              <a:rPr lang="en-US" sz="2400" b="1" u="sng" dirty="0"/>
            </a:br>
            <a:endParaRPr lang="en-US" b="1" u="sng" dirty="0"/>
          </a:p>
        </p:txBody>
      </p:sp>
      <p:sp>
        <p:nvSpPr>
          <p:cNvPr id="3" name="Subtitle 2"/>
          <p:cNvSpPr>
            <a:spLocks noGrp="1"/>
          </p:cNvSpPr>
          <p:nvPr>
            <p:ph type="subTitle" idx="1"/>
          </p:nvPr>
        </p:nvSpPr>
        <p:spPr>
          <a:xfrm>
            <a:off x="1043189" y="1339404"/>
            <a:ext cx="8178084" cy="4752304"/>
          </a:xfrm>
        </p:spPr>
        <p:txBody>
          <a:bodyPr>
            <a:normAutofit fontScale="92500" lnSpcReduction="10000"/>
          </a:bodyPr>
          <a:lstStyle/>
          <a:p>
            <a:pPr marL="342900" indent="-342900">
              <a:buFont typeface="Wingdings" panose="05000000000000000000" pitchFamily="2" charset="2"/>
              <a:buChar char="Ø"/>
            </a:pPr>
            <a:endParaRPr lang="en-US" b="1" dirty="0">
              <a:solidFill>
                <a:schemeClr val="tx1"/>
              </a:solidFill>
            </a:endParaRPr>
          </a:p>
          <a:p>
            <a:pPr marL="342900" indent="-342900" algn="l">
              <a:buFont typeface="Wingdings" panose="05000000000000000000" pitchFamily="2" charset="2"/>
              <a:buChar char="Ø"/>
            </a:pPr>
            <a:r>
              <a:rPr lang="en-US" sz="2800" b="1" dirty="0">
                <a:solidFill>
                  <a:schemeClr val="tx1"/>
                </a:solidFill>
              </a:rPr>
              <a:t>Freedom from the worship of human beings.</a:t>
            </a:r>
            <a:endParaRPr lang="en-US" sz="2800" dirty="0">
              <a:solidFill>
                <a:schemeClr val="tx1"/>
              </a:solidFill>
            </a:endParaRPr>
          </a:p>
          <a:p>
            <a:pPr algn="ctr"/>
            <a:r>
              <a:rPr lang="ur-PK" sz="2800" dirty="0">
                <a:solidFill>
                  <a:schemeClr val="tx1"/>
                </a:solidFill>
                <a:latin typeface="Jameel Noori Nastaleeq" panose="02000503000000000004" pitchFamily="2" charset="-78"/>
                <a:cs typeface="Jameel Noori Nastaleeq" panose="02000503000000000004" pitchFamily="2" charset="-78"/>
              </a:rPr>
              <a:t>یہ ایک سجدہ جسے تو گراں سمجھتا ہے</a:t>
            </a:r>
            <a:endParaRPr lang="en-US" sz="2800" dirty="0">
              <a:solidFill>
                <a:schemeClr val="tx1"/>
              </a:solidFill>
              <a:latin typeface="Jameel Noori Nastaleeq" panose="02000503000000000004" pitchFamily="2" charset="-78"/>
              <a:cs typeface="Jameel Noori Nastaleeq" panose="02000503000000000004" pitchFamily="2" charset="-78"/>
            </a:endParaRPr>
          </a:p>
          <a:p>
            <a:pPr algn="ctr"/>
            <a:r>
              <a:rPr lang="ur-PK" sz="2800" dirty="0">
                <a:solidFill>
                  <a:schemeClr val="tx1"/>
                </a:solidFill>
                <a:latin typeface="Jameel Noori Nastaleeq" panose="02000503000000000004" pitchFamily="2" charset="-78"/>
                <a:cs typeface="Jameel Noori Nastaleeq" panose="02000503000000000004" pitchFamily="2" charset="-78"/>
              </a:rPr>
              <a:t>ہزار سجدوں سے دیتا ہے آدمی کو نجات</a:t>
            </a:r>
            <a:endParaRPr lang="en-US" sz="2800" dirty="0">
              <a:solidFill>
                <a:schemeClr val="tx1"/>
              </a:solidFill>
              <a:latin typeface="Jameel Noori Nastaleeq" panose="02000503000000000004" pitchFamily="2" charset="-78"/>
              <a:cs typeface="Jameel Noori Nastaleeq" panose="02000503000000000004" pitchFamily="2" charset="-78"/>
            </a:endParaRPr>
          </a:p>
          <a:p>
            <a:pPr marL="342900" indent="-342900" algn="l">
              <a:buFont typeface="Wingdings" panose="05000000000000000000" pitchFamily="2" charset="2"/>
              <a:buChar char="Ø"/>
            </a:pPr>
            <a:r>
              <a:rPr lang="en-US" sz="2800" b="1" dirty="0">
                <a:solidFill>
                  <a:schemeClr val="tx1"/>
                </a:solidFill>
              </a:rPr>
              <a:t>Respect of the high position of Humanity.</a:t>
            </a:r>
            <a:endParaRPr lang="en-US" sz="2800" dirty="0">
              <a:solidFill>
                <a:schemeClr val="tx1"/>
              </a:solidFill>
            </a:endParaRPr>
          </a:p>
          <a:p>
            <a:pPr marL="342900" indent="-342900" algn="l">
              <a:buFont typeface="Wingdings" panose="05000000000000000000" pitchFamily="2" charset="2"/>
              <a:buChar char="Ø"/>
            </a:pPr>
            <a:r>
              <a:rPr lang="en-US" sz="2800" b="1" dirty="0">
                <a:solidFill>
                  <a:schemeClr val="tx1"/>
                </a:solidFill>
              </a:rPr>
              <a:t>Reformation of the soul with good qualities.</a:t>
            </a:r>
            <a:endParaRPr lang="en-US" sz="2800" dirty="0">
              <a:solidFill>
                <a:schemeClr val="tx1"/>
              </a:solidFill>
            </a:endParaRPr>
          </a:p>
          <a:p>
            <a:pPr marL="342900" indent="-342900" algn="l">
              <a:buFont typeface="Wingdings" panose="05000000000000000000" pitchFamily="2" charset="2"/>
              <a:buChar char="Ø"/>
            </a:pPr>
            <a:r>
              <a:rPr lang="en-US" sz="2800" b="1" dirty="0">
                <a:solidFill>
                  <a:schemeClr val="tx1"/>
                </a:solidFill>
              </a:rPr>
              <a:t>Success, in this world &amp; Hereafter.  </a:t>
            </a:r>
            <a:endParaRPr lang="en-US" sz="2800" dirty="0">
              <a:solidFill>
                <a:schemeClr val="tx1"/>
              </a:solidFill>
            </a:endParaRPr>
          </a:p>
          <a:p>
            <a:pPr marL="342900" indent="-342900" algn="l">
              <a:buFont typeface="Wingdings" panose="05000000000000000000" pitchFamily="2" charset="2"/>
              <a:buChar char="Ø"/>
            </a:pPr>
            <a:r>
              <a:rPr lang="en-US" sz="2800" b="1" dirty="0">
                <a:solidFill>
                  <a:schemeClr val="tx1"/>
                </a:solidFill>
              </a:rPr>
              <a:t>Basis of cosmopolitan Brotherhood.</a:t>
            </a:r>
            <a:endParaRPr lang="en-US" sz="2800" dirty="0">
              <a:solidFill>
                <a:schemeClr val="tx1"/>
              </a:solidFill>
            </a:endParaRPr>
          </a:p>
          <a:p>
            <a:pPr algn="ctr"/>
            <a:r>
              <a:rPr lang="ur-PK" sz="2800" dirty="0">
                <a:solidFill>
                  <a:schemeClr val="tx1"/>
                </a:solidFill>
                <a:latin typeface="Jameel Noori Nastaleeq" panose="02000503000000000004" pitchFamily="2" charset="-78"/>
                <a:cs typeface="Jameel Noori Nastaleeq" panose="02000503000000000004" pitchFamily="2" charset="-78"/>
              </a:rPr>
              <a:t>ایک ہوں مسلم حرم کی پاسبانی کے لیے</a:t>
            </a:r>
            <a:endParaRPr lang="en-US" sz="2800" dirty="0">
              <a:solidFill>
                <a:schemeClr val="tx1"/>
              </a:solidFill>
              <a:latin typeface="Jameel Noori Nastaleeq" panose="02000503000000000004" pitchFamily="2" charset="-78"/>
              <a:cs typeface="Jameel Noori Nastaleeq" panose="02000503000000000004" pitchFamily="2" charset="-78"/>
            </a:endParaRPr>
          </a:p>
          <a:p>
            <a:pPr algn="ctr"/>
            <a:r>
              <a:rPr lang="ur-PK" sz="2800" dirty="0">
                <a:solidFill>
                  <a:schemeClr val="tx1"/>
                </a:solidFill>
                <a:latin typeface="Jameel Noori Nastaleeq" panose="02000503000000000004" pitchFamily="2" charset="-78"/>
                <a:cs typeface="Jameel Noori Nastaleeq" panose="02000503000000000004" pitchFamily="2" charset="-78"/>
              </a:rPr>
              <a:t>نیل کے ساحل سے تا بہ خاک کاشغر</a:t>
            </a:r>
            <a:endParaRPr lang="en-US" sz="2800" dirty="0">
              <a:solidFill>
                <a:schemeClr val="tx1"/>
              </a:solidFill>
              <a:latin typeface="Jameel Noori Nastaleeq" panose="02000503000000000004" pitchFamily="2" charset="-78"/>
              <a:cs typeface="Jameel Noori Nastaleeq" panose="02000503000000000004" pitchFamily="2" charset="-78"/>
            </a:endParaRPr>
          </a:p>
          <a:p>
            <a:endParaRPr lang="en-US" dirty="0"/>
          </a:p>
        </p:txBody>
      </p:sp>
    </p:spTree>
    <p:extLst>
      <p:ext uri="{BB962C8B-B14F-4D97-AF65-F5344CB8AC3E}">
        <p14:creationId xmlns:p14="http://schemas.microsoft.com/office/powerpoint/2010/main" val="1344607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2B0F1A-E8DF-4BDF-88ED-23151C4A0147}"/>
              </a:ext>
            </a:extLst>
          </p:cNvPr>
          <p:cNvSpPr>
            <a:spLocks noGrp="1"/>
          </p:cNvSpPr>
          <p:nvPr>
            <p:ph type="ctrTitle"/>
          </p:nvPr>
        </p:nvSpPr>
        <p:spPr>
          <a:xfrm>
            <a:off x="1497496" y="1908313"/>
            <a:ext cx="5552661" cy="1073426"/>
          </a:xfrm>
        </p:spPr>
        <p:txBody>
          <a:bodyPr>
            <a:normAutofit fontScale="90000"/>
          </a:bodyPr>
          <a:lstStyle/>
          <a:p>
            <a:r>
              <a:rPr lang="en-US" sz="6600" b="1" u="sng" dirty="0"/>
              <a:t>PROPHETHOOD</a:t>
            </a:r>
          </a:p>
        </p:txBody>
      </p:sp>
      <p:sp>
        <p:nvSpPr>
          <p:cNvPr id="3" name="Subtitle 2">
            <a:extLst>
              <a:ext uri="{FF2B5EF4-FFF2-40B4-BE49-F238E27FC236}">
                <a16:creationId xmlns:a16="http://schemas.microsoft.com/office/drawing/2014/main" xmlns="" id="{6728ACC7-AA55-4F1F-86C4-164D039BAE84}"/>
              </a:ext>
            </a:extLst>
          </p:cNvPr>
          <p:cNvSpPr>
            <a:spLocks noGrp="1"/>
          </p:cNvSpPr>
          <p:nvPr>
            <p:ph type="subTitle" idx="1"/>
          </p:nvPr>
        </p:nvSpPr>
        <p:spPr>
          <a:xfrm>
            <a:off x="1497496" y="3129568"/>
            <a:ext cx="7620746" cy="837125"/>
          </a:xfrm>
        </p:spPr>
        <p:txBody>
          <a:bodyPr>
            <a:normAutofit/>
          </a:bodyPr>
          <a:lstStyle/>
          <a:p>
            <a:pPr algn="l" rtl="1"/>
            <a:r>
              <a:rPr lang="en-US" sz="3600" dirty="0">
                <a:solidFill>
                  <a:schemeClr val="tx1"/>
                </a:solidFill>
              </a:rPr>
              <a:t>The Second Believe</a:t>
            </a:r>
          </a:p>
        </p:txBody>
      </p:sp>
    </p:spTree>
    <p:extLst>
      <p:ext uri="{BB962C8B-B14F-4D97-AF65-F5344CB8AC3E}">
        <p14:creationId xmlns:p14="http://schemas.microsoft.com/office/powerpoint/2010/main" val="998592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450573"/>
            <a:ext cx="10479159" cy="1351723"/>
          </a:xfrm>
        </p:spPr>
        <p:txBody>
          <a:bodyPr>
            <a:normAutofit/>
          </a:bodyPr>
          <a:lstStyle/>
          <a:p>
            <a:r>
              <a:rPr lang="en-US" sz="4000" b="1" u="sng" dirty="0"/>
              <a:t>Definition Of Prophet</a:t>
            </a:r>
            <a:r>
              <a:rPr lang="en-US" b="1" u="sng" dirty="0"/>
              <a:t/>
            </a:r>
            <a:br>
              <a:rPr lang="en-US" b="1" u="sng" dirty="0"/>
            </a:br>
            <a:endParaRPr lang="en-US" dirty="0"/>
          </a:p>
        </p:txBody>
      </p:sp>
      <p:sp>
        <p:nvSpPr>
          <p:cNvPr id="3" name="Content Placeholder 2"/>
          <p:cNvSpPr>
            <a:spLocks noGrp="1"/>
          </p:cNvSpPr>
          <p:nvPr>
            <p:ph idx="1"/>
          </p:nvPr>
        </p:nvSpPr>
        <p:spPr>
          <a:xfrm>
            <a:off x="1179444" y="1245704"/>
            <a:ext cx="6869852" cy="4961913"/>
          </a:xfrm>
        </p:spPr>
        <p:txBody>
          <a:bodyPr>
            <a:normAutofit fontScale="40000" lnSpcReduction="20000"/>
          </a:bodyPr>
          <a:lstStyle/>
          <a:p>
            <a:pPr marL="0" indent="0">
              <a:buNone/>
            </a:pPr>
            <a:endParaRPr lang="en-US" sz="2400" b="1" u="sng" dirty="0"/>
          </a:p>
          <a:p>
            <a:pPr marL="0" indent="0">
              <a:buNone/>
            </a:pPr>
            <a:r>
              <a:rPr lang="en-US" sz="5100" b="1" u="sng" dirty="0">
                <a:latin typeface="Calibri" panose="020F0502020204030204" pitchFamily="34" charset="0"/>
              </a:rPr>
              <a:t>Definition:</a:t>
            </a:r>
          </a:p>
          <a:p>
            <a:pPr marL="0" indent="0">
              <a:buNone/>
            </a:pPr>
            <a:r>
              <a:rPr lang="en-US" sz="2600" b="1" u="sng" dirty="0">
                <a:latin typeface="Calibri" panose="020F0502020204030204" pitchFamily="34" charset="0"/>
              </a:rPr>
              <a:t> </a:t>
            </a:r>
          </a:p>
          <a:p>
            <a:pPr marL="0" indent="0">
              <a:buNone/>
            </a:pPr>
            <a:r>
              <a:rPr lang="en-US" sz="6000" dirty="0">
                <a:solidFill>
                  <a:schemeClr val="tx1"/>
                </a:solidFill>
                <a:latin typeface="Calibri" panose="020F0502020204030204" pitchFamily="34" charset="0"/>
              </a:rPr>
              <a:t>Prophet is the human sent by Allah Almighty for the guidance of mankind.</a:t>
            </a:r>
          </a:p>
          <a:p>
            <a:pPr marL="0" indent="0">
              <a:buNone/>
            </a:pPr>
            <a:endParaRPr lang="en-US" sz="2600" dirty="0">
              <a:solidFill>
                <a:schemeClr val="tx1"/>
              </a:solidFill>
              <a:latin typeface="Calibri" panose="020F0502020204030204" pitchFamily="34" charset="0"/>
            </a:endParaRPr>
          </a:p>
          <a:p>
            <a:pPr marL="0" indent="0">
              <a:buNone/>
            </a:pPr>
            <a:r>
              <a:rPr lang="en-US" sz="5100" b="1" dirty="0">
                <a:solidFill>
                  <a:schemeClr val="tx1"/>
                </a:solidFill>
                <a:latin typeface="Calibri" panose="020F0502020204030204" pitchFamily="34" charset="0"/>
              </a:rPr>
              <a:t>Difference between Nabi and </a:t>
            </a:r>
            <a:r>
              <a:rPr lang="en-US" sz="5100" b="1" dirty="0" err="1">
                <a:solidFill>
                  <a:schemeClr val="tx1"/>
                </a:solidFill>
                <a:latin typeface="Calibri" panose="020F0502020204030204" pitchFamily="34" charset="0"/>
              </a:rPr>
              <a:t>Rasool</a:t>
            </a:r>
            <a:r>
              <a:rPr lang="en-US" sz="5100" b="1" dirty="0">
                <a:solidFill>
                  <a:schemeClr val="tx1"/>
                </a:solidFill>
                <a:latin typeface="Calibri" panose="020F0502020204030204" pitchFamily="34" charset="0"/>
              </a:rPr>
              <a:t>:</a:t>
            </a:r>
          </a:p>
          <a:p>
            <a:pPr marL="0" indent="0">
              <a:buNone/>
            </a:pPr>
            <a:endParaRPr lang="en-US" sz="2600" b="1" dirty="0">
              <a:solidFill>
                <a:schemeClr val="tx1"/>
              </a:solidFill>
              <a:latin typeface="Calibri" panose="020F0502020204030204" pitchFamily="34" charset="0"/>
            </a:endParaRPr>
          </a:p>
          <a:p>
            <a:pPr lvl="1">
              <a:lnSpc>
                <a:spcPct val="80000"/>
              </a:lnSpc>
            </a:pPr>
            <a:r>
              <a:rPr lang="en-US" sz="4400" b="1" dirty="0" err="1">
                <a:solidFill>
                  <a:schemeClr val="tx1"/>
                </a:solidFill>
                <a:latin typeface="Calibri" panose="020F0502020204030204" pitchFamily="34" charset="0"/>
              </a:rPr>
              <a:t>Rasool</a:t>
            </a:r>
            <a:r>
              <a:rPr lang="en-US" sz="4400" dirty="0">
                <a:solidFill>
                  <a:schemeClr val="tx1"/>
                </a:solidFill>
                <a:latin typeface="Calibri" panose="020F0502020204030204" pitchFamily="34" charset="0"/>
              </a:rPr>
              <a:t>: </a:t>
            </a:r>
          </a:p>
          <a:p>
            <a:pPr marL="914400" lvl="1" indent="-457200">
              <a:lnSpc>
                <a:spcPct val="80000"/>
              </a:lnSpc>
              <a:buFont typeface="+mj-lt"/>
              <a:buAutoNum type="alphaLcPeriod"/>
            </a:pPr>
            <a:r>
              <a:rPr lang="en-US" sz="5000" dirty="0">
                <a:solidFill>
                  <a:schemeClr val="tx1"/>
                </a:solidFill>
                <a:latin typeface="Calibri" panose="020F0502020204030204" pitchFamily="34" charset="0"/>
              </a:rPr>
              <a:t>One who brings new </a:t>
            </a:r>
            <a:r>
              <a:rPr lang="en-US" sz="5000" dirty="0" err="1">
                <a:solidFill>
                  <a:schemeClr val="tx1"/>
                </a:solidFill>
                <a:latin typeface="Calibri" panose="020F0502020204030204" pitchFamily="34" charset="0"/>
              </a:rPr>
              <a:t>Shria</a:t>
            </a:r>
            <a:r>
              <a:rPr lang="en-US" sz="5000" dirty="0">
                <a:solidFill>
                  <a:schemeClr val="tx1"/>
                </a:solidFill>
                <a:latin typeface="Calibri" panose="020F0502020204030204" pitchFamily="34" charset="0"/>
              </a:rPr>
              <a:t> </a:t>
            </a:r>
          </a:p>
          <a:p>
            <a:pPr marL="914400" lvl="1" indent="-457200">
              <a:lnSpc>
                <a:spcPct val="80000"/>
              </a:lnSpc>
              <a:buFont typeface="+mj-lt"/>
              <a:buAutoNum type="alphaLcPeriod"/>
            </a:pPr>
            <a:r>
              <a:rPr lang="en-US" sz="5000" dirty="0">
                <a:solidFill>
                  <a:schemeClr val="tx1"/>
                </a:solidFill>
                <a:latin typeface="Calibri" panose="020F0502020204030204" pitchFamily="34" charset="0"/>
              </a:rPr>
              <a:t>Book </a:t>
            </a:r>
          </a:p>
          <a:p>
            <a:pPr marL="914400" lvl="1" indent="-457200">
              <a:lnSpc>
                <a:spcPct val="80000"/>
              </a:lnSpc>
              <a:buFont typeface="+mj-lt"/>
              <a:buAutoNum type="alphaLcPeriod"/>
            </a:pPr>
            <a:r>
              <a:rPr lang="en-US" sz="5000" dirty="0">
                <a:solidFill>
                  <a:schemeClr val="tx1"/>
                </a:solidFill>
                <a:latin typeface="Calibri" panose="020F0502020204030204" pitchFamily="34" charset="0"/>
              </a:rPr>
              <a:t>Sent to New </a:t>
            </a:r>
            <a:r>
              <a:rPr lang="en-US" sz="5000" dirty="0" err="1">
                <a:solidFill>
                  <a:schemeClr val="tx1"/>
                </a:solidFill>
                <a:latin typeface="Calibri" panose="020F0502020204030204" pitchFamily="34" charset="0"/>
              </a:rPr>
              <a:t>Ummah.e.g</a:t>
            </a:r>
            <a:r>
              <a:rPr lang="en-US" sz="5000" dirty="0">
                <a:solidFill>
                  <a:schemeClr val="tx1"/>
                </a:solidFill>
                <a:latin typeface="Calibri" panose="020F0502020204030204" pitchFamily="34" charset="0"/>
              </a:rPr>
              <a:t> </a:t>
            </a:r>
            <a:r>
              <a:rPr lang="en-US" sz="5000" dirty="0" err="1">
                <a:solidFill>
                  <a:schemeClr val="tx1"/>
                </a:solidFill>
                <a:latin typeface="Calibri" panose="020F0502020204030204" pitchFamily="34" charset="0"/>
              </a:rPr>
              <a:t>Hazrat</a:t>
            </a:r>
            <a:r>
              <a:rPr lang="en-US" sz="5000" dirty="0">
                <a:solidFill>
                  <a:schemeClr val="tx1"/>
                </a:solidFill>
                <a:latin typeface="Calibri" panose="020F0502020204030204" pitchFamily="34" charset="0"/>
              </a:rPr>
              <a:t> Ismail (</a:t>
            </a:r>
            <a:r>
              <a:rPr lang="en-US" sz="5000" dirty="0" err="1">
                <a:solidFill>
                  <a:schemeClr val="tx1"/>
                </a:solidFill>
                <a:latin typeface="Calibri" panose="020F0502020204030204" pitchFamily="34" charset="0"/>
              </a:rPr>
              <a:t>a.s</a:t>
            </a:r>
            <a:r>
              <a:rPr lang="en-US" sz="5000" dirty="0">
                <a:solidFill>
                  <a:schemeClr val="tx1"/>
                </a:solidFill>
                <a:latin typeface="Calibri" panose="020F0502020204030204" pitchFamily="34" charset="0"/>
              </a:rPr>
              <a:t>)</a:t>
            </a:r>
          </a:p>
          <a:p>
            <a:pPr marL="457200" lvl="1" indent="0">
              <a:lnSpc>
                <a:spcPct val="80000"/>
              </a:lnSpc>
              <a:buNone/>
            </a:pPr>
            <a:endParaRPr lang="en-US" sz="2600" dirty="0">
              <a:solidFill>
                <a:schemeClr val="tx1"/>
              </a:solidFill>
              <a:latin typeface="Calibri" panose="020F0502020204030204" pitchFamily="34" charset="0"/>
            </a:endParaRPr>
          </a:p>
          <a:p>
            <a:pPr lvl="1">
              <a:lnSpc>
                <a:spcPct val="80000"/>
              </a:lnSpc>
            </a:pPr>
            <a:r>
              <a:rPr lang="en-US" sz="5100" b="1" dirty="0">
                <a:solidFill>
                  <a:schemeClr val="tx1"/>
                </a:solidFill>
                <a:latin typeface="Calibri" panose="020F0502020204030204" pitchFamily="34" charset="0"/>
              </a:rPr>
              <a:t>Nabi</a:t>
            </a:r>
            <a:r>
              <a:rPr lang="en-US" sz="5100" dirty="0">
                <a:solidFill>
                  <a:schemeClr val="tx1"/>
                </a:solidFill>
                <a:latin typeface="Calibri" panose="020F0502020204030204" pitchFamily="34" charset="0"/>
              </a:rPr>
              <a:t>: </a:t>
            </a:r>
          </a:p>
          <a:p>
            <a:pPr marL="457200" lvl="1" indent="0">
              <a:lnSpc>
                <a:spcPct val="80000"/>
              </a:lnSpc>
              <a:buNone/>
            </a:pPr>
            <a:r>
              <a:rPr lang="en-US" sz="2600" dirty="0">
                <a:solidFill>
                  <a:schemeClr val="tx1"/>
                </a:solidFill>
                <a:latin typeface="Calibri" panose="020F0502020204030204" pitchFamily="34" charset="0"/>
              </a:rPr>
              <a:t>	</a:t>
            </a:r>
            <a:r>
              <a:rPr lang="en-US" sz="5100" dirty="0">
                <a:solidFill>
                  <a:schemeClr val="tx1"/>
                </a:solidFill>
                <a:latin typeface="Calibri" panose="020F0502020204030204" pitchFamily="34" charset="0"/>
              </a:rPr>
              <a:t>Those who are revealed by revelation.</a:t>
            </a:r>
          </a:p>
          <a:p>
            <a:pPr lvl="1">
              <a:lnSpc>
                <a:spcPct val="80000"/>
              </a:lnSpc>
            </a:pPr>
            <a:endParaRPr lang="en-US" dirty="0">
              <a:solidFill>
                <a:schemeClr val="tx1"/>
              </a:solidFill>
            </a:endParaRPr>
          </a:p>
          <a:p>
            <a:pPr marL="0" indent="0">
              <a:buNone/>
            </a:pPr>
            <a:r>
              <a:rPr lang="en-US" dirty="0">
                <a:solidFill>
                  <a:schemeClr val="tx1"/>
                </a:solidFill>
              </a:rPr>
              <a:t>  </a:t>
            </a:r>
          </a:p>
        </p:txBody>
      </p:sp>
    </p:spTree>
    <p:extLst>
      <p:ext uri="{BB962C8B-B14F-4D97-AF65-F5344CB8AC3E}">
        <p14:creationId xmlns:p14="http://schemas.microsoft.com/office/powerpoint/2010/main" val="3168748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2037"/>
            <a:ext cx="4121239" cy="689484"/>
          </a:xfrm>
        </p:spPr>
        <p:txBody>
          <a:bodyPr>
            <a:normAutofit/>
          </a:bodyPr>
          <a:lstStyle/>
          <a:p>
            <a:r>
              <a:rPr lang="en-US" sz="3600" b="1" u="sng" dirty="0">
                <a:latin typeface="Calibri" panose="020F0502020204030204" pitchFamily="34" charset="0"/>
              </a:rPr>
              <a:t>Number of Prophets</a:t>
            </a:r>
          </a:p>
        </p:txBody>
      </p:sp>
      <p:sp>
        <p:nvSpPr>
          <p:cNvPr id="3" name="Subtitle 2"/>
          <p:cNvSpPr>
            <a:spLocks noGrp="1"/>
          </p:cNvSpPr>
          <p:nvPr>
            <p:ph type="subTitle" idx="1"/>
          </p:nvPr>
        </p:nvSpPr>
        <p:spPr>
          <a:xfrm>
            <a:off x="1004552" y="1107584"/>
            <a:ext cx="8203842" cy="4211391"/>
          </a:xfrm>
        </p:spPr>
        <p:txBody>
          <a:bodyPr>
            <a:noAutofit/>
          </a:bodyPr>
          <a:lstStyle/>
          <a:p>
            <a:pPr algn="just"/>
            <a:r>
              <a:rPr lang="en-US" sz="2400" b="1" dirty="0">
                <a:solidFill>
                  <a:schemeClr val="tx1"/>
                </a:solidFill>
                <a:latin typeface="Arial" panose="020B0604020202020204" pitchFamily="34" charset="0"/>
                <a:cs typeface="Arial" panose="020B0604020202020204" pitchFamily="34" charset="0"/>
              </a:rPr>
              <a:t>Adam</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a.s</a:t>
            </a:r>
            <a:r>
              <a:rPr lang="en-US" sz="2400" dirty="0">
                <a:solidFill>
                  <a:schemeClr val="tx1"/>
                </a:solidFill>
                <a:latin typeface="Arial" panose="020B0604020202020204" pitchFamily="34" charset="0"/>
                <a:cs typeface="Arial" panose="020B0604020202020204" pitchFamily="34" charset="0"/>
              </a:rPr>
              <a:t>.) was the first of the divine prophets and The Holy </a:t>
            </a:r>
            <a:r>
              <a:rPr lang="en-US" sz="2400" b="1" dirty="0">
                <a:solidFill>
                  <a:schemeClr val="tx1"/>
                </a:solidFill>
                <a:latin typeface="Arial" panose="020B0604020202020204" pitchFamily="34" charset="0"/>
                <a:cs typeface="Arial" panose="020B0604020202020204" pitchFamily="34" charset="0"/>
              </a:rPr>
              <a:t>Prophet Muhammad (S)</a:t>
            </a:r>
            <a:r>
              <a:rPr lang="en-US" sz="2400" dirty="0">
                <a:solidFill>
                  <a:schemeClr val="tx1"/>
                </a:solidFill>
                <a:latin typeface="Arial" panose="020B0604020202020204" pitchFamily="34" charset="0"/>
                <a:cs typeface="Arial" panose="020B0604020202020204" pitchFamily="34" charset="0"/>
              </a:rPr>
              <a:t> was the last of them. The exact number of prophets is not known, but in some traditions their number is mentioned as 124000.</a:t>
            </a:r>
          </a:p>
          <a:p>
            <a:pPr algn="just"/>
            <a:endParaRPr lang="en-US" sz="2400" dirty="0">
              <a:solidFill>
                <a:schemeClr val="tx1"/>
              </a:solidFill>
              <a:latin typeface="Arial" panose="020B0604020202020204" pitchFamily="34" charset="0"/>
              <a:cs typeface="Arial" panose="020B0604020202020204" pitchFamily="34" charset="0"/>
            </a:endParaRPr>
          </a:p>
          <a:p>
            <a:pPr algn="just"/>
            <a:r>
              <a:rPr lang="en-US" sz="2400" dirty="0">
                <a:solidFill>
                  <a:schemeClr val="tx1"/>
                </a:solidFill>
                <a:latin typeface="Arial" panose="020B0604020202020204" pitchFamily="34" charset="0"/>
                <a:cs typeface="Arial" panose="020B0604020202020204" pitchFamily="34" charset="0"/>
              </a:rPr>
              <a:t>In the Holy </a:t>
            </a:r>
            <a:r>
              <a:rPr lang="en-US" sz="2400" b="1" dirty="0">
                <a:solidFill>
                  <a:schemeClr val="tx1"/>
                </a:solidFill>
                <a:latin typeface="Arial" panose="020B0604020202020204" pitchFamily="34" charset="0"/>
                <a:cs typeface="Arial" panose="020B0604020202020204" pitchFamily="34" charset="0"/>
              </a:rPr>
              <a:t>Quran</a:t>
            </a:r>
            <a:r>
              <a:rPr lang="en-US" sz="2400" dirty="0">
                <a:solidFill>
                  <a:schemeClr val="tx1"/>
                </a:solidFill>
                <a:latin typeface="Arial" panose="020B0604020202020204" pitchFamily="34" charset="0"/>
                <a:cs typeface="Arial" panose="020B0604020202020204" pitchFamily="34" charset="0"/>
              </a:rPr>
              <a:t>, twenty-six of them are </a:t>
            </a:r>
            <a:r>
              <a:rPr lang="en-US" sz="2400" b="1" dirty="0">
                <a:solidFill>
                  <a:schemeClr val="tx1"/>
                </a:solidFill>
                <a:latin typeface="Arial" panose="020B0604020202020204" pitchFamily="34" charset="0"/>
                <a:cs typeface="Arial" panose="020B0604020202020204" pitchFamily="34" charset="0"/>
              </a:rPr>
              <a:t>mentioned</a:t>
            </a:r>
            <a:r>
              <a:rPr lang="en-US" sz="2400" dirty="0">
                <a:solidFill>
                  <a:schemeClr val="tx1"/>
                </a:solidFill>
                <a:latin typeface="Arial" panose="020B0604020202020204" pitchFamily="34" charset="0"/>
                <a:cs typeface="Arial" panose="020B0604020202020204" pitchFamily="34" charset="0"/>
              </a:rPr>
              <a:t> by names: They are: Adam, Noah, Idris, Hud, Saleh, Ibrahim, </a:t>
            </a:r>
            <a:r>
              <a:rPr lang="en-US" sz="2400" dirty="0" err="1">
                <a:solidFill>
                  <a:schemeClr val="tx1"/>
                </a:solidFill>
                <a:latin typeface="Arial" panose="020B0604020202020204" pitchFamily="34" charset="0"/>
                <a:cs typeface="Arial" panose="020B0604020202020204" pitchFamily="34" charset="0"/>
              </a:rPr>
              <a:t>Lut</a:t>
            </a:r>
            <a:r>
              <a:rPr lang="en-US" sz="2400" dirty="0">
                <a:solidFill>
                  <a:schemeClr val="tx1"/>
                </a:solidFill>
                <a:latin typeface="Arial" panose="020B0604020202020204" pitchFamily="34" charset="0"/>
                <a:cs typeface="Arial" panose="020B0604020202020204" pitchFamily="34" charset="0"/>
              </a:rPr>
              <a:t>, Ismail, Al-</a:t>
            </a:r>
            <a:r>
              <a:rPr lang="en-US" sz="2400" dirty="0" err="1">
                <a:solidFill>
                  <a:schemeClr val="tx1"/>
                </a:solidFill>
                <a:latin typeface="Arial" panose="020B0604020202020204" pitchFamily="34" charset="0"/>
                <a:cs typeface="Arial" panose="020B0604020202020204" pitchFamily="34" charset="0"/>
              </a:rPr>
              <a:t>Yasa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Zulkifl</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Ilyas</a:t>
            </a:r>
            <a:r>
              <a:rPr lang="en-US" sz="2400" dirty="0">
                <a:solidFill>
                  <a:schemeClr val="tx1"/>
                </a:solidFill>
                <a:latin typeface="Arial" panose="020B0604020202020204" pitchFamily="34" charset="0"/>
                <a:cs typeface="Arial" panose="020B0604020202020204" pitchFamily="34" charset="0"/>
              </a:rPr>
              <a:t>, Ayyub, </a:t>
            </a:r>
            <a:r>
              <a:rPr lang="en-US" sz="2400" dirty="0" err="1">
                <a:solidFill>
                  <a:schemeClr val="tx1"/>
                </a:solidFill>
                <a:latin typeface="Arial" panose="020B0604020202020204" pitchFamily="34" charset="0"/>
                <a:cs typeface="Arial" panose="020B0604020202020204" pitchFamily="34" charset="0"/>
              </a:rPr>
              <a:t>Yunus</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Ishaq</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Yaqub</a:t>
            </a:r>
            <a:r>
              <a:rPr lang="en-US" sz="2400" dirty="0">
                <a:solidFill>
                  <a:schemeClr val="tx1"/>
                </a:solidFill>
                <a:latin typeface="Arial" panose="020B0604020202020204" pitchFamily="34" charset="0"/>
                <a:cs typeface="Arial" panose="020B0604020202020204" pitchFamily="34" charset="0"/>
              </a:rPr>
              <a:t>, Yusuf, Shuaib, Musa, Harun, Dawood, </a:t>
            </a:r>
            <a:r>
              <a:rPr lang="en-US" sz="2400" dirty="0" err="1">
                <a:solidFill>
                  <a:schemeClr val="tx1"/>
                </a:solidFill>
                <a:latin typeface="Arial" panose="020B0604020202020204" pitchFamily="34" charset="0"/>
                <a:cs typeface="Arial" panose="020B0604020202020204" pitchFamily="34" charset="0"/>
              </a:rPr>
              <a:t>Sulaiman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Zakariya</a:t>
            </a:r>
            <a:r>
              <a:rPr lang="en-US" sz="2400" dirty="0">
                <a:solidFill>
                  <a:schemeClr val="tx1"/>
                </a:solidFill>
                <a:latin typeface="Arial" panose="020B0604020202020204" pitchFamily="34" charset="0"/>
                <a:cs typeface="Arial" panose="020B0604020202020204" pitchFamily="34" charset="0"/>
              </a:rPr>
              <a:t>, Yahya, Isa and Muhammad (S).</a:t>
            </a:r>
          </a:p>
          <a:p>
            <a:r>
              <a:rPr lang="en-US" sz="2400" dirty="0"/>
              <a:t/>
            </a:r>
            <a:br>
              <a:rPr lang="en-US" sz="2400" dirty="0"/>
            </a:br>
            <a:endParaRPr lang="en-US" sz="2400" dirty="0"/>
          </a:p>
        </p:txBody>
      </p:sp>
    </p:spTree>
    <p:extLst>
      <p:ext uri="{BB962C8B-B14F-4D97-AF65-F5344CB8AC3E}">
        <p14:creationId xmlns:p14="http://schemas.microsoft.com/office/powerpoint/2010/main" val="725672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3FFF85-E8FB-449F-9013-004587985C11}"/>
              </a:ext>
            </a:extLst>
          </p:cNvPr>
          <p:cNvSpPr>
            <a:spLocks noGrp="1"/>
          </p:cNvSpPr>
          <p:nvPr>
            <p:ph type="title"/>
          </p:nvPr>
        </p:nvSpPr>
        <p:spPr>
          <a:xfrm>
            <a:off x="677334" y="609600"/>
            <a:ext cx="8157573" cy="1129048"/>
          </a:xfrm>
        </p:spPr>
        <p:txBody>
          <a:bodyPr>
            <a:normAutofit fontScale="90000"/>
          </a:bodyPr>
          <a:lstStyle/>
          <a:p>
            <a:pPr marL="533400" lvl="0" indent="-533400" algn="ctr" rtl="1">
              <a:lnSpc>
                <a:spcPct val="90000"/>
              </a:lnSpc>
              <a:spcBef>
                <a:spcPts val="1000"/>
              </a:spcBef>
            </a:pPr>
            <a:r>
              <a:rPr lang="ar-SA" sz="2900" dirty="0">
                <a:solidFill>
                  <a:srgbClr val="000000"/>
                </a:solidFill>
                <a:latin typeface="noorehira" panose="02000500000000020004" pitchFamily="2" charset="-78"/>
                <a:ea typeface="+mn-ea"/>
                <a:cs typeface="noorehira" panose="02000500000000020004" pitchFamily="2" charset="-78"/>
              </a:rPr>
              <a:t>(ايمان مفصل)</a:t>
            </a:r>
            <a:r>
              <a:rPr lang="en-US" sz="2900" dirty="0">
                <a:solidFill>
                  <a:srgbClr val="000000"/>
                </a:solidFill>
                <a:latin typeface="noorehira" panose="02000500000000020004" pitchFamily="2" charset="-78"/>
                <a:ea typeface="+mn-ea"/>
                <a:cs typeface="noorehira" panose="02000500000000020004" pitchFamily="2" charset="-78"/>
              </a:rPr>
              <a:t/>
            </a:r>
            <a:br>
              <a:rPr lang="en-US" sz="2900" dirty="0">
                <a:solidFill>
                  <a:srgbClr val="000000"/>
                </a:solidFill>
                <a:latin typeface="noorehira" panose="02000500000000020004" pitchFamily="2" charset="-78"/>
                <a:ea typeface="+mn-ea"/>
                <a:cs typeface="noorehira" panose="02000500000000020004" pitchFamily="2" charset="-78"/>
              </a:rPr>
            </a:br>
            <a:r>
              <a:rPr lang="ar-SA" sz="2900" dirty="0">
                <a:solidFill>
                  <a:srgbClr val="000000"/>
                </a:solidFill>
                <a:latin typeface="noorehira" panose="02000500000000020004" pitchFamily="2" charset="-78"/>
                <a:ea typeface="+mn-ea"/>
                <a:cs typeface="noorehira" panose="02000500000000020004" pitchFamily="2" charset="-78"/>
              </a:rPr>
              <a:t> آمنت بالله وملئكته وكتبه ورسله واليوم الآخر والقدر خيره وشره من الله تعالى والبعث بعد الموت</a:t>
            </a:r>
            <a:r>
              <a:rPr lang="en-US" sz="2900" dirty="0">
                <a:solidFill>
                  <a:srgbClr val="000000"/>
                </a:solidFill>
                <a:latin typeface="noorehira" panose="02000500000000020004" pitchFamily="2" charset="-78"/>
                <a:ea typeface="+mn-ea"/>
                <a:cs typeface="noorehira" panose="02000500000000020004" pitchFamily="2" charset="-78"/>
              </a:rPr>
              <a:t/>
            </a:r>
            <a:br>
              <a:rPr lang="en-US" sz="2900" dirty="0">
                <a:solidFill>
                  <a:srgbClr val="000000"/>
                </a:solidFill>
                <a:latin typeface="noorehira" panose="02000500000000020004" pitchFamily="2" charset="-78"/>
                <a:ea typeface="+mn-ea"/>
                <a:cs typeface="noorehira" panose="02000500000000020004" pitchFamily="2" charset="-78"/>
              </a:rPr>
            </a:br>
            <a:endParaRPr lang="en-US" dirty="0"/>
          </a:p>
        </p:txBody>
      </p:sp>
      <p:sp>
        <p:nvSpPr>
          <p:cNvPr id="3" name="Content Placeholder 2">
            <a:extLst>
              <a:ext uri="{FF2B5EF4-FFF2-40B4-BE49-F238E27FC236}">
                <a16:creationId xmlns:a16="http://schemas.microsoft.com/office/drawing/2014/main" xmlns="" id="{82E234BC-6B1A-499D-B489-E56498F429AD}"/>
              </a:ext>
            </a:extLst>
          </p:cNvPr>
          <p:cNvSpPr>
            <a:spLocks noGrp="1"/>
          </p:cNvSpPr>
          <p:nvPr>
            <p:ph idx="1"/>
          </p:nvPr>
        </p:nvSpPr>
        <p:spPr>
          <a:xfrm>
            <a:off x="677332" y="1841678"/>
            <a:ext cx="9084854" cy="4481849"/>
          </a:xfrm>
        </p:spPr>
        <p:txBody>
          <a:bodyPr>
            <a:normAutofit lnSpcReduction="10000"/>
          </a:bodyPr>
          <a:lstStyle/>
          <a:p>
            <a:pPr marL="533400" indent="-533400" algn="ctr" rtl="1">
              <a:lnSpc>
                <a:spcPct val="90000"/>
              </a:lnSpc>
              <a:buClr>
                <a:srgbClr val="000000"/>
              </a:buClr>
              <a:buNone/>
            </a:pPr>
            <a:endParaRPr lang="en-US" b="1" dirty="0">
              <a:solidFill>
                <a:srgbClr val="000000"/>
              </a:solidFill>
              <a:latin typeface="noorehira" panose="02000500000000020004" pitchFamily="2" charset="-78"/>
              <a:cs typeface="noorehira" panose="02000500000000020004" pitchFamily="2" charset="-78"/>
            </a:endParaRPr>
          </a:p>
          <a:p>
            <a:pPr marL="533400" indent="-533400" rtl="1">
              <a:lnSpc>
                <a:spcPct val="110000"/>
              </a:lnSpc>
              <a:buClr>
                <a:srgbClr val="000000"/>
              </a:buClr>
              <a:buNone/>
            </a:pPr>
            <a:r>
              <a:rPr lang="en-US" sz="2400" dirty="0">
                <a:solidFill>
                  <a:srgbClr val="000000"/>
                </a:solidFill>
                <a:latin typeface="Calibri" panose="020F0502020204030204" pitchFamily="34" charset="0"/>
                <a:cs typeface="Traditional Arabic" pitchFamily="2" charset="-78"/>
              </a:rPr>
              <a:t>I believe in Allah, in His angels, in His books, in His messengers, in the last day, and in the fact that every thing good or bad, is decided by Allah the Almighty, and in life after Death.</a:t>
            </a:r>
          </a:p>
          <a:p>
            <a:pPr marL="533400" indent="-533400" rtl="1">
              <a:lnSpc>
                <a:spcPct val="90000"/>
              </a:lnSpc>
              <a:buClr>
                <a:srgbClr val="000000"/>
              </a:buClr>
              <a:buNone/>
            </a:pPr>
            <a:r>
              <a:rPr lang="en-US" sz="2400" dirty="0">
                <a:solidFill>
                  <a:srgbClr val="000000"/>
                </a:solidFill>
                <a:cs typeface="Traditional Arabic" pitchFamily="2" charset="-78"/>
              </a:rPr>
              <a:t> </a:t>
            </a:r>
          </a:p>
          <a:p>
            <a:pPr marL="533400" indent="-533400">
              <a:lnSpc>
                <a:spcPct val="90000"/>
              </a:lnSpc>
              <a:buClr>
                <a:srgbClr val="000000"/>
              </a:buClr>
            </a:pPr>
            <a:r>
              <a:rPr lang="en-US" sz="2400" dirty="0">
                <a:solidFill>
                  <a:srgbClr val="000000"/>
                </a:solidFill>
              </a:rPr>
              <a:t>Oneness of Allah</a:t>
            </a:r>
          </a:p>
          <a:p>
            <a:pPr marL="533400" indent="-533400">
              <a:lnSpc>
                <a:spcPct val="90000"/>
              </a:lnSpc>
              <a:buClr>
                <a:srgbClr val="000000"/>
              </a:buClr>
            </a:pPr>
            <a:r>
              <a:rPr lang="en-US" sz="2400" dirty="0">
                <a:solidFill>
                  <a:srgbClr val="000000"/>
                </a:solidFill>
              </a:rPr>
              <a:t>Angles</a:t>
            </a:r>
          </a:p>
          <a:p>
            <a:pPr marL="533400" indent="-533400">
              <a:lnSpc>
                <a:spcPct val="90000"/>
              </a:lnSpc>
              <a:buClr>
                <a:srgbClr val="000000"/>
              </a:buClr>
            </a:pPr>
            <a:r>
              <a:rPr lang="en-US" sz="2400" dirty="0">
                <a:solidFill>
                  <a:srgbClr val="000000"/>
                </a:solidFill>
              </a:rPr>
              <a:t>Revealed Books</a:t>
            </a:r>
          </a:p>
          <a:p>
            <a:pPr marL="533400" indent="-533400">
              <a:lnSpc>
                <a:spcPct val="90000"/>
              </a:lnSpc>
              <a:buClr>
                <a:srgbClr val="000000"/>
              </a:buClr>
            </a:pPr>
            <a:r>
              <a:rPr lang="en-US" sz="2400" dirty="0">
                <a:solidFill>
                  <a:srgbClr val="000000"/>
                </a:solidFill>
              </a:rPr>
              <a:t>Prophets</a:t>
            </a:r>
          </a:p>
          <a:p>
            <a:pPr marL="533400" indent="-533400">
              <a:lnSpc>
                <a:spcPct val="90000"/>
              </a:lnSpc>
              <a:buClr>
                <a:srgbClr val="000000"/>
              </a:buClr>
            </a:pPr>
            <a:r>
              <a:rPr lang="en-US" sz="2400" dirty="0">
                <a:solidFill>
                  <a:srgbClr val="000000"/>
                </a:solidFill>
              </a:rPr>
              <a:t>Life after death</a:t>
            </a:r>
          </a:p>
          <a:p>
            <a:pPr marL="533400" indent="-533400">
              <a:lnSpc>
                <a:spcPct val="90000"/>
              </a:lnSpc>
              <a:buClr>
                <a:srgbClr val="000000"/>
              </a:buClr>
            </a:pPr>
            <a:r>
              <a:rPr lang="en-US" sz="2400">
                <a:solidFill>
                  <a:srgbClr val="000000"/>
                </a:solidFill>
              </a:rPr>
              <a:t>Divine Decree</a:t>
            </a:r>
            <a:endParaRPr lang="en-US" sz="2400" dirty="0">
              <a:solidFill>
                <a:srgbClr val="000000"/>
              </a:solidFill>
            </a:endParaRPr>
          </a:p>
          <a:p>
            <a:pPr marL="0" indent="0">
              <a:lnSpc>
                <a:spcPct val="90000"/>
              </a:lnSpc>
              <a:buClr>
                <a:srgbClr val="000000"/>
              </a:buClr>
              <a:buNone/>
            </a:pPr>
            <a:endParaRPr lang="en-US" sz="2400" dirty="0">
              <a:solidFill>
                <a:srgbClr val="000000"/>
              </a:solidFill>
            </a:endParaRPr>
          </a:p>
          <a:p>
            <a:endParaRPr lang="en-US" dirty="0"/>
          </a:p>
        </p:txBody>
      </p:sp>
    </p:spTree>
    <p:extLst>
      <p:ext uri="{BB962C8B-B14F-4D97-AF65-F5344CB8AC3E}">
        <p14:creationId xmlns:p14="http://schemas.microsoft.com/office/powerpoint/2010/main" val="1249118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097A4B-341A-4423-B85C-E4FC7C3FC8FF}"/>
              </a:ext>
            </a:extLst>
          </p:cNvPr>
          <p:cNvSpPr>
            <a:spLocks noGrp="1"/>
          </p:cNvSpPr>
          <p:nvPr>
            <p:ph type="title"/>
          </p:nvPr>
        </p:nvSpPr>
        <p:spPr>
          <a:xfrm>
            <a:off x="569844" y="609600"/>
            <a:ext cx="3776869" cy="583096"/>
          </a:xfrm>
        </p:spPr>
        <p:txBody>
          <a:bodyPr>
            <a:normAutofit fontScale="90000"/>
          </a:bodyPr>
          <a:lstStyle/>
          <a:p>
            <a:r>
              <a:rPr lang="en-US" b="1" u="sng" dirty="0">
                <a:latin typeface="Calibri" panose="020F0502020204030204" pitchFamily="34" charset="0"/>
                <a:cs typeface="Calibri" panose="020F0502020204030204" pitchFamily="34" charset="0"/>
              </a:rPr>
              <a:t>NEED OF PROPHETS</a:t>
            </a:r>
          </a:p>
        </p:txBody>
      </p:sp>
      <p:sp>
        <p:nvSpPr>
          <p:cNvPr id="3" name="Content Placeholder 2">
            <a:extLst>
              <a:ext uri="{FF2B5EF4-FFF2-40B4-BE49-F238E27FC236}">
                <a16:creationId xmlns:a16="http://schemas.microsoft.com/office/drawing/2014/main" xmlns="" id="{13953736-FF14-4773-8046-EF3BA63BCA03}"/>
              </a:ext>
            </a:extLst>
          </p:cNvPr>
          <p:cNvSpPr>
            <a:spLocks noGrp="1"/>
          </p:cNvSpPr>
          <p:nvPr>
            <p:ph idx="1"/>
          </p:nvPr>
        </p:nvSpPr>
        <p:spPr>
          <a:xfrm>
            <a:off x="569844" y="1338471"/>
            <a:ext cx="8704158" cy="4702892"/>
          </a:xfrm>
        </p:spPr>
        <p:txBody>
          <a:bodyPr/>
          <a:lstStyle/>
          <a:p>
            <a:endParaRPr lang="en-US" dirty="0"/>
          </a:p>
        </p:txBody>
      </p:sp>
    </p:spTree>
    <p:extLst>
      <p:ext uri="{BB962C8B-B14F-4D97-AF65-F5344CB8AC3E}">
        <p14:creationId xmlns:p14="http://schemas.microsoft.com/office/powerpoint/2010/main" val="1523119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90" y="296215"/>
            <a:ext cx="8525813" cy="875762"/>
          </a:xfrm>
        </p:spPr>
        <p:txBody>
          <a:bodyPr>
            <a:normAutofit fontScale="90000"/>
          </a:bodyPr>
          <a:lstStyle/>
          <a:p>
            <a:r>
              <a:rPr lang="en-US" dirty="0"/>
              <a:t>Duties Assigned To </a:t>
            </a:r>
            <a:r>
              <a:rPr lang="en-US" dirty="0" err="1"/>
              <a:t>Hazrat</a:t>
            </a:r>
            <a:r>
              <a:rPr lang="en-US" dirty="0"/>
              <a:t> Muhammad S.W</a:t>
            </a:r>
          </a:p>
        </p:txBody>
      </p:sp>
      <p:sp>
        <p:nvSpPr>
          <p:cNvPr id="3" name="Content Placeholder 2"/>
          <p:cNvSpPr>
            <a:spLocks noGrp="1"/>
          </p:cNvSpPr>
          <p:nvPr>
            <p:ph idx="1"/>
          </p:nvPr>
        </p:nvSpPr>
        <p:spPr>
          <a:xfrm>
            <a:off x="270457" y="1017430"/>
            <a:ext cx="9145212" cy="4869385"/>
          </a:xfrm>
        </p:spPr>
        <p:txBody>
          <a:bodyPr/>
          <a:lstStyle/>
          <a:p>
            <a:pPr marL="0" indent="0">
              <a:buNone/>
            </a:pPr>
            <a:r>
              <a:rPr lang="en-US" dirty="0">
                <a:solidFill>
                  <a:schemeClr val="tx1"/>
                </a:solidFill>
              </a:rPr>
              <a:t>Allah Almighty said…..,</a:t>
            </a:r>
          </a:p>
          <a:p>
            <a:pPr marL="0" indent="0">
              <a:buNone/>
            </a:pPr>
            <a:endParaRPr lang="en-US" dirty="0">
              <a:solidFill>
                <a:schemeClr val="tx1"/>
              </a:solidFill>
            </a:endParaRPr>
          </a:p>
          <a:p>
            <a:pPr marL="0" indent="0" algn="r">
              <a:buNone/>
            </a:pPr>
            <a:r>
              <a:rPr lang="ar-SA" sz="2400" u="sng" dirty="0">
                <a:solidFill>
                  <a:schemeClr val="tx1"/>
                </a:solidFill>
                <a:latin typeface="noorehira" panose="02000500000000020004" pitchFamily="2" charset="-78"/>
                <a:cs typeface="noorehira" panose="02000500000000020004" pitchFamily="2" charset="-78"/>
              </a:rPr>
              <a:t>ہ</a:t>
            </a:r>
            <a:r>
              <a:rPr lang="ar-SA" sz="2400" dirty="0">
                <a:solidFill>
                  <a:schemeClr val="tx1"/>
                </a:solidFill>
                <a:latin typeface="noorehira" panose="02000500000000020004" pitchFamily="2" charset="-78"/>
                <a:cs typeface="noorehira" panose="02000500000000020004" pitchFamily="2" charset="-78"/>
              </a:rPr>
              <a:t>ُوَ الَّذِیۡ  بَعَثَ فِی  الۡاُمِّیّٖنَ  رَسُوۡلًا مِّنۡہُمۡ  یَتۡلُوۡا عَلَیۡہِمۡ  اٰیٰتِہٖ  وَ  یُزَکِّیۡہِمۡ وَ  یُعَلِّمُہُمُ  الۡکِتٰبَ وَ  الۡحِکۡمَۃَ ٭ وَ  اِنۡ کَانُوۡا مِنۡ  قَبۡلُ  لَفِیۡ ضَلٰلٍ  مُّبِیۡنٍ ۙ﴿۲﴾</a:t>
            </a:r>
            <a:r>
              <a:rPr lang="en-US" sz="2400" dirty="0">
                <a:solidFill>
                  <a:schemeClr val="tx1"/>
                </a:solidFill>
                <a:latin typeface="noorehira" panose="02000500000000020004" pitchFamily="2" charset="-78"/>
                <a:cs typeface="noorehira" panose="02000500000000020004" pitchFamily="2" charset="-78"/>
              </a:rPr>
              <a:t> </a:t>
            </a:r>
          </a:p>
          <a:p>
            <a:pPr marL="0" indent="0" rtl="1">
              <a:buNone/>
            </a:pPr>
            <a:endParaRPr lang="en-US" dirty="0">
              <a:solidFill>
                <a:schemeClr val="tx1"/>
              </a:solidFill>
            </a:endParaRPr>
          </a:p>
          <a:p>
            <a:pPr marL="0" indent="0" algn="just">
              <a:buNone/>
            </a:pPr>
            <a:r>
              <a:rPr lang="en-US" sz="2000" dirty="0">
                <a:solidFill>
                  <a:schemeClr val="tx1"/>
                </a:solidFill>
              </a:rPr>
              <a:t>He is the one who raised amidst the unlettered people a messenger from among themselves who recites to them, his verses, and purifies them, and teaches them the book and wisdom, although they were in open error before.</a:t>
            </a:r>
          </a:p>
        </p:txBody>
      </p:sp>
    </p:spTree>
    <p:extLst>
      <p:ext uri="{BB962C8B-B14F-4D97-AF65-F5344CB8AC3E}">
        <p14:creationId xmlns:p14="http://schemas.microsoft.com/office/powerpoint/2010/main" val="1978745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0A923C-168C-44CE-9FF5-C68F9B52A74F}"/>
              </a:ext>
            </a:extLst>
          </p:cNvPr>
          <p:cNvSpPr>
            <a:spLocks noGrp="1"/>
          </p:cNvSpPr>
          <p:nvPr>
            <p:ph type="title"/>
          </p:nvPr>
        </p:nvSpPr>
        <p:spPr/>
        <p:txBody>
          <a:bodyPr/>
          <a:lstStyle/>
          <a:p>
            <a:r>
              <a:rPr lang="en-US" dirty="0"/>
              <a:t>Responsibilities of Holy Prophet</a:t>
            </a:r>
          </a:p>
        </p:txBody>
      </p:sp>
      <p:sp>
        <p:nvSpPr>
          <p:cNvPr id="3" name="Content Placeholder 2">
            <a:extLst>
              <a:ext uri="{FF2B5EF4-FFF2-40B4-BE49-F238E27FC236}">
                <a16:creationId xmlns:a16="http://schemas.microsoft.com/office/drawing/2014/main" xmlns="" id="{BA2A2409-038E-4EEA-A32B-18AE8872C882}"/>
              </a:ext>
            </a:extLst>
          </p:cNvPr>
          <p:cNvSpPr>
            <a:spLocks noGrp="1"/>
          </p:cNvSpPr>
          <p:nvPr>
            <p:ph idx="1"/>
          </p:nvPr>
        </p:nvSpPr>
        <p:spPr>
          <a:xfrm>
            <a:off x="373487" y="1313646"/>
            <a:ext cx="8900515" cy="4185634"/>
          </a:xfrm>
        </p:spPr>
        <p:txBody>
          <a:bodyPr>
            <a:normAutofit fontScale="70000" lnSpcReduction="20000"/>
          </a:bodyPr>
          <a:lstStyle/>
          <a:p>
            <a:pPr>
              <a:lnSpc>
                <a:spcPct val="150000"/>
              </a:lnSpc>
            </a:pPr>
            <a:r>
              <a:rPr lang="en-US" sz="2900" dirty="0">
                <a:solidFill>
                  <a:schemeClr val="tx1"/>
                </a:solidFill>
              </a:rPr>
              <a:t>According to the above Verse there are four responsibilities of Holy Prophet (</a:t>
            </a:r>
            <a:r>
              <a:rPr lang="en-US" sz="2900" dirty="0" err="1">
                <a:solidFill>
                  <a:schemeClr val="tx1"/>
                </a:solidFill>
              </a:rPr>
              <a:t>s.w</a:t>
            </a:r>
            <a:r>
              <a:rPr lang="en-US" sz="2900" dirty="0">
                <a:solidFill>
                  <a:schemeClr val="tx1"/>
                </a:solidFill>
              </a:rPr>
              <a:t>).</a:t>
            </a:r>
          </a:p>
          <a:p>
            <a:pPr marL="457200" indent="-457200">
              <a:lnSpc>
                <a:spcPct val="150000"/>
              </a:lnSpc>
              <a:buAutoNum type="arabicParenR"/>
            </a:pPr>
            <a:r>
              <a:rPr lang="en-US" sz="2900" dirty="0">
                <a:solidFill>
                  <a:schemeClr val="tx1"/>
                </a:solidFill>
              </a:rPr>
              <a:t>Recitation of  the revealed Books.</a:t>
            </a:r>
          </a:p>
          <a:p>
            <a:pPr marL="457200" indent="-457200">
              <a:lnSpc>
                <a:spcPct val="150000"/>
              </a:lnSpc>
              <a:buAutoNum type="arabicParenR"/>
            </a:pPr>
            <a:r>
              <a:rPr lang="en-US" sz="2900" dirty="0">
                <a:solidFill>
                  <a:schemeClr val="tx1"/>
                </a:solidFill>
              </a:rPr>
              <a:t>To purify the Soul.</a:t>
            </a:r>
          </a:p>
          <a:p>
            <a:pPr marL="457200" indent="-457200">
              <a:lnSpc>
                <a:spcPct val="150000"/>
              </a:lnSpc>
              <a:buAutoNum type="arabicParenR"/>
            </a:pPr>
            <a:r>
              <a:rPr lang="en-US" sz="2900" dirty="0">
                <a:solidFill>
                  <a:schemeClr val="tx1"/>
                </a:solidFill>
              </a:rPr>
              <a:t>Teaching the Book.</a:t>
            </a:r>
          </a:p>
          <a:p>
            <a:pPr marL="457200" indent="-457200">
              <a:lnSpc>
                <a:spcPct val="150000"/>
              </a:lnSpc>
              <a:buAutoNum type="arabicParenR"/>
            </a:pPr>
            <a:r>
              <a:rPr lang="en-US" sz="2900" dirty="0">
                <a:solidFill>
                  <a:schemeClr val="tx1"/>
                </a:solidFill>
              </a:rPr>
              <a:t>Teaching of Wisdom.</a:t>
            </a:r>
          </a:p>
          <a:p>
            <a:pPr algn="r" rtl="1">
              <a:lnSpc>
                <a:spcPct val="150000"/>
              </a:lnSpc>
            </a:pPr>
            <a:r>
              <a:rPr lang="ur-PK" sz="2900" b="1" dirty="0">
                <a:solidFill>
                  <a:schemeClr val="tx1"/>
                </a:solidFill>
                <a:latin typeface="noorehira" panose="02000500000000020004" pitchFamily="2" charset="-78"/>
                <a:cs typeface="noorehira" panose="02000500000000020004" pitchFamily="2" charset="-78"/>
              </a:rPr>
              <a:t>الا انی اوتیت القران ومثلہ معہ (حدیث)</a:t>
            </a:r>
            <a:endParaRPr lang="en-US" sz="2900" b="1" dirty="0">
              <a:solidFill>
                <a:schemeClr val="tx1"/>
              </a:solidFill>
              <a:latin typeface="noorehira" panose="02000500000000020004" pitchFamily="2" charset="-78"/>
              <a:cs typeface="noorehira" panose="02000500000000020004" pitchFamily="2" charset="-78"/>
            </a:endParaRPr>
          </a:p>
          <a:p>
            <a:pPr>
              <a:lnSpc>
                <a:spcPct val="150000"/>
              </a:lnSpc>
            </a:pPr>
            <a:r>
              <a:rPr lang="en-US" sz="2900" dirty="0">
                <a:solidFill>
                  <a:schemeClr val="tx1"/>
                </a:solidFill>
              </a:rPr>
              <a:t>Bear it in mind that I have been given Qur’an and its companion with it.</a:t>
            </a:r>
          </a:p>
          <a:p>
            <a:pPr marL="457200" indent="-457200">
              <a:lnSpc>
                <a:spcPct val="150000"/>
              </a:lnSpc>
              <a:buAutoNum type="arabicParenR"/>
            </a:pPr>
            <a:endParaRPr lang="en-US" sz="2000" dirty="0"/>
          </a:p>
        </p:txBody>
      </p:sp>
    </p:spTree>
    <p:extLst>
      <p:ext uri="{BB962C8B-B14F-4D97-AF65-F5344CB8AC3E}">
        <p14:creationId xmlns:p14="http://schemas.microsoft.com/office/powerpoint/2010/main" val="2851350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456" y="274638"/>
            <a:ext cx="6027313" cy="601125"/>
          </a:xfrm>
        </p:spPr>
        <p:txBody>
          <a:bodyPr>
            <a:normAutofit fontScale="90000"/>
          </a:bodyPr>
          <a:lstStyle/>
          <a:p>
            <a:r>
              <a:rPr lang="en-US" b="1" dirty="0"/>
              <a:t>Status Of Holy Prophet (</a:t>
            </a:r>
            <a:r>
              <a:rPr lang="en-US" b="1" dirty="0" err="1"/>
              <a:t>sw</a:t>
            </a:r>
            <a:r>
              <a:rPr lang="en-US" b="1" dirty="0"/>
              <a:t>)</a:t>
            </a:r>
          </a:p>
        </p:txBody>
      </p:sp>
      <p:sp>
        <p:nvSpPr>
          <p:cNvPr id="3" name="Content Placeholder 2"/>
          <p:cNvSpPr>
            <a:spLocks noGrp="1"/>
          </p:cNvSpPr>
          <p:nvPr>
            <p:ph idx="1"/>
          </p:nvPr>
        </p:nvSpPr>
        <p:spPr>
          <a:xfrm>
            <a:off x="270457" y="1030310"/>
            <a:ext cx="8603088" cy="4790941"/>
          </a:xfrm>
        </p:spPr>
        <p:txBody>
          <a:bodyPr>
            <a:normAutofit/>
          </a:bodyPr>
          <a:lstStyle/>
          <a:p>
            <a:pPr>
              <a:buFont typeface="Wingdings" panose="05000000000000000000" pitchFamily="2" charset="2"/>
              <a:buChar char="Ø"/>
            </a:pPr>
            <a:r>
              <a:rPr lang="en-US" sz="2400" b="1" dirty="0"/>
              <a:t>Expounder of the Qur'an:</a:t>
            </a:r>
            <a:endParaRPr lang="en-US" sz="2400" b="1" dirty="0">
              <a:cs typeface="noorehira" panose="02000500000000020004" pitchFamily="2" charset="-78"/>
            </a:endParaRPr>
          </a:p>
          <a:p>
            <a:pPr marL="0" indent="0" algn="r" rtl="1">
              <a:buNone/>
            </a:pPr>
            <a:r>
              <a:rPr lang="ar-SA" sz="2400" dirty="0">
                <a:latin typeface="noorehira" panose="02000500000000020004" pitchFamily="2" charset="-78"/>
                <a:cs typeface="noorehira" panose="02000500000000020004" pitchFamily="2" charset="-78"/>
              </a:rPr>
              <a:t>وَ اَنۡزَلۡنَاۤ  اِلَیۡکَ الذِّکۡرَ  لِتُبَیِّنَ  لِلنَّاسِ مَا نُزِّلَ  اِلَیۡہِمۡ وَ لَعَلَّہُمۡ  یَتَفَکَّرُوۡنَ ﴿۴۴﴾</a:t>
            </a:r>
            <a:endParaRPr lang="en-US" sz="2400" dirty="0">
              <a:latin typeface="noorehira" panose="02000500000000020004" pitchFamily="2" charset="-78"/>
              <a:cs typeface="noorehira" panose="02000500000000020004" pitchFamily="2" charset="-78"/>
            </a:endParaRPr>
          </a:p>
          <a:p>
            <a:pPr marL="0" indent="0">
              <a:buNone/>
            </a:pPr>
            <a:r>
              <a:rPr lang="en-US" sz="2400" dirty="0">
                <a:latin typeface="Calibri" panose="020F0502020204030204" pitchFamily="34" charset="0"/>
                <a:cs typeface="noorehira" panose="02000500000000020004" pitchFamily="2" charset="-78"/>
              </a:rPr>
              <a:t>And we sent down the message so that you explain to the people what has been revealed for them and so that they may ponder.</a:t>
            </a:r>
          </a:p>
          <a:p>
            <a:pPr marL="0" indent="0">
              <a:buNone/>
            </a:pPr>
            <a:endParaRPr lang="en-US" sz="2800" dirty="0">
              <a:latin typeface="Calibri" panose="020F0502020204030204" pitchFamily="34" charset="0"/>
              <a:cs typeface="noorehira" panose="02000500000000020004" pitchFamily="2" charset="-78"/>
            </a:endParaRPr>
          </a:p>
          <a:p>
            <a:pPr>
              <a:buFont typeface="Wingdings" panose="05000000000000000000" pitchFamily="2" charset="2"/>
              <a:buChar char="Ø"/>
            </a:pPr>
            <a:r>
              <a:rPr lang="en-US" sz="2400" b="1" dirty="0">
                <a:cs typeface="noorehira" panose="02000500000000020004" pitchFamily="2" charset="-78"/>
              </a:rPr>
              <a:t>Authorized Divine Law Giver:</a:t>
            </a:r>
          </a:p>
          <a:p>
            <a:pPr marL="0" indent="0" algn="r" rtl="1">
              <a:buNone/>
            </a:pPr>
            <a:r>
              <a:rPr lang="ar-SA" sz="2400" dirty="0">
                <a:latin typeface="noorehira" panose="02000500000000020004" pitchFamily="2" charset="-78"/>
                <a:cs typeface="noorehira" panose="02000500000000020004" pitchFamily="2" charset="-78"/>
              </a:rPr>
              <a:t>وَ مَاۤ  اٰتٰىکُمُ الرَّسُوۡلُ  فَخُذُوۡہُ ٭ وَ مَا نَہٰىکُمۡ  عَنۡہُ فَانۡتَہُوۡا ۚ وَ  اتَّقُوا اللّٰہَ ؕ اِنَّ اللّٰہَ شَدِیۡدُ الۡعِقَابِ ۘ﴿۷﴾</a:t>
            </a:r>
            <a:endParaRPr lang="en-US" sz="2400" dirty="0"/>
          </a:p>
          <a:p>
            <a:pPr marL="0" indent="0">
              <a:buNone/>
            </a:pPr>
            <a:r>
              <a:rPr lang="en-US" sz="2400" dirty="0">
                <a:latin typeface="Calibri" panose="020F0502020204030204" pitchFamily="34" charset="0"/>
                <a:cs typeface="noorehira" panose="02000500000000020004" pitchFamily="2" charset="-78"/>
              </a:rPr>
              <a:t>And whatever the messengers gives you, take it, and whatever things he forbids you, abstain (from it). And fear Allah.</a:t>
            </a:r>
          </a:p>
        </p:txBody>
      </p:sp>
    </p:spTree>
    <p:extLst>
      <p:ext uri="{BB962C8B-B14F-4D97-AF65-F5344CB8AC3E}">
        <p14:creationId xmlns:p14="http://schemas.microsoft.com/office/powerpoint/2010/main" val="531643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68" y="618186"/>
            <a:ext cx="8744755" cy="566670"/>
          </a:xfrm>
        </p:spPr>
        <p:txBody>
          <a:bodyPr/>
          <a:lstStyle/>
          <a:p>
            <a:pPr marL="457200" indent="-457200">
              <a:buFont typeface="Wingdings" panose="05000000000000000000" pitchFamily="2" charset="2"/>
              <a:buChar char="Ø"/>
            </a:pPr>
            <a:r>
              <a:rPr lang="en-US" sz="2800" b="1" dirty="0">
                <a:latin typeface="+mn-lt"/>
              </a:rPr>
              <a:t>Justice and absolute Arbitrator</a:t>
            </a:r>
          </a:p>
        </p:txBody>
      </p:sp>
      <p:sp>
        <p:nvSpPr>
          <p:cNvPr id="3" name="Content Placeholder 2"/>
          <p:cNvSpPr>
            <a:spLocks noGrp="1"/>
          </p:cNvSpPr>
          <p:nvPr>
            <p:ph idx="1"/>
          </p:nvPr>
        </p:nvSpPr>
        <p:spPr>
          <a:xfrm>
            <a:off x="714571" y="1364974"/>
            <a:ext cx="8559431" cy="4446199"/>
          </a:xfrm>
        </p:spPr>
        <p:txBody>
          <a:bodyPr/>
          <a:lstStyle/>
          <a:p>
            <a:pPr marL="0" indent="0" algn="r" rtl="1">
              <a:buNone/>
            </a:pPr>
            <a:endParaRPr lang="en-US" dirty="0">
              <a:latin typeface="noorehira" panose="02000500000000020004" pitchFamily="2" charset="-78"/>
              <a:cs typeface="noorehira" panose="02000500000000020004" pitchFamily="2" charset="-78"/>
            </a:endParaRPr>
          </a:p>
          <a:p>
            <a:pPr marL="0" indent="0" algn="r" rtl="1">
              <a:buNone/>
            </a:pPr>
            <a:r>
              <a:rPr lang="ar-SA" sz="2400" dirty="0">
                <a:latin typeface="noorehira" panose="02000500000000020004" pitchFamily="2" charset="-78"/>
                <a:cs typeface="noorehira" panose="02000500000000020004" pitchFamily="2" charset="-78"/>
              </a:rPr>
              <a:t>وَ مَا کَانَ  لِمُؤۡمِنٍ وَّ لَا مُؤۡمِنَۃٍ  اِذَا قَضَی اللّٰہُ  وَ رَسُوۡلُہٗۤ  اَمۡرًا اَن</a:t>
            </a:r>
            <a:r>
              <a:rPr lang="ur-PK" sz="2400" dirty="0">
                <a:latin typeface="noorehira" panose="02000500000000020004" pitchFamily="2" charset="-78"/>
                <a:cs typeface="noorehira" panose="02000500000000020004" pitchFamily="2" charset="-78"/>
              </a:rPr>
              <a:t>ۡ </a:t>
            </a:r>
            <a:r>
              <a:rPr lang="ar-SA" sz="2400" dirty="0">
                <a:latin typeface="noorehira" panose="02000500000000020004" pitchFamily="2" charset="-78"/>
                <a:cs typeface="noorehira" panose="02000500000000020004" pitchFamily="2" charset="-78"/>
              </a:rPr>
              <a:t> یَّکُوۡنَ  لَہُمُ الۡخِیَرَۃُ  مِنۡ اَمۡرِہِمۡ ؕ وَ مَنۡ یَّعۡصِ اللّٰہَ وَ رَسُوۡلَہٗ  فَقَدۡ  ضَلَّ  ضَلٰلًا  مُّبِیۡنًا ﴿ؕ۳۶﴾</a:t>
            </a:r>
            <a:r>
              <a:rPr lang="en-US" sz="2400" dirty="0">
                <a:latin typeface="noorehira" panose="02000500000000020004" pitchFamily="2" charset="-78"/>
                <a:cs typeface="noorehira" panose="02000500000000020004" pitchFamily="2" charset="-78"/>
              </a:rPr>
              <a:t> </a:t>
            </a:r>
          </a:p>
          <a:p>
            <a:pPr marL="0" indent="0" algn="r" rtl="1">
              <a:buNone/>
            </a:pPr>
            <a:endParaRPr lang="en-US" sz="2400" dirty="0">
              <a:latin typeface="noorehira" panose="02000500000000020004" pitchFamily="2" charset="-78"/>
              <a:cs typeface="noorehira" panose="02000500000000020004" pitchFamily="2" charset="-78"/>
            </a:endParaRPr>
          </a:p>
          <a:p>
            <a:pPr marL="0" indent="0">
              <a:buNone/>
            </a:pPr>
            <a:r>
              <a:rPr lang="en-US" sz="2400" dirty="0">
                <a:latin typeface="Calibri" panose="020F0502020204030204" pitchFamily="34" charset="0"/>
                <a:cs typeface="noorehira" panose="02000500000000020004" pitchFamily="2" charset="-78"/>
              </a:rPr>
              <a:t>It is not good for male and female believer that when Allah and his prophet decide any matter, he deems that they have some authority (for acceptance or rejection) in that</a:t>
            </a:r>
          </a:p>
          <a:p>
            <a:pPr marL="0" indent="0" algn="r" rtl="1">
              <a:buNone/>
            </a:pPr>
            <a:endParaRPr lang="en-US" dirty="0"/>
          </a:p>
        </p:txBody>
      </p:sp>
    </p:spTree>
    <p:extLst>
      <p:ext uri="{BB962C8B-B14F-4D97-AF65-F5344CB8AC3E}">
        <p14:creationId xmlns:p14="http://schemas.microsoft.com/office/powerpoint/2010/main" val="800848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DAA98E-90D1-413F-8952-7D3B0CFB35B1}"/>
              </a:ext>
            </a:extLst>
          </p:cNvPr>
          <p:cNvSpPr>
            <a:spLocks noGrp="1"/>
          </p:cNvSpPr>
          <p:nvPr>
            <p:ph type="title"/>
          </p:nvPr>
        </p:nvSpPr>
        <p:spPr>
          <a:xfrm>
            <a:off x="677334" y="609600"/>
            <a:ext cx="5882492" cy="848139"/>
          </a:xfrm>
        </p:spPr>
        <p:txBody>
          <a:bodyPr/>
          <a:lstStyle/>
          <a:p>
            <a:r>
              <a:rPr lang="en-US" b="1" u="sng" dirty="0">
                <a:latin typeface="Calibri" panose="020F0502020204030204" pitchFamily="34" charset="0"/>
                <a:cs typeface="Calibri" panose="020F0502020204030204" pitchFamily="34" charset="0"/>
              </a:rPr>
              <a:t>Characteristics Of Prophets</a:t>
            </a:r>
          </a:p>
        </p:txBody>
      </p:sp>
      <p:sp>
        <p:nvSpPr>
          <p:cNvPr id="3" name="Content Placeholder 2">
            <a:extLst>
              <a:ext uri="{FF2B5EF4-FFF2-40B4-BE49-F238E27FC236}">
                <a16:creationId xmlns:a16="http://schemas.microsoft.com/office/drawing/2014/main" xmlns="" id="{8305664F-3403-4858-9844-400AE61625FD}"/>
              </a:ext>
            </a:extLst>
          </p:cNvPr>
          <p:cNvSpPr>
            <a:spLocks noGrp="1"/>
          </p:cNvSpPr>
          <p:nvPr>
            <p:ph idx="1"/>
          </p:nvPr>
        </p:nvSpPr>
        <p:spPr>
          <a:xfrm>
            <a:off x="677334" y="1457739"/>
            <a:ext cx="8188369" cy="4293704"/>
          </a:xfrm>
        </p:spPr>
        <p:txBody>
          <a:bodyPr>
            <a:normAutofit/>
          </a:bodyPr>
          <a:lstStyle/>
          <a:p>
            <a:pPr marL="0" indent="0">
              <a:lnSpc>
                <a:spcPct val="110000"/>
              </a:lnSpc>
              <a:buNone/>
            </a:pPr>
            <a:r>
              <a:rPr lang="en-US" sz="2400" b="1" dirty="0">
                <a:latin typeface="Calibri" panose="020F0502020204030204" pitchFamily="34" charset="0"/>
                <a:cs typeface="Calibri" panose="020F0502020204030204" pitchFamily="34" charset="0"/>
              </a:rPr>
              <a:t>There are some characteristics:</a:t>
            </a:r>
          </a:p>
          <a:p>
            <a:pPr>
              <a:lnSpc>
                <a:spcPct val="11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Chastity. (Free from Sins)		</a:t>
            </a:r>
            <a:r>
              <a:rPr lang="ar-SA" sz="2400" dirty="0">
                <a:latin typeface="Calibri" panose="020F0502020204030204" pitchFamily="34" charset="0"/>
                <a:cs typeface="noorehira" panose="02000500000000020004" pitchFamily="2" charset="-78"/>
              </a:rPr>
              <a:t>ِ</a:t>
            </a:r>
            <a:endParaRPr lang="en-US" sz="2400" dirty="0">
              <a:latin typeface="Calibri" panose="020F0502020204030204" pitchFamily="34" charset="0"/>
              <a:cs typeface="Calibri" panose="020F0502020204030204" pitchFamily="34" charset="0"/>
            </a:endParaRPr>
          </a:p>
          <a:p>
            <a:pPr>
              <a:lnSpc>
                <a:spcPct val="11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God Gifted.</a:t>
            </a:r>
          </a:p>
          <a:p>
            <a:pPr>
              <a:lnSpc>
                <a:spcPct val="11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Humanness.</a:t>
            </a:r>
            <a:r>
              <a:rPr lang="en-US" sz="2400" dirty="0">
                <a:solidFill>
                  <a:srgbClr val="000000"/>
                </a:solidFill>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 </a:t>
            </a:r>
          </a:p>
          <a:p>
            <a:pPr>
              <a:lnSpc>
                <a:spcPct val="11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Revelation (</a:t>
            </a:r>
            <a:r>
              <a:rPr lang="en-US" sz="2400" dirty="0" err="1">
                <a:latin typeface="Calibri" panose="020F0502020204030204" pitchFamily="34" charset="0"/>
                <a:cs typeface="Calibri" panose="020F0502020204030204" pitchFamily="34" charset="0"/>
              </a:rPr>
              <a:t>Wahi</a:t>
            </a:r>
            <a:r>
              <a:rPr lang="en-US" sz="2400" dirty="0">
                <a:latin typeface="Calibri" panose="020F0502020204030204" pitchFamily="34" charset="0"/>
                <a:cs typeface="Calibri" panose="020F0502020204030204" pitchFamily="34" charset="0"/>
              </a:rPr>
              <a:t>).</a:t>
            </a:r>
          </a:p>
          <a:p>
            <a:pPr>
              <a:lnSpc>
                <a:spcPct val="11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Miracles.</a:t>
            </a:r>
          </a:p>
          <a:p>
            <a:pPr marL="0" indent="0" rtl="1">
              <a:lnSpc>
                <a:spcPct val="110000"/>
              </a:lnSpc>
              <a:buNone/>
            </a:pP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			</a:t>
            </a:r>
          </a:p>
          <a:p>
            <a:pPr marL="0" indent="0" rtl="1">
              <a:lnSpc>
                <a:spcPct val="110000"/>
              </a:lnSpc>
              <a:buNone/>
            </a:pPr>
            <a:r>
              <a:rPr lang="en-US" b="1" dirty="0">
                <a:latin typeface="Calibri" panose="020F0502020204030204" pitchFamily="34" charset="0"/>
                <a:cs typeface="Calibri" panose="020F0502020204030204" pitchFamily="34" charset="0"/>
              </a:rPr>
              <a:t> </a:t>
            </a:r>
          </a:p>
          <a:p>
            <a:endParaRPr lang="en-US" dirty="0"/>
          </a:p>
        </p:txBody>
      </p:sp>
    </p:spTree>
    <p:extLst>
      <p:ext uri="{BB962C8B-B14F-4D97-AF65-F5344CB8AC3E}">
        <p14:creationId xmlns:p14="http://schemas.microsoft.com/office/powerpoint/2010/main" val="3940900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5F8995-A124-47F9-9AAF-8F7CD97B15B5}"/>
              </a:ext>
            </a:extLst>
          </p:cNvPr>
          <p:cNvSpPr>
            <a:spLocks noGrp="1"/>
          </p:cNvSpPr>
          <p:nvPr>
            <p:ph type="title"/>
          </p:nvPr>
        </p:nvSpPr>
        <p:spPr>
          <a:xfrm>
            <a:off x="677334" y="291548"/>
            <a:ext cx="8532927" cy="715617"/>
          </a:xfrm>
        </p:spPr>
        <p:txBody>
          <a:bodyPr/>
          <a:lstStyle/>
          <a:p>
            <a:pPr algn="l"/>
            <a:r>
              <a:rPr lang="en-US" b="1" dirty="0">
                <a:latin typeface="Calibri" panose="020F0502020204030204" pitchFamily="34" charset="0"/>
                <a:cs typeface="Calibri" panose="020F0502020204030204" pitchFamily="34" charset="0"/>
              </a:rPr>
              <a:t>Finality of Prophethood</a:t>
            </a:r>
          </a:p>
        </p:txBody>
      </p:sp>
      <p:sp>
        <p:nvSpPr>
          <p:cNvPr id="3" name="Content Placeholder 2">
            <a:extLst>
              <a:ext uri="{FF2B5EF4-FFF2-40B4-BE49-F238E27FC236}">
                <a16:creationId xmlns:a16="http://schemas.microsoft.com/office/drawing/2014/main" xmlns="" id="{0315E326-D959-465F-ADA8-D9CE07AF55A1}"/>
              </a:ext>
            </a:extLst>
          </p:cNvPr>
          <p:cNvSpPr>
            <a:spLocks noGrp="1"/>
          </p:cNvSpPr>
          <p:nvPr>
            <p:ph idx="1"/>
          </p:nvPr>
        </p:nvSpPr>
        <p:spPr>
          <a:xfrm>
            <a:off x="463826" y="1351721"/>
            <a:ext cx="8746435" cy="4850295"/>
          </a:xfrm>
        </p:spPr>
        <p:txBody>
          <a:bodyPr>
            <a:normAutofit fontScale="92500" lnSpcReduction="20000"/>
          </a:bodyPr>
          <a:lstStyle/>
          <a:p>
            <a:pPr marL="0" indent="0">
              <a:lnSpc>
                <a:spcPct val="80000"/>
              </a:lnSpc>
              <a:buNone/>
            </a:pPr>
            <a:r>
              <a:rPr lang="en-US" sz="2400" b="1" dirty="0">
                <a:latin typeface="Calibri" panose="020F0502020204030204" pitchFamily="34" charset="0"/>
                <a:cs typeface="Calibri" panose="020F0502020204030204" pitchFamily="34" charset="0"/>
              </a:rPr>
              <a:t>Meaning of </a:t>
            </a:r>
            <a:r>
              <a:rPr lang="en-US" sz="2400" b="1" dirty="0" err="1">
                <a:latin typeface="Calibri" panose="020F0502020204030204" pitchFamily="34" charset="0"/>
                <a:cs typeface="Calibri" panose="020F0502020204030204" pitchFamily="34" charset="0"/>
              </a:rPr>
              <a:t>Khatm</a:t>
            </a:r>
            <a:r>
              <a:rPr lang="en-US" sz="2400" b="1" dirty="0">
                <a:latin typeface="Calibri" panose="020F0502020204030204" pitchFamily="34" charset="0"/>
                <a:cs typeface="Calibri" panose="020F0502020204030204" pitchFamily="34" charset="0"/>
              </a:rPr>
              <a:t>-e-</a:t>
            </a:r>
            <a:r>
              <a:rPr lang="en-US" sz="2400" b="1" dirty="0" err="1">
                <a:latin typeface="Calibri" panose="020F0502020204030204" pitchFamily="34" charset="0"/>
                <a:cs typeface="Calibri" panose="020F0502020204030204" pitchFamily="34" charset="0"/>
              </a:rPr>
              <a:t>Nubuat</a:t>
            </a: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(The Seal Of Prophets)</a:t>
            </a:r>
          </a:p>
          <a:p>
            <a:pPr marL="0" indent="0">
              <a:lnSpc>
                <a:spcPct val="80000"/>
              </a:lnSpc>
              <a:buNone/>
            </a:pPr>
            <a:endParaRPr lang="en-US" sz="2400" b="1" dirty="0">
              <a:latin typeface="Calibri" panose="020F0502020204030204" pitchFamily="34" charset="0"/>
              <a:cs typeface="Calibri" panose="020F0502020204030204" pitchFamily="34" charset="0"/>
            </a:endParaRPr>
          </a:p>
          <a:p>
            <a:pPr algn="just">
              <a:lnSpc>
                <a:spcPct val="110000"/>
              </a:lnSpc>
            </a:pPr>
            <a:r>
              <a:rPr lang="en-US" sz="2600" b="1" dirty="0" err="1">
                <a:latin typeface="Calibri" panose="020F0502020204030204" pitchFamily="34" charset="0"/>
                <a:cs typeface="Calibri" panose="020F0502020204030204" pitchFamily="34" charset="0"/>
              </a:rPr>
              <a:t>Khatm</a:t>
            </a:r>
            <a:r>
              <a:rPr lang="en-US" sz="2600" b="1" dirty="0">
                <a:latin typeface="Calibri" panose="020F0502020204030204" pitchFamily="34" charset="0"/>
                <a:cs typeface="Calibri" panose="020F0502020204030204" pitchFamily="34" charset="0"/>
              </a:rPr>
              <a:t>-e-</a:t>
            </a:r>
            <a:r>
              <a:rPr lang="en-US" sz="2600" b="1" dirty="0" err="1">
                <a:latin typeface="Calibri" panose="020F0502020204030204" pitchFamily="34" charset="0"/>
                <a:cs typeface="Calibri" panose="020F0502020204030204" pitchFamily="34" charset="0"/>
              </a:rPr>
              <a:t>Nubuat</a:t>
            </a:r>
            <a:r>
              <a:rPr lang="en-US" sz="2600" dirty="0" err="1">
                <a:latin typeface="Calibri" panose="020F0502020204030204" pitchFamily="34" charset="0"/>
                <a:cs typeface="Calibri" panose="020F0502020204030204" pitchFamily="34" charset="0"/>
              </a:rPr>
              <a:t>means</a:t>
            </a:r>
            <a:r>
              <a:rPr lang="en-US" sz="2600" dirty="0">
                <a:latin typeface="Calibri" panose="020F0502020204030204" pitchFamily="34" charset="0"/>
                <a:cs typeface="Calibri" panose="020F0502020204030204" pitchFamily="34" charset="0"/>
              </a:rPr>
              <a:t> no prophet will come after </a:t>
            </a:r>
            <a:r>
              <a:rPr lang="en-US" sz="2600" dirty="0" err="1">
                <a:latin typeface="Calibri" panose="020F0502020204030204" pitchFamily="34" charset="0"/>
                <a:cs typeface="Calibri" panose="020F0502020204030204" pitchFamily="34" charset="0"/>
              </a:rPr>
              <a:t>Hazrat</a:t>
            </a:r>
            <a:r>
              <a:rPr lang="en-US" sz="2600" dirty="0">
                <a:latin typeface="Calibri" panose="020F0502020204030204" pitchFamily="34" charset="0"/>
                <a:cs typeface="Calibri" panose="020F0502020204030204" pitchFamily="34" charset="0"/>
              </a:rPr>
              <a:t> Muhammad (</a:t>
            </a:r>
            <a:r>
              <a:rPr lang="en-US" sz="2600" dirty="0" err="1">
                <a:latin typeface="Calibri" panose="020F0502020204030204" pitchFamily="34" charset="0"/>
                <a:cs typeface="Calibri" panose="020F0502020204030204" pitchFamily="34" charset="0"/>
              </a:rPr>
              <a:t>sw</a:t>
            </a:r>
            <a:r>
              <a:rPr lang="en-US" sz="2600" dirty="0">
                <a:latin typeface="Calibri" panose="020F0502020204030204" pitchFamily="34" charset="0"/>
                <a:cs typeface="Calibri" panose="020F0502020204030204" pitchFamily="34" charset="0"/>
              </a:rPr>
              <a:t>) He is the prophet of all mankind and JINN until the day of Judgement.</a:t>
            </a:r>
          </a:p>
          <a:p>
            <a:pPr>
              <a:lnSpc>
                <a:spcPct val="80000"/>
              </a:lnSpc>
            </a:pPr>
            <a:endParaRPr lang="en-US" sz="2400" dirty="0">
              <a:latin typeface="Calibri" panose="020F0502020204030204" pitchFamily="34" charset="0"/>
              <a:cs typeface="Calibri" panose="020F0502020204030204" pitchFamily="34" charset="0"/>
            </a:endParaRPr>
          </a:p>
          <a:p>
            <a:pPr algn="r" rtl="1">
              <a:buFont typeface="Wingdings" panose="05000000000000000000" pitchFamily="2" charset="2"/>
              <a:buChar char="ü"/>
            </a:pPr>
            <a:r>
              <a:rPr lang="ar-SA" sz="2600" dirty="0">
                <a:latin typeface="noorehira" panose="02000500000000020004" pitchFamily="2" charset="-78"/>
                <a:cs typeface="noorehira" panose="02000500000000020004" pitchFamily="2" charset="-78"/>
              </a:rPr>
              <a:t>ٱلۡيَوۡمَ أَكۡمَلۡتُ لَكُمۡ دِينَكُمۡ وَأَتۡمَمۡتُ عَلَيۡكُمۡ نِعۡمَتِي وَرَضِيتُ لَكُمُ ٱلۡإِسۡلَٰمَ دِينٗاۚ </a:t>
            </a:r>
            <a:endParaRPr lang="en-US" sz="2600" dirty="0">
              <a:latin typeface="noorehira" panose="02000500000000020004" pitchFamily="2" charset="-78"/>
              <a:cs typeface="noorehira" panose="02000500000000020004" pitchFamily="2" charset="-78"/>
            </a:endParaRPr>
          </a:p>
          <a:p>
            <a:pPr algn="r" rtl="1">
              <a:buFont typeface="Wingdings" panose="05000000000000000000" pitchFamily="2" charset="2"/>
              <a:buChar char="ü"/>
            </a:pPr>
            <a:r>
              <a:rPr lang="ar-SA" sz="2600" dirty="0">
                <a:latin typeface="noorehira" panose="02000500000000020004" pitchFamily="2" charset="-78"/>
                <a:cs typeface="noorehira" panose="02000500000000020004" pitchFamily="2" charset="-78"/>
              </a:rPr>
              <a:t>مَّا كَانَ مُحَمَّدٌ أَبَآ أَحَدٖ مِّن رِّجَالِكُمۡ وَلَٰكِن رَّسُولَ ٱللَّهِ وَخَاتَمَ ٱلنَّبِيِّ‍ۧنَۗ وَكَانَ ٱللَّهُ بِكُلِّ شَيۡءٍ عَلِيمٗا</a:t>
            </a:r>
            <a:endParaRPr lang="en-US" sz="2600" dirty="0">
              <a:latin typeface="noorehira" panose="02000500000000020004" pitchFamily="2" charset="-78"/>
              <a:cs typeface="noorehira" panose="02000500000000020004" pitchFamily="2" charset="-78"/>
            </a:endParaRPr>
          </a:p>
          <a:p>
            <a:pPr algn="r" rtl="1">
              <a:buFont typeface="Wingdings" panose="05000000000000000000" pitchFamily="2" charset="2"/>
              <a:buChar char="ü"/>
            </a:pPr>
            <a:r>
              <a:rPr lang="ar-SA" sz="2600" dirty="0">
                <a:latin typeface="noorehira" panose="02000500000000020004" pitchFamily="2" charset="-78"/>
                <a:cs typeface="noorehira" panose="02000500000000020004" pitchFamily="2" charset="-78"/>
              </a:rPr>
              <a:t>وَمَآ أَرۡسَلۡنَٰكَ إِلَّا كَآفَّةٗ لِّلنَّاسِ</a:t>
            </a:r>
            <a:endParaRPr lang="ur-PK" sz="2600" dirty="0">
              <a:latin typeface="noorehira" panose="02000500000000020004" pitchFamily="2" charset="-78"/>
              <a:cs typeface="noorehira" panose="02000500000000020004" pitchFamily="2" charset="-78"/>
            </a:endParaRPr>
          </a:p>
          <a:p>
            <a:pPr algn="r" rtl="1">
              <a:buFont typeface="Wingdings" panose="05000000000000000000" pitchFamily="2" charset="2"/>
              <a:buChar char="ü"/>
            </a:pPr>
            <a:r>
              <a:rPr lang="ur-PK" sz="2600" dirty="0">
                <a:latin typeface="noorehira" panose="02000500000000020004" pitchFamily="2" charset="-78"/>
                <a:cs typeface="noorehira" panose="02000500000000020004" pitchFamily="2" charset="-78"/>
              </a:rPr>
              <a:t>انا خاتم النبیین لا نبی بعدی</a:t>
            </a:r>
          </a:p>
          <a:p>
            <a:pPr algn="r" rtl="1">
              <a:buFont typeface="Wingdings" panose="05000000000000000000" pitchFamily="2" charset="2"/>
              <a:buChar char="ü"/>
            </a:pPr>
            <a:r>
              <a:rPr lang="ur-PK" sz="2600" dirty="0">
                <a:latin typeface="noorehira" panose="02000500000000020004" pitchFamily="2" charset="-78"/>
                <a:cs typeface="noorehira" panose="02000500000000020004" pitchFamily="2" charset="-78"/>
              </a:rPr>
              <a:t>ختمت بی الانبیاء</a:t>
            </a:r>
            <a:r>
              <a:rPr lang="ar-SA" sz="2600" dirty="0">
                <a:latin typeface="noorehira" panose="02000500000000020004" pitchFamily="2" charset="-78"/>
                <a:cs typeface="noorehira" panose="02000500000000020004" pitchFamily="2" charset="-78"/>
              </a:rPr>
              <a:t/>
            </a:r>
            <a:br>
              <a:rPr lang="ar-SA" sz="2600" dirty="0">
                <a:latin typeface="noorehira" panose="02000500000000020004" pitchFamily="2" charset="-78"/>
                <a:cs typeface="noorehira" panose="02000500000000020004" pitchFamily="2" charset="-78"/>
              </a:rPr>
            </a:br>
            <a:endParaRPr lang="en-US" sz="2600" dirty="0">
              <a:latin typeface="noorehira" panose="02000500000000020004" pitchFamily="2" charset="-78"/>
              <a:cs typeface="noorehira" panose="02000500000000020004" pitchFamily="2" charset="-78"/>
            </a:endParaRPr>
          </a:p>
          <a:p>
            <a:pPr marL="0" indent="0">
              <a:lnSpc>
                <a:spcPct val="80000"/>
              </a:lnSpc>
              <a:buNone/>
            </a:pPr>
            <a:endParaRPr lang="en-US" sz="2400" dirty="0"/>
          </a:p>
          <a:p>
            <a:endParaRPr lang="en-US" dirty="0"/>
          </a:p>
        </p:txBody>
      </p:sp>
    </p:spTree>
    <p:extLst>
      <p:ext uri="{BB962C8B-B14F-4D97-AF65-F5344CB8AC3E}">
        <p14:creationId xmlns:p14="http://schemas.microsoft.com/office/powerpoint/2010/main" val="2484535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F99C56-516A-460B-9E66-C637B4F71FA8}"/>
              </a:ext>
            </a:extLst>
          </p:cNvPr>
          <p:cNvSpPr>
            <a:spLocks noGrp="1"/>
          </p:cNvSpPr>
          <p:nvPr>
            <p:ph type="title"/>
          </p:nvPr>
        </p:nvSpPr>
        <p:spPr>
          <a:xfrm>
            <a:off x="677334" y="609601"/>
            <a:ext cx="5007849" cy="662608"/>
          </a:xfrm>
        </p:spPr>
        <p:txBody>
          <a:bodyPr>
            <a:normAutofit/>
          </a:bodyPr>
          <a:lstStyle/>
          <a:p>
            <a:r>
              <a:rPr lang="en-US" sz="2800" b="1" u="sng" dirty="0">
                <a:latin typeface="Calibri" panose="020F0502020204030204" pitchFamily="34" charset="0"/>
                <a:cs typeface="Calibri" panose="020F0502020204030204" pitchFamily="34" charset="0"/>
              </a:rPr>
              <a:t>Translation of Above Verses</a:t>
            </a:r>
          </a:p>
        </p:txBody>
      </p:sp>
      <p:sp>
        <p:nvSpPr>
          <p:cNvPr id="3" name="Content Placeholder 2">
            <a:extLst>
              <a:ext uri="{FF2B5EF4-FFF2-40B4-BE49-F238E27FC236}">
                <a16:creationId xmlns:a16="http://schemas.microsoft.com/office/drawing/2014/main" xmlns="" id="{D22A5744-B951-4C96-B3FC-6EA2E5697786}"/>
              </a:ext>
            </a:extLst>
          </p:cNvPr>
          <p:cNvSpPr>
            <a:spLocks noGrp="1"/>
          </p:cNvSpPr>
          <p:nvPr>
            <p:ph idx="1"/>
          </p:nvPr>
        </p:nvSpPr>
        <p:spPr>
          <a:xfrm>
            <a:off x="450574" y="1444487"/>
            <a:ext cx="8666922" cy="4596876"/>
          </a:xfrm>
        </p:spPr>
        <p:txBody>
          <a:bodyPr/>
          <a:lstStyle/>
          <a:p>
            <a:pPr marL="0" indent="0">
              <a:buNone/>
            </a:pPr>
            <a:endParaRPr lang="en-US" dirty="0"/>
          </a:p>
          <a:p>
            <a:pPr>
              <a:buFont typeface="+mj-lt"/>
              <a:buAutoNum type="arabicPeriod"/>
            </a:pPr>
            <a:r>
              <a:rPr lang="en-US" sz="2400" dirty="0">
                <a:latin typeface="Calibri" panose="020F0502020204030204" pitchFamily="34" charset="0"/>
                <a:cs typeface="Calibri" panose="020F0502020204030204" pitchFamily="34" charset="0"/>
              </a:rPr>
              <a:t>Today I have completed your religion, and completed my blessing on you.</a:t>
            </a:r>
          </a:p>
          <a:p>
            <a:pPr>
              <a:buFont typeface="+mj-lt"/>
              <a:buAutoNum type="arabicPeriod"/>
            </a:pPr>
            <a:r>
              <a:rPr lang="en-US" sz="2400" dirty="0">
                <a:latin typeface="Calibri" panose="020F0502020204030204" pitchFamily="34" charset="0"/>
                <a:cs typeface="Calibri" panose="020F0502020204030204" pitchFamily="34" charset="0"/>
              </a:rPr>
              <a:t>Muhammad (</a:t>
            </a:r>
            <a:r>
              <a:rPr lang="en-US" sz="2400" dirty="0" err="1">
                <a:latin typeface="Calibri" panose="020F0502020204030204" pitchFamily="34" charset="0"/>
                <a:cs typeface="Calibri" panose="020F0502020204030204" pitchFamily="34" charset="0"/>
              </a:rPr>
              <a:t>sw</a:t>
            </a:r>
            <a:r>
              <a:rPr lang="en-US" sz="2400" dirty="0">
                <a:latin typeface="Calibri" panose="020F0502020204030204" pitchFamily="34" charset="0"/>
                <a:cs typeface="Calibri" panose="020F0502020204030204" pitchFamily="34" charset="0"/>
              </a:rPr>
              <a:t>) is not the father of any of the men among you but he is the messenger of Allah who has come to put an end to the chain of prophethood.</a:t>
            </a:r>
          </a:p>
          <a:p>
            <a:pPr>
              <a:buFont typeface="+mj-lt"/>
              <a:buAutoNum type="arabicPeriod"/>
            </a:pPr>
            <a:r>
              <a:rPr lang="en-US" sz="2400" dirty="0">
                <a:latin typeface="Calibri" panose="020F0502020204030204" pitchFamily="34" charset="0"/>
                <a:cs typeface="Calibri" panose="020F0502020204030204" pitchFamily="34" charset="0"/>
              </a:rPr>
              <a:t>And we have sent you as a mercy for the whole worlds.</a:t>
            </a:r>
          </a:p>
          <a:p>
            <a:pPr>
              <a:buFont typeface="+mj-lt"/>
              <a:buAutoNum type="arabicPeriod"/>
            </a:pPr>
            <a:r>
              <a:rPr lang="en-US" sz="2400" dirty="0">
                <a:latin typeface="Calibri" panose="020F0502020204030204" pitchFamily="34" charset="0"/>
                <a:cs typeface="Calibri" panose="020F0502020204030204" pitchFamily="34" charset="0"/>
              </a:rPr>
              <a:t>There will be no prophet after me.</a:t>
            </a:r>
          </a:p>
          <a:p>
            <a:pPr>
              <a:buFont typeface="+mj-lt"/>
              <a:buAutoNum type="arabicPeriod"/>
            </a:pPr>
            <a:r>
              <a:rPr lang="en-US" sz="2400" dirty="0">
                <a:latin typeface="Calibri" panose="020F0502020204030204" pitchFamily="34" charset="0"/>
                <a:cs typeface="Calibri" panose="020F0502020204030204" pitchFamily="34" charset="0"/>
              </a:rPr>
              <a:t>Chain of prophethood has been put an end to with my prophethood. </a:t>
            </a:r>
          </a:p>
          <a:p>
            <a:pPr>
              <a:buAutoNum type="arabicParenR"/>
            </a:pPr>
            <a:endParaRPr lang="en-US" dirty="0"/>
          </a:p>
        </p:txBody>
      </p:sp>
    </p:spTree>
    <p:extLst>
      <p:ext uri="{BB962C8B-B14F-4D97-AF65-F5344CB8AC3E}">
        <p14:creationId xmlns:p14="http://schemas.microsoft.com/office/powerpoint/2010/main" val="2473673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E0201F-3886-43C4-8652-978F349F5EA6}"/>
              </a:ext>
            </a:extLst>
          </p:cNvPr>
          <p:cNvSpPr>
            <a:spLocks noGrp="1"/>
          </p:cNvSpPr>
          <p:nvPr>
            <p:ph type="title"/>
          </p:nvPr>
        </p:nvSpPr>
        <p:spPr>
          <a:xfrm>
            <a:off x="677334" y="609600"/>
            <a:ext cx="3523605" cy="675861"/>
          </a:xfrm>
        </p:spPr>
        <p:txBody>
          <a:bodyPr>
            <a:normAutofit/>
          </a:bodyPr>
          <a:lstStyle/>
          <a:p>
            <a:r>
              <a:rPr lang="en-US" b="1" dirty="0">
                <a:latin typeface="Calibri" panose="020F0502020204030204" pitchFamily="34" charset="0"/>
                <a:cs typeface="Calibri" panose="020F0502020204030204" pitchFamily="34" charset="0"/>
              </a:rPr>
              <a:t>Journey To Sky.</a:t>
            </a:r>
          </a:p>
        </p:txBody>
      </p:sp>
      <p:sp>
        <p:nvSpPr>
          <p:cNvPr id="3" name="Content Placeholder 2">
            <a:extLst>
              <a:ext uri="{FF2B5EF4-FFF2-40B4-BE49-F238E27FC236}">
                <a16:creationId xmlns:a16="http://schemas.microsoft.com/office/drawing/2014/main" xmlns="" id="{FDD48285-80A9-4394-BC15-F7BBB6DFC134}"/>
              </a:ext>
            </a:extLst>
          </p:cNvPr>
          <p:cNvSpPr>
            <a:spLocks noGrp="1"/>
          </p:cNvSpPr>
          <p:nvPr>
            <p:ph idx="1"/>
          </p:nvPr>
        </p:nvSpPr>
        <p:spPr>
          <a:xfrm>
            <a:off x="677334" y="1510749"/>
            <a:ext cx="7737796" cy="4530614"/>
          </a:xfrm>
        </p:spPr>
        <p:txBody>
          <a:bodyPr/>
          <a:lstStyle/>
          <a:p>
            <a:pPr marL="0" indent="0">
              <a:buNone/>
            </a:pPr>
            <a:r>
              <a:rPr lang="en-US" sz="2400" dirty="0">
                <a:latin typeface="Calibri" panose="020F0502020204030204" pitchFamily="34" charset="0"/>
                <a:cs typeface="Calibri" panose="020F0502020204030204" pitchFamily="34" charset="0"/>
              </a:rPr>
              <a:t>There are to things:</a:t>
            </a:r>
          </a:p>
          <a:p>
            <a:pPr marL="457200" indent="-457200">
              <a:buAutoNum type="arabicParenR"/>
            </a:pPr>
            <a:r>
              <a:rPr lang="en-US" sz="2400" dirty="0" err="1">
                <a:latin typeface="Calibri" panose="020F0502020204030204" pitchFamily="34" charset="0"/>
                <a:cs typeface="Calibri" panose="020F0502020204030204" pitchFamily="34" charset="0"/>
              </a:rPr>
              <a:t>Isra</a:t>
            </a:r>
            <a:r>
              <a:rPr lang="en-US" sz="2400" dirty="0">
                <a:latin typeface="Calibri" panose="020F0502020204030204" pitchFamily="34" charset="0"/>
                <a:cs typeface="Calibri" panose="020F0502020204030204" pitchFamily="34" charset="0"/>
              </a:rPr>
              <a:t>: The journey from Makkah to </a:t>
            </a:r>
            <a:r>
              <a:rPr lang="en-US" sz="2400" dirty="0" err="1">
                <a:latin typeface="Calibri" panose="020F0502020204030204" pitchFamily="34" charset="0"/>
                <a:cs typeface="Calibri" panose="020F0502020204030204" pitchFamily="34" charset="0"/>
              </a:rPr>
              <a:t>Baitul</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Maqdis</a:t>
            </a:r>
            <a:r>
              <a:rPr lang="en-US" sz="2400" dirty="0">
                <a:latin typeface="Calibri" panose="020F0502020204030204" pitchFamily="34" charset="0"/>
                <a:cs typeface="Calibri" panose="020F0502020204030204" pitchFamily="34" charset="0"/>
              </a:rPr>
              <a:t>.</a:t>
            </a:r>
          </a:p>
          <a:p>
            <a:pPr marL="457200" indent="-457200">
              <a:buFont typeface="Wingdings 3" charset="2"/>
              <a:buAutoNum type="arabicParenR"/>
            </a:pPr>
            <a:r>
              <a:rPr lang="en-US" sz="2400" dirty="0" err="1">
                <a:latin typeface="Calibri" panose="020F0502020204030204" pitchFamily="34" charset="0"/>
                <a:cs typeface="Calibri" panose="020F0502020204030204" pitchFamily="34" charset="0"/>
              </a:rPr>
              <a:t>Mairaj</a:t>
            </a:r>
            <a:r>
              <a:rPr lang="en-US" sz="2400" dirty="0">
                <a:latin typeface="Calibri" panose="020F0502020204030204" pitchFamily="34" charset="0"/>
                <a:cs typeface="Calibri" panose="020F0502020204030204" pitchFamily="34" charset="0"/>
              </a:rPr>
              <a:t>: And from there to the seven heaven and to Sidra </a:t>
            </a:r>
            <a:r>
              <a:rPr lang="en-US" sz="2400" dirty="0" err="1">
                <a:latin typeface="Calibri" panose="020F0502020204030204" pitchFamily="34" charset="0"/>
                <a:cs typeface="Calibri" panose="020F0502020204030204" pitchFamily="34" charset="0"/>
              </a:rPr>
              <a:t>tul</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Muntaha</a:t>
            </a:r>
            <a:r>
              <a:rPr lang="en-US" sz="2400" dirty="0">
                <a:latin typeface="Calibri" panose="020F0502020204030204" pitchFamily="34" charset="0"/>
                <a:cs typeface="Calibri" panose="020F0502020204030204" pitchFamily="34" charset="0"/>
              </a:rPr>
              <a:t>.</a:t>
            </a:r>
          </a:p>
          <a:p>
            <a:pPr marL="0" indent="0">
              <a:buNone/>
            </a:pPr>
            <a:endParaRPr lang="en-US" sz="2400"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8382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38B517-E8B9-4E33-913E-09B0D43E6B49}"/>
              </a:ext>
            </a:extLst>
          </p:cNvPr>
          <p:cNvSpPr>
            <a:spLocks noGrp="1"/>
          </p:cNvSpPr>
          <p:nvPr>
            <p:ph type="ctrTitle"/>
          </p:nvPr>
        </p:nvSpPr>
        <p:spPr/>
        <p:txBody>
          <a:bodyPr/>
          <a:lstStyle/>
          <a:p>
            <a:r>
              <a:rPr lang="en-US" sz="6000" dirty="0"/>
              <a:t>The Angles</a:t>
            </a:r>
          </a:p>
        </p:txBody>
      </p:sp>
      <p:sp>
        <p:nvSpPr>
          <p:cNvPr id="3" name="Subtitle 2">
            <a:extLst>
              <a:ext uri="{FF2B5EF4-FFF2-40B4-BE49-F238E27FC236}">
                <a16:creationId xmlns:a16="http://schemas.microsoft.com/office/drawing/2014/main" xmlns="" id="{193C5907-698E-4262-9AB0-1141FF6A0B66}"/>
              </a:ext>
            </a:extLst>
          </p:cNvPr>
          <p:cNvSpPr>
            <a:spLocks noGrp="1"/>
          </p:cNvSpPr>
          <p:nvPr>
            <p:ph type="subTitle" idx="1"/>
          </p:nvPr>
        </p:nvSpPr>
        <p:spPr/>
        <p:txBody>
          <a:bodyPr>
            <a:normAutofit/>
          </a:bodyPr>
          <a:lstStyle/>
          <a:p>
            <a:r>
              <a:rPr lang="en-US" sz="3200" dirty="0">
                <a:latin typeface="Calibri" panose="020F0502020204030204" pitchFamily="34" charset="0"/>
                <a:cs typeface="Calibri" panose="020F0502020204030204" pitchFamily="34" charset="0"/>
              </a:rPr>
              <a:t>The Third Believe</a:t>
            </a:r>
          </a:p>
        </p:txBody>
      </p:sp>
    </p:spTree>
    <p:extLst>
      <p:ext uri="{BB962C8B-B14F-4D97-AF65-F5344CB8AC3E}">
        <p14:creationId xmlns:p14="http://schemas.microsoft.com/office/powerpoint/2010/main" val="3414542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Oneness of Allah</a:t>
            </a:r>
          </a:p>
        </p:txBody>
      </p:sp>
      <p:sp>
        <p:nvSpPr>
          <p:cNvPr id="3" name="Content Placeholder 2"/>
          <p:cNvSpPr>
            <a:spLocks noGrp="1"/>
          </p:cNvSpPr>
          <p:nvPr>
            <p:ph idx="1"/>
          </p:nvPr>
        </p:nvSpPr>
        <p:spPr>
          <a:xfrm>
            <a:off x="677334" y="1635617"/>
            <a:ext cx="8596668" cy="4405745"/>
          </a:xfrm>
        </p:spPr>
        <p:txBody>
          <a:bodyPr>
            <a:normAutofit/>
          </a:bodyPr>
          <a:lstStyle/>
          <a:p>
            <a:r>
              <a:rPr lang="en-US" sz="2400" dirty="0"/>
              <a:t>The first principle of Islam is belief in the Oneness and Unity of Allah. This is known as Tawhid. This means that Allah is one, the Supreme being, the Creator, the Master of the entire universe, the Highest in authority and rank and therefore, exclusively worthy of worship.</a:t>
            </a:r>
          </a:p>
          <a:p>
            <a:r>
              <a:rPr lang="en-US" sz="2400" dirty="0"/>
              <a:t>All the prophets of Allah preached about the Unity of Allah and declared that all things and human beings are his creations and subordinate to Him. Therefore, He is alone worthy of worship. This is expressed in the declaration of 1</a:t>
            </a:r>
            <a:r>
              <a:rPr lang="en-US" sz="2400" baseline="30000" dirty="0"/>
              <a:t>st</a:t>
            </a:r>
            <a:r>
              <a:rPr lang="en-US" sz="2400" dirty="0"/>
              <a:t> </a:t>
            </a:r>
            <a:r>
              <a:rPr lang="en-US" sz="2400" dirty="0" err="1"/>
              <a:t>Kalimah</a:t>
            </a:r>
            <a:endParaRPr lang="en-US" sz="2400" dirty="0"/>
          </a:p>
          <a:p>
            <a:pPr algn="ctr">
              <a:buNone/>
            </a:pPr>
            <a:r>
              <a:rPr lang="ar-SA" b="1" dirty="0"/>
              <a:t>لاإله إلا الله محمد رسول الله</a:t>
            </a:r>
            <a:endParaRPr lang="en-US" b="1" dirty="0"/>
          </a:p>
          <a:p>
            <a:endParaRPr lang="en-US" dirty="0"/>
          </a:p>
        </p:txBody>
      </p:sp>
    </p:spTree>
    <p:extLst>
      <p:ext uri="{BB962C8B-B14F-4D97-AF65-F5344CB8AC3E}">
        <p14:creationId xmlns:p14="http://schemas.microsoft.com/office/powerpoint/2010/main" val="1625597448"/>
      </p:ext>
    </p:extLst>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6DF8FA-E205-48B2-AE3D-53FD2A7733B9}"/>
              </a:ext>
            </a:extLst>
          </p:cNvPr>
          <p:cNvSpPr>
            <a:spLocks noGrp="1"/>
          </p:cNvSpPr>
          <p:nvPr>
            <p:ph type="title"/>
          </p:nvPr>
        </p:nvSpPr>
        <p:spPr>
          <a:xfrm>
            <a:off x="569844" y="251793"/>
            <a:ext cx="1509275" cy="742122"/>
          </a:xfrm>
        </p:spPr>
        <p:txBody>
          <a:bodyPr/>
          <a:lstStyle/>
          <a:p>
            <a:r>
              <a:rPr lang="en-US" b="1" u="sng" dirty="0">
                <a:latin typeface="Calibri" panose="020F0502020204030204" pitchFamily="34" charset="0"/>
                <a:cs typeface="Calibri" panose="020F0502020204030204" pitchFamily="34" charset="0"/>
              </a:rPr>
              <a:t>Angels</a:t>
            </a:r>
          </a:p>
        </p:txBody>
      </p:sp>
      <p:sp>
        <p:nvSpPr>
          <p:cNvPr id="3" name="Content Placeholder 2">
            <a:extLst>
              <a:ext uri="{FF2B5EF4-FFF2-40B4-BE49-F238E27FC236}">
                <a16:creationId xmlns:a16="http://schemas.microsoft.com/office/drawing/2014/main" xmlns="" id="{62595C8D-67D0-4D4A-AE2C-4F901A97C23F}"/>
              </a:ext>
            </a:extLst>
          </p:cNvPr>
          <p:cNvSpPr>
            <a:spLocks noGrp="1"/>
          </p:cNvSpPr>
          <p:nvPr>
            <p:ph idx="1"/>
          </p:nvPr>
        </p:nvSpPr>
        <p:spPr>
          <a:xfrm>
            <a:off x="477078" y="1192696"/>
            <a:ext cx="9117496" cy="4770782"/>
          </a:xfrm>
        </p:spPr>
        <p:txBody>
          <a:bodyPr>
            <a:normAutofit lnSpcReduction="10000"/>
          </a:bodyPr>
          <a:lstStyle/>
          <a:p>
            <a:r>
              <a:rPr lang="en-US" sz="2400" dirty="0">
                <a:latin typeface="Calibri" panose="020F0502020204030204" pitchFamily="34" charset="0"/>
                <a:cs typeface="Calibri" panose="020F0502020204030204" pitchFamily="34" charset="0"/>
              </a:rPr>
              <a:t>Allah created certain creatures from light (Noor), and concealed them from our sight. These creatures are called angels. A lot of work has been entrusted to them. They never do any thing contrary to the orders of Allah. They do whatever work has been assigned to them. </a:t>
            </a:r>
          </a:p>
          <a:p>
            <a:r>
              <a:rPr lang="en-US" sz="2400" dirty="0">
                <a:latin typeface="Calibri" panose="020F0502020204030204" pitchFamily="34" charset="0"/>
                <a:cs typeface="Calibri" panose="020F0502020204030204" pitchFamily="34" charset="0"/>
              </a:rPr>
              <a:t>Allah conveyed His message to prophets including </a:t>
            </a:r>
            <a:r>
              <a:rPr lang="en-US" sz="2400" dirty="0" err="1">
                <a:latin typeface="Calibri" panose="020F0502020204030204" pitchFamily="34" charset="0"/>
                <a:cs typeface="Calibri" panose="020F0502020204030204" pitchFamily="34" charset="0"/>
              </a:rPr>
              <a:t>Hazrat</a:t>
            </a:r>
            <a:r>
              <a:rPr lang="en-US" sz="2400" dirty="0">
                <a:latin typeface="Calibri" panose="020F0502020204030204" pitchFamily="34" charset="0"/>
                <a:cs typeface="Calibri" panose="020F0502020204030204" pitchFamily="34" charset="0"/>
              </a:rPr>
              <a:t> Muhammad (SAW)  through an angel </a:t>
            </a:r>
            <a:r>
              <a:rPr lang="en-US" sz="2400" dirty="0" err="1">
                <a:latin typeface="Calibri" panose="020F0502020204030204" pitchFamily="34" charset="0"/>
                <a:cs typeface="Calibri" panose="020F0502020204030204" pitchFamily="34" charset="0"/>
              </a:rPr>
              <a:t>Jibrael</a:t>
            </a:r>
            <a:r>
              <a:rPr lang="en-US" sz="2400" dirty="0">
                <a:latin typeface="Calibri" panose="020F0502020204030204" pitchFamily="34" charset="0"/>
                <a:cs typeface="Calibri" panose="020F0502020204030204" pitchFamily="34" charset="0"/>
              </a:rPr>
              <a:t>. In the Holy Qur’an, angels are spoken of as messengers which denotes their spiritual function of divine messengers.</a:t>
            </a:r>
          </a:p>
          <a:p>
            <a:r>
              <a:rPr lang="en-US" sz="2400" dirty="0">
                <a:latin typeface="Calibri" panose="020F0502020204030204" pitchFamily="34" charset="0"/>
                <a:cs typeface="Calibri" panose="020F0502020204030204" pitchFamily="34" charset="0"/>
              </a:rPr>
              <a:t>Allah created certain creatures from fire, we can’t see them too, they are called </a:t>
            </a:r>
            <a:r>
              <a:rPr lang="en-US" sz="2400" b="1" dirty="0">
                <a:latin typeface="Calibri" panose="020F0502020204030204" pitchFamily="34" charset="0"/>
                <a:cs typeface="Calibri" panose="020F0502020204030204" pitchFamily="34" charset="0"/>
              </a:rPr>
              <a:t>JINN…</a:t>
            </a:r>
            <a:r>
              <a:rPr lang="en-US" sz="2400" dirty="0">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They are good and bad, they also have children, the most notorious of them is the accursed Iblis i.e. Satan.</a:t>
            </a:r>
          </a:p>
          <a:p>
            <a:endParaRPr lang="en-US" dirty="0"/>
          </a:p>
        </p:txBody>
      </p:sp>
    </p:spTree>
    <p:extLst>
      <p:ext uri="{BB962C8B-B14F-4D97-AF65-F5344CB8AC3E}">
        <p14:creationId xmlns:p14="http://schemas.microsoft.com/office/powerpoint/2010/main" val="3741229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F99B8E-74D0-48ED-9A7D-4A82200B2319}"/>
              </a:ext>
            </a:extLst>
          </p:cNvPr>
          <p:cNvSpPr>
            <a:spLocks noGrp="1"/>
          </p:cNvSpPr>
          <p:nvPr>
            <p:ph type="title"/>
          </p:nvPr>
        </p:nvSpPr>
        <p:spPr>
          <a:xfrm>
            <a:off x="677334" y="609600"/>
            <a:ext cx="3868162" cy="755374"/>
          </a:xfrm>
        </p:spPr>
        <p:txBody>
          <a:bodyPr/>
          <a:lstStyle/>
          <a:p>
            <a:r>
              <a:rPr lang="en-US" u="sng" dirty="0">
                <a:latin typeface="Calibri" panose="020F0502020204030204" pitchFamily="34" charset="0"/>
                <a:cs typeface="Calibri" panose="020F0502020204030204" pitchFamily="34" charset="0"/>
              </a:rPr>
              <a:t>Duties Of Angles</a:t>
            </a:r>
          </a:p>
        </p:txBody>
      </p:sp>
      <p:sp>
        <p:nvSpPr>
          <p:cNvPr id="3" name="Content Placeholder 2">
            <a:extLst>
              <a:ext uri="{FF2B5EF4-FFF2-40B4-BE49-F238E27FC236}">
                <a16:creationId xmlns:a16="http://schemas.microsoft.com/office/drawing/2014/main" xmlns="" id="{6D192850-066E-4C3D-9ADD-6E9CFD520D90}"/>
              </a:ext>
            </a:extLst>
          </p:cNvPr>
          <p:cNvSpPr>
            <a:spLocks noGrp="1"/>
          </p:cNvSpPr>
          <p:nvPr>
            <p:ph idx="1"/>
          </p:nvPr>
        </p:nvSpPr>
        <p:spPr>
          <a:xfrm>
            <a:off x="530087" y="1603513"/>
            <a:ext cx="8743915" cy="4437849"/>
          </a:xfrm>
        </p:spPr>
        <p:txBody>
          <a:bodyPr/>
          <a:lstStyle/>
          <a:p>
            <a:pPr marL="0" indent="0">
              <a:buNone/>
            </a:pPr>
            <a:endParaRPr lang="en-US" dirty="0"/>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7157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E4E344-B99D-46DA-9116-E3A248C707A5}"/>
              </a:ext>
            </a:extLst>
          </p:cNvPr>
          <p:cNvSpPr>
            <a:spLocks noGrp="1"/>
          </p:cNvSpPr>
          <p:nvPr>
            <p:ph type="ctrTitle"/>
          </p:nvPr>
        </p:nvSpPr>
        <p:spPr/>
        <p:txBody>
          <a:bodyPr/>
          <a:lstStyle/>
          <a:p>
            <a:r>
              <a:rPr lang="en-US" dirty="0"/>
              <a:t>Revealed Books</a:t>
            </a:r>
          </a:p>
        </p:txBody>
      </p:sp>
      <p:sp>
        <p:nvSpPr>
          <p:cNvPr id="3" name="Subtitle 2">
            <a:extLst>
              <a:ext uri="{FF2B5EF4-FFF2-40B4-BE49-F238E27FC236}">
                <a16:creationId xmlns:a16="http://schemas.microsoft.com/office/drawing/2014/main" xmlns="" id="{1CAA283B-3CBA-44FB-8B8C-D2F30EEC8503}"/>
              </a:ext>
            </a:extLst>
          </p:cNvPr>
          <p:cNvSpPr>
            <a:spLocks noGrp="1"/>
          </p:cNvSpPr>
          <p:nvPr>
            <p:ph type="subTitle" idx="1"/>
          </p:nvPr>
        </p:nvSpPr>
        <p:spPr/>
        <p:txBody>
          <a:bodyPr>
            <a:normAutofit/>
          </a:bodyPr>
          <a:lstStyle/>
          <a:p>
            <a:r>
              <a:rPr lang="en-US" sz="3600" dirty="0">
                <a:latin typeface="Calibri" panose="020F0502020204030204" pitchFamily="34" charset="0"/>
                <a:cs typeface="Calibri" panose="020F0502020204030204" pitchFamily="34" charset="0"/>
              </a:rPr>
              <a:t>The Fourth Believe</a:t>
            </a:r>
          </a:p>
        </p:txBody>
      </p:sp>
    </p:spTree>
    <p:extLst>
      <p:ext uri="{BB962C8B-B14F-4D97-AF65-F5344CB8AC3E}">
        <p14:creationId xmlns:p14="http://schemas.microsoft.com/office/powerpoint/2010/main" val="2129996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05EB54-DFD3-40BB-BB66-A717E1E7A9AC}"/>
              </a:ext>
            </a:extLst>
          </p:cNvPr>
          <p:cNvSpPr>
            <a:spLocks noGrp="1"/>
          </p:cNvSpPr>
          <p:nvPr>
            <p:ph type="title"/>
          </p:nvPr>
        </p:nvSpPr>
        <p:spPr>
          <a:xfrm>
            <a:off x="677334" y="609600"/>
            <a:ext cx="3430840" cy="569843"/>
          </a:xfrm>
        </p:spPr>
        <p:txBody>
          <a:bodyPr>
            <a:normAutofit fontScale="90000"/>
          </a:bodyPr>
          <a:lstStyle/>
          <a:p>
            <a:r>
              <a:rPr lang="en-US" b="1" u="sng" dirty="0">
                <a:latin typeface="Calibri" panose="020F0502020204030204" pitchFamily="34" charset="0"/>
                <a:cs typeface="Calibri" panose="020F0502020204030204" pitchFamily="34" charset="0"/>
              </a:rPr>
              <a:t>Revealed Books</a:t>
            </a:r>
          </a:p>
        </p:txBody>
      </p:sp>
      <p:sp>
        <p:nvSpPr>
          <p:cNvPr id="3" name="Content Placeholder 2">
            <a:extLst>
              <a:ext uri="{FF2B5EF4-FFF2-40B4-BE49-F238E27FC236}">
                <a16:creationId xmlns:a16="http://schemas.microsoft.com/office/drawing/2014/main" xmlns="" id="{1B054619-B599-40D4-83A8-05AFB9657A3C}"/>
              </a:ext>
            </a:extLst>
          </p:cNvPr>
          <p:cNvSpPr>
            <a:spLocks noGrp="1"/>
          </p:cNvSpPr>
          <p:nvPr>
            <p:ph idx="1"/>
          </p:nvPr>
        </p:nvSpPr>
        <p:spPr>
          <a:xfrm>
            <a:off x="291548" y="1338470"/>
            <a:ext cx="8481392" cy="4359965"/>
          </a:xfrm>
        </p:spPr>
        <p:txBody>
          <a:bodyPr>
            <a:normAutofit fontScale="32500" lnSpcReduction="20000"/>
          </a:bodyPr>
          <a:lstStyle/>
          <a:p>
            <a:pPr>
              <a:lnSpc>
                <a:spcPct val="80000"/>
              </a:lnSpc>
            </a:pPr>
            <a:endParaRPr lang="en-US" sz="2400" dirty="0"/>
          </a:p>
          <a:p>
            <a:pPr algn="just">
              <a:lnSpc>
                <a:spcPct val="120000"/>
              </a:lnSpc>
            </a:pPr>
            <a:r>
              <a:rPr lang="en-US" sz="6000" dirty="0">
                <a:solidFill>
                  <a:schemeClr val="tx1"/>
                </a:solidFill>
                <a:latin typeface="Calibri" panose="020F0502020204030204" pitchFamily="34" charset="0"/>
                <a:cs typeface="Calibri" panose="020F0502020204030204" pitchFamily="34" charset="0"/>
              </a:rPr>
              <a:t>A Muslim should have belief in all the books revealed to the prophets by Allah, but as the Qur’an is the last revelation of Allah its teaching alone should be followed now.</a:t>
            </a:r>
          </a:p>
          <a:p>
            <a:pPr marL="0" indent="0" algn="just">
              <a:lnSpc>
                <a:spcPct val="120000"/>
              </a:lnSpc>
              <a:buNone/>
            </a:pPr>
            <a:r>
              <a:rPr lang="en-US" sz="6000" dirty="0">
                <a:solidFill>
                  <a:schemeClr val="tx1"/>
                </a:solidFill>
                <a:latin typeface="Calibri" panose="020F0502020204030204" pitchFamily="34" charset="0"/>
                <a:cs typeface="Calibri" panose="020F0502020204030204" pitchFamily="34" charset="0"/>
              </a:rPr>
              <a:t>	The well known books mentioned in the Holy Qur’an are:</a:t>
            </a:r>
          </a:p>
          <a:p>
            <a:pPr marL="0" indent="0">
              <a:lnSpc>
                <a:spcPct val="120000"/>
              </a:lnSpc>
              <a:buNone/>
            </a:pPr>
            <a:endParaRPr lang="en-US" sz="2900" dirty="0"/>
          </a:p>
          <a:p>
            <a:pPr marL="0" indent="0">
              <a:lnSpc>
                <a:spcPct val="120000"/>
              </a:lnSpc>
              <a:buNone/>
            </a:pPr>
            <a:r>
              <a:rPr lang="en-US" sz="2400" dirty="0"/>
              <a:t>	</a:t>
            </a:r>
            <a:r>
              <a:rPr lang="en-US" sz="7400" b="1" dirty="0">
                <a:solidFill>
                  <a:schemeClr val="tx1"/>
                </a:solidFill>
              </a:rPr>
              <a:t>1)</a:t>
            </a:r>
            <a:r>
              <a:rPr lang="en-US" sz="7400" b="1" dirty="0">
                <a:solidFill>
                  <a:schemeClr val="tx1"/>
                </a:solidFill>
                <a:latin typeface="Calibri" panose="020F0502020204030204" pitchFamily="34" charset="0"/>
                <a:cs typeface="Calibri" panose="020F0502020204030204" pitchFamily="34" charset="0"/>
              </a:rPr>
              <a:t> </a:t>
            </a:r>
            <a:r>
              <a:rPr lang="en-US" sz="7400" b="1" dirty="0" err="1">
                <a:solidFill>
                  <a:schemeClr val="tx1"/>
                </a:solidFill>
                <a:latin typeface="Calibri" panose="020F0502020204030204" pitchFamily="34" charset="0"/>
                <a:cs typeface="Calibri" panose="020F0502020204030204" pitchFamily="34" charset="0"/>
              </a:rPr>
              <a:t>Taurat</a:t>
            </a:r>
            <a:r>
              <a:rPr lang="en-US" sz="7400" b="1" dirty="0">
                <a:solidFill>
                  <a:schemeClr val="tx1"/>
                </a:solidFill>
                <a:latin typeface="Calibri" panose="020F0502020204030204" pitchFamily="34" charset="0"/>
                <a:cs typeface="Calibri" panose="020F0502020204030204" pitchFamily="34" charset="0"/>
              </a:rPr>
              <a:t> was revealed to </a:t>
            </a:r>
            <a:r>
              <a:rPr lang="en-US" sz="7400" b="1" dirty="0" err="1">
                <a:solidFill>
                  <a:schemeClr val="tx1"/>
                </a:solidFill>
                <a:latin typeface="Calibri" panose="020F0502020204030204" pitchFamily="34" charset="0"/>
                <a:cs typeface="Calibri" panose="020F0502020204030204" pitchFamily="34" charset="0"/>
              </a:rPr>
              <a:t>Hazrat</a:t>
            </a:r>
            <a:r>
              <a:rPr lang="en-US" sz="7400" b="1" dirty="0">
                <a:solidFill>
                  <a:schemeClr val="tx1"/>
                </a:solidFill>
                <a:latin typeface="Calibri" panose="020F0502020204030204" pitchFamily="34" charset="0"/>
                <a:cs typeface="Calibri" panose="020F0502020204030204" pitchFamily="34" charset="0"/>
              </a:rPr>
              <a:t> </a:t>
            </a:r>
            <a:r>
              <a:rPr lang="en-US" sz="7400" b="1" dirty="0" err="1">
                <a:solidFill>
                  <a:schemeClr val="tx1"/>
                </a:solidFill>
                <a:latin typeface="Calibri" panose="020F0502020204030204" pitchFamily="34" charset="0"/>
                <a:cs typeface="Calibri" panose="020F0502020204030204" pitchFamily="34" charset="0"/>
              </a:rPr>
              <a:t>Moosa</a:t>
            </a:r>
            <a:r>
              <a:rPr lang="en-US" sz="7400" b="1" dirty="0">
                <a:solidFill>
                  <a:schemeClr val="tx1"/>
                </a:solidFill>
                <a:latin typeface="Calibri" panose="020F0502020204030204" pitchFamily="34" charset="0"/>
                <a:cs typeface="Calibri" panose="020F0502020204030204" pitchFamily="34" charset="0"/>
              </a:rPr>
              <a:t> (A.S.)</a:t>
            </a:r>
          </a:p>
          <a:p>
            <a:pPr marL="0" indent="0">
              <a:lnSpc>
                <a:spcPct val="120000"/>
              </a:lnSpc>
              <a:buNone/>
            </a:pPr>
            <a:r>
              <a:rPr lang="en-US" sz="7400" b="1" dirty="0">
                <a:solidFill>
                  <a:schemeClr val="tx1"/>
                </a:solidFill>
                <a:latin typeface="Calibri" panose="020F0502020204030204" pitchFamily="34" charset="0"/>
                <a:cs typeface="Calibri" panose="020F0502020204030204" pitchFamily="34" charset="0"/>
              </a:rPr>
              <a:t>	2) </a:t>
            </a:r>
            <a:r>
              <a:rPr lang="en-US" sz="7400" b="1" dirty="0" err="1">
                <a:solidFill>
                  <a:schemeClr val="tx1"/>
                </a:solidFill>
                <a:latin typeface="Calibri" panose="020F0502020204030204" pitchFamily="34" charset="0"/>
                <a:cs typeface="Calibri" panose="020F0502020204030204" pitchFamily="34" charset="0"/>
              </a:rPr>
              <a:t>Zabur</a:t>
            </a:r>
            <a:r>
              <a:rPr lang="en-US" sz="7400" b="1" dirty="0">
                <a:solidFill>
                  <a:schemeClr val="tx1"/>
                </a:solidFill>
                <a:latin typeface="Calibri" panose="020F0502020204030204" pitchFamily="34" charset="0"/>
                <a:cs typeface="Calibri" panose="020F0502020204030204" pitchFamily="34" charset="0"/>
              </a:rPr>
              <a:t> was revealed to </a:t>
            </a:r>
            <a:r>
              <a:rPr lang="en-US" sz="7400" b="1" dirty="0" err="1">
                <a:solidFill>
                  <a:schemeClr val="tx1"/>
                </a:solidFill>
                <a:latin typeface="Calibri" panose="020F0502020204030204" pitchFamily="34" charset="0"/>
                <a:cs typeface="Calibri" panose="020F0502020204030204" pitchFamily="34" charset="0"/>
              </a:rPr>
              <a:t>Hazrat</a:t>
            </a:r>
            <a:r>
              <a:rPr lang="en-US" sz="7400" b="1" dirty="0">
                <a:solidFill>
                  <a:schemeClr val="tx1"/>
                </a:solidFill>
                <a:latin typeface="Calibri" panose="020F0502020204030204" pitchFamily="34" charset="0"/>
                <a:cs typeface="Calibri" panose="020F0502020204030204" pitchFamily="34" charset="0"/>
              </a:rPr>
              <a:t> Dawood (A.S.)</a:t>
            </a:r>
          </a:p>
          <a:p>
            <a:pPr marL="0" indent="0">
              <a:lnSpc>
                <a:spcPct val="120000"/>
              </a:lnSpc>
              <a:buNone/>
            </a:pPr>
            <a:r>
              <a:rPr lang="en-US" sz="7400" b="1" dirty="0">
                <a:solidFill>
                  <a:schemeClr val="tx1"/>
                </a:solidFill>
                <a:latin typeface="Calibri" panose="020F0502020204030204" pitchFamily="34" charset="0"/>
                <a:cs typeface="Calibri" panose="020F0502020204030204" pitchFamily="34" charset="0"/>
              </a:rPr>
              <a:t>	3) </a:t>
            </a:r>
            <a:r>
              <a:rPr lang="en-US" sz="7400" b="1" dirty="0" err="1">
                <a:solidFill>
                  <a:schemeClr val="tx1"/>
                </a:solidFill>
                <a:latin typeface="Calibri" panose="020F0502020204030204" pitchFamily="34" charset="0"/>
                <a:cs typeface="Calibri" panose="020F0502020204030204" pitchFamily="34" charset="0"/>
              </a:rPr>
              <a:t>Injil</a:t>
            </a:r>
            <a:r>
              <a:rPr lang="en-US" sz="7400" b="1" dirty="0">
                <a:solidFill>
                  <a:schemeClr val="tx1"/>
                </a:solidFill>
                <a:latin typeface="Calibri" panose="020F0502020204030204" pitchFamily="34" charset="0"/>
                <a:cs typeface="Calibri" panose="020F0502020204030204" pitchFamily="34" charset="0"/>
              </a:rPr>
              <a:t> was revealed to </a:t>
            </a:r>
            <a:r>
              <a:rPr lang="en-US" sz="7400" b="1" dirty="0" err="1">
                <a:solidFill>
                  <a:schemeClr val="tx1"/>
                </a:solidFill>
                <a:latin typeface="Calibri" panose="020F0502020204030204" pitchFamily="34" charset="0"/>
                <a:cs typeface="Calibri" panose="020F0502020204030204" pitchFamily="34" charset="0"/>
              </a:rPr>
              <a:t>Hazrat</a:t>
            </a:r>
            <a:r>
              <a:rPr lang="en-US" sz="7400" b="1" dirty="0">
                <a:solidFill>
                  <a:schemeClr val="tx1"/>
                </a:solidFill>
                <a:latin typeface="Calibri" panose="020F0502020204030204" pitchFamily="34" charset="0"/>
                <a:cs typeface="Calibri" panose="020F0502020204030204" pitchFamily="34" charset="0"/>
              </a:rPr>
              <a:t> Isa (A.S.)</a:t>
            </a:r>
            <a:r>
              <a:rPr lang="ar-SA" sz="7400" b="1" dirty="0">
                <a:solidFill>
                  <a:schemeClr val="tx1"/>
                </a:solidFill>
                <a:latin typeface="Calibri" panose="020F0502020204030204" pitchFamily="34" charset="0"/>
              </a:rPr>
              <a:t> </a:t>
            </a:r>
            <a:endParaRPr lang="en-US" sz="7400" b="1" dirty="0">
              <a:solidFill>
                <a:schemeClr val="tx1"/>
              </a:solidFill>
              <a:latin typeface="Calibri" panose="020F0502020204030204" pitchFamily="34" charset="0"/>
              <a:cs typeface="Calibri" panose="020F0502020204030204" pitchFamily="34" charset="0"/>
            </a:endParaRPr>
          </a:p>
          <a:p>
            <a:pPr marL="0" indent="0">
              <a:lnSpc>
                <a:spcPct val="120000"/>
              </a:lnSpc>
              <a:buNone/>
            </a:pPr>
            <a:r>
              <a:rPr lang="en-US" sz="7400" b="1" dirty="0">
                <a:solidFill>
                  <a:schemeClr val="tx1"/>
                </a:solidFill>
                <a:latin typeface="Calibri" panose="020F0502020204030204" pitchFamily="34" charset="0"/>
                <a:cs typeface="Calibri" panose="020F0502020204030204" pitchFamily="34" charset="0"/>
              </a:rPr>
              <a:t>	4) Qur’an Kareem was granted to Muhammad (A.S.)</a:t>
            </a:r>
            <a:r>
              <a:rPr lang="en-US" sz="5100" dirty="0">
                <a:solidFill>
                  <a:schemeClr val="tx1"/>
                </a:solidFill>
                <a:latin typeface="Calibri" panose="020F0502020204030204" pitchFamily="34" charset="0"/>
                <a:cs typeface="Calibri" panose="020F0502020204030204" pitchFamily="34" charset="0"/>
              </a:rPr>
              <a:t/>
            </a:r>
            <a:br>
              <a:rPr lang="en-US" sz="5100" dirty="0">
                <a:solidFill>
                  <a:schemeClr val="tx1"/>
                </a:solidFill>
                <a:latin typeface="Calibri" panose="020F0502020204030204" pitchFamily="34" charset="0"/>
                <a:cs typeface="Calibri" panose="020F0502020204030204" pitchFamily="34" charset="0"/>
              </a:rPr>
            </a:br>
            <a:endParaRPr lang="en-US" sz="5100" dirty="0">
              <a:solidFill>
                <a:schemeClr val="tx1"/>
              </a:solidFill>
              <a:latin typeface="Calibri" panose="020F0502020204030204" pitchFamily="34" charset="0"/>
              <a:cs typeface="Calibri" panose="020F0502020204030204" pitchFamily="34" charset="0"/>
            </a:endParaRPr>
          </a:p>
          <a:p>
            <a:pPr marL="0" indent="0" algn="l">
              <a:buNone/>
            </a:pPr>
            <a:r>
              <a:rPr lang="en-US" dirty="0"/>
              <a:t> </a:t>
            </a:r>
          </a:p>
          <a:p>
            <a:pPr marL="0" indent="0" algn="l">
              <a:buNone/>
            </a:pPr>
            <a:endParaRPr lang="en-US" dirty="0"/>
          </a:p>
        </p:txBody>
      </p:sp>
    </p:spTree>
    <p:extLst>
      <p:ext uri="{BB962C8B-B14F-4D97-AF65-F5344CB8AC3E}">
        <p14:creationId xmlns:p14="http://schemas.microsoft.com/office/powerpoint/2010/main" val="156819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5BFA82-65AE-45C3-B536-E5BE2A226D2C}"/>
              </a:ext>
            </a:extLst>
          </p:cNvPr>
          <p:cNvSpPr>
            <a:spLocks noGrp="1"/>
          </p:cNvSpPr>
          <p:nvPr>
            <p:ph type="title"/>
          </p:nvPr>
        </p:nvSpPr>
        <p:spPr>
          <a:xfrm>
            <a:off x="385786" y="384313"/>
            <a:ext cx="7459501" cy="675861"/>
          </a:xfrm>
        </p:spPr>
        <p:txBody>
          <a:bodyPr/>
          <a:lstStyle/>
          <a:p>
            <a:r>
              <a:rPr lang="en-US" u="sng" dirty="0">
                <a:latin typeface="Calibri" panose="020F0502020204030204" pitchFamily="34" charset="0"/>
                <a:cs typeface="Calibri" panose="020F0502020204030204" pitchFamily="34" charset="0"/>
              </a:rPr>
              <a:t>Qur'anic Verses About Revealed Books</a:t>
            </a:r>
          </a:p>
        </p:txBody>
      </p:sp>
      <p:sp>
        <p:nvSpPr>
          <p:cNvPr id="3" name="Content Placeholder 2">
            <a:extLst>
              <a:ext uri="{FF2B5EF4-FFF2-40B4-BE49-F238E27FC236}">
                <a16:creationId xmlns:a16="http://schemas.microsoft.com/office/drawing/2014/main" xmlns="" id="{FF28EF94-896C-48DC-A652-403270F2823C}"/>
              </a:ext>
            </a:extLst>
          </p:cNvPr>
          <p:cNvSpPr>
            <a:spLocks noGrp="1"/>
          </p:cNvSpPr>
          <p:nvPr>
            <p:ph idx="1"/>
          </p:nvPr>
        </p:nvSpPr>
        <p:spPr>
          <a:xfrm>
            <a:off x="677334" y="1060174"/>
            <a:ext cx="7751049" cy="5128591"/>
          </a:xfrm>
        </p:spPr>
        <p:txBody>
          <a:bodyPr/>
          <a:lstStyle/>
          <a:p>
            <a:pPr marL="0" indent="0" algn="r" rtl="1">
              <a:buNone/>
            </a:pPr>
            <a:endParaRPr lang="en-US" dirty="0"/>
          </a:p>
          <a:p>
            <a:pPr marL="0" indent="0" algn="r" rtl="1">
              <a:buNone/>
            </a:pPr>
            <a:r>
              <a:rPr lang="ar-SA" sz="2400" dirty="0">
                <a:solidFill>
                  <a:schemeClr val="tx1"/>
                </a:solidFill>
                <a:latin typeface="noorehira" panose="02000500000000020004" pitchFamily="2" charset="-78"/>
                <a:cs typeface="noorehira" panose="02000500000000020004" pitchFamily="2" charset="-78"/>
              </a:rPr>
              <a:t>وآتينا داود زبورا (سورة النساء: 163)</a:t>
            </a:r>
            <a:endParaRPr lang="en-US" sz="2400" dirty="0">
              <a:solidFill>
                <a:schemeClr val="tx1"/>
              </a:solidFill>
              <a:latin typeface="noorehira" panose="02000500000000020004" pitchFamily="2" charset="-78"/>
              <a:cs typeface="noorehira" panose="02000500000000020004" pitchFamily="2" charset="-78"/>
            </a:endParaRPr>
          </a:p>
          <a:p>
            <a:pPr marL="0" indent="0" algn="r" rtl="1">
              <a:buNone/>
            </a:pPr>
            <a:r>
              <a:rPr lang="ar-SA" sz="2400" dirty="0">
                <a:solidFill>
                  <a:schemeClr val="tx1"/>
                </a:solidFill>
                <a:latin typeface="noorehira" panose="02000500000000020004" pitchFamily="2" charset="-78"/>
                <a:cs typeface="noorehira" panose="02000500000000020004" pitchFamily="2" charset="-78"/>
              </a:rPr>
              <a:t>صحف إبراهيم وموسى (سورة الأعلى)</a:t>
            </a:r>
            <a:endParaRPr lang="en-US" sz="2400" dirty="0">
              <a:solidFill>
                <a:schemeClr val="tx1"/>
              </a:solidFill>
              <a:latin typeface="noorehira" panose="02000500000000020004" pitchFamily="2" charset="-78"/>
              <a:cs typeface="noorehira" panose="02000500000000020004" pitchFamily="2" charset="-78"/>
            </a:endParaRPr>
          </a:p>
          <a:p>
            <a:pPr marL="0" indent="0" algn="r" rtl="1">
              <a:buNone/>
            </a:pPr>
            <a:r>
              <a:rPr lang="ar-SA" sz="2400" dirty="0">
                <a:solidFill>
                  <a:schemeClr val="tx1"/>
                </a:solidFill>
                <a:latin typeface="noorehira" panose="02000500000000020004" pitchFamily="2" charset="-78"/>
                <a:cs typeface="noorehira" panose="02000500000000020004" pitchFamily="2" charset="-78"/>
              </a:rPr>
              <a:t>وأرسلنا عيسى بن مريم وآتيناه الإنجيل (سورة الحديد:27) </a:t>
            </a:r>
            <a:endParaRPr lang="en-US" sz="2400" dirty="0">
              <a:solidFill>
                <a:schemeClr val="tx1"/>
              </a:solidFill>
              <a:latin typeface="noorehira" panose="02000500000000020004" pitchFamily="2" charset="-78"/>
              <a:cs typeface="noorehira" panose="02000500000000020004" pitchFamily="2" charset="-78"/>
            </a:endParaRPr>
          </a:p>
          <a:p>
            <a:pPr marL="0" indent="0" algn="r" rtl="1">
              <a:buNone/>
            </a:pPr>
            <a:r>
              <a:rPr lang="ar-SA" sz="2400" dirty="0">
                <a:solidFill>
                  <a:schemeClr val="tx1"/>
                </a:solidFill>
                <a:latin typeface="noorehira" panose="02000500000000020004" pitchFamily="2" charset="-78"/>
                <a:cs typeface="noorehira" panose="02000500000000020004" pitchFamily="2" charset="-78"/>
              </a:rPr>
              <a:t>إنا أنزلناه قرآنا عربيا</a:t>
            </a:r>
            <a:r>
              <a:rPr lang="en-US" sz="2400" dirty="0">
                <a:latin typeface="noorehira" panose="02000500000000020004" pitchFamily="2" charset="-78"/>
                <a:cs typeface="noorehira" panose="02000500000000020004" pitchFamily="2" charset="-78"/>
              </a:rPr>
              <a:t/>
            </a:r>
            <a:br>
              <a:rPr lang="en-US" sz="2400" dirty="0">
                <a:latin typeface="noorehira" panose="02000500000000020004" pitchFamily="2" charset="-78"/>
                <a:cs typeface="noorehira" panose="02000500000000020004" pitchFamily="2" charset="-78"/>
              </a:rPr>
            </a:br>
            <a:endParaRPr lang="en-US" sz="2400" dirty="0">
              <a:latin typeface="noorehira" panose="02000500000000020004" pitchFamily="2" charset="-78"/>
              <a:cs typeface="noorehira" panose="02000500000000020004" pitchFamily="2" charset="-78"/>
            </a:endParaRPr>
          </a:p>
          <a:p>
            <a:pPr marL="0" indent="0" algn="l">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530852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E68298-9D1E-4D44-B019-BA4A45532D0B}"/>
              </a:ext>
            </a:extLst>
          </p:cNvPr>
          <p:cNvSpPr>
            <a:spLocks noGrp="1"/>
          </p:cNvSpPr>
          <p:nvPr>
            <p:ph type="ctrTitle"/>
          </p:nvPr>
        </p:nvSpPr>
        <p:spPr/>
        <p:txBody>
          <a:bodyPr/>
          <a:lstStyle/>
          <a:p>
            <a:r>
              <a:rPr lang="en-US" dirty="0"/>
              <a:t>The Hereafter</a:t>
            </a:r>
          </a:p>
        </p:txBody>
      </p:sp>
      <p:sp>
        <p:nvSpPr>
          <p:cNvPr id="3" name="Subtitle 2">
            <a:extLst>
              <a:ext uri="{FF2B5EF4-FFF2-40B4-BE49-F238E27FC236}">
                <a16:creationId xmlns:a16="http://schemas.microsoft.com/office/drawing/2014/main" xmlns="" id="{D0DE79C2-B29F-45D1-A39C-E0ABB223AD7F}"/>
              </a:ext>
            </a:extLst>
          </p:cNvPr>
          <p:cNvSpPr>
            <a:spLocks noGrp="1"/>
          </p:cNvSpPr>
          <p:nvPr>
            <p:ph type="subTitle" idx="1"/>
          </p:nvPr>
        </p:nvSpPr>
        <p:spPr/>
        <p:txBody>
          <a:bodyPr>
            <a:normAutofit/>
          </a:bodyPr>
          <a:lstStyle/>
          <a:p>
            <a:r>
              <a:rPr lang="en-US" sz="3200" dirty="0">
                <a:latin typeface="Calibri" panose="020F0502020204030204" pitchFamily="34" charset="0"/>
                <a:cs typeface="Calibri" panose="020F0502020204030204" pitchFamily="34" charset="0"/>
              </a:rPr>
              <a:t>The Fifth Believe</a:t>
            </a:r>
          </a:p>
        </p:txBody>
      </p:sp>
    </p:spTree>
    <p:extLst>
      <p:ext uri="{BB962C8B-B14F-4D97-AF65-F5344CB8AC3E}">
        <p14:creationId xmlns:p14="http://schemas.microsoft.com/office/powerpoint/2010/main" val="2838160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EAEC91-3084-41BB-8D77-73F160BBBC60}"/>
              </a:ext>
            </a:extLst>
          </p:cNvPr>
          <p:cNvSpPr>
            <a:spLocks noGrp="1"/>
          </p:cNvSpPr>
          <p:nvPr>
            <p:ph type="title"/>
          </p:nvPr>
        </p:nvSpPr>
        <p:spPr>
          <a:xfrm>
            <a:off x="410818" y="318052"/>
            <a:ext cx="4200939" cy="861391"/>
          </a:xfrm>
        </p:spPr>
        <p:txBody>
          <a:bodyPr>
            <a:normAutofit/>
          </a:bodyPr>
          <a:lstStyle/>
          <a:p>
            <a:r>
              <a:rPr lang="en-US" dirty="0"/>
              <a:t>Akhirah (Hereafter)</a:t>
            </a:r>
          </a:p>
        </p:txBody>
      </p:sp>
      <p:sp>
        <p:nvSpPr>
          <p:cNvPr id="3" name="Content Placeholder 2">
            <a:extLst>
              <a:ext uri="{FF2B5EF4-FFF2-40B4-BE49-F238E27FC236}">
                <a16:creationId xmlns:a16="http://schemas.microsoft.com/office/drawing/2014/main" xmlns="" id="{11F03A2D-5572-464D-A9F9-641362F81489}"/>
              </a:ext>
            </a:extLst>
          </p:cNvPr>
          <p:cNvSpPr>
            <a:spLocks noGrp="1"/>
          </p:cNvSpPr>
          <p:nvPr>
            <p:ph idx="1"/>
          </p:nvPr>
        </p:nvSpPr>
        <p:spPr>
          <a:xfrm>
            <a:off x="278295" y="1391478"/>
            <a:ext cx="8825948" cy="4678018"/>
          </a:xfrm>
        </p:spPr>
        <p:txBody>
          <a:bodyPr>
            <a:normAutofit/>
          </a:bodyPr>
          <a:lstStyle/>
          <a:p>
            <a:pPr marL="0" indent="0">
              <a:buNone/>
            </a:pPr>
            <a:r>
              <a:rPr lang="en-US" sz="2400" dirty="0">
                <a:latin typeface="Calibri" panose="020F0502020204030204" pitchFamily="34" charset="0"/>
                <a:cs typeface="Calibri" panose="020F0502020204030204" pitchFamily="34" charset="0"/>
              </a:rPr>
              <a:t>There are different name of Akhirah mentioned in Qur'an such as: </a:t>
            </a:r>
          </a:p>
          <a:p>
            <a:pPr marL="0" indent="0">
              <a:buNone/>
            </a:pPr>
            <a:r>
              <a:rPr lang="en-US" sz="2400" dirty="0">
                <a:latin typeface="Calibri" panose="020F0502020204030204" pitchFamily="34" charset="0"/>
                <a:cs typeface="Calibri" panose="020F0502020204030204" pitchFamily="34" charset="0"/>
              </a:rPr>
              <a:t>1)	Day of judgment.</a:t>
            </a:r>
          </a:p>
          <a:p>
            <a:pPr marL="0" indent="0">
              <a:buNone/>
            </a:pPr>
            <a:r>
              <a:rPr lang="en-US" sz="2400" dirty="0">
                <a:latin typeface="Calibri" panose="020F0502020204030204" pitchFamily="34" charset="0"/>
                <a:cs typeface="Calibri" panose="020F0502020204030204" pitchFamily="34" charset="0"/>
              </a:rPr>
              <a:t>2)	Day of Baath.</a:t>
            </a:r>
          </a:p>
          <a:p>
            <a:pPr marL="0" indent="0">
              <a:buNone/>
            </a:pPr>
            <a:r>
              <a:rPr lang="en-US" sz="2400" dirty="0">
                <a:latin typeface="Calibri" panose="020F0502020204030204" pitchFamily="34" charset="0"/>
                <a:cs typeface="Calibri" panose="020F0502020204030204" pitchFamily="34" charset="0"/>
              </a:rPr>
              <a:t>3)	Doom’s day.</a:t>
            </a:r>
          </a:p>
          <a:p>
            <a:pPr marL="0" indent="0">
              <a:buNone/>
            </a:pPr>
            <a:r>
              <a:rPr lang="en-US" sz="2400" dirty="0">
                <a:latin typeface="Calibri" panose="020F0502020204030204" pitchFamily="34" charset="0"/>
                <a:cs typeface="Calibri" panose="020F0502020204030204" pitchFamily="34" charset="0"/>
              </a:rPr>
              <a:t>4)	Day of Resurrection.</a:t>
            </a:r>
          </a:p>
          <a:p>
            <a:pPr marL="0" indent="0">
              <a:buNone/>
            </a:pPr>
            <a:r>
              <a:rPr lang="en-US" sz="2400" dirty="0">
                <a:latin typeface="Calibri" panose="020F0502020204030204" pitchFamily="34" charset="0"/>
                <a:cs typeface="Calibri" panose="020F0502020204030204" pitchFamily="34" charset="0"/>
              </a:rPr>
              <a:t>5)	Day of Congregation</a:t>
            </a:r>
            <a:r>
              <a:rPr lang="en-US" dirty="0"/>
              <a:t>.</a:t>
            </a:r>
          </a:p>
          <a:p>
            <a:pPr marL="0" indent="0" algn="r" rtl="1">
              <a:buNone/>
            </a:pPr>
            <a:r>
              <a:rPr lang="ur-PK" sz="2800" dirty="0">
                <a:latin typeface="Jameel Noori Nastaleeq" panose="02000503000000000004" pitchFamily="2" charset="-78"/>
                <a:cs typeface="Jameel Noori Nastaleeq" panose="02000503000000000004" pitchFamily="2" charset="-78"/>
              </a:rPr>
              <a:t>یوم الدین</a:t>
            </a:r>
            <a:r>
              <a:rPr lang="en-US" sz="2800" dirty="0">
                <a:latin typeface="Jameel Noori Nastaleeq" panose="02000503000000000004" pitchFamily="2" charset="-78"/>
                <a:cs typeface="Jameel Noori Nastaleeq" panose="02000503000000000004" pitchFamily="2" charset="-78"/>
              </a:rPr>
              <a:t> - </a:t>
            </a:r>
            <a:r>
              <a:rPr lang="ur-PK" sz="2800" dirty="0">
                <a:latin typeface="Jameel Noori Nastaleeq" panose="02000503000000000004" pitchFamily="2" charset="-78"/>
                <a:cs typeface="Jameel Noori Nastaleeq" panose="02000503000000000004" pitchFamily="2" charset="-78"/>
              </a:rPr>
              <a:t>یوم البعث</a:t>
            </a:r>
            <a:r>
              <a:rPr lang="en-US" sz="2800" dirty="0">
                <a:latin typeface="Jameel Noori Nastaleeq" panose="02000503000000000004" pitchFamily="2" charset="-78"/>
                <a:cs typeface="Jameel Noori Nastaleeq" panose="02000503000000000004" pitchFamily="2" charset="-78"/>
              </a:rPr>
              <a:t> - </a:t>
            </a:r>
            <a:r>
              <a:rPr lang="ur-PK" sz="2800" dirty="0">
                <a:latin typeface="Jameel Noori Nastaleeq" panose="02000503000000000004" pitchFamily="2" charset="-78"/>
                <a:cs typeface="Jameel Noori Nastaleeq" panose="02000503000000000004" pitchFamily="2" charset="-78"/>
              </a:rPr>
              <a:t>یوم الحشر</a:t>
            </a:r>
            <a:r>
              <a:rPr lang="en-US" sz="2800" dirty="0">
                <a:latin typeface="Jameel Noori Nastaleeq" panose="02000503000000000004" pitchFamily="2" charset="-78"/>
                <a:cs typeface="Jameel Noori Nastaleeq" panose="02000503000000000004" pitchFamily="2" charset="-78"/>
              </a:rPr>
              <a:t> -</a:t>
            </a:r>
            <a:r>
              <a:rPr lang="ur-PK" sz="2800" dirty="0">
                <a:latin typeface="Jameel Noori Nastaleeq" panose="02000503000000000004" pitchFamily="2" charset="-78"/>
                <a:cs typeface="Jameel Noori Nastaleeq" panose="02000503000000000004" pitchFamily="2" charset="-78"/>
              </a:rPr>
              <a:t>یوم النشور</a:t>
            </a:r>
            <a:r>
              <a:rPr lang="en-US" sz="2800" dirty="0">
                <a:latin typeface="Jameel Noori Nastaleeq" panose="02000503000000000004" pitchFamily="2" charset="-78"/>
                <a:cs typeface="Jameel Noori Nastaleeq" panose="02000503000000000004" pitchFamily="2" charset="-78"/>
              </a:rPr>
              <a:t> -</a:t>
            </a:r>
            <a:r>
              <a:rPr lang="ur-PK" sz="2800" dirty="0">
                <a:latin typeface="Jameel Noori Nastaleeq" panose="02000503000000000004" pitchFamily="2" charset="-78"/>
                <a:cs typeface="Jameel Noori Nastaleeq" panose="02000503000000000004" pitchFamily="2" charset="-78"/>
              </a:rPr>
              <a:t>یوم القیامہ</a:t>
            </a:r>
            <a:r>
              <a:rPr lang="en-US" sz="2800" dirty="0">
                <a:latin typeface="Jameel Noori Nastaleeq" panose="02000503000000000004" pitchFamily="2" charset="-78"/>
                <a:cs typeface="Jameel Noori Nastaleeq" panose="02000503000000000004" pitchFamily="2" charset="-78"/>
              </a:rPr>
              <a:t>.</a:t>
            </a:r>
          </a:p>
          <a:p>
            <a:pPr marL="0" indent="0" algn="l">
              <a:buNone/>
            </a:pPr>
            <a:endParaRPr lang="ur-PK" sz="2400" dirty="0">
              <a:latin typeface="Calibri" panose="020F0502020204030204" pitchFamily="34" charset="0"/>
              <a:cs typeface="Jameel Noori Nastaleeq" panose="02000503000000000004" pitchFamily="2" charset="-78"/>
            </a:endParaRPr>
          </a:p>
          <a:p>
            <a:pPr marL="0" indent="0" algn="r" rtl="1">
              <a:buNone/>
            </a:pPr>
            <a:endParaRPr lang="ur-PK" sz="2800" dirty="0">
              <a:latin typeface="Jameel Noori Nastaleeq" panose="02000503000000000004" pitchFamily="2" charset="-78"/>
              <a:cs typeface="Jameel Noori Nastaleeq" panose="02000503000000000004" pitchFamily="2" charset="-78"/>
            </a:endParaRPr>
          </a:p>
          <a:p>
            <a:pPr marL="0" indent="0" algn="r" rtl="1">
              <a:buNone/>
            </a:pPr>
            <a:endParaRPr lang="ur-PK" sz="2800" dirty="0">
              <a:latin typeface="Jameel Noori Nastaleeq" panose="02000503000000000004" pitchFamily="2" charset="-78"/>
              <a:cs typeface="Jameel Noori Nastaleeq" panose="02000503000000000004" pitchFamily="2" charset="-78"/>
            </a:endParaRPr>
          </a:p>
          <a:p>
            <a:pPr marL="0" indent="0" algn="r" rtl="1">
              <a:buNone/>
            </a:pPr>
            <a:endParaRPr lang="ur-PK" sz="2800" dirty="0">
              <a:latin typeface="Jameel Noori Nastaleeq" panose="02000503000000000004" pitchFamily="2" charset="-78"/>
              <a:cs typeface="Jameel Noori Nastaleeq" panose="02000503000000000004" pitchFamily="2" charset="-78"/>
            </a:endParaRPr>
          </a:p>
        </p:txBody>
      </p:sp>
    </p:spTree>
    <p:extLst>
      <p:ext uri="{BB962C8B-B14F-4D97-AF65-F5344CB8AC3E}">
        <p14:creationId xmlns:p14="http://schemas.microsoft.com/office/powerpoint/2010/main" val="3066125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11D294-3A97-417C-B92D-3496709FEDE0}"/>
              </a:ext>
            </a:extLst>
          </p:cNvPr>
          <p:cNvSpPr>
            <a:spLocks noGrp="1"/>
          </p:cNvSpPr>
          <p:nvPr>
            <p:ph type="title"/>
          </p:nvPr>
        </p:nvSpPr>
        <p:spPr>
          <a:xfrm>
            <a:off x="915873" y="742122"/>
            <a:ext cx="2993518" cy="742122"/>
          </a:xfrm>
        </p:spPr>
        <p:txBody>
          <a:bodyPr/>
          <a:lstStyle/>
          <a:p>
            <a:r>
              <a:rPr lang="en-US" b="1" u="sng" dirty="0">
                <a:latin typeface="Calibri" panose="020F0502020204030204" pitchFamily="34" charset="0"/>
                <a:cs typeface="Calibri" panose="020F0502020204030204" pitchFamily="34" charset="0"/>
              </a:rPr>
              <a:t>Hereafter</a:t>
            </a:r>
          </a:p>
        </p:txBody>
      </p:sp>
      <p:sp>
        <p:nvSpPr>
          <p:cNvPr id="3" name="Content Placeholder 2">
            <a:extLst>
              <a:ext uri="{FF2B5EF4-FFF2-40B4-BE49-F238E27FC236}">
                <a16:creationId xmlns:a16="http://schemas.microsoft.com/office/drawing/2014/main" xmlns="" id="{4FE26620-3404-481A-8A49-4CA12EB7C532}"/>
              </a:ext>
            </a:extLst>
          </p:cNvPr>
          <p:cNvSpPr>
            <a:spLocks noGrp="1"/>
          </p:cNvSpPr>
          <p:nvPr>
            <p:ph idx="1"/>
          </p:nvPr>
        </p:nvSpPr>
        <p:spPr>
          <a:xfrm>
            <a:off x="649357" y="1630017"/>
            <a:ext cx="9024730" cy="4572000"/>
          </a:xfrm>
        </p:spPr>
        <p:txBody>
          <a:bodyPr>
            <a:normAutofit fontScale="55000" lnSpcReduction="20000"/>
          </a:bodyPr>
          <a:lstStyle/>
          <a:p>
            <a:r>
              <a:rPr lang="en-US" sz="3600" dirty="0">
                <a:solidFill>
                  <a:schemeClr val="tx1"/>
                </a:solidFill>
                <a:latin typeface="Calibri" panose="020F0502020204030204" pitchFamily="34" charset="0"/>
                <a:cs typeface="Calibri" panose="020F0502020204030204" pitchFamily="34" charset="0"/>
              </a:rPr>
              <a:t>Belief in life after death, the day of judgment, bodily resurrection and heaven and hell is one of article of Faith in Islam.</a:t>
            </a:r>
          </a:p>
          <a:p>
            <a:pPr marL="0" indent="0">
              <a:buNone/>
            </a:pPr>
            <a:endParaRPr lang="en-US" sz="3600" dirty="0">
              <a:solidFill>
                <a:schemeClr val="tx1"/>
              </a:solidFill>
              <a:latin typeface="Calibri" panose="020F0502020204030204" pitchFamily="34" charset="0"/>
              <a:cs typeface="Calibri" panose="020F0502020204030204" pitchFamily="34" charset="0"/>
            </a:endParaRPr>
          </a:p>
          <a:p>
            <a:r>
              <a:rPr lang="en-US" sz="3600" dirty="0">
                <a:solidFill>
                  <a:schemeClr val="tx1"/>
                </a:solidFill>
                <a:latin typeface="Calibri" panose="020F0502020204030204" pitchFamily="34" charset="0"/>
                <a:cs typeface="Calibri" panose="020F0502020204030204" pitchFamily="34" charset="0"/>
              </a:rPr>
              <a:t>Death is an absolute certainty.</a:t>
            </a:r>
          </a:p>
          <a:p>
            <a:pPr marL="0" indent="0">
              <a:buNone/>
            </a:pPr>
            <a:endParaRPr lang="en-US" sz="3600" dirty="0">
              <a:solidFill>
                <a:schemeClr val="tx1"/>
              </a:solidFill>
              <a:latin typeface="Calibri" panose="020F0502020204030204" pitchFamily="34" charset="0"/>
              <a:cs typeface="Calibri" panose="020F0502020204030204" pitchFamily="34" charset="0"/>
            </a:endParaRPr>
          </a:p>
          <a:p>
            <a:r>
              <a:rPr lang="en-US" sz="3600" dirty="0">
                <a:solidFill>
                  <a:schemeClr val="tx1"/>
                </a:solidFill>
                <a:latin typeface="Calibri" panose="020F0502020204030204" pitchFamily="34" charset="0"/>
                <a:cs typeface="Calibri" panose="020F0502020204030204" pitchFamily="34" charset="0"/>
              </a:rPr>
              <a:t>According to the Holy Qur’an: </a:t>
            </a:r>
            <a:r>
              <a:rPr lang="ar-SA" sz="3600" dirty="0">
                <a:solidFill>
                  <a:schemeClr val="tx1"/>
                </a:solidFill>
                <a:latin typeface="Calibri" panose="020F0502020204030204" pitchFamily="34" charset="0"/>
                <a:cs typeface="noorehira" panose="02000500000000020004" pitchFamily="2" charset="-78"/>
              </a:rPr>
              <a:t>كل نفس ذائقة الموت</a:t>
            </a:r>
            <a:r>
              <a:rPr lang="en-US" sz="3600" dirty="0">
                <a:solidFill>
                  <a:schemeClr val="tx1"/>
                </a:solidFill>
                <a:latin typeface="Calibri" panose="020F0502020204030204" pitchFamily="34" charset="0"/>
                <a:cs typeface="Calibri" panose="020F0502020204030204" pitchFamily="34" charset="0"/>
              </a:rPr>
              <a:t> Every soul shall have a taste of death, and must pass away.</a:t>
            </a:r>
          </a:p>
          <a:p>
            <a:endParaRPr lang="en-US" sz="3600" dirty="0">
              <a:solidFill>
                <a:schemeClr val="tx1"/>
              </a:solidFill>
              <a:latin typeface="Calibri" panose="020F0502020204030204" pitchFamily="34" charset="0"/>
              <a:cs typeface="Calibri" panose="020F0502020204030204" pitchFamily="34" charset="0"/>
            </a:endParaRPr>
          </a:p>
          <a:p>
            <a:r>
              <a:rPr lang="en-US" sz="3600" dirty="0">
                <a:solidFill>
                  <a:schemeClr val="tx1"/>
                </a:solidFill>
                <a:latin typeface="Calibri" panose="020F0502020204030204" pitchFamily="34" charset="0"/>
                <a:cs typeface="Calibri" panose="020F0502020204030204" pitchFamily="34" charset="0"/>
              </a:rPr>
              <a:t>A man’s life on this earth is ends with his death, after which another life begins. The </a:t>
            </a:r>
            <a:r>
              <a:rPr lang="en-US" sz="3600" dirty="0" err="1">
                <a:solidFill>
                  <a:schemeClr val="tx1"/>
                </a:solidFill>
                <a:latin typeface="Calibri" panose="020F0502020204030204" pitchFamily="34" charset="0"/>
                <a:cs typeface="Calibri" panose="020F0502020204030204" pitchFamily="34" charset="0"/>
              </a:rPr>
              <a:t>Qiyamat</a:t>
            </a:r>
            <a:r>
              <a:rPr lang="en-US" sz="3600" dirty="0">
                <a:solidFill>
                  <a:schemeClr val="tx1"/>
                </a:solidFill>
                <a:latin typeface="Calibri" panose="020F0502020204030204" pitchFamily="34" charset="0"/>
                <a:cs typeface="Calibri" panose="020F0502020204030204" pitchFamily="34" charset="0"/>
              </a:rPr>
              <a:t> </a:t>
            </a:r>
            <a:r>
              <a:rPr lang="en-US" sz="3600" dirty="0" err="1">
                <a:solidFill>
                  <a:schemeClr val="tx1"/>
                </a:solidFill>
                <a:latin typeface="Calibri" panose="020F0502020204030204" pitchFamily="34" charset="0"/>
                <a:cs typeface="Calibri" panose="020F0502020204030204" pitchFamily="34" charset="0"/>
              </a:rPr>
              <a:t>Sughra</a:t>
            </a:r>
            <a:r>
              <a:rPr lang="en-US" sz="3600" dirty="0">
                <a:solidFill>
                  <a:schemeClr val="tx1"/>
                </a:solidFill>
                <a:latin typeface="Calibri" panose="020F0502020204030204" pitchFamily="34" charset="0"/>
                <a:cs typeface="Calibri" panose="020F0502020204030204" pitchFamily="34" charset="0"/>
              </a:rPr>
              <a:t> (lesser judgment takes place immediately after death.</a:t>
            </a:r>
          </a:p>
          <a:p>
            <a:endParaRPr lang="en-US" sz="3600" dirty="0">
              <a:solidFill>
                <a:schemeClr val="tx1"/>
              </a:solidFill>
              <a:latin typeface="Calibri" panose="020F0502020204030204" pitchFamily="34" charset="0"/>
              <a:cs typeface="Calibri" panose="020F0502020204030204" pitchFamily="34" charset="0"/>
            </a:endParaRPr>
          </a:p>
          <a:p>
            <a:r>
              <a:rPr lang="en-US" sz="3600" dirty="0" err="1">
                <a:solidFill>
                  <a:schemeClr val="tx1"/>
                </a:solidFill>
                <a:latin typeface="Calibri" panose="020F0502020204030204" pitchFamily="34" charset="0"/>
                <a:cs typeface="Calibri" panose="020F0502020204030204" pitchFamily="34" charset="0"/>
              </a:rPr>
              <a:t>Barzakh</a:t>
            </a:r>
            <a:r>
              <a:rPr lang="en-US" sz="3600" dirty="0">
                <a:solidFill>
                  <a:schemeClr val="tx1"/>
                </a:solidFill>
                <a:latin typeface="Calibri" panose="020F0502020204030204" pitchFamily="34" charset="0"/>
                <a:cs typeface="Calibri" panose="020F0502020204030204" pitchFamily="34" charset="0"/>
              </a:rPr>
              <a:t>: </a:t>
            </a:r>
            <a:r>
              <a:rPr lang="ar-SA" sz="3600" dirty="0">
                <a:solidFill>
                  <a:schemeClr val="tx1"/>
                </a:solidFill>
                <a:latin typeface="Calibri" panose="020F0502020204030204" pitchFamily="34" charset="0"/>
                <a:cs typeface="noorehira" panose="02000500000000020004" pitchFamily="2" charset="-78"/>
              </a:rPr>
              <a:t>ومن ورآئهم برزخ إلى يوم يبعثون </a:t>
            </a:r>
            <a:r>
              <a:rPr lang="en-US" sz="3600" dirty="0">
                <a:solidFill>
                  <a:schemeClr val="tx1"/>
                </a:solidFill>
                <a:latin typeface="Calibri" panose="020F0502020204030204" pitchFamily="34" charset="0"/>
                <a:cs typeface="Calibri" panose="020F0502020204030204" pitchFamily="34" charset="0"/>
              </a:rPr>
              <a:t> Before them is a partition (</a:t>
            </a:r>
            <a:r>
              <a:rPr lang="en-US" sz="3600" dirty="0" err="1">
                <a:solidFill>
                  <a:schemeClr val="tx1"/>
                </a:solidFill>
                <a:latin typeface="Calibri" panose="020F0502020204030204" pitchFamily="34" charset="0"/>
                <a:cs typeface="Calibri" panose="020F0502020204030204" pitchFamily="34" charset="0"/>
              </a:rPr>
              <a:t>Barzakh</a:t>
            </a:r>
            <a:r>
              <a:rPr lang="en-US" sz="3600" dirty="0">
                <a:solidFill>
                  <a:schemeClr val="tx1"/>
                </a:solidFill>
                <a:latin typeface="Calibri" panose="020F0502020204030204" pitchFamily="34" charset="0"/>
                <a:cs typeface="Calibri" panose="020F0502020204030204" pitchFamily="34" charset="0"/>
              </a:rPr>
              <a:t>) till the day they are raise up. </a:t>
            </a:r>
            <a:r>
              <a:rPr lang="en-US" sz="3600" dirty="0" err="1">
                <a:solidFill>
                  <a:schemeClr val="tx1"/>
                </a:solidFill>
                <a:latin typeface="Calibri" panose="020F0502020204030204" pitchFamily="34" charset="0"/>
                <a:cs typeface="Calibri" panose="020F0502020204030204" pitchFamily="34" charset="0"/>
              </a:rPr>
              <a:t>Barzakh</a:t>
            </a:r>
            <a:r>
              <a:rPr lang="en-US" sz="3600" dirty="0">
                <a:solidFill>
                  <a:schemeClr val="tx1"/>
                </a:solidFill>
                <a:latin typeface="Calibri" panose="020F0502020204030204" pitchFamily="34" charset="0"/>
                <a:cs typeface="Calibri" panose="020F0502020204030204" pitchFamily="34" charset="0"/>
              </a:rPr>
              <a:t> is the place or state in which people will be after death and before Judgment.</a:t>
            </a:r>
          </a:p>
          <a:p>
            <a:endParaRPr lang="en-US" dirty="0"/>
          </a:p>
        </p:txBody>
      </p:sp>
    </p:spTree>
    <p:extLst>
      <p:ext uri="{BB962C8B-B14F-4D97-AF65-F5344CB8AC3E}">
        <p14:creationId xmlns:p14="http://schemas.microsoft.com/office/powerpoint/2010/main" val="17924872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DA3407-CA96-42FE-B68A-E8347B077420}"/>
              </a:ext>
            </a:extLst>
          </p:cNvPr>
          <p:cNvSpPr>
            <a:spLocks noGrp="1"/>
          </p:cNvSpPr>
          <p:nvPr>
            <p:ph type="title"/>
          </p:nvPr>
        </p:nvSpPr>
        <p:spPr>
          <a:xfrm>
            <a:off x="702365" y="609600"/>
            <a:ext cx="7792278" cy="609600"/>
          </a:xfrm>
        </p:spPr>
        <p:txBody>
          <a:bodyPr>
            <a:noAutofit/>
          </a:bodyPr>
          <a:lstStyle/>
          <a:p>
            <a:r>
              <a:rPr lang="en-US" b="1" u="sng" dirty="0">
                <a:latin typeface="Calibri" panose="020F0502020204030204" pitchFamily="34" charset="0"/>
                <a:cs typeface="Calibri" panose="020F0502020204030204" pitchFamily="34" charset="0"/>
              </a:rPr>
              <a:t>Wrong conception about the next world</a:t>
            </a:r>
          </a:p>
        </p:txBody>
      </p:sp>
      <p:sp>
        <p:nvSpPr>
          <p:cNvPr id="3" name="Content Placeholder 2">
            <a:extLst>
              <a:ext uri="{FF2B5EF4-FFF2-40B4-BE49-F238E27FC236}">
                <a16:creationId xmlns:a16="http://schemas.microsoft.com/office/drawing/2014/main" xmlns="" id="{B5E0D2CD-E519-465B-8EDC-F23C88A0B153}"/>
              </a:ext>
            </a:extLst>
          </p:cNvPr>
          <p:cNvSpPr>
            <a:spLocks noGrp="1"/>
          </p:cNvSpPr>
          <p:nvPr>
            <p:ph idx="1"/>
          </p:nvPr>
        </p:nvSpPr>
        <p:spPr>
          <a:xfrm>
            <a:off x="437322" y="1510749"/>
            <a:ext cx="8836680" cy="4530614"/>
          </a:xfrm>
        </p:spPr>
        <p:txBody>
          <a:bodyPr>
            <a:normAutofit/>
          </a:bodyPr>
          <a:lstStyle/>
          <a:p>
            <a:r>
              <a:rPr lang="en-US" sz="2800" b="1" dirty="0">
                <a:latin typeface="Calibri" panose="020F0502020204030204" pitchFamily="34" charset="0"/>
                <a:cs typeface="Calibri" panose="020F0502020204030204" pitchFamily="34" charset="0"/>
              </a:rPr>
              <a:t>Materialistic or Atheistic:</a:t>
            </a:r>
          </a:p>
          <a:p>
            <a:pPr marL="0" indent="0">
              <a:buNone/>
            </a:pPr>
            <a:r>
              <a:rPr lang="en-US" sz="2400" dirty="0">
                <a:latin typeface="Calibri" panose="020F0502020204030204" pitchFamily="34" charset="0"/>
                <a:cs typeface="Calibri" panose="020F0502020204030204" pitchFamily="34" charset="0"/>
              </a:rPr>
              <a:t>Materialist and Atheists do not have any believe in the next world, they measure every thing by material yardstick</a:t>
            </a:r>
            <a:r>
              <a:rPr lang="en-US" sz="2800" dirty="0">
                <a:latin typeface="Calibri" panose="020F0502020204030204" pitchFamily="34" charset="0"/>
                <a:cs typeface="Calibri" panose="020F0502020204030204" pitchFamily="34" charset="0"/>
              </a:rPr>
              <a:t>.</a:t>
            </a:r>
          </a:p>
          <a:p>
            <a:pPr marL="0" indent="0">
              <a:buNone/>
            </a:pPr>
            <a:r>
              <a:rPr lang="en-US" sz="2800" dirty="0">
                <a:latin typeface="Calibri" panose="020F0502020204030204" pitchFamily="34" charset="0"/>
                <a:cs typeface="Calibri" panose="020F0502020204030204" pitchFamily="34" charset="0"/>
              </a:rPr>
              <a:t> </a:t>
            </a:r>
            <a:r>
              <a:rPr lang="en-US" sz="2400" dirty="0"/>
              <a:t>According to the Qur’an:</a:t>
            </a:r>
          </a:p>
          <a:p>
            <a:pPr marL="0" indent="0">
              <a:buNone/>
            </a:pPr>
            <a:endParaRPr lang="en-US" sz="2800" dirty="0"/>
          </a:p>
          <a:p>
            <a:pPr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وَ قَالُوۡا مَا ہِیَ  اِلَّا حَیَاتُنَا الدُّنۡیَا نَمُوۡتُ وَ نَحۡیَا وَ مَا یُہۡلِکُنَاۤ  اِلَّا الدَّہۡرُ ۚ وَ مَا لَہُمۡ بِذٰلِکَ مِنۡ عِلۡمٍ ۚ اِنۡ ہُمۡ   اِلَّا یَظُنُّوۡنَ ﴿۲۴﴾ </a:t>
            </a:r>
            <a:endParaRPr lang="en-US" sz="2800" dirty="0">
              <a:latin typeface="noorehira" panose="02000500000000020004" pitchFamily="2" charset="-78"/>
              <a:cs typeface="noorehira" panose="02000500000000020004" pitchFamily="2" charset="-78"/>
            </a:endParaRPr>
          </a:p>
          <a:p>
            <a:pPr marL="0" indent="0">
              <a:buNone/>
            </a:pPr>
            <a:r>
              <a:rPr lang="en-US" sz="2400" dirty="0">
                <a:solidFill>
                  <a:prstClr val="black">
                    <a:lumMod val="75000"/>
                    <a:lumOff val="25000"/>
                  </a:prstClr>
                </a:solidFill>
                <a:latin typeface="Calibri" panose="020F0502020204030204" pitchFamily="34" charset="0"/>
              </a:rPr>
              <a:t>There is nothing except our life of this world. We die and we live and nothing destroy us except the nature</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55063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EEAD09-4B2B-41BC-A4EE-E9A58391188F}"/>
              </a:ext>
            </a:extLst>
          </p:cNvPr>
          <p:cNvSpPr>
            <a:spLocks noGrp="1"/>
          </p:cNvSpPr>
          <p:nvPr>
            <p:ph type="title"/>
          </p:nvPr>
        </p:nvSpPr>
        <p:spPr>
          <a:xfrm>
            <a:off x="677334" y="609600"/>
            <a:ext cx="4119953" cy="662609"/>
          </a:xfrm>
        </p:spPr>
        <p:txBody>
          <a:bodyPr/>
          <a:lstStyle/>
          <a:p>
            <a:r>
              <a:rPr lang="en-US" dirty="0"/>
              <a:t>More About Them</a:t>
            </a:r>
          </a:p>
        </p:txBody>
      </p:sp>
      <p:sp>
        <p:nvSpPr>
          <p:cNvPr id="3" name="Content Placeholder 2">
            <a:extLst>
              <a:ext uri="{FF2B5EF4-FFF2-40B4-BE49-F238E27FC236}">
                <a16:creationId xmlns:a16="http://schemas.microsoft.com/office/drawing/2014/main" xmlns="" id="{AB7C65BB-E656-44D3-A3C5-54DC9E93F79B}"/>
              </a:ext>
            </a:extLst>
          </p:cNvPr>
          <p:cNvSpPr>
            <a:spLocks noGrp="1"/>
          </p:cNvSpPr>
          <p:nvPr>
            <p:ph idx="1"/>
          </p:nvPr>
        </p:nvSpPr>
        <p:spPr/>
        <p:txBody>
          <a:bodyPr/>
          <a:lstStyle/>
          <a:p>
            <a:pPr marL="0" indent="0" algn="r">
              <a:buNone/>
            </a:pPr>
            <a:r>
              <a:rPr lang="ar-SA" sz="2400" u="sng" dirty="0">
                <a:latin typeface="noorehira" panose="02000500000000020004" pitchFamily="2" charset="-78"/>
                <a:cs typeface="noorehira" panose="02000500000000020004" pitchFamily="2" charset="-78"/>
              </a:rPr>
              <a:t>ق</a:t>
            </a:r>
            <a:r>
              <a:rPr lang="ar-SA" sz="2400" dirty="0">
                <a:latin typeface="noorehira" panose="02000500000000020004" pitchFamily="2" charset="-78"/>
                <a:cs typeface="noorehira" panose="02000500000000020004" pitchFamily="2" charset="-78"/>
              </a:rPr>
              <a:t>َالَ مَنۡ  یُّحۡیِ  الۡعِظَامَ  وَ  ہِیَ  رَمِیۡمٌ ﴿۷۸﴾ قُلۡ یُحۡیِیۡہَا الَّذِیۡۤ  اَنۡشَاَہَاۤ  اَوَّلَ  مَرَّۃٍ ؕ وَ  ہُوَ  بِکُلِّ  خَلۡقٍ عَلِیۡمُۨ  ﴿ۙ۷۹﴾</a:t>
            </a:r>
            <a:r>
              <a:rPr lang="en-US" sz="2400" dirty="0">
                <a:latin typeface="noorehira" panose="02000500000000020004" pitchFamily="2" charset="-78"/>
                <a:cs typeface="noorehira" panose="02000500000000020004" pitchFamily="2" charset="-78"/>
              </a:rPr>
              <a:t> </a:t>
            </a:r>
          </a:p>
          <a:p>
            <a:pPr marL="0" indent="0">
              <a:buNone/>
            </a:pPr>
            <a:r>
              <a:rPr lang="en-US" dirty="0">
                <a:latin typeface="Calibri "/>
              </a:rPr>
              <a:t>He said “who will be there who will bring to life the bones after they are decayed. Tell them it will be revived by him who had initially brought them to life.</a:t>
            </a:r>
          </a:p>
          <a:p>
            <a:pPr marL="0" indent="0" rtl="1">
              <a:buNone/>
            </a:pPr>
            <a:endParaRPr lang="en-US" dirty="0"/>
          </a:p>
          <a:p>
            <a:pPr marL="0" indent="0" algn="r">
              <a:buNone/>
            </a:pPr>
            <a:r>
              <a:rPr lang="ar-SA" sz="2400" dirty="0">
                <a:latin typeface="noorehira" panose="02000500000000020004" pitchFamily="2" charset="-78"/>
                <a:cs typeface="noorehira" panose="02000500000000020004" pitchFamily="2" charset="-78"/>
              </a:rPr>
              <a:t>کَیۡفَ تَکۡفُرُوۡنَ بِاللّٰہِ وَ کُنۡتُمۡ اَمۡوَاتًا فَاَحۡیَاکُمۡ ۚ ثُمَّ یُمِیۡتُکُمۡ ثُمَّ یُحۡیِیۡکُمۡ ثُمَّ  اِلَیۡہِ تُرۡجَعُوۡنَ ﴿۲۸﴾</a:t>
            </a:r>
            <a:endParaRPr lang="en-US" sz="2400" dirty="0">
              <a:latin typeface="noorehira" panose="02000500000000020004" pitchFamily="2" charset="-78"/>
              <a:cs typeface="noorehira" panose="02000500000000020004" pitchFamily="2" charset="-78"/>
            </a:endParaRPr>
          </a:p>
          <a:p>
            <a:pPr marL="0" indent="0">
              <a:buNone/>
            </a:pPr>
            <a:r>
              <a:rPr lang="en-US" dirty="0">
                <a:latin typeface="Calibri "/>
              </a:rPr>
              <a:t>How can you deny Allah, who brought you to life when you were dead? And (it is he) who will mortify you and bring you to life and you will have to return to him.</a:t>
            </a:r>
          </a:p>
          <a:p>
            <a:endParaRPr lang="en-US" dirty="0"/>
          </a:p>
        </p:txBody>
      </p:sp>
    </p:spTree>
    <p:extLst>
      <p:ext uri="{BB962C8B-B14F-4D97-AF65-F5344CB8AC3E}">
        <p14:creationId xmlns:p14="http://schemas.microsoft.com/office/powerpoint/2010/main" val="3694442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5455" cy="832834"/>
          </a:xfrm>
        </p:spPr>
        <p:txBody>
          <a:bodyPr/>
          <a:lstStyle/>
          <a:p>
            <a:r>
              <a:rPr lang="en-US" dirty="0"/>
              <a:t>ONENESS OF ALLAH ALMIGHTY</a:t>
            </a:r>
          </a:p>
        </p:txBody>
      </p:sp>
      <p:sp>
        <p:nvSpPr>
          <p:cNvPr id="3" name="Content Placeholder 2"/>
          <p:cNvSpPr>
            <a:spLocks noGrp="1"/>
          </p:cNvSpPr>
          <p:nvPr>
            <p:ph idx="1"/>
          </p:nvPr>
        </p:nvSpPr>
        <p:spPr>
          <a:xfrm>
            <a:off x="677334" y="1442434"/>
            <a:ext cx="8724243" cy="4958366"/>
          </a:xfrm>
        </p:spPr>
        <p:txBody>
          <a:bodyPr/>
          <a:lstStyle/>
          <a:p>
            <a:pPr marL="0" indent="0">
              <a:buNone/>
            </a:pPr>
            <a:r>
              <a:rPr lang="en-US" sz="2400" b="1" u="sng" dirty="0">
                <a:latin typeface="Calibri" panose="020F0502020204030204" pitchFamily="34" charset="0"/>
              </a:rPr>
              <a:t>Definition of Monotheism:</a:t>
            </a:r>
            <a:endParaRPr lang="en-US" sz="2400" dirty="0">
              <a:latin typeface="Calibri" panose="020F0502020204030204" pitchFamily="34" charset="0"/>
            </a:endParaRPr>
          </a:p>
          <a:p>
            <a:pPr>
              <a:buFont typeface="Wingdings" panose="05000000000000000000" pitchFamily="2" charset="2"/>
              <a:buChar char="Ø"/>
            </a:pPr>
            <a:r>
              <a:rPr lang="en-US" sz="2400" b="1" dirty="0">
                <a:latin typeface="Calibri" panose="020F0502020204030204" pitchFamily="34" charset="0"/>
              </a:rPr>
              <a:t>Monotheism</a:t>
            </a:r>
            <a:r>
              <a:rPr lang="en-US" sz="2400" dirty="0">
                <a:latin typeface="Calibri" panose="020F0502020204030204" pitchFamily="34" charset="0"/>
              </a:rPr>
              <a:t> is derived from Greek, </a:t>
            </a:r>
            <a:r>
              <a:rPr lang="en-US" sz="2400" b="1" dirty="0">
                <a:latin typeface="Calibri" panose="020F0502020204030204" pitchFamily="34" charset="0"/>
              </a:rPr>
              <a:t>meaning</a:t>
            </a:r>
            <a:r>
              <a:rPr lang="en-US" sz="2400" dirty="0">
                <a:latin typeface="Calibri" panose="020F0502020204030204" pitchFamily="34" charset="0"/>
              </a:rPr>
              <a:t> 'singular,' and is </a:t>
            </a:r>
            <a:r>
              <a:rPr lang="en-US" sz="2400" b="1" dirty="0">
                <a:latin typeface="Calibri" panose="020F0502020204030204" pitchFamily="34" charset="0"/>
              </a:rPr>
              <a:t>defined</a:t>
            </a:r>
            <a:r>
              <a:rPr lang="en-US" sz="2400" dirty="0">
                <a:latin typeface="Calibri" panose="020F0502020204030204" pitchFamily="34" charset="0"/>
              </a:rPr>
              <a:t> as the belief in the existence of only one god.</a:t>
            </a:r>
          </a:p>
          <a:p>
            <a:pPr marL="0" indent="0">
              <a:buNone/>
            </a:pPr>
            <a:r>
              <a:rPr lang="en-US" sz="2400" dirty="0">
                <a:latin typeface="Calibri" panose="020F0502020204030204" pitchFamily="34" charset="0"/>
              </a:rPr>
              <a:t>	(The first and fore-most tenet is the faith in oneness of Allah, it 	means to believe that Allah is single in his personality and 	qualities.) </a:t>
            </a:r>
          </a:p>
          <a:p>
            <a:pPr marL="0" indent="0">
              <a:buNone/>
            </a:pPr>
            <a:endParaRPr lang="en-US" sz="2400" dirty="0">
              <a:latin typeface="Calibri" panose="020F0502020204030204" pitchFamily="34" charset="0"/>
            </a:endParaRPr>
          </a:p>
          <a:p>
            <a:pPr marL="0" indent="0">
              <a:buNone/>
            </a:pPr>
            <a:r>
              <a:rPr lang="en-US" sz="2400" b="1" u="sng" dirty="0">
                <a:latin typeface="Calibri" panose="020F0502020204030204" pitchFamily="34" charset="0"/>
              </a:rPr>
              <a:t>Definition of Polytheism:</a:t>
            </a:r>
            <a:endParaRPr lang="en-US" sz="2400" dirty="0">
              <a:latin typeface="Calibri" panose="020F0502020204030204" pitchFamily="34" charset="0"/>
            </a:endParaRPr>
          </a:p>
          <a:p>
            <a:pPr>
              <a:buFont typeface="Wingdings" panose="05000000000000000000" pitchFamily="2" charset="2"/>
              <a:buChar char="Ø"/>
            </a:pPr>
            <a:r>
              <a:rPr lang="en-US" sz="2400" dirty="0">
                <a:latin typeface="Calibri" panose="020F0502020204030204" pitchFamily="34" charset="0"/>
              </a:rPr>
              <a:t>	The belief in or worship of more than one God.</a:t>
            </a:r>
          </a:p>
          <a:p>
            <a:pPr marL="0" indent="0">
              <a:buNone/>
            </a:pPr>
            <a:r>
              <a:rPr lang="en-US" sz="2400" dirty="0">
                <a:latin typeface="Calibri" panose="020F0502020204030204" pitchFamily="34" charset="0"/>
              </a:rPr>
              <a:t>	 (To think that anything or any person is equal to Allah in his 	personality and qualities.)</a:t>
            </a:r>
          </a:p>
          <a:p>
            <a:endParaRPr lang="en-US" dirty="0"/>
          </a:p>
        </p:txBody>
      </p:sp>
    </p:spTree>
    <p:extLst>
      <p:ext uri="{BB962C8B-B14F-4D97-AF65-F5344CB8AC3E}">
        <p14:creationId xmlns:p14="http://schemas.microsoft.com/office/powerpoint/2010/main" val="3411612594"/>
      </p:ext>
    </p:extLst>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A99AF2-8F25-4AAD-8C1B-6450B8CE3640}"/>
              </a:ext>
            </a:extLst>
          </p:cNvPr>
          <p:cNvSpPr>
            <a:spLocks noGrp="1"/>
          </p:cNvSpPr>
          <p:nvPr>
            <p:ph type="title"/>
          </p:nvPr>
        </p:nvSpPr>
        <p:spPr>
          <a:xfrm>
            <a:off x="225288" y="238540"/>
            <a:ext cx="9176290" cy="675860"/>
          </a:xfrm>
        </p:spPr>
        <p:txBody>
          <a:bodyPr>
            <a:normAutofit/>
          </a:bodyPr>
          <a:lstStyle/>
          <a:p>
            <a:r>
              <a:rPr lang="en-US" sz="3200" b="1" u="sng" dirty="0">
                <a:latin typeface="Calibri body"/>
              </a:rPr>
              <a:t>Misconception of Disbelievers about Hereafter</a:t>
            </a:r>
            <a:endParaRPr lang="en-US" sz="3200" dirty="0"/>
          </a:p>
        </p:txBody>
      </p:sp>
      <p:sp>
        <p:nvSpPr>
          <p:cNvPr id="3" name="Content Placeholder 2">
            <a:extLst>
              <a:ext uri="{FF2B5EF4-FFF2-40B4-BE49-F238E27FC236}">
                <a16:creationId xmlns:a16="http://schemas.microsoft.com/office/drawing/2014/main" xmlns="" id="{957575F9-B42E-4C37-988D-1F89BB329D62}"/>
              </a:ext>
            </a:extLst>
          </p:cNvPr>
          <p:cNvSpPr>
            <a:spLocks noGrp="1"/>
          </p:cNvSpPr>
          <p:nvPr>
            <p:ph idx="1"/>
          </p:nvPr>
        </p:nvSpPr>
        <p:spPr>
          <a:xfrm>
            <a:off x="225286" y="1139689"/>
            <a:ext cx="9515061" cy="5353876"/>
          </a:xfrm>
        </p:spPr>
        <p:txBody>
          <a:bodyPr>
            <a:normAutofit fontScale="85000" lnSpcReduction="10000"/>
          </a:bodyPr>
          <a:lstStyle/>
          <a:p>
            <a:pPr algn="just"/>
            <a:r>
              <a:rPr lang="en-US" sz="2400" dirty="0">
                <a:latin typeface="Calibri "/>
              </a:rPr>
              <a:t>There is no intellectual reason for any disbelief of next word, it’s totally seems illogical.</a:t>
            </a:r>
          </a:p>
          <a:p>
            <a:pPr marL="0" indent="0" algn="just">
              <a:buNone/>
            </a:pPr>
            <a:endParaRPr lang="en-US" sz="2400" dirty="0">
              <a:latin typeface="Calibri "/>
            </a:endParaRPr>
          </a:p>
          <a:p>
            <a:pPr algn="just"/>
            <a:r>
              <a:rPr lang="en-US" sz="2400" dirty="0">
                <a:latin typeface="Calibri "/>
              </a:rPr>
              <a:t>The History tells us that the human societies have different types of people, some of them are oppressed and some of them are cruel, they grab the rights of others and force them easily. But weak cannot take revenge although they want. It’s a fact that in our so-called civilized societies have no justice for those who are oppressed, unfortunately justice in our society is salable thing.</a:t>
            </a:r>
          </a:p>
          <a:p>
            <a:pPr algn="just"/>
            <a:r>
              <a:rPr lang="en-US" sz="2400" dirty="0">
                <a:latin typeface="Calibri "/>
              </a:rPr>
              <a:t>	It is therefore the human mind, wisdom and nature itself demand any day or place of justice when divine court ought to be setup to punish properly those wrong-doers and cruel persons, where-as the oppressors will have less power than the oppressed. If the oppressed will not awarded then it will be proved that all doors of justice are shutdown. However we believe that principles of Allah Almighty are based on equality. In the sight of Allah there is no distinction between rich and poor, high and low, weak and strong. If there is no accountability in the next world then the cruel and stronger people will not feel any hesitation about their bad actions</a:t>
            </a:r>
            <a:endParaRPr lang="en-US" sz="2400" dirty="0"/>
          </a:p>
        </p:txBody>
      </p:sp>
    </p:spTree>
    <p:extLst>
      <p:ext uri="{BB962C8B-B14F-4D97-AF65-F5344CB8AC3E}">
        <p14:creationId xmlns:p14="http://schemas.microsoft.com/office/powerpoint/2010/main" val="13214151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745B93-155D-4C0F-8154-D8C561650418}"/>
              </a:ext>
            </a:extLst>
          </p:cNvPr>
          <p:cNvSpPr>
            <a:spLocks noGrp="1"/>
          </p:cNvSpPr>
          <p:nvPr>
            <p:ph type="title"/>
          </p:nvPr>
        </p:nvSpPr>
        <p:spPr>
          <a:xfrm>
            <a:off x="291548" y="384312"/>
            <a:ext cx="8786192" cy="755375"/>
          </a:xfrm>
        </p:spPr>
        <p:txBody>
          <a:bodyPr>
            <a:normAutofit fontScale="90000"/>
          </a:bodyPr>
          <a:lstStyle/>
          <a:p>
            <a:r>
              <a:rPr lang="en-US" b="1" u="sng" dirty="0">
                <a:latin typeface="Calibri "/>
              </a:rPr>
              <a:t>The concrete example of Life after death in Qur’an.</a:t>
            </a:r>
            <a:br>
              <a:rPr lang="en-US" b="1" u="sng" dirty="0">
                <a:latin typeface="Calibri "/>
              </a:rPr>
            </a:br>
            <a:endParaRPr lang="en-US" b="1" u="sng" dirty="0"/>
          </a:p>
        </p:txBody>
      </p:sp>
      <p:sp>
        <p:nvSpPr>
          <p:cNvPr id="3" name="Content Placeholder 2">
            <a:extLst>
              <a:ext uri="{FF2B5EF4-FFF2-40B4-BE49-F238E27FC236}">
                <a16:creationId xmlns:a16="http://schemas.microsoft.com/office/drawing/2014/main" xmlns="" id="{747022ED-94DC-4F5F-A282-F0F59DE89872}"/>
              </a:ext>
            </a:extLst>
          </p:cNvPr>
          <p:cNvSpPr>
            <a:spLocks noGrp="1"/>
          </p:cNvSpPr>
          <p:nvPr>
            <p:ph idx="1"/>
          </p:nvPr>
        </p:nvSpPr>
        <p:spPr>
          <a:xfrm>
            <a:off x="530086" y="1537253"/>
            <a:ext cx="8931966" cy="3670852"/>
          </a:xfrm>
        </p:spPr>
        <p:txBody>
          <a:bodyPr/>
          <a:lstStyle/>
          <a:p>
            <a:pPr marL="0" indent="0" algn="r">
              <a:buNone/>
            </a:pPr>
            <a:r>
              <a:rPr lang="ar-SA" sz="2800" u="sng" dirty="0">
                <a:latin typeface="noorehira" panose="02000500000000020004" pitchFamily="2" charset="-78"/>
                <a:cs typeface="noorehira" panose="02000500000000020004" pitchFamily="2" charset="-78"/>
              </a:rPr>
              <a:t>و</a:t>
            </a:r>
            <a:r>
              <a:rPr lang="ar-SA" sz="2800" dirty="0">
                <a:latin typeface="noorehira" panose="02000500000000020004" pitchFamily="2" charset="-78"/>
                <a:cs typeface="noorehira" panose="02000500000000020004" pitchFamily="2" charset="-78"/>
              </a:rPr>
              <a:t>َ مِنۡ اٰیٰتِہٖۤ  اَنَّکَ تَرَی الۡاَرۡضَ خَاشِعَۃً فَاِذَاۤ  اَنۡزَلۡنَا عَلَیۡہَا الۡمَآءَ  اہۡتَزَّتۡ وَ رَبَتۡ ؕ اِنَّ  الَّذِیۡۤ  اَحۡیَاہَا  لَمُحۡیِ الۡمَوۡتٰی ؕ اِنَّہٗ عَلٰی کُلِّ شَیۡءٍ  قَدِیۡرٌ ﴿۳۹﴾</a:t>
            </a:r>
            <a:r>
              <a:rPr lang="en-US" sz="2800" dirty="0">
                <a:latin typeface="noorehira" panose="02000500000000020004" pitchFamily="2" charset="-78"/>
                <a:cs typeface="noorehira" panose="02000500000000020004" pitchFamily="2" charset="-78"/>
              </a:rPr>
              <a:t> </a:t>
            </a:r>
          </a:p>
          <a:p>
            <a:pPr marL="0" indent="0" algn="just">
              <a:buNone/>
            </a:pPr>
            <a:endParaRPr lang="en-US" dirty="0">
              <a:latin typeface="Calibri "/>
            </a:endParaRPr>
          </a:p>
          <a:p>
            <a:pPr marL="0" indent="0" algn="just">
              <a:lnSpc>
                <a:spcPct val="150000"/>
              </a:lnSpc>
              <a:buNone/>
            </a:pPr>
            <a:r>
              <a:rPr lang="en-US" sz="2000" dirty="0">
                <a:latin typeface="Calibri "/>
              </a:rPr>
              <a:t>And this is one of his portents that you see the earth barren, but when we send down water thereon, it thrills and grows. Definitely, he who brings them to life, will bring dead (men) also to life, surely, he is able to do everything.</a:t>
            </a:r>
          </a:p>
          <a:p>
            <a:endParaRPr lang="en-US" dirty="0"/>
          </a:p>
        </p:txBody>
      </p:sp>
    </p:spTree>
    <p:extLst>
      <p:ext uri="{BB962C8B-B14F-4D97-AF65-F5344CB8AC3E}">
        <p14:creationId xmlns:p14="http://schemas.microsoft.com/office/powerpoint/2010/main" val="12114489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21B07D-81C4-44AF-82F0-EC5A9EF25A19}"/>
              </a:ext>
            </a:extLst>
          </p:cNvPr>
          <p:cNvSpPr>
            <a:spLocks noGrp="1"/>
          </p:cNvSpPr>
          <p:nvPr>
            <p:ph type="title"/>
          </p:nvPr>
        </p:nvSpPr>
        <p:spPr>
          <a:xfrm>
            <a:off x="397565" y="251792"/>
            <a:ext cx="9016891" cy="701246"/>
          </a:xfrm>
        </p:spPr>
        <p:txBody>
          <a:bodyPr>
            <a:normAutofit fontScale="90000"/>
          </a:bodyPr>
          <a:lstStyle/>
          <a:p>
            <a:r>
              <a:rPr lang="en-US" b="1" u="sng" dirty="0">
                <a:latin typeface="Calibri "/>
              </a:rPr>
              <a:t>IMPACT OF BELIEF IN AKHIRAH IN OUR LIFE</a:t>
            </a:r>
            <a:r>
              <a:rPr lang="en-US" u="sng" dirty="0">
                <a:latin typeface="Calibri "/>
              </a:rPr>
              <a:t/>
            </a:r>
            <a:br>
              <a:rPr lang="en-US" u="sng" dirty="0">
                <a:latin typeface="Calibri "/>
              </a:rPr>
            </a:br>
            <a:endParaRPr lang="en-US" u="sng" dirty="0"/>
          </a:p>
        </p:txBody>
      </p:sp>
      <p:sp>
        <p:nvSpPr>
          <p:cNvPr id="3" name="Content Placeholder 2">
            <a:extLst>
              <a:ext uri="{FF2B5EF4-FFF2-40B4-BE49-F238E27FC236}">
                <a16:creationId xmlns:a16="http://schemas.microsoft.com/office/drawing/2014/main" xmlns="" id="{6930261C-BF70-41B5-9C6B-9695075F0A2C}"/>
              </a:ext>
            </a:extLst>
          </p:cNvPr>
          <p:cNvSpPr>
            <a:spLocks noGrp="1"/>
          </p:cNvSpPr>
          <p:nvPr>
            <p:ph idx="1"/>
          </p:nvPr>
        </p:nvSpPr>
        <p:spPr>
          <a:xfrm>
            <a:off x="811368" y="1558344"/>
            <a:ext cx="8087933" cy="4288664"/>
          </a:xfrm>
        </p:spPr>
        <p:txBody>
          <a:bodyPr/>
          <a:lstStyle/>
          <a:p>
            <a:pPr lvl="0">
              <a:buClr>
                <a:srgbClr val="90C226"/>
              </a:buClr>
            </a:pPr>
            <a:r>
              <a:rPr lang="en-US" sz="2400" dirty="0">
                <a:solidFill>
                  <a:prstClr val="black">
                    <a:lumMod val="75000"/>
                    <a:lumOff val="25000"/>
                  </a:prstClr>
                </a:solidFill>
                <a:latin typeface="Calibri "/>
              </a:rPr>
              <a:t>Sense of Responsibility.</a:t>
            </a:r>
          </a:p>
          <a:p>
            <a:pPr lvl="0">
              <a:buClr>
                <a:srgbClr val="90C226"/>
              </a:buClr>
            </a:pPr>
            <a:r>
              <a:rPr lang="en-US" sz="2400" dirty="0">
                <a:solidFill>
                  <a:prstClr val="black">
                    <a:lumMod val="75000"/>
                    <a:lumOff val="25000"/>
                  </a:prstClr>
                </a:solidFill>
                <a:latin typeface="Calibri "/>
              </a:rPr>
              <a:t>Concept of reward and punishment.</a:t>
            </a:r>
          </a:p>
          <a:p>
            <a:pPr lvl="0">
              <a:buClr>
                <a:srgbClr val="90C226"/>
              </a:buClr>
            </a:pPr>
            <a:r>
              <a:rPr lang="en-US" sz="2400" dirty="0">
                <a:solidFill>
                  <a:prstClr val="black">
                    <a:lumMod val="75000"/>
                    <a:lumOff val="25000"/>
                  </a:prstClr>
                </a:solidFill>
                <a:latin typeface="Calibri "/>
              </a:rPr>
              <a:t>Self-Accountability.</a:t>
            </a:r>
          </a:p>
          <a:p>
            <a:pPr lvl="0">
              <a:buClr>
                <a:srgbClr val="90C226"/>
              </a:buClr>
            </a:pPr>
            <a:r>
              <a:rPr lang="en-US" sz="2400" dirty="0">
                <a:solidFill>
                  <a:prstClr val="black">
                    <a:lumMod val="75000"/>
                    <a:lumOff val="25000"/>
                  </a:prstClr>
                </a:solidFill>
                <a:latin typeface="Calibri "/>
              </a:rPr>
              <a:t>Right usage of power.</a:t>
            </a:r>
          </a:p>
          <a:p>
            <a:pPr lvl="0">
              <a:buClr>
                <a:srgbClr val="90C226"/>
              </a:buClr>
            </a:pPr>
            <a:r>
              <a:rPr lang="en-US" sz="2400" dirty="0">
                <a:solidFill>
                  <a:prstClr val="black">
                    <a:lumMod val="75000"/>
                    <a:lumOff val="25000"/>
                  </a:prstClr>
                </a:solidFill>
                <a:latin typeface="Calibri "/>
              </a:rPr>
              <a:t>Survival for everyone.</a:t>
            </a:r>
          </a:p>
          <a:p>
            <a:pPr lvl="0">
              <a:buClr>
                <a:srgbClr val="90C226"/>
              </a:buClr>
            </a:pPr>
            <a:r>
              <a:rPr lang="en-US" sz="2400" dirty="0">
                <a:solidFill>
                  <a:prstClr val="black">
                    <a:lumMod val="75000"/>
                    <a:lumOff val="25000"/>
                  </a:prstClr>
                </a:solidFill>
                <a:latin typeface="Calibri "/>
              </a:rPr>
              <a:t>Harmony and Integration.</a:t>
            </a:r>
          </a:p>
          <a:p>
            <a:endParaRPr lang="en-US" dirty="0"/>
          </a:p>
        </p:txBody>
      </p:sp>
    </p:spTree>
    <p:extLst>
      <p:ext uri="{BB962C8B-B14F-4D97-AF65-F5344CB8AC3E}">
        <p14:creationId xmlns:p14="http://schemas.microsoft.com/office/powerpoint/2010/main" val="35192727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B158CA-9928-49EF-9A70-E235CAE52F46}"/>
              </a:ext>
            </a:extLst>
          </p:cNvPr>
          <p:cNvSpPr>
            <a:spLocks noGrp="1"/>
          </p:cNvSpPr>
          <p:nvPr>
            <p:ph type="title"/>
          </p:nvPr>
        </p:nvSpPr>
        <p:spPr>
          <a:xfrm>
            <a:off x="185530" y="212036"/>
            <a:ext cx="9210261" cy="649355"/>
          </a:xfrm>
        </p:spPr>
        <p:txBody>
          <a:bodyPr>
            <a:normAutofit fontScale="90000"/>
          </a:bodyPr>
          <a:lstStyle/>
          <a:p>
            <a:r>
              <a:rPr lang="en-US" b="1" u="sng" dirty="0">
                <a:latin typeface="Calibri" panose="020F0502020204030204" pitchFamily="34" charset="0"/>
                <a:cs typeface="Calibri" panose="020F0502020204030204" pitchFamily="34" charset="0"/>
              </a:rPr>
              <a:t>Analytical study of Jewish and Cristian about Hereafter</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F6F54446-65A7-40DD-BD50-C13F50EDFADD}"/>
              </a:ext>
            </a:extLst>
          </p:cNvPr>
          <p:cNvSpPr>
            <a:spLocks noGrp="1"/>
          </p:cNvSpPr>
          <p:nvPr>
            <p:ph idx="1"/>
          </p:nvPr>
        </p:nvSpPr>
        <p:spPr>
          <a:xfrm>
            <a:off x="410817" y="1444487"/>
            <a:ext cx="8863185" cy="4596875"/>
          </a:xfrm>
        </p:spPr>
        <p:txBody>
          <a:bodyPr/>
          <a:lstStyle/>
          <a:p>
            <a:pPr marL="0" indent="0" algn="just">
              <a:buNone/>
            </a:pPr>
            <a:r>
              <a:rPr lang="en-US" sz="2400" dirty="0">
                <a:latin typeface="Calibri "/>
              </a:rPr>
              <a:t>The religions of Cristian and Jewish are no doubt divine. They are people of book. They believe in “The Hereafter” but their belief is distorted, because they have changed the book of Allah, and made interpolation.</a:t>
            </a:r>
          </a:p>
          <a:p>
            <a:pPr marL="0" indent="0" algn="just">
              <a:buNone/>
            </a:pPr>
            <a:r>
              <a:rPr lang="en-US" sz="2400" dirty="0">
                <a:latin typeface="Calibri "/>
              </a:rPr>
              <a:t>Allah says that both of them think themselves to be the contractor of paradise.</a:t>
            </a:r>
          </a:p>
          <a:p>
            <a:pPr marL="0" indent="0" rtl="1">
              <a:buNone/>
            </a:pPr>
            <a:endParaRPr lang="en-US" dirty="0"/>
          </a:p>
          <a:p>
            <a:pPr marL="0" indent="0" algn="r">
              <a:buNone/>
            </a:pPr>
            <a:r>
              <a:rPr lang="ar-SA" sz="2400" dirty="0">
                <a:latin typeface="noorehira" panose="02000500000000020004" pitchFamily="2" charset="-78"/>
                <a:cs typeface="noorehira" panose="02000500000000020004" pitchFamily="2" charset="-78"/>
              </a:rPr>
              <a:t>وَ قَالُوۡا لَنۡ یَّدۡخُلَ الۡجَنَّۃَ اِلَّا مَنۡ کَانَ ہُوۡدًا اَوۡ نَصٰرٰی ؕ تِلۡکَ اَمَانِیُّہُمۡ ؕ قُلۡ ہَاتُوۡا بُرۡہَانَکُمۡ  اِنۡ کُنۡتُمۡ صٰدِقِیۡنَ ﴿۱۱۱﴾</a:t>
            </a:r>
            <a:endParaRPr lang="en-US" sz="2400" dirty="0">
              <a:latin typeface="noorehira" panose="02000500000000020004" pitchFamily="2" charset="-78"/>
              <a:cs typeface="noorehira" panose="02000500000000020004" pitchFamily="2" charset="-78"/>
            </a:endParaRPr>
          </a:p>
          <a:p>
            <a:endParaRPr lang="en-US" dirty="0"/>
          </a:p>
        </p:txBody>
      </p:sp>
    </p:spTree>
    <p:extLst>
      <p:ext uri="{BB962C8B-B14F-4D97-AF65-F5344CB8AC3E}">
        <p14:creationId xmlns:p14="http://schemas.microsoft.com/office/powerpoint/2010/main" val="42914867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23EC68-BE32-44FF-8642-F04E34CFB53B}"/>
              </a:ext>
            </a:extLst>
          </p:cNvPr>
          <p:cNvSpPr>
            <a:spLocks noGrp="1"/>
          </p:cNvSpPr>
          <p:nvPr>
            <p:ph type="title"/>
          </p:nvPr>
        </p:nvSpPr>
        <p:spPr>
          <a:xfrm>
            <a:off x="410818" y="318052"/>
            <a:ext cx="5181600" cy="742122"/>
          </a:xfrm>
        </p:spPr>
        <p:txBody>
          <a:bodyPr/>
          <a:lstStyle/>
          <a:p>
            <a:r>
              <a:rPr lang="en-US" b="1" u="sng" dirty="0">
                <a:latin typeface="Calibri" panose="020F0502020204030204" pitchFamily="34" charset="0"/>
                <a:cs typeface="Calibri" panose="020F0502020204030204" pitchFamily="34" charset="0"/>
              </a:rPr>
              <a:t>Jewish Wrong Thinking</a:t>
            </a:r>
          </a:p>
        </p:txBody>
      </p:sp>
      <p:sp>
        <p:nvSpPr>
          <p:cNvPr id="3" name="Content Placeholder 2">
            <a:extLst>
              <a:ext uri="{FF2B5EF4-FFF2-40B4-BE49-F238E27FC236}">
                <a16:creationId xmlns:a16="http://schemas.microsoft.com/office/drawing/2014/main" xmlns="" id="{324E455A-8B80-42BB-B096-EE94D697183C}"/>
              </a:ext>
            </a:extLst>
          </p:cNvPr>
          <p:cNvSpPr>
            <a:spLocks noGrp="1"/>
          </p:cNvSpPr>
          <p:nvPr>
            <p:ph idx="1"/>
          </p:nvPr>
        </p:nvSpPr>
        <p:spPr>
          <a:xfrm>
            <a:off x="410818" y="1338471"/>
            <a:ext cx="8863184" cy="4702892"/>
          </a:xfrm>
        </p:spPr>
        <p:txBody>
          <a:bodyPr/>
          <a:lstStyle/>
          <a:p>
            <a:r>
              <a:rPr lang="en-US" sz="2000" dirty="0">
                <a:latin typeface="Calibri "/>
              </a:rPr>
              <a:t>Holy Qur’an explain their wrong thinking</a:t>
            </a:r>
            <a:r>
              <a:rPr lang="en-US" sz="1600" dirty="0">
                <a:latin typeface="Calibri "/>
              </a:rPr>
              <a:t>….,</a:t>
            </a:r>
          </a:p>
          <a:p>
            <a:pPr marL="0" indent="0" algn="r">
              <a:buNone/>
            </a:pPr>
            <a:endParaRPr lang="en-US" sz="1600" dirty="0">
              <a:latin typeface="noorehira" panose="02000500000000020004" pitchFamily="2" charset="-78"/>
              <a:cs typeface="noorehira" panose="02000500000000020004" pitchFamily="2" charset="-78"/>
            </a:endParaRPr>
          </a:p>
          <a:p>
            <a:pPr marL="0" indent="0" algn="r">
              <a:buNone/>
            </a:pPr>
            <a:r>
              <a:rPr lang="ar-SA" sz="2400" dirty="0">
                <a:latin typeface="noorehira" panose="02000500000000020004" pitchFamily="2" charset="-78"/>
                <a:cs typeface="noorehira" panose="02000500000000020004" pitchFamily="2" charset="-78"/>
              </a:rPr>
              <a:t>وَ قَالُو</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ا لَن</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 تَمَسَّنَا النَّارُ اِل</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ا</a:t>
            </a:r>
            <a:r>
              <a:rPr lang="ur-PK" sz="2400" dirty="0">
                <a:latin typeface="noorehira" panose="02000500000000020004" pitchFamily="2" charset="-78"/>
                <a:cs typeface="noorehira" panose="02000500000000020004" pitchFamily="2" charset="-78"/>
              </a:rPr>
              <a:t>ۤ </a:t>
            </a:r>
            <a:r>
              <a:rPr lang="ar-SA" sz="2400" dirty="0">
                <a:latin typeface="noorehira" panose="02000500000000020004" pitchFamily="2" charset="-78"/>
                <a:cs typeface="noorehira" panose="02000500000000020004" pitchFamily="2" charset="-78"/>
              </a:rPr>
              <a:t>اَی</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ام</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ا مَّعۡدُو</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دَۃ</a:t>
            </a:r>
            <a:r>
              <a:rPr lang="ur-PK" sz="2400" dirty="0">
                <a:latin typeface="noorehira" panose="02000500000000020004" pitchFamily="2" charset="-78"/>
                <a:cs typeface="noorehira" panose="02000500000000020004" pitchFamily="2" charset="-78"/>
              </a:rPr>
              <a:t>ً ؕ </a:t>
            </a:r>
            <a:r>
              <a:rPr lang="ar-SA" sz="2400" dirty="0">
                <a:latin typeface="noorehira" panose="02000500000000020004" pitchFamily="2" charset="-78"/>
                <a:cs typeface="noorehira" panose="02000500000000020004" pitchFamily="2" charset="-78"/>
              </a:rPr>
              <a:t>قُلۡ اَتَّخَذۡتُمۡ عِن</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دَ اللّٰہِ عَہ</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دًا فَلَن</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 ی</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خۡلِفَ اللّٰہُ عَہ</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دَہ</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 اَمۡ تَقُو</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لُو</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نَ عَلَی اللّٰہِ مَا ل</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ا تَعۡلَمُو</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نَ</a:t>
            </a:r>
            <a:r>
              <a:rPr lang="ur-PK" sz="2400" dirty="0">
                <a:latin typeface="noorehira" panose="02000500000000020004" pitchFamily="2" charset="-78"/>
                <a:cs typeface="noorehira" panose="02000500000000020004" pitchFamily="2" charset="-78"/>
              </a:rPr>
              <a:t> ﴿۸۰﴾</a:t>
            </a:r>
            <a:endParaRPr lang="en-US" sz="2400" dirty="0">
              <a:latin typeface="noorehira" panose="02000500000000020004" pitchFamily="2" charset="-78"/>
              <a:cs typeface="noorehira" panose="02000500000000020004" pitchFamily="2" charset="-78"/>
            </a:endParaRPr>
          </a:p>
          <a:p>
            <a:pPr marL="0" indent="0">
              <a:buNone/>
            </a:pPr>
            <a:endParaRPr lang="en-US" dirty="0"/>
          </a:p>
          <a:p>
            <a:pPr marL="0" indent="0" algn="just">
              <a:buNone/>
            </a:pPr>
            <a:r>
              <a:rPr lang="en-US" sz="2000" dirty="0">
                <a:latin typeface="Calibri "/>
              </a:rPr>
              <a:t>And they said the fire of the hell would not touch them except for few days tell them (O Prophet) whether they have made any contract with Allah. If so, Allah would not retract on his words but if it is not so, why do you say about Allah which you do not know.</a:t>
            </a:r>
          </a:p>
          <a:p>
            <a:pPr marL="0" indent="0">
              <a:buNone/>
            </a:pPr>
            <a:endParaRPr lang="en-US" dirty="0"/>
          </a:p>
        </p:txBody>
      </p:sp>
    </p:spTree>
    <p:extLst>
      <p:ext uri="{BB962C8B-B14F-4D97-AF65-F5344CB8AC3E}">
        <p14:creationId xmlns:p14="http://schemas.microsoft.com/office/powerpoint/2010/main" val="7089147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588311-FD60-471C-8B6D-E53B89310759}"/>
              </a:ext>
            </a:extLst>
          </p:cNvPr>
          <p:cNvSpPr>
            <a:spLocks noGrp="1"/>
          </p:cNvSpPr>
          <p:nvPr>
            <p:ph type="title"/>
          </p:nvPr>
        </p:nvSpPr>
        <p:spPr>
          <a:xfrm>
            <a:off x="238540" y="251792"/>
            <a:ext cx="5897217" cy="742122"/>
          </a:xfrm>
        </p:spPr>
        <p:txBody>
          <a:bodyPr>
            <a:normAutofit fontScale="90000"/>
          </a:bodyPr>
          <a:lstStyle/>
          <a:p>
            <a:r>
              <a:rPr lang="en-US" b="1" u="sng" dirty="0">
                <a:latin typeface="Calibri "/>
              </a:rPr>
              <a:t>Transmigration of the soul</a:t>
            </a:r>
            <a:endParaRPr lang="en-US" u="sng" dirty="0"/>
          </a:p>
        </p:txBody>
      </p:sp>
      <p:sp>
        <p:nvSpPr>
          <p:cNvPr id="3" name="Content Placeholder 2">
            <a:extLst>
              <a:ext uri="{FF2B5EF4-FFF2-40B4-BE49-F238E27FC236}">
                <a16:creationId xmlns:a16="http://schemas.microsoft.com/office/drawing/2014/main" xmlns="" id="{26B3D789-CF8C-45A8-9F4E-FFC52D253D38}"/>
              </a:ext>
            </a:extLst>
          </p:cNvPr>
          <p:cNvSpPr>
            <a:spLocks noGrp="1"/>
          </p:cNvSpPr>
          <p:nvPr>
            <p:ph idx="1"/>
          </p:nvPr>
        </p:nvSpPr>
        <p:spPr>
          <a:xfrm>
            <a:off x="677334" y="1338471"/>
            <a:ext cx="8596668" cy="4702892"/>
          </a:xfrm>
        </p:spPr>
        <p:txBody>
          <a:bodyPr/>
          <a:lstStyle/>
          <a:p>
            <a:pPr algn="just"/>
            <a:r>
              <a:rPr lang="en-US" sz="2800" dirty="0">
                <a:latin typeface="Calibri "/>
              </a:rPr>
              <a:t>According to the Hinduism death does not mean expiry forever, they said that death occurs to the body only, while perpetuity of the soul is not harm.it is just a change of body like a change of abode. </a:t>
            </a:r>
          </a:p>
          <a:p>
            <a:pPr algn="just"/>
            <a:r>
              <a:rPr lang="en-US" sz="2800" dirty="0">
                <a:latin typeface="Calibri "/>
              </a:rPr>
              <a:t>It means that a man of lower rank if he does good works, will be accommodated in a higher rank. And vice versa.</a:t>
            </a:r>
          </a:p>
          <a:p>
            <a:pPr algn="just"/>
            <a:r>
              <a:rPr lang="en-US" sz="2800" dirty="0">
                <a:latin typeface="Calibri "/>
              </a:rPr>
              <a:t>It is therefore soul of killer can downgraded into the body of lion and the soul of thief can downgraded into the body of mouse.</a:t>
            </a:r>
          </a:p>
          <a:p>
            <a:endParaRPr lang="en-US" dirty="0"/>
          </a:p>
        </p:txBody>
      </p:sp>
    </p:spTree>
    <p:extLst>
      <p:ext uri="{BB962C8B-B14F-4D97-AF65-F5344CB8AC3E}">
        <p14:creationId xmlns:p14="http://schemas.microsoft.com/office/powerpoint/2010/main" val="3358389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99246" y="334850"/>
            <a:ext cx="8783391" cy="1043189"/>
          </a:xfrm>
        </p:spPr>
        <p:txBody>
          <a:bodyPr>
            <a:normAutofit fontScale="90000"/>
          </a:bodyPr>
          <a:lstStyle/>
          <a:p>
            <a:r>
              <a:rPr lang="en-US" sz="2800" dirty="0"/>
              <a:t>Holy Qur’an mentioned several acts of polytheism prevalent in pre-Islamic Arab world.</a:t>
            </a:r>
            <a:br>
              <a:rPr lang="en-US" sz="2800" dirty="0"/>
            </a:br>
            <a:endParaRPr lang="en-US" sz="2800" dirty="0"/>
          </a:p>
        </p:txBody>
      </p:sp>
      <p:sp>
        <p:nvSpPr>
          <p:cNvPr id="3" name="Content Placeholder 2"/>
          <p:cNvSpPr>
            <a:spLocks noGrp="1"/>
          </p:cNvSpPr>
          <p:nvPr>
            <p:ph idx="1"/>
          </p:nvPr>
        </p:nvSpPr>
        <p:spPr>
          <a:xfrm>
            <a:off x="677333" y="1378039"/>
            <a:ext cx="8917428" cy="4700789"/>
          </a:xfrm>
        </p:spPr>
        <p:txBody>
          <a:bodyPr>
            <a:normAutofit lnSpcReduction="10000"/>
          </a:bodyPr>
          <a:lstStyle/>
          <a:p>
            <a:pPr lvl="0" algn="r" rtl="1">
              <a:buFont typeface="Wingdings" panose="05000000000000000000" pitchFamily="2" charset="2"/>
              <a:buChar char="ü"/>
            </a:pPr>
            <a:endParaRPr lang="en-US" sz="2800" dirty="0">
              <a:latin typeface="noorehira" panose="02000500000000020004" pitchFamily="2" charset="-78"/>
              <a:cs typeface="noorehira" panose="02000500000000020004" pitchFamily="2" charset="-78"/>
            </a:endParaRPr>
          </a:p>
          <a:p>
            <a:pPr lvl="0"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وَ یَعۡبُدُوۡنَ مِنۡ دُوۡنِ اللّٰہِ مَا لَا یَضُرُّہُمۡ وَ لَا یَنۡفَعُہُمۡ وَ یَقُوۡلُوۡنَ ہٰۤؤُلَآءِ شُفَعَآؤُنَا عِنۡدَ اللّٰہِ ؕ </a:t>
            </a:r>
            <a:endParaRPr lang="en-US" sz="2800" dirty="0">
              <a:latin typeface="noorehira" panose="02000500000000020004" pitchFamily="2" charset="-78"/>
              <a:cs typeface="noorehira" panose="02000500000000020004" pitchFamily="2" charset="-78"/>
            </a:endParaRPr>
          </a:p>
          <a:p>
            <a:r>
              <a:rPr lang="en-US" sz="2000" dirty="0"/>
              <a:t>And they worship besides God, what neither harms them nor benefits them. And they say, “These are our intercessors with God.</a:t>
            </a:r>
          </a:p>
          <a:p>
            <a:pPr marL="0" indent="0">
              <a:buNone/>
            </a:pPr>
            <a:r>
              <a:rPr lang="en-US" dirty="0"/>
              <a:t>   </a:t>
            </a:r>
          </a:p>
          <a:p>
            <a:pPr lvl="0" algn="r" rtl="1">
              <a:buFont typeface="Wingdings" panose="05000000000000000000" pitchFamily="2" charset="2"/>
              <a:buChar char="ü"/>
            </a:pPr>
            <a:r>
              <a:rPr lang="ar-SA" sz="2800" dirty="0"/>
              <a:t>اَ</a:t>
            </a:r>
            <a:r>
              <a:rPr lang="ar-SA" sz="2800" dirty="0">
                <a:latin typeface="noorehira" panose="02000500000000020004" pitchFamily="2" charset="-78"/>
                <a:cs typeface="noorehira" panose="02000500000000020004" pitchFamily="2" charset="-78"/>
              </a:rPr>
              <a:t>مۡ  لَہُ  الۡبَنٰتُ وَ  لَکُمُ  الۡبَنُوۡنَ ﴿ؕ۳۹﴾ </a:t>
            </a:r>
            <a:r>
              <a:rPr lang="en-US" sz="2800" dirty="0">
                <a:latin typeface="noorehira" panose="02000500000000020004" pitchFamily="2" charset="-78"/>
                <a:cs typeface="noorehira" panose="02000500000000020004" pitchFamily="2" charset="-78"/>
              </a:rPr>
              <a:t> </a:t>
            </a:r>
            <a:r>
              <a:rPr lang="en-US" sz="2800" dirty="0"/>
              <a:t> </a:t>
            </a:r>
          </a:p>
          <a:p>
            <a:r>
              <a:rPr lang="en-US" sz="2000" dirty="0"/>
              <a:t>Or for him the daughters, and for you the sons?</a:t>
            </a:r>
          </a:p>
          <a:p>
            <a:pPr marL="0" indent="0">
              <a:buNone/>
            </a:pPr>
            <a:r>
              <a:rPr lang="en-US" sz="2000" dirty="0"/>
              <a:t> </a:t>
            </a:r>
          </a:p>
          <a:p>
            <a:pPr lvl="0"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وَ قَالَتِ الۡی</a:t>
            </a:r>
            <a:r>
              <a:rPr lang="ur-PK" sz="2800" dirty="0">
                <a:latin typeface="noorehira" panose="02000500000000020004" pitchFamily="2" charset="-78"/>
                <a:cs typeface="noorehira" panose="02000500000000020004" pitchFamily="2" charset="-78"/>
              </a:rPr>
              <a:t>َ</a:t>
            </a:r>
            <a:r>
              <a:rPr lang="ar-SA" sz="2800" dirty="0">
                <a:latin typeface="noorehira" panose="02000500000000020004" pitchFamily="2" charset="-78"/>
                <a:cs typeface="noorehira" panose="02000500000000020004" pitchFamily="2" charset="-78"/>
              </a:rPr>
              <a:t>ہ</a:t>
            </a:r>
            <a:r>
              <a:rPr lang="ur-PK" sz="2800" dirty="0">
                <a:latin typeface="noorehira" panose="02000500000000020004" pitchFamily="2" charset="-78"/>
                <a:cs typeface="noorehira" panose="02000500000000020004" pitchFamily="2" charset="-78"/>
              </a:rPr>
              <a:t>ُ</a:t>
            </a:r>
            <a:r>
              <a:rPr lang="ar-SA" sz="2800" dirty="0">
                <a:latin typeface="noorehira" panose="02000500000000020004" pitchFamily="2" charset="-78"/>
                <a:cs typeface="noorehira" panose="02000500000000020004" pitchFamily="2" charset="-78"/>
              </a:rPr>
              <a:t>و</a:t>
            </a:r>
            <a:r>
              <a:rPr lang="ur-PK" sz="2800" dirty="0">
                <a:latin typeface="noorehira" panose="02000500000000020004" pitchFamily="2" charset="-78"/>
                <a:cs typeface="noorehira" panose="02000500000000020004" pitchFamily="2" charset="-78"/>
              </a:rPr>
              <a:t>ۡ</a:t>
            </a:r>
            <a:r>
              <a:rPr lang="ar-SA" sz="2800" dirty="0">
                <a:latin typeface="noorehira" panose="02000500000000020004" pitchFamily="2" charset="-78"/>
                <a:cs typeface="noorehira" panose="02000500000000020004" pitchFamily="2" charset="-78"/>
              </a:rPr>
              <a:t>دُ عُزَی</a:t>
            </a:r>
            <a:r>
              <a:rPr lang="ur-PK" sz="2800" dirty="0">
                <a:latin typeface="noorehira" panose="02000500000000020004" pitchFamily="2" charset="-78"/>
                <a:cs typeface="noorehira" panose="02000500000000020004" pitchFamily="2" charset="-78"/>
              </a:rPr>
              <a:t>ۡ</a:t>
            </a:r>
            <a:r>
              <a:rPr lang="ar-SA" sz="2800" dirty="0">
                <a:latin typeface="noorehira" panose="02000500000000020004" pitchFamily="2" charset="-78"/>
                <a:cs typeface="noorehira" panose="02000500000000020004" pitchFamily="2" charset="-78"/>
              </a:rPr>
              <a:t>ر</a:t>
            </a:r>
            <a:r>
              <a:rPr lang="ur-PK"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 ابۡنُ اللّٰہِ وَ قَالَ</a:t>
            </a:r>
            <a:r>
              <a:rPr lang="ur-PK" sz="2800" dirty="0">
                <a:latin typeface="noorehira" panose="02000500000000020004" pitchFamily="2" charset="-78"/>
                <a:cs typeface="noorehira" panose="02000500000000020004" pitchFamily="2" charset="-78"/>
              </a:rPr>
              <a:t>تِ</a:t>
            </a:r>
            <a:r>
              <a:rPr lang="ar-SA" sz="2800" dirty="0">
                <a:latin typeface="noorehira" panose="02000500000000020004" pitchFamily="2" charset="-78"/>
                <a:cs typeface="noorehira" panose="02000500000000020004" pitchFamily="2" charset="-78"/>
              </a:rPr>
              <a:t> النَّص</a:t>
            </a:r>
            <a:r>
              <a:rPr lang="ur-PK" sz="2800" dirty="0">
                <a:latin typeface="noorehira" panose="02000500000000020004" pitchFamily="2" charset="-78"/>
                <a:cs typeface="noorehira" panose="02000500000000020004" pitchFamily="2" charset="-78"/>
              </a:rPr>
              <a:t>ٰ</a:t>
            </a:r>
            <a:r>
              <a:rPr lang="ar-SA" sz="2800" dirty="0">
                <a:latin typeface="noorehira" panose="02000500000000020004" pitchFamily="2" charset="-78"/>
                <a:cs typeface="noorehira" panose="02000500000000020004" pitchFamily="2" charset="-78"/>
              </a:rPr>
              <a:t>ر</a:t>
            </a:r>
            <a:r>
              <a:rPr lang="ur-PK" sz="2800" dirty="0">
                <a:latin typeface="noorehira" panose="02000500000000020004" pitchFamily="2" charset="-78"/>
                <a:cs typeface="noorehira" panose="02000500000000020004" pitchFamily="2" charset="-78"/>
              </a:rPr>
              <a:t>َ</a:t>
            </a:r>
            <a:r>
              <a:rPr lang="ar-SA" sz="2800" dirty="0">
                <a:latin typeface="noorehira" panose="02000500000000020004" pitchFamily="2" charset="-78"/>
                <a:cs typeface="noorehira" panose="02000500000000020004" pitchFamily="2" charset="-78"/>
              </a:rPr>
              <a:t>ی الۡمَسِی</a:t>
            </a:r>
            <a:r>
              <a:rPr lang="ur-PK" sz="2800" dirty="0">
                <a:latin typeface="noorehira" panose="02000500000000020004" pitchFamily="2" charset="-78"/>
                <a:cs typeface="noorehira" panose="02000500000000020004" pitchFamily="2" charset="-78"/>
              </a:rPr>
              <a:t>ۡ</a:t>
            </a:r>
            <a:r>
              <a:rPr lang="ar-SA" sz="2800" dirty="0">
                <a:latin typeface="noorehira" panose="02000500000000020004" pitchFamily="2" charset="-78"/>
                <a:cs typeface="noorehira" panose="02000500000000020004" pitchFamily="2" charset="-78"/>
              </a:rPr>
              <a:t>حُ  ابۡنُ  اللّٰہِ</a:t>
            </a:r>
            <a:r>
              <a:rPr lang="ur-PK" sz="2800" dirty="0">
                <a:latin typeface="noorehira" panose="02000500000000020004" pitchFamily="2" charset="-78"/>
                <a:cs typeface="noorehira" panose="02000500000000020004" pitchFamily="2" charset="-78"/>
              </a:rPr>
              <a:t> ؕ</a:t>
            </a:r>
            <a:endParaRPr lang="en-US" sz="2800" dirty="0">
              <a:latin typeface="noorehira" panose="02000500000000020004" pitchFamily="2" charset="-78"/>
              <a:cs typeface="noorehira" panose="02000500000000020004" pitchFamily="2" charset="-78"/>
            </a:endParaRPr>
          </a:p>
          <a:p>
            <a:r>
              <a:rPr lang="en-US" sz="2000" dirty="0"/>
              <a:t>The Jews said, “</a:t>
            </a:r>
            <a:r>
              <a:rPr lang="en-US" sz="2000" dirty="0" err="1"/>
              <a:t>Uzair</a:t>
            </a:r>
            <a:r>
              <a:rPr lang="en-US" sz="2000" dirty="0"/>
              <a:t> is the son of God,” And the Christians said, “The Messiah is son of God. </a:t>
            </a:r>
          </a:p>
          <a:p>
            <a:pPr marL="0" indent="0" algn="ctr">
              <a:buNone/>
            </a:pPr>
            <a:endParaRPr lang="en-US" dirty="0"/>
          </a:p>
        </p:txBody>
      </p:sp>
    </p:spTree>
    <p:extLst>
      <p:ext uri="{BB962C8B-B14F-4D97-AF65-F5344CB8AC3E}">
        <p14:creationId xmlns:p14="http://schemas.microsoft.com/office/powerpoint/2010/main" val="1924037969"/>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518" y="206062"/>
            <a:ext cx="8706119" cy="991673"/>
          </a:xfrm>
        </p:spPr>
        <p:txBody>
          <a:bodyPr>
            <a:normAutofit fontScale="90000"/>
          </a:bodyPr>
          <a:lstStyle/>
          <a:p>
            <a:r>
              <a:rPr lang="en-US" b="1" u="sng" dirty="0"/>
              <a:t>ARGUMENT ABOUT ONENESS OF ALLAH:</a:t>
            </a:r>
            <a:br>
              <a:rPr lang="en-US" b="1" u="sng" dirty="0"/>
            </a:br>
            <a:endParaRPr lang="en-US" u="sng" dirty="0"/>
          </a:p>
        </p:txBody>
      </p:sp>
      <p:sp>
        <p:nvSpPr>
          <p:cNvPr id="3" name="Content Placeholder 2"/>
          <p:cNvSpPr>
            <a:spLocks noGrp="1"/>
          </p:cNvSpPr>
          <p:nvPr>
            <p:ph idx="1"/>
          </p:nvPr>
        </p:nvSpPr>
        <p:spPr>
          <a:xfrm>
            <a:off x="347730" y="1339403"/>
            <a:ext cx="8834907" cy="4700790"/>
          </a:xfrm>
        </p:spPr>
        <p:txBody>
          <a:bodyPr/>
          <a:lstStyle/>
          <a:p>
            <a:pPr marL="0" indent="0">
              <a:buNone/>
            </a:pPr>
            <a:r>
              <a:rPr lang="en-US" sz="2800" dirty="0"/>
              <a:t>It’s logically proved by Qur'an:</a:t>
            </a:r>
          </a:p>
          <a:p>
            <a:pPr marL="0" indent="0">
              <a:buNone/>
            </a:pPr>
            <a:endParaRPr lang="en-US" sz="2800" b="1" u="sng" dirty="0"/>
          </a:p>
          <a:p>
            <a:pPr lvl="0"/>
            <a:r>
              <a:rPr lang="en-US" sz="2800" dirty="0"/>
              <a:t>Discipline and control of the universe:</a:t>
            </a:r>
          </a:p>
          <a:p>
            <a:pPr marL="0" indent="0">
              <a:buNone/>
            </a:pPr>
            <a:r>
              <a:rPr lang="en-US" dirty="0"/>
              <a:t> </a:t>
            </a:r>
          </a:p>
          <a:p>
            <a:pPr lvl="0"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لَوۡ  کَانَ فِیۡہِمَاۤ  اٰلِہَۃٌ  اِلَّا اللّٰہُ  لَفَسَدَتَا ۚ فَسُبۡحٰنَ اللّٰہِ  رَبِّ الۡعَرۡشِ عَمَّا یَصِفُوۡنَ ﴿۲۲﴾</a:t>
            </a:r>
            <a:r>
              <a:rPr lang="en-US" sz="2800" dirty="0">
                <a:latin typeface="noorehira" panose="02000500000000020004" pitchFamily="2" charset="-78"/>
                <a:cs typeface="noorehira" panose="02000500000000020004" pitchFamily="2" charset="-78"/>
              </a:rPr>
              <a:t> </a:t>
            </a:r>
          </a:p>
          <a:p>
            <a:pPr marL="0" indent="0" algn="r" rtl="1">
              <a:buNone/>
            </a:pPr>
            <a:r>
              <a:rPr lang="en-US" sz="2800" dirty="0">
                <a:latin typeface="noorehira" panose="02000500000000020004" pitchFamily="2" charset="-78"/>
                <a:cs typeface="noorehira" panose="02000500000000020004" pitchFamily="2" charset="-78"/>
              </a:rPr>
              <a:t>   </a:t>
            </a:r>
            <a:endParaRPr lang="en-US" dirty="0"/>
          </a:p>
          <a:p>
            <a:pPr>
              <a:buFont typeface="Wingdings" panose="05000000000000000000" pitchFamily="2" charset="2"/>
              <a:buChar char="Ø"/>
            </a:pPr>
            <a:r>
              <a:rPr lang="en-US" dirty="0"/>
              <a:t>If there were in the heaven and the earth other gods besides Allah, there would have been confusion in both.</a:t>
            </a:r>
          </a:p>
          <a:p>
            <a:pPr>
              <a:lnSpc>
                <a:spcPct val="90000"/>
              </a:lnSpc>
              <a:buFontTx/>
              <a:buNone/>
            </a:pPr>
            <a:endParaRPr lang="en-US" dirty="0"/>
          </a:p>
          <a:p>
            <a:pPr marL="0" indent="0">
              <a:lnSpc>
                <a:spcPct val="90000"/>
              </a:lnSpc>
              <a:buNone/>
            </a:pPr>
            <a:endParaRPr lang="en-US" dirty="0"/>
          </a:p>
          <a:p>
            <a:endParaRPr lang="en-US" dirty="0"/>
          </a:p>
        </p:txBody>
      </p:sp>
    </p:spTree>
    <p:extLst>
      <p:ext uri="{BB962C8B-B14F-4D97-AF65-F5344CB8AC3E}">
        <p14:creationId xmlns:p14="http://schemas.microsoft.com/office/powerpoint/2010/main" val="3304361746"/>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914" y="180304"/>
            <a:ext cx="8577328" cy="850006"/>
          </a:xfrm>
        </p:spPr>
        <p:txBody>
          <a:bodyPr>
            <a:normAutofit fontScale="90000"/>
          </a:bodyPr>
          <a:lstStyle/>
          <a:p>
            <a:r>
              <a:rPr lang="en-US" sz="3100" b="1" u="sng" dirty="0"/>
              <a:t>Some other Verses Regarding Oneness of Allah.</a:t>
            </a:r>
            <a:br>
              <a:rPr lang="en-US" sz="3100" b="1" u="sng" dirty="0"/>
            </a:br>
            <a:endParaRPr lang="en-US" b="1" u="sng" dirty="0"/>
          </a:p>
        </p:txBody>
      </p:sp>
      <p:sp>
        <p:nvSpPr>
          <p:cNvPr id="3" name="Content Placeholder 2"/>
          <p:cNvSpPr>
            <a:spLocks noGrp="1"/>
          </p:cNvSpPr>
          <p:nvPr>
            <p:ph idx="1"/>
          </p:nvPr>
        </p:nvSpPr>
        <p:spPr>
          <a:xfrm>
            <a:off x="540914" y="1004552"/>
            <a:ext cx="8680359" cy="5121613"/>
          </a:xfrm>
        </p:spPr>
        <p:txBody>
          <a:bodyPr>
            <a:normAutofit fontScale="92500" lnSpcReduction="10000"/>
          </a:bodyPr>
          <a:lstStyle/>
          <a:p>
            <a:pPr algn="r" rtl="1">
              <a:lnSpc>
                <a:spcPct val="150000"/>
              </a:lnSpc>
              <a:buFont typeface="Wingdings" panose="05000000000000000000" pitchFamily="2" charset="2"/>
              <a:buChar char="ü"/>
            </a:pPr>
            <a:r>
              <a:rPr lang="ar-SA" sz="2400" dirty="0">
                <a:latin typeface="noorehira" panose="02000500000000020004" pitchFamily="2" charset="-78"/>
                <a:cs typeface="noorehira" panose="02000500000000020004" pitchFamily="2" charset="-78"/>
              </a:rPr>
              <a:t>قُلۡ ہُوَ  اللّٰہُ  اَحَدٌ  ۚ﴿۱﴾اَللّٰہُ  الصَّمَدُ ۚ﴿۲﴾ لَمۡ  یَلِدۡ ۬ۙ  وَ  لَمۡ  یُوۡلَدۡ ۙ﴿۳﴾ وَ  لَمۡ  یَکُنۡ  لَّہٗ   کُفُوًا  اَحَدٌ ٪﴿۴﴾ </a:t>
            </a:r>
            <a:endParaRPr lang="en-US" sz="2400" dirty="0">
              <a:latin typeface="noorehira" panose="02000500000000020004" pitchFamily="2" charset="-78"/>
              <a:cs typeface="noorehira" panose="02000500000000020004" pitchFamily="2" charset="-78"/>
            </a:endParaRPr>
          </a:p>
          <a:p>
            <a:pPr algn="r" rtl="1">
              <a:lnSpc>
                <a:spcPct val="150000"/>
              </a:lnSpc>
              <a:buFont typeface="Wingdings" panose="05000000000000000000" pitchFamily="2" charset="2"/>
              <a:buChar char="ü"/>
            </a:pPr>
            <a:r>
              <a:rPr lang="ar-SA" sz="2400" dirty="0">
                <a:latin typeface="noorehira" panose="02000500000000020004" pitchFamily="2" charset="-78"/>
                <a:cs typeface="noorehira" panose="02000500000000020004" pitchFamily="2" charset="-78"/>
              </a:rPr>
              <a:t>وَ قُلِ الۡحَمۡدُ لِلّٰہِ الَّذِیۡ لَمۡ  یَتَّخِذۡ وَلَدًا وَّ لَمۡ  یَکُنۡ لَّہٗ  شَرِیۡکٌ فِی الۡمُلۡکِ  وَ لَمۡ یَکُنۡ لَّہٗ  وَلِیٌّ  مِّنَ </a:t>
            </a:r>
            <a:endParaRPr lang="en-US" sz="2400" dirty="0">
              <a:latin typeface="noorehira" panose="02000500000000020004" pitchFamily="2" charset="-78"/>
              <a:cs typeface="noorehira" panose="02000500000000020004" pitchFamily="2" charset="-78"/>
            </a:endParaRPr>
          </a:p>
          <a:p>
            <a:pPr marL="400050" lvl="1" indent="0" algn="r" rtl="1">
              <a:lnSpc>
                <a:spcPct val="150000"/>
              </a:lnSpc>
              <a:buNone/>
            </a:pPr>
            <a:r>
              <a:rPr lang="ar-SA" sz="2400" dirty="0">
                <a:latin typeface="noorehira" panose="02000500000000020004" pitchFamily="2" charset="-78"/>
                <a:cs typeface="noorehira" panose="02000500000000020004" pitchFamily="2" charset="-78"/>
              </a:rPr>
              <a:t>الذُّلِّ وَ کَبِّرۡہُ  تَکۡبِیۡرًا ﴿۱۱۱﴾٪ </a:t>
            </a:r>
            <a:endParaRPr lang="en-US" sz="2400" dirty="0">
              <a:latin typeface="noorehira" panose="02000500000000020004" pitchFamily="2" charset="-78"/>
              <a:cs typeface="noorehira" panose="02000500000000020004" pitchFamily="2" charset="-78"/>
            </a:endParaRPr>
          </a:p>
          <a:p>
            <a:pPr algn="r" rtl="1">
              <a:lnSpc>
                <a:spcPct val="150000"/>
              </a:lnSpc>
              <a:buFont typeface="Wingdings" panose="05000000000000000000" pitchFamily="2" charset="2"/>
              <a:buChar char="ü"/>
            </a:pPr>
            <a:r>
              <a:rPr lang="ar-SA" sz="2400" dirty="0">
                <a:latin typeface="noorehira" panose="02000500000000020004" pitchFamily="2" charset="-78"/>
                <a:cs typeface="noorehira" panose="02000500000000020004" pitchFamily="2" charset="-78"/>
              </a:rPr>
              <a:t>وَ اِلٰـہُکُمۡ  اِلٰہٌ  وَّاحِدٌ ۚ لَاۤ اِلٰہَ اِلَّا ہُوَ الرَّحۡمٰنُ  الرَّحِیۡمُ ﴿۱۶۳﴾</a:t>
            </a:r>
            <a:r>
              <a:rPr lang="ar-SA" dirty="0">
                <a:latin typeface="noorehira" panose="02000500000000020004" pitchFamily="2" charset="-78"/>
                <a:cs typeface="noorehira" panose="02000500000000020004" pitchFamily="2" charset="-78"/>
              </a:rPr>
              <a:t>٪</a:t>
            </a:r>
            <a:endParaRPr lang="en-US" sz="2400" dirty="0">
              <a:latin typeface="noorehira" panose="02000500000000020004" pitchFamily="2" charset="-78"/>
              <a:cs typeface="noorehira" panose="02000500000000020004" pitchFamily="2" charset="-78"/>
            </a:endParaRPr>
          </a:p>
          <a:p>
            <a:pPr rtl="1">
              <a:lnSpc>
                <a:spcPct val="150000"/>
              </a:lnSpc>
              <a:buFont typeface="Wingdings" panose="05000000000000000000" pitchFamily="2" charset="2"/>
              <a:buChar char="ü"/>
            </a:pPr>
            <a:r>
              <a:rPr lang="en-US" sz="2400" b="1" u="sng" dirty="0"/>
              <a:t>Conclusion of above Verses:</a:t>
            </a:r>
            <a:r>
              <a:rPr lang="en-US" dirty="0"/>
              <a:t>	</a:t>
            </a:r>
          </a:p>
          <a:p>
            <a:pPr marL="0" indent="0">
              <a:buNone/>
            </a:pPr>
            <a:r>
              <a:rPr lang="en-US" dirty="0"/>
              <a:t> </a:t>
            </a:r>
          </a:p>
          <a:p>
            <a:pPr marL="0" indent="0">
              <a:buNone/>
            </a:pPr>
            <a:r>
              <a:rPr lang="en-US" sz="2400" dirty="0"/>
              <a:t>Allah is alone, he has no match or partner nor advisor and assistant, he has no parents nor children in other words, Allah has created all creatures and he is not created by anyone, and Allah gives us protection but he doesn’t need to be protected. There is no God but He, the most gracious and most merciful. </a:t>
            </a:r>
          </a:p>
          <a:p>
            <a:pPr marL="0" indent="0">
              <a:buNone/>
            </a:pPr>
            <a:endParaRPr lang="en-US" dirty="0">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4250805427"/>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08" y="193183"/>
            <a:ext cx="8448540" cy="746975"/>
          </a:xfrm>
        </p:spPr>
        <p:txBody>
          <a:bodyPr>
            <a:normAutofit/>
          </a:bodyPr>
          <a:lstStyle/>
          <a:p>
            <a:r>
              <a:rPr lang="en-US" b="1" dirty="0"/>
              <a:t>OTHER THEN POLYTHEISM</a:t>
            </a:r>
            <a:r>
              <a:rPr lang="en-US" dirty="0"/>
              <a:t> </a:t>
            </a:r>
          </a:p>
        </p:txBody>
      </p:sp>
      <p:sp>
        <p:nvSpPr>
          <p:cNvPr id="3" name="Content Placeholder 2"/>
          <p:cNvSpPr>
            <a:spLocks noGrp="1"/>
          </p:cNvSpPr>
          <p:nvPr>
            <p:ph idx="1"/>
          </p:nvPr>
        </p:nvSpPr>
        <p:spPr>
          <a:xfrm>
            <a:off x="502276" y="1365161"/>
            <a:ext cx="8796270" cy="4520484"/>
          </a:xfrm>
        </p:spPr>
        <p:txBody>
          <a:bodyPr>
            <a:normAutofit lnSpcReduction="10000"/>
          </a:bodyPr>
          <a:lstStyle/>
          <a:p>
            <a:r>
              <a:rPr lang="en-US" sz="2400" b="1" u="sng" dirty="0"/>
              <a:t>The faith of the Naturalist: </a:t>
            </a:r>
            <a:endParaRPr lang="en-US" sz="2400" dirty="0"/>
          </a:p>
          <a:p>
            <a:pPr marL="0" indent="0">
              <a:buNone/>
            </a:pPr>
            <a:r>
              <a:rPr lang="en-US" sz="2400" dirty="0"/>
              <a:t>	The naturalist have bound themselves exclusively with 	the nature:</a:t>
            </a:r>
            <a:r>
              <a:rPr lang="en-US" sz="2400" b="1" dirty="0"/>
              <a:t> </a:t>
            </a:r>
            <a:endParaRPr lang="en-US" sz="2400" dirty="0"/>
          </a:p>
          <a:p>
            <a:pPr marL="0" indent="0">
              <a:buNone/>
            </a:pPr>
            <a:r>
              <a:rPr lang="en-US" dirty="0"/>
              <a:t> </a:t>
            </a:r>
          </a:p>
          <a:p>
            <a:pPr marL="0" indent="0">
              <a:buNone/>
            </a:pPr>
            <a:r>
              <a:rPr lang="en-US" sz="2400" dirty="0"/>
              <a:t>According to the Qur’an:</a:t>
            </a:r>
          </a:p>
          <a:p>
            <a:pPr marL="0" indent="0">
              <a:buNone/>
            </a:pPr>
            <a:endParaRPr lang="en-US" dirty="0"/>
          </a:p>
          <a:p>
            <a:pPr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وَ قَالُوۡا مَا ہِیَ  اِلَّا حَیَاتُنَا الدُّنۡیَا نَمُوۡتُ وَ نَحۡیَا وَ مَا یُہۡلِکُنَاۤ  اِلَّا الدَّہۡرُ ۚ وَ مَا لَہُمۡ بِذٰلِکَ مِنۡ عِلۡمٍ ۚ اِنۡ ہُمۡ   اِلَّا یَظُنُّوۡنَ ﴿۲۴﴾ </a:t>
            </a:r>
            <a:endParaRPr lang="en-US" sz="2800" dirty="0">
              <a:latin typeface="noorehira" panose="02000500000000020004" pitchFamily="2" charset="-78"/>
              <a:cs typeface="noorehira" panose="02000500000000020004" pitchFamily="2" charset="-78"/>
            </a:endParaRPr>
          </a:p>
          <a:p>
            <a:pPr marL="0" indent="0">
              <a:buNone/>
            </a:pPr>
            <a:endParaRPr lang="en-US" dirty="0">
              <a:latin typeface="Calibri" panose="020F0502020204030204" pitchFamily="34" charset="0"/>
            </a:endParaRPr>
          </a:p>
          <a:p>
            <a:pPr marL="0" indent="0">
              <a:buNone/>
            </a:pPr>
            <a:r>
              <a:rPr lang="en-US" sz="2400" dirty="0">
                <a:latin typeface="Calibri" panose="020F0502020204030204" pitchFamily="34" charset="0"/>
              </a:rPr>
              <a:t>There is nothing except our life of this world. We die and we live and nothing destroy us except the nature.</a:t>
            </a:r>
          </a:p>
          <a:p>
            <a:pPr marL="0" indent="0">
              <a:buNone/>
            </a:pPr>
            <a:endParaRPr lang="en-US" dirty="0">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3562619016"/>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700" y="334851"/>
            <a:ext cx="9432700" cy="5550794"/>
          </a:xfrm>
        </p:spPr>
        <p:txBody>
          <a:bodyPr/>
          <a:lstStyle/>
          <a:p>
            <a:pPr marL="457200" lvl="1" indent="0">
              <a:lnSpc>
                <a:spcPct val="80000"/>
              </a:lnSpc>
              <a:buNone/>
            </a:pPr>
            <a:endParaRPr lang="en-US" dirty="0"/>
          </a:p>
          <a:p>
            <a:pPr marL="0" indent="0">
              <a:buNone/>
            </a:pPr>
            <a:r>
              <a:rPr lang="en-US" sz="3200" b="1" u="sng" dirty="0"/>
              <a:t>Conclusion:</a:t>
            </a:r>
          </a:p>
        </p:txBody>
      </p:sp>
      <p:sp>
        <p:nvSpPr>
          <p:cNvPr id="2" name="Rectangle 1"/>
          <p:cNvSpPr/>
          <p:nvPr/>
        </p:nvSpPr>
        <p:spPr>
          <a:xfrm>
            <a:off x="141668" y="1687132"/>
            <a:ext cx="9350062" cy="2653048"/>
          </a:xfrm>
          <a:prstGeom prst="rect">
            <a:avLst/>
          </a:prstGeom>
        </p:spPr>
        <p:txBody>
          <a:bodyPr wrap="square">
            <a:spAutoFit/>
          </a:bodyPr>
          <a:lstStyle/>
          <a:p>
            <a:pPr algn="just">
              <a:spcAft>
                <a:spcPts val="800"/>
              </a:spcAft>
            </a:pPr>
            <a:r>
              <a:rPr lang="en-US" sz="2400" dirty="0">
                <a:latin typeface="Calibri" panose="020F0502020204030204" pitchFamily="34" charset="0"/>
                <a:ea typeface="Calibri" panose="020F0502020204030204" pitchFamily="34" charset="0"/>
                <a:cs typeface="Arial" panose="020B0604020202020204" pitchFamily="34" charset="0"/>
              </a:rPr>
              <a:t> </a:t>
            </a:r>
            <a:r>
              <a:rPr lang="en-US" sz="3200" dirty="0">
                <a:latin typeface="Calibri" panose="020F0502020204030204" pitchFamily="34" charset="0"/>
                <a:ea typeface="Calibri" panose="020F0502020204030204" pitchFamily="34" charset="0"/>
                <a:cs typeface="Arial" panose="020B0604020202020204" pitchFamily="34" charset="0"/>
              </a:rPr>
              <a:t>In other words…….</a:t>
            </a:r>
          </a:p>
          <a:p>
            <a:pPr algn="just">
              <a:spcAft>
                <a:spcPts val="800"/>
              </a:spcAft>
            </a:pPr>
            <a:r>
              <a:rPr lang="en-US" sz="3200" dirty="0">
                <a:latin typeface="Calibri" panose="020F0502020204030204" pitchFamily="34" charset="0"/>
                <a:ea typeface="Calibri" panose="020F0502020204030204" pitchFamily="34" charset="0"/>
                <a:cs typeface="Arial" panose="020B0604020202020204" pitchFamily="34" charset="0"/>
              </a:rPr>
              <a:t>The naturalists / Atheists have no belief in any meta-physical existence and they think that the universe came into existence by accident, and belief that it is self-administrated and automatic.</a:t>
            </a:r>
          </a:p>
        </p:txBody>
      </p:sp>
    </p:spTree>
    <p:extLst>
      <p:ext uri="{BB962C8B-B14F-4D97-AF65-F5344CB8AC3E}">
        <p14:creationId xmlns:p14="http://schemas.microsoft.com/office/powerpoint/2010/main" val="3613951357"/>
      </p:ext>
    </p:extLst>
  </p:cSld>
  <p:clrMapOvr>
    <a:masterClrMapping/>
  </p:clrMapOvr>
  <p:transition>
    <p:fade thruBlk="1"/>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328</TotalTime>
  <Words>2631</Words>
  <Application>Microsoft Office PowerPoint</Application>
  <PresentationFormat>Widescreen</PresentationFormat>
  <Paragraphs>304</Paragraphs>
  <Slides>45</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45</vt:i4>
      </vt:variant>
    </vt:vector>
  </HeadingPairs>
  <TitlesOfParts>
    <vt:vector size="57" baseType="lpstr">
      <vt:lpstr>Arial</vt:lpstr>
      <vt:lpstr>Calibri</vt:lpstr>
      <vt:lpstr>Calibri </vt:lpstr>
      <vt:lpstr>Calibri body</vt:lpstr>
      <vt:lpstr>Jameel Noori Nastaleeq</vt:lpstr>
      <vt:lpstr>noorehira</vt:lpstr>
      <vt:lpstr>Tahoma</vt:lpstr>
      <vt:lpstr>Traditional Arabic</vt:lpstr>
      <vt:lpstr>Trebuchet MS</vt:lpstr>
      <vt:lpstr>Wingdings</vt:lpstr>
      <vt:lpstr>Wingdings 3</vt:lpstr>
      <vt:lpstr>Facet</vt:lpstr>
      <vt:lpstr>Articles of Faith</vt:lpstr>
      <vt:lpstr>(ايمان مفصل)  آمنت بالله وملئكته وكتبه ورسله واليوم الآخر والقدر خيره وشره من الله تعالى والبعث بعد الموت </vt:lpstr>
      <vt:lpstr>Oneness of Allah</vt:lpstr>
      <vt:lpstr>ONENESS OF ALLAH ALMIGHTY</vt:lpstr>
      <vt:lpstr>Holy Qur’an mentioned several acts of polytheism prevalent in pre-Islamic Arab world. </vt:lpstr>
      <vt:lpstr>ARGUMENT ABOUT ONENESS OF ALLAH: </vt:lpstr>
      <vt:lpstr>Some other Verses Regarding Oneness of Allah. </vt:lpstr>
      <vt:lpstr>OTHER THEN POLYTHEISM </vt:lpstr>
      <vt:lpstr>PowerPoint Presentation</vt:lpstr>
      <vt:lpstr>Arguments about the existence of Allah. </vt:lpstr>
      <vt:lpstr>PowerPoint Presentation</vt:lpstr>
      <vt:lpstr>PowerPoint Presentation</vt:lpstr>
      <vt:lpstr>MISCONCEPTION ABOUT SCIENCE AND ISLAM </vt:lpstr>
      <vt:lpstr>The First Theory:</vt:lpstr>
      <vt:lpstr>The Second Theory:</vt:lpstr>
      <vt:lpstr>IMPACTS OF THIS FAITH  IN OUR INDIVIDUAL AND COLLECTIVE LIFE </vt:lpstr>
      <vt:lpstr>PROPHETHOOD</vt:lpstr>
      <vt:lpstr>Definition Of Prophet </vt:lpstr>
      <vt:lpstr>Number of Prophets</vt:lpstr>
      <vt:lpstr>NEED OF PROPHETS</vt:lpstr>
      <vt:lpstr>Duties Assigned To Hazrat Muhammad S.W</vt:lpstr>
      <vt:lpstr>Responsibilities of Holy Prophet</vt:lpstr>
      <vt:lpstr>Status Of Holy Prophet (sw)</vt:lpstr>
      <vt:lpstr>Justice and absolute Arbitrator</vt:lpstr>
      <vt:lpstr>Characteristics Of Prophets</vt:lpstr>
      <vt:lpstr>Finality of Prophethood</vt:lpstr>
      <vt:lpstr>Translation of Above Verses</vt:lpstr>
      <vt:lpstr>Journey To Sky.</vt:lpstr>
      <vt:lpstr>The Angles</vt:lpstr>
      <vt:lpstr>Angels</vt:lpstr>
      <vt:lpstr>Duties Of Angles</vt:lpstr>
      <vt:lpstr>Revealed Books</vt:lpstr>
      <vt:lpstr>Revealed Books</vt:lpstr>
      <vt:lpstr>Qur'anic Verses About Revealed Books</vt:lpstr>
      <vt:lpstr>The Hereafter</vt:lpstr>
      <vt:lpstr>Akhirah (Hereafter)</vt:lpstr>
      <vt:lpstr>Hereafter</vt:lpstr>
      <vt:lpstr>Wrong conception about the next world</vt:lpstr>
      <vt:lpstr>More About Them</vt:lpstr>
      <vt:lpstr>Misconception of Disbelievers about Hereafter</vt:lpstr>
      <vt:lpstr>The concrete example of Life after death in Qur’an. </vt:lpstr>
      <vt:lpstr>IMPACT OF BELIEF IN AKHIRAH IN OUR LIFE </vt:lpstr>
      <vt:lpstr>Analytical study of Jewish and Cristian about Hereafter </vt:lpstr>
      <vt:lpstr>Jewish Wrong Thinking</vt:lpstr>
      <vt:lpstr>Transmigration of the soul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asdfd</dc:creator>
  <cp:lastModifiedBy>Muhammad Hassan Saeed</cp:lastModifiedBy>
  <cp:revision>64</cp:revision>
  <dcterms:created xsi:type="dcterms:W3CDTF">2017-09-11T08:43:30Z</dcterms:created>
  <dcterms:modified xsi:type="dcterms:W3CDTF">2017-09-15T14:52:54Z</dcterms:modified>
</cp:coreProperties>
</file>