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42"/>
  </p:notesMasterIdLst>
  <p:sldIdLst>
    <p:sldId id="302" r:id="rId2"/>
    <p:sldId id="316" r:id="rId3"/>
    <p:sldId id="315" r:id="rId4"/>
    <p:sldId id="314" r:id="rId5"/>
    <p:sldId id="288" r:id="rId6"/>
    <p:sldId id="289" r:id="rId7"/>
    <p:sldId id="326" r:id="rId8"/>
    <p:sldId id="325" r:id="rId9"/>
    <p:sldId id="299" r:id="rId10"/>
    <p:sldId id="318" r:id="rId11"/>
    <p:sldId id="317" r:id="rId12"/>
    <p:sldId id="300" r:id="rId13"/>
    <p:sldId id="301" r:id="rId14"/>
    <p:sldId id="282" r:id="rId15"/>
    <p:sldId id="283" r:id="rId16"/>
    <p:sldId id="319" r:id="rId17"/>
    <p:sldId id="284" r:id="rId18"/>
    <p:sldId id="323" r:id="rId19"/>
    <p:sldId id="329" r:id="rId20"/>
    <p:sldId id="330" r:id="rId21"/>
    <p:sldId id="327" r:id="rId22"/>
    <p:sldId id="328" r:id="rId23"/>
    <p:sldId id="331" r:id="rId24"/>
    <p:sldId id="332" r:id="rId25"/>
    <p:sldId id="333" r:id="rId26"/>
    <p:sldId id="320" r:id="rId27"/>
    <p:sldId id="306" r:id="rId28"/>
    <p:sldId id="307" r:id="rId29"/>
    <p:sldId id="321" r:id="rId30"/>
    <p:sldId id="334" r:id="rId31"/>
    <p:sldId id="335" r:id="rId32"/>
    <p:sldId id="336" r:id="rId33"/>
    <p:sldId id="324" r:id="rId34"/>
    <p:sldId id="309" r:id="rId35"/>
    <p:sldId id="310" r:id="rId36"/>
    <p:sldId id="322" r:id="rId37"/>
    <p:sldId id="298" r:id="rId38"/>
    <p:sldId id="312" r:id="rId39"/>
    <p:sldId id="313" r:id="rId40"/>
    <p:sldId id="304"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64F6C18-3ED3-4EA9-93FC-32C85949C099}">
          <p14:sldIdLst>
            <p14:sldId id="302"/>
            <p14:sldId id="316"/>
            <p14:sldId id="315"/>
            <p14:sldId id="314"/>
            <p14:sldId id="288"/>
            <p14:sldId id="289"/>
            <p14:sldId id="326"/>
            <p14:sldId id="325"/>
            <p14:sldId id="299"/>
            <p14:sldId id="318"/>
            <p14:sldId id="317"/>
            <p14:sldId id="300"/>
            <p14:sldId id="301"/>
            <p14:sldId id="282"/>
            <p14:sldId id="283"/>
            <p14:sldId id="319"/>
            <p14:sldId id="284"/>
            <p14:sldId id="323"/>
            <p14:sldId id="329"/>
            <p14:sldId id="330"/>
            <p14:sldId id="327"/>
            <p14:sldId id="328"/>
            <p14:sldId id="331"/>
            <p14:sldId id="332"/>
            <p14:sldId id="333"/>
            <p14:sldId id="320"/>
            <p14:sldId id="306"/>
            <p14:sldId id="307"/>
            <p14:sldId id="321"/>
            <p14:sldId id="334"/>
            <p14:sldId id="335"/>
            <p14:sldId id="336"/>
          </p14:sldIdLst>
        </p14:section>
        <p14:section name="Untitled Section" id="{21690005-D6A5-4C36-B2D1-71402B6B70AD}">
          <p14:sldIdLst>
            <p14:sldId id="324"/>
            <p14:sldId id="309"/>
            <p14:sldId id="310"/>
            <p14:sldId id="322"/>
            <p14:sldId id="298"/>
            <p14:sldId id="312"/>
            <p14:sldId id="313"/>
            <p14:sldId id="30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7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84E5D4-B0AA-4A28-ACD7-BBD4699726AD}" type="datetimeFigureOut">
              <a:rPr lang="en-US" smtClean="0"/>
              <a:t>20-Apr-20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8B5623-56F5-4284-9732-CC549134E1FD}" type="slidenum">
              <a:rPr lang="en-US" smtClean="0"/>
              <a:t>‹#›</a:t>
            </a:fld>
            <a:endParaRPr lang="en-US"/>
          </a:p>
        </p:txBody>
      </p:sp>
    </p:spTree>
    <p:extLst>
      <p:ext uri="{BB962C8B-B14F-4D97-AF65-F5344CB8AC3E}">
        <p14:creationId xmlns:p14="http://schemas.microsoft.com/office/powerpoint/2010/main" val="38369798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8B5623-56F5-4284-9732-CC549134E1FD}" type="slidenum">
              <a:rPr lang="en-US" smtClean="0"/>
              <a:t>23</a:t>
            </a:fld>
            <a:endParaRPr lang="en-US"/>
          </a:p>
        </p:txBody>
      </p:sp>
    </p:spTree>
    <p:extLst>
      <p:ext uri="{BB962C8B-B14F-4D97-AF65-F5344CB8AC3E}">
        <p14:creationId xmlns:p14="http://schemas.microsoft.com/office/powerpoint/2010/main" val="18335632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20-Apr-20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34973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20-Apr-20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266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20-Apr-20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688219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20-Apr-20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899426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20-Apr-20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199264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20-Apr-20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522329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20-Apr-20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430131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20-Apr-20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90138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20-Apr-20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60153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20-Apr-20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32907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20-Apr-20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65666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20-Apr-20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53276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20-Apr-20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67602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20-Apr-20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16350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20-Apr-20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96888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20-Apr-20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97095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pPr/>
              <a:t>20-Apr-20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62584046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3600" y="1752600"/>
            <a:ext cx="7766936" cy="1646302"/>
          </a:xfrm>
        </p:spPr>
        <p:txBody>
          <a:bodyPr/>
          <a:lstStyle/>
          <a:p>
            <a:r>
              <a:rPr lang="en-US" b="1" u="sng" dirty="0"/>
              <a:t>The Second Pillar</a:t>
            </a:r>
          </a:p>
        </p:txBody>
      </p:sp>
      <p:sp>
        <p:nvSpPr>
          <p:cNvPr id="3" name="Subtitle 2"/>
          <p:cNvSpPr>
            <a:spLocks noGrp="1"/>
          </p:cNvSpPr>
          <p:nvPr>
            <p:ph type="subTitle" idx="1"/>
          </p:nvPr>
        </p:nvSpPr>
        <p:spPr>
          <a:xfrm>
            <a:off x="7162800" y="3505200"/>
            <a:ext cx="2613914" cy="1096897"/>
          </a:xfrm>
        </p:spPr>
        <p:txBody>
          <a:bodyPr>
            <a:normAutofit/>
          </a:bodyPr>
          <a:lstStyle/>
          <a:p>
            <a:pPr algn="ctr"/>
            <a:r>
              <a:rPr lang="ur-PK" sz="4800" b="1" u="sng" dirty="0">
                <a:latin typeface="noorehira" panose="02000500000000020004" pitchFamily="2" charset="-78"/>
                <a:cs typeface="noorehira" panose="02000500000000020004" pitchFamily="2" charset="-78"/>
              </a:rPr>
              <a:t>صلوۃ</a:t>
            </a:r>
            <a:endParaRPr lang="en-US" sz="4800" b="1" u="sng" dirty="0">
              <a:latin typeface="noorehira" panose="02000500000000020004" pitchFamily="2" charset="-78"/>
              <a:cs typeface="noorehira" panose="02000500000000020004" pitchFamily="2" charset="-78"/>
            </a:endParaRPr>
          </a:p>
        </p:txBody>
      </p:sp>
    </p:spTree>
    <p:extLst>
      <p:ext uri="{BB962C8B-B14F-4D97-AF65-F5344CB8AC3E}">
        <p14:creationId xmlns:p14="http://schemas.microsoft.com/office/powerpoint/2010/main" val="23163614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5484" y="838200"/>
            <a:ext cx="7910868" cy="990600"/>
          </a:xfrm>
        </p:spPr>
        <p:txBody>
          <a:bodyPr>
            <a:noAutofit/>
          </a:bodyPr>
          <a:lstStyle/>
          <a:p>
            <a:r>
              <a:rPr lang="en-US" sz="5400" u="sng" dirty="0">
                <a:latin typeface="Calibri" panose="020F0502020204030204" pitchFamily="34" charset="0"/>
              </a:rPr>
              <a:t>Timings of </a:t>
            </a:r>
            <a:r>
              <a:rPr lang="en-US" sz="5400" u="sng" dirty="0" err="1">
                <a:latin typeface="Calibri" panose="020F0502020204030204" pitchFamily="34" charset="0"/>
              </a:rPr>
              <a:t>Namaz</a:t>
            </a:r>
            <a:r>
              <a:rPr lang="en-US" sz="5400" u="sng" dirty="0">
                <a:latin typeface="Calibri" panose="020F0502020204030204" pitchFamily="34" charset="0"/>
              </a:rPr>
              <a:t> </a:t>
            </a:r>
            <a:r>
              <a:rPr lang="en-US" sz="5400" u="sng" dirty="0">
                <a:latin typeface="Calibri" panose="020F0502020204030204" pitchFamily="34" charset="0"/>
                <a:cs typeface="Jameel Noori Nastaleeq" panose="02000503000000000004" pitchFamily="2" charset="-78"/>
              </a:rPr>
              <a:t>(</a:t>
            </a:r>
            <a:r>
              <a:rPr lang="ur-PK" sz="5400" u="sng" dirty="0">
                <a:latin typeface="Calibri" panose="020F0502020204030204" pitchFamily="34" charset="0"/>
                <a:cs typeface="Jameel Noori Nastaleeq" panose="02000503000000000004" pitchFamily="2" charset="-78"/>
              </a:rPr>
              <a:t>اوقاتِ نماز</a:t>
            </a:r>
            <a:r>
              <a:rPr lang="en-US" sz="5400" u="sng" dirty="0">
                <a:latin typeface="Calibri" panose="020F0502020204030204" pitchFamily="34" charset="0"/>
                <a:cs typeface="Jameel Noori Nastaleeq" panose="02000503000000000004" pitchFamily="2" charset="-78"/>
              </a:rPr>
              <a:t>)</a:t>
            </a:r>
            <a:endParaRPr lang="en-US" sz="5400" dirty="0">
              <a:latin typeface="Calibri" panose="020F0502020204030204" pitchFamily="34" charset="0"/>
            </a:endParaRPr>
          </a:p>
        </p:txBody>
      </p:sp>
      <p:sp>
        <p:nvSpPr>
          <p:cNvPr id="3" name="Content Placeholder 2"/>
          <p:cNvSpPr>
            <a:spLocks noGrp="1"/>
          </p:cNvSpPr>
          <p:nvPr>
            <p:ph idx="1"/>
          </p:nvPr>
        </p:nvSpPr>
        <p:spPr>
          <a:xfrm>
            <a:off x="1371600" y="2286000"/>
            <a:ext cx="8596668" cy="3880773"/>
          </a:xfrm>
        </p:spPr>
        <p:txBody>
          <a:bodyPr>
            <a:normAutofit/>
          </a:bodyPr>
          <a:lstStyle/>
          <a:p>
            <a:pPr lvl="1">
              <a:buFont typeface="Wingdings" panose="05000000000000000000" pitchFamily="2" charset="2"/>
              <a:buChar char="Ø"/>
            </a:pPr>
            <a:r>
              <a:rPr lang="en-US" sz="4200" dirty="0"/>
              <a:t>Starting Time     </a:t>
            </a:r>
            <a:r>
              <a:rPr lang="en-US" sz="4200" dirty="0">
                <a:latin typeface="Jameel Noori Nastaleeq" panose="02000503000000000004" pitchFamily="2" charset="-78"/>
                <a:cs typeface="Jameel Noori Nastaleeq" panose="02000503000000000004" pitchFamily="2" charset="-78"/>
              </a:rPr>
              <a:t>(</a:t>
            </a:r>
            <a:r>
              <a:rPr lang="ur-PK" sz="4200" dirty="0">
                <a:latin typeface="Jameel Noori Nastaleeq" panose="02000503000000000004" pitchFamily="2" charset="-78"/>
                <a:cs typeface="Jameel Noori Nastaleeq" panose="02000503000000000004" pitchFamily="2" charset="-78"/>
              </a:rPr>
              <a:t>ابتدای ٔ وقت</a:t>
            </a:r>
            <a:r>
              <a:rPr lang="en-US" sz="4200" dirty="0">
                <a:latin typeface="Jameel Noori Nastaleeq" panose="02000503000000000004" pitchFamily="2" charset="-78"/>
                <a:cs typeface="Jameel Noori Nastaleeq" panose="02000503000000000004" pitchFamily="2" charset="-78"/>
              </a:rPr>
              <a:t>)</a:t>
            </a:r>
          </a:p>
          <a:p>
            <a:pPr lvl="1">
              <a:buFont typeface="Wingdings" panose="05000000000000000000" pitchFamily="2" charset="2"/>
              <a:buChar char="Ø"/>
            </a:pPr>
            <a:r>
              <a:rPr lang="en-US" sz="4200" dirty="0"/>
              <a:t>Preferred Time   </a:t>
            </a:r>
            <a:r>
              <a:rPr lang="en-US" sz="4200" dirty="0">
                <a:latin typeface="Jameel Noori Nastaleeq" panose="02000503000000000004" pitchFamily="2" charset="-78"/>
                <a:cs typeface="Jameel Noori Nastaleeq" panose="02000503000000000004" pitchFamily="2" charset="-78"/>
              </a:rPr>
              <a:t>(</a:t>
            </a:r>
            <a:r>
              <a:rPr lang="ur-PK" sz="4200" dirty="0">
                <a:latin typeface="Jameel Noori Nastaleeq" panose="02000503000000000004" pitchFamily="2" charset="-78"/>
                <a:cs typeface="Jameel Noori Nastaleeq" panose="02000503000000000004" pitchFamily="2" charset="-78"/>
              </a:rPr>
              <a:t>مستحب وقت</a:t>
            </a:r>
            <a:r>
              <a:rPr lang="en-US" sz="4200" dirty="0">
                <a:latin typeface="Jameel Noori Nastaleeq" panose="02000503000000000004" pitchFamily="2" charset="-78"/>
                <a:cs typeface="Jameel Noori Nastaleeq" panose="02000503000000000004" pitchFamily="2" charset="-78"/>
              </a:rPr>
              <a:t>)</a:t>
            </a:r>
          </a:p>
          <a:p>
            <a:pPr lvl="1">
              <a:buFont typeface="Wingdings" panose="05000000000000000000" pitchFamily="2" charset="2"/>
              <a:buChar char="Ø"/>
            </a:pPr>
            <a:r>
              <a:rPr lang="en-US" sz="4200" dirty="0"/>
              <a:t>Ending Time       </a:t>
            </a:r>
            <a:r>
              <a:rPr lang="en-US" sz="4200" dirty="0">
                <a:latin typeface="Jameel Noori Nastaleeq" panose="02000503000000000004" pitchFamily="2" charset="-78"/>
                <a:cs typeface="Jameel Noori Nastaleeq" panose="02000503000000000004" pitchFamily="2" charset="-78"/>
              </a:rPr>
              <a:t>(</a:t>
            </a:r>
            <a:r>
              <a:rPr lang="ur-PK" sz="4200" dirty="0">
                <a:latin typeface="Jameel Noori Nastaleeq" panose="02000503000000000004" pitchFamily="2" charset="-78"/>
                <a:cs typeface="Jameel Noori Nastaleeq" panose="02000503000000000004" pitchFamily="2" charset="-78"/>
              </a:rPr>
              <a:t>اختتامی وقت</a:t>
            </a:r>
            <a:r>
              <a:rPr lang="en-US" sz="4200" dirty="0">
                <a:latin typeface="Jameel Noori Nastaleeq" panose="02000503000000000004" pitchFamily="2" charset="-78"/>
                <a:cs typeface="Jameel Noori Nastaleeq" panose="02000503000000000004" pitchFamily="2" charset="-78"/>
              </a:rPr>
              <a:t>)</a:t>
            </a:r>
          </a:p>
        </p:txBody>
      </p:sp>
    </p:spTree>
    <p:extLst>
      <p:ext uri="{BB962C8B-B14F-4D97-AF65-F5344CB8AC3E}">
        <p14:creationId xmlns:p14="http://schemas.microsoft.com/office/powerpoint/2010/main" val="1614940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55792705"/>
              </p:ext>
            </p:extLst>
          </p:nvPr>
        </p:nvGraphicFramePr>
        <p:xfrm>
          <a:off x="23884" y="0"/>
          <a:ext cx="12168116" cy="6896286"/>
        </p:xfrm>
        <a:graphic>
          <a:graphicData uri="http://schemas.openxmlformats.org/drawingml/2006/table">
            <a:tbl>
              <a:tblPr firstRow="1" bandRow="1">
                <a:tableStyleId>{5C22544A-7EE6-4342-B048-85BDC9FD1C3A}</a:tableStyleId>
              </a:tblPr>
              <a:tblGrid>
                <a:gridCol w="1652516">
                  <a:extLst>
                    <a:ext uri="{9D8B030D-6E8A-4147-A177-3AD203B41FA5}">
                      <a16:colId xmlns:a16="http://schemas.microsoft.com/office/drawing/2014/main" val="20000"/>
                    </a:ext>
                  </a:extLst>
                </a:gridCol>
                <a:gridCol w="3276600">
                  <a:extLst>
                    <a:ext uri="{9D8B030D-6E8A-4147-A177-3AD203B41FA5}">
                      <a16:colId xmlns:a16="http://schemas.microsoft.com/office/drawing/2014/main" val="20001"/>
                    </a:ext>
                  </a:extLst>
                </a:gridCol>
                <a:gridCol w="3657600">
                  <a:extLst>
                    <a:ext uri="{9D8B030D-6E8A-4147-A177-3AD203B41FA5}">
                      <a16:colId xmlns:a16="http://schemas.microsoft.com/office/drawing/2014/main" val="20002"/>
                    </a:ext>
                  </a:extLst>
                </a:gridCol>
                <a:gridCol w="3581400">
                  <a:extLst>
                    <a:ext uri="{9D8B030D-6E8A-4147-A177-3AD203B41FA5}">
                      <a16:colId xmlns:a16="http://schemas.microsoft.com/office/drawing/2014/main" val="20003"/>
                    </a:ext>
                  </a:extLst>
                </a:gridCol>
              </a:tblGrid>
              <a:tr h="609600">
                <a:tc>
                  <a:txBody>
                    <a:bodyPr/>
                    <a:lstStyle/>
                    <a:p>
                      <a:pPr algn="ctr"/>
                      <a:r>
                        <a:rPr lang="en-US" sz="2800" u="sng" dirty="0" err="1"/>
                        <a:t>Namaz</a:t>
                      </a:r>
                      <a:endParaRPr lang="en-US" sz="2800" u="sng" dirty="0"/>
                    </a:p>
                  </a:txBody>
                  <a:tcPr/>
                </a:tc>
                <a:tc>
                  <a:txBody>
                    <a:bodyPr/>
                    <a:lstStyle/>
                    <a:p>
                      <a:pPr algn="ctr"/>
                      <a:r>
                        <a:rPr lang="en-US" sz="2800" u="sng" dirty="0"/>
                        <a:t>Starts</a:t>
                      </a:r>
                    </a:p>
                  </a:txBody>
                  <a:tcPr/>
                </a:tc>
                <a:tc>
                  <a:txBody>
                    <a:bodyPr/>
                    <a:lstStyle/>
                    <a:p>
                      <a:pPr algn="ctr"/>
                      <a:r>
                        <a:rPr lang="en-US" sz="2800" u="sng" dirty="0"/>
                        <a:t>Preferred</a:t>
                      </a:r>
                    </a:p>
                  </a:txBody>
                  <a:tcPr/>
                </a:tc>
                <a:tc>
                  <a:txBody>
                    <a:bodyPr/>
                    <a:lstStyle/>
                    <a:p>
                      <a:pPr algn="ctr"/>
                      <a:r>
                        <a:rPr lang="en-US" sz="2800" u="sng" dirty="0"/>
                        <a:t>Ends</a:t>
                      </a:r>
                    </a:p>
                  </a:txBody>
                  <a:tcPr/>
                </a:tc>
                <a:extLst>
                  <a:ext uri="{0D108BD9-81ED-4DB2-BD59-A6C34878D82A}">
                    <a16:rowId xmlns:a16="http://schemas.microsoft.com/office/drawing/2014/main" val="10000"/>
                  </a:ext>
                </a:extLst>
              </a:tr>
              <a:tr h="1066800">
                <a:tc>
                  <a:txBody>
                    <a:bodyPr/>
                    <a:lstStyle/>
                    <a:p>
                      <a:pPr algn="ctr"/>
                      <a:r>
                        <a:rPr lang="en-US" sz="2800" b="1" u="sng" dirty="0" err="1"/>
                        <a:t>Fajr</a:t>
                      </a:r>
                      <a:endParaRPr lang="en-US" sz="2800" b="1" u="sng" dirty="0"/>
                    </a:p>
                  </a:txBody>
                  <a:tcPr anchor="ctr"/>
                </a:tc>
                <a:tc>
                  <a:txBody>
                    <a:bodyPr/>
                    <a:lstStyle/>
                    <a:p>
                      <a:pPr algn="ctr"/>
                      <a:r>
                        <a:rPr lang="en-US" sz="2400" dirty="0">
                          <a:solidFill>
                            <a:schemeClr val="tx1"/>
                          </a:solidFill>
                          <a:latin typeface="Calibri" panose="020F0502020204030204" pitchFamily="34" charset="0"/>
                        </a:rPr>
                        <a:t>After </a:t>
                      </a:r>
                      <a:r>
                        <a:rPr lang="en-US" sz="2400" dirty="0" err="1">
                          <a:solidFill>
                            <a:schemeClr val="tx1"/>
                          </a:solidFill>
                          <a:latin typeface="Calibri" panose="020F0502020204030204" pitchFamily="34" charset="0"/>
                        </a:rPr>
                        <a:t>subha</a:t>
                      </a:r>
                      <a:r>
                        <a:rPr lang="en-US" sz="2400" dirty="0">
                          <a:solidFill>
                            <a:schemeClr val="tx1"/>
                          </a:solidFill>
                          <a:latin typeface="Calibri" panose="020F0502020204030204" pitchFamily="34" charset="0"/>
                        </a:rPr>
                        <a:t> </a:t>
                      </a:r>
                      <a:r>
                        <a:rPr lang="en-US" sz="2400" dirty="0" err="1">
                          <a:solidFill>
                            <a:schemeClr val="tx1"/>
                          </a:solidFill>
                          <a:latin typeface="Calibri" panose="020F0502020204030204" pitchFamily="34" charset="0"/>
                        </a:rPr>
                        <a:t>sadiq</a:t>
                      </a:r>
                      <a:r>
                        <a:rPr lang="en-US" sz="2400" dirty="0">
                          <a:solidFill>
                            <a:schemeClr val="tx1"/>
                          </a:solidFill>
                          <a:latin typeface="Calibri" panose="020F0502020204030204" pitchFamily="34" charset="0"/>
                        </a:rPr>
                        <a:t> (early dawn)</a:t>
                      </a:r>
                      <a:endParaRPr lang="en-US" sz="2400" dirty="0"/>
                    </a:p>
                  </a:txBody>
                  <a:tcPr anchor="ctr"/>
                </a:tc>
                <a:tc>
                  <a:txBody>
                    <a:bodyPr/>
                    <a:lstStyle/>
                    <a:p>
                      <a:pPr algn="ctr"/>
                      <a:r>
                        <a:rPr lang="en-US" sz="2400" dirty="0">
                          <a:solidFill>
                            <a:schemeClr val="tx1"/>
                          </a:solidFill>
                          <a:latin typeface="Calibri" panose="020F0502020204030204" pitchFamily="34" charset="0"/>
                        </a:rPr>
                        <a:t>Delay this </a:t>
                      </a:r>
                      <a:r>
                        <a:rPr lang="en-US" sz="2400" dirty="0" err="1">
                          <a:solidFill>
                            <a:schemeClr val="tx1"/>
                          </a:solidFill>
                          <a:latin typeface="Calibri" panose="020F0502020204030204" pitchFamily="34" charset="0"/>
                        </a:rPr>
                        <a:t>namaz</a:t>
                      </a:r>
                      <a:r>
                        <a:rPr lang="en-US" sz="2400" dirty="0">
                          <a:solidFill>
                            <a:schemeClr val="tx1"/>
                          </a:solidFill>
                          <a:latin typeface="Calibri" panose="020F0502020204030204" pitchFamily="34" charset="0"/>
                        </a:rPr>
                        <a:t> till spreading of light</a:t>
                      </a:r>
                      <a:endParaRPr lang="en-US" sz="2400" dirty="0"/>
                    </a:p>
                  </a:txBody>
                  <a:tcPr anchor="ctr"/>
                </a:tc>
                <a:tc>
                  <a:txBody>
                    <a:bodyPr/>
                    <a:lstStyle/>
                    <a:p>
                      <a:pPr algn="ctr"/>
                      <a:r>
                        <a:rPr lang="en-US" sz="2400" dirty="0">
                          <a:solidFill>
                            <a:schemeClr val="tx1"/>
                          </a:solidFill>
                          <a:latin typeface="Calibri" panose="020F0502020204030204" pitchFamily="34" charset="0"/>
                        </a:rPr>
                        <a:t>till sunrise</a:t>
                      </a:r>
                      <a:endParaRPr lang="en-US" sz="2400" dirty="0"/>
                    </a:p>
                  </a:txBody>
                  <a:tcPr anchor="ctr"/>
                </a:tc>
                <a:extLst>
                  <a:ext uri="{0D108BD9-81ED-4DB2-BD59-A6C34878D82A}">
                    <a16:rowId xmlns:a16="http://schemas.microsoft.com/office/drawing/2014/main" val="10001"/>
                  </a:ext>
                </a:extLst>
              </a:tr>
              <a:tr h="1605776">
                <a:tc>
                  <a:txBody>
                    <a:bodyPr/>
                    <a:lstStyle/>
                    <a:p>
                      <a:pPr algn="ctr"/>
                      <a:r>
                        <a:rPr lang="en-US" sz="2800" b="1" u="sng" dirty="0" err="1"/>
                        <a:t>Zuhar</a:t>
                      </a:r>
                      <a:r>
                        <a:rPr lang="en-US" sz="2800" b="1" u="sng" dirty="0"/>
                        <a:t> </a:t>
                      </a:r>
                    </a:p>
                  </a:txBody>
                  <a:tcPr anchor="ctr"/>
                </a:tc>
                <a:tc>
                  <a:txBody>
                    <a:bodyPr/>
                    <a:lstStyle/>
                    <a:p>
                      <a:pPr algn="ctr"/>
                      <a:r>
                        <a:rPr lang="en-US" sz="2400" dirty="0">
                          <a:solidFill>
                            <a:schemeClr val="tx1"/>
                          </a:solidFill>
                          <a:latin typeface="Calibri" panose="020F0502020204030204" pitchFamily="34" charset="0"/>
                        </a:rPr>
                        <a:t> After </a:t>
                      </a:r>
                      <a:r>
                        <a:rPr lang="en-US" sz="2400" dirty="0" err="1">
                          <a:solidFill>
                            <a:schemeClr val="tx1"/>
                          </a:solidFill>
                          <a:latin typeface="Calibri" panose="020F0502020204030204" pitchFamily="34" charset="0"/>
                        </a:rPr>
                        <a:t>zawaal</a:t>
                      </a:r>
                      <a:r>
                        <a:rPr lang="en-US" sz="2400" dirty="0">
                          <a:solidFill>
                            <a:schemeClr val="tx1"/>
                          </a:solidFill>
                          <a:latin typeface="Calibri" panose="020F0502020204030204" pitchFamily="34" charset="0"/>
                        </a:rPr>
                        <a:t> (past noon)</a:t>
                      </a:r>
                      <a:endParaRPr lang="en-US" sz="2400" dirty="0"/>
                    </a:p>
                  </a:txBody>
                  <a:tcPr anchor="ctr"/>
                </a:tc>
                <a:tc>
                  <a:txBody>
                    <a:bodyPr/>
                    <a:lstStyle/>
                    <a:p>
                      <a:pPr algn="ctr"/>
                      <a:r>
                        <a:rPr lang="en-US" sz="2400" dirty="0">
                          <a:solidFill>
                            <a:schemeClr val="tx1"/>
                          </a:solidFill>
                          <a:latin typeface="Calibri" panose="020F0502020204030204" pitchFamily="34" charset="0"/>
                        </a:rPr>
                        <a:t>Delay in summer and</a:t>
                      </a:r>
                      <a:r>
                        <a:rPr lang="en-US" sz="2400" baseline="0" dirty="0">
                          <a:solidFill>
                            <a:schemeClr val="tx1"/>
                          </a:solidFill>
                          <a:latin typeface="Calibri" panose="020F0502020204030204" pitchFamily="34" charset="0"/>
                        </a:rPr>
                        <a:t> </a:t>
                      </a:r>
                      <a:r>
                        <a:rPr lang="en-US" sz="2400" dirty="0">
                          <a:solidFill>
                            <a:schemeClr val="tx1"/>
                          </a:solidFill>
                          <a:latin typeface="Calibri" panose="020F0502020204030204" pitchFamily="34" charset="0"/>
                        </a:rPr>
                        <a:t>earlier in winter</a:t>
                      </a:r>
                      <a:endParaRPr lang="en-US" sz="2400" dirty="0"/>
                    </a:p>
                  </a:txBody>
                  <a:tcPr anchor="ctr"/>
                </a:tc>
                <a:tc>
                  <a:txBody>
                    <a:bodyPr/>
                    <a:lstStyle/>
                    <a:p>
                      <a:pPr algn="ctr"/>
                      <a:r>
                        <a:rPr lang="en-US" sz="2400" dirty="0">
                          <a:solidFill>
                            <a:schemeClr val="tx1"/>
                          </a:solidFill>
                          <a:latin typeface="Calibri" panose="020F0502020204030204" pitchFamily="34" charset="0"/>
                        </a:rPr>
                        <a:t>*The length</a:t>
                      </a:r>
                      <a:r>
                        <a:rPr lang="en-US" sz="2400" baseline="0" dirty="0">
                          <a:solidFill>
                            <a:schemeClr val="tx1"/>
                          </a:solidFill>
                          <a:latin typeface="Calibri" panose="020F0502020204030204" pitchFamily="34" charset="0"/>
                        </a:rPr>
                        <a:t> of</a:t>
                      </a:r>
                      <a:r>
                        <a:rPr lang="en-US" sz="2400" dirty="0">
                          <a:solidFill>
                            <a:schemeClr val="tx1"/>
                          </a:solidFill>
                          <a:latin typeface="Calibri" panose="020F0502020204030204" pitchFamily="34" charset="0"/>
                        </a:rPr>
                        <a:t> the shadow of any object</a:t>
                      </a:r>
                      <a:r>
                        <a:rPr lang="en-US" sz="2400" baseline="0" dirty="0">
                          <a:solidFill>
                            <a:schemeClr val="tx1"/>
                          </a:solidFill>
                          <a:latin typeface="Calibri" panose="020F0502020204030204" pitchFamily="34" charset="0"/>
                        </a:rPr>
                        <a:t> </a:t>
                      </a:r>
                      <a:r>
                        <a:rPr lang="en-US" sz="2400" dirty="0">
                          <a:solidFill>
                            <a:schemeClr val="tx1"/>
                          </a:solidFill>
                          <a:latin typeface="Calibri" panose="020F0502020204030204" pitchFamily="34" charset="0"/>
                        </a:rPr>
                        <a:t>becomes twice, excluding</a:t>
                      </a:r>
                      <a:r>
                        <a:rPr lang="en-US" sz="2400" baseline="0" dirty="0">
                          <a:solidFill>
                            <a:schemeClr val="tx1"/>
                          </a:solidFill>
                          <a:latin typeface="Calibri" panose="020F0502020204030204" pitchFamily="34" charset="0"/>
                        </a:rPr>
                        <a:t> </a:t>
                      </a:r>
                      <a:r>
                        <a:rPr lang="en-US" sz="2400" dirty="0">
                          <a:solidFill>
                            <a:schemeClr val="tx1"/>
                          </a:solidFill>
                          <a:latin typeface="Calibri" panose="020F0502020204030204" pitchFamily="34" charset="0"/>
                        </a:rPr>
                        <a:t>the original shadow</a:t>
                      </a:r>
                      <a:endParaRPr lang="en-US" sz="2400" dirty="0"/>
                    </a:p>
                  </a:txBody>
                  <a:tcPr anchor="ctr"/>
                </a:tc>
                <a:extLst>
                  <a:ext uri="{0D108BD9-81ED-4DB2-BD59-A6C34878D82A}">
                    <a16:rowId xmlns:a16="http://schemas.microsoft.com/office/drawing/2014/main" val="10002"/>
                  </a:ext>
                </a:extLst>
              </a:tr>
              <a:tr h="794339">
                <a:tc>
                  <a:txBody>
                    <a:bodyPr/>
                    <a:lstStyle/>
                    <a:p>
                      <a:pPr algn="ctr"/>
                      <a:r>
                        <a:rPr lang="en-US" sz="2800" b="1" u="sng" dirty="0" err="1"/>
                        <a:t>Asr</a:t>
                      </a:r>
                      <a:endParaRPr lang="en-US" sz="2800" b="1" u="sng" dirty="0"/>
                    </a:p>
                  </a:txBody>
                  <a:tcPr anchor="ctr"/>
                </a:tc>
                <a:tc>
                  <a:txBody>
                    <a:bodyPr/>
                    <a:lstStyle/>
                    <a:p>
                      <a:pPr algn="ctr"/>
                      <a:r>
                        <a:rPr lang="en-US" sz="2400" dirty="0">
                          <a:solidFill>
                            <a:schemeClr val="tx1"/>
                          </a:solidFill>
                          <a:latin typeface="Calibri" panose="020F0502020204030204" pitchFamily="34" charset="0"/>
                        </a:rPr>
                        <a:t>After</a:t>
                      </a:r>
                      <a:r>
                        <a:rPr lang="en-US" sz="2400" baseline="0" dirty="0">
                          <a:solidFill>
                            <a:schemeClr val="tx1"/>
                          </a:solidFill>
                          <a:latin typeface="Calibri" panose="020F0502020204030204" pitchFamily="34" charset="0"/>
                        </a:rPr>
                        <a:t> the end of </a:t>
                      </a:r>
                      <a:r>
                        <a:rPr lang="en-US" sz="2400" dirty="0" err="1">
                          <a:solidFill>
                            <a:schemeClr val="tx1"/>
                          </a:solidFill>
                          <a:latin typeface="Calibri" panose="020F0502020204030204" pitchFamily="34" charset="0"/>
                        </a:rPr>
                        <a:t>zuhar’s</a:t>
                      </a:r>
                      <a:r>
                        <a:rPr lang="en-US" sz="2400" dirty="0">
                          <a:solidFill>
                            <a:schemeClr val="tx1"/>
                          </a:solidFill>
                          <a:latin typeface="Calibri" panose="020F0502020204030204" pitchFamily="34" charset="0"/>
                        </a:rPr>
                        <a:t> time* </a:t>
                      </a:r>
                      <a:endParaRPr lang="en-US" sz="2400" dirty="0"/>
                    </a:p>
                  </a:txBody>
                  <a:tcPr anchor="ctr"/>
                </a:tc>
                <a:tc>
                  <a:txBody>
                    <a:bodyPr/>
                    <a:lstStyle/>
                    <a:p>
                      <a:pPr algn="ctr"/>
                      <a:r>
                        <a:rPr lang="en-US" sz="2400" b="0" dirty="0">
                          <a:latin typeface="Calibri" panose="020F0502020204030204" pitchFamily="34" charset="0"/>
                        </a:rPr>
                        <a:t>Delay</a:t>
                      </a:r>
                      <a:r>
                        <a:rPr lang="en-US" sz="2400" b="0" baseline="0" dirty="0">
                          <a:latin typeface="Calibri" panose="020F0502020204030204" pitchFamily="34" charset="0"/>
                        </a:rPr>
                        <a:t> till anyone can offer 2 or 4 </a:t>
                      </a:r>
                      <a:r>
                        <a:rPr lang="en-US" sz="2400" b="0" baseline="0" dirty="0" err="1">
                          <a:latin typeface="Calibri" panose="020F0502020204030204" pitchFamily="34" charset="0"/>
                        </a:rPr>
                        <a:t>Rakaat</a:t>
                      </a:r>
                      <a:r>
                        <a:rPr lang="en-US" sz="2400" b="0" baseline="0" dirty="0">
                          <a:latin typeface="Calibri" panose="020F0502020204030204" pitchFamily="34" charset="0"/>
                        </a:rPr>
                        <a:t> </a:t>
                      </a:r>
                      <a:r>
                        <a:rPr lang="en-US" sz="2400" b="0" baseline="0" dirty="0" err="1">
                          <a:latin typeface="Calibri" panose="020F0502020204030204" pitchFamily="34" charset="0"/>
                        </a:rPr>
                        <a:t>nafil</a:t>
                      </a:r>
                      <a:r>
                        <a:rPr lang="en-US" sz="2400" b="0" baseline="0" dirty="0">
                          <a:latin typeface="Calibri" panose="020F0502020204030204" pitchFamily="34" charset="0"/>
                        </a:rPr>
                        <a:t>, but do not delay till the sun gone pale</a:t>
                      </a:r>
                      <a:endParaRPr lang="en-US" sz="2400" b="0" dirty="0">
                        <a:latin typeface="Calibri" panose="020F0502020204030204" pitchFamily="34" charset="0"/>
                      </a:endParaRPr>
                    </a:p>
                  </a:txBody>
                  <a:tcPr anchor="ctr"/>
                </a:tc>
                <a:tc>
                  <a:txBody>
                    <a:bodyPr/>
                    <a:lstStyle/>
                    <a:p>
                      <a:pPr algn="ctr"/>
                      <a:r>
                        <a:rPr lang="en-US" sz="2400" dirty="0">
                          <a:solidFill>
                            <a:schemeClr val="tx1"/>
                          </a:solidFill>
                          <a:latin typeface="Calibri" panose="020F0502020204030204" pitchFamily="34" charset="0"/>
                        </a:rPr>
                        <a:t>Till</a:t>
                      </a:r>
                      <a:r>
                        <a:rPr lang="en-US" sz="2400" baseline="0" dirty="0">
                          <a:solidFill>
                            <a:schemeClr val="tx1"/>
                          </a:solidFill>
                          <a:latin typeface="Calibri" panose="020F0502020204030204" pitchFamily="34" charset="0"/>
                        </a:rPr>
                        <a:t> </a:t>
                      </a:r>
                      <a:r>
                        <a:rPr lang="en-US" sz="2400" dirty="0">
                          <a:solidFill>
                            <a:schemeClr val="tx1"/>
                          </a:solidFill>
                          <a:latin typeface="Calibri" panose="020F0502020204030204" pitchFamily="34" charset="0"/>
                        </a:rPr>
                        <a:t>sunset</a:t>
                      </a:r>
                      <a:endParaRPr lang="en-US" sz="2400" dirty="0"/>
                    </a:p>
                  </a:txBody>
                  <a:tcPr anchor="ctr"/>
                </a:tc>
                <a:extLst>
                  <a:ext uri="{0D108BD9-81ED-4DB2-BD59-A6C34878D82A}">
                    <a16:rowId xmlns:a16="http://schemas.microsoft.com/office/drawing/2014/main" val="10003"/>
                  </a:ext>
                </a:extLst>
              </a:tr>
              <a:tr h="1170878">
                <a:tc>
                  <a:txBody>
                    <a:bodyPr/>
                    <a:lstStyle/>
                    <a:p>
                      <a:pPr algn="ctr"/>
                      <a:r>
                        <a:rPr lang="en-US" sz="2800" b="1" u="sng" dirty="0" err="1"/>
                        <a:t>Maghrib</a:t>
                      </a:r>
                      <a:endParaRPr lang="en-US" sz="2800" b="1" u="sng" dirty="0"/>
                    </a:p>
                  </a:txBody>
                  <a:tcPr anchor="ctr"/>
                </a:tc>
                <a:tc>
                  <a:txBody>
                    <a:bodyPr/>
                    <a:lstStyle/>
                    <a:p>
                      <a:pPr algn="ctr"/>
                      <a:r>
                        <a:rPr lang="en-US" sz="2400" dirty="0">
                          <a:solidFill>
                            <a:schemeClr val="tx1"/>
                          </a:solidFill>
                          <a:latin typeface="Calibri" panose="020F0502020204030204" pitchFamily="34" charset="0"/>
                        </a:rPr>
                        <a:t>After</a:t>
                      </a:r>
                      <a:r>
                        <a:rPr lang="en-US" sz="2400" baseline="0" dirty="0">
                          <a:solidFill>
                            <a:schemeClr val="tx1"/>
                          </a:solidFill>
                          <a:latin typeface="Calibri" panose="020F0502020204030204" pitchFamily="34" charset="0"/>
                        </a:rPr>
                        <a:t> </a:t>
                      </a:r>
                      <a:r>
                        <a:rPr lang="en-US" sz="2400" dirty="0">
                          <a:solidFill>
                            <a:schemeClr val="tx1"/>
                          </a:solidFill>
                          <a:latin typeface="Calibri" panose="020F0502020204030204" pitchFamily="34" charset="0"/>
                        </a:rPr>
                        <a:t>sunset</a:t>
                      </a:r>
                      <a:endParaRPr lang="en-US" sz="2400" dirty="0"/>
                    </a:p>
                  </a:txBody>
                  <a:tcPr anchor="ctr"/>
                </a:tc>
                <a:tc>
                  <a:txBody>
                    <a:bodyPr/>
                    <a:lstStyle/>
                    <a:p>
                      <a:pPr algn="ctr"/>
                      <a:r>
                        <a:rPr lang="en-US" sz="2400" dirty="0">
                          <a:solidFill>
                            <a:schemeClr val="tx1"/>
                          </a:solidFill>
                          <a:latin typeface="Calibri" panose="020F0502020204030204" pitchFamily="34" charset="0"/>
                        </a:rPr>
                        <a:t>As soon after sunset</a:t>
                      </a:r>
                      <a:endParaRPr lang="en-US" sz="2400" dirty="0"/>
                    </a:p>
                  </a:txBody>
                  <a:tcPr anchor="ctr"/>
                </a:tc>
                <a:tc>
                  <a:txBody>
                    <a:bodyPr/>
                    <a:lstStyle/>
                    <a:p>
                      <a:pPr algn="ctr"/>
                      <a:r>
                        <a:rPr lang="en-US" sz="2400" dirty="0">
                          <a:solidFill>
                            <a:schemeClr val="tx1"/>
                          </a:solidFill>
                          <a:latin typeface="Calibri" panose="020F0502020204030204" pitchFamily="34" charset="0"/>
                        </a:rPr>
                        <a:t>When whiteness fades on horizon</a:t>
                      </a:r>
                      <a:endParaRPr lang="en-US" sz="2400" dirty="0"/>
                    </a:p>
                  </a:txBody>
                  <a:tcPr anchor="ctr"/>
                </a:tc>
                <a:extLst>
                  <a:ext uri="{0D108BD9-81ED-4DB2-BD59-A6C34878D82A}">
                    <a16:rowId xmlns:a16="http://schemas.microsoft.com/office/drawing/2014/main" val="10004"/>
                  </a:ext>
                </a:extLst>
              </a:tr>
              <a:tr h="1254512">
                <a:tc>
                  <a:txBody>
                    <a:bodyPr/>
                    <a:lstStyle/>
                    <a:p>
                      <a:pPr algn="ctr"/>
                      <a:r>
                        <a:rPr lang="en-US" sz="2800" b="1" u="sng" dirty="0" err="1"/>
                        <a:t>Isha</a:t>
                      </a:r>
                      <a:endParaRPr lang="en-US" sz="2800" b="1" u="sng" dirty="0"/>
                    </a:p>
                  </a:txBody>
                  <a:tcPr anchor="ctr"/>
                </a:tc>
                <a:tc>
                  <a:txBody>
                    <a:bodyPr/>
                    <a:lstStyle/>
                    <a:p>
                      <a:pPr algn="ctr"/>
                      <a:r>
                        <a:rPr lang="en-US" sz="2400" dirty="0">
                          <a:solidFill>
                            <a:schemeClr val="tx1"/>
                          </a:solidFill>
                          <a:latin typeface="Calibri" panose="020F0502020204030204" pitchFamily="34" charset="0"/>
                        </a:rPr>
                        <a:t>After disappearance of whiteness on</a:t>
                      </a:r>
                      <a:r>
                        <a:rPr lang="en-US" sz="2400" baseline="0" dirty="0">
                          <a:solidFill>
                            <a:schemeClr val="tx1"/>
                          </a:solidFill>
                          <a:latin typeface="Calibri" panose="020F0502020204030204" pitchFamily="34" charset="0"/>
                        </a:rPr>
                        <a:t> </a:t>
                      </a:r>
                      <a:r>
                        <a:rPr lang="en-US" sz="2400" dirty="0">
                          <a:solidFill>
                            <a:schemeClr val="tx1"/>
                          </a:solidFill>
                          <a:latin typeface="Calibri" panose="020F0502020204030204" pitchFamily="34" charset="0"/>
                        </a:rPr>
                        <a:t>horizon</a:t>
                      </a:r>
                      <a:endParaRPr lang="en-US" sz="2400" dirty="0"/>
                    </a:p>
                  </a:txBody>
                  <a:tcPr anchor="ctr"/>
                </a:tc>
                <a:tc>
                  <a:txBody>
                    <a:bodyPr/>
                    <a:lstStyle/>
                    <a:p>
                      <a:pPr algn="ctr"/>
                      <a:r>
                        <a:rPr lang="en-US" sz="2400" dirty="0">
                          <a:solidFill>
                            <a:schemeClr val="tx1"/>
                          </a:solidFill>
                          <a:latin typeface="Calibri" panose="020F0502020204030204" pitchFamily="34" charset="0"/>
                        </a:rPr>
                        <a:t> during</a:t>
                      </a:r>
                      <a:r>
                        <a:rPr lang="en-US" sz="2400" baseline="0" dirty="0">
                          <a:solidFill>
                            <a:schemeClr val="tx1"/>
                          </a:solidFill>
                          <a:latin typeface="Calibri" panose="020F0502020204030204" pitchFamily="34" charset="0"/>
                        </a:rPr>
                        <a:t> first </a:t>
                      </a:r>
                      <a:r>
                        <a:rPr lang="en-US" sz="2400" dirty="0">
                          <a:solidFill>
                            <a:schemeClr val="tx1"/>
                          </a:solidFill>
                          <a:latin typeface="Calibri" panose="020F0502020204030204" pitchFamily="34" charset="0"/>
                        </a:rPr>
                        <a:t>one third of the night</a:t>
                      </a:r>
                      <a:endParaRPr lang="en-US" sz="2400" dirty="0"/>
                    </a:p>
                  </a:txBody>
                  <a:tcPr anchor="ctr"/>
                </a:tc>
                <a:tc>
                  <a:txBody>
                    <a:bodyPr/>
                    <a:lstStyle/>
                    <a:p>
                      <a:pPr algn="ctr"/>
                      <a:r>
                        <a:rPr lang="en-US" sz="2400" dirty="0">
                          <a:solidFill>
                            <a:schemeClr val="tx1"/>
                          </a:solidFill>
                          <a:latin typeface="Calibri" panose="020F0502020204030204" pitchFamily="34" charset="0"/>
                        </a:rPr>
                        <a:t>till </a:t>
                      </a:r>
                      <a:r>
                        <a:rPr lang="en-US" sz="2400" dirty="0" err="1">
                          <a:solidFill>
                            <a:schemeClr val="tx1"/>
                          </a:solidFill>
                          <a:latin typeface="Calibri" panose="020F0502020204030204" pitchFamily="34" charset="0"/>
                        </a:rPr>
                        <a:t>subha</a:t>
                      </a:r>
                      <a:r>
                        <a:rPr lang="en-US" sz="2400" dirty="0">
                          <a:solidFill>
                            <a:schemeClr val="tx1"/>
                          </a:solidFill>
                          <a:latin typeface="Calibri" panose="020F0502020204030204" pitchFamily="34" charset="0"/>
                        </a:rPr>
                        <a:t> </a:t>
                      </a:r>
                      <a:r>
                        <a:rPr lang="en-US" sz="2400" dirty="0" err="1">
                          <a:solidFill>
                            <a:schemeClr val="tx1"/>
                          </a:solidFill>
                          <a:latin typeface="Calibri" panose="020F0502020204030204" pitchFamily="34" charset="0"/>
                        </a:rPr>
                        <a:t>sadiq</a:t>
                      </a:r>
                      <a:r>
                        <a:rPr lang="en-US" sz="2400" dirty="0">
                          <a:solidFill>
                            <a:schemeClr val="tx1"/>
                          </a:solidFill>
                          <a:latin typeface="Calibri" panose="020F0502020204030204" pitchFamily="34" charset="0"/>
                        </a:rPr>
                        <a:t> (true dawn)</a:t>
                      </a:r>
                      <a:endParaRPr lang="en-US" sz="2400" dirty="0"/>
                    </a:p>
                  </a:txBody>
                  <a:tcPr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887024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5943600" cy="609600"/>
          </a:xfrm>
        </p:spPr>
        <p:txBody>
          <a:bodyPr>
            <a:normAutofit fontScale="90000"/>
          </a:bodyPr>
          <a:lstStyle/>
          <a:p>
            <a:r>
              <a:rPr lang="en-US" b="1" u="sng" dirty="0"/>
              <a:t>Prohibited Times</a:t>
            </a:r>
            <a:r>
              <a:rPr lang="en-US" b="1" dirty="0"/>
              <a:t> </a:t>
            </a:r>
            <a:r>
              <a:rPr lang="en-US" sz="4400" b="1" dirty="0">
                <a:latin typeface="Jameel Noori Nastaleeq" panose="02000503000000000004" pitchFamily="2" charset="-78"/>
                <a:cs typeface="Jameel Noori Nastaleeq" panose="02000503000000000004" pitchFamily="2" charset="-78"/>
              </a:rPr>
              <a:t>(</a:t>
            </a:r>
            <a:r>
              <a:rPr lang="ur-PK" sz="4400" b="1" dirty="0">
                <a:latin typeface="Jameel Noori Nastaleeq" panose="02000503000000000004" pitchFamily="2" charset="-78"/>
                <a:cs typeface="Jameel Noori Nastaleeq" panose="02000503000000000004" pitchFamily="2" charset="-78"/>
              </a:rPr>
              <a:t>ممنوع اوقات</a:t>
            </a:r>
            <a:r>
              <a:rPr lang="en-US" sz="4400" b="1" dirty="0">
                <a:latin typeface="Jameel Noori Nastaleeq" panose="02000503000000000004" pitchFamily="2" charset="-78"/>
                <a:cs typeface="Jameel Noori Nastaleeq" panose="02000503000000000004" pitchFamily="2" charset="-78"/>
              </a:rPr>
              <a:t>)</a:t>
            </a:r>
            <a:endParaRPr lang="en-US" sz="4400" b="1" u="sng" dirty="0">
              <a:latin typeface="Jameel Noori Nastaleeq" panose="02000503000000000004" pitchFamily="2" charset="-78"/>
              <a:cs typeface="Jameel Noori Nastaleeq" panose="02000503000000000004" pitchFamily="2" charset="-78"/>
            </a:endParaRPr>
          </a:p>
        </p:txBody>
      </p:sp>
      <p:sp>
        <p:nvSpPr>
          <p:cNvPr id="3" name="Content Placeholder 2"/>
          <p:cNvSpPr>
            <a:spLocks noGrp="1"/>
          </p:cNvSpPr>
          <p:nvPr>
            <p:ph idx="1"/>
          </p:nvPr>
        </p:nvSpPr>
        <p:spPr>
          <a:xfrm>
            <a:off x="381000" y="914400"/>
            <a:ext cx="9372600" cy="5410200"/>
          </a:xfrm>
        </p:spPr>
        <p:txBody>
          <a:bodyPr>
            <a:noAutofit/>
          </a:bodyPr>
          <a:lstStyle/>
          <a:p>
            <a:pPr>
              <a:buFont typeface="+mj-lt"/>
              <a:buAutoNum type="arabicParenR"/>
            </a:pPr>
            <a:r>
              <a:rPr lang="en-US" sz="2800" dirty="0"/>
              <a:t>When sun is rising.</a:t>
            </a:r>
            <a:r>
              <a:rPr lang="ur-PK" sz="3200" dirty="0">
                <a:latin typeface="Jameel Noori Nastaleeq" panose="02000503000000000004" pitchFamily="2" charset="-78"/>
                <a:cs typeface="Jameel Noori Nastaleeq" panose="02000503000000000004" pitchFamily="2" charset="-78"/>
              </a:rPr>
              <a:t> (عینِ طلوع)</a:t>
            </a:r>
            <a:endParaRPr lang="en-US" sz="3200" dirty="0">
              <a:latin typeface="Jameel Noori Nastaleeq" panose="02000503000000000004" pitchFamily="2" charset="-78"/>
              <a:cs typeface="Jameel Noori Nastaleeq" panose="02000503000000000004" pitchFamily="2" charset="-78"/>
            </a:endParaRPr>
          </a:p>
          <a:p>
            <a:pPr>
              <a:buFont typeface="+mj-lt"/>
              <a:buAutoNum type="arabicParenR"/>
            </a:pPr>
            <a:r>
              <a:rPr lang="en-US" sz="2800" dirty="0"/>
              <a:t>When sunset. </a:t>
            </a:r>
            <a:r>
              <a:rPr lang="en-US" sz="3200" dirty="0">
                <a:latin typeface="Jameel Noori Nastaleeq" panose="02000503000000000004" pitchFamily="2" charset="-78"/>
                <a:cs typeface="Jameel Noori Nastaleeq" panose="02000503000000000004" pitchFamily="2" charset="-78"/>
              </a:rPr>
              <a:t>(</a:t>
            </a:r>
            <a:r>
              <a:rPr lang="ur-PK" sz="3200" dirty="0">
                <a:latin typeface="Jameel Noori Nastaleeq" panose="02000503000000000004" pitchFamily="2" charset="-78"/>
                <a:cs typeface="Jameel Noori Nastaleeq" panose="02000503000000000004" pitchFamily="2" charset="-78"/>
              </a:rPr>
              <a:t>عینِ غروب</a:t>
            </a:r>
            <a:r>
              <a:rPr lang="en-US" sz="3200" dirty="0">
                <a:latin typeface="Jameel Noori Nastaleeq" panose="02000503000000000004" pitchFamily="2" charset="-78"/>
                <a:cs typeface="Jameel Noori Nastaleeq" panose="02000503000000000004" pitchFamily="2" charset="-78"/>
              </a:rPr>
              <a:t>)</a:t>
            </a:r>
            <a:endParaRPr lang="en-US" sz="2800" dirty="0">
              <a:latin typeface="Jameel Noori Nastaleeq" panose="02000503000000000004" pitchFamily="2" charset="-78"/>
              <a:cs typeface="Jameel Noori Nastaleeq" panose="02000503000000000004" pitchFamily="2" charset="-78"/>
            </a:endParaRPr>
          </a:p>
          <a:p>
            <a:pPr>
              <a:buFont typeface="+mj-lt"/>
              <a:buAutoNum type="arabicParenR"/>
            </a:pPr>
            <a:r>
              <a:rPr lang="en-US" sz="2800" dirty="0"/>
              <a:t>When the sun is at zenith </a:t>
            </a:r>
            <a:r>
              <a:rPr lang="en-US" sz="3200" dirty="0">
                <a:latin typeface="Jameel Noori Nastaleeq" panose="02000503000000000004" pitchFamily="2" charset="-78"/>
                <a:cs typeface="Jameel Noori Nastaleeq" panose="02000503000000000004" pitchFamily="2" charset="-78"/>
              </a:rPr>
              <a:t>(</a:t>
            </a:r>
            <a:r>
              <a:rPr lang="ur-PK" sz="3200" dirty="0">
                <a:latin typeface="Jameel Noori Nastaleeq" panose="02000503000000000004" pitchFamily="2" charset="-78"/>
                <a:cs typeface="Jameel Noori Nastaleeq" panose="02000503000000000004" pitchFamily="2" charset="-78"/>
              </a:rPr>
              <a:t>عینِ زوال</a:t>
            </a:r>
            <a:r>
              <a:rPr lang="en-US" sz="3200" dirty="0">
                <a:latin typeface="Jameel Noori Nastaleeq" panose="02000503000000000004" pitchFamily="2" charset="-78"/>
                <a:cs typeface="Jameel Noori Nastaleeq" panose="02000503000000000004" pitchFamily="2" charset="-78"/>
              </a:rPr>
              <a:t>)</a:t>
            </a:r>
            <a:r>
              <a:rPr lang="en-US" sz="2800" dirty="0"/>
              <a:t>.</a:t>
            </a:r>
          </a:p>
          <a:p>
            <a:pPr>
              <a:buFont typeface="Wingdings" panose="05000000000000000000" pitchFamily="2" charset="2"/>
              <a:buChar char="v"/>
            </a:pPr>
            <a:r>
              <a:rPr lang="en-US" sz="2800" i="1" dirty="0">
                <a:solidFill>
                  <a:srgbClr val="FF0000"/>
                </a:solidFill>
              </a:rPr>
              <a:t>During above mentioned timing, any prayer is not allowed.</a:t>
            </a:r>
          </a:p>
          <a:p>
            <a:pPr marL="0" indent="0">
              <a:buNone/>
            </a:pPr>
            <a:r>
              <a:rPr lang="en-US" sz="2800" b="1" u="sng" dirty="0"/>
              <a:t>Except:</a:t>
            </a:r>
          </a:p>
          <a:p>
            <a:pPr>
              <a:buFont typeface="Wingdings" panose="05000000000000000000" pitchFamily="2" charset="2"/>
              <a:buChar char="Ø"/>
            </a:pPr>
            <a:r>
              <a:rPr lang="en-US" sz="2800" dirty="0" err="1"/>
              <a:t>Asar</a:t>
            </a:r>
            <a:r>
              <a:rPr lang="en-US" sz="2800" dirty="0"/>
              <a:t> of this day. (can be performed up to sunset)</a:t>
            </a:r>
          </a:p>
          <a:p>
            <a:pPr>
              <a:buFont typeface="Wingdings" panose="05000000000000000000" pitchFamily="2" charset="2"/>
              <a:buChar char="Ø"/>
            </a:pPr>
            <a:r>
              <a:rPr lang="en-US" sz="2800" dirty="0" err="1"/>
              <a:t>Namaz</a:t>
            </a:r>
            <a:r>
              <a:rPr lang="en-US" sz="2800" dirty="0"/>
              <a:t>-e-</a:t>
            </a:r>
            <a:r>
              <a:rPr lang="en-US" sz="2800" dirty="0" err="1"/>
              <a:t>Janaza</a:t>
            </a:r>
            <a:r>
              <a:rPr lang="en-US" sz="2800" dirty="0"/>
              <a:t>.(that came during this period)</a:t>
            </a:r>
          </a:p>
          <a:p>
            <a:pPr>
              <a:buFont typeface="Wingdings" panose="05000000000000000000" pitchFamily="2" charset="2"/>
              <a:buChar char="Ø"/>
            </a:pPr>
            <a:r>
              <a:rPr lang="en-US" sz="2800" dirty="0"/>
              <a:t>Sajdah </a:t>
            </a:r>
            <a:r>
              <a:rPr lang="en-US" sz="2800" dirty="0" err="1"/>
              <a:t>Tilawah</a:t>
            </a:r>
            <a:r>
              <a:rPr lang="en-US" sz="2800" dirty="0"/>
              <a:t>. (that recited during this period)</a:t>
            </a:r>
          </a:p>
        </p:txBody>
      </p:sp>
    </p:spTree>
    <p:extLst>
      <p:ext uri="{BB962C8B-B14F-4D97-AF65-F5344CB8AC3E}">
        <p14:creationId xmlns:p14="http://schemas.microsoft.com/office/powerpoint/2010/main" val="3207898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5257800" cy="609599"/>
          </a:xfrm>
        </p:spPr>
        <p:txBody>
          <a:bodyPr>
            <a:normAutofit fontScale="90000"/>
          </a:bodyPr>
          <a:lstStyle/>
          <a:p>
            <a:r>
              <a:rPr lang="en-US" b="1" u="sng" dirty="0" err="1"/>
              <a:t>Makrooh</a:t>
            </a:r>
            <a:r>
              <a:rPr lang="en-US" b="1" u="sng" dirty="0"/>
              <a:t> Times</a:t>
            </a:r>
            <a:r>
              <a:rPr lang="en-US" dirty="0"/>
              <a:t> </a:t>
            </a:r>
            <a:r>
              <a:rPr lang="en-US" sz="4400" b="1" dirty="0">
                <a:latin typeface="Jameel Noori Nastaleeq" panose="02000503000000000004" pitchFamily="2" charset="-78"/>
                <a:cs typeface="Jameel Noori Nastaleeq" panose="02000503000000000004" pitchFamily="2" charset="-78"/>
              </a:rPr>
              <a:t>(</a:t>
            </a:r>
            <a:r>
              <a:rPr lang="ur-PK" sz="4400" b="1" dirty="0">
                <a:latin typeface="Jameel Noori Nastaleeq" panose="02000503000000000004" pitchFamily="2" charset="-78"/>
                <a:cs typeface="Jameel Noori Nastaleeq" panose="02000503000000000004" pitchFamily="2" charset="-78"/>
              </a:rPr>
              <a:t>مکروہ اوقات</a:t>
            </a:r>
            <a:r>
              <a:rPr lang="en-US" sz="4400" b="1" dirty="0">
                <a:latin typeface="Jameel Noori Nastaleeq" panose="02000503000000000004" pitchFamily="2" charset="-78"/>
                <a:cs typeface="Jameel Noori Nastaleeq" panose="02000503000000000004" pitchFamily="2" charset="-78"/>
              </a:rPr>
              <a:t>)</a:t>
            </a:r>
          </a:p>
        </p:txBody>
      </p:sp>
      <p:sp>
        <p:nvSpPr>
          <p:cNvPr id="3" name="Content Placeholder 2"/>
          <p:cNvSpPr>
            <a:spLocks noGrp="1"/>
          </p:cNvSpPr>
          <p:nvPr>
            <p:ph idx="1"/>
          </p:nvPr>
        </p:nvSpPr>
        <p:spPr>
          <a:xfrm>
            <a:off x="457200" y="990600"/>
            <a:ext cx="9144000" cy="5715000"/>
          </a:xfrm>
        </p:spPr>
        <p:txBody>
          <a:bodyPr>
            <a:normAutofit/>
          </a:bodyPr>
          <a:lstStyle/>
          <a:p>
            <a:pPr>
              <a:buFont typeface="Wingdings" panose="05000000000000000000" pitchFamily="2" charset="2"/>
              <a:buChar char="Ø"/>
            </a:pPr>
            <a:r>
              <a:rPr lang="en-US" sz="2800" dirty="0"/>
              <a:t>After </a:t>
            </a:r>
            <a:r>
              <a:rPr lang="en-US" sz="2800" dirty="0" err="1"/>
              <a:t>Farz</a:t>
            </a:r>
            <a:r>
              <a:rPr lang="en-US" sz="2800" dirty="0"/>
              <a:t> prayer of </a:t>
            </a:r>
            <a:r>
              <a:rPr lang="en-US" sz="2800" dirty="0" err="1"/>
              <a:t>Fajr</a:t>
            </a:r>
            <a:r>
              <a:rPr lang="en-US" sz="2800" dirty="0"/>
              <a:t> to sunrise.</a:t>
            </a:r>
          </a:p>
          <a:p>
            <a:pPr>
              <a:buFont typeface="Wingdings" panose="05000000000000000000" pitchFamily="2" charset="2"/>
              <a:buChar char="Ø"/>
            </a:pPr>
            <a:r>
              <a:rPr lang="en-US" sz="2800" dirty="0"/>
              <a:t>After </a:t>
            </a:r>
            <a:r>
              <a:rPr lang="en-US" sz="2800" dirty="0" err="1"/>
              <a:t>Farz</a:t>
            </a:r>
            <a:r>
              <a:rPr lang="en-US" sz="2800" dirty="0"/>
              <a:t> prayer of </a:t>
            </a:r>
            <a:r>
              <a:rPr lang="en-US" sz="2800" dirty="0" err="1"/>
              <a:t>Asr</a:t>
            </a:r>
            <a:r>
              <a:rPr lang="en-US" sz="2800" dirty="0"/>
              <a:t> till sunset.</a:t>
            </a:r>
          </a:p>
          <a:p>
            <a:pPr marL="0" indent="0">
              <a:buNone/>
            </a:pPr>
            <a:endParaRPr lang="en-US" sz="2800" dirty="0"/>
          </a:p>
          <a:p>
            <a:pPr>
              <a:buFont typeface="Wingdings" panose="05000000000000000000" pitchFamily="2" charset="2"/>
              <a:buChar char="v"/>
            </a:pPr>
            <a:r>
              <a:rPr lang="en-US" sz="2800" i="1" dirty="0">
                <a:solidFill>
                  <a:srgbClr val="FF0000"/>
                </a:solidFill>
              </a:rPr>
              <a:t>During above mentioned timings, Performance of </a:t>
            </a:r>
            <a:r>
              <a:rPr lang="en-US" sz="2800" i="1" dirty="0" err="1">
                <a:solidFill>
                  <a:srgbClr val="FF0000"/>
                </a:solidFill>
              </a:rPr>
              <a:t>Nafil</a:t>
            </a:r>
            <a:r>
              <a:rPr lang="en-US" sz="2800" i="1" dirty="0">
                <a:solidFill>
                  <a:srgbClr val="FF0000"/>
                </a:solidFill>
              </a:rPr>
              <a:t> is not correct.</a:t>
            </a:r>
          </a:p>
          <a:p>
            <a:pPr>
              <a:buFont typeface="Wingdings" panose="05000000000000000000" pitchFamily="2" charset="2"/>
              <a:buChar char="v"/>
            </a:pPr>
            <a:r>
              <a:rPr lang="en-US" sz="2800" b="1" u="sng" dirty="0">
                <a:solidFill>
                  <a:srgbClr val="FF0000"/>
                </a:solidFill>
              </a:rPr>
              <a:t>However:</a:t>
            </a:r>
          </a:p>
          <a:p>
            <a:pPr>
              <a:buFont typeface="Wingdings" panose="05000000000000000000" pitchFamily="2" charset="2"/>
              <a:buChar char="Ø"/>
            </a:pPr>
            <a:r>
              <a:rPr lang="en-US" sz="2800" dirty="0" err="1">
                <a:solidFill>
                  <a:schemeClr val="tx1"/>
                </a:solidFill>
              </a:rPr>
              <a:t>Qadha</a:t>
            </a:r>
            <a:r>
              <a:rPr lang="en-US" sz="2800" dirty="0">
                <a:solidFill>
                  <a:schemeClr val="tx1"/>
                </a:solidFill>
              </a:rPr>
              <a:t> </a:t>
            </a:r>
            <a:r>
              <a:rPr lang="en-US" sz="2800" dirty="0" err="1">
                <a:solidFill>
                  <a:schemeClr val="tx1"/>
                </a:solidFill>
              </a:rPr>
              <a:t>Namaz</a:t>
            </a:r>
            <a:r>
              <a:rPr lang="en-US" sz="2800" dirty="0">
                <a:solidFill>
                  <a:schemeClr val="tx1"/>
                </a:solidFill>
              </a:rPr>
              <a:t>,</a:t>
            </a:r>
          </a:p>
          <a:p>
            <a:pPr>
              <a:buFont typeface="Wingdings" panose="05000000000000000000" pitchFamily="2" charset="2"/>
              <a:buChar char="Ø"/>
            </a:pPr>
            <a:r>
              <a:rPr lang="en-US" sz="2800" dirty="0">
                <a:solidFill>
                  <a:schemeClr val="tx1"/>
                </a:solidFill>
              </a:rPr>
              <a:t>Sajdah </a:t>
            </a:r>
            <a:r>
              <a:rPr lang="en-US" sz="2800" dirty="0" err="1">
                <a:solidFill>
                  <a:schemeClr val="tx1"/>
                </a:solidFill>
              </a:rPr>
              <a:t>Tilawah</a:t>
            </a:r>
            <a:r>
              <a:rPr lang="en-US" sz="2800" dirty="0">
                <a:solidFill>
                  <a:schemeClr val="tx1"/>
                </a:solidFill>
              </a:rPr>
              <a:t>,</a:t>
            </a:r>
          </a:p>
          <a:p>
            <a:pPr>
              <a:buFont typeface="Wingdings" panose="05000000000000000000" pitchFamily="2" charset="2"/>
              <a:buChar char="Ø"/>
            </a:pPr>
            <a:r>
              <a:rPr lang="en-US" sz="2800" dirty="0" err="1">
                <a:solidFill>
                  <a:schemeClr val="tx1"/>
                </a:solidFill>
              </a:rPr>
              <a:t>Namaz</a:t>
            </a:r>
            <a:r>
              <a:rPr lang="en-US" sz="2800" dirty="0">
                <a:solidFill>
                  <a:schemeClr val="tx1"/>
                </a:solidFill>
              </a:rPr>
              <a:t>-e-</a:t>
            </a:r>
            <a:r>
              <a:rPr lang="en-US" sz="2800" dirty="0" err="1">
                <a:solidFill>
                  <a:schemeClr val="tx1"/>
                </a:solidFill>
              </a:rPr>
              <a:t>Janaza</a:t>
            </a:r>
            <a:r>
              <a:rPr lang="en-US" sz="2800" dirty="0">
                <a:solidFill>
                  <a:schemeClr val="tx1"/>
                </a:solidFill>
              </a:rPr>
              <a:t> </a:t>
            </a:r>
            <a:r>
              <a:rPr lang="en-US" sz="2800" dirty="0">
                <a:solidFill>
                  <a:srgbClr val="FF0000"/>
                </a:solidFill>
              </a:rPr>
              <a:t>are allowed.</a:t>
            </a:r>
          </a:p>
          <a:p>
            <a:pPr marL="0" indent="0">
              <a:buNone/>
            </a:pPr>
            <a:endParaRPr lang="en-US" sz="2400" dirty="0">
              <a:solidFill>
                <a:srgbClr val="FF0000"/>
              </a:solidFill>
            </a:endParaRPr>
          </a:p>
          <a:p>
            <a:pPr marL="0" indent="0">
              <a:buNone/>
            </a:pPr>
            <a:endParaRPr lang="en-US" sz="2400" dirty="0">
              <a:solidFill>
                <a:srgbClr val="FF0000"/>
              </a:solidFill>
            </a:endParaRPr>
          </a:p>
          <a:p>
            <a:pPr marL="0" indent="0">
              <a:buNone/>
            </a:pPr>
            <a:endParaRPr lang="en-US" sz="2400" dirty="0"/>
          </a:p>
          <a:p>
            <a:endParaRPr lang="en-US" dirty="0"/>
          </a:p>
        </p:txBody>
      </p:sp>
    </p:spTree>
    <p:extLst>
      <p:ext uri="{BB962C8B-B14F-4D97-AF65-F5344CB8AC3E}">
        <p14:creationId xmlns:p14="http://schemas.microsoft.com/office/powerpoint/2010/main" val="1331408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1" y="152400"/>
            <a:ext cx="6248400" cy="685800"/>
          </a:xfrm>
        </p:spPr>
        <p:txBody>
          <a:bodyPr>
            <a:normAutofit fontScale="90000"/>
          </a:bodyPr>
          <a:lstStyle/>
          <a:p>
            <a:r>
              <a:rPr lang="en-US" b="1" u="sng" dirty="0">
                <a:latin typeface="+mn-lt"/>
              </a:rPr>
              <a:t>Conditions </a:t>
            </a:r>
            <a:r>
              <a:rPr lang="en-US" sz="4400" b="1" u="sng" dirty="0">
                <a:latin typeface="Jameel Noori Nastaleeq" panose="02000503000000000004" pitchFamily="2" charset="-78"/>
                <a:cs typeface="Jameel Noori Nastaleeq" panose="02000503000000000004" pitchFamily="2" charset="-78"/>
              </a:rPr>
              <a:t>(</a:t>
            </a:r>
            <a:r>
              <a:rPr lang="ur-PK" sz="4400" b="1" u="sng" dirty="0">
                <a:latin typeface="Jameel Noori Nastaleeq" panose="02000503000000000004" pitchFamily="2" charset="-78"/>
                <a:cs typeface="Jameel Noori Nastaleeq" panose="02000503000000000004" pitchFamily="2" charset="-78"/>
              </a:rPr>
              <a:t>شرط</a:t>
            </a:r>
            <a:r>
              <a:rPr lang="en-US" sz="4400" b="1" u="sng" dirty="0">
                <a:latin typeface="Jameel Noori Nastaleeq" panose="02000503000000000004" pitchFamily="2" charset="-78"/>
                <a:cs typeface="Jameel Noori Nastaleeq" panose="02000503000000000004" pitchFamily="2" charset="-78"/>
              </a:rPr>
              <a:t>)</a:t>
            </a:r>
            <a:r>
              <a:rPr lang="en-US" sz="4400" b="1" u="sng" dirty="0">
                <a:latin typeface="noorehira" panose="02000500000000020004" pitchFamily="2" charset="-78"/>
                <a:cs typeface="noorehira" panose="02000500000000020004" pitchFamily="2" charset="-78"/>
              </a:rPr>
              <a:t> </a:t>
            </a:r>
            <a:r>
              <a:rPr lang="en-US" b="1" u="sng" dirty="0">
                <a:latin typeface="+mn-lt"/>
              </a:rPr>
              <a:t>Of </a:t>
            </a:r>
            <a:r>
              <a:rPr lang="en-US" b="1" u="sng" dirty="0" err="1">
                <a:latin typeface="+mn-lt"/>
              </a:rPr>
              <a:t>Namaz</a:t>
            </a:r>
            <a:br>
              <a:rPr lang="en-US" b="1" u="sng" dirty="0">
                <a:latin typeface="+mn-lt"/>
              </a:rPr>
            </a:br>
            <a:endParaRPr lang="en-US" b="1" u="sng" dirty="0">
              <a:latin typeface="+mn-lt"/>
            </a:endParaRPr>
          </a:p>
        </p:txBody>
      </p:sp>
      <p:sp>
        <p:nvSpPr>
          <p:cNvPr id="3" name="Content Placeholder 2"/>
          <p:cNvSpPr>
            <a:spLocks noGrp="1"/>
          </p:cNvSpPr>
          <p:nvPr>
            <p:ph idx="1"/>
          </p:nvPr>
        </p:nvSpPr>
        <p:spPr>
          <a:xfrm>
            <a:off x="304800" y="990600"/>
            <a:ext cx="9905999" cy="5562600"/>
          </a:xfrm>
        </p:spPr>
        <p:txBody>
          <a:bodyPr>
            <a:normAutofit fontScale="92500" lnSpcReduction="10000"/>
          </a:bodyPr>
          <a:lstStyle/>
          <a:p>
            <a:pPr marL="0" indent="0">
              <a:buNone/>
            </a:pPr>
            <a:r>
              <a:rPr lang="en-US" sz="2800" dirty="0">
                <a:solidFill>
                  <a:schemeClr val="tx1"/>
                </a:solidFill>
              </a:rPr>
              <a:t>These eight conditions are to be observed before </a:t>
            </a:r>
            <a:r>
              <a:rPr lang="en-US" sz="2800" dirty="0" err="1">
                <a:solidFill>
                  <a:schemeClr val="tx1"/>
                </a:solidFill>
              </a:rPr>
              <a:t>Namaz</a:t>
            </a:r>
            <a:r>
              <a:rPr lang="en-US" sz="2800" dirty="0">
                <a:solidFill>
                  <a:schemeClr val="tx1"/>
                </a:solidFill>
              </a:rPr>
              <a:t> </a:t>
            </a:r>
          </a:p>
          <a:p>
            <a:pPr marL="0" indent="0">
              <a:buNone/>
            </a:pPr>
            <a:r>
              <a:rPr lang="en-US" sz="2800" dirty="0">
                <a:solidFill>
                  <a:schemeClr val="tx1"/>
                </a:solidFill>
              </a:rPr>
              <a:t>these are </a:t>
            </a:r>
            <a:r>
              <a:rPr lang="en-US" sz="2800">
                <a:solidFill>
                  <a:schemeClr val="tx1"/>
                </a:solidFill>
              </a:rPr>
              <a:t>called </a:t>
            </a:r>
            <a:r>
              <a:rPr lang="en-US" sz="2800" b="1">
                <a:solidFill>
                  <a:schemeClr val="tx1"/>
                </a:solidFill>
              </a:rPr>
              <a:t>SHARAA’IT.</a:t>
            </a:r>
            <a:endParaRPr lang="en-US" sz="2800" b="1" dirty="0">
              <a:solidFill>
                <a:schemeClr val="tx1"/>
              </a:solidFill>
            </a:endParaRPr>
          </a:p>
          <a:p>
            <a:pPr marL="514350" indent="-514350">
              <a:buFont typeface="+mj-lt"/>
              <a:buAutoNum type="arabicPeriod"/>
            </a:pPr>
            <a:r>
              <a:rPr lang="en-US" sz="2800" dirty="0">
                <a:solidFill>
                  <a:schemeClr val="tx1"/>
                </a:solidFill>
              </a:rPr>
              <a:t>To make Wudhu if necessary. </a:t>
            </a:r>
          </a:p>
          <a:p>
            <a:pPr marL="514350" indent="-514350">
              <a:buFont typeface="+mj-lt"/>
              <a:buAutoNum type="arabicPeriod"/>
            </a:pPr>
            <a:r>
              <a:rPr lang="en-US" sz="2800" dirty="0">
                <a:solidFill>
                  <a:schemeClr val="tx1"/>
                </a:solidFill>
              </a:rPr>
              <a:t>To make Ghusl if necessary. </a:t>
            </a:r>
          </a:p>
          <a:p>
            <a:pPr marL="514350" indent="-514350">
              <a:buFont typeface="+mj-lt"/>
              <a:buAutoNum type="arabicPeriod"/>
            </a:pPr>
            <a:r>
              <a:rPr lang="en-US" sz="2800" dirty="0" err="1">
                <a:solidFill>
                  <a:schemeClr val="tx1"/>
                </a:solidFill>
              </a:rPr>
              <a:t>Taharah</a:t>
            </a:r>
            <a:r>
              <a:rPr lang="en-US" sz="2800" dirty="0">
                <a:solidFill>
                  <a:schemeClr val="tx1"/>
                </a:solidFill>
              </a:rPr>
              <a:t> (cleanliness) of body and dress. </a:t>
            </a:r>
          </a:p>
          <a:p>
            <a:pPr marL="514350" indent="-514350">
              <a:buFont typeface="+mj-lt"/>
              <a:buAutoNum type="arabicPeriod"/>
            </a:pPr>
            <a:r>
              <a:rPr lang="en-US" sz="2800" dirty="0" err="1">
                <a:solidFill>
                  <a:schemeClr val="tx1"/>
                </a:solidFill>
              </a:rPr>
              <a:t>Taharah</a:t>
            </a:r>
            <a:r>
              <a:rPr lang="en-US" sz="2800" dirty="0">
                <a:solidFill>
                  <a:schemeClr val="tx1"/>
                </a:solidFill>
              </a:rPr>
              <a:t> (cleanliness) of place. </a:t>
            </a:r>
          </a:p>
          <a:p>
            <a:pPr marL="514350" indent="-514350">
              <a:buFont typeface="+mj-lt"/>
              <a:buAutoNum type="arabicPeriod"/>
            </a:pPr>
            <a:r>
              <a:rPr lang="en-US" sz="2800" dirty="0">
                <a:solidFill>
                  <a:schemeClr val="tx1"/>
                </a:solidFill>
              </a:rPr>
              <a:t>Facing towards the QIBLAH.</a:t>
            </a:r>
          </a:p>
          <a:p>
            <a:pPr marL="514350" indent="-514350">
              <a:buFont typeface="+mj-lt"/>
              <a:buAutoNum type="arabicPeriod"/>
            </a:pPr>
            <a:r>
              <a:rPr lang="en-US" sz="2800" dirty="0">
                <a:solidFill>
                  <a:schemeClr val="tx1"/>
                </a:solidFill>
              </a:rPr>
              <a:t>Covering of the </a:t>
            </a:r>
            <a:r>
              <a:rPr lang="en-US" sz="2800" dirty="0" err="1">
                <a:solidFill>
                  <a:schemeClr val="tx1"/>
                </a:solidFill>
              </a:rPr>
              <a:t>Satr</a:t>
            </a:r>
            <a:r>
              <a:rPr lang="en-US" sz="2800" dirty="0">
                <a:solidFill>
                  <a:schemeClr val="tx1"/>
                </a:solidFill>
              </a:rPr>
              <a:t> (private parts).</a:t>
            </a:r>
          </a:p>
          <a:p>
            <a:pPr marL="514350" indent="-514350">
              <a:buFont typeface="+mj-lt"/>
              <a:buAutoNum type="arabicPeriod"/>
            </a:pPr>
            <a:r>
              <a:rPr lang="en-US" sz="2800" dirty="0" err="1">
                <a:solidFill>
                  <a:schemeClr val="tx1"/>
                </a:solidFill>
              </a:rPr>
              <a:t>Niyyah</a:t>
            </a:r>
            <a:r>
              <a:rPr lang="en-US" sz="2800" dirty="0">
                <a:solidFill>
                  <a:schemeClr val="tx1"/>
                </a:solidFill>
              </a:rPr>
              <a:t> (intention) for </a:t>
            </a:r>
            <a:r>
              <a:rPr lang="en-US" sz="2800" dirty="0" err="1">
                <a:solidFill>
                  <a:schemeClr val="tx1"/>
                </a:solidFill>
              </a:rPr>
              <a:t>Namaaz</a:t>
            </a:r>
            <a:r>
              <a:rPr lang="en-US" sz="2800" dirty="0">
                <a:solidFill>
                  <a:schemeClr val="tx1"/>
                </a:solidFill>
              </a:rPr>
              <a:t>.</a:t>
            </a:r>
          </a:p>
          <a:p>
            <a:pPr marL="514350" indent="-514350">
              <a:buFont typeface="+mj-lt"/>
              <a:buAutoNum type="arabicPeriod"/>
            </a:pPr>
            <a:r>
              <a:rPr lang="en-US" sz="2800" dirty="0">
                <a:solidFill>
                  <a:schemeClr val="tx1"/>
                </a:solidFill>
              </a:rPr>
              <a:t>Performing </a:t>
            </a:r>
            <a:r>
              <a:rPr lang="en-US" sz="2800" dirty="0" err="1">
                <a:solidFill>
                  <a:schemeClr val="tx1"/>
                </a:solidFill>
              </a:rPr>
              <a:t>Salaat</a:t>
            </a:r>
            <a:r>
              <a:rPr lang="en-US" sz="2800" dirty="0">
                <a:solidFill>
                  <a:schemeClr val="tx1"/>
                </a:solidFill>
              </a:rPr>
              <a:t> at the prescribed times.</a:t>
            </a:r>
          </a:p>
          <a:p>
            <a:pPr marL="0" indent="0">
              <a:buNone/>
            </a:pPr>
            <a:r>
              <a:rPr lang="en-US" sz="2800" b="1" dirty="0">
                <a:solidFill>
                  <a:srgbClr val="FF0000"/>
                </a:solidFill>
                <a:latin typeface="Calibri" panose="020F0502020204030204" pitchFamily="34" charset="0"/>
              </a:rPr>
              <a:t>If any one of these conditions is omitted, </a:t>
            </a:r>
            <a:r>
              <a:rPr lang="en-US" sz="2800" b="1" dirty="0" err="1">
                <a:solidFill>
                  <a:srgbClr val="FF0000"/>
                </a:solidFill>
                <a:latin typeface="Calibri" panose="020F0502020204030204" pitchFamily="34" charset="0"/>
              </a:rPr>
              <a:t>Salaat</a:t>
            </a:r>
            <a:r>
              <a:rPr lang="en-US" sz="2800" b="1" dirty="0">
                <a:solidFill>
                  <a:srgbClr val="FF0000"/>
                </a:solidFill>
                <a:latin typeface="Calibri" panose="020F0502020204030204" pitchFamily="34" charset="0"/>
              </a:rPr>
              <a:t> will not be accepted.</a:t>
            </a:r>
          </a:p>
          <a:p>
            <a:pPr marL="0" indent="0">
              <a:buNone/>
            </a:pPr>
            <a:endParaRPr lang="en-US" dirty="0">
              <a:solidFill>
                <a:schemeClr val="tx1"/>
              </a:solidFill>
            </a:endParaRPr>
          </a:p>
          <a:p>
            <a:endParaRPr lang="en-US" dirty="0"/>
          </a:p>
        </p:txBody>
      </p:sp>
    </p:spTree>
    <p:extLst>
      <p:ext uri="{BB962C8B-B14F-4D97-AF65-F5344CB8AC3E}">
        <p14:creationId xmlns:p14="http://schemas.microsoft.com/office/powerpoint/2010/main" val="28823415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399"/>
            <a:ext cx="6629399" cy="762001"/>
          </a:xfrm>
        </p:spPr>
        <p:txBody>
          <a:bodyPr>
            <a:normAutofit fontScale="90000"/>
          </a:bodyPr>
          <a:lstStyle/>
          <a:p>
            <a:r>
              <a:rPr lang="en-US" b="1" u="sng" dirty="0">
                <a:latin typeface="+mn-lt"/>
              </a:rPr>
              <a:t>Compulsory acts </a:t>
            </a:r>
            <a:r>
              <a:rPr lang="en-US" sz="4400" b="1" u="sng" dirty="0">
                <a:latin typeface="Jameel Noori Nastaleeq" panose="02000503000000000004" pitchFamily="2" charset="-78"/>
                <a:cs typeface="Jameel Noori Nastaleeq" panose="02000503000000000004" pitchFamily="2" charset="-78"/>
              </a:rPr>
              <a:t>(</a:t>
            </a:r>
            <a:r>
              <a:rPr lang="ur-PK" sz="4400" b="1" u="sng" dirty="0">
                <a:latin typeface="Jameel Noori Nastaleeq" panose="02000503000000000004" pitchFamily="2" charset="-78"/>
                <a:cs typeface="Jameel Noori Nastaleeq" panose="02000503000000000004" pitchFamily="2" charset="-78"/>
              </a:rPr>
              <a:t>فرض</a:t>
            </a:r>
            <a:r>
              <a:rPr lang="en-US" sz="4400" b="1" u="sng" dirty="0">
                <a:latin typeface="Jameel Noori Nastaleeq" panose="02000503000000000004" pitchFamily="2" charset="-78"/>
                <a:cs typeface="Jameel Noori Nastaleeq" panose="02000503000000000004" pitchFamily="2" charset="-78"/>
              </a:rPr>
              <a:t>)</a:t>
            </a:r>
            <a:r>
              <a:rPr lang="en-US" b="1" u="sng" dirty="0">
                <a:latin typeface="+mn-lt"/>
              </a:rPr>
              <a:t> of </a:t>
            </a:r>
            <a:r>
              <a:rPr lang="en-US" b="1" u="sng" dirty="0" err="1">
                <a:latin typeface="+mn-lt"/>
              </a:rPr>
              <a:t>Namaz</a:t>
            </a:r>
            <a:br>
              <a:rPr lang="en-US" b="1" u="sng" dirty="0">
                <a:solidFill>
                  <a:schemeClr val="lt1"/>
                </a:solidFill>
                <a:latin typeface="+mn-lt"/>
              </a:rPr>
            </a:br>
            <a:endParaRPr lang="en-US" b="1" u="sng" dirty="0">
              <a:latin typeface="+mn-lt"/>
            </a:endParaRPr>
          </a:p>
        </p:txBody>
      </p:sp>
      <p:sp>
        <p:nvSpPr>
          <p:cNvPr id="3" name="Content Placeholder 2"/>
          <p:cNvSpPr>
            <a:spLocks noGrp="1"/>
          </p:cNvSpPr>
          <p:nvPr>
            <p:ph idx="1"/>
          </p:nvPr>
        </p:nvSpPr>
        <p:spPr>
          <a:xfrm>
            <a:off x="228601" y="914401"/>
            <a:ext cx="9753599" cy="5638800"/>
          </a:xfrm>
        </p:spPr>
        <p:txBody>
          <a:bodyPr>
            <a:normAutofit fontScale="92500" lnSpcReduction="20000"/>
          </a:bodyPr>
          <a:lstStyle/>
          <a:p>
            <a:pPr marL="0" indent="0">
              <a:buNone/>
            </a:pPr>
            <a:r>
              <a:rPr lang="en-US" sz="2800" dirty="0">
                <a:solidFill>
                  <a:schemeClr val="tx1"/>
                </a:solidFill>
              </a:rPr>
              <a:t>These six conditions are to be observed after Starting </a:t>
            </a:r>
            <a:r>
              <a:rPr lang="en-US" sz="2800" dirty="0" err="1">
                <a:solidFill>
                  <a:schemeClr val="tx1"/>
                </a:solidFill>
              </a:rPr>
              <a:t>Namaz</a:t>
            </a:r>
            <a:r>
              <a:rPr lang="en-US" sz="2800" dirty="0">
                <a:solidFill>
                  <a:schemeClr val="tx1"/>
                </a:solidFill>
              </a:rPr>
              <a:t> </a:t>
            </a:r>
          </a:p>
          <a:p>
            <a:pPr marL="0" indent="0">
              <a:buNone/>
            </a:pPr>
            <a:r>
              <a:rPr lang="en-US" sz="2800" dirty="0">
                <a:solidFill>
                  <a:schemeClr val="tx1"/>
                </a:solidFill>
              </a:rPr>
              <a:t>these are called </a:t>
            </a:r>
            <a:r>
              <a:rPr lang="en-US" sz="2800" b="1" dirty="0">
                <a:solidFill>
                  <a:schemeClr val="tx1"/>
                </a:solidFill>
              </a:rPr>
              <a:t>FARA’IZ.</a:t>
            </a:r>
            <a:endParaRPr lang="en-US" sz="2800" dirty="0">
              <a:solidFill>
                <a:schemeClr val="tx1"/>
              </a:solidFill>
            </a:endParaRPr>
          </a:p>
          <a:p>
            <a:pPr marL="514350" indent="-514350">
              <a:buFont typeface="+mj-lt"/>
              <a:buAutoNum type="arabicPeriod"/>
            </a:pPr>
            <a:r>
              <a:rPr lang="en-US" sz="3500" u="sng" dirty="0" err="1">
                <a:solidFill>
                  <a:schemeClr val="tx1"/>
                </a:solidFill>
                <a:latin typeface="Calibri" panose="020F0502020204030204" pitchFamily="34" charset="0"/>
              </a:rPr>
              <a:t>Takbeere</a:t>
            </a:r>
            <a:r>
              <a:rPr lang="en-US" sz="3500" u="sng" dirty="0">
                <a:solidFill>
                  <a:schemeClr val="tx1"/>
                </a:solidFill>
                <a:latin typeface="Calibri" panose="020F0502020204030204" pitchFamily="34" charset="0"/>
              </a:rPr>
              <a:t> </a:t>
            </a:r>
            <a:r>
              <a:rPr lang="en-US" sz="3500" u="sng" dirty="0" err="1">
                <a:solidFill>
                  <a:schemeClr val="tx1"/>
                </a:solidFill>
                <a:latin typeface="Calibri" panose="020F0502020204030204" pitchFamily="34" charset="0"/>
              </a:rPr>
              <a:t>Tahrima</a:t>
            </a:r>
            <a:r>
              <a:rPr lang="en-US" sz="3500" u="sng" dirty="0">
                <a:solidFill>
                  <a:schemeClr val="tx1"/>
                </a:solidFill>
                <a:latin typeface="Calibri" panose="020F0502020204030204" pitchFamily="34" charset="0"/>
              </a:rPr>
              <a:t>. </a:t>
            </a:r>
          </a:p>
          <a:p>
            <a:pPr marL="514350" indent="-514350">
              <a:buFont typeface="+mj-lt"/>
              <a:buAutoNum type="arabicPeriod"/>
            </a:pPr>
            <a:r>
              <a:rPr lang="en-US" sz="3500" u="sng" dirty="0" err="1">
                <a:solidFill>
                  <a:schemeClr val="tx1"/>
                </a:solidFill>
                <a:latin typeface="Calibri" panose="020F0502020204030204" pitchFamily="34" charset="0"/>
              </a:rPr>
              <a:t>Qiyaam</a:t>
            </a:r>
            <a:r>
              <a:rPr lang="en-US" sz="3500" dirty="0">
                <a:solidFill>
                  <a:schemeClr val="tx1"/>
                </a:solidFill>
                <a:latin typeface="Calibri" panose="020F0502020204030204" pitchFamily="34" charset="0"/>
              </a:rPr>
              <a:t> (Standing Position). </a:t>
            </a:r>
          </a:p>
          <a:p>
            <a:pPr marL="514350" indent="-514350">
              <a:buFont typeface="+mj-lt"/>
              <a:buAutoNum type="arabicPeriod"/>
            </a:pPr>
            <a:r>
              <a:rPr lang="en-US" sz="3500" u="sng" dirty="0" err="1">
                <a:solidFill>
                  <a:schemeClr val="tx1"/>
                </a:solidFill>
                <a:latin typeface="Calibri" panose="020F0502020204030204" pitchFamily="34" charset="0"/>
              </a:rPr>
              <a:t>Qiraat</a:t>
            </a:r>
            <a:r>
              <a:rPr lang="en-US" sz="3500" u="sng" dirty="0">
                <a:solidFill>
                  <a:schemeClr val="tx1"/>
                </a:solidFill>
                <a:latin typeface="Calibri" panose="020F0502020204030204" pitchFamily="34" charset="0"/>
              </a:rPr>
              <a:t> </a:t>
            </a:r>
            <a:r>
              <a:rPr lang="en-US" sz="3500" dirty="0">
                <a:solidFill>
                  <a:schemeClr val="tx1"/>
                </a:solidFill>
                <a:latin typeface="Calibri" panose="020F0502020204030204" pitchFamily="34" charset="0"/>
              </a:rPr>
              <a:t>(Reciting Of At Least Three </a:t>
            </a:r>
            <a:r>
              <a:rPr lang="en-US" sz="3500" dirty="0" err="1">
                <a:solidFill>
                  <a:schemeClr val="tx1"/>
                </a:solidFill>
                <a:latin typeface="Calibri" panose="020F0502020204030204" pitchFamily="34" charset="0"/>
              </a:rPr>
              <a:t>Aayats</a:t>
            </a:r>
            <a:r>
              <a:rPr lang="en-US" sz="3500" dirty="0">
                <a:solidFill>
                  <a:schemeClr val="tx1"/>
                </a:solidFill>
                <a:latin typeface="Calibri" panose="020F0502020204030204" pitchFamily="34" charset="0"/>
              </a:rPr>
              <a:t> Or One Long </a:t>
            </a:r>
            <a:r>
              <a:rPr lang="en-US" sz="3500" dirty="0" err="1">
                <a:solidFill>
                  <a:schemeClr val="tx1"/>
                </a:solidFill>
                <a:latin typeface="Calibri" panose="020F0502020204030204" pitchFamily="34" charset="0"/>
              </a:rPr>
              <a:t>Aayat</a:t>
            </a:r>
            <a:r>
              <a:rPr lang="en-US" sz="3500" dirty="0">
                <a:solidFill>
                  <a:schemeClr val="tx1"/>
                </a:solidFill>
                <a:latin typeface="Calibri" panose="020F0502020204030204" pitchFamily="34" charset="0"/>
              </a:rPr>
              <a:t> Of The </a:t>
            </a:r>
            <a:r>
              <a:rPr lang="en-US" sz="3500" dirty="0" err="1">
                <a:solidFill>
                  <a:schemeClr val="tx1"/>
                </a:solidFill>
                <a:latin typeface="Calibri" panose="020F0502020204030204" pitchFamily="34" charset="0"/>
              </a:rPr>
              <a:t>Quraan</a:t>
            </a:r>
            <a:r>
              <a:rPr lang="en-US" sz="3500" dirty="0">
                <a:solidFill>
                  <a:schemeClr val="tx1"/>
                </a:solidFill>
                <a:latin typeface="Calibri" panose="020F0502020204030204" pitchFamily="34" charset="0"/>
              </a:rPr>
              <a:t>. </a:t>
            </a:r>
          </a:p>
          <a:p>
            <a:pPr marL="514350" indent="-514350">
              <a:buFont typeface="+mj-lt"/>
              <a:buAutoNum type="arabicPeriod"/>
            </a:pPr>
            <a:r>
              <a:rPr lang="en-US" sz="3500" u="sng" dirty="0" err="1">
                <a:solidFill>
                  <a:schemeClr val="tx1"/>
                </a:solidFill>
                <a:latin typeface="Calibri" panose="020F0502020204030204" pitchFamily="34" charset="0"/>
              </a:rPr>
              <a:t>Ruku</a:t>
            </a:r>
            <a:r>
              <a:rPr lang="en-US" sz="3500" dirty="0">
                <a:solidFill>
                  <a:schemeClr val="tx1"/>
                </a:solidFill>
                <a:latin typeface="Calibri" panose="020F0502020204030204" pitchFamily="34" charset="0"/>
              </a:rPr>
              <a:t> (To Bow Down). </a:t>
            </a:r>
          </a:p>
          <a:p>
            <a:pPr marL="514350" indent="-514350">
              <a:buFont typeface="+mj-lt"/>
              <a:buAutoNum type="arabicPeriod"/>
            </a:pPr>
            <a:r>
              <a:rPr lang="en-US" sz="3500" u="sng" dirty="0">
                <a:solidFill>
                  <a:schemeClr val="tx1"/>
                </a:solidFill>
                <a:latin typeface="Calibri" panose="020F0502020204030204" pitchFamily="34" charset="0"/>
              </a:rPr>
              <a:t>Both The </a:t>
            </a:r>
            <a:r>
              <a:rPr lang="en-US" sz="3500" u="sng" dirty="0" err="1">
                <a:solidFill>
                  <a:schemeClr val="tx1"/>
                </a:solidFill>
                <a:latin typeface="Calibri" panose="020F0502020204030204" pitchFamily="34" charset="0"/>
              </a:rPr>
              <a:t>Sajdahs</a:t>
            </a:r>
            <a:r>
              <a:rPr lang="en-US" sz="3500" dirty="0">
                <a:solidFill>
                  <a:schemeClr val="tx1"/>
                </a:solidFill>
                <a:latin typeface="Calibri" panose="020F0502020204030204" pitchFamily="34" charset="0"/>
              </a:rPr>
              <a:t> (Prostrate). </a:t>
            </a:r>
          </a:p>
          <a:p>
            <a:pPr marL="514350" indent="-514350">
              <a:buFont typeface="+mj-lt"/>
              <a:buAutoNum type="arabicPeriod"/>
            </a:pPr>
            <a:r>
              <a:rPr lang="en-US" sz="3500" u="sng" dirty="0" err="1">
                <a:solidFill>
                  <a:schemeClr val="tx1"/>
                </a:solidFill>
                <a:latin typeface="Calibri" panose="020F0502020204030204" pitchFamily="34" charset="0"/>
              </a:rPr>
              <a:t>Qaa’dah</a:t>
            </a:r>
            <a:r>
              <a:rPr lang="en-US" sz="3500" u="sng" dirty="0">
                <a:solidFill>
                  <a:schemeClr val="tx1"/>
                </a:solidFill>
                <a:latin typeface="Calibri" panose="020F0502020204030204" pitchFamily="34" charset="0"/>
              </a:rPr>
              <a:t> </a:t>
            </a:r>
            <a:r>
              <a:rPr lang="en-US" sz="3500" u="sng" dirty="0" err="1">
                <a:solidFill>
                  <a:schemeClr val="tx1"/>
                </a:solidFill>
                <a:latin typeface="Calibri" panose="020F0502020204030204" pitchFamily="34" charset="0"/>
              </a:rPr>
              <a:t>Akheerah</a:t>
            </a:r>
            <a:r>
              <a:rPr lang="en-US" sz="3500" dirty="0">
                <a:solidFill>
                  <a:schemeClr val="tx1"/>
                </a:solidFill>
                <a:latin typeface="Calibri" panose="020F0502020204030204" pitchFamily="34" charset="0"/>
              </a:rPr>
              <a:t> (To Sit So Long At The End Of The Last </a:t>
            </a:r>
            <a:r>
              <a:rPr lang="en-US" sz="3500" dirty="0" err="1">
                <a:solidFill>
                  <a:schemeClr val="tx1"/>
                </a:solidFill>
                <a:latin typeface="Calibri" panose="020F0502020204030204" pitchFamily="34" charset="0"/>
              </a:rPr>
              <a:t>Rakaat</a:t>
            </a:r>
            <a:r>
              <a:rPr lang="en-US" sz="3500" dirty="0">
                <a:solidFill>
                  <a:schemeClr val="tx1"/>
                </a:solidFill>
                <a:latin typeface="Calibri" panose="020F0502020204030204" pitchFamily="34" charset="0"/>
              </a:rPr>
              <a:t> That One Can Read The </a:t>
            </a:r>
            <a:r>
              <a:rPr lang="en-US" sz="3500" dirty="0" err="1">
                <a:solidFill>
                  <a:schemeClr val="tx1"/>
                </a:solidFill>
                <a:latin typeface="Calibri" panose="020F0502020204030204" pitchFamily="34" charset="0"/>
              </a:rPr>
              <a:t>Tashahhud</a:t>
            </a:r>
            <a:r>
              <a:rPr lang="en-US" sz="3500" dirty="0">
                <a:solidFill>
                  <a:schemeClr val="tx1"/>
                </a:solidFill>
                <a:latin typeface="Calibri" panose="020F0502020204030204" pitchFamily="34" charset="0"/>
              </a:rPr>
              <a:t>).</a:t>
            </a:r>
          </a:p>
          <a:p>
            <a:pPr marL="400050" lvl="1" indent="0">
              <a:buNone/>
            </a:pPr>
            <a:r>
              <a:rPr lang="en-US" sz="3000" b="1" dirty="0">
                <a:solidFill>
                  <a:srgbClr val="FF0000"/>
                </a:solidFill>
                <a:latin typeface="Calibri" panose="020F0502020204030204" pitchFamily="34" charset="0"/>
              </a:rPr>
              <a:t>If any one of these conditions is omitted, </a:t>
            </a:r>
            <a:r>
              <a:rPr lang="en-US" sz="3000" b="1" dirty="0" err="1">
                <a:solidFill>
                  <a:srgbClr val="FF0000"/>
                </a:solidFill>
                <a:latin typeface="Calibri" panose="020F0502020204030204" pitchFamily="34" charset="0"/>
              </a:rPr>
              <a:t>Salaat</a:t>
            </a:r>
            <a:r>
              <a:rPr lang="en-US" sz="3000" b="1" dirty="0">
                <a:solidFill>
                  <a:srgbClr val="FF0000"/>
                </a:solidFill>
                <a:latin typeface="Calibri" panose="020F0502020204030204" pitchFamily="34" charset="0"/>
              </a:rPr>
              <a:t> will not be accepted.</a:t>
            </a:r>
          </a:p>
          <a:p>
            <a:pPr marL="0" indent="0">
              <a:buNone/>
            </a:pPr>
            <a:endParaRPr lang="en-US" dirty="0">
              <a:solidFill>
                <a:schemeClr val="tx1"/>
              </a:solidFill>
            </a:endParaRPr>
          </a:p>
          <a:p>
            <a:endParaRPr lang="en-US" dirty="0"/>
          </a:p>
        </p:txBody>
      </p:sp>
    </p:spTree>
    <p:extLst>
      <p:ext uri="{BB962C8B-B14F-4D97-AF65-F5344CB8AC3E}">
        <p14:creationId xmlns:p14="http://schemas.microsoft.com/office/powerpoint/2010/main" val="36654283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762000"/>
            <a:ext cx="8839200" cy="4546886"/>
          </a:xfrm>
          <a:prstGeom prst="rect">
            <a:avLst/>
          </a:prstGeom>
        </p:spPr>
        <p:txBody>
          <a:bodyPr wrap="square">
            <a:spAutoFit/>
          </a:bodyPr>
          <a:lstStyle/>
          <a:p>
            <a:pPr lvl="0" algn="ctr" defTabSz="457200">
              <a:lnSpc>
                <a:spcPct val="110000"/>
              </a:lnSpc>
              <a:spcBef>
                <a:spcPts val="1000"/>
              </a:spcBef>
              <a:buClr>
                <a:srgbClr val="90C226"/>
              </a:buClr>
              <a:buSzPct val="80000"/>
            </a:pPr>
            <a:r>
              <a:rPr lang="en-US" sz="4800" i="1" dirty="0" err="1">
                <a:solidFill>
                  <a:srgbClr val="FF0000"/>
                </a:solidFill>
                <a:latin typeface="Calibri" panose="020F0502020204030204" pitchFamily="34" charset="0"/>
              </a:rPr>
              <a:t>Wajibaat</a:t>
            </a:r>
            <a:r>
              <a:rPr lang="en-US" sz="4800" dirty="0">
                <a:solidFill>
                  <a:srgbClr val="FF0000"/>
                </a:solidFill>
                <a:latin typeface="Jameel Noori Nastaleeq" panose="02000503000000000004" pitchFamily="2" charset="-78"/>
                <a:cs typeface="Jameel Noori Nastaleeq" panose="02000503000000000004" pitchFamily="2" charset="-78"/>
              </a:rPr>
              <a:t> (</a:t>
            </a:r>
            <a:r>
              <a:rPr lang="ur-PK" sz="4800" dirty="0">
                <a:solidFill>
                  <a:srgbClr val="FF0000"/>
                </a:solidFill>
                <a:latin typeface="Jameel Noori Nastaleeq" panose="02000503000000000004" pitchFamily="2" charset="-78"/>
                <a:cs typeface="Jameel Noori Nastaleeq" panose="02000503000000000004" pitchFamily="2" charset="-78"/>
              </a:rPr>
              <a:t>واجبات</a:t>
            </a:r>
            <a:r>
              <a:rPr lang="en-US" sz="4800" dirty="0">
                <a:solidFill>
                  <a:srgbClr val="FF0000"/>
                </a:solidFill>
                <a:latin typeface="Jameel Noori Nastaleeq" panose="02000503000000000004" pitchFamily="2" charset="-78"/>
                <a:cs typeface="Jameel Noori Nastaleeq" panose="02000503000000000004" pitchFamily="2" charset="-78"/>
              </a:rPr>
              <a:t>)</a:t>
            </a:r>
            <a:endParaRPr lang="en-US" sz="4000" dirty="0">
              <a:solidFill>
                <a:srgbClr val="FF0000"/>
              </a:solidFill>
              <a:latin typeface="Jameel Noori Nastaleeq" panose="02000503000000000004" pitchFamily="2" charset="-78"/>
              <a:cs typeface="Jameel Noori Nastaleeq" panose="02000503000000000004" pitchFamily="2" charset="-78"/>
            </a:endParaRPr>
          </a:p>
          <a:p>
            <a:pPr marL="457200" lvl="0" indent="-457200" defTabSz="457200">
              <a:lnSpc>
                <a:spcPct val="110000"/>
              </a:lnSpc>
              <a:spcBef>
                <a:spcPts val="1000"/>
              </a:spcBef>
              <a:buClr>
                <a:srgbClr val="90C226"/>
              </a:buClr>
              <a:buSzPct val="80000"/>
              <a:buFont typeface="Wingdings" panose="05000000000000000000" pitchFamily="2" charset="2"/>
              <a:buChar char="Ø"/>
            </a:pPr>
            <a:r>
              <a:rPr lang="en-US" sz="3200" i="1" dirty="0" err="1">
                <a:latin typeface="Calibri" panose="020F0502020204030204" pitchFamily="34" charset="0"/>
              </a:rPr>
              <a:t>Waajibaat</a:t>
            </a:r>
            <a:r>
              <a:rPr lang="en-US" sz="3200" i="1" dirty="0">
                <a:latin typeface="Calibri" panose="020F0502020204030204" pitchFamily="34" charset="0"/>
              </a:rPr>
              <a:t> are those items that are necessary to complete the </a:t>
            </a:r>
            <a:r>
              <a:rPr lang="en-US" sz="3200" i="1" dirty="0" err="1">
                <a:latin typeface="Calibri" panose="020F0502020204030204" pitchFamily="34" charset="0"/>
              </a:rPr>
              <a:t>namaaz</a:t>
            </a:r>
            <a:r>
              <a:rPr lang="en-US" sz="3200" i="1" dirty="0">
                <a:latin typeface="Calibri" panose="020F0502020204030204" pitchFamily="34" charset="0"/>
              </a:rPr>
              <a:t>.</a:t>
            </a:r>
          </a:p>
          <a:p>
            <a:pPr marL="457200" lvl="0" indent="-457200" defTabSz="457200">
              <a:lnSpc>
                <a:spcPct val="110000"/>
              </a:lnSpc>
              <a:spcBef>
                <a:spcPts val="1000"/>
              </a:spcBef>
              <a:buClr>
                <a:srgbClr val="90C226"/>
              </a:buClr>
              <a:buSzPct val="80000"/>
              <a:buFont typeface="Wingdings" panose="05000000000000000000" pitchFamily="2" charset="2"/>
              <a:buChar char="Ø"/>
            </a:pPr>
            <a:r>
              <a:rPr lang="en-US" sz="3200" i="1" dirty="0">
                <a:latin typeface="Calibri" panose="020F0502020204030204" pitchFamily="34" charset="0"/>
              </a:rPr>
              <a:t>If one omitted, or delay any one of them unknowingly, this mistake can be compensated by performing </a:t>
            </a:r>
            <a:r>
              <a:rPr lang="en-US" sz="3200" i="1" dirty="0" err="1">
                <a:latin typeface="Calibri" panose="020F0502020204030204" pitchFamily="34" charset="0"/>
              </a:rPr>
              <a:t>sajda</a:t>
            </a:r>
            <a:r>
              <a:rPr lang="en-US" sz="3200" i="1" dirty="0">
                <a:latin typeface="Calibri" panose="020F0502020204030204" pitchFamily="34" charset="0"/>
              </a:rPr>
              <a:t> </a:t>
            </a:r>
            <a:r>
              <a:rPr lang="en-US" sz="3200" i="1" dirty="0" err="1">
                <a:latin typeface="Calibri" panose="020F0502020204030204" pitchFamily="34" charset="0"/>
              </a:rPr>
              <a:t>sahw</a:t>
            </a:r>
            <a:r>
              <a:rPr lang="en-US" sz="3200" i="1" dirty="0">
                <a:latin typeface="Calibri" panose="020F0502020204030204" pitchFamily="34" charset="0"/>
              </a:rPr>
              <a:t> </a:t>
            </a:r>
            <a:r>
              <a:rPr lang="en-US" sz="4000" dirty="0">
                <a:solidFill>
                  <a:srgbClr val="FF0000"/>
                </a:solidFill>
                <a:latin typeface="Jameel Noori Nastaleeq" panose="02000503000000000004" pitchFamily="2" charset="-78"/>
                <a:cs typeface="Jameel Noori Nastaleeq" panose="02000503000000000004" pitchFamily="2" charset="-78"/>
              </a:rPr>
              <a:t>(</a:t>
            </a:r>
            <a:r>
              <a:rPr lang="ur-PK" sz="4000" dirty="0">
                <a:solidFill>
                  <a:srgbClr val="FF0000"/>
                </a:solidFill>
                <a:latin typeface="Jameel Noori Nastaleeq" panose="02000503000000000004" pitchFamily="2" charset="-78"/>
                <a:cs typeface="Jameel Noori Nastaleeq" panose="02000503000000000004" pitchFamily="2" charset="-78"/>
              </a:rPr>
              <a:t>سجدہ سہو</a:t>
            </a:r>
            <a:r>
              <a:rPr lang="en-US" sz="4000" dirty="0">
                <a:solidFill>
                  <a:srgbClr val="FF0000"/>
                </a:solidFill>
                <a:latin typeface="Jameel Noori Nastaleeq" panose="02000503000000000004" pitchFamily="2" charset="-78"/>
                <a:cs typeface="Jameel Noori Nastaleeq" panose="02000503000000000004" pitchFamily="2" charset="-78"/>
              </a:rPr>
              <a:t>)</a:t>
            </a:r>
            <a:r>
              <a:rPr lang="en-US" sz="3200" i="1" dirty="0">
                <a:latin typeface="Calibri" panose="020F0502020204030204" pitchFamily="34" charset="0"/>
              </a:rPr>
              <a:t> (</a:t>
            </a:r>
            <a:r>
              <a:rPr lang="en-US" sz="3200" i="1" dirty="0" err="1">
                <a:latin typeface="Calibri" panose="020F0502020204030204" pitchFamily="34" charset="0"/>
              </a:rPr>
              <a:t>sajda</a:t>
            </a:r>
            <a:r>
              <a:rPr lang="en-US" sz="3200" i="1" dirty="0">
                <a:latin typeface="Calibri" panose="020F0502020204030204" pitchFamily="34" charset="0"/>
              </a:rPr>
              <a:t> done for mistakes made unknowingly).</a:t>
            </a:r>
          </a:p>
        </p:txBody>
      </p:sp>
    </p:spTree>
    <p:extLst>
      <p:ext uri="{BB962C8B-B14F-4D97-AF65-F5344CB8AC3E}">
        <p14:creationId xmlns:p14="http://schemas.microsoft.com/office/powerpoint/2010/main" val="36812112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5257800" cy="762000"/>
          </a:xfrm>
        </p:spPr>
        <p:txBody>
          <a:bodyPr>
            <a:noAutofit/>
          </a:bodyPr>
          <a:lstStyle/>
          <a:p>
            <a:r>
              <a:rPr lang="en-US" u="sng" dirty="0" err="1">
                <a:solidFill>
                  <a:srgbClr val="FF0000"/>
                </a:solidFill>
                <a:latin typeface="Calibri" panose="020F0502020204030204" pitchFamily="34" charset="0"/>
              </a:rPr>
              <a:t>Waajib</a:t>
            </a:r>
            <a:r>
              <a:rPr lang="en-US" u="sng" dirty="0">
                <a:solidFill>
                  <a:srgbClr val="FF0000"/>
                </a:solidFill>
                <a:latin typeface="Calibri" panose="020F0502020204030204" pitchFamily="34" charset="0"/>
              </a:rPr>
              <a:t> </a:t>
            </a:r>
            <a:r>
              <a:rPr lang="en-US" sz="4400" u="sng" dirty="0">
                <a:solidFill>
                  <a:srgbClr val="FF0000"/>
                </a:solidFill>
                <a:latin typeface="Calibri" panose="020F0502020204030204" pitchFamily="34" charset="0"/>
                <a:cs typeface="Jameel Noori Nastaleeq" panose="02000503000000000004" pitchFamily="2" charset="-78"/>
              </a:rPr>
              <a:t>(</a:t>
            </a:r>
            <a:r>
              <a:rPr lang="ur-PK" sz="4400" u="sng" dirty="0">
                <a:solidFill>
                  <a:srgbClr val="FF0000"/>
                </a:solidFill>
                <a:latin typeface="Calibri" panose="020F0502020204030204" pitchFamily="34" charset="0"/>
                <a:cs typeface="Jameel Noori Nastaleeq" panose="02000503000000000004" pitchFamily="2" charset="-78"/>
              </a:rPr>
              <a:t>واجبات</a:t>
            </a:r>
            <a:r>
              <a:rPr lang="en-US" sz="4400" u="sng" dirty="0">
                <a:solidFill>
                  <a:srgbClr val="FF0000"/>
                </a:solidFill>
                <a:latin typeface="Calibri" panose="020F0502020204030204" pitchFamily="34" charset="0"/>
                <a:cs typeface="Jameel Noori Nastaleeq" panose="02000503000000000004" pitchFamily="2" charset="-78"/>
              </a:rPr>
              <a:t>)</a:t>
            </a:r>
            <a:r>
              <a:rPr lang="en-US" u="sng" dirty="0">
                <a:solidFill>
                  <a:srgbClr val="FF0000"/>
                </a:solidFill>
                <a:latin typeface="Calibri" panose="020F0502020204030204" pitchFamily="34" charset="0"/>
              </a:rPr>
              <a:t> Of </a:t>
            </a:r>
            <a:r>
              <a:rPr lang="en-US" u="sng" dirty="0" err="1">
                <a:solidFill>
                  <a:srgbClr val="FF0000"/>
                </a:solidFill>
                <a:latin typeface="Calibri" panose="020F0502020204030204" pitchFamily="34" charset="0"/>
              </a:rPr>
              <a:t>Namaz</a:t>
            </a:r>
            <a:endParaRPr lang="en-US" u="sng" dirty="0">
              <a:solidFill>
                <a:srgbClr val="FF0000"/>
              </a:solidFill>
              <a:latin typeface="Calibri" panose="020F0502020204030204" pitchFamily="34" charset="0"/>
            </a:endParaRPr>
          </a:p>
        </p:txBody>
      </p:sp>
      <p:sp>
        <p:nvSpPr>
          <p:cNvPr id="3" name="Content Placeholder 2"/>
          <p:cNvSpPr>
            <a:spLocks noGrp="1"/>
          </p:cNvSpPr>
          <p:nvPr>
            <p:ph idx="1"/>
          </p:nvPr>
        </p:nvSpPr>
        <p:spPr>
          <a:xfrm>
            <a:off x="114300" y="1066800"/>
            <a:ext cx="10896600" cy="5791200"/>
          </a:xfrm>
        </p:spPr>
        <p:txBody>
          <a:bodyPr>
            <a:normAutofit fontScale="25000" lnSpcReduction="20000"/>
          </a:bodyPr>
          <a:lstStyle/>
          <a:p>
            <a:pPr marL="457200" indent="-457200">
              <a:lnSpc>
                <a:spcPct val="120000"/>
              </a:lnSpc>
              <a:buFont typeface="+mj-lt"/>
              <a:buAutoNum type="arabicParenR"/>
            </a:pPr>
            <a:r>
              <a:rPr lang="en-US" sz="12800" dirty="0">
                <a:solidFill>
                  <a:schemeClr val="tx1"/>
                </a:solidFill>
                <a:latin typeface="Calibri" panose="020F0502020204030204" pitchFamily="34" charset="0"/>
              </a:rPr>
              <a:t>Fixing the first two </a:t>
            </a:r>
            <a:r>
              <a:rPr lang="en-US" sz="12800" dirty="0" err="1">
                <a:solidFill>
                  <a:schemeClr val="tx1"/>
                </a:solidFill>
                <a:latin typeface="Calibri" panose="020F0502020204030204" pitchFamily="34" charset="0"/>
              </a:rPr>
              <a:t>rakaat</a:t>
            </a:r>
            <a:r>
              <a:rPr lang="en-US" sz="12800" dirty="0">
                <a:solidFill>
                  <a:schemeClr val="tx1"/>
                </a:solidFill>
                <a:latin typeface="Calibri" panose="020F0502020204030204" pitchFamily="34" charset="0"/>
              </a:rPr>
              <a:t> of the </a:t>
            </a:r>
            <a:r>
              <a:rPr lang="en-US" sz="12800" dirty="0" err="1">
                <a:solidFill>
                  <a:schemeClr val="tx1"/>
                </a:solidFill>
                <a:latin typeface="Calibri" panose="020F0502020204030204" pitchFamily="34" charset="0"/>
              </a:rPr>
              <a:t>farz</a:t>
            </a:r>
            <a:r>
              <a:rPr lang="en-US" sz="12800" dirty="0">
                <a:solidFill>
                  <a:schemeClr val="tx1"/>
                </a:solidFill>
                <a:latin typeface="Calibri" panose="020F0502020204030204" pitchFamily="34" charset="0"/>
              </a:rPr>
              <a:t> </a:t>
            </a:r>
            <a:r>
              <a:rPr lang="en-US" sz="12800" dirty="0" err="1">
                <a:solidFill>
                  <a:schemeClr val="tx1"/>
                </a:solidFill>
                <a:latin typeface="Calibri" panose="020F0502020204030204" pitchFamily="34" charset="0"/>
              </a:rPr>
              <a:t>namaaz</a:t>
            </a:r>
            <a:r>
              <a:rPr lang="en-US" sz="12800" dirty="0">
                <a:solidFill>
                  <a:schemeClr val="tx1"/>
                </a:solidFill>
                <a:latin typeface="Calibri" panose="020F0502020204030204" pitchFamily="34" charset="0"/>
              </a:rPr>
              <a:t> for </a:t>
            </a:r>
            <a:r>
              <a:rPr lang="en-US" sz="12800" dirty="0" err="1">
                <a:solidFill>
                  <a:schemeClr val="tx1"/>
                </a:solidFill>
                <a:latin typeface="Calibri" panose="020F0502020204030204" pitchFamily="34" charset="0"/>
              </a:rPr>
              <a:t>qiraat</a:t>
            </a:r>
            <a:r>
              <a:rPr lang="en-US" sz="12800" dirty="0">
                <a:solidFill>
                  <a:schemeClr val="tx1"/>
                </a:solidFill>
                <a:latin typeface="Calibri" panose="020F0502020204030204" pitchFamily="34" charset="0"/>
              </a:rPr>
              <a:t>. </a:t>
            </a:r>
          </a:p>
          <a:p>
            <a:pPr marL="457200" indent="-457200">
              <a:lnSpc>
                <a:spcPct val="120000"/>
              </a:lnSpc>
              <a:buFont typeface="+mj-lt"/>
              <a:buAutoNum type="arabicParenR"/>
            </a:pPr>
            <a:endParaRPr lang="en-US" sz="12800" dirty="0">
              <a:solidFill>
                <a:schemeClr val="tx1"/>
              </a:solidFill>
              <a:latin typeface="Calibri" panose="020F0502020204030204" pitchFamily="34" charset="0"/>
            </a:endParaRPr>
          </a:p>
          <a:p>
            <a:pPr marL="457200" indent="-457200">
              <a:lnSpc>
                <a:spcPct val="120000"/>
              </a:lnSpc>
              <a:buFont typeface="+mj-lt"/>
              <a:buAutoNum type="arabicParenR"/>
            </a:pPr>
            <a:r>
              <a:rPr lang="en-US" sz="12800" dirty="0">
                <a:solidFill>
                  <a:schemeClr val="tx1"/>
                </a:solidFill>
                <a:latin typeface="Calibri" panose="020F0502020204030204" pitchFamily="34" charset="0"/>
              </a:rPr>
              <a:t>It is </a:t>
            </a:r>
            <a:r>
              <a:rPr lang="en-US" sz="12800" dirty="0" err="1">
                <a:solidFill>
                  <a:schemeClr val="tx1"/>
                </a:solidFill>
                <a:latin typeface="Calibri" panose="020F0502020204030204" pitchFamily="34" charset="0"/>
              </a:rPr>
              <a:t>waajib</a:t>
            </a:r>
            <a:r>
              <a:rPr lang="en-US" sz="12800" dirty="0">
                <a:solidFill>
                  <a:schemeClr val="tx1"/>
                </a:solidFill>
                <a:latin typeface="Calibri" panose="020F0502020204030204" pitchFamily="34" charset="0"/>
              </a:rPr>
              <a:t> to recite surah </a:t>
            </a:r>
            <a:r>
              <a:rPr lang="en-US" sz="12800" dirty="0" err="1">
                <a:solidFill>
                  <a:schemeClr val="tx1"/>
                </a:solidFill>
                <a:latin typeface="Calibri" panose="020F0502020204030204" pitchFamily="34" charset="0"/>
              </a:rPr>
              <a:t>faatiha</a:t>
            </a:r>
            <a:r>
              <a:rPr lang="en-US" sz="12800" dirty="0">
                <a:solidFill>
                  <a:schemeClr val="tx1"/>
                </a:solidFill>
                <a:latin typeface="Calibri" panose="020F0502020204030204" pitchFamily="34" charset="0"/>
              </a:rPr>
              <a:t> in all the </a:t>
            </a:r>
            <a:r>
              <a:rPr lang="en-US" sz="12800" dirty="0" err="1">
                <a:solidFill>
                  <a:schemeClr val="tx1"/>
                </a:solidFill>
                <a:latin typeface="Calibri" panose="020F0502020204030204" pitchFamily="34" charset="0"/>
              </a:rPr>
              <a:t>rakaat</a:t>
            </a:r>
            <a:r>
              <a:rPr lang="en-US" sz="12800" dirty="0">
                <a:solidFill>
                  <a:schemeClr val="tx1"/>
                </a:solidFill>
                <a:latin typeface="Calibri" panose="020F0502020204030204" pitchFamily="34" charset="0"/>
              </a:rPr>
              <a:t> of every </a:t>
            </a:r>
            <a:r>
              <a:rPr lang="en-US" sz="12800" dirty="0" err="1">
                <a:solidFill>
                  <a:schemeClr val="tx1"/>
                </a:solidFill>
                <a:latin typeface="Calibri" panose="020F0502020204030204" pitchFamily="34" charset="0"/>
              </a:rPr>
              <a:t>namaaz</a:t>
            </a:r>
            <a:r>
              <a:rPr lang="en-US" sz="12800" dirty="0">
                <a:solidFill>
                  <a:schemeClr val="tx1"/>
                </a:solidFill>
                <a:latin typeface="Calibri" panose="020F0502020204030204" pitchFamily="34" charset="0"/>
              </a:rPr>
              <a:t>. However, in the third and fourth </a:t>
            </a:r>
            <a:r>
              <a:rPr lang="en-US" sz="12800" dirty="0" err="1">
                <a:solidFill>
                  <a:schemeClr val="tx1"/>
                </a:solidFill>
                <a:latin typeface="Calibri" panose="020F0502020204030204" pitchFamily="34" charset="0"/>
              </a:rPr>
              <a:t>rakaat</a:t>
            </a:r>
            <a:r>
              <a:rPr lang="en-US" sz="12800" dirty="0">
                <a:solidFill>
                  <a:schemeClr val="tx1"/>
                </a:solidFill>
                <a:latin typeface="Calibri" panose="020F0502020204030204" pitchFamily="34" charset="0"/>
              </a:rPr>
              <a:t> of any </a:t>
            </a:r>
            <a:r>
              <a:rPr lang="en-US" sz="12800" dirty="0" err="1">
                <a:solidFill>
                  <a:schemeClr val="tx1"/>
                </a:solidFill>
                <a:latin typeface="Calibri" panose="020F0502020204030204" pitchFamily="34" charset="0"/>
              </a:rPr>
              <a:t>farz</a:t>
            </a:r>
            <a:r>
              <a:rPr lang="en-US" sz="12800" dirty="0">
                <a:solidFill>
                  <a:schemeClr val="tx1"/>
                </a:solidFill>
                <a:latin typeface="Calibri" panose="020F0502020204030204" pitchFamily="34" charset="0"/>
              </a:rPr>
              <a:t> </a:t>
            </a:r>
            <a:r>
              <a:rPr lang="en-US" sz="12800" dirty="0" err="1">
                <a:solidFill>
                  <a:schemeClr val="tx1"/>
                </a:solidFill>
                <a:latin typeface="Calibri" panose="020F0502020204030204" pitchFamily="34" charset="0"/>
              </a:rPr>
              <a:t>namaaz</a:t>
            </a:r>
            <a:r>
              <a:rPr lang="en-US" sz="12800" dirty="0">
                <a:solidFill>
                  <a:schemeClr val="tx1"/>
                </a:solidFill>
                <a:latin typeface="Calibri" panose="020F0502020204030204" pitchFamily="34" charset="0"/>
              </a:rPr>
              <a:t> it is </a:t>
            </a:r>
            <a:r>
              <a:rPr lang="en-US" sz="12800" dirty="0" err="1">
                <a:solidFill>
                  <a:schemeClr val="tx1"/>
                </a:solidFill>
                <a:latin typeface="Calibri" panose="020F0502020204030204" pitchFamily="34" charset="0"/>
              </a:rPr>
              <a:t>sunnat</a:t>
            </a:r>
            <a:r>
              <a:rPr lang="en-US" sz="12800" dirty="0">
                <a:solidFill>
                  <a:schemeClr val="tx1"/>
                </a:solidFill>
                <a:latin typeface="Calibri" panose="020F0502020204030204" pitchFamily="34" charset="0"/>
              </a:rPr>
              <a:t> not </a:t>
            </a:r>
            <a:r>
              <a:rPr lang="en-US" sz="12800" dirty="0" err="1">
                <a:solidFill>
                  <a:schemeClr val="tx1"/>
                </a:solidFill>
                <a:latin typeface="Calibri" panose="020F0502020204030204" pitchFamily="34" charset="0"/>
              </a:rPr>
              <a:t>waajib</a:t>
            </a:r>
            <a:r>
              <a:rPr lang="en-US" sz="12800" dirty="0">
                <a:solidFill>
                  <a:schemeClr val="tx1"/>
                </a:solidFill>
                <a:latin typeface="Calibri" panose="020F0502020204030204" pitchFamily="34" charset="0"/>
              </a:rPr>
              <a:t>. </a:t>
            </a:r>
          </a:p>
          <a:p>
            <a:pPr marL="457200" indent="-457200">
              <a:lnSpc>
                <a:spcPct val="120000"/>
              </a:lnSpc>
              <a:buFont typeface="+mj-lt"/>
              <a:buAutoNum type="arabicParenR"/>
            </a:pPr>
            <a:endParaRPr lang="en-US" sz="12800" dirty="0">
              <a:solidFill>
                <a:schemeClr val="tx1"/>
              </a:solidFill>
              <a:latin typeface="Calibri" panose="020F0502020204030204" pitchFamily="34" charset="0"/>
            </a:endParaRPr>
          </a:p>
          <a:p>
            <a:pPr marL="457200" indent="-457200">
              <a:lnSpc>
                <a:spcPct val="120000"/>
              </a:lnSpc>
              <a:buFont typeface="+mj-lt"/>
              <a:buAutoNum type="arabicParenR"/>
            </a:pPr>
            <a:r>
              <a:rPr lang="en-US" sz="12800" dirty="0">
                <a:solidFill>
                  <a:schemeClr val="tx1"/>
                </a:solidFill>
                <a:latin typeface="Calibri" panose="020F0502020204030204" pitchFamily="34" charset="0"/>
              </a:rPr>
              <a:t>To recite a surah or a lengthy </a:t>
            </a:r>
            <a:r>
              <a:rPr lang="en-US" sz="12800" dirty="0" err="1">
                <a:solidFill>
                  <a:schemeClr val="tx1"/>
                </a:solidFill>
                <a:latin typeface="Calibri" panose="020F0502020204030204" pitchFamily="34" charset="0"/>
              </a:rPr>
              <a:t>aayat</a:t>
            </a:r>
            <a:r>
              <a:rPr lang="en-US" sz="12800" dirty="0">
                <a:solidFill>
                  <a:schemeClr val="tx1"/>
                </a:solidFill>
                <a:latin typeface="Calibri" panose="020F0502020204030204" pitchFamily="34" charset="0"/>
              </a:rPr>
              <a:t> or three small </a:t>
            </a:r>
            <a:r>
              <a:rPr lang="en-US" sz="12800" dirty="0" err="1">
                <a:solidFill>
                  <a:schemeClr val="tx1"/>
                </a:solidFill>
                <a:latin typeface="Calibri" panose="020F0502020204030204" pitchFamily="34" charset="0"/>
              </a:rPr>
              <a:t>aayats</a:t>
            </a:r>
            <a:r>
              <a:rPr lang="en-US" sz="12800" dirty="0">
                <a:solidFill>
                  <a:schemeClr val="tx1"/>
                </a:solidFill>
                <a:latin typeface="Calibri" panose="020F0502020204030204" pitchFamily="34" charset="0"/>
              </a:rPr>
              <a:t> after surah </a:t>
            </a:r>
            <a:r>
              <a:rPr lang="en-US" sz="12800" dirty="0" err="1">
                <a:solidFill>
                  <a:schemeClr val="tx1"/>
                </a:solidFill>
                <a:latin typeface="Calibri" panose="020F0502020204030204" pitchFamily="34" charset="0"/>
              </a:rPr>
              <a:t>faatiha</a:t>
            </a:r>
            <a:r>
              <a:rPr lang="en-US" sz="12800" dirty="0">
                <a:solidFill>
                  <a:schemeClr val="tx1"/>
                </a:solidFill>
                <a:latin typeface="Calibri" panose="020F0502020204030204" pitchFamily="34" charset="0"/>
              </a:rPr>
              <a:t> in the first two </a:t>
            </a:r>
            <a:r>
              <a:rPr lang="en-US" sz="12800" dirty="0" err="1">
                <a:solidFill>
                  <a:schemeClr val="tx1"/>
                </a:solidFill>
                <a:latin typeface="Calibri" panose="020F0502020204030204" pitchFamily="34" charset="0"/>
              </a:rPr>
              <a:t>rakaats</a:t>
            </a:r>
            <a:r>
              <a:rPr lang="en-US" sz="12800" dirty="0">
                <a:solidFill>
                  <a:schemeClr val="tx1"/>
                </a:solidFill>
                <a:latin typeface="Calibri" panose="020F0502020204030204" pitchFamily="34" charset="0"/>
              </a:rPr>
              <a:t> of </a:t>
            </a:r>
            <a:r>
              <a:rPr lang="en-US" sz="12800" dirty="0" err="1">
                <a:solidFill>
                  <a:schemeClr val="tx1"/>
                </a:solidFill>
                <a:latin typeface="Calibri" panose="020F0502020204030204" pitchFamily="34" charset="0"/>
              </a:rPr>
              <a:t>farz</a:t>
            </a:r>
            <a:r>
              <a:rPr lang="en-US" sz="12800" dirty="0">
                <a:solidFill>
                  <a:schemeClr val="tx1"/>
                </a:solidFill>
                <a:latin typeface="Calibri" panose="020F0502020204030204" pitchFamily="34" charset="0"/>
              </a:rPr>
              <a:t> </a:t>
            </a:r>
            <a:r>
              <a:rPr lang="en-US" sz="12800" dirty="0" err="1">
                <a:solidFill>
                  <a:schemeClr val="tx1"/>
                </a:solidFill>
                <a:latin typeface="Calibri" panose="020F0502020204030204" pitchFamily="34" charset="0"/>
              </a:rPr>
              <a:t>namaaz</a:t>
            </a:r>
            <a:r>
              <a:rPr lang="en-US" sz="12800" dirty="0">
                <a:solidFill>
                  <a:schemeClr val="tx1"/>
                </a:solidFill>
                <a:latin typeface="Calibri" panose="020F0502020204030204" pitchFamily="34" charset="0"/>
              </a:rPr>
              <a:t> and in all the </a:t>
            </a:r>
            <a:r>
              <a:rPr lang="en-US" sz="12800" dirty="0" err="1">
                <a:solidFill>
                  <a:schemeClr val="tx1"/>
                </a:solidFill>
                <a:latin typeface="Calibri" panose="020F0502020204030204" pitchFamily="34" charset="0"/>
              </a:rPr>
              <a:t>rakaats</a:t>
            </a:r>
            <a:r>
              <a:rPr lang="en-US" sz="12800" dirty="0">
                <a:solidFill>
                  <a:schemeClr val="tx1"/>
                </a:solidFill>
                <a:latin typeface="Calibri" panose="020F0502020204030204" pitchFamily="34" charset="0"/>
              </a:rPr>
              <a:t> of </a:t>
            </a:r>
            <a:r>
              <a:rPr lang="en-US" sz="12800" dirty="0" err="1">
                <a:solidFill>
                  <a:schemeClr val="tx1"/>
                </a:solidFill>
                <a:latin typeface="Calibri" panose="020F0502020204030204" pitchFamily="34" charset="0"/>
              </a:rPr>
              <a:t>waajib</a:t>
            </a:r>
            <a:r>
              <a:rPr lang="en-US" sz="12800" dirty="0">
                <a:solidFill>
                  <a:schemeClr val="tx1"/>
                </a:solidFill>
                <a:latin typeface="Calibri" panose="020F0502020204030204" pitchFamily="34" charset="0"/>
              </a:rPr>
              <a:t>, </a:t>
            </a:r>
            <a:r>
              <a:rPr lang="en-US" sz="12800" dirty="0" err="1">
                <a:solidFill>
                  <a:schemeClr val="tx1"/>
                </a:solidFill>
                <a:latin typeface="Calibri" panose="020F0502020204030204" pitchFamily="34" charset="0"/>
              </a:rPr>
              <a:t>sunnat</a:t>
            </a:r>
            <a:r>
              <a:rPr lang="en-US" sz="12800" dirty="0">
                <a:solidFill>
                  <a:schemeClr val="tx1"/>
                </a:solidFill>
                <a:latin typeface="Calibri" panose="020F0502020204030204" pitchFamily="34" charset="0"/>
              </a:rPr>
              <a:t> 	and </a:t>
            </a:r>
            <a:r>
              <a:rPr lang="en-US" sz="12800" dirty="0" err="1">
                <a:solidFill>
                  <a:schemeClr val="tx1"/>
                </a:solidFill>
                <a:latin typeface="Calibri" panose="020F0502020204030204" pitchFamily="34" charset="0"/>
              </a:rPr>
              <a:t>nafil</a:t>
            </a:r>
            <a:r>
              <a:rPr lang="en-US" sz="12800" dirty="0">
                <a:solidFill>
                  <a:schemeClr val="tx1"/>
                </a:solidFill>
                <a:latin typeface="Calibri" panose="020F0502020204030204" pitchFamily="34" charset="0"/>
              </a:rPr>
              <a:t> </a:t>
            </a:r>
            <a:r>
              <a:rPr lang="en-US" sz="12800" dirty="0" err="1">
                <a:solidFill>
                  <a:schemeClr val="tx1"/>
                </a:solidFill>
                <a:latin typeface="Calibri" panose="020F0502020204030204" pitchFamily="34" charset="0"/>
              </a:rPr>
              <a:t>namaaz</a:t>
            </a:r>
            <a:r>
              <a:rPr lang="en-US" sz="12800" dirty="0">
                <a:solidFill>
                  <a:schemeClr val="tx1"/>
                </a:solidFill>
                <a:latin typeface="Calibri" panose="020F0502020204030204" pitchFamily="34" charset="0"/>
              </a:rPr>
              <a:t>. </a:t>
            </a:r>
          </a:p>
          <a:p>
            <a:pPr marL="0" indent="0">
              <a:lnSpc>
                <a:spcPct val="110000"/>
              </a:lnSpc>
              <a:buNone/>
            </a:pPr>
            <a:r>
              <a:rPr lang="en-US" sz="9600" dirty="0">
                <a:solidFill>
                  <a:schemeClr val="tx1"/>
                </a:solidFill>
              </a:rPr>
              <a:t> </a:t>
            </a:r>
          </a:p>
          <a:p>
            <a:pPr marL="0" indent="0">
              <a:buNone/>
            </a:pPr>
            <a:r>
              <a:rPr lang="en-US" sz="2000" dirty="0">
                <a:solidFill>
                  <a:schemeClr val="tx1"/>
                </a:solidFill>
                <a:latin typeface="Calibri" panose="020F0502020204030204" pitchFamily="34" charset="0"/>
              </a:rPr>
              <a:t> </a:t>
            </a:r>
          </a:p>
          <a:p>
            <a:endParaRPr lang="en-US" dirty="0"/>
          </a:p>
        </p:txBody>
      </p:sp>
    </p:spTree>
    <p:extLst>
      <p:ext uri="{BB962C8B-B14F-4D97-AF65-F5344CB8AC3E}">
        <p14:creationId xmlns:p14="http://schemas.microsoft.com/office/powerpoint/2010/main" val="14688820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5257800" cy="762000"/>
          </a:xfrm>
        </p:spPr>
        <p:txBody>
          <a:bodyPr>
            <a:normAutofit/>
          </a:bodyPr>
          <a:lstStyle/>
          <a:p>
            <a:r>
              <a:rPr lang="en-US" u="sng" dirty="0" err="1">
                <a:solidFill>
                  <a:srgbClr val="FF0000"/>
                </a:solidFill>
                <a:latin typeface="Calibri" panose="020F0502020204030204" pitchFamily="34" charset="0"/>
              </a:rPr>
              <a:t>Waajib</a:t>
            </a:r>
            <a:r>
              <a:rPr lang="en-US" u="sng" dirty="0">
                <a:solidFill>
                  <a:srgbClr val="FF0000"/>
                </a:solidFill>
                <a:latin typeface="Calibri" panose="020F0502020204030204" pitchFamily="34" charset="0"/>
              </a:rPr>
              <a:t> </a:t>
            </a:r>
            <a:r>
              <a:rPr lang="en-US" sz="4000" u="sng" dirty="0">
                <a:solidFill>
                  <a:srgbClr val="FF0000"/>
                </a:solidFill>
                <a:latin typeface="Jameel Noori Nastaleeq" panose="02000503000000000004" pitchFamily="2" charset="-78"/>
                <a:cs typeface="Jameel Noori Nastaleeq" panose="02000503000000000004" pitchFamily="2" charset="-78"/>
              </a:rPr>
              <a:t>(</a:t>
            </a:r>
            <a:r>
              <a:rPr lang="ur-PK" sz="4000" u="sng" dirty="0">
                <a:solidFill>
                  <a:srgbClr val="FF0000"/>
                </a:solidFill>
                <a:latin typeface="Jameel Noori Nastaleeq" panose="02000503000000000004" pitchFamily="2" charset="-78"/>
                <a:cs typeface="Jameel Noori Nastaleeq" panose="02000503000000000004" pitchFamily="2" charset="-78"/>
              </a:rPr>
              <a:t>واجبات</a:t>
            </a:r>
            <a:r>
              <a:rPr lang="en-US" sz="4000" u="sng" dirty="0">
                <a:solidFill>
                  <a:srgbClr val="FF0000"/>
                </a:solidFill>
                <a:latin typeface="Jameel Noori Nastaleeq" panose="02000503000000000004" pitchFamily="2" charset="-78"/>
                <a:cs typeface="Jameel Noori Nastaleeq" panose="02000503000000000004" pitchFamily="2" charset="-78"/>
              </a:rPr>
              <a:t>)</a:t>
            </a:r>
            <a:r>
              <a:rPr lang="en-US" u="sng" dirty="0">
                <a:solidFill>
                  <a:srgbClr val="FF0000"/>
                </a:solidFill>
                <a:latin typeface="Calibri" panose="020F0502020204030204" pitchFamily="34" charset="0"/>
              </a:rPr>
              <a:t> Of </a:t>
            </a:r>
            <a:r>
              <a:rPr lang="en-US" u="sng" dirty="0" err="1">
                <a:solidFill>
                  <a:srgbClr val="FF0000"/>
                </a:solidFill>
                <a:latin typeface="Calibri" panose="020F0502020204030204" pitchFamily="34" charset="0"/>
              </a:rPr>
              <a:t>Namaz</a:t>
            </a:r>
            <a:endParaRPr lang="en-US" dirty="0"/>
          </a:p>
        </p:txBody>
      </p:sp>
      <p:sp>
        <p:nvSpPr>
          <p:cNvPr id="3" name="Content Placeholder 2"/>
          <p:cNvSpPr>
            <a:spLocks noGrp="1"/>
          </p:cNvSpPr>
          <p:nvPr>
            <p:ph idx="1"/>
          </p:nvPr>
        </p:nvSpPr>
        <p:spPr>
          <a:xfrm>
            <a:off x="381000" y="1066800"/>
            <a:ext cx="11125200" cy="5562600"/>
          </a:xfrm>
        </p:spPr>
        <p:txBody>
          <a:bodyPr>
            <a:normAutofit/>
          </a:bodyPr>
          <a:lstStyle/>
          <a:p>
            <a:pPr marL="514350" indent="-514350">
              <a:lnSpc>
                <a:spcPct val="110000"/>
              </a:lnSpc>
              <a:buFont typeface="+mj-lt"/>
              <a:buAutoNum type="arabicParenR" startAt="4"/>
            </a:pPr>
            <a:r>
              <a:rPr lang="en-US" sz="3200" dirty="0">
                <a:solidFill>
                  <a:schemeClr val="tx1"/>
                </a:solidFill>
                <a:latin typeface="Calibri" panose="020F0502020204030204" pitchFamily="34" charset="0"/>
              </a:rPr>
              <a:t>To read </a:t>
            </a:r>
            <a:r>
              <a:rPr lang="en-US" sz="3200" dirty="0" err="1">
                <a:solidFill>
                  <a:schemeClr val="tx1"/>
                </a:solidFill>
                <a:latin typeface="Calibri" panose="020F0502020204030204" pitchFamily="34" charset="0"/>
              </a:rPr>
              <a:t>sura</a:t>
            </a:r>
            <a:r>
              <a:rPr lang="en-US" sz="3200" dirty="0">
                <a:solidFill>
                  <a:schemeClr val="tx1"/>
                </a:solidFill>
                <a:latin typeface="Calibri" panose="020F0502020204030204" pitchFamily="34" charset="0"/>
              </a:rPr>
              <a:t> </a:t>
            </a:r>
            <a:r>
              <a:rPr lang="en-US" sz="3200" dirty="0" err="1">
                <a:solidFill>
                  <a:schemeClr val="tx1"/>
                </a:solidFill>
                <a:latin typeface="Calibri" panose="020F0502020204030204" pitchFamily="34" charset="0"/>
              </a:rPr>
              <a:t>fatiha</a:t>
            </a:r>
            <a:r>
              <a:rPr lang="en-US" sz="3200" dirty="0">
                <a:solidFill>
                  <a:schemeClr val="tx1"/>
                </a:solidFill>
                <a:latin typeface="Calibri" panose="020F0502020204030204" pitchFamily="34" charset="0"/>
              </a:rPr>
              <a:t> before any other surah or </a:t>
            </a:r>
            <a:r>
              <a:rPr lang="en-US" sz="3200" dirty="0" err="1">
                <a:solidFill>
                  <a:schemeClr val="tx1"/>
                </a:solidFill>
                <a:latin typeface="Calibri" panose="020F0502020204030204" pitchFamily="34" charset="0"/>
              </a:rPr>
              <a:t>aayat</a:t>
            </a:r>
            <a:r>
              <a:rPr lang="en-US" sz="3200" dirty="0">
                <a:solidFill>
                  <a:schemeClr val="tx1"/>
                </a:solidFill>
                <a:latin typeface="Calibri" panose="020F0502020204030204" pitchFamily="34" charset="0"/>
              </a:rPr>
              <a:t> </a:t>
            </a:r>
          </a:p>
          <a:p>
            <a:pPr marL="514350" indent="-514350">
              <a:lnSpc>
                <a:spcPct val="110000"/>
              </a:lnSpc>
              <a:buFont typeface="+mj-lt"/>
              <a:buAutoNum type="arabicParenR" startAt="4"/>
            </a:pPr>
            <a:r>
              <a:rPr lang="en-US" sz="3200" dirty="0">
                <a:solidFill>
                  <a:schemeClr val="tx1"/>
                </a:solidFill>
                <a:latin typeface="Calibri" panose="020F0502020204030204" pitchFamily="34" charset="0"/>
              </a:rPr>
              <a:t>To maintain order </a:t>
            </a:r>
            <a:r>
              <a:rPr lang="en-US" sz="3200" dirty="0">
                <a:solidFill>
                  <a:srgbClr val="FF0000"/>
                </a:solidFill>
                <a:latin typeface="noorehira" panose="02000500000000020004" pitchFamily="2" charset="-78"/>
                <a:cs typeface="noorehira" panose="02000500000000020004" pitchFamily="2" charset="-78"/>
              </a:rPr>
              <a:t>(</a:t>
            </a:r>
            <a:r>
              <a:rPr lang="ur-PK" sz="3200" dirty="0">
                <a:solidFill>
                  <a:srgbClr val="FF0000"/>
                </a:solidFill>
                <a:latin typeface="noorehira" panose="02000500000000020004" pitchFamily="2" charset="-78"/>
                <a:cs typeface="noorehira" panose="02000500000000020004" pitchFamily="2" charset="-78"/>
              </a:rPr>
              <a:t>ترتیب</a:t>
            </a:r>
            <a:r>
              <a:rPr lang="en-US" sz="3200" dirty="0">
                <a:solidFill>
                  <a:srgbClr val="FF0000"/>
                </a:solidFill>
                <a:latin typeface="noorehira" panose="02000500000000020004" pitchFamily="2" charset="-78"/>
                <a:cs typeface="noorehira" panose="02000500000000020004" pitchFamily="2" charset="-78"/>
              </a:rPr>
              <a:t>)</a:t>
            </a:r>
            <a:r>
              <a:rPr lang="en-US" sz="3200" dirty="0">
                <a:solidFill>
                  <a:schemeClr val="tx1"/>
                </a:solidFill>
                <a:latin typeface="Calibri" panose="020F0502020204030204" pitchFamily="34" charset="0"/>
              </a:rPr>
              <a:t> between </a:t>
            </a:r>
            <a:r>
              <a:rPr lang="en-US" sz="3200" dirty="0" err="1">
                <a:solidFill>
                  <a:schemeClr val="tx1"/>
                </a:solidFill>
                <a:latin typeface="Calibri" panose="020F0502020204030204" pitchFamily="34" charset="0"/>
              </a:rPr>
              <a:t>qiraat</a:t>
            </a:r>
            <a:r>
              <a:rPr lang="en-US" sz="3200" dirty="0">
                <a:solidFill>
                  <a:schemeClr val="tx1"/>
                </a:solidFill>
                <a:latin typeface="Calibri" panose="020F0502020204030204" pitchFamily="34" charset="0"/>
              </a:rPr>
              <a:t>, </a:t>
            </a:r>
            <a:r>
              <a:rPr lang="en-US" sz="3200" dirty="0" err="1">
                <a:solidFill>
                  <a:schemeClr val="tx1"/>
                </a:solidFill>
                <a:latin typeface="Calibri" panose="020F0502020204030204" pitchFamily="34" charset="0"/>
              </a:rPr>
              <a:t>ruku,and</a:t>
            </a:r>
            <a:r>
              <a:rPr lang="en-US" sz="3200" dirty="0">
                <a:solidFill>
                  <a:schemeClr val="tx1"/>
                </a:solidFill>
                <a:latin typeface="Calibri" panose="020F0502020204030204" pitchFamily="34" charset="0"/>
              </a:rPr>
              <a:t> </a:t>
            </a:r>
            <a:r>
              <a:rPr lang="en-US" sz="3200" dirty="0" err="1">
                <a:solidFill>
                  <a:schemeClr val="tx1"/>
                </a:solidFill>
                <a:latin typeface="Calibri" panose="020F0502020204030204" pitchFamily="34" charset="0"/>
              </a:rPr>
              <a:t>sajda</a:t>
            </a:r>
            <a:r>
              <a:rPr lang="en-US" sz="3200" dirty="0">
                <a:solidFill>
                  <a:schemeClr val="tx1"/>
                </a:solidFill>
                <a:latin typeface="Calibri" panose="020F0502020204030204" pitchFamily="34" charset="0"/>
              </a:rPr>
              <a:t>. </a:t>
            </a:r>
          </a:p>
          <a:p>
            <a:pPr marL="514350" indent="-514350">
              <a:lnSpc>
                <a:spcPct val="110000"/>
              </a:lnSpc>
              <a:buFont typeface="+mj-lt"/>
              <a:buAutoNum type="arabicParenR" startAt="4"/>
            </a:pPr>
            <a:r>
              <a:rPr lang="en-US" sz="3200" dirty="0" err="1">
                <a:solidFill>
                  <a:schemeClr val="tx1"/>
                </a:solidFill>
                <a:latin typeface="Calibri" panose="020F0502020204030204" pitchFamily="34" charset="0"/>
              </a:rPr>
              <a:t>Qauma</a:t>
            </a:r>
            <a:r>
              <a:rPr lang="en-US" sz="3200" dirty="0">
                <a:solidFill>
                  <a:schemeClr val="tx1"/>
                </a:solidFill>
                <a:latin typeface="Calibri" panose="020F0502020204030204" pitchFamily="34" charset="0"/>
              </a:rPr>
              <a:t> </a:t>
            </a:r>
            <a:r>
              <a:rPr lang="en-US" sz="3200" dirty="0">
                <a:solidFill>
                  <a:srgbClr val="FF0000"/>
                </a:solidFill>
                <a:latin typeface="noorehira" panose="02000500000000020004" pitchFamily="2" charset="-78"/>
                <a:cs typeface="noorehira" panose="02000500000000020004" pitchFamily="2" charset="-78"/>
              </a:rPr>
              <a:t>(</a:t>
            </a:r>
            <a:r>
              <a:rPr lang="ur-PK" sz="3200" dirty="0">
                <a:solidFill>
                  <a:srgbClr val="FF0000"/>
                </a:solidFill>
                <a:latin typeface="noorehira" panose="02000500000000020004" pitchFamily="2" charset="-78"/>
                <a:cs typeface="noorehira" panose="02000500000000020004" pitchFamily="2" charset="-78"/>
              </a:rPr>
              <a:t>قومہ</a:t>
            </a:r>
            <a:r>
              <a:rPr lang="en-US" sz="3200" dirty="0">
                <a:solidFill>
                  <a:srgbClr val="FF0000"/>
                </a:solidFill>
                <a:latin typeface="noorehira" panose="02000500000000020004" pitchFamily="2" charset="-78"/>
                <a:cs typeface="noorehira" panose="02000500000000020004" pitchFamily="2" charset="-78"/>
              </a:rPr>
              <a:t>)</a:t>
            </a:r>
            <a:r>
              <a:rPr lang="en-US" sz="3200" dirty="0">
                <a:solidFill>
                  <a:schemeClr val="tx1"/>
                </a:solidFill>
                <a:latin typeface="Calibri" panose="020F0502020204030204" pitchFamily="34" charset="0"/>
              </a:rPr>
              <a:t> (standing up erect after </a:t>
            </a:r>
            <a:r>
              <a:rPr lang="en-US" sz="3200" dirty="0" err="1">
                <a:solidFill>
                  <a:schemeClr val="tx1"/>
                </a:solidFill>
                <a:latin typeface="Calibri" panose="020F0502020204030204" pitchFamily="34" charset="0"/>
              </a:rPr>
              <a:t>ruku</a:t>
            </a:r>
            <a:r>
              <a:rPr lang="en-US" sz="3200" dirty="0">
                <a:solidFill>
                  <a:schemeClr val="tx1"/>
                </a:solidFill>
                <a:latin typeface="Calibri" panose="020F0502020204030204" pitchFamily="34" charset="0"/>
              </a:rPr>
              <a:t>).</a:t>
            </a:r>
          </a:p>
          <a:p>
            <a:pPr marL="514350" indent="-514350">
              <a:lnSpc>
                <a:spcPct val="110000"/>
              </a:lnSpc>
              <a:buFont typeface="+mj-lt"/>
              <a:buAutoNum type="arabicParenR" startAt="4"/>
            </a:pPr>
            <a:r>
              <a:rPr lang="en-US" sz="3200" dirty="0" err="1">
                <a:solidFill>
                  <a:schemeClr val="tx1"/>
                </a:solidFill>
                <a:latin typeface="Calibri" panose="020F0502020204030204" pitchFamily="34" charset="0"/>
              </a:rPr>
              <a:t>Jalsa</a:t>
            </a:r>
            <a:r>
              <a:rPr lang="en-US" sz="3200" dirty="0">
                <a:solidFill>
                  <a:schemeClr val="tx1"/>
                </a:solidFill>
                <a:latin typeface="Calibri" panose="020F0502020204030204" pitchFamily="34" charset="0"/>
              </a:rPr>
              <a:t> </a:t>
            </a:r>
            <a:r>
              <a:rPr lang="en-US" sz="3200" dirty="0">
                <a:solidFill>
                  <a:srgbClr val="FF0000"/>
                </a:solidFill>
                <a:latin typeface="noorehira" panose="02000500000000020004" pitchFamily="2" charset="-78"/>
                <a:cs typeface="noorehira" panose="02000500000000020004" pitchFamily="2" charset="-78"/>
              </a:rPr>
              <a:t>(</a:t>
            </a:r>
            <a:r>
              <a:rPr lang="ur-PK" sz="3200" dirty="0">
                <a:solidFill>
                  <a:srgbClr val="FF0000"/>
                </a:solidFill>
                <a:latin typeface="noorehira" panose="02000500000000020004" pitchFamily="2" charset="-78"/>
                <a:cs typeface="noorehira" panose="02000500000000020004" pitchFamily="2" charset="-78"/>
              </a:rPr>
              <a:t>جلسہ</a:t>
            </a:r>
            <a:r>
              <a:rPr lang="en-US" sz="3200" dirty="0">
                <a:solidFill>
                  <a:srgbClr val="FF0000"/>
                </a:solidFill>
                <a:latin typeface="noorehira" panose="02000500000000020004" pitchFamily="2" charset="-78"/>
                <a:cs typeface="noorehira" panose="02000500000000020004" pitchFamily="2" charset="-78"/>
              </a:rPr>
              <a:t>)</a:t>
            </a:r>
            <a:r>
              <a:rPr lang="en-US" sz="3200" dirty="0">
                <a:solidFill>
                  <a:schemeClr val="tx1"/>
                </a:solidFill>
                <a:latin typeface="Calibri" panose="020F0502020204030204" pitchFamily="34" charset="0"/>
              </a:rPr>
              <a:t> (sitting between the two </a:t>
            </a:r>
            <a:r>
              <a:rPr lang="en-US" sz="3200" dirty="0" err="1">
                <a:solidFill>
                  <a:schemeClr val="tx1"/>
                </a:solidFill>
                <a:latin typeface="Calibri" panose="020F0502020204030204" pitchFamily="34" charset="0"/>
              </a:rPr>
              <a:t>sajdas</a:t>
            </a:r>
            <a:r>
              <a:rPr lang="en-US" sz="3200" dirty="0">
                <a:solidFill>
                  <a:schemeClr val="tx1"/>
                </a:solidFill>
                <a:latin typeface="Calibri" panose="020F0502020204030204" pitchFamily="34" charset="0"/>
              </a:rPr>
              <a:t>).</a:t>
            </a:r>
          </a:p>
          <a:p>
            <a:pPr marL="514350" indent="-514350">
              <a:lnSpc>
                <a:spcPct val="110000"/>
              </a:lnSpc>
              <a:buFont typeface="+mj-lt"/>
              <a:buAutoNum type="arabicParenR" startAt="4"/>
            </a:pPr>
            <a:r>
              <a:rPr lang="en-US" sz="3200" dirty="0" err="1">
                <a:solidFill>
                  <a:prstClr val="black"/>
                </a:solidFill>
                <a:latin typeface="Calibri" panose="020F0502020204030204" pitchFamily="34" charset="0"/>
              </a:rPr>
              <a:t>Ta'deele</a:t>
            </a:r>
            <a:r>
              <a:rPr lang="en-US" sz="3200" dirty="0">
                <a:solidFill>
                  <a:prstClr val="black"/>
                </a:solidFill>
                <a:latin typeface="Calibri" panose="020F0502020204030204" pitchFamily="34" charset="0"/>
              </a:rPr>
              <a:t> </a:t>
            </a:r>
            <a:r>
              <a:rPr lang="en-US" sz="3200" dirty="0" err="1">
                <a:solidFill>
                  <a:prstClr val="black"/>
                </a:solidFill>
                <a:latin typeface="Calibri" panose="020F0502020204030204" pitchFamily="34" charset="0"/>
              </a:rPr>
              <a:t>arkaan</a:t>
            </a:r>
            <a:r>
              <a:rPr lang="en-US" sz="3200" dirty="0">
                <a:solidFill>
                  <a:prstClr val="black"/>
                </a:solidFill>
                <a:latin typeface="Calibri" panose="020F0502020204030204" pitchFamily="34" charset="0"/>
              </a:rPr>
              <a:t> </a:t>
            </a:r>
            <a:r>
              <a:rPr lang="en-US" sz="3200" dirty="0">
                <a:solidFill>
                  <a:srgbClr val="FF0000"/>
                </a:solidFill>
                <a:latin typeface="noorehira" panose="02000500000000020004" pitchFamily="2" charset="-78"/>
                <a:cs typeface="noorehira" panose="02000500000000020004" pitchFamily="2" charset="-78"/>
              </a:rPr>
              <a:t>(</a:t>
            </a:r>
            <a:r>
              <a:rPr lang="ur-PK" sz="3200" dirty="0">
                <a:solidFill>
                  <a:srgbClr val="FF0000"/>
                </a:solidFill>
                <a:latin typeface="noorehira" panose="02000500000000020004" pitchFamily="2" charset="-78"/>
                <a:cs typeface="noorehira" panose="02000500000000020004" pitchFamily="2" charset="-78"/>
              </a:rPr>
              <a:t>تعدیل ارکان</a:t>
            </a:r>
            <a:r>
              <a:rPr lang="en-US" sz="3200" dirty="0">
                <a:solidFill>
                  <a:srgbClr val="FF0000"/>
                </a:solidFill>
                <a:latin typeface="noorehira" panose="02000500000000020004" pitchFamily="2" charset="-78"/>
                <a:cs typeface="noorehira" panose="02000500000000020004" pitchFamily="2" charset="-78"/>
              </a:rPr>
              <a:t>)</a:t>
            </a:r>
            <a:r>
              <a:rPr lang="en-US" sz="3200" dirty="0">
                <a:solidFill>
                  <a:prstClr val="black"/>
                </a:solidFill>
                <a:latin typeface="Calibri" panose="020F0502020204030204" pitchFamily="34" charset="0"/>
              </a:rPr>
              <a:t>, i.e. Performing </a:t>
            </a:r>
            <a:r>
              <a:rPr lang="en-US" sz="3200" dirty="0" err="1">
                <a:solidFill>
                  <a:prstClr val="black"/>
                </a:solidFill>
                <a:latin typeface="Calibri" panose="020F0502020204030204" pitchFamily="34" charset="0"/>
              </a:rPr>
              <a:t>ruku</a:t>
            </a:r>
            <a:r>
              <a:rPr lang="en-US" sz="3200" dirty="0">
                <a:solidFill>
                  <a:prstClr val="black"/>
                </a:solidFill>
                <a:latin typeface="Calibri" panose="020F0502020204030204" pitchFamily="34" charset="0"/>
              </a:rPr>
              <a:t>, </a:t>
            </a:r>
            <a:r>
              <a:rPr lang="en-US" sz="3200" dirty="0" err="1">
                <a:solidFill>
                  <a:prstClr val="black"/>
                </a:solidFill>
                <a:latin typeface="Calibri" panose="020F0502020204030204" pitchFamily="34" charset="0"/>
              </a:rPr>
              <a:t>sajda</a:t>
            </a:r>
            <a:r>
              <a:rPr lang="en-US" sz="3200" dirty="0">
                <a:solidFill>
                  <a:prstClr val="black"/>
                </a:solidFill>
                <a:latin typeface="Calibri" panose="020F0502020204030204" pitchFamily="34" charset="0"/>
              </a:rPr>
              <a:t>, </a:t>
            </a:r>
            <a:r>
              <a:rPr lang="en-US" sz="3200" dirty="0" err="1">
                <a:solidFill>
                  <a:prstClr val="black"/>
                </a:solidFill>
                <a:latin typeface="Calibri" panose="020F0502020204030204" pitchFamily="34" charset="0"/>
              </a:rPr>
              <a:t>etc</a:t>
            </a:r>
            <a:r>
              <a:rPr lang="en-US" sz="3200" dirty="0">
                <a:solidFill>
                  <a:prstClr val="black"/>
                </a:solidFill>
                <a:latin typeface="Calibri" panose="020F0502020204030204" pitchFamily="34" charset="0"/>
              </a:rPr>
              <a:t> with contentment and in proper way. </a:t>
            </a:r>
          </a:p>
          <a:p>
            <a:pPr marL="514350" indent="-514350">
              <a:lnSpc>
                <a:spcPct val="110000"/>
              </a:lnSpc>
              <a:buFont typeface="+mj-lt"/>
              <a:buAutoNum type="arabicParenR" startAt="4"/>
            </a:pPr>
            <a:r>
              <a:rPr lang="en-US" sz="3200" dirty="0" err="1">
                <a:solidFill>
                  <a:prstClr val="black"/>
                </a:solidFill>
                <a:latin typeface="Calibri" panose="020F0502020204030204" pitchFamily="34" charset="0"/>
              </a:rPr>
              <a:t>Qaadah-oolaa</a:t>
            </a:r>
            <a:r>
              <a:rPr lang="en-US" sz="3200" dirty="0">
                <a:solidFill>
                  <a:prstClr val="black"/>
                </a:solidFill>
                <a:latin typeface="Calibri" panose="020F0502020204030204" pitchFamily="34" charset="0"/>
              </a:rPr>
              <a:t> </a:t>
            </a:r>
            <a:r>
              <a:rPr lang="en-US" sz="3200" dirty="0">
                <a:solidFill>
                  <a:srgbClr val="FF0000"/>
                </a:solidFill>
                <a:latin typeface="noorehira" panose="02000500000000020004" pitchFamily="2" charset="-78"/>
                <a:cs typeface="noorehira" panose="02000500000000020004" pitchFamily="2" charset="-78"/>
              </a:rPr>
              <a:t>(</a:t>
            </a:r>
            <a:r>
              <a:rPr lang="ur-PK" sz="3200" dirty="0">
                <a:solidFill>
                  <a:srgbClr val="FF0000"/>
                </a:solidFill>
                <a:latin typeface="noorehira" panose="02000500000000020004" pitchFamily="2" charset="-78"/>
                <a:cs typeface="noorehira" panose="02000500000000020004" pitchFamily="2" charset="-78"/>
              </a:rPr>
              <a:t>قعدہ اولی</a:t>
            </a:r>
            <a:r>
              <a:rPr lang="en-US" sz="3200" dirty="0">
                <a:solidFill>
                  <a:srgbClr val="FF0000"/>
                </a:solidFill>
                <a:latin typeface="noorehira" panose="02000500000000020004" pitchFamily="2" charset="-78"/>
                <a:cs typeface="noorehira" panose="02000500000000020004" pitchFamily="2" charset="-78"/>
              </a:rPr>
              <a:t>)</a:t>
            </a:r>
            <a:r>
              <a:rPr lang="en-US" sz="3200" dirty="0">
                <a:solidFill>
                  <a:prstClr val="black"/>
                </a:solidFill>
                <a:latin typeface="Calibri" panose="020F0502020204030204" pitchFamily="34" charset="0"/>
              </a:rPr>
              <a:t> or sitting to the extent of saying </a:t>
            </a:r>
            <a:r>
              <a:rPr lang="en-US" sz="3200" dirty="0" err="1">
                <a:solidFill>
                  <a:prstClr val="black"/>
                </a:solidFill>
                <a:latin typeface="Calibri" panose="020F0502020204030204" pitchFamily="34" charset="0"/>
              </a:rPr>
              <a:t>tashahhud</a:t>
            </a:r>
            <a:r>
              <a:rPr lang="en-US" sz="3200" dirty="0">
                <a:solidFill>
                  <a:prstClr val="black"/>
                </a:solidFill>
                <a:latin typeface="Calibri" panose="020F0502020204030204" pitchFamily="34" charset="0"/>
              </a:rPr>
              <a:t> </a:t>
            </a:r>
            <a:r>
              <a:rPr lang="en-US" sz="3200" dirty="0">
                <a:solidFill>
                  <a:srgbClr val="FF0000"/>
                </a:solidFill>
                <a:latin typeface="noorehira" panose="02000500000000020004" pitchFamily="2" charset="-78"/>
                <a:cs typeface="noorehira" panose="02000500000000020004" pitchFamily="2" charset="-78"/>
              </a:rPr>
              <a:t>(</a:t>
            </a:r>
            <a:r>
              <a:rPr lang="ur-PK" sz="3200" dirty="0">
                <a:solidFill>
                  <a:srgbClr val="FF0000"/>
                </a:solidFill>
                <a:latin typeface="noorehira" panose="02000500000000020004" pitchFamily="2" charset="-78"/>
                <a:cs typeface="noorehira" panose="02000500000000020004" pitchFamily="2" charset="-78"/>
              </a:rPr>
              <a:t>تشھد</a:t>
            </a:r>
            <a:r>
              <a:rPr lang="en-US" sz="3200" dirty="0">
                <a:solidFill>
                  <a:srgbClr val="FF0000"/>
                </a:solidFill>
                <a:latin typeface="noorehira" panose="02000500000000020004" pitchFamily="2" charset="-78"/>
                <a:cs typeface="noorehira" panose="02000500000000020004" pitchFamily="2" charset="-78"/>
              </a:rPr>
              <a:t>)</a:t>
            </a:r>
            <a:r>
              <a:rPr lang="en-US" sz="3200" dirty="0">
                <a:solidFill>
                  <a:prstClr val="black"/>
                </a:solidFill>
                <a:latin typeface="Calibri" panose="020F0502020204030204" pitchFamily="34" charset="0"/>
              </a:rPr>
              <a:t> after two </a:t>
            </a:r>
            <a:r>
              <a:rPr lang="en-US" sz="3200" dirty="0" err="1">
                <a:solidFill>
                  <a:prstClr val="black"/>
                </a:solidFill>
                <a:latin typeface="Calibri" panose="020F0502020204030204" pitchFamily="34" charset="0"/>
              </a:rPr>
              <a:t>rakaats</a:t>
            </a:r>
            <a:r>
              <a:rPr lang="en-US" sz="3200" dirty="0">
                <a:solidFill>
                  <a:prstClr val="black"/>
                </a:solidFill>
                <a:latin typeface="Calibri" panose="020F0502020204030204" pitchFamily="34" charset="0"/>
              </a:rPr>
              <a:t> in </a:t>
            </a:r>
            <a:r>
              <a:rPr lang="en-US" sz="3200" dirty="0" err="1">
                <a:solidFill>
                  <a:prstClr val="black"/>
                </a:solidFill>
                <a:latin typeface="Calibri" panose="020F0502020204030204" pitchFamily="34" charset="0"/>
              </a:rPr>
              <a:t>namaaz</a:t>
            </a:r>
            <a:r>
              <a:rPr lang="en-US" sz="3200" dirty="0">
                <a:solidFill>
                  <a:prstClr val="black"/>
                </a:solidFill>
                <a:latin typeface="Calibri" panose="020F0502020204030204" pitchFamily="34" charset="0"/>
              </a:rPr>
              <a:t> of three or four </a:t>
            </a:r>
            <a:r>
              <a:rPr lang="en-US" sz="3200" dirty="0" err="1">
                <a:solidFill>
                  <a:prstClr val="black"/>
                </a:solidFill>
                <a:latin typeface="Calibri" panose="020F0502020204030204" pitchFamily="34" charset="0"/>
              </a:rPr>
              <a:t>rakaats</a:t>
            </a:r>
            <a:r>
              <a:rPr lang="en-US" sz="3200" dirty="0">
                <a:solidFill>
                  <a:prstClr val="black"/>
                </a:solidFill>
                <a:latin typeface="Calibri" panose="020F0502020204030204" pitchFamily="34" charset="0"/>
              </a:rPr>
              <a:t>. </a:t>
            </a:r>
          </a:p>
          <a:p>
            <a:pPr marL="457200" indent="-457200">
              <a:lnSpc>
                <a:spcPct val="110000"/>
              </a:lnSpc>
              <a:buAutoNum type="arabicParenR" startAt="6"/>
            </a:pPr>
            <a:endParaRPr lang="en-US" sz="3200" dirty="0">
              <a:solidFill>
                <a:schemeClr val="tx1"/>
              </a:solidFill>
              <a:latin typeface="Calibri" panose="020F0502020204030204" pitchFamily="34" charset="0"/>
            </a:endParaRPr>
          </a:p>
          <a:p>
            <a:pPr marL="0" indent="0">
              <a:lnSpc>
                <a:spcPct val="110000"/>
              </a:lnSpc>
              <a:buNone/>
            </a:pPr>
            <a:endParaRPr lang="en-US" sz="3200" dirty="0">
              <a:solidFill>
                <a:schemeClr val="tx1"/>
              </a:solidFill>
              <a:latin typeface="Calibri" panose="020F0502020204030204" pitchFamily="34" charset="0"/>
            </a:endParaRPr>
          </a:p>
          <a:p>
            <a:pPr marL="0" indent="0">
              <a:lnSpc>
                <a:spcPct val="110000"/>
              </a:lnSpc>
              <a:buNone/>
            </a:pPr>
            <a:endParaRPr lang="en-US" sz="3200" dirty="0">
              <a:solidFill>
                <a:schemeClr val="tx1"/>
              </a:solidFill>
              <a:latin typeface="Calibri" panose="020F0502020204030204" pitchFamily="34" charset="0"/>
            </a:endParaRPr>
          </a:p>
          <a:p>
            <a:pPr marL="0" indent="0">
              <a:lnSpc>
                <a:spcPct val="110000"/>
              </a:lnSpc>
              <a:buNone/>
            </a:pPr>
            <a:endParaRPr lang="en-US" sz="9600" dirty="0">
              <a:solidFill>
                <a:schemeClr val="tx1"/>
              </a:solidFill>
              <a:latin typeface="Calibri" panose="020F0502020204030204" pitchFamily="34" charset="0"/>
            </a:endParaRPr>
          </a:p>
          <a:p>
            <a:endParaRPr lang="en-US" dirty="0"/>
          </a:p>
        </p:txBody>
      </p:sp>
    </p:spTree>
    <p:extLst>
      <p:ext uri="{BB962C8B-B14F-4D97-AF65-F5344CB8AC3E}">
        <p14:creationId xmlns:p14="http://schemas.microsoft.com/office/powerpoint/2010/main" val="17882185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BBE57-8AFE-40F1-8DF5-438B13D16BB8}"/>
              </a:ext>
            </a:extLst>
          </p:cNvPr>
          <p:cNvSpPr>
            <a:spLocks noGrp="1"/>
          </p:cNvSpPr>
          <p:nvPr>
            <p:ph type="title"/>
          </p:nvPr>
        </p:nvSpPr>
        <p:spPr>
          <a:xfrm>
            <a:off x="304800" y="152400"/>
            <a:ext cx="4572000" cy="685800"/>
          </a:xfrm>
        </p:spPr>
        <p:txBody>
          <a:bodyPr>
            <a:normAutofit fontScale="90000"/>
          </a:bodyPr>
          <a:lstStyle/>
          <a:p>
            <a:r>
              <a:rPr lang="en-US" u="sng" dirty="0" err="1">
                <a:solidFill>
                  <a:srgbClr val="FF0000"/>
                </a:solidFill>
                <a:latin typeface="Calibri" panose="020F0502020204030204" pitchFamily="34" charset="0"/>
              </a:rPr>
              <a:t>Waajib</a:t>
            </a:r>
            <a:r>
              <a:rPr lang="en-US" u="sng" dirty="0">
                <a:solidFill>
                  <a:srgbClr val="FF0000"/>
                </a:solidFill>
                <a:latin typeface="Calibri" panose="020F0502020204030204" pitchFamily="34" charset="0"/>
              </a:rPr>
              <a:t> </a:t>
            </a:r>
            <a:r>
              <a:rPr lang="en-US" sz="4000" u="sng" dirty="0">
                <a:solidFill>
                  <a:srgbClr val="FF0000"/>
                </a:solidFill>
                <a:latin typeface="Calibri" panose="020F0502020204030204" pitchFamily="34" charset="0"/>
                <a:cs typeface="Jameel Noori Nastaleeq" panose="02000503000000000004" pitchFamily="2" charset="-78"/>
              </a:rPr>
              <a:t>(</a:t>
            </a:r>
            <a:r>
              <a:rPr lang="ur-PK" sz="4000" u="sng" dirty="0">
                <a:solidFill>
                  <a:srgbClr val="FF0000"/>
                </a:solidFill>
                <a:latin typeface="Calibri" panose="020F0502020204030204" pitchFamily="34" charset="0"/>
                <a:cs typeface="Jameel Noori Nastaleeq" panose="02000503000000000004" pitchFamily="2" charset="-78"/>
              </a:rPr>
              <a:t>واجبات</a:t>
            </a:r>
            <a:r>
              <a:rPr lang="en-US" sz="4000" u="sng" dirty="0">
                <a:solidFill>
                  <a:srgbClr val="FF0000"/>
                </a:solidFill>
                <a:latin typeface="Calibri" panose="020F0502020204030204" pitchFamily="34" charset="0"/>
                <a:cs typeface="Jameel Noori Nastaleeq" panose="02000503000000000004" pitchFamily="2" charset="-78"/>
              </a:rPr>
              <a:t>)</a:t>
            </a:r>
            <a:r>
              <a:rPr lang="en-US" u="sng" dirty="0">
                <a:solidFill>
                  <a:srgbClr val="FF0000"/>
                </a:solidFill>
                <a:latin typeface="Calibri" panose="020F0502020204030204" pitchFamily="34" charset="0"/>
              </a:rPr>
              <a:t> Of </a:t>
            </a:r>
            <a:r>
              <a:rPr lang="en-US" u="sng" dirty="0" err="1">
                <a:solidFill>
                  <a:srgbClr val="FF0000"/>
                </a:solidFill>
                <a:latin typeface="Calibri" panose="020F0502020204030204" pitchFamily="34" charset="0"/>
              </a:rPr>
              <a:t>Namaz</a:t>
            </a:r>
            <a:endParaRPr lang="en-US" dirty="0"/>
          </a:p>
        </p:txBody>
      </p:sp>
      <p:sp>
        <p:nvSpPr>
          <p:cNvPr id="3" name="Content Placeholder 2">
            <a:extLst>
              <a:ext uri="{FF2B5EF4-FFF2-40B4-BE49-F238E27FC236}">
                <a16:creationId xmlns:a16="http://schemas.microsoft.com/office/drawing/2014/main" id="{C0F42EEF-69E3-4A6A-B26C-E70D5A9F29ED}"/>
              </a:ext>
            </a:extLst>
          </p:cNvPr>
          <p:cNvSpPr>
            <a:spLocks noGrp="1"/>
          </p:cNvSpPr>
          <p:nvPr>
            <p:ph idx="1"/>
          </p:nvPr>
        </p:nvSpPr>
        <p:spPr>
          <a:xfrm>
            <a:off x="457200" y="1143000"/>
            <a:ext cx="10591800" cy="5334000"/>
          </a:xfrm>
        </p:spPr>
        <p:txBody>
          <a:bodyPr>
            <a:normAutofit/>
          </a:bodyPr>
          <a:lstStyle/>
          <a:p>
            <a:pPr marL="514350" indent="-514350" algn="just">
              <a:lnSpc>
                <a:spcPct val="120000"/>
              </a:lnSpc>
              <a:buFont typeface="+mj-lt"/>
              <a:buAutoNum type="arabicParenR" startAt="10"/>
            </a:pPr>
            <a:r>
              <a:rPr lang="en-US" sz="2800" dirty="0">
                <a:solidFill>
                  <a:schemeClr val="tx1"/>
                </a:solidFill>
                <a:latin typeface="Calibri" panose="020F0502020204030204" pitchFamily="34" charset="0"/>
              </a:rPr>
              <a:t>To read </a:t>
            </a:r>
            <a:r>
              <a:rPr lang="en-US" sz="2800" dirty="0" err="1">
                <a:solidFill>
                  <a:schemeClr val="tx1"/>
                </a:solidFill>
                <a:latin typeface="Calibri" panose="020F0502020204030204" pitchFamily="34" charset="0"/>
              </a:rPr>
              <a:t>tashahhud</a:t>
            </a:r>
            <a:r>
              <a:rPr lang="en-US" sz="2800" dirty="0">
                <a:solidFill>
                  <a:schemeClr val="tx1"/>
                </a:solidFill>
                <a:latin typeface="Calibri" panose="020F0502020204030204" pitchFamily="34" charset="0"/>
              </a:rPr>
              <a:t> in the two </a:t>
            </a:r>
            <a:r>
              <a:rPr lang="en-US" sz="2800" dirty="0" err="1">
                <a:solidFill>
                  <a:schemeClr val="tx1"/>
                </a:solidFill>
                <a:latin typeface="Calibri" panose="020F0502020204030204" pitchFamily="34" charset="0"/>
              </a:rPr>
              <a:t>qai'daas</a:t>
            </a:r>
            <a:r>
              <a:rPr lang="en-US" sz="2800" dirty="0">
                <a:solidFill>
                  <a:schemeClr val="tx1"/>
                </a:solidFill>
                <a:latin typeface="Calibri" panose="020F0502020204030204" pitchFamily="34" charset="0"/>
              </a:rPr>
              <a:t>. </a:t>
            </a:r>
          </a:p>
          <a:p>
            <a:pPr marL="514350" indent="-514350" algn="just">
              <a:lnSpc>
                <a:spcPct val="120000"/>
              </a:lnSpc>
              <a:buFont typeface="+mj-lt"/>
              <a:buAutoNum type="arabicParenR" startAt="10"/>
            </a:pPr>
            <a:r>
              <a:rPr lang="en-US" sz="2800" dirty="0">
                <a:solidFill>
                  <a:schemeClr val="tx1"/>
                </a:solidFill>
                <a:latin typeface="Calibri" panose="020F0502020204030204" pitchFamily="34" charset="0"/>
              </a:rPr>
              <a:t>To recite </a:t>
            </a:r>
            <a:r>
              <a:rPr lang="en-US" sz="2800" dirty="0" err="1">
                <a:solidFill>
                  <a:schemeClr val="tx1"/>
                </a:solidFill>
                <a:latin typeface="Calibri" panose="020F0502020204030204" pitchFamily="34" charset="0"/>
              </a:rPr>
              <a:t>qiraat</a:t>
            </a:r>
            <a:r>
              <a:rPr lang="en-US" sz="2800" dirty="0">
                <a:solidFill>
                  <a:schemeClr val="tx1"/>
                </a:solidFill>
                <a:latin typeface="Calibri" panose="020F0502020204030204" pitchFamily="34" charset="0"/>
              </a:rPr>
              <a:t> aloud </a:t>
            </a:r>
            <a:r>
              <a:rPr lang="en-US" sz="2800" dirty="0">
                <a:solidFill>
                  <a:srgbClr val="FF0000"/>
                </a:solidFill>
                <a:latin typeface="noorehira" panose="02000500000000020004" pitchFamily="2" charset="-78"/>
                <a:cs typeface="noorehira" panose="02000500000000020004" pitchFamily="2" charset="-78"/>
              </a:rPr>
              <a:t>(</a:t>
            </a:r>
            <a:r>
              <a:rPr lang="ur-PK" sz="2800" dirty="0">
                <a:solidFill>
                  <a:srgbClr val="FF0000"/>
                </a:solidFill>
                <a:latin typeface="noorehira" panose="02000500000000020004" pitchFamily="2" charset="-78"/>
                <a:cs typeface="noorehira" panose="02000500000000020004" pitchFamily="2" charset="-78"/>
              </a:rPr>
              <a:t>قرأت باالجھر</a:t>
            </a:r>
            <a:r>
              <a:rPr lang="en-US" sz="2800" dirty="0">
                <a:solidFill>
                  <a:srgbClr val="FF0000"/>
                </a:solidFill>
                <a:latin typeface="noorehira" panose="02000500000000020004" pitchFamily="2" charset="-78"/>
                <a:cs typeface="noorehira" panose="02000500000000020004" pitchFamily="2" charset="-78"/>
              </a:rPr>
              <a:t>)</a:t>
            </a:r>
            <a:r>
              <a:rPr lang="en-US" sz="2800" dirty="0">
                <a:solidFill>
                  <a:schemeClr val="tx1"/>
                </a:solidFill>
                <a:latin typeface="Calibri" panose="020F0502020204030204" pitchFamily="34" charset="0"/>
              </a:rPr>
              <a:t> in </a:t>
            </a:r>
            <a:r>
              <a:rPr lang="en-US" sz="2800" dirty="0" err="1">
                <a:solidFill>
                  <a:schemeClr val="tx1"/>
                </a:solidFill>
                <a:latin typeface="Calibri" panose="020F0502020204030204" pitchFamily="34" charset="0"/>
              </a:rPr>
              <a:t>fajr</a:t>
            </a:r>
            <a:r>
              <a:rPr lang="en-US" sz="2800" dirty="0">
                <a:solidFill>
                  <a:schemeClr val="tx1"/>
                </a:solidFill>
                <a:latin typeface="Calibri" panose="020F0502020204030204" pitchFamily="34" charset="0"/>
              </a:rPr>
              <a:t>, maghrib, </a:t>
            </a:r>
            <a:r>
              <a:rPr lang="en-US" sz="2800" dirty="0" err="1">
                <a:solidFill>
                  <a:schemeClr val="tx1"/>
                </a:solidFill>
                <a:latin typeface="Calibri" panose="020F0502020204030204" pitchFamily="34" charset="0"/>
              </a:rPr>
              <a:t>esha</a:t>
            </a:r>
            <a:r>
              <a:rPr lang="en-US" sz="2800" dirty="0">
                <a:solidFill>
                  <a:schemeClr val="tx1"/>
                </a:solidFill>
                <a:latin typeface="Calibri" panose="020F0502020204030204" pitchFamily="34" charset="0"/>
              </a:rPr>
              <a:t>, </a:t>
            </a:r>
            <a:r>
              <a:rPr lang="en-US" sz="2800" dirty="0" err="1">
                <a:solidFill>
                  <a:schemeClr val="tx1"/>
                </a:solidFill>
                <a:latin typeface="Calibri" panose="020F0502020204030204" pitchFamily="34" charset="0"/>
              </a:rPr>
              <a:t>jumuah</a:t>
            </a:r>
            <a:r>
              <a:rPr lang="en-US" sz="2800" dirty="0">
                <a:solidFill>
                  <a:schemeClr val="tx1"/>
                </a:solidFill>
                <a:latin typeface="Calibri" panose="020F0502020204030204" pitchFamily="34" charset="0"/>
              </a:rPr>
              <a:t>, </a:t>
            </a:r>
            <a:r>
              <a:rPr lang="en-US" sz="2800" dirty="0" err="1">
                <a:solidFill>
                  <a:schemeClr val="tx1"/>
                </a:solidFill>
                <a:latin typeface="Calibri" panose="020F0502020204030204" pitchFamily="34" charset="0"/>
              </a:rPr>
              <a:t>eidain</a:t>
            </a:r>
            <a:r>
              <a:rPr lang="en-US" sz="2800" dirty="0">
                <a:solidFill>
                  <a:schemeClr val="tx1"/>
                </a:solidFill>
                <a:latin typeface="Calibri" panose="020F0502020204030204" pitchFamily="34" charset="0"/>
              </a:rPr>
              <a:t> and </a:t>
            </a:r>
            <a:r>
              <a:rPr lang="en-US" sz="2800" dirty="0" err="1">
                <a:solidFill>
                  <a:schemeClr val="tx1"/>
                </a:solidFill>
                <a:latin typeface="Calibri" panose="020F0502020204030204" pitchFamily="34" charset="0"/>
              </a:rPr>
              <a:t>taraweeh</a:t>
            </a:r>
            <a:r>
              <a:rPr lang="en-US" sz="2800" dirty="0">
                <a:solidFill>
                  <a:schemeClr val="tx1"/>
                </a:solidFill>
                <a:latin typeface="Calibri" panose="020F0502020204030204" pitchFamily="34" charset="0"/>
              </a:rPr>
              <a:t> in </a:t>
            </a:r>
            <a:r>
              <a:rPr lang="en-US" sz="2800" dirty="0" err="1">
                <a:solidFill>
                  <a:schemeClr val="tx1"/>
                </a:solidFill>
                <a:latin typeface="Calibri" panose="020F0502020204030204" pitchFamily="34" charset="0"/>
              </a:rPr>
              <a:t>ramadaan</a:t>
            </a:r>
            <a:r>
              <a:rPr lang="en-US" sz="2800" dirty="0">
                <a:solidFill>
                  <a:schemeClr val="tx1"/>
                </a:solidFill>
                <a:latin typeface="Calibri" panose="020F0502020204030204" pitchFamily="34" charset="0"/>
              </a:rPr>
              <a:t> by the imam. The imam should 	 recite </a:t>
            </a:r>
            <a:r>
              <a:rPr lang="en-US" sz="2800" dirty="0" err="1">
                <a:solidFill>
                  <a:schemeClr val="tx1"/>
                </a:solidFill>
                <a:latin typeface="Calibri" panose="020F0502020204030204" pitchFamily="34" charset="0"/>
              </a:rPr>
              <a:t>zohar</a:t>
            </a:r>
            <a:r>
              <a:rPr lang="en-US" sz="2800" dirty="0">
                <a:solidFill>
                  <a:schemeClr val="tx1"/>
                </a:solidFill>
                <a:latin typeface="Calibri" panose="020F0502020204030204" pitchFamily="34" charset="0"/>
              </a:rPr>
              <a:t> and </a:t>
            </a:r>
            <a:r>
              <a:rPr lang="en-US" sz="2800" dirty="0" err="1">
                <a:solidFill>
                  <a:schemeClr val="tx1"/>
                </a:solidFill>
                <a:latin typeface="Calibri" panose="020F0502020204030204" pitchFamily="34" charset="0"/>
              </a:rPr>
              <a:t>asr</a:t>
            </a:r>
            <a:r>
              <a:rPr lang="en-US" sz="2800" dirty="0">
                <a:solidFill>
                  <a:schemeClr val="tx1"/>
                </a:solidFill>
                <a:latin typeface="Calibri" panose="020F0502020204030204" pitchFamily="34" charset="0"/>
              </a:rPr>
              <a:t> silently </a:t>
            </a:r>
            <a:r>
              <a:rPr lang="en-US" sz="2800" dirty="0">
                <a:solidFill>
                  <a:srgbClr val="FF0000"/>
                </a:solidFill>
                <a:latin typeface="noorehira" panose="02000500000000020004" pitchFamily="2" charset="-78"/>
                <a:cs typeface="noorehira" panose="02000500000000020004" pitchFamily="2" charset="-78"/>
              </a:rPr>
              <a:t>(</a:t>
            </a:r>
            <a:r>
              <a:rPr lang="ur-PK" sz="2800" dirty="0">
                <a:solidFill>
                  <a:srgbClr val="FF0000"/>
                </a:solidFill>
                <a:latin typeface="noorehira" panose="02000500000000020004" pitchFamily="2" charset="-78"/>
                <a:cs typeface="noorehira" panose="02000500000000020004" pitchFamily="2" charset="-78"/>
              </a:rPr>
              <a:t>قرأت باالسر</a:t>
            </a:r>
            <a:r>
              <a:rPr lang="en-US" sz="2800" dirty="0">
                <a:solidFill>
                  <a:srgbClr val="FF0000"/>
                </a:solidFill>
                <a:latin typeface="noorehira" panose="02000500000000020004" pitchFamily="2" charset="-78"/>
                <a:cs typeface="noorehira" panose="02000500000000020004" pitchFamily="2" charset="-78"/>
              </a:rPr>
              <a:t>)</a:t>
            </a:r>
            <a:r>
              <a:rPr lang="en-US" sz="2800" dirty="0">
                <a:solidFill>
                  <a:schemeClr val="tx1"/>
                </a:solidFill>
                <a:latin typeface="Calibri" panose="020F0502020204030204" pitchFamily="34" charset="0"/>
              </a:rPr>
              <a:t>. </a:t>
            </a:r>
          </a:p>
          <a:p>
            <a:pPr marL="514350" indent="-514350" algn="just">
              <a:lnSpc>
                <a:spcPct val="120000"/>
              </a:lnSpc>
              <a:buFont typeface="+mj-lt"/>
              <a:buAutoNum type="arabicParenR" startAt="10"/>
            </a:pPr>
            <a:r>
              <a:rPr lang="en-US" sz="2800" dirty="0">
                <a:solidFill>
                  <a:schemeClr val="tx1"/>
                </a:solidFill>
                <a:latin typeface="Calibri" panose="020F0502020204030204" pitchFamily="34" charset="0"/>
              </a:rPr>
              <a:t>To end the </a:t>
            </a:r>
            <a:r>
              <a:rPr lang="en-US" sz="2800" dirty="0" err="1">
                <a:solidFill>
                  <a:schemeClr val="tx1"/>
                </a:solidFill>
                <a:latin typeface="Calibri" panose="020F0502020204030204" pitchFamily="34" charset="0"/>
              </a:rPr>
              <a:t>namaaz</a:t>
            </a:r>
            <a:r>
              <a:rPr lang="en-US" sz="2800" dirty="0">
                <a:solidFill>
                  <a:schemeClr val="tx1"/>
                </a:solidFill>
                <a:latin typeface="Calibri" panose="020F0502020204030204" pitchFamily="34" charset="0"/>
              </a:rPr>
              <a:t> by saying ‘</a:t>
            </a:r>
            <a:r>
              <a:rPr lang="en-US" sz="2800" dirty="0">
                <a:solidFill>
                  <a:srgbClr val="FF0000"/>
                </a:solidFill>
                <a:latin typeface="noorehira" panose="02000500000000020004" pitchFamily="2" charset="-78"/>
                <a:cs typeface="noorehira" panose="02000500000000020004" pitchFamily="2" charset="-78"/>
              </a:rPr>
              <a:t>(</a:t>
            </a:r>
            <a:r>
              <a:rPr lang="ur-PK" sz="2800" dirty="0">
                <a:solidFill>
                  <a:srgbClr val="FF0000"/>
                </a:solidFill>
                <a:latin typeface="noorehira" panose="02000500000000020004" pitchFamily="2" charset="-78"/>
                <a:cs typeface="noorehira" panose="02000500000000020004" pitchFamily="2" charset="-78"/>
              </a:rPr>
              <a:t>السلام علیکم ورحمۃاللہ</a:t>
            </a:r>
            <a:r>
              <a:rPr lang="en-US" sz="2800" dirty="0">
                <a:solidFill>
                  <a:srgbClr val="FF0000"/>
                </a:solidFill>
                <a:latin typeface="noorehira" panose="02000500000000020004" pitchFamily="2" charset="-78"/>
                <a:cs typeface="noorehira" panose="02000500000000020004" pitchFamily="2" charset="-78"/>
              </a:rPr>
              <a:t>)</a:t>
            </a:r>
            <a:r>
              <a:rPr lang="en-US" sz="2800" dirty="0">
                <a:solidFill>
                  <a:schemeClr val="tx1"/>
                </a:solidFill>
                <a:latin typeface="Calibri" panose="020F0502020204030204" pitchFamily="34" charset="0"/>
              </a:rPr>
              <a:t> </a:t>
            </a:r>
          </a:p>
          <a:p>
            <a:pPr marL="514350" indent="-514350" algn="just">
              <a:lnSpc>
                <a:spcPct val="120000"/>
              </a:lnSpc>
              <a:buFont typeface="+mj-lt"/>
              <a:buAutoNum type="arabicParenR" startAt="10"/>
            </a:pPr>
            <a:r>
              <a:rPr lang="en-US" sz="2800" dirty="0">
                <a:solidFill>
                  <a:schemeClr val="tx1"/>
                </a:solidFill>
                <a:latin typeface="Calibri" panose="020F0502020204030204" pitchFamily="34" charset="0"/>
              </a:rPr>
              <a:t>To say </a:t>
            </a:r>
            <a:r>
              <a:rPr lang="en-US" sz="2800" dirty="0" err="1">
                <a:solidFill>
                  <a:schemeClr val="tx1"/>
                </a:solidFill>
                <a:latin typeface="Calibri" panose="020F0502020204030204" pitchFamily="34" charset="0"/>
              </a:rPr>
              <a:t>takbeer</a:t>
            </a:r>
            <a:r>
              <a:rPr lang="en-US" sz="2800" dirty="0">
                <a:solidFill>
                  <a:schemeClr val="tx1"/>
                </a:solidFill>
                <a:latin typeface="Calibri" panose="020F0502020204030204" pitchFamily="34" charset="0"/>
              </a:rPr>
              <a:t> </a:t>
            </a:r>
            <a:r>
              <a:rPr lang="en-US" sz="2800" dirty="0">
                <a:solidFill>
                  <a:srgbClr val="FF0000"/>
                </a:solidFill>
                <a:latin typeface="noorehira" panose="02000500000000020004" pitchFamily="2" charset="-78"/>
                <a:cs typeface="noorehira" panose="02000500000000020004" pitchFamily="2" charset="-78"/>
              </a:rPr>
              <a:t>(</a:t>
            </a:r>
            <a:r>
              <a:rPr lang="ur-PK" sz="2800" dirty="0">
                <a:solidFill>
                  <a:srgbClr val="FF0000"/>
                </a:solidFill>
                <a:latin typeface="noorehira" panose="02000500000000020004" pitchFamily="2" charset="-78"/>
                <a:cs typeface="noorehira" panose="02000500000000020004" pitchFamily="2" charset="-78"/>
              </a:rPr>
              <a:t>اللہ اکبر</a:t>
            </a:r>
            <a:r>
              <a:rPr lang="en-US" sz="2800" dirty="0">
                <a:solidFill>
                  <a:srgbClr val="FF0000"/>
                </a:solidFill>
                <a:latin typeface="noorehira" panose="02000500000000020004" pitchFamily="2" charset="-78"/>
                <a:cs typeface="noorehira" panose="02000500000000020004" pitchFamily="2" charset="-78"/>
              </a:rPr>
              <a:t>)</a:t>
            </a:r>
            <a:r>
              <a:rPr lang="en-US" sz="2800" dirty="0">
                <a:solidFill>
                  <a:schemeClr val="tx1"/>
                </a:solidFill>
                <a:latin typeface="noorehira" panose="02000500000000020004" pitchFamily="2" charset="-78"/>
                <a:cs typeface="noorehira" panose="02000500000000020004" pitchFamily="2" charset="-78"/>
              </a:rPr>
              <a:t> </a:t>
            </a:r>
            <a:r>
              <a:rPr lang="en-US" sz="2800" dirty="0">
                <a:solidFill>
                  <a:schemeClr val="tx1"/>
                </a:solidFill>
                <a:latin typeface="Calibri" panose="020F0502020204030204" pitchFamily="34" charset="0"/>
              </a:rPr>
              <a:t>for </a:t>
            </a:r>
            <a:r>
              <a:rPr lang="en-US" sz="2800" dirty="0" err="1">
                <a:solidFill>
                  <a:schemeClr val="tx1"/>
                </a:solidFill>
                <a:latin typeface="Calibri" panose="020F0502020204030204" pitchFamily="34" charset="0"/>
              </a:rPr>
              <a:t>qunoot</a:t>
            </a:r>
            <a:r>
              <a:rPr lang="en-US" sz="2800" dirty="0">
                <a:solidFill>
                  <a:schemeClr val="tx1"/>
                </a:solidFill>
                <a:latin typeface="Calibri" panose="020F0502020204030204" pitchFamily="34" charset="0"/>
              </a:rPr>
              <a:t> in </a:t>
            </a:r>
            <a:r>
              <a:rPr lang="en-US" sz="2800" dirty="0" err="1">
                <a:solidFill>
                  <a:schemeClr val="tx1"/>
                </a:solidFill>
                <a:latin typeface="Calibri" panose="020F0502020204030204" pitchFamily="34" charset="0"/>
              </a:rPr>
              <a:t>witr</a:t>
            </a:r>
            <a:r>
              <a:rPr lang="en-US" sz="2800" dirty="0">
                <a:solidFill>
                  <a:schemeClr val="tx1"/>
                </a:solidFill>
                <a:latin typeface="Calibri" panose="020F0502020204030204" pitchFamily="34" charset="0"/>
              </a:rPr>
              <a:t> </a:t>
            </a:r>
            <a:r>
              <a:rPr lang="en-US" sz="2800" dirty="0" err="1">
                <a:solidFill>
                  <a:schemeClr val="tx1"/>
                </a:solidFill>
                <a:latin typeface="Calibri" panose="020F0502020204030204" pitchFamily="34" charset="0"/>
              </a:rPr>
              <a:t>namaaz</a:t>
            </a:r>
            <a:r>
              <a:rPr lang="en-US" sz="2800" dirty="0">
                <a:solidFill>
                  <a:schemeClr val="tx1"/>
                </a:solidFill>
                <a:latin typeface="Calibri" panose="020F0502020204030204" pitchFamily="34" charset="0"/>
              </a:rPr>
              <a:t> and   	  	  	 also recite </a:t>
            </a:r>
            <a:r>
              <a:rPr lang="en-US" sz="2800" dirty="0" err="1">
                <a:solidFill>
                  <a:schemeClr val="tx1"/>
                </a:solidFill>
                <a:latin typeface="Calibri" panose="020F0502020204030204" pitchFamily="34" charset="0"/>
              </a:rPr>
              <a:t>dua</a:t>
            </a:r>
            <a:r>
              <a:rPr lang="en-US" sz="2800" dirty="0">
                <a:solidFill>
                  <a:schemeClr val="tx1"/>
                </a:solidFill>
                <a:latin typeface="Calibri" panose="020F0502020204030204" pitchFamily="34" charset="0"/>
              </a:rPr>
              <a:t>-e-</a:t>
            </a:r>
            <a:r>
              <a:rPr lang="en-US" sz="2800" dirty="0" err="1">
                <a:solidFill>
                  <a:schemeClr val="tx1"/>
                </a:solidFill>
                <a:latin typeface="Calibri" panose="020F0502020204030204" pitchFamily="34" charset="0"/>
              </a:rPr>
              <a:t>qunoot</a:t>
            </a:r>
            <a:r>
              <a:rPr lang="en-US" sz="2800" dirty="0">
                <a:solidFill>
                  <a:schemeClr val="tx1"/>
                </a:solidFill>
                <a:latin typeface="Calibri" panose="020F0502020204030204" pitchFamily="34" charset="0"/>
              </a:rPr>
              <a:t> </a:t>
            </a:r>
            <a:r>
              <a:rPr lang="en-US" sz="2800" dirty="0">
                <a:solidFill>
                  <a:srgbClr val="FF0000"/>
                </a:solidFill>
                <a:latin typeface="noorehira" panose="02000500000000020004" pitchFamily="2" charset="-78"/>
                <a:cs typeface="noorehira" panose="02000500000000020004" pitchFamily="2" charset="-78"/>
              </a:rPr>
              <a:t>(</a:t>
            </a:r>
            <a:r>
              <a:rPr lang="ur-PK" sz="2800" dirty="0">
                <a:solidFill>
                  <a:srgbClr val="FF0000"/>
                </a:solidFill>
                <a:latin typeface="noorehira" panose="02000500000000020004" pitchFamily="2" charset="-78"/>
                <a:cs typeface="noorehira" panose="02000500000000020004" pitchFamily="2" charset="-78"/>
              </a:rPr>
              <a:t>دعا ِٔ قنوت</a:t>
            </a:r>
            <a:r>
              <a:rPr lang="en-US" sz="2800" dirty="0">
                <a:solidFill>
                  <a:srgbClr val="FF0000"/>
                </a:solidFill>
                <a:latin typeface="noorehira" panose="02000500000000020004" pitchFamily="2" charset="-78"/>
                <a:cs typeface="noorehira" panose="02000500000000020004" pitchFamily="2" charset="-78"/>
              </a:rPr>
              <a:t>)</a:t>
            </a:r>
            <a:r>
              <a:rPr lang="en-US" sz="2800" dirty="0">
                <a:solidFill>
                  <a:schemeClr val="tx1"/>
                </a:solidFill>
                <a:latin typeface="Calibri" panose="020F0502020204030204" pitchFamily="34" charset="0"/>
              </a:rPr>
              <a:t>. </a:t>
            </a:r>
          </a:p>
          <a:p>
            <a:pPr marL="514350" indent="-514350" algn="just">
              <a:lnSpc>
                <a:spcPct val="120000"/>
              </a:lnSpc>
              <a:buFont typeface="+mj-lt"/>
              <a:buAutoNum type="arabicParenR" startAt="10"/>
            </a:pPr>
            <a:r>
              <a:rPr lang="en-US" sz="2800" dirty="0">
                <a:solidFill>
                  <a:schemeClr val="tx1"/>
                </a:solidFill>
                <a:latin typeface="Calibri" panose="020F0502020204030204" pitchFamily="34" charset="0"/>
              </a:rPr>
              <a:t>To say six additional </a:t>
            </a:r>
            <a:r>
              <a:rPr lang="en-US" sz="2800" dirty="0" err="1">
                <a:solidFill>
                  <a:schemeClr val="tx1"/>
                </a:solidFill>
                <a:latin typeface="Calibri" panose="020F0502020204030204" pitchFamily="34" charset="0"/>
              </a:rPr>
              <a:t>takbeers</a:t>
            </a:r>
            <a:r>
              <a:rPr lang="en-US" sz="2800" dirty="0">
                <a:solidFill>
                  <a:schemeClr val="tx1"/>
                </a:solidFill>
                <a:latin typeface="Calibri" panose="020F0502020204030204" pitchFamily="34" charset="0"/>
              </a:rPr>
              <a:t> in both </a:t>
            </a:r>
            <a:r>
              <a:rPr lang="en-US" sz="2800" dirty="0" err="1">
                <a:solidFill>
                  <a:schemeClr val="tx1"/>
                </a:solidFill>
                <a:latin typeface="Calibri" panose="020F0502020204030204" pitchFamily="34" charset="0"/>
              </a:rPr>
              <a:t>eid</a:t>
            </a:r>
            <a:r>
              <a:rPr lang="en-US" sz="2800" dirty="0">
                <a:solidFill>
                  <a:schemeClr val="tx1"/>
                </a:solidFill>
                <a:latin typeface="Calibri" panose="020F0502020204030204" pitchFamily="34" charset="0"/>
              </a:rPr>
              <a:t> </a:t>
            </a:r>
            <a:r>
              <a:rPr lang="en-US" sz="2800" dirty="0" err="1">
                <a:solidFill>
                  <a:schemeClr val="tx1"/>
                </a:solidFill>
                <a:latin typeface="Calibri" panose="020F0502020204030204" pitchFamily="34" charset="0"/>
              </a:rPr>
              <a:t>namaaz</a:t>
            </a:r>
            <a:endParaRPr lang="en-US" sz="1600" dirty="0"/>
          </a:p>
        </p:txBody>
      </p:sp>
    </p:spTree>
    <p:extLst>
      <p:ext uri="{BB962C8B-B14F-4D97-AF65-F5344CB8AC3E}">
        <p14:creationId xmlns:p14="http://schemas.microsoft.com/office/powerpoint/2010/main" val="279875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981200"/>
            <a:ext cx="8991600" cy="3124200"/>
          </a:xfrm>
        </p:spPr>
        <p:txBody>
          <a:bodyPr>
            <a:normAutofit/>
          </a:bodyPr>
          <a:lstStyle/>
          <a:p>
            <a:pPr algn="r"/>
            <a:r>
              <a:rPr lang="en-US" sz="4400" b="1" u="sng" dirty="0"/>
              <a:t>Prove of five prayers in </a:t>
            </a:r>
            <a:r>
              <a:rPr lang="en-US" sz="4400" b="1" u="sng" dirty="0" err="1"/>
              <a:t>qura’an</a:t>
            </a:r>
            <a:br>
              <a:rPr lang="en-US" b="1" u="sng" dirty="0"/>
            </a:br>
            <a:br>
              <a:rPr lang="en-US" sz="5300" dirty="0">
                <a:latin typeface="Jameel Noori Nastaleeq" panose="02000503000000000004" pitchFamily="2" charset="-78"/>
                <a:cs typeface="Jameel Noori Nastaleeq" panose="02000503000000000004" pitchFamily="2" charset="-78"/>
              </a:rPr>
            </a:br>
            <a:r>
              <a:rPr lang="ar-SA" sz="5300" dirty="0">
                <a:latin typeface="Jameel Noori Nastaleeq" panose="02000503000000000004" pitchFamily="2" charset="-78"/>
                <a:cs typeface="Jameel Noori Nastaleeq" panose="02000503000000000004" pitchFamily="2" charset="-78"/>
              </a:rPr>
              <a:t>قران سے پانچ نمازوں کا ثبوت</a:t>
            </a:r>
            <a:endParaRPr lang="en-US" dirty="0">
              <a:latin typeface="Jameel Noori Nastaleeq" panose="02000503000000000004" pitchFamily="2" charset="-78"/>
              <a:cs typeface="Jameel Noori Nastaleeq" panose="02000503000000000004" pitchFamily="2" charset="-78"/>
            </a:endParaRPr>
          </a:p>
        </p:txBody>
      </p:sp>
    </p:spTree>
    <p:extLst>
      <p:ext uri="{BB962C8B-B14F-4D97-AF65-F5344CB8AC3E}">
        <p14:creationId xmlns:p14="http://schemas.microsoft.com/office/powerpoint/2010/main" val="17223908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8763000" cy="3276600"/>
          </a:xfrm>
        </p:spPr>
        <p:txBody>
          <a:bodyPr>
            <a:normAutofit fontScale="90000"/>
          </a:bodyPr>
          <a:lstStyle/>
          <a:p>
            <a:pPr algn="ctr"/>
            <a:r>
              <a:rPr lang="en-US" sz="4400" dirty="0" err="1"/>
              <a:t>Sunnats</a:t>
            </a:r>
            <a:r>
              <a:rPr lang="en-US" sz="4400" dirty="0"/>
              <a:t> Of </a:t>
            </a:r>
            <a:r>
              <a:rPr lang="en-US" sz="4400" dirty="0" err="1"/>
              <a:t>Namaz</a:t>
            </a:r>
            <a:r>
              <a:rPr lang="en-US" sz="4400" dirty="0"/>
              <a:t> </a:t>
            </a:r>
            <a:r>
              <a:rPr lang="en-US" sz="4400" dirty="0">
                <a:latin typeface="Jameel Noori Nastaleeq" panose="02000503000000000004" pitchFamily="2" charset="-78"/>
                <a:cs typeface="Jameel Noori Nastaleeq" panose="02000503000000000004" pitchFamily="2" charset="-78"/>
              </a:rPr>
              <a:t>(</a:t>
            </a:r>
            <a:r>
              <a:rPr lang="ur-PK" sz="4400" dirty="0">
                <a:latin typeface="Jameel Noori Nastaleeq" panose="02000503000000000004" pitchFamily="2" charset="-78"/>
                <a:cs typeface="Jameel Noori Nastaleeq" panose="02000503000000000004" pitchFamily="2" charset="-78"/>
              </a:rPr>
              <a:t>نماز کی سنتیں  </a:t>
            </a:r>
            <a:r>
              <a:rPr lang="en-US" sz="4400" dirty="0">
                <a:latin typeface="Jameel Noori Nastaleeq" panose="02000503000000000004" pitchFamily="2" charset="-78"/>
                <a:cs typeface="Jameel Noori Nastaleeq" panose="02000503000000000004" pitchFamily="2" charset="-78"/>
              </a:rPr>
              <a:t>)</a:t>
            </a:r>
            <a:br>
              <a:rPr lang="en-US" sz="4400" dirty="0">
                <a:latin typeface="Jameel Noori Nastaleeq" panose="02000503000000000004" pitchFamily="2" charset="-78"/>
                <a:cs typeface="Jameel Noori Nastaleeq" panose="02000503000000000004" pitchFamily="2" charset="-78"/>
              </a:rPr>
            </a:br>
            <a:br>
              <a:rPr lang="en-US" sz="4400" u="sng" dirty="0"/>
            </a:br>
            <a:r>
              <a:rPr lang="en-US" i="1" dirty="0" err="1">
                <a:solidFill>
                  <a:schemeClr val="tx1"/>
                </a:solidFill>
                <a:latin typeface="Calibri" panose="020F0502020204030204" pitchFamily="34" charset="0"/>
              </a:rPr>
              <a:t>Sunnats</a:t>
            </a:r>
            <a:r>
              <a:rPr lang="en-US" i="1" dirty="0">
                <a:solidFill>
                  <a:schemeClr val="tx1"/>
                </a:solidFill>
                <a:latin typeface="Calibri" panose="020F0502020204030204" pitchFamily="34" charset="0"/>
              </a:rPr>
              <a:t> are factors which performed by </a:t>
            </a:r>
            <a:r>
              <a:rPr lang="en-US" i="1" dirty="0" err="1">
                <a:solidFill>
                  <a:schemeClr val="tx1"/>
                </a:solidFill>
                <a:latin typeface="Calibri" panose="020F0502020204030204" pitchFamily="34" charset="0"/>
              </a:rPr>
              <a:t>Rasoolullah</a:t>
            </a:r>
            <a:r>
              <a:rPr lang="en-US" i="1" dirty="0">
                <a:solidFill>
                  <a:schemeClr val="tx1"/>
                </a:solidFill>
                <a:latin typeface="Calibri" panose="020F0502020204030204" pitchFamily="34" charset="0"/>
              </a:rPr>
              <a:t> (SW)</a:t>
            </a:r>
            <a:br>
              <a:rPr lang="en-US" i="1" dirty="0">
                <a:solidFill>
                  <a:schemeClr val="tx1"/>
                </a:solidFill>
                <a:latin typeface="Calibri" panose="020F0502020204030204" pitchFamily="34" charset="0"/>
              </a:rPr>
            </a:br>
            <a:r>
              <a:rPr lang="en-US" i="1" dirty="0">
                <a:solidFill>
                  <a:schemeClr val="tx1"/>
                </a:solidFill>
                <a:latin typeface="Calibri" panose="020F0502020204030204" pitchFamily="34" charset="0"/>
              </a:rPr>
              <a:t>He who performs the </a:t>
            </a:r>
            <a:r>
              <a:rPr lang="en-US" i="1" dirty="0" err="1">
                <a:solidFill>
                  <a:schemeClr val="tx1"/>
                </a:solidFill>
                <a:latin typeface="Calibri" panose="020F0502020204030204" pitchFamily="34" charset="0"/>
              </a:rPr>
              <a:t>namaz</a:t>
            </a:r>
            <a:r>
              <a:rPr lang="en-US" i="1" dirty="0">
                <a:solidFill>
                  <a:schemeClr val="tx1"/>
                </a:solidFill>
                <a:latin typeface="Calibri" panose="020F0502020204030204" pitchFamily="34" charset="0"/>
              </a:rPr>
              <a:t> according to the </a:t>
            </a:r>
            <a:r>
              <a:rPr lang="en-US" i="1" dirty="0" err="1">
                <a:solidFill>
                  <a:schemeClr val="tx1"/>
                </a:solidFill>
                <a:latin typeface="Calibri" panose="020F0502020204030204" pitchFamily="34" charset="0"/>
              </a:rPr>
              <a:t>Sunnat</a:t>
            </a:r>
            <a:r>
              <a:rPr lang="en-US" i="1" dirty="0">
                <a:solidFill>
                  <a:schemeClr val="tx1"/>
                </a:solidFill>
                <a:latin typeface="Calibri" panose="020F0502020204030204" pitchFamily="34" charset="0"/>
              </a:rPr>
              <a:t> Acts, gets full reward by Allah Almighty.</a:t>
            </a:r>
          </a:p>
        </p:txBody>
      </p:sp>
    </p:spTree>
    <p:extLst>
      <p:ext uri="{BB962C8B-B14F-4D97-AF65-F5344CB8AC3E}">
        <p14:creationId xmlns:p14="http://schemas.microsoft.com/office/powerpoint/2010/main" val="18512498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938A1-AA8C-4633-A817-B5A252C2CA85}"/>
              </a:ext>
            </a:extLst>
          </p:cNvPr>
          <p:cNvSpPr>
            <a:spLocks noGrp="1"/>
          </p:cNvSpPr>
          <p:nvPr>
            <p:ph type="title"/>
          </p:nvPr>
        </p:nvSpPr>
        <p:spPr>
          <a:xfrm>
            <a:off x="152400" y="152400"/>
            <a:ext cx="5486400" cy="685800"/>
          </a:xfrm>
        </p:spPr>
        <p:txBody>
          <a:bodyPr>
            <a:normAutofit/>
          </a:bodyPr>
          <a:lstStyle/>
          <a:p>
            <a:r>
              <a:rPr lang="en-US" dirty="0" err="1">
                <a:latin typeface="Calibri" panose="020F0502020204030204" pitchFamily="34" charset="0"/>
                <a:cs typeface="Calibri" panose="020F0502020204030204" pitchFamily="34" charset="0"/>
              </a:rPr>
              <a:t>Sunnat</a:t>
            </a:r>
            <a:r>
              <a:rPr lang="en-US" dirty="0">
                <a:latin typeface="Calibri" panose="020F0502020204030204" pitchFamily="34" charset="0"/>
                <a:cs typeface="Calibri" panose="020F0502020204030204" pitchFamily="34" charset="0"/>
              </a:rPr>
              <a:t> Acts Of </a:t>
            </a:r>
            <a:r>
              <a:rPr lang="en-US" dirty="0" err="1">
                <a:latin typeface="Calibri" panose="020F0502020204030204" pitchFamily="34" charset="0"/>
                <a:cs typeface="Calibri" panose="020F0502020204030204" pitchFamily="34" charset="0"/>
              </a:rPr>
              <a:t>Namaz</a:t>
            </a:r>
            <a:r>
              <a:rPr lang="ur-PK" dirty="0">
                <a:latin typeface="Calibri" panose="020F0502020204030204" pitchFamily="34" charset="0"/>
                <a:cs typeface="Calibri" panose="020F0502020204030204" pitchFamily="34" charset="0"/>
              </a:rPr>
              <a:t> </a:t>
            </a:r>
            <a:r>
              <a:rPr lang="en-US" dirty="0">
                <a:latin typeface="Jameel Noori Nastaleeq" panose="02000503000000000004" pitchFamily="2" charset="-78"/>
                <a:cs typeface="Jameel Noori Nastaleeq" panose="02000503000000000004" pitchFamily="2" charset="-78"/>
              </a:rPr>
              <a:t>(</a:t>
            </a:r>
            <a:r>
              <a:rPr lang="ur-PK" dirty="0">
                <a:latin typeface="Jameel Noori Nastaleeq" panose="02000503000000000004" pitchFamily="2" charset="-78"/>
                <a:cs typeface="Jameel Noori Nastaleeq" panose="02000503000000000004" pitchFamily="2" charset="-78"/>
              </a:rPr>
              <a:t>سنتیں</a:t>
            </a:r>
            <a:r>
              <a:rPr lang="en-US" dirty="0">
                <a:latin typeface="Jameel Noori Nastaleeq" panose="02000503000000000004" pitchFamily="2" charset="-78"/>
                <a:cs typeface="Jameel Noori Nastaleeq" panose="02000503000000000004" pitchFamily="2" charset="-78"/>
              </a:rPr>
              <a:t>)</a:t>
            </a:r>
            <a:r>
              <a:rPr lang="ur-PK" dirty="0">
                <a:latin typeface="Jameel Noori Nastaleeq" panose="02000503000000000004" pitchFamily="2" charset="-78"/>
                <a:cs typeface="Jameel Noori Nastaleeq" panose="02000503000000000004" pitchFamily="2" charset="-78"/>
              </a:rPr>
              <a:t> </a:t>
            </a:r>
            <a:r>
              <a:rPr lang="en-US" dirty="0">
                <a:latin typeface="Jameel Noori Nastaleeq" panose="02000503000000000004" pitchFamily="2" charset="-78"/>
                <a:cs typeface="Jameel Noori Nastaleeq" panose="02000503000000000004" pitchFamily="2" charset="-78"/>
              </a:rPr>
              <a:t> </a:t>
            </a:r>
          </a:p>
        </p:txBody>
      </p:sp>
      <p:sp>
        <p:nvSpPr>
          <p:cNvPr id="3" name="Content Placeholder 2">
            <a:extLst>
              <a:ext uri="{FF2B5EF4-FFF2-40B4-BE49-F238E27FC236}">
                <a16:creationId xmlns:a16="http://schemas.microsoft.com/office/drawing/2014/main" id="{BE9C56FE-2AC4-4E05-A86B-10721E44A87B}"/>
              </a:ext>
            </a:extLst>
          </p:cNvPr>
          <p:cNvSpPr>
            <a:spLocks noGrp="1"/>
          </p:cNvSpPr>
          <p:nvPr>
            <p:ph idx="1"/>
          </p:nvPr>
        </p:nvSpPr>
        <p:spPr>
          <a:xfrm>
            <a:off x="304800" y="838200"/>
            <a:ext cx="10581249" cy="5715000"/>
          </a:xfrm>
        </p:spPr>
        <p:txBody>
          <a:bodyPr>
            <a:normAutofit/>
          </a:bodyPr>
          <a:lstStyle/>
          <a:p>
            <a:pPr marL="514350" indent="-514350">
              <a:buFont typeface="+mj-lt"/>
              <a:buAutoNum type="arabicParenR"/>
            </a:pPr>
            <a:r>
              <a:rPr lang="en-US" sz="2800" dirty="0">
                <a:solidFill>
                  <a:schemeClr val="tx1"/>
                </a:solidFill>
                <a:latin typeface="Calibri" panose="020F0502020204030204" pitchFamily="34" charset="0"/>
                <a:cs typeface="Calibri" panose="020F0502020204030204" pitchFamily="34" charset="0"/>
              </a:rPr>
              <a:t>To raise the hands </a:t>
            </a:r>
            <a:r>
              <a:rPr lang="en-US" sz="2800" dirty="0" err="1">
                <a:solidFill>
                  <a:schemeClr val="tx1"/>
                </a:solidFill>
                <a:latin typeface="Calibri" panose="020F0502020204030204" pitchFamily="34" charset="0"/>
                <a:cs typeface="Calibri" panose="020F0502020204030204" pitchFamily="34" charset="0"/>
              </a:rPr>
              <a:t>upto</a:t>
            </a:r>
            <a:r>
              <a:rPr lang="en-US" sz="2800" dirty="0">
                <a:solidFill>
                  <a:schemeClr val="tx1"/>
                </a:solidFill>
                <a:latin typeface="Calibri" panose="020F0502020204030204" pitchFamily="34" charset="0"/>
                <a:cs typeface="Calibri" panose="020F0502020204030204" pitchFamily="34" charset="0"/>
              </a:rPr>
              <a:t> ears before saying </a:t>
            </a:r>
            <a:r>
              <a:rPr lang="en-US" sz="2800" dirty="0" err="1">
                <a:solidFill>
                  <a:schemeClr val="tx1"/>
                </a:solidFill>
                <a:latin typeface="Calibri" panose="020F0502020204030204" pitchFamily="34" charset="0"/>
                <a:cs typeface="Calibri" panose="020F0502020204030204" pitchFamily="34" charset="0"/>
              </a:rPr>
              <a:t>takbeere</a:t>
            </a:r>
            <a:r>
              <a:rPr lang="en-US" sz="2800" dirty="0">
                <a:solidFill>
                  <a:schemeClr val="tx1"/>
                </a:solidFill>
                <a:latin typeface="Calibri" panose="020F0502020204030204" pitchFamily="34" charset="0"/>
                <a:cs typeface="Calibri" panose="020F0502020204030204" pitchFamily="34" charset="0"/>
              </a:rPr>
              <a:t> </a:t>
            </a:r>
            <a:r>
              <a:rPr lang="en-US" sz="2800" dirty="0" err="1">
                <a:solidFill>
                  <a:schemeClr val="tx1"/>
                </a:solidFill>
                <a:latin typeface="Calibri" panose="020F0502020204030204" pitchFamily="34" charset="0"/>
                <a:cs typeface="Calibri" panose="020F0502020204030204" pitchFamily="34" charset="0"/>
              </a:rPr>
              <a:t>tahreema</a:t>
            </a:r>
            <a:r>
              <a:rPr lang="en-US" sz="2800" dirty="0">
                <a:solidFill>
                  <a:schemeClr val="tx1"/>
                </a:solidFill>
                <a:latin typeface="Calibri" panose="020F0502020204030204" pitchFamily="34" charset="0"/>
                <a:cs typeface="Calibri" panose="020F0502020204030204" pitchFamily="34" charset="0"/>
              </a:rPr>
              <a:t>. </a:t>
            </a:r>
          </a:p>
          <a:p>
            <a:pPr marL="514350" indent="-514350">
              <a:buFont typeface="+mj-lt"/>
              <a:buAutoNum type="arabicParenR"/>
            </a:pPr>
            <a:r>
              <a:rPr lang="en-US" sz="2800" dirty="0">
                <a:solidFill>
                  <a:schemeClr val="tx1"/>
                </a:solidFill>
                <a:latin typeface="Calibri" panose="020F0502020204030204" pitchFamily="34" charset="0"/>
                <a:cs typeface="Calibri" panose="020F0502020204030204" pitchFamily="34" charset="0"/>
              </a:rPr>
              <a:t>Everybody leaving fingers open, at ease, and facing the </a:t>
            </a:r>
            <a:r>
              <a:rPr lang="en-US" sz="2800" dirty="0" err="1">
                <a:solidFill>
                  <a:schemeClr val="tx1"/>
                </a:solidFill>
                <a:latin typeface="Calibri" panose="020F0502020204030204" pitchFamily="34" charset="0"/>
                <a:cs typeface="Calibri" panose="020F0502020204030204" pitchFamily="34" charset="0"/>
              </a:rPr>
              <a:t>qiblah</a:t>
            </a:r>
            <a:r>
              <a:rPr lang="en-US" sz="2800" dirty="0">
                <a:solidFill>
                  <a:schemeClr val="tx1"/>
                </a:solidFill>
                <a:latin typeface="Calibri" panose="020F0502020204030204" pitchFamily="34" charset="0"/>
                <a:cs typeface="Calibri" panose="020F0502020204030204" pitchFamily="34" charset="0"/>
              </a:rPr>
              <a:t>. </a:t>
            </a:r>
          </a:p>
          <a:p>
            <a:pPr marL="514350" indent="-514350">
              <a:buFont typeface="+mj-lt"/>
              <a:buAutoNum type="arabicParenR"/>
            </a:pPr>
            <a:r>
              <a:rPr lang="en-US" sz="2800" dirty="0">
                <a:solidFill>
                  <a:schemeClr val="tx1"/>
                </a:solidFill>
                <a:latin typeface="Calibri" panose="020F0502020204030204" pitchFamily="34" charset="0"/>
                <a:cs typeface="Calibri" panose="020F0502020204030204" pitchFamily="34" charset="0"/>
              </a:rPr>
              <a:t>Not bowing the head when saying </a:t>
            </a:r>
            <a:r>
              <a:rPr lang="en-US" sz="2800" dirty="0" err="1">
                <a:solidFill>
                  <a:schemeClr val="tx1"/>
                </a:solidFill>
                <a:latin typeface="Calibri" panose="020F0502020204030204" pitchFamily="34" charset="0"/>
                <a:cs typeface="Calibri" panose="020F0502020204030204" pitchFamily="34" charset="0"/>
              </a:rPr>
              <a:t>takbeer</a:t>
            </a:r>
            <a:r>
              <a:rPr lang="en-US" sz="2800" dirty="0">
                <a:solidFill>
                  <a:schemeClr val="tx1"/>
                </a:solidFill>
                <a:latin typeface="Calibri" panose="020F0502020204030204" pitchFamily="34" charset="0"/>
                <a:cs typeface="Calibri" panose="020F0502020204030204" pitchFamily="34" charset="0"/>
              </a:rPr>
              <a:t>.</a:t>
            </a:r>
          </a:p>
          <a:p>
            <a:pPr marL="514350" indent="-514350">
              <a:buFont typeface="+mj-lt"/>
              <a:buAutoNum type="arabicParenR"/>
            </a:pPr>
            <a:r>
              <a:rPr lang="en-US" sz="2800" dirty="0">
                <a:solidFill>
                  <a:schemeClr val="tx1"/>
                </a:solidFill>
                <a:latin typeface="Calibri" panose="020F0502020204030204" pitchFamily="34" charset="0"/>
                <a:cs typeface="Calibri" panose="020F0502020204030204" pitchFamily="34" charset="0"/>
              </a:rPr>
              <a:t>Loud recitation of all </a:t>
            </a:r>
            <a:r>
              <a:rPr lang="en-US" sz="2800" dirty="0" err="1">
                <a:solidFill>
                  <a:schemeClr val="tx1"/>
                </a:solidFill>
                <a:latin typeface="Calibri" panose="020F0502020204030204" pitchFamily="34" charset="0"/>
                <a:cs typeface="Calibri" panose="020F0502020204030204" pitchFamily="34" charset="0"/>
              </a:rPr>
              <a:t>takbeers</a:t>
            </a:r>
            <a:r>
              <a:rPr lang="en-US" sz="2800" dirty="0">
                <a:solidFill>
                  <a:schemeClr val="tx1"/>
                </a:solidFill>
                <a:latin typeface="Calibri" panose="020F0502020204030204" pitchFamily="34" charset="0"/>
                <a:cs typeface="Calibri" panose="020F0502020204030204" pitchFamily="34" charset="0"/>
              </a:rPr>
              <a:t> </a:t>
            </a:r>
            <a:r>
              <a:rPr lang="en-US" sz="2800" dirty="0">
                <a:solidFill>
                  <a:srgbClr val="FF0000"/>
                </a:solidFill>
                <a:latin typeface="noorehira" panose="02000500000000020004" pitchFamily="2" charset="-78"/>
                <a:cs typeface="noorehira" panose="02000500000000020004" pitchFamily="2" charset="-78"/>
              </a:rPr>
              <a:t>(</a:t>
            </a:r>
            <a:r>
              <a:rPr lang="ur-PK" sz="2800" dirty="0">
                <a:solidFill>
                  <a:srgbClr val="FF0000"/>
                </a:solidFill>
                <a:latin typeface="noorehira" panose="02000500000000020004" pitchFamily="2" charset="-78"/>
                <a:cs typeface="noorehira" panose="02000500000000020004" pitchFamily="2" charset="-78"/>
              </a:rPr>
              <a:t>اللہ اکبر</a:t>
            </a:r>
            <a:r>
              <a:rPr lang="en-US" sz="2800" dirty="0">
                <a:solidFill>
                  <a:srgbClr val="FF0000"/>
                </a:solidFill>
                <a:latin typeface="noorehira" panose="02000500000000020004" pitchFamily="2" charset="-78"/>
                <a:cs typeface="noorehira" panose="02000500000000020004" pitchFamily="2" charset="-78"/>
              </a:rPr>
              <a:t>)</a:t>
            </a:r>
            <a:r>
              <a:rPr lang="en-US" sz="2800" dirty="0">
                <a:solidFill>
                  <a:schemeClr val="tx1"/>
                </a:solidFill>
                <a:latin typeface="Calibri" panose="020F0502020204030204" pitchFamily="34" charset="0"/>
                <a:cs typeface="Calibri" panose="020F0502020204030204" pitchFamily="34" charset="0"/>
              </a:rPr>
              <a:t> by the Imam.</a:t>
            </a:r>
          </a:p>
          <a:p>
            <a:pPr marL="514350" indent="-514350">
              <a:buFont typeface="+mj-lt"/>
              <a:buAutoNum type="arabicParenR"/>
            </a:pPr>
            <a:r>
              <a:rPr lang="en-US" sz="2800" dirty="0">
                <a:solidFill>
                  <a:schemeClr val="tx1"/>
                </a:solidFill>
                <a:latin typeface="Calibri" panose="020F0502020204030204" pitchFamily="34" charset="0"/>
                <a:cs typeface="Calibri" panose="020F0502020204030204" pitchFamily="34" charset="0"/>
              </a:rPr>
              <a:t>In </a:t>
            </a:r>
            <a:r>
              <a:rPr lang="en-US" sz="2800" dirty="0" err="1">
                <a:solidFill>
                  <a:schemeClr val="tx1"/>
                </a:solidFill>
                <a:latin typeface="Calibri" panose="020F0502020204030204" pitchFamily="34" charset="0"/>
                <a:cs typeface="Calibri" panose="020F0502020204030204" pitchFamily="34" charset="0"/>
              </a:rPr>
              <a:t>qiyaam</a:t>
            </a:r>
            <a:r>
              <a:rPr lang="en-US" sz="2800" dirty="0">
                <a:solidFill>
                  <a:schemeClr val="tx1"/>
                </a:solidFill>
                <a:latin typeface="Calibri" panose="020F0502020204030204" pitchFamily="34" charset="0"/>
                <a:cs typeface="Calibri" panose="020F0502020204030204" pitchFamily="34" charset="0"/>
              </a:rPr>
              <a:t> </a:t>
            </a:r>
            <a:r>
              <a:rPr lang="en-US" sz="2800" dirty="0">
                <a:solidFill>
                  <a:srgbClr val="FF0000"/>
                </a:solidFill>
                <a:latin typeface="noorehira" panose="02000500000000020004" pitchFamily="2" charset="-78"/>
                <a:cs typeface="noorehira" panose="02000500000000020004" pitchFamily="2" charset="-78"/>
              </a:rPr>
              <a:t>(</a:t>
            </a:r>
            <a:r>
              <a:rPr lang="ur-PK" sz="2800" dirty="0">
                <a:solidFill>
                  <a:srgbClr val="FF0000"/>
                </a:solidFill>
                <a:latin typeface="noorehira" panose="02000500000000020004" pitchFamily="2" charset="-78"/>
                <a:cs typeface="noorehira" panose="02000500000000020004" pitchFamily="2" charset="-78"/>
              </a:rPr>
              <a:t>قیام</a:t>
            </a:r>
            <a:r>
              <a:rPr lang="en-US" sz="2800" dirty="0">
                <a:solidFill>
                  <a:srgbClr val="FF0000"/>
                </a:solidFill>
                <a:latin typeface="noorehira" panose="02000500000000020004" pitchFamily="2" charset="-78"/>
                <a:cs typeface="noorehira" panose="02000500000000020004" pitchFamily="2" charset="-78"/>
              </a:rPr>
              <a:t>)</a:t>
            </a:r>
            <a:r>
              <a:rPr lang="en-US" sz="2800" dirty="0">
                <a:solidFill>
                  <a:schemeClr val="tx1"/>
                </a:solidFill>
                <a:latin typeface="Calibri" panose="020F0502020204030204" pitchFamily="34" charset="0"/>
                <a:cs typeface="Calibri" panose="020F0502020204030204" pitchFamily="34" charset="0"/>
              </a:rPr>
              <a:t> place right hand upon left hand and men place them below navel. </a:t>
            </a:r>
          </a:p>
          <a:p>
            <a:pPr marL="514350" indent="-514350">
              <a:buFont typeface="+mj-lt"/>
              <a:buAutoNum type="arabicParenR"/>
            </a:pPr>
            <a:r>
              <a:rPr lang="en-US" sz="2800" dirty="0">
                <a:solidFill>
                  <a:schemeClr val="tx1"/>
                </a:solidFill>
                <a:latin typeface="Calibri" panose="020F0502020204030204" pitchFamily="34" charset="0"/>
                <a:cs typeface="Calibri" panose="020F0502020204030204" pitchFamily="34" charset="0"/>
              </a:rPr>
              <a:t>Saying </a:t>
            </a:r>
            <a:r>
              <a:rPr lang="en-US" sz="2800" dirty="0">
                <a:solidFill>
                  <a:srgbClr val="FF0000"/>
                </a:solidFill>
                <a:latin typeface="noorehira" panose="02000500000000020004" pitchFamily="2" charset="-78"/>
                <a:cs typeface="noorehira" panose="02000500000000020004" pitchFamily="2" charset="-78"/>
              </a:rPr>
              <a:t>(</a:t>
            </a:r>
            <a:r>
              <a:rPr lang="ur-PK" sz="2800" dirty="0">
                <a:solidFill>
                  <a:srgbClr val="FF0000"/>
                </a:solidFill>
                <a:latin typeface="noorehira" panose="02000500000000020004" pitchFamily="2" charset="-78"/>
                <a:cs typeface="noorehira" panose="02000500000000020004" pitchFamily="2" charset="-78"/>
              </a:rPr>
              <a:t>ثنا  ٔ</a:t>
            </a:r>
            <a:r>
              <a:rPr lang="en-US" sz="2800" dirty="0">
                <a:solidFill>
                  <a:srgbClr val="FF0000"/>
                </a:solidFill>
                <a:latin typeface="noorehira" panose="02000500000000020004" pitchFamily="2" charset="-78"/>
                <a:cs typeface="noorehira" panose="02000500000000020004" pitchFamily="2" charset="-78"/>
              </a:rPr>
              <a:t>).</a:t>
            </a:r>
            <a:r>
              <a:rPr lang="en-US" sz="2800" dirty="0">
                <a:solidFill>
                  <a:schemeClr val="tx1"/>
                </a:solidFill>
                <a:latin typeface="Calibri" panose="020F0502020204030204" pitchFamily="34" charset="0"/>
                <a:cs typeface="Calibri" panose="020F0502020204030204" pitchFamily="34" charset="0"/>
              </a:rPr>
              <a:t> </a:t>
            </a:r>
          </a:p>
          <a:p>
            <a:pPr marL="514350" indent="-514350">
              <a:buFont typeface="+mj-lt"/>
              <a:buAutoNum type="arabicParenR"/>
            </a:pPr>
            <a:r>
              <a:rPr lang="en-US" sz="2800" dirty="0">
                <a:solidFill>
                  <a:schemeClr val="tx1"/>
                </a:solidFill>
                <a:latin typeface="Calibri" panose="020F0502020204030204" pitchFamily="34" charset="0"/>
                <a:cs typeface="Calibri" panose="020F0502020204030204" pitchFamily="34" charset="0"/>
              </a:rPr>
              <a:t>To recite </a:t>
            </a:r>
            <a:r>
              <a:rPr lang="en-US" sz="2800" dirty="0" err="1">
                <a:solidFill>
                  <a:schemeClr val="tx1"/>
                </a:solidFill>
                <a:latin typeface="Calibri" panose="020F0502020204030204" pitchFamily="34" charset="0"/>
                <a:cs typeface="Calibri" panose="020F0502020204030204" pitchFamily="34" charset="0"/>
              </a:rPr>
              <a:t>ta'awwuz</a:t>
            </a:r>
            <a:r>
              <a:rPr lang="en-US" sz="2800" dirty="0">
                <a:solidFill>
                  <a:schemeClr val="tx1"/>
                </a:solidFill>
                <a:latin typeface="Calibri" panose="020F0502020204030204" pitchFamily="34" charset="0"/>
                <a:cs typeface="Calibri" panose="020F0502020204030204" pitchFamily="34" charset="0"/>
              </a:rPr>
              <a:t>. </a:t>
            </a:r>
            <a:r>
              <a:rPr lang="en-US" sz="2800" dirty="0">
                <a:solidFill>
                  <a:srgbClr val="FF0000"/>
                </a:solidFill>
                <a:latin typeface="noorehira" panose="02000500000000020004" pitchFamily="2" charset="-78"/>
                <a:cs typeface="noorehira" panose="02000500000000020004" pitchFamily="2" charset="-78"/>
              </a:rPr>
              <a:t>(</a:t>
            </a:r>
            <a:r>
              <a:rPr lang="ur-PK" sz="2800" dirty="0">
                <a:solidFill>
                  <a:srgbClr val="FF0000"/>
                </a:solidFill>
                <a:latin typeface="noorehira" panose="02000500000000020004" pitchFamily="2" charset="-78"/>
                <a:cs typeface="noorehira" panose="02000500000000020004" pitchFamily="2" charset="-78"/>
              </a:rPr>
              <a:t>اعوذ با اللہ من الشیطن الرجیم</a:t>
            </a:r>
            <a:r>
              <a:rPr lang="en-US" sz="2800" dirty="0">
                <a:solidFill>
                  <a:srgbClr val="FF0000"/>
                </a:solidFill>
                <a:latin typeface="noorehira" panose="02000500000000020004" pitchFamily="2" charset="-78"/>
                <a:cs typeface="noorehira" panose="02000500000000020004" pitchFamily="2" charset="-78"/>
              </a:rPr>
              <a:t>)</a:t>
            </a:r>
          </a:p>
          <a:p>
            <a:pPr marL="514350" indent="-514350">
              <a:buFont typeface="+mj-lt"/>
              <a:buAutoNum type="arabicParenR"/>
            </a:pPr>
            <a:r>
              <a:rPr lang="en-US" sz="2800" dirty="0">
                <a:solidFill>
                  <a:schemeClr val="tx1"/>
                </a:solidFill>
                <a:latin typeface="Calibri" panose="020F0502020204030204" pitchFamily="34" charset="0"/>
                <a:cs typeface="Calibri" panose="020F0502020204030204" pitchFamily="34" charset="0"/>
              </a:rPr>
              <a:t>To recite the complete bismillah. </a:t>
            </a:r>
            <a:r>
              <a:rPr lang="en-US" sz="2800" dirty="0">
                <a:solidFill>
                  <a:srgbClr val="FF0000"/>
                </a:solidFill>
                <a:latin typeface="noorehira" panose="02000500000000020004" pitchFamily="2" charset="-78"/>
                <a:cs typeface="noorehira" panose="02000500000000020004" pitchFamily="2" charset="-78"/>
              </a:rPr>
              <a:t>(</a:t>
            </a:r>
            <a:r>
              <a:rPr lang="ur-PK" sz="2800" dirty="0">
                <a:solidFill>
                  <a:srgbClr val="FF0000"/>
                </a:solidFill>
                <a:latin typeface="noorehira" panose="02000500000000020004" pitchFamily="2" charset="-78"/>
                <a:cs typeface="noorehira" panose="02000500000000020004" pitchFamily="2" charset="-78"/>
              </a:rPr>
              <a:t>بسم اللہ الرحمن الرحیم</a:t>
            </a:r>
            <a:r>
              <a:rPr lang="en-US" sz="2800" dirty="0">
                <a:solidFill>
                  <a:srgbClr val="FF0000"/>
                </a:solidFill>
                <a:latin typeface="noorehira" panose="02000500000000020004" pitchFamily="2" charset="-78"/>
                <a:cs typeface="noorehira" panose="02000500000000020004" pitchFamily="2" charset="-78"/>
              </a:rPr>
              <a:t>)</a:t>
            </a:r>
          </a:p>
          <a:p>
            <a:endParaRPr lang="en-US" dirty="0"/>
          </a:p>
        </p:txBody>
      </p:sp>
    </p:spTree>
    <p:extLst>
      <p:ext uri="{BB962C8B-B14F-4D97-AF65-F5344CB8AC3E}">
        <p14:creationId xmlns:p14="http://schemas.microsoft.com/office/powerpoint/2010/main" val="8809469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1B07E-C790-464C-82C8-6EB000C0286C}"/>
              </a:ext>
            </a:extLst>
          </p:cNvPr>
          <p:cNvSpPr>
            <a:spLocks noGrp="1"/>
          </p:cNvSpPr>
          <p:nvPr>
            <p:ph type="title"/>
          </p:nvPr>
        </p:nvSpPr>
        <p:spPr>
          <a:xfrm>
            <a:off x="152400" y="152400"/>
            <a:ext cx="5638800" cy="609600"/>
          </a:xfrm>
        </p:spPr>
        <p:txBody>
          <a:bodyPr>
            <a:normAutofit fontScale="90000"/>
          </a:bodyPr>
          <a:lstStyle/>
          <a:p>
            <a:r>
              <a:rPr lang="en-US" sz="4000" u="sng" dirty="0" err="1">
                <a:latin typeface="Calibri" panose="020F0502020204030204" pitchFamily="34" charset="0"/>
                <a:cs typeface="Calibri" panose="020F0502020204030204" pitchFamily="34" charset="0"/>
              </a:rPr>
              <a:t>Sunnat</a:t>
            </a:r>
            <a:r>
              <a:rPr lang="en-US" sz="4000" u="sng" dirty="0">
                <a:latin typeface="Calibri" panose="020F0502020204030204" pitchFamily="34" charset="0"/>
                <a:cs typeface="Calibri" panose="020F0502020204030204" pitchFamily="34" charset="0"/>
              </a:rPr>
              <a:t> </a:t>
            </a:r>
            <a:r>
              <a:rPr lang="en-US" sz="4000" u="sng" dirty="0">
                <a:solidFill>
                  <a:srgbClr val="FF0000"/>
                </a:solidFill>
                <a:latin typeface="Calibri" panose="020F0502020204030204" pitchFamily="34" charset="0"/>
                <a:cs typeface="Calibri" panose="020F0502020204030204" pitchFamily="34" charset="0"/>
              </a:rPr>
              <a:t>Acts</a:t>
            </a:r>
            <a:r>
              <a:rPr lang="en-US" sz="4000" u="sng" dirty="0">
                <a:latin typeface="Calibri" panose="020F0502020204030204" pitchFamily="34" charset="0"/>
                <a:cs typeface="Calibri" panose="020F0502020204030204" pitchFamily="34" charset="0"/>
              </a:rPr>
              <a:t> Of </a:t>
            </a:r>
            <a:r>
              <a:rPr lang="en-US" sz="4000" u="sng" dirty="0" err="1">
                <a:latin typeface="Calibri" panose="020F0502020204030204" pitchFamily="34" charset="0"/>
                <a:cs typeface="Calibri" panose="020F0502020204030204" pitchFamily="34" charset="0"/>
              </a:rPr>
              <a:t>Namaz</a:t>
            </a:r>
            <a:r>
              <a:rPr lang="en-US" sz="4000" u="sng" dirty="0">
                <a:latin typeface="Calibri" panose="020F0502020204030204" pitchFamily="34" charset="0"/>
                <a:cs typeface="Calibri" panose="020F0502020204030204" pitchFamily="34" charset="0"/>
              </a:rPr>
              <a:t> </a:t>
            </a:r>
            <a:r>
              <a:rPr lang="en-US" sz="4000" u="sng" dirty="0">
                <a:latin typeface="Jameel Noori Nastaleeq" panose="02000503000000000004" pitchFamily="2" charset="-78"/>
                <a:cs typeface="Jameel Noori Nastaleeq" panose="02000503000000000004" pitchFamily="2" charset="-78"/>
              </a:rPr>
              <a:t>(</a:t>
            </a:r>
            <a:r>
              <a:rPr lang="ur-PK" sz="4000" u="sng" dirty="0">
                <a:latin typeface="Jameel Noori Nastaleeq" panose="02000503000000000004" pitchFamily="2" charset="-78"/>
                <a:cs typeface="Jameel Noori Nastaleeq" panose="02000503000000000004" pitchFamily="2" charset="-78"/>
              </a:rPr>
              <a:t>سنتیں</a:t>
            </a:r>
            <a:r>
              <a:rPr lang="en-US" sz="4000" u="sng" dirty="0">
                <a:latin typeface="Jameel Noori Nastaleeq" panose="02000503000000000004" pitchFamily="2" charset="-78"/>
                <a:cs typeface="Jameel Noori Nastaleeq" panose="02000503000000000004" pitchFamily="2" charset="-78"/>
              </a:rPr>
              <a:t>)</a:t>
            </a:r>
            <a:r>
              <a:rPr lang="ur-PK" sz="4000" dirty="0">
                <a:latin typeface="Jameel Noori Nastaleeq" panose="02000503000000000004" pitchFamily="2" charset="-78"/>
                <a:cs typeface="Jameel Noori Nastaleeq" panose="02000503000000000004" pitchFamily="2" charset="-78"/>
              </a:rPr>
              <a:t> </a:t>
            </a:r>
            <a:endParaRPr lang="en-US" dirty="0">
              <a:latin typeface="noorehira" panose="02000500000000020004" pitchFamily="2" charset="-78"/>
              <a:cs typeface="noorehira" panose="02000500000000020004" pitchFamily="2" charset="-78"/>
            </a:endParaRPr>
          </a:p>
        </p:txBody>
      </p:sp>
      <p:sp>
        <p:nvSpPr>
          <p:cNvPr id="3" name="Content Placeholder 2">
            <a:extLst>
              <a:ext uri="{FF2B5EF4-FFF2-40B4-BE49-F238E27FC236}">
                <a16:creationId xmlns:a16="http://schemas.microsoft.com/office/drawing/2014/main" id="{A2F0970A-4B35-46F3-823C-7017F635C80E}"/>
              </a:ext>
            </a:extLst>
          </p:cNvPr>
          <p:cNvSpPr>
            <a:spLocks noGrp="1"/>
          </p:cNvSpPr>
          <p:nvPr>
            <p:ph idx="1"/>
          </p:nvPr>
        </p:nvSpPr>
        <p:spPr>
          <a:xfrm>
            <a:off x="170596" y="762000"/>
            <a:ext cx="11716603" cy="5867400"/>
          </a:xfrm>
        </p:spPr>
        <p:txBody>
          <a:bodyPr>
            <a:normAutofit fontScale="92500"/>
          </a:bodyPr>
          <a:lstStyle/>
          <a:p>
            <a:pPr marL="514350" indent="-514350">
              <a:lnSpc>
                <a:spcPct val="120000"/>
              </a:lnSpc>
              <a:buFont typeface="+mj-lt"/>
              <a:buAutoNum type="arabicParenR" startAt="9"/>
            </a:pPr>
            <a:r>
              <a:rPr lang="en-US" sz="3000" dirty="0">
                <a:solidFill>
                  <a:schemeClr val="tx1"/>
                </a:solidFill>
                <a:latin typeface="Calibri" panose="020F0502020204030204" pitchFamily="34" charset="0"/>
                <a:cs typeface="Calibri" panose="020F0502020204030204" pitchFamily="34" charset="0"/>
              </a:rPr>
              <a:t>To recite only surah </a:t>
            </a:r>
            <a:r>
              <a:rPr lang="en-US" sz="3000" dirty="0" err="1">
                <a:solidFill>
                  <a:schemeClr val="tx1"/>
                </a:solidFill>
                <a:latin typeface="Calibri" panose="020F0502020204030204" pitchFamily="34" charset="0"/>
                <a:cs typeface="Calibri" panose="020F0502020204030204" pitchFamily="34" charset="0"/>
              </a:rPr>
              <a:t>fatiha</a:t>
            </a:r>
            <a:r>
              <a:rPr lang="en-US" sz="3000" dirty="0">
                <a:solidFill>
                  <a:schemeClr val="tx1"/>
                </a:solidFill>
                <a:latin typeface="Calibri" panose="020F0502020204030204" pitchFamily="34" charset="0"/>
                <a:cs typeface="Calibri" panose="020F0502020204030204" pitchFamily="34" charset="0"/>
              </a:rPr>
              <a:t> in the third and fourth </a:t>
            </a:r>
            <a:r>
              <a:rPr lang="en-US" sz="3000" dirty="0" err="1">
                <a:solidFill>
                  <a:schemeClr val="tx1"/>
                </a:solidFill>
                <a:latin typeface="Calibri" panose="020F0502020204030204" pitchFamily="34" charset="0"/>
                <a:cs typeface="Calibri" panose="020F0502020204030204" pitchFamily="34" charset="0"/>
              </a:rPr>
              <a:t>rakaats</a:t>
            </a:r>
            <a:r>
              <a:rPr lang="en-US" sz="3000" dirty="0">
                <a:solidFill>
                  <a:schemeClr val="tx1"/>
                </a:solidFill>
                <a:latin typeface="Calibri" panose="020F0502020204030204" pitchFamily="34" charset="0"/>
                <a:cs typeface="Calibri" panose="020F0502020204030204" pitchFamily="34" charset="0"/>
              </a:rPr>
              <a:t> of </a:t>
            </a:r>
            <a:r>
              <a:rPr lang="en-US" sz="3000" dirty="0" err="1">
                <a:solidFill>
                  <a:schemeClr val="tx1"/>
                </a:solidFill>
                <a:latin typeface="Calibri" panose="020F0502020204030204" pitchFamily="34" charset="0"/>
                <a:cs typeface="Calibri" panose="020F0502020204030204" pitchFamily="34" charset="0"/>
              </a:rPr>
              <a:t>fardh</a:t>
            </a:r>
            <a:r>
              <a:rPr lang="en-US" sz="3000" dirty="0">
                <a:solidFill>
                  <a:schemeClr val="tx1"/>
                </a:solidFill>
                <a:latin typeface="Calibri" panose="020F0502020204030204" pitchFamily="34" charset="0"/>
                <a:cs typeface="Calibri" panose="020F0502020204030204" pitchFamily="34" charset="0"/>
              </a:rPr>
              <a:t> </a:t>
            </a:r>
            <a:r>
              <a:rPr lang="en-US" sz="3000" dirty="0" err="1">
                <a:solidFill>
                  <a:schemeClr val="tx1"/>
                </a:solidFill>
                <a:latin typeface="Calibri" panose="020F0502020204030204" pitchFamily="34" charset="0"/>
                <a:cs typeface="Calibri" panose="020F0502020204030204" pitchFamily="34" charset="0"/>
              </a:rPr>
              <a:t>namaaz</a:t>
            </a:r>
            <a:r>
              <a:rPr lang="en-US" sz="3000" dirty="0">
                <a:solidFill>
                  <a:schemeClr val="tx1"/>
                </a:solidFill>
                <a:latin typeface="Calibri" panose="020F0502020204030204" pitchFamily="34" charset="0"/>
                <a:cs typeface="Calibri" panose="020F0502020204030204" pitchFamily="34" charset="0"/>
              </a:rPr>
              <a:t>. </a:t>
            </a:r>
          </a:p>
          <a:p>
            <a:pPr marL="514350" indent="-514350">
              <a:lnSpc>
                <a:spcPct val="120000"/>
              </a:lnSpc>
              <a:buFont typeface="+mj-lt"/>
              <a:buAutoNum type="arabicParenR" startAt="9"/>
            </a:pPr>
            <a:r>
              <a:rPr lang="en-US" sz="3000" dirty="0">
                <a:solidFill>
                  <a:schemeClr val="tx1"/>
                </a:solidFill>
                <a:latin typeface="Calibri" panose="020F0502020204030204" pitchFamily="34" charset="0"/>
                <a:cs typeface="Calibri" panose="020F0502020204030204" pitchFamily="34" charset="0"/>
              </a:rPr>
              <a:t>To recite  </a:t>
            </a:r>
            <a:r>
              <a:rPr lang="ur-PK" sz="3000" dirty="0">
                <a:solidFill>
                  <a:srgbClr val="FF0000"/>
                </a:solidFill>
                <a:latin typeface="noorehira" panose="02000500000000020004" pitchFamily="2" charset="-78"/>
                <a:cs typeface="noorehira" panose="02000500000000020004" pitchFamily="2" charset="-78"/>
              </a:rPr>
              <a:t>ثنأ</a:t>
            </a:r>
            <a:r>
              <a:rPr lang="en-US" sz="3000" dirty="0">
                <a:solidFill>
                  <a:srgbClr val="FF0000"/>
                </a:solidFill>
                <a:latin typeface="noorehira" panose="02000500000000020004" pitchFamily="2" charset="-78"/>
                <a:cs typeface="noorehira" panose="02000500000000020004" pitchFamily="2" charset="-78"/>
              </a:rPr>
              <a:t> </a:t>
            </a:r>
            <a:r>
              <a:rPr lang="en-US" sz="3000" dirty="0">
                <a:solidFill>
                  <a:schemeClr val="tx1"/>
                </a:solidFill>
                <a:latin typeface="Calibri" panose="020F0502020204030204" pitchFamily="34" charset="0"/>
                <a:cs typeface="Calibri" panose="020F0502020204030204" pitchFamily="34" charset="0"/>
              </a:rPr>
              <a:t>, </a:t>
            </a:r>
            <a:r>
              <a:rPr lang="ur-PK" sz="3000" dirty="0">
                <a:solidFill>
                  <a:schemeClr val="tx1"/>
                </a:solidFill>
                <a:latin typeface="Calibri" panose="020F0502020204030204" pitchFamily="34" charset="0"/>
                <a:cs typeface="Calibri" panose="020F0502020204030204" pitchFamily="34" charset="0"/>
              </a:rPr>
              <a:t> </a:t>
            </a:r>
            <a:r>
              <a:rPr lang="ur-PK" sz="3000" dirty="0">
                <a:solidFill>
                  <a:srgbClr val="FF0000"/>
                </a:solidFill>
                <a:latin typeface="noorehira" panose="02000500000000020004" pitchFamily="2" charset="-78"/>
                <a:cs typeface="noorehira" panose="02000500000000020004" pitchFamily="2" charset="-78"/>
              </a:rPr>
              <a:t>تعوذ</a:t>
            </a:r>
            <a:r>
              <a:rPr lang="en-US" sz="3000" dirty="0">
                <a:solidFill>
                  <a:srgbClr val="FF0000"/>
                </a:solidFill>
                <a:latin typeface="noorehira" panose="02000500000000020004" pitchFamily="2" charset="-78"/>
                <a:cs typeface="noorehira" panose="02000500000000020004" pitchFamily="2" charset="-78"/>
              </a:rPr>
              <a:t>  </a:t>
            </a:r>
            <a:r>
              <a:rPr lang="en-US" sz="3000" dirty="0">
                <a:solidFill>
                  <a:schemeClr val="tx1"/>
                </a:solidFill>
                <a:latin typeface="Calibri" panose="020F0502020204030204" pitchFamily="34" charset="0"/>
                <a:cs typeface="Calibri" panose="020F0502020204030204" pitchFamily="34" charset="0"/>
              </a:rPr>
              <a:t> and  </a:t>
            </a:r>
            <a:r>
              <a:rPr lang="ur-PK" sz="3000" dirty="0">
                <a:solidFill>
                  <a:srgbClr val="FF0000"/>
                </a:solidFill>
                <a:latin typeface="noorehira" panose="02000500000000020004" pitchFamily="2" charset="-78"/>
                <a:cs typeface="noorehira" panose="02000500000000020004" pitchFamily="2" charset="-78"/>
              </a:rPr>
              <a:t>امین</a:t>
            </a:r>
            <a:r>
              <a:rPr lang="en-US" sz="3000" dirty="0">
                <a:solidFill>
                  <a:schemeClr val="tx1"/>
                </a:solidFill>
                <a:latin typeface="Calibri" panose="020F0502020204030204" pitchFamily="34" charset="0"/>
                <a:cs typeface="Calibri" panose="020F0502020204030204" pitchFamily="34" charset="0"/>
              </a:rPr>
              <a:t> after </a:t>
            </a:r>
            <a:r>
              <a:rPr lang="en-US" sz="3000" dirty="0" err="1">
                <a:solidFill>
                  <a:schemeClr val="tx1"/>
                </a:solidFill>
                <a:latin typeface="Calibri" panose="020F0502020204030204" pitchFamily="34" charset="0"/>
                <a:cs typeface="Calibri" panose="020F0502020204030204" pitchFamily="34" charset="0"/>
              </a:rPr>
              <a:t>fatiha</a:t>
            </a:r>
            <a:r>
              <a:rPr lang="en-US" sz="3000" dirty="0">
                <a:solidFill>
                  <a:schemeClr val="tx1"/>
                </a:solidFill>
                <a:latin typeface="Calibri" panose="020F0502020204030204" pitchFamily="34" charset="0"/>
                <a:cs typeface="Calibri" panose="020F0502020204030204" pitchFamily="34" charset="0"/>
              </a:rPr>
              <a:t> softly. </a:t>
            </a:r>
          </a:p>
          <a:p>
            <a:pPr marL="514350" indent="-514350">
              <a:lnSpc>
                <a:spcPct val="120000"/>
              </a:lnSpc>
              <a:buFont typeface="+mj-lt"/>
              <a:buAutoNum type="arabicParenR" startAt="9"/>
            </a:pPr>
            <a:r>
              <a:rPr lang="en-US" sz="3000" dirty="0">
                <a:solidFill>
                  <a:schemeClr val="tx1"/>
                </a:solidFill>
                <a:latin typeface="Calibri" panose="020F0502020204030204" pitchFamily="34" charset="0"/>
                <a:cs typeface="Calibri" panose="020F0502020204030204" pitchFamily="34" charset="0"/>
              </a:rPr>
              <a:t>To recite as much </a:t>
            </a:r>
            <a:r>
              <a:rPr lang="en-US" sz="3000" dirty="0" err="1">
                <a:solidFill>
                  <a:schemeClr val="tx1"/>
                </a:solidFill>
                <a:latin typeface="Calibri" panose="020F0502020204030204" pitchFamily="34" charset="0"/>
                <a:cs typeface="Calibri" panose="020F0502020204030204" pitchFamily="34" charset="0"/>
              </a:rPr>
              <a:t>qiraat</a:t>
            </a:r>
            <a:r>
              <a:rPr lang="en-US" sz="3000" dirty="0">
                <a:solidFill>
                  <a:schemeClr val="tx1"/>
                </a:solidFill>
                <a:latin typeface="Calibri" panose="020F0502020204030204" pitchFamily="34" charset="0"/>
                <a:cs typeface="Calibri" panose="020F0502020204030204" pitchFamily="34" charset="0"/>
              </a:rPr>
              <a:t> as is </a:t>
            </a:r>
            <a:r>
              <a:rPr lang="en-US" sz="3000" dirty="0" err="1">
                <a:solidFill>
                  <a:schemeClr val="tx1"/>
                </a:solidFill>
                <a:latin typeface="Calibri" panose="020F0502020204030204" pitchFamily="34" charset="0"/>
                <a:cs typeface="Calibri" panose="020F0502020204030204" pitchFamily="34" charset="0"/>
              </a:rPr>
              <a:t>sunnat</a:t>
            </a:r>
            <a:r>
              <a:rPr lang="en-US" sz="3000" dirty="0">
                <a:solidFill>
                  <a:schemeClr val="tx1"/>
                </a:solidFill>
                <a:latin typeface="Calibri" panose="020F0502020204030204" pitchFamily="34" charset="0"/>
                <a:cs typeface="Calibri" panose="020F0502020204030204" pitchFamily="34" charset="0"/>
              </a:rPr>
              <a:t> for every </a:t>
            </a:r>
            <a:r>
              <a:rPr lang="en-US" sz="3000" dirty="0" err="1">
                <a:solidFill>
                  <a:schemeClr val="tx1"/>
                </a:solidFill>
                <a:latin typeface="Calibri" panose="020F0502020204030204" pitchFamily="34" charset="0"/>
                <a:cs typeface="Calibri" panose="020F0502020204030204" pitchFamily="34" charset="0"/>
              </a:rPr>
              <a:t>namaaz</a:t>
            </a:r>
            <a:r>
              <a:rPr lang="en-US" sz="3000" dirty="0">
                <a:solidFill>
                  <a:schemeClr val="tx1"/>
                </a:solidFill>
                <a:latin typeface="Calibri" panose="020F0502020204030204" pitchFamily="34" charset="0"/>
                <a:cs typeface="Calibri" panose="020F0502020204030204" pitchFamily="34" charset="0"/>
              </a:rPr>
              <a:t>. </a:t>
            </a:r>
          </a:p>
          <a:p>
            <a:pPr marL="514350" indent="-514350">
              <a:lnSpc>
                <a:spcPct val="120000"/>
              </a:lnSpc>
              <a:buFont typeface="+mj-lt"/>
              <a:buAutoNum type="arabicParenR" startAt="9"/>
            </a:pPr>
            <a:r>
              <a:rPr lang="en-US" sz="3000" dirty="0">
                <a:solidFill>
                  <a:schemeClr val="tx1"/>
                </a:solidFill>
                <a:latin typeface="Calibri" panose="020F0502020204030204" pitchFamily="34" charset="0"/>
                <a:cs typeface="Calibri" panose="020F0502020204030204" pitchFamily="34" charset="0"/>
              </a:rPr>
              <a:t>To say </a:t>
            </a:r>
            <a:r>
              <a:rPr lang="ur-PK" sz="3000" dirty="0">
                <a:solidFill>
                  <a:srgbClr val="FF0000"/>
                </a:solidFill>
                <a:latin typeface="noorehira" panose="02000500000000020004" pitchFamily="2" charset="-78"/>
                <a:cs typeface="noorehira" panose="02000500000000020004" pitchFamily="2" charset="-78"/>
              </a:rPr>
              <a:t>تسبیح</a:t>
            </a:r>
            <a:r>
              <a:rPr lang="ur-PK" sz="3000" dirty="0">
                <a:solidFill>
                  <a:schemeClr val="tx1"/>
                </a:solidFill>
                <a:latin typeface="Calibri" panose="020F0502020204030204" pitchFamily="34" charset="0"/>
                <a:cs typeface="Calibri" panose="020F0502020204030204" pitchFamily="34" charset="0"/>
              </a:rPr>
              <a:t> </a:t>
            </a:r>
            <a:r>
              <a:rPr lang="en-US" sz="3000" dirty="0">
                <a:solidFill>
                  <a:schemeClr val="tx1"/>
                </a:solidFill>
                <a:latin typeface="Calibri" panose="020F0502020204030204" pitchFamily="34" charset="0"/>
                <a:cs typeface="Calibri" panose="020F0502020204030204" pitchFamily="34" charset="0"/>
              </a:rPr>
              <a:t> thrice in </a:t>
            </a:r>
            <a:r>
              <a:rPr lang="en-US" sz="3000" dirty="0" err="1">
                <a:solidFill>
                  <a:schemeClr val="tx1"/>
                </a:solidFill>
                <a:latin typeface="Calibri" panose="020F0502020204030204" pitchFamily="34" charset="0"/>
                <a:cs typeface="Calibri" panose="020F0502020204030204" pitchFamily="34" charset="0"/>
              </a:rPr>
              <a:t>ruku</a:t>
            </a:r>
            <a:r>
              <a:rPr lang="en-US" sz="3000" dirty="0">
                <a:solidFill>
                  <a:schemeClr val="tx1"/>
                </a:solidFill>
                <a:latin typeface="Calibri" panose="020F0502020204030204" pitchFamily="34" charset="0"/>
                <a:cs typeface="Calibri" panose="020F0502020204030204" pitchFamily="34" charset="0"/>
              </a:rPr>
              <a:t> and sajdah. </a:t>
            </a:r>
          </a:p>
          <a:p>
            <a:pPr marL="514350" indent="-514350">
              <a:lnSpc>
                <a:spcPct val="120000"/>
              </a:lnSpc>
              <a:buFont typeface="+mj-lt"/>
              <a:buAutoNum type="arabicParenR" startAt="9"/>
            </a:pPr>
            <a:r>
              <a:rPr lang="en-US" sz="3000" dirty="0">
                <a:solidFill>
                  <a:schemeClr val="tx1"/>
                </a:solidFill>
                <a:latin typeface="Calibri" panose="020F0502020204030204" pitchFamily="34" charset="0"/>
                <a:cs typeface="Calibri" panose="020F0502020204030204" pitchFamily="34" charset="0"/>
              </a:rPr>
              <a:t>To keep the back and the head in same level while holding the knees fingers of both the hands in </a:t>
            </a:r>
            <a:r>
              <a:rPr lang="en-US" sz="3000" dirty="0" err="1">
                <a:solidFill>
                  <a:schemeClr val="tx1"/>
                </a:solidFill>
                <a:latin typeface="Calibri" panose="020F0502020204030204" pitchFamily="34" charset="0"/>
                <a:cs typeface="Calibri" panose="020F0502020204030204" pitchFamily="34" charset="0"/>
              </a:rPr>
              <a:t>ruku</a:t>
            </a:r>
            <a:r>
              <a:rPr lang="en-US" sz="3000" dirty="0">
                <a:solidFill>
                  <a:schemeClr val="tx1"/>
                </a:solidFill>
                <a:latin typeface="Calibri" panose="020F0502020204030204" pitchFamily="34" charset="0"/>
                <a:cs typeface="Calibri" panose="020F0502020204030204" pitchFamily="34" charset="0"/>
              </a:rPr>
              <a:t>.</a:t>
            </a:r>
          </a:p>
          <a:p>
            <a:pPr marL="514350" indent="-514350">
              <a:lnSpc>
                <a:spcPct val="120000"/>
              </a:lnSpc>
              <a:buFont typeface="+mj-lt"/>
              <a:buAutoNum type="arabicParenR" startAt="9"/>
            </a:pPr>
            <a:r>
              <a:rPr lang="en-US" sz="3000" dirty="0">
                <a:solidFill>
                  <a:schemeClr val="tx1"/>
                </a:solidFill>
                <a:latin typeface="Calibri" panose="020F0502020204030204" pitchFamily="34" charset="0"/>
                <a:cs typeface="Calibri" panose="020F0502020204030204" pitchFamily="34" charset="0"/>
              </a:rPr>
              <a:t>To say </a:t>
            </a:r>
            <a:r>
              <a:rPr lang="ur-PK" sz="3000" dirty="0">
                <a:solidFill>
                  <a:srgbClr val="FF0000"/>
                </a:solidFill>
                <a:latin typeface="noorehira" panose="02000500000000020004" pitchFamily="2" charset="-78"/>
                <a:cs typeface="noorehira" panose="02000500000000020004" pitchFamily="2" charset="-78"/>
              </a:rPr>
              <a:t>سمع اللہ لمن حمدہ</a:t>
            </a:r>
            <a:r>
              <a:rPr lang="en-US" sz="3000" dirty="0">
                <a:solidFill>
                  <a:schemeClr val="tx1"/>
                </a:solidFill>
                <a:latin typeface="Calibri" panose="020F0502020204030204" pitchFamily="34" charset="0"/>
                <a:cs typeface="Calibri" panose="020F0502020204030204" pitchFamily="34" charset="0"/>
              </a:rPr>
              <a:t> and then </a:t>
            </a:r>
            <a:r>
              <a:rPr lang="ur-PK" sz="3000" dirty="0">
                <a:solidFill>
                  <a:srgbClr val="FF0000"/>
                </a:solidFill>
                <a:latin typeface="noorehira" panose="02000500000000020004" pitchFamily="2" charset="-78"/>
                <a:cs typeface="noorehira" panose="02000500000000020004" pitchFamily="2" charset="-78"/>
              </a:rPr>
              <a:t>ربنا لک الحمد</a:t>
            </a:r>
            <a:r>
              <a:rPr lang="en-US" sz="3000" dirty="0">
                <a:solidFill>
                  <a:srgbClr val="FF0000"/>
                </a:solidFill>
                <a:latin typeface="noorehira" panose="02000500000000020004" pitchFamily="2" charset="-78"/>
                <a:cs typeface="noorehira" panose="02000500000000020004" pitchFamily="2" charset="-78"/>
              </a:rPr>
              <a:t>   </a:t>
            </a:r>
            <a:r>
              <a:rPr lang="en-US" sz="3000" dirty="0">
                <a:solidFill>
                  <a:schemeClr val="tx1"/>
                </a:solidFill>
                <a:latin typeface="Calibri" panose="020F0502020204030204" pitchFamily="34" charset="0"/>
                <a:cs typeface="noorehira" panose="02000500000000020004" pitchFamily="2" charset="-78"/>
              </a:rPr>
              <a:t>by imam</a:t>
            </a:r>
            <a:r>
              <a:rPr lang="en-US" sz="3000" dirty="0">
                <a:solidFill>
                  <a:srgbClr val="FF0000"/>
                </a:solidFill>
                <a:latin typeface="noorehira" panose="02000500000000020004" pitchFamily="2" charset="-78"/>
                <a:cs typeface="noorehira" panose="02000500000000020004" pitchFamily="2" charset="-78"/>
              </a:rPr>
              <a:t>  </a:t>
            </a:r>
            <a:r>
              <a:rPr lang="en-US" sz="3000" dirty="0">
                <a:solidFill>
                  <a:schemeClr val="tx1"/>
                </a:solidFill>
                <a:latin typeface="Calibri" panose="020F0502020204030204" pitchFamily="34" charset="0"/>
                <a:cs typeface="noorehira" panose="02000500000000020004" pitchFamily="2" charset="-78"/>
              </a:rPr>
              <a:t>and only </a:t>
            </a:r>
            <a:r>
              <a:rPr lang="ur-PK" sz="3000" dirty="0">
                <a:solidFill>
                  <a:srgbClr val="FF0000"/>
                </a:solidFill>
                <a:latin typeface="noorehira" panose="02000500000000020004" pitchFamily="2" charset="-78"/>
                <a:cs typeface="noorehira" panose="02000500000000020004" pitchFamily="2" charset="-78"/>
              </a:rPr>
              <a:t>ربنا لک الحمد</a:t>
            </a:r>
            <a:r>
              <a:rPr lang="en-US" sz="3000" dirty="0">
                <a:solidFill>
                  <a:schemeClr val="tx1"/>
                </a:solidFill>
                <a:latin typeface="Calibri" panose="020F0502020204030204" pitchFamily="34" charset="0"/>
                <a:cs typeface="noorehira" panose="02000500000000020004" pitchFamily="2" charset="-78"/>
              </a:rPr>
              <a:t>  by </a:t>
            </a:r>
            <a:r>
              <a:rPr lang="en-US" sz="3000" dirty="0" err="1">
                <a:solidFill>
                  <a:schemeClr val="tx1"/>
                </a:solidFill>
                <a:latin typeface="Calibri" panose="020F0502020204030204" pitchFamily="34" charset="0"/>
                <a:cs typeface="noorehira" panose="02000500000000020004" pitchFamily="2" charset="-78"/>
              </a:rPr>
              <a:t>muqtadi</a:t>
            </a:r>
            <a:r>
              <a:rPr lang="en-US" sz="3000" dirty="0">
                <a:solidFill>
                  <a:schemeClr val="tx1"/>
                </a:solidFill>
                <a:latin typeface="Calibri" panose="020F0502020204030204" pitchFamily="34" charset="0"/>
                <a:cs typeface="noorehira" panose="02000500000000020004" pitchFamily="2" charset="-78"/>
              </a:rPr>
              <a:t> </a:t>
            </a:r>
            <a:r>
              <a:rPr lang="en-US" sz="3000" dirty="0">
                <a:solidFill>
                  <a:srgbClr val="FF0000"/>
                </a:solidFill>
                <a:latin typeface="Calibri" panose="020F0502020204030204" pitchFamily="34" charset="0"/>
                <a:cs typeface="noorehira" panose="02000500000000020004" pitchFamily="2" charset="-78"/>
              </a:rPr>
              <a:t>(</a:t>
            </a:r>
            <a:r>
              <a:rPr lang="ur-PK" sz="3000" dirty="0">
                <a:solidFill>
                  <a:srgbClr val="FF0000"/>
                </a:solidFill>
                <a:latin typeface="Calibri" panose="020F0502020204030204" pitchFamily="34" charset="0"/>
                <a:cs typeface="noorehira" panose="02000500000000020004" pitchFamily="2" charset="-78"/>
              </a:rPr>
              <a:t>مقتدی</a:t>
            </a:r>
            <a:r>
              <a:rPr lang="en-US" sz="3000" dirty="0">
                <a:solidFill>
                  <a:srgbClr val="FF0000"/>
                </a:solidFill>
                <a:latin typeface="Calibri" panose="020F0502020204030204" pitchFamily="34" charset="0"/>
                <a:cs typeface="noorehira" panose="02000500000000020004" pitchFamily="2" charset="-78"/>
              </a:rPr>
              <a:t>) </a:t>
            </a:r>
            <a:r>
              <a:rPr lang="en-US" sz="3000" dirty="0">
                <a:solidFill>
                  <a:schemeClr val="tx1"/>
                </a:solidFill>
                <a:latin typeface="Calibri" panose="020F0502020204030204" pitchFamily="34" charset="0"/>
                <a:cs typeface="noorehira" panose="02000500000000020004" pitchFamily="2" charset="-78"/>
              </a:rPr>
              <a:t>in </a:t>
            </a:r>
            <a:r>
              <a:rPr lang="ur-PK" sz="3000" dirty="0">
                <a:solidFill>
                  <a:srgbClr val="FF0000"/>
                </a:solidFill>
                <a:latin typeface="Calibri" panose="020F0502020204030204" pitchFamily="34" charset="0"/>
                <a:cs typeface="noorehira" panose="02000500000000020004" pitchFamily="2" charset="-78"/>
              </a:rPr>
              <a:t>قومہ</a:t>
            </a:r>
            <a:r>
              <a:rPr lang="en-US" sz="3000" dirty="0">
                <a:solidFill>
                  <a:schemeClr val="tx1"/>
                </a:solidFill>
                <a:latin typeface="Calibri" panose="020F0502020204030204" pitchFamily="34" charset="0"/>
                <a:cs typeface="Calibri" panose="020F0502020204030204" pitchFamily="34" charset="0"/>
              </a:rPr>
              <a:t>.</a:t>
            </a:r>
          </a:p>
          <a:p>
            <a:pPr marL="514350" indent="-514350">
              <a:lnSpc>
                <a:spcPct val="120000"/>
              </a:lnSpc>
              <a:buFont typeface="+mj-lt"/>
              <a:buAutoNum type="arabicParenR" startAt="9"/>
            </a:pPr>
            <a:r>
              <a:rPr lang="en-US" sz="3000" dirty="0">
                <a:solidFill>
                  <a:schemeClr val="tx1"/>
                </a:solidFill>
                <a:latin typeface="Calibri" panose="020F0502020204030204" pitchFamily="34" charset="0"/>
                <a:cs typeface="Calibri" panose="020F0502020204030204" pitchFamily="34" charset="0"/>
              </a:rPr>
              <a:t>The </a:t>
            </a:r>
            <a:r>
              <a:rPr lang="en-US" sz="3000" dirty="0" err="1">
                <a:solidFill>
                  <a:schemeClr val="tx1"/>
                </a:solidFill>
                <a:latin typeface="Calibri" panose="020F0502020204030204" pitchFamily="34" charset="0"/>
                <a:cs typeface="Calibri" panose="020F0502020204030204" pitchFamily="34" charset="0"/>
              </a:rPr>
              <a:t>munfarid</a:t>
            </a:r>
            <a:r>
              <a:rPr lang="en-US" sz="3000" dirty="0">
                <a:solidFill>
                  <a:schemeClr val="tx1"/>
                </a:solidFill>
                <a:latin typeface="Calibri" panose="020F0502020204030204" pitchFamily="34" charset="0"/>
                <a:cs typeface="Calibri" panose="020F0502020204030204" pitchFamily="34" charset="0"/>
              </a:rPr>
              <a:t> </a:t>
            </a:r>
            <a:r>
              <a:rPr lang="en-US" sz="3000" dirty="0">
                <a:solidFill>
                  <a:srgbClr val="FF0000"/>
                </a:solidFill>
                <a:latin typeface="noorehira" panose="02000500000000020004" pitchFamily="2" charset="-78"/>
                <a:cs typeface="noorehira" panose="02000500000000020004" pitchFamily="2" charset="-78"/>
              </a:rPr>
              <a:t>(</a:t>
            </a:r>
            <a:r>
              <a:rPr lang="ur-PK" sz="3000" dirty="0">
                <a:solidFill>
                  <a:srgbClr val="FF0000"/>
                </a:solidFill>
                <a:latin typeface="noorehira" panose="02000500000000020004" pitchFamily="2" charset="-78"/>
                <a:cs typeface="noorehira" panose="02000500000000020004" pitchFamily="2" charset="-78"/>
              </a:rPr>
              <a:t>منفرد</a:t>
            </a:r>
            <a:r>
              <a:rPr lang="en-US" sz="3000" dirty="0">
                <a:solidFill>
                  <a:srgbClr val="FF0000"/>
                </a:solidFill>
                <a:latin typeface="noorehira" panose="02000500000000020004" pitchFamily="2" charset="-78"/>
                <a:cs typeface="noorehira" panose="02000500000000020004" pitchFamily="2" charset="-78"/>
              </a:rPr>
              <a:t>)</a:t>
            </a:r>
            <a:r>
              <a:rPr lang="en-US" sz="3000" dirty="0">
                <a:solidFill>
                  <a:schemeClr val="tx1"/>
                </a:solidFill>
                <a:latin typeface="Calibri" panose="020F0502020204030204" pitchFamily="34" charset="0"/>
                <a:cs typeface="Calibri" panose="020F0502020204030204" pitchFamily="34" charset="0"/>
              </a:rPr>
              <a:t> should say both </a:t>
            </a:r>
            <a:r>
              <a:rPr lang="en-US" sz="3000" dirty="0">
                <a:solidFill>
                  <a:srgbClr val="FF0000"/>
                </a:solidFill>
                <a:latin typeface="noorehira" panose="02000500000000020004" pitchFamily="2" charset="-78"/>
                <a:cs typeface="noorehira" panose="02000500000000020004" pitchFamily="2" charset="-78"/>
              </a:rPr>
              <a:t>(</a:t>
            </a:r>
            <a:r>
              <a:rPr lang="ur-PK" sz="3000" dirty="0">
                <a:solidFill>
                  <a:srgbClr val="FF0000"/>
                </a:solidFill>
                <a:latin typeface="noorehira" panose="02000500000000020004" pitchFamily="2" charset="-78"/>
                <a:cs typeface="noorehira" panose="02000500000000020004" pitchFamily="2" charset="-78"/>
              </a:rPr>
              <a:t>تسمیہ</a:t>
            </a:r>
            <a:r>
              <a:rPr lang="en-US" sz="3000" dirty="0">
                <a:solidFill>
                  <a:srgbClr val="FF0000"/>
                </a:solidFill>
                <a:latin typeface="noorehira" panose="02000500000000020004" pitchFamily="2" charset="-78"/>
                <a:cs typeface="noorehira" panose="02000500000000020004" pitchFamily="2" charset="-78"/>
              </a:rPr>
              <a:t>)</a:t>
            </a:r>
            <a:r>
              <a:rPr lang="en-US" sz="3000" dirty="0">
                <a:solidFill>
                  <a:schemeClr val="tx1"/>
                </a:solidFill>
                <a:latin typeface="Calibri" panose="020F0502020204030204" pitchFamily="34" charset="0"/>
                <a:cs typeface="Calibri" panose="020F0502020204030204" pitchFamily="34" charset="0"/>
              </a:rPr>
              <a:t> and </a:t>
            </a:r>
            <a:r>
              <a:rPr lang="en-US" sz="3000" dirty="0">
                <a:solidFill>
                  <a:srgbClr val="FF0000"/>
                </a:solidFill>
                <a:latin typeface="noorehira" panose="02000500000000020004" pitchFamily="2" charset="-78"/>
                <a:cs typeface="noorehira" panose="02000500000000020004" pitchFamily="2" charset="-78"/>
              </a:rPr>
              <a:t>(</a:t>
            </a:r>
            <a:r>
              <a:rPr lang="ur-PK" sz="3000" dirty="0">
                <a:solidFill>
                  <a:srgbClr val="FF0000"/>
                </a:solidFill>
                <a:latin typeface="noorehira" panose="02000500000000020004" pitchFamily="2" charset="-78"/>
                <a:cs typeface="noorehira" panose="02000500000000020004" pitchFamily="2" charset="-78"/>
              </a:rPr>
              <a:t>تحمید</a:t>
            </a:r>
            <a:r>
              <a:rPr lang="en-US" sz="3000" dirty="0">
                <a:solidFill>
                  <a:srgbClr val="FF0000"/>
                </a:solidFill>
                <a:latin typeface="noorehira" panose="02000500000000020004" pitchFamily="2" charset="-78"/>
                <a:cs typeface="noorehira" panose="02000500000000020004" pitchFamily="2" charset="-78"/>
              </a:rPr>
              <a:t>)</a:t>
            </a:r>
            <a:r>
              <a:rPr lang="en-US" sz="3000" dirty="0">
                <a:solidFill>
                  <a:schemeClr val="tx1"/>
                </a:solidFill>
                <a:latin typeface="Calibri" panose="020F0502020204030204" pitchFamily="34" charset="0"/>
                <a:cs typeface="Calibri" panose="020F0502020204030204" pitchFamily="34" charset="0"/>
              </a:rPr>
              <a:t>.</a:t>
            </a:r>
          </a:p>
          <a:p>
            <a:endParaRPr lang="en-US" dirty="0"/>
          </a:p>
        </p:txBody>
      </p:sp>
    </p:spTree>
    <p:extLst>
      <p:ext uri="{BB962C8B-B14F-4D97-AF65-F5344CB8AC3E}">
        <p14:creationId xmlns:p14="http://schemas.microsoft.com/office/powerpoint/2010/main" val="41705230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5181600" cy="685800"/>
          </a:xfrm>
        </p:spPr>
        <p:txBody>
          <a:bodyPr>
            <a:normAutofit fontScale="90000"/>
          </a:bodyPr>
          <a:lstStyle/>
          <a:p>
            <a:r>
              <a:rPr lang="en-US" u="sng" dirty="0" err="1">
                <a:latin typeface="Calibri" panose="020F0502020204030204" pitchFamily="34" charset="0"/>
                <a:cs typeface="Calibri" panose="020F0502020204030204" pitchFamily="34" charset="0"/>
              </a:rPr>
              <a:t>Sunnat</a:t>
            </a:r>
            <a:r>
              <a:rPr lang="en-US" u="sng" dirty="0">
                <a:latin typeface="Calibri" panose="020F0502020204030204" pitchFamily="34" charset="0"/>
                <a:cs typeface="Calibri" panose="020F0502020204030204" pitchFamily="34" charset="0"/>
              </a:rPr>
              <a:t> </a:t>
            </a:r>
            <a:r>
              <a:rPr lang="en-US" u="sng" dirty="0">
                <a:solidFill>
                  <a:srgbClr val="FF0000"/>
                </a:solidFill>
                <a:latin typeface="Calibri" panose="020F0502020204030204" pitchFamily="34" charset="0"/>
                <a:cs typeface="Calibri" panose="020F0502020204030204" pitchFamily="34" charset="0"/>
              </a:rPr>
              <a:t>Acts</a:t>
            </a:r>
            <a:r>
              <a:rPr lang="en-US" u="sng" dirty="0">
                <a:latin typeface="Calibri" panose="020F0502020204030204" pitchFamily="34" charset="0"/>
                <a:cs typeface="Calibri" panose="020F0502020204030204" pitchFamily="34" charset="0"/>
              </a:rPr>
              <a:t> Of </a:t>
            </a:r>
            <a:r>
              <a:rPr lang="en-US" u="sng" dirty="0" err="1">
                <a:latin typeface="Calibri" panose="020F0502020204030204" pitchFamily="34" charset="0"/>
                <a:cs typeface="Calibri" panose="020F0502020204030204" pitchFamily="34" charset="0"/>
              </a:rPr>
              <a:t>Namaz</a:t>
            </a:r>
            <a:r>
              <a:rPr lang="en-US" u="sng" dirty="0">
                <a:latin typeface="Calibri" panose="020F0502020204030204" pitchFamily="34" charset="0"/>
                <a:cs typeface="Calibri" panose="020F0502020204030204" pitchFamily="34" charset="0"/>
              </a:rPr>
              <a:t> </a:t>
            </a:r>
            <a:r>
              <a:rPr lang="en-US" u="sng" dirty="0">
                <a:latin typeface="Jameel Noori Nastaleeq" panose="02000503000000000004" pitchFamily="2" charset="-78"/>
                <a:cs typeface="Jameel Noori Nastaleeq" panose="02000503000000000004" pitchFamily="2" charset="-78"/>
              </a:rPr>
              <a:t>(</a:t>
            </a:r>
            <a:r>
              <a:rPr lang="ur-PK" u="sng" dirty="0">
                <a:latin typeface="Jameel Noori Nastaleeq" panose="02000503000000000004" pitchFamily="2" charset="-78"/>
                <a:cs typeface="Jameel Noori Nastaleeq" panose="02000503000000000004" pitchFamily="2" charset="-78"/>
              </a:rPr>
              <a:t>سنتیں</a:t>
            </a:r>
            <a:r>
              <a:rPr lang="en-US" u="sng" dirty="0">
                <a:latin typeface="Jameel Noori Nastaleeq" panose="02000503000000000004" pitchFamily="2" charset="-78"/>
                <a:cs typeface="Jameel Noori Nastaleeq" panose="02000503000000000004" pitchFamily="2" charset="-78"/>
              </a:rPr>
              <a:t>)</a:t>
            </a:r>
            <a:r>
              <a:rPr lang="ur-PK" dirty="0">
                <a:latin typeface="Jameel Noori Nastaleeq" panose="02000503000000000004" pitchFamily="2" charset="-78"/>
                <a:cs typeface="Jameel Noori Nastaleeq" panose="02000503000000000004" pitchFamily="2" charset="-78"/>
              </a:rPr>
              <a:t> </a:t>
            </a:r>
            <a:endParaRPr lang="en-US" dirty="0"/>
          </a:p>
        </p:txBody>
      </p:sp>
      <p:sp>
        <p:nvSpPr>
          <p:cNvPr id="3" name="Content Placeholder 2"/>
          <p:cNvSpPr>
            <a:spLocks noGrp="1"/>
          </p:cNvSpPr>
          <p:nvPr>
            <p:ph idx="1"/>
          </p:nvPr>
        </p:nvSpPr>
        <p:spPr>
          <a:xfrm>
            <a:off x="278136" y="990600"/>
            <a:ext cx="10085063" cy="5410200"/>
          </a:xfrm>
        </p:spPr>
        <p:txBody>
          <a:bodyPr>
            <a:normAutofit/>
          </a:bodyPr>
          <a:lstStyle/>
          <a:p>
            <a:pPr marL="514350" indent="-514350">
              <a:buFont typeface="+mj-lt"/>
              <a:buAutoNum type="arabicParenR" startAt="16"/>
            </a:pPr>
            <a:r>
              <a:rPr lang="en-US" sz="2800" dirty="0">
                <a:solidFill>
                  <a:schemeClr val="tx1"/>
                </a:solidFill>
                <a:latin typeface="Calibri" panose="020F0502020204030204" pitchFamily="34" charset="0"/>
                <a:cs typeface="Calibri" panose="020F0502020204030204" pitchFamily="34" charset="0"/>
              </a:rPr>
              <a:t>Performing sajdah prostrate on the ground with your knees first, then place both hands and then fore-head touching the ground.</a:t>
            </a:r>
          </a:p>
          <a:p>
            <a:pPr marL="514350" indent="-514350">
              <a:buFont typeface="+mj-lt"/>
              <a:buAutoNum type="arabicParenR" startAt="16"/>
            </a:pPr>
            <a:r>
              <a:rPr lang="en-US" sz="2800" dirty="0">
                <a:solidFill>
                  <a:schemeClr val="tx1"/>
                </a:solidFill>
                <a:latin typeface="Calibri" panose="020F0502020204030204" pitchFamily="34" charset="0"/>
                <a:cs typeface="Calibri" panose="020F0502020204030204" pitchFamily="34" charset="0"/>
              </a:rPr>
              <a:t>During </a:t>
            </a:r>
            <a:r>
              <a:rPr lang="en-US" sz="2800" dirty="0" err="1">
                <a:solidFill>
                  <a:schemeClr val="tx1"/>
                </a:solidFill>
                <a:latin typeface="Calibri" panose="020F0502020204030204" pitchFamily="34" charset="0"/>
                <a:cs typeface="Calibri" panose="020F0502020204030204" pitchFamily="34" charset="0"/>
              </a:rPr>
              <a:t>jalsa</a:t>
            </a:r>
            <a:r>
              <a:rPr lang="en-US" sz="2800" dirty="0">
                <a:solidFill>
                  <a:schemeClr val="tx1"/>
                </a:solidFill>
                <a:latin typeface="Calibri" panose="020F0502020204030204" pitchFamily="34" charset="0"/>
                <a:cs typeface="Calibri" panose="020F0502020204030204" pitchFamily="34" charset="0"/>
              </a:rPr>
              <a:t> and </a:t>
            </a:r>
            <a:r>
              <a:rPr lang="en-US" sz="2800" dirty="0" err="1">
                <a:solidFill>
                  <a:schemeClr val="tx1"/>
                </a:solidFill>
                <a:latin typeface="Calibri" panose="020F0502020204030204" pitchFamily="34" charset="0"/>
                <a:cs typeface="Calibri" panose="020F0502020204030204" pitchFamily="34" charset="0"/>
              </a:rPr>
              <a:t>qaidah</a:t>
            </a:r>
            <a:r>
              <a:rPr lang="en-US" sz="2800" dirty="0">
                <a:solidFill>
                  <a:schemeClr val="tx1"/>
                </a:solidFill>
                <a:latin typeface="Calibri" panose="020F0502020204030204" pitchFamily="34" charset="0"/>
                <a:cs typeface="Calibri" panose="020F0502020204030204" pitchFamily="34" charset="0"/>
              </a:rPr>
              <a:t> place both hands on thighs in the sitting position.</a:t>
            </a:r>
          </a:p>
          <a:p>
            <a:pPr marL="514350" indent="-514350">
              <a:buFont typeface="+mj-lt"/>
              <a:buAutoNum type="arabicParenR" startAt="16"/>
            </a:pPr>
            <a:r>
              <a:rPr lang="en-US" sz="2800" dirty="0">
                <a:solidFill>
                  <a:schemeClr val="tx1"/>
                </a:solidFill>
                <a:latin typeface="Calibri" panose="020F0502020204030204" pitchFamily="34" charset="0"/>
                <a:cs typeface="Calibri" panose="020F0502020204030204" pitchFamily="34" charset="0"/>
              </a:rPr>
              <a:t>In </a:t>
            </a:r>
            <a:r>
              <a:rPr lang="ur-PK" sz="2800" dirty="0">
                <a:solidFill>
                  <a:srgbClr val="FF0000"/>
                </a:solidFill>
                <a:latin typeface="noorehira" panose="02000500000000020004" pitchFamily="2" charset="-78"/>
                <a:cs typeface="noorehira" panose="02000500000000020004" pitchFamily="2" charset="-78"/>
              </a:rPr>
              <a:t>تشھد</a:t>
            </a:r>
            <a:r>
              <a:rPr lang="en-US" sz="2800" dirty="0">
                <a:solidFill>
                  <a:schemeClr val="tx1"/>
                </a:solidFill>
                <a:latin typeface="Calibri" panose="020F0502020204030204" pitchFamily="34" charset="0"/>
                <a:cs typeface="Calibri" panose="020F0502020204030204" pitchFamily="34" charset="0"/>
              </a:rPr>
              <a:t> praise the fore-finger of the right hand at  </a:t>
            </a:r>
            <a:r>
              <a:rPr lang="ur-PK" sz="2800" dirty="0">
                <a:solidFill>
                  <a:srgbClr val="FF0000"/>
                </a:solidFill>
                <a:latin typeface="noorehira" panose="02000500000000020004" pitchFamily="2" charset="-78"/>
                <a:cs typeface="noorehira" panose="02000500000000020004" pitchFamily="2" charset="-78"/>
              </a:rPr>
              <a:t>اشھد ان لا الہ </a:t>
            </a:r>
            <a:r>
              <a:rPr lang="en-US" sz="2800" dirty="0">
                <a:solidFill>
                  <a:srgbClr val="FF0000"/>
                </a:solidFill>
                <a:latin typeface="noorehira" panose="02000500000000020004" pitchFamily="2" charset="-78"/>
                <a:cs typeface="noorehira" panose="02000500000000020004" pitchFamily="2" charset="-78"/>
              </a:rPr>
              <a:t> </a:t>
            </a:r>
            <a:r>
              <a:rPr lang="en-US" sz="2800" dirty="0">
                <a:solidFill>
                  <a:srgbClr val="FF0000"/>
                </a:solidFill>
                <a:latin typeface="Calibri" panose="020F0502020204030204" pitchFamily="34" charset="0"/>
                <a:cs typeface="Calibri" panose="020F0502020204030204" pitchFamily="34" charset="0"/>
              </a:rPr>
              <a:t> </a:t>
            </a:r>
            <a:r>
              <a:rPr lang="en-US" sz="2800" dirty="0">
                <a:solidFill>
                  <a:schemeClr val="tx1"/>
                </a:solidFill>
                <a:latin typeface="Calibri" panose="020F0502020204030204" pitchFamily="34" charset="0"/>
                <a:cs typeface="Calibri" panose="020F0502020204030204" pitchFamily="34" charset="0"/>
              </a:rPr>
              <a:t>and down at </a:t>
            </a:r>
            <a:r>
              <a:rPr lang="ur-PK" sz="2800" dirty="0">
                <a:solidFill>
                  <a:srgbClr val="FF0000"/>
                </a:solidFill>
                <a:latin typeface="noorehira" panose="02000500000000020004" pitchFamily="2" charset="-78"/>
                <a:cs typeface="noorehira" panose="02000500000000020004" pitchFamily="2" charset="-78"/>
              </a:rPr>
              <a:t>الا اللہ</a:t>
            </a:r>
            <a:r>
              <a:rPr lang="en-US" sz="2800" dirty="0">
                <a:solidFill>
                  <a:srgbClr val="FF0000"/>
                </a:solidFill>
                <a:latin typeface="noorehira" panose="02000500000000020004" pitchFamily="2" charset="-78"/>
                <a:cs typeface="noorehira" panose="02000500000000020004" pitchFamily="2" charset="-78"/>
              </a:rPr>
              <a:t> </a:t>
            </a:r>
            <a:r>
              <a:rPr lang="en-US" sz="2800" dirty="0">
                <a:solidFill>
                  <a:srgbClr val="FF0000"/>
                </a:solidFill>
                <a:latin typeface="Calibri" panose="020F0502020204030204" pitchFamily="34" charset="0"/>
                <a:cs typeface="Calibri" panose="020F0502020204030204" pitchFamily="34" charset="0"/>
              </a:rPr>
              <a:t> .</a:t>
            </a:r>
          </a:p>
          <a:p>
            <a:pPr marL="514350" indent="-514350">
              <a:buFont typeface="+mj-lt"/>
              <a:buAutoNum type="arabicParenR" startAt="16"/>
            </a:pPr>
            <a:r>
              <a:rPr lang="en-US" sz="2800" dirty="0"/>
              <a:t>Recitation of </a:t>
            </a:r>
            <a:r>
              <a:rPr lang="en-US" sz="2800" dirty="0" err="1"/>
              <a:t>Drood</a:t>
            </a:r>
            <a:r>
              <a:rPr lang="en-US" sz="2800" dirty="0"/>
              <a:t> shareef after </a:t>
            </a:r>
            <a:r>
              <a:rPr lang="ur-PK" sz="3200" dirty="0">
                <a:solidFill>
                  <a:srgbClr val="FF0000"/>
                </a:solidFill>
                <a:latin typeface="noorehira" panose="02000500000000020004" pitchFamily="2" charset="-78"/>
                <a:cs typeface="noorehira" panose="02000500000000020004" pitchFamily="2" charset="-78"/>
              </a:rPr>
              <a:t>تشھد</a:t>
            </a:r>
            <a:r>
              <a:rPr lang="en-US" sz="3200" dirty="0">
                <a:solidFill>
                  <a:srgbClr val="FF0000"/>
                </a:solidFill>
                <a:latin typeface="noorehira" panose="02000500000000020004" pitchFamily="2" charset="-78"/>
                <a:cs typeface="noorehira" panose="02000500000000020004" pitchFamily="2" charset="-78"/>
              </a:rPr>
              <a:t> </a:t>
            </a:r>
            <a:r>
              <a:rPr lang="en-US" sz="3200" dirty="0">
                <a:solidFill>
                  <a:srgbClr val="FF0000"/>
                </a:solidFill>
                <a:latin typeface="Calibri" panose="020F0502020204030204" pitchFamily="34" charset="0"/>
                <a:cs typeface="Calibri" panose="020F0502020204030204" pitchFamily="34" charset="0"/>
              </a:rPr>
              <a:t>.</a:t>
            </a:r>
          </a:p>
          <a:p>
            <a:pPr marL="514350" indent="-514350">
              <a:buFont typeface="+mj-lt"/>
              <a:buAutoNum type="arabicParenR" startAt="16"/>
            </a:pPr>
            <a:r>
              <a:rPr lang="en-US" sz="2800" dirty="0">
                <a:solidFill>
                  <a:schemeClr val="tx1"/>
                </a:solidFill>
                <a:latin typeface="Calibri" panose="020F0502020204030204" pitchFamily="34" charset="0"/>
                <a:cs typeface="Calibri" panose="020F0502020204030204" pitchFamily="34" charset="0"/>
              </a:rPr>
              <a:t>Recitation of </a:t>
            </a:r>
            <a:r>
              <a:rPr lang="en-US" sz="2800" dirty="0" err="1">
                <a:solidFill>
                  <a:schemeClr val="tx1"/>
                </a:solidFill>
                <a:latin typeface="Calibri" panose="020F0502020204030204" pitchFamily="34" charset="0"/>
                <a:cs typeface="Calibri" panose="020F0502020204030204" pitchFamily="34" charset="0"/>
              </a:rPr>
              <a:t>Dua</a:t>
            </a:r>
            <a:r>
              <a:rPr lang="en-US" sz="2800" dirty="0">
                <a:solidFill>
                  <a:schemeClr val="tx1"/>
                </a:solidFill>
                <a:latin typeface="Calibri" panose="020F0502020204030204" pitchFamily="34" charset="0"/>
                <a:cs typeface="Calibri" panose="020F0502020204030204" pitchFamily="34" charset="0"/>
              </a:rPr>
              <a:t> after </a:t>
            </a:r>
            <a:r>
              <a:rPr lang="en-US" sz="2800" dirty="0" err="1">
                <a:solidFill>
                  <a:schemeClr val="tx1"/>
                </a:solidFill>
                <a:latin typeface="Calibri" panose="020F0502020204030204" pitchFamily="34" charset="0"/>
                <a:cs typeface="Calibri" panose="020F0502020204030204" pitchFamily="34" charset="0"/>
              </a:rPr>
              <a:t>Drood</a:t>
            </a:r>
            <a:r>
              <a:rPr lang="en-US" sz="2800" dirty="0">
                <a:solidFill>
                  <a:schemeClr val="tx1"/>
                </a:solidFill>
                <a:latin typeface="Calibri" panose="020F0502020204030204" pitchFamily="34" charset="0"/>
                <a:cs typeface="Calibri" panose="020F0502020204030204" pitchFamily="34" charset="0"/>
              </a:rPr>
              <a:t> shareef.</a:t>
            </a:r>
          </a:p>
          <a:p>
            <a:pPr marL="514350" indent="-514350">
              <a:buFont typeface="+mj-lt"/>
              <a:buAutoNum type="arabicParenR" startAt="16"/>
            </a:pPr>
            <a:r>
              <a:rPr lang="en-US" sz="2800" dirty="0">
                <a:solidFill>
                  <a:schemeClr val="tx1"/>
                </a:solidFill>
                <a:latin typeface="Calibri" panose="020F0502020204030204" pitchFamily="34" charset="0"/>
                <a:cs typeface="Calibri" panose="020F0502020204030204" pitchFamily="34" charset="0"/>
              </a:rPr>
              <a:t>For salaam, first turn to the right side and then to the left side.</a:t>
            </a:r>
            <a:r>
              <a:rPr lang="en-US" sz="2800" dirty="0">
                <a:solidFill>
                  <a:srgbClr val="FF0000"/>
                </a:solidFill>
                <a:latin typeface="noorehira" panose="02000500000000020004" pitchFamily="2" charset="-78"/>
                <a:cs typeface="noorehira" panose="02000500000000020004" pitchFamily="2" charset="-78"/>
              </a:rPr>
              <a:t>...</a:t>
            </a:r>
            <a:endParaRPr lang="en-US" sz="2400" dirty="0">
              <a:solidFill>
                <a:srgbClr val="FF0000"/>
              </a:solidFill>
              <a:latin typeface="noorehira" panose="02000500000000020004" pitchFamily="2" charset="-78"/>
              <a:cs typeface="noorehira" panose="02000500000000020004" pitchFamily="2" charset="-78"/>
            </a:endParaRPr>
          </a:p>
        </p:txBody>
      </p:sp>
    </p:spTree>
    <p:extLst>
      <p:ext uri="{BB962C8B-B14F-4D97-AF65-F5344CB8AC3E}">
        <p14:creationId xmlns:p14="http://schemas.microsoft.com/office/powerpoint/2010/main" val="12166924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8E964-AB79-43D3-9BDC-39CEE591CF91}"/>
              </a:ext>
            </a:extLst>
          </p:cNvPr>
          <p:cNvSpPr>
            <a:spLocks noGrp="1"/>
          </p:cNvSpPr>
          <p:nvPr>
            <p:ph type="title"/>
          </p:nvPr>
        </p:nvSpPr>
        <p:spPr>
          <a:xfrm>
            <a:off x="1524000" y="1752600"/>
            <a:ext cx="8458200" cy="2971800"/>
          </a:xfrm>
        </p:spPr>
        <p:txBody>
          <a:bodyPr>
            <a:noAutofit/>
          </a:bodyPr>
          <a:lstStyle/>
          <a:p>
            <a:pPr algn="ctr"/>
            <a:r>
              <a:rPr lang="en-US" sz="6000" u="sng" dirty="0">
                <a:latin typeface="Calibri" panose="020F0502020204030204" pitchFamily="34" charset="0"/>
                <a:cs typeface="Calibri" panose="020F0502020204030204" pitchFamily="34" charset="0"/>
              </a:rPr>
              <a:t>Mustahab</a:t>
            </a:r>
            <a:r>
              <a:rPr lang="en-US" sz="6000" dirty="0"/>
              <a:t> </a:t>
            </a:r>
            <a:r>
              <a:rPr lang="en-US" sz="6000" dirty="0">
                <a:latin typeface="noorehira" panose="02000500000000020004" pitchFamily="2" charset="-78"/>
                <a:cs typeface="noorehira" panose="02000500000000020004" pitchFamily="2" charset="-78"/>
              </a:rPr>
              <a:t>(</a:t>
            </a:r>
            <a:r>
              <a:rPr lang="ur-PK" sz="6000" dirty="0">
                <a:latin typeface="noorehira" panose="02000500000000020004" pitchFamily="2" charset="-78"/>
                <a:cs typeface="noorehira" panose="02000500000000020004" pitchFamily="2" charset="-78"/>
              </a:rPr>
              <a:t>مستحبات</a:t>
            </a:r>
            <a:r>
              <a:rPr lang="en-US" sz="6000" dirty="0">
                <a:latin typeface="noorehira" panose="02000500000000020004" pitchFamily="2" charset="-78"/>
                <a:cs typeface="noorehira" panose="02000500000000020004" pitchFamily="2" charset="-78"/>
              </a:rPr>
              <a:t>)</a:t>
            </a:r>
            <a:br>
              <a:rPr lang="en-US" sz="6000" dirty="0">
                <a:latin typeface="noorehira" panose="02000500000000020004" pitchFamily="2" charset="-78"/>
                <a:cs typeface="noorehira" panose="02000500000000020004" pitchFamily="2" charset="-78"/>
              </a:rPr>
            </a:br>
            <a:br>
              <a:rPr lang="en-US" sz="6000" dirty="0">
                <a:solidFill>
                  <a:schemeClr val="lt1"/>
                </a:solidFill>
                <a:latin typeface="noorehira" panose="02000500000000020004" pitchFamily="2" charset="-78"/>
                <a:cs typeface="noorehira" panose="02000500000000020004" pitchFamily="2" charset="-78"/>
              </a:rPr>
            </a:br>
            <a:r>
              <a:rPr lang="en-US" u="sng" dirty="0">
                <a:solidFill>
                  <a:schemeClr val="tx1"/>
                </a:solidFill>
                <a:latin typeface="Calibri" panose="020F0502020204030204" pitchFamily="34" charset="0"/>
                <a:cs typeface="Calibri" panose="020F0502020204030204" pitchFamily="34" charset="0"/>
              </a:rPr>
              <a:t>There are 5 </a:t>
            </a:r>
            <a:r>
              <a:rPr lang="en-US" u="sng" dirty="0" err="1">
                <a:solidFill>
                  <a:schemeClr val="tx1"/>
                </a:solidFill>
                <a:latin typeface="Calibri" panose="020F0502020204030204" pitchFamily="34" charset="0"/>
                <a:cs typeface="Calibri" panose="020F0502020204030204" pitchFamily="34" charset="0"/>
              </a:rPr>
              <a:t>Mustahabs</a:t>
            </a:r>
            <a:r>
              <a:rPr lang="en-US" u="sng" dirty="0">
                <a:solidFill>
                  <a:schemeClr val="tx1"/>
                </a:solidFill>
                <a:latin typeface="Calibri" panose="020F0502020204030204" pitchFamily="34" charset="0"/>
                <a:cs typeface="Calibri" panose="020F0502020204030204" pitchFamily="34" charset="0"/>
              </a:rPr>
              <a:t> (preferable) in </a:t>
            </a:r>
            <a:r>
              <a:rPr lang="en-US" u="sng" dirty="0" err="1">
                <a:solidFill>
                  <a:schemeClr val="tx1"/>
                </a:solidFill>
                <a:latin typeface="Calibri" panose="020F0502020204030204" pitchFamily="34" charset="0"/>
                <a:cs typeface="Calibri" panose="020F0502020204030204" pitchFamily="34" charset="0"/>
              </a:rPr>
              <a:t>Namaaz</a:t>
            </a:r>
            <a:br>
              <a:rPr lang="en-US" u="sng" dirty="0">
                <a:solidFill>
                  <a:schemeClr val="tx1"/>
                </a:solidFill>
                <a:latin typeface="Calibri" panose="020F0502020204030204" pitchFamily="34" charset="0"/>
                <a:cs typeface="Calibri" panose="020F0502020204030204" pitchFamily="34" charset="0"/>
              </a:rPr>
            </a:br>
            <a:endParaRPr lang="en-US" u="sng"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027088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F8FCC-E096-4049-A363-A44F920873F7}"/>
              </a:ext>
            </a:extLst>
          </p:cNvPr>
          <p:cNvSpPr>
            <a:spLocks noGrp="1"/>
          </p:cNvSpPr>
          <p:nvPr>
            <p:ph type="title"/>
          </p:nvPr>
        </p:nvSpPr>
        <p:spPr>
          <a:xfrm>
            <a:off x="304800" y="228600"/>
            <a:ext cx="4495800" cy="685800"/>
          </a:xfrm>
        </p:spPr>
        <p:txBody>
          <a:bodyPr>
            <a:normAutofit fontScale="90000"/>
          </a:bodyPr>
          <a:lstStyle/>
          <a:p>
            <a:r>
              <a:rPr lang="en-US" sz="4000" u="sng" dirty="0">
                <a:latin typeface="Calibri" panose="020F0502020204030204" pitchFamily="34" charset="0"/>
                <a:cs typeface="Calibri" panose="020F0502020204030204" pitchFamily="34" charset="0"/>
              </a:rPr>
              <a:t>Mustahab</a:t>
            </a:r>
            <a:r>
              <a:rPr lang="en-US" sz="4000" dirty="0"/>
              <a:t> </a:t>
            </a:r>
            <a:r>
              <a:rPr lang="en-US" sz="4000" dirty="0">
                <a:latin typeface="noorehira" panose="02000500000000020004" pitchFamily="2" charset="-78"/>
                <a:cs typeface="noorehira" panose="02000500000000020004" pitchFamily="2" charset="-78"/>
              </a:rPr>
              <a:t>(</a:t>
            </a:r>
            <a:r>
              <a:rPr lang="ur-PK" sz="4000" dirty="0">
                <a:latin typeface="noorehira" panose="02000500000000020004" pitchFamily="2" charset="-78"/>
                <a:cs typeface="noorehira" panose="02000500000000020004" pitchFamily="2" charset="-78"/>
              </a:rPr>
              <a:t>مستحبات</a:t>
            </a:r>
            <a:r>
              <a:rPr lang="en-US" sz="4000" dirty="0">
                <a:latin typeface="noorehira" panose="02000500000000020004" pitchFamily="2" charset="-78"/>
                <a:cs typeface="noorehira" panose="02000500000000020004" pitchFamily="2" charset="-78"/>
              </a:rPr>
              <a:t>)</a:t>
            </a:r>
            <a:br>
              <a:rPr lang="en-US" dirty="0">
                <a:solidFill>
                  <a:schemeClr val="lt1"/>
                </a:solidFill>
                <a:latin typeface="noorehira" panose="02000500000000020004" pitchFamily="2" charset="-78"/>
                <a:cs typeface="noorehira" panose="02000500000000020004" pitchFamily="2" charset="-78"/>
              </a:rPr>
            </a:br>
            <a:endParaRPr lang="en-US" dirty="0">
              <a:latin typeface="noorehira" panose="02000500000000020004" pitchFamily="2" charset="-78"/>
              <a:cs typeface="noorehira" panose="02000500000000020004" pitchFamily="2" charset="-78"/>
            </a:endParaRPr>
          </a:p>
        </p:txBody>
      </p:sp>
      <p:sp>
        <p:nvSpPr>
          <p:cNvPr id="3" name="Content Placeholder 2">
            <a:extLst>
              <a:ext uri="{FF2B5EF4-FFF2-40B4-BE49-F238E27FC236}">
                <a16:creationId xmlns:a16="http://schemas.microsoft.com/office/drawing/2014/main" id="{3D7C501E-1C09-429D-ABE6-9369446B23F3}"/>
              </a:ext>
            </a:extLst>
          </p:cNvPr>
          <p:cNvSpPr>
            <a:spLocks noGrp="1"/>
          </p:cNvSpPr>
          <p:nvPr>
            <p:ph idx="1"/>
          </p:nvPr>
        </p:nvSpPr>
        <p:spPr>
          <a:xfrm>
            <a:off x="457200" y="1066800"/>
            <a:ext cx="9525000" cy="5562600"/>
          </a:xfrm>
        </p:spPr>
        <p:txBody>
          <a:bodyPr>
            <a:normAutofit lnSpcReduction="10000"/>
          </a:bodyPr>
          <a:lstStyle/>
          <a:p>
            <a:pPr marL="514350" indent="-514350">
              <a:buFont typeface="+mj-lt"/>
              <a:buAutoNum type="arabicPeriod"/>
            </a:pPr>
            <a:r>
              <a:rPr lang="en-US" sz="2800" dirty="0">
                <a:latin typeface="Calibri" panose="020F0502020204030204" pitchFamily="34" charset="0"/>
                <a:cs typeface="Calibri" panose="020F0502020204030204" pitchFamily="34" charset="0"/>
              </a:rPr>
              <a:t>To pull the PALMS out of the SLEEVE while saying TAKBEERE TAHREEMA. </a:t>
            </a:r>
          </a:p>
          <a:p>
            <a:pPr marL="514350" indent="-514350">
              <a:buFont typeface="+mj-lt"/>
              <a:buAutoNum type="arabicPeriod"/>
            </a:pPr>
            <a:r>
              <a:rPr lang="en-US" sz="2800" dirty="0">
                <a:latin typeface="Calibri" panose="020F0502020204030204" pitchFamily="34" charset="0"/>
                <a:cs typeface="Calibri" panose="020F0502020204030204" pitchFamily="34" charset="0"/>
              </a:rPr>
              <a:t>Saying TASBIH more than THREE times in RUKU and SAJDAH by MUNFARID. </a:t>
            </a:r>
          </a:p>
          <a:p>
            <a:pPr marL="514350" indent="-514350">
              <a:buFont typeface="+mj-lt"/>
              <a:buAutoNum type="arabicPeriod"/>
            </a:pPr>
            <a:r>
              <a:rPr lang="en-US" sz="2800" dirty="0">
                <a:latin typeface="Calibri" panose="020F0502020204030204" pitchFamily="34" charset="0"/>
                <a:cs typeface="Calibri" panose="020F0502020204030204" pitchFamily="34" charset="0"/>
              </a:rPr>
              <a:t>To keep the EYES towards the place of SAJDAH in QIYAAM at the TOES in RUKU towards the LAP in QA'IDAH and JALSA, and at the SHOULDERS while turning for SALAAM. </a:t>
            </a:r>
          </a:p>
          <a:p>
            <a:pPr marL="514350" indent="-514350">
              <a:buFont typeface="+mj-lt"/>
              <a:buAutoNum type="arabicPeriod"/>
            </a:pPr>
            <a:r>
              <a:rPr lang="en-US" sz="2800" dirty="0">
                <a:latin typeface="Calibri" panose="020F0502020204030204" pitchFamily="34" charset="0"/>
                <a:cs typeface="Calibri" panose="020F0502020204030204" pitchFamily="34" charset="0"/>
              </a:rPr>
              <a:t>To try best NOT to COUGH. </a:t>
            </a:r>
          </a:p>
          <a:p>
            <a:pPr marL="514350" indent="-514350">
              <a:buFont typeface="+mj-lt"/>
              <a:buAutoNum type="arabicPeriod"/>
            </a:pPr>
            <a:r>
              <a:rPr lang="en-US" sz="2800" dirty="0">
                <a:latin typeface="Calibri" panose="020F0502020204030204" pitchFamily="34" charset="0"/>
                <a:cs typeface="Calibri" panose="020F0502020204030204" pitchFamily="34" charset="0"/>
              </a:rPr>
              <a:t>To try and keep the MOUTH CLOSED when YAWNING, but if it is OPENED, to COVER it by the UPPER portion of the RIGHT HAND in QIYAAM and by the LEFT HAND in all other postures.</a:t>
            </a:r>
          </a:p>
          <a:p>
            <a:endParaRPr lang="en-US" sz="2000" dirty="0"/>
          </a:p>
        </p:txBody>
      </p:sp>
    </p:spTree>
    <p:extLst>
      <p:ext uri="{BB962C8B-B14F-4D97-AF65-F5344CB8AC3E}">
        <p14:creationId xmlns:p14="http://schemas.microsoft.com/office/powerpoint/2010/main" val="7891164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066800"/>
            <a:ext cx="9601200" cy="3447098"/>
          </a:xfrm>
          <a:prstGeom prst="rect">
            <a:avLst/>
          </a:prstGeom>
        </p:spPr>
        <p:txBody>
          <a:bodyPr wrap="square">
            <a:spAutoFit/>
          </a:bodyPr>
          <a:lstStyle/>
          <a:p>
            <a:pPr algn="ctr"/>
            <a:r>
              <a:rPr lang="en-US" sz="4800" u="sng" dirty="0" err="1">
                <a:solidFill>
                  <a:srgbClr val="FF0000"/>
                </a:solidFill>
                <a:latin typeface="Calibri" panose="020F0502020204030204" pitchFamily="34" charset="0"/>
              </a:rPr>
              <a:t>Mufsidat</a:t>
            </a:r>
            <a:r>
              <a:rPr lang="en-US" sz="4800" u="sng" dirty="0">
                <a:solidFill>
                  <a:srgbClr val="FF0000"/>
                </a:solidFill>
                <a:latin typeface="Calibri" panose="020F0502020204030204" pitchFamily="34" charset="0"/>
              </a:rPr>
              <a:t> </a:t>
            </a:r>
            <a:r>
              <a:rPr lang="en-US" sz="4800" u="sng" dirty="0">
                <a:solidFill>
                  <a:srgbClr val="FF0000"/>
                </a:solidFill>
                <a:latin typeface="Jameel Noori Nastaleeq" panose="02000503000000000004" pitchFamily="2" charset="-78"/>
                <a:cs typeface="Jameel Noori Nastaleeq" panose="02000503000000000004" pitchFamily="2" charset="-78"/>
              </a:rPr>
              <a:t>(</a:t>
            </a:r>
            <a:r>
              <a:rPr lang="ur-PK" sz="4800" u="sng" dirty="0">
                <a:solidFill>
                  <a:srgbClr val="FF0000"/>
                </a:solidFill>
                <a:latin typeface="Jameel Noori Nastaleeq" panose="02000503000000000004" pitchFamily="2" charset="-78"/>
                <a:cs typeface="Jameel Noori Nastaleeq" panose="02000503000000000004" pitchFamily="2" charset="-78"/>
              </a:rPr>
              <a:t>مفسدات</a:t>
            </a:r>
            <a:r>
              <a:rPr lang="en-US" sz="4800" u="sng" dirty="0">
                <a:solidFill>
                  <a:srgbClr val="FF0000"/>
                </a:solidFill>
                <a:latin typeface="Jameel Noori Nastaleeq" panose="02000503000000000004" pitchFamily="2" charset="-78"/>
                <a:cs typeface="Jameel Noori Nastaleeq" panose="02000503000000000004" pitchFamily="2" charset="-78"/>
              </a:rPr>
              <a:t>)</a:t>
            </a:r>
            <a:r>
              <a:rPr lang="en-US" sz="4800" u="sng" dirty="0">
                <a:solidFill>
                  <a:srgbClr val="FF0000"/>
                </a:solidFill>
                <a:latin typeface="Calibri" panose="020F0502020204030204" pitchFamily="34" charset="0"/>
              </a:rPr>
              <a:t> Of </a:t>
            </a:r>
            <a:r>
              <a:rPr lang="en-US" sz="4800" u="sng" dirty="0" err="1">
                <a:solidFill>
                  <a:srgbClr val="FF0000"/>
                </a:solidFill>
                <a:latin typeface="Calibri" panose="020F0502020204030204" pitchFamily="34" charset="0"/>
              </a:rPr>
              <a:t>Namaz</a:t>
            </a:r>
            <a:endParaRPr lang="en-US" sz="4800" u="sng" dirty="0">
              <a:solidFill>
                <a:srgbClr val="FF0000"/>
              </a:solidFill>
              <a:latin typeface="Calibri" panose="020F0502020204030204" pitchFamily="34" charset="0"/>
            </a:endParaRPr>
          </a:p>
          <a:p>
            <a:pPr algn="ctr"/>
            <a:endParaRPr lang="en-US" sz="4000" b="1" u="sng" dirty="0">
              <a:solidFill>
                <a:srgbClr val="FF0000"/>
              </a:solidFill>
              <a:latin typeface="Calibri" panose="020F0502020204030204" pitchFamily="34" charset="0"/>
            </a:endParaRPr>
          </a:p>
          <a:p>
            <a:r>
              <a:rPr lang="en-US" sz="3600" i="1" dirty="0" err="1">
                <a:latin typeface="Calibri" panose="020F0502020204030204" pitchFamily="34" charset="0"/>
              </a:rPr>
              <a:t>Mufsidaat</a:t>
            </a:r>
            <a:r>
              <a:rPr lang="en-US" sz="3600" i="1" dirty="0">
                <a:latin typeface="Calibri" panose="020F0502020204030204" pitchFamily="34" charset="0"/>
              </a:rPr>
              <a:t>-e-</a:t>
            </a:r>
            <a:r>
              <a:rPr lang="en-US" sz="3600" i="1" dirty="0" err="1">
                <a:latin typeface="Calibri" panose="020F0502020204030204" pitchFamily="34" charset="0"/>
              </a:rPr>
              <a:t>namaaz</a:t>
            </a:r>
            <a:r>
              <a:rPr lang="en-US" sz="3600" i="1" dirty="0">
                <a:latin typeface="Calibri" panose="020F0502020204030204" pitchFamily="34" charset="0"/>
              </a:rPr>
              <a:t> are factors which invalidate</a:t>
            </a:r>
          </a:p>
          <a:p>
            <a:r>
              <a:rPr lang="en-US" sz="4000" dirty="0">
                <a:solidFill>
                  <a:srgbClr val="FF0000"/>
                </a:solidFill>
                <a:latin typeface="Jameel Noori Nastaleeq" panose="02000503000000000004" pitchFamily="2" charset="-78"/>
                <a:cs typeface="Jameel Noori Nastaleeq" panose="02000503000000000004" pitchFamily="2" charset="-78"/>
              </a:rPr>
              <a:t>(</a:t>
            </a:r>
            <a:r>
              <a:rPr lang="ur-PK" sz="4000" dirty="0">
                <a:solidFill>
                  <a:srgbClr val="FF0000"/>
                </a:solidFill>
                <a:latin typeface="Jameel Noori Nastaleeq" panose="02000503000000000004" pitchFamily="2" charset="-78"/>
                <a:cs typeface="Jameel Noori Nastaleeq" panose="02000503000000000004" pitchFamily="2" charset="-78"/>
              </a:rPr>
              <a:t>فاسد</a:t>
            </a:r>
            <a:r>
              <a:rPr lang="en-US" sz="4000" dirty="0">
                <a:solidFill>
                  <a:srgbClr val="FF0000"/>
                </a:solidFill>
                <a:latin typeface="Jameel Noori Nastaleeq" panose="02000503000000000004" pitchFamily="2" charset="-78"/>
                <a:cs typeface="Jameel Noori Nastaleeq" panose="02000503000000000004" pitchFamily="2" charset="-78"/>
              </a:rPr>
              <a:t>)</a:t>
            </a:r>
            <a:r>
              <a:rPr lang="en-US" sz="3600" i="1" dirty="0">
                <a:latin typeface="Calibri" panose="020F0502020204030204" pitchFamily="34" charset="0"/>
              </a:rPr>
              <a:t> the prayers (</a:t>
            </a:r>
            <a:r>
              <a:rPr lang="en-US" sz="3600" i="1" dirty="0" err="1">
                <a:latin typeface="Calibri" panose="020F0502020204030204" pitchFamily="34" charset="0"/>
              </a:rPr>
              <a:t>namaaz</a:t>
            </a:r>
            <a:r>
              <a:rPr lang="en-US" sz="3600" i="1" dirty="0">
                <a:latin typeface="Calibri" panose="020F0502020204030204" pitchFamily="34" charset="0"/>
              </a:rPr>
              <a:t>) and make it necessary to be repeated.</a:t>
            </a:r>
          </a:p>
          <a:p>
            <a:endParaRPr lang="en-US" dirty="0"/>
          </a:p>
        </p:txBody>
      </p:sp>
    </p:spTree>
    <p:extLst>
      <p:ext uri="{BB962C8B-B14F-4D97-AF65-F5344CB8AC3E}">
        <p14:creationId xmlns:p14="http://schemas.microsoft.com/office/powerpoint/2010/main" val="7431369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DE034-4114-4C5A-B6D6-600E89834896}"/>
              </a:ext>
            </a:extLst>
          </p:cNvPr>
          <p:cNvSpPr>
            <a:spLocks noGrp="1"/>
          </p:cNvSpPr>
          <p:nvPr>
            <p:ph type="title"/>
          </p:nvPr>
        </p:nvSpPr>
        <p:spPr>
          <a:xfrm>
            <a:off x="433614" y="152400"/>
            <a:ext cx="5890986" cy="609600"/>
          </a:xfrm>
        </p:spPr>
        <p:txBody>
          <a:bodyPr>
            <a:noAutofit/>
          </a:bodyPr>
          <a:lstStyle/>
          <a:p>
            <a:r>
              <a:rPr lang="en-US" sz="4000" u="sng" dirty="0" err="1">
                <a:latin typeface="Calibri" panose="020F0502020204030204" pitchFamily="34" charset="0"/>
              </a:rPr>
              <a:t>Mufsidat</a:t>
            </a:r>
            <a:r>
              <a:rPr lang="en-US" sz="4000" u="sng" dirty="0">
                <a:latin typeface="Calibri" panose="020F0502020204030204" pitchFamily="34" charset="0"/>
              </a:rPr>
              <a:t> </a:t>
            </a:r>
            <a:r>
              <a:rPr lang="en-US" sz="4000" u="sng" dirty="0">
                <a:latin typeface="Calibri" panose="020F0502020204030204" pitchFamily="34" charset="0"/>
                <a:cs typeface="Jameel Noori Nastaleeq" panose="02000503000000000004" pitchFamily="2" charset="-78"/>
              </a:rPr>
              <a:t>(</a:t>
            </a:r>
            <a:r>
              <a:rPr lang="ur-PK" sz="4000" u="sng" dirty="0">
                <a:latin typeface="Calibri" panose="020F0502020204030204" pitchFamily="34" charset="0"/>
                <a:cs typeface="Jameel Noori Nastaleeq" panose="02000503000000000004" pitchFamily="2" charset="-78"/>
              </a:rPr>
              <a:t>مفسدات</a:t>
            </a:r>
            <a:r>
              <a:rPr lang="en-US" sz="4000" u="sng" dirty="0">
                <a:latin typeface="Calibri" panose="020F0502020204030204" pitchFamily="34" charset="0"/>
                <a:cs typeface="Jameel Noori Nastaleeq" panose="02000503000000000004" pitchFamily="2" charset="-78"/>
              </a:rPr>
              <a:t>)</a:t>
            </a:r>
            <a:r>
              <a:rPr lang="en-US" sz="4000" u="sng" dirty="0">
                <a:latin typeface="Calibri" panose="020F0502020204030204" pitchFamily="34" charset="0"/>
              </a:rPr>
              <a:t> Of </a:t>
            </a:r>
            <a:r>
              <a:rPr lang="en-US" sz="4000" u="sng" dirty="0" err="1">
                <a:latin typeface="Calibri" panose="020F0502020204030204" pitchFamily="34" charset="0"/>
              </a:rPr>
              <a:t>Namas</a:t>
            </a:r>
            <a:endParaRPr lang="en-US" sz="4000" dirty="0">
              <a:latin typeface="Calibri" panose="020F0502020204030204" pitchFamily="34" charset="0"/>
            </a:endParaRPr>
          </a:p>
        </p:txBody>
      </p:sp>
      <p:sp>
        <p:nvSpPr>
          <p:cNvPr id="3" name="Content Placeholder 2">
            <a:extLst>
              <a:ext uri="{FF2B5EF4-FFF2-40B4-BE49-F238E27FC236}">
                <a16:creationId xmlns:a16="http://schemas.microsoft.com/office/drawing/2014/main" id="{54C148E6-13DE-49B6-9711-10382A725B6C}"/>
              </a:ext>
            </a:extLst>
          </p:cNvPr>
          <p:cNvSpPr>
            <a:spLocks noGrp="1"/>
          </p:cNvSpPr>
          <p:nvPr>
            <p:ph idx="1"/>
          </p:nvPr>
        </p:nvSpPr>
        <p:spPr>
          <a:xfrm>
            <a:off x="152400" y="1066800"/>
            <a:ext cx="10287000" cy="5977719"/>
          </a:xfrm>
        </p:spPr>
        <p:txBody>
          <a:bodyPr>
            <a:normAutofit/>
          </a:bodyPr>
          <a:lstStyle/>
          <a:p>
            <a:pPr>
              <a:buFont typeface="+mj-lt"/>
              <a:buAutoNum type="arabicParenR"/>
            </a:pPr>
            <a:r>
              <a:rPr lang="en-US" sz="3200" dirty="0">
                <a:solidFill>
                  <a:schemeClr val="tx1"/>
                </a:solidFill>
                <a:latin typeface="Calibri" panose="020F0502020204030204" pitchFamily="34" charset="0"/>
              </a:rPr>
              <a:t>To talk in </a:t>
            </a:r>
            <a:r>
              <a:rPr lang="en-US" sz="3200" dirty="0" err="1">
                <a:solidFill>
                  <a:schemeClr val="tx1"/>
                </a:solidFill>
                <a:latin typeface="Calibri" panose="020F0502020204030204" pitchFamily="34" charset="0"/>
              </a:rPr>
              <a:t>namaaz</a:t>
            </a:r>
            <a:r>
              <a:rPr lang="en-US" sz="3200" dirty="0">
                <a:solidFill>
                  <a:schemeClr val="tx1"/>
                </a:solidFill>
                <a:latin typeface="Calibri" panose="020F0502020204030204" pitchFamily="34" charset="0"/>
              </a:rPr>
              <a:t> intentionally or unintentionally. a few words or many will invalidate the </a:t>
            </a:r>
            <a:r>
              <a:rPr lang="en-US" sz="3200" dirty="0" err="1">
                <a:solidFill>
                  <a:schemeClr val="tx1"/>
                </a:solidFill>
                <a:latin typeface="Calibri" panose="020F0502020204030204" pitchFamily="34" charset="0"/>
              </a:rPr>
              <a:t>namaaz</a:t>
            </a:r>
            <a:r>
              <a:rPr lang="en-US" sz="3200" dirty="0">
                <a:solidFill>
                  <a:schemeClr val="tx1"/>
                </a:solidFill>
                <a:latin typeface="Calibri" panose="020F0502020204030204" pitchFamily="34" charset="0"/>
              </a:rPr>
              <a:t>. </a:t>
            </a:r>
          </a:p>
          <a:p>
            <a:pPr>
              <a:buFont typeface="+mj-lt"/>
              <a:buAutoNum type="arabicParenR"/>
            </a:pPr>
            <a:r>
              <a:rPr lang="en-US" sz="3200" dirty="0">
                <a:solidFill>
                  <a:schemeClr val="tx1"/>
                </a:solidFill>
                <a:latin typeface="Calibri" panose="020F0502020204030204" pitchFamily="34" charset="0"/>
              </a:rPr>
              <a:t>To greet a person by </a:t>
            </a:r>
            <a:r>
              <a:rPr lang="en-US" sz="3200" dirty="0">
                <a:solidFill>
                  <a:srgbClr val="FF0000"/>
                </a:solidFill>
                <a:latin typeface="noorehira" panose="02000500000000020004" pitchFamily="2" charset="-78"/>
                <a:cs typeface="noorehira" panose="02000500000000020004" pitchFamily="2" charset="-78"/>
              </a:rPr>
              <a:t>(</a:t>
            </a:r>
            <a:r>
              <a:rPr lang="ur-PK" sz="3200" dirty="0">
                <a:solidFill>
                  <a:srgbClr val="FF0000"/>
                </a:solidFill>
                <a:latin typeface="noorehira" panose="02000500000000020004" pitchFamily="2" charset="-78"/>
                <a:cs typeface="noorehira" panose="02000500000000020004" pitchFamily="2" charset="-78"/>
              </a:rPr>
              <a:t>السلام علیکم</a:t>
            </a:r>
            <a:r>
              <a:rPr lang="en-US" sz="3200" dirty="0">
                <a:solidFill>
                  <a:srgbClr val="FF0000"/>
                </a:solidFill>
                <a:latin typeface="noorehira" panose="02000500000000020004" pitchFamily="2" charset="-78"/>
                <a:cs typeface="noorehira" panose="02000500000000020004" pitchFamily="2" charset="-78"/>
              </a:rPr>
              <a:t>)</a:t>
            </a:r>
            <a:r>
              <a:rPr lang="en-US" sz="3200" dirty="0">
                <a:solidFill>
                  <a:schemeClr val="tx1"/>
                </a:solidFill>
                <a:latin typeface="Calibri" panose="020F0502020204030204" pitchFamily="34" charset="0"/>
              </a:rPr>
              <a:t> or by any other way while performing </a:t>
            </a:r>
            <a:r>
              <a:rPr lang="en-US" sz="3200" dirty="0" err="1">
                <a:solidFill>
                  <a:schemeClr val="tx1"/>
                </a:solidFill>
                <a:latin typeface="Calibri" panose="020F0502020204030204" pitchFamily="34" charset="0"/>
              </a:rPr>
              <a:t>namaaz</a:t>
            </a:r>
            <a:r>
              <a:rPr lang="en-US" sz="3200" dirty="0">
                <a:solidFill>
                  <a:schemeClr val="tx1"/>
                </a:solidFill>
                <a:latin typeface="Calibri" panose="020F0502020204030204" pitchFamily="34" charset="0"/>
              </a:rPr>
              <a:t>. </a:t>
            </a:r>
          </a:p>
          <a:p>
            <a:pPr>
              <a:buFont typeface="+mj-lt"/>
              <a:buAutoNum type="arabicParenR"/>
            </a:pPr>
            <a:r>
              <a:rPr lang="en-US" sz="3200" dirty="0">
                <a:solidFill>
                  <a:schemeClr val="tx1"/>
                </a:solidFill>
                <a:latin typeface="Calibri" panose="020F0502020204030204" pitchFamily="34" charset="0"/>
              </a:rPr>
              <a:t>To reply to greetings or saying </a:t>
            </a:r>
            <a:r>
              <a:rPr lang="en-US" sz="3200" dirty="0">
                <a:solidFill>
                  <a:srgbClr val="FF0000"/>
                </a:solidFill>
                <a:latin typeface="noorehira" panose="02000500000000020004" pitchFamily="2" charset="-78"/>
                <a:cs typeface="noorehira" panose="02000500000000020004" pitchFamily="2" charset="-78"/>
              </a:rPr>
              <a:t>(</a:t>
            </a:r>
            <a:r>
              <a:rPr lang="ur-PK" sz="3200" dirty="0">
                <a:solidFill>
                  <a:srgbClr val="FF0000"/>
                </a:solidFill>
                <a:latin typeface="noorehira" panose="02000500000000020004" pitchFamily="2" charset="-78"/>
                <a:cs typeface="noorehira" panose="02000500000000020004" pitchFamily="2" charset="-78"/>
              </a:rPr>
              <a:t>یرحمک اللہ</a:t>
            </a:r>
            <a:r>
              <a:rPr lang="en-US" sz="3200" dirty="0">
                <a:solidFill>
                  <a:srgbClr val="FF0000"/>
                </a:solidFill>
                <a:latin typeface="noorehira" panose="02000500000000020004" pitchFamily="2" charset="-78"/>
                <a:cs typeface="noorehira" panose="02000500000000020004" pitchFamily="2" charset="-78"/>
              </a:rPr>
              <a:t>)</a:t>
            </a:r>
            <a:r>
              <a:rPr lang="en-US" sz="3200" dirty="0">
                <a:solidFill>
                  <a:schemeClr val="tx1"/>
                </a:solidFill>
                <a:latin typeface="Calibri" panose="020F0502020204030204" pitchFamily="34" charset="0"/>
              </a:rPr>
              <a:t> to one who sneezes and saying </a:t>
            </a:r>
            <a:r>
              <a:rPr lang="en-US" sz="3200" dirty="0" err="1">
                <a:solidFill>
                  <a:schemeClr val="tx1"/>
                </a:solidFill>
                <a:latin typeface="Calibri" panose="020F0502020204030204" pitchFamily="34" charset="0"/>
              </a:rPr>
              <a:t>ameen</a:t>
            </a:r>
            <a:r>
              <a:rPr lang="en-US" sz="3200" dirty="0">
                <a:solidFill>
                  <a:schemeClr val="tx1"/>
                </a:solidFill>
                <a:latin typeface="Calibri" panose="020F0502020204030204" pitchFamily="34" charset="0"/>
              </a:rPr>
              <a:t> to a </a:t>
            </a:r>
            <a:r>
              <a:rPr lang="en-US" sz="3200" dirty="0" err="1">
                <a:solidFill>
                  <a:schemeClr val="tx1"/>
                </a:solidFill>
                <a:latin typeface="Calibri" panose="020F0502020204030204" pitchFamily="34" charset="0"/>
              </a:rPr>
              <a:t>dua</a:t>
            </a:r>
            <a:r>
              <a:rPr lang="en-US" sz="3200" dirty="0">
                <a:solidFill>
                  <a:schemeClr val="tx1"/>
                </a:solidFill>
                <a:latin typeface="Calibri" panose="020F0502020204030204" pitchFamily="34" charset="0"/>
              </a:rPr>
              <a:t> not connected to his </a:t>
            </a:r>
            <a:r>
              <a:rPr lang="en-US" sz="3200" dirty="0" err="1">
                <a:solidFill>
                  <a:schemeClr val="tx1"/>
                </a:solidFill>
                <a:latin typeface="Calibri" panose="020F0502020204030204" pitchFamily="34" charset="0"/>
              </a:rPr>
              <a:t>namaaz</a:t>
            </a:r>
            <a:r>
              <a:rPr lang="en-US" sz="3200" dirty="0">
                <a:solidFill>
                  <a:schemeClr val="tx1"/>
                </a:solidFill>
                <a:latin typeface="Calibri" panose="020F0502020204030204" pitchFamily="34" charset="0"/>
              </a:rPr>
              <a:t>. </a:t>
            </a:r>
          </a:p>
          <a:p>
            <a:pPr>
              <a:buFont typeface="+mj-lt"/>
              <a:buAutoNum type="arabicParenR"/>
            </a:pPr>
            <a:r>
              <a:rPr lang="en-US" sz="3200" dirty="0">
                <a:solidFill>
                  <a:schemeClr val="tx1"/>
                </a:solidFill>
                <a:latin typeface="Calibri" panose="020F0502020204030204" pitchFamily="34" charset="0"/>
              </a:rPr>
              <a:t>To say </a:t>
            </a:r>
            <a:r>
              <a:rPr lang="en-US" sz="3200" dirty="0">
                <a:solidFill>
                  <a:srgbClr val="FF0000"/>
                </a:solidFill>
                <a:latin typeface="noorehira" panose="02000500000000020004" pitchFamily="2" charset="-78"/>
                <a:cs typeface="noorehira" panose="02000500000000020004" pitchFamily="2" charset="-78"/>
              </a:rPr>
              <a:t>(</a:t>
            </a:r>
            <a:r>
              <a:rPr lang="ur-PK" sz="3200" dirty="0">
                <a:solidFill>
                  <a:srgbClr val="FF0000"/>
                </a:solidFill>
                <a:latin typeface="noorehira" panose="02000500000000020004" pitchFamily="2" charset="-78"/>
                <a:cs typeface="noorehira" panose="02000500000000020004" pitchFamily="2" charset="-78"/>
              </a:rPr>
              <a:t>اناللہ وانا الیہ راجعون</a:t>
            </a:r>
            <a:r>
              <a:rPr lang="en-US" sz="3200" dirty="0">
                <a:solidFill>
                  <a:srgbClr val="FF0000"/>
                </a:solidFill>
                <a:latin typeface="noorehira" panose="02000500000000020004" pitchFamily="2" charset="-78"/>
                <a:cs typeface="noorehira" panose="02000500000000020004" pitchFamily="2" charset="-78"/>
              </a:rPr>
              <a:t>)</a:t>
            </a:r>
            <a:r>
              <a:rPr lang="en-US" sz="3200" dirty="0">
                <a:solidFill>
                  <a:schemeClr val="tx1"/>
                </a:solidFill>
                <a:latin typeface="Calibri" panose="020F0502020204030204" pitchFamily="34" charset="0"/>
              </a:rPr>
              <a:t> on some sad news or </a:t>
            </a:r>
            <a:r>
              <a:rPr lang="en-US" sz="3200" dirty="0">
                <a:solidFill>
                  <a:srgbClr val="FF0000"/>
                </a:solidFill>
                <a:latin typeface="noorehira" panose="02000500000000020004" pitchFamily="2" charset="-78"/>
                <a:cs typeface="noorehira" panose="02000500000000020004" pitchFamily="2" charset="-78"/>
              </a:rPr>
              <a:t>(</a:t>
            </a:r>
            <a:r>
              <a:rPr lang="ur-PK" sz="3200" dirty="0">
                <a:solidFill>
                  <a:srgbClr val="FF0000"/>
                </a:solidFill>
                <a:latin typeface="noorehira" panose="02000500000000020004" pitchFamily="2" charset="-78"/>
                <a:cs typeface="noorehira" panose="02000500000000020004" pitchFamily="2" charset="-78"/>
              </a:rPr>
              <a:t>الحمد للہ</a:t>
            </a:r>
            <a:r>
              <a:rPr lang="en-US" sz="3200" dirty="0">
                <a:solidFill>
                  <a:srgbClr val="FF0000"/>
                </a:solidFill>
                <a:latin typeface="noorehira" panose="02000500000000020004" pitchFamily="2" charset="-78"/>
                <a:cs typeface="noorehira" panose="02000500000000020004" pitchFamily="2" charset="-78"/>
              </a:rPr>
              <a:t>)</a:t>
            </a:r>
            <a:r>
              <a:rPr lang="en-US" sz="3200" dirty="0">
                <a:solidFill>
                  <a:schemeClr val="tx1"/>
                </a:solidFill>
                <a:latin typeface="Calibri" panose="020F0502020204030204" pitchFamily="34" charset="0"/>
              </a:rPr>
              <a:t>or </a:t>
            </a:r>
            <a:r>
              <a:rPr lang="en-US" sz="3200" dirty="0">
                <a:solidFill>
                  <a:srgbClr val="FF0000"/>
                </a:solidFill>
                <a:latin typeface="noorehira" panose="02000500000000020004" pitchFamily="2" charset="-78"/>
                <a:cs typeface="noorehira" panose="02000500000000020004" pitchFamily="2" charset="-78"/>
              </a:rPr>
              <a:t>(</a:t>
            </a:r>
            <a:r>
              <a:rPr lang="ur-PK" sz="3200" dirty="0">
                <a:solidFill>
                  <a:srgbClr val="FF0000"/>
                </a:solidFill>
                <a:latin typeface="noorehira" panose="02000500000000020004" pitchFamily="2" charset="-78"/>
                <a:cs typeface="noorehira" panose="02000500000000020004" pitchFamily="2" charset="-78"/>
              </a:rPr>
              <a:t>سبحان اللہ</a:t>
            </a:r>
            <a:r>
              <a:rPr lang="en-US" sz="3200" dirty="0">
                <a:solidFill>
                  <a:srgbClr val="FF0000"/>
                </a:solidFill>
                <a:latin typeface="noorehira" panose="02000500000000020004" pitchFamily="2" charset="-78"/>
                <a:cs typeface="noorehira" panose="02000500000000020004" pitchFamily="2" charset="-78"/>
              </a:rPr>
              <a:t>)</a:t>
            </a:r>
            <a:r>
              <a:rPr lang="en-US" sz="3200" dirty="0">
                <a:solidFill>
                  <a:schemeClr val="tx1"/>
                </a:solidFill>
                <a:latin typeface="Calibri" panose="020F0502020204030204" pitchFamily="34" charset="0"/>
              </a:rPr>
              <a:t> on hearing some good or strange news. </a:t>
            </a:r>
          </a:p>
          <a:p>
            <a:pPr marL="0" indent="0">
              <a:buNone/>
            </a:pPr>
            <a:endParaRPr lang="en-US" dirty="0"/>
          </a:p>
        </p:txBody>
      </p:sp>
    </p:spTree>
    <p:extLst>
      <p:ext uri="{BB962C8B-B14F-4D97-AF65-F5344CB8AC3E}">
        <p14:creationId xmlns:p14="http://schemas.microsoft.com/office/powerpoint/2010/main" val="42380536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64D3C-1F65-4095-AB0A-174FB12E04C5}"/>
              </a:ext>
            </a:extLst>
          </p:cNvPr>
          <p:cNvSpPr>
            <a:spLocks noGrp="1"/>
          </p:cNvSpPr>
          <p:nvPr>
            <p:ph type="title"/>
          </p:nvPr>
        </p:nvSpPr>
        <p:spPr>
          <a:xfrm>
            <a:off x="355708" y="228600"/>
            <a:ext cx="6197492" cy="609599"/>
          </a:xfrm>
        </p:spPr>
        <p:txBody>
          <a:bodyPr>
            <a:noAutofit/>
          </a:bodyPr>
          <a:lstStyle/>
          <a:p>
            <a:r>
              <a:rPr lang="en-US" sz="4000" u="sng" dirty="0" err="1">
                <a:latin typeface="Calibri" panose="020F0502020204030204" pitchFamily="34" charset="0"/>
              </a:rPr>
              <a:t>Mufsidat</a:t>
            </a:r>
            <a:r>
              <a:rPr lang="en-US" sz="4000" u="sng" dirty="0">
                <a:latin typeface="Calibri" panose="020F0502020204030204" pitchFamily="34" charset="0"/>
              </a:rPr>
              <a:t> </a:t>
            </a:r>
            <a:r>
              <a:rPr lang="en-US" sz="4000" u="sng" dirty="0">
                <a:latin typeface="Calibri" panose="020F0502020204030204" pitchFamily="34" charset="0"/>
                <a:cs typeface="Jameel Noori Nastaleeq" panose="02000503000000000004" pitchFamily="2" charset="-78"/>
              </a:rPr>
              <a:t>(</a:t>
            </a:r>
            <a:r>
              <a:rPr lang="ur-PK" sz="4000" u="sng" dirty="0">
                <a:latin typeface="Calibri" panose="020F0502020204030204" pitchFamily="34" charset="0"/>
                <a:cs typeface="Jameel Noori Nastaleeq" panose="02000503000000000004" pitchFamily="2" charset="-78"/>
              </a:rPr>
              <a:t>مفسدات</a:t>
            </a:r>
            <a:r>
              <a:rPr lang="en-US" sz="4000" u="sng" dirty="0">
                <a:latin typeface="Calibri" panose="020F0502020204030204" pitchFamily="34" charset="0"/>
                <a:cs typeface="Jameel Noori Nastaleeq" panose="02000503000000000004" pitchFamily="2" charset="-78"/>
              </a:rPr>
              <a:t>)</a:t>
            </a:r>
            <a:r>
              <a:rPr lang="en-US" sz="4000" u="sng" dirty="0">
                <a:latin typeface="Calibri" panose="020F0502020204030204" pitchFamily="34" charset="0"/>
              </a:rPr>
              <a:t> Of </a:t>
            </a:r>
            <a:r>
              <a:rPr lang="en-US" sz="4000" u="sng" dirty="0" err="1">
                <a:latin typeface="Calibri" panose="020F0502020204030204" pitchFamily="34" charset="0"/>
              </a:rPr>
              <a:t>Namas</a:t>
            </a:r>
            <a:endParaRPr lang="en-US" sz="4000" dirty="0">
              <a:latin typeface="Calibri" panose="020F0502020204030204" pitchFamily="34" charset="0"/>
            </a:endParaRPr>
          </a:p>
        </p:txBody>
      </p:sp>
      <p:sp>
        <p:nvSpPr>
          <p:cNvPr id="3" name="Content Placeholder 2">
            <a:extLst>
              <a:ext uri="{FF2B5EF4-FFF2-40B4-BE49-F238E27FC236}">
                <a16:creationId xmlns:a16="http://schemas.microsoft.com/office/drawing/2014/main" id="{79722D5B-0166-4EB6-AA7E-977170EC2F14}"/>
              </a:ext>
            </a:extLst>
          </p:cNvPr>
          <p:cNvSpPr>
            <a:spLocks noGrp="1"/>
          </p:cNvSpPr>
          <p:nvPr>
            <p:ph idx="1"/>
          </p:nvPr>
        </p:nvSpPr>
        <p:spPr>
          <a:xfrm>
            <a:off x="355708" y="1008743"/>
            <a:ext cx="11125200" cy="5867400"/>
          </a:xfrm>
        </p:spPr>
        <p:txBody>
          <a:bodyPr>
            <a:normAutofit/>
          </a:bodyPr>
          <a:lstStyle/>
          <a:p>
            <a:pPr marL="514350" indent="-514350">
              <a:buFont typeface="+mj-lt"/>
              <a:buAutoNum type="arabicParenR" startAt="5"/>
            </a:pPr>
            <a:r>
              <a:rPr lang="en-US" sz="3200" dirty="0">
                <a:solidFill>
                  <a:schemeClr val="tx1"/>
                </a:solidFill>
                <a:latin typeface="Calibri" panose="020F0502020204030204" pitchFamily="34" charset="0"/>
              </a:rPr>
              <a:t>To make noise or say "oh!" Or "</a:t>
            </a:r>
            <a:r>
              <a:rPr lang="en-US" sz="3200" dirty="0" err="1">
                <a:solidFill>
                  <a:schemeClr val="tx1"/>
                </a:solidFill>
                <a:latin typeface="Calibri" panose="020F0502020204030204" pitchFamily="34" charset="0"/>
              </a:rPr>
              <a:t>aah</a:t>
            </a:r>
            <a:r>
              <a:rPr lang="en-US" sz="3200" dirty="0">
                <a:solidFill>
                  <a:schemeClr val="tx1"/>
                </a:solidFill>
                <a:latin typeface="Calibri" panose="020F0502020204030204" pitchFamily="34" charset="0"/>
              </a:rPr>
              <a:t>!" Due to pain etc. </a:t>
            </a:r>
          </a:p>
          <a:p>
            <a:pPr marL="514350" indent="-514350">
              <a:buFont typeface="+mj-lt"/>
              <a:buAutoNum type="arabicParenR" startAt="5"/>
            </a:pPr>
            <a:r>
              <a:rPr lang="en-US" sz="3200" dirty="0">
                <a:solidFill>
                  <a:schemeClr val="tx1"/>
                </a:solidFill>
                <a:latin typeface="Calibri" panose="020F0502020204030204" pitchFamily="34" charset="0"/>
              </a:rPr>
              <a:t>Correcting the </a:t>
            </a:r>
            <a:r>
              <a:rPr lang="en-US" sz="3200" dirty="0" err="1">
                <a:solidFill>
                  <a:schemeClr val="tx1"/>
                </a:solidFill>
                <a:latin typeface="Calibri" panose="020F0502020204030204" pitchFamily="34" charset="0"/>
              </a:rPr>
              <a:t>qiraat</a:t>
            </a:r>
            <a:r>
              <a:rPr lang="en-US" sz="3200" dirty="0">
                <a:solidFill>
                  <a:schemeClr val="tx1"/>
                </a:solidFill>
                <a:latin typeface="Calibri" panose="020F0502020204030204" pitchFamily="34" charset="0"/>
              </a:rPr>
              <a:t> of a person other than his own </a:t>
            </a:r>
            <a:r>
              <a:rPr lang="en-US" sz="3200" dirty="0" err="1">
                <a:solidFill>
                  <a:schemeClr val="tx1"/>
                </a:solidFill>
                <a:latin typeface="Calibri" panose="020F0502020204030204" pitchFamily="34" charset="0"/>
              </a:rPr>
              <a:t>imaam</a:t>
            </a:r>
            <a:r>
              <a:rPr lang="en-US" sz="3200" dirty="0">
                <a:solidFill>
                  <a:schemeClr val="tx1"/>
                </a:solidFill>
                <a:latin typeface="Calibri" panose="020F0502020204030204" pitchFamily="34" charset="0"/>
              </a:rPr>
              <a:t>. </a:t>
            </a:r>
          </a:p>
          <a:p>
            <a:pPr marL="514350" indent="-514350">
              <a:buFont typeface="+mj-lt"/>
              <a:buAutoNum type="arabicParenR" startAt="5"/>
            </a:pPr>
            <a:r>
              <a:rPr lang="en-US" sz="3200" dirty="0">
                <a:solidFill>
                  <a:schemeClr val="tx1"/>
                </a:solidFill>
                <a:latin typeface="Calibri" panose="020F0502020204030204" pitchFamily="34" charset="0"/>
              </a:rPr>
              <a:t>To recite the </a:t>
            </a:r>
            <a:r>
              <a:rPr lang="en-US" sz="3200" dirty="0" err="1">
                <a:solidFill>
                  <a:schemeClr val="tx1"/>
                </a:solidFill>
                <a:latin typeface="Calibri" panose="020F0502020204030204" pitchFamily="34" charset="0"/>
              </a:rPr>
              <a:t>quraan</a:t>
            </a:r>
            <a:r>
              <a:rPr lang="en-US" sz="3200" dirty="0">
                <a:solidFill>
                  <a:schemeClr val="tx1"/>
                </a:solidFill>
                <a:latin typeface="Calibri" panose="020F0502020204030204" pitchFamily="34" charset="0"/>
              </a:rPr>
              <a:t> by looking at the text. </a:t>
            </a:r>
          </a:p>
          <a:p>
            <a:pPr marL="514350" indent="-514350">
              <a:buFont typeface="+mj-lt"/>
              <a:buAutoNum type="arabicParenR" startAt="5"/>
            </a:pPr>
            <a:r>
              <a:rPr lang="en-US" sz="3200" dirty="0">
                <a:solidFill>
                  <a:schemeClr val="tx1"/>
                </a:solidFill>
                <a:latin typeface="Calibri" panose="020F0502020204030204" pitchFamily="34" charset="0"/>
              </a:rPr>
              <a:t>To do such an act which gives the impression to out lookers  	     that he is doing something else rather than performing 	 	 </a:t>
            </a:r>
            <a:r>
              <a:rPr lang="en-US" sz="3200" dirty="0" err="1">
                <a:solidFill>
                  <a:schemeClr val="tx1"/>
                </a:solidFill>
                <a:latin typeface="Calibri" panose="020F0502020204030204" pitchFamily="34" charset="0"/>
              </a:rPr>
              <a:t>namaaz</a:t>
            </a:r>
            <a:r>
              <a:rPr lang="en-US" sz="3200" dirty="0">
                <a:solidFill>
                  <a:schemeClr val="tx1"/>
                </a:solidFill>
                <a:latin typeface="Calibri" panose="020F0502020204030204" pitchFamily="34" charset="0"/>
              </a:rPr>
              <a:t>. This, is called </a:t>
            </a:r>
            <a:r>
              <a:rPr lang="en-US" sz="3200" dirty="0" err="1">
                <a:solidFill>
                  <a:schemeClr val="tx1"/>
                </a:solidFill>
                <a:latin typeface="Calibri" panose="020F0502020204030204" pitchFamily="34" charset="0"/>
              </a:rPr>
              <a:t>amale</a:t>
            </a:r>
            <a:r>
              <a:rPr lang="en-US" sz="3200" dirty="0">
                <a:solidFill>
                  <a:schemeClr val="tx1"/>
                </a:solidFill>
                <a:latin typeface="Calibri" panose="020F0502020204030204" pitchFamily="34" charset="0"/>
              </a:rPr>
              <a:t> </a:t>
            </a:r>
            <a:r>
              <a:rPr lang="en-US" sz="3200" dirty="0" err="1">
                <a:solidFill>
                  <a:schemeClr val="tx1"/>
                </a:solidFill>
                <a:latin typeface="Calibri" panose="020F0502020204030204" pitchFamily="34" charset="0"/>
              </a:rPr>
              <a:t>katheer</a:t>
            </a:r>
            <a:r>
              <a:rPr lang="en-US" sz="3200" dirty="0">
                <a:solidFill>
                  <a:schemeClr val="tx1"/>
                </a:solidFill>
                <a:latin typeface="Calibri" panose="020F0502020204030204" pitchFamily="34" charset="0"/>
              </a:rPr>
              <a:t>. </a:t>
            </a:r>
            <a:r>
              <a:rPr lang="en-US" sz="3200" dirty="0">
                <a:solidFill>
                  <a:srgbClr val="FF0000"/>
                </a:solidFill>
                <a:latin typeface="Calibri" panose="020F0502020204030204" pitchFamily="34" charset="0"/>
                <a:cs typeface="Jameel Noori Nastaleeq" panose="02000503000000000004" pitchFamily="2" charset="-78"/>
              </a:rPr>
              <a:t>(</a:t>
            </a:r>
            <a:r>
              <a:rPr lang="ur-PK" sz="3200" dirty="0">
                <a:solidFill>
                  <a:srgbClr val="FF0000"/>
                </a:solidFill>
                <a:latin typeface="Calibri" panose="020F0502020204030204" pitchFamily="34" charset="0"/>
                <a:cs typeface="Jameel Noori Nastaleeq" panose="02000503000000000004" pitchFamily="2" charset="-78"/>
              </a:rPr>
              <a:t>عمل کثیر</a:t>
            </a:r>
            <a:r>
              <a:rPr lang="en-US" sz="3200" dirty="0">
                <a:solidFill>
                  <a:srgbClr val="FF0000"/>
                </a:solidFill>
                <a:latin typeface="Calibri" panose="020F0502020204030204" pitchFamily="34" charset="0"/>
                <a:cs typeface="Jameel Noori Nastaleeq" panose="02000503000000000004" pitchFamily="2" charset="-78"/>
              </a:rPr>
              <a:t>)</a:t>
            </a:r>
            <a:r>
              <a:rPr lang="en-US" sz="3200" dirty="0">
                <a:solidFill>
                  <a:schemeClr val="tx1"/>
                </a:solidFill>
                <a:latin typeface="Calibri" panose="020F0502020204030204" pitchFamily="34" charset="0"/>
              </a:rPr>
              <a:t> </a:t>
            </a:r>
          </a:p>
          <a:p>
            <a:pPr marL="514350" indent="-514350">
              <a:buFont typeface="+mj-lt"/>
              <a:buAutoNum type="arabicParenR" startAt="5"/>
            </a:pPr>
            <a:r>
              <a:rPr lang="en-US" sz="3200" dirty="0">
                <a:solidFill>
                  <a:schemeClr val="tx1"/>
                </a:solidFill>
                <a:latin typeface="Calibri" panose="020F0502020204030204" pitchFamily="34" charset="0"/>
              </a:rPr>
              <a:t>Eating or drinking intentionally or unintentionally.</a:t>
            </a:r>
          </a:p>
          <a:p>
            <a:pPr marL="514350" indent="-514350">
              <a:buFont typeface="+mj-lt"/>
              <a:buAutoNum type="arabicParenR" startAt="5"/>
            </a:pPr>
            <a:r>
              <a:rPr lang="en-US" sz="3200" dirty="0">
                <a:solidFill>
                  <a:schemeClr val="tx1"/>
                </a:solidFill>
                <a:latin typeface="Calibri" panose="020F0502020204030204" pitchFamily="34" charset="0"/>
              </a:rPr>
              <a:t>To turn the chest away from the qibla without an excuse.</a:t>
            </a:r>
          </a:p>
          <a:p>
            <a:pPr marL="514350" indent="-514350">
              <a:buFont typeface="+mj-lt"/>
              <a:buAutoNum type="arabicParenR" startAt="5"/>
            </a:pPr>
            <a:r>
              <a:rPr lang="en-US" sz="3200" dirty="0">
                <a:solidFill>
                  <a:schemeClr val="tx1"/>
                </a:solidFill>
                <a:latin typeface="Calibri" panose="020F0502020204030204" pitchFamily="34" charset="0"/>
              </a:rPr>
              <a:t>Doing </a:t>
            </a:r>
            <a:r>
              <a:rPr lang="en-US" sz="3200" dirty="0" err="1">
                <a:solidFill>
                  <a:schemeClr val="tx1"/>
                </a:solidFill>
                <a:latin typeface="Calibri" panose="020F0502020204030204" pitchFamily="34" charset="0"/>
              </a:rPr>
              <a:t>sajda</a:t>
            </a:r>
            <a:r>
              <a:rPr lang="en-US" sz="3200" dirty="0">
                <a:solidFill>
                  <a:schemeClr val="tx1"/>
                </a:solidFill>
                <a:latin typeface="Calibri" panose="020F0502020204030204" pitchFamily="34" charset="0"/>
              </a:rPr>
              <a:t> at a </a:t>
            </a:r>
            <a:r>
              <a:rPr lang="en-US" sz="3200" dirty="0" err="1">
                <a:solidFill>
                  <a:schemeClr val="tx1"/>
                </a:solidFill>
                <a:latin typeface="Calibri" panose="020F0502020204030204" pitchFamily="34" charset="0"/>
              </a:rPr>
              <a:t>najis</a:t>
            </a:r>
            <a:r>
              <a:rPr lang="en-US" sz="3200" dirty="0">
                <a:solidFill>
                  <a:schemeClr val="tx1"/>
                </a:solidFill>
                <a:latin typeface="Calibri" panose="020F0502020204030204" pitchFamily="34" charset="0"/>
              </a:rPr>
              <a:t> place. </a:t>
            </a:r>
          </a:p>
          <a:p>
            <a:pPr marL="0" indent="0">
              <a:buNone/>
            </a:pPr>
            <a:endParaRPr lang="en-US" dirty="0"/>
          </a:p>
        </p:txBody>
      </p:sp>
    </p:spTree>
    <p:extLst>
      <p:ext uri="{BB962C8B-B14F-4D97-AF65-F5344CB8AC3E}">
        <p14:creationId xmlns:p14="http://schemas.microsoft.com/office/powerpoint/2010/main" val="15841907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886" y="228600"/>
            <a:ext cx="6248400" cy="674914"/>
          </a:xfrm>
        </p:spPr>
        <p:txBody>
          <a:bodyPr>
            <a:noAutofit/>
          </a:bodyPr>
          <a:lstStyle/>
          <a:p>
            <a:r>
              <a:rPr lang="en-US" sz="4000" u="sng" dirty="0" err="1">
                <a:latin typeface="Calibri" panose="020F0502020204030204" pitchFamily="34" charset="0"/>
              </a:rPr>
              <a:t>Mufsidat</a:t>
            </a:r>
            <a:r>
              <a:rPr lang="en-US" sz="4000" u="sng" dirty="0">
                <a:latin typeface="Calibri" panose="020F0502020204030204" pitchFamily="34" charset="0"/>
                <a:cs typeface="noorehira" panose="02000500000000020004" pitchFamily="2" charset="-78"/>
              </a:rPr>
              <a:t> </a:t>
            </a:r>
            <a:r>
              <a:rPr lang="en-US" sz="4000" u="sng" dirty="0">
                <a:latin typeface="Calibri" panose="020F0502020204030204" pitchFamily="34" charset="0"/>
                <a:cs typeface="Jameel Noori Nastaleeq" panose="02000503000000000004" pitchFamily="2" charset="-78"/>
              </a:rPr>
              <a:t>(</a:t>
            </a:r>
            <a:r>
              <a:rPr lang="ur-PK" sz="4000" u="sng" dirty="0">
                <a:latin typeface="Calibri" panose="020F0502020204030204" pitchFamily="34" charset="0"/>
                <a:cs typeface="Jameel Noori Nastaleeq" panose="02000503000000000004" pitchFamily="2" charset="-78"/>
              </a:rPr>
              <a:t>مفسدات</a:t>
            </a:r>
            <a:r>
              <a:rPr lang="en-US" sz="4000" u="sng" dirty="0">
                <a:latin typeface="Calibri" panose="020F0502020204030204" pitchFamily="34" charset="0"/>
                <a:cs typeface="Jameel Noori Nastaleeq" panose="02000503000000000004" pitchFamily="2" charset="-78"/>
              </a:rPr>
              <a:t>)</a:t>
            </a:r>
            <a:r>
              <a:rPr lang="en-US" sz="4000" u="sng" dirty="0">
                <a:latin typeface="Calibri" panose="020F0502020204030204" pitchFamily="34" charset="0"/>
              </a:rPr>
              <a:t> Of </a:t>
            </a:r>
            <a:r>
              <a:rPr lang="en-US" sz="4000" u="sng" dirty="0" err="1">
                <a:latin typeface="Calibri" panose="020F0502020204030204" pitchFamily="34" charset="0"/>
              </a:rPr>
              <a:t>Namas</a:t>
            </a:r>
            <a:endParaRPr lang="en-US" sz="4000" dirty="0">
              <a:latin typeface="Calibri" panose="020F0502020204030204" pitchFamily="34" charset="0"/>
            </a:endParaRPr>
          </a:p>
        </p:txBody>
      </p:sp>
      <p:sp>
        <p:nvSpPr>
          <p:cNvPr id="3" name="Content Placeholder 2"/>
          <p:cNvSpPr>
            <a:spLocks noGrp="1"/>
          </p:cNvSpPr>
          <p:nvPr>
            <p:ph idx="1"/>
          </p:nvPr>
        </p:nvSpPr>
        <p:spPr>
          <a:xfrm>
            <a:off x="381000" y="1204685"/>
            <a:ext cx="9677400" cy="5627915"/>
          </a:xfrm>
        </p:spPr>
        <p:txBody>
          <a:bodyPr/>
          <a:lstStyle/>
          <a:p>
            <a:pPr marL="514350" indent="-514350">
              <a:buFont typeface="+mj-lt"/>
              <a:buAutoNum type="arabicParenR" startAt="12"/>
            </a:pPr>
            <a:r>
              <a:rPr lang="en-US" sz="3200" dirty="0">
                <a:solidFill>
                  <a:schemeClr val="tx1"/>
                </a:solidFill>
                <a:latin typeface="Calibri" panose="020F0502020204030204" pitchFamily="34" charset="0"/>
              </a:rPr>
              <a:t>Delay in covering the </a:t>
            </a:r>
            <a:r>
              <a:rPr lang="en-US" sz="3200" dirty="0" err="1">
                <a:solidFill>
                  <a:schemeClr val="tx1"/>
                </a:solidFill>
                <a:latin typeface="Calibri" panose="020F0502020204030204" pitchFamily="34" charset="0"/>
              </a:rPr>
              <a:t>satr</a:t>
            </a:r>
            <a:r>
              <a:rPr lang="en-US" sz="3200" dirty="0">
                <a:solidFill>
                  <a:schemeClr val="tx1"/>
                </a:solidFill>
                <a:latin typeface="Calibri" panose="020F0502020204030204" pitchFamily="34" charset="0"/>
              </a:rPr>
              <a:t> (private parts) when uncovered to the extent of performing one </a:t>
            </a:r>
            <a:r>
              <a:rPr lang="en-US" sz="3200" dirty="0" err="1">
                <a:solidFill>
                  <a:schemeClr val="tx1"/>
                </a:solidFill>
                <a:latin typeface="Calibri" panose="020F0502020204030204" pitchFamily="34" charset="0"/>
              </a:rPr>
              <a:t>rukn</a:t>
            </a:r>
            <a:r>
              <a:rPr lang="en-US" sz="3200" dirty="0">
                <a:solidFill>
                  <a:schemeClr val="tx1"/>
                </a:solidFill>
                <a:latin typeface="Calibri" panose="020F0502020204030204" pitchFamily="34" charset="0"/>
              </a:rPr>
              <a:t> in </a:t>
            </a:r>
            <a:r>
              <a:rPr lang="en-US" sz="3200" dirty="0" err="1">
                <a:solidFill>
                  <a:schemeClr val="tx1"/>
                </a:solidFill>
                <a:latin typeface="Calibri" panose="020F0502020204030204" pitchFamily="34" charset="0"/>
              </a:rPr>
              <a:t>namaaz</a:t>
            </a:r>
            <a:r>
              <a:rPr lang="en-US" sz="3200" dirty="0">
                <a:solidFill>
                  <a:schemeClr val="tx1"/>
                </a:solidFill>
                <a:latin typeface="Calibri" panose="020F0502020204030204" pitchFamily="34" charset="0"/>
              </a:rPr>
              <a:t>. </a:t>
            </a:r>
          </a:p>
          <a:p>
            <a:pPr marL="514350" indent="-514350">
              <a:buFont typeface="+mj-lt"/>
              <a:buAutoNum type="arabicParenR" startAt="12"/>
            </a:pPr>
            <a:r>
              <a:rPr lang="en-US" sz="3200" dirty="0">
                <a:solidFill>
                  <a:schemeClr val="tx1"/>
                </a:solidFill>
                <a:latin typeface="Calibri" panose="020F0502020204030204" pitchFamily="34" charset="0"/>
              </a:rPr>
              <a:t>Utterances in pain or trouble. </a:t>
            </a:r>
          </a:p>
          <a:p>
            <a:pPr marL="514350" indent="-514350">
              <a:buFont typeface="+mj-lt"/>
              <a:buAutoNum type="arabicParenR" startAt="12"/>
            </a:pPr>
            <a:r>
              <a:rPr lang="en-US" sz="3200" dirty="0">
                <a:solidFill>
                  <a:schemeClr val="tx1"/>
                </a:solidFill>
                <a:latin typeface="Calibri" panose="020F0502020204030204" pitchFamily="34" charset="0"/>
              </a:rPr>
              <a:t>Laughing aloud. </a:t>
            </a:r>
          </a:p>
          <a:p>
            <a:pPr marL="514350" indent="-514350">
              <a:buFont typeface="+mj-lt"/>
              <a:buAutoNum type="arabicParenR" startAt="12"/>
            </a:pPr>
            <a:r>
              <a:rPr lang="en-US" sz="3200" dirty="0">
                <a:solidFill>
                  <a:schemeClr val="tx1"/>
                </a:solidFill>
                <a:latin typeface="Calibri" panose="020F0502020204030204" pitchFamily="34" charset="0"/>
              </a:rPr>
              <a:t>To step ahead of the </a:t>
            </a:r>
            <a:r>
              <a:rPr lang="en-US" sz="3200" dirty="0" err="1">
                <a:solidFill>
                  <a:schemeClr val="tx1"/>
                </a:solidFill>
                <a:latin typeface="Calibri" panose="020F0502020204030204" pitchFamily="34" charset="0"/>
              </a:rPr>
              <a:t>imaam</a:t>
            </a:r>
            <a:r>
              <a:rPr lang="en-US" sz="3200" dirty="0">
                <a:solidFill>
                  <a:schemeClr val="tx1"/>
                </a:solidFill>
                <a:latin typeface="Calibri" panose="020F0502020204030204" pitchFamily="34" charset="0"/>
              </a:rPr>
              <a:t> during the </a:t>
            </a:r>
            <a:r>
              <a:rPr lang="en-US" sz="3200" dirty="0" err="1">
                <a:solidFill>
                  <a:schemeClr val="tx1"/>
                </a:solidFill>
                <a:latin typeface="Calibri" panose="020F0502020204030204" pitchFamily="34" charset="0"/>
              </a:rPr>
              <a:t>namaaz</a:t>
            </a:r>
            <a:r>
              <a:rPr lang="en-US" sz="3200" dirty="0">
                <a:solidFill>
                  <a:schemeClr val="tx1"/>
                </a:solidFill>
                <a:latin typeface="Calibri" panose="020F0502020204030204" pitchFamily="34" charset="0"/>
              </a:rPr>
              <a:t>. </a:t>
            </a:r>
          </a:p>
          <a:p>
            <a:pPr marL="514350" indent="-514350">
              <a:buFont typeface="+mj-lt"/>
              <a:buAutoNum type="arabicParenR" startAt="12"/>
            </a:pPr>
            <a:r>
              <a:rPr lang="en-US" sz="3200" dirty="0">
                <a:solidFill>
                  <a:schemeClr val="tx1"/>
                </a:solidFill>
                <a:latin typeface="Calibri" panose="020F0502020204030204" pitchFamily="34" charset="0"/>
              </a:rPr>
              <a:t>Making some immense error </a:t>
            </a:r>
            <a:r>
              <a:rPr lang="en-US" sz="3200" dirty="0">
                <a:solidFill>
                  <a:srgbClr val="FF0000"/>
                </a:solidFill>
                <a:latin typeface="noorehira" panose="02000500000000020004" pitchFamily="2" charset="-78"/>
                <a:cs typeface="noorehira" panose="02000500000000020004" pitchFamily="2" charset="-78"/>
              </a:rPr>
              <a:t>(</a:t>
            </a:r>
            <a:r>
              <a:rPr lang="ur-PK" sz="3200" dirty="0">
                <a:solidFill>
                  <a:srgbClr val="FF0000"/>
                </a:solidFill>
                <a:latin typeface="noorehira" panose="02000500000000020004" pitchFamily="2" charset="-78"/>
                <a:cs typeface="noorehira" panose="02000500000000020004" pitchFamily="2" charset="-78"/>
              </a:rPr>
              <a:t>لحن جلی</a:t>
            </a:r>
            <a:r>
              <a:rPr lang="en-US" sz="3200" dirty="0">
                <a:solidFill>
                  <a:srgbClr val="FF0000"/>
                </a:solidFill>
                <a:latin typeface="noorehira" panose="02000500000000020004" pitchFamily="2" charset="-78"/>
                <a:cs typeface="noorehira" panose="02000500000000020004" pitchFamily="2" charset="-78"/>
              </a:rPr>
              <a:t>)</a:t>
            </a:r>
            <a:r>
              <a:rPr lang="en-US" sz="3200" dirty="0">
                <a:solidFill>
                  <a:schemeClr val="tx1"/>
                </a:solidFill>
                <a:latin typeface="Calibri" panose="020F0502020204030204" pitchFamily="34" charset="0"/>
              </a:rPr>
              <a:t> in the </a:t>
            </a:r>
            <a:r>
              <a:rPr lang="en-US" sz="3200" dirty="0" err="1">
                <a:solidFill>
                  <a:schemeClr val="tx1"/>
                </a:solidFill>
                <a:latin typeface="Calibri" panose="020F0502020204030204" pitchFamily="34" charset="0"/>
              </a:rPr>
              <a:t>qiraat</a:t>
            </a:r>
            <a:r>
              <a:rPr lang="en-US" sz="3200" dirty="0">
                <a:solidFill>
                  <a:schemeClr val="tx1"/>
                </a:solidFill>
                <a:latin typeface="Calibri" panose="020F0502020204030204" pitchFamily="34" charset="0"/>
              </a:rPr>
              <a:t> of the holy </a:t>
            </a:r>
            <a:r>
              <a:rPr lang="en-US" sz="3200" dirty="0" err="1">
                <a:solidFill>
                  <a:schemeClr val="tx1"/>
                </a:solidFill>
                <a:latin typeface="Calibri" panose="020F0502020204030204" pitchFamily="34" charset="0"/>
              </a:rPr>
              <a:t>quraan</a:t>
            </a:r>
            <a:r>
              <a:rPr lang="en-US" sz="3200" dirty="0">
                <a:solidFill>
                  <a:schemeClr val="tx1"/>
                </a:solidFill>
                <a:latin typeface="Calibri" panose="020F0502020204030204" pitchFamily="34" charset="0"/>
              </a:rPr>
              <a:t>.</a:t>
            </a:r>
          </a:p>
          <a:p>
            <a:endParaRPr lang="en-US" dirty="0"/>
          </a:p>
        </p:txBody>
      </p:sp>
    </p:spTree>
    <p:extLst>
      <p:ext uri="{BB962C8B-B14F-4D97-AF65-F5344CB8AC3E}">
        <p14:creationId xmlns:p14="http://schemas.microsoft.com/office/powerpoint/2010/main" val="3953089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7531"/>
            <a:ext cx="6858000" cy="609600"/>
          </a:xfrm>
        </p:spPr>
        <p:txBody>
          <a:bodyPr>
            <a:noAutofit/>
          </a:bodyPr>
          <a:lstStyle/>
          <a:p>
            <a:r>
              <a:rPr lang="en-US" sz="3200" b="1" u="sng" dirty="0"/>
              <a:t>Prayers in the light of </a:t>
            </a:r>
            <a:r>
              <a:rPr lang="en-US" sz="3200" b="1" u="sng" dirty="0" err="1"/>
              <a:t>Qura’an</a:t>
            </a:r>
            <a:endParaRPr lang="en-US" sz="3200" b="1" u="sng" dirty="0"/>
          </a:p>
        </p:txBody>
      </p:sp>
      <p:sp>
        <p:nvSpPr>
          <p:cNvPr id="3" name="Content Placeholder 2"/>
          <p:cNvSpPr>
            <a:spLocks noGrp="1"/>
          </p:cNvSpPr>
          <p:nvPr>
            <p:ph idx="1"/>
          </p:nvPr>
        </p:nvSpPr>
        <p:spPr>
          <a:xfrm>
            <a:off x="238836" y="762000"/>
            <a:ext cx="9819564" cy="6096000"/>
          </a:xfrm>
        </p:spPr>
        <p:txBody>
          <a:bodyPr>
            <a:normAutofit/>
          </a:bodyPr>
          <a:lstStyle/>
          <a:p>
            <a:pPr marL="0" indent="0" algn="ctr">
              <a:buNone/>
            </a:pPr>
            <a:r>
              <a:rPr lang="ar-SA" sz="2800" u="sng" dirty="0">
                <a:latin typeface="noorehira" panose="02000500000000020004" pitchFamily="2" charset="-78"/>
                <a:cs typeface="noorehira" panose="02000500000000020004" pitchFamily="2" charset="-78"/>
              </a:rPr>
              <a:t>وَ ا</a:t>
            </a:r>
            <a:r>
              <a:rPr lang="ur-PK" sz="2800" u="sng" dirty="0">
                <a:latin typeface="noorehira" panose="02000500000000020004" pitchFamily="2" charset="-78"/>
                <a:cs typeface="noorehira" panose="02000500000000020004" pitchFamily="2" charset="-78"/>
              </a:rPr>
              <a:t>َ</a:t>
            </a:r>
            <a:r>
              <a:rPr lang="ar-SA" sz="2800" u="sng" dirty="0">
                <a:latin typeface="noorehira" panose="02000500000000020004" pitchFamily="2" charset="-78"/>
                <a:cs typeface="noorehira" panose="02000500000000020004" pitchFamily="2" charset="-78"/>
              </a:rPr>
              <a:t>قِمِ الصَّل</a:t>
            </a:r>
            <a:r>
              <a:rPr lang="ur-PK" sz="2800" u="sng" dirty="0">
                <a:latin typeface="noorehira" panose="02000500000000020004" pitchFamily="2" charset="-78"/>
                <a:cs typeface="noorehira" panose="02000500000000020004" pitchFamily="2" charset="-78"/>
              </a:rPr>
              <a:t>ٰو</a:t>
            </a:r>
            <a:r>
              <a:rPr lang="ar-SA" sz="2800" u="sng" dirty="0">
                <a:latin typeface="noorehira" panose="02000500000000020004" pitchFamily="2" charset="-78"/>
                <a:cs typeface="noorehira" panose="02000500000000020004" pitchFamily="2" charset="-78"/>
              </a:rPr>
              <a:t>ۃ</a:t>
            </a:r>
            <a:r>
              <a:rPr lang="ur-PK" sz="2800" u="sng" dirty="0">
                <a:latin typeface="noorehira" panose="02000500000000020004" pitchFamily="2" charset="-78"/>
                <a:cs typeface="noorehira" panose="02000500000000020004" pitchFamily="2" charset="-78"/>
              </a:rPr>
              <a:t>َ</a:t>
            </a:r>
            <a:r>
              <a:rPr lang="ar-SA" sz="2800" u="sng" dirty="0">
                <a:latin typeface="noorehira" panose="02000500000000020004" pitchFamily="2" charset="-78"/>
                <a:cs typeface="noorehira" panose="02000500000000020004" pitchFamily="2" charset="-78"/>
              </a:rPr>
              <a:t> طَرَفَی</a:t>
            </a:r>
            <a:r>
              <a:rPr lang="ur-PK" sz="2800" u="sng" dirty="0">
                <a:latin typeface="noorehira" panose="02000500000000020004" pitchFamily="2" charset="-78"/>
                <a:cs typeface="noorehira" panose="02000500000000020004" pitchFamily="2" charset="-78"/>
              </a:rPr>
              <a:t>ِ</a:t>
            </a:r>
            <a:r>
              <a:rPr lang="ar-SA" sz="2800" u="sng" dirty="0">
                <a:latin typeface="noorehira" panose="02000500000000020004" pitchFamily="2" charset="-78"/>
                <a:cs typeface="noorehira" panose="02000500000000020004" pitchFamily="2" charset="-78"/>
              </a:rPr>
              <a:t> النَّہ</a:t>
            </a:r>
            <a:r>
              <a:rPr lang="ur-PK" sz="2800" u="sng" dirty="0">
                <a:latin typeface="noorehira" panose="02000500000000020004" pitchFamily="2" charset="-78"/>
                <a:cs typeface="noorehira" panose="02000500000000020004" pitchFamily="2" charset="-78"/>
              </a:rPr>
              <a:t>َ</a:t>
            </a:r>
            <a:r>
              <a:rPr lang="ar-SA" sz="2800" u="sng" dirty="0">
                <a:latin typeface="noorehira" panose="02000500000000020004" pitchFamily="2" charset="-78"/>
                <a:cs typeface="noorehira" panose="02000500000000020004" pitchFamily="2" charset="-78"/>
              </a:rPr>
              <a:t>ارِ وَ زُلَفًا مِّنَ الَّی</a:t>
            </a:r>
            <a:r>
              <a:rPr lang="ur-PK" sz="2800" u="sng" dirty="0">
                <a:latin typeface="noorehira" panose="02000500000000020004" pitchFamily="2" charset="-78"/>
                <a:cs typeface="noorehira" panose="02000500000000020004" pitchFamily="2" charset="-78"/>
              </a:rPr>
              <a:t>ۡ</a:t>
            </a:r>
            <a:r>
              <a:rPr lang="ar-SA" sz="2800" u="sng" dirty="0">
                <a:latin typeface="noorehira" panose="02000500000000020004" pitchFamily="2" charset="-78"/>
                <a:cs typeface="noorehira" panose="02000500000000020004" pitchFamily="2" charset="-78"/>
              </a:rPr>
              <a:t>لِ</a:t>
            </a:r>
            <a:r>
              <a:rPr lang="ur-PK" sz="2800" u="sng" dirty="0">
                <a:latin typeface="noorehira" panose="02000500000000020004" pitchFamily="2" charset="-78"/>
                <a:cs typeface="noorehira" panose="02000500000000020004" pitchFamily="2" charset="-78"/>
              </a:rPr>
              <a:t> ؕ</a:t>
            </a:r>
            <a:r>
              <a:rPr lang="ar-SA" sz="2800" u="sng" dirty="0">
                <a:latin typeface="noorehira" panose="02000500000000020004" pitchFamily="2" charset="-78"/>
                <a:cs typeface="noorehira" panose="02000500000000020004" pitchFamily="2" charset="-78"/>
              </a:rPr>
              <a:t> ا</a:t>
            </a:r>
            <a:r>
              <a:rPr lang="ur-PK" sz="2800" u="sng" dirty="0">
                <a:latin typeface="noorehira" panose="02000500000000020004" pitchFamily="2" charset="-78"/>
                <a:cs typeface="noorehira" panose="02000500000000020004" pitchFamily="2" charset="-78"/>
              </a:rPr>
              <a:t>ِ</a:t>
            </a:r>
            <a:r>
              <a:rPr lang="ar-SA" sz="2800" u="sng" dirty="0">
                <a:latin typeface="noorehira" panose="02000500000000020004" pitchFamily="2" charset="-78"/>
                <a:cs typeface="noorehira" panose="02000500000000020004" pitchFamily="2" charset="-78"/>
              </a:rPr>
              <a:t>نَّ الۡحَسَن</a:t>
            </a:r>
            <a:r>
              <a:rPr lang="ur-PK" sz="2800" u="sng" dirty="0">
                <a:latin typeface="noorehira" panose="02000500000000020004" pitchFamily="2" charset="-78"/>
                <a:cs typeface="noorehira" panose="02000500000000020004" pitchFamily="2" charset="-78"/>
              </a:rPr>
              <a:t>ٰ</a:t>
            </a:r>
            <a:r>
              <a:rPr lang="ar-SA" sz="2800" u="sng" dirty="0">
                <a:latin typeface="noorehira" panose="02000500000000020004" pitchFamily="2" charset="-78"/>
                <a:cs typeface="noorehira" panose="02000500000000020004" pitchFamily="2" charset="-78"/>
              </a:rPr>
              <a:t>تِ ی</a:t>
            </a:r>
            <a:r>
              <a:rPr lang="ur-PK" sz="2800" u="sng" dirty="0">
                <a:latin typeface="noorehira" panose="02000500000000020004" pitchFamily="2" charset="-78"/>
                <a:cs typeface="noorehira" panose="02000500000000020004" pitchFamily="2" charset="-78"/>
              </a:rPr>
              <a:t>ُ</a:t>
            </a:r>
            <a:r>
              <a:rPr lang="ar-SA" sz="2800" u="sng" dirty="0">
                <a:latin typeface="noorehira" panose="02000500000000020004" pitchFamily="2" charset="-78"/>
                <a:cs typeface="noorehira" panose="02000500000000020004" pitchFamily="2" charset="-78"/>
              </a:rPr>
              <a:t>ذۡہ</a:t>
            </a:r>
            <a:r>
              <a:rPr lang="ur-PK" sz="2800" u="sng" dirty="0">
                <a:latin typeface="noorehira" panose="02000500000000020004" pitchFamily="2" charset="-78"/>
                <a:cs typeface="noorehira" panose="02000500000000020004" pitchFamily="2" charset="-78"/>
              </a:rPr>
              <a:t>ِ</a:t>
            </a:r>
            <a:r>
              <a:rPr lang="ar-SA" sz="2800" u="sng" dirty="0">
                <a:latin typeface="noorehira" panose="02000500000000020004" pitchFamily="2" charset="-78"/>
                <a:cs typeface="noorehira" panose="02000500000000020004" pitchFamily="2" charset="-78"/>
              </a:rPr>
              <a:t>بۡنَ السَّی</a:t>
            </a:r>
            <a:r>
              <a:rPr lang="ur-PK" sz="2800" u="sng" dirty="0">
                <a:latin typeface="noorehira" panose="02000500000000020004" pitchFamily="2" charset="-78"/>
                <a:cs typeface="noorehira" panose="02000500000000020004" pitchFamily="2" charset="-78"/>
              </a:rPr>
              <a:t>ِّاٰ</a:t>
            </a:r>
            <a:r>
              <a:rPr lang="ar-SA" sz="2800" u="sng" dirty="0">
                <a:latin typeface="noorehira" panose="02000500000000020004" pitchFamily="2" charset="-78"/>
                <a:cs typeface="noorehira" panose="02000500000000020004" pitchFamily="2" charset="-78"/>
              </a:rPr>
              <a:t>تِ</a:t>
            </a:r>
            <a:r>
              <a:rPr lang="ur-PK" sz="2800" u="sng" dirty="0">
                <a:latin typeface="noorehira" panose="02000500000000020004" pitchFamily="2" charset="-78"/>
                <a:cs typeface="noorehira" panose="02000500000000020004" pitchFamily="2" charset="-78"/>
              </a:rPr>
              <a:t> ؕ</a:t>
            </a:r>
            <a:r>
              <a:rPr lang="ar-SA" sz="2800" u="sng" dirty="0">
                <a:latin typeface="noorehira" panose="02000500000000020004" pitchFamily="2" charset="-78"/>
                <a:cs typeface="noorehira" panose="02000500000000020004" pitchFamily="2" charset="-78"/>
              </a:rPr>
              <a:t> ذ</a:t>
            </a:r>
            <a:r>
              <a:rPr lang="ur-PK" sz="2800" u="sng" dirty="0">
                <a:latin typeface="noorehira" panose="02000500000000020004" pitchFamily="2" charset="-78"/>
                <a:cs typeface="noorehira" panose="02000500000000020004" pitchFamily="2" charset="-78"/>
              </a:rPr>
              <a:t>ٰ</a:t>
            </a:r>
            <a:r>
              <a:rPr lang="ar-SA" sz="2800" u="sng" dirty="0">
                <a:latin typeface="noorehira" panose="02000500000000020004" pitchFamily="2" charset="-78"/>
                <a:cs typeface="noorehira" panose="02000500000000020004" pitchFamily="2" charset="-78"/>
              </a:rPr>
              <a:t>لِکَ  ذِکۡر</a:t>
            </a:r>
            <a:r>
              <a:rPr lang="ur-PK" sz="2800" u="sng" dirty="0">
                <a:latin typeface="noorehira" panose="02000500000000020004" pitchFamily="2" charset="-78"/>
                <a:cs typeface="noorehira" panose="02000500000000020004" pitchFamily="2" charset="-78"/>
              </a:rPr>
              <a:t>ٰ</a:t>
            </a:r>
            <a:r>
              <a:rPr lang="ar-SA" sz="2800" u="sng" dirty="0">
                <a:latin typeface="noorehira" panose="02000500000000020004" pitchFamily="2" charset="-78"/>
                <a:cs typeface="noorehira" panose="02000500000000020004" pitchFamily="2" charset="-78"/>
              </a:rPr>
              <a:t>ی  لِلذّ</a:t>
            </a:r>
            <a:r>
              <a:rPr lang="ur-PK" sz="2800" u="sng" dirty="0">
                <a:latin typeface="noorehira" panose="02000500000000020004" pitchFamily="2" charset="-78"/>
                <a:cs typeface="noorehira" panose="02000500000000020004" pitchFamily="2" charset="-78"/>
              </a:rPr>
              <a:t>ٰ</a:t>
            </a:r>
            <a:r>
              <a:rPr lang="ar-SA" sz="2800" u="sng" dirty="0">
                <a:latin typeface="noorehira" panose="02000500000000020004" pitchFamily="2" charset="-78"/>
                <a:cs typeface="noorehira" panose="02000500000000020004" pitchFamily="2" charset="-78"/>
              </a:rPr>
              <a:t>کِرِی</a:t>
            </a:r>
            <a:r>
              <a:rPr lang="ur-PK" sz="2800" u="sng" dirty="0">
                <a:latin typeface="noorehira" panose="02000500000000020004" pitchFamily="2" charset="-78"/>
                <a:cs typeface="noorehira" panose="02000500000000020004" pitchFamily="2" charset="-78"/>
              </a:rPr>
              <a:t>ۡ</a:t>
            </a:r>
            <a:r>
              <a:rPr lang="ar-SA" sz="2800" u="sng" dirty="0">
                <a:latin typeface="noorehira" panose="02000500000000020004" pitchFamily="2" charset="-78"/>
                <a:cs typeface="noorehira" panose="02000500000000020004" pitchFamily="2" charset="-78"/>
              </a:rPr>
              <a:t>نَ</a:t>
            </a:r>
            <a:r>
              <a:rPr lang="ur-PK" sz="2800" u="sng" dirty="0">
                <a:latin typeface="noorehira" panose="02000500000000020004" pitchFamily="2" charset="-78"/>
                <a:cs typeface="noorehira" panose="02000500000000020004" pitchFamily="2" charset="-78"/>
              </a:rPr>
              <a:t>ۚ  </a:t>
            </a:r>
            <a:r>
              <a:rPr lang="ur-PK" sz="2400" u="sng" dirty="0">
                <a:latin typeface="noorehira" panose="02000500000000020004" pitchFamily="2" charset="-78"/>
                <a:cs typeface="noorehira" panose="02000500000000020004" pitchFamily="2" charset="-78"/>
              </a:rPr>
              <a:t>(ھود )</a:t>
            </a:r>
            <a:endParaRPr lang="en-US" sz="2400" u="sng" dirty="0">
              <a:latin typeface="noorehira" panose="02000500000000020004" pitchFamily="2" charset="-78"/>
              <a:cs typeface="noorehira" panose="02000500000000020004" pitchFamily="2" charset="-78"/>
            </a:endParaRPr>
          </a:p>
          <a:p>
            <a:pPr marL="0" indent="0" algn="ctr">
              <a:buNone/>
            </a:pPr>
            <a:r>
              <a:rPr lang="en-US" sz="2400" dirty="0">
                <a:cs typeface="noorehira" panose="02000500000000020004" pitchFamily="2" charset="-78"/>
              </a:rPr>
              <a:t>And established </a:t>
            </a:r>
            <a:r>
              <a:rPr lang="en-US" sz="2400" dirty="0" err="1">
                <a:cs typeface="noorehira" panose="02000500000000020004" pitchFamily="2" charset="-78"/>
              </a:rPr>
              <a:t>salah</a:t>
            </a:r>
            <a:r>
              <a:rPr lang="en-US" sz="2400" dirty="0">
                <a:cs typeface="noorehira" panose="02000500000000020004" pitchFamily="2" charset="-78"/>
              </a:rPr>
              <a:t> </a:t>
            </a:r>
            <a:r>
              <a:rPr lang="en-US" sz="2400" b="1" u="sng" dirty="0">
                <a:cs typeface="noorehira" panose="02000500000000020004" pitchFamily="2" charset="-78"/>
              </a:rPr>
              <a:t>at both ends of the day, and in the early hours of the night.</a:t>
            </a:r>
            <a:r>
              <a:rPr lang="en-US" sz="2800" b="1" u="sng" dirty="0">
                <a:latin typeface="noorehira" panose="02000500000000020004" pitchFamily="2" charset="-78"/>
                <a:cs typeface="noorehira" panose="02000500000000020004" pitchFamily="2" charset="-78"/>
              </a:rPr>
              <a:t> </a:t>
            </a:r>
            <a:endParaRPr lang="ur-PK" sz="2400" b="1" u="sng" dirty="0">
              <a:cs typeface="noorehira" panose="02000500000000020004" pitchFamily="2" charset="-78"/>
            </a:endParaRPr>
          </a:p>
          <a:p>
            <a:pPr marL="0" indent="0" algn="ctr">
              <a:buNone/>
            </a:pPr>
            <a:r>
              <a:rPr lang="ar-SA" sz="2400" u="sng" dirty="0">
                <a:latin typeface="noorehira" panose="02000500000000020004" pitchFamily="2" charset="-78"/>
                <a:cs typeface="noorehira" panose="02000500000000020004" pitchFamily="2" charset="-78"/>
              </a:rPr>
              <a:t>اَقِمِ الصَّلٰوۃَ  لِدُلُوۡکِ الشَّمۡسِ</a:t>
            </a:r>
            <a:r>
              <a:rPr lang="ur-PK" sz="2400" u="sng" dirty="0">
                <a:latin typeface="noorehira" panose="02000500000000020004" pitchFamily="2" charset="-78"/>
                <a:cs typeface="noorehira" panose="02000500000000020004" pitchFamily="2" charset="-78"/>
              </a:rPr>
              <a:t>   (بنی اسرأیل)</a:t>
            </a:r>
            <a:r>
              <a:rPr lang="ar-SA" sz="2400" u="sng" dirty="0">
                <a:latin typeface="noorehira" panose="02000500000000020004" pitchFamily="2" charset="-78"/>
                <a:cs typeface="noorehira" panose="02000500000000020004" pitchFamily="2" charset="-78"/>
              </a:rPr>
              <a:t> </a:t>
            </a:r>
            <a:endParaRPr lang="en-US" sz="2400" u="sng" dirty="0">
              <a:latin typeface="noorehira" panose="02000500000000020004" pitchFamily="2" charset="-78"/>
              <a:cs typeface="noorehira" panose="02000500000000020004" pitchFamily="2" charset="-78"/>
            </a:endParaRPr>
          </a:p>
          <a:p>
            <a:pPr marL="0" indent="0" algn="ctr">
              <a:buNone/>
            </a:pPr>
            <a:r>
              <a:rPr lang="en-US" sz="2400" dirty="0">
                <a:cs typeface="noorehira" panose="02000500000000020004" pitchFamily="2" charset="-78"/>
              </a:rPr>
              <a:t>Establish </a:t>
            </a:r>
            <a:r>
              <a:rPr lang="en-US" sz="2400" dirty="0" err="1">
                <a:cs typeface="noorehira" panose="02000500000000020004" pitchFamily="2" charset="-78"/>
              </a:rPr>
              <a:t>salah</a:t>
            </a:r>
            <a:r>
              <a:rPr lang="en-US" sz="2400" dirty="0">
                <a:cs typeface="noorehira" panose="02000500000000020004" pitchFamily="2" charset="-78"/>
              </a:rPr>
              <a:t> at the time </a:t>
            </a:r>
            <a:r>
              <a:rPr lang="en-US" sz="2400" b="1" u="sng" dirty="0">
                <a:cs typeface="noorehira" panose="02000500000000020004" pitchFamily="2" charset="-78"/>
              </a:rPr>
              <a:t>decline of the sun.</a:t>
            </a:r>
          </a:p>
          <a:p>
            <a:pPr marL="0" indent="0">
              <a:buNone/>
            </a:pPr>
            <a:r>
              <a:rPr lang="en-US" sz="2400" dirty="0">
                <a:cs typeface="noorehira" panose="02000500000000020004" pitchFamily="2" charset="-78"/>
              </a:rPr>
              <a:t>	According to the </a:t>
            </a:r>
            <a:r>
              <a:rPr lang="en-US" sz="2400" dirty="0" err="1">
                <a:cs typeface="noorehira" panose="02000500000000020004" pitchFamily="2" charset="-78"/>
              </a:rPr>
              <a:t>Mufassireen</a:t>
            </a:r>
            <a:r>
              <a:rPr lang="en-US" sz="2400" dirty="0">
                <a:cs typeface="noorehira" panose="02000500000000020004" pitchFamily="2" charset="-78"/>
              </a:rPr>
              <a:t> (</a:t>
            </a:r>
            <a:r>
              <a:rPr lang="ur-PK" sz="2400" dirty="0">
                <a:cs typeface="noorehira" panose="02000500000000020004" pitchFamily="2" charset="-78"/>
              </a:rPr>
              <a:t>مفسرین</a:t>
            </a:r>
            <a:r>
              <a:rPr lang="en-US" sz="2400" dirty="0">
                <a:cs typeface="noorehira" panose="02000500000000020004" pitchFamily="2" charset="-78"/>
              </a:rPr>
              <a:t>)</a:t>
            </a:r>
          </a:p>
          <a:p>
            <a:pPr>
              <a:buFont typeface="Wingdings" panose="05000000000000000000" pitchFamily="2" charset="2"/>
              <a:buChar char="Ø"/>
            </a:pPr>
            <a:r>
              <a:rPr lang="en-US" sz="2400" dirty="0">
                <a:cs typeface="noorehira" panose="02000500000000020004" pitchFamily="2" charset="-78"/>
              </a:rPr>
              <a:t>Both ends means “ the </a:t>
            </a:r>
            <a:r>
              <a:rPr lang="en-US" sz="2400" dirty="0" err="1">
                <a:cs typeface="noorehira" panose="02000500000000020004" pitchFamily="2" charset="-78"/>
              </a:rPr>
              <a:t>salah</a:t>
            </a:r>
            <a:r>
              <a:rPr lang="en-US" sz="2400" dirty="0">
                <a:cs typeface="noorehira" panose="02000500000000020004" pitchFamily="2" charset="-78"/>
              </a:rPr>
              <a:t> of </a:t>
            </a:r>
            <a:r>
              <a:rPr lang="en-US" sz="2400" dirty="0" err="1">
                <a:cs typeface="noorehira" panose="02000500000000020004" pitchFamily="2" charset="-78"/>
              </a:rPr>
              <a:t>fajr</a:t>
            </a:r>
            <a:r>
              <a:rPr lang="en-US" sz="2400" dirty="0">
                <a:cs typeface="noorehira" panose="02000500000000020004" pitchFamily="2" charset="-78"/>
              </a:rPr>
              <a:t> and </a:t>
            </a:r>
            <a:r>
              <a:rPr lang="en-US" sz="2400" dirty="0" err="1">
                <a:cs typeface="noorehira" panose="02000500000000020004" pitchFamily="2" charset="-78"/>
              </a:rPr>
              <a:t>asr</a:t>
            </a:r>
            <a:r>
              <a:rPr lang="en-US" sz="2400" dirty="0">
                <a:cs typeface="noorehira" panose="02000500000000020004" pitchFamily="2" charset="-78"/>
              </a:rPr>
              <a:t>.”</a:t>
            </a:r>
          </a:p>
          <a:p>
            <a:pPr>
              <a:buFont typeface="Wingdings" panose="05000000000000000000" pitchFamily="2" charset="2"/>
              <a:buChar char="Ø"/>
            </a:pPr>
            <a:r>
              <a:rPr lang="en-US" sz="2400" dirty="0">
                <a:cs typeface="noorehira" panose="02000500000000020004" pitchFamily="2" charset="-78"/>
              </a:rPr>
              <a:t>And in the early </a:t>
            </a:r>
            <a:r>
              <a:rPr lang="en-US" sz="2400" dirty="0" err="1">
                <a:cs typeface="noorehira" panose="02000500000000020004" pitchFamily="2" charset="-78"/>
              </a:rPr>
              <a:t>hous</a:t>
            </a:r>
            <a:r>
              <a:rPr lang="en-US" sz="2400" dirty="0">
                <a:cs typeface="noorehira" panose="02000500000000020004" pitchFamily="2" charset="-78"/>
              </a:rPr>
              <a:t> means  “ the </a:t>
            </a:r>
            <a:r>
              <a:rPr lang="en-US" sz="2400" dirty="0" err="1">
                <a:cs typeface="noorehira" panose="02000500000000020004" pitchFamily="2" charset="-78"/>
              </a:rPr>
              <a:t>salah</a:t>
            </a:r>
            <a:r>
              <a:rPr lang="en-US" sz="2400" dirty="0">
                <a:cs typeface="noorehira" panose="02000500000000020004" pitchFamily="2" charset="-78"/>
              </a:rPr>
              <a:t> of </a:t>
            </a:r>
            <a:r>
              <a:rPr lang="en-US" sz="2400" dirty="0" err="1">
                <a:cs typeface="noorehira" panose="02000500000000020004" pitchFamily="2" charset="-78"/>
              </a:rPr>
              <a:t>maghrib</a:t>
            </a:r>
            <a:r>
              <a:rPr lang="en-US" sz="2400" dirty="0">
                <a:cs typeface="noorehira" panose="02000500000000020004" pitchFamily="2" charset="-78"/>
              </a:rPr>
              <a:t> and </a:t>
            </a:r>
            <a:r>
              <a:rPr lang="en-US" sz="2400" dirty="0" err="1">
                <a:cs typeface="noorehira" panose="02000500000000020004" pitchFamily="2" charset="-78"/>
              </a:rPr>
              <a:t>isah</a:t>
            </a:r>
            <a:r>
              <a:rPr lang="en-US" sz="2400" dirty="0">
                <a:cs typeface="noorehira" panose="02000500000000020004" pitchFamily="2" charset="-78"/>
              </a:rPr>
              <a:t>.”</a:t>
            </a:r>
          </a:p>
          <a:p>
            <a:pPr>
              <a:buFont typeface="Wingdings" panose="05000000000000000000" pitchFamily="2" charset="2"/>
              <a:buChar char="Ø"/>
            </a:pPr>
            <a:r>
              <a:rPr lang="en-US" sz="2400" dirty="0">
                <a:cs typeface="noorehira" panose="02000500000000020004" pitchFamily="2" charset="-78"/>
              </a:rPr>
              <a:t>At decline of the sun means  “  the </a:t>
            </a:r>
            <a:r>
              <a:rPr lang="en-US" sz="2400" dirty="0" err="1">
                <a:cs typeface="noorehira" panose="02000500000000020004" pitchFamily="2" charset="-78"/>
              </a:rPr>
              <a:t>salah</a:t>
            </a:r>
            <a:r>
              <a:rPr lang="en-US" sz="2400" dirty="0">
                <a:cs typeface="noorehira" panose="02000500000000020004" pitchFamily="2" charset="-78"/>
              </a:rPr>
              <a:t> of </a:t>
            </a:r>
            <a:r>
              <a:rPr lang="en-US" sz="2400" dirty="0" err="1">
                <a:cs typeface="noorehira" panose="02000500000000020004" pitchFamily="2" charset="-78"/>
              </a:rPr>
              <a:t>Zuhar</a:t>
            </a:r>
            <a:r>
              <a:rPr lang="en-US" sz="2400" dirty="0">
                <a:cs typeface="noorehira" panose="02000500000000020004" pitchFamily="2" charset="-78"/>
              </a:rPr>
              <a:t>.</a:t>
            </a:r>
          </a:p>
          <a:p>
            <a:pPr marL="0" indent="0" algn="ctr">
              <a:buNone/>
            </a:pPr>
            <a:r>
              <a:rPr lang="en-US" sz="2200" dirty="0">
                <a:cs typeface="noorehira" panose="02000500000000020004" pitchFamily="2" charset="-78"/>
              </a:rPr>
              <a:t>(</a:t>
            </a:r>
            <a:r>
              <a:rPr lang="en-US" sz="2200" dirty="0" err="1">
                <a:cs typeface="noorehira" panose="02000500000000020004" pitchFamily="2" charset="-78"/>
              </a:rPr>
              <a:t>Refrence</a:t>
            </a:r>
            <a:r>
              <a:rPr lang="en-US" sz="2200" dirty="0">
                <a:cs typeface="noorehira" panose="02000500000000020004" pitchFamily="2" charset="-78"/>
              </a:rPr>
              <a:t> </a:t>
            </a:r>
            <a:r>
              <a:rPr lang="en-US" sz="2200" dirty="0" err="1">
                <a:cs typeface="noorehira" panose="02000500000000020004" pitchFamily="2" charset="-78"/>
              </a:rPr>
              <a:t>Ma’ariful</a:t>
            </a:r>
            <a:r>
              <a:rPr lang="en-US" sz="2200" dirty="0">
                <a:cs typeface="noorehira" panose="02000500000000020004" pitchFamily="2" charset="-78"/>
              </a:rPr>
              <a:t> </a:t>
            </a:r>
            <a:r>
              <a:rPr lang="en-US" sz="2200" dirty="0" err="1">
                <a:cs typeface="noorehira" panose="02000500000000020004" pitchFamily="2" charset="-78"/>
              </a:rPr>
              <a:t>Qura’an</a:t>
            </a:r>
            <a:r>
              <a:rPr lang="en-US" sz="2200" dirty="0">
                <a:cs typeface="noorehira" panose="02000500000000020004" pitchFamily="2" charset="-78"/>
              </a:rPr>
              <a:t>)</a:t>
            </a:r>
          </a:p>
          <a:p>
            <a:pPr>
              <a:buFont typeface="Wingdings" panose="05000000000000000000" pitchFamily="2" charset="2"/>
              <a:buChar char="Ø"/>
            </a:pPr>
            <a:endParaRPr lang="en-US" sz="2800" dirty="0">
              <a:cs typeface="noorehira" panose="02000500000000020004" pitchFamily="2" charset="-78"/>
            </a:endParaRPr>
          </a:p>
        </p:txBody>
      </p:sp>
    </p:spTree>
    <p:extLst>
      <p:ext uri="{BB962C8B-B14F-4D97-AF65-F5344CB8AC3E}">
        <p14:creationId xmlns:p14="http://schemas.microsoft.com/office/powerpoint/2010/main" val="11113478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C9A95-52DD-43A7-82D0-DDCAABA15FC0}"/>
              </a:ext>
            </a:extLst>
          </p:cNvPr>
          <p:cNvSpPr>
            <a:spLocks noGrp="1"/>
          </p:cNvSpPr>
          <p:nvPr>
            <p:ph type="title"/>
          </p:nvPr>
        </p:nvSpPr>
        <p:spPr>
          <a:xfrm>
            <a:off x="1676400" y="2362200"/>
            <a:ext cx="8771466" cy="2286000"/>
          </a:xfrm>
        </p:spPr>
        <p:txBody>
          <a:bodyPr>
            <a:normAutofit fontScale="90000"/>
          </a:bodyPr>
          <a:lstStyle/>
          <a:p>
            <a:pPr algn="ctr"/>
            <a:r>
              <a:rPr lang="en-US" sz="6000" u="sng" dirty="0" err="1">
                <a:latin typeface="Calibri" panose="020F0502020204030204" pitchFamily="34" charset="0"/>
                <a:cs typeface="Calibri" panose="020F0502020204030204" pitchFamily="34" charset="0"/>
              </a:rPr>
              <a:t>Makrooh</a:t>
            </a:r>
            <a:r>
              <a:rPr lang="en-US" sz="6000" u="sng" dirty="0">
                <a:latin typeface="Calibri" panose="020F0502020204030204" pitchFamily="34" charset="0"/>
                <a:cs typeface="Calibri" panose="020F0502020204030204" pitchFamily="34" charset="0"/>
              </a:rPr>
              <a:t> </a:t>
            </a:r>
            <a:r>
              <a:rPr lang="en-US" sz="6000" u="sng" dirty="0">
                <a:latin typeface="noorehira" panose="02000500000000020004" pitchFamily="2" charset="-78"/>
                <a:cs typeface="noorehira" panose="02000500000000020004" pitchFamily="2" charset="-78"/>
              </a:rPr>
              <a:t>(</a:t>
            </a:r>
            <a:r>
              <a:rPr lang="ur-PK" sz="6000" u="sng" dirty="0">
                <a:latin typeface="noorehira" panose="02000500000000020004" pitchFamily="2" charset="-78"/>
                <a:cs typeface="noorehira" panose="02000500000000020004" pitchFamily="2" charset="-78"/>
              </a:rPr>
              <a:t>مکروہات</a:t>
            </a:r>
            <a:r>
              <a:rPr lang="en-US" sz="6000" u="sng" dirty="0">
                <a:latin typeface="noorehira" panose="02000500000000020004" pitchFamily="2" charset="-78"/>
                <a:cs typeface="noorehira" panose="02000500000000020004" pitchFamily="2" charset="-78"/>
              </a:rPr>
              <a:t>)</a:t>
            </a:r>
            <a:br>
              <a:rPr lang="en-US" sz="6000" dirty="0">
                <a:solidFill>
                  <a:schemeClr val="lt1"/>
                </a:solidFill>
                <a:latin typeface="noorehira" panose="02000500000000020004" pitchFamily="2" charset="-78"/>
                <a:cs typeface="noorehira" panose="02000500000000020004" pitchFamily="2" charset="-78"/>
              </a:rPr>
            </a:br>
            <a:r>
              <a:rPr lang="en-US" u="sng" dirty="0">
                <a:solidFill>
                  <a:schemeClr val="tx1"/>
                </a:solidFill>
                <a:latin typeface="Calibri" panose="020F0502020204030204" pitchFamily="34" charset="0"/>
                <a:cs typeface="Calibri" panose="020F0502020204030204" pitchFamily="34" charset="0"/>
              </a:rPr>
              <a:t>Doing of a MAKRUH act in </a:t>
            </a:r>
            <a:r>
              <a:rPr lang="en-US" u="sng" dirty="0" err="1">
                <a:solidFill>
                  <a:schemeClr val="tx1"/>
                </a:solidFill>
                <a:latin typeface="Calibri" panose="020F0502020204030204" pitchFamily="34" charset="0"/>
                <a:cs typeface="Calibri" panose="020F0502020204030204" pitchFamily="34" charset="0"/>
              </a:rPr>
              <a:t>Namaaz</a:t>
            </a:r>
            <a:r>
              <a:rPr lang="en-US" u="sng" dirty="0">
                <a:solidFill>
                  <a:schemeClr val="tx1"/>
                </a:solidFill>
                <a:latin typeface="Calibri" panose="020F0502020204030204" pitchFamily="34" charset="0"/>
                <a:cs typeface="Calibri" panose="020F0502020204030204" pitchFamily="34" charset="0"/>
              </a:rPr>
              <a:t> causes the full blessing of the </a:t>
            </a:r>
            <a:r>
              <a:rPr lang="en-US" u="sng" dirty="0" err="1">
                <a:solidFill>
                  <a:schemeClr val="tx1"/>
                </a:solidFill>
                <a:latin typeface="Calibri" panose="020F0502020204030204" pitchFamily="34" charset="0"/>
                <a:cs typeface="Calibri" panose="020F0502020204030204" pitchFamily="34" charset="0"/>
              </a:rPr>
              <a:t>Namaaz</a:t>
            </a:r>
            <a:r>
              <a:rPr lang="en-US" u="sng" dirty="0">
                <a:solidFill>
                  <a:schemeClr val="tx1"/>
                </a:solidFill>
                <a:latin typeface="Calibri" panose="020F0502020204030204" pitchFamily="34" charset="0"/>
                <a:cs typeface="Calibri" panose="020F0502020204030204" pitchFamily="34" charset="0"/>
              </a:rPr>
              <a:t> to be lost although the </a:t>
            </a:r>
            <a:r>
              <a:rPr lang="en-US" u="sng" dirty="0" err="1">
                <a:solidFill>
                  <a:schemeClr val="tx1"/>
                </a:solidFill>
                <a:latin typeface="Calibri" panose="020F0502020204030204" pitchFamily="34" charset="0"/>
                <a:cs typeface="Calibri" panose="020F0502020204030204" pitchFamily="34" charset="0"/>
              </a:rPr>
              <a:t>Namaaz</a:t>
            </a:r>
            <a:r>
              <a:rPr lang="en-US" u="sng" dirty="0">
                <a:solidFill>
                  <a:schemeClr val="tx1"/>
                </a:solidFill>
                <a:latin typeface="Calibri" panose="020F0502020204030204" pitchFamily="34" charset="0"/>
                <a:cs typeface="Calibri" panose="020F0502020204030204" pitchFamily="34" charset="0"/>
              </a:rPr>
              <a:t> will not have to be repeated.</a:t>
            </a:r>
            <a:br>
              <a:rPr lang="en-US" u="sng" dirty="0">
                <a:solidFill>
                  <a:schemeClr val="tx1"/>
                </a:solidFill>
                <a:latin typeface="Calibri" panose="020F0502020204030204" pitchFamily="34" charset="0"/>
                <a:cs typeface="Calibri" panose="020F0502020204030204" pitchFamily="34" charset="0"/>
              </a:rPr>
            </a:br>
            <a:endParaRPr lang="en-US" u="sng"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522644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2C533-D2B9-4BEA-B4B4-4A9218961DFF}"/>
              </a:ext>
            </a:extLst>
          </p:cNvPr>
          <p:cNvSpPr>
            <a:spLocks noGrp="1"/>
          </p:cNvSpPr>
          <p:nvPr>
            <p:ph type="title"/>
          </p:nvPr>
        </p:nvSpPr>
        <p:spPr>
          <a:xfrm>
            <a:off x="381000" y="124264"/>
            <a:ext cx="4572000" cy="838200"/>
          </a:xfrm>
        </p:spPr>
        <p:txBody>
          <a:bodyPr>
            <a:normAutofit fontScale="90000"/>
          </a:bodyPr>
          <a:lstStyle/>
          <a:p>
            <a:r>
              <a:rPr lang="en-US" sz="4000" u="sng" dirty="0" err="1">
                <a:latin typeface="Calibri" panose="020F0502020204030204" pitchFamily="34" charset="0"/>
                <a:cs typeface="Calibri" panose="020F0502020204030204" pitchFamily="34" charset="0"/>
              </a:rPr>
              <a:t>Makrooh</a:t>
            </a:r>
            <a:r>
              <a:rPr lang="en-US" sz="4000" u="sng" dirty="0">
                <a:latin typeface="Calibri" panose="020F0502020204030204" pitchFamily="34" charset="0"/>
                <a:cs typeface="Calibri" panose="020F0502020204030204" pitchFamily="34" charset="0"/>
              </a:rPr>
              <a:t> </a:t>
            </a:r>
            <a:r>
              <a:rPr lang="en-US" sz="4000" u="sng" dirty="0">
                <a:latin typeface="noorehira" panose="02000500000000020004" pitchFamily="2" charset="-78"/>
                <a:cs typeface="noorehira" panose="02000500000000020004" pitchFamily="2" charset="-78"/>
              </a:rPr>
              <a:t>(</a:t>
            </a:r>
            <a:r>
              <a:rPr lang="ur-PK" sz="4000" u="sng" dirty="0">
                <a:latin typeface="noorehira" panose="02000500000000020004" pitchFamily="2" charset="-78"/>
                <a:cs typeface="noorehira" panose="02000500000000020004" pitchFamily="2" charset="-78"/>
              </a:rPr>
              <a:t>مکروہات</a:t>
            </a:r>
            <a:r>
              <a:rPr lang="en-US" sz="4000" u="sng" dirty="0">
                <a:latin typeface="noorehira" panose="02000500000000020004" pitchFamily="2" charset="-78"/>
                <a:cs typeface="noorehira" panose="02000500000000020004" pitchFamily="2" charset="-78"/>
              </a:rPr>
              <a:t>)</a:t>
            </a:r>
            <a:br>
              <a:rPr lang="en-US" sz="4000" dirty="0">
                <a:solidFill>
                  <a:schemeClr val="lt1"/>
                </a:solidFill>
                <a:latin typeface="noorehira" panose="02000500000000020004" pitchFamily="2" charset="-78"/>
                <a:cs typeface="noorehira" panose="02000500000000020004" pitchFamily="2" charset="-78"/>
              </a:rPr>
            </a:br>
            <a:endParaRPr lang="en-US" sz="4000" dirty="0">
              <a:latin typeface="noorehira" panose="02000500000000020004" pitchFamily="2" charset="-78"/>
              <a:cs typeface="noorehira" panose="02000500000000020004" pitchFamily="2" charset="-78"/>
            </a:endParaRPr>
          </a:p>
        </p:txBody>
      </p:sp>
      <p:sp>
        <p:nvSpPr>
          <p:cNvPr id="3" name="Content Placeholder 2">
            <a:extLst>
              <a:ext uri="{FF2B5EF4-FFF2-40B4-BE49-F238E27FC236}">
                <a16:creationId xmlns:a16="http://schemas.microsoft.com/office/drawing/2014/main" id="{AB21B1D4-D593-4A25-A569-67E669BC3F66}"/>
              </a:ext>
            </a:extLst>
          </p:cNvPr>
          <p:cNvSpPr>
            <a:spLocks noGrp="1"/>
          </p:cNvSpPr>
          <p:nvPr>
            <p:ph idx="1"/>
          </p:nvPr>
        </p:nvSpPr>
        <p:spPr>
          <a:xfrm>
            <a:off x="533400" y="838200"/>
            <a:ext cx="11049000" cy="5791200"/>
          </a:xfrm>
        </p:spPr>
        <p:txBody>
          <a:bodyPr>
            <a:normAutofit lnSpcReduction="10000"/>
          </a:bodyPr>
          <a:lstStyle/>
          <a:p>
            <a:pPr marL="514350" indent="-514350">
              <a:buFont typeface="+mj-lt"/>
              <a:buAutoNum type="arabicPeriod"/>
            </a:pPr>
            <a:r>
              <a:rPr lang="en-US" sz="2600" dirty="0">
                <a:solidFill>
                  <a:schemeClr val="tx1"/>
                </a:solidFill>
                <a:latin typeface="Calibri" panose="020F0502020204030204" pitchFamily="34" charset="0"/>
                <a:cs typeface="Calibri" panose="020F0502020204030204" pitchFamily="34" charset="0"/>
              </a:rPr>
              <a:t>Saying NAMAAZ BARE-HEADED due to LAZINESS or CARELESSNESS and to EXPOSE the ARMS ABOVE the ELBOWS. </a:t>
            </a:r>
          </a:p>
          <a:p>
            <a:pPr marL="514350" indent="-514350">
              <a:buFont typeface="+mj-lt"/>
              <a:buAutoNum type="arabicPeriod"/>
            </a:pPr>
            <a:r>
              <a:rPr lang="en-US" sz="2600" dirty="0">
                <a:solidFill>
                  <a:schemeClr val="tx1"/>
                </a:solidFill>
                <a:latin typeface="Calibri" panose="020F0502020204030204" pitchFamily="34" charset="0"/>
                <a:cs typeface="Calibri" panose="020F0502020204030204" pitchFamily="34" charset="0"/>
              </a:rPr>
              <a:t>PLAYING with CLOTHES or the BODY. </a:t>
            </a:r>
          </a:p>
          <a:p>
            <a:pPr marL="514350" indent="-514350">
              <a:buFont typeface="+mj-lt"/>
              <a:buAutoNum type="arabicPeriod"/>
            </a:pPr>
            <a:r>
              <a:rPr lang="en-US" sz="2600" dirty="0">
                <a:solidFill>
                  <a:schemeClr val="tx1"/>
                </a:solidFill>
                <a:latin typeface="Calibri" panose="020F0502020204030204" pitchFamily="34" charset="0"/>
                <a:cs typeface="Calibri" panose="020F0502020204030204" pitchFamily="34" charset="0"/>
              </a:rPr>
              <a:t>Performing </a:t>
            </a:r>
            <a:r>
              <a:rPr lang="en-US" sz="2600" dirty="0" err="1">
                <a:solidFill>
                  <a:schemeClr val="tx1"/>
                </a:solidFill>
                <a:latin typeface="Calibri" panose="020F0502020204030204" pitchFamily="34" charset="0"/>
                <a:cs typeface="Calibri" panose="020F0502020204030204" pitchFamily="34" charset="0"/>
              </a:rPr>
              <a:t>Namaaz</a:t>
            </a:r>
            <a:r>
              <a:rPr lang="en-US" sz="2600" dirty="0">
                <a:solidFill>
                  <a:schemeClr val="tx1"/>
                </a:solidFill>
                <a:latin typeface="Calibri" panose="020F0502020204030204" pitchFamily="34" charset="0"/>
                <a:cs typeface="Calibri" panose="020F0502020204030204" pitchFamily="34" charset="0"/>
              </a:rPr>
              <a:t> in CLOTHES in which people do NOT ORDINARILY LIKE to go OUT.</a:t>
            </a:r>
          </a:p>
          <a:p>
            <a:pPr marL="514350" indent="-514350">
              <a:buFont typeface="+mj-lt"/>
              <a:buAutoNum type="arabicPeriod"/>
            </a:pPr>
            <a:r>
              <a:rPr lang="en-US" sz="2600">
                <a:solidFill>
                  <a:schemeClr val="tx1"/>
                </a:solidFill>
                <a:latin typeface="Calibri" panose="020F0502020204030204" pitchFamily="34" charset="0"/>
                <a:cs typeface="Calibri" panose="020F0502020204030204" pitchFamily="34" charset="0"/>
              </a:rPr>
              <a:t>To </a:t>
            </a:r>
            <a:r>
              <a:rPr lang="en-US" sz="2600" dirty="0">
                <a:solidFill>
                  <a:schemeClr val="tx1"/>
                </a:solidFill>
                <a:latin typeface="Calibri" panose="020F0502020204030204" pitchFamily="34" charset="0"/>
                <a:cs typeface="Calibri" panose="020F0502020204030204" pitchFamily="34" charset="0"/>
              </a:rPr>
              <a:t>dust the floor with one's hands to prevent the soiling of clothes. </a:t>
            </a:r>
          </a:p>
          <a:p>
            <a:pPr marL="514350" indent="-514350">
              <a:buFont typeface="+mj-lt"/>
              <a:buAutoNum type="arabicPeriod"/>
            </a:pPr>
            <a:r>
              <a:rPr lang="en-US" sz="2600" dirty="0">
                <a:solidFill>
                  <a:schemeClr val="tx1"/>
                </a:solidFill>
                <a:latin typeface="Calibri" panose="020F0502020204030204" pitchFamily="34" charset="0"/>
                <a:cs typeface="Calibri" panose="020F0502020204030204" pitchFamily="34" charset="0"/>
              </a:rPr>
              <a:t>Performing </a:t>
            </a:r>
            <a:r>
              <a:rPr lang="en-US" sz="2600" dirty="0" err="1">
                <a:solidFill>
                  <a:schemeClr val="tx1"/>
                </a:solidFill>
                <a:latin typeface="Calibri" panose="020F0502020204030204" pitchFamily="34" charset="0"/>
                <a:cs typeface="Calibri" panose="020F0502020204030204" pitchFamily="34" charset="0"/>
              </a:rPr>
              <a:t>Namaaz</a:t>
            </a:r>
            <a:r>
              <a:rPr lang="en-US" sz="2600" dirty="0">
                <a:solidFill>
                  <a:schemeClr val="tx1"/>
                </a:solidFill>
                <a:latin typeface="Calibri" panose="020F0502020204030204" pitchFamily="34" charset="0"/>
                <a:cs typeface="Calibri" panose="020F0502020204030204" pitchFamily="34" charset="0"/>
              </a:rPr>
              <a:t> when one has the URGE to URINATE or PASS STOOL. </a:t>
            </a:r>
          </a:p>
          <a:p>
            <a:pPr marL="514350" indent="-514350">
              <a:buFont typeface="+mj-lt"/>
              <a:buAutoNum type="arabicPeriod"/>
            </a:pPr>
            <a:r>
              <a:rPr lang="en-US" sz="2600" dirty="0">
                <a:solidFill>
                  <a:schemeClr val="tx1"/>
                </a:solidFill>
                <a:latin typeface="Calibri" panose="020F0502020204030204" pitchFamily="34" charset="0"/>
                <a:cs typeface="Calibri" panose="020F0502020204030204" pitchFamily="34" charset="0"/>
              </a:rPr>
              <a:t>To CRACK one's FINGERS or PUTTING of FINGERS of one hand into FINGERS of the other HAND. </a:t>
            </a:r>
          </a:p>
          <a:p>
            <a:pPr marL="514350" indent="-514350">
              <a:buFont typeface="+mj-lt"/>
              <a:buAutoNum type="arabicPeriod"/>
            </a:pPr>
            <a:r>
              <a:rPr lang="en-US" sz="2600" dirty="0">
                <a:solidFill>
                  <a:schemeClr val="tx1"/>
                </a:solidFill>
                <a:latin typeface="Calibri" panose="020F0502020204030204" pitchFamily="34" charset="0"/>
                <a:cs typeface="Calibri" panose="020F0502020204030204" pitchFamily="34" charset="0"/>
              </a:rPr>
              <a:t>TURNING the FACE away from QIBLA and LOOKING AROUND. </a:t>
            </a:r>
          </a:p>
          <a:p>
            <a:pPr marL="514350" indent="-514350">
              <a:buFont typeface="+mj-lt"/>
              <a:buAutoNum type="arabicPeriod"/>
            </a:pPr>
            <a:r>
              <a:rPr lang="en-US" sz="2600" dirty="0">
                <a:solidFill>
                  <a:schemeClr val="tx1"/>
                </a:solidFill>
                <a:latin typeface="Calibri" panose="020F0502020204030204" pitchFamily="34" charset="0"/>
                <a:cs typeface="Calibri" panose="020F0502020204030204" pitchFamily="34" charset="0"/>
              </a:rPr>
              <a:t>It is MAKROOH for MEN to REST BOTH the ARMS and WRISTS on the GROUND in SAJDAH. </a:t>
            </a:r>
          </a:p>
          <a:p>
            <a:pPr marL="514350" indent="-514350">
              <a:buFont typeface="+mj-lt"/>
              <a:buAutoNum type="arabicPeriod"/>
            </a:pPr>
            <a:r>
              <a:rPr lang="en-US" sz="2600" dirty="0">
                <a:solidFill>
                  <a:schemeClr val="tx1"/>
                </a:solidFill>
                <a:latin typeface="Calibri" panose="020F0502020204030204" pitchFamily="34" charset="0"/>
                <a:cs typeface="Calibri" panose="020F0502020204030204" pitchFamily="34" charset="0"/>
              </a:rPr>
              <a:t>Performing </a:t>
            </a:r>
            <a:r>
              <a:rPr lang="en-US" sz="2600" dirty="0" err="1">
                <a:solidFill>
                  <a:schemeClr val="tx1"/>
                </a:solidFill>
                <a:latin typeface="Calibri" panose="020F0502020204030204" pitchFamily="34" charset="0"/>
                <a:cs typeface="Calibri" panose="020F0502020204030204" pitchFamily="34" charset="0"/>
              </a:rPr>
              <a:t>Namaaz</a:t>
            </a:r>
            <a:r>
              <a:rPr lang="en-US" sz="2600" dirty="0">
                <a:solidFill>
                  <a:schemeClr val="tx1"/>
                </a:solidFill>
                <a:latin typeface="Calibri" panose="020F0502020204030204" pitchFamily="34" charset="0"/>
                <a:cs typeface="Calibri" panose="020F0502020204030204" pitchFamily="34" charset="0"/>
              </a:rPr>
              <a:t> when another person FACING him sits AHEAD. </a:t>
            </a:r>
          </a:p>
          <a:p>
            <a:pPr marL="0" indent="0">
              <a:buNone/>
            </a:pPr>
            <a:endParaRPr lang="en-US" dirty="0"/>
          </a:p>
        </p:txBody>
      </p:sp>
    </p:spTree>
    <p:extLst>
      <p:ext uri="{BB962C8B-B14F-4D97-AF65-F5344CB8AC3E}">
        <p14:creationId xmlns:p14="http://schemas.microsoft.com/office/powerpoint/2010/main" val="39816196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50E49-2F6A-47C0-ACCE-9B37A2F58C69}"/>
              </a:ext>
            </a:extLst>
          </p:cNvPr>
          <p:cNvSpPr>
            <a:spLocks noGrp="1"/>
          </p:cNvSpPr>
          <p:nvPr>
            <p:ph type="title"/>
          </p:nvPr>
        </p:nvSpPr>
        <p:spPr>
          <a:xfrm>
            <a:off x="381000" y="304800"/>
            <a:ext cx="4114800" cy="685800"/>
          </a:xfrm>
        </p:spPr>
        <p:txBody>
          <a:bodyPr>
            <a:normAutofit fontScale="90000"/>
          </a:bodyPr>
          <a:lstStyle/>
          <a:p>
            <a:r>
              <a:rPr lang="en-US" u="sng" dirty="0" err="1">
                <a:latin typeface="Calibri" panose="020F0502020204030204" pitchFamily="34" charset="0"/>
                <a:cs typeface="Calibri" panose="020F0502020204030204" pitchFamily="34" charset="0"/>
              </a:rPr>
              <a:t>Makrooh</a:t>
            </a:r>
            <a:r>
              <a:rPr lang="en-US" u="sng" dirty="0">
                <a:latin typeface="Calibri" panose="020F0502020204030204" pitchFamily="34" charset="0"/>
                <a:cs typeface="Calibri" panose="020F0502020204030204" pitchFamily="34" charset="0"/>
              </a:rPr>
              <a:t> </a:t>
            </a:r>
            <a:r>
              <a:rPr lang="en-US" u="sng" dirty="0">
                <a:latin typeface="noorehira" panose="02000500000000020004" pitchFamily="2" charset="-78"/>
                <a:cs typeface="noorehira" panose="02000500000000020004" pitchFamily="2" charset="-78"/>
              </a:rPr>
              <a:t>(</a:t>
            </a:r>
            <a:r>
              <a:rPr lang="ur-PK" u="sng" dirty="0">
                <a:latin typeface="noorehira" panose="02000500000000020004" pitchFamily="2" charset="-78"/>
                <a:cs typeface="noorehira" panose="02000500000000020004" pitchFamily="2" charset="-78"/>
              </a:rPr>
              <a:t>مکروہات</a:t>
            </a:r>
            <a:r>
              <a:rPr lang="en-US" u="sng" dirty="0">
                <a:latin typeface="noorehira" panose="02000500000000020004" pitchFamily="2" charset="-78"/>
                <a:cs typeface="noorehira" panose="02000500000000020004" pitchFamily="2" charset="-78"/>
              </a:rPr>
              <a:t>)</a:t>
            </a:r>
            <a:br>
              <a:rPr lang="en-US" dirty="0">
                <a:solidFill>
                  <a:schemeClr val="lt1"/>
                </a:solidFill>
                <a:latin typeface="noorehira" panose="02000500000000020004" pitchFamily="2" charset="-78"/>
                <a:cs typeface="noorehira" panose="02000500000000020004" pitchFamily="2" charset="-78"/>
              </a:rPr>
            </a:br>
            <a:endParaRPr lang="en-US" dirty="0"/>
          </a:p>
        </p:txBody>
      </p:sp>
      <p:sp>
        <p:nvSpPr>
          <p:cNvPr id="3" name="Content Placeholder 2">
            <a:extLst>
              <a:ext uri="{FF2B5EF4-FFF2-40B4-BE49-F238E27FC236}">
                <a16:creationId xmlns:a16="http://schemas.microsoft.com/office/drawing/2014/main" id="{FD31DD99-BEC0-4926-8487-423EDD30898C}"/>
              </a:ext>
            </a:extLst>
          </p:cNvPr>
          <p:cNvSpPr>
            <a:spLocks noGrp="1"/>
          </p:cNvSpPr>
          <p:nvPr>
            <p:ph idx="1"/>
          </p:nvPr>
        </p:nvSpPr>
        <p:spPr>
          <a:xfrm>
            <a:off x="381000" y="838200"/>
            <a:ext cx="11049000" cy="5867400"/>
          </a:xfrm>
        </p:spPr>
        <p:txBody>
          <a:bodyPr>
            <a:noAutofit/>
          </a:bodyPr>
          <a:lstStyle/>
          <a:p>
            <a:pPr marL="514350" indent="-514350">
              <a:buFont typeface="+mj-lt"/>
              <a:buAutoNum type="arabicPeriod"/>
            </a:pPr>
            <a:r>
              <a:rPr lang="en-US" sz="2400" dirty="0">
                <a:latin typeface="Calibri" panose="020F0502020204030204" pitchFamily="34" charset="0"/>
                <a:cs typeface="Calibri" panose="020F0502020204030204" pitchFamily="34" charset="0"/>
              </a:rPr>
              <a:t>YAWNING INTENTIONALLY and NOT PREVENTING it if one CAN do so. </a:t>
            </a:r>
          </a:p>
          <a:p>
            <a:pPr marL="514350" indent="-514350">
              <a:buFont typeface="+mj-lt"/>
              <a:buAutoNum type="arabicPeriod"/>
            </a:pPr>
            <a:r>
              <a:rPr lang="en-US" sz="2400" dirty="0">
                <a:latin typeface="Calibri" panose="020F0502020204030204" pitchFamily="34" charset="0"/>
                <a:cs typeface="Calibri" panose="020F0502020204030204" pitchFamily="34" charset="0"/>
              </a:rPr>
              <a:t>CLOSING the EYES, but if it is done to CONCENTRATE in </a:t>
            </a:r>
            <a:r>
              <a:rPr lang="en-US" sz="2400" dirty="0" err="1">
                <a:latin typeface="Calibri" panose="020F0502020204030204" pitchFamily="34" charset="0"/>
                <a:cs typeface="Calibri" panose="020F0502020204030204" pitchFamily="34" charset="0"/>
              </a:rPr>
              <a:t>Namaaz</a:t>
            </a:r>
            <a:r>
              <a:rPr lang="en-US" sz="2400" dirty="0">
                <a:latin typeface="Calibri" panose="020F0502020204030204" pitchFamily="34" charset="0"/>
                <a:cs typeface="Calibri" panose="020F0502020204030204" pitchFamily="34" charset="0"/>
              </a:rPr>
              <a:t>, it is ALLOWED. </a:t>
            </a:r>
          </a:p>
          <a:p>
            <a:pPr marL="514350" indent="-514350">
              <a:buFont typeface="+mj-lt"/>
              <a:buAutoNum type="arabicPeriod"/>
            </a:pPr>
            <a:r>
              <a:rPr lang="en-US" sz="2400" dirty="0">
                <a:latin typeface="Calibri" panose="020F0502020204030204" pitchFamily="34" charset="0"/>
                <a:cs typeface="Calibri" panose="020F0502020204030204" pitchFamily="34" charset="0"/>
              </a:rPr>
              <a:t>It is </a:t>
            </a:r>
            <a:r>
              <a:rPr lang="en-US" sz="2400" dirty="0" err="1">
                <a:latin typeface="Calibri" panose="020F0502020204030204" pitchFamily="34" charset="0"/>
                <a:cs typeface="Calibri" panose="020F0502020204030204" pitchFamily="34" charset="0"/>
              </a:rPr>
              <a:t>Makrooh</a:t>
            </a:r>
            <a:r>
              <a:rPr lang="en-US" sz="2400" dirty="0">
                <a:latin typeface="Calibri" panose="020F0502020204030204" pitchFamily="34" charset="0"/>
                <a:cs typeface="Calibri" panose="020F0502020204030204" pitchFamily="34" charset="0"/>
              </a:rPr>
              <a:t> for a </a:t>
            </a:r>
            <a:r>
              <a:rPr lang="en-US" sz="2400" dirty="0" err="1">
                <a:latin typeface="Calibri" panose="020F0502020204030204" pitchFamily="34" charset="0"/>
                <a:cs typeface="Calibri" panose="020F0502020204030204" pitchFamily="34" charset="0"/>
              </a:rPr>
              <a:t>Baalig</a:t>
            </a:r>
            <a:r>
              <a:rPr lang="en-US" sz="2400" dirty="0">
                <a:latin typeface="Calibri" panose="020F0502020204030204" pitchFamily="34" charset="0"/>
                <a:cs typeface="Calibri" panose="020F0502020204030204" pitchFamily="34" charset="0"/>
              </a:rPr>
              <a:t> (mature) person to stand alone behind a </a:t>
            </a:r>
            <a:r>
              <a:rPr lang="en-US" sz="2400" dirty="0" err="1">
                <a:latin typeface="Calibri" panose="020F0502020204030204" pitchFamily="34" charset="0"/>
                <a:cs typeface="Calibri" panose="020F0502020204030204" pitchFamily="34" charset="0"/>
              </a:rPr>
              <a:t>Saff</a:t>
            </a:r>
            <a:r>
              <a:rPr lang="en-US" sz="2400" dirty="0">
                <a:latin typeface="Calibri" panose="020F0502020204030204" pitchFamily="34" charset="0"/>
                <a:cs typeface="Calibri" panose="020F0502020204030204" pitchFamily="34" charset="0"/>
              </a:rPr>
              <a:t> (row) when there is place in the </a:t>
            </a:r>
            <a:r>
              <a:rPr lang="en-US" sz="2400" dirty="0" err="1">
                <a:latin typeface="Calibri" panose="020F0502020204030204" pitchFamily="34" charset="0"/>
                <a:cs typeface="Calibri" panose="020F0502020204030204" pitchFamily="34" charset="0"/>
              </a:rPr>
              <a:t>Saff</a:t>
            </a:r>
            <a:r>
              <a:rPr lang="en-US" sz="2400" dirty="0">
                <a:latin typeface="Calibri" panose="020F0502020204030204" pitchFamily="34" charset="0"/>
                <a:cs typeface="Calibri" panose="020F0502020204030204" pitchFamily="34" charset="0"/>
              </a:rPr>
              <a:t> before him. </a:t>
            </a:r>
          </a:p>
          <a:p>
            <a:pPr marL="514350" indent="-514350">
              <a:buFont typeface="+mj-lt"/>
              <a:buAutoNum type="arabicPeriod"/>
            </a:pPr>
            <a:r>
              <a:rPr lang="en-US" sz="2400" dirty="0">
                <a:latin typeface="Calibri" panose="020F0502020204030204" pitchFamily="34" charset="0"/>
                <a:cs typeface="Calibri" panose="020F0502020204030204" pitchFamily="34" charset="0"/>
              </a:rPr>
              <a:t>Performing </a:t>
            </a:r>
            <a:r>
              <a:rPr lang="en-US" sz="2400" dirty="0" err="1">
                <a:latin typeface="Calibri" panose="020F0502020204030204" pitchFamily="34" charset="0"/>
                <a:cs typeface="Calibri" panose="020F0502020204030204" pitchFamily="34" charset="0"/>
              </a:rPr>
              <a:t>Namaaz</a:t>
            </a:r>
            <a:r>
              <a:rPr lang="en-US" sz="2400" dirty="0">
                <a:latin typeface="Calibri" panose="020F0502020204030204" pitchFamily="34" charset="0"/>
                <a:cs typeface="Calibri" panose="020F0502020204030204" pitchFamily="34" charset="0"/>
              </a:rPr>
              <a:t> in CLOTHES with PICTURES of LIVING OBJECTS on them. </a:t>
            </a:r>
          </a:p>
          <a:p>
            <a:pPr marL="514350" indent="-514350">
              <a:buFont typeface="+mj-lt"/>
              <a:buAutoNum type="arabicPeriod"/>
            </a:pPr>
            <a:r>
              <a:rPr lang="en-US" sz="2400" dirty="0">
                <a:latin typeface="Calibri" panose="020F0502020204030204" pitchFamily="34" charset="0"/>
                <a:cs typeface="Calibri" panose="020F0502020204030204" pitchFamily="34" charset="0"/>
              </a:rPr>
              <a:t>Performing </a:t>
            </a:r>
            <a:r>
              <a:rPr lang="en-US" sz="2400" dirty="0" err="1">
                <a:latin typeface="Calibri" panose="020F0502020204030204" pitchFamily="34" charset="0"/>
                <a:cs typeface="Calibri" panose="020F0502020204030204" pitchFamily="34" charset="0"/>
              </a:rPr>
              <a:t>Namaaz</a:t>
            </a:r>
            <a:r>
              <a:rPr lang="en-US" sz="2400" dirty="0">
                <a:latin typeface="Calibri" panose="020F0502020204030204" pitchFamily="34" charset="0"/>
                <a:cs typeface="Calibri" panose="020F0502020204030204" pitchFamily="34" charset="0"/>
              </a:rPr>
              <a:t> at a place where there is a PICTURE of a LIVING (animate) object ABOVE or on the RIGHT or LEFT side of the NAMAAZI or on the place where he makes SAJDAH. </a:t>
            </a:r>
          </a:p>
          <a:p>
            <a:pPr marL="514350" indent="-514350">
              <a:buFont typeface="+mj-lt"/>
              <a:buAutoNum type="arabicPeriod"/>
            </a:pPr>
            <a:r>
              <a:rPr lang="en-US" sz="2400" dirty="0">
                <a:latin typeface="Calibri" panose="020F0502020204030204" pitchFamily="34" charset="0"/>
                <a:cs typeface="Calibri" panose="020F0502020204030204" pitchFamily="34" charset="0"/>
              </a:rPr>
              <a:t>To COUNT </a:t>
            </a:r>
            <a:r>
              <a:rPr lang="en-US" sz="2400" dirty="0" err="1">
                <a:latin typeface="Calibri" panose="020F0502020204030204" pitchFamily="34" charset="0"/>
                <a:cs typeface="Calibri" panose="020F0502020204030204" pitchFamily="34" charset="0"/>
              </a:rPr>
              <a:t>Aayats</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Suras</a:t>
            </a:r>
            <a:r>
              <a:rPr lang="en-US" sz="2400" dirty="0">
                <a:latin typeface="Calibri" panose="020F0502020204030204" pitchFamily="34" charset="0"/>
                <a:cs typeface="Calibri" panose="020F0502020204030204" pitchFamily="34" charset="0"/>
              </a:rPr>
              <a:t> or </a:t>
            </a:r>
            <a:r>
              <a:rPr lang="en-US" sz="2400" dirty="0" err="1">
                <a:latin typeface="Calibri" panose="020F0502020204030204" pitchFamily="34" charset="0"/>
                <a:cs typeface="Calibri" panose="020F0502020204030204" pitchFamily="34" charset="0"/>
              </a:rPr>
              <a:t>Tasbihs</a:t>
            </a:r>
            <a:r>
              <a:rPr lang="en-US" sz="2400" dirty="0">
                <a:latin typeface="Calibri" panose="020F0502020204030204" pitchFamily="34" charset="0"/>
                <a:cs typeface="Calibri" panose="020F0502020204030204" pitchFamily="34" charset="0"/>
              </a:rPr>
              <a:t> on FINGERS in </a:t>
            </a:r>
            <a:r>
              <a:rPr lang="en-US" sz="2400" dirty="0" err="1">
                <a:latin typeface="Calibri" panose="020F0502020204030204" pitchFamily="34" charset="0"/>
                <a:cs typeface="Calibri" panose="020F0502020204030204" pitchFamily="34" charset="0"/>
              </a:rPr>
              <a:t>Namaaz</a:t>
            </a:r>
            <a:r>
              <a:rPr lang="en-US" sz="2400" dirty="0">
                <a:latin typeface="Calibri" panose="020F0502020204030204" pitchFamily="34" charset="0"/>
                <a:cs typeface="Calibri" panose="020F0502020204030204" pitchFamily="34" charset="0"/>
              </a:rPr>
              <a:t>. </a:t>
            </a:r>
          </a:p>
          <a:p>
            <a:pPr marL="514350" indent="-514350">
              <a:buFont typeface="+mj-lt"/>
              <a:buAutoNum type="arabicPeriod"/>
            </a:pPr>
            <a:r>
              <a:rPr lang="en-US" sz="2400" dirty="0">
                <a:latin typeface="Calibri" panose="020F0502020204030204" pitchFamily="34" charset="0"/>
                <a:cs typeface="Calibri" panose="020F0502020204030204" pitchFamily="34" charset="0"/>
              </a:rPr>
              <a:t>Performing </a:t>
            </a:r>
            <a:r>
              <a:rPr lang="en-US" sz="2400" dirty="0" err="1">
                <a:latin typeface="Calibri" panose="020F0502020204030204" pitchFamily="34" charset="0"/>
                <a:cs typeface="Calibri" panose="020F0502020204030204" pitchFamily="34" charset="0"/>
              </a:rPr>
              <a:t>Namaaz</a:t>
            </a:r>
            <a:r>
              <a:rPr lang="en-US" sz="2400" dirty="0">
                <a:latin typeface="Calibri" panose="020F0502020204030204" pitchFamily="34" charset="0"/>
                <a:cs typeface="Calibri" panose="020F0502020204030204" pitchFamily="34" charset="0"/>
              </a:rPr>
              <a:t> with a SHEET or CLOTHES WRAPPED on the BODY in such a way that it makes it DIFFICULT to FREE the HANDS QUICKLY. </a:t>
            </a:r>
          </a:p>
          <a:p>
            <a:pPr marL="514350" indent="-514350">
              <a:buFont typeface="+mj-lt"/>
              <a:buAutoNum type="arabicPeriod"/>
            </a:pPr>
            <a:r>
              <a:rPr lang="en-US" sz="2400" dirty="0">
                <a:latin typeface="Calibri" panose="020F0502020204030204" pitchFamily="34" charset="0"/>
                <a:cs typeface="Calibri" panose="020F0502020204030204" pitchFamily="34" charset="0"/>
              </a:rPr>
              <a:t>To YAWN and STRETCH ARMS to REMOVE LAZINESS. </a:t>
            </a:r>
          </a:p>
          <a:p>
            <a:pPr marL="514350" indent="-514350">
              <a:buFont typeface="+mj-lt"/>
              <a:buAutoNum type="arabicPeriod"/>
            </a:pPr>
            <a:r>
              <a:rPr lang="en-US" sz="2400" dirty="0">
                <a:latin typeface="Calibri" panose="020F0502020204030204" pitchFamily="34" charset="0"/>
                <a:cs typeface="Calibri" panose="020F0502020204030204" pitchFamily="34" charset="0"/>
              </a:rPr>
              <a:t>Doing something AGAINST SUNNAT in </a:t>
            </a:r>
            <a:r>
              <a:rPr lang="en-US" sz="2400" dirty="0" err="1">
                <a:latin typeface="Calibri" panose="020F0502020204030204" pitchFamily="34" charset="0"/>
                <a:cs typeface="Calibri" panose="020F0502020204030204" pitchFamily="34" charset="0"/>
              </a:rPr>
              <a:t>Namaaz</a:t>
            </a:r>
            <a:r>
              <a:rPr lang="en-US" sz="24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7212172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0" y="2057400"/>
            <a:ext cx="3124200" cy="2590800"/>
          </a:xfrm>
        </p:spPr>
        <p:txBody>
          <a:bodyPr>
            <a:normAutofit/>
          </a:bodyPr>
          <a:lstStyle/>
          <a:p>
            <a:r>
              <a:rPr lang="ur-PK" sz="8900" b="1" u="sng" dirty="0">
                <a:latin typeface="noorehira" panose="02000500000000020004" pitchFamily="2" charset="-78"/>
                <a:cs typeface="noorehira" panose="02000500000000020004" pitchFamily="2" charset="-78"/>
              </a:rPr>
              <a:t>نمازِ سفر</a:t>
            </a:r>
            <a:endParaRPr lang="en-US" b="1" u="sng" dirty="0">
              <a:latin typeface="noorehira" panose="02000500000000020004" pitchFamily="2" charset="-78"/>
              <a:cs typeface="noorehira" panose="02000500000000020004" pitchFamily="2" charset="-78"/>
            </a:endParaRPr>
          </a:p>
        </p:txBody>
      </p:sp>
    </p:spTree>
    <p:extLst>
      <p:ext uri="{BB962C8B-B14F-4D97-AF65-F5344CB8AC3E}">
        <p14:creationId xmlns:p14="http://schemas.microsoft.com/office/powerpoint/2010/main" val="15362506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8A5FE-216C-4DD5-88C8-1124A35EAA83}"/>
              </a:ext>
            </a:extLst>
          </p:cNvPr>
          <p:cNvSpPr>
            <a:spLocks noGrp="1"/>
          </p:cNvSpPr>
          <p:nvPr>
            <p:ph type="title"/>
          </p:nvPr>
        </p:nvSpPr>
        <p:spPr>
          <a:xfrm>
            <a:off x="333829" y="228600"/>
            <a:ext cx="7543800" cy="685800"/>
          </a:xfrm>
        </p:spPr>
        <p:txBody>
          <a:bodyPr>
            <a:noAutofit/>
          </a:bodyPr>
          <a:lstStyle/>
          <a:p>
            <a:r>
              <a:rPr lang="en-US" sz="4000" u="sng" dirty="0">
                <a:latin typeface="Calibri" panose="020F0502020204030204" pitchFamily="34" charset="0"/>
              </a:rPr>
              <a:t>The Traveler's </a:t>
            </a:r>
            <a:r>
              <a:rPr lang="en-US" sz="4000" u="sng" dirty="0" err="1">
                <a:latin typeface="Calibri" panose="020F0502020204030204" pitchFamily="34" charset="0"/>
              </a:rPr>
              <a:t>Namaaz</a:t>
            </a:r>
            <a:r>
              <a:rPr lang="en-US" sz="4000" u="sng" dirty="0">
                <a:latin typeface="Calibri" panose="020F0502020204030204" pitchFamily="34" charset="0"/>
              </a:rPr>
              <a:t> </a:t>
            </a:r>
            <a:r>
              <a:rPr lang="en-US" sz="4000" u="sng" dirty="0">
                <a:latin typeface="Calibri" panose="020F0502020204030204" pitchFamily="34" charset="0"/>
                <a:cs typeface="Jameel Noori Nastaleeq" panose="02000503000000000004" pitchFamily="2" charset="-78"/>
              </a:rPr>
              <a:t>(</a:t>
            </a:r>
            <a:r>
              <a:rPr lang="ur-PK" sz="4000" u="sng" dirty="0">
                <a:latin typeface="Calibri" panose="020F0502020204030204" pitchFamily="34" charset="0"/>
                <a:cs typeface="Jameel Noori Nastaleeq" panose="02000503000000000004" pitchFamily="2" charset="-78"/>
              </a:rPr>
              <a:t>مسافر کی نماز</a:t>
            </a:r>
            <a:r>
              <a:rPr lang="en-US" sz="4000" u="sng" dirty="0">
                <a:latin typeface="Calibri" panose="020F0502020204030204" pitchFamily="34" charset="0"/>
                <a:cs typeface="Jameel Noori Nastaleeq" panose="02000503000000000004" pitchFamily="2" charset="-78"/>
              </a:rPr>
              <a:t>)</a:t>
            </a:r>
            <a:br>
              <a:rPr lang="en-US" sz="4000" u="sng" dirty="0">
                <a:latin typeface="Calibri" panose="020F0502020204030204" pitchFamily="34" charset="0"/>
                <a:cs typeface="Jameel Noori Nastaleeq" panose="02000503000000000004" pitchFamily="2" charset="-78"/>
              </a:rPr>
            </a:br>
            <a:endParaRPr lang="en-US" sz="4000" u="sng" dirty="0">
              <a:latin typeface="Calibri" panose="020F0502020204030204" pitchFamily="34" charset="0"/>
              <a:cs typeface="Jameel Noori Nastaleeq" panose="02000503000000000004" pitchFamily="2" charset="-78"/>
            </a:endParaRPr>
          </a:p>
        </p:txBody>
      </p:sp>
      <p:sp>
        <p:nvSpPr>
          <p:cNvPr id="3" name="Content Placeholder 2">
            <a:extLst>
              <a:ext uri="{FF2B5EF4-FFF2-40B4-BE49-F238E27FC236}">
                <a16:creationId xmlns:a16="http://schemas.microsoft.com/office/drawing/2014/main" id="{8104DB78-14AC-4C84-BFB6-BC2D0B6A3CCA}"/>
              </a:ext>
            </a:extLst>
          </p:cNvPr>
          <p:cNvSpPr>
            <a:spLocks noGrp="1"/>
          </p:cNvSpPr>
          <p:nvPr>
            <p:ph idx="1"/>
          </p:nvPr>
        </p:nvSpPr>
        <p:spPr>
          <a:xfrm>
            <a:off x="304800" y="1121229"/>
            <a:ext cx="9669439" cy="5715000"/>
          </a:xfrm>
        </p:spPr>
        <p:txBody>
          <a:bodyPr>
            <a:normAutofit/>
          </a:bodyPr>
          <a:lstStyle/>
          <a:p>
            <a:pPr>
              <a:buFont typeface="Wingdings" panose="05000000000000000000" pitchFamily="2" charset="2"/>
              <a:buChar char="Ø"/>
            </a:pPr>
            <a:r>
              <a:rPr lang="en-US" sz="3200" dirty="0">
                <a:latin typeface="Calibri" panose="020F0502020204030204" pitchFamily="34" charset="0"/>
                <a:cs typeface="Arial" panose="020B0604020202020204" pitchFamily="34" charset="0"/>
              </a:rPr>
              <a:t>In </a:t>
            </a:r>
            <a:r>
              <a:rPr lang="en-US" sz="3200" dirty="0" err="1">
                <a:latin typeface="Calibri" panose="020F0502020204030204" pitchFamily="34" charset="0"/>
                <a:cs typeface="Arial" panose="020B0604020202020204" pitchFamily="34" charset="0"/>
              </a:rPr>
              <a:t>shari'at</a:t>
            </a:r>
            <a:r>
              <a:rPr lang="en-US" sz="3200" dirty="0">
                <a:latin typeface="Calibri" panose="020F0502020204030204" pitchFamily="34" charset="0"/>
                <a:cs typeface="Arial" panose="020B0604020202020204" pitchFamily="34" charset="0"/>
              </a:rPr>
              <a:t> </a:t>
            </a:r>
            <a:r>
              <a:rPr lang="en-US" sz="3200" dirty="0">
                <a:solidFill>
                  <a:srgbClr val="FF0000"/>
                </a:solidFill>
                <a:latin typeface="noorehira" panose="02000500000000020004" pitchFamily="2" charset="-78"/>
                <a:cs typeface="noorehira" panose="02000500000000020004" pitchFamily="2" charset="-78"/>
              </a:rPr>
              <a:t>(</a:t>
            </a:r>
            <a:r>
              <a:rPr lang="ur-PK" sz="3200" dirty="0">
                <a:solidFill>
                  <a:srgbClr val="FF0000"/>
                </a:solidFill>
                <a:latin typeface="noorehira" panose="02000500000000020004" pitchFamily="2" charset="-78"/>
                <a:cs typeface="noorehira" panose="02000500000000020004" pitchFamily="2" charset="-78"/>
              </a:rPr>
              <a:t>شریعہ</a:t>
            </a:r>
            <a:r>
              <a:rPr lang="en-US" sz="3200" dirty="0">
                <a:solidFill>
                  <a:srgbClr val="FF0000"/>
                </a:solidFill>
                <a:latin typeface="noorehira" panose="02000500000000020004" pitchFamily="2" charset="-78"/>
                <a:cs typeface="noorehira" panose="02000500000000020004" pitchFamily="2" charset="-78"/>
              </a:rPr>
              <a:t>)</a:t>
            </a:r>
            <a:r>
              <a:rPr lang="en-US" sz="3200" dirty="0">
                <a:latin typeface="Calibri" panose="020F0502020204030204" pitchFamily="34" charset="0"/>
                <a:cs typeface="Arial" panose="020B0604020202020204" pitchFamily="34" charset="0"/>
              </a:rPr>
              <a:t> a person who intends to travel a distance of 77 </a:t>
            </a:r>
            <a:r>
              <a:rPr lang="en-US" sz="3200" dirty="0" err="1">
                <a:latin typeface="Calibri" panose="020F0502020204030204" pitchFamily="34" charset="0"/>
                <a:cs typeface="Arial" panose="020B0604020202020204" pitchFamily="34" charset="0"/>
              </a:rPr>
              <a:t>kms</a:t>
            </a:r>
            <a:r>
              <a:rPr lang="en-US" sz="3200" dirty="0">
                <a:latin typeface="Calibri" panose="020F0502020204030204" pitchFamily="34" charset="0"/>
                <a:cs typeface="Arial" panose="020B0604020202020204" pitchFamily="34" charset="0"/>
              </a:rPr>
              <a:t> (48 miles) or more, is called a </a:t>
            </a:r>
            <a:r>
              <a:rPr lang="en-US" sz="3200" dirty="0" err="1">
                <a:latin typeface="Calibri" panose="020F0502020204030204" pitchFamily="34" charset="0"/>
                <a:cs typeface="Arial" panose="020B0604020202020204" pitchFamily="34" charset="0"/>
              </a:rPr>
              <a:t>musaafir</a:t>
            </a:r>
            <a:r>
              <a:rPr lang="en-US" sz="3200" dirty="0">
                <a:latin typeface="Calibri" panose="020F0502020204030204" pitchFamily="34" charset="0"/>
                <a:cs typeface="Arial" panose="020B0604020202020204" pitchFamily="34" charset="0"/>
              </a:rPr>
              <a:t> </a:t>
            </a:r>
            <a:r>
              <a:rPr lang="en-US" sz="3200" dirty="0">
                <a:solidFill>
                  <a:srgbClr val="FF0000"/>
                </a:solidFill>
                <a:latin typeface="noorehira" panose="02000500000000020004" pitchFamily="2" charset="-78"/>
                <a:cs typeface="noorehira" panose="02000500000000020004" pitchFamily="2" charset="-78"/>
              </a:rPr>
              <a:t>(</a:t>
            </a:r>
            <a:r>
              <a:rPr lang="ur-PK" sz="3200" dirty="0">
                <a:solidFill>
                  <a:srgbClr val="FF0000"/>
                </a:solidFill>
                <a:latin typeface="noorehira" panose="02000500000000020004" pitchFamily="2" charset="-78"/>
                <a:cs typeface="noorehira" panose="02000500000000020004" pitchFamily="2" charset="-78"/>
              </a:rPr>
              <a:t>مسافر</a:t>
            </a:r>
            <a:r>
              <a:rPr lang="en-US" sz="3200" dirty="0">
                <a:solidFill>
                  <a:srgbClr val="FF0000"/>
                </a:solidFill>
                <a:latin typeface="noorehira" panose="02000500000000020004" pitchFamily="2" charset="-78"/>
                <a:cs typeface="noorehira" panose="02000500000000020004" pitchFamily="2" charset="-78"/>
              </a:rPr>
              <a:t>)</a:t>
            </a:r>
            <a:r>
              <a:rPr lang="en-US" sz="3200" dirty="0">
                <a:latin typeface="Calibri" panose="020F0502020204030204" pitchFamily="34" charset="0"/>
                <a:cs typeface="Arial" panose="020B0604020202020204" pitchFamily="34" charset="0"/>
              </a:rPr>
              <a:t>.</a:t>
            </a:r>
          </a:p>
          <a:p>
            <a:pPr>
              <a:buFont typeface="Wingdings" panose="05000000000000000000" pitchFamily="2" charset="2"/>
              <a:buChar char="Ø"/>
            </a:pPr>
            <a:r>
              <a:rPr lang="en-US" sz="3200" dirty="0">
                <a:latin typeface="Calibri" panose="020F0502020204030204" pitchFamily="34" charset="0"/>
                <a:cs typeface="Arial" panose="020B0604020202020204" pitchFamily="34" charset="0"/>
              </a:rPr>
              <a:t>A person who travels 77 </a:t>
            </a:r>
            <a:r>
              <a:rPr lang="en-US" sz="3200" dirty="0" err="1">
                <a:latin typeface="Calibri" panose="020F0502020204030204" pitchFamily="34" charset="0"/>
                <a:cs typeface="Arial" panose="020B0604020202020204" pitchFamily="34" charset="0"/>
              </a:rPr>
              <a:t>kms</a:t>
            </a:r>
            <a:r>
              <a:rPr lang="en-US" sz="3200" dirty="0">
                <a:latin typeface="Calibri" panose="020F0502020204030204" pitchFamily="34" charset="0"/>
                <a:cs typeface="Arial" panose="020B0604020202020204" pitchFamily="34" charset="0"/>
              </a:rPr>
              <a:t> or more and intends to remain at one's destination for less than 15 days, is also a </a:t>
            </a:r>
            <a:r>
              <a:rPr lang="en-US" sz="3200" dirty="0" err="1">
                <a:latin typeface="Calibri" panose="020F0502020204030204" pitchFamily="34" charset="0"/>
                <a:cs typeface="Arial" panose="020B0604020202020204" pitchFamily="34" charset="0"/>
              </a:rPr>
              <a:t>musaafir</a:t>
            </a:r>
            <a:r>
              <a:rPr lang="en-US" sz="3200" dirty="0">
                <a:latin typeface="Calibri" panose="020F0502020204030204" pitchFamily="34" charset="0"/>
                <a:cs typeface="Arial" panose="020B0604020202020204" pitchFamily="34" charset="0"/>
              </a:rPr>
              <a:t>.</a:t>
            </a:r>
          </a:p>
          <a:p>
            <a:pPr>
              <a:buFont typeface="Wingdings" panose="05000000000000000000" pitchFamily="2" charset="2"/>
              <a:buChar char="Ø"/>
            </a:pPr>
            <a:r>
              <a:rPr lang="en-US" sz="3200" dirty="0">
                <a:latin typeface="Calibri" panose="020F0502020204030204" pitchFamily="34" charset="0"/>
                <a:cs typeface="Arial" panose="020B0604020202020204" pitchFamily="34" charset="0"/>
              </a:rPr>
              <a:t>A </a:t>
            </a:r>
            <a:r>
              <a:rPr lang="en-US" sz="3200" dirty="0" err="1">
                <a:latin typeface="Calibri" panose="020F0502020204030204" pitchFamily="34" charset="0"/>
                <a:cs typeface="Arial" panose="020B0604020202020204" pitchFamily="34" charset="0"/>
              </a:rPr>
              <a:t>musaafir</a:t>
            </a:r>
            <a:r>
              <a:rPr lang="en-US" sz="3200" dirty="0">
                <a:latin typeface="Calibri" panose="020F0502020204030204" pitchFamily="34" charset="0"/>
                <a:cs typeface="Arial" panose="020B0604020202020204" pitchFamily="34" charset="0"/>
              </a:rPr>
              <a:t> who intends remaining at his destination for 15 days or more will only be a </a:t>
            </a:r>
            <a:r>
              <a:rPr lang="en-US" sz="3200" dirty="0" err="1">
                <a:latin typeface="Calibri" panose="020F0502020204030204" pitchFamily="34" charset="0"/>
                <a:cs typeface="Arial" panose="020B0604020202020204" pitchFamily="34" charset="0"/>
              </a:rPr>
              <a:t>musaafir</a:t>
            </a:r>
            <a:r>
              <a:rPr lang="en-US" sz="3200" dirty="0">
                <a:latin typeface="Calibri" panose="020F0502020204030204" pitchFamily="34" charset="0"/>
                <a:cs typeface="Arial" panose="020B0604020202020204" pitchFamily="34" charset="0"/>
              </a:rPr>
              <a:t> during his journey. Once he reaches his destination, he will not be a </a:t>
            </a:r>
            <a:r>
              <a:rPr lang="en-US" sz="3200" dirty="0" err="1">
                <a:latin typeface="Calibri" panose="020F0502020204030204" pitchFamily="34" charset="0"/>
                <a:cs typeface="Arial" panose="020B0604020202020204" pitchFamily="34" charset="0"/>
              </a:rPr>
              <a:t>musaafir</a:t>
            </a:r>
            <a:r>
              <a:rPr lang="en-US" sz="3200" dirty="0">
                <a:latin typeface="Calibri" panose="020F0502020204030204" pitchFamily="34" charset="0"/>
                <a:cs typeface="Arial" panose="020B0604020202020204" pitchFamily="34" charset="0"/>
              </a:rPr>
              <a:t>.</a:t>
            </a:r>
          </a:p>
          <a:p>
            <a:endParaRPr lang="en-US" dirty="0"/>
          </a:p>
        </p:txBody>
      </p:sp>
    </p:spTree>
    <p:extLst>
      <p:ext uri="{BB962C8B-B14F-4D97-AF65-F5344CB8AC3E}">
        <p14:creationId xmlns:p14="http://schemas.microsoft.com/office/powerpoint/2010/main" val="38214392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95E8D-EE97-459D-8C14-07A242109F55}"/>
              </a:ext>
            </a:extLst>
          </p:cNvPr>
          <p:cNvSpPr>
            <a:spLocks noGrp="1"/>
          </p:cNvSpPr>
          <p:nvPr>
            <p:ph type="title"/>
          </p:nvPr>
        </p:nvSpPr>
        <p:spPr>
          <a:xfrm>
            <a:off x="533400" y="304800"/>
            <a:ext cx="7467600" cy="685800"/>
          </a:xfrm>
        </p:spPr>
        <p:txBody>
          <a:bodyPr>
            <a:normAutofit fontScale="90000"/>
          </a:bodyPr>
          <a:lstStyle/>
          <a:p>
            <a:r>
              <a:rPr lang="en-US" sz="4400" u="sng" dirty="0">
                <a:latin typeface="Calibri" panose="020F0502020204030204" pitchFamily="34" charset="0"/>
              </a:rPr>
              <a:t>The (Traveler's) </a:t>
            </a:r>
            <a:r>
              <a:rPr lang="en-US" sz="4400" u="sng" dirty="0" err="1">
                <a:latin typeface="Calibri" panose="020F0502020204030204" pitchFamily="34" charset="0"/>
              </a:rPr>
              <a:t>Namaaz</a:t>
            </a:r>
            <a:r>
              <a:rPr lang="en-US" sz="4400" u="sng" dirty="0">
                <a:latin typeface="Calibri" panose="020F0502020204030204" pitchFamily="34" charset="0"/>
              </a:rPr>
              <a:t>	</a:t>
            </a:r>
            <a:r>
              <a:rPr lang="en-US" sz="4400" u="sng" dirty="0">
                <a:latin typeface="Calibri" panose="020F0502020204030204" pitchFamily="34" charset="0"/>
                <a:cs typeface="Jameel Noori Nastaleeq" panose="02000503000000000004" pitchFamily="2" charset="-78"/>
              </a:rPr>
              <a:t>(</a:t>
            </a:r>
            <a:r>
              <a:rPr lang="ur-PK" sz="4400" u="sng" dirty="0">
                <a:latin typeface="Calibri" panose="020F0502020204030204" pitchFamily="34" charset="0"/>
                <a:cs typeface="Jameel Noori Nastaleeq" panose="02000503000000000004" pitchFamily="2" charset="-78"/>
              </a:rPr>
              <a:t>مسافر کی نماز</a:t>
            </a:r>
            <a:r>
              <a:rPr lang="en-US" sz="4400" u="sng" dirty="0">
                <a:latin typeface="Calibri" panose="020F0502020204030204" pitchFamily="34" charset="0"/>
                <a:cs typeface="Jameel Noori Nastaleeq" panose="02000503000000000004" pitchFamily="2" charset="-78"/>
              </a:rPr>
              <a:t>)</a:t>
            </a:r>
            <a:br>
              <a:rPr lang="en-US" sz="4400" u="sng" dirty="0">
                <a:latin typeface="Calibri" panose="020F0502020204030204" pitchFamily="34" charset="0"/>
                <a:cs typeface="Jameel Noori Nastaleeq" panose="02000503000000000004" pitchFamily="2" charset="-78"/>
              </a:rPr>
            </a:br>
            <a:endParaRPr lang="en-US" sz="4000" u="sng" dirty="0">
              <a:latin typeface="Calibri" panose="020F0502020204030204" pitchFamily="34" charset="0"/>
              <a:cs typeface="Jameel Noori Nastaleeq" panose="02000503000000000004" pitchFamily="2" charset="-78"/>
            </a:endParaRPr>
          </a:p>
        </p:txBody>
      </p:sp>
      <p:sp>
        <p:nvSpPr>
          <p:cNvPr id="3" name="Content Placeholder 2">
            <a:extLst>
              <a:ext uri="{FF2B5EF4-FFF2-40B4-BE49-F238E27FC236}">
                <a16:creationId xmlns:a16="http://schemas.microsoft.com/office/drawing/2014/main" id="{604E56E6-C36B-4683-9008-0ECCFF9F59B6}"/>
              </a:ext>
            </a:extLst>
          </p:cNvPr>
          <p:cNvSpPr>
            <a:spLocks noGrp="1"/>
          </p:cNvSpPr>
          <p:nvPr>
            <p:ph idx="1"/>
          </p:nvPr>
        </p:nvSpPr>
        <p:spPr>
          <a:xfrm>
            <a:off x="203200" y="1447801"/>
            <a:ext cx="10312400" cy="5029200"/>
          </a:xfrm>
        </p:spPr>
        <p:txBody>
          <a:bodyPr>
            <a:normAutofit/>
          </a:bodyPr>
          <a:lstStyle/>
          <a:p>
            <a:pPr>
              <a:buFont typeface="Wingdings" panose="05000000000000000000" pitchFamily="2" charset="2"/>
              <a:buChar char="Ø"/>
            </a:pPr>
            <a:r>
              <a:rPr lang="en-US" sz="3200" dirty="0">
                <a:latin typeface="Calibri" panose="020F0502020204030204" pitchFamily="34" charset="0"/>
                <a:cs typeface="Arial" panose="020B0604020202020204" pitchFamily="34" charset="0"/>
              </a:rPr>
              <a:t>A </a:t>
            </a:r>
            <a:r>
              <a:rPr lang="en-US" sz="3200" dirty="0" err="1">
                <a:latin typeface="Calibri" panose="020F0502020204030204" pitchFamily="34" charset="0"/>
                <a:cs typeface="Arial" panose="020B0604020202020204" pitchFamily="34" charset="0"/>
              </a:rPr>
              <a:t>musaafir</a:t>
            </a:r>
            <a:r>
              <a:rPr lang="en-US" sz="3200" dirty="0">
                <a:latin typeface="Calibri" panose="020F0502020204030204" pitchFamily="34" charset="0"/>
                <a:cs typeface="Arial" panose="020B0604020202020204" pitchFamily="34" charset="0"/>
              </a:rPr>
              <a:t> should make qasr </a:t>
            </a:r>
            <a:r>
              <a:rPr lang="en-US" sz="3200" dirty="0">
                <a:solidFill>
                  <a:srgbClr val="FF0000"/>
                </a:solidFill>
                <a:latin typeface="noorehira" panose="02000500000000020004" pitchFamily="2" charset="-78"/>
                <a:cs typeface="noorehira" panose="02000500000000020004" pitchFamily="2" charset="-78"/>
              </a:rPr>
              <a:t>(</a:t>
            </a:r>
            <a:r>
              <a:rPr lang="ur-PK" sz="3200" dirty="0">
                <a:solidFill>
                  <a:srgbClr val="FF0000"/>
                </a:solidFill>
                <a:latin typeface="noorehira" panose="02000500000000020004" pitchFamily="2" charset="-78"/>
                <a:cs typeface="noorehira" panose="02000500000000020004" pitchFamily="2" charset="-78"/>
              </a:rPr>
              <a:t>قصر</a:t>
            </a:r>
            <a:r>
              <a:rPr lang="en-US" sz="3200" dirty="0">
                <a:solidFill>
                  <a:srgbClr val="FF0000"/>
                </a:solidFill>
                <a:latin typeface="noorehira" panose="02000500000000020004" pitchFamily="2" charset="-78"/>
                <a:cs typeface="noorehira" panose="02000500000000020004" pitchFamily="2" charset="-78"/>
              </a:rPr>
              <a:t>)</a:t>
            </a:r>
            <a:r>
              <a:rPr lang="en-US" sz="3200" dirty="0">
                <a:latin typeface="Calibri" panose="020F0502020204030204" pitchFamily="34" charset="0"/>
                <a:cs typeface="Arial" panose="020B0604020202020204" pitchFamily="34" charset="0"/>
              </a:rPr>
              <a:t> of the </a:t>
            </a:r>
            <a:r>
              <a:rPr lang="en-US" sz="3200" dirty="0" err="1">
                <a:latin typeface="Calibri" panose="020F0502020204030204" pitchFamily="34" charset="0"/>
                <a:cs typeface="Arial" panose="020B0604020202020204" pitchFamily="34" charset="0"/>
              </a:rPr>
              <a:t>zohar</a:t>
            </a:r>
            <a:r>
              <a:rPr lang="en-US" sz="3200" dirty="0">
                <a:latin typeface="Calibri" panose="020F0502020204030204" pitchFamily="34" charset="0"/>
                <a:cs typeface="Arial" panose="020B0604020202020204" pitchFamily="34" charset="0"/>
              </a:rPr>
              <a:t>, </a:t>
            </a:r>
            <a:r>
              <a:rPr lang="en-US" sz="3200" dirty="0" err="1">
                <a:latin typeface="Calibri" panose="020F0502020204030204" pitchFamily="34" charset="0"/>
                <a:cs typeface="Arial" panose="020B0604020202020204" pitchFamily="34" charset="0"/>
              </a:rPr>
              <a:t>asr</a:t>
            </a:r>
            <a:r>
              <a:rPr lang="en-US" sz="3200" dirty="0">
                <a:latin typeface="Calibri" panose="020F0502020204030204" pitchFamily="34" charset="0"/>
                <a:cs typeface="Arial" panose="020B0604020202020204" pitchFamily="34" charset="0"/>
              </a:rPr>
              <a:t> and </a:t>
            </a:r>
            <a:r>
              <a:rPr lang="en-US" sz="3200" dirty="0" err="1">
                <a:latin typeface="Calibri" panose="020F0502020204030204" pitchFamily="34" charset="0"/>
                <a:cs typeface="Arial" panose="020B0604020202020204" pitchFamily="34" charset="0"/>
              </a:rPr>
              <a:t>esha</a:t>
            </a:r>
            <a:r>
              <a:rPr lang="en-US" sz="3200" dirty="0">
                <a:latin typeface="Calibri" panose="020F0502020204030204" pitchFamily="34" charset="0"/>
                <a:cs typeface="Arial" panose="020B0604020202020204" pitchFamily="34" charset="0"/>
              </a:rPr>
              <a:t> (</a:t>
            </a:r>
            <a:r>
              <a:rPr lang="en-US" sz="3200" dirty="0" err="1">
                <a:latin typeface="Calibri" panose="020F0502020204030204" pitchFamily="34" charset="0"/>
                <a:cs typeface="Arial" panose="020B0604020202020204" pitchFamily="34" charset="0"/>
              </a:rPr>
              <a:t>farz</a:t>
            </a:r>
            <a:r>
              <a:rPr lang="en-US" sz="3200" dirty="0">
                <a:latin typeface="Calibri" panose="020F0502020204030204" pitchFamily="34" charset="0"/>
                <a:cs typeface="Arial" panose="020B0604020202020204" pitchFamily="34" charset="0"/>
              </a:rPr>
              <a:t> only), i.e. One must perform two </a:t>
            </a:r>
            <a:r>
              <a:rPr lang="en-US" sz="3200" dirty="0" err="1">
                <a:latin typeface="Calibri" panose="020F0502020204030204" pitchFamily="34" charset="0"/>
                <a:cs typeface="Arial" panose="020B0604020202020204" pitchFamily="34" charset="0"/>
              </a:rPr>
              <a:t>farz</a:t>
            </a:r>
            <a:r>
              <a:rPr lang="en-US" sz="3200" dirty="0">
                <a:latin typeface="Calibri" panose="020F0502020204030204" pitchFamily="34" charset="0"/>
                <a:cs typeface="Arial" panose="020B0604020202020204" pitchFamily="34" charset="0"/>
              </a:rPr>
              <a:t> only instead of four </a:t>
            </a:r>
            <a:r>
              <a:rPr lang="en-US" sz="3200" dirty="0" err="1">
                <a:latin typeface="Calibri" panose="020F0502020204030204" pitchFamily="34" charset="0"/>
                <a:cs typeface="Arial" panose="020B0604020202020204" pitchFamily="34" charset="0"/>
              </a:rPr>
              <a:t>rak'aats</a:t>
            </a:r>
            <a:r>
              <a:rPr lang="en-US" sz="3200" dirty="0">
                <a:latin typeface="Calibri" panose="020F0502020204030204" pitchFamily="34" charset="0"/>
                <a:cs typeface="Arial" panose="020B0604020202020204" pitchFamily="34" charset="0"/>
              </a:rPr>
              <a:t>.</a:t>
            </a:r>
          </a:p>
          <a:p>
            <a:pPr>
              <a:buFont typeface="Wingdings" panose="05000000000000000000" pitchFamily="2" charset="2"/>
              <a:buChar char="Ø"/>
            </a:pPr>
            <a:r>
              <a:rPr lang="en-US" sz="3200" dirty="0">
                <a:latin typeface="Calibri" panose="020F0502020204030204" pitchFamily="34" charset="0"/>
                <a:cs typeface="Arial" panose="020B0604020202020204" pitchFamily="34" charset="0"/>
              </a:rPr>
              <a:t>There is no qasr in the </a:t>
            </a:r>
            <a:r>
              <a:rPr lang="en-US" sz="3200" dirty="0" err="1">
                <a:latin typeface="Calibri" panose="020F0502020204030204" pitchFamily="34" charset="0"/>
                <a:cs typeface="Arial" panose="020B0604020202020204" pitchFamily="34" charset="0"/>
              </a:rPr>
              <a:t>farz</a:t>
            </a:r>
            <a:r>
              <a:rPr lang="en-US" sz="3200" dirty="0">
                <a:latin typeface="Calibri" panose="020F0502020204030204" pitchFamily="34" charset="0"/>
                <a:cs typeface="Arial" panose="020B0604020202020204" pitchFamily="34" charset="0"/>
              </a:rPr>
              <a:t> of </a:t>
            </a:r>
            <a:r>
              <a:rPr lang="en-US" sz="3200" dirty="0" err="1">
                <a:latin typeface="Calibri" panose="020F0502020204030204" pitchFamily="34" charset="0"/>
                <a:cs typeface="Arial" panose="020B0604020202020204" pitchFamily="34" charset="0"/>
              </a:rPr>
              <a:t>fajr</a:t>
            </a:r>
            <a:r>
              <a:rPr lang="en-US" sz="3200" dirty="0">
                <a:latin typeface="Calibri" panose="020F0502020204030204" pitchFamily="34" charset="0"/>
                <a:cs typeface="Arial" panose="020B0604020202020204" pitchFamily="34" charset="0"/>
              </a:rPr>
              <a:t> and maghrib. Similarly there is no qasr of </a:t>
            </a:r>
            <a:r>
              <a:rPr lang="en-US" sz="3200" dirty="0" err="1">
                <a:latin typeface="Calibri" panose="020F0502020204030204" pitchFamily="34" charset="0"/>
                <a:cs typeface="Arial" panose="020B0604020202020204" pitchFamily="34" charset="0"/>
              </a:rPr>
              <a:t>witr</a:t>
            </a:r>
            <a:r>
              <a:rPr lang="en-US" sz="3200" dirty="0">
                <a:latin typeface="Calibri" panose="020F0502020204030204" pitchFamily="34" charset="0"/>
                <a:cs typeface="Arial" panose="020B0604020202020204" pitchFamily="34" charset="0"/>
              </a:rPr>
              <a:t>, </a:t>
            </a:r>
            <a:r>
              <a:rPr lang="en-US" sz="3200" dirty="0" err="1">
                <a:latin typeface="Calibri" panose="020F0502020204030204" pitchFamily="34" charset="0"/>
                <a:cs typeface="Arial" panose="020B0604020202020204" pitchFamily="34" charset="0"/>
              </a:rPr>
              <a:t>sunnat</a:t>
            </a:r>
            <a:r>
              <a:rPr lang="en-US" sz="3200" dirty="0">
                <a:latin typeface="Calibri" panose="020F0502020204030204" pitchFamily="34" charset="0"/>
                <a:cs typeface="Arial" panose="020B0604020202020204" pitchFamily="34" charset="0"/>
              </a:rPr>
              <a:t> or </a:t>
            </a:r>
            <a:r>
              <a:rPr lang="en-US" sz="3200" dirty="0" err="1">
                <a:latin typeface="Calibri" panose="020F0502020204030204" pitchFamily="34" charset="0"/>
                <a:cs typeface="Arial" panose="020B0604020202020204" pitchFamily="34" charset="0"/>
              </a:rPr>
              <a:t>nafil</a:t>
            </a:r>
            <a:r>
              <a:rPr lang="en-US" sz="3200" dirty="0">
                <a:latin typeface="Calibri" panose="020F0502020204030204" pitchFamily="34" charset="0"/>
                <a:cs typeface="Arial" panose="020B0604020202020204" pitchFamily="34" charset="0"/>
              </a:rPr>
              <a:t> </a:t>
            </a:r>
            <a:r>
              <a:rPr lang="en-US" sz="3200" dirty="0" err="1">
                <a:latin typeface="Calibri" panose="020F0502020204030204" pitchFamily="34" charset="0"/>
                <a:cs typeface="Arial" panose="020B0604020202020204" pitchFamily="34" charset="0"/>
              </a:rPr>
              <a:t>salaat</a:t>
            </a:r>
            <a:r>
              <a:rPr lang="en-US" sz="3200" dirty="0">
                <a:latin typeface="Calibri" panose="020F0502020204030204" pitchFamily="34" charset="0"/>
                <a:cs typeface="Arial" panose="020B0604020202020204" pitchFamily="34" charset="0"/>
              </a:rPr>
              <a:t>.</a:t>
            </a:r>
          </a:p>
          <a:p>
            <a:pPr>
              <a:buFont typeface="Wingdings" panose="05000000000000000000" pitchFamily="2" charset="2"/>
              <a:buChar char="Ø"/>
            </a:pPr>
            <a:r>
              <a:rPr lang="en-US" sz="3200" dirty="0">
                <a:latin typeface="Calibri" panose="020F0502020204030204" pitchFamily="34" charset="0"/>
                <a:cs typeface="Arial" panose="020B0604020202020204" pitchFamily="34" charset="0"/>
              </a:rPr>
              <a:t>A </a:t>
            </a:r>
            <a:r>
              <a:rPr lang="en-US" sz="3200" dirty="0" err="1">
                <a:latin typeface="Calibri" panose="020F0502020204030204" pitchFamily="34" charset="0"/>
                <a:cs typeface="Arial" panose="020B0604020202020204" pitchFamily="34" charset="0"/>
              </a:rPr>
              <a:t>musaafir</a:t>
            </a:r>
            <a:r>
              <a:rPr lang="en-US" sz="3200" dirty="0">
                <a:latin typeface="Calibri" panose="020F0502020204030204" pitchFamily="34" charset="0"/>
                <a:cs typeface="Arial" panose="020B0604020202020204" pitchFamily="34" charset="0"/>
              </a:rPr>
              <a:t> who performs his </a:t>
            </a:r>
            <a:r>
              <a:rPr lang="en-US" sz="3200" dirty="0" err="1">
                <a:latin typeface="Calibri" panose="020F0502020204030204" pitchFamily="34" charset="0"/>
                <a:cs typeface="Arial" panose="020B0604020202020204" pitchFamily="34" charset="0"/>
              </a:rPr>
              <a:t>namaaz</a:t>
            </a:r>
            <a:r>
              <a:rPr lang="en-US" sz="3200" dirty="0">
                <a:latin typeface="Calibri" panose="020F0502020204030204" pitchFamily="34" charset="0"/>
                <a:cs typeface="Arial" panose="020B0604020202020204" pitchFamily="34" charset="0"/>
              </a:rPr>
              <a:t> behind a </a:t>
            </a:r>
            <a:r>
              <a:rPr lang="en-US" sz="3200" dirty="0" err="1">
                <a:latin typeface="Calibri" panose="020F0502020204030204" pitchFamily="34" charset="0"/>
                <a:cs typeface="Arial" panose="020B0604020202020204" pitchFamily="34" charset="0"/>
              </a:rPr>
              <a:t>muqeem</a:t>
            </a:r>
            <a:r>
              <a:rPr lang="en-US" sz="3200" dirty="0">
                <a:latin typeface="Calibri" panose="020F0502020204030204" pitchFamily="34" charset="0"/>
                <a:cs typeface="Arial" panose="020B0604020202020204" pitchFamily="34" charset="0"/>
              </a:rPr>
              <a:t> </a:t>
            </a:r>
            <a:r>
              <a:rPr lang="en-US" sz="3200" dirty="0">
                <a:solidFill>
                  <a:srgbClr val="FF0000"/>
                </a:solidFill>
                <a:latin typeface="noorehira" panose="02000500000000020004" pitchFamily="2" charset="-78"/>
                <a:cs typeface="noorehira" panose="02000500000000020004" pitchFamily="2" charset="-78"/>
              </a:rPr>
              <a:t>(</a:t>
            </a:r>
            <a:r>
              <a:rPr lang="ur-PK" sz="3200" dirty="0">
                <a:solidFill>
                  <a:srgbClr val="FF0000"/>
                </a:solidFill>
                <a:latin typeface="noorehira" panose="02000500000000020004" pitchFamily="2" charset="-78"/>
                <a:cs typeface="noorehira" panose="02000500000000020004" pitchFamily="2" charset="-78"/>
              </a:rPr>
              <a:t>مقیم</a:t>
            </a:r>
            <a:r>
              <a:rPr lang="en-US" sz="3200" dirty="0">
                <a:solidFill>
                  <a:srgbClr val="FF0000"/>
                </a:solidFill>
                <a:latin typeface="noorehira" panose="02000500000000020004" pitchFamily="2" charset="-78"/>
                <a:cs typeface="noorehira" panose="02000500000000020004" pitchFamily="2" charset="-78"/>
              </a:rPr>
              <a:t>)</a:t>
            </a:r>
            <a:r>
              <a:rPr lang="en-US" sz="3200" dirty="0">
                <a:latin typeface="Calibri" panose="020F0502020204030204" pitchFamily="34" charset="0"/>
                <a:cs typeface="Arial" panose="020B0604020202020204" pitchFamily="34" charset="0"/>
              </a:rPr>
              <a:t> </a:t>
            </a:r>
            <a:r>
              <a:rPr lang="en-US" sz="3200" dirty="0" err="1">
                <a:latin typeface="Calibri" panose="020F0502020204030204" pitchFamily="34" charset="0"/>
                <a:cs typeface="Arial" panose="020B0604020202020204" pitchFamily="34" charset="0"/>
              </a:rPr>
              <a:t>imaam</a:t>
            </a:r>
            <a:r>
              <a:rPr lang="en-US" sz="3200" dirty="0">
                <a:latin typeface="Calibri" panose="020F0502020204030204" pitchFamily="34" charset="0"/>
                <a:cs typeface="Arial" panose="020B0604020202020204" pitchFamily="34" charset="0"/>
              </a:rPr>
              <a:t> (who is not a </a:t>
            </a:r>
            <a:r>
              <a:rPr lang="en-US" sz="3200" dirty="0" err="1">
                <a:latin typeface="Calibri" panose="020F0502020204030204" pitchFamily="34" charset="0"/>
                <a:cs typeface="Arial" panose="020B0604020202020204" pitchFamily="34" charset="0"/>
              </a:rPr>
              <a:t>musaafir</a:t>
            </a:r>
            <a:r>
              <a:rPr lang="en-US" sz="3200" dirty="0">
                <a:latin typeface="Calibri" panose="020F0502020204030204" pitchFamily="34" charset="0"/>
                <a:cs typeface="Arial" panose="020B0604020202020204" pitchFamily="34" charset="0"/>
              </a:rPr>
              <a:t>) should perform the full four </a:t>
            </a:r>
            <a:r>
              <a:rPr lang="en-US" sz="3200" dirty="0" err="1">
                <a:latin typeface="Calibri" panose="020F0502020204030204" pitchFamily="34" charset="0"/>
                <a:cs typeface="Arial" panose="020B0604020202020204" pitchFamily="34" charset="0"/>
              </a:rPr>
              <a:t>rakaats</a:t>
            </a:r>
            <a:r>
              <a:rPr lang="en-US" sz="3200" dirty="0">
                <a:latin typeface="Calibri" panose="020F0502020204030204" pitchFamily="34" charset="0"/>
                <a:cs typeface="Arial" panose="020B0604020202020204" pitchFamily="34" charset="0"/>
              </a:rPr>
              <a:t> in the </a:t>
            </a:r>
            <a:r>
              <a:rPr lang="en-US" sz="3200" dirty="0" err="1">
                <a:latin typeface="Calibri" panose="020F0502020204030204" pitchFamily="34" charset="0"/>
                <a:cs typeface="Arial" panose="020B0604020202020204" pitchFamily="34" charset="0"/>
              </a:rPr>
              <a:t>zohar</a:t>
            </a:r>
            <a:r>
              <a:rPr lang="en-US" sz="3200" dirty="0">
                <a:latin typeface="Calibri" panose="020F0502020204030204" pitchFamily="34" charset="0"/>
                <a:cs typeface="Arial" panose="020B0604020202020204" pitchFamily="34" charset="0"/>
              </a:rPr>
              <a:t> ,</a:t>
            </a:r>
            <a:r>
              <a:rPr lang="en-US" sz="3200" dirty="0" err="1">
                <a:latin typeface="Calibri" panose="020F0502020204030204" pitchFamily="34" charset="0"/>
                <a:cs typeface="Arial" panose="020B0604020202020204" pitchFamily="34" charset="0"/>
              </a:rPr>
              <a:t>asr</a:t>
            </a:r>
            <a:r>
              <a:rPr lang="en-US" sz="3200" dirty="0">
                <a:latin typeface="Calibri" panose="020F0502020204030204" pitchFamily="34" charset="0"/>
                <a:cs typeface="Arial" panose="020B0604020202020204" pitchFamily="34" charset="0"/>
              </a:rPr>
              <a:t> and </a:t>
            </a:r>
            <a:r>
              <a:rPr lang="en-US" sz="3200" dirty="0" err="1">
                <a:latin typeface="Calibri" panose="020F0502020204030204" pitchFamily="34" charset="0"/>
                <a:cs typeface="Arial" panose="020B0604020202020204" pitchFamily="34" charset="0"/>
              </a:rPr>
              <a:t>esha</a:t>
            </a:r>
            <a:r>
              <a:rPr lang="ur-PK" sz="3200" dirty="0">
                <a:latin typeface="Calibri" panose="020F0502020204030204" pitchFamily="34" charset="0"/>
                <a:cs typeface="Arial" panose="020B0604020202020204" pitchFamily="34" charset="0"/>
              </a:rPr>
              <a:t> </a:t>
            </a:r>
            <a:r>
              <a:rPr lang="en-US" sz="3200" dirty="0" err="1">
                <a:latin typeface="Calibri" panose="020F0502020204030204" pitchFamily="34" charset="0"/>
                <a:cs typeface="Arial" panose="020B0604020202020204" pitchFamily="34" charset="0"/>
              </a:rPr>
              <a:t>farz</a:t>
            </a:r>
            <a:r>
              <a:rPr lang="en-US" sz="3200" dirty="0">
                <a:latin typeface="Calibri" panose="020F0502020204030204" pitchFamily="34" charset="0"/>
                <a:cs typeface="Arial" panose="020B0604020202020204" pitchFamily="34" charset="0"/>
              </a:rPr>
              <a:t>.</a:t>
            </a:r>
          </a:p>
          <a:p>
            <a:endParaRPr lang="en-US" dirty="0"/>
          </a:p>
        </p:txBody>
      </p:sp>
    </p:spTree>
    <p:extLst>
      <p:ext uri="{BB962C8B-B14F-4D97-AF65-F5344CB8AC3E}">
        <p14:creationId xmlns:p14="http://schemas.microsoft.com/office/powerpoint/2010/main" val="30396891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04800"/>
            <a:ext cx="7933266" cy="762000"/>
          </a:xfrm>
        </p:spPr>
        <p:txBody>
          <a:bodyPr>
            <a:normAutofit fontScale="90000"/>
          </a:bodyPr>
          <a:lstStyle/>
          <a:p>
            <a:r>
              <a:rPr lang="en-US" sz="4400" u="sng" dirty="0">
                <a:latin typeface="Calibri" panose="020F0502020204030204" pitchFamily="34" charset="0"/>
              </a:rPr>
              <a:t>The (Traveler's) </a:t>
            </a:r>
            <a:r>
              <a:rPr lang="en-US" sz="4400" u="sng" dirty="0" err="1">
                <a:latin typeface="Calibri" panose="020F0502020204030204" pitchFamily="34" charset="0"/>
              </a:rPr>
              <a:t>Namaaz</a:t>
            </a:r>
            <a:r>
              <a:rPr lang="en-US" sz="4400" u="sng" dirty="0">
                <a:latin typeface="Calibri" panose="020F0502020204030204" pitchFamily="34" charset="0"/>
              </a:rPr>
              <a:t>	</a:t>
            </a:r>
            <a:r>
              <a:rPr lang="en-US" sz="4400" u="sng" dirty="0">
                <a:latin typeface="Calibri" panose="020F0502020204030204" pitchFamily="34" charset="0"/>
                <a:cs typeface="Jameel Noori Nastaleeq" panose="02000503000000000004" pitchFamily="2" charset="-78"/>
              </a:rPr>
              <a:t>(</a:t>
            </a:r>
            <a:r>
              <a:rPr lang="ur-PK" sz="4400" u="sng" dirty="0">
                <a:latin typeface="Calibri" panose="020F0502020204030204" pitchFamily="34" charset="0"/>
                <a:cs typeface="Jameel Noori Nastaleeq" panose="02000503000000000004" pitchFamily="2" charset="-78"/>
              </a:rPr>
              <a:t>مسافر کی نماز</a:t>
            </a:r>
            <a:r>
              <a:rPr lang="en-US" sz="4400" u="sng" dirty="0">
                <a:latin typeface="Calibri" panose="020F0502020204030204" pitchFamily="34" charset="0"/>
                <a:cs typeface="Jameel Noori Nastaleeq" panose="02000503000000000004" pitchFamily="2" charset="-78"/>
              </a:rPr>
              <a:t>)</a:t>
            </a:r>
            <a:br>
              <a:rPr lang="en-US" sz="4400" u="sng" dirty="0">
                <a:latin typeface="Calibri" panose="020F0502020204030204" pitchFamily="34" charset="0"/>
                <a:cs typeface="Jameel Noori Nastaleeq" panose="02000503000000000004" pitchFamily="2" charset="-78"/>
              </a:rPr>
            </a:br>
            <a:endParaRPr lang="en-US" sz="4000" dirty="0">
              <a:latin typeface="Calibri" panose="020F0502020204030204" pitchFamily="34" charset="0"/>
            </a:endParaRPr>
          </a:p>
        </p:txBody>
      </p:sp>
      <p:sp>
        <p:nvSpPr>
          <p:cNvPr id="3" name="Content Placeholder 2"/>
          <p:cNvSpPr>
            <a:spLocks noGrp="1"/>
          </p:cNvSpPr>
          <p:nvPr>
            <p:ph idx="1"/>
          </p:nvPr>
        </p:nvSpPr>
        <p:spPr>
          <a:xfrm>
            <a:off x="533400" y="1371600"/>
            <a:ext cx="9601200" cy="4495800"/>
          </a:xfrm>
        </p:spPr>
        <p:txBody>
          <a:bodyPr>
            <a:normAutofit/>
          </a:bodyPr>
          <a:lstStyle/>
          <a:p>
            <a:pPr>
              <a:buFont typeface="Wingdings" panose="05000000000000000000" pitchFamily="2" charset="2"/>
              <a:buChar char="Ø"/>
            </a:pPr>
            <a:r>
              <a:rPr lang="en-US" sz="3200" dirty="0">
                <a:latin typeface="Calibri" panose="020F0502020204030204" pitchFamily="34" charset="0"/>
                <a:cs typeface="Arial" panose="020B0604020202020204" pitchFamily="34" charset="0"/>
              </a:rPr>
              <a:t>If the </a:t>
            </a:r>
            <a:r>
              <a:rPr lang="en-US" sz="3200" dirty="0" err="1">
                <a:latin typeface="Calibri" panose="020F0502020204030204" pitchFamily="34" charset="0"/>
                <a:cs typeface="Arial" panose="020B0604020202020204" pitchFamily="34" charset="0"/>
              </a:rPr>
              <a:t>imaam</a:t>
            </a:r>
            <a:r>
              <a:rPr lang="en-US" sz="3200" dirty="0">
                <a:latin typeface="Calibri" panose="020F0502020204030204" pitchFamily="34" charset="0"/>
                <a:cs typeface="Arial" panose="020B0604020202020204" pitchFamily="34" charset="0"/>
              </a:rPr>
              <a:t> is a </a:t>
            </a:r>
            <a:r>
              <a:rPr lang="en-US" sz="3200" dirty="0" err="1">
                <a:latin typeface="Calibri" panose="020F0502020204030204" pitchFamily="34" charset="0"/>
                <a:cs typeface="Arial" panose="020B0604020202020204" pitchFamily="34" charset="0"/>
              </a:rPr>
              <a:t>musaafir</a:t>
            </a:r>
            <a:r>
              <a:rPr lang="en-US" sz="3200" dirty="0">
                <a:latin typeface="Calibri" panose="020F0502020204030204" pitchFamily="34" charset="0"/>
                <a:cs typeface="Arial" panose="020B0604020202020204" pitchFamily="34" charset="0"/>
              </a:rPr>
              <a:t> and </a:t>
            </a:r>
            <a:r>
              <a:rPr lang="en-US" sz="3200" dirty="0" err="1">
                <a:latin typeface="Calibri" panose="020F0502020204030204" pitchFamily="34" charset="0"/>
                <a:cs typeface="Arial" panose="020B0604020202020204" pitchFamily="34" charset="0"/>
              </a:rPr>
              <a:t>muktadi</a:t>
            </a:r>
            <a:r>
              <a:rPr lang="en-US" sz="3200" dirty="0">
                <a:latin typeface="Calibri" panose="020F0502020204030204" pitchFamily="34" charset="0"/>
                <a:cs typeface="Arial" panose="020B0604020202020204" pitchFamily="34" charset="0"/>
              </a:rPr>
              <a:t> is </a:t>
            </a:r>
            <a:r>
              <a:rPr lang="en-US" sz="3200" dirty="0" err="1">
                <a:latin typeface="Calibri" panose="020F0502020204030204" pitchFamily="34" charset="0"/>
                <a:cs typeface="Arial" panose="020B0604020202020204" pitchFamily="34" charset="0"/>
              </a:rPr>
              <a:t>muqeem</a:t>
            </a:r>
            <a:r>
              <a:rPr lang="en-US" sz="3200" dirty="0">
                <a:latin typeface="Calibri" panose="020F0502020204030204" pitchFamily="34" charset="0"/>
                <a:cs typeface="Arial" panose="020B0604020202020204" pitchFamily="34" charset="0"/>
              </a:rPr>
              <a:t>, the </a:t>
            </a:r>
            <a:r>
              <a:rPr lang="en-US" sz="3200" dirty="0" err="1">
                <a:latin typeface="Calibri" panose="020F0502020204030204" pitchFamily="34" charset="0"/>
                <a:cs typeface="Arial" panose="020B0604020202020204" pitchFamily="34" charset="0"/>
              </a:rPr>
              <a:t>musaafir</a:t>
            </a:r>
            <a:r>
              <a:rPr lang="en-US" sz="3200" dirty="0">
                <a:latin typeface="Calibri" panose="020F0502020204030204" pitchFamily="34" charset="0"/>
                <a:cs typeface="Arial" panose="020B0604020202020204" pitchFamily="34" charset="0"/>
              </a:rPr>
              <a:t> </a:t>
            </a:r>
            <a:r>
              <a:rPr lang="en-US" sz="3200" dirty="0" err="1">
                <a:latin typeface="Calibri" panose="020F0502020204030204" pitchFamily="34" charset="0"/>
                <a:cs typeface="Arial" panose="020B0604020202020204" pitchFamily="34" charset="0"/>
              </a:rPr>
              <a:t>imaam</a:t>
            </a:r>
            <a:r>
              <a:rPr lang="en-US" sz="3200" dirty="0">
                <a:latin typeface="Calibri" panose="020F0502020204030204" pitchFamily="34" charset="0"/>
                <a:cs typeface="Arial" panose="020B0604020202020204" pitchFamily="34" charset="0"/>
              </a:rPr>
              <a:t> should complete his </a:t>
            </a:r>
            <a:r>
              <a:rPr lang="en-US" sz="3200" dirty="0" err="1">
                <a:latin typeface="Calibri" panose="020F0502020204030204" pitchFamily="34" charset="0"/>
                <a:cs typeface="Arial" panose="020B0604020202020204" pitchFamily="34" charset="0"/>
              </a:rPr>
              <a:t>namaaz</a:t>
            </a:r>
            <a:r>
              <a:rPr lang="en-US" sz="3200" dirty="0">
                <a:latin typeface="Calibri" panose="020F0502020204030204" pitchFamily="34" charset="0"/>
                <a:cs typeface="Arial" panose="020B0604020202020204" pitchFamily="34" charset="0"/>
              </a:rPr>
              <a:t> after two </a:t>
            </a:r>
            <a:r>
              <a:rPr lang="en-US" sz="3200" dirty="0" err="1">
                <a:latin typeface="Calibri" panose="020F0502020204030204" pitchFamily="34" charset="0"/>
                <a:cs typeface="Arial" panose="020B0604020202020204" pitchFamily="34" charset="0"/>
              </a:rPr>
              <a:t>rakaats</a:t>
            </a:r>
            <a:r>
              <a:rPr lang="en-US" sz="3200" dirty="0">
                <a:latin typeface="Calibri" panose="020F0502020204030204" pitchFamily="34" charset="0"/>
                <a:cs typeface="Arial" panose="020B0604020202020204" pitchFamily="34" charset="0"/>
              </a:rPr>
              <a:t> and there after he must ask the </a:t>
            </a:r>
            <a:r>
              <a:rPr lang="en-US" sz="3200" dirty="0" err="1">
                <a:latin typeface="Calibri" panose="020F0502020204030204" pitchFamily="34" charset="0"/>
                <a:cs typeface="Arial" panose="020B0604020202020204" pitchFamily="34" charset="0"/>
              </a:rPr>
              <a:t>muqeem</a:t>
            </a:r>
            <a:r>
              <a:rPr lang="en-US" sz="3200" dirty="0">
                <a:latin typeface="Calibri" panose="020F0502020204030204" pitchFamily="34" charset="0"/>
                <a:cs typeface="Arial" panose="020B0604020202020204" pitchFamily="34" charset="0"/>
              </a:rPr>
              <a:t> </a:t>
            </a:r>
            <a:r>
              <a:rPr lang="en-US" sz="3200" dirty="0" err="1">
                <a:latin typeface="Calibri" panose="020F0502020204030204" pitchFamily="34" charset="0"/>
                <a:cs typeface="Arial" panose="020B0604020202020204" pitchFamily="34" charset="0"/>
              </a:rPr>
              <a:t>muktadis</a:t>
            </a:r>
            <a:r>
              <a:rPr lang="en-US" sz="3200" dirty="0">
                <a:latin typeface="Calibri" panose="020F0502020204030204" pitchFamily="34" charset="0"/>
                <a:cs typeface="Arial" panose="020B0604020202020204" pitchFamily="34" charset="0"/>
              </a:rPr>
              <a:t> to complete  their </a:t>
            </a:r>
            <a:r>
              <a:rPr lang="en-US" sz="3200" dirty="0" err="1">
                <a:latin typeface="Calibri" panose="020F0502020204030204" pitchFamily="34" charset="0"/>
                <a:cs typeface="Arial" panose="020B0604020202020204" pitchFamily="34" charset="0"/>
              </a:rPr>
              <a:t>namaaz</a:t>
            </a:r>
            <a:r>
              <a:rPr lang="en-US" sz="3200" dirty="0">
                <a:latin typeface="Calibri" panose="020F0502020204030204" pitchFamily="34" charset="0"/>
                <a:cs typeface="Arial" panose="020B0604020202020204" pitchFamily="34" charset="0"/>
              </a:rPr>
              <a:t> by saying:</a:t>
            </a:r>
          </a:p>
          <a:p>
            <a:pPr marL="0" indent="0">
              <a:buNone/>
            </a:pPr>
            <a:r>
              <a:rPr lang="en-US" sz="3200" dirty="0">
                <a:latin typeface="Calibri" panose="020F0502020204030204" pitchFamily="34" charset="0"/>
                <a:cs typeface="Arial" panose="020B0604020202020204" pitchFamily="34" charset="0"/>
              </a:rPr>
              <a:t>	</a:t>
            </a:r>
            <a:r>
              <a:rPr lang="en-US" sz="3200" b="1" dirty="0">
                <a:solidFill>
                  <a:srgbClr val="FF0000"/>
                </a:solidFill>
                <a:latin typeface="Calibri" panose="020F0502020204030204" pitchFamily="34" charset="0"/>
                <a:cs typeface="Arial" panose="020B0604020202020204" pitchFamily="34" charset="0"/>
              </a:rPr>
              <a:t>"complete your </a:t>
            </a:r>
            <a:r>
              <a:rPr lang="en-US" sz="3200" b="1" dirty="0" err="1">
                <a:solidFill>
                  <a:srgbClr val="FF0000"/>
                </a:solidFill>
                <a:latin typeface="Calibri" panose="020F0502020204030204" pitchFamily="34" charset="0"/>
                <a:cs typeface="Arial" panose="020B0604020202020204" pitchFamily="34" charset="0"/>
              </a:rPr>
              <a:t>namaaz</a:t>
            </a:r>
            <a:r>
              <a:rPr lang="en-US" sz="3200" b="1" dirty="0">
                <a:solidFill>
                  <a:srgbClr val="FF0000"/>
                </a:solidFill>
                <a:latin typeface="Calibri" panose="020F0502020204030204" pitchFamily="34" charset="0"/>
                <a:cs typeface="Arial" panose="020B0604020202020204" pitchFamily="34" charset="0"/>
              </a:rPr>
              <a:t>, </a:t>
            </a:r>
            <a:r>
              <a:rPr lang="en-US" sz="3200" b="1" dirty="0" err="1">
                <a:solidFill>
                  <a:srgbClr val="FF0000"/>
                </a:solidFill>
                <a:latin typeface="Calibri" panose="020F0502020204030204" pitchFamily="34" charset="0"/>
                <a:cs typeface="Arial" panose="020B0604020202020204" pitchFamily="34" charset="0"/>
              </a:rPr>
              <a:t>i</a:t>
            </a:r>
            <a:r>
              <a:rPr lang="en-US" sz="3200" b="1" dirty="0">
                <a:solidFill>
                  <a:srgbClr val="FF0000"/>
                </a:solidFill>
                <a:latin typeface="Calibri" panose="020F0502020204030204" pitchFamily="34" charset="0"/>
                <a:cs typeface="Arial" panose="020B0604020202020204" pitchFamily="34" charset="0"/>
              </a:rPr>
              <a:t> am a </a:t>
            </a:r>
            <a:r>
              <a:rPr lang="en-US" sz="3200" b="1" dirty="0" err="1">
                <a:solidFill>
                  <a:srgbClr val="FF0000"/>
                </a:solidFill>
                <a:latin typeface="Calibri" panose="020F0502020204030204" pitchFamily="34" charset="0"/>
                <a:cs typeface="Arial" panose="020B0604020202020204" pitchFamily="34" charset="0"/>
              </a:rPr>
              <a:t>musaafir</a:t>
            </a:r>
            <a:r>
              <a:rPr lang="en-US" sz="3200" b="1" dirty="0">
                <a:solidFill>
                  <a:srgbClr val="FF0000"/>
                </a:solidFill>
                <a:latin typeface="Calibri" panose="020F0502020204030204" pitchFamily="34" charset="0"/>
                <a:cs typeface="Arial" panose="020B0604020202020204" pitchFamily="34" charset="0"/>
              </a:rPr>
              <a:t>" </a:t>
            </a:r>
          </a:p>
          <a:p>
            <a:pPr marL="0" indent="0">
              <a:buNone/>
            </a:pPr>
            <a:r>
              <a:rPr lang="en-US" sz="3200" dirty="0">
                <a:latin typeface="Calibri" panose="020F0502020204030204" pitchFamily="34" charset="0"/>
                <a:cs typeface="Arial" panose="020B0604020202020204" pitchFamily="34" charset="0"/>
              </a:rPr>
              <a:t>	then </a:t>
            </a:r>
            <a:r>
              <a:rPr lang="en-US" sz="3200" dirty="0" err="1">
                <a:latin typeface="Calibri" panose="020F0502020204030204" pitchFamily="34" charset="0"/>
                <a:cs typeface="Arial" panose="020B0604020202020204" pitchFamily="34" charset="0"/>
              </a:rPr>
              <a:t>muqeem</a:t>
            </a:r>
            <a:r>
              <a:rPr lang="en-US" sz="3200" dirty="0">
                <a:latin typeface="Calibri" panose="020F0502020204030204" pitchFamily="34" charset="0"/>
                <a:cs typeface="Arial" panose="020B0604020202020204" pitchFamily="34" charset="0"/>
              </a:rPr>
              <a:t> </a:t>
            </a:r>
            <a:r>
              <a:rPr lang="en-US" sz="3200" dirty="0" err="1">
                <a:latin typeface="Calibri" panose="020F0502020204030204" pitchFamily="34" charset="0"/>
                <a:cs typeface="Arial" panose="020B0604020202020204" pitchFamily="34" charset="0"/>
              </a:rPr>
              <a:t>muktadis</a:t>
            </a:r>
            <a:r>
              <a:rPr lang="en-US" sz="3200" dirty="0">
                <a:latin typeface="Calibri" panose="020F0502020204030204" pitchFamily="34" charset="0"/>
                <a:cs typeface="Arial" panose="020B0604020202020204" pitchFamily="34" charset="0"/>
              </a:rPr>
              <a:t> should stand up and 	complete the remaining two </a:t>
            </a:r>
            <a:r>
              <a:rPr lang="en-US" sz="3200" dirty="0" err="1">
                <a:latin typeface="Calibri" panose="020F0502020204030204" pitchFamily="34" charset="0"/>
                <a:cs typeface="Arial" panose="020B0604020202020204" pitchFamily="34" charset="0"/>
              </a:rPr>
              <a:t>rakaats</a:t>
            </a:r>
            <a:r>
              <a:rPr lang="en-US" sz="3200" dirty="0">
                <a:latin typeface="Calibri" panose="020F0502020204030204" pitchFamily="34" charset="0"/>
                <a:cs typeface="Arial" panose="020B0604020202020204" pitchFamily="34" charset="0"/>
              </a:rPr>
              <a:t> without reciting 	surah </a:t>
            </a:r>
            <a:r>
              <a:rPr lang="en-US" sz="3200" dirty="0" err="1">
                <a:latin typeface="Calibri" panose="020F0502020204030204" pitchFamily="34" charset="0"/>
                <a:cs typeface="Arial" panose="020B0604020202020204" pitchFamily="34" charset="0"/>
              </a:rPr>
              <a:t>faatiha</a:t>
            </a:r>
            <a:r>
              <a:rPr lang="en-US" sz="3200" dirty="0">
                <a:latin typeface="Calibri" panose="020F0502020204030204" pitchFamily="34" charset="0"/>
                <a:cs typeface="Arial" panose="020B0604020202020204" pitchFamily="34" charset="0"/>
              </a:rPr>
              <a:t> or any other surah.</a:t>
            </a:r>
          </a:p>
          <a:p>
            <a:endParaRPr lang="en-US" dirty="0"/>
          </a:p>
        </p:txBody>
      </p:sp>
    </p:spTree>
    <p:extLst>
      <p:ext uri="{BB962C8B-B14F-4D97-AF65-F5344CB8AC3E}">
        <p14:creationId xmlns:p14="http://schemas.microsoft.com/office/powerpoint/2010/main" val="11264653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5410200" cy="685800"/>
          </a:xfrm>
        </p:spPr>
        <p:txBody>
          <a:bodyPr>
            <a:normAutofit fontScale="90000"/>
          </a:bodyPr>
          <a:lstStyle/>
          <a:p>
            <a:r>
              <a:rPr lang="en-US" b="1" u="sng" dirty="0" err="1">
                <a:solidFill>
                  <a:srgbClr val="FF0000"/>
                </a:solidFill>
              </a:rPr>
              <a:t>Salaat</a:t>
            </a:r>
            <a:r>
              <a:rPr lang="en-US" b="1" u="sng" dirty="0">
                <a:solidFill>
                  <a:srgbClr val="FF0000"/>
                </a:solidFill>
              </a:rPr>
              <a:t> with </a:t>
            </a:r>
            <a:r>
              <a:rPr lang="en-US" b="1" u="sng" dirty="0" err="1">
                <a:solidFill>
                  <a:srgbClr val="FF0000"/>
                </a:solidFill>
              </a:rPr>
              <a:t>Jamaat</a:t>
            </a:r>
            <a:r>
              <a:rPr lang="en-US" b="1" u="sng" dirty="0">
                <a:solidFill>
                  <a:srgbClr val="FF0000"/>
                </a:solidFill>
              </a:rPr>
              <a:t> </a:t>
            </a:r>
            <a:r>
              <a:rPr lang="en-US" sz="4400" b="1" u="sng" dirty="0">
                <a:solidFill>
                  <a:srgbClr val="FF0000"/>
                </a:solidFill>
                <a:latin typeface="Jameel Noori Nastaleeq" panose="02000503000000000004" pitchFamily="2" charset="-78"/>
                <a:cs typeface="Jameel Noori Nastaleeq" panose="02000503000000000004" pitchFamily="2" charset="-78"/>
              </a:rPr>
              <a:t>(</a:t>
            </a:r>
            <a:r>
              <a:rPr lang="ur-PK" sz="4400" b="1" u="sng" dirty="0">
                <a:solidFill>
                  <a:srgbClr val="FF0000"/>
                </a:solidFill>
                <a:latin typeface="Jameel Noori Nastaleeq" panose="02000503000000000004" pitchFamily="2" charset="-78"/>
                <a:cs typeface="Jameel Noori Nastaleeq" panose="02000503000000000004" pitchFamily="2" charset="-78"/>
              </a:rPr>
              <a:t>جماعت</a:t>
            </a:r>
            <a:r>
              <a:rPr lang="en-US" sz="4400" b="1" u="sng" dirty="0">
                <a:solidFill>
                  <a:srgbClr val="FF0000"/>
                </a:solidFill>
                <a:latin typeface="Jameel Noori Nastaleeq" panose="02000503000000000004" pitchFamily="2" charset="-78"/>
                <a:cs typeface="Jameel Noori Nastaleeq" panose="02000503000000000004" pitchFamily="2" charset="-78"/>
              </a:rPr>
              <a:t>)</a:t>
            </a:r>
            <a:br>
              <a:rPr lang="en-US" sz="4400" b="1" u="sng" dirty="0">
                <a:solidFill>
                  <a:srgbClr val="FF0000"/>
                </a:solidFill>
                <a:latin typeface="Jameel Noori Nastaleeq" panose="02000503000000000004" pitchFamily="2" charset="-78"/>
                <a:cs typeface="Jameel Noori Nastaleeq" panose="02000503000000000004" pitchFamily="2" charset="-78"/>
              </a:rPr>
            </a:br>
            <a:endParaRPr lang="en-US" b="1" u="sng" dirty="0">
              <a:solidFill>
                <a:srgbClr val="FF0000"/>
              </a:solidFill>
              <a:latin typeface="Jameel Noori Nastaleeq" panose="02000503000000000004" pitchFamily="2" charset="-78"/>
              <a:cs typeface="Jameel Noori Nastaleeq" panose="02000503000000000004" pitchFamily="2" charset="-78"/>
            </a:endParaRPr>
          </a:p>
        </p:txBody>
      </p:sp>
      <p:sp>
        <p:nvSpPr>
          <p:cNvPr id="3" name="Content Placeholder 2"/>
          <p:cNvSpPr>
            <a:spLocks noGrp="1"/>
          </p:cNvSpPr>
          <p:nvPr>
            <p:ph idx="1"/>
          </p:nvPr>
        </p:nvSpPr>
        <p:spPr>
          <a:xfrm>
            <a:off x="304800" y="838200"/>
            <a:ext cx="10363200" cy="6019800"/>
          </a:xfrm>
        </p:spPr>
        <p:txBody>
          <a:bodyPr>
            <a:normAutofit/>
          </a:bodyPr>
          <a:lstStyle/>
          <a:p>
            <a:pPr>
              <a:buFont typeface="Wingdings" panose="05000000000000000000" pitchFamily="2" charset="2"/>
              <a:buChar char="Ø"/>
            </a:pPr>
            <a:r>
              <a:rPr lang="en-US" sz="2800" dirty="0" err="1">
                <a:solidFill>
                  <a:schemeClr val="tx1"/>
                </a:solidFill>
                <a:latin typeface="Calibri" panose="020F0502020204030204" pitchFamily="34" charset="0"/>
              </a:rPr>
              <a:t>Jamaat</a:t>
            </a:r>
            <a:r>
              <a:rPr lang="en-US" sz="2800" dirty="0">
                <a:solidFill>
                  <a:schemeClr val="tx1"/>
                </a:solidFill>
                <a:latin typeface="Calibri" panose="020F0502020204030204" pitchFamily="34" charset="0"/>
              </a:rPr>
              <a:t> is the performing of </a:t>
            </a:r>
            <a:r>
              <a:rPr lang="en-US" sz="2800" dirty="0" err="1">
                <a:solidFill>
                  <a:schemeClr val="tx1"/>
                </a:solidFill>
                <a:latin typeface="Calibri" panose="020F0502020204030204" pitchFamily="34" charset="0"/>
              </a:rPr>
              <a:t>salaat</a:t>
            </a:r>
            <a:r>
              <a:rPr lang="en-US" sz="2800" dirty="0">
                <a:solidFill>
                  <a:schemeClr val="tx1"/>
                </a:solidFill>
                <a:latin typeface="Calibri" panose="020F0502020204030204" pitchFamily="34" charset="0"/>
              </a:rPr>
              <a:t> by two or more than two persons collectively.</a:t>
            </a:r>
          </a:p>
          <a:p>
            <a:pPr>
              <a:buFont typeface="Wingdings" panose="05000000000000000000" pitchFamily="2" charset="2"/>
              <a:buChar char="Ø"/>
            </a:pPr>
            <a:r>
              <a:rPr lang="en-US" sz="2800" dirty="0" err="1">
                <a:solidFill>
                  <a:schemeClr val="tx1"/>
                </a:solidFill>
                <a:latin typeface="Calibri" panose="020F0502020204030204" pitchFamily="34" charset="0"/>
              </a:rPr>
              <a:t>Jamaat</a:t>
            </a:r>
            <a:r>
              <a:rPr lang="en-US" sz="2800" dirty="0">
                <a:solidFill>
                  <a:schemeClr val="tx1"/>
                </a:solidFill>
                <a:latin typeface="Calibri" panose="020F0502020204030204" pitchFamily="34" charset="0"/>
              </a:rPr>
              <a:t> consists of at least two persons: the imam and the </a:t>
            </a:r>
            <a:r>
              <a:rPr lang="en-US" sz="2800" dirty="0" err="1">
                <a:solidFill>
                  <a:schemeClr val="tx1"/>
                </a:solidFill>
                <a:latin typeface="Calibri" panose="020F0502020204030204" pitchFamily="34" charset="0"/>
              </a:rPr>
              <a:t>muqtadi</a:t>
            </a:r>
            <a:r>
              <a:rPr lang="en-US" sz="2800" dirty="0">
                <a:solidFill>
                  <a:schemeClr val="tx1"/>
                </a:solidFill>
                <a:latin typeface="Calibri" panose="020F0502020204030204" pitchFamily="34" charset="0"/>
              </a:rPr>
              <a:t>. </a:t>
            </a:r>
            <a:r>
              <a:rPr lang="en-US" sz="2800" dirty="0" err="1">
                <a:solidFill>
                  <a:schemeClr val="tx1"/>
                </a:solidFill>
                <a:latin typeface="Calibri" panose="020F0502020204030204" pitchFamily="34" charset="0"/>
              </a:rPr>
              <a:t>muqtadi</a:t>
            </a:r>
            <a:r>
              <a:rPr lang="en-US" sz="2800" dirty="0">
                <a:solidFill>
                  <a:schemeClr val="tx1"/>
                </a:solidFill>
                <a:latin typeface="Calibri" panose="020F0502020204030204" pitchFamily="34" charset="0"/>
              </a:rPr>
              <a:t> should stand at the right of the </a:t>
            </a:r>
            <a:r>
              <a:rPr lang="en-US" sz="2800" dirty="0" err="1">
                <a:solidFill>
                  <a:schemeClr val="tx1"/>
                </a:solidFill>
                <a:latin typeface="Calibri" panose="020F0502020204030204" pitchFamily="34" charset="0"/>
              </a:rPr>
              <a:t>imaam</a:t>
            </a:r>
            <a:r>
              <a:rPr lang="en-US" sz="2800" dirty="0">
                <a:solidFill>
                  <a:schemeClr val="tx1"/>
                </a:solidFill>
                <a:latin typeface="Calibri" panose="020F0502020204030204" pitchFamily="34" charset="0"/>
              </a:rPr>
              <a:t> in such a manner that the toes of the </a:t>
            </a:r>
            <a:r>
              <a:rPr lang="en-US" sz="2800" dirty="0" err="1">
                <a:solidFill>
                  <a:schemeClr val="tx1"/>
                </a:solidFill>
                <a:latin typeface="Calibri" panose="020F0502020204030204" pitchFamily="34" charset="0"/>
              </a:rPr>
              <a:t>muqtadi</a:t>
            </a:r>
            <a:r>
              <a:rPr lang="en-US" sz="2800" dirty="0">
                <a:solidFill>
                  <a:schemeClr val="tx1"/>
                </a:solidFill>
                <a:latin typeface="Calibri" panose="020F0502020204030204" pitchFamily="34" charset="0"/>
              </a:rPr>
              <a:t> should be parallel to the ankle of the </a:t>
            </a:r>
            <a:r>
              <a:rPr lang="en-US" sz="2800" dirty="0" err="1">
                <a:solidFill>
                  <a:schemeClr val="tx1"/>
                </a:solidFill>
                <a:latin typeface="Calibri" panose="020F0502020204030204" pitchFamily="34" charset="0"/>
              </a:rPr>
              <a:t>imaam</a:t>
            </a:r>
            <a:r>
              <a:rPr lang="en-US" sz="2800" dirty="0">
                <a:solidFill>
                  <a:schemeClr val="tx1"/>
                </a:solidFill>
                <a:latin typeface="Calibri" panose="020F0502020204030204" pitchFamily="34" charset="0"/>
              </a:rPr>
              <a:t>.</a:t>
            </a:r>
          </a:p>
          <a:p>
            <a:pPr>
              <a:buFont typeface="Wingdings" panose="05000000000000000000" pitchFamily="2" charset="2"/>
              <a:buChar char="Ø"/>
            </a:pPr>
            <a:r>
              <a:rPr lang="en-US" sz="2800" dirty="0">
                <a:solidFill>
                  <a:schemeClr val="tx1"/>
                </a:solidFill>
                <a:latin typeface="Calibri" panose="020F0502020204030204" pitchFamily="34" charset="0"/>
              </a:rPr>
              <a:t>To perform the five daily </a:t>
            </a:r>
            <a:r>
              <a:rPr lang="en-US" sz="2800" dirty="0" err="1">
                <a:solidFill>
                  <a:schemeClr val="tx1"/>
                </a:solidFill>
                <a:latin typeface="Calibri" panose="020F0502020204030204" pitchFamily="34" charset="0"/>
              </a:rPr>
              <a:t>salaat</a:t>
            </a:r>
            <a:r>
              <a:rPr lang="en-US" sz="2800" dirty="0">
                <a:solidFill>
                  <a:schemeClr val="tx1"/>
                </a:solidFill>
                <a:latin typeface="Calibri" panose="020F0502020204030204" pitchFamily="34" charset="0"/>
              </a:rPr>
              <a:t> with </a:t>
            </a:r>
            <a:r>
              <a:rPr lang="en-US" sz="2800" dirty="0" err="1">
                <a:solidFill>
                  <a:schemeClr val="tx1"/>
                </a:solidFill>
                <a:latin typeface="Calibri" panose="020F0502020204030204" pitchFamily="34" charset="0"/>
              </a:rPr>
              <a:t>jamaat</a:t>
            </a:r>
            <a:r>
              <a:rPr lang="en-US" sz="2800" dirty="0">
                <a:solidFill>
                  <a:schemeClr val="tx1"/>
                </a:solidFill>
                <a:latin typeface="Calibri" panose="020F0502020204030204" pitchFamily="34" charset="0"/>
              </a:rPr>
              <a:t> is </a:t>
            </a:r>
            <a:r>
              <a:rPr lang="en-US" sz="2800" dirty="0" err="1">
                <a:solidFill>
                  <a:schemeClr val="tx1"/>
                </a:solidFill>
                <a:latin typeface="Calibri" panose="020F0502020204030204" pitchFamily="34" charset="0"/>
              </a:rPr>
              <a:t>waajib</a:t>
            </a:r>
            <a:r>
              <a:rPr lang="en-US" sz="2800" dirty="0">
                <a:solidFill>
                  <a:schemeClr val="tx1"/>
                </a:solidFill>
                <a:latin typeface="Calibri" panose="020F0502020204030204" pitchFamily="34" charset="0"/>
              </a:rPr>
              <a:t>.</a:t>
            </a:r>
          </a:p>
          <a:p>
            <a:pPr>
              <a:buFont typeface="Wingdings" panose="05000000000000000000" pitchFamily="2" charset="2"/>
              <a:buChar char="Ø"/>
            </a:pPr>
            <a:r>
              <a:rPr lang="en-US" sz="2800" dirty="0">
                <a:solidFill>
                  <a:schemeClr val="tx1"/>
                </a:solidFill>
                <a:latin typeface="Calibri" panose="020F0502020204030204" pitchFamily="34" charset="0"/>
              </a:rPr>
              <a:t>The reward of </a:t>
            </a:r>
            <a:r>
              <a:rPr lang="en-US" sz="2800" dirty="0" err="1">
                <a:solidFill>
                  <a:schemeClr val="tx1"/>
                </a:solidFill>
                <a:latin typeface="Calibri" panose="020F0502020204030204" pitchFamily="34" charset="0"/>
              </a:rPr>
              <a:t>jamaat</a:t>
            </a:r>
            <a:r>
              <a:rPr lang="en-US" sz="2800" dirty="0">
                <a:solidFill>
                  <a:schemeClr val="tx1"/>
                </a:solidFill>
                <a:latin typeface="Calibri" panose="020F0502020204030204" pitchFamily="34" charset="0"/>
              </a:rPr>
              <a:t> in the masjid is twenty seven times greater than performing alone.</a:t>
            </a:r>
          </a:p>
          <a:p>
            <a:pPr>
              <a:buFont typeface="Wingdings" panose="05000000000000000000" pitchFamily="2" charset="2"/>
              <a:buChar char="Ø"/>
            </a:pPr>
            <a:r>
              <a:rPr lang="en-US" sz="2800" dirty="0">
                <a:solidFill>
                  <a:schemeClr val="tx1"/>
                </a:solidFill>
                <a:latin typeface="Calibri" panose="020F0502020204030204" pitchFamily="34" charset="0"/>
              </a:rPr>
              <a:t>Muslims meet five times a day and this creates love and unity.</a:t>
            </a:r>
          </a:p>
          <a:p>
            <a:pPr>
              <a:buFont typeface="Wingdings" panose="05000000000000000000" pitchFamily="2" charset="2"/>
              <a:buChar char="Ø"/>
            </a:pPr>
            <a:r>
              <a:rPr lang="en-US" sz="2800" dirty="0">
                <a:solidFill>
                  <a:schemeClr val="tx1"/>
                </a:solidFill>
                <a:latin typeface="Calibri" panose="020F0502020204030204" pitchFamily="34" charset="0"/>
              </a:rPr>
              <a:t>It is not </a:t>
            </a:r>
            <a:r>
              <a:rPr lang="en-US" sz="2800" dirty="0" err="1">
                <a:solidFill>
                  <a:schemeClr val="tx1"/>
                </a:solidFill>
                <a:latin typeface="Calibri" panose="020F0502020204030204" pitchFamily="34" charset="0"/>
              </a:rPr>
              <a:t>wajib</a:t>
            </a:r>
            <a:r>
              <a:rPr lang="en-US" sz="2800" dirty="0">
                <a:solidFill>
                  <a:schemeClr val="tx1"/>
                </a:solidFill>
                <a:latin typeface="Calibri" panose="020F0502020204030204" pitchFamily="34" charset="0"/>
              </a:rPr>
              <a:t> upon women children, sick persons, those nursing the sick, very old persons and the blind to attend the </a:t>
            </a:r>
            <a:r>
              <a:rPr lang="en-US" sz="2800" dirty="0" err="1">
                <a:solidFill>
                  <a:schemeClr val="tx1"/>
                </a:solidFill>
                <a:latin typeface="Calibri" panose="020F0502020204030204" pitchFamily="34" charset="0"/>
              </a:rPr>
              <a:t>jamaat</a:t>
            </a:r>
            <a:r>
              <a:rPr lang="en-US" sz="2800" dirty="0">
                <a:solidFill>
                  <a:schemeClr val="tx1"/>
                </a:solidFill>
                <a:latin typeface="Calibri" panose="020F0502020204030204" pitchFamily="34" charset="0"/>
              </a:rPr>
              <a:t>.</a:t>
            </a:r>
          </a:p>
          <a:p>
            <a:pPr marL="0" indent="0">
              <a:buNone/>
            </a:pPr>
            <a:endParaRPr lang="en-US" dirty="0">
              <a:solidFill>
                <a:schemeClr val="tx1"/>
              </a:solidFill>
            </a:endParaRPr>
          </a:p>
          <a:p>
            <a:endParaRPr lang="en-US" dirty="0"/>
          </a:p>
        </p:txBody>
      </p:sp>
    </p:spTree>
    <p:extLst>
      <p:ext uri="{BB962C8B-B14F-4D97-AF65-F5344CB8AC3E}">
        <p14:creationId xmlns:p14="http://schemas.microsoft.com/office/powerpoint/2010/main" val="15843103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DACEE-0E77-418F-B144-7FDF0BA8D350}"/>
              </a:ext>
            </a:extLst>
          </p:cNvPr>
          <p:cNvSpPr>
            <a:spLocks noGrp="1"/>
          </p:cNvSpPr>
          <p:nvPr>
            <p:ph type="title"/>
          </p:nvPr>
        </p:nvSpPr>
        <p:spPr>
          <a:xfrm>
            <a:off x="228601" y="76200"/>
            <a:ext cx="6553199" cy="609601"/>
          </a:xfrm>
        </p:spPr>
        <p:txBody>
          <a:bodyPr>
            <a:normAutofit fontScale="90000"/>
          </a:bodyPr>
          <a:lstStyle/>
          <a:p>
            <a:r>
              <a:rPr lang="en-US" b="1" u="sng" dirty="0"/>
              <a:t>Misconception About </a:t>
            </a:r>
            <a:r>
              <a:rPr lang="en-US" b="1" u="sng" dirty="0" err="1"/>
              <a:t>Namaz</a:t>
            </a:r>
            <a:r>
              <a:rPr lang="en-US" b="1" u="sng" dirty="0"/>
              <a:t> </a:t>
            </a:r>
          </a:p>
        </p:txBody>
      </p:sp>
      <p:sp>
        <p:nvSpPr>
          <p:cNvPr id="3" name="Content Placeholder 2">
            <a:extLst>
              <a:ext uri="{FF2B5EF4-FFF2-40B4-BE49-F238E27FC236}">
                <a16:creationId xmlns:a16="http://schemas.microsoft.com/office/drawing/2014/main" id="{1FA8DF72-ACD1-421F-96CA-DC9DB63CDA16}"/>
              </a:ext>
            </a:extLst>
          </p:cNvPr>
          <p:cNvSpPr>
            <a:spLocks noGrp="1"/>
          </p:cNvSpPr>
          <p:nvPr>
            <p:ph idx="1"/>
          </p:nvPr>
        </p:nvSpPr>
        <p:spPr>
          <a:xfrm>
            <a:off x="228601" y="685801"/>
            <a:ext cx="11582399" cy="6019799"/>
          </a:xfrm>
        </p:spPr>
        <p:txBody>
          <a:bodyPr>
            <a:noAutofit/>
          </a:bodyPr>
          <a:lstStyle/>
          <a:p>
            <a:pPr>
              <a:buSzPct val="151000"/>
              <a:buFont typeface="Trebuchet MS" panose="020B0603020202020204" pitchFamily="34" charset="0"/>
              <a:buChar char="×"/>
            </a:pPr>
            <a:r>
              <a:rPr lang="en-US" sz="2800" dirty="0">
                <a:latin typeface="Calibri" panose="020F0502020204030204" pitchFamily="34" charset="0"/>
              </a:rPr>
              <a:t>What is the use of such a </a:t>
            </a:r>
            <a:r>
              <a:rPr lang="en-US" sz="2800" dirty="0" err="1">
                <a:latin typeface="Calibri" panose="020F0502020204030204" pitchFamily="34" charset="0"/>
              </a:rPr>
              <a:t>Namaz</a:t>
            </a:r>
            <a:r>
              <a:rPr lang="en-US" sz="2800" dirty="0">
                <a:latin typeface="Calibri" panose="020F0502020204030204" pitchFamily="34" charset="0"/>
              </a:rPr>
              <a:t> when it cannot stop from committing wrong things such as theft in weighing and measuring, cheating, oppressing his subordinates etc..</a:t>
            </a:r>
          </a:p>
          <a:p>
            <a:pPr>
              <a:buSzPct val="151000"/>
              <a:buFont typeface="Trebuchet MS" panose="020B0603020202020204" pitchFamily="34" charset="0"/>
              <a:buChar char="×"/>
            </a:pPr>
            <a:r>
              <a:rPr lang="en-US" sz="2800" dirty="0">
                <a:latin typeface="Calibri" panose="020F0502020204030204" pitchFamily="34" charset="0"/>
              </a:rPr>
              <a:t>If one cannot be an ideal Muslim even after </a:t>
            </a:r>
            <a:r>
              <a:rPr lang="en-US" sz="2800" dirty="0" err="1">
                <a:latin typeface="Calibri" panose="020F0502020204030204" pitchFamily="34" charset="0"/>
              </a:rPr>
              <a:t>Namaz</a:t>
            </a:r>
            <a:r>
              <a:rPr lang="en-US" sz="2800" dirty="0">
                <a:latin typeface="Calibri" panose="020F0502020204030204" pitchFamily="34" charset="0"/>
              </a:rPr>
              <a:t>, it is better to remain non-worshipper.</a:t>
            </a:r>
          </a:p>
          <a:p>
            <a:pPr>
              <a:buFont typeface="Wingdings" panose="05000000000000000000" pitchFamily="2" charset="2"/>
              <a:buChar char="v"/>
            </a:pPr>
            <a:r>
              <a:rPr lang="en-US" sz="2800" b="1" dirty="0">
                <a:latin typeface="Calibri" panose="020F0502020204030204" pitchFamily="34" charset="0"/>
              </a:rPr>
              <a:t>It means….,</a:t>
            </a:r>
          </a:p>
          <a:p>
            <a:pPr>
              <a:buFont typeface="Wingdings" panose="05000000000000000000" pitchFamily="2" charset="2"/>
              <a:buChar char="Ø"/>
            </a:pPr>
            <a:r>
              <a:rPr lang="en-US" sz="2800" b="1" i="1" dirty="0">
                <a:latin typeface="Calibri" panose="020F0502020204030204" pitchFamily="34" charset="0"/>
              </a:rPr>
              <a:t>If any patient doesn’t take medicines according to the prescription, can we say him that it is better to leave the treatment?</a:t>
            </a:r>
          </a:p>
          <a:p>
            <a:pPr>
              <a:buFont typeface="Wingdings" panose="05000000000000000000" pitchFamily="2" charset="2"/>
              <a:buChar char="Ø"/>
            </a:pPr>
            <a:r>
              <a:rPr lang="en-US" sz="2800" b="1" i="1" dirty="0">
                <a:latin typeface="Calibri" panose="020F0502020204030204" pitchFamily="34" charset="0"/>
              </a:rPr>
              <a:t>Either the patient is responsible or we make guilty to medicines?</a:t>
            </a:r>
          </a:p>
          <a:p>
            <a:pPr>
              <a:buFont typeface="Wingdings" panose="05000000000000000000" pitchFamily="2" charset="2"/>
              <a:buChar char="Ø"/>
            </a:pPr>
            <a:r>
              <a:rPr lang="en-US" sz="2800" b="1" i="1" dirty="0">
                <a:latin typeface="Calibri" panose="020F0502020204030204" pitchFamily="34" charset="0"/>
              </a:rPr>
              <a:t>The question “if we don’t become an ideal Muslim even after </a:t>
            </a:r>
            <a:r>
              <a:rPr lang="en-US" sz="2800" b="1" i="1" dirty="0" err="1">
                <a:latin typeface="Calibri" panose="020F0502020204030204" pitchFamily="34" charset="0"/>
              </a:rPr>
              <a:t>Namaz</a:t>
            </a:r>
            <a:r>
              <a:rPr lang="en-US" sz="2800" b="1" i="1" dirty="0">
                <a:latin typeface="Calibri" panose="020F0502020204030204" pitchFamily="34" charset="0"/>
              </a:rPr>
              <a:t> it is better to remain non-worshipper.” Such question will raise on all </a:t>
            </a:r>
            <a:r>
              <a:rPr lang="en-US" sz="2800" b="1" i="1" dirty="0" err="1">
                <a:latin typeface="Calibri" panose="020F0502020204030204" pitchFamily="34" charset="0"/>
              </a:rPr>
              <a:t>Ebadaats</a:t>
            </a:r>
            <a:r>
              <a:rPr lang="en-US" sz="2800" b="1" i="1" dirty="0">
                <a:latin typeface="Calibri" panose="020F0502020204030204" pitchFamily="34" charset="0"/>
              </a:rPr>
              <a:t> also, but it is not correct.</a:t>
            </a:r>
            <a:r>
              <a:rPr lang="en-US" sz="2800" b="1" i="1" dirty="0">
                <a:latin typeface="Calibri" panose="020F0502020204030204" pitchFamily="34" charset="0"/>
                <a:cs typeface="noorehira" panose="02000500000000020004" pitchFamily="2" charset="-78"/>
              </a:rPr>
              <a:t>  </a:t>
            </a:r>
          </a:p>
          <a:p>
            <a:pPr marL="457200" lvl="1" indent="0">
              <a:buNone/>
            </a:pPr>
            <a:r>
              <a:rPr lang="en-US" sz="2000" dirty="0"/>
              <a:t>  </a:t>
            </a:r>
          </a:p>
        </p:txBody>
      </p:sp>
    </p:spTree>
    <p:extLst>
      <p:ext uri="{BB962C8B-B14F-4D97-AF65-F5344CB8AC3E}">
        <p14:creationId xmlns:p14="http://schemas.microsoft.com/office/powerpoint/2010/main" val="8950582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1" y="178254"/>
            <a:ext cx="2895600" cy="659946"/>
          </a:xfrm>
        </p:spPr>
        <p:txBody>
          <a:bodyPr/>
          <a:lstStyle/>
          <a:p>
            <a:r>
              <a:rPr lang="en-US" b="1" u="sng" dirty="0">
                <a:latin typeface="Arial" panose="020B0604020202020204" pitchFamily="34" charset="0"/>
                <a:cs typeface="Arial" panose="020B0604020202020204" pitchFamily="34" charset="0"/>
              </a:rPr>
              <a:t>Conclusion</a:t>
            </a:r>
          </a:p>
        </p:txBody>
      </p:sp>
      <p:sp>
        <p:nvSpPr>
          <p:cNvPr id="3" name="Content Placeholder 2"/>
          <p:cNvSpPr>
            <a:spLocks noGrp="1"/>
          </p:cNvSpPr>
          <p:nvPr>
            <p:ph idx="1"/>
          </p:nvPr>
        </p:nvSpPr>
        <p:spPr>
          <a:xfrm>
            <a:off x="228600" y="838200"/>
            <a:ext cx="10363200" cy="5867400"/>
          </a:xfrm>
        </p:spPr>
        <p:txBody>
          <a:bodyPr>
            <a:normAutofit/>
          </a:bodyPr>
          <a:lstStyle/>
          <a:p>
            <a:pPr>
              <a:buFont typeface="Wingdings" panose="05000000000000000000" pitchFamily="2" charset="2"/>
              <a:buChar char="ü"/>
            </a:pPr>
            <a:r>
              <a:rPr lang="en-US" sz="2800" dirty="0">
                <a:latin typeface="Calibri" panose="020F0502020204030204" pitchFamily="34" charset="0"/>
              </a:rPr>
              <a:t>The right way is that </a:t>
            </a:r>
            <a:r>
              <a:rPr lang="en-US" sz="2800" i="1" dirty="0">
                <a:solidFill>
                  <a:srgbClr val="FF0000"/>
                </a:solidFill>
                <a:latin typeface="Calibri" panose="020F0502020204030204" pitchFamily="34" charset="0"/>
              </a:rPr>
              <a:t>“</a:t>
            </a:r>
            <a:r>
              <a:rPr lang="en-US" sz="2800" i="1" dirty="0" err="1">
                <a:solidFill>
                  <a:srgbClr val="FF0000"/>
                </a:solidFill>
                <a:latin typeface="Calibri" panose="020F0502020204030204" pitchFamily="34" charset="0"/>
              </a:rPr>
              <a:t>Ebadaat</a:t>
            </a:r>
            <a:r>
              <a:rPr lang="en-US" sz="2800" i="1" dirty="0">
                <a:solidFill>
                  <a:srgbClr val="FF0000"/>
                </a:solidFill>
                <a:latin typeface="Calibri" panose="020F0502020204030204" pitchFamily="34" charset="0"/>
              </a:rPr>
              <a:t> which will be performed according to the instructions of the Holly Prophet (</a:t>
            </a:r>
            <a:r>
              <a:rPr lang="en-US" sz="2800" i="1" dirty="0" err="1">
                <a:solidFill>
                  <a:srgbClr val="FF0000"/>
                </a:solidFill>
                <a:latin typeface="Calibri" panose="020F0502020204030204" pitchFamily="34" charset="0"/>
              </a:rPr>
              <a:t>sw</a:t>
            </a:r>
            <a:r>
              <a:rPr lang="en-US" sz="2800" i="1" dirty="0">
                <a:solidFill>
                  <a:srgbClr val="FF0000"/>
                </a:solidFill>
                <a:latin typeface="Calibri" panose="020F0502020204030204" pitchFamily="34" charset="0"/>
              </a:rPr>
              <a:t>) will refrain us from wrong things”.</a:t>
            </a:r>
            <a:endParaRPr lang="en-US" sz="2800" dirty="0">
              <a:latin typeface="Calibri" panose="020F0502020204030204" pitchFamily="34" charset="0"/>
            </a:endParaRPr>
          </a:p>
          <a:p>
            <a:pPr marL="0" indent="0">
              <a:buNone/>
            </a:pPr>
            <a:r>
              <a:rPr lang="en-US" sz="2800" dirty="0">
                <a:latin typeface="Calibri" panose="020F0502020204030204" pitchFamily="34" charset="0"/>
              </a:rPr>
              <a:t>	</a:t>
            </a:r>
            <a:r>
              <a:rPr lang="en-US" sz="2800" i="1" dirty="0">
                <a:latin typeface="Calibri" panose="020F0502020204030204" pitchFamily="34" charset="0"/>
              </a:rPr>
              <a:t>As stated by Holly Prophet (</a:t>
            </a:r>
            <a:r>
              <a:rPr lang="en-US" sz="2800" i="1" dirty="0" err="1">
                <a:latin typeface="Calibri" panose="020F0502020204030204" pitchFamily="34" charset="0"/>
              </a:rPr>
              <a:t>sw</a:t>
            </a:r>
            <a:r>
              <a:rPr lang="en-US" sz="2800" i="1" dirty="0">
                <a:latin typeface="Calibri" panose="020F0502020204030204" pitchFamily="34" charset="0"/>
              </a:rPr>
              <a:t>) :</a:t>
            </a:r>
            <a:endParaRPr lang="en-US" sz="2800" u="sng" dirty="0">
              <a:latin typeface="Calibri" panose="020F0502020204030204" pitchFamily="34" charset="0"/>
            </a:endParaRPr>
          </a:p>
          <a:p>
            <a:pPr marL="0" indent="0" algn="ctr" rtl="1">
              <a:buNone/>
            </a:pPr>
            <a:r>
              <a:rPr lang="ur-PK" sz="3200" u="sng" dirty="0">
                <a:latin typeface="noorehira" panose="02000500000000020004" pitchFamily="2" charset="-78"/>
                <a:cs typeface="noorehira" panose="02000500000000020004" pitchFamily="2" charset="-78"/>
              </a:rPr>
              <a:t>صلوا کما رایتمونی اصلی</a:t>
            </a:r>
            <a:endParaRPr lang="en-US" sz="3200" u="sng" dirty="0">
              <a:latin typeface="noorehira" panose="02000500000000020004" pitchFamily="2" charset="-78"/>
              <a:cs typeface="noorehira" panose="02000500000000020004" pitchFamily="2" charset="-78"/>
            </a:endParaRPr>
          </a:p>
          <a:p>
            <a:pPr marL="0" indent="0" algn="ctr">
              <a:buNone/>
            </a:pPr>
            <a:r>
              <a:rPr lang="en-US" sz="2400" dirty="0">
                <a:cs typeface="noorehira" panose="02000500000000020004" pitchFamily="2" charset="-78"/>
              </a:rPr>
              <a:t> </a:t>
            </a:r>
            <a:r>
              <a:rPr lang="en-US" sz="2800" dirty="0">
                <a:latin typeface="Calibri" panose="020F0502020204030204" pitchFamily="34" charset="0"/>
                <a:cs typeface="noorehira" panose="02000500000000020004" pitchFamily="2" charset="-78"/>
              </a:rPr>
              <a:t>Pray (perform </a:t>
            </a:r>
            <a:r>
              <a:rPr lang="en-US" sz="2800" dirty="0" err="1">
                <a:latin typeface="Calibri" panose="020F0502020204030204" pitchFamily="34" charset="0"/>
                <a:cs typeface="noorehira" panose="02000500000000020004" pitchFamily="2" charset="-78"/>
              </a:rPr>
              <a:t>Namaz</a:t>
            </a:r>
            <a:r>
              <a:rPr lang="en-US" sz="2800" dirty="0">
                <a:latin typeface="Calibri" panose="020F0502020204030204" pitchFamily="34" charset="0"/>
                <a:cs typeface="noorehira" panose="02000500000000020004" pitchFamily="2" charset="-78"/>
              </a:rPr>
              <a:t>) as you have seen me.</a:t>
            </a:r>
          </a:p>
          <a:p>
            <a:pPr marL="0" indent="0" algn="ctr">
              <a:buNone/>
            </a:pPr>
            <a:endParaRPr lang="en-US" sz="2800" dirty="0">
              <a:latin typeface="Calibri" panose="020F0502020204030204" pitchFamily="34" charset="0"/>
              <a:cs typeface="noorehira" panose="02000500000000020004" pitchFamily="2" charset="-78"/>
            </a:endParaRPr>
          </a:p>
          <a:p>
            <a:pPr>
              <a:buFont typeface="Wingdings" panose="05000000000000000000" pitchFamily="2" charset="2"/>
              <a:buChar char="ü"/>
            </a:pPr>
            <a:r>
              <a:rPr lang="en-US" sz="2800" dirty="0">
                <a:latin typeface="Calibri" panose="020F0502020204030204" pitchFamily="34" charset="0"/>
                <a:cs typeface="noorehira" panose="02000500000000020004" pitchFamily="2" charset="-78"/>
              </a:rPr>
              <a:t>According to the Hadith “</a:t>
            </a:r>
            <a:r>
              <a:rPr lang="en-US" sz="2800" dirty="0" err="1">
                <a:latin typeface="Calibri" panose="020F0502020204030204" pitchFamily="34" charset="0"/>
                <a:cs typeface="noorehira" panose="02000500000000020004" pitchFamily="2" charset="-78"/>
              </a:rPr>
              <a:t>Rasoolullah</a:t>
            </a:r>
            <a:r>
              <a:rPr lang="en-US" sz="2800" dirty="0">
                <a:latin typeface="Calibri" panose="020F0502020204030204" pitchFamily="34" charset="0"/>
                <a:cs typeface="noorehira" panose="02000500000000020004" pitchFamily="2" charset="-78"/>
              </a:rPr>
              <a:t> (</a:t>
            </a:r>
            <a:r>
              <a:rPr lang="en-US" sz="2800" dirty="0" err="1">
                <a:latin typeface="Calibri" panose="020F0502020204030204" pitchFamily="34" charset="0"/>
                <a:cs typeface="noorehira" panose="02000500000000020004" pitchFamily="2" charset="-78"/>
              </a:rPr>
              <a:t>sw</a:t>
            </a:r>
            <a:r>
              <a:rPr lang="en-US" sz="2800" dirty="0">
                <a:latin typeface="Calibri" panose="020F0502020204030204" pitchFamily="34" charset="0"/>
                <a:cs typeface="noorehira" panose="02000500000000020004" pitchFamily="2" charset="-78"/>
              </a:rPr>
              <a:t>) was said to a person who spend their nights in </a:t>
            </a:r>
            <a:r>
              <a:rPr lang="en-US" sz="2800" dirty="0" err="1">
                <a:latin typeface="Calibri" panose="020F0502020204030204" pitchFamily="34" charset="0"/>
                <a:cs typeface="noorehira" panose="02000500000000020004" pitchFamily="2" charset="-78"/>
              </a:rPr>
              <a:t>namaz</a:t>
            </a:r>
            <a:r>
              <a:rPr lang="en-US" sz="2800" dirty="0">
                <a:latin typeface="Calibri" panose="020F0502020204030204" pitchFamily="34" charset="0"/>
                <a:cs typeface="noorehira" panose="02000500000000020004" pitchFamily="2" charset="-78"/>
              </a:rPr>
              <a:t> but mornings ln theft that…, </a:t>
            </a:r>
          </a:p>
          <a:p>
            <a:pPr marL="0" indent="0" algn="ctr">
              <a:buNone/>
            </a:pPr>
            <a:r>
              <a:rPr lang="en-US" sz="2800" i="1" dirty="0">
                <a:solidFill>
                  <a:srgbClr val="FF0000"/>
                </a:solidFill>
                <a:latin typeface="Calibri" panose="020F0502020204030204" pitchFamily="34" charset="0"/>
                <a:cs typeface="noorehira" panose="02000500000000020004" pitchFamily="2" charset="-78"/>
              </a:rPr>
              <a:t>“one day his </a:t>
            </a:r>
            <a:r>
              <a:rPr lang="en-US" sz="2800" i="1" dirty="0" err="1">
                <a:solidFill>
                  <a:srgbClr val="FF0000"/>
                </a:solidFill>
                <a:latin typeface="Calibri" panose="020F0502020204030204" pitchFamily="34" charset="0"/>
                <a:cs typeface="noorehira" panose="02000500000000020004" pitchFamily="2" charset="-78"/>
              </a:rPr>
              <a:t>namaz</a:t>
            </a:r>
            <a:r>
              <a:rPr lang="en-US" sz="2800" i="1" dirty="0">
                <a:solidFill>
                  <a:srgbClr val="FF0000"/>
                </a:solidFill>
                <a:latin typeface="Calibri" panose="020F0502020204030204" pitchFamily="34" charset="0"/>
                <a:cs typeface="noorehira" panose="02000500000000020004" pitchFamily="2" charset="-78"/>
              </a:rPr>
              <a:t> will refrain him from theft”.</a:t>
            </a:r>
          </a:p>
          <a:p>
            <a:pPr>
              <a:buFont typeface="Wingdings" panose="05000000000000000000" pitchFamily="2" charset="2"/>
              <a:buChar char="v"/>
            </a:pPr>
            <a:r>
              <a:rPr lang="en-US" sz="2800" dirty="0">
                <a:solidFill>
                  <a:schemeClr val="tx1"/>
                </a:solidFill>
                <a:latin typeface="Calibri" panose="020F0502020204030204" pitchFamily="34" charset="0"/>
                <a:cs typeface="noorehira" panose="02000500000000020004" pitchFamily="2" charset="-78"/>
              </a:rPr>
              <a:t>Therefore we should not leave the </a:t>
            </a:r>
            <a:r>
              <a:rPr lang="en-US" sz="2800" dirty="0" err="1">
                <a:solidFill>
                  <a:schemeClr val="tx1"/>
                </a:solidFill>
                <a:latin typeface="Calibri" panose="020F0502020204030204" pitchFamily="34" charset="0"/>
                <a:cs typeface="noorehira" panose="02000500000000020004" pitchFamily="2" charset="-78"/>
              </a:rPr>
              <a:t>namaz</a:t>
            </a:r>
            <a:r>
              <a:rPr lang="en-US" sz="2800" dirty="0">
                <a:solidFill>
                  <a:schemeClr val="tx1"/>
                </a:solidFill>
                <a:latin typeface="Calibri" panose="020F0502020204030204" pitchFamily="34" charset="0"/>
                <a:cs typeface="noorehira" panose="02000500000000020004" pitchFamily="2" charset="-78"/>
              </a:rPr>
              <a:t> in any cost. </a:t>
            </a:r>
          </a:p>
        </p:txBody>
      </p:sp>
    </p:spTree>
    <p:extLst>
      <p:ext uri="{BB962C8B-B14F-4D97-AF65-F5344CB8AC3E}">
        <p14:creationId xmlns:p14="http://schemas.microsoft.com/office/powerpoint/2010/main" val="1752605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43200"/>
            <a:ext cx="8991600" cy="2057400"/>
          </a:xfrm>
        </p:spPr>
        <p:txBody>
          <a:bodyPr>
            <a:noAutofit/>
          </a:bodyPr>
          <a:lstStyle/>
          <a:p>
            <a:pPr algn="r"/>
            <a:r>
              <a:rPr lang="en-US" sz="4800" b="1" u="sng" dirty="0">
                <a:solidFill>
                  <a:srgbClr val="009900"/>
                </a:solidFill>
                <a:ea typeface="Calibri" panose="020F0502020204030204" pitchFamily="34" charset="0"/>
                <a:cs typeface="Arial" panose="020B0604020202020204" pitchFamily="34" charset="0"/>
              </a:rPr>
              <a:t>Numbers Of </a:t>
            </a:r>
            <a:r>
              <a:rPr lang="en-US" sz="4800" b="1" u="sng" dirty="0" err="1">
                <a:solidFill>
                  <a:srgbClr val="009900"/>
                </a:solidFill>
                <a:ea typeface="Calibri" panose="020F0502020204030204" pitchFamily="34" charset="0"/>
                <a:cs typeface="Arial" panose="020B0604020202020204" pitchFamily="34" charset="0"/>
              </a:rPr>
              <a:t>Rakaat</a:t>
            </a:r>
            <a:br>
              <a:rPr lang="en-US" sz="4800" b="1" u="sng" dirty="0">
                <a:ea typeface="Calibri" panose="020F0502020204030204" pitchFamily="34" charset="0"/>
                <a:cs typeface="Arial" panose="020B0604020202020204" pitchFamily="34" charset="0"/>
              </a:rPr>
            </a:br>
            <a:r>
              <a:rPr lang="ur-PK" sz="4800" b="1" dirty="0">
                <a:latin typeface="noorehira" panose="02000500000000020004" pitchFamily="2" charset="-78"/>
                <a:ea typeface="Calibri" panose="020F0502020204030204" pitchFamily="34" charset="0"/>
                <a:cs typeface="noorehira" panose="02000500000000020004" pitchFamily="2" charset="-78"/>
              </a:rPr>
              <a:t>تعداتِ رکعت</a:t>
            </a:r>
            <a:endParaRPr lang="en-US" sz="4800" dirty="0">
              <a:latin typeface="noorehira" panose="02000500000000020004" pitchFamily="2" charset="-78"/>
              <a:cs typeface="noorehira" panose="02000500000000020004" pitchFamily="2" charset="-78"/>
            </a:endParaRPr>
          </a:p>
        </p:txBody>
      </p:sp>
    </p:spTree>
    <p:extLst>
      <p:ext uri="{BB962C8B-B14F-4D97-AF65-F5344CB8AC3E}">
        <p14:creationId xmlns:p14="http://schemas.microsoft.com/office/powerpoint/2010/main" val="1011177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A141-C01B-4E05-AEA7-DAF65C990D4C}"/>
              </a:ext>
            </a:extLst>
          </p:cNvPr>
          <p:cNvSpPr>
            <a:spLocks noGrp="1"/>
          </p:cNvSpPr>
          <p:nvPr>
            <p:ph type="title"/>
          </p:nvPr>
        </p:nvSpPr>
        <p:spPr>
          <a:xfrm>
            <a:off x="304800" y="0"/>
            <a:ext cx="4343399" cy="685800"/>
          </a:xfrm>
        </p:spPr>
        <p:txBody>
          <a:bodyPr>
            <a:normAutofit/>
          </a:bodyPr>
          <a:lstStyle/>
          <a:p>
            <a:r>
              <a:rPr lang="en-US" b="1" u="sng" dirty="0"/>
              <a:t>Benefits Of </a:t>
            </a:r>
            <a:r>
              <a:rPr lang="en-US" b="1" u="sng" dirty="0" err="1"/>
              <a:t>Namaz</a:t>
            </a:r>
            <a:r>
              <a:rPr lang="en-US" b="1" u="sng" dirty="0"/>
              <a:t> </a:t>
            </a:r>
          </a:p>
        </p:txBody>
      </p:sp>
      <p:sp>
        <p:nvSpPr>
          <p:cNvPr id="3" name="Content Placeholder 2">
            <a:extLst>
              <a:ext uri="{FF2B5EF4-FFF2-40B4-BE49-F238E27FC236}">
                <a16:creationId xmlns:a16="http://schemas.microsoft.com/office/drawing/2014/main" id="{2DA1FAA2-B9D8-4F29-9FBD-5316CC3BDE5C}"/>
              </a:ext>
            </a:extLst>
          </p:cNvPr>
          <p:cNvSpPr>
            <a:spLocks noGrp="1"/>
          </p:cNvSpPr>
          <p:nvPr>
            <p:ph idx="1"/>
          </p:nvPr>
        </p:nvSpPr>
        <p:spPr>
          <a:xfrm>
            <a:off x="309349" y="838200"/>
            <a:ext cx="9906000" cy="5638800"/>
          </a:xfrm>
        </p:spPr>
        <p:txBody>
          <a:bodyPr>
            <a:normAutofit lnSpcReduction="10000"/>
          </a:bodyPr>
          <a:lstStyle/>
          <a:p>
            <a:pPr>
              <a:buFont typeface="Wingdings" panose="05000000000000000000" pitchFamily="2" charset="2"/>
              <a:buChar char="Ø"/>
            </a:pPr>
            <a:r>
              <a:rPr lang="en-US" sz="3200" dirty="0">
                <a:latin typeface="Calibri" panose="020F0502020204030204" pitchFamily="34" charset="0"/>
              </a:rPr>
              <a:t>Refrainment from unlawful / forbidden things.</a:t>
            </a:r>
          </a:p>
          <a:p>
            <a:pPr marL="0" indent="0" algn="ctr">
              <a:buNone/>
            </a:pPr>
            <a:r>
              <a:rPr lang="ar-SA" sz="3200" u="sng" dirty="0">
                <a:latin typeface="Calibri" panose="020F0502020204030204" pitchFamily="34" charset="0"/>
                <a:cs typeface="noorehira" panose="02000500000000020004" pitchFamily="2" charset="-78"/>
              </a:rPr>
              <a:t> </a:t>
            </a:r>
            <a:r>
              <a:rPr lang="ar-SA" sz="2800" u="sng" dirty="0">
                <a:latin typeface="noorehira" panose="02000500000000020004" pitchFamily="2" charset="-78"/>
                <a:cs typeface="noorehira" panose="02000500000000020004" pitchFamily="2" charset="-78"/>
              </a:rPr>
              <a:t>وَ اَقِمِ الصَّلٰوۃَ ؕ اِنَّ الصَّلٰوۃَ  تَنۡہٰی عَنِ الۡفَحۡشَا</a:t>
            </a:r>
            <a:r>
              <a:rPr lang="ur-PK" sz="2800" u="sng" dirty="0">
                <a:latin typeface="noorehira" panose="02000500000000020004" pitchFamily="2" charset="-78"/>
                <a:cs typeface="noorehira" panose="02000500000000020004" pitchFamily="2" charset="-78"/>
              </a:rPr>
              <a:t>ٓ</a:t>
            </a:r>
            <a:r>
              <a:rPr lang="ar-SA" sz="2800" u="sng" dirty="0">
                <a:latin typeface="noorehira" panose="02000500000000020004" pitchFamily="2" charset="-78"/>
                <a:cs typeface="noorehira" panose="02000500000000020004" pitchFamily="2" charset="-78"/>
              </a:rPr>
              <a:t>ءِ  وَ الۡمُنۡکَرِ</a:t>
            </a:r>
            <a:r>
              <a:rPr lang="ar-SA" sz="2800" b="1" u="sng" dirty="0">
                <a:latin typeface="noorehira" panose="02000500000000020004" pitchFamily="2" charset="-78"/>
                <a:cs typeface="noorehira" panose="02000500000000020004" pitchFamily="2" charset="-78"/>
              </a:rPr>
              <a:t> </a:t>
            </a:r>
            <a:r>
              <a:rPr lang="ur-PK" sz="2800" b="1" dirty="0">
                <a:latin typeface="noorehira" panose="02000500000000020004" pitchFamily="2" charset="-78"/>
                <a:cs typeface="noorehira" panose="02000500000000020004" pitchFamily="2" charset="-78"/>
              </a:rPr>
              <a:t>    </a:t>
            </a:r>
            <a:r>
              <a:rPr lang="ur-PK" sz="2800" dirty="0">
                <a:latin typeface="noorehira" panose="02000500000000020004" pitchFamily="2" charset="-78"/>
                <a:cs typeface="noorehira" panose="02000500000000020004" pitchFamily="2" charset="-78"/>
              </a:rPr>
              <a:t>(العنکبوت)</a:t>
            </a:r>
            <a:r>
              <a:rPr lang="ar-SA" sz="2800" u="sng" dirty="0">
                <a:latin typeface="noorehira" panose="02000500000000020004" pitchFamily="2" charset="-78"/>
                <a:cs typeface="noorehira" panose="02000500000000020004" pitchFamily="2" charset="-78"/>
              </a:rPr>
              <a:t> </a:t>
            </a:r>
            <a:endParaRPr lang="en-US" sz="2800" dirty="0"/>
          </a:p>
          <a:p>
            <a:pPr>
              <a:buFont typeface="Wingdings" panose="05000000000000000000" pitchFamily="2" charset="2"/>
              <a:buChar char="Ø"/>
            </a:pPr>
            <a:r>
              <a:rPr lang="en-US" sz="3200" dirty="0">
                <a:latin typeface="Calibri" panose="020F0502020204030204" pitchFamily="34" charset="0"/>
              </a:rPr>
              <a:t>Self Discipline. </a:t>
            </a:r>
          </a:p>
          <a:p>
            <a:pPr>
              <a:buFont typeface="Wingdings" panose="05000000000000000000" pitchFamily="2" charset="2"/>
              <a:buChar char="Ø"/>
            </a:pPr>
            <a:r>
              <a:rPr lang="en-US" sz="3200" dirty="0">
                <a:latin typeface="Calibri" panose="020F0502020204030204" pitchFamily="34" charset="0"/>
              </a:rPr>
              <a:t>Brotherhood and equality.</a:t>
            </a:r>
            <a:endParaRPr lang="ur-PK" sz="3200" dirty="0">
              <a:latin typeface="Calibri" panose="020F0502020204030204" pitchFamily="34" charset="0"/>
            </a:endParaRPr>
          </a:p>
          <a:p>
            <a:pPr marL="0" indent="0" algn="ctr">
              <a:buNone/>
            </a:pPr>
            <a:r>
              <a:rPr lang="ur-PK" sz="2800" u="sng" dirty="0">
                <a:latin typeface="noorehira" panose="02000500000000020004" pitchFamily="2" charset="-78"/>
                <a:cs typeface="noorehira" panose="02000500000000020004" pitchFamily="2" charset="-78"/>
              </a:rPr>
              <a:t>استووا ولا تختلفوا فتختلف قلوبکم</a:t>
            </a:r>
            <a:r>
              <a:rPr lang="ur-PK" sz="2800" dirty="0">
                <a:latin typeface="noorehira" panose="02000500000000020004" pitchFamily="2" charset="-78"/>
                <a:cs typeface="noorehira" panose="02000500000000020004" pitchFamily="2" charset="-78"/>
              </a:rPr>
              <a:t> (مسلم)</a:t>
            </a:r>
            <a:endParaRPr lang="en-US" sz="2800" dirty="0">
              <a:latin typeface="noorehira" panose="02000500000000020004" pitchFamily="2" charset="-78"/>
              <a:cs typeface="noorehira" panose="02000500000000020004" pitchFamily="2" charset="-78"/>
            </a:endParaRPr>
          </a:p>
          <a:p>
            <a:pPr>
              <a:buFont typeface="Wingdings" panose="05000000000000000000" pitchFamily="2" charset="2"/>
              <a:buChar char="Ø"/>
            </a:pPr>
            <a:r>
              <a:rPr lang="en-US" sz="3200" dirty="0">
                <a:latin typeface="Calibri" panose="020F0502020204030204" pitchFamily="34" charset="0"/>
              </a:rPr>
              <a:t>Humiliation and Supplication before Allah.</a:t>
            </a:r>
            <a:endParaRPr lang="ur-PK" sz="3200" dirty="0">
              <a:latin typeface="Calibri" panose="020F0502020204030204" pitchFamily="34" charset="0"/>
            </a:endParaRPr>
          </a:p>
          <a:p>
            <a:pPr marL="0" indent="0" algn="ctr">
              <a:buNone/>
            </a:pPr>
            <a:r>
              <a:rPr lang="ur-PK" sz="2800" u="sng" dirty="0">
                <a:latin typeface="noorehira" panose="02000500000000020004" pitchFamily="2" charset="-78"/>
                <a:cs typeface="noorehira" panose="02000500000000020004" pitchFamily="2" charset="-78"/>
              </a:rPr>
              <a:t>ولذکر اللہ اکبر</a:t>
            </a:r>
            <a:r>
              <a:rPr lang="ur-PK" sz="2800" dirty="0">
                <a:latin typeface="noorehira" panose="02000500000000020004" pitchFamily="2" charset="-78"/>
                <a:cs typeface="noorehira" panose="02000500000000020004" pitchFamily="2" charset="-78"/>
              </a:rPr>
              <a:t>       </a:t>
            </a:r>
            <a:r>
              <a:rPr lang="ur-PK" sz="2000" dirty="0">
                <a:latin typeface="noorehira" panose="02000500000000020004" pitchFamily="2" charset="-78"/>
                <a:cs typeface="noorehira" panose="02000500000000020004" pitchFamily="2" charset="-78"/>
              </a:rPr>
              <a:t> </a:t>
            </a:r>
            <a:r>
              <a:rPr lang="ur-PK" sz="2000" b="1" dirty="0">
                <a:latin typeface="noorehira" panose="02000500000000020004" pitchFamily="2" charset="-78"/>
                <a:cs typeface="noorehira" panose="02000500000000020004" pitchFamily="2" charset="-78"/>
              </a:rPr>
              <a:t>(العنکبوت) </a:t>
            </a:r>
          </a:p>
          <a:p>
            <a:pPr marL="0" indent="0" algn="ctr">
              <a:buNone/>
            </a:pPr>
            <a:r>
              <a:rPr lang="ur-PK" sz="2800" u="sng" dirty="0">
                <a:latin typeface="noorehira" panose="02000500000000020004" pitchFamily="2" charset="-78"/>
                <a:cs typeface="noorehira" panose="02000500000000020004" pitchFamily="2" charset="-78"/>
              </a:rPr>
              <a:t>ان احدکم اذا صلی</a:t>
            </a:r>
            <a:r>
              <a:rPr lang="ar-SA" sz="2800" u="sng" dirty="0">
                <a:latin typeface="noorehira" panose="02000500000000020004" pitchFamily="2" charset="-78"/>
                <a:cs typeface="noorehira" panose="02000500000000020004" pitchFamily="2" charset="-78"/>
              </a:rPr>
              <a:t> </a:t>
            </a:r>
            <a:r>
              <a:rPr lang="ur-PK" sz="2800" u="sng" dirty="0">
                <a:latin typeface="noorehira" panose="02000500000000020004" pitchFamily="2" charset="-78"/>
                <a:cs typeface="noorehira" panose="02000500000000020004" pitchFamily="2" charset="-78"/>
              </a:rPr>
              <a:t>یناجی ربہ </a:t>
            </a:r>
            <a:r>
              <a:rPr lang="ur-PK" sz="2400" u="sng" dirty="0">
                <a:latin typeface="noorehira" panose="02000500000000020004" pitchFamily="2" charset="-78"/>
                <a:cs typeface="noorehira" panose="02000500000000020004" pitchFamily="2" charset="-78"/>
              </a:rPr>
              <a:t>  </a:t>
            </a:r>
            <a:r>
              <a:rPr lang="ur-PK" sz="2400" dirty="0">
                <a:latin typeface="noorehira" panose="02000500000000020004" pitchFamily="2" charset="-78"/>
                <a:cs typeface="noorehira" panose="02000500000000020004" pitchFamily="2" charset="-78"/>
              </a:rPr>
              <a:t> </a:t>
            </a:r>
            <a:r>
              <a:rPr lang="ur-PK" sz="2400" b="1" dirty="0">
                <a:latin typeface="noorehira" panose="02000500000000020004" pitchFamily="2" charset="-78"/>
                <a:cs typeface="noorehira" panose="02000500000000020004" pitchFamily="2" charset="-78"/>
              </a:rPr>
              <a:t>(بخاری)</a:t>
            </a:r>
            <a:endParaRPr lang="en-US" sz="2800" dirty="0">
              <a:latin typeface="noorehira" panose="02000500000000020004" pitchFamily="2" charset="-78"/>
              <a:cs typeface="noorehira" panose="02000500000000020004" pitchFamily="2" charset="-78"/>
            </a:endParaRPr>
          </a:p>
          <a:p>
            <a:pPr>
              <a:buFont typeface="Wingdings" panose="05000000000000000000" pitchFamily="2" charset="2"/>
              <a:buChar char="Ø"/>
            </a:pPr>
            <a:r>
              <a:rPr lang="en-US" sz="3200" dirty="0">
                <a:latin typeface="Calibri" panose="020F0502020204030204" pitchFamily="34" charset="0"/>
              </a:rPr>
              <a:t>To Remind the purpose of life.</a:t>
            </a:r>
          </a:p>
          <a:p>
            <a:pPr marL="0" indent="0" algn="ctr">
              <a:buNone/>
            </a:pPr>
            <a:r>
              <a:rPr lang="ar-SA" sz="2800" u="sng" dirty="0">
                <a:latin typeface="noorehira" panose="02000500000000020004" pitchFamily="2" charset="-78"/>
                <a:cs typeface="noorehira" panose="02000500000000020004" pitchFamily="2" charset="-78"/>
              </a:rPr>
              <a:t>وَ مَا خَلَقۡتُ الۡجِنَّ وَ الۡاِنۡسَ  اِلَّا لِیَعۡبُدُوۡنِ ﴿۵۶﴾ مَاۤ  اُرِیۡدُ مِنۡہُمۡ  مِّنۡ  رِّزۡقٍ وَّ مَاۤ  اُرِیۡدُ اَنۡ یُّطۡعِمُوۡنِ ﴿۵۷﴾</a:t>
            </a:r>
            <a:r>
              <a:rPr lang="en-US" sz="2800" u="sng" dirty="0">
                <a:latin typeface="noorehira" panose="02000500000000020004" pitchFamily="2" charset="-78"/>
                <a:cs typeface="noorehira" panose="02000500000000020004" pitchFamily="2" charset="-78"/>
              </a:rPr>
              <a:t> </a:t>
            </a:r>
            <a:r>
              <a:rPr lang="ar-SA" sz="2800" u="sng" dirty="0">
                <a:latin typeface="noorehira" panose="02000500000000020004" pitchFamily="2" charset="-78"/>
                <a:cs typeface="noorehira" panose="02000500000000020004" pitchFamily="2" charset="-78"/>
              </a:rPr>
              <a:t> </a:t>
            </a:r>
            <a:r>
              <a:rPr lang="en-US" sz="2800" u="sng" dirty="0">
                <a:latin typeface="noorehira" panose="02000500000000020004" pitchFamily="2" charset="-78"/>
                <a:cs typeface="noorehira" panose="02000500000000020004" pitchFamily="2" charset="-78"/>
              </a:rPr>
              <a:t> </a:t>
            </a:r>
            <a:endParaRPr lang="ar-SA" sz="2800" u="sng" dirty="0">
              <a:latin typeface="noorehira" panose="02000500000000020004" pitchFamily="2" charset="-78"/>
              <a:cs typeface="noorehira" panose="02000500000000020004" pitchFamily="2" charset="-78"/>
            </a:endParaRPr>
          </a:p>
          <a:p>
            <a:pPr marL="0" indent="0" algn="r">
              <a:buNone/>
            </a:pPr>
            <a:endParaRPr lang="ar-SA" sz="2800" u="sng" dirty="0">
              <a:latin typeface="noorehira" panose="02000500000000020004" pitchFamily="2" charset="-78"/>
              <a:cs typeface="noorehira" panose="02000500000000020004" pitchFamily="2" charset="-78"/>
            </a:endParaRPr>
          </a:p>
          <a:p>
            <a:pPr marL="0" indent="0" algn="r">
              <a:buNone/>
            </a:pPr>
            <a:endParaRPr lang="en-US" sz="2800" dirty="0"/>
          </a:p>
        </p:txBody>
      </p:sp>
    </p:spTree>
    <p:extLst>
      <p:ext uri="{BB962C8B-B14F-4D97-AF65-F5344CB8AC3E}">
        <p14:creationId xmlns:p14="http://schemas.microsoft.com/office/powerpoint/2010/main" val="4105304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214186323"/>
              </p:ext>
            </p:extLst>
          </p:nvPr>
        </p:nvGraphicFramePr>
        <p:xfrm>
          <a:off x="228600" y="622356"/>
          <a:ext cx="11353800" cy="6007046"/>
        </p:xfrm>
        <a:graphic>
          <a:graphicData uri="http://schemas.openxmlformats.org/drawingml/2006/table">
            <a:tbl>
              <a:tblPr firstRow="1" bandRow="1">
                <a:tableStyleId>{F5AB1C69-6EDB-4FF4-983F-18BD219EF322}</a:tableStyleId>
              </a:tblPr>
              <a:tblGrid>
                <a:gridCol w="1419225">
                  <a:extLst>
                    <a:ext uri="{9D8B030D-6E8A-4147-A177-3AD203B41FA5}">
                      <a16:colId xmlns:a16="http://schemas.microsoft.com/office/drawing/2014/main" val="20000"/>
                    </a:ext>
                  </a:extLst>
                </a:gridCol>
                <a:gridCol w="1419225">
                  <a:extLst>
                    <a:ext uri="{9D8B030D-6E8A-4147-A177-3AD203B41FA5}">
                      <a16:colId xmlns:a16="http://schemas.microsoft.com/office/drawing/2014/main" val="20001"/>
                    </a:ext>
                  </a:extLst>
                </a:gridCol>
                <a:gridCol w="1419225">
                  <a:extLst>
                    <a:ext uri="{9D8B030D-6E8A-4147-A177-3AD203B41FA5}">
                      <a16:colId xmlns:a16="http://schemas.microsoft.com/office/drawing/2014/main" val="20002"/>
                    </a:ext>
                  </a:extLst>
                </a:gridCol>
                <a:gridCol w="1419225">
                  <a:extLst>
                    <a:ext uri="{9D8B030D-6E8A-4147-A177-3AD203B41FA5}">
                      <a16:colId xmlns:a16="http://schemas.microsoft.com/office/drawing/2014/main" val="20003"/>
                    </a:ext>
                  </a:extLst>
                </a:gridCol>
                <a:gridCol w="1419225">
                  <a:extLst>
                    <a:ext uri="{9D8B030D-6E8A-4147-A177-3AD203B41FA5}">
                      <a16:colId xmlns:a16="http://schemas.microsoft.com/office/drawing/2014/main" val="20004"/>
                    </a:ext>
                  </a:extLst>
                </a:gridCol>
                <a:gridCol w="1419225">
                  <a:extLst>
                    <a:ext uri="{9D8B030D-6E8A-4147-A177-3AD203B41FA5}">
                      <a16:colId xmlns:a16="http://schemas.microsoft.com/office/drawing/2014/main" val="20005"/>
                    </a:ext>
                  </a:extLst>
                </a:gridCol>
                <a:gridCol w="1419225">
                  <a:extLst>
                    <a:ext uri="{9D8B030D-6E8A-4147-A177-3AD203B41FA5}">
                      <a16:colId xmlns:a16="http://schemas.microsoft.com/office/drawing/2014/main" val="20006"/>
                    </a:ext>
                  </a:extLst>
                </a:gridCol>
                <a:gridCol w="1419225">
                  <a:extLst>
                    <a:ext uri="{9D8B030D-6E8A-4147-A177-3AD203B41FA5}">
                      <a16:colId xmlns:a16="http://schemas.microsoft.com/office/drawing/2014/main" val="20007"/>
                    </a:ext>
                  </a:extLst>
                </a:gridCol>
              </a:tblGrid>
              <a:tr h="824434">
                <a:tc>
                  <a:txBody>
                    <a:bodyPr/>
                    <a:lstStyle/>
                    <a:p>
                      <a:pPr algn="ctr"/>
                      <a:r>
                        <a:rPr lang="en-US" sz="2400" dirty="0"/>
                        <a:t>Prayer</a:t>
                      </a:r>
                    </a:p>
                  </a:txBody>
                  <a:tcPr/>
                </a:tc>
                <a:tc>
                  <a:txBody>
                    <a:bodyPr/>
                    <a:lstStyle/>
                    <a:p>
                      <a:pPr algn="ctr"/>
                      <a:r>
                        <a:rPr lang="en-US" sz="2400" dirty="0" err="1"/>
                        <a:t>Sunnat</a:t>
                      </a:r>
                      <a:endParaRPr lang="en-US" sz="2400" dirty="0"/>
                    </a:p>
                  </a:txBody>
                  <a:tcPr/>
                </a:tc>
                <a:tc>
                  <a:txBody>
                    <a:bodyPr/>
                    <a:lstStyle/>
                    <a:p>
                      <a:pPr algn="ctr"/>
                      <a:r>
                        <a:rPr lang="en-US" sz="2400" dirty="0" err="1"/>
                        <a:t>Farz</a:t>
                      </a:r>
                      <a:endParaRPr lang="en-US" sz="2400" dirty="0"/>
                    </a:p>
                  </a:txBody>
                  <a:tcPr/>
                </a:tc>
                <a:tc>
                  <a:txBody>
                    <a:bodyPr/>
                    <a:lstStyle/>
                    <a:p>
                      <a:pPr algn="ctr"/>
                      <a:r>
                        <a:rPr lang="en-US" sz="2400" dirty="0" err="1"/>
                        <a:t>Sunnat</a:t>
                      </a:r>
                      <a:endParaRPr lang="en-US" sz="2400" dirty="0"/>
                    </a:p>
                  </a:txBody>
                  <a:tcPr/>
                </a:tc>
                <a:tc>
                  <a:txBody>
                    <a:bodyPr/>
                    <a:lstStyle/>
                    <a:p>
                      <a:pPr algn="ctr"/>
                      <a:r>
                        <a:rPr lang="en-US" sz="2400" dirty="0" err="1"/>
                        <a:t>Nafil</a:t>
                      </a:r>
                      <a:endParaRPr lang="en-US" sz="2400" dirty="0"/>
                    </a:p>
                  </a:txBody>
                  <a:tcPr/>
                </a:tc>
                <a:tc>
                  <a:txBody>
                    <a:bodyPr/>
                    <a:lstStyle/>
                    <a:p>
                      <a:pPr algn="ctr"/>
                      <a:r>
                        <a:rPr lang="en-US" sz="2400" dirty="0" err="1"/>
                        <a:t>Wajib</a:t>
                      </a:r>
                      <a:endParaRPr lang="en-US" sz="2400" dirty="0"/>
                    </a:p>
                  </a:txBody>
                  <a:tcPr/>
                </a:tc>
                <a:tc>
                  <a:txBody>
                    <a:bodyPr/>
                    <a:lstStyle/>
                    <a:p>
                      <a:pPr algn="ctr"/>
                      <a:r>
                        <a:rPr lang="en-US" sz="2400" dirty="0" err="1"/>
                        <a:t>Nafil</a:t>
                      </a:r>
                      <a:endParaRPr lang="en-US" sz="2400" dirty="0"/>
                    </a:p>
                  </a:txBody>
                  <a:tcPr/>
                </a:tc>
                <a:tc>
                  <a:txBody>
                    <a:bodyPr/>
                    <a:lstStyle/>
                    <a:p>
                      <a:pPr algn="ctr"/>
                      <a:r>
                        <a:rPr lang="en-US" sz="2400" dirty="0"/>
                        <a:t>Total</a:t>
                      </a:r>
                    </a:p>
                  </a:txBody>
                  <a:tcPr/>
                </a:tc>
                <a:extLst>
                  <a:ext uri="{0D108BD9-81ED-4DB2-BD59-A6C34878D82A}">
                    <a16:rowId xmlns:a16="http://schemas.microsoft.com/office/drawing/2014/main" val="10000"/>
                  </a:ext>
                </a:extLst>
              </a:tr>
              <a:tr h="699300">
                <a:tc>
                  <a:txBody>
                    <a:bodyPr/>
                    <a:lstStyle/>
                    <a:p>
                      <a:pPr algn="ctr"/>
                      <a:r>
                        <a:rPr lang="en-US" sz="2400" dirty="0" err="1"/>
                        <a:t>Fajr</a:t>
                      </a:r>
                      <a:endParaRPr lang="en-US" sz="2400" dirty="0"/>
                    </a:p>
                  </a:txBody>
                  <a:tcPr/>
                </a:tc>
                <a:tc>
                  <a:txBody>
                    <a:bodyPr/>
                    <a:lstStyle/>
                    <a:p>
                      <a:pPr algn="ctr"/>
                      <a:r>
                        <a:rPr lang="en-US" sz="2400" dirty="0"/>
                        <a:t>2 (M)</a:t>
                      </a:r>
                    </a:p>
                  </a:txBody>
                  <a:tcPr/>
                </a:tc>
                <a:tc>
                  <a:txBody>
                    <a:bodyPr/>
                    <a:lstStyle/>
                    <a:p>
                      <a:pPr algn="ctr"/>
                      <a:r>
                        <a:rPr lang="en-US" sz="2400" dirty="0"/>
                        <a:t>2</a:t>
                      </a:r>
                    </a:p>
                  </a:txBody>
                  <a:tcPr/>
                </a:tc>
                <a:tc>
                  <a:txBody>
                    <a:bodyPr/>
                    <a:lstStyle/>
                    <a:p>
                      <a:pPr algn="ctr"/>
                      <a:r>
                        <a:rPr lang="en-US" sz="2400" dirty="0"/>
                        <a:t>---------</a:t>
                      </a:r>
                    </a:p>
                  </a:txBody>
                  <a:tcPr/>
                </a:tc>
                <a:tc>
                  <a:txBody>
                    <a:bodyPr/>
                    <a:lstStyle/>
                    <a:p>
                      <a:pPr algn="ctr"/>
                      <a:r>
                        <a:rPr lang="en-US" sz="2400" dirty="0"/>
                        <a:t>--------</a:t>
                      </a:r>
                    </a:p>
                  </a:txBody>
                  <a:tcPr/>
                </a:tc>
                <a:tc>
                  <a:txBody>
                    <a:bodyPr/>
                    <a:lstStyle/>
                    <a:p>
                      <a:pPr algn="ctr"/>
                      <a:r>
                        <a:rPr lang="en-US" sz="2400" dirty="0"/>
                        <a:t>---------</a:t>
                      </a:r>
                    </a:p>
                  </a:txBody>
                  <a:tcPr/>
                </a:tc>
                <a:tc>
                  <a:txBody>
                    <a:bodyPr/>
                    <a:lstStyle/>
                    <a:p>
                      <a:pPr algn="ctr"/>
                      <a:r>
                        <a:rPr lang="en-US" sz="2400" dirty="0"/>
                        <a:t>--------</a:t>
                      </a:r>
                    </a:p>
                  </a:txBody>
                  <a:tcPr/>
                </a:tc>
                <a:tc>
                  <a:txBody>
                    <a:bodyPr/>
                    <a:lstStyle/>
                    <a:p>
                      <a:pPr algn="ctr"/>
                      <a:r>
                        <a:rPr lang="en-US" sz="2400" dirty="0"/>
                        <a:t>4</a:t>
                      </a:r>
                    </a:p>
                  </a:txBody>
                  <a:tcPr/>
                </a:tc>
                <a:extLst>
                  <a:ext uri="{0D108BD9-81ED-4DB2-BD59-A6C34878D82A}">
                    <a16:rowId xmlns:a16="http://schemas.microsoft.com/office/drawing/2014/main" val="10001"/>
                  </a:ext>
                </a:extLst>
              </a:tr>
              <a:tr h="699300">
                <a:tc>
                  <a:txBody>
                    <a:bodyPr/>
                    <a:lstStyle/>
                    <a:p>
                      <a:pPr algn="ctr"/>
                      <a:r>
                        <a:rPr lang="en-US" sz="2400" dirty="0"/>
                        <a:t>Zohar</a:t>
                      </a:r>
                    </a:p>
                  </a:txBody>
                  <a:tcPr/>
                </a:tc>
                <a:tc>
                  <a:txBody>
                    <a:bodyPr/>
                    <a:lstStyle/>
                    <a:p>
                      <a:pPr algn="ctr"/>
                      <a:r>
                        <a:rPr lang="en-US" sz="2400" dirty="0"/>
                        <a:t>4 (M)</a:t>
                      </a:r>
                    </a:p>
                  </a:txBody>
                  <a:tcPr/>
                </a:tc>
                <a:tc>
                  <a:txBody>
                    <a:bodyPr/>
                    <a:lstStyle/>
                    <a:p>
                      <a:pPr algn="ctr"/>
                      <a:r>
                        <a:rPr lang="en-US" sz="2400" dirty="0"/>
                        <a:t>4</a:t>
                      </a:r>
                    </a:p>
                  </a:txBody>
                  <a:tcPr/>
                </a:tc>
                <a:tc>
                  <a:txBody>
                    <a:bodyPr/>
                    <a:lstStyle/>
                    <a:p>
                      <a:pPr algn="ctr"/>
                      <a:r>
                        <a:rPr lang="en-US" sz="2400" dirty="0"/>
                        <a:t>2 (M)</a:t>
                      </a:r>
                    </a:p>
                  </a:txBody>
                  <a:tcPr/>
                </a:tc>
                <a:tc>
                  <a:txBody>
                    <a:bodyPr/>
                    <a:lstStyle/>
                    <a:p>
                      <a:pPr algn="ctr"/>
                      <a:r>
                        <a:rPr lang="en-US" sz="2400" dirty="0"/>
                        <a:t>2</a:t>
                      </a:r>
                    </a:p>
                  </a:txBody>
                  <a:tcPr/>
                </a:tc>
                <a:tc>
                  <a:txBody>
                    <a:bodyPr/>
                    <a:lstStyle/>
                    <a:p>
                      <a:pPr algn="ctr"/>
                      <a:r>
                        <a:rPr lang="en-US" sz="2400" dirty="0"/>
                        <a:t>---------</a:t>
                      </a:r>
                    </a:p>
                  </a:txBody>
                  <a:tcPr/>
                </a:tc>
                <a:tc>
                  <a:txBody>
                    <a:bodyPr/>
                    <a:lstStyle/>
                    <a:p>
                      <a:pPr algn="ctr"/>
                      <a:r>
                        <a:rPr lang="en-US" sz="2400" dirty="0"/>
                        <a:t>--------</a:t>
                      </a:r>
                    </a:p>
                  </a:txBody>
                  <a:tcPr/>
                </a:tc>
                <a:tc>
                  <a:txBody>
                    <a:bodyPr/>
                    <a:lstStyle/>
                    <a:p>
                      <a:pPr algn="ctr"/>
                      <a:r>
                        <a:rPr lang="en-US" sz="2400" dirty="0"/>
                        <a:t>12</a:t>
                      </a:r>
                    </a:p>
                  </a:txBody>
                  <a:tcPr/>
                </a:tc>
                <a:extLst>
                  <a:ext uri="{0D108BD9-81ED-4DB2-BD59-A6C34878D82A}">
                    <a16:rowId xmlns:a16="http://schemas.microsoft.com/office/drawing/2014/main" val="10002"/>
                  </a:ext>
                </a:extLst>
              </a:tr>
              <a:tr h="699300">
                <a:tc>
                  <a:txBody>
                    <a:bodyPr/>
                    <a:lstStyle/>
                    <a:p>
                      <a:pPr algn="ctr"/>
                      <a:r>
                        <a:rPr lang="en-US" sz="2400" dirty="0" err="1"/>
                        <a:t>Asar</a:t>
                      </a:r>
                      <a:endParaRPr lang="en-US" sz="2400" dirty="0"/>
                    </a:p>
                  </a:txBody>
                  <a:tcPr/>
                </a:tc>
                <a:tc>
                  <a:txBody>
                    <a:bodyPr/>
                    <a:lstStyle/>
                    <a:p>
                      <a:pPr algn="ctr"/>
                      <a:r>
                        <a:rPr lang="en-US" sz="2400" dirty="0"/>
                        <a:t>4 (GM)</a:t>
                      </a:r>
                    </a:p>
                  </a:txBody>
                  <a:tcPr/>
                </a:tc>
                <a:tc>
                  <a:txBody>
                    <a:bodyPr/>
                    <a:lstStyle/>
                    <a:p>
                      <a:pPr algn="ctr"/>
                      <a:r>
                        <a:rPr lang="en-US" sz="2400" dirty="0"/>
                        <a:t>4</a:t>
                      </a:r>
                    </a:p>
                  </a:txBody>
                  <a:tcPr/>
                </a:tc>
                <a:tc>
                  <a:txBody>
                    <a:bodyPr/>
                    <a:lstStyle/>
                    <a:p>
                      <a:pPr algn="ctr"/>
                      <a:r>
                        <a:rPr lang="en-US" sz="2400" dirty="0"/>
                        <a:t>--------</a:t>
                      </a:r>
                    </a:p>
                  </a:txBody>
                  <a:tcPr/>
                </a:tc>
                <a:tc>
                  <a:txBody>
                    <a:bodyPr/>
                    <a:lstStyle/>
                    <a:p>
                      <a:pPr algn="ctr"/>
                      <a:r>
                        <a:rPr lang="en-US" sz="2400" dirty="0"/>
                        <a:t>--------</a:t>
                      </a:r>
                    </a:p>
                  </a:txBody>
                  <a:tcPr/>
                </a:tc>
                <a:tc>
                  <a:txBody>
                    <a:bodyPr/>
                    <a:lstStyle/>
                    <a:p>
                      <a:pPr algn="ctr"/>
                      <a:r>
                        <a:rPr lang="en-US" sz="2400" dirty="0"/>
                        <a:t>---------</a:t>
                      </a:r>
                    </a:p>
                  </a:txBody>
                  <a:tcPr/>
                </a:tc>
                <a:tc>
                  <a:txBody>
                    <a:bodyPr/>
                    <a:lstStyle/>
                    <a:p>
                      <a:pPr algn="ctr"/>
                      <a:r>
                        <a:rPr lang="en-US" sz="2400" dirty="0"/>
                        <a:t>--------</a:t>
                      </a:r>
                    </a:p>
                  </a:txBody>
                  <a:tcPr/>
                </a:tc>
                <a:tc>
                  <a:txBody>
                    <a:bodyPr/>
                    <a:lstStyle/>
                    <a:p>
                      <a:pPr algn="ctr"/>
                      <a:r>
                        <a:rPr lang="en-US" sz="2400" dirty="0"/>
                        <a:t>8</a:t>
                      </a:r>
                    </a:p>
                  </a:txBody>
                  <a:tcPr/>
                </a:tc>
                <a:extLst>
                  <a:ext uri="{0D108BD9-81ED-4DB2-BD59-A6C34878D82A}">
                    <a16:rowId xmlns:a16="http://schemas.microsoft.com/office/drawing/2014/main" val="10003"/>
                  </a:ext>
                </a:extLst>
              </a:tr>
              <a:tr h="816835">
                <a:tc>
                  <a:txBody>
                    <a:bodyPr/>
                    <a:lstStyle/>
                    <a:p>
                      <a:pPr algn="ctr"/>
                      <a:r>
                        <a:rPr lang="en-US" sz="2400" dirty="0" err="1"/>
                        <a:t>Maghrib</a:t>
                      </a:r>
                      <a:endParaRPr lang="en-US" sz="2400" dirty="0"/>
                    </a:p>
                  </a:txBody>
                  <a:tcPr/>
                </a:tc>
                <a:tc>
                  <a:txBody>
                    <a:bodyPr/>
                    <a:lstStyle/>
                    <a:p>
                      <a:pPr algn="ctr"/>
                      <a:r>
                        <a:rPr lang="en-US" sz="2400" dirty="0"/>
                        <a:t>--------</a:t>
                      </a:r>
                    </a:p>
                  </a:txBody>
                  <a:tcPr/>
                </a:tc>
                <a:tc>
                  <a:txBody>
                    <a:bodyPr/>
                    <a:lstStyle/>
                    <a:p>
                      <a:pPr algn="ctr"/>
                      <a:r>
                        <a:rPr lang="en-US" sz="2400" dirty="0"/>
                        <a:t>3</a:t>
                      </a:r>
                    </a:p>
                  </a:txBody>
                  <a:tcPr/>
                </a:tc>
                <a:tc>
                  <a:txBody>
                    <a:bodyPr/>
                    <a:lstStyle/>
                    <a:p>
                      <a:pPr algn="ctr"/>
                      <a:r>
                        <a:rPr lang="en-US" sz="2400" dirty="0"/>
                        <a:t>2 (M)</a:t>
                      </a:r>
                    </a:p>
                  </a:txBody>
                  <a:tcPr/>
                </a:tc>
                <a:tc>
                  <a:txBody>
                    <a:bodyPr/>
                    <a:lstStyle/>
                    <a:p>
                      <a:pPr algn="ctr"/>
                      <a:r>
                        <a:rPr lang="en-US" sz="2400" dirty="0"/>
                        <a:t>2</a:t>
                      </a:r>
                    </a:p>
                  </a:txBody>
                  <a:tcPr/>
                </a:tc>
                <a:tc>
                  <a:txBody>
                    <a:bodyPr/>
                    <a:lstStyle/>
                    <a:p>
                      <a:pPr algn="ctr"/>
                      <a:r>
                        <a:rPr lang="en-US" sz="2400" dirty="0"/>
                        <a:t>---------</a:t>
                      </a:r>
                    </a:p>
                  </a:txBody>
                  <a:tcPr/>
                </a:tc>
                <a:tc>
                  <a:txBody>
                    <a:bodyPr/>
                    <a:lstStyle/>
                    <a:p>
                      <a:pPr algn="ctr"/>
                      <a:r>
                        <a:rPr lang="en-US" sz="2400" dirty="0"/>
                        <a:t>--------</a:t>
                      </a:r>
                    </a:p>
                  </a:txBody>
                  <a:tcPr/>
                </a:tc>
                <a:tc>
                  <a:txBody>
                    <a:bodyPr/>
                    <a:lstStyle/>
                    <a:p>
                      <a:pPr algn="ctr"/>
                      <a:r>
                        <a:rPr lang="en-US" sz="2400" dirty="0"/>
                        <a:t>7</a:t>
                      </a:r>
                    </a:p>
                  </a:txBody>
                  <a:tcPr/>
                </a:tc>
                <a:extLst>
                  <a:ext uri="{0D108BD9-81ED-4DB2-BD59-A6C34878D82A}">
                    <a16:rowId xmlns:a16="http://schemas.microsoft.com/office/drawing/2014/main" val="10004"/>
                  </a:ext>
                </a:extLst>
              </a:tr>
              <a:tr h="869277">
                <a:tc>
                  <a:txBody>
                    <a:bodyPr/>
                    <a:lstStyle/>
                    <a:p>
                      <a:pPr algn="ctr"/>
                      <a:r>
                        <a:rPr lang="en-US" sz="2400" dirty="0" err="1"/>
                        <a:t>Esha</a:t>
                      </a:r>
                      <a:endParaRPr lang="en-US" sz="2400" dirty="0"/>
                    </a:p>
                  </a:txBody>
                  <a:tcPr/>
                </a:tc>
                <a:tc>
                  <a:txBody>
                    <a:bodyPr/>
                    <a:lstStyle/>
                    <a:p>
                      <a:pPr algn="ctr"/>
                      <a:r>
                        <a:rPr lang="en-US" sz="2400" dirty="0"/>
                        <a:t>4 (GM)</a:t>
                      </a:r>
                    </a:p>
                  </a:txBody>
                  <a:tcPr/>
                </a:tc>
                <a:tc>
                  <a:txBody>
                    <a:bodyPr/>
                    <a:lstStyle/>
                    <a:p>
                      <a:pPr algn="ctr"/>
                      <a:r>
                        <a:rPr lang="en-US" sz="2400" dirty="0"/>
                        <a:t>4</a:t>
                      </a:r>
                    </a:p>
                  </a:txBody>
                  <a:tcPr/>
                </a:tc>
                <a:tc>
                  <a:txBody>
                    <a:bodyPr/>
                    <a:lstStyle/>
                    <a:p>
                      <a:pPr algn="ctr"/>
                      <a:r>
                        <a:rPr lang="en-US" sz="2400" dirty="0"/>
                        <a:t>2 (M)</a:t>
                      </a:r>
                    </a:p>
                  </a:txBody>
                  <a:tcPr/>
                </a:tc>
                <a:tc>
                  <a:txBody>
                    <a:bodyPr/>
                    <a:lstStyle/>
                    <a:p>
                      <a:pPr algn="ctr"/>
                      <a:r>
                        <a:rPr lang="en-US" sz="2400" dirty="0"/>
                        <a:t>2</a:t>
                      </a:r>
                    </a:p>
                  </a:txBody>
                  <a:tcPr/>
                </a:tc>
                <a:tc>
                  <a:txBody>
                    <a:bodyPr/>
                    <a:lstStyle/>
                    <a:p>
                      <a:pPr algn="ctr"/>
                      <a:r>
                        <a:rPr lang="en-US" sz="2400" dirty="0"/>
                        <a:t>3 </a:t>
                      </a:r>
                      <a:r>
                        <a:rPr lang="en-US" sz="2400" b="0" dirty="0"/>
                        <a:t>(</a:t>
                      </a:r>
                      <a:r>
                        <a:rPr lang="en-US" sz="2400" b="0" dirty="0" err="1"/>
                        <a:t>witr</a:t>
                      </a:r>
                      <a:r>
                        <a:rPr lang="en-US" sz="2400" b="0" dirty="0"/>
                        <a:t>)</a:t>
                      </a:r>
                    </a:p>
                  </a:txBody>
                  <a:tcPr/>
                </a:tc>
                <a:tc>
                  <a:txBody>
                    <a:bodyPr/>
                    <a:lstStyle/>
                    <a:p>
                      <a:pPr algn="ctr"/>
                      <a:r>
                        <a:rPr lang="en-US" sz="2400" dirty="0"/>
                        <a:t>2</a:t>
                      </a:r>
                    </a:p>
                  </a:txBody>
                  <a:tcPr/>
                </a:tc>
                <a:tc>
                  <a:txBody>
                    <a:bodyPr/>
                    <a:lstStyle/>
                    <a:p>
                      <a:pPr algn="ctr"/>
                      <a:r>
                        <a:rPr lang="en-US" sz="2400" dirty="0"/>
                        <a:t>17</a:t>
                      </a:r>
                    </a:p>
                  </a:txBody>
                  <a:tcPr/>
                </a:tc>
                <a:extLst>
                  <a:ext uri="{0D108BD9-81ED-4DB2-BD59-A6C34878D82A}">
                    <a16:rowId xmlns:a16="http://schemas.microsoft.com/office/drawing/2014/main" val="10005"/>
                  </a:ext>
                </a:extLst>
              </a:tr>
              <a:tr h="699300">
                <a:tc>
                  <a:txBody>
                    <a:bodyPr/>
                    <a:lstStyle/>
                    <a:p>
                      <a:pPr algn="ctr"/>
                      <a:r>
                        <a:rPr lang="en-US" sz="2400" dirty="0" err="1"/>
                        <a:t>Juma</a:t>
                      </a:r>
                      <a:endParaRPr lang="en-US" sz="2400" dirty="0"/>
                    </a:p>
                  </a:txBody>
                  <a:tcPr/>
                </a:tc>
                <a:tc>
                  <a:txBody>
                    <a:bodyPr/>
                    <a:lstStyle/>
                    <a:p>
                      <a:pPr algn="ctr"/>
                      <a:r>
                        <a:rPr lang="en-US" sz="2400" dirty="0"/>
                        <a:t>4 (M)</a:t>
                      </a:r>
                    </a:p>
                  </a:txBody>
                  <a:tcPr/>
                </a:tc>
                <a:tc>
                  <a:txBody>
                    <a:bodyPr/>
                    <a:lstStyle/>
                    <a:p>
                      <a:pPr algn="ctr"/>
                      <a:r>
                        <a:rPr lang="en-US" sz="2400" dirty="0"/>
                        <a:t>2</a:t>
                      </a:r>
                    </a:p>
                  </a:txBody>
                  <a:tcPr/>
                </a:tc>
                <a:tc>
                  <a:txBody>
                    <a:bodyPr/>
                    <a:lstStyle/>
                    <a:p>
                      <a:pPr algn="ctr"/>
                      <a:r>
                        <a:rPr lang="en-US" sz="2400" dirty="0"/>
                        <a:t>4 (M)</a:t>
                      </a:r>
                    </a:p>
                  </a:txBody>
                  <a:tcPr/>
                </a:tc>
                <a:tc>
                  <a:txBody>
                    <a:bodyPr/>
                    <a:lstStyle/>
                    <a:p>
                      <a:pPr algn="ctr"/>
                      <a:r>
                        <a:rPr lang="en-US" sz="2400" dirty="0"/>
                        <a:t>2</a:t>
                      </a:r>
                    </a:p>
                  </a:txBody>
                  <a:tcPr/>
                </a:tc>
                <a:tc>
                  <a:txBody>
                    <a:bodyPr/>
                    <a:lstStyle/>
                    <a:p>
                      <a:pPr algn="ctr"/>
                      <a:r>
                        <a:rPr lang="en-US" sz="2400" dirty="0"/>
                        <a:t>---------</a:t>
                      </a:r>
                    </a:p>
                  </a:txBody>
                  <a:tcPr/>
                </a:tc>
                <a:tc>
                  <a:txBody>
                    <a:bodyPr/>
                    <a:lstStyle/>
                    <a:p>
                      <a:pPr algn="ctr"/>
                      <a:r>
                        <a:rPr lang="en-US" sz="2400" dirty="0"/>
                        <a:t>---------</a:t>
                      </a:r>
                    </a:p>
                  </a:txBody>
                  <a:tcPr/>
                </a:tc>
                <a:tc>
                  <a:txBody>
                    <a:bodyPr/>
                    <a:lstStyle/>
                    <a:p>
                      <a:pPr algn="ctr"/>
                      <a:r>
                        <a:rPr lang="en-US" sz="2400" dirty="0"/>
                        <a:t>14</a:t>
                      </a:r>
                    </a:p>
                  </a:txBody>
                  <a:tcPr/>
                </a:tc>
                <a:extLst>
                  <a:ext uri="{0D108BD9-81ED-4DB2-BD59-A6C34878D82A}">
                    <a16:rowId xmlns:a16="http://schemas.microsoft.com/office/drawing/2014/main" val="10006"/>
                  </a:ext>
                </a:extLst>
              </a:tr>
              <a:tr h="699300">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r>
                        <a:rPr lang="en-US" sz="2400" dirty="0"/>
                        <a:t>2 (GM)</a:t>
                      </a:r>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extLst>
                  <a:ext uri="{0D108BD9-81ED-4DB2-BD59-A6C34878D82A}">
                    <a16:rowId xmlns:a16="http://schemas.microsoft.com/office/drawing/2014/main" val="10007"/>
                  </a:ext>
                </a:extLst>
              </a:tr>
            </a:tbl>
          </a:graphicData>
        </a:graphic>
      </p:graphicFrame>
      <p:sp>
        <p:nvSpPr>
          <p:cNvPr id="2" name="Rectangle 1"/>
          <p:cNvSpPr/>
          <p:nvPr/>
        </p:nvSpPr>
        <p:spPr>
          <a:xfrm>
            <a:off x="4038600" y="-36286"/>
            <a:ext cx="3276600" cy="658642"/>
          </a:xfrm>
          <a:prstGeom prst="rect">
            <a:avLst/>
          </a:prstGeom>
        </p:spPr>
        <p:txBody>
          <a:bodyPr wrap="square">
            <a:spAutoFit/>
          </a:bodyPr>
          <a:lstStyle/>
          <a:p>
            <a:pPr algn="ctr">
              <a:lnSpc>
                <a:spcPct val="115000"/>
              </a:lnSpc>
              <a:spcAft>
                <a:spcPts val="1000"/>
              </a:spcAft>
            </a:pPr>
            <a:r>
              <a:rPr lang="en-US" sz="3200" b="1" u="sng" dirty="0">
                <a:solidFill>
                  <a:srgbClr val="009900"/>
                </a:solidFill>
                <a:ea typeface="Times New Roman" panose="02020603050405020304" pitchFamily="18" charset="0"/>
                <a:cs typeface="Arial" panose="020B0604020202020204" pitchFamily="34" charset="0"/>
              </a:rPr>
              <a:t>NAMAAZ CHART</a:t>
            </a:r>
            <a:endParaRPr lang="en-US" sz="2400" b="1" u="sng" dirty="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270899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083838259"/>
              </p:ext>
            </p:extLst>
          </p:nvPr>
        </p:nvGraphicFramePr>
        <p:xfrm>
          <a:off x="228600" y="582092"/>
          <a:ext cx="11506200" cy="6234560"/>
        </p:xfrm>
        <a:graphic>
          <a:graphicData uri="http://schemas.openxmlformats.org/drawingml/2006/table">
            <a:tbl>
              <a:tblPr firstRow="1" bandRow="1">
                <a:tableStyleId>{5C22544A-7EE6-4342-B048-85BDC9FD1C3A}</a:tableStyleId>
              </a:tblPr>
              <a:tblGrid>
                <a:gridCol w="1779311">
                  <a:extLst>
                    <a:ext uri="{9D8B030D-6E8A-4147-A177-3AD203B41FA5}">
                      <a16:colId xmlns:a16="http://schemas.microsoft.com/office/drawing/2014/main" val="20000"/>
                    </a:ext>
                  </a:extLst>
                </a:gridCol>
                <a:gridCol w="9726889">
                  <a:extLst>
                    <a:ext uri="{9D8B030D-6E8A-4147-A177-3AD203B41FA5}">
                      <a16:colId xmlns:a16="http://schemas.microsoft.com/office/drawing/2014/main" val="20001"/>
                    </a:ext>
                  </a:extLst>
                </a:gridCol>
              </a:tblGrid>
              <a:tr h="783214">
                <a:tc>
                  <a:txBody>
                    <a:bodyPr/>
                    <a:lstStyle/>
                    <a:p>
                      <a:pPr algn="ctr"/>
                      <a:r>
                        <a:rPr lang="en-US" sz="2400" dirty="0"/>
                        <a:t>Prayer</a:t>
                      </a:r>
                    </a:p>
                  </a:txBody>
                  <a:tcPr/>
                </a:tc>
                <a:tc>
                  <a:txBody>
                    <a:bodyPr/>
                    <a:lstStyle/>
                    <a:p>
                      <a:pPr algn="ctr"/>
                      <a:r>
                        <a:rPr lang="en-US" sz="2400" dirty="0"/>
                        <a:t>Detail</a:t>
                      </a:r>
                    </a:p>
                  </a:txBody>
                  <a:tcPr/>
                </a:tc>
                <a:extLst>
                  <a:ext uri="{0D108BD9-81ED-4DB2-BD59-A6C34878D82A}">
                    <a16:rowId xmlns:a16="http://schemas.microsoft.com/office/drawing/2014/main" val="10000"/>
                  </a:ext>
                </a:extLst>
              </a:tr>
              <a:tr h="806556">
                <a:tc>
                  <a:txBody>
                    <a:bodyPr/>
                    <a:lstStyle/>
                    <a:p>
                      <a:pPr algn="ctr"/>
                      <a:r>
                        <a:rPr lang="en-US" sz="2400" dirty="0" err="1"/>
                        <a:t>Eid</a:t>
                      </a:r>
                      <a:endParaRPr lang="en-US" sz="2400" dirty="0"/>
                    </a:p>
                  </a:txBody>
                  <a:tcPr/>
                </a:tc>
                <a:tc>
                  <a:txBody>
                    <a:bodyPr/>
                    <a:lstStyle/>
                    <a:p>
                      <a:r>
                        <a:rPr lang="en-US" sz="2400" dirty="0"/>
                        <a:t>2 </a:t>
                      </a:r>
                      <a:r>
                        <a:rPr lang="en-US" sz="2400" dirty="0" err="1"/>
                        <a:t>raka’at</a:t>
                      </a:r>
                      <a:r>
                        <a:rPr lang="en-US" sz="2400" dirty="0"/>
                        <a:t> </a:t>
                      </a:r>
                      <a:r>
                        <a:rPr lang="en-US" sz="2400" dirty="0" err="1"/>
                        <a:t>wajib</a:t>
                      </a:r>
                      <a:r>
                        <a:rPr lang="en-US" sz="2400" dirty="0"/>
                        <a:t> with 6 extra </a:t>
                      </a:r>
                      <a:r>
                        <a:rPr lang="en-US" sz="2400" dirty="0" err="1"/>
                        <a:t>takbeerat</a:t>
                      </a:r>
                      <a:r>
                        <a:rPr lang="en-US" sz="2400" dirty="0"/>
                        <a:t> without azan and</a:t>
                      </a:r>
                      <a:r>
                        <a:rPr lang="en-US" sz="2400" baseline="0" dirty="0"/>
                        <a:t> </a:t>
                      </a:r>
                      <a:r>
                        <a:rPr lang="en-US" sz="2400" dirty="0" err="1"/>
                        <a:t>iqamah</a:t>
                      </a:r>
                      <a:r>
                        <a:rPr lang="en-US" sz="2400" dirty="0"/>
                        <a:t> no </a:t>
                      </a:r>
                      <a:r>
                        <a:rPr lang="en-US" sz="2400" dirty="0" err="1"/>
                        <a:t>nafil</a:t>
                      </a:r>
                      <a:r>
                        <a:rPr lang="en-US" sz="2400" dirty="0"/>
                        <a:t> / </a:t>
                      </a:r>
                      <a:r>
                        <a:rPr lang="en-US" sz="2400" dirty="0" err="1"/>
                        <a:t>sunnat</a:t>
                      </a:r>
                      <a:r>
                        <a:rPr lang="en-US" sz="2400" dirty="0"/>
                        <a:t> after and before.</a:t>
                      </a:r>
                    </a:p>
                  </a:txBody>
                  <a:tcPr/>
                </a:tc>
                <a:extLst>
                  <a:ext uri="{0D108BD9-81ED-4DB2-BD59-A6C34878D82A}">
                    <a16:rowId xmlns:a16="http://schemas.microsoft.com/office/drawing/2014/main" val="10001"/>
                  </a:ext>
                </a:extLst>
              </a:tr>
              <a:tr h="2957373">
                <a:tc>
                  <a:txBody>
                    <a:bodyPr/>
                    <a:lstStyle/>
                    <a:p>
                      <a:pPr algn="ctr"/>
                      <a:r>
                        <a:rPr lang="en-US" sz="2400" dirty="0" err="1"/>
                        <a:t>Taraveeh</a:t>
                      </a:r>
                      <a:endParaRPr lang="en-US" sz="2400" dirty="0"/>
                    </a:p>
                  </a:txBody>
                  <a:tcPr/>
                </a:tc>
                <a:tc>
                  <a:txBody>
                    <a:bodyPr/>
                    <a:lstStyle/>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kern="1200" dirty="0" err="1">
                          <a:solidFill>
                            <a:schemeClr val="dk1"/>
                          </a:solidFill>
                          <a:latin typeface="+mn-lt"/>
                          <a:ea typeface="+mn-ea"/>
                          <a:cs typeface="+mn-cs"/>
                        </a:rPr>
                        <a:t>Taraawih</a:t>
                      </a:r>
                      <a:r>
                        <a:rPr lang="en-US" sz="2400" kern="1200" dirty="0">
                          <a:solidFill>
                            <a:schemeClr val="dk1"/>
                          </a:solidFill>
                          <a:latin typeface="+mn-lt"/>
                          <a:ea typeface="+mn-ea"/>
                          <a:cs typeface="+mn-cs"/>
                        </a:rPr>
                        <a:t> </a:t>
                      </a:r>
                      <a:r>
                        <a:rPr lang="en-US" sz="2400" kern="1200" dirty="0" err="1">
                          <a:solidFill>
                            <a:schemeClr val="dk1"/>
                          </a:solidFill>
                          <a:latin typeface="+mn-lt"/>
                          <a:ea typeface="+mn-ea"/>
                          <a:cs typeface="+mn-cs"/>
                        </a:rPr>
                        <a:t>namaaz</a:t>
                      </a:r>
                      <a:r>
                        <a:rPr lang="en-US" sz="2400" kern="1200" dirty="0">
                          <a:solidFill>
                            <a:schemeClr val="dk1"/>
                          </a:solidFill>
                          <a:latin typeface="+mn-lt"/>
                          <a:ea typeface="+mn-ea"/>
                          <a:cs typeface="+mn-cs"/>
                        </a:rPr>
                        <a:t> is </a:t>
                      </a:r>
                      <a:r>
                        <a:rPr lang="en-US" sz="2400" kern="1200" dirty="0" err="1">
                          <a:solidFill>
                            <a:schemeClr val="dk1"/>
                          </a:solidFill>
                          <a:latin typeface="+mn-lt"/>
                          <a:ea typeface="+mn-ea"/>
                          <a:cs typeface="+mn-cs"/>
                        </a:rPr>
                        <a:t>sunnat</a:t>
                      </a:r>
                      <a:r>
                        <a:rPr lang="en-US" sz="2400" kern="1200" dirty="0">
                          <a:solidFill>
                            <a:schemeClr val="dk1"/>
                          </a:solidFill>
                          <a:latin typeface="+mn-lt"/>
                          <a:ea typeface="+mn-ea"/>
                          <a:cs typeface="+mn-cs"/>
                        </a:rPr>
                        <a:t>-e-</a:t>
                      </a:r>
                      <a:r>
                        <a:rPr lang="en-US" sz="2400" kern="1200" dirty="0" err="1">
                          <a:solidFill>
                            <a:schemeClr val="dk1"/>
                          </a:solidFill>
                          <a:latin typeface="+mn-lt"/>
                          <a:ea typeface="+mn-ea"/>
                          <a:cs typeface="+mn-cs"/>
                        </a:rPr>
                        <a:t>muakkada</a:t>
                      </a:r>
                      <a:r>
                        <a:rPr lang="en-US" sz="2400" kern="1200" dirty="0">
                          <a:solidFill>
                            <a:schemeClr val="dk1"/>
                          </a:solidFill>
                          <a:latin typeface="+mn-lt"/>
                          <a:ea typeface="+mn-ea"/>
                          <a:cs typeface="+mn-cs"/>
                        </a:rPr>
                        <a:t> for men and women in</a:t>
                      </a:r>
                      <a:r>
                        <a:rPr lang="en-US" sz="2400" kern="1200" baseline="0" dirty="0">
                          <a:solidFill>
                            <a:schemeClr val="dk1"/>
                          </a:solidFill>
                          <a:latin typeface="+mn-lt"/>
                          <a:ea typeface="+mn-ea"/>
                          <a:cs typeface="+mn-cs"/>
                        </a:rPr>
                        <a:t> </a:t>
                      </a:r>
                      <a:r>
                        <a:rPr lang="en-US" sz="2400" kern="1200" dirty="0" err="1">
                          <a:solidFill>
                            <a:schemeClr val="dk1"/>
                          </a:solidFill>
                          <a:latin typeface="+mn-lt"/>
                          <a:ea typeface="+mn-ea"/>
                          <a:cs typeface="+mn-cs"/>
                        </a:rPr>
                        <a:t>ramadaan</a:t>
                      </a:r>
                      <a:r>
                        <a:rPr lang="en-US" sz="2400" kern="1200" dirty="0">
                          <a:solidFill>
                            <a:schemeClr val="dk1"/>
                          </a:solidFill>
                          <a:latin typeface="+mn-lt"/>
                          <a:ea typeface="+mn-ea"/>
                          <a:cs typeface="+mn-cs"/>
                        </a:rPr>
                        <a:t> only.</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kern="1200" dirty="0">
                          <a:solidFill>
                            <a:schemeClr val="dk1"/>
                          </a:solidFill>
                          <a:latin typeface="+mn-lt"/>
                          <a:ea typeface="+mn-ea"/>
                          <a:cs typeface="+mn-cs"/>
                        </a:rPr>
                        <a:t>The twenty </a:t>
                      </a:r>
                      <a:r>
                        <a:rPr lang="en-US" sz="2400" kern="1200" dirty="0" err="1">
                          <a:solidFill>
                            <a:schemeClr val="dk1"/>
                          </a:solidFill>
                          <a:latin typeface="+mn-lt"/>
                          <a:ea typeface="+mn-ea"/>
                          <a:cs typeface="+mn-cs"/>
                        </a:rPr>
                        <a:t>rakaats</a:t>
                      </a:r>
                      <a:r>
                        <a:rPr lang="en-US" sz="2400" kern="1200" dirty="0">
                          <a:solidFill>
                            <a:schemeClr val="dk1"/>
                          </a:solidFill>
                          <a:latin typeface="+mn-lt"/>
                          <a:ea typeface="+mn-ea"/>
                          <a:cs typeface="+mn-cs"/>
                        </a:rPr>
                        <a:t> of </a:t>
                      </a:r>
                      <a:r>
                        <a:rPr lang="en-US" sz="2400" kern="1200" dirty="0" err="1">
                          <a:solidFill>
                            <a:schemeClr val="dk1"/>
                          </a:solidFill>
                          <a:latin typeface="+mn-lt"/>
                          <a:ea typeface="+mn-ea"/>
                          <a:cs typeface="+mn-cs"/>
                        </a:rPr>
                        <a:t>taraawih</a:t>
                      </a:r>
                      <a:r>
                        <a:rPr lang="en-US" sz="2400" kern="1200" dirty="0">
                          <a:solidFill>
                            <a:schemeClr val="dk1"/>
                          </a:solidFill>
                          <a:latin typeface="+mn-lt"/>
                          <a:ea typeface="+mn-ea"/>
                          <a:cs typeface="+mn-cs"/>
                        </a:rPr>
                        <a:t> </a:t>
                      </a:r>
                      <a:r>
                        <a:rPr lang="en-US" sz="2400" kern="1200" dirty="0" err="1">
                          <a:solidFill>
                            <a:schemeClr val="dk1"/>
                          </a:solidFill>
                          <a:latin typeface="+mn-lt"/>
                          <a:ea typeface="+mn-ea"/>
                          <a:cs typeface="+mn-cs"/>
                        </a:rPr>
                        <a:t>namaaz</a:t>
                      </a:r>
                      <a:r>
                        <a:rPr lang="en-US" sz="2400" kern="1200" dirty="0">
                          <a:solidFill>
                            <a:schemeClr val="dk1"/>
                          </a:solidFill>
                          <a:latin typeface="+mn-lt"/>
                          <a:ea typeface="+mn-ea"/>
                          <a:cs typeface="+mn-cs"/>
                        </a:rPr>
                        <a:t> are performed after the </a:t>
                      </a:r>
                      <a:r>
                        <a:rPr lang="en-US" sz="2400" kern="1200" dirty="0" err="1">
                          <a:solidFill>
                            <a:schemeClr val="dk1"/>
                          </a:solidFill>
                          <a:latin typeface="+mn-lt"/>
                          <a:ea typeface="+mn-ea"/>
                          <a:cs typeface="+mn-cs"/>
                        </a:rPr>
                        <a:t>farz</a:t>
                      </a:r>
                      <a:r>
                        <a:rPr lang="en-US" sz="2400" kern="1200" dirty="0">
                          <a:solidFill>
                            <a:schemeClr val="dk1"/>
                          </a:solidFill>
                          <a:latin typeface="+mn-lt"/>
                          <a:ea typeface="+mn-ea"/>
                          <a:cs typeface="+mn-cs"/>
                        </a:rPr>
                        <a:t> and </a:t>
                      </a:r>
                      <a:r>
                        <a:rPr lang="en-US" sz="2400" kern="1200" dirty="0" err="1">
                          <a:solidFill>
                            <a:schemeClr val="dk1"/>
                          </a:solidFill>
                          <a:latin typeface="+mn-lt"/>
                          <a:ea typeface="+mn-ea"/>
                          <a:cs typeface="+mn-cs"/>
                        </a:rPr>
                        <a:t>sunnat</a:t>
                      </a:r>
                      <a:r>
                        <a:rPr lang="en-US" sz="2400" kern="1200" dirty="0">
                          <a:solidFill>
                            <a:schemeClr val="dk1"/>
                          </a:solidFill>
                          <a:latin typeface="+mn-lt"/>
                          <a:ea typeface="+mn-ea"/>
                          <a:cs typeface="+mn-cs"/>
                        </a:rPr>
                        <a:t> of </a:t>
                      </a:r>
                      <a:r>
                        <a:rPr lang="en-US" sz="2400" kern="1200" dirty="0" err="1">
                          <a:solidFill>
                            <a:schemeClr val="dk1"/>
                          </a:solidFill>
                          <a:latin typeface="+mn-lt"/>
                          <a:ea typeface="+mn-ea"/>
                          <a:cs typeface="+mn-cs"/>
                        </a:rPr>
                        <a:t>esha</a:t>
                      </a:r>
                      <a:r>
                        <a:rPr lang="en-US" sz="2400" kern="1200" dirty="0">
                          <a:solidFill>
                            <a:schemeClr val="dk1"/>
                          </a:solidFill>
                          <a:latin typeface="+mn-lt"/>
                          <a:ea typeface="+mn-ea"/>
                          <a:cs typeface="+mn-cs"/>
                        </a:rPr>
                        <a:t>.</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kern="1200" dirty="0">
                          <a:solidFill>
                            <a:schemeClr val="dk1"/>
                          </a:solidFill>
                          <a:latin typeface="+mn-lt"/>
                          <a:ea typeface="+mn-ea"/>
                          <a:cs typeface="+mn-cs"/>
                        </a:rPr>
                        <a:t>20 </a:t>
                      </a:r>
                      <a:r>
                        <a:rPr lang="en-US" sz="2400" kern="1200" dirty="0" err="1">
                          <a:solidFill>
                            <a:schemeClr val="dk1"/>
                          </a:solidFill>
                          <a:latin typeface="+mn-lt"/>
                          <a:ea typeface="+mn-ea"/>
                          <a:cs typeface="+mn-cs"/>
                        </a:rPr>
                        <a:t>rakaats</a:t>
                      </a:r>
                      <a:r>
                        <a:rPr lang="en-US" sz="2400" kern="1200" dirty="0">
                          <a:solidFill>
                            <a:schemeClr val="dk1"/>
                          </a:solidFill>
                          <a:latin typeface="+mn-lt"/>
                          <a:ea typeface="+mn-ea"/>
                          <a:cs typeface="+mn-cs"/>
                        </a:rPr>
                        <a:t> with 10 salaams are </a:t>
                      </a:r>
                      <a:r>
                        <a:rPr lang="en-US" sz="2400" kern="1200" dirty="0" err="1">
                          <a:solidFill>
                            <a:schemeClr val="dk1"/>
                          </a:solidFill>
                          <a:latin typeface="+mn-lt"/>
                          <a:ea typeface="+mn-ea"/>
                          <a:cs typeface="+mn-cs"/>
                        </a:rPr>
                        <a:t>masnoon</a:t>
                      </a:r>
                      <a:r>
                        <a:rPr lang="en-US" sz="2400" kern="1200" dirty="0">
                          <a:solidFill>
                            <a:schemeClr val="dk1"/>
                          </a:solidFill>
                          <a:latin typeface="+mn-lt"/>
                          <a:ea typeface="+mn-ea"/>
                          <a:cs typeface="+mn-cs"/>
                        </a:rPr>
                        <a:t>.</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kern="1200" dirty="0">
                          <a:solidFill>
                            <a:schemeClr val="dk1"/>
                          </a:solidFill>
                          <a:latin typeface="+mn-lt"/>
                          <a:ea typeface="+mn-ea"/>
                          <a:cs typeface="+mn-cs"/>
                        </a:rPr>
                        <a:t>One should make </a:t>
                      </a:r>
                      <a:r>
                        <a:rPr lang="en-US" sz="2400" kern="1200" dirty="0" err="1">
                          <a:solidFill>
                            <a:schemeClr val="dk1"/>
                          </a:solidFill>
                          <a:latin typeface="+mn-lt"/>
                          <a:ea typeface="+mn-ea"/>
                          <a:cs typeface="+mn-cs"/>
                        </a:rPr>
                        <a:t>niyyat</a:t>
                      </a:r>
                      <a:r>
                        <a:rPr lang="en-US" sz="2400" kern="1200" dirty="0">
                          <a:solidFill>
                            <a:schemeClr val="dk1"/>
                          </a:solidFill>
                          <a:latin typeface="+mn-lt"/>
                          <a:ea typeface="+mn-ea"/>
                          <a:cs typeface="+mn-cs"/>
                        </a:rPr>
                        <a:t> for two </a:t>
                      </a:r>
                      <a:r>
                        <a:rPr lang="en-US" sz="2400" kern="1200" dirty="0" err="1">
                          <a:solidFill>
                            <a:schemeClr val="dk1"/>
                          </a:solidFill>
                          <a:latin typeface="+mn-lt"/>
                          <a:ea typeface="+mn-ea"/>
                          <a:cs typeface="+mn-cs"/>
                        </a:rPr>
                        <a:t>rakaats</a:t>
                      </a:r>
                      <a:r>
                        <a:rPr lang="en-US" sz="2400" kern="1200" dirty="0">
                          <a:solidFill>
                            <a:schemeClr val="dk1"/>
                          </a:solidFill>
                          <a:latin typeface="+mn-lt"/>
                          <a:ea typeface="+mn-ea"/>
                          <a:cs typeface="+mn-cs"/>
                        </a:rPr>
                        <a:t> of </a:t>
                      </a:r>
                      <a:r>
                        <a:rPr lang="en-US" sz="2400" kern="1200" dirty="0" err="1">
                          <a:solidFill>
                            <a:schemeClr val="dk1"/>
                          </a:solidFill>
                          <a:latin typeface="+mn-lt"/>
                          <a:ea typeface="+mn-ea"/>
                          <a:cs typeface="+mn-cs"/>
                        </a:rPr>
                        <a:t>taraawih</a:t>
                      </a:r>
                      <a:r>
                        <a:rPr lang="en-US" sz="2400" kern="1200" dirty="0">
                          <a:solidFill>
                            <a:schemeClr val="dk1"/>
                          </a:solidFill>
                          <a:latin typeface="+mn-lt"/>
                          <a:ea typeface="+mn-ea"/>
                          <a:cs typeface="+mn-cs"/>
                        </a:rPr>
                        <a:t> each time.</a:t>
                      </a:r>
                      <a:r>
                        <a:rPr lang="en-US" sz="2400" kern="1200" baseline="0" dirty="0">
                          <a:solidFill>
                            <a:schemeClr val="dk1"/>
                          </a:solidFill>
                          <a:latin typeface="+mn-lt"/>
                          <a:ea typeface="+mn-ea"/>
                          <a:cs typeface="+mn-cs"/>
                        </a:rPr>
                        <a:t> </a:t>
                      </a:r>
                      <a:r>
                        <a:rPr lang="en-US" sz="2400" kern="1200" dirty="0" err="1">
                          <a:solidFill>
                            <a:schemeClr val="dk1"/>
                          </a:solidFill>
                          <a:latin typeface="+mn-lt"/>
                          <a:ea typeface="+mn-ea"/>
                          <a:cs typeface="+mn-cs"/>
                        </a:rPr>
                        <a:t>Witr</a:t>
                      </a:r>
                      <a:r>
                        <a:rPr lang="en-US" sz="2400" kern="1200" dirty="0">
                          <a:solidFill>
                            <a:schemeClr val="dk1"/>
                          </a:solidFill>
                          <a:latin typeface="+mn-lt"/>
                          <a:ea typeface="+mn-ea"/>
                          <a:cs typeface="+mn-cs"/>
                        </a:rPr>
                        <a:t> will be performed after</a:t>
                      </a:r>
                      <a:r>
                        <a:rPr lang="en-US" sz="2400" kern="1200" baseline="0" dirty="0">
                          <a:solidFill>
                            <a:schemeClr val="dk1"/>
                          </a:solidFill>
                          <a:latin typeface="+mn-lt"/>
                          <a:ea typeface="+mn-ea"/>
                          <a:cs typeface="+mn-cs"/>
                        </a:rPr>
                        <a:t> </a:t>
                      </a:r>
                      <a:r>
                        <a:rPr lang="en-US" sz="2400" kern="1200" baseline="0" dirty="0" err="1">
                          <a:solidFill>
                            <a:schemeClr val="dk1"/>
                          </a:solidFill>
                          <a:latin typeface="+mn-lt"/>
                          <a:ea typeface="+mn-ea"/>
                          <a:cs typeface="+mn-cs"/>
                        </a:rPr>
                        <a:t>taraveeh</a:t>
                      </a:r>
                      <a:r>
                        <a:rPr lang="en-US" sz="2400" kern="1200" dirty="0">
                          <a:solidFill>
                            <a:schemeClr val="dk1"/>
                          </a:solidFill>
                          <a:latin typeface="+mn-lt"/>
                          <a:ea typeface="+mn-ea"/>
                          <a:cs typeface="+mn-cs"/>
                        </a:rPr>
                        <a:t>.</a:t>
                      </a:r>
                    </a:p>
                    <a:p>
                      <a:endParaRPr lang="en-US" sz="2400" dirty="0"/>
                    </a:p>
                  </a:txBody>
                  <a:tcPr/>
                </a:tc>
                <a:extLst>
                  <a:ext uri="{0D108BD9-81ED-4DB2-BD59-A6C34878D82A}">
                    <a16:rowId xmlns:a16="http://schemas.microsoft.com/office/drawing/2014/main" val="10002"/>
                  </a:ext>
                </a:extLst>
              </a:tr>
              <a:tr h="536955">
                <a:tc>
                  <a:txBody>
                    <a:bodyPr/>
                    <a:lstStyle/>
                    <a:p>
                      <a:pPr algn="ctr"/>
                      <a:r>
                        <a:rPr lang="en-US" sz="2400" dirty="0" err="1"/>
                        <a:t>Janaza</a:t>
                      </a:r>
                      <a:endParaRPr lang="en-US" sz="2400" dirty="0"/>
                    </a:p>
                  </a:txBody>
                  <a:tcPr/>
                </a:tc>
                <a:tc>
                  <a:txBody>
                    <a:bodyPr/>
                    <a:lstStyle/>
                    <a:p>
                      <a:r>
                        <a:rPr lang="en-US" sz="2400" dirty="0"/>
                        <a:t>4 </a:t>
                      </a:r>
                      <a:r>
                        <a:rPr lang="en-US" sz="2400" dirty="0" err="1"/>
                        <a:t>takbeerat</a:t>
                      </a:r>
                      <a:r>
                        <a:rPr lang="en-US" sz="2400" dirty="0"/>
                        <a:t> </a:t>
                      </a:r>
                      <a:r>
                        <a:rPr lang="en-US" sz="2400" dirty="0" err="1"/>
                        <a:t>farz</a:t>
                      </a:r>
                      <a:r>
                        <a:rPr lang="en-US" sz="2400" dirty="0"/>
                        <a:t>,</a:t>
                      </a:r>
                      <a:r>
                        <a:rPr lang="en-US" sz="2400" baseline="0" dirty="0"/>
                        <a:t> no azan &amp; iqama.</a:t>
                      </a:r>
                      <a:endParaRPr lang="en-US" sz="2400" dirty="0"/>
                    </a:p>
                  </a:txBody>
                  <a:tcPr/>
                </a:tc>
                <a:extLst>
                  <a:ext uri="{0D108BD9-81ED-4DB2-BD59-A6C34878D82A}">
                    <a16:rowId xmlns:a16="http://schemas.microsoft.com/office/drawing/2014/main" val="10003"/>
                  </a:ext>
                </a:extLst>
              </a:tr>
              <a:tr h="1073911">
                <a:tc gridSpan="2">
                  <a:txBody>
                    <a:bodyPr/>
                    <a:lstStyle/>
                    <a:p>
                      <a:endParaRPr lang="en-US" sz="2400" dirty="0"/>
                    </a:p>
                  </a:txBody>
                  <a:tcPr/>
                </a:tc>
                <a:tc hMerge="1">
                  <a:txBody>
                    <a:bodyPr/>
                    <a:lstStyle/>
                    <a:p>
                      <a:endParaRPr lang="en-US" dirty="0"/>
                    </a:p>
                  </a:txBody>
                  <a:tcPr/>
                </a:tc>
                <a:extLst>
                  <a:ext uri="{0D108BD9-81ED-4DB2-BD59-A6C34878D82A}">
                    <a16:rowId xmlns:a16="http://schemas.microsoft.com/office/drawing/2014/main" val="10004"/>
                  </a:ext>
                </a:extLst>
              </a:tr>
            </a:tbl>
          </a:graphicData>
        </a:graphic>
      </p:graphicFrame>
      <p:sp>
        <p:nvSpPr>
          <p:cNvPr id="4" name="Rectangle 3"/>
          <p:cNvSpPr/>
          <p:nvPr/>
        </p:nvSpPr>
        <p:spPr>
          <a:xfrm>
            <a:off x="3581400" y="-76550"/>
            <a:ext cx="4495800" cy="658642"/>
          </a:xfrm>
          <a:prstGeom prst="rect">
            <a:avLst/>
          </a:prstGeom>
        </p:spPr>
        <p:txBody>
          <a:bodyPr wrap="square">
            <a:spAutoFit/>
          </a:bodyPr>
          <a:lstStyle/>
          <a:p>
            <a:pPr algn="ctr">
              <a:lnSpc>
                <a:spcPct val="115000"/>
              </a:lnSpc>
              <a:spcAft>
                <a:spcPts val="1000"/>
              </a:spcAft>
            </a:pPr>
            <a:r>
              <a:rPr lang="en-US" sz="3200" b="1" u="sng" dirty="0">
                <a:solidFill>
                  <a:srgbClr val="009900"/>
                </a:solidFill>
                <a:ea typeface="Times New Roman" panose="02020603050405020304" pitchFamily="18" charset="0"/>
                <a:cs typeface="Arial" panose="020B0604020202020204" pitchFamily="34" charset="0"/>
              </a:rPr>
              <a:t>NAMAAZ CHART</a:t>
            </a:r>
            <a:endParaRPr lang="en-US" sz="2400" b="1" u="sng" dirty="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376460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F50D4-95F3-4EA5-A465-41B1049BB548}"/>
              </a:ext>
            </a:extLst>
          </p:cNvPr>
          <p:cNvSpPr>
            <a:spLocks noGrp="1"/>
          </p:cNvSpPr>
          <p:nvPr>
            <p:ph type="title"/>
          </p:nvPr>
        </p:nvSpPr>
        <p:spPr>
          <a:xfrm>
            <a:off x="5791200" y="2743200"/>
            <a:ext cx="3886200" cy="914400"/>
          </a:xfrm>
        </p:spPr>
        <p:txBody>
          <a:bodyPr>
            <a:normAutofit/>
          </a:bodyPr>
          <a:lstStyle/>
          <a:p>
            <a:r>
              <a:rPr lang="en-US" sz="5400" u="sng" dirty="0" err="1"/>
              <a:t>Nafils</a:t>
            </a:r>
            <a:r>
              <a:rPr lang="en-US" sz="5400" u="sng" dirty="0"/>
              <a:t>  </a:t>
            </a:r>
            <a:r>
              <a:rPr lang="en-US" sz="5400" u="sng" dirty="0">
                <a:latin typeface="Jameel Noori Nastaleeq" panose="02000503000000000004" pitchFamily="2" charset="-78"/>
                <a:cs typeface="Jameel Noori Nastaleeq" panose="02000503000000000004" pitchFamily="2" charset="-78"/>
              </a:rPr>
              <a:t>(</a:t>
            </a:r>
            <a:r>
              <a:rPr lang="ur-PK" sz="5400" u="sng" dirty="0">
                <a:latin typeface="Jameel Noori Nastaleeq" panose="02000503000000000004" pitchFamily="2" charset="-78"/>
                <a:cs typeface="Jameel Noori Nastaleeq" panose="02000503000000000004" pitchFamily="2" charset="-78"/>
              </a:rPr>
              <a:t>نوافل</a:t>
            </a:r>
            <a:r>
              <a:rPr lang="en-US" sz="5400" u="sng" dirty="0">
                <a:latin typeface="Jameel Noori Nastaleeq" panose="02000503000000000004" pitchFamily="2" charset="-78"/>
                <a:cs typeface="Jameel Noori Nastaleeq" panose="02000503000000000004" pitchFamily="2" charset="-78"/>
              </a:rPr>
              <a:t>)</a:t>
            </a:r>
          </a:p>
        </p:txBody>
      </p:sp>
    </p:spTree>
    <p:extLst>
      <p:ext uri="{BB962C8B-B14F-4D97-AF65-F5344CB8AC3E}">
        <p14:creationId xmlns:p14="http://schemas.microsoft.com/office/powerpoint/2010/main" val="1759344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FCD14-9676-4DFF-8D9E-D3BF7E5DF8D6}"/>
              </a:ext>
            </a:extLst>
          </p:cNvPr>
          <p:cNvSpPr>
            <a:spLocks noGrp="1"/>
          </p:cNvSpPr>
          <p:nvPr>
            <p:ph type="title"/>
          </p:nvPr>
        </p:nvSpPr>
        <p:spPr>
          <a:xfrm>
            <a:off x="2895600" y="228600"/>
            <a:ext cx="3886200" cy="563880"/>
          </a:xfrm>
        </p:spPr>
        <p:txBody>
          <a:bodyPr>
            <a:normAutofit fontScale="90000"/>
          </a:bodyPr>
          <a:lstStyle/>
          <a:p>
            <a:endParaRPr lang="en-US"/>
          </a:p>
        </p:txBody>
      </p:sp>
      <p:graphicFrame>
        <p:nvGraphicFramePr>
          <p:cNvPr id="4" name="Content Placeholder 3">
            <a:extLst>
              <a:ext uri="{FF2B5EF4-FFF2-40B4-BE49-F238E27FC236}">
                <a16:creationId xmlns:a16="http://schemas.microsoft.com/office/drawing/2014/main" id="{89103D23-878E-460B-9149-D6E178511930}"/>
              </a:ext>
            </a:extLst>
          </p:cNvPr>
          <p:cNvGraphicFramePr>
            <a:graphicFrameLocks noGrp="1"/>
          </p:cNvGraphicFramePr>
          <p:nvPr>
            <p:ph idx="1"/>
            <p:extLst>
              <p:ext uri="{D42A27DB-BD31-4B8C-83A1-F6EECF244321}">
                <p14:modId xmlns:p14="http://schemas.microsoft.com/office/powerpoint/2010/main" val="1703394949"/>
              </p:ext>
            </p:extLst>
          </p:nvPr>
        </p:nvGraphicFramePr>
        <p:xfrm>
          <a:off x="0" y="0"/>
          <a:ext cx="12192000" cy="6898893"/>
        </p:xfrm>
        <a:graphic>
          <a:graphicData uri="http://schemas.openxmlformats.org/drawingml/2006/table">
            <a:tbl>
              <a:tblPr firstRow="1" bandRow="1">
                <a:tableStyleId>{5C22544A-7EE6-4342-B048-85BDC9FD1C3A}</a:tableStyleId>
              </a:tblPr>
              <a:tblGrid>
                <a:gridCol w="3878207">
                  <a:extLst>
                    <a:ext uri="{9D8B030D-6E8A-4147-A177-3AD203B41FA5}">
                      <a16:colId xmlns:a16="http://schemas.microsoft.com/office/drawing/2014/main" val="650285402"/>
                    </a:ext>
                  </a:extLst>
                </a:gridCol>
                <a:gridCol w="8313793">
                  <a:extLst>
                    <a:ext uri="{9D8B030D-6E8A-4147-A177-3AD203B41FA5}">
                      <a16:colId xmlns:a16="http://schemas.microsoft.com/office/drawing/2014/main" val="2114556218"/>
                    </a:ext>
                  </a:extLst>
                </a:gridCol>
              </a:tblGrid>
              <a:tr h="874568">
                <a:tc>
                  <a:txBody>
                    <a:bodyPr/>
                    <a:lstStyle/>
                    <a:p>
                      <a:pPr algn="ctr"/>
                      <a:r>
                        <a:rPr lang="en-US" sz="3200" u="sng" dirty="0" err="1"/>
                        <a:t>Nafils</a:t>
                      </a:r>
                      <a:r>
                        <a:rPr lang="en-US" sz="3200" u="sng" dirty="0"/>
                        <a:t> </a:t>
                      </a:r>
                      <a:r>
                        <a:rPr lang="en-US" sz="3200" u="sng" dirty="0">
                          <a:latin typeface="Jameel Noori Nastaleeq" panose="02000503000000000004" pitchFamily="2" charset="-78"/>
                          <a:cs typeface="Jameel Noori Nastaleeq" panose="02000503000000000004" pitchFamily="2" charset="-78"/>
                        </a:rPr>
                        <a:t>(</a:t>
                      </a:r>
                      <a:r>
                        <a:rPr lang="ur-PK" sz="3200" u="sng" dirty="0">
                          <a:latin typeface="Jameel Noori Nastaleeq" panose="02000503000000000004" pitchFamily="2" charset="-78"/>
                          <a:cs typeface="Jameel Noori Nastaleeq" panose="02000503000000000004" pitchFamily="2" charset="-78"/>
                        </a:rPr>
                        <a:t>نوافل</a:t>
                      </a:r>
                      <a:r>
                        <a:rPr lang="en-US" sz="3200" u="sng" dirty="0">
                          <a:latin typeface="Jameel Noori Nastaleeq" panose="02000503000000000004" pitchFamily="2" charset="-78"/>
                          <a:cs typeface="Jameel Noori Nastaleeq" panose="02000503000000000004" pitchFamily="2" charset="-78"/>
                        </a:rPr>
                        <a:t>)</a:t>
                      </a:r>
                    </a:p>
                  </a:txBody>
                  <a:tcPr anchor="ctr"/>
                </a:tc>
                <a:tc>
                  <a:txBody>
                    <a:bodyPr/>
                    <a:lstStyle/>
                    <a:p>
                      <a:pPr algn="ctr"/>
                      <a:r>
                        <a:rPr lang="en-US" sz="3200" dirty="0"/>
                        <a:t>Time and </a:t>
                      </a:r>
                      <a:r>
                        <a:rPr lang="en-US" sz="3200" dirty="0" err="1"/>
                        <a:t>Raka’ats</a:t>
                      </a:r>
                      <a:r>
                        <a:rPr lang="en-US" sz="3200" dirty="0"/>
                        <a:t> </a:t>
                      </a:r>
                      <a:r>
                        <a:rPr lang="en-US" sz="3200" dirty="0">
                          <a:latin typeface="Jameel Noori Nastaleeq" panose="02000503000000000004" pitchFamily="2" charset="-78"/>
                          <a:cs typeface="Jameel Noori Nastaleeq" panose="02000503000000000004" pitchFamily="2" charset="-78"/>
                        </a:rPr>
                        <a:t>(</a:t>
                      </a:r>
                      <a:r>
                        <a:rPr lang="ur-PK" sz="3200" dirty="0">
                          <a:latin typeface="Jameel Noori Nastaleeq" panose="02000503000000000004" pitchFamily="2" charset="-78"/>
                          <a:cs typeface="Jameel Noori Nastaleeq" panose="02000503000000000004" pitchFamily="2" charset="-78"/>
                        </a:rPr>
                        <a:t>رکعتیں اور  اوقات</a:t>
                      </a:r>
                      <a:r>
                        <a:rPr lang="en-US" sz="3200" dirty="0">
                          <a:latin typeface="Jameel Noori Nastaleeq" panose="02000503000000000004" pitchFamily="2" charset="-78"/>
                          <a:cs typeface="Jameel Noori Nastaleeq" panose="02000503000000000004" pitchFamily="2" charset="-78"/>
                        </a:rPr>
                        <a:t>)</a:t>
                      </a:r>
                    </a:p>
                  </a:txBody>
                  <a:tcPr anchor="ctr"/>
                </a:tc>
                <a:extLst>
                  <a:ext uri="{0D108BD9-81ED-4DB2-BD59-A6C34878D82A}">
                    <a16:rowId xmlns:a16="http://schemas.microsoft.com/office/drawing/2014/main" val="3020015235"/>
                  </a:ext>
                </a:extLst>
              </a:tr>
              <a:tr h="761172">
                <a:tc>
                  <a:txBody>
                    <a:bodyPr/>
                    <a:lstStyle/>
                    <a:p>
                      <a:r>
                        <a:rPr lang="en-US" sz="2400" dirty="0" err="1"/>
                        <a:t>Tahiyyatul</a:t>
                      </a:r>
                      <a:r>
                        <a:rPr lang="en-US" sz="2400" dirty="0"/>
                        <a:t> Wudhu</a:t>
                      </a:r>
                      <a:r>
                        <a:rPr lang="en-US" dirty="0"/>
                        <a:t> </a:t>
                      </a:r>
                      <a:r>
                        <a:rPr lang="en-US" sz="2800" dirty="0">
                          <a:latin typeface="Jameel Noori Nastaleeq" panose="02000503000000000004" pitchFamily="2" charset="-78"/>
                          <a:cs typeface="Jameel Noori Nastaleeq" panose="02000503000000000004" pitchFamily="2" charset="-78"/>
                        </a:rPr>
                        <a:t>(</a:t>
                      </a:r>
                      <a:r>
                        <a:rPr kumimoji="0" lang="ur-PK" sz="2800" b="0" i="0" u="none" strike="noStrike" kern="1200" cap="none" spc="0" normalizeH="0" baseline="0" noProof="0" dirty="0">
                          <a:ln>
                            <a:noFill/>
                          </a:ln>
                          <a:solidFill>
                            <a:prstClr val="black"/>
                          </a:solidFill>
                          <a:effectLst/>
                          <a:uLnTx/>
                          <a:uFillTx/>
                          <a:latin typeface="Jameel Noori Nastaleeq" panose="02000503000000000004" pitchFamily="2" charset="-78"/>
                          <a:ea typeface="+mn-ea"/>
                          <a:cs typeface="Jameel Noori Nastaleeq" panose="02000503000000000004" pitchFamily="2" charset="-78"/>
                        </a:rPr>
                        <a:t>تحیۃ  الوضو ٔ</a:t>
                      </a:r>
                      <a:r>
                        <a:rPr lang="en-US" sz="2800" dirty="0">
                          <a:latin typeface="Jameel Noori Nastaleeq" panose="02000503000000000004" pitchFamily="2" charset="-78"/>
                          <a:cs typeface="Jameel Noori Nastaleeq" panose="02000503000000000004" pitchFamily="2" charset="-78"/>
                        </a:rPr>
                        <a:t>)</a:t>
                      </a:r>
                      <a:endParaRPr lang="en-US" dirty="0">
                        <a:latin typeface="Jameel Noori Nastaleeq" panose="02000503000000000004" pitchFamily="2" charset="-78"/>
                        <a:cs typeface="Jameel Noori Nastaleeq" panose="02000503000000000004" pitchFamily="2" charset="-78"/>
                      </a:endParaRPr>
                    </a:p>
                  </a:txBody>
                  <a:tcPr anchor="ctr"/>
                </a:tc>
                <a:tc>
                  <a:txBody>
                    <a:bodyPr/>
                    <a:lstStyle/>
                    <a:p>
                      <a:r>
                        <a:rPr lang="en-US" sz="2000" dirty="0"/>
                        <a:t>After every fresh wudhu. (2 </a:t>
                      </a:r>
                      <a:r>
                        <a:rPr lang="en-US" sz="2000" dirty="0" err="1"/>
                        <a:t>Raka’at</a:t>
                      </a:r>
                      <a:r>
                        <a:rPr lang="en-US" sz="2000" dirty="0"/>
                        <a:t>)</a:t>
                      </a:r>
                    </a:p>
                  </a:txBody>
                  <a:tcPr anchor="ctr"/>
                </a:tc>
                <a:extLst>
                  <a:ext uri="{0D108BD9-81ED-4DB2-BD59-A6C34878D82A}">
                    <a16:rowId xmlns:a16="http://schemas.microsoft.com/office/drawing/2014/main" val="3005598808"/>
                  </a:ext>
                </a:extLst>
              </a:tr>
              <a:tr h="761172">
                <a:tc>
                  <a:txBody>
                    <a:bodyPr/>
                    <a:lstStyle/>
                    <a:p>
                      <a:r>
                        <a:rPr lang="en-US" sz="2400" dirty="0" err="1"/>
                        <a:t>Tahiyyatul</a:t>
                      </a:r>
                      <a:r>
                        <a:rPr lang="en-US" sz="2400" dirty="0"/>
                        <a:t> Masjid </a:t>
                      </a:r>
                      <a:r>
                        <a:rPr lang="en-US" dirty="0"/>
                        <a:t>(</a:t>
                      </a:r>
                      <a:r>
                        <a:rPr kumimoji="0" lang="ur-PK" sz="2800" b="0" i="0" u="none" strike="noStrike" kern="1200" cap="none" spc="0" normalizeH="0" baseline="0" noProof="0" dirty="0">
                          <a:ln>
                            <a:noFill/>
                          </a:ln>
                          <a:solidFill>
                            <a:prstClr val="black"/>
                          </a:solidFill>
                          <a:effectLst/>
                          <a:uLnTx/>
                          <a:uFillTx/>
                          <a:latin typeface="Jameel Noori Nastaleeq" panose="02000503000000000004" pitchFamily="2" charset="-78"/>
                          <a:ea typeface="+mn-ea"/>
                          <a:cs typeface="Jameel Noori Nastaleeq" panose="02000503000000000004" pitchFamily="2" charset="-78"/>
                        </a:rPr>
                        <a:t>تحیۃ المسجد</a:t>
                      </a:r>
                      <a:r>
                        <a:rPr lang="en-US" dirty="0"/>
                        <a:t>)</a:t>
                      </a:r>
                    </a:p>
                  </a:txBody>
                  <a:tcPr anchor="ctr"/>
                </a:tc>
                <a:tc>
                  <a:txBody>
                    <a:bodyPr/>
                    <a:lstStyle/>
                    <a:p>
                      <a:r>
                        <a:rPr lang="en-US" sz="2000" dirty="0"/>
                        <a:t>Whenever you enter the masjid.(2 </a:t>
                      </a:r>
                      <a:r>
                        <a:rPr lang="en-US" sz="2000" dirty="0" err="1"/>
                        <a:t>Raka’at</a:t>
                      </a:r>
                      <a:r>
                        <a:rPr lang="en-US" sz="2000" dirty="0"/>
                        <a:t>)</a:t>
                      </a:r>
                    </a:p>
                  </a:txBody>
                  <a:tcPr anchor="ctr"/>
                </a:tc>
                <a:extLst>
                  <a:ext uri="{0D108BD9-81ED-4DB2-BD59-A6C34878D82A}">
                    <a16:rowId xmlns:a16="http://schemas.microsoft.com/office/drawing/2014/main" val="1795761046"/>
                  </a:ext>
                </a:extLst>
              </a:tr>
              <a:tr h="761849">
                <a:tc>
                  <a:txBody>
                    <a:bodyPr/>
                    <a:lstStyle/>
                    <a:p>
                      <a:r>
                        <a:rPr lang="en-US" sz="2400" dirty="0" err="1"/>
                        <a:t>Ishra’aq</a:t>
                      </a:r>
                      <a:r>
                        <a:rPr lang="en-US" sz="2400" dirty="0"/>
                        <a:t> </a:t>
                      </a:r>
                      <a:r>
                        <a:rPr lang="en-US" sz="2800" dirty="0">
                          <a:latin typeface="Jameel Noori Nastaleeq" panose="02000503000000000004" pitchFamily="2" charset="-78"/>
                          <a:cs typeface="Jameel Noori Nastaleeq" panose="02000503000000000004" pitchFamily="2" charset="-78"/>
                        </a:rPr>
                        <a:t>(</a:t>
                      </a:r>
                      <a:r>
                        <a:rPr lang="ur-PK" sz="2800" dirty="0">
                          <a:latin typeface="Jameel Noori Nastaleeq" panose="02000503000000000004" pitchFamily="2" charset="-78"/>
                          <a:cs typeface="Jameel Noori Nastaleeq" panose="02000503000000000004" pitchFamily="2" charset="-78"/>
                        </a:rPr>
                        <a:t>اشراق</a:t>
                      </a:r>
                      <a:r>
                        <a:rPr lang="en-US" sz="2800" dirty="0">
                          <a:latin typeface="Jameel Noori Nastaleeq" panose="02000503000000000004" pitchFamily="2" charset="-78"/>
                          <a:cs typeface="Jameel Noori Nastaleeq" panose="02000503000000000004" pitchFamily="2" charset="-78"/>
                        </a:rPr>
                        <a:t>)</a:t>
                      </a:r>
                      <a:endParaRPr lang="en-US" dirty="0">
                        <a:latin typeface="Jameel Noori Nastaleeq" panose="02000503000000000004" pitchFamily="2" charset="-78"/>
                        <a:cs typeface="Jameel Noori Nastaleeq" panose="02000503000000000004" pitchFamily="2" charset="-78"/>
                      </a:endParaRPr>
                    </a:p>
                  </a:txBody>
                  <a:tcPr anchor="ctr"/>
                </a:tc>
                <a:tc>
                  <a:txBody>
                    <a:bodyPr/>
                    <a:lstStyle/>
                    <a:p>
                      <a:r>
                        <a:rPr lang="en-US" sz="2000" dirty="0"/>
                        <a:t>After 10 to 12 minutes following the sun rise (2 or 4 </a:t>
                      </a:r>
                      <a:r>
                        <a:rPr lang="en-US" sz="2000" dirty="0" err="1"/>
                        <a:t>Raka’at</a:t>
                      </a:r>
                      <a:r>
                        <a:rPr lang="en-US" sz="2000" dirty="0"/>
                        <a:t>)</a:t>
                      </a:r>
                    </a:p>
                  </a:txBody>
                  <a:tcPr anchor="ctr"/>
                </a:tc>
                <a:extLst>
                  <a:ext uri="{0D108BD9-81ED-4DB2-BD59-A6C34878D82A}">
                    <a16:rowId xmlns:a16="http://schemas.microsoft.com/office/drawing/2014/main" val="3481405598"/>
                  </a:ext>
                </a:extLst>
              </a:tr>
              <a:tr h="761172">
                <a:tc>
                  <a:txBody>
                    <a:bodyPr/>
                    <a:lstStyle/>
                    <a:p>
                      <a:r>
                        <a:rPr lang="en-US" sz="2400" dirty="0" err="1"/>
                        <a:t>Chashat</a:t>
                      </a:r>
                      <a:r>
                        <a:rPr lang="en-US" dirty="0"/>
                        <a:t> </a:t>
                      </a:r>
                      <a:r>
                        <a:rPr lang="en-US" sz="2800" dirty="0">
                          <a:latin typeface="Jameel Noori Nastaleeq" panose="02000503000000000004" pitchFamily="2" charset="-78"/>
                          <a:cs typeface="Jameel Noori Nastaleeq" panose="02000503000000000004" pitchFamily="2" charset="-78"/>
                        </a:rPr>
                        <a:t>(</a:t>
                      </a:r>
                      <a:r>
                        <a:rPr lang="ur-PK" sz="2800" dirty="0">
                          <a:latin typeface="Jameel Noori Nastaleeq" panose="02000503000000000004" pitchFamily="2" charset="-78"/>
                          <a:cs typeface="Jameel Noori Nastaleeq" panose="02000503000000000004" pitchFamily="2" charset="-78"/>
                        </a:rPr>
                        <a:t>چاشت</a:t>
                      </a:r>
                      <a:r>
                        <a:rPr lang="en-US" sz="2800" dirty="0">
                          <a:latin typeface="Jameel Noori Nastaleeq" panose="02000503000000000004" pitchFamily="2" charset="-78"/>
                          <a:cs typeface="Jameel Noori Nastaleeq" panose="02000503000000000004" pitchFamily="2" charset="-78"/>
                        </a:rPr>
                        <a:t>)</a:t>
                      </a:r>
                      <a:endParaRPr lang="en-US" dirty="0">
                        <a:latin typeface="Jameel Noori Nastaleeq" panose="02000503000000000004" pitchFamily="2" charset="-78"/>
                        <a:cs typeface="Jameel Noori Nastaleeq" panose="02000503000000000004" pitchFamily="2" charset="-78"/>
                      </a:endParaRPr>
                    </a:p>
                  </a:txBody>
                  <a:tcPr anchor="ctr"/>
                </a:tc>
                <a:tc>
                  <a:txBody>
                    <a:bodyPr/>
                    <a:lstStyle/>
                    <a:p>
                      <a:r>
                        <a:rPr lang="en-US" sz="2000" dirty="0"/>
                        <a:t>After about 1 ½ hours of sun.( 4 to 12 </a:t>
                      </a:r>
                      <a:r>
                        <a:rPr lang="en-US" sz="2000" dirty="0" err="1"/>
                        <a:t>Raka’ats</a:t>
                      </a:r>
                      <a:r>
                        <a:rPr lang="en-US" sz="2000" dirty="0"/>
                        <a:t> even 2)</a:t>
                      </a:r>
                    </a:p>
                  </a:txBody>
                  <a:tcPr anchor="ctr"/>
                </a:tc>
                <a:extLst>
                  <a:ext uri="{0D108BD9-81ED-4DB2-BD59-A6C34878D82A}">
                    <a16:rowId xmlns:a16="http://schemas.microsoft.com/office/drawing/2014/main" val="871640824"/>
                  </a:ext>
                </a:extLst>
              </a:tr>
              <a:tr h="761172">
                <a:tc>
                  <a:txBody>
                    <a:bodyPr/>
                    <a:lstStyle/>
                    <a:p>
                      <a:r>
                        <a:rPr lang="en-US" sz="2400" dirty="0" err="1"/>
                        <a:t>Awwabeen</a:t>
                      </a:r>
                      <a:r>
                        <a:rPr lang="en-US" dirty="0"/>
                        <a:t> </a:t>
                      </a:r>
                      <a:r>
                        <a:rPr lang="en-US" sz="2800" dirty="0">
                          <a:latin typeface="Jameel Noori Nastaleeq" panose="02000503000000000004" pitchFamily="2" charset="-78"/>
                          <a:cs typeface="Jameel Noori Nastaleeq" panose="02000503000000000004" pitchFamily="2" charset="-78"/>
                        </a:rPr>
                        <a:t>(</a:t>
                      </a:r>
                      <a:r>
                        <a:rPr lang="ur-PK" sz="2800" dirty="0">
                          <a:latin typeface="Jameel Noori Nastaleeq" panose="02000503000000000004" pitchFamily="2" charset="-78"/>
                          <a:cs typeface="Jameel Noori Nastaleeq" panose="02000503000000000004" pitchFamily="2" charset="-78"/>
                        </a:rPr>
                        <a:t>اوابین</a:t>
                      </a:r>
                      <a:r>
                        <a:rPr lang="en-US" sz="2800" dirty="0">
                          <a:latin typeface="Jameel Noori Nastaleeq" panose="02000503000000000004" pitchFamily="2" charset="-78"/>
                          <a:cs typeface="Jameel Noori Nastaleeq" panose="02000503000000000004" pitchFamily="2" charset="-78"/>
                        </a:rPr>
                        <a:t>)</a:t>
                      </a:r>
                      <a:endParaRPr lang="en-US" dirty="0">
                        <a:latin typeface="Jameel Noori Nastaleeq" panose="02000503000000000004" pitchFamily="2" charset="-78"/>
                        <a:cs typeface="Jameel Noori Nastaleeq" panose="02000503000000000004" pitchFamily="2" charset="-78"/>
                      </a:endParaRPr>
                    </a:p>
                  </a:txBody>
                  <a:tcPr anchor="ctr"/>
                </a:tc>
                <a:tc>
                  <a:txBody>
                    <a:bodyPr/>
                    <a:lstStyle/>
                    <a:p>
                      <a:r>
                        <a:rPr lang="en-US" sz="2000" dirty="0"/>
                        <a:t>After a </a:t>
                      </a:r>
                      <a:r>
                        <a:rPr lang="en-US" sz="2000" dirty="0" err="1"/>
                        <a:t>fardh</a:t>
                      </a:r>
                      <a:r>
                        <a:rPr lang="en-US" sz="2000" dirty="0"/>
                        <a:t> &amp; sunnah (6 to 20 </a:t>
                      </a:r>
                      <a:r>
                        <a:rPr lang="en-US" sz="2000" dirty="0" err="1"/>
                        <a:t>Raka’ats</a:t>
                      </a:r>
                      <a:r>
                        <a:rPr lang="en-US" sz="2000" dirty="0"/>
                        <a:t>)</a:t>
                      </a:r>
                    </a:p>
                  </a:txBody>
                  <a:tcPr anchor="ctr"/>
                </a:tc>
                <a:extLst>
                  <a:ext uri="{0D108BD9-81ED-4DB2-BD59-A6C34878D82A}">
                    <a16:rowId xmlns:a16="http://schemas.microsoft.com/office/drawing/2014/main" val="514848233"/>
                  </a:ext>
                </a:extLst>
              </a:tr>
              <a:tr h="907148">
                <a:tc>
                  <a:txBody>
                    <a:bodyPr/>
                    <a:lstStyle/>
                    <a:p>
                      <a:r>
                        <a:rPr lang="en-US" sz="2400" dirty="0" err="1"/>
                        <a:t>Thajjud</a:t>
                      </a:r>
                      <a:r>
                        <a:rPr lang="en-US" dirty="0"/>
                        <a:t> </a:t>
                      </a:r>
                      <a:r>
                        <a:rPr lang="en-US" sz="2800" dirty="0">
                          <a:latin typeface="Jameel Noori Nastaleeq" panose="02000503000000000004" pitchFamily="2" charset="-78"/>
                          <a:cs typeface="Jameel Noori Nastaleeq" panose="02000503000000000004" pitchFamily="2" charset="-78"/>
                        </a:rPr>
                        <a:t>(</a:t>
                      </a:r>
                      <a:r>
                        <a:rPr lang="ur-PK" sz="2800" dirty="0">
                          <a:latin typeface="Jameel Noori Nastaleeq" panose="02000503000000000004" pitchFamily="2" charset="-78"/>
                          <a:cs typeface="Jameel Noori Nastaleeq" panose="02000503000000000004" pitchFamily="2" charset="-78"/>
                        </a:rPr>
                        <a:t>تھجد</a:t>
                      </a:r>
                      <a:r>
                        <a:rPr lang="en-US" sz="2800" dirty="0">
                          <a:latin typeface="Jameel Noori Nastaleeq" panose="02000503000000000004" pitchFamily="2" charset="-78"/>
                          <a:cs typeface="Jameel Noori Nastaleeq" panose="02000503000000000004" pitchFamily="2" charset="-78"/>
                        </a:rPr>
                        <a:t>)</a:t>
                      </a:r>
                      <a:endParaRPr lang="en-US" dirty="0">
                        <a:latin typeface="Jameel Noori Nastaleeq" panose="02000503000000000004" pitchFamily="2" charset="-78"/>
                        <a:cs typeface="Jameel Noori Nastaleeq" panose="02000503000000000004" pitchFamily="2" charset="-78"/>
                      </a:endParaRPr>
                    </a:p>
                  </a:txBody>
                  <a:tcPr anchor="ctr"/>
                </a:tc>
                <a:tc>
                  <a:txBody>
                    <a:bodyPr/>
                    <a:lstStyle/>
                    <a:p>
                      <a:r>
                        <a:rPr lang="en-US" sz="2000" dirty="0"/>
                        <a:t>After midnight closer to </a:t>
                      </a:r>
                      <a:r>
                        <a:rPr lang="en-US" sz="2000" dirty="0" err="1"/>
                        <a:t>Fajr</a:t>
                      </a:r>
                      <a:r>
                        <a:rPr lang="en-US" sz="2000" dirty="0"/>
                        <a:t> (2 to 12 </a:t>
                      </a:r>
                      <a:r>
                        <a:rPr lang="en-US" sz="2000" dirty="0" err="1"/>
                        <a:t>Raka’ats</a:t>
                      </a:r>
                      <a:r>
                        <a:rPr lang="en-US" sz="2000" dirty="0"/>
                        <a:t>)</a:t>
                      </a:r>
                    </a:p>
                  </a:txBody>
                  <a:tcPr anchor="ctr"/>
                </a:tc>
                <a:extLst>
                  <a:ext uri="{0D108BD9-81ED-4DB2-BD59-A6C34878D82A}">
                    <a16:rowId xmlns:a16="http://schemas.microsoft.com/office/drawing/2014/main" val="716560868"/>
                  </a:ext>
                </a:extLst>
              </a:tr>
              <a:tr h="1269749">
                <a:tc>
                  <a:txBody>
                    <a:bodyPr/>
                    <a:lstStyle/>
                    <a:p>
                      <a:r>
                        <a:rPr lang="en-US" sz="2400" dirty="0" err="1"/>
                        <a:t>Salatut</a:t>
                      </a:r>
                      <a:r>
                        <a:rPr lang="en-US" sz="2400" dirty="0"/>
                        <a:t> </a:t>
                      </a:r>
                      <a:r>
                        <a:rPr lang="en-US" sz="2400" dirty="0" err="1"/>
                        <a:t>Tasbeeh</a:t>
                      </a:r>
                      <a:r>
                        <a:rPr lang="en-US" sz="2400" dirty="0"/>
                        <a:t> </a:t>
                      </a:r>
                      <a:r>
                        <a:rPr lang="en-US" sz="2800" dirty="0">
                          <a:latin typeface="Jameel Noori Nastaleeq" panose="02000503000000000004" pitchFamily="2" charset="-78"/>
                          <a:cs typeface="Jameel Noori Nastaleeq" panose="02000503000000000004" pitchFamily="2" charset="-78"/>
                        </a:rPr>
                        <a:t>(</a:t>
                      </a:r>
                      <a:r>
                        <a:rPr lang="ur-PK" sz="2800" dirty="0">
                          <a:latin typeface="Jameel Noori Nastaleeq" panose="02000503000000000004" pitchFamily="2" charset="-78"/>
                          <a:cs typeface="Jameel Noori Nastaleeq" panose="02000503000000000004" pitchFamily="2" charset="-78"/>
                        </a:rPr>
                        <a:t>صلوۃ التسبیح</a:t>
                      </a:r>
                      <a:r>
                        <a:rPr lang="en-US" sz="2800" dirty="0">
                          <a:latin typeface="Jameel Noori Nastaleeq" panose="02000503000000000004" pitchFamily="2" charset="-78"/>
                          <a:cs typeface="Jameel Noori Nastaleeq" panose="02000503000000000004" pitchFamily="2" charset="-78"/>
                        </a:rPr>
                        <a:t>)</a:t>
                      </a:r>
                      <a:endParaRPr lang="en-US" dirty="0">
                        <a:latin typeface="Jameel Noori Nastaleeq" panose="02000503000000000004" pitchFamily="2" charset="-78"/>
                        <a:cs typeface="Jameel Noori Nastaleeq" panose="02000503000000000004" pitchFamily="2" charset="-78"/>
                      </a:endParaRPr>
                    </a:p>
                  </a:txBody>
                  <a:tcPr anchor="ctr"/>
                </a:tc>
                <a:tc>
                  <a:txBody>
                    <a:bodyPr/>
                    <a:lstStyle/>
                    <a:p>
                      <a:r>
                        <a:rPr lang="en-US" sz="2000" dirty="0"/>
                        <a:t>Can be performed all the time except </a:t>
                      </a:r>
                      <a:r>
                        <a:rPr lang="en-US" sz="2000" dirty="0" err="1"/>
                        <a:t>Makrooh</a:t>
                      </a:r>
                      <a:r>
                        <a:rPr lang="en-US" sz="2000" dirty="0"/>
                        <a:t> time.(4 </a:t>
                      </a:r>
                      <a:r>
                        <a:rPr lang="en-US" sz="2000" dirty="0" err="1"/>
                        <a:t>Raka’ats</a:t>
                      </a:r>
                      <a:r>
                        <a:rPr lang="en-US" sz="2000" dirty="0"/>
                        <a:t>) </a:t>
                      </a:r>
                      <a:r>
                        <a:rPr lang="ur-PK" sz="2000" dirty="0">
                          <a:latin typeface="noorehira" panose="02000500000000020004" pitchFamily="2" charset="-78"/>
                          <a:cs typeface="noorehira" panose="02000500000000020004" pitchFamily="2" charset="-78"/>
                        </a:rPr>
                        <a:t>سبحان اللہ والحمد للہ ولا الہ الا اللہ وللہ اکبر</a:t>
                      </a:r>
                      <a:r>
                        <a:rPr lang="en-US" sz="2000" dirty="0">
                          <a:latin typeface="noorehira" panose="02000500000000020004" pitchFamily="2" charset="-78"/>
                          <a:cs typeface="noorehira" panose="02000500000000020004" pitchFamily="2" charset="-78"/>
                        </a:rPr>
                        <a:t> </a:t>
                      </a:r>
                      <a:r>
                        <a:rPr lang="en-US" sz="2000" dirty="0">
                          <a:latin typeface="+mn-lt"/>
                          <a:cs typeface="noorehira" panose="02000500000000020004" pitchFamily="2" charset="-78"/>
                        </a:rPr>
                        <a:t> will be </a:t>
                      </a:r>
                      <a:r>
                        <a:rPr lang="en-US" sz="2000" dirty="0" err="1">
                          <a:latin typeface="+mn-lt"/>
                          <a:cs typeface="noorehira" panose="02000500000000020004" pitchFamily="2" charset="-78"/>
                        </a:rPr>
                        <a:t>recited</a:t>
                      </a:r>
                      <a:r>
                        <a:rPr lang="en-US" sz="2000" dirty="0" err="1">
                          <a:latin typeface="noorehira" panose="02000500000000020004" pitchFamily="2" charset="-78"/>
                          <a:cs typeface="noorehira" panose="02000500000000020004" pitchFamily="2" charset="-78"/>
                        </a:rPr>
                        <a:t>l</a:t>
                      </a:r>
                      <a:r>
                        <a:rPr lang="en-US" sz="2000" dirty="0" err="1"/>
                        <a:t>in</a:t>
                      </a:r>
                      <a:r>
                        <a:rPr lang="en-US" sz="2000" dirty="0"/>
                        <a:t> every </a:t>
                      </a:r>
                      <a:r>
                        <a:rPr lang="en-US" sz="2000" dirty="0" err="1"/>
                        <a:t>raka’at</a:t>
                      </a:r>
                      <a:r>
                        <a:rPr lang="en-US" sz="2000" dirty="0"/>
                        <a:t> (total number of </a:t>
                      </a:r>
                      <a:r>
                        <a:rPr lang="en-US" sz="2000" dirty="0" err="1"/>
                        <a:t>tasbeeh</a:t>
                      </a:r>
                      <a:r>
                        <a:rPr lang="en-US" sz="2000" dirty="0"/>
                        <a:t> 300) </a:t>
                      </a:r>
                    </a:p>
                    <a:p>
                      <a:endParaRPr lang="en-US" sz="2000" dirty="0"/>
                    </a:p>
                  </a:txBody>
                  <a:tcPr anchor="ctr"/>
                </a:tc>
                <a:extLst>
                  <a:ext uri="{0D108BD9-81ED-4DB2-BD59-A6C34878D82A}">
                    <a16:rowId xmlns:a16="http://schemas.microsoft.com/office/drawing/2014/main" val="2712261283"/>
                  </a:ext>
                </a:extLst>
              </a:tr>
            </a:tbl>
          </a:graphicData>
        </a:graphic>
      </p:graphicFrame>
    </p:spTree>
    <p:extLst>
      <p:ext uri="{BB962C8B-B14F-4D97-AF65-F5344CB8AC3E}">
        <p14:creationId xmlns:p14="http://schemas.microsoft.com/office/powerpoint/2010/main" val="693766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304800"/>
            <a:ext cx="5714999" cy="685800"/>
          </a:xfrm>
        </p:spPr>
        <p:txBody>
          <a:bodyPr>
            <a:noAutofit/>
          </a:bodyPr>
          <a:lstStyle/>
          <a:p>
            <a:r>
              <a:rPr lang="en-US" sz="3200" b="1" u="sng" dirty="0"/>
              <a:t>Timings Of </a:t>
            </a:r>
            <a:r>
              <a:rPr lang="en-US" sz="3200" b="1" u="sng" dirty="0" err="1"/>
              <a:t>Namaz</a:t>
            </a:r>
            <a:r>
              <a:rPr lang="en-US" sz="3200" b="1" i="1" u="sng" dirty="0"/>
              <a:t> </a:t>
            </a:r>
            <a:r>
              <a:rPr lang="en-US" sz="4000" b="1" u="sng" dirty="0">
                <a:latin typeface="Jameel Noori Nastaleeq" panose="02000503000000000004" pitchFamily="2" charset="-78"/>
                <a:cs typeface="Jameel Noori Nastaleeq" panose="02000503000000000004" pitchFamily="2" charset="-78"/>
              </a:rPr>
              <a:t>(</a:t>
            </a:r>
            <a:r>
              <a:rPr lang="ur-PK" sz="4000" b="1" u="sng" dirty="0">
                <a:latin typeface="Jameel Noori Nastaleeq" panose="02000503000000000004" pitchFamily="2" charset="-78"/>
                <a:cs typeface="Jameel Noori Nastaleeq" panose="02000503000000000004" pitchFamily="2" charset="-78"/>
              </a:rPr>
              <a:t>اوقات نماز</a:t>
            </a:r>
            <a:r>
              <a:rPr lang="en-US" sz="4000" b="1" u="sng" dirty="0">
                <a:latin typeface="Jameel Noori Nastaleeq" panose="02000503000000000004" pitchFamily="2" charset="-78"/>
                <a:cs typeface="Jameel Noori Nastaleeq" panose="02000503000000000004" pitchFamily="2" charset="-78"/>
              </a:rPr>
              <a:t>)</a:t>
            </a:r>
          </a:p>
        </p:txBody>
      </p:sp>
      <p:sp>
        <p:nvSpPr>
          <p:cNvPr id="3" name="Content Placeholder 2"/>
          <p:cNvSpPr>
            <a:spLocks noGrp="1"/>
          </p:cNvSpPr>
          <p:nvPr>
            <p:ph idx="1"/>
          </p:nvPr>
        </p:nvSpPr>
        <p:spPr>
          <a:xfrm>
            <a:off x="609601" y="1143000"/>
            <a:ext cx="10058399" cy="5334000"/>
          </a:xfrm>
        </p:spPr>
        <p:txBody>
          <a:bodyPr/>
          <a:lstStyle/>
          <a:p>
            <a:pPr>
              <a:buFont typeface="Wingdings" panose="05000000000000000000" pitchFamily="2" charset="2"/>
              <a:buChar char="Ø"/>
            </a:pPr>
            <a:r>
              <a:rPr lang="en-US" sz="2800" b="1" i="1" u="sng" dirty="0">
                <a:solidFill>
                  <a:srgbClr val="FF0000"/>
                </a:solidFill>
              </a:rPr>
              <a:t>Allah Almighty Stated</a:t>
            </a:r>
            <a:endParaRPr lang="en-US" sz="2800" dirty="0">
              <a:solidFill>
                <a:srgbClr val="FF0000"/>
              </a:solidFill>
              <a:latin typeface="noorehira" panose="02000500000000020004" pitchFamily="2" charset="-78"/>
              <a:cs typeface="noorehira" panose="02000500000000020004" pitchFamily="2" charset="-78"/>
            </a:endParaRPr>
          </a:p>
          <a:p>
            <a:pPr algn="ctr" rtl="1">
              <a:buFont typeface="Wingdings" panose="05000000000000000000" pitchFamily="2" charset="2"/>
              <a:buChar char="v"/>
            </a:pPr>
            <a:endParaRPr lang="en-US" sz="2800" u="sng" dirty="0">
              <a:latin typeface="noorehira" panose="02000500000000020004" pitchFamily="2" charset="-78"/>
              <a:cs typeface="noorehira" panose="02000500000000020004" pitchFamily="2" charset="-78"/>
            </a:endParaRPr>
          </a:p>
          <a:p>
            <a:pPr algn="ctr" rtl="1">
              <a:buFont typeface="Wingdings" panose="05000000000000000000" pitchFamily="2" charset="2"/>
              <a:buChar char="v"/>
            </a:pPr>
            <a:r>
              <a:rPr lang="ar-SA" sz="2800" u="sng" dirty="0">
                <a:latin typeface="noorehira" panose="02000500000000020004" pitchFamily="2" charset="-78"/>
                <a:cs typeface="noorehira" panose="02000500000000020004" pitchFamily="2" charset="-78"/>
              </a:rPr>
              <a:t>إن الصلاة كانت على المؤمنين كتابا موقوتا</a:t>
            </a:r>
            <a:r>
              <a:rPr lang="en-US" sz="2800" u="sng" dirty="0">
                <a:latin typeface="noorehira" panose="02000500000000020004" pitchFamily="2" charset="-78"/>
                <a:cs typeface="noorehira" panose="02000500000000020004" pitchFamily="2" charset="-78"/>
              </a:rPr>
              <a:t>    </a:t>
            </a:r>
            <a:r>
              <a:rPr lang="ur-PK" sz="2800" u="sng" dirty="0">
                <a:latin typeface="noorehira" panose="02000500000000020004" pitchFamily="2" charset="-78"/>
                <a:cs typeface="noorehira" panose="02000500000000020004" pitchFamily="2" charset="-78"/>
              </a:rPr>
              <a:t> (نسا    ٔ)</a:t>
            </a:r>
            <a:r>
              <a:rPr lang="en-US" sz="2800" u="sng" dirty="0">
                <a:latin typeface="noorehira" panose="02000500000000020004" pitchFamily="2" charset="-78"/>
                <a:cs typeface="noorehira" panose="02000500000000020004" pitchFamily="2" charset="-78"/>
              </a:rPr>
              <a:t> </a:t>
            </a:r>
            <a:endParaRPr lang="en-US" sz="2400" u="sng" dirty="0"/>
          </a:p>
          <a:p>
            <a:pPr marL="0" indent="0">
              <a:buNone/>
            </a:pPr>
            <a:r>
              <a:rPr lang="en-US" sz="2400" dirty="0"/>
              <a:t>Salah is an obligation on the believers that is tied up with the time.</a:t>
            </a:r>
            <a:endParaRPr lang="ur-PK" sz="2400" dirty="0"/>
          </a:p>
          <a:p>
            <a:pPr marL="0" indent="0">
              <a:buNone/>
            </a:pPr>
            <a:endParaRPr lang="ur-PK" sz="2400" dirty="0"/>
          </a:p>
          <a:p>
            <a:pPr marL="0" indent="0" algn="ctr">
              <a:buNone/>
            </a:pPr>
            <a:r>
              <a:rPr lang="ur-PK" sz="2800" u="sng" dirty="0">
                <a:latin typeface="noorehira" panose="02000500000000020004" pitchFamily="2" charset="-78"/>
                <a:cs typeface="noorehira" panose="02000500000000020004" pitchFamily="2" charset="-78"/>
              </a:rPr>
              <a:t>(و قیل) ای الاعمال احب الی اللہ قال الصلوۃ لوقتھا   (بخاری)</a:t>
            </a:r>
            <a:endParaRPr lang="en-US" sz="2800" u="sng" dirty="0">
              <a:latin typeface="noorehira" panose="02000500000000020004" pitchFamily="2" charset="-78"/>
              <a:cs typeface="noorehira" panose="02000500000000020004" pitchFamily="2" charset="-78"/>
            </a:endParaRPr>
          </a:p>
          <a:p>
            <a:pPr marL="0" indent="0">
              <a:buNone/>
            </a:pPr>
            <a:endParaRPr lang="en-US" sz="2400" u="sng" dirty="0">
              <a:latin typeface="noorehira" panose="02000500000000020004" pitchFamily="2" charset="-78"/>
              <a:cs typeface="noorehira" panose="02000500000000020004" pitchFamily="2" charset="-78"/>
            </a:endParaRPr>
          </a:p>
          <a:p>
            <a:pPr marL="0" indent="0" algn="ctr">
              <a:buNone/>
            </a:pPr>
            <a:r>
              <a:rPr lang="en-US" sz="2400" dirty="0"/>
              <a:t>Salah on prescribed time is loved in the sight of Allah</a:t>
            </a:r>
          </a:p>
        </p:txBody>
      </p:sp>
    </p:spTree>
    <p:extLst>
      <p:ext uri="{BB962C8B-B14F-4D97-AF65-F5344CB8AC3E}">
        <p14:creationId xmlns:p14="http://schemas.microsoft.com/office/powerpoint/2010/main" val="130282841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1926</TotalTime>
  <Words>3208</Words>
  <Application>Microsoft Office PowerPoint</Application>
  <PresentationFormat>Widescreen</PresentationFormat>
  <Paragraphs>332</Paragraphs>
  <Slides>40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Arial</vt:lpstr>
      <vt:lpstr>Calibri</vt:lpstr>
      <vt:lpstr>Jameel Noori Nastaleeq</vt:lpstr>
      <vt:lpstr>noorehira</vt:lpstr>
      <vt:lpstr>Trebuchet MS</vt:lpstr>
      <vt:lpstr>Wingdings</vt:lpstr>
      <vt:lpstr>Wingdings 3</vt:lpstr>
      <vt:lpstr>Facet</vt:lpstr>
      <vt:lpstr>The Second Pillar</vt:lpstr>
      <vt:lpstr>Prove of five prayers in qura’an  قران سے پانچ نمازوں کا ثبوت</vt:lpstr>
      <vt:lpstr>Prayers in the light of Qura’an</vt:lpstr>
      <vt:lpstr>Numbers Of Rakaat تعداتِ رکعت</vt:lpstr>
      <vt:lpstr>PowerPoint Presentation</vt:lpstr>
      <vt:lpstr>PowerPoint Presentation</vt:lpstr>
      <vt:lpstr>Nafils  (نوافل)</vt:lpstr>
      <vt:lpstr>PowerPoint Presentation</vt:lpstr>
      <vt:lpstr>Timings Of Namaz (اوقات نماز)</vt:lpstr>
      <vt:lpstr>Timings of Namaz (اوقاتِ نماز)</vt:lpstr>
      <vt:lpstr>PowerPoint Presentation</vt:lpstr>
      <vt:lpstr>Prohibited Times (ممنوع اوقات)</vt:lpstr>
      <vt:lpstr>Makrooh Times (مکروہ اوقات)</vt:lpstr>
      <vt:lpstr>Conditions (شرط) Of Namaz </vt:lpstr>
      <vt:lpstr>Compulsory acts (فرض) of Namaz </vt:lpstr>
      <vt:lpstr>PowerPoint Presentation</vt:lpstr>
      <vt:lpstr>Waajib (واجبات) Of Namaz</vt:lpstr>
      <vt:lpstr>Waajib (واجبات) Of Namaz</vt:lpstr>
      <vt:lpstr>Waajib (واجبات) Of Namaz</vt:lpstr>
      <vt:lpstr>Sunnats Of Namaz (نماز کی سنتیں  )  Sunnats are factors which performed by Rasoolullah (SW) He who performs the namaz according to the Sunnat Acts, gets full reward by Allah Almighty.</vt:lpstr>
      <vt:lpstr>Sunnat Acts Of Namaz (سنتیں)  </vt:lpstr>
      <vt:lpstr>Sunnat Acts Of Namaz (سنتیں) </vt:lpstr>
      <vt:lpstr>Sunnat Acts Of Namaz (سنتیں) </vt:lpstr>
      <vt:lpstr>Mustahab (مستحبات)  There are 5 Mustahabs (preferable) in Namaaz </vt:lpstr>
      <vt:lpstr>Mustahab (مستحبات) </vt:lpstr>
      <vt:lpstr>PowerPoint Presentation</vt:lpstr>
      <vt:lpstr>Mufsidat (مفسدات) Of Namas</vt:lpstr>
      <vt:lpstr>Mufsidat (مفسدات) Of Namas</vt:lpstr>
      <vt:lpstr>Mufsidat (مفسدات) Of Namas</vt:lpstr>
      <vt:lpstr>Makrooh (مکروہات) Doing of a MAKRUH act in Namaaz causes the full blessing of the Namaaz to be lost although the Namaaz will not have to be repeated. </vt:lpstr>
      <vt:lpstr>Makrooh (مکروہات) </vt:lpstr>
      <vt:lpstr>Makrooh (مکروہات) </vt:lpstr>
      <vt:lpstr>نمازِ سفر</vt:lpstr>
      <vt:lpstr>The Traveler's Namaaz (مسافر کی نماز) </vt:lpstr>
      <vt:lpstr>The (Traveler's) Namaaz (مسافر کی نماز) </vt:lpstr>
      <vt:lpstr>The (Traveler's) Namaaz (مسافر کی نماز) </vt:lpstr>
      <vt:lpstr>Salaat with Jamaat (جماعت) </vt:lpstr>
      <vt:lpstr>Misconception About Namaz </vt:lpstr>
      <vt:lpstr>Conclusion</vt:lpstr>
      <vt:lpstr>Benefits Of Namaz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Shahzad</dc:creator>
  <cp:lastModifiedBy>Shahzad</cp:lastModifiedBy>
  <cp:revision>345</cp:revision>
  <dcterms:created xsi:type="dcterms:W3CDTF">2006-08-16T00:00:00Z</dcterms:created>
  <dcterms:modified xsi:type="dcterms:W3CDTF">2020-04-20T05:16:56Z</dcterms:modified>
</cp:coreProperties>
</file>