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3" r:id="rId6"/>
    <p:sldId id="264" r:id="rId7"/>
    <p:sldId id="262" r:id="rId8"/>
    <p:sldId id="265" r:id="rId9"/>
    <p:sldId id="266" r:id="rId10"/>
    <p:sldId id="267" r:id="rId11"/>
    <p:sldId id="268" r:id="rId12"/>
    <p:sldId id="269" r:id="rId13"/>
    <p:sldId id="270" r:id="rId14"/>
    <p:sldId id="271" r:id="rId15"/>
    <p:sldId id="272" r:id="rId16"/>
    <p:sldId id="274" r:id="rId17"/>
    <p:sldId id="273" r:id="rId18"/>
    <p:sldId id="282" r:id="rId19"/>
    <p:sldId id="283" r:id="rId20"/>
    <p:sldId id="284" r:id="rId21"/>
    <p:sldId id="285" r:id="rId22"/>
    <p:sldId id="286" r:id="rId23"/>
    <p:sldId id="281" r:id="rId24"/>
    <p:sldId id="278" r:id="rId25"/>
    <p:sldId id="280" r:id="rId26"/>
    <p:sldId id="279" r:id="rId27"/>
    <p:sldId id="275" r:id="rId28"/>
    <p:sldId id="276" r:id="rId29"/>
    <p:sldId id="277" r:id="rId30"/>
    <p:sldId id="261"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2" d="100"/>
          <a:sy n="7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30882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338844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82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73189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826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129966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72000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92086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2985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8502A-C3FD-4556-B614-5BC611471A00}"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73288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8502A-C3FD-4556-B614-5BC611471A00}"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60306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8502A-C3FD-4556-B614-5BC611471A00}"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57891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8502A-C3FD-4556-B614-5BC611471A00}"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214918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02A-C3FD-4556-B614-5BC611471A00}"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382263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C8502A-C3FD-4556-B614-5BC611471A00}"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61395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8502A-C3FD-4556-B614-5BC611471A00}"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8D4518-754D-4C55-9E75-28690E5F2524}" type="slidenum">
              <a:rPr lang="en-US" smtClean="0"/>
              <a:t>‹#›</a:t>
            </a:fld>
            <a:endParaRPr lang="en-US"/>
          </a:p>
        </p:txBody>
      </p:sp>
    </p:spTree>
    <p:extLst>
      <p:ext uri="{BB962C8B-B14F-4D97-AF65-F5344CB8AC3E}">
        <p14:creationId xmlns:p14="http://schemas.microsoft.com/office/powerpoint/2010/main" val="108846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C8502A-C3FD-4556-B614-5BC611471A00}" type="datetimeFigureOut">
              <a:rPr lang="en-US" smtClean="0"/>
              <a:t>10/25/2017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8D4518-754D-4C55-9E75-28690E5F2524}" type="slidenum">
              <a:rPr lang="en-US" smtClean="0"/>
              <a:t>‹#›</a:t>
            </a:fld>
            <a:endParaRPr lang="en-US"/>
          </a:p>
        </p:txBody>
      </p:sp>
    </p:spTree>
    <p:extLst>
      <p:ext uri="{BB962C8B-B14F-4D97-AF65-F5344CB8AC3E}">
        <p14:creationId xmlns:p14="http://schemas.microsoft.com/office/powerpoint/2010/main" val="3922593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6282" y="1214438"/>
            <a:ext cx="6834388" cy="2224221"/>
          </a:xfrm>
        </p:spPr>
        <p:txBody>
          <a:bodyPr>
            <a:normAutofit/>
          </a:bodyPr>
          <a:lstStyle/>
          <a:p>
            <a:r>
              <a:rPr lang="en-US" sz="7200" b="1" u="sng" dirty="0"/>
              <a:t>Pilgrimage</a:t>
            </a:r>
          </a:p>
        </p:txBody>
      </p:sp>
      <p:sp>
        <p:nvSpPr>
          <p:cNvPr id="3" name="Subtitle 2"/>
          <p:cNvSpPr>
            <a:spLocks noGrp="1"/>
          </p:cNvSpPr>
          <p:nvPr>
            <p:ph type="subTitle" idx="1"/>
          </p:nvPr>
        </p:nvSpPr>
        <p:spPr>
          <a:xfrm>
            <a:off x="5615188" y="3721994"/>
            <a:ext cx="3850784" cy="1352282"/>
          </a:xfrm>
        </p:spPr>
        <p:txBody>
          <a:bodyPr>
            <a:normAutofit fontScale="85000" lnSpcReduction="20000"/>
          </a:bodyPr>
          <a:lstStyle/>
          <a:p>
            <a:r>
              <a:rPr lang="ur-PK" sz="11500" dirty="0">
                <a:latin typeface="Jameel Noori Nastaleeq" panose="02000503000000000004" pitchFamily="2" charset="-78"/>
                <a:cs typeface="Jameel Noori Nastaleeq" panose="02000503000000000004" pitchFamily="2" charset="-78"/>
              </a:rPr>
              <a:t>حج</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87201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4A4B-51F5-40CC-BC53-C06F1C15079F}"/>
              </a:ext>
            </a:extLst>
          </p:cNvPr>
          <p:cNvSpPr>
            <a:spLocks noGrp="1"/>
          </p:cNvSpPr>
          <p:nvPr>
            <p:ph type="title"/>
          </p:nvPr>
        </p:nvSpPr>
        <p:spPr>
          <a:xfrm>
            <a:off x="425542" y="251791"/>
            <a:ext cx="2675466" cy="689113"/>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F631D21A-1DA4-4D3D-A872-BD10019F8AA7}"/>
              </a:ext>
            </a:extLst>
          </p:cNvPr>
          <p:cNvSpPr>
            <a:spLocks noGrp="1"/>
          </p:cNvSpPr>
          <p:nvPr>
            <p:ph idx="1"/>
          </p:nvPr>
        </p:nvSpPr>
        <p:spPr>
          <a:xfrm>
            <a:off x="425542" y="940903"/>
            <a:ext cx="10905067" cy="5711687"/>
          </a:xfrm>
        </p:spPr>
        <p:txBody>
          <a:bodyPr>
            <a:normAutofit/>
          </a:bodyPr>
          <a:lstStyle/>
          <a:p>
            <a:pPr marL="0" indent="0">
              <a:lnSpc>
                <a:spcPct val="120000"/>
              </a:lnSpc>
              <a:buNone/>
            </a:pPr>
            <a:r>
              <a:rPr lang="en-US" sz="3000" u="sng" dirty="0">
                <a:latin typeface="Calibri" panose="020F0502020204030204" pitchFamily="34" charset="0"/>
                <a:cs typeface="Calibri" panose="020F0502020204030204" pitchFamily="34" charset="0"/>
              </a:rPr>
              <a:t>Two </a:t>
            </a:r>
            <a:r>
              <a:rPr lang="en-US" sz="3000" u="sng" dirty="0" err="1">
                <a:latin typeface="Calibri" panose="020F0502020204030204" pitchFamily="34" charset="0"/>
                <a:cs typeface="Calibri" panose="020F0502020204030204" pitchFamily="34" charset="0"/>
              </a:rPr>
              <a:t>Sunnahs</a:t>
            </a:r>
            <a:r>
              <a:rPr lang="en-US" sz="3000" u="sng" dirty="0">
                <a:latin typeface="Calibri" panose="020F0502020204030204" pitchFamily="34" charset="0"/>
                <a:cs typeface="Calibri" panose="020F0502020204030204" pitchFamily="34" charset="0"/>
              </a:rPr>
              <a:t> apply to this Tawaf:</a:t>
            </a:r>
          </a:p>
          <a:p>
            <a:pPr marL="0" indent="0">
              <a:lnSpc>
                <a:spcPct val="120000"/>
              </a:lnSpc>
              <a:buNone/>
            </a:pPr>
            <a:r>
              <a:rPr lang="en-US" sz="3200" u="sng" dirty="0" err="1">
                <a:latin typeface="Calibri" panose="020F0502020204030204" pitchFamily="34" charset="0"/>
                <a:cs typeface="Calibri" panose="020F0502020204030204" pitchFamily="34" charset="0"/>
              </a:rPr>
              <a:t>Ar-Ramal</a:t>
            </a:r>
            <a:r>
              <a:rPr lang="en-US" sz="3200" dirty="0">
                <a:latin typeface="Calibri" panose="020F0502020204030204" pitchFamily="34" charset="0"/>
                <a:cs typeface="Calibri" panose="020F0502020204030204" pitchFamily="34" charset="0"/>
              </a:rPr>
              <a:t> </a:t>
            </a:r>
            <a:r>
              <a:rPr lang="en-US" sz="3200" dirty="0">
                <a:latin typeface="noorehira" panose="02000500000000020004" pitchFamily="2" charset="-78"/>
                <a:cs typeface="noorehira" panose="02000500000000020004" pitchFamily="2" charset="-78"/>
              </a:rPr>
              <a:t>(</a:t>
            </a:r>
            <a:r>
              <a:rPr lang="ar-EG" sz="3200" dirty="0">
                <a:latin typeface="noorehira" panose="02000500000000020004" pitchFamily="2" charset="-78"/>
                <a:ea typeface="Times New Roman (Arabic)"/>
                <a:cs typeface="noorehira" panose="02000500000000020004" pitchFamily="2" charset="-78"/>
              </a:rPr>
              <a:t>الرَّمَل</a:t>
            </a:r>
            <a:r>
              <a:rPr lang="en-US" sz="3200" dirty="0">
                <a:latin typeface="noorehira" panose="02000500000000020004" pitchFamily="2" charset="-78"/>
                <a:cs typeface="noorehira" panose="02000500000000020004" pitchFamily="2" charset="-78"/>
              </a:rPr>
              <a:t>)   </a:t>
            </a:r>
            <a:r>
              <a:rPr lang="en-US" sz="2800" dirty="0">
                <a:latin typeface="Calibri" panose="020F0502020204030204" pitchFamily="34" charset="0"/>
                <a:ea typeface="Times New Roman (Arabic)"/>
                <a:cs typeface="Calibri" panose="020F0502020204030204" pitchFamily="34" charset="0"/>
              </a:rPr>
              <a:t>(for men only)</a:t>
            </a:r>
            <a:endParaRPr lang="en-US" sz="2800" dirty="0">
              <a:latin typeface="Calibri" panose="020F0502020204030204" pitchFamily="34" charset="0"/>
              <a:cs typeface="Calibri" panose="020F0502020204030204" pitchFamily="34" charset="0"/>
            </a:endParaRPr>
          </a:p>
          <a:p>
            <a:pPr marL="457200" lvl="1" indent="0">
              <a:lnSpc>
                <a:spcPct val="120000"/>
              </a:lnSpc>
              <a:buNone/>
            </a:pPr>
            <a:r>
              <a:rPr lang="en-US" sz="2800" dirty="0">
                <a:latin typeface="Calibri" panose="020F0502020204030204" pitchFamily="34" charset="0"/>
                <a:cs typeface="Calibri" panose="020F0502020204030204" pitchFamily="34" charset="0"/>
              </a:rPr>
              <a:t>a strong and quick walk with boldness, in which the shoulders are thrust forwards in the </a:t>
            </a:r>
            <a:r>
              <a:rPr lang="en-US" sz="2800" u="sng" dirty="0">
                <a:latin typeface="Calibri" panose="020F0502020204030204" pitchFamily="34" charset="0"/>
                <a:cs typeface="Calibri" panose="020F0502020204030204" pitchFamily="34" charset="0"/>
              </a:rPr>
              <a:t>first three rounds</a:t>
            </a:r>
            <a:r>
              <a:rPr lang="en-US" sz="2800" dirty="0">
                <a:latin typeface="Calibri" panose="020F0502020204030204" pitchFamily="34" charset="0"/>
                <a:cs typeface="Calibri" panose="020F0502020204030204" pitchFamily="34" charset="0"/>
              </a:rPr>
              <a:t>, then walk normally in the rest</a:t>
            </a:r>
          </a:p>
          <a:p>
            <a:pPr marL="0" indent="0">
              <a:lnSpc>
                <a:spcPct val="120000"/>
              </a:lnSpc>
              <a:buNone/>
            </a:pPr>
            <a:r>
              <a:rPr lang="en-US" sz="3200" u="sng" dirty="0">
                <a:latin typeface="Calibri" panose="020F0502020204030204" pitchFamily="34" charset="0"/>
                <a:cs typeface="Calibri" panose="020F0502020204030204" pitchFamily="34" charset="0"/>
              </a:rPr>
              <a:t>Al-</a:t>
            </a:r>
            <a:r>
              <a:rPr lang="en-US" sz="3200" u="sng" dirty="0" err="1">
                <a:latin typeface="Calibri" panose="020F0502020204030204" pitchFamily="34" charset="0"/>
                <a:cs typeface="Calibri" panose="020F0502020204030204" pitchFamily="34" charset="0"/>
              </a:rPr>
              <a:t>Idtiba</a:t>
            </a:r>
            <a:r>
              <a:rPr lang="en-US" sz="3200" dirty="0">
                <a:latin typeface="noorehira" panose="02000500000000020004" pitchFamily="2" charset="-78"/>
                <a:cs typeface="noorehira" panose="02000500000000020004" pitchFamily="2" charset="-78"/>
              </a:rPr>
              <a:t>‘ </a:t>
            </a:r>
            <a:r>
              <a:rPr lang="en-US" sz="3200" dirty="0">
                <a:latin typeface="noorehira" panose="02000500000000020004" pitchFamily="2" charset="-78"/>
                <a:ea typeface="Times New Roman (Arabic)"/>
                <a:cs typeface="noorehira" panose="02000500000000020004" pitchFamily="2" charset="-78"/>
              </a:rPr>
              <a:t>(</a:t>
            </a:r>
            <a:r>
              <a:rPr lang="ar-EG" sz="3200" dirty="0">
                <a:latin typeface="noorehira" panose="02000500000000020004" pitchFamily="2" charset="-78"/>
                <a:ea typeface="Times New Roman (Arabic)"/>
                <a:cs typeface="noorehira" panose="02000500000000020004" pitchFamily="2" charset="-78"/>
              </a:rPr>
              <a:t>الإضطِبَاع</a:t>
            </a:r>
            <a:r>
              <a:rPr lang="en-US" sz="3200" dirty="0">
                <a:latin typeface="noorehira" panose="02000500000000020004" pitchFamily="2" charset="-78"/>
                <a:ea typeface="Times New Roman (Arabic)"/>
                <a:cs typeface="noorehira" panose="02000500000000020004" pitchFamily="2" charset="-78"/>
              </a:rPr>
              <a:t>)  </a:t>
            </a:r>
            <a:r>
              <a:rPr lang="en-US" sz="2800" dirty="0">
                <a:latin typeface="Calibri" panose="020F0502020204030204" pitchFamily="34" charset="0"/>
                <a:ea typeface="Times New Roman (Arabic)"/>
                <a:cs typeface="Calibri" panose="020F0502020204030204" pitchFamily="34" charset="0"/>
              </a:rPr>
              <a:t>(for men only)</a:t>
            </a:r>
            <a:r>
              <a:rPr lang="en-US" sz="2800" dirty="0">
                <a:latin typeface="Calibri" panose="020F0502020204030204" pitchFamily="34" charset="0"/>
                <a:cs typeface="Calibri" panose="020F0502020204030204" pitchFamily="34" charset="0"/>
              </a:rPr>
              <a:t> </a:t>
            </a:r>
          </a:p>
          <a:p>
            <a:pPr marL="457200" lvl="1" indent="0">
              <a:lnSpc>
                <a:spcPct val="120000"/>
              </a:lnSpc>
              <a:buNone/>
            </a:pPr>
            <a:r>
              <a:rPr lang="en-US" sz="2800" dirty="0">
                <a:latin typeface="Calibri" panose="020F0502020204030204" pitchFamily="34" charset="0"/>
                <a:cs typeface="Calibri" panose="020F0502020204030204" pitchFamily="34" charset="0"/>
              </a:rPr>
              <a:t>wearing the Ihram under your right armpit and over the left shoulder</a:t>
            </a:r>
          </a:p>
          <a:p>
            <a:pPr marL="457200" lvl="1" indent="0">
              <a:lnSpc>
                <a:spcPct val="120000"/>
              </a:lnSpc>
              <a:buNone/>
            </a:pPr>
            <a:r>
              <a:rPr lang="en-US" sz="2800" dirty="0">
                <a:latin typeface="Calibri" panose="020F0502020204030204" pitchFamily="34" charset="0"/>
                <a:cs typeface="Calibri" panose="020F0502020204030204" pitchFamily="34" charset="0"/>
              </a:rPr>
              <a:t>throughout the </a:t>
            </a:r>
            <a:r>
              <a:rPr lang="en-US" sz="2800" u="sng" dirty="0">
                <a:latin typeface="Calibri" panose="020F0502020204030204" pitchFamily="34" charset="0"/>
                <a:cs typeface="Calibri" panose="020F0502020204030204" pitchFamily="34" charset="0"/>
              </a:rPr>
              <a:t>seven rounds</a:t>
            </a:r>
            <a:r>
              <a:rPr lang="en-US" sz="2800" dirty="0">
                <a:latin typeface="Calibri" panose="020F0502020204030204" pitchFamily="34" charset="0"/>
                <a:cs typeface="Calibri" panose="020F0502020204030204" pitchFamily="34" charset="0"/>
              </a:rPr>
              <a:t> of Tawaf </a:t>
            </a:r>
          </a:p>
          <a:p>
            <a:endParaRPr lang="en-US" dirty="0"/>
          </a:p>
        </p:txBody>
      </p:sp>
    </p:spTree>
    <p:extLst>
      <p:ext uri="{BB962C8B-B14F-4D97-AF65-F5344CB8AC3E}">
        <p14:creationId xmlns:p14="http://schemas.microsoft.com/office/powerpoint/2010/main" val="425401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A6E0-5DF4-4EDB-BC0F-710289EA6277}"/>
              </a:ext>
            </a:extLst>
          </p:cNvPr>
          <p:cNvSpPr>
            <a:spLocks noGrp="1"/>
          </p:cNvSpPr>
          <p:nvPr>
            <p:ph type="title"/>
          </p:nvPr>
        </p:nvSpPr>
        <p:spPr>
          <a:xfrm>
            <a:off x="505056" y="304800"/>
            <a:ext cx="2423674" cy="649357"/>
          </a:xfrm>
        </p:spPr>
        <p:txBody>
          <a:bodyPr>
            <a:normAutofit fontScale="90000"/>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3DFAFBA8-B0C1-414E-A821-A73187269676}"/>
              </a:ext>
            </a:extLst>
          </p:cNvPr>
          <p:cNvSpPr>
            <a:spLocks noGrp="1"/>
          </p:cNvSpPr>
          <p:nvPr>
            <p:ph idx="1"/>
          </p:nvPr>
        </p:nvSpPr>
        <p:spPr>
          <a:xfrm>
            <a:off x="505056" y="629478"/>
            <a:ext cx="10494249" cy="5711686"/>
          </a:xfrm>
        </p:spPr>
        <p:txBody>
          <a:bodyPr>
            <a:normAutofit fontScale="92500" lnSpcReduction="20000"/>
          </a:bodyPr>
          <a:lstStyle/>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All kinds of Tawaf, including optional Tawaf, consist of seven circuits around the </a:t>
            </a:r>
            <a:r>
              <a:rPr lang="en-US" sz="3000" dirty="0" err="1">
                <a:latin typeface="Calibri" panose="020F0502020204030204" pitchFamily="34" charset="0"/>
                <a:cs typeface="Calibri" panose="020F0502020204030204" pitchFamily="34" charset="0"/>
              </a:rPr>
              <a:t>Ka'bah</a:t>
            </a:r>
            <a:r>
              <a:rPr lang="en-US" sz="30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The </a:t>
            </a:r>
            <a:r>
              <a:rPr lang="en-US" sz="3000" dirty="0" err="1">
                <a:latin typeface="Calibri" panose="020F0502020204030204" pitchFamily="34" charset="0"/>
                <a:cs typeface="Calibri" panose="020F0502020204030204" pitchFamily="34" charset="0"/>
              </a:rPr>
              <a:t>Ka’bah</a:t>
            </a:r>
            <a:r>
              <a:rPr lang="en-US" sz="3000" dirty="0">
                <a:latin typeface="Calibri" panose="020F0502020204030204" pitchFamily="34" charset="0"/>
                <a:cs typeface="Calibri" panose="020F0502020204030204" pitchFamily="34" charset="0"/>
              </a:rPr>
              <a:t> should be to your left. Do not do Tawaf with your back or right to the </a:t>
            </a:r>
            <a:r>
              <a:rPr lang="en-US" sz="3000" dirty="0" err="1">
                <a:latin typeface="Calibri" panose="020F0502020204030204" pitchFamily="34" charset="0"/>
                <a:cs typeface="Calibri" panose="020F0502020204030204" pitchFamily="34" charset="0"/>
              </a:rPr>
              <a:t>ka’bah</a:t>
            </a:r>
            <a:r>
              <a:rPr lang="en-US" sz="3000" dirty="0">
                <a:latin typeface="Calibri" panose="020F0502020204030204" pitchFamily="34" charset="0"/>
                <a:cs typeface="Calibri" panose="020F0502020204030204" pitchFamily="34" charset="0"/>
              </a:rPr>
              <a:t>. Do not walk backwards.</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Tawaf shall be performed within the boundaries of Al-Masjid Al-Haram.</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 state of Wudu is required for all kinds of Tawaf.</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 menstruating woman does not make Tawaf until she becomes clean.</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You do not have to say your intention out loud to begin Tawaf. Saying intentions out loud is something the Prophet (</a:t>
            </a:r>
            <a:r>
              <a:rPr lang="ar-SA" sz="3000" dirty="0">
                <a:latin typeface="Calibri" panose="020F0502020204030204" pitchFamily="34" charset="0"/>
                <a:ea typeface="Times New Roman (Arabic)"/>
                <a:cs typeface="Times New Roman (Arabic)"/>
              </a:rPr>
              <a:t>صلى الله عليه وسلم</a:t>
            </a:r>
            <a:r>
              <a:rPr lang="en-US" sz="3000" dirty="0">
                <a:latin typeface="Calibri" panose="020F0502020204030204" pitchFamily="34" charset="0"/>
                <a:cs typeface="Calibri" panose="020F0502020204030204" pitchFamily="34" charset="0"/>
              </a:rPr>
              <a:t>) never did except after Ihram when he said, “</a:t>
            </a:r>
            <a:r>
              <a:rPr lang="en-US" sz="3000" dirty="0" err="1">
                <a:solidFill>
                  <a:srgbClr val="FF0000"/>
                </a:solidFill>
                <a:latin typeface="Calibri" panose="020F0502020204030204" pitchFamily="34" charset="0"/>
                <a:cs typeface="Calibri" panose="020F0502020204030204" pitchFamily="34" charset="0"/>
              </a:rPr>
              <a:t>Labbayk</a:t>
            </a:r>
            <a:r>
              <a:rPr lang="en-US" sz="3000" dirty="0">
                <a:solidFill>
                  <a:srgbClr val="FF0000"/>
                </a:solidFill>
                <a:latin typeface="Calibri" panose="020F0502020204030204" pitchFamily="34" charset="0"/>
                <a:cs typeface="Calibri" panose="020F0502020204030204" pitchFamily="34" charset="0"/>
              </a:rPr>
              <a:t> </a:t>
            </a:r>
            <a:r>
              <a:rPr lang="en-US" sz="3000" dirty="0" err="1">
                <a:solidFill>
                  <a:srgbClr val="FF0000"/>
                </a:solidFill>
                <a:latin typeface="Calibri" panose="020F0502020204030204" pitchFamily="34" charset="0"/>
                <a:cs typeface="Calibri" panose="020F0502020204030204" pitchFamily="34" charset="0"/>
              </a:rPr>
              <a:t>Allahuma</a:t>
            </a:r>
            <a:r>
              <a:rPr lang="en-US" sz="3000" dirty="0">
                <a:solidFill>
                  <a:srgbClr val="FF0000"/>
                </a:solidFill>
                <a:latin typeface="Calibri" panose="020F0502020204030204" pitchFamily="34" charset="0"/>
                <a:cs typeface="Calibri" panose="020F0502020204030204" pitchFamily="34" charset="0"/>
              </a:rPr>
              <a:t> </a:t>
            </a:r>
            <a:r>
              <a:rPr lang="en-US" sz="3000" dirty="0" err="1">
                <a:solidFill>
                  <a:srgbClr val="FF0000"/>
                </a:solidFill>
                <a:latin typeface="Calibri" panose="020F0502020204030204" pitchFamily="34" charset="0"/>
                <a:cs typeface="Calibri" panose="020F0502020204030204" pitchFamily="34" charset="0"/>
              </a:rPr>
              <a:t>Umra</a:t>
            </a:r>
            <a:r>
              <a:rPr lang="en-US" sz="3000" dirty="0">
                <a:solidFill>
                  <a:srgbClr val="FF0000"/>
                </a:solidFill>
                <a:latin typeface="Calibri" panose="020F0502020204030204" pitchFamily="34" charset="0"/>
                <a:cs typeface="Calibri" panose="020F0502020204030204" pitchFamily="34" charset="0"/>
              </a:rPr>
              <a:t> </a:t>
            </a:r>
            <a:r>
              <a:rPr lang="en-US" sz="3000" dirty="0" err="1">
                <a:solidFill>
                  <a:srgbClr val="FF0000"/>
                </a:solidFill>
                <a:latin typeface="Calibri" panose="020F0502020204030204" pitchFamily="34" charset="0"/>
                <a:cs typeface="Calibri" panose="020F0502020204030204" pitchFamily="34" charset="0"/>
              </a:rPr>
              <a:t>wa</a:t>
            </a:r>
            <a:r>
              <a:rPr lang="en-US" sz="3000" dirty="0">
                <a:solidFill>
                  <a:srgbClr val="FF0000"/>
                </a:solidFill>
                <a:latin typeface="Calibri" panose="020F0502020204030204" pitchFamily="34" charset="0"/>
                <a:cs typeface="Calibri" panose="020F0502020204030204" pitchFamily="34" charset="0"/>
              </a:rPr>
              <a:t> Hajj.”</a:t>
            </a:r>
          </a:p>
          <a:p>
            <a:endParaRPr lang="en-US" dirty="0"/>
          </a:p>
        </p:txBody>
      </p:sp>
    </p:spTree>
    <p:extLst>
      <p:ext uri="{BB962C8B-B14F-4D97-AF65-F5344CB8AC3E}">
        <p14:creationId xmlns:p14="http://schemas.microsoft.com/office/powerpoint/2010/main" val="111701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AF71-3747-4FC1-9FD0-F53665F18D80}"/>
              </a:ext>
            </a:extLst>
          </p:cNvPr>
          <p:cNvSpPr>
            <a:spLocks noGrp="1"/>
          </p:cNvSpPr>
          <p:nvPr>
            <p:ph type="title"/>
          </p:nvPr>
        </p:nvSpPr>
        <p:spPr>
          <a:xfrm>
            <a:off x="665555" y="410817"/>
            <a:ext cx="2728475" cy="808383"/>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A03FE3EE-7C69-46D0-BA62-7B7CE1969D0A}"/>
              </a:ext>
            </a:extLst>
          </p:cNvPr>
          <p:cNvSpPr>
            <a:spLocks noGrp="1"/>
          </p:cNvSpPr>
          <p:nvPr>
            <p:ph idx="1"/>
          </p:nvPr>
        </p:nvSpPr>
        <p:spPr>
          <a:xfrm>
            <a:off x="641996" y="1219200"/>
            <a:ext cx="9999499" cy="5300870"/>
          </a:xfrm>
        </p:spPr>
        <p:txBody>
          <a:bodyPr>
            <a:normAutofit lnSpcReduction="10000"/>
          </a:bodyPr>
          <a:lstStyle/>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Continue Tawaf without interruption, unless it is necessary, otherwise it will be void.</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When it is time for the obligatory Salat you stop your Tawaf, join the Salat in your place and then resume your Tawaf from where you left.</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If you need to go to the restroom you may interrupt your Tawaf and go. Make Wudu before coming back to resume your Tawaf. You resume your Tawaf from where you left. However, some scholars say that you need to start over from the beginning (this is a safer option). </a:t>
            </a:r>
          </a:p>
          <a:p>
            <a:endParaRPr lang="en-US" dirty="0"/>
          </a:p>
        </p:txBody>
      </p:sp>
    </p:spTree>
    <p:extLst>
      <p:ext uri="{BB962C8B-B14F-4D97-AF65-F5344CB8AC3E}">
        <p14:creationId xmlns:p14="http://schemas.microsoft.com/office/powerpoint/2010/main" val="109283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1511-7DDE-47CA-8486-042AE7541233}"/>
              </a:ext>
            </a:extLst>
          </p:cNvPr>
          <p:cNvSpPr>
            <a:spLocks noGrp="1"/>
          </p:cNvSpPr>
          <p:nvPr>
            <p:ph type="title"/>
          </p:nvPr>
        </p:nvSpPr>
        <p:spPr>
          <a:xfrm>
            <a:off x="584568" y="251791"/>
            <a:ext cx="2635709" cy="728870"/>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75D517FE-C5D4-44EB-8C65-7624EB4DB5CA}"/>
              </a:ext>
            </a:extLst>
          </p:cNvPr>
          <p:cNvSpPr>
            <a:spLocks noGrp="1"/>
          </p:cNvSpPr>
          <p:nvPr>
            <p:ph idx="1"/>
          </p:nvPr>
        </p:nvSpPr>
        <p:spPr>
          <a:xfrm>
            <a:off x="584567" y="1391963"/>
            <a:ext cx="9102771" cy="4505254"/>
          </a:xfrm>
        </p:spPr>
        <p:txBody>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case of doubt about the number of circuits you performed you have to base your decision on the least number of circuits. For example if you have doubts whether you did 6 or 7 circuits, you base it on 6 and add one circuit.</a:t>
            </a:r>
          </a:p>
          <a:p>
            <a:pPr marL="0" indent="0">
              <a:buNone/>
            </a:pPr>
            <a:endParaRPr lang="en-US" sz="2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If you get doubts after you finish your Tawaf then you just ignore it and do not act on it.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38955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C001-A04B-4F64-B8CA-0EBE8CAF4971}"/>
              </a:ext>
            </a:extLst>
          </p:cNvPr>
          <p:cNvSpPr>
            <a:spLocks noGrp="1"/>
          </p:cNvSpPr>
          <p:nvPr>
            <p:ph type="title"/>
          </p:nvPr>
        </p:nvSpPr>
        <p:spPr>
          <a:xfrm>
            <a:off x="571317" y="410817"/>
            <a:ext cx="2715223" cy="795130"/>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5FC61A25-392C-4E0A-B1AE-400D5DA7DAA2}"/>
              </a:ext>
            </a:extLst>
          </p:cNvPr>
          <p:cNvSpPr>
            <a:spLocks noGrp="1"/>
          </p:cNvSpPr>
          <p:nvPr>
            <p:ph idx="1"/>
          </p:nvPr>
        </p:nvSpPr>
        <p:spPr>
          <a:xfrm>
            <a:off x="571317" y="1338955"/>
            <a:ext cx="10003918" cy="5247375"/>
          </a:xfrm>
        </p:spPr>
        <p:txBody>
          <a:bodyPr/>
          <a:lstStyle/>
          <a:p>
            <a:pPr>
              <a:lnSpc>
                <a:spcPct val="120000"/>
              </a:lnSpc>
            </a:pPr>
            <a:r>
              <a:rPr lang="en-US" sz="2800" dirty="0">
                <a:latin typeface="Calibri" panose="020F0502020204030204" pitchFamily="34" charset="0"/>
                <a:cs typeface="Calibri" panose="020F0502020204030204" pitchFamily="34" charset="0"/>
              </a:rPr>
              <a:t>Touch the Yamani corner with your right hand each time you pass and do not kiss it. If you are not able to touch it then you should not make any sign towards it with your hand at all. </a:t>
            </a:r>
          </a:p>
          <a:p>
            <a:pPr>
              <a:lnSpc>
                <a:spcPct val="120000"/>
              </a:lnSpc>
            </a:pPr>
            <a:r>
              <a:rPr lang="en-US" sz="2800" dirty="0">
                <a:latin typeface="Calibri" panose="020F0502020204030204" pitchFamily="34" charset="0"/>
                <a:cs typeface="Calibri" panose="020F0502020204030204" pitchFamily="34" charset="0"/>
              </a:rPr>
              <a:t>Do not face your hand to the Yamani corner and say </a:t>
            </a:r>
            <a:r>
              <a:rPr lang="en-US" sz="2800" dirty="0" err="1">
                <a:latin typeface="Calibri" panose="020F0502020204030204" pitchFamily="34" charset="0"/>
                <a:cs typeface="Calibri" panose="020F0502020204030204" pitchFamily="34" charset="0"/>
              </a:rPr>
              <a:t>Allahu</a:t>
            </a:r>
            <a:r>
              <a:rPr lang="en-US" sz="2800" dirty="0">
                <a:latin typeface="Calibri" panose="020F0502020204030204" pitchFamily="34" charset="0"/>
                <a:cs typeface="Calibri" panose="020F0502020204030204" pitchFamily="34" charset="0"/>
              </a:rPr>
              <a:t> Akbar. This is only for the Black Stone.</a:t>
            </a:r>
          </a:p>
          <a:p>
            <a:pPr>
              <a:lnSpc>
                <a:spcPct val="120000"/>
              </a:lnSpc>
            </a:pPr>
            <a:r>
              <a:rPr lang="en-US" sz="2800" dirty="0">
                <a:latin typeface="Calibri" panose="020F0502020204030204" pitchFamily="34" charset="0"/>
                <a:cs typeface="Calibri" panose="020F0502020204030204" pitchFamily="34" charset="0"/>
              </a:rPr>
              <a:t>You do not touch the </a:t>
            </a:r>
            <a:r>
              <a:rPr lang="en-US" sz="2800" dirty="0" err="1">
                <a:latin typeface="Calibri" panose="020F0502020204030204" pitchFamily="34" charset="0"/>
                <a:cs typeface="Calibri" panose="020F0502020204030204" pitchFamily="34" charset="0"/>
              </a:rPr>
              <a:t>Shami</a:t>
            </a:r>
            <a:r>
              <a:rPr lang="en-US" sz="2800" dirty="0">
                <a:latin typeface="Calibri" panose="020F0502020204030204" pitchFamily="34" charset="0"/>
                <a:cs typeface="Calibri" panose="020F0502020204030204" pitchFamily="34" charset="0"/>
              </a:rPr>
              <a:t> or the 'Iraqi Corners at all.</a:t>
            </a:r>
          </a:p>
          <a:p>
            <a:pPr>
              <a:lnSpc>
                <a:spcPct val="120000"/>
              </a:lnSpc>
            </a:pPr>
            <a:r>
              <a:rPr lang="en-US" sz="2800" dirty="0">
                <a:latin typeface="Calibri" panose="020F0502020204030204" pitchFamily="34" charset="0"/>
                <a:cs typeface="Calibri" panose="020F0502020204030204" pitchFamily="34" charset="0"/>
              </a:rPr>
              <a:t>Do not wipe the walls of the </a:t>
            </a:r>
            <a:r>
              <a:rPr lang="en-US" sz="2800" dirty="0" err="1">
                <a:latin typeface="Calibri" panose="020F0502020204030204" pitchFamily="34" charset="0"/>
                <a:cs typeface="Calibri" panose="020F0502020204030204" pitchFamily="34" charset="0"/>
              </a:rPr>
              <a:t>Ka’bah</a:t>
            </a:r>
            <a:r>
              <a:rPr lang="en-US" sz="2800" dirty="0">
                <a:latin typeface="Calibri" panose="020F0502020204030204" pitchFamily="34" charset="0"/>
                <a:cs typeface="Calibri" panose="020F0502020204030204" pitchFamily="34" charset="0"/>
              </a:rPr>
              <a:t> during Tawaf. The Messenger of Allah </a:t>
            </a:r>
            <a:r>
              <a:rPr lang="en-US"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ea typeface="Times New Roman (Arabic)"/>
                <a:cs typeface="noorehira" panose="02000500000000020004" pitchFamily="2" charset="-78"/>
              </a:rPr>
              <a:t>صلى الله عليه وسلم</a:t>
            </a:r>
            <a:r>
              <a:rPr lang="en-US" sz="2800" dirty="0">
                <a:latin typeface="noorehira" panose="02000500000000020004" pitchFamily="2" charset="-78"/>
                <a:cs typeface="noorehira" panose="02000500000000020004" pitchFamily="2" charset="-78"/>
              </a:rPr>
              <a:t>) </a:t>
            </a:r>
            <a:r>
              <a:rPr lang="en-US" sz="2800" dirty="0">
                <a:latin typeface="Calibri" panose="020F0502020204030204" pitchFamily="34" charset="0"/>
                <a:cs typeface="Calibri" panose="020F0502020204030204" pitchFamily="34" charset="0"/>
              </a:rPr>
              <a:t>did not touch anything other than the Black Stone and the Yamani Corner.</a:t>
            </a:r>
          </a:p>
          <a:p>
            <a:endParaRPr lang="en-US" dirty="0"/>
          </a:p>
        </p:txBody>
      </p:sp>
    </p:spTree>
    <p:extLst>
      <p:ext uri="{BB962C8B-B14F-4D97-AF65-F5344CB8AC3E}">
        <p14:creationId xmlns:p14="http://schemas.microsoft.com/office/powerpoint/2010/main" val="94053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3171-2BED-480C-92A3-8756526CCA1B}"/>
              </a:ext>
            </a:extLst>
          </p:cNvPr>
          <p:cNvSpPr>
            <a:spLocks noGrp="1"/>
          </p:cNvSpPr>
          <p:nvPr>
            <p:ph type="title"/>
          </p:nvPr>
        </p:nvSpPr>
        <p:spPr>
          <a:xfrm>
            <a:off x="796603" y="371061"/>
            <a:ext cx="2569449" cy="715617"/>
          </a:xfrm>
        </p:spPr>
        <p:txBody>
          <a:bodyPr/>
          <a:lstStyle/>
          <a:p>
            <a:r>
              <a:rPr lang="en-US" b="1" u="sng" dirty="0"/>
              <a:t>Tawaf </a:t>
            </a:r>
            <a:r>
              <a:rPr lang="ar-EG" b="1" u="sng" dirty="0">
                <a:cs typeface="Arial" charset="0"/>
              </a:rPr>
              <a:t>طواف</a:t>
            </a:r>
            <a:endParaRPr lang="en-US" dirty="0"/>
          </a:p>
        </p:txBody>
      </p:sp>
      <p:sp>
        <p:nvSpPr>
          <p:cNvPr id="3" name="Content Placeholder 2">
            <a:extLst>
              <a:ext uri="{FF2B5EF4-FFF2-40B4-BE49-F238E27FC236}">
                <a16:creationId xmlns:a16="http://schemas.microsoft.com/office/drawing/2014/main" id="{C900755D-E29D-4F2C-B66C-4E3E9AA26986}"/>
              </a:ext>
            </a:extLst>
          </p:cNvPr>
          <p:cNvSpPr>
            <a:spLocks noGrp="1"/>
          </p:cNvSpPr>
          <p:nvPr>
            <p:ph idx="1"/>
          </p:nvPr>
        </p:nvSpPr>
        <p:spPr>
          <a:xfrm>
            <a:off x="571315" y="1086678"/>
            <a:ext cx="9579849" cy="5579165"/>
          </a:xfrm>
        </p:spPr>
        <p:txBody>
          <a:bodyPr/>
          <a:lstStyle/>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There is no particular dhikr for Tawaf, so you may read Quran or say any dhikr you like.</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Do not follow those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books that make up a specific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for each circuit around the </a:t>
            </a:r>
            <a:r>
              <a:rPr lang="en-US" sz="2800" dirty="0" err="1">
                <a:latin typeface="Calibri" panose="020F0502020204030204" pitchFamily="34" charset="0"/>
                <a:cs typeface="Calibri" panose="020F0502020204030204" pitchFamily="34" charset="0"/>
              </a:rPr>
              <a:t>Ka’bah</a:t>
            </a:r>
            <a:r>
              <a:rPr lang="en-US" sz="2800" dirty="0">
                <a:latin typeface="Calibri" panose="020F0502020204030204" pitchFamily="34" charset="0"/>
                <a:cs typeface="Calibri" panose="020F0502020204030204" pitchFamily="34" charset="0"/>
              </a:rPr>
              <a:t>. Read Quran and make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from your heart and glorify Allah.</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Make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by yourself, do not do it in a shouting group.</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You can say the Prophet’s </a:t>
            </a:r>
            <a:r>
              <a:rPr lang="en-US" sz="2800" dirty="0" err="1">
                <a:latin typeface="Calibri" panose="020F0502020204030204" pitchFamily="34" charset="0"/>
                <a:cs typeface="Calibri" panose="020F0502020204030204" pitchFamily="34" charset="0"/>
              </a:rPr>
              <a:t>Du’a</a:t>
            </a:r>
            <a:r>
              <a:rPr lang="en-US" sz="2800" dirty="0">
                <a:latin typeface="Calibri" panose="020F0502020204030204" pitchFamily="34" charset="0"/>
                <a:cs typeface="Calibri" panose="020F0502020204030204" pitchFamily="34" charset="0"/>
              </a:rPr>
              <a:t> between the Yamani and the Black Stone corners:</a:t>
            </a:r>
          </a:p>
          <a:p>
            <a:pPr marL="0" indent="0" algn="ctr">
              <a:lnSpc>
                <a:spcPct val="120000"/>
              </a:lnSpc>
              <a:buNone/>
            </a:pPr>
            <a:r>
              <a:rPr lang="ar-SA" sz="3200" dirty="0">
                <a:solidFill>
                  <a:schemeClr val="tx1"/>
                </a:solidFill>
                <a:latin typeface="noorehira" panose="02000500000000020004" pitchFamily="2" charset="-78"/>
                <a:cs typeface="noorehira" panose="02000500000000020004" pitchFamily="2" charset="-78"/>
              </a:rPr>
              <a:t>ربنا آتنا في الدنيا حسنة وفي الآخرة حسنة وقنا عذاب النار</a:t>
            </a:r>
            <a:endParaRPr lang="en-US" sz="3200" dirty="0">
              <a:solidFill>
                <a:schemeClr val="tx1"/>
              </a:solidFill>
              <a:latin typeface="noorehira" panose="02000500000000020004" pitchFamily="2" charset="-78"/>
              <a:cs typeface="noorehira" panose="02000500000000020004" pitchFamily="2" charset="-78"/>
            </a:endParaRPr>
          </a:p>
          <a:p>
            <a:pPr algn="r">
              <a:lnSpc>
                <a:spcPct val="120000"/>
              </a:lnSpc>
            </a:pPr>
            <a:endParaRPr lang="en-US" sz="2800"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160504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401" y="467932"/>
            <a:ext cx="6187105" cy="1167685"/>
          </a:xfrm>
        </p:spPr>
        <p:txBody>
          <a:bodyPr>
            <a:noAutofit/>
          </a:bodyPr>
          <a:lstStyle/>
          <a:p>
            <a:pPr algn="ctr"/>
            <a:r>
              <a:rPr lang="en-US" sz="4000" b="1" dirty="0" err="1">
                <a:latin typeface="Calibri" panose="020F0502020204030204" pitchFamily="34" charset="0"/>
              </a:rPr>
              <a:t>Sa’y</a:t>
            </a:r>
            <a:r>
              <a:rPr lang="en-US" sz="4000" b="1" dirty="0">
                <a:latin typeface="Calibri" panose="020F0502020204030204" pitchFamily="34" charset="0"/>
              </a:rPr>
              <a:t> between </a:t>
            </a:r>
            <a:r>
              <a:rPr lang="en-US" sz="4000" b="1" dirty="0" err="1">
                <a:latin typeface="Calibri" panose="020F0502020204030204" pitchFamily="34" charset="0"/>
              </a:rPr>
              <a:t>Safa</a:t>
            </a:r>
            <a:r>
              <a:rPr lang="en-US" sz="4000" b="1" dirty="0">
                <a:latin typeface="Calibri" panose="020F0502020204030204" pitchFamily="34" charset="0"/>
              </a:rPr>
              <a:t> &amp; </a:t>
            </a:r>
            <a:r>
              <a:rPr lang="en-US" sz="4000" b="1" dirty="0" err="1">
                <a:latin typeface="Calibri" panose="020F0502020204030204" pitchFamily="34" charset="0"/>
              </a:rPr>
              <a:t>Marwa</a:t>
            </a:r>
            <a:br>
              <a:rPr lang="en-US" sz="4000" b="1" dirty="0">
                <a:latin typeface="Calibri" panose="020F0502020204030204" pitchFamily="34" charset="0"/>
              </a:rPr>
            </a:br>
            <a:r>
              <a:rPr lang="en-US" sz="4000" dirty="0">
                <a:latin typeface="Jameel Noori Nastaleeq" panose="02000503000000000004" pitchFamily="2" charset="-78"/>
                <a:cs typeface="Jameel Noori Nastaleeq" panose="02000503000000000004" pitchFamily="2" charset="-78"/>
              </a:rPr>
              <a:t>(</a:t>
            </a:r>
            <a:r>
              <a:rPr lang="ar-SA" sz="4000" dirty="0">
                <a:latin typeface="Jameel Noori Nastaleeq" panose="02000503000000000004" pitchFamily="2" charset="-78"/>
                <a:cs typeface="Jameel Noori Nastaleeq" panose="02000503000000000004" pitchFamily="2" charset="-78"/>
              </a:rPr>
              <a:t>صفا</a:t>
            </a:r>
            <a:r>
              <a:rPr lang="ur-PK" sz="4000" dirty="0">
                <a:latin typeface="Jameel Noori Nastaleeq" panose="02000503000000000004" pitchFamily="2" charset="-78"/>
                <a:cs typeface="Jameel Noori Nastaleeq" panose="02000503000000000004" pitchFamily="2" charset="-78"/>
              </a:rPr>
              <a:t>   اور</a:t>
            </a:r>
            <a:r>
              <a:rPr lang="ar-SA" sz="4000" dirty="0">
                <a:latin typeface="Jameel Noori Nastaleeq" panose="02000503000000000004" pitchFamily="2" charset="-78"/>
                <a:cs typeface="Jameel Noori Nastaleeq" panose="02000503000000000004" pitchFamily="2" charset="-78"/>
              </a:rPr>
              <a:t>مرو</a:t>
            </a:r>
            <a:r>
              <a:rPr lang="ur-PK" sz="4000" dirty="0">
                <a:latin typeface="Jameel Noori Nastaleeq" panose="02000503000000000004" pitchFamily="2" charset="-78"/>
                <a:cs typeface="Jameel Noori Nastaleeq" panose="02000503000000000004" pitchFamily="2" charset="-78"/>
              </a:rPr>
              <a:t>ہ کے  درمیان</a:t>
            </a:r>
            <a:r>
              <a:rPr lang="ar-SA" sz="4000" dirty="0">
                <a:latin typeface="Jameel Noori Nastaleeq" panose="02000503000000000004" pitchFamily="2" charset="-78"/>
                <a:cs typeface="Jameel Noori Nastaleeq" panose="02000503000000000004" pitchFamily="2" charset="-78"/>
              </a:rPr>
              <a:t> سع</a:t>
            </a:r>
            <a:r>
              <a:rPr lang="ur-PK" sz="4000" dirty="0">
                <a:latin typeface="Jameel Noori Nastaleeq" panose="02000503000000000004" pitchFamily="2" charset="-78"/>
                <a:cs typeface="Jameel Noori Nastaleeq" panose="02000503000000000004" pitchFamily="2" charset="-78"/>
              </a:rPr>
              <a:t>ی</a:t>
            </a:r>
            <a:r>
              <a:rPr lang="en-US" sz="4000"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p:txBody>
          <a:bodyPr>
            <a:normAutofit/>
          </a:bodyPr>
          <a:lstStyle/>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إِنَّ الصَّفَا وَالْمَرْوَةَ مِن شَعَآئِرِ اللّهِ فَمَنْ حَجَّ الْبَيْتَ أَوِ اعْتَمَرَ فَلاَ جُنَاحَ عَلَيْهِ أَن يَطَّوَّفَ بِهِمَا وَمَن تَطَوَّعَ خَيْراً فَإِنَّ اللّهَ شَاكِرٌ عَلِيم</a:t>
            </a:r>
            <a:r>
              <a:rPr lang="ar-EG" sz="2800" dirty="0">
                <a:solidFill>
                  <a:schemeClr val="tx1"/>
                </a:solidFill>
                <a:latin typeface="noorehira" panose="02000500000000020004" pitchFamily="2" charset="-78"/>
                <a:cs typeface="noorehira" panose="02000500000000020004" pitchFamily="2" charset="-78"/>
              </a:rPr>
              <a:t>( </a:t>
            </a:r>
            <a:r>
              <a:rPr lang="ar-SA" sz="2800" dirty="0">
                <a:solidFill>
                  <a:schemeClr val="tx1"/>
                </a:solidFill>
                <a:latin typeface="noorehira" panose="02000500000000020004" pitchFamily="2" charset="-78"/>
                <a:cs typeface="noorehira" panose="02000500000000020004" pitchFamily="2" charset="-78"/>
              </a:rPr>
              <a:t>البقرة،</a:t>
            </a:r>
            <a:r>
              <a:rPr lang="ar-EG" sz="2800" dirty="0">
                <a:solidFill>
                  <a:schemeClr val="tx1"/>
                </a:solidFill>
                <a:latin typeface="noorehira" panose="02000500000000020004" pitchFamily="2" charset="-78"/>
                <a:cs typeface="noorehira" panose="02000500000000020004" pitchFamily="2" charset="-78"/>
              </a:rPr>
              <a:t> 158 )</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fontAlgn="base">
              <a:spcBef>
                <a:spcPct val="20000"/>
              </a:spcBef>
              <a:spcAft>
                <a:spcPct val="0"/>
              </a:spcAft>
              <a:buClr>
                <a:schemeClr val="accent2"/>
              </a:buClr>
              <a:buNone/>
            </a:pPr>
            <a:r>
              <a:rPr lang="en-US" sz="2800" dirty="0">
                <a:solidFill>
                  <a:schemeClr val="tx1"/>
                </a:solidFill>
                <a:latin typeface="Calibri" panose="020F0502020204030204" pitchFamily="34" charset="0"/>
                <a:cs typeface="Times New Roman" pitchFamily="18" charset="0"/>
              </a:rPr>
              <a:t>“Surely the </a:t>
            </a:r>
            <a:r>
              <a:rPr lang="en-US" sz="2800" dirty="0" err="1">
                <a:solidFill>
                  <a:schemeClr val="tx1"/>
                </a:solidFill>
                <a:latin typeface="Calibri" panose="020F0502020204030204" pitchFamily="34" charset="0"/>
                <a:cs typeface="Times New Roman" pitchFamily="18" charset="0"/>
              </a:rPr>
              <a:t>Safa</a:t>
            </a:r>
            <a:r>
              <a:rPr lang="en-US" sz="2800" dirty="0">
                <a:solidFill>
                  <a:schemeClr val="tx1"/>
                </a:solidFill>
                <a:latin typeface="Calibri" panose="020F0502020204030204" pitchFamily="34" charset="0"/>
                <a:cs typeface="Times New Roman" pitchFamily="18" charset="0"/>
              </a:rPr>
              <a:t> and the </a:t>
            </a:r>
            <a:r>
              <a:rPr lang="en-US" sz="2800" dirty="0" err="1">
                <a:solidFill>
                  <a:schemeClr val="tx1"/>
                </a:solidFill>
                <a:latin typeface="Calibri" panose="020F0502020204030204" pitchFamily="34" charset="0"/>
                <a:cs typeface="Times New Roman" pitchFamily="18" charset="0"/>
              </a:rPr>
              <a:t>Marwa</a:t>
            </a:r>
            <a:r>
              <a:rPr lang="en-US" sz="2800" dirty="0">
                <a:solidFill>
                  <a:schemeClr val="tx1"/>
                </a:solidFill>
                <a:latin typeface="Calibri" panose="020F0502020204030204" pitchFamily="34" charset="0"/>
                <a:cs typeface="Times New Roman" pitchFamily="18" charset="0"/>
              </a:rPr>
              <a:t> are among the Symbols of Allah; so whoever makes a pilgrimage to the House or pays a visit (to it), there is no sin if he goes round them both; and whoever does good of his own accord, then surely Allah is Grateful, Knowing.”</a:t>
            </a:r>
            <a:endParaRPr lang="ar-SA" sz="2800" dirty="0">
              <a:solidFill>
                <a:schemeClr val="tx1"/>
              </a:solidFill>
              <a:latin typeface="Calibri" panose="020F0502020204030204" pitchFamily="34" charset="0"/>
              <a:cs typeface="Times New Roman" pitchFamily="18" charset="0"/>
            </a:endParaRPr>
          </a:p>
          <a:p>
            <a:pPr marL="0" lvl="0" indent="0" algn="ctr" defTabSz="914400" fontAlgn="base">
              <a:spcBef>
                <a:spcPct val="20000"/>
              </a:spcBef>
              <a:spcAft>
                <a:spcPct val="0"/>
              </a:spcAft>
              <a:buClr>
                <a:schemeClr val="accent2"/>
              </a:buClr>
              <a:buNone/>
            </a:pPr>
            <a:endParaRPr lang="en-US" sz="2800" dirty="0">
              <a:solidFill>
                <a:schemeClr val="tx1"/>
              </a:solidFill>
              <a:latin typeface="Calibri" panose="020F0502020204030204" pitchFamily="34" charset="0"/>
              <a:cs typeface="Times New Roman" pitchFamily="18" charset="0"/>
            </a:endParaRPr>
          </a:p>
          <a:p>
            <a:pPr marL="0" indent="0" algn="ctr">
              <a:buNone/>
            </a:pPr>
            <a:endParaRPr lang="en-US" dirty="0"/>
          </a:p>
        </p:txBody>
      </p:sp>
    </p:spTree>
    <p:extLst>
      <p:ext uri="{BB962C8B-B14F-4D97-AF65-F5344CB8AC3E}">
        <p14:creationId xmlns:p14="http://schemas.microsoft.com/office/powerpoint/2010/main" val="137226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79C5-FF41-4A7A-B81B-56DDCD23DAAE}"/>
              </a:ext>
            </a:extLst>
          </p:cNvPr>
          <p:cNvSpPr>
            <a:spLocks noGrp="1"/>
          </p:cNvSpPr>
          <p:nvPr>
            <p:ph type="title"/>
          </p:nvPr>
        </p:nvSpPr>
        <p:spPr>
          <a:xfrm>
            <a:off x="2303412" y="371545"/>
            <a:ext cx="6013541" cy="1219200"/>
          </a:xfrm>
        </p:spPr>
        <p:txBody>
          <a:bodyPr>
            <a:normAutofit fontScale="90000"/>
          </a:bodyPr>
          <a:lstStyle/>
          <a:p>
            <a:pPr algn="ctr"/>
            <a:r>
              <a:rPr lang="en-US" b="1" u="sng" dirty="0" err="1"/>
              <a:t>Sa’y</a:t>
            </a:r>
            <a:r>
              <a:rPr lang="en-US" b="1" u="sng" dirty="0"/>
              <a:t> between </a:t>
            </a:r>
            <a:r>
              <a:rPr lang="en-US" b="1" u="sng" dirty="0" err="1"/>
              <a:t>Safa</a:t>
            </a:r>
            <a:r>
              <a:rPr lang="en-US" b="1" u="sng" dirty="0"/>
              <a:t> &amp; </a:t>
            </a:r>
            <a:r>
              <a:rPr lang="en-US" b="1" u="sng" dirty="0" err="1"/>
              <a:t>Marwa</a:t>
            </a:r>
            <a:br>
              <a:rPr lang="en-US" dirty="0"/>
            </a:br>
            <a:r>
              <a:rPr lang="en-US" u="sng" dirty="0">
                <a:latin typeface="Jameel Noori Nastaleeq" panose="02000503000000000004" pitchFamily="2" charset="-78"/>
                <a:cs typeface="Jameel Noori Nastaleeq" panose="02000503000000000004" pitchFamily="2" charset="-78"/>
              </a:rPr>
              <a:t>(</a:t>
            </a:r>
            <a:r>
              <a:rPr lang="ar-SA" u="sng" dirty="0">
                <a:latin typeface="Jameel Noori Nastaleeq" panose="02000503000000000004" pitchFamily="2" charset="-78"/>
                <a:cs typeface="Jameel Noori Nastaleeq" panose="02000503000000000004" pitchFamily="2" charset="-78"/>
              </a:rPr>
              <a:t>صفا</a:t>
            </a:r>
            <a:r>
              <a:rPr lang="ur-PK" u="sng" dirty="0">
                <a:latin typeface="Jameel Noori Nastaleeq" panose="02000503000000000004" pitchFamily="2" charset="-78"/>
                <a:cs typeface="Jameel Noori Nastaleeq" panose="02000503000000000004" pitchFamily="2" charset="-78"/>
              </a:rPr>
              <a:t>   اور</a:t>
            </a:r>
            <a:r>
              <a:rPr lang="ar-SA" u="sng" dirty="0">
                <a:latin typeface="Jameel Noori Nastaleeq" panose="02000503000000000004" pitchFamily="2" charset="-78"/>
                <a:cs typeface="Jameel Noori Nastaleeq" panose="02000503000000000004" pitchFamily="2" charset="-78"/>
              </a:rPr>
              <a:t>مروة</a:t>
            </a:r>
            <a:r>
              <a:rPr lang="ur-PK" u="sng" dirty="0">
                <a:latin typeface="Jameel Noori Nastaleeq" panose="02000503000000000004" pitchFamily="2" charset="-78"/>
                <a:cs typeface="Jameel Noori Nastaleeq" panose="02000503000000000004" pitchFamily="2" charset="-78"/>
              </a:rPr>
              <a:t> کے  درمیان</a:t>
            </a:r>
            <a:r>
              <a:rPr lang="ar-SA" u="sng" dirty="0">
                <a:latin typeface="Jameel Noori Nastaleeq" panose="02000503000000000004" pitchFamily="2" charset="-78"/>
                <a:cs typeface="Jameel Noori Nastaleeq" panose="02000503000000000004" pitchFamily="2" charset="-78"/>
              </a:rPr>
              <a:t> سع</a:t>
            </a:r>
            <a:r>
              <a:rPr lang="ur-PK" u="sng" dirty="0">
                <a:latin typeface="Jameel Noori Nastaleeq" panose="02000503000000000004" pitchFamily="2" charset="-78"/>
                <a:cs typeface="Jameel Noori Nastaleeq" panose="02000503000000000004" pitchFamily="2" charset="-78"/>
              </a:rPr>
              <a:t>ی</a:t>
            </a:r>
            <a:r>
              <a:rPr lang="en-US" u="sng" dirty="0">
                <a:latin typeface="Jameel Noori Nastaleeq" panose="02000503000000000004" pitchFamily="2" charset="-78"/>
                <a:cs typeface="Jameel Noori Nastaleeq" panose="02000503000000000004" pitchFamily="2" charset="-78"/>
              </a:rPr>
              <a:t>)</a:t>
            </a:r>
          </a:p>
        </p:txBody>
      </p:sp>
      <p:sp>
        <p:nvSpPr>
          <p:cNvPr id="3" name="Content Placeholder 2">
            <a:extLst>
              <a:ext uri="{FF2B5EF4-FFF2-40B4-BE49-F238E27FC236}">
                <a16:creationId xmlns:a16="http://schemas.microsoft.com/office/drawing/2014/main" id="{CEBD64E7-DD7C-4AB4-8CA3-8A240A09E7B3}"/>
              </a:ext>
            </a:extLst>
          </p:cNvPr>
          <p:cNvSpPr>
            <a:spLocks noGrp="1"/>
          </p:cNvSpPr>
          <p:nvPr>
            <p:ph idx="1"/>
          </p:nvPr>
        </p:nvSpPr>
        <p:spPr>
          <a:xfrm>
            <a:off x="745068" y="1590745"/>
            <a:ext cx="9737402" cy="4849812"/>
          </a:xfrm>
        </p:spPr>
        <p:txBody>
          <a:bodyPr>
            <a:normAutofit lnSpcReduction="10000"/>
          </a:bodyPr>
          <a:lstStyle/>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Start with the </a:t>
            </a:r>
            <a:r>
              <a:rPr lang="en-US" sz="2800" dirty="0" err="1">
                <a:latin typeface="Calibri" panose="020F0502020204030204" pitchFamily="34" charset="0"/>
                <a:cs typeface="Calibri" panose="020F0502020204030204" pitchFamily="34" charset="0"/>
              </a:rPr>
              <a:t>Safa</a:t>
            </a:r>
            <a:endParaRPr lang="en-US" sz="2800" dirty="0">
              <a:latin typeface="Calibri" panose="020F0502020204030204" pitchFamily="34" charset="0"/>
              <a:cs typeface="Calibri" panose="020F0502020204030204" pitchFamily="34" charset="0"/>
            </a:endParaRP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Recite Ayah [2,158]</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Make Dhikr and </a:t>
            </a:r>
            <a:r>
              <a:rPr lang="en-US" sz="2800" dirty="0" err="1">
                <a:latin typeface="Calibri" panose="020F0502020204030204" pitchFamily="34" charset="0"/>
                <a:cs typeface="Calibri" panose="020F0502020204030204" pitchFamily="34" charset="0"/>
              </a:rPr>
              <a:t>Du’a</a:t>
            </a:r>
            <a:endParaRPr lang="en-US" sz="2800" dirty="0">
              <a:latin typeface="Calibri" panose="020F0502020204030204" pitchFamily="34" charset="0"/>
              <a:cs typeface="Calibri" panose="020F0502020204030204" pitchFamily="34" charset="0"/>
            </a:endParaRP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Walk to the </a:t>
            </a:r>
            <a:r>
              <a:rPr lang="en-US" sz="2800" dirty="0" err="1">
                <a:latin typeface="Calibri" panose="020F0502020204030204" pitchFamily="34" charset="0"/>
                <a:cs typeface="Calibri" panose="020F0502020204030204" pitchFamily="34" charset="0"/>
              </a:rPr>
              <a:t>Marwa</a:t>
            </a:r>
            <a:r>
              <a:rPr lang="en-US" sz="2800" dirty="0">
                <a:latin typeface="Calibri" panose="020F0502020204030204" pitchFamily="34" charset="0"/>
                <a:cs typeface="Calibri" panose="020F0502020204030204" pitchFamily="34" charset="0"/>
              </a:rPr>
              <a:t> (first lap)</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On the </a:t>
            </a:r>
            <a:r>
              <a:rPr lang="en-US" sz="2800" dirty="0" err="1">
                <a:latin typeface="Calibri" panose="020F0502020204030204" pitchFamily="34" charset="0"/>
                <a:cs typeface="Calibri" panose="020F0502020204030204" pitchFamily="34" charset="0"/>
              </a:rPr>
              <a:t>Marwa</a:t>
            </a:r>
            <a:r>
              <a:rPr lang="en-US" sz="2800" dirty="0">
                <a:latin typeface="Calibri" panose="020F0502020204030204" pitchFamily="34" charset="0"/>
                <a:cs typeface="Calibri" panose="020F0502020204030204" pitchFamily="34" charset="0"/>
              </a:rPr>
              <a:t>, do the same as on the </a:t>
            </a:r>
            <a:r>
              <a:rPr lang="en-US" sz="2800" dirty="0" err="1">
                <a:latin typeface="Calibri" panose="020F0502020204030204" pitchFamily="34" charset="0"/>
                <a:cs typeface="Calibri" panose="020F0502020204030204" pitchFamily="34" charset="0"/>
              </a:rPr>
              <a:t>Safa</a:t>
            </a:r>
            <a:endParaRPr lang="en-US" sz="2800" dirty="0">
              <a:latin typeface="Calibri" panose="020F0502020204030204" pitchFamily="34" charset="0"/>
              <a:cs typeface="Calibri" panose="020F0502020204030204" pitchFamily="34" charset="0"/>
            </a:endParaRP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Walk back to the </a:t>
            </a:r>
            <a:r>
              <a:rPr lang="en-US" sz="2800" dirty="0" err="1">
                <a:latin typeface="Calibri" panose="020F0502020204030204" pitchFamily="34" charset="0"/>
                <a:cs typeface="Calibri" panose="020F0502020204030204" pitchFamily="34" charset="0"/>
              </a:rPr>
              <a:t>Safa</a:t>
            </a:r>
            <a:r>
              <a:rPr lang="en-US" sz="2800" dirty="0">
                <a:latin typeface="Calibri" panose="020F0502020204030204" pitchFamily="34" charset="0"/>
                <a:cs typeface="Calibri" panose="020F0502020204030204" pitchFamily="34" charset="0"/>
              </a:rPr>
              <a:t> (second lap)</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Complete seven laps in the same manner</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Finish at the </a:t>
            </a:r>
            <a:r>
              <a:rPr lang="en-US" sz="2800" dirty="0" err="1">
                <a:latin typeface="Calibri" panose="020F0502020204030204" pitchFamily="34" charset="0"/>
                <a:cs typeface="Calibri" panose="020F0502020204030204" pitchFamily="34" charset="0"/>
              </a:rPr>
              <a:t>Marwa</a:t>
            </a:r>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99426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F3E1-A2E2-4FD3-93D8-B3320AF71280}"/>
              </a:ext>
            </a:extLst>
          </p:cNvPr>
          <p:cNvSpPr>
            <a:spLocks noGrp="1"/>
          </p:cNvSpPr>
          <p:nvPr>
            <p:ph type="title"/>
          </p:nvPr>
        </p:nvSpPr>
        <p:spPr>
          <a:xfrm>
            <a:off x="412291" y="185529"/>
            <a:ext cx="2821239" cy="834887"/>
          </a:xfrm>
        </p:spPr>
        <p:txBody>
          <a:bodyPr>
            <a:normAutofit/>
          </a:bodyPr>
          <a:lstStyle/>
          <a:p>
            <a:r>
              <a:rPr lang="en-US" b="1" u="sng" dirty="0" err="1">
                <a:latin typeface="Calibri" panose="020F0502020204030204" pitchFamily="34" charset="0"/>
                <a:cs typeface="Calibri" panose="020F0502020204030204" pitchFamily="34" charset="0"/>
              </a:rPr>
              <a:t>Ihraam</a:t>
            </a:r>
            <a:r>
              <a:rPr lang="en-US" b="1" u="sng" dirty="0">
                <a:latin typeface="Calibri" panose="020F0502020204030204" pitchFamily="34" charset="0"/>
                <a:cs typeface="Calibri" panose="020F0502020204030204" pitchFamily="34" charset="0"/>
              </a:rPr>
              <a:t> </a:t>
            </a:r>
            <a:r>
              <a:rPr lang="en-US" b="1" u="sng" dirty="0">
                <a:latin typeface="Jameel Noori Nastaleeq" panose="02000503000000000004" pitchFamily="2" charset="-78"/>
                <a:cs typeface="Jameel Noori Nastaleeq" panose="02000503000000000004" pitchFamily="2" charset="-78"/>
              </a:rPr>
              <a:t>(</a:t>
            </a:r>
            <a:r>
              <a:rPr lang="ur-PK" b="1" u="sng" dirty="0">
                <a:latin typeface="Jameel Noori Nastaleeq" panose="02000503000000000004" pitchFamily="2" charset="-78"/>
                <a:cs typeface="Jameel Noori Nastaleeq" panose="02000503000000000004" pitchFamily="2" charset="-78"/>
              </a:rPr>
              <a:t>احرام</a:t>
            </a:r>
            <a:r>
              <a:rPr lang="en-US" b="1" u="sng" dirty="0">
                <a:latin typeface="Jameel Noori Nastaleeq" panose="02000503000000000004" pitchFamily="2" charset="-78"/>
                <a:cs typeface="Jameel Noori Nastaleeq" panose="02000503000000000004" pitchFamily="2" charset="-78"/>
              </a:rPr>
              <a:t>)</a:t>
            </a:r>
            <a:endParaRPr lang="en-US" u="sng"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0309BDA5-9DA1-464B-B511-E4924517F184}"/>
              </a:ext>
            </a:extLst>
          </p:cNvPr>
          <p:cNvSpPr>
            <a:spLocks noGrp="1"/>
          </p:cNvSpPr>
          <p:nvPr>
            <p:ph idx="1"/>
          </p:nvPr>
        </p:nvSpPr>
        <p:spPr>
          <a:xfrm>
            <a:off x="427017" y="888380"/>
            <a:ext cx="11513192" cy="5750959"/>
          </a:xfrm>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Literally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in Arabic means to declare something unlawful upon yourself.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Shariah it means making lawful things unlawful upon yourself after you enter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For example, cutting the hair or the nails, using </a:t>
            </a:r>
            <a:r>
              <a:rPr lang="en-US" sz="2800" dirty="0" err="1">
                <a:latin typeface="Calibri" panose="020F0502020204030204" pitchFamily="34" charset="0"/>
                <a:cs typeface="Calibri" panose="020F0502020204030204" pitchFamily="34" charset="0"/>
              </a:rPr>
              <a:t>Itar</a:t>
            </a:r>
            <a:r>
              <a:rPr lang="en-US" sz="2800" dirty="0">
                <a:latin typeface="Calibri" panose="020F0502020204030204" pitchFamily="34" charset="0"/>
                <a:cs typeface="Calibri" panose="020F0502020204030204" pitchFamily="34" charset="0"/>
              </a:rPr>
              <a:t> or wearing sewn clothes and covering the head for males.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person in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is called a </a:t>
            </a:r>
            <a:r>
              <a:rPr lang="en-US" sz="2800" dirty="0" err="1">
                <a:latin typeface="Calibri" panose="020F0502020204030204" pitchFamily="34" charset="0"/>
                <a:cs typeface="Calibri" panose="020F0502020204030204" pitchFamily="34" charset="0"/>
              </a:rPr>
              <a:t>Muhrim</a:t>
            </a:r>
            <a:r>
              <a:rPr lang="en-US" sz="28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is a state in which a person enters into after wearing two sheets of cloth, making intention and reciting </a:t>
            </a:r>
            <a:r>
              <a:rPr lang="en-US" sz="2800" dirty="0" err="1">
                <a:latin typeface="Calibri" panose="020F0502020204030204" pitchFamily="34" charset="0"/>
                <a:cs typeface="Calibri" panose="020F0502020204030204" pitchFamily="34" charset="0"/>
              </a:rPr>
              <a:t>Talbiyah</a:t>
            </a:r>
            <a:r>
              <a:rPr lang="en-US" sz="28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not the two sheets themselves, as it is commonly misunderstood.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Women should wear their regular clothes and observe normal </a:t>
            </a:r>
            <a:r>
              <a:rPr lang="en-US" sz="2800" dirty="0" err="1">
                <a:latin typeface="Calibri" panose="020F0502020204030204" pitchFamily="34" charset="0"/>
                <a:cs typeface="Calibri" panose="020F0502020204030204" pitchFamily="34" charset="0"/>
              </a:rPr>
              <a:t>Pardah</a:t>
            </a:r>
            <a:r>
              <a:rPr lang="en-US" sz="2800" dirty="0">
                <a:latin typeface="Calibri" panose="020F0502020204030204" pitchFamily="34" charset="0"/>
                <a:cs typeface="Calibri" panose="020F0502020204030204" pitchFamily="34" charset="0"/>
              </a:rPr>
              <a:t> (veil) without any cloth touching their faces.</a:t>
            </a:r>
          </a:p>
          <a:p>
            <a:endParaRPr lang="en-US" dirty="0"/>
          </a:p>
        </p:txBody>
      </p:sp>
    </p:spTree>
    <p:extLst>
      <p:ext uri="{BB962C8B-B14F-4D97-AF65-F5344CB8AC3E}">
        <p14:creationId xmlns:p14="http://schemas.microsoft.com/office/powerpoint/2010/main" val="364400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9546-42D5-4AA1-8324-7915084A5BF7}"/>
              </a:ext>
            </a:extLst>
          </p:cNvPr>
          <p:cNvSpPr>
            <a:spLocks noGrp="1"/>
          </p:cNvSpPr>
          <p:nvPr>
            <p:ph type="title"/>
          </p:nvPr>
        </p:nvSpPr>
        <p:spPr>
          <a:xfrm>
            <a:off x="346030" y="106018"/>
            <a:ext cx="4689796" cy="596347"/>
          </a:xfrm>
        </p:spPr>
        <p:txBody>
          <a:bodyPr>
            <a:noAutofit/>
          </a:bodyPr>
          <a:lstStyle/>
          <a:p>
            <a:r>
              <a:rPr lang="en-US" b="1" u="sng" dirty="0">
                <a:latin typeface="Calibri" panose="020F0502020204030204" pitchFamily="34" charset="0"/>
                <a:cs typeface="Calibri" panose="020F0502020204030204" pitchFamily="34" charset="0"/>
              </a:rPr>
              <a:t>Preparation Of Ihram</a:t>
            </a:r>
          </a:p>
        </p:txBody>
      </p:sp>
      <p:sp>
        <p:nvSpPr>
          <p:cNvPr id="3" name="Content Placeholder 2">
            <a:extLst>
              <a:ext uri="{FF2B5EF4-FFF2-40B4-BE49-F238E27FC236}">
                <a16:creationId xmlns:a16="http://schemas.microsoft.com/office/drawing/2014/main" id="{126F3EF8-2779-4900-B8C6-F7E32C01BA68}"/>
              </a:ext>
            </a:extLst>
          </p:cNvPr>
          <p:cNvSpPr>
            <a:spLocks noGrp="1"/>
          </p:cNvSpPr>
          <p:nvPr>
            <p:ph idx="1"/>
          </p:nvPr>
        </p:nvSpPr>
        <p:spPr>
          <a:xfrm>
            <a:off x="465300" y="702365"/>
            <a:ext cx="11421900" cy="5897218"/>
          </a:xfrm>
        </p:spPr>
        <p:txBody>
          <a:bodyPr>
            <a:normAutofit fontScale="25000" lnSpcReduction="20000"/>
          </a:bodyPr>
          <a:lstStyle/>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Clip the nails and remove the under-arm and pubic hair.</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Make ghusl (shower). If this is not possible then, do wudhu and make intention that this ghusl or wudhu is to enter into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Put on the two sheets of cloth.</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Use </a:t>
            </a:r>
            <a:r>
              <a:rPr lang="en-US" sz="10400" dirty="0" err="1">
                <a:latin typeface="Calibri" panose="020F0502020204030204" pitchFamily="34" charset="0"/>
                <a:cs typeface="Calibri" panose="020F0502020204030204" pitchFamily="34" charset="0"/>
              </a:rPr>
              <a:t>Itar</a:t>
            </a:r>
            <a:r>
              <a:rPr lang="en-US" sz="10400" dirty="0">
                <a:latin typeface="Calibri" panose="020F0502020204030204" pitchFamily="34" charset="0"/>
                <a:cs typeface="Calibri" panose="020F0502020204030204" pitchFamily="34" charset="0"/>
              </a:rPr>
              <a:t> (Sunnah) without leaving any visible signs of its existence on the sheets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If it is not </a:t>
            </a:r>
            <a:r>
              <a:rPr lang="en-US" sz="10400" dirty="0" err="1">
                <a:latin typeface="Calibri" panose="020F0502020204030204" pitchFamily="34" charset="0"/>
                <a:cs typeface="Calibri" panose="020F0502020204030204" pitchFamily="34" charset="0"/>
              </a:rPr>
              <a:t>makrooh</a:t>
            </a:r>
            <a:r>
              <a:rPr lang="en-US" sz="10400" dirty="0">
                <a:latin typeface="Calibri" panose="020F0502020204030204" pitchFamily="34" charset="0"/>
                <a:cs typeface="Calibri" panose="020F0502020204030204" pitchFamily="34" charset="0"/>
              </a:rPr>
              <a:t> time then perform two </a:t>
            </a:r>
            <a:r>
              <a:rPr lang="en-US" sz="10400" dirty="0" err="1">
                <a:latin typeface="Calibri" panose="020F0502020204030204" pitchFamily="34" charset="0"/>
                <a:cs typeface="Calibri" panose="020F0502020204030204" pitchFamily="34" charset="0"/>
              </a:rPr>
              <a:t>rakaats</a:t>
            </a:r>
            <a:r>
              <a:rPr lang="en-US" sz="10400" dirty="0">
                <a:latin typeface="Calibri" panose="020F0502020204030204" pitchFamily="34" charset="0"/>
                <a:cs typeface="Calibri" panose="020F0502020204030204" pitchFamily="34" charset="0"/>
              </a:rPr>
              <a:t>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(Sunnah), with the head and shoulders covered.</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Males should remove their head cover until free from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Most captains on Muslim airlines make an announcement before entering </a:t>
            </a:r>
            <a:r>
              <a:rPr lang="en-US" sz="10400" dirty="0" err="1">
                <a:latin typeface="Calibri" panose="020F0502020204030204" pitchFamily="34" charset="0"/>
                <a:cs typeface="Calibri" panose="020F0502020204030204" pitchFamily="34" charset="0"/>
              </a:rPr>
              <a:t>miqaat</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Make the following intention for </a:t>
            </a:r>
            <a:r>
              <a:rPr lang="en-US" sz="10400" dirty="0" err="1">
                <a:latin typeface="Calibri" panose="020F0502020204030204" pitchFamily="34" charset="0"/>
                <a:cs typeface="Calibri" panose="020F0502020204030204" pitchFamily="34" charset="0"/>
              </a:rPr>
              <a:t>Umrah</a:t>
            </a:r>
            <a:r>
              <a:rPr lang="en-US" sz="10400" dirty="0">
                <a:latin typeface="Calibri" panose="020F0502020204030204" pitchFamily="34" charset="0"/>
                <a:cs typeface="Calibri" panose="020F0502020204030204" pitchFamily="34" charset="0"/>
              </a:rPr>
              <a:t> only and not Hajj.</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Recite the following </a:t>
            </a:r>
            <a:r>
              <a:rPr lang="en-US" sz="10400" dirty="0" err="1">
                <a:latin typeface="Calibri" panose="020F0502020204030204" pitchFamily="34" charset="0"/>
                <a:cs typeface="Calibri" panose="020F0502020204030204" pitchFamily="34" charset="0"/>
              </a:rPr>
              <a:t>Talbiyah</a:t>
            </a:r>
            <a:r>
              <a:rPr lang="en-US" sz="10400" dirty="0">
                <a:latin typeface="Calibri" panose="020F0502020204030204" pitchFamily="34" charset="0"/>
                <a:cs typeface="Calibri" panose="020F0502020204030204" pitchFamily="34" charset="0"/>
              </a:rPr>
              <a:t> three times, audibly for males and in a low voice for females. Recite Durood Shareef and make </a:t>
            </a:r>
            <a:r>
              <a:rPr lang="en-US" sz="10400" dirty="0" err="1">
                <a:latin typeface="Calibri" panose="020F0502020204030204" pitchFamily="34" charset="0"/>
                <a:cs typeface="Calibri" panose="020F0502020204030204" pitchFamily="34" charset="0"/>
              </a:rPr>
              <a:t>Dua</a:t>
            </a:r>
            <a:r>
              <a:rPr lang="en-US" sz="104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0400" dirty="0">
                <a:latin typeface="Calibri" panose="020F0502020204030204" pitchFamily="34" charset="0"/>
                <a:cs typeface="Calibri" panose="020F0502020204030204" pitchFamily="34" charset="0"/>
              </a:rPr>
              <a:t>Remember that from now onwards you are in the state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and all restrictions of </a:t>
            </a:r>
            <a:r>
              <a:rPr lang="en-US" sz="10400" dirty="0" err="1">
                <a:latin typeface="Calibri" panose="020F0502020204030204" pitchFamily="34" charset="0"/>
                <a:cs typeface="Calibri" panose="020F0502020204030204" pitchFamily="34" charset="0"/>
              </a:rPr>
              <a:t>Ihraam</a:t>
            </a:r>
            <a:r>
              <a:rPr lang="en-US" sz="10400" dirty="0">
                <a:latin typeface="Calibri" panose="020F0502020204030204" pitchFamily="34" charset="0"/>
                <a:cs typeface="Calibri" panose="020F0502020204030204" pitchFamily="34" charset="0"/>
              </a:rPr>
              <a:t> apply.</a:t>
            </a:r>
          </a:p>
          <a:p>
            <a:endParaRPr lang="en-US" b="1" dirty="0"/>
          </a:p>
          <a:p>
            <a:endParaRPr lang="en-US" dirty="0"/>
          </a:p>
        </p:txBody>
      </p:sp>
    </p:spTree>
    <p:extLst>
      <p:ext uri="{BB962C8B-B14F-4D97-AF65-F5344CB8AC3E}">
        <p14:creationId xmlns:p14="http://schemas.microsoft.com/office/powerpoint/2010/main" val="276824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67" y="223234"/>
            <a:ext cx="3989485" cy="770679"/>
          </a:xfrm>
        </p:spPr>
        <p:txBody>
          <a:bodyPr>
            <a:normAutofit fontScale="90000"/>
          </a:bodyPr>
          <a:lstStyle/>
          <a:p>
            <a:r>
              <a:rPr lang="en-US" b="1" u="sng" dirty="0">
                <a:latin typeface="Calibri" panose="020F0502020204030204" pitchFamily="34" charset="0"/>
                <a:cs typeface="Calibri" panose="020F0502020204030204" pitchFamily="34" charset="0"/>
              </a:rPr>
              <a:t>Definition Of Hajj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حج</a:t>
            </a:r>
            <a:r>
              <a:rPr lang="en-US" sz="4400" b="1" u="sng" dirty="0">
                <a:latin typeface="Jameel Noori Nastaleeq" panose="02000503000000000004" pitchFamily="2" charset="-78"/>
                <a:cs typeface="Jameel Noori Nastaleeq" panose="02000503000000000004" pitchFamily="2" charset="-78"/>
              </a:rPr>
              <a:t>)</a:t>
            </a:r>
            <a:endParaRPr lang="en-US"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290967" y="1207553"/>
            <a:ext cx="10019224" cy="5193247"/>
          </a:xfrm>
        </p:spPr>
        <p:txBody>
          <a:bodyPr/>
          <a:lstStyle/>
          <a:p>
            <a:pPr marL="0" indent="0">
              <a:buNone/>
            </a:pPr>
            <a:r>
              <a:rPr lang="en-US" sz="3200" dirty="0">
                <a:latin typeface="Calibri" panose="020F0502020204030204" pitchFamily="34" charset="0"/>
                <a:cs typeface="Calibri" panose="020F0502020204030204" pitchFamily="34" charset="0"/>
              </a:rPr>
              <a:t>	</a:t>
            </a:r>
            <a:r>
              <a:rPr lang="en-US" sz="3200" b="1" u="sng" dirty="0">
                <a:latin typeface="Calibri" panose="020F0502020204030204" pitchFamily="34" charset="0"/>
                <a:cs typeface="Calibri" panose="020F0502020204030204" pitchFamily="34" charset="0"/>
              </a:rPr>
              <a:t>Literally meaning of hajj</a:t>
            </a:r>
            <a:r>
              <a:rPr lang="en-US" sz="3200" u="sng" dirty="0">
                <a:latin typeface="Calibri" panose="020F0502020204030204" pitchFamily="34" charset="0"/>
                <a:cs typeface="Calibri" panose="020F0502020204030204" pitchFamily="34" charset="0"/>
              </a:rPr>
              <a:t>: </a:t>
            </a:r>
            <a:endParaRPr lang="en-US" u="sng"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Hajj means “To Intention” </a:t>
            </a:r>
            <a:r>
              <a:rPr lang="en-US" sz="3600" dirty="0">
                <a:solidFill>
                  <a:srgbClr val="FF0000"/>
                </a:solidFill>
                <a:latin typeface="Jameel Noori Nastaleeq" panose="02000503000000000004" pitchFamily="2" charset="-78"/>
                <a:cs typeface="Jameel Noori Nastaleeq" panose="02000503000000000004" pitchFamily="2" charset="-78"/>
              </a:rPr>
              <a:t>(</a:t>
            </a:r>
            <a:r>
              <a:rPr lang="ur-PK" sz="3600" dirty="0">
                <a:solidFill>
                  <a:srgbClr val="FF0000"/>
                </a:solidFill>
                <a:latin typeface="Jameel Noori Nastaleeq" panose="02000503000000000004" pitchFamily="2" charset="-78"/>
                <a:cs typeface="Jameel Noori Nastaleeq" panose="02000503000000000004" pitchFamily="2" charset="-78"/>
              </a:rPr>
              <a:t>ارادہ  کرنا ، قصد کرنا</a:t>
            </a:r>
            <a:r>
              <a:rPr lang="en-US" sz="3600" dirty="0">
                <a:solidFill>
                  <a:srgbClr val="FF0000"/>
                </a:solidFill>
                <a:latin typeface="Jameel Noori Nastaleeq" panose="02000503000000000004" pitchFamily="2" charset="-78"/>
                <a:cs typeface="Jameel Noori Nastaleeq" panose="02000503000000000004" pitchFamily="2" charset="-78"/>
              </a:rPr>
              <a:t>)</a:t>
            </a:r>
          </a:p>
          <a:p>
            <a:pPr marL="0" indent="0">
              <a:buNone/>
            </a:pPr>
            <a:endParaRPr lang="en-US" dirty="0">
              <a:solidFill>
                <a:srgbClr val="FF0000"/>
              </a:solidFill>
            </a:endParaRPr>
          </a:p>
          <a:p>
            <a:pPr marL="0" indent="0">
              <a:buNone/>
            </a:pPr>
            <a:endParaRPr lang="en-US" dirty="0"/>
          </a:p>
          <a:p>
            <a:pPr marL="0" indent="0">
              <a:buNone/>
            </a:pPr>
            <a:r>
              <a:rPr lang="en-US" sz="3200" dirty="0">
                <a:latin typeface="Calibri" panose="020F0502020204030204" pitchFamily="34" charset="0"/>
                <a:cs typeface="Calibri" panose="020F0502020204030204" pitchFamily="34" charset="0"/>
              </a:rPr>
              <a:t>	</a:t>
            </a:r>
            <a:r>
              <a:rPr lang="en-US" sz="3200" b="1" u="sng" dirty="0">
                <a:latin typeface="Calibri" panose="020F0502020204030204" pitchFamily="34" charset="0"/>
                <a:cs typeface="Calibri" panose="020F0502020204030204" pitchFamily="34" charset="0"/>
              </a:rPr>
              <a:t>In The Terminology of Islamic Law:</a:t>
            </a:r>
          </a:p>
          <a:p>
            <a:pPr marL="0" indent="0">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To make a Intention to </a:t>
            </a:r>
            <a:r>
              <a:rPr lang="en-US" sz="2800" dirty="0" err="1">
                <a:latin typeface="Calibri" panose="020F0502020204030204" pitchFamily="34" charset="0"/>
                <a:cs typeface="Calibri" panose="020F0502020204030204" pitchFamily="34" charset="0"/>
              </a:rPr>
              <a:t>Baitullah</a:t>
            </a:r>
            <a:r>
              <a:rPr lang="en-US" sz="2800" dirty="0">
                <a:latin typeface="Calibri" panose="020F0502020204030204" pitchFamily="34" charset="0"/>
                <a:cs typeface="Calibri" panose="020F0502020204030204" pitchFamily="34" charset="0"/>
              </a:rPr>
              <a:t> </a:t>
            </a:r>
            <a:r>
              <a:rPr lang="en-US" sz="2800" dirty="0">
                <a:solidFill>
                  <a:srgbClr val="FF0000"/>
                </a:solidFill>
                <a:latin typeface="Jameel Noori Nastaleeq" panose="02000503000000000004" pitchFamily="2" charset="-78"/>
                <a:cs typeface="Jameel Noori Nastaleeq" panose="02000503000000000004" pitchFamily="2" charset="-78"/>
              </a:rPr>
              <a:t>(</a:t>
            </a:r>
            <a:r>
              <a:rPr lang="ur-PK" sz="2800" dirty="0">
                <a:solidFill>
                  <a:srgbClr val="FF0000"/>
                </a:solidFill>
                <a:latin typeface="Jameel Noori Nastaleeq" panose="02000503000000000004" pitchFamily="2" charset="-78"/>
                <a:cs typeface="Jameel Noori Nastaleeq" panose="02000503000000000004" pitchFamily="2" charset="-78"/>
              </a:rPr>
              <a:t>بیت اللہ</a:t>
            </a:r>
            <a:r>
              <a:rPr lang="en-US" sz="2800" dirty="0">
                <a:solidFill>
                  <a:srgbClr val="FF0000"/>
                </a:solidFill>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in specific month, in 			specific days and with specific acts.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643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DE1E-42DE-4783-B4D5-F161B79EDD48}"/>
              </a:ext>
            </a:extLst>
          </p:cNvPr>
          <p:cNvSpPr>
            <a:spLocks noGrp="1"/>
          </p:cNvSpPr>
          <p:nvPr>
            <p:ph type="title"/>
          </p:nvPr>
        </p:nvSpPr>
        <p:spPr>
          <a:xfrm>
            <a:off x="677335" y="357810"/>
            <a:ext cx="8596668" cy="609600"/>
          </a:xfrm>
        </p:spPr>
        <p:txBody>
          <a:bodyPr>
            <a:noAutofit/>
          </a:bodyPr>
          <a:lstStyle/>
          <a:p>
            <a:pPr algn="ctr"/>
            <a:r>
              <a:rPr lang="en-US" b="1" u="sng" dirty="0">
                <a:solidFill>
                  <a:schemeClr val="hlink"/>
                </a:solidFill>
                <a:latin typeface="Calibri" panose="020F0502020204030204" pitchFamily="34" charset="0"/>
                <a:cs typeface="Calibri" panose="020F0502020204030204" pitchFamily="34" charset="0"/>
              </a:rPr>
              <a:t>Prohibitions</a:t>
            </a:r>
            <a:r>
              <a:rPr lang="en-US" b="1" u="sng" dirty="0">
                <a:latin typeface="Calibri" panose="020F0502020204030204" pitchFamily="34" charset="0"/>
                <a:cs typeface="Calibri" panose="020F0502020204030204" pitchFamily="34" charset="0"/>
              </a:rPr>
              <a:t> of Ihram </a:t>
            </a:r>
            <a:r>
              <a:rPr lang="ar-EG" u="sng" dirty="0">
                <a:latin typeface="Calibri" panose="020F0502020204030204" pitchFamily="34" charset="0"/>
                <a:cs typeface="Jameel Noori Nastaleeq" panose="02000503000000000004" pitchFamily="2" charset="-78"/>
              </a:rPr>
              <a:t>محظورات احرام</a:t>
            </a:r>
            <a:endParaRPr lang="en-US"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64B5FC-1B3C-4712-913F-8B123FED95FE}"/>
              </a:ext>
            </a:extLst>
          </p:cNvPr>
          <p:cNvSpPr>
            <a:spLocks noGrp="1"/>
          </p:cNvSpPr>
          <p:nvPr>
            <p:ph idx="1"/>
          </p:nvPr>
        </p:nvSpPr>
        <p:spPr>
          <a:xfrm>
            <a:off x="452047" y="1073911"/>
            <a:ext cx="11183361" cy="5605185"/>
          </a:xfrm>
        </p:spPr>
        <p:txBody>
          <a:bodyPr>
            <a:noAutofit/>
          </a:bodyPr>
          <a:lstStyle/>
          <a:p>
            <a:pPr>
              <a:buFont typeface="Wingdings" panose="05000000000000000000" pitchFamily="2" charset="2"/>
              <a:buChar char="ü"/>
            </a:pPr>
            <a:r>
              <a:rPr lang="en-US" sz="2800" b="1" u="sng" dirty="0">
                <a:solidFill>
                  <a:srgbClr val="FF0000"/>
                </a:solidFill>
                <a:latin typeface="Calibri" panose="020F0502020204030204" pitchFamily="34" charset="0"/>
                <a:cs typeface="Calibri" panose="020F0502020204030204" pitchFamily="34" charset="0"/>
              </a:rPr>
              <a:t>Clothing</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Men cannot wear any sewn clothes such as a shirt, turban, hooded cloak, trousers, underwear, etc., socks or shoes. Women can wear their normal clothes, but without covering their faces or hands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You should not wear gloves, although there is no harm in wrapping the hands in cloth.</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Men cannot cover their head with something that touches it. </a:t>
            </a:r>
          </a:p>
          <a:p>
            <a:pPr>
              <a:buFont typeface="Wingdings" panose="05000000000000000000" pitchFamily="2" charset="2"/>
              <a:buChar char="ü"/>
            </a:pPr>
            <a:r>
              <a:rPr lang="en-US" sz="2800" b="1" u="sng" dirty="0">
                <a:solidFill>
                  <a:srgbClr val="FF0000"/>
                </a:solidFill>
                <a:latin typeface="Calibri" panose="020F0502020204030204" pitchFamily="34" charset="0"/>
                <a:cs typeface="Calibri" panose="020F0502020204030204" pitchFamily="34" charset="0"/>
              </a:rPr>
              <a:t>Fragrance</a:t>
            </a:r>
          </a:p>
          <a:p>
            <a:pPr marL="457200" lvl="1" indent="0">
              <a:buNone/>
            </a:pPr>
            <a:r>
              <a:rPr lang="en-US" sz="2400" dirty="0">
                <a:latin typeface="Calibri" panose="020F0502020204030204" pitchFamily="34" charset="0"/>
                <a:cs typeface="Calibri" panose="020F0502020204030204" pitchFamily="34" charset="0"/>
              </a:rPr>
              <a:t>You should not perfume yourself, your clothing, your food or drink after entering Ihram. You should also abstain from cleansing yourself with scented soap.</a:t>
            </a:r>
          </a:p>
          <a:p>
            <a:pPr marL="457200" lvl="1" indent="0">
              <a:buNone/>
            </a:pPr>
            <a:r>
              <a:rPr lang="en-US" sz="2400" dirty="0">
                <a:latin typeface="Calibri" panose="020F0502020204030204" pitchFamily="34" charset="0"/>
                <a:cs typeface="Calibri" panose="020F0502020204030204" pitchFamily="34" charset="0"/>
              </a:rPr>
              <a:t>There is no harm in what remains of the effect of perfume used </a:t>
            </a:r>
            <a:r>
              <a:rPr lang="en-US" sz="2400" u="sng" dirty="0">
                <a:latin typeface="Calibri" panose="020F0502020204030204" pitchFamily="34" charset="0"/>
                <a:cs typeface="Calibri" panose="020F0502020204030204" pitchFamily="34" charset="0"/>
              </a:rPr>
              <a:t>prior</a:t>
            </a:r>
            <a:r>
              <a:rPr lang="en-US" sz="2400" dirty="0">
                <a:latin typeface="Calibri" panose="020F0502020204030204" pitchFamily="34" charset="0"/>
                <a:cs typeface="Calibri" panose="020F0502020204030204" pitchFamily="34" charset="0"/>
              </a:rPr>
              <a:t> to Ihram.</a:t>
            </a:r>
          </a:p>
          <a:p>
            <a:pPr marL="0" indent="0">
              <a:buNone/>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2870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0F78-413A-4534-A191-F9783A5EE6ED}"/>
              </a:ext>
            </a:extLst>
          </p:cNvPr>
          <p:cNvSpPr>
            <a:spLocks noGrp="1"/>
          </p:cNvSpPr>
          <p:nvPr>
            <p:ph type="title"/>
          </p:nvPr>
        </p:nvSpPr>
        <p:spPr>
          <a:xfrm>
            <a:off x="2135073" y="212034"/>
            <a:ext cx="6399327" cy="702365"/>
          </a:xfrm>
        </p:spPr>
        <p:txBody>
          <a:bodyPr/>
          <a:lstStyle/>
          <a:p>
            <a:r>
              <a:rPr lang="en-US" b="1" u="sng" dirty="0">
                <a:solidFill>
                  <a:schemeClr val="hlink"/>
                </a:solidFill>
                <a:latin typeface="Calibri" panose="020F0502020204030204" pitchFamily="34" charset="0"/>
                <a:cs typeface="Calibri" panose="020F0502020204030204" pitchFamily="34" charset="0"/>
              </a:rPr>
              <a:t>Prohibitions</a:t>
            </a:r>
            <a:r>
              <a:rPr lang="en-US" b="1" u="sng" dirty="0">
                <a:latin typeface="Calibri" panose="020F0502020204030204" pitchFamily="34" charset="0"/>
                <a:cs typeface="Calibri" panose="020F0502020204030204" pitchFamily="34" charset="0"/>
              </a:rPr>
              <a:t> of Ihram </a:t>
            </a:r>
            <a:r>
              <a:rPr lang="ar-EG" u="sng" dirty="0">
                <a:latin typeface="Calibri" panose="020F0502020204030204" pitchFamily="34" charset="0"/>
                <a:cs typeface="Jameel Noori Nastaleeq" panose="02000503000000000004" pitchFamily="2" charset="-78"/>
              </a:rPr>
              <a:t>محظورات احرام</a:t>
            </a:r>
            <a:endParaRPr lang="en-US" dirty="0"/>
          </a:p>
        </p:txBody>
      </p:sp>
      <p:sp>
        <p:nvSpPr>
          <p:cNvPr id="3" name="Content Placeholder 2">
            <a:extLst>
              <a:ext uri="{FF2B5EF4-FFF2-40B4-BE49-F238E27FC236}">
                <a16:creationId xmlns:a16="http://schemas.microsoft.com/office/drawing/2014/main" id="{57A67FE4-4516-4396-B14E-33E4AD73DB89}"/>
              </a:ext>
            </a:extLst>
          </p:cNvPr>
          <p:cNvSpPr>
            <a:spLocks noGrp="1"/>
          </p:cNvSpPr>
          <p:nvPr>
            <p:ph idx="1"/>
          </p:nvPr>
        </p:nvSpPr>
        <p:spPr>
          <a:xfrm>
            <a:off x="293019" y="914398"/>
            <a:ext cx="11514667" cy="5764697"/>
          </a:xfrm>
        </p:spPr>
        <p:txBody>
          <a:bodyPr>
            <a:normAutofit fontScale="62500" lnSpcReduction="20000"/>
          </a:bodyPr>
          <a:lstStyle/>
          <a:p>
            <a:pPr>
              <a:lnSpc>
                <a:spcPct val="120000"/>
              </a:lnSpc>
              <a:buFont typeface="Wingdings" panose="05000000000000000000" pitchFamily="2" charset="2"/>
              <a:buChar char="ü"/>
            </a:pPr>
            <a:r>
              <a:rPr lang="en-US" sz="3800" b="1" u="sng" dirty="0">
                <a:solidFill>
                  <a:srgbClr val="FF0000"/>
                </a:solidFill>
                <a:latin typeface="Calibri" panose="020F0502020204030204" pitchFamily="34" charset="0"/>
                <a:cs typeface="Calibri" panose="020F0502020204030204" pitchFamily="34" charset="0"/>
              </a:rPr>
              <a:t>Cleansing</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remove any hair from any part of the body. </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clip your nails.</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kill lice.</a:t>
            </a:r>
          </a:p>
          <a:p>
            <a:pPr lvl="1">
              <a:lnSpc>
                <a:spcPct val="120000"/>
              </a:lnSpc>
              <a:buFont typeface="Wingdings" panose="05000000000000000000" pitchFamily="2" charset="2"/>
              <a:buChar char="Ø"/>
            </a:pPr>
            <a:r>
              <a:rPr lang="en-US" sz="3800" dirty="0">
                <a:latin typeface="Calibri" panose="020F0502020204030204" pitchFamily="34" charset="0"/>
                <a:cs typeface="Calibri" panose="020F0502020204030204" pitchFamily="34" charset="0"/>
              </a:rPr>
              <a:t>Scholars differed about taking a bath, unless it is for </a:t>
            </a:r>
            <a:r>
              <a:rPr lang="en-US" sz="3800" dirty="0" err="1">
                <a:latin typeface="Calibri" panose="020F0502020204030204" pitchFamily="34" charset="0"/>
                <a:cs typeface="Calibri" panose="020F0502020204030204" pitchFamily="34" charset="0"/>
              </a:rPr>
              <a:t>Janabah</a:t>
            </a:r>
            <a:r>
              <a:rPr lang="en-US" sz="3800" dirty="0">
                <a:latin typeface="Calibri" panose="020F0502020204030204" pitchFamily="34" charset="0"/>
                <a:ea typeface="Times New Roman (Arabic)"/>
                <a:cs typeface="Calibri" panose="020F0502020204030204" pitchFamily="34" charset="0"/>
              </a:rPr>
              <a:t> (wet dream).</a:t>
            </a:r>
            <a:r>
              <a:rPr lang="en-US" sz="3800" dirty="0">
                <a:latin typeface="Calibri" panose="020F0502020204030204" pitchFamily="34" charset="0"/>
                <a:cs typeface="Calibri" panose="020F0502020204030204" pitchFamily="34" charset="0"/>
              </a:rPr>
              <a:t> But it is reported that the Prophet (</a:t>
            </a:r>
            <a:r>
              <a:rPr lang="ar-SA" sz="3800" dirty="0">
                <a:latin typeface="Calibri" panose="020F0502020204030204" pitchFamily="34" charset="0"/>
                <a:ea typeface="Times New Roman (Arabic)"/>
                <a:cs typeface="Times New Roman (Arabic)"/>
              </a:rPr>
              <a:t>صلى الله عليه وسلم</a:t>
            </a:r>
            <a:r>
              <a:rPr lang="en-US" sz="3800" dirty="0">
                <a:latin typeface="Calibri" panose="020F0502020204030204" pitchFamily="34" charset="0"/>
                <a:cs typeface="Calibri" panose="020F0502020204030204" pitchFamily="34" charset="0"/>
              </a:rPr>
              <a:t>) took a bath while in a state of Ihram</a:t>
            </a:r>
          </a:p>
          <a:p>
            <a:pPr>
              <a:buFont typeface="Wingdings" panose="05000000000000000000" pitchFamily="2" charset="2"/>
              <a:buChar char="ü"/>
            </a:pPr>
            <a:r>
              <a:rPr lang="en-US" sz="3800" b="1" u="sng" dirty="0">
                <a:solidFill>
                  <a:srgbClr val="FF0000"/>
                </a:solidFill>
                <a:latin typeface="Calibri" panose="020F0502020204030204" pitchFamily="34" charset="0"/>
                <a:cs typeface="Calibri" panose="020F0502020204030204" pitchFamily="34" charset="0"/>
              </a:rPr>
              <a:t>Hunting</a:t>
            </a:r>
          </a:p>
          <a:p>
            <a:pPr lvl="1">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hunt or assist someone in hunting. </a:t>
            </a:r>
          </a:p>
          <a:p>
            <a:pPr lvl="1">
              <a:buFont typeface="Wingdings" panose="05000000000000000000" pitchFamily="2" charset="2"/>
              <a:buChar char="Ø"/>
            </a:pPr>
            <a:r>
              <a:rPr lang="en-US" sz="3800" dirty="0">
                <a:latin typeface="Calibri" panose="020F0502020204030204" pitchFamily="34" charset="0"/>
                <a:cs typeface="Calibri" panose="020F0502020204030204" pitchFamily="34" charset="0"/>
              </a:rPr>
              <a:t>You should not kill animals except those that are harmful or that would attack people, such as mice, snakes and scorpions</a:t>
            </a:r>
            <a:r>
              <a:rPr lang="en-US" sz="2600" dirty="0">
                <a:latin typeface="Calibri" panose="020F0502020204030204" pitchFamily="34" charset="0"/>
                <a:cs typeface="Calibri" panose="020F0502020204030204" pitchFamily="34" charset="0"/>
              </a:rPr>
              <a:t>.</a:t>
            </a:r>
          </a:p>
          <a:p>
            <a:pPr>
              <a:lnSpc>
                <a:spcPct val="120000"/>
              </a:lnSpc>
              <a:buFont typeface="Wingdings" panose="05000000000000000000" pitchFamily="2" charset="2"/>
              <a:buChar char="ü"/>
            </a:pPr>
            <a:r>
              <a:rPr lang="en-US" sz="3800" b="1" u="sng" dirty="0">
                <a:solidFill>
                  <a:srgbClr val="FF0000"/>
                </a:solidFill>
                <a:latin typeface="Calibri" panose="020F0502020204030204" pitchFamily="34" charset="0"/>
                <a:cs typeface="Calibri" panose="020F0502020204030204" pitchFamily="34" charset="0"/>
              </a:rPr>
              <a:t>Sexual intercourse</a:t>
            </a:r>
            <a:endParaRPr lang="en-US" sz="3800" u="sng"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	</a:t>
            </a:r>
            <a:r>
              <a:rPr lang="en-US" sz="3800" dirty="0">
                <a:latin typeface="Calibri" panose="020F0502020204030204" pitchFamily="34" charset="0"/>
                <a:cs typeface="Calibri" panose="020F0502020204030204" pitchFamily="34" charset="0"/>
              </a:rPr>
              <a:t>All matters leading to it such as kissing, touching, or talking with one's wife/husband 		about intercourse or related matters</a:t>
            </a:r>
          </a:p>
          <a:p>
            <a:pPr lvl="1"/>
            <a:endParaRPr lang="en-US"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308772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4761-942A-4201-BA13-C0A8B14775B3}"/>
              </a:ext>
            </a:extLst>
          </p:cNvPr>
          <p:cNvSpPr>
            <a:spLocks noGrp="1"/>
          </p:cNvSpPr>
          <p:nvPr>
            <p:ph type="title"/>
          </p:nvPr>
        </p:nvSpPr>
        <p:spPr>
          <a:xfrm>
            <a:off x="412290" y="251791"/>
            <a:ext cx="1906840" cy="662609"/>
          </a:xfrm>
        </p:spPr>
        <p:txBody>
          <a:bodyPr>
            <a:normAutofit/>
          </a:bodyPr>
          <a:lstStyle/>
          <a:p>
            <a:r>
              <a:rPr lang="en-US" dirty="0" err="1">
                <a:latin typeface="Calibri" panose="020F0502020204030204" pitchFamily="34" charset="0"/>
                <a:cs typeface="Calibri" panose="020F0502020204030204" pitchFamily="34" charset="0"/>
              </a:rPr>
              <a:t>Talbiyah</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127E5CA-8EA3-4BD4-844C-19025A8A6111}"/>
              </a:ext>
            </a:extLst>
          </p:cNvPr>
          <p:cNvSpPr>
            <a:spLocks noGrp="1"/>
          </p:cNvSpPr>
          <p:nvPr>
            <p:ph idx="1"/>
          </p:nvPr>
        </p:nvSpPr>
        <p:spPr>
          <a:xfrm>
            <a:off x="412289" y="914400"/>
            <a:ext cx="9738875" cy="5804452"/>
          </a:xfrm>
        </p:spPr>
        <p:txBody>
          <a:bodyPr>
            <a:noAutofit/>
          </a:bodyPr>
          <a:lstStyle/>
          <a:p>
            <a:pPr>
              <a:buFont typeface="Wingdings" panose="05000000000000000000" pitchFamily="2" charset="2"/>
              <a:buChar char="Ø"/>
            </a:pPr>
            <a:r>
              <a:rPr lang="en-US" sz="2400" dirty="0"/>
              <a:t>After intention is made, recite aloud:</a:t>
            </a:r>
            <a:endParaRPr lang="en-US" sz="2800" b="1" dirty="0">
              <a:latin typeface="noorehira" panose="02000500000000020004" pitchFamily="2" charset="-78"/>
              <a:cs typeface="noorehira" panose="02000500000000020004" pitchFamily="2" charset="-78"/>
            </a:endParaRPr>
          </a:p>
          <a:p>
            <a:pPr marL="0" indent="0" algn="ctr">
              <a:buNone/>
            </a:pPr>
            <a:r>
              <a:rPr lang="ar-SA" sz="2800" b="1" dirty="0">
                <a:solidFill>
                  <a:srgbClr val="FF0000"/>
                </a:solidFill>
                <a:latin typeface="noorehira" panose="02000500000000020004" pitchFamily="2" charset="-78"/>
                <a:cs typeface="noorehira" panose="02000500000000020004" pitchFamily="2" charset="-78"/>
              </a:rPr>
              <a:t>لبيك اللهم لبيك</a:t>
            </a:r>
            <a:r>
              <a:rPr lang="ar-SY" sz="2800" b="1" dirty="0">
                <a:solidFill>
                  <a:srgbClr val="FF0000"/>
                </a:solidFill>
                <a:latin typeface="noorehira" panose="02000500000000020004" pitchFamily="2" charset="-78"/>
                <a:cs typeface="noorehira" panose="02000500000000020004" pitchFamily="2" charset="-78"/>
              </a:rPr>
              <a:t>،</a:t>
            </a:r>
            <a:r>
              <a:rPr lang="ar-SA" sz="2800" b="1" dirty="0">
                <a:solidFill>
                  <a:srgbClr val="FF0000"/>
                </a:solidFill>
                <a:latin typeface="noorehira" panose="02000500000000020004" pitchFamily="2" charset="-78"/>
                <a:cs typeface="noorehira" panose="02000500000000020004" pitchFamily="2" charset="-78"/>
              </a:rPr>
              <a:t> لبيك لا شريك لك لبيك</a:t>
            </a:r>
            <a:r>
              <a:rPr lang="ar-SY" sz="2800" b="1" dirty="0">
                <a:solidFill>
                  <a:srgbClr val="FF0000"/>
                </a:solidFill>
                <a:latin typeface="noorehira" panose="02000500000000020004" pitchFamily="2" charset="-78"/>
                <a:cs typeface="noorehira" panose="02000500000000020004" pitchFamily="2" charset="-78"/>
              </a:rPr>
              <a:t>،</a:t>
            </a:r>
            <a:r>
              <a:rPr lang="ar-SA" sz="2800" b="1" dirty="0">
                <a:solidFill>
                  <a:srgbClr val="FF0000"/>
                </a:solidFill>
                <a:latin typeface="noorehira" panose="02000500000000020004" pitchFamily="2" charset="-78"/>
                <a:cs typeface="noorehira" panose="02000500000000020004" pitchFamily="2" charset="-78"/>
              </a:rPr>
              <a:t> إن الحمد والنعمة لك والملك</a:t>
            </a:r>
            <a:r>
              <a:rPr lang="ar-SY" sz="2800" b="1" dirty="0">
                <a:solidFill>
                  <a:srgbClr val="FF0000"/>
                </a:solidFill>
                <a:latin typeface="noorehira" panose="02000500000000020004" pitchFamily="2" charset="-78"/>
                <a:cs typeface="noorehira" panose="02000500000000020004" pitchFamily="2" charset="-78"/>
              </a:rPr>
              <a:t>،</a:t>
            </a:r>
            <a:r>
              <a:rPr lang="ar-SA" sz="2800" b="1" dirty="0">
                <a:solidFill>
                  <a:srgbClr val="FF0000"/>
                </a:solidFill>
                <a:latin typeface="noorehira" panose="02000500000000020004" pitchFamily="2" charset="-78"/>
                <a:cs typeface="noorehira" panose="02000500000000020004" pitchFamily="2" charset="-78"/>
              </a:rPr>
              <a:t> لا شريك لك</a:t>
            </a:r>
            <a:r>
              <a:rPr lang="en-US" sz="2800" b="1" dirty="0">
                <a:effectLst>
                  <a:outerShdw blurRad="38100" dist="38100" dir="2700000" algn="tl">
                    <a:srgbClr val="000000">
                      <a:alpha val="43137"/>
                    </a:srgbClr>
                  </a:outerShdw>
                </a:effectLst>
                <a:latin typeface="noorehira" panose="02000500000000020004" pitchFamily="2" charset="-78"/>
                <a:cs typeface="noorehira" panose="02000500000000020004" pitchFamily="2" charset="-78"/>
              </a:rPr>
              <a:t> </a:t>
            </a:r>
            <a:br>
              <a:rPr lang="en-US" sz="2800" dirty="0">
                <a:effectLst>
                  <a:outerShdw blurRad="38100" dist="38100" dir="2700000" algn="tl">
                    <a:srgbClr val="000000">
                      <a:alpha val="43137"/>
                    </a:srgbClr>
                  </a:outerShdw>
                </a:effectLst>
              </a:rPr>
            </a:br>
            <a:r>
              <a:rPr lang="en-US" sz="2400" dirty="0">
                <a:solidFill>
                  <a:schemeClr val="tx1"/>
                </a:solidFill>
                <a:latin typeface="Calibri" panose="020F0502020204030204" pitchFamily="34" charset="0"/>
                <a:cs typeface="Calibri" panose="020F0502020204030204" pitchFamily="34" charset="0"/>
              </a:rPr>
              <a:t>Here I am O Allah, here I am. Here I am, there is no partner with You, here I am. Verily all praise is for You, and every bounty is from You, and all dominion is Yours - You have no partner.</a:t>
            </a:r>
          </a:p>
          <a:p>
            <a:pPr>
              <a:buFont typeface="Wingdings" panose="05000000000000000000" pitchFamily="2" charset="2"/>
              <a:buChar char="Ø"/>
            </a:pPr>
            <a:r>
              <a:rPr lang="en-US" sz="2400" dirty="0" err="1">
                <a:latin typeface="Calibri" panose="020F0502020204030204" pitchFamily="34" charset="0"/>
                <a:cs typeface="Calibri" panose="020F0502020204030204" pitchFamily="34" charset="0"/>
              </a:rPr>
              <a:t>Talbiyah</a:t>
            </a:r>
            <a:r>
              <a:rPr lang="en-US" sz="2400" dirty="0">
                <a:latin typeface="Calibri" panose="020F0502020204030204" pitchFamily="34" charset="0"/>
                <a:cs typeface="Calibri" panose="020F0502020204030204" pitchFamily="34" charset="0"/>
              </a:rPr>
              <a:t> should be continued until you see the </a:t>
            </a:r>
            <a:r>
              <a:rPr lang="en-US" sz="2400" dirty="0" err="1">
                <a:latin typeface="Calibri" panose="020F0502020204030204" pitchFamily="34" charset="0"/>
                <a:cs typeface="Calibri" panose="020F0502020204030204" pitchFamily="34" charset="0"/>
              </a:rPr>
              <a:t>Ka’bah</a:t>
            </a:r>
            <a:r>
              <a:rPr lang="en-US" sz="2400" dirty="0">
                <a:latin typeface="Calibri" panose="020F0502020204030204" pitchFamily="34" charset="0"/>
                <a:cs typeface="Calibri" panose="020F0502020204030204" pitchFamily="34" charset="0"/>
              </a:rPr>
              <a:t> (or until the </a:t>
            </a:r>
            <a:r>
              <a:rPr lang="en-US" sz="2400" dirty="0" err="1">
                <a:latin typeface="Calibri" panose="020F0502020204030204" pitchFamily="34" charset="0"/>
                <a:cs typeface="Calibri" panose="020F0502020204030204" pitchFamily="34" charset="0"/>
              </a:rPr>
              <a:t>Ramy</a:t>
            </a:r>
            <a:r>
              <a:rPr lang="en-US" sz="2400" dirty="0">
                <a:latin typeface="Calibri" panose="020F0502020204030204" pitchFamily="34" charset="0"/>
                <a:cs typeface="Calibri" panose="020F0502020204030204" pitchFamily="34" charset="0"/>
              </a:rPr>
              <a:t> of the largest </a:t>
            </a:r>
            <a:r>
              <a:rPr lang="en-US" sz="2400" dirty="0" err="1">
                <a:latin typeface="Calibri" panose="020F0502020204030204" pitchFamily="34" charset="0"/>
                <a:cs typeface="Calibri" panose="020F0502020204030204" pitchFamily="34" charset="0"/>
              </a:rPr>
              <a:t>Jamrah</a:t>
            </a:r>
            <a:r>
              <a:rPr lang="en-US" sz="2400" dirty="0">
                <a:latin typeface="Calibri" panose="020F0502020204030204" pitchFamily="34" charset="0"/>
                <a:cs typeface="Calibri" panose="020F0502020204030204" pitchFamily="34" charset="0"/>
              </a:rPr>
              <a:t> in the case of Hajj).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Make </a:t>
            </a:r>
            <a:r>
              <a:rPr lang="en-US" sz="2400" dirty="0" err="1">
                <a:latin typeface="Calibri" panose="020F0502020204030204" pitchFamily="34" charset="0"/>
                <a:cs typeface="Calibri" panose="020F0502020204030204" pitchFamily="34" charset="0"/>
              </a:rPr>
              <a:t>Talbiyah</a:t>
            </a:r>
            <a:r>
              <a:rPr lang="en-US" sz="2400" dirty="0">
                <a:latin typeface="Calibri" panose="020F0502020204030204" pitchFamily="34" charset="0"/>
                <a:cs typeface="Calibri" panose="020F0502020204030204" pitchFamily="34" charset="0"/>
              </a:rPr>
              <a:t> especially:</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while descending or ascending during travel,</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joining a party of people,</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after every Salat,</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 and in the morning and evening</a:t>
            </a:r>
          </a:p>
          <a:p>
            <a:pPr marL="0" indent="0">
              <a:buNone/>
            </a:pPr>
            <a:endParaRPr lang="en-US" sz="2800" dirty="0"/>
          </a:p>
        </p:txBody>
      </p:sp>
    </p:spTree>
    <p:extLst>
      <p:ext uri="{BB962C8B-B14F-4D97-AF65-F5344CB8AC3E}">
        <p14:creationId xmlns:p14="http://schemas.microsoft.com/office/powerpoint/2010/main" val="2763936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DBB4-76F3-4162-8BB3-C36FE0916CCE}"/>
              </a:ext>
            </a:extLst>
          </p:cNvPr>
          <p:cNvSpPr>
            <a:spLocks noGrp="1"/>
          </p:cNvSpPr>
          <p:nvPr>
            <p:ph type="title"/>
          </p:nvPr>
        </p:nvSpPr>
        <p:spPr>
          <a:xfrm>
            <a:off x="4865021" y="2544417"/>
            <a:ext cx="4345240" cy="1232452"/>
          </a:xfrm>
        </p:spPr>
        <p:txBody>
          <a:bodyPr>
            <a:normAutofit/>
          </a:bodyPr>
          <a:lstStyle/>
          <a:p>
            <a:r>
              <a:rPr lang="en-US" sz="6000" b="1" u="sng" dirty="0">
                <a:latin typeface="Calibri" panose="020F0502020204030204" pitchFamily="34" charset="0"/>
                <a:cs typeface="Calibri" panose="020F0502020204030204" pitchFamily="34" charset="0"/>
              </a:rPr>
              <a:t>Kinds of Hajj</a:t>
            </a:r>
            <a:endParaRPr lang="en-US" sz="6000" dirty="0"/>
          </a:p>
        </p:txBody>
      </p:sp>
    </p:spTree>
    <p:extLst>
      <p:ext uri="{BB962C8B-B14F-4D97-AF65-F5344CB8AC3E}">
        <p14:creationId xmlns:p14="http://schemas.microsoft.com/office/powerpoint/2010/main" val="6605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3A85-2744-4E1B-995B-1B07F68AD0AD}"/>
              </a:ext>
            </a:extLst>
          </p:cNvPr>
          <p:cNvSpPr>
            <a:spLocks noGrp="1"/>
          </p:cNvSpPr>
          <p:nvPr>
            <p:ph type="title"/>
          </p:nvPr>
        </p:nvSpPr>
        <p:spPr>
          <a:xfrm>
            <a:off x="332777" y="198783"/>
            <a:ext cx="3881414" cy="622852"/>
          </a:xfrm>
        </p:spPr>
        <p:txBody>
          <a:bodyPr>
            <a:normAutofit fontScale="90000"/>
          </a:bodyPr>
          <a:lstStyle/>
          <a:p>
            <a:pPr marL="742950" indent="-742950">
              <a:buFont typeface="+mj-lt"/>
              <a:buAutoNum type="arabicPeriod"/>
            </a:pPr>
            <a:r>
              <a:rPr lang="en-US" sz="4000" b="1" u="sng" dirty="0" err="1">
                <a:latin typeface="Calibri" panose="020F0502020204030204" pitchFamily="34" charset="0"/>
                <a:cs typeface="Calibri" panose="020F0502020204030204" pitchFamily="34" charset="0"/>
              </a:rPr>
              <a:t>Tamattu</a:t>
            </a:r>
            <a:r>
              <a:rPr lang="en-US" sz="4000" b="1" u="sng" dirty="0">
                <a:latin typeface="Calibri" panose="020F0502020204030204" pitchFamily="34" charset="0"/>
                <a:cs typeface="Calibri" panose="020F0502020204030204" pitchFamily="34" charset="0"/>
              </a:rPr>
              <a:t>’</a:t>
            </a:r>
            <a:r>
              <a:rPr lang="en-US" sz="4000" b="1" dirty="0">
                <a:latin typeface="Calibri" panose="020F0502020204030204" pitchFamily="34" charset="0"/>
                <a:cs typeface="Calibri" panose="020F0502020204030204" pitchFamily="34" charset="0"/>
              </a:rPr>
              <a:t> </a:t>
            </a:r>
            <a:r>
              <a:rPr lang="en-US" sz="4000" b="1" dirty="0">
                <a:solidFill>
                  <a:srgbClr val="FF0000"/>
                </a:solidFill>
                <a:latin typeface="Jameel Noori Nastaleeq" panose="02000503000000000004" pitchFamily="2" charset="-78"/>
                <a:cs typeface="Jameel Noori Nastaleeq" panose="02000503000000000004" pitchFamily="2" charset="-78"/>
              </a:rPr>
              <a:t>(</a:t>
            </a:r>
            <a:r>
              <a:rPr lang="ar-SA" sz="4000" b="1" dirty="0">
                <a:solidFill>
                  <a:srgbClr val="FF0000"/>
                </a:solidFill>
                <a:latin typeface="Jameel Noori Nastaleeq" panose="02000503000000000004" pitchFamily="2" charset="-78"/>
                <a:ea typeface="Times New Roman (Arabic)"/>
                <a:cs typeface="Jameel Noori Nastaleeq" panose="02000503000000000004" pitchFamily="2" charset="-78"/>
              </a:rPr>
              <a:t>تمتع</a:t>
            </a:r>
            <a:r>
              <a:rPr lang="en-US" sz="4000" b="1" dirty="0">
                <a:solidFill>
                  <a:srgbClr val="FF0000"/>
                </a:solidFill>
                <a:latin typeface="Jameel Noori Nastaleeq" panose="02000503000000000004" pitchFamily="2" charset="-78"/>
                <a:cs typeface="Jameel Noori Nastaleeq" panose="02000503000000000004" pitchFamily="2" charset="-78"/>
              </a:rPr>
              <a:t> )</a:t>
            </a:r>
            <a:br>
              <a:rPr lang="en-US" dirty="0">
                <a:solidFill>
                  <a:srgbClr val="FF0000"/>
                </a:solidFill>
                <a:latin typeface="Jameel Noori Nastaleeq" panose="02000503000000000004" pitchFamily="2" charset="-78"/>
                <a:cs typeface="Jameel Noori Nastaleeq" panose="02000503000000000004" pitchFamily="2" charset="-78"/>
              </a:rPr>
            </a:br>
            <a:endParaRPr lang="en-US"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6520E58-B51F-4144-9526-DE16BA1EB306}"/>
              </a:ext>
            </a:extLst>
          </p:cNvPr>
          <p:cNvSpPr>
            <a:spLocks noGrp="1"/>
          </p:cNvSpPr>
          <p:nvPr>
            <p:ph idx="1"/>
          </p:nvPr>
        </p:nvSpPr>
        <p:spPr>
          <a:xfrm>
            <a:off x="452047" y="1047405"/>
            <a:ext cx="11408649" cy="5658194"/>
          </a:xfrm>
        </p:spPr>
        <p:txBody>
          <a:bodyPr>
            <a:noAutofit/>
          </a:bodyPr>
          <a:lstStyle/>
          <a:p>
            <a:pPr>
              <a:lnSpc>
                <a:spcPct val="120000"/>
              </a:lnSpc>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Tammatu</a:t>
            </a:r>
            <a:r>
              <a:rPr lang="en-US" sz="2800" dirty="0">
                <a:latin typeface="Calibri" panose="020F0502020204030204" pitchFamily="34" charset="0"/>
                <a:cs typeface="Calibri" panose="020F0502020204030204" pitchFamily="34" charset="0"/>
              </a:rPr>
              <a:t> means ‘to profit’.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Before passing </a:t>
            </a:r>
            <a:r>
              <a:rPr lang="en-US" sz="2800" dirty="0" err="1">
                <a:latin typeface="Calibri" panose="020F0502020204030204" pitchFamily="34" charset="0"/>
                <a:cs typeface="Calibri" panose="020F0502020204030204" pitchFamily="34" charset="0"/>
              </a:rPr>
              <a:t>miqaat</a:t>
            </a:r>
            <a:r>
              <a:rPr lang="en-US" sz="2800" dirty="0">
                <a:latin typeface="Calibri" panose="020F0502020204030204" pitchFamily="34" charset="0"/>
                <a:cs typeface="Calibri" panose="020F0502020204030204" pitchFamily="34" charset="0"/>
              </a:rPr>
              <a:t>, intention is only made for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without including Hajj.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After arriving in Makkah and performing the rites of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the hair is trimmed or shaved and the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of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finishes.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Without going back to the homeland, on the 8th of </a:t>
            </a:r>
            <a:r>
              <a:rPr lang="en-US" sz="2800" dirty="0" err="1">
                <a:latin typeface="Calibri" panose="020F0502020204030204" pitchFamily="34" charset="0"/>
                <a:cs typeface="Calibri" panose="020F0502020204030204" pitchFamily="34" charset="0"/>
              </a:rPr>
              <a:t>Zil</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Hijjah</a:t>
            </a:r>
            <a:r>
              <a:rPr lang="en-US" sz="2800" dirty="0">
                <a:latin typeface="Calibri" panose="020F0502020204030204" pitchFamily="34" charset="0"/>
                <a:cs typeface="Calibri" panose="020F0502020204030204" pitchFamily="34" charset="0"/>
              </a:rPr>
              <a:t> enter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with the intention of Hajj only and complete the rites of Hajj. </a:t>
            </a:r>
          </a:p>
          <a:p>
            <a:pPr>
              <a:lnSpc>
                <a:spcPct val="12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This is known as Hajj-e-</a:t>
            </a:r>
            <a:r>
              <a:rPr lang="en-US" sz="2800" dirty="0" err="1">
                <a:latin typeface="Calibri" panose="020F0502020204030204" pitchFamily="34" charset="0"/>
                <a:cs typeface="Calibri" panose="020F0502020204030204" pitchFamily="34" charset="0"/>
              </a:rPr>
              <a:t>Tammatu</a:t>
            </a:r>
            <a:r>
              <a:rPr lang="en-US" sz="2800" dirty="0">
                <a:latin typeface="Calibri" panose="020F0502020204030204" pitchFamily="34" charset="0"/>
                <a:cs typeface="Calibri" panose="020F0502020204030204" pitchFamily="34" charset="0"/>
              </a:rPr>
              <a:t>. A person performing this type of Hajj is known as a </a:t>
            </a:r>
            <a:r>
              <a:rPr lang="en-US" sz="2800" dirty="0" err="1">
                <a:latin typeface="Calibri" panose="020F0502020204030204" pitchFamily="34" charset="0"/>
                <a:cs typeface="Calibri" panose="020F0502020204030204" pitchFamily="34" charset="0"/>
              </a:rPr>
              <a:t>Mutammat’e</a:t>
            </a:r>
            <a:r>
              <a:rPr lang="en-US" sz="2800" dirty="0">
                <a:latin typeface="Calibri" panose="020F0502020204030204" pitchFamily="34" charset="0"/>
                <a:cs typeface="Calibri" panose="020F0502020204030204" pitchFamily="34" charset="0"/>
              </a:rPr>
              <a:t>.</a:t>
            </a:r>
            <a:r>
              <a:rPr lang="en-US" sz="2800" dirty="0">
                <a:solidFill>
                  <a:srgbClr val="FF0000"/>
                </a:solidFill>
                <a:latin typeface="Jameel Noori Nastaleeq" panose="02000503000000000004" pitchFamily="2" charset="-78"/>
                <a:cs typeface="Jameel Noori Nastaleeq" panose="02000503000000000004" pitchFamily="2" charset="-78"/>
              </a:rPr>
              <a:t> (</a:t>
            </a:r>
            <a:r>
              <a:rPr lang="ur-PK" sz="2800" dirty="0">
                <a:solidFill>
                  <a:srgbClr val="FF0000"/>
                </a:solidFill>
                <a:latin typeface="Jameel Noori Nastaleeq" panose="02000503000000000004" pitchFamily="2" charset="-78"/>
                <a:cs typeface="Jameel Noori Nastaleeq" panose="02000503000000000004" pitchFamily="2" charset="-78"/>
              </a:rPr>
              <a:t>م</a:t>
            </a:r>
            <a:r>
              <a:rPr lang="ar-SA" sz="2800" dirty="0">
                <a:solidFill>
                  <a:srgbClr val="FF0000"/>
                </a:solidFill>
                <a:latin typeface="Jameel Noori Nastaleeq" panose="02000503000000000004" pitchFamily="2" charset="-78"/>
                <a:ea typeface="Times New Roman (Arabic)"/>
                <a:cs typeface="Jameel Noori Nastaleeq" panose="02000503000000000004" pitchFamily="2" charset="-78"/>
              </a:rPr>
              <a:t>تمتع</a:t>
            </a:r>
            <a:r>
              <a:rPr lang="en-US" sz="2800" dirty="0">
                <a:solidFill>
                  <a:srgbClr val="FF0000"/>
                </a:solidFill>
                <a:latin typeface="Jameel Noori Nastaleeq" panose="02000503000000000004" pitchFamily="2" charset="-78"/>
                <a:cs typeface="Jameel Noori Nastaleeq" panose="02000503000000000004" pitchFamily="2" charset="-78"/>
              </a:rPr>
              <a:t> )</a:t>
            </a:r>
            <a:endParaRPr lang="en-US" sz="2800" dirty="0">
              <a:latin typeface="Calibri" panose="020F0502020204030204" pitchFamily="34" charset="0"/>
              <a:cs typeface="Calibri" panose="020F0502020204030204" pitchFamily="34" charset="0"/>
            </a:endParaRPr>
          </a:p>
          <a:p>
            <a:pPr marL="457200" lvl="1" indent="0">
              <a:lnSpc>
                <a:spcPct val="120000"/>
              </a:lnSpc>
              <a:buNone/>
            </a:pPr>
            <a:endParaRPr lang="en-US" sz="2800" dirty="0">
              <a:latin typeface="Calibri" panose="020F0502020204030204" pitchFamily="34" charset="0"/>
              <a:cs typeface="Calibri" panose="020F0502020204030204" pitchFamily="34" charset="0"/>
            </a:endParaRPr>
          </a:p>
          <a:p>
            <a:endParaRPr lang="en-US" sz="2800" dirty="0"/>
          </a:p>
        </p:txBody>
      </p:sp>
    </p:spTree>
    <p:extLst>
      <p:ext uri="{BB962C8B-B14F-4D97-AF65-F5344CB8AC3E}">
        <p14:creationId xmlns:p14="http://schemas.microsoft.com/office/powerpoint/2010/main" val="1924719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3BC7-629D-4EAB-B02A-D880AE4CCD0A}"/>
              </a:ext>
            </a:extLst>
          </p:cNvPr>
          <p:cNvSpPr>
            <a:spLocks noGrp="1"/>
          </p:cNvSpPr>
          <p:nvPr>
            <p:ph type="title"/>
          </p:nvPr>
        </p:nvSpPr>
        <p:spPr>
          <a:xfrm>
            <a:off x="506528" y="243441"/>
            <a:ext cx="3137819" cy="644455"/>
          </a:xfrm>
        </p:spPr>
        <p:txBody>
          <a:bodyPr>
            <a:noAutofit/>
          </a:bodyPr>
          <a:lstStyle/>
          <a:p>
            <a:pPr marL="742950" indent="-742950">
              <a:buFont typeface="+mj-lt"/>
              <a:buAutoNum type="arabicParenR" startAt="2"/>
            </a:pPr>
            <a:r>
              <a:rPr lang="en-US" b="1" u="sng" dirty="0" err="1">
                <a:latin typeface="Calibri" panose="020F0502020204030204" pitchFamily="34" charset="0"/>
                <a:cs typeface="Calibri" panose="020F0502020204030204" pitchFamily="34" charset="0"/>
              </a:rPr>
              <a:t>Qiran</a:t>
            </a:r>
            <a:r>
              <a:rPr lang="en-US" dirty="0">
                <a:latin typeface="Calibri" panose="020F0502020204030204" pitchFamily="34" charset="0"/>
                <a:cs typeface="Calibri" panose="020F0502020204030204" pitchFamily="34" charset="0"/>
              </a:rPr>
              <a:t> </a:t>
            </a:r>
            <a:r>
              <a:rPr lang="en-US" b="1" dirty="0">
                <a:solidFill>
                  <a:srgbClr val="FF0000"/>
                </a:solidFill>
                <a:latin typeface="Jameel Noori Nastaleeq" panose="02000503000000000004" pitchFamily="2" charset="-78"/>
                <a:cs typeface="Jameel Noori Nastaleeq" panose="02000503000000000004" pitchFamily="2" charset="-78"/>
              </a:rPr>
              <a:t>(</a:t>
            </a:r>
            <a:r>
              <a:rPr lang="ur-PK" b="1" dirty="0">
                <a:solidFill>
                  <a:srgbClr val="FF0000"/>
                </a:solidFill>
                <a:latin typeface="Jameel Noori Nastaleeq" panose="02000503000000000004" pitchFamily="2" charset="-78"/>
                <a:cs typeface="Jameel Noori Nastaleeq" panose="02000503000000000004" pitchFamily="2" charset="-78"/>
              </a:rPr>
              <a:t>قِران</a:t>
            </a:r>
            <a:r>
              <a:rPr lang="en-US" b="1" dirty="0">
                <a:solidFill>
                  <a:srgbClr val="FF0000"/>
                </a:solidFill>
                <a:latin typeface="Jameel Noori Nastaleeq" panose="02000503000000000004" pitchFamily="2" charset="-78"/>
                <a:cs typeface="Jameel Noori Nastaleeq" panose="02000503000000000004" pitchFamily="2" charset="-78"/>
              </a:rPr>
              <a:t>)</a:t>
            </a:r>
            <a:r>
              <a:rPr lang="en-US" b="1" dirty="0">
                <a:solidFill>
                  <a:srgbClr val="FF0000"/>
                </a:solidFill>
                <a:latin typeface="Jameel Noori Nastaleeq" panose="02000503000000000004" pitchFamily="2" charset="-78"/>
                <a:ea typeface="Times New Roman (Arabic)"/>
                <a:cs typeface="Jameel Noori Nastaleeq" panose="02000503000000000004" pitchFamily="2" charset="-78"/>
              </a:rPr>
              <a:t> </a:t>
            </a:r>
            <a:br>
              <a:rPr lang="en-US" b="1" dirty="0">
                <a:solidFill>
                  <a:srgbClr val="FF0000"/>
                </a:solidFill>
                <a:latin typeface="Jameel Noori Nastaleeq" panose="02000503000000000004" pitchFamily="2" charset="-78"/>
                <a:ea typeface="Times New Roman (Arabic)"/>
                <a:cs typeface="Jameel Noori Nastaleeq" panose="02000503000000000004" pitchFamily="2" charset="-78"/>
              </a:rPr>
            </a:br>
            <a:endParaRPr lang="en-US" dirty="0"/>
          </a:p>
        </p:txBody>
      </p:sp>
      <p:sp>
        <p:nvSpPr>
          <p:cNvPr id="3" name="Content Placeholder 2">
            <a:extLst>
              <a:ext uri="{FF2B5EF4-FFF2-40B4-BE49-F238E27FC236}">
                <a16:creationId xmlns:a16="http://schemas.microsoft.com/office/drawing/2014/main" id="{DDBD50AB-EB05-499A-B4AD-7DDA817C6F94}"/>
              </a:ext>
            </a:extLst>
          </p:cNvPr>
          <p:cNvSpPr>
            <a:spLocks noGrp="1"/>
          </p:cNvSpPr>
          <p:nvPr>
            <p:ph idx="1"/>
          </p:nvPr>
        </p:nvSpPr>
        <p:spPr>
          <a:xfrm>
            <a:off x="625798" y="1126435"/>
            <a:ext cx="8823002" cy="5009322"/>
          </a:xfrm>
        </p:spPr>
        <p:txBody>
          <a:bodyPr>
            <a:normAutofit/>
          </a:bodyPr>
          <a:lstStyle/>
          <a:p>
            <a:pPr>
              <a:lnSpc>
                <a:spcPct val="110000"/>
              </a:lnSpc>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Qiraan</a:t>
            </a:r>
            <a:r>
              <a:rPr lang="en-US" sz="2800" dirty="0">
                <a:latin typeface="Calibri" panose="020F0502020204030204" pitchFamily="34" charset="0"/>
                <a:cs typeface="Calibri" panose="020F0502020204030204" pitchFamily="34" charset="0"/>
              </a:rPr>
              <a:t> means to join two things together. </a:t>
            </a:r>
          </a:p>
          <a:p>
            <a:pPr>
              <a:lnSpc>
                <a:spcPct val="11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Here it means to join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with Hajj by entering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with the intention of performing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and Hajj. </a:t>
            </a:r>
          </a:p>
          <a:p>
            <a:pPr>
              <a:lnSpc>
                <a:spcPct val="11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A person performing this type of Hajj is known as a </a:t>
            </a:r>
            <a:r>
              <a:rPr lang="en-US" sz="2800" dirty="0" err="1">
                <a:latin typeface="Calibri" panose="020F0502020204030204" pitchFamily="34" charset="0"/>
                <a:cs typeface="Calibri" panose="020F0502020204030204" pitchFamily="34" charset="0"/>
              </a:rPr>
              <a:t>Qaarin</a:t>
            </a:r>
            <a:r>
              <a:rPr lang="en-US" sz="28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800" dirty="0">
                <a:latin typeface="Calibri" panose="020F0502020204030204" pitchFamily="34" charset="0"/>
                <a:cs typeface="Calibri" panose="020F0502020204030204" pitchFamily="34" charset="0"/>
              </a:rPr>
              <a:t>After performing </a:t>
            </a: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the individual will have to remain in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until Hajj is complete.</a:t>
            </a:r>
          </a:p>
          <a:p>
            <a:endParaRPr lang="en-US" dirty="0"/>
          </a:p>
        </p:txBody>
      </p:sp>
    </p:spTree>
    <p:extLst>
      <p:ext uri="{BB962C8B-B14F-4D97-AF65-F5344CB8AC3E}">
        <p14:creationId xmlns:p14="http://schemas.microsoft.com/office/powerpoint/2010/main" val="316106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D09E-0E05-443E-866A-F7C253A74A00}"/>
              </a:ext>
            </a:extLst>
          </p:cNvPr>
          <p:cNvSpPr>
            <a:spLocks noGrp="1"/>
          </p:cNvSpPr>
          <p:nvPr>
            <p:ph type="title"/>
          </p:nvPr>
        </p:nvSpPr>
        <p:spPr>
          <a:xfrm>
            <a:off x="730341" y="212035"/>
            <a:ext cx="3020023" cy="689113"/>
          </a:xfrm>
        </p:spPr>
        <p:txBody>
          <a:bodyPr>
            <a:normAutofit fontScale="90000"/>
          </a:bodyPr>
          <a:lstStyle/>
          <a:p>
            <a:pPr marL="742950" indent="-742950">
              <a:buFont typeface="+mj-lt"/>
              <a:buAutoNum type="arabicParenR" startAt="3"/>
            </a:pPr>
            <a:r>
              <a:rPr lang="en-US" sz="4000" b="1" u="sng" dirty="0" err="1">
                <a:latin typeface="Calibri" panose="020F0502020204030204" pitchFamily="34" charset="0"/>
                <a:cs typeface="Calibri" panose="020F0502020204030204" pitchFamily="34" charset="0"/>
              </a:rPr>
              <a:t>Ifrad</a:t>
            </a:r>
            <a:r>
              <a:rPr lang="en-US" sz="4000" b="1" dirty="0">
                <a:latin typeface="Calibri" panose="020F0502020204030204" pitchFamily="34" charset="0"/>
                <a:cs typeface="Calibri" panose="020F0502020204030204" pitchFamily="34" charset="0"/>
              </a:rPr>
              <a:t>  </a:t>
            </a:r>
            <a:r>
              <a:rPr lang="en-US" sz="4000" b="1" dirty="0">
                <a:solidFill>
                  <a:srgbClr val="FF0000"/>
                </a:solidFill>
                <a:latin typeface="Jameel Noori Nastaleeq" panose="02000503000000000004" pitchFamily="2" charset="-78"/>
                <a:cs typeface="Jameel Noori Nastaleeq" panose="02000503000000000004" pitchFamily="2" charset="-78"/>
              </a:rPr>
              <a:t>(</a:t>
            </a:r>
            <a:r>
              <a:rPr lang="ur-PK" sz="4000" b="1" dirty="0">
                <a:solidFill>
                  <a:srgbClr val="FF0000"/>
                </a:solidFill>
                <a:latin typeface="Jameel Noori Nastaleeq" panose="02000503000000000004" pitchFamily="2" charset="-78"/>
                <a:cs typeface="Jameel Noori Nastaleeq" panose="02000503000000000004" pitchFamily="2" charset="-78"/>
              </a:rPr>
              <a:t>ِ</a:t>
            </a:r>
            <a:r>
              <a:rPr lang="ar-SA" sz="4000" b="1" dirty="0">
                <a:solidFill>
                  <a:srgbClr val="FF0000"/>
                </a:solidFill>
                <a:latin typeface="Jameel Noori Nastaleeq" panose="02000503000000000004" pitchFamily="2" charset="-78"/>
                <a:ea typeface="Times New Roman (Arabic)"/>
                <a:cs typeface="Jameel Noori Nastaleeq" panose="02000503000000000004" pitchFamily="2" charset="-78"/>
              </a:rPr>
              <a:t>افراد</a:t>
            </a:r>
            <a:r>
              <a:rPr lang="en-US" sz="4000" b="1" dirty="0">
                <a:solidFill>
                  <a:srgbClr val="FF0000"/>
                </a:solidFill>
                <a:latin typeface="Jameel Noori Nastaleeq" panose="02000503000000000004" pitchFamily="2" charset="-78"/>
                <a:cs typeface="Jameel Noori Nastaleeq" panose="02000503000000000004" pitchFamily="2" charset="-78"/>
              </a:rPr>
              <a:t> )</a:t>
            </a:r>
            <a:r>
              <a:rPr lang="en-US" sz="4000" b="1" dirty="0">
                <a:solidFill>
                  <a:srgbClr val="FF0000"/>
                </a:solidFill>
                <a:latin typeface="Jameel Noori Nastaleeq" panose="02000503000000000004" pitchFamily="2" charset="-78"/>
                <a:ea typeface="Times New Roman (Arabic)"/>
                <a:cs typeface="Jameel Noori Nastaleeq" panose="02000503000000000004" pitchFamily="2" charset="-78"/>
              </a:rPr>
              <a:t> </a:t>
            </a:r>
            <a:br>
              <a:rPr lang="en-US" dirty="0">
                <a:solidFill>
                  <a:srgbClr val="FF0000"/>
                </a:solidFill>
                <a:latin typeface="Jameel Noori Nastaleeq" panose="02000503000000000004" pitchFamily="2" charset="-78"/>
                <a:ea typeface="Times New Roman (Arabic)"/>
                <a:cs typeface="Jameel Noori Nastaleeq" panose="02000503000000000004" pitchFamily="2" charset="-78"/>
              </a:rPr>
            </a:br>
            <a:endParaRPr lang="en-US" dirty="0"/>
          </a:p>
        </p:txBody>
      </p:sp>
      <p:sp>
        <p:nvSpPr>
          <p:cNvPr id="3" name="Content Placeholder 2">
            <a:extLst>
              <a:ext uri="{FF2B5EF4-FFF2-40B4-BE49-F238E27FC236}">
                <a16:creationId xmlns:a16="http://schemas.microsoft.com/office/drawing/2014/main" id="{388FC836-2202-48CC-B571-6004C135262A}"/>
              </a:ext>
            </a:extLst>
          </p:cNvPr>
          <p:cNvSpPr>
            <a:spLocks noGrp="1"/>
          </p:cNvSpPr>
          <p:nvPr>
            <p:ph idx="1"/>
          </p:nvPr>
        </p:nvSpPr>
        <p:spPr>
          <a:xfrm>
            <a:off x="491803" y="1126919"/>
            <a:ext cx="8930493" cy="4995585"/>
          </a:xfrm>
        </p:spPr>
        <p:txBody>
          <a:bodyPr>
            <a:normAutofit/>
          </a:bodyPr>
          <a:lstStyle/>
          <a:p>
            <a:pPr>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Ifraad</a:t>
            </a:r>
            <a:r>
              <a:rPr lang="en-US" sz="2800" dirty="0">
                <a:latin typeface="Calibri" panose="020F0502020204030204" pitchFamily="34" charset="0"/>
                <a:cs typeface="Calibri" panose="020F0502020204030204" pitchFamily="34" charset="0"/>
              </a:rPr>
              <a:t> means to ‘do single’.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 Shariah Hajj-e-</a:t>
            </a:r>
            <a:r>
              <a:rPr lang="en-US" sz="2800" dirty="0" err="1">
                <a:latin typeface="Calibri" panose="020F0502020204030204" pitchFamily="34" charset="0"/>
                <a:cs typeface="Calibri" panose="020F0502020204030204" pitchFamily="34" charset="0"/>
              </a:rPr>
              <a:t>Ifraad</a:t>
            </a:r>
            <a:r>
              <a:rPr lang="en-US" sz="2800" dirty="0">
                <a:latin typeface="Calibri" panose="020F0502020204030204" pitchFamily="34" charset="0"/>
                <a:cs typeface="Calibri" panose="020F0502020204030204" pitchFamily="34" charset="0"/>
              </a:rPr>
              <a:t> is to make intention for only Hajj before passing </a:t>
            </a:r>
            <a:r>
              <a:rPr lang="en-US" sz="2800" dirty="0" err="1">
                <a:latin typeface="Calibri" panose="020F0502020204030204" pitchFamily="34" charset="0"/>
                <a:cs typeface="Calibri" panose="020F0502020204030204" pitchFamily="34" charset="0"/>
              </a:rPr>
              <a:t>miqaat</a:t>
            </a:r>
            <a:r>
              <a:rPr lang="en-US" sz="2800" dirty="0">
                <a:latin typeface="Calibri" panose="020F0502020204030204" pitchFamily="34" charset="0"/>
                <a:cs typeface="Calibri" panose="020F0502020204030204" pitchFamily="34" charset="0"/>
              </a:rPr>
              <a:t> and entering into </a:t>
            </a:r>
            <a:r>
              <a:rPr lang="en-US" sz="2800" dirty="0" err="1">
                <a:latin typeface="Calibri" panose="020F0502020204030204" pitchFamily="34" charset="0"/>
                <a:cs typeface="Calibri" panose="020F0502020204030204" pitchFamily="34" charset="0"/>
              </a:rPr>
              <a:t>Ihraam</a:t>
            </a:r>
            <a:r>
              <a:rPr lang="en-US" sz="2800" dirty="0">
                <a:latin typeface="Calibri" panose="020F0502020204030204" pitchFamily="34" charset="0"/>
                <a:cs typeface="Calibri" panose="020F0502020204030204" pitchFamily="34" charset="0"/>
              </a:rPr>
              <a:t> with this intention as well. </a:t>
            </a:r>
          </a:p>
          <a:p>
            <a:pPr>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Umrah</a:t>
            </a:r>
            <a:r>
              <a:rPr lang="en-US" sz="2800" dirty="0">
                <a:latin typeface="Calibri" panose="020F0502020204030204" pitchFamily="34" charset="0"/>
                <a:cs typeface="Calibri" panose="020F0502020204030204" pitchFamily="34" charset="0"/>
              </a:rPr>
              <a:t> should not be performed at all in the months of Hajj.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person performing this type of Hajj is known as a </a:t>
            </a:r>
            <a:r>
              <a:rPr lang="en-US" sz="2800" dirty="0" err="1">
                <a:latin typeface="Calibri" panose="020F0502020204030204" pitchFamily="34" charset="0"/>
                <a:cs typeface="Calibri" panose="020F0502020204030204" pitchFamily="34" charset="0"/>
              </a:rPr>
              <a:t>Mufrid</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مفرِد</a:t>
            </a:r>
            <a:r>
              <a:rPr lang="en-US" sz="3200" dirty="0">
                <a:latin typeface="Jameel Noori Nastaleeq" panose="02000503000000000004" pitchFamily="2" charset="-78"/>
                <a:cs typeface="Jameel Noori Nastaleeq" panose="02000503000000000004" pitchFamily="2" charset="-78"/>
              </a:rPr>
              <a:t>)</a:t>
            </a:r>
          </a:p>
          <a:p>
            <a:endParaRPr lang="en-US" sz="2800" dirty="0"/>
          </a:p>
        </p:txBody>
      </p:sp>
    </p:spTree>
    <p:extLst>
      <p:ext uri="{BB962C8B-B14F-4D97-AF65-F5344CB8AC3E}">
        <p14:creationId xmlns:p14="http://schemas.microsoft.com/office/powerpoint/2010/main" val="27439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20" y="248991"/>
            <a:ext cx="8596668" cy="1320800"/>
          </a:xfrm>
        </p:spPr>
        <p:txBody>
          <a:bodyPr/>
          <a:lstStyle/>
          <a:p>
            <a:pPr algn="ctr"/>
            <a:r>
              <a:rPr lang="en-US" u="sng" dirty="0" err="1"/>
              <a:t>Sa’y</a:t>
            </a:r>
            <a:r>
              <a:rPr lang="en-US" u="sng" dirty="0"/>
              <a:t> between </a:t>
            </a:r>
            <a:r>
              <a:rPr lang="en-US" u="sng" dirty="0" err="1"/>
              <a:t>Safa</a:t>
            </a:r>
            <a:r>
              <a:rPr lang="en-US" u="sng" dirty="0"/>
              <a:t> &amp; </a:t>
            </a:r>
            <a:r>
              <a:rPr lang="en-US" u="sng" dirty="0" err="1"/>
              <a:t>Marwa</a:t>
            </a:r>
            <a:br>
              <a:rPr lang="en-US" u="sng" dirty="0"/>
            </a:br>
            <a:r>
              <a:rPr lang="en-US" u="sng" dirty="0">
                <a:latin typeface="Jameel Noori Nastaleeq" panose="02000503000000000004" pitchFamily="2" charset="-78"/>
                <a:cs typeface="Jameel Noori Nastaleeq" panose="02000503000000000004" pitchFamily="2" charset="-78"/>
              </a:rPr>
              <a:t>(</a:t>
            </a:r>
            <a:r>
              <a:rPr lang="ar-SA" u="sng" dirty="0">
                <a:latin typeface="Jameel Noori Nastaleeq" panose="02000503000000000004" pitchFamily="2" charset="-78"/>
                <a:cs typeface="Jameel Noori Nastaleeq" panose="02000503000000000004" pitchFamily="2" charset="-78"/>
              </a:rPr>
              <a:t>صفا</a:t>
            </a:r>
            <a:r>
              <a:rPr lang="ur-PK" u="sng" dirty="0">
                <a:latin typeface="Jameel Noori Nastaleeq" panose="02000503000000000004" pitchFamily="2" charset="-78"/>
                <a:cs typeface="Jameel Noori Nastaleeq" panose="02000503000000000004" pitchFamily="2" charset="-78"/>
              </a:rPr>
              <a:t>   اور</a:t>
            </a:r>
            <a:r>
              <a:rPr lang="ar-SA" u="sng" dirty="0">
                <a:latin typeface="Jameel Noori Nastaleeq" panose="02000503000000000004" pitchFamily="2" charset="-78"/>
                <a:cs typeface="Jameel Noori Nastaleeq" panose="02000503000000000004" pitchFamily="2" charset="-78"/>
              </a:rPr>
              <a:t>مروة</a:t>
            </a:r>
            <a:r>
              <a:rPr lang="ur-PK" u="sng" dirty="0">
                <a:latin typeface="Jameel Noori Nastaleeq" panose="02000503000000000004" pitchFamily="2" charset="-78"/>
                <a:cs typeface="Jameel Noori Nastaleeq" panose="02000503000000000004" pitchFamily="2" charset="-78"/>
              </a:rPr>
              <a:t> کے  درمیان</a:t>
            </a:r>
            <a:r>
              <a:rPr lang="ar-SA" u="sng" dirty="0">
                <a:latin typeface="Jameel Noori Nastaleeq" panose="02000503000000000004" pitchFamily="2" charset="-78"/>
                <a:cs typeface="Jameel Noori Nastaleeq" panose="02000503000000000004" pitchFamily="2" charset="-78"/>
              </a:rPr>
              <a:t> سع</a:t>
            </a:r>
            <a:r>
              <a:rPr lang="ur-PK" u="sng" dirty="0">
                <a:latin typeface="Jameel Noori Nastaleeq" panose="02000503000000000004" pitchFamily="2" charset="-78"/>
                <a:cs typeface="Jameel Noori Nastaleeq" panose="02000503000000000004" pitchFamily="2" charset="-78"/>
              </a:rPr>
              <a:t>ی</a:t>
            </a:r>
            <a:r>
              <a:rPr lang="en-US" u="sng" dirty="0">
                <a:latin typeface="Jameel Noori Nastaleeq" panose="02000503000000000004" pitchFamily="2" charset="-78"/>
                <a:cs typeface="Jameel Noori Nastaleeq" panose="02000503000000000004" pitchFamily="2" charset="-78"/>
              </a:rPr>
              <a:t>)</a:t>
            </a:r>
            <a:endParaRPr lang="en-US" u="sng" dirty="0"/>
          </a:p>
        </p:txBody>
      </p:sp>
      <p:sp>
        <p:nvSpPr>
          <p:cNvPr id="3" name="Content Placeholder 2"/>
          <p:cNvSpPr>
            <a:spLocks noGrp="1"/>
          </p:cNvSpPr>
          <p:nvPr>
            <p:ph idx="1"/>
          </p:nvPr>
        </p:nvSpPr>
        <p:spPr>
          <a:xfrm>
            <a:off x="587181" y="1569791"/>
            <a:ext cx="8981821" cy="4624947"/>
          </a:xfrm>
        </p:spPr>
        <p:txBody>
          <a:bodyPr>
            <a:normAutofit/>
          </a:bodyPr>
          <a:lstStyle/>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نبدأ بما بدأ الله به</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كما قال النبي عليه الصلاة والسلام</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rtl="1" fontAlgn="base">
              <a:lnSpc>
                <a:spcPct val="130000"/>
              </a:lnSpc>
              <a:spcBef>
                <a:spcPct val="20000"/>
              </a:spcBef>
              <a:spcAft>
                <a:spcPct val="0"/>
              </a:spcAft>
              <a:buClr>
                <a:schemeClr val="accent2"/>
              </a:buClr>
              <a:buNone/>
            </a:pPr>
            <a:r>
              <a:rPr lang="en-US" sz="2400" dirty="0">
                <a:solidFill>
                  <a:schemeClr val="tx1"/>
                </a:solidFill>
                <a:latin typeface="Calibri" panose="020F0502020204030204" pitchFamily="34" charset="0"/>
                <a:cs typeface="Times New Roman" pitchFamily="18" charset="0"/>
              </a:rPr>
              <a:t>We begin with that which Allah began with</a:t>
            </a:r>
          </a:p>
          <a:p>
            <a:pPr defTabSz="914400" fontAlgn="base">
              <a:lnSpc>
                <a:spcPct val="130000"/>
              </a:lnSpc>
              <a:spcBef>
                <a:spcPct val="20000"/>
              </a:spcBef>
              <a:spcAft>
                <a:spcPct val="0"/>
              </a:spcAft>
              <a:buClr>
                <a:schemeClr val="accent2"/>
              </a:buClr>
              <a:buFont typeface="Wingdings" panose="05000000000000000000" pitchFamily="2" charset="2"/>
              <a:buChar char="Ø"/>
            </a:pPr>
            <a:r>
              <a:rPr lang="en-US" sz="2800" dirty="0">
                <a:solidFill>
                  <a:schemeClr val="tx1"/>
                </a:solidFill>
                <a:latin typeface="Calibri" panose="020F0502020204030204" pitchFamily="34" charset="0"/>
              </a:rPr>
              <a:t>Then climb the </a:t>
            </a:r>
            <a:r>
              <a:rPr lang="en-US" sz="2800" dirty="0" err="1">
                <a:solidFill>
                  <a:schemeClr val="tx1"/>
                </a:solidFill>
                <a:latin typeface="Calibri" panose="020F0502020204030204" pitchFamily="34" charset="0"/>
              </a:rPr>
              <a:t>Safa</a:t>
            </a:r>
            <a:r>
              <a:rPr lang="en-US" sz="2800" dirty="0">
                <a:solidFill>
                  <a:schemeClr val="tx1"/>
                </a:solidFill>
                <a:latin typeface="Calibri" panose="020F0502020204030204" pitchFamily="34" charset="0"/>
              </a:rPr>
              <a:t> until you see the </a:t>
            </a:r>
            <a:r>
              <a:rPr lang="en-US" sz="2800" dirty="0" err="1">
                <a:solidFill>
                  <a:schemeClr val="tx1"/>
                </a:solidFill>
                <a:latin typeface="Calibri" panose="020F0502020204030204" pitchFamily="34" charset="0"/>
              </a:rPr>
              <a:t>Ka’bah</a:t>
            </a:r>
            <a:r>
              <a:rPr lang="en-US" sz="2800" dirty="0">
                <a:solidFill>
                  <a:schemeClr val="tx1"/>
                </a:solidFill>
                <a:latin typeface="Calibri" panose="020F0502020204030204" pitchFamily="34" charset="0"/>
              </a:rPr>
              <a:t>. But this may not be easy with today's construction. So it's sufficient to just face the </a:t>
            </a:r>
            <a:r>
              <a:rPr lang="en-US" sz="2800" dirty="0" err="1">
                <a:solidFill>
                  <a:schemeClr val="tx1"/>
                </a:solidFill>
                <a:latin typeface="Calibri" panose="020F0502020204030204" pitchFamily="34" charset="0"/>
              </a:rPr>
              <a:t>Ka'bah</a:t>
            </a:r>
            <a:r>
              <a:rPr lang="en-US" sz="2800" dirty="0">
                <a:solidFill>
                  <a:schemeClr val="tx1"/>
                </a:solidFill>
                <a:latin typeface="Calibri" panose="020F0502020204030204" pitchFamily="34" charset="0"/>
              </a:rPr>
              <a:t>.</a:t>
            </a:r>
          </a:p>
          <a:p>
            <a:pPr marL="0" lvl="0" indent="0" defTabSz="914400" rtl="1" fontAlgn="base">
              <a:lnSpc>
                <a:spcPct val="130000"/>
              </a:lnSpc>
              <a:spcBef>
                <a:spcPct val="20000"/>
              </a:spcBef>
              <a:spcAft>
                <a:spcPct val="0"/>
              </a:spcAft>
              <a:buClr>
                <a:schemeClr val="accent2"/>
              </a:buClr>
              <a:buNone/>
            </a:pPr>
            <a:r>
              <a:rPr lang="en-US" sz="2800" dirty="0">
                <a:solidFill>
                  <a:schemeClr val="tx1"/>
                </a:solidFill>
                <a:latin typeface="Calibri" panose="020F0502020204030204" pitchFamily="34" charset="0"/>
                <a:cs typeface="Times New Roman" pitchFamily="18" charset="0"/>
              </a:rPr>
              <a:t> </a:t>
            </a:r>
            <a:endParaRPr lang="en-US" sz="2800" dirty="0">
              <a:solidFill>
                <a:schemeClr val="tx1"/>
              </a:solidFill>
              <a:latin typeface="Calibri" panose="020F0502020204030204" pitchFamily="34" charset="0"/>
              <a:cs typeface="noorehira" panose="02000500000000020004" pitchFamily="2" charset="-78"/>
            </a:endParaRPr>
          </a:p>
        </p:txBody>
      </p:sp>
    </p:spTree>
    <p:extLst>
      <p:ext uri="{BB962C8B-B14F-4D97-AF65-F5344CB8AC3E}">
        <p14:creationId xmlns:p14="http://schemas.microsoft.com/office/powerpoint/2010/main" val="695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08" y="236112"/>
            <a:ext cx="2606779" cy="755561"/>
          </a:xfrm>
        </p:spPr>
        <p:txBody>
          <a:bodyPr/>
          <a:lstStyle/>
          <a:p>
            <a:r>
              <a:rPr lang="en-US" dirty="0" err="1"/>
              <a:t>Arafa</a:t>
            </a:r>
            <a:r>
              <a:rPr lang="en-US" dirty="0"/>
              <a:t> </a:t>
            </a:r>
            <a:r>
              <a:rPr lang="ur-PK" dirty="0">
                <a:latin typeface="noorehira" panose="02000500000000020004" pitchFamily="2" charset="-78"/>
                <a:cs typeface="noorehira" panose="02000500000000020004" pitchFamily="2" charset="-78"/>
              </a:rPr>
              <a:t>عرفہ</a:t>
            </a:r>
            <a:endParaRPr lang="en-US" dirty="0">
              <a:latin typeface="noorehira" panose="02000500000000020004" pitchFamily="2" charset="-78"/>
              <a:cs typeface="noorehira" panose="02000500000000020004" pitchFamily="2" charset="-78"/>
            </a:endParaRPr>
          </a:p>
        </p:txBody>
      </p:sp>
      <p:sp>
        <p:nvSpPr>
          <p:cNvPr id="3" name="Content Placeholder 2"/>
          <p:cNvSpPr>
            <a:spLocks noGrp="1"/>
          </p:cNvSpPr>
          <p:nvPr>
            <p:ph idx="1"/>
          </p:nvPr>
        </p:nvSpPr>
        <p:spPr>
          <a:xfrm>
            <a:off x="509908" y="991673"/>
            <a:ext cx="8878791" cy="5499279"/>
          </a:xfrm>
        </p:spPr>
        <p:txBody>
          <a:bodyPr/>
          <a:lstStyle/>
          <a:p>
            <a:pPr>
              <a:buFont typeface="Wingdings" panose="05000000000000000000" pitchFamily="2" charset="2"/>
              <a:buChar char="Ø"/>
            </a:pPr>
            <a:r>
              <a:rPr lang="en-US" sz="2800" dirty="0">
                <a:solidFill>
                  <a:schemeClr val="tx1"/>
                </a:solidFill>
                <a:latin typeface="Calibri" panose="020F0502020204030204" pitchFamily="34" charset="0"/>
              </a:rPr>
              <a:t>The Prophet (</a:t>
            </a:r>
            <a:r>
              <a:rPr lang="ar-SA" sz="2800" dirty="0">
                <a:solidFill>
                  <a:schemeClr val="tx1"/>
                </a:solidFill>
                <a:latin typeface="Calibri" panose="020F0502020204030204" pitchFamily="34" charset="0"/>
                <a:ea typeface="Times New Roman (Arabic)"/>
                <a:cs typeface="Times New Roman (Arabic)"/>
              </a:rPr>
              <a:t>صلى الله عليه وسلم</a:t>
            </a:r>
            <a:r>
              <a:rPr lang="en-US" sz="2800" dirty="0">
                <a:solidFill>
                  <a:schemeClr val="tx1"/>
                </a:solidFill>
                <a:latin typeface="Calibri" panose="020F0502020204030204" pitchFamily="34" charset="0"/>
              </a:rPr>
              <a:t>) said: "There is no day on which Allah frees more of His slaves from Fire than the Day of </a:t>
            </a:r>
            <a:r>
              <a:rPr lang="en-US" sz="2800" dirty="0" err="1">
                <a:solidFill>
                  <a:schemeClr val="tx1"/>
                </a:solidFill>
                <a:latin typeface="Calibri" panose="020F0502020204030204" pitchFamily="34" charset="0"/>
              </a:rPr>
              <a:t>Arafah</a:t>
            </a:r>
            <a:r>
              <a:rPr lang="en-US" sz="2800" dirty="0">
                <a:solidFill>
                  <a:schemeClr val="tx1"/>
                </a:solidFill>
                <a:latin typeface="Calibri" panose="020F0502020204030204" pitchFamily="34" charset="0"/>
              </a:rPr>
              <a:t>. He draws near, then praises them before the angles, saying: What do they seek?"</a:t>
            </a:r>
          </a:p>
          <a:p>
            <a:pPr>
              <a:buFont typeface="Wingdings" panose="05000000000000000000" pitchFamily="2" charset="2"/>
              <a:buChar char="Ø"/>
            </a:pPr>
            <a:r>
              <a:rPr lang="en-US" sz="2400" dirty="0">
                <a:solidFill>
                  <a:schemeClr val="tx1"/>
                </a:solidFill>
                <a:latin typeface="Calibri" panose="020F0502020204030204" pitchFamily="34" charset="0"/>
              </a:rPr>
              <a:t>The Prophet (</a:t>
            </a:r>
            <a:r>
              <a:rPr lang="ar-SA" sz="2400" dirty="0">
                <a:solidFill>
                  <a:schemeClr val="tx1"/>
                </a:solidFill>
                <a:latin typeface="Calibri" panose="020F0502020204030204" pitchFamily="34" charset="0"/>
                <a:ea typeface="Times New Roman (Arabic)"/>
                <a:cs typeface="Times New Roman (Arabic)"/>
              </a:rPr>
              <a:t>صلى الله عليه وسلم</a:t>
            </a:r>
            <a:r>
              <a:rPr lang="en-US" sz="2400" dirty="0">
                <a:solidFill>
                  <a:schemeClr val="tx1"/>
                </a:solidFill>
                <a:latin typeface="Calibri" panose="020F0502020204030204" pitchFamily="34" charset="0"/>
              </a:rPr>
              <a:t>) said:</a:t>
            </a:r>
          </a:p>
          <a:p>
            <a:pPr marL="0" indent="0" algn="ctr">
              <a:buNone/>
            </a:pPr>
            <a:r>
              <a:rPr lang="ur-PK" sz="3200" dirty="0">
                <a:solidFill>
                  <a:srgbClr val="FF0000"/>
                </a:solidFill>
                <a:latin typeface="noorehira" panose="02000500000000020004" pitchFamily="2" charset="-78"/>
                <a:cs typeface="noorehira" panose="02000500000000020004" pitchFamily="2" charset="-78"/>
              </a:rPr>
              <a:t>الحج العرفہ</a:t>
            </a:r>
            <a:endParaRPr lang="en-US" sz="3200" dirty="0">
              <a:solidFill>
                <a:srgbClr val="FF0000"/>
              </a:solidFill>
              <a:latin typeface="noorehira" panose="02000500000000020004" pitchFamily="2" charset="-78"/>
              <a:cs typeface="noorehira" panose="02000500000000020004" pitchFamily="2" charset="-78"/>
            </a:endParaRPr>
          </a:p>
          <a:p>
            <a:pPr marL="0" indent="0" algn="ctr">
              <a:buNone/>
            </a:pPr>
            <a:r>
              <a:rPr lang="en-US" sz="2800" dirty="0">
                <a:solidFill>
                  <a:schemeClr val="tx1"/>
                </a:solidFill>
                <a:latin typeface="Calibri" panose="020F0502020204030204" pitchFamily="34" charset="0"/>
                <a:cs typeface="noorehira" panose="02000500000000020004" pitchFamily="2" charset="-78"/>
              </a:rPr>
              <a:t>(stay at) </a:t>
            </a:r>
            <a:r>
              <a:rPr lang="en-US" sz="2800" dirty="0" err="1">
                <a:solidFill>
                  <a:schemeClr val="tx1"/>
                </a:solidFill>
                <a:latin typeface="Calibri" panose="020F0502020204030204" pitchFamily="34" charset="0"/>
                <a:cs typeface="noorehira" panose="02000500000000020004" pitchFamily="2" charset="-78"/>
              </a:rPr>
              <a:t>Arafa</a:t>
            </a:r>
            <a:r>
              <a:rPr lang="en-US" sz="2800" dirty="0">
                <a:solidFill>
                  <a:schemeClr val="tx1"/>
                </a:solidFill>
                <a:latin typeface="Calibri" panose="020F0502020204030204" pitchFamily="34" charset="0"/>
                <a:cs typeface="noorehira" panose="02000500000000020004" pitchFamily="2" charset="-78"/>
              </a:rPr>
              <a:t> is ( </a:t>
            </a:r>
            <a:r>
              <a:rPr lang="ur-PK" sz="2800" dirty="0">
                <a:solidFill>
                  <a:schemeClr val="tx1"/>
                </a:solidFill>
                <a:latin typeface="Jameel Noori Nastaleeq" panose="02000503000000000004" pitchFamily="2" charset="-78"/>
                <a:cs typeface="Jameel Noori Nastaleeq" panose="02000503000000000004" pitchFamily="2" charset="-78"/>
              </a:rPr>
              <a:t>رکن اعظم</a:t>
            </a:r>
            <a:r>
              <a:rPr lang="en-US" sz="2800" dirty="0">
                <a:solidFill>
                  <a:schemeClr val="tx1"/>
                </a:solidFill>
                <a:latin typeface="Jameel Noori Nastaleeq" panose="02000503000000000004" pitchFamily="2" charset="-78"/>
                <a:cs typeface="Jameel Noori Nastaleeq" panose="02000503000000000004" pitchFamily="2" charset="-78"/>
              </a:rPr>
              <a:t> </a:t>
            </a:r>
            <a:r>
              <a:rPr lang="en-US" sz="2800" dirty="0">
                <a:solidFill>
                  <a:schemeClr val="tx1"/>
                </a:solidFill>
                <a:latin typeface="Calibri" panose="020F0502020204030204" pitchFamily="34" charset="0"/>
                <a:cs typeface="noorehira" panose="02000500000000020004" pitchFamily="2" charset="-78"/>
              </a:rPr>
              <a:t>of) Hajj</a:t>
            </a:r>
          </a:p>
          <a:p>
            <a:pPr marL="0" indent="0">
              <a:buNone/>
            </a:pPr>
            <a:r>
              <a:rPr lang="en-US" sz="2800" dirty="0">
                <a:solidFill>
                  <a:schemeClr val="tx1"/>
                </a:solidFill>
                <a:latin typeface="Calibri" panose="020F0502020204030204" pitchFamily="34" charset="0"/>
              </a:rPr>
              <a:t>Pray </a:t>
            </a:r>
            <a:r>
              <a:rPr lang="en-US" sz="2800" dirty="0" err="1">
                <a:solidFill>
                  <a:schemeClr val="tx1"/>
                </a:solidFill>
                <a:latin typeface="Calibri" panose="020F0502020204030204" pitchFamily="34" charset="0"/>
              </a:rPr>
              <a:t>Dhuhr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at Masjid </a:t>
            </a:r>
            <a:r>
              <a:rPr lang="en-US" sz="2800" dirty="0" err="1">
                <a:solidFill>
                  <a:schemeClr val="tx1"/>
                </a:solidFill>
                <a:latin typeface="Calibri" panose="020F0502020204030204" pitchFamily="34" charset="0"/>
              </a:rPr>
              <a:t>Namira</a:t>
            </a:r>
            <a:r>
              <a:rPr lang="en-US" sz="2800" dirty="0">
                <a:solidFill>
                  <a:schemeClr val="tx1"/>
                </a:solidFill>
                <a:latin typeface="Calibri" panose="020F0502020204030204" pitchFamily="34" charset="0"/>
              </a:rPr>
              <a:t>, two </a:t>
            </a:r>
            <a:r>
              <a:rPr lang="en-US" sz="2800" dirty="0" err="1">
                <a:solidFill>
                  <a:schemeClr val="tx1"/>
                </a:solidFill>
                <a:latin typeface="Calibri" panose="020F0502020204030204" pitchFamily="34" charset="0"/>
              </a:rPr>
              <a:t>Rak’at</a:t>
            </a:r>
            <a:r>
              <a:rPr lang="en-US" sz="2800" dirty="0">
                <a:solidFill>
                  <a:schemeClr val="tx1"/>
                </a:solidFill>
                <a:latin typeface="Calibri" panose="020F0502020204030204" pitchFamily="34" charset="0"/>
              </a:rPr>
              <a:t> each, combined at the time of </a:t>
            </a:r>
            <a:r>
              <a:rPr lang="en-US" sz="2800" dirty="0" err="1">
                <a:solidFill>
                  <a:schemeClr val="tx1"/>
                </a:solidFill>
                <a:latin typeface="Calibri" panose="020F0502020204030204" pitchFamily="34" charset="0"/>
              </a:rPr>
              <a:t>Dhuhr</a:t>
            </a:r>
            <a:r>
              <a:rPr lang="en-US" sz="2800" dirty="0">
                <a:solidFill>
                  <a:schemeClr val="tx1"/>
                </a:solidFill>
                <a:latin typeface="Calibri" panose="020F0502020204030204" pitchFamily="34" charset="0"/>
                <a:ea typeface="Times New Roman (Arabic)"/>
                <a:cs typeface="Times New Roman (Arabic)"/>
              </a:rPr>
              <a:t>, after listening to the Imam’s sermon</a:t>
            </a:r>
            <a:r>
              <a:rPr lang="en-US" sz="2800" dirty="0">
                <a:solidFill>
                  <a:schemeClr val="tx1"/>
                </a:solidFill>
                <a:latin typeface="Calibri" panose="020F0502020204030204" pitchFamily="34" charset="0"/>
              </a:rPr>
              <a:t>.</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42278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13" y="120203"/>
            <a:ext cx="2516626" cy="794197"/>
          </a:xfrm>
        </p:spPr>
        <p:txBody>
          <a:bodyPr/>
          <a:lstStyle/>
          <a:p>
            <a:r>
              <a:rPr lang="en-US" dirty="0" err="1"/>
              <a:t>Arafa</a:t>
            </a:r>
            <a:r>
              <a:rPr lang="en-US" dirty="0"/>
              <a:t> </a:t>
            </a:r>
            <a:r>
              <a:rPr lang="ur-PK" dirty="0">
                <a:latin typeface="noorehira" panose="02000500000000020004" pitchFamily="2" charset="-78"/>
                <a:cs typeface="noorehira" panose="02000500000000020004" pitchFamily="2" charset="-78"/>
              </a:rPr>
              <a:t>عرفہ</a:t>
            </a:r>
            <a:endParaRPr lang="en-US" dirty="0"/>
          </a:p>
        </p:txBody>
      </p:sp>
      <p:sp>
        <p:nvSpPr>
          <p:cNvPr id="3" name="Content Placeholder 2"/>
          <p:cNvSpPr>
            <a:spLocks noGrp="1"/>
          </p:cNvSpPr>
          <p:nvPr>
            <p:ph idx="1"/>
          </p:nvPr>
        </p:nvSpPr>
        <p:spPr>
          <a:xfrm>
            <a:off x="509908" y="914400"/>
            <a:ext cx="8956064" cy="5602310"/>
          </a:xfrm>
        </p:spPr>
        <p:txBody>
          <a:bodyPr>
            <a:normAutofit fontScale="92500" lnSpcReduction="20000"/>
          </a:bodyPr>
          <a:lstStyle/>
          <a:p>
            <a:pPr>
              <a:buFont typeface="Wingdings" panose="05000000000000000000" pitchFamily="2" charset="2"/>
              <a:buChar char="Ø"/>
            </a:pPr>
            <a:r>
              <a:rPr lang="en-US" sz="3000" dirty="0">
                <a:solidFill>
                  <a:schemeClr val="tx1"/>
                </a:solidFill>
                <a:latin typeface="Calibri" panose="020F0502020204030204" pitchFamily="34" charset="0"/>
              </a:rPr>
              <a:t>It may be difficult to go to Masjid </a:t>
            </a:r>
            <a:r>
              <a:rPr lang="en-US" sz="3000" dirty="0" err="1">
                <a:solidFill>
                  <a:schemeClr val="tx1"/>
                </a:solidFill>
                <a:latin typeface="Calibri" panose="020F0502020204030204" pitchFamily="34" charset="0"/>
              </a:rPr>
              <a:t>Namira</a:t>
            </a:r>
            <a:r>
              <a:rPr lang="en-US" sz="3000" dirty="0">
                <a:solidFill>
                  <a:schemeClr val="tx1"/>
                </a:solidFill>
                <a:latin typeface="Calibri" panose="020F0502020204030204" pitchFamily="34" charset="0"/>
              </a:rPr>
              <a:t> because of the crowd. In which case you may pray in your camp with your group. This saves a lot of time.</a:t>
            </a:r>
          </a:p>
          <a:p>
            <a:pPr>
              <a:buFont typeface="Wingdings" panose="05000000000000000000" pitchFamily="2" charset="2"/>
              <a:buChar char="Ø"/>
            </a:pPr>
            <a:r>
              <a:rPr lang="en-US" sz="3000" dirty="0" err="1">
                <a:solidFill>
                  <a:schemeClr val="tx1"/>
                </a:solidFill>
                <a:latin typeface="Calibri" panose="020F0502020204030204" pitchFamily="34" charset="0"/>
              </a:rPr>
              <a:t>Namira</a:t>
            </a:r>
            <a:r>
              <a:rPr lang="en-US" sz="3000" dirty="0">
                <a:solidFill>
                  <a:schemeClr val="tx1"/>
                </a:solidFill>
                <a:latin typeface="Calibri" panose="020F0502020204030204" pitchFamily="34" charset="0"/>
              </a:rPr>
              <a:t> is not part of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 but part of the Masjid is within the limits of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a:t>
            </a:r>
          </a:p>
          <a:p>
            <a:pPr>
              <a:lnSpc>
                <a:spcPct val="120000"/>
              </a:lnSpc>
              <a:buFont typeface="Wingdings" panose="05000000000000000000" pitchFamily="2" charset="2"/>
              <a:buChar char="Ø"/>
            </a:pPr>
            <a:r>
              <a:rPr lang="en-US" sz="3000" dirty="0">
                <a:solidFill>
                  <a:schemeClr val="tx1"/>
                </a:solidFill>
                <a:latin typeface="Calibri" panose="020F0502020204030204" pitchFamily="34" charset="0"/>
              </a:rPr>
              <a:t>Follow the Sunnah of the Prophet (</a:t>
            </a:r>
            <a:r>
              <a:rPr lang="ar-EG" sz="3000" dirty="0">
                <a:solidFill>
                  <a:schemeClr val="tx1"/>
                </a:solidFill>
                <a:latin typeface="Calibri" panose="020F0502020204030204" pitchFamily="34" charset="0"/>
                <a:ea typeface="Times New Roman (Arabic)"/>
                <a:cs typeface="Times New Roman (Arabic)"/>
              </a:rPr>
              <a:t>صلى الله عليه وسلم</a:t>
            </a:r>
            <a:r>
              <a:rPr lang="en-US" sz="3000" dirty="0">
                <a:solidFill>
                  <a:schemeClr val="tx1"/>
                </a:solidFill>
                <a:latin typeface="Calibri" panose="020F0502020204030204" pitchFamily="34" charset="0"/>
              </a:rPr>
              <a:t>) and join the </a:t>
            </a:r>
            <a:r>
              <a:rPr lang="en-US" sz="3000" dirty="0" err="1">
                <a:solidFill>
                  <a:schemeClr val="tx1"/>
                </a:solidFill>
                <a:latin typeface="Calibri" panose="020F0502020204030204" pitchFamily="34" charset="0"/>
              </a:rPr>
              <a:t>Dhuhr</a:t>
            </a:r>
            <a:r>
              <a:rPr lang="en-US" sz="3000" dirty="0">
                <a:solidFill>
                  <a:schemeClr val="tx1"/>
                </a:solidFill>
                <a:latin typeface="Calibri" panose="020F0502020204030204" pitchFamily="34" charset="0"/>
              </a:rPr>
              <a:t> and ‘</a:t>
            </a:r>
            <a:r>
              <a:rPr lang="en-US" sz="3000" dirty="0" err="1">
                <a:solidFill>
                  <a:schemeClr val="tx1"/>
                </a:solidFill>
                <a:latin typeface="Calibri" panose="020F0502020204030204" pitchFamily="34" charset="0"/>
              </a:rPr>
              <a:t>Asr</a:t>
            </a:r>
            <a:r>
              <a:rPr lang="en-US" sz="3000" dirty="0">
                <a:solidFill>
                  <a:schemeClr val="tx1"/>
                </a:solidFill>
                <a:latin typeface="Calibri" panose="020F0502020204030204" pitchFamily="34" charset="0"/>
              </a:rPr>
              <a:t> prayers regardless of whether you pray in the Masjid, in your camp or any other location in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a:t>
            </a:r>
          </a:p>
          <a:p>
            <a:pPr>
              <a:lnSpc>
                <a:spcPct val="120000"/>
              </a:lnSpc>
              <a:buFont typeface="Wingdings" panose="05000000000000000000" pitchFamily="2" charset="2"/>
              <a:buChar char="Ø"/>
            </a:pPr>
            <a:r>
              <a:rPr lang="en-US" sz="3000" dirty="0">
                <a:solidFill>
                  <a:schemeClr val="tx1"/>
                </a:solidFill>
                <a:latin typeface="Calibri" panose="020F0502020204030204" pitchFamily="34" charset="0"/>
              </a:rPr>
              <a:t>After </a:t>
            </a:r>
            <a:r>
              <a:rPr lang="en-US" sz="3000" dirty="0" err="1">
                <a:solidFill>
                  <a:schemeClr val="tx1"/>
                </a:solidFill>
                <a:latin typeface="Calibri" panose="020F0502020204030204" pitchFamily="34" charset="0"/>
              </a:rPr>
              <a:t>Salat</a:t>
            </a:r>
            <a:r>
              <a:rPr lang="en-US" sz="3000" dirty="0">
                <a:solidFill>
                  <a:schemeClr val="tx1"/>
                </a:solidFill>
                <a:latin typeface="Calibri" panose="020F0502020204030204" pitchFamily="34" charset="0"/>
              </a:rPr>
              <a:t> move to your place inside the limits of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 stand facing the </a:t>
            </a:r>
            <a:r>
              <a:rPr lang="en-US" sz="3000" dirty="0" err="1">
                <a:solidFill>
                  <a:schemeClr val="tx1"/>
                </a:solidFill>
                <a:latin typeface="Calibri" panose="020F0502020204030204" pitchFamily="34" charset="0"/>
              </a:rPr>
              <a:t>Qiblah</a:t>
            </a:r>
            <a:r>
              <a:rPr lang="en-US" sz="3000" dirty="0">
                <a:solidFill>
                  <a:schemeClr val="tx1"/>
                </a:solidFill>
                <a:latin typeface="Calibri" panose="020F0502020204030204" pitchFamily="34" charset="0"/>
              </a:rPr>
              <a:t>, raising your hands making </a:t>
            </a:r>
            <a:r>
              <a:rPr lang="en-US" sz="3000" dirty="0" err="1">
                <a:solidFill>
                  <a:schemeClr val="tx1"/>
                </a:solidFill>
                <a:latin typeface="Calibri" panose="020F0502020204030204" pitchFamily="34" charset="0"/>
              </a:rPr>
              <a:t>Du'a</a:t>
            </a:r>
            <a:r>
              <a:rPr lang="en-US" sz="3000" dirty="0">
                <a:solidFill>
                  <a:schemeClr val="tx1"/>
                </a:solidFill>
                <a:latin typeface="Calibri" panose="020F0502020204030204" pitchFamily="34" charset="0"/>
              </a:rPr>
              <a:t> and reciting </a:t>
            </a:r>
            <a:r>
              <a:rPr lang="en-US" sz="3000" dirty="0" err="1">
                <a:solidFill>
                  <a:schemeClr val="tx1"/>
                </a:solidFill>
                <a:latin typeface="Calibri" panose="020F0502020204030204" pitchFamily="34" charset="0"/>
              </a:rPr>
              <a:t>Talbiyah</a:t>
            </a:r>
            <a:r>
              <a:rPr lang="en-US" sz="30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126409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7" y="261870"/>
            <a:ext cx="4062091" cy="819955"/>
          </a:xfrm>
        </p:spPr>
        <p:txBody>
          <a:bodyPr/>
          <a:lstStyle/>
          <a:p>
            <a:r>
              <a:rPr lang="en-US" b="1" u="sng" dirty="0"/>
              <a:t>Virtue of Hajj…</a:t>
            </a:r>
          </a:p>
        </p:txBody>
      </p:sp>
      <p:sp>
        <p:nvSpPr>
          <p:cNvPr id="3" name="Content Placeholder 2"/>
          <p:cNvSpPr>
            <a:spLocks noGrp="1"/>
          </p:cNvSpPr>
          <p:nvPr>
            <p:ph idx="1"/>
          </p:nvPr>
        </p:nvSpPr>
        <p:spPr>
          <a:xfrm>
            <a:off x="303847" y="1081825"/>
            <a:ext cx="9612885" cy="5563674"/>
          </a:xfrm>
        </p:spPr>
        <p:txBody>
          <a:bodyPr>
            <a:normAutofit/>
          </a:bodyPr>
          <a:lstStyle/>
          <a:p>
            <a:pPr marL="0" lvl="0" indent="0" algn="ctr" defTabSz="914400" rtl="1" fontAlgn="base">
              <a:lnSpc>
                <a:spcPct val="130000"/>
              </a:lnSpc>
              <a:spcBef>
                <a:spcPct val="20000"/>
              </a:spcBef>
              <a:spcAft>
                <a:spcPct val="0"/>
              </a:spcAft>
              <a:buClr>
                <a:schemeClr val="accent2"/>
              </a:buClr>
              <a:buNone/>
            </a:pPr>
            <a:r>
              <a:rPr lang="ar-SA" sz="2800" dirty="0">
                <a:solidFill>
                  <a:schemeClr val="tx1"/>
                </a:solidFill>
                <a:latin typeface="noorehira" panose="02000500000000020004" pitchFamily="2" charset="-78"/>
                <a:cs typeface="noorehira" panose="02000500000000020004" pitchFamily="2" charset="-78"/>
              </a:rPr>
              <a:t>العمرة إلى العمرة كفارة لما بينهما والحج المبرور ليس له جزاء إلا الجنة.</a:t>
            </a:r>
            <a:r>
              <a:rPr lang="ar-EG" sz="2000" dirty="0">
                <a:solidFill>
                  <a:schemeClr val="tx1"/>
                </a:solidFill>
                <a:latin typeface="noorehira" panose="02000500000000020004" pitchFamily="2" charset="-78"/>
                <a:cs typeface="noorehira" panose="02000500000000020004" pitchFamily="2" charset="-78"/>
              </a:rPr>
              <a:t>( البخاري ومسلم</a:t>
            </a:r>
            <a:r>
              <a:rPr lang="ar-SY" sz="2000" dirty="0">
                <a:solidFill>
                  <a:schemeClr val="tx1"/>
                </a:solidFill>
                <a:latin typeface="noorehira" panose="02000500000000020004" pitchFamily="2" charset="-78"/>
                <a:cs typeface="noorehira" panose="02000500000000020004" pitchFamily="2" charset="-78"/>
              </a:rPr>
              <a:t> )</a:t>
            </a:r>
            <a:endParaRPr lang="en-US" sz="2800" dirty="0">
              <a:solidFill>
                <a:schemeClr val="tx1"/>
              </a:solidFill>
              <a:latin typeface="noorehira" panose="02000500000000020004" pitchFamily="2" charset="-78"/>
              <a:cs typeface="noorehira" panose="02000500000000020004" pitchFamily="2" charset="-78"/>
            </a:endParaRPr>
          </a:p>
          <a:p>
            <a:pPr marL="0" indent="0" defTabSz="914400" rtl="1" fontAlgn="base">
              <a:lnSpc>
                <a:spcPct val="130000"/>
              </a:lnSpc>
              <a:spcBef>
                <a:spcPct val="20000"/>
              </a:spcBef>
              <a:spcAft>
                <a:spcPct val="0"/>
              </a:spcAft>
              <a:buClr>
                <a:schemeClr val="accent2"/>
              </a:buClr>
              <a:buNone/>
            </a:pPr>
            <a:r>
              <a:rPr lang="en-US" sz="2800" dirty="0">
                <a:solidFill>
                  <a:schemeClr val="tx1"/>
                </a:solidFill>
                <a:latin typeface="Verdana" pitchFamily="34" charset="0"/>
              </a:rPr>
              <a:t>The Prophet </a:t>
            </a:r>
            <a:r>
              <a:rPr lang="en-US" sz="2800" dirty="0">
                <a:solidFill>
                  <a:schemeClr val="tx1"/>
                </a:solidFill>
                <a:latin typeface="+mj-lt"/>
              </a:rPr>
              <a:t>said: </a:t>
            </a:r>
          </a:p>
          <a:p>
            <a:pPr marL="0" indent="0" algn="ctr" defTabSz="914400" rtl="1" fontAlgn="base">
              <a:lnSpc>
                <a:spcPct val="130000"/>
              </a:lnSpc>
              <a:spcBef>
                <a:spcPct val="20000"/>
              </a:spcBef>
              <a:spcAft>
                <a:spcPct val="0"/>
              </a:spcAft>
              <a:buClr>
                <a:schemeClr val="accent2"/>
              </a:buClr>
              <a:buNone/>
            </a:pPr>
            <a:r>
              <a:rPr lang="en-US" sz="2800" dirty="0" err="1">
                <a:solidFill>
                  <a:schemeClr val="tx1"/>
                </a:solidFill>
                <a:latin typeface="+mj-lt"/>
              </a:rPr>
              <a:t>Umra</a:t>
            </a:r>
            <a:r>
              <a:rPr lang="en-US" sz="2800" dirty="0">
                <a:solidFill>
                  <a:schemeClr val="tx1"/>
                </a:solidFill>
                <a:latin typeface="+mj-lt"/>
              </a:rPr>
              <a:t> is an expiation for the sins committed between it and the previous </a:t>
            </a:r>
            <a:r>
              <a:rPr lang="en-US" sz="2800" dirty="0" err="1">
                <a:solidFill>
                  <a:schemeClr val="tx1"/>
                </a:solidFill>
                <a:latin typeface="+mj-lt"/>
              </a:rPr>
              <a:t>Umra</a:t>
            </a:r>
            <a:r>
              <a:rPr lang="en-US" sz="2800" dirty="0">
                <a:solidFill>
                  <a:schemeClr val="tx1"/>
                </a:solidFill>
                <a:latin typeface="+mj-lt"/>
              </a:rPr>
              <a:t>; and the reward of Hajj </a:t>
            </a:r>
            <a:r>
              <a:rPr lang="en-US" sz="2800" dirty="0" err="1">
                <a:solidFill>
                  <a:schemeClr val="tx1"/>
                </a:solidFill>
                <a:latin typeface="+mj-lt"/>
              </a:rPr>
              <a:t>Mabrur</a:t>
            </a:r>
            <a:r>
              <a:rPr lang="en-US" sz="2800" dirty="0">
                <a:solidFill>
                  <a:schemeClr val="tx1"/>
                </a:solidFill>
                <a:latin typeface="+mj-lt"/>
              </a:rPr>
              <a:t> (i.e., one accepted) is nothing but Jannah.</a:t>
            </a:r>
          </a:p>
          <a:p>
            <a:pPr marL="0" indent="0" algn="ctr" defTabSz="914400" rtl="1" fontAlgn="base">
              <a:lnSpc>
                <a:spcPct val="130000"/>
              </a:lnSpc>
              <a:spcBef>
                <a:spcPct val="20000"/>
              </a:spcBef>
              <a:spcAft>
                <a:spcPct val="0"/>
              </a:spcAft>
              <a:buClr>
                <a:schemeClr val="accent2"/>
              </a:buClr>
              <a:buNone/>
            </a:pPr>
            <a:r>
              <a:rPr lang="ar-SA" sz="2800" dirty="0">
                <a:solidFill>
                  <a:schemeClr val="tx1"/>
                </a:solidFill>
                <a:effectLst>
                  <a:outerShdw blurRad="38100" dist="38100" dir="2700000" algn="tl">
                    <a:srgbClr val="000000">
                      <a:alpha val="43137"/>
                    </a:srgbClr>
                  </a:outerShdw>
                </a:effectLst>
                <a:latin typeface="Simplified Arabic" pitchFamily="2" charset="-78"/>
                <a:cs typeface="Traditional Arabic" pitchFamily="2" charset="-78"/>
              </a:rPr>
              <a:t> </a:t>
            </a:r>
            <a:r>
              <a:rPr lang="ar-SA" sz="2800" dirty="0">
                <a:solidFill>
                  <a:schemeClr val="tx1"/>
                </a:solidFill>
                <a:latin typeface="noorehira" panose="02000500000000020004" pitchFamily="2" charset="-78"/>
                <a:cs typeface="noorehira" panose="02000500000000020004" pitchFamily="2" charset="-78"/>
              </a:rPr>
              <a:t>من حجّ فلم يرفث ولم يفسق رجع كيوم ولدته أمه</a:t>
            </a:r>
            <a:r>
              <a:rPr lang="ar-EG" sz="2800" dirty="0">
                <a:solidFill>
                  <a:schemeClr val="tx1"/>
                </a:solidFill>
                <a:latin typeface="noorehira" panose="02000500000000020004" pitchFamily="2" charset="-78"/>
                <a:cs typeface="noorehira" panose="02000500000000020004" pitchFamily="2" charset="-78"/>
              </a:rPr>
              <a:t>.</a:t>
            </a:r>
            <a:r>
              <a:rPr lang="ar-SA" sz="2000" b="1" dirty="0">
                <a:solidFill>
                  <a:schemeClr val="tx1"/>
                </a:solidFill>
                <a:latin typeface="noorehira" panose="02000500000000020004" pitchFamily="2" charset="-78"/>
                <a:cs typeface="noorehira" panose="02000500000000020004" pitchFamily="2" charset="-78"/>
              </a:rPr>
              <a:t> </a:t>
            </a:r>
            <a:r>
              <a:rPr lang="ar-EG" sz="2000" dirty="0">
                <a:solidFill>
                  <a:schemeClr val="tx1"/>
                </a:solidFill>
                <a:latin typeface="noorehira" panose="02000500000000020004" pitchFamily="2" charset="-78"/>
                <a:cs typeface="noorehira" panose="02000500000000020004" pitchFamily="2" charset="-78"/>
              </a:rPr>
              <a:t>(</a:t>
            </a:r>
            <a:r>
              <a:rPr lang="ar-EG" sz="2000" b="1" dirty="0">
                <a:solidFill>
                  <a:schemeClr val="tx1"/>
                </a:solidFill>
                <a:latin typeface="noorehira" panose="02000500000000020004" pitchFamily="2" charset="-78"/>
                <a:cs typeface="noorehira" panose="02000500000000020004" pitchFamily="2" charset="-78"/>
              </a:rPr>
              <a:t> </a:t>
            </a:r>
            <a:r>
              <a:rPr lang="ar-SA" sz="2000" dirty="0">
                <a:solidFill>
                  <a:schemeClr val="tx1"/>
                </a:solidFill>
                <a:latin typeface="noorehira" panose="02000500000000020004" pitchFamily="2" charset="-78"/>
                <a:cs typeface="noorehira" panose="02000500000000020004" pitchFamily="2" charset="-78"/>
              </a:rPr>
              <a:t>لفظ</a:t>
            </a:r>
            <a:r>
              <a:rPr lang="en-US" sz="2000" dirty="0">
                <a:solidFill>
                  <a:schemeClr val="tx1"/>
                </a:solidFill>
                <a:latin typeface="noorehira" panose="02000500000000020004" pitchFamily="2" charset="-78"/>
                <a:cs typeface="noorehira" panose="02000500000000020004" pitchFamily="2" charset="-78"/>
              </a:rPr>
              <a:t> </a:t>
            </a:r>
            <a:r>
              <a:rPr lang="ar-SA" sz="2000" dirty="0">
                <a:solidFill>
                  <a:schemeClr val="tx1"/>
                </a:solidFill>
                <a:latin typeface="noorehira" panose="02000500000000020004" pitchFamily="2" charset="-78"/>
                <a:cs typeface="noorehira" panose="02000500000000020004" pitchFamily="2" charset="-78"/>
              </a:rPr>
              <a:t>البخاري</a:t>
            </a:r>
            <a:r>
              <a:rPr lang="ar-EG" sz="2000" dirty="0">
                <a:solidFill>
                  <a:schemeClr val="tx1"/>
                </a:solidFill>
                <a:latin typeface="noorehira" panose="02000500000000020004" pitchFamily="2" charset="-78"/>
                <a:cs typeface="noorehira" panose="02000500000000020004" pitchFamily="2" charset="-78"/>
              </a:rPr>
              <a:t> )</a:t>
            </a:r>
            <a:endParaRPr lang="en-US" sz="2800" dirty="0">
              <a:solidFill>
                <a:schemeClr val="tx1"/>
              </a:solidFill>
              <a:latin typeface="noorehira" panose="02000500000000020004" pitchFamily="2" charset="-78"/>
              <a:cs typeface="noorehira" panose="02000500000000020004" pitchFamily="2" charset="-78"/>
            </a:endParaRPr>
          </a:p>
          <a:p>
            <a:pPr marL="0" lvl="0" indent="0" algn="ctr" defTabSz="914400" rtl="1" fontAlgn="base">
              <a:lnSpc>
                <a:spcPct val="130000"/>
              </a:lnSpc>
              <a:spcBef>
                <a:spcPct val="20000"/>
              </a:spcBef>
              <a:spcAft>
                <a:spcPct val="0"/>
              </a:spcAft>
              <a:buClr>
                <a:schemeClr val="accent2"/>
              </a:buClr>
              <a:buNone/>
            </a:pPr>
            <a:r>
              <a:rPr lang="en-US" sz="2800" dirty="0">
                <a:solidFill>
                  <a:schemeClr val="tx1"/>
                </a:solidFill>
                <a:latin typeface="Verdana" pitchFamily="34" charset="0"/>
              </a:rPr>
              <a:t>Whoever performs hajj and does not commit any obscenity nor commit any evil, will return as sinless as a new-born child</a:t>
            </a:r>
            <a:endParaRPr lang="en-US" sz="2800" dirty="0">
              <a:solidFill>
                <a:schemeClr val="tx1"/>
              </a:solidFill>
              <a:latin typeface="+mj-lt"/>
              <a:cs typeface="noorehira" panose="02000500000000020004" pitchFamily="2" charset="-78"/>
            </a:endParaRPr>
          </a:p>
        </p:txBody>
      </p:sp>
    </p:spTree>
    <p:extLst>
      <p:ext uri="{BB962C8B-B14F-4D97-AF65-F5344CB8AC3E}">
        <p14:creationId xmlns:p14="http://schemas.microsoft.com/office/powerpoint/2010/main" val="184962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3546" y="123687"/>
            <a:ext cx="4344608" cy="711200"/>
          </a:xfrm>
        </p:spPr>
        <p:txBody>
          <a:bodyPr/>
          <a:lstStyle/>
          <a:p>
            <a:r>
              <a:rPr lang="en-US" b="1" u="sng" dirty="0" err="1">
                <a:latin typeface="Calibri" panose="020F0502020204030204" pitchFamily="34" charset="0"/>
                <a:cs typeface="Calibri" panose="020F0502020204030204" pitchFamily="34" charset="0"/>
              </a:rPr>
              <a:t>Wajibaat</a:t>
            </a:r>
            <a:r>
              <a:rPr lang="en-US" b="1" u="sng" dirty="0">
                <a:latin typeface="Calibri" panose="020F0502020204030204" pitchFamily="34" charset="0"/>
                <a:cs typeface="Calibri" panose="020F0502020204030204" pitchFamily="34" charset="0"/>
              </a:rPr>
              <a:t> Of Hajj</a:t>
            </a:r>
            <a:endParaRPr lang="en-US"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1562" y="1028474"/>
            <a:ext cx="9976151" cy="5473926"/>
          </a:xfrm>
        </p:spPr>
        <p:txBody>
          <a:bodyPr>
            <a:normAutofit lnSpcReduction="10000"/>
          </a:bodyPr>
          <a:lstStyle/>
          <a:p>
            <a:pPr marL="514350" indent="-514350">
              <a:buFont typeface="+mj-lt"/>
              <a:buAutoNum type="arabicParenR"/>
            </a:pPr>
            <a:r>
              <a:rPr lang="en-US" sz="2800" dirty="0" err="1">
                <a:solidFill>
                  <a:schemeClr val="tx1"/>
                </a:solidFill>
                <a:latin typeface="Calibri" panose="020F0502020204030204" pitchFamily="34" charset="0"/>
              </a:rPr>
              <a:t>Wuqoof</a:t>
            </a:r>
            <a:r>
              <a:rPr lang="en-US" sz="2800" dirty="0">
                <a:solidFill>
                  <a:schemeClr val="tx1"/>
                </a:solidFill>
                <a:latin typeface="Calibri" panose="020F0502020204030204" pitchFamily="34" charset="0"/>
              </a:rPr>
              <a:t> at </a:t>
            </a:r>
            <a:r>
              <a:rPr lang="en-US" sz="2800" dirty="0" err="1">
                <a:solidFill>
                  <a:schemeClr val="tx1"/>
                </a:solidFill>
                <a:latin typeface="Calibri" panose="020F0502020204030204" pitchFamily="34" charset="0"/>
              </a:rPr>
              <a:t>Muzdalifah</a:t>
            </a:r>
            <a:r>
              <a:rPr lang="en-US" sz="2800" dirty="0">
                <a:solidFill>
                  <a:schemeClr val="tx1"/>
                </a:solidFill>
                <a:latin typeface="Calibri" panose="020F0502020204030204" pitchFamily="34" charset="0"/>
              </a:rPr>
              <a:t> (after </a:t>
            </a:r>
            <a:r>
              <a:rPr lang="en-US" sz="2800" dirty="0" err="1">
                <a:solidFill>
                  <a:schemeClr val="tx1"/>
                </a:solidFill>
                <a:latin typeface="Calibri" panose="020F0502020204030204" pitchFamily="34" charset="0"/>
              </a:rPr>
              <a:t>Subh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Sadiq</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err="1">
                <a:solidFill>
                  <a:schemeClr val="tx1"/>
                </a:solidFill>
                <a:latin typeface="Calibri" panose="020F0502020204030204" pitchFamily="34" charset="0"/>
              </a:rPr>
              <a:t>Sa’ee</a:t>
            </a:r>
            <a:r>
              <a:rPr lang="en-US" sz="2800" dirty="0">
                <a:solidFill>
                  <a:schemeClr val="tx1"/>
                </a:solidFill>
                <a:latin typeface="Calibri" panose="020F0502020204030204" pitchFamily="34" charset="0"/>
              </a:rPr>
              <a:t> between </a:t>
            </a:r>
            <a:r>
              <a:rPr lang="en-US" sz="2800" dirty="0" err="1">
                <a:solidFill>
                  <a:schemeClr val="tx1"/>
                </a:solidFill>
                <a:latin typeface="Calibri" panose="020F0502020204030204" pitchFamily="34" charset="0"/>
              </a:rPr>
              <a:t>Safaa</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Marwah</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rPr>
              <a:t>Rami </a:t>
            </a:r>
            <a:r>
              <a:rPr lang="en-US" sz="2800" dirty="0" err="1">
                <a:solidFill>
                  <a:schemeClr val="tx1"/>
                </a:solidFill>
                <a:latin typeface="Calibri" panose="020F0502020204030204" pitchFamily="34" charset="0"/>
              </a:rPr>
              <a:t>Jimaar</a:t>
            </a:r>
            <a:r>
              <a:rPr lang="en-US" sz="2800" dirty="0">
                <a:solidFill>
                  <a:schemeClr val="tx1"/>
                </a:solidFill>
                <a:latin typeface="Calibri" panose="020F0502020204030204" pitchFamily="34" charset="0"/>
              </a:rPr>
              <a:t> (Pelting </a:t>
            </a:r>
            <a:r>
              <a:rPr lang="en-US" sz="2800" dirty="0" err="1">
                <a:solidFill>
                  <a:schemeClr val="tx1"/>
                </a:solidFill>
                <a:latin typeface="Calibri" panose="020F0502020204030204" pitchFamily="34" charset="0"/>
              </a:rPr>
              <a:t>Shaytaan</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err="1">
                <a:solidFill>
                  <a:schemeClr val="tx1"/>
                </a:solidFill>
                <a:latin typeface="Calibri" panose="020F0502020204030204" pitchFamily="34" charset="0"/>
              </a:rPr>
              <a:t>Qurbani</a:t>
            </a:r>
            <a:r>
              <a:rPr lang="en-US" sz="2800" dirty="0">
                <a:solidFill>
                  <a:schemeClr val="tx1"/>
                </a:solidFill>
                <a:latin typeface="Calibri" panose="020F0502020204030204" pitchFamily="34" charset="0"/>
              </a:rPr>
              <a:t> (Dam-e-</a:t>
            </a:r>
            <a:r>
              <a:rPr lang="en-US" sz="2800" dirty="0" err="1">
                <a:solidFill>
                  <a:schemeClr val="tx1"/>
                </a:solidFill>
                <a:latin typeface="Calibri" panose="020F0502020204030204" pitchFamily="34" charset="0"/>
              </a:rPr>
              <a:t>Shukr</a:t>
            </a:r>
            <a:r>
              <a:rPr lang="en-US" sz="2800" dirty="0">
                <a:solidFill>
                  <a:schemeClr val="tx1"/>
                </a:solidFill>
                <a:latin typeface="Calibri" panose="020F0502020204030204" pitchFamily="34" charset="0"/>
              </a:rPr>
              <a:t>) for a person performing </a:t>
            </a:r>
            <a:r>
              <a:rPr lang="en-US" sz="2800" dirty="0" err="1">
                <a:solidFill>
                  <a:schemeClr val="tx1"/>
                </a:solidFill>
                <a:latin typeface="Calibri" panose="020F0502020204030204" pitchFamily="34" charset="0"/>
              </a:rPr>
              <a:t>Qiraan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Tammatu</a:t>
            </a:r>
            <a:r>
              <a:rPr lang="en-US" sz="2800" dirty="0">
                <a:solidFill>
                  <a:schemeClr val="tx1"/>
                </a:solidFill>
                <a:latin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rPr>
              <a:t>Shaving or trimming the hair of the head.</a:t>
            </a:r>
          </a:p>
          <a:p>
            <a:pPr marL="514350" indent="-514350">
              <a:buFont typeface="+mj-lt"/>
              <a:buAutoNum type="arabicParenR"/>
            </a:pPr>
            <a:r>
              <a:rPr lang="en-US" sz="2800" dirty="0" err="1">
                <a:solidFill>
                  <a:schemeClr val="tx1"/>
                </a:solidFill>
                <a:latin typeface="Calibri" panose="020F0502020204030204" pitchFamily="34" charset="0"/>
              </a:rPr>
              <a:t>Tawaaf</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Widaa</a:t>
            </a:r>
            <a:r>
              <a:rPr lang="en-US" sz="2800" dirty="0">
                <a:solidFill>
                  <a:schemeClr val="tx1"/>
                </a:solidFill>
                <a:latin typeface="Calibri" panose="020F0502020204030204" pitchFamily="34" charset="0"/>
              </a:rPr>
              <a:t>.</a:t>
            </a:r>
          </a:p>
          <a:p>
            <a:pPr marL="0" indent="0">
              <a:buNone/>
            </a:pPr>
            <a:endParaRPr lang="en-US" sz="2800" dirty="0">
              <a:solidFill>
                <a:schemeClr val="tx1"/>
              </a:solidFill>
              <a:latin typeface="Calibri" panose="020F0502020204030204" pitchFamily="34" charset="0"/>
            </a:endParaRPr>
          </a:p>
          <a:p>
            <a:pPr>
              <a:buNone/>
            </a:pPr>
            <a:r>
              <a:rPr lang="en-US" sz="2800" dirty="0">
                <a:solidFill>
                  <a:schemeClr val="tx1"/>
                </a:solidFill>
                <a:latin typeface="Calibri" panose="020F0502020204030204" pitchFamily="34" charset="0"/>
              </a:rPr>
              <a:t>	(Note)If a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is left out whether intentionally or accidentally, a penalty can be paid which will make the Hajj valid but only repentance will wash away the sin of missing out the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act.</a:t>
            </a:r>
          </a:p>
          <a:p>
            <a:pPr marL="0" indent="0">
              <a:buNone/>
            </a:pPr>
            <a:endParaRPr lang="en-US" dirty="0"/>
          </a:p>
        </p:txBody>
      </p:sp>
    </p:spTree>
    <p:extLst>
      <p:ext uri="{BB962C8B-B14F-4D97-AF65-F5344CB8AC3E}">
        <p14:creationId xmlns:p14="http://schemas.microsoft.com/office/powerpoint/2010/main" val="188566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791" y="100045"/>
            <a:ext cx="5203691" cy="606737"/>
          </a:xfrm>
        </p:spPr>
        <p:txBody>
          <a:bodyPr>
            <a:noAutofit/>
          </a:bodyPr>
          <a:lstStyle/>
          <a:p>
            <a:r>
              <a:rPr lang="en-US" b="1" u="sng" dirty="0">
                <a:latin typeface="Calibri" panose="020F0502020204030204" pitchFamily="34" charset="0"/>
                <a:cs typeface="Calibri" panose="020F0502020204030204" pitchFamily="34" charset="0"/>
              </a:rPr>
              <a:t>Compulsory Act Of Hajj</a:t>
            </a:r>
          </a:p>
        </p:txBody>
      </p:sp>
      <p:sp>
        <p:nvSpPr>
          <p:cNvPr id="3" name="Content Placeholder 2"/>
          <p:cNvSpPr>
            <a:spLocks noGrp="1"/>
          </p:cNvSpPr>
          <p:nvPr>
            <p:ph idx="1"/>
          </p:nvPr>
        </p:nvSpPr>
        <p:spPr>
          <a:xfrm>
            <a:off x="333825" y="812800"/>
            <a:ext cx="10508343" cy="5723739"/>
          </a:xfrm>
        </p:spPr>
        <p:txBody>
          <a:bodyPr>
            <a:normAutofit fontScale="92500" lnSpcReduction="20000"/>
          </a:bodyPr>
          <a:lstStyle/>
          <a:p>
            <a:pPr marL="514350" indent="-514350">
              <a:lnSpc>
                <a:spcPct val="120000"/>
              </a:lnSpc>
              <a:buAutoNum type="arabicPeriod"/>
            </a:pPr>
            <a:r>
              <a:rPr lang="en-US" sz="3000" b="1" u="sng" dirty="0">
                <a:solidFill>
                  <a:srgbClr val="FF0000"/>
                </a:solidFill>
                <a:latin typeface="Calibri" panose="020F0502020204030204" pitchFamily="34" charset="0"/>
              </a:rPr>
              <a:t>Ihram for Hajj:</a:t>
            </a:r>
            <a:r>
              <a:rPr lang="en-US" sz="3000" dirty="0">
                <a:solidFill>
                  <a:srgbClr val="FF0000"/>
                </a:solidFill>
                <a:latin typeface="Calibri" panose="020F0502020204030204" pitchFamily="34" charset="0"/>
              </a:rPr>
              <a:t>	</a:t>
            </a:r>
            <a:r>
              <a:rPr lang="en-US" sz="2800" dirty="0">
                <a:solidFill>
                  <a:schemeClr val="tx1"/>
                </a:solidFill>
                <a:latin typeface="Calibri" panose="020F0502020204030204" pitchFamily="34" charset="0"/>
              </a:rPr>
              <a:t>	</a:t>
            </a:r>
          </a:p>
          <a:p>
            <a:pPr marL="0" indent="0">
              <a:lnSpc>
                <a:spcPct val="120000"/>
              </a:lnSpc>
              <a:buNone/>
            </a:pPr>
            <a:r>
              <a:rPr lang="en-US" sz="2800" dirty="0">
                <a:solidFill>
                  <a:schemeClr val="tx1"/>
                </a:solidFill>
                <a:latin typeface="Calibri" panose="020F0502020204030204" pitchFamily="34" charset="0"/>
              </a:rPr>
              <a:t>	</a:t>
            </a:r>
            <a:r>
              <a:rPr lang="en-US" sz="3000" dirty="0">
                <a:solidFill>
                  <a:schemeClr val="tx1"/>
                </a:solidFill>
                <a:latin typeface="Calibri" panose="020F0502020204030204" pitchFamily="34" charset="0"/>
              </a:rPr>
              <a:t>To make intention for Hajj from the heart and to say </a:t>
            </a:r>
            <a:r>
              <a:rPr lang="en-US" sz="3000" dirty="0" err="1">
                <a:solidFill>
                  <a:schemeClr val="tx1"/>
                </a:solidFill>
                <a:latin typeface="Calibri" panose="020F0502020204030204" pitchFamily="34" charset="0"/>
              </a:rPr>
              <a:t>Talbiyah</a:t>
            </a:r>
            <a:r>
              <a:rPr lang="en-US" sz="3000" dirty="0">
                <a:solidFill>
                  <a:schemeClr val="tx1"/>
                </a:solidFill>
                <a:latin typeface="Calibri" panose="020F0502020204030204" pitchFamily="34" charset="0"/>
              </a:rPr>
              <a:t>.</a:t>
            </a:r>
          </a:p>
          <a:p>
            <a:pPr marL="514350" indent="-514350">
              <a:lnSpc>
                <a:spcPct val="120000"/>
              </a:lnSpc>
              <a:buFont typeface="+mj-lt"/>
              <a:buAutoNum type="arabicParenR" startAt="2"/>
            </a:pPr>
            <a:r>
              <a:rPr lang="en-US" sz="3000" b="1" u="sng" dirty="0">
                <a:solidFill>
                  <a:srgbClr val="FF0000"/>
                </a:solidFill>
                <a:latin typeface="Calibri" panose="020F0502020204030204" pitchFamily="34" charset="0"/>
              </a:rPr>
              <a:t>Staying at </a:t>
            </a:r>
            <a:r>
              <a:rPr lang="en-US" sz="3000" b="1" u="sng" dirty="0" err="1">
                <a:solidFill>
                  <a:srgbClr val="FF0000"/>
                </a:solidFill>
                <a:latin typeface="Calibri" panose="020F0502020204030204" pitchFamily="34" charset="0"/>
              </a:rPr>
              <a:t>Arafah</a:t>
            </a:r>
            <a:r>
              <a:rPr lang="en-US" sz="3000" b="1" u="sng" dirty="0">
                <a:solidFill>
                  <a:srgbClr val="FF0000"/>
                </a:solidFill>
                <a:latin typeface="Calibri" panose="020F0502020204030204" pitchFamily="34" charset="0"/>
              </a:rPr>
              <a:t>:</a:t>
            </a:r>
            <a:r>
              <a:rPr lang="en-US" sz="3000" dirty="0">
                <a:solidFill>
                  <a:srgbClr val="FF0000"/>
                </a:solidFill>
                <a:latin typeface="Calibri" panose="020F0502020204030204" pitchFamily="34" charset="0"/>
              </a:rPr>
              <a:t> </a:t>
            </a:r>
          </a:p>
          <a:p>
            <a:pPr marL="0" indent="0">
              <a:lnSpc>
                <a:spcPct val="120000"/>
              </a:lnSpc>
              <a:buNone/>
            </a:pPr>
            <a:r>
              <a:rPr lang="en-US" sz="2800" dirty="0">
                <a:solidFill>
                  <a:schemeClr val="tx1"/>
                </a:solidFill>
                <a:latin typeface="Calibri" panose="020F0502020204030204" pitchFamily="34" charset="0"/>
              </a:rPr>
              <a:t>	</a:t>
            </a:r>
            <a:r>
              <a:rPr lang="en-US" sz="3000" dirty="0">
                <a:solidFill>
                  <a:schemeClr val="tx1"/>
                </a:solidFill>
                <a:latin typeface="Calibri" panose="020F0502020204030204" pitchFamily="34" charset="0"/>
              </a:rPr>
              <a:t>To stay in </a:t>
            </a:r>
            <a:r>
              <a:rPr lang="en-US" sz="3000" dirty="0" err="1">
                <a:solidFill>
                  <a:schemeClr val="tx1"/>
                </a:solidFill>
                <a:latin typeface="Calibri" panose="020F0502020204030204" pitchFamily="34" charset="0"/>
              </a:rPr>
              <a:t>Arafah</a:t>
            </a:r>
            <a:r>
              <a:rPr lang="en-US" sz="3000" dirty="0">
                <a:solidFill>
                  <a:schemeClr val="tx1"/>
                </a:solidFill>
                <a:latin typeface="Calibri" panose="020F0502020204030204" pitchFamily="34" charset="0"/>
              </a:rPr>
              <a:t> for any period of time from the </a:t>
            </a:r>
            <a:r>
              <a:rPr lang="en-US" sz="3000" dirty="0" err="1">
                <a:solidFill>
                  <a:schemeClr val="tx1"/>
                </a:solidFill>
                <a:latin typeface="Calibri" panose="020F0502020204030204" pitchFamily="34" charset="0"/>
              </a:rPr>
              <a:t>Zawal</a:t>
            </a:r>
            <a:r>
              <a:rPr lang="en-US" sz="3000" dirty="0">
                <a:solidFill>
                  <a:schemeClr val="tx1"/>
                </a:solidFill>
                <a:latin typeface="Calibri" panose="020F0502020204030204" pitchFamily="34" charset="0"/>
              </a:rPr>
              <a:t> of the 9th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 up to 	the </a:t>
            </a:r>
            <a:r>
              <a:rPr lang="en-US" sz="3000" dirty="0" err="1">
                <a:solidFill>
                  <a:schemeClr val="tx1"/>
                </a:solidFill>
                <a:latin typeface="Calibri" panose="020F0502020204030204" pitchFamily="34" charset="0"/>
              </a:rPr>
              <a:t>Subh</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Sadiq</a:t>
            </a:r>
            <a:r>
              <a:rPr lang="en-US" sz="3000" dirty="0">
                <a:solidFill>
                  <a:schemeClr val="tx1"/>
                </a:solidFill>
                <a:latin typeface="Calibri" panose="020F0502020204030204" pitchFamily="34" charset="0"/>
              </a:rPr>
              <a:t> of 	the 10th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a:t>
            </a:r>
          </a:p>
          <a:p>
            <a:pPr marL="514350" indent="-514350">
              <a:lnSpc>
                <a:spcPct val="120000"/>
              </a:lnSpc>
              <a:buFont typeface="+mj-lt"/>
              <a:buAutoNum type="arabicParenR" startAt="3"/>
            </a:pPr>
            <a:r>
              <a:rPr lang="en-US" sz="3000" b="1" u="sng" dirty="0" err="1">
                <a:solidFill>
                  <a:srgbClr val="FF0000"/>
                </a:solidFill>
                <a:latin typeface="Calibri" panose="020F0502020204030204" pitchFamily="34" charset="0"/>
              </a:rPr>
              <a:t>Tawaaf</a:t>
            </a:r>
            <a:r>
              <a:rPr lang="en-US" sz="3000" b="1" u="sng" dirty="0">
                <a:solidFill>
                  <a:srgbClr val="FF0000"/>
                </a:solidFill>
                <a:latin typeface="Calibri" panose="020F0502020204030204" pitchFamily="34" charset="0"/>
              </a:rPr>
              <a:t> </a:t>
            </a:r>
            <a:r>
              <a:rPr lang="en-US" sz="3000" b="1" u="sng" dirty="0" err="1">
                <a:solidFill>
                  <a:srgbClr val="FF0000"/>
                </a:solidFill>
                <a:latin typeface="Calibri" panose="020F0502020204030204" pitchFamily="34" charset="0"/>
              </a:rPr>
              <a:t>Ziyaarah</a:t>
            </a:r>
            <a:r>
              <a:rPr lang="en-US" sz="3000" b="1" u="sng" dirty="0">
                <a:solidFill>
                  <a:srgbClr val="FF0000"/>
                </a:solidFill>
                <a:latin typeface="Calibri" panose="020F0502020204030204" pitchFamily="34" charset="0"/>
              </a:rPr>
              <a:t>:</a:t>
            </a:r>
            <a:r>
              <a:rPr lang="en-US" sz="3000" dirty="0">
                <a:solidFill>
                  <a:srgbClr val="FF0000"/>
                </a:solidFill>
                <a:latin typeface="Calibri" panose="020F0502020204030204" pitchFamily="34" charset="0"/>
              </a:rPr>
              <a:t>  </a:t>
            </a:r>
          </a:p>
          <a:p>
            <a:pPr marL="0" indent="0">
              <a:lnSpc>
                <a:spcPct val="120000"/>
              </a:lnSpc>
              <a:buNone/>
            </a:pPr>
            <a:r>
              <a:rPr lang="en-US" sz="28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Tawaaf</a:t>
            </a:r>
            <a:r>
              <a:rPr lang="en-US" sz="3000" dirty="0">
                <a:solidFill>
                  <a:schemeClr val="tx1"/>
                </a:solidFill>
                <a:latin typeface="Calibri" panose="020F0502020204030204" pitchFamily="34" charset="0"/>
              </a:rPr>
              <a:t> which is done after shaving or the hair from the </a:t>
            </a:r>
            <a:r>
              <a:rPr lang="en-US" sz="3000" dirty="0" err="1">
                <a:solidFill>
                  <a:schemeClr val="tx1"/>
                </a:solidFill>
                <a:latin typeface="Calibri" panose="020F0502020204030204" pitchFamily="34" charset="0"/>
              </a:rPr>
              <a:t>Subh</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Sadiq</a:t>
            </a:r>
            <a:r>
              <a:rPr lang="en-US" sz="3000" dirty="0">
                <a:solidFill>
                  <a:schemeClr val="tx1"/>
                </a:solidFill>
                <a:latin typeface="Calibri" panose="020F0502020204030204" pitchFamily="34" charset="0"/>
              </a:rPr>
              <a:t> 	of the 10th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 up to the of the 12th </a:t>
            </a:r>
            <a:r>
              <a:rPr lang="en-US" sz="3000" dirty="0" err="1">
                <a:solidFill>
                  <a:schemeClr val="tx1"/>
                </a:solidFill>
                <a:latin typeface="Calibri" panose="020F0502020204030204" pitchFamily="34" charset="0"/>
              </a:rPr>
              <a:t>Zil</a:t>
            </a:r>
            <a:r>
              <a:rPr lang="en-US" sz="3000" dirty="0">
                <a:solidFill>
                  <a:schemeClr val="tx1"/>
                </a:solidFill>
                <a:latin typeface="Calibri" panose="020F0502020204030204" pitchFamily="34" charset="0"/>
              </a:rPr>
              <a:t> </a:t>
            </a:r>
            <a:r>
              <a:rPr lang="en-US" sz="3000" dirty="0" err="1">
                <a:solidFill>
                  <a:schemeClr val="tx1"/>
                </a:solidFill>
                <a:latin typeface="Calibri" panose="020F0502020204030204" pitchFamily="34" charset="0"/>
              </a:rPr>
              <a:t>Hijjah</a:t>
            </a:r>
            <a:r>
              <a:rPr lang="en-US" sz="3000" dirty="0">
                <a:solidFill>
                  <a:schemeClr val="tx1"/>
                </a:solidFill>
                <a:latin typeface="Calibri" panose="020F0502020204030204" pitchFamily="34" charset="0"/>
              </a:rPr>
              <a:t>.</a:t>
            </a:r>
          </a:p>
          <a:p>
            <a:pPr marL="0" indent="0">
              <a:buNone/>
            </a:pPr>
            <a:endParaRPr lang="en-US" sz="2800" dirty="0">
              <a:solidFill>
                <a:schemeClr val="tx1"/>
              </a:solidFill>
              <a:latin typeface="Calibri" panose="020F0502020204030204" pitchFamily="34" charset="0"/>
            </a:endParaRPr>
          </a:p>
          <a:p>
            <a:pPr marL="0" indent="0">
              <a:buNone/>
            </a:pPr>
            <a:r>
              <a:rPr lang="en-US" sz="2800" dirty="0">
                <a:solidFill>
                  <a:schemeClr val="tx1"/>
                </a:solidFill>
                <a:latin typeface="Calibri" panose="020F0502020204030204" pitchFamily="34" charset="0"/>
              </a:rPr>
              <a:t>(Note)Each </a:t>
            </a:r>
            <a:r>
              <a:rPr lang="en-US" sz="2800" dirty="0" err="1">
                <a:solidFill>
                  <a:schemeClr val="tx1"/>
                </a:solidFill>
                <a:latin typeface="Calibri" panose="020F0502020204030204" pitchFamily="34" charset="0"/>
              </a:rPr>
              <a:t>Fardh</a:t>
            </a:r>
            <a:r>
              <a:rPr lang="en-US" sz="2800" dirty="0">
                <a:solidFill>
                  <a:schemeClr val="tx1"/>
                </a:solidFill>
                <a:latin typeface="Calibri" panose="020F0502020204030204" pitchFamily="34" charset="0"/>
              </a:rPr>
              <a:t> should be practiced in order and at its appropriate time and place. If any </a:t>
            </a:r>
            <a:r>
              <a:rPr lang="en-US" sz="2800" dirty="0" err="1">
                <a:solidFill>
                  <a:schemeClr val="tx1"/>
                </a:solidFill>
                <a:latin typeface="Calibri" panose="020F0502020204030204" pitchFamily="34" charset="0"/>
              </a:rPr>
              <a:t>Fardh</a:t>
            </a:r>
            <a:r>
              <a:rPr lang="en-US" sz="2800" dirty="0">
                <a:solidFill>
                  <a:schemeClr val="tx1"/>
                </a:solidFill>
                <a:latin typeface="Calibri" panose="020F0502020204030204" pitchFamily="34" charset="0"/>
              </a:rPr>
              <a:t> is left out then it will make the Hajj invalid. There is no penalty, which one can pay to make up for the loss.</a:t>
            </a:r>
          </a:p>
          <a:p>
            <a:endParaRPr lang="en-US" dirty="0"/>
          </a:p>
        </p:txBody>
      </p:sp>
    </p:spTree>
    <p:extLst>
      <p:ext uri="{BB962C8B-B14F-4D97-AF65-F5344CB8AC3E}">
        <p14:creationId xmlns:p14="http://schemas.microsoft.com/office/powerpoint/2010/main" val="110856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3" y="158840"/>
            <a:ext cx="4062091" cy="922985"/>
          </a:xfrm>
        </p:spPr>
        <p:txBody>
          <a:bodyPr/>
          <a:lstStyle/>
          <a:p>
            <a:r>
              <a:rPr lang="en-US" b="1" u="sng" dirty="0"/>
              <a:t>Virtue of Hajj…</a:t>
            </a:r>
            <a:endParaRPr lang="en-US" dirty="0"/>
          </a:p>
        </p:txBody>
      </p:sp>
      <p:sp>
        <p:nvSpPr>
          <p:cNvPr id="3" name="Content Placeholder 2"/>
          <p:cNvSpPr>
            <a:spLocks noGrp="1"/>
          </p:cNvSpPr>
          <p:nvPr>
            <p:ph idx="1"/>
          </p:nvPr>
        </p:nvSpPr>
        <p:spPr>
          <a:xfrm>
            <a:off x="587182" y="1374977"/>
            <a:ext cx="8801518" cy="5128854"/>
          </a:xfrm>
        </p:spPr>
        <p:txBody>
          <a:bodyPr>
            <a:normAutofit/>
          </a:bodyPr>
          <a:lstStyle/>
          <a:p>
            <a:pPr marL="0" lvl="0" indent="0" algn="ctr" defTabSz="914400" rtl="1" fontAlgn="base">
              <a:lnSpc>
                <a:spcPct val="130000"/>
              </a:lnSpc>
              <a:spcBef>
                <a:spcPct val="20000"/>
              </a:spcBef>
              <a:spcAft>
                <a:spcPct val="0"/>
              </a:spcAft>
              <a:buClr>
                <a:schemeClr val="accent2"/>
              </a:buClr>
              <a:buNone/>
            </a:pPr>
            <a:r>
              <a:rPr lang="ur-PK" sz="2400" dirty="0">
                <a:solidFill>
                  <a:schemeClr val="tx1"/>
                </a:solidFill>
                <a:latin typeface="noorehira" panose="02000500000000020004" pitchFamily="2" charset="-78"/>
                <a:cs typeface="noorehira" panose="02000500000000020004" pitchFamily="2" charset="-78"/>
              </a:rPr>
              <a:t>تا</a:t>
            </a:r>
            <a:r>
              <a:rPr lang="ar-SA" sz="2800" dirty="0">
                <a:solidFill>
                  <a:schemeClr val="tx1"/>
                </a:solidFill>
                <a:latin typeface="noorehira" panose="02000500000000020004" pitchFamily="2" charset="-78"/>
                <a:cs typeface="noorehira" panose="02000500000000020004" pitchFamily="2" charset="-78"/>
              </a:rPr>
              <a:t>بِعُوا بَيْنَ الْحَجِّ وَالْعُمْرَةِ فَإِنهُمَا يَنفِيَان الفقرَ وَالذنوبَ كمَا يَنفِي ‏ ‏الْكِيرُ ‏ ‏خَبَثَ ‏ ‏الحَدِيدِ وَالذهَبِ وَالفِضَّةِ وَليْسَ لِلْحَجِّ المَبْرُور ثَوَابٌ دُونَ الْجَنةِ. </a:t>
            </a:r>
            <a:r>
              <a:rPr lang="ar-EG" sz="2800" dirty="0">
                <a:solidFill>
                  <a:schemeClr val="tx1"/>
                </a:solidFill>
                <a:latin typeface="noorehira" panose="02000500000000020004" pitchFamily="2" charset="-78"/>
                <a:cs typeface="noorehira" panose="02000500000000020004" pitchFamily="2" charset="-78"/>
              </a:rPr>
              <a:t>( النسائي والترمذي )</a:t>
            </a:r>
            <a:endParaRPr lang="en-US" sz="2800" dirty="0">
              <a:solidFill>
                <a:schemeClr val="tx1"/>
              </a:solidFill>
              <a:latin typeface="noorehira" panose="02000500000000020004" pitchFamily="2" charset="-78"/>
              <a:cs typeface="noorehira" panose="02000500000000020004" pitchFamily="2" charset="-78"/>
            </a:endParaRPr>
          </a:p>
          <a:p>
            <a:pPr marL="0" indent="0">
              <a:buNone/>
            </a:pPr>
            <a:endParaRPr lang="en-US" sz="2800" dirty="0">
              <a:solidFill>
                <a:schemeClr val="tx1"/>
              </a:solidFill>
              <a:latin typeface="Verdana" pitchFamily="34" charset="0"/>
              <a:cs typeface="Times New Roman (Arabic)" charset="-78"/>
            </a:endParaRPr>
          </a:p>
          <a:p>
            <a:pPr marL="0" indent="0">
              <a:buNone/>
            </a:pPr>
            <a:r>
              <a:rPr lang="en-US" sz="2800" dirty="0">
                <a:solidFill>
                  <a:schemeClr val="tx1"/>
                </a:solidFill>
                <a:latin typeface="Verdana" pitchFamily="34" charset="0"/>
                <a:cs typeface="Times New Roman (Arabic)" charset="-78"/>
              </a:rPr>
              <a:t>Alternate between Hajj and </a:t>
            </a:r>
            <a:r>
              <a:rPr lang="en-US" sz="2800" dirty="0" err="1">
                <a:solidFill>
                  <a:schemeClr val="tx1"/>
                </a:solidFill>
                <a:latin typeface="Verdana" pitchFamily="34" charset="0"/>
                <a:cs typeface="Times New Roman (Arabic)" charset="-78"/>
              </a:rPr>
              <a:t>Umrah</a:t>
            </a:r>
            <a:r>
              <a:rPr lang="en-US" sz="2800" dirty="0">
                <a:solidFill>
                  <a:schemeClr val="tx1"/>
                </a:solidFill>
                <a:latin typeface="Verdana" pitchFamily="34" charset="0"/>
                <a:cs typeface="Times New Roman (Arabic)" charset="-78"/>
              </a:rPr>
              <a:t>, for these two remove poverty and obliterate sins just as the blacksmith's bellows removes all impurities from metals like iron, gold and silver. The reward for Hajj </a:t>
            </a:r>
            <a:r>
              <a:rPr lang="en-US" sz="2800" dirty="0" err="1">
                <a:solidFill>
                  <a:schemeClr val="tx1"/>
                </a:solidFill>
                <a:latin typeface="Verdana" pitchFamily="34" charset="0"/>
                <a:cs typeface="Times New Roman (Arabic)" charset="-78"/>
              </a:rPr>
              <a:t>Mabrur</a:t>
            </a:r>
            <a:r>
              <a:rPr lang="en-US" sz="2800" dirty="0">
                <a:solidFill>
                  <a:schemeClr val="tx1"/>
                </a:solidFill>
                <a:latin typeface="Verdana" pitchFamily="34" charset="0"/>
                <a:cs typeface="Times New Roman (Arabic)" charset="-78"/>
              </a:rPr>
              <a:t> is nothing short of Paradise</a:t>
            </a:r>
            <a:r>
              <a:rPr lang="en-US" sz="2800" dirty="0">
                <a:solidFill>
                  <a:schemeClr val="tx1"/>
                </a:solidFill>
                <a:latin typeface="Verdana" pitchFamily="34" charset="0"/>
              </a:rPr>
              <a:t>.</a:t>
            </a:r>
            <a:endParaRPr lang="en-US" sz="2800" dirty="0">
              <a:solidFill>
                <a:schemeClr val="tx1"/>
              </a:solidFill>
            </a:endParaRPr>
          </a:p>
        </p:txBody>
      </p:sp>
    </p:spTree>
    <p:extLst>
      <p:ext uri="{BB962C8B-B14F-4D97-AF65-F5344CB8AC3E}">
        <p14:creationId xmlns:p14="http://schemas.microsoft.com/office/powerpoint/2010/main" val="185015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B2F41-6B5F-4279-B5C4-BA2E8908939A}"/>
              </a:ext>
            </a:extLst>
          </p:cNvPr>
          <p:cNvSpPr/>
          <p:nvPr/>
        </p:nvSpPr>
        <p:spPr>
          <a:xfrm>
            <a:off x="490329" y="250281"/>
            <a:ext cx="11025810" cy="6190276"/>
          </a:xfrm>
          <a:prstGeom prst="rect">
            <a:avLst/>
          </a:prstGeom>
        </p:spPr>
        <p:txBody>
          <a:bodyPr wrap="square">
            <a:spAutoFit/>
          </a:bodyPr>
          <a:lstStyle/>
          <a:p>
            <a:r>
              <a:rPr lang="en-US" sz="2800" u="sng" dirty="0">
                <a:latin typeface="Calibri" panose="020F0502020204030204" pitchFamily="34" charset="0"/>
                <a:cs typeface="Calibri" panose="020F0502020204030204" pitchFamily="34" charset="0"/>
              </a:rPr>
              <a:t>Months of Hajj</a:t>
            </a:r>
          </a:p>
          <a:p>
            <a:r>
              <a:rPr lang="en-US" sz="2800" b="1" dirty="0">
                <a:solidFill>
                  <a:srgbClr val="FF0000"/>
                </a:solidFill>
                <a:latin typeface="Calibri" panose="020F0502020204030204" pitchFamily="34" charset="0"/>
                <a:cs typeface="Calibri" panose="020F0502020204030204" pitchFamily="34" charset="0"/>
              </a:rPr>
              <a:t>Hijri Calendar:</a:t>
            </a:r>
          </a:p>
          <a:p>
            <a:pPr lvl="1"/>
            <a:r>
              <a:rPr lang="en-US" sz="2800" dirty="0">
                <a:latin typeface="Calibri" panose="020F0502020204030204" pitchFamily="34" charset="0"/>
                <a:cs typeface="Calibri" panose="020F0502020204030204" pitchFamily="34" charset="0"/>
              </a:rPr>
              <a:t>1. Muharram</a:t>
            </a:r>
          </a:p>
          <a:p>
            <a:pPr lvl="1"/>
            <a:r>
              <a:rPr lang="en-US" sz="2800" dirty="0">
                <a:latin typeface="Calibri" panose="020F0502020204030204" pitchFamily="34" charset="0"/>
                <a:cs typeface="Calibri" panose="020F0502020204030204" pitchFamily="34" charset="0"/>
              </a:rPr>
              <a:t>2. Safar</a:t>
            </a:r>
          </a:p>
          <a:p>
            <a:pPr lvl="1"/>
            <a:r>
              <a:rPr lang="en-US" sz="2800" dirty="0">
                <a:latin typeface="Calibri" panose="020F0502020204030204" pitchFamily="34" charset="0"/>
                <a:cs typeface="Calibri" panose="020F0502020204030204" pitchFamily="34" charset="0"/>
              </a:rPr>
              <a:t>3. Rabi’ al-</a:t>
            </a:r>
            <a:r>
              <a:rPr lang="en-US" sz="2800" dirty="0" err="1">
                <a:latin typeface="Calibri" panose="020F0502020204030204" pitchFamily="34" charset="0"/>
                <a:cs typeface="Calibri" panose="020F0502020204030204" pitchFamily="34" charset="0"/>
              </a:rPr>
              <a:t>Awwal</a:t>
            </a: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4. Rabi’ al-Thani</a:t>
            </a:r>
          </a:p>
          <a:p>
            <a:pPr lvl="1"/>
            <a:r>
              <a:rPr lang="en-US" sz="2800" dirty="0">
                <a:latin typeface="Calibri" panose="020F0502020204030204" pitchFamily="34" charset="0"/>
                <a:cs typeface="Calibri" panose="020F0502020204030204" pitchFamily="34" charset="0"/>
              </a:rPr>
              <a:t>5. Jumada al-Ula</a:t>
            </a:r>
          </a:p>
          <a:p>
            <a:pPr lvl="1"/>
            <a:r>
              <a:rPr lang="en-US" sz="2800" dirty="0">
                <a:latin typeface="Calibri" panose="020F0502020204030204" pitchFamily="34" charset="0"/>
                <a:cs typeface="Calibri" panose="020F0502020204030204" pitchFamily="34" charset="0"/>
              </a:rPr>
              <a:t>6. Jumada al-</a:t>
            </a:r>
            <a:r>
              <a:rPr lang="en-US" sz="2800" dirty="0" err="1">
                <a:latin typeface="Calibri" panose="020F0502020204030204" pitchFamily="34" charset="0"/>
                <a:cs typeface="Calibri" panose="020F0502020204030204" pitchFamily="34" charset="0"/>
              </a:rPr>
              <a:t>Thaniya</a:t>
            </a: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7. Rajab</a:t>
            </a:r>
          </a:p>
          <a:p>
            <a:pPr lvl="1"/>
            <a:r>
              <a:rPr lang="en-US" sz="2800" dirty="0">
                <a:latin typeface="Calibri" panose="020F0502020204030204" pitchFamily="34" charset="0"/>
                <a:cs typeface="Calibri" panose="020F0502020204030204" pitchFamily="34" charset="0"/>
              </a:rPr>
              <a:t>8. </a:t>
            </a:r>
            <a:r>
              <a:rPr lang="en-US" sz="2800" dirty="0" err="1">
                <a:latin typeface="Calibri" panose="020F0502020204030204" pitchFamily="34" charset="0"/>
                <a:cs typeface="Calibri" panose="020F0502020204030204" pitchFamily="34" charset="0"/>
              </a:rPr>
              <a:t>Shaban</a:t>
            </a:r>
            <a:endParaRPr lang="en-US" sz="28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9. Ramadan</a:t>
            </a:r>
          </a:p>
          <a:p>
            <a:pPr lvl="1"/>
            <a:r>
              <a:rPr lang="en-US" sz="2800" b="1" dirty="0">
                <a:solidFill>
                  <a:srgbClr val="FF0000"/>
                </a:solidFill>
                <a:latin typeface="Calibri" panose="020F0502020204030204" pitchFamily="34" charset="0"/>
                <a:cs typeface="Calibri" panose="020F0502020204030204" pitchFamily="34" charset="0"/>
              </a:rPr>
              <a:t>10. Shawwal </a:t>
            </a:r>
            <a:r>
              <a:rPr lang="ar-SA" sz="2800" dirty="0">
                <a:latin typeface="Jameel Noori Nastaleeq" panose="02000503000000000004" pitchFamily="2" charset="-78"/>
                <a:ea typeface="Times New Roman (Arabic)"/>
                <a:cs typeface="Jameel Noori Nastaleeq" panose="02000503000000000004" pitchFamily="2" charset="-78"/>
              </a:rPr>
              <a:t>(شوال)</a:t>
            </a:r>
            <a:r>
              <a:rPr lang="ar-SA" sz="2800" b="1" dirty="0">
                <a:solidFill>
                  <a:schemeClr val="hlink"/>
                </a:solidFill>
                <a:latin typeface="Jameel Noori Nastaleeq" panose="02000503000000000004" pitchFamily="2" charset="-78"/>
                <a:ea typeface="Times New Roman (Arabic)"/>
                <a:cs typeface="Jameel Noori Nastaleeq" panose="02000503000000000004" pitchFamily="2" charset="-78"/>
              </a:rPr>
              <a:t> </a:t>
            </a:r>
            <a:endParaRPr lang="en-US" sz="2800" b="1" dirty="0">
              <a:solidFill>
                <a:schemeClr val="hlink"/>
              </a:solidFill>
              <a:latin typeface="Jameel Noori Nastaleeq" panose="02000503000000000004" pitchFamily="2" charset="-78"/>
              <a:cs typeface="Jameel Noori Nastaleeq" panose="02000503000000000004" pitchFamily="2" charset="-78"/>
            </a:endParaRPr>
          </a:p>
          <a:p>
            <a:pPr lvl="1"/>
            <a:r>
              <a:rPr lang="en-US" sz="2800" b="1" dirty="0">
                <a:solidFill>
                  <a:srgbClr val="FF0000"/>
                </a:solidFill>
                <a:latin typeface="Calibri" panose="020F0502020204030204" pitchFamily="34" charset="0"/>
                <a:cs typeface="Calibri" panose="020F0502020204030204" pitchFamily="34" charset="0"/>
              </a:rPr>
              <a:t>11. </a:t>
            </a:r>
            <a:r>
              <a:rPr lang="en-US" sz="2800" b="1" dirty="0" err="1">
                <a:solidFill>
                  <a:srgbClr val="FF0000"/>
                </a:solidFill>
                <a:latin typeface="Calibri" panose="020F0502020204030204" pitchFamily="34" charset="0"/>
                <a:cs typeface="Calibri" panose="020F0502020204030204" pitchFamily="34" charset="0"/>
              </a:rPr>
              <a:t>Dhul-Qedah</a:t>
            </a:r>
            <a:r>
              <a:rPr lang="en-US" sz="2800" b="1" dirty="0">
                <a:solidFill>
                  <a:srgbClr val="FF0000"/>
                </a:solidFill>
                <a:latin typeface="Calibri" panose="020F0502020204030204" pitchFamily="34" charset="0"/>
                <a:cs typeface="Calibri" panose="020F0502020204030204" pitchFamily="34" charset="0"/>
              </a:rPr>
              <a:t> </a:t>
            </a:r>
            <a:r>
              <a:rPr lang="ar-SA" sz="2800" dirty="0">
                <a:latin typeface="Jameel Noori Nastaleeq" panose="02000503000000000004" pitchFamily="2" charset="-78"/>
                <a:ea typeface="Times New Roman (Arabic)"/>
                <a:cs typeface="Jameel Noori Nastaleeq" panose="02000503000000000004" pitchFamily="2" charset="-78"/>
              </a:rPr>
              <a:t>(ذو القعدة)</a:t>
            </a:r>
            <a:r>
              <a:rPr lang="ar-SA" sz="2800" b="1" dirty="0">
                <a:solidFill>
                  <a:schemeClr val="hlink"/>
                </a:solidFill>
                <a:latin typeface="Calibri" panose="020F0502020204030204" pitchFamily="34" charset="0"/>
                <a:ea typeface="Times New Roman (Arabic)"/>
                <a:cs typeface="Times New Roman (Arabic)"/>
              </a:rPr>
              <a:t> </a:t>
            </a:r>
            <a:endParaRPr lang="en-US" sz="2800" b="1" dirty="0">
              <a:solidFill>
                <a:schemeClr val="hlink"/>
              </a:solidFill>
              <a:latin typeface="Calibri" panose="020F0502020204030204" pitchFamily="34" charset="0"/>
              <a:cs typeface="Calibri" panose="020F0502020204030204" pitchFamily="34" charset="0"/>
            </a:endParaRPr>
          </a:p>
          <a:p>
            <a:pPr lvl="1"/>
            <a:r>
              <a:rPr lang="en-US" sz="2800" b="1" dirty="0">
                <a:solidFill>
                  <a:srgbClr val="FF0000"/>
                </a:solidFill>
                <a:latin typeface="Calibri" panose="020F0502020204030204" pitchFamily="34" charset="0"/>
                <a:cs typeface="Calibri" panose="020F0502020204030204" pitchFamily="34" charset="0"/>
              </a:rPr>
              <a:t>12. </a:t>
            </a:r>
            <a:r>
              <a:rPr lang="en-US" sz="2800" b="1" dirty="0" err="1">
                <a:solidFill>
                  <a:srgbClr val="FF0000"/>
                </a:solidFill>
                <a:latin typeface="Calibri" panose="020F0502020204030204" pitchFamily="34" charset="0"/>
                <a:cs typeface="Calibri" panose="020F0502020204030204" pitchFamily="34" charset="0"/>
              </a:rPr>
              <a:t>Dhul-Hijjah</a:t>
            </a:r>
            <a:r>
              <a:rPr lang="en-US" sz="2800" b="1" dirty="0">
                <a:solidFill>
                  <a:srgbClr val="FF0000"/>
                </a:solidFill>
                <a:latin typeface="Calibri" panose="020F0502020204030204" pitchFamily="34" charset="0"/>
                <a:cs typeface="Calibri" panose="020F0502020204030204" pitchFamily="34" charset="0"/>
              </a:rPr>
              <a:t> </a:t>
            </a:r>
            <a:r>
              <a:rPr lang="ar-SA" sz="2800" dirty="0">
                <a:latin typeface="Jameel Noori Nastaleeq" panose="02000503000000000004" pitchFamily="2" charset="-78"/>
                <a:ea typeface="Times New Roman (Arabic)"/>
                <a:cs typeface="Jameel Noori Nastaleeq" panose="02000503000000000004" pitchFamily="2" charset="-78"/>
              </a:rPr>
              <a:t>(ذو الحجة)</a:t>
            </a:r>
            <a:r>
              <a:rPr lang="ar-SA" sz="2800" b="1" dirty="0">
                <a:solidFill>
                  <a:schemeClr val="hlink"/>
                </a:solidFill>
                <a:latin typeface="Jameel Noori Nastaleeq" panose="02000503000000000004" pitchFamily="2" charset="-78"/>
                <a:ea typeface="Times New Roman (Arabic)"/>
                <a:cs typeface="Jameel Noori Nastaleeq" panose="02000503000000000004" pitchFamily="2" charset="-78"/>
              </a:rPr>
              <a:t> </a:t>
            </a:r>
            <a:endParaRPr lang="en-US" sz="2800" b="1" dirty="0">
              <a:solidFill>
                <a:schemeClr val="hlink"/>
              </a:solidFill>
              <a:latin typeface="Jameel Noori Nastaleeq" panose="02000503000000000004" pitchFamily="2" charset="-78"/>
              <a:ea typeface="Times New Roman (Arabic)"/>
              <a:cs typeface="Jameel Noori Nastaleeq" panose="02000503000000000004" pitchFamily="2" charset="-78"/>
            </a:endParaRPr>
          </a:p>
        </p:txBody>
      </p:sp>
      <p:sp>
        <p:nvSpPr>
          <p:cNvPr id="3" name="Rectangle 2">
            <a:extLst>
              <a:ext uri="{FF2B5EF4-FFF2-40B4-BE49-F238E27FC236}">
                <a16:creationId xmlns:a16="http://schemas.microsoft.com/office/drawing/2014/main" id="{935B5018-DFA2-45B0-8057-49FEF31E3641}"/>
              </a:ext>
            </a:extLst>
          </p:cNvPr>
          <p:cNvSpPr/>
          <p:nvPr/>
        </p:nvSpPr>
        <p:spPr>
          <a:xfrm>
            <a:off x="4810539" y="250281"/>
            <a:ext cx="6705600" cy="5423023"/>
          </a:xfrm>
          <a:prstGeom prst="rect">
            <a:avLst/>
          </a:prstGeom>
        </p:spPr>
        <p:txBody>
          <a:bodyPr wrap="square">
            <a:spAutoFit/>
          </a:bodyPr>
          <a:lstStyle/>
          <a:p>
            <a:pPr marL="342900" indent="-342900">
              <a:lnSpc>
                <a:spcPct val="120000"/>
              </a:lnSpc>
              <a:buClr>
                <a:schemeClr val="accent2"/>
              </a:buClr>
              <a:buSzPct val="80000"/>
              <a:buFont typeface="Wingdings" pitchFamily="2" charset="2"/>
              <a:buNone/>
            </a:pPr>
            <a:r>
              <a:rPr lang="en-US" sz="3200" u="sng" dirty="0">
                <a:latin typeface="Calibri" panose="020F0502020204030204" pitchFamily="34" charset="0"/>
                <a:cs typeface="Calibri" panose="020F0502020204030204" pitchFamily="34" charset="0"/>
              </a:rPr>
              <a:t>Days of Hajj</a:t>
            </a:r>
          </a:p>
          <a:p>
            <a:pPr marL="457200" indent="-457200" algn="just">
              <a:buClr>
                <a:schemeClr val="accent2"/>
              </a:buClr>
              <a:buSzPct val="80000"/>
              <a:buFont typeface="Wingdings" panose="05000000000000000000" pitchFamily="2" charset="2"/>
              <a:buChar char="Ø"/>
            </a:pPr>
            <a:r>
              <a:rPr lang="en-US" sz="2800" b="1" dirty="0">
                <a:solidFill>
                  <a:srgbClr val="FF0000"/>
                </a:solidFill>
                <a:latin typeface="Calibri" panose="020F0502020204030204" pitchFamily="34" charset="0"/>
                <a:cs typeface="Calibri" panose="020F0502020204030204" pitchFamily="34" charset="0"/>
              </a:rPr>
              <a:t>All in the 12</a:t>
            </a:r>
            <a:r>
              <a:rPr lang="en-US" sz="2800" b="1" baseline="30000" dirty="0">
                <a:solidFill>
                  <a:srgbClr val="FF0000"/>
                </a:solidFill>
                <a:latin typeface="Calibri" panose="020F0502020204030204" pitchFamily="34" charset="0"/>
                <a:cs typeface="Calibri" panose="020F0502020204030204" pitchFamily="34" charset="0"/>
              </a:rPr>
              <a:t>th</a:t>
            </a:r>
            <a:r>
              <a:rPr lang="en-US" sz="2800" b="1" dirty="0">
                <a:solidFill>
                  <a:srgbClr val="FF0000"/>
                </a:solidFill>
                <a:latin typeface="Calibri" panose="020F0502020204030204" pitchFamily="34" charset="0"/>
                <a:cs typeface="Calibri" panose="020F0502020204030204" pitchFamily="34" charset="0"/>
              </a:rPr>
              <a:t> month,</a:t>
            </a:r>
            <a:r>
              <a:rPr lang="ar-SA" sz="2800" b="1" dirty="0">
                <a:solidFill>
                  <a:srgbClr val="FF0000"/>
                </a:solidFill>
                <a:latin typeface="Jameel Noori Nastaleeq" panose="02000503000000000004" pitchFamily="2" charset="-78"/>
                <a:ea typeface="Times New Roman (Arabic)"/>
                <a:cs typeface="Jameel Noori Nastaleeq" panose="02000503000000000004" pitchFamily="2" charset="-78"/>
              </a:rPr>
              <a:t> </a:t>
            </a:r>
            <a:r>
              <a:rPr lang="ar-SA" sz="2800" b="1" dirty="0">
                <a:latin typeface="Jameel Noori Nastaleeq" panose="02000503000000000004" pitchFamily="2" charset="-78"/>
                <a:ea typeface="Times New Roman (Arabic)"/>
                <a:cs typeface="Jameel Noori Nastaleeq" panose="02000503000000000004" pitchFamily="2" charset="-78"/>
              </a:rPr>
              <a:t>(ذو الحجة) </a:t>
            </a:r>
            <a:r>
              <a:rPr lang="en-US" sz="2800" b="1" dirty="0">
                <a:latin typeface="Calibri" panose="020F0502020204030204" pitchFamily="34" charset="0"/>
                <a:cs typeface="Calibri" panose="020F0502020204030204" pitchFamily="34" charset="0"/>
              </a:rPr>
              <a:t> </a:t>
            </a: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8</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Tarwiyah</a:t>
            </a:r>
            <a:endParaRPr lang="en-US" sz="2800" dirty="0">
              <a:latin typeface="Calibri" panose="020F0502020204030204" pitchFamily="34" charset="0"/>
              <a:cs typeface="Calibri" panose="020F0502020204030204" pitchFamily="34" charset="0"/>
            </a:endParaRPr>
          </a:p>
          <a:p>
            <a:pPr lvl="1" algn="just">
              <a:buClr>
                <a:schemeClr val="tx1"/>
              </a:buClr>
              <a:buSzPct val="90000"/>
            </a:pP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یوم الترویہ</a:t>
            </a:r>
            <a:r>
              <a:rPr lang="en-US" sz="2800" dirty="0">
                <a:solidFill>
                  <a:srgbClr val="FF0000"/>
                </a:solidFill>
                <a:latin typeface="noorehira" panose="02000500000000020004" pitchFamily="2" charset="-78"/>
                <a:cs typeface="noorehira" panose="02000500000000020004" pitchFamily="2" charset="-78"/>
              </a:rPr>
              <a:t>) </a:t>
            </a: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9</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Arafah</a:t>
            </a:r>
            <a:r>
              <a:rPr lang="en-US" sz="2800" dirty="0">
                <a:latin typeface="Calibri" panose="020F0502020204030204" pitchFamily="34" charset="0"/>
                <a:cs typeface="Calibri" panose="020F0502020204030204" pitchFamily="34" charset="0"/>
              </a:rPr>
              <a:t> </a:t>
            </a:r>
          </a:p>
          <a:p>
            <a:pPr lvl="1">
              <a:buClr>
                <a:schemeClr val="tx1"/>
              </a:buClr>
              <a:buSzPct val="90000"/>
            </a:pPr>
            <a:r>
              <a:rPr lang="ar-EG" sz="2800" dirty="0">
                <a:solidFill>
                  <a:srgbClr val="FF0000"/>
                </a:solidFill>
                <a:latin typeface="noorehira" panose="02000500000000020004" pitchFamily="2" charset="-78"/>
                <a:ea typeface="Times New Roman (Arabic)"/>
                <a:cs typeface="noorehira" panose="02000500000000020004" pitchFamily="2" charset="-78"/>
              </a:rPr>
              <a:t>(يوم</a:t>
            </a:r>
            <a:r>
              <a:rPr lang="ur-PK" sz="2800" dirty="0">
                <a:solidFill>
                  <a:srgbClr val="FF0000"/>
                </a:solidFill>
                <a:latin typeface="noorehira" panose="02000500000000020004" pitchFamily="2" charset="-78"/>
                <a:ea typeface="Times New Roman (Arabic)"/>
                <a:cs typeface="noorehira" panose="02000500000000020004" pitchFamily="2" charset="-78"/>
              </a:rPr>
              <a:t> العر </a:t>
            </a:r>
            <a:r>
              <a:rPr lang="ar-EG" sz="2800" dirty="0">
                <a:solidFill>
                  <a:srgbClr val="FF0000"/>
                </a:solidFill>
                <a:latin typeface="noorehira" panose="02000500000000020004" pitchFamily="2" charset="-78"/>
                <a:ea typeface="Times New Roman (Arabic)"/>
                <a:cs typeface="noorehira" panose="02000500000000020004" pitchFamily="2" charset="-78"/>
              </a:rPr>
              <a:t> فة)</a:t>
            </a:r>
            <a:r>
              <a:rPr lang="en-US" sz="2800" dirty="0">
                <a:latin typeface="Calibri" panose="020F0502020204030204" pitchFamily="34" charset="0"/>
                <a:ea typeface="Times New Roman (Arabic)"/>
                <a:cs typeface="Times New Roman (Arabic)"/>
              </a:rPr>
              <a:t>							</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10</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NaHr</a:t>
            </a:r>
            <a:r>
              <a:rPr lang="en-US" sz="2800" dirty="0">
                <a:latin typeface="Calibri" panose="020F0502020204030204" pitchFamily="34" charset="0"/>
                <a:cs typeface="Calibri" panose="020F0502020204030204" pitchFamily="34" charset="0"/>
              </a:rPr>
              <a:t> </a:t>
            </a:r>
            <a:r>
              <a:rPr lang="ar-EG" sz="2800" dirty="0">
                <a:solidFill>
                  <a:srgbClr val="FF0000"/>
                </a:solidFill>
                <a:latin typeface="noorehira" panose="02000500000000020004" pitchFamily="2" charset="-78"/>
                <a:ea typeface="Times New Roman (Arabic)"/>
                <a:cs typeface="noorehira" panose="02000500000000020004" pitchFamily="2" charset="-78"/>
              </a:rPr>
              <a:t>(يوم النحر)</a:t>
            </a:r>
            <a:r>
              <a:rPr lang="en-US" sz="2800" dirty="0">
                <a:latin typeface="Calibri" panose="020F0502020204030204" pitchFamily="34" charset="0"/>
                <a:ea typeface="Times New Roman (Arabic)"/>
                <a:cs typeface="Calibri" panose="020F0502020204030204" pitchFamily="34" charset="0"/>
              </a:rPr>
              <a:t> (</a:t>
            </a:r>
            <a:r>
              <a:rPr lang="en-US" sz="2800" dirty="0" err="1">
                <a:latin typeface="Calibri" panose="020F0502020204030204" pitchFamily="34" charset="0"/>
                <a:ea typeface="Times New Roman (Arabic)"/>
                <a:cs typeface="Calibri" panose="020F0502020204030204" pitchFamily="34" charset="0"/>
              </a:rPr>
              <a:t>Eid</a:t>
            </a:r>
            <a:r>
              <a:rPr lang="en-US" sz="2800" dirty="0">
                <a:latin typeface="Calibri" panose="020F0502020204030204" pitchFamily="34" charset="0"/>
                <a:ea typeface="Times New Roman (Arabic)"/>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11</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1</a:t>
            </a:r>
            <a:r>
              <a:rPr lang="en-US" sz="2800" baseline="30000" dirty="0">
                <a:latin typeface="Calibri" panose="020F0502020204030204" pitchFamily="34" charset="0"/>
                <a:cs typeface="Calibri" panose="020F0502020204030204" pitchFamily="34" charset="0"/>
              </a:rPr>
              <a:t>st</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tashreeq</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12</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2</a:t>
            </a:r>
            <a:r>
              <a:rPr lang="en-US" sz="2800" baseline="30000" dirty="0">
                <a:latin typeface="Calibri" panose="020F0502020204030204" pitchFamily="34" charset="0"/>
                <a:cs typeface="Calibri" panose="020F0502020204030204" pitchFamily="34" charset="0"/>
              </a:rPr>
              <a:t>nd</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tashreeq</a:t>
            </a:r>
            <a:endParaRPr lang="en-US" sz="2800" dirty="0">
              <a:latin typeface="Calibri" panose="020F0502020204030204" pitchFamily="34" charset="0"/>
              <a:cs typeface="Calibri" panose="020F0502020204030204" pitchFamily="34" charset="0"/>
            </a:endParaRPr>
          </a:p>
          <a:p>
            <a:pPr marL="914400" lvl="1" indent="-457200" algn="just">
              <a:buClr>
                <a:schemeClr val="tx1"/>
              </a:buClr>
              <a:buSzPct val="90000"/>
              <a:buFont typeface="Wingdings" panose="05000000000000000000" pitchFamily="2" charset="2"/>
              <a:buChar char="Ø"/>
            </a:pPr>
            <a:r>
              <a:rPr lang="en-US" sz="2800" dirty="0">
                <a:latin typeface="Calibri" panose="020F0502020204030204" pitchFamily="34" charset="0"/>
                <a:cs typeface="Calibri" panose="020F0502020204030204" pitchFamily="34" charset="0"/>
              </a:rPr>
              <a:t>13</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Dhul-Hijjah</a:t>
            </a:r>
            <a:r>
              <a:rPr lang="en-US" sz="2800" dirty="0">
                <a:latin typeface="Calibri" panose="020F0502020204030204" pitchFamily="34" charset="0"/>
                <a:cs typeface="Calibri" panose="020F0502020204030204" pitchFamily="34" charset="0"/>
              </a:rPr>
              <a:t>: 3</a:t>
            </a:r>
            <a:r>
              <a:rPr lang="en-US" sz="2800" baseline="30000" dirty="0">
                <a:latin typeface="Calibri" panose="020F0502020204030204" pitchFamily="34" charset="0"/>
                <a:cs typeface="Calibri" panose="020F0502020204030204" pitchFamily="34" charset="0"/>
              </a:rPr>
              <a:t>rd</a:t>
            </a:r>
            <a:r>
              <a:rPr lang="en-US" sz="2800" dirty="0">
                <a:latin typeface="Calibri" panose="020F0502020204030204" pitchFamily="34" charset="0"/>
                <a:cs typeface="Calibri" panose="020F0502020204030204" pitchFamily="34" charset="0"/>
              </a:rPr>
              <a:t> day of </a:t>
            </a:r>
            <a:r>
              <a:rPr lang="en-US" sz="2800" dirty="0" err="1">
                <a:latin typeface="Calibri" panose="020F0502020204030204" pitchFamily="34" charset="0"/>
                <a:cs typeface="Calibri" panose="020F0502020204030204" pitchFamily="34" charset="0"/>
              </a:rPr>
              <a:t>tashreeq</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184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9C5C-0FE4-4B5B-9E4F-F12499EB5F7E}"/>
              </a:ext>
            </a:extLst>
          </p:cNvPr>
          <p:cNvSpPr>
            <a:spLocks noGrp="1"/>
          </p:cNvSpPr>
          <p:nvPr>
            <p:ph type="title"/>
          </p:nvPr>
        </p:nvSpPr>
        <p:spPr>
          <a:xfrm>
            <a:off x="3261508" y="2849218"/>
            <a:ext cx="5312649" cy="1563756"/>
          </a:xfrm>
        </p:spPr>
        <p:txBody>
          <a:bodyPr>
            <a:normAutofit/>
          </a:bodyPr>
          <a:lstStyle/>
          <a:p>
            <a:r>
              <a:rPr lang="en-US" sz="5400" u="sng" dirty="0">
                <a:latin typeface="Calibri" panose="020F0502020204030204" pitchFamily="34" charset="0"/>
                <a:cs typeface="Calibri" panose="020F0502020204030204" pitchFamily="34" charset="0"/>
              </a:rPr>
              <a:t>Important Terms </a:t>
            </a:r>
          </a:p>
        </p:txBody>
      </p:sp>
    </p:spTree>
    <p:extLst>
      <p:ext uri="{BB962C8B-B14F-4D97-AF65-F5344CB8AC3E}">
        <p14:creationId xmlns:p14="http://schemas.microsoft.com/office/powerpoint/2010/main" val="152145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3D6E-7470-428E-B4AF-D388BE011179}"/>
              </a:ext>
            </a:extLst>
          </p:cNvPr>
          <p:cNvSpPr>
            <a:spLocks noGrp="1"/>
          </p:cNvSpPr>
          <p:nvPr>
            <p:ph type="title"/>
          </p:nvPr>
        </p:nvSpPr>
        <p:spPr>
          <a:xfrm>
            <a:off x="611074" y="278297"/>
            <a:ext cx="3364578" cy="622852"/>
          </a:xfrm>
        </p:spPr>
        <p:txBody>
          <a:bodyPr>
            <a:noAutofit/>
          </a:bodyPr>
          <a:lstStyle/>
          <a:p>
            <a:r>
              <a:rPr lang="en-US" sz="3200" b="1" u="sng" dirty="0">
                <a:latin typeface="Calibri" panose="020F0502020204030204" pitchFamily="34" charset="0"/>
                <a:cs typeface="Calibri" panose="020F0502020204030204" pitchFamily="34" charset="0"/>
              </a:rPr>
              <a:t>Mawaqeet</a:t>
            </a:r>
            <a:r>
              <a:rPr lang="en-US" sz="3200" dirty="0">
                <a:latin typeface="Calibri" panose="020F0502020204030204" pitchFamily="34" charset="0"/>
                <a:cs typeface="Calibri" panose="020F0502020204030204" pitchFamily="34" charset="0"/>
              </a:rPr>
              <a:t> (</a:t>
            </a:r>
            <a:r>
              <a:rPr lang="ar-SA" sz="3200" dirty="0">
                <a:latin typeface="Calibri" panose="020F0502020204030204" pitchFamily="34" charset="0"/>
                <a:ea typeface="Times New Roman (Arabic)"/>
                <a:cs typeface="Times New Roman (Arabic)"/>
              </a:rPr>
              <a:t>مواقيت</a:t>
            </a:r>
            <a:r>
              <a:rPr lang="en-US" sz="3200" dirty="0">
                <a:latin typeface="Calibri" panose="020F0502020204030204" pitchFamily="34" charset="0"/>
                <a:cs typeface="Calibri" panose="020F0502020204030204" pitchFamily="34" charset="0"/>
              </a:rPr>
              <a:t>)</a:t>
            </a:r>
            <a:r>
              <a:rPr lang="en-US" sz="3200" b="1" u="sng" dirty="0">
                <a:latin typeface="Calibri" panose="020F0502020204030204" pitchFamily="34" charset="0"/>
                <a:cs typeface="Calibri" panose="020F0502020204030204" pitchFamily="34" charset="0"/>
              </a:rPr>
              <a:t> </a:t>
            </a:r>
            <a:br>
              <a:rPr lang="en-US" sz="3200" b="1" u="sng" dirty="0">
                <a:latin typeface="Calibri" panose="020F0502020204030204" pitchFamily="34" charset="0"/>
                <a:cs typeface="Calibri" panose="020F0502020204030204" pitchFamily="34" charset="0"/>
              </a:rPr>
            </a:br>
            <a:endParaRPr lang="en-US" sz="3200" b="1"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1B6D831-3962-4F4B-AEFD-1ACCBDC9825F}"/>
              </a:ext>
            </a:extLst>
          </p:cNvPr>
          <p:cNvSpPr>
            <a:spLocks noGrp="1"/>
          </p:cNvSpPr>
          <p:nvPr>
            <p:ph idx="1"/>
          </p:nvPr>
        </p:nvSpPr>
        <p:spPr>
          <a:xfrm>
            <a:off x="226760" y="1087163"/>
            <a:ext cx="9699118" cy="5141359"/>
          </a:xfrm>
        </p:spPr>
        <p:txBody>
          <a:bodyPr>
            <a:normAutofit/>
          </a:bodyPr>
          <a:lstStyle/>
          <a:p>
            <a:pPr>
              <a:buFont typeface="Wingdings" panose="05000000000000000000" pitchFamily="2" charset="2"/>
              <a:buChar char="Ø"/>
            </a:pPr>
            <a:r>
              <a:rPr lang="en-US" sz="2800" b="1" dirty="0">
                <a:solidFill>
                  <a:schemeClr val="hlink"/>
                </a:solidFill>
                <a:latin typeface="Calibri" panose="020F0502020204030204" pitchFamily="34" charset="0"/>
                <a:cs typeface="Calibri" panose="020F0502020204030204" pitchFamily="34" charset="0"/>
              </a:rPr>
              <a:t>Mawaqeet</a:t>
            </a:r>
            <a:r>
              <a:rPr lang="en-US" sz="2800" dirty="0">
                <a:latin typeface="Calibri" panose="020F0502020204030204" pitchFamily="34" charset="0"/>
                <a:cs typeface="Calibri" panose="020F0502020204030204" pitchFamily="34" charset="0"/>
              </a:rPr>
              <a:t> (</a:t>
            </a:r>
            <a:r>
              <a:rPr lang="ar-SA" sz="2800" dirty="0">
                <a:latin typeface="Calibri" panose="020F0502020204030204" pitchFamily="34" charset="0"/>
                <a:ea typeface="Times New Roman (Arabic)"/>
                <a:cs typeface="Times New Roman (Arabic)"/>
              </a:rPr>
              <a:t>مواقيت</a:t>
            </a:r>
            <a:r>
              <a:rPr lang="en-US" sz="2800" dirty="0">
                <a:latin typeface="Calibri" panose="020F0502020204030204" pitchFamily="34" charset="0"/>
                <a:cs typeface="Calibri" panose="020F0502020204030204" pitchFamily="34" charset="0"/>
              </a:rPr>
              <a:t>) is the plural of </a:t>
            </a:r>
            <a:r>
              <a:rPr lang="en-US" sz="2800" b="1" dirty="0" err="1">
                <a:solidFill>
                  <a:schemeClr val="hlink"/>
                </a:solidFill>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a:t>
            </a:r>
            <a:r>
              <a:rPr lang="ar-SA" sz="2800" dirty="0">
                <a:latin typeface="Calibri" panose="020F0502020204030204" pitchFamily="34" charset="0"/>
                <a:ea typeface="Times New Roman (Arabic)"/>
                <a:cs typeface="Times New Roman (Arabic)"/>
              </a:rPr>
              <a:t>ميقات</a:t>
            </a:r>
            <a:r>
              <a:rPr lang="en-US" sz="2800" dirty="0">
                <a:latin typeface="Calibri" panose="020F0502020204030204" pitchFamily="34" charset="0"/>
                <a:cs typeface="Calibri" panose="020F0502020204030204" pitchFamily="34" charset="0"/>
              </a:rPr>
              <a:t>): the geographical boundary that a person intending Hajj or </a:t>
            </a:r>
            <a:r>
              <a:rPr lang="en-US" sz="2800" dirty="0" err="1">
                <a:latin typeface="Calibri" panose="020F0502020204030204" pitchFamily="34" charset="0"/>
                <a:cs typeface="Calibri" panose="020F0502020204030204" pitchFamily="34" charset="0"/>
              </a:rPr>
              <a:t>Umra</a:t>
            </a:r>
            <a:r>
              <a:rPr lang="en-US" sz="2800" dirty="0">
                <a:latin typeface="Calibri" panose="020F0502020204030204" pitchFamily="34" charset="0"/>
                <a:cs typeface="Calibri" panose="020F0502020204030204" pitchFamily="34" charset="0"/>
              </a:rPr>
              <a:t> may not cross without assuming Ihram for Hajj or </a:t>
            </a:r>
            <a:r>
              <a:rPr lang="en-US" sz="2800" dirty="0" err="1">
                <a:latin typeface="Calibri" panose="020F0502020204030204" pitchFamily="34" charset="0"/>
                <a:cs typeface="Calibri" panose="020F0502020204030204" pitchFamily="34" charset="0"/>
              </a:rPr>
              <a:t>Umra</a:t>
            </a:r>
            <a:r>
              <a:rPr lang="en-US" sz="2800" dirty="0">
                <a:latin typeface="Calibri" panose="020F0502020204030204" pitchFamily="34" charset="0"/>
                <a:cs typeface="Calibri" panose="020F0502020204030204" pitchFamily="34" charset="0"/>
              </a:rPr>
              <a:t>, or both.</a:t>
            </a:r>
          </a:p>
          <a:p>
            <a:pPr>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Muslim intending Hajj or </a:t>
            </a:r>
            <a:r>
              <a:rPr lang="en-US" sz="2800" dirty="0" err="1">
                <a:latin typeface="Calibri" panose="020F0502020204030204" pitchFamily="34" charset="0"/>
                <a:cs typeface="Calibri" panose="020F0502020204030204" pitchFamily="34" charset="0"/>
              </a:rPr>
              <a:t>Umra</a:t>
            </a:r>
            <a:r>
              <a:rPr lang="en-US" sz="2800" dirty="0">
                <a:latin typeface="Calibri" panose="020F0502020204030204" pitchFamily="34" charset="0"/>
                <a:cs typeface="Calibri" panose="020F0502020204030204" pitchFamily="34" charset="0"/>
              </a:rPr>
              <a:t> who crosses the </a:t>
            </a:r>
            <a:r>
              <a:rPr lang="en-US" sz="2800" dirty="0" err="1">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without Ihram must return to the </a:t>
            </a:r>
            <a:r>
              <a:rPr lang="en-US" sz="2800" dirty="0" err="1">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and make Ihram from there. If he/she does not return and make Ihram from the </a:t>
            </a:r>
            <a:r>
              <a:rPr lang="en-US" sz="2800" dirty="0" err="1">
                <a:latin typeface="Calibri" panose="020F0502020204030204" pitchFamily="34" charset="0"/>
                <a:cs typeface="Calibri" panose="020F0502020204030204" pitchFamily="34" charset="0"/>
              </a:rPr>
              <a:t>Meeqat</a:t>
            </a:r>
            <a:r>
              <a:rPr lang="en-US" sz="2800" dirty="0">
                <a:latin typeface="Calibri" panose="020F0502020204030204" pitchFamily="34" charset="0"/>
                <a:cs typeface="Calibri" panose="020F0502020204030204" pitchFamily="34" charset="0"/>
              </a:rPr>
              <a:t>, then he/she must offer an animal sacrifice (</a:t>
            </a:r>
            <a:r>
              <a:rPr lang="en-US" sz="2800" dirty="0" err="1">
                <a:latin typeface="Calibri" panose="020F0502020204030204" pitchFamily="34" charset="0"/>
                <a:cs typeface="Calibri" panose="020F0502020204030204" pitchFamily="34" charset="0"/>
              </a:rPr>
              <a:t>Fidya</a:t>
            </a:r>
            <a:r>
              <a:rPr lang="en-US" sz="2800" dirty="0">
                <a:latin typeface="Calibri" panose="020F0502020204030204" pitchFamily="34" charset="0"/>
                <a:cs typeface="Calibri" panose="020F0502020204030204" pitchFamily="34" charset="0"/>
              </a:rPr>
              <a:t>).</a:t>
            </a:r>
          </a:p>
          <a:p>
            <a:pPr>
              <a:buFont typeface="+mj-lt"/>
              <a:buAutoNum type="arabicParenR"/>
            </a:pPr>
            <a:endParaRPr lang="en-US" dirty="0"/>
          </a:p>
        </p:txBody>
      </p:sp>
    </p:spTree>
    <p:extLst>
      <p:ext uri="{BB962C8B-B14F-4D97-AF65-F5344CB8AC3E}">
        <p14:creationId xmlns:p14="http://schemas.microsoft.com/office/powerpoint/2010/main" val="80356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323A-EBB3-4EAA-8365-B99D2533E966}"/>
              </a:ext>
            </a:extLst>
          </p:cNvPr>
          <p:cNvSpPr>
            <a:spLocks noGrp="1"/>
          </p:cNvSpPr>
          <p:nvPr>
            <p:ph type="title"/>
          </p:nvPr>
        </p:nvSpPr>
        <p:spPr>
          <a:xfrm>
            <a:off x="3380777" y="132523"/>
            <a:ext cx="3722388" cy="636104"/>
          </a:xfrm>
        </p:spPr>
        <p:txBody>
          <a:bodyPr>
            <a:noAutofit/>
          </a:bodyPr>
          <a:lstStyle/>
          <a:p>
            <a:pPr algn="ctr"/>
            <a:r>
              <a:rPr lang="en-US" b="1" u="sng" dirty="0">
                <a:latin typeface="Calibri" panose="020F0502020204030204" pitchFamily="34" charset="0"/>
                <a:cs typeface="Calibri" panose="020F0502020204030204" pitchFamily="34" charset="0"/>
              </a:rPr>
              <a:t>Mawaqeet</a:t>
            </a:r>
            <a:r>
              <a:rPr lang="en-US" dirty="0">
                <a:latin typeface="Calibri" panose="020F0502020204030204" pitchFamily="34" charset="0"/>
                <a:cs typeface="Calibri" panose="020F0502020204030204" pitchFamily="34" charset="0"/>
              </a:rPr>
              <a:t> (</a:t>
            </a:r>
            <a:r>
              <a:rPr lang="ar-SA" dirty="0">
                <a:latin typeface="Calibri" panose="020F0502020204030204" pitchFamily="34" charset="0"/>
                <a:ea typeface="Times New Roman (Arabic)"/>
                <a:cs typeface="Times New Roman (Arabic)"/>
              </a:rPr>
              <a:t>مواقيت</a:t>
            </a:r>
            <a:r>
              <a:rPr lang="en-US" dirty="0">
                <a:latin typeface="Calibri" panose="020F0502020204030204" pitchFamily="34" charset="0"/>
                <a:cs typeface="Calibri" panose="020F0502020204030204" pitchFamily="34" charset="0"/>
              </a:rPr>
              <a:t>)</a:t>
            </a:r>
            <a:endParaRPr lang="en-US" dirty="0"/>
          </a:p>
        </p:txBody>
      </p:sp>
      <p:graphicFrame>
        <p:nvGraphicFramePr>
          <p:cNvPr id="5" name="Content Placeholder 4">
            <a:extLst>
              <a:ext uri="{FF2B5EF4-FFF2-40B4-BE49-F238E27FC236}">
                <a16:creationId xmlns:a16="http://schemas.microsoft.com/office/drawing/2014/main" id="{D7B269AB-FF27-45D7-84F0-BCAD4D721D72}"/>
              </a:ext>
            </a:extLst>
          </p:cNvPr>
          <p:cNvGraphicFramePr>
            <a:graphicFrameLocks noGrp="1"/>
          </p:cNvGraphicFramePr>
          <p:nvPr>
            <p:ph idx="1"/>
            <p:extLst>
              <p:ext uri="{D42A27DB-BD31-4B8C-83A1-F6EECF244321}">
                <p14:modId xmlns:p14="http://schemas.microsoft.com/office/powerpoint/2010/main" val="2650212643"/>
              </p:ext>
            </p:extLst>
          </p:nvPr>
        </p:nvGraphicFramePr>
        <p:xfrm>
          <a:off x="187463" y="967407"/>
          <a:ext cx="11885268" cy="5155868"/>
        </p:xfrm>
        <a:graphic>
          <a:graphicData uri="http://schemas.openxmlformats.org/drawingml/2006/table">
            <a:tbl>
              <a:tblPr firstRow="1" bandRow="1">
                <a:tableStyleId>{5C22544A-7EE6-4342-B048-85BDC9FD1C3A}</a:tableStyleId>
              </a:tblPr>
              <a:tblGrid>
                <a:gridCol w="4916381">
                  <a:extLst>
                    <a:ext uri="{9D8B030D-6E8A-4147-A177-3AD203B41FA5}">
                      <a16:colId xmlns:a16="http://schemas.microsoft.com/office/drawing/2014/main" val="4267155533"/>
                    </a:ext>
                  </a:extLst>
                </a:gridCol>
                <a:gridCol w="6968887">
                  <a:extLst>
                    <a:ext uri="{9D8B030D-6E8A-4147-A177-3AD203B41FA5}">
                      <a16:colId xmlns:a16="http://schemas.microsoft.com/office/drawing/2014/main" val="3609913746"/>
                    </a:ext>
                  </a:extLst>
                </a:gridCol>
              </a:tblGrid>
              <a:tr h="93730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0" dirty="0" err="1">
                          <a:solidFill>
                            <a:schemeClr val="tx1"/>
                          </a:solidFill>
                          <a:effectLst/>
                          <a:latin typeface="Calibri" panose="020F0502020204030204" pitchFamily="34" charset="0"/>
                          <a:cs typeface="Calibri" panose="020F0502020204030204" pitchFamily="34" charset="0"/>
                        </a:rPr>
                        <a:t>Dhu</a:t>
                      </a:r>
                      <a:r>
                        <a:rPr lang="en-US" sz="2800" b="0" dirty="0">
                          <a:solidFill>
                            <a:schemeClr val="tx1"/>
                          </a:solidFill>
                          <a:effectLst/>
                          <a:latin typeface="Calibri" panose="020F0502020204030204" pitchFamily="34" charset="0"/>
                          <a:cs typeface="Calibri" panose="020F0502020204030204" pitchFamily="34" charset="0"/>
                        </a:rPr>
                        <a:t>-l </a:t>
                      </a:r>
                      <a:r>
                        <a:rPr lang="en-US" sz="2800" b="0" dirty="0" err="1">
                          <a:solidFill>
                            <a:schemeClr val="tx1"/>
                          </a:solidFill>
                          <a:effectLst/>
                          <a:latin typeface="Calibri" panose="020F0502020204030204" pitchFamily="34" charset="0"/>
                          <a:cs typeface="Calibri" panose="020F0502020204030204" pitchFamily="34" charset="0"/>
                        </a:rPr>
                        <a:t>Hulayfah</a:t>
                      </a:r>
                      <a:r>
                        <a:rPr lang="en-US" sz="2800" b="0" dirty="0">
                          <a:solidFill>
                            <a:schemeClr val="tx1"/>
                          </a:solidFill>
                          <a:effectLst/>
                          <a:latin typeface="Calibri" panose="020F0502020204030204" pitchFamily="34" charset="0"/>
                          <a:cs typeface="Calibri" panose="020F0502020204030204" pitchFamily="34" charset="0"/>
                        </a:rPr>
                        <a:t> </a:t>
                      </a:r>
                      <a:r>
                        <a:rPr lang="ar-EG" sz="2800" b="0" dirty="0">
                          <a:solidFill>
                            <a:schemeClr val="tx1"/>
                          </a:solidFill>
                          <a:effectLst/>
                          <a:latin typeface="noorehira" panose="02000500000000020004" pitchFamily="2" charset="-78"/>
                          <a:cs typeface="noorehira" panose="02000500000000020004" pitchFamily="2" charset="-78"/>
                        </a:rPr>
                        <a:t>(</a:t>
                      </a:r>
                      <a:r>
                        <a:rPr lang="ar-SA" sz="2800" b="0" dirty="0">
                          <a:solidFill>
                            <a:schemeClr val="tx1"/>
                          </a:solidFill>
                          <a:effectLst/>
                          <a:latin typeface="noorehira" panose="02000500000000020004" pitchFamily="2" charset="-78"/>
                          <a:cs typeface="noorehira" panose="02000500000000020004" pitchFamily="2" charset="-78"/>
                        </a:rPr>
                        <a:t>ذو الحُليفة)</a:t>
                      </a:r>
                      <a:endParaRPr lang="en-US" sz="2800" b="0" dirty="0">
                        <a:solidFill>
                          <a:schemeClr val="tx1"/>
                        </a:solidFill>
                        <a:effectLst/>
                        <a:latin typeface="noorehira" panose="02000500000000020004" pitchFamily="2" charset="-78"/>
                        <a:cs typeface="noorehira" panose="02000500000000020004" pitchFamily="2" charset="-78"/>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0" dirty="0">
                          <a:solidFill>
                            <a:schemeClr val="tx1"/>
                          </a:solidFill>
                          <a:effectLst/>
                          <a:latin typeface="Calibri" panose="020F0502020204030204" pitchFamily="34" charset="0"/>
                          <a:cs typeface="Calibri" panose="020F0502020204030204" pitchFamily="34" charset="0"/>
                        </a:rPr>
                        <a:t>Coming from Madinah, other name is </a:t>
                      </a:r>
                      <a:r>
                        <a:rPr lang="en-US" sz="2800" b="0" dirty="0" err="1">
                          <a:solidFill>
                            <a:schemeClr val="tx1"/>
                          </a:solidFill>
                          <a:effectLst/>
                          <a:latin typeface="Calibri" panose="020F0502020204030204" pitchFamily="34" charset="0"/>
                          <a:cs typeface="Calibri" panose="020F0502020204030204" pitchFamily="34" charset="0"/>
                        </a:rPr>
                        <a:t>Abyar</a:t>
                      </a:r>
                      <a:r>
                        <a:rPr lang="en-US" sz="2800" b="0" dirty="0">
                          <a:solidFill>
                            <a:schemeClr val="tx1"/>
                          </a:solidFill>
                          <a:effectLst/>
                          <a:latin typeface="Calibri" panose="020F0502020204030204" pitchFamily="34" charset="0"/>
                          <a:cs typeface="Calibri" panose="020F0502020204030204" pitchFamily="34" charset="0"/>
                        </a:rPr>
                        <a:t> Ali</a:t>
                      </a:r>
                      <a:endParaRPr lang="en-US" sz="2800" dirty="0">
                        <a:solidFill>
                          <a:schemeClr val="tx1"/>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9511932"/>
                  </a:ext>
                </a:extLst>
              </a:tr>
              <a:tr h="8917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0" dirty="0">
                          <a:effectLst/>
                          <a:latin typeface="Calibri" panose="020F0502020204030204" pitchFamily="34" charset="0"/>
                          <a:cs typeface="Calibri" panose="020F0502020204030204" pitchFamily="34" charset="0"/>
                        </a:rPr>
                        <a:t>Al </a:t>
                      </a:r>
                      <a:r>
                        <a:rPr lang="en-US" sz="2800" b="0" dirty="0" err="1">
                          <a:effectLst/>
                          <a:latin typeface="Calibri" panose="020F0502020204030204" pitchFamily="34" charset="0"/>
                          <a:cs typeface="Calibri" panose="020F0502020204030204" pitchFamily="34" charset="0"/>
                        </a:rPr>
                        <a:t>Juhfah</a:t>
                      </a:r>
                      <a:r>
                        <a:rPr lang="en-US" sz="2800" b="0" dirty="0">
                          <a:effectLst/>
                          <a:latin typeface="Calibri" panose="020F0502020204030204" pitchFamily="34" charset="0"/>
                          <a:cs typeface="Calibri" panose="020F0502020204030204" pitchFamily="34" charset="0"/>
                        </a:rPr>
                        <a:t>  </a:t>
                      </a:r>
                      <a:r>
                        <a:rPr lang="ar-EG" sz="2800" b="0" dirty="0">
                          <a:effectLst/>
                          <a:latin typeface="noorehira" panose="02000500000000020004" pitchFamily="2" charset="-78"/>
                          <a:cs typeface="noorehira" panose="02000500000000020004" pitchFamily="2" charset="-78"/>
                        </a:rPr>
                        <a:t>(</a:t>
                      </a:r>
                      <a:r>
                        <a:rPr lang="ar-SA" sz="2800" b="0" dirty="0">
                          <a:effectLst/>
                          <a:latin typeface="noorehira" panose="02000500000000020004" pitchFamily="2" charset="-78"/>
                          <a:cs typeface="noorehira" panose="02000500000000020004" pitchFamily="2" charset="-78"/>
                        </a:rPr>
                        <a:t>الجُحفة)</a:t>
                      </a:r>
                      <a:endParaRPr lang="en-US" sz="2800" dirty="0">
                        <a:effectLst/>
                        <a:latin typeface="noorehira" panose="02000500000000020004" pitchFamily="2" charset="-78"/>
                        <a:cs typeface="noorehira" panose="02000500000000020004" pitchFamily="2" charset="-78"/>
                      </a:endParaRPr>
                    </a:p>
                  </a:txBody>
                  <a:tcPr/>
                </a:tc>
                <a:tc>
                  <a:txBody>
                    <a:bodyPr/>
                    <a:lstStyle/>
                    <a:p>
                      <a:pPr algn="ctr"/>
                      <a:r>
                        <a:rPr lang="en-US" sz="2800" b="0" dirty="0">
                          <a:effectLst/>
                          <a:latin typeface="Calibri" panose="020F0502020204030204" pitchFamily="34" charset="0"/>
                          <a:cs typeface="Calibri" panose="020F0502020204030204" pitchFamily="34" charset="0"/>
                        </a:rPr>
                        <a:t>Coming from North Africa, Syria, </a:t>
                      </a:r>
                      <a:endParaRPr lang="en-US" sz="2800" dirty="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42570062"/>
                  </a:ext>
                </a:extLst>
              </a:tr>
              <a:tr h="887251">
                <a:tc>
                  <a:txBody>
                    <a:bodyPr/>
                    <a:lstStyle/>
                    <a:p>
                      <a:pPr algn="ctr"/>
                      <a:r>
                        <a:rPr lang="en-US" sz="2800" b="0" dirty="0">
                          <a:effectLst/>
                          <a:latin typeface="Calibri" panose="020F0502020204030204" pitchFamily="34" charset="0"/>
                          <a:cs typeface="Calibri" panose="020F0502020204030204" pitchFamily="34" charset="0"/>
                        </a:rPr>
                        <a:t>Dhatu ‘</a:t>
                      </a:r>
                      <a:r>
                        <a:rPr lang="en-US" sz="2800" b="0" dirty="0" err="1">
                          <a:effectLst/>
                          <a:latin typeface="Calibri" panose="020F0502020204030204" pitchFamily="34" charset="0"/>
                          <a:cs typeface="Calibri" panose="020F0502020204030204" pitchFamily="34" charset="0"/>
                        </a:rPr>
                        <a:t>Irq</a:t>
                      </a:r>
                      <a:r>
                        <a:rPr lang="en-US" sz="2800" b="0" dirty="0">
                          <a:effectLst/>
                          <a:latin typeface="Calibri" panose="020F0502020204030204" pitchFamily="34" charset="0"/>
                          <a:cs typeface="Calibri" panose="020F0502020204030204" pitchFamily="34" charset="0"/>
                        </a:rPr>
                        <a:t> </a:t>
                      </a:r>
                      <a:r>
                        <a:rPr lang="ar-SA" sz="2800" b="0" dirty="0">
                          <a:effectLst/>
                          <a:latin typeface="noorehira" panose="02000500000000020004" pitchFamily="2" charset="-78"/>
                          <a:ea typeface="Times New Roman (Arabic)"/>
                          <a:cs typeface="noorehira" panose="02000500000000020004" pitchFamily="2" charset="-78"/>
                        </a:rPr>
                        <a:t> </a:t>
                      </a:r>
                      <a:r>
                        <a:rPr lang="ar-EG" sz="2800" b="0" dirty="0">
                          <a:effectLst/>
                          <a:latin typeface="noorehira" panose="02000500000000020004" pitchFamily="2" charset="-78"/>
                          <a:cs typeface="noorehira" panose="02000500000000020004" pitchFamily="2" charset="-78"/>
                        </a:rPr>
                        <a:t>(</a:t>
                      </a:r>
                      <a:r>
                        <a:rPr lang="ar-SA" sz="2800" b="0" dirty="0">
                          <a:effectLst/>
                          <a:latin typeface="noorehira" panose="02000500000000020004" pitchFamily="2" charset="-78"/>
                          <a:cs typeface="noorehira" panose="02000500000000020004" pitchFamily="2" charset="-78"/>
                        </a:rPr>
                        <a:t>ذات عرق)</a:t>
                      </a:r>
                      <a:r>
                        <a:rPr lang="en-US" sz="2800" b="0" dirty="0">
                          <a:effectLst/>
                          <a:latin typeface="noorehira" panose="02000500000000020004" pitchFamily="2" charset="-78"/>
                          <a:cs typeface="noorehira" panose="02000500000000020004" pitchFamily="2" charset="-78"/>
                        </a:rPr>
                        <a:t>  </a:t>
                      </a:r>
                      <a:endParaRPr lang="en-US" sz="2800" dirty="0">
                        <a:effectLst/>
                        <a:latin typeface="noorehira" panose="02000500000000020004" pitchFamily="2" charset="-78"/>
                        <a:cs typeface="noorehira" panose="02000500000000020004" pitchFamily="2" charset="-78"/>
                      </a:endParaRPr>
                    </a:p>
                  </a:txBody>
                  <a:tcPr/>
                </a:tc>
                <a:tc>
                  <a:txBody>
                    <a:bodyPr/>
                    <a:lstStyle/>
                    <a:p>
                      <a:pPr algn="ctr"/>
                      <a:r>
                        <a:rPr lang="en-US" sz="2800" b="0" dirty="0">
                          <a:effectLst/>
                          <a:latin typeface="Calibri" panose="020F0502020204030204" pitchFamily="34" charset="0"/>
                          <a:ea typeface="Times New Roman (Arabic)"/>
                          <a:cs typeface="Calibri" panose="020F0502020204030204" pitchFamily="34" charset="0"/>
                        </a:rPr>
                        <a:t>Coming from Iraq</a:t>
                      </a:r>
                      <a:endParaRPr lang="en-US" sz="2800" dirty="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96794897"/>
                  </a:ext>
                </a:extLst>
              </a:tr>
              <a:tr h="928081">
                <a:tc>
                  <a:txBody>
                    <a:bodyPr/>
                    <a:lstStyle/>
                    <a:p>
                      <a:pPr algn="ctr"/>
                      <a:r>
                        <a:rPr lang="en-US" sz="2800" b="0" dirty="0" err="1">
                          <a:effectLst/>
                          <a:latin typeface="Calibri" panose="020F0502020204030204" pitchFamily="34" charset="0"/>
                          <a:cs typeface="Calibri" panose="020F0502020204030204" pitchFamily="34" charset="0"/>
                        </a:rPr>
                        <a:t>Yalamlam</a:t>
                      </a:r>
                      <a:r>
                        <a:rPr lang="en-US" sz="2800" b="0" dirty="0">
                          <a:effectLst/>
                          <a:latin typeface="Calibri" panose="020F0502020204030204" pitchFamily="34" charset="0"/>
                          <a:cs typeface="Calibri" panose="020F0502020204030204" pitchFamily="34" charset="0"/>
                        </a:rPr>
                        <a:t> </a:t>
                      </a:r>
                      <a:r>
                        <a:rPr lang="ar-EG" sz="2800" b="0" dirty="0">
                          <a:effectLst/>
                          <a:latin typeface="noorehira" panose="02000500000000020004" pitchFamily="2" charset="-78"/>
                          <a:cs typeface="noorehira" panose="02000500000000020004" pitchFamily="2" charset="-78"/>
                        </a:rPr>
                        <a:t>(</a:t>
                      </a:r>
                      <a:r>
                        <a:rPr lang="ar-SA" sz="2800" b="0" dirty="0">
                          <a:effectLst/>
                          <a:latin typeface="noorehira" panose="02000500000000020004" pitchFamily="2" charset="-78"/>
                          <a:cs typeface="noorehira" panose="02000500000000020004" pitchFamily="2" charset="-78"/>
                        </a:rPr>
                        <a:t>يلملم)</a:t>
                      </a:r>
                      <a:endParaRPr lang="en-US" sz="2800" dirty="0">
                        <a:effectLst/>
                        <a:latin typeface="noorehira" panose="02000500000000020004" pitchFamily="2" charset="-78"/>
                        <a:cs typeface="noorehira" panose="02000500000000020004" pitchFamily="2" charset="-78"/>
                      </a:endParaRPr>
                    </a:p>
                  </a:txBody>
                  <a:tcPr/>
                </a:tc>
                <a:tc>
                  <a:txBody>
                    <a:bodyPr/>
                    <a:lstStyle/>
                    <a:p>
                      <a:pPr algn="ctr"/>
                      <a:r>
                        <a:rPr lang="en-US" sz="2800" b="0" dirty="0">
                          <a:effectLst/>
                          <a:latin typeface="Calibri" panose="020F0502020204030204" pitchFamily="34" charset="0"/>
                          <a:cs typeface="Calibri" panose="020F0502020204030204" pitchFamily="34" charset="0"/>
                        </a:rPr>
                        <a:t>Coming from Yemen</a:t>
                      </a:r>
                      <a:endParaRPr lang="en-US" sz="2800" dirty="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37005437"/>
                  </a:ext>
                </a:extLst>
              </a:tr>
              <a:tr h="1511518">
                <a:tc>
                  <a:txBody>
                    <a:bodyPr/>
                    <a:lstStyle/>
                    <a:p>
                      <a:pPr algn="ctr">
                        <a:lnSpc>
                          <a:spcPct val="120000"/>
                        </a:lnSpc>
                        <a:buClr>
                          <a:schemeClr val="accent2"/>
                        </a:buClr>
                        <a:buSzPct val="80000"/>
                        <a:buFontTx/>
                        <a:buNone/>
                      </a:pPr>
                      <a:r>
                        <a:rPr lang="en-US" sz="2800" b="0" dirty="0" err="1">
                          <a:effectLst/>
                          <a:latin typeface="Calibri" panose="020F0502020204030204" pitchFamily="34" charset="0"/>
                          <a:cs typeface="Calibri" panose="020F0502020204030204" pitchFamily="34" charset="0"/>
                        </a:rPr>
                        <a:t>Qarn</a:t>
                      </a:r>
                      <a:r>
                        <a:rPr lang="en-US" sz="2800" b="0" dirty="0">
                          <a:effectLst/>
                          <a:latin typeface="Calibri" panose="020F0502020204030204" pitchFamily="34" charset="0"/>
                          <a:cs typeface="Calibri" panose="020F0502020204030204" pitchFamily="34" charset="0"/>
                        </a:rPr>
                        <a:t> Al </a:t>
                      </a:r>
                      <a:r>
                        <a:rPr lang="en-US" sz="2800" b="0" dirty="0" err="1">
                          <a:effectLst/>
                          <a:latin typeface="Calibri" panose="020F0502020204030204" pitchFamily="34" charset="0"/>
                          <a:cs typeface="Calibri" panose="020F0502020204030204" pitchFamily="34" charset="0"/>
                        </a:rPr>
                        <a:t>Manazil</a:t>
                      </a:r>
                      <a:r>
                        <a:rPr lang="en-US" sz="2800" b="0" dirty="0">
                          <a:effectLst/>
                          <a:latin typeface="Calibri" panose="020F0502020204030204" pitchFamily="34" charset="0"/>
                          <a:cs typeface="Calibri" panose="020F0502020204030204" pitchFamily="34" charset="0"/>
                        </a:rPr>
                        <a:t> </a:t>
                      </a:r>
                      <a:r>
                        <a:rPr lang="en-US" sz="2800" b="0" dirty="0">
                          <a:effectLst/>
                          <a:latin typeface="noorehira" panose="02000500000000020004" pitchFamily="2" charset="-78"/>
                          <a:cs typeface="noorehira" panose="02000500000000020004" pitchFamily="2" charset="-78"/>
                        </a:rPr>
                        <a:t>(</a:t>
                      </a:r>
                      <a:r>
                        <a:rPr lang="ar-EG" sz="2800" b="0" dirty="0">
                          <a:effectLst/>
                          <a:latin typeface="noorehira" panose="02000500000000020004" pitchFamily="2" charset="-78"/>
                          <a:cs typeface="noorehira" panose="02000500000000020004" pitchFamily="2" charset="-78"/>
                        </a:rPr>
                        <a:t>(</a:t>
                      </a:r>
                      <a:r>
                        <a:rPr lang="ar-SA" sz="2800" b="0" dirty="0">
                          <a:effectLst/>
                          <a:latin typeface="noorehira" panose="02000500000000020004" pitchFamily="2" charset="-78"/>
                          <a:cs typeface="noorehira" panose="02000500000000020004" pitchFamily="2" charset="-78"/>
                        </a:rPr>
                        <a:t>قرن المناز</a:t>
                      </a:r>
                      <a:r>
                        <a:rPr lang="ur-PK" sz="2800" b="0" dirty="0">
                          <a:effectLst/>
                          <a:latin typeface="noorehira" panose="02000500000000020004" pitchFamily="2" charset="-78"/>
                          <a:cs typeface="noorehira" panose="02000500000000020004" pitchFamily="2" charset="-78"/>
                        </a:rPr>
                        <a:t>ل</a:t>
                      </a:r>
                      <a:endParaRPr lang="en-US" sz="2800" b="0" dirty="0">
                        <a:effectLst/>
                        <a:latin typeface="noorehira" panose="02000500000000020004" pitchFamily="2" charset="-78"/>
                        <a:ea typeface="Times New Roman (Arabic)"/>
                        <a:cs typeface="noorehira" panose="02000500000000020004" pitchFamily="2" charset="-78"/>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0" dirty="0">
                          <a:effectLst/>
                          <a:latin typeface="Calibri" panose="020F0502020204030204" pitchFamily="34" charset="0"/>
                          <a:ea typeface="Times New Roman (Arabic)"/>
                          <a:cs typeface="Calibri" panose="020F0502020204030204" pitchFamily="34" charset="0"/>
                        </a:rPr>
                        <a:t>Coming from Najd (Riyadh, UAE)</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800" dirty="0">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612649"/>
                  </a:ext>
                </a:extLst>
              </a:tr>
            </a:tbl>
          </a:graphicData>
        </a:graphic>
      </p:graphicFrame>
    </p:spTree>
    <p:extLst>
      <p:ext uri="{BB962C8B-B14F-4D97-AF65-F5344CB8AC3E}">
        <p14:creationId xmlns:p14="http://schemas.microsoft.com/office/powerpoint/2010/main" val="89985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9142-DA48-4922-A34C-23D086AEC797}"/>
              </a:ext>
            </a:extLst>
          </p:cNvPr>
          <p:cNvSpPr>
            <a:spLocks noGrp="1"/>
          </p:cNvSpPr>
          <p:nvPr>
            <p:ph type="title"/>
          </p:nvPr>
        </p:nvSpPr>
        <p:spPr>
          <a:xfrm>
            <a:off x="465299" y="278295"/>
            <a:ext cx="2582701" cy="622853"/>
          </a:xfrm>
        </p:spPr>
        <p:txBody>
          <a:bodyPr>
            <a:noAutofit/>
          </a:bodyPr>
          <a:lstStyle/>
          <a:p>
            <a:r>
              <a:rPr lang="en-US" b="1" u="sng" dirty="0"/>
              <a:t>Tawaf </a:t>
            </a:r>
            <a:r>
              <a:rPr lang="ar-EG" b="1" u="sng" dirty="0">
                <a:cs typeface="Arial" charset="0"/>
              </a:rPr>
              <a:t>طواف</a:t>
            </a:r>
            <a:br>
              <a:rPr lang="en-US" b="1" u="sng" dirty="0"/>
            </a:br>
            <a:endParaRPr lang="en-US" b="1" u="sng" dirty="0"/>
          </a:p>
        </p:txBody>
      </p:sp>
      <p:sp>
        <p:nvSpPr>
          <p:cNvPr id="3" name="Content Placeholder 2">
            <a:extLst>
              <a:ext uri="{FF2B5EF4-FFF2-40B4-BE49-F238E27FC236}">
                <a16:creationId xmlns:a16="http://schemas.microsoft.com/office/drawing/2014/main" id="{79DED38B-CBE0-4563-999A-FD2AAFD81F9B}"/>
              </a:ext>
            </a:extLst>
          </p:cNvPr>
          <p:cNvSpPr>
            <a:spLocks noGrp="1"/>
          </p:cNvSpPr>
          <p:nvPr>
            <p:ph idx="1"/>
          </p:nvPr>
        </p:nvSpPr>
        <p:spPr>
          <a:xfrm>
            <a:off x="346029" y="1020902"/>
            <a:ext cx="9659361" cy="5353394"/>
          </a:xfrm>
        </p:spPr>
        <p:txBody>
          <a:bodyPr/>
          <a:lstStyle/>
          <a:p>
            <a:pPr marL="0" indent="0">
              <a:lnSpc>
                <a:spcPct val="120000"/>
              </a:lnSpc>
              <a:buNone/>
            </a:pPr>
            <a:r>
              <a:rPr lang="en-US" sz="3200" dirty="0">
                <a:latin typeface="Calibri" panose="020F0502020204030204" pitchFamily="34" charset="0"/>
                <a:cs typeface="Calibri" panose="020F0502020204030204" pitchFamily="34" charset="0"/>
              </a:rPr>
              <a:t>Tawaf around the </a:t>
            </a:r>
            <a:r>
              <a:rPr lang="en-US" sz="3200" dirty="0" err="1">
                <a:latin typeface="Calibri" panose="020F0502020204030204" pitchFamily="34" charset="0"/>
                <a:cs typeface="Calibri" panose="020F0502020204030204" pitchFamily="34" charset="0"/>
              </a:rPr>
              <a:t>Ka'ba</a:t>
            </a:r>
            <a:r>
              <a:rPr lang="en-US" sz="3200" dirty="0" err="1">
                <a:latin typeface="Calibri" panose="020F0502020204030204" pitchFamily="34" charset="0"/>
                <a:ea typeface="Times New Roman (Arabic)"/>
                <a:cs typeface="Calibri" panose="020F0502020204030204" pitchFamily="34" charset="0"/>
              </a:rPr>
              <a:t>h</a:t>
            </a:r>
            <a:r>
              <a:rPr lang="en-US" sz="3200" dirty="0">
                <a:latin typeface="Calibri" panose="020F0502020204030204" pitchFamily="34" charset="0"/>
                <a:cs typeface="Calibri" panose="020F0502020204030204" pitchFamily="34" charset="0"/>
              </a:rPr>
              <a:t> </a:t>
            </a:r>
          </a:p>
          <a:p>
            <a:pPr lvl="1">
              <a:lnSpc>
                <a:spcPct val="120000"/>
              </a:lnSpc>
              <a:buFont typeface="Wingdings" panose="05000000000000000000" pitchFamily="2" charset="2"/>
              <a:buChar char="Ø"/>
            </a:pPr>
            <a:r>
              <a:rPr lang="en-US" sz="3200" dirty="0">
                <a:latin typeface="Calibri" panose="020F0502020204030204" pitchFamily="34" charset="0"/>
                <a:cs typeface="Calibri" panose="020F0502020204030204" pitchFamily="34" charset="0"/>
              </a:rPr>
              <a:t>Start from the Black Stone.</a:t>
            </a:r>
          </a:p>
          <a:p>
            <a:pPr lvl="1">
              <a:lnSpc>
                <a:spcPct val="120000"/>
              </a:lnSpc>
              <a:buFont typeface="Wingdings" panose="05000000000000000000" pitchFamily="2" charset="2"/>
              <a:buChar char="Ø"/>
            </a:pPr>
            <a:r>
              <a:rPr lang="en-US" sz="3200" dirty="0" err="1">
                <a:latin typeface="Calibri" panose="020F0502020204030204" pitchFamily="34" charset="0"/>
                <a:cs typeface="Calibri" panose="020F0502020204030204" pitchFamily="34" charset="0"/>
              </a:rPr>
              <a:t>Ka’bah</a:t>
            </a:r>
            <a:r>
              <a:rPr lang="en-US" sz="3200" dirty="0">
                <a:latin typeface="Calibri" panose="020F0502020204030204" pitchFamily="34" charset="0"/>
                <a:cs typeface="Calibri" panose="020F0502020204030204" pitchFamily="34" charset="0"/>
              </a:rPr>
              <a:t> being to your left.</a:t>
            </a:r>
          </a:p>
          <a:p>
            <a:pPr lvl="1">
              <a:lnSpc>
                <a:spcPct val="120000"/>
              </a:lnSpc>
              <a:buFont typeface="Wingdings" panose="05000000000000000000" pitchFamily="2" charset="2"/>
              <a:buChar char="Ø"/>
            </a:pPr>
            <a:r>
              <a:rPr lang="en-US" sz="3200" dirty="0">
                <a:latin typeface="Calibri" panose="020F0502020204030204" pitchFamily="34" charset="0"/>
                <a:cs typeface="Calibri" panose="020F0502020204030204" pitchFamily="34" charset="0"/>
              </a:rPr>
              <a:t>Go around the </a:t>
            </a:r>
            <a:r>
              <a:rPr lang="en-US" sz="3200" dirty="0" err="1">
                <a:latin typeface="Calibri" panose="020F0502020204030204" pitchFamily="34" charset="0"/>
                <a:cs typeface="Calibri" panose="020F0502020204030204" pitchFamily="34" charset="0"/>
              </a:rPr>
              <a:t>Ka’bah</a:t>
            </a:r>
            <a:r>
              <a:rPr lang="en-US" sz="3200" dirty="0">
                <a:latin typeface="Calibri" panose="020F0502020204030204" pitchFamily="34" charset="0"/>
                <a:cs typeface="Calibri" panose="020F0502020204030204" pitchFamily="34" charset="0"/>
              </a:rPr>
              <a:t> past the Black Stone seven times.</a:t>
            </a:r>
          </a:p>
          <a:p>
            <a:pPr lvl="1">
              <a:lnSpc>
                <a:spcPct val="120000"/>
              </a:lnSpc>
              <a:buFont typeface="Wingdings" panose="05000000000000000000" pitchFamily="2" charset="2"/>
              <a:buChar char="Ø"/>
            </a:pPr>
            <a:r>
              <a:rPr lang="en-US" sz="3200" dirty="0">
                <a:latin typeface="Calibri" panose="020F0502020204030204" pitchFamily="34" charset="0"/>
                <a:cs typeface="Calibri" panose="020F0502020204030204" pitchFamily="34" charset="0"/>
              </a:rPr>
              <a:t>Kiss the Black Stone or say </a:t>
            </a:r>
            <a:r>
              <a:rPr lang="en-US" sz="3200" dirty="0" err="1">
                <a:latin typeface="Calibri" panose="020F0502020204030204" pitchFamily="34" charset="0"/>
                <a:cs typeface="Calibri" panose="020F0502020204030204" pitchFamily="34" charset="0"/>
              </a:rPr>
              <a:t>Takbeer</a:t>
            </a:r>
            <a:r>
              <a:rPr lang="en-US" sz="3200" dirty="0">
                <a:latin typeface="Calibri" panose="020F0502020204030204" pitchFamily="34" charset="0"/>
                <a:cs typeface="Calibri" panose="020F0502020204030204" pitchFamily="34" charset="0"/>
              </a:rPr>
              <a:t> every time you pass by it. (i.e. every circuit)</a:t>
            </a:r>
          </a:p>
          <a:p>
            <a:endParaRPr lang="en-US" dirty="0"/>
          </a:p>
        </p:txBody>
      </p:sp>
    </p:spTree>
    <p:extLst>
      <p:ext uri="{BB962C8B-B14F-4D97-AF65-F5344CB8AC3E}">
        <p14:creationId xmlns:p14="http://schemas.microsoft.com/office/powerpoint/2010/main" val="268104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466</TotalTime>
  <Words>2315</Words>
  <Application>Microsoft Office PowerPoint</Application>
  <PresentationFormat>Widescreen</PresentationFormat>
  <Paragraphs>208</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Calibri</vt:lpstr>
      <vt:lpstr>Jameel Noori Nastaleeq</vt:lpstr>
      <vt:lpstr>noorehira</vt:lpstr>
      <vt:lpstr>Simplified Arabic</vt:lpstr>
      <vt:lpstr>Times New Roman</vt:lpstr>
      <vt:lpstr>Times New Roman (Arabic)</vt:lpstr>
      <vt:lpstr>Traditional Arabic</vt:lpstr>
      <vt:lpstr>Trebuchet MS</vt:lpstr>
      <vt:lpstr>Verdana</vt:lpstr>
      <vt:lpstr>Wingdings</vt:lpstr>
      <vt:lpstr>Wingdings 3</vt:lpstr>
      <vt:lpstr>Facet</vt:lpstr>
      <vt:lpstr>Pilgrimage</vt:lpstr>
      <vt:lpstr>Definition Of Hajj (حج)</vt:lpstr>
      <vt:lpstr>Virtue of Hajj…</vt:lpstr>
      <vt:lpstr>Virtue of Hajj…</vt:lpstr>
      <vt:lpstr>PowerPoint Presentation</vt:lpstr>
      <vt:lpstr>Important Terms </vt:lpstr>
      <vt:lpstr>Mawaqeet (مواقيت)  </vt:lpstr>
      <vt:lpstr>Mawaqeet (مواقيت)</vt:lpstr>
      <vt:lpstr>Tawaf طواف </vt:lpstr>
      <vt:lpstr>Tawaf طواف</vt:lpstr>
      <vt:lpstr>Tawaf طواف</vt:lpstr>
      <vt:lpstr>Tawaf طواف</vt:lpstr>
      <vt:lpstr>Tawaf طواف</vt:lpstr>
      <vt:lpstr>Tawaf طواف</vt:lpstr>
      <vt:lpstr>Tawaf طواف</vt:lpstr>
      <vt:lpstr>Sa’y between Safa &amp; Marwa (صفا   اورمروہ کے  درمیان سعی)</vt:lpstr>
      <vt:lpstr>Sa’y between Safa &amp; Marwa (صفا   اورمروة کے  درمیان سعی)</vt:lpstr>
      <vt:lpstr>Ihraam (احرام)</vt:lpstr>
      <vt:lpstr>Preparation Of Ihram</vt:lpstr>
      <vt:lpstr>Prohibitions of Ihram محظورات احرام</vt:lpstr>
      <vt:lpstr>Prohibitions of Ihram محظورات احرام</vt:lpstr>
      <vt:lpstr>Talbiyah</vt:lpstr>
      <vt:lpstr>Kinds of Hajj</vt:lpstr>
      <vt:lpstr>Tamattu’ (تمتع ) </vt:lpstr>
      <vt:lpstr>Qiran (قِران)  </vt:lpstr>
      <vt:lpstr>Ifrad  (ِافراد )  </vt:lpstr>
      <vt:lpstr>Sa’y between Safa &amp; Marwa (صفا   اورمروة کے  درمیان سعی)</vt:lpstr>
      <vt:lpstr>Arafa عرفہ</vt:lpstr>
      <vt:lpstr>Arafa عرفہ</vt:lpstr>
      <vt:lpstr>Wajibaat Of Hajj</vt:lpstr>
      <vt:lpstr>Compulsory Act Of Hajj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Pilgrimage</dc:title>
  <dc:creator>Muhammad Hassan Saeed</dc:creator>
  <cp:lastModifiedBy>asdfd</cp:lastModifiedBy>
  <cp:revision>44</cp:revision>
  <dcterms:created xsi:type="dcterms:W3CDTF">2017-10-01T11:28:13Z</dcterms:created>
  <dcterms:modified xsi:type="dcterms:W3CDTF">2017-10-25T07:31:38Z</dcterms:modified>
</cp:coreProperties>
</file>