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snapToGrid="0">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t>3/16/2021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3/16/2021</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Islamic Studies     Ijma (consensus) </a:t>
            </a:r>
          </a:p>
        </p:txBody>
      </p:sp>
      <p:sp>
        <p:nvSpPr>
          <p:cNvPr id="5" name="Date Placeholder 4"/>
          <p:cNvSpPr>
            <a:spLocks noGrp="1"/>
          </p:cNvSpPr>
          <p:nvPr>
            <p:ph type="dt" idx="11"/>
          </p:nvPr>
        </p:nvSpPr>
        <p:spPr/>
        <p:txBody>
          <a:bodyPr/>
          <a:lstStyle/>
          <a:p>
            <a:fld id="{421A3198-0441-47E7-9DE5-5F6C5357765E}" type="datetime1">
              <a:rPr lang="en-US" smtClean="0"/>
              <a:pPr/>
              <a:t>3/16/2021</a:t>
            </a:fld>
            <a:endParaRPr lang="en-US"/>
          </a:p>
        </p:txBody>
      </p:sp>
      <p:sp>
        <p:nvSpPr>
          <p:cNvPr id="6" name="Footer Placeholder 5"/>
          <p:cNvSpPr>
            <a:spLocks noGrp="1"/>
          </p:cNvSpPr>
          <p:nvPr>
            <p:ph type="ftr" sz="quarter" idx="12"/>
          </p:nvPr>
        </p:nvSpPr>
        <p:spPr/>
        <p:txBody>
          <a:bodyPr/>
          <a:lstStyle/>
          <a:p>
            <a:r>
              <a:rPr lang="en-US"/>
              <a:t>Dr. Aziz-ur-Rehman Saifee </a:t>
            </a:r>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E5AAFB97-889A-48C2-B682-B4F4E2ACF27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3B8DA31-852C-438A-A9A8-B9B7F755FE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B310F6A-8A6F-4679-B9CD-D9D447F5F4A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232C631-A1D5-4D4E-AFC6-12CF80720FF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CADC6A0-295D-4F37-8DA3-BAA32FB1F3C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646C449-40D4-4851-A365-CD986E0E98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5E159B7-2422-48FF-98A6-078E92FE7C9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6FD36E-600F-4A61-BE97-A221DA288A1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322357A-F9AC-4F62-BDF4-8663268267B6}"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C6AE057-9756-4DB1-86E2-606DFBFFD35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C329EB5-DAF2-44FB-9B47-1E5DB8AFDB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451D6-7184-4B24-96FE-0B4F0214EFF8}"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a:t>Sources of Islamic Law</a:t>
            </a:r>
          </a:p>
        </p:txBody>
      </p:sp>
      <p:sp>
        <p:nvSpPr>
          <p:cNvPr id="3075" name="Rectangle 3"/>
          <p:cNvSpPr>
            <a:spLocks noGrp="1" noChangeArrowheads="1"/>
          </p:cNvSpPr>
          <p:nvPr>
            <p:ph type="subTitle" idx="1"/>
          </p:nvPr>
        </p:nvSpPr>
        <p:spPr/>
        <p:txBody>
          <a:bodyPr/>
          <a:lstStyle/>
          <a:p>
            <a:r>
              <a:rPr lang="en-US" altLang="en-US"/>
              <a:t>Islamic law is based upon four main sources</a:t>
            </a:r>
          </a:p>
        </p:txBody>
      </p:sp>
    </p:spTree>
    <p:extLst>
      <p:ext uri="{BB962C8B-B14F-4D97-AF65-F5344CB8AC3E}">
        <p14:creationId xmlns:p14="http://schemas.microsoft.com/office/powerpoint/2010/main" val="2787467009"/>
      </p:ext>
    </p:extLst>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lstStyle/>
          <a:p>
            <a:pPr algn="ctr"/>
            <a:r>
              <a:rPr lang="en-US" sz="5400" dirty="0"/>
              <a:t>Sunnah</a:t>
            </a:r>
            <a:br>
              <a:rPr lang="en-US" sz="5400" dirty="0"/>
            </a:br>
            <a:r>
              <a:rPr lang="en-US" sz="5400" dirty="0"/>
              <a:t>(</a:t>
            </a:r>
            <a:r>
              <a:rPr lang="ur-PK" sz="5400" dirty="0">
                <a:latin typeface="noorehira" panose="02000500000000020004" pitchFamily="2" charset="-78"/>
                <a:cs typeface="noorehira" panose="02000500000000020004" pitchFamily="2" charset="-78"/>
              </a:rPr>
              <a:t>سنہ</a:t>
            </a:r>
            <a:r>
              <a:rPr lang="en-US" sz="5400" dirty="0"/>
              <a:t>)</a:t>
            </a:r>
            <a:br>
              <a:rPr lang="en-US" sz="5400" dirty="0"/>
            </a:br>
            <a:r>
              <a:rPr lang="en-US" sz="5400" dirty="0"/>
              <a:t>The Second Source</a:t>
            </a:r>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إليهم</a:t>
            </a:r>
          </a:p>
          <a:p>
            <a:pPr algn="ctr">
              <a:lnSpc>
                <a:spcPct val="80000"/>
              </a:lnSpc>
              <a:buNone/>
            </a:pPr>
            <a:r>
              <a:rPr lang="en-US" sz="2800" dirty="0">
                <a:cs typeface="Arial" charset="0"/>
              </a:rPr>
              <a:t>I 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المبين</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حسنة</a:t>
            </a: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لايحبالكافرين</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a:cs typeface="Arial" charset="0"/>
              </a:rPr>
              <a:t>من يطع الرسول فقد أطاع الله</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cs typeface="Arial" charset="0"/>
              </a:rPr>
              <a:t>وما أرسلنا من رسول إلا ليطاع بإذن الله</a:t>
            </a:r>
            <a:endParaRPr lang="en-US" sz="2400" dirty="0">
              <a:cs typeface="Arial" charset="0"/>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641445" y="1665027"/>
            <a:ext cx="7816755" cy="1935423"/>
          </a:xfrm>
        </p:spPr>
        <p:txBody>
          <a:bodyPr/>
          <a:lstStyle/>
          <a:p>
            <a:r>
              <a:rPr lang="en-US" dirty="0" err="1"/>
              <a:t>Ijma</a:t>
            </a:r>
            <a:r>
              <a:rPr lang="en-US" dirty="0"/>
              <a:t> </a:t>
            </a:r>
            <a:br>
              <a:rPr lang="en-US" dirty="0"/>
            </a:br>
            <a:r>
              <a:rPr lang="ur-PK" dirty="0"/>
              <a:t>(اجماع)</a:t>
            </a:r>
            <a:r>
              <a:rPr lang="en-US" dirty="0"/>
              <a:t> </a:t>
            </a:r>
            <a:br>
              <a:rPr lang="en-US" dirty="0"/>
            </a:br>
            <a:r>
              <a:rPr lang="en-US" dirty="0"/>
              <a:t>Consensus of The </a:t>
            </a:r>
            <a:r>
              <a:rPr lang="en-US" dirty="0" err="1"/>
              <a:t>Ummah</a:t>
            </a:r>
            <a:endParaRPr lang="en-US" dirty="0"/>
          </a:p>
        </p:txBody>
      </p:sp>
      <p:sp>
        <p:nvSpPr>
          <p:cNvPr id="4" name="Slide Number Placeholder 3"/>
          <p:cNvSpPr>
            <a:spLocks noGrp="1"/>
          </p:cNvSpPr>
          <p:nvPr>
            <p:ph type="sldNum" sz="quarter" idx="4"/>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Sources of Islamic Law</a:t>
            </a:r>
          </a:p>
        </p:txBody>
      </p:sp>
      <p:sp>
        <p:nvSpPr>
          <p:cNvPr id="4099" name="Content Placeholder 2"/>
          <p:cNvSpPr>
            <a:spLocks noGrp="1"/>
          </p:cNvSpPr>
          <p:nvPr>
            <p:ph idx="1"/>
          </p:nvPr>
        </p:nvSpPr>
        <p:spPr/>
        <p:txBody>
          <a:bodyPr/>
          <a:lstStyle/>
          <a:p>
            <a:r>
              <a:rPr lang="en-US" altLang="en-US"/>
              <a:t>There are four sources of Islamic Law.</a:t>
            </a:r>
          </a:p>
          <a:p>
            <a:r>
              <a:rPr lang="en-US" altLang="en-US"/>
              <a:t>Primary Sources:</a:t>
            </a:r>
          </a:p>
          <a:p>
            <a:pPr lvl="1"/>
            <a:r>
              <a:rPr lang="en-US" altLang="en-US"/>
              <a:t>The Holy Quran</a:t>
            </a:r>
          </a:p>
          <a:p>
            <a:pPr lvl="1"/>
            <a:r>
              <a:rPr lang="en-US" altLang="en-US"/>
              <a:t>The Sunnahs of the Holy Prophet (PBUH)</a:t>
            </a:r>
          </a:p>
          <a:p>
            <a:r>
              <a:rPr lang="en-US" altLang="en-US"/>
              <a:t>Secondary Sources:</a:t>
            </a:r>
          </a:p>
          <a:p>
            <a:pPr lvl="1"/>
            <a:r>
              <a:rPr lang="en-US" altLang="en-US"/>
              <a:t>Ijma (Consensus)</a:t>
            </a:r>
          </a:p>
          <a:p>
            <a:pPr lvl="1"/>
            <a:r>
              <a:rPr lang="en-US" altLang="en-US"/>
              <a:t>Qiyas (Analogy)</a:t>
            </a:r>
          </a:p>
        </p:txBody>
      </p:sp>
    </p:spTree>
    <p:extLst>
      <p:ext uri="{BB962C8B-B14F-4D97-AF65-F5344CB8AC3E}">
        <p14:creationId xmlns:p14="http://schemas.microsoft.com/office/powerpoint/2010/main" val="4154399933"/>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err="1"/>
              <a:t>Ijma</a:t>
            </a:r>
            <a:r>
              <a:rPr lang="en-US" dirty="0"/>
              <a:t> (Consensus of </a:t>
            </a:r>
            <a:r>
              <a:rPr lang="en-US" dirty="0" err="1"/>
              <a:t>Ummah</a:t>
            </a:r>
            <a:r>
              <a:rPr lang="en-US" dirty="0"/>
              <a:t>)</a:t>
            </a:r>
          </a:p>
        </p:txBody>
      </p:sp>
      <p:sp>
        <p:nvSpPr>
          <p:cNvPr id="2053" name="Rectangle 5"/>
          <p:cNvSpPr>
            <a:spLocks noGrp="1" noChangeArrowheads="1"/>
          </p:cNvSpPr>
          <p:nvPr>
            <p:ph idx="1"/>
          </p:nvPr>
        </p:nvSpPr>
        <p:spPr/>
        <p:txBody>
          <a:bodyPr/>
          <a:lstStyle/>
          <a:p>
            <a:pPr>
              <a:lnSpc>
                <a:spcPct val="90000"/>
              </a:lnSpc>
            </a:pPr>
            <a:r>
              <a:rPr lang="en-US" sz="280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a:t>Ijma means agreeing upon or uniting in opinion.</a:t>
            </a:r>
          </a:p>
          <a:p>
            <a:pPr>
              <a:lnSpc>
                <a:spcPct val="90000"/>
              </a:lnSpc>
            </a:pPr>
            <a:r>
              <a:rPr lang="en-US" sz="280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67A152-0EA8-46C8-B3AF-3EE3132F2C85}" type="slidenum">
              <a:rPr lang="en-US"/>
              <a:pPr/>
              <a:t>21</a:t>
            </a:fld>
            <a:endParaRPr lang="en-US"/>
          </a:p>
        </p:txBody>
      </p:sp>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Qur’an</a:t>
            </a:r>
          </a:p>
        </p:txBody>
      </p:sp>
      <p:sp>
        <p:nvSpPr>
          <p:cNvPr id="8195" name="Rectangle 3"/>
          <p:cNvSpPr>
            <a:spLocks noGrp="1" noChangeArrowheads="1"/>
          </p:cNvSpPr>
          <p:nvPr>
            <p:ph type="body" idx="1"/>
          </p:nvPr>
        </p:nvSpPr>
        <p:spPr/>
        <p:txBody>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endParaRPr lang="en-US" b="1" u="sng" dirty="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p>
          <a:p>
            <a:pPr algn="ctr">
              <a:lnSpc>
                <a:spcPct val="80000"/>
              </a:lnSpc>
              <a:buNone/>
            </a:pPr>
            <a:endParaRPr lang="ar-SA" sz="2400" dirty="0">
              <a:cs typeface="Arial" charset="0"/>
            </a:endParaRPr>
          </a:p>
          <a:p>
            <a:pPr algn="ctr">
              <a:lnSpc>
                <a:spcPct val="80000"/>
              </a:lnSpc>
              <a:buNone/>
            </a:pPr>
            <a:r>
              <a:rPr lang="ar-SA" sz="2400"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you.</a:t>
            </a:r>
          </a:p>
        </p:txBody>
      </p:sp>
    </p:spTree>
    <p:extLst>
      <p:ext uri="{BB962C8B-B14F-4D97-AF65-F5344CB8AC3E}">
        <p14:creationId xmlns:p14="http://schemas.microsoft.com/office/powerpoint/2010/main" val="426921266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DD5226-7DFF-46B1-AE06-B80059326EE3}" type="slidenum">
              <a:rPr lang="en-US"/>
              <a:pPr/>
              <a:t>22</a:t>
            </a:fld>
            <a:endParaRPr lang="en-US"/>
          </a:p>
        </p:txBody>
      </p:sp>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type="body" idx="1"/>
          </p:nvPr>
        </p:nvSpPr>
        <p:spPr>
          <a:xfrm>
            <a:off x="263525" y="1295400"/>
            <a:ext cx="7386638" cy="4800600"/>
          </a:xfrm>
        </p:spPr>
        <p:txBody>
          <a:bodyPr/>
          <a:lstStyle/>
          <a:p>
            <a:pPr algn="ctr">
              <a:buNone/>
            </a:pPr>
            <a:r>
              <a:rPr lang="ar-SA" sz="2800" dirty="0">
                <a:cs typeface="Arial" charset="0"/>
              </a:rPr>
              <a:t>وأمرهم شورى بينهم</a:t>
            </a:r>
          </a:p>
          <a:p>
            <a:pPr algn="ctr">
              <a:buNone/>
            </a:pPr>
            <a:r>
              <a:rPr lang="en-US" sz="2800" dirty="0">
                <a:cs typeface="Arial" charset="0"/>
              </a:rPr>
              <a:t>And whose affairs are (settled) with mutual consultation between 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المتوكلين</a:t>
            </a:r>
            <a:endParaRPr lang="en-US" sz="2800" dirty="0">
              <a:cs typeface="Arial" charset="0"/>
            </a:endParaRPr>
          </a:p>
          <a:p>
            <a:pPr algn="ctr">
              <a:buNone/>
            </a:pPr>
            <a:r>
              <a:rPr lang="en-US" sz="2800" dirty="0">
                <a:cs typeface="Arial" charset="0"/>
              </a:rPr>
              <a:t>Consult them in the matter and once you have taken a decision, place your trust in Allah. Surely, Allah loves those who place their trust in Him.</a:t>
            </a:r>
          </a:p>
        </p:txBody>
      </p:sp>
    </p:spTree>
    <p:extLst>
      <p:ext uri="{BB962C8B-B14F-4D97-AF65-F5344CB8AC3E}">
        <p14:creationId xmlns:p14="http://schemas.microsoft.com/office/powerpoint/2010/main" val="1209479943"/>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107B0-96C2-424B-8EDD-F3C795AFC2B8}" type="slidenum">
              <a:rPr lang="en-US"/>
              <a:pPr/>
              <a:t>23</a:t>
            </a:fld>
            <a:endParaRPr lang="en-US"/>
          </a:p>
        </p:txBody>
      </p:sp>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type="body" idx="1"/>
          </p:nvPr>
        </p:nvSpPr>
        <p:spPr>
          <a:xfrm>
            <a:off x="263525" y="1598613"/>
            <a:ext cx="7386638" cy="4573587"/>
          </a:xfrm>
        </p:spPr>
        <p:txBody>
          <a:bodyPr/>
          <a:lstStyle/>
          <a:p>
            <a:pPr>
              <a:buNone/>
            </a:pPr>
            <a:r>
              <a:rPr lang="en-US" dirty="0"/>
              <a:t>The Holy Prophet (SAW) has said:</a:t>
            </a:r>
          </a:p>
          <a:p>
            <a:pPr algn="ctr" rtl="1">
              <a:buNone/>
            </a:pPr>
            <a:endParaRPr lang="en-US" dirty="0">
              <a:cs typeface="Arial" charset="0"/>
            </a:endParaRPr>
          </a:p>
          <a:p>
            <a:pPr algn="ctr" rtl="1">
              <a:buNone/>
            </a:pPr>
            <a:r>
              <a:rPr lang="ar-SA" b="1" u="sng" dirty="0">
                <a:latin typeface="noorehira" panose="02000500000000020004" pitchFamily="2" charset="-78"/>
                <a:cs typeface="noorehira" panose="02000500000000020004" pitchFamily="2" charset="-78"/>
              </a:rPr>
              <a:t>لن 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Tree>
    <p:extLst>
      <p:ext uri="{BB962C8B-B14F-4D97-AF65-F5344CB8AC3E}">
        <p14:creationId xmlns:p14="http://schemas.microsoft.com/office/powerpoint/2010/main" val="407465000"/>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6221BD-49E4-4F71-BD0F-59913CD35E2F}" type="slidenum">
              <a:rPr lang="en-US"/>
              <a:pPr/>
              <a:t>24</a:t>
            </a:fld>
            <a:endParaRPr lang="en-US"/>
          </a:p>
        </p:txBody>
      </p:sp>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type="body" idx="1"/>
          </p:nvPr>
        </p:nvSpPr>
        <p:spPr>
          <a:xfrm>
            <a:off x="457200" y="1175658"/>
            <a:ext cx="8229600" cy="4950506"/>
          </a:xfrm>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a:t>Ijma of </a:t>
            </a:r>
            <a:r>
              <a:rPr lang="en-US" dirty="0" err="1"/>
              <a:t>Tabiyeen</a:t>
            </a:r>
            <a:r>
              <a:rPr lang="en-US" dirty="0"/>
              <a:t>.(</a:t>
            </a:r>
            <a:r>
              <a:rPr lang="en-US" sz="1800" dirty="0"/>
              <a:t>are the generation of Muslims who followed the Companions of the Prophet Muhammad (</a:t>
            </a:r>
            <a:r>
              <a:rPr lang="en-US" sz="1800" dirty="0" err="1"/>
              <a:t>ṣaḥābah</a:t>
            </a:r>
            <a:r>
              <a:rPr lang="en-US" sz="1800" dirty="0"/>
              <a:t>) </a:t>
            </a:r>
            <a:r>
              <a:rPr lang="en-US" dirty="0"/>
              <a:t>)</a:t>
            </a:r>
            <a:endParaRPr lang="en-US" sz="1800" dirty="0"/>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they are able to make </a:t>
            </a:r>
            <a:r>
              <a:rPr lang="en-US" dirty="0" err="1"/>
              <a:t>Ijma</a:t>
            </a:r>
            <a:r>
              <a:rPr lang="en-US" dirty="0"/>
              <a:t> and give their consensus.</a:t>
            </a:r>
          </a:p>
        </p:txBody>
      </p:sp>
    </p:spTree>
    <p:extLst>
      <p:ext uri="{BB962C8B-B14F-4D97-AF65-F5344CB8AC3E}">
        <p14:creationId xmlns:p14="http://schemas.microsoft.com/office/powerpoint/2010/main" val="2243085199"/>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CDFC7-EB48-4F51-8ABA-81F29BFC8712}" type="slidenum">
              <a:rPr lang="en-US"/>
              <a:pPr/>
              <a:t>25</a:t>
            </a:fld>
            <a:endParaRPr lang="en-US"/>
          </a:p>
        </p:txBody>
      </p:sp>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type="body" idx="1"/>
          </p:nvPr>
        </p:nvSpPr>
        <p:spPr>
          <a:xfrm>
            <a:off x="228600" y="1600200"/>
            <a:ext cx="7386638" cy="5029200"/>
          </a:xfrm>
        </p:spPr>
        <p:txBody>
          <a:bodyPr/>
          <a:lstStyle/>
          <a:p>
            <a:pPr>
              <a:lnSpc>
                <a:spcPct val="90000"/>
              </a:lnSpc>
            </a:pPr>
            <a:r>
              <a:rPr lang="en-US" sz="2800" dirty="0"/>
              <a:t>Consensus of the companions of Holy Prophet on </a:t>
            </a:r>
            <a:r>
              <a:rPr lang="en-US" sz="2800" dirty="0" err="1"/>
              <a:t>Salat-ul-Travih</a:t>
            </a:r>
            <a:r>
              <a:rPr lang="en-US" sz="2800"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Tree>
    <p:extLst>
      <p:ext uri="{BB962C8B-B14F-4D97-AF65-F5344CB8AC3E}">
        <p14:creationId xmlns:p14="http://schemas.microsoft.com/office/powerpoint/2010/main" val="2448592763"/>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a:t>Qiyas</a:t>
            </a:r>
            <a:br>
              <a:rPr lang="ur-PK" dirty="0"/>
            </a:br>
            <a:r>
              <a:rPr lang="ur-PK" dirty="0"/>
              <a:t>(قیاس)</a:t>
            </a:r>
            <a:endParaRPr lang="en-US" dirty="0"/>
          </a:p>
        </p:txBody>
      </p:sp>
      <p:sp>
        <p:nvSpPr>
          <p:cNvPr id="22531" name="Rectangle 3"/>
          <p:cNvSpPr>
            <a:spLocks noGrp="1" noChangeArrowheads="1"/>
          </p:cNvSpPr>
          <p:nvPr>
            <p:ph type="subTitle" idx="1"/>
          </p:nvPr>
        </p:nvSpPr>
        <p:spPr/>
        <p:txBody>
          <a:bodyPr/>
          <a:lstStyle/>
          <a:p>
            <a:r>
              <a:rPr lang="en-US" dirty="0"/>
              <a:t>Analogical Reasoning</a:t>
            </a:r>
          </a:p>
        </p:txBody>
      </p:sp>
    </p:spTree>
    <p:extLst>
      <p:ext uri="{BB962C8B-B14F-4D97-AF65-F5344CB8AC3E}">
        <p14:creationId xmlns:p14="http://schemas.microsoft.com/office/powerpoint/2010/main" val="644662568"/>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Qiyas (Analogical Reasoning)</a:t>
            </a:r>
          </a:p>
        </p:txBody>
      </p:sp>
      <p:sp>
        <p:nvSpPr>
          <p:cNvPr id="23555" name="Rectangle 3"/>
          <p:cNvSpPr>
            <a:spLocks noGrp="1" noChangeArrowheads="1"/>
          </p:cNvSpPr>
          <p:nvPr>
            <p:ph type="body" idx="1"/>
          </p:nvPr>
        </p:nvSpPr>
        <p:spPr/>
        <p:txBody>
          <a:bodyPr/>
          <a:lstStyle/>
          <a:p>
            <a:r>
              <a:rPr lang="en-US" sz="2800" dirty="0"/>
              <a:t>Qiyas means judging or comparing the things. </a:t>
            </a:r>
          </a:p>
          <a:p>
            <a:r>
              <a:rPr lang="en-US" sz="2800" dirty="0"/>
              <a:t>Qiyas is the fourth important source of Islamic law.</a:t>
            </a:r>
          </a:p>
          <a:p>
            <a:r>
              <a:rPr lang="en-US" sz="2800" dirty="0"/>
              <a:t>It is technically defined as to apply a recognized rule of shariah expressly mentioned in the Holy Quran and Sunnah to a similar thing or situation by way of analogy.</a:t>
            </a:r>
          </a:p>
          <a:p>
            <a:r>
              <a:rPr lang="en-US" sz="2800" dirty="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60"/>
            <a:ext cx="8229600" cy="1124954"/>
          </a:xfrm>
        </p:spPr>
        <p:txBody>
          <a:bodyPr/>
          <a:lstStyle/>
          <a:p>
            <a:r>
              <a:rPr lang="en-US" dirty="0"/>
              <a:t>Authenticity of Qiyas through Quran</a:t>
            </a:r>
          </a:p>
        </p:txBody>
      </p:sp>
      <p:sp>
        <p:nvSpPr>
          <p:cNvPr id="3" name="Content Placeholder 2"/>
          <p:cNvSpPr>
            <a:spLocks noGrp="1"/>
          </p:cNvSpPr>
          <p:nvPr>
            <p:ph idx="1"/>
          </p:nvPr>
        </p:nvSpPr>
        <p:spPr/>
        <p:txBody>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a:latin typeface="noorehira" panose="02000500000000020004" pitchFamily="2" charset="-78"/>
                <a:cs typeface="noorehira" panose="02000500000000020004" pitchFamily="2" charset="-78"/>
              </a:rPr>
              <a:t>فاعتبرو یا اولی الابصار</a:t>
            </a:r>
            <a:endParaRPr lang="en-US" sz="2400" dirty="0">
              <a:latin typeface="noorehira" panose="02000500000000020004" pitchFamily="2" charset="-78"/>
              <a:cs typeface="noorehira" panose="02000500000000020004" pitchFamily="2" charset="-78"/>
            </a:endParaRPr>
          </a:p>
          <a:p>
            <a:pPr marL="0" indent="0" algn="ctr">
              <a:lnSpc>
                <a:spcPct val="90000"/>
              </a:lnSpc>
              <a:buNone/>
            </a:pPr>
            <a:r>
              <a:rPr lang="en-GB" sz="2400" dirty="0"/>
              <a:t>So, Learn a Lesson,</a:t>
            </a:r>
            <a:r>
              <a:rPr lang="en-US" sz="2400" dirty="0"/>
              <a:t>(from their condition)</a:t>
            </a:r>
            <a:r>
              <a:rPr lang="en-GB" sz="2400" dirty="0"/>
              <a:t> </a:t>
            </a:r>
          </a:p>
          <a:p>
            <a:pPr marL="0" indent="0" algn="ctr">
              <a:lnSpc>
                <a:spcPct val="90000"/>
              </a:lnSpc>
              <a:buNone/>
            </a:pPr>
            <a:r>
              <a:rPr lang="en-GB" sz="2400" dirty="0"/>
              <a:t>O Those who have Eyes</a:t>
            </a:r>
          </a:p>
          <a:p>
            <a:pPr marL="0" indent="0" algn="ctr">
              <a:lnSpc>
                <a:spcPct val="90000"/>
              </a:lnSpc>
              <a:buNone/>
            </a:pPr>
            <a:r>
              <a:rPr lang="en-GB" sz="2400" dirty="0"/>
              <a:t> </a:t>
            </a:r>
          </a:p>
          <a:p>
            <a:pPr marL="0" indent="0">
              <a:lnSpc>
                <a:spcPct val="90000"/>
              </a:lnSpc>
              <a:buNone/>
            </a:pPr>
            <a:r>
              <a:rPr lang="en-GB" sz="2800" dirty="0"/>
              <a:t>I</a:t>
            </a:r>
            <a:r>
              <a:rPr lang="en-GB" sz="2400" dirty="0"/>
              <a:t>t means some problems will appear and you will not find the solution, therefore you can ask the people having knowledge of Qur’an and Hadith, and reason with them .</a:t>
            </a:r>
            <a:endParaRPr lang="ar-SA" sz="2400" dirty="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a:t>وتلك الأمثال نضربها للناس وما يعقلها إلا العلمون</a:t>
            </a:r>
            <a:endParaRPr lang="en-US" sz="2800" dirty="0"/>
          </a:p>
          <a:p>
            <a:pPr marL="0" indent="0" algn="ctr" rtl="1">
              <a:lnSpc>
                <a:spcPct val="90000"/>
              </a:lnSpc>
              <a:buNone/>
            </a:pPr>
            <a:r>
              <a:rPr lang="ar-SA" sz="2800" dirty="0"/>
              <a:t> (سورة العنكبوت: 43)</a:t>
            </a:r>
          </a:p>
          <a:p>
            <a:pPr marL="0" indent="0" algn="ctr">
              <a:lnSpc>
                <a:spcPct val="90000"/>
              </a:lnSpc>
              <a:buNone/>
            </a:pPr>
            <a:r>
              <a:rPr lang="en-US" sz="2800" dirty="0"/>
              <a:t>We site these examples for people, but no one understands them except the knowledgeable ones.</a:t>
            </a:r>
          </a:p>
          <a:p>
            <a:pPr marL="0" indent="0" algn="ctr">
              <a:lnSpc>
                <a:spcPct val="90000"/>
              </a:lnSpc>
              <a:buNone/>
            </a:pPr>
            <a:endParaRPr lang="en-US" sz="2800" dirty="0"/>
          </a:p>
          <a:p>
            <a:pPr marL="0" indent="0" algn="ctr">
              <a:lnSpc>
                <a:spcPct val="90000"/>
              </a:lnSpc>
              <a:buNone/>
            </a:pPr>
            <a:r>
              <a:rPr lang="en-GB" sz="2800" i="1" dirty="0"/>
              <a:t>It means that Allah stated examples and some people can understand. If someone wants a solution, they should ask the knowledgeable once and those can derive the solution.</a:t>
            </a:r>
            <a:endParaRPr lang="ar-SA" sz="2800" i="1" dirty="0"/>
          </a:p>
          <a:p>
            <a:pPr marL="0" indent="0" algn="ctr">
              <a:buNone/>
            </a:pPr>
            <a:endParaRPr lang="en-US" sz="2800" dirty="0"/>
          </a:p>
        </p:txBody>
      </p:sp>
      <p:sp>
        <p:nvSpPr>
          <p:cNvPr id="4" name="Title 1"/>
          <p:cNvSpPr>
            <a:spLocks noGrp="1"/>
          </p:cNvSpPr>
          <p:nvPr>
            <p:ph type="title"/>
          </p:nvPr>
        </p:nvSpPr>
        <p:spPr>
          <a:xfrm>
            <a:off x="457200" y="274638"/>
            <a:ext cx="8229600" cy="1143000"/>
          </a:xfrm>
        </p:spPr>
        <p:txBody>
          <a:bodyPr/>
          <a:lstStyle/>
          <a:p>
            <a:r>
              <a:rPr lang="en-US" dirty="0"/>
              <a:t>Authenticity of Qiyas through Quran</a:t>
            </a:r>
          </a:p>
        </p:txBody>
      </p:sp>
    </p:spTree>
    <p:extLst>
      <p:ext uri="{BB962C8B-B14F-4D97-AF65-F5344CB8AC3E}">
        <p14:creationId xmlns:p14="http://schemas.microsoft.com/office/powerpoint/2010/main" val="255066824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Qur’an</a:t>
            </a:r>
            <a:br>
              <a:rPr lang="en-US" sz="4000" dirty="0"/>
            </a:br>
            <a:r>
              <a:rPr lang="en-US" sz="4000" dirty="0"/>
              <a:t>(</a:t>
            </a:r>
            <a:r>
              <a:rPr lang="ar-SA" sz="4000" b="1" dirty="0">
                <a:solidFill>
                  <a:schemeClr val="tx1"/>
                </a:solidFill>
                <a:cs typeface="Traditional Arabic" pitchFamily="2" charset="-78"/>
              </a:rPr>
              <a:t>القرآن الكريم </a:t>
            </a:r>
            <a:r>
              <a:rPr lang="en-US" sz="4000" dirty="0"/>
              <a:t>)</a:t>
            </a:r>
            <a:br>
              <a:rPr lang="en-US" sz="4000" dirty="0"/>
            </a:br>
            <a:r>
              <a:rPr lang="en-US" dirty="0"/>
              <a:t>The First Source</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rtl="1">
              <a:buNone/>
            </a:pPr>
            <a:r>
              <a:rPr lang="ar-SA" sz="2800" dirty="0"/>
              <a:t>يأيها الذين آمنوا أطيعوا الله وأطيعوا الرسول وأولى الأمر منكم فإن تنازعتم في شيئ فردوه إلى الله والرسول.</a:t>
            </a:r>
          </a:p>
          <a:p>
            <a:pPr marL="0" indent="0" algn="ctr">
              <a:buNone/>
            </a:pPr>
            <a:r>
              <a:rPr lang="en-US" sz="2800" dirty="0"/>
              <a:t>O you who believe! obey Allah and obey Messenger and those in authority among you. Then if you quarrel about something, revert it back to Allah and the messenger. </a:t>
            </a:r>
          </a:p>
          <a:p>
            <a:pPr marL="0" indent="0" algn="ctr">
              <a:buNone/>
            </a:pPr>
            <a:endParaRPr lang="en-US" sz="2800" dirty="0"/>
          </a:p>
          <a:p>
            <a:pPr marL="0" indent="0">
              <a:buNone/>
            </a:pPr>
            <a:r>
              <a:rPr lang="en-GB" sz="2800" i="1" dirty="0"/>
              <a:t>It means that not every body can do Qiyas but they should follow those in authority among them.</a:t>
            </a:r>
            <a:endParaRPr lang="en-US" sz="2800" dirty="0"/>
          </a:p>
        </p:txBody>
      </p:sp>
      <p:sp>
        <p:nvSpPr>
          <p:cNvPr id="4" name="Title 1"/>
          <p:cNvSpPr>
            <a:spLocks noGrp="1"/>
          </p:cNvSpPr>
          <p:nvPr>
            <p:ph type="title"/>
          </p:nvPr>
        </p:nvSpPr>
        <p:spPr/>
        <p:txBody>
          <a:bodyPr/>
          <a:lstStyle/>
          <a:p>
            <a:r>
              <a:rPr lang="en-US" dirty="0"/>
              <a:t>Authenticity of Qiyas through Quran</a:t>
            </a:r>
          </a:p>
        </p:txBody>
      </p:sp>
    </p:spTree>
    <p:extLst>
      <p:ext uri="{BB962C8B-B14F-4D97-AF65-F5344CB8AC3E}">
        <p14:creationId xmlns:p14="http://schemas.microsoft.com/office/powerpoint/2010/main" val="6190915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lstStyle/>
          <a:p>
            <a:pPr algn="ctr"/>
            <a:r>
              <a:rPr lang="en-US" sz="5400" dirty="0" err="1"/>
              <a:t>Ijtehad</a:t>
            </a:r>
            <a:br>
              <a:rPr lang="en-US" dirty="0"/>
            </a:br>
            <a:r>
              <a:rPr lang="ur-PK" sz="5400" dirty="0"/>
              <a:t>اجتھاد</a:t>
            </a:r>
            <a:br>
              <a:rPr lang="ur-PK" dirty="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Ijtihad</a:t>
            </a:r>
          </a:p>
        </p:txBody>
      </p:sp>
      <p:sp>
        <p:nvSpPr>
          <p:cNvPr id="3" name="Content Placeholder 2"/>
          <p:cNvSpPr>
            <a:spLocks noGrp="1"/>
          </p:cNvSpPr>
          <p:nvPr>
            <p:ph idx="1"/>
          </p:nvPr>
        </p:nvSpPr>
        <p:spPr/>
        <p:txBody>
          <a:bodyPr/>
          <a:lstStyle/>
          <a:p>
            <a:r>
              <a:rPr lang="en-US" dirty="0"/>
              <a:t>It is actually a process of Qiyas.</a:t>
            </a:r>
          </a:p>
          <a:p>
            <a:r>
              <a:rPr lang="en-US" dirty="0"/>
              <a:t>Literal meaning:</a:t>
            </a:r>
            <a:endParaRPr lang="ar-SA" dirty="0"/>
          </a:p>
          <a:p>
            <a:pPr lvl="1"/>
            <a:r>
              <a:rPr lang="en-US" dirty="0"/>
              <a:t>To exerts one’s utmost efforts.</a:t>
            </a:r>
          </a:p>
          <a:p>
            <a:r>
              <a:rPr lang="en-US" dirty="0"/>
              <a:t>Technical meaning: </a:t>
            </a:r>
            <a:endParaRPr lang="ar-SA" dirty="0"/>
          </a:p>
          <a:p>
            <a:pPr lvl="1"/>
            <a:r>
              <a:rPr lang="en-US" dirty="0"/>
              <a:t>To exert utmost efforts to discover a ruling of Shariah on a particular matter.</a:t>
            </a:r>
            <a:endParaRPr lang="ar-SA" dirty="0"/>
          </a:p>
          <a:p>
            <a:endParaRPr lang="ar-SA" dirty="0"/>
          </a:p>
          <a:p>
            <a:pPr>
              <a:buFont typeface="Wingdings" pitchFamily="2" charset="2"/>
              <a:buNone/>
            </a:pPr>
            <a:endParaRPr lang="en-US" dirty="0"/>
          </a:p>
          <a:p>
            <a:endParaRPr lang="en-US" dirty="0"/>
          </a:p>
        </p:txBody>
      </p:sp>
    </p:spTree>
    <p:extLst>
      <p:ext uri="{BB962C8B-B14F-4D97-AF65-F5344CB8AC3E}">
        <p14:creationId xmlns:p14="http://schemas.microsoft.com/office/powerpoint/2010/main" val="391395070"/>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 of Ijtihad</a:t>
            </a:r>
          </a:p>
        </p:txBody>
      </p:sp>
      <p:sp>
        <p:nvSpPr>
          <p:cNvPr id="3" name="Content Placeholder 2"/>
          <p:cNvSpPr>
            <a:spLocks noGrp="1"/>
          </p:cNvSpPr>
          <p:nvPr>
            <p:ph idx="1"/>
          </p:nvPr>
        </p:nvSpPr>
        <p:spPr/>
        <p:txBody>
          <a:bodyPr/>
          <a:lstStyle/>
          <a:p>
            <a:pPr marL="0" indent="0">
              <a:buNone/>
            </a:pPr>
            <a:r>
              <a:rPr lang="en-US" sz="2000" dirty="0"/>
              <a:t>When the Holy Prophet (SAW) intended to send his companion Mu’adh (RA) to Yemen as a ruler and as a judge, he asked him: </a:t>
            </a:r>
          </a:p>
          <a:p>
            <a:pPr marL="0" indent="0">
              <a:buNone/>
            </a:pPr>
            <a:r>
              <a:rPr lang="en-US" sz="2000" dirty="0"/>
              <a:t>How will you adjudicate a matter when it will come to you? </a:t>
            </a:r>
          </a:p>
          <a:p>
            <a:pPr marL="0" indent="0">
              <a:buNone/>
            </a:pPr>
            <a:r>
              <a:rPr lang="en-US" sz="2000" dirty="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Misconceptions regarding Ijtihad</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sz="2800" dirty="0"/>
              <a:t>Misconception:</a:t>
            </a:r>
          </a:p>
          <a:p>
            <a:pPr lvl="1"/>
            <a:r>
              <a:rPr lang="en-US" sz="2400" dirty="0"/>
              <a:t>Ijtihad can be  exercised even against the explicit provisions of the Qur’an and Sunnah.</a:t>
            </a:r>
          </a:p>
          <a:p>
            <a:r>
              <a:rPr lang="en-US" sz="2800" dirty="0"/>
              <a:t>Correction:</a:t>
            </a:r>
          </a:p>
          <a:p>
            <a:pPr lvl="1"/>
            <a:r>
              <a:rPr lang="en-US" sz="2000" dirty="0"/>
              <a:t>Ijtihad may be exercised only where no explicit provision is found in the Qur’an and Sunnah.</a:t>
            </a:r>
            <a:br>
              <a:rPr lang="en-US" sz="2000" dirty="0"/>
            </a:br>
            <a:endParaRPr lang="en-US" sz="2000" dirty="0"/>
          </a:p>
          <a:p>
            <a:r>
              <a:rPr lang="en-US" sz="2800" dirty="0"/>
              <a:t>Misconception:</a:t>
            </a:r>
          </a:p>
          <a:p>
            <a:pPr lvl="1"/>
            <a:r>
              <a:rPr lang="en-US" sz="2400" dirty="0"/>
              <a:t>Ijtihad is to follow one’s own opinion based on purely rational assessment</a:t>
            </a:r>
          </a:p>
          <a:p>
            <a:r>
              <a:rPr lang="en-US" sz="2800" dirty="0"/>
              <a:t>Correction:</a:t>
            </a:r>
          </a:p>
          <a:p>
            <a:pPr lvl="1"/>
            <a:r>
              <a:rPr lang="en-US" sz="2400" dirty="0"/>
              <a:t>Ijtihad is to discover the Divine Rule in the light of the principles laid down by the Holy Qur’an and Sunnah</a:t>
            </a:r>
            <a:br>
              <a:rPr lang="en-US" sz="2400" dirty="0"/>
            </a:br>
            <a:endParaRPr lang="en-US" sz="2400" dirty="0"/>
          </a:p>
          <a:p>
            <a:pPr lvl="1"/>
            <a:endParaRPr lang="en-US" sz="2400" dirty="0"/>
          </a:p>
        </p:txBody>
      </p:sp>
    </p:spTree>
    <p:extLst>
      <p:ext uri="{BB962C8B-B14F-4D97-AF65-F5344CB8AC3E}">
        <p14:creationId xmlns:p14="http://schemas.microsoft.com/office/powerpoint/2010/main" val="2928028032"/>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sz="2800" dirty="0"/>
              <a:t>Misconception:</a:t>
            </a:r>
          </a:p>
          <a:p>
            <a:pPr lvl="1"/>
            <a:r>
              <a:rPr lang="en-US" sz="2400" dirty="0"/>
              <a:t>Ijtihad is meant only to provide concessions and leeway.</a:t>
            </a:r>
          </a:p>
          <a:p>
            <a:r>
              <a:rPr lang="en-US" sz="2800" dirty="0"/>
              <a:t>Correction:</a:t>
            </a:r>
          </a:p>
          <a:p>
            <a:pPr lvl="1"/>
            <a:r>
              <a:rPr lang="en-US" sz="2400" dirty="0"/>
              <a:t>Ijtihad is an impartial way to discover the Divine law whether it leads to a concession or to a strict ruling.</a:t>
            </a:r>
          </a:p>
          <a:p>
            <a:endParaRPr lang="en-US" sz="2800" dirty="0"/>
          </a:p>
        </p:txBody>
      </p:sp>
      <p:sp>
        <p:nvSpPr>
          <p:cNvPr id="4" name="Title 1"/>
          <p:cNvSpPr>
            <a:spLocks noGrp="1"/>
          </p:cNvSpPr>
          <p:nvPr>
            <p:ph type="title"/>
          </p:nvPr>
        </p:nvSpPr>
        <p:spPr>
          <a:xfrm>
            <a:off x="457200" y="274638"/>
            <a:ext cx="8229600" cy="1143000"/>
          </a:xfrm>
        </p:spPr>
        <p:txBody>
          <a:bodyPr/>
          <a:lstStyle/>
          <a:p>
            <a:r>
              <a:rPr lang="en-US" dirty="0"/>
              <a:t>Misconceptions regarding Ijtihad</a:t>
            </a:r>
          </a:p>
        </p:txBody>
      </p:sp>
    </p:spTree>
    <p:extLst>
      <p:ext uri="{BB962C8B-B14F-4D97-AF65-F5344CB8AC3E}">
        <p14:creationId xmlns:p14="http://schemas.microsoft.com/office/powerpoint/2010/main" val="69594377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Ijtihad</a:t>
            </a:r>
          </a:p>
        </p:txBody>
      </p:sp>
      <p:sp>
        <p:nvSpPr>
          <p:cNvPr id="3" name="Content Placeholder 2"/>
          <p:cNvSpPr>
            <a:spLocks noGrp="1"/>
          </p:cNvSpPr>
          <p:nvPr>
            <p:ph idx="1"/>
          </p:nvPr>
        </p:nvSpPr>
        <p:spPr/>
        <p:txBody>
          <a:bodyPr/>
          <a:lstStyle/>
          <a:p>
            <a:pPr>
              <a:buNone/>
            </a:pPr>
            <a:r>
              <a:rPr lang="en-US" dirty="0"/>
              <a:t>Extensive Knowledge of:</a:t>
            </a:r>
          </a:p>
          <a:p>
            <a:pPr marL="1009650" lvl="1" indent="-609600">
              <a:lnSpc>
                <a:spcPct val="90000"/>
              </a:lnSpc>
              <a:buFontTx/>
              <a:buAutoNum type="arabicParenR"/>
            </a:pPr>
            <a:r>
              <a:rPr lang="en-US" sz="2200" dirty="0"/>
              <a:t>The Arabic Language and Literature.</a:t>
            </a:r>
          </a:p>
          <a:p>
            <a:pPr marL="1009650" lvl="1" indent="-609600">
              <a:lnSpc>
                <a:spcPct val="90000"/>
              </a:lnSpc>
              <a:buFontTx/>
              <a:buAutoNum type="arabicParenR"/>
            </a:pPr>
            <a:r>
              <a:rPr lang="en-US" sz="2200" dirty="0"/>
              <a:t>The Holy Quran</a:t>
            </a:r>
          </a:p>
          <a:p>
            <a:pPr marL="1009650" lvl="1" indent="-609600">
              <a:lnSpc>
                <a:spcPct val="90000"/>
              </a:lnSpc>
              <a:buFontTx/>
              <a:buAutoNum type="arabicParenR"/>
            </a:pPr>
            <a:r>
              <a:rPr lang="en-US" sz="2200" dirty="0"/>
              <a:t>The Background of the verses of the Holy Quran called “Asbub-un-Nuzool”. </a:t>
            </a:r>
          </a:p>
          <a:p>
            <a:pPr marL="1009650" lvl="1" indent="-609600">
              <a:lnSpc>
                <a:spcPct val="90000"/>
              </a:lnSpc>
              <a:buFontTx/>
              <a:buAutoNum type="arabicParenR"/>
            </a:pPr>
            <a:r>
              <a:rPr lang="en-US" sz="2200" dirty="0"/>
              <a:t>Critical studies of the traditions relevant to the exegesis of the Quran.</a:t>
            </a:r>
          </a:p>
          <a:p>
            <a:pPr marL="1009650" lvl="1" indent="-609600">
              <a:lnSpc>
                <a:spcPct val="90000"/>
              </a:lnSpc>
              <a:buFontTx/>
              <a:buAutoNum type="arabicParenR"/>
            </a:pPr>
            <a:r>
              <a:rPr lang="en-US" sz="2200" dirty="0"/>
              <a:t>Sunnah</a:t>
            </a:r>
          </a:p>
          <a:p>
            <a:pPr marL="1009650" lvl="1" indent="-609600">
              <a:lnSpc>
                <a:spcPct val="90000"/>
              </a:lnSpc>
              <a:buFontTx/>
              <a:buAutoNum type="arabicParenR"/>
            </a:pPr>
            <a:r>
              <a:rPr lang="en-US" sz="2200" dirty="0"/>
              <a:t>Critical studies of Ahadith and their authenticity.</a:t>
            </a:r>
          </a:p>
          <a:p>
            <a:pPr marL="1009650" lvl="1" indent="-609600">
              <a:lnSpc>
                <a:spcPct val="90000"/>
              </a:lnSpc>
              <a:buFontTx/>
              <a:buAutoNum type="arabicParenR"/>
            </a:pPr>
            <a:r>
              <a:rPr lang="en-US" sz="2200" dirty="0"/>
              <a:t>Islamic Jurisprudence.</a:t>
            </a:r>
            <a:endParaRPr lang="en-US" dirty="0"/>
          </a:p>
        </p:txBody>
      </p:sp>
    </p:spTree>
    <p:extLst>
      <p:ext uri="{BB962C8B-B14F-4D97-AF65-F5344CB8AC3E}">
        <p14:creationId xmlns:p14="http://schemas.microsoft.com/office/powerpoint/2010/main" val="212829275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type="body"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The Holy Quran	(</a:t>
            </a:r>
            <a:r>
              <a:rPr lang="ar-SA" altLang="en-US">
                <a:cs typeface="Traditional Arabic" panose="02020603050405020304" pitchFamily="18" charset="-78"/>
              </a:rPr>
              <a:t>القرآن</a:t>
            </a:r>
            <a:r>
              <a:rPr lang="en-US" altLang="en-US"/>
              <a:t>)</a:t>
            </a:r>
          </a:p>
        </p:txBody>
      </p:sp>
      <p:sp>
        <p:nvSpPr>
          <p:cNvPr id="5123" name="Rectangle 3"/>
          <p:cNvSpPr>
            <a:spLocks noGrp="1" noChangeArrowheads="1"/>
          </p:cNvSpPr>
          <p:nvPr>
            <p:ph type="body" idx="1"/>
          </p:nvPr>
        </p:nvSpPr>
        <p:spPr>
          <a:xfrm>
            <a:off x="1219200" y="1706563"/>
            <a:ext cx="7848600" cy="4618037"/>
          </a:xfrm>
        </p:spPr>
        <p:txBody>
          <a:bodyPr/>
          <a:lstStyle/>
          <a:p>
            <a:r>
              <a:rPr lang="en-US" altLang="en-US" sz="2700"/>
              <a:t>Muslims believe the Quran to be the direct words of Allah, as revealed to and transmitted by the Prophet Muhammad </a:t>
            </a:r>
            <a:r>
              <a:rPr lang="ar-SA" altLang="en-US" sz="2700"/>
              <a:t>صلى الله عليه وسلم</a:t>
            </a:r>
            <a:r>
              <a:rPr lang="en-US" altLang="en-US" sz="2700"/>
              <a:t>.</a:t>
            </a:r>
          </a:p>
          <a:p>
            <a:r>
              <a:rPr lang="en-US" altLang="en-US" sz="2700"/>
              <a:t>The Quran is the Most Fundamental Source of Islamic knowledge.</a:t>
            </a:r>
          </a:p>
          <a:p>
            <a:r>
              <a:rPr lang="en-US" altLang="en-US" sz="2700"/>
              <a:t>All sources of Islamic law must be in essential agreement with the Qur'an.</a:t>
            </a:r>
          </a:p>
          <a:p>
            <a:r>
              <a:rPr lang="en-US" altLang="en-US" sz="2700"/>
              <a:t>When the Qur'an itself does not speak directly or in detail about a certain subject, Muslims only then turn to alternative sources of Islamic law</a:t>
            </a:r>
          </a:p>
          <a:p>
            <a:endParaRPr lang="en-US" altLang="en-US" sz="2700"/>
          </a:p>
        </p:txBody>
      </p:sp>
    </p:spTree>
    <p:extLst>
      <p:ext uri="{BB962C8B-B14F-4D97-AF65-F5344CB8AC3E}">
        <p14:creationId xmlns:p14="http://schemas.microsoft.com/office/powerpoint/2010/main" val="108494339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algn="ctr">
              <a:lnSpc>
                <a:spcPct val="80000"/>
              </a:lnSpc>
              <a:buNone/>
            </a:pPr>
            <a:r>
              <a:rPr lang="en-US" dirty="0"/>
              <a:t>So, judge between them according to what Allah has sent down.</a:t>
            </a:r>
            <a:endParaRPr lang="ar-SA" b="1"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transition>
    <p:fade thruBlk="1"/>
  </p:transition>
</p:sld>
</file>

<file path=ppt/theme/theme1.xml><?xml version="1.0" encoding="utf-8"?>
<a:theme xmlns:a="http://schemas.openxmlformats.org/drawingml/2006/main" name="Islamic Template (2)">
  <a:themeElements>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clrMap bg1="dk2" tx1="lt1" bg2="dk1" tx2="lt2" accent1="accent1" accent2="accent2" accent3="accent3" accent4="accent4" accent5="accent5" accent6="accent6" hlink="hlink" folHlink="folHlink"/>
    </a:extraClrScheme>
    <a:extraClrScheme>
      <a:clrScheme name="Office Theme 2">
        <a:dk1>
          <a:srgbClr val="757575"/>
        </a:dk1>
        <a:lt1>
          <a:srgbClr val="FFFFFF"/>
        </a:lt1>
        <a:dk2>
          <a:srgbClr val="A0522D"/>
        </a:dk2>
        <a:lt2>
          <a:srgbClr val="FFFFFF"/>
        </a:lt2>
        <a:accent1>
          <a:srgbClr val="C04D60"/>
        </a:accent1>
        <a:accent2>
          <a:srgbClr val="E68719"/>
        </a:accent2>
        <a:accent3>
          <a:srgbClr val="CDB3AD"/>
        </a:accent3>
        <a:accent4>
          <a:srgbClr val="DADADA"/>
        </a:accent4>
        <a:accent5>
          <a:srgbClr val="DCB2B6"/>
        </a:accent5>
        <a:accent6>
          <a:srgbClr val="D07A16"/>
        </a:accent6>
        <a:hlink>
          <a:srgbClr val="EAA17D"/>
        </a:hlink>
        <a:folHlink>
          <a:srgbClr val="E7C24C"/>
        </a:folHlink>
      </a:clrScheme>
      <a:clrMap bg1="dk2" tx1="lt1" bg2="dk1" tx2="lt2" accent1="accent1" accent2="accent2" accent3="accent3" accent4="accent4" accent5="accent5" accent6="accent6" hlink="hlink" folHlink="folHlink"/>
    </a:extraClrScheme>
    <a:extraClrScheme>
      <a:clrScheme name="Office Theme 3">
        <a:dk1>
          <a:srgbClr val="757575"/>
        </a:dk1>
        <a:lt1>
          <a:srgbClr val="FFFFFF"/>
        </a:lt1>
        <a:dk2>
          <a:srgbClr val="A0522D"/>
        </a:dk2>
        <a:lt2>
          <a:srgbClr val="FFFFFF"/>
        </a:lt2>
        <a:accent1>
          <a:srgbClr val="4889C2"/>
        </a:accent1>
        <a:accent2>
          <a:srgbClr val="92C147"/>
        </a:accent2>
        <a:accent3>
          <a:srgbClr val="CDB3AD"/>
        </a:accent3>
        <a:accent4>
          <a:srgbClr val="DADADA"/>
        </a:accent4>
        <a:accent5>
          <a:srgbClr val="B1C4DD"/>
        </a:accent5>
        <a:accent6>
          <a:srgbClr val="84AF3F"/>
        </a:accent6>
        <a:hlink>
          <a:srgbClr val="E1A385"/>
        </a:hlink>
        <a:folHlink>
          <a:srgbClr val="D2CD61"/>
        </a:folHlink>
      </a:clrScheme>
      <a:clrMap bg1="dk2" tx1="lt1" bg2="dk1" tx2="lt2" accent1="accent1" accent2="accent2" accent3="accent3" accent4="accent4" accent5="accent5" accent6="accent6" hlink="hlink" folHlink="folHlink"/>
    </a:extraClrScheme>
    <a:extraClrScheme>
      <a:clrScheme name="Office Theme 4">
        <a:dk1>
          <a:srgbClr val="757575"/>
        </a:dk1>
        <a:lt1>
          <a:srgbClr val="FFFFFF"/>
        </a:lt1>
        <a:dk2>
          <a:srgbClr val="A0522D"/>
        </a:dk2>
        <a:lt2>
          <a:srgbClr val="FFFFFF"/>
        </a:lt2>
        <a:accent1>
          <a:srgbClr val="D7845D"/>
        </a:accent1>
        <a:accent2>
          <a:srgbClr val="B898DB"/>
        </a:accent2>
        <a:accent3>
          <a:srgbClr val="CDB3AD"/>
        </a:accent3>
        <a:accent4>
          <a:srgbClr val="DADADA"/>
        </a:accent4>
        <a:accent5>
          <a:srgbClr val="E8C2B6"/>
        </a:accent5>
        <a:accent6>
          <a:srgbClr val="A689C6"/>
        </a:accent6>
        <a:hlink>
          <a:srgbClr val="94CFDB"/>
        </a:hlink>
        <a:folHlink>
          <a:srgbClr val="D7CC5D"/>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8C7B70"/>
        </a:accent1>
        <a:accent2>
          <a:srgbClr val="8F5F2F"/>
        </a:accent2>
        <a:accent3>
          <a:srgbClr val="FFFFFF"/>
        </a:accent3>
        <a:accent4>
          <a:srgbClr val="000000"/>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757575"/>
        </a:lt2>
        <a:accent1>
          <a:srgbClr val="C04D60"/>
        </a:accent1>
        <a:accent2>
          <a:srgbClr val="E68719"/>
        </a:accent2>
        <a:accent3>
          <a:srgbClr val="FFFFFF"/>
        </a:accent3>
        <a:accent4>
          <a:srgbClr val="000000"/>
        </a:accent4>
        <a:accent5>
          <a:srgbClr val="DCB2B6"/>
        </a:accent5>
        <a:accent6>
          <a:srgbClr val="D07A16"/>
        </a:accent6>
        <a:hlink>
          <a:srgbClr val="EAA17D"/>
        </a:hlink>
        <a:folHlink>
          <a:srgbClr val="E7C24C"/>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757575"/>
        </a:lt2>
        <a:accent1>
          <a:srgbClr val="4889C2"/>
        </a:accent1>
        <a:accent2>
          <a:srgbClr val="92C147"/>
        </a:accent2>
        <a:accent3>
          <a:srgbClr val="FFFFFF"/>
        </a:accent3>
        <a:accent4>
          <a:srgbClr val="000000"/>
        </a:accent4>
        <a:accent5>
          <a:srgbClr val="B1C4DD"/>
        </a:accent5>
        <a:accent6>
          <a:srgbClr val="84AF3F"/>
        </a:accent6>
        <a:hlink>
          <a:srgbClr val="E1A385"/>
        </a:hlink>
        <a:folHlink>
          <a:srgbClr val="D2CD6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757575"/>
        </a:lt2>
        <a:accent1>
          <a:srgbClr val="D7845D"/>
        </a:accent1>
        <a:accent2>
          <a:srgbClr val="B898DB"/>
        </a:accent2>
        <a:accent3>
          <a:srgbClr val="FFFFFF"/>
        </a:accent3>
        <a:accent4>
          <a:srgbClr val="000000"/>
        </a:accent4>
        <a:accent5>
          <a:srgbClr val="E8C2B6"/>
        </a:accent5>
        <a:accent6>
          <a:srgbClr val="A689C6"/>
        </a:accent6>
        <a:hlink>
          <a:srgbClr val="94CFDB"/>
        </a:hlink>
        <a:folHlink>
          <a:srgbClr val="D7CC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2377</Words>
  <Application>Microsoft Office PowerPoint</Application>
  <PresentationFormat>On-screen Show (4:3)</PresentationFormat>
  <Paragraphs>267</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noorehira</vt:lpstr>
      <vt:lpstr>Wingdings</vt:lpstr>
      <vt:lpstr>Islamic Template (2)</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Summary of the Verse</vt:lpstr>
      <vt:lpstr>Authority of Sunnah</vt:lpstr>
      <vt:lpstr>PowerPoint Presentation</vt:lpstr>
      <vt:lpstr>PowerPoint Presentation</vt:lpstr>
      <vt:lpstr>PowerPoint Presentation</vt:lpstr>
      <vt:lpstr>PowerPoint Presentation</vt:lpstr>
      <vt:lpstr>Ijma  (اجماع)  Consensus of The Ummah</vt:lpstr>
      <vt:lpstr>Ijma (Consensus of Ummah)</vt:lpstr>
      <vt:lpstr>Prove of Ijma from Qur’an</vt:lpstr>
      <vt:lpstr>Prove of Ijma</vt:lpstr>
      <vt:lpstr>Prove of Ijma from Hadith</vt:lpstr>
      <vt:lpstr>Kinds of Ijma</vt:lpstr>
      <vt:lpstr>Examples</vt:lpstr>
      <vt:lpstr>Qiyas (قیاس)</vt:lpstr>
      <vt:lpstr>Qiyas (Analogical Reasoning)</vt:lpstr>
      <vt:lpstr>Authenticity of Qiyas through Quran</vt:lpstr>
      <vt:lpstr>Authenticity of Qiyas through Quran</vt:lpstr>
      <vt:lpstr>Authenticity of Qiyas through Quran</vt:lpstr>
      <vt:lpstr>Ijtehad اجتھاد </vt:lpstr>
      <vt:lpstr>Ijtihad</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2021-03-16T15:44:35Z</dcterms:modified>
</cp:coreProperties>
</file>