
<file path=[Content_Types].xml><?xml version="1.0" encoding="utf-8"?>
<Types xmlns="http://schemas.openxmlformats.org/package/2006/content-types">
  <Override PartName="/ppt/slides/slide14.xml" ContentType="application/vnd.openxmlformats-officedocument.presentationml.slide+xml"/>
  <Override PartName="/ppt/slideLayouts/slideLayout11.xml" ContentType="application/vnd.openxmlformats-officedocument.presentationml.slideLayout+xml"/>
  <Override PartName="/docProps/core.xml" ContentType="application/vnd.openxmlformats-package.core-properties+xml"/>
  <Override PartName="/ppt/slides/slide11.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s/slide15.xml" ContentType="application/vnd.openxmlformats-officedocument.presentationml.slide+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2.xml" ContentType="application/vnd.openxmlformats-officedocument.presentationml.slide+xml"/>
  <Override PartName="/ppt/viewProps.xml" ContentType="application/vnd.openxmlformats-officedocument.presentationml.viewProps+xml"/>
  <Override PartName="/docProps/app.xml" ContentType="application/vnd.openxmlformats-officedocument.extended-properties+xml"/>
  <Override PartName="/ppt/slides/slide7.xml" ContentType="application/vnd.openxmlformats-officedocument.presentationml.slide+xml"/>
  <Override PartName="/ppt/presProps.xml" ContentType="application/vnd.openxmlformats-officedocument.presentationml.presProps+xml"/>
  <Override PartName="/ppt/slideLayouts/slideLayout8.xml" ContentType="application/vnd.openxmlformats-officedocument.presentationml.slideLayout+xml"/>
  <Default Extension="xml" ContentType="application/xml"/>
  <Override PartName="/ppt/slides/slide4.xml" ContentType="application/vnd.openxmlformats-officedocument.presentationml.slide+xml"/>
  <Override PartName="/ppt/slideLayouts/slideLayout5.xml" ContentType="application/vnd.openxmlformats-officedocument.presentationml.slideLayout+xml"/>
  <Override PartName="/ppt/slides/slide1.xml" ContentType="application/vnd.openxmlformats-officedocument.presentationml.slide+xml"/>
  <Override PartName="/ppt/slideLayouts/slideLayout2.xml" ContentType="application/vnd.openxmlformats-officedocument.presentationml.slideLayout+xml"/>
  <Override PartName="/ppt/slides/slide16.xml" ContentType="application/vnd.openxmlformats-officedocument.presentationml.slide+xml"/>
  <Override PartName="/ppt/slideLayouts/slideLayout10.xml" ContentType="application/vnd.openxmlformats-officedocument.presentationml.slideLayout+xml"/>
  <Override PartName="/ppt/slides/slide13.xml" ContentType="application/vnd.openxmlformats-officedocument.presentationml.slide+xml"/>
  <Default Extension="rels" ContentType="application/vnd.openxmlformats-package.relationships+xml"/>
  <Override PartName="/ppt/slides/slide10.xml" ContentType="application/vnd.openxmlformats-officedocument.presentationml.slide+xml"/>
  <Default Extension="jpeg" ContentType="image/jpeg"/>
  <Override PartName="/ppt/slides/slide8.xml" ContentType="application/vnd.openxmlformats-officedocument.presentationml.slide+xml"/>
  <Override PartName="/ppt/tableStyles.xml" ContentType="application/vnd.openxmlformats-officedocument.presentationml.tableStyles+xml"/>
  <Override PartName="/ppt/slideLayouts/slideLayout9.xml" ContentType="application/vnd.openxmlformats-officedocument.presentationml.slideLayout+xml"/>
  <Override PartName="/ppt/slides/slide5.xml" ContentType="application/vnd.openxmlformats-officedocument.presentationml.slide+xml"/>
  <Override PartName="/ppt/slideLayouts/slideLayout6.xml" ContentType="application/vnd.openxmlformats-officedocument.presentationml.slideLayout+xml"/>
  <Override PartName="/ppt/theme/theme1.xml" ContentType="application/vnd.openxmlformats-officedocument.theme+xml"/>
  <Override PartName="/ppt/slides/slide2.xml" ContentType="application/vnd.openxmlformats-officedocument.presentationml.slide+xml"/>
  <Override PartName="/ppt/slides/slide17.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Default Extension="bin" ContentType="application/vnd.openxmlformats-officedocument.presentationml.printerSettings"/>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showOutlineIcons="0">
    <p:restoredLeft sz="15620"/>
    <p:restoredTop sz="94660"/>
  </p:normalViewPr>
  <p:slideViewPr>
    <p:cSldViewPr snapToObjects="1">
      <p:cViewPr varScale="1">
        <p:scale>
          <a:sx n="117" d="100"/>
          <a:sy n="117" d="100"/>
        </p:scale>
        <p:origin x="-96" y="-59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9" Type="http://schemas.openxmlformats.org/officeDocument/2006/relationships/slide" Target="slides/slide1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8" Type="http://schemas.openxmlformats.org/officeDocument/2006/relationships/slide" Target="slides/slide1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vert="horz"/>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3">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Hajj &amp; </a:t>
            </a:r>
            <a:r>
              <a:rPr lang="en-US" dirty="0" err="1" smtClean="0"/>
              <a:t>Umrah</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ransition>
    <p:cut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8th </a:t>
            </a:r>
            <a:r>
              <a:rPr lang="en-US" b="1" dirty="0" err="1" smtClean="0"/>
              <a:t>Zil</a:t>
            </a:r>
            <a:r>
              <a:rPr lang="en-US" b="1" dirty="0" smtClean="0"/>
              <a:t> </a:t>
            </a:r>
            <a:r>
              <a:rPr lang="en-US" b="1" dirty="0" err="1" smtClean="0"/>
              <a:t>Hijjah</a:t>
            </a:r>
            <a:r>
              <a:rPr lang="en-US" b="1" dirty="0" smtClean="0"/>
              <a:t/>
            </a:r>
            <a:br>
              <a:rPr lang="en-US" b="1" dirty="0" smtClean="0"/>
            </a:br>
            <a:r>
              <a:rPr lang="en-US" sz="3000" b="1" dirty="0" smtClean="0"/>
              <a:t>(</a:t>
            </a:r>
            <a:r>
              <a:rPr lang="en-US" sz="3000" b="1" dirty="0" err="1" smtClean="0"/>
              <a:t>Yawm</a:t>
            </a:r>
            <a:r>
              <a:rPr lang="en-US" sz="3000" b="1" dirty="0" smtClean="0"/>
              <a:t> At-</a:t>
            </a:r>
            <a:r>
              <a:rPr lang="en-US" sz="3000" b="1" dirty="0" err="1" smtClean="0"/>
              <a:t>Tarwiyah</a:t>
            </a:r>
            <a:r>
              <a:rPr lang="en-US" sz="3000" b="1" dirty="0" smtClean="0"/>
              <a:t>)</a:t>
            </a:r>
            <a:endParaRPr lang="en-US" sz="3000" dirty="0"/>
          </a:p>
        </p:txBody>
      </p:sp>
      <p:sp>
        <p:nvSpPr>
          <p:cNvPr id="3" name="Content Placeholder 2"/>
          <p:cNvSpPr>
            <a:spLocks noGrp="1"/>
          </p:cNvSpPr>
          <p:nvPr>
            <p:ph idx="1"/>
          </p:nvPr>
        </p:nvSpPr>
        <p:spPr/>
        <p:txBody>
          <a:bodyPr/>
          <a:lstStyle/>
          <a:p>
            <a:r>
              <a:rPr lang="en-US" sz="1600" b="1" dirty="0" smtClean="0"/>
              <a:t>Before </a:t>
            </a:r>
            <a:r>
              <a:rPr lang="en-US" sz="1600" b="1" dirty="0" err="1" smtClean="0"/>
              <a:t>Fajr</a:t>
            </a:r>
            <a:r>
              <a:rPr lang="en-US" sz="1600" b="1" dirty="0" smtClean="0"/>
              <a:t> </a:t>
            </a:r>
            <a:r>
              <a:rPr lang="en-US" sz="1600" b="1" dirty="0" err="1" smtClean="0"/>
              <a:t>Salaah</a:t>
            </a:r>
            <a:endParaRPr lang="en-US" sz="1600" b="1" dirty="0" smtClean="0"/>
          </a:p>
          <a:p>
            <a:r>
              <a:rPr lang="en-US" sz="1600" b="1" dirty="0" smtClean="0"/>
              <a:t>1. Make </a:t>
            </a:r>
            <a:r>
              <a:rPr lang="en-US" sz="1600" b="1" dirty="0" err="1" smtClean="0"/>
              <a:t>ghusl</a:t>
            </a:r>
            <a:r>
              <a:rPr lang="en-US" sz="1600" b="1" dirty="0" smtClean="0"/>
              <a:t>, pray two </a:t>
            </a:r>
            <a:r>
              <a:rPr lang="en-US" sz="1600" b="1" dirty="0" err="1" smtClean="0"/>
              <a:t>rakaats</a:t>
            </a:r>
            <a:r>
              <a:rPr lang="en-US" sz="1600" b="1" dirty="0" smtClean="0"/>
              <a:t> (</a:t>
            </a:r>
            <a:r>
              <a:rPr lang="en-US" sz="1600" b="1" dirty="0" err="1" smtClean="0"/>
              <a:t>Sunnah</a:t>
            </a:r>
            <a:r>
              <a:rPr lang="en-US" sz="1600" b="1" dirty="0" smtClean="0"/>
              <a:t>) and wear the sheets of </a:t>
            </a:r>
            <a:r>
              <a:rPr lang="en-US" sz="1600" b="1" dirty="0" err="1" smtClean="0"/>
              <a:t>Ihraam</a:t>
            </a:r>
            <a:r>
              <a:rPr lang="en-US" sz="1600" b="1" dirty="0" smtClean="0"/>
              <a:t>.</a:t>
            </a:r>
          </a:p>
          <a:p>
            <a:r>
              <a:rPr lang="en-US" sz="1600" b="1" dirty="0" smtClean="0"/>
              <a:t>2. Recite </a:t>
            </a:r>
            <a:r>
              <a:rPr lang="en-US" sz="1600" b="1" dirty="0" err="1" smtClean="0"/>
              <a:t>Talbiyah</a:t>
            </a:r>
            <a:r>
              <a:rPr lang="en-US" sz="1600" b="1" dirty="0" smtClean="0"/>
              <a:t> after making the following intention of Hajj </a:t>
            </a:r>
            <a:r>
              <a:rPr lang="en-US" sz="1600" b="1" dirty="0" err="1" smtClean="0"/>
              <a:t>only</a:t>
            </a:r>
            <a:r>
              <a:rPr lang="en-US" sz="1600" b="1" i="1" dirty="0" err="1" smtClean="0"/>
              <a:t>Oh</a:t>
            </a:r>
            <a:r>
              <a:rPr lang="en-US" sz="1600" b="1" i="1" dirty="0" smtClean="0"/>
              <a:t> Allah, I make intention for Hajj. So, make it easy for me and accept it from me.</a:t>
            </a:r>
          </a:p>
          <a:p>
            <a:r>
              <a:rPr lang="en-US" sz="1600" b="1" i="1" dirty="0" smtClean="0"/>
              <a:t>3. If you have intention of performing </a:t>
            </a:r>
            <a:r>
              <a:rPr lang="en-US" sz="1600" b="1" i="1" dirty="0" err="1" smtClean="0"/>
              <a:t>Sa'ee</a:t>
            </a:r>
            <a:r>
              <a:rPr lang="en-US" sz="1600" b="1" i="1" dirty="0" smtClean="0"/>
              <a:t> of Hajj then perform a </a:t>
            </a:r>
            <a:r>
              <a:rPr lang="en-US" sz="1600" b="1" i="1" dirty="0" err="1" smtClean="0"/>
              <a:t>Nafl</a:t>
            </a:r>
            <a:r>
              <a:rPr lang="en-US" sz="1600" b="1" i="1" dirty="0" smtClean="0"/>
              <a:t> </a:t>
            </a:r>
            <a:r>
              <a:rPr lang="en-US" sz="1600" b="1" i="1" dirty="0" err="1" smtClean="0"/>
              <a:t>Tawaaf</a:t>
            </a:r>
            <a:r>
              <a:rPr lang="en-US" sz="1600" b="1" i="1" dirty="0" smtClean="0"/>
              <a:t> before </a:t>
            </a:r>
            <a:r>
              <a:rPr lang="en-US" sz="1600" b="1" i="1" dirty="0" err="1" smtClean="0"/>
              <a:t>Sa’ee</a:t>
            </a:r>
            <a:r>
              <a:rPr lang="en-US" sz="1600" b="1" i="1" dirty="0" smtClean="0"/>
              <a:t>, followed by the two </a:t>
            </a:r>
            <a:r>
              <a:rPr lang="en-US" sz="1600" b="1" i="1" dirty="0" err="1" smtClean="0"/>
              <a:t>rakaats</a:t>
            </a:r>
            <a:r>
              <a:rPr lang="en-US" sz="1600" b="1" i="1" dirty="0" smtClean="0"/>
              <a:t> </a:t>
            </a:r>
            <a:r>
              <a:rPr lang="en-US" sz="1600" b="1" i="1" dirty="0" err="1" smtClean="0"/>
              <a:t>Wajib</a:t>
            </a:r>
            <a:r>
              <a:rPr lang="en-US" sz="1600" b="1" i="1" dirty="0" smtClean="0"/>
              <a:t> of </a:t>
            </a:r>
            <a:r>
              <a:rPr lang="en-US" sz="1600" b="1" i="1" dirty="0" err="1" smtClean="0"/>
              <a:t>Tawaaf</a:t>
            </a:r>
            <a:r>
              <a:rPr lang="en-US" sz="1600" b="1" i="1" dirty="0" smtClean="0"/>
              <a:t> with </a:t>
            </a:r>
            <a:r>
              <a:rPr lang="en-US" sz="1600" b="1" i="1" dirty="0" err="1" smtClean="0"/>
              <a:t>Ramal</a:t>
            </a:r>
            <a:r>
              <a:rPr lang="en-US" sz="1600" b="1" i="1" dirty="0" smtClean="0"/>
              <a:t> and </a:t>
            </a:r>
            <a:r>
              <a:rPr lang="en-US" sz="1600" b="1" i="1" dirty="0" err="1" smtClean="0"/>
              <a:t>Idhtibah</a:t>
            </a:r>
            <a:r>
              <a:rPr lang="en-US" sz="1600" b="1" i="1" dirty="0" smtClean="0"/>
              <a:t>. </a:t>
            </a:r>
            <a:r>
              <a:rPr lang="en-US" sz="1600" b="1" i="1" dirty="0" err="1" smtClean="0"/>
              <a:t>Sa'ee</a:t>
            </a:r>
            <a:r>
              <a:rPr lang="en-US" sz="1600" b="1" i="1" dirty="0" smtClean="0"/>
              <a:t> for Hajj (</a:t>
            </a:r>
            <a:r>
              <a:rPr lang="en-US" sz="1600" b="1" i="1" dirty="0" err="1" smtClean="0"/>
              <a:t>Wajib</a:t>
            </a:r>
            <a:r>
              <a:rPr lang="en-US" sz="1600" b="1" i="1" dirty="0" smtClean="0"/>
              <a:t>) is permissible before Hajj but it is preferable to perform this </a:t>
            </a:r>
            <a:r>
              <a:rPr lang="en-US" sz="1600" b="1" i="1" dirty="0" err="1" smtClean="0"/>
              <a:t>Sa'ee</a:t>
            </a:r>
            <a:r>
              <a:rPr lang="en-US" sz="1600" b="1" i="1" dirty="0" smtClean="0"/>
              <a:t> of Hajj after </a:t>
            </a:r>
            <a:r>
              <a:rPr lang="en-US" sz="1600" b="1" i="1" dirty="0" err="1" smtClean="0"/>
              <a:t>Tawaaf</a:t>
            </a:r>
            <a:r>
              <a:rPr lang="en-US" sz="1600" b="1" i="1" dirty="0" smtClean="0"/>
              <a:t> </a:t>
            </a:r>
            <a:r>
              <a:rPr lang="en-US" sz="1600" b="1" i="1" dirty="0" err="1" smtClean="0"/>
              <a:t>Ziyaarah</a:t>
            </a:r>
            <a:r>
              <a:rPr lang="en-US" sz="1600" b="1" i="1" dirty="0" smtClean="0"/>
              <a:t> for a </a:t>
            </a:r>
            <a:r>
              <a:rPr lang="en-US" sz="1600" b="1" i="1" dirty="0" err="1" smtClean="0"/>
              <a:t>Mutammat’e</a:t>
            </a:r>
            <a:r>
              <a:rPr lang="en-US" sz="1600" b="1" i="1" dirty="0" smtClean="0"/>
              <a:t>.</a:t>
            </a:r>
          </a:p>
          <a:p>
            <a:r>
              <a:rPr lang="en-US" sz="1600" b="1" i="1" dirty="0" smtClean="0"/>
              <a:t>4. Leave for Mina after sunrise. (But nowadays due to the vast number of </a:t>
            </a:r>
            <a:r>
              <a:rPr lang="en-US" sz="1600" b="1" i="1" dirty="0" err="1" smtClean="0"/>
              <a:t>Hujjaj</a:t>
            </a:r>
            <a:r>
              <a:rPr lang="en-US" sz="1600" b="1" i="1" dirty="0" smtClean="0"/>
              <a:t>, the </a:t>
            </a:r>
            <a:r>
              <a:rPr lang="en-US" sz="1600" b="1" i="1" dirty="0" err="1" smtClean="0"/>
              <a:t>Muallims</a:t>
            </a:r>
            <a:r>
              <a:rPr lang="en-US" sz="1600" b="1" i="1" dirty="0" smtClean="0"/>
              <a:t> start to locate everyone to their tents in Mina starting from late after </a:t>
            </a:r>
            <a:r>
              <a:rPr lang="en-US" sz="1600" b="1" i="1" dirty="0" err="1" smtClean="0"/>
              <a:t>Esha</a:t>
            </a:r>
            <a:r>
              <a:rPr lang="en-US" sz="1600" b="1" i="1" dirty="0" smtClean="0"/>
              <a:t> with coaches carrying on arriving in Mina throughout the entire night).</a:t>
            </a:r>
          </a:p>
          <a:p>
            <a:r>
              <a:rPr lang="en-US" sz="1600" b="1" i="1" dirty="0" smtClean="0"/>
              <a:t>5. </a:t>
            </a:r>
            <a:r>
              <a:rPr lang="en-US" sz="1600" b="1" i="1" dirty="0" err="1" smtClean="0"/>
              <a:t>Fajr</a:t>
            </a:r>
            <a:r>
              <a:rPr lang="en-US" sz="1600" b="1" i="1" dirty="0" smtClean="0"/>
              <a:t>. (If you arrive early in Mina).</a:t>
            </a:r>
          </a:p>
          <a:p>
            <a:r>
              <a:rPr lang="en-US" sz="1600" b="1" i="1" dirty="0" smtClean="0"/>
              <a:t>6. </a:t>
            </a:r>
            <a:r>
              <a:rPr lang="en-US" sz="1600" b="1" i="1" dirty="0" err="1" smtClean="0"/>
              <a:t>Zuhr</a:t>
            </a:r>
            <a:r>
              <a:rPr lang="en-US" sz="1600" b="1" i="1" dirty="0" smtClean="0"/>
              <a:t>.</a:t>
            </a:r>
          </a:p>
          <a:p>
            <a:r>
              <a:rPr lang="en-US" sz="1600" b="1" i="1" dirty="0" smtClean="0"/>
              <a:t>7. </a:t>
            </a:r>
            <a:r>
              <a:rPr lang="en-US" sz="1600" b="1" i="1" dirty="0" err="1" smtClean="0"/>
              <a:t>Asar</a:t>
            </a:r>
            <a:r>
              <a:rPr lang="en-US" sz="1600" b="1" i="1" dirty="0" smtClean="0"/>
              <a:t>.</a:t>
            </a:r>
          </a:p>
          <a:p>
            <a:r>
              <a:rPr lang="en-US" sz="1600" b="1" i="1" dirty="0" smtClean="0"/>
              <a:t>8. </a:t>
            </a:r>
            <a:r>
              <a:rPr lang="en-US" sz="1600" b="1" i="1" dirty="0" err="1" smtClean="0"/>
              <a:t>Maghrib</a:t>
            </a:r>
            <a:r>
              <a:rPr lang="en-US" sz="1600" b="1" i="1" dirty="0" smtClean="0"/>
              <a:t>.</a:t>
            </a:r>
          </a:p>
          <a:p>
            <a:r>
              <a:rPr lang="en-US" sz="1600" b="1" i="1" dirty="0" smtClean="0"/>
              <a:t>9. </a:t>
            </a:r>
            <a:r>
              <a:rPr lang="en-US" sz="1600" b="1" i="1" dirty="0" err="1" smtClean="0"/>
              <a:t>Esha</a:t>
            </a:r>
            <a:r>
              <a:rPr lang="en-US" sz="1600" b="1" i="1" dirty="0" smtClean="0"/>
              <a:t>.</a:t>
            </a:r>
            <a:endParaRPr lang="en-US" sz="1600" dirty="0"/>
          </a:p>
        </p:txBody>
      </p:sp>
    </p:spTree>
  </p:cSld>
  <p:clrMapOvr>
    <a:masterClrMapping/>
  </p:clrMapOvr>
  <p:transition>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9th of </a:t>
            </a:r>
            <a:r>
              <a:rPr lang="en-US" b="1" dirty="0" err="1" smtClean="0"/>
              <a:t>Zil</a:t>
            </a:r>
            <a:r>
              <a:rPr lang="en-US" b="1" dirty="0" smtClean="0"/>
              <a:t> </a:t>
            </a:r>
            <a:r>
              <a:rPr lang="en-US" b="1" dirty="0" err="1" smtClean="0"/>
              <a:t>Hijjah</a:t>
            </a:r>
            <a:r>
              <a:rPr lang="en-US" b="1" dirty="0" smtClean="0"/>
              <a:t> </a:t>
            </a:r>
            <a:br>
              <a:rPr lang="en-US" b="1" dirty="0" smtClean="0"/>
            </a:br>
            <a:r>
              <a:rPr lang="en-US" sz="3000" b="1" dirty="0" smtClean="0"/>
              <a:t>(</a:t>
            </a:r>
            <a:r>
              <a:rPr lang="en-US" sz="3000" b="1" dirty="0" err="1" smtClean="0"/>
              <a:t>Yawm</a:t>
            </a:r>
            <a:r>
              <a:rPr lang="en-US" sz="3000" b="1" dirty="0" smtClean="0"/>
              <a:t> Al-</a:t>
            </a:r>
            <a:r>
              <a:rPr lang="en-US" sz="3000" b="1" dirty="0" err="1" smtClean="0"/>
              <a:t>Arafah</a:t>
            </a:r>
            <a:r>
              <a:rPr lang="en-US" sz="3000" b="1" dirty="0" smtClean="0"/>
              <a:t>)</a:t>
            </a:r>
            <a:endParaRPr lang="en-US" sz="3000" dirty="0"/>
          </a:p>
        </p:txBody>
      </p:sp>
      <p:sp>
        <p:nvSpPr>
          <p:cNvPr id="3" name="Content Placeholder 2"/>
          <p:cNvSpPr>
            <a:spLocks noGrp="1"/>
          </p:cNvSpPr>
          <p:nvPr>
            <p:ph idx="1"/>
          </p:nvPr>
        </p:nvSpPr>
        <p:spPr/>
        <p:txBody>
          <a:bodyPr/>
          <a:lstStyle/>
          <a:p>
            <a:r>
              <a:rPr lang="en-US" sz="2400" b="1" dirty="0" smtClean="0">
                <a:solidFill>
                  <a:srgbClr val="4F6228"/>
                </a:solidFill>
              </a:rPr>
              <a:t>in </a:t>
            </a:r>
            <a:r>
              <a:rPr lang="en-US" sz="2400" b="1" dirty="0" err="1" smtClean="0">
                <a:solidFill>
                  <a:srgbClr val="4F6228"/>
                </a:solidFill>
              </a:rPr>
              <a:t>Arafah</a:t>
            </a:r>
            <a:endParaRPr lang="en-US" sz="2400" b="1" dirty="0" smtClean="0">
              <a:solidFill>
                <a:srgbClr val="4F6228"/>
              </a:solidFill>
            </a:endParaRPr>
          </a:p>
          <a:p>
            <a:r>
              <a:rPr lang="en-US" sz="1600" b="1" dirty="0" smtClean="0"/>
              <a:t>1. </a:t>
            </a:r>
            <a:r>
              <a:rPr lang="en-US" sz="1600" b="1" dirty="0" err="1" smtClean="0"/>
              <a:t>Fajr</a:t>
            </a:r>
            <a:r>
              <a:rPr lang="en-US" sz="1600" b="1" dirty="0" smtClean="0"/>
              <a:t>. (Pray in Mina).</a:t>
            </a:r>
          </a:p>
          <a:p>
            <a:r>
              <a:rPr lang="en-US" sz="1600" b="1" dirty="0" smtClean="0"/>
              <a:t>2. Leave Mina for Arafat after sunrise.</a:t>
            </a:r>
          </a:p>
          <a:p>
            <a:r>
              <a:rPr lang="en-US" sz="1600" b="1" dirty="0" smtClean="0"/>
              <a:t>3. Pray </a:t>
            </a:r>
            <a:r>
              <a:rPr lang="en-US" sz="1600" b="1" dirty="0" err="1" smtClean="0"/>
              <a:t>Zuhr</a:t>
            </a:r>
            <a:r>
              <a:rPr lang="en-US" sz="1600" b="1" dirty="0" smtClean="0"/>
              <a:t> and </a:t>
            </a:r>
            <a:r>
              <a:rPr lang="en-US" sz="1600" b="1" dirty="0" err="1" smtClean="0"/>
              <a:t>Asar</a:t>
            </a:r>
            <a:r>
              <a:rPr lang="en-US" sz="1600" b="1" dirty="0" smtClean="0"/>
              <a:t> on their prescribed times in the tents. </a:t>
            </a:r>
            <a:r>
              <a:rPr lang="en-US" sz="1600" b="1" dirty="0" err="1" smtClean="0"/>
              <a:t>Zuhr</a:t>
            </a:r>
            <a:r>
              <a:rPr lang="en-US" sz="1600" b="1" dirty="0" smtClean="0"/>
              <a:t> and </a:t>
            </a:r>
            <a:r>
              <a:rPr lang="en-US" sz="1600" b="1" dirty="0" err="1" smtClean="0"/>
              <a:t>Asar</a:t>
            </a:r>
            <a:r>
              <a:rPr lang="en-US" sz="1600" b="1" dirty="0" smtClean="0"/>
              <a:t> will only be prayed together at </a:t>
            </a:r>
            <a:r>
              <a:rPr lang="en-US" sz="1600" b="1" dirty="0" err="1" smtClean="0"/>
              <a:t>Masjid</a:t>
            </a:r>
            <a:r>
              <a:rPr lang="en-US" sz="1600" b="1" dirty="0" smtClean="0"/>
              <a:t> </a:t>
            </a:r>
            <a:r>
              <a:rPr lang="en-US" sz="1600" b="1" dirty="0" err="1" smtClean="0"/>
              <a:t>Namira</a:t>
            </a:r>
            <a:r>
              <a:rPr lang="en-US" sz="1600" b="1" dirty="0" smtClean="0"/>
              <a:t>. It is recommended to stay in the tents rather than wasting this precious time by getting lost in the sea of tents and trying to find your way back. Remain engaged in </a:t>
            </a:r>
            <a:r>
              <a:rPr lang="en-US" sz="1600" b="1" dirty="0" err="1" smtClean="0"/>
              <a:t>Dua</a:t>
            </a:r>
            <a:r>
              <a:rPr lang="en-US" sz="1600" b="1" dirty="0" smtClean="0"/>
              <a:t> until departure.</a:t>
            </a:r>
          </a:p>
          <a:p>
            <a:r>
              <a:rPr lang="en-US" sz="1600" b="1" dirty="0" smtClean="0"/>
              <a:t>4. Cannot leave </a:t>
            </a:r>
            <a:r>
              <a:rPr lang="en-US" sz="1600" b="1" dirty="0" err="1" smtClean="0"/>
              <a:t>Arafah</a:t>
            </a:r>
            <a:r>
              <a:rPr lang="en-US" sz="1600" b="1" dirty="0" smtClean="0"/>
              <a:t> before sunset.</a:t>
            </a:r>
          </a:p>
          <a:p>
            <a:r>
              <a:rPr lang="en-US" sz="1600" b="1" dirty="0" smtClean="0"/>
              <a:t>5. Leave for </a:t>
            </a:r>
            <a:r>
              <a:rPr lang="en-US" sz="1600" b="1" dirty="0" err="1" smtClean="0"/>
              <a:t>Muzdalifah</a:t>
            </a:r>
            <a:r>
              <a:rPr lang="en-US" sz="1600" b="1" dirty="0" smtClean="0"/>
              <a:t> after sunset without praying </a:t>
            </a:r>
            <a:r>
              <a:rPr lang="en-US" sz="1600" b="1" dirty="0" err="1" smtClean="0"/>
              <a:t>Maghrib</a:t>
            </a:r>
            <a:r>
              <a:rPr lang="en-US" sz="1600" b="1" dirty="0" smtClean="0"/>
              <a:t>.</a:t>
            </a:r>
            <a:endParaRPr 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9th of </a:t>
            </a:r>
            <a:r>
              <a:rPr lang="en-US" b="1" dirty="0" err="1" smtClean="0"/>
              <a:t>Zil</a:t>
            </a:r>
            <a:r>
              <a:rPr lang="en-US" b="1" dirty="0" smtClean="0"/>
              <a:t> </a:t>
            </a:r>
            <a:r>
              <a:rPr lang="en-US" b="1" dirty="0" err="1" smtClean="0"/>
              <a:t>Hijjah</a:t>
            </a:r>
            <a:r>
              <a:rPr lang="en-US" b="1" dirty="0" smtClean="0"/>
              <a:t> </a:t>
            </a:r>
            <a:br>
              <a:rPr lang="en-US" b="1" dirty="0" smtClean="0"/>
            </a:br>
            <a:r>
              <a:rPr lang="en-US" sz="3000" b="1" dirty="0" smtClean="0"/>
              <a:t>(</a:t>
            </a:r>
            <a:r>
              <a:rPr lang="en-US" sz="3000" b="1" dirty="0" err="1" smtClean="0"/>
              <a:t>Yawm</a:t>
            </a:r>
            <a:r>
              <a:rPr lang="en-US" sz="3000" b="1" dirty="0" smtClean="0"/>
              <a:t> Al-</a:t>
            </a:r>
            <a:r>
              <a:rPr lang="en-US" sz="3000" b="1" dirty="0" err="1" smtClean="0"/>
              <a:t>Arafah</a:t>
            </a:r>
            <a:r>
              <a:rPr lang="en-US" sz="3000" b="1" dirty="0" smtClean="0"/>
              <a:t>)</a:t>
            </a:r>
            <a:endParaRPr lang="en-US" dirty="0"/>
          </a:p>
        </p:txBody>
      </p:sp>
      <p:sp>
        <p:nvSpPr>
          <p:cNvPr id="3" name="Content Placeholder 2"/>
          <p:cNvSpPr>
            <a:spLocks noGrp="1"/>
          </p:cNvSpPr>
          <p:nvPr>
            <p:ph idx="1"/>
          </p:nvPr>
        </p:nvSpPr>
        <p:spPr/>
        <p:txBody>
          <a:bodyPr/>
          <a:lstStyle/>
          <a:p>
            <a:r>
              <a:rPr lang="en-US" sz="2400" b="1" dirty="0" err="1" smtClean="0">
                <a:solidFill>
                  <a:srgbClr val="4F6228"/>
                </a:solidFill>
              </a:rPr>
              <a:t>Muzdalifah</a:t>
            </a:r>
            <a:endParaRPr lang="en-US" sz="2400" b="1" dirty="0" smtClean="0">
              <a:solidFill>
                <a:srgbClr val="4F6228"/>
              </a:solidFill>
            </a:endParaRPr>
          </a:p>
          <a:p>
            <a:r>
              <a:rPr lang="en-US" sz="1600" b="1" dirty="0" smtClean="0"/>
              <a:t>6. Pray </a:t>
            </a:r>
            <a:r>
              <a:rPr lang="en-US" sz="1600" b="1" dirty="0" err="1" smtClean="0"/>
              <a:t>Maghrib</a:t>
            </a:r>
            <a:r>
              <a:rPr lang="en-US" sz="1600" b="1" dirty="0" smtClean="0"/>
              <a:t> and </a:t>
            </a:r>
            <a:r>
              <a:rPr lang="en-US" sz="1600" b="1" dirty="0" err="1" smtClean="0"/>
              <a:t>Esha</a:t>
            </a:r>
            <a:r>
              <a:rPr lang="en-US" sz="1600" b="1" dirty="0" smtClean="0"/>
              <a:t> at </a:t>
            </a:r>
            <a:r>
              <a:rPr lang="en-US" sz="1600" b="1" dirty="0" err="1" smtClean="0"/>
              <a:t>Esha</a:t>
            </a:r>
            <a:r>
              <a:rPr lang="en-US" sz="1600" b="1" dirty="0" smtClean="0"/>
              <a:t> time with one </a:t>
            </a:r>
            <a:r>
              <a:rPr lang="en-US" sz="1600" b="1" dirty="0" err="1" smtClean="0"/>
              <a:t>adhaan</a:t>
            </a:r>
            <a:r>
              <a:rPr lang="en-US" sz="1600" b="1" dirty="0" smtClean="0"/>
              <a:t> and one </a:t>
            </a:r>
            <a:r>
              <a:rPr lang="en-US" sz="1600" b="1" dirty="0" err="1" smtClean="0"/>
              <a:t>takbeer</a:t>
            </a:r>
            <a:r>
              <a:rPr lang="en-US" sz="1600" b="1" dirty="0" smtClean="0"/>
              <a:t>. Pray both of the </a:t>
            </a:r>
            <a:r>
              <a:rPr lang="en-US" sz="1600" b="1" dirty="0" err="1" smtClean="0"/>
              <a:t>fardh</a:t>
            </a:r>
            <a:r>
              <a:rPr lang="en-US" sz="1600" b="1" dirty="0" smtClean="0"/>
              <a:t> </a:t>
            </a:r>
            <a:r>
              <a:rPr lang="en-US" sz="1600" b="1" dirty="0" err="1" smtClean="0"/>
              <a:t>Salaah</a:t>
            </a:r>
            <a:r>
              <a:rPr lang="en-US" sz="1600" b="1" dirty="0" smtClean="0"/>
              <a:t> first then the remaining of </a:t>
            </a:r>
            <a:r>
              <a:rPr lang="en-US" sz="1600" b="1" dirty="0" err="1" smtClean="0"/>
              <a:t>Maghrib</a:t>
            </a:r>
            <a:r>
              <a:rPr lang="en-US" sz="1600" b="1" dirty="0" smtClean="0"/>
              <a:t> then </a:t>
            </a:r>
            <a:r>
              <a:rPr lang="en-US" sz="1600" b="1" dirty="0" err="1" smtClean="0"/>
              <a:t>Esha</a:t>
            </a:r>
            <a:r>
              <a:rPr lang="en-US" sz="1600" b="1" dirty="0" smtClean="0"/>
              <a:t>.</a:t>
            </a:r>
          </a:p>
          <a:p>
            <a:r>
              <a:rPr lang="en-US" sz="1600" b="1" dirty="0" smtClean="0"/>
              <a:t>7. Collect 49 or 70 pebbles at </a:t>
            </a:r>
            <a:r>
              <a:rPr lang="en-US" sz="1600" b="1" dirty="0" err="1" smtClean="0"/>
              <a:t>Muzdalifah</a:t>
            </a:r>
            <a:r>
              <a:rPr lang="en-US" sz="1600" b="1" dirty="0" smtClean="0"/>
              <a:t> and a few extra incase some miss the target or fall out. Wash them (incase it is dry mud) and keep them safe.</a:t>
            </a:r>
          </a:p>
          <a:p>
            <a:r>
              <a:rPr lang="en-US" sz="1600" b="1" dirty="0" smtClean="0"/>
              <a:t>8. Stay overnight in </a:t>
            </a:r>
            <a:r>
              <a:rPr lang="en-US" sz="1600" b="1" dirty="0" err="1" smtClean="0"/>
              <a:t>Muzdalifah</a:t>
            </a:r>
            <a:r>
              <a:rPr lang="en-US" sz="1600" b="1" dirty="0" smtClean="0"/>
              <a:t> (</a:t>
            </a:r>
            <a:r>
              <a:rPr lang="en-US" sz="1600" b="1" dirty="0" err="1" smtClean="0"/>
              <a:t>Sunnah</a:t>
            </a:r>
            <a:r>
              <a:rPr lang="en-US" sz="1600" b="1" dirty="0" smtClean="0"/>
              <a:t> until </a:t>
            </a:r>
            <a:r>
              <a:rPr lang="en-US" sz="1600" b="1" dirty="0" err="1" smtClean="0"/>
              <a:t>Subh</a:t>
            </a:r>
            <a:r>
              <a:rPr lang="en-US" sz="1600" b="1" dirty="0" smtClean="0"/>
              <a:t> </a:t>
            </a:r>
            <a:r>
              <a:rPr lang="en-US" sz="1600" b="1" dirty="0" err="1" smtClean="0"/>
              <a:t>Sadiq</a:t>
            </a:r>
            <a:r>
              <a:rPr lang="en-US" sz="1600" b="1" dirty="0" smtClean="0"/>
              <a:t>) and make </a:t>
            </a:r>
            <a:r>
              <a:rPr lang="en-US" sz="1600" b="1" dirty="0" err="1" smtClean="0"/>
              <a:t>Dua</a:t>
            </a:r>
            <a:r>
              <a:rPr lang="en-US" sz="1600" b="1" dirty="0" smtClean="0"/>
              <a:t> etc.</a:t>
            </a:r>
          </a:p>
          <a:p>
            <a:r>
              <a:rPr lang="en-US" sz="1600" b="1" dirty="0" smtClean="0"/>
              <a:t>9. Pray </a:t>
            </a:r>
            <a:r>
              <a:rPr lang="en-US" sz="1600" b="1" dirty="0" err="1" smtClean="0"/>
              <a:t>Fajr</a:t>
            </a:r>
            <a:r>
              <a:rPr lang="en-US" sz="1600" b="1" dirty="0" smtClean="0"/>
              <a:t> and leave for Mina after making </a:t>
            </a:r>
            <a:r>
              <a:rPr lang="en-US" sz="1600" b="1" dirty="0" err="1" smtClean="0"/>
              <a:t>wuqoof</a:t>
            </a:r>
            <a:r>
              <a:rPr lang="en-US" sz="1600" b="1" dirty="0" smtClean="0"/>
              <a:t> which is </a:t>
            </a:r>
            <a:r>
              <a:rPr lang="en-US" sz="1600" b="1" dirty="0" err="1" smtClean="0"/>
              <a:t>Wajib</a:t>
            </a:r>
            <a:r>
              <a:rPr lang="en-US" sz="1600" b="1" dirty="0" smtClean="0"/>
              <a:t> after </a:t>
            </a:r>
            <a:r>
              <a:rPr lang="en-US" sz="1600" b="1" dirty="0" err="1" smtClean="0"/>
              <a:t>Subh</a:t>
            </a:r>
            <a:r>
              <a:rPr lang="en-US" sz="1600" b="1" dirty="0" smtClean="0"/>
              <a:t> </a:t>
            </a:r>
            <a:r>
              <a:rPr lang="en-US" sz="1600" b="1" dirty="0" err="1" smtClean="0"/>
              <a:t>Sadiq</a:t>
            </a:r>
            <a:r>
              <a:rPr lang="en-US" sz="1600" b="1" dirty="0" smtClean="0"/>
              <a:t> until sunrise. Note down the time of </a:t>
            </a:r>
            <a:r>
              <a:rPr lang="en-US" sz="1600" b="1" dirty="0" err="1" smtClean="0"/>
              <a:t>Fajr</a:t>
            </a:r>
            <a:r>
              <a:rPr lang="en-US" sz="1600" b="1" dirty="0" smtClean="0"/>
              <a:t> in </a:t>
            </a:r>
            <a:r>
              <a:rPr lang="en-US" sz="1600" b="1" dirty="0" err="1" smtClean="0"/>
              <a:t>Makkah</a:t>
            </a:r>
            <a:r>
              <a:rPr lang="en-US" sz="1600" b="1" dirty="0" smtClean="0"/>
              <a:t> before leaving </a:t>
            </a:r>
            <a:r>
              <a:rPr lang="en-US" sz="1600" b="1" dirty="0" err="1" smtClean="0"/>
              <a:t>Makkah</a:t>
            </a:r>
            <a:r>
              <a:rPr lang="en-US" sz="1600" b="1" dirty="0" smtClean="0"/>
              <a:t> and pray your </a:t>
            </a:r>
            <a:r>
              <a:rPr lang="en-US" sz="1600" b="1" dirty="0" err="1" smtClean="0"/>
              <a:t>Fajr</a:t>
            </a:r>
            <a:r>
              <a:rPr lang="en-US" sz="1600" b="1" dirty="0" smtClean="0"/>
              <a:t> in </a:t>
            </a:r>
            <a:r>
              <a:rPr lang="en-US" sz="1600" b="1" dirty="0" err="1" smtClean="0"/>
              <a:t>Muzdalifah</a:t>
            </a:r>
            <a:r>
              <a:rPr lang="en-US" sz="1600" b="1" dirty="0" smtClean="0"/>
              <a:t> a few minutes later and do not get mislead by people hastily praying before time.</a:t>
            </a:r>
            <a:endParaRPr lang="en-US" sz="1600" dirty="0"/>
          </a:p>
        </p:txBody>
      </p:sp>
    </p:spTree>
  </p:cSld>
  <p:clrMapOvr>
    <a:masterClrMapping/>
  </p:clrMapOvr>
  <p:transition>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10th of </a:t>
            </a:r>
            <a:r>
              <a:rPr lang="en-US" b="1" dirty="0" err="1" smtClean="0"/>
              <a:t>Zil</a:t>
            </a:r>
            <a:r>
              <a:rPr lang="en-US" b="1" dirty="0" smtClean="0"/>
              <a:t> </a:t>
            </a:r>
            <a:r>
              <a:rPr lang="en-US" b="1" dirty="0" err="1" smtClean="0"/>
              <a:t>Hijjah</a:t>
            </a:r>
            <a:endParaRPr lang="en-US" dirty="0"/>
          </a:p>
        </p:txBody>
      </p:sp>
      <p:sp>
        <p:nvSpPr>
          <p:cNvPr id="3" name="Content Placeholder 2"/>
          <p:cNvSpPr>
            <a:spLocks noGrp="1"/>
          </p:cNvSpPr>
          <p:nvPr>
            <p:ph idx="1"/>
          </p:nvPr>
        </p:nvSpPr>
        <p:spPr/>
        <p:txBody>
          <a:bodyPr/>
          <a:lstStyle/>
          <a:p>
            <a:r>
              <a:rPr lang="en-US" sz="2400" b="1" dirty="0" smtClean="0">
                <a:solidFill>
                  <a:srgbClr val="4F6228"/>
                </a:solidFill>
              </a:rPr>
              <a:t>in Mina</a:t>
            </a:r>
          </a:p>
          <a:p>
            <a:r>
              <a:rPr lang="en-US" sz="1600" b="1" dirty="0" smtClean="0"/>
              <a:t>1. </a:t>
            </a:r>
            <a:r>
              <a:rPr lang="en-US" sz="1600" b="1" dirty="0" err="1" smtClean="0"/>
              <a:t>Rami</a:t>
            </a:r>
            <a:r>
              <a:rPr lang="en-US" sz="1600" b="1" dirty="0" smtClean="0"/>
              <a:t> (</a:t>
            </a:r>
            <a:r>
              <a:rPr lang="en-US" sz="1600" b="1" dirty="0" err="1" smtClean="0"/>
              <a:t>Wajib</a:t>
            </a:r>
            <a:r>
              <a:rPr lang="en-US" sz="1600" b="1" dirty="0" smtClean="0"/>
              <a:t>) of the Big </a:t>
            </a:r>
            <a:r>
              <a:rPr lang="en-US" sz="1600" b="1" dirty="0" err="1" smtClean="0"/>
              <a:t>Shaytaan</a:t>
            </a:r>
            <a:r>
              <a:rPr lang="en-US" sz="1600" b="1" dirty="0" smtClean="0"/>
              <a:t>. </a:t>
            </a:r>
            <a:r>
              <a:rPr lang="en-US" sz="1600" b="1" dirty="0" err="1" smtClean="0"/>
              <a:t>Masnoon</a:t>
            </a:r>
            <a:r>
              <a:rPr lang="en-US" sz="1600" b="1" dirty="0" smtClean="0"/>
              <a:t> time is from sunrise till </a:t>
            </a:r>
            <a:r>
              <a:rPr lang="en-US" sz="1600" b="1" dirty="0" err="1" smtClean="0"/>
              <a:t>zawal</a:t>
            </a:r>
            <a:r>
              <a:rPr lang="en-US" sz="1600" b="1" dirty="0" smtClean="0"/>
              <a:t>. It is permissible after </a:t>
            </a:r>
            <a:r>
              <a:rPr lang="en-US" sz="1600" b="1" dirty="0" err="1" smtClean="0"/>
              <a:t>zawal</a:t>
            </a:r>
            <a:r>
              <a:rPr lang="en-US" sz="1600" b="1" dirty="0" smtClean="0"/>
              <a:t> until </a:t>
            </a:r>
            <a:r>
              <a:rPr lang="en-US" sz="1600" b="1" dirty="0" err="1" smtClean="0"/>
              <a:t>Maghrib</a:t>
            </a:r>
            <a:r>
              <a:rPr lang="en-US" sz="1600" b="1" dirty="0" smtClean="0"/>
              <a:t> and </a:t>
            </a:r>
            <a:r>
              <a:rPr lang="en-US" sz="1600" b="1" dirty="0" err="1" smtClean="0"/>
              <a:t>makrooh</a:t>
            </a:r>
            <a:r>
              <a:rPr lang="en-US" sz="1600" b="1" dirty="0" smtClean="0"/>
              <a:t> after </a:t>
            </a:r>
            <a:r>
              <a:rPr lang="en-US" sz="1600" b="1" dirty="0" err="1" smtClean="0"/>
              <a:t>Maghrib</a:t>
            </a:r>
            <a:r>
              <a:rPr lang="en-US" sz="1600" b="1" dirty="0" smtClean="0"/>
              <a:t>, but not </a:t>
            </a:r>
            <a:r>
              <a:rPr lang="en-US" sz="1600" b="1" dirty="0" err="1" smtClean="0"/>
              <a:t>makrooh</a:t>
            </a:r>
            <a:r>
              <a:rPr lang="en-US" sz="1600" b="1" dirty="0" smtClean="0"/>
              <a:t> for the elderly, sick and women.</a:t>
            </a:r>
          </a:p>
          <a:p>
            <a:r>
              <a:rPr lang="en-US" sz="1600" b="1" dirty="0" smtClean="0"/>
              <a:t>2. Stop recital of </a:t>
            </a:r>
            <a:r>
              <a:rPr lang="en-US" sz="1600" b="1" dirty="0" err="1" smtClean="0"/>
              <a:t>Talbiyah</a:t>
            </a:r>
            <a:r>
              <a:rPr lang="en-US" sz="1600" b="1" dirty="0" smtClean="0"/>
              <a:t> after pelting the first pebble.</a:t>
            </a:r>
          </a:p>
          <a:p>
            <a:r>
              <a:rPr lang="en-US" sz="1600" b="1" dirty="0" smtClean="0"/>
              <a:t>3. </a:t>
            </a:r>
            <a:r>
              <a:rPr lang="en-US" sz="1600" b="1" dirty="0" err="1" smtClean="0"/>
              <a:t>Qurbani</a:t>
            </a:r>
            <a:r>
              <a:rPr lang="en-US" sz="1600" b="1" dirty="0" smtClean="0"/>
              <a:t> of Hajj (Wajib).</a:t>
            </a:r>
          </a:p>
          <a:p>
            <a:r>
              <a:rPr lang="en-US" sz="1600" b="1" dirty="0" smtClean="0"/>
              <a:t>4. Shave or trim the hair (</a:t>
            </a:r>
            <a:r>
              <a:rPr lang="en-US" sz="1600" b="1" dirty="0" err="1" smtClean="0"/>
              <a:t>Sunnah</a:t>
            </a:r>
            <a:r>
              <a:rPr lang="en-US" sz="1600" b="1" dirty="0" smtClean="0"/>
              <a:t> in Mina). The head must be shaved even if there is no hair on the head.</a:t>
            </a:r>
          </a:p>
          <a:p>
            <a:r>
              <a:rPr lang="en-US" sz="1600" b="1" dirty="0" smtClean="0"/>
              <a:t>5. Now you are free from the restrictions of </a:t>
            </a:r>
            <a:r>
              <a:rPr lang="en-US" sz="1600" b="1" dirty="0" err="1" smtClean="0"/>
              <a:t>Ihraam</a:t>
            </a:r>
            <a:r>
              <a:rPr lang="en-US" sz="1600" b="1" dirty="0" smtClean="0"/>
              <a:t> and can dress into normal sewn clothes and the head can be covered but</a:t>
            </a:r>
            <a:r>
              <a:rPr lang="en-US" sz="1600" b="1" dirty="0" smtClean="0"/>
              <a:t> </a:t>
            </a:r>
            <a:r>
              <a:rPr lang="en-US" sz="1600" b="1" dirty="0" err="1" smtClean="0"/>
              <a:t>maritial</a:t>
            </a:r>
            <a:r>
              <a:rPr lang="en-US" sz="1600" b="1" dirty="0" smtClean="0"/>
              <a:t> relations are </a:t>
            </a:r>
            <a:r>
              <a:rPr lang="en-US" sz="1600" b="1" dirty="0" smtClean="0"/>
              <a:t>not permissible until after </a:t>
            </a:r>
            <a:r>
              <a:rPr lang="en-US" sz="1600" b="1" dirty="0" err="1" smtClean="0"/>
              <a:t>Tawaaf</a:t>
            </a:r>
            <a:r>
              <a:rPr lang="en-US" sz="1600" b="1" dirty="0" smtClean="0"/>
              <a:t> </a:t>
            </a:r>
            <a:r>
              <a:rPr lang="en-US" sz="1600" b="1" dirty="0" err="1" smtClean="0"/>
              <a:t>Ziyaarah</a:t>
            </a:r>
            <a:r>
              <a:rPr lang="en-US" sz="1600" b="1" dirty="0" smtClean="0"/>
              <a:t>.</a:t>
            </a:r>
          </a:p>
          <a:p>
            <a:r>
              <a:rPr lang="en-US" sz="1600" b="1" dirty="0" smtClean="0"/>
              <a:t>6. All </a:t>
            </a:r>
            <a:r>
              <a:rPr lang="en-US" sz="1600" b="1" dirty="0" err="1" smtClean="0"/>
              <a:t>Salaahs</a:t>
            </a:r>
            <a:r>
              <a:rPr lang="en-US" sz="1600" b="1" dirty="0" smtClean="0"/>
              <a:t> on time.</a:t>
            </a:r>
          </a:p>
          <a:p>
            <a:r>
              <a:rPr lang="en-US" sz="1600" b="1" dirty="0" smtClean="0"/>
              <a:t>7. Leave for </a:t>
            </a:r>
            <a:r>
              <a:rPr lang="en-US" sz="1600" b="1" dirty="0" err="1" smtClean="0"/>
              <a:t>Makkah</a:t>
            </a:r>
            <a:r>
              <a:rPr lang="en-US" sz="1600" b="1" dirty="0" smtClean="0"/>
              <a:t>.</a:t>
            </a:r>
            <a:endParaRPr lang="en-US" sz="1600" dirty="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10th of </a:t>
            </a:r>
            <a:r>
              <a:rPr lang="en-US" b="1" dirty="0" err="1" smtClean="0"/>
              <a:t>Zil</a:t>
            </a:r>
            <a:r>
              <a:rPr lang="en-US" b="1" dirty="0" smtClean="0"/>
              <a:t> </a:t>
            </a:r>
            <a:r>
              <a:rPr lang="en-US" b="1" dirty="0" err="1" smtClean="0"/>
              <a:t>Hijjah</a:t>
            </a:r>
            <a:endParaRPr lang="en-US" dirty="0"/>
          </a:p>
        </p:txBody>
      </p:sp>
      <p:sp>
        <p:nvSpPr>
          <p:cNvPr id="3" name="Content Placeholder 2"/>
          <p:cNvSpPr>
            <a:spLocks noGrp="1"/>
          </p:cNvSpPr>
          <p:nvPr>
            <p:ph idx="1"/>
          </p:nvPr>
        </p:nvSpPr>
        <p:spPr/>
        <p:txBody>
          <a:bodyPr/>
          <a:lstStyle/>
          <a:p>
            <a:r>
              <a:rPr lang="en-US" sz="2400" b="1" dirty="0" smtClean="0">
                <a:solidFill>
                  <a:srgbClr val="4F6228"/>
                </a:solidFill>
              </a:rPr>
              <a:t>In </a:t>
            </a:r>
            <a:r>
              <a:rPr lang="en-US" sz="2400" b="1" dirty="0" err="1" smtClean="0">
                <a:solidFill>
                  <a:srgbClr val="4F6228"/>
                </a:solidFill>
              </a:rPr>
              <a:t>Makkah</a:t>
            </a:r>
            <a:endParaRPr lang="en-US" sz="2400" b="1" dirty="0" smtClean="0">
              <a:solidFill>
                <a:srgbClr val="4F6228"/>
              </a:solidFill>
            </a:endParaRPr>
          </a:p>
          <a:p>
            <a:r>
              <a:rPr lang="en-US" sz="1600" b="1" dirty="0" smtClean="0"/>
              <a:t>8. </a:t>
            </a:r>
            <a:r>
              <a:rPr lang="en-US" sz="1600" b="1" dirty="0" err="1" smtClean="0"/>
              <a:t>Tawaaf</a:t>
            </a:r>
            <a:r>
              <a:rPr lang="en-US" sz="1600" b="1" dirty="0" smtClean="0"/>
              <a:t> of </a:t>
            </a:r>
            <a:r>
              <a:rPr lang="en-US" sz="1600" b="1" dirty="0" err="1" smtClean="0"/>
              <a:t>Ziyaarah</a:t>
            </a:r>
            <a:r>
              <a:rPr lang="en-US" sz="1600" b="1" dirty="0" smtClean="0"/>
              <a:t> (</a:t>
            </a:r>
            <a:r>
              <a:rPr lang="en-US" sz="1600" b="1" dirty="0" err="1" smtClean="0"/>
              <a:t>Fardh</a:t>
            </a:r>
            <a:r>
              <a:rPr lang="en-US" sz="1600" b="1" dirty="0" smtClean="0"/>
              <a:t>) with </a:t>
            </a:r>
            <a:r>
              <a:rPr lang="en-US" sz="1600" b="1" dirty="0" err="1" smtClean="0"/>
              <a:t>Ramal</a:t>
            </a:r>
            <a:r>
              <a:rPr lang="en-US" sz="1600" b="1" dirty="0" smtClean="0"/>
              <a:t> if followed by </a:t>
            </a:r>
            <a:r>
              <a:rPr lang="en-US" sz="1600" b="1" dirty="0" err="1" smtClean="0"/>
              <a:t>Sa'ee</a:t>
            </a:r>
            <a:r>
              <a:rPr lang="en-US" sz="1600" b="1" dirty="0" smtClean="0"/>
              <a:t> (if this </a:t>
            </a:r>
            <a:r>
              <a:rPr lang="en-US" sz="1600" b="1" dirty="0" err="1" smtClean="0"/>
              <a:t>Sa’ee</a:t>
            </a:r>
            <a:r>
              <a:rPr lang="en-US" sz="1600" b="1" dirty="0" smtClean="0"/>
              <a:t> was not performed on the 8th). Do </a:t>
            </a:r>
            <a:r>
              <a:rPr lang="en-US" sz="1600" b="1" dirty="0" err="1" smtClean="0"/>
              <a:t>Idhtibah</a:t>
            </a:r>
            <a:r>
              <a:rPr lang="en-US" sz="1600" b="1" dirty="0" smtClean="0"/>
              <a:t> as well if you are still in </a:t>
            </a:r>
            <a:r>
              <a:rPr lang="en-US" sz="1600" b="1" dirty="0" err="1" smtClean="0"/>
              <a:t>Ihraam</a:t>
            </a:r>
            <a:r>
              <a:rPr lang="en-US" sz="1600" b="1" dirty="0" smtClean="0"/>
              <a:t>.</a:t>
            </a:r>
          </a:p>
          <a:p>
            <a:r>
              <a:rPr lang="en-US" sz="1600" b="1" dirty="0" smtClean="0"/>
              <a:t>9. Menstruating women should delay </a:t>
            </a:r>
            <a:r>
              <a:rPr lang="en-US" sz="1600" b="1" dirty="0" err="1" smtClean="0"/>
              <a:t>Tawaaf</a:t>
            </a:r>
            <a:r>
              <a:rPr lang="en-US" sz="1600" b="1" dirty="0" smtClean="0"/>
              <a:t> </a:t>
            </a:r>
            <a:r>
              <a:rPr lang="en-US" sz="1600" b="1" dirty="0" err="1" smtClean="0"/>
              <a:t>Ziyaarah</a:t>
            </a:r>
            <a:r>
              <a:rPr lang="en-US" sz="1600" b="1" dirty="0" smtClean="0"/>
              <a:t> until clean.</a:t>
            </a:r>
          </a:p>
          <a:p>
            <a:r>
              <a:rPr lang="en-US" sz="1600" b="1" dirty="0" smtClean="0"/>
              <a:t>10. Put on normal clothes if not dressed yet.</a:t>
            </a:r>
          </a:p>
          <a:p>
            <a:r>
              <a:rPr lang="en-US" sz="1600" b="1" dirty="0" smtClean="0"/>
              <a:t>11. Return to </a:t>
            </a:r>
            <a:r>
              <a:rPr lang="en-US" sz="1600" b="1" dirty="0" err="1" smtClean="0"/>
              <a:t>Mina.Mina</a:t>
            </a:r>
            <a:endParaRPr lang="en-US" sz="1600" b="1" dirty="0" smtClean="0"/>
          </a:p>
          <a:p>
            <a:r>
              <a:rPr lang="en-US" sz="1600" b="1" dirty="0" smtClean="0"/>
              <a:t>12. </a:t>
            </a:r>
            <a:r>
              <a:rPr lang="en-US" sz="1600" b="1" dirty="0" err="1" smtClean="0"/>
              <a:t>Sunnah</a:t>
            </a:r>
            <a:r>
              <a:rPr lang="en-US" sz="1600" b="1" dirty="0" smtClean="0"/>
              <a:t> to spend the night in Mina. Perform all </a:t>
            </a:r>
            <a:r>
              <a:rPr lang="en-US" sz="1600" b="1" dirty="0" err="1" smtClean="0"/>
              <a:t>Salaahs</a:t>
            </a:r>
            <a:r>
              <a:rPr lang="en-US" sz="1600" b="1" dirty="0" smtClean="0"/>
              <a:t> on time. No other rite.</a:t>
            </a:r>
            <a:endParaRPr lang="en-US" sz="1600" dirty="0"/>
          </a:p>
        </p:txBody>
      </p:sp>
    </p:spTree>
  </p:cSld>
  <p:clrMapOvr>
    <a:masterClrMapping/>
  </p:clrMapOvr>
  <p:transition>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11th of </a:t>
            </a:r>
            <a:r>
              <a:rPr lang="en-US" b="1" dirty="0" err="1" smtClean="0"/>
              <a:t>Zil</a:t>
            </a:r>
            <a:r>
              <a:rPr lang="en-US" b="1" dirty="0" smtClean="0"/>
              <a:t> </a:t>
            </a:r>
            <a:r>
              <a:rPr lang="en-US" b="1" dirty="0" err="1" smtClean="0"/>
              <a:t>Hijjah</a:t>
            </a:r>
            <a:endParaRPr lang="en-US" dirty="0"/>
          </a:p>
        </p:txBody>
      </p:sp>
      <p:sp>
        <p:nvSpPr>
          <p:cNvPr id="3" name="Content Placeholder 2"/>
          <p:cNvSpPr>
            <a:spLocks noGrp="1"/>
          </p:cNvSpPr>
          <p:nvPr>
            <p:ph idx="1"/>
          </p:nvPr>
        </p:nvSpPr>
        <p:spPr/>
        <p:txBody>
          <a:bodyPr/>
          <a:lstStyle/>
          <a:p>
            <a:r>
              <a:rPr lang="en-US" sz="2400" b="1" dirty="0" smtClean="0">
                <a:solidFill>
                  <a:srgbClr val="4F6228"/>
                </a:solidFill>
              </a:rPr>
              <a:t>in Mina</a:t>
            </a:r>
          </a:p>
          <a:p>
            <a:r>
              <a:rPr lang="en-US" sz="1600" b="1" dirty="0" smtClean="0"/>
              <a:t>1. </a:t>
            </a:r>
            <a:r>
              <a:rPr lang="en-US" sz="1600" b="1" dirty="0" err="1" smtClean="0"/>
              <a:t>Rami</a:t>
            </a:r>
            <a:r>
              <a:rPr lang="en-US" sz="1600" b="1" dirty="0" smtClean="0"/>
              <a:t> of all three </a:t>
            </a:r>
            <a:r>
              <a:rPr lang="en-US" sz="1600" b="1" dirty="0" err="1" smtClean="0"/>
              <a:t>Shayateen</a:t>
            </a:r>
            <a:r>
              <a:rPr lang="en-US" sz="1600" b="1" dirty="0" smtClean="0"/>
              <a:t> after </a:t>
            </a:r>
            <a:r>
              <a:rPr lang="en-US" sz="1600" b="1" dirty="0" err="1" smtClean="0"/>
              <a:t>zawal</a:t>
            </a:r>
            <a:r>
              <a:rPr lang="en-US" sz="1600" b="1" dirty="0" smtClean="0"/>
              <a:t> - sequence small to big.</a:t>
            </a:r>
          </a:p>
          <a:p>
            <a:r>
              <a:rPr lang="en-US" sz="1600" b="1" dirty="0" smtClean="0"/>
              <a:t>2. </a:t>
            </a:r>
            <a:r>
              <a:rPr lang="en-US" sz="1600" b="1" dirty="0" err="1" smtClean="0"/>
              <a:t>Sunnah</a:t>
            </a:r>
            <a:r>
              <a:rPr lang="en-US" sz="1600" b="1" dirty="0" smtClean="0"/>
              <a:t> until </a:t>
            </a:r>
            <a:r>
              <a:rPr lang="en-US" sz="1600" b="1" dirty="0" err="1" smtClean="0"/>
              <a:t>Maghrib</a:t>
            </a:r>
            <a:r>
              <a:rPr lang="en-US" sz="1600" b="1" dirty="0" smtClean="0"/>
              <a:t> and </a:t>
            </a:r>
            <a:r>
              <a:rPr lang="en-US" sz="1600" b="1" dirty="0" err="1" smtClean="0"/>
              <a:t>makrooh</a:t>
            </a:r>
            <a:r>
              <a:rPr lang="en-US" sz="1600" b="1" dirty="0" smtClean="0"/>
              <a:t> until </a:t>
            </a:r>
            <a:r>
              <a:rPr lang="en-US" sz="1600" b="1" dirty="0" err="1" smtClean="0"/>
              <a:t>Subh</a:t>
            </a:r>
            <a:r>
              <a:rPr lang="en-US" sz="1600" b="1" dirty="0" smtClean="0"/>
              <a:t> </a:t>
            </a:r>
            <a:r>
              <a:rPr lang="en-US" sz="1600" b="1" dirty="0" err="1" smtClean="0"/>
              <a:t>Sadiq</a:t>
            </a:r>
            <a:r>
              <a:rPr lang="en-US" sz="1600" b="1" dirty="0" smtClean="0"/>
              <a:t> but not </a:t>
            </a:r>
            <a:r>
              <a:rPr lang="en-US" sz="1600" b="1" dirty="0" err="1" smtClean="0"/>
              <a:t>makrooh</a:t>
            </a:r>
            <a:r>
              <a:rPr lang="en-US" sz="1600" b="1" dirty="0" smtClean="0"/>
              <a:t> for the women, elderly and the sick.</a:t>
            </a:r>
          </a:p>
          <a:p>
            <a:r>
              <a:rPr lang="en-US" sz="1600" b="1" dirty="0" smtClean="0"/>
              <a:t>3. </a:t>
            </a:r>
            <a:r>
              <a:rPr lang="en-US" sz="1600" b="1" dirty="0" err="1" smtClean="0"/>
              <a:t>Mustahab</a:t>
            </a:r>
            <a:r>
              <a:rPr lang="en-US" sz="1600" b="1" dirty="0" smtClean="0"/>
              <a:t> to make </a:t>
            </a:r>
            <a:r>
              <a:rPr lang="en-US" sz="1600" b="1" dirty="0" err="1" smtClean="0"/>
              <a:t>Dua</a:t>
            </a:r>
            <a:r>
              <a:rPr lang="en-US" sz="1600" b="1" dirty="0" smtClean="0"/>
              <a:t> after pelting the small and middle </a:t>
            </a:r>
            <a:r>
              <a:rPr lang="en-US" sz="1600" b="1" dirty="0" err="1" smtClean="0"/>
              <a:t>Shaytaan</a:t>
            </a:r>
            <a:r>
              <a:rPr lang="en-US" sz="1600" b="1" dirty="0" smtClean="0"/>
              <a:t>.</a:t>
            </a:r>
          </a:p>
          <a:p>
            <a:r>
              <a:rPr lang="en-US" sz="1600" b="1" dirty="0" smtClean="0"/>
              <a:t>4. All </a:t>
            </a:r>
            <a:r>
              <a:rPr lang="en-US" sz="1600" b="1" dirty="0" err="1" smtClean="0"/>
              <a:t>Salaahs</a:t>
            </a:r>
            <a:r>
              <a:rPr lang="en-US" sz="1600" b="1" dirty="0" smtClean="0"/>
              <a:t> on time.</a:t>
            </a:r>
            <a:endParaRPr lang="en-US" sz="1600"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12th of </a:t>
            </a:r>
            <a:r>
              <a:rPr lang="en-US" b="1" dirty="0" err="1" smtClean="0"/>
              <a:t>Zil</a:t>
            </a:r>
            <a:r>
              <a:rPr lang="en-US" b="1" dirty="0" smtClean="0"/>
              <a:t> </a:t>
            </a:r>
            <a:r>
              <a:rPr lang="en-US" b="1" dirty="0" err="1" smtClean="0"/>
              <a:t>Hijjah</a:t>
            </a:r>
            <a:endParaRPr lang="en-US" dirty="0"/>
          </a:p>
        </p:txBody>
      </p:sp>
      <p:sp>
        <p:nvSpPr>
          <p:cNvPr id="3" name="Content Placeholder 2"/>
          <p:cNvSpPr>
            <a:spLocks noGrp="1"/>
          </p:cNvSpPr>
          <p:nvPr>
            <p:ph idx="1"/>
          </p:nvPr>
        </p:nvSpPr>
        <p:spPr/>
        <p:txBody>
          <a:bodyPr/>
          <a:lstStyle/>
          <a:p>
            <a:r>
              <a:rPr lang="en-US" sz="2400" b="1" dirty="0" smtClean="0">
                <a:solidFill>
                  <a:srgbClr val="4F6228"/>
                </a:solidFill>
              </a:rPr>
              <a:t>in Mina</a:t>
            </a:r>
          </a:p>
          <a:p>
            <a:r>
              <a:rPr lang="en-US" sz="1600" b="1" dirty="0" smtClean="0"/>
              <a:t>1. </a:t>
            </a:r>
            <a:r>
              <a:rPr lang="en-US" sz="1600" b="1" dirty="0" err="1" smtClean="0"/>
              <a:t>Rami</a:t>
            </a:r>
            <a:r>
              <a:rPr lang="en-US" sz="1600" b="1" dirty="0" smtClean="0"/>
              <a:t> of all three </a:t>
            </a:r>
            <a:r>
              <a:rPr lang="en-US" sz="1600" b="1" dirty="0" err="1" smtClean="0"/>
              <a:t>Shayateen</a:t>
            </a:r>
            <a:r>
              <a:rPr lang="en-US" sz="1600" b="1" dirty="0" smtClean="0"/>
              <a:t> after </a:t>
            </a:r>
            <a:r>
              <a:rPr lang="en-US" sz="1600" b="1" dirty="0" err="1" smtClean="0"/>
              <a:t>zawal</a:t>
            </a:r>
            <a:r>
              <a:rPr lang="en-US" sz="1600" b="1" dirty="0" smtClean="0"/>
              <a:t> - sequence small to big.</a:t>
            </a:r>
          </a:p>
          <a:p>
            <a:r>
              <a:rPr lang="en-US" sz="1600" b="1" dirty="0" smtClean="0"/>
              <a:t>2. </a:t>
            </a:r>
            <a:r>
              <a:rPr lang="en-US" sz="1600" b="1" dirty="0" err="1" smtClean="0"/>
              <a:t>Sunnah</a:t>
            </a:r>
            <a:r>
              <a:rPr lang="en-US" sz="1600" b="1" dirty="0" smtClean="0"/>
              <a:t> until </a:t>
            </a:r>
            <a:r>
              <a:rPr lang="en-US" sz="1600" b="1" dirty="0" err="1" smtClean="0"/>
              <a:t>Maghrib</a:t>
            </a:r>
            <a:r>
              <a:rPr lang="en-US" sz="1600" b="1" dirty="0" smtClean="0"/>
              <a:t> and </a:t>
            </a:r>
            <a:r>
              <a:rPr lang="en-US" sz="1600" b="1" dirty="0" err="1" smtClean="0"/>
              <a:t>makrooh</a:t>
            </a:r>
            <a:r>
              <a:rPr lang="en-US" sz="1600" b="1" dirty="0" smtClean="0"/>
              <a:t> until </a:t>
            </a:r>
            <a:r>
              <a:rPr lang="en-US" sz="1600" b="1" dirty="0" err="1" smtClean="0"/>
              <a:t>Subh</a:t>
            </a:r>
            <a:r>
              <a:rPr lang="en-US" sz="1600" b="1" dirty="0" smtClean="0"/>
              <a:t> </a:t>
            </a:r>
            <a:r>
              <a:rPr lang="en-US" sz="1600" b="1" dirty="0" err="1" smtClean="0"/>
              <a:t>Sadiq</a:t>
            </a:r>
            <a:r>
              <a:rPr lang="en-US" sz="1600" b="1" dirty="0" smtClean="0"/>
              <a:t> but not </a:t>
            </a:r>
            <a:r>
              <a:rPr lang="en-US" sz="1600" b="1" dirty="0" err="1" smtClean="0"/>
              <a:t>makrooh</a:t>
            </a:r>
            <a:r>
              <a:rPr lang="en-US" sz="1600" b="1" dirty="0" smtClean="0"/>
              <a:t> for the women, elderly and the sick.</a:t>
            </a:r>
          </a:p>
          <a:p>
            <a:r>
              <a:rPr lang="en-US" sz="1600" b="1" dirty="0" smtClean="0"/>
              <a:t>3. </a:t>
            </a:r>
            <a:r>
              <a:rPr lang="en-US" sz="1600" b="1" dirty="0" err="1" smtClean="0"/>
              <a:t>Mustahab</a:t>
            </a:r>
            <a:r>
              <a:rPr lang="en-US" sz="1600" b="1" dirty="0" smtClean="0"/>
              <a:t> to make </a:t>
            </a:r>
            <a:r>
              <a:rPr lang="en-US" sz="1600" b="1" dirty="0" err="1" smtClean="0"/>
              <a:t>Dua</a:t>
            </a:r>
            <a:r>
              <a:rPr lang="en-US" sz="1600" b="1" dirty="0" smtClean="0"/>
              <a:t> after pelting the small and middle </a:t>
            </a:r>
            <a:r>
              <a:rPr lang="en-US" sz="1600" b="1" dirty="0" err="1" smtClean="0"/>
              <a:t>Shaytaan</a:t>
            </a:r>
            <a:r>
              <a:rPr lang="en-US" sz="1600" b="1" dirty="0" smtClean="0"/>
              <a:t>.</a:t>
            </a:r>
          </a:p>
          <a:p>
            <a:r>
              <a:rPr lang="en-US" sz="1600" b="1" dirty="0" smtClean="0"/>
              <a:t>4. You may leave for </a:t>
            </a:r>
            <a:r>
              <a:rPr lang="en-US" sz="1600" b="1" dirty="0" err="1" smtClean="0"/>
              <a:t>Makkah</a:t>
            </a:r>
            <a:r>
              <a:rPr lang="en-US" sz="1600" b="1" dirty="0" smtClean="0"/>
              <a:t> before sunset or else it is </a:t>
            </a:r>
            <a:r>
              <a:rPr lang="en-US" sz="1600" b="1" dirty="0" err="1" smtClean="0"/>
              <a:t>makrooh</a:t>
            </a:r>
            <a:r>
              <a:rPr lang="en-US" sz="1600" b="1" dirty="0" smtClean="0"/>
              <a:t> to leave after sunset, but not </a:t>
            </a:r>
            <a:r>
              <a:rPr lang="en-US" sz="1600" b="1" dirty="0" err="1" smtClean="0"/>
              <a:t>makrooh</a:t>
            </a:r>
            <a:r>
              <a:rPr lang="en-US" sz="1600" b="1" dirty="0" smtClean="0"/>
              <a:t> for the elderly, sick and women. If one stays in Mina until </a:t>
            </a:r>
            <a:r>
              <a:rPr lang="en-US" sz="1600" b="1" dirty="0" err="1" smtClean="0"/>
              <a:t>Subh</a:t>
            </a:r>
            <a:r>
              <a:rPr lang="en-US" sz="1600" b="1" dirty="0" smtClean="0"/>
              <a:t> </a:t>
            </a:r>
            <a:r>
              <a:rPr lang="en-US" sz="1600" b="1" dirty="0" err="1" smtClean="0"/>
              <a:t>Sadiq</a:t>
            </a:r>
            <a:r>
              <a:rPr lang="en-US" sz="1600" b="1" dirty="0" smtClean="0"/>
              <a:t> then the </a:t>
            </a:r>
            <a:r>
              <a:rPr lang="en-US" sz="1600" b="1" dirty="0" err="1" smtClean="0"/>
              <a:t>Rami</a:t>
            </a:r>
            <a:r>
              <a:rPr lang="en-US" sz="1600" b="1" dirty="0" smtClean="0"/>
              <a:t> of the 13th </a:t>
            </a:r>
            <a:r>
              <a:rPr lang="en-US" sz="1600" b="1" dirty="0" err="1" smtClean="0"/>
              <a:t>Zil</a:t>
            </a:r>
            <a:r>
              <a:rPr lang="en-US" sz="1600" b="1" dirty="0" smtClean="0"/>
              <a:t> </a:t>
            </a:r>
            <a:r>
              <a:rPr lang="en-US" sz="1600" b="1" dirty="0" err="1" smtClean="0"/>
              <a:t>Hijjah</a:t>
            </a:r>
            <a:r>
              <a:rPr lang="en-US" sz="1600" b="1" dirty="0" smtClean="0"/>
              <a:t> is </a:t>
            </a:r>
            <a:r>
              <a:rPr lang="en-US" sz="1600" b="1" dirty="0" err="1" smtClean="0"/>
              <a:t>Wajib</a:t>
            </a:r>
            <a:r>
              <a:rPr lang="en-US" sz="1600" b="1" dirty="0" smtClean="0"/>
              <a:t>.</a:t>
            </a:r>
          </a:p>
          <a:p>
            <a:endParaRPr lang="en-US" sz="1600" b="1" dirty="0" smtClean="0"/>
          </a:p>
          <a:p>
            <a:endParaRPr lang="en-US" sz="1600" b="1" dirty="0" smtClean="0"/>
          </a:p>
          <a:p>
            <a:endParaRPr lang="en-US" sz="1600" b="1" dirty="0" smtClean="0"/>
          </a:p>
          <a:p>
            <a:endParaRPr lang="en-US" sz="1600" b="1" dirty="0" smtClean="0"/>
          </a:p>
          <a:p>
            <a:endParaRPr lang="en-US" sz="1600" b="1" dirty="0" smtClean="0"/>
          </a:p>
          <a:p>
            <a:pPr>
              <a:buNone/>
            </a:pPr>
            <a:r>
              <a:rPr lang="en-US" sz="2400" b="1" dirty="0" smtClean="0">
                <a:solidFill>
                  <a:srgbClr val="4F6228"/>
                </a:solidFill>
              </a:rPr>
              <a:t>HAJJ COMPLETED</a:t>
            </a:r>
            <a:endParaRPr lang="en-US" sz="2400" dirty="0" smtClean="0">
              <a:solidFill>
                <a:srgbClr val="4F6228"/>
              </a:solidFill>
            </a:endParaRPr>
          </a:p>
          <a:p>
            <a:pPr>
              <a:buNone/>
            </a:pPr>
            <a:endParaRPr lang="en-US" sz="1600" dirty="0"/>
          </a:p>
        </p:txBody>
      </p:sp>
    </p:spTree>
  </p:cSld>
  <p:clrMapOvr>
    <a:masterClrMapping/>
  </p:clrMapOvr>
  <p:transition>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13th of </a:t>
            </a:r>
            <a:r>
              <a:rPr lang="en-US" b="1" dirty="0" err="1" smtClean="0"/>
              <a:t>Zil</a:t>
            </a:r>
            <a:r>
              <a:rPr lang="en-US" b="1" dirty="0" smtClean="0"/>
              <a:t> </a:t>
            </a:r>
            <a:r>
              <a:rPr lang="en-US" b="1" dirty="0" err="1" smtClean="0"/>
              <a:t>Hijjah</a:t>
            </a:r>
            <a:endParaRPr lang="en-US" dirty="0"/>
          </a:p>
        </p:txBody>
      </p:sp>
      <p:sp>
        <p:nvSpPr>
          <p:cNvPr id="3" name="Content Placeholder 2"/>
          <p:cNvSpPr>
            <a:spLocks noGrp="1"/>
          </p:cNvSpPr>
          <p:nvPr>
            <p:ph idx="1"/>
          </p:nvPr>
        </p:nvSpPr>
        <p:spPr/>
        <p:txBody>
          <a:bodyPr/>
          <a:lstStyle/>
          <a:p>
            <a:r>
              <a:rPr lang="en-US" sz="2400" b="1" dirty="0" smtClean="0">
                <a:solidFill>
                  <a:srgbClr val="4F6228"/>
                </a:solidFill>
              </a:rPr>
              <a:t>if you stayed in Mina</a:t>
            </a:r>
          </a:p>
          <a:p>
            <a:r>
              <a:rPr lang="en-US" sz="1600" b="1" dirty="0" smtClean="0"/>
              <a:t>1. </a:t>
            </a:r>
            <a:r>
              <a:rPr lang="en-US" sz="1600" b="1" dirty="0" err="1" smtClean="0"/>
              <a:t>Rami</a:t>
            </a:r>
            <a:r>
              <a:rPr lang="en-US" sz="1600" b="1" dirty="0" smtClean="0"/>
              <a:t> </a:t>
            </a:r>
            <a:r>
              <a:rPr lang="en-US" sz="1600" b="1" dirty="0" err="1" smtClean="0"/>
              <a:t>makrooh</a:t>
            </a:r>
            <a:r>
              <a:rPr lang="en-US" sz="1600" b="1" dirty="0" smtClean="0"/>
              <a:t> after </a:t>
            </a:r>
            <a:r>
              <a:rPr lang="en-US" sz="1600" b="1" dirty="0" err="1" smtClean="0"/>
              <a:t>Ishraaq</a:t>
            </a:r>
            <a:r>
              <a:rPr lang="en-US" sz="1600" b="1" dirty="0" smtClean="0"/>
              <a:t> and </a:t>
            </a:r>
            <a:r>
              <a:rPr lang="en-US" sz="1600" b="1" dirty="0" err="1" smtClean="0"/>
              <a:t>Sunnah</a:t>
            </a:r>
            <a:r>
              <a:rPr lang="en-US" sz="1600" b="1" dirty="0" smtClean="0"/>
              <a:t> from </a:t>
            </a:r>
            <a:r>
              <a:rPr lang="en-US" sz="1600" b="1" dirty="0" err="1" smtClean="0"/>
              <a:t>zawal</a:t>
            </a:r>
            <a:r>
              <a:rPr lang="en-US" sz="1600" b="1" dirty="0" smtClean="0"/>
              <a:t> until </a:t>
            </a:r>
            <a:r>
              <a:rPr lang="en-US" sz="1600" b="1" dirty="0" err="1" smtClean="0"/>
              <a:t>Maghrib</a:t>
            </a:r>
            <a:r>
              <a:rPr lang="en-US" sz="1600" b="1" dirty="0" smtClean="0"/>
              <a:t>.</a:t>
            </a:r>
          </a:p>
          <a:p>
            <a:r>
              <a:rPr lang="en-US" sz="1600" b="1" dirty="0" smtClean="0"/>
              <a:t>2. </a:t>
            </a:r>
            <a:r>
              <a:rPr lang="en-US" sz="1600" b="1" dirty="0" err="1" smtClean="0"/>
              <a:t>Rami</a:t>
            </a:r>
            <a:r>
              <a:rPr lang="en-US" sz="1600" b="1" dirty="0" smtClean="0"/>
              <a:t> of all three </a:t>
            </a:r>
            <a:r>
              <a:rPr lang="en-US" sz="1600" b="1" dirty="0" err="1" smtClean="0"/>
              <a:t>Shayateen</a:t>
            </a:r>
            <a:r>
              <a:rPr lang="en-US" sz="1600" b="1" dirty="0" smtClean="0"/>
              <a:t>, same order.</a:t>
            </a:r>
          </a:p>
          <a:p>
            <a:r>
              <a:rPr lang="en-US" sz="1600" b="1" dirty="0" smtClean="0"/>
              <a:t>3. </a:t>
            </a:r>
            <a:r>
              <a:rPr lang="en-US" sz="1600" b="1" dirty="0" err="1" smtClean="0"/>
              <a:t>Mustahab</a:t>
            </a:r>
            <a:r>
              <a:rPr lang="en-US" sz="1600" b="1" dirty="0" smtClean="0"/>
              <a:t> to make </a:t>
            </a:r>
            <a:r>
              <a:rPr lang="en-US" sz="1600" b="1" dirty="0" err="1" smtClean="0"/>
              <a:t>Dua</a:t>
            </a:r>
            <a:r>
              <a:rPr lang="en-US" sz="1600" b="1" dirty="0" smtClean="0"/>
              <a:t> after pelting the small and middle </a:t>
            </a:r>
            <a:r>
              <a:rPr lang="en-US" sz="1600" b="1" dirty="0" err="1" smtClean="0"/>
              <a:t>Shaytaan</a:t>
            </a:r>
            <a:r>
              <a:rPr lang="en-US" sz="1600" b="1" dirty="0" smtClean="0"/>
              <a:t>.</a:t>
            </a:r>
          </a:p>
          <a:p>
            <a:r>
              <a:rPr lang="en-US" sz="1600" b="1" dirty="0" smtClean="0"/>
              <a:t>4. Leave for </a:t>
            </a:r>
            <a:r>
              <a:rPr lang="en-US" sz="1600" b="1" dirty="0" err="1" smtClean="0"/>
              <a:t>Makkah</a:t>
            </a:r>
            <a:r>
              <a:rPr lang="en-US" sz="1600" b="1" dirty="0" smtClean="0"/>
              <a:t>.</a:t>
            </a:r>
          </a:p>
          <a:p>
            <a:endParaRPr lang="en-US" sz="1600" b="1" dirty="0" smtClean="0"/>
          </a:p>
          <a:p>
            <a:endParaRPr lang="en-US" sz="1600" b="1" dirty="0" smtClean="0"/>
          </a:p>
          <a:p>
            <a:endParaRPr lang="en-US" sz="1600" b="1" dirty="0" smtClean="0"/>
          </a:p>
          <a:p>
            <a:endParaRPr lang="en-US" sz="1600" b="1" dirty="0" smtClean="0"/>
          </a:p>
          <a:p>
            <a:endParaRPr lang="en-US" sz="1600" dirty="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Tawaaf</a:t>
            </a:r>
            <a:r>
              <a:rPr lang="en-US" b="1" dirty="0" smtClean="0"/>
              <a:t> </a:t>
            </a:r>
            <a:r>
              <a:rPr lang="en-US" b="1" dirty="0" err="1" smtClean="0"/>
              <a:t>Widaa</a:t>
            </a:r>
            <a:endParaRPr lang="en-US" dirty="0"/>
          </a:p>
        </p:txBody>
      </p:sp>
      <p:sp>
        <p:nvSpPr>
          <p:cNvPr id="3" name="Content Placeholder 2"/>
          <p:cNvSpPr>
            <a:spLocks noGrp="1"/>
          </p:cNvSpPr>
          <p:nvPr>
            <p:ph idx="1"/>
          </p:nvPr>
        </p:nvSpPr>
        <p:spPr/>
        <p:txBody>
          <a:bodyPr/>
          <a:lstStyle/>
          <a:p>
            <a:pPr>
              <a:buNone/>
            </a:pPr>
            <a:r>
              <a:rPr lang="en-US" b="1" smtClean="0"/>
              <a:t>Perform </a:t>
            </a:r>
            <a:r>
              <a:rPr lang="en-US" b="1" dirty="0" smtClean="0"/>
              <a:t>this </a:t>
            </a:r>
            <a:r>
              <a:rPr lang="en-US" b="1" dirty="0" err="1" smtClean="0"/>
              <a:t>Tawaaf</a:t>
            </a:r>
            <a:r>
              <a:rPr lang="en-US" b="1" dirty="0" smtClean="0"/>
              <a:t> (</a:t>
            </a:r>
            <a:r>
              <a:rPr lang="en-US" b="1" dirty="0" err="1" smtClean="0"/>
              <a:t>Wajib</a:t>
            </a:r>
            <a:r>
              <a:rPr lang="en-US" b="1" dirty="0" smtClean="0"/>
              <a:t>) before departing </a:t>
            </a:r>
            <a:r>
              <a:rPr lang="en-US" b="1" dirty="0" err="1" smtClean="0"/>
              <a:t>Makkah</a:t>
            </a:r>
            <a:r>
              <a:rPr lang="en-US" b="1" dirty="0" smtClean="0"/>
              <a:t>. It is sometimes misunderstood that one cannot re-enter the </a:t>
            </a:r>
            <a:r>
              <a:rPr lang="en-US" b="1" dirty="0" err="1" smtClean="0"/>
              <a:t>Haram</a:t>
            </a:r>
            <a:r>
              <a:rPr lang="en-US" b="1" dirty="0" smtClean="0"/>
              <a:t> after doing </a:t>
            </a:r>
            <a:r>
              <a:rPr lang="en-US" b="1" dirty="0" err="1" smtClean="0"/>
              <a:t>Tawaaf</a:t>
            </a:r>
            <a:r>
              <a:rPr lang="en-US" b="1" dirty="0" smtClean="0"/>
              <a:t> </a:t>
            </a:r>
            <a:r>
              <a:rPr lang="en-US" b="1" dirty="0" err="1" smtClean="0"/>
              <a:t>Widaa</a:t>
            </a:r>
            <a:r>
              <a:rPr lang="en-US" b="1" dirty="0" smtClean="0"/>
              <a:t>. This is incorrect. A person can go into </a:t>
            </a:r>
            <a:r>
              <a:rPr lang="en-US" b="1" dirty="0" err="1" smtClean="0"/>
              <a:t>Haram</a:t>
            </a:r>
            <a:r>
              <a:rPr lang="en-US" b="1" dirty="0" smtClean="0"/>
              <a:t> and pray </a:t>
            </a:r>
            <a:r>
              <a:rPr lang="en-US" b="1" dirty="0" err="1" smtClean="0"/>
              <a:t>Salaah</a:t>
            </a:r>
            <a:r>
              <a:rPr lang="en-US" b="1" dirty="0" smtClean="0"/>
              <a:t> or even do more </a:t>
            </a:r>
            <a:r>
              <a:rPr lang="en-US" b="1" dirty="0" err="1" smtClean="0"/>
              <a:t>Tawaafs</a:t>
            </a:r>
            <a:r>
              <a:rPr lang="en-US" b="1" dirty="0" smtClean="0"/>
              <a:t> if time permits him, after he has done </a:t>
            </a:r>
            <a:r>
              <a:rPr lang="en-US" b="1" dirty="0" err="1" smtClean="0"/>
              <a:t>Tawaaf</a:t>
            </a:r>
            <a:r>
              <a:rPr lang="en-US" b="1" dirty="0" smtClean="0"/>
              <a:t> </a:t>
            </a:r>
            <a:r>
              <a:rPr lang="en-US" b="1" dirty="0" err="1" smtClean="0"/>
              <a:t>Widaa</a:t>
            </a:r>
            <a:r>
              <a:rPr lang="en-US" b="1" dirty="0" smtClean="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THREE TYPES OF HAJJ</a:t>
            </a:r>
            <a:endParaRPr lang="en-US" dirty="0"/>
          </a:p>
        </p:txBody>
      </p:sp>
      <p:sp>
        <p:nvSpPr>
          <p:cNvPr id="3" name="Content Placeholder 2"/>
          <p:cNvSpPr>
            <a:spLocks noGrp="1"/>
          </p:cNvSpPr>
          <p:nvPr>
            <p:ph idx="1"/>
          </p:nvPr>
        </p:nvSpPr>
        <p:spPr/>
        <p:txBody>
          <a:bodyPr/>
          <a:lstStyle/>
          <a:p>
            <a:r>
              <a:rPr lang="en-US" b="1" dirty="0" smtClean="0"/>
              <a:t>Hajj-</a:t>
            </a:r>
            <a:r>
              <a:rPr lang="en-US" b="1" dirty="0" err="1" smtClean="0"/>
              <a:t>e-Ifraad</a:t>
            </a:r>
            <a:endParaRPr lang="en-US" b="1" dirty="0" smtClean="0"/>
          </a:p>
          <a:p>
            <a:r>
              <a:rPr lang="en-US" b="1" dirty="0" smtClean="0"/>
              <a:t>Hajj-</a:t>
            </a:r>
            <a:r>
              <a:rPr lang="en-US" b="1" dirty="0" err="1" smtClean="0"/>
              <a:t>e-Qiraan</a:t>
            </a:r>
            <a:endParaRPr lang="en-US" b="1" dirty="0" smtClean="0"/>
          </a:p>
          <a:p>
            <a:r>
              <a:rPr lang="en-US" b="1" dirty="0" smtClean="0"/>
              <a:t>Hajj-</a:t>
            </a:r>
            <a:r>
              <a:rPr lang="en-US" b="1" dirty="0" err="1" smtClean="0"/>
              <a:t>e-Tammatu</a:t>
            </a:r>
            <a:endParaRPr lang="en-US" dirty="0"/>
          </a:p>
        </p:txBody>
      </p:sp>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Hajj-</a:t>
            </a:r>
            <a:r>
              <a:rPr lang="en-US" b="1" dirty="0" err="1" smtClean="0"/>
              <a:t>e-Ifraad</a:t>
            </a:r>
            <a:endParaRPr lang="en-US" dirty="0"/>
          </a:p>
        </p:txBody>
      </p:sp>
      <p:sp>
        <p:nvSpPr>
          <p:cNvPr id="3" name="Content Placeholder 2"/>
          <p:cNvSpPr>
            <a:spLocks noGrp="1"/>
          </p:cNvSpPr>
          <p:nvPr>
            <p:ph idx="1"/>
          </p:nvPr>
        </p:nvSpPr>
        <p:spPr/>
        <p:txBody>
          <a:bodyPr>
            <a:normAutofit/>
          </a:bodyPr>
          <a:lstStyle/>
          <a:p>
            <a:r>
              <a:rPr lang="en-US" b="1" dirty="0" err="1" smtClean="0"/>
              <a:t>Ifraad</a:t>
            </a:r>
            <a:r>
              <a:rPr lang="en-US" b="1" dirty="0" smtClean="0"/>
              <a:t> </a:t>
            </a:r>
            <a:r>
              <a:rPr lang="en-US" b="1" dirty="0"/>
              <a:t>means to ‘do single’. In </a:t>
            </a:r>
            <a:r>
              <a:rPr lang="en-US" b="1" dirty="0" err="1"/>
              <a:t>Shariah</a:t>
            </a:r>
            <a:r>
              <a:rPr lang="en-US" b="1" dirty="0"/>
              <a:t> Hajj-</a:t>
            </a:r>
            <a:r>
              <a:rPr lang="en-US" b="1" dirty="0" err="1"/>
              <a:t>e-Ifraad</a:t>
            </a:r>
            <a:r>
              <a:rPr lang="en-US" b="1" dirty="0"/>
              <a:t> is to make intention for only Hajj before passing </a:t>
            </a:r>
            <a:r>
              <a:rPr lang="en-US" b="1" dirty="0" err="1"/>
              <a:t>miqaat</a:t>
            </a:r>
            <a:r>
              <a:rPr lang="en-US" b="1" dirty="0"/>
              <a:t> and entering into </a:t>
            </a:r>
            <a:r>
              <a:rPr lang="en-US" b="1" dirty="0" err="1"/>
              <a:t>Ihraam</a:t>
            </a:r>
            <a:r>
              <a:rPr lang="en-US" b="1" dirty="0"/>
              <a:t> with this intention as well. </a:t>
            </a:r>
            <a:r>
              <a:rPr lang="en-US" b="1" dirty="0" err="1"/>
              <a:t>Umrah</a:t>
            </a:r>
            <a:r>
              <a:rPr lang="en-US" b="1" dirty="0"/>
              <a:t> should not be performed at all in the months of Hajj. A person performing this type of Hajj is known as a </a:t>
            </a:r>
            <a:r>
              <a:rPr lang="en-US" b="1" dirty="0" err="1"/>
              <a:t>Mufrid</a:t>
            </a:r>
            <a:r>
              <a:rPr lang="en-US" b="1" dirty="0"/>
              <a:t>.</a:t>
            </a:r>
            <a:endParaRPr lang="en-US" dirty="0"/>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Hajj-</a:t>
            </a:r>
            <a:r>
              <a:rPr lang="en-US" b="1" dirty="0" err="1" smtClean="0"/>
              <a:t>e-Qiraan</a:t>
            </a:r>
            <a:endParaRPr lang="en-US" dirty="0"/>
          </a:p>
        </p:txBody>
      </p:sp>
      <p:sp>
        <p:nvSpPr>
          <p:cNvPr id="3" name="Content Placeholder 2"/>
          <p:cNvSpPr>
            <a:spLocks noGrp="1"/>
          </p:cNvSpPr>
          <p:nvPr>
            <p:ph idx="1"/>
          </p:nvPr>
        </p:nvSpPr>
        <p:spPr/>
        <p:txBody>
          <a:bodyPr/>
          <a:lstStyle/>
          <a:p>
            <a:r>
              <a:rPr lang="en-US" b="1" dirty="0" err="1" smtClean="0"/>
              <a:t>Qiraan</a:t>
            </a:r>
            <a:r>
              <a:rPr lang="en-US" b="1" dirty="0" smtClean="0"/>
              <a:t> </a:t>
            </a:r>
            <a:r>
              <a:rPr lang="en-US" b="1" dirty="0"/>
              <a:t>means to join two things together. Here it means to join </a:t>
            </a:r>
            <a:r>
              <a:rPr lang="en-US" b="1" dirty="0" err="1"/>
              <a:t>Umrah</a:t>
            </a:r>
            <a:r>
              <a:rPr lang="en-US" b="1" dirty="0"/>
              <a:t> with Hajj by entering into </a:t>
            </a:r>
            <a:r>
              <a:rPr lang="en-US" b="1" dirty="0" err="1"/>
              <a:t>Ihraam</a:t>
            </a:r>
            <a:r>
              <a:rPr lang="en-US" b="1" dirty="0"/>
              <a:t> with the intention of performing </a:t>
            </a:r>
            <a:r>
              <a:rPr lang="en-US" b="1" dirty="0" err="1"/>
              <a:t>Umrah</a:t>
            </a:r>
            <a:r>
              <a:rPr lang="en-US" b="1" dirty="0"/>
              <a:t> and Hajj. A person performing this type of Hajj is known as a </a:t>
            </a:r>
            <a:r>
              <a:rPr lang="en-US" b="1" dirty="0" err="1"/>
              <a:t>Qaarin</a:t>
            </a:r>
            <a:r>
              <a:rPr lang="en-US" b="1" dirty="0"/>
              <a:t>. After performing </a:t>
            </a:r>
            <a:r>
              <a:rPr lang="en-US" b="1" dirty="0" err="1"/>
              <a:t>Umrah</a:t>
            </a:r>
            <a:r>
              <a:rPr lang="en-US" b="1" dirty="0"/>
              <a:t>, the individual will have to remain in </a:t>
            </a:r>
            <a:r>
              <a:rPr lang="en-US" b="1" dirty="0" err="1"/>
              <a:t>Ihraam</a:t>
            </a:r>
            <a:r>
              <a:rPr lang="en-US" b="1" dirty="0"/>
              <a:t> until Hajj is complete.</a:t>
            </a:r>
            <a:endParaRPr lang="en-US" dirty="0"/>
          </a:p>
        </p:txBody>
      </p:sp>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Hajj-</a:t>
            </a:r>
            <a:r>
              <a:rPr lang="en-US" b="1" dirty="0" err="1" smtClean="0"/>
              <a:t>e-Tammatu</a:t>
            </a:r>
            <a:endParaRPr lang="en-US" dirty="0"/>
          </a:p>
        </p:txBody>
      </p:sp>
      <p:sp>
        <p:nvSpPr>
          <p:cNvPr id="3" name="Content Placeholder 2"/>
          <p:cNvSpPr>
            <a:spLocks noGrp="1"/>
          </p:cNvSpPr>
          <p:nvPr>
            <p:ph idx="1"/>
          </p:nvPr>
        </p:nvSpPr>
        <p:spPr/>
        <p:txBody>
          <a:bodyPr>
            <a:noAutofit/>
          </a:bodyPr>
          <a:lstStyle/>
          <a:p>
            <a:r>
              <a:rPr lang="en-US" sz="2400" b="1" dirty="0" err="1" smtClean="0"/>
              <a:t>Tammatu</a:t>
            </a:r>
            <a:r>
              <a:rPr lang="en-US" sz="2400" b="1" dirty="0" smtClean="0"/>
              <a:t> </a:t>
            </a:r>
            <a:r>
              <a:rPr lang="en-US" sz="2400" b="1" dirty="0"/>
              <a:t>means ‘to profit’. Before passing </a:t>
            </a:r>
            <a:r>
              <a:rPr lang="en-US" sz="2400" b="1" dirty="0" err="1"/>
              <a:t>miqaat</a:t>
            </a:r>
            <a:r>
              <a:rPr lang="en-US" sz="2400" b="1" dirty="0"/>
              <a:t>, intention is only made for </a:t>
            </a:r>
            <a:r>
              <a:rPr lang="en-US" sz="2400" b="1" dirty="0" err="1"/>
              <a:t>Umrah</a:t>
            </a:r>
            <a:r>
              <a:rPr lang="en-US" sz="2400" b="1" dirty="0"/>
              <a:t> without including Hajj. After arriving in </a:t>
            </a:r>
            <a:r>
              <a:rPr lang="en-US" sz="2400" b="1" dirty="0" err="1"/>
              <a:t>Makkah</a:t>
            </a:r>
            <a:r>
              <a:rPr lang="en-US" sz="2400" b="1" dirty="0"/>
              <a:t> and performing the rites of </a:t>
            </a:r>
            <a:r>
              <a:rPr lang="en-US" sz="2400" b="1" dirty="0" err="1"/>
              <a:t>Umrah</a:t>
            </a:r>
            <a:r>
              <a:rPr lang="en-US" sz="2400" b="1" dirty="0"/>
              <a:t> the hair is trimmed or shaved and the </a:t>
            </a:r>
            <a:r>
              <a:rPr lang="en-US" sz="2400" b="1" dirty="0" err="1"/>
              <a:t>Ihraam</a:t>
            </a:r>
            <a:r>
              <a:rPr lang="en-US" sz="2400" b="1" dirty="0"/>
              <a:t> of </a:t>
            </a:r>
            <a:r>
              <a:rPr lang="en-US" sz="2400" b="1" dirty="0" err="1"/>
              <a:t>Umrah</a:t>
            </a:r>
            <a:r>
              <a:rPr lang="en-US" sz="2400" b="1" dirty="0"/>
              <a:t> finishes. Without going back to the homeland, on the 8th of </a:t>
            </a:r>
            <a:r>
              <a:rPr lang="en-US" sz="2400" b="1" dirty="0" err="1"/>
              <a:t>Zil</a:t>
            </a:r>
            <a:r>
              <a:rPr lang="en-US" sz="2400" b="1" dirty="0"/>
              <a:t> </a:t>
            </a:r>
            <a:r>
              <a:rPr lang="en-US" sz="2400" b="1" dirty="0" err="1"/>
              <a:t>Hijjah</a:t>
            </a:r>
            <a:r>
              <a:rPr lang="en-US" sz="2400" b="1" dirty="0"/>
              <a:t> enter into </a:t>
            </a:r>
            <a:r>
              <a:rPr lang="en-US" sz="2400" b="1" dirty="0" err="1"/>
              <a:t>Ihraam</a:t>
            </a:r>
            <a:r>
              <a:rPr lang="en-US" sz="2400" b="1" dirty="0"/>
              <a:t> with the intention of Hajj only and complete the rites of Hajj. This is known as Hajj-</a:t>
            </a:r>
            <a:r>
              <a:rPr lang="en-US" sz="2400" b="1" dirty="0" err="1"/>
              <a:t>e-Tammatu</a:t>
            </a:r>
            <a:r>
              <a:rPr lang="en-US" sz="2400" b="1" dirty="0"/>
              <a:t>. A person performing this type of Hajj is known as a </a:t>
            </a:r>
            <a:r>
              <a:rPr lang="en-US" sz="2400" b="1" dirty="0" err="1"/>
              <a:t>Mutammat’e</a:t>
            </a:r>
            <a:r>
              <a:rPr lang="en-US" sz="2400" b="1" dirty="0"/>
              <a:t>.</a:t>
            </a:r>
            <a:endParaRPr lang="en-US" sz="2400" dirty="0"/>
          </a:p>
        </p:txBody>
      </p:sp>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IHRAAM</a:t>
            </a:r>
            <a:endParaRPr lang="en-US" dirty="0"/>
          </a:p>
        </p:txBody>
      </p:sp>
      <p:sp>
        <p:nvSpPr>
          <p:cNvPr id="3" name="Content Placeholder 2"/>
          <p:cNvSpPr>
            <a:spLocks noGrp="1"/>
          </p:cNvSpPr>
          <p:nvPr>
            <p:ph idx="1"/>
          </p:nvPr>
        </p:nvSpPr>
        <p:spPr/>
        <p:txBody>
          <a:bodyPr/>
          <a:lstStyle/>
          <a:p>
            <a:r>
              <a:rPr lang="en-US" sz="2400" b="1" dirty="0" smtClean="0"/>
              <a:t>What is </a:t>
            </a:r>
            <a:r>
              <a:rPr lang="en-US" sz="2400" b="1" dirty="0" err="1" smtClean="0"/>
              <a:t>Ihraam</a:t>
            </a:r>
            <a:r>
              <a:rPr lang="en-US" sz="2400" b="1" dirty="0" smtClean="0"/>
              <a:t>?</a:t>
            </a:r>
          </a:p>
          <a:p>
            <a:r>
              <a:rPr lang="en-US" sz="2000" b="1" dirty="0" smtClean="0"/>
              <a:t>Literally </a:t>
            </a:r>
            <a:r>
              <a:rPr lang="en-US" sz="2000" b="1" dirty="0" err="1" smtClean="0"/>
              <a:t>Ihraam</a:t>
            </a:r>
            <a:r>
              <a:rPr lang="en-US" sz="2000" b="1" dirty="0" smtClean="0"/>
              <a:t> in Arabic means to declare something unlawful upon yourself. In </a:t>
            </a:r>
            <a:r>
              <a:rPr lang="en-US" sz="2000" b="1" dirty="0" err="1" smtClean="0"/>
              <a:t>Shariah</a:t>
            </a:r>
            <a:r>
              <a:rPr lang="en-US" sz="2000" b="1" dirty="0" smtClean="0"/>
              <a:t> it means making lawful things unlawful upon yourself after you enter into </a:t>
            </a:r>
            <a:r>
              <a:rPr lang="en-US" sz="2000" b="1" dirty="0" err="1" smtClean="0"/>
              <a:t>Ihraam</a:t>
            </a:r>
            <a:r>
              <a:rPr lang="en-US" sz="2000" b="1" dirty="0" smtClean="0"/>
              <a:t>. For example, cutting the hair or the nails, using </a:t>
            </a:r>
            <a:r>
              <a:rPr lang="en-US" sz="2000" b="1" dirty="0" err="1" smtClean="0"/>
              <a:t>Itar</a:t>
            </a:r>
            <a:r>
              <a:rPr lang="en-US" sz="2000" b="1" dirty="0" smtClean="0"/>
              <a:t> or wearing sewn clothes and covering the head for males. A person in </a:t>
            </a:r>
            <a:r>
              <a:rPr lang="en-US" sz="2000" b="1" dirty="0" err="1" smtClean="0"/>
              <a:t>Ihraam</a:t>
            </a:r>
            <a:r>
              <a:rPr lang="en-US" sz="2000" b="1" dirty="0" smtClean="0"/>
              <a:t> is called a </a:t>
            </a:r>
            <a:r>
              <a:rPr lang="en-US" sz="2000" b="1" dirty="0" err="1" smtClean="0"/>
              <a:t>Muhrim.Ihraam</a:t>
            </a:r>
            <a:r>
              <a:rPr lang="en-US" sz="2000" b="1" dirty="0" smtClean="0"/>
              <a:t> is a state in which a person enters into after wearing two sheets of cloth, making intention and reciting </a:t>
            </a:r>
            <a:r>
              <a:rPr lang="en-US" sz="2000" b="1" dirty="0" err="1" smtClean="0"/>
              <a:t>Talbiyah</a:t>
            </a:r>
            <a:r>
              <a:rPr lang="en-US" sz="2000" b="1" dirty="0" smtClean="0"/>
              <a:t>. It is not the two sheets themselves, as it is commonly misunderstood. Women should wear their regular clothes and observe normal </a:t>
            </a:r>
            <a:r>
              <a:rPr lang="en-US" sz="2000" b="1" dirty="0" err="1" smtClean="0"/>
              <a:t>Pardah</a:t>
            </a:r>
            <a:r>
              <a:rPr lang="en-US" sz="2000" b="1" dirty="0" smtClean="0"/>
              <a:t> (veil) without any cloth touching their faces.</a:t>
            </a:r>
            <a:endParaRPr lang="en-US" sz="2000" dirty="0"/>
          </a:p>
        </p:txBody>
      </p:sp>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ENTERING INTO IHRAAM</a:t>
            </a:r>
            <a:br>
              <a:rPr lang="en-US" b="1" dirty="0" smtClean="0"/>
            </a:br>
            <a:endParaRPr lang="en-US" dirty="0"/>
          </a:p>
        </p:txBody>
      </p:sp>
      <p:sp>
        <p:nvSpPr>
          <p:cNvPr id="3" name="Content Placeholder 2"/>
          <p:cNvSpPr>
            <a:spLocks noGrp="1"/>
          </p:cNvSpPr>
          <p:nvPr>
            <p:ph idx="1"/>
          </p:nvPr>
        </p:nvSpPr>
        <p:spPr/>
        <p:txBody>
          <a:bodyPr/>
          <a:lstStyle/>
          <a:p>
            <a:r>
              <a:rPr lang="en-US" sz="1500" b="1" dirty="0" smtClean="0"/>
              <a:t>1. Clip the nails and remove the under-arm and pubic hair.</a:t>
            </a:r>
          </a:p>
          <a:p>
            <a:r>
              <a:rPr lang="en-US" sz="1500" b="1" dirty="0" smtClean="0"/>
              <a:t>2. Make </a:t>
            </a:r>
            <a:r>
              <a:rPr lang="en-US" sz="1500" b="1" dirty="0" err="1" smtClean="0"/>
              <a:t>ghusl</a:t>
            </a:r>
            <a:r>
              <a:rPr lang="en-US" sz="1500" b="1" dirty="0" smtClean="0"/>
              <a:t> (shower). If this is not possible then, do </a:t>
            </a:r>
            <a:r>
              <a:rPr lang="en-US" sz="1500" b="1" dirty="0" err="1" smtClean="0"/>
              <a:t>wudhu</a:t>
            </a:r>
            <a:r>
              <a:rPr lang="en-US" sz="1500" b="1" dirty="0" smtClean="0"/>
              <a:t> and make intention that this </a:t>
            </a:r>
            <a:r>
              <a:rPr lang="en-US" sz="1500" b="1" dirty="0" err="1" smtClean="0"/>
              <a:t>ghusl</a:t>
            </a:r>
            <a:r>
              <a:rPr lang="en-US" sz="1500" b="1" dirty="0" smtClean="0"/>
              <a:t> or </a:t>
            </a:r>
            <a:r>
              <a:rPr lang="en-US" sz="1500" b="1" dirty="0" err="1" smtClean="0"/>
              <a:t>wudhu</a:t>
            </a:r>
            <a:r>
              <a:rPr lang="en-US" sz="1500" b="1" dirty="0" smtClean="0"/>
              <a:t> is to enter into </a:t>
            </a:r>
            <a:r>
              <a:rPr lang="en-US" sz="1500" b="1" dirty="0" err="1" smtClean="0"/>
              <a:t>Ihraam</a:t>
            </a:r>
            <a:r>
              <a:rPr lang="en-US" sz="1500" b="1" dirty="0" smtClean="0"/>
              <a:t>.</a:t>
            </a:r>
          </a:p>
          <a:p>
            <a:r>
              <a:rPr lang="en-US" sz="1500" b="1" dirty="0" smtClean="0"/>
              <a:t>3. Put on the two sheets of cloth.</a:t>
            </a:r>
          </a:p>
          <a:p>
            <a:r>
              <a:rPr lang="en-US" sz="1500" b="1" dirty="0" smtClean="0"/>
              <a:t>4. Use </a:t>
            </a:r>
            <a:r>
              <a:rPr lang="en-US" sz="1500" b="1" dirty="0" err="1" smtClean="0"/>
              <a:t>Itar</a:t>
            </a:r>
            <a:r>
              <a:rPr lang="en-US" sz="1500" b="1" dirty="0" smtClean="0"/>
              <a:t> (</a:t>
            </a:r>
            <a:r>
              <a:rPr lang="en-US" sz="1500" b="1" dirty="0" err="1" smtClean="0"/>
              <a:t>Sunnah</a:t>
            </a:r>
            <a:r>
              <a:rPr lang="en-US" sz="1500" b="1" dirty="0" smtClean="0"/>
              <a:t>) without leaving any visible signs of its existence on the sheets of </a:t>
            </a:r>
            <a:r>
              <a:rPr lang="en-US" sz="1500" b="1" dirty="0" err="1" smtClean="0"/>
              <a:t>Ihraam</a:t>
            </a:r>
            <a:r>
              <a:rPr lang="en-US" sz="1500" b="1" dirty="0" smtClean="0"/>
              <a:t>.</a:t>
            </a:r>
          </a:p>
          <a:p>
            <a:r>
              <a:rPr lang="en-US" sz="1500" b="1" dirty="0" smtClean="0"/>
              <a:t>5. If it is not </a:t>
            </a:r>
            <a:r>
              <a:rPr lang="en-US" sz="1500" b="1" dirty="0" err="1" smtClean="0"/>
              <a:t>makrooh</a:t>
            </a:r>
            <a:r>
              <a:rPr lang="en-US" sz="1500" b="1" dirty="0" smtClean="0"/>
              <a:t> time then perform two </a:t>
            </a:r>
            <a:r>
              <a:rPr lang="en-US" sz="1500" b="1" dirty="0" err="1" smtClean="0"/>
              <a:t>rakaats</a:t>
            </a:r>
            <a:r>
              <a:rPr lang="en-US" sz="1500" b="1" dirty="0" smtClean="0"/>
              <a:t> of </a:t>
            </a:r>
            <a:r>
              <a:rPr lang="en-US" sz="1500" b="1" dirty="0" err="1" smtClean="0"/>
              <a:t>Ihraam</a:t>
            </a:r>
            <a:r>
              <a:rPr lang="en-US" sz="1500" b="1" dirty="0" smtClean="0"/>
              <a:t> (</a:t>
            </a:r>
            <a:r>
              <a:rPr lang="en-US" sz="1500" b="1" dirty="0" err="1" smtClean="0"/>
              <a:t>Sunnah</a:t>
            </a:r>
            <a:r>
              <a:rPr lang="en-US" sz="1500" b="1" dirty="0" smtClean="0"/>
              <a:t>), with the head and shoulders covered. </a:t>
            </a:r>
            <a:r>
              <a:rPr lang="en-US" sz="1500" b="1" dirty="0" err="1" smtClean="0"/>
              <a:t></a:t>
            </a:r>
            <a:endParaRPr lang="en-US" sz="1500" b="1" dirty="0" smtClean="0"/>
          </a:p>
          <a:p>
            <a:r>
              <a:rPr lang="en-US" sz="1500" b="1" dirty="0" smtClean="0"/>
              <a:t>6. Males should remove their head cover and not cover the head until free from </a:t>
            </a:r>
            <a:r>
              <a:rPr lang="en-US" sz="1500" b="1" dirty="0" err="1" smtClean="0"/>
              <a:t>Ihraam</a:t>
            </a:r>
            <a:r>
              <a:rPr lang="en-US" sz="1500" b="1" dirty="0" smtClean="0"/>
              <a:t>. (Advisable to wear the sheets at the airport and make intention as soon as you take off on your last connecting flight bound for Jeddah, lest there is any delay or cancellation of flights etc. Most captains on Muslim airlines make an announcement before entering miqaat).</a:t>
            </a:r>
          </a:p>
          <a:p>
            <a:r>
              <a:rPr lang="en-US" sz="1500" b="1" dirty="0" smtClean="0"/>
              <a:t>7. Make the following intention for </a:t>
            </a:r>
            <a:r>
              <a:rPr lang="en-US" sz="1500" b="1" dirty="0" err="1" smtClean="0"/>
              <a:t>Umrah</a:t>
            </a:r>
            <a:r>
              <a:rPr lang="en-US" sz="1500" b="1" dirty="0" smtClean="0"/>
              <a:t> only and not Hajj.</a:t>
            </a:r>
          </a:p>
          <a:p>
            <a:r>
              <a:rPr lang="en-US" sz="1500" b="1" dirty="0" smtClean="0"/>
              <a:t>8. Recite the following </a:t>
            </a:r>
            <a:r>
              <a:rPr lang="en-US" sz="1500" b="1" dirty="0" err="1" smtClean="0"/>
              <a:t>Talbiyah</a:t>
            </a:r>
            <a:r>
              <a:rPr lang="en-US" sz="1500" b="1" dirty="0" smtClean="0"/>
              <a:t> three times, audibly for males and in a low voice for females. Recite </a:t>
            </a:r>
            <a:r>
              <a:rPr lang="en-US" sz="1500" b="1" dirty="0" err="1" smtClean="0"/>
              <a:t>Durood</a:t>
            </a:r>
            <a:r>
              <a:rPr lang="en-US" sz="1500" b="1" dirty="0" smtClean="0"/>
              <a:t> </a:t>
            </a:r>
            <a:r>
              <a:rPr lang="en-US" sz="1500" b="1" dirty="0" err="1" smtClean="0"/>
              <a:t>Shareef</a:t>
            </a:r>
            <a:r>
              <a:rPr lang="en-US" sz="1500" b="1" dirty="0" smtClean="0"/>
              <a:t> and make </a:t>
            </a:r>
            <a:r>
              <a:rPr lang="en-US" sz="1500" b="1" dirty="0" err="1" smtClean="0"/>
              <a:t>Dua</a:t>
            </a:r>
            <a:r>
              <a:rPr lang="en-US" sz="1500" b="1" dirty="0" smtClean="0"/>
              <a:t>.</a:t>
            </a:r>
          </a:p>
          <a:p>
            <a:r>
              <a:rPr lang="en-US" sz="1500" b="1" dirty="0" smtClean="0"/>
              <a:t>9. Remember that from now onwards you are in the state of </a:t>
            </a:r>
            <a:r>
              <a:rPr lang="en-US" sz="1500" b="1" dirty="0" err="1" smtClean="0"/>
              <a:t>Ihraam</a:t>
            </a:r>
            <a:r>
              <a:rPr lang="en-US" sz="1500" b="1" dirty="0" smtClean="0"/>
              <a:t> and all restrictions of </a:t>
            </a:r>
            <a:r>
              <a:rPr lang="en-US" sz="1500" b="1" dirty="0" err="1" smtClean="0"/>
              <a:t>Ihraam</a:t>
            </a:r>
            <a:r>
              <a:rPr lang="en-US" sz="1500" b="1" dirty="0" smtClean="0"/>
              <a:t> apply.</a:t>
            </a:r>
            <a:endParaRPr lang="en-US" sz="1500" b="1" dirty="0"/>
          </a:p>
        </p:txBody>
      </p:sp>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Compulsory </a:t>
            </a:r>
            <a:r>
              <a:rPr lang="en-US" sz="3200" b="1" dirty="0" err="1" smtClean="0"/>
              <a:t>Acts</a:t>
            </a:r>
            <a:r>
              <a:rPr lang="en-US" sz="2800" b="1" dirty="0" err="1" smtClean="0">
                <a:solidFill>
                  <a:srgbClr val="4F6228"/>
                </a:solidFill>
              </a:rPr>
              <a:t>(FARAI’DH)</a:t>
            </a:r>
            <a:r>
              <a:rPr lang="en-US" sz="3200" b="1" dirty="0" err="1" smtClean="0"/>
              <a:t>OF</a:t>
            </a:r>
            <a:r>
              <a:rPr lang="en-US" sz="3200" b="1" dirty="0" smtClean="0"/>
              <a:t> HAJJ</a:t>
            </a:r>
            <a:endParaRPr lang="en-US" sz="3200" dirty="0"/>
          </a:p>
        </p:txBody>
      </p:sp>
      <p:sp>
        <p:nvSpPr>
          <p:cNvPr id="3" name="Content Placeholder 2"/>
          <p:cNvSpPr>
            <a:spLocks noGrp="1"/>
          </p:cNvSpPr>
          <p:nvPr>
            <p:ph idx="1"/>
          </p:nvPr>
        </p:nvSpPr>
        <p:spPr/>
        <p:txBody>
          <a:bodyPr/>
          <a:lstStyle/>
          <a:p>
            <a:r>
              <a:rPr lang="en-US" sz="2000" b="1" dirty="0" smtClean="0"/>
              <a:t>There are 3 </a:t>
            </a:r>
            <a:r>
              <a:rPr lang="en-US" sz="2000" b="1" dirty="0" err="1" smtClean="0"/>
              <a:t>Farai’dh</a:t>
            </a:r>
            <a:r>
              <a:rPr lang="en-US" sz="2000" b="1" dirty="0" smtClean="0"/>
              <a:t>:</a:t>
            </a:r>
          </a:p>
          <a:p>
            <a:r>
              <a:rPr lang="en-US" sz="2000" b="1" dirty="0" smtClean="0"/>
              <a:t>1. </a:t>
            </a:r>
            <a:r>
              <a:rPr lang="en-US" sz="2000" b="1" dirty="0" smtClean="0">
                <a:solidFill>
                  <a:schemeClr val="accent3">
                    <a:lumMod val="50000"/>
                  </a:schemeClr>
                </a:solidFill>
              </a:rPr>
              <a:t>Ihram for Hajj </a:t>
            </a:r>
            <a:r>
              <a:rPr lang="en-US" sz="2000" b="1" dirty="0" smtClean="0"/>
              <a:t>- To make intention for Hajj from the heart and to say </a:t>
            </a:r>
            <a:r>
              <a:rPr lang="en-US" sz="2000" b="1" dirty="0" err="1" smtClean="0"/>
              <a:t>Talbiyah</a:t>
            </a:r>
            <a:r>
              <a:rPr lang="en-US" sz="2000" b="1" dirty="0" smtClean="0"/>
              <a:t>.</a:t>
            </a:r>
          </a:p>
          <a:p>
            <a:r>
              <a:rPr lang="en-US" sz="2000" b="1" dirty="0" smtClean="0"/>
              <a:t>2. </a:t>
            </a:r>
            <a:r>
              <a:rPr lang="en-US" sz="2000" b="1" dirty="0" smtClean="0">
                <a:solidFill>
                  <a:schemeClr val="accent3">
                    <a:lumMod val="50000"/>
                  </a:schemeClr>
                </a:solidFill>
              </a:rPr>
              <a:t>Staying at </a:t>
            </a:r>
            <a:r>
              <a:rPr lang="en-US" sz="2000" b="1" dirty="0" err="1" smtClean="0">
                <a:solidFill>
                  <a:schemeClr val="accent3">
                    <a:lumMod val="50000"/>
                  </a:schemeClr>
                </a:solidFill>
              </a:rPr>
              <a:t>A</a:t>
            </a:r>
            <a:r>
              <a:rPr lang="en-US" sz="2000" b="1" dirty="0" err="1" smtClean="0">
                <a:solidFill>
                  <a:srgbClr val="4F6228"/>
                </a:solidFill>
              </a:rPr>
              <a:t>rafah</a:t>
            </a:r>
            <a:r>
              <a:rPr lang="en-US" sz="2000" b="1" dirty="0" smtClean="0"/>
              <a:t> - To stay in </a:t>
            </a:r>
            <a:r>
              <a:rPr lang="en-US" sz="2000" b="1" dirty="0" err="1" smtClean="0"/>
              <a:t>Arafah</a:t>
            </a:r>
            <a:r>
              <a:rPr lang="en-US" sz="2000" b="1" dirty="0" smtClean="0"/>
              <a:t> for any period of time from the </a:t>
            </a:r>
            <a:r>
              <a:rPr lang="en-US" sz="2000" b="1" dirty="0" err="1" smtClean="0"/>
              <a:t>Zawal</a:t>
            </a:r>
            <a:r>
              <a:rPr lang="en-US" sz="2000" b="1" dirty="0" smtClean="0"/>
              <a:t> of the 9th </a:t>
            </a:r>
            <a:r>
              <a:rPr lang="en-US" sz="2000" b="1" dirty="0" err="1" smtClean="0"/>
              <a:t>Zil</a:t>
            </a:r>
            <a:r>
              <a:rPr lang="en-US" sz="2000" b="1" dirty="0" smtClean="0"/>
              <a:t> </a:t>
            </a:r>
            <a:r>
              <a:rPr lang="en-US" sz="2000" b="1" dirty="0" err="1" smtClean="0"/>
              <a:t>Hijjah</a:t>
            </a:r>
            <a:r>
              <a:rPr lang="en-US" sz="2000" b="1" dirty="0" smtClean="0"/>
              <a:t> up to the </a:t>
            </a:r>
            <a:r>
              <a:rPr lang="en-US" sz="2000" b="1" dirty="0" err="1" smtClean="0"/>
              <a:t>Subh</a:t>
            </a:r>
            <a:r>
              <a:rPr lang="en-US" sz="2000" b="1" dirty="0" smtClean="0"/>
              <a:t> </a:t>
            </a:r>
            <a:r>
              <a:rPr lang="en-US" sz="2000" b="1" dirty="0" err="1" smtClean="0"/>
              <a:t>Sadiq</a:t>
            </a:r>
            <a:r>
              <a:rPr lang="en-US" sz="2000" b="1" dirty="0" smtClean="0"/>
              <a:t> of the 10th </a:t>
            </a:r>
            <a:r>
              <a:rPr lang="en-US" sz="2000" b="1" dirty="0" err="1" smtClean="0"/>
              <a:t>Zil</a:t>
            </a:r>
            <a:r>
              <a:rPr lang="en-US" sz="2000" b="1" dirty="0" smtClean="0"/>
              <a:t> </a:t>
            </a:r>
            <a:r>
              <a:rPr lang="en-US" sz="2000" b="1" dirty="0" err="1" smtClean="0"/>
              <a:t>Hijjah</a:t>
            </a:r>
            <a:r>
              <a:rPr lang="en-US" sz="2000" b="1" dirty="0" smtClean="0"/>
              <a:t>.</a:t>
            </a:r>
          </a:p>
          <a:p>
            <a:r>
              <a:rPr lang="en-US" sz="2000" b="1" dirty="0" smtClean="0"/>
              <a:t>3. </a:t>
            </a:r>
            <a:r>
              <a:rPr lang="en-US" sz="2000" b="1" dirty="0" err="1" smtClean="0">
                <a:solidFill>
                  <a:schemeClr val="accent3">
                    <a:lumMod val="50000"/>
                  </a:schemeClr>
                </a:solidFill>
              </a:rPr>
              <a:t>Tawaaf</a:t>
            </a:r>
            <a:r>
              <a:rPr lang="en-US" sz="2000" b="1" dirty="0" smtClean="0">
                <a:solidFill>
                  <a:schemeClr val="accent3">
                    <a:lumMod val="50000"/>
                  </a:schemeClr>
                </a:solidFill>
              </a:rPr>
              <a:t> </a:t>
            </a:r>
            <a:r>
              <a:rPr lang="en-US" sz="2000" b="1" dirty="0" err="1" smtClean="0">
                <a:solidFill>
                  <a:schemeClr val="accent3">
                    <a:lumMod val="50000"/>
                  </a:schemeClr>
                </a:solidFill>
              </a:rPr>
              <a:t>Ziyaarah</a:t>
            </a:r>
            <a:r>
              <a:rPr lang="en-US" sz="2000" b="1" dirty="0" smtClean="0">
                <a:solidFill>
                  <a:schemeClr val="accent3">
                    <a:lumMod val="50000"/>
                  </a:schemeClr>
                </a:solidFill>
              </a:rPr>
              <a:t> </a:t>
            </a:r>
            <a:r>
              <a:rPr lang="en-US" sz="2000" b="1" dirty="0" smtClean="0"/>
              <a:t>- </a:t>
            </a:r>
            <a:r>
              <a:rPr lang="en-US" sz="2000" b="1" dirty="0" err="1" smtClean="0"/>
              <a:t>Tawaaf</a:t>
            </a:r>
            <a:r>
              <a:rPr lang="en-US" sz="2000" b="1" dirty="0" smtClean="0"/>
              <a:t> which is done after shaving or trimming the hair from the </a:t>
            </a:r>
            <a:r>
              <a:rPr lang="en-US" sz="2000" b="1" dirty="0" err="1" smtClean="0"/>
              <a:t>Subh</a:t>
            </a:r>
            <a:r>
              <a:rPr lang="en-US" sz="2000" b="1" dirty="0" smtClean="0"/>
              <a:t> </a:t>
            </a:r>
            <a:r>
              <a:rPr lang="en-US" sz="2000" b="1" dirty="0" err="1" smtClean="0"/>
              <a:t>Sadiq</a:t>
            </a:r>
            <a:r>
              <a:rPr lang="en-US" sz="2000" b="1" dirty="0" smtClean="0"/>
              <a:t> of the 10th </a:t>
            </a:r>
            <a:r>
              <a:rPr lang="en-US" sz="2000" b="1" dirty="0" err="1" smtClean="0"/>
              <a:t>Zil</a:t>
            </a:r>
            <a:r>
              <a:rPr lang="en-US" sz="2000" b="1" dirty="0" smtClean="0"/>
              <a:t> </a:t>
            </a:r>
            <a:r>
              <a:rPr lang="en-US" sz="2000" b="1" dirty="0" err="1" smtClean="0"/>
              <a:t>Hijjah</a:t>
            </a:r>
            <a:r>
              <a:rPr lang="en-US" sz="2000" b="1" dirty="0" smtClean="0"/>
              <a:t> up to the sunset of the 12th </a:t>
            </a:r>
            <a:r>
              <a:rPr lang="en-US" sz="2000" b="1" dirty="0" err="1" smtClean="0"/>
              <a:t>Zil</a:t>
            </a:r>
            <a:r>
              <a:rPr lang="en-US" sz="2000" b="1" dirty="0" smtClean="0"/>
              <a:t> </a:t>
            </a:r>
            <a:r>
              <a:rPr lang="en-US" sz="2000" b="1" dirty="0" err="1" smtClean="0"/>
              <a:t>Hijjah</a:t>
            </a:r>
            <a:r>
              <a:rPr lang="en-US" sz="2000" b="1" dirty="0" smtClean="0"/>
              <a:t>.</a:t>
            </a:r>
          </a:p>
          <a:p>
            <a:endParaRPr lang="en-US" sz="2000" b="1" dirty="0" smtClean="0"/>
          </a:p>
          <a:p>
            <a:r>
              <a:rPr lang="en-US" sz="1600" b="1" dirty="0" smtClean="0"/>
              <a:t>(</a:t>
            </a:r>
            <a:r>
              <a:rPr lang="en-US" sz="1600" b="1" dirty="0" err="1" smtClean="0"/>
              <a:t>Note)Each</a:t>
            </a:r>
            <a:r>
              <a:rPr lang="en-US" sz="1600" b="1" dirty="0" smtClean="0"/>
              <a:t> </a:t>
            </a:r>
            <a:r>
              <a:rPr lang="en-US" sz="1600" b="1" dirty="0" err="1" smtClean="0"/>
              <a:t>Fardh</a:t>
            </a:r>
            <a:r>
              <a:rPr lang="en-US" sz="1600" b="1" dirty="0" smtClean="0"/>
              <a:t> should be practiced in order and at its appropriate time and place. If any </a:t>
            </a:r>
            <a:r>
              <a:rPr lang="en-US" sz="1600" b="1" dirty="0" err="1" smtClean="0"/>
              <a:t>Fardh</a:t>
            </a:r>
            <a:r>
              <a:rPr lang="en-US" sz="1600" b="1" dirty="0" smtClean="0"/>
              <a:t> is left out then it will make the Hajj invalid. There is no penalty, which one can pay to make up for the loss.</a:t>
            </a: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WAJIBAAT OF HAJJ</a:t>
            </a:r>
            <a:endParaRPr lang="en-US" dirty="0"/>
          </a:p>
        </p:txBody>
      </p:sp>
      <p:sp>
        <p:nvSpPr>
          <p:cNvPr id="3" name="Content Placeholder 2"/>
          <p:cNvSpPr>
            <a:spLocks noGrp="1"/>
          </p:cNvSpPr>
          <p:nvPr>
            <p:ph idx="1"/>
          </p:nvPr>
        </p:nvSpPr>
        <p:spPr/>
        <p:txBody>
          <a:bodyPr/>
          <a:lstStyle/>
          <a:p>
            <a:r>
              <a:rPr lang="en-US" sz="2000" b="1" dirty="0" smtClean="0"/>
              <a:t>1. </a:t>
            </a:r>
            <a:r>
              <a:rPr lang="en-US" sz="2000" b="1" dirty="0" err="1" smtClean="0">
                <a:solidFill>
                  <a:srgbClr val="4F6228"/>
                </a:solidFill>
              </a:rPr>
              <a:t>Wuqoof</a:t>
            </a:r>
            <a:r>
              <a:rPr lang="en-US" sz="2000" b="1" dirty="0" smtClean="0">
                <a:solidFill>
                  <a:srgbClr val="4F6228"/>
                </a:solidFill>
              </a:rPr>
              <a:t> at </a:t>
            </a:r>
            <a:r>
              <a:rPr lang="en-US" sz="2000" b="1" dirty="0" err="1" smtClean="0">
                <a:solidFill>
                  <a:srgbClr val="4F6228"/>
                </a:solidFill>
              </a:rPr>
              <a:t>Muzdalifah</a:t>
            </a:r>
            <a:r>
              <a:rPr lang="en-US" sz="2000" b="1" dirty="0" smtClean="0">
                <a:solidFill>
                  <a:srgbClr val="4F6228"/>
                </a:solidFill>
              </a:rPr>
              <a:t> </a:t>
            </a:r>
            <a:r>
              <a:rPr lang="en-US" sz="2000" b="1" dirty="0" smtClean="0"/>
              <a:t>(after </a:t>
            </a:r>
            <a:r>
              <a:rPr lang="en-US" sz="2000" b="1" dirty="0" err="1" smtClean="0"/>
              <a:t>Subh</a:t>
            </a:r>
            <a:r>
              <a:rPr lang="en-US" sz="2000" b="1" dirty="0" smtClean="0"/>
              <a:t> Sadiq).</a:t>
            </a:r>
          </a:p>
          <a:p>
            <a:r>
              <a:rPr lang="en-US" sz="2000" b="1" dirty="0" smtClean="0"/>
              <a:t>2. </a:t>
            </a:r>
            <a:r>
              <a:rPr lang="en-US" sz="2000" b="1" dirty="0" err="1" smtClean="0">
                <a:solidFill>
                  <a:srgbClr val="4F6228"/>
                </a:solidFill>
              </a:rPr>
              <a:t>Sa’ee</a:t>
            </a:r>
            <a:r>
              <a:rPr lang="en-US" sz="2000" b="1" dirty="0" smtClean="0">
                <a:solidFill>
                  <a:srgbClr val="4F6228"/>
                </a:solidFill>
              </a:rPr>
              <a:t> between </a:t>
            </a:r>
            <a:r>
              <a:rPr lang="en-US" sz="2000" b="1" dirty="0" err="1" smtClean="0">
                <a:solidFill>
                  <a:srgbClr val="4F6228"/>
                </a:solidFill>
              </a:rPr>
              <a:t>Safaa</a:t>
            </a:r>
            <a:r>
              <a:rPr lang="en-US" sz="2000" b="1" dirty="0" smtClean="0">
                <a:solidFill>
                  <a:srgbClr val="4F6228"/>
                </a:solidFill>
              </a:rPr>
              <a:t> and </a:t>
            </a:r>
            <a:r>
              <a:rPr lang="en-US" sz="2000" b="1" dirty="0" err="1" smtClean="0">
                <a:solidFill>
                  <a:srgbClr val="4F6228"/>
                </a:solidFill>
              </a:rPr>
              <a:t>Marwah</a:t>
            </a:r>
            <a:r>
              <a:rPr lang="en-US" sz="2000" b="1" dirty="0" smtClean="0"/>
              <a:t>.</a:t>
            </a:r>
          </a:p>
          <a:p>
            <a:r>
              <a:rPr lang="en-US" sz="2000" b="1" dirty="0" smtClean="0"/>
              <a:t>3. </a:t>
            </a:r>
            <a:r>
              <a:rPr lang="en-US" sz="2000" b="1" dirty="0" err="1" smtClean="0">
                <a:solidFill>
                  <a:srgbClr val="4F6228"/>
                </a:solidFill>
              </a:rPr>
              <a:t>Rami</a:t>
            </a:r>
            <a:r>
              <a:rPr lang="en-US" sz="2000" b="1" dirty="0" smtClean="0">
                <a:solidFill>
                  <a:srgbClr val="4F6228"/>
                </a:solidFill>
              </a:rPr>
              <a:t> </a:t>
            </a:r>
            <a:r>
              <a:rPr lang="en-US" sz="2000" b="1" dirty="0" err="1" smtClean="0">
                <a:solidFill>
                  <a:srgbClr val="4F6228"/>
                </a:solidFill>
              </a:rPr>
              <a:t>Jimaar</a:t>
            </a:r>
            <a:r>
              <a:rPr lang="en-US" sz="2000" b="1" dirty="0" smtClean="0">
                <a:solidFill>
                  <a:srgbClr val="4F6228"/>
                </a:solidFill>
              </a:rPr>
              <a:t> </a:t>
            </a:r>
            <a:r>
              <a:rPr lang="en-US" sz="2000" b="1" dirty="0" smtClean="0"/>
              <a:t>(Pelting Shaytaan).</a:t>
            </a:r>
          </a:p>
          <a:p>
            <a:r>
              <a:rPr lang="en-US" sz="2000" b="1" dirty="0" smtClean="0"/>
              <a:t>4. </a:t>
            </a:r>
            <a:r>
              <a:rPr lang="en-US" sz="2000" b="1" dirty="0" err="1" smtClean="0">
                <a:solidFill>
                  <a:srgbClr val="4F6228"/>
                </a:solidFill>
              </a:rPr>
              <a:t>Qurbani</a:t>
            </a:r>
            <a:r>
              <a:rPr lang="en-US" sz="2000" b="1" dirty="0" smtClean="0"/>
              <a:t> (Dam-</a:t>
            </a:r>
            <a:r>
              <a:rPr lang="en-US" sz="2000" b="1" dirty="0" err="1" smtClean="0"/>
              <a:t>e-Shukr</a:t>
            </a:r>
            <a:r>
              <a:rPr lang="en-US" sz="2000" b="1" dirty="0" smtClean="0"/>
              <a:t>) for a person performing </a:t>
            </a:r>
            <a:r>
              <a:rPr lang="en-US" sz="2000" b="1" dirty="0" err="1" smtClean="0"/>
              <a:t>Qiraan</a:t>
            </a:r>
            <a:r>
              <a:rPr lang="en-US" sz="2000" b="1" dirty="0" smtClean="0"/>
              <a:t> &amp; </a:t>
            </a:r>
            <a:r>
              <a:rPr lang="en-US" sz="2000" b="1" dirty="0" err="1" smtClean="0"/>
              <a:t>Tammatu</a:t>
            </a:r>
            <a:r>
              <a:rPr lang="en-US" sz="2000" b="1" dirty="0" smtClean="0"/>
              <a:t>.</a:t>
            </a:r>
          </a:p>
          <a:p>
            <a:r>
              <a:rPr lang="en-US" sz="2000" b="1" dirty="0" smtClean="0"/>
              <a:t>5. </a:t>
            </a:r>
            <a:r>
              <a:rPr lang="en-US" sz="2000" b="1" dirty="0" smtClean="0">
                <a:solidFill>
                  <a:srgbClr val="4F6228"/>
                </a:solidFill>
              </a:rPr>
              <a:t>Shaving</a:t>
            </a:r>
            <a:r>
              <a:rPr lang="en-US" sz="2000" b="1" dirty="0" smtClean="0"/>
              <a:t> or </a:t>
            </a:r>
            <a:r>
              <a:rPr lang="en-US" sz="2000" b="1" dirty="0" smtClean="0">
                <a:solidFill>
                  <a:srgbClr val="4F6228"/>
                </a:solidFill>
              </a:rPr>
              <a:t>trimming the hair of the head</a:t>
            </a:r>
            <a:r>
              <a:rPr lang="en-US" sz="2000" b="1" dirty="0" smtClean="0"/>
              <a:t>.</a:t>
            </a:r>
          </a:p>
          <a:p>
            <a:r>
              <a:rPr lang="en-US" sz="2000" b="1" dirty="0" smtClean="0"/>
              <a:t>6. </a:t>
            </a:r>
            <a:r>
              <a:rPr lang="en-US" sz="2000" b="1" dirty="0" err="1" smtClean="0">
                <a:solidFill>
                  <a:srgbClr val="4F6228"/>
                </a:solidFill>
              </a:rPr>
              <a:t>Tawaaf</a:t>
            </a:r>
            <a:r>
              <a:rPr lang="en-US" sz="2000" b="1" dirty="0" smtClean="0">
                <a:solidFill>
                  <a:srgbClr val="4F6228"/>
                </a:solidFill>
              </a:rPr>
              <a:t> </a:t>
            </a:r>
            <a:r>
              <a:rPr lang="en-US" sz="2000" b="1" dirty="0" err="1" smtClean="0">
                <a:solidFill>
                  <a:srgbClr val="4F6228"/>
                </a:solidFill>
              </a:rPr>
              <a:t>Widaa</a:t>
            </a:r>
            <a:r>
              <a:rPr lang="en-US" sz="2000" b="1" dirty="0" smtClean="0"/>
              <a:t>.</a:t>
            </a:r>
          </a:p>
          <a:p>
            <a:endParaRPr lang="en-US" sz="1600" b="1" dirty="0" smtClean="0"/>
          </a:p>
          <a:p>
            <a:pPr>
              <a:buNone/>
            </a:pPr>
            <a:endParaRPr lang="en-US" sz="1600" b="1" dirty="0" smtClean="0"/>
          </a:p>
          <a:p>
            <a:endParaRPr lang="en-US" sz="1600" b="1" dirty="0" smtClean="0"/>
          </a:p>
          <a:p>
            <a:endParaRPr lang="en-US" sz="1600" b="1" dirty="0" smtClean="0"/>
          </a:p>
          <a:p>
            <a:pPr>
              <a:buNone/>
            </a:pPr>
            <a:r>
              <a:rPr lang="en-US" sz="1600" b="1" dirty="0" smtClean="0"/>
              <a:t>	(</a:t>
            </a:r>
            <a:r>
              <a:rPr lang="en-US" sz="1600" b="1" dirty="0" err="1" smtClean="0"/>
              <a:t>Note)If</a:t>
            </a:r>
            <a:r>
              <a:rPr lang="en-US" sz="1600" b="1" dirty="0" smtClean="0"/>
              <a:t> a </a:t>
            </a:r>
            <a:r>
              <a:rPr lang="en-US" sz="1600" b="1" dirty="0" err="1" smtClean="0"/>
              <a:t>Wajib</a:t>
            </a:r>
            <a:r>
              <a:rPr lang="en-US" sz="1600" b="1" dirty="0" smtClean="0"/>
              <a:t> is left out whether intentionally or accidentally, a penalty can be paid which will make the Hajj valid but only repentance will wash away the sin of missing out the </a:t>
            </a:r>
            <a:r>
              <a:rPr lang="en-US" sz="1600" b="1" dirty="0" err="1" smtClean="0"/>
              <a:t>Wajib</a:t>
            </a:r>
            <a:r>
              <a:rPr lang="en-US" sz="1600" b="1" dirty="0" smtClean="0"/>
              <a:t> act.</a:t>
            </a:r>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85</TotalTime>
  <Words>1849</Words>
  <Application>Microsoft Macintosh PowerPoint</Application>
  <PresentationFormat>On-screen Show (4:3)</PresentationFormat>
  <Paragraphs>112</Paragraphs>
  <Slides>18</Slides>
  <Notes>0</Notes>
  <HiddenSlides>0</HiddenSlides>
  <MMClips>0</MMClips>
  <ScaleCrop>false</ScaleCrop>
  <HeadingPairs>
    <vt:vector size="4" baseType="variant">
      <vt:variant>
        <vt:lpstr>Design Template</vt:lpstr>
      </vt:variant>
      <vt:variant>
        <vt:i4>1</vt:i4>
      </vt:variant>
      <vt:variant>
        <vt:lpstr>Slide Titles</vt:lpstr>
      </vt:variant>
      <vt:variant>
        <vt:i4>18</vt:i4>
      </vt:variant>
    </vt:vector>
  </HeadingPairs>
  <TitlesOfParts>
    <vt:vector size="19" baseType="lpstr">
      <vt:lpstr>Office Theme</vt:lpstr>
      <vt:lpstr>Hajj &amp; Umrah</vt:lpstr>
      <vt:lpstr>THREE TYPES OF HAJJ</vt:lpstr>
      <vt:lpstr>Hajj-e-Ifraad</vt:lpstr>
      <vt:lpstr>Hajj-e-Qiraan</vt:lpstr>
      <vt:lpstr>Hajj-e-Tammatu</vt:lpstr>
      <vt:lpstr>IHRAAM</vt:lpstr>
      <vt:lpstr>ENTERING INTO IHRAAM </vt:lpstr>
      <vt:lpstr>Compulsory Acts(FARAI’DH)OF HAJJ</vt:lpstr>
      <vt:lpstr>WAJIBAAT OF HAJJ</vt:lpstr>
      <vt:lpstr>8th Zil Hijjah (Yawm At-Tarwiyah)</vt:lpstr>
      <vt:lpstr>9th of Zil Hijjah  (Yawm Al-Arafah)</vt:lpstr>
      <vt:lpstr>9th of Zil Hijjah  (Yawm Al-Arafah)</vt:lpstr>
      <vt:lpstr>10th of Zil Hijjah</vt:lpstr>
      <vt:lpstr>10th of Zil Hijjah</vt:lpstr>
      <vt:lpstr>11th of Zil Hijjah</vt:lpstr>
      <vt:lpstr>12th of Zil Hijjah</vt:lpstr>
      <vt:lpstr>13th of Zil Hijjah</vt:lpstr>
      <vt:lpstr>Tawaaf Widaa</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G4</dc:creator>
  <cp:lastModifiedBy>G4</cp:lastModifiedBy>
  <cp:revision>21</cp:revision>
  <dcterms:created xsi:type="dcterms:W3CDTF">2012-10-30T12:05:18Z</dcterms:created>
  <dcterms:modified xsi:type="dcterms:W3CDTF">2012-10-30T12:10:47Z</dcterms:modified>
</cp:coreProperties>
</file>