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9"/>
  </p:notesMasterIdLst>
  <p:sldIdLst>
    <p:sldId id="298" r:id="rId2"/>
    <p:sldId id="257" r:id="rId3"/>
    <p:sldId id="258" r:id="rId4"/>
    <p:sldId id="259" r:id="rId5"/>
    <p:sldId id="299" r:id="rId6"/>
    <p:sldId id="260" r:id="rId7"/>
    <p:sldId id="261" r:id="rId8"/>
    <p:sldId id="335" r:id="rId9"/>
    <p:sldId id="336" r:id="rId10"/>
    <p:sldId id="263" r:id="rId11"/>
    <p:sldId id="296" r:id="rId12"/>
    <p:sldId id="300" r:id="rId13"/>
    <p:sldId id="301" r:id="rId14"/>
    <p:sldId id="304" r:id="rId15"/>
    <p:sldId id="316" r:id="rId16"/>
    <p:sldId id="305" r:id="rId17"/>
    <p:sldId id="303" r:id="rId18"/>
    <p:sldId id="306" r:id="rId19"/>
    <p:sldId id="307" r:id="rId20"/>
    <p:sldId id="308" r:id="rId21"/>
    <p:sldId id="309" r:id="rId22"/>
    <p:sldId id="310" r:id="rId23"/>
    <p:sldId id="311" r:id="rId24"/>
    <p:sldId id="312" r:id="rId25"/>
    <p:sldId id="313" r:id="rId26"/>
    <p:sldId id="264" r:id="rId27"/>
    <p:sldId id="265" r:id="rId28"/>
    <p:sldId id="266" r:id="rId29"/>
    <p:sldId id="324" r:id="rId30"/>
    <p:sldId id="297" r:id="rId31"/>
    <p:sldId id="317" r:id="rId32"/>
    <p:sldId id="318" r:id="rId33"/>
    <p:sldId id="337" r:id="rId34"/>
    <p:sldId id="338" r:id="rId35"/>
    <p:sldId id="319" r:id="rId36"/>
    <p:sldId id="320" r:id="rId37"/>
    <p:sldId id="321" r:id="rId38"/>
    <p:sldId id="322" r:id="rId39"/>
    <p:sldId id="323" r:id="rId40"/>
    <p:sldId id="325" r:id="rId41"/>
    <p:sldId id="326" r:id="rId42"/>
    <p:sldId id="339" r:id="rId43"/>
    <p:sldId id="282" r:id="rId44"/>
    <p:sldId id="283" r:id="rId45"/>
    <p:sldId id="284" r:id="rId46"/>
    <p:sldId id="334" r:id="rId47"/>
    <p:sldId id="28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E59F"/>
    <a:srgbClr val="FF33CC"/>
    <a:srgbClr val="FFD85B"/>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32A20-D41B-4D8A-A2DA-1946829997C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33AC787-8FFB-4F9E-8186-80C734838DB5}">
      <dgm:prSet phldrT="[Text]" custT="1"/>
      <dgm:spPr/>
      <dgm:t>
        <a:bodyPr/>
        <a:lstStyle/>
        <a:p>
          <a:r>
            <a:rPr lang="en-US" altLang="en-US" sz="2800" b="1" dirty="0" smtClean="0">
              <a:solidFill>
                <a:srgbClr val="FFFF00"/>
              </a:solidFill>
            </a:rPr>
            <a:t>Use active rather than passive verbs.</a:t>
          </a:r>
          <a:endParaRPr lang="en-US" sz="2800" b="1" dirty="0">
            <a:solidFill>
              <a:srgbClr val="FFFF00"/>
            </a:solidFill>
          </a:endParaRPr>
        </a:p>
      </dgm:t>
    </dgm:pt>
    <dgm:pt modelId="{65AAADA1-C2BF-4717-945E-D9A49B5C860F}" type="parTrans" cxnId="{D5D401E2-8244-495C-BE99-F2317869F73C}">
      <dgm:prSet/>
      <dgm:spPr/>
      <dgm:t>
        <a:bodyPr/>
        <a:lstStyle/>
        <a:p>
          <a:endParaRPr lang="en-US"/>
        </a:p>
      </dgm:t>
    </dgm:pt>
    <dgm:pt modelId="{75E0AF6A-1FCA-4D38-91DC-C1DE2FAF590D}" type="sibTrans" cxnId="{D5D401E2-8244-495C-BE99-F2317869F73C}">
      <dgm:prSet/>
      <dgm:spPr/>
      <dgm:t>
        <a:bodyPr/>
        <a:lstStyle/>
        <a:p>
          <a:endParaRPr lang="en-US"/>
        </a:p>
      </dgm:t>
    </dgm:pt>
    <dgm:pt modelId="{DEB3302B-3F6E-4A59-8064-D2E0232D55E3}">
      <dgm:prSet phldrT="[Text]" custT="1"/>
      <dgm:spPr/>
      <dgm:t>
        <a:bodyPr/>
        <a:lstStyle/>
        <a:p>
          <a:r>
            <a:rPr lang="en-US" altLang="en-US" sz="2400" b="1" dirty="0" smtClean="0">
              <a:solidFill>
                <a:srgbClr val="FFFF00"/>
              </a:solidFill>
            </a:rPr>
            <a:t>Put action in your verbs rather than nouns and infinitives.</a:t>
          </a:r>
          <a:endParaRPr lang="en-US" sz="2400" b="1" dirty="0">
            <a:solidFill>
              <a:srgbClr val="FFFF00"/>
            </a:solidFill>
          </a:endParaRPr>
        </a:p>
      </dgm:t>
    </dgm:pt>
    <dgm:pt modelId="{8D4329DD-420C-4BAE-82C5-78D9AAE9934E}" type="parTrans" cxnId="{45B2BF37-F0D2-4CF7-A83E-9F2776CAA742}">
      <dgm:prSet/>
      <dgm:spPr/>
      <dgm:t>
        <a:bodyPr/>
        <a:lstStyle/>
        <a:p>
          <a:endParaRPr lang="en-US"/>
        </a:p>
      </dgm:t>
    </dgm:pt>
    <dgm:pt modelId="{76C6314A-F663-475E-87C1-73F7F76210B4}" type="sibTrans" cxnId="{45B2BF37-F0D2-4CF7-A83E-9F2776CAA742}">
      <dgm:prSet/>
      <dgm:spPr/>
      <dgm:t>
        <a:bodyPr/>
        <a:lstStyle/>
        <a:p>
          <a:endParaRPr lang="en-US"/>
        </a:p>
      </dgm:t>
    </dgm:pt>
    <dgm:pt modelId="{AC72D6C8-E465-47E8-9C81-F71E44993D55}" type="pres">
      <dgm:prSet presAssocID="{DB332A20-D41B-4D8A-A2DA-1946829997CB}" presName="linear" presStyleCnt="0">
        <dgm:presLayoutVars>
          <dgm:dir/>
          <dgm:animLvl val="lvl"/>
          <dgm:resizeHandles val="exact"/>
        </dgm:presLayoutVars>
      </dgm:prSet>
      <dgm:spPr/>
      <dgm:t>
        <a:bodyPr/>
        <a:lstStyle/>
        <a:p>
          <a:endParaRPr lang="en-US"/>
        </a:p>
      </dgm:t>
    </dgm:pt>
    <dgm:pt modelId="{2EDF0164-CA23-4009-B4D2-E9C60A15683F}" type="pres">
      <dgm:prSet presAssocID="{333AC787-8FFB-4F9E-8186-80C734838DB5}" presName="parentLin" presStyleCnt="0"/>
      <dgm:spPr/>
    </dgm:pt>
    <dgm:pt modelId="{9D5ACE1C-52E8-4D72-B6D9-1E02F3EB65B8}" type="pres">
      <dgm:prSet presAssocID="{333AC787-8FFB-4F9E-8186-80C734838DB5}" presName="parentLeftMargin" presStyleLbl="node1" presStyleIdx="0" presStyleCnt="2"/>
      <dgm:spPr/>
      <dgm:t>
        <a:bodyPr/>
        <a:lstStyle/>
        <a:p>
          <a:endParaRPr lang="en-US"/>
        </a:p>
      </dgm:t>
    </dgm:pt>
    <dgm:pt modelId="{AD74C642-48D4-4B14-BA77-205868672723}" type="pres">
      <dgm:prSet presAssocID="{333AC787-8FFB-4F9E-8186-80C734838DB5}" presName="parentText" presStyleLbl="node1" presStyleIdx="0" presStyleCnt="2" custScaleY="214112">
        <dgm:presLayoutVars>
          <dgm:chMax val="0"/>
          <dgm:bulletEnabled val="1"/>
        </dgm:presLayoutVars>
      </dgm:prSet>
      <dgm:spPr/>
      <dgm:t>
        <a:bodyPr/>
        <a:lstStyle/>
        <a:p>
          <a:endParaRPr lang="en-US"/>
        </a:p>
      </dgm:t>
    </dgm:pt>
    <dgm:pt modelId="{891FBEA1-A473-4E73-B6FA-F4F3505762FA}" type="pres">
      <dgm:prSet presAssocID="{333AC787-8FFB-4F9E-8186-80C734838DB5}" presName="negativeSpace" presStyleCnt="0"/>
      <dgm:spPr/>
    </dgm:pt>
    <dgm:pt modelId="{76425BEA-CC96-4827-8DF3-97100D563EA1}" type="pres">
      <dgm:prSet presAssocID="{333AC787-8FFB-4F9E-8186-80C734838DB5}" presName="childText" presStyleLbl="conFgAcc1" presStyleIdx="0" presStyleCnt="2">
        <dgm:presLayoutVars>
          <dgm:bulletEnabled val="1"/>
        </dgm:presLayoutVars>
      </dgm:prSet>
      <dgm:spPr/>
    </dgm:pt>
    <dgm:pt modelId="{EB1FD6BE-6306-473B-BB2A-A8B2F75D52F6}" type="pres">
      <dgm:prSet presAssocID="{75E0AF6A-1FCA-4D38-91DC-C1DE2FAF590D}" presName="spaceBetweenRectangles" presStyleCnt="0"/>
      <dgm:spPr/>
    </dgm:pt>
    <dgm:pt modelId="{8EF5A032-F402-497B-856F-A57A46A0BB99}" type="pres">
      <dgm:prSet presAssocID="{DEB3302B-3F6E-4A59-8064-D2E0232D55E3}" presName="parentLin" presStyleCnt="0"/>
      <dgm:spPr/>
    </dgm:pt>
    <dgm:pt modelId="{CBC24267-729E-492A-8E51-E61446AFB65F}" type="pres">
      <dgm:prSet presAssocID="{DEB3302B-3F6E-4A59-8064-D2E0232D55E3}" presName="parentLeftMargin" presStyleLbl="node1" presStyleIdx="0" presStyleCnt="2"/>
      <dgm:spPr/>
      <dgm:t>
        <a:bodyPr/>
        <a:lstStyle/>
        <a:p>
          <a:endParaRPr lang="en-US"/>
        </a:p>
      </dgm:t>
    </dgm:pt>
    <dgm:pt modelId="{DB6B0624-6101-44EF-925B-A921E51957BB}" type="pres">
      <dgm:prSet presAssocID="{DEB3302B-3F6E-4A59-8064-D2E0232D55E3}" presName="parentText" presStyleLbl="node1" presStyleIdx="1" presStyleCnt="2" custScaleY="204597">
        <dgm:presLayoutVars>
          <dgm:chMax val="0"/>
          <dgm:bulletEnabled val="1"/>
        </dgm:presLayoutVars>
      </dgm:prSet>
      <dgm:spPr/>
      <dgm:t>
        <a:bodyPr/>
        <a:lstStyle/>
        <a:p>
          <a:endParaRPr lang="en-US"/>
        </a:p>
      </dgm:t>
    </dgm:pt>
    <dgm:pt modelId="{67297110-75B5-40A4-BB37-32D96F07861F}" type="pres">
      <dgm:prSet presAssocID="{DEB3302B-3F6E-4A59-8064-D2E0232D55E3}" presName="negativeSpace" presStyleCnt="0"/>
      <dgm:spPr/>
    </dgm:pt>
    <dgm:pt modelId="{F2E8847A-3E62-4F83-82DE-3615F2E665A5}" type="pres">
      <dgm:prSet presAssocID="{DEB3302B-3F6E-4A59-8064-D2E0232D55E3}" presName="childText" presStyleLbl="conFgAcc1" presStyleIdx="1" presStyleCnt="2">
        <dgm:presLayoutVars>
          <dgm:bulletEnabled val="1"/>
        </dgm:presLayoutVars>
      </dgm:prSet>
      <dgm:spPr/>
    </dgm:pt>
  </dgm:ptLst>
  <dgm:cxnLst>
    <dgm:cxn modelId="{45B2BF37-F0D2-4CF7-A83E-9F2776CAA742}" srcId="{DB332A20-D41B-4D8A-A2DA-1946829997CB}" destId="{DEB3302B-3F6E-4A59-8064-D2E0232D55E3}" srcOrd="1" destOrd="0" parTransId="{8D4329DD-420C-4BAE-82C5-78D9AAE9934E}" sibTransId="{76C6314A-F663-475E-87C1-73F7F76210B4}"/>
    <dgm:cxn modelId="{D5D401E2-8244-495C-BE99-F2317869F73C}" srcId="{DB332A20-D41B-4D8A-A2DA-1946829997CB}" destId="{333AC787-8FFB-4F9E-8186-80C734838DB5}" srcOrd="0" destOrd="0" parTransId="{65AAADA1-C2BF-4717-945E-D9A49B5C860F}" sibTransId="{75E0AF6A-1FCA-4D38-91DC-C1DE2FAF590D}"/>
    <dgm:cxn modelId="{F057F6C8-241B-4FB4-9772-F7C3F7E25C4A}" type="presOf" srcId="{333AC787-8FFB-4F9E-8186-80C734838DB5}" destId="{AD74C642-48D4-4B14-BA77-205868672723}" srcOrd="1" destOrd="0" presId="urn:microsoft.com/office/officeart/2005/8/layout/list1"/>
    <dgm:cxn modelId="{F3B8C2F8-732D-457F-BAAA-673C74F2D9A9}" type="presOf" srcId="{DEB3302B-3F6E-4A59-8064-D2E0232D55E3}" destId="{DB6B0624-6101-44EF-925B-A921E51957BB}" srcOrd="1" destOrd="0" presId="urn:microsoft.com/office/officeart/2005/8/layout/list1"/>
    <dgm:cxn modelId="{84281621-D22E-4760-A880-8ABD43C63A1F}" type="presOf" srcId="{DEB3302B-3F6E-4A59-8064-D2E0232D55E3}" destId="{CBC24267-729E-492A-8E51-E61446AFB65F}" srcOrd="0" destOrd="0" presId="urn:microsoft.com/office/officeart/2005/8/layout/list1"/>
    <dgm:cxn modelId="{18D00E76-81DC-4392-9C57-BC8613890E3F}" type="presOf" srcId="{333AC787-8FFB-4F9E-8186-80C734838DB5}" destId="{9D5ACE1C-52E8-4D72-B6D9-1E02F3EB65B8}" srcOrd="0" destOrd="0" presId="urn:microsoft.com/office/officeart/2005/8/layout/list1"/>
    <dgm:cxn modelId="{4452B339-0D31-451A-A7C3-896692723BD6}" type="presOf" srcId="{DB332A20-D41B-4D8A-A2DA-1946829997CB}" destId="{AC72D6C8-E465-47E8-9C81-F71E44993D55}" srcOrd="0" destOrd="0" presId="urn:microsoft.com/office/officeart/2005/8/layout/list1"/>
    <dgm:cxn modelId="{B9A82D84-ACBE-4CD2-BCB6-E37BF7FCFE01}" type="presParOf" srcId="{AC72D6C8-E465-47E8-9C81-F71E44993D55}" destId="{2EDF0164-CA23-4009-B4D2-E9C60A15683F}" srcOrd="0" destOrd="0" presId="urn:microsoft.com/office/officeart/2005/8/layout/list1"/>
    <dgm:cxn modelId="{B3579C56-57FA-444C-97C3-A9FEB753A000}" type="presParOf" srcId="{2EDF0164-CA23-4009-B4D2-E9C60A15683F}" destId="{9D5ACE1C-52E8-4D72-B6D9-1E02F3EB65B8}" srcOrd="0" destOrd="0" presId="urn:microsoft.com/office/officeart/2005/8/layout/list1"/>
    <dgm:cxn modelId="{978BBCB3-A0E5-44B7-8456-C4070E3FD3E6}" type="presParOf" srcId="{2EDF0164-CA23-4009-B4D2-E9C60A15683F}" destId="{AD74C642-48D4-4B14-BA77-205868672723}" srcOrd="1" destOrd="0" presId="urn:microsoft.com/office/officeart/2005/8/layout/list1"/>
    <dgm:cxn modelId="{8DECB05D-1753-4C15-ADFB-80A5EE523AF3}" type="presParOf" srcId="{AC72D6C8-E465-47E8-9C81-F71E44993D55}" destId="{891FBEA1-A473-4E73-B6FA-F4F3505762FA}" srcOrd="1" destOrd="0" presId="urn:microsoft.com/office/officeart/2005/8/layout/list1"/>
    <dgm:cxn modelId="{6D08B3C1-4066-44B4-8C9B-5AA016F9F2F9}" type="presParOf" srcId="{AC72D6C8-E465-47E8-9C81-F71E44993D55}" destId="{76425BEA-CC96-4827-8DF3-97100D563EA1}" srcOrd="2" destOrd="0" presId="urn:microsoft.com/office/officeart/2005/8/layout/list1"/>
    <dgm:cxn modelId="{4F731B55-58F0-4E55-99B2-F25F9E5D6116}" type="presParOf" srcId="{AC72D6C8-E465-47E8-9C81-F71E44993D55}" destId="{EB1FD6BE-6306-473B-BB2A-A8B2F75D52F6}" srcOrd="3" destOrd="0" presId="urn:microsoft.com/office/officeart/2005/8/layout/list1"/>
    <dgm:cxn modelId="{6C8FBBCD-406A-475C-B636-ECBA0875C50C}" type="presParOf" srcId="{AC72D6C8-E465-47E8-9C81-F71E44993D55}" destId="{8EF5A032-F402-497B-856F-A57A46A0BB99}" srcOrd="4" destOrd="0" presId="urn:microsoft.com/office/officeart/2005/8/layout/list1"/>
    <dgm:cxn modelId="{576D6F03-BA82-4451-B53C-7A4D8B4D3DB4}" type="presParOf" srcId="{8EF5A032-F402-497B-856F-A57A46A0BB99}" destId="{CBC24267-729E-492A-8E51-E61446AFB65F}" srcOrd="0" destOrd="0" presId="urn:microsoft.com/office/officeart/2005/8/layout/list1"/>
    <dgm:cxn modelId="{61E047DB-D0B9-4377-BF75-5241055891E1}" type="presParOf" srcId="{8EF5A032-F402-497B-856F-A57A46A0BB99}" destId="{DB6B0624-6101-44EF-925B-A921E51957BB}" srcOrd="1" destOrd="0" presId="urn:microsoft.com/office/officeart/2005/8/layout/list1"/>
    <dgm:cxn modelId="{57489BB5-36F2-4AD4-852C-879291B17DF6}" type="presParOf" srcId="{AC72D6C8-E465-47E8-9C81-F71E44993D55}" destId="{67297110-75B5-40A4-BB37-32D96F07861F}" srcOrd="5" destOrd="0" presId="urn:microsoft.com/office/officeart/2005/8/layout/list1"/>
    <dgm:cxn modelId="{F9E21316-40EF-4955-BC89-47CD6D47D238}" type="presParOf" srcId="{AC72D6C8-E465-47E8-9C81-F71E44993D55}" destId="{F2E8847A-3E62-4F83-82DE-3615F2E665A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25BEA-CC96-4827-8DF3-97100D563EA1}">
      <dsp:nvSpPr>
        <dsp:cNvPr id="0" name=""/>
        <dsp:cNvSpPr/>
      </dsp:nvSpPr>
      <dsp:spPr>
        <a:xfrm>
          <a:off x="0" y="1283600"/>
          <a:ext cx="10085246" cy="6300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74C642-48D4-4B14-BA77-205868672723}">
      <dsp:nvSpPr>
        <dsp:cNvPr id="0" name=""/>
        <dsp:cNvSpPr/>
      </dsp:nvSpPr>
      <dsp:spPr>
        <a:xfrm>
          <a:off x="503769" y="72454"/>
          <a:ext cx="7052777" cy="1580146"/>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839" tIns="0" rIns="266839" bIns="0" numCol="1" spcCol="1270" anchor="ctr" anchorCtr="0">
          <a:noAutofit/>
        </a:bodyPr>
        <a:lstStyle/>
        <a:p>
          <a:pPr lvl="0" algn="l" defTabSz="1244600">
            <a:lnSpc>
              <a:spcPct val="90000"/>
            </a:lnSpc>
            <a:spcBef>
              <a:spcPct val="0"/>
            </a:spcBef>
            <a:spcAft>
              <a:spcPct val="35000"/>
            </a:spcAft>
          </a:pPr>
          <a:r>
            <a:rPr lang="en-US" altLang="en-US" sz="2800" b="1" kern="1200" dirty="0" smtClean="0">
              <a:solidFill>
                <a:srgbClr val="FFFF00"/>
              </a:solidFill>
            </a:rPr>
            <a:t>Use active rather than passive verbs.</a:t>
          </a:r>
          <a:endParaRPr lang="en-US" sz="2800" b="1" kern="1200" dirty="0">
            <a:solidFill>
              <a:srgbClr val="FFFF00"/>
            </a:solidFill>
          </a:endParaRPr>
        </a:p>
      </dsp:txBody>
      <dsp:txXfrm>
        <a:off x="580905" y="149590"/>
        <a:ext cx="6898505" cy="1425874"/>
      </dsp:txXfrm>
    </dsp:sp>
    <dsp:sp modelId="{F2E8847A-3E62-4F83-82DE-3615F2E665A5}">
      <dsp:nvSpPr>
        <dsp:cNvPr id="0" name=""/>
        <dsp:cNvSpPr/>
      </dsp:nvSpPr>
      <dsp:spPr>
        <a:xfrm>
          <a:off x="0" y="3189526"/>
          <a:ext cx="10085246" cy="6300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6B0624-6101-44EF-925B-A921E51957BB}">
      <dsp:nvSpPr>
        <dsp:cNvPr id="0" name=""/>
        <dsp:cNvSpPr/>
      </dsp:nvSpPr>
      <dsp:spPr>
        <a:xfrm>
          <a:off x="503769" y="2048600"/>
          <a:ext cx="7052777" cy="150992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839" tIns="0" rIns="266839" bIns="0" numCol="1" spcCol="1270" anchor="ctr" anchorCtr="0">
          <a:noAutofit/>
        </a:bodyPr>
        <a:lstStyle/>
        <a:p>
          <a:pPr lvl="0" algn="l" defTabSz="1066800">
            <a:lnSpc>
              <a:spcPct val="90000"/>
            </a:lnSpc>
            <a:spcBef>
              <a:spcPct val="0"/>
            </a:spcBef>
            <a:spcAft>
              <a:spcPct val="35000"/>
            </a:spcAft>
          </a:pPr>
          <a:r>
            <a:rPr lang="en-US" altLang="en-US" sz="2400" b="1" kern="1200" dirty="0" smtClean="0">
              <a:solidFill>
                <a:srgbClr val="FFFF00"/>
              </a:solidFill>
            </a:rPr>
            <a:t>Put action in your verbs rather than nouns and infinitives.</a:t>
          </a:r>
          <a:endParaRPr lang="en-US" sz="2400" b="1" kern="1200" dirty="0">
            <a:solidFill>
              <a:srgbClr val="FFFF00"/>
            </a:solidFill>
          </a:endParaRPr>
        </a:p>
      </dsp:txBody>
      <dsp:txXfrm>
        <a:off x="577477" y="2122308"/>
        <a:ext cx="6905361" cy="136250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FDA4-83D5-41DB-AFE4-C579A15A025C}"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1F6C0-7959-4E41-82B1-7D449CC27583}" type="slidenum">
              <a:rPr lang="en-US" smtClean="0"/>
              <a:t>‹#›</a:t>
            </a:fld>
            <a:endParaRPr lang="en-US"/>
          </a:p>
        </p:txBody>
      </p:sp>
    </p:spTree>
    <p:extLst>
      <p:ext uri="{BB962C8B-B14F-4D97-AF65-F5344CB8AC3E}">
        <p14:creationId xmlns:p14="http://schemas.microsoft.com/office/powerpoint/2010/main" val="28591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91F6C0-7959-4E41-82B1-7D449CC27583}" type="slidenum">
              <a:rPr lang="en-US" smtClean="0"/>
              <a:t>1</a:t>
            </a:fld>
            <a:endParaRPr lang="en-US"/>
          </a:p>
        </p:txBody>
      </p:sp>
    </p:spTree>
    <p:extLst>
      <p:ext uri="{BB962C8B-B14F-4D97-AF65-F5344CB8AC3E}">
        <p14:creationId xmlns:p14="http://schemas.microsoft.com/office/powerpoint/2010/main" val="266253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5247D1-B9F1-4822-85AC-17A0AD7B017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165926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247D1-B9F1-4822-85AC-17A0AD7B017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37836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247D1-B9F1-4822-85AC-17A0AD7B017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9F3223-8409-4EF8-8C65-256E7FC7EFB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7462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E5247D1-B9F1-4822-85AC-17A0AD7B017F}"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900521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E5247D1-B9F1-4822-85AC-17A0AD7B017F}"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9F3223-8409-4EF8-8C65-256E7FC7EFB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9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E5247D1-B9F1-4822-85AC-17A0AD7B017F}"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1087220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247D1-B9F1-4822-85AC-17A0AD7B017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2266123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247D1-B9F1-4822-85AC-17A0AD7B017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114740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247D1-B9F1-4822-85AC-17A0AD7B017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351056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247D1-B9F1-4822-85AC-17A0AD7B017F}"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119517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5247D1-B9F1-4822-85AC-17A0AD7B017F}"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241974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5247D1-B9F1-4822-85AC-17A0AD7B017F}"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84054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5247D1-B9F1-4822-85AC-17A0AD7B017F}"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388884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247D1-B9F1-4822-85AC-17A0AD7B017F}"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190387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247D1-B9F1-4822-85AC-17A0AD7B017F}"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102182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247D1-B9F1-4822-85AC-17A0AD7B017F}"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9F3223-8409-4EF8-8C65-256E7FC7EFBD}" type="slidenum">
              <a:rPr lang="en-US" smtClean="0"/>
              <a:t>‹#›</a:t>
            </a:fld>
            <a:endParaRPr lang="en-US"/>
          </a:p>
        </p:txBody>
      </p:sp>
    </p:spTree>
    <p:extLst>
      <p:ext uri="{BB962C8B-B14F-4D97-AF65-F5344CB8AC3E}">
        <p14:creationId xmlns:p14="http://schemas.microsoft.com/office/powerpoint/2010/main" val="145437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5247D1-B9F1-4822-85AC-17A0AD7B017F}" type="datetimeFigureOut">
              <a:rPr lang="en-US" smtClean="0"/>
              <a:t>3/8/2021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9F3223-8409-4EF8-8C65-256E7FC7EFBD}" type="slidenum">
              <a:rPr lang="en-US" smtClean="0"/>
              <a:t>‹#›</a:t>
            </a:fld>
            <a:endParaRPr lang="en-US"/>
          </a:p>
        </p:txBody>
      </p:sp>
    </p:spTree>
    <p:extLst>
      <p:ext uri="{BB962C8B-B14F-4D97-AF65-F5344CB8AC3E}">
        <p14:creationId xmlns:p14="http://schemas.microsoft.com/office/powerpoint/2010/main" val="2404638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540" y="4138641"/>
            <a:ext cx="6857490" cy="1280890"/>
          </a:xfrm>
        </p:spPr>
        <p:txBody>
          <a:bodyPr>
            <a:noAutofit/>
          </a:bodyPr>
          <a:lstStyle/>
          <a:p>
            <a:r>
              <a:rPr lang="en-US" b="1" dirty="0"/>
              <a:t>o</a:t>
            </a:r>
            <a:r>
              <a:rPr lang="en-US" b="1" dirty="0" smtClean="0"/>
              <a:t>f Effective Communication</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9356" y="1641281"/>
            <a:ext cx="4072365" cy="3778250"/>
          </a:xfrm>
        </p:spPr>
      </p:pic>
    </p:spTree>
    <p:extLst>
      <p:ext uri="{BB962C8B-B14F-4D97-AF65-F5344CB8AC3E}">
        <p14:creationId xmlns:p14="http://schemas.microsoft.com/office/powerpoint/2010/main" val="2717811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2209800" y="233149"/>
            <a:ext cx="7772400" cy="681251"/>
          </a:xfrm>
        </p:spPr>
        <p:txBody>
          <a:bodyPr>
            <a:normAutofit fontScale="90000"/>
          </a:bodyPr>
          <a:lstStyle/>
          <a:p>
            <a:pPr algn="ctr" eaLnBrk="1" hangingPunct="1">
              <a:defRPr/>
            </a:pPr>
            <a:r>
              <a:rPr lang="en-US" sz="4800" b="1" dirty="0" smtClean="0">
                <a:solidFill>
                  <a:schemeClr val="tx2"/>
                </a:solidFill>
                <a:effectLst>
                  <a:outerShdw blurRad="38100" dist="38100" dir="2700000" algn="tl">
                    <a:srgbClr val="000000">
                      <a:alpha val="43137"/>
                    </a:srgbClr>
                  </a:outerShdw>
                </a:effectLst>
                <a:latin typeface="Garamond" pitchFamily="18" charset="0"/>
              </a:rPr>
              <a:t>Exercise</a:t>
            </a:r>
            <a:endParaRPr lang="en-US" sz="4800" b="1" dirty="0">
              <a:solidFill>
                <a:schemeClr val="tx2"/>
              </a:solidFill>
              <a:effectLst>
                <a:outerShdw blurRad="38100" dist="38100" dir="2700000" algn="tl">
                  <a:srgbClr val="000000">
                    <a:alpha val="43137"/>
                  </a:srgbClr>
                </a:outerShdw>
              </a:effectLst>
              <a:latin typeface="Garamond" pitchFamily="18" charset="0"/>
            </a:endParaRPr>
          </a:p>
        </p:txBody>
      </p:sp>
      <p:sp>
        <p:nvSpPr>
          <p:cNvPr id="15363" name="Rectangle 7"/>
          <p:cNvSpPr>
            <a:spLocks noGrp="1" noChangeArrowheads="1"/>
          </p:cNvSpPr>
          <p:nvPr>
            <p:ph idx="1"/>
          </p:nvPr>
        </p:nvSpPr>
        <p:spPr>
          <a:xfrm>
            <a:off x="1801091" y="1357745"/>
            <a:ext cx="8181109" cy="4918364"/>
          </a:xfrm>
        </p:spPr>
        <p:txBody>
          <a:bodyPr>
            <a:normAutofit/>
          </a:bodyPr>
          <a:lstStyle/>
          <a:p>
            <a:pPr eaLnBrk="1" hangingPunct="1">
              <a:lnSpc>
                <a:spcPct val="90000"/>
              </a:lnSpc>
            </a:pPr>
            <a:r>
              <a:rPr lang="en-US" altLang="en-US" sz="3200" dirty="0">
                <a:latin typeface="Garamond" panose="02020404030301010803" pitchFamily="18" charset="0"/>
              </a:rPr>
              <a:t>You are the president of an industry association and have received the following inquiry from an out of town member, “I think I would like to attend my first meeting of the association even though I am not acquainted with your city. Will you please tell me where the next meeting is being held?</a:t>
            </a:r>
          </a:p>
          <a:p>
            <a:pPr eaLnBrk="1" hangingPunct="1">
              <a:lnSpc>
                <a:spcPct val="90000"/>
              </a:lnSpc>
            </a:pPr>
            <a:endParaRPr lang="en-US" altLang="en-US" sz="3200" dirty="0">
              <a:latin typeface="Garamond" panose="02020404030301010803" pitchFamily="18" charset="0"/>
            </a:endParaRPr>
          </a:p>
          <a:p>
            <a:pPr eaLnBrk="1" hangingPunct="1">
              <a:lnSpc>
                <a:spcPct val="90000"/>
              </a:lnSpc>
            </a:pPr>
            <a:r>
              <a:rPr lang="en-US" altLang="en-US" sz="3200" dirty="0">
                <a:latin typeface="Garamond" panose="02020404030301010803" pitchFamily="18" charset="0"/>
              </a:rPr>
              <a:t>How would you reply to this letter  keeping in mind </a:t>
            </a:r>
            <a:r>
              <a:rPr lang="en-US" altLang="en-US" sz="3200" b="1" dirty="0">
                <a:latin typeface="Garamond" panose="02020404030301010803" pitchFamily="18" charset="0"/>
              </a:rPr>
              <a:t>Completeness</a:t>
            </a:r>
            <a:r>
              <a:rPr lang="en-US" altLang="en-US" sz="3200" dirty="0">
                <a:latin typeface="Garamond" panose="02020404030301010803" pitchFamily="18" charset="0"/>
              </a:rPr>
              <a:t> of the message?</a:t>
            </a:r>
          </a:p>
          <a:p>
            <a:pPr eaLnBrk="1" hangingPunct="1">
              <a:lnSpc>
                <a:spcPct val="90000"/>
              </a:lnSpc>
            </a:pPr>
            <a:endParaRPr lang="en-US" altLang="en-US" sz="2400" dirty="0"/>
          </a:p>
        </p:txBody>
      </p:sp>
    </p:spTree>
    <p:extLst>
      <p:ext uri="{BB962C8B-B14F-4D97-AF65-F5344CB8AC3E}">
        <p14:creationId xmlns:p14="http://schemas.microsoft.com/office/powerpoint/2010/main" val="3122570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sz="3200" b="1" dirty="0"/>
              <a:t>The following statement lacks completeness. Rewrite it providing the missing information.</a:t>
            </a:r>
          </a:p>
          <a:p>
            <a:pPr marL="0" indent="0">
              <a:buNone/>
            </a:pPr>
            <a:endParaRPr lang="en-US" sz="3600" dirty="0" smtClean="0"/>
          </a:p>
          <a:p>
            <a:pPr marL="0" indent="0">
              <a:buNone/>
            </a:pPr>
            <a:r>
              <a:rPr lang="en-US" sz="3200" dirty="0" smtClean="0"/>
              <a:t>“The </a:t>
            </a:r>
            <a:r>
              <a:rPr lang="en-US" sz="3200" dirty="0"/>
              <a:t>new admit cards can be collected from the Admin Block</a:t>
            </a:r>
            <a:r>
              <a:rPr lang="en-US" sz="3200" dirty="0" smtClean="0"/>
              <a:t>.”</a:t>
            </a:r>
            <a:endParaRPr lang="en-US" sz="3200" dirty="0"/>
          </a:p>
          <a:p>
            <a:endParaRPr lang="en-US" dirty="0"/>
          </a:p>
        </p:txBody>
      </p:sp>
    </p:spTree>
    <p:extLst>
      <p:ext uri="{BB962C8B-B14F-4D97-AF65-F5344CB8AC3E}">
        <p14:creationId xmlns:p14="http://schemas.microsoft.com/office/powerpoint/2010/main" val="2866659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1981200" y="150125"/>
            <a:ext cx="8305800" cy="750627"/>
          </a:xfrm>
        </p:spPr>
        <p:txBody>
          <a:bodyPr/>
          <a:lstStyle/>
          <a:p>
            <a:pPr algn="ctr" eaLnBrk="1" hangingPunct="1">
              <a:defRPr/>
            </a:pPr>
            <a:r>
              <a:rPr lang="en-US" b="1" dirty="0" smtClean="0">
                <a:solidFill>
                  <a:srgbClr val="FF0000"/>
                </a:solidFill>
              </a:rPr>
              <a:t>CONCRETENESS</a:t>
            </a:r>
          </a:p>
        </p:txBody>
      </p:sp>
      <p:sp>
        <p:nvSpPr>
          <p:cNvPr id="27651" name="Rectangle 3"/>
          <p:cNvSpPr>
            <a:spLocks noGrp="1" noChangeArrowheads="1"/>
          </p:cNvSpPr>
          <p:nvPr>
            <p:ph idx="1"/>
          </p:nvPr>
        </p:nvSpPr>
        <p:spPr>
          <a:xfrm>
            <a:off x="2057400" y="1066800"/>
            <a:ext cx="8229600" cy="5410200"/>
          </a:xfrm>
        </p:spPr>
        <p:txBody>
          <a:bodyPr>
            <a:normAutofit lnSpcReduction="10000"/>
          </a:bodyPr>
          <a:lstStyle/>
          <a:p>
            <a:pPr eaLnBrk="1" hangingPunct="1">
              <a:buFont typeface="Wingdings" panose="05000000000000000000" pitchFamily="2" charset="2"/>
              <a:buNone/>
            </a:pPr>
            <a:r>
              <a:rPr lang="en-US" altLang="en-US" sz="2800" dirty="0"/>
              <a:t>    Communicating concretely means being specific, definite, and vivid rather than vague and general. Often it means using </a:t>
            </a:r>
            <a:r>
              <a:rPr lang="en-US" altLang="en-US" sz="2800" b="1" dirty="0">
                <a:solidFill>
                  <a:srgbClr val="00B050"/>
                </a:solidFill>
              </a:rPr>
              <a:t>denotative</a:t>
            </a:r>
            <a:r>
              <a:rPr lang="en-US" altLang="en-US" sz="2800" dirty="0">
                <a:solidFill>
                  <a:srgbClr val="00B050"/>
                </a:solidFill>
              </a:rPr>
              <a:t> </a:t>
            </a:r>
            <a:r>
              <a:rPr lang="en-US" altLang="en-US" sz="2800" dirty="0"/>
              <a:t>(direct, explicit, often dictionary based) rather than </a:t>
            </a:r>
            <a:r>
              <a:rPr lang="en-US" altLang="en-US" sz="2800" b="1" dirty="0">
                <a:solidFill>
                  <a:srgbClr val="00B050"/>
                </a:solidFill>
              </a:rPr>
              <a:t>connotative</a:t>
            </a:r>
            <a:r>
              <a:rPr lang="en-US" altLang="en-US" sz="2800" dirty="0">
                <a:solidFill>
                  <a:srgbClr val="00B050"/>
                </a:solidFill>
              </a:rPr>
              <a:t> </a:t>
            </a:r>
            <a:r>
              <a:rPr lang="en-US" altLang="en-US" sz="2800" dirty="0"/>
              <a:t>words (ideas or notions suggested by or associated with a word or phrase).</a:t>
            </a:r>
          </a:p>
          <a:p>
            <a:pPr eaLnBrk="1" hangingPunct="1">
              <a:buFont typeface="Wingdings" panose="05000000000000000000" pitchFamily="2" charset="2"/>
              <a:buNone/>
            </a:pPr>
            <a:r>
              <a:rPr lang="en-US" altLang="en-US" sz="2800" dirty="0"/>
              <a:t>The following guidelines should help you compose concrete, convincing messages:</a:t>
            </a:r>
          </a:p>
          <a:p>
            <a:pPr eaLnBrk="1" hangingPunct="1"/>
            <a:r>
              <a:rPr lang="en-US" altLang="en-US" sz="2800" dirty="0"/>
              <a:t>Use specific facts and figures</a:t>
            </a:r>
          </a:p>
          <a:p>
            <a:pPr eaLnBrk="1" hangingPunct="1"/>
            <a:r>
              <a:rPr lang="en-US" altLang="en-US" sz="2800" dirty="0"/>
              <a:t>Put action in your verbs</a:t>
            </a:r>
          </a:p>
          <a:p>
            <a:pPr eaLnBrk="1" hangingPunct="1"/>
            <a:r>
              <a:rPr lang="en-US" altLang="en-US" sz="2800" dirty="0"/>
              <a:t>Choose vivid, image building words</a:t>
            </a:r>
          </a:p>
        </p:txBody>
      </p:sp>
    </p:spTree>
    <p:extLst>
      <p:ext uri="{BB962C8B-B14F-4D97-AF65-F5344CB8AC3E}">
        <p14:creationId xmlns:p14="http://schemas.microsoft.com/office/powerpoint/2010/main" val="58598248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2592925" y="624110"/>
            <a:ext cx="8911687" cy="713371"/>
          </a:xfrm>
        </p:spPr>
        <p:txBody>
          <a:bodyPr>
            <a:normAutofit fontScale="90000"/>
          </a:bodyPr>
          <a:lstStyle/>
          <a:p>
            <a:pPr algn="ctr">
              <a:defRPr/>
            </a:pPr>
            <a:r>
              <a:rPr lang="en-US" sz="4800" b="1" dirty="0">
                <a:solidFill>
                  <a:srgbClr val="0070C0"/>
                </a:solidFill>
              </a:rPr>
              <a:t>Use Specific Facts and Figures</a:t>
            </a:r>
          </a:p>
        </p:txBody>
      </p:sp>
      <p:sp>
        <p:nvSpPr>
          <p:cNvPr id="28675" name="Rectangle 3"/>
          <p:cNvSpPr>
            <a:spLocks noGrp="1" noChangeArrowheads="1"/>
          </p:cNvSpPr>
          <p:nvPr>
            <p:ph idx="1"/>
          </p:nvPr>
        </p:nvSpPr>
        <p:spPr>
          <a:xfrm>
            <a:off x="1981200" y="1600200"/>
            <a:ext cx="8229600" cy="1066800"/>
          </a:xfrm>
        </p:spPr>
        <p:txBody>
          <a:bodyPr>
            <a:normAutofit/>
          </a:bodyPr>
          <a:lstStyle/>
          <a:p>
            <a:pPr eaLnBrk="1" hangingPunct="1">
              <a:buFont typeface="Wingdings" panose="05000000000000000000" pitchFamily="2" charset="2"/>
              <a:buNone/>
            </a:pPr>
            <a:r>
              <a:rPr lang="en-US" altLang="en-US" sz="2800" dirty="0" smtClean="0"/>
              <a:t>It is desirable to be precise and concrete in both written and oral communication.</a:t>
            </a:r>
          </a:p>
        </p:txBody>
      </p:sp>
      <p:sp>
        <p:nvSpPr>
          <p:cNvPr id="28676" name="Text Box 4"/>
          <p:cNvSpPr txBox="1">
            <a:spLocks noChangeArrowheads="1"/>
          </p:cNvSpPr>
          <p:nvPr/>
        </p:nvSpPr>
        <p:spPr bwMode="auto">
          <a:xfrm>
            <a:off x="6324600" y="3429000"/>
            <a:ext cx="3733800" cy="2523768"/>
          </a:xfrm>
          <a:prstGeom prst="rect">
            <a:avLst/>
          </a:prstGeom>
          <a:solidFill>
            <a:schemeClr val="accent1">
              <a:lumMod val="40000"/>
              <a:lumOff val="60000"/>
            </a:schemeClr>
          </a:solidFill>
          <a:ln>
            <a:noFill/>
          </a:ln>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3200" b="1" dirty="0">
                <a:solidFill>
                  <a:schemeClr val="accent2"/>
                </a:solidFill>
              </a:rPr>
              <a:t>Concrete, Precise</a:t>
            </a:r>
          </a:p>
          <a:p>
            <a:pPr>
              <a:spcBef>
                <a:spcPct val="50000"/>
              </a:spcBef>
            </a:pPr>
            <a:r>
              <a:rPr lang="en-US" altLang="en-US" sz="2800" b="1" dirty="0" smtClean="0"/>
              <a:t>“In </a:t>
            </a:r>
            <a:r>
              <a:rPr lang="en-US" altLang="en-US" sz="2800" b="1" dirty="0"/>
              <a:t>1996, the GMAT scores averaged 600; by 1997 they had risen to 610</a:t>
            </a:r>
            <a:r>
              <a:rPr lang="en-US" altLang="en-US" sz="2800" b="1" dirty="0" smtClean="0"/>
              <a:t>.”</a:t>
            </a:r>
            <a:endParaRPr lang="en-US" altLang="en-US" sz="2800" b="1" dirty="0"/>
          </a:p>
        </p:txBody>
      </p:sp>
      <p:sp>
        <p:nvSpPr>
          <p:cNvPr id="28677" name="Text Box 7"/>
          <p:cNvSpPr txBox="1">
            <a:spLocks noChangeArrowheads="1"/>
          </p:cNvSpPr>
          <p:nvPr/>
        </p:nvSpPr>
        <p:spPr bwMode="auto">
          <a:xfrm>
            <a:off x="2362200" y="3429000"/>
            <a:ext cx="3352800" cy="3170099"/>
          </a:xfrm>
          <a:prstGeom prst="rect">
            <a:avLst/>
          </a:prstGeom>
          <a:solidFill>
            <a:srgbClr val="92D050"/>
          </a:solidFill>
          <a:ln>
            <a:noFill/>
          </a:ln>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sz="3200" b="1" dirty="0">
                <a:solidFill>
                  <a:schemeClr val="accent2"/>
                </a:solidFill>
              </a:rPr>
              <a:t>Vague, General, Indefinite</a:t>
            </a:r>
          </a:p>
          <a:p>
            <a:endParaRPr lang="en-US" altLang="en-US" sz="3200" b="1" dirty="0" smtClean="0"/>
          </a:p>
          <a:p>
            <a:r>
              <a:rPr lang="en-US" altLang="en-US" sz="2800" b="1" dirty="0" smtClean="0"/>
              <a:t>“Student </a:t>
            </a:r>
            <a:r>
              <a:rPr lang="en-US" altLang="en-US" sz="2800" b="1" dirty="0"/>
              <a:t>GMAT scores are higher</a:t>
            </a:r>
            <a:r>
              <a:rPr lang="en-US" altLang="en-US" sz="2800" b="1" dirty="0" smtClean="0"/>
              <a:t>.”</a:t>
            </a:r>
            <a:endParaRPr lang="en-US" altLang="en-US" sz="2800" b="1" dirty="0"/>
          </a:p>
          <a:p>
            <a:pPr>
              <a:spcBef>
                <a:spcPct val="50000"/>
              </a:spcBef>
            </a:pPr>
            <a:endParaRPr lang="en-US" altLang="en-US" sz="3200" b="1" dirty="0"/>
          </a:p>
        </p:txBody>
      </p:sp>
    </p:spTree>
    <p:extLst>
      <p:ext uri="{BB962C8B-B14F-4D97-AF65-F5344CB8AC3E}">
        <p14:creationId xmlns:p14="http://schemas.microsoft.com/office/powerpoint/2010/main" val="68343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randombar(horizontal)">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1981200" y="1676400"/>
            <a:ext cx="8229600" cy="942109"/>
          </a:xfrm>
        </p:spPr>
        <p:txBody>
          <a:bodyPr>
            <a:normAutofit fontScale="90000"/>
          </a:bodyPr>
          <a:lstStyle/>
          <a:p>
            <a:pPr eaLnBrk="1" hangingPunct="1"/>
            <a:r>
              <a:rPr lang="en-US" altLang="en-US" sz="3200" dirty="0">
                <a:cs typeface="Times New Roman" panose="02020603050405020304" pitchFamily="18" charset="0"/>
              </a:rPr>
              <a:t>Rewrite the following </a:t>
            </a:r>
            <a:r>
              <a:rPr lang="en-US" altLang="en-US" sz="3200" dirty="0" smtClean="0">
                <a:cs typeface="Times New Roman" panose="02020603050405020304" pitchFamily="18" charset="0"/>
              </a:rPr>
              <a:t>in </a:t>
            </a:r>
            <a:r>
              <a:rPr lang="en-US" altLang="en-US" sz="3200" dirty="0">
                <a:cs typeface="Times New Roman" panose="02020603050405020304" pitchFamily="18" charset="0"/>
              </a:rPr>
              <a:t>concrete form as the sentences are too general and vague.</a:t>
            </a:r>
          </a:p>
        </p:txBody>
      </p:sp>
      <p:sp>
        <p:nvSpPr>
          <p:cNvPr id="91139" name="Rectangle 3"/>
          <p:cNvSpPr>
            <a:spLocks noGrp="1" noChangeArrowheads="1"/>
          </p:cNvSpPr>
          <p:nvPr>
            <p:ph idx="1"/>
          </p:nvPr>
        </p:nvSpPr>
        <p:spPr>
          <a:xfrm>
            <a:off x="1981200" y="3201537"/>
            <a:ext cx="8229600" cy="2817125"/>
          </a:xfrm>
        </p:spPr>
        <p:txBody>
          <a:bodyPr>
            <a:noAutofit/>
          </a:bodyPr>
          <a:lstStyle/>
          <a:p>
            <a:pPr marL="420624" indent="-384048">
              <a:buFont typeface="Wingdings 2"/>
              <a:buChar char=""/>
              <a:defRPr/>
            </a:pPr>
            <a:r>
              <a:rPr lang="en-US" sz="3200" dirty="0" smtClean="0">
                <a:cs typeface="Times New Roman" pitchFamily="18" charset="0"/>
              </a:rPr>
              <a:t>This  computer reproduces campaign letters fast</a:t>
            </a:r>
          </a:p>
          <a:p>
            <a:pPr marL="420624" indent="-384048">
              <a:buFont typeface="Wingdings 2"/>
              <a:buChar char=""/>
              <a:defRPr/>
            </a:pPr>
            <a:r>
              <a:rPr lang="en-US" sz="3200" dirty="0" smtClean="0">
                <a:cs typeface="Times New Roman" pitchFamily="18" charset="0"/>
              </a:rPr>
              <a:t> Our product has won several prizes.</a:t>
            </a:r>
          </a:p>
          <a:p>
            <a:pPr marL="420624" indent="-384048">
              <a:buFont typeface="Wingdings 2"/>
              <a:buChar char=""/>
              <a:defRPr/>
            </a:pPr>
            <a:r>
              <a:rPr lang="en-US" sz="3200" dirty="0" smtClean="0">
                <a:cs typeface="Times New Roman" pitchFamily="18" charset="0"/>
              </a:rPr>
              <a:t> These brakes stop a car within a short distance.</a:t>
            </a:r>
          </a:p>
          <a:p>
            <a:pPr marL="420624" indent="-384048">
              <a:buNone/>
              <a:defRPr/>
            </a:pPr>
            <a:endParaRPr lang="en-US" sz="3200" dirty="0" smtClean="0"/>
          </a:p>
        </p:txBody>
      </p:sp>
      <p:sp>
        <p:nvSpPr>
          <p:cNvPr id="91140" name="Rectangle 4"/>
          <p:cNvSpPr>
            <a:spLocks noRot="1" noChangeArrowheads="1"/>
          </p:cNvSpPr>
          <p:nvPr/>
        </p:nvSpPr>
        <p:spPr bwMode="auto">
          <a:xfrm>
            <a:off x="1981200" y="219502"/>
            <a:ext cx="8229600" cy="1143000"/>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rPr>
              <a:t>Exercise</a:t>
            </a:r>
            <a:endParaRPr lang="en-US" sz="3600" dirty="0">
              <a:solidFill>
                <a:schemeClr val="tx2"/>
              </a:solidFill>
              <a:cs typeface="Times New Roman" pitchFamily="18" charset="0"/>
            </a:endParaRPr>
          </a:p>
        </p:txBody>
      </p:sp>
    </p:spTree>
    <p:extLst>
      <p:ext uri="{BB962C8B-B14F-4D97-AF65-F5344CB8AC3E}">
        <p14:creationId xmlns:p14="http://schemas.microsoft.com/office/powerpoint/2010/main" val="3902182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Put Action in Your Verbs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4702194"/>
              </p:ext>
            </p:extLst>
          </p:nvPr>
        </p:nvGraphicFramePr>
        <p:xfrm>
          <a:off x="1419367" y="2019869"/>
          <a:ext cx="10085246" cy="3891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023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981200" y="1752600"/>
            <a:ext cx="8229600" cy="1143000"/>
          </a:xfrm>
        </p:spPr>
        <p:txBody>
          <a:bodyPr/>
          <a:lstStyle/>
          <a:p>
            <a:pPr eaLnBrk="1" hangingPunct="1"/>
            <a:r>
              <a:rPr lang="en-US" altLang="en-US" sz="3200">
                <a:cs typeface="Times New Roman" panose="02020603050405020304" pitchFamily="18" charset="0"/>
              </a:rPr>
              <a:t>Put action into the words by using active instead of passive voice.</a:t>
            </a:r>
          </a:p>
        </p:txBody>
      </p:sp>
      <p:sp>
        <p:nvSpPr>
          <p:cNvPr id="32771" name="Rectangle 3"/>
          <p:cNvSpPr>
            <a:spLocks noGrp="1" noChangeArrowheads="1"/>
          </p:cNvSpPr>
          <p:nvPr>
            <p:ph idx="1"/>
          </p:nvPr>
        </p:nvSpPr>
        <p:spPr>
          <a:xfrm>
            <a:off x="2057400" y="3017838"/>
            <a:ext cx="8229600" cy="3306762"/>
          </a:xfrm>
        </p:spPr>
        <p:txBody>
          <a:bodyPr>
            <a:normAutofit/>
          </a:bodyPr>
          <a:lstStyle/>
          <a:p>
            <a:pPr eaLnBrk="1" hangingPunct="1"/>
            <a:r>
              <a:rPr lang="en-US" altLang="en-US" sz="2800" dirty="0"/>
              <a:t>Tests were made by </a:t>
            </a:r>
            <a:r>
              <a:rPr lang="en-US" altLang="en-US" sz="2800" dirty="0" smtClean="0"/>
              <a:t>us..</a:t>
            </a:r>
            <a:endParaRPr lang="en-US" altLang="en-US" sz="2800" dirty="0"/>
          </a:p>
          <a:p>
            <a:pPr eaLnBrk="1" hangingPunct="1"/>
            <a:endParaRPr lang="en-US" altLang="en-US" sz="1400" dirty="0"/>
          </a:p>
          <a:p>
            <a:pPr eaLnBrk="1" hangingPunct="1"/>
            <a:r>
              <a:rPr lang="en-US" altLang="en-US" sz="2800" dirty="0"/>
              <a:t>A full report will be sent to you by the supervisor.</a:t>
            </a:r>
          </a:p>
          <a:p>
            <a:pPr eaLnBrk="1" hangingPunct="1"/>
            <a:endParaRPr lang="en-US" altLang="en-US" sz="1400" dirty="0">
              <a:cs typeface="Times New Roman" panose="02020603050405020304" pitchFamily="18" charset="0"/>
            </a:endParaRPr>
          </a:p>
          <a:p>
            <a:pPr eaLnBrk="1" hangingPunct="1"/>
            <a:r>
              <a:rPr lang="en-US" altLang="en-US" sz="2800" dirty="0"/>
              <a:t>The contract had a </a:t>
            </a:r>
            <a:r>
              <a:rPr lang="en-US" altLang="en-US" sz="2800" dirty="0" smtClean="0"/>
              <a:t>requirement…</a:t>
            </a:r>
            <a:endParaRPr lang="en-US" altLang="en-US" sz="2800" dirty="0"/>
          </a:p>
          <a:p>
            <a:pPr eaLnBrk="1" hangingPunct="1">
              <a:buFont typeface="Wingdings" panose="05000000000000000000" pitchFamily="2" charset="2"/>
              <a:buNone/>
            </a:pPr>
            <a:endParaRPr lang="en-US" altLang="en-US" sz="1400" dirty="0">
              <a:cs typeface="Times New Roman" panose="02020603050405020304" pitchFamily="18" charset="0"/>
            </a:endParaRPr>
          </a:p>
        </p:txBody>
      </p:sp>
      <p:sp>
        <p:nvSpPr>
          <p:cNvPr id="92164" name="Rectangle 4"/>
          <p:cNvSpPr>
            <a:spLocks noRot="1" noChangeArrowheads="1"/>
          </p:cNvSpPr>
          <p:nvPr/>
        </p:nvSpPr>
        <p:spPr bwMode="auto">
          <a:xfrm>
            <a:off x="1981200" y="533400"/>
            <a:ext cx="8229600" cy="1143000"/>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rPr>
              <a:t>Exercise</a:t>
            </a:r>
            <a:endParaRPr lang="en-US" sz="3600" dirty="0">
              <a:solidFill>
                <a:schemeClr val="tx2"/>
              </a:solidFill>
              <a:cs typeface="Times New Roman" pitchFamily="18" charset="0"/>
            </a:endParaRPr>
          </a:p>
        </p:txBody>
      </p:sp>
    </p:spTree>
    <p:extLst>
      <p:ext uri="{BB962C8B-B14F-4D97-AF65-F5344CB8AC3E}">
        <p14:creationId xmlns:p14="http://schemas.microsoft.com/office/powerpoint/2010/main" val="4197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2592925" y="624110"/>
            <a:ext cx="8911687" cy="767962"/>
          </a:xfrm>
        </p:spPr>
        <p:txBody>
          <a:bodyPr>
            <a:normAutofit fontScale="90000"/>
          </a:bodyPr>
          <a:lstStyle/>
          <a:p>
            <a:pPr algn="ctr">
              <a:defRPr/>
            </a:pPr>
            <a:r>
              <a:rPr lang="en-US" sz="4000" b="1" dirty="0">
                <a:solidFill>
                  <a:srgbClr val="0070C0"/>
                </a:solidFill>
              </a:rPr>
              <a:t>Choose Vivid, Image-Building Words</a:t>
            </a:r>
          </a:p>
        </p:txBody>
      </p:sp>
      <p:sp>
        <p:nvSpPr>
          <p:cNvPr id="30723" name="Rectangle 3"/>
          <p:cNvSpPr>
            <a:spLocks noGrp="1" noChangeArrowheads="1"/>
          </p:cNvSpPr>
          <p:nvPr>
            <p:ph idx="1"/>
          </p:nvPr>
        </p:nvSpPr>
        <p:spPr>
          <a:xfrm>
            <a:off x="1981200" y="1600200"/>
            <a:ext cx="8229600" cy="1219200"/>
          </a:xfrm>
        </p:spPr>
        <p:txBody>
          <a:bodyPr>
            <a:noAutofit/>
          </a:bodyPr>
          <a:lstStyle/>
          <a:p>
            <a:pPr eaLnBrk="1" hangingPunct="1">
              <a:buFont typeface="Wingdings" panose="05000000000000000000" pitchFamily="2" charset="2"/>
              <a:buNone/>
            </a:pPr>
            <a:r>
              <a:rPr lang="en-US" altLang="en-US" sz="2800" dirty="0" smtClean="0"/>
              <a:t>    Business and scientific writing uses less figurative language than does the world of fiction.</a:t>
            </a:r>
          </a:p>
        </p:txBody>
      </p:sp>
      <p:sp>
        <p:nvSpPr>
          <p:cNvPr id="30724" name="Text Box 4"/>
          <p:cNvSpPr txBox="1">
            <a:spLocks noChangeArrowheads="1"/>
          </p:cNvSpPr>
          <p:nvPr/>
        </p:nvSpPr>
        <p:spPr bwMode="auto">
          <a:xfrm>
            <a:off x="2362200" y="3581401"/>
            <a:ext cx="3492690" cy="1808163"/>
          </a:xfrm>
          <a:prstGeom prst="rect">
            <a:avLst/>
          </a:prstGeom>
          <a:solidFill>
            <a:srgbClr val="FFC000"/>
          </a:solidFill>
          <a:ln w="9525">
            <a:solidFill>
              <a:schemeClr val="tx1"/>
            </a:solidFill>
            <a:miter lim="800000"/>
            <a:headEnd/>
            <a:tailEnd/>
          </a:ln>
        </p:spPr>
        <p:txBody>
          <a:bodyPr wrap="squar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3200" b="1" u="sng" dirty="0"/>
              <a:t>Bland Image</a:t>
            </a:r>
          </a:p>
          <a:p>
            <a:pPr>
              <a:spcBef>
                <a:spcPct val="50000"/>
              </a:spcBef>
            </a:pPr>
            <a:r>
              <a:rPr lang="en-US" altLang="en-US" sz="3200" b="1" dirty="0"/>
              <a:t>This is a long letter.</a:t>
            </a:r>
          </a:p>
        </p:txBody>
      </p:sp>
      <p:sp>
        <p:nvSpPr>
          <p:cNvPr id="30725" name="Text Box 5"/>
          <p:cNvSpPr txBox="1">
            <a:spLocks noChangeArrowheads="1"/>
          </p:cNvSpPr>
          <p:nvPr/>
        </p:nvSpPr>
        <p:spPr bwMode="auto">
          <a:xfrm>
            <a:off x="6477000" y="3581401"/>
            <a:ext cx="3810000" cy="2295525"/>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3200" b="1" u="sng" dirty="0"/>
              <a:t>More Vivid Images</a:t>
            </a:r>
          </a:p>
          <a:p>
            <a:pPr>
              <a:spcBef>
                <a:spcPct val="50000"/>
              </a:spcBef>
            </a:pPr>
            <a:r>
              <a:rPr lang="en-US" altLang="en-US" sz="3200" b="1" dirty="0"/>
              <a:t>This letter is three times as long as you said it would.</a:t>
            </a:r>
          </a:p>
        </p:txBody>
      </p:sp>
    </p:spTree>
    <p:extLst>
      <p:ext uri="{BB962C8B-B14F-4D97-AF65-F5344CB8AC3E}">
        <p14:creationId xmlns:p14="http://schemas.microsoft.com/office/powerpoint/2010/main" val="2493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wipe(down)">
                                      <p:cBhvr>
                                        <p:cTn id="7"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2133600" y="2027238"/>
            <a:ext cx="7924800" cy="1143000"/>
          </a:xfrm>
        </p:spPr>
        <p:txBody>
          <a:bodyPr>
            <a:normAutofit fontScale="90000"/>
          </a:bodyPr>
          <a:lstStyle/>
          <a:p>
            <a:pPr>
              <a:defRPr/>
            </a:pPr>
            <a:r>
              <a:rPr lang="en-US" sz="3200" dirty="0">
                <a:cs typeface="Times New Roman" pitchFamily="18" charset="0"/>
              </a:rPr>
              <a:t>Use vivid image building words – adjectives and adverbs , and use less of  abstract nouns</a:t>
            </a:r>
            <a:r>
              <a:rPr lang="en-US" dirty="0" smtClean="0">
                <a:cs typeface="Times New Roman" pitchFamily="18" charset="0"/>
              </a:rPr>
              <a:t> </a:t>
            </a:r>
          </a:p>
        </p:txBody>
      </p:sp>
      <p:sp>
        <p:nvSpPr>
          <p:cNvPr id="33795" name="Rectangle 3"/>
          <p:cNvSpPr>
            <a:spLocks noGrp="1" noChangeArrowheads="1"/>
          </p:cNvSpPr>
          <p:nvPr>
            <p:ph idx="1"/>
          </p:nvPr>
        </p:nvSpPr>
        <p:spPr>
          <a:xfrm>
            <a:off x="2057400" y="3352800"/>
            <a:ext cx="8229600" cy="1981200"/>
          </a:xfrm>
        </p:spPr>
        <p:txBody>
          <a:bodyPr/>
          <a:lstStyle/>
          <a:p>
            <a:pPr eaLnBrk="1" hangingPunct="1">
              <a:buFont typeface="Wingdings" panose="05000000000000000000" pitchFamily="2" charset="2"/>
              <a:buNone/>
            </a:pPr>
            <a:endParaRPr lang="en-US" altLang="en-US" dirty="0" smtClean="0"/>
          </a:p>
          <a:p>
            <a:pPr eaLnBrk="1" hangingPunct="1"/>
            <a:r>
              <a:rPr lang="en-US" altLang="en-US" sz="3200" dirty="0" smtClean="0"/>
              <a:t>The camera has a system that gives good pictures.</a:t>
            </a:r>
          </a:p>
        </p:txBody>
      </p:sp>
      <p:sp>
        <p:nvSpPr>
          <p:cNvPr id="93188" name="Rectangle 4"/>
          <p:cNvSpPr>
            <a:spLocks noRot="1" noChangeArrowheads="1"/>
          </p:cNvSpPr>
          <p:nvPr/>
        </p:nvSpPr>
        <p:spPr bwMode="auto">
          <a:xfrm>
            <a:off x="1981200" y="533400"/>
            <a:ext cx="8229600" cy="1143000"/>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rPr>
              <a:t>Exercise</a:t>
            </a:r>
            <a:endParaRPr lang="en-US" sz="3600" dirty="0">
              <a:solidFill>
                <a:schemeClr val="tx2"/>
              </a:solidFill>
              <a:cs typeface="Times New Roman" pitchFamily="18" charset="0"/>
            </a:endParaRPr>
          </a:p>
        </p:txBody>
      </p:sp>
    </p:spTree>
    <p:extLst>
      <p:ext uri="{BB962C8B-B14F-4D97-AF65-F5344CB8AC3E}">
        <p14:creationId xmlns:p14="http://schemas.microsoft.com/office/powerpoint/2010/main" val="499263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2087958" y="0"/>
            <a:ext cx="8911687" cy="747490"/>
          </a:xfrm>
        </p:spPr>
        <p:txBody>
          <a:bodyPr/>
          <a:lstStyle/>
          <a:p>
            <a:pPr algn="ctr" eaLnBrk="1" hangingPunct="1">
              <a:defRPr/>
            </a:pPr>
            <a:r>
              <a:rPr lang="en-US" b="1" dirty="0" smtClean="0">
                <a:solidFill>
                  <a:schemeClr val="accent2">
                    <a:lumMod val="75000"/>
                  </a:schemeClr>
                </a:solidFill>
              </a:rPr>
              <a:t>CONSIDERATION</a:t>
            </a:r>
          </a:p>
        </p:txBody>
      </p:sp>
      <p:sp>
        <p:nvSpPr>
          <p:cNvPr id="6147" name="Rectangle 3"/>
          <p:cNvSpPr>
            <a:spLocks noGrp="1" noChangeArrowheads="1"/>
          </p:cNvSpPr>
          <p:nvPr>
            <p:ph idx="1"/>
          </p:nvPr>
        </p:nvSpPr>
        <p:spPr>
          <a:xfrm>
            <a:off x="1981200" y="614149"/>
            <a:ext cx="8229600" cy="6015251"/>
          </a:xfrm>
        </p:spPr>
        <p:txBody>
          <a:bodyPr>
            <a:normAutofit/>
          </a:bodyPr>
          <a:lstStyle/>
          <a:p>
            <a:pPr marL="420624" indent="-384048">
              <a:buNone/>
              <a:defRPr/>
            </a:pPr>
            <a:r>
              <a:rPr lang="en-US" dirty="0" smtClean="0"/>
              <a:t>      </a:t>
            </a:r>
            <a:r>
              <a:rPr lang="en-US" sz="2400" dirty="0" smtClean="0"/>
              <a:t>Consideration means preparing every message with the message receivers in mind; try to put yourself in their place. You are considerate, you do not lose your temper, you do not accuse and you do not charge them without facts. The thoughtful consideration is also called </a:t>
            </a:r>
            <a:r>
              <a:rPr lang="en-US" sz="2400" b="1" dirty="0" smtClean="0"/>
              <a:t>“you-attitude</a:t>
            </a:r>
            <a:r>
              <a:rPr lang="en-US" sz="2400" dirty="0" smtClean="0"/>
              <a:t>”.</a:t>
            </a:r>
          </a:p>
          <a:p>
            <a:pPr marL="420624" indent="-384048">
              <a:buNone/>
              <a:defRPr/>
            </a:pPr>
            <a:endParaRPr lang="en-US" sz="2800" dirty="0" smtClean="0"/>
          </a:p>
          <a:p>
            <a:pPr marL="550926" indent="-514350">
              <a:buFont typeface="+mj-lt"/>
              <a:buAutoNum type="arabicPeriod"/>
              <a:defRPr/>
            </a:pPr>
            <a:endParaRPr lang="en-US" sz="2800" dirty="0" smtClean="0"/>
          </a:p>
          <a:p>
            <a:pPr marL="550926" indent="-514350">
              <a:buFont typeface="+mj-lt"/>
              <a:buAutoNum type="arabicPeriod"/>
              <a:defRPr/>
            </a:pPr>
            <a:endParaRPr lang="en-US" sz="2800" dirty="0"/>
          </a:p>
          <a:p>
            <a:pPr marL="36576" indent="0">
              <a:buNone/>
              <a:defRPr/>
            </a:pPr>
            <a:endParaRPr lang="en-US" sz="2800" dirty="0" smtClean="0"/>
          </a:p>
        </p:txBody>
      </p:sp>
      <p:sp>
        <p:nvSpPr>
          <p:cNvPr id="2" name="Rectangle 1"/>
          <p:cNvSpPr/>
          <p:nvPr/>
        </p:nvSpPr>
        <p:spPr>
          <a:xfrm>
            <a:off x="2320118" y="2988860"/>
            <a:ext cx="7287905" cy="8393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6576">
              <a:defRPr/>
            </a:pPr>
            <a:r>
              <a:rPr lang="en-US" sz="2800" dirty="0" smtClean="0">
                <a:solidFill>
                  <a:schemeClr val="tx1"/>
                </a:solidFill>
              </a:rPr>
              <a:t>Focus on </a:t>
            </a:r>
            <a:r>
              <a:rPr lang="en-US" sz="2800" dirty="0">
                <a:solidFill>
                  <a:schemeClr val="tx1"/>
                </a:solidFill>
              </a:rPr>
              <a:t>“You” instead of “I” and “We”.</a:t>
            </a:r>
          </a:p>
        </p:txBody>
      </p:sp>
      <p:sp>
        <p:nvSpPr>
          <p:cNvPr id="3" name="Rectangle 2"/>
          <p:cNvSpPr/>
          <p:nvPr/>
        </p:nvSpPr>
        <p:spPr>
          <a:xfrm>
            <a:off x="2320118" y="4135272"/>
            <a:ext cx="7287905" cy="9399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36576">
              <a:defRPr/>
            </a:pPr>
            <a:r>
              <a:rPr lang="en-US" sz="2800" dirty="0"/>
              <a:t>Show audience benefit or interest in the receiver.</a:t>
            </a:r>
          </a:p>
        </p:txBody>
      </p:sp>
      <p:sp>
        <p:nvSpPr>
          <p:cNvPr id="4" name="Rectangle 3"/>
          <p:cNvSpPr/>
          <p:nvPr/>
        </p:nvSpPr>
        <p:spPr>
          <a:xfrm>
            <a:off x="2320118" y="5421299"/>
            <a:ext cx="7287905" cy="93855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marL="36576">
              <a:defRPr/>
            </a:pPr>
            <a:r>
              <a:rPr lang="en-US" sz="3200" dirty="0">
                <a:solidFill>
                  <a:schemeClr val="tx1"/>
                </a:solidFill>
              </a:rPr>
              <a:t>Emphasize positive, pleasant facts.</a:t>
            </a:r>
          </a:p>
        </p:txBody>
      </p:sp>
    </p:spTree>
    <p:extLst>
      <p:ext uri="{BB962C8B-B14F-4D97-AF65-F5344CB8AC3E}">
        <p14:creationId xmlns:p14="http://schemas.microsoft.com/office/powerpoint/2010/main" val="297486216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97390" y="251346"/>
            <a:ext cx="8911687" cy="713371"/>
          </a:xfrm>
        </p:spPr>
        <p:txBody>
          <a:bodyPr/>
          <a:lstStyle/>
          <a:p>
            <a:pPr algn="ctr"/>
            <a:r>
              <a:rPr lang="en-US" altLang="en-US" b="1" dirty="0" smtClean="0"/>
              <a:t>EFFECTIVE COMMUNICATION</a:t>
            </a:r>
          </a:p>
        </p:txBody>
      </p:sp>
      <p:sp>
        <p:nvSpPr>
          <p:cNvPr id="9219" name="Content Placeholder 2"/>
          <p:cNvSpPr>
            <a:spLocks noGrp="1"/>
          </p:cNvSpPr>
          <p:nvPr>
            <p:ph idx="1"/>
          </p:nvPr>
        </p:nvSpPr>
        <p:spPr>
          <a:xfrm>
            <a:off x="1702521" y="1717963"/>
            <a:ext cx="8915400" cy="3777622"/>
          </a:xfrm>
        </p:spPr>
        <p:txBody>
          <a:bodyPr>
            <a:normAutofit/>
          </a:bodyPr>
          <a:lstStyle/>
          <a:p>
            <a:pPr>
              <a:buFont typeface="Wingdings 2" panose="05020102010507070707" pitchFamily="18" charset="2"/>
              <a:buNone/>
            </a:pPr>
            <a:r>
              <a:rPr lang="en-US" altLang="en-US" sz="2800" dirty="0" smtClean="0"/>
              <a:t>Effective communication is one in which,</a:t>
            </a:r>
          </a:p>
          <a:p>
            <a:r>
              <a:rPr lang="en-US" altLang="en-US" sz="2800" dirty="0" smtClean="0"/>
              <a:t>A message is conveyed clearly and without ambiguity ,and</a:t>
            </a:r>
          </a:p>
          <a:p>
            <a:r>
              <a:rPr lang="en-US" altLang="en-US" sz="2800" dirty="0" smtClean="0"/>
              <a:t>A message is understood as intended by the producer</a:t>
            </a:r>
          </a:p>
        </p:txBody>
      </p:sp>
      <p:pic>
        <p:nvPicPr>
          <p:cNvPr id="9220"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56394" y="3968442"/>
            <a:ext cx="4370696" cy="274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43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2362200" y="342899"/>
            <a:ext cx="7467600" cy="1143000"/>
          </a:xfrm>
        </p:spPr>
        <p:txBody>
          <a:bodyPr>
            <a:noAutofit/>
          </a:bodyPr>
          <a:lstStyle/>
          <a:p>
            <a:pPr algn="ctr">
              <a:defRPr/>
            </a:pPr>
            <a:r>
              <a:rPr lang="en-US" sz="4000" b="1" dirty="0">
                <a:solidFill>
                  <a:srgbClr val="0070C0"/>
                </a:solidFill>
                <a:latin typeface="Garamond" pitchFamily="18" charset="0"/>
              </a:rPr>
              <a:t>Focus on “You” Instead of “I” or “We”</a:t>
            </a:r>
          </a:p>
        </p:txBody>
      </p:sp>
      <p:sp>
        <p:nvSpPr>
          <p:cNvPr id="21507" name="Rectangle 3"/>
          <p:cNvSpPr>
            <a:spLocks noGrp="1" noChangeArrowheads="1"/>
          </p:cNvSpPr>
          <p:nvPr>
            <p:ph idx="1"/>
          </p:nvPr>
        </p:nvSpPr>
        <p:spPr>
          <a:xfrm>
            <a:off x="1981200" y="1600200"/>
            <a:ext cx="8229600" cy="990600"/>
          </a:xfrm>
        </p:spPr>
        <p:txBody>
          <a:bodyPr>
            <a:normAutofit fontScale="92500"/>
          </a:bodyPr>
          <a:lstStyle/>
          <a:p>
            <a:pPr eaLnBrk="1" hangingPunct="1">
              <a:lnSpc>
                <a:spcPct val="90000"/>
              </a:lnSpc>
              <a:buFont typeface="Wingdings" panose="05000000000000000000" pitchFamily="2" charset="2"/>
              <a:buNone/>
            </a:pPr>
            <a:r>
              <a:rPr lang="en-US" altLang="en-US" dirty="0" smtClean="0"/>
              <a:t>     </a:t>
            </a:r>
            <a:r>
              <a:rPr lang="en-US" altLang="en-US" sz="2800" dirty="0" smtClean="0"/>
              <a:t>Using “you” does help project a you-attitude. But overuse can lead to a negative reaction.</a:t>
            </a:r>
          </a:p>
        </p:txBody>
      </p:sp>
      <p:sp>
        <p:nvSpPr>
          <p:cNvPr id="62468" name="Text Box 4"/>
          <p:cNvSpPr txBox="1">
            <a:spLocks noChangeArrowheads="1"/>
          </p:cNvSpPr>
          <p:nvPr/>
        </p:nvSpPr>
        <p:spPr bwMode="auto">
          <a:xfrm>
            <a:off x="4953000" y="2590800"/>
            <a:ext cx="2209800" cy="579438"/>
          </a:xfrm>
          <a:prstGeom prst="rect">
            <a:avLst/>
          </a:prstGeom>
          <a:solidFill>
            <a:srgbClr val="0099FF"/>
          </a:solidFill>
          <a:ln w="9525">
            <a:noFill/>
            <a:miter lim="800000"/>
            <a:headEnd/>
            <a:tailEnd/>
          </a:ln>
          <a:effectLst/>
        </p:spPr>
        <p:txBody>
          <a:bodyPr>
            <a:spAutoFit/>
          </a:bodyPr>
          <a:lstStyle/>
          <a:p>
            <a:pPr algn="ctr" eaLnBrk="1" hangingPunct="1">
              <a:spcBef>
                <a:spcPct val="20000"/>
              </a:spcBef>
              <a:buClr>
                <a:schemeClr val="hlink"/>
              </a:buClr>
              <a:buSzPct val="70000"/>
              <a:buFont typeface="Wingdings" pitchFamily="2" charset="2"/>
              <a:buNone/>
              <a:defRPr/>
            </a:pPr>
            <a:r>
              <a:rPr lang="en-US" sz="3200" b="1" dirty="0">
                <a:effectLst>
                  <a:outerShdw blurRad="38100" dist="38100" dir="2700000" algn="tl">
                    <a:srgbClr val="FFFFFF"/>
                  </a:outerShdw>
                </a:effectLst>
              </a:rPr>
              <a:t>Example</a:t>
            </a:r>
            <a:endParaRPr lang="en-US" sz="3200" b="1" dirty="0"/>
          </a:p>
        </p:txBody>
      </p:sp>
      <p:sp>
        <p:nvSpPr>
          <p:cNvPr id="21509" name="Text Box 5"/>
          <p:cNvSpPr txBox="1">
            <a:spLocks noChangeArrowheads="1"/>
          </p:cNvSpPr>
          <p:nvPr/>
        </p:nvSpPr>
        <p:spPr bwMode="auto">
          <a:xfrm>
            <a:off x="2133600" y="3276601"/>
            <a:ext cx="7848600" cy="3046413"/>
          </a:xfrm>
          <a:prstGeom prst="rect">
            <a:avLst/>
          </a:prstGeom>
          <a:solidFill>
            <a:srgbClr val="FFD85B"/>
          </a:solidFill>
          <a:ln>
            <a:noFill/>
          </a:ln>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3200" b="1" u="sng" dirty="0"/>
              <a:t>We-Attitude:</a:t>
            </a:r>
            <a:r>
              <a:rPr lang="en-US" altLang="en-US" sz="3200" b="1" dirty="0"/>
              <a:t> I am delighted to announce that we will be extending our hours to make shopping more convenient.</a:t>
            </a:r>
          </a:p>
          <a:p>
            <a:endParaRPr lang="en-US" altLang="en-US" sz="3200" b="1" dirty="0"/>
          </a:p>
          <a:p>
            <a:r>
              <a:rPr lang="en-US" altLang="en-US" sz="3200" b="1" u="sng" dirty="0"/>
              <a:t>You-Attitude:</a:t>
            </a:r>
            <a:r>
              <a:rPr lang="en-US" altLang="en-US" sz="3200" b="1" dirty="0"/>
              <a:t> You will be able to shop evenings with the extended hours.</a:t>
            </a:r>
          </a:p>
        </p:txBody>
      </p:sp>
    </p:spTree>
    <p:extLst>
      <p:ext uri="{BB962C8B-B14F-4D97-AF65-F5344CB8AC3E}">
        <p14:creationId xmlns:p14="http://schemas.microsoft.com/office/powerpoint/2010/main" val="793761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1981200" y="762000"/>
            <a:ext cx="8229600" cy="1143000"/>
          </a:xfrm>
        </p:spPr>
        <p:txBody>
          <a:bodyPr>
            <a:noAutofit/>
          </a:bodyPr>
          <a:lstStyle/>
          <a:p>
            <a:pPr algn="ctr">
              <a:defRPr/>
            </a:pPr>
            <a:r>
              <a:rPr lang="en-US" sz="4000" b="1" dirty="0">
                <a:solidFill>
                  <a:schemeClr val="tx2"/>
                </a:solidFill>
                <a:latin typeface="Garamond" pitchFamily="18" charset="0"/>
              </a:rPr>
              <a:t>Show Audience Benefit or Interest in the Receiver</a:t>
            </a:r>
          </a:p>
        </p:txBody>
      </p:sp>
      <p:sp>
        <p:nvSpPr>
          <p:cNvPr id="22531" name="Rectangle 3"/>
          <p:cNvSpPr>
            <a:spLocks noGrp="1" noChangeArrowheads="1"/>
          </p:cNvSpPr>
          <p:nvPr>
            <p:ph idx="1"/>
          </p:nvPr>
        </p:nvSpPr>
        <p:spPr>
          <a:xfrm>
            <a:off x="1981200" y="2739196"/>
            <a:ext cx="8229600" cy="3382962"/>
          </a:xfrm>
        </p:spPr>
        <p:txBody>
          <a:bodyPr>
            <a:normAutofit/>
          </a:bodyPr>
          <a:lstStyle/>
          <a:p>
            <a:r>
              <a:rPr lang="en-US" altLang="en-US" sz="2800" dirty="0" smtClean="0"/>
              <a:t>Reader may react positively when benefits are shown to them. </a:t>
            </a:r>
          </a:p>
          <a:p>
            <a:r>
              <a:rPr lang="en-US" altLang="en-US" sz="2800" dirty="0" smtClean="0"/>
              <a:t>Benefits must meet recipients’ needs, address their concerns, or offer them rewards. </a:t>
            </a:r>
          </a:p>
        </p:txBody>
      </p:sp>
    </p:spTree>
    <p:extLst>
      <p:ext uri="{BB962C8B-B14F-4D97-AF65-F5344CB8AC3E}">
        <p14:creationId xmlns:p14="http://schemas.microsoft.com/office/powerpoint/2010/main" val="1505714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1981200" y="381000"/>
            <a:ext cx="8229600" cy="820003"/>
          </a:xfrm>
        </p:spPr>
        <p:txBody>
          <a:bodyPr>
            <a:normAutofit fontScale="90000"/>
          </a:bodyPr>
          <a:lstStyle/>
          <a:p>
            <a:pPr algn="ctr">
              <a:defRPr/>
            </a:pPr>
            <a:r>
              <a:rPr lang="en-US" sz="4900" b="1" dirty="0" smtClean="0">
                <a:solidFill>
                  <a:schemeClr val="tx2">
                    <a:lumMod val="75000"/>
                  </a:schemeClr>
                </a:solidFill>
              </a:rPr>
              <a:t>Exercise</a:t>
            </a:r>
            <a:r>
              <a:rPr lang="en-US" sz="3200" b="1" dirty="0" smtClean="0">
                <a:cs typeface="Times New Roman" pitchFamily="18" charset="0"/>
              </a:rPr>
              <a:t> </a:t>
            </a:r>
            <a:r>
              <a:rPr lang="en-US" sz="3200" b="1" dirty="0">
                <a:cs typeface="Times New Roman" pitchFamily="18" charset="0"/>
              </a:rPr>
              <a:t/>
            </a:r>
            <a:br>
              <a:rPr lang="en-US" sz="3200" b="1" dirty="0">
                <a:cs typeface="Times New Roman" pitchFamily="18" charset="0"/>
              </a:rPr>
            </a:br>
            <a:endParaRPr lang="en-US" sz="3200" b="1" dirty="0">
              <a:cs typeface="Times New Roman" pitchFamily="18" charset="0"/>
            </a:endParaRPr>
          </a:p>
        </p:txBody>
      </p:sp>
      <p:sp>
        <p:nvSpPr>
          <p:cNvPr id="87043" name="Rectangle 3"/>
          <p:cNvSpPr>
            <a:spLocks noGrp="1" noChangeArrowheads="1"/>
          </p:cNvSpPr>
          <p:nvPr>
            <p:ph idx="1"/>
          </p:nvPr>
        </p:nvSpPr>
        <p:spPr>
          <a:xfrm>
            <a:off x="1981200" y="1405719"/>
            <a:ext cx="8915400" cy="4831308"/>
          </a:xfrm>
        </p:spPr>
        <p:txBody>
          <a:bodyPr>
            <a:normAutofit/>
          </a:bodyPr>
          <a:lstStyle/>
          <a:p>
            <a:pPr marL="420624" indent="-384048" algn="ctr">
              <a:buNone/>
              <a:defRPr/>
            </a:pPr>
            <a:r>
              <a:rPr lang="en-US" sz="2800" b="1" dirty="0">
                <a:cs typeface="Times New Roman" pitchFamily="18" charset="0"/>
              </a:rPr>
              <a:t>Write   with  a  ‘you ‘ </a:t>
            </a:r>
            <a:r>
              <a:rPr lang="en-US" sz="2800" b="1" dirty="0" smtClean="0">
                <a:cs typeface="Times New Roman" pitchFamily="18" charset="0"/>
              </a:rPr>
              <a:t>attitude that it </a:t>
            </a:r>
            <a:r>
              <a:rPr lang="en-US" sz="2800" b="1" dirty="0">
                <a:cs typeface="Times New Roman" pitchFamily="18" charset="0"/>
              </a:rPr>
              <a:t>shows consideration</a:t>
            </a:r>
          </a:p>
          <a:p>
            <a:pPr marL="420624" indent="-384048" algn="ctr">
              <a:buNone/>
              <a:defRPr/>
            </a:pPr>
            <a:endParaRPr lang="en-US" sz="3600" dirty="0">
              <a:cs typeface="Times New Roman" pitchFamily="18" charset="0"/>
            </a:endParaRPr>
          </a:p>
          <a:p>
            <a:pPr marL="420624" indent="-384048">
              <a:buFont typeface="Wingdings 2"/>
              <a:buChar char=""/>
              <a:defRPr/>
            </a:pPr>
            <a:r>
              <a:rPr lang="en-US" sz="2800" dirty="0" smtClean="0">
                <a:cs typeface="Times New Roman" pitchFamily="18" charset="0"/>
              </a:rPr>
              <a:t>I want to send my congratulations for ----</a:t>
            </a:r>
          </a:p>
          <a:p>
            <a:pPr marL="420624" indent="-384048">
              <a:buNone/>
              <a:defRPr/>
            </a:pPr>
            <a:endParaRPr lang="en-US" sz="2800" dirty="0" smtClean="0">
              <a:cs typeface="Times New Roman" pitchFamily="18" charset="0"/>
            </a:endParaRPr>
          </a:p>
          <a:p>
            <a:pPr marL="420624" indent="-384048">
              <a:buFont typeface="Wingdings 2"/>
              <a:buChar char=""/>
              <a:defRPr/>
            </a:pPr>
            <a:r>
              <a:rPr lang="en-US" sz="2800" dirty="0" smtClean="0">
                <a:cs typeface="Times New Roman" pitchFamily="18" charset="0"/>
              </a:rPr>
              <a:t>We will ship soon the goods  for your May 4 order----</a:t>
            </a:r>
          </a:p>
          <a:p>
            <a:pPr marL="420624" indent="-384048">
              <a:buNone/>
              <a:defRPr/>
            </a:pPr>
            <a:endParaRPr lang="en-US" sz="2800" dirty="0" smtClean="0">
              <a:cs typeface="Times New Roman" pitchFamily="18" charset="0"/>
            </a:endParaRPr>
          </a:p>
          <a:p>
            <a:pPr marL="420624" indent="-384048">
              <a:buFont typeface="Wingdings 2"/>
              <a:buChar char=""/>
              <a:defRPr/>
            </a:pPr>
            <a:r>
              <a:rPr lang="en-US" sz="2800" dirty="0" smtClean="0">
                <a:cs typeface="Times New Roman" pitchFamily="18" charset="0"/>
              </a:rPr>
              <a:t>We pay eight percent interest on </a:t>
            </a:r>
            <a:r>
              <a:rPr lang="en-US" sz="2400" dirty="0" smtClean="0">
                <a:cs typeface="Times New Roman" pitchFamily="18" charset="0"/>
              </a:rPr>
              <a:t>-----</a:t>
            </a:r>
            <a:r>
              <a:rPr lang="en-US" sz="2400" dirty="0" smtClean="0"/>
              <a:t> </a:t>
            </a:r>
          </a:p>
        </p:txBody>
      </p:sp>
    </p:spTree>
    <p:extLst>
      <p:ext uri="{BB962C8B-B14F-4D97-AF65-F5344CB8AC3E}">
        <p14:creationId xmlns:p14="http://schemas.microsoft.com/office/powerpoint/2010/main" val="84056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1981200" y="1371600"/>
            <a:ext cx="8229600" cy="1143000"/>
          </a:xfrm>
        </p:spPr>
        <p:txBody>
          <a:bodyPr/>
          <a:lstStyle/>
          <a:p>
            <a:pPr eaLnBrk="1" hangingPunct="1"/>
            <a:r>
              <a:rPr lang="en-US" altLang="en-US" sz="3200" dirty="0">
                <a:cs typeface="Times New Roman" panose="02020603050405020304" pitchFamily="18" charset="0"/>
              </a:rPr>
              <a:t>Write with  a  ‘</a:t>
            </a:r>
            <a:r>
              <a:rPr lang="en-US" altLang="en-US" sz="3200" dirty="0" smtClean="0">
                <a:cs typeface="Times New Roman" panose="02020603050405020304" pitchFamily="18" charset="0"/>
              </a:rPr>
              <a:t>you’ </a:t>
            </a:r>
            <a:r>
              <a:rPr lang="en-US" altLang="en-US" sz="3200" dirty="0">
                <a:cs typeface="Times New Roman" panose="02020603050405020304" pitchFamily="18" charset="0"/>
              </a:rPr>
              <a:t>attitude , </a:t>
            </a:r>
            <a:r>
              <a:rPr lang="en-US" altLang="en-US" sz="3200" dirty="0" smtClean="0">
                <a:cs typeface="Times New Roman" panose="02020603050405020304" pitchFamily="18" charset="0"/>
              </a:rPr>
              <a:t>that it </a:t>
            </a:r>
            <a:r>
              <a:rPr lang="en-US" altLang="en-US" sz="3200" dirty="0">
                <a:cs typeface="Times New Roman" panose="02020603050405020304" pitchFamily="18" charset="0"/>
              </a:rPr>
              <a:t>shows consideration ( </a:t>
            </a:r>
            <a:r>
              <a:rPr lang="en-US" altLang="en-US" sz="3200" dirty="0" smtClean="0">
                <a:cs typeface="Times New Roman" panose="02020603050405020304" pitchFamily="18" charset="0"/>
              </a:rPr>
              <a:t>contd.)</a:t>
            </a:r>
            <a:endParaRPr lang="en-US" altLang="en-US" sz="3200" dirty="0">
              <a:cs typeface="Times New Roman" panose="02020603050405020304" pitchFamily="18" charset="0"/>
            </a:endParaRPr>
          </a:p>
        </p:txBody>
      </p:sp>
      <p:sp>
        <p:nvSpPr>
          <p:cNvPr id="88067" name="Rectangle 3"/>
          <p:cNvSpPr>
            <a:spLocks noGrp="1" noChangeArrowheads="1"/>
          </p:cNvSpPr>
          <p:nvPr>
            <p:ph idx="1"/>
          </p:nvPr>
        </p:nvSpPr>
        <p:spPr>
          <a:xfrm>
            <a:off x="1981200" y="2667000"/>
            <a:ext cx="8229600" cy="3810000"/>
          </a:xfrm>
        </p:spPr>
        <p:txBody>
          <a:bodyPr>
            <a:normAutofit/>
          </a:bodyPr>
          <a:lstStyle/>
          <a:p>
            <a:pPr marL="420624" indent="-384048">
              <a:lnSpc>
                <a:spcPct val="90000"/>
              </a:lnSpc>
              <a:buFont typeface="Wingdings 2"/>
              <a:buChar char=""/>
              <a:defRPr/>
            </a:pPr>
            <a:r>
              <a:rPr lang="en-US" sz="2400" dirty="0">
                <a:cs typeface="Times New Roman" pitchFamily="18" charset="0"/>
              </a:rPr>
              <a:t>May I take this opportunity to express my thanks for the account you recently opened with our store.  We are pleased to furnish a wide variety of products for the home of the individual customer. We want you to take full advantage of the store services, for we have the largest store in the city. Also we make deliveries for our customer free of charge with in a 30 miles radius of our store</a:t>
            </a:r>
            <a:r>
              <a:rPr lang="en-US" sz="2400" dirty="0" smtClean="0">
                <a:cs typeface="Times New Roman" pitchFamily="18" charset="0"/>
              </a:rPr>
              <a:t>. We </a:t>
            </a:r>
            <a:r>
              <a:rPr lang="en-US" sz="2400" dirty="0">
                <a:cs typeface="Times New Roman" pitchFamily="18" charset="0"/>
              </a:rPr>
              <a:t>welcome you to </a:t>
            </a:r>
            <a:r>
              <a:rPr lang="en-US" sz="2400" dirty="0" smtClean="0">
                <a:cs typeface="Times New Roman" pitchFamily="18" charset="0"/>
              </a:rPr>
              <a:t>Creativity. </a:t>
            </a:r>
            <a:r>
              <a:rPr lang="en-US" sz="2400" dirty="0">
                <a:cs typeface="Times New Roman" pitchFamily="18" charset="0"/>
              </a:rPr>
              <a:t>If we can be of additional help please let us know .</a:t>
            </a:r>
            <a:endParaRPr lang="en-US" sz="2400" dirty="0"/>
          </a:p>
        </p:txBody>
      </p:sp>
      <p:sp>
        <p:nvSpPr>
          <p:cNvPr id="88068" name="Rectangle 4"/>
          <p:cNvSpPr>
            <a:spLocks noRot="1" noChangeArrowheads="1"/>
          </p:cNvSpPr>
          <p:nvPr/>
        </p:nvSpPr>
        <p:spPr bwMode="auto">
          <a:xfrm>
            <a:off x="1981200" y="381000"/>
            <a:ext cx="8229600" cy="838200"/>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rPr>
              <a:t>Exercise</a:t>
            </a:r>
            <a:endParaRPr lang="en-US" sz="3600" dirty="0">
              <a:solidFill>
                <a:schemeClr val="tx2"/>
              </a:solidFill>
              <a:cs typeface="Times New Roman" pitchFamily="18" charset="0"/>
            </a:endParaRPr>
          </a:p>
        </p:txBody>
      </p:sp>
    </p:spTree>
    <p:extLst>
      <p:ext uri="{BB962C8B-B14F-4D97-AF65-F5344CB8AC3E}">
        <p14:creationId xmlns:p14="http://schemas.microsoft.com/office/powerpoint/2010/main" val="3084552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1981200" y="1143000"/>
            <a:ext cx="8229600" cy="1143000"/>
          </a:xfrm>
        </p:spPr>
        <p:txBody>
          <a:bodyPr/>
          <a:lstStyle/>
          <a:p>
            <a:pPr eaLnBrk="1" hangingPunct="1"/>
            <a:r>
              <a:rPr lang="en-US" altLang="en-US" sz="3200">
                <a:cs typeface="Times New Roman" panose="02020603050405020304" pitchFamily="18" charset="0"/>
              </a:rPr>
              <a:t>Avoid negative – unpleasant words  to show consideration</a:t>
            </a:r>
          </a:p>
        </p:txBody>
      </p:sp>
      <p:sp>
        <p:nvSpPr>
          <p:cNvPr id="25603" name="Rectangle 3"/>
          <p:cNvSpPr>
            <a:spLocks noGrp="1" noChangeArrowheads="1"/>
          </p:cNvSpPr>
          <p:nvPr>
            <p:ph idx="1"/>
          </p:nvPr>
        </p:nvSpPr>
        <p:spPr>
          <a:xfrm>
            <a:off x="1981200" y="2456596"/>
            <a:ext cx="8458200" cy="4096603"/>
          </a:xfrm>
        </p:spPr>
        <p:txBody>
          <a:bodyPr>
            <a:normAutofit lnSpcReduction="10000"/>
          </a:bodyPr>
          <a:lstStyle/>
          <a:p>
            <a:pPr marL="514350" indent="-514350" eaLnBrk="1" hangingPunct="1">
              <a:buFont typeface="+mj-lt"/>
              <a:buAutoNum type="arabicPeriod"/>
            </a:pPr>
            <a:r>
              <a:rPr lang="en-US" altLang="en-US" sz="2800" dirty="0" smtClean="0">
                <a:cs typeface="Times New Roman" panose="02020603050405020304" pitchFamily="18" charset="0"/>
              </a:rPr>
              <a:t>It  </a:t>
            </a:r>
            <a:r>
              <a:rPr lang="en-US" altLang="en-US" sz="2800" dirty="0">
                <a:cs typeface="Times New Roman" panose="02020603050405020304" pitchFamily="18" charset="0"/>
              </a:rPr>
              <a:t>is impossible to open an account for you today.</a:t>
            </a:r>
          </a:p>
          <a:p>
            <a:pPr eaLnBrk="1" hangingPunct="1">
              <a:buFont typeface="+mj-lt"/>
              <a:buAutoNum type="arabicPeriod"/>
            </a:pPr>
            <a:endParaRPr lang="en-US" altLang="en-US" sz="1400" dirty="0">
              <a:cs typeface="Times New Roman" panose="02020603050405020304" pitchFamily="18" charset="0"/>
            </a:endParaRPr>
          </a:p>
          <a:p>
            <a:pPr marL="514350" indent="-514350" eaLnBrk="1" hangingPunct="1">
              <a:buFont typeface="+mj-lt"/>
              <a:buAutoNum type="arabicPeriod"/>
            </a:pPr>
            <a:r>
              <a:rPr lang="en-US" altLang="en-US" sz="2800" dirty="0" smtClean="0">
                <a:cs typeface="Times New Roman" panose="02020603050405020304" pitchFamily="18" charset="0"/>
              </a:rPr>
              <a:t>We </a:t>
            </a:r>
            <a:r>
              <a:rPr lang="en-US" altLang="en-US" sz="2800" dirty="0">
                <a:cs typeface="Times New Roman" panose="02020603050405020304" pitchFamily="18" charset="0"/>
              </a:rPr>
              <a:t>don’t refund if the returned item is soiled and unusable.</a:t>
            </a:r>
          </a:p>
          <a:p>
            <a:pPr eaLnBrk="1" hangingPunct="1">
              <a:buFont typeface="+mj-lt"/>
              <a:buAutoNum type="arabicPeriod"/>
            </a:pPr>
            <a:endParaRPr lang="en-US" altLang="en-US" sz="1000" dirty="0">
              <a:cs typeface="Times New Roman" panose="02020603050405020304" pitchFamily="18" charset="0"/>
            </a:endParaRPr>
          </a:p>
          <a:p>
            <a:pPr marL="514350" indent="-514350" eaLnBrk="1" hangingPunct="1">
              <a:buFont typeface="+mj-lt"/>
              <a:buAutoNum type="arabicPeriod"/>
            </a:pPr>
            <a:r>
              <a:rPr lang="en-US" altLang="en-US" sz="2800" dirty="0" smtClean="0">
                <a:cs typeface="Times New Roman" panose="02020603050405020304" pitchFamily="18" charset="0"/>
              </a:rPr>
              <a:t>When </a:t>
            </a:r>
            <a:r>
              <a:rPr lang="en-US" altLang="en-US" sz="2800" dirty="0">
                <a:cs typeface="Times New Roman" panose="02020603050405020304" pitchFamily="18" charset="0"/>
              </a:rPr>
              <a:t>you travel on company expense, you will not receive approval for first class fare.  </a:t>
            </a:r>
          </a:p>
          <a:p>
            <a:pPr eaLnBrk="1" hangingPunct="1">
              <a:buFont typeface="+mj-lt"/>
              <a:buAutoNum type="arabicPeriod"/>
            </a:pPr>
            <a:endParaRPr lang="en-US" altLang="en-US" sz="900" dirty="0">
              <a:cs typeface="Times New Roman" panose="02020603050405020304" pitchFamily="18" charset="0"/>
            </a:endParaRPr>
          </a:p>
          <a:p>
            <a:pPr eaLnBrk="1" hangingPunct="1">
              <a:buFont typeface="Wingdings" panose="05000000000000000000" pitchFamily="2" charset="2"/>
              <a:buNone/>
            </a:pPr>
            <a:r>
              <a:rPr lang="en-US" altLang="en-US" sz="2800" dirty="0">
                <a:cs typeface="Times New Roman" panose="02020603050405020304" pitchFamily="18" charset="0"/>
              </a:rPr>
              <a:t>   </a:t>
            </a:r>
            <a:endParaRPr lang="en-US" altLang="en-US" sz="2800" dirty="0"/>
          </a:p>
        </p:txBody>
      </p:sp>
      <p:sp>
        <p:nvSpPr>
          <p:cNvPr id="89092" name="Rectangle 4"/>
          <p:cNvSpPr>
            <a:spLocks noRot="1" noChangeArrowheads="1"/>
          </p:cNvSpPr>
          <p:nvPr/>
        </p:nvSpPr>
        <p:spPr bwMode="auto">
          <a:xfrm>
            <a:off x="1981200" y="228600"/>
            <a:ext cx="8229600" cy="1143000"/>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rPr>
              <a:t>Exercise</a:t>
            </a:r>
            <a:endParaRPr lang="en-US" sz="3600" dirty="0">
              <a:solidFill>
                <a:schemeClr val="tx2"/>
              </a:solidFill>
              <a:cs typeface="Times New Roman" pitchFamily="18" charset="0"/>
            </a:endParaRPr>
          </a:p>
        </p:txBody>
      </p:sp>
    </p:spTree>
    <p:extLst>
      <p:ext uri="{BB962C8B-B14F-4D97-AF65-F5344CB8AC3E}">
        <p14:creationId xmlns:p14="http://schemas.microsoft.com/office/powerpoint/2010/main" val="3054130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a:xfrm>
            <a:off x="1981200" y="1951038"/>
            <a:ext cx="8229600" cy="1143000"/>
          </a:xfrm>
        </p:spPr>
        <p:txBody>
          <a:bodyPr>
            <a:normAutofit fontScale="90000"/>
          </a:bodyPr>
          <a:lstStyle/>
          <a:p>
            <a:pPr>
              <a:defRPr/>
            </a:pPr>
            <a:r>
              <a:rPr lang="en-US" sz="2800" dirty="0">
                <a:cs typeface="Times New Roman" pitchFamily="18" charset="0"/>
              </a:rPr>
              <a:t>Show reader benefit or </a:t>
            </a:r>
            <a:r>
              <a:rPr lang="en-US" sz="2800" dirty="0" smtClean="0">
                <a:cs typeface="Times New Roman" pitchFamily="18" charset="0"/>
              </a:rPr>
              <a:t>interest </a:t>
            </a:r>
            <a:r>
              <a:rPr lang="en-US" sz="2800" dirty="0">
                <a:cs typeface="Times New Roman" pitchFamily="18" charset="0"/>
              </a:rPr>
              <a:t>in the letter from an insurance company to policy holders .	 </a:t>
            </a:r>
          </a:p>
        </p:txBody>
      </p:sp>
      <p:sp>
        <p:nvSpPr>
          <p:cNvPr id="90115" name="Rectangle 3"/>
          <p:cNvSpPr>
            <a:spLocks noGrp="1" noChangeArrowheads="1"/>
          </p:cNvSpPr>
          <p:nvPr>
            <p:ph idx="1"/>
          </p:nvPr>
        </p:nvSpPr>
        <p:spPr>
          <a:xfrm>
            <a:off x="1981200" y="3276600"/>
            <a:ext cx="8229600" cy="1905000"/>
          </a:xfrm>
        </p:spPr>
        <p:txBody>
          <a:bodyPr>
            <a:normAutofit/>
          </a:bodyPr>
          <a:lstStyle/>
          <a:p>
            <a:pPr marL="420624" indent="-384048">
              <a:buFont typeface="Wingdings 2"/>
              <a:buChar char=""/>
              <a:defRPr/>
            </a:pPr>
            <a:r>
              <a:rPr lang="en-US" sz="2800" dirty="0" smtClean="0">
                <a:cs typeface="Times New Roman" pitchFamily="18" charset="0"/>
              </a:rPr>
              <a:t>Because we have not written to you in sometime , please help us bring our record by filling and returning the other half of the card .</a:t>
            </a:r>
          </a:p>
          <a:p>
            <a:pPr marL="420624" indent="-384048">
              <a:buNone/>
              <a:defRPr/>
            </a:pPr>
            <a:endParaRPr lang="en-US" sz="2800" dirty="0" smtClean="0"/>
          </a:p>
        </p:txBody>
      </p:sp>
      <p:sp>
        <p:nvSpPr>
          <p:cNvPr id="90116" name="Rectangle 4"/>
          <p:cNvSpPr>
            <a:spLocks noRot="1" noChangeArrowheads="1"/>
          </p:cNvSpPr>
          <p:nvPr/>
        </p:nvSpPr>
        <p:spPr bwMode="auto">
          <a:xfrm>
            <a:off x="1981200" y="533400"/>
            <a:ext cx="8229600" cy="1143000"/>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effectLst>
                  <a:outerShdw blurRad="38100" dist="38100" dir="2700000" algn="tl">
                    <a:srgbClr val="C0C0C0"/>
                  </a:outerShdw>
                </a:effectLst>
              </a:rPr>
              <a:t>Exercise</a:t>
            </a:r>
            <a:endParaRPr lang="en-US" sz="3600" dirty="0">
              <a:solidFill>
                <a:schemeClr val="tx2"/>
              </a:solidFill>
              <a:effectLst>
                <a:outerShdw blurRad="38100" dist="38100" dir="2700000" algn="tl">
                  <a:srgbClr val="C0C0C0"/>
                </a:outerShdw>
              </a:effectLst>
              <a:cs typeface="Times New Roman" pitchFamily="18" charset="0"/>
            </a:endParaRPr>
          </a:p>
        </p:txBody>
      </p:sp>
    </p:spTree>
    <p:extLst>
      <p:ext uri="{BB962C8B-B14F-4D97-AF65-F5344CB8AC3E}">
        <p14:creationId xmlns:p14="http://schemas.microsoft.com/office/powerpoint/2010/main" val="3658132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142549" y="228325"/>
            <a:ext cx="8911687" cy="590541"/>
          </a:xfrm>
        </p:spPr>
        <p:txBody>
          <a:bodyPr>
            <a:normAutofit fontScale="90000"/>
          </a:bodyPr>
          <a:lstStyle/>
          <a:p>
            <a:pPr algn="ctr" eaLnBrk="1" hangingPunct="1">
              <a:defRPr/>
            </a:pPr>
            <a:r>
              <a:rPr lang="en-US" b="1" dirty="0" smtClean="0">
                <a:solidFill>
                  <a:srgbClr val="FF0000"/>
                </a:solidFill>
              </a:rPr>
              <a:t>CONCISENESS</a:t>
            </a:r>
          </a:p>
        </p:txBody>
      </p:sp>
      <p:sp>
        <p:nvSpPr>
          <p:cNvPr id="5123" name="Rectangle 3"/>
          <p:cNvSpPr>
            <a:spLocks noGrp="1" noChangeArrowheads="1"/>
          </p:cNvSpPr>
          <p:nvPr>
            <p:ph idx="1"/>
          </p:nvPr>
        </p:nvSpPr>
        <p:spPr>
          <a:xfrm>
            <a:off x="2589212" y="1296537"/>
            <a:ext cx="8915400" cy="4614685"/>
          </a:xfrm>
        </p:spPr>
        <p:txBody>
          <a:bodyPr>
            <a:normAutofit lnSpcReduction="10000"/>
          </a:bodyPr>
          <a:lstStyle/>
          <a:p>
            <a:pPr marL="420624" indent="-384048">
              <a:lnSpc>
                <a:spcPct val="90000"/>
              </a:lnSpc>
              <a:buNone/>
              <a:defRPr/>
            </a:pPr>
            <a:r>
              <a:rPr lang="en-US" dirty="0" smtClean="0"/>
              <a:t>      </a:t>
            </a:r>
            <a:r>
              <a:rPr lang="en-US" sz="2800" dirty="0" smtClean="0"/>
              <a:t>Conciseness is saying what you want to say in the fewest possible words without sacrificing the other C qualities. A concise message is complete without being wordy.</a:t>
            </a:r>
          </a:p>
          <a:p>
            <a:pPr marL="420624" indent="-384048">
              <a:lnSpc>
                <a:spcPct val="90000"/>
              </a:lnSpc>
              <a:buNone/>
              <a:defRPr/>
            </a:pPr>
            <a:endParaRPr lang="en-US" sz="2800" dirty="0" smtClean="0"/>
          </a:p>
          <a:p>
            <a:pPr marL="420624" indent="-384048">
              <a:lnSpc>
                <a:spcPct val="90000"/>
              </a:lnSpc>
              <a:buNone/>
              <a:defRPr/>
            </a:pPr>
            <a:r>
              <a:rPr lang="en-US" sz="2800" dirty="0" smtClean="0"/>
              <a:t>   To achieve conciseness, observe the following suggestions;</a:t>
            </a:r>
          </a:p>
          <a:p>
            <a:pPr marL="420624" indent="-384048">
              <a:lnSpc>
                <a:spcPct val="90000"/>
              </a:lnSpc>
              <a:buNone/>
              <a:defRPr/>
            </a:pPr>
            <a:endParaRPr lang="en-US" sz="2800" dirty="0" smtClean="0"/>
          </a:p>
          <a:p>
            <a:pPr marL="550926" indent="-514350">
              <a:lnSpc>
                <a:spcPct val="90000"/>
              </a:lnSpc>
              <a:buFont typeface="+mj-lt"/>
              <a:buAutoNum type="arabicPeriod"/>
              <a:defRPr/>
            </a:pPr>
            <a:r>
              <a:rPr lang="en-US" sz="2800" dirty="0" smtClean="0"/>
              <a:t>Eliminate wordy expressions.</a:t>
            </a:r>
          </a:p>
          <a:p>
            <a:pPr marL="550926" indent="-514350">
              <a:lnSpc>
                <a:spcPct val="90000"/>
              </a:lnSpc>
              <a:buFont typeface="+mj-lt"/>
              <a:buAutoNum type="arabicPeriod"/>
              <a:defRPr/>
            </a:pPr>
            <a:r>
              <a:rPr lang="en-US" sz="2800" dirty="0" smtClean="0"/>
              <a:t>Include only relevant material.</a:t>
            </a:r>
          </a:p>
          <a:p>
            <a:pPr marL="550926" indent="-514350">
              <a:lnSpc>
                <a:spcPct val="90000"/>
              </a:lnSpc>
              <a:buFont typeface="+mj-lt"/>
              <a:buAutoNum type="arabicPeriod"/>
              <a:defRPr/>
            </a:pPr>
            <a:r>
              <a:rPr lang="en-US" sz="2800" dirty="0" smtClean="0"/>
              <a:t>Avoid unnecessary repetition.</a:t>
            </a:r>
          </a:p>
        </p:txBody>
      </p:sp>
    </p:spTree>
    <p:extLst>
      <p:ext uri="{BB962C8B-B14F-4D97-AF65-F5344CB8AC3E}">
        <p14:creationId xmlns:p14="http://schemas.microsoft.com/office/powerpoint/2010/main" val="166952382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1708245" y="365346"/>
            <a:ext cx="8911687" cy="747490"/>
          </a:xfrm>
        </p:spPr>
        <p:txBody>
          <a:bodyPr/>
          <a:lstStyle/>
          <a:p>
            <a:pPr algn="ctr" eaLnBrk="1" hangingPunct="1">
              <a:defRPr/>
            </a:pPr>
            <a:r>
              <a:rPr lang="en-US" sz="4000" b="1" dirty="0">
                <a:solidFill>
                  <a:schemeClr val="tx2"/>
                </a:solidFill>
                <a:latin typeface="Garamond" pitchFamily="18" charset="0"/>
              </a:rPr>
              <a:t>Eliminate Wordy Expressions</a:t>
            </a:r>
          </a:p>
        </p:txBody>
      </p:sp>
      <p:sp>
        <p:nvSpPr>
          <p:cNvPr id="17411" name="Rectangle 3"/>
          <p:cNvSpPr>
            <a:spLocks noGrp="1" noChangeArrowheads="1"/>
          </p:cNvSpPr>
          <p:nvPr>
            <p:ph idx="1"/>
          </p:nvPr>
        </p:nvSpPr>
        <p:spPr>
          <a:xfrm>
            <a:off x="1981200" y="1371600"/>
            <a:ext cx="8229600" cy="648269"/>
          </a:xfrm>
        </p:spPr>
        <p:txBody>
          <a:bodyPr/>
          <a:lstStyle/>
          <a:p>
            <a:pPr eaLnBrk="1" hangingPunct="1">
              <a:lnSpc>
                <a:spcPct val="90000"/>
              </a:lnSpc>
              <a:buFont typeface="Wingdings" panose="05000000000000000000" pitchFamily="2" charset="2"/>
              <a:buNone/>
            </a:pPr>
            <a:r>
              <a:rPr lang="en-US" altLang="en-US" dirty="0" smtClean="0"/>
              <a:t>     </a:t>
            </a:r>
            <a:r>
              <a:rPr lang="en-US" altLang="en-US" sz="2800" dirty="0" smtClean="0"/>
              <a:t>Use single words in place of phrases. </a:t>
            </a:r>
          </a:p>
        </p:txBody>
      </p:sp>
      <p:sp>
        <p:nvSpPr>
          <p:cNvPr id="17412" name="Text Box 4"/>
          <p:cNvSpPr txBox="1">
            <a:spLocks noChangeArrowheads="1"/>
          </p:cNvSpPr>
          <p:nvPr/>
        </p:nvSpPr>
        <p:spPr bwMode="auto">
          <a:xfrm>
            <a:off x="4457700" y="2537049"/>
            <a:ext cx="3124200" cy="579437"/>
          </a:xfrm>
          <a:prstGeom prst="rect">
            <a:avLst/>
          </a:prstGeom>
          <a:solidFill>
            <a:schemeClr val="accent2">
              <a:lumMod val="40000"/>
              <a:lumOff val="60000"/>
            </a:schemeClr>
          </a:solidFill>
          <a:ln>
            <a:noFill/>
          </a:ln>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spcBef>
                <a:spcPct val="20000"/>
              </a:spcBef>
              <a:buClr>
                <a:schemeClr val="hlink"/>
              </a:buClr>
              <a:buSzPct val="70000"/>
              <a:buFont typeface="Wingdings" panose="05000000000000000000" pitchFamily="2" charset="2"/>
              <a:buNone/>
            </a:pPr>
            <a:r>
              <a:rPr lang="en-US" altLang="en-US" sz="3200" b="1" dirty="0"/>
              <a:t>Example</a:t>
            </a:r>
          </a:p>
        </p:txBody>
      </p:sp>
      <p:sp>
        <p:nvSpPr>
          <p:cNvPr id="17413" name="Text Box 5"/>
          <p:cNvSpPr txBox="1">
            <a:spLocks noChangeArrowheads="1"/>
          </p:cNvSpPr>
          <p:nvPr/>
        </p:nvSpPr>
        <p:spPr bwMode="auto">
          <a:xfrm>
            <a:off x="3124200" y="3365312"/>
            <a:ext cx="5791200" cy="2554545"/>
          </a:xfrm>
          <a:prstGeom prst="rect">
            <a:avLst/>
          </a:prstGeom>
          <a:solidFill>
            <a:schemeClr val="accent1">
              <a:lumMod val="60000"/>
              <a:lumOff val="40000"/>
            </a:schemeClr>
          </a:solidFill>
          <a:ln>
            <a:noFill/>
          </a:ln>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3200" b="1" dirty="0"/>
              <a:t>Wordy: At this time</a:t>
            </a:r>
          </a:p>
          <a:p>
            <a:r>
              <a:rPr lang="en-US" altLang="en-US" sz="3200" b="1" dirty="0"/>
              <a:t>Concise: Now</a:t>
            </a:r>
          </a:p>
          <a:p>
            <a:endParaRPr lang="en-US" altLang="en-US" sz="3200" b="1" dirty="0"/>
          </a:p>
          <a:p>
            <a:r>
              <a:rPr lang="en-US" altLang="en-US" sz="3200" b="1" dirty="0"/>
              <a:t>Wordy: Due to the fact that</a:t>
            </a:r>
          </a:p>
          <a:p>
            <a:r>
              <a:rPr lang="en-US" altLang="en-US" sz="3200" b="1" dirty="0"/>
              <a:t>Concise: Because</a:t>
            </a:r>
          </a:p>
        </p:txBody>
      </p:sp>
    </p:spTree>
    <p:extLst>
      <p:ext uri="{BB962C8B-B14F-4D97-AF65-F5344CB8AC3E}">
        <p14:creationId xmlns:p14="http://schemas.microsoft.com/office/powerpoint/2010/main" val="1710709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1883242" y="462572"/>
            <a:ext cx="8911687" cy="713371"/>
          </a:xfrm>
        </p:spPr>
        <p:txBody>
          <a:bodyPr>
            <a:normAutofit/>
          </a:bodyPr>
          <a:lstStyle/>
          <a:p>
            <a:pPr algn="ctr">
              <a:defRPr/>
            </a:pPr>
            <a:r>
              <a:rPr lang="en-US" sz="4000" b="1" dirty="0">
                <a:solidFill>
                  <a:srgbClr val="FF0000"/>
                </a:solidFill>
                <a:latin typeface="Garamond" pitchFamily="18" charset="0"/>
              </a:rPr>
              <a:t>Include Only Relevant Material</a:t>
            </a:r>
          </a:p>
        </p:txBody>
      </p:sp>
      <p:sp>
        <p:nvSpPr>
          <p:cNvPr id="18435" name="Rectangle 3"/>
          <p:cNvSpPr>
            <a:spLocks noGrp="1" noChangeArrowheads="1"/>
          </p:cNvSpPr>
          <p:nvPr>
            <p:ph idx="1"/>
          </p:nvPr>
        </p:nvSpPr>
        <p:spPr>
          <a:xfrm>
            <a:off x="2057400" y="2456832"/>
            <a:ext cx="8229600" cy="4066797"/>
          </a:xfrm>
          <a:solidFill>
            <a:srgbClr val="C4E59F"/>
          </a:solidFill>
        </p:spPr>
        <p:txBody>
          <a:bodyPr>
            <a:normAutofit fontScale="92500" lnSpcReduction="20000"/>
          </a:bodyPr>
          <a:lstStyle/>
          <a:p>
            <a:pPr eaLnBrk="1" hangingPunct="1">
              <a:lnSpc>
                <a:spcPct val="90000"/>
              </a:lnSpc>
              <a:buFont typeface="Wingdings" panose="05000000000000000000" pitchFamily="2" charset="2"/>
              <a:buNone/>
            </a:pPr>
            <a:r>
              <a:rPr lang="en-US" altLang="en-US" sz="3200" u="sng" dirty="0" smtClean="0">
                <a:solidFill>
                  <a:schemeClr val="tx1"/>
                </a:solidFill>
              </a:rPr>
              <a:t>Wordy:</a:t>
            </a:r>
            <a:r>
              <a:rPr lang="en-US" altLang="en-US" sz="3200" dirty="0" smtClean="0">
                <a:solidFill>
                  <a:schemeClr val="tx1"/>
                </a:solidFill>
              </a:rPr>
              <a:t> </a:t>
            </a:r>
          </a:p>
          <a:p>
            <a:pPr eaLnBrk="1" hangingPunct="1">
              <a:lnSpc>
                <a:spcPct val="90000"/>
              </a:lnSpc>
              <a:buFont typeface="Wingdings" panose="05000000000000000000" pitchFamily="2" charset="2"/>
              <a:buNone/>
            </a:pPr>
            <a:endParaRPr lang="en-US" altLang="en-US" sz="3200" dirty="0" smtClean="0">
              <a:solidFill>
                <a:schemeClr val="tx1"/>
              </a:solidFill>
            </a:endParaRPr>
          </a:p>
          <a:p>
            <a:pPr eaLnBrk="1" hangingPunct="1">
              <a:lnSpc>
                <a:spcPct val="90000"/>
              </a:lnSpc>
              <a:buFont typeface="Wingdings" panose="05000000000000000000" pitchFamily="2" charset="2"/>
              <a:buNone/>
            </a:pPr>
            <a:r>
              <a:rPr lang="en-US" altLang="en-US" sz="3200" dirty="0" smtClean="0">
                <a:solidFill>
                  <a:schemeClr val="tx1"/>
                </a:solidFill>
              </a:rPr>
              <a:t>We hereby wish to let you know that our company is pleased with the confidence you have responded in us.</a:t>
            </a:r>
          </a:p>
          <a:p>
            <a:pPr eaLnBrk="1" hangingPunct="1">
              <a:lnSpc>
                <a:spcPct val="90000"/>
              </a:lnSpc>
              <a:buFont typeface="Wingdings" panose="05000000000000000000" pitchFamily="2" charset="2"/>
              <a:buNone/>
            </a:pPr>
            <a:endParaRPr lang="en-US" altLang="en-US" sz="3200" dirty="0" smtClean="0">
              <a:solidFill>
                <a:schemeClr val="tx1"/>
              </a:solidFill>
            </a:endParaRPr>
          </a:p>
          <a:p>
            <a:pPr eaLnBrk="1" hangingPunct="1">
              <a:lnSpc>
                <a:spcPct val="90000"/>
              </a:lnSpc>
              <a:buFont typeface="Wingdings" panose="05000000000000000000" pitchFamily="2" charset="2"/>
              <a:buNone/>
            </a:pPr>
            <a:r>
              <a:rPr lang="en-US" altLang="en-US" sz="3200" u="sng" dirty="0" smtClean="0">
                <a:solidFill>
                  <a:schemeClr val="tx1"/>
                </a:solidFill>
              </a:rPr>
              <a:t>Concise:</a:t>
            </a:r>
            <a:r>
              <a:rPr lang="en-US" altLang="en-US" sz="3200" dirty="0" smtClean="0">
                <a:solidFill>
                  <a:schemeClr val="tx1"/>
                </a:solidFill>
              </a:rPr>
              <a:t> </a:t>
            </a:r>
          </a:p>
          <a:p>
            <a:pPr eaLnBrk="1" hangingPunct="1">
              <a:lnSpc>
                <a:spcPct val="90000"/>
              </a:lnSpc>
              <a:buFont typeface="Wingdings" panose="05000000000000000000" pitchFamily="2" charset="2"/>
              <a:buNone/>
            </a:pPr>
            <a:endParaRPr lang="en-US" altLang="en-US" sz="3200" dirty="0" smtClean="0">
              <a:solidFill>
                <a:schemeClr val="tx1"/>
              </a:solidFill>
            </a:endParaRPr>
          </a:p>
          <a:p>
            <a:pPr eaLnBrk="1" hangingPunct="1">
              <a:lnSpc>
                <a:spcPct val="90000"/>
              </a:lnSpc>
              <a:buFont typeface="Wingdings" panose="05000000000000000000" pitchFamily="2" charset="2"/>
              <a:buNone/>
            </a:pPr>
            <a:r>
              <a:rPr lang="en-US" altLang="en-US" sz="3200" dirty="0" smtClean="0">
                <a:solidFill>
                  <a:schemeClr val="tx1"/>
                </a:solidFill>
              </a:rPr>
              <a:t>We appreciate your confidence</a:t>
            </a:r>
            <a:r>
              <a:rPr lang="en-US" altLang="en-US" sz="3200" dirty="0" smtClean="0">
                <a:solidFill>
                  <a:srgbClr val="FF0000"/>
                </a:solidFill>
              </a:rPr>
              <a:t>.</a:t>
            </a:r>
          </a:p>
          <a:p>
            <a:pPr eaLnBrk="1" hangingPunct="1">
              <a:lnSpc>
                <a:spcPct val="90000"/>
              </a:lnSpc>
              <a:buFont typeface="Wingdings" panose="05000000000000000000" pitchFamily="2" charset="2"/>
              <a:buNone/>
            </a:pPr>
            <a:endParaRPr lang="en-US" altLang="en-US" b="1" dirty="0" smtClean="0">
              <a:solidFill>
                <a:schemeClr val="bg2"/>
              </a:solidFill>
            </a:endParaRPr>
          </a:p>
        </p:txBody>
      </p:sp>
      <p:sp>
        <p:nvSpPr>
          <p:cNvPr id="60420" name="Text Box 4"/>
          <p:cNvSpPr txBox="1">
            <a:spLocks noChangeArrowheads="1"/>
          </p:cNvSpPr>
          <p:nvPr/>
        </p:nvSpPr>
        <p:spPr bwMode="auto">
          <a:xfrm>
            <a:off x="5105400" y="1524000"/>
            <a:ext cx="1981200" cy="584775"/>
          </a:xfrm>
          <a:prstGeom prst="rect">
            <a:avLst/>
          </a:prstGeom>
          <a:solidFill>
            <a:schemeClr val="accent1">
              <a:lumMod val="60000"/>
              <a:lumOff val="40000"/>
            </a:schemeClr>
          </a:solidFill>
          <a:ln w="9525">
            <a:noFill/>
            <a:miter lim="800000"/>
            <a:headEnd/>
            <a:tailEnd/>
          </a:ln>
          <a:effectLst/>
        </p:spPr>
        <p:txBody>
          <a:bodyPr>
            <a:spAutoFit/>
          </a:bodyPr>
          <a:lstStyle/>
          <a:p>
            <a:pPr eaLnBrk="1" hangingPunct="1">
              <a:spcBef>
                <a:spcPct val="20000"/>
              </a:spcBef>
              <a:buClr>
                <a:schemeClr val="hlink"/>
              </a:buClr>
              <a:buSzPct val="70000"/>
              <a:buFont typeface="Wingdings" pitchFamily="2" charset="2"/>
              <a:buNone/>
              <a:defRPr/>
            </a:pPr>
            <a:r>
              <a:rPr lang="en-US" sz="3200" b="1" dirty="0" smtClean="0"/>
              <a:t>Example</a:t>
            </a:r>
            <a:endParaRPr lang="en-US" sz="3200" b="1" dirty="0"/>
          </a:p>
        </p:txBody>
      </p:sp>
    </p:spTree>
    <p:extLst>
      <p:ext uri="{BB962C8B-B14F-4D97-AF65-F5344CB8AC3E}">
        <p14:creationId xmlns:p14="http://schemas.microsoft.com/office/powerpoint/2010/main" val="1813721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072" y="395786"/>
            <a:ext cx="8911687" cy="1869742"/>
          </a:xfrm>
        </p:spPr>
        <p:txBody>
          <a:bodyPr>
            <a:normAutofit fontScale="90000"/>
          </a:bodyPr>
          <a:lstStyle/>
          <a:p>
            <a:pPr algn="ctr"/>
            <a:r>
              <a:rPr lang="en-US" b="1" dirty="0">
                <a:solidFill>
                  <a:schemeClr val="tx2"/>
                </a:solidFill>
              </a:rPr>
              <a:t>Exercise </a:t>
            </a:r>
            <a:br>
              <a:rPr lang="en-US" b="1" dirty="0">
                <a:solidFill>
                  <a:schemeClr val="tx2"/>
                </a:solidFill>
              </a:rPr>
            </a:br>
            <a:r>
              <a:rPr lang="en-US" altLang="en-US" b="1" dirty="0"/>
              <a:t>Find single word substitutes for the following phrases.</a:t>
            </a:r>
            <a:br>
              <a:rPr lang="en-US" altLang="en-US" b="1" dirty="0"/>
            </a:br>
            <a:endParaRPr lang="en-US" dirty="0"/>
          </a:p>
        </p:txBody>
      </p:sp>
      <p:sp>
        <p:nvSpPr>
          <p:cNvPr id="4" name="Rectangle 3"/>
          <p:cNvSpPr/>
          <p:nvPr/>
        </p:nvSpPr>
        <p:spPr>
          <a:xfrm>
            <a:off x="2210937" y="2142700"/>
            <a:ext cx="3684895" cy="42308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spcBef>
                <a:spcPct val="20000"/>
              </a:spcBef>
              <a:buClr>
                <a:schemeClr val="hlink"/>
              </a:buClr>
              <a:buSzPct val="70000"/>
              <a:buFont typeface="Wingdings" panose="05000000000000000000" pitchFamily="2" charset="2"/>
              <a:buChar char="n"/>
            </a:pPr>
            <a:r>
              <a:rPr lang="en-US" altLang="en-US" b="1" dirty="0">
                <a:cs typeface="Times New Roman" panose="02020603050405020304" pitchFamily="18" charset="0"/>
              </a:rPr>
              <a:t>Along the same lines</a:t>
            </a:r>
          </a:p>
          <a:p>
            <a:pPr>
              <a:spcBef>
                <a:spcPct val="20000"/>
              </a:spcBef>
              <a:buClr>
                <a:schemeClr val="hlink"/>
              </a:buClr>
              <a:buSzPct val="70000"/>
              <a:buFont typeface="Wingdings" panose="05000000000000000000" pitchFamily="2" charset="2"/>
              <a:buChar char="n"/>
            </a:pPr>
            <a:r>
              <a:rPr lang="en-US" altLang="en-US" b="1" dirty="0">
                <a:cs typeface="Times New Roman" panose="02020603050405020304" pitchFamily="18" charset="0"/>
              </a:rPr>
              <a:t>At this time</a:t>
            </a:r>
          </a:p>
          <a:p>
            <a:pPr>
              <a:spcBef>
                <a:spcPct val="20000"/>
              </a:spcBef>
              <a:buClr>
                <a:schemeClr val="hlink"/>
              </a:buClr>
              <a:buSzPct val="70000"/>
              <a:buFont typeface="Wingdings" panose="05000000000000000000" pitchFamily="2" charset="2"/>
              <a:buChar char="n"/>
            </a:pPr>
            <a:r>
              <a:rPr lang="en-US" altLang="en-US" b="1" dirty="0">
                <a:cs typeface="Times New Roman" panose="02020603050405020304" pitchFamily="18" charset="0"/>
              </a:rPr>
              <a:t>Consensus of opinion</a:t>
            </a:r>
          </a:p>
          <a:p>
            <a:pPr>
              <a:spcBef>
                <a:spcPct val="20000"/>
              </a:spcBef>
              <a:buClr>
                <a:schemeClr val="hlink"/>
              </a:buClr>
              <a:buSzPct val="70000"/>
              <a:buFont typeface="Wingdings" panose="05000000000000000000" pitchFamily="2" charset="2"/>
              <a:buChar char="n"/>
            </a:pPr>
            <a:r>
              <a:rPr lang="en-US" altLang="en-US" b="1" dirty="0">
                <a:cs typeface="Times New Roman" panose="02020603050405020304" pitchFamily="18" charset="0"/>
              </a:rPr>
              <a:t>Due to the fact that</a:t>
            </a:r>
          </a:p>
          <a:p>
            <a:pPr>
              <a:spcBef>
                <a:spcPct val="20000"/>
              </a:spcBef>
              <a:buClr>
                <a:schemeClr val="hlink"/>
              </a:buClr>
              <a:buSzPct val="70000"/>
              <a:buFont typeface="Wingdings" panose="05000000000000000000" pitchFamily="2" charset="2"/>
              <a:buChar char="n"/>
            </a:pPr>
            <a:r>
              <a:rPr lang="en-US" altLang="en-US" b="1" dirty="0">
                <a:cs typeface="Times New Roman" panose="02020603050405020304" pitchFamily="18" charset="0"/>
              </a:rPr>
              <a:t>During the time of the day</a:t>
            </a:r>
          </a:p>
          <a:p>
            <a:pPr>
              <a:spcBef>
                <a:spcPct val="20000"/>
              </a:spcBef>
              <a:buClr>
                <a:schemeClr val="hlink"/>
              </a:buClr>
              <a:buSzPct val="70000"/>
              <a:buFont typeface="Wingdings" panose="05000000000000000000" pitchFamily="2" charset="2"/>
              <a:buChar char="n"/>
            </a:pPr>
            <a:r>
              <a:rPr lang="en-US" altLang="en-US" b="1" dirty="0">
                <a:cs typeface="Times New Roman" panose="02020603050405020304" pitchFamily="18" charset="0"/>
              </a:rPr>
              <a:t>During the year of</a:t>
            </a:r>
          </a:p>
          <a:p>
            <a:pPr>
              <a:spcBef>
                <a:spcPct val="20000"/>
              </a:spcBef>
              <a:buClr>
                <a:schemeClr val="hlink"/>
              </a:buClr>
              <a:buSzPct val="70000"/>
              <a:buFont typeface="Wingdings" panose="05000000000000000000" pitchFamily="2" charset="2"/>
              <a:buChar char="n"/>
            </a:pPr>
            <a:r>
              <a:rPr lang="en-US" altLang="en-US" b="1" dirty="0">
                <a:cs typeface="Times New Roman" panose="02020603050405020304" pitchFamily="18" charset="0"/>
              </a:rPr>
              <a:t>Few and far between</a:t>
            </a:r>
          </a:p>
          <a:p>
            <a:pPr>
              <a:spcBef>
                <a:spcPct val="20000"/>
              </a:spcBef>
              <a:buClr>
                <a:schemeClr val="hlink"/>
              </a:buClr>
              <a:buSzPct val="70000"/>
              <a:buFont typeface="Wingdings" panose="05000000000000000000" pitchFamily="2" charset="2"/>
              <a:buChar char="n"/>
            </a:pPr>
            <a:r>
              <a:rPr lang="en-US" altLang="en-US" b="1" dirty="0">
                <a:cs typeface="Times New Roman" panose="02020603050405020304" pitchFamily="18" charset="0"/>
              </a:rPr>
              <a:t>For a price of</a:t>
            </a:r>
            <a:endParaRPr lang="en-US" altLang="en-US" b="1" dirty="0"/>
          </a:p>
        </p:txBody>
      </p:sp>
      <p:sp>
        <p:nvSpPr>
          <p:cNvPr id="5" name="Rectangle 4"/>
          <p:cNvSpPr/>
          <p:nvPr/>
        </p:nvSpPr>
        <p:spPr>
          <a:xfrm>
            <a:off x="7110483" y="2142700"/>
            <a:ext cx="3671247" cy="42308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Wingdings" panose="05000000000000000000" pitchFamily="2" charset="2"/>
              <a:buChar char="ü"/>
            </a:pPr>
            <a:r>
              <a:rPr lang="en-US" sz="2000" b="1" dirty="0"/>
              <a:t>Similarly </a:t>
            </a:r>
          </a:p>
          <a:p>
            <a:pPr marL="285750" indent="-285750">
              <a:buFont typeface="Wingdings" panose="05000000000000000000" pitchFamily="2" charset="2"/>
              <a:buChar char="ü"/>
            </a:pPr>
            <a:r>
              <a:rPr lang="en-US" sz="2000" b="1" dirty="0"/>
              <a:t>Now </a:t>
            </a:r>
          </a:p>
          <a:p>
            <a:pPr marL="285750" indent="-285750">
              <a:buFont typeface="Wingdings" panose="05000000000000000000" pitchFamily="2" charset="2"/>
              <a:buChar char="ü"/>
            </a:pPr>
            <a:r>
              <a:rPr lang="en-US" sz="2000" b="1" dirty="0"/>
              <a:t>Mutually </a:t>
            </a:r>
          </a:p>
          <a:p>
            <a:pPr marL="285750" indent="-285750">
              <a:buFont typeface="Wingdings" panose="05000000000000000000" pitchFamily="2" charset="2"/>
              <a:buChar char="ü"/>
            </a:pPr>
            <a:r>
              <a:rPr lang="en-US" sz="2000" b="1" dirty="0"/>
              <a:t>Because </a:t>
            </a:r>
          </a:p>
          <a:p>
            <a:pPr marL="285750" indent="-285750">
              <a:buFont typeface="Wingdings" panose="05000000000000000000" pitchFamily="2" charset="2"/>
              <a:buChar char="ü"/>
            </a:pPr>
            <a:r>
              <a:rPr lang="en-US" sz="2000" b="1" dirty="0"/>
              <a:t>While </a:t>
            </a:r>
          </a:p>
          <a:p>
            <a:pPr marL="285750" indent="-285750">
              <a:buFont typeface="Wingdings" panose="05000000000000000000" pitchFamily="2" charset="2"/>
              <a:buChar char="ü"/>
            </a:pPr>
            <a:r>
              <a:rPr lang="en-US" sz="2000" b="1" dirty="0"/>
              <a:t>During </a:t>
            </a:r>
          </a:p>
          <a:p>
            <a:pPr marL="285750" indent="-285750">
              <a:buFont typeface="Wingdings" panose="05000000000000000000" pitchFamily="2" charset="2"/>
              <a:buChar char="ü"/>
            </a:pPr>
            <a:r>
              <a:rPr lang="en-US" sz="2000" b="1" dirty="0"/>
              <a:t>Rare/scarce/ occasional </a:t>
            </a:r>
          </a:p>
          <a:p>
            <a:pPr marL="285750" indent="-285750">
              <a:buFont typeface="Wingdings" panose="05000000000000000000" pitchFamily="2" charset="2"/>
              <a:buChar char="ü"/>
            </a:pPr>
            <a:r>
              <a:rPr lang="en-US" sz="2000" b="1" dirty="0"/>
              <a:t>Cost/term/rate</a:t>
            </a:r>
          </a:p>
        </p:txBody>
      </p:sp>
    </p:spTree>
    <p:extLst>
      <p:ext uri="{BB962C8B-B14F-4D97-AF65-F5344CB8AC3E}">
        <p14:creationId xmlns:p14="http://schemas.microsoft.com/office/powerpoint/2010/main" val="321939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10537" y="651405"/>
            <a:ext cx="8911687" cy="1280890"/>
          </a:xfrm>
        </p:spPr>
        <p:txBody>
          <a:bodyPr/>
          <a:lstStyle/>
          <a:p>
            <a:pPr algn="ctr"/>
            <a:r>
              <a:rPr lang="en-US" altLang="en-US" b="1" dirty="0" smtClean="0"/>
              <a:t>PRINCIPLES OF EFFECTIVE COMMUNICTAION</a:t>
            </a:r>
          </a:p>
        </p:txBody>
      </p:sp>
      <p:sp>
        <p:nvSpPr>
          <p:cNvPr id="10243" name="Content Placeholder 2"/>
          <p:cNvSpPr>
            <a:spLocks noGrp="1"/>
          </p:cNvSpPr>
          <p:nvPr>
            <p:ph idx="1"/>
          </p:nvPr>
        </p:nvSpPr>
        <p:spPr>
          <a:xfrm>
            <a:off x="2056949" y="2133600"/>
            <a:ext cx="8915400" cy="3777622"/>
          </a:xfrm>
        </p:spPr>
        <p:txBody>
          <a:bodyPr>
            <a:normAutofit/>
          </a:bodyPr>
          <a:lstStyle/>
          <a:p>
            <a:r>
              <a:rPr lang="en-US" altLang="en-US" sz="2800" dirty="0" smtClean="0"/>
              <a:t>There are SEVEN important principles of effective communication. </a:t>
            </a:r>
          </a:p>
          <a:p>
            <a:r>
              <a:rPr lang="en-US" altLang="en-US" sz="2800" dirty="0" smtClean="0"/>
              <a:t>They must be followed if one wants to be a successful and competent communicator.</a:t>
            </a:r>
          </a:p>
          <a:p>
            <a:r>
              <a:rPr lang="en-US" altLang="en-US" sz="2800" dirty="0" smtClean="0"/>
              <a:t>7 Cs must be observed in both ORAL and WRITTEN communication.</a:t>
            </a:r>
          </a:p>
          <a:p>
            <a:pPr marL="0" indent="0">
              <a:buNone/>
            </a:pPr>
            <a:endParaRPr lang="en-US" altLang="en-US" dirty="0" smtClean="0"/>
          </a:p>
        </p:txBody>
      </p:sp>
    </p:spTree>
    <p:extLst>
      <p:ext uri="{BB962C8B-B14F-4D97-AF65-F5344CB8AC3E}">
        <p14:creationId xmlns:p14="http://schemas.microsoft.com/office/powerpoint/2010/main" val="2095628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88" y="228325"/>
            <a:ext cx="8911687" cy="733635"/>
          </a:xfrm>
        </p:spPr>
        <p:txBody>
          <a:bodyPr>
            <a:normAutofit/>
          </a:bodyPr>
          <a:lstStyle/>
          <a:p>
            <a:pPr algn="ctr"/>
            <a:r>
              <a:rPr lang="en-US" sz="4000" b="1" dirty="0" smtClean="0"/>
              <a:t>Exercise</a:t>
            </a:r>
            <a:endParaRPr lang="en-US" sz="4000" b="1" dirty="0"/>
          </a:p>
        </p:txBody>
      </p:sp>
      <p:sp>
        <p:nvSpPr>
          <p:cNvPr id="3" name="Content Placeholder 2"/>
          <p:cNvSpPr>
            <a:spLocks noGrp="1"/>
          </p:cNvSpPr>
          <p:nvPr>
            <p:ph idx="1"/>
          </p:nvPr>
        </p:nvSpPr>
        <p:spPr>
          <a:xfrm>
            <a:off x="2589212" y="1542197"/>
            <a:ext cx="8915400" cy="4369025"/>
          </a:xfrm>
        </p:spPr>
        <p:txBody>
          <a:bodyPr>
            <a:normAutofit/>
          </a:bodyPr>
          <a:lstStyle/>
          <a:p>
            <a:pPr marL="0" indent="0">
              <a:buNone/>
            </a:pPr>
            <a:r>
              <a:rPr lang="en-US" sz="2800" b="1" dirty="0"/>
              <a:t>Make the following statements concise.</a:t>
            </a:r>
            <a:endParaRPr lang="en-US" sz="2800" dirty="0"/>
          </a:p>
          <a:p>
            <a:pPr lvl="0"/>
            <a:r>
              <a:rPr lang="en-US" sz="2800" dirty="0"/>
              <a:t>On account of the continuous and perpetual marches and rallies, the government has taken the decision to remove the clause that provides support to the public to express dissatisfaction and anger by protests.</a:t>
            </a:r>
          </a:p>
          <a:p>
            <a:pPr lvl="0"/>
            <a:r>
              <a:rPr lang="en-US" sz="2800" dirty="0"/>
              <a:t>The students were tired and exhausted and requested and urged to be given a break to refresh and relax. </a:t>
            </a:r>
          </a:p>
          <a:p>
            <a:endParaRPr lang="en-US" dirty="0"/>
          </a:p>
        </p:txBody>
      </p:sp>
    </p:spTree>
    <p:extLst>
      <p:ext uri="{BB962C8B-B14F-4D97-AF65-F5344CB8AC3E}">
        <p14:creationId xmlns:p14="http://schemas.microsoft.com/office/powerpoint/2010/main" val="665883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2101606" y="173734"/>
            <a:ext cx="8911687" cy="686075"/>
          </a:xfrm>
        </p:spPr>
        <p:txBody>
          <a:bodyPr/>
          <a:lstStyle/>
          <a:p>
            <a:pPr algn="ctr" eaLnBrk="1" hangingPunct="1">
              <a:defRPr/>
            </a:pPr>
            <a:r>
              <a:rPr lang="en-US" b="1" dirty="0" smtClean="0">
                <a:solidFill>
                  <a:srgbClr val="FF0000"/>
                </a:solidFill>
              </a:rPr>
              <a:t>COURTESY</a:t>
            </a:r>
          </a:p>
        </p:txBody>
      </p:sp>
      <p:sp>
        <p:nvSpPr>
          <p:cNvPr id="39939" name="Rectangle 3"/>
          <p:cNvSpPr>
            <a:spLocks noGrp="1" noChangeArrowheads="1"/>
          </p:cNvSpPr>
          <p:nvPr>
            <p:ph idx="1"/>
          </p:nvPr>
        </p:nvSpPr>
        <p:spPr>
          <a:xfrm>
            <a:off x="2589212" y="1310185"/>
            <a:ext cx="8915400" cy="4601037"/>
          </a:xfrm>
        </p:spPr>
        <p:txBody>
          <a:bodyPr>
            <a:normAutofit fontScale="70000" lnSpcReduction="20000"/>
          </a:bodyPr>
          <a:lstStyle/>
          <a:p>
            <a:pPr eaLnBrk="1" hangingPunct="1">
              <a:buFont typeface="Wingdings" panose="05000000000000000000" pitchFamily="2" charset="2"/>
              <a:buNone/>
            </a:pPr>
            <a:r>
              <a:rPr lang="en-US" altLang="en-US" dirty="0" smtClean="0"/>
              <a:t>     </a:t>
            </a:r>
            <a:r>
              <a:rPr lang="en-US" altLang="en-US" sz="4000" dirty="0" smtClean="0"/>
              <a:t>True courtesy involves being aware not only of the perspective of others, but also their feelings. Courtesy stems from a sincere you-attitude.</a:t>
            </a:r>
          </a:p>
          <a:p>
            <a:pPr eaLnBrk="1" hangingPunct="1">
              <a:buFont typeface="Wingdings" panose="05000000000000000000" pitchFamily="2" charset="2"/>
              <a:buNone/>
            </a:pPr>
            <a:endParaRPr lang="en-US" altLang="en-US" sz="4000" dirty="0" smtClean="0"/>
          </a:p>
          <a:p>
            <a:pPr eaLnBrk="1" hangingPunct="1">
              <a:buFont typeface="Wingdings" panose="05000000000000000000" pitchFamily="2" charset="2"/>
              <a:buNone/>
            </a:pPr>
            <a:r>
              <a:rPr lang="en-US" altLang="en-US" sz="4000" dirty="0" smtClean="0"/>
              <a:t>The following are suggestions for generating a courteous tone;</a:t>
            </a:r>
          </a:p>
          <a:p>
            <a:pPr eaLnBrk="1" hangingPunct="1"/>
            <a:r>
              <a:rPr lang="en-US" altLang="en-US" sz="4000" dirty="0" smtClean="0"/>
              <a:t>Be sincerely tactful, thoughtful, and appreciative.</a:t>
            </a:r>
          </a:p>
          <a:p>
            <a:pPr eaLnBrk="1" hangingPunct="1"/>
            <a:r>
              <a:rPr lang="en-US" altLang="en-US" sz="4000" dirty="0" smtClean="0"/>
              <a:t>Use expressions that show respect.</a:t>
            </a:r>
          </a:p>
          <a:p>
            <a:pPr eaLnBrk="1" hangingPunct="1"/>
            <a:r>
              <a:rPr lang="en-US" altLang="en-US" sz="4000" dirty="0" smtClean="0"/>
              <a:t>Choose nondiscriminatory expressions.</a:t>
            </a:r>
          </a:p>
        </p:txBody>
      </p:sp>
    </p:spTree>
    <p:extLst>
      <p:ext uri="{BB962C8B-B14F-4D97-AF65-F5344CB8AC3E}">
        <p14:creationId xmlns:p14="http://schemas.microsoft.com/office/powerpoint/2010/main" val="262242888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2173556" y="105495"/>
            <a:ext cx="8911687" cy="1280890"/>
          </a:xfrm>
        </p:spPr>
        <p:txBody>
          <a:bodyPr>
            <a:normAutofit fontScale="90000"/>
          </a:bodyPr>
          <a:lstStyle/>
          <a:p>
            <a:pPr algn="ctr" eaLnBrk="1" hangingPunct="1">
              <a:defRPr/>
            </a:pPr>
            <a:r>
              <a:rPr lang="en-US" sz="4000" b="1" dirty="0"/>
              <a:t>Be Sincerely Tactful, Thoughtful, and Appreciative</a:t>
            </a:r>
          </a:p>
        </p:txBody>
      </p:sp>
      <p:sp>
        <p:nvSpPr>
          <p:cNvPr id="40963" name="Rectangle 3"/>
          <p:cNvSpPr>
            <a:spLocks noGrp="1" noChangeArrowheads="1"/>
          </p:cNvSpPr>
          <p:nvPr>
            <p:ph idx="1"/>
          </p:nvPr>
        </p:nvSpPr>
        <p:spPr>
          <a:xfrm>
            <a:off x="1694596" y="1416547"/>
            <a:ext cx="8973403" cy="797257"/>
          </a:xfrm>
        </p:spPr>
        <p:txBody>
          <a:bodyPr>
            <a:normAutofit fontScale="92500"/>
          </a:bodyPr>
          <a:lstStyle/>
          <a:p>
            <a:pPr eaLnBrk="1" hangingPunct="1">
              <a:lnSpc>
                <a:spcPct val="90000"/>
              </a:lnSpc>
              <a:buFont typeface="Wingdings" panose="05000000000000000000" pitchFamily="2" charset="2"/>
              <a:buNone/>
            </a:pPr>
            <a:r>
              <a:rPr lang="en-US" altLang="en-US" dirty="0" smtClean="0"/>
              <a:t>    </a:t>
            </a:r>
            <a:r>
              <a:rPr lang="en-US" altLang="en-US" sz="2400" dirty="0" smtClean="0"/>
              <a:t>Though few people are intentionally abrupt or blunt, these negative traits are a common cause of discourtesy.</a:t>
            </a:r>
          </a:p>
        </p:txBody>
      </p:sp>
      <p:sp>
        <p:nvSpPr>
          <p:cNvPr id="40964" name="Text Box 4"/>
          <p:cNvSpPr txBox="1">
            <a:spLocks noChangeArrowheads="1"/>
          </p:cNvSpPr>
          <p:nvPr/>
        </p:nvSpPr>
        <p:spPr bwMode="auto">
          <a:xfrm>
            <a:off x="2324100" y="2600490"/>
            <a:ext cx="3276600" cy="579438"/>
          </a:xfrm>
          <a:prstGeom prst="rect">
            <a:avLst/>
          </a:prstGeom>
          <a:ln/>
          <a:extLst/>
        </p:spPr>
        <p:style>
          <a:lnRef idx="0">
            <a:schemeClr val="dk1"/>
          </a:lnRef>
          <a:fillRef idx="3">
            <a:schemeClr val="dk1"/>
          </a:fillRef>
          <a:effectRef idx="3">
            <a:schemeClr val="dk1"/>
          </a:effectRef>
          <a:fontRef idx="minor">
            <a:schemeClr val="lt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3200" b="1" dirty="0">
                <a:solidFill>
                  <a:schemeClr val="bg1"/>
                </a:solidFill>
              </a:rPr>
              <a:t>Tactless, Blunt</a:t>
            </a:r>
          </a:p>
        </p:txBody>
      </p:sp>
      <p:sp>
        <p:nvSpPr>
          <p:cNvPr id="40965" name="Text Box 5"/>
          <p:cNvSpPr txBox="1">
            <a:spLocks noChangeArrowheads="1"/>
          </p:cNvSpPr>
          <p:nvPr/>
        </p:nvSpPr>
        <p:spPr bwMode="auto">
          <a:xfrm>
            <a:off x="6520218" y="2600490"/>
            <a:ext cx="3581400" cy="579438"/>
          </a:xfrm>
          <a:prstGeom prst="rect">
            <a:avLst/>
          </a:prstGeom>
          <a:ln/>
          <a:extLst/>
        </p:spPr>
        <p:style>
          <a:lnRef idx="0">
            <a:schemeClr val="dk1"/>
          </a:lnRef>
          <a:fillRef idx="3">
            <a:schemeClr val="dk1"/>
          </a:fillRef>
          <a:effectRef idx="3">
            <a:schemeClr val="dk1"/>
          </a:effectRef>
          <a:fontRef idx="minor">
            <a:schemeClr val="lt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3200" b="1" dirty="0">
                <a:solidFill>
                  <a:schemeClr val="bg1"/>
                </a:solidFill>
              </a:rPr>
              <a:t>More Tactful</a:t>
            </a:r>
          </a:p>
        </p:txBody>
      </p:sp>
      <p:sp>
        <p:nvSpPr>
          <p:cNvPr id="40966" name="Text Box 7"/>
          <p:cNvSpPr txBox="1">
            <a:spLocks noChangeArrowheads="1"/>
          </p:cNvSpPr>
          <p:nvPr/>
        </p:nvSpPr>
        <p:spPr bwMode="auto">
          <a:xfrm>
            <a:off x="1828800" y="3810000"/>
            <a:ext cx="4267200" cy="2286000"/>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a:t>Stupid letter; I can’t understand any of it.</a:t>
            </a:r>
          </a:p>
          <a:p>
            <a:pPr>
              <a:spcBef>
                <a:spcPct val="50000"/>
              </a:spcBef>
            </a:pPr>
            <a:r>
              <a:rPr lang="en-US" altLang="en-US" sz="3200" b="1"/>
              <a:t>Clearly, you did not read my latest fax.</a:t>
            </a:r>
          </a:p>
        </p:txBody>
      </p:sp>
      <p:sp>
        <p:nvSpPr>
          <p:cNvPr id="40967" name="Text Box 8"/>
          <p:cNvSpPr txBox="1">
            <a:spLocks noChangeArrowheads="1"/>
          </p:cNvSpPr>
          <p:nvPr/>
        </p:nvSpPr>
        <p:spPr bwMode="auto">
          <a:xfrm>
            <a:off x="6248400" y="3810000"/>
            <a:ext cx="4419600" cy="2286000"/>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dirty="0"/>
              <a:t>It’s my understanding…</a:t>
            </a:r>
          </a:p>
          <a:p>
            <a:pPr>
              <a:spcBef>
                <a:spcPct val="50000"/>
              </a:spcBef>
            </a:pPr>
            <a:r>
              <a:rPr lang="en-US" altLang="en-US" sz="3200" b="1" dirty="0"/>
              <a:t>Sometimes my wording is not precise; let me try again</a:t>
            </a:r>
          </a:p>
        </p:txBody>
      </p:sp>
    </p:spTree>
    <p:extLst>
      <p:ext uri="{BB962C8B-B14F-4D97-AF65-F5344CB8AC3E}">
        <p14:creationId xmlns:p14="http://schemas.microsoft.com/office/powerpoint/2010/main" val="2791041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Bad Examples</a:t>
            </a:r>
            <a:endParaRPr lang="en-US" b="1" dirty="0"/>
          </a:p>
        </p:txBody>
      </p:sp>
      <p:sp>
        <p:nvSpPr>
          <p:cNvPr id="3" name="Content Placeholder 2"/>
          <p:cNvSpPr>
            <a:spLocks noGrp="1"/>
          </p:cNvSpPr>
          <p:nvPr>
            <p:ph idx="1"/>
          </p:nvPr>
        </p:nvSpPr>
        <p:spPr>
          <a:xfrm>
            <a:off x="1214651" y="2133600"/>
            <a:ext cx="10289961" cy="3777622"/>
          </a:xfrm>
        </p:spPr>
        <p:txBody>
          <a:bodyPr>
            <a:normAutofit/>
          </a:bodyPr>
          <a:lstStyle/>
          <a:p>
            <a:r>
              <a:rPr lang="en-US" sz="2400" i="1" dirty="0" smtClean="0"/>
              <a:t>Miss can you respond </a:t>
            </a:r>
            <a:r>
              <a:rPr lang="en-US" sz="2400" b="1" dirty="0" smtClean="0"/>
              <a:t>(Daunting and commanding tone)</a:t>
            </a:r>
          </a:p>
          <a:p>
            <a:r>
              <a:rPr lang="en-US" sz="2400" i="1" dirty="0"/>
              <a:t>Miss </a:t>
            </a:r>
            <a:r>
              <a:rPr lang="en-US" sz="2400" i="1" dirty="0" err="1"/>
              <a:t>i</a:t>
            </a:r>
            <a:r>
              <a:rPr lang="en-US" sz="2400" i="1" dirty="0"/>
              <a:t> did not do hand written work. I did typing and send you doc file is it ok can I do same in paper writing then taking pictures and converting it in pdf is a headache</a:t>
            </a:r>
            <a:r>
              <a:rPr lang="en-US" sz="2400" dirty="0"/>
              <a:t> </a:t>
            </a:r>
            <a:r>
              <a:rPr lang="en-US" sz="2400" b="1" dirty="0" smtClean="0"/>
              <a:t>(Direct tone, informal)</a:t>
            </a:r>
            <a:endParaRPr lang="en-US" sz="2400" b="1" dirty="0"/>
          </a:p>
          <a:p>
            <a:r>
              <a:rPr lang="en-US" sz="2400" i="1" dirty="0" smtClean="0"/>
              <a:t>Regardless of that I’ll be there to check paper for sure. </a:t>
            </a:r>
            <a:r>
              <a:rPr lang="en-US" sz="2400" b="1" dirty="0" smtClean="0"/>
              <a:t>(Direct, impolite tone)</a:t>
            </a:r>
            <a:r>
              <a:rPr lang="en-US" sz="2400" dirty="0"/>
              <a:t/>
            </a:r>
            <a:br>
              <a:rPr lang="en-US" sz="2400" dirty="0"/>
            </a:br>
            <a:endParaRPr lang="en-US" sz="2400" dirty="0"/>
          </a:p>
        </p:txBody>
      </p:sp>
    </p:spTree>
    <p:extLst>
      <p:ext uri="{BB962C8B-B14F-4D97-AF65-F5344CB8AC3E}">
        <p14:creationId xmlns:p14="http://schemas.microsoft.com/office/powerpoint/2010/main" val="1727685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412" y="337507"/>
            <a:ext cx="8911687" cy="822553"/>
          </a:xfrm>
        </p:spPr>
        <p:txBody>
          <a:bodyPr>
            <a:normAutofit/>
          </a:bodyPr>
          <a:lstStyle/>
          <a:p>
            <a:r>
              <a:rPr lang="en-US" sz="4000" b="1" dirty="0" smtClean="0"/>
              <a:t>Good Example</a:t>
            </a:r>
            <a:endParaRPr lang="en-US" sz="4000" b="1" dirty="0"/>
          </a:p>
        </p:txBody>
      </p:sp>
      <p:sp>
        <p:nvSpPr>
          <p:cNvPr id="3" name="Content Placeholder 2"/>
          <p:cNvSpPr>
            <a:spLocks noGrp="1"/>
          </p:cNvSpPr>
          <p:nvPr>
            <p:ph idx="1"/>
          </p:nvPr>
        </p:nvSpPr>
        <p:spPr>
          <a:xfrm>
            <a:off x="1470095" y="1410269"/>
            <a:ext cx="8915400" cy="5290782"/>
          </a:xfrm>
        </p:spPr>
        <p:txBody>
          <a:bodyPr/>
          <a:lstStyle/>
          <a:p>
            <a:pPr marL="0" indent="0">
              <a:buNone/>
            </a:pPr>
            <a:r>
              <a:rPr lang="en-US" i="1" dirty="0" smtClean="0"/>
              <a:t>“Respected </a:t>
            </a:r>
            <a:r>
              <a:rPr lang="en-US" i="1" dirty="0"/>
              <a:t>Ma'am,</a:t>
            </a:r>
            <a:r>
              <a:rPr lang="en-US" i="1" dirty="0"/>
              <a:t/>
            </a:r>
            <a:br>
              <a:rPr lang="en-US" i="1" dirty="0"/>
            </a:br>
            <a:r>
              <a:rPr lang="en-US" i="1" dirty="0"/>
              <a:t>This is </a:t>
            </a:r>
            <a:r>
              <a:rPr lang="en-US" i="1" dirty="0" smtClean="0"/>
              <a:t>XYZ, </a:t>
            </a:r>
            <a:r>
              <a:rPr lang="en-US" i="1" dirty="0"/>
              <a:t>your former Communication and TRW student. Hope you and your family are doing well in this Quarantine. I pray that things become easier for you and your entire family. This email is to request you politely to share the previous </a:t>
            </a:r>
            <a:r>
              <a:rPr lang="en-US" i="1" dirty="0" err="1"/>
              <a:t>fyp</a:t>
            </a:r>
            <a:r>
              <a:rPr lang="en-US" i="1" dirty="0"/>
              <a:t> report soft copy. Thank you in advance for your time.</a:t>
            </a:r>
            <a:r>
              <a:rPr lang="en-US" dirty="0"/>
              <a:t>  </a:t>
            </a:r>
            <a:r>
              <a:rPr lang="en-US" b="1" dirty="0" smtClean="0"/>
              <a:t>(Polite and friendly tone)</a:t>
            </a:r>
          </a:p>
          <a:p>
            <a:pPr marL="0" indent="0">
              <a:buNone/>
            </a:pPr>
            <a:r>
              <a:rPr lang="en-US" dirty="0" smtClean="0"/>
              <a:t>Yours </a:t>
            </a:r>
            <a:r>
              <a:rPr lang="en-US" dirty="0"/>
              <a:t>Sincerely,</a:t>
            </a:r>
          </a:p>
          <a:p>
            <a:pPr marL="0" indent="0">
              <a:buNone/>
            </a:pPr>
            <a:r>
              <a:rPr lang="en-US" dirty="0" smtClean="0"/>
              <a:t>XYZ”</a:t>
            </a:r>
          </a:p>
          <a:p>
            <a:pPr marL="0" indent="0">
              <a:buNone/>
            </a:pPr>
            <a:endParaRPr lang="en-US" dirty="0"/>
          </a:p>
          <a:p>
            <a:pPr marL="0" indent="0">
              <a:buNone/>
            </a:pPr>
            <a:r>
              <a:rPr lang="en-US" b="1" u="sng" dirty="0" smtClean="0">
                <a:solidFill>
                  <a:srgbClr val="00B050"/>
                </a:solidFill>
              </a:rPr>
              <a:t>(Because it was unclear to the recipient, the sender sent a clarification email)</a:t>
            </a:r>
          </a:p>
          <a:p>
            <a:pPr marL="0" indent="0">
              <a:buNone/>
            </a:pPr>
            <a:endParaRPr lang="en-US" dirty="0"/>
          </a:p>
          <a:p>
            <a:pPr marL="0" indent="0">
              <a:buNone/>
            </a:pPr>
            <a:r>
              <a:rPr lang="en-US" i="1" dirty="0" smtClean="0"/>
              <a:t>“Allow </a:t>
            </a:r>
            <a:r>
              <a:rPr lang="en-US" i="1" dirty="0"/>
              <a:t>me to correct myself. I need a </a:t>
            </a:r>
            <a:r>
              <a:rPr lang="en-US" i="1" dirty="0" err="1"/>
              <a:t>fyp</a:t>
            </a:r>
            <a:r>
              <a:rPr lang="en-US" i="1" dirty="0"/>
              <a:t> report that you consider is the best sample for the new report. It could be a previous </a:t>
            </a:r>
            <a:r>
              <a:rPr lang="en-US" i="1" dirty="0" err="1"/>
              <a:t>fyp</a:t>
            </a:r>
            <a:r>
              <a:rPr lang="en-US" i="1" dirty="0"/>
              <a:t> report or any other student's </a:t>
            </a:r>
            <a:r>
              <a:rPr lang="en-US" i="1" dirty="0" err="1"/>
              <a:t>trw</a:t>
            </a:r>
            <a:r>
              <a:rPr lang="en-US" i="1" dirty="0"/>
              <a:t> report</a:t>
            </a:r>
            <a:r>
              <a:rPr lang="en-US" i="1" dirty="0" smtClean="0"/>
              <a:t>.”</a:t>
            </a:r>
            <a:r>
              <a:rPr lang="en-US" i="1" dirty="0"/>
              <a:t> </a:t>
            </a:r>
            <a:r>
              <a:rPr lang="en-US" b="1" dirty="0" smtClean="0"/>
              <a:t>(Courteous, polite tone)</a:t>
            </a:r>
            <a:r>
              <a:rPr lang="en-US" b="1" dirty="0"/>
              <a:t/>
            </a:r>
            <a:br>
              <a:rPr lang="en-US" b="1" dirty="0"/>
            </a:br>
            <a:endParaRPr lang="en-US" b="1" dirty="0"/>
          </a:p>
          <a:p>
            <a:endParaRPr lang="en-US" dirty="0"/>
          </a:p>
        </p:txBody>
      </p:sp>
    </p:spTree>
    <p:extLst>
      <p:ext uri="{BB962C8B-B14F-4D97-AF65-F5344CB8AC3E}">
        <p14:creationId xmlns:p14="http://schemas.microsoft.com/office/powerpoint/2010/main" val="263482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133600" y="364803"/>
            <a:ext cx="8911687" cy="672427"/>
          </a:xfrm>
        </p:spPr>
        <p:txBody>
          <a:bodyPr>
            <a:normAutofit fontScale="90000"/>
          </a:bodyPr>
          <a:lstStyle/>
          <a:p>
            <a:pPr algn="ctr" eaLnBrk="1" hangingPunct="1">
              <a:defRPr/>
            </a:pPr>
            <a:r>
              <a:rPr lang="en-US" sz="4000" b="1" dirty="0">
                <a:solidFill>
                  <a:schemeClr val="tx2"/>
                </a:solidFill>
              </a:rPr>
              <a:t>Use Expressions that Show Respect</a:t>
            </a:r>
          </a:p>
        </p:txBody>
      </p:sp>
      <p:sp>
        <p:nvSpPr>
          <p:cNvPr id="41987" name="Rectangle 3"/>
          <p:cNvSpPr>
            <a:spLocks noGrp="1" noChangeArrowheads="1"/>
          </p:cNvSpPr>
          <p:nvPr>
            <p:ph idx="1"/>
          </p:nvPr>
        </p:nvSpPr>
        <p:spPr>
          <a:xfrm>
            <a:off x="1940256" y="1189630"/>
            <a:ext cx="8609463" cy="762000"/>
          </a:xfrm>
        </p:spPr>
        <p:txBody>
          <a:bodyPr>
            <a:normAutofit fontScale="92500"/>
          </a:bodyPr>
          <a:lstStyle/>
          <a:p>
            <a:pPr eaLnBrk="1" hangingPunct="1">
              <a:buFont typeface="Wingdings" panose="05000000000000000000" pitchFamily="2" charset="2"/>
              <a:buNone/>
            </a:pPr>
            <a:r>
              <a:rPr lang="en-US" altLang="en-US" sz="2800" dirty="0" smtClean="0"/>
              <a:t>   No reader wants to receive message that offend.</a:t>
            </a:r>
          </a:p>
          <a:p>
            <a:pPr eaLnBrk="1" hangingPunct="1">
              <a:buFont typeface="Wingdings" panose="05000000000000000000" pitchFamily="2" charset="2"/>
              <a:buNone/>
            </a:pPr>
            <a:endParaRPr lang="en-US" altLang="en-US" dirty="0" smtClean="0"/>
          </a:p>
        </p:txBody>
      </p:sp>
      <p:sp>
        <p:nvSpPr>
          <p:cNvPr id="70660" name="Text Box 4"/>
          <p:cNvSpPr txBox="1">
            <a:spLocks noChangeArrowheads="1"/>
          </p:cNvSpPr>
          <p:nvPr/>
        </p:nvSpPr>
        <p:spPr bwMode="auto">
          <a:xfrm>
            <a:off x="4227243" y="3360762"/>
            <a:ext cx="4724400" cy="30469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sz="3200" b="1" dirty="0"/>
              <a:t>You are delinquent</a:t>
            </a:r>
          </a:p>
          <a:p>
            <a:pPr>
              <a:defRPr/>
            </a:pPr>
            <a:r>
              <a:rPr lang="en-US" sz="3200" b="1" dirty="0"/>
              <a:t>You failed to</a:t>
            </a:r>
          </a:p>
          <a:p>
            <a:pPr>
              <a:defRPr/>
            </a:pPr>
            <a:r>
              <a:rPr lang="en-US" sz="3200" b="1" dirty="0"/>
              <a:t>Contrary to your </a:t>
            </a:r>
            <a:r>
              <a:rPr lang="en-US" sz="3200" b="1" dirty="0" smtClean="0"/>
              <a:t>Inference</a:t>
            </a:r>
            <a:endParaRPr lang="en-US" sz="3200" b="1" dirty="0"/>
          </a:p>
          <a:p>
            <a:pPr>
              <a:defRPr/>
            </a:pPr>
            <a:r>
              <a:rPr lang="en-US" sz="3200" b="1" dirty="0"/>
              <a:t>Inexcusable</a:t>
            </a:r>
          </a:p>
          <a:p>
            <a:pPr>
              <a:defRPr/>
            </a:pPr>
            <a:r>
              <a:rPr lang="en-US" sz="3200" b="1" dirty="0"/>
              <a:t>Simply nonsense</a:t>
            </a:r>
          </a:p>
        </p:txBody>
      </p:sp>
      <p:sp>
        <p:nvSpPr>
          <p:cNvPr id="70661" name="Text Box 5"/>
          <p:cNvSpPr txBox="1">
            <a:spLocks noChangeArrowheads="1"/>
          </p:cNvSpPr>
          <p:nvPr/>
        </p:nvSpPr>
        <p:spPr bwMode="auto">
          <a:xfrm>
            <a:off x="4074843" y="1951630"/>
            <a:ext cx="5029200" cy="1077218"/>
          </a:xfrm>
          <a:prstGeom prst="rect">
            <a:avLst/>
          </a:prstGeom>
          <a:solidFill>
            <a:schemeClr val="tx2"/>
          </a:solidFill>
          <a:ln w="9525">
            <a:noFill/>
            <a:miter lim="800000"/>
            <a:headEnd/>
            <a:tailEnd/>
          </a:ln>
          <a:effectLst/>
        </p:spPr>
        <p:txBody>
          <a:bodyPr>
            <a:spAutoFit/>
          </a:bodyPr>
          <a:lstStyle/>
          <a:p>
            <a:pPr algn="ctr">
              <a:defRPr/>
            </a:pPr>
            <a:r>
              <a:rPr lang="en-US" sz="3200" b="1" dirty="0">
                <a:solidFill>
                  <a:schemeClr val="bg1"/>
                </a:solidFill>
                <a:effectLst>
                  <a:outerShdw blurRad="38100" dist="38100" dir="2700000" algn="tl">
                    <a:srgbClr val="808080"/>
                  </a:outerShdw>
                </a:effectLst>
              </a:rPr>
              <a:t>Omit Irritating Expressions</a:t>
            </a:r>
            <a:endParaRPr lang="en-US" sz="3200" b="1" dirty="0">
              <a:solidFill>
                <a:schemeClr val="bg1"/>
              </a:solidFill>
            </a:endParaRPr>
          </a:p>
        </p:txBody>
      </p:sp>
    </p:spTree>
    <p:extLst>
      <p:ext uri="{BB962C8B-B14F-4D97-AF65-F5344CB8AC3E}">
        <p14:creationId xmlns:p14="http://schemas.microsoft.com/office/powerpoint/2010/main" val="4103516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2173556" y="212756"/>
            <a:ext cx="8911687" cy="658780"/>
          </a:xfrm>
        </p:spPr>
        <p:txBody>
          <a:bodyPr>
            <a:normAutofit fontScale="90000"/>
          </a:bodyPr>
          <a:lstStyle/>
          <a:p>
            <a:pPr algn="ctr" eaLnBrk="1" hangingPunct="1">
              <a:defRPr/>
            </a:pPr>
            <a:r>
              <a:rPr lang="en-US" sz="4000" b="1" dirty="0">
                <a:solidFill>
                  <a:schemeClr val="tx2"/>
                </a:solidFill>
              </a:rPr>
              <a:t>Choose Nondiscriminatory Expressions</a:t>
            </a:r>
          </a:p>
        </p:txBody>
      </p:sp>
      <p:sp>
        <p:nvSpPr>
          <p:cNvPr id="43011" name="Rectangle 3"/>
          <p:cNvSpPr>
            <a:spLocks noGrp="1" noChangeArrowheads="1"/>
          </p:cNvSpPr>
          <p:nvPr>
            <p:ph idx="1"/>
          </p:nvPr>
        </p:nvSpPr>
        <p:spPr>
          <a:xfrm>
            <a:off x="1953904" y="929386"/>
            <a:ext cx="8229600" cy="2133600"/>
          </a:xfrm>
        </p:spPr>
        <p:txBody>
          <a:bodyPr/>
          <a:lstStyle/>
          <a:p>
            <a:pPr eaLnBrk="1" hangingPunct="1">
              <a:buFont typeface="Wingdings" panose="05000000000000000000" pitchFamily="2" charset="2"/>
              <a:buNone/>
            </a:pPr>
            <a:r>
              <a:rPr lang="en-US" altLang="en-US" dirty="0" smtClean="0"/>
              <a:t>    </a:t>
            </a:r>
            <a:r>
              <a:rPr lang="en-US" altLang="en-US" sz="2400" dirty="0" smtClean="0"/>
              <a:t>Another requirement for courtesy is the use of nondiscriminatory language that reflects equal treatment of people regardless of </a:t>
            </a:r>
            <a:r>
              <a:rPr lang="en-US" altLang="en-US" sz="2400" b="1" dirty="0" smtClean="0"/>
              <a:t>gender, race, ethnic origin, and physical features.</a:t>
            </a:r>
          </a:p>
        </p:txBody>
      </p:sp>
      <p:sp>
        <p:nvSpPr>
          <p:cNvPr id="43012" name="Text Box 4"/>
          <p:cNvSpPr txBox="1">
            <a:spLocks noChangeArrowheads="1"/>
          </p:cNvSpPr>
          <p:nvPr/>
        </p:nvSpPr>
        <p:spPr bwMode="auto">
          <a:xfrm>
            <a:off x="2362200" y="3062986"/>
            <a:ext cx="2514600" cy="579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a:solidFill>
                  <a:schemeClr val="bg1"/>
                </a:solidFill>
              </a:rPr>
              <a:t>Questionable</a:t>
            </a:r>
          </a:p>
        </p:txBody>
      </p:sp>
      <p:sp>
        <p:nvSpPr>
          <p:cNvPr id="43013" name="Text Box 5"/>
          <p:cNvSpPr txBox="1">
            <a:spLocks noChangeArrowheads="1"/>
          </p:cNvSpPr>
          <p:nvPr/>
        </p:nvSpPr>
        <p:spPr bwMode="auto">
          <a:xfrm>
            <a:off x="6629399" y="3090129"/>
            <a:ext cx="2895600" cy="579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a:solidFill>
                  <a:schemeClr val="bg1"/>
                </a:solidFill>
              </a:rPr>
              <a:t>More Desirable</a:t>
            </a:r>
          </a:p>
        </p:txBody>
      </p:sp>
      <p:sp>
        <p:nvSpPr>
          <p:cNvPr id="43014" name="Text Box 6"/>
          <p:cNvSpPr txBox="1">
            <a:spLocks noChangeArrowheads="1"/>
          </p:cNvSpPr>
          <p:nvPr/>
        </p:nvSpPr>
        <p:spPr bwMode="auto">
          <a:xfrm>
            <a:off x="2133600" y="3930202"/>
            <a:ext cx="2971800" cy="18018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2800" b="1" dirty="0"/>
              <a:t>Freshman</a:t>
            </a:r>
          </a:p>
          <a:p>
            <a:pPr>
              <a:spcBef>
                <a:spcPct val="50000"/>
              </a:spcBef>
            </a:pPr>
            <a:r>
              <a:rPr lang="en-US" altLang="en-US" sz="2800" b="1" dirty="0"/>
              <a:t> </a:t>
            </a:r>
          </a:p>
          <a:p>
            <a:pPr>
              <a:spcBef>
                <a:spcPct val="50000"/>
              </a:spcBef>
            </a:pPr>
            <a:r>
              <a:rPr lang="en-US" altLang="en-US" sz="2800" b="1" dirty="0"/>
              <a:t>Manpower</a:t>
            </a:r>
          </a:p>
        </p:txBody>
      </p:sp>
      <p:sp>
        <p:nvSpPr>
          <p:cNvPr id="43015" name="Text Box 7"/>
          <p:cNvSpPr txBox="1">
            <a:spLocks noChangeArrowheads="1"/>
          </p:cNvSpPr>
          <p:nvPr/>
        </p:nvSpPr>
        <p:spPr bwMode="auto">
          <a:xfrm>
            <a:off x="5829299" y="3930202"/>
            <a:ext cx="4495800" cy="20145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2800" b="1"/>
              <a:t>Entering students; first year student.</a:t>
            </a:r>
          </a:p>
          <a:p>
            <a:pPr>
              <a:spcBef>
                <a:spcPct val="50000"/>
              </a:spcBef>
            </a:pPr>
            <a:r>
              <a:rPr lang="en-US" altLang="en-US" sz="2800" b="1"/>
              <a:t>Workers; employees; work force personnel</a:t>
            </a:r>
          </a:p>
        </p:txBody>
      </p:sp>
    </p:spTree>
    <p:extLst>
      <p:ext uri="{BB962C8B-B14F-4D97-AF65-F5344CB8AC3E}">
        <p14:creationId xmlns:p14="http://schemas.microsoft.com/office/powerpoint/2010/main" val="384625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1981200" y="1119116"/>
            <a:ext cx="8229600" cy="1143000"/>
          </a:xfrm>
        </p:spPr>
        <p:txBody>
          <a:bodyPr>
            <a:normAutofit fontScale="90000"/>
          </a:bodyPr>
          <a:lstStyle/>
          <a:p>
            <a:pPr eaLnBrk="1" hangingPunct="1"/>
            <a:r>
              <a:rPr lang="en-US" altLang="en-US" sz="3200" b="1" dirty="0" smtClean="0">
                <a:cs typeface="Times New Roman" panose="02020603050405020304" pitchFamily="18" charset="0"/>
              </a:rPr>
              <a:t>Re-write the following sentences by implying courtesy and </a:t>
            </a:r>
            <a:r>
              <a:rPr lang="en-US" altLang="en-US" sz="3200" b="1" dirty="0">
                <a:cs typeface="Times New Roman" panose="02020603050405020304" pitchFamily="18" charset="0"/>
              </a:rPr>
              <a:t>by avoiding tactless &amp; blunt language.</a:t>
            </a:r>
          </a:p>
        </p:txBody>
      </p:sp>
      <p:sp>
        <p:nvSpPr>
          <p:cNvPr id="44035" name="Rectangle 3"/>
          <p:cNvSpPr>
            <a:spLocks noGrp="1" noChangeArrowheads="1"/>
          </p:cNvSpPr>
          <p:nvPr>
            <p:ph idx="1"/>
          </p:nvPr>
        </p:nvSpPr>
        <p:spPr>
          <a:xfrm>
            <a:off x="1981200" y="2971800"/>
            <a:ext cx="8229600" cy="3429000"/>
          </a:xfrm>
        </p:spPr>
        <p:txBody>
          <a:bodyPr>
            <a:normAutofit/>
          </a:bodyPr>
          <a:lstStyle/>
          <a:p>
            <a:pPr eaLnBrk="1" hangingPunct="1">
              <a:lnSpc>
                <a:spcPct val="90000"/>
              </a:lnSpc>
            </a:pPr>
            <a:r>
              <a:rPr lang="en-US" altLang="en-US" sz="2400" dirty="0" smtClean="0">
                <a:cs typeface="Times New Roman" panose="02020603050405020304" pitchFamily="18" charset="0"/>
              </a:rPr>
              <a:t>Your letter is not clear at all.</a:t>
            </a:r>
          </a:p>
          <a:p>
            <a:pPr eaLnBrk="1" hangingPunct="1">
              <a:lnSpc>
                <a:spcPct val="90000"/>
              </a:lnSpc>
              <a:buFont typeface="Wingdings" panose="05000000000000000000" pitchFamily="2" charset="2"/>
              <a:buNone/>
            </a:pPr>
            <a:endParaRPr lang="en-US" altLang="en-US" sz="2400" dirty="0">
              <a:cs typeface="Times New Roman" panose="02020603050405020304" pitchFamily="18" charset="0"/>
            </a:endParaRPr>
          </a:p>
          <a:p>
            <a:pPr>
              <a:lnSpc>
                <a:spcPct val="90000"/>
              </a:lnSpc>
            </a:pPr>
            <a:r>
              <a:rPr lang="en-US" altLang="en-US" sz="2400" dirty="0" smtClean="0">
                <a:cs typeface="Times New Roman" panose="02020603050405020304" pitchFamily="18" charset="0"/>
              </a:rPr>
              <a:t>Obviously, if you would read your policy carefully you will be able to answer these questions yourself.</a:t>
            </a:r>
          </a:p>
          <a:p>
            <a:pPr>
              <a:lnSpc>
                <a:spcPct val="90000"/>
              </a:lnSpc>
            </a:pPr>
            <a:endParaRPr lang="en-US" altLang="en-US" sz="2400" dirty="0">
              <a:cs typeface="Times New Roman" panose="02020603050405020304" pitchFamily="18" charset="0"/>
            </a:endParaRPr>
          </a:p>
          <a:p>
            <a:pPr>
              <a:lnSpc>
                <a:spcPct val="90000"/>
              </a:lnSpc>
            </a:pPr>
            <a:r>
              <a:rPr lang="en-US" altLang="en-US" sz="2400" dirty="0" smtClean="0">
                <a:cs typeface="Times New Roman" panose="02020603050405020304" pitchFamily="18" charset="0"/>
              </a:rPr>
              <a:t> Apparently you already forgotten what I wrote you two weeks ago.</a:t>
            </a:r>
          </a:p>
          <a:p>
            <a:pPr eaLnBrk="1" hangingPunct="1">
              <a:lnSpc>
                <a:spcPct val="90000"/>
              </a:lnSpc>
            </a:pPr>
            <a:endParaRPr lang="en-US" altLang="en-US" sz="2400" dirty="0" smtClean="0"/>
          </a:p>
        </p:txBody>
      </p:sp>
      <p:sp>
        <p:nvSpPr>
          <p:cNvPr id="97284" name="Rectangle 4"/>
          <p:cNvSpPr>
            <a:spLocks noRot="1" noChangeArrowheads="1"/>
          </p:cNvSpPr>
          <p:nvPr/>
        </p:nvSpPr>
        <p:spPr bwMode="auto">
          <a:xfrm>
            <a:off x="1981200" y="533400"/>
            <a:ext cx="8229600" cy="585716"/>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rPr>
              <a:t>Exercise</a:t>
            </a:r>
            <a:endParaRPr lang="en-US" sz="3600" dirty="0">
              <a:solidFill>
                <a:schemeClr val="tx2"/>
              </a:solidFill>
              <a:cs typeface="Times New Roman" pitchFamily="18" charset="0"/>
            </a:endParaRPr>
          </a:p>
        </p:txBody>
      </p:sp>
    </p:spTree>
    <p:extLst>
      <p:ext uri="{BB962C8B-B14F-4D97-AF65-F5344CB8AC3E}">
        <p14:creationId xmlns:p14="http://schemas.microsoft.com/office/powerpoint/2010/main" val="3921434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1981200" y="1417638"/>
            <a:ext cx="8229600" cy="792162"/>
          </a:xfrm>
        </p:spPr>
        <p:txBody>
          <a:bodyPr/>
          <a:lstStyle/>
          <a:p>
            <a:pPr eaLnBrk="1" hangingPunct="1"/>
            <a:r>
              <a:rPr lang="en-US" altLang="en-US">
                <a:cs typeface="Times New Roman" panose="02020603050405020304" pitchFamily="18" charset="0"/>
              </a:rPr>
              <a:t>Use gender friendly substitutes </a:t>
            </a:r>
          </a:p>
        </p:txBody>
      </p:sp>
      <p:sp>
        <p:nvSpPr>
          <p:cNvPr id="45059" name="Rectangle 3"/>
          <p:cNvSpPr>
            <a:spLocks noGrp="1" noChangeArrowheads="1"/>
          </p:cNvSpPr>
          <p:nvPr>
            <p:ph idx="1"/>
          </p:nvPr>
        </p:nvSpPr>
        <p:spPr>
          <a:xfrm>
            <a:off x="1981200" y="2362200"/>
            <a:ext cx="8229600" cy="4114800"/>
          </a:xfrm>
        </p:spPr>
        <p:txBody>
          <a:bodyPr>
            <a:normAutofit/>
          </a:bodyPr>
          <a:lstStyle/>
          <a:p>
            <a:pPr eaLnBrk="1" hangingPunct="1"/>
            <a:r>
              <a:rPr lang="en-US" altLang="en-US" sz="2800" dirty="0" smtClean="0">
                <a:cs typeface="Times New Roman" panose="02020603050405020304" pitchFamily="18" charset="0"/>
              </a:rPr>
              <a:t>Mankind</a:t>
            </a:r>
          </a:p>
          <a:p>
            <a:pPr eaLnBrk="1" hangingPunct="1"/>
            <a:r>
              <a:rPr lang="en-US" altLang="en-US" sz="2800" dirty="0" smtClean="0">
                <a:cs typeface="Times New Roman" panose="02020603050405020304" pitchFamily="18" charset="0"/>
              </a:rPr>
              <a:t> The best man for the job</a:t>
            </a:r>
          </a:p>
          <a:p>
            <a:pPr eaLnBrk="1" hangingPunct="1"/>
            <a:r>
              <a:rPr lang="en-US" altLang="en-US" sz="2800" dirty="0" smtClean="0">
                <a:cs typeface="Times New Roman" panose="02020603050405020304" pitchFamily="18" charset="0"/>
              </a:rPr>
              <a:t> Manmade</a:t>
            </a:r>
          </a:p>
          <a:p>
            <a:pPr eaLnBrk="1" hangingPunct="1"/>
            <a:r>
              <a:rPr lang="en-US" altLang="en-US" sz="2800" dirty="0" smtClean="0">
                <a:cs typeface="Times New Roman" panose="02020603050405020304" pitchFamily="18" charset="0"/>
              </a:rPr>
              <a:t> Manpower</a:t>
            </a:r>
          </a:p>
          <a:p>
            <a:pPr eaLnBrk="1" hangingPunct="1"/>
            <a:r>
              <a:rPr lang="en-US" altLang="en-US" sz="2800" dirty="0" smtClean="0">
                <a:cs typeface="Times New Roman" panose="02020603050405020304" pitchFamily="18" charset="0"/>
              </a:rPr>
              <a:t> Businessman</a:t>
            </a:r>
          </a:p>
          <a:p>
            <a:pPr eaLnBrk="1" hangingPunct="1"/>
            <a:r>
              <a:rPr lang="en-US" altLang="en-US" sz="2800" dirty="0" smtClean="0">
                <a:cs typeface="Times New Roman" panose="02020603050405020304" pitchFamily="18" charset="0"/>
              </a:rPr>
              <a:t> Salesman</a:t>
            </a:r>
          </a:p>
          <a:p>
            <a:pPr eaLnBrk="1" hangingPunct="1"/>
            <a:r>
              <a:rPr lang="en-US" altLang="en-US" sz="2800" dirty="0" smtClean="0">
                <a:cs typeface="Times New Roman" panose="02020603050405020304" pitchFamily="18" charset="0"/>
              </a:rPr>
              <a:t> Chairman</a:t>
            </a:r>
            <a:endParaRPr lang="en-US" altLang="en-US" sz="2800" dirty="0" smtClean="0"/>
          </a:p>
        </p:txBody>
      </p:sp>
      <p:sp>
        <p:nvSpPr>
          <p:cNvPr id="98308" name="Rectangle 4"/>
          <p:cNvSpPr>
            <a:spLocks noRot="1" noChangeArrowheads="1"/>
          </p:cNvSpPr>
          <p:nvPr/>
        </p:nvSpPr>
        <p:spPr bwMode="auto">
          <a:xfrm>
            <a:off x="1981200" y="457200"/>
            <a:ext cx="8229600" cy="634621"/>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rPr>
              <a:t>Exercise</a:t>
            </a:r>
            <a:endParaRPr lang="en-US" sz="3600" dirty="0">
              <a:solidFill>
                <a:schemeClr val="tx2"/>
              </a:solidFill>
              <a:cs typeface="Times New Roman" pitchFamily="18" charset="0"/>
            </a:endParaRPr>
          </a:p>
        </p:txBody>
      </p:sp>
    </p:spTree>
    <p:extLst>
      <p:ext uri="{BB962C8B-B14F-4D97-AF65-F5344CB8AC3E}">
        <p14:creationId xmlns:p14="http://schemas.microsoft.com/office/powerpoint/2010/main" val="1853097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2592925" y="624110"/>
            <a:ext cx="8911687" cy="727018"/>
          </a:xfrm>
        </p:spPr>
        <p:txBody>
          <a:bodyPr>
            <a:noAutofit/>
          </a:bodyPr>
          <a:lstStyle/>
          <a:p>
            <a:pPr algn="ctr" eaLnBrk="1" hangingPunct="1"/>
            <a:r>
              <a:rPr lang="en-US" altLang="en-US" sz="4400" b="1" dirty="0" smtClean="0"/>
              <a:t>Exercise</a:t>
            </a:r>
          </a:p>
        </p:txBody>
      </p:sp>
      <p:sp>
        <p:nvSpPr>
          <p:cNvPr id="46083" name="Rectangle 3"/>
          <p:cNvSpPr>
            <a:spLocks noGrp="1" noChangeArrowheads="1"/>
          </p:cNvSpPr>
          <p:nvPr>
            <p:ph idx="1"/>
          </p:nvPr>
        </p:nvSpPr>
        <p:spPr/>
        <p:txBody>
          <a:bodyPr>
            <a:normAutofit fontScale="92500" lnSpcReduction="20000"/>
          </a:bodyPr>
          <a:lstStyle/>
          <a:p>
            <a:pPr eaLnBrk="1" hangingPunct="1">
              <a:lnSpc>
                <a:spcPct val="90000"/>
              </a:lnSpc>
            </a:pPr>
            <a:r>
              <a:rPr lang="en-US" altLang="en-US" sz="3600" dirty="0" smtClean="0"/>
              <a:t>You guys should all be concerned about the issue.</a:t>
            </a:r>
          </a:p>
          <a:p>
            <a:pPr eaLnBrk="1" hangingPunct="1">
              <a:lnSpc>
                <a:spcPct val="90000"/>
              </a:lnSpc>
            </a:pPr>
            <a:endParaRPr lang="en-US" altLang="en-US" sz="3600" dirty="0" smtClean="0">
              <a:cs typeface="Times New Roman" panose="02020603050405020304" pitchFamily="18" charset="0"/>
            </a:endParaRPr>
          </a:p>
          <a:p>
            <a:pPr eaLnBrk="1" hangingPunct="1">
              <a:lnSpc>
                <a:spcPct val="90000"/>
              </a:lnSpc>
            </a:pPr>
            <a:r>
              <a:rPr lang="en-US" altLang="en-US" sz="3600" dirty="0" smtClean="0"/>
              <a:t>Each manger has an assigned place – he should park his car….</a:t>
            </a:r>
          </a:p>
          <a:p>
            <a:pPr eaLnBrk="1" hangingPunct="1">
              <a:lnSpc>
                <a:spcPct val="90000"/>
              </a:lnSpc>
              <a:buFont typeface="Wingdings" panose="05000000000000000000" pitchFamily="2" charset="2"/>
              <a:buNone/>
            </a:pPr>
            <a:endParaRPr lang="en-US" altLang="en-US" sz="3600" dirty="0" smtClean="0">
              <a:cs typeface="Times New Roman" panose="02020603050405020304" pitchFamily="18" charset="0"/>
            </a:endParaRPr>
          </a:p>
          <a:p>
            <a:pPr eaLnBrk="1" hangingPunct="1">
              <a:lnSpc>
                <a:spcPct val="90000"/>
              </a:lnSpc>
            </a:pPr>
            <a:r>
              <a:rPr lang="en-US" altLang="en-US" sz="3600" dirty="0" smtClean="0"/>
              <a:t>Each customer will have change noted on his bill </a:t>
            </a:r>
          </a:p>
          <a:p>
            <a:pPr eaLnBrk="1" hangingPunct="1">
              <a:lnSpc>
                <a:spcPct val="90000"/>
              </a:lnSpc>
            </a:pPr>
            <a:endParaRPr lang="en-US" altLang="en-US" dirty="0" smtClean="0"/>
          </a:p>
        </p:txBody>
      </p:sp>
    </p:spTree>
    <p:extLst>
      <p:ext uri="{BB962C8B-B14F-4D97-AF65-F5344CB8AC3E}">
        <p14:creationId xmlns:p14="http://schemas.microsoft.com/office/powerpoint/2010/main" val="294829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algn="ctr" eaLnBrk="1" hangingPunct="1"/>
            <a:r>
              <a:rPr lang="en-US" altLang="en-US" smtClean="0"/>
              <a:t>THE SEVEN C’s ARE</a:t>
            </a:r>
          </a:p>
        </p:txBody>
      </p:sp>
      <p:sp>
        <p:nvSpPr>
          <p:cNvPr id="11267" name="Rectangle 3"/>
          <p:cNvSpPr>
            <a:spLocks noGrp="1" noChangeArrowheads="1"/>
          </p:cNvSpPr>
          <p:nvPr>
            <p:ph idx="1"/>
          </p:nvPr>
        </p:nvSpPr>
        <p:spPr/>
        <p:txBody>
          <a:bodyPr>
            <a:noAutofit/>
          </a:bodyPr>
          <a:lstStyle/>
          <a:p>
            <a:pPr marL="514350" indent="-514350" eaLnBrk="1" hangingPunct="1">
              <a:buFont typeface="+mj-lt"/>
              <a:buAutoNum type="arabicPeriod"/>
            </a:pPr>
            <a:r>
              <a:rPr lang="en-US" altLang="en-US" sz="2800" dirty="0" smtClean="0"/>
              <a:t>Completeness</a:t>
            </a:r>
          </a:p>
          <a:p>
            <a:pPr marL="514350" indent="-514350" eaLnBrk="1" hangingPunct="1">
              <a:buFont typeface="+mj-lt"/>
              <a:buAutoNum type="arabicPeriod"/>
            </a:pPr>
            <a:r>
              <a:rPr lang="en-US" altLang="en-US" sz="2800" dirty="0" smtClean="0"/>
              <a:t>Conciseness</a:t>
            </a:r>
          </a:p>
          <a:p>
            <a:pPr marL="514350" indent="-514350" eaLnBrk="1" hangingPunct="1">
              <a:buFont typeface="+mj-lt"/>
              <a:buAutoNum type="arabicPeriod"/>
            </a:pPr>
            <a:r>
              <a:rPr lang="en-US" altLang="en-US" sz="2800" dirty="0" smtClean="0"/>
              <a:t>Consideration</a:t>
            </a:r>
          </a:p>
          <a:p>
            <a:pPr marL="514350" indent="-514350" eaLnBrk="1" hangingPunct="1">
              <a:buFont typeface="+mj-lt"/>
              <a:buAutoNum type="arabicPeriod"/>
            </a:pPr>
            <a:r>
              <a:rPr lang="en-US" altLang="en-US" sz="2800" dirty="0" smtClean="0"/>
              <a:t>Concreteness</a:t>
            </a:r>
          </a:p>
          <a:p>
            <a:pPr marL="514350" indent="-514350" eaLnBrk="1" hangingPunct="1">
              <a:buFont typeface="+mj-lt"/>
              <a:buAutoNum type="arabicPeriod"/>
            </a:pPr>
            <a:r>
              <a:rPr lang="en-US" altLang="en-US" sz="2800" dirty="0" smtClean="0"/>
              <a:t>Clarity</a:t>
            </a:r>
          </a:p>
          <a:p>
            <a:pPr marL="514350" indent="-514350" eaLnBrk="1" hangingPunct="1">
              <a:buFont typeface="+mj-lt"/>
              <a:buAutoNum type="arabicPeriod"/>
            </a:pPr>
            <a:r>
              <a:rPr lang="en-US" altLang="en-US" sz="2800" dirty="0" smtClean="0"/>
              <a:t>Courtesy</a:t>
            </a:r>
          </a:p>
          <a:p>
            <a:pPr marL="514350" indent="-514350" eaLnBrk="1" hangingPunct="1">
              <a:buFont typeface="+mj-lt"/>
              <a:buAutoNum type="arabicPeriod"/>
            </a:pPr>
            <a:r>
              <a:rPr lang="en-US" altLang="en-US" sz="2800" dirty="0" smtClean="0"/>
              <a:t>Correctness</a:t>
            </a:r>
          </a:p>
        </p:txBody>
      </p:sp>
      <p:pic>
        <p:nvPicPr>
          <p:cNvPr id="11268" name="Picture 3"/>
          <p:cNvPicPr>
            <a:picLocks noChangeAspect="1"/>
          </p:cNvPicPr>
          <p:nvPr/>
        </p:nvPicPr>
        <p:blipFill rotWithShape="1">
          <a:blip r:embed="rId2">
            <a:extLst>
              <a:ext uri="{28A0092B-C50C-407E-A947-70E740481C1C}">
                <a14:useLocalDpi xmlns:a14="http://schemas.microsoft.com/office/drawing/2010/main" val="0"/>
              </a:ext>
            </a:extLst>
          </a:blip>
          <a:srcRect t="6755"/>
          <a:stretch/>
        </p:blipFill>
        <p:spPr bwMode="auto">
          <a:xfrm>
            <a:off x="6175797" y="2006221"/>
            <a:ext cx="5001720" cy="4319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073961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2286000" y="274638"/>
            <a:ext cx="7162800" cy="721649"/>
          </a:xfrm>
        </p:spPr>
        <p:txBody>
          <a:bodyPr/>
          <a:lstStyle/>
          <a:p>
            <a:pPr algn="ctr" eaLnBrk="1" hangingPunct="1">
              <a:defRPr/>
            </a:pPr>
            <a:r>
              <a:rPr lang="en-US" b="1" dirty="0" smtClean="0">
                <a:solidFill>
                  <a:srgbClr val="FF0000"/>
                </a:solidFill>
              </a:rPr>
              <a:t>CORRECTNESS</a:t>
            </a:r>
          </a:p>
        </p:txBody>
      </p:sp>
      <p:sp>
        <p:nvSpPr>
          <p:cNvPr id="47107" name="Rectangle 3"/>
          <p:cNvSpPr>
            <a:spLocks noGrp="1" noChangeArrowheads="1"/>
          </p:cNvSpPr>
          <p:nvPr>
            <p:ph idx="1"/>
          </p:nvPr>
        </p:nvSpPr>
        <p:spPr>
          <a:xfrm>
            <a:off x="1981200" y="996287"/>
            <a:ext cx="8229600" cy="5861713"/>
          </a:xfrm>
        </p:spPr>
        <p:txBody>
          <a:bodyPr>
            <a:normAutofit/>
          </a:bodyPr>
          <a:lstStyle/>
          <a:p>
            <a:pPr eaLnBrk="1" hangingPunct="1">
              <a:lnSpc>
                <a:spcPct val="90000"/>
              </a:lnSpc>
              <a:buFont typeface="Wingdings" panose="05000000000000000000" pitchFamily="2" charset="2"/>
              <a:buNone/>
            </a:pPr>
            <a:r>
              <a:rPr lang="en-US" altLang="en-US" sz="2800" dirty="0" smtClean="0"/>
              <a:t>    At the core of correctness is proper grammar, punctuation, and spelling.</a:t>
            </a:r>
          </a:p>
          <a:p>
            <a:pPr eaLnBrk="1" hangingPunct="1">
              <a:lnSpc>
                <a:spcPct val="90000"/>
              </a:lnSpc>
              <a:buFont typeface="Wingdings" panose="05000000000000000000" pitchFamily="2" charset="2"/>
              <a:buNone/>
            </a:pPr>
            <a:r>
              <a:rPr lang="en-US" altLang="en-US" sz="2800" dirty="0" smtClean="0"/>
              <a:t>However a message may be perfect grammatically and mechanically, but still insult or lose a customer. </a:t>
            </a:r>
            <a:r>
              <a:rPr lang="en-US" altLang="en-US" sz="2800" dirty="0"/>
              <a:t>C</a:t>
            </a:r>
            <a:r>
              <a:rPr lang="en-US" altLang="en-US" sz="2800" dirty="0" smtClean="0"/>
              <a:t>orrectness, means the following three characteristics:</a:t>
            </a:r>
          </a:p>
          <a:p>
            <a:pPr eaLnBrk="1" hangingPunct="1">
              <a:lnSpc>
                <a:spcPct val="90000"/>
              </a:lnSpc>
              <a:buFont typeface="Wingdings" panose="05000000000000000000" pitchFamily="2" charset="2"/>
              <a:buNone/>
            </a:pPr>
            <a:endParaRPr lang="en-US" altLang="en-US" sz="2800" dirty="0"/>
          </a:p>
          <a:p>
            <a:pPr eaLnBrk="1" hangingPunct="1">
              <a:lnSpc>
                <a:spcPct val="90000"/>
              </a:lnSpc>
              <a:buFont typeface="Wingdings" panose="05000000000000000000" pitchFamily="2" charset="2"/>
              <a:buNone/>
            </a:pPr>
            <a:endParaRPr lang="en-US" altLang="en-US" sz="2800" dirty="0" smtClean="0"/>
          </a:p>
          <a:p>
            <a:pPr eaLnBrk="1" hangingPunct="1">
              <a:lnSpc>
                <a:spcPct val="90000"/>
              </a:lnSpc>
              <a:buFont typeface="Wingdings" panose="05000000000000000000" pitchFamily="2" charset="2"/>
              <a:buNone/>
            </a:pPr>
            <a:endParaRPr lang="en-US" altLang="en-US" sz="2800" dirty="0" smtClean="0"/>
          </a:p>
          <a:p>
            <a:pPr eaLnBrk="1" hangingPunct="1">
              <a:lnSpc>
                <a:spcPct val="90000"/>
              </a:lnSpc>
            </a:pPr>
            <a:endParaRPr lang="en-US" altLang="en-US" sz="2800" dirty="0" smtClean="0"/>
          </a:p>
          <a:p>
            <a:pPr marL="0" indent="0" eaLnBrk="1" hangingPunct="1">
              <a:lnSpc>
                <a:spcPct val="90000"/>
              </a:lnSpc>
              <a:buNone/>
            </a:pPr>
            <a:endParaRPr lang="en-US" altLang="en-US" sz="2800" dirty="0"/>
          </a:p>
        </p:txBody>
      </p:sp>
      <p:sp>
        <p:nvSpPr>
          <p:cNvPr id="2" name="Rectangle 1"/>
          <p:cNvSpPr/>
          <p:nvPr/>
        </p:nvSpPr>
        <p:spPr>
          <a:xfrm>
            <a:off x="2286000" y="3657600"/>
            <a:ext cx="7035421" cy="65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en-US" sz="2800" b="1" dirty="0">
                <a:solidFill>
                  <a:schemeClr val="tx1"/>
                </a:solidFill>
              </a:rPr>
              <a:t>Use the right level of language.</a:t>
            </a:r>
          </a:p>
        </p:txBody>
      </p:sp>
      <p:sp>
        <p:nvSpPr>
          <p:cNvPr id="3" name="Rectangle 2"/>
          <p:cNvSpPr/>
          <p:nvPr/>
        </p:nvSpPr>
        <p:spPr>
          <a:xfrm>
            <a:off x="2286000" y="4626591"/>
            <a:ext cx="7035421"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en-US" sz="2400" b="1" dirty="0">
                <a:solidFill>
                  <a:schemeClr val="tx1"/>
                </a:solidFill>
              </a:rPr>
              <a:t>Check accuracy of figures, facts, and words.</a:t>
            </a:r>
          </a:p>
        </p:txBody>
      </p:sp>
      <p:sp>
        <p:nvSpPr>
          <p:cNvPr id="4" name="Rectangle 3"/>
          <p:cNvSpPr/>
          <p:nvPr/>
        </p:nvSpPr>
        <p:spPr>
          <a:xfrm>
            <a:off x="2286000" y="5472752"/>
            <a:ext cx="7035421"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en-US" sz="2400" b="1" dirty="0">
                <a:solidFill>
                  <a:schemeClr val="tx1"/>
                </a:solidFill>
              </a:rPr>
              <a:t>Maintain acceptable writing mechanics.</a:t>
            </a:r>
          </a:p>
        </p:txBody>
      </p:sp>
    </p:spTree>
    <p:extLst>
      <p:ext uri="{BB962C8B-B14F-4D97-AF65-F5344CB8AC3E}">
        <p14:creationId xmlns:p14="http://schemas.microsoft.com/office/powerpoint/2010/main" val="946216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1981200" y="381000"/>
            <a:ext cx="8229600" cy="660399"/>
          </a:xfrm>
        </p:spPr>
        <p:txBody>
          <a:bodyPr/>
          <a:lstStyle/>
          <a:p>
            <a:pPr algn="ctr" eaLnBrk="1" hangingPunct="1">
              <a:defRPr/>
            </a:pPr>
            <a:r>
              <a:rPr lang="en-US" b="1" dirty="0">
                <a:solidFill>
                  <a:schemeClr val="tx1"/>
                </a:solidFill>
                <a:latin typeface="Garamond" pitchFamily="18" charset="0"/>
              </a:rPr>
              <a:t>Use the Right Level of Language</a:t>
            </a:r>
          </a:p>
        </p:txBody>
      </p:sp>
      <p:sp>
        <p:nvSpPr>
          <p:cNvPr id="48131" name="Rectangle 3"/>
          <p:cNvSpPr>
            <a:spLocks noGrp="1" noChangeArrowheads="1"/>
          </p:cNvSpPr>
          <p:nvPr>
            <p:ph idx="1"/>
          </p:nvPr>
        </p:nvSpPr>
        <p:spPr>
          <a:xfrm>
            <a:off x="1981200" y="1143000"/>
            <a:ext cx="8229600" cy="1371600"/>
          </a:xfrm>
        </p:spPr>
        <p:txBody>
          <a:bodyPr>
            <a:normAutofit/>
          </a:bodyPr>
          <a:lstStyle/>
          <a:p>
            <a:pPr eaLnBrk="1" hangingPunct="1">
              <a:lnSpc>
                <a:spcPct val="90000"/>
              </a:lnSpc>
              <a:buFont typeface="Wingdings" panose="05000000000000000000" pitchFamily="2" charset="2"/>
              <a:buNone/>
            </a:pPr>
            <a:r>
              <a:rPr lang="en-US" altLang="en-US" sz="2400" dirty="0">
                <a:solidFill>
                  <a:schemeClr val="tx1"/>
                </a:solidFill>
              </a:rPr>
              <a:t>   Informal writing is more characteristics of business writing—even more so if that writing occurs in an E-mail message.</a:t>
            </a:r>
          </a:p>
        </p:txBody>
      </p:sp>
      <p:sp>
        <p:nvSpPr>
          <p:cNvPr id="48132" name="Text Box 4"/>
          <p:cNvSpPr txBox="1">
            <a:spLocks noChangeArrowheads="1"/>
          </p:cNvSpPr>
          <p:nvPr/>
        </p:nvSpPr>
        <p:spPr bwMode="auto">
          <a:xfrm>
            <a:off x="2743200" y="2590801"/>
            <a:ext cx="2514600" cy="3968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2000" b="1">
                <a:solidFill>
                  <a:schemeClr val="bg1"/>
                </a:solidFill>
              </a:rPr>
              <a:t>More Formal</a:t>
            </a:r>
          </a:p>
        </p:txBody>
      </p:sp>
      <p:sp>
        <p:nvSpPr>
          <p:cNvPr id="48133" name="Text Box 5"/>
          <p:cNvSpPr txBox="1">
            <a:spLocks noChangeArrowheads="1"/>
          </p:cNvSpPr>
          <p:nvPr/>
        </p:nvSpPr>
        <p:spPr bwMode="auto">
          <a:xfrm>
            <a:off x="7010400" y="2616201"/>
            <a:ext cx="2362200"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spcBef>
                <a:spcPct val="50000"/>
              </a:spcBef>
            </a:pPr>
            <a:r>
              <a:rPr lang="en-US" altLang="en-US" sz="2000" b="1">
                <a:solidFill>
                  <a:schemeClr val="bg1"/>
                </a:solidFill>
              </a:rPr>
              <a:t>Less Formal</a:t>
            </a:r>
          </a:p>
        </p:txBody>
      </p:sp>
      <p:sp>
        <p:nvSpPr>
          <p:cNvPr id="48134" name="Text Box 6"/>
          <p:cNvSpPr txBox="1">
            <a:spLocks noChangeArrowheads="1"/>
          </p:cNvSpPr>
          <p:nvPr/>
        </p:nvSpPr>
        <p:spPr bwMode="auto">
          <a:xfrm>
            <a:off x="2743200" y="3073401"/>
            <a:ext cx="2514600" cy="1311275"/>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2000"/>
              <a:t>Participate</a:t>
            </a:r>
          </a:p>
          <a:p>
            <a:pPr>
              <a:spcBef>
                <a:spcPct val="50000"/>
              </a:spcBef>
            </a:pPr>
            <a:r>
              <a:rPr lang="en-US" altLang="en-US" sz="2000"/>
              <a:t>Procure</a:t>
            </a:r>
          </a:p>
          <a:p>
            <a:pPr>
              <a:spcBef>
                <a:spcPct val="50000"/>
              </a:spcBef>
            </a:pPr>
            <a:r>
              <a:rPr lang="en-US" altLang="en-US" sz="2000"/>
              <a:t>Endeavor</a:t>
            </a:r>
          </a:p>
        </p:txBody>
      </p:sp>
      <p:sp>
        <p:nvSpPr>
          <p:cNvPr id="48135" name="Text Box 7"/>
          <p:cNvSpPr txBox="1">
            <a:spLocks noChangeArrowheads="1"/>
          </p:cNvSpPr>
          <p:nvPr/>
        </p:nvSpPr>
        <p:spPr bwMode="auto">
          <a:xfrm>
            <a:off x="7010400" y="3073400"/>
            <a:ext cx="2362200" cy="1320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2000"/>
              <a:t>Join</a:t>
            </a:r>
          </a:p>
          <a:p>
            <a:pPr>
              <a:spcBef>
                <a:spcPct val="50000"/>
              </a:spcBef>
            </a:pPr>
            <a:r>
              <a:rPr lang="en-US" altLang="en-US" sz="2000"/>
              <a:t>Get</a:t>
            </a:r>
          </a:p>
          <a:p>
            <a:pPr>
              <a:spcBef>
                <a:spcPct val="50000"/>
              </a:spcBef>
            </a:pPr>
            <a:r>
              <a:rPr lang="en-US" altLang="en-US" sz="2000"/>
              <a:t>Try</a:t>
            </a:r>
          </a:p>
        </p:txBody>
      </p:sp>
      <p:sp>
        <p:nvSpPr>
          <p:cNvPr id="55304" name="Rectangle 8"/>
          <p:cNvSpPr>
            <a:spLocks noRot="1" noChangeArrowheads="1"/>
          </p:cNvSpPr>
          <p:nvPr/>
        </p:nvSpPr>
        <p:spPr bwMode="auto">
          <a:xfrm>
            <a:off x="1382973" y="4415431"/>
            <a:ext cx="8229600" cy="838200"/>
          </a:xfrm>
          <a:prstGeom prst="rect">
            <a:avLst/>
          </a:prstGeom>
          <a:noFill/>
          <a:ln w="9525">
            <a:noFill/>
            <a:miter lim="800000"/>
            <a:headEnd/>
            <a:tailEnd/>
          </a:ln>
          <a:effectLst/>
        </p:spPr>
        <p:txBody>
          <a:bodyPr anchor="ctr"/>
          <a:lstStyle/>
          <a:p>
            <a:pPr algn="ctr" eaLnBrk="1" hangingPunct="1">
              <a:defRPr/>
            </a:pPr>
            <a:r>
              <a:rPr lang="en-US" sz="2800" b="1" dirty="0"/>
              <a:t>Check Accuracy of Figures, Facts, and Words</a:t>
            </a:r>
          </a:p>
        </p:txBody>
      </p:sp>
      <p:sp>
        <p:nvSpPr>
          <p:cNvPr id="55305" name="Rectangle 9"/>
          <p:cNvSpPr>
            <a:spLocks noChangeArrowheads="1"/>
          </p:cNvSpPr>
          <p:nvPr/>
        </p:nvSpPr>
        <p:spPr bwMode="auto">
          <a:xfrm>
            <a:off x="1981200" y="5105400"/>
            <a:ext cx="8229600" cy="1143000"/>
          </a:xfrm>
          <a:prstGeom prst="rect">
            <a:avLst/>
          </a:prstGeom>
          <a:noFill/>
          <a:ln w="9525">
            <a:noFill/>
            <a:miter lim="800000"/>
            <a:headEnd/>
            <a:tailEnd/>
          </a:ln>
          <a:effectLst/>
        </p:spPr>
        <p:txBody>
          <a:bodyPr/>
          <a:lstStyle/>
          <a:p>
            <a:pPr marL="457200" indent="-457200">
              <a:lnSpc>
                <a:spcPct val="90000"/>
              </a:lnSpc>
              <a:spcBef>
                <a:spcPct val="20000"/>
              </a:spcBef>
              <a:buClr>
                <a:schemeClr val="hlink"/>
              </a:buClr>
              <a:buSzPct val="70000"/>
              <a:buFont typeface="Wingdings" panose="05000000000000000000" pitchFamily="2" charset="2"/>
              <a:buChar char="Ø"/>
              <a:defRPr/>
            </a:pPr>
            <a:r>
              <a:rPr lang="en-US" sz="2800" dirty="0"/>
              <a:t>	A good check of data is to have another person read and comment on the validity of the material.</a:t>
            </a:r>
          </a:p>
        </p:txBody>
      </p:sp>
    </p:spTree>
    <p:extLst>
      <p:ext uri="{BB962C8B-B14F-4D97-AF65-F5344CB8AC3E}">
        <p14:creationId xmlns:p14="http://schemas.microsoft.com/office/powerpoint/2010/main" val="4360717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Faulty language </a:t>
            </a:r>
            <a:endParaRPr lang="en-US" dirty="0"/>
          </a:p>
        </p:txBody>
      </p:sp>
      <p:sp>
        <p:nvSpPr>
          <p:cNvPr id="3" name="Content Placeholder 2"/>
          <p:cNvSpPr>
            <a:spLocks noGrp="1"/>
          </p:cNvSpPr>
          <p:nvPr>
            <p:ph idx="1"/>
          </p:nvPr>
        </p:nvSpPr>
        <p:spPr/>
        <p:txBody>
          <a:bodyPr/>
          <a:lstStyle/>
          <a:p>
            <a:r>
              <a:rPr lang="en-US" dirty="0"/>
              <a:t>Asslam-0-alikum miss</a:t>
            </a:r>
            <a:r>
              <a:rPr lang="en-US" dirty="0" smtClean="0"/>
              <a:t>! How </a:t>
            </a:r>
            <a:r>
              <a:rPr lang="en-US" dirty="0"/>
              <a:t>are you?</a:t>
            </a:r>
            <a:br>
              <a:rPr lang="en-US" dirty="0"/>
            </a:br>
            <a:r>
              <a:rPr lang="en-US" dirty="0"/>
              <a:t>I am your student from last semester(6th). </a:t>
            </a:r>
            <a:r>
              <a:rPr lang="en-US" dirty="0" err="1"/>
              <a:t>i</a:t>
            </a:r>
            <a:r>
              <a:rPr lang="en-US" dirty="0"/>
              <a:t> made my CV for job can you please review it at once </a:t>
            </a:r>
            <a:r>
              <a:rPr lang="en-US" dirty="0" smtClean="0"/>
              <a:t>(Asking “how are you”, basic grammatical errors, wrong use of preposition “at” that makes it impolite)</a:t>
            </a:r>
          </a:p>
          <a:p>
            <a:r>
              <a:rPr lang="en-US" dirty="0"/>
              <a:t>Miss </a:t>
            </a:r>
            <a:r>
              <a:rPr lang="en-US" dirty="0" err="1"/>
              <a:t>i</a:t>
            </a:r>
            <a:r>
              <a:rPr lang="en-US" dirty="0"/>
              <a:t> uploaded my file but it is not showing all pages to me some pages are not downloading can you please see and </a:t>
            </a:r>
            <a:r>
              <a:rPr lang="en-US" dirty="0" smtClean="0"/>
              <a:t>conform (Spelling, punctuation and grammatical errors)</a:t>
            </a:r>
          </a:p>
          <a:p>
            <a:endParaRPr lang="en-US" dirty="0"/>
          </a:p>
          <a:p>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4246455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1896889" y="433041"/>
            <a:ext cx="8911687" cy="754314"/>
          </a:xfrm>
        </p:spPr>
        <p:txBody>
          <a:bodyPr/>
          <a:lstStyle/>
          <a:p>
            <a:pPr algn="ctr" eaLnBrk="1" hangingPunct="1">
              <a:defRPr/>
            </a:pPr>
            <a:r>
              <a:rPr lang="en-US" sz="4000" b="1" dirty="0" smtClean="0">
                <a:solidFill>
                  <a:srgbClr val="FF0000"/>
                </a:solidFill>
              </a:rPr>
              <a:t>CLARITY</a:t>
            </a:r>
            <a:endParaRPr lang="en-US" b="1" dirty="0" smtClean="0">
              <a:solidFill>
                <a:srgbClr val="FF0000"/>
              </a:solidFill>
            </a:endParaRPr>
          </a:p>
        </p:txBody>
      </p:sp>
      <p:sp>
        <p:nvSpPr>
          <p:cNvPr id="8195" name="Rectangle 3"/>
          <p:cNvSpPr>
            <a:spLocks noGrp="1" noChangeArrowheads="1"/>
          </p:cNvSpPr>
          <p:nvPr>
            <p:ph idx="1"/>
          </p:nvPr>
        </p:nvSpPr>
        <p:spPr>
          <a:xfrm>
            <a:off x="1896889" y="1405719"/>
            <a:ext cx="9607723" cy="4505503"/>
          </a:xfrm>
        </p:spPr>
        <p:txBody>
          <a:bodyPr>
            <a:normAutofit/>
          </a:bodyPr>
          <a:lstStyle/>
          <a:p>
            <a:pPr marL="420624" indent="-384048">
              <a:buNone/>
              <a:defRPr/>
            </a:pPr>
            <a:r>
              <a:rPr lang="en-US" dirty="0" smtClean="0"/>
              <a:t>    </a:t>
            </a:r>
            <a:r>
              <a:rPr lang="en-US" sz="2800" dirty="0" smtClean="0"/>
              <a:t>Getting the meaning from your head to the head of your reader accurately is the purpose of clarity. We all carry around our own unique interpretations, ideas, experiences associated with words, so the barriers may be a hurdle. </a:t>
            </a:r>
          </a:p>
          <a:p>
            <a:pPr marL="420624" indent="-384048">
              <a:buNone/>
              <a:defRPr/>
            </a:pPr>
            <a:endParaRPr lang="en-US" sz="2800" dirty="0" smtClean="0"/>
          </a:p>
          <a:p>
            <a:pPr marL="420624" indent="-384048">
              <a:buNone/>
              <a:defRPr/>
            </a:pPr>
            <a:endParaRPr lang="en-US" sz="2800" dirty="0"/>
          </a:p>
          <a:p>
            <a:pPr marL="420624" indent="-384048">
              <a:buNone/>
              <a:defRPr/>
            </a:pPr>
            <a:endParaRPr lang="en-US" sz="2800" dirty="0" smtClean="0"/>
          </a:p>
        </p:txBody>
      </p:sp>
      <p:sp>
        <p:nvSpPr>
          <p:cNvPr id="2" name="Rectangle 1"/>
          <p:cNvSpPr/>
          <p:nvPr/>
        </p:nvSpPr>
        <p:spPr>
          <a:xfrm>
            <a:off x="2183642" y="4218901"/>
            <a:ext cx="8502555" cy="7779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36576">
              <a:defRPr/>
            </a:pPr>
            <a:r>
              <a:rPr lang="en-US" sz="2400" dirty="0">
                <a:solidFill>
                  <a:schemeClr val="tx1"/>
                </a:solidFill>
              </a:rPr>
              <a:t>Choose precise, concrete and familiar words.</a:t>
            </a:r>
          </a:p>
        </p:txBody>
      </p:sp>
      <p:sp>
        <p:nvSpPr>
          <p:cNvPr id="3" name="Rectangle 2"/>
          <p:cNvSpPr/>
          <p:nvPr/>
        </p:nvSpPr>
        <p:spPr>
          <a:xfrm>
            <a:off x="2183642" y="5215187"/>
            <a:ext cx="8502555" cy="8034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6576">
              <a:defRPr/>
            </a:pPr>
            <a:r>
              <a:rPr lang="en-US" sz="2400" dirty="0">
                <a:solidFill>
                  <a:schemeClr val="tx1"/>
                </a:solidFill>
              </a:rPr>
              <a:t>Construct effective sentences and paragraphs.</a:t>
            </a:r>
          </a:p>
        </p:txBody>
      </p:sp>
    </p:spTree>
    <p:extLst>
      <p:ext uri="{BB962C8B-B14F-4D97-AF65-F5344CB8AC3E}">
        <p14:creationId xmlns:p14="http://schemas.microsoft.com/office/powerpoint/2010/main" val="31385114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2173556" y="96155"/>
            <a:ext cx="8911687" cy="1078595"/>
          </a:xfrm>
        </p:spPr>
        <p:txBody>
          <a:bodyPr>
            <a:normAutofit fontScale="90000"/>
          </a:bodyPr>
          <a:lstStyle/>
          <a:p>
            <a:pPr algn="ctr" eaLnBrk="1" hangingPunct="1">
              <a:defRPr/>
            </a:pPr>
            <a:r>
              <a:rPr lang="en-US" sz="4000" b="1" dirty="0">
                <a:solidFill>
                  <a:schemeClr val="tx2"/>
                </a:solidFill>
              </a:rPr>
              <a:t>Choose Precise, Concrete, and Familiar Words</a:t>
            </a:r>
          </a:p>
        </p:txBody>
      </p:sp>
      <p:sp>
        <p:nvSpPr>
          <p:cNvPr id="35843" name="Rectangle 3"/>
          <p:cNvSpPr>
            <a:spLocks noGrp="1" noChangeArrowheads="1"/>
          </p:cNvSpPr>
          <p:nvPr>
            <p:ph idx="1"/>
          </p:nvPr>
        </p:nvSpPr>
        <p:spPr>
          <a:xfrm>
            <a:off x="1872018" y="1413681"/>
            <a:ext cx="8229600" cy="1143000"/>
          </a:xfrm>
        </p:spPr>
        <p:txBody>
          <a:bodyPr>
            <a:noAutofit/>
          </a:bodyPr>
          <a:lstStyle/>
          <a:p>
            <a:pPr eaLnBrk="1" hangingPunct="1">
              <a:buFont typeface="Wingdings" panose="05000000000000000000" pitchFamily="2" charset="2"/>
              <a:buNone/>
            </a:pPr>
            <a:r>
              <a:rPr lang="en-US" altLang="en-US" sz="2000" dirty="0" smtClean="0">
                <a:solidFill>
                  <a:schemeClr val="tx1"/>
                </a:solidFill>
              </a:rPr>
              <a:t>    </a:t>
            </a:r>
            <a:r>
              <a:rPr lang="en-US" altLang="en-US" sz="2400" dirty="0" smtClean="0">
                <a:solidFill>
                  <a:schemeClr val="tx1"/>
                </a:solidFill>
              </a:rPr>
              <a:t>Clarity is achieved in part through a balance between precise language and familiar language. Precise words need not be pretentious.</a:t>
            </a:r>
          </a:p>
        </p:txBody>
      </p:sp>
      <p:sp>
        <p:nvSpPr>
          <p:cNvPr id="35844" name="Text Box 4"/>
          <p:cNvSpPr txBox="1">
            <a:spLocks noChangeArrowheads="1"/>
          </p:cNvSpPr>
          <p:nvPr/>
        </p:nvSpPr>
        <p:spPr bwMode="auto">
          <a:xfrm>
            <a:off x="3238500" y="2952750"/>
            <a:ext cx="1676400" cy="584200"/>
          </a:xfrm>
          <a:prstGeom prst="rect">
            <a:avLst/>
          </a:prstGeom>
          <a:ln/>
          <a:extLst/>
        </p:spPr>
        <p:style>
          <a:lnRef idx="1">
            <a:schemeClr val="accent4"/>
          </a:lnRef>
          <a:fillRef idx="3">
            <a:schemeClr val="accent4"/>
          </a:fillRef>
          <a:effectRef idx="2">
            <a:schemeClr val="accent4"/>
          </a:effectRef>
          <a:fontRef idx="minor">
            <a:schemeClr val="lt1"/>
          </a:fontRef>
        </p:style>
        <p:txBody>
          <a:bodyPr wrap="squar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dirty="0"/>
              <a:t>Familiar</a:t>
            </a:r>
          </a:p>
        </p:txBody>
      </p:sp>
      <p:sp>
        <p:nvSpPr>
          <p:cNvPr id="35845" name="Text Box 5"/>
          <p:cNvSpPr txBox="1">
            <a:spLocks noChangeArrowheads="1"/>
          </p:cNvSpPr>
          <p:nvPr/>
        </p:nvSpPr>
        <p:spPr bwMode="auto">
          <a:xfrm>
            <a:off x="7124700" y="2957512"/>
            <a:ext cx="2209800" cy="579438"/>
          </a:xfrm>
          <a:prstGeom prst="rect">
            <a:avLst/>
          </a:prstGeom>
          <a:ln/>
          <a:extLst/>
        </p:spPr>
        <p:style>
          <a:lnRef idx="1">
            <a:schemeClr val="accent4"/>
          </a:lnRef>
          <a:fillRef idx="3">
            <a:schemeClr val="accent4"/>
          </a:fillRef>
          <a:effectRef idx="2">
            <a:schemeClr val="accent4"/>
          </a:effectRef>
          <a:fontRef idx="minor">
            <a:schemeClr val="lt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dirty="0"/>
              <a:t>Pretentious</a:t>
            </a:r>
          </a:p>
        </p:txBody>
      </p:sp>
      <p:sp>
        <p:nvSpPr>
          <p:cNvPr id="35846" name="Text Box 6"/>
          <p:cNvSpPr txBox="1">
            <a:spLocks noChangeArrowheads="1"/>
          </p:cNvSpPr>
          <p:nvPr/>
        </p:nvSpPr>
        <p:spPr bwMode="auto">
          <a:xfrm>
            <a:off x="2590800" y="3778250"/>
            <a:ext cx="2971800" cy="2774950"/>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a:t>About</a:t>
            </a:r>
          </a:p>
          <a:p>
            <a:pPr>
              <a:spcBef>
                <a:spcPct val="50000"/>
              </a:spcBef>
            </a:pPr>
            <a:r>
              <a:rPr lang="en-US" altLang="en-US" sz="3200" b="1"/>
              <a:t>After</a:t>
            </a:r>
          </a:p>
          <a:p>
            <a:pPr>
              <a:spcBef>
                <a:spcPct val="50000"/>
              </a:spcBef>
            </a:pPr>
            <a:r>
              <a:rPr lang="en-US" altLang="en-US" sz="3200" b="1"/>
              <a:t>Home</a:t>
            </a:r>
          </a:p>
          <a:p>
            <a:pPr>
              <a:spcBef>
                <a:spcPct val="50000"/>
              </a:spcBef>
            </a:pPr>
            <a:r>
              <a:rPr lang="en-US" altLang="en-US" sz="3200" b="1"/>
              <a:t>For example</a:t>
            </a:r>
          </a:p>
        </p:txBody>
      </p:sp>
      <p:sp>
        <p:nvSpPr>
          <p:cNvPr id="35847" name="Text Box 7"/>
          <p:cNvSpPr txBox="1">
            <a:spLocks noChangeArrowheads="1"/>
          </p:cNvSpPr>
          <p:nvPr/>
        </p:nvSpPr>
        <p:spPr bwMode="auto">
          <a:xfrm>
            <a:off x="6629400" y="3778250"/>
            <a:ext cx="3200400" cy="2774950"/>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dirty="0" smtClean="0"/>
              <a:t>Circa</a:t>
            </a:r>
            <a:endParaRPr lang="en-US" altLang="en-US" sz="3200" b="1" dirty="0"/>
          </a:p>
          <a:p>
            <a:pPr>
              <a:spcBef>
                <a:spcPct val="50000"/>
              </a:spcBef>
            </a:pPr>
            <a:r>
              <a:rPr lang="en-US" altLang="en-US" sz="3200" b="1" dirty="0"/>
              <a:t>Subsequent</a:t>
            </a:r>
          </a:p>
          <a:p>
            <a:pPr>
              <a:spcBef>
                <a:spcPct val="50000"/>
              </a:spcBef>
            </a:pPr>
            <a:r>
              <a:rPr lang="en-US" altLang="en-US" sz="3200" b="1" dirty="0"/>
              <a:t>Domicile</a:t>
            </a:r>
          </a:p>
          <a:p>
            <a:pPr>
              <a:spcBef>
                <a:spcPct val="50000"/>
              </a:spcBef>
            </a:pPr>
            <a:r>
              <a:rPr lang="en-US" altLang="en-US" sz="3200" b="1" dirty="0"/>
              <a:t>e.g</a:t>
            </a:r>
            <a:r>
              <a:rPr lang="en-US" altLang="en-US" sz="3200" b="1" dirty="0" smtClean="0"/>
              <a:t>.</a:t>
            </a:r>
            <a:endParaRPr lang="en-US" altLang="en-US" sz="3200" b="1" dirty="0"/>
          </a:p>
        </p:txBody>
      </p:sp>
    </p:spTree>
    <p:extLst>
      <p:ext uri="{BB962C8B-B14F-4D97-AF65-F5344CB8AC3E}">
        <p14:creationId xmlns:p14="http://schemas.microsoft.com/office/powerpoint/2010/main" val="938989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2286000" y="173734"/>
            <a:ext cx="8911687" cy="1163747"/>
          </a:xfrm>
        </p:spPr>
        <p:txBody>
          <a:bodyPr>
            <a:normAutofit fontScale="90000"/>
          </a:bodyPr>
          <a:lstStyle/>
          <a:p>
            <a:pPr algn="ctr" eaLnBrk="1" hangingPunct="1">
              <a:defRPr/>
            </a:pPr>
            <a:r>
              <a:rPr lang="en-US" sz="4000" b="1" dirty="0">
                <a:solidFill>
                  <a:srgbClr val="FF0000"/>
                </a:solidFill>
              </a:rPr>
              <a:t>Construct Effective Sentences and Paragraphs</a:t>
            </a:r>
          </a:p>
        </p:txBody>
      </p:sp>
      <p:sp>
        <p:nvSpPr>
          <p:cNvPr id="36867" name="Rectangle 3"/>
          <p:cNvSpPr>
            <a:spLocks noGrp="1" noChangeArrowheads="1"/>
          </p:cNvSpPr>
          <p:nvPr>
            <p:ph idx="1"/>
          </p:nvPr>
        </p:nvSpPr>
        <p:spPr>
          <a:xfrm>
            <a:off x="1981200" y="1905000"/>
            <a:ext cx="8229600" cy="988325"/>
          </a:xfrm>
        </p:spPr>
        <p:txBody>
          <a:bodyPr>
            <a:normAutofit/>
          </a:bodyPr>
          <a:lstStyle/>
          <a:p>
            <a:pPr eaLnBrk="1" hangingPunct="1">
              <a:lnSpc>
                <a:spcPct val="90000"/>
              </a:lnSpc>
              <a:buFont typeface="Wingdings" panose="05000000000000000000" pitchFamily="2" charset="2"/>
              <a:buNone/>
            </a:pPr>
            <a:r>
              <a:rPr lang="en-US" altLang="en-US" sz="2800" dirty="0" smtClean="0"/>
              <a:t>Important characteristics to consider are length, unity, coherence, and emphasis.</a:t>
            </a:r>
          </a:p>
        </p:txBody>
      </p:sp>
      <p:sp>
        <p:nvSpPr>
          <p:cNvPr id="36868" name="Text Box 4"/>
          <p:cNvSpPr txBox="1">
            <a:spLocks noChangeArrowheads="1"/>
          </p:cNvSpPr>
          <p:nvPr/>
        </p:nvSpPr>
        <p:spPr bwMode="auto">
          <a:xfrm>
            <a:off x="1981200" y="3189027"/>
            <a:ext cx="8001000" cy="1066800"/>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dirty="0"/>
              <a:t>Unclear: Being an excellent lawyer, I am sure you can help us. </a:t>
            </a:r>
          </a:p>
        </p:txBody>
      </p:sp>
      <p:sp>
        <p:nvSpPr>
          <p:cNvPr id="36869" name="Text Box 5"/>
          <p:cNvSpPr txBox="1">
            <a:spLocks noChangeArrowheads="1"/>
          </p:cNvSpPr>
          <p:nvPr/>
        </p:nvSpPr>
        <p:spPr bwMode="auto">
          <a:xfrm>
            <a:off x="1981200" y="4551529"/>
            <a:ext cx="8001000" cy="1066800"/>
          </a:xfrm>
          <a:prstGeom prst="rect">
            <a:avLst/>
          </a:prstGeom>
          <a:ln/>
          <a:extLst/>
        </p:spPr>
        <p:style>
          <a:lnRef idx="1">
            <a:schemeClr val="accent4"/>
          </a:lnRef>
          <a:fillRef idx="3">
            <a:schemeClr val="accent4"/>
          </a:fillRef>
          <a:effectRef idx="2">
            <a:schemeClr val="accent4"/>
          </a:effectRef>
          <a:fontRef idx="minor">
            <a:schemeClr val="lt1"/>
          </a:fontRef>
        </p:style>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3200" b="1"/>
              <a:t>Clear: Being an excellent lawyer, you can surely help us.</a:t>
            </a:r>
          </a:p>
        </p:txBody>
      </p:sp>
    </p:spTree>
    <p:extLst>
      <p:ext uri="{BB962C8B-B14F-4D97-AF65-F5344CB8AC3E}">
        <p14:creationId xmlns:p14="http://schemas.microsoft.com/office/powerpoint/2010/main" val="35921707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605" y="378450"/>
            <a:ext cx="8911687" cy="877144"/>
          </a:xfrm>
        </p:spPr>
        <p:txBody>
          <a:bodyPr>
            <a:normAutofit fontScale="90000"/>
          </a:bodyPr>
          <a:lstStyle/>
          <a:p>
            <a:pPr algn="ctr"/>
            <a:r>
              <a:rPr lang="en-US" b="1" dirty="0" smtClean="0">
                <a:solidFill>
                  <a:schemeClr val="tx2"/>
                </a:solidFill>
              </a:rPr>
              <a:t>Exercise</a:t>
            </a:r>
            <a:br>
              <a:rPr lang="en-US" b="1" dirty="0" smtClean="0">
                <a:solidFill>
                  <a:schemeClr val="tx2"/>
                </a:solidFill>
              </a:rPr>
            </a:br>
            <a:r>
              <a:rPr lang="en-US" sz="2800" dirty="0">
                <a:solidFill>
                  <a:schemeClr val="tx2"/>
                </a:solidFill>
                <a:cs typeface="Times New Roman" pitchFamily="18" charset="0"/>
              </a:rPr>
              <a:t/>
            </a:r>
            <a:br>
              <a:rPr lang="en-US" sz="2800" dirty="0">
                <a:solidFill>
                  <a:schemeClr val="tx2"/>
                </a:solidFill>
                <a:cs typeface="Times New Roman" pitchFamily="18" charset="0"/>
              </a:rPr>
            </a:br>
            <a:r>
              <a:rPr lang="en-US" altLang="en-US" b="1" dirty="0">
                <a:cs typeface="Times New Roman" panose="02020603050405020304" pitchFamily="18" charset="0"/>
              </a:rPr>
              <a:t>Use simple words. Use can use dictionary </a:t>
            </a:r>
            <a:r>
              <a:rPr lang="en-US" altLang="en-US" b="1" dirty="0" smtClean="0">
                <a:cs typeface="Times New Roman" panose="02020603050405020304" pitchFamily="18" charset="0"/>
              </a:rPr>
              <a:t>for meanings </a:t>
            </a:r>
            <a:endParaRPr lang="en-US" dirty="0"/>
          </a:p>
        </p:txBody>
      </p:sp>
      <p:sp>
        <p:nvSpPr>
          <p:cNvPr id="4" name="Rectangle 3"/>
          <p:cNvSpPr/>
          <p:nvPr/>
        </p:nvSpPr>
        <p:spPr>
          <a:xfrm>
            <a:off x="3330054" y="2383582"/>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06472" y="2546900"/>
            <a:ext cx="3098042" cy="389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nSpc>
                <a:spcPct val="90000"/>
              </a:lnSpc>
              <a:buFont typeface="+mj-lt"/>
              <a:buAutoNum type="arabicPeriod"/>
            </a:pPr>
            <a:r>
              <a:rPr lang="en-US" sz="2800" dirty="0" smtClean="0">
                <a:solidFill>
                  <a:schemeClr val="tx1"/>
                </a:solidFill>
              </a:rPr>
              <a:t>Idiosyncratic</a:t>
            </a:r>
            <a:endParaRPr lang="en-US" sz="2800" dirty="0">
              <a:solidFill>
                <a:schemeClr val="tx1"/>
              </a:solidFill>
            </a:endParaRPr>
          </a:p>
          <a:p>
            <a:pPr marL="514350" indent="-514350">
              <a:lnSpc>
                <a:spcPct val="90000"/>
              </a:lnSpc>
              <a:buFont typeface="+mj-lt"/>
              <a:buAutoNum type="arabicPeriod"/>
            </a:pPr>
            <a:r>
              <a:rPr lang="en-US" sz="2800" dirty="0" smtClean="0">
                <a:solidFill>
                  <a:schemeClr val="tx1"/>
                </a:solidFill>
              </a:rPr>
              <a:t>Enormity</a:t>
            </a:r>
            <a:endParaRPr lang="en-US" sz="2800" dirty="0">
              <a:solidFill>
                <a:schemeClr val="tx1"/>
              </a:solidFill>
            </a:endParaRPr>
          </a:p>
          <a:p>
            <a:pPr marL="514350" indent="-514350">
              <a:lnSpc>
                <a:spcPct val="90000"/>
              </a:lnSpc>
              <a:buFont typeface="+mj-lt"/>
              <a:buAutoNum type="arabicPeriod"/>
            </a:pPr>
            <a:r>
              <a:rPr lang="en-US" sz="2800" dirty="0" smtClean="0">
                <a:solidFill>
                  <a:schemeClr val="tx1"/>
                </a:solidFill>
              </a:rPr>
              <a:t>Callous</a:t>
            </a:r>
            <a:r>
              <a:rPr lang="en-US" sz="2800" dirty="0">
                <a:solidFill>
                  <a:schemeClr val="tx1"/>
                </a:solidFill>
              </a:rPr>
              <a:t> </a:t>
            </a:r>
            <a:endParaRPr lang="en-US" altLang="en-US" sz="2800" dirty="0">
              <a:solidFill>
                <a:schemeClr val="tx1"/>
              </a:solidFill>
              <a:cs typeface="Times New Roman" panose="02020603050405020304" pitchFamily="18" charset="0"/>
            </a:endParaRPr>
          </a:p>
          <a:p>
            <a:pPr marL="514350" indent="-514350">
              <a:lnSpc>
                <a:spcPct val="90000"/>
              </a:lnSpc>
              <a:buFont typeface="+mj-lt"/>
              <a:buAutoNum type="arabicPeriod"/>
            </a:pPr>
            <a:r>
              <a:rPr lang="en-US" altLang="en-US" sz="2800" dirty="0" smtClean="0">
                <a:solidFill>
                  <a:schemeClr val="tx1"/>
                </a:solidFill>
                <a:cs typeface="Times New Roman" panose="02020603050405020304" pitchFamily="18" charset="0"/>
              </a:rPr>
              <a:t>Subsequent</a:t>
            </a:r>
          </a:p>
          <a:p>
            <a:pPr marL="514350" indent="-514350">
              <a:lnSpc>
                <a:spcPct val="90000"/>
              </a:lnSpc>
              <a:buFont typeface="+mj-lt"/>
              <a:buAutoNum type="arabicPeriod"/>
            </a:pPr>
            <a:r>
              <a:rPr lang="en-US" altLang="en-US" sz="2800" dirty="0" smtClean="0">
                <a:solidFill>
                  <a:schemeClr val="tx1"/>
                </a:solidFill>
                <a:cs typeface="Times New Roman" panose="02020603050405020304" pitchFamily="18" charset="0"/>
              </a:rPr>
              <a:t>Promulgate</a:t>
            </a:r>
          </a:p>
          <a:p>
            <a:pPr marL="514350" indent="-514350">
              <a:lnSpc>
                <a:spcPct val="90000"/>
              </a:lnSpc>
              <a:buFont typeface="+mj-lt"/>
              <a:buAutoNum type="arabicPeriod"/>
            </a:pPr>
            <a:r>
              <a:rPr lang="en-US" altLang="en-US" sz="2800" dirty="0" smtClean="0">
                <a:solidFill>
                  <a:schemeClr val="tx1"/>
                </a:solidFill>
                <a:cs typeface="Times New Roman" panose="02020603050405020304" pitchFamily="18" charset="0"/>
              </a:rPr>
              <a:t>Inadvertence</a:t>
            </a:r>
            <a:endParaRPr lang="en-US" altLang="en-US" sz="2800" dirty="0">
              <a:solidFill>
                <a:schemeClr val="tx1"/>
              </a:solidFill>
              <a:cs typeface="Times New Roman" panose="02020603050405020304" pitchFamily="18" charset="0"/>
            </a:endParaRPr>
          </a:p>
          <a:p>
            <a:pPr marL="514350" indent="-514350">
              <a:lnSpc>
                <a:spcPct val="90000"/>
              </a:lnSpc>
              <a:buFont typeface="+mj-lt"/>
              <a:buAutoNum type="arabicPeriod"/>
            </a:pPr>
            <a:r>
              <a:rPr lang="en-US" altLang="en-US" sz="2800" dirty="0" smtClean="0">
                <a:solidFill>
                  <a:schemeClr val="tx1"/>
                </a:solidFill>
                <a:cs typeface="Times New Roman" panose="02020603050405020304" pitchFamily="18" charset="0"/>
              </a:rPr>
              <a:t>Domicile</a:t>
            </a:r>
            <a:endParaRPr lang="en-US" altLang="en-US" sz="2800" dirty="0">
              <a:solidFill>
                <a:schemeClr val="tx1"/>
              </a:solidFill>
              <a:cs typeface="Times New Roman" panose="02020603050405020304" pitchFamily="18" charset="0"/>
            </a:endParaRPr>
          </a:p>
          <a:p>
            <a:pPr marL="514350" indent="-514350">
              <a:lnSpc>
                <a:spcPct val="90000"/>
              </a:lnSpc>
              <a:buFont typeface="+mj-lt"/>
              <a:buAutoNum type="arabicPeriod"/>
            </a:pPr>
            <a:r>
              <a:rPr lang="en-US" altLang="en-US" sz="2400" dirty="0" smtClean="0">
                <a:solidFill>
                  <a:schemeClr val="tx1"/>
                </a:solidFill>
                <a:cs typeface="Times New Roman" panose="02020603050405020304" pitchFamily="18" charset="0"/>
              </a:rPr>
              <a:t>Remuneration</a:t>
            </a:r>
            <a:endParaRPr lang="en-US" altLang="en-US" sz="2800" dirty="0">
              <a:solidFill>
                <a:schemeClr val="tx1"/>
              </a:solidFill>
            </a:endParaRPr>
          </a:p>
        </p:txBody>
      </p:sp>
      <p:sp>
        <p:nvSpPr>
          <p:cNvPr id="6" name="Rectangle 5"/>
          <p:cNvSpPr/>
          <p:nvPr/>
        </p:nvSpPr>
        <p:spPr>
          <a:xfrm>
            <a:off x="7915702" y="2511188"/>
            <a:ext cx="3220871" cy="3965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US" sz="2800" dirty="0" smtClean="0">
                <a:solidFill>
                  <a:schemeClr val="tx1"/>
                </a:solidFill>
              </a:rPr>
              <a:t>Particular </a:t>
            </a:r>
          </a:p>
          <a:p>
            <a:pPr marL="514350" indent="-514350">
              <a:buFont typeface="+mj-lt"/>
              <a:buAutoNum type="arabicPeriod"/>
            </a:pPr>
            <a:r>
              <a:rPr lang="en-US" sz="2800" dirty="0" smtClean="0">
                <a:solidFill>
                  <a:schemeClr val="tx1"/>
                </a:solidFill>
              </a:rPr>
              <a:t>Irregularity </a:t>
            </a:r>
          </a:p>
          <a:p>
            <a:pPr marL="514350" indent="-514350">
              <a:buFont typeface="+mj-lt"/>
              <a:buAutoNum type="arabicPeriod"/>
            </a:pPr>
            <a:r>
              <a:rPr lang="en-US" sz="2800" dirty="0" smtClean="0">
                <a:solidFill>
                  <a:schemeClr val="tx1"/>
                </a:solidFill>
              </a:rPr>
              <a:t>Indifferent</a:t>
            </a:r>
          </a:p>
          <a:p>
            <a:pPr marL="514350" indent="-514350">
              <a:buFont typeface="+mj-lt"/>
              <a:buAutoNum type="arabicPeriod"/>
            </a:pPr>
            <a:r>
              <a:rPr lang="en-US" sz="2800" dirty="0" smtClean="0">
                <a:solidFill>
                  <a:schemeClr val="tx1"/>
                </a:solidFill>
              </a:rPr>
              <a:t>Next</a:t>
            </a:r>
          </a:p>
          <a:p>
            <a:pPr marL="514350" indent="-514350">
              <a:buFont typeface="+mj-lt"/>
              <a:buAutoNum type="arabicPeriod"/>
            </a:pPr>
            <a:r>
              <a:rPr lang="en-US" sz="2800" dirty="0" smtClean="0">
                <a:solidFill>
                  <a:schemeClr val="tx1"/>
                </a:solidFill>
              </a:rPr>
              <a:t>Known/ Public </a:t>
            </a:r>
          </a:p>
          <a:p>
            <a:pPr marL="514350" indent="-514350">
              <a:buFont typeface="+mj-lt"/>
              <a:buAutoNum type="arabicPeriod"/>
            </a:pPr>
            <a:r>
              <a:rPr lang="en-US" sz="2800" dirty="0" smtClean="0">
                <a:solidFill>
                  <a:schemeClr val="tx1"/>
                </a:solidFill>
              </a:rPr>
              <a:t>Unintentional </a:t>
            </a:r>
          </a:p>
          <a:p>
            <a:pPr marL="514350" indent="-514350">
              <a:buFont typeface="+mj-lt"/>
              <a:buAutoNum type="arabicPeriod"/>
            </a:pPr>
            <a:r>
              <a:rPr lang="en-US" sz="2800" dirty="0" smtClean="0">
                <a:solidFill>
                  <a:schemeClr val="tx1"/>
                </a:solidFill>
              </a:rPr>
              <a:t>Residence </a:t>
            </a:r>
          </a:p>
          <a:p>
            <a:pPr marL="514350" indent="-514350">
              <a:buFont typeface="+mj-lt"/>
              <a:buAutoNum type="arabicPeriod"/>
            </a:pPr>
            <a:r>
              <a:rPr lang="en-US" sz="2800" dirty="0" smtClean="0">
                <a:solidFill>
                  <a:schemeClr val="tx1"/>
                </a:solidFill>
              </a:rPr>
              <a:t>Payment </a:t>
            </a:r>
          </a:p>
        </p:txBody>
      </p:sp>
    </p:spTree>
    <p:extLst>
      <p:ext uri="{BB962C8B-B14F-4D97-AF65-F5344CB8AC3E}">
        <p14:creationId xmlns:p14="http://schemas.microsoft.com/office/powerpoint/2010/main" val="264380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1981200" y="924044"/>
            <a:ext cx="8229600" cy="1143000"/>
          </a:xfrm>
        </p:spPr>
        <p:txBody>
          <a:bodyPr>
            <a:normAutofit fontScale="90000"/>
          </a:bodyPr>
          <a:lstStyle/>
          <a:p>
            <a:pPr eaLnBrk="1" hangingPunct="1"/>
            <a:r>
              <a:rPr lang="en-US" altLang="en-US" b="1" dirty="0" smtClean="0">
                <a:cs typeface="Times New Roman" panose="02020603050405020304" pitchFamily="18" charset="0"/>
              </a:rPr>
              <a:t>Re-write the following sentences by choosing a conversational style.</a:t>
            </a:r>
            <a:endParaRPr lang="en-US" altLang="en-US" b="1" dirty="0">
              <a:cs typeface="Times New Roman" panose="02020603050405020304" pitchFamily="18" charset="0"/>
            </a:endParaRPr>
          </a:p>
        </p:txBody>
      </p:sp>
      <p:sp>
        <p:nvSpPr>
          <p:cNvPr id="38915" name="Rectangle 3"/>
          <p:cNvSpPr>
            <a:spLocks noGrp="1" noChangeArrowheads="1"/>
          </p:cNvSpPr>
          <p:nvPr>
            <p:ph idx="1"/>
          </p:nvPr>
        </p:nvSpPr>
        <p:spPr>
          <a:xfrm>
            <a:off x="1981200" y="2590800"/>
            <a:ext cx="8229600" cy="3581400"/>
          </a:xfrm>
        </p:spPr>
        <p:txBody>
          <a:bodyPr>
            <a:normAutofit lnSpcReduction="10000"/>
          </a:bodyPr>
          <a:lstStyle/>
          <a:p>
            <a:pPr eaLnBrk="1" hangingPunct="1"/>
            <a:r>
              <a:rPr lang="en-US" altLang="en-US" sz="2400" dirty="0"/>
              <a:t>After perusal of pertinent data the conclusion is that a lucrative market exists for the subject property .</a:t>
            </a:r>
          </a:p>
          <a:p>
            <a:pPr eaLnBrk="1" hangingPunct="1"/>
            <a:endParaRPr lang="en-US" altLang="en-US" sz="2400" dirty="0">
              <a:cs typeface="Times New Roman" panose="02020603050405020304" pitchFamily="18" charset="0"/>
            </a:endParaRPr>
          </a:p>
          <a:p>
            <a:pPr eaLnBrk="1" hangingPunct="1"/>
            <a:r>
              <a:rPr lang="en-US" altLang="en-US" sz="2400" dirty="0"/>
              <a:t>Easement for egress and ingress</a:t>
            </a:r>
          </a:p>
          <a:p>
            <a:pPr eaLnBrk="1" hangingPunct="1">
              <a:buFont typeface="Wingdings" panose="05000000000000000000" pitchFamily="2" charset="2"/>
              <a:buNone/>
            </a:pPr>
            <a:endParaRPr lang="en-US" altLang="en-US" sz="2400" dirty="0"/>
          </a:p>
          <a:p>
            <a:pPr eaLnBrk="1" hangingPunct="1"/>
            <a:r>
              <a:rPr lang="en-US" altLang="en-US" sz="2400" dirty="0"/>
              <a:t>A letter from the quality bureau to a plumber said – “The efficacy of hydrochloric acid is indisputable, but the corrosive residue is incompatible with metallic permanence “.</a:t>
            </a:r>
          </a:p>
        </p:txBody>
      </p:sp>
      <p:sp>
        <p:nvSpPr>
          <p:cNvPr id="95236" name="Rectangle 4"/>
          <p:cNvSpPr>
            <a:spLocks noRot="1" noChangeArrowheads="1"/>
          </p:cNvSpPr>
          <p:nvPr/>
        </p:nvSpPr>
        <p:spPr bwMode="auto">
          <a:xfrm>
            <a:off x="1981200" y="260445"/>
            <a:ext cx="8229600" cy="549276"/>
          </a:xfrm>
          <a:prstGeom prst="rect">
            <a:avLst/>
          </a:prstGeom>
          <a:noFill/>
          <a:ln w="9525">
            <a:noFill/>
            <a:miter lim="800000"/>
            <a:headEnd/>
            <a:tailEnd/>
          </a:ln>
          <a:effectLst/>
        </p:spPr>
        <p:txBody>
          <a:bodyPr anchor="ctr"/>
          <a:lstStyle/>
          <a:p>
            <a:pPr algn="ctr" eaLnBrk="1" hangingPunct="1">
              <a:defRPr/>
            </a:pPr>
            <a:r>
              <a:rPr lang="en-US" sz="4400" b="1" dirty="0" smtClean="0">
                <a:solidFill>
                  <a:schemeClr val="tx2"/>
                </a:solidFill>
              </a:rPr>
              <a:t>Exercise</a:t>
            </a:r>
            <a:endParaRPr lang="en-US" sz="3600" dirty="0">
              <a:solidFill>
                <a:schemeClr val="tx2"/>
              </a:solidFill>
              <a:cs typeface="Times New Roman" pitchFamily="18" charset="0"/>
            </a:endParaRPr>
          </a:p>
        </p:txBody>
      </p:sp>
    </p:spTree>
    <p:extLst>
      <p:ext uri="{BB962C8B-B14F-4D97-AF65-F5344CB8AC3E}">
        <p14:creationId xmlns:p14="http://schemas.microsoft.com/office/powerpoint/2010/main" val="105523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The order we will follow:</a:t>
            </a:r>
            <a:endParaRPr lang="en-US" sz="4000" b="1" dirty="0"/>
          </a:p>
        </p:txBody>
      </p:sp>
      <p:sp>
        <p:nvSpPr>
          <p:cNvPr id="3" name="Content Placeholder 2"/>
          <p:cNvSpPr>
            <a:spLocks noGrp="1"/>
          </p:cNvSpPr>
          <p:nvPr>
            <p:ph idx="1"/>
          </p:nvPr>
        </p:nvSpPr>
        <p:spPr>
          <a:xfrm>
            <a:off x="2234370" y="2092656"/>
            <a:ext cx="8915400" cy="4526507"/>
          </a:xfrm>
        </p:spPr>
        <p:txBody>
          <a:bodyPr>
            <a:noAutofit/>
          </a:bodyPr>
          <a:lstStyle/>
          <a:p>
            <a:r>
              <a:rPr lang="en-US" sz="2800" dirty="0" smtClean="0"/>
              <a:t>Completeness </a:t>
            </a:r>
          </a:p>
          <a:p>
            <a:r>
              <a:rPr lang="en-US" sz="2800" dirty="0" smtClean="0"/>
              <a:t>Concreteness </a:t>
            </a:r>
          </a:p>
          <a:p>
            <a:r>
              <a:rPr lang="en-US" sz="2800" dirty="0" smtClean="0"/>
              <a:t>Considerate </a:t>
            </a:r>
          </a:p>
          <a:p>
            <a:r>
              <a:rPr lang="en-US" sz="2800" dirty="0" smtClean="0"/>
              <a:t>Conciseness</a:t>
            </a:r>
          </a:p>
          <a:p>
            <a:r>
              <a:rPr lang="en-US" sz="2800" dirty="0" smtClean="0"/>
              <a:t>Courtesy </a:t>
            </a:r>
          </a:p>
          <a:p>
            <a:r>
              <a:rPr lang="en-US" sz="2800" dirty="0" smtClean="0"/>
              <a:t>Correctness</a:t>
            </a:r>
          </a:p>
          <a:p>
            <a:r>
              <a:rPr lang="en-US" sz="2800" dirty="0" smtClean="0"/>
              <a:t>Clarity </a:t>
            </a:r>
            <a:endParaRPr lang="en-US" sz="2800" dirty="0"/>
          </a:p>
        </p:txBody>
      </p:sp>
    </p:spTree>
    <p:extLst>
      <p:ext uri="{BB962C8B-B14F-4D97-AF65-F5344CB8AC3E}">
        <p14:creationId xmlns:p14="http://schemas.microsoft.com/office/powerpoint/2010/main" val="1525026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1774059" y="378451"/>
            <a:ext cx="8911687" cy="781609"/>
          </a:xfrm>
        </p:spPr>
        <p:txBody>
          <a:bodyPr>
            <a:normAutofit fontScale="90000"/>
          </a:bodyPr>
          <a:lstStyle/>
          <a:p>
            <a:pPr algn="ctr" eaLnBrk="1" hangingPunct="1">
              <a:defRPr/>
            </a:pPr>
            <a:r>
              <a:rPr lang="en-US" sz="4800" b="1" dirty="0" smtClean="0">
                <a:solidFill>
                  <a:srgbClr val="00B050"/>
                </a:solidFill>
                <a:effectLst>
                  <a:outerShdw blurRad="38100" dist="38100" dir="2700000" algn="tl">
                    <a:srgbClr val="000000">
                      <a:alpha val="43137"/>
                    </a:srgbClr>
                  </a:outerShdw>
                </a:effectLst>
              </a:rPr>
              <a:t>COMPLETENESS</a:t>
            </a:r>
          </a:p>
        </p:txBody>
      </p:sp>
      <p:sp>
        <p:nvSpPr>
          <p:cNvPr id="10243" name="Rectangle 3"/>
          <p:cNvSpPr>
            <a:spLocks noGrp="1" noChangeArrowheads="1"/>
          </p:cNvSpPr>
          <p:nvPr>
            <p:ph idx="1"/>
          </p:nvPr>
        </p:nvSpPr>
        <p:spPr>
          <a:xfrm>
            <a:off x="1934119" y="1405719"/>
            <a:ext cx="8915400" cy="4485564"/>
          </a:xfrm>
        </p:spPr>
        <p:txBody>
          <a:bodyPr>
            <a:normAutofit fontScale="92500" lnSpcReduction="10000"/>
          </a:bodyPr>
          <a:lstStyle/>
          <a:p>
            <a:pPr eaLnBrk="1" hangingPunct="1">
              <a:buFont typeface="Wingdings" pitchFamily="2" charset="2"/>
              <a:buNone/>
              <a:defRPr/>
            </a:pPr>
            <a:r>
              <a:rPr lang="en-US" dirty="0" smtClean="0"/>
              <a:t>     </a:t>
            </a:r>
            <a:r>
              <a:rPr lang="en-US" sz="2800" dirty="0" smtClean="0"/>
              <a:t>A message is complete when it contains all the facts that a reader or listener needs for the reaction you desire.</a:t>
            </a:r>
          </a:p>
          <a:p>
            <a:pPr eaLnBrk="1" hangingPunct="1">
              <a:buFont typeface="Wingdings" pitchFamily="2" charset="2"/>
              <a:buNone/>
              <a:defRPr/>
            </a:pPr>
            <a:endParaRPr lang="en-US" sz="2800" dirty="0" smtClean="0"/>
          </a:p>
          <a:p>
            <a:pPr eaLnBrk="1" hangingPunct="1">
              <a:buFont typeface="Wingdings" pitchFamily="2" charset="2"/>
              <a:buNone/>
              <a:defRPr/>
            </a:pPr>
            <a:r>
              <a:rPr lang="en-US" sz="2800" dirty="0" smtClean="0"/>
              <a:t>    As you strive for completeness, keep the following guidelines in mind:</a:t>
            </a:r>
          </a:p>
          <a:p>
            <a:pPr eaLnBrk="1" hangingPunct="1">
              <a:buFont typeface="Wingdings" pitchFamily="2" charset="2"/>
              <a:buNone/>
              <a:defRPr/>
            </a:pPr>
            <a:endParaRPr lang="en-US" sz="2800" dirty="0" smtClean="0"/>
          </a:p>
          <a:p>
            <a:pPr marL="550862" indent="-514350">
              <a:buFont typeface="+mj-lt"/>
              <a:buAutoNum type="arabicPeriod"/>
              <a:defRPr/>
            </a:pPr>
            <a:r>
              <a:rPr lang="en-US" sz="2800" dirty="0" smtClean="0"/>
              <a:t>Provide all necessary information.</a:t>
            </a:r>
          </a:p>
          <a:p>
            <a:pPr marL="550862" indent="-514350">
              <a:buFont typeface="+mj-lt"/>
              <a:buAutoNum type="arabicPeriod"/>
              <a:defRPr/>
            </a:pPr>
            <a:r>
              <a:rPr lang="en-US" sz="2800" dirty="0" smtClean="0"/>
              <a:t>Answer all questions asked.</a:t>
            </a:r>
          </a:p>
          <a:p>
            <a:pPr marL="550862" indent="-514350">
              <a:buFont typeface="+mj-lt"/>
              <a:buAutoNum type="arabicPeriod"/>
              <a:defRPr/>
            </a:pPr>
            <a:r>
              <a:rPr lang="en-US" sz="2800" dirty="0" smtClean="0"/>
              <a:t>Give some extra information when desirable.</a:t>
            </a:r>
          </a:p>
        </p:txBody>
      </p:sp>
    </p:spTree>
    <p:extLst>
      <p:ext uri="{BB962C8B-B14F-4D97-AF65-F5344CB8AC3E}">
        <p14:creationId xmlns:p14="http://schemas.microsoft.com/office/powerpoint/2010/main" val="329187158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1981200" y="609600"/>
            <a:ext cx="8229600" cy="838200"/>
          </a:xfrm>
        </p:spPr>
        <p:txBody>
          <a:bodyPr/>
          <a:lstStyle/>
          <a:p>
            <a:pPr algn="ctr" eaLnBrk="1" hangingPunct="1">
              <a:defRPr/>
            </a:pPr>
            <a:r>
              <a:rPr lang="en-US" sz="4000" b="1" u="sng"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Provide All Necessary Information</a:t>
            </a:r>
          </a:p>
        </p:txBody>
      </p:sp>
      <p:sp>
        <p:nvSpPr>
          <p:cNvPr id="13315" name="Rectangle 3"/>
          <p:cNvSpPr>
            <a:spLocks noGrp="1" noChangeArrowheads="1"/>
          </p:cNvSpPr>
          <p:nvPr>
            <p:ph idx="1"/>
          </p:nvPr>
        </p:nvSpPr>
        <p:spPr>
          <a:xfrm>
            <a:off x="1981200" y="1447800"/>
            <a:ext cx="8229600" cy="990600"/>
          </a:xfrm>
        </p:spPr>
        <p:txBody>
          <a:bodyPr>
            <a:normAutofit lnSpcReduction="10000"/>
          </a:bodyPr>
          <a:lstStyle/>
          <a:p>
            <a:pPr eaLnBrk="1" hangingPunct="1">
              <a:buFont typeface="Wingdings" panose="05000000000000000000" pitchFamily="2" charset="2"/>
              <a:buNone/>
            </a:pPr>
            <a:r>
              <a:rPr lang="en-US" altLang="en-US" sz="2800" dirty="0">
                <a:latin typeface="Garamond" panose="02020404030301010803" pitchFamily="18" charset="0"/>
              </a:rPr>
              <a:t>Answering the five W’s helps make messages clear: </a:t>
            </a:r>
          </a:p>
          <a:p>
            <a:pPr eaLnBrk="1" hangingPunct="1">
              <a:buFont typeface="Wingdings" panose="05000000000000000000" pitchFamily="2" charset="2"/>
              <a:buNone/>
            </a:pPr>
            <a:r>
              <a:rPr lang="en-US" altLang="en-US" sz="2800" dirty="0">
                <a:latin typeface="Garamond" panose="02020404030301010803" pitchFamily="18" charset="0"/>
              </a:rPr>
              <a:t>    Who, What, When, Where, and Why.</a:t>
            </a:r>
          </a:p>
        </p:txBody>
      </p:sp>
      <p:sp>
        <p:nvSpPr>
          <p:cNvPr id="13316" name="Rectangle 4"/>
          <p:cNvSpPr>
            <a:spLocks noRot="1" noChangeArrowheads="1"/>
          </p:cNvSpPr>
          <p:nvPr/>
        </p:nvSpPr>
        <p:spPr bwMode="auto">
          <a:xfrm>
            <a:off x="2057400" y="2438400"/>
            <a:ext cx="8229600" cy="533400"/>
          </a:xfrm>
          <a:prstGeom prst="rect">
            <a:avLst/>
          </a:prstGeom>
          <a:noFill/>
          <a:ln w="9525">
            <a:noFill/>
            <a:miter lim="800000"/>
            <a:headEnd/>
            <a:tailEnd/>
          </a:ln>
        </p:spPr>
        <p:txBody>
          <a:bodyPr anchor="ctr"/>
          <a:lstStyle/>
          <a:p>
            <a:pPr algn="ctr" eaLnBrk="1" hangingPunct="1">
              <a:defRPr/>
            </a:pPr>
            <a:r>
              <a:rPr lang="en-US" sz="4000" b="1" u="sng"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Answer All Questions Asked</a:t>
            </a:r>
          </a:p>
        </p:txBody>
      </p:sp>
      <p:sp>
        <p:nvSpPr>
          <p:cNvPr id="56325" name="Rectangle 5"/>
          <p:cNvSpPr>
            <a:spLocks noChangeArrowheads="1"/>
          </p:cNvSpPr>
          <p:nvPr/>
        </p:nvSpPr>
        <p:spPr bwMode="auto">
          <a:xfrm>
            <a:off x="1981200" y="3124200"/>
            <a:ext cx="8229600" cy="1219200"/>
          </a:xfrm>
          <a:prstGeom prst="rect">
            <a:avLst/>
          </a:prstGeom>
          <a:noFill/>
          <a:ln w="9525">
            <a:noFill/>
            <a:miter lim="800000"/>
            <a:headEnd/>
            <a:tailEnd/>
          </a:ln>
          <a:effectLst/>
        </p:spPr>
        <p:txBody>
          <a:bodyPr/>
          <a:lstStyle/>
          <a:p>
            <a:pPr marL="342900" indent="-342900">
              <a:spcBef>
                <a:spcPct val="20000"/>
              </a:spcBef>
              <a:buClr>
                <a:schemeClr val="hlink"/>
              </a:buClr>
              <a:buSzPct val="70000"/>
              <a:defRPr/>
            </a:pPr>
            <a:r>
              <a:rPr lang="en-US" sz="2800" dirty="0">
                <a:latin typeface="Garamond" panose="02020404030301010803" pitchFamily="18" charset="0"/>
              </a:rPr>
              <a:t>Look for </a:t>
            </a:r>
            <a:r>
              <a:rPr lang="en-US" sz="2800" dirty="0" smtClean="0">
                <a:latin typeface="Garamond" panose="02020404030301010803" pitchFamily="18" charset="0"/>
              </a:rPr>
              <a:t>questions. </a:t>
            </a:r>
            <a:r>
              <a:rPr lang="en-US" sz="2800" dirty="0">
                <a:latin typeface="Garamond" panose="02020404030301010803" pitchFamily="18" charset="0"/>
              </a:rPr>
              <a:t>S</a:t>
            </a:r>
            <a:r>
              <a:rPr lang="en-US" sz="2800" dirty="0" smtClean="0">
                <a:latin typeface="Garamond" panose="02020404030301010803" pitchFamily="18" charset="0"/>
              </a:rPr>
              <a:t>ome </a:t>
            </a:r>
            <a:r>
              <a:rPr lang="en-US" sz="2800" dirty="0">
                <a:latin typeface="Garamond" panose="02020404030301010803" pitchFamily="18" charset="0"/>
              </a:rPr>
              <a:t>may even appear buried within a paragraph</a:t>
            </a:r>
            <a:r>
              <a:rPr lang="en-US" sz="2800" dirty="0">
                <a:effectLst>
                  <a:outerShdw blurRad="38100" dist="38100" dir="2700000" algn="tl">
                    <a:srgbClr val="C0C0C0"/>
                  </a:outerShdw>
                </a:effectLst>
                <a:latin typeface="Garamond" panose="02020404030301010803" pitchFamily="18" charset="0"/>
              </a:rPr>
              <a:t>. </a:t>
            </a:r>
            <a:r>
              <a:rPr lang="en-US" sz="2800" dirty="0">
                <a:latin typeface="Garamond" panose="02020404030301010803" pitchFamily="18" charset="0"/>
              </a:rPr>
              <a:t>Locate them and then answer precisely</a:t>
            </a:r>
            <a:r>
              <a:rPr lang="en-US" sz="2800" dirty="0" smtClean="0">
                <a:latin typeface="Garamond" panose="02020404030301010803" pitchFamily="18" charset="0"/>
              </a:rPr>
              <a:t>.</a:t>
            </a:r>
          </a:p>
          <a:p>
            <a:pPr marL="342900" indent="-342900">
              <a:spcBef>
                <a:spcPct val="20000"/>
              </a:spcBef>
              <a:buClr>
                <a:schemeClr val="hlink"/>
              </a:buClr>
              <a:buSzPct val="70000"/>
              <a:defRPr/>
            </a:pPr>
            <a:endParaRPr lang="en-US" sz="2800" dirty="0"/>
          </a:p>
        </p:txBody>
      </p:sp>
      <p:sp>
        <p:nvSpPr>
          <p:cNvPr id="13318" name="Rectangle 6"/>
          <p:cNvSpPr>
            <a:spLocks noRot="1" noChangeArrowheads="1"/>
          </p:cNvSpPr>
          <p:nvPr/>
        </p:nvSpPr>
        <p:spPr bwMode="auto">
          <a:xfrm>
            <a:off x="1752600" y="4114800"/>
            <a:ext cx="8686800" cy="1143000"/>
          </a:xfrm>
          <a:prstGeom prst="rect">
            <a:avLst/>
          </a:prstGeom>
          <a:noFill/>
          <a:ln w="9525">
            <a:noFill/>
            <a:miter lim="800000"/>
            <a:headEnd/>
            <a:tailEnd/>
          </a:ln>
        </p:spPr>
        <p:txBody>
          <a:bodyPr anchor="ctr"/>
          <a:lstStyle/>
          <a:p>
            <a:pPr algn="ctr" eaLnBrk="1" hangingPunct="1">
              <a:defRPr/>
            </a:pPr>
            <a:r>
              <a:rPr lang="en-US" sz="3600" b="1" u="sng"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Give </a:t>
            </a:r>
            <a:r>
              <a:rPr lang="en-US" sz="3600" b="1" u="sng"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 Extra Information , </a:t>
            </a:r>
            <a:r>
              <a:rPr lang="en-US" sz="3600" b="1" u="sng"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Desirable</a:t>
            </a:r>
          </a:p>
        </p:txBody>
      </p:sp>
      <p:sp>
        <p:nvSpPr>
          <p:cNvPr id="13319" name="Rectangle 7"/>
          <p:cNvSpPr>
            <a:spLocks noChangeArrowheads="1"/>
          </p:cNvSpPr>
          <p:nvPr/>
        </p:nvSpPr>
        <p:spPr bwMode="auto">
          <a:xfrm>
            <a:off x="2057400" y="5486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1" hangingPunct="1">
              <a:spcBef>
                <a:spcPct val="20000"/>
              </a:spcBef>
              <a:buClr>
                <a:schemeClr val="hlink"/>
              </a:buClr>
              <a:buSzPct val="70000"/>
              <a:buFont typeface="Wingdings" panose="05000000000000000000" pitchFamily="2" charset="2"/>
              <a:buNone/>
            </a:pPr>
            <a:r>
              <a:rPr lang="en-US" altLang="en-US" sz="2800" dirty="0"/>
              <a:t>Use your good judgment in offering additional material if the sender’s message was incomplete.</a:t>
            </a:r>
          </a:p>
        </p:txBody>
      </p:sp>
    </p:spTree>
    <p:extLst>
      <p:ext uri="{BB962C8B-B14F-4D97-AF65-F5344CB8AC3E}">
        <p14:creationId xmlns:p14="http://schemas.microsoft.com/office/powerpoint/2010/main" val="1127047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631" y="624110"/>
            <a:ext cx="9552982" cy="1280890"/>
          </a:xfrm>
        </p:spPr>
        <p:txBody>
          <a:bodyPr/>
          <a:lstStyle/>
          <a:p>
            <a:r>
              <a:rPr lang="en-US" b="1" dirty="0" smtClean="0"/>
              <a:t>Example of Completeness (In email) </a:t>
            </a:r>
            <a:endParaRPr lang="en-US" b="1" dirty="0"/>
          </a:p>
        </p:txBody>
      </p:sp>
      <p:sp>
        <p:nvSpPr>
          <p:cNvPr id="3" name="Content Placeholder 2"/>
          <p:cNvSpPr>
            <a:spLocks noGrp="1"/>
          </p:cNvSpPr>
          <p:nvPr>
            <p:ph idx="1"/>
          </p:nvPr>
        </p:nvSpPr>
        <p:spPr>
          <a:xfrm>
            <a:off x="1733266" y="2133600"/>
            <a:ext cx="9771346" cy="3777622"/>
          </a:xfrm>
        </p:spPr>
        <p:txBody>
          <a:bodyPr>
            <a:normAutofit/>
          </a:bodyPr>
          <a:lstStyle/>
          <a:p>
            <a:pPr marL="0" indent="0">
              <a:buNone/>
            </a:pPr>
            <a:r>
              <a:rPr lang="en-US" sz="2000" i="1" dirty="0" smtClean="0"/>
              <a:t>“Dear </a:t>
            </a:r>
            <a:r>
              <a:rPr lang="en-US" sz="2000" i="1" dirty="0"/>
              <a:t>Sir/Ma'am,</a:t>
            </a:r>
          </a:p>
          <a:p>
            <a:pPr marL="0" indent="0">
              <a:buNone/>
            </a:pPr>
            <a:r>
              <a:rPr lang="en-US" sz="2000" i="1" dirty="0" smtClean="0"/>
              <a:t>My </a:t>
            </a:r>
            <a:r>
              <a:rPr lang="en-US" sz="2000" i="1" dirty="0"/>
              <a:t>name is </a:t>
            </a:r>
            <a:r>
              <a:rPr lang="en-US" sz="2000" i="1" dirty="0" smtClean="0"/>
              <a:t>Javeria Ali, </a:t>
            </a:r>
            <a:r>
              <a:rPr lang="en-US" sz="2000" i="1" dirty="0"/>
              <a:t>and I am applying for the </a:t>
            </a:r>
            <a:r>
              <a:rPr lang="en-US" sz="2000" i="1" dirty="0" err="1"/>
              <a:t>Ph.D</a:t>
            </a:r>
            <a:r>
              <a:rPr lang="en-US" sz="2000" i="1" dirty="0"/>
              <a:t> program at </a:t>
            </a:r>
            <a:r>
              <a:rPr lang="en-US" sz="2000" i="1" dirty="0" smtClean="0"/>
              <a:t>XYZ University. </a:t>
            </a:r>
            <a:r>
              <a:rPr lang="en-US" sz="2000" i="1" dirty="0"/>
              <a:t>While filling out the form, I am facing difficulty as I cannot choose in the section "desired discipline". This section is not giving me any </a:t>
            </a:r>
            <a:r>
              <a:rPr lang="en-US" sz="2000" i="1" dirty="0" smtClean="0"/>
              <a:t>options, </a:t>
            </a:r>
            <a:r>
              <a:rPr lang="en-US" sz="2000" i="1" dirty="0"/>
              <a:t>and I am unable to submit my form without filling in the section.  Can you please help me regarding this? </a:t>
            </a:r>
            <a:br>
              <a:rPr lang="en-US" sz="2000" i="1" dirty="0"/>
            </a:br>
            <a:endParaRPr lang="en-US" sz="2000" i="1" dirty="0"/>
          </a:p>
          <a:p>
            <a:pPr marL="0" indent="0">
              <a:buNone/>
            </a:pPr>
            <a:r>
              <a:rPr lang="en-US" sz="2000" i="1" dirty="0"/>
              <a:t>Attaching here the screenshot of the page.</a:t>
            </a:r>
          </a:p>
          <a:p>
            <a:pPr marL="0" indent="0">
              <a:buNone/>
            </a:pPr>
            <a:r>
              <a:rPr lang="en-US" sz="2000" i="1" dirty="0"/>
              <a:t>Awaiting your response. </a:t>
            </a:r>
            <a:r>
              <a:rPr lang="en-US" sz="2000" i="1" dirty="0" smtClean="0"/>
              <a:t>”</a:t>
            </a:r>
            <a:endParaRPr lang="en-US" sz="2000" i="1" dirty="0"/>
          </a:p>
          <a:p>
            <a:endParaRPr lang="en-US" sz="2000" i="1" dirty="0"/>
          </a:p>
        </p:txBody>
      </p:sp>
    </p:spTree>
    <p:extLst>
      <p:ext uri="{BB962C8B-B14F-4D97-AF65-F5344CB8AC3E}">
        <p14:creationId xmlns:p14="http://schemas.microsoft.com/office/powerpoint/2010/main" val="117492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583167"/>
            <a:ext cx="8911687" cy="1280890"/>
          </a:xfrm>
        </p:spPr>
        <p:txBody>
          <a:bodyPr>
            <a:normAutofit/>
          </a:bodyPr>
          <a:lstStyle/>
          <a:p>
            <a:r>
              <a:rPr lang="en-US" b="1" dirty="0" smtClean="0"/>
              <a:t>Completeness (Debacle)</a:t>
            </a:r>
            <a:br>
              <a:rPr lang="en-US" b="1" dirty="0" smtClean="0"/>
            </a:br>
            <a:r>
              <a:rPr lang="en-US" b="1" dirty="0" smtClean="0"/>
              <a:t>“Response to the email”</a:t>
            </a:r>
            <a:endParaRPr lang="en-US" b="1" dirty="0"/>
          </a:p>
        </p:txBody>
      </p:sp>
      <p:sp>
        <p:nvSpPr>
          <p:cNvPr id="3" name="Content Placeholder 2"/>
          <p:cNvSpPr>
            <a:spLocks noGrp="1"/>
          </p:cNvSpPr>
          <p:nvPr>
            <p:ph idx="1"/>
          </p:nvPr>
        </p:nvSpPr>
        <p:spPr>
          <a:xfrm>
            <a:off x="2179779" y="2420202"/>
            <a:ext cx="8915400" cy="3777622"/>
          </a:xfrm>
        </p:spPr>
        <p:txBody>
          <a:bodyPr/>
          <a:lstStyle/>
          <a:p>
            <a:pPr marL="0" indent="0">
              <a:buNone/>
            </a:pPr>
            <a:r>
              <a:rPr lang="en-US" sz="2000" i="1" dirty="0" smtClean="0"/>
              <a:t>“Your </a:t>
            </a:r>
            <a:r>
              <a:rPr lang="en-US" sz="2000" i="1" dirty="0"/>
              <a:t>Last Degree (Subject</a:t>
            </a:r>
            <a:r>
              <a:rPr lang="en-US" sz="2000" i="1" dirty="0" smtClean="0"/>
              <a:t>)</a:t>
            </a:r>
          </a:p>
          <a:p>
            <a:pPr marL="0" indent="0">
              <a:buNone/>
            </a:pPr>
            <a:r>
              <a:rPr lang="en-US" sz="2000" i="1" dirty="0"/>
              <a:t> </a:t>
            </a:r>
            <a:r>
              <a:rPr lang="en-US" sz="2000" i="1" dirty="0"/>
              <a:t/>
            </a:r>
            <a:br>
              <a:rPr lang="en-US" sz="2000" i="1" dirty="0"/>
            </a:br>
            <a:r>
              <a:rPr lang="en-US" sz="2000" i="1" dirty="0"/>
              <a:t>Regards, </a:t>
            </a:r>
            <a:r>
              <a:rPr lang="en-US" sz="2000" i="1" dirty="0" smtClean="0"/>
              <a:t>”</a:t>
            </a:r>
            <a:endParaRPr lang="en-US" sz="2000" i="1" dirty="0"/>
          </a:p>
          <a:p>
            <a:pPr marL="0" indent="0">
              <a:buNone/>
            </a:pPr>
            <a:endParaRPr lang="en-US" sz="2000" i="1" dirty="0" smtClean="0"/>
          </a:p>
          <a:p>
            <a:pPr marL="0" indent="0">
              <a:buNone/>
            </a:pPr>
            <a:endParaRPr lang="en-US" dirty="0"/>
          </a:p>
          <a:p>
            <a:pPr marL="0" indent="0">
              <a:buNone/>
            </a:pPr>
            <a:r>
              <a:rPr lang="en-US" sz="2000" b="1" dirty="0" smtClean="0"/>
              <a:t>(Incomplete response to the email. It does not address any concerns whatsoever)</a:t>
            </a:r>
            <a:endParaRPr lang="en-US" sz="2000" b="1" dirty="0"/>
          </a:p>
        </p:txBody>
      </p:sp>
    </p:spTree>
    <p:extLst>
      <p:ext uri="{BB962C8B-B14F-4D97-AF65-F5344CB8AC3E}">
        <p14:creationId xmlns:p14="http://schemas.microsoft.com/office/powerpoint/2010/main" val="27816614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1631</TotalTime>
  <Words>2047</Words>
  <Application>Microsoft Office PowerPoint</Application>
  <PresentationFormat>Widescreen</PresentationFormat>
  <Paragraphs>320</Paragraphs>
  <Slides>47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Century Gothic</vt:lpstr>
      <vt:lpstr>Garamond</vt:lpstr>
      <vt:lpstr>Times New Roman</vt:lpstr>
      <vt:lpstr>Wingdings</vt:lpstr>
      <vt:lpstr>Wingdings 2</vt:lpstr>
      <vt:lpstr>Wingdings 3</vt:lpstr>
      <vt:lpstr>Wisp</vt:lpstr>
      <vt:lpstr>of Effective Communication</vt:lpstr>
      <vt:lpstr>EFFECTIVE COMMUNICATION</vt:lpstr>
      <vt:lpstr>PRINCIPLES OF EFFECTIVE COMMUNICTAION</vt:lpstr>
      <vt:lpstr>THE SEVEN C’s ARE</vt:lpstr>
      <vt:lpstr>The order we will follow:</vt:lpstr>
      <vt:lpstr>COMPLETENESS</vt:lpstr>
      <vt:lpstr>Provide All Necessary Information</vt:lpstr>
      <vt:lpstr>Example of Completeness (In email) </vt:lpstr>
      <vt:lpstr>Completeness (Debacle) “Response to the email”</vt:lpstr>
      <vt:lpstr>Exercise</vt:lpstr>
      <vt:lpstr>Exercise</vt:lpstr>
      <vt:lpstr>CONCRETENESS</vt:lpstr>
      <vt:lpstr>Use Specific Facts and Figures</vt:lpstr>
      <vt:lpstr>Rewrite the following in concrete form as the sentences are too general and vague.</vt:lpstr>
      <vt:lpstr>Put Action in Your Verbs</vt:lpstr>
      <vt:lpstr>Put action into the words by using active instead of passive voice.</vt:lpstr>
      <vt:lpstr>Choose Vivid, Image-Building Words</vt:lpstr>
      <vt:lpstr>Use vivid image building words – adjectives and adverbs , and use less of  abstract nouns </vt:lpstr>
      <vt:lpstr>CONSIDERATION</vt:lpstr>
      <vt:lpstr>Focus on “You” Instead of “I” or “We”</vt:lpstr>
      <vt:lpstr>Show Audience Benefit or Interest in the Receiver</vt:lpstr>
      <vt:lpstr>Exercise  </vt:lpstr>
      <vt:lpstr>Write with  a  ‘you’ attitude , that it shows consideration ( contd.)</vt:lpstr>
      <vt:lpstr>Avoid negative – unpleasant words  to show consideration</vt:lpstr>
      <vt:lpstr>Show reader benefit or interest in the letter from an insurance company to policy holders .  </vt:lpstr>
      <vt:lpstr>CONCISENESS</vt:lpstr>
      <vt:lpstr>Eliminate Wordy Expressions</vt:lpstr>
      <vt:lpstr>Include Only Relevant Material</vt:lpstr>
      <vt:lpstr>Exercise  Find single word substitutes for the following phrases. </vt:lpstr>
      <vt:lpstr>Exercise</vt:lpstr>
      <vt:lpstr>COURTESY</vt:lpstr>
      <vt:lpstr>Be Sincerely Tactful, Thoughtful, and Appreciative</vt:lpstr>
      <vt:lpstr>Bad Examples</vt:lpstr>
      <vt:lpstr>Good Example</vt:lpstr>
      <vt:lpstr>Use Expressions that Show Respect</vt:lpstr>
      <vt:lpstr>Choose Nondiscriminatory Expressions</vt:lpstr>
      <vt:lpstr>Re-write the following sentences by implying courtesy and by avoiding tactless &amp; blunt language.</vt:lpstr>
      <vt:lpstr>Use gender friendly substitutes </vt:lpstr>
      <vt:lpstr>Exercise</vt:lpstr>
      <vt:lpstr>CORRECTNESS</vt:lpstr>
      <vt:lpstr>Use the Right Level of Language</vt:lpstr>
      <vt:lpstr>Faulty language </vt:lpstr>
      <vt:lpstr>CLARITY</vt:lpstr>
      <vt:lpstr>Choose Precise, Concrete, and Familiar Words</vt:lpstr>
      <vt:lpstr>Construct Effective Sentences and Paragraphs</vt:lpstr>
      <vt:lpstr>Exercise  Use simple words. Use can use dictionary for meanings </vt:lpstr>
      <vt:lpstr>Re-write the following sentences by choosing a conversational style.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Cs of Effective Communication</dc:title>
  <dc:creator>Sameera Sultan</dc:creator>
  <cp:lastModifiedBy>Javeria Ali</cp:lastModifiedBy>
  <cp:revision>58</cp:revision>
  <dcterms:created xsi:type="dcterms:W3CDTF">2021-02-19T03:33:07Z</dcterms:created>
  <dcterms:modified xsi:type="dcterms:W3CDTF">2021-03-08T16:33:04Z</dcterms:modified>
</cp:coreProperties>
</file>