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2" r:id="rId9"/>
    <p:sldId id="287" r:id="rId10"/>
    <p:sldId id="263" r:id="rId11"/>
    <p:sldId id="267" r:id="rId12"/>
    <p:sldId id="264" r:id="rId13"/>
    <p:sldId id="277" r:id="rId14"/>
    <p:sldId id="265" r:id="rId15"/>
    <p:sldId id="276" r:id="rId16"/>
    <p:sldId id="279" r:id="rId17"/>
    <p:sldId id="266" r:id="rId18"/>
    <p:sldId id="268" r:id="rId19"/>
    <p:sldId id="278" r:id="rId20"/>
    <p:sldId id="281" r:id="rId21"/>
    <p:sldId id="270" r:id="rId22"/>
    <p:sldId id="271" r:id="rId23"/>
    <p:sldId id="280" r:id="rId24"/>
    <p:sldId id="272" r:id="rId25"/>
    <p:sldId id="273" r:id="rId26"/>
    <p:sldId id="274" r:id="rId27"/>
    <p:sldId id="275" r:id="rId28"/>
    <p:sldId id="285" r:id="rId29"/>
    <p:sldId id="286" r:id="rId30"/>
    <p:sldId id="283" r:id="rId31"/>
    <p:sldId id="28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2"/>
            <a:ext cx="8825659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07-May-21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1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1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1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5" y="266700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07-May-21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3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2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1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10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07-May-21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30215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61735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07-May-21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7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07-May-21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6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6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07-May-21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07-May-21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07-May-21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2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07-May-21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7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07-May-21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" y="2669687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9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2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2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07-May-21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498" y="391733"/>
            <a:ext cx="8825658" cy="2029496"/>
          </a:xfrm>
        </p:spPr>
        <p:txBody>
          <a:bodyPr/>
          <a:lstStyle/>
          <a:p>
            <a:r>
              <a:rPr lang="en-US" dirty="0" smtClean="0"/>
              <a:t>Business letters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85" y="272413"/>
            <a:ext cx="11163816" cy="1400530"/>
          </a:xfrm>
        </p:spPr>
        <p:txBody>
          <a:bodyPr/>
          <a:lstStyle/>
          <a:p>
            <a:r>
              <a:rPr lang="en-US" sz="2800" i="1" dirty="0"/>
              <a:t>Depending upon the client, content, motive and other factors, Letters of Business can be further subdivided into: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519" y="1544154"/>
            <a:ext cx="5177974" cy="4895282"/>
          </a:xfrm>
        </p:spPr>
        <p:txBody>
          <a:bodyPr>
            <a:noAutofit/>
          </a:bodyPr>
          <a:lstStyle/>
          <a:p>
            <a:r>
              <a:rPr lang="en-US" sz="2800" dirty="0"/>
              <a:t>Cover letter</a:t>
            </a:r>
          </a:p>
          <a:p>
            <a:r>
              <a:rPr lang="en-US" sz="2800" dirty="0"/>
              <a:t>Thank you letter</a:t>
            </a:r>
          </a:p>
          <a:p>
            <a:r>
              <a:rPr lang="en-US" sz="2800" dirty="0"/>
              <a:t>Letter of resignation</a:t>
            </a:r>
          </a:p>
          <a:p>
            <a:r>
              <a:rPr lang="en-US" sz="2800" dirty="0"/>
              <a:t>Reference letter</a:t>
            </a:r>
          </a:p>
          <a:p>
            <a:r>
              <a:rPr lang="en-US" sz="2800" dirty="0"/>
              <a:t>Letter of recommendation</a:t>
            </a:r>
          </a:p>
          <a:p>
            <a:r>
              <a:rPr lang="en-US" sz="2800" dirty="0"/>
              <a:t>Letter of interest</a:t>
            </a:r>
          </a:p>
          <a:p>
            <a:r>
              <a:rPr lang="en-US" sz="2800" dirty="0"/>
              <a:t>Inquiry letter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5" y="1544154"/>
            <a:ext cx="5872099" cy="4624826"/>
          </a:xfrm>
        </p:spPr>
        <p:txBody>
          <a:bodyPr>
            <a:normAutofit/>
          </a:bodyPr>
          <a:lstStyle/>
          <a:p>
            <a:r>
              <a:rPr lang="en-US" sz="3000" dirty="0"/>
              <a:t>Letter of intent</a:t>
            </a:r>
          </a:p>
          <a:p>
            <a:r>
              <a:rPr lang="en-US" sz="3000" dirty="0"/>
              <a:t>Sales letter</a:t>
            </a:r>
          </a:p>
          <a:p>
            <a:r>
              <a:rPr lang="en-US" sz="3000" dirty="0"/>
              <a:t>Complaint letter</a:t>
            </a:r>
          </a:p>
          <a:p>
            <a:r>
              <a:rPr lang="en-US" sz="3000" dirty="0"/>
              <a:t>Adjustment letter</a:t>
            </a:r>
          </a:p>
          <a:p>
            <a:r>
              <a:rPr lang="en-US" sz="3000" dirty="0"/>
              <a:t>Order letter</a:t>
            </a:r>
          </a:p>
          <a:p>
            <a:r>
              <a:rPr lang="en-US" sz="3000" dirty="0"/>
              <a:t>Acknowledgment letter</a:t>
            </a:r>
          </a:p>
          <a:p>
            <a:r>
              <a:rPr lang="en-US" sz="3200" dirty="0"/>
              <a:t>Resume Cover Letter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550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6599" y="437698"/>
            <a:ext cx="8409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Approaches of letter writing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35574" y="2073078"/>
            <a:ext cx="10711546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buClr>
                <a:srgbClr val="B80E0F"/>
              </a:buClr>
              <a:buSzPct val="160000"/>
              <a:buFont typeface="Arial" panose="020B0604020202020204" pitchFamily="34" charset="0"/>
              <a:buChar char="•"/>
            </a:pPr>
            <a:r>
              <a:rPr lang="en-US" sz="2800" cap="all" dirty="0">
                <a:latin typeface="Calibri" panose="020F0502020204030204" pitchFamily="34" charset="0"/>
                <a:cs typeface="Calibri" panose="020F0502020204030204" pitchFamily="34" charset="0"/>
              </a:rPr>
              <a:t>There are basically 3 approaches </a:t>
            </a:r>
          </a:p>
          <a:p>
            <a:pPr marL="457200" lvl="0" indent="-457200" defTabSz="914400">
              <a:lnSpc>
                <a:spcPct val="120000"/>
              </a:lnSpc>
              <a:spcBef>
                <a:spcPts val="1000"/>
              </a:spcBef>
              <a:buClr>
                <a:srgbClr val="B80E0F"/>
              </a:buClr>
              <a:buSzPct val="160000"/>
              <a:buFont typeface="+mj-lt"/>
              <a:buAutoNum type="arabicPeriod"/>
            </a:pPr>
            <a:r>
              <a:rPr lang="en-US" sz="2800" cap="all" dirty="0">
                <a:latin typeface="Calibri" panose="020F0502020204030204" pitchFamily="34" charset="0"/>
                <a:cs typeface="Calibri" panose="020F0502020204030204" pitchFamily="34" charset="0"/>
              </a:rPr>
              <a:t>Direct 	</a:t>
            </a:r>
            <a:r>
              <a:rPr lang="en-US" sz="28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cap="all" dirty="0">
                <a:latin typeface="Calibri" panose="020F0502020204030204" pitchFamily="34" charset="0"/>
                <a:cs typeface="Calibri" panose="020F0502020204030204" pitchFamily="34" charset="0"/>
              </a:rPr>
              <a:t>ex: appointment letter, routine messages, </a:t>
            </a:r>
            <a:r>
              <a:rPr lang="en-US" sz="2800" cap="all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800" cap="all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lvl="0" indent="-457200" defTabSz="914400">
              <a:lnSpc>
                <a:spcPct val="120000"/>
              </a:lnSpc>
              <a:spcBef>
                <a:spcPts val="1000"/>
              </a:spcBef>
              <a:buClr>
                <a:srgbClr val="B80E0F"/>
              </a:buClr>
              <a:buSzPct val="160000"/>
              <a:buFont typeface="+mj-lt"/>
              <a:buAutoNum type="arabicPeriod"/>
            </a:pPr>
            <a:r>
              <a:rPr lang="en-US" sz="2800" cap="all" dirty="0">
                <a:latin typeface="Calibri" panose="020F0502020204030204" pitchFamily="34" charset="0"/>
                <a:cs typeface="Calibri" panose="020F0502020204030204" pitchFamily="34" charset="0"/>
              </a:rPr>
              <a:t>Indirect 		(ex: denial/refusal, bad news, </a:t>
            </a:r>
            <a:r>
              <a:rPr lang="en-US" sz="2800" cap="all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800" cap="all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lvl="0" indent="-457200" defTabSz="914400">
              <a:lnSpc>
                <a:spcPct val="120000"/>
              </a:lnSpc>
              <a:spcBef>
                <a:spcPts val="1000"/>
              </a:spcBef>
              <a:buClr>
                <a:srgbClr val="B80E0F"/>
              </a:buClr>
              <a:buSzPct val="160000"/>
              <a:buFont typeface="+mj-lt"/>
              <a:buAutoNum type="arabicPeriod"/>
            </a:pPr>
            <a:r>
              <a:rPr lang="en-US" sz="2800" cap="all" dirty="0">
                <a:latin typeface="Calibri" panose="020F0502020204030204" pitchFamily="34" charset="0"/>
                <a:cs typeface="Calibri" panose="020F0502020204030204" pitchFamily="34" charset="0"/>
              </a:rPr>
              <a:t>Persuasive 	</a:t>
            </a:r>
            <a:r>
              <a:rPr lang="en-US" sz="2800" cap="all" dirty="0" smtClean="0">
                <a:latin typeface="Calibri" panose="020F0502020204030204" pitchFamily="34" charset="0"/>
                <a:cs typeface="Calibri" panose="020F0502020204030204" pitchFamily="34" charset="0"/>
              </a:rPr>
              <a:t>(A.I.D.A- ex</a:t>
            </a:r>
            <a:r>
              <a:rPr lang="en-US" sz="2800" cap="all" dirty="0">
                <a:latin typeface="Calibri" panose="020F0502020204030204" pitchFamily="34" charset="0"/>
                <a:cs typeface="Calibri" panose="020F0502020204030204" pitchFamily="34" charset="0"/>
              </a:rPr>
              <a:t>: marketing, requesting, funding, </a:t>
            </a:r>
            <a:r>
              <a:rPr lang="en-US" sz="2800" cap="all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800" cap="all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624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495" y="365974"/>
            <a:ext cx="10513305" cy="1243885"/>
          </a:xfrm>
        </p:spPr>
        <p:txBody>
          <a:bodyPr/>
          <a:lstStyle/>
          <a:p>
            <a:r>
              <a:rPr lang="pt-BR" altLang="en-US" dirty="0"/>
              <a:t>Standard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98508" y="1159099"/>
            <a:ext cx="11704602" cy="542200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altLang="en-US" sz="3200" b="1" dirty="0"/>
              <a:t>The letterhead-</a:t>
            </a:r>
            <a:r>
              <a:rPr lang="pt-BR" altLang="en-US" sz="2400" dirty="0"/>
              <a:t>(Topmost </a:t>
            </a:r>
            <a:r>
              <a:rPr lang="en-US" sz="2400" dirty="0"/>
              <a:t>heading with name, address &amp; logo</a:t>
            </a:r>
            <a:r>
              <a:rPr lang="pt-BR" altLang="en-US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t-BR" altLang="en-US" sz="3200" b="1" dirty="0"/>
              <a:t>The date-</a:t>
            </a:r>
            <a:r>
              <a:rPr lang="pt-BR" altLang="en-US" sz="3200" dirty="0"/>
              <a:t>(</a:t>
            </a:r>
            <a:r>
              <a:rPr lang="en-US" altLang="en-US" sz="2800" dirty="0"/>
              <a:t>E</a:t>
            </a:r>
            <a:r>
              <a:rPr lang="en-US" sz="2800" dirty="0"/>
              <a:t>xactly below the letterhead, D.M.Y)</a:t>
            </a:r>
            <a:endParaRPr lang="pt-BR" altLang="en-US" sz="2800" dirty="0"/>
          </a:p>
          <a:p>
            <a:pPr marL="514350" indent="-514350">
              <a:buFont typeface="+mj-lt"/>
              <a:buAutoNum type="arabicPeriod"/>
            </a:pPr>
            <a:r>
              <a:rPr lang="pt-BR" altLang="en-US" sz="3200" b="1" dirty="0"/>
              <a:t>Recepient-</a:t>
            </a:r>
            <a:r>
              <a:rPr lang="pt-BR" altLang="en-US" sz="2200" dirty="0"/>
              <a:t>(</a:t>
            </a:r>
            <a:r>
              <a:rPr lang="en-US" sz="2200" dirty="0"/>
              <a:t>Name, Designation and Full address, NUMBER &amp; email)</a:t>
            </a:r>
            <a:r>
              <a:rPr lang="pt-BR" altLang="en-US" sz="2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pt-BR" altLang="en-US" sz="3200" b="1" dirty="0"/>
              <a:t>Salutation-</a:t>
            </a:r>
            <a:r>
              <a:rPr lang="pt-BR" altLang="en-US" sz="2100" dirty="0"/>
              <a:t>(</a:t>
            </a:r>
            <a:r>
              <a:rPr lang="en-US" sz="2100" dirty="0"/>
              <a:t>word of greeting, courteous gesture, Dear Sir / Madam etc.)</a:t>
            </a:r>
            <a:endParaRPr lang="pt-BR" altLang="en-US" sz="2100" dirty="0"/>
          </a:p>
          <a:p>
            <a:pPr marL="514350" indent="-514350">
              <a:buFont typeface="+mj-lt"/>
              <a:buAutoNum type="arabicPeriod"/>
            </a:pPr>
            <a:r>
              <a:rPr lang="pt-BR" altLang="en-US" sz="3200" b="1" dirty="0"/>
              <a:t>Subject line-</a:t>
            </a:r>
            <a:r>
              <a:rPr lang="pt-BR" altLang="en-US" sz="2400" dirty="0"/>
              <a:t>(</a:t>
            </a:r>
            <a:r>
              <a:rPr lang="pt-BR" altLang="en-US" sz="2400" dirty="0" smtClean="0"/>
              <a:t>briefly, purposefully, and attractively written purpose </a:t>
            </a:r>
            <a:r>
              <a:rPr lang="pt-BR" altLang="en-US" sz="2400" dirty="0"/>
              <a:t>of </a:t>
            </a:r>
            <a:r>
              <a:rPr lang="pt-BR" altLang="en-US" sz="2400" dirty="0" smtClean="0"/>
              <a:t>letter</a:t>
            </a:r>
            <a:r>
              <a:rPr lang="pt-BR" altLang="en-US" sz="2400" smtClean="0"/>
              <a:t>, sometimes centre </a:t>
            </a:r>
            <a:r>
              <a:rPr lang="pt-BR" altLang="en-US" sz="2400" dirty="0"/>
              <a:t>justified)</a:t>
            </a:r>
          </a:p>
        </p:txBody>
      </p:sp>
    </p:spTree>
    <p:extLst>
      <p:ext uri="{BB962C8B-B14F-4D97-AF65-F5344CB8AC3E}">
        <p14:creationId xmlns:p14="http://schemas.microsoft.com/office/powerpoint/2010/main" val="37138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9497" y="101477"/>
            <a:ext cx="1013996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3200" b="1" dirty="0"/>
              <a:t>Subject line</a:t>
            </a:r>
            <a:r>
              <a:rPr lang="en-GB" altLang="en-US" sz="3200" dirty="0"/>
              <a:t> </a:t>
            </a:r>
          </a:p>
          <a:p>
            <a:r>
              <a:rPr lang="en-GB" altLang="en-US" sz="3200" dirty="0"/>
              <a:t>Use a verb phrase to briefly summarise the content of the email message. </a:t>
            </a:r>
            <a:endParaRPr lang="en-GB" altLang="en-US" sz="3200" dirty="0" smtClean="0"/>
          </a:p>
          <a:p>
            <a:endParaRPr lang="en-GB" altLang="en-US" sz="3200" dirty="0"/>
          </a:p>
          <a:p>
            <a:r>
              <a:rPr lang="en-GB" altLang="en-US" sz="3200" b="1" dirty="0"/>
              <a:t>Too wordy: </a:t>
            </a:r>
            <a:r>
              <a:rPr lang="en-GB" altLang="en-US" sz="3200" dirty="0"/>
              <a:t>‘We will have our monthly meeting on Wednesday to discuss the new occupational, health and safety policy</a:t>
            </a:r>
            <a:r>
              <a:rPr lang="en-GB" altLang="en-US" sz="3200" dirty="0" smtClean="0"/>
              <a:t>.’</a:t>
            </a:r>
          </a:p>
          <a:p>
            <a:endParaRPr lang="en-GB" altLang="en-US" sz="3200" dirty="0"/>
          </a:p>
          <a:p>
            <a:r>
              <a:rPr lang="en-GB" altLang="en-US" sz="3200" b="1" dirty="0"/>
              <a:t>Too brief: </a:t>
            </a:r>
            <a:r>
              <a:rPr lang="en-GB" altLang="en-US" sz="3200" dirty="0"/>
              <a:t>‘Meeting</a:t>
            </a:r>
            <a:r>
              <a:rPr lang="en-GB" altLang="en-US" sz="3200" dirty="0" smtClean="0"/>
              <a:t>’.</a:t>
            </a:r>
          </a:p>
          <a:p>
            <a:endParaRPr lang="en-GB" altLang="en-US" sz="3200" dirty="0"/>
          </a:p>
          <a:p>
            <a:r>
              <a:rPr lang="en-GB" altLang="en-US" sz="3200" b="1" dirty="0"/>
              <a:t>Appropriate: </a:t>
            </a:r>
            <a:r>
              <a:rPr lang="en-GB" altLang="en-US" sz="3200" dirty="0"/>
              <a:t>‘Meeting on Wednesday to discuss </a:t>
            </a:r>
            <a:r>
              <a:rPr lang="en-GB" altLang="en-US" sz="3200" dirty="0" smtClean="0"/>
              <a:t>H&amp;S </a:t>
            </a:r>
            <a:r>
              <a:rPr lang="en-GB" altLang="en-US" sz="3200" dirty="0"/>
              <a:t>policy’.</a:t>
            </a:r>
            <a:endParaRPr lang="en-AU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336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43" y="365975"/>
            <a:ext cx="8825659" cy="1981200"/>
          </a:xfrm>
        </p:spPr>
        <p:txBody>
          <a:bodyPr/>
          <a:lstStyle/>
          <a:p>
            <a:r>
              <a:rPr lang="pt-BR" altLang="en-US" dirty="0"/>
              <a:t>Standard 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49647" y="1455315"/>
            <a:ext cx="11466342" cy="4816697"/>
          </a:xfrm>
        </p:spPr>
        <p:txBody>
          <a:bodyPr>
            <a:noAutofit/>
          </a:bodyPr>
          <a:lstStyle/>
          <a:p>
            <a:r>
              <a:rPr lang="pt-BR" altLang="en-US" sz="2800" b="1" dirty="0"/>
              <a:t>5. Body of the letter: </a:t>
            </a:r>
            <a:r>
              <a:rPr lang="pt-BR" altLang="en-US" sz="2800" dirty="0"/>
              <a:t>(Main message, 3-4 paragraphs, mention in first line if there is any previous reference. Last paragraph sums up and calls for action)</a:t>
            </a:r>
          </a:p>
          <a:p>
            <a:r>
              <a:rPr lang="pt-BR" altLang="en-US" sz="2800" b="1" dirty="0"/>
              <a:t>6. Sign off: </a:t>
            </a:r>
            <a:r>
              <a:rPr lang="pt-BR" altLang="en-US" sz="2800" dirty="0"/>
              <a:t>(A respect mark i.e. </a:t>
            </a:r>
            <a:r>
              <a:rPr lang="en-US" sz="2800" dirty="0"/>
              <a:t>Yours Sincerely or Sincerely etc.)</a:t>
            </a:r>
            <a:endParaRPr lang="pt-BR" altLang="en-US" sz="2800" dirty="0"/>
          </a:p>
          <a:p>
            <a:r>
              <a:rPr lang="pt-BR" altLang="en-US" sz="2800" b="1" dirty="0"/>
              <a:t>7. Personal signature: </a:t>
            </a:r>
            <a:r>
              <a:rPr lang="pt-BR" altLang="en-US" sz="2800" dirty="0"/>
              <a:t>(name and title of sender)</a:t>
            </a:r>
            <a:endParaRPr lang="en-US" altLang="en-US" sz="2800" dirty="0"/>
          </a:p>
          <a:p>
            <a:r>
              <a:rPr lang="en-US" sz="2800" b="1" dirty="0"/>
              <a:t>8. Enclosure</a:t>
            </a:r>
            <a:r>
              <a:rPr lang="en-US" sz="2800" dirty="0"/>
              <a:t>: </a:t>
            </a:r>
            <a:r>
              <a:rPr lang="en-US" sz="2800" dirty="0" smtClean="0"/>
              <a:t>attachments, few lines </a:t>
            </a:r>
            <a:r>
              <a:rPr lang="en-US" sz="2800" dirty="0"/>
              <a:t>after the </a:t>
            </a:r>
            <a:r>
              <a:rPr lang="en-US" sz="2800" dirty="0" smtClean="0"/>
              <a:t>Signature, provide </a:t>
            </a:r>
            <a:r>
              <a:rPr lang="en-US" sz="2800" dirty="0"/>
              <a:t>the number and type of documents attached e.g. </a:t>
            </a:r>
            <a:r>
              <a:rPr lang="en-US" sz="2800" b="1" dirty="0"/>
              <a:t>‘Enclosures (2): brochure, resume’.</a:t>
            </a:r>
            <a:endParaRPr lang="pt-B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5059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84" y="128789"/>
            <a:ext cx="5442397" cy="65811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27" y="0"/>
            <a:ext cx="5227767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93972" y="128789"/>
            <a:ext cx="4700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FORMAL VS INFORMAL LETTERS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65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E7BE23-A88B-43B5-86AB-FA498CF0F721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276195" y="67007"/>
            <a:ext cx="9392382" cy="626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8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3958"/>
          </a:xfrm>
        </p:spPr>
        <p:txBody>
          <a:bodyPr/>
          <a:lstStyle/>
          <a:p>
            <a:r>
              <a:rPr lang="en-US" b="1" dirty="0"/>
              <a:t>Business Letter </a:t>
            </a:r>
            <a:r>
              <a:rPr lang="en-US" b="1" dirty="0" smtClean="0"/>
              <a:t>Styles/Drafts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8032" y="1416676"/>
            <a:ext cx="108440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There are four styles or drafts used:</a:t>
            </a:r>
          </a:p>
          <a:p>
            <a:endParaRPr lang="en-US" sz="4400" b="1" dirty="0"/>
          </a:p>
          <a:p>
            <a:pPr marL="342900" indent="-342900">
              <a:buFont typeface="+mj-lt"/>
              <a:buAutoNum type="arabicPeriod"/>
            </a:pPr>
            <a:r>
              <a:rPr lang="en-US" sz="4000" b="1" dirty="0"/>
              <a:t>Full Block Style</a:t>
            </a:r>
            <a:r>
              <a:rPr lang="en-US" sz="4000" dirty="0"/>
              <a:t> –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b="1" smtClean="0"/>
              <a:t>Semi-Block/simplified</a:t>
            </a:r>
            <a:r>
              <a:rPr lang="en-US" sz="4000" dirty="0"/>
              <a:t> </a:t>
            </a:r>
            <a:r>
              <a:rPr lang="en-US" sz="4000" b="1" dirty="0"/>
              <a:t>Style</a:t>
            </a:r>
            <a:r>
              <a:rPr lang="en-US" sz="4000" dirty="0"/>
              <a:t> –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b="1" dirty="0"/>
              <a:t>Modified Block Style</a:t>
            </a:r>
            <a:r>
              <a:rPr lang="en-US" sz="4000" dirty="0"/>
              <a:t> –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b="1" dirty="0"/>
              <a:t>Modified Semi-Block Style</a:t>
            </a:r>
            <a:r>
              <a:rPr lang="en-US" sz="4000" dirty="0"/>
              <a:t> – </a:t>
            </a:r>
          </a:p>
          <a:p>
            <a:pPr marL="342900" indent="-34290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178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32" y="417490"/>
            <a:ext cx="8825659" cy="1012065"/>
          </a:xfrm>
        </p:spPr>
        <p:txBody>
          <a:bodyPr/>
          <a:lstStyle/>
          <a:p>
            <a:r>
              <a:rPr lang="en-US" dirty="0" smtClean="0"/>
              <a:t>1.Blocked format.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62168" y="1313646"/>
            <a:ext cx="11633767" cy="5383368"/>
          </a:xfrm>
        </p:spPr>
        <p:txBody>
          <a:bodyPr>
            <a:noAutofit/>
          </a:bodyPr>
          <a:lstStyle/>
          <a:p>
            <a:r>
              <a:rPr lang="en-US" sz="2400" dirty="0"/>
              <a:t>Its mainly used and the main purposes are to inform, request or register a complaint.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the text/elements are aligned to the left </a:t>
            </a:r>
            <a:r>
              <a:rPr lang="en-US" sz="2400" dirty="0" smtClean="0"/>
              <a:t>margin.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Paragraphs </a:t>
            </a:r>
            <a:r>
              <a:rPr lang="en-US" sz="2400" dirty="0"/>
              <a:t>are not indented, separated by double spacing While within each part and paragraph single spacing is preferred.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is no punctuation in the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is a comma after the greeting, although some in the U.S. prefer a colon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closing is also followed by a comma</a:t>
            </a:r>
          </a:p>
        </p:txBody>
      </p:sp>
    </p:spTree>
    <p:extLst>
      <p:ext uri="{BB962C8B-B14F-4D97-AF65-F5344CB8AC3E}">
        <p14:creationId xmlns:p14="http://schemas.microsoft.com/office/powerpoint/2010/main" val="38899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184" y="362185"/>
            <a:ext cx="654246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 Neue"/>
              </a:rPr>
              <a:t>23 North Main Street                         </a:t>
            </a:r>
          </a:p>
          <a:p>
            <a:r>
              <a:rPr lang="en-US" sz="1600" dirty="0">
                <a:latin typeface="Helvetica Neue"/>
              </a:rPr>
              <a:t>ABC Colony </a:t>
            </a:r>
          </a:p>
          <a:p>
            <a:r>
              <a:rPr lang="en-US" sz="1600" dirty="0">
                <a:latin typeface="Helvetica Neue"/>
              </a:rPr>
              <a:t>Post Box no. 253447 </a:t>
            </a:r>
          </a:p>
          <a:p>
            <a:r>
              <a:rPr lang="en-US" sz="1600" dirty="0">
                <a:latin typeface="Helvetica Neue"/>
              </a:rPr>
              <a:t>kARACHI-4004800 </a:t>
            </a:r>
          </a:p>
          <a:p>
            <a:endParaRPr lang="en-US" sz="1600" dirty="0">
              <a:latin typeface="Helvetica Neue"/>
            </a:endParaRPr>
          </a:p>
          <a:p>
            <a:r>
              <a:rPr lang="en-US" sz="1600" dirty="0">
                <a:latin typeface="Helvetica Neue"/>
              </a:rPr>
              <a:t>February 23, 2010 </a:t>
            </a:r>
          </a:p>
          <a:p>
            <a:endParaRPr lang="en-US" sz="1600" dirty="0">
              <a:latin typeface="Helvetica Neue"/>
            </a:endParaRPr>
          </a:p>
          <a:p>
            <a:r>
              <a:rPr lang="en-US" sz="1600" dirty="0">
                <a:latin typeface="Helvetica Neue"/>
              </a:rPr>
              <a:t>Dr. ABC</a:t>
            </a:r>
          </a:p>
          <a:p>
            <a:r>
              <a:rPr lang="en-US" sz="1600" dirty="0">
                <a:latin typeface="Helvetica Neue"/>
              </a:rPr>
              <a:t>Customer Relations </a:t>
            </a:r>
          </a:p>
          <a:p>
            <a:r>
              <a:rPr lang="en-US" sz="1600" dirty="0">
                <a:latin typeface="Helvetica Neue"/>
              </a:rPr>
              <a:t>ABC Company </a:t>
            </a:r>
          </a:p>
          <a:p>
            <a:r>
              <a:rPr lang="en-US" sz="1600" dirty="0">
                <a:latin typeface="Helvetica Neue"/>
              </a:rPr>
              <a:t>154 Petal Street</a:t>
            </a:r>
          </a:p>
          <a:p>
            <a:r>
              <a:rPr lang="en-US" sz="1600" dirty="0">
                <a:latin typeface="Helvetica Neue"/>
              </a:rPr>
              <a:t>Karachi-4004800 </a:t>
            </a:r>
          </a:p>
          <a:p>
            <a:endParaRPr lang="en-US" sz="1600" dirty="0">
              <a:latin typeface="Helvetica Neue"/>
            </a:endParaRPr>
          </a:p>
          <a:p>
            <a:r>
              <a:rPr lang="en-US" sz="1600" dirty="0" smtClean="0">
                <a:latin typeface="Helvetica Neue"/>
              </a:rPr>
              <a:t>Subj:  BALANCE PAYMENT ALREADY MADE </a:t>
            </a:r>
          </a:p>
          <a:p>
            <a:endParaRPr lang="en-US" sz="1600" dirty="0">
              <a:latin typeface="Helvetica Neue"/>
            </a:endParaRPr>
          </a:p>
          <a:p>
            <a:r>
              <a:rPr lang="en-US" sz="1600" dirty="0" smtClean="0">
                <a:latin typeface="Helvetica Neue"/>
              </a:rPr>
              <a:t>I-</a:t>
            </a:r>
            <a:r>
              <a:rPr lang="en-US" sz="1600" dirty="0">
                <a:latin typeface="Helvetica Neue"/>
              </a:rPr>
              <a:t>----------------------------------------------------------------------------------------</a:t>
            </a:r>
          </a:p>
          <a:p>
            <a:r>
              <a:rPr lang="en-US" sz="1600" dirty="0" smtClean="0">
                <a:latin typeface="Helvetica Neue"/>
              </a:rPr>
              <a:t>----------------------------------------------------------------------------------------</a:t>
            </a:r>
            <a:endParaRPr lang="en-US" sz="1600" dirty="0">
              <a:latin typeface="Helvetica Neue"/>
            </a:endParaRPr>
          </a:p>
          <a:p>
            <a:endParaRPr lang="en-US" sz="1600" dirty="0">
              <a:latin typeface="Helvetica Neue"/>
            </a:endParaRPr>
          </a:p>
          <a:p>
            <a:r>
              <a:rPr lang="en-US" sz="1600" dirty="0" smtClean="0">
                <a:latin typeface="Helvetica Neue"/>
              </a:rPr>
              <a:t>----------------------------------------------------------------------------------------</a:t>
            </a:r>
            <a:endParaRPr lang="en-US" sz="1600" dirty="0">
              <a:latin typeface="Helvetica Neue"/>
            </a:endParaRPr>
          </a:p>
          <a:p>
            <a:endParaRPr lang="en-US" sz="1600" dirty="0">
              <a:latin typeface="Helvetica Neue"/>
            </a:endParaRPr>
          </a:p>
          <a:p>
            <a:r>
              <a:rPr lang="en-US" sz="1600" smtClean="0">
                <a:latin typeface="Helvetica Neue"/>
              </a:rPr>
              <a:t>Sincerely,</a:t>
            </a:r>
            <a:endParaRPr lang="en-US" sz="1600" dirty="0" smtClean="0">
              <a:latin typeface="Helvetica Neue"/>
            </a:endParaRPr>
          </a:p>
          <a:p>
            <a:r>
              <a:rPr lang="en-US" sz="1600" dirty="0" smtClean="0">
                <a:latin typeface="Helvetica Neue"/>
              </a:rPr>
              <a:t>XYZ</a:t>
            </a:r>
            <a:endParaRPr lang="en-US" sz="1600" dirty="0">
              <a:latin typeface="Helvetica Neue"/>
            </a:endParaRPr>
          </a:p>
          <a:p>
            <a:endParaRPr lang="en-US" sz="1600" dirty="0">
              <a:latin typeface="Helvetica Neue"/>
            </a:endParaRPr>
          </a:p>
          <a:p>
            <a:r>
              <a:rPr lang="en-US" sz="1600" dirty="0" err="1">
                <a:latin typeface="Helvetica Neue"/>
              </a:rPr>
              <a:t>Encl</a:t>
            </a:r>
            <a:r>
              <a:rPr lang="en-US" sz="1600" dirty="0">
                <a:latin typeface="Helvetica Neue"/>
              </a:rPr>
              <a:t>: copy of cancelled </a:t>
            </a:r>
            <a:r>
              <a:rPr lang="en-US" sz="1600" dirty="0" smtClean="0">
                <a:latin typeface="Helvetica Neue"/>
              </a:rPr>
              <a:t>cheque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2937416" y="745833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Sender`s details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8868" y="2458723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Receiver's details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74391" y="3486117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Subj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1560" y="4031087"/>
            <a:ext cx="1352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</a:t>
            </a:r>
          </a:p>
          <a:p>
            <a:r>
              <a:rPr lang="en-US" dirty="0" smtClean="0"/>
              <a:t>Body</a:t>
            </a:r>
          </a:p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32991" y="5582655"/>
            <a:ext cx="2680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Complementary close</a:t>
            </a:r>
          </a:p>
        </p:txBody>
      </p:sp>
    </p:spTree>
    <p:extLst>
      <p:ext uri="{BB962C8B-B14F-4D97-AF65-F5344CB8AC3E}">
        <p14:creationId xmlns:p14="http://schemas.microsoft.com/office/powerpoint/2010/main" val="365185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44" y="675068"/>
            <a:ext cx="8825659" cy="1981200"/>
          </a:xfrm>
        </p:spPr>
        <p:txBody>
          <a:bodyPr/>
          <a:lstStyle/>
          <a:p>
            <a:r>
              <a:rPr lang="en-US" dirty="0" smtClean="0"/>
              <a:t>Things to discuss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039044" y="1665670"/>
            <a:ext cx="10514532" cy="341601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What are business letters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Why business letters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Types of business letters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Formats/styles </a:t>
            </a:r>
            <a:r>
              <a:rPr lang="en-US" sz="3200" dirty="0"/>
              <a:t>of business letters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60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16" y="38637"/>
            <a:ext cx="5390345" cy="6318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555" y="38637"/>
            <a:ext cx="5486458" cy="63314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546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5566" y="336670"/>
            <a:ext cx="84270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b="1" dirty="0" smtClean="0">
                <a:latin typeface="Lato"/>
              </a:rPr>
              <a:t>2. Semi-Block</a:t>
            </a:r>
            <a:r>
              <a:rPr lang="en-US" sz="4000" dirty="0">
                <a:latin typeface="Lato"/>
              </a:rPr>
              <a:t>/</a:t>
            </a:r>
            <a:r>
              <a:rPr lang="en-US" sz="4000" b="1" dirty="0">
                <a:latin typeface="Lato"/>
              </a:rPr>
              <a:t> simplified Style</a:t>
            </a:r>
            <a:r>
              <a:rPr lang="en-US" sz="4000" dirty="0">
                <a:latin typeface="Lato"/>
              </a:rPr>
              <a:t>– </a:t>
            </a:r>
          </a:p>
        </p:txBody>
      </p:sp>
      <p:sp>
        <p:nvSpPr>
          <p:cNvPr id="3" name="Rectangle 2"/>
          <p:cNvSpPr/>
          <p:nvPr/>
        </p:nvSpPr>
        <p:spPr>
          <a:xfrm>
            <a:off x="974501" y="1714711"/>
            <a:ext cx="1069375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"/>
              </a:rPr>
              <a:t>It has partial formatting of a full block style.</a:t>
            </a:r>
          </a:p>
          <a:p>
            <a:r>
              <a:rPr lang="en-US" sz="2800" i="1" dirty="0">
                <a:latin typeface="Lato"/>
              </a:rPr>
              <a:t>In Semi-Block Format Letter:</a:t>
            </a:r>
            <a:r>
              <a:rPr lang="en-US" sz="2800" dirty="0">
                <a:latin typeface="Lato"/>
              </a:rPr>
              <a:t/>
            </a:r>
            <a:br>
              <a:rPr lang="en-US" sz="2800" dirty="0">
                <a:latin typeface="Lato"/>
              </a:rPr>
            </a:br>
            <a:endParaRPr lang="en-US" sz="2800" dirty="0"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Lato"/>
              </a:rPr>
              <a:t>All text is aligned to the left margin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Lato"/>
              </a:rPr>
              <a:t>Paragraphs are indented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Omits salutation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Often includes subject line in capital letters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Omits complimentary close</a:t>
            </a:r>
            <a:endParaRPr lang="en-US" sz="2800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7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8133" y="302359"/>
            <a:ext cx="1065512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 Neue"/>
              </a:rPr>
              <a:t>23 North Main Street                         </a:t>
            </a:r>
          </a:p>
          <a:p>
            <a:r>
              <a:rPr lang="en-US" sz="1400" dirty="0">
                <a:latin typeface="Helvetica Neue"/>
              </a:rPr>
              <a:t>ABC Colony </a:t>
            </a:r>
          </a:p>
          <a:p>
            <a:r>
              <a:rPr lang="en-US" sz="1400" dirty="0">
                <a:latin typeface="Helvetica Neue"/>
              </a:rPr>
              <a:t>Post Box no. 253447 </a:t>
            </a:r>
          </a:p>
          <a:p>
            <a:r>
              <a:rPr lang="en-US" sz="1400" dirty="0">
                <a:latin typeface="Helvetica Neue"/>
              </a:rPr>
              <a:t>kARACHI-4004800 </a:t>
            </a:r>
          </a:p>
          <a:p>
            <a:endParaRPr lang="en-US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February 23, 2010 </a:t>
            </a:r>
          </a:p>
          <a:p>
            <a:endParaRPr lang="en-US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Dr. ABC</a:t>
            </a:r>
          </a:p>
          <a:p>
            <a:r>
              <a:rPr lang="en-US" sz="1400" dirty="0">
                <a:latin typeface="Helvetica Neue"/>
              </a:rPr>
              <a:t>Customer Relations </a:t>
            </a:r>
          </a:p>
          <a:p>
            <a:r>
              <a:rPr lang="en-US" sz="1400" dirty="0">
                <a:latin typeface="Helvetica Neue"/>
              </a:rPr>
              <a:t>ABC Company </a:t>
            </a:r>
          </a:p>
          <a:p>
            <a:r>
              <a:rPr lang="en-US" sz="1400" dirty="0">
                <a:latin typeface="Helvetica Neue"/>
              </a:rPr>
              <a:t>154 Petal Street</a:t>
            </a:r>
          </a:p>
          <a:p>
            <a:r>
              <a:rPr lang="en-US" sz="1400" dirty="0" smtClean="0">
                <a:latin typeface="Helvetica Neue"/>
              </a:rPr>
              <a:t>Karachi-4004800 </a:t>
            </a:r>
          </a:p>
          <a:p>
            <a:endParaRPr lang="en-US" sz="1400" dirty="0">
              <a:latin typeface="Helvetica Neue"/>
            </a:endParaRPr>
          </a:p>
          <a:p>
            <a:r>
              <a:rPr lang="en-US" sz="1400" dirty="0" smtClean="0">
                <a:latin typeface="Helvetica Neue"/>
              </a:rPr>
              <a:t>Subj:  BALANCE </a:t>
            </a:r>
            <a:r>
              <a:rPr lang="en-US" sz="1400" dirty="0">
                <a:latin typeface="Helvetica Neue"/>
              </a:rPr>
              <a:t>PAYMENT ALREADY MADE </a:t>
            </a:r>
          </a:p>
          <a:p>
            <a:endParaRPr lang="en-US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               I-----------------------------------------------------------------------------------------</a:t>
            </a:r>
          </a:p>
          <a:p>
            <a:r>
              <a:rPr lang="en-US" sz="1400" dirty="0">
                <a:latin typeface="Helvetica Neue"/>
              </a:rPr>
              <a:t>                ----------------------------------------------------------------------------------------</a:t>
            </a:r>
          </a:p>
          <a:p>
            <a:endParaRPr lang="en-US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                 </a:t>
            </a:r>
          </a:p>
          <a:p>
            <a:r>
              <a:rPr lang="en-US" sz="1400" dirty="0">
                <a:latin typeface="Helvetica Neue"/>
              </a:rPr>
              <a:t>                 ----------------------------------------------------------------------------------------</a:t>
            </a:r>
          </a:p>
          <a:p>
            <a:endParaRPr lang="en-US" sz="1400" dirty="0">
              <a:latin typeface="Helvetica Neue"/>
            </a:endParaRPr>
          </a:p>
          <a:p>
            <a:r>
              <a:rPr lang="en-US" sz="1400" dirty="0">
                <a:latin typeface="Helvetica Neue"/>
              </a:rPr>
              <a:t>ABC</a:t>
            </a:r>
          </a:p>
          <a:p>
            <a:r>
              <a:rPr lang="en-US" sz="1400" dirty="0">
                <a:latin typeface="Helvetica Neue"/>
              </a:rPr>
              <a:t>Manager </a:t>
            </a:r>
          </a:p>
          <a:p>
            <a:r>
              <a:rPr lang="en-US" sz="1400" dirty="0">
                <a:latin typeface="Helvetica Neue"/>
              </a:rPr>
              <a:t>ABC company</a:t>
            </a:r>
          </a:p>
          <a:p>
            <a:endParaRPr lang="en-US" sz="1400" dirty="0">
              <a:latin typeface="Helvetica Neue"/>
            </a:endParaRPr>
          </a:p>
          <a:p>
            <a:r>
              <a:rPr lang="en-US" sz="1400" dirty="0" err="1">
                <a:latin typeface="Helvetica Neue"/>
              </a:rPr>
              <a:t>Encl</a:t>
            </a:r>
            <a:r>
              <a:rPr lang="en-US" sz="1400" dirty="0">
                <a:latin typeface="Helvetica Neue"/>
              </a:rPr>
              <a:t>: copy of cancelled checque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6714535" y="117693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latin typeface="Lato"/>
              </a:rPr>
              <a:t>Semi-Block</a:t>
            </a:r>
            <a:r>
              <a:rPr lang="en-US" dirty="0">
                <a:latin typeface="Lato"/>
              </a:rPr>
              <a:t>/</a:t>
            </a:r>
            <a:r>
              <a:rPr lang="en-US" b="1" dirty="0">
                <a:latin typeface="Lato"/>
              </a:rPr>
              <a:t> simplified Style, sample</a:t>
            </a:r>
            <a:r>
              <a:rPr lang="en-US" dirty="0">
                <a:latin typeface="Lato"/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1422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0783F2-036D-424A-9A1B-9C5FEA513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09" y="119269"/>
            <a:ext cx="8998225" cy="625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1886" y="1051636"/>
            <a:ext cx="104115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/>
              </a:rPr>
              <a:t>It`s the conventional way of writing formal business letters. </a:t>
            </a:r>
          </a:p>
          <a:p>
            <a:r>
              <a:rPr lang="en-US" sz="2400" dirty="0">
                <a:latin typeface="Lato"/>
              </a:rPr>
              <a:t>Its format is applicable to both print and email correspondence.</a:t>
            </a:r>
          </a:p>
          <a:p>
            <a:r>
              <a:rPr lang="en-US" sz="2400" dirty="0">
                <a:latin typeface="Lato"/>
              </a:rPr>
              <a:t>Its main purposes include cover letters, thank you letters, letters of resignation and sales letters.</a:t>
            </a:r>
          </a:p>
          <a:p>
            <a:endParaRPr lang="en-US" sz="2400" i="1" dirty="0">
              <a:latin typeface="Lato"/>
            </a:endParaRPr>
          </a:p>
          <a:p>
            <a:r>
              <a:rPr lang="en-US" sz="2400" i="1" dirty="0">
                <a:latin typeface="Lato"/>
              </a:rPr>
              <a:t>In Modified Block Format Letter:</a:t>
            </a:r>
            <a:r>
              <a:rPr lang="en-US" sz="2400" dirty="0">
                <a:latin typeface="Lato"/>
              </a:rPr>
              <a:t/>
            </a:r>
            <a:br>
              <a:rPr lang="en-US" sz="2400" dirty="0">
                <a:latin typeface="Lato"/>
              </a:rPr>
            </a:br>
            <a:endParaRPr lang="en-US" sz="2400" dirty="0"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Lato"/>
              </a:rPr>
              <a:t>All text is aligned to the left margin, except for the author's address, date, and closing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Lato"/>
              </a:rPr>
              <a:t>Paragraphs are not indented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Lato"/>
              </a:rPr>
              <a:t>The author's address, date, and complementary close are usually indented three inches from the left margin or to complete right margin.</a:t>
            </a:r>
          </a:p>
        </p:txBody>
      </p:sp>
      <p:sp>
        <p:nvSpPr>
          <p:cNvPr id="3" name="Rectangle 2"/>
          <p:cNvSpPr/>
          <p:nvPr/>
        </p:nvSpPr>
        <p:spPr>
          <a:xfrm>
            <a:off x="921886" y="282193"/>
            <a:ext cx="96774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Lato"/>
              </a:rPr>
              <a:t>3. Modified </a:t>
            </a:r>
            <a:r>
              <a:rPr lang="en-US" sz="4400" b="1" dirty="0">
                <a:latin typeface="Lato"/>
              </a:rPr>
              <a:t>Block Style</a:t>
            </a:r>
            <a:r>
              <a:rPr lang="en-US" sz="4400" dirty="0">
                <a:latin typeface="Lato"/>
              </a:rPr>
              <a:t> –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8017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0468" y="-289089"/>
            <a:ext cx="891218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 Neue"/>
              </a:rPr>
              <a:t>23 North Main Street                         </a:t>
            </a:r>
          </a:p>
          <a:p>
            <a:pPr lvl="8"/>
            <a:r>
              <a:rPr lang="en-US" dirty="0">
                <a:latin typeface="Helvetica Neue"/>
              </a:rPr>
              <a:t>                                           ABC Colony </a:t>
            </a:r>
          </a:p>
          <a:p>
            <a:pPr lvl="8"/>
            <a:r>
              <a:rPr lang="en-US" dirty="0">
                <a:latin typeface="Helvetica Neue"/>
              </a:rPr>
              <a:t>                                           Post Box no. 253447 </a:t>
            </a:r>
          </a:p>
          <a:p>
            <a:pPr lvl="8"/>
            <a:r>
              <a:rPr lang="en-US" dirty="0">
                <a:latin typeface="Helvetica Neue"/>
              </a:rPr>
              <a:t>                                           Karachi-4004800 </a:t>
            </a:r>
          </a:p>
          <a:p>
            <a:pPr lvl="8"/>
            <a:endParaRPr lang="en-US" dirty="0">
              <a:latin typeface="Helvetica Neue"/>
            </a:endParaRPr>
          </a:p>
          <a:p>
            <a:pPr lvl="8"/>
            <a:r>
              <a:rPr lang="en-US" dirty="0">
                <a:latin typeface="Helvetica Neue"/>
              </a:rPr>
              <a:t>                                            February 23, 2010 </a:t>
            </a:r>
          </a:p>
          <a:p>
            <a:endParaRPr lang="en-US" dirty="0">
              <a:latin typeface="Helvetica Neue"/>
            </a:endParaRPr>
          </a:p>
          <a:p>
            <a:r>
              <a:rPr lang="en-US" dirty="0">
                <a:latin typeface="Helvetica Neue"/>
              </a:rPr>
              <a:t>Dr. ABC</a:t>
            </a:r>
          </a:p>
          <a:p>
            <a:r>
              <a:rPr lang="en-US" dirty="0">
                <a:latin typeface="Helvetica Neue"/>
              </a:rPr>
              <a:t>Customer Relations </a:t>
            </a:r>
          </a:p>
          <a:p>
            <a:r>
              <a:rPr lang="en-US" dirty="0">
                <a:latin typeface="Helvetica Neue"/>
              </a:rPr>
              <a:t>ABC Company </a:t>
            </a:r>
          </a:p>
          <a:p>
            <a:r>
              <a:rPr lang="en-US" dirty="0" smtClean="0">
                <a:latin typeface="Helvetica Neue"/>
              </a:rPr>
              <a:t>154 Petal </a:t>
            </a:r>
            <a:r>
              <a:rPr lang="en-US" dirty="0">
                <a:latin typeface="Helvetica Neue"/>
              </a:rPr>
              <a:t>Street</a:t>
            </a:r>
          </a:p>
          <a:p>
            <a:r>
              <a:rPr lang="en-US" dirty="0" smtClean="0">
                <a:latin typeface="Helvetica Neue"/>
              </a:rPr>
              <a:t>Karachi-4004800 </a:t>
            </a:r>
            <a:endParaRPr lang="en-US" dirty="0">
              <a:latin typeface="Helvetica Neue"/>
            </a:endParaRPr>
          </a:p>
          <a:p>
            <a:r>
              <a:rPr lang="en-US" dirty="0" smtClean="0">
                <a:latin typeface="Helvetica Neue"/>
              </a:rPr>
              <a:t>Subj: BALANCE </a:t>
            </a:r>
            <a:r>
              <a:rPr lang="en-US" dirty="0">
                <a:latin typeface="Helvetica Neue"/>
              </a:rPr>
              <a:t>PAYMENT ALREADY MADE </a:t>
            </a:r>
          </a:p>
          <a:p>
            <a:endParaRPr lang="en-US" dirty="0">
              <a:latin typeface="Helvetica Neue"/>
            </a:endParaRPr>
          </a:p>
          <a:p>
            <a:r>
              <a:rPr lang="en-US" dirty="0" smtClean="0">
                <a:latin typeface="Helvetica Neue"/>
              </a:rPr>
              <a:t>I-</a:t>
            </a:r>
            <a:r>
              <a:rPr lang="en-US" dirty="0">
                <a:latin typeface="Helvetica Neue"/>
              </a:rPr>
              <a:t>----------------------------------------------------------------------------------------</a:t>
            </a:r>
          </a:p>
          <a:p>
            <a:r>
              <a:rPr lang="en-US" dirty="0" smtClean="0">
                <a:latin typeface="Helvetica Neue"/>
              </a:rPr>
              <a:t>----------------------------------------------------------------------------------------</a:t>
            </a:r>
            <a:endParaRPr lang="en-US" dirty="0">
              <a:latin typeface="Helvetica Neue"/>
            </a:endParaRPr>
          </a:p>
          <a:p>
            <a:endParaRPr lang="en-US" dirty="0">
              <a:latin typeface="Helvetica Neue"/>
            </a:endParaRPr>
          </a:p>
          <a:p>
            <a:r>
              <a:rPr lang="en-US" dirty="0">
                <a:latin typeface="Helvetica Neue"/>
              </a:rPr>
              <a:t>                 </a:t>
            </a:r>
          </a:p>
          <a:p>
            <a:r>
              <a:rPr lang="en-US" dirty="0" smtClean="0">
                <a:latin typeface="Helvetica Neue"/>
              </a:rPr>
              <a:t>----------------------------------------------------------------------------------------</a:t>
            </a:r>
            <a:endParaRPr lang="en-US" dirty="0">
              <a:latin typeface="Helvetica Neue"/>
            </a:endParaRPr>
          </a:p>
          <a:p>
            <a:endParaRPr lang="en-US" dirty="0">
              <a:latin typeface="Helvetica Neue"/>
            </a:endParaRPr>
          </a:p>
          <a:p>
            <a:pPr lvl="8"/>
            <a:r>
              <a:rPr lang="en-US" dirty="0">
                <a:latin typeface="Helvetica Neue"/>
              </a:rPr>
              <a:t>                                                 </a:t>
            </a:r>
            <a:r>
              <a:rPr lang="en-US" dirty="0" smtClean="0">
                <a:latin typeface="Helvetica Neue"/>
              </a:rPr>
              <a:t>sincerely. </a:t>
            </a:r>
          </a:p>
          <a:p>
            <a:pPr lvl="8"/>
            <a:r>
              <a:rPr lang="en-US" dirty="0">
                <a:latin typeface="Helvetica Neue"/>
              </a:rPr>
              <a:t> </a:t>
            </a:r>
            <a:r>
              <a:rPr lang="en-US" dirty="0" smtClean="0">
                <a:latin typeface="Helvetica Neue"/>
              </a:rPr>
              <a:t>                                                 xyz</a:t>
            </a:r>
            <a:endParaRPr lang="en-US" dirty="0">
              <a:latin typeface="Helvetica Neue"/>
            </a:endParaRPr>
          </a:p>
          <a:p>
            <a:r>
              <a:rPr lang="en-US" dirty="0" err="1">
                <a:latin typeface="Helvetica Neue"/>
              </a:rPr>
              <a:t>Encl</a:t>
            </a:r>
            <a:r>
              <a:rPr lang="en-US" dirty="0">
                <a:latin typeface="Helvetica Neue"/>
              </a:rPr>
              <a:t>: copy of cancelled checque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3436" y="1054474"/>
            <a:ext cx="110286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latin typeface="Lato"/>
              </a:rPr>
              <a:t>It`s elements are somehow similar to that of modified </a:t>
            </a:r>
            <a:r>
              <a:rPr lang="en-US" sz="3400" dirty="0">
                <a:latin typeface="Lato"/>
              </a:rPr>
              <a:t>block</a:t>
            </a:r>
            <a:r>
              <a:rPr lang="en-US" sz="3600" dirty="0">
                <a:latin typeface="Lato"/>
              </a:rPr>
              <a:t> style except that the start of each paragraph is indented.</a:t>
            </a:r>
          </a:p>
          <a:p>
            <a:pPr algn="just"/>
            <a:endParaRPr lang="en-US" sz="3600" dirty="0">
              <a:latin typeface="Lato"/>
            </a:endParaRPr>
          </a:p>
          <a:p>
            <a:pPr algn="just"/>
            <a:r>
              <a:rPr lang="en-US" sz="3600" i="1" dirty="0">
                <a:latin typeface="Lato"/>
              </a:rPr>
              <a:t>In Modified Semi-Block Format Letter: </a:t>
            </a:r>
            <a:endParaRPr lang="en-US" sz="3600" dirty="0">
              <a:latin typeface="La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Lato"/>
              </a:rPr>
              <a:t>All text is aligned to the left margin, except for the author's address, date, and closing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Lato"/>
              </a:rPr>
              <a:t>The author's address, date, and closing are usually indented in same 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Lato"/>
              </a:rPr>
              <a:t>Paragraphs are indented</a:t>
            </a:r>
          </a:p>
        </p:txBody>
      </p:sp>
      <p:sp>
        <p:nvSpPr>
          <p:cNvPr id="3" name="Rectangle 2"/>
          <p:cNvSpPr/>
          <p:nvPr/>
        </p:nvSpPr>
        <p:spPr>
          <a:xfrm>
            <a:off x="253284" y="475377"/>
            <a:ext cx="103332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Lato"/>
              </a:rPr>
              <a:t>4. Modified </a:t>
            </a:r>
            <a:r>
              <a:rPr lang="en-US" sz="4000" b="1" dirty="0">
                <a:latin typeface="Lato"/>
              </a:rPr>
              <a:t>Semi-Block Style (olden style)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447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8643" y="0"/>
            <a:ext cx="1205462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8"/>
            <a:r>
              <a:rPr lang="en-US" dirty="0">
                <a:latin typeface="Helvetica Neue"/>
              </a:rPr>
              <a:t>                                            ABC Colony </a:t>
            </a:r>
          </a:p>
          <a:p>
            <a:pPr lvl="8"/>
            <a:r>
              <a:rPr lang="en-US" dirty="0">
                <a:latin typeface="Helvetica Neue"/>
              </a:rPr>
              <a:t>                                           Post Box no. 253447 </a:t>
            </a:r>
          </a:p>
          <a:p>
            <a:pPr lvl="8"/>
            <a:r>
              <a:rPr lang="en-US" dirty="0">
                <a:latin typeface="Helvetica Neue"/>
              </a:rPr>
              <a:t>                                           Karachi-4004800 </a:t>
            </a:r>
          </a:p>
          <a:p>
            <a:pPr lvl="8"/>
            <a:endParaRPr lang="en-US" dirty="0">
              <a:latin typeface="Helvetica Neue"/>
            </a:endParaRPr>
          </a:p>
          <a:p>
            <a:pPr lvl="8"/>
            <a:r>
              <a:rPr lang="en-US" dirty="0">
                <a:latin typeface="Helvetica Neue"/>
              </a:rPr>
              <a:t>                                            February 23, 2010 </a:t>
            </a:r>
          </a:p>
          <a:p>
            <a:endParaRPr lang="en-US" dirty="0">
              <a:latin typeface="Helvetica Neue"/>
            </a:endParaRPr>
          </a:p>
          <a:p>
            <a:r>
              <a:rPr lang="en-US" dirty="0">
                <a:latin typeface="Helvetica Neue"/>
              </a:rPr>
              <a:t>Dr. ABC</a:t>
            </a:r>
          </a:p>
          <a:p>
            <a:r>
              <a:rPr lang="en-US" dirty="0">
                <a:latin typeface="Helvetica Neue"/>
              </a:rPr>
              <a:t>Customer Relations </a:t>
            </a:r>
          </a:p>
          <a:p>
            <a:r>
              <a:rPr lang="en-US" dirty="0">
                <a:latin typeface="Helvetica Neue"/>
              </a:rPr>
              <a:t>ABC Company </a:t>
            </a:r>
          </a:p>
          <a:p>
            <a:r>
              <a:rPr lang="en-US" dirty="0">
                <a:latin typeface="Helvetica Neue"/>
              </a:rPr>
              <a:t>154 Petal Street</a:t>
            </a:r>
          </a:p>
          <a:p>
            <a:r>
              <a:rPr lang="en-US" dirty="0" smtClean="0">
                <a:latin typeface="Helvetica Neue"/>
              </a:rPr>
              <a:t>Karachi-4004800 </a:t>
            </a:r>
            <a:endParaRPr lang="en-US" dirty="0">
              <a:latin typeface="Helvetica Neue"/>
            </a:endParaRPr>
          </a:p>
          <a:p>
            <a:r>
              <a:rPr lang="en-US" dirty="0">
                <a:latin typeface="Helvetica Neue"/>
              </a:rPr>
              <a:t>BALANCE PAYMENT ALREADY MADE </a:t>
            </a:r>
          </a:p>
          <a:p>
            <a:endParaRPr lang="en-US" dirty="0">
              <a:latin typeface="Helvetica Neue"/>
            </a:endParaRPr>
          </a:p>
          <a:p>
            <a:r>
              <a:rPr lang="en-US" dirty="0">
                <a:latin typeface="Helvetica Neue"/>
              </a:rPr>
              <a:t>                 </a:t>
            </a:r>
            <a:r>
              <a:rPr lang="en-US" dirty="0" smtClean="0">
                <a:latin typeface="Helvetica Neue"/>
              </a:rPr>
              <a:t> </a:t>
            </a:r>
            <a:r>
              <a:rPr lang="en-US" dirty="0">
                <a:latin typeface="Helvetica Neue"/>
              </a:rPr>
              <a:t>I-----------------------------------------------------------------------------------------</a:t>
            </a:r>
          </a:p>
          <a:p>
            <a:r>
              <a:rPr lang="en-US" dirty="0">
                <a:latin typeface="Helvetica Neue"/>
              </a:rPr>
              <a:t>----------------------------------------------------------------------------------------</a:t>
            </a:r>
          </a:p>
          <a:p>
            <a:endParaRPr lang="en-US" dirty="0">
              <a:latin typeface="Helvetica Neue"/>
            </a:endParaRPr>
          </a:p>
          <a:p>
            <a:r>
              <a:rPr lang="en-US" dirty="0">
                <a:latin typeface="Helvetica Neue"/>
              </a:rPr>
              <a:t>                 ----------------------------------------------------------------------------------------</a:t>
            </a:r>
          </a:p>
          <a:p>
            <a:endParaRPr lang="en-US" dirty="0">
              <a:latin typeface="Helvetica Neue"/>
            </a:endParaRPr>
          </a:p>
          <a:p>
            <a:endParaRPr lang="en-US" dirty="0">
              <a:latin typeface="Helvetica Neue"/>
            </a:endParaRPr>
          </a:p>
          <a:p>
            <a:pPr lvl="8"/>
            <a:r>
              <a:rPr lang="en-US" dirty="0">
                <a:latin typeface="Helvetica Neue"/>
              </a:rPr>
              <a:t>                                                 sincerely. </a:t>
            </a:r>
          </a:p>
          <a:p>
            <a:pPr lvl="8"/>
            <a:r>
              <a:rPr lang="en-US" dirty="0">
                <a:latin typeface="Helvetica Neue"/>
              </a:rPr>
              <a:t>                                                  xyz</a:t>
            </a:r>
          </a:p>
          <a:p>
            <a:pPr lvl="8"/>
            <a:endParaRPr lang="en-US" dirty="0">
              <a:latin typeface="Helvetica Neue"/>
            </a:endParaRPr>
          </a:p>
          <a:p>
            <a:r>
              <a:rPr lang="en-US" dirty="0" err="1">
                <a:latin typeface="Helvetica Neue"/>
              </a:rPr>
              <a:t>Encl</a:t>
            </a:r>
            <a:r>
              <a:rPr lang="en-US" dirty="0">
                <a:latin typeface="Helvetica Neue"/>
              </a:rPr>
              <a:t>: copy of cancelled checque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7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879693"/>
          </a:xfrm>
        </p:spPr>
        <p:txBody>
          <a:bodyPr/>
          <a:lstStyle/>
          <a:p>
            <a:r>
              <a:rPr lang="en-US" dirty="0" smtClean="0"/>
              <a:t>Expressions to be used in salutation and closing: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4672" y="2116182"/>
            <a:ext cx="48533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SALUTATION</a:t>
            </a:r>
          </a:p>
          <a:p>
            <a:endParaRPr lang="en-US" sz="2800" u="sng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2800" dirty="0"/>
              <a:t>To whom it may concern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800" dirty="0"/>
              <a:t>Dear Mr./Ms.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800" dirty="0"/>
              <a:t>Dear Sir or Madam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800" dirty="0"/>
              <a:t>Respected Sir or Madam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800" dirty="0"/>
              <a:t>Mr./ Ms./ Dr./ Prof./ Engr. </a:t>
            </a:r>
          </a:p>
        </p:txBody>
      </p:sp>
      <p:sp>
        <p:nvSpPr>
          <p:cNvPr id="5" name="Rectangle 4"/>
          <p:cNvSpPr/>
          <p:nvPr/>
        </p:nvSpPr>
        <p:spPr>
          <a:xfrm>
            <a:off x="6540138" y="2455204"/>
            <a:ext cx="50466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u="sng" dirty="0" smtClean="0"/>
              <a:t>CLOSING</a:t>
            </a:r>
          </a:p>
          <a:p>
            <a:pPr lvl="0"/>
            <a:endParaRPr lang="en-US" sz="2800" u="sng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2800" dirty="0" smtClean="0"/>
              <a:t>Best </a:t>
            </a:r>
            <a:r>
              <a:rPr lang="en-US" sz="2800" dirty="0"/>
              <a:t>regards,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800" dirty="0"/>
              <a:t>Sincerely,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800" dirty="0"/>
              <a:t>Yours faithfully,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800" dirty="0"/>
              <a:t>Yours truly,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With kind regards,</a:t>
            </a:r>
          </a:p>
        </p:txBody>
      </p:sp>
    </p:spTree>
    <p:extLst>
      <p:ext uri="{BB962C8B-B14F-4D97-AF65-F5344CB8AC3E}">
        <p14:creationId xmlns:p14="http://schemas.microsoft.com/office/powerpoint/2010/main" val="1869692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18" y="309027"/>
            <a:ext cx="11450094" cy="722939"/>
          </a:xfrm>
        </p:spPr>
        <p:txBody>
          <a:bodyPr/>
          <a:lstStyle/>
          <a:p>
            <a:r>
              <a:rPr lang="en-US" dirty="0"/>
              <a:t>Expressions to be used </a:t>
            </a:r>
            <a:r>
              <a:rPr lang="en-US" dirty="0" smtClean="0"/>
              <a:t>in body paragraphs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878284" y="1233944"/>
            <a:ext cx="57999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 smtClean="0"/>
              <a:t>8. Would </a:t>
            </a:r>
            <a:r>
              <a:rPr lang="en-US" sz="2400" dirty="0"/>
              <a:t>it be possible for you to… ( let me know, assist me, inform me, give me further information)</a:t>
            </a:r>
          </a:p>
          <a:p>
            <a:pPr lvl="0"/>
            <a:r>
              <a:rPr lang="en-US" sz="2400" dirty="0" smtClean="0"/>
              <a:t>9. I </a:t>
            </a:r>
            <a:r>
              <a:rPr lang="en-US" sz="2400" dirty="0"/>
              <a:t>would appreciate if this could be taken care of promptly.</a:t>
            </a:r>
          </a:p>
          <a:p>
            <a:pPr lvl="0"/>
            <a:r>
              <a:rPr lang="en-US" sz="2400" dirty="0" smtClean="0"/>
              <a:t>10. Thank </a:t>
            </a:r>
            <a:r>
              <a:rPr lang="en-US" sz="2400" dirty="0"/>
              <a:t>you for your time, I look forward to hearing back from you.</a:t>
            </a:r>
          </a:p>
          <a:p>
            <a:pPr lvl="0"/>
            <a:r>
              <a:rPr lang="en-US" sz="2400" dirty="0" smtClean="0"/>
              <a:t>11. I </a:t>
            </a:r>
            <a:r>
              <a:rPr lang="en-US" sz="2400" dirty="0"/>
              <a:t>appreciate your assistance and look forward to hearing back from you.</a:t>
            </a:r>
          </a:p>
          <a:p>
            <a:pPr lvl="0"/>
            <a:r>
              <a:rPr lang="en-US" sz="2400" dirty="0" smtClean="0"/>
              <a:t>12. Do </a:t>
            </a:r>
            <a:r>
              <a:rPr lang="en-US" sz="2400" dirty="0"/>
              <a:t>not hesitate to contact me for any further … (information, questions, assistance, enquiries)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7917" y="1233944"/>
            <a:ext cx="50492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BODY PARAGRAPH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/>
              <a:t>I am pleased to inform </a:t>
            </a:r>
            <a:r>
              <a:rPr lang="en-US" sz="2400" dirty="0" smtClean="0"/>
              <a:t>you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 smtClean="0"/>
              <a:t>I </a:t>
            </a:r>
            <a:r>
              <a:rPr lang="en-US" sz="2400" dirty="0"/>
              <a:t>am writing to give you some details </a:t>
            </a:r>
            <a:r>
              <a:rPr lang="en-US" sz="2400" dirty="0" smtClean="0"/>
              <a:t>regarding…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 smtClean="0"/>
              <a:t>I </a:t>
            </a:r>
            <a:r>
              <a:rPr lang="en-US" sz="2400" dirty="0"/>
              <a:t>hope all is well with </a:t>
            </a:r>
            <a:r>
              <a:rPr lang="en-US" sz="2400" dirty="0" smtClean="0"/>
              <a:t>you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 smtClean="0"/>
              <a:t>Thank </a:t>
            </a:r>
            <a:r>
              <a:rPr lang="en-US" sz="2400" dirty="0"/>
              <a:t>you for your prompt response </a:t>
            </a:r>
            <a:endParaRPr lang="en-US" sz="2400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sz="2400" dirty="0" smtClean="0"/>
              <a:t>Thank </a:t>
            </a:r>
            <a:r>
              <a:rPr lang="en-US" sz="2400" dirty="0"/>
              <a:t>you for your </a:t>
            </a:r>
            <a:r>
              <a:rPr lang="en-US" sz="2400" dirty="0" smtClean="0"/>
              <a:t>consideration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 smtClean="0"/>
              <a:t>Thank </a:t>
            </a:r>
            <a:r>
              <a:rPr lang="en-US" sz="2400" dirty="0"/>
              <a:t>you for bringing </a:t>
            </a:r>
            <a:r>
              <a:rPr lang="en-US" sz="2400" dirty="0" smtClean="0"/>
              <a:t>this matter </a:t>
            </a:r>
            <a:r>
              <a:rPr lang="en-US" sz="2400" dirty="0"/>
              <a:t>to my </a:t>
            </a:r>
            <a:r>
              <a:rPr lang="en-US" sz="2400" dirty="0" smtClean="0"/>
              <a:t>attention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In </a:t>
            </a:r>
            <a:r>
              <a:rPr lang="en-US" sz="2400" dirty="0"/>
              <a:t>reference to our earlier </a:t>
            </a:r>
            <a:r>
              <a:rPr lang="en-US" sz="2400" dirty="0" smtClean="0"/>
              <a:t>conversation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599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Fruit for thought.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0628" y="1683659"/>
            <a:ext cx="120613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does a business letter differ from:</a:t>
            </a:r>
          </a:p>
          <a:p>
            <a:endParaRPr lang="en-US" sz="4000" dirty="0"/>
          </a:p>
          <a:p>
            <a:pPr marL="742950" indent="-742950">
              <a:buAutoNum type="arabicPeriod"/>
            </a:pPr>
            <a:r>
              <a:rPr lang="en-US" sz="4000" dirty="0"/>
              <a:t>A letter to a friend?</a:t>
            </a:r>
          </a:p>
          <a:p>
            <a:pPr marL="742950" indent="-742950">
              <a:buAutoNum type="arabicPeriod"/>
            </a:pPr>
            <a:r>
              <a:rPr lang="en-US" sz="4000" dirty="0"/>
              <a:t>An email to the same business associate?</a:t>
            </a:r>
          </a:p>
          <a:p>
            <a:pPr marL="742950" indent="-742950">
              <a:buAutoNum type="arabicPeriod"/>
            </a:pPr>
            <a:r>
              <a:rPr lang="en-US" sz="4000" dirty="0"/>
              <a:t>A fax of same document?</a:t>
            </a:r>
          </a:p>
        </p:txBody>
      </p:sp>
    </p:spTree>
    <p:extLst>
      <p:ext uri="{BB962C8B-B14F-4D97-AF65-F5344CB8AC3E}">
        <p14:creationId xmlns:p14="http://schemas.microsoft.com/office/powerpoint/2010/main" val="11888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5" y="38638"/>
            <a:ext cx="5345496" cy="6323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434" y="38637"/>
            <a:ext cx="5397425" cy="6323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889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C7C68A-E5DE-4FE9-8176-99D75E270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" y="106017"/>
            <a:ext cx="11502887" cy="539363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5568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507" r="21989"/>
          <a:stretch/>
        </p:blipFill>
        <p:spPr>
          <a:xfrm>
            <a:off x="180306" y="682579"/>
            <a:ext cx="5705342" cy="5640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003" y="682579"/>
            <a:ext cx="5382976" cy="5640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538361" y="12879"/>
            <a:ext cx="2524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EMAIL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978" y="12879"/>
            <a:ext cx="4571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LETTER WITH SUBJECT LINE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98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897" y="402772"/>
            <a:ext cx="10978989" cy="1222828"/>
          </a:xfrm>
        </p:spPr>
        <p:txBody>
          <a:bodyPr/>
          <a:lstStyle/>
          <a:p>
            <a:r>
              <a:rPr lang="en-US" dirty="0" smtClean="0"/>
              <a:t>What are business letters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88897" y="2133601"/>
            <a:ext cx="10949960" cy="3773714"/>
          </a:xfrm>
        </p:spPr>
        <p:txBody>
          <a:bodyPr>
            <a:noAutofit/>
          </a:bodyPr>
          <a:lstStyle/>
          <a:p>
            <a:r>
              <a:rPr lang="en-US" sz="3600" dirty="0"/>
              <a:t>A business letter is a letter written in formal language usually Written by one business organization to another, or for correspondence between organizations and their customers, clients and other external parties.</a:t>
            </a:r>
          </a:p>
        </p:txBody>
      </p:sp>
    </p:spTree>
    <p:extLst>
      <p:ext uri="{BB962C8B-B14F-4D97-AF65-F5344CB8AC3E}">
        <p14:creationId xmlns:p14="http://schemas.microsoft.com/office/powerpoint/2010/main" val="11554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354" y="359228"/>
            <a:ext cx="10601617" cy="1077686"/>
          </a:xfrm>
        </p:spPr>
        <p:txBody>
          <a:bodyPr/>
          <a:lstStyle/>
          <a:p>
            <a:r>
              <a:rPr lang="en-US" dirty="0" smtClean="0"/>
              <a:t>Why business letters?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334896" y="1248228"/>
            <a:ext cx="11610361" cy="518160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/>
              <a:t>Business letters assist you in sustaining your business relationships with the external world </a:t>
            </a:r>
            <a:r>
              <a:rPr lang="en-US" sz="3600" dirty="0" smtClean="0"/>
              <a:t>i.e.  </a:t>
            </a:r>
            <a:r>
              <a:rPr lang="en-US" sz="3600" dirty="0"/>
              <a:t>organizations, customers and government departments.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It serves as a record for future reference.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It is used to build goodwill.</a:t>
            </a:r>
          </a:p>
        </p:txBody>
      </p:sp>
    </p:spTree>
    <p:extLst>
      <p:ext uri="{BB962C8B-B14F-4D97-AF65-F5344CB8AC3E}">
        <p14:creationId xmlns:p14="http://schemas.microsoft.com/office/powerpoint/2010/main" val="34067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writing business letters: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112" y="2033552"/>
            <a:ext cx="1076443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400" dirty="0"/>
              <a:t>Determine your purpose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400" dirty="0"/>
              <a:t>Write a </a:t>
            </a:r>
            <a:r>
              <a:rPr lang="en-US" sz="3400" dirty="0" smtClean="0"/>
              <a:t>plan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400" dirty="0" smtClean="0"/>
              <a:t>Develop a catchy but meaningful subject line. </a:t>
            </a:r>
            <a:endParaRPr lang="en-US" sz="3400" dirty="0"/>
          </a:p>
          <a:p>
            <a:pPr marL="742950" indent="-742950">
              <a:buFont typeface="+mj-lt"/>
              <a:buAutoNum type="arabicPeriod"/>
            </a:pPr>
            <a:r>
              <a:rPr lang="en-US" sz="3400" dirty="0"/>
              <a:t>Draft and redraft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400" dirty="0"/>
              <a:t>Edit and proofread (for grammar, meaning and style.</a:t>
            </a:r>
          </a:p>
        </p:txBody>
      </p:sp>
    </p:spTree>
    <p:extLst>
      <p:ext uri="{BB962C8B-B14F-4D97-AF65-F5344CB8AC3E}">
        <p14:creationId xmlns:p14="http://schemas.microsoft.com/office/powerpoint/2010/main" val="38286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782" y="388258"/>
            <a:ext cx="9846874" cy="1222828"/>
          </a:xfrm>
        </p:spPr>
        <p:txBody>
          <a:bodyPr/>
          <a:lstStyle/>
          <a:p>
            <a:r>
              <a:rPr lang="en-US" dirty="0" smtClean="0"/>
              <a:t>Kinds</a:t>
            </a:r>
            <a:r>
              <a:rPr lang="en-US" dirty="0" smtClean="0"/>
              <a:t> </a:t>
            </a:r>
            <a:r>
              <a:rPr lang="en-US" dirty="0" smtClean="0"/>
              <a:t>of business letters: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72782" y="1611086"/>
            <a:ext cx="11530328" cy="4776835"/>
          </a:xfrm>
        </p:spPr>
        <p:txBody>
          <a:bodyPr>
            <a:noAutofit/>
          </a:bodyPr>
          <a:lstStyle/>
          <a:p>
            <a:r>
              <a:rPr lang="en-US" sz="2800" b="1" dirty="0"/>
              <a:t>1. Formal Business Letter – L</a:t>
            </a:r>
            <a:r>
              <a:rPr lang="en-US" sz="2800" dirty="0"/>
              <a:t>etters meant for legal or official correspondence. These include letters regarding business deals, order, claim, dispute settlement, agreements</a:t>
            </a:r>
            <a:r>
              <a:rPr lang="en-US" sz="2800" dirty="0" smtClean="0"/>
              <a:t>, adjustments, </a:t>
            </a:r>
            <a:r>
              <a:rPr lang="en-US" sz="2800" dirty="0"/>
              <a:t>information request, sales report and other official matters.</a:t>
            </a:r>
          </a:p>
          <a:p>
            <a:r>
              <a:rPr lang="en-US" sz="2800" b="1" dirty="0"/>
              <a:t>2. Informal Business Letter – </a:t>
            </a:r>
            <a:r>
              <a:rPr lang="en-US" sz="2800" dirty="0"/>
              <a:t>It is used for casual correspondence but doesn’t necessarily has to have a casual tone of language. These letters include memorandums, appraisals, interview thanks, reference letters, cover letter, customer complaint letters, e-mails and others which are less important or regular.</a:t>
            </a:r>
          </a:p>
        </p:txBody>
      </p:sp>
    </p:spTree>
    <p:extLst>
      <p:ext uri="{BB962C8B-B14F-4D97-AF65-F5344CB8AC3E}">
        <p14:creationId xmlns:p14="http://schemas.microsoft.com/office/powerpoint/2010/main" val="219482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10836139" cy="1506711"/>
          </a:xfrm>
        </p:spPr>
        <p:txBody>
          <a:bodyPr/>
          <a:lstStyle/>
          <a:p>
            <a:r>
              <a:rPr lang="en-US" sz="3600" b="1" dirty="0"/>
              <a:t>TYPES OF BUSINESS </a:t>
            </a:r>
            <a:r>
              <a:rPr lang="en-US" sz="3600" b="1" dirty="0" smtClean="0"/>
              <a:t>MESSAGES </a:t>
            </a:r>
            <a:r>
              <a:rPr lang="en-US" sz="3600" b="1" dirty="0"/>
              <a:t>based in accordance with the effect it has on the </a:t>
            </a:r>
            <a:r>
              <a:rPr lang="en-US" sz="3600" b="1" dirty="0" smtClean="0"/>
              <a:t>reader</a:t>
            </a: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522514" y="1720840"/>
            <a:ext cx="113254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Helvetica Neue"/>
              </a:rPr>
              <a:t>FOUR TYPES </a:t>
            </a:r>
            <a:endParaRPr lang="en-US" sz="2400" b="1" dirty="0" smtClean="0">
              <a:latin typeface="Helvetica Neue"/>
            </a:endParaRPr>
          </a:p>
          <a:p>
            <a:r>
              <a:rPr lang="en-US" sz="2400" dirty="0" smtClean="0">
                <a:latin typeface="Helvetica Neue"/>
              </a:rPr>
              <a:t> </a:t>
            </a:r>
            <a:r>
              <a:rPr lang="en-US" sz="2400" dirty="0">
                <a:latin typeface="Helvetica Neue"/>
              </a:rPr>
              <a:t>POSITIVE Messages Convey good feeling Letters of appreciation, thanks giving, expression of interest, sympathy, etc. </a:t>
            </a:r>
            <a:endParaRPr lang="en-US" sz="2400" dirty="0" smtClean="0">
              <a:latin typeface="Helvetica Neue"/>
            </a:endParaRPr>
          </a:p>
          <a:p>
            <a:endParaRPr lang="en-US" sz="2400" dirty="0" smtClean="0">
              <a:latin typeface="Helvetica Neue"/>
            </a:endParaRPr>
          </a:p>
          <a:p>
            <a:r>
              <a:rPr lang="en-US" sz="2400" dirty="0" smtClean="0">
                <a:latin typeface="Helvetica Neue"/>
              </a:rPr>
              <a:t></a:t>
            </a:r>
            <a:r>
              <a:rPr lang="en-US" sz="2400" b="1" dirty="0" smtClean="0">
                <a:latin typeface="Helvetica Neue"/>
              </a:rPr>
              <a:t> </a:t>
            </a:r>
            <a:r>
              <a:rPr lang="en-US" sz="2400" b="1" dirty="0">
                <a:latin typeface="Helvetica Neue"/>
              </a:rPr>
              <a:t>NEGATIVE </a:t>
            </a:r>
            <a:r>
              <a:rPr lang="en-US" sz="2400" dirty="0">
                <a:latin typeface="Helvetica Neue"/>
              </a:rPr>
              <a:t>Messages Convey disappointment, disapproval, dissatisfaction Letters of disapproval, disagreement, denial, refusal, job denials, cancellation, etc</a:t>
            </a:r>
            <a:r>
              <a:rPr lang="en-US" sz="2400" dirty="0" smtClean="0">
                <a:latin typeface="Helvetica Neue"/>
              </a:rPr>
              <a:t>.</a:t>
            </a:r>
          </a:p>
          <a:p>
            <a:r>
              <a:rPr lang="en-US" sz="2400" dirty="0" smtClean="0">
                <a:latin typeface="Helvetica Neue"/>
              </a:rPr>
              <a:t> </a:t>
            </a:r>
          </a:p>
          <a:p>
            <a:r>
              <a:rPr lang="en-US" sz="2400" dirty="0" smtClean="0">
                <a:latin typeface="Helvetica Neue"/>
              </a:rPr>
              <a:t> </a:t>
            </a:r>
            <a:r>
              <a:rPr lang="en-US" sz="2400" dirty="0">
                <a:latin typeface="Helvetica Neue"/>
              </a:rPr>
              <a:t>NEUTRAL Messages Convey no feeling, contain information, necessitating action Day-to-day messages, reports, routine letters, reminders, proposals, etc. </a:t>
            </a:r>
            <a:endParaRPr lang="en-US" sz="2400" dirty="0" smtClean="0">
              <a:latin typeface="Helvetica Neue"/>
            </a:endParaRPr>
          </a:p>
          <a:p>
            <a:endParaRPr lang="en-US" sz="2400" dirty="0" smtClean="0">
              <a:latin typeface="Helvetica Neue"/>
            </a:endParaRPr>
          </a:p>
          <a:p>
            <a:r>
              <a:rPr lang="en-US" sz="2400" dirty="0" smtClean="0">
                <a:latin typeface="Helvetica Neue"/>
              </a:rPr>
              <a:t> </a:t>
            </a:r>
            <a:r>
              <a:rPr lang="en-US" sz="2400" dirty="0">
                <a:latin typeface="Helvetica Neue"/>
              </a:rPr>
              <a:t>PERSUASIVE Messages Action demanding communication system, agreement with the writer’s point of view Memoranda of Interests, Invitations, Brochures,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6676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946</TotalTime>
  <Words>1291</Words>
  <Application>Microsoft Office PowerPoint</Application>
  <PresentationFormat>Widescreen</PresentationFormat>
  <Paragraphs>250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Century Gothic</vt:lpstr>
      <vt:lpstr>Helvetica Neue</vt:lpstr>
      <vt:lpstr>Lato</vt:lpstr>
      <vt:lpstr>Wingdings</vt:lpstr>
      <vt:lpstr>Wingdings 3</vt:lpstr>
      <vt:lpstr>Ion</vt:lpstr>
      <vt:lpstr>Business letters</vt:lpstr>
      <vt:lpstr>Things to discuss</vt:lpstr>
      <vt:lpstr>Fruit for thought.</vt:lpstr>
      <vt:lpstr>PowerPoint Presentation</vt:lpstr>
      <vt:lpstr>What are business letters</vt:lpstr>
      <vt:lpstr>Why business letters?</vt:lpstr>
      <vt:lpstr>Principles of writing business letters:</vt:lpstr>
      <vt:lpstr>Kinds of business letters:</vt:lpstr>
      <vt:lpstr>TYPES OF BUSINESS MESSAGES based in accordance with the effect it has on the reader</vt:lpstr>
      <vt:lpstr>Depending upon the client, content, motive and other factors, Letters of Business can be further subdivided into:</vt:lpstr>
      <vt:lpstr>PowerPoint Presentation</vt:lpstr>
      <vt:lpstr>Standard components</vt:lpstr>
      <vt:lpstr>PowerPoint Presentation</vt:lpstr>
      <vt:lpstr>Standard components</vt:lpstr>
      <vt:lpstr>PowerPoint Presentation</vt:lpstr>
      <vt:lpstr>PowerPoint Presentation</vt:lpstr>
      <vt:lpstr>Business Letter Styles/Drafts</vt:lpstr>
      <vt:lpstr>1.Blocked format.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Expressions to be used in salutation and closing:</vt:lpstr>
      <vt:lpstr>Expressions to be used in body paragraphs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letters</dc:title>
  <dc:creator>javed Iqbal</dc:creator>
  <cp:lastModifiedBy>MSHS</cp:lastModifiedBy>
  <cp:revision>67</cp:revision>
  <dcterms:created xsi:type="dcterms:W3CDTF">2019-03-17T19:17:38Z</dcterms:created>
  <dcterms:modified xsi:type="dcterms:W3CDTF">2021-05-07T09:58:42Z</dcterms:modified>
</cp:coreProperties>
</file>