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300" r:id="rId3"/>
    <p:sldId id="259" r:id="rId4"/>
    <p:sldId id="301" r:id="rId5"/>
    <p:sldId id="306" r:id="rId6"/>
    <p:sldId id="324" r:id="rId7"/>
    <p:sldId id="325" r:id="rId8"/>
    <p:sldId id="335" r:id="rId9"/>
    <p:sldId id="334" r:id="rId10"/>
    <p:sldId id="329" r:id="rId11"/>
    <p:sldId id="317" r:id="rId12"/>
    <p:sldId id="310" r:id="rId13"/>
    <p:sldId id="307" r:id="rId14"/>
    <p:sldId id="303" r:id="rId15"/>
    <p:sldId id="311" r:id="rId16"/>
    <p:sldId id="318" r:id="rId17"/>
    <p:sldId id="312" r:id="rId18"/>
    <p:sldId id="330" r:id="rId19"/>
    <p:sldId id="313" r:id="rId20"/>
    <p:sldId id="309" r:id="rId21"/>
    <p:sldId id="328" r:id="rId22"/>
    <p:sldId id="314" r:id="rId23"/>
    <p:sldId id="304" r:id="rId24"/>
    <p:sldId id="315" r:id="rId25"/>
    <p:sldId id="316" r:id="rId26"/>
    <p:sldId id="319" r:id="rId27"/>
    <p:sldId id="321" r:id="rId28"/>
    <p:sldId id="322" r:id="rId29"/>
    <p:sldId id="293" r:id="rId30"/>
    <p:sldId id="320" r:id="rId31"/>
    <p:sldId id="326" r:id="rId32"/>
    <p:sldId id="331" r:id="rId33"/>
    <p:sldId id="332" r:id="rId34"/>
    <p:sldId id="336" r:id="rId35"/>
    <p:sldId id="32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1AB91-F151-4594-BE9F-4F5BFC782919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44BE8-33F2-4F52-AC4F-0F1D967F7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DB609-C653-43DC-8328-A505DC4A01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0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26-Apr-21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7-i-j9K7aI" TargetMode="External"/><Relationship Id="rId2" Type="http://schemas.openxmlformats.org/officeDocument/2006/relationships/hyperlink" Target="https://www.youtube.com/watch?v=ib3tVKc1HfY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auJJrHgG9M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556" y="965915"/>
            <a:ext cx="8825658" cy="1801506"/>
          </a:xfrm>
        </p:spPr>
        <p:txBody>
          <a:bodyPr/>
          <a:lstStyle/>
          <a:p>
            <a:pPr algn="ctr"/>
            <a:r>
              <a:rPr lang="en-US" sz="4400" dirty="0" smtClean="0"/>
              <a:t>Demonstrative/process speech- A kind of speech that informs and instructs.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556" y="3141763"/>
            <a:ext cx="9665030" cy="2834034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a. How to make something </a:t>
            </a:r>
            <a:r>
              <a:rPr lang="en-US" sz="2000" dirty="0">
                <a:solidFill>
                  <a:schemeClr val="bg1"/>
                </a:solidFill>
              </a:rPr>
              <a:t>(e.g., food; crafts; household decorations; technological gear);</a:t>
            </a:r>
          </a:p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b. How to complete a process </a:t>
            </a:r>
            <a:r>
              <a:rPr lang="en-US" sz="2000" dirty="0">
                <a:solidFill>
                  <a:schemeClr val="bg1"/>
                </a:solidFill>
              </a:rPr>
              <a:t>(e.g., playing a game or sport, or inspecting, maintaining, or repairing something); or</a:t>
            </a:r>
          </a:p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c. How something works </a:t>
            </a:r>
            <a:r>
              <a:rPr lang="en-US" sz="2000" dirty="0">
                <a:solidFill>
                  <a:schemeClr val="bg1"/>
                </a:solidFill>
              </a:rPr>
              <a:t>(e.g., part of a car; a machine; computer software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outline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5" y="1867437"/>
            <a:ext cx="11217499" cy="44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47" y="656823"/>
            <a:ext cx="10721149" cy="60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405" y="2513347"/>
            <a:ext cx="10822397" cy="3416300"/>
          </a:xfrm>
        </p:spPr>
        <p:txBody>
          <a:bodyPr>
            <a:normAutofit fontScale="92500" lnSpcReduction="20000"/>
          </a:bodyPr>
          <a:lstStyle/>
          <a:p>
            <a:endParaRPr lang="en-US" sz="2000" b="1" i="1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HOOK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 smtClean="0">
                <a:solidFill>
                  <a:schemeClr val="tx1"/>
                </a:solidFill>
              </a:rPr>
              <a:t>motivate: Example: Pack and </a:t>
            </a:r>
            <a:r>
              <a:rPr lang="en-US" sz="2000" dirty="0">
                <a:solidFill>
                  <a:schemeClr val="tx1"/>
                </a:solidFill>
              </a:rPr>
              <a:t>then remove half!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State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 smtClean="0">
                <a:solidFill>
                  <a:schemeClr val="tx1"/>
                </a:solidFill>
              </a:rPr>
              <a:t>purpose</a:t>
            </a:r>
            <a:r>
              <a:rPr lang="en-US" sz="2000" dirty="0" smtClean="0">
                <a:solidFill>
                  <a:schemeClr val="tx1"/>
                </a:solidFill>
              </a:rPr>
              <a:t>- what </a:t>
            </a:r>
            <a:r>
              <a:rPr lang="en-US" sz="2000" dirty="0">
                <a:solidFill>
                  <a:schemeClr val="tx1"/>
                </a:solidFill>
              </a:rPr>
              <a:t>you are going to teach them</a:t>
            </a:r>
            <a:r>
              <a:rPr lang="en-US" sz="2000" dirty="0" smtClean="0">
                <a:solidFill>
                  <a:schemeClr val="tx1"/>
                </a:solidFill>
              </a:rPr>
              <a:t>. Example: to tach how </a:t>
            </a:r>
            <a:r>
              <a:rPr lang="en-US" sz="2000" dirty="0">
                <a:solidFill>
                  <a:schemeClr val="tx1"/>
                </a:solidFill>
              </a:rPr>
              <a:t>to pack light for an international backpacking travel trip.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Give Thesis statement-</a:t>
            </a:r>
            <a:r>
              <a:rPr lang="en-US" sz="2000" dirty="0" smtClean="0">
                <a:solidFill>
                  <a:schemeClr val="tx1"/>
                </a:solidFill>
              </a:rPr>
              <a:t> e.g</a:t>
            </a:r>
            <a:r>
              <a:rPr lang="en-US" sz="2000" b="1" dirty="0" smtClean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chemeClr val="tx1"/>
                </a:solidFill>
              </a:rPr>
              <a:t>Packing </a:t>
            </a:r>
            <a:r>
              <a:rPr lang="en-US" sz="2000" dirty="0">
                <a:solidFill>
                  <a:schemeClr val="tx1"/>
                </a:solidFill>
              </a:rPr>
              <a:t>light for an international trip will mean freedom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Preview </a:t>
            </a:r>
            <a:r>
              <a:rPr lang="en-US" sz="2000" dirty="0">
                <a:solidFill>
                  <a:schemeClr val="tx1"/>
                </a:solidFill>
              </a:rPr>
              <a:t>the main point </a:t>
            </a:r>
            <a:r>
              <a:rPr lang="en-US" sz="2000" b="1" i="1" dirty="0" smtClean="0">
                <a:solidFill>
                  <a:schemeClr val="tx1"/>
                </a:solidFill>
              </a:rPr>
              <a:t>/task breakdown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Eg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b="1" dirty="0" smtClean="0">
                <a:solidFill>
                  <a:schemeClr val="tx1"/>
                </a:solidFill>
              </a:rPr>
              <a:t>Two important steps to perform:</a:t>
            </a:r>
            <a:r>
              <a:rPr lang="en-US" sz="2000" dirty="0" smtClean="0">
                <a:solidFill>
                  <a:schemeClr val="tx1"/>
                </a:solidFill>
              </a:rPr>
              <a:t> Backpack </a:t>
            </a:r>
            <a:r>
              <a:rPr lang="en-US" sz="2000" dirty="0">
                <a:solidFill>
                  <a:schemeClr val="tx1"/>
                </a:solidFill>
              </a:rPr>
              <a:t>and supplies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Give the audience a </a:t>
            </a:r>
            <a:r>
              <a:rPr lang="en-US" sz="2000" b="1" i="1" dirty="0">
                <a:solidFill>
                  <a:schemeClr val="tx1"/>
                </a:solidFill>
              </a:rPr>
              <a:t>reason to listen</a:t>
            </a:r>
            <a:r>
              <a:rPr lang="en-US" sz="2000" dirty="0">
                <a:solidFill>
                  <a:schemeClr val="tx1"/>
                </a:solidFill>
              </a:rPr>
              <a:t>...a </a:t>
            </a:r>
            <a:r>
              <a:rPr lang="en-US" sz="2000" dirty="0" smtClean="0">
                <a:solidFill>
                  <a:schemeClr val="tx1"/>
                </a:solidFill>
              </a:rPr>
              <a:t>use/benefit </a:t>
            </a:r>
            <a:r>
              <a:rPr lang="en-US" sz="2000" dirty="0">
                <a:solidFill>
                  <a:schemeClr val="tx1"/>
                </a:solidFill>
              </a:rPr>
              <a:t>that might apply to </a:t>
            </a:r>
            <a:r>
              <a:rPr lang="en-US" sz="2000" dirty="0" smtClean="0">
                <a:solidFill>
                  <a:schemeClr val="tx1"/>
                </a:solidFill>
              </a:rPr>
              <a:t>them.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Example: Packing </a:t>
            </a:r>
            <a:r>
              <a:rPr lang="en-US" sz="2000" dirty="0" smtClean="0">
                <a:solidFill>
                  <a:schemeClr val="tx1"/>
                </a:solidFill>
              </a:rPr>
              <a:t>light for </a:t>
            </a:r>
            <a:r>
              <a:rPr lang="en-US" sz="2000" dirty="0">
                <a:solidFill>
                  <a:schemeClr val="tx1"/>
                </a:solidFill>
              </a:rPr>
              <a:t>an international trip will mean flexibility and can avoid wrinkled clothes.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779208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Don’t just state, “This is a </a:t>
            </a:r>
            <a:r>
              <a:rPr lang="en-US" sz="2400" dirty="0" smtClean="0">
                <a:solidFill>
                  <a:schemeClr val="tx1"/>
                </a:solidFill>
              </a:rPr>
              <a:t>demonstration on </a:t>
            </a:r>
            <a:r>
              <a:rPr lang="en-US" sz="2400" dirty="0">
                <a:solidFill>
                  <a:schemeClr val="tx1"/>
                </a:solidFill>
              </a:rPr>
              <a:t>how to make pizza”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Give </a:t>
            </a:r>
            <a:r>
              <a:rPr lang="en-US" sz="2400" dirty="0">
                <a:solidFill>
                  <a:schemeClr val="tx1"/>
                </a:solidFill>
              </a:rPr>
              <a:t>a scenario, provide an </a:t>
            </a:r>
            <a:r>
              <a:rPr lang="en-US" sz="2400" dirty="0" smtClean="0">
                <a:solidFill>
                  <a:schemeClr val="tx1"/>
                </a:solidFill>
              </a:rPr>
              <a:t>interesting fact </a:t>
            </a:r>
            <a:r>
              <a:rPr lang="en-US" sz="2400" dirty="0">
                <a:solidFill>
                  <a:schemeClr val="tx1"/>
                </a:solidFill>
              </a:rPr>
              <a:t>or statistic, or ask a </a:t>
            </a:r>
            <a:r>
              <a:rPr lang="en-US" sz="2400" dirty="0" smtClean="0">
                <a:solidFill>
                  <a:schemeClr val="tx1"/>
                </a:solidFill>
              </a:rPr>
              <a:t>question.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topic has natural or customary </a:t>
            </a:r>
            <a:r>
              <a:rPr lang="en-US" sz="2400" dirty="0" smtClean="0">
                <a:solidFill>
                  <a:schemeClr val="tx1"/>
                </a:solidFill>
              </a:rPr>
              <a:t>divisions. Each </a:t>
            </a:r>
            <a:r>
              <a:rPr lang="en-US" sz="2400" dirty="0">
                <a:solidFill>
                  <a:schemeClr val="tx1"/>
                </a:solidFill>
              </a:rPr>
              <a:t>category becomes a main point </a:t>
            </a:r>
            <a:r>
              <a:rPr lang="en-US" sz="2400" dirty="0" smtClean="0">
                <a:solidFill>
                  <a:schemeClr val="tx1"/>
                </a:solidFill>
              </a:rPr>
              <a:t>for development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Limit yourself to five or fewer </a:t>
            </a:r>
            <a:r>
              <a:rPr lang="en-US" sz="2400" dirty="0" smtClean="0">
                <a:solidFill>
                  <a:schemeClr val="tx1"/>
                </a:solidFill>
              </a:rPr>
              <a:t>main points </a:t>
            </a:r>
            <a:r>
              <a:rPr lang="en-US" sz="2400" dirty="0">
                <a:solidFill>
                  <a:schemeClr val="tx1"/>
                </a:solidFill>
              </a:rPr>
              <a:t>in a short </a:t>
            </a:r>
            <a:r>
              <a:rPr lang="en-US" sz="2400" dirty="0" smtClean="0">
                <a:solidFill>
                  <a:schemeClr val="tx1"/>
                </a:solidFill>
              </a:rPr>
              <a:t>speech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no more than 4 to 5 minutes.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38" y="399245"/>
            <a:ext cx="9607639" cy="60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344" y="2369712"/>
            <a:ext cx="10936310" cy="39022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State </a:t>
            </a:r>
            <a:r>
              <a:rPr lang="en-US" sz="2000" dirty="0">
                <a:solidFill>
                  <a:schemeClr val="tx1"/>
                </a:solidFill>
              </a:rPr>
              <a:t>your </a:t>
            </a:r>
            <a:r>
              <a:rPr lang="en-US" sz="2000" b="1" i="1" dirty="0" smtClean="0">
                <a:solidFill>
                  <a:schemeClr val="tx1"/>
                </a:solidFill>
              </a:rPr>
              <a:t>background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with this skill/topic (</a:t>
            </a:r>
            <a:r>
              <a:rPr lang="en-US" sz="2000" dirty="0">
                <a:solidFill>
                  <a:schemeClr val="tx1"/>
                </a:solidFill>
              </a:rPr>
              <a:t>credibility) 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Give some </a:t>
            </a:r>
            <a:r>
              <a:rPr lang="en-US" sz="2000" b="1" i="1" dirty="0">
                <a:solidFill>
                  <a:schemeClr val="tx1"/>
                </a:solidFill>
              </a:rPr>
              <a:t>factual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information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(history of the skill, or popularity of it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lvl="0"/>
            <a:r>
              <a:rPr lang="en-US" sz="2000" b="1" i="1" dirty="0">
                <a:solidFill>
                  <a:schemeClr val="tx1"/>
                </a:solidFill>
              </a:rPr>
              <a:t>Instructions</a:t>
            </a:r>
            <a:r>
              <a:rPr lang="en-US" sz="2000" dirty="0">
                <a:solidFill>
                  <a:schemeClr val="tx1"/>
                </a:solidFill>
              </a:rPr>
              <a:t> - Providing clear and concise instructions on how to complete a </a:t>
            </a:r>
            <a:r>
              <a:rPr lang="en-US" sz="2000" dirty="0" smtClean="0">
                <a:solidFill>
                  <a:schemeClr val="tx1"/>
                </a:solidFill>
              </a:rPr>
              <a:t>task.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Task </a:t>
            </a:r>
            <a:r>
              <a:rPr lang="en-US" sz="2000" dirty="0">
                <a:solidFill>
                  <a:schemeClr val="tx1"/>
                </a:solidFill>
              </a:rPr>
              <a:t>Breakdown - The task must be broken down in a logical format, step by </a:t>
            </a:r>
            <a:r>
              <a:rPr lang="en-US" sz="2000" dirty="0" smtClean="0">
                <a:solidFill>
                  <a:schemeClr val="tx1"/>
                </a:solidFill>
              </a:rPr>
              <a:t>step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Mention each </a:t>
            </a:r>
            <a:r>
              <a:rPr lang="en-US" sz="2000" b="1" dirty="0" smtClean="0">
                <a:solidFill>
                  <a:schemeClr val="tx1"/>
                </a:solidFill>
              </a:rPr>
              <a:t>STEP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separately and </a:t>
            </a:r>
            <a:r>
              <a:rPr lang="en-US" sz="2000" dirty="0" smtClean="0">
                <a:solidFill>
                  <a:schemeClr val="tx1"/>
                </a:solidFill>
              </a:rPr>
              <a:t>clearly and mention </a:t>
            </a:r>
            <a:r>
              <a:rPr lang="en-US" sz="2000" dirty="0">
                <a:solidFill>
                  <a:schemeClr val="tx1"/>
                </a:solidFill>
              </a:rPr>
              <a:t>its </a:t>
            </a:r>
            <a:r>
              <a:rPr lang="en-US" sz="2000" b="1" dirty="0">
                <a:solidFill>
                  <a:schemeClr val="tx1"/>
                </a:solidFill>
              </a:rPr>
              <a:t>purpose. </a:t>
            </a:r>
            <a:r>
              <a:rPr lang="en-US" sz="2000" dirty="0" smtClean="0">
                <a:solidFill>
                  <a:schemeClr val="tx1"/>
                </a:solidFill>
              </a:rPr>
              <a:t>Also, show </a:t>
            </a:r>
            <a:r>
              <a:rPr lang="en-US" sz="2000" dirty="0">
                <a:solidFill>
                  <a:schemeClr val="tx1"/>
                </a:solidFill>
              </a:rPr>
              <a:t>the stages/development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Key Points - Key points must be emphasized including any safety </a:t>
            </a:r>
            <a:r>
              <a:rPr lang="en-US" sz="2000" dirty="0" smtClean="0">
                <a:solidFill>
                  <a:schemeClr val="tx1"/>
                </a:solidFill>
              </a:rPr>
              <a:t>issues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Provides a list of </a:t>
            </a:r>
            <a:r>
              <a:rPr lang="en-US" sz="2000" dirty="0" smtClean="0">
                <a:solidFill>
                  <a:schemeClr val="tx1"/>
                </a:solidFill>
              </a:rPr>
              <a:t>materials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592427"/>
            <a:ext cx="8761413" cy="1339403"/>
          </a:xfrm>
        </p:spPr>
        <p:txBody>
          <a:bodyPr/>
          <a:lstStyle/>
          <a:p>
            <a:pPr algn="ctr"/>
            <a:r>
              <a:rPr lang="en-US" dirty="0" smtClean="0"/>
              <a:t>Body- Order of information/organization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953" y="2640169"/>
            <a:ext cx="101398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chronological order. If necessary, use spatial order as well.</a:t>
            </a:r>
          </a:p>
          <a:p>
            <a:r>
              <a:rPr lang="en-US" sz="2000" dirty="0"/>
              <a:t>• </a:t>
            </a:r>
            <a:r>
              <a:rPr lang="en-US" sz="2000" b="1" dirty="0"/>
              <a:t>Chronological</a:t>
            </a:r>
            <a:r>
              <a:rPr lang="en-US" sz="2000" dirty="0"/>
              <a:t>- A chronological pattern organizes information in time sequence</a:t>
            </a:r>
            <a:r>
              <a:rPr lang="en-US" sz="2000" dirty="0" smtClean="0"/>
              <a:t>. Step by step development.  </a:t>
            </a:r>
          </a:p>
          <a:p>
            <a:r>
              <a:rPr lang="en-US" sz="2000" dirty="0" smtClean="0"/>
              <a:t>Demonstration demands </a:t>
            </a:r>
            <a:r>
              <a:rPr lang="en-US" sz="2000" dirty="0"/>
              <a:t>step-by-step order, and presentations that ask us to look at the past, present, and future. </a:t>
            </a:r>
            <a:r>
              <a:rPr lang="en-US" sz="2000" b="1" dirty="0"/>
              <a:t>Directions, </a:t>
            </a:r>
            <a:r>
              <a:rPr lang="en-US" sz="2000" b="1" dirty="0" smtClean="0"/>
              <a:t>assembly and  instructions </a:t>
            </a:r>
            <a:r>
              <a:rPr lang="en-US" sz="2000" dirty="0"/>
              <a:t>are presented chronologically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dirty="0"/>
              <a:t>spatial pattern </a:t>
            </a:r>
            <a:r>
              <a:rPr lang="en-US" dirty="0"/>
              <a:t>of ordering to describe things according to their physical</a:t>
            </a:r>
          </a:p>
          <a:p>
            <a:r>
              <a:rPr lang="en-US" dirty="0" smtClean="0"/>
              <a:t>Positioning- from left </a:t>
            </a:r>
            <a:r>
              <a:rPr lang="en-US" dirty="0"/>
              <a:t>to </a:t>
            </a:r>
            <a:r>
              <a:rPr lang="en-US" dirty="0" smtClean="0"/>
              <a:t>right, top </a:t>
            </a:r>
            <a:r>
              <a:rPr lang="en-US" dirty="0"/>
              <a:t>to bottom</a:t>
            </a:r>
            <a:r>
              <a:rPr lang="en-US" dirty="0" smtClean="0"/>
              <a:t>, </a:t>
            </a:r>
            <a:r>
              <a:rPr lang="en-US" dirty="0"/>
              <a:t>east to west, </a:t>
            </a:r>
            <a:r>
              <a:rPr lang="en-US" dirty="0" smtClean="0"/>
              <a:t>or north </a:t>
            </a:r>
            <a:r>
              <a:rPr lang="en-US" dirty="0"/>
              <a:t>to south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spatial </a:t>
            </a:r>
            <a:r>
              <a:rPr lang="en-US" dirty="0"/>
              <a:t>pattern helps the listeners visualize the setting.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63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material and visuals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01" y="2588653"/>
            <a:ext cx="10614338" cy="3902299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Products, short </a:t>
            </a:r>
            <a:r>
              <a:rPr lang="en-US" sz="2400" dirty="0">
                <a:solidFill>
                  <a:schemeClr val="tx1"/>
                </a:solidFill>
              </a:rPr>
              <a:t>film, drawings, models, and pictures may be used. Visual representation should be accurate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Make </a:t>
            </a:r>
            <a:r>
              <a:rPr lang="en-US" sz="2400" dirty="0">
                <a:solidFill>
                  <a:schemeClr val="tx1"/>
                </a:solidFill>
              </a:rPr>
              <a:t>sure the materials and what </a:t>
            </a:r>
            <a:r>
              <a:rPr lang="en-US" sz="2400" dirty="0" smtClean="0">
                <a:solidFill>
                  <a:schemeClr val="tx1"/>
                </a:solidFill>
              </a:rPr>
              <a:t>you do </a:t>
            </a:r>
            <a:r>
              <a:rPr lang="en-US" sz="2400" dirty="0">
                <a:solidFill>
                  <a:schemeClr val="tx1"/>
                </a:solidFill>
              </a:rPr>
              <a:t>with the materials are visible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>
                <a:solidFill>
                  <a:schemeClr val="tx1"/>
                </a:solidFill>
              </a:rPr>
              <a:t>what you do </a:t>
            </a:r>
            <a:r>
              <a:rPr lang="en-US" sz="2400" dirty="0" smtClean="0">
                <a:solidFill>
                  <a:schemeClr val="tx1"/>
                </a:solidFill>
              </a:rPr>
              <a:t>and what </a:t>
            </a:r>
            <a:r>
              <a:rPr lang="en-US" sz="2400" dirty="0">
                <a:solidFill>
                  <a:schemeClr val="tx1"/>
                </a:solidFill>
              </a:rPr>
              <a:t>you say should work together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creativity</a:t>
            </a:r>
            <a:r>
              <a:rPr lang="en-US" sz="2400" dirty="0">
                <a:solidFill>
                  <a:schemeClr val="tx1"/>
                </a:solidFill>
              </a:rPr>
              <a:t>, you may </a:t>
            </a:r>
            <a:r>
              <a:rPr lang="en-US" sz="2400" dirty="0" smtClean="0">
                <a:solidFill>
                  <a:schemeClr val="tx1"/>
                </a:solidFill>
              </a:rPr>
              <a:t>also consider dressing </a:t>
            </a:r>
            <a:r>
              <a:rPr lang="en-US" sz="2400" dirty="0">
                <a:solidFill>
                  <a:schemeClr val="tx1"/>
                </a:solidFill>
              </a:rPr>
              <a:t>or acting the part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1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Visuals- Examples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4953" y="3105835"/>
            <a:ext cx="10229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Your body.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If you’re demonstrating a dance, your body is the best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visual.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Use real props.</a:t>
            </a:r>
            <a:r>
              <a:rPr lang="en-US" sz="2400" dirty="0"/>
              <a:t> </a:t>
            </a:r>
            <a:r>
              <a:rPr lang="en-US" sz="2400" dirty="0" smtClean="0"/>
              <a:t>I.e. bring </a:t>
            </a:r>
            <a:r>
              <a:rPr lang="en-US" sz="2400" dirty="0"/>
              <a:t>a real instrument and not just a </a:t>
            </a:r>
            <a:r>
              <a:rPr lang="en-US" sz="2400" dirty="0" smtClean="0"/>
              <a:t>dummy.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Use pictures or diagrams.</a:t>
            </a:r>
            <a:r>
              <a:rPr lang="en-US" sz="2400" dirty="0"/>
              <a:t> They can help you go through step by step in your demonstration breezily. Make your visuals eye-catching, </a:t>
            </a:r>
            <a:r>
              <a:rPr lang="en-US" sz="2400" dirty="0" smtClean="0"/>
              <a:t>neat, organized and visible.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8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7127" y="2445432"/>
            <a:ext cx="104962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• Supply the audience with the simple to follow steps </a:t>
            </a:r>
            <a:r>
              <a:rPr lang="en-US" sz="2200" dirty="0" smtClean="0"/>
              <a:t>needed </a:t>
            </a:r>
            <a:r>
              <a:rPr lang="en-US" sz="2200" dirty="0"/>
              <a:t>to finish the task</a:t>
            </a:r>
            <a:r>
              <a:rPr lang="en-US" sz="2200" dirty="0" smtClean="0"/>
              <a:t>.</a:t>
            </a:r>
            <a:endParaRPr lang="en-US" sz="2200" b="1" dirty="0" smtClean="0"/>
          </a:p>
          <a:p>
            <a:r>
              <a:rPr lang="en-US" sz="2200" b="1" dirty="0" smtClean="0"/>
              <a:t>For </a:t>
            </a:r>
            <a:r>
              <a:rPr lang="en-US" sz="2200" b="1" dirty="0"/>
              <a:t>each step</a:t>
            </a:r>
            <a:r>
              <a:rPr lang="en-US" sz="2200" dirty="0"/>
              <a:t>, you should:</a:t>
            </a:r>
          </a:p>
          <a:p>
            <a:r>
              <a:rPr lang="en-US" sz="2200" dirty="0"/>
              <a:t>Explain the purpose of the step (</a:t>
            </a:r>
            <a:r>
              <a:rPr lang="en-US" sz="2200" i="1" dirty="0"/>
              <a:t>why</a:t>
            </a:r>
            <a:r>
              <a:rPr lang="en-US" sz="2200" dirty="0"/>
              <a:t> is this step necessary)</a:t>
            </a:r>
          </a:p>
          <a:p>
            <a:r>
              <a:rPr lang="en-US" sz="2200" dirty="0"/>
              <a:t>Explain the step in simple, straightforward language (</a:t>
            </a:r>
            <a:r>
              <a:rPr lang="en-US" sz="2200" i="1" dirty="0"/>
              <a:t>what</a:t>
            </a:r>
            <a:r>
              <a:rPr lang="en-US" sz="2200" dirty="0"/>
              <a:t> needs to be done)</a:t>
            </a:r>
          </a:p>
          <a:p>
            <a:r>
              <a:rPr lang="en-US" sz="2200" dirty="0"/>
              <a:t>Show how to complete the step (</a:t>
            </a:r>
            <a:r>
              <a:rPr lang="en-US" sz="2200" i="1" dirty="0"/>
              <a:t>how</a:t>
            </a:r>
            <a:r>
              <a:rPr lang="en-US" sz="2200" dirty="0"/>
              <a:t> should it be done</a:t>
            </a:r>
            <a:r>
              <a:rPr lang="en-US" sz="2200" dirty="0" smtClean="0"/>
              <a:t>)</a:t>
            </a:r>
            <a:endParaRPr lang="en-US" sz="2200" dirty="0"/>
          </a:p>
          <a:p>
            <a:r>
              <a:rPr lang="en-US" sz="2200" dirty="0" smtClean="0"/>
              <a:t>No more </a:t>
            </a:r>
            <a:r>
              <a:rPr lang="en-US" sz="2200" dirty="0"/>
              <a:t>than </a:t>
            </a:r>
            <a:r>
              <a:rPr lang="en-US" sz="2200" b="1" dirty="0"/>
              <a:t>five steps. </a:t>
            </a:r>
            <a:r>
              <a:rPr lang="en-US" sz="2200" dirty="0"/>
              <a:t>Cluster them </a:t>
            </a:r>
            <a:r>
              <a:rPr lang="en-US" sz="2200" dirty="0" smtClean="0"/>
              <a:t>if </a:t>
            </a:r>
            <a:r>
              <a:rPr lang="en-US" sz="2200" dirty="0"/>
              <a:t>you have more </a:t>
            </a:r>
          </a:p>
          <a:p>
            <a:r>
              <a:rPr lang="en-US" sz="2200" dirty="0"/>
              <a:t>• </a:t>
            </a:r>
            <a:r>
              <a:rPr lang="en-US" sz="2200" dirty="0" smtClean="0"/>
              <a:t>Take into consideration the time </a:t>
            </a:r>
            <a:r>
              <a:rPr lang="en-US" sz="2200" dirty="0"/>
              <a:t>limit for the </a:t>
            </a:r>
            <a:r>
              <a:rPr lang="en-US" sz="2200" dirty="0" smtClean="0"/>
              <a:t>speech. </a:t>
            </a:r>
          </a:p>
          <a:p>
            <a:endParaRPr lang="en-US" sz="2200" dirty="0" smtClean="0"/>
          </a:p>
          <a:p>
            <a:r>
              <a:rPr lang="en-US" sz="2200" dirty="0"/>
              <a:t>Be sure to enumerate the </a:t>
            </a:r>
            <a:r>
              <a:rPr lang="en-US" sz="2200" dirty="0" smtClean="0"/>
              <a:t>steps as </a:t>
            </a:r>
            <a:r>
              <a:rPr lang="en-US" sz="2200" dirty="0"/>
              <a:t>you present them so that the audience </a:t>
            </a:r>
            <a:r>
              <a:rPr lang="en-US" sz="2200" dirty="0" smtClean="0"/>
              <a:t>can follow </a:t>
            </a:r>
            <a:r>
              <a:rPr lang="en-US" sz="2200" dirty="0"/>
              <a:t>your message.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875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Differentiate between public speaking and conversation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034" y="2428767"/>
            <a:ext cx="112561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speaking is the process of speaking to a group of people in a structured, deliberate manner intended to inform, influence, or entertain the </a:t>
            </a:r>
            <a:r>
              <a:rPr lang="en-US" sz="2000" dirty="0" smtClean="0"/>
              <a:t>listeners.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Conversation </a:t>
            </a:r>
            <a:r>
              <a:rPr lang="en-US" sz="2000" dirty="0"/>
              <a:t>is a form of interactive, spontaneous communication between two or more people who are following rules of </a:t>
            </a:r>
            <a:r>
              <a:rPr lang="en-US" sz="2000" dirty="0" smtClean="0"/>
              <a:t>etiquette.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three key differences that set public speaking apart from conversation: </a:t>
            </a:r>
            <a:r>
              <a:rPr lang="en-US" sz="2000" u="sng" dirty="0"/>
              <a:t>organizational structure, use of formalized language, and method of </a:t>
            </a:r>
            <a:r>
              <a:rPr lang="en-US" sz="2000" u="sng" dirty="0" smtClean="0"/>
              <a:t>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Speeches </a:t>
            </a:r>
            <a:r>
              <a:rPr lang="en-US" sz="2000" dirty="0"/>
              <a:t>involve thoughts that are logically organized and structured, whereas conversations may wander around </a:t>
            </a:r>
            <a:r>
              <a:rPr lang="en-US" sz="2000" dirty="0" smtClean="0"/>
              <a:t>subjects.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Speeches </a:t>
            </a:r>
            <a:r>
              <a:rPr lang="en-US" sz="2000" dirty="0"/>
              <a:t>use formalized language, while conversation may use slang, profanity, or poor </a:t>
            </a:r>
            <a:r>
              <a:rPr lang="en-US" sz="2000" dirty="0" smtClean="0"/>
              <a:t>grammar.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Speeches </a:t>
            </a:r>
            <a:r>
              <a:rPr lang="en-US" sz="2000" dirty="0"/>
              <a:t>are often delivered in deliberate, intentional settings and contexts, whereas conversations may arise spontaneously.</a:t>
            </a:r>
          </a:p>
        </p:txBody>
      </p:sp>
    </p:spTree>
    <p:extLst>
      <p:ext uri="{BB962C8B-B14F-4D97-AF65-F5344CB8AC3E}">
        <p14:creationId xmlns:p14="http://schemas.microsoft.com/office/powerpoint/2010/main" val="115788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0445" y="3471164"/>
            <a:ext cx="152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omic Sans MS"/>
                <a:cs typeface="Comic Sans MS"/>
              </a:rPr>
              <a:t>su</a:t>
            </a:r>
            <a:r>
              <a:rPr sz="2400" b="1" spc="-10" dirty="0">
                <a:solidFill>
                  <a:srgbClr val="FFFF00"/>
                </a:solidFill>
                <a:latin typeface="Comic Sans MS"/>
                <a:cs typeface="Comic Sans MS"/>
              </a:rPr>
              <a:t>g</a:t>
            </a:r>
            <a:r>
              <a:rPr sz="2400" b="1" dirty="0">
                <a:solidFill>
                  <a:srgbClr val="FFFF00"/>
                </a:solidFill>
                <a:latin typeface="Comic Sans MS"/>
                <a:cs typeface="Comic Sans MS"/>
              </a:rPr>
              <a:t>ges</a:t>
            </a:r>
            <a:r>
              <a:rPr sz="2400" b="1" spc="-10" dirty="0">
                <a:solidFill>
                  <a:srgbClr val="FFFF00"/>
                </a:solidFill>
                <a:latin typeface="Comic Sans MS"/>
                <a:cs typeface="Comic Sans MS"/>
              </a:rPr>
              <a:t>t</a:t>
            </a:r>
            <a:r>
              <a:rPr sz="2400" b="1" spc="-5" dirty="0">
                <a:solidFill>
                  <a:srgbClr val="FFFF00"/>
                </a:solidFill>
                <a:latin typeface="Comic Sans MS"/>
                <a:cs typeface="Comic Sans MS"/>
              </a:rPr>
              <a:t>ion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33926" y="298520"/>
            <a:ext cx="2771775" cy="4143375"/>
            <a:chOff x="3257550" y="276225"/>
            <a:chExt cx="2771775" cy="4143375"/>
          </a:xfrm>
        </p:grpSpPr>
        <p:sp>
          <p:nvSpPr>
            <p:cNvPr id="4" name="object 4"/>
            <p:cNvSpPr/>
            <p:nvPr/>
          </p:nvSpPr>
          <p:spPr>
            <a:xfrm>
              <a:off x="4187952" y="2412492"/>
              <a:ext cx="833627" cy="298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75582" y="2441194"/>
              <a:ext cx="659256" cy="2004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5582" y="2441194"/>
              <a:ext cx="659765" cy="200660"/>
            </a:xfrm>
            <a:custGeom>
              <a:avLst/>
              <a:gdLst/>
              <a:ahLst/>
              <a:cxnLst/>
              <a:rect l="l" t="t" r="r" b="b"/>
              <a:pathLst>
                <a:path w="659764" h="200660">
                  <a:moveTo>
                    <a:pt x="128650" y="187070"/>
                  </a:moveTo>
                  <a:lnTo>
                    <a:pt x="131825" y="90296"/>
                  </a:lnTo>
                  <a:lnTo>
                    <a:pt x="0" y="85851"/>
                  </a:lnTo>
                  <a:lnTo>
                    <a:pt x="332866" y="0"/>
                  </a:lnTo>
                  <a:lnTo>
                    <a:pt x="659256" y="107822"/>
                  </a:lnTo>
                  <a:lnTo>
                    <a:pt x="527430" y="103504"/>
                  </a:lnTo>
                  <a:lnTo>
                    <a:pt x="524128" y="200405"/>
                  </a:lnTo>
                  <a:lnTo>
                    <a:pt x="128650" y="187070"/>
                  </a:lnTo>
                  <a:close/>
                </a:path>
              </a:pathLst>
            </a:custGeom>
            <a:ln w="127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50" y="276225"/>
              <a:ext cx="2771775" cy="41433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0445" y="341474"/>
            <a:ext cx="1678939" cy="193642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121920">
              <a:lnSpc>
                <a:spcPts val="3000"/>
              </a:lnSpc>
              <a:spcBef>
                <a:spcPts val="100"/>
              </a:spcBef>
            </a:pPr>
            <a:r>
              <a:rPr spc="-5" dirty="0">
                <a:solidFill>
                  <a:srgbClr val="001F5F"/>
                </a:solidFill>
              </a:rPr>
              <a:t>1. </a:t>
            </a:r>
            <a:r>
              <a:rPr dirty="0">
                <a:solidFill>
                  <a:srgbClr val="001F5F"/>
                </a:solidFill>
              </a:rPr>
              <a:t>Define  </a:t>
            </a:r>
            <a:r>
              <a:rPr spc="-5" dirty="0">
                <a:solidFill>
                  <a:srgbClr val="001F5F"/>
                </a:solidFill>
              </a:rPr>
              <a:t>by</a:t>
            </a:r>
            <a:r>
              <a:rPr spc="-95" dirty="0">
                <a:solidFill>
                  <a:srgbClr val="001F5F"/>
                </a:solidFill>
              </a:rPr>
              <a:t> </a:t>
            </a:r>
            <a:r>
              <a:rPr spc="-5" dirty="0">
                <a:solidFill>
                  <a:srgbClr val="001F5F"/>
                </a:solidFill>
              </a:rPr>
              <a:t>example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356347" y="1828801"/>
            <a:ext cx="3197860" cy="4505325"/>
            <a:chOff x="5832347" y="1828800"/>
            <a:chExt cx="3197860" cy="4505325"/>
          </a:xfrm>
        </p:grpSpPr>
        <p:sp>
          <p:nvSpPr>
            <p:cNvPr id="10" name="object 10"/>
            <p:cNvSpPr/>
            <p:nvPr/>
          </p:nvSpPr>
          <p:spPr>
            <a:xfrm>
              <a:off x="5832347" y="2967227"/>
              <a:ext cx="384048" cy="7970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3020" y="3022980"/>
              <a:ext cx="283844" cy="642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3020" y="3022980"/>
              <a:ext cx="283845" cy="643255"/>
            </a:xfrm>
            <a:custGeom>
              <a:avLst/>
              <a:gdLst/>
              <a:ahLst/>
              <a:cxnLst/>
              <a:rect l="l" t="t" r="r" b="b"/>
              <a:pathLst>
                <a:path w="283845" h="643254">
                  <a:moveTo>
                    <a:pt x="0" y="156083"/>
                  </a:moveTo>
                  <a:lnTo>
                    <a:pt x="119761" y="128524"/>
                  </a:lnTo>
                  <a:lnTo>
                    <a:pt x="90169" y="0"/>
                  </a:lnTo>
                  <a:lnTo>
                    <a:pt x="283844" y="293878"/>
                  </a:lnTo>
                  <a:lnTo>
                    <a:pt x="238125" y="642874"/>
                  </a:lnTo>
                  <a:lnTo>
                    <a:pt x="208533" y="514223"/>
                  </a:lnTo>
                  <a:lnTo>
                    <a:pt x="88773" y="541782"/>
                  </a:lnTo>
                  <a:lnTo>
                    <a:pt x="0" y="156083"/>
                  </a:lnTo>
                  <a:close/>
                </a:path>
              </a:pathLst>
            </a:custGeom>
            <a:ln w="127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5074" y="1828800"/>
              <a:ext cx="2714625" cy="45053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53426" y="2182748"/>
            <a:ext cx="169227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9925" marR="135255" indent="-530860">
              <a:lnSpc>
                <a:spcPts val="3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2.</a:t>
            </a:r>
            <a:r>
              <a:rPr sz="2400" b="1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Define  by</a:t>
            </a:r>
            <a:endParaRPr sz="2400">
              <a:latin typeface="Comic Sans MS"/>
              <a:cs typeface="Comic Sans MS"/>
            </a:endParaRPr>
          </a:p>
          <a:p>
            <a:pPr marL="52069">
              <a:spcBef>
                <a:spcPts val="15"/>
              </a:spcBef>
            </a:pPr>
            <a:r>
              <a:rPr sz="24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comparison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30"/>
              </a:spcBef>
            </a:pPr>
            <a:r>
              <a:rPr sz="24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or</a:t>
            </a:r>
            <a:r>
              <a:rPr sz="2400" b="1" u="heavy" spc="-1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mic Sans MS"/>
                <a:cs typeface="Comic Sans MS"/>
              </a:rPr>
              <a:t>contrast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10325" y="4283964"/>
            <a:ext cx="3162300" cy="2574290"/>
            <a:chOff x="4886325" y="4283964"/>
            <a:chExt cx="3162300" cy="2574290"/>
          </a:xfrm>
        </p:grpSpPr>
        <p:sp>
          <p:nvSpPr>
            <p:cNvPr id="16" name="object 16"/>
            <p:cNvSpPr/>
            <p:nvPr/>
          </p:nvSpPr>
          <p:spPr>
            <a:xfrm>
              <a:off x="5172456" y="4283964"/>
              <a:ext cx="600455" cy="612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7131" y="4338447"/>
              <a:ext cx="460882" cy="4718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7131" y="4338447"/>
              <a:ext cx="461009" cy="471805"/>
            </a:xfrm>
            <a:custGeom>
              <a:avLst/>
              <a:gdLst/>
              <a:ahLst/>
              <a:cxnLst/>
              <a:rect l="l" t="t" r="r" b="b"/>
              <a:pathLst>
                <a:path w="461010" h="471804">
                  <a:moveTo>
                    <a:pt x="289305" y="16763"/>
                  </a:moveTo>
                  <a:lnTo>
                    <a:pt x="368680" y="94360"/>
                  </a:lnTo>
                  <a:lnTo>
                    <a:pt x="460882" y="0"/>
                  </a:lnTo>
                  <a:lnTo>
                    <a:pt x="309879" y="313435"/>
                  </a:lnTo>
                  <a:lnTo>
                    <a:pt x="0" y="471804"/>
                  </a:lnTo>
                  <a:lnTo>
                    <a:pt x="92201" y="377444"/>
                  </a:lnTo>
                  <a:lnTo>
                    <a:pt x="12700" y="299846"/>
                  </a:lnTo>
                  <a:lnTo>
                    <a:pt x="289305" y="16763"/>
                  </a:lnTo>
                  <a:close/>
                </a:path>
              </a:pathLst>
            </a:custGeom>
            <a:ln w="12699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86325" y="4543425"/>
              <a:ext cx="3162300" cy="23145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33386" y="5137531"/>
            <a:ext cx="19177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ts val="3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3. </a:t>
            </a:r>
            <a:r>
              <a:rPr sz="2400" b="1" dirty="0">
                <a:solidFill>
                  <a:srgbClr val="001F5F"/>
                </a:solidFill>
                <a:latin typeface="Comic Sans MS"/>
                <a:cs typeface="Comic Sans MS"/>
              </a:rPr>
              <a:t>Define</a:t>
            </a:r>
            <a:r>
              <a:rPr sz="2400" b="1" spc="-10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mic Sans MS"/>
                <a:cs typeface="Comic Sans MS"/>
              </a:rPr>
              <a:t>by  </a:t>
            </a: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etimology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47976" y="4322064"/>
            <a:ext cx="2733675" cy="2536190"/>
            <a:chOff x="1323975" y="4322064"/>
            <a:chExt cx="2733675" cy="2536190"/>
          </a:xfrm>
        </p:grpSpPr>
        <p:sp>
          <p:nvSpPr>
            <p:cNvPr id="22" name="object 22"/>
            <p:cNvSpPr/>
            <p:nvPr/>
          </p:nvSpPr>
          <p:spPr>
            <a:xfrm>
              <a:off x="3410711" y="4322064"/>
              <a:ext cx="620267" cy="6248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83991" y="4384675"/>
              <a:ext cx="464820" cy="4679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83991" y="4384675"/>
              <a:ext cx="464820" cy="467995"/>
            </a:xfrm>
            <a:custGeom>
              <a:avLst/>
              <a:gdLst/>
              <a:ahLst/>
              <a:cxnLst/>
              <a:rect l="l" t="t" r="r" b="b"/>
              <a:pathLst>
                <a:path w="464820" h="467995">
                  <a:moveTo>
                    <a:pt x="432054" y="314579"/>
                  </a:moveTo>
                  <a:lnTo>
                    <a:pt x="371856" y="374395"/>
                  </a:lnTo>
                  <a:lnTo>
                    <a:pt x="464820" y="467994"/>
                  </a:lnTo>
                  <a:lnTo>
                    <a:pt x="172212" y="293750"/>
                  </a:lnTo>
                  <a:lnTo>
                    <a:pt x="0" y="0"/>
                  </a:lnTo>
                  <a:lnTo>
                    <a:pt x="92963" y="93599"/>
                  </a:lnTo>
                  <a:lnTo>
                    <a:pt x="153162" y="33781"/>
                  </a:lnTo>
                  <a:lnTo>
                    <a:pt x="432054" y="314579"/>
                  </a:lnTo>
                  <a:close/>
                </a:path>
              </a:pathLst>
            </a:custGeom>
            <a:ln w="127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3975" y="4543425"/>
              <a:ext cx="2733675" cy="231457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03422" y="5137531"/>
            <a:ext cx="14351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ts val="3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4.</a:t>
            </a:r>
            <a:r>
              <a:rPr sz="2400" b="1" spc="-11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mic Sans MS"/>
                <a:cs typeface="Comic Sans MS"/>
              </a:rPr>
              <a:t>Define  </a:t>
            </a: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details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24050" y="1752600"/>
            <a:ext cx="3058160" cy="4800600"/>
            <a:chOff x="400050" y="1752600"/>
            <a:chExt cx="3058160" cy="4800600"/>
          </a:xfrm>
        </p:grpSpPr>
        <p:sp>
          <p:nvSpPr>
            <p:cNvPr id="28" name="object 28"/>
            <p:cNvSpPr/>
            <p:nvPr/>
          </p:nvSpPr>
          <p:spPr>
            <a:xfrm>
              <a:off x="3147060" y="2962655"/>
              <a:ext cx="310896" cy="8214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95954" y="3031997"/>
              <a:ext cx="211581" cy="63855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95954" y="3031997"/>
              <a:ext cx="212090" cy="638810"/>
            </a:xfrm>
            <a:custGeom>
              <a:avLst/>
              <a:gdLst/>
              <a:ahLst/>
              <a:cxnLst/>
              <a:rect l="l" t="t" r="r" b="b"/>
              <a:pathLst>
                <a:path w="212089" h="638810">
                  <a:moveTo>
                    <a:pt x="112394" y="531367"/>
                  </a:moveTo>
                  <a:lnTo>
                    <a:pt x="33019" y="510793"/>
                  </a:lnTo>
                  <a:lnTo>
                    <a:pt x="0" y="638556"/>
                  </a:lnTo>
                  <a:lnTo>
                    <a:pt x="3428" y="298703"/>
                  </a:lnTo>
                  <a:lnTo>
                    <a:pt x="165354" y="0"/>
                  </a:lnTo>
                  <a:lnTo>
                    <a:pt x="132333" y="127762"/>
                  </a:lnTo>
                  <a:lnTo>
                    <a:pt x="211581" y="148209"/>
                  </a:lnTo>
                  <a:lnTo>
                    <a:pt x="112394" y="531367"/>
                  </a:lnTo>
                  <a:close/>
                </a:path>
              </a:pathLst>
            </a:custGeom>
            <a:ln w="12700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0050" y="1752600"/>
              <a:ext cx="2809875" cy="48006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95524" y="2108454"/>
            <a:ext cx="1871980" cy="115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7804">
              <a:lnSpc>
                <a:spcPts val="3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5. </a:t>
            </a:r>
            <a:r>
              <a:rPr sz="2400" b="1" dirty="0">
                <a:solidFill>
                  <a:srgbClr val="001F5F"/>
                </a:solidFill>
                <a:latin typeface="Comic Sans MS"/>
                <a:cs typeface="Comic Sans MS"/>
              </a:rPr>
              <a:t>Define  </a:t>
            </a: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with</a:t>
            </a:r>
            <a:r>
              <a:rPr sz="2400" b="1" spc="-11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omic Sans MS"/>
                <a:cs typeface="Comic Sans MS"/>
              </a:rPr>
              <a:t>sensory</a:t>
            </a:r>
            <a:endParaRPr sz="2400">
              <a:latin typeface="Comic Sans MS"/>
              <a:cs typeface="Comic Sans MS"/>
            </a:endParaRPr>
          </a:p>
          <a:p>
            <a:pPr marL="644525">
              <a:spcBef>
                <a:spcPts val="15"/>
              </a:spcBef>
            </a:pPr>
            <a:r>
              <a:rPr sz="2400" b="1" spc="-5" dirty="0">
                <a:solidFill>
                  <a:srgbClr val="001F5F"/>
                </a:solidFill>
                <a:latin typeface="Comic Sans MS"/>
                <a:cs typeface="Comic Sans MS"/>
              </a:rPr>
              <a:t>aids</a:t>
            </a:r>
            <a:endParaRPr sz="240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2552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Internal summary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154953" y="2619193"/>
            <a:ext cx="1038451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INTERNAL SUMMARIES: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re </a:t>
            </a:r>
            <a:r>
              <a:rPr lang="en-US" sz="2000" dirty="0"/>
              <a:t>the flip side of internal previews. Rather than indicating what </a:t>
            </a:r>
            <a:r>
              <a:rPr lang="en-US" sz="2000" dirty="0" smtClean="0"/>
              <a:t>sub-points </a:t>
            </a:r>
            <a:r>
              <a:rPr lang="en-US" sz="2000" dirty="0"/>
              <a:t>are to follow in the speech, internal summaries remind the listeners what </a:t>
            </a:r>
            <a:r>
              <a:rPr lang="en-US" sz="2000" dirty="0" smtClean="0"/>
              <a:t>sub-points </a:t>
            </a:r>
            <a:r>
              <a:rPr lang="en-US" sz="2000" dirty="0"/>
              <a:t>have been discussed.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re </a:t>
            </a:r>
            <a:r>
              <a:rPr lang="en-US" sz="2000" dirty="0"/>
              <a:t>excellent ways to reinforce and clarify ideas which are essential for the audience to remember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The following </a:t>
            </a:r>
            <a:r>
              <a:rPr lang="en-US" sz="2000" dirty="0" smtClean="0"/>
              <a:t>is an </a:t>
            </a:r>
            <a:r>
              <a:rPr lang="en-US" sz="2000" dirty="0"/>
              <a:t>examples </a:t>
            </a:r>
            <a:r>
              <a:rPr lang="en-US" sz="2000" dirty="0" smtClean="0"/>
              <a:t>of an </a:t>
            </a:r>
            <a:r>
              <a:rPr lang="en-US" sz="2000" dirty="0"/>
              <a:t>internal </a:t>
            </a:r>
            <a:r>
              <a:rPr lang="en-US" sz="2000" dirty="0" smtClean="0"/>
              <a:t>summary. </a:t>
            </a:r>
          </a:p>
          <a:p>
            <a:endParaRPr lang="en-US" sz="2000" dirty="0"/>
          </a:p>
          <a:p>
            <a:r>
              <a:rPr lang="en-US" sz="2000" dirty="0" smtClean="0"/>
              <a:t>Therefore</a:t>
            </a:r>
            <a:r>
              <a:rPr lang="en-US" sz="2000" dirty="0"/>
              <a:t>, anyone can help solve the problem by knowing how to identify the symptoms, and knowing whom to contact about helping them. </a:t>
            </a:r>
          </a:p>
        </p:txBody>
      </p:sp>
    </p:spTree>
    <p:extLst>
      <p:ext uri="{BB962C8B-B14F-4D97-AF65-F5344CB8AC3E}">
        <p14:creationId xmlns:p14="http://schemas.microsoft.com/office/powerpoint/2010/main" val="2373141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1" y="502276"/>
            <a:ext cx="10947474" cy="652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0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b="1" i="1" dirty="0" smtClean="0">
                <a:solidFill>
                  <a:schemeClr val="accent1"/>
                </a:solidFill>
              </a:rPr>
              <a:t>Review </a:t>
            </a:r>
            <a:r>
              <a:rPr lang="en-US" dirty="0" smtClean="0">
                <a:solidFill>
                  <a:schemeClr val="tx1"/>
                </a:solidFill>
              </a:rPr>
              <a:t>what was just covered in your speech.</a:t>
            </a:r>
          </a:p>
          <a:p>
            <a:pPr lvl="0">
              <a:lnSpc>
                <a:spcPct val="150000"/>
              </a:lnSpc>
            </a:pPr>
            <a:r>
              <a:rPr lang="en-US" b="1" i="1" dirty="0" smtClean="0">
                <a:solidFill>
                  <a:schemeClr val="accent1"/>
                </a:solidFill>
              </a:rPr>
              <a:t>Restate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your purpose </a:t>
            </a:r>
            <a:r>
              <a:rPr lang="en-US" dirty="0" smtClean="0">
                <a:solidFill>
                  <a:schemeClr val="tx1"/>
                </a:solidFill>
              </a:rPr>
              <a:t>of learning </a:t>
            </a:r>
            <a:r>
              <a:rPr lang="en-US" dirty="0">
                <a:solidFill>
                  <a:schemeClr val="tx1"/>
                </a:solidFill>
              </a:rPr>
              <a:t>the particular skill </a:t>
            </a:r>
            <a:r>
              <a:rPr lang="en-US" dirty="0" smtClean="0">
                <a:solidFill>
                  <a:schemeClr val="tx1"/>
                </a:solidFill>
              </a:rPr>
              <a:t>you choose </a:t>
            </a:r>
            <a:r>
              <a:rPr lang="en-US" dirty="0">
                <a:solidFill>
                  <a:schemeClr val="tx1"/>
                </a:solidFill>
              </a:rPr>
              <a:t>to demonstrate.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Restate the </a:t>
            </a:r>
            <a:r>
              <a:rPr lang="en-US" b="1" i="1" dirty="0">
                <a:solidFill>
                  <a:schemeClr val="accent1"/>
                </a:solidFill>
              </a:rPr>
              <a:t>value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knowing this skill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End with a </a:t>
            </a:r>
            <a:r>
              <a:rPr lang="en-US" b="1" i="1" dirty="0" smtClean="0">
                <a:solidFill>
                  <a:schemeClr val="accent1"/>
                </a:solidFill>
              </a:rPr>
              <a:t>final punch! 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Suggest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067" y="2680419"/>
            <a:ext cx="107625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Narrow"/>
              </a:rPr>
              <a:t>• To finalize, don’t end with, “and that is </a:t>
            </a:r>
            <a:r>
              <a:rPr lang="en-US" sz="2400" dirty="0" smtClean="0">
                <a:latin typeface="ArialNarrow"/>
              </a:rPr>
              <a:t>how you</a:t>
            </a:r>
            <a:r>
              <a:rPr lang="en-US" sz="2400" dirty="0">
                <a:latin typeface="ArialNarrow"/>
              </a:rPr>
              <a:t>…”</a:t>
            </a:r>
          </a:p>
          <a:p>
            <a:r>
              <a:rPr lang="en-US" sz="2400" dirty="0">
                <a:latin typeface="ArialNarrow"/>
              </a:rPr>
              <a:t>• Instead, after your conclusion, suggest </a:t>
            </a:r>
            <a:r>
              <a:rPr lang="en-US" sz="2400" dirty="0" smtClean="0">
                <a:latin typeface="ArialNarrow"/>
              </a:rPr>
              <a:t>how the </a:t>
            </a:r>
            <a:r>
              <a:rPr lang="en-US" sz="2400" dirty="0">
                <a:latin typeface="ArialNarrow"/>
              </a:rPr>
              <a:t>audience can use this particular thing </a:t>
            </a:r>
            <a:r>
              <a:rPr lang="en-US" sz="2400" dirty="0" smtClean="0">
                <a:latin typeface="ArialNarrow"/>
              </a:rPr>
              <a:t>to better </a:t>
            </a:r>
            <a:r>
              <a:rPr lang="en-US" sz="2400" dirty="0">
                <a:latin typeface="ArialNarrow"/>
              </a:rPr>
              <a:t>their lives.</a:t>
            </a:r>
          </a:p>
          <a:p>
            <a:r>
              <a:rPr lang="en-US" sz="2400" dirty="0">
                <a:latin typeface="ArialNarrow"/>
              </a:rPr>
              <a:t>• For example, if you teach an audience </a:t>
            </a:r>
            <a:r>
              <a:rPr lang="en-US" sz="2400" dirty="0" smtClean="0">
                <a:latin typeface="ArialNarrow"/>
              </a:rPr>
              <a:t>to make </a:t>
            </a:r>
            <a:r>
              <a:rPr lang="en-US" sz="2400" dirty="0">
                <a:latin typeface="ArialNarrow"/>
              </a:rPr>
              <a:t>pudding, a final statement could </a:t>
            </a:r>
            <a:r>
              <a:rPr lang="en-US" sz="2400" dirty="0" smtClean="0">
                <a:latin typeface="ArialNarrow"/>
              </a:rPr>
              <a:t>be</a:t>
            </a:r>
            <a:r>
              <a:rPr lang="en-US" sz="2400" dirty="0">
                <a:latin typeface="ArialNarrow"/>
              </a:rPr>
              <a:t>:</a:t>
            </a:r>
            <a:r>
              <a:rPr lang="en-US" sz="2400" dirty="0" smtClean="0">
                <a:latin typeface="ArialNarrow"/>
              </a:rPr>
              <a:t> </a:t>
            </a:r>
          </a:p>
          <a:p>
            <a:endParaRPr lang="en-US" sz="2400" dirty="0">
              <a:latin typeface="ArialNarrow"/>
            </a:endParaRPr>
          </a:p>
          <a:p>
            <a:r>
              <a:rPr lang="en-US" sz="2400" dirty="0" smtClean="0">
                <a:latin typeface="ArialNarrow"/>
              </a:rPr>
              <a:t>“</a:t>
            </a:r>
            <a:r>
              <a:rPr lang="en-US" sz="2400" dirty="0">
                <a:latin typeface="ArialNarrow"/>
              </a:rPr>
              <a:t>now that you know how to make </a:t>
            </a:r>
            <a:r>
              <a:rPr lang="en-US" sz="2400" dirty="0" smtClean="0">
                <a:latin typeface="ArialNarrow"/>
              </a:rPr>
              <a:t>instant pudding</a:t>
            </a:r>
            <a:r>
              <a:rPr lang="en-US" sz="2400" dirty="0">
                <a:latin typeface="ArialNarrow"/>
              </a:rPr>
              <a:t>, you’ll always have a easy to </a:t>
            </a:r>
            <a:r>
              <a:rPr lang="en-US" sz="2400" dirty="0" smtClean="0">
                <a:latin typeface="ArialNarrow"/>
              </a:rPr>
              <a:t>make a desert </a:t>
            </a:r>
            <a:r>
              <a:rPr lang="en-US" sz="2400" dirty="0">
                <a:latin typeface="ArialNarrow"/>
              </a:rPr>
              <a:t>whenever you have guests.”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4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Fillers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7067" y="2680419"/>
            <a:ext cx="110072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dirty="0" smtClean="0"/>
              <a:t>There </a:t>
            </a:r>
            <a:r>
              <a:rPr lang="en-US" sz="2400" dirty="0"/>
              <a:t>should never be </a:t>
            </a:r>
            <a:r>
              <a:rPr lang="en-US" sz="2400" dirty="0" smtClean="0"/>
              <a:t>a prolonged </a:t>
            </a:r>
            <a:r>
              <a:rPr lang="en-US" sz="2400" dirty="0"/>
              <a:t>moment of silence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• If your speech has pause in between steps, </a:t>
            </a:r>
            <a:r>
              <a:rPr lang="en-US" sz="2400" dirty="0" smtClean="0"/>
              <a:t>instead of </a:t>
            </a:r>
            <a:r>
              <a:rPr lang="en-US" sz="2400" dirty="0"/>
              <a:t>remaining </a:t>
            </a:r>
            <a:r>
              <a:rPr lang="en-US" sz="2400" dirty="0" smtClean="0"/>
              <a:t>silent: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tell </a:t>
            </a:r>
            <a:r>
              <a:rPr lang="en-US" sz="2400" dirty="0"/>
              <a:t>the audience how they </a:t>
            </a:r>
            <a:r>
              <a:rPr lang="en-US" sz="2400" dirty="0" smtClean="0"/>
              <a:t>can </a:t>
            </a:r>
            <a:r>
              <a:rPr lang="en-US" sz="2400" dirty="0"/>
              <a:t>use the final </a:t>
            </a:r>
            <a:r>
              <a:rPr lang="en-US" sz="2400" dirty="0" smtClean="0"/>
              <a:t>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warn </a:t>
            </a:r>
            <a:r>
              <a:rPr lang="en-US" sz="2400" dirty="0"/>
              <a:t>them about </a:t>
            </a:r>
            <a:r>
              <a:rPr lang="en-US" sz="2400" dirty="0" smtClean="0"/>
              <a:t>any errors </a:t>
            </a:r>
            <a:r>
              <a:rPr lang="en-US" sz="2400" dirty="0"/>
              <a:t>that are likely to occur if not careful,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or mention any variations </a:t>
            </a:r>
            <a:r>
              <a:rPr lang="en-US" sz="2400" dirty="0"/>
              <a:t>of the thing you are </a:t>
            </a:r>
            <a:r>
              <a:rPr lang="en-US" sz="2400" dirty="0" smtClean="0"/>
              <a:t>demonstrating.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Be sure not to confuse the audience by going </a:t>
            </a:r>
            <a:r>
              <a:rPr lang="en-US" sz="2400" dirty="0" smtClean="0"/>
              <a:t>off topic</a:t>
            </a:r>
            <a:r>
              <a:rPr lang="en-US" sz="2400" dirty="0"/>
              <a:t>.</a:t>
            </a:r>
          </a:p>
          <a:p>
            <a:r>
              <a:rPr lang="en-US" sz="2400" dirty="0"/>
              <a:t>• M</a:t>
            </a:r>
            <a:r>
              <a:rPr lang="en-US" sz="2400" dirty="0" smtClean="0"/>
              <a:t>ake </a:t>
            </a:r>
            <a:r>
              <a:rPr lang="en-US" sz="2400" dirty="0"/>
              <a:t>sure </a:t>
            </a:r>
            <a:r>
              <a:rPr lang="en-US" sz="2400" dirty="0" smtClean="0"/>
              <a:t>that fillers are </a:t>
            </a:r>
            <a:r>
              <a:rPr lang="en-US" sz="2400" dirty="0"/>
              <a:t>of </a:t>
            </a:r>
            <a:r>
              <a:rPr lang="en-US" sz="2400" dirty="0" smtClean="0"/>
              <a:t>interesting, </a:t>
            </a:r>
            <a:r>
              <a:rPr lang="en-US" sz="2400" dirty="0"/>
              <a:t>informative, and </a:t>
            </a:r>
            <a:r>
              <a:rPr lang="en-US" sz="2400" dirty="0" smtClean="0"/>
              <a:t>appealing.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8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506" y="3052053"/>
            <a:ext cx="10066041" cy="34163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1.  Use white index cards.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</a:rPr>
              <a:t>Make an outline for the body of your speech WITH KEY POINTS.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</a:rPr>
              <a:t>Write out any transitions (review/previews) 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2.  C</a:t>
            </a:r>
            <a:r>
              <a:rPr lang="en-US" sz="2400" dirty="0" smtClean="0">
                <a:solidFill>
                  <a:schemeClr val="tx1"/>
                </a:solidFill>
              </a:rPr>
              <a:t>ard should be </a:t>
            </a:r>
            <a:r>
              <a:rPr lang="en-US" sz="2400" dirty="0">
                <a:solidFill>
                  <a:schemeClr val="tx1"/>
                </a:solidFill>
              </a:rPr>
              <a:t>graded for neatness as well as completeness--you can't speak WELL from messy and cluttered notes.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1" y="2395470"/>
            <a:ext cx="11462197" cy="415773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/>
              <a:t> </a:t>
            </a:r>
            <a:r>
              <a:rPr lang="en-US" sz="2000" b="1" dirty="0"/>
              <a:t>1.</a:t>
            </a:r>
            <a:r>
              <a:rPr lang="en-US" sz="2000" dirty="0"/>
              <a:t>  </a:t>
            </a:r>
            <a:r>
              <a:rPr lang="en-US" sz="2000" b="1" dirty="0"/>
              <a:t>Visual aids should be used to enhance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the explanation of the topic.  It is not to take the place of information. Should be well prepared and incorporated into the speech.</a:t>
            </a:r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b="1" dirty="0"/>
              <a:t>2. Ask yourself these questions about your visual aid</a:t>
            </a:r>
            <a:r>
              <a:rPr lang="en-US" b="1" dirty="0"/>
              <a:t>…</a:t>
            </a:r>
            <a:endParaRPr lang="en-US" dirty="0"/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Is the visual aid accurate and contains NO spelling / fact errors, and is it up to date?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Can the audience see the aid easily from the back of the room?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Is the information neat with adequate spacing and contrasting colors?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Is the visual aid SIMPLE and not cluttered with too many details?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Practice Delivering the Speech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688" y="2188347"/>
            <a:ext cx="4114800" cy="4525963"/>
          </a:xfrm>
        </p:spPr>
        <p:txBody>
          <a:bodyPr/>
          <a:lstStyle/>
          <a:p>
            <a:r>
              <a:rPr lang="en-US" sz="2800" b="1" dirty="0"/>
              <a:t>VOCAL DELIVERY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Volume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Rate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Pitch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Variety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Pronunciation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Articulation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59887" y="2188347"/>
            <a:ext cx="52871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NONVERBAL DELIVERY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Facial expressions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Gestures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General body movement</a:t>
            </a:r>
          </a:p>
          <a:p>
            <a:pPr lvl="2"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Overall physical appearance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3746" y="2452181"/>
            <a:ext cx="2751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/>
              <a:t>Verbal		7%</a:t>
            </a:r>
          </a:p>
          <a:p>
            <a:r>
              <a:rPr lang="en-GB" altLang="en-US" b="1" dirty="0"/>
              <a:t>Tone of Voice	38%</a:t>
            </a:r>
          </a:p>
          <a:p>
            <a:r>
              <a:rPr lang="en-GB" altLang="en-US" b="1" dirty="0" smtClean="0"/>
              <a:t>Nonverbal	55%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04124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/>
              </a:rPr>
              <a:t>VOCAL </a:t>
            </a:r>
            <a:r>
              <a:rPr lang="en-US" dirty="0" smtClean="0">
                <a:solidFill>
                  <a:schemeClr val="bg1"/>
                </a:solidFill>
                <a:latin typeface="Helvetica Neue"/>
              </a:rPr>
              <a:t>EXPRESSION-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/voice and tone</a:t>
            </a:r>
            <a:r>
              <a:rPr lang="en-US" dirty="0" smtClean="0">
                <a:solidFill>
                  <a:schemeClr val="bg1"/>
                </a:solidFill>
                <a:latin typeface="Helvetica Neue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183" y="2258996"/>
            <a:ext cx="115652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835"/>
                </a:solidFill>
                <a:latin typeface="Helvetica Neue"/>
              </a:rPr>
              <a:t>You </a:t>
            </a:r>
            <a:r>
              <a:rPr lang="en-US" sz="2400" dirty="0">
                <a:solidFill>
                  <a:srgbClr val="3B3835"/>
                </a:solidFill>
                <a:latin typeface="Helvetica Neue"/>
              </a:rPr>
              <a:t>must speak loudly enough to be heard, clearly enough to be understood, and slowly enough for your audience to keep up</a:t>
            </a:r>
            <a:r>
              <a:rPr lang="en-US" sz="2400" dirty="0" smtClean="0">
                <a:solidFill>
                  <a:srgbClr val="3B3835"/>
                </a:solidFill>
                <a:latin typeface="Helvetica Neue"/>
              </a:rPr>
              <a:t>.</a:t>
            </a:r>
          </a:p>
          <a:p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r>
              <a:rPr lang="en-US" sz="2400" dirty="0"/>
              <a:t>There are five dimensions of voice that can be manipulated for greater effect.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Volume</a:t>
            </a:r>
            <a:r>
              <a:rPr lang="en-US" sz="2400" dirty="0" smtClean="0"/>
              <a:t> </a:t>
            </a:r>
            <a:r>
              <a:rPr lang="en-US" sz="2400" dirty="0"/>
              <a:t>- Speak louder or softer for emphasis.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Pitch</a:t>
            </a:r>
            <a:r>
              <a:rPr lang="en-US" sz="2400" dirty="0" smtClean="0"/>
              <a:t> </a:t>
            </a:r>
            <a:r>
              <a:rPr lang="en-US" sz="2400" dirty="0"/>
              <a:t>- Stay at an appropriate mid-range level.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Rate</a:t>
            </a:r>
            <a:r>
              <a:rPr lang="en-US" sz="2400" dirty="0" smtClean="0"/>
              <a:t> </a:t>
            </a:r>
            <a:r>
              <a:rPr lang="en-US" sz="2400" dirty="0"/>
              <a:t>- Accelerate </a:t>
            </a:r>
            <a:r>
              <a:rPr lang="en-US" sz="2400" dirty="0" smtClean="0"/>
              <a:t>if needed; otherwise, slow </a:t>
            </a:r>
            <a:r>
              <a:rPr lang="en-US" sz="2400" dirty="0"/>
              <a:t>down and pause to emphasize some words.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Articulation</a:t>
            </a:r>
            <a:r>
              <a:rPr lang="en-US" sz="2400" dirty="0" smtClean="0"/>
              <a:t> </a:t>
            </a:r>
            <a:r>
              <a:rPr lang="en-US" sz="2400" dirty="0"/>
              <a:t>- Speak clearly with full voice.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Quality</a:t>
            </a:r>
            <a:r>
              <a:rPr lang="en-US" sz="2400" dirty="0" smtClean="0"/>
              <a:t> </a:t>
            </a:r>
            <a:r>
              <a:rPr lang="en-US" sz="2400" dirty="0"/>
              <a:t>- The personality of your voice, resonant, throaty, nasal, etc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0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types of public speaking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684" y="2241982"/>
            <a:ext cx="108772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b="1" i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Speeches </a:t>
            </a:r>
            <a:r>
              <a:rPr lang="en-US" altLang="en-US" b="1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that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inform:</a:t>
            </a:r>
          </a:p>
          <a:p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Explain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, report, describe, clarify, define and demonstrate.  Such speeches can move an audience to action or belief.  Their primary purpose is to present facts, details, and examples</a:t>
            </a:r>
            <a:r>
              <a:rPr lang="en-GB" altLang="en-US" dirty="0"/>
              <a:t>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 smtClean="0"/>
              <a:t>2. </a:t>
            </a:r>
            <a:r>
              <a:rPr lang="en-US" altLang="en-US" b="1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Speeches that persuade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re 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designed to convince and the goal is to influence the audience’s beliefs or attitudes. </a:t>
            </a:r>
            <a:endParaRPr lang="en-US" altLang="en-US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/>
              <a:t>This can be accomplished by using your own credibility, appealing to your audience’s emotions, reason, or sense of right and wrong</a:t>
            </a:r>
            <a:endParaRPr lang="en-GB" altLang="en-US" dirty="0"/>
          </a:p>
          <a:p>
            <a:endParaRPr lang="en-GB" altLang="en-US" b="1" dirty="0" smtClean="0"/>
          </a:p>
          <a:p>
            <a:r>
              <a:rPr lang="en-GB" altLang="en-US" b="1" dirty="0" smtClean="0"/>
              <a:t>3. </a:t>
            </a:r>
            <a:r>
              <a:rPr lang="en-US" altLang="en-US" b="1" i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Speeches that entertain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use 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humor to </a:t>
            </a:r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influence. Once 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audience is warmed up, one main idea is presented, still on a light note. </a:t>
            </a:r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Finally bring up the punch line.</a:t>
            </a:r>
          </a:p>
          <a:p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Note</a:t>
            </a:r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: This is the most difficult of all presentations because it requires great ease and elegance and depends to a large degree on the charisma of the speaker. </a:t>
            </a:r>
            <a:r>
              <a:rPr lang="en-US" altLang="en-US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isolate and understand the primary purpose of your talk</a:t>
            </a:r>
          </a:p>
          <a:p>
            <a:endParaRPr lang="en-GB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462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time for </a:t>
            </a: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2603500"/>
            <a:ext cx="10303099" cy="34163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Q&amp;A </a:t>
            </a:r>
            <a:r>
              <a:rPr lang="en-US" sz="2400" b="1" dirty="0">
                <a:solidFill>
                  <a:schemeClr val="tx1"/>
                </a:solidFill>
              </a:rPr>
              <a:t>session is particularly well-suited for a demonstration speech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This </a:t>
            </a:r>
            <a:r>
              <a:rPr lang="en-US" sz="2400" dirty="0">
                <a:solidFill>
                  <a:schemeClr val="tx1"/>
                </a:solidFill>
              </a:rPr>
              <a:t>allows the audience to seek clarification on any of the steps which were unclear.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Depending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dirty="0">
                <a:solidFill>
                  <a:schemeClr val="tx1"/>
                </a:solidFill>
              </a:rPr>
              <a:t>topic and the </a:t>
            </a:r>
            <a:r>
              <a:rPr lang="en-US" sz="2400" dirty="0" smtClean="0">
                <a:solidFill>
                  <a:schemeClr val="tx1"/>
                </a:solidFill>
              </a:rPr>
              <a:t>forum, either take </a:t>
            </a:r>
            <a:r>
              <a:rPr lang="en-US" sz="2400" dirty="0">
                <a:solidFill>
                  <a:schemeClr val="tx1"/>
                </a:solidFill>
              </a:rPr>
              <a:t>questions at the end, or </a:t>
            </a:r>
            <a:r>
              <a:rPr lang="en-US" sz="2400" dirty="0" smtClean="0">
                <a:solidFill>
                  <a:schemeClr val="tx1"/>
                </a:solidFill>
              </a:rPr>
              <a:t>invite </a:t>
            </a:r>
            <a:r>
              <a:rPr lang="en-US" sz="2400" dirty="0">
                <a:solidFill>
                  <a:schemeClr val="tx1"/>
                </a:solidFill>
              </a:rPr>
              <a:t>questions throughout your demonstration. Either way, monitor your time.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Reflect before the final 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8186" y="2636798"/>
            <a:ext cx="10663707" cy="246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can go wrong and how can I prevent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make a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way to complicated! Can you break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down?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need special conditions? Hot, cold,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wet, dry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Does it need to be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Nothing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explodes, needs fire, can be shot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bites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6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0227" y="552649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ucidaGrande-Bold"/>
              </a:rPr>
              <a:t>Speech Proficiency Tips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4757" y="1221772"/>
            <a:ext cx="107152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Tape record yourself so you can hear how you sound before going </a:t>
            </a:r>
            <a:r>
              <a:rPr lang="en-US" sz="2400" dirty="0" smtClean="0"/>
              <a:t>in front </a:t>
            </a:r>
            <a:r>
              <a:rPr lang="en-US" sz="2400" dirty="0"/>
              <a:t>of the class</a:t>
            </a:r>
          </a:p>
          <a:p>
            <a:r>
              <a:rPr lang="en-US" sz="2400" dirty="0"/>
              <a:t>2. Color-code your note cards; make spots for voice emphasis, </a:t>
            </a:r>
            <a:r>
              <a:rPr lang="en-US" sz="2400" dirty="0" smtClean="0"/>
              <a:t>pauses, etc</a:t>
            </a:r>
            <a:r>
              <a:rPr lang="en-US" sz="2400" dirty="0"/>
              <a:t>.</a:t>
            </a:r>
          </a:p>
          <a:p>
            <a:r>
              <a:rPr lang="en-US" sz="2400" dirty="0"/>
              <a:t>3. NO GUM!!!</a:t>
            </a:r>
          </a:p>
          <a:p>
            <a:r>
              <a:rPr lang="en-US" sz="2400" dirty="0"/>
              <a:t>4. Don’t draw attention to your mistakes</a:t>
            </a:r>
          </a:p>
          <a:p>
            <a:r>
              <a:rPr lang="en-US" sz="2400" dirty="0"/>
              <a:t>5. Take a deep breath before beginning and after finishing</a:t>
            </a:r>
          </a:p>
          <a:p>
            <a:r>
              <a:rPr lang="en-US" sz="2400" dirty="0"/>
              <a:t>6. Vocal variety: talk as if you really mean what you are saying; do </a:t>
            </a:r>
            <a:r>
              <a:rPr lang="en-US" sz="2400" dirty="0" smtClean="0"/>
              <a:t>not speak </a:t>
            </a:r>
            <a:r>
              <a:rPr lang="en-US" sz="2400" dirty="0"/>
              <a:t>in a monotone voice. </a:t>
            </a:r>
            <a:r>
              <a:rPr lang="en-US" sz="2400" b="1" dirty="0" smtClean="0"/>
              <a:t>Do </a:t>
            </a:r>
            <a:r>
              <a:rPr lang="en-US" sz="2400" b="1" dirty="0"/>
              <a:t>not </a:t>
            </a:r>
            <a:r>
              <a:rPr lang="en-US" sz="2400" b="1" dirty="0" smtClean="0"/>
              <a:t>fade away </a:t>
            </a:r>
            <a:r>
              <a:rPr lang="en-US" sz="2400" b="1" dirty="0"/>
              <a:t>at the end of your sentence</a:t>
            </a:r>
            <a:r>
              <a:rPr lang="en-US" sz="2400" b="1" dirty="0" smtClean="0"/>
              <a:t>!</a:t>
            </a:r>
          </a:p>
          <a:p>
            <a:r>
              <a:rPr lang="en-US" sz="2400" dirty="0"/>
              <a:t>7. Watch out for small words: “um,” “like,” and “you know” especially</a:t>
            </a:r>
          </a:p>
          <a:p>
            <a:r>
              <a:rPr lang="en-US" sz="2400" dirty="0"/>
              <a:t>8. Know your opening and closing lines so you can address the </a:t>
            </a:r>
            <a:r>
              <a:rPr lang="en-US" sz="2400" dirty="0" smtClean="0"/>
              <a:t>audience directly</a:t>
            </a:r>
            <a:r>
              <a:rPr lang="en-US" sz="2400" dirty="0"/>
              <a:t>. </a:t>
            </a:r>
            <a:r>
              <a:rPr lang="en-US" sz="2400" b="1" dirty="0"/>
              <a:t>Do not read from your </a:t>
            </a:r>
            <a:r>
              <a:rPr lang="en-US" sz="2400" b="1" dirty="0" smtClean="0"/>
              <a:t>cards.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7293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0227" y="552649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LucidaGrande-Bold"/>
              </a:rPr>
              <a:t>Speech Proficiency Tips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3945" y="1443841"/>
            <a:ext cx="109856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9. Body movement: don’t flick your hair, no hands in pockets, do not</a:t>
            </a:r>
          </a:p>
          <a:p>
            <a:r>
              <a:rPr lang="en-US" sz="2400" dirty="0"/>
              <a:t>sway or rock, etc.</a:t>
            </a:r>
          </a:p>
          <a:p>
            <a:r>
              <a:rPr lang="en-US" sz="2400" dirty="0"/>
              <a:t>10.Wear clothing that does not distract your listeners—no hats!</a:t>
            </a:r>
          </a:p>
          <a:p>
            <a:r>
              <a:rPr lang="en-US" sz="2400" dirty="0"/>
              <a:t>11.Do not center your eye contact on the teacher—spread it around the</a:t>
            </a:r>
          </a:p>
          <a:p>
            <a:r>
              <a:rPr lang="en-US" sz="2400" dirty="0"/>
              <a:t>room</a:t>
            </a:r>
          </a:p>
          <a:p>
            <a:r>
              <a:rPr lang="en-US" sz="2400" dirty="0"/>
              <a:t>12.Uses pauses—don’t be in such a hurry. Speak slowly.</a:t>
            </a:r>
          </a:p>
          <a:p>
            <a:r>
              <a:rPr lang="en-US" sz="2400" dirty="0"/>
              <a:t>13.Make sure your conclusion is effective</a:t>
            </a:r>
            <a:r>
              <a:rPr lang="en-US" sz="2400" b="1" dirty="0"/>
              <a:t>. </a:t>
            </a:r>
            <a:r>
              <a:rPr lang="en-US" sz="2400" dirty="0"/>
              <a:t>Consider your </a:t>
            </a:r>
            <a:r>
              <a:rPr lang="en-US" sz="2400" dirty="0" smtClean="0"/>
              <a:t>audience—make it </a:t>
            </a:r>
            <a:r>
              <a:rPr lang="en-US" sz="2400" dirty="0"/>
              <a:t>as interesting </a:t>
            </a:r>
            <a:r>
              <a:rPr lang="en-US" sz="2400" dirty="0" smtClean="0"/>
              <a:t>without difficult </a:t>
            </a:r>
            <a:r>
              <a:rPr lang="en-US" sz="2400" dirty="0"/>
              <a:t>“technical </a:t>
            </a:r>
            <a:r>
              <a:rPr lang="en-US" sz="2400" dirty="0" smtClean="0"/>
              <a:t>talk.” </a:t>
            </a:r>
            <a:r>
              <a:rPr lang="en-US" sz="2400" dirty="0"/>
              <a:t>Speak in your own words, not </a:t>
            </a:r>
            <a:r>
              <a:rPr lang="en-US" sz="2400" dirty="0" smtClean="0"/>
              <a:t>those of </a:t>
            </a:r>
            <a:r>
              <a:rPr lang="en-US" sz="2400" dirty="0"/>
              <a:t>another source!</a:t>
            </a:r>
          </a:p>
          <a:p>
            <a:r>
              <a:rPr lang="en-US" sz="2400" dirty="0"/>
              <a:t>14. Be energetic! Everything about you should say, “I like myself, I brush</a:t>
            </a:r>
          </a:p>
          <a:p>
            <a:r>
              <a:rPr lang="en-US" sz="2400" dirty="0"/>
              <a:t>my teeth daily, and I know what I’m talking about!”</a:t>
            </a:r>
          </a:p>
        </p:txBody>
      </p:sp>
    </p:spTree>
    <p:extLst>
      <p:ext uri="{BB962C8B-B14F-4D97-AF65-F5344CB8AC3E}">
        <p14:creationId xmlns:p14="http://schemas.microsoft.com/office/powerpoint/2010/main" val="3868757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Select any software app (preferably desktop based)</a:t>
            </a:r>
          </a:p>
          <a:p>
            <a:r>
              <a:rPr lang="en-US" dirty="0" smtClean="0"/>
              <a:t>2. Assume your users to be new to the technology</a:t>
            </a:r>
          </a:p>
          <a:p>
            <a:r>
              <a:rPr lang="en-US" dirty="0" smtClean="0"/>
              <a:t>3. Prepare a demonstrative speech following the guidelines given in the lecture</a:t>
            </a:r>
          </a:p>
          <a:p>
            <a:r>
              <a:rPr lang="en-US" dirty="0" smtClean="0"/>
              <a:t>NOTE: SPEECH SHOULD CONSUME 2 TO 3 MINUTES ONLY. </a:t>
            </a:r>
            <a:endParaRPr lang="en-US" dirty="0"/>
          </a:p>
          <a:p>
            <a:r>
              <a:rPr lang="en-US" dirty="0" smtClean="0"/>
              <a:t>Presentation Dates:</a:t>
            </a:r>
          </a:p>
          <a:p>
            <a:r>
              <a:rPr lang="en-US" dirty="0" smtClean="0"/>
              <a:t>2B- </a:t>
            </a:r>
            <a:r>
              <a:rPr lang="en-US" dirty="0" smtClean="0"/>
              <a:t>May </a:t>
            </a:r>
            <a:r>
              <a:rPr lang="en-US" dirty="0" smtClean="0"/>
              <a:t>1</a:t>
            </a:r>
            <a:r>
              <a:rPr lang="en-US" dirty="0" smtClean="0"/>
              <a:t>7</a:t>
            </a:r>
            <a:endParaRPr lang="en-US" dirty="0" smtClean="0"/>
          </a:p>
          <a:p>
            <a:r>
              <a:rPr lang="en-US" dirty="0" smtClean="0"/>
              <a:t>2C-May </a:t>
            </a:r>
            <a:r>
              <a:rPr lang="en-US" dirty="0" smtClean="0"/>
              <a:t>17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892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demonstration speech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67471" y="2639027"/>
            <a:ext cx="9190336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Guideline</a:t>
            </a:r>
          </a:p>
          <a:p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hlinkClick r:id="rId2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www.youtube.com/watch?v=ib3tVKc1HfY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hlinkClick r:id="rId3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Samples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://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www.youtube.com/watch?v=z7-i-j9K7aI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https://www.youtube.com/watch?v=auJJrHgG9Mc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8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Demonstration Speech?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2" y="2358801"/>
            <a:ext cx="11423561" cy="420942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chemeClr val="tx1"/>
                </a:solidFill>
              </a:rPr>
              <a:t>Demonstration/process speech </a:t>
            </a:r>
            <a:r>
              <a:rPr lang="en-US" sz="2000" b="1" dirty="0" smtClean="0">
                <a:solidFill>
                  <a:schemeClr val="tx1"/>
                </a:solidFill>
              </a:rPr>
              <a:t>EXPLAINS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b="1" dirty="0" smtClean="0">
                <a:solidFill>
                  <a:schemeClr val="tx1"/>
                </a:solidFill>
              </a:rPr>
              <a:t>SHOWS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to do </a:t>
            </a:r>
            <a:r>
              <a:rPr lang="en-US" sz="2000" dirty="0" smtClean="0">
                <a:solidFill>
                  <a:schemeClr val="tx1"/>
                </a:solidFill>
              </a:rPr>
              <a:t>something, </a:t>
            </a:r>
            <a:r>
              <a:rPr lang="en-US" sz="2000" dirty="0"/>
              <a:t>how to complete a </a:t>
            </a:r>
            <a:r>
              <a:rPr lang="en-US" sz="2000" dirty="0" smtClean="0"/>
              <a:t>task, </a:t>
            </a:r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something works, functions, or </a:t>
            </a:r>
            <a:r>
              <a:rPr lang="en-US" sz="2000" dirty="0" smtClean="0">
                <a:solidFill>
                  <a:schemeClr val="tx1"/>
                </a:solidFill>
              </a:rPr>
              <a:t>is accomplished  </a:t>
            </a:r>
            <a:r>
              <a:rPr lang="en-US" sz="2000" dirty="0">
                <a:solidFill>
                  <a:schemeClr val="tx1"/>
                </a:solidFill>
              </a:rPr>
              <a:t>so that </a:t>
            </a:r>
            <a:r>
              <a:rPr lang="en-US" sz="2000" dirty="0" smtClean="0">
                <a:solidFill>
                  <a:schemeClr val="tx1"/>
                </a:solidFill>
              </a:rPr>
              <a:t>people </a:t>
            </a:r>
            <a:r>
              <a:rPr lang="en-US" sz="2000" dirty="0">
                <a:solidFill>
                  <a:schemeClr val="tx1"/>
                </a:solidFill>
              </a:rPr>
              <a:t>will be able to do it on their own or have a </a:t>
            </a:r>
            <a:r>
              <a:rPr lang="en-US" sz="2000" dirty="0" smtClean="0">
                <a:solidFill>
                  <a:schemeClr val="tx1"/>
                </a:solidFill>
              </a:rPr>
              <a:t>better understanding </a:t>
            </a:r>
            <a:r>
              <a:rPr lang="en-US" sz="2000" dirty="0">
                <a:solidFill>
                  <a:schemeClr val="tx1"/>
                </a:solidFill>
              </a:rPr>
              <a:t>of how it is done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General </a:t>
            </a:r>
            <a:r>
              <a:rPr lang="en-US" sz="2000" b="1" dirty="0">
                <a:solidFill>
                  <a:schemeClr val="tx1"/>
                </a:solidFill>
              </a:rPr>
              <a:t>Purpose:  </a:t>
            </a:r>
            <a:r>
              <a:rPr lang="en-US" sz="2000" b="1" dirty="0" smtClean="0">
                <a:solidFill>
                  <a:schemeClr val="tx1"/>
                </a:solidFill>
              </a:rPr>
              <a:t>Share the purpose i.e.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Demonstrate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Specific </a:t>
            </a:r>
            <a:r>
              <a:rPr lang="en-US" sz="2000" b="1" dirty="0" smtClean="0">
                <a:solidFill>
                  <a:schemeClr val="tx1"/>
                </a:solidFill>
              </a:rPr>
              <a:t>Purpose:</a:t>
            </a:r>
            <a:r>
              <a:rPr lang="en-US" sz="2000" dirty="0">
                <a:solidFill>
                  <a:schemeClr val="tx1"/>
                </a:solidFill>
              </a:rPr>
              <a:t> clearly state your specific goal or purpose.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>
                <a:solidFill>
                  <a:schemeClr val="tx1"/>
                </a:solidFill>
              </a:rPr>
              <a:t>example: I want to demonstrate how </a:t>
            </a:r>
            <a:r>
              <a:rPr lang="en-US" sz="2000" dirty="0" smtClean="0">
                <a:solidFill>
                  <a:schemeClr val="tx1"/>
                </a:solidFill>
              </a:rPr>
              <a:t>to … in order to inform/persuade/entertain, create awareness etc.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Analysis-</a:t>
            </a:r>
            <a:r>
              <a:rPr lang="en-US" dirty="0">
                <a:latin typeface="TimesNewRomanPSMT"/>
              </a:rPr>
              <a:t> key to delivering a demonstration speech successfully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2579" y="2333685"/>
            <a:ext cx="105091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NewRomanPSMT"/>
              </a:rPr>
              <a:t>You </a:t>
            </a:r>
            <a:r>
              <a:rPr lang="en-US" sz="2400" dirty="0">
                <a:latin typeface="TimesNewRomanPSMT"/>
              </a:rPr>
              <a:t>must ask the </a:t>
            </a:r>
            <a:r>
              <a:rPr lang="en-US" sz="2400" dirty="0" smtClean="0">
                <a:latin typeface="TimesNewRomanPSMT"/>
              </a:rPr>
              <a:t>question</a:t>
            </a:r>
          </a:p>
          <a:p>
            <a:r>
              <a:rPr lang="en-US" sz="2400" dirty="0">
                <a:latin typeface="TimesNewRomanPSMT"/>
              </a:rPr>
              <a:t>W</a:t>
            </a:r>
            <a:r>
              <a:rPr lang="en-US" sz="2400" dirty="0" smtClean="0">
                <a:latin typeface="TimesNewRomanPSMT"/>
              </a:rPr>
              <a:t>ho </a:t>
            </a:r>
            <a:r>
              <a:rPr lang="en-US" sz="2400" dirty="0">
                <a:latin typeface="TimesNewRomanPSMT"/>
              </a:rPr>
              <a:t>is </a:t>
            </a:r>
            <a:r>
              <a:rPr lang="en-US" sz="2400" dirty="0" smtClean="0">
                <a:latin typeface="TimesNewRomanPSMT"/>
              </a:rPr>
              <a:t>my audience? And what </a:t>
            </a:r>
            <a:r>
              <a:rPr lang="en-US" sz="2400" dirty="0">
                <a:latin typeface="TimesNewRomanPSMT"/>
              </a:rPr>
              <a:t>response can I expect from my listeners</a:t>
            </a:r>
            <a:r>
              <a:rPr lang="en-US" sz="2400" dirty="0" smtClean="0">
                <a:latin typeface="TimesNewRomanPSMT"/>
              </a:rPr>
              <a:t>?”</a:t>
            </a:r>
          </a:p>
          <a:p>
            <a:endParaRPr lang="en-US" sz="2400" dirty="0">
              <a:latin typeface="TimesNewRomanPSMT"/>
            </a:endParaRPr>
          </a:p>
          <a:p>
            <a:r>
              <a:rPr lang="en-US" sz="2400" b="1" dirty="0"/>
              <a:t>1</a:t>
            </a:r>
            <a:r>
              <a:rPr lang="en-US" sz="2400" b="1" dirty="0" smtClean="0"/>
              <a:t>. Demographics</a:t>
            </a:r>
            <a:r>
              <a:rPr lang="en-US" sz="2400" dirty="0" smtClean="0"/>
              <a:t>: statistical characteristics such as </a:t>
            </a:r>
            <a:r>
              <a:rPr lang="en-US" sz="2400" dirty="0"/>
              <a:t>age, gender, race, income, </a:t>
            </a:r>
            <a:r>
              <a:rPr lang="en-US" sz="2400" dirty="0" smtClean="0"/>
              <a:t>education, language.</a:t>
            </a:r>
            <a:endParaRPr lang="en-US" sz="2400" dirty="0"/>
          </a:p>
          <a:p>
            <a:r>
              <a:rPr lang="en-US" sz="2400" b="1" dirty="0" smtClean="0"/>
              <a:t>2. Psychographics</a:t>
            </a:r>
            <a:r>
              <a:rPr lang="en-US" sz="2400" b="1" dirty="0"/>
              <a:t>: </a:t>
            </a:r>
            <a:r>
              <a:rPr lang="en-US" sz="2400" dirty="0"/>
              <a:t>Attitudes, Values, Political </a:t>
            </a:r>
            <a:r>
              <a:rPr lang="en-US" sz="2400" dirty="0" smtClean="0"/>
              <a:t>opinions, and lifestyles.</a:t>
            </a:r>
          </a:p>
          <a:p>
            <a:r>
              <a:rPr lang="en-US" sz="2400" b="1" dirty="0" smtClean="0"/>
              <a:t>3. Ethnicities: </a:t>
            </a:r>
            <a:r>
              <a:rPr lang="en-US" sz="2400" dirty="0" smtClean="0"/>
              <a:t>Religion, culture, customs etc.</a:t>
            </a:r>
          </a:p>
          <a:p>
            <a:r>
              <a:rPr lang="en-US" sz="2400" b="1" dirty="0" smtClean="0"/>
              <a:t>4. Special situations</a:t>
            </a:r>
            <a:r>
              <a:rPr lang="en-US" sz="2400" dirty="0" smtClean="0"/>
              <a:t>: Is </a:t>
            </a:r>
            <a:r>
              <a:rPr lang="en-US" sz="2400" dirty="0"/>
              <a:t>this group facing any unusual circumstances? Special situations could be </a:t>
            </a:r>
            <a:r>
              <a:rPr lang="en-US" sz="2400" dirty="0" smtClean="0"/>
              <a:t>almost anything </a:t>
            </a:r>
            <a:r>
              <a:rPr lang="en-US" sz="2400" dirty="0"/>
              <a:t>that could affect the group’s atmosphere</a:t>
            </a:r>
            <a:r>
              <a:rPr lang="en-US" sz="2400" dirty="0" smtClean="0"/>
              <a:t>. </a:t>
            </a:r>
            <a:r>
              <a:rPr lang="en-US" sz="2400" dirty="0"/>
              <a:t>Declining </a:t>
            </a:r>
            <a:r>
              <a:rPr lang="en-US" sz="2400" dirty="0" smtClean="0"/>
              <a:t>membership, Executive turnover, </a:t>
            </a:r>
            <a:r>
              <a:rPr lang="en-US" sz="2400" dirty="0"/>
              <a:t>Disaster </a:t>
            </a:r>
            <a:r>
              <a:rPr lang="en-US" sz="2400" dirty="0" smtClean="0"/>
              <a:t>recovery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73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Process/demonstration </a:t>
            </a:r>
            <a:r>
              <a:rPr lang="en-US" dirty="0" smtClean="0"/>
              <a:t>speech strategies or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Directional Process (instruction)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speakers </a:t>
            </a:r>
            <a:r>
              <a:rPr lang="en-US" sz="2400" dirty="0" smtClean="0">
                <a:solidFill>
                  <a:schemeClr val="tx1"/>
                </a:solidFill>
              </a:rPr>
              <a:t>show and </a:t>
            </a:r>
            <a:r>
              <a:rPr lang="en-US" sz="2400" dirty="0">
                <a:solidFill>
                  <a:schemeClr val="tx1"/>
                </a:solidFill>
              </a:rPr>
              <a:t>instruct the steps of the process, so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audience could actually recreate the process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after they have been shown how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Informational process (understanding)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theory of how something was done or is done, </a:t>
            </a:r>
            <a:r>
              <a:rPr lang="en-US" sz="2400" dirty="0" smtClean="0">
                <a:solidFill>
                  <a:schemeClr val="tx1"/>
                </a:solidFill>
              </a:rPr>
              <a:t>is made</a:t>
            </a:r>
            <a:r>
              <a:rPr lang="en-US" sz="2400" dirty="0">
                <a:solidFill>
                  <a:schemeClr val="tx1"/>
                </a:solidFill>
              </a:rPr>
              <a:t>, works or happens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Such speech style </a:t>
            </a:r>
            <a:r>
              <a:rPr lang="en-US" sz="2400" dirty="0">
                <a:solidFill>
                  <a:schemeClr val="tx1"/>
                </a:solidFill>
              </a:rPr>
              <a:t>informs, educates, analyzes and explains.</a:t>
            </a:r>
          </a:p>
        </p:txBody>
      </p:sp>
    </p:spTree>
    <p:extLst>
      <p:ext uri="{BB962C8B-B14F-4D97-AF65-F5344CB8AC3E}">
        <p14:creationId xmlns:p14="http://schemas.microsoft.com/office/powerpoint/2010/main" val="257277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3" y="2436075"/>
            <a:ext cx="4825157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Demonstrations to Teach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3" y="3165563"/>
            <a:ext cx="4825158" cy="28400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How to</a:t>
            </a:r>
            <a:r>
              <a:rPr lang="en-US" sz="2400" i="1" dirty="0" smtClean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wrap a </a:t>
            </a:r>
            <a:r>
              <a:rPr lang="en-US" sz="2400" dirty="0" smtClean="0">
                <a:solidFill>
                  <a:schemeClr val="tx1"/>
                </a:solidFill>
              </a:rPr>
              <a:t>gift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remove a </a:t>
            </a:r>
            <a:r>
              <a:rPr lang="en-US" sz="2400" dirty="0" smtClean="0">
                <a:solidFill>
                  <a:schemeClr val="tx1"/>
                </a:solidFill>
              </a:rPr>
              <a:t>stain</a:t>
            </a:r>
          </a:p>
          <a:p>
            <a:pPr lvl="0"/>
            <a:r>
              <a:rPr lang="en-US" sz="2400" dirty="0">
                <a:solidFill>
                  <a:schemeClr val="tx1"/>
                </a:solidFill>
              </a:rPr>
              <a:t>make </a:t>
            </a:r>
            <a:r>
              <a:rPr lang="en-US" sz="2400" dirty="0" smtClean="0">
                <a:solidFill>
                  <a:schemeClr val="tx1"/>
                </a:solidFill>
              </a:rPr>
              <a:t>jewelry</a:t>
            </a: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Make frozen hot-chocolate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0" y="2436075"/>
            <a:ext cx="5446668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Demonstrations </a:t>
            </a:r>
            <a:r>
              <a:rPr lang="en-US" b="1" dirty="0" smtClean="0">
                <a:solidFill>
                  <a:schemeClr val="tx1"/>
                </a:solidFill>
              </a:rPr>
              <a:t>for Understanding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65562"/>
            <a:ext cx="4825159" cy="2840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How: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parachute is </a:t>
            </a:r>
            <a:r>
              <a:rPr lang="en-US" sz="2400" dirty="0" smtClean="0">
                <a:solidFill>
                  <a:schemeClr val="tx1"/>
                </a:solidFill>
              </a:rPr>
              <a:t>packed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 person is </a:t>
            </a:r>
            <a:r>
              <a:rPr lang="en-US" sz="2400" dirty="0" smtClean="0">
                <a:solidFill>
                  <a:schemeClr val="tx1"/>
                </a:solidFill>
              </a:rPr>
              <a:t>hypnotized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lute is </a:t>
            </a:r>
            <a:r>
              <a:rPr lang="en-US" sz="2400" dirty="0" smtClean="0">
                <a:solidFill>
                  <a:schemeClr val="tx1"/>
                </a:solidFill>
              </a:rPr>
              <a:t>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An application 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an abacus is used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1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2467617"/>
            <a:ext cx="8761413" cy="229756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For a process.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Introductions, instructions, conclusion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1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732" y="296214"/>
            <a:ext cx="911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OUTLINE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91921" y="774553"/>
            <a:ext cx="45505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I. INTRODUCTION: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Attention Getter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Purpose: General and specific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Thesis/ main idea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Task </a:t>
            </a:r>
            <a:r>
              <a:rPr lang="en-US" sz="2200" dirty="0" smtClean="0"/>
              <a:t>breakdown: Number of steps involved.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usefulness of your information/ reason to listen.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18480" y="1049313"/>
            <a:ext cx="53619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 </a:t>
            </a:r>
            <a:r>
              <a:rPr lang="en-US" sz="2200" b="1" dirty="0" smtClean="0"/>
              <a:t>II.  BODY:</a:t>
            </a:r>
          </a:p>
          <a:p>
            <a:pPr marL="457200" indent="-457200">
              <a:buFontTx/>
              <a:buAutoNum type="alphaUcPeriod"/>
            </a:pPr>
            <a:r>
              <a:rPr lang="en-US" sz="2200" dirty="0" smtClean="0"/>
              <a:t>Develop credibility- What skill &amp; why? your background with this skill </a:t>
            </a:r>
          </a:p>
          <a:p>
            <a:r>
              <a:rPr lang="en-US" sz="2200" dirty="0" smtClean="0"/>
              <a:t>B.   Some Factual info</a:t>
            </a:r>
          </a:p>
          <a:p>
            <a:r>
              <a:rPr lang="en-US" sz="2200" dirty="0" smtClean="0"/>
              <a:t>       about this skill</a:t>
            </a:r>
          </a:p>
          <a:p>
            <a:pPr marL="457200" indent="-457200">
              <a:buAutoNum type="alphaUcPeriod" startAt="3"/>
            </a:pPr>
            <a:r>
              <a:rPr lang="en-US" sz="2200" dirty="0" smtClean="0"/>
              <a:t>Explanation each step with visuals.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smtClean="0"/>
              <a:t>Main point for each step.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200" dirty="0" smtClean="0"/>
              <a:t>Supporting points for each step.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831984" y="4022602"/>
            <a:ext cx="713489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UcPeriod" startAt="3"/>
            </a:pPr>
            <a:endParaRPr lang="en-US" sz="2000" dirty="0"/>
          </a:p>
          <a:p>
            <a:r>
              <a:rPr lang="en-US" sz="2000" b="1" dirty="0" smtClean="0"/>
              <a:t>INTERNAL </a:t>
            </a:r>
            <a:r>
              <a:rPr lang="en-US" sz="2000" b="1" dirty="0"/>
              <a:t>SUMMARY</a:t>
            </a:r>
          </a:p>
          <a:p>
            <a:r>
              <a:rPr lang="en-US" b="1" dirty="0"/>
              <a:t>Remind, review, reinforce &amp; clarify essential ideas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1983" y="4763505"/>
            <a:ext cx="38100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III. CONCLUSION:</a:t>
            </a:r>
          </a:p>
          <a:p>
            <a:r>
              <a:rPr lang="en-US" sz="2200" dirty="0"/>
              <a:t>A. Review Main </a:t>
            </a:r>
            <a:r>
              <a:rPr lang="en-US" sz="2200" dirty="0" smtClean="0"/>
              <a:t>points </a:t>
            </a:r>
            <a:endParaRPr lang="en-US" sz="2200" dirty="0"/>
          </a:p>
          <a:p>
            <a:r>
              <a:rPr lang="en-US" sz="2200" dirty="0"/>
              <a:t>B. Restate </a:t>
            </a:r>
            <a:r>
              <a:rPr lang="en-US" sz="2200" dirty="0" smtClean="0"/>
              <a:t>Purpose</a:t>
            </a:r>
            <a:endParaRPr lang="en-US" sz="2200" dirty="0"/>
          </a:p>
          <a:p>
            <a:r>
              <a:rPr lang="en-US" sz="2200" dirty="0"/>
              <a:t>C. Audience </a:t>
            </a:r>
            <a:r>
              <a:rPr lang="en-US" sz="2200" dirty="0" smtClean="0"/>
              <a:t>benefits</a:t>
            </a:r>
            <a:endParaRPr lang="en-US" sz="2200" dirty="0"/>
          </a:p>
          <a:p>
            <a:r>
              <a:rPr lang="en-US" sz="2200" dirty="0"/>
              <a:t>D. Final </a:t>
            </a:r>
            <a:r>
              <a:rPr lang="en-US" sz="2200" dirty="0" smtClean="0"/>
              <a:t>Punch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294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1326</TotalTime>
  <Words>2160</Words>
  <Application>Microsoft Office PowerPoint</Application>
  <PresentationFormat>Widescreen</PresentationFormat>
  <Paragraphs>255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ArialNarrow</vt:lpstr>
      <vt:lpstr>Calibri</vt:lpstr>
      <vt:lpstr>Century Gothic</vt:lpstr>
      <vt:lpstr>Comic Sans MS</vt:lpstr>
      <vt:lpstr>Courier New</vt:lpstr>
      <vt:lpstr>Helvetica Neue</vt:lpstr>
      <vt:lpstr>LucidaGrande-Bold</vt:lpstr>
      <vt:lpstr>Times New Roman</vt:lpstr>
      <vt:lpstr>TimesNewRomanPSMT</vt:lpstr>
      <vt:lpstr>Wingdings</vt:lpstr>
      <vt:lpstr>Wingdings 3</vt:lpstr>
      <vt:lpstr>Ion Boardroom</vt:lpstr>
      <vt:lpstr>Demonstrative/process speech- A kind of speech that informs and instructs.</vt:lpstr>
      <vt:lpstr>Differentiate between public speaking and conversation</vt:lpstr>
      <vt:lpstr>Three main types of public speaking</vt:lpstr>
      <vt:lpstr>What is a Demonstration Speech?</vt:lpstr>
      <vt:lpstr>Audience Analysis- key to delivering a demonstration speech successfully </vt:lpstr>
      <vt:lpstr>Process/demonstration speech strategies or styles</vt:lpstr>
      <vt:lpstr>Topics</vt:lpstr>
      <vt:lpstr>For a process.  Introductions, instructions, conclusion</vt:lpstr>
      <vt:lpstr>PowerPoint Presentation</vt:lpstr>
      <vt:lpstr>Simpler outline</vt:lpstr>
      <vt:lpstr>PowerPoint Presentation</vt:lpstr>
      <vt:lpstr>Introduction</vt:lpstr>
      <vt:lpstr>Introduction</vt:lpstr>
      <vt:lpstr>PowerPoint Presentation</vt:lpstr>
      <vt:lpstr>Body</vt:lpstr>
      <vt:lpstr>Body- Order of information/organization</vt:lpstr>
      <vt:lpstr>Use of material and visuals </vt:lpstr>
      <vt:lpstr>Visuals- Examples</vt:lpstr>
      <vt:lpstr>DEALING WITH STEPS</vt:lpstr>
      <vt:lpstr>1. Define  by example</vt:lpstr>
      <vt:lpstr>Internal summary</vt:lpstr>
      <vt:lpstr>PowerPoint Presentation</vt:lpstr>
      <vt:lpstr>Conclusion</vt:lpstr>
      <vt:lpstr>Suggest</vt:lpstr>
      <vt:lpstr>Fillers</vt:lpstr>
      <vt:lpstr>NOTECARDS</vt:lpstr>
      <vt:lpstr>VISUAL AIDS</vt:lpstr>
      <vt:lpstr>Practice Delivering the Speech </vt:lpstr>
      <vt:lpstr>VOCAL EXPRESSION-/voice and tone.</vt:lpstr>
      <vt:lpstr>Allow time for Q&amp;A</vt:lpstr>
      <vt:lpstr>Reflect before the final presentation</vt:lpstr>
      <vt:lpstr>PowerPoint Presentation</vt:lpstr>
      <vt:lpstr>PowerPoint Presentation</vt:lpstr>
      <vt:lpstr>Project</vt:lpstr>
      <vt:lpstr>Sample demonstration speech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</dc:title>
  <dc:creator>Administrator</dc:creator>
  <cp:lastModifiedBy>MSHS</cp:lastModifiedBy>
  <cp:revision>176</cp:revision>
  <dcterms:created xsi:type="dcterms:W3CDTF">2019-10-15T05:44:49Z</dcterms:created>
  <dcterms:modified xsi:type="dcterms:W3CDTF">2021-04-26T05:51:21Z</dcterms:modified>
</cp:coreProperties>
</file>