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65" r:id="rId2"/>
    <p:sldId id="256" r:id="rId3"/>
    <p:sldId id="257" r:id="rId4"/>
    <p:sldId id="262" r:id="rId5"/>
    <p:sldId id="258" r:id="rId6"/>
    <p:sldId id="259"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2167196783"/>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4270286647"/>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2544769361"/>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889198808"/>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3810320749"/>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719707438"/>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1144544271"/>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3597165213"/>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4101720802"/>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187955231"/>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3877830939"/>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218392416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DD205A-69E1-4E71-B7FF-1104DD878719}" type="datetimeFigureOut">
              <a:rPr lang="en-US" smtClean="0"/>
              <a:t>3/16/2020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3394102946"/>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FDD205A-69E1-4E71-B7FF-1104DD878719}" type="datetimeFigureOut">
              <a:rPr lang="en-US" smtClean="0"/>
              <a:t>3/16/2020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B867AF1D-3736-4392-B558-6E0BF54273CC}" type="slidenum">
              <a:rPr lang="en-US" smtClean="0"/>
              <a:t>‹#›</a:t>
            </a:fld>
            <a:endParaRPr lang="en-US" dirty="0"/>
          </a:p>
        </p:txBody>
      </p:sp>
    </p:spTree>
    <p:extLst>
      <p:ext uri="{BB962C8B-B14F-4D97-AF65-F5344CB8AC3E}">
        <p14:creationId xmlns:p14="http://schemas.microsoft.com/office/powerpoint/2010/main" val="109001681"/>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FDD205A-69E1-4E71-B7FF-1104DD878719}" type="datetimeFigureOut">
              <a:rPr lang="en-US" smtClean="0"/>
              <a:t>3/16/2020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867AF1D-3736-4392-B558-6E0BF54273CC}" type="slidenum">
              <a:rPr lang="en-US" smtClean="0"/>
              <a:t>‹#›</a:t>
            </a:fld>
            <a:endParaRPr lang="en-US" dirty="0"/>
          </a:p>
        </p:txBody>
      </p:sp>
    </p:spTree>
    <p:extLst>
      <p:ext uri="{BB962C8B-B14F-4D97-AF65-F5344CB8AC3E}">
        <p14:creationId xmlns:p14="http://schemas.microsoft.com/office/powerpoint/2010/main" val="142584815"/>
      </p:ext>
    </p:extLst>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 id="2147483907" r:id="rId13"/>
    <p:sldLayoutId id="2147483908" r:id="rId14"/>
  </p:sldLayoutIdLst>
  <p:transition spd="slow">
    <p:randomBar dir="vert"/>
  </p:transition>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US" sz="7200" dirty="0" smtClean="0"/>
              <a:t>MY PERSONALITY</a:t>
            </a:r>
            <a:endParaRPr lang="en-US" sz="7200" dirty="0"/>
          </a:p>
        </p:txBody>
      </p:sp>
      <p:sp>
        <p:nvSpPr>
          <p:cNvPr id="2" name="TextBox 1"/>
          <p:cNvSpPr txBox="1"/>
          <p:nvPr/>
        </p:nvSpPr>
        <p:spPr>
          <a:xfrm>
            <a:off x="8268236" y="5151549"/>
            <a:ext cx="3683358" cy="923330"/>
          </a:xfrm>
          <a:prstGeom prst="rect">
            <a:avLst/>
          </a:prstGeom>
          <a:noFill/>
        </p:spPr>
        <p:txBody>
          <a:bodyPr wrap="square" rtlCol="0">
            <a:spAutoFit/>
          </a:bodyPr>
          <a:lstStyle/>
          <a:p>
            <a:r>
              <a:rPr lang="en-US" dirty="0" smtClean="0"/>
              <a:t>PRESENTER: FIZZA ZAKIR</a:t>
            </a:r>
          </a:p>
          <a:p>
            <a:r>
              <a:rPr lang="en-US" dirty="0" smtClean="0"/>
              <a:t>SOFTWARE ENGINEERING</a:t>
            </a:r>
          </a:p>
          <a:p>
            <a:r>
              <a:rPr lang="en-US" dirty="0" smtClean="0"/>
              <a:t>SE-B</a:t>
            </a:r>
            <a:endParaRPr lang="en-US" dirty="0"/>
          </a:p>
        </p:txBody>
      </p:sp>
    </p:spTree>
    <p:extLst>
      <p:ext uri="{BB962C8B-B14F-4D97-AF65-F5344CB8AC3E}">
        <p14:creationId xmlns:p14="http://schemas.microsoft.com/office/powerpoint/2010/main" val="2343783011"/>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8826" y="4285490"/>
            <a:ext cx="10515600" cy="479693"/>
          </a:xfrm>
        </p:spPr>
        <p:txBody>
          <a:bodyPr/>
          <a:lstStyle/>
          <a:p>
            <a:pPr marL="0" indent="0">
              <a:buNone/>
            </a:pPr>
            <a:r>
              <a:rPr lang="en-US" b="1" dirty="0" smtClean="0"/>
              <a:t>THANKYOU EVERY ONE FOR GIVING ATTENTION</a:t>
            </a:r>
            <a:endParaRPr lang="en-US" b="1" dirty="0"/>
          </a:p>
        </p:txBody>
      </p:sp>
    </p:spTree>
    <p:extLst>
      <p:ext uri="{BB962C8B-B14F-4D97-AF65-F5344CB8AC3E}">
        <p14:creationId xmlns:p14="http://schemas.microsoft.com/office/powerpoint/2010/main" val="2961432101"/>
      </p:ext>
    </p:extLst>
  </p:cSld>
  <p:clrMapOvr>
    <a:masterClrMapping/>
  </p:clrMapOvr>
  <p:transition spd="slow">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612" y="-769207"/>
            <a:ext cx="10863804" cy="2387600"/>
          </a:xfrm>
        </p:spPr>
        <p:txBody>
          <a:bodyPr>
            <a:normAutofit/>
          </a:bodyPr>
          <a:lstStyle/>
          <a:p>
            <a:r>
              <a:rPr lang="en-US" sz="6600" b="1" dirty="0" smtClean="0">
                <a:latin typeface="Bahnschrift SemiBold Condensed" panose="020B0502040204020203" pitchFamily="34" charset="0"/>
              </a:rPr>
              <a:t>EXECUTIVE PERSONALITY :</a:t>
            </a:r>
            <a:endParaRPr lang="en-US" sz="6600" b="1" dirty="0">
              <a:latin typeface="Bahnschrift SemiBold Condensed" panose="020B0502040204020203" pitchFamily="34" charset="0"/>
            </a:endParaRPr>
          </a:p>
        </p:txBody>
      </p:sp>
      <p:pic>
        <p:nvPicPr>
          <p:cNvPr id="5" name="Picture 4"/>
          <p:cNvPicPr>
            <a:picLocks noChangeAspect="1"/>
          </p:cNvPicPr>
          <p:nvPr/>
        </p:nvPicPr>
        <p:blipFill>
          <a:blip r:embed="rId2"/>
          <a:stretch>
            <a:fillRect/>
          </a:stretch>
        </p:blipFill>
        <p:spPr>
          <a:xfrm>
            <a:off x="572162" y="1255586"/>
            <a:ext cx="4463478" cy="434682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777" y="2825145"/>
            <a:ext cx="3054440" cy="3564231"/>
          </a:xfrm>
          <a:prstGeom prst="rect">
            <a:avLst/>
          </a:prstGeom>
        </p:spPr>
      </p:pic>
      <p:sp>
        <p:nvSpPr>
          <p:cNvPr id="10" name="Pentagon 9"/>
          <p:cNvSpPr/>
          <p:nvPr/>
        </p:nvSpPr>
        <p:spPr>
          <a:xfrm>
            <a:off x="3786986" y="3340095"/>
            <a:ext cx="6277249" cy="1426336"/>
          </a:xfrm>
          <a:prstGeom prst="homePlate">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786987" y="3499265"/>
            <a:ext cx="5956479" cy="1107996"/>
          </a:xfrm>
          <a:prstGeom prst="rect">
            <a:avLst/>
          </a:prstGeom>
          <a:noFill/>
          <a:ln>
            <a:solidFill>
              <a:schemeClr val="bg1"/>
            </a:solidFill>
          </a:ln>
        </p:spPr>
        <p:txBody>
          <a:bodyPr wrap="square" rtlCol="0">
            <a:spAutoFit/>
          </a:bodyPr>
          <a:lstStyle/>
          <a:p>
            <a:r>
              <a:rPr lang="en-US" sz="2400" b="1" i="1" dirty="0" smtClean="0">
                <a:latin typeface="Yu Gothic UI" panose="020B0500000000000000" pitchFamily="34" charset="-128"/>
                <a:ea typeface="Yu Gothic UI" panose="020B0500000000000000" pitchFamily="34" charset="-128"/>
              </a:rPr>
              <a:t>“relating to or having the power to put plans or actions into effect”</a:t>
            </a:r>
            <a:endParaRPr lang="en-US" sz="2400" b="1" dirty="0" smtClean="0"/>
          </a:p>
          <a:p>
            <a:endParaRPr lang="en-US" dirty="0"/>
          </a:p>
        </p:txBody>
      </p:sp>
      <p:sp>
        <p:nvSpPr>
          <p:cNvPr id="12" name="Chevron 11"/>
          <p:cNvSpPr/>
          <p:nvPr/>
        </p:nvSpPr>
        <p:spPr>
          <a:xfrm>
            <a:off x="9503404" y="3340093"/>
            <a:ext cx="1442435" cy="1426337"/>
          </a:xfrm>
          <a:prstGeom prst="chevron">
            <a:avLst/>
          </a:prstGeom>
          <a:solidFill>
            <a:schemeClr val="bg1"/>
          </a:solid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262297402"/>
      </p:ext>
    </p:extLst>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extLst>
              <a:ext uri="{28A0092B-C50C-407E-A947-70E740481C1C}">
                <a14:useLocalDpi xmlns:a14="http://schemas.microsoft.com/office/drawing/2010/main" val="0"/>
              </a:ext>
            </a:extLst>
          </a:blip>
          <a:srcRect l="9615" t="-1207" r="14744" b="1207"/>
          <a:stretch/>
        </p:blipFill>
        <p:spPr>
          <a:xfrm>
            <a:off x="489397" y="2400836"/>
            <a:ext cx="2086377" cy="2969653"/>
          </a:xfrm>
          <a:prstGeom prst="rect">
            <a:avLst/>
          </a:prstGeom>
        </p:spPr>
      </p:pic>
      <p:sp>
        <p:nvSpPr>
          <p:cNvPr id="13" name="TextBox 12"/>
          <p:cNvSpPr txBox="1"/>
          <p:nvPr/>
        </p:nvSpPr>
        <p:spPr>
          <a:xfrm>
            <a:off x="3425780" y="2546834"/>
            <a:ext cx="7340958" cy="3046988"/>
          </a:xfrm>
          <a:prstGeom prst="rect">
            <a:avLst/>
          </a:prstGeom>
          <a:noFill/>
        </p:spPr>
        <p:txBody>
          <a:bodyPr wrap="square" rtlCol="0">
            <a:spAutoFit/>
          </a:bodyPr>
          <a:lstStyle/>
          <a:p>
            <a:r>
              <a:rPr lang="en-US" sz="2400" dirty="0"/>
              <a:t>It stands for </a:t>
            </a:r>
            <a:r>
              <a:rPr lang="en-US" sz="3600" b="1" i="1" dirty="0" smtClean="0">
                <a:solidFill>
                  <a:srgbClr val="C00000"/>
                </a:solidFill>
              </a:rPr>
              <a:t>Extraverted</a:t>
            </a:r>
            <a:r>
              <a:rPr lang="en-US" sz="3600" dirty="0"/>
              <a:t>, </a:t>
            </a:r>
            <a:r>
              <a:rPr lang="en-US" sz="3600" b="1" i="1" dirty="0">
                <a:solidFill>
                  <a:srgbClr val="C00000"/>
                </a:solidFill>
              </a:rPr>
              <a:t>Sensing</a:t>
            </a:r>
            <a:r>
              <a:rPr lang="en-US" sz="3600" dirty="0"/>
              <a:t>, </a:t>
            </a:r>
            <a:r>
              <a:rPr lang="en-US" sz="3600" b="1" i="1" dirty="0">
                <a:solidFill>
                  <a:srgbClr val="C00000"/>
                </a:solidFill>
              </a:rPr>
              <a:t>Thinking</a:t>
            </a:r>
            <a:r>
              <a:rPr lang="en-US" sz="3600" dirty="0"/>
              <a:t>, </a:t>
            </a:r>
            <a:r>
              <a:rPr lang="en-US" sz="3600" b="1" i="1" dirty="0">
                <a:solidFill>
                  <a:srgbClr val="C00000"/>
                </a:solidFill>
              </a:rPr>
              <a:t>Judging</a:t>
            </a:r>
            <a:r>
              <a:rPr lang="en-US" sz="3600" dirty="0"/>
              <a:t>. </a:t>
            </a:r>
            <a:r>
              <a:rPr lang="en-US" sz="2400" dirty="0"/>
              <a:t>ESTJ indicates a person who is energized by time spent with others (Extraverted), who focuses on facts and details rather than ideas and concepts (Sensing), who makes decisions based on logic and reason (Thinking) and who prefers to be planned and organized rather than spontaneous and flexible (Judging)</a:t>
            </a:r>
          </a:p>
        </p:txBody>
      </p:sp>
      <p:sp>
        <p:nvSpPr>
          <p:cNvPr id="15" name="TextBox 14"/>
          <p:cNvSpPr txBox="1"/>
          <p:nvPr/>
        </p:nvSpPr>
        <p:spPr>
          <a:xfrm>
            <a:off x="2962140" y="671469"/>
            <a:ext cx="7714445" cy="830997"/>
          </a:xfrm>
          <a:prstGeom prst="rect">
            <a:avLst/>
          </a:prstGeom>
          <a:noFill/>
        </p:spPr>
        <p:txBody>
          <a:bodyPr wrap="square" rtlCol="0">
            <a:spAutoFit/>
          </a:bodyPr>
          <a:lstStyle/>
          <a:p>
            <a:r>
              <a:rPr lang="en-US" sz="4800" b="1" dirty="0" smtClean="0"/>
              <a:t>WHAT IS EXECUTIVE??</a:t>
            </a:r>
            <a:endParaRPr lang="en-US" sz="4800" b="1" dirty="0"/>
          </a:p>
        </p:txBody>
      </p:sp>
      <p:sp>
        <p:nvSpPr>
          <p:cNvPr id="2" name="TextBox 1"/>
          <p:cNvSpPr txBox="1"/>
          <p:nvPr/>
        </p:nvSpPr>
        <p:spPr>
          <a:xfrm>
            <a:off x="5151549" y="1931831"/>
            <a:ext cx="2807594" cy="646331"/>
          </a:xfrm>
          <a:prstGeom prst="rect">
            <a:avLst/>
          </a:prstGeom>
          <a:noFill/>
        </p:spPr>
        <p:txBody>
          <a:bodyPr wrap="square" rtlCol="0">
            <a:spAutoFit/>
          </a:bodyPr>
          <a:lstStyle/>
          <a:p>
            <a:r>
              <a:rPr lang="en-US" sz="3600" b="1" dirty="0" smtClean="0"/>
              <a:t>Code : ISTJ</a:t>
            </a:r>
            <a:endParaRPr lang="en-US" sz="3600" b="1" dirty="0"/>
          </a:p>
        </p:txBody>
      </p:sp>
    </p:spTree>
    <p:extLst>
      <p:ext uri="{BB962C8B-B14F-4D97-AF65-F5344CB8AC3E}">
        <p14:creationId xmlns:p14="http://schemas.microsoft.com/office/powerpoint/2010/main" val="4245305451"/>
      </p:ext>
    </p:extLst>
  </p:cSld>
  <p:clrMapOvr>
    <a:masterClrMapping/>
  </p:clrMapOvr>
  <p:transition spd="slow">
    <p:randomBa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5155" y="2611302"/>
            <a:ext cx="7199290" cy="2585323"/>
          </a:xfrm>
          <a:prstGeom prst="rect">
            <a:avLst/>
          </a:prstGeom>
          <a:noFill/>
        </p:spPr>
        <p:txBody>
          <a:bodyPr wrap="square" rtlCol="0">
            <a:spAutoFit/>
          </a:bodyPr>
          <a:lstStyle/>
          <a:p>
            <a:r>
              <a:rPr lang="en-US" dirty="0"/>
              <a:t>ESTJ is the fifth most common type in the population, and the second most common among men. ESTJs make up</a:t>
            </a:r>
            <a:r>
              <a:rPr lang="en-US" dirty="0" smtClean="0"/>
              <a:t>:</a:t>
            </a:r>
          </a:p>
          <a:p>
            <a:endParaRPr lang="en-US" dirty="0"/>
          </a:p>
          <a:p>
            <a:r>
              <a:rPr lang="en-US" b="1" dirty="0"/>
              <a:t>9% of the general </a:t>
            </a:r>
            <a:r>
              <a:rPr lang="en-US" b="1" dirty="0" smtClean="0"/>
              <a:t>population</a:t>
            </a:r>
          </a:p>
          <a:p>
            <a:endParaRPr lang="en-US" dirty="0"/>
          </a:p>
          <a:p>
            <a:r>
              <a:rPr lang="en-US" b="1" dirty="0"/>
              <a:t>11% of </a:t>
            </a:r>
            <a:r>
              <a:rPr lang="en-US" b="1" dirty="0" smtClean="0"/>
              <a:t>men</a:t>
            </a:r>
          </a:p>
          <a:p>
            <a:endParaRPr lang="en-US" b="1" dirty="0"/>
          </a:p>
          <a:p>
            <a:r>
              <a:rPr lang="en-US" b="1" dirty="0"/>
              <a:t>6% of women</a:t>
            </a:r>
          </a:p>
          <a:p>
            <a:endParaRPr lang="en-US" dirty="0"/>
          </a:p>
        </p:txBody>
      </p:sp>
      <p:sp>
        <p:nvSpPr>
          <p:cNvPr id="9" name="TextBox 8"/>
          <p:cNvSpPr txBox="1"/>
          <p:nvPr/>
        </p:nvSpPr>
        <p:spPr>
          <a:xfrm>
            <a:off x="1352282" y="1030310"/>
            <a:ext cx="8358388" cy="707886"/>
          </a:xfrm>
          <a:prstGeom prst="rect">
            <a:avLst/>
          </a:prstGeom>
          <a:solidFill>
            <a:schemeClr val="bg1"/>
          </a:solidFill>
        </p:spPr>
        <p:txBody>
          <a:bodyPr wrap="square" rtlCol="0">
            <a:spAutoFit/>
          </a:bodyPr>
          <a:lstStyle/>
          <a:p>
            <a:r>
              <a:rPr lang="en-US" sz="4000" dirty="0">
                <a:latin typeface="Bahnschrift SemiBold Condensed" panose="020B0502040204020203" pitchFamily="34" charset="0"/>
              </a:rPr>
              <a:t>How common is the ESTJ personality type?</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9747" y="2766658"/>
            <a:ext cx="4481846" cy="2968223"/>
          </a:xfrm>
          <a:prstGeom prst="rect">
            <a:avLst/>
          </a:prstGeom>
        </p:spPr>
      </p:pic>
    </p:spTree>
    <p:extLst>
      <p:ext uri="{BB962C8B-B14F-4D97-AF65-F5344CB8AC3E}">
        <p14:creationId xmlns:p14="http://schemas.microsoft.com/office/powerpoint/2010/main" val="52161764"/>
      </p:ext>
    </p:extLst>
  </p:cSld>
  <p:clrMapOvr>
    <a:masterClrMapping/>
  </p:clrMapOvr>
  <p:transition spd="slow">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72730" y="643943"/>
            <a:ext cx="9890975" cy="584775"/>
          </a:xfrm>
          <a:prstGeom prst="rect">
            <a:avLst/>
          </a:prstGeom>
          <a:solidFill>
            <a:schemeClr val="bg1"/>
          </a:solidFill>
        </p:spPr>
        <p:txBody>
          <a:bodyPr wrap="square" rtlCol="0">
            <a:spAutoFit/>
          </a:bodyPr>
          <a:lstStyle/>
          <a:p>
            <a:pPr algn="ctr"/>
            <a:r>
              <a:rPr lang="en-US" sz="3200" b="1" dirty="0" smtClean="0"/>
              <a:t>FACT ABOUT EXECUTIVE PERSONALITY</a:t>
            </a:r>
            <a:endParaRPr lang="en-US" sz="3200" b="1" dirty="0"/>
          </a:p>
        </p:txBody>
      </p:sp>
      <p:sp>
        <p:nvSpPr>
          <p:cNvPr id="9" name="TextBox 8"/>
          <p:cNvSpPr txBox="1"/>
          <p:nvPr/>
        </p:nvSpPr>
        <p:spPr>
          <a:xfrm>
            <a:off x="837125" y="1803042"/>
            <a:ext cx="9762187"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Sticks Up for What They </a:t>
            </a:r>
            <a:r>
              <a:rPr lang="en-US" sz="2400" b="1" dirty="0"/>
              <a:t>Believe Is Right</a:t>
            </a:r>
            <a:r>
              <a:rPr lang="en-US" sz="2400" dirty="0"/>
              <a:t>...</a:t>
            </a:r>
          </a:p>
          <a:p>
            <a:endParaRPr lang="en-US" sz="2400" dirty="0"/>
          </a:p>
          <a:p>
            <a:pPr marL="342900" indent="-342900">
              <a:buFont typeface="Arial" panose="020B0604020202020204" pitchFamily="34" charset="0"/>
              <a:buChar char="•"/>
            </a:pPr>
            <a:r>
              <a:rPr lang="en-US" sz="2400" dirty="0" smtClean="0"/>
              <a:t>Born with the quality of </a:t>
            </a:r>
            <a:r>
              <a:rPr lang="en-US" sz="2400" b="1" dirty="0" smtClean="0"/>
              <a:t>leadership</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 working hard to </a:t>
            </a:r>
            <a:r>
              <a:rPr lang="en-US" sz="2400" b="1" dirty="0"/>
              <a:t>bring everyone together </a:t>
            </a:r>
            <a:r>
              <a:rPr lang="en-US" sz="2400" dirty="0"/>
              <a:t>in celebration of cherished local events, or in defense of the traditional values that hold families and communities </a:t>
            </a:r>
            <a:r>
              <a:rPr lang="en-US" sz="2400" dirty="0" smtClean="0"/>
              <a:t>together</a:t>
            </a:r>
            <a:endParaRPr lang="en-US" sz="2400" dirty="0"/>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r>
              <a:rPr lang="en-US" sz="2400" dirty="0"/>
              <a:t>Executives are </a:t>
            </a:r>
            <a:r>
              <a:rPr lang="en-US" sz="2400" dirty="0" smtClean="0"/>
              <a:t>usually</a:t>
            </a:r>
            <a:r>
              <a:rPr lang="en-US" sz="2400" b="1" dirty="0" smtClean="0"/>
              <a:t> </a:t>
            </a:r>
            <a:r>
              <a:rPr lang="en-US" sz="2400" b="1" dirty="0"/>
              <a:t>stubborn</a:t>
            </a:r>
            <a:r>
              <a:rPr lang="en-US" sz="2400" dirty="0"/>
              <a:t>, but because they truly believe that these values are what make society </a:t>
            </a:r>
            <a:r>
              <a:rPr lang="en-US" sz="2400" dirty="0" smtClean="0"/>
              <a:t>work</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Executive hate </a:t>
            </a:r>
            <a:r>
              <a:rPr lang="en-US" sz="2400" b="1" dirty="0" smtClean="0"/>
              <a:t>lazy</a:t>
            </a:r>
            <a:r>
              <a:rPr lang="en-US" sz="2400" dirty="0" smtClean="0"/>
              <a:t> and </a:t>
            </a:r>
            <a:r>
              <a:rPr lang="en-US" sz="2400" b="1" dirty="0" smtClean="0"/>
              <a:t>dishonest</a:t>
            </a:r>
            <a:r>
              <a:rPr lang="en-US" sz="2400" dirty="0" smtClean="0"/>
              <a:t> people</a:t>
            </a:r>
          </a:p>
          <a:p>
            <a:pPr marL="342900" indent="-342900">
              <a:buFont typeface="Arial" panose="020B0604020202020204" pitchFamily="34" charset="0"/>
              <a:buChar char="•"/>
            </a:pPr>
            <a:endParaRPr lang="en-US" sz="2400" dirty="0" smtClean="0"/>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897061557"/>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5327" y="506793"/>
            <a:ext cx="8657286" cy="871247"/>
          </a:xfrm>
          <a:solidFill>
            <a:schemeClr val="bg1"/>
          </a:solidFill>
        </p:spPr>
        <p:txBody>
          <a:bodyPr>
            <a:normAutofit fontScale="90000"/>
          </a:bodyPr>
          <a:lstStyle/>
          <a:p>
            <a:pPr algn="ctr"/>
            <a:r>
              <a:rPr lang="en-US" sz="6600" b="1" dirty="0" smtClean="0">
                <a:latin typeface="Bahnschrift SemiBold Condensed" panose="020B0502040204020203" pitchFamily="34" charset="0"/>
              </a:rPr>
              <a:t>EXECUTIVE STRENGTHS</a:t>
            </a:r>
            <a:endParaRPr lang="en-US" sz="6600" b="1" dirty="0">
              <a:latin typeface="Bahnschrift SemiBold Condensed" panose="020B0502040204020203" pitchFamily="34" charset="0"/>
            </a:endParaRPr>
          </a:p>
        </p:txBody>
      </p:sp>
      <p:sp>
        <p:nvSpPr>
          <p:cNvPr id="3" name="Content Placeholder 2"/>
          <p:cNvSpPr>
            <a:spLocks noGrp="1"/>
          </p:cNvSpPr>
          <p:nvPr>
            <p:ph idx="1"/>
          </p:nvPr>
        </p:nvSpPr>
        <p:spPr>
          <a:xfrm>
            <a:off x="115910" y="1769257"/>
            <a:ext cx="8603087" cy="4562297"/>
          </a:xfrm>
        </p:spPr>
        <p:txBody>
          <a:bodyPr>
            <a:normAutofit fontScale="32500" lnSpcReduction="20000"/>
          </a:bodyPr>
          <a:lstStyle/>
          <a:p>
            <a:r>
              <a:rPr lang="en-US" sz="5500" b="1" dirty="0" smtClean="0"/>
              <a:t>Direct </a:t>
            </a:r>
            <a:r>
              <a:rPr lang="en-US" sz="5500" b="1" dirty="0"/>
              <a:t>and Honest</a:t>
            </a:r>
            <a:r>
              <a:rPr lang="en-US" sz="5500" dirty="0"/>
              <a:t> – Executives trust facts far more than abstract ideas or opinions. Straightforward statements and information are king, and Executive personalities return the honesty (whether it’s wanted or not).</a:t>
            </a:r>
          </a:p>
          <a:p>
            <a:endParaRPr lang="en-US" sz="5500" dirty="0" smtClean="0">
              <a:ea typeface="Arial Unicode MS" panose="020B0604020202020204" pitchFamily="34" charset="-128"/>
              <a:cs typeface="Arial Unicode MS" panose="020B0604020202020204" pitchFamily="34" charset="-128"/>
            </a:endParaRPr>
          </a:p>
          <a:p>
            <a:r>
              <a:rPr lang="en-US" sz="5500" b="1" dirty="0" smtClean="0"/>
              <a:t>Loyal, Patient and Reliable-</a:t>
            </a:r>
            <a:r>
              <a:rPr lang="en-US" sz="5500" dirty="0"/>
              <a:t>When Executives say they’ll do something, they keep their word, making them very responsible members of their families, companies and communities.</a:t>
            </a:r>
            <a:endParaRPr lang="en-US" sz="5500" b="1" dirty="0" smtClean="0"/>
          </a:p>
          <a:p>
            <a:endParaRPr lang="en-US" sz="55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lvl="0"/>
            <a:r>
              <a:rPr lang="en-US" sz="5500" b="1" dirty="0"/>
              <a:t>Dedicated</a:t>
            </a:r>
            <a:r>
              <a:rPr lang="en-US" sz="5500" dirty="0"/>
              <a:t> –   people with the Executive personality type take them up when they are the right thing to do, and they will be finished so long as they remain the right thing to do</a:t>
            </a:r>
            <a:r>
              <a:rPr lang="en-US" sz="5500" dirty="0" smtClean="0"/>
              <a:t>.</a:t>
            </a:r>
          </a:p>
          <a:p>
            <a:pPr lvl="0"/>
            <a:endParaRPr lang="en-US" sz="55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lvl="0"/>
            <a:r>
              <a:rPr lang="en-US" sz="5500" b="1"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5500" b="1" dirty="0"/>
              <a:t>Enjoy Creating Order</a:t>
            </a:r>
            <a:r>
              <a:rPr lang="en-US" sz="5500" dirty="0"/>
              <a:t> – </a:t>
            </a:r>
            <a:r>
              <a:rPr lang="en-US" sz="5500" dirty="0" smtClean="0"/>
              <a:t>Executives </a:t>
            </a:r>
            <a:r>
              <a:rPr lang="en-US" sz="5500" dirty="0"/>
              <a:t>strive to create order and security in their environments by establishing rules, structures and clear roles.</a:t>
            </a:r>
          </a:p>
          <a:p>
            <a:endParaRPr lang="en-US"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p:cNvPicPr>
            <a:picLocks noChangeAspect="1"/>
          </p:cNvPicPr>
          <p:nvPr/>
        </p:nvPicPr>
        <p:blipFill rotWithShape="1">
          <a:blip r:embed="rId2"/>
          <a:srcRect l="31556" t="16681" r="30732" b="15888"/>
          <a:stretch/>
        </p:blipFill>
        <p:spPr>
          <a:xfrm>
            <a:off x="8628844" y="1584102"/>
            <a:ext cx="3563155" cy="4932609"/>
          </a:xfrm>
          <a:prstGeom prst="rect">
            <a:avLst/>
          </a:prstGeom>
        </p:spPr>
      </p:pic>
    </p:spTree>
    <p:extLst>
      <p:ext uri="{BB962C8B-B14F-4D97-AF65-F5344CB8AC3E}">
        <p14:creationId xmlns:p14="http://schemas.microsoft.com/office/powerpoint/2010/main" val="4074075804"/>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1977" y="609824"/>
            <a:ext cx="8950816" cy="832609"/>
          </a:xfrm>
          <a:solidFill>
            <a:schemeClr val="bg1"/>
          </a:solidFill>
        </p:spPr>
        <p:txBody>
          <a:bodyPr>
            <a:normAutofit/>
          </a:bodyPr>
          <a:lstStyle/>
          <a:p>
            <a:pPr algn="ctr"/>
            <a:r>
              <a:rPr lang="en-US" b="1" dirty="0" smtClean="0">
                <a:latin typeface="Bahnschrift" panose="020B0502040204020203" pitchFamily="34" charset="0"/>
              </a:rPr>
              <a:t>EXECUTIVE WEAKNESSES</a:t>
            </a:r>
            <a:endParaRPr lang="en-US" b="1" dirty="0">
              <a:latin typeface="Bahnschrift" panose="020B0502040204020203" pitchFamily="34" charset="0"/>
            </a:endParaRPr>
          </a:p>
        </p:txBody>
      </p:sp>
      <p:sp>
        <p:nvSpPr>
          <p:cNvPr id="3" name="Content Placeholder 2"/>
          <p:cNvSpPr>
            <a:spLocks noGrp="1"/>
          </p:cNvSpPr>
          <p:nvPr>
            <p:ph idx="1"/>
          </p:nvPr>
        </p:nvSpPr>
        <p:spPr/>
        <p:txBody>
          <a:bodyPr>
            <a:normAutofit/>
          </a:bodyPr>
          <a:lstStyle/>
          <a:p>
            <a:r>
              <a:rPr lang="en-US" b="1" dirty="0" smtClean="0"/>
              <a:t>Difficulty in </a:t>
            </a:r>
            <a:r>
              <a:rPr lang="en-US" b="1" dirty="0"/>
              <a:t>Expressing </a:t>
            </a:r>
            <a:r>
              <a:rPr lang="en-US" b="1" dirty="0" smtClean="0"/>
              <a:t>Emotion</a:t>
            </a:r>
          </a:p>
          <a:p>
            <a:endParaRPr lang="en-US" b="1" dirty="0"/>
          </a:p>
          <a:p>
            <a:r>
              <a:rPr lang="en-US" b="1" dirty="0"/>
              <a:t>Too Focused on </a:t>
            </a:r>
            <a:r>
              <a:rPr lang="en-US" b="1" dirty="0" smtClean="0"/>
              <a:t>Social Status</a:t>
            </a:r>
          </a:p>
          <a:p>
            <a:endParaRPr lang="en-US" b="1" dirty="0"/>
          </a:p>
          <a:p>
            <a:r>
              <a:rPr lang="en-US" b="1" dirty="0"/>
              <a:t>Difficult to Relax</a:t>
            </a:r>
            <a:r>
              <a:rPr lang="en-US" dirty="0"/>
              <a:t> </a:t>
            </a:r>
            <a:endParaRPr lang="en-US" dirty="0" smtClean="0"/>
          </a:p>
          <a:p>
            <a:endParaRPr lang="en-US" dirty="0" smtClean="0"/>
          </a:p>
          <a:p>
            <a:r>
              <a:rPr lang="en-US" b="1" dirty="0"/>
              <a:t>Judgmental</a:t>
            </a:r>
            <a:endParaRPr lang="en-US" dirty="0"/>
          </a:p>
          <a:p>
            <a:endParaRPr lang="en-US" dirty="0"/>
          </a:p>
        </p:txBody>
      </p:sp>
      <p:pic>
        <p:nvPicPr>
          <p:cNvPr id="5" name="Picture 4"/>
          <p:cNvPicPr>
            <a:picLocks noChangeAspect="1"/>
          </p:cNvPicPr>
          <p:nvPr/>
        </p:nvPicPr>
        <p:blipFill rotWithShape="1">
          <a:blip r:embed="rId2"/>
          <a:srcRect l="25222" t="31823" r="3313" b="17825"/>
          <a:stretch/>
        </p:blipFill>
        <p:spPr>
          <a:xfrm>
            <a:off x="5847007" y="2493605"/>
            <a:ext cx="6027313" cy="3683358"/>
          </a:xfrm>
          <a:prstGeom prst="rect">
            <a:avLst/>
          </a:prstGeom>
        </p:spPr>
      </p:pic>
    </p:spTree>
    <p:extLst>
      <p:ext uri="{BB962C8B-B14F-4D97-AF65-F5344CB8AC3E}">
        <p14:creationId xmlns:p14="http://schemas.microsoft.com/office/powerpoint/2010/main" val="4000373267"/>
      </p:ext>
    </p:extLst>
  </p:cSld>
  <p:clrMapOvr>
    <a:masterClrMapping/>
  </p:clrMapOvr>
  <p:transition spd="slow">
    <p:randomBa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219" y="2382591"/>
            <a:ext cx="3825026" cy="77273"/>
          </a:xfrm>
          <a:solidFill>
            <a:schemeClr val="bg1"/>
          </a:solidFill>
        </p:spPr>
        <p:txBody>
          <a:bodyPr>
            <a:normAutofit fontScale="90000"/>
          </a:bodyPr>
          <a:lstStyle/>
          <a:p>
            <a:r>
              <a:rPr lang="en-US" sz="6600" b="1" dirty="0" smtClean="0">
                <a:latin typeface="Bahnschrift SemiBold Condensed" panose="020B0502040204020203" pitchFamily="34" charset="0"/>
              </a:rPr>
              <a:t>CAREER PATH</a:t>
            </a:r>
            <a:r>
              <a:rPr lang="en-US" dirty="0" smtClean="0"/>
              <a:t/>
            </a:r>
            <a:br>
              <a:rPr lang="en-US" dirty="0" smtClean="0"/>
            </a:br>
            <a:endParaRPr lang="en-US" dirty="0"/>
          </a:p>
        </p:txBody>
      </p:sp>
      <p:pic>
        <p:nvPicPr>
          <p:cNvPr id="4" name="Content Placeholder 3"/>
          <p:cNvPicPr>
            <a:picLocks noGrp="1" noChangeAspect="1"/>
          </p:cNvPicPr>
          <p:nvPr>
            <p:ph idx="1"/>
          </p:nvPr>
        </p:nvPicPr>
        <p:blipFill rotWithShape="1">
          <a:blip r:embed="rId2"/>
          <a:srcRect l="21988" t="18128" r="2463" b="23861"/>
          <a:stretch/>
        </p:blipFill>
        <p:spPr>
          <a:xfrm>
            <a:off x="5460642" y="2884147"/>
            <a:ext cx="6426557" cy="2933979"/>
          </a:xfrm>
          <a:prstGeom prst="rect">
            <a:avLst/>
          </a:prstGeom>
        </p:spPr>
      </p:pic>
      <p:sp>
        <p:nvSpPr>
          <p:cNvPr id="6" name="TextBox 5"/>
          <p:cNvSpPr txBox="1"/>
          <p:nvPr/>
        </p:nvSpPr>
        <p:spPr>
          <a:xfrm>
            <a:off x="914400" y="2678805"/>
            <a:ext cx="4288665" cy="3139321"/>
          </a:xfrm>
          <a:prstGeom prst="rect">
            <a:avLst/>
          </a:prstGeom>
          <a:noFill/>
        </p:spPr>
        <p:txBody>
          <a:bodyPr wrap="square" rtlCol="0">
            <a:spAutoFit/>
          </a:bodyPr>
          <a:lstStyle/>
          <a:p>
            <a:pPr marL="285750" indent="-285750">
              <a:buFont typeface="Arial" panose="020B0604020202020204" pitchFamily="34" charset="0"/>
              <a:buChar char="•"/>
            </a:pPr>
            <a:r>
              <a:rPr lang="en-US" dirty="0"/>
              <a:t> People with the Executive personality type stick to projects until they’re finished, big or </a:t>
            </a:r>
            <a:r>
              <a:rPr lang="en-US" dirty="0" smtClean="0"/>
              <a:t>small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Executives are extremely effective </a:t>
            </a:r>
            <a:r>
              <a:rPr lang="en-US" dirty="0" smtClean="0"/>
              <a:t>managers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Hard work and self-motivation are also strong Executive principles, which makes them excellent sales representatives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31602440"/>
      </p:ext>
    </p:extLst>
  </p:cSld>
  <p:clrMapOvr>
    <a:masterClrMapping/>
  </p:clrMapOvr>
  <p:transition spd="slow">
    <p:randomBa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744" y="0"/>
            <a:ext cx="10515600" cy="1502312"/>
          </a:xfrm>
        </p:spPr>
        <p:txBody>
          <a:bodyPr/>
          <a:lstStyle/>
          <a:p>
            <a:pPr algn="ctr"/>
            <a:r>
              <a:rPr lang="en-US" b="1" dirty="0" smtClean="0">
                <a:latin typeface="Bahnschrift SemiBold Condensed" panose="020B0502040204020203" pitchFamily="34" charset="0"/>
              </a:rPr>
              <a:t>WHY I SEE MY SELF AS A EXECUTIVE??</a:t>
            </a:r>
            <a:endParaRPr lang="en-US" b="1" dirty="0">
              <a:latin typeface="Bahnschrift SemiBold Condensed" panose="020B0502040204020203" pitchFamily="34" charset="0"/>
            </a:endParaRPr>
          </a:p>
        </p:txBody>
      </p:sp>
      <p:pic>
        <p:nvPicPr>
          <p:cNvPr id="4" name="Picture 3"/>
          <p:cNvPicPr>
            <a:picLocks noChangeAspect="1"/>
          </p:cNvPicPr>
          <p:nvPr/>
        </p:nvPicPr>
        <p:blipFill>
          <a:blip r:embed="rId2"/>
          <a:stretch>
            <a:fillRect/>
          </a:stretch>
        </p:blipFill>
        <p:spPr>
          <a:xfrm>
            <a:off x="837744" y="1252539"/>
            <a:ext cx="10516511" cy="1632329"/>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564" y="2770602"/>
            <a:ext cx="4247061" cy="4087398"/>
          </a:xfrm>
          <a:prstGeom prst="rect">
            <a:avLst/>
          </a:prstGeom>
        </p:spPr>
      </p:pic>
    </p:spTree>
    <p:extLst>
      <p:ext uri="{BB962C8B-B14F-4D97-AF65-F5344CB8AC3E}">
        <p14:creationId xmlns:p14="http://schemas.microsoft.com/office/powerpoint/2010/main" val="3665840346"/>
      </p:ext>
    </p:extLst>
  </p:cSld>
  <p:clrMapOvr>
    <a:masterClrMapping/>
  </p:clrMapOvr>
  <p:transition spd="slow">
    <p:randomBar dir="vert"/>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1552</TotalTime>
  <Words>201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 Unicode MS</vt:lpstr>
      <vt:lpstr>Yu Gothic UI</vt:lpstr>
      <vt:lpstr>Arial</vt:lpstr>
      <vt:lpstr>Bahnschrift</vt:lpstr>
      <vt:lpstr>Bahnschrift SemiBold Condensed</vt:lpstr>
      <vt:lpstr>Century Gothic</vt:lpstr>
      <vt:lpstr>Wingdings 2</vt:lpstr>
      <vt:lpstr>Quotable</vt:lpstr>
      <vt:lpstr>PowerPoint Presentation</vt:lpstr>
      <vt:lpstr>EXECUTIVE PERSONALITY :</vt:lpstr>
      <vt:lpstr>PowerPoint Presentation</vt:lpstr>
      <vt:lpstr>PowerPoint Presentation</vt:lpstr>
      <vt:lpstr>PowerPoint Presentation</vt:lpstr>
      <vt:lpstr>EXECUTIVE STRENGTHS</vt:lpstr>
      <vt:lpstr>EXECUTIVE WEAKNESSES</vt:lpstr>
      <vt:lpstr>CAREER PATH </vt:lpstr>
      <vt:lpstr>WHY I SEE MY SELF AS A EXECUTIVE??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fizza zakir</dc:creator>
  <cp:lastModifiedBy>fizza zakir</cp:lastModifiedBy>
  <cp:revision>31</cp:revision>
  <dcterms:created xsi:type="dcterms:W3CDTF">2020-03-15T07:40:18Z</dcterms:created>
  <dcterms:modified xsi:type="dcterms:W3CDTF">2020-03-16T10:00:48Z</dcterms:modified>
</cp:coreProperties>
</file>