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8" r:id="rId3"/>
    <p:sldId id="286" r:id="rId4"/>
    <p:sldId id="300" r:id="rId5"/>
    <p:sldId id="301" r:id="rId6"/>
    <p:sldId id="257" r:id="rId7"/>
    <p:sldId id="259" r:id="rId8"/>
    <p:sldId id="287" r:id="rId9"/>
    <p:sldId id="288" r:id="rId10"/>
    <p:sldId id="260" r:id="rId11"/>
    <p:sldId id="261" r:id="rId12"/>
    <p:sldId id="262" r:id="rId13"/>
    <p:sldId id="277" r:id="rId14"/>
    <p:sldId id="265" r:id="rId15"/>
    <p:sldId id="268" r:id="rId16"/>
    <p:sldId id="302" r:id="rId17"/>
    <p:sldId id="266" r:id="rId18"/>
    <p:sldId id="269" r:id="rId19"/>
    <p:sldId id="291" r:id="rId20"/>
    <p:sldId id="290" r:id="rId21"/>
    <p:sldId id="292" r:id="rId22"/>
    <p:sldId id="289" r:id="rId23"/>
    <p:sldId id="293" r:id="rId24"/>
    <p:sldId id="295" r:id="rId25"/>
    <p:sldId id="296" r:id="rId26"/>
    <p:sldId id="297" r:id="rId27"/>
    <p:sldId id="299" r:id="rId28"/>
    <p:sldId id="294" r:id="rId29"/>
    <p:sldId id="298" r:id="rId30"/>
    <p:sldId id="276" r:id="rId31"/>
    <p:sldId id="278" r:id="rId32"/>
    <p:sldId id="270" r:id="rId33"/>
    <p:sldId id="271" r:id="rId34"/>
    <p:sldId id="272" r:id="rId35"/>
    <p:sldId id="283" r:id="rId36"/>
    <p:sldId id="284" r:id="rId37"/>
    <p:sldId id="275" r:id="rId38"/>
    <p:sldId id="279" r:id="rId39"/>
    <p:sldId id="280" r:id="rId40"/>
    <p:sldId id="28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1AB91-F151-4594-BE9F-4F5BFC782919}"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44BE8-33F2-4F52-AC4F-0F1D967F7BB9}" type="slidenum">
              <a:rPr lang="en-US" smtClean="0"/>
              <a:t>‹#›</a:t>
            </a:fld>
            <a:endParaRPr lang="en-US"/>
          </a:p>
        </p:txBody>
      </p:sp>
    </p:spTree>
    <p:extLst>
      <p:ext uri="{BB962C8B-B14F-4D97-AF65-F5344CB8AC3E}">
        <p14:creationId xmlns:p14="http://schemas.microsoft.com/office/powerpoint/2010/main" val="146591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EBFDF-4D19-4FD6-94F0-370BBB83C883}" type="slidenum">
              <a:rPr lang="en-GB" altLang="en-US"/>
              <a:pPr/>
              <a:t>8</a:t>
            </a:fld>
            <a:endParaRPr lang="en-GB"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marL="228600" indent="-228600"/>
            <a:r>
              <a:rPr lang="en-US" altLang="en-US" sz="900" b="1">
                <a:latin typeface="Arial" panose="020B0604020202020204" pitchFamily="34" charset="0"/>
                <a:cs typeface="Arial" panose="020B0604020202020204" pitchFamily="34" charset="0"/>
              </a:rPr>
              <a:t>DELIVERING THE GOODS </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There are four basic methods of delivering a speech: (1) reading a manuscript verbatim; (2) reciting a presentation from memory; (3) speaking impromptu; and (4) speaking extemporaneously. </a:t>
            </a:r>
          </a:p>
          <a:p>
            <a:pPr marL="228600" indent="-228600"/>
            <a:r>
              <a:rPr lang="en-US" altLang="en-US" sz="900">
                <a:cs typeface="Times New Roman" panose="02020603050405020304" pitchFamily="18" charset="0"/>
              </a:rPr>
              <a:t> </a:t>
            </a:r>
            <a:r>
              <a:rPr lang="en-US" altLang="en-US" sz="900">
                <a:latin typeface="Century Gothic" panose="020B0502020202020204" pitchFamily="34" charset="0"/>
                <a:cs typeface="Times New Roman" panose="02020603050405020304" pitchFamily="18" charset="0"/>
              </a:rPr>
              <a:t>1.</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Reading a manuscript verbatim</a:t>
            </a:r>
            <a:r>
              <a:rPr lang="en-US" altLang="en-US" sz="900" b="1" i="1">
                <a:latin typeface="Century Gothic" panose="020B0502020202020204" pitchFamily="34" charset="0"/>
                <a:cs typeface="Times New Roman" panose="02020603050405020304" pitchFamily="18" charset="0"/>
              </a:rPr>
              <a:t>.</a:t>
            </a:r>
            <a:r>
              <a:rPr lang="en-US" altLang="en-US" sz="900">
                <a:latin typeface="Century Gothic" panose="020B0502020202020204" pitchFamily="34" charset="0"/>
                <a:cs typeface="Times New Roman" panose="02020603050405020304" pitchFamily="18" charset="0"/>
              </a:rPr>
              <a:t>  A manuscript that is read has several disadvantages.  Unless the person who delivers the speech is extremely skilled the recitation will sound just as if it were read and it will likely have a sing-song tone to it.  Reading a manuscript also fails to give the audience the eye contact necessary in order to keep attention.  If you want to lose your audience entirely pursue this mode! </a:t>
            </a:r>
            <a:endParaRPr lang="en-US" altLang="en-US" sz="900">
              <a:cs typeface="Times New Roman" panose="02020603050405020304" pitchFamily="18" charset="0"/>
            </a:endParaRPr>
          </a:p>
          <a:p>
            <a:pPr marL="228600" indent="-228600"/>
            <a:r>
              <a:rPr lang="en-US" altLang="en-US" sz="900">
                <a:latin typeface="Century Gothic" panose="020B0502020202020204" pitchFamily="34" charset="0"/>
                <a:cs typeface="Times New Roman" panose="02020603050405020304" pitchFamily="18" charset="0"/>
              </a:rPr>
              <a:t>2.</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Reciting from memory</a:t>
            </a:r>
            <a:r>
              <a:rPr lang="en-US" altLang="en-US" sz="900">
                <a:latin typeface="Century Gothic" panose="020B0502020202020204" pitchFamily="34" charset="0"/>
                <a:cs typeface="Times New Roman" panose="02020603050405020304" pitchFamily="18" charset="0"/>
              </a:rPr>
              <a:t>.  Daniel Webster, the famous author of Webster’s Dictionary could thrill audiences for three, four, or even five hours at a time.  Even more incredible, he often spoke without using any notes which he attributed to his memory!  Few people have Webster’s remarkable powers of memory.  If you do have the ability to commit your entire speech to memory, you may do so.  But one of the main disadvantages to memorizing an entire speech is that it creates too much pressure to get the speech “absolutely perfect.”  Memorizing a speech can also result in a stilted, wooden sounding delivery.</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Professional speakers who repeatedly deliver the same speech often commit it to memory, yet with each delivery they adjust the speech to suit the occasion and audience.  Only a very skillful speaker can do this.  The main disadvantage to memorization is what might happen if your attention was diverted and you could not recall what you were to say next.  If you choose to speak without notes make certain you have the necessary delivery skills.  You never get a second chance to give a speech. </a:t>
            </a:r>
            <a:endParaRPr lang="en-US" altLang="en-US" sz="900">
              <a:cs typeface="Times New Roman" panose="02020603050405020304" pitchFamily="18" charset="0"/>
            </a:endParaRPr>
          </a:p>
          <a:p>
            <a:pPr marL="228600" indent="-228600">
              <a:buFontTx/>
              <a:buAutoNum type="arabicPeriod" startAt="3"/>
            </a:pPr>
            <a:r>
              <a:rPr lang="en-US" altLang="en-US" sz="900" b="1">
                <a:latin typeface="Century Gothic" panose="020B0502020202020204" pitchFamily="34" charset="0"/>
              </a:rPr>
              <a:t>Speaking impromptu</a:t>
            </a:r>
            <a:r>
              <a:rPr lang="en-US" altLang="en-US" sz="900">
                <a:latin typeface="Century Gothic" panose="020B0502020202020204" pitchFamily="34" charset="0"/>
              </a:rPr>
              <a:t>.  The impromptu speech is speaking at a gathering with little or no preparation and</a:t>
            </a:r>
          </a:p>
          <a:p>
            <a:pPr marL="228600" indent="-228600"/>
            <a:r>
              <a:rPr lang="en-US" altLang="en-US" sz="900">
                <a:latin typeface="Century Gothic" panose="020B0502020202020204" pitchFamily="34" charset="0"/>
              </a:rPr>
              <a:t>without the use of notes. For many it might be likened to trial by fire, but it need not be that bad.  Impromptu speaking follows three basic rules: (a) Have something important to say; (b) Make your audience understand or believe it, and (c) Speak simply, directly and meaningfully.  Believe it or not, you already know how to speak off -the-cuff.  You’ve been doing it for years since you go about your daily business without writing out what you are going to say.  And you do just fine at it.</a:t>
            </a:r>
            <a:endParaRPr lang="en-GB" altLang="en-US" sz="900"/>
          </a:p>
          <a:p>
            <a:pPr marL="228600" indent="-228600"/>
            <a:r>
              <a:rPr lang="en-US" altLang="en-US" sz="900">
                <a:latin typeface="Century Gothic" panose="020B0502020202020204" pitchFamily="34" charset="0"/>
                <a:cs typeface="Times New Roman" panose="02020603050405020304" pitchFamily="18" charset="0"/>
              </a:rPr>
              <a:t> </a:t>
            </a:r>
            <a:endParaRPr lang="en-US" altLang="en-US" sz="900">
              <a:cs typeface="Times New Roman" panose="02020603050405020304" pitchFamily="18" charset="0"/>
            </a:endParaRPr>
          </a:p>
        </p:txBody>
      </p:sp>
    </p:spTree>
    <p:extLst>
      <p:ext uri="{BB962C8B-B14F-4D97-AF65-F5344CB8AC3E}">
        <p14:creationId xmlns:p14="http://schemas.microsoft.com/office/powerpoint/2010/main" val="2845707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570491-0B1B-497C-8440-8CEAC877BD8A}" type="slidenum">
              <a:rPr lang="en-GB" altLang="en-US"/>
              <a:pPr/>
              <a:t>36</a:t>
            </a:fld>
            <a:endParaRPr lang="en-GB"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Pick your own subject matter.  The more you like your subject, the more apt you are to see your audience as friendly.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Follow the “as if” principle.  Act </a:t>
            </a:r>
            <a:r>
              <a:rPr lang="en-US" altLang="en-US" i="1">
                <a:latin typeface="Century Gothic" panose="020B0502020202020204" pitchFamily="34" charset="0"/>
                <a:cs typeface="Times New Roman" panose="02020603050405020304" pitchFamily="18" charset="0"/>
              </a:rPr>
              <a:t>as if</a:t>
            </a:r>
            <a:r>
              <a:rPr lang="en-US" altLang="en-US">
                <a:latin typeface="Century Gothic" panose="020B0502020202020204" pitchFamily="34" charset="0"/>
                <a:cs typeface="Times New Roman" panose="02020603050405020304" pitchFamily="18" charset="0"/>
              </a:rPr>
              <a:t> you are confident, and you truly will become more confident.  This is a real psychological theory put into a nutshell of truth: Your body tends to do what your mind expects.  If your mind expects a successful presentation, your body is more likely to produce one.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Put on a happy face.  If you are smiling, your audience will be much more likely to smile with you.  If you look scared and miserable, you will unconsciously set the mood for misery.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Think positively.  Avoid negative thoughts like the plague!  Instead, use affirming statements to yourself: “I am well prepared and know my subject.  That’s why I have been asked to give it.  I can deliver it well.”  This type of positive thinking really works!</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See your audience as non-threatening rather than fearing them. Remember, your audience is not against you―at least not yet.  They have voluntarily come to hear you speak.  Act like you like them, that you are going to have some fun together and they are more likely to like you.</a:t>
            </a:r>
            <a:endParaRPr lang="en-US" altLang="en-US">
              <a:cs typeface="Times New Roman" panose="02020603050405020304" pitchFamily="18" charset="0"/>
            </a:endParaRPr>
          </a:p>
          <a:p>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Fake it.  Don’t get up front and say, “I just have to tell you how nervous I am.” You may be frightened, but no one will know it if you don’t tell them!</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Pray.  Make it your practice to pray before you present.  Pray for yourself as you deliver your speech, but also pray for the people in your audience―that they might receive all the thoughts of love and good will that you have for them. </a:t>
            </a: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Some people actually shake or tremble when fearful.  But even trembling doesn’t show half as much as you think it does.  If you are a trembler, leave the microphone on its stand rather than holding it in your hand.  Leave your notes on the lectern so that people can’t see them shake in your hands.  If your legs tremble, shift your weight between them.  Or lean forward and grasp the lectern with both hands until the trembling stops.</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Believe it or not, stage fright has its good points. Fear produces energy and you can draw on that energy and enthusiasm to help you give a more powerful presentation. Since most people see public speaking as very difficult, when you stand up to speak you will automatically get some respect.  You hardly have to do anything else.  Just standing before a group gains respect.  Then if you are fully prepared you can be confident in your ability to carry this off.  Tell yourself, “I am completely prepared.  I wrote a good talk and I know my material.  I will go out there and with God’s help, I will do a good job. “   Remember, the best way to overcome stage fright is to believe in yourself!</a:t>
            </a: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Accept every opportunity you can to speak.  Each time you get up front will become easier.  In time it won’t be so terrifying.</a:t>
            </a:r>
            <a:endParaRPr lang="en-US" altLang="en-US">
              <a:cs typeface="Times New Roman" panose="02020603050405020304" pitchFamily="18" charset="0"/>
            </a:endParaRPr>
          </a:p>
          <a:p>
            <a:r>
              <a:rPr lang="en-US" altLang="en-US">
                <a:cs typeface="Times New Roman" panose="02020603050405020304" pitchFamily="18" charset="0"/>
              </a:rPr>
              <a:t> </a:t>
            </a:r>
          </a:p>
          <a:p>
            <a:r>
              <a:rPr lang="en-US" altLang="en-US" b="1">
                <a:latin typeface="Arial" panose="020B0604020202020204" pitchFamily="34" charset="0"/>
                <a:cs typeface="Arial" panose="020B0604020202020204" pitchFamily="34" charset="0"/>
              </a:rPr>
              <a:t>CREDIBILITY</a:t>
            </a:r>
          </a:p>
          <a:p>
            <a:pPr algn="ctr"/>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One of your prime objectives when speaking to an audience is to establish credibility and good will.  Credibility is mostly a matter of being perceived by your listeners as being qualified to speak on a given topic.  If, for example, I attempted to speak to you about nuclear physics, I would have to take drastic steps to demonstrate my credibility on the subject since I have limited knowledge of the subject.  You too must establish credibility before your audience.  Your credibility can come from your elected position as a leader of women, reading, classes, you’ve taken etc.  Whatever the source of your expertise, your audience needs to know.</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You can be helped toward credibility by preparing an introduction typed up in advance and sent to the one who has been asked to introduce you.  Since I speak professionally for many organizations, this is what I have done.  My introduction includes the number of books I have written, how many languages they have been translated into, special honors I have received, personalities I have appeared with, and a few other pertinent facts that would establish my credibility to a group before I begin.  This promotes a positive attitude among the audience and leaves me with less “proving” to accomplish.</a:t>
            </a:r>
          </a:p>
          <a:p>
            <a:endParaRPr lang="en-US" altLang="en-US" b="1">
              <a:latin typeface="Arial" panose="020B0604020202020204" pitchFamily="34" charset="0"/>
              <a:cs typeface="Arial" panose="020B0604020202020204" pitchFamily="34" charset="0"/>
            </a:endParaRPr>
          </a:p>
          <a:p>
            <a:r>
              <a:rPr lang="en-US" altLang="en-US" b="1">
                <a:latin typeface="Arial" panose="020B0604020202020204" pitchFamily="34" charset="0"/>
                <a:cs typeface="Arial" panose="020B0604020202020204" pitchFamily="34" charset="0"/>
              </a:rPr>
              <a:t>GENDER BENDERS</a:t>
            </a:r>
          </a:p>
          <a:p>
            <a:r>
              <a:rPr lang="en-US" altLang="en-US">
                <a:latin typeface="Century Gothic" panose="020B0502020202020204" pitchFamily="34" charset="0"/>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A number of researchers believe that gender differences in conversational styles result in mis-communication that often occur in male-female conversation.  For example, research shows that women tend to nod their heads more and give more affirmative verbal cues than do men.  Men, in contrast, interpret such signals to mean “I agree,”: rather than “I understand.”  A female speaker who sees males in her audience failing to nod in agreement with her, may assume that they aren’t listening, don’t agree or that she is being ignored.</a:t>
            </a:r>
          </a:p>
          <a:p>
            <a:r>
              <a:rPr lang="en-US" altLang="en-US">
                <a:latin typeface="Century Gothic" panose="020B0502020202020204" pitchFamily="34" charset="0"/>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Males may also view topics differently than do women.  And generally speaking, males have different interest levels, knowledge, and experiences than females about the topic being presented.  In order to pick up male interest on a topic be sure to include examples and stories men can relate to. </a:t>
            </a:r>
            <a:endParaRPr lang="en-US" altLang="en-US">
              <a:cs typeface="Times New Roman" panose="02020603050405020304" pitchFamily="18" charset="0"/>
            </a:endParaRPr>
          </a:p>
          <a:p>
            <a:r>
              <a:rPr lang="en-US" altLang="en-US">
                <a:cs typeface="Times New Roman" panose="02020603050405020304" pitchFamily="18" charset="0"/>
              </a:rPr>
              <a:t> </a:t>
            </a:r>
          </a:p>
          <a:p>
            <a:endParaRPr lang="en-GB" altLang="en-US"/>
          </a:p>
          <a:p>
            <a:endParaRPr lang="en-GB" altLang="en-US"/>
          </a:p>
        </p:txBody>
      </p:sp>
    </p:spTree>
    <p:extLst>
      <p:ext uri="{BB962C8B-B14F-4D97-AF65-F5344CB8AC3E}">
        <p14:creationId xmlns:p14="http://schemas.microsoft.com/office/powerpoint/2010/main" val="1007331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6C828-1F9B-4708-9339-5F615D426D78}" type="slidenum">
              <a:rPr lang="en-GB" altLang="en-US"/>
              <a:pPr/>
              <a:t>37</a:t>
            </a:fld>
            <a:endParaRPr lang="en-GB"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ltLang="en-US" sz="900" b="1" dirty="0">
                <a:latin typeface="Century Gothic" panose="020B0502020202020204" pitchFamily="34" charset="0"/>
                <a:cs typeface="Times New Roman" panose="02020603050405020304" pitchFamily="18" charset="0"/>
              </a:rPr>
              <a:t>Eye Contact </a:t>
            </a:r>
          </a:p>
          <a:p>
            <a:r>
              <a:rPr lang="en-US" altLang="en-US" sz="900" dirty="0">
                <a:latin typeface="Century Gothic" panose="020B0502020202020204" pitchFamily="34" charset="0"/>
                <a:cs typeface="Times New Roman" panose="02020603050405020304" pitchFamily="18" charset="0"/>
              </a:rPr>
              <a:t>The quickest way to establish a bond with your listeners is to look them in the eye pleasantly.  Avoiding their gaze is one of the surest ways to lose them.  Speakers who can’t look into the eyes of their listeners are perceived as insincere or dishonest.  You should be looking into the eyes of your listeners 80 to 90 percent of the time you are speaking.</a:t>
            </a:r>
            <a:r>
              <a:rPr lang="en-US" altLang="en-US" sz="900" dirty="0">
                <a:cs typeface="Times New Roman" panose="02020603050405020304" pitchFamily="18" charset="0"/>
              </a:rPr>
              <a:t> </a:t>
            </a:r>
          </a:p>
          <a:p>
            <a:r>
              <a:rPr lang="en-US" altLang="en-US" sz="900" dirty="0">
                <a:latin typeface="Century Gothic" panose="020B0502020202020204" pitchFamily="34" charset="0"/>
                <a:cs typeface="Times New Roman" panose="02020603050405020304" pitchFamily="18" charset="0"/>
              </a:rPr>
              <a:t>	Avoid however, the tendency to look at one part of the audience while ignoring the rest.  Try your best to establish eye contact with the entire audience.  If you are speaking to 25 to 50 people you can divide your audience in three and make eye contact with different people in each section throughout the presentation without making anyone uncomfortable.  If your audience is larger, you should vary the sections in which you make eye contact.  When addressing a small group you can usually look briefly from one person to another.  For a larger group, you can scan the audience as a whole rather than trying to engage the eyes of each person individually.  No matter what the size of your audience, your eyes should convey confidence, sincerity and conviction.  They should say, “I am pleased to be able to talk with you.  I believe deeply in what I am saying and I want you to believe it too.” </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During your presentation, look for the cheerleaders</a:t>
            </a:r>
            <a:r>
              <a:rPr lang="en-US" altLang="en-US" sz="900" dirty="0">
                <a:latin typeface="Arial" panose="020B0604020202020204" pitchFamily="34" charset="0"/>
                <a:cs typeface="Arial" panose="020B0604020202020204" pitchFamily="34" charset="0"/>
              </a:rPr>
              <a:t>―</a:t>
            </a:r>
            <a:r>
              <a:rPr lang="en-US" altLang="en-US" sz="900" dirty="0">
                <a:latin typeface="Century Gothic" panose="020B0502020202020204" pitchFamily="34" charset="0"/>
                <a:cs typeface="Times New Roman" panose="02020603050405020304" pitchFamily="18" charset="0"/>
              </a:rPr>
              <a:t>the achievers who make up about 20 percent of any group–and appeal to them.  If you win over this group, the </a:t>
            </a:r>
            <a:r>
              <a:rPr lang="en-US" altLang="en-US" sz="900" dirty="0" err="1">
                <a:latin typeface="Century Gothic" panose="020B0502020202020204" pitchFamily="34" charset="0"/>
                <a:cs typeface="Times New Roman" panose="02020603050405020304" pitchFamily="18" charset="0"/>
              </a:rPr>
              <a:t>belongers</a:t>
            </a:r>
            <a:r>
              <a:rPr lang="en-US" altLang="en-US" sz="900" dirty="0">
                <a:latin typeface="Century Gothic" panose="020B0502020202020204" pitchFamily="34" charset="0"/>
                <a:cs typeface="Times New Roman" panose="02020603050405020304" pitchFamily="18" charset="0"/>
              </a:rPr>
              <a:t> who make up about 50 percent of any group, tend to follow. </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Some presenters tend to be pulled toward the negative person in the audience.  Rather than being energized by those who are smiling and nodding in agreement, they are pulled to the one with the frown, or the one who has fallen asleep.  Don’t waste your time on such a person.  You will likely lose your train of thought and miss out on others who are much more interested. </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During your presentation keep coming back to the cheerleaders.  They will make you feel good and give you confidence to make your best presentation.</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a:t>
            </a:r>
            <a:endParaRPr lang="en-US" altLang="en-US" sz="900" dirty="0">
              <a:cs typeface="Times New Roman" panose="02020603050405020304" pitchFamily="18" charset="0"/>
            </a:endParaRPr>
          </a:p>
          <a:p>
            <a:r>
              <a:rPr lang="en-US" altLang="en-US" sz="900" b="1" dirty="0">
                <a:latin typeface="Century Gothic" panose="020B0502020202020204" pitchFamily="34" charset="0"/>
                <a:cs typeface="Times New Roman" panose="02020603050405020304" pitchFamily="18" charset="0"/>
              </a:rPr>
              <a:t>Facial Expressions</a:t>
            </a:r>
            <a:r>
              <a:rPr lang="en-US" altLang="en-US" sz="900" dirty="0">
                <a:latin typeface="Century Gothic" panose="020B0502020202020204" pitchFamily="34" charset="0"/>
                <a:cs typeface="Times New Roman" panose="02020603050405020304" pitchFamily="18" charset="0"/>
              </a:rPr>
              <a:t>.   The initial feeling an audience gets from a speaker comes primarily through facial expressions.  The expressions on your face can make an audience feel relaxed or anxious.  To use facial expressions effectively, be yourself.  Don’t try to act like someone else you’ve seen.  And smile before you begin speaking.  A smile is the easiest and cheapest way to improve your looks on or off the platform.  It’s hard to go wrong if you offer your listeners a good smile.  They may not always agree with what you are saying, but they will like you more if you smile when you speak.</a:t>
            </a:r>
            <a:endParaRPr lang="en-US" altLang="en-US" sz="900" dirty="0">
              <a:cs typeface="Times New Roman" panose="02020603050405020304" pitchFamily="18" charset="0"/>
            </a:endParaRPr>
          </a:p>
          <a:p>
            <a:r>
              <a:rPr lang="en-US" altLang="en-US" sz="900" dirty="0">
                <a:cs typeface="Times New Roman" panose="02020603050405020304" pitchFamily="18" charset="0"/>
              </a:rPr>
              <a:t>	</a:t>
            </a:r>
          </a:p>
          <a:p>
            <a:r>
              <a:rPr lang="en-US" altLang="en-US" sz="900" b="1" dirty="0">
                <a:latin typeface="Arial" panose="020B0604020202020204" pitchFamily="34" charset="0"/>
                <a:cs typeface="Arial" panose="020B0604020202020204" pitchFamily="34" charset="0"/>
              </a:rPr>
              <a:t>WINNING CONVERSATION―HOW TO TALK SWEET</a:t>
            </a:r>
            <a:r>
              <a:rPr lang="en-US" altLang="en-US" sz="900" dirty="0">
                <a:cs typeface="Times New Roman" panose="02020603050405020304" pitchFamily="18" charset="0"/>
              </a:rPr>
              <a:t> </a:t>
            </a:r>
          </a:p>
          <a:p>
            <a:r>
              <a:rPr lang="en-US" altLang="en-US" sz="900" dirty="0">
                <a:latin typeface="Century Gothic" panose="020B0502020202020204" pitchFamily="34" charset="0"/>
                <a:cs typeface="Times New Roman" panose="02020603050405020304" pitchFamily="18" charset="0"/>
              </a:rPr>
              <a:t>The voice has been called the melody of conversation: it can be loud, soft, harsh and angry, or mellow and soothing.  The tone of voice, which represents 38 percent of any message delivered, can draw others toward you or push them away.  Next to nonverbal communication, it carries the most weight in any spoken message. </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Voice pitch, volume, tone, speed, number and length of pauses, stammering, intensity, and emotion conveyed all give a meaning far beyond the words themselves.  A word may be a word, but how it is received is dependent on how it is said.  Some messages are so loaded with emotional overtones that they deny the reality of what was said. </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Meaning is given to words by the sender as she chooses the words, but also is taken by the listener as she listens and interprets.  Not everyone interprets meanings in the same way.  Others don’t always use words the way we do, and we can end up with all sorts of misunderstandings.</a:t>
            </a:r>
            <a:endParaRPr lang="en-US" altLang="en-US" sz="900" dirty="0">
              <a:cs typeface="Times New Roman" panose="02020603050405020304" pitchFamily="18" charset="0"/>
            </a:endParaRPr>
          </a:p>
          <a:p>
            <a:r>
              <a:rPr lang="en-US" altLang="en-US" sz="900" dirty="0">
                <a:latin typeface="Century Gothic" panose="020B0502020202020204" pitchFamily="34" charset="0"/>
                <a:cs typeface="Times New Roman" panose="02020603050405020304" pitchFamily="18" charset="0"/>
              </a:rPr>
              <a:t> </a:t>
            </a:r>
            <a:endParaRPr lang="en-US" altLang="en-US" sz="900" dirty="0">
              <a:cs typeface="Times New Roman" panose="02020603050405020304" pitchFamily="18" charset="0"/>
            </a:endParaRPr>
          </a:p>
        </p:txBody>
      </p:sp>
    </p:spTree>
    <p:extLst>
      <p:ext uri="{BB962C8B-B14F-4D97-AF65-F5344CB8AC3E}">
        <p14:creationId xmlns:p14="http://schemas.microsoft.com/office/powerpoint/2010/main" val="64157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B224B7-B264-418B-A6F9-5FE28FBB54E8}" type="slidenum">
              <a:rPr lang="en-GB" altLang="en-US"/>
              <a:pPr/>
              <a:t>38</a:t>
            </a:fld>
            <a:endParaRPr lang="en-GB"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ORCHESTRATING THE ENVIRONMENT―THE CLASS ROOM</a:t>
            </a:r>
          </a:p>
          <a:p>
            <a:r>
              <a:rPr lang="en-US" altLang="en-US">
                <a:cs typeface="Times New Roman" panose="02020603050405020304" pitchFamily="18" charset="0"/>
              </a:rPr>
              <a:t> </a:t>
            </a:r>
          </a:p>
          <a:p>
            <a:r>
              <a:rPr lang="en-US" altLang="en-US" b="1">
                <a:latin typeface="Arial" panose="020B0604020202020204" pitchFamily="34" charset="0"/>
                <a:cs typeface="Arial" panose="020B0604020202020204" pitchFamily="34" charset="0"/>
              </a:rPr>
              <a:t>Room Setting </a:t>
            </a:r>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Although you cannot always control the speaking setting, it is very important in effectively communicating your message.  The room setting includes such factors as room arrangement, lighting, temperature, and even decor.  Remember, the ones setting up the event are often not speakers themselves.  As the invited speaker, you have the right to request or make recommendations to the person in charge.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If you can control the design of the room, what design is best?  First, the door needs to be at the back of the room.  This may seem likely an unnecessary statement, but you simply do not want people walking in a door behind or to the side of you.  Yet frequently rooms have side doors through which people can enter and exit.  This is a major distraction to audience attention.  Try to arrange the room so that traffic moves through the rear door only or one that is closest to it.</a:t>
            </a:r>
            <a:endParaRPr lang="en-US" altLang="en-US">
              <a:cs typeface="Times New Roman" panose="02020603050405020304" pitchFamily="18" charset="0"/>
            </a:endParaRPr>
          </a:p>
          <a:p>
            <a:endParaRPr lang="en-US" altLang="en-US">
              <a:latin typeface="Century Gothic" panose="020B0502020202020204" pitchFamily="34" charset="0"/>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Ideally, you want a room which appears to be a bit crowded</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not a room where people are packed in and there is standing room only.  But a room that is well filled makes you feel more successful and creates a room that is more upbeat for the audience.  When a room is large and the attendance small and the people are isolated from each other, it becomes a difficult task to motivate them toward anything let alone join in laughter.  Take the same group and put them in a smaller room where they are shoulder to shoulder with a neighbor and you’ve created a warmer atmosphere where it is easy for laugher and a positive attitude to take over.</a:t>
            </a:r>
          </a:p>
          <a:p>
            <a:endParaRPr lang="en-GB" altLang="en-US">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331116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A59C4-AD83-485C-8CED-3E1A29443CD5}" type="slidenum">
              <a:rPr lang="en-GB" altLang="en-US"/>
              <a:pPr/>
              <a:t>39</a:t>
            </a:fld>
            <a:endParaRPr lang="en-GB"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Seating Arrangements </a:t>
            </a:r>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One of the most important aspects of the speaking setting is the seating arrangement.  Unless you are speaking in an auditorium where there is fixed seating, you should be able to suggest how you want the audience seated.  As a general rule you’ll want the audience in what is known as “theater style” two to three horizontal blocks with one or two aisles.  The aisles allow you to move closer to your audience, and allows participants to get to you when necessary.   This keeps the audience close to you, and allows for everyone to see you as well as any visual aids presented.  You will also be able to easily make eye contact with everyone in the audience.  This pattern will also assist you in keeping audience attention.</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Arrive early so you can adjust the seating to your own needs.  Add extra chairs.  Create an aisle.  Move the front row closer or further from you.  All of this must be done </a:t>
            </a:r>
            <a:r>
              <a:rPr lang="en-US" altLang="en-US" i="1">
                <a:latin typeface="Century Gothic" panose="020B0502020202020204" pitchFamily="34" charset="0"/>
                <a:cs typeface="Times New Roman" panose="02020603050405020304" pitchFamily="18" charset="0"/>
              </a:rPr>
              <a:t>before</a:t>
            </a:r>
            <a:r>
              <a:rPr lang="en-US" altLang="en-US">
                <a:latin typeface="Century Gothic" panose="020B0502020202020204" pitchFamily="34" charset="0"/>
                <a:cs typeface="Times New Roman" panose="02020603050405020304" pitchFamily="18" charset="0"/>
              </a:rPr>
              <a:t> the audience arrives.  Once listeners are seated, they will not be happy if you ask them to move.  Asking an audience to move is like asking a pig to sing: You only waste your breath, and annoy the pig.  In the end, the pig still won’t sing and the audience still won’t move.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If you are speaking to a small group (30 to 50) where there are movable chairs, you might arrange the chairs in a semi circle around you several rows deep if necessary.  This provides good viewing for each participant since no one sits directly behind anyone’s head.  This seating fosters an atmosphere where learning can be fostered in an informal manner, where best viewing of the speaker and overheads can be achieved–all with a feeling of warmth. Where there is fixed seating rope off back rows in an effort to get people to move forward.  Fixed seating with straight rows symbolizes formality and rigidity.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There are many more seating options than you might think: </a:t>
            </a:r>
            <a:endParaRPr lang="en-GB" altLang="en-US">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78943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1EBFDF-4D19-4FD6-94F0-370BBB83C883}" type="slidenum">
              <a:rPr lang="en-GB" altLang="en-US"/>
              <a:pPr/>
              <a:t>9</a:t>
            </a:fld>
            <a:endParaRPr lang="en-GB"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marL="228600" indent="-228600"/>
            <a:r>
              <a:rPr lang="en-US" altLang="en-US" sz="900" b="1">
                <a:latin typeface="Arial" panose="020B0604020202020204" pitchFamily="34" charset="0"/>
                <a:cs typeface="Arial" panose="020B0604020202020204" pitchFamily="34" charset="0"/>
              </a:rPr>
              <a:t>DELIVERING THE GOODS </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There are four basic methods of delivering a speech: (1) reading a manuscript verbatim; (2) reciting a presentation from memory; (3) speaking impromptu; and (4) speaking extemporaneously. </a:t>
            </a:r>
          </a:p>
          <a:p>
            <a:pPr marL="228600" indent="-228600"/>
            <a:r>
              <a:rPr lang="en-US" altLang="en-US" sz="900">
                <a:cs typeface="Times New Roman" panose="02020603050405020304" pitchFamily="18" charset="0"/>
              </a:rPr>
              <a:t> </a:t>
            </a:r>
            <a:r>
              <a:rPr lang="en-US" altLang="en-US" sz="900">
                <a:latin typeface="Century Gothic" panose="020B0502020202020204" pitchFamily="34" charset="0"/>
                <a:cs typeface="Times New Roman" panose="02020603050405020304" pitchFamily="18" charset="0"/>
              </a:rPr>
              <a:t>1.</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Reading a manuscript verbatim</a:t>
            </a:r>
            <a:r>
              <a:rPr lang="en-US" altLang="en-US" sz="900" b="1" i="1">
                <a:latin typeface="Century Gothic" panose="020B0502020202020204" pitchFamily="34" charset="0"/>
                <a:cs typeface="Times New Roman" panose="02020603050405020304" pitchFamily="18" charset="0"/>
              </a:rPr>
              <a:t>.</a:t>
            </a:r>
            <a:r>
              <a:rPr lang="en-US" altLang="en-US" sz="900">
                <a:latin typeface="Century Gothic" panose="020B0502020202020204" pitchFamily="34" charset="0"/>
                <a:cs typeface="Times New Roman" panose="02020603050405020304" pitchFamily="18" charset="0"/>
              </a:rPr>
              <a:t>  A manuscript that is read has several disadvantages.  Unless the person who delivers the speech is extremely skilled the recitation will sound just as if it were read and it will likely have a sing-song tone to it.  Reading a manuscript also fails to give the audience the eye contact necessary in order to keep attention.  If you want to lose your audience entirely pursue this mode! </a:t>
            </a:r>
            <a:endParaRPr lang="en-US" altLang="en-US" sz="900">
              <a:cs typeface="Times New Roman" panose="02020603050405020304" pitchFamily="18" charset="0"/>
            </a:endParaRPr>
          </a:p>
          <a:p>
            <a:pPr marL="228600" indent="-228600"/>
            <a:r>
              <a:rPr lang="en-US" altLang="en-US" sz="900">
                <a:latin typeface="Century Gothic" panose="020B0502020202020204" pitchFamily="34" charset="0"/>
                <a:cs typeface="Times New Roman" panose="02020603050405020304" pitchFamily="18" charset="0"/>
              </a:rPr>
              <a:t>2.</a:t>
            </a:r>
            <a:r>
              <a:rPr lang="en-US" altLang="en-US" sz="900">
                <a:cs typeface="Times New Roman" panose="02020603050405020304" pitchFamily="18" charset="0"/>
              </a:rPr>
              <a:t>      </a:t>
            </a:r>
            <a:r>
              <a:rPr lang="en-US" altLang="en-US" sz="900" b="1">
                <a:latin typeface="Century Gothic" panose="020B0502020202020204" pitchFamily="34" charset="0"/>
                <a:cs typeface="Times New Roman" panose="02020603050405020304" pitchFamily="18" charset="0"/>
              </a:rPr>
              <a:t>Reciting from memory</a:t>
            </a:r>
            <a:r>
              <a:rPr lang="en-US" altLang="en-US" sz="900">
                <a:latin typeface="Century Gothic" panose="020B0502020202020204" pitchFamily="34" charset="0"/>
                <a:cs typeface="Times New Roman" panose="02020603050405020304" pitchFamily="18" charset="0"/>
              </a:rPr>
              <a:t>.  Daniel Webster, the famous author of Webster’s Dictionary could thrill audiences for three, four, or even five hours at a time.  Even more incredible, he often spoke without using any notes which he attributed to his memory!  Few people have Webster’s remarkable powers of memory.  If you do have the ability to commit your entire speech to memory, you may do so.  But one of the main disadvantages to memorizing an entire speech is that it creates too much pressure to get the speech “absolutely perfect.”  Memorizing a speech can also result in a stilted, wooden sounding delivery.</a:t>
            </a:r>
            <a:r>
              <a:rPr lang="en-US" altLang="en-US" sz="900">
                <a:cs typeface="Times New Roman" panose="02020603050405020304" pitchFamily="18" charset="0"/>
              </a:rPr>
              <a:t> </a:t>
            </a:r>
          </a:p>
          <a:p>
            <a:pPr marL="228600" indent="-228600"/>
            <a:r>
              <a:rPr lang="en-US" altLang="en-US" sz="900">
                <a:latin typeface="Century Gothic" panose="020B0502020202020204" pitchFamily="34" charset="0"/>
                <a:cs typeface="Times New Roman" panose="02020603050405020304" pitchFamily="18" charset="0"/>
              </a:rPr>
              <a:t>Professional speakers who repeatedly deliver the same speech often commit it to memory, yet with each delivery they adjust the speech to suit the occasion and audience.  Only a very skillful speaker can do this.  The main disadvantage to memorization is what might happen if your attention was diverted and you could not recall what you were to say next.  If you choose to speak without notes make certain you have the necessary delivery skills.  You never get a second chance to give a speech. </a:t>
            </a:r>
            <a:endParaRPr lang="en-US" altLang="en-US" sz="900">
              <a:cs typeface="Times New Roman" panose="02020603050405020304" pitchFamily="18" charset="0"/>
            </a:endParaRPr>
          </a:p>
          <a:p>
            <a:pPr marL="228600" indent="-228600">
              <a:buFontTx/>
              <a:buAutoNum type="arabicPeriod" startAt="3"/>
            </a:pPr>
            <a:r>
              <a:rPr lang="en-US" altLang="en-US" sz="900" b="1">
                <a:latin typeface="Century Gothic" panose="020B0502020202020204" pitchFamily="34" charset="0"/>
              </a:rPr>
              <a:t>Speaking impromptu</a:t>
            </a:r>
            <a:r>
              <a:rPr lang="en-US" altLang="en-US" sz="900">
                <a:latin typeface="Century Gothic" panose="020B0502020202020204" pitchFamily="34" charset="0"/>
              </a:rPr>
              <a:t>.  The impromptu speech is speaking at a gathering with little or no preparation and</a:t>
            </a:r>
          </a:p>
          <a:p>
            <a:pPr marL="228600" indent="-228600"/>
            <a:r>
              <a:rPr lang="en-US" altLang="en-US" sz="900">
                <a:latin typeface="Century Gothic" panose="020B0502020202020204" pitchFamily="34" charset="0"/>
              </a:rPr>
              <a:t>without the use of notes. For many it might be likened to trial by fire, but it need not be that bad.  Impromptu speaking follows three basic rules: (a) Have something important to say; (b) Make your audience understand or believe it, and (c) Speak simply, directly and meaningfully.  Believe it or not, you already know how to speak off -the-cuff.  You’ve been doing it for years since you go about your daily business without writing out what you are going to say.  And you do just fine at it.</a:t>
            </a:r>
            <a:endParaRPr lang="en-GB" altLang="en-US" sz="900"/>
          </a:p>
          <a:p>
            <a:pPr marL="228600" indent="-228600"/>
            <a:r>
              <a:rPr lang="en-US" altLang="en-US" sz="900">
                <a:latin typeface="Century Gothic" panose="020B0502020202020204" pitchFamily="34" charset="0"/>
                <a:cs typeface="Times New Roman" panose="02020603050405020304" pitchFamily="18" charset="0"/>
              </a:rPr>
              <a:t> </a:t>
            </a:r>
            <a:endParaRPr lang="en-US" altLang="en-US" sz="900">
              <a:cs typeface="Times New Roman" panose="02020603050405020304" pitchFamily="18" charset="0"/>
            </a:endParaRPr>
          </a:p>
        </p:txBody>
      </p:sp>
    </p:spTree>
    <p:extLst>
      <p:ext uri="{BB962C8B-B14F-4D97-AF65-F5344CB8AC3E}">
        <p14:creationId xmlns:p14="http://schemas.microsoft.com/office/powerpoint/2010/main" val="231673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C213D-444D-4562-81DD-B2CD53848C36}" type="slidenum">
              <a:rPr lang="en-GB" altLang="en-US"/>
              <a:pPr/>
              <a:t>13</a:t>
            </a:fld>
            <a:endParaRPr lang="en-GB"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DON’T SWEAT THE SMALL STUFF―HANDLING INTRODUCTIONS, ANNOUNCEMENTS AND PRESENTATIONS</a:t>
            </a:r>
          </a:p>
          <a:p>
            <a:r>
              <a:rPr lang="en-US" altLang="en-US">
                <a:cs typeface="Times New Roman" panose="02020603050405020304" pitchFamily="18" charset="0"/>
              </a:rPr>
              <a:t> </a:t>
            </a:r>
          </a:p>
          <a:p>
            <a:r>
              <a:rPr lang="en-US" altLang="en-US" b="1">
                <a:latin typeface="Arial" panose="020B0604020202020204" pitchFamily="34" charset="0"/>
                <a:cs typeface="Arial" panose="020B0604020202020204" pitchFamily="34" charset="0"/>
              </a:rPr>
              <a:t>Introductions </a:t>
            </a:r>
          </a:p>
          <a:p>
            <a:r>
              <a:rPr lang="en-US" altLang="en-US">
                <a:latin typeface="Century Gothic" panose="020B0502020202020204" pitchFamily="34" charset="0"/>
                <a:cs typeface="Times New Roman" panose="02020603050405020304" pitchFamily="18" charset="0"/>
              </a:rPr>
              <a:t>If you were introducing the president of the United States of America, it would take no more than nine words: “Ladies and gentlemen, the president of the United States.”  The President is so well known that further remarks would be inappropriate.  Most of the time, however, the person we have to introduce will not be so well known.</a:t>
            </a:r>
          </a:p>
          <a:p>
            <a:endParaRPr lang="en-GB" altLang="en-US"/>
          </a:p>
          <a:p>
            <a:r>
              <a:rPr lang="en-US" altLang="en-US">
                <a:latin typeface="Century Gothic" panose="020B0502020202020204" pitchFamily="34" charset="0"/>
                <a:cs typeface="Times New Roman" panose="02020603050405020304" pitchFamily="18" charset="0"/>
              </a:rPr>
              <a:t>During the introduction you will want to accomplish three things: (1) build enthusiasm for the speaker; (2) build enthusiasm for the topic; and (3) establish a welcoming atmosphere that will boost the speaker’s credibility.  A good introduction can do much to ease the task of the speaker.  In a good introduction you are basically saying, “Here is a speaker you will enjoy, and this is why.”  Usually you will say something about the speaker’s qualifications followed by something about the topic</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in that order.  Remember, the focus of what is said is to be on the speaker, not on the person making the introduction!</a:t>
            </a:r>
            <a:endParaRPr lang="en-US" altLang="en-US">
              <a:cs typeface="Times New Roman" panose="02020603050405020304" pitchFamily="18" charset="0"/>
            </a:endParaRPr>
          </a:p>
          <a:p>
            <a:endParaRPr lang="en-GB" altLang="en-US"/>
          </a:p>
        </p:txBody>
      </p:sp>
    </p:spTree>
    <p:extLst>
      <p:ext uri="{BB962C8B-B14F-4D97-AF65-F5344CB8AC3E}">
        <p14:creationId xmlns:p14="http://schemas.microsoft.com/office/powerpoint/2010/main" val="171402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1E6A06-936B-4C92-99C4-14EC8025591F}" type="slidenum">
              <a:rPr lang="en-GB" altLang="en-US"/>
              <a:pPr/>
              <a:t>14</a:t>
            </a:fld>
            <a:endParaRPr lang="en-GB"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altLang="en-US">
                <a:latin typeface="Century Gothic" panose="020B0502020202020204" pitchFamily="34" charset="0"/>
                <a:cs typeface="Times New Roman" panose="02020603050405020304" pitchFamily="18" charset="0"/>
              </a:rPr>
              <a:t>There are three things to do at the very beginning: </a:t>
            </a:r>
          </a:p>
          <a:p>
            <a:r>
              <a:rPr lang="en-US" altLang="en-US" b="1">
                <a:latin typeface="Century Gothic" panose="020B0502020202020204" pitchFamily="34" charset="0"/>
                <a:cs typeface="Times New Roman" panose="02020603050405020304" pitchFamily="18" charset="0"/>
              </a:rPr>
              <a:t>(1) Get the attention of the audience.</a:t>
            </a:r>
            <a:r>
              <a:rPr lang="en-US" altLang="en-US" b="1" i="1">
                <a:latin typeface="Century Gothic" panose="020B0502020202020204" pitchFamily="34" charset="0"/>
                <a:cs typeface="Times New Roman" panose="02020603050405020304" pitchFamily="18" charset="0"/>
              </a:rPr>
              <a:t>  </a:t>
            </a:r>
            <a:r>
              <a:rPr lang="en-US" altLang="en-US">
                <a:latin typeface="Century Gothic" panose="020B0502020202020204" pitchFamily="34" charset="0"/>
                <a:cs typeface="Times New Roman" panose="02020603050405020304" pitchFamily="18" charset="0"/>
              </a:rPr>
              <a:t>You can get attention and interest by relating the topic to the audience.  People pay attention to things that affect them directly.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b="1">
                <a:latin typeface="Century Gothic" panose="020B0502020202020204" pitchFamily="34" charset="0"/>
                <a:cs typeface="Times New Roman" panose="02020603050405020304" pitchFamily="18" charset="0"/>
              </a:rPr>
              <a:t>(2) Startle the audience with an arresting or intriguing statement</a:t>
            </a:r>
            <a:r>
              <a:rPr lang="en-US" altLang="en-US">
                <a:latin typeface="Century Gothic" panose="020B0502020202020204" pitchFamily="34" charset="0"/>
                <a:cs typeface="Times New Roman" panose="02020603050405020304" pitchFamily="18" charset="0"/>
              </a:rPr>
              <a:t>.  “Almost one year ago today, a perfect stranger saved my best friend’s life.”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b="1">
                <a:latin typeface="Century Gothic" panose="020B0502020202020204" pitchFamily="34" charset="0"/>
                <a:cs typeface="Times New Roman" panose="02020603050405020304" pitchFamily="18" charset="0"/>
              </a:rPr>
              <a:t>(3) Arouse Curiosity</a:t>
            </a:r>
            <a:r>
              <a:rPr lang="en-US" altLang="en-US">
                <a:latin typeface="Century Gothic" panose="020B0502020202020204" pitchFamily="34" charset="0"/>
                <a:cs typeface="Times New Roman" panose="02020603050405020304" pitchFamily="18" charset="0"/>
              </a:rPr>
              <a:t>.  Give an arresting synopsis of what you will explore.  Or you may question your audience.  This draws the audience in immediately.</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As important as the introduction is, keep it brief.  While developing the body of your talk, be on the lookout for possible introductory materials.  And be creative in devising your introduction, but don’t worry about the exact wording until you have finished preparing the body of your talk.  After you have determined your main points, it will be much easier to make final decisions about how to begin your talk.  Then practice the introduction over and over until you can deliver it smoothly from a minimum of notes and with strong eye contact. </a:t>
            </a:r>
            <a:endParaRPr lang="en-US" altLang="en-US">
              <a:cs typeface="Times New Roman" panose="02020603050405020304" pitchFamily="18" charset="0"/>
            </a:endParaRPr>
          </a:p>
          <a:p>
            <a:endParaRPr lang="en-GB" altLang="en-US"/>
          </a:p>
        </p:txBody>
      </p:sp>
    </p:spTree>
    <p:extLst>
      <p:ext uri="{BB962C8B-B14F-4D97-AF65-F5344CB8AC3E}">
        <p14:creationId xmlns:p14="http://schemas.microsoft.com/office/powerpoint/2010/main" val="3048434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83454-8B3A-450B-A6AF-872FD0185F8E}" type="slidenum">
              <a:rPr lang="en-GB" altLang="en-US"/>
              <a:pPr/>
              <a:t>17</a:t>
            </a:fld>
            <a:endParaRPr lang="en-GB"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altLang="en-US" sz="1000" b="1">
                <a:latin typeface="Century Gothic" panose="020B0502020202020204" pitchFamily="34" charset="0"/>
                <a:cs typeface="Times New Roman" panose="02020603050405020304" pitchFamily="18" charset="0"/>
              </a:rPr>
              <a:t>The Conclusion </a:t>
            </a:r>
          </a:p>
          <a:p>
            <a:r>
              <a:rPr lang="en-US" altLang="en-US" sz="1000">
                <a:latin typeface="Century Gothic" panose="020B0502020202020204" pitchFamily="34" charset="0"/>
                <a:cs typeface="Times New Roman" panose="02020603050405020304" pitchFamily="18" charset="0"/>
              </a:rPr>
              <a:t>The conclusion ties up the speech and alerts listeners that the speech is going to end.  “Great is the art of beginning,” said Longfellow, “but greater the art is of ending.”  Many a public speaker has marred an otherwise good talk through a long-winded, silly, or poorly designed conclusion.  Your closing remarks are your last chance to drive home your ideas.  And your final impression will probably linger longest in your listeners’ minds.  The conclusion has two major functions: (1) to let the audience know you are ending your talk and (2) to reinforce the audience’s understanding of the central idea.</a:t>
            </a:r>
            <a:r>
              <a:rPr lang="en-US" altLang="en-US" sz="1000">
                <a:cs typeface="Times New Roman" panose="02020603050405020304" pitchFamily="18" charset="0"/>
              </a:rPr>
              <a:t> </a:t>
            </a:r>
          </a:p>
          <a:p>
            <a:r>
              <a:rPr lang="en-US" altLang="en-US" sz="1000">
                <a:latin typeface="Century Gothic" panose="020B0502020202020204" pitchFamily="34" charset="0"/>
                <a:cs typeface="Times New Roman" panose="02020603050405020304" pitchFamily="18" charset="0"/>
              </a:rPr>
              <a:t>	You can let your audience know your talk is ending by saying, “In conclusion,” “One last thought,” “In closing,” “Let me end by saying”–these are all brief cues that you are getting ready to stop.  You can also let your audience know the end is in sight by devising a conclusion that hits the hearts and minds of your audience.  A dramatic story that brings tears to the eyes of the listeners.  The conclusion should take up no more than 5 to 10 percent of the time allotted. Nothing aggravates an audience more than a speaker who says, “And in conclusion,” but then drones on and on. </a:t>
            </a:r>
            <a:endParaRPr lang="en-US" altLang="en-US" sz="1000">
              <a:cs typeface="Times New Roman" panose="02020603050405020304" pitchFamily="18" charset="0"/>
            </a:endParaRPr>
          </a:p>
          <a:p>
            <a:r>
              <a:rPr lang="en-US" altLang="en-US" sz="1000">
                <a:latin typeface="Century Gothic" panose="020B0502020202020204" pitchFamily="34" charset="0"/>
                <a:cs typeface="Times New Roman" panose="02020603050405020304" pitchFamily="18" charset="0"/>
              </a:rPr>
              <a:t>	Give your speech a title is one if needed.  In most cases, the title should be brief, attract the attention of those who might attend, and encapsulate the main thrust of your talk. Allow at least four hours of preparation time for every half to one hour of presentation.  An inexperienced person may spend even more time than this.  So begin this task early.</a:t>
            </a:r>
            <a:endParaRPr lang="en-US" altLang="en-US" sz="1000">
              <a:cs typeface="Times New Roman" panose="02020603050405020304" pitchFamily="18" charset="0"/>
            </a:endParaRPr>
          </a:p>
          <a:p>
            <a:r>
              <a:rPr lang="en-US" altLang="en-US" sz="1000">
                <a:cs typeface="Times New Roman" panose="02020603050405020304" pitchFamily="18" charset="0"/>
              </a:rPr>
              <a:t> </a:t>
            </a:r>
          </a:p>
          <a:p>
            <a:r>
              <a:rPr lang="en-US" altLang="en-US" sz="1000" b="1">
                <a:latin typeface="Arial" panose="020B0604020202020204" pitchFamily="34" charset="0"/>
                <a:cs typeface="Arial" panose="020B0604020202020204" pitchFamily="34" charset="0"/>
              </a:rPr>
              <a:t>THE SPEAKING OUTLINE</a:t>
            </a:r>
            <a:r>
              <a:rPr lang="en-US" altLang="en-US" sz="1000" b="1">
                <a:cs typeface="Times New Roman" panose="02020603050405020304" pitchFamily="18" charset="0"/>
              </a:rPr>
              <a:t> </a:t>
            </a:r>
            <a:endParaRPr lang="en-US" altLang="en-US" sz="1000">
              <a:cs typeface="Times New Roman" panose="02020603050405020304" pitchFamily="18" charset="0"/>
            </a:endParaRPr>
          </a:p>
          <a:p>
            <a:r>
              <a:rPr lang="en-US" altLang="en-US" sz="1000">
                <a:latin typeface="Century Gothic" panose="020B0502020202020204" pitchFamily="34" charset="0"/>
                <a:cs typeface="Times New Roman" panose="02020603050405020304" pitchFamily="18" charset="0"/>
              </a:rPr>
              <a:t>Most people today thoroughly prepare and practice in advance, but speak extemporaneously, selecting much of the wording while delivering the talk.  Your talks will probably be of this type. </a:t>
            </a:r>
            <a:endParaRPr lang="en-US" altLang="en-US" sz="1000">
              <a:cs typeface="Times New Roman" panose="02020603050405020304" pitchFamily="18" charset="0"/>
            </a:endParaRPr>
          </a:p>
          <a:p>
            <a:r>
              <a:rPr lang="en-US" altLang="en-US" sz="1000">
                <a:latin typeface="Century Gothic" panose="020B0502020202020204" pitchFamily="34" charset="0"/>
                <a:cs typeface="Times New Roman" panose="02020603050405020304" pitchFamily="18" charset="0"/>
              </a:rPr>
              <a:t>	The speaking outline will help you remember what you want to say.  It is really a condensed version of your preparation outline.  It contains key words and phrases to jog your memory with trigger words you do not want to risk forgetting.  You should use a similar indentation as in your preparation outline.  This will allow you to see at any given moment where you are in your talk while you are speaking.  As you are talking you will look down at your outline periodically to make sure you are covering the right ideas in the right order.</a:t>
            </a:r>
            <a:endParaRPr lang="en-US" altLang="en-US" sz="1000">
              <a:cs typeface="Times New Roman" panose="02020603050405020304" pitchFamily="18" charset="0"/>
            </a:endParaRPr>
          </a:p>
          <a:p>
            <a:endParaRPr lang="en-GB" altLang="en-US" sz="1000"/>
          </a:p>
        </p:txBody>
      </p:sp>
    </p:spTree>
    <p:extLst>
      <p:ext uri="{BB962C8B-B14F-4D97-AF65-F5344CB8AC3E}">
        <p14:creationId xmlns:p14="http://schemas.microsoft.com/office/powerpoint/2010/main" val="1726465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46F7B7-84A7-43EF-A9D1-814257F2E548}" type="slidenum">
              <a:rPr lang="en-GB" altLang="en-US"/>
              <a:pPr/>
              <a:t>27</a:t>
            </a:fld>
            <a:endParaRPr lang="en-GB"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LET ME HEAR YOUR BODY TALK―BODY LANGUAGE </a:t>
            </a:r>
          </a:p>
          <a:p>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Body communication includes eye contact, gestures, expressions, and posture.  It is so important because 55% of what you communicate is delivered this way</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without words!  Novice speakers are often unsure about what to do with their bodies when giving a talk.  Some pace back and forth across the platform.  Others shift their weight back and forth from one foot to the other, fidget with their notes, or jingle coins in their pockets.  Such quirks usually stem from nervousness.  With concentration, such mannerisms should disappear as you become more comfortable speaking in front of an audience.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r>
            <a:br>
              <a:rPr lang="en-US" altLang="en-US">
                <a:latin typeface="Century Gothic" panose="020B0502020202020204" pitchFamily="34" charset="0"/>
                <a:cs typeface="Times New Roman" panose="02020603050405020304" pitchFamily="18" charset="0"/>
              </a:rPr>
            </a:br>
            <a:r>
              <a:rPr lang="en-US" altLang="en-US">
                <a:cs typeface="Times New Roman" panose="02020603050405020304" pitchFamily="18" charset="0"/>
              </a:rPr>
              <a:t> </a:t>
            </a:r>
          </a:p>
          <a:p>
            <a:r>
              <a:rPr lang="en-US" altLang="en-US" b="1">
                <a:latin typeface="Century Gothic" panose="020B0502020202020204" pitchFamily="34" charset="0"/>
                <a:cs typeface="Times New Roman" panose="02020603050405020304" pitchFamily="18" charset="0"/>
              </a:rPr>
              <a:t>Body Posture</a:t>
            </a:r>
            <a:r>
              <a:rPr lang="en-US" altLang="en-US">
                <a:latin typeface="Century Gothic" panose="020B0502020202020204" pitchFamily="34" charset="0"/>
                <a:cs typeface="Times New Roman" panose="02020603050405020304" pitchFamily="18" charset="0"/>
              </a:rPr>
              <a:t>.  Whenever possible, stand at a slight angle to the audience.  When you want to emphasize key points, simple “square” your shoulder to face the audience.  To create drama and make a more powerful impression, you can even move a step or two closer to your listeners.</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We have probably all seen speakers who roam all over a platform when speaking, sometimes pacing back and forth.  Feel free to move about when speaking.  But too much pacing can be distracting to your message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b="1">
                <a:latin typeface="Century Gothic" panose="020B0502020202020204" pitchFamily="34" charset="0"/>
                <a:cs typeface="Times New Roman" panose="02020603050405020304" pitchFamily="18" charset="0"/>
              </a:rPr>
              <a:t>Hand Gestures</a:t>
            </a:r>
            <a:r>
              <a:rPr lang="en-US" altLang="en-US">
                <a:latin typeface="Century Gothic" panose="020B0502020202020204" pitchFamily="34" charset="0"/>
                <a:cs typeface="Times New Roman" panose="02020603050405020304" pitchFamily="18" charset="0"/>
              </a:rPr>
              <a:t>.  Gestures can be used to enhance a speech or distract an audience, depending how they are used.  Here are some practical pointers on how you should and should not use your hands:</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Your hands naturally belong by your side when you are not gesturing.  Do not put your hands behind your back, in your pockets, or hold them in front of you.  This makes an audience focus on your hands, not your message.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Your hands belong at your sides even when using a podium unless you are gesturing.  Do not place your hands on the podium or table as it makes it look like you have to hold yourself up.</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Most hand gestures should be about chest level.  Lower gestures draw audience attention away from your face.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The open hand is a highly effective hand gesture.  Showing the open palm of your hand conveys openness and encourages trust   Avoid making a fist as well as pointing at the audience.  No one likes to be pointed at.  (This may vary in some cultures – be sure you know local customs.)</a:t>
            </a:r>
            <a:endParaRPr lang="en-US" altLang="en-US">
              <a:cs typeface="Times New Roman" panose="02020603050405020304" pitchFamily="18" charset="0"/>
            </a:endParaRPr>
          </a:p>
          <a:p>
            <a:r>
              <a:rPr lang="en-US" altLang="en-US">
                <a:latin typeface="Century Gothic" panose="020B0502020202020204" pitchFamily="34" charset="0"/>
                <a:cs typeface="Arial" panose="020B0604020202020204" pitchFamily="34" charset="0"/>
              </a:rPr>
              <a:t> </a:t>
            </a:r>
            <a:endParaRPr lang="en-US" altLang="en-US" b="1">
              <a:latin typeface="Arial" panose="020B0604020202020204" pitchFamily="34" charset="0"/>
              <a:cs typeface="Arial" panose="020B0604020202020204" pitchFamily="34" charset="0"/>
            </a:endParaRPr>
          </a:p>
          <a:p>
            <a:r>
              <a:rPr lang="en-US" altLang="en-US">
                <a:latin typeface="Century Gothic" panose="020B0502020202020204" pitchFamily="34" charset="0"/>
                <a:cs typeface="Arial" panose="020B0604020202020204" pitchFamily="34" charset="0"/>
              </a:rPr>
              <a:t>   What you need to remember about gestures is that they should not draw attention to themselves or distract from your message.  They should appear natural and spontaneous as well as match the mood you are trying to create. Gesturing naturally comes with experience and confidence.  At first, work on not flailing your hands them wildly about or wringing them, cracking your knuckles, or toying with your rings.  Forget about your hands.  Think more about communicating with your listeners and your gestures will take care of themselves.</a:t>
            </a:r>
            <a:endParaRPr lang="en-US" altLang="en-US" b="1">
              <a:latin typeface="Arial" panose="020B0604020202020204" pitchFamily="34" charset="0"/>
              <a:cs typeface="Arial" panose="020B0604020202020204" pitchFamily="34"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endParaRPr lang="en-GB" altLang="en-US"/>
          </a:p>
        </p:txBody>
      </p:sp>
    </p:spTree>
    <p:extLst>
      <p:ext uri="{BB962C8B-B14F-4D97-AF65-F5344CB8AC3E}">
        <p14:creationId xmlns:p14="http://schemas.microsoft.com/office/powerpoint/2010/main" val="2554286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0B1BC-9A54-4AB9-BAF9-8AD2DA773215}" type="slidenum">
              <a:rPr lang="en-GB" altLang="en-US"/>
              <a:pPr/>
              <a:t>30</a:t>
            </a:fld>
            <a:endParaRPr lang="en-GB"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PRACTICE DELIVERY </a:t>
            </a:r>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You should practice all aspects of your delivery along with the words you plan to use.  Start your practice sessions early so you will have plenty of time to gain confidence in your presentation.  The following five steps may help:</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1. </a:t>
            </a:r>
            <a:r>
              <a:rPr lang="en-US" altLang="en-US" b="1" i="1">
                <a:latin typeface="Century Gothic" panose="020B0502020202020204" pitchFamily="34" charset="0"/>
                <a:cs typeface="Times New Roman" panose="02020603050405020304" pitchFamily="18" charset="0"/>
              </a:rPr>
              <a:t>Prepare your speaking outline</a:t>
            </a:r>
            <a:r>
              <a:rPr lang="en-US" altLang="en-US">
                <a:latin typeface="Century Gothic" panose="020B0502020202020204" pitchFamily="34" charset="0"/>
                <a:cs typeface="Times New Roman" panose="02020603050405020304" pitchFamily="18" charset="0"/>
              </a:rPr>
              <a:t>.  Make sure your speaking outline is easy to read at a glance.  Keep it brief.</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2. </a:t>
            </a:r>
            <a:r>
              <a:rPr lang="en-US" altLang="en-US" b="1" i="1">
                <a:latin typeface="Century Gothic" panose="020B0502020202020204" pitchFamily="34" charset="0"/>
                <a:cs typeface="Times New Roman" panose="02020603050405020304" pitchFamily="18" charset="0"/>
              </a:rPr>
              <a:t>Practice your presentation aloud several times using only the speaking outline</a:t>
            </a:r>
            <a:r>
              <a:rPr lang="en-US" altLang="en-US" i="1">
                <a:latin typeface="Century Gothic" panose="020B0502020202020204" pitchFamily="34" charset="0"/>
                <a:cs typeface="Times New Roman" panose="02020603050405020304" pitchFamily="18" charset="0"/>
              </a:rPr>
              <a:t>.  </a:t>
            </a:r>
            <a:r>
              <a:rPr lang="en-US" altLang="en-US">
                <a:latin typeface="Century Gothic" panose="020B0502020202020204" pitchFamily="34" charset="0"/>
                <a:cs typeface="Times New Roman" panose="02020603050405020304" pitchFamily="18" charset="0"/>
              </a:rPr>
              <a:t>Talk through all your stories and examples.  If you plan on using visual aids, use them as you practice.  Instead of trying to learn your talk word for word, concentrate on gaining control of the ideas.  After a few tries you should be able to get through your talk with surprising ease.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3. </a:t>
            </a:r>
            <a:r>
              <a:rPr lang="en-US" altLang="en-US" b="1" i="1">
                <a:latin typeface="Century Gothic" panose="020B0502020202020204" pitchFamily="34" charset="0"/>
                <a:cs typeface="Times New Roman" panose="02020603050405020304" pitchFamily="18" charset="0"/>
              </a:rPr>
              <a:t>Polish and refine your delivery</a:t>
            </a:r>
            <a:r>
              <a:rPr lang="en-US" altLang="en-US">
                <a:latin typeface="Century Gothic" panose="020B0502020202020204" pitchFamily="34" charset="0"/>
                <a:cs typeface="Times New Roman" panose="02020603050405020304" pitchFamily="18" charset="0"/>
              </a:rPr>
              <a:t>.  Practice your presentation in front of a mirror and check for eye contact and distracting mannerisms.  Tape-record your message to gauge volume, pitch, rate, pauses</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and vocal variety.  Best of all, try your presentation out on your family or friends</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or anyone who will listen.  You need to know it goes over well with people.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4. </a:t>
            </a:r>
            <a:r>
              <a:rPr lang="en-US" altLang="en-US" b="1" i="1">
                <a:latin typeface="Century Gothic" panose="020B0502020202020204" pitchFamily="34" charset="0"/>
                <a:cs typeface="Times New Roman" panose="02020603050405020304" pitchFamily="18" charset="0"/>
              </a:rPr>
              <a:t>Give your talk</a:t>
            </a:r>
            <a:r>
              <a:rPr lang="en-US" altLang="en-US" i="1">
                <a:latin typeface="Century Gothic" panose="020B0502020202020204" pitchFamily="34" charset="0"/>
                <a:cs typeface="Times New Roman" panose="02020603050405020304" pitchFamily="18" charset="0"/>
              </a:rPr>
              <a:t> under conditions similar to those in the real thing</a:t>
            </a:r>
            <a:r>
              <a:rPr lang="en-US" altLang="en-US">
                <a:latin typeface="Century Gothic" panose="020B0502020202020204" pitchFamily="34" charset="0"/>
                <a:cs typeface="Times New Roman" panose="02020603050405020304" pitchFamily="18" charset="0"/>
              </a:rPr>
              <a:t>.  If you are presenting in a church, go to a church (during non</a:t>
            </a:r>
            <a:r>
              <a:rPr lang="en-US" altLang="en-US">
                <a:latin typeface="Arial" panose="020B0604020202020204" pitchFamily="34" charset="0"/>
                <a:cs typeface="Arial" panose="020B0604020202020204" pitchFamily="34" charset="0"/>
              </a:rPr>
              <a:t>―</a:t>
            </a:r>
            <a:r>
              <a:rPr lang="en-US" altLang="en-US">
                <a:latin typeface="Century Gothic" panose="020B0502020202020204" pitchFamily="34" charset="0"/>
                <a:cs typeface="Times New Roman" panose="02020603050405020304" pitchFamily="18" charset="0"/>
              </a:rPr>
              <a:t>worship hours), and give the presentation aloud there.  Regardless of where you hold your last practice session, you should leave it feeling confident and looking forward to the real event.</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When in the early stages of planning public presentations, concentrate on such basics as speaking intelligibly, avoiding distracting mannerisms, and establishing eye contact with your listeners.  Once you get these elements under control you can work on polishing your delivery in order to make a greater impact.  Eventually you may be able to control the timing, rhythm, and momentum of a speech as skillfully as a conductor controls an orchestra.</a:t>
            </a:r>
            <a:endParaRPr lang="en-US" altLang="en-US">
              <a:cs typeface="Times New Roman" panose="02020603050405020304" pitchFamily="18" charset="0"/>
            </a:endParaRPr>
          </a:p>
          <a:p>
            <a:endParaRPr lang="en-GB" altLang="en-US"/>
          </a:p>
          <a:p>
            <a:endParaRPr lang="en-GB" altLang="en-US"/>
          </a:p>
          <a:p>
            <a:endParaRPr lang="en-GB" altLang="en-US"/>
          </a:p>
        </p:txBody>
      </p:sp>
    </p:spTree>
    <p:extLst>
      <p:ext uri="{BB962C8B-B14F-4D97-AF65-F5344CB8AC3E}">
        <p14:creationId xmlns:p14="http://schemas.microsoft.com/office/powerpoint/2010/main" val="286920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4487E-CC65-4AAE-B918-846FC7BDD803}" type="slidenum">
              <a:rPr lang="en-GB" altLang="en-US"/>
              <a:pPr/>
              <a:t>31</a:t>
            </a:fld>
            <a:endParaRPr lang="en-GB"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ltLang="en-US">
                <a:latin typeface="Century Gothic" panose="020B0502020202020204" pitchFamily="34" charset="0"/>
                <a:cs typeface="Times New Roman" panose="02020603050405020304" pitchFamily="18" charset="0"/>
              </a:rPr>
              <a:t>First, make certain the facts presented about the speaker are accurate.  Unless you have been given an introduction about the speaker to be read aloud, always check with the speaker ahead of time to make sure what you are about to say is accurate.  Above all, make certain you have the speaker’s name correct.  A name is a person’s identity and if you get that wrong, you strip her of her identity and importance.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Secondly, adapt your remarks to the occasion.  Formal occasions, such as in a worship service, require a more formal introduction.  If introducing a person at an informal monthly meeting, you can be much more casual than if introducing the same person during a worship service.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Thirdly, adapt your remarks to the audience.  Just as you adapt a presentation to a particular audience, you adapt an introduction to the audience you are facing.  Your goal is to make this audience want to hear this speaker on this subject.  If the speaker is not well known to this audience, it is up to you to establish his or her credibility by recounting some of the speaker’s main achievements.  If you were introducing a person to a group of children, the introduction would be totally different than if introducing the same speaker to a group of adults for a worship service.</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And finally, try to create a sense of anticipation and drama.  This can be done by mentioning the speaker’s name last.  There may be occasions to break this convention, but even when the audience knows the person, you can build a sense of drama building up to mentioning the name last.  If you are called upon to introduce someone well known to the group try to be creative and cast the person in a new light.  Talk to the speaker ahead of time and see if you can learn some interesting facts that are not generally known.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 </a:t>
            </a:r>
            <a:endParaRPr lang="en-US" altLang="en-US">
              <a:cs typeface="Times New Roman" panose="02020603050405020304" pitchFamily="18" charset="0"/>
            </a:endParaRPr>
          </a:p>
          <a:p>
            <a:r>
              <a:rPr lang="en-US" altLang="en-US">
                <a:latin typeface="Century Gothic" panose="020B0502020202020204" pitchFamily="34" charset="0"/>
                <a:cs typeface="Times New Roman" panose="02020603050405020304" pitchFamily="18" charset="0"/>
              </a:rPr>
              <a:t>Even though the speech of introduction is short (no longer than 1 l/2 to 2 minutes maximum!)  it should be written out in advance, at least in outline form and practiced.  This is a must if you expect to be creative and dramatic.  In the end you should be able to deliver the introduction extemporaneously, with sincerity and enthusiasm.</a:t>
            </a:r>
          </a:p>
          <a:p>
            <a:r>
              <a:rPr lang="en-US" altLang="en-US">
                <a:latin typeface="Century Gothic" panose="020B0502020202020204" pitchFamily="34" charset="0"/>
                <a:cs typeface="Times New Roman" panose="02020603050405020304" pitchFamily="18" charset="0"/>
              </a:rPr>
              <a:t>Your final sentence might sound something like this: “Please join me in giving a warm welcome to Ardis Stenbakken.”  Once you complete this last sentence, you would begin the applause and remain at the podium until she arrives.  Once she is at the podium, shake hands with her and move quickly to your seat.</a:t>
            </a:r>
            <a:endParaRPr lang="en-US" altLang="en-US">
              <a:cs typeface="Times New Roman" panose="02020603050405020304" pitchFamily="18" charset="0"/>
            </a:endParaRPr>
          </a:p>
          <a:p>
            <a:r>
              <a:rPr lang="en-US" altLang="en-US">
                <a:cs typeface="Times New Roman" panose="02020603050405020304" pitchFamily="18" charset="0"/>
              </a:rPr>
              <a:t> </a:t>
            </a:r>
          </a:p>
          <a:p>
            <a:r>
              <a:rPr lang="en-US" altLang="en-US" b="1">
                <a:latin typeface="Arial" panose="020B0604020202020204" pitchFamily="34" charset="0"/>
                <a:cs typeface="Arial" panose="020B0604020202020204" pitchFamily="34" charset="0"/>
              </a:rPr>
              <a:t>Making Announcements</a:t>
            </a:r>
          </a:p>
          <a:p>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Announcements should be made in much the same manner as the speech of introduction.  They too should be brief, accurate, adapted to the situation as well as creative and sometimes dramatic.  Hopefully you would be asked in advance to make the announcement so there is time to prepare, check the facts, get some creative ideas together and sketch out your ideas on paper.  Should you be asked to make an announcement in the last minute, take a few minutes even then to check the facts and sketch out in very brief form what needs to be said to announce the event.</a:t>
            </a:r>
          </a:p>
          <a:p>
            <a:r>
              <a:rPr lang="en-US" altLang="en-US">
                <a:cs typeface="Times New Roman" panose="02020603050405020304" pitchFamily="18" charset="0"/>
              </a:rPr>
              <a:t> </a:t>
            </a:r>
          </a:p>
          <a:p>
            <a:r>
              <a:rPr lang="en-US" altLang="en-US" b="1">
                <a:latin typeface="Arial" panose="020B0604020202020204" pitchFamily="34" charset="0"/>
                <a:cs typeface="Arial" panose="020B0604020202020204" pitchFamily="34" charset="0"/>
              </a:rPr>
              <a:t>Presenting an Award</a:t>
            </a:r>
          </a:p>
          <a:p>
            <a:r>
              <a:rPr lang="en-US" altLang="en-US">
                <a:cs typeface="Times New Roman" panose="02020603050405020304" pitchFamily="18" charset="0"/>
              </a:rPr>
              <a:t> </a:t>
            </a:r>
          </a:p>
          <a:p>
            <a:r>
              <a:rPr lang="en-US" altLang="en-US">
                <a:latin typeface="Century Gothic" panose="020B0502020202020204" pitchFamily="34" charset="0"/>
                <a:cs typeface="Times New Roman" panose="02020603050405020304" pitchFamily="18" charset="0"/>
              </a:rPr>
              <a:t>Should you be called upon to present an award, you would again follow the same guidelines as in the speech of introduction.  The idea is to build credibility and positive feelings before the award is presented.  As in the speech of introduction, it is better to build anticipation to hearing the person’s name at the end of the speech.  Again you would invite the audience to applaud the award winner by leading the applause yourself.</a:t>
            </a:r>
          </a:p>
          <a:p>
            <a:endParaRPr lang="en-GB" altLang="en-US"/>
          </a:p>
        </p:txBody>
      </p:sp>
    </p:spTree>
    <p:extLst>
      <p:ext uri="{BB962C8B-B14F-4D97-AF65-F5344CB8AC3E}">
        <p14:creationId xmlns:p14="http://schemas.microsoft.com/office/powerpoint/2010/main" val="9534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D141D7-F8DE-44E4-B201-18B3A739EB43}" type="slidenum">
              <a:rPr lang="en-GB" altLang="en-US"/>
              <a:pPr/>
              <a:t>35</a:t>
            </a:fld>
            <a:endParaRPr lang="en-GB"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ltLang="en-US" b="1">
                <a:latin typeface="Arial" panose="020B0604020202020204" pitchFamily="34" charset="0"/>
                <a:cs typeface="Arial" panose="020B0604020202020204" pitchFamily="34" charset="0"/>
              </a:rPr>
              <a:t>Overcoming</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Stage</a:t>
            </a:r>
            <a:r>
              <a:rPr lang="en-US" altLang="en-US">
                <a:latin typeface="Arial" panose="020B0604020202020204" pitchFamily="34" charset="0"/>
                <a:cs typeface="Arial" panose="020B0604020202020204" pitchFamily="34" charset="0"/>
              </a:rPr>
              <a:t> </a:t>
            </a:r>
            <a:r>
              <a:rPr lang="en-US" altLang="en-US" b="1">
                <a:latin typeface="Arial" panose="020B0604020202020204" pitchFamily="34" charset="0"/>
                <a:cs typeface="Arial" panose="020B0604020202020204" pitchFamily="34" charset="0"/>
              </a:rPr>
              <a:t>Fright </a:t>
            </a:r>
          </a:p>
          <a:p>
            <a:r>
              <a:rPr lang="en-US" altLang="en-US">
                <a:latin typeface="Century Gothic" panose="020B0502020202020204" pitchFamily="34" charset="0"/>
                <a:cs typeface="Times New Roman" panose="02020603050405020304" pitchFamily="18" charset="0"/>
              </a:rPr>
              <a:t>Butterflies.  The jitters.  A bad case of nerves.  Fear of speaking in public is called “stage fright” but it begins long before one gets to the stage.  For many it begins the minute they get the invitation to speak.  Some fear their audience, and the more you fear your audience, the more nervous you become.  Actually audiences are usually sympathetic to stage fright.  Even if they notice you are frightened they usually attempt to encourage a speaker.  Here are some tips to help you overcome fear:</a:t>
            </a:r>
            <a:endParaRPr lang="en-US" altLang="en-US">
              <a:cs typeface="Times New Roman" panose="02020603050405020304" pitchFamily="18" charset="0"/>
            </a:endParaRPr>
          </a:p>
          <a:p>
            <a:endParaRPr lang="en-US" altLang="en-US">
              <a:latin typeface="Century Gothic" panose="020B0502020202020204" pitchFamily="34" charset="0"/>
              <a:cs typeface="Times New Roman" panose="02020603050405020304" pitchFamily="18" charset="0"/>
            </a:endParaRPr>
          </a:p>
          <a:p>
            <a:endParaRPr lang="en-GB" altLang="en-US"/>
          </a:p>
        </p:txBody>
      </p:sp>
    </p:spTree>
    <p:extLst>
      <p:ext uri="{BB962C8B-B14F-4D97-AF65-F5344CB8AC3E}">
        <p14:creationId xmlns:p14="http://schemas.microsoft.com/office/powerpoint/2010/main" val="1151804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2/25/2021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2/25/2021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2/25/2021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2/25/2021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2/25/2021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2/25/2021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2/25/2021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2/25/2021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2/25/2021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2/25/2021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2/25/2021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2/25/2021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png"/><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png"/><Relationship Id="rId4"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8.png"/><Relationship Id="rId4"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5647" y="653071"/>
            <a:ext cx="8825658" cy="1148434"/>
          </a:xfrm>
        </p:spPr>
        <p:txBody>
          <a:bodyPr/>
          <a:lstStyle/>
          <a:p>
            <a:r>
              <a:rPr lang="en-US" dirty="0" smtClean="0"/>
              <a:t>Public speaking</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8" y="409434"/>
            <a:ext cx="11286699" cy="5991366"/>
          </a:xfrm>
          <a:prstGeom prst="rect">
            <a:avLst/>
          </a:prstGeom>
        </p:spPr>
      </p:pic>
      <p:sp>
        <p:nvSpPr>
          <p:cNvPr id="5" name="Rectangle 4"/>
          <p:cNvSpPr/>
          <p:nvPr/>
        </p:nvSpPr>
        <p:spPr>
          <a:xfrm>
            <a:off x="2414690" y="269643"/>
            <a:ext cx="7979492" cy="523220"/>
          </a:xfrm>
          <a:prstGeom prst="rect">
            <a:avLst/>
          </a:prstGeom>
        </p:spPr>
        <p:txBody>
          <a:bodyPr wrap="none">
            <a:spAutoFit/>
          </a:bodyPr>
          <a:lstStyle/>
          <a:p>
            <a:r>
              <a:rPr lang="en-US" sz="2800" dirty="0" smtClean="0">
                <a:solidFill>
                  <a:srgbClr val="3B3835"/>
                </a:solidFill>
                <a:latin typeface="Helvetica Neue"/>
              </a:rPr>
              <a:t>A </a:t>
            </a:r>
            <a:r>
              <a:rPr lang="en-US" sz="2800" dirty="0">
                <a:solidFill>
                  <a:srgbClr val="3B3835"/>
                </a:solidFill>
                <a:latin typeface="Helvetica Neue"/>
              </a:rPr>
              <a:t>process, an act and an art of making a speech.</a:t>
            </a:r>
          </a:p>
        </p:txBody>
      </p:sp>
    </p:spTree>
    <p:extLst>
      <p:ext uri="{BB962C8B-B14F-4D97-AF65-F5344CB8AC3E}">
        <p14:creationId xmlns:p14="http://schemas.microsoft.com/office/powerpoint/2010/main" val="1097898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500" y="504968"/>
            <a:ext cx="10126639" cy="6578220"/>
          </a:xfrm>
          <a:prstGeom prst="rect">
            <a:avLst/>
          </a:prstGeom>
        </p:spPr>
      </p:pic>
    </p:spTree>
    <p:extLst>
      <p:ext uri="{BB962C8B-B14F-4D97-AF65-F5344CB8AC3E}">
        <p14:creationId xmlns:p14="http://schemas.microsoft.com/office/powerpoint/2010/main" val="420093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060" y="232012"/>
            <a:ext cx="10276764" cy="6114197"/>
          </a:xfrm>
          <a:prstGeom prst="rect">
            <a:avLst/>
          </a:prstGeom>
        </p:spPr>
      </p:pic>
    </p:spTree>
    <p:extLst>
      <p:ext uri="{BB962C8B-B14F-4D97-AF65-F5344CB8AC3E}">
        <p14:creationId xmlns:p14="http://schemas.microsoft.com/office/powerpoint/2010/main" val="1900238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1" y="682388"/>
            <a:ext cx="9949218" cy="6045958"/>
          </a:xfrm>
          <a:prstGeom prst="rect">
            <a:avLst/>
          </a:prstGeom>
        </p:spPr>
      </p:pic>
    </p:spTree>
    <p:extLst>
      <p:ext uri="{BB962C8B-B14F-4D97-AF65-F5344CB8AC3E}">
        <p14:creationId xmlns:p14="http://schemas.microsoft.com/office/powerpoint/2010/main" val="588978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ltLang="en-US"/>
              <a:t>Purpose of an Introduction</a:t>
            </a:r>
          </a:p>
        </p:txBody>
      </p:sp>
      <p:sp>
        <p:nvSpPr>
          <p:cNvPr id="24579" name="Rectangle 3"/>
          <p:cNvSpPr>
            <a:spLocks noGrp="1" noChangeArrowheads="1"/>
          </p:cNvSpPr>
          <p:nvPr>
            <p:ph type="body" idx="1"/>
          </p:nvPr>
        </p:nvSpPr>
        <p:spPr>
          <a:xfrm>
            <a:off x="5181600" y="2438400"/>
            <a:ext cx="4800600" cy="3886200"/>
          </a:xfrm>
        </p:spPr>
        <p:txBody>
          <a:bodyPr/>
          <a:lstStyle/>
          <a:p>
            <a:r>
              <a:rPr lang="en-GB" altLang="en-US" sz="2800"/>
              <a:t>Build enthusiasm for speaker</a:t>
            </a:r>
          </a:p>
          <a:p>
            <a:r>
              <a:rPr lang="en-GB" altLang="en-US" sz="2800"/>
              <a:t>Build enthusiasm for topic</a:t>
            </a:r>
          </a:p>
          <a:p>
            <a:r>
              <a:rPr lang="en-GB" altLang="en-US" sz="2800"/>
              <a:t>Establish a welcoming atmosphere</a:t>
            </a:r>
          </a:p>
          <a:p>
            <a:r>
              <a:rPr lang="en-GB" altLang="en-US" sz="2800"/>
              <a:t>Boost credibility of speaker</a:t>
            </a:r>
          </a:p>
          <a:p>
            <a:pPr>
              <a:buFontTx/>
              <a:buNone/>
            </a:pPr>
            <a:endParaRPr lang="en-GB" altLang="en-US" sz="2800"/>
          </a:p>
        </p:txBody>
      </p:sp>
      <p:graphicFrame>
        <p:nvGraphicFramePr>
          <p:cNvPr id="24580" name="Object 4"/>
          <p:cNvGraphicFramePr>
            <a:graphicFrameLocks noChangeAspect="1"/>
          </p:cNvGraphicFramePr>
          <p:nvPr/>
        </p:nvGraphicFramePr>
        <p:xfrm>
          <a:off x="2438401" y="2057401"/>
          <a:ext cx="2289175" cy="3800475"/>
        </p:xfrm>
        <a:graphic>
          <a:graphicData uri="http://schemas.openxmlformats.org/presentationml/2006/ole">
            <mc:AlternateContent xmlns:mc="http://schemas.openxmlformats.org/markup-compatibility/2006">
              <mc:Choice xmlns:v="urn:schemas-microsoft-com:vml" Requires="v">
                <p:oleObj spid="_x0000_s4150" name="Image" r:id="rId4" imgW="1600000" imgH="2657846" progId="PhotoDeluxeBusiness.Image.1">
                  <p:embed/>
                </p:oleObj>
              </mc:Choice>
              <mc:Fallback>
                <p:oleObj name="Image" r:id="rId4" imgW="1600000" imgH="2657846" progId="PhotoDeluxeBusiness.Image.1">
                  <p:embed/>
                  <p:pic>
                    <p:nvPicPr>
                      <p:cNvPr id="2458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1" y="2057401"/>
                        <a:ext cx="2289175" cy="3800475"/>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8266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24580"/>
                                        </p:tgtEl>
                                        <p:attrNameLst>
                                          <p:attrName>style.visibility</p:attrName>
                                        </p:attrNameLst>
                                      </p:cBhvr>
                                      <p:to>
                                        <p:strVal val="visible"/>
                                      </p:to>
                                    </p:set>
                                    <p:animEffect transition="in" filter="dissolve">
                                      <p:cBhvr>
                                        <p:cTn id="10" dur="500"/>
                                        <p:tgtEl>
                                          <p:spTgt spid="245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4579">
                                            <p:txEl>
                                              <p:pRg st="0" end="0"/>
                                            </p:txEl>
                                          </p:spTgt>
                                        </p:tgtEl>
                                        <p:attrNameLst>
                                          <p:attrName>style.visibility</p:attrName>
                                        </p:attrNameLst>
                                      </p:cBhvr>
                                      <p:to>
                                        <p:strVal val="visible"/>
                                      </p:to>
                                    </p:set>
                                    <p:animEffect transition="in" filter="wipe(up)">
                                      <p:cBhvr>
                                        <p:cTn id="15" dur="500"/>
                                        <p:tgtEl>
                                          <p:spTgt spid="24579">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579">
                                            <p:txEl>
                                              <p:pRg st="1" end="1"/>
                                            </p:txEl>
                                          </p:spTgt>
                                        </p:tgtEl>
                                        <p:attrNameLst>
                                          <p:attrName>style.visibility</p:attrName>
                                        </p:attrNameLst>
                                      </p:cBhvr>
                                      <p:to>
                                        <p:strVal val="visible"/>
                                      </p:to>
                                    </p:set>
                                    <p:animEffect transition="in" filter="wipe(up)">
                                      <p:cBhvr>
                                        <p:cTn id="20" dur="500"/>
                                        <p:tgtEl>
                                          <p:spTgt spid="2457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Effect transition="in" filter="wipe(up)">
                                      <p:cBhvr>
                                        <p:cTn id="25" dur="500"/>
                                        <p:tgtEl>
                                          <p:spTgt spid="24579">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4579">
                                            <p:txEl>
                                              <p:pRg st="3" end="3"/>
                                            </p:txEl>
                                          </p:spTgt>
                                        </p:tgtEl>
                                        <p:attrNameLst>
                                          <p:attrName>style.visibility</p:attrName>
                                        </p:attrNameLst>
                                      </p:cBhvr>
                                      <p:to>
                                        <p:strVal val="visible"/>
                                      </p:to>
                                    </p:set>
                                    <p:animEffect transition="in" filter="wipe(up)">
                                      <p:cBhvr>
                                        <p:cTn id="30"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7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1219200"/>
            <a:ext cx="9144000" cy="1143000"/>
          </a:xfrm>
        </p:spPr>
        <p:txBody>
          <a:bodyPr/>
          <a:lstStyle/>
          <a:p>
            <a:r>
              <a:rPr lang="en-GB" altLang="en-US"/>
              <a:t>Three things you do during the intro</a:t>
            </a:r>
            <a:r>
              <a:rPr lang="en-GB" altLang="en-US" sz="4000"/>
              <a:t>.</a:t>
            </a:r>
          </a:p>
        </p:txBody>
      </p:sp>
      <p:sp>
        <p:nvSpPr>
          <p:cNvPr id="12291" name="Rectangle 3"/>
          <p:cNvSpPr>
            <a:spLocks noGrp="1" noChangeArrowheads="1"/>
          </p:cNvSpPr>
          <p:nvPr>
            <p:ph type="body" idx="1"/>
          </p:nvPr>
        </p:nvSpPr>
        <p:spPr>
          <a:xfrm>
            <a:off x="991673" y="2362200"/>
            <a:ext cx="5653826" cy="4114800"/>
          </a:xfrm>
        </p:spPr>
        <p:txBody>
          <a:bodyPr>
            <a:noAutofit/>
          </a:bodyPr>
          <a:lstStyle/>
          <a:p>
            <a:r>
              <a:rPr lang="en-US" altLang="en-US" sz="2400" dirty="0"/>
              <a:t>Get Attention and </a:t>
            </a:r>
            <a:r>
              <a:rPr lang="en-US" altLang="en-US" sz="2400" dirty="0" smtClean="0"/>
              <a:t>create Interest</a:t>
            </a:r>
            <a:endParaRPr lang="en-US" altLang="en-US" sz="2400" dirty="0"/>
          </a:p>
          <a:p>
            <a:r>
              <a:rPr lang="en-US" altLang="en-US" sz="2400" dirty="0"/>
              <a:t>Reveal the </a:t>
            </a:r>
            <a:r>
              <a:rPr lang="en-US" altLang="en-US" sz="2400" dirty="0" smtClean="0"/>
              <a:t>Topic</a:t>
            </a:r>
          </a:p>
          <a:p>
            <a:r>
              <a:rPr lang="en-GB" altLang="en-US" sz="2400" dirty="0"/>
              <a:t>Startle the audience with an arresting </a:t>
            </a:r>
            <a:r>
              <a:rPr lang="en-GB" altLang="en-US" sz="2400" dirty="0" smtClean="0"/>
              <a:t>statement/argument</a:t>
            </a:r>
            <a:endParaRPr lang="en-US" altLang="en-US" sz="2400" dirty="0"/>
          </a:p>
          <a:p>
            <a:r>
              <a:rPr lang="en-US" altLang="en-US" sz="2400" dirty="0"/>
              <a:t>Establish Credibility and Goodwill</a:t>
            </a:r>
          </a:p>
          <a:p>
            <a:r>
              <a:rPr lang="en-US" altLang="en-US" sz="2400" dirty="0"/>
              <a:t>Preview the body of the speech</a:t>
            </a:r>
          </a:p>
          <a:p>
            <a:pPr>
              <a:buFontTx/>
              <a:buNone/>
            </a:pPr>
            <a:endParaRPr lang="en-GB" altLang="en-US" sz="2400" dirty="0"/>
          </a:p>
        </p:txBody>
      </p:sp>
      <p:graphicFrame>
        <p:nvGraphicFramePr>
          <p:cNvPr id="12292" name="Object 4"/>
          <p:cNvGraphicFramePr>
            <a:graphicFrameLocks noChangeAspect="1"/>
          </p:cNvGraphicFramePr>
          <p:nvPr/>
        </p:nvGraphicFramePr>
        <p:xfrm>
          <a:off x="7620001" y="2667000"/>
          <a:ext cx="2265363" cy="3124200"/>
        </p:xfrm>
        <a:graphic>
          <a:graphicData uri="http://schemas.openxmlformats.org/presentationml/2006/ole">
            <mc:AlternateContent xmlns:mc="http://schemas.openxmlformats.org/markup-compatibility/2006">
              <mc:Choice xmlns:v="urn:schemas-microsoft-com:vml" Requires="v">
                <p:oleObj spid="_x0000_s2106" name="Image" r:id="rId4" imgW="2010056" imgH="2771429" progId="PhotoDeluxeBusiness.Image.1">
                  <p:embed/>
                </p:oleObj>
              </mc:Choice>
              <mc:Fallback>
                <p:oleObj name="Image" r:id="rId4" imgW="2010056" imgH="2771429" progId="PhotoDeluxeBusiness.Image.1">
                  <p:embed/>
                  <p:pic>
                    <p:nvPicPr>
                      <p:cNvPr id="1229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1" y="2667000"/>
                        <a:ext cx="2265363" cy="3124200"/>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52966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dissolve">
                                      <p:cBhvr>
                                        <p:cTn id="10" dur="500"/>
                                        <p:tgtEl>
                                          <p:spTgt spid="1229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291">
                                            <p:txEl>
                                              <p:pRg st="0" end="0"/>
                                            </p:txEl>
                                          </p:spTgt>
                                        </p:tgtEl>
                                        <p:attrNameLst>
                                          <p:attrName>style.visibility</p:attrName>
                                        </p:attrNameLst>
                                      </p:cBhvr>
                                      <p:to>
                                        <p:strVal val="visible"/>
                                      </p:to>
                                    </p:set>
                                    <p:animEffect transition="in" filter="wipe(up)">
                                      <p:cBhvr>
                                        <p:cTn id="15" dur="500"/>
                                        <p:tgtEl>
                                          <p:spTgt spid="1229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2291">
                                            <p:txEl>
                                              <p:pRg st="1" end="1"/>
                                            </p:txEl>
                                          </p:spTgt>
                                        </p:tgtEl>
                                        <p:attrNameLst>
                                          <p:attrName>style.visibility</p:attrName>
                                        </p:attrNameLst>
                                      </p:cBhvr>
                                      <p:to>
                                        <p:strVal val="visible"/>
                                      </p:to>
                                    </p:set>
                                    <p:animEffect transition="in" filter="wipe(up)">
                                      <p:cBhvr>
                                        <p:cTn id="20" dur="500"/>
                                        <p:tgtEl>
                                          <p:spTgt spid="1229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Effect transition="in" filter="wipe(up)">
                                      <p:cBhvr>
                                        <p:cTn id="25" dur="500"/>
                                        <p:tgtEl>
                                          <p:spTgt spid="1229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291">
                                            <p:txEl>
                                              <p:pRg st="3" end="3"/>
                                            </p:txEl>
                                          </p:spTgt>
                                        </p:tgtEl>
                                        <p:attrNameLst>
                                          <p:attrName>style.visibility</p:attrName>
                                        </p:attrNameLst>
                                      </p:cBhvr>
                                      <p:to>
                                        <p:strVal val="visible"/>
                                      </p:to>
                                    </p:set>
                                    <p:animEffect transition="in" filter="wipe(up)">
                                      <p:cBhvr>
                                        <p:cTn id="30" dur="500"/>
                                        <p:tgtEl>
                                          <p:spTgt spid="1229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2291">
                                            <p:txEl>
                                              <p:pRg st="4" end="4"/>
                                            </p:txEl>
                                          </p:spTgt>
                                        </p:tgtEl>
                                        <p:attrNameLst>
                                          <p:attrName>style.visibility</p:attrName>
                                        </p:attrNameLst>
                                      </p:cBhvr>
                                      <p:to>
                                        <p:strVal val="visible"/>
                                      </p:to>
                                    </p:set>
                                    <p:animEffect transition="in" filter="wipe(up)">
                                      <p:cBhvr>
                                        <p:cTn id="35"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Body.</a:t>
            </a:r>
            <a:endParaRPr lang="en-US" b="1" dirty="0"/>
          </a:p>
        </p:txBody>
      </p:sp>
      <p:sp>
        <p:nvSpPr>
          <p:cNvPr id="3" name="Rectangle 2"/>
          <p:cNvSpPr/>
          <p:nvPr/>
        </p:nvSpPr>
        <p:spPr>
          <a:xfrm>
            <a:off x="1154953" y="2481106"/>
            <a:ext cx="10166428" cy="3539430"/>
          </a:xfrm>
          <a:prstGeom prst="rect">
            <a:avLst/>
          </a:prstGeom>
        </p:spPr>
        <p:txBody>
          <a:bodyPr wrap="square">
            <a:spAutoFit/>
          </a:bodyPr>
          <a:lstStyle/>
          <a:p>
            <a:pPr marL="342900" indent="-342900">
              <a:buFont typeface="+mj-lt"/>
              <a:buAutoNum type="arabicPeriod"/>
            </a:pPr>
            <a:r>
              <a:rPr lang="en-US" sz="2800" dirty="0" smtClean="0">
                <a:latin typeface="Calibri" panose="020F0502020204030204" pitchFamily="34" charset="0"/>
              </a:rPr>
              <a:t>Elaborate the subject </a:t>
            </a:r>
          </a:p>
          <a:p>
            <a:pPr marL="342900" indent="-342900">
              <a:buFont typeface="+mj-lt"/>
              <a:buAutoNum type="arabicPeriod"/>
            </a:pPr>
            <a:r>
              <a:rPr lang="en-US" sz="2800" dirty="0" smtClean="0">
                <a:latin typeface="Calibri" panose="020F0502020204030204" pitchFamily="34" charset="0"/>
              </a:rPr>
              <a:t>Give a division of the subject </a:t>
            </a:r>
          </a:p>
          <a:p>
            <a:pPr marL="342900" indent="-342900">
              <a:buFont typeface="+mj-lt"/>
              <a:buAutoNum type="arabicPeriod"/>
            </a:pPr>
            <a:r>
              <a:rPr lang="en-US" sz="2800" dirty="0" smtClean="0">
                <a:latin typeface="Calibri" panose="020F0502020204030204" pitchFamily="34" charset="0"/>
              </a:rPr>
              <a:t>Emphasize on the changes between the divisions </a:t>
            </a:r>
          </a:p>
          <a:p>
            <a:pPr marL="342900" indent="-342900">
              <a:buFont typeface="+mj-lt"/>
              <a:buAutoNum type="arabicPeriod"/>
            </a:pPr>
            <a:r>
              <a:rPr lang="en-US" sz="2800" dirty="0">
                <a:latin typeface="Calibri" panose="020F0502020204030204" pitchFamily="34" charset="0"/>
              </a:rPr>
              <a:t>p</a:t>
            </a:r>
            <a:r>
              <a:rPr lang="en-US" sz="2800" dirty="0" smtClean="0">
                <a:latin typeface="Calibri" panose="020F0502020204030204" pitchFamily="34" charset="0"/>
              </a:rPr>
              <a:t>ut relevant examples to support your </a:t>
            </a:r>
            <a:r>
              <a:rPr lang="en-US" sz="2800" dirty="0" smtClean="0">
                <a:latin typeface="Calibri" panose="020F0502020204030204" pitchFamily="34" charset="0"/>
              </a:rPr>
              <a:t>stand</a:t>
            </a:r>
          </a:p>
          <a:p>
            <a:pPr marL="342900" indent="-342900">
              <a:buFont typeface="+mj-lt"/>
              <a:buAutoNum type="arabicPeriod"/>
            </a:pPr>
            <a:r>
              <a:rPr lang="en-US" altLang="en-US" sz="2800" dirty="0" smtClean="0">
                <a:latin typeface="Calibri" panose="020F0502020204030204" pitchFamily="34" charset="0"/>
              </a:rPr>
              <a:t>Each </a:t>
            </a:r>
            <a:r>
              <a:rPr lang="en-US" altLang="en-US" sz="2800" dirty="0">
                <a:latin typeface="Calibri" panose="020F0502020204030204" pitchFamily="34" charset="0"/>
              </a:rPr>
              <a:t>main point should be independent of the other main </a:t>
            </a:r>
            <a:r>
              <a:rPr lang="en-US" altLang="en-US" sz="2800" dirty="0" smtClean="0">
                <a:latin typeface="Calibri" panose="020F0502020204030204" pitchFamily="34" charset="0"/>
              </a:rPr>
              <a:t>points.</a:t>
            </a:r>
          </a:p>
          <a:p>
            <a:pPr marL="342900" indent="-342900">
              <a:buFont typeface="+mj-lt"/>
              <a:buAutoNum type="arabicPeriod"/>
            </a:pPr>
            <a:r>
              <a:rPr lang="en-US" altLang="en-US" sz="2800" dirty="0" smtClean="0">
                <a:latin typeface="Calibri" panose="020F0502020204030204" pitchFamily="34" charset="0"/>
              </a:rPr>
              <a:t>Use </a:t>
            </a:r>
            <a:r>
              <a:rPr lang="en-US" altLang="en-US" sz="2800" dirty="0">
                <a:latin typeface="Calibri" panose="020F0502020204030204" pitchFamily="34" charset="0"/>
              </a:rPr>
              <a:t>the same pattern of wording for each main </a:t>
            </a:r>
            <a:r>
              <a:rPr lang="en-US" altLang="en-US" sz="2800" dirty="0" smtClean="0">
                <a:latin typeface="Calibri" panose="020F0502020204030204" pitchFamily="34" charset="0"/>
              </a:rPr>
              <a:t>point</a:t>
            </a:r>
          </a:p>
          <a:p>
            <a:pPr marL="342900" indent="-342900">
              <a:buFont typeface="+mj-lt"/>
              <a:buAutoNum type="arabicPeriod"/>
            </a:pPr>
            <a:r>
              <a:rPr lang="en-US" altLang="en-US" sz="2800" dirty="0" smtClean="0">
                <a:latin typeface="Calibri" panose="020F0502020204030204" pitchFamily="34" charset="0"/>
              </a:rPr>
              <a:t>Balance </a:t>
            </a:r>
            <a:r>
              <a:rPr lang="en-US" altLang="en-US" sz="2800" dirty="0">
                <a:latin typeface="Calibri" panose="020F0502020204030204" pitchFamily="34" charset="0"/>
              </a:rPr>
              <a:t>the amount of time spent on each main point.</a:t>
            </a:r>
          </a:p>
          <a:p>
            <a:pPr marL="342900" indent="-342900">
              <a:buFont typeface="+mj-lt"/>
              <a:buAutoNum type="arabicPeriod"/>
            </a:pPr>
            <a:endParaRPr lang="en-US" sz="2800" dirty="0">
              <a:latin typeface="Calibri" panose="020F0502020204030204" pitchFamily="34" charset="0"/>
            </a:endParaRPr>
          </a:p>
        </p:txBody>
      </p:sp>
    </p:spTree>
    <p:extLst>
      <p:ext uri="{BB962C8B-B14F-4D97-AF65-F5344CB8AC3E}">
        <p14:creationId xmlns:p14="http://schemas.microsoft.com/office/powerpoint/2010/main" val="30369044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a:r>
              <a:rPr lang="en-US" altLang="en-US" sz="3200" dirty="0"/>
              <a:t>Organizing a Speech – Supporting Materials</a:t>
            </a:r>
          </a:p>
        </p:txBody>
      </p:sp>
      <p:sp>
        <p:nvSpPr>
          <p:cNvPr id="62467" name="Rectangle 3"/>
          <p:cNvSpPr>
            <a:spLocks noGrp="1" noChangeArrowheads="1"/>
          </p:cNvSpPr>
          <p:nvPr>
            <p:ph type="body" idx="1"/>
          </p:nvPr>
        </p:nvSpPr>
        <p:spPr>
          <a:xfrm>
            <a:off x="1153365" y="2179751"/>
            <a:ext cx="10218679" cy="4530725"/>
          </a:xfrm>
        </p:spPr>
        <p:txBody>
          <a:bodyPr/>
          <a:lstStyle/>
          <a:p>
            <a:r>
              <a:rPr lang="en-US" altLang="en-US" sz="2400" dirty="0"/>
              <a:t>Supporting Materials</a:t>
            </a:r>
          </a:p>
          <a:p>
            <a:pPr lvl="1"/>
            <a:r>
              <a:rPr lang="en-US" altLang="en-US" sz="2000" dirty="0"/>
              <a:t>The “flesh” that fills out the skeleton of your </a:t>
            </a:r>
            <a:r>
              <a:rPr lang="en-US" altLang="en-US" sz="2000" dirty="0" smtClean="0"/>
              <a:t>speech.</a:t>
            </a:r>
            <a:endParaRPr lang="en-US" altLang="en-US" sz="2000" dirty="0"/>
          </a:p>
          <a:p>
            <a:pPr lvl="1"/>
            <a:r>
              <a:rPr lang="en-US" altLang="en-US" sz="2000" dirty="0"/>
              <a:t>Listeners need supporting materials to accept what the speaker </a:t>
            </a:r>
            <a:r>
              <a:rPr lang="en-US" altLang="en-US" sz="2000" dirty="0" smtClean="0"/>
              <a:t>says.</a:t>
            </a:r>
            <a:endParaRPr lang="en-US" altLang="en-US" sz="2000" dirty="0"/>
          </a:p>
          <a:p>
            <a:pPr lvl="1"/>
            <a:r>
              <a:rPr lang="en-US" altLang="en-US" sz="2000" dirty="0"/>
              <a:t>Three major types of supporting materials:</a:t>
            </a:r>
          </a:p>
          <a:p>
            <a:pPr lvl="2"/>
            <a:r>
              <a:rPr lang="en-US" altLang="en-US" sz="1800" dirty="0"/>
              <a:t>Examples</a:t>
            </a:r>
          </a:p>
          <a:p>
            <a:pPr lvl="2"/>
            <a:r>
              <a:rPr lang="en-US" altLang="en-US" sz="1800" dirty="0"/>
              <a:t>Statistics</a:t>
            </a:r>
          </a:p>
          <a:p>
            <a:pPr lvl="2"/>
            <a:r>
              <a:rPr lang="en-US" altLang="en-US" sz="1800" dirty="0"/>
              <a:t>Testimony</a:t>
            </a:r>
          </a:p>
          <a:p>
            <a:pPr lvl="1"/>
            <a:r>
              <a:rPr lang="en-US" altLang="en-US" sz="2000" dirty="0"/>
              <a:t>Always provide sources to give credibility to the supporting materials</a:t>
            </a:r>
          </a:p>
          <a:p>
            <a:endParaRPr lang="en-US" altLang="en-US" sz="2400" dirty="0"/>
          </a:p>
        </p:txBody>
      </p:sp>
    </p:spTree>
    <p:extLst>
      <p:ext uri="{BB962C8B-B14F-4D97-AF65-F5344CB8AC3E}">
        <p14:creationId xmlns:p14="http://schemas.microsoft.com/office/powerpoint/2010/main" val="2368240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057400" y="304800"/>
            <a:ext cx="7772400" cy="1143000"/>
          </a:xfrm>
        </p:spPr>
        <p:txBody>
          <a:bodyPr/>
          <a:lstStyle/>
          <a:p>
            <a:r>
              <a:rPr lang="en-GB" altLang="en-US"/>
              <a:t>The Conclusion</a:t>
            </a:r>
          </a:p>
        </p:txBody>
      </p:sp>
      <p:sp>
        <p:nvSpPr>
          <p:cNvPr id="13315" name="Rectangle 3"/>
          <p:cNvSpPr>
            <a:spLocks noGrp="1" noChangeArrowheads="1"/>
          </p:cNvSpPr>
          <p:nvPr>
            <p:ph type="body" sz="half" idx="1"/>
          </p:nvPr>
        </p:nvSpPr>
        <p:spPr>
          <a:xfrm>
            <a:off x="2438400" y="2667000"/>
            <a:ext cx="4038600" cy="609600"/>
          </a:xfrm>
        </p:spPr>
        <p:txBody>
          <a:bodyPr/>
          <a:lstStyle/>
          <a:p>
            <a:pPr>
              <a:buFontTx/>
              <a:buNone/>
            </a:pPr>
            <a:r>
              <a:rPr lang="en-GB" altLang="en-US" sz="2800"/>
              <a:t>Two Purposes</a:t>
            </a:r>
          </a:p>
        </p:txBody>
      </p:sp>
      <p:sp>
        <p:nvSpPr>
          <p:cNvPr id="13316" name="Rectangle 4"/>
          <p:cNvSpPr>
            <a:spLocks noGrp="1" noChangeArrowheads="1"/>
          </p:cNvSpPr>
          <p:nvPr>
            <p:ph type="body" sz="half" idx="2"/>
          </p:nvPr>
        </p:nvSpPr>
        <p:spPr>
          <a:xfrm>
            <a:off x="2895600" y="3581400"/>
            <a:ext cx="3810000" cy="1600200"/>
          </a:xfrm>
        </p:spPr>
        <p:txBody>
          <a:bodyPr>
            <a:normAutofit fontScale="85000" lnSpcReduction="10000"/>
          </a:bodyPr>
          <a:lstStyle/>
          <a:p>
            <a:r>
              <a:rPr lang="en-GB" altLang="en-US" sz="2800"/>
              <a:t>Let the audience know you are ending</a:t>
            </a:r>
          </a:p>
          <a:p>
            <a:r>
              <a:rPr lang="en-GB" altLang="en-US" sz="2800"/>
              <a:t>Reinforce central idea</a:t>
            </a:r>
          </a:p>
        </p:txBody>
      </p:sp>
      <p:graphicFrame>
        <p:nvGraphicFramePr>
          <p:cNvPr id="13317" name="Object 5"/>
          <p:cNvGraphicFramePr>
            <a:graphicFrameLocks noChangeAspect="1"/>
          </p:cNvGraphicFramePr>
          <p:nvPr/>
        </p:nvGraphicFramePr>
        <p:xfrm>
          <a:off x="7696201" y="2209800"/>
          <a:ext cx="2303463" cy="3962400"/>
        </p:xfrm>
        <a:graphic>
          <a:graphicData uri="http://schemas.openxmlformats.org/presentationml/2006/ole">
            <mc:AlternateContent xmlns:mc="http://schemas.openxmlformats.org/markup-compatibility/2006">
              <mc:Choice xmlns:v="urn:schemas-microsoft-com:vml" Requires="v">
                <p:oleObj spid="_x0000_s3130" name="Image" r:id="rId4" imgW="3172268" imgH="5458587" progId="PhotoDeluxeBusiness.Image.1">
                  <p:embed/>
                </p:oleObj>
              </mc:Choice>
              <mc:Fallback>
                <p:oleObj name="Image" r:id="rId4" imgW="3172268" imgH="5458587" progId="PhotoDeluxeBusiness.Image.1">
                  <p:embed/>
                  <p:pic>
                    <p:nvPicPr>
                      <p:cNvPr id="1331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1" y="2209800"/>
                        <a:ext cx="2303463" cy="3962400"/>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666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13317"/>
                                        </p:tgtEl>
                                        <p:attrNameLst>
                                          <p:attrName>style.visibility</p:attrName>
                                        </p:attrNameLst>
                                      </p:cBhvr>
                                      <p:to>
                                        <p:strVal val="visible"/>
                                      </p:to>
                                    </p:set>
                                    <p:animEffect transition="in" filter="dissolve">
                                      <p:cBhvr>
                                        <p:cTn id="10" dur="500"/>
                                        <p:tgtEl>
                                          <p:spTgt spid="133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3315">
                                            <p:txEl>
                                              <p:pRg st="0" end="0"/>
                                            </p:txEl>
                                          </p:spTgt>
                                        </p:tgtEl>
                                        <p:attrNameLst>
                                          <p:attrName>style.visibility</p:attrName>
                                        </p:attrNameLst>
                                      </p:cBhvr>
                                      <p:to>
                                        <p:strVal val="visible"/>
                                      </p:to>
                                    </p:set>
                                    <p:animEffect transition="in" filter="wipe(up)">
                                      <p:cBhvr>
                                        <p:cTn id="15" dur="500"/>
                                        <p:tgtEl>
                                          <p:spTgt spid="1331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316">
                                            <p:txEl>
                                              <p:pRg st="0" end="0"/>
                                            </p:txEl>
                                          </p:spTgt>
                                        </p:tgtEl>
                                        <p:attrNameLst>
                                          <p:attrName>style.visibility</p:attrName>
                                        </p:attrNameLst>
                                      </p:cBhvr>
                                      <p:to>
                                        <p:strVal val="visible"/>
                                      </p:to>
                                    </p:set>
                                    <p:animEffect transition="in" filter="wipe(up)">
                                      <p:cBhvr>
                                        <p:cTn id="20" dur="500"/>
                                        <p:tgtEl>
                                          <p:spTgt spid="1331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3316">
                                            <p:txEl>
                                              <p:pRg st="1" end="1"/>
                                            </p:txEl>
                                          </p:spTgt>
                                        </p:tgtEl>
                                        <p:attrNameLst>
                                          <p:attrName>style.visibility</p:attrName>
                                        </p:attrNameLst>
                                      </p:cBhvr>
                                      <p:to>
                                        <p:strVal val="visible"/>
                                      </p:to>
                                    </p:set>
                                    <p:animEffect transition="in" filter="wipe(up)">
                                      <p:cBhvr>
                                        <p:cTn id="25" dur="500"/>
                                        <p:tgtEl>
                                          <p:spTgt spid="13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build="p" autoUpdateAnimBg="0"/>
      <p:bldP spid="1331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59" y="2295525"/>
            <a:ext cx="11796215" cy="4562475"/>
          </a:xfrm>
          <a:prstGeom prst="rect">
            <a:avLst/>
          </a:prstGeom>
        </p:spPr>
      </p:pic>
    </p:spTree>
    <p:extLst>
      <p:ext uri="{BB962C8B-B14F-4D97-AF65-F5344CB8AC3E}">
        <p14:creationId xmlns:p14="http://schemas.microsoft.com/office/powerpoint/2010/main" val="28398553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Good </a:t>
            </a:r>
            <a:r>
              <a:rPr lang="en-US" dirty="0" smtClean="0"/>
              <a:t>Speech:</a:t>
            </a:r>
            <a:endParaRPr lang="en-US" dirty="0"/>
          </a:p>
        </p:txBody>
      </p:sp>
      <p:sp>
        <p:nvSpPr>
          <p:cNvPr id="3" name="Rectangle 2"/>
          <p:cNvSpPr/>
          <p:nvPr/>
        </p:nvSpPr>
        <p:spPr>
          <a:xfrm>
            <a:off x="1006589" y="2693710"/>
            <a:ext cx="10056364" cy="2554545"/>
          </a:xfrm>
          <a:prstGeom prst="rect">
            <a:avLst/>
          </a:prstGeom>
        </p:spPr>
        <p:txBody>
          <a:bodyPr wrap="square">
            <a:spAutoFit/>
          </a:bodyPr>
          <a:lstStyle/>
          <a:p>
            <a:pPr marL="742950" indent="-742950">
              <a:buFont typeface="+mj-lt"/>
              <a:buAutoNum type="arabicPeriod"/>
            </a:pPr>
            <a:r>
              <a:rPr lang="en-US" sz="4000" dirty="0" smtClean="0">
                <a:solidFill>
                  <a:srgbClr val="3B3835"/>
                </a:solidFill>
                <a:latin typeface="Helvetica Neue"/>
              </a:rPr>
              <a:t>Attitude/posture</a:t>
            </a:r>
          </a:p>
          <a:p>
            <a:pPr marL="742950" indent="-742950">
              <a:buFont typeface="+mj-lt"/>
              <a:buAutoNum type="arabicPeriod"/>
            </a:pPr>
            <a:r>
              <a:rPr lang="en-US" sz="4000" dirty="0" smtClean="0">
                <a:solidFill>
                  <a:srgbClr val="3B3835"/>
                </a:solidFill>
                <a:latin typeface="Helvetica Neue"/>
              </a:rPr>
              <a:t>Rehearsal</a:t>
            </a:r>
            <a:endParaRPr lang="en-US" sz="4000" dirty="0">
              <a:solidFill>
                <a:srgbClr val="3B3835"/>
              </a:solidFill>
              <a:latin typeface="Helvetica Neue"/>
            </a:endParaRPr>
          </a:p>
          <a:p>
            <a:pPr marL="742950" indent="-742950">
              <a:buFont typeface="+mj-lt"/>
              <a:buAutoNum type="arabicPeriod"/>
            </a:pPr>
            <a:r>
              <a:rPr lang="en-US" sz="4000" dirty="0" smtClean="0">
                <a:solidFill>
                  <a:srgbClr val="3B3835"/>
                </a:solidFill>
                <a:latin typeface="Helvetica Neue"/>
              </a:rPr>
              <a:t>Vocal expression/voice tone and mood.</a:t>
            </a:r>
            <a:endParaRPr lang="en-US" sz="4000" dirty="0">
              <a:solidFill>
                <a:srgbClr val="3B3835"/>
              </a:solidFill>
              <a:latin typeface="Helvetica Neue"/>
            </a:endParaRPr>
          </a:p>
          <a:p>
            <a:pPr marL="742950" indent="-742950">
              <a:buFont typeface="+mj-lt"/>
              <a:buAutoNum type="arabicPeriod"/>
            </a:pPr>
            <a:r>
              <a:rPr lang="en-US" sz="4000" dirty="0" smtClean="0">
                <a:solidFill>
                  <a:srgbClr val="3B3835"/>
                </a:solidFill>
                <a:latin typeface="Helvetica Neue"/>
              </a:rPr>
              <a:t>Nonverbal </a:t>
            </a:r>
            <a:r>
              <a:rPr lang="en-US" sz="4000" dirty="0">
                <a:solidFill>
                  <a:srgbClr val="3B3835"/>
                </a:solidFill>
                <a:latin typeface="Helvetica Neue"/>
              </a:rPr>
              <a:t>expression</a:t>
            </a:r>
            <a:endParaRPr lang="en-US" sz="4000" dirty="0"/>
          </a:p>
        </p:txBody>
      </p:sp>
    </p:spTree>
    <p:extLst>
      <p:ext uri="{BB962C8B-B14F-4D97-AF65-F5344CB8AC3E}">
        <p14:creationId xmlns:p14="http://schemas.microsoft.com/office/powerpoint/2010/main" val="101863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80" y="1816502"/>
            <a:ext cx="11464120" cy="4532783"/>
          </a:xfrm>
          <a:prstGeom prst="rect">
            <a:avLst/>
          </a:prstGeom>
        </p:spPr>
      </p:pic>
    </p:spTree>
    <p:extLst>
      <p:ext uri="{BB962C8B-B14F-4D97-AF65-F5344CB8AC3E}">
        <p14:creationId xmlns:p14="http://schemas.microsoft.com/office/powerpoint/2010/main" val="31681548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Good Speech:</a:t>
            </a:r>
          </a:p>
        </p:txBody>
      </p:sp>
      <p:sp>
        <p:nvSpPr>
          <p:cNvPr id="3" name="Rectangle 2"/>
          <p:cNvSpPr/>
          <p:nvPr/>
        </p:nvSpPr>
        <p:spPr>
          <a:xfrm>
            <a:off x="772365" y="2493779"/>
            <a:ext cx="11127713" cy="3416320"/>
          </a:xfrm>
          <a:prstGeom prst="rect">
            <a:avLst/>
          </a:prstGeom>
        </p:spPr>
        <p:txBody>
          <a:bodyPr wrap="square">
            <a:spAutoFit/>
          </a:bodyPr>
          <a:lstStyle/>
          <a:p>
            <a:r>
              <a:rPr lang="en-US" sz="2400" dirty="0" smtClean="0">
                <a:solidFill>
                  <a:srgbClr val="3B3835"/>
                </a:solidFill>
                <a:latin typeface="Helvetica Neue"/>
              </a:rPr>
              <a:t>Attitude:</a:t>
            </a:r>
          </a:p>
          <a:p>
            <a:pPr marL="285750" indent="-285750">
              <a:buFont typeface="Arial" panose="020B0604020202020204" pitchFamily="34" charset="0"/>
              <a:buChar char="•"/>
            </a:pPr>
            <a:r>
              <a:rPr lang="en-US" sz="2400" dirty="0" smtClean="0">
                <a:solidFill>
                  <a:srgbClr val="3B3835"/>
                </a:solidFill>
                <a:latin typeface="Helvetica Neue"/>
              </a:rPr>
              <a:t>Attitude </a:t>
            </a:r>
            <a:r>
              <a:rPr lang="en-US" sz="2400" dirty="0">
                <a:solidFill>
                  <a:srgbClr val="3B3835"/>
                </a:solidFill>
                <a:latin typeface="Helvetica Neue"/>
              </a:rPr>
              <a:t>can be defines as the position or posture of the body appropriate to or expressive of an action, emotion, </a:t>
            </a:r>
            <a:r>
              <a:rPr lang="en-US" sz="2400" dirty="0" smtClean="0">
                <a:solidFill>
                  <a:srgbClr val="3B3835"/>
                </a:solidFill>
                <a:latin typeface="Helvetica Neue"/>
              </a:rPr>
              <a:t>etc.</a:t>
            </a:r>
          </a:p>
          <a:p>
            <a:pPr marL="285750" indent="-285750">
              <a:buFont typeface="Arial" panose="020B0604020202020204" pitchFamily="34" charset="0"/>
              <a:buChar char="•"/>
            </a:pPr>
            <a:r>
              <a:rPr lang="en-US" sz="2400" dirty="0" smtClean="0">
                <a:solidFill>
                  <a:srgbClr val="3B3835"/>
                </a:solidFill>
                <a:latin typeface="Helvetica Neue"/>
              </a:rPr>
              <a:t>Attitude </a:t>
            </a:r>
            <a:r>
              <a:rPr lang="en-US" sz="2400" dirty="0">
                <a:solidFill>
                  <a:srgbClr val="3B3835"/>
                </a:solidFill>
                <a:latin typeface="Helvetica Neue"/>
              </a:rPr>
              <a:t>matters a great deal with </a:t>
            </a:r>
            <a:r>
              <a:rPr lang="en-US" sz="2400" dirty="0" smtClean="0">
                <a:solidFill>
                  <a:srgbClr val="3B3835"/>
                </a:solidFill>
                <a:latin typeface="Helvetica Neue"/>
              </a:rPr>
              <a:t>delivery.</a:t>
            </a:r>
          </a:p>
          <a:p>
            <a:pPr marL="285750" indent="-285750">
              <a:buFont typeface="Arial" panose="020B0604020202020204" pitchFamily="34" charset="0"/>
              <a:buChar char="•"/>
            </a:pPr>
            <a:r>
              <a:rPr lang="en-US" sz="2400" dirty="0" smtClean="0">
                <a:solidFill>
                  <a:srgbClr val="3B3835"/>
                </a:solidFill>
                <a:latin typeface="Helvetica Neue"/>
              </a:rPr>
              <a:t>A </a:t>
            </a:r>
            <a:r>
              <a:rPr lang="en-US" sz="2400" dirty="0">
                <a:solidFill>
                  <a:srgbClr val="3B3835"/>
                </a:solidFill>
                <a:latin typeface="Helvetica Neue"/>
              </a:rPr>
              <a:t>confident presence is an aspect of your </a:t>
            </a:r>
            <a:r>
              <a:rPr lang="en-US" sz="2400" b="1" dirty="0">
                <a:solidFill>
                  <a:srgbClr val="3B3835"/>
                </a:solidFill>
                <a:latin typeface="Helvetica Neue"/>
              </a:rPr>
              <a:t>credibility and </a:t>
            </a:r>
            <a:r>
              <a:rPr lang="en-US" sz="2400" b="1" dirty="0" smtClean="0">
                <a:solidFill>
                  <a:srgbClr val="3B3835"/>
                </a:solidFill>
                <a:latin typeface="Helvetica Neue"/>
              </a:rPr>
              <a:t>persuasiveness</a:t>
            </a:r>
            <a:r>
              <a:rPr lang="en-US" sz="2400" dirty="0" smtClean="0">
                <a:solidFill>
                  <a:srgbClr val="3B3835"/>
                </a:solidFill>
                <a:latin typeface="Helvetica Neue"/>
              </a:rPr>
              <a:t>. </a:t>
            </a:r>
          </a:p>
          <a:p>
            <a:pPr marL="285750" indent="-285750">
              <a:buFont typeface="Arial" panose="020B0604020202020204" pitchFamily="34" charset="0"/>
              <a:buChar char="•"/>
            </a:pPr>
            <a:r>
              <a:rPr lang="en-US" sz="2400" dirty="0" smtClean="0">
                <a:solidFill>
                  <a:srgbClr val="3B3835"/>
                </a:solidFill>
                <a:latin typeface="Helvetica Neue"/>
              </a:rPr>
              <a:t>Yet </a:t>
            </a:r>
            <a:r>
              <a:rPr lang="en-US" sz="2400" dirty="0">
                <a:solidFill>
                  <a:srgbClr val="3B3835"/>
                </a:solidFill>
                <a:latin typeface="Helvetica Neue"/>
              </a:rPr>
              <a:t>people have speaker </a:t>
            </a:r>
            <a:r>
              <a:rPr lang="en-US" sz="2400" dirty="0" smtClean="0">
                <a:solidFill>
                  <a:srgbClr val="3B3835"/>
                </a:solidFill>
                <a:latin typeface="Helvetica Neue"/>
              </a:rPr>
              <a:t>apprehension- </a:t>
            </a:r>
            <a:r>
              <a:rPr lang="en-US" sz="2400" dirty="0">
                <a:solidFill>
                  <a:srgbClr val="3B3835"/>
                </a:solidFill>
                <a:latin typeface="Helvetica Neue"/>
              </a:rPr>
              <a:t>fear of speaking in front of an </a:t>
            </a:r>
            <a:r>
              <a:rPr lang="en-US" sz="2400" dirty="0" smtClean="0">
                <a:solidFill>
                  <a:srgbClr val="3B3835"/>
                </a:solidFill>
                <a:latin typeface="Helvetica Neue"/>
              </a:rPr>
              <a:t>audience. </a:t>
            </a:r>
          </a:p>
          <a:p>
            <a:pPr marL="285750" indent="-285750">
              <a:buFont typeface="Arial" panose="020B0604020202020204" pitchFamily="34" charset="0"/>
              <a:buChar char="•"/>
            </a:pPr>
            <a:r>
              <a:rPr lang="en-US" sz="2400" dirty="0" smtClean="0">
                <a:solidFill>
                  <a:srgbClr val="3B3835"/>
                </a:solidFill>
                <a:latin typeface="Helvetica Neue"/>
              </a:rPr>
              <a:t>This </a:t>
            </a:r>
            <a:r>
              <a:rPr lang="en-US" sz="2400" dirty="0">
                <a:solidFill>
                  <a:srgbClr val="3B3835"/>
                </a:solidFill>
                <a:latin typeface="Helvetica Neue"/>
              </a:rPr>
              <a:t>fear can become a self-fulfilling prophecy: we can make ourselves fail . . . or succeed.</a:t>
            </a:r>
            <a:endParaRPr lang="en-US" sz="2400" dirty="0"/>
          </a:p>
        </p:txBody>
      </p:sp>
    </p:spTree>
    <p:extLst>
      <p:ext uri="{BB962C8B-B14F-4D97-AF65-F5344CB8AC3E}">
        <p14:creationId xmlns:p14="http://schemas.microsoft.com/office/powerpoint/2010/main" val="55018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Good Speech</a:t>
            </a:r>
            <a:r>
              <a:rPr lang="en-US" dirty="0" smtClean="0"/>
              <a:t>: Don`ts.</a:t>
            </a:r>
            <a:endParaRPr lang="en-US" dirty="0"/>
          </a:p>
        </p:txBody>
      </p:sp>
      <p:sp>
        <p:nvSpPr>
          <p:cNvPr id="3" name="Rectangle 2"/>
          <p:cNvSpPr/>
          <p:nvPr/>
        </p:nvSpPr>
        <p:spPr>
          <a:xfrm>
            <a:off x="553791" y="2071532"/>
            <a:ext cx="11526592" cy="4093428"/>
          </a:xfrm>
          <a:prstGeom prst="rect">
            <a:avLst/>
          </a:prstGeom>
        </p:spPr>
        <p:txBody>
          <a:bodyPr wrap="square">
            <a:spAutoFit/>
          </a:bodyPr>
          <a:lstStyle/>
          <a:p>
            <a:r>
              <a:rPr lang="en-US" sz="2000" dirty="0" smtClean="0">
                <a:solidFill>
                  <a:srgbClr val="3B3835"/>
                </a:solidFill>
                <a:latin typeface="Helvetica Neue"/>
              </a:rPr>
              <a:t>Don’t:</a:t>
            </a:r>
          </a:p>
          <a:p>
            <a:pPr marL="285750" indent="-285750">
              <a:buFont typeface="Arial" panose="020B0604020202020204" pitchFamily="34" charset="0"/>
              <a:buChar char="•"/>
            </a:pPr>
            <a:r>
              <a:rPr lang="en-US" sz="2000" dirty="0" smtClean="0">
                <a:solidFill>
                  <a:srgbClr val="3B3835"/>
                </a:solidFill>
                <a:latin typeface="Helvetica Neue"/>
              </a:rPr>
              <a:t>Don’t </a:t>
            </a:r>
            <a:r>
              <a:rPr lang="en-US" sz="2000" dirty="0">
                <a:solidFill>
                  <a:srgbClr val="3B3835"/>
                </a:solidFill>
                <a:latin typeface="Helvetica Neue"/>
              </a:rPr>
              <a:t>comment on your own </a:t>
            </a:r>
            <a:r>
              <a:rPr lang="en-US" sz="2000" dirty="0" smtClean="0">
                <a:solidFill>
                  <a:srgbClr val="3B3835"/>
                </a:solidFill>
                <a:latin typeface="Helvetica Neue"/>
              </a:rPr>
              <a:t>performance.</a:t>
            </a:r>
          </a:p>
          <a:p>
            <a:pPr marL="285750" indent="-285750">
              <a:buFont typeface="Arial" panose="020B0604020202020204" pitchFamily="34" charset="0"/>
              <a:buChar char="•"/>
            </a:pPr>
            <a:r>
              <a:rPr lang="en-US" sz="2000" dirty="0" smtClean="0">
                <a:solidFill>
                  <a:srgbClr val="3B3835"/>
                </a:solidFill>
                <a:latin typeface="Helvetica Neue"/>
              </a:rPr>
              <a:t>Don’t </a:t>
            </a:r>
            <a:r>
              <a:rPr lang="en-US" sz="2000" dirty="0">
                <a:solidFill>
                  <a:srgbClr val="3B3835"/>
                </a:solidFill>
                <a:latin typeface="Helvetica Neue"/>
              </a:rPr>
              <a:t>apologize for your speaking, especially not before you </a:t>
            </a:r>
            <a:r>
              <a:rPr lang="en-US" sz="2000" dirty="0" smtClean="0">
                <a:solidFill>
                  <a:srgbClr val="3B3835"/>
                </a:solidFill>
                <a:latin typeface="Helvetica Neue"/>
              </a:rPr>
              <a:t>speak.</a:t>
            </a:r>
          </a:p>
          <a:p>
            <a:pPr marL="285750" indent="-285750">
              <a:buFont typeface="Arial" panose="020B0604020202020204" pitchFamily="34" charset="0"/>
              <a:buChar char="•"/>
            </a:pPr>
            <a:r>
              <a:rPr lang="en-US" sz="2000" dirty="0" smtClean="0">
                <a:solidFill>
                  <a:srgbClr val="3B3835"/>
                </a:solidFill>
                <a:latin typeface="Helvetica Neue"/>
              </a:rPr>
              <a:t>Don’t </a:t>
            </a:r>
            <a:r>
              <a:rPr lang="en-US" sz="2000" dirty="0">
                <a:solidFill>
                  <a:srgbClr val="3B3835"/>
                </a:solidFill>
                <a:latin typeface="Helvetica Neue"/>
              </a:rPr>
              <a:t>hide behind the stand, wear hats, or chew </a:t>
            </a:r>
            <a:r>
              <a:rPr lang="en-US" sz="2000" dirty="0" smtClean="0">
                <a:solidFill>
                  <a:srgbClr val="3B3835"/>
                </a:solidFill>
                <a:latin typeface="Helvetica Neue"/>
              </a:rPr>
              <a:t>gum.</a:t>
            </a:r>
          </a:p>
          <a:p>
            <a:pPr marL="285750" indent="-285750">
              <a:buFont typeface="Arial" panose="020B0604020202020204" pitchFamily="34" charset="0"/>
              <a:buChar char="•"/>
            </a:pPr>
            <a:r>
              <a:rPr lang="en-US" sz="2000" dirty="0" smtClean="0">
                <a:solidFill>
                  <a:srgbClr val="3B3835"/>
                </a:solidFill>
                <a:latin typeface="Helvetica Neue"/>
              </a:rPr>
              <a:t>Don’t </a:t>
            </a:r>
            <a:r>
              <a:rPr lang="en-US" sz="2000" dirty="0">
                <a:solidFill>
                  <a:srgbClr val="3B3835"/>
                </a:solidFill>
                <a:latin typeface="Helvetica Neue"/>
              </a:rPr>
              <a:t>look over the audience </a:t>
            </a:r>
            <a:r>
              <a:rPr lang="en-US" sz="2000" dirty="0" smtClean="0">
                <a:solidFill>
                  <a:srgbClr val="3B3835"/>
                </a:solidFill>
                <a:latin typeface="Helvetica Neue"/>
              </a:rPr>
              <a:t>heads.</a:t>
            </a:r>
          </a:p>
          <a:p>
            <a:pPr marL="285750" indent="-285750">
              <a:buFont typeface="Arial" panose="020B0604020202020204" pitchFamily="34" charset="0"/>
              <a:buChar char="•"/>
            </a:pPr>
            <a:r>
              <a:rPr lang="en-US" sz="2000" dirty="0" smtClean="0">
                <a:solidFill>
                  <a:srgbClr val="3B3835"/>
                </a:solidFill>
                <a:latin typeface="Helvetica Neue"/>
              </a:rPr>
              <a:t>Don’t </a:t>
            </a:r>
            <a:r>
              <a:rPr lang="en-US" sz="2000" dirty="0">
                <a:solidFill>
                  <a:srgbClr val="3B3835"/>
                </a:solidFill>
                <a:latin typeface="Helvetica Neue"/>
              </a:rPr>
              <a:t>“watch your own feet when you dance</a:t>
            </a:r>
            <a:r>
              <a:rPr lang="en-US" sz="2000" dirty="0" smtClean="0">
                <a:solidFill>
                  <a:srgbClr val="3B3835"/>
                </a:solidFill>
                <a:latin typeface="Helvetica Neue"/>
              </a:rPr>
              <a:t>.”</a:t>
            </a:r>
          </a:p>
          <a:p>
            <a:pPr marL="285750" indent="-285750">
              <a:buFont typeface="Arial" panose="020B0604020202020204" pitchFamily="34" charset="0"/>
              <a:buChar char="•"/>
            </a:pPr>
            <a:r>
              <a:rPr lang="en-US" sz="2000" dirty="0" smtClean="0">
                <a:solidFill>
                  <a:srgbClr val="3B3835"/>
                </a:solidFill>
                <a:latin typeface="Helvetica Neue"/>
              </a:rPr>
              <a:t>Don’t give </a:t>
            </a:r>
            <a:r>
              <a:rPr lang="en-US" sz="2000" dirty="0">
                <a:solidFill>
                  <a:srgbClr val="3B3835"/>
                </a:solidFill>
                <a:latin typeface="Helvetica Neue"/>
              </a:rPr>
              <a:t>up on yourself. </a:t>
            </a:r>
            <a:endParaRPr lang="en-US" sz="2000" dirty="0" smtClean="0">
              <a:solidFill>
                <a:srgbClr val="3B3835"/>
              </a:solidFill>
              <a:latin typeface="Helvetica Neue"/>
            </a:endParaRPr>
          </a:p>
          <a:p>
            <a:pPr marL="285750" indent="-285750">
              <a:buFont typeface="Arial" panose="020B0604020202020204" pitchFamily="34" charset="0"/>
              <a:buChar char="•"/>
            </a:pPr>
            <a:r>
              <a:rPr lang="en-US" sz="2000" dirty="0" smtClean="0">
                <a:solidFill>
                  <a:srgbClr val="3B3835"/>
                </a:solidFill>
                <a:latin typeface="Helvetica Neue"/>
              </a:rPr>
              <a:t>Don’t </a:t>
            </a:r>
            <a:r>
              <a:rPr lang="en-US" sz="2000" dirty="0">
                <a:solidFill>
                  <a:srgbClr val="3B3835"/>
                </a:solidFill>
                <a:latin typeface="Helvetica Neue"/>
              </a:rPr>
              <a:t>go away and try to get it “perfect” on your own before you let anyone see it. Get help when you need it</a:t>
            </a:r>
            <a:r>
              <a:rPr lang="en-US" sz="2000" dirty="0" smtClean="0">
                <a:solidFill>
                  <a:srgbClr val="3B3835"/>
                </a:solidFill>
                <a:latin typeface="Helvetica Neue"/>
              </a:rPr>
              <a:t>..</a:t>
            </a:r>
          </a:p>
          <a:p>
            <a:pPr marL="285750" indent="-285750">
              <a:buFont typeface="Arial" panose="020B0604020202020204" pitchFamily="34" charset="0"/>
              <a:buChar char="•"/>
            </a:pPr>
            <a:r>
              <a:rPr lang="en-US" sz="2000" dirty="0" smtClean="0">
                <a:solidFill>
                  <a:srgbClr val="3B3835"/>
                </a:solidFill>
                <a:latin typeface="Helvetica Neue"/>
              </a:rPr>
              <a:t>You’re </a:t>
            </a:r>
            <a:r>
              <a:rPr lang="en-US" sz="2000" dirty="0">
                <a:solidFill>
                  <a:srgbClr val="3B3835"/>
                </a:solidFill>
                <a:latin typeface="Helvetica Neue"/>
              </a:rPr>
              <a:t>just the </a:t>
            </a:r>
            <a:r>
              <a:rPr lang="en-US" sz="2000" dirty="0" smtClean="0">
                <a:solidFill>
                  <a:srgbClr val="3B3835"/>
                </a:solidFill>
                <a:latin typeface="Helvetica Neue"/>
              </a:rPr>
              <a:t>messenger. Don’t </a:t>
            </a:r>
            <a:r>
              <a:rPr lang="en-US" sz="2000" dirty="0">
                <a:solidFill>
                  <a:srgbClr val="3B3835"/>
                </a:solidFill>
                <a:latin typeface="Helvetica Neue"/>
              </a:rPr>
              <a:t>stay focused on yourself or how people are regarding </a:t>
            </a:r>
            <a:r>
              <a:rPr lang="en-US" sz="2000" dirty="0" smtClean="0">
                <a:solidFill>
                  <a:srgbClr val="3B3835"/>
                </a:solidFill>
                <a:latin typeface="Helvetica Neue"/>
              </a:rPr>
              <a:t>you. It’s </a:t>
            </a:r>
            <a:r>
              <a:rPr lang="en-US" sz="2000" dirty="0">
                <a:solidFill>
                  <a:srgbClr val="3B3835"/>
                </a:solidFill>
                <a:latin typeface="Helvetica Neue"/>
              </a:rPr>
              <a:t>not just about </a:t>
            </a:r>
            <a:r>
              <a:rPr lang="en-US" sz="2000" dirty="0" smtClean="0">
                <a:solidFill>
                  <a:srgbClr val="3B3835"/>
                </a:solidFill>
                <a:latin typeface="Helvetica Neue"/>
              </a:rPr>
              <a:t>you.</a:t>
            </a:r>
          </a:p>
          <a:p>
            <a:pPr marL="285750" indent="-285750">
              <a:buFont typeface="Arial" panose="020B0604020202020204" pitchFamily="34" charset="0"/>
              <a:buChar char="•"/>
            </a:pPr>
            <a:r>
              <a:rPr lang="en-US" sz="2000" dirty="0" smtClean="0">
                <a:solidFill>
                  <a:srgbClr val="3B3835"/>
                </a:solidFill>
                <a:latin typeface="Helvetica Neue"/>
              </a:rPr>
              <a:t>Of </a:t>
            </a:r>
            <a:r>
              <a:rPr lang="en-US" sz="2000" dirty="0">
                <a:solidFill>
                  <a:srgbClr val="3B3835"/>
                </a:solidFill>
                <a:latin typeface="Helvetica Neue"/>
              </a:rPr>
              <a:t>the three elements necessary to the speaking process: a </a:t>
            </a:r>
            <a:r>
              <a:rPr lang="en-US" sz="2000" b="1" dirty="0">
                <a:solidFill>
                  <a:srgbClr val="3B3835"/>
                </a:solidFill>
                <a:latin typeface="Helvetica Neue"/>
              </a:rPr>
              <a:t>message</a:t>
            </a:r>
            <a:r>
              <a:rPr lang="en-US" sz="2000" dirty="0">
                <a:solidFill>
                  <a:srgbClr val="3B3835"/>
                </a:solidFill>
                <a:latin typeface="Helvetica Neue"/>
              </a:rPr>
              <a:t>, an</a:t>
            </a:r>
            <a:r>
              <a:rPr lang="en-US" sz="2000" b="1" dirty="0">
                <a:solidFill>
                  <a:srgbClr val="3B3835"/>
                </a:solidFill>
                <a:latin typeface="Helvetica Neue"/>
              </a:rPr>
              <a:t> audience </a:t>
            </a:r>
            <a:r>
              <a:rPr lang="en-US" sz="2000" dirty="0">
                <a:solidFill>
                  <a:srgbClr val="3B3835"/>
                </a:solidFill>
                <a:latin typeface="Helvetica Neue"/>
              </a:rPr>
              <a:t>for which the message is designed, and a </a:t>
            </a:r>
            <a:r>
              <a:rPr lang="en-US" sz="2000" b="1" dirty="0">
                <a:solidFill>
                  <a:srgbClr val="3B3835"/>
                </a:solidFill>
                <a:latin typeface="Helvetica Neue"/>
              </a:rPr>
              <a:t>messenger,</a:t>
            </a:r>
            <a:r>
              <a:rPr lang="en-US" sz="2000" dirty="0">
                <a:solidFill>
                  <a:srgbClr val="3B3835"/>
                </a:solidFill>
                <a:latin typeface="Helvetica Neue"/>
              </a:rPr>
              <a:t> the messenger is less </a:t>
            </a:r>
            <a:r>
              <a:rPr lang="en-US" sz="2000" dirty="0" smtClean="0">
                <a:solidFill>
                  <a:srgbClr val="3B3835"/>
                </a:solidFill>
                <a:latin typeface="Helvetica Neue"/>
              </a:rPr>
              <a:t>important.</a:t>
            </a:r>
            <a:endParaRPr lang="en-US" sz="2000" b="0" i="0" dirty="0">
              <a:solidFill>
                <a:srgbClr val="3B3835"/>
              </a:solidFill>
              <a:effectLst/>
              <a:latin typeface="Helvetica Neue"/>
            </a:endParaRPr>
          </a:p>
        </p:txBody>
      </p:sp>
    </p:spTree>
    <p:extLst>
      <p:ext uri="{BB962C8B-B14F-4D97-AF65-F5344CB8AC3E}">
        <p14:creationId xmlns:p14="http://schemas.microsoft.com/office/powerpoint/2010/main" val="1711054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Good Speech: </a:t>
            </a:r>
            <a:r>
              <a:rPr lang="en-US" dirty="0" smtClean="0"/>
              <a:t>Dos</a:t>
            </a:r>
            <a:r>
              <a:rPr lang="en-US" dirty="0"/>
              <a:t>.</a:t>
            </a:r>
          </a:p>
        </p:txBody>
      </p:sp>
      <p:sp>
        <p:nvSpPr>
          <p:cNvPr id="3" name="Rectangle 2"/>
          <p:cNvSpPr/>
          <p:nvPr/>
        </p:nvSpPr>
        <p:spPr>
          <a:xfrm>
            <a:off x="914400" y="2413338"/>
            <a:ext cx="8229600" cy="3046988"/>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rgbClr val="3B3835"/>
                </a:solidFill>
                <a:latin typeface="Helvetica Neue"/>
              </a:rPr>
              <a:t>Be </a:t>
            </a:r>
            <a:r>
              <a:rPr lang="en-US" sz="2400" dirty="0">
                <a:solidFill>
                  <a:srgbClr val="3B3835"/>
                </a:solidFill>
                <a:latin typeface="Helvetica Neue"/>
              </a:rPr>
              <a:t>conversational. A public speaking situation is still </a:t>
            </a:r>
            <a:r>
              <a:rPr lang="en-US" sz="2400" dirty="0" smtClean="0">
                <a:solidFill>
                  <a:srgbClr val="3B3835"/>
                </a:solidFill>
                <a:latin typeface="Helvetica Neue"/>
              </a:rPr>
              <a:t>personal </a:t>
            </a:r>
            <a:r>
              <a:rPr lang="en-US" sz="2400" dirty="0">
                <a:solidFill>
                  <a:srgbClr val="3B3835"/>
                </a:solidFill>
                <a:latin typeface="Helvetica Neue"/>
              </a:rPr>
              <a:t>if you speak naturally and make eye contact. Look at people, they’ll relate to you. </a:t>
            </a:r>
            <a:endParaRPr lang="en-US" sz="2400" dirty="0" smtClean="0">
              <a:solidFill>
                <a:srgbClr val="3B3835"/>
              </a:solidFill>
              <a:latin typeface="Helvetica Neue"/>
            </a:endParaRPr>
          </a:p>
          <a:p>
            <a:pPr marL="285750" indent="-285750">
              <a:buFont typeface="Arial" panose="020B0604020202020204" pitchFamily="34" charset="0"/>
              <a:buChar char="•"/>
            </a:pPr>
            <a:r>
              <a:rPr lang="en-US" sz="2400" dirty="0" smtClean="0">
                <a:solidFill>
                  <a:srgbClr val="3B3835"/>
                </a:solidFill>
                <a:latin typeface="Helvetica Neue"/>
              </a:rPr>
              <a:t>Move </a:t>
            </a:r>
            <a:r>
              <a:rPr lang="en-US" sz="2400" dirty="0">
                <a:solidFill>
                  <a:srgbClr val="3B3835"/>
                </a:solidFill>
                <a:latin typeface="Helvetica Neue"/>
              </a:rPr>
              <a:t>like you do in normal life, but much less. </a:t>
            </a:r>
            <a:endParaRPr lang="en-US" sz="2400" dirty="0" smtClean="0">
              <a:solidFill>
                <a:srgbClr val="3B3835"/>
              </a:solidFill>
              <a:latin typeface="Helvetica Neue"/>
            </a:endParaRPr>
          </a:p>
          <a:p>
            <a:pPr marL="285750" indent="-285750">
              <a:buFont typeface="Arial" panose="020B0604020202020204" pitchFamily="34" charset="0"/>
              <a:buChar char="•"/>
            </a:pPr>
            <a:r>
              <a:rPr lang="en-US" sz="2400" dirty="0" smtClean="0">
                <a:solidFill>
                  <a:srgbClr val="3B3835"/>
                </a:solidFill>
                <a:latin typeface="Helvetica Neue"/>
              </a:rPr>
              <a:t>Stay </a:t>
            </a:r>
            <a:r>
              <a:rPr lang="en-US" sz="2400" dirty="0">
                <a:solidFill>
                  <a:srgbClr val="3B3835"/>
                </a:solidFill>
                <a:latin typeface="Helvetica Neue"/>
              </a:rPr>
              <a:t>focused on your material. You’re just the messenger, not the point of the message. If you’ve chosen topics well, it’s vital that you get this information to your fellow citizens.</a:t>
            </a:r>
            <a:endParaRPr lang="en-US" sz="2400" dirty="0"/>
          </a:p>
        </p:txBody>
      </p:sp>
    </p:spTree>
    <p:extLst>
      <p:ext uri="{BB962C8B-B14F-4D97-AF65-F5344CB8AC3E}">
        <p14:creationId xmlns:p14="http://schemas.microsoft.com/office/powerpoint/2010/main" val="3307286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 Neue"/>
              </a:rPr>
              <a:t>VOCAL </a:t>
            </a:r>
            <a:r>
              <a:rPr lang="en-US" dirty="0" smtClean="0">
                <a:solidFill>
                  <a:schemeClr val="bg1"/>
                </a:solidFill>
                <a:latin typeface="Helvetica Neue"/>
              </a:rPr>
              <a:t>EXPRESSION-</a:t>
            </a:r>
            <a:r>
              <a:rPr lang="en-US" dirty="0">
                <a:solidFill>
                  <a:schemeClr val="bg1"/>
                </a:solidFill>
                <a:latin typeface="Helvetica Neue"/>
              </a:rPr>
              <a:t>/voice and tone</a:t>
            </a:r>
            <a:r>
              <a:rPr lang="en-US" dirty="0" smtClean="0">
                <a:solidFill>
                  <a:schemeClr val="bg1"/>
                </a:solidFill>
                <a:latin typeface="Helvetica Neue"/>
              </a:rPr>
              <a:t>.</a:t>
            </a:r>
            <a:endParaRPr lang="en-US" dirty="0">
              <a:solidFill>
                <a:schemeClr val="bg1"/>
              </a:solidFill>
            </a:endParaRPr>
          </a:p>
        </p:txBody>
      </p:sp>
      <p:sp>
        <p:nvSpPr>
          <p:cNvPr id="3" name="Rectangle 2"/>
          <p:cNvSpPr/>
          <p:nvPr/>
        </p:nvSpPr>
        <p:spPr>
          <a:xfrm>
            <a:off x="193183" y="2258996"/>
            <a:ext cx="11565227" cy="4154984"/>
          </a:xfrm>
          <a:prstGeom prst="rect">
            <a:avLst/>
          </a:prstGeom>
        </p:spPr>
        <p:txBody>
          <a:bodyPr wrap="square">
            <a:spAutoFit/>
          </a:bodyPr>
          <a:lstStyle/>
          <a:p>
            <a:r>
              <a:rPr lang="en-US" sz="2400" dirty="0" smtClean="0">
                <a:solidFill>
                  <a:srgbClr val="3B3835"/>
                </a:solidFill>
                <a:latin typeface="Helvetica Neue"/>
              </a:rPr>
              <a:t>You </a:t>
            </a:r>
            <a:r>
              <a:rPr lang="en-US" sz="2400" dirty="0">
                <a:solidFill>
                  <a:srgbClr val="3B3835"/>
                </a:solidFill>
                <a:latin typeface="Helvetica Neue"/>
              </a:rPr>
              <a:t>must speak loudly enough to be heard, clearly enough to be understood, and slowly enough for your audience to keep up</a:t>
            </a:r>
            <a:r>
              <a:rPr lang="en-US" sz="2400" dirty="0" smtClean="0">
                <a:solidFill>
                  <a:srgbClr val="3B3835"/>
                </a:solidFill>
                <a:latin typeface="Helvetica Neue"/>
              </a:rPr>
              <a:t>.</a:t>
            </a:r>
          </a:p>
          <a:p>
            <a:endParaRPr lang="en-US" sz="2400" dirty="0">
              <a:solidFill>
                <a:srgbClr val="3B3835"/>
              </a:solidFill>
              <a:latin typeface="Helvetica Neue"/>
            </a:endParaRPr>
          </a:p>
          <a:p>
            <a:r>
              <a:rPr lang="en-US" sz="2400" dirty="0"/>
              <a:t>There are five dimensions of voice that can be manipulated for greater effect. </a:t>
            </a:r>
            <a:endParaRPr lang="en-US" sz="2400" dirty="0" smtClean="0"/>
          </a:p>
          <a:p>
            <a:pPr marL="342900" indent="-342900">
              <a:buFont typeface="+mj-lt"/>
              <a:buAutoNum type="arabicPeriod"/>
            </a:pPr>
            <a:r>
              <a:rPr lang="en-US" sz="2400" dirty="0" smtClean="0"/>
              <a:t>Volume </a:t>
            </a:r>
            <a:r>
              <a:rPr lang="en-US" sz="2400" dirty="0"/>
              <a:t>- Speak louder or softer for emphasis. </a:t>
            </a:r>
            <a:endParaRPr lang="en-US" sz="2400" dirty="0" smtClean="0"/>
          </a:p>
          <a:p>
            <a:pPr marL="342900" indent="-342900">
              <a:buFont typeface="+mj-lt"/>
              <a:buAutoNum type="arabicPeriod"/>
            </a:pPr>
            <a:r>
              <a:rPr lang="en-US" sz="2400" dirty="0" smtClean="0"/>
              <a:t>Pitch </a:t>
            </a:r>
            <a:r>
              <a:rPr lang="en-US" sz="2400" dirty="0"/>
              <a:t>- Stay at an appropriate mid-range level. </a:t>
            </a:r>
            <a:endParaRPr lang="en-US" sz="2400" dirty="0" smtClean="0"/>
          </a:p>
          <a:p>
            <a:pPr marL="342900" indent="-342900">
              <a:buFont typeface="+mj-lt"/>
              <a:buAutoNum type="arabicPeriod"/>
            </a:pPr>
            <a:r>
              <a:rPr lang="en-US" sz="2400" dirty="0" smtClean="0"/>
              <a:t>Rate </a:t>
            </a:r>
            <a:r>
              <a:rPr lang="en-US" sz="2400" dirty="0"/>
              <a:t>- Accelerate for a few sentences to excite, slow down and pause to emphasize some words. </a:t>
            </a:r>
            <a:endParaRPr lang="en-US" sz="2400" dirty="0" smtClean="0"/>
          </a:p>
          <a:p>
            <a:pPr marL="342900" indent="-342900">
              <a:buFont typeface="+mj-lt"/>
              <a:buAutoNum type="arabicPeriod"/>
            </a:pPr>
            <a:r>
              <a:rPr lang="en-US" sz="2400" dirty="0" smtClean="0"/>
              <a:t>Articulation </a:t>
            </a:r>
            <a:r>
              <a:rPr lang="en-US" sz="2400" dirty="0"/>
              <a:t>- Speak clearly with full voice. </a:t>
            </a:r>
            <a:endParaRPr lang="en-US" sz="2400" dirty="0" smtClean="0"/>
          </a:p>
          <a:p>
            <a:pPr marL="342900" indent="-342900">
              <a:buFont typeface="+mj-lt"/>
              <a:buAutoNum type="arabicPeriod"/>
            </a:pPr>
            <a:r>
              <a:rPr lang="en-US" sz="2400" dirty="0" smtClean="0"/>
              <a:t>Quality </a:t>
            </a:r>
            <a:r>
              <a:rPr lang="en-US" sz="2400" dirty="0"/>
              <a:t>- The personality of your voice, resonant, throaty, nasal, etc</a:t>
            </a:r>
            <a:r>
              <a:rPr lang="en-US" sz="2400" dirty="0" smtClean="0"/>
              <a:t>.</a:t>
            </a:r>
          </a:p>
        </p:txBody>
      </p:sp>
    </p:spTree>
    <p:extLst>
      <p:ext uri="{BB962C8B-B14F-4D97-AF65-F5344CB8AC3E}">
        <p14:creationId xmlns:p14="http://schemas.microsoft.com/office/powerpoint/2010/main" val="240190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4" y="217593"/>
            <a:ext cx="10084157" cy="1292662"/>
          </a:xfrm>
          <a:prstGeom prst="rect">
            <a:avLst/>
          </a:prstGeom>
        </p:spPr>
        <p:txBody>
          <a:bodyPr wrap="square">
            <a:spAutoFit/>
          </a:bodyPr>
          <a:lstStyle/>
          <a:p>
            <a:r>
              <a:rPr lang="en-US" sz="2600" dirty="0"/>
              <a:t>Be appropriate in </a:t>
            </a:r>
            <a:r>
              <a:rPr lang="en-US" sz="2600" b="1" dirty="0"/>
              <a:t>tone</a:t>
            </a:r>
            <a:r>
              <a:rPr lang="en-US" sz="2600" dirty="0"/>
              <a:t>. </a:t>
            </a:r>
            <a:endParaRPr lang="en-US" sz="2600" dirty="0" smtClean="0"/>
          </a:p>
          <a:p>
            <a:r>
              <a:rPr lang="en-US" sz="2600" dirty="0"/>
              <a:t>TONE is simply the author’s attitude toward the subject. Tone </a:t>
            </a:r>
            <a:r>
              <a:rPr lang="en-US" sz="2600" u="sng" dirty="0"/>
              <a:t>must be inferred</a:t>
            </a:r>
            <a:r>
              <a:rPr lang="en-US" sz="2600" dirty="0"/>
              <a:t> through the use of descriptive words</a:t>
            </a:r>
            <a:r>
              <a:rPr lang="en-US" sz="2600" dirty="0" smtClean="0">
                <a:latin typeface="Kristen ITC" pitchFamily="66" charset="0"/>
              </a:rPr>
              <a:t>.</a:t>
            </a:r>
          </a:p>
        </p:txBody>
      </p:sp>
      <p:pic>
        <p:nvPicPr>
          <p:cNvPr id="3" name="Picture 2" descr="Image result for list of tone in tex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80" y="1841678"/>
            <a:ext cx="10779617" cy="435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89343" y="673994"/>
            <a:ext cx="5527378" cy="1149927"/>
          </a:xfrm>
        </p:spPr>
        <p:txBody>
          <a:bodyPr>
            <a:normAutofit/>
          </a:bodyPr>
          <a:lstStyle/>
          <a:p>
            <a:pPr eaLnBrk="1" hangingPunct="1">
              <a:defRPr/>
            </a:pPr>
            <a:r>
              <a:rPr lang="en-US" sz="3200" dirty="0" smtClean="0"/>
              <a:t>More words </a:t>
            </a:r>
            <a:r>
              <a:rPr lang="en-US" sz="3200" dirty="0"/>
              <a:t>of tone.  </a:t>
            </a:r>
            <a:br>
              <a:rPr lang="en-US" sz="3200" dirty="0"/>
            </a:br>
            <a:endParaRPr lang="en-US" sz="3200" dirty="0"/>
          </a:p>
        </p:txBody>
      </p:sp>
      <p:sp>
        <p:nvSpPr>
          <p:cNvPr id="43011" name="Rectangle 3"/>
          <p:cNvSpPr>
            <a:spLocks noGrp="1" noChangeArrowheads="1"/>
          </p:cNvSpPr>
          <p:nvPr>
            <p:ph type="body" sz="half" idx="1"/>
          </p:nvPr>
        </p:nvSpPr>
        <p:spPr>
          <a:xfrm>
            <a:off x="644644" y="2607507"/>
            <a:ext cx="3619500" cy="3752951"/>
          </a:xfrm>
        </p:spPr>
        <p:txBody>
          <a:bodyPr/>
          <a:lstStyle/>
          <a:p>
            <a:pPr eaLnBrk="1" hangingPunct="1">
              <a:defRPr/>
            </a:pPr>
            <a:r>
              <a:rPr lang="en-US" dirty="0" smtClean="0"/>
              <a:t>Bitter</a:t>
            </a:r>
          </a:p>
          <a:p>
            <a:pPr eaLnBrk="1" hangingPunct="1">
              <a:defRPr/>
            </a:pPr>
            <a:r>
              <a:rPr lang="en-US" dirty="0" smtClean="0"/>
              <a:t>Serious</a:t>
            </a:r>
          </a:p>
          <a:p>
            <a:pPr eaLnBrk="1" hangingPunct="1">
              <a:defRPr/>
            </a:pPr>
            <a:r>
              <a:rPr lang="en-US" dirty="0" smtClean="0"/>
              <a:t>Witty</a:t>
            </a:r>
          </a:p>
          <a:p>
            <a:pPr eaLnBrk="1" hangingPunct="1">
              <a:defRPr/>
            </a:pPr>
            <a:r>
              <a:rPr lang="en-US" dirty="0" smtClean="0"/>
              <a:t>Playful</a:t>
            </a:r>
          </a:p>
          <a:p>
            <a:pPr eaLnBrk="1" hangingPunct="1">
              <a:defRPr/>
            </a:pPr>
            <a:r>
              <a:rPr lang="en-US" dirty="0" smtClean="0"/>
              <a:t>Tender</a:t>
            </a:r>
          </a:p>
          <a:p>
            <a:pPr eaLnBrk="1" hangingPunct="1">
              <a:defRPr/>
            </a:pPr>
            <a:r>
              <a:rPr lang="en-US" dirty="0" smtClean="0"/>
              <a:t>Sympathetic</a:t>
            </a:r>
          </a:p>
          <a:p>
            <a:pPr eaLnBrk="1" hangingPunct="1">
              <a:defRPr/>
            </a:pPr>
            <a:r>
              <a:rPr lang="en-US" dirty="0" smtClean="0"/>
              <a:t>Haunting</a:t>
            </a:r>
          </a:p>
          <a:p>
            <a:pPr eaLnBrk="1" hangingPunct="1">
              <a:defRPr/>
            </a:pPr>
            <a:r>
              <a:rPr lang="en-US" dirty="0" smtClean="0"/>
              <a:t>Mysterious</a:t>
            </a:r>
          </a:p>
          <a:p>
            <a:pPr eaLnBrk="1" hangingPunct="1">
              <a:defRPr/>
            </a:pPr>
            <a:r>
              <a:rPr lang="en-US" dirty="0" smtClean="0"/>
              <a:t>Suspenseful</a:t>
            </a:r>
          </a:p>
        </p:txBody>
      </p:sp>
      <p:sp>
        <p:nvSpPr>
          <p:cNvPr id="43012" name="Rectangle 4"/>
          <p:cNvSpPr>
            <a:spLocks noGrp="1" noChangeArrowheads="1"/>
          </p:cNvSpPr>
          <p:nvPr>
            <p:ph type="body" sz="half" idx="2"/>
          </p:nvPr>
        </p:nvSpPr>
        <p:spPr>
          <a:xfrm>
            <a:off x="6096815" y="2607507"/>
            <a:ext cx="3619500" cy="3631928"/>
          </a:xfrm>
        </p:spPr>
        <p:txBody>
          <a:bodyPr>
            <a:normAutofit/>
          </a:bodyPr>
          <a:lstStyle/>
          <a:p>
            <a:pPr eaLnBrk="1" hangingPunct="1">
              <a:defRPr/>
            </a:pPr>
            <a:r>
              <a:rPr lang="en-US" dirty="0" smtClean="0"/>
              <a:t>Tasteful/distasteful</a:t>
            </a:r>
          </a:p>
          <a:p>
            <a:pPr eaLnBrk="1" hangingPunct="1">
              <a:defRPr/>
            </a:pPr>
            <a:r>
              <a:rPr lang="en-US" dirty="0" smtClean="0"/>
              <a:t>Nonchalant/relaxed</a:t>
            </a:r>
          </a:p>
          <a:p>
            <a:pPr eaLnBrk="1" hangingPunct="1">
              <a:defRPr/>
            </a:pPr>
            <a:r>
              <a:rPr lang="en-US" dirty="0" smtClean="0"/>
              <a:t>Angry </a:t>
            </a:r>
          </a:p>
          <a:p>
            <a:pPr eaLnBrk="1" hangingPunct="1">
              <a:defRPr/>
            </a:pPr>
            <a:r>
              <a:rPr lang="en-US" dirty="0" smtClean="0"/>
              <a:t>Attached/Detached</a:t>
            </a:r>
          </a:p>
          <a:p>
            <a:pPr eaLnBrk="1" hangingPunct="1">
              <a:defRPr/>
            </a:pPr>
            <a:r>
              <a:rPr lang="en-US" dirty="0" smtClean="0"/>
              <a:t>Innocent</a:t>
            </a:r>
          </a:p>
          <a:p>
            <a:pPr eaLnBrk="1" hangingPunct="1">
              <a:defRPr/>
            </a:pPr>
            <a:r>
              <a:rPr lang="en-US" dirty="0" smtClean="0"/>
              <a:t>Poignant</a:t>
            </a:r>
          </a:p>
          <a:p>
            <a:pPr eaLnBrk="1" hangingPunct="1">
              <a:defRPr/>
            </a:pPr>
            <a:r>
              <a:rPr lang="en-US" dirty="0" smtClean="0"/>
              <a:t>Compassionate</a:t>
            </a:r>
          </a:p>
          <a:p>
            <a:pPr eaLnBrk="1" hangingPunct="1">
              <a:defRPr/>
            </a:pPr>
            <a:r>
              <a:rPr lang="en-US" dirty="0" smtClean="0"/>
              <a:t>Humorous</a:t>
            </a:r>
          </a:p>
          <a:p>
            <a:pPr eaLnBrk="1" hangingPunct="1">
              <a:defRPr/>
            </a:pPr>
            <a:endParaRPr lang="en-US" dirty="0" smtClean="0"/>
          </a:p>
        </p:txBody>
      </p:sp>
    </p:spTree>
    <p:extLst>
      <p:ext uri="{BB962C8B-B14F-4D97-AF65-F5344CB8AC3E}">
        <p14:creationId xmlns:p14="http://schemas.microsoft.com/office/powerpoint/2010/main" val="20195886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012">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484094"/>
            <a:ext cx="9481671" cy="1680882"/>
          </a:xfrm>
        </p:spPr>
        <p:txBody>
          <a:bodyPr/>
          <a:lstStyle/>
          <a:p>
            <a:pPr algn="ctr"/>
            <a:r>
              <a:rPr lang="en-US" dirty="0" smtClean="0"/>
              <a:t>MOOD: the </a:t>
            </a:r>
            <a:r>
              <a:rPr lang="en-US" dirty="0"/>
              <a:t>overall </a:t>
            </a:r>
            <a:r>
              <a:rPr lang="en-US" b="1" u="sng" dirty="0"/>
              <a:t>feelings or emotions </a:t>
            </a:r>
            <a:r>
              <a:rPr lang="en-US" dirty="0"/>
              <a:t>that are created </a:t>
            </a:r>
            <a:r>
              <a:rPr lang="en-US" b="1" u="sng" dirty="0"/>
              <a:t>IN THE </a:t>
            </a:r>
            <a:r>
              <a:rPr lang="en-US" b="1" u="sng" dirty="0" smtClean="0"/>
              <a:t>AUDIENCE</a:t>
            </a:r>
            <a:r>
              <a:rPr lang="en-US" dirty="0" smtClean="0"/>
              <a:t>. </a:t>
            </a:r>
            <a:endParaRPr lang="en-US" dirty="0"/>
          </a:p>
        </p:txBody>
      </p:sp>
      <p:sp>
        <p:nvSpPr>
          <p:cNvPr id="4" name="Rectangle 3"/>
          <p:cNvSpPr/>
          <p:nvPr/>
        </p:nvSpPr>
        <p:spPr>
          <a:xfrm>
            <a:off x="1154953" y="2451011"/>
            <a:ext cx="2357718" cy="3477875"/>
          </a:xfrm>
          <a:prstGeom prst="rect">
            <a:avLst/>
          </a:prstGeom>
        </p:spPr>
        <p:txBody>
          <a:bodyPr wrap="square">
            <a:spAutoFit/>
          </a:bodyPr>
          <a:lstStyle/>
          <a:p>
            <a:pPr>
              <a:defRPr/>
            </a:pPr>
            <a:r>
              <a:rPr lang="en-US" sz="2200" dirty="0" smtClean="0"/>
              <a:t>Cheerful</a:t>
            </a:r>
          </a:p>
          <a:p>
            <a:pPr>
              <a:defRPr/>
            </a:pPr>
            <a:r>
              <a:rPr lang="en-US" sz="2200" dirty="0" smtClean="0"/>
              <a:t>Relieved</a:t>
            </a:r>
          </a:p>
          <a:p>
            <a:pPr>
              <a:defRPr/>
            </a:pPr>
            <a:r>
              <a:rPr lang="en-US" sz="2200" dirty="0" smtClean="0"/>
              <a:t>Gloomy</a:t>
            </a:r>
          </a:p>
          <a:p>
            <a:pPr>
              <a:defRPr/>
            </a:pPr>
            <a:r>
              <a:rPr lang="en-US" sz="2200" dirty="0" smtClean="0"/>
              <a:t>Bleak</a:t>
            </a:r>
          </a:p>
          <a:p>
            <a:pPr>
              <a:defRPr/>
            </a:pPr>
            <a:r>
              <a:rPr lang="en-US" sz="2200" dirty="0" smtClean="0"/>
              <a:t>Uncertain</a:t>
            </a:r>
          </a:p>
          <a:p>
            <a:pPr>
              <a:defRPr/>
            </a:pPr>
            <a:r>
              <a:rPr lang="en-US" sz="2200" dirty="0" smtClean="0"/>
              <a:t>Bittersweet</a:t>
            </a:r>
          </a:p>
          <a:p>
            <a:pPr>
              <a:defRPr/>
            </a:pPr>
            <a:r>
              <a:rPr lang="en-US" sz="2200" dirty="0" smtClean="0"/>
              <a:t>Relaxed </a:t>
            </a:r>
          </a:p>
          <a:p>
            <a:pPr>
              <a:defRPr/>
            </a:pPr>
            <a:r>
              <a:rPr lang="en-US" sz="2200" dirty="0" smtClean="0"/>
              <a:t>Lazy</a:t>
            </a:r>
          </a:p>
          <a:p>
            <a:pPr>
              <a:defRPr/>
            </a:pPr>
            <a:r>
              <a:rPr lang="en-US" sz="2200" dirty="0" smtClean="0"/>
              <a:t>Hopeless</a:t>
            </a:r>
          </a:p>
          <a:p>
            <a:pPr>
              <a:defRPr/>
            </a:pPr>
            <a:r>
              <a:rPr lang="en-US" sz="2200" dirty="0" smtClean="0"/>
              <a:t>Tense</a:t>
            </a:r>
          </a:p>
        </p:txBody>
      </p:sp>
      <p:sp>
        <p:nvSpPr>
          <p:cNvPr id="5" name="Rectangle 4"/>
          <p:cNvSpPr/>
          <p:nvPr/>
        </p:nvSpPr>
        <p:spPr>
          <a:xfrm>
            <a:off x="6907306" y="2625822"/>
            <a:ext cx="2505635" cy="3816429"/>
          </a:xfrm>
          <a:prstGeom prst="rect">
            <a:avLst/>
          </a:prstGeom>
        </p:spPr>
        <p:txBody>
          <a:bodyPr wrap="square">
            <a:spAutoFit/>
          </a:bodyPr>
          <a:lstStyle/>
          <a:p>
            <a:pPr>
              <a:defRPr/>
            </a:pPr>
            <a:r>
              <a:rPr lang="en-US" sz="2200" dirty="0"/>
              <a:t>Furious</a:t>
            </a:r>
          </a:p>
          <a:p>
            <a:pPr>
              <a:defRPr/>
            </a:pPr>
            <a:r>
              <a:rPr lang="en-US" sz="2200" dirty="0"/>
              <a:t>Disappointed</a:t>
            </a:r>
          </a:p>
          <a:p>
            <a:pPr>
              <a:defRPr/>
            </a:pPr>
            <a:r>
              <a:rPr lang="en-US" sz="2200" dirty="0"/>
              <a:t>Dreamy, foggy</a:t>
            </a:r>
          </a:p>
          <a:p>
            <a:pPr>
              <a:defRPr/>
            </a:pPr>
            <a:r>
              <a:rPr lang="en-US" sz="2200" dirty="0"/>
              <a:t>Content</a:t>
            </a:r>
          </a:p>
          <a:p>
            <a:pPr>
              <a:defRPr/>
            </a:pPr>
            <a:r>
              <a:rPr lang="en-US" sz="2200" dirty="0"/>
              <a:t>Satisfied</a:t>
            </a:r>
          </a:p>
          <a:p>
            <a:pPr>
              <a:defRPr/>
            </a:pPr>
            <a:r>
              <a:rPr lang="en-US" sz="2200" dirty="0"/>
              <a:t>Angry</a:t>
            </a:r>
          </a:p>
          <a:p>
            <a:pPr>
              <a:defRPr/>
            </a:pPr>
            <a:r>
              <a:rPr lang="en-US" sz="2200" dirty="0"/>
              <a:t>Motivated</a:t>
            </a:r>
          </a:p>
          <a:p>
            <a:pPr>
              <a:defRPr/>
            </a:pPr>
            <a:r>
              <a:rPr lang="en-US" sz="2200" dirty="0"/>
              <a:t>Inspired</a:t>
            </a:r>
          </a:p>
          <a:p>
            <a:pPr>
              <a:defRPr/>
            </a:pPr>
            <a:r>
              <a:rPr lang="en-US" sz="2200" dirty="0"/>
              <a:t>Confident</a:t>
            </a:r>
          </a:p>
          <a:p>
            <a:pPr>
              <a:defRPr/>
            </a:pPr>
            <a:r>
              <a:rPr lang="en-US" sz="2200" dirty="0"/>
              <a:t>Eerie/strange</a:t>
            </a:r>
          </a:p>
          <a:p>
            <a:pPr>
              <a:defRPr/>
            </a:pPr>
            <a:endParaRPr lang="en-US" sz="2200" dirty="0"/>
          </a:p>
        </p:txBody>
      </p:sp>
    </p:spTree>
    <p:extLst>
      <p:ext uri="{BB962C8B-B14F-4D97-AF65-F5344CB8AC3E}">
        <p14:creationId xmlns:p14="http://schemas.microsoft.com/office/powerpoint/2010/main" val="847303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5"/>
          <p:cNvSpPr>
            <a:spLocks noGrp="1" noChangeArrowheads="1"/>
          </p:cNvSpPr>
          <p:nvPr>
            <p:ph type="title"/>
          </p:nvPr>
        </p:nvSpPr>
        <p:spPr>
          <a:xfrm>
            <a:off x="2209800" y="381000"/>
            <a:ext cx="7772400" cy="1143000"/>
          </a:xfrm>
        </p:spPr>
        <p:txBody>
          <a:bodyPr/>
          <a:lstStyle/>
          <a:p>
            <a:pPr algn="ctr"/>
            <a:r>
              <a:rPr lang="en-GB" altLang="en-US" dirty="0"/>
              <a:t>Body </a:t>
            </a:r>
            <a:r>
              <a:rPr lang="en-GB" altLang="en-US" dirty="0" smtClean="0"/>
              <a:t>language- Impact percentage</a:t>
            </a:r>
            <a:endParaRPr lang="en-GB" altLang="en-US" dirty="0"/>
          </a:p>
        </p:txBody>
      </p:sp>
      <p:graphicFrame>
        <p:nvGraphicFramePr>
          <p:cNvPr id="19462" name="Object 6"/>
          <p:cNvGraphicFramePr>
            <a:graphicFrameLocks noGrp="1" noChangeAspect="1"/>
          </p:cNvGraphicFramePr>
          <p:nvPr>
            <p:ph type="body" sz="half" idx="1"/>
            <p:extLst>
              <p:ext uri="{D42A27DB-BD31-4B8C-83A1-F6EECF244321}">
                <p14:modId xmlns:p14="http://schemas.microsoft.com/office/powerpoint/2010/main" val="127458268"/>
              </p:ext>
            </p:extLst>
          </p:nvPr>
        </p:nvGraphicFramePr>
        <p:xfrm>
          <a:off x="1752329" y="1633564"/>
          <a:ext cx="4495800" cy="4446588"/>
        </p:xfrm>
        <a:graphic>
          <a:graphicData uri="http://schemas.openxmlformats.org/presentationml/2006/ole">
            <mc:AlternateContent xmlns:mc="http://schemas.openxmlformats.org/markup-compatibility/2006">
              <mc:Choice xmlns:v="urn:schemas-microsoft-com:vml" Requires="v">
                <p:oleObj spid="_x0000_s12305" name="Image" r:id="rId4" imgW="2610214" imgH="2580952" progId="PhotoDeluxeBusiness.Image.1">
                  <p:embed/>
                </p:oleObj>
              </mc:Choice>
              <mc:Fallback>
                <p:oleObj name="Image" r:id="rId4" imgW="2610214" imgH="2580952" progId="PhotoDeluxeBusiness.Image.1">
                  <p:embed/>
                  <p:pic>
                    <p:nvPicPr>
                      <p:cNvPr id="1946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329" y="1633564"/>
                        <a:ext cx="4495800" cy="4446588"/>
                      </a:xfrm>
                      <a:prstGeom prst="rect">
                        <a:avLst/>
                      </a:prstGeom>
                      <a:ln w="38100" cmpd="sng">
                        <a:solidFill>
                          <a:srgbClr val="996600"/>
                        </a:solidFill>
                        <a:miter lim="800000"/>
                        <a:headEnd/>
                        <a:tailEnd/>
                      </a:ln>
                    </p:spPr>
                  </p:pic>
                </p:oleObj>
              </mc:Fallback>
            </mc:AlternateContent>
          </a:graphicData>
        </a:graphic>
      </p:graphicFrame>
      <p:sp>
        <p:nvSpPr>
          <p:cNvPr id="19463" name="Rectangle 7"/>
          <p:cNvSpPr>
            <a:spLocks noGrp="1" noChangeArrowheads="1"/>
          </p:cNvSpPr>
          <p:nvPr>
            <p:ph type="body" sz="half" idx="2"/>
          </p:nvPr>
        </p:nvSpPr>
        <p:spPr>
          <a:xfrm>
            <a:off x="7569558" y="2409032"/>
            <a:ext cx="3581400" cy="4114800"/>
          </a:xfrm>
        </p:spPr>
        <p:txBody>
          <a:bodyPr/>
          <a:lstStyle/>
          <a:p>
            <a:r>
              <a:rPr lang="en-GB" altLang="en-US" sz="2800" dirty="0" err="1"/>
              <a:t>Verbals</a:t>
            </a:r>
            <a:r>
              <a:rPr lang="en-GB" altLang="en-US" sz="2800" dirty="0"/>
              <a:t>		7%</a:t>
            </a:r>
          </a:p>
          <a:p>
            <a:r>
              <a:rPr lang="en-GB" altLang="en-US" sz="2800" dirty="0"/>
              <a:t>Tone of Voice	38%</a:t>
            </a:r>
          </a:p>
          <a:p>
            <a:r>
              <a:rPr lang="en-GB" altLang="en-US" sz="2800" dirty="0"/>
              <a:t>Non </a:t>
            </a:r>
            <a:r>
              <a:rPr lang="en-GB" altLang="en-US" sz="2800" dirty="0" err="1"/>
              <a:t>Verbals</a:t>
            </a:r>
            <a:r>
              <a:rPr lang="en-GB" altLang="en-US" sz="2800" dirty="0"/>
              <a:t>	55%</a:t>
            </a:r>
          </a:p>
        </p:txBody>
      </p:sp>
      <p:sp>
        <p:nvSpPr>
          <p:cNvPr id="19464" name="Text Box 8"/>
          <p:cNvSpPr txBox="1">
            <a:spLocks noChangeArrowheads="1"/>
          </p:cNvSpPr>
          <p:nvPr/>
        </p:nvSpPr>
        <p:spPr bwMode="auto">
          <a:xfrm rot="20308073">
            <a:off x="1828801" y="1676401"/>
            <a:ext cx="185737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b="1">
                <a:solidFill>
                  <a:srgbClr val="996600"/>
                </a:solidFill>
                <a:latin typeface="Comic Sans MS" panose="030F0702030302020204" pitchFamily="66" charset="0"/>
              </a:rPr>
              <a:t>HEY,</a:t>
            </a:r>
          </a:p>
          <a:p>
            <a:pPr algn="ctr"/>
            <a:r>
              <a:rPr lang="en-GB" altLang="en-US" b="1">
                <a:solidFill>
                  <a:srgbClr val="996600"/>
                </a:solidFill>
                <a:latin typeface="Comic Sans MS" panose="030F0702030302020204" pitchFamily="66" charset="0"/>
              </a:rPr>
              <a:t>WHAT </a:t>
            </a:r>
          </a:p>
          <a:p>
            <a:pPr algn="ctr"/>
            <a:r>
              <a:rPr lang="en-GB" altLang="en-US" b="1">
                <a:solidFill>
                  <a:srgbClr val="996600"/>
                </a:solidFill>
                <a:latin typeface="Comic Sans MS" panose="030F0702030302020204" pitchFamily="66" charset="0"/>
              </a:rPr>
              <a:t>ARE YOU </a:t>
            </a:r>
          </a:p>
          <a:p>
            <a:pPr algn="ctr"/>
            <a:r>
              <a:rPr lang="en-GB" altLang="en-US" b="1">
                <a:solidFill>
                  <a:srgbClr val="996600"/>
                </a:solidFill>
                <a:latin typeface="Comic Sans MS" panose="030F0702030302020204" pitchFamily="66" charset="0"/>
              </a:rPr>
              <a:t>GUYS DOING </a:t>
            </a:r>
          </a:p>
          <a:p>
            <a:pPr algn="ctr"/>
            <a:r>
              <a:rPr lang="en-GB" altLang="en-US" b="1">
                <a:solidFill>
                  <a:srgbClr val="996600"/>
                </a:solidFill>
                <a:latin typeface="Comic Sans MS" panose="030F0702030302020204" pitchFamily="66" charset="0"/>
              </a:rPr>
              <a:t>OVER THERE?!</a:t>
            </a:r>
          </a:p>
        </p:txBody>
      </p:sp>
      <p:sp>
        <p:nvSpPr>
          <p:cNvPr id="19465" name="Text Box 9"/>
          <p:cNvSpPr txBox="1">
            <a:spLocks noChangeArrowheads="1"/>
          </p:cNvSpPr>
          <p:nvPr/>
        </p:nvSpPr>
        <p:spPr bwMode="auto">
          <a:xfrm rot="21252956">
            <a:off x="4724401" y="2286000"/>
            <a:ext cx="14779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solidFill>
                  <a:srgbClr val="996600"/>
                </a:solidFill>
                <a:latin typeface="Comic Sans MS" panose="030F0702030302020204" pitchFamily="66" charset="0"/>
              </a:rPr>
              <a:t>NONE OF </a:t>
            </a:r>
          </a:p>
          <a:p>
            <a:pPr algn="ctr"/>
            <a:r>
              <a:rPr lang="en-GB" altLang="en-US">
                <a:solidFill>
                  <a:srgbClr val="996600"/>
                </a:solidFill>
                <a:latin typeface="Comic Sans MS" panose="030F0702030302020204" pitchFamily="66" charset="0"/>
              </a:rPr>
              <a:t>YOUR </a:t>
            </a:r>
          </a:p>
          <a:p>
            <a:pPr algn="ctr"/>
            <a:r>
              <a:rPr lang="en-GB" altLang="en-US">
                <a:solidFill>
                  <a:srgbClr val="996600"/>
                </a:solidFill>
                <a:latin typeface="Comic Sans MS" panose="030F0702030302020204" pitchFamily="66" charset="0"/>
              </a:rPr>
              <a:t>BUSINESS!</a:t>
            </a:r>
          </a:p>
        </p:txBody>
      </p:sp>
      <p:sp>
        <p:nvSpPr>
          <p:cNvPr id="19466" name="Text Box 10"/>
          <p:cNvSpPr txBox="1">
            <a:spLocks noChangeArrowheads="1"/>
          </p:cNvSpPr>
          <p:nvPr/>
        </p:nvSpPr>
        <p:spPr bwMode="auto">
          <a:xfrm rot="21435539">
            <a:off x="4419600" y="4800601"/>
            <a:ext cx="19050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solidFill>
                  <a:srgbClr val="996600"/>
                </a:solidFill>
                <a:latin typeface="Comic Sans MS" panose="030F0702030302020204" pitchFamily="66" charset="0"/>
              </a:rPr>
              <a:t>WOULD YOU </a:t>
            </a:r>
          </a:p>
          <a:p>
            <a:r>
              <a:rPr lang="en-GB" altLang="en-US">
                <a:solidFill>
                  <a:srgbClr val="996600"/>
                </a:solidFill>
                <a:latin typeface="Comic Sans MS" panose="030F0702030302020204" pitchFamily="66" charset="0"/>
              </a:rPr>
              <a:t>GUYS KEEP IT QUIET UP THERE?!</a:t>
            </a:r>
          </a:p>
        </p:txBody>
      </p:sp>
    </p:spTree>
    <p:extLst>
      <p:ext uri="{BB962C8B-B14F-4D97-AF65-F5344CB8AC3E}">
        <p14:creationId xmlns:p14="http://schemas.microsoft.com/office/powerpoint/2010/main" val="1181842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461"/>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19462"/>
                                        </p:tgtEl>
                                        <p:attrNameLst>
                                          <p:attrName>style.visibility</p:attrName>
                                        </p:attrNameLst>
                                      </p:cBhvr>
                                      <p:to>
                                        <p:strVal val="visible"/>
                                      </p:to>
                                    </p:set>
                                    <p:animEffect transition="in" filter="dissolve">
                                      <p:cBhvr>
                                        <p:cTn id="10" dur="500"/>
                                        <p:tgtEl>
                                          <p:spTgt spid="19462"/>
                                        </p:tgtEl>
                                      </p:cBhvr>
                                    </p:animEffect>
                                  </p:childTnLst>
                                </p:cTn>
                              </p:par>
                            </p:childTnLst>
                          </p:cTn>
                        </p:par>
                        <p:par>
                          <p:cTn id="11" fill="hold" nodeType="afterGroup">
                            <p:stCondLst>
                              <p:cond delay="1000"/>
                            </p:stCondLst>
                            <p:childTnLst>
                              <p:par>
                                <p:cTn id="12" presetID="23" presetClass="entr" presetSubtype="16" fill="hold" grpId="0" nodeType="afterEffect">
                                  <p:stCondLst>
                                    <p:cond delay="0"/>
                                  </p:stCondLst>
                                  <p:childTnLst>
                                    <p:set>
                                      <p:cBhvr>
                                        <p:cTn id="13" dur="1" fill="hold">
                                          <p:stCondLst>
                                            <p:cond delay="0"/>
                                          </p:stCondLst>
                                        </p:cTn>
                                        <p:tgtEl>
                                          <p:spTgt spid="19464"/>
                                        </p:tgtEl>
                                        <p:attrNameLst>
                                          <p:attrName>style.visibility</p:attrName>
                                        </p:attrNameLst>
                                      </p:cBhvr>
                                      <p:to>
                                        <p:strVal val="visible"/>
                                      </p:to>
                                    </p:set>
                                    <p:anim calcmode="lin" valueType="num">
                                      <p:cBhvr>
                                        <p:cTn id="14" dur="500" fill="hold"/>
                                        <p:tgtEl>
                                          <p:spTgt spid="19464"/>
                                        </p:tgtEl>
                                        <p:attrNameLst>
                                          <p:attrName>ppt_w</p:attrName>
                                        </p:attrNameLst>
                                      </p:cBhvr>
                                      <p:tavLst>
                                        <p:tav tm="0">
                                          <p:val>
                                            <p:fltVal val="0"/>
                                          </p:val>
                                        </p:tav>
                                        <p:tav tm="100000">
                                          <p:val>
                                            <p:strVal val="#ppt_w"/>
                                          </p:val>
                                        </p:tav>
                                      </p:tavLst>
                                    </p:anim>
                                    <p:anim calcmode="lin" valueType="num">
                                      <p:cBhvr>
                                        <p:cTn id="15" dur="500" fill="hold"/>
                                        <p:tgtEl>
                                          <p:spTgt spid="19464"/>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500"/>
                            </p:stCondLst>
                            <p:childTnLst>
                              <p:par>
                                <p:cTn id="17" presetID="23" presetClass="entr" presetSubtype="16" fill="hold" grpId="0" nodeType="afterEffect">
                                  <p:stCondLst>
                                    <p:cond delay="0"/>
                                  </p:stCondLst>
                                  <p:childTnLst>
                                    <p:set>
                                      <p:cBhvr>
                                        <p:cTn id="18" dur="1" fill="hold">
                                          <p:stCondLst>
                                            <p:cond delay="0"/>
                                          </p:stCondLst>
                                        </p:cTn>
                                        <p:tgtEl>
                                          <p:spTgt spid="19465"/>
                                        </p:tgtEl>
                                        <p:attrNameLst>
                                          <p:attrName>style.visibility</p:attrName>
                                        </p:attrNameLst>
                                      </p:cBhvr>
                                      <p:to>
                                        <p:strVal val="visible"/>
                                      </p:to>
                                    </p:set>
                                    <p:anim calcmode="lin" valueType="num">
                                      <p:cBhvr>
                                        <p:cTn id="19" dur="500" fill="hold"/>
                                        <p:tgtEl>
                                          <p:spTgt spid="19465"/>
                                        </p:tgtEl>
                                        <p:attrNameLst>
                                          <p:attrName>ppt_w</p:attrName>
                                        </p:attrNameLst>
                                      </p:cBhvr>
                                      <p:tavLst>
                                        <p:tav tm="0">
                                          <p:val>
                                            <p:fltVal val="0"/>
                                          </p:val>
                                        </p:tav>
                                        <p:tav tm="100000">
                                          <p:val>
                                            <p:strVal val="#ppt_w"/>
                                          </p:val>
                                        </p:tav>
                                      </p:tavLst>
                                    </p:anim>
                                    <p:anim calcmode="lin" valueType="num">
                                      <p:cBhvr>
                                        <p:cTn id="20" dur="500" fill="hold"/>
                                        <p:tgtEl>
                                          <p:spTgt spid="19465"/>
                                        </p:tgtEl>
                                        <p:attrNameLst>
                                          <p:attrName>ppt_h</p:attrName>
                                        </p:attrNameLst>
                                      </p:cBhvr>
                                      <p:tavLst>
                                        <p:tav tm="0">
                                          <p:val>
                                            <p:fltVal val="0"/>
                                          </p:val>
                                        </p:tav>
                                        <p:tav tm="100000">
                                          <p:val>
                                            <p:strVal val="#ppt_h"/>
                                          </p:val>
                                        </p:tav>
                                      </p:tavLst>
                                    </p:anim>
                                  </p:childTnLst>
                                </p:cTn>
                              </p:par>
                            </p:childTnLst>
                          </p:cTn>
                        </p:par>
                        <p:par>
                          <p:cTn id="21" fill="hold" nodeType="afterGroup">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19466"/>
                                        </p:tgtEl>
                                        <p:attrNameLst>
                                          <p:attrName>style.visibility</p:attrName>
                                        </p:attrNameLst>
                                      </p:cBhvr>
                                      <p:to>
                                        <p:strVal val="visible"/>
                                      </p:to>
                                    </p:set>
                                    <p:anim calcmode="lin" valueType="num">
                                      <p:cBhvr>
                                        <p:cTn id="24" dur="500" fill="hold"/>
                                        <p:tgtEl>
                                          <p:spTgt spid="19466"/>
                                        </p:tgtEl>
                                        <p:attrNameLst>
                                          <p:attrName>ppt_w</p:attrName>
                                        </p:attrNameLst>
                                      </p:cBhvr>
                                      <p:tavLst>
                                        <p:tav tm="0">
                                          <p:val>
                                            <p:fltVal val="0"/>
                                          </p:val>
                                        </p:tav>
                                        <p:tav tm="100000">
                                          <p:val>
                                            <p:strVal val="#ppt_w"/>
                                          </p:val>
                                        </p:tav>
                                      </p:tavLst>
                                    </p:anim>
                                    <p:anim calcmode="lin" valueType="num">
                                      <p:cBhvr>
                                        <p:cTn id="25" dur="500" fill="hold"/>
                                        <p:tgtEl>
                                          <p:spTgt spid="19466"/>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463">
                                            <p:txEl>
                                              <p:pRg st="0" end="0"/>
                                            </p:txEl>
                                          </p:spTgt>
                                        </p:tgtEl>
                                        <p:attrNameLst>
                                          <p:attrName>style.visibility</p:attrName>
                                        </p:attrNameLst>
                                      </p:cBhvr>
                                      <p:to>
                                        <p:strVal val="visible"/>
                                      </p:to>
                                    </p:set>
                                    <p:animEffect transition="in" filter="wipe(up)">
                                      <p:cBhvr>
                                        <p:cTn id="30" dur="500"/>
                                        <p:tgtEl>
                                          <p:spTgt spid="19463">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9463">
                                            <p:txEl>
                                              <p:pRg st="1" end="1"/>
                                            </p:txEl>
                                          </p:spTgt>
                                        </p:tgtEl>
                                        <p:attrNameLst>
                                          <p:attrName>style.visibility</p:attrName>
                                        </p:attrNameLst>
                                      </p:cBhvr>
                                      <p:to>
                                        <p:strVal val="visible"/>
                                      </p:to>
                                    </p:set>
                                    <p:animEffect transition="in" filter="wipe(up)">
                                      <p:cBhvr>
                                        <p:cTn id="35" dur="500"/>
                                        <p:tgtEl>
                                          <p:spTgt spid="19463">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9463">
                                            <p:txEl>
                                              <p:pRg st="2" end="2"/>
                                            </p:txEl>
                                          </p:spTgt>
                                        </p:tgtEl>
                                        <p:attrNameLst>
                                          <p:attrName>style.visibility</p:attrName>
                                        </p:attrNameLst>
                                      </p:cBhvr>
                                      <p:to>
                                        <p:strVal val="visible"/>
                                      </p:to>
                                    </p:set>
                                    <p:animEffect transition="in" filter="wipe(up)">
                                      <p:cBhvr>
                                        <p:cTn id="40" dur="500"/>
                                        <p:tgtEl>
                                          <p:spTgt spid="194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utoUpdateAnimBg="0"/>
      <p:bldP spid="19463" grpId="0" build="p" autoUpdateAnimBg="0"/>
      <p:bldP spid="19464" grpId="0" autoUpdateAnimBg="0"/>
      <p:bldP spid="19465" grpId="0" autoUpdateAnimBg="0"/>
      <p:bldP spid="1946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 Neue"/>
              </a:rPr>
              <a:t>Nonverbal Expression</a:t>
            </a:r>
            <a:endParaRPr lang="en-US" dirty="0">
              <a:solidFill>
                <a:schemeClr val="bg1"/>
              </a:solidFill>
            </a:endParaRPr>
          </a:p>
        </p:txBody>
      </p:sp>
      <p:sp>
        <p:nvSpPr>
          <p:cNvPr id="3" name="Rectangle 2"/>
          <p:cNvSpPr/>
          <p:nvPr/>
        </p:nvSpPr>
        <p:spPr>
          <a:xfrm>
            <a:off x="1056066" y="2255623"/>
            <a:ext cx="10444767" cy="3139321"/>
          </a:xfrm>
          <a:prstGeom prst="rect">
            <a:avLst/>
          </a:prstGeom>
        </p:spPr>
        <p:txBody>
          <a:bodyPr wrap="square">
            <a:spAutoFit/>
          </a:bodyPr>
          <a:lstStyle/>
          <a:p>
            <a:r>
              <a:rPr lang="en-US" sz="2200" dirty="0" smtClean="0">
                <a:solidFill>
                  <a:srgbClr val="3B3835"/>
                </a:solidFill>
                <a:latin typeface="Helvetica Neue"/>
              </a:rPr>
              <a:t>The </a:t>
            </a:r>
            <a:r>
              <a:rPr lang="en-US" sz="2200" dirty="0">
                <a:solidFill>
                  <a:srgbClr val="3B3835"/>
                </a:solidFill>
                <a:latin typeface="Helvetica Neue"/>
              </a:rPr>
              <a:t>nonverbal frames the verbal in this sense: whichever behavior interrupts the other is the one that takes audience </a:t>
            </a:r>
            <a:r>
              <a:rPr lang="en-US" sz="2200" dirty="0" smtClean="0">
                <a:solidFill>
                  <a:srgbClr val="3B3835"/>
                </a:solidFill>
                <a:latin typeface="Helvetica Neue"/>
              </a:rPr>
              <a:t>focus. If </a:t>
            </a:r>
            <a:r>
              <a:rPr lang="en-US" sz="2200" dirty="0">
                <a:solidFill>
                  <a:srgbClr val="3B3835"/>
                </a:solidFill>
                <a:latin typeface="Helvetica Neue"/>
              </a:rPr>
              <a:t>I move to draw their attention - gesture or take a step - then speak, they’ll hear </a:t>
            </a:r>
            <a:r>
              <a:rPr lang="en-US" sz="2200" dirty="0" smtClean="0">
                <a:solidFill>
                  <a:srgbClr val="3B3835"/>
                </a:solidFill>
                <a:latin typeface="Helvetica Neue"/>
              </a:rPr>
              <a:t>me. If </a:t>
            </a:r>
            <a:r>
              <a:rPr lang="en-US" sz="2200" dirty="0">
                <a:solidFill>
                  <a:srgbClr val="3B3835"/>
                </a:solidFill>
                <a:latin typeface="Helvetica Neue"/>
              </a:rPr>
              <a:t>I start to speak, then move aimlessly, they’ll watch but not hear</a:t>
            </a:r>
            <a:r>
              <a:rPr lang="en-US" sz="2200" dirty="0" smtClean="0">
                <a:solidFill>
                  <a:srgbClr val="3B3835"/>
                </a:solidFill>
                <a:latin typeface="Helvetica Neue"/>
              </a:rPr>
              <a:t>.</a:t>
            </a:r>
          </a:p>
          <a:p>
            <a:endParaRPr lang="en-US" sz="2200" dirty="0" smtClean="0">
              <a:solidFill>
                <a:srgbClr val="3B3835"/>
              </a:solidFill>
              <a:latin typeface="Helvetica Neue"/>
            </a:endParaRPr>
          </a:p>
          <a:p>
            <a:r>
              <a:rPr lang="en-US" sz="2200" dirty="0"/>
              <a:t>Stand still for a moment and make eye contact with your </a:t>
            </a:r>
            <a:r>
              <a:rPr lang="en-US" sz="2200" dirty="0" smtClean="0"/>
              <a:t>audience, then </a:t>
            </a:r>
            <a:r>
              <a:rPr lang="en-US" sz="2200" dirty="0"/>
              <a:t>start. Speak only once you’ve made contact. </a:t>
            </a:r>
            <a:r>
              <a:rPr lang="en-US" sz="2200" dirty="0" smtClean="0"/>
              <a:t>Stay </a:t>
            </a:r>
            <a:r>
              <a:rPr lang="en-US" sz="2200" dirty="0"/>
              <a:t>in one place for awhile. Don’t pace around through the speech. Choose 2 or 3 places where you’ll take a step or two. </a:t>
            </a:r>
            <a:r>
              <a:rPr lang="en-US" sz="2200" dirty="0" smtClean="0"/>
              <a:t>Literally</a:t>
            </a:r>
            <a:r>
              <a:rPr lang="en-US" sz="2200" dirty="0"/>
              <a:t>, “move into” your next argument</a:t>
            </a:r>
            <a:r>
              <a:rPr lang="en-US" sz="2200" dirty="0" smtClean="0"/>
              <a:t>.</a:t>
            </a:r>
          </a:p>
        </p:txBody>
      </p:sp>
    </p:spTree>
    <p:extLst>
      <p:ext uri="{BB962C8B-B14F-4D97-AF65-F5344CB8AC3E}">
        <p14:creationId xmlns:p14="http://schemas.microsoft.com/office/powerpoint/2010/main" val="5242943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 Neue"/>
              </a:rPr>
              <a:t>Nonverbal Expression</a:t>
            </a:r>
            <a:endParaRPr lang="en-US" dirty="0">
              <a:solidFill>
                <a:schemeClr val="bg1"/>
              </a:solidFill>
            </a:endParaRPr>
          </a:p>
        </p:txBody>
      </p:sp>
      <p:sp>
        <p:nvSpPr>
          <p:cNvPr id="3" name="Rectangle 2"/>
          <p:cNvSpPr/>
          <p:nvPr/>
        </p:nvSpPr>
        <p:spPr>
          <a:xfrm>
            <a:off x="1056066" y="2255623"/>
            <a:ext cx="10444767" cy="4093428"/>
          </a:xfrm>
          <a:prstGeom prst="rect">
            <a:avLst/>
          </a:prstGeom>
        </p:spPr>
        <p:txBody>
          <a:bodyPr wrap="square">
            <a:spAutoFit/>
          </a:bodyPr>
          <a:lstStyle/>
          <a:p>
            <a:r>
              <a:rPr lang="en-US" sz="2000" dirty="0" smtClean="0"/>
              <a:t></a:t>
            </a:r>
            <a:r>
              <a:rPr lang="en-US" sz="2000" dirty="0"/>
              <a:t>Gesture naturally, as you would when you talk with friends. </a:t>
            </a:r>
            <a:endParaRPr lang="en-US" sz="2000" dirty="0" smtClean="0"/>
          </a:p>
          <a:p>
            <a:pPr marL="457200" indent="-457200">
              <a:buFont typeface="+mj-lt"/>
              <a:buAutoNum type="arabicPeriod"/>
            </a:pPr>
            <a:r>
              <a:rPr lang="en-US" sz="2000" dirty="0" smtClean="0"/>
              <a:t>Free </a:t>
            </a:r>
            <a:r>
              <a:rPr lang="en-US" sz="2000" dirty="0"/>
              <a:t>your hands as much as possible to “allow” that to occur. </a:t>
            </a:r>
            <a:endParaRPr lang="en-US" sz="2000" dirty="0" smtClean="0"/>
          </a:p>
          <a:p>
            <a:pPr marL="457200" indent="-457200">
              <a:buFont typeface="+mj-lt"/>
              <a:buAutoNum type="arabicPeriod"/>
            </a:pPr>
            <a:r>
              <a:rPr lang="en-US" sz="2000" dirty="0" smtClean="0"/>
              <a:t>Make </a:t>
            </a:r>
            <a:r>
              <a:rPr lang="en-US" sz="2000" dirty="0"/>
              <a:t>the manuscript your friend with large font, double spacing, and only complete sentences on one page. </a:t>
            </a:r>
          </a:p>
          <a:p>
            <a:pPr marL="457200" indent="-457200">
              <a:buFont typeface="+mj-lt"/>
              <a:buAutoNum type="arabicPeriod"/>
            </a:pPr>
            <a:r>
              <a:rPr lang="en-US" sz="2000" dirty="0" smtClean="0"/>
              <a:t>Use </a:t>
            </a:r>
            <a:r>
              <a:rPr lang="en-US" sz="2000" dirty="0"/>
              <a:t>the stand for your notes. </a:t>
            </a:r>
          </a:p>
          <a:p>
            <a:pPr marL="457200" indent="-457200">
              <a:buFont typeface="+mj-lt"/>
              <a:buAutoNum type="arabicPeriod"/>
            </a:pPr>
            <a:r>
              <a:rPr lang="en-US" sz="2000" dirty="0" smtClean="0"/>
              <a:t>Keep </a:t>
            </a:r>
            <a:r>
              <a:rPr lang="en-US" sz="2000" dirty="0"/>
              <a:t>your </a:t>
            </a:r>
            <a:r>
              <a:rPr lang="en-US" sz="2000" dirty="0" smtClean="0"/>
              <a:t>hands out of your pockets.</a:t>
            </a:r>
          </a:p>
          <a:p>
            <a:endParaRPr lang="en-US" sz="2000" dirty="0"/>
          </a:p>
          <a:p>
            <a:r>
              <a:rPr lang="en-US" sz="2000" dirty="0" smtClean="0"/>
              <a:t>Clothing and accessories are an aspect of your persuasion. </a:t>
            </a:r>
          </a:p>
          <a:p>
            <a:r>
              <a:rPr lang="en-GB" altLang="en-US" sz="2000" dirty="0"/>
              <a:t>“The outside appearance is frequently an index to the mind, and we should be careful what signs we hang out for the world to judge of our faith</a:t>
            </a:r>
            <a:r>
              <a:rPr lang="en-GB" altLang="en-US" sz="2000" dirty="0" smtClean="0"/>
              <a:t>.”</a:t>
            </a:r>
            <a:endParaRPr lang="en-US" sz="2000" dirty="0" smtClean="0"/>
          </a:p>
          <a:p>
            <a:r>
              <a:rPr lang="en-US" sz="2000" dirty="0" smtClean="0"/>
              <a:t>1)Dress appropriately to the occasion. </a:t>
            </a:r>
          </a:p>
          <a:p>
            <a:r>
              <a:rPr lang="en-US" sz="2000" dirty="0" smtClean="0"/>
              <a:t>2)Don’t hide under hats or behind sunglasses. </a:t>
            </a:r>
          </a:p>
          <a:p>
            <a:r>
              <a:rPr lang="en-US" sz="2000" dirty="0" smtClean="0"/>
              <a:t>3)Watch dangling jewelry.</a:t>
            </a:r>
          </a:p>
        </p:txBody>
      </p:sp>
    </p:spTree>
    <p:extLst>
      <p:ext uri="{BB962C8B-B14F-4D97-AF65-F5344CB8AC3E}">
        <p14:creationId xmlns:p14="http://schemas.microsoft.com/office/powerpoint/2010/main" val="14410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58595B"/>
                </a:solidFill>
                <a:latin typeface="Museo 700" panose="02000000000000000000" pitchFamily="2" charset="0"/>
              </a:rPr>
              <a:t/>
            </a:r>
            <a:br>
              <a:rPr lang="en-GB" dirty="0">
                <a:solidFill>
                  <a:srgbClr val="58595B"/>
                </a:solidFill>
                <a:latin typeface="Museo 700" panose="02000000000000000000" pitchFamily="2" charset="0"/>
              </a:rPr>
            </a:br>
            <a:endParaRPr lang="en-US" dirty="0"/>
          </a:p>
        </p:txBody>
      </p:sp>
      <p:sp>
        <p:nvSpPr>
          <p:cNvPr id="4" name="Title 1"/>
          <p:cNvSpPr txBox="1">
            <a:spLocks/>
          </p:cNvSpPr>
          <p:nvPr/>
        </p:nvSpPr>
        <p:spPr>
          <a:xfrm>
            <a:off x="1671119" y="919579"/>
            <a:ext cx="6226513" cy="79208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D80E86"/>
                </a:solidFill>
                <a:latin typeface="+mj-lt"/>
                <a:ea typeface="+mj-ea"/>
                <a:cs typeface="+mj-cs"/>
              </a:defRPr>
            </a:lvl1pPr>
          </a:lstStyle>
          <a:p>
            <a:pPr algn="l"/>
            <a:endParaRPr lang="en-GB" sz="4000" dirty="0">
              <a:solidFill>
                <a:srgbClr val="58595B"/>
              </a:solidFill>
              <a:latin typeface="Museo 700" panose="02000000000000000000" pitchFamily="2" charset="0"/>
            </a:endParaRPr>
          </a:p>
        </p:txBody>
      </p:sp>
      <p:sp>
        <p:nvSpPr>
          <p:cNvPr id="5" name="AutoShape 4" descr="http://www.clker.com/cliparts/a/0/K/O/K/h/shield.sv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http://www.clker.com/cliparts/a/0/K/O/K/h/shield.sv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8" descr="http://www.clker.com/cliparts/a/0/K/O/K/h/shield.svg"/>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10" descr="http://www.clker.com/cliparts/a/0/K/O/K/h/shield.svg"/>
          <p:cNvSpPr>
            <a:spLocks noChangeAspect="1" noChangeArrowheads="1"/>
          </p:cNvSpPr>
          <p:nvPr/>
        </p:nvSpPr>
        <p:spPr bwMode="auto">
          <a:xfrm>
            <a:off x="2136775" y="37661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Rectangle 8"/>
          <p:cNvSpPr/>
          <p:nvPr/>
        </p:nvSpPr>
        <p:spPr>
          <a:xfrm>
            <a:off x="653563" y="2945501"/>
            <a:ext cx="7557326" cy="1200329"/>
          </a:xfrm>
          <a:prstGeom prst="rect">
            <a:avLst/>
          </a:prstGeom>
        </p:spPr>
        <p:txBody>
          <a:bodyPr wrap="square">
            <a:spAutoFit/>
          </a:bodyPr>
          <a:lstStyle/>
          <a:p>
            <a:r>
              <a:rPr lang="en-GB" sz="2000" dirty="0"/>
              <a:t>Public Speaking is a ‘</a:t>
            </a:r>
            <a:r>
              <a:rPr lang="en-GB" sz="2000" b="1" dirty="0"/>
              <a:t>formal</a:t>
            </a:r>
            <a:r>
              <a:rPr lang="en-GB" sz="2000" dirty="0"/>
              <a:t>’ </a:t>
            </a:r>
            <a:r>
              <a:rPr lang="en-GB" sz="2000" b="1" dirty="0"/>
              <a:t>face-to-face communication method </a:t>
            </a:r>
            <a:r>
              <a:rPr lang="en-GB" sz="2000" dirty="0"/>
              <a:t>where a </a:t>
            </a:r>
            <a:r>
              <a:rPr lang="en-GB" sz="2000" dirty="0" smtClean="0"/>
              <a:t>person(s) uses </a:t>
            </a:r>
            <a:r>
              <a:rPr lang="en-GB" sz="2000" dirty="0"/>
              <a:t>the medium of </a:t>
            </a:r>
            <a:r>
              <a:rPr lang="en-GB" sz="2000" b="1" dirty="0"/>
              <a:t>speech</a:t>
            </a:r>
            <a:r>
              <a:rPr lang="en-GB" sz="2000" dirty="0"/>
              <a:t> to </a:t>
            </a:r>
            <a:r>
              <a:rPr lang="en-GB" sz="2000" b="1" dirty="0"/>
              <a:t>Inform</a:t>
            </a:r>
            <a:r>
              <a:rPr lang="en-GB" sz="2000" dirty="0"/>
              <a:t> and/or </a:t>
            </a:r>
            <a:r>
              <a:rPr lang="en-GB" sz="2000" b="1" dirty="0"/>
              <a:t>Influence</a:t>
            </a:r>
            <a:r>
              <a:rPr lang="en-GB" sz="2000" dirty="0"/>
              <a:t> a group of listeners (an audience).</a:t>
            </a:r>
          </a:p>
          <a:p>
            <a:endParaRPr lang="en-GB" sz="1200" dirty="0"/>
          </a:p>
        </p:txBody>
      </p:sp>
      <p:sp>
        <p:nvSpPr>
          <p:cNvPr id="10" name="Rectangle 9"/>
          <p:cNvSpPr/>
          <p:nvPr/>
        </p:nvSpPr>
        <p:spPr>
          <a:xfrm>
            <a:off x="653563" y="2440613"/>
            <a:ext cx="4416017" cy="584775"/>
          </a:xfrm>
          <a:prstGeom prst="rect">
            <a:avLst/>
          </a:prstGeom>
        </p:spPr>
        <p:txBody>
          <a:bodyPr wrap="none">
            <a:spAutoFit/>
          </a:bodyPr>
          <a:lstStyle/>
          <a:p>
            <a:r>
              <a:rPr lang="en-GB" sz="3200" b="1" dirty="0">
                <a:solidFill>
                  <a:srgbClr val="58595B"/>
                </a:solidFill>
              </a:rPr>
              <a:t>What is Public Speaking?</a:t>
            </a:r>
          </a:p>
        </p:txBody>
      </p:sp>
      <p:sp>
        <p:nvSpPr>
          <p:cNvPr id="11" name="Rectangle 10"/>
          <p:cNvSpPr/>
          <p:nvPr/>
        </p:nvSpPr>
        <p:spPr>
          <a:xfrm>
            <a:off x="659547" y="4145830"/>
            <a:ext cx="7976136" cy="430887"/>
          </a:xfrm>
          <a:prstGeom prst="rect">
            <a:avLst/>
          </a:prstGeom>
        </p:spPr>
        <p:txBody>
          <a:bodyPr wrap="square">
            <a:spAutoFit/>
          </a:bodyPr>
          <a:lstStyle/>
          <a:p>
            <a:r>
              <a:rPr lang="en-GB" sz="2200" b="1" dirty="0">
                <a:solidFill>
                  <a:srgbClr val="58595B"/>
                </a:solidFill>
              </a:rPr>
              <a:t>Why is developing Public Speaking skills </a:t>
            </a:r>
            <a:r>
              <a:rPr lang="en-GB" sz="2200" b="1" dirty="0" smtClean="0">
                <a:solidFill>
                  <a:srgbClr val="58595B"/>
                </a:solidFill>
              </a:rPr>
              <a:t>important?</a:t>
            </a:r>
            <a:endParaRPr lang="en-GB" sz="2200" b="1" dirty="0">
              <a:solidFill>
                <a:srgbClr val="58595B"/>
              </a:solidFill>
            </a:endParaRPr>
          </a:p>
        </p:txBody>
      </p:sp>
      <p:sp>
        <p:nvSpPr>
          <p:cNvPr id="12" name="Rectangle 11"/>
          <p:cNvSpPr/>
          <p:nvPr/>
        </p:nvSpPr>
        <p:spPr>
          <a:xfrm>
            <a:off x="534502" y="4576717"/>
            <a:ext cx="8341421" cy="1938992"/>
          </a:xfrm>
          <a:prstGeom prst="rect">
            <a:avLst/>
          </a:prstGeom>
        </p:spPr>
        <p:txBody>
          <a:bodyPr wrap="square">
            <a:spAutoFit/>
          </a:bodyPr>
          <a:lstStyle/>
          <a:p>
            <a:r>
              <a:rPr lang="en" sz="2000" dirty="0" smtClean="0"/>
              <a:t>It is beneficial in many different areas. </a:t>
            </a:r>
          </a:p>
          <a:p>
            <a:pPr marL="457200" lvl="0" indent="-419100">
              <a:buClr>
                <a:schemeClr val="lt1"/>
              </a:buClr>
              <a:buSzPct val="125000"/>
              <a:buFont typeface="Arial"/>
              <a:buChar char="●"/>
            </a:pPr>
            <a:r>
              <a:rPr lang="en" sz="2000" dirty="0" smtClean="0"/>
              <a:t>Class projects</a:t>
            </a:r>
          </a:p>
          <a:p>
            <a:pPr marL="457200" lvl="0" indent="-419100">
              <a:buClr>
                <a:schemeClr val="lt1"/>
              </a:buClr>
              <a:buSzPct val="125000"/>
              <a:buFont typeface="Arial"/>
              <a:buChar char="●"/>
            </a:pPr>
            <a:r>
              <a:rPr lang="en" sz="2000" dirty="0" smtClean="0"/>
              <a:t>Job/internship presentations</a:t>
            </a:r>
          </a:p>
          <a:p>
            <a:pPr marL="457200" lvl="0" indent="-419100">
              <a:buClr>
                <a:schemeClr val="lt1"/>
              </a:buClr>
              <a:buSzPct val="125000"/>
              <a:buFont typeface="Arial"/>
              <a:buChar char="●"/>
            </a:pPr>
            <a:r>
              <a:rPr lang="en" sz="2000" dirty="0" smtClean="0"/>
              <a:t>Club/organization meetings or events</a:t>
            </a:r>
          </a:p>
          <a:p>
            <a:pPr marL="457200" lvl="0" indent="-419100">
              <a:spcBef>
                <a:spcPts val="0"/>
              </a:spcBef>
              <a:buClr>
                <a:schemeClr val="lt1"/>
              </a:buClr>
              <a:buSzPct val="125000"/>
              <a:buFont typeface="Arial"/>
              <a:buChar char="●"/>
            </a:pPr>
            <a:r>
              <a:rPr lang="en" sz="2000" dirty="0" smtClean="0"/>
              <a:t>Speech at a family gathering such as a wedding, birthday, anniversary, etc.  </a:t>
            </a:r>
          </a:p>
          <a:p>
            <a:endParaRPr lang="en-GB" sz="2000" dirty="0">
              <a:solidFill>
                <a:srgbClr val="58595B"/>
              </a:solidFill>
            </a:endParaRP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711" y="2824717"/>
            <a:ext cx="2536289" cy="429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2861571" y="1023348"/>
            <a:ext cx="4557658" cy="923330"/>
          </a:xfrm>
          <a:prstGeom prst="rect">
            <a:avLst/>
          </a:prstGeom>
        </p:spPr>
        <p:txBody>
          <a:bodyPr wrap="none">
            <a:spAutoFit/>
          </a:bodyPr>
          <a:lstStyle/>
          <a:p>
            <a:r>
              <a:rPr lang="en-GB" sz="5400" dirty="0">
                <a:solidFill>
                  <a:schemeClr val="bg1"/>
                </a:solidFill>
                <a:latin typeface="Calibri" panose="020F0502020204030204" pitchFamily="34" charset="0"/>
              </a:rPr>
              <a:t>Public Speaking</a:t>
            </a:r>
            <a:endParaRPr lang="en-US" sz="54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692258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74254" y="609600"/>
            <a:ext cx="8010659" cy="1905000"/>
          </a:xfrm>
        </p:spPr>
        <p:txBody>
          <a:bodyPr/>
          <a:lstStyle/>
          <a:p>
            <a:pPr algn="ctr"/>
            <a:r>
              <a:rPr lang="en-GB" altLang="en-US" dirty="0" smtClean="0"/>
              <a:t>Rehearsal: Practice</a:t>
            </a:r>
            <a:r>
              <a:rPr lang="en-GB" altLang="en-US" dirty="0"/>
              <a:t>! </a:t>
            </a:r>
            <a:r>
              <a:rPr lang="en-GB" altLang="en-US" dirty="0" smtClean="0"/>
              <a:t> Practice</a:t>
            </a:r>
            <a:r>
              <a:rPr lang="en-GB" altLang="en-US" dirty="0"/>
              <a:t>! </a:t>
            </a:r>
            <a:r>
              <a:rPr lang="en-GB" altLang="en-US" dirty="0" smtClean="0"/>
              <a:t> Practice</a:t>
            </a:r>
            <a:r>
              <a:rPr lang="en-GB" altLang="en-US" dirty="0"/>
              <a:t>!</a:t>
            </a:r>
          </a:p>
        </p:txBody>
      </p:sp>
      <p:sp>
        <p:nvSpPr>
          <p:cNvPr id="23555" name="Rectangle 3"/>
          <p:cNvSpPr>
            <a:spLocks noGrp="1" noChangeArrowheads="1"/>
          </p:cNvSpPr>
          <p:nvPr>
            <p:ph type="body" idx="1"/>
          </p:nvPr>
        </p:nvSpPr>
        <p:spPr>
          <a:xfrm>
            <a:off x="670775" y="3198254"/>
            <a:ext cx="7772400" cy="2286000"/>
          </a:xfrm>
        </p:spPr>
        <p:txBody>
          <a:bodyPr/>
          <a:lstStyle/>
          <a:p>
            <a:r>
              <a:rPr lang="en-GB" altLang="en-US" sz="2800" dirty="0"/>
              <a:t>Prepare speaking outline</a:t>
            </a:r>
          </a:p>
          <a:p>
            <a:r>
              <a:rPr lang="en-GB" altLang="en-US" sz="2800" dirty="0"/>
              <a:t>Practice aloud</a:t>
            </a:r>
          </a:p>
          <a:p>
            <a:r>
              <a:rPr lang="en-GB" altLang="en-US" sz="2800" dirty="0"/>
              <a:t>Polish &amp; refine delivery</a:t>
            </a:r>
          </a:p>
          <a:p>
            <a:r>
              <a:rPr lang="en-GB" altLang="en-US" sz="2800" dirty="0"/>
              <a:t>Present under similar conditions</a:t>
            </a:r>
          </a:p>
        </p:txBody>
      </p:sp>
      <p:graphicFrame>
        <p:nvGraphicFramePr>
          <p:cNvPr id="23558" name="Object 6"/>
          <p:cNvGraphicFramePr>
            <a:graphicFrameLocks noChangeAspect="1"/>
          </p:cNvGraphicFramePr>
          <p:nvPr>
            <p:extLst>
              <p:ext uri="{D42A27DB-BD31-4B8C-83A1-F6EECF244321}">
                <p14:modId xmlns:p14="http://schemas.microsoft.com/office/powerpoint/2010/main" val="1135431428"/>
              </p:ext>
            </p:extLst>
          </p:nvPr>
        </p:nvGraphicFramePr>
        <p:xfrm>
          <a:off x="9112921" y="1781041"/>
          <a:ext cx="2974975" cy="3276600"/>
        </p:xfrm>
        <a:graphic>
          <a:graphicData uri="http://schemas.openxmlformats.org/presentationml/2006/ole">
            <mc:AlternateContent xmlns:mc="http://schemas.openxmlformats.org/markup-compatibility/2006">
              <mc:Choice xmlns:v="urn:schemas-microsoft-com:vml" Requires="v">
                <p:oleObj spid="_x0000_s5174" name="Image" r:id="rId4" imgW="2352381" imgH="2610214" progId="PhotoDeluxeBusiness.Image.1">
                  <p:embed/>
                </p:oleObj>
              </mc:Choice>
              <mc:Fallback>
                <p:oleObj name="Image" r:id="rId4" imgW="2352381" imgH="2610214" progId="PhotoDeluxeBusiness.Image.1">
                  <p:embed/>
                  <p:pic>
                    <p:nvPicPr>
                      <p:cNvPr id="235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921" y="1781041"/>
                        <a:ext cx="2974975" cy="3276600"/>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642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3554"/>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23558"/>
                                        </p:tgtEl>
                                        <p:attrNameLst>
                                          <p:attrName>style.visibility</p:attrName>
                                        </p:attrNameLst>
                                      </p:cBhvr>
                                      <p:to>
                                        <p:strVal val="visible"/>
                                      </p:to>
                                    </p:set>
                                    <p:animEffect transition="in" filter="dissolve">
                                      <p:cBhvr>
                                        <p:cTn id="10" dur="500"/>
                                        <p:tgtEl>
                                          <p:spTgt spid="235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3555">
                                            <p:txEl>
                                              <p:pRg st="0" end="0"/>
                                            </p:txEl>
                                          </p:spTgt>
                                        </p:tgtEl>
                                        <p:attrNameLst>
                                          <p:attrName>style.visibility</p:attrName>
                                        </p:attrNameLst>
                                      </p:cBhvr>
                                      <p:to>
                                        <p:strVal val="visible"/>
                                      </p:to>
                                    </p:set>
                                    <p:animEffect transition="in" filter="wipe(up)">
                                      <p:cBhvr>
                                        <p:cTn id="15" dur="500"/>
                                        <p:tgtEl>
                                          <p:spTgt spid="2355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3555">
                                            <p:txEl>
                                              <p:pRg st="1" end="1"/>
                                            </p:txEl>
                                          </p:spTgt>
                                        </p:tgtEl>
                                        <p:attrNameLst>
                                          <p:attrName>style.visibility</p:attrName>
                                        </p:attrNameLst>
                                      </p:cBhvr>
                                      <p:to>
                                        <p:strVal val="visible"/>
                                      </p:to>
                                    </p:set>
                                    <p:animEffect transition="in" filter="wipe(up)">
                                      <p:cBhvr>
                                        <p:cTn id="20" dur="500"/>
                                        <p:tgtEl>
                                          <p:spTgt spid="23555">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3555">
                                            <p:txEl>
                                              <p:pRg st="2" end="2"/>
                                            </p:txEl>
                                          </p:spTgt>
                                        </p:tgtEl>
                                        <p:attrNameLst>
                                          <p:attrName>style.visibility</p:attrName>
                                        </p:attrNameLst>
                                      </p:cBhvr>
                                      <p:to>
                                        <p:strVal val="visible"/>
                                      </p:to>
                                    </p:set>
                                    <p:animEffect transition="in" filter="wipe(up)">
                                      <p:cBhvr>
                                        <p:cTn id="25" dur="500"/>
                                        <p:tgtEl>
                                          <p:spTgt spid="23555">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3555">
                                            <p:txEl>
                                              <p:pRg st="3" end="3"/>
                                            </p:txEl>
                                          </p:spTgt>
                                        </p:tgtEl>
                                        <p:attrNameLst>
                                          <p:attrName>style.visibility</p:attrName>
                                        </p:attrNameLst>
                                      </p:cBhvr>
                                      <p:to>
                                        <p:strVal val="visible"/>
                                      </p:to>
                                    </p:set>
                                    <p:animEffect transition="in" filter="wipe(up)">
                                      <p:cBhvr>
                                        <p:cTn id="30"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5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96152" y="667603"/>
            <a:ext cx="7772400" cy="1143000"/>
          </a:xfrm>
        </p:spPr>
        <p:txBody>
          <a:bodyPr/>
          <a:lstStyle/>
          <a:p>
            <a:r>
              <a:rPr lang="en-GB" altLang="en-US" dirty="0"/>
              <a:t>Rehearsal </a:t>
            </a:r>
            <a:r>
              <a:rPr lang="en-GB" altLang="en-US" dirty="0" smtClean="0"/>
              <a:t>:Points </a:t>
            </a:r>
            <a:r>
              <a:rPr lang="en-GB" altLang="en-US" dirty="0"/>
              <a:t>to Remember</a:t>
            </a:r>
          </a:p>
        </p:txBody>
      </p:sp>
      <p:sp>
        <p:nvSpPr>
          <p:cNvPr id="25603" name="Rectangle 3"/>
          <p:cNvSpPr>
            <a:spLocks noGrp="1" noChangeArrowheads="1"/>
          </p:cNvSpPr>
          <p:nvPr>
            <p:ph type="body" idx="1"/>
          </p:nvPr>
        </p:nvSpPr>
        <p:spPr>
          <a:xfrm>
            <a:off x="6525905" y="2641980"/>
            <a:ext cx="4114800" cy="3962400"/>
          </a:xfrm>
        </p:spPr>
        <p:txBody>
          <a:bodyPr>
            <a:normAutofit/>
          </a:bodyPr>
          <a:lstStyle/>
          <a:p>
            <a:pPr>
              <a:lnSpc>
                <a:spcPct val="90000"/>
              </a:lnSpc>
            </a:pPr>
            <a:r>
              <a:rPr lang="en-GB" altLang="en-US" sz="2600" dirty="0"/>
              <a:t>Check facts for accuracy</a:t>
            </a:r>
          </a:p>
          <a:p>
            <a:pPr>
              <a:lnSpc>
                <a:spcPct val="90000"/>
              </a:lnSpc>
            </a:pPr>
            <a:r>
              <a:rPr lang="en-GB" altLang="en-US" sz="2600" dirty="0"/>
              <a:t>Adapt remarks to occasion</a:t>
            </a:r>
          </a:p>
          <a:p>
            <a:pPr>
              <a:lnSpc>
                <a:spcPct val="90000"/>
              </a:lnSpc>
            </a:pPr>
            <a:r>
              <a:rPr lang="en-GB" altLang="en-US" sz="2600" dirty="0"/>
              <a:t>Adapt remarks to audience</a:t>
            </a:r>
          </a:p>
          <a:p>
            <a:pPr>
              <a:lnSpc>
                <a:spcPct val="90000"/>
              </a:lnSpc>
            </a:pPr>
            <a:r>
              <a:rPr lang="en-GB" altLang="en-US" sz="2600" dirty="0"/>
              <a:t>Create a sense of anticipation</a:t>
            </a:r>
          </a:p>
        </p:txBody>
      </p:sp>
      <p:graphicFrame>
        <p:nvGraphicFramePr>
          <p:cNvPr id="25604" name="Object 4"/>
          <p:cNvGraphicFramePr>
            <a:graphicFrameLocks noChangeAspect="1"/>
          </p:cNvGraphicFramePr>
          <p:nvPr>
            <p:extLst>
              <p:ext uri="{D42A27DB-BD31-4B8C-83A1-F6EECF244321}">
                <p14:modId xmlns:p14="http://schemas.microsoft.com/office/powerpoint/2010/main" val="549677298"/>
              </p:ext>
            </p:extLst>
          </p:nvPr>
        </p:nvGraphicFramePr>
        <p:xfrm>
          <a:off x="1745776" y="2499815"/>
          <a:ext cx="3886200" cy="3657600"/>
        </p:xfrm>
        <a:graphic>
          <a:graphicData uri="http://schemas.openxmlformats.org/presentationml/2006/ole">
            <mc:AlternateContent xmlns:mc="http://schemas.openxmlformats.org/markup-compatibility/2006">
              <mc:Choice xmlns:v="urn:schemas-microsoft-com:vml" Requires="v">
                <p:oleObj spid="_x0000_s7222" name="Image" r:id="rId4" imgW="2591162" imgH="2438095" progId="PhotoDeluxeBusiness.Image.1">
                  <p:embed/>
                </p:oleObj>
              </mc:Choice>
              <mc:Fallback>
                <p:oleObj name="Image" r:id="rId4" imgW="2591162" imgH="2438095" progId="PhotoDeluxeBusiness.Image.1">
                  <p:embed/>
                  <p:pic>
                    <p:nvPicPr>
                      <p:cNvPr id="256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5776" y="2499815"/>
                        <a:ext cx="3886200" cy="3657600"/>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6553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02"/>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25604"/>
                                        </p:tgtEl>
                                        <p:attrNameLst>
                                          <p:attrName>style.visibility</p:attrName>
                                        </p:attrNameLst>
                                      </p:cBhvr>
                                      <p:to>
                                        <p:strVal val="visible"/>
                                      </p:to>
                                    </p:set>
                                    <p:animEffect transition="in" filter="dissolve">
                                      <p:cBhvr>
                                        <p:cTn id="10" dur="500"/>
                                        <p:tgtEl>
                                          <p:spTgt spid="2560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5603">
                                            <p:txEl>
                                              <p:pRg st="0" end="0"/>
                                            </p:txEl>
                                          </p:spTgt>
                                        </p:tgtEl>
                                        <p:attrNameLst>
                                          <p:attrName>style.visibility</p:attrName>
                                        </p:attrNameLst>
                                      </p:cBhvr>
                                      <p:to>
                                        <p:strVal val="visible"/>
                                      </p:to>
                                    </p:set>
                                    <p:animEffect transition="in" filter="wipe(up)">
                                      <p:cBhvr>
                                        <p:cTn id="15" dur="500"/>
                                        <p:tgtEl>
                                          <p:spTgt spid="25603">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5603">
                                            <p:txEl>
                                              <p:pRg st="1" end="1"/>
                                            </p:txEl>
                                          </p:spTgt>
                                        </p:tgtEl>
                                        <p:attrNameLst>
                                          <p:attrName>style.visibility</p:attrName>
                                        </p:attrNameLst>
                                      </p:cBhvr>
                                      <p:to>
                                        <p:strVal val="visible"/>
                                      </p:to>
                                    </p:set>
                                    <p:animEffect transition="in" filter="wipe(up)">
                                      <p:cBhvr>
                                        <p:cTn id="20" dur="500"/>
                                        <p:tgtEl>
                                          <p:spTgt spid="2560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5603">
                                            <p:txEl>
                                              <p:pRg st="2" end="2"/>
                                            </p:txEl>
                                          </p:spTgt>
                                        </p:tgtEl>
                                        <p:attrNameLst>
                                          <p:attrName>style.visibility</p:attrName>
                                        </p:attrNameLst>
                                      </p:cBhvr>
                                      <p:to>
                                        <p:strVal val="visible"/>
                                      </p:to>
                                    </p:set>
                                    <p:animEffect transition="in" filter="wipe(up)">
                                      <p:cBhvr>
                                        <p:cTn id="25" dur="500"/>
                                        <p:tgtEl>
                                          <p:spTgt spid="25603">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5603">
                                            <p:txEl>
                                              <p:pRg st="3" end="3"/>
                                            </p:txEl>
                                          </p:spTgt>
                                        </p:tgtEl>
                                        <p:attrNameLst>
                                          <p:attrName>style.visibility</p:attrName>
                                        </p:attrNameLst>
                                      </p:cBhvr>
                                      <p:to>
                                        <p:strVal val="visible"/>
                                      </p:to>
                                    </p:set>
                                    <p:animEffect transition="in" filter="wipe(up)">
                                      <p:cBhvr>
                                        <p:cTn id="30"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 Neue"/>
              </a:rPr>
              <a:t>MUST DO’S IN A PUBLIC SPEAKING</a:t>
            </a:r>
            <a:endParaRPr lang="en-US" dirty="0">
              <a:solidFill>
                <a:schemeClr val="bg1"/>
              </a:solidFill>
            </a:endParaRPr>
          </a:p>
        </p:txBody>
      </p:sp>
      <p:sp>
        <p:nvSpPr>
          <p:cNvPr id="3" name="Rectangle 2"/>
          <p:cNvSpPr/>
          <p:nvPr/>
        </p:nvSpPr>
        <p:spPr>
          <a:xfrm>
            <a:off x="532263" y="2413338"/>
            <a:ext cx="4162567" cy="3139321"/>
          </a:xfrm>
          <a:prstGeom prst="rect">
            <a:avLst/>
          </a:prstGeom>
        </p:spPr>
        <p:txBody>
          <a:bodyPr wrap="square">
            <a:spAutoFit/>
          </a:bodyPr>
          <a:lstStyle/>
          <a:p>
            <a:r>
              <a:rPr lang="en-US" sz="2200" dirty="0" smtClean="0">
                <a:solidFill>
                  <a:srgbClr val="3B3835"/>
                </a:solidFill>
                <a:latin typeface="Helvetica Neue"/>
              </a:rPr>
              <a:t>1. Smile and have fun </a:t>
            </a:r>
          </a:p>
          <a:p>
            <a:r>
              <a:rPr lang="en-US" sz="2200" dirty="0" smtClean="0">
                <a:solidFill>
                  <a:srgbClr val="3B3835"/>
                </a:solidFill>
                <a:latin typeface="Helvetica Neue"/>
              </a:rPr>
              <a:t>2. Speak loud </a:t>
            </a:r>
          </a:p>
          <a:p>
            <a:r>
              <a:rPr lang="en-US" sz="2200" dirty="0" smtClean="0">
                <a:solidFill>
                  <a:srgbClr val="3B3835"/>
                </a:solidFill>
                <a:latin typeface="Helvetica Neue"/>
              </a:rPr>
              <a:t>3. Relax </a:t>
            </a:r>
          </a:p>
          <a:p>
            <a:r>
              <a:rPr lang="en-US" sz="2200" dirty="0" smtClean="0">
                <a:solidFill>
                  <a:srgbClr val="3B3835"/>
                </a:solidFill>
                <a:latin typeface="Helvetica Neue"/>
              </a:rPr>
              <a:t>4. Be yourself </a:t>
            </a:r>
          </a:p>
          <a:p>
            <a:r>
              <a:rPr lang="en-US" sz="2200" dirty="0" smtClean="0">
                <a:solidFill>
                  <a:srgbClr val="3B3835"/>
                </a:solidFill>
                <a:latin typeface="Helvetica Neue"/>
              </a:rPr>
              <a:t>5. Know your Audience </a:t>
            </a:r>
          </a:p>
          <a:p>
            <a:r>
              <a:rPr lang="en-US" sz="2200" dirty="0" smtClean="0">
                <a:solidFill>
                  <a:srgbClr val="3B3835"/>
                </a:solidFill>
                <a:latin typeface="Helvetica Neue"/>
              </a:rPr>
              <a:t>6. Be confident </a:t>
            </a:r>
          </a:p>
          <a:p>
            <a:r>
              <a:rPr lang="en-US" sz="2200" dirty="0" smtClean="0">
                <a:solidFill>
                  <a:srgbClr val="3B3835"/>
                </a:solidFill>
                <a:latin typeface="Helvetica Neue"/>
              </a:rPr>
              <a:t>7. Claim Attention</a:t>
            </a:r>
          </a:p>
          <a:p>
            <a:r>
              <a:rPr lang="en-US" sz="2200" dirty="0" smtClean="0">
                <a:solidFill>
                  <a:srgbClr val="3B3835"/>
                </a:solidFill>
                <a:latin typeface="Helvetica Neue"/>
              </a:rPr>
              <a:t>8. Wrap up your speech on time </a:t>
            </a:r>
          </a:p>
          <a:p>
            <a:r>
              <a:rPr lang="en-US" sz="2200" dirty="0" smtClean="0">
                <a:solidFill>
                  <a:srgbClr val="3B3835"/>
                </a:solidFill>
                <a:latin typeface="Helvetica Neue"/>
              </a:rPr>
              <a:t>9. Be flexible</a:t>
            </a:r>
            <a:endParaRPr lang="en-US" sz="2200" dirty="0"/>
          </a:p>
        </p:txBody>
      </p:sp>
      <p:sp>
        <p:nvSpPr>
          <p:cNvPr id="4" name="TextBox 3"/>
          <p:cNvSpPr txBox="1"/>
          <p:nvPr/>
        </p:nvSpPr>
        <p:spPr>
          <a:xfrm>
            <a:off x="6414448" y="2715904"/>
            <a:ext cx="4885898" cy="2462213"/>
          </a:xfrm>
          <a:prstGeom prst="rect">
            <a:avLst/>
          </a:prstGeom>
          <a:noFill/>
        </p:spPr>
        <p:txBody>
          <a:bodyPr wrap="square" rtlCol="0">
            <a:spAutoFit/>
          </a:bodyPr>
          <a:lstStyle/>
          <a:p>
            <a:r>
              <a:rPr lang="en-US" sz="2200" dirty="0">
                <a:solidFill>
                  <a:srgbClr val="3B3835"/>
                </a:solidFill>
                <a:latin typeface="Helvetica Neue"/>
              </a:rPr>
              <a:t>10.Connect with your people during the presentation </a:t>
            </a:r>
            <a:endParaRPr lang="en-US" sz="2200" dirty="0" smtClean="0">
              <a:solidFill>
                <a:srgbClr val="3B3835"/>
              </a:solidFill>
              <a:latin typeface="Helvetica Neue"/>
            </a:endParaRPr>
          </a:p>
          <a:p>
            <a:r>
              <a:rPr lang="en-US" sz="2200" dirty="0" smtClean="0">
                <a:solidFill>
                  <a:srgbClr val="3B3835"/>
                </a:solidFill>
                <a:latin typeface="Helvetica Neue"/>
              </a:rPr>
              <a:t>11.Face </a:t>
            </a:r>
            <a:r>
              <a:rPr lang="en-US" sz="2200" dirty="0">
                <a:solidFill>
                  <a:srgbClr val="3B3835"/>
                </a:solidFill>
                <a:latin typeface="Helvetica Neue"/>
              </a:rPr>
              <a:t>your Audience </a:t>
            </a:r>
            <a:endParaRPr lang="en-US" sz="2200" dirty="0" smtClean="0">
              <a:solidFill>
                <a:srgbClr val="3B3835"/>
              </a:solidFill>
              <a:latin typeface="Helvetica Neue"/>
            </a:endParaRPr>
          </a:p>
          <a:p>
            <a:r>
              <a:rPr lang="en-US" sz="2200" dirty="0" smtClean="0">
                <a:solidFill>
                  <a:srgbClr val="3B3835"/>
                </a:solidFill>
                <a:latin typeface="Helvetica Neue"/>
              </a:rPr>
              <a:t>12.Use </a:t>
            </a:r>
            <a:r>
              <a:rPr lang="en-US" sz="2200" dirty="0">
                <a:solidFill>
                  <a:srgbClr val="3B3835"/>
                </a:solidFill>
                <a:latin typeface="Helvetica Neue"/>
              </a:rPr>
              <a:t>more </a:t>
            </a:r>
            <a:r>
              <a:rPr lang="en-US" sz="2200" dirty="0" smtClean="0">
                <a:solidFill>
                  <a:srgbClr val="3B3835"/>
                </a:solidFill>
                <a:latin typeface="Helvetica Neue"/>
              </a:rPr>
              <a:t>gestures</a:t>
            </a:r>
          </a:p>
          <a:p>
            <a:r>
              <a:rPr lang="en-US" sz="2200" dirty="0" smtClean="0">
                <a:solidFill>
                  <a:srgbClr val="3B3835"/>
                </a:solidFill>
                <a:latin typeface="Helvetica Neue"/>
              </a:rPr>
              <a:t>13.Use </a:t>
            </a:r>
            <a:r>
              <a:rPr lang="en-US" sz="2200" dirty="0">
                <a:solidFill>
                  <a:srgbClr val="3B3835"/>
                </a:solidFill>
                <a:latin typeface="Helvetica Neue"/>
              </a:rPr>
              <a:t>simple and understandable language</a:t>
            </a:r>
            <a:endParaRPr lang="en-US" sz="2200" dirty="0"/>
          </a:p>
          <a:p>
            <a:endParaRPr lang="en-US" sz="2200" dirty="0"/>
          </a:p>
        </p:txBody>
      </p:sp>
    </p:spTree>
    <p:extLst>
      <p:ext uri="{BB962C8B-B14F-4D97-AF65-F5344CB8AC3E}">
        <p14:creationId xmlns:p14="http://schemas.microsoft.com/office/powerpoint/2010/main" val="15225355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Helvetica Neue"/>
              </a:rPr>
              <a:t>DON'TS IN A PUBLIC SPEAKING</a:t>
            </a:r>
            <a:endParaRPr lang="en-US" dirty="0">
              <a:solidFill>
                <a:schemeClr val="bg1"/>
              </a:solidFill>
            </a:endParaRPr>
          </a:p>
        </p:txBody>
      </p:sp>
      <p:sp>
        <p:nvSpPr>
          <p:cNvPr id="3" name="Rectangle 2"/>
          <p:cNvSpPr/>
          <p:nvPr/>
        </p:nvSpPr>
        <p:spPr>
          <a:xfrm>
            <a:off x="1154953" y="2588737"/>
            <a:ext cx="4426981" cy="3046988"/>
          </a:xfrm>
          <a:prstGeom prst="rect">
            <a:avLst/>
          </a:prstGeom>
        </p:spPr>
        <p:txBody>
          <a:bodyPr wrap="square">
            <a:spAutoFit/>
          </a:bodyPr>
          <a:lstStyle/>
          <a:p>
            <a:r>
              <a:rPr lang="en-US" sz="2400" dirty="0" smtClean="0">
                <a:solidFill>
                  <a:srgbClr val="3B3835"/>
                </a:solidFill>
                <a:latin typeface="Helvetica Neue"/>
              </a:rPr>
              <a:t>1.Do </a:t>
            </a:r>
            <a:r>
              <a:rPr lang="en-US" sz="2400" dirty="0">
                <a:solidFill>
                  <a:srgbClr val="3B3835"/>
                </a:solidFill>
                <a:latin typeface="Helvetica Neue"/>
              </a:rPr>
              <a:t>not </a:t>
            </a:r>
            <a:r>
              <a:rPr lang="en-US" sz="2400" dirty="0" smtClean="0">
                <a:solidFill>
                  <a:srgbClr val="3B3835"/>
                </a:solidFill>
                <a:latin typeface="Helvetica Neue"/>
              </a:rPr>
              <a:t>get fearful. </a:t>
            </a:r>
          </a:p>
          <a:p>
            <a:r>
              <a:rPr lang="en-US" sz="2400" dirty="0" smtClean="0">
                <a:solidFill>
                  <a:srgbClr val="3B3835"/>
                </a:solidFill>
                <a:latin typeface="Helvetica Neue"/>
              </a:rPr>
              <a:t>2. Do </a:t>
            </a:r>
            <a:r>
              <a:rPr lang="en-US" sz="2400" dirty="0">
                <a:solidFill>
                  <a:srgbClr val="3B3835"/>
                </a:solidFill>
                <a:latin typeface="Helvetica Neue"/>
              </a:rPr>
              <a:t>not rush through your presentation 3. Do not stick your hands in your pockets 4. Do not underestimate your Audience </a:t>
            </a:r>
            <a:endParaRPr lang="en-US" sz="2400" dirty="0" smtClean="0">
              <a:solidFill>
                <a:srgbClr val="3B3835"/>
              </a:solidFill>
              <a:latin typeface="Helvetica Neue"/>
            </a:endParaRPr>
          </a:p>
          <a:p>
            <a:r>
              <a:rPr lang="en-US" sz="2400" dirty="0" smtClean="0">
                <a:solidFill>
                  <a:srgbClr val="3B3835"/>
                </a:solidFill>
                <a:latin typeface="Helvetica Neue"/>
              </a:rPr>
              <a:t>5</a:t>
            </a:r>
            <a:r>
              <a:rPr lang="en-US" sz="2400" dirty="0">
                <a:solidFill>
                  <a:srgbClr val="3B3835"/>
                </a:solidFill>
                <a:latin typeface="Helvetica Neue"/>
              </a:rPr>
              <a:t>. Do not point fingers </a:t>
            </a:r>
            <a:endParaRPr lang="en-US" sz="2400" dirty="0" smtClean="0">
              <a:solidFill>
                <a:srgbClr val="3B3835"/>
              </a:solidFill>
              <a:latin typeface="Helvetica Neue"/>
            </a:endParaRPr>
          </a:p>
          <a:p>
            <a:r>
              <a:rPr lang="en-US" sz="2400" dirty="0" smtClean="0">
                <a:solidFill>
                  <a:srgbClr val="3B3835"/>
                </a:solidFill>
                <a:latin typeface="Helvetica Neue"/>
              </a:rPr>
              <a:t>6</a:t>
            </a:r>
            <a:r>
              <a:rPr lang="en-US" sz="2400" dirty="0">
                <a:solidFill>
                  <a:srgbClr val="3B3835"/>
                </a:solidFill>
                <a:latin typeface="Helvetica Neue"/>
              </a:rPr>
              <a:t>. Do not hurt people </a:t>
            </a:r>
            <a:r>
              <a:rPr lang="en-US" sz="2400" dirty="0" smtClean="0">
                <a:solidFill>
                  <a:srgbClr val="3B3835"/>
                </a:solidFill>
                <a:latin typeface="Helvetica Neue"/>
              </a:rPr>
              <a:t>feelings</a:t>
            </a:r>
            <a:endParaRPr lang="en-US" sz="2400" dirty="0"/>
          </a:p>
        </p:txBody>
      </p:sp>
      <p:sp>
        <p:nvSpPr>
          <p:cNvPr id="4" name="Rectangle 3"/>
          <p:cNvSpPr/>
          <p:nvPr/>
        </p:nvSpPr>
        <p:spPr>
          <a:xfrm>
            <a:off x="6705600" y="2588737"/>
            <a:ext cx="4480007" cy="3046988"/>
          </a:xfrm>
          <a:prstGeom prst="rect">
            <a:avLst/>
          </a:prstGeom>
        </p:spPr>
        <p:txBody>
          <a:bodyPr wrap="square">
            <a:spAutoFit/>
          </a:bodyPr>
          <a:lstStyle/>
          <a:p>
            <a:r>
              <a:rPr lang="en-US" sz="2400" dirty="0">
                <a:solidFill>
                  <a:srgbClr val="3B3835"/>
                </a:solidFill>
                <a:latin typeface="Helvetica Neue"/>
              </a:rPr>
              <a:t>7. Do not dictate </a:t>
            </a:r>
            <a:endParaRPr lang="en-US" sz="2400" dirty="0" smtClean="0">
              <a:solidFill>
                <a:srgbClr val="3B3835"/>
              </a:solidFill>
              <a:latin typeface="Helvetica Neue"/>
            </a:endParaRPr>
          </a:p>
          <a:p>
            <a:r>
              <a:rPr lang="en-US" sz="2400" dirty="0" smtClean="0">
                <a:solidFill>
                  <a:srgbClr val="3B3835"/>
                </a:solidFill>
                <a:latin typeface="Helvetica Neue"/>
              </a:rPr>
              <a:t>8</a:t>
            </a:r>
            <a:r>
              <a:rPr lang="en-US" sz="2400" dirty="0">
                <a:solidFill>
                  <a:srgbClr val="3B3835"/>
                </a:solidFill>
                <a:latin typeface="Helvetica Neue"/>
              </a:rPr>
              <a:t>. Avoid unbecoming language </a:t>
            </a:r>
            <a:endParaRPr lang="en-US" sz="2400" dirty="0" smtClean="0">
              <a:solidFill>
                <a:srgbClr val="3B3835"/>
              </a:solidFill>
              <a:latin typeface="Helvetica Neue"/>
            </a:endParaRPr>
          </a:p>
          <a:p>
            <a:r>
              <a:rPr lang="en-US" sz="2400" dirty="0" smtClean="0">
                <a:solidFill>
                  <a:srgbClr val="3B3835"/>
                </a:solidFill>
                <a:latin typeface="Helvetica Neue"/>
              </a:rPr>
              <a:t>9</a:t>
            </a:r>
            <a:r>
              <a:rPr lang="en-US" sz="2400" dirty="0">
                <a:solidFill>
                  <a:srgbClr val="3B3835"/>
                </a:solidFill>
                <a:latin typeface="Helvetica Neue"/>
              </a:rPr>
              <a:t>. Avoid repetition of the works or phrase </a:t>
            </a:r>
            <a:endParaRPr lang="en-US" sz="2400" dirty="0" smtClean="0">
              <a:solidFill>
                <a:srgbClr val="3B3835"/>
              </a:solidFill>
              <a:latin typeface="Helvetica Neue"/>
            </a:endParaRPr>
          </a:p>
          <a:p>
            <a:r>
              <a:rPr lang="en-US" sz="2400" dirty="0" smtClean="0">
                <a:solidFill>
                  <a:srgbClr val="3B3835"/>
                </a:solidFill>
                <a:latin typeface="Helvetica Neue"/>
              </a:rPr>
              <a:t>10.Do </a:t>
            </a:r>
            <a:r>
              <a:rPr lang="en-US" sz="2400" dirty="0">
                <a:solidFill>
                  <a:srgbClr val="3B3835"/>
                </a:solidFill>
                <a:latin typeface="Helvetica Neue"/>
              </a:rPr>
              <a:t>not put-up an aggressive face </a:t>
            </a:r>
            <a:endParaRPr lang="en-US" sz="2400" dirty="0" smtClean="0">
              <a:solidFill>
                <a:srgbClr val="3B3835"/>
              </a:solidFill>
              <a:latin typeface="Helvetica Neue"/>
            </a:endParaRPr>
          </a:p>
          <a:p>
            <a:r>
              <a:rPr lang="en-US" sz="2400" dirty="0" smtClean="0">
                <a:solidFill>
                  <a:srgbClr val="3B3835"/>
                </a:solidFill>
                <a:latin typeface="Helvetica Neue"/>
              </a:rPr>
              <a:t>11.Don’t </a:t>
            </a:r>
            <a:r>
              <a:rPr lang="en-US" sz="2400" dirty="0">
                <a:solidFill>
                  <a:srgbClr val="3B3835"/>
                </a:solidFill>
                <a:latin typeface="Helvetica Neue"/>
              </a:rPr>
              <a:t>make things which you are not sure about</a:t>
            </a:r>
            <a:endParaRPr lang="en-US" sz="2400" dirty="0"/>
          </a:p>
        </p:txBody>
      </p:sp>
    </p:spTree>
    <p:extLst>
      <p:ext uri="{BB962C8B-B14F-4D97-AF65-F5344CB8AC3E}">
        <p14:creationId xmlns:p14="http://schemas.microsoft.com/office/powerpoint/2010/main" val="2722775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9312880" cy="706964"/>
          </a:xfrm>
        </p:spPr>
        <p:txBody>
          <a:bodyPr/>
          <a:lstStyle/>
          <a:p>
            <a:pPr algn="ctr"/>
            <a:r>
              <a:rPr lang="en-US" dirty="0">
                <a:solidFill>
                  <a:schemeClr val="bg1"/>
                </a:solidFill>
                <a:latin typeface="Helvetica Neue"/>
              </a:rPr>
              <a:t>FACTORS INFLUENCING A PUBLIC SPEAKING</a:t>
            </a:r>
            <a:endParaRPr lang="en-US" dirty="0">
              <a:solidFill>
                <a:schemeClr val="bg1"/>
              </a:solidFill>
            </a:endParaRPr>
          </a:p>
        </p:txBody>
      </p:sp>
      <p:sp>
        <p:nvSpPr>
          <p:cNvPr id="3" name="Rectangle 2"/>
          <p:cNvSpPr/>
          <p:nvPr/>
        </p:nvSpPr>
        <p:spPr>
          <a:xfrm>
            <a:off x="791570" y="2274838"/>
            <a:ext cx="9976514" cy="3816429"/>
          </a:xfrm>
          <a:prstGeom prst="rect">
            <a:avLst/>
          </a:prstGeom>
        </p:spPr>
        <p:txBody>
          <a:bodyPr wrap="square">
            <a:spAutoFit/>
          </a:bodyPr>
          <a:lstStyle/>
          <a:p>
            <a:r>
              <a:rPr lang="en-US" sz="2200" dirty="0" smtClean="0">
                <a:solidFill>
                  <a:srgbClr val="3B3835"/>
                </a:solidFill>
                <a:latin typeface="Helvetica Neue"/>
              </a:rPr>
              <a:t>The </a:t>
            </a:r>
            <a:r>
              <a:rPr lang="en-US" sz="2200" dirty="0">
                <a:solidFill>
                  <a:srgbClr val="3B3835"/>
                </a:solidFill>
                <a:latin typeface="Helvetica Neue"/>
              </a:rPr>
              <a:t>positive outcome of a speech does not depend solely on the oratory skills of the speaker. It is influenced by many factors </a:t>
            </a:r>
            <a:r>
              <a:rPr lang="en-US" sz="2200" dirty="0" smtClean="0">
                <a:solidFill>
                  <a:srgbClr val="3B3835"/>
                </a:solidFill>
                <a:latin typeface="Helvetica Neue"/>
              </a:rPr>
              <a:t>such </a:t>
            </a:r>
            <a:r>
              <a:rPr lang="en-US" sz="2200" dirty="0">
                <a:solidFill>
                  <a:srgbClr val="3B3835"/>
                </a:solidFill>
                <a:latin typeface="Helvetica Neue"/>
              </a:rPr>
              <a:t>as: </a:t>
            </a:r>
            <a:endParaRPr lang="en-US" sz="2200" dirty="0" smtClean="0">
              <a:solidFill>
                <a:srgbClr val="3B3835"/>
              </a:solidFill>
              <a:latin typeface="Helvetica Neue"/>
            </a:endParaRPr>
          </a:p>
          <a:p>
            <a:endParaRPr lang="en-US" sz="2200" dirty="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The topic of the presentation </a:t>
            </a:r>
            <a:endParaRPr lang="en-US" sz="2200" dirty="0" smtClean="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The attitude of the audience </a:t>
            </a:r>
            <a:endParaRPr lang="en-US" sz="2200" dirty="0" smtClean="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The quality of material </a:t>
            </a:r>
            <a:endParaRPr lang="en-US" sz="2200" dirty="0" smtClean="0">
              <a:solidFill>
                <a:srgbClr val="3B3835"/>
              </a:solidFill>
              <a:latin typeface="Helvetica Neue"/>
            </a:endParaRPr>
          </a:p>
          <a:p>
            <a:r>
              <a:rPr lang="en-US" sz="2200" dirty="0" smtClean="0">
                <a:solidFill>
                  <a:srgbClr val="3B3835"/>
                </a:solidFill>
                <a:latin typeface="Helvetica Neue"/>
              </a:rPr>
              <a:t>Thorough </a:t>
            </a:r>
            <a:r>
              <a:rPr lang="en-US" sz="2200" dirty="0">
                <a:solidFill>
                  <a:srgbClr val="3B3835"/>
                </a:solidFill>
                <a:latin typeface="Helvetica Neue"/>
              </a:rPr>
              <a:t>knowledge about the Matter </a:t>
            </a:r>
            <a:endParaRPr lang="en-US" sz="2200" dirty="0" smtClean="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The length of the speech </a:t>
            </a:r>
            <a:endParaRPr lang="en-US" sz="2200" dirty="0" smtClean="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Body language </a:t>
            </a:r>
            <a:endParaRPr lang="en-US" sz="2200" dirty="0" smtClean="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Supporting pictograms, diagrams etc. </a:t>
            </a:r>
            <a:endParaRPr lang="en-US" sz="2200" dirty="0" smtClean="0">
              <a:solidFill>
                <a:srgbClr val="3B3835"/>
              </a:solidFill>
              <a:latin typeface="Helvetica Neue"/>
            </a:endParaRPr>
          </a:p>
          <a:p>
            <a:r>
              <a:rPr lang="en-US" sz="2200" dirty="0" smtClean="0">
                <a:solidFill>
                  <a:srgbClr val="3B3835"/>
                </a:solidFill>
                <a:latin typeface="Helvetica Neue"/>
              </a:rPr>
              <a:t> </a:t>
            </a:r>
            <a:r>
              <a:rPr lang="en-US" sz="2200" dirty="0">
                <a:solidFill>
                  <a:srgbClr val="3B3835"/>
                </a:solidFill>
                <a:latin typeface="Helvetica Neue"/>
              </a:rPr>
              <a:t>Pitch variation and so on…..</a:t>
            </a:r>
            <a:endParaRPr lang="en-US" sz="2200" dirty="0"/>
          </a:p>
        </p:txBody>
      </p:sp>
    </p:spTree>
    <p:extLst>
      <p:ext uri="{BB962C8B-B14F-4D97-AF65-F5344CB8AC3E}">
        <p14:creationId xmlns:p14="http://schemas.microsoft.com/office/powerpoint/2010/main" val="40345862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732128" y="614150"/>
            <a:ext cx="7772400" cy="1143000"/>
          </a:xfrm>
        </p:spPr>
        <p:txBody>
          <a:bodyPr/>
          <a:lstStyle/>
          <a:p>
            <a:r>
              <a:rPr lang="en-GB" altLang="en-US" dirty="0"/>
              <a:t>You can reduce stage fright by</a:t>
            </a:r>
          </a:p>
        </p:txBody>
      </p:sp>
      <p:sp>
        <p:nvSpPr>
          <p:cNvPr id="32771" name="Rectangle 3"/>
          <p:cNvSpPr>
            <a:spLocks noGrp="1" noChangeArrowheads="1"/>
          </p:cNvSpPr>
          <p:nvPr>
            <p:ph type="body" idx="1"/>
          </p:nvPr>
        </p:nvSpPr>
        <p:spPr>
          <a:xfrm>
            <a:off x="581167" y="2603310"/>
            <a:ext cx="7772400" cy="4114800"/>
          </a:xfrm>
        </p:spPr>
        <p:txBody>
          <a:bodyPr/>
          <a:lstStyle/>
          <a:p>
            <a:r>
              <a:rPr lang="en-GB" altLang="en-US" sz="2800" dirty="0"/>
              <a:t>Preparation &amp; rehearsing	75%</a:t>
            </a:r>
          </a:p>
          <a:p>
            <a:r>
              <a:rPr lang="en-GB" altLang="en-US" sz="2800" dirty="0"/>
              <a:t>Deep breathing			12%</a:t>
            </a:r>
          </a:p>
          <a:p>
            <a:r>
              <a:rPr lang="en-GB" altLang="en-US" sz="2800" dirty="0"/>
              <a:t>Mind Control			10%</a:t>
            </a:r>
          </a:p>
        </p:txBody>
      </p:sp>
      <p:graphicFrame>
        <p:nvGraphicFramePr>
          <p:cNvPr id="32774" name="Object 6"/>
          <p:cNvGraphicFramePr>
            <a:graphicFrameLocks noChangeAspect="1"/>
          </p:cNvGraphicFramePr>
          <p:nvPr>
            <p:extLst>
              <p:ext uri="{D42A27DB-BD31-4B8C-83A1-F6EECF244321}">
                <p14:modId xmlns:p14="http://schemas.microsoft.com/office/powerpoint/2010/main" val="1147717011"/>
              </p:ext>
            </p:extLst>
          </p:nvPr>
        </p:nvGraphicFramePr>
        <p:xfrm>
          <a:off x="9504528" y="3220720"/>
          <a:ext cx="1981200" cy="2593225"/>
        </p:xfrm>
        <a:graphic>
          <a:graphicData uri="http://schemas.openxmlformats.org/presentationml/2006/ole">
            <mc:AlternateContent xmlns:mc="http://schemas.openxmlformats.org/markup-compatibility/2006">
              <mc:Choice xmlns:v="urn:schemas-microsoft-com:vml" Requires="v">
                <p:oleObj spid="_x0000_s8244" name="Image" r:id="rId4" imgW="2971429" imgH="2314286" progId="PhotoDeluxeBusiness.Image.1">
                  <p:embed/>
                </p:oleObj>
              </mc:Choice>
              <mc:Fallback>
                <p:oleObj name="Image" r:id="rId4" imgW="2971429" imgH="2314286" progId="PhotoDeluxeBusiness.Image.1">
                  <p:embed/>
                  <p:pic>
                    <p:nvPicPr>
                      <p:cNvPr id="327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04528" y="3220720"/>
                        <a:ext cx="1981200" cy="2593225"/>
                      </a:xfrm>
                      <a:prstGeom prst="rect">
                        <a:avLst/>
                      </a:prstGeom>
                      <a:noFill/>
                      <a:ln w="38100">
                        <a:solidFill>
                          <a:srgbClr val="996600"/>
                        </a:solidFill>
                        <a:miter lim="800000"/>
                        <a:headEnd/>
                        <a:tailEnd/>
                      </a:ln>
                      <a:effectLst/>
                    </p:spPr>
                  </p:pic>
                </p:oleObj>
              </mc:Fallback>
            </mc:AlternateContent>
          </a:graphicData>
        </a:graphic>
      </p:graphicFrame>
    </p:spTree>
    <p:extLst>
      <p:ext uri="{BB962C8B-B14F-4D97-AF65-F5344CB8AC3E}">
        <p14:creationId xmlns:p14="http://schemas.microsoft.com/office/powerpoint/2010/main" val="2977395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277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32774"/>
                                        </p:tgtEl>
                                        <p:attrNameLst>
                                          <p:attrName>style.visibility</p:attrName>
                                        </p:attrNameLst>
                                      </p:cBhvr>
                                      <p:to>
                                        <p:strVal val="visible"/>
                                      </p:to>
                                    </p:set>
                                    <p:animEffect transition="in" filter="dissolve">
                                      <p:cBhvr>
                                        <p:cTn id="10" dur="500"/>
                                        <p:tgtEl>
                                          <p:spTgt spid="327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2771">
                                            <p:txEl>
                                              <p:pRg st="0" end="0"/>
                                            </p:txEl>
                                          </p:spTgt>
                                        </p:tgtEl>
                                        <p:attrNameLst>
                                          <p:attrName>style.visibility</p:attrName>
                                        </p:attrNameLst>
                                      </p:cBhvr>
                                      <p:to>
                                        <p:strVal val="visible"/>
                                      </p:to>
                                    </p:set>
                                    <p:animEffect transition="in" filter="wipe(up)">
                                      <p:cBhvr>
                                        <p:cTn id="15" dur="500"/>
                                        <p:tgtEl>
                                          <p:spTgt spid="3277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2771">
                                            <p:txEl>
                                              <p:pRg st="1" end="1"/>
                                            </p:txEl>
                                          </p:spTgt>
                                        </p:tgtEl>
                                        <p:attrNameLst>
                                          <p:attrName>style.visibility</p:attrName>
                                        </p:attrNameLst>
                                      </p:cBhvr>
                                      <p:to>
                                        <p:strVal val="visible"/>
                                      </p:to>
                                    </p:set>
                                    <p:animEffect transition="in" filter="wipe(up)">
                                      <p:cBhvr>
                                        <p:cTn id="20" dur="500"/>
                                        <p:tgtEl>
                                          <p:spTgt spid="327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2771">
                                            <p:txEl>
                                              <p:pRg st="2" end="2"/>
                                            </p:txEl>
                                          </p:spTgt>
                                        </p:tgtEl>
                                        <p:attrNameLst>
                                          <p:attrName>style.visibility</p:attrName>
                                        </p:attrNameLst>
                                      </p:cBhvr>
                                      <p:to>
                                        <p:strVal val="visible"/>
                                      </p:to>
                                    </p:set>
                                    <p:animEffect transition="in" filter="wipe(up)">
                                      <p:cBhvr>
                                        <p:cTn id="25"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ltLang="en-US" dirty="0"/>
              <a:t>Tips for overcoming fear</a:t>
            </a:r>
          </a:p>
        </p:txBody>
      </p:sp>
      <p:sp>
        <p:nvSpPr>
          <p:cNvPr id="33795" name="Rectangle 3"/>
          <p:cNvSpPr>
            <a:spLocks noGrp="1" noChangeArrowheads="1"/>
          </p:cNvSpPr>
          <p:nvPr>
            <p:ph type="body" idx="1"/>
          </p:nvPr>
        </p:nvSpPr>
        <p:spPr>
          <a:xfrm>
            <a:off x="1154953" y="2291295"/>
            <a:ext cx="7312925" cy="4114800"/>
          </a:xfrm>
        </p:spPr>
        <p:txBody>
          <a:bodyPr>
            <a:normAutofit/>
          </a:bodyPr>
          <a:lstStyle/>
          <a:p>
            <a:r>
              <a:rPr lang="en-GB" altLang="en-US" sz="2800" dirty="0"/>
              <a:t>Pick your own subject matter</a:t>
            </a:r>
          </a:p>
          <a:p>
            <a:r>
              <a:rPr lang="en-GB" altLang="en-US" sz="2800" dirty="0"/>
              <a:t>Follow the “as if” principle</a:t>
            </a:r>
          </a:p>
          <a:p>
            <a:r>
              <a:rPr lang="en-GB" altLang="en-US" sz="2800" dirty="0"/>
              <a:t>Put on a happy face</a:t>
            </a:r>
          </a:p>
          <a:p>
            <a:r>
              <a:rPr lang="en-GB" altLang="en-US" sz="2800" dirty="0"/>
              <a:t>Think positively</a:t>
            </a:r>
          </a:p>
          <a:p>
            <a:r>
              <a:rPr lang="en-GB" altLang="en-US" sz="2800" dirty="0"/>
              <a:t>Picture your audience as friendly</a:t>
            </a:r>
          </a:p>
          <a:p>
            <a:r>
              <a:rPr lang="en-GB" altLang="en-US" sz="2800" dirty="0"/>
              <a:t>No apologies</a:t>
            </a:r>
          </a:p>
          <a:p>
            <a:r>
              <a:rPr lang="en-GB" altLang="en-US" sz="2800" dirty="0"/>
              <a:t>Pray again, again, and again</a:t>
            </a:r>
          </a:p>
        </p:txBody>
      </p:sp>
      <p:graphicFrame>
        <p:nvGraphicFramePr>
          <p:cNvPr id="33796" name="Object 4"/>
          <p:cNvGraphicFramePr>
            <a:graphicFrameLocks noChangeAspect="1"/>
          </p:cNvGraphicFramePr>
          <p:nvPr>
            <p:extLst>
              <p:ext uri="{D42A27DB-BD31-4B8C-83A1-F6EECF244321}">
                <p14:modId xmlns:p14="http://schemas.microsoft.com/office/powerpoint/2010/main" val="2587232132"/>
              </p:ext>
            </p:extLst>
          </p:nvPr>
        </p:nvGraphicFramePr>
        <p:xfrm>
          <a:off x="8948738" y="2133601"/>
          <a:ext cx="2505075" cy="1762125"/>
        </p:xfrm>
        <a:graphic>
          <a:graphicData uri="http://schemas.openxmlformats.org/presentationml/2006/ole">
            <mc:AlternateContent xmlns:mc="http://schemas.openxmlformats.org/markup-compatibility/2006">
              <mc:Choice xmlns:v="urn:schemas-microsoft-com:vml" Requires="v">
                <p:oleObj spid="_x0000_s9318" name="Image" r:id="rId4" imgW="2505425" imgH="1762371" progId="PhotoDeluxeBusiness.Image.1">
                  <p:embed/>
                </p:oleObj>
              </mc:Choice>
              <mc:Fallback>
                <p:oleObj name="Image" r:id="rId4" imgW="2505425" imgH="1762371" progId="PhotoDeluxeBusiness.Image.1">
                  <p:embed/>
                  <p:pic>
                    <p:nvPicPr>
                      <p:cNvPr id="337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8738" y="2133601"/>
                        <a:ext cx="2505075" cy="1762125"/>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2532098036"/>
              </p:ext>
            </p:extLst>
          </p:nvPr>
        </p:nvGraphicFramePr>
        <p:xfrm>
          <a:off x="9252046" y="4348695"/>
          <a:ext cx="2505075" cy="1762125"/>
        </p:xfrm>
        <a:graphic>
          <a:graphicData uri="http://schemas.openxmlformats.org/presentationml/2006/ole">
            <mc:AlternateContent xmlns:mc="http://schemas.openxmlformats.org/markup-compatibility/2006">
              <mc:Choice xmlns:v="urn:schemas-microsoft-com:vml" Requires="v">
                <p:oleObj spid="_x0000_s9319" name="Image" r:id="rId6" imgW="2505425" imgH="1762371" progId="PhotoDeluxeBusiness.Image.1">
                  <p:embed/>
                </p:oleObj>
              </mc:Choice>
              <mc:Fallback>
                <p:oleObj name="Image" r:id="rId6" imgW="2505425" imgH="1762371" progId="PhotoDeluxeBusiness.Image.1">
                  <p:embed/>
                  <p:pic>
                    <p:nvPicPr>
                      <p:cNvPr id="337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046" y="4348695"/>
                        <a:ext cx="2505075" cy="1762125"/>
                      </a:xfrm>
                      <a:prstGeom prst="rect">
                        <a:avLst/>
                      </a:prstGeom>
                      <a:noFill/>
                      <a:ln w="38100">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620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3794"/>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33796"/>
                                        </p:tgtEl>
                                        <p:attrNameLst>
                                          <p:attrName>style.visibility</p:attrName>
                                        </p:attrNameLst>
                                      </p:cBhvr>
                                      <p:to>
                                        <p:strVal val="visible"/>
                                      </p:to>
                                    </p:set>
                                    <p:animEffect transition="in" filter="dissolve">
                                      <p:cBhvr>
                                        <p:cTn id="10" dur="500"/>
                                        <p:tgtEl>
                                          <p:spTgt spid="33796"/>
                                        </p:tgtEl>
                                      </p:cBhvr>
                                    </p:animEffect>
                                  </p:childTnLst>
                                </p:cTn>
                              </p:par>
                            </p:childTnLst>
                          </p:cTn>
                        </p:par>
                        <p:par>
                          <p:cTn id="11" fill="hold" nodeType="afterGroup">
                            <p:stCondLst>
                              <p:cond delay="1000"/>
                            </p:stCondLst>
                            <p:childTnLst>
                              <p:par>
                                <p:cTn id="12" presetID="9" presetClass="entr" presetSubtype="0" fill="hold" nodeType="afterEffect">
                                  <p:stCondLst>
                                    <p:cond delay="0"/>
                                  </p:stCondLst>
                                  <p:childTnLst>
                                    <p:set>
                                      <p:cBhvr>
                                        <p:cTn id="13" dur="1" fill="hold">
                                          <p:stCondLst>
                                            <p:cond delay="0"/>
                                          </p:stCondLst>
                                        </p:cTn>
                                        <p:tgtEl>
                                          <p:spTgt spid="33797"/>
                                        </p:tgtEl>
                                        <p:attrNameLst>
                                          <p:attrName>style.visibility</p:attrName>
                                        </p:attrNameLst>
                                      </p:cBhvr>
                                      <p:to>
                                        <p:strVal val="visible"/>
                                      </p:to>
                                    </p:set>
                                    <p:animEffect transition="in" filter="dissolve">
                                      <p:cBhvr>
                                        <p:cTn id="14" dur="500"/>
                                        <p:tgtEl>
                                          <p:spTgt spid="337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3795">
                                            <p:txEl>
                                              <p:pRg st="0" end="0"/>
                                            </p:txEl>
                                          </p:spTgt>
                                        </p:tgtEl>
                                        <p:attrNameLst>
                                          <p:attrName>style.visibility</p:attrName>
                                        </p:attrNameLst>
                                      </p:cBhvr>
                                      <p:to>
                                        <p:strVal val="visible"/>
                                      </p:to>
                                    </p:set>
                                    <p:animEffect transition="in" filter="wipe(up)">
                                      <p:cBhvr>
                                        <p:cTn id="19" dur="500"/>
                                        <p:tgtEl>
                                          <p:spTgt spid="33795">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3795">
                                            <p:txEl>
                                              <p:pRg st="1" end="1"/>
                                            </p:txEl>
                                          </p:spTgt>
                                        </p:tgtEl>
                                        <p:attrNameLst>
                                          <p:attrName>style.visibility</p:attrName>
                                        </p:attrNameLst>
                                      </p:cBhvr>
                                      <p:to>
                                        <p:strVal val="visible"/>
                                      </p:to>
                                    </p:set>
                                    <p:animEffect transition="in" filter="wipe(up)">
                                      <p:cBhvr>
                                        <p:cTn id="24" dur="500"/>
                                        <p:tgtEl>
                                          <p:spTgt spid="33795">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3795">
                                            <p:txEl>
                                              <p:pRg st="2" end="2"/>
                                            </p:txEl>
                                          </p:spTgt>
                                        </p:tgtEl>
                                        <p:attrNameLst>
                                          <p:attrName>style.visibility</p:attrName>
                                        </p:attrNameLst>
                                      </p:cBhvr>
                                      <p:to>
                                        <p:strVal val="visible"/>
                                      </p:to>
                                    </p:set>
                                    <p:animEffect transition="in" filter="wipe(up)">
                                      <p:cBhvr>
                                        <p:cTn id="29" dur="500"/>
                                        <p:tgtEl>
                                          <p:spTgt spid="33795">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3795">
                                            <p:txEl>
                                              <p:pRg st="3" end="3"/>
                                            </p:txEl>
                                          </p:spTgt>
                                        </p:tgtEl>
                                        <p:attrNameLst>
                                          <p:attrName>style.visibility</p:attrName>
                                        </p:attrNameLst>
                                      </p:cBhvr>
                                      <p:to>
                                        <p:strVal val="visible"/>
                                      </p:to>
                                    </p:set>
                                    <p:animEffect transition="in" filter="wipe(up)">
                                      <p:cBhvr>
                                        <p:cTn id="34" dur="500"/>
                                        <p:tgtEl>
                                          <p:spTgt spid="33795">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3795">
                                            <p:txEl>
                                              <p:pRg st="4" end="4"/>
                                            </p:txEl>
                                          </p:spTgt>
                                        </p:tgtEl>
                                        <p:attrNameLst>
                                          <p:attrName>style.visibility</p:attrName>
                                        </p:attrNameLst>
                                      </p:cBhvr>
                                      <p:to>
                                        <p:strVal val="visible"/>
                                      </p:to>
                                    </p:set>
                                    <p:animEffect transition="in" filter="wipe(up)">
                                      <p:cBhvr>
                                        <p:cTn id="39" dur="500"/>
                                        <p:tgtEl>
                                          <p:spTgt spid="33795">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3795">
                                            <p:txEl>
                                              <p:pRg st="5" end="5"/>
                                            </p:txEl>
                                          </p:spTgt>
                                        </p:tgtEl>
                                        <p:attrNameLst>
                                          <p:attrName>style.visibility</p:attrName>
                                        </p:attrNameLst>
                                      </p:cBhvr>
                                      <p:to>
                                        <p:strVal val="visible"/>
                                      </p:to>
                                    </p:set>
                                    <p:animEffect transition="in" filter="wipe(up)">
                                      <p:cBhvr>
                                        <p:cTn id="44" dur="500"/>
                                        <p:tgtEl>
                                          <p:spTgt spid="33795">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33795">
                                            <p:txEl>
                                              <p:pRg st="6" end="6"/>
                                            </p:txEl>
                                          </p:spTgt>
                                        </p:tgtEl>
                                        <p:attrNameLst>
                                          <p:attrName>style.visibility</p:attrName>
                                        </p:attrNameLst>
                                      </p:cBhvr>
                                      <p:to>
                                        <p:strVal val="visible"/>
                                      </p:to>
                                    </p:set>
                                    <p:animEffect transition="in" filter="wipe(up)">
                                      <p:cBhvr>
                                        <p:cTn id="49"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228600"/>
            <a:ext cx="7772400" cy="1143000"/>
          </a:xfrm>
        </p:spPr>
        <p:txBody>
          <a:bodyPr/>
          <a:lstStyle/>
          <a:p>
            <a:r>
              <a:rPr lang="en-GB" altLang="en-US" sz="4800"/>
              <a:t>Eye Contact</a:t>
            </a:r>
          </a:p>
        </p:txBody>
      </p:sp>
      <p:sp>
        <p:nvSpPr>
          <p:cNvPr id="21509" name="Rectangle 5"/>
          <p:cNvSpPr>
            <a:spLocks noChangeArrowheads="1"/>
          </p:cNvSpPr>
          <p:nvPr/>
        </p:nvSpPr>
        <p:spPr bwMode="auto">
          <a:xfrm>
            <a:off x="2895600" y="1600200"/>
            <a:ext cx="6705600" cy="2057400"/>
          </a:xfrm>
          <a:prstGeom prst="rect">
            <a:avLst/>
          </a:prstGeom>
          <a:noFill/>
          <a:ln w="2857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996600"/>
              </a:solidFill>
            </a:endParaRPr>
          </a:p>
        </p:txBody>
      </p:sp>
      <p:sp>
        <p:nvSpPr>
          <p:cNvPr id="21510" name="Rectangle 6"/>
          <p:cNvSpPr>
            <a:spLocks noChangeArrowheads="1"/>
          </p:cNvSpPr>
          <p:nvPr/>
        </p:nvSpPr>
        <p:spPr bwMode="auto">
          <a:xfrm>
            <a:off x="2895600" y="4191000"/>
            <a:ext cx="6705600" cy="2057400"/>
          </a:xfrm>
          <a:prstGeom prst="rect">
            <a:avLst/>
          </a:prstGeom>
          <a:noFill/>
          <a:ln w="2857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Rectangle 7"/>
          <p:cNvSpPr>
            <a:spLocks noChangeArrowheads="1"/>
          </p:cNvSpPr>
          <p:nvPr/>
        </p:nvSpPr>
        <p:spPr bwMode="auto">
          <a:xfrm>
            <a:off x="5638800" y="1676400"/>
            <a:ext cx="1143000" cy="381000"/>
          </a:xfrm>
          <a:prstGeom prst="rect">
            <a:avLst/>
          </a:prstGeom>
          <a:solidFill>
            <a:srgbClr val="9966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996600"/>
              </a:solidFill>
            </a:endParaRPr>
          </a:p>
        </p:txBody>
      </p:sp>
      <p:sp>
        <p:nvSpPr>
          <p:cNvPr id="21512" name="Rectangle 8"/>
          <p:cNvSpPr>
            <a:spLocks noChangeArrowheads="1"/>
          </p:cNvSpPr>
          <p:nvPr/>
        </p:nvSpPr>
        <p:spPr bwMode="auto">
          <a:xfrm>
            <a:off x="5715000" y="4267200"/>
            <a:ext cx="1143000" cy="381000"/>
          </a:xfrm>
          <a:prstGeom prst="rect">
            <a:avLst/>
          </a:prstGeom>
          <a:solidFill>
            <a:srgbClr val="99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FFFFCC"/>
              </a:solidFill>
            </a:endParaRPr>
          </a:p>
        </p:txBody>
      </p:sp>
      <p:sp>
        <p:nvSpPr>
          <p:cNvPr id="21513" name="Rectangle 9"/>
          <p:cNvSpPr>
            <a:spLocks noChangeArrowheads="1"/>
          </p:cNvSpPr>
          <p:nvPr/>
        </p:nvSpPr>
        <p:spPr bwMode="auto">
          <a:xfrm>
            <a:off x="4191000" y="2209800"/>
            <a:ext cx="4191000" cy="10668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Rectangle 10"/>
          <p:cNvSpPr>
            <a:spLocks noChangeArrowheads="1"/>
          </p:cNvSpPr>
          <p:nvPr/>
        </p:nvSpPr>
        <p:spPr bwMode="auto">
          <a:xfrm>
            <a:off x="3200400" y="4800600"/>
            <a:ext cx="6096000" cy="12192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FFFFCC"/>
              </a:solidFill>
            </a:endParaRPr>
          </a:p>
        </p:txBody>
      </p:sp>
      <p:sp>
        <p:nvSpPr>
          <p:cNvPr id="21515" name="Line 11"/>
          <p:cNvSpPr>
            <a:spLocks noChangeShapeType="1"/>
          </p:cNvSpPr>
          <p:nvPr/>
        </p:nvSpPr>
        <p:spPr bwMode="auto">
          <a:xfrm flipH="1">
            <a:off x="3200400" y="4648200"/>
            <a:ext cx="2514600" cy="1371600"/>
          </a:xfrm>
          <a:prstGeom prst="line">
            <a:avLst/>
          </a:prstGeom>
          <a:noFill/>
          <a:ln w="952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6" name="Line 12"/>
          <p:cNvSpPr>
            <a:spLocks noChangeShapeType="1"/>
          </p:cNvSpPr>
          <p:nvPr/>
        </p:nvSpPr>
        <p:spPr bwMode="auto">
          <a:xfrm>
            <a:off x="6858000" y="4648200"/>
            <a:ext cx="2438400" cy="1371600"/>
          </a:xfrm>
          <a:prstGeom prst="line">
            <a:avLst/>
          </a:prstGeom>
          <a:noFill/>
          <a:ln w="952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7" name="Line 13"/>
          <p:cNvSpPr>
            <a:spLocks noChangeShapeType="1"/>
          </p:cNvSpPr>
          <p:nvPr/>
        </p:nvSpPr>
        <p:spPr bwMode="auto">
          <a:xfrm>
            <a:off x="5715000" y="4648200"/>
            <a:ext cx="0" cy="1371600"/>
          </a:xfrm>
          <a:prstGeom prst="line">
            <a:avLst/>
          </a:prstGeom>
          <a:noFill/>
          <a:ln w="952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8" name="Line 14"/>
          <p:cNvSpPr>
            <a:spLocks noChangeShapeType="1"/>
          </p:cNvSpPr>
          <p:nvPr/>
        </p:nvSpPr>
        <p:spPr bwMode="auto">
          <a:xfrm>
            <a:off x="6858000" y="4572000"/>
            <a:ext cx="0" cy="1447800"/>
          </a:xfrm>
          <a:prstGeom prst="line">
            <a:avLst/>
          </a:prstGeom>
          <a:noFill/>
          <a:ln w="952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Line 17"/>
          <p:cNvSpPr>
            <a:spLocks noChangeShapeType="1"/>
          </p:cNvSpPr>
          <p:nvPr/>
        </p:nvSpPr>
        <p:spPr bwMode="auto">
          <a:xfrm>
            <a:off x="6781800" y="1981200"/>
            <a:ext cx="304800" cy="1295400"/>
          </a:xfrm>
          <a:prstGeom prst="line">
            <a:avLst/>
          </a:prstGeom>
          <a:noFill/>
          <a:ln w="952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2" name="Text Box 18"/>
          <p:cNvSpPr txBox="1">
            <a:spLocks noChangeArrowheads="1"/>
          </p:cNvSpPr>
          <p:nvPr/>
        </p:nvSpPr>
        <p:spPr bwMode="auto">
          <a:xfrm>
            <a:off x="5715000" y="1676400"/>
            <a:ext cx="12009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FFE1E1"/>
                </a:solidFill>
              </a:rPr>
              <a:t>Speaker</a:t>
            </a:r>
          </a:p>
        </p:txBody>
      </p:sp>
      <p:sp>
        <p:nvSpPr>
          <p:cNvPr id="21523" name="Text Box 19"/>
          <p:cNvSpPr txBox="1">
            <a:spLocks noChangeArrowheads="1"/>
          </p:cNvSpPr>
          <p:nvPr/>
        </p:nvSpPr>
        <p:spPr bwMode="auto">
          <a:xfrm>
            <a:off x="5791200" y="4267200"/>
            <a:ext cx="12009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FFE1E1"/>
                </a:solidFill>
              </a:rPr>
              <a:t>Speaker</a:t>
            </a:r>
          </a:p>
        </p:txBody>
      </p:sp>
      <p:sp>
        <p:nvSpPr>
          <p:cNvPr id="21524" name="Text Box 20"/>
          <p:cNvSpPr txBox="1">
            <a:spLocks noChangeArrowheads="1"/>
          </p:cNvSpPr>
          <p:nvPr/>
        </p:nvSpPr>
        <p:spPr bwMode="auto">
          <a:xfrm>
            <a:off x="4267200" y="24384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1</a:t>
            </a:r>
          </a:p>
        </p:txBody>
      </p:sp>
      <p:sp>
        <p:nvSpPr>
          <p:cNvPr id="21525" name="Text Box 21"/>
          <p:cNvSpPr txBox="1">
            <a:spLocks noChangeArrowheads="1"/>
          </p:cNvSpPr>
          <p:nvPr/>
        </p:nvSpPr>
        <p:spPr bwMode="auto">
          <a:xfrm>
            <a:off x="3276600" y="48768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1</a:t>
            </a:r>
          </a:p>
        </p:txBody>
      </p:sp>
      <p:sp>
        <p:nvSpPr>
          <p:cNvPr id="21526" name="Text Box 22"/>
          <p:cNvSpPr txBox="1">
            <a:spLocks noChangeArrowheads="1"/>
          </p:cNvSpPr>
          <p:nvPr/>
        </p:nvSpPr>
        <p:spPr bwMode="auto">
          <a:xfrm>
            <a:off x="5638800" y="24384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2</a:t>
            </a:r>
          </a:p>
        </p:txBody>
      </p:sp>
      <p:sp>
        <p:nvSpPr>
          <p:cNvPr id="21527" name="Text Box 23"/>
          <p:cNvSpPr txBox="1">
            <a:spLocks noChangeArrowheads="1"/>
          </p:cNvSpPr>
          <p:nvPr/>
        </p:nvSpPr>
        <p:spPr bwMode="auto">
          <a:xfrm>
            <a:off x="4495800" y="51816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2</a:t>
            </a:r>
          </a:p>
        </p:txBody>
      </p:sp>
      <p:sp>
        <p:nvSpPr>
          <p:cNvPr id="21528" name="Text Box 24"/>
          <p:cNvSpPr txBox="1">
            <a:spLocks noChangeArrowheads="1"/>
          </p:cNvSpPr>
          <p:nvPr/>
        </p:nvSpPr>
        <p:spPr bwMode="auto">
          <a:xfrm>
            <a:off x="7086600" y="24384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3</a:t>
            </a:r>
          </a:p>
        </p:txBody>
      </p:sp>
      <p:sp>
        <p:nvSpPr>
          <p:cNvPr id="21529" name="Text Box 25"/>
          <p:cNvSpPr txBox="1">
            <a:spLocks noChangeArrowheads="1"/>
          </p:cNvSpPr>
          <p:nvPr/>
        </p:nvSpPr>
        <p:spPr bwMode="auto">
          <a:xfrm>
            <a:off x="5715000" y="52578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3</a:t>
            </a:r>
          </a:p>
        </p:txBody>
      </p:sp>
      <p:sp>
        <p:nvSpPr>
          <p:cNvPr id="21530" name="Text Box 26"/>
          <p:cNvSpPr txBox="1">
            <a:spLocks noChangeArrowheads="1"/>
          </p:cNvSpPr>
          <p:nvPr/>
        </p:nvSpPr>
        <p:spPr bwMode="auto">
          <a:xfrm>
            <a:off x="6858000" y="51816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4</a:t>
            </a:r>
          </a:p>
        </p:txBody>
      </p:sp>
      <p:sp>
        <p:nvSpPr>
          <p:cNvPr id="21531" name="Text Box 27"/>
          <p:cNvSpPr txBox="1">
            <a:spLocks noChangeArrowheads="1"/>
          </p:cNvSpPr>
          <p:nvPr/>
        </p:nvSpPr>
        <p:spPr bwMode="auto">
          <a:xfrm>
            <a:off x="8077200" y="4876800"/>
            <a:ext cx="13227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Section 5</a:t>
            </a:r>
          </a:p>
        </p:txBody>
      </p:sp>
      <p:sp>
        <p:nvSpPr>
          <p:cNvPr id="21532" name="Text Box 28"/>
          <p:cNvSpPr txBox="1">
            <a:spLocks noChangeArrowheads="1"/>
          </p:cNvSpPr>
          <p:nvPr/>
        </p:nvSpPr>
        <p:spPr bwMode="auto">
          <a:xfrm>
            <a:off x="5715000" y="5562600"/>
            <a:ext cx="14141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Audience</a:t>
            </a:r>
          </a:p>
        </p:txBody>
      </p:sp>
      <p:sp>
        <p:nvSpPr>
          <p:cNvPr id="21533" name="Text Box 29"/>
          <p:cNvSpPr txBox="1">
            <a:spLocks noChangeArrowheads="1"/>
          </p:cNvSpPr>
          <p:nvPr/>
        </p:nvSpPr>
        <p:spPr bwMode="auto">
          <a:xfrm>
            <a:off x="3276600" y="3671888"/>
            <a:ext cx="7274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rgbClr val="996600"/>
                </a:solidFill>
              </a:rPr>
              <a:t>The speaker has three major sections to make eye contact with</a:t>
            </a:r>
          </a:p>
        </p:txBody>
      </p:sp>
      <p:sp>
        <p:nvSpPr>
          <p:cNvPr id="21534" name="Text Box 30"/>
          <p:cNvSpPr txBox="1">
            <a:spLocks noChangeArrowheads="1"/>
          </p:cNvSpPr>
          <p:nvPr/>
        </p:nvSpPr>
        <p:spPr bwMode="auto">
          <a:xfrm>
            <a:off x="2057400" y="6248400"/>
            <a:ext cx="10323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rgbClr val="996600"/>
                </a:solidFill>
              </a:rPr>
              <a:t>The larger the audience, the more sections you need to establish for effective eye contact</a:t>
            </a:r>
          </a:p>
        </p:txBody>
      </p:sp>
      <p:sp>
        <p:nvSpPr>
          <p:cNvPr id="21535" name="Line 31"/>
          <p:cNvSpPr>
            <a:spLocks noChangeShapeType="1"/>
          </p:cNvSpPr>
          <p:nvPr/>
        </p:nvSpPr>
        <p:spPr bwMode="auto">
          <a:xfrm flipH="1">
            <a:off x="5410200" y="2057400"/>
            <a:ext cx="228600" cy="1219200"/>
          </a:xfrm>
          <a:prstGeom prst="line">
            <a:avLst/>
          </a:prstGeom>
          <a:noFill/>
          <a:ln w="9525">
            <a:solidFill>
              <a:srgbClr val="99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975295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76200"/>
            <a:ext cx="7772400" cy="1143000"/>
          </a:xfrm>
        </p:spPr>
        <p:txBody>
          <a:bodyPr/>
          <a:lstStyle/>
          <a:p>
            <a:r>
              <a:rPr lang="en-GB" altLang="en-US" sz="4000" dirty="0"/>
              <a:t>Room Setting</a:t>
            </a:r>
          </a:p>
        </p:txBody>
      </p:sp>
      <p:sp>
        <p:nvSpPr>
          <p:cNvPr id="26627" name="Rectangle 3"/>
          <p:cNvSpPr>
            <a:spLocks noGrp="1" noChangeArrowheads="1"/>
          </p:cNvSpPr>
          <p:nvPr>
            <p:ph type="body" idx="1"/>
          </p:nvPr>
        </p:nvSpPr>
        <p:spPr>
          <a:xfrm>
            <a:off x="1676400" y="2971800"/>
            <a:ext cx="9144000" cy="685800"/>
          </a:xfrm>
        </p:spPr>
        <p:txBody>
          <a:bodyPr/>
          <a:lstStyle/>
          <a:p>
            <a:pPr>
              <a:buFontTx/>
              <a:buNone/>
            </a:pPr>
            <a:r>
              <a:rPr lang="en-GB" altLang="en-US"/>
              <a:t>Audience members should be able to easily see the speaker and visual aids the speaker presents.</a:t>
            </a:r>
          </a:p>
        </p:txBody>
      </p:sp>
      <p:sp>
        <p:nvSpPr>
          <p:cNvPr id="26628" name="Rectangle 4"/>
          <p:cNvSpPr>
            <a:spLocks noChangeArrowheads="1"/>
          </p:cNvSpPr>
          <p:nvPr/>
        </p:nvSpPr>
        <p:spPr bwMode="auto">
          <a:xfrm>
            <a:off x="2667000" y="3581400"/>
            <a:ext cx="6781800" cy="3048000"/>
          </a:xfrm>
          <a:prstGeom prst="rect">
            <a:avLst/>
          </a:prstGeom>
          <a:noFill/>
          <a:ln w="2857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996600"/>
              </a:solidFill>
            </a:endParaRPr>
          </a:p>
        </p:txBody>
      </p:sp>
      <p:sp>
        <p:nvSpPr>
          <p:cNvPr id="26629" name="Rectangle 5"/>
          <p:cNvSpPr>
            <a:spLocks noChangeArrowheads="1"/>
          </p:cNvSpPr>
          <p:nvPr/>
        </p:nvSpPr>
        <p:spPr bwMode="auto">
          <a:xfrm>
            <a:off x="3200400" y="1600200"/>
            <a:ext cx="5715000" cy="1066800"/>
          </a:xfrm>
          <a:prstGeom prst="rect">
            <a:avLst/>
          </a:prstGeom>
          <a:noFill/>
          <a:ln w="12700">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Text Box 6"/>
          <p:cNvSpPr txBox="1">
            <a:spLocks noChangeArrowheads="1"/>
          </p:cNvSpPr>
          <p:nvPr/>
        </p:nvSpPr>
        <p:spPr bwMode="auto">
          <a:xfrm>
            <a:off x="5410200" y="1066800"/>
            <a:ext cx="1011238" cy="707886"/>
          </a:xfrm>
          <a:prstGeom prst="rect">
            <a:avLst/>
          </a:prstGeom>
          <a:solidFill>
            <a:srgbClr val="996600"/>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solidFill>
                  <a:srgbClr val="FFE1E1"/>
                </a:solidFill>
              </a:rPr>
              <a:t>Speaker</a:t>
            </a:r>
          </a:p>
        </p:txBody>
      </p:sp>
      <p:sp>
        <p:nvSpPr>
          <p:cNvPr id="26632" name="Rectangle 8"/>
          <p:cNvSpPr>
            <a:spLocks noChangeArrowheads="1"/>
          </p:cNvSpPr>
          <p:nvPr/>
        </p:nvSpPr>
        <p:spPr bwMode="auto">
          <a:xfrm>
            <a:off x="2667000" y="914400"/>
            <a:ext cx="6705600" cy="2057400"/>
          </a:xfrm>
          <a:prstGeom prst="rect">
            <a:avLst/>
          </a:prstGeom>
          <a:noFill/>
          <a:ln w="2857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rgbClr val="996600"/>
              </a:solidFill>
            </a:endParaRPr>
          </a:p>
        </p:txBody>
      </p:sp>
      <p:sp>
        <p:nvSpPr>
          <p:cNvPr id="26633" name="Text Box 9"/>
          <p:cNvSpPr txBox="1">
            <a:spLocks noChangeArrowheads="1"/>
          </p:cNvSpPr>
          <p:nvPr/>
        </p:nvSpPr>
        <p:spPr bwMode="auto">
          <a:xfrm>
            <a:off x="5638801" y="3733800"/>
            <a:ext cx="1128835" cy="400110"/>
          </a:xfrm>
          <a:prstGeom prst="rect">
            <a:avLst/>
          </a:prstGeom>
          <a:noFill/>
          <a:ln>
            <a:noFill/>
          </a:ln>
          <a:effectLst/>
          <a:extLst>
            <a:ext uri="{909E8E84-426E-40DD-AFC4-6F175D3DCCD1}">
              <a14:hiddenFill xmlns:a14="http://schemas.microsoft.com/office/drawing/2010/main">
                <a:solidFill>
                  <a:srgbClr val="99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FFE1E1"/>
                </a:solidFill>
              </a:rPr>
              <a:t>Podium</a:t>
            </a:r>
          </a:p>
        </p:txBody>
      </p:sp>
      <p:sp>
        <p:nvSpPr>
          <p:cNvPr id="26635" name="Rectangle 11"/>
          <p:cNvSpPr>
            <a:spLocks noChangeArrowheads="1"/>
          </p:cNvSpPr>
          <p:nvPr/>
        </p:nvSpPr>
        <p:spPr bwMode="auto">
          <a:xfrm>
            <a:off x="3352800" y="3810000"/>
            <a:ext cx="1371600" cy="762000"/>
          </a:xfrm>
          <a:prstGeom prst="rect">
            <a:avLst/>
          </a:prstGeom>
          <a:noFill/>
          <a:ln w="12700">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Audience</a:t>
            </a:r>
          </a:p>
        </p:txBody>
      </p:sp>
      <p:sp>
        <p:nvSpPr>
          <p:cNvPr id="26636" name="Rectangle 12"/>
          <p:cNvSpPr>
            <a:spLocks noChangeArrowheads="1"/>
          </p:cNvSpPr>
          <p:nvPr/>
        </p:nvSpPr>
        <p:spPr bwMode="auto">
          <a:xfrm>
            <a:off x="7391400" y="3810000"/>
            <a:ext cx="1371600" cy="762000"/>
          </a:xfrm>
          <a:prstGeom prst="rect">
            <a:avLst/>
          </a:prstGeom>
          <a:noFill/>
          <a:ln w="12700">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Audience</a:t>
            </a:r>
          </a:p>
        </p:txBody>
      </p:sp>
      <p:sp>
        <p:nvSpPr>
          <p:cNvPr id="26637" name="Rectangle 13"/>
          <p:cNvSpPr>
            <a:spLocks noChangeArrowheads="1"/>
          </p:cNvSpPr>
          <p:nvPr/>
        </p:nvSpPr>
        <p:spPr bwMode="auto">
          <a:xfrm>
            <a:off x="3429000" y="5105400"/>
            <a:ext cx="1371600" cy="1219200"/>
          </a:xfrm>
          <a:prstGeom prst="rect">
            <a:avLst/>
          </a:prstGeom>
          <a:noFill/>
          <a:ln w="12700">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Audience</a:t>
            </a:r>
          </a:p>
        </p:txBody>
      </p:sp>
      <p:sp>
        <p:nvSpPr>
          <p:cNvPr id="26638" name="Rectangle 14"/>
          <p:cNvSpPr>
            <a:spLocks noChangeArrowheads="1"/>
          </p:cNvSpPr>
          <p:nvPr/>
        </p:nvSpPr>
        <p:spPr bwMode="auto">
          <a:xfrm>
            <a:off x="5257800" y="5105400"/>
            <a:ext cx="1828800" cy="1219200"/>
          </a:xfrm>
          <a:prstGeom prst="rect">
            <a:avLst/>
          </a:prstGeom>
          <a:noFill/>
          <a:ln w="12700">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Audience</a:t>
            </a:r>
          </a:p>
        </p:txBody>
      </p:sp>
      <p:sp>
        <p:nvSpPr>
          <p:cNvPr id="26639" name="Rectangle 15"/>
          <p:cNvSpPr>
            <a:spLocks noChangeArrowheads="1"/>
          </p:cNvSpPr>
          <p:nvPr/>
        </p:nvSpPr>
        <p:spPr bwMode="auto">
          <a:xfrm>
            <a:off x="7391400" y="5105400"/>
            <a:ext cx="1447800" cy="1219200"/>
          </a:xfrm>
          <a:prstGeom prst="rect">
            <a:avLst/>
          </a:prstGeom>
          <a:noFill/>
          <a:ln w="12700">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Audience</a:t>
            </a:r>
          </a:p>
        </p:txBody>
      </p:sp>
    </p:spTree>
    <p:extLst>
      <p:ext uri="{BB962C8B-B14F-4D97-AF65-F5344CB8AC3E}">
        <p14:creationId xmlns:p14="http://schemas.microsoft.com/office/powerpoint/2010/main" val="3740569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800" y="0"/>
            <a:ext cx="7772400" cy="1143000"/>
          </a:xfrm>
        </p:spPr>
        <p:txBody>
          <a:bodyPr/>
          <a:lstStyle/>
          <a:p>
            <a:r>
              <a:rPr lang="en-GB" altLang="en-US" sz="4000"/>
              <a:t>Seating Arrangement</a:t>
            </a:r>
          </a:p>
        </p:txBody>
      </p:sp>
      <p:sp>
        <p:nvSpPr>
          <p:cNvPr id="27652" name="Rectangle 4"/>
          <p:cNvSpPr>
            <a:spLocks noChangeArrowheads="1"/>
          </p:cNvSpPr>
          <p:nvPr/>
        </p:nvSpPr>
        <p:spPr bwMode="auto">
          <a:xfrm>
            <a:off x="3619500" y="1066800"/>
            <a:ext cx="4953000" cy="1524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rgbClr val="99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Rectangle 5"/>
          <p:cNvSpPr>
            <a:spLocks noChangeArrowheads="1"/>
          </p:cNvSpPr>
          <p:nvPr/>
        </p:nvSpPr>
        <p:spPr bwMode="auto">
          <a:xfrm>
            <a:off x="4914900" y="1905000"/>
            <a:ext cx="2362200" cy="6858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Text Box 6"/>
          <p:cNvSpPr txBox="1">
            <a:spLocks noChangeArrowheads="1"/>
          </p:cNvSpPr>
          <p:nvPr/>
        </p:nvSpPr>
        <p:spPr bwMode="auto">
          <a:xfrm>
            <a:off x="5892800" y="2590801"/>
            <a:ext cx="3722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996600"/>
                </a:solidFill>
              </a:rPr>
              <a:t>X</a:t>
            </a:r>
          </a:p>
        </p:txBody>
      </p:sp>
      <p:sp>
        <p:nvSpPr>
          <p:cNvPr id="27655" name="Rectangle 7"/>
          <p:cNvSpPr>
            <a:spLocks noChangeArrowheads="1"/>
          </p:cNvSpPr>
          <p:nvPr/>
        </p:nvSpPr>
        <p:spPr bwMode="auto">
          <a:xfrm>
            <a:off x="4267200" y="4114800"/>
            <a:ext cx="40386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600">
                <a:solidFill>
                  <a:srgbClr val="996600"/>
                </a:solidFill>
                <a:cs typeface="Times New Roman" panose="02020603050405020304" pitchFamily="18" charset="0"/>
              </a:rPr>
              <a:t>☻ ☻ ☻ ☻ ☻ ☻</a:t>
            </a:r>
            <a:r>
              <a:rPr lang="en-GB" altLang="en-US" sz="6600"/>
              <a:t> </a:t>
            </a:r>
          </a:p>
        </p:txBody>
      </p:sp>
      <p:sp>
        <p:nvSpPr>
          <p:cNvPr id="27656" name="Rectangle 8"/>
          <p:cNvSpPr>
            <a:spLocks noChangeArrowheads="1"/>
          </p:cNvSpPr>
          <p:nvPr/>
        </p:nvSpPr>
        <p:spPr bwMode="auto">
          <a:xfrm>
            <a:off x="4514851" y="3962401"/>
            <a:ext cx="3254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 ☻ </a:t>
            </a:r>
            <a:endParaRPr lang="en-GB" altLang="en-US" sz="3600">
              <a:solidFill>
                <a:srgbClr val="996600"/>
              </a:solidFill>
              <a:cs typeface="Times New Roman" panose="02020603050405020304" pitchFamily="18" charset="0"/>
            </a:endParaRPr>
          </a:p>
        </p:txBody>
      </p:sp>
      <p:sp>
        <p:nvSpPr>
          <p:cNvPr id="27657" name="Rectangle 9"/>
          <p:cNvSpPr>
            <a:spLocks noChangeArrowheads="1"/>
          </p:cNvSpPr>
          <p:nvPr/>
        </p:nvSpPr>
        <p:spPr bwMode="auto">
          <a:xfrm>
            <a:off x="4813300" y="3429001"/>
            <a:ext cx="26404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 </a:t>
            </a:r>
            <a:endParaRPr lang="en-GB" altLang="en-US" sz="3600">
              <a:solidFill>
                <a:srgbClr val="996600"/>
              </a:solidFill>
              <a:cs typeface="Times New Roman" panose="02020603050405020304" pitchFamily="18" charset="0"/>
            </a:endParaRPr>
          </a:p>
        </p:txBody>
      </p:sp>
      <p:sp>
        <p:nvSpPr>
          <p:cNvPr id="27658" name="Rectangle 10"/>
          <p:cNvSpPr>
            <a:spLocks noChangeArrowheads="1"/>
          </p:cNvSpPr>
          <p:nvPr/>
        </p:nvSpPr>
        <p:spPr bwMode="auto">
          <a:xfrm rot="19003638">
            <a:off x="7818037" y="3655111"/>
            <a:ext cx="2512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a:t>
            </a:r>
            <a:endParaRPr lang="en-GB" altLang="en-US" sz="3600">
              <a:solidFill>
                <a:srgbClr val="996600"/>
              </a:solidFill>
              <a:cs typeface="Times New Roman" panose="02020603050405020304" pitchFamily="18" charset="0"/>
            </a:endParaRPr>
          </a:p>
        </p:txBody>
      </p:sp>
      <p:sp>
        <p:nvSpPr>
          <p:cNvPr id="27659" name="Rectangle 11"/>
          <p:cNvSpPr>
            <a:spLocks noChangeArrowheads="1"/>
          </p:cNvSpPr>
          <p:nvPr/>
        </p:nvSpPr>
        <p:spPr bwMode="auto">
          <a:xfrm rot="18899053">
            <a:off x="7765617" y="3105043"/>
            <a:ext cx="20265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a:t>
            </a:r>
            <a:endParaRPr lang="en-GB" altLang="en-US" sz="3600">
              <a:solidFill>
                <a:srgbClr val="996600"/>
              </a:solidFill>
              <a:cs typeface="Times New Roman" panose="02020603050405020304" pitchFamily="18" charset="0"/>
            </a:endParaRPr>
          </a:p>
        </p:txBody>
      </p:sp>
      <p:sp>
        <p:nvSpPr>
          <p:cNvPr id="27660" name="Rectangle 12"/>
          <p:cNvSpPr>
            <a:spLocks noChangeArrowheads="1"/>
          </p:cNvSpPr>
          <p:nvPr/>
        </p:nvSpPr>
        <p:spPr bwMode="auto">
          <a:xfrm rot="18957231">
            <a:off x="7760475" y="2785161"/>
            <a:ext cx="12843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a:t>
            </a:r>
            <a:endParaRPr lang="en-GB" altLang="en-US" sz="3600">
              <a:solidFill>
                <a:srgbClr val="996600"/>
              </a:solidFill>
              <a:cs typeface="Times New Roman" panose="02020603050405020304" pitchFamily="18" charset="0"/>
            </a:endParaRPr>
          </a:p>
        </p:txBody>
      </p:sp>
      <p:sp>
        <p:nvSpPr>
          <p:cNvPr id="27661" name="Rectangle 13"/>
          <p:cNvSpPr>
            <a:spLocks noChangeArrowheads="1"/>
          </p:cNvSpPr>
          <p:nvPr/>
        </p:nvSpPr>
        <p:spPr bwMode="auto">
          <a:xfrm rot="19003638">
            <a:off x="7818037" y="3655111"/>
            <a:ext cx="2512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a:t>
            </a:r>
            <a:endParaRPr lang="en-GB" altLang="en-US" sz="3600">
              <a:solidFill>
                <a:srgbClr val="996600"/>
              </a:solidFill>
              <a:cs typeface="Times New Roman" panose="02020603050405020304" pitchFamily="18" charset="0"/>
            </a:endParaRPr>
          </a:p>
        </p:txBody>
      </p:sp>
      <p:sp>
        <p:nvSpPr>
          <p:cNvPr id="27662" name="Rectangle 14"/>
          <p:cNvSpPr>
            <a:spLocks noChangeArrowheads="1"/>
          </p:cNvSpPr>
          <p:nvPr/>
        </p:nvSpPr>
        <p:spPr bwMode="auto">
          <a:xfrm rot="18899053">
            <a:off x="7765617" y="3105043"/>
            <a:ext cx="20265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a:t>
            </a:r>
            <a:endParaRPr lang="en-GB" altLang="en-US" sz="3600">
              <a:solidFill>
                <a:srgbClr val="996600"/>
              </a:solidFill>
              <a:cs typeface="Times New Roman" panose="02020603050405020304" pitchFamily="18" charset="0"/>
            </a:endParaRPr>
          </a:p>
        </p:txBody>
      </p:sp>
      <p:sp>
        <p:nvSpPr>
          <p:cNvPr id="27663" name="Rectangle 15"/>
          <p:cNvSpPr>
            <a:spLocks noChangeArrowheads="1"/>
          </p:cNvSpPr>
          <p:nvPr/>
        </p:nvSpPr>
        <p:spPr bwMode="auto">
          <a:xfrm rot="2228404">
            <a:off x="3264675" y="2785161"/>
            <a:ext cx="12843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a:t>
            </a:r>
            <a:endParaRPr lang="en-GB" altLang="en-US" sz="3600">
              <a:solidFill>
                <a:srgbClr val="996600"/>
              </a:solidFill>
              <a:cs typeface="Times New Roman" panose="02020603050405020304" pitchFamily="18" charset="0"/>
            </a:endParaRPr>
          </a:p>
        </p:txBody>
      </p:sp>
      <p:sp>
        <p:nvSpPr>
          <p:cNvPr id="27664" name="Rectangle 16"/>
          <p:cNvSpPr>
            <a:spLocks noChangeArrowheads="1"/>
          </p:cNvSpPr>
          <p:nvPr/>
        </p:nvSpPr>
        <p:spPr bwMode="auto">
          <a:xfrm rot="2508076">
            <a:off x="1807762" y="3569386"/>
            <a:ext cx="2512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a:t>
            </a:r>
            <a:endParaRPr lang="en-GB" altLang="en-US" sz="3600">
              <a:solidFill>
                <a:srgbClr val="996600"/>
              </a:solidFill>
              <a:cs typeface="Times New Roman" panose="02020603050405020304" pitchFamily="18" charset="0"/>
            </a:endParaRPr>
          </a:p>
        </p:txBody>
      </p:sp>
      <p:sp>
        <p:nvSpPr>
          <p:cNvPr id="27665" name="Rectangle 17"/>
          <p:cNvSpPr>
            <a:spLocks noChangeArrowheads="1"/>
          </p:cNvSpPr>
          <p:nvPr/>
        </p:nvSpPr>
        <p:spPr bwMode="auto">
          <a:xfrm rot="2416389">
            <a:off x="2486387" y="3105836"/>
            <a:ext cx="20265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rgbClr val="996600"/>
                </a:solidFill>
                <a:cs typeface="Times New Roman" panose="02020603050405020304" pitchFamily="18" charset="0"/>
              </a:rPr>
              <a:t>☻ ☻ ☻ </a:t>
            </a:r>
            <a:endParaRPr lang="en-GB" altLang="en-US" sz="3600">
              <a:solidFill>
                <a:srgbClr val="996600"/>
              </a:solidFill>
              <a:cs typeface="Times New Roman" panose="02020603050405020304" pitchFamily="18" charset="0"/>
            </a:endParaRPr>
          </a:p>
        </p:txBody>
      </p:sp>
      <p:sp>
        <p:nvSpPr>
          <p:cNvPr id="27666" name="Rectangle 18"/>
          <p:cNvSpPr>
            <a:spLocks noChangeArrowheads="1"/>
          </p:cNvSpPr>
          <p:nvPr/>
        </p:nvSpPr>
        <p:spPr bwMode="auto">
          <a:xfrm>
            <a:off x="5029200" y="5638800"/>
            <a:ext cx="2133600" cy="4572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Registration Table</a:t>
            </a:r>
          </a:p>
        </p:txBody>
      </p:sp>
      <p:sp>
        <p:nvSpPr>
          <p:cNvPr id="27667" name="Rectangle 19"/>
          <p:cNvSpPr>
            <a:spLocks noChangeArrowheads="1"/>
          </p:cNvSpPr>
          <p:nvPr/>
        </p:nvSpPr>
        <p:spPr bwMode="auto">
          <a:xfrm rot="18875761">
            <a:off x="8534400" y="4343400"/>
            <a:ext cx="2133600" cy="4572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a:solidFill>
                  <a:srgbClr val="996600"/>
                </a:solidFill>
              </a:rPr>
              <a:t>Refreshment Table</a:t>
            </a:r>
          </a:p>
        </p:txBody>
      </p:sp>
      <p:sp>
        <p:nvSpPr>
          <p:cNvPr id="27668" name="Rectangle 20"/>
          <p:cNvSpPr>
            <a:spLocks noChangeArrowheads="1"/>
          </p:cNvSpPr>
          <p:nvPr/>
        </p:nvSpPr>
        <p:spPr bwMode="auto">
          <a:xfrm rot="2613571">
            <a:off x="1524000" y="4343400"/>
            <a:ext cx="2133600" cy="685800"/>
          </a:xfrm>
          <a:prstGeom prst="rect">
            <a:avLst/>
          </a:prstGeom>
          <a:noFill/>
          <a:ln w="9525">
            <a:solidFill>
              <a:srgbClr val="99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altLang="en-US" sz="2000">
              <a:solidFill>
                <a:srgbClr val="996600"/>
              </a:solidFill>
            </a:endParaRPr>
          </a:p>
          <a:p>
            <a:pPr algn="ctr"/>
            <a:r>
              <a:rPr lang="en-GB" altLang="en-US" sz="2000">
                <a:solidFill>
                  <a:srgbClr val="996600"/>
                </a:solidFill>
              </a:rPr>
              <a:t>Book Table</a:t>
            </a:r>
          </a:p>
          <a:p>
            <a:pPr algn="ctr"/>
            <a:r>
              <a:rPr lang="en-GB" altLang="en-US">
                <a:solidFill>
                  <a:srgbClr val="996600"/>
                </a:solidFill>
              </a:rPr>
              <a:t>(May need 2)</a:t>
            </a:r>
          </a:p>
          <a:p>
            <a:pPr algn="ctr"/>
            <a:endParaRPr lang="en-GB" altLang="en-US" sz="2000">
              <a:solidFill>
                <a:srgbClr val="996600"/>
              </a:solidFill>
            </a:endParaRPr>
          </a:p>
        </p:txBody>
      </p:sp>
      <p:sp>
        <p:nvSpPr>
          <p:cNvPr id="27669" name="Text Box 21"/>
          <p:cNvSpPr txBox="1">
            <a:spLocks noChangeArrowheads="1"/>
          </p:cNvSpPr>
          <p:nvPr/>
        </p:nvSpPr>
        <p:spPr bwMode="auto">
          <a:xfrm>
            <a:off x="5337176" y="6248400"/>
            <a:ext cx="17395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a:solidFill>
                  <a:srgbClr val="996600"/>
                </a:solidFill>
              </a:rPr>
              <a:t>Back of Room</a:t>
            </a:r>
          </a:p>
        </p:txBody>
      </p:sp>
      <p:sp>
        <p:nvSpPr>
          <p:cNvPr id="27670" name="Text Box 22"/>
          <p:cNvSpPr txBox="1">
            <a:spLocks noChangeArrowheads="1"/>
          </p:cNvSpPr>
          <p:nvPr/>
        </p:nvSpPr>
        <p:spPr bwMode="auto">
          <a:xfrm>
            <a:off x="5943600" y="2133600"/>
            <a:ext cx="44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996600"/>
                </a:solidFill>
                <a:cs typeface="Times New Roman" panose="02020603050405020304" pitchFamily="18" charset="0"/>
              </a:rPr>
              <a:t>◙</a:t>
            </a:r>
            <a:r>
              <a:rPr lang="en-GB" altLang="en-US" sz="2400"/>
              <a:t> </a:t>
            </a:r>
          </a:p>
        </p:txBody>
      </p:sp>
      <p:sp>
        <p:nvSpPr>
          <p:cNvPr id="27671" name="Text Box 23"/>
          <p:cNvSpPr txBox="1">
            <a:spLocks noChangeArrowheads="1"/>
          </p:cNvSpPr>
          <p:nvPr/>
        </p:nvSpPr>
        <p:spPr bwMode="auto">
          <a:xfrm>
            <a:off x="5013325" y="1905000"/>
            <a:ext cx="26548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996600"/>
                </a:solidFill>
              </a:rPr>
              <a:t>Overhead Projector</a:t>
            </a:r>
          </a:p>
        </p:txBody>
      </p:sp>
      <p:sp>
        <p:nvSpPr>
          <p:cNvPr id="27672" name="Text Box 24"/>
          <p:cNvSpPr txBox="1">
            <a:spLocks noChangeArrowheads="1"/>
          </p:cNvSpPr>
          <p:nvPr/>
        </p:nvSpPr>
        <p:spPr bwMode="auto">
          <a:xfrm>
            <a:off x="3760789" y="1243013"/>
            <a:ext cx="50449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b="1">
                <a:solidFill>
                  <a:srgbClr val="996600"/>
                </a:solidFill>
              </a:rPr>
              <a:t>(Screen or Blank Wall – elevated if possible)</a:t>
            </a:r>
          </a:p>
        </p:txBody>
      </p:sp>
    </p:spTree>
    <p:extLst>
      <p:ext uri="{BB962C8B-B14F-4D97-AF65-F5344CB8AC3E}">
        <p14:creationId xmlns:p14="http://schemas.microsoft.com/office/powerpoint/2010/main" val="4117326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105" y="909274"/>
            <a:ext cx="8761413" cy="706964"/>
          </a:xfrm>
        </p:spPr>
        <p:txBody>
          <a:bodyPr/>
          <a:lstStyle/>
          <a:p>
            <a:pPr algn="ctr"/>
            <a:r>
              <a:rPr lang="en-US" b="1" dirty="0"/>
              <a:t>P</a:t>
            </a:r>
            <a:r>
              <a:rPr lang="en-US" b="1" dirty="0" smtClean="0"/>
              <a:t>ublic </a:t>
            </a:r>
            <a:r>
              <a:rPr lang="en-US" b="1" dirty="0"/>
              <a:t>speaking </a:t>
            </a:r>
            <a:r>
              <a:rPr lang="en-US" b="1" dirty="0" smtClean="0"/>
              <a:t>vs. </a:t>
            </a:r>
            <a:r>
              <a:rPr lang="en-US" b="1" dirty="0"/>
              <a:t>conversation</a:t>
            </a:r>
          </a:p>
        </p:txBody>
      </p:sp>
      <p:sp>
        <p:nvSpPr>
          <p:cNvPr id="3" name="Rectangle 2"/>
          <p:cNvSpPr/>
          <p:nvPr/>
        </p:nvSpPr>
        <p:spPr>
          <a:xfrm>
            <a:off x="489398" y="2209826"/>
            <a:ext cx="11256135" cy="452431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t>Public speaking is the process of speaking to a group of people in a structured, deliberate manner intended to inform, influence, or entertain the </a:t>
            </a:r>
            <a:r>
              <a:rPr lang="en-US" sz="2400" dirty="0" smtClean="0"/>
              <a:t>listeners.</a:t>
            </a:r>
          </a:p>
          <a:p>
            <a:pPr marL="285750" indent="-285750">
              <a:lnSpc>
                <a:spcPct val="150000"/>
              </a:lnSpc>
              <a:buFont typeface="Arial" panose="020B0604020202020204" pitchFamily="34" charset="0"/>
              <a:buChar char="•"/>
            </a:pPr>
            <a:r>
              <a:rPr lang="en-US" sz="2400" dirty="0" smtClean="0"/>
              <a:t>Conversation </a:t>
            </a:r>
            <a:r>
              <a:rPr lang="en-US" sz="2400" dirty="0"/>
              <a:t>is a form of </a:t>
            </a:r>
            <a:r>
              <a:rPr lang="en-US" sz="2400" b="1" dirty="0"/>
              <a:t>interactive, spontaneous communication </a:t>
            </a:r>
            <a:r>
              <a:rPr lang="en-US" sz="2400" dirty="0"/>
              <a:t>between two or more people who are following rules of </a:t>
            </a:r>
            <a:r>
              <a:rPr lang="en-US" sz="2400" dirty="0" smtClean="0"/>
              <a:t>etiquette.</a:t>
            </a:r>
          </a:p>
          <a:p>
            <a:pPr marL="285750" indent="-285750">
              <a:lnSpc>
                <a:spcPct val="150000"/>
              </a:lnSpc>
              <a:buFont typeface="Arial" panose="020B0604020202020204" pitchFamily="34" charset="0"/>
              <a:buChar char="•"/>
            </a:pPr>
            <a:r>
              <a:rPr lang="en-US" sz="2400" dirty="0" smtClean="0"/>
              <a:t>There </a:t>
            </a:r>
            <a:r>
              <a:rPr lang="en-US" sz="2400" dirty="0"/>
              <a:t>are three key differences that set public speaking apart from conversation: organizational structure, use of formalized language, and method of </a:t>
            </a:r>
            <a:r>
              <a:rPr lang="en-US" sz="2400" dirty="0" smtClean="0"/>
              <a:t>delivery.</a:t>
            </a:r>
          </a:p>
        </p:txBody>
      </p:sp>
    </p:spTree>
    <p:extLst>
      <p:ext uri="{BB962C8B-B14F-4D97-AF65-F5344CB8AC3E}">
        <p14:creationId xmlns:p14="http://schemas.microsoft.com/office/powerpoint/2010/main" val="1157883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TextBox 2"/>
          <p:cNvSpPr txBox="1"/>
          <p:nvPr/>
        </p:nvSpPr>
        <p:spPr>
          <a:xfrm>
            <a:off x="1154953" y="2661313"/>
            <a:ext cx="10063507" cy="369332"/>
          </a:xfrm>
          <a:prstGeom prst="rect">
            <a:avLst/>
          </a:prstGeom>
          <a:noFill/>
        </p:spPr>
        <p:txBody>
          <a:bodyPr wrap="square" rtlCol="0">
            <a:spAutoFit/>
          </a:bodyPr>
          <a:lstStyle/>
          <a:p>
            <a:r>
              <a:rPr lang="en-US" dirty="0" smtClean="0"/>
              <a:t>On a random topic given by audience or the teacher, try to speak for 1 minute. </a:t>
            </a:r>
            <a:endParaRPr lang="en-US" dirty="0"/>
          </a:p>
        </p:txBody>
      </p:sp>
    </p:spTree>
    <p:extLst>
      <p:ext uri="{BB962C8B-B14F-4D97-AF65-F5344CB8AC3E}">
        <p14:creationId xmlns:p14="http://schemas.microsoft.com/office/powerpoint/2010/main" val="250725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Public speaking vs. conversation</a:t>
            </a:r>
            <a:endParaRPr lang="en-US" dirty="0"/>
          </a:p>
        </p:txBody>
      </p:sp>
      <p:sp>
        <p:nvSpPr>
          <p:cNvPr id="3" name="Rectangle 2"/>
          <p:cNvSpPr/>
          <p:nvPr/>
        </p:nvSpPr>
        <p:spPr>
          <a:xfrm>
            <a:off x="614039" y="2226491"/>
            <a:ext cx="11037047" cy="4401205"/>
          </a:xfrm>
          <a:prstGeom prst="rect">
            <a:avLst/>
          </a:prstGeom>
        </p:spPr>
        <p:txBody>
          <a:bodyPr wrap="square">
            <a:spAutoFit/>
          </a:bodyPr>
          <a:lstStyle/>
          <a:p>
            <a:pPr marL="285750" indent="-285750">
              <a:buFont typeface="Arial" panose="020B0604020202020204" pitchFamily="34" charset="0"/>
              <a:buChar char="•"/>
            </a:pPr>
            <a:r>
              <a:rPr lang="en-US" sz="2000" dirty="0"/>
              <a:t>Speeches involve thoughts that are logically organized and structured, whereas conversations may wander around subjects</a:t>
            </a:r>
            <a:r>
              <a:rPr lang="en-US" sz="2000" dirty="0" smtClean="0"/>
              <a:t>. Better conversation is organized too.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Speeches use formalized language, while conversation may use </a:t>
            </a:r>
            <a:r>
              <a:rPr lang="en-US" sz="2000" dirty="0" smtClean="0"/>
              <a:t>informal and/or </a:t>
            </a:r>
            <a:r>
              <a:rPr lang="en-US" sz="2000" dirty="0"/>
              <a:t>poor </a:t>
            </a:r>
            <a:r>
              <a:rPr lang="en-US" sz="2000" dirty="0" smtClean="0"/>
              <a:t>grammar</a:t>
            </a:r>
            <a:r>
              <a:rPr lang="en-US" sz="2000" dirty="0"/>
              <a:t> </a:t>
            </a:r>
            <a:r>
              <a:rPr lang="en-US" sz="2000" dirty="0" smtClean="0"/>
              <a:t>sometimes.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Speeches are often delivered in deliberate, intentional settings and contexts, whereas conversations may arise spontaneously</a:t>
            </a:r>
            <a:r>
              <a:rPr lang="en-US" sz="2000" dirty="0" smtClean="0"/>
              <a: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altLang="en-US" sz="2000" dirty="0" smtClean="0"/>
              <a:t>Both demand tailoring of the </a:t>
            </a:r>
            <a:r>
              <a:rPr lang="en-US" altLang="en-US" sz="2000" dirty="0"/>
              <a:t>message to the </a:t>
            </a:r>
            <a:r>
              <a:rPr lang="en-US" altLang="en-US" sz="2000" dirty="0" smtClean="0"/>
              <a:t>audience</a:t>
            </a:r>
          </a:p>
          <a:p>
            <a:pPr marL="285750" indent="-285750">
              <a:buFont typeface="Arial" panose="020B0604020202020204" pitchFamily="34" charset="0"/>
              <a:buChar char="•"/>
            </a:pPr>
            <a:r>
              <a:rPr lang="en-US" altLang="en-US" sz="2000" dirty="0" smtClean="0"/>
              <a:t>Personal statement </a:t>
            </a:r>
            <a:r>
              <a:rPr lang="en-US" altLang="en-US" sz="2000" dirty="0"/>
              <a:t>requires a different method for </a:t>
            </a:r>
            <a:r>
              <a:rPr lang="en-US" altLang="en-US" sz="2000" dirty="0" smtClean="0"/>
              <a:t>delivery:</a:t>
            </a:r>
            <a:endParaRPr lang="en-US" altLang="en-US" sz="2000" dirty="0"/>
          </a:p>
          <a:p>
            <a:pPr marL="800100" lvl="1" indent="-342900">
              <a:buFont typeface="Wingdings" panose="05000000000000000000" pitchFamily="2" charset="2"/>
              <a:buChar char="Ø"/>
            </a:pPr>
            <a:r>
              <a:rPr lang="en-US" altLang="en-US" sz="2000" dirty="0"/>
              <a:t>More formal delivery</a:t>
            </a:r>
          </a:p>
          <a:p>
            <a:pPr marL="1257300" lvl="2" indent="-342900">
              <a:buFont typeface="Wingdings" panose="05000000000000000000" pitchFamily="2" charset="2"/>
              <a:buChar char="ü"/>
            </a:pPr>
            <a:r>
              <a:rPr lang="en-US" altLang="en-US" sz="2000" dirty="0"/>
              <a:t>No vocalized pauses – “uh”, “ah”, “</a:t>
            </a:r>
            <a:r>
              <a:rPr lang="en-US" altLang="en-US" sz="2000" dirty="0" smtClean="0"/>
              <a:t>um”</a:t>
            </a:r>
          </a:p>
          <a:p>
            <a:pPr marL="1257300" lvl="2" indent="-342900">
              <a:buFont typeface="Wingdings" panose="05000000000000000000" pitchFamily="2" charset="2"/>
              <a:buChar char="ü"/>
            </a:pPr>
            <a:r>
              <a:rPr lang="en-US" altLang="en-US" sz="2000" dirty="0" smtClean="0"/>
              <a:t>Don’t </a:t>
            </a:r>
            <a:r>
              <a:rPr lang="en-US" altLang="en-US" sz="2000" dirty="0"/>
              <a:t>use stock phrases repeatedly – “you know”, “basically”, “I mean</a:t>
            </a:r>
            <a:r>
              <a:rPr lang="en-US" altLang="en-US" sz="2000" dirty="0" smtClean="0"/>
              <a:t>”</a:t>
            </a:r>
            <a:endParaRPr lang="en-US" altLang="en-US" sz="2000" dirty="0"/>
          </a:p>
        </p:txBody>
      </p:sp>
    </p:spTree>
    <p:extLst>
      <p:ext uri="{BB962C8B-B14F-4D97-AF65-F5344CB8AC3E}">
        <p14:creationId xmlns:p14="http://schemas.microsoft.com/office/powerpoint/2010/main" val="362727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speaking-history.</a:t>
            </a:r>
            <a:endParaRPr lang="en-US" dirty="0"/>
          </a:p>
        </p:txBody>
      </p:sp>
      <p:sp>
        <p:nvSpPr>
          <p:cNvPr id="3" name="Rectangle 2"/>
          <p:cNvSpPr/>
          <p:nvPr/>
        </p:nvSpPr>
        <p:spPr>
          <a:xfrm>
            <a:off x="1154953" y="2274838"/>
            <a:ext cx="10077154" cy="3046988"/>
          </a:xfrm>
          <a:prstGeom prst="rect">
            <a:avLst/>
          </a:prstGeom>
        </p:spPr>
        <p:txBody>
          <a:bodyPr wrap="square">
            <a:spAutoFit/>
          </a:bodyPr>
          <a:lstStyle/>
          <a:p>
            <a:endParaRPr lang="en-US" sz="3200" dirty="0" smtClean="0">
              <a:solidFill>
                <a:srgbClr val="3B3835"/>
              </a:solidFill>
              <a:latin typeface="Helvetica Neue"/>
            </a:endParaRPr>
          </a:p>
          <a:p>
            <a:r>
              <a:rPr lang="en-US" sz="3200" dirty="0" smtClean="0">
                <a:solidFill>
                  <a:srgbClr val="3B3835"/>
                </a:solidFill>
                <a:latin typeface="Helvetica Neue"/>
              </a:rPr>
              <a:t>Public speaking evolved with the development of democracy in Athens. </a:t>
            </a:r>
          </a:p>
          <a:p>
            <a:r>
              <a:rPr lang="en-US" sz="3200" dirty="0" smtClean="0">
                <a:solidFill>
                  <a:srgbClr val="3B3835"/>
                </a:solidFill>
                <a:latin typeface="Helvetica Neue"/>
              </a:rPr>
              <a:t>It gave birth to sophism which lead to logical reasoning and argumentation in order to persuade people the. Finally the art of rhetoric or oratory developed.</a:t>
            </a:r>
            <a:endParaRPr lang="en-US" sz="3200" b="0" i="0" dirty="0">
              <a:solidFill>
                <a:srgbClr val="3B3835"/>
              </a:solidFill>
              <a:effectLst/>
              <a:latin typeface="Helvetica Neue"/>
            </a:endParaRPr>
          </a:p>
        </p:txBody>
      </p:sp>
    </p:spTree>
    <p:extLst>
      <p:ext uri="{BB962C8B-B14F-4D97-AF65-F5344CB8AC3E}">
        <p14:creationId xmlns:p14="http://schemas.microsoft.com/office/powerpoint/2010/main" val="198559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main types of public speaking</a:t>
            </a:r>
            <a:endParaRPr lang="en-US" dirty="0"/>
          </a:p>
        </p:txBody>
      </p:sp>
      <p:sp>
        <p:nvSpPr>
          <p:cNvPr id="3" name="Rectangle 2"/>
          <p:cNvSpPr/>
          <p:nvPr/>
        </p:nvSpPr>
        <p:spPr>
          <a:xfrm>
            <a:off x="709684" y="2241982"/>
            <a:ext cx="10877265" cy="4524315"/>
          </a:xfrm>
          <a:prstGeom prst="rect">
            <a:avLst/>
          </a:prstGeom>
        </p:spPr>
        <p:txBody>
          <a:bodyPr wrap="square">
            <a:spAutoFit/>
          </a:bodyPr>
          <a:lstStyle/>
          <a:p>
            <a:pPr marL="342900" indent="-342900">
              <a:buFont typeface="+mj-lt"/>
              <a:buAutoNum type="arabicPeriod"/>
            </a:pPr>
            <a:r>
              <a:rPr lang="en-US" altLang="en-US" b="1" i="1" dirty="0" smtClean="0">
                <a:latin typeface="Century Gothic" panose="020B0502020202020204" pitchFamily="34" charset="0"/>
                <a:cs typeface="Times New Roman" panose="02020603050405020304" pitchFamily="18" charset="0"/>
              </a:rPr>
              <a:t>Speeches </a:t>
            </a:r>
            <a:r>
              <a:rPr lang="en-US" altLang="en-US" b="1" i="1" dirty="0">
                <a:latin typeface="Century Gothic" panose="020B0502020202020204" pitchFamily="34" charset="0"/>
                <a:cs typeface="Times New Roman" panose="02020603050405020304" pitchFamily="18" charset="0"/>
              </a:rPr>
              <a:t>that</a:t>
            </a:r>
            <a:r>
              <a:rPr lang="en-US" altLang="en-US" dirty="0">
                <a:latin typeface="Century Gothic" panose="020B0502020202020204" pitchFamily="34" charset="0"/>
                <a:cs typeface="Times New Roman" panose="02020603050405020304" pitchFamily="18" charset="0"/>
              </a:rPr>
              <a:t> </a:t>
            </a:r>
            <a:r>
              <a:rPr lang="en-US" altLang="en-US" b="1" i="1" dirty="0" smtClean="0">
                <a:latin typeface="Century Gothic" panose="020B0502020202020204" pitchFamily="34" charset="0"/>
                <a:cs typeface="Times New Roman" panose="02020603050405020304" pitchFamily="18" charset="0"/>
              </a:rPr>
              <a:t>inform:</a:t>
            </a:r>
          </a:p>
          <a:p>
            <a:r>
              <a:rPr lang="en-US" altLang="en-US" dirty="0" smtClean="0">
                <a:latin typeface="Century Gothic" panose="020B0502020202020204" pitchFamily="34" charset="0"/>
                <a:cs typeface="Times New Roman" panose="02020603050405020304" pitchFamily="18" charset="0"/>
              </a:rPr>
              <a:t> Explain</a:t>
            </a:r>
            <a:r>
              <a:rPr lang="en-US" altLang="en-US" dirty="0">
                <a:latin typeface="Century Gothic" panose="020B0502020202020204" pitchFamily="34" charset="0"/>
                <a:cs typeface="Times New Roman" panose="02020603050405020304" pitchFamily="18" charset="0"/>
              </a:rPr>
              <a:t>, report, describe, clarify, define and demonstrate.  Such speeches can move an audience to action or belief.  Their primary purpose is to present facts, details, and examples</a:t>
            </a:r>
            <a:r>
              <a:rPr lang="en-GB" altLang="en-US" dirty="0"/>
              <a:t> </a:t>
            </a:r>
            <a:endParaRPr lang="en-US" altLang="en-US" dirty="0" smtClean="0"/>
          </a:p>
          <a:p>
            <a:endParaRPr lang="en-US" altLang="en-US" dirty="0"/>
          </a:p>
          <a:p>
            <a:r>
              <a:rPr lang="en-US" altLang="en-US" b="1" dirty="0" smtClean="0"/>
              <a:t>2. </a:t>
            </a:r>
            <a:r>
              <a:rPr lang="en-US" altLang="en-US" b="1" i="1" dirty="0">
                <a:latin typeface="Century Gothic" panose="020B0502020202020204" pitchFamily="34" charset="0"/>
                <a:cs typeface="Times New Roman" panose="02020603050405020304" pitchFamily="18" charset="0"/>
              </a:rPr>
              <a:t>Speeches that persuade</a:t>
            </a:r>
            <a:r>
              <a:rPr lang="en-US" altLang="en-US" dirty="0">
                <a:latin typeface="Century Gothic" panose="020B0502020202020204" pitchFamily="34" charset="0"/>
                <a:cs typeface="Times New Roman" panose="02020603050405020304" pitchFamily="18" charset="0"/>
              </a:rPr>
              <a:t> </a:t>
            </a:r>
            <a:endParaRPr lang="en-US" altLang="en-US" dirty="0" smtClean="0">
              <a:latin typeface="Century Gothic" panose="020B0502020202020204" pitchFamily="34" charset="0"/>
              <a:cs typeface="Times New Roman" panose="02020603050405020304" pitchFamily="18" charset="0"/>
            </a:endParaRPr>
          </a:p>
          <a:p>
            <a:r>
              <a:rPr lang="en-US" altLang="en-US" dirty="0">
                <a:latin typeface="Century Gothic" panose="020B0502020202020204" pitchFamily="34" charset="0"/>
                <a:cs typeface="Times New Roman" panose="02020603050405020304" pitchFamily="18" charset="0"/>
              </a:rPr>
              <a:t>A</a:t>
            </a:r>
            <a:r>
              <a:rPr lang="en-US" altLang="en-US" dirty="0" smtClean="0">
                <a:latin typeface="Century Gothic" panose="020B0502020202020204" pitchFamily="34" charset="0"/>
                <a:cs typeface="Times New Roman" panose="02020603050405020304" pitchFamily="18" charset="0"/>
              </a:rPr>
              <a:t>re </a:t>
            </a:r>
            <a:r>
              <a:rPr lang="en-US" altLang="en-US" dirty="0">
                <a:latin typeface="Century Gothic" panose="020B0502020202020204" pitchFamily="34" charset="0"/>
                <a:cs typeface="Times New Roman" panose="02020603050405020304" pitchFamily="18" charset="0"/>
              </a:rPr>
              <a:t>designed to convince and the goal is to influence the audience’s beliefs or attitudes. </a:t>
            </a:r>
            <a:endParaRPr lang="en-US" altLang="en-US" dirty="0" smtClean="0">
              <a:latin typeface="Century Gothic" panose="020B0502020202020204" pitchFamily="34" charset="0"/>
              <a:cs typeface="Times New Roman" panose="02020603050405020304" pitchFamily="18" charset="0"/>
            </a:endParaRPr>
          </a:p>
          <a:p>
            <a:r>
              <a:rPr lang="en-US" altLang="en-US" dirty="0"/>
              <a:t>This can be accomplished by using your own credibility, appealing to your audience’s emotions, reason, or sense of right and wrong</a:t>
            </a:r>
            <a:endParaRPr lang="en-GB" altLang="en-US" dirty="0"/>
          </a:p>
          <a:p>
            <a:endParaRPr lang="en-GB" altLang="en-US" b="1" dirty="0" smtClean="0"/>
          </a:p>
          <a:p>
            <a:r>
              <a:rPr lang="en-GB" altLang="en-US" b="1" dirty="0" smtClean="0"/>
              <a:t>3. </a:t>
            </a:r>
            <a:r>
              <a:rPr lang="en-US" altLang="en-US" b="1" i="1" dirty="0">
                <a:latin typeface="Century Gothic" panose="020B0502020202020204" pitchFamily="34" charset="0"/>
                <a:cs typeface="Times New Roman" panose="02020603050405020304" pitchFamily="18" charset="0"/>
              </a:rPr>
              <a:t>Speeches that entertain</a:t>
            </a:r>
            <a:r>
              <a:rPr lang="en-US" altLang="en-US" dirty="0">
                <a:latin typeface="Century Gothic" panose="020B0502020202020204" pitchFamily="34" charset="0"/>
                <a:cs typeface="Times New Roman" panose="02020603050405020304" pitchFamily="18" charset="0"/>
              </a:rPr>
              <a:t> </a:t>
            </a:r>
            <a:endParaRPr lang="en-US" altLang="en-US" dirty="0" smtClean="0">
              <a:latin typeface="Century Gothic" panose="020B0502020202020204" pitchFamily="34" charset="0"/>
              <a:cs typeface="Times New Roman" panose="02020603050405020304" pitchFamily="18" charset="0"/>
            </a:endParaRPr>
          </a:p>
          <a:p>
            <a:r>
              <a:rPr lang="en-US" altLang="en-US" dirty="0" smtClean="0">
                <a:latin typeface="Century Gothic" panose="020B0502020202020204" pitchFamily="34" charset="0"/>
                <a:cs typeface="Times New Roman" panose="02020603050405020304" pitchFamily="18" charset="0"/>
              </a:rPr>
              <a:t>use </a:t>
            </a:r>
            <a:r>
              <a:rPr lang="en-US" altLang="en-US" dirty="0">
                <a:latin typeface="Century Gothic" panose="020B0502020202020204" pitchFamily="34" charset="0"/>
                <a:cs typeface="Times New Roman" panose="02020603050405020304" pitchFamily="18" charset="0"/>
              </a:rPr>
              <a:t>humor to </a:t>
            </a:r>
            <a:r>
              <a:rPr lang="en-US" altLang="en-US" dirty="0" smtClean="0">
                <a:latin typeface="Century Gothic" panose="020B0502020202020204" pitchFamily="34" charset="0"/>
                <a:cs typeface="Times New Roman" panose="02020603050405020304" pitchFamily="18" charset="0"/>
              </a:rPr>
              <a:t>influence. Once </a:t>
            </a:r>
            <a:r>
              <a:rPr lang="en-US" altLang="en-US" dirty="0">
                <a:latin typeface="Century Gothic" panose="020B0502020202020204" pitchFamily="34" charset="0"/>
                <a:cs typeface="Times New Roman" panose="02020603050405020304" pitchFamily="18" charset="0"/>
              </a:rPr>
              <a:t>the audience is warmed up, one main idea is presented, still on a light note. </a:t>
            </a:r>
            <a:r>
              <a:rPr lang="en-US" altLang="en-US" dirty="0" smtClean="0">
                <a:latin typeface="Century Gothic" panose="020B0502020202020204" pitchFamily="34" charset="0"/>
                <a:cs typeface="Times New Roman" panose="02020603050405020304" pitchFamily="18" charset="0"/>
              </a:rPr>
              <a:t>Finally bring up the punch line.</a:t>
            </a:r>
          </a:p>
          <a:p>
            <a:r>
              <a:rPr lang="en-US" altLang="en-US" dirty="0" smtClean="0">
                <a:latin typeface="Century Gothic" panose="020B0502020202020204" pitchFamily="34" charset="0"/>
                <a:cs typeface="Times New Roman" panose="02020603050405020304" pitchFamily="18" charset="0"/>
              </a:rPr>
              <a:t>Note</a:t>
            </a:r>
            <a:r>
              <a:rPr lang="en-US" altLang="en-US" dirty="0">
                <a:latin typeface="Century Gothic" panose="020B0502020202020204" pitchFamily="34" charset="0"/>
                <a:cs typeface="Times New Roman" panose="02020603050405020304" pitchFamily="18" charset="0"/>
              </a:rPr>
              <a:t>: This is the most difficult of all presentations because it requires great ease and elegance and depends to a large degree on the charisma of the speaker. </a:t>
            </a:r>
            <a:r>
              <a:rPr lang="en-US" altLang="en-US" dirty="0" smtClean="0">
                <a:latin typeface="Century Gothic" panose="020B0502020202020204" pitchFamily="34" charset="0"/>
                <a:cs typeface="Times New Roman" panose="02020603050405020304" pitchFamily="18" charset="0"/>
              </a:rPr>
              <a:t> </a:t>
            </a:r>
          </a:p>
          <a:p>
            <a:r>
              <a:rPr lang="en-US" altLang="en-US" dirty="0">
                <a:latin typeface="Century Gothic" panose="020B0502020202020204" pitchFamily="34" charset="0"/>
                <a:cs typeface="Times New Roman" panose="02020603050405020304" pitchFamily="18" charset="0"/>
              </a:rPr>
              <a:t>to isolate and understand the primary purpose of your talk</a:t>
            </a:r>
          </a:p>
          <a:p>
            <a:endParaRPr lang="en-GB" altLang="en-US" b="1" dirty="0" smtClean="0"/>
          </a:p>
        </p:txBody>
      </p:sp>
    </p:spTree>
    <p:extLst>
      <p:ext uri="{BB962C8B-B14F-4D97-AF65-F5344CB8AC3E}">
        <p14:creationId xmlns:p14="http://schemas.microsoft.com/office/powerpoint/2010/main" val="3846240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50135" y="682581"/>
            <a:ext cx="7772400" cy="1143000"/>
          </a:xfrm>
        </p:spPr>
        <p:txBody>
          <a:bodyPr>
            <a:normAutofit fontScale="90000"/>
          </a:bodyPr>
          <a:lstStyle/>
          <a:p>
            <a:pPr algn="ctr"/>
            <a:r>
              <a:rPr lang="en-GB" altLang="en-US" sz="4800" b="1" dirty="0"/>
              <a:t>Four basic methods of delivery</a:t>
            </a:r>
          </a:p>
        </p:txBody>
      </p:sp>
      <p:sp>
        <p:nvSpPr>
          <p:cNvPr id="7171" name="Rectangle 3"/>
          <p:cNvSpPr>
            <a:spLocks noGrp="1" noChangeArrowheads="1"/>
          </p:cNvSpPr>
          <p:nvPr>
            <p:ph type="body" idx="1"/>
          </p:nvPr>
        </p:nvSpPr>
        <p:spPr>
          <a:xfrm>
            <a:off x="270457" y="2374006"/>
            <a:ext cx="11921543" cy="4129826"/>
          </a:xfrm>
        </p:spPr>
        <p:txBody>
          <a:bodyPr>
            <a:normAutofit/>
          </a:bodyPr>
          <a:lstStyle/>
          <a:p>
            <a:pPr marL="0" indent="0">
              <a:buNone/>
            </a:pPr>
            <a:r>
              <a:rPr lang="en-GB" altLang="en-US" sz="2200" b="1" dirty="0" smtClean="0">
                <a:latin typeface="+mj-lt"/>
              </a:rPr>
              <a:t>1. Reading </a:t>
            </a:r>
            <a:r>
              <a:rPr lang="en-GB" altLang="en-US" sz="2200" b="1" dirty="0">
                <a:latin typeface="+mj-lt"/>
              </a:rPr>
              <a:t>a manuscript </a:t>
            </a:r>
            <a:r>
              <a:rPr lang="en-GB" altLang="en-US" sz="2200" b="1" dirty="0" smtClean="0">
                <a:latin typeface="+mj-lt"/>
              </a:rPr>
              <a:t>verbatim- </a:t>
            </a:r>
            <a:r>
              <a:rPr lang="en-GB" altLang="en-US" sz="2200" dirty="0" smtClean="0">
                <a:latin typeface="+mj-lt"/>
              </a:rPr>
              <a:t>A written speech is read out. </a:t>
            </a:r>
            <a:endParaRPr lang="en-GB" altLang="en-US" sz="2200" dirty="0">
              <a:latin typeface="+mj-lt"/>
            </a:endParaRPr>
          </a:p>
          <a:p>
            <a:pPr marL="0" indent="0">
              <a:buNone/>
            </a:pPr>
            <a:r>
              <a:rPr lang="en-GB" altLang="en-US" sz="2200" b="1" dirty="0" smtClean="0">
                <a:latin typeface="+mj-lt"/>
              </a:rPr>
              <a:t>2. From memory- </a:t>
            </a:r>
            <a:r>
              <a:rPr lang="en-US" altLang="en-US" sz="2200" b="1" dirty="0" smtClean="0">
                <a:latin typeface="+mj-lt"/>
              </a:rPr>
              <a:t> </a:t>
            </a:r>
            <a:r>
              <a:rPr lang="en-US" altLang="en-US" sz="2200" dirty="0" smtClean="0">
                <a:latin typeface="+mj-lt"/>
              </a:rPr>
              <a:t>If you do have the ability to commit your entire speech to memory, you may do so. If you choose to speak without notes make certain you have the necessary delivery skills. </a:t>
            </a:r>
            <a:endParaRPr lang="en-GB" altLang="en-US" sz="2200" dirty="0">
              <a:latin typeface="+mj-lt"/>
            </a:endParaRPr>
          </a:p>
          <a:p>
            <a:pPr marL="0" indent="0">
              <a:buNone/>
            </a:pPr>
            <a:r>
              <a:rPr lang="en-GB" altLang="en-US" sz="2200" b="1" dirty="0" smtClean="0">
                <a:latin typeface="+mj-lt"/>
              </a:rPr>
              <a:t>3. Speaking impromptu- </a:t>
            </a:r>
            <a:r>
              <a:rPr lang="en-US" altLang="en-US" sz="2200" dirty="0" smtClean="0">
                <a:latin typeface="+mj-lt"/>
              </a:rPr>
              <a:t>With </a:t>
            </a:r>
            <a:r>
              <a:rPr lang="en-US" altLang="en-US" sz="2200" dirty="0">
                <a:latin typeface="+mj-lt"/>
              </a:rPr>
              <a:t>little or no preparation </a:t>
            </a:r>
            <a:r>
              <a:rPr lang="en-US" altLang="en-US" sz="2200" dirty="0" smtClean="0">
                <a:latin typeface="+mj-lt"/>
              </a:rPr>
              <a:t>and </a:t>
            </a:r>
            <a:r>
              <a:rPr lang="en-US" altLang="en-US" sz="2200" b="1" dirty="0" smtClean="0">
                <a:latin typeface="+mj-lt"/>
              </a:rPr>
              <a:t>without </a:t>
            </a:r>
            <a:r>
              <a:rPr lang="en-US" altLang="en-US" sz="2200" b="1" dirty="0">
                <a:latin typeface="+mj-lt"/>
              </a:rPr>
              <a:t>the use of notes</a:t>
            </a:r>
            <a:r>
              <a:rPr lang="en-US" altLang="en-US" sz="2200" dirty="0">
                <a:latin typeface="+mj-lt"/>
              </a:rPr>
              <a:t>. </a:t>
            </a:r>
            <a:r>
              <a:rPr lang="en-US" altLang="en-US" sz="2200" i="1" dirty="0" smtClean="0">
                <a:latin typeface="+mj-lt"/>
                <a:cs typeface="Times New Roman" panose="02020603050405020304" pitchFamily="18" charset="0"/>
              </a:rPr>
              <a:t>Know what you’re talking about!</a:t>
            </a:r>
            <a:r>
              <a:rPr lang="en-US" altLang="en-US" sz="2200" dirty="0" smtClean="0">
                <a:latin typeface="+mj-lt"/>
                <a:cs typeface="Times New Roman" panose="02020603050405020304" pitchFamily="18" charset="0"/>
              </a:rPr>
              <a:t> Include experience. </a:t>
            </a:r>
            <a:r>
              <a:rPr lang="en-US" altLang="en-US" sz="2200" dirty="0">
                <a:latin typeface="+mj-lt"/>
                <a:cs typeface="Times New Roman" panose="02020603050405020304" pitchFamily="18" charset="0"/>
              </a:rPr>
              <a:t>I</a:t>
            </a:r>
            <a:r>
              <a:rPr lang="en-US" altLang="en-US" sz="2200" dirty="0" smtClean="0">
                <a:latin typeface="+mj-lt"/>
                <a:cs typeface="Times New Roman" panose="02020603050405020304" pitchFamily="18" charset="0"/>
              </a:rPr>
              <a:t>t automatically sounds natural and spontaneous. </a:t>
            </a:r>
          </a:p>
          <a:p>
            <a:pPr marL="0" indent="0">
              <a:buNone/>
            </a:pPr>
            <a:r>
              <a:rPr lang="en-US" altLang="en-US" sz="2200" dirty="0" smtClean="0">
                <a:latin typeface="+mj-lt"/>
              </a:rPr>
              <a:t>Impromptu </a:t>
            </a:r>
            <a:r>
              <a:rPr lang="en-US" altLang="en-US" sz="2200" dirty="0">
                <a:latin typeface="+mj-lt"/>
              </a:rPr>
              <a:t>speaking follows three basic rules: </a:t>
            </a:r>
          </a:p>
          <a:p>
            <a:pPr marL="0" indent="0">
              <a:buNone/>
            </a:pPr>
            <a:r>
              <a:rPr lang="en-US" altLang="en-US" sz="2200" dirty="0">
                <a:latin typeface="+mj-lt"/>
              </a:rPr>
              <a:t>(a) Have something important to say; (b) Make your audience understand or believe it, and (c) Speak simply, directly and meaningfully. </a:t>
            </a:r>
            <a:endParaRPr lang="en-GB" altLang="en-US" sz="2200" b="1" dirty="0">
              <a:latin typeface="+mj-lt"/>
            </a:endParaRPr>
          </a:p>
        </p:txBody>
      </p:sp>
      <p:graphicFrame>
        <p:nvGraphicFramePr>
          <p:cNvPr id="7172" name="Object 4"/>
          <p:cNvGraphicFramePr>
            <a:graphicFrameLocks noChangeAspect="1"/>
          </p:cNvGraphicFramePr>
          <p:nvPr>
            <p:extLst>
              <p:ext uri="{D42A27DB-BD31-4B8C-83A1-F6EECF244321}">
                <p14:modId xmlns:p14="http://schemas.microsoft.com/office/powerpoint/2010/main" val="3937020249"/>
              </p:ext>
            </p:extLst>
          </p:nvPr>
        </p:nvGraphicFramePr>
        <p:xfrm>
          <a:off x="9569003" y="-1"/>
          <a:ext cx="2622997" cy="2665927"/>
        </p:xfrm>
        <a:graphic>
          <a:graphicData uri="http://schemas.openxmlformats.org/presentationml/2006/ole">
            <mc:AlternateContent xmlns:mc="http://schemas.openxmlformats.org/markup-compatibility/2006">
              <mc:Choice xmlns:v="urn:schemas-microsoft-com:vml" Requires="v">
                <p:oleObj spid="_x0000_s10284" name="Image" r:id="rId4" imgW="1647619" imgH="2638095" progId="PhotoDeluxeBusiness.Image.1">
                  <p:embed/>
                </p:oleObj>
              </mc:Choice>
              <mc:Fallback>
                <p:oleObj name="Image" r:id="rId4" imgW="1647619" imgH="2638095" progId="PhotoDeluxeBusiness.Image.1">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9003" y="-1"/>
                        <a:ext cx="2622997" cy="2665927"/>
                      </a:xfrm>
                      <a:prstGeom prst="rect">
                        <a:avLst/>
                      </a:prstGeom>
                      <a:noFill/>
                      <a:ln w="38100">
                        <a:solidFill>
                          <a:srgbClr val="996600"/>
                        </a:solidFill>
                        <a:miter lim="800000"/>
                        <a:headEnd/>
                        <a:tailEnd/>
                      </a:ln>
                      <a:effectLst/>
                    </p:spPr>
                  </p:pic>
                </p:oleObj>
              </mc:Fallback>
            </mc:AlternateContent>
          </a:graphicData>
        </a:graphic>
      </p:graphicFrame>
    </p:spTree>
    <p:extLst>
      <p:ext uri="{BB962C8B-B14F-4D97-AF65-F5344CB8AC3E}">
        <p14:creationId xmlns:p14="http://schemas.microsoft.com/office/powerpoint/2010/main" val="306340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dissolve">
                                      <p:cBhvr>
                                        <p:cTn id="10" dur="500"/>
                                        <p:tgtEl>
                                          <p:spTgt spid="7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animEffect transition="in" filter="wipe(up)">
                                      <p:cBhvr>
                                        <p:cTn id="15" dur="500"/>
                                        <p:tgtEl>
                                          <p:spTgt spid="7171">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171">
                                            <p:txEl>
                                              <p:pRg st="1" end="1"/>
                                            </p:txEl>
                                          </p:spTgt>
                                        </p:tgtEl>
                                        <p:attrNameLst>
                                          <p:attrName>style.visibility</p:attrName>
                                        </p:attrNameLst>
                                      </p:cBhvr>
                                      <p:to>
                                        <p:strVal val="visible"/>
                                      </p:to>
                                    </p:set>
                                    <p:animEffect transition="in" filter="wipe(up)">
                                      <p:cBhvr>
                                        <p:cTn id="20" dur="500"/>
                                        <p:tgtEl>
                                          <p:spTgt spid="71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71">
                                            <p:txEl>
                                              <p:pRg st="2" end="2"/>
                                            </p:txEl>
                                          </p:spTgt>
                                        </p:tgtEl>
                                        <p:attrNameLst>
                                          <p:attrName>style.visibility</p:attrName>
                                        </p:attrNameLst>
                                      </p:cBhvr>
                                      <p:to>
                                        <p:strVal val="visible"/>
                                      </p:to>
                                    </p:set>
                                    <p:animEffect transition="in" filter="wipe(up)">
                                      <p:cBhvr>
                                        <p:cTn id="25" dur="500"/>
                                        <p:tgtEl>
                                          <p:spTgt spid="717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171">
                                            <p:txEl>
                                              <p:pRg st="3" end="3"/>
                                            </p:txEl>
                                          </p:spTgt>
                                        </p:tgtEl>
                                        <p:attrNameLst>
                                          <p:attrName>style.visibility</p:attrName>
                                        </p:attrNameLst>
                                      </p:cBhvr>
                                      <p:to>
                                        <p:strVal val="visible"/>
                                      </p:to>
                                    </p:set>
                                    <p:animEffect transition="in" filter="wipe(up)">
                                      <p:cBhvr>
                                        <p:cTn id="30" dur="500"/>
                                        <p:tgtEl>
                                          <p:spTgt spid="71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Effect transition="in" filter="wipe(up)">
                                      <p:cBhvr>
                                        <p:cTn id="35"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14529" y="522667"/>
            <a:ext cx="7772400" cy="1143000"/>
          </a:xfrm>
        </p:spPr>
        <p:txBody>
          <a:bodyPr>
            <a:normAutofit fontScale="90000"/>
          </a:bodyPr>
          <a:lstStyle/>
          <a:p>
            <a:pPr algn="ctr"/>
            <a:r>
              <a:rPr lang="en-GB" altLang="en-US" sz="4800" b="1" dirty="0"/>
              <a:t>Four basic methods of delivery</a:t>
            </a:r>
          </a:p>
        </p:txBody>
      </p:sp>
      <p:sp>
        <p:nvSpPr>
          <p:cNvPr id="7171" name="Rectangle 3"/>
          <p:cNvSpPr>
            <a:spLocks noGrp="1" noChangeArrowheads="1"/>
          </p:cNvSpPr>
          <p:nvPr>
            <p:ph type="body" idx="1"/>
          </p:nvPr>
        </p:nvSpPr>
        <p:spPr>
          <a:xfrm>
            <a:off x="270457" y="2045595"/>
            <a:ext cx="11921543" cy="4690056"/>
          </a:xfrm>
        </p:spPr>
        <p:txBody>
          <a:bodyPr>
            <a:noAutofit/>
          </a:bodyPr>
          <a:lstStyle/>
          <a:p>
            <a:pPr marL="0" indent="0">
              <a:buNone/>
            </a:pPr>
            <a:r>
              <a:rPr lang="en-GB" altLang="en-US" sz="2200" b="1" dirty="0" smtClean="0"/>
              <a:t>4. Speaking extemporaneously-</a:t>
            </a:r>
          </a:p>
          <a:p>
            <a:pPr marL="0" indent="0">
              <a:buNone/>
            </a:pPr>
            <a:r>
              <a:rPr lang="en-US" altLang="en-US" sz="2200" dirty="0"/>
              <a:t>I</a:t>
            </a:r>
            <a:r>
              <a:rPr lang="en-US" altLang="en-US" sz="2200" dirty="0" smtClean="0"/>
              <a:t>ncludes brief notes and is carefully prepared and practiced in advance.  However, the exact wording is chosen at the time of delivery. </a:t>
            </a:r>
          </a:p>
          <a:p>
            <a:pPr marL="0" indent="0">
              <a:buNone/>
            </a:pPr>
            <a:r>
              <a:rPr lang="en-US" altLang="en-US" sz="2200" b="1" dirty="0" smtClean="0">
                <a:cs typeface="Times New Roman" panose="02020603050405020304" pitchFamily="18" charset="0"/>
              </a:rPr>
              <a:t>Advantages: </a:t>
            </a:r>
          </a:p>
          <a:p>
            <a:pPr marL="0" indent="0">
              <a:buNone/>
            </a:pPr>
            <a:r>
              <a:rPr lang="en-US" altLang="en-US" sz="2200" dirty="0" smtClean="0">
                <a:cs typeface="Times New Roman" panose="02020603050405020304" pitchFamily="18" charset="0"/>
              </a:rPr>
              <a:t>It gives </a:t>
            </a:r>
            <a:r>
              <a:rPr lang="en-US" altLang="en-US" sz="2200" dirty="0">
                <a:cs typeface="Times New Roman" panose="02020603050405020304" pitchFamily="18" charset="0"/>
              </a:rPr>
              <a:t>the speaker more control over thought and </a:t>
            </a:r>
            <a:r>
              <a:rPr lang="en-US" altLang="en-US" sz="2200" dirty="0" smtClean="0">
                <a:cs typeface="Times New Roman" panose="02020603050405020304" pitchFamily="18" charset="0"/>
              </a:rPr>
              <a:t>language.</a:t>
            </a:r>
          </a:p>
          <a:p>
            <a:pPr marL="0" indent="0">
              <a:buNone/>
            </a:pPr>
            <a:r>
              <a:rPr lang="en-US" altLang="en-US" sz="2200" dirty="0">
                <a:cs typeface="Times New Roman" panose="02020603050405020304" pitchFamily="18" charset="0"/>
              </a:rPr>
              <a:t>O</a:t>
            </a:r>
            <a:r>
              <a:rPr lang="en-US" altLang="en-US" sz="2200" dirty="0" smtClean="0">
                <a:cs typeface="Times New Roman" panose="02020603050405020304" pitchFamily="18" charset="0"/>
              </a:rPr>
              <a:t>ffers </a:t>
            </a:r>
            <a:r>
              <a:rPr lang="en-US" altLang="en-US" sz="2200" dirty="0">
                <a:cs typeface="Times New Roman" panose="02020603050405020304" pitchFamily="18" charset="0"/>
              </a:rPr>
              <a:t>greater spontaneity and </a:t>
            </a:r>
            <a:r>
              <a:rPr lang="en-US" altLang="en-US" sz="2200" dirty="0" smtClean="0">
                <a:cs typeface="Times New Roman" panose="02020603050405020304" pitchFamily="18" charset="0"/>
              </a:rPr>
              <a:t>directness. </a:t>
            </a:r>
          </a:p>
          <a:p>
            <a:pPr marL="0" indent="0">
              <a:buNone/>
            </a:pPr>
            <a:r>
              <a:rPr lang="en-US" altLang="en-US" sz="2200" dirty="0">
                <a:cs typeface="Times New Roman" panose="02020603050405020304" pitchFamily="18" charset="0"/>
              </a:rPr>
              <a:t>I</a:t>
            </a:r>
            <a:r>
              <a:rPr lang="en-US" altLang="en-US" sz="2200" dirty="0" smtClean="0">
                <a:cs typeface="Times New Roman" panose="02020603050405020304" pitchFamily="18" charset="0"/>
              </a:rPr>
              <a:t>t </a:t>
            </a:r>
            <a:r>
              <a:rPr lang="en-US" altLang="en-US" sz="2200" dirty="0">
                <a:cs typeface="Times New Roman" panose="02020603050405020304" pitchFamily="18" charset="0"/>
              </a:rPr>
              <a:t>is adaptable to a wide range of </a:t>
            </a:r>
            <a:r>
              <a:rPr lang="en-US" altLang="en-US" sz="2200" dirty="0" smtClean="0">
                <a:cs typeface="Times New Roman" panose="02020603050405020304" pitchFamily="18" charset="0"/>
              </a:rPr>
              <a:t>situations.</a:t>
            </a:r>
          </a:p>
          <a:p>
            <a:pPr marL="0" indent="0">
              <a:buNone/>
            </a:pPr>
            <a:r>
              <a:rPr lang="en-US" altLang="en-US" sz="2200" dirty="0" smtClean="0">
                <a:cs typeface="Times New Roman" panose="02020603050405020304" pitchFamily="18" charset="0"/>
              </a:rPr>
              <a:t>It sounds spontaneous.</a:t>
            </a:r>
          </a:p>
          <a:p>
            <a:pPr marL="0" indent="0">
              <a:buNone/>
            </a:pPr>
            <a:r>
              <a:rPr lang="en-US" altLang="en-US" sz="2200" dirty="0" smtClean="0">
                <a:cs typeface="Times New Roman" panose="02020603050405020304" pitchFamily="18" charset="0"/>
              </a:rPr>
              <a:t>you </a:t>
            </a:r>
            <a:r>
              <a:rPr lang="en-US" altLang="en-US" sz="2200" dirty="0">
                <a:cs typeface="Times New Roman" panose="02020603050405020304" pitchFamily="18" charset="0"/>
              </a:rPr>
              <a:t>are free to establish your ideas, </a:t>
            </a:r>
            <a:r>
              <a:rPr lang="en-US" altLang="en-US" sz="2200" dirty="0" smtClean="0">
                <a:cs typeface="Times New Roman" panose="02020603050405020304" pitchFamily="18" charset="0"/>
              </a:rPr>
              <a:t>can </a:t>
            </a:r>
            <a:r>
              <a:rPr lang="en-US" altLang="en-US" sz="2200" dirty="0">
                <a:cs typeface="Times New Roman" panose="02020603050405020304" pitchFamily="18" charset="0"/>
              </a:rPr>
              <a:t>establish strong eye contact, gesture naturally, and concentrate on talking </a:t>
            </a:r>
            <a:r>
              <a:rPr lang="en-US" altLang="en-US" sz="2200" i="1" dirty="0">
                <a:cs typeface="Times New Roman" panose="02020603050405020304" pitchFamily="18" charset="0"/>
              </a:rPr>
              <a:t>with</a:t>
            </a:r>
            <a:r>
              <a:rPr lang="en-US" altLang="en-US" sz="2200" dirty="0">
                <a:cs typeface="Times New Roman" panose="02020603050405020304" pitchFamily="18" charset="0"/>
              </a:rPr>
              <a:t> your audience rather than speaking </a:t>
            </a:r>
            <a:r>
              <a:rPr lang="en-US" altLang="en-US" sz="2200" i="1" dirty="0">
                <a:cs typeface="Times New Roman" panose="02020603050405020304" pitchFamily="18" charset="0"/>
              </a:rPr>
              <a:t>at </a:t>
            </a:r>
            <a:r>
              <a:rPr lang="en-US" altLang="en-US" sz="2200" dirty="0">
                <a:cs typeface="Times New Roman" panose="02020603050405020304" pitchFamily="18" charset="0"/>
              </a:rPr>
              <a:t>them.</a:t>
            </a:r>
            <a:endParaRPr lang="en-GB" altLang="en-US" sz="2200" b="1" dirty="0" smtClean="0"/>
          </a:p>
        </p:txBody>
      </p:sp>
      <p:graphicFrame>
        <p:nvGraphicFramePr>
          <p:cNvPr id="7172" name="Object 4"/>
          <p:cNvGraphicFramePr>
            <a:graphicFrameLocks noChangeAspect="1"/>
          </p:cNvGraphicFramePr>
          <p:nvPr/>
        </p:nvGraphicFramePr>
        <p:xfrm>
          <a:off x="10353675" y="0"/>
          <a:ext cx="1838325" cy="1519708"/>
        </p:xfrm>
        <a:graphic>
          <a:graphicData uri="http://schemas.openxmlformats.org/presentationml/2006/ole">
            <mc:AlternateContent xmlns:mc="http://schemas.openxmlformats.org/markup-compatibility/2006">
              <mc:Choice xmlns:v="urn:schemas-microsoft-com:vml" Requires="v">
                <p:oleObj spid="_x0000_s11308" name="Image" r:id="rId4" imgW="1647619" imgH="2638095" progId="PhotoDeluxeBusiness.Image.1">
                  <p:embed/>
                </p:oleObj>
              </mc:Choice>
              <mc:Fallback>
                <p:oleObj name="Image" r:id="rId4" imgW="1647619" imgH="2638095" progId="PhotoDeluxeBusiness.Image.1">
                  <p:embed/>
                  <p:pic>
                    <p:nvPicPr>
                      <p:cNvPr id="7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3675" y="0"/>
                        <a:ext cx="1838325" cy="1519708"/>
                      </a:xfrm>
                      <a:prstGeom prst="rect">
                        <a:avLst/>
                      </a:prstGeom>
                      <a:noFill/>
                      <a:ln w="38100">
                        <a:solidFill>
                          <a:srgbClr val="996600"/>
                        </a:solidFill>
                        <a:miter lim="800000"/>
                        <a:headEnd/>
                        <a:tailEnd/>
                      </a:ln>
                      <a:effectLst/>
                    </p:spPr>
                  </p:pic>
                </p:oleObj>
              </mc:Fallback>
            </mc:AlternateContent>
          </a:graphicData>
        </a:graphic>
      </p:graphicFrame>
    </p:spTree>
    <p:extLst>
      <p:ext uri="{BB962C8B-B14F-4D97-AF65-F5344CB8AC3E}">
        <p14:creationId xmlns:p14="http://schemas.microsoft.com/office/powerpoint/2010/main" val="4027869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nodeType="after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dissolve">
                                      <p:cBhvr>
                                        <p:cTn id="10" dur="500"/>
                                        <p:tgtEl>
                                          <p:spTgt spid="717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171">
                                            <p:txEl>
                                              <p:pRg st="0" end="0"/>
                                            </p:txEl>
                                          </p:spTgt>
                                        </p:tgtEl>
                                        <p:attrNameLst>
                                          <p:attrName>style.visibility</p:attrName>
                                        </p:attrNameLst>
                                      </p:cBhvr>
                                      <p:to>
                                        <p:strVal val="visible"/>
                                      </p:to>
                                    </p:set>
                                    <p:animEffect transition="in" filter="wipe(up)">
                                      <p:cBhvr>
                                        <p:cTn id="15" dur="500"/>
                                        <p:tgtEl>
                                          <p:spTgt spid="71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171">
                                            <p:txEl>
                                              <p:pRg st="1" end="1"/>
                                            </p:txEl>
                                          </p:spTgt>
                                        </p:tgtEl>
                                        <p:attrNameLst>
                                          <p:attrName>style.visibility</p:attrName>
                                        </p:attrNameLst>
                                      </p:cBhvr>
                                      <p:to>
                                        <p:strVal val="visible"/>
                                      </p:to>
                                    </p:set>
                                    <p:animEffect transition="in" filter="wipe(up)">
                                      <p:cBhvr>
                                        <p:cTn id="20" dur="500"/>
                                        <p:tgtEl>
                                          <p:spTgt spid="717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71">
                                            <p:txEl>
                                              <p:pRg st="2" end="2"/>
                                            </p:txEl>
                                          </p:spTgt>
                                        </p:tgtEl>
                                        <p:attrNameLst>
                                          <p:attrName>style.visibility</p:attrName>
                                        </p:attrNameLst>
                                      </p:cBhvr>
                                      <p:to>
                                        <p:strVal val="visible"/>
                                      </p:to>
                                    </p:set>
                                    <p:animEffect transition="in" filter="wipe(up)">
                                      <p:cBhvr>
                                        <p:cTn id="25" dur="500"/>
                                        <p:tgtEl>
                                          <p:spTgt spid="717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171">
                                            <p:txEl>
                                              <p:pRg st="3" end="3"/>
                                            </p:txEl>
                                          </p:spTgt>
                                        </p:tgtEl>
                                        <p:attrNameLst>
                                          <p:attrName>style.visibility</p:attrName>
                                        </p:attrNameLst>
                                      </p:cBhvr>
                                      <p:to>
                                        <p:strVal val="visible"/>
                                      </p:to>
                                    </p:set>
                                    <p:animEffect transition="in" filter="wipe(up)">
                                      <p:cBhvr>
                                        <p:cTn id="30" dur="500"/>
                                        <p:tgtEl>
                                          <p:spTgt spid="71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171">
                                            <p:txEl>
                                              <p:pRg st="4" end="4"/>
                                            </p:txEl>
                                          </p:spTgt>
                                        </p:tgtEl>
                                        <p:attrNameLst>
                                          <p:attrName>style.visibility</p:attrName>
                                        </p:attrNameLst>
                                      </p:cBhvr>
                                      <p:to>
                                        <p:strVal val="visible"/>
                                      </p:to>
                                    </p:set>
                                    <p:animEffect transition="in" filter="wipe(up)">
                                      <p:cBhvr>
                                        <p:cTn id="35" dur="500"/>
                                        <p:tgtEl>
                                          <p:spTgt spid="717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171">
                                            <p:txEl>
                                              <p:pRg st="5" end="5"/>
                                            </p:txEl>
                                          </p:spTgt>
                                        </p:tgtEl>
                                        <p:attrNameLst>
                                          <p:attrName>style.visibility</p:attrName>
                                        </p:attrNameLst>
                                      </p:cBhvr>
                                      <p:to>
                                        <p:strVal val="visible"/>
                                      </p:to>
                                    </p:set>
                                    <p:animEffect transition="in" filter="wipe(up)">
                                      <p:cBhvr>
                                        <p:cTn id="40" dur="500"/>
                                        <p:tgtEl>
                                          <p:spTgt spid="717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171">
                                            <p:txEl>
                                              <p:pRg st="6" end="6"/>
                                            </p:txEl>
                                          </p:spTgt>
                                        </p:tgtEl>
                                        <p:attrNameLst>
                                          <p:attrName>style.visibility</p:attrName>
                                        </p:attrNameLst>
                                      </p:cBhvr>
                                      <p:to>
                                        <p:strVal val="visible"/>
                                      </p:to>
                                    </p:set>
                                    <p:animEffect transition="in" filter="wipe(up)">
                                      <p:cBhvr>
                                        <p:cTn id="45" dur="500"/>
                                        <p:tgtEl>
                                          <p:spTgt spid="717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7171">
                                            <p:txEl>
                                              <p:pRg st="7" end="7"/>
                                            </p:txEl>
                                          </p:spTgt>
                                        </p:tgtEl>
                                        <p:attrNameLst>
                                          <p:attrName>style.visibility</p:attrName>
                                        </p:attrNameLst>
                                      </p:cBhvr>
                                      <p:to>
                                        <p:strVal val="visible"/>
                                      </p:to>
                                    </p:set>
                                    <p:animEffect transition="in" filter="wipe(up)">
                                      <p:cBhvr>
                                        <p:cTn id="50" dur="500"/>
                                        <p:tgtEl>
                                          <p:spTgt spid="7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1"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350</TotalTime>
  <Words>2718</Words>
  <Application>Microsoft Office PowerPoint</Application>
  <PresentationFormat>Widescreen</PresentationFormat>
  <Paragraphs>469</Paragraphs>
  <Slides>40</Slides>
  <Notes>13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2" baseType="lpstr">
      <vt:lpstr>Arial</vt:lpstr>
      <vt:lpstr>Calibri</vt:lpstr>
      <vt:lpstr>Century Gothic</vt:lpstr>
      <vt:lpstr>Comic Sans MS</vt:lpstr>
      <vt:lpstr>Helvetica Neue</vt:lpstr>
      <vt:lpstr>Kristen ITC</vt:lpstr>
      <vt:lpstr>Museo 700</vt:lpstr>
      <vt:lpstr>Times New Roman</vt:lpstr>
      <vt:lpstr>Wingdings</vt:lpstr>
      <vt:lpstr>Wingdings 3</vt:lpstr>
      <vt:lpstr>Ion Boardroom</vt:lpstr>
      <vt:lpstr>Image</vt:lpstr>
      <vt:lpstr>Public speaking</vt:lpstr>
      <vt:lpstr>Definition.</vt:lpstr>
      <vt:lpstr> </vt:lpstr>
      <vt:lpstr>Public speaking vs. conversation</vt:lpstr>
      <vt:lpstr>Public speaking vs. conversation</vt:lpstr>
      <vt:lpstr>Public speaking-history.</vt:lpstr>
      <vt:lpstr>Three main types of public speaking</vt:lpstr>
      <vt:lpstr>Four basic methods of delivery</vt:lpstr>
      <vt:lpstr>Four basic methods of delivery</vt:lpstr>
      <vt:lpstr>PowerPoint Presentation</vt:lpstr>
      <vt:lpstr>PowerPoint Presentation</vt:lpstr>
      <vt:lpstr>PowerPoint Presentation</vt:lpstr>
      <vt:lpstr>Purpose of an Introduction</vt:lpstr>
      <vt:lpstr>Three things you do during the intro.</vt:lpstr>
      <vt:lpstr>Body.</vt:lpstr>
      <vt:lpstr>Organizing a Speech – Supporting Materials</vt:lpstr>
      <vt:lpstr>The Conclusion</vt:lpstr>
      <vt:lpstr>PowerPoint Presentation</vt:lpstr>
      <vt:lpstr>Elements of a Good Speech:</vt:lpstr>
      <vt:lpstr>Elements of a Good Speech:</vt:lpstr>
      <vt:lpstr>Elements of a Good Speech: Don`ts.</vt:lpstr>
      <vt:lpstr>Elements of a Good Speech: Dos.</vt:lpstr>
      <vt:lpstr>VOCAL EXPRESSION-/voice and tone.</vt:lpstr>
      <vt:lpstr>PowerPoint Presentation</vt:lpstr>
      <vt:lpstr>More words of tone.   </vt:lpstr>
      <vt:lpstr>MOOD: the overall feelings or emotions that are created IN THE AUDIENCE. </vt:lpstr>
      <vt:lpstr>Body language- Impact percentage</vt:lpstr>
      <vt:lpstr>Nonverbal Expression</vt:lpstr>
      <vt:lpstr>Nonverbal Expression</vt:lpstr>
      <vt:lpstr>Rehearsal: Practice!  Practice!  Practice!</vt:lpstr>
      <vt:lpstr>Rehearsal :Points to Remember</vt:lpstr>
      <vt:lpstr>MUST DO’S IN A PUBLIC SPEAKING</vt:lpstr>
      <vt:lpstr>DON'TS IN A PUBLIC SPEAKING</vt:lpstr>
      <vt:lpstr>FACTORS INFLUENCING A PUBLIC SPEAKING</vt:lpstr>
      <vt:lpstr>You can reduce stage fright by</vt:lpstr>
      <vt:lpstr>Tips for overcoming fear</vt:lpstr>
      <vt:lpstr>Eye Contact</vt:lpstr>
      <vt:lpstr>Room Setting</vt:lpstr>
      <vt:lpstr>Seating Arrangement</vt:lpstr>
      <vt:lpstr>Task</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dc:title>
  <dc:creator>Administrator</dc:creator>
  <cp:lastModifiedBy>Javed Iqbal</cp:lastModifiedBy>
  <cp:revision>54</cp:revision>
  <dcterms:created xsi:type="dcterms:W3CDTF">2019-10-15T05:44:49Z</dcterms:created>
  <dcterms:modified xsi:type="dcterms:W3CDTF">2021-02-25T06:39:20Z</dcterms:modified>
</cp:coreProperties>
</file>