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1" r:id="rId1"/>
  </p:sldMasterIdLst>
  <p:sldIdLst>
    <p:sldId id="256" r:id="rId2"/>
    <p:sldId id="259" r:id="rId3"/>
    <p:sldId id="337" r:id="rId4"/>
    <p:sldId id="338" r:id="rId5"/>
    <p:sldId id="339" r:id="rId6"/>
    <p:sldId id="340" r:id="rId7"/>
    <p:sldId id="341" r:id="rId8"/>
    <p:sldId id="342" r:id="rId9"/>
    <p:sldId id="345" r:id="rId10"/>
    <p:sldId id="346" r:id="rId11"/>
    <p:sldId id="343" r:id="rId12"/>
    <p:sldId id="347" r:id="rId13"/>
    <p:sldId id="348" r:id="rId14"/>
    <p:sldId id="258" r:id="rId15"/>
    <p:sldId id="288" r:id="rId16"/>
    <p:sldId id="271" r:id="rId17"/>
    <p:sldId id="290" r:id="rId18"/>
    <p:sldId id="327" r:id="rId19"/>
    <p:sldId id="291" r:id="rId20"/>
    <p:sldId id="272" r:id="rId21"/>
    <p:sldId id="273" r:id="rId22"/>
    <p:sldId id="274" r:id="rId23"/>
    <p:sldId id="275" r:id="rId24"/>
    <p:sldId id="276" r:id="rId25"/>
    <p:sldId id="278" r:id="rId26"/>
    <p:sldId id="279" r:id="rId27"/>
    <p:sldId id="280" r:id="rId28"/>
    <p:sldId id="282" r:id="rId29"/>
    <p:sldId id="283" r:id="rId30"/>
    <p:sldId id="300" r:id="rId31"/>
    <p:sldId id="352" r:id="rId32"/>
    <p:sldId id="309" r:id="rId33"/>
    <p:sldId id="320" r:id="rId34"/>
    <p:sldId id="321" r:id="rId35"/>
    <p:sldId id="349" r:id="rId36"/>
    <p:sldId id="350" r:id="rId37"/>
    <p:sldId id="351" r:id="rId38"/>
    <p:sldId id="353"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6BB84-1998-4681-9DF7-EC09C5FCD5DE}"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83099DB3-8B54-479F-BD56-80F56C41CEAA}">
      <dgm:prSet phldrT="[Text]"/>
      <dgm:spPr/>
      <dgm:t>
        <a:bodyPr/>
        <a:lstStyle/>
        <a:p>
          <a:r>
            <a:rPr lang="en-US" dirty="0" smtClean="0"/>
            <a:t>Structured vs Unstructured</a:t>
          </a:r>
          <a:endParaRPr lang="en-US" dirty="0"/>
        </a:p>
      </dgm:t>
    </dgm:pt>
    <dgm:pt modelId="{AF483FE4-5BA1-4123-AA91-F52B14F8A52C}" type="parTrans" cxnId="{C9D86235-0244-4BBE-8EA1-33E1A7002497}">
      <dgm:prSet/>
      <dgm:spPr/>
      <dgm:t>
        <a:bodyPr/>
        <a:lstStyle/>
        <a:p>
          <a:endParaRPr lang="en-US"/>
        </a:p>
      </dgm:t>
    </dgm:pt>
    <dgm:pt modelId="{F3CC897C-BF09-48E0-8821-61927D10649B}" type="sibTrans" cxnId="{C9D86235-0244-4BBE-8EA1-33E1A7002497}">
      <dgm:prSet/>
      <dgm:spPr/>
      <dgm:t>
        <a:bodyPr/>
        <a:lstStyle/>
        <a:p>
          <a:endParaRPr lang="en-US"/>
        </a:p>
      </dgm:t>
    </dgm:pt>
    <dgm:pt modelId="{3A22FB64-B5E5-4C3D-B1F8-1129A81DD4A0}">
      <dgm:prSet phldrT="[Text]"/>
      <dgm:spPr/>
      <dgm:t>
        <a:bodyPr/>
        <a:lstStyle/>
        <a:p>
          <a:r>
            <a:rPr lang="en-US" dirty="0" smtClean="0"/>
            <a:t>A series of fixed questions vs open-ended questions molded as per the responses given</a:t>
          </a:r>
          <a:endParaRPr lang="en-US" dirty="0"/>
        </a:p>
      </dgm:t>
    </dgm:pt>
    <dgm:pt modelId="{08B96570-C763-4D90-B555-A91C43626B5F}" type="parTrans" cxnId="{E3029645-6868-447B-9E6B-F9FF8D3E911B}">
      <dgm:prSet/>
      <dgm:spPr/>
      <dgm:t>
        <a:bodyPr/>
        <a:lstStyle/>
        <a:p>
          <a:endParaRPr lang="en-US"/>
        </a:p>
      </dgm:t>
    </dgm:pt>
    <dgm:pt modelId="{19277552-C579-4C5D-A366-3B81325FB6AC}" type="sibTrans" cxnId="{E3029645-6868-447B-9E6B-F9FF8D3E911B}">
      <dgm:prSet/>
      <dgm:spPr/>
      <dgm:t>
        <a:bodyPr/>
        <a:lstStyle/>
        <a:p>
          <a:endParaRPr lang="en-US"/>
        </a:p>
      </dgm:t>
    </dgm:pt>
    <dgm:pt modelId="{15E9B669-7E31-4182-9F5E-D95677AF79E1}">
      <dgm:prSet phldrT="[Text]"/>
      <dgm:spPr/>
      <dgm:t>
        <a:bodyPr/>
        <a:lstStyle/>
        <a:p>
          <a:r>
            <a:rPr lang="en-US" dirty="0" smtClean="0"/>
            <a:t>Panel vs group</a:t>
          </a:r>
          <a:endParaRPr lang="en-US" dirty="0"/>
        </a:p>
      </dgm:t>
    </dgm:pt>
    <dgm:pt modelId="{4B8ADD35-81E9-47C0-9A7B-1514EFFE02EC}" type="parTrans" cxnId="{326A694B-6DE7-4493-9947-36059D53EC2E}">
      <dgm:prSet/>
      <dgm:spPr/>
      <dgm:t>
        <a:bodyPr/>
        <a:lstStyle/>
        <a:p>
          <a:endParaRPr lang="en-US"/>
        </a:p>
      </dgm:t>
    </dgm:pt>
    <dgm:pt modelId="{FB2FB77D-849A-49EE-95FA-93D1D4C0DDD4}" type="sibTrans" cxnId="{326A694B-6DE7-4493-9947-36059D53EC2E}">
      <dgm:prSet/>
      <dgm:spPr/>
      <dgm:t>
        <a:bodyPr/>
        <a:lstStyle/>
        <a:p>
          <a:endParaRPr lang="en-US"/>
        </a:p>
      </dgm:t>
    </dgm:pt>
    <dgm:pt modelId="{D516102D-76EB-4B3B-A5C9-F0ADC9A95A03}">
      <dgm:prSet phldrT="[Text]"/>
      <dgm:spPr/>
      <dgm:t>
        <a:bodyPr/>
        <a:lstStyle/>
        <a:p>
          <a:r>
            <a:rPr lang="en-US" dirty="0" smtClean="0"/>
            <a:t>Several interviewers in a panel vs a group discussion with other candidates</a:t>
          </a:r>
          <a:endParaRPr lang="en-US" dirty="0"/>
        </a:p>
      </dgm:t>
    </dgm:pt>
    <dgm:pt modelId="{2E1F18FB-F1B9-44E1-8785-C68AFD7CF20F}" type="parTrans" cxnId="{5404E528-F593-40D6-A137-365799EEC5B7}">
      <dgm:prSet/>
      <dgm:spPr/>
      <dgm:t>
        <a:bodyPr/>
        <a:lstStyle/>
        <a:p>
          <a:endParaRPr lang="en-US"/>
        </a:p>
      </dgm:t>
    </dgm:pt>
    <dgm:pt modelId="{98155B1D-2367-4B64-8A99-8A28385D035D}" type="sibTrans" cxnId="{5404E528-F593-40D6-A137-365799EEC5B7}">
      <dgm:prSet/>
      <dgm:spPr/>
      <dgm:t>
        <a:bodyPr/>
        <a:lstStyle/>
        <a:p>
          <a:endParaRPr lang="en-US"/>
        </a:p>
      </dgm:t>
    </dgm:pt>
    <dgm:pt modelId="{B73E9187-481E-4B40-87E2-43A53DC6E557}">
      <dgm:prSet phldrT="[Text]"/>
      <dgm:spPr/>
      <dgm:t>
        <a:bodyPr/>
        <a:lstStyle/>
        <a:p>
          <a:r>
            <a:rPr lang="en-US" dirty="0" smtClean="0"/>
            <a:t>Behavioral</a:t>
          </a:r>
          <a:endParaRPr lang="en-US" dirty="0"/>
        </a:p>
      </dgm:t>
    </dgm:pt>
    <dgm:pt modelId="{FA1A33AD-EB9F-48C5-A0EC-D2765FDB855A}" type="parTrans" cxnId="{DEF2500E-DC5E-4D4C-9791-CE7FBF1DAAFA}">
      <dgm:prSet/>
      <dgm:spPr/>
      <dgm:t>
        <a:bodyPr/>
        <a:lstStyle/>
        <a:p>
          <a:endParaRPr lang="en-US"/>
        </a:p>
      </dgm:t>
    </dgm:pt>
    <dgm:pt modelId="{9821B155-4199-49B8-B4A3-E0A9F2FA934F}" type="sibTrans" cxnId="{DEF2500E-DC5E-4D4C-9791-CE7FBF1DAAFA}">
      <dgm:prSet/>
      <dgm:spPr/>
      <dgm:t>
        <a:bodyPr/>
        <a:lstStyle/>
        <a:p>
          <a:endParaRPr lang="en-US"/>
        </a:p>
      </dgm:t>
    </dgm:pt>
    <dgm:pt modelId="{A1E2EDEA-31FC-4559-8318-DD61DC50C5ED}">
      <dgm:prSet phldrT="[Text]"/>
      <dgm:spPr/>
      <dgm:t>
        <a:bodyPr/>
        <a:lstStyle/>
        <a:p>
          <a:r>
            <a:rPr lang="en-US" dirty="0" smtClean="0"/>
            <a:t>Questions about specific incidents/experiences from the past</a:t>
          </a:r>
          <a:endParaRPr lang="en-US" dirty="0"/>
        </a:p>
      </dgm:t>
    </dgm:pt>
    <dgm:pt modelId="{003B3CD4-B406-4B2D-9294-057D0FD99836}" type="parTrans" cxnId="{9F382320-50E3-40D0-9CF1-42B0ABFA3CCD}">
      <dgm:prSet/>
      <dgm:spPr/>
      <dgm:t>
        <a:bodyPr/>
        <a:lstStyle/>
        <a:p>
          <a:endParaRPr lang="en-US"/>
        </a:p>
      </dgm:t>
    </dgm:pt>
    <dgm:pt modelId="{CFE1E0FD-40FA-4906-A8FF-8DF4970B5F03}" type="sibTrans" cxnId="{9F382320-50E3-40D0-9CF1-42B0ABFA3CCD}">
      <dgm:prSet/>
      <dgm:spPr/>
      <dgm:t>
        <a:bodyPr/>
        <a:lstStyle/>
        <a:p>
          <a:endParaRPr lang="en-US"/>
        </a:p>
      </dgm:t>
    </dgm:pt>
    <dgm:pt modelId="{FD2FD01A-7190-4BBB-B7A2-5A203336C28B}" type="pres">
      <dgm:prSet presAssocID="{90E6BB84-1998-4681-9DF7-EC09C5FCD5DE}" presName="linear" presStyleCnt="0">
        <dgm:presLayoutVars>
          <dgm:animLvl val="lvl"/>
          <dgm:resizeHandles val="exact"/>
        </dgm:presLayoutVars>
      </dgm:prSet>
      <dgm:spPr/>
      <dgm:t>
        <a:bodyPr/>
        <a:lstStyle/>
        <a:p>
          <a:endParaRPr lang="en-US"/>
        </a:p>
      </dgm:t>
    </dgm:pt>
    <dgm:pt modelId="{AF290624-CCC9-4A2B-AD27-9C9C76B2F7CA}" type="pres">
      <dgm:prSet presAssocID="{83099DB3-8B54-479F-BD56-80F56C41CEAA}" presName="parentText" presStyleLbl="node1" presStyleIdx="0" presStyleCnt="3" custLinFactNeighborX="879" custLinFactNeighborY="-12319">
        <dgm:presLayoutVars>
          <dgm:chMax val="0"/>
          <dgm:bulletEnabled val="1"/>
        </dgm:presLayoutVars>
      </dgm:prSet>
      <dgm:spPr/>
      <dgm:t>
        <a:bodyPr/>
        <a:lstStyle/>
        <a:p>
          <a:endParaRPr lang="en-US"/>
        </a:p>
      </dgm:t>
    </dgm:pt>
    <dgm:pt modelId="{AD3CB44B-7534-43B1-AF42-829A9329C0E6}" type="pres">
      <dgm:prSet presAssocID="{83099DB3-8B54-479F-BD56-80F56C41CEAA}" presName="childText" presStyleLbl="revTx" presStyleIdx="0" presStyleCnt="3">
        <dgm:presLayoutVars>
          <dgm:bulletEnabled val="1"/>
        </dgm:presLayoutVars>
      </dgm:prSet>
      <dgm:spPr/>
      <dgm:t>
        <a:bodyPr/>
        <a:lstStyle/>
        <a:p>
          <a:endParaRPr lang="en-US"/>
        </a:p>
      </dgm:t>
    </dgm:pt>
    <dgm:pt modelId="{C563276A-9501-49D6-AAB7-514CDE387EEE}" type="pres">
      <dgm:prSet presAssocID="{15E9B669-7E31-4182-9F5E-D95677AF79E1}" presName="parentText" presStyleLbl="node1" presStyleIdx="1" presStyleCnt="3">
        <dgm:presLayoutVars>
          <dgm:chMax val="0"/>
          <dgm:bulletEnabled val="1"/>
        </dgm:presLayoutVars>
      </dgm:prSet>
      <dgm:spPr/>
      <dgm:t>
        <a:bodyPr/>
        <a:lstStyle/>
        <a:p>
          <a:endParaRPr lang="en-US"/>
        </a:p>
      </dgm:t>
    </dgm:pt>
    <dgm:pt modelId="{E9EFD26C-D5DA-4D7D-A795-F346973B5B8E}" type="pres">
      <dgm:prSet presAssocID="{15E9B669-7E31-4182-9F5E-D95677AF79E1}" presName="childText" presStyleLbl="revTx" presStyleIdx="1" presStyleCnt="3">
        <dgm:presLayoutVars>
          <dgm:bulletEnabled val="1"/>
        </dgm:presLayoutVars>
      </dgm:prSet>
      <dgm:spPr/>
      <dgm:t>
        <a:bodyPr/>
        <a:lstStyle/>
        <a:p>
          <a:endParaRPr lang="en-US"/>
        </a:p>
      </dgm:t>
    </dgm:pt>
    <dgm:pt modelId="{22091151-E67F-43E5-80DA-551E7395D5BE}" type="pres">
      <dgm:prSet presAssocID="{B73E9187-481E-4B40-87E2-43A53DC6E557}" presName="parentText" presStyleLbl="node1" presStyleIdx="2" presStyleCnt="3">
        <dgm:presLayoutVars>
          <dgm:chMax val="0"/>
          <dgm:bulletEnabled val="1"/>
        </dgm:presLayoutVars>
      </dgm:prSet>
      <dgm:spPr/>
      <dgm:t>
        <a:bodyPr/>
        <a:lstStyle/>
        <a:p>
          <a:endParaRPr lang="en-US"/>
        </a:p>
      </dgm:t>
    </dgm:pt>
    <dgm:pt modelId="{8D86C33E-8D43-4595-B654-63F96D4155B0}" type="pres">
      <dgm:prSet presAssocID="{B73E9187-481E-4B40-87E2-43A53DC6E557}" presName="childText" presStyleLbl="revTx" presStyleIdx="2" presStyleCnt="3">
        <dgm:presLayoutVars>
          <dgm:bulletEnabled val="1"/>
        </dgm:presLayoutVars>
      </dgm:prSet>
      <dgm:spPr/>
      <dgm:t>
        <a:bodyPr/>
        <a:lstStyle/>
        <a:p>
          <a:endParaRPr lang="en-US"/>
        </a:p>
      </dgm:t>
    </dgm:pt>
  </dgm:ptLst>
  <dgm:cxnLst>
    <dgm:cxn modelId="{5404E528-F593-40D6-A137-365799EEC5B7}" srcId="{15E9B669-7E31-4182-9F5E-D95677AF79E1}" destId="{D516102D-76EB-4B3B-A5C9-F0ADC9A95A03}" srcOrd="0" destOrd="0" parTransId="{2E1F18FB-F1B9-44E1-8785-C68AFD7CF20F}" sibTransId="{98155B1D-2367-4B64-8A99-8A28385D035D}"/>
    <dgm:cxn modelId="{DED28028-EF3F-44B8-83D9-2DE8BB9D4015}" type="presOf" srcId="{D516102D-76EB-4B3B-A5C9-F0ADC9A95A03}" destId="{E9EFD26C-D5DA-4D7D-A795-F346973B5B8E}" srcOrd="0" destOrd="0" presId="urn:microsoft.com/office/officeart/2005/8/layout/vList2"/>
    <dgm:cxn modelId="{A3F92737-516A-4A14-BDDD-2033BBE717AA}" type="presOf" srcId="{3A22FB64-B5E5-4C3D-B1F8-1129A81DD4A0}" destId="{AD3CB44B-7534-43B1-AF42-829A9329C0E6}" srcOrd="0" destOrd="0" presId="urn:microsoft.com/office/officeart/2005/8/layout/vList2"/>
    <dgm:cxn modelId="{C9D86235-0244-4BBE-8EA1-33E1A7002497}" srcId="{90E6BB84-1998-4681-9DF7-EC09C5FCD5DE}" destId="{83099DB3-8B54-479F-BD56-80F56C41CEAA}" srcOrd="0" destOrd="0" parTransId="{AF483FE4-5BA1-4123-AA91-F52B14F8A52C}" sibTransId="{F3CC897C-BF09-48E0-8821-61927D10649B}"/>
    <dgm:cxn modelId="{326A694B-6DE7-4493-9947-36059D53EC2E}" srcId="{90E6BB84-1998-4681-9DF7-EC09C5FCD5DE}" destId="{15E9B669-7E31-4182-9F5E-D95677AF79E1}" srcOrd="1" destOrd="0" parTransId="{4B8ADD35-81E9-47C0-9A7B-1514EFFE02EC}" sibTransId="{FB2FB77D-849A-49EE-95FA-93D1D4C0DDD4}"/>
    <dgm:cxn modelId="{0C79E70B-2A09-441C-8299-21C0E0A078BB}" type="presOf" srcId="{83099DB3-8B54-479F-BD56-80F56C41CEAA}" destId="{AF290624-CCC9-4A2B-AD27-9C9C76B2F7CA}" srcOrd="0" destOrd="0" presId="urn:microsoft.com/office/officeart/2005/8/layout/vList2"/>
    <dgm:cxn modelId="{E3029645-6868-447B-9E6B-F9FF8D3E911B}" srcId="{83099DB3-8B54-479F-BD56-80F56C41CEAA}" destId="{3A22FB64-B5E5-4C3D-B1F8-1129A81DD4A0}" srcOrd="0" destOrd="0" parTransId="{08B96570-C763-4D90-B555-A91C43626B5F}" sibTransId="{19277552-C579-4C5D-A366-3B81325FB6AC}"/>
    <dgm:cxn modelId="{D832A2F9-6077-4185-BFBA-B188B345FBF6}" type="presOf" srcId="{A1E2EDEA-31FC-4559-8318-DD61DC50C5ED}" destId="{8D86C33E-8D43-4595-B654-63F96D4155B0}" srcOrd="0" destOrd="0" presId="urn:microsoft.com/office/officeart/2005/8/layout/vList2"/>
    <dgm:cxn modelId="{9F382320-50E3-40D0-9CF1-42B0ABFA3CCD}" srcId="{B73E9187-481E-4B40-87E2-43A53DC6E557}" destId="{A1E2EDEA-31FC-4559-8318-DD61DC50C5ED}" srcOrd="0" destOrd="0" parTransId="{003B3CD4-B406-4B2D-9294-057D0FD99836}" sibTransId="{CFE1E0FD-40FA-4906-A8FF-8DF4970B5F03}"/>
    <dgm:cxn modelId="{DEF2500E-DC5E-4D4C-9791-CE7FBF1DAAFA}" srcId="{90E6BB84-1998-4681-9DF7-EC09C5FCD5DE}" destId="{B73E9187-481E-4B40-87E2-43A53DC6E557}" srcOrd="2" destOrd="0" parTransId="{FA1A33AD-EB9F-48C5-A0EC-D2765FDB855A}" sibTransId="{9821B155-4199-49B8-B4A3-E0A9F2FA934F}"/>
    <dgm:cxn modelId="{B6624B5B-6675-4DE7-8180-47D2B5B1CB1A}" type="presOf" srcId="{B73E9187-481E-4B40-87E2-43A53DC6E557}" destId="{22091151-E67F-43E5-80DA-551E7395D5BE}" srcOrd="0" destOrd="0" presId="urn:microsoft.com/office/officeart/2005/8/layout/vList2"/>
    <dgm:cxn modelId="{089B3035-2E80-49B6-8F5D-AD1A0DA3C0FE}" type="presOf" srcId="{15E9B669-7E31-4182-9F5E-D95677AF79E1}" destId="{C563276A-9501-49D6-AAB7-514CDE387EEE}" srcOrd="0" destOrd="0" presId="urn:microsoft.com/office/officeart/2005/8/layout/vList2"/>
    <dgm:cxn modelId="{33A3C2E5-0D36-4759-B02D-37DA899738E9}" type="presOf" srcId="{90E6BB84-1998-4681-9DF7-EC09C5FCD5DE}" destId="{FD2FD01A-7190-4BBB-B7A2-5A203336C28B}" srcOrd="0" destOrd="0" presId="urn:microsoft.com/office/officeart/2005/8/layout/vList2"/>
    <dgm:cxn modelId="{5EB98F0C-4201-4318-B6C3-CFD2E4EEFD8C}" type="presParOf" srcId="{FD2FD01A-7190-4BBB-B7A2-5A203336C28B}" destId="{AF290624-CCC9-4A2B-AD27-9C9C76B2F7CA}" srcOrd="0" destOrd="0" presId="urn:microsoft.com/office/officeart/2005/8/layout/vList2"/>
    <dgm:cxn modelId="{75A5BDC7-0B13-4F78-A50A-415E26CCA490}" type="presParOf" srcId="{FD2FD01A-7190-4BBB-B7A2-5A203336C28B}" destId="{AD3CB44B-7534-43B1-AF42-829A9329C0E6}" srcOrd="1" destOrd="0" presId="urn:microsoft.com/office/officeart/2005/8/layout/vList2"/>
    <dgm:cxn modelId="{C57150F7-E6F4-4AFF-AB86-96D1E5D94DF2}" type="presParOf" srcId="{FD2FD01A-7190-4BBB-B7A2-5A203336C28B}" destId="{C563276A-9501-49D6-AAB7-514CDE387EEE}" srcOrd="2" destOrd="0" presId="urn:microsoft.com/office/officeart/2005/8/layout/vList2"/>
    <dgm:cxn modelId="{1063CA62-1299-4372-B194-531FE5FD2732}" type="presParOf" srcId="{FD2FD01A-7190-4BBB-B7A2-5A203336C28B}" destId="{E9EFD26C-D5DA-4D7D-A795-F346973B5B8E}" srcOrd="3" destOrd="0" presId="urn:microsoft.com/office/officeart/2005/8/layout/vList2"/>
    <dgm:cxn modelId="{C55A0D65-0892-439A-9D94-36F2D9866F98}" type="presParOf" srcId="{FD2FD01A-7190-4BBB-B7A2-5A203336C28B}" destId="{22091151-E67F-43E5-80DA-551E7395D5BE}" srcOrd="4" destOrd="0" presId="urn:microsoft.com/office/officeart/2005/8/layout/vList2"/>
    <dgm:cxn modelId="{07659300-B57C-4312-9181-1B9CC7E2A26B}" type="presParOf" srcId="{FD2FD01A-7190-4BBB-B7A2-5A203336C28B}" destId="{8D86C33E-8D43-4595-B654-63F96D4155B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459EB79-062B-46DA-AD90-72DEA86096BF}"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4D7827F4-AFB6-41D4-88A9-44EC99B67B2F}">
      <dgm:prSet phldrT="[Text]"/>
      <dgm:spPr/>
      <dgm:t>
        <a:bodyPr/>
        <a:lstStyle/>
        <a:p>
          <a:r>
            <a:rPr lang="en-US" dirty="0" smtClean="0"/>
            <a:t>Situational</a:t>
          </a:r>
          <a:endParaRPr lang="en-US" dirty="0"/>
        </a:p>
      </dgm:t>
    </dgm:pt>
    <dgm:pt modelId="{99AEBF2E-F592-4D63-992E-955B69F07D30}" type="parTrans" cxnId="{1B7EEF94-46EA-418E-9576-612334CA4D34}">
      <dgm:prSet/>
      <dgm:spPr/>
      <dgm:t>
        <a:bodyPr/>
        <a:lstStyle/>
        <a:p>
          <a:endParaRPr lang="en-US"/>
        </a:p>
      </dgm:t>
    </dgm:pt>
    <dgm:pt modelId="{B4B2891C-BF2B-426A-9D61-84A887258EEE}" type="sibTrans" cxnId="{1B7EEF94-46EA-418E-9576-612334CA4D34}">
      <dgm:prSet/>
      <dgm:spPr/>
      <dgm:t>
        <a:bodyPr/>
        <a:lstStyle/>
        <a:p>
          <a:endParaRPr lang="en-US"/>
        </a:p>
      </dgm:t>
    </dgm:pt>
    <dgm:pt modelId="{81E76A51-1028-44DA-9E5E-29DF73131A37}">
      <dgm:prSet phldrT="[Text]"/>
      <dgm:spPr/>
      <dgm:t>
        <a:bodyPr/>
        <a:lstStyle/>
        <a:p>
          <a:r>
            <a:rPr lang="en-US" dirty="0" smtClean="0"/>
            <a:t>Questions focus on how you will handle hypothetical situations on the job</a:t>
          </a:r>
          <a:endParaRPr lang="en-US" dirty="0"/>
        </a:p>
      </dgm:t>
    </dgm:pt>
    <dgm:pt modelId="{AEAD780E-492F-4DE3-9E05-125889DAC477}" type="parTrans" cxnId="{1DA96957-CCD2-445B-9B78-C632BC601640}">
      <dgm:prSet/>
      <dgm:spPr/>
      <dgm:t>
        <a:bodyPr/>
        <a:lstStyle/>
        <a:p>
          <a:endParaRPr lang="en-US"/>
        </a:p>
      </dgm:t>
    </dgm:pt>
    <dgm:pt modelId="{DF1A25AD-2FC1-4A94-9E2B-8DD38A7647EE}" type="sibTrans" cxnId="{1DA96957-CCD2-445B-9B78-C632BC601640}">
      <dgm:prSet/>
      <dgm:spPr/>
      <dgm:t>
        <a:bodyPr/>
        <a:lstStyle/>
        <a:p>
          <a:endParaRPr lang="en-US"/>
        </a:p>
      </dgm:t>
    </dgm:pt>
    <dgm:pt modelId="{B0660515-7940-4123-A9D6-BDE0CAEBE24E}">
      <dgm:prSet phldrT="[Text]"/>
      <dgm:spPr/>
      <dgm:t>
        <a:bodyPr/>
        <a:lstStyle/>
        <a:p>
          <a:r>
            <a:rPr lang="en-US" dirty="0" smtClean="0"/>
            <a:t>Working </a:t>
          </a:r>
          <a:endParaRPr lang="en-US" dirty="0"/>
        </a:p>
      </dgm:t>
    </dgm:pt>
    <dgm:pt modelId="{C8597B27-B606-44B6-8E09-C76A52CDA6F3}" type="parTrans" cxnId="{05C22C05-ADE9-434C-9508-EEE8FA74C523}">
      <dgm:prSet/>
      <dgm:spPr/>
      <dgm:t>
        <a:bodyPr/>
        <a:lstStyle/>
        <a:p>
          <a:endParaRPr lang="en-US"/>
        </a:p>
      </dgm:t>
    </dgm:pt>
    <dgm:pt modelId="{57FDD44D-4554-45D9-9896-2F8A0AD85A75}" type="sibTrans" cxnId="{05C22C05-ADE9-434C-9508-EEE8FA74C523}">
      <dgm:prSet/>
      <dgm:spPr/>
      <dgm:t>
        <a:bodyPr/>
        <a:lstStyle/>
        <a:p>
          <a:endParaRPr lang="en-US"/>
        </a:p>
      </dgm:t>
    </dgm:pt>
    <dgm:pt modelId="{0340D24B-B335-4895-BB24-EE24DA34FE28}">
      <dgm:prSet phldrT="[Text]"/>
      <dgm:spPr/>
      <dgm:t>
        <a:bodyPr/>
        <a:lstStyle/>
        <a:p>
          <a:r>
            <a:rPr lang="en-US" dirty="0" smtClean="0"/>
            <a:t>You are asked to perform a job related activity during the interview</a:t>
          </a:r>
          <a:endParaRPr lang="en-US" dirty="0"/>
        </a:p>
      </dgm:t>
    </dgm:pt>
    <dgm:pt modelId="{D6396722-76B8-408B-BB67-7634AFCF433B}" type="parTrans" cxnId="{8F070880-69D2-4168-A560-EAA00B8A4094}">
      <dgm:prSet/>
      <dgm:spPr/>
      <dgm:t>
        <a:bodyPr/>
        <a:lstStyle/>
        <a:p>
          <a:endParaRPr lang="en-US"/>
        </a:p>
      </dgm:t>
    </dgm:pt>
    <dgm:pt modelId="{5603B52C-3BCB-4C5E-905C-46A796C9EC3E}" type="sibTrans" cxnId="{8F070880-69D2-4168-A560-EAA00B8A4094}">
      <dgm:prSet/>
      <dgm:spPr/>
      <dgm:t>
        <a:bodyPr/>
        <a:lstStyle/>
        <a:p>
          <a:endParaRPr lang="en-US"/>
        </a:p>
      </dgm:t>
    </dgm:pt>
    <dgm:pt modelId="{743285DC-9578-43D5-BAD5-C5C599AECDF9}">
      <dgm:prSet phldrT="[Text]"/>
      <dgm:spPr/>
      <dgm:t>
        <a:bodyPr/>
        <a:lstStyle/>
        <a:p>
          <a:r>
            <a:rPr lang="en-US" dirty="0" smtClean="0"/>
            <a:t>Stress</a:t>
          </a:r>
          <a:endParaRPr lang="en-US" dirty="0"/>
        </a:p>
      </dgm:t>
    </dgm:pt>
    <dgm:pt modelId="{4796F583-5C8A-440F-9CF5-547CD31D1D4A}" type="parTrans" cxnId="{098A7EB1-16D8-4B62-807D-9ABC8FFEA6D6}">
      <dgm:prSet/>
      <dgm:spPr/>
      <dgm:t>
        <a:bodyPr/>
        <a:lstStyle/>
        <a:p>
          <a:endParaRPr lang="en-US"/>
        </a:p>
      </dgm:t>
    </dgm:pt>
    <dgm:pt modelId="{B6E078A4-AE35-41D7-98EE-C33E8C5E7BE3}" type="sibTrans" cxnId="{098A7EB1-16D8-4B62-807D-9ABC8FFEA6D6}">
      <dgm:prSet/>
      <dgm:spPr/>
      <dgm:t>
        <a:bodyPr/>
        <a:lstStyle/>
        <a:p>
          <a:endParaRPr lang="en-US"/>
        </a:p>
      </dgm:t>
    </dgm:pt>
    <dgm:pt modelId="{24111C98-1A84-4F33-97A6-F1DDE1BCAAF4}">
      <dgm:prSet phldrT="[Text]" custT="1"/>
      <dgm:spPr/>
      <dgm:t>
        <a:bodyPr/>
        <a:lstStyle/>
        <a:p>
          <a:r>
            <a:rPr lang="en-US" sz="2500" dirty="0" smtClean="0">
              <a:latin typeface="+mn-lt"/>
            </a:rPr>
            <a:t>To check how well you handle stressful situations. D</a:t>
          </a:r>
          <a:r>
            <a:rPr lang="en-US" sz="2500" dirty="0" smtClean="0">
              <a:solidFill>
                <a:schemeClr val="tx1">
                  <a:lumMod val="95000"/>
                  <a:lumOff val="5000"/>
                </a:schemeClr>
              </a:solidFill>
              <a:latin typeface="+mn-lt"/>
              <a:cs typeface="Times New Roman" panose="02020603050405020304" pitchFamily="18" charset="0"/>
              <a:sym typeface="+mn-ea"/>
            </a:rPr>
            <a:t>esigned to evaluate how you respond to hostility, terrible conditions, and to find out how you handle stress and pressure.</a:t>
          </a:r>
          <a:endParaRPr lang="en-US" sz="2500" dirty="0">
            <a:latin typeface="+mn-lt"/>
          </a:endParaRPr>
        </a:p>
      </dgm:t>
    </dgm:pt>
    <dgm:pt modelId="{4D690902-5CEC-45CD-8228-A275FBC27A27}" type="parTrans" cxnId="{208BCF93-411B-4045-A5C5-9D6A5C0CCBD9}">
      <dgm:prSet/>
      <dgm:spPr/>
      <dgm:t>
        <a:bodyPr/>
        <a:lstStyle/>
        <a:p>
          <a:endParaRPr lang="en-US"/>
        </a:p>
      </dgm:t>
    </dgm:pt>
    <dgm:pt modelId="{FD7B1514-3DEF-486C-BED6-8A1A0C032129}" type="sibTrans" cxnId="{208BCF93-411B-4045-A5C5-9D6A5C0CCBD9}">
      <dgm:prSet/>
      <dgm:spPr/>
      <dgm:t>
        <a:bodyPr/>
        <a:lstStyle/>
        <a:p>
          <a:endParaRPr lang="en-US"/>
        </a:p>
      </dgm:t>
    </dgm:pt>
    <dgm:pt modelId="{94E81CAE-700C-4525-892D-EBC9ED278FF8}" type="pres">
      <dgm:prSet presAssocID="{5459EB79-062B-46DA-AD90-72DEA86096BF}" presName="linear" presStyleCnt="0">
        <dgm:presLayoutVars>
          <dgm:animLvl val="lvl"/>
          <dgm:resizeHandles val="exact"/>
        </dgm:presLayoutVars>
      </dgm:prSet>
      <dgm:spPr/>
      <dgm:t>
        <a:bodyPr/>
        <a:lstStyle/>
        <a:p>
          <a:endParaRPr lang="en-US"/>
        </a:p>
      </dgm:t>
    </dgm:pt>
    <dgm:pt modelId="{FD205788-E1DC-49CE-8875-35DD64A745D1}" type="pres">
      <dgm:prSet presAssocID="{4D7827F4-AFB6-41D4-88A9-44EC99B67B2F}" presName="parentText" presStyleLbl="node1" presStyleIdx="0" presStyleCnt="3">
        <dgm:presLayoutVars>
          <dgm:chMax val="0"/>
          <dgm:bulletEnabled val="1"/>
        </dgm:presLayoutVars>
      </dgm:prSet>
      <dgm:spPr/>
      <dgm:t>
        <a:bodyPr/>
        <a:lstStyle/>
        <a:p>
          <a:endParaRPr lang="en-US"/>
        </a:p>
      </dgm:t>
    </dgm:pt>
    <dgm:pt modelId="{8714C277-3323-497E-91D6-BBE97B94D288}" type="pres">
      <dgm:prSet presAssocID="{4D7827F4-AFB6-41D4-88A9-44EC99B67B2F}" presName="childText" presStyleLbl="revTx" presStyleIdx="0" presStyleCnt="3">
        <dgm:presLayoutVars>
          <dgm:bulletEnabled val="1"/>
        </dgm:presLayoutVars>
      </dgm:prSet>
      <dgm:spPr/>
      <dgm:t>
        <a:bodyPr/>
        <a:lstStyle/>
        <a:p>
          <a:endParaRPr lang="en-US"/>
        </a:p>
      </dgm:t>
    </dgm:pt>
    <dgm:pt modelId="{961D07B9-C835-4436-B355-ADE759187BCE}" type="pres">
      <dgm:prSet presAssocID="{B0660515-7940-4123-A9D6-BDE0CAEBE24E}" presName="parentText" presStyleLbl="node1" presStyleIdx="1" presStyleCnt="3">
        <dgm:presLayoutVars>
          <dgm:chMax val="0"/>
          <dgm:bulletEnabled val="1"/>
        </dgm:presLayoutVars>
      </dgm:prSet>
      <dgm:spPr/>
      <dgm:t>
        <a:bodyPr/>
        <a:lstStyle/>
        <a:p>
          <a:endParaRPr lang="en-US"/>
        </a:p>
      </dgm:t>
    </dgm:pt>
    <dgm:pt modelId="{56083B03-7253-4BF3-9362-F381909D89E5}" type="pres">
      <dgm:prSet presAssocID="{B0660515-7940-4123-A9D6-BDE0CAEBE24E}" presName="childText" presStyleLbl="revTx" presStyleIdx="1" presStyleCnt="3">
        <dgm:presLayoutVars>
          <dgm:bulletEnabled val="1"/>
        </dgm:presLayoutVars>
      </dgm:prSet>
      <dgm:spPr/>
      <dgm:t>
        <a:bodyPr/>
        <a:lstStyle/>
        <a:p>
          <a:endParaRPr lang="en-US"/>
        </a:p>
      </dgm:t>
    </dgm:pt>
    <dgm:pt modelId="{DF148D07-B75F-4258-A251-BC490860B2FD}" type="pres">
      <dgm:prSet presAssocID="{743285DC-9578-43D5-BAD5-C5C599AECDF9}" presName="parentText" presStyleLbl="node1" presStyleIdx="2" presStyleCnt="3">
        <dgm:presLayoutVars>
          <dgm:chMax val="0"/>
          <dgm:bulletEnabled val="1"/>
        </dgm:presLayoutVars>
      </dgm:prSet>
      <dgm:spPr/>
      <dgm:t>
        <a:bodyPr/>
        <a:lstStyle/>
        <a:p>
          <a:endParaRPr lang="en-US"/>
        </a:p>
      </dgm:t>
    </dgm:pt>
    <dgm:pt modelId="{094CC791-F7D8-45AD-86F1-FEAF3B3B82FF}" type="pres">
      <dgm:prSet presAssocID="{743285DC-9578-43D5-BAD5-C5C599AECDF9}" presName="childText" presStyleLbl="revTx" presStyleIdx="2" presStyleCnt="3">
        <dgm:presLayoutVars>
          <dgm:bulletEnabled val="1"/>
        </dgm:presLayoutVars>
      </dgm:prSet>
      <dgm:spPr/>
      <dgm:t>
        <a:bodyPr/>
        <a:lstStyle/>
        <a:p>
          <a:endParaRPr lang="en-US"/>
        </a:p>
      </dgm:t>
    </dgm:pt>
  </dgm:ptLst>
  <dgm:cxnLst>
    <dgm:cxn modelId="{1B7EEF94-46EA-418E-9576-612334CA4D34}" srcId="{5459EB79-062B-46DA-AD90-72DEA86096BF}" destId="{4D7827F4-AFB6-41D4-88A9-44EC99B67B2F}" srcOrd="0" destOrd="0" parTransId="{99AEBF2E-F592-4D63-992E-955B69F07D30}" sibTransId="{B4B2891C-BF2B-426A-9D61-84A887258EEE}"/>
    <dgm:cxn modelId="{19FDE0EF-61F5-40F9-9902-62CE3B0EC42B}" type="presOf" srcId="{5459EB79-062B-46DA-AD90-72DEA86096BF}" destId="{94E81CAE-700C-4525-892D-EBC9ED278FF8}" srcOrd="0" destOrd="0" presId="urn:microsoft.com/office/officeart/2005/8/layout/vList2"/>
    <dgm:cxn modelId="{22E2D40C-821C-4CBF-809B-091462EE8EFF}" type="presOf" srcId="{B0660515-7940-4123-A9D6-BDE0CAEBE24E}" destId="{961D07B9-C835-4436-B355-ADE759187BCE}" srcOrd="0" destOrd="0" presId="urn:microsoft.com/office/officeart/2005/8/layout/vList2"/>
    <dgm:cxn modelId="{05C22C05-ADE9-434C-9508-EEE8FA74C523}" srcId="{5459EB79-062B-46DA-AD90-72DEA86096BF}" destId="{B0660515-7940-4123-A9D6-BDE0CAEBE24E}" srcOrd="1" destOrd="0" parTransId="{C8597B27-B606-44B6-8E09-C76A52CDA6F3}" sibTransId="{57FDD44D-4554-45D9-9896-2F8A0AD85A75}"/>
    <dgm:cxn modelId="{3803C036-3A0F-4A81-98C4-D42EC95321F6}" type="presOf" srcId="{0340D24B-B335-4895-BB24-EE24DA34FE28}" destId="{56083B03-7253-4BF3-9362-F381909D89E5}" srcOrd="0" destOrd="0" presId="urn:microsoft.com/office/officeart/2005/8/layout/vList2"/>
    <dgm:cxn modelId="{098A7EB1-16D8-4B62-807D-9ABC8FFEA6D6}" srcId="{5459EB79-062B-46DA-AD90-72DEA86096BF}" destId="{743285DC-9578-43D5-BAD5-C5C599AECDF9}" srcOrd="2" destOrd="0" parTransId="{4796F583-5C8A-440F-9CF5-547CD31D1D4A}" sibTransId="{B6E078A4-AE35-41D7-98EE-C33E8C5E7BE3}"/>
    <dgm:cxn modelId="{1DA96957-CCD2-445B-9B78-C632BC601640}" srcId="{4D7827F4-AFB6-41D4-88A9-44EC99B67B2F}" destId="{81E76A51-1028-44DA-9E5E-29DF73131A37}" srcOrd="0" destOrd="0" parTransId="{AEAD780E-492F-4DE3-9E05-125889DAC477}" sibTransId="{DF1A25AD-2FC1-4A94-9E2B-8DD38A7647EE}"/>
    <dgm:cxn modelId="{144ABE0B-3FA3-41D8-8C5A-4D64B8F23C43}" type="presOf" srcId="{743285DC-9578-43D5-BAD5-C5C599AECDF9}" destId="{DF148D07-B75F-4258-A251-BC490860B2FD}" srcOrd="0" destOrd="0" presId="urn:microsoft.com/office/officeart/2005/8/layout/vList2"/>
    <dgm:cxn modelId="{B16826C7-7C3D-4A88-BD43-05728877FAF8}" type="presOf" srcId="{24111C98-1A84-4F33-97A6-F1DDE1BCAAF4}" destId="{094CC791-F7D8-45AD-86F1-FEAF3B3B82FF}" srcOrd="0" destOrd="0" presId="urn:microsoft.com/office/officeart/2005/8/layout/vList2"/>
    <dgm:cxn modelId="{8F070880-69D2-4168-A560-EAA00B8A4094}" srcId="{B0660515-7940-4123-A9D6-BDE0CAEBE24E}" destId="{0340D24B-B335-4895-BB24-EE24DA34FE28}" srcOrd="0" destOrd="0" parTransId="{D6396722-76B8-408B-BB67-7634AFCF433B}" sibTransId="{5603B52C-3BCB-4C5E-905C-46A796C9EC3E}"/>
    <dgm:cxn modelId="{79E4D073-CD2E-4F30-9237-1F81825D92DF}" type="presOf" srcId="{4D7827F4-AFB6-41D4-88A9-44EC99B67B2F}" destId="{FD205788-E1DC-49CE-8875-35DD64A745D1}" srcOrd="0" destOrd="0" presId="urn:microsoft.com/office/officeart/2005/8/layout/vList2"/>
    <dgm:cxn modelId="{208BCF93-411B-4045-A5C5-9D6A5C0CCBD9}" srcId="{743285DC-9578-43D5-BAD5-C5C599AECDF9}" destId="{24111C98-1A84-4F33-97A6-F1DDE1BCAAF4}" srcOrd="0" destOrd="0" parTransId="{4D690902-5CEC-45CD-8228-A275FBC27A27}" sibTransId="{FD7B1514-3DEF-486C-BED6-8A1A0C032129}"/>
    <dgm:cxn modelId="{27D86BA9-B2C2-4212-9861-2E3603CD4536}" type="presOf" srcId="{81E76A51-1028-44DA-9E5E-29DF73131A37}" destId="{8714C277-3323-497E-91D6-BBE97B94D288}" srcOrd="0" destOrd="0" presId="urn:microsoft.com/office/officeart/2005/8/layout/vList2"/>
    <dgm:cxn modelId="{5A04BF66-2013-4F5B-BDE8-757D30D52BD0}" type="presParOf" srcId="{94E81CAE-700C-4525-892D-EBC9ED278FF8}" destId="{FD205788-E1DC-49CE-8875-35DD64A745D1}" srcOrd="0" destOrd="0" presId="urn:microsoft.com/office/officeart/2005/8/layout/vList2"/>
    <dgm:cxn modelId="{49D463E0-58DB-46DB-B6FC-5DA37D58B036}" type="presParOf" srcId="{94E81CAE-700C-4525-892D-EBC9ED278FF8}" destId="{8714C277-3323-497E-91D6-BBE97B94D288}" srcOrd="1" destOrd="0" presId="urn:microsoft.com/office/officeart/2005/8/layout/vList2"/>
    <dgm:cxn modelId="{B39D1E86-1041-4E4B-9336-CB82AC775EA9}" type="presParOf" srcId="{94E81CAE-700C-4525-892D-EBC9ED278FF8}" destId="{961D07B9-C835-4436-B355-ADE759187BCE}" srcOrd="2" destOrd="0" presId="urn:microsoft.com/office/officeart/2005/8/layout/vList2"/>
    <dgm:cxn modelId="{D323C9A9-DA74-4E50-84F5-D9693DF5F90E}" type="presParOf" srcId="{94E81CAE-700C-4525-892D-EBC9ED278FF8}" destId="{56083B03-7253-4BF3-9362-F381909D89E5}" srcOrd="3" destOrd="0" presId="urn:microsoft.com/office/officeart/2005/8/layout/vList2"/>
    <dgm:cxn modelId="{6B33AB8E-2718-4A9F-94D9-0209D3535BD5}" type="presParOf" srcId="{94E81CAE-700C-4525-892D-EBC9ED278FF8}" destId="{DF148D07-B75F-4258-A251-BC490860B2FD}" srcOrd="4" destOrd="0" presId="urn:microsoft.com/office/officeart/2005/8/layout/vList2"/>
    <dgm:cxn modelId="{3E05FB8F-A770-4DD7-9BD5-62733149A2D3}" type="presParOf" srcId="{94E81CAE-700C-4525-892D-EBC9ED278FF8}" destId="{094CC791-F7D8-45AD-86F1-FEAF3B3B82FF}"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20BD7F-184B-4751-8D07-779336BC6A5B}"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DB8AD698-9481-4EBC-99EA-291915B2C463}">
      <dgm:prSet phldrT="[Text]"/>
      <dgm:spPr/>
      <dgm:t>
        <a:bodyPr/>
        <a:lstStyle/>
        <a:p>
          <a:r>
            <a:rPr lang="en-US" dirty="0" smtClean="0"/>
            <a:t>Telephonic</a:t>
          </a:r>
          <a:endParaRPr lang="en-US" dirty="0"/>
        </a:p>
      </dgm:t>
    </dgm:pt>
    <dgm:pt modelId="{D4B13810-912F-4AA4-B042-1373D865A646}" type="parTrans" cxnId="{C86AC01B-92E9-41C7-982F-F325FCAA6C8A}">
      <dgm:prSet/>
      <dgm:spPr/>
      <dgm:t>
        <a:bodyPr/>
        <a:lstStyle/>
        <a:p>
          <a:endParaRPr lang="en-US"/>
        </a:p>
      </dgm:t>
    </dgm:pt>
    <dgm:pt modelId="{942819A1-31F8-4D76-922D-FB4B94A4E1E2}" type="sibTrans" cxnId="{C86AC01B-92E9-41C7-982F-F325FCAA6C8A}">
      <dgm:prSet/>
      <dgm:spPr/>
      <dgm:t>
        <a:bodyPr/>
        <a:lstStyle/>
        <a:p>
          <a:endParaRPr lang="en-US"/>
        </a:p>
      </dgm:t>
    </dgm:pt>
    <dgm:pt modelId="{8EBF95B3-CB95-46B7-9310-B9AD43EEBD52}">
      <dgm:prSet phldrT="[Text]"/>
      <dgm:spPr/>
      <dgm:t>
        <a:bodyPr/>
        <a:lstStyle/>
        <a:p>
          <a:r>
            <a:rPr lang="en-US" dirty="0" smtClean="0"/>
            <a:t>Video conference</a:t>
          </a:r>
          <a:endParaRPr lang="en-US" dirty="0"/>
        </a:p>
      </dgm:t>
    </dgm:pt>
    <dgm:pt modelId="{6775FE8C-DAA3-4A4A-A30D-BDCFE56B7E2E}" type="parTrans" cxnId="{E192D6F7-765E-412F-A82F-7C48FD0EEC91}">
      <dgm:prSet/>
      <dgm:spPr/>
      <dgm:t>
        <a:bodyPr/>
        <a:lstStyle/>
        <a:p>
          <a:endParaRPr lang="en-US"/>
        </a:p>
      </dgm:t>
    </dgm:pt>
    <dgm:pt modelId="{243F819F-B46A-4D23-A111-60A5D6C1F7B0}" type="sibTrans" cxnId="{E192D6F7-765E-412F-A82F-7C48FD0EEC91}">
      <dgm:prSet/>
      <dgm:spPr/>
      <dgm:t>
        <a:bodyPr/>
        <a:lstStyle/>
        <a:p>
          <a:endParaRPr lang="en-US"/>
        </a:p>
      </dgm:t>
    </dgm:pt>
    <dgm:pt modelId="{4689B634-3FE5-44AA-AE25-C9828D52AB98}">
      <dgm:prSet phldrT="[Text]"/>
      <dgm:spPr/>
      <dgm:t>
        <a:bodyPr/>
        <a:lstStyle/>
        <a:p>
          <a:r>
            <a:rPr lang="en-US" dirty="0" smtClean="0"/>
            <a:t>Recorded </a:t>
          </a:r>
          <a:endParaRPr lang="en-US" dirty="0"/>
        </a:p>
      </dgm:t>
    </dgm:pt>
    <dgm:pt modelId="{0CB09238-2836-4CA1-83C0-F1B8015D80DC}" type="parTrans" cxnId="{D5A84505-A05D-4849-8E7D-DEE7E9D59A1A}">
      <dgm:prSet/>
      <dgm:spPr/>
      <dgm:t>
        <a:bodyPr/>
        <a:lstStyle/>
        <a:p>
          <a:endParaRPr lang="en-US"/>
        </a:p>
      </dgm:t>
    </dgm:pt>
    <dgm:pt modelId="{03CE1DC7-D07F-473F-93AD-BBD3096E8295}" type="sibTrans" cxnId="{D5A84505-A05D-4849-8E7D-DEE7E9D59A1A}">
      <dgm:prSet/>
      <dgm:spPr/>
      <dgm:t>
        <a:bodyPr/>
        <a:lstStyle/>
        <a:p>
          <a:endParaRPr lang="en-US"/>
        </a:p>
      </dgm:t>
    </dgm:pt>
    <dgm:pt modelId="{A2B18F6A-BF6F-4AAB-8E24-77FFECCF381E}">
      <dgm:prSet phldrT="[Text]"/>
      <dgm:spPr/>
      <dgm:t>
        <a:bodyPr/>
        <a:lstStyle/>
        <a:p>
          <a:r>
            <a:rPr lang="en-US" dirty="0" smtClean="0"/>
            <a:t>Mobile Apps</a:t>
          </a:r>
          <a:endParaRPr lang="en-US" dirty="0"/>
        </a:p>
      </dgm:t>
    </dgm:pt>
    <dgm:pt modelId="{D5E7CD82-6D9B-4C4F-96D5-BE26BBC296BC}" type="parTrans" cxnId="{7EAA1CA6-389F-426D-89DD-50CCD8E0A005}">
      <dgm:prSet/>
      <dgm:spPr/>
      <dgm:t>
        <a:bodyPr/>
        <a:lstStyle/>
        <a:p>
          <a:endParaRPr lang="en-US"/>
        </a:p>
      </dgm:t>
    </dgm:pt>
    <dgm:pt modelId="{1092DD66-59FB-4A05-A777-F1667F2959D6}" type="sibTrans" cxnId="{7EAA1CA6-389F-426D-89DD-50CCD8E0A005}">
      <dgm:prSet/>
      <dgm:spPr/>
      <dgm:t>
        <a:bodyPr/>
        <a:lstStyle/>
        <a:p>
          <a:endParaRPr lang="en-US"/>
        </a:p>
      </dgm:t>
    </dgm:pt>
    <dgm:pt modelId="{CD1441C5-2BC6-4072-AA3C-BF468B706041}" type="pres">
      <dgm:prSet presAssocID="{5C20BD7F-184B-4751-8D07-779336BC6A5B}" presName="diagram" presStyleCnt="0">
        <dgm:presLayoutVars>
          <dgm:dir/>
          <dgm:resizeHandles val="exact"/>
        </dgm:presLayoutVars>
      </dgm:prSet>
      <dgm:spPr/>
      <dgm:t>
        <a:bodyPr/>
        <a:lstStyle/>
        <a:p>
          <a:endParaRPr lang="en-US"/>
        </a:p>
      </dgm:t>
    </dgm:pt>
    <dgm:pt modelId="{98B62747-75B6-4E3C-AB4A-2877CDCE9C7E}" type="pres">
      <dgm:prSet presAssocID="{DB8AD698-9481-4EBC-99EA-291915B2C463}" presName="node" presStyleLbl="node1" presStyleIdx="0" presStyleCnt="4">
        <dgm:presLayoutVars>
          <dgm:bulletEnabled val="1"/>
        </dgm:presLayoutVars>
      </dgm:prSet>
      <dgm:spPr/>
      <dgm:t>
        <a:bodyPr/>
        <a:lstStyle/>
        <a:p>
          <a:endParaRPr lang="en-US"/>
        </a:p>
      </dgm:t>
    </dgm:pt>
    <dgm:pt modelId="{20BA122E-635F-4F00-B83D-E1A64D06782F}" type="pres">
      <dgm:prSet presAssocID="{942819A1-31F8-4D76-922D-FB4B94A4E1E2}" presName="sibTrans" presStyleCnt="0"/>
      <dgm:spPr/>
    </dgm:pt>
    <dgm:pt modelId="{6F13E403-915A-41DD-8279-566CEBC607FF}" type="pres">
      <dgm:prSet presAssocID="{8EBF95B3-CB95-46B7-9310-B9AD43EEBD52}" presName="node" presStyleLbl="node1" presStyleIdx="1" presStyleCnt="4">
        <dgm:presLayoutVars>
          <dgm:bulletEnabled val="1"/>
        </dgm:presLayoutVars>
      </dgm:prSet>
      <dgm:spPr/>
      <dgm:t>
        <a:bodyPr/>
        <a:lstStyle/>
        <a:p>
          <a:endParaRPr lang="en-US"/>
        </a:p>
      </dgm:t>
    </dgm:pt>
    <dgm:pt modelId="{A9CB8814-87C5-4FC2-814D-E120F6718DA0}" type="pres">
      <dgm:prSet presAssocID="{243F819F-B46A-4D23-A111-60A5D6C1F7B0}" presName="sibTrans" presStyleCnt="0"/>
      <dgm:spPr/>
    </dgm:pt>
    <dgm:pt modelId="{F0DB4E60-7928-47E3-935C-991212D83660}" type="pres">
      <dgm:prSet presAssocID="{4689B634-3FE5-44AA-AE25-C9828D52AB98}" presName="node" presStyleLbl="node1" presStyleIdx="2" presStyleCnt="4">
        <dgm:presLayoutVars>
          <dgm:bulletEnabled val="1"/>
        </dgm:presLayoutVars>
      </dgm:prSet>
      <dgm:spPr/>
      <dgm:t>
        <a:bodyPr/>
        <a:lstStyle/>
        <a:p>
          <a:endParaRPr lang="en-US"/>
        </a:p>
      </dgm:t>
    </dgm:pt>
    <dgm:pt modelId="{CC4894B2-7B2F-4862-A170-1667D32E4140}" type="pres">
      <dgm:prSet presAssocID="{03CE1DC7-D07F-473F-93AD-BBD3096E8295}" presName="sibTrans" presStyleCnt="0"/>
      <dgm:spPr/>
    </dgm:pt>
    <dgm:pt modelId="{CC9D5E06-F0E1-40CC-BCEC-74F8BC2D23E6}" type="pres">
      <dgm:prSet presAssocID="{A2B18F6A-BF6F-4AAB-8E24-77FFECCF381E}" presName="node" presStyleLbl="node1" presStyleIdx="3" presStyleCnt="4">
        <dgm:presLayoutVars>
          <dgm:bulletEnabled val="1"/>
        </dgm:presLayoutVars>
      </dgm:prSet>
      <dgm:spPr/>
      <dgm:t>
        <a:bodyPr/>
        <a:lstStyle/>
        <a:p>
          <a:endParaRPr lang="en-US"/>
        </a:p>
      </dgm:t>
    </dgm:pt>
  </dgm:ptLst>
  <dgm:cxnLst>
    <dgm:cxn modelId="{D5A84505-A05D-4849-8E7D-DEE7E9D59A1A}" srcId="{5C20BD7F-184B-4751-8D07-779336BC6A5B}" destId="{4689B634-3FE5-44AA-AE25-C9828D52AB98}" srcOrd="2" destOrd="0" parTransId="{0CB09238-2836-4CA1-83C0-F1B8015D80DC}" sibTransId="{03CE1DC7-D07F-473F-93AD-BBD3096E8295}"/>
    <dgm:cxn modelId="{FD4F14CB-136A-4530-A1A2-FA45A78CC1DA}" type="presOf" srcId="{DB8AD698-9481-4EBC-99EA-291915B2C463}" destId="{98B62747-75B6-4E3C-AB4A-2877CDCE9C7E}" srcOrd="0" destOrd="0" presId="urn:microsoft.com/office/officeart/2005/8/layout/default"/>
    <dgm:cxn modelId="{C86AC01B-92E9-41C7-982F-F325FCAA6C8A}" srcId="{5C20BD7F-184B-4751-8D07-779336BC6A5B}" destId="{DB8AD698-9481-4EBC-99EA-291915B2C463}" srcOrd="0" destOrd="0" parTransId="{D4B13810-912F-4AA4-B042-1373D865A646}" sibTransId="{942819A1-31F8-4D76-922D-FB4B94A4E1E2}"/>
    <dgm:cxn modelId="{7EAA1CA6-389F-426D-89DD-50CCD8E0A005}" srcId="{5C20BD7F-184B-4751-8D07-779336BC6A5B}" destId="{A2B18F6A-BF6F-4AAB-8E24-77FFECCF381E}" srcOrd="3" destOrd="0" parTransId="{D5E7CD82-6D9B-4C4F-96D5-BE26BBC296BC}" sibTransId="{1092DD66-59FB-4A05-A777-F1667F2959D6}"/>
    <dgm:cxn modelId="{F4FFB427-552E-4D50-AEAF-27CCCCA2134E}" type="presOf" srcId="{4689B634-3FE5-44AA-AE25-C9828D52AB98}" destId="{F0DB4E60-7928-47E3-935C-991212D83660}" srcOrd="0" destOrd="0" presId="urn:microsoft.com/office/officeart/2005/8/layout/default"/>
    <dgm:cxn modelId="{35D494FA-8CEE-4737-B1EB-752D584E6C21}" type="presOf" srcId="{5C20BD7F-184B-4751-8D07-779336BC6A5B}" destId="{CD1441C5-2BC6-4072-AA3C-BF468B706041}" srcOrd="0" destOrd="0" presId="urn:microsoft.com/office/officeart/2005/8/layout/default"/>
    <dgm:cxn modelId="{E192D6F7-765E-412F-A82F-7C48FD0EEC91}" srcId="{5C20BD7F-184B-4751-8D07-779336BC6A5B}" destId="{8EBF95B3-CB95-46B7-9310-B9AD43EEBD52}" srcOrd="1" destOrd="0" parTransId="{6775FE8C-DAA3-4A4A-A30D-BDCFE56B7E2E}" sibTransId="{243F819F-B46A-4D23-A111-60A5D6C1F7B0}"/>
    <dgm:cxn modelId="{F206F0D0-39A0-4561-A9F9-DEB341176D34}" type="presOf" srcId="{8EBF95B3-CB95-46B7-9310-B9AD43EEBD52}" destId="{6F13E403-915A-41DD-8279-566CEBC607FF}" srcOrd="0" destOrd="0" presId="urn:microsoft.com/office/officeart/2005/8/layout/default"/>
    <dgm:cxn modelId="{C87F7C6F-BE41-48B8-A9B4-51C7CAAD68B0}" type="presOf" srcId="{A2B18F6A-BF6F-4AAB-8E24-77FFECCF381E}" destId="{CC9D5E06-F0E1-40CC-BCEC-74F8BC2D23E6}" srcOrd="0" destOrd="0" presId="urn:microsoft.com/office/officeart/2005/8/layout/default"/>
    <dgm:cxn modelId="{0C98219F-0C01-4FBE-B660-447E7D3B8162}" type="presParOf" srcId="{CD1441C5-2BC6-4072-AA3C-BF468B706041}" destId="{98B62747-75B6-4E3C-AB4A-2877CDCE9C7E}" srcOrd="0" destOrd="0" presId="urn:microsoft.com/office/officeart/2005/8/layout/default"/>
    <dgm:cxn modelId="{F7D4FD6D-E736-4EB7-BD5A-F50E75B424C4}" type="presParOf" srcId="{CD1441C5-2BC6-4072-AA3C-BF468B706041}" destId="{20BA122E-635F-4F00-B83D-E1A64D06782F}" srcOrd="1" destOrd="0" presId="urn:microsoft.com/office/officeart/2005/8/layout/default"/>
    <dgm:cxn modelId="{7FA26582-E59A-4860-8F5C-3A6FA2B2C89C}" type="presParOf" srcId="{CD1441C5-2BC6-4072-AA3C-BF468B706041}" destId="{6F13E403-915A-41DD-8279-566CEBC607FF}" srcOrd="2" destOrd="0" presId="urn:microsoft.com/office/officeart/2005/8/layout/default"/>
    <dgm:cxn modelId="{D15A3785-2CC4-4BE0-AF1C-6D6CEC2D067D}" type="presParOf" srcId="{CD1441C5-2BC6-4072-AA3C-BF468B706041}" destId="{A9CB8814-87C5-4FC2-814D-E120F6718DA0}" srcOrd="3" destOrd="0" presId="urn:microsoft.com/office/officeart/2005/8/layout/default"/>
    <dgm:cxn modelId="{072A494A-F3E3-4F3C-9C43-4DD331127B70}" type="presParOf" srcId="{CD1441C5-2BC6-4072-AA3C-BF468B706041}" destId="{F0DB4E60-7928-47E3-935C-991212D83660}" srcOrd="4" destOrd="0" presId="urn:microsoft.com/office/officeart/2005/8/layout/default"/>
    <dgm:cxn modelId="{12C37963-6C01-4F98-A867-B4AF29FBE831}" type="presParOf" srcId="{CD1441C5-2BC6-4072-AA3C-BF468B706041}" destId="{CC4894B2-7B2F-4862-A170-1667D32E4140}" srcOrd="5" destOrd="0" presId="urn:microsoft.com/office/officeart/2005/8/layout/default"/>
    <dgm:cxn modelId="{B765238F-2D85-4028-A0C4-008AA586BF30}" type="presParOf" srcId="{CD1441C5-2BC6-4072-AA3C-BF468B706041}" destId="{CC9D5E06-F0E1-40CC-BCEC-74F8BC2D23E6}" srcOrd="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2BFCE98-5598-45DB-B669-B67094B645ED}"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2616A9CA-1281-4617-B0F5-1B4190F36BF0}">
      <dgm:prSet phldrT="[Text]" custT="1"/>
      <dgm:spPr/>
      <dgm:t>
        <a:bodyPr/>
        <a:lstStyle/>
        <a:p>
          <a:r>
            <a:rPr lang="en-US" sz="1800" dirty="0" smtClean="0"/>
            <a:t>Can you handle the responsibilities of the position?</a:t>
          </a:r>
          <a:endParaRPr lang="en-US" sz="1800" dirty="0"/>
        </a:p>
      </dgm:t>
    </dgm:pt>
    <dgm:pt modelId="{5369A02F-D642-480B-B5B8-8EDFA4F0FBCB}" type="parTrans" cxnId="{938BCA9D-7F5D-4AFA-ABA9-9F63BDC9E184}">
      <dgm:prSet/>
      <dgm:spPr/>
      <dgm:t>
        <a:bodyPr/>
        <a:lstStyle/>
        <a:p>
          <a:endParaRPr lang="en-US"/>
        </a:p>
      </dgm:t>
    </dgm:pt>
    <dgm:pt modelId="{4D842CA4-A0AB-4A4A-9982-2BA3154EA52C}" type="sibTrans" cxnId="{938BCA9D-7F5D-4AFA-ABA9-9F63BDC9E184}">
      <dgm:prSet/>
      <dgm:spPr/>
      <dgm:t>
        <a:bodyPr/>
        <a:lstStyle/>
        <a:p>
          <a:endParaRPr lang="en-US"/>
        </a:p>
      </dgm:t>
    </dgm:pt>
    <dgm:pt modelId="{1B39D759-FBA2-4FB3-A172-6A01F8586367}">
      <dgm:prSet phldrT="[Text]" custT="1"/>
      <dgm:spPr/>
      <dgm:t>
        <a:bodyPr/>
        <a:lstStyle/>
        <a:p>
          <a:r>
            <a:rPr lang="en-US" sz="1800" dirty="0" smtClean="0"/>
            <a:t>Are you a good fit with the organization and the target position?</a:t>
          </a:r>
          <a:endParaRPr lang="en-US" sz="1800" dirty="0"/>
        </a:p>
      </dgm:t>
    </dgm:pt>
    <dgm:pt modelId="{57178F11-EEE8-4D35-8442-752774784321}" type="parTrans" cxnId="{56467E2B-07B9-431A-AF8F-7A58524B62F8}">
      <dgm:prSet/>
      <dgm:spPr/>
      <dgm:t>
        <a:bodyPr/>
        <a:lstStyle/>
        <a:p>
          <a:endParaRPr lang="en-US"/>
        </a:p>
      </dgm:t>
    </dgm:pt>
    <dgm:pt modelId="{394DD73E-D2BC-49EB-AE68-D86ADCE0E3FF}" type="sibTrans" cxnId="{56467E2B-07B9-431A-AF8F-7A58524B62F8}">
      <dgm:prSet/>
      <dgm:spPr/>
      <dgm:t>
        <a:bodyPr/>
        <a:lstStyle/>
        <a:p>
          <a:endParaRPr lang="en-US"/>
        </a:p>
      </dgm:t>
    </dgm:pt>
    <dgm:pt modelId="{E022522D-B196-42EF-B450-F7F8E78BBABC}">
      <dgm:prSet phldrT="[Text]" custT="1"/>
      <dgm:spPr/>
      <dgm:t>
        <a:bodyPr/>
        <a:lstStyle/>
        <a:p>
          <a:r>
            <a:rPr lang="en-US" sz="1800" dirty="0" smtClean="0"/>
            <a:t>Do you have the qualities of a good employee-work ethic, confidence, dedication, positivity, courtesy, commitment, curiosity?</a:t>
          </a:r>
          <a:endParaRPr lang="en-US" sz="1800" dirty="0"/>
        </a:p>
      </dgm:t>
    </dgm:pt>
    <dgm:pt modelId="{FDDBE59B-D216-4CCC-8D39-F7128F007F2C}" type="parTrans" cxnId="{8D32E8D5-4F36-4BDD-8762-9DC56044B723}">
      <dgm:prSet/>
      <dgm:spPr/>
      <dgm:t>
        <a:bodyPr/>
        <a:lstStyle/>
        <a:p>
          <a:endParaRPr lang="en-US"/>
        </a:p>
      </dgm:t>
    </dgm:pt>
    <dgm:pt modelId="{20F53BD1-7A74-4EB0-9F53-F82E37A68544}" type="sibTrans" cxnId="{8D32E8D5-4F36-4BDD-8762-9DC56044B723}">
      <dgm:prSet/>
      <dgm:spPr/>
      <dgm:t>
        <a:bodyPr/>
        <a:lstStyle/>
        <a:p>
          <a:endParaRPr lang="en-US"/>
        </a:p>
      </dgm:t>
    </dgm:pt>
    <dgm:pt modelId="{9D395288-F9F4-44B2-8745-6504828C0328}">
      <dgm:prSet phldrT="[Text]" custT="1"/>
      <dgm:spPr/>
      <dgm:t>
        <a:bodyPr/>
        <a:lstStyle/>
        <a:p>
          <a:r>
            <a:rPr lang="en-US" sz="1800" dirty="0" smtClean="0"/>
            <a:t>Can you commit to something larger than your own individual goals?</a:t>
          </a:r>
          <a:endParaRPr lang="en-US" sz="1800" dirty="0"/>
        </a:p>
      </dgm:t>
    </dgm:pt>
    <dgm:pt modelId="{947053A8-D97F-4356-B329-8E0EECB95A3C}" type="parTrans" cxnId="{4CDE8DAD-AF08-43FB-B8AE-1CBEE8CDDDDB}">
      <dgm:prSet/>
      <dgm:spPr/>
      <dgm:t>
        <a:bodyPr/>
        <a:lstStyle/>
        <a:p>
          <a:endParaRPr lang="en-US"/>
        </a:p>
      </dgm:t>
    </dgm:pt>
    <dgm:pt modelId="{EFA4C193-F1EE-4867-9C02-3FDA70D62F27}" type="sibTrans" cxnId="{4CDE8DAD-AF08-43FB-B8AE-1CBEE8CDDDDB}">
      <dgm:prSet/>
      <dgm:spPr/>
      <dgm:t>
        <a:bodyPr/>
        <a:lstStyle/>
        <a:p>
          <a:endParaRPr lang="en-US"/>
        </a:p>
      </dgm:t>
    </dgm:pt>
    <dgm:pt modelId="{48BC7635-EB32-41FA-BCF3-5DC1759E11D3}">
      <dgm:prSet phldrT="[Text]" custT="1"/>
      <dgm:spPr/>
      <dgm:t>
        <a:bodyPr/>
        <a:lstStyle/>
        <a:p>
          <a:r>
            <a:rPr lang="en-US" sz="1800" dirty="0" smtClean="0"/>
            <a:t>Are a good fit with the unique culture of the organization?</a:t>
          </a:r>
          <a:endParaRPr lang="en-US" sz="1800" dirty="0"/>
        </a:p>
      </dgm:t>
    </dgm:pt>
    <dgm:pt modelId="{028ABF6D-2E32-48EF-93EB-949A6F68EF3B}" type="parTrans" cxnId="{0E13DD27-86F0-415F-A800-F18B3E731C25}">
      <dgm:prSet/>
      <dgm:spPr/>
      <dgm:t>
        <a:bodyPr/>
        <a:lstStyle/>
        <a:p>
          <a:endParaRPr lang="en-US"/>
        </a:p>
      </dgm:t>
    </dgm:pt>
    <dgm:pt modelId="{F642741E-D98F-4986-B2F6-0E4B070412B9}" type="sibTrans" cxnId="{0E13DD27-86F0-415F-A800-F18B3E731C25}">
      <dgm:prSet/>
      <dgm:spPr/>
      <dgm:t>
        <a:bodyPr/>
        <a:lstStyle/>
        <a:p>
          <a:endParaRPr lang="en-US"/>
        </a:p>
      </dgm:t>
    </dgm:pt>
    <dgm:pt modelId="{65DDF963-57E1-43F0-B00C-4A5AFD673D4F}" type="pres">
      <dgm:prSet presAssocID="{52BFCE98-5598-45DB-B669-B67094B645ED}" presName="linear" presStyleCnt="0">
        <dgm:presLayoutVars>
          <dgm:dir/>
          <dgm:animLvl val="lvl"/>
          <dgm:resizeHandles val="exact"/>
        </dgm:presLayoutVars>
      </dgm:prSet>
      <dgm:spPr/>
      <dgm:t>
        <a:bodyPr/>
        <a:lstStyle/>
        <a:p>
          <a:endParaRPr lang="en-US"/>
        </a:p>
      </dgm:t>
    </dgm:pt>
    <dgm:pt modelId="{5DA7872F-19D8-4BD0-8B8B-130F94876733}" type="pres">
      <dgm:prSet presAssocID="{2616A9CA-1281-4617-B0F5-1B4190F36BF0}" presName="parentLin" presStyleCnt="0"/>
      <dgm:spPr/>
      <dgm:t>
        <a:bodyPr/>
        <a:lstStyle/>
        <a:p>
          <a:endParaRPr lang="en-US"/>
        </a:p>
      </dgm:t>
    </dgm:pt>
    <dgm:pt modelId="{1B4F7973-0ADF-4A66-A186-E4B6AB5712A8}" type="pres">
      <dgm:prSet presAssocID="{2616A9CA-1281-4617-B0F5-1B4190F36BF0}" presName="parentLeftMargin" presStyleLbl="node1" presStyleIdx="0" presStyleCnt="5"/>
      <dgm:spPr/>
      <dgm:t>
        <a:bodyPr/>
        <a:lstStyle/>
        <a:p>
          <a:endParaRPr lang="en-US"/>
        </a:p>
      </dgm:t>
    </dgm:pt>
    <dgm:pt modelId="{617309B9-AB9C-4C4F-A2C2-733233B53CB4}" type="pres">
      <dgm:prSet presAssocID="{2616A9CA-1281-4617-B0F5-1B4190F36BF0}" presName="parentText" presStyleLbl="node1" presStyleIdx="0" presStyleCnt="5" custScaleY="224509">
        <dgm:presLayoutVars>
          <dgm:chMax val="0"/>
          <dgm:bulletEnabled val="1"/>
        </dgm:presLayoutVars>
      </dgm:prSet>
      <dgm:spPr/>
      <dgm:t>
        <a:bodyPr/>
        <a:lstStyle/>
        <a:p>
          <a:endParaRPr lang="en-US"/>
        </a:p>
      </dgm:t>
    </dgm:pt>
    <dgm:pt modelId="{B5E3E522-70C6-4306-9B11-56C7A9C2C1A7}" type="pres">
      <dgm:prSet presAssocID="{2616A9CA-1281-4617-B0F5-1B4190F36BF0}" presName="negativeSpace" presStyleCnt="0"/>
      <dgm:spPr/>
      <dgm:t>
        <a:bodyPr/>
        <a:lstStyle/>
        <a:p>
          <a:endParaRPr lang="en-US"/>
        </a:p>
      </dgm:t>
    </dgm:pt>
    <dgm:pt modelId="{B13613BB-0FC2-46E5-9C2A-B69803B22C08}" type="pres">
      <dgm:prSet presAssocID="{2616A9CA-1281-4617-B0F5-1B4190F36BF0}" presName="childText" presStyleLbl="conFgAcc1" presStyleIdx="0" presStyleCnt="5">
        <dgm:presLayoutVars>
          <dgm:bulletEnabled val="1"/>
        </dgm:presLayoutVars>
      </dgm:prSet>
      <dgm:spPr/>
      <dgm:t>
        <a:bodyPr/>
        <a:lstStyle/>
        <a:p>
          <a:endParaRPr lang="en-US"/>
        </a:p>
      </dgm:t>
    </dgm:pt>
    <dgm:pt modelId="{D03F277A-F31D-4B34-8A45-03641CE09EEE}" type="pres">
      <dgm:prSet presAssocID="{4D842CA4-A0AB-4A4A-9982-2BA3154EA52C}" presName="spaceBetweenRectangles" presStyleCnt="0"/>
      <dgm:spPr/>
      <dgm:t>
        <a:bodyPr/>
        <a:lstStyle/>
        <a:p>
          <a:endParaRPr lang="en-US"/>
        </a:p>
      </dgm:t>
    </dgm:pt>
    <dgm:pt modelId="{C2655154-CCAD-4790-9C69-5640889BD3B0}" type="pres">
      <dgm:prSet presAssocID="{1B39D759-FBA2-4FB3-A172-6A01F8586367}" presName="parentLin" presStyleCnt="0"/>
      <dgm:spPr/>
      <dgm:t>
        <a:bodyPr/>
        <a:lstStyle/>
        <a:p>
          <a:endParaRPr lang="en-US"/>
        </a:p>
      </dgm:t>
    </dgm:pt>
    <dgm:pt modelId="{926C7318-5A89-477B-8662-26C7F23C691B}" type="pres">
      <dgm:prSet presAssocID="{1B39D759-FBA2-4FB3-A172-6A01F8586367}" presName="parentLeftMargin" presStyleLbl="node1" presStyleIdx="0" presStyleCnt="5"/>
      <dgm:spPr/>
      <dgm:t>
        <a:bodyPr/>
        <a:lstStyle/>
        <a:p>
          <a:endParaRPr lang="en-US"/>
        </a:p>
      </dgm:t>
    </dgm:pt>
    <dgm:pt modelId="{730DA175-2860-4F28-85F9-28A6A21D4A24}" type="pres">
      <dgm:prSet presAssocID="{1B39D759-FBA2-4FB3-A172-6A01F8586367}" presName="parentText" presStyleLbl="node1" presStyleIdx="1" presStyleCnt="5" custScaleX="104874" custScaleY="281355">
        <dgm:presLayoutVars>
          <dgm:chMax val="0"/>
          <dgm:bulletEnabled val="1"/>
        </dgm:presLayoutVars>
      </dgm:prSet>
      <dgm:spPr/>
      <dgm:t>
        <a:bodyPr/>
        <a:lstStyle/>
        <a:p>
          <a:endParaRPr lang="en-US"/>
        </a:p>
      </dgm:t>
    </dgm:pt>
    <dgm:pt modelId="{1B874E35-F115-43C7-BD6B-52BC58F35681}" type="pres">
      <dgm:prSet presAssocID="{1B39D759-FBA2-4FB3-A172-6A01F8586367}" presName="negativeSpace" presStyleCnt="0"/>
      <dgm:spPr/>
      <dgm:t>
        <a:bodyPr/>
        <a:lstStyle/>
        <a:p>
          <a:endParaRPr lang="en-US"/>
        </a:p>
      </dgm:t>
    </dgm:pt>
    <dgm:pt modelId="{17856CF3-624C-45BC-AC50-4079F3971410}" type="pres">
      <dgm:prSet presAssocID="{1B39D759-FBA2-4FB3-A172-6A01F8586367}" presName="childText" presStyleLbl="conFgAcc1" presStyleIdx="1" presStyleCnt="5">
        <dgm:presLayoutVars>
          <dgm:bulletEnabled val="1"/>
        </dgm:presLayoutVars>
      </dgm:prSet>
      <dgm:spPr/>
      <dgm:t>
        <a:bodyPr/>
        <a:lstStyle/>
        <a:p>
          <a:endParaRPr lang="en-US"/>
        </a:p>
      </dgm:t>
    </dgm:pt>
    <dgm:pt modelId="{6DA58B49-582F-4BFE-9E60-D5763EDDF55B}" type="pres">
      <dgm:prSet presAssocID="{394DD73E-D2BC-49EB-AE68-D86ADCE0E3FF}" presName="spaceBetweenRectangles" presStyleCnt="0"/>
      <dgm:spPr/>
      <dgm:t>
        <a:bodyPr/>
        <a:lstStyle/>
        <a:p>
          <a:endParaRPr lang="en-US"/>
        </a:p>
      </dgm:t>
    </dgm:pt>
    <dgm:pt modelId="{8B79DE76-54F7-4EFC-BB2B-D2EBAB4A037C}" type="pres">
      <dgm:prSet presAssocID="{E022522D-B196-42EF-B450-F7F8E78BBABC}" presName="parentLin" presStyleCnt="0"/>
      <dgm:spPr/>
      <dgm:t>
        <a:bodyPr/>
        <a:lstStyle/>
        <a:p>
          <a:endParaRPr lang="en-US"/>
        </a:p>
      </dgm:t>
    </dgm:pt>
    <dgm:pt modelId="{680CD07A-8C62-4419-8072-3544800BB92A}" type="pres">
      <dgm:prSet presAssocID="{E022522D-B196-42EF-B450-F7F8E78BBABC}" presName="parentLeftMargin" presStyleLbl="node1" presStyleIdx="1" presStyleCnt="5"/>
      <dgm:spPr/>
      <dgm:t>
        <a:bodyPr/>
        <a:lstStyle/>
        <a:p>
          <a:endParaRPr lang="en-US"/>
        </a:p>
      </dgm:t>
    </dgm:pt>
    <dgm:pt modelId="{E9CE1389-9D19-481E-BB57-7A748691F0A5}" type="pres">
      <dgm:prSet presAssocID="{E022522D-B196-42EF-B450-F7F8E78BBABC}" presName="parentText" presStyleLbl="node1" presStyleIdx="2" presStyleCnt="5" custScaleY="335945">
        <dgm:presLayoutVars>
          <dgm:chMax val="0"/>
          <dgm:bulletEnabled val="1"/>
        </dgm:presLayoutVars>
      </dgm:prSet>
      <dgm:spPr/>
      <dgm:t>
        <a:bodyPr/>
        <a:lstStyle/>
        <a:p>
          <a:endParaRPr lang="en-US"/>
        </a:p>
      </dgm:t>
    </dgm:pt>
    <dgm:pt modelId="{B7A23993-4B36-40DE-BF96-6B3477EC492F}" type="pres">
      <dgm:prSet presAssocID="{E022522D-B196-42EF-B450-F7F8E78BBABC}" presName="negativeSpace" presStyleCnt="0"/>
      <dgm:spPr/>
      <dgm:t>
        <a:bodyPr/>
        <a:lstStyle/>
        <a:p>
          <a:endParaRPr lang="en-US"/>
        </a:p>
      </dgm:t>
    </dgm:pt>
    <dgm:pt modelId="{C2215BE0-FC27-451F-8143-BC5174A9813C}" type="pres">
      <dgm:prSet presAssocID="{E022522D-B196-42EF-B450-F7F8E78BBABC}" presName="childText" presStyleLbl="conFgAcc1" presStyleIdx="2" presStyleCnt="5">
        <dgm:presLayoutVars>
          <dgm:bulletEnabled val="1"/>
        </dgm:presLayoutVars>
      </dgm:prSet>
      <dgm:spPr/>
      <dgm:t>
        <a:bodyPr/>
        <a:lstStyle/>
        <a:p>
          <a:endParaRPr lang="en-US"/>
        </a:p>
      </dgm:t>
    </dgm:pt>
    <dgm:pt modelId="{28F1F201-678B-4968-8B59-6019E42E295D}" type="pres">
      <dgm:prSet presAssocID="{20F53BD1-7A74-4EB0-9F53-F82E37A68544}" presName="spaceBetweenRectangles" presStyleCnt="0"/>
      <dgm:spPr/>
      <dgm:t>
        <a:bodyPr/>
        <a:lstStyle/>
        <a:p>
          <a:endParaRPr lang="en-US"/>
        </a:p>
      </dgm:t>
    </dgm:pt>
    <dgm:pt modelId="{4F05F316-D9DE-4DF7-9D8A-B054406C6A19}" type="pres">
      <dgm:prSet presAssocID="{9D395288-F9F4-44B2-8745-6504828C0328}" presName="parentLin" presStyleCnt="0"/>
      <dgm:spPr/>
      <dgm:t>
        <a:bodyPr/>
        <a:lstStyle/>
        <a:p>
          <a:endParaRPr lang="en-US"/>
        </a:p>
      </dgm:t>
    </dgm:pt>
    <dgm:pt modelId="{1C8EB910-F705-43DE-BABB-6871FEF10B8D}" type="pres">
      <dgm:prSet presAssocID="{9D395288-F9F4-44B2-8745-6504828C0328}" presName="parentLeftMargin" presStyleLbl="node1" presStyleIdx="2" presStyleCnt="5"/>
      <dgm:spPr/>
      <dgm:t>
        <a:bodyPr/>
        <a:lstStyle/>
        <a:p>
          <a:endParaRPr lang="en-US"/>
        </a:p>
      </dgm:t>
    </dgm:pt>
    <dgm:pt modelId="{243627D3-9DD2-480F-AD2B-5CFDA8FC6081}" type="pres">
      <dgm:prSet presAssocID="{9D395288-F9F4-44B2-8745-6504828C0328}" presName="parentText" presStyleLbl="node1" presStyleIdx="3" presStyleCnt="5" custScaleY="479949">
        <dgm:presLayoutVars>
          <dgm:chMax val="0"/>
          <dgm:bulletEnabled val="1"/>
        </dgm:presLayoutVars>
      </dgm:prSet>
      <dgm:spPr/>
      <dgm:t>
        <a:bodyPr/>
        <a:lstStyle/>
        <a:p>
          <a:endParaRPr lang="en-US"/>
        </a:p>
      </dgm:t>
    </dgm:pt>
    <dgm:pt modelId="{E06433E6-8C8B-4675-90ED-1F425B4CD6DA}" type="pres">
      <dgm:prSet presAssocID="{9D395288-F9F4-44B2-8745-6504828C0328}" presName="negativeSpace" presStyleCnt="0"/>
      <dgm:spPr/>
      <dgm:t>
        <a:bodyPr/>
        <a:lstStyle/>
        <a:p>
          <a:endParaRPr lang="en-US"/>
        </a:p>
      </dgm:t>
    </dgm:pt>
    <dgm:pt modelId="{81B1E6B7-E970-492E-9C8A-6BF6B022AB7E}" type="pres">
      <dgm:prSet presAssocID="{9D395288-F9F4-44B2-8745-6504828C0328}" presName="childText" presStyleLbl="conFgAcc1" presStyleIdx="3" presStyleCnt="5">
        <dgm:presLayoutVars>
          <dgm:bulletEnabled val="1"/>
        </dgm:presLayoutVars>
      </dgm:prSet>
      <dgm:spPr/>
      <dgm:t>
        <a:bodyPr/>
        <a:lstStyle/>
        <a:p>
          <a:endParaRPr lang="en-US"/>
        </a:p>
      </dgm:t>
    </dgm:pt>
    <dgm:pt modelId="{56F8DD42-1FE6-4840-9BDF-716AEF386C45}" type="pres">
      <dgm:prSet presAssocID="{EFA4C193-F1EE-4867-9C02-3FDA70D62F27}" presName="spaceBetweenRectangles" presStyleCnt="0"/>
      <dgm:spPr/>
      <dgm:t>
        <a:bodyPr/>
        <a:lstStyle/>
        <a:p>
          <a:endParaRPr lang="en-US"/>
        </a:p>
      </dgm:t>
    </dgm:pt>
    <dgm:pt modelId="{ED1609CC-BBF4-468B-906C-B0D1D2B09DB1}" type="pres">
      <dgm:prSet presAssocID="{48BC7635-EB32-41FA-BCF3-5DC1759E11D3}" presName="parentLin" presStyleCnt="0"/>
      <dgm:spPr/>
      <dgm:t>
        <a:bodyPr/>
        <a:lstStyle/>
        <a:p>
          <a:endParaRPr lang="en-US"/>
        </a:p>
      </dgm:t>
    </dgm:pt>
    <dgm:pt modelId="{19446ECD-D685-4EE4-91EC-E0AB17373559}" type="pres">
      <dgm:prSet presAssocID="{48BC7635-EB32-41FA-BCF3-5DC1759E11D3}" presName="parentLeftMargin" presStyleLbl="node1" presStyleIdx="3" presStyleCnt="5"/>
      <dgm:spPr/>
      <dgm:t>
        <a:bodyPr/>
        <a:lstStyle/>
        <a:p>
          <a:endParaRPr lang="en-US"/>
        </a:p>
      </dgm:t>
    </dgm:pt>
    <dgm:pt modelId="{AAF6DB4D-A6B1-4462-AD1A-C94A3C9E1A0C}" type="pres">
      <dgm:prSet presAssocID="{48BC7635-EB32-41FA-BCF3-5DC1759E11D3}" presName="parentText" presStyleLbl="node1" presStyleIdx="4" presStyleCnt="5" custScaleY="377077">
        <dgm:presLayoutVars>
          <dgm:chMax val="0"/>
          <dgm:bulletEnabled val="1"/>
        </dgm:presLayoutVars>
      </dgm:prSet>
      <dgm:spPr/>
      <dgm:t>
        <a:bodyPr/>
        <a:lstStyle/>
        <a:p>
          <a:endParaRPr lang="en-US"/>
        </a:p>
      </dgm:t>
    </dgm:pt>
    <dgm:pt modelId="{3E3EA687-9CB6-41A4-8581-D6846F93A57A}" type="pres">
      <dgm:prSet presAssocID="{48BC7635-EB32-41FA-BCF3-5DC1759E11D3}" presName="negativeSpace" presStyleCnt="0"/>
      <dgm:spPr/>
      <dgm:t>
        <a:bodyPr/>
        <a:lstStyle/>
        <a:p>
          <a:endParaRPr lang="en-US"/>
        </a:p>
      </dgm:t>
    </dgm:pt>
    <dgm:pt modelId="{B2A3D665-B196-450D-A1C9-C444500744E9}" type="pres">
      <dgm:prSet presAssocID="{48BC7635-EB32-41FA-BCF3-5DC1759E11D3}" presName="childText" presStyleLbl="conFgAcc1" presStyleIdx="4" presStyleCnt="5">
        <dgm:presLayoutVars>
          <dgm:bulletEnabled val="1"/>
        </dgm:presLayoutVars>
      </dgm:prSet>
      <dgm:spPr/>
      <dgm:t>
        <a:bodyPr/>
        <a:lstStyle/>
        <a:p>
          <a:endParaRPr lang="en-US"/>
        </a:p>
      </dgm:t>
    </dgm:pt>
  </dgm:ptLst>
  <dgm:cxnLst>
    <dgm:cxn modelId="{A300FB7B-1BA1-4202-B8BF-713B499D0805}" type="presOf" srcId="{1B39D759-FBA2-4FB3-A172-6A01F8586367}" destId="{926C7318-5A89-477B-8662-26C7F23C691B}" srcOrd="0" destOrd="0" presId="urn:microsoft.com/office/officeart/2005/8/layout/list1"/>
    <dgm:cxn modelId="{8C951C17-E2BC-405F-97D4-7BA8DE2F6C58}" type="presOf" srcId="{48BC7635-EB32-41FA-BCF3-5DC1759E11D3}" destId="{AAF6DB4D-A6B1-4462-AD1A-C94A3C9E1A0C}" srcOrd="1" destOrd="0" presId="urn:microsoft.com/office/officeart/2005/8/layout/list1"/>
    <dgm:cxn modelId="{4CDE8DAD-AF08-43FB-B8AE-1CBEE8CDDDDB}" srcId="{52BFCE98-5598-45DB-B669-B67094B645ED}" destId="{9D395288-F9F4-44B2-8745-6504828C0328}" srcOrd="3" destOrd="0" parTransId="{947053A8-D97F-4356-B329-8E0EECB95A3C}" sibTransId="{EFA4C193-F1EE-4867-9C02-3FDA70D62F27}"/>
    <dgm:cxn modelId="{3FF707E4-5E96-488F-9718-F4C2DC74777E}" type="presOf" srcId="{E022522D-B196-42EF-B450-F7F8E78BBABC}" destId="{680CD07A-8C62-4419-8072-3544800BB92A}" srcOrd="0" destOrd="0" presId="urn:microsoft.com/office/officeart/2005/8/layout/list1"/>
    <dgm:cxn modelId="{ADB6B7A6-1B05-42FB-9DDB-D1C78E4F0A1A}" type="presOf" srcId="{9D395288-F9F4-44B2-8745-6504828C0328}" destId="{1C8EB910-F705-43DE-BABB-6871FEF10B8D}" srcOrd="0" destOrd="0" presId="urn:microsoft.com/office/officeart/2005/8/layout/list1"/>
    <dgm:cxn modelId="{138FA082-05B3-4865-96BC-221D8B8BADAC}" type="presOf" srcId="{2616A9CA-1281-4617-B0F5-1B4190F36BF0}" destId="{617309B9-AB9C-4C4F-A2C2-733233B53CB4}" srcOrd="1" destOrd="0" presId="urn:microsoft.com/office/officeart/2005/8/layout/list1"/>
    <dgm:cxn modelId="{2EB45928-1F59-4464-A712-B886BAB623B5}" type="presOf" srcId="{52BFCE98-5598-45DB-B669-B67094B645ED}" destId="{65DDF963-57E1-43F0-B00C-4A5AFD673D4F}" srcOrd="0" destOrd="0" presId="urn:microsoft.com/office/officeart/2005/8/layout/list1"/>
    <dgm:cxn modelId="{2E654204-59CF-45B4-94A6-53A859F9F746}" type="presOf" srcId="{1B39D759-FBA2-4FB3-A172-6A01F8586367}" destId="{730DA175-2860-4F28-85F9-28A6A21D4A24}" srcOrd="1" destOrd="0" presId="urn:microsoft.com/office/officeart/2005/8/layout/list1"/>
    <dgm:cxn modelId="{A7A8BB6A-9330-405A-B06C-C76A083DA218}" type="presOf" srcId="{9D395288-F9F4-44B2-8745-6504828C0328}" destId="{243627D3-9DD2-480F-AD2B-5CFDA8FC6081}" srcOrd="1" destOrd="0" presId="urn:microsoft.com/office/officeart/2005/8/layout/list1"/>
    <dgm:cxn modelId="{56467E2B-07B9-431A-AF8F-7A58524B62F8}" srcId="{52BFCE98-5598-45DB-B669-B67094B645ED}" destId="{1B39D759-FBA2-4FB3-A172-6A01F8586367}" srcOrd="1" destOrd="0" parTransId="{57178F11-EEE8-4D35-8442-752774784321}" sibTransId="{394DD73E-D2BC-49EB-AE68-D86ADCE0E3FF}"/>
    <dgm:cxn modelId="{DF8D5163-02D0-45D4-B626-9B86B2BD9207}" type="presOf" srcId="{2616A9CA-1281-4617-B0F5-1B4190F36BF0}" destId="{1B4F7973-0ADF-4A66-A186-E4B6AB5712A8}" srcOrd="0" destOrd="0" presId="urn:microsoft.com/office/officeart/2005/8/layout/list1"/>
    <dgm:cxn modelId="{938BCA9D-7F5D-4AFA-ABA9-9F63BDC9E184}" srcId="{52BFCE98-5598-45DB-B669-B67094B645ED}" destId="{2616A9CA-1281-4617-B0F5-1B4190F36BF0}" srcOrd="0" destOrd="0" parTransId="{5369A02F-D642-480B-B5B8-8EDFA4F0FBCB}" sibTransId="{4D842CA4-A0AB-4A4A-9982-2BA3154EA52C}"/>
    <dgm:cxn modelId="{B79D7E76-69C6-4475-A1CE-ED9271D1936C}" type="presOf" srcId="{48BC7635-EB32-41FA-BCF3-5DC1759E11D3}" destId="{19446ECD-D685-4EE4-91EC-E0AB17373559}" srcOrd="0" destOrd="0" presId="urn:microsoft.com/office/officeart/2005/8/layout/list1"/>
    <dgm:cxn modelId="{0174F3CE-FC27-4430-907A-D14A4E491E6C}" type="presOf" srcId="{E022522D-B196-42EF-B450-F7F8E78BBABC}" destId="{E9CE1389-9D19-481E-BB57-7A748691F0A5}" srcOrd="1" destOrd="0" presId="urn:microsoft.com/office/officeart/2005/8/layout/list1"/>
    <dgm:cxn modelId="{8D32E8D5-4F36-4BDD-8762-9DC56044B723}" srcId="{52BFCE98-5598-45DB-B669-B67094B645ED}" destId="{E022522D-B196-42EF-B450-F7F8E78BBABC}" srcOrd="2" destOrd="0" parTransId="{FDDBE59B-D216-4CCC-8D39-F7128F007F2C}" sibTransId="{20F53BD1-7A74-4EB0-9F53-F82E37A68544}"/>
    <dgm:cxn modelId="{0E13DD27-86F0-415F-A800-F18B3E731C25}" srcId="{52BFCE98-5598-45DB-B669-B67094B645ED}" destId="{48BC7635-EB32-41FA-BCF3-5DC1759E11D3}" srcOrd="4" destOrd="0" parTransId="{028ABF6D-2E32-48EF-93EB-949A6F68EF3B}" sibTransId="{F642741E-D98F-4986-B2F6-0E4B070412B9}"/>
    <dgm:cxn modelId="{EC344729-8B1B-44AF-B2DA-37FD39626A5B}" type="presParOf" srcId="{65DDF963-57E1-43F0-B00C-4A5AFD673D4F}" destId="{5DA7872F-19D8-4BD0-8B8B-130F94876733}" srcOrd="0" destOrd="0" presId="urn:microsoft.com/office/officeart/2005/8/layout/list1"/>
    <dgm:cxn modelId="{609FDEEC-B1CA-405C-9D5C-8B38F08B4A4E}" type="presParOf" srcId="{5DA7872F-19D8-4BD0-8B8B-130F94876733}" destId="{1B4F7973-0ADF-4A66-A186-E4B6AB5712A8}" srcOrd="0" destOrd="0" presId="urn:microsoft.com/office/officeart/2005/8/layout/list1"/>
    <dgm:cxn modelId="{2E36D160-A120-4C6E-8795-771170DBB9F4}" type="presParOf" srcId="{5DA7872F-19D8-4BD0-8B8B-130F94876733}" destId="{617309B9-AB9C-4C4F-A2C2-733233B53CB4}" srcOrd="1" destOrd="0" presId="urn:microsoft.com/office/officeart/2005/8/layout/list1"/>
    <dgm:cxn modelId="{46ACC55F-BF77-4146-A08A-056F2E4D9068}" type="presParOf" srcId="{65DDF963-57E1-43F0-B00C-4A5AFD673D4F}" destId="{B5E3E522-70C6-4306-9B11-56C7A9C2C1A7}" srcOrd="1" destOrd="0" presId="urn:microsoft.com/office/officeart/2005/8/layout/list1"/>
    <dgm:cxn modelId="{9C18008E-1CB2-4657-8167-A14A5C4147C3}" type="presParOf" srcId="{65DDF963-57E1-43F0-B00C-4A5AFD673D4F}" destId="{B13613BB-0FC2-46E5-9C2A-B69803B22C08}" srcOrd="2" destOrd="0" presId="urn:microsoft.com/office/officeart/2005/8/layout/list1"/>
    <dgm:cxn modelId="{0E5C1599-9E26-4A00-96E8-3A0059AACE34}" type="presParOf" srcId="{65DDF963-57E1-43F0-B00C-4A5AFD673D4F}" destId="{D03F277A-F31D-4B34-8A45-03641CE09EEE}" srcOrd="3" destOrd="0" presId="urn:microsoft.com/office/officeart/2005/8/layout/list1"/>
    <dgm:cxn modelId="{1BD4C30E-E056-45BF-AD0B-FB870729409A}" type="presParOf" srcId="{65DDF963-57E1-43F0-B00C-4A5AFD673D4F}" destId="{C2655154-CCAD-4790-9C69-5640889BD3B0}" srcOrd="4" destOrd="0" presId="urn:microsoft.com/office/officeart/2005/8/layout/list1"/>
    <dgm:cxn modelId="{1F55F4BF-59B1-4110-907C-3D1D45F26CA5}" type="presParOf" srcId="{C2655154-CCAD-4790-9C69-5640889BD3B0}" destId="{926C7318-5A89-477B-8662-26C7F23C691B}" srcOrd="0" destOrd="0" presId="urn:microsoft.com/office/officeart/2005/8/layout/list1"/>
    <dgm:cxn modelId="{E8D421F9-2946-4718-96B7-528F9D4D2009}" type="presParOf" srcId="{C2655154-CCAD-4790-9C69-5640889BD3B0}" destId="{730DA175-2860-4F28-85F9-28A6A21D4A24}" srcOrd="1" destOrd="0" presId="urn:microsoft.com/office/officeart/2005/8/layout/list1"/>
    <dgm:cxn modelId="{D4A3A0D5-D490-4D82-8381-61235FD1DED9}" type="presParOf" srcId="{65DDF963-57E1-43F0-B00C-4A5AFD673D4F}" destId="{1B874E35-F115-43C7-BD6B-52BC58F35681}" srcOrd="5" destOrd="0" presId="urn:microsoft.com/office/officeart/2005/8/layout/list1"/>
    <dgm:cxn modelId="{6B9F3BB2-F01F-41E3-AF08-11E6107074AF}" type="presParOf" srcId="{65DDF963-57E1-43F0-B00C-4A5AFD673D4F}" destId="{17856CF3-624C-45BC-AC50-4079F3971410}" srcOrd="6" destOrd="0" presId="urn:microsoft.com/office/officeart/2005/8/layout/list1"/>
    <dgm:cxn modelId="{54E835E7-033B-4214-BC4C-3630246945D0}" type="presParOf" srcId="{65DDF963-57E1-43F0-B00C-4A5AFD673D4F}" destId="{6DA58B49-582F-4BFE-9E60-D5763EDDF55B}" srcOrd="7" destOrd="0" presId="urn:microsoft.com/office/officeart/2005/8/layout/list1"/>
    <dgm:cxn modelId="{F36A1106-B37B-4402-9773-73525C1B2A3C}" type="presParOf" srcId="{65DDF963-57E1-43F0-B00C-4A5AFD673D4F}" destId="{8B79DE76-54F7-4EFC-BB2B-D2EBAB4A037C}" srcOrd="8" destOrd="0" presId="urn:microsoft.com/office/officeart/2005/8/layout/list1"/>
    <dgm:cxn modelId="{950BA0CD-FB94-4ACB-BD40-DE4A1BDD3A44}" type="presParOf" srcId="{8B79DE76-54F7-4EFC-BB2B-D2EBAB4A037C}" destId="{680CD07A-8C62-4419-8072-3544800BB92A}" srcOrd="0" destOrd="0" presId="urn:microsoft.com/office/officeart/2005/8/layout/list1"/>
    <dgm:cxn modelId="{4CCD907F-989B-4F69-B2CD-974D84721E0E}" type="presParOf" srcId="{8B79DE76-54F7-4EFC-BB2B-D2EBAB4A037C}" destId="{E9CE1389-9D19-481E-BB57-7A748691F0A5}" srcOrd="1" destOrd="0" presId="urn:microsoft.com/office/officeart/2005/8/layout/list1"/>
    <dgm:cxn modelId="{E6378961-5D4A-4D8D-8F0F-7E8630B3369B}" type="presParOf" srcId="{65DDF963-57E1-43F0-B00C-4A5AFD673D4F}" destId="{B7A23993-4B36-40DE-BF96-6B3477EC492F}" srcOrd="9" destOrd="0" presId="urn:microsoft.com/office/officeart/2005/8/layout/list1"/>
    <dgm:cxn modelId="{B195AE62-037F-4B6D-883B-91F05306C2DF}" type="presParOf" srcId="{65DDF963-57E1-43F0-B00C-4A5AFD673D4F}" destId="{C2215BE0-FC27-451F-8143-BC5174A9813C}" srcOrd="10" destOrd="0" presId="urn:microsoft.com/office/officeart/2005/8/layout/list1"/>
    <dgm:cxn modelId="{2829B349-2A70-4E16-845A-86F13D44E8A2}" type="presParOf" srcId="{65DDF963-57E1-43F0-B00C-4A5AFD673D4F}" destId="{28F1F201-678B-4968-8B59-6019E42E295D}" srcOrd="11" destOrd="0" presId="urn:microsoft.com/office/officeart/2005/8/layout/list1"/>
    <dgm:cxn modelId="{9BBA1200-BA0F-4D8E-B916-B061AC3867BD}" type="presParOf" srcId="{65DDF963-57E1-43F0-B00C-4A5AFD673D4F}" destId="{4F05F316-D9DE-4DF7-9D8A-B054406C6A19}" srcOrd="12" destOrd="0" presId="urn:microsoft.com/office/officeart/2005/8/layout/list1"/>
    <dgm:cxn modelId="{ACC971E6-8A75-484F-8902-75E6C27EA1D1}" type="presParOf" srcId="{4F05F316-D9DE-4DF7-9D8A-B054406C6A19}" destId="{1C8EB910-F705-43DE-BABB-6871FEF10B8D}" srcOrd="0" destOrd="0" presId="urn:microsoft.com/office/officeart/2005/8/layout/list1"/>
    <dgm:cxn modelId="{41F5C8A7-4792-4F8E-A262-96E350F8A308}" type="presParOf" srcId="{4F05F316-D9DE-4DF7-9D8A-B054406C6A19}" destId="{243627D3-9DD2-480F-AD2B-5CFDA8FC6081}" srcOrd="1" destOrd="0" presId="urn:microsoft.com/office/officeart/2005/8/layout/list1"/>
    <dgm:cxn modelId="{126AFF24-12EB-413F-8DEF-E530D7DC3B23}" type="presParOf" srcId="{65DDF963-57E1-43F0-B00C-4A5AFD673D4F}" destId="{E06433E6-8C8B-4675-90ED-1F425B4CD6DA}" srcOrd="13" destOrd="0" presId="urn:microsoft.com/office/officeart/2005/8/layout/list1"/>
    <dgm:cxn modelId="{9CE6FAEA-1F3E-4B2E-B94B-E701BBACB721}" type="presParOf" srcId="{65DDF963-57E1-43F0-B00C-4A5AFD673D4F}" destId="{81B1E6B7-E970-492E-9C8A-6BF6B022AB7E}" srcOrd="14" destOrd="0" presId="urn:microsoft.com/office/officeart/2005/8/layout/list1"/>
    <dgm:cxn modelId="{C9F2500D-09D0-4FED-8A1F-79276D46FC1B}" type="presParOf" srcId="{65DDF963-57E1-43F0-B00C-4A5AFD673D4F}" destId="{56F8DD42-1FE6-4840-9BDF-716AEF386C45}" srcOrd="15" destOrd="0" presId="urn:microsoft.com/office/officeart/2005/8/layout/list1"/>
    <dgm:cxn modelId="{B7303593-2192-48C3-B949-3E09C5342607}" type="presParOf" srcId="{65DDF963-57E1-43F0-B00C-4A5AFD673D4F}" destId="{ED1609CC-BBF4-468B-906C-B0D1D2B09DB1}" srcOrd="16" destOrd="0" presId="urn:microsoft.com/office/officeart/2005/8/layout/list1"/>
    <dgm:cxn modelId="{5D9F42B4-0E75-47AF-BED7-2ECA5A13F6D1}" type="presParOf" srcId="{ED1609CC-BBF4-468B-906C-B0D1D2B09DB1}" destId="{19446ECD-D685-4EE4-91EC-E0AB17373559}" srcOrd="0" destOrd="0" presId="urn:microsoft.com/office/officeart/2005/8/layout/list1"/>
    <dgm:cxn modelId="{12B8906B-0A38-490D-9958-251D3ADBF754}" type="presParOf" srcId="{ED1609CC-BBF4-468B-906C-B0D1D2B09DB1}" destId="{AAF6DB4D-A6B1-4462-AD1A-C94A3C9E1A0C}" srcOrd="1" destOrd="0" presId="urn:microsoft.com/office/officeart/2005/8/layout/list1"/>
    <dgm:cxn modelId="{3F188D25-B171-441A-AEF5-CB662FDD5ABA}" type="presParOf" srcId="{65DDF963-57E1-43F0-B00C-4A5AFD673D4F}" destId="{3E3EA687-9CB6-41A4-8581-D6846F93A57A}" srcOrd="17" destOrd="0" presId="urn:microsoft.com/office/officeart/2005/8/layout/list1"/>
    <dgm:cxn modelId="{BC12A4E5-1BC1-45C7-87A0-FB65ACDDE44B}" type="presParOf" srcId="{65DDF963-57E1-43F0-B00C-4A5AFD673D4F}" destId="{B2A3D665-B196-450D-A1C9-C444500744E9}" srcOrd="18"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290624-CCC9-4A2B-AD27-9C9C76B2F7CA}">
      <dsp:nvSpPr>
        <dsp:cNvPr id="0" name=""/>
        <dsp:cNvSpPr/>
      </dsp:nvSpPr>
      <dsp:spPr>
        <a:xfrm>
          <a:off x="0" y="0"/>
          <a:ext cx="9607784" cy="74353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Structured vs Unstructured</a:t>
          </a:r>
          <a:endParaRPr lang="en-US" sz="3100" kern="1200" dirty="0"/>
        </a:p>
      </dsp:txBody>
      <dsp:txXfrm>
        <a:off x="36296" y="36296"/>
        <a:ext cx="9535192" cy="670943"/>
      </dsp:txXfrm>
    </dsp:sp>
    <dsp:sp modelId="{AD3CB44B-7534-43B1-AF42-829A9329C0E6}">
      <dsp:nvSpPr>
        <dsp:cNvPr id="0" name=""/>
        <dsp:cNvSpPr/>
      </dsp:nvSpPr>
      <dsp:spPr>
        <a:xfrm>
          <a:off x="0" y="836417"/>
          <a:ext cx="9607784"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04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A series of fixed questions vs open-ended questions molded as per the responses given</a:t>
          </a:r>
          <a:endParaRPr lang="en-US" sz="2400" kern="1200" dirty="0"/>
        </a:p>
      </dsp:txBody>
      <dsp:txXfrm>
        <a:off x="0" y="836417"/>
        <a:ext cx="9607784" cy="753997"/>
      </dsp:txXfrm>
    </dsp:sp>
    <dsp:sp modelId="{C563276A-9501-49D6-AAB7-514CDE387EEE}">
      <dsp:nvSpPr>
        <dsp:cNvPr id="0" name=""/>
        <dsp:cNvSpPr/>
      </dsp:nvSpPr>
      <dsp:spPr>
        <a:xfrm>
          <a:off x="0" y="1590414"/>
          <a:ext cx="9607784" cy="743535"/>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Panel vs group</a:t>
          </a:r>
          <a:endParaRPr lang="en-US" sz="3100" kern="1200" dirty="0"/>
        </a:p>
      </dsp:txBody>
      <dsp:txXfrm>
        <a:off x="36296" y="1626710"/>
        <a:ext cx="9535192" cy="670943"/>
      </dsp:txXfrm>
    </dsp:sp>
    <dsp:sp modelId="{E9EFD26C-D5DA-4D7D-A795-F346973B5B8E}">
      <dsp:nvSpPr>
        <dsp:cNvPr id="0" name=""/>
        <dsp:cNvSpPr/>
      </dsp:nvSpPr>
      <dsp:spPr>
        <a:xfrm>
          <a:off x="0" y="2333949"/>
          <a:ext cx="9607784"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04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Several interviewers in a panel vs a group discussion with other candidates</a:t>
          </a:r>
          <a:endParaRPr lang="en-US" sz="2400" kern="1200" dirty="0"/>
        </a:p>
      </dsp:txBody>
      <dsp:txXfrm>
        <a:off x="0" y="2333949"/>
        <a:ext cx="9607784" cy="753997"/>
      </dsp:txXfrm>
    </dsp:sp>
    <dsp:sp modelId="{22091151-E67F-43E5-80DA-551E7395D5BE}">
      <dsp:nvSpPr>
        <dsp:cNvPr id="0" name=""/>
        <dsp:cNvSpPr/>
      </dsp:nvSpPr>
      <dsp:spPr>
        <a:xfrm>
          <a:off x="0" y="3087947"/>
          <a:ext cx="9607784" cy="743535"/>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110" tIns="118110" rIns="118110" bIns="118110" numCol="1" spcCol="1270" anchor="ctr" anchorCtr="0">
          <a:noAutofit/>
        </a:bodyPr>
        <a:lstStyle/>
        <a:p>
          <a:pPr lvl="0" algn="l" defTabSz="1377950">
            <a:lnSpc>
              <a:spcPct val="90000"/>
            </a:lnSpc>
            <a:spcBef>
              <a:spcPct val="0"/>
            </a:spcBef>
            <a:spcAft>
              <a:spcPct val="35000"/>
            </a:spcAft>
          </a:pPr>
          <a:r>
            <a:rPr lang="en-US" sz="3100" kern="1200" dirty="0" smtClean="0"/>
            <a:t>Behavioral</a:t>
          </a:r>
          <a:endParaRPr lang="en-US" sz="3100" kern="1200" dirty="0"/>
        </a:p>
      </dsp:txBody>
      <dsp:txXfrm>
        <a:off x="36296" y="3124243"/>
        <a:ext cx="9535192" cy="670943"/>
      </dsp:txXfrm>
    </dsp:sp>
    <dsp:sp modelId="{8D86C33E-8D43-4595-B654-63F96D4155B0}">
      <dsp:nvSpPr>
        <dsp:cNvPr id="0" name=""/>
        <dsp:cNvSpPr/>
      </dsp:nvSpPr>
      <dsp:spPr>
        <a:xfrm>
          <a:off x="0" y="3831482"/>
          <a:ext cx="9607784" cy="7539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047" tIns="39370" rIns="220472" bIns="39370" numCol="1" spcCol="1270" anchor="t" anchorCtr="0">
          <a:noAutofit/>
        </a:bodyPr>
        <a:lstStyle/>
        <a:p>
          <a:pPr marL="228600" lvl="1" indent="-228600" algn="l" defTabSz="1066800">
            <a:lnSpc>
              <a:spcPct val="90000"/>
            </a:lnSpc>
            <a:spcBef>
              <a:spcPct val="0"/>
            </a:spcBef>
            <a:spcAft>
              <a:spcPct val="20000"/>
            </a:spcAft>
            <a:buChar char="••"/>
          </a:pPr>
          <a:r>
            <a:rPr lang="en-US" sz="2400" kern="1200" dirty="0" smtClean="0"/>
            <a:t>Questions about specific incidents/experiences from the past</a:t>
          </a:r>
          <a:endParaRPr lang="en-US" sz="2400" kern="1200" dirty="0"/>
        </a:p>
      </dsp:txBody>
      <dsp:txXfrm>
        <a:off x="0" y="3831482"/>
        <a:ext cx="9607784" cy="7539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205788-E1DC-49CE-8875-35DD64A745D1}">
      <dsp:nvSpPr>
        <dsp:cNvPr id="0" name=""/>
        <dsp:cNvSpPr/>
      </dsp:nvSpPr>
      <dsp:spPr>
        <a:xfrm>
          <a:off x="0" y="68367"/>
          <a:ext cx="11482252" cy="767520"/>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Situational</a:t>
          </a:r>
          <a:endParaRPr lang="en-US" sz="3200" kern="1200" dirty="0"/>
        </a:p>
      </dsp:txBody>
      <dsp:txXfrm>
        <a:off x="37467" y="105834"/>
        <a:ext cx="11407318" cy="692586"/>
      </dsp:txXfrm>
    </dsp:sp>
    <dsp:sp modelId="{8714C277-3323-497E-91D6-BBE97B94D288}">
      <dsp:nvSpPr>
        <dsp:cNvPr id="0" name=""/>
        <dsp:cNvSpPr/>
      </dsp:nvSpPr>
      <dsp:spPr>
        <a:xfrm>
          <a:off x="0" y="835887"/>
          <a:ext cx="11482252"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56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smtClean="0"/>
            <a:t>Questions focus on how you will handle hypothetical situations on the job</a:t>
          </a:r>
          <a:endParaRPr lang="en-US" sz="2500" kern="1200" dirty="0"/>
        </a:p>
      </dsp:txBody>
      <dsp:txXfrm>
        <a:off x="0" y="835887"/>
        <a:ext cx="11482252" cy="794880"/>
      </dsp:txXfrm>
    </dsp:sp>
    <dsp:sp modelId="{961D07B9-C835-4436-B355-ADE759187BCE}">
      <dsp:nvSpPr>
        <dsp:cNvPr id="0" name=""/>
        <dsp:cNvSpPr/>
      </dsp:nvSpPr>
      <dsp:spPr>
        <a:xfrm>
          <a:off x="0" y="1630767"/>
          <a:ext cx="11482252" cy="767520"/>
        </a:xfrm>
        <a:prstGeom prst="roundRect">
          <a:avLst/>
        </a:prstGeom>
        <a:solidFill>
          <a:schemeClr val="accent5">
            <a:hueOff val="3118619"/>
            <a:satOff val="-2006"/>
            <a:lumOff val="137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Working </a:t>
          </a:r>
          <a:endParaRPr lang="en-US" sz="3200" kern="1200" dirty="0"/>
        </a:p>
      </dsp:txBody>
      <dsp:txXfrm>
        <a:off x="37467" y="1668234"/>
        <a:ext cx="11407318" cy="692586"/>
      </dsp:txXfrm>
    </dsp:sp>
    <dsp:sp modelId="{56083B03-7253-4BF3-9362-F381909D89E5}">
      <dsp:nvSpPr>
        <dsp:cNvPr id="0" name=""/>
        <dsp:cNvSpPr/>
      </dsp:nvSpPr>
      <dsp:spPr>
        <a:xfrm>
          <a:off x="0" y="2398288"/>
          <a:ext cx="11482252" cy="529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562" tIns="40640" rIns="227584" bIns="40640" numCol="1" spcCol="1270" anchor="t" anchorCtr="0">
          <a:noAutofit/>
        </a:bodyPr>
        <a:lstStyle/>
        <a:p>
          <a:pPr marL="228600" lvl="1" indent="-228600" algn="l" defTabSz="1111250">
            <a:lnSpc>
              <a:spcPct val="90000"/>
            </a:lnSpc>
            <a:spcBef>
              <a:spcPct val="0"/>
            </a:spcBef>
            <a:spcAft>
              <a:spcPct val="20000"/>
            </a:spcAft>
            <a:buChar char="••"/>
          </a:pPr>
          <a:r>
            <a:rPr lang="en-US" sz="2500" kern="1200" dirty="0" smtClean="0"/>
            <a:t>You are asked to perform a job related activity during the interview</a:t>
          </a:r>
          <a:endParaRPr lang="en-US" sz="2500" kern="1200" dirty="0"/>
        </a:p>
      </dsp:txBody>
      <dsp:txXfrm>
        <a:off x="0" y="2398288"/>
        <a:ext cx="11482252" cy="529920"/>
      </dsp:txXfrm>
    </dsp:sp>
    <dsp:sp modelId="{DF148D07-B75F-4258-A251-BC490860B2FD}">
      <dsp:nvSpPr>
        <dsp:cNvPr id="0" name=""/>
        <dsp:cNvSpPr/>
      </dsp:nvSpPr>
      <dsp:spPr>
        <a:xfrm>
          <a:off x="0" y="2928208"/>
          <a:ext cx="11482252" cy="767520"/>
        </a:xfrm>
        <a:prstGeom prst="roundRect">
          <a:avLst/>
        </a:prstGeom>
        <a:solidFill>
          <a:schemeClr val="accent5">
            <a:hueOff val="6237238"/>
            <a:satOff val="-4013"/>
            <a:lumOff val="274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Stress</a:t>
          </a:r>
          <a:endParaRPr lang="en-US" sz="3200" kern="1200" dirty="0"/>
        </a:p>
      </dsp:txBody>
      <dsp:txXfrm>
        <a:off x="37467" y="2965675"/>
        <a:ext cx="11407318" cy="692586"/>
      </dsp:txXfrm>
    </dsp:sp>
    <dsp:sp modelId="{094CC791-F7D8-45AD-86F1-FEAF3B3B82FF}">
      <dsp:nvSpPr>
        <dsp:cNvPr id="0" name=""/>
        <dsp:cNvSpPr/>
      </dsp:nvSpPr>
      <dsp:spPr>
        <a:xfrm>
          <a:off x="0" y="3695728"/>
          <a:ext cx="11482252" cy="1126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4562" tIns="31750" rIns="177800" bIns="31750" numCol="1" spcCol="1270" anchor="t" anchorCtr="0">
          <a:noAutofit/>
        </a:bodyPr>
        <a:lstStyle/>
        <a:p>
          <a:pPr marL="228600" lvl="1" indent="-228600" algn="l" defTabSz="1111250">
            <a:lnSpc>
              <a:spcPct val="90000"/>
            </a:lnSpc>
            <a:spcBef>
              <a:spcPct val="0"/>
            </a:spcBef>
            <a:spcAft>
              <a:spcPct val="20000"/>
            </a:spcAft>
            <a:buChar char="••"/>
          </a:pPr>
          <a:r>
            <a:rPr lang="en-US" sz="2500" kern="1200" dirty="0" smtClean="0">
              <a:latin typeface="+mn-lt"/>
            </a:rPr>
            <a:t>To check how well you handle stressful situations. D</a:t>
          </a:r>
          <a:r>
            <a:rPr lang="en-US" sz="2500" kern="1200" dirty="0" smtClean="0">
              <a:solidFill>
                <a:schemeClr val="tx1">
                  <a:lumMod val="95000"/>
                  <a:lumOff val="5000"/>
                </a:schemeClr>
              </a:solidFill>
              <a:latin typeface="+mn-lt"/>
              <a:cs typeface="Times New Roman" panose="02020603050405020304" pitchFamily="18" charset="0"/>
              <a:sym typeface="+mn-ea"/>
            </a:rPr>
            <a:t>esigned to evaluate how you respond to hostility, terrible conditions, and to find out how you handle stress and pressure.</a:t>
          </a:r>
          <a:endParaRPr lang="en-US" sz="2500" kern="1200" dirty="0">
            <a:latin typeface="+mn-lt"/>
          </a:endParaRPr>
        </a:p>
      </dsp:txBody>
      <dsp:txXfrm>
        <a:off x="0" y="3695728"/>
        <a:ext cx="11482252" cy="1126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B62747-75B6-4E3C-AB4A-2877CDCE9C7E}">
      <dsp:nvSpPr>
        <dsp:cNvPr id="0" name=""/>
        <dsp:cNvSpPr/>
      </dsp:nvSpPr>
      <dsp:spPr>
        <a:xfrm>
          <a:off x="727858" y="2450"/>
          <a:ext cx="3552229" cy="2131337"/>
        </a:xfrm>
        <a:prstGeom prst="rect">
          <a:avLst/>
        </a:prstGeom>
        <a:solidFill>
          <a:schemeClr val="accent1">
            <a:shade val="8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Telephonic</a:t>
          </a:r>
          <a:endParaRPr lang="en-US" sz="4400" kern="1200" dirty="0"/>
        </a:p>
      </dsp:txBody>
      <dsp:txXfrm>
        <a:off x="727858" y="2450"/>
        <a:ext cx="3552229" cy="2131337"/>
      </dsp:txXfrm>
    </dsp:sp>
    <dsp:sp modelId="{6F13E403-915A-41DD-8279-566CEBC607FF}">
      <dsp:nvSpPr>
        <dsp:cNvPr id="0" name=""/>
        <dsp:cNvSpPr/>
      </dsp:nvSpPr>
      <dsp:spPr>
        <a:xfrm>
          <a:off x="4635311" y="2450"/>
          <a:ext cx="3552229" cy="2131337"/>
        </a:xfrm>
        <a:prstGeom prst="rect">
          <a:avLst/>
        </a:prstGeom>
        <a:solidFill>
          <a:schemeClr val="accent1">
            <a:shade val="80000"/>
            <a:hueOff val="-11865"/>
            <a:satOff val="-15663"/>
            <a:lumOff val="11681"/>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Video conference</a:t>
          </a:r>
          <a:endParaRPr lang="en-US" sz="4400" kern="1200" dirty="0"/>
        </a:p>
      </dsp:txBody>
      <dsp:txXfrm>
        <a:off x="4635311" y="2450"/>
        <a:ext cx="3552229" cy="2131337"/>
      </dsp:txXfrm>
    </dsp:sp>
    <dsp:sp modelId="{F0DB4E60-7928-47E3-935C-991212D83660}">
      <dsp:nvSpPr>
        <dsp:cNvPr id="0" name=""/>
        <dsp:cNvSpPr/>
      </dsp:nvSpPr>
      <dsp:spPr>
        <a:xfrm>
          <a:off x="727858" y="2489011"/>
          <a:ext cx="3552229" cy="2131337"/>
        </a:xfrm>
        <a:prstGeom prst="rect">
          <a:avLst/>
        </a:prstGeom>
        <a:solidFill>
          <a:schemeClr val="accent1">
            <a:shade val="80000"/>
            <a:hueOff val="-23729"/>
            <a:satOff val="-31327"/>
            <a:lumOff val="23362"/>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Recorded </a:t>
          </a:r>
          <a:endParaRPr lang="en-US" sz="4400" kern="1200" dirty="0"/>
        </a:p>
      </dsp:txBody>
      <dsp:txXfrm>
        <a:off x="727858" y="2489011"/>
        <a:ext cx="3552229" cy="2131337"/>
      </dsp:txXfrm>
    </dsp:sp>
    <dsp:sp modelId="{CC9D5E06-F0E1-40CC-BCEC-74F8BC2D23E6}">
      <dsp:nvSpPr>
        <dsp:cNvPr id="0" name=""/>
        <dsp:cNvSpPr/>
      </dsp:nvSpPr>
      <dsp:spPr>
        <a:xfrm>
          <a:off x="4635311" y="2489011"/>
          <a:ext cx="3552229" cy="2131337"/>
        </a:xfrm>
        <a:prstGeom prst="rect">
          <a:avLst/>
        </a:prstGeom>
        <a:solidFill>
          <a:schemeClr val="accent1">
            <a:shade val="80000"/>
            <a:hueOff val="-35594"/>
            <a:satOff val="-46990"/>
            <a:lumOff val="35043"/>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167640" rIns="167640" bIns="167640" numCol="1" spcCol="1270" anchor="ctr" anchorCtr="0">
          <a:noAutofit/>
        </a:bodyPr>
        <a:lstStyle/>
        <a:p>
          <a:pPr lvl="0" algn="ctr" defTabSz="1955800">
            <a:lnSpc>
              <a:spcPct val="90000"/>
            </a:lnSpc>
            <a:spcBef>
              <a:spcPct val="0"/>
            </a:spcBef>
            <a:spcAft>
              <a:spcPct val="35000"/>
            </a:spcAft>
          </a:pPr>
          <a:r>
            <a:rPr lang="en-US" sz="4400" kern="1200" dirty="0" smtClean="0"/>
            <a:t>Mobile Apps</a:t>
          </a:r>
          <a:endParaRPr lang="en-US" sz="4400" kern="1200" dirty="0"/>
        </a:p>
      </dsp:txBody>
      <dsp:txXfrm>
        <a:off x="4635311" y="2489011"/>
        <a:ext cx="3552229" cy="21313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3613BB-0FC2-46E5-9C2A-B69803B22C08}">
      <dsp:nvSpPr>
        <dsp:cNvPr id="0" name=""/>
        <dsp:cNvSpPr/>
      </dsp:nvSpPr>
      <dsp:spPr>
        <a:xfrm>
          <a:off x="0" y="569512"/>
          <a:ext cx="11011988" cy="22680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17309B9-AB9C-4C4F-A2C2-733233B53CB4}">
      <dsp:nvSpPr>
        <dsp:cNvPr id="0" name=""/>
        <dsp:cNvSpPr/>
      </dsp:nvSpPr>
      <dsp:spPr>
        <a:xfrm>
          <a:off x="550599" y="105876"/>
          <a:ext cx="7708391" cy="596475"/>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59" tIns="0" rIns="291359" bIns="0" numCol="1" spcCol="1270" anchor="ctr" anchorCtr="0">
          <a:noAutofit/>
        </a:bodyPr>
        <a:lstStyle/>
        <a:p>
          <a:pPr lvl="0" algn="l" defTabSz="800100">
            <a:lnSpc>
              <a:spcPct val="90000"/>
            </a:lnSpc>
            <a:spcBef>
              <a:spcPct val="0"/>
            </a:spcBef>
            <a:spcAft>
              <a:spcPct val="35000"/>
            </a:spcAft>
          </a:pPr>
          <a:r>
            <a:rPr lang="en-US" sz="1800" kern="1200" dirty="0" smtClean="0"/>
            <a:t>Can you handle the responsibilities of the position?</a:t>
          </a:r>
          <a:endParaRPr lang="en-US" sz="1800" kern="1200" dirty="0"/>
        </a:p>
      </dsp:txBody>
      <dsp:txXfrm>
        <a:off x="579717" y="134994"/>
        <a:ext cx="7650155" cy="538239"/>
      </dsp:txXfrm>
    </dsp:sp>
    <dsp:sp modelId="{17856CF3-624C-45BC-AC50-4079F3971410}">
      <dsp:nvSpPr>
        <dsp:cNvPr id="0" name=""/>
        <dsp:cNvSpPr/>
      </dsp:nvSpPr>
      <dsp:spPr>
        <a:xfrm>
          <a:off x="0" y="1459576"/>
          <a:ext cx="11011988" cy="226800"/>
        </a:xfrm>
        <a:prstGeom prst="rect">
          <a:avLst/>
        </a:prstGeom>
        <a:solidFill>
          <a:schemeClr val="lt1">
            <a:alpha val="90000"/>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30DA175-2860-4F28-85F9-28A6A21D4A24}">
      <dsp:nvSpPr>
        <dsp:cNvPr id="0" name=""/>
        <dsp:cNvSpPr/>
      </dsp:nvSpPr>
      <dsp:spPr>
        <a:xfrm>
          <a:off x="550061" y="844912"/>
          <a:ext cx="8076203" cy="74750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59" tIns="0" rIns="291359" bIns="0" numCol="1" spcCol="1270" anchor="ctr" anchorCtr="0">
          <a:noAutofit/>
        </a:bodyPr>
        <a:lstStyle/>
        <a:p>
          <a:pPr lvl="0" algn="l" defTabSz="800100">
            <a:lnSpc>
              <a:spcPct val="90000"/>
            </a:lnSpc>
            <a:spcBef>
              <a:spcPct val="0"/>
            </a:spcBef>
            <a:spcAft>
              <a:spcPct val="35000"/>
            </a:spcAft>
          </a:pPr>
          <a:r>
            <a:rPr lang="en-US" sz="1800" kern="1200" dirty="0" smtClean="0"/>
            <a:t>Are you a good fit with the organization and the target position?</a:t>
          </a:r>
          <a:endParaRPr lang="en-US" sz="1800" kern="1200" dirty="0"/>
        </a:p>
      </dsp:txBody>
      <dsp:txXfrm>
        <a:off x="586551" y="881402"/>
        <a:ext cx="8003223" cy="674523"/>
      </dsp:txXfrm>
    </dsp:sp>
    <dsp:sp modelId="{C2215BE0-FC27-451F-8143-BC5174A9813C}">
      <dsp:nvSpPr>
        <dsp:cNvPr id="0" name=""/>
        <dsp:cNvSpPr/>
      </dsp:nvSpPr>
      <dsp:spPr>
        <a:xfrm>
          <a:off x="0" y="2494674"/>
          <a:ext cx="11011988" cy="226800"/>
        </a:xfrm>
        <a:prstGeom prst="rect">
          <a:avLst/>
        </a:prstGeom>
        <a:solidFill>
          <a:schemeClr val="lt1">
            <a:alpha val="90000"/>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9CE1389-9D19-481E-BB57-7A748691F0A5}">
      <dsp:nvSpPr>
        <dsp:cNvPr id="0" name=""/>
        <dsp:cNvSpPr/>
      </dsp:nvSpPr>
      <dsp:spPr>
        <a:xfrm>
          <a:off x="550061" y="1734976"/>
          <a:ext cx="7700863" cy="892538"/>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59" tIns="0" rIns="291359" bIns="0" numCol="1" spcCol="1270" anchor="ctr" anchorCtr="0">
          <a:noAutofit/>
        </a:bodyPr>
        <a:lstStyle/>
        <a:p>
          <a:pPr lvl="0" algn="l" defTabSz="800100">
            <a:lnSpc>
              <a:spcPct val="90000"/>
            </a:lnSpc>
            <a:spcBef>
              <a:spcPct val="0"/>
            </a:spcBef>
            <a:spcAft>
              <a:spcPct val="35000"/>
            </a:spcAft>
          </a:pPr>
          <a:r>
            <a:rPr lang="en-US" sz="1800" kern="1200" dirty="0" smtClean="0"/>
            <a:t>Do you have the qualities of a good employee-work ethic, confidence, dedication, positivity, courtesy, commitment, curiosity?</a:t>
          </a:r>
          <a:endParaRPr lang="en-US" sz="1800" kern="1200" dirty="0"/>
        </a:p>
      </dsp:txBody>
      <dsp:txXfrm>
        <a:off x="593631" y="1778546"/>
        <a:ext cx="7613723" cy="805398"/>
      </dsp:txXfrm>
    </dsp:sp>
    <dsp:sp modelId="{81B1E6B7-E970-492E-9C8A-6BF6B022AB7E}">
      <dsp:nvSpPr>
        <dsp:cNvPr id="0" name=""/>
        <dsp:cNvSpPr/>
      </dsp:nvSpPr>
      <dsp:spPr>
        <a:xfrm>
          <a:off x="0" y="3912363"/>
          <a:ext cx="11011988" cy="226800"/>
        </a:xfrm>
        <a:prstGeom prst="rect">
          <a:avLst/>
        </a:prstGeom>
        <a:solidFill>
          <a:schemeClr val="lt1">
            <a:alpha val="90000"/>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43627D3-9DD2-480F-AD2B-5CFDA8FC6081}">
      <dsp:nvSpPr>
        <dsp:cNvPr id="0" name=""/>
        <dsp:cNvSpPr/>
      </dsp:nvSpPr>
      <dsp:spPr>
        <a:xfrm>
          <a:off x="550061" y="2770074"/>
          <a:ext cx="7700863" cy="1275128"/>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59" tIns="0" rIns="291359" bIns="0" numCol="1" spcCol="1270" anchor="ctr" anchorCtr="0">
          <a:noAutofit/>
        </a:bodyPr>
        <a:lstStyle/>
        <a:p>
          <a:pPr lvl="0" algn="l" defTabSz="800100">
            <a:lnSpc>
              <a:spcPct val="90000"/>
            </a:lnSpc>
            <a:spcBef>
              <a:spcPct val="0"/>
            </a:spcBef>
            <a:spcAft>
              <a:spcPct val="35000"/>
            </a:spcAft>
          </a:pPr>
          <a:r>
            <a:rPr lang="en-US" sz="1800" kern="1200" dirty="0" smtClean="0"/>
            <a:t>Can you commit to something larger than your own individual goals?</a:t>
          </a:r>
          <a:endParaRPr lang="en-US" sz="1800" kern="1200" dirty="0"/>
        </a:p>
      </dsp:txBody>
      <dsp:txXfrm>
        <a:off x="612308" y="2832321"/>
        <a:ext cx="7576369" cy="1150634"/>
      </dsp:txXfrm>
    </dsp:sp>
    <dsp:sp modelId="{B2A3D665-B196-450D-A1C9-C444500744E9}">
      <dsp:nvSpPr>
        <dsp:cNvPr id="0" name=""/>
        <dsp:cNvSpPr/>
      </dsp:nvSpPr>
      <dsp:spPr>
        <a:xfrm>
          <a:off x="0" y="5056741"/>
          <a:ext cx="11011988" cy="226800"/>
        </a:xfrm>
        <a:prstGeom prst="rect">
          <a:avLst/>
        </a:prstGeom>
        <a:solidFill>
          <a:schemeClr val="lt1">
            <a:alpha val="90000"/>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AF6DB4D-A6B1-4462-AD1A-C94A3C9E1A0C}">
      <dsp:nvSpPr>
        <dsp:cNvPr id="0" name=""/>
        <dsp:cNvSpPr/>
      </dsp:nvSpPr>
      <dsp:spPr>
        <a:xfrm>
          <a:off x="550061" y="4187763"/>
          <a:ext cx="7700863" cy="1001818"/>
        </a:xfrm>
        <a:prstGeom prst="roundRect">
          <a:avLst/>
        </a:prstGeom>
        <a:solidFill>
          <a:schemeClr val="accent6">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1359" tIns="0" rIns="291359" bIns="0" numCol="1" spcCol="1270" anchor="ctr" anchorCtr="0">
          <a:noAutofit/>
        </a:bodyPr>
        <a:lstStyle/>
        <a:p>
          <a:pPr lvl="0" algn="l" defTabSz="800100">
            <a:lnSpc>
              <a:spcPct val="90000"/>
            </a:lnSpc>
            <a:spcBef>
              <a:spcPct val="0"/>
            </a:spcBef>
            <a:spcAft>
              <a:spcPct val="35000"/>
            </a:spcAft>
          </a:pPr>
          <a:r>
            <a:rPr lang="en-US" sz="1800" kern="1200" dirty="0" smtClean="0"/>
            <a:t>Are a good fit with the unique culture of the organization?</a:t>
          </a:r>
          <a:endParaRPr lang="en-US" sz="1800" kern="1200" dirty="0"/>
        </a:p>
      </dsp:txBody>
      <dsp:txXfrm>
        <a:off x="598966" y="4236668"/>
        <a:ext cx="7603053" cy="90400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1441450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F24605-1B71-4461-9263-CFA84D17ED50}" type="datetimeFigureOut">
              <a:rPr lang="en-US" smtClean="0"/>
              <a:t>30-Apr-21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125063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116443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7758944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27024224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3840810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83177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24900223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239559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799032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397833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6DF24605-1B71-4461-9263-CFA84D17ED50}" type="datetimeFigureOut">
              <a:rPr lang="en-US" smtClean="0"/>
              <a:t>30-Apr-21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4266567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6DF24605-1B71-4461-9263-CFA84D17ED50}" type="datetimeFigureOut">
              <a:rPr lang="en-US" smtClean="0"/>
              <a:t>30-Apr-21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2882915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170410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20027655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6DF24605-1B71-4461-9263-CFA84D17ED50}" type="datetimeFigureOut">
              <a:rPr lang="en-US" smtClean="0"/>
              <a:t>30-Apr-21</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173716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6DF24605-1B71-4461-9263-CFA84D17ED50}" type="datetimeFigureOut">
              <a:rPr lang="en-US" smtClean="0"/>
              <a:t>30-Apr-21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7EF944-A13B-4AEF-9BA7-438FB7A15122}" type="slidenum">
              <a:rPr lang="en-US" smtClean="0"/>
              <a:t>‹#›</a:t>
            </a:fld>
            <a:endParaRPr lang="en-US"/>
          </a:p>
        </p:txBody>
      </p:sp>
    </p:spTree>
    <p:extLst>
      <p:ext uri="{BB962C8B-B14F-4D97-AF65-F5344CB8AC3E}">
        <p14:creationId xmlns:p14="http://schemas.microsoft.com/office/powerpoint/2010/main" val="138581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DF24605-1B71-4461-9263-CFA84D17ED50}" type="datetimeFigureOut">
              <a:rPr lang="en-US" smtClean="0"/>
              <a:t>30-Apr-21</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7EF944-A13B-4AEF-9BA7-438FB7A15122}" type="slidenum">
              <a:rPr lang="en-US" smtClean="0"/>
              <a:t>‹#›</a:t>
            </a:fld>
            <a:endParaRPr lang="en-US"/>
          </a:p>
        </p:txBody>
      </p:sp>
    </p:spTree>
    <p:extLst>
      <p:ext uri="{BB962C8B-B14F-4D97-AF65-F5344CB8AC3E}">
        <p14:creationId xmlns:p14="http://schemas.microsoft.com/office/powerpoint/2010/main" val="3585124105"/>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vmlDrawing" Target="../drawings/vmlDrawing1.vml"/><Relationship Id="rId4" Type="http://schemas.openxmlformats.org/officeDocument/2006/relationships/image" Target="../media/image6.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2514" y="553720"/>
            <a:ext cx="9458099" cy="1271905"/>
          </a:xfrm>
        </p:spPr>
        <p:txBody>
          <a:bodyPr/>
          <a:lstStyle/>
          <a:p>
            <a:r>
              <a:rPr lang="en-US" sz="6000" b="1" dirty="0" smtClean="0">
                <a:solidFill>
                  <a:schemeClr val="tx1"/>
                </a:solidFill>
                <a:latin typeface="Times New Roman" panose="02020603050405020304" pitchFamily="18" charset="0"/>
                <a:cs typeface="Times New Roman" panose="02020603050405020304" pitchFamily="18" charset="0"/>
              </a:rPr>
              <a:t>Appearing for Interviews</a:t>
            </a:r>
            <a:endParaRPr lang="en-US" sz="6000" b="1" dirty="0">
              <a:solidFill>
                <a:schemeClr val="tx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US"/>
          </a:p>
        </p:txBody>
      </p:sp>
      <p:graphicFrame>
        <p:nvGraphicFramePr>
          <p:cNvPr id="4" name="Object 3"/>
          <p:cNvGraphicFramePr/>
          <p:nvPr>
            <p:extLst>
              <p:ext uri="{D42A27DB-BD31-4B8C-83A1-F6EECF244321}">
                <p14:modId xmlns:p14="http://schemas.microsoft.com/office/powerpoint/2010/main" val="2815348412"/>
              </p:ext>
            </p:extLst>
          </p:nvPr>
        </p:nvGraphicFramePr>
        <p:xfrm>
          <a:off x="2194999" y="2466707"/>
          <a:ext cx="5719445" cy="3813175"/>
        </p:xfrm>
        <a:graphic>
          <a:graphicData uri="http://schemas.openxmlformats.org/presentationml/2006/ole">
            <mc:AlternateContent xmlns:mc="http://schemas.openxmlformats.org/markup-compatibility/2006">
              <mc:Choice xmlns:v="urn:schemas-microsoft-com:vml" Requires="v">
                <p:oleObj spid="_x0000_s1135" r:id="rId3" imgW="5715000" imgH="3810000" progId="Paint.Picture">
                  <p:embed/>
                </p:oleObj>
              </mc:Choice>
              <mc:Fallback>
                <p:oleObj r:id="rId3" imgW="5715000" imgH="3810000" progId="Paint.Picture">
                  <p:embed/>
                  <p:pic>
                    <p:nvPicPr>
                      <p:cNvPr id="0" name="Picture 4"/>
                      <p:cNvPicPr/>
                      <p:nvPr/>
                    </p:nvPicPr>
                    <p:blipFill>
                      <a:blip r:embed="rId4"/>
                      <a:stretch>
                        <a:fillRect/>
                      </a:stretch>
                    </p:blipFill>
                    <p:spPr>
                      <a:xfrm>
                        <a:off x="2194999" y="2466707"/>
                        <a:ext cx="5719445" cy="3813175"/>
                      </a:xfrm>
                      <a:prstGeom prst="rect">
                        <a:avLst/>
                      </a:prstGeom>
                    </p:spPr>
                  </p:pic>
                </p:oleObj>
              </mc:Fallback>
            </mc:AlternateContent>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Surviving </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sym typeface="+mn-ea"/>
              </a:rPr>
              <a:t>stress interviews</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1"/>
          </p:nvPr>
        </p:nvSpPr>
        <p:spPr>
          <a:xfrm>
            <a:off x="780576" y="2144007"/>
            <a:ext cx="9927590" cy="3880485"/>
          </a:xfrm>
        </p:spPr>
        <p:txBody>
          <a:bodyPr/>
          <a:lstStyle/>
          <a:p>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Remain calm </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keep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 sense of </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humor</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avoid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getting angry or defensive. </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It's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 game to see if you will become depressed, hostile, or upset when facing adversity. </a:t>
            </a:r>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a:p>
            <a:endParaRPr lang="en-US" sz="3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half" idx="2"/>
          </p:nvPr>
        </p:nvSpPr>
        <p:spPr>
          <a:xfrm>
            <a:off x="7560566" y="753299"/>
            <a:ext cx="4396341" cy="1253778"/>
          </a:xfrm>
        </p:spPr>
        <p:txBody>
          <a:bodyPr/>
          <a:lstStyle/>
          <a:p>
            <a:endParaRPr lang="en-US" dirty="0"/>
          </a:p>
        </p:txBody>
      </p:sp>
    </p:spTree>
    <p:extLst>
      <p:ext uri="{BB962C8B-B14F-4D97-AF65-F5344CB8AC3E}">
        <p14:creationId xmlns:p14="http://schemas.microsoft.com/office/powerpoint/2010/main" val="3829400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18949" y="588485"/>
            <a:ext cx="8911687" cy="567380"/>
          </a:xfrm>
        </p:spPr>
        <p:txBody>
          <a:bodyPr>
            <a:normAutofit fontScale="90000"/>
          </a:bodyPr>
          <a:lstStyle/>
          <a:p>
            <a:r>
              <a:rPr lang="en-US" b="1" dirty="0" smtClean="0"/>
              <a:t>Distant- Interview </a:t>
            </a:r>
            <a:r>
              <a:rPr lang="en-US" b="1" dirty="0" smtClean="0"/>
              <a:t>Media</a:t>
            </a:r>
            <a:endParaRPr lang="en-US" b="1"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71502438"/>
              </p:ext>
            </p:extLst>
          </p:nvPr>
        </p:nvGraphicFramePr>
        <p:xfrm>
          <a:off x="1335179" y="1537245"/>
          <a:ext cx="8915400" cy="4622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61885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What does the Employer look for in the interview?</a:t>
            </a:r>
            <a:endParaRPr lang="en-US" b="1" dirty="0"/>
          </a:p>
        </p:txBody>
      </p:sp>
      <p:sp>
        <p:nvSpPr>
          <p:cNvPr id="3" name="Content Placeholder 2"/>
          <p:cNvSpPr>
            <a:spLocks noGrp="1"/>
          </p:cNvSpPr>
          <p:nvPr>
            <p:ph idx="1"/>
          </p:nvPr>
        </p:nvSpPr>
        <p:spPr/>
        <p:txBody>
          <a:bodyPr>
            <a:normAutofit/>
          </a:bodyPr>
          <a:lstStyle/>
          <a:p>
            <a:r>
              <a:rPr lang="en-US" sz="4800" dirty="0" smtClean="0"/>
              <a:t>Think and Share or go through the handout.</a:t>
            </a:r>
            <a:endParaRPr lang="en-US" sz="4800" dirty="0"/>
          </a:p>
        </p:txBody>
      </p:sp>
    </p:spTree>
    <p:extLst>
      <p:ext uri="{BB962C8B-B14F-4D97-AF65-F5344CB8AC3E}">
        <p14:creationId xmlns:p14="http://schemas.microsoft.com/office/powerpoint/2010/main" val="3554136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6571" y="207818"/>
            <a:ext cx="11178042" cy="720437"/>
          </a:xfrm>
        </p:spPr>
        <p:txBody>
          <a:bodyPr>
            <a:normAutofit fontScale="90000"/>
          </a:bodyPr>
          <a:lstStyle/>
          <a:p>
            <a:r>
              <a:rPr lang="en-US" sz="3600" b="1" dirty="0"/>
              <a:t>What does the Employer look for in the interview</a:t>
            </a:r>
            <a:r>
              <a:rPr lang="en-US" sz="3600" b="1" dirty="0" smtClean="0"/>
              <a:t>?</a:t>
            </a:r>
            <a:br>
              <a:rPr lang="en-US" sz="3600" b="1" dirty="0" smtClean="0"/>
            </a:br>
            <a:r>
              <a:rPr lang="en-US" sz="3600" b="1" dirty="0" smtClean="0"/>
              <a:t>The purpose of interview.</a:t>
            </a: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647622305"/>
              </p:ext>
            </p:extLst>
          </p:nvPr>
        </p:nvGraphicFramePr>
        <p:xfrm>
          <a:off x="718458" y="1260765"/>
          <a:ext cx="11011988" cy="538941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78452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93184"/>
            <a:ext cx="8596668" cy="772732"/>
          </a:xfrm>
        </p:spPr>
        <p:txBody>
          <a:bodyPr/>
          <a:lstStyle/>
          <a:p>
            <a:r>
              <a:rPr lang="en-US" sz="4400" b="1" dirty="0" smtClean="0">
                <a:solidFill>
                  <a:schemeClr val="tx1"/>
                </a:solidFill>
                <a:latin typeface="Times New Roman" panose="02020603050405020304" pitchFamily="18" charset="0"/>
                <a:cs typeface="Times New Roman" panose="02020603050405020304" pitchFamily="18" charset="0"/>
              </a:rPr>
              <a:t>Interview Skills for an Employee</a:t>
            </a:r>
            <a:endParaRPr lang="en-US"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41605" y="965835"/>
            <a:ext cx="11552412" cy="5692775"/>
          </a:xfrm>
        </p:spPr>
        <p:txBody>
          <a:bodyPr/>
          <a:lstStyle/>
          <a:p>
            <a:pPr marL="0" indent="0">
              <a:lnSpc>
                <a:spcPct val="90000"/>
              </a:lnSpc>
              <a:buNone/>
            </a:pPr>
            <a:endParaRPr lang="en-IE" sz="2800"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IE" sz="2800" dirty="0">
                <a:solidFill>
                  <a:schemeClr val="tx1"/>
                </a:solidFill>
                <a:latin typeface="Times New Roman" panose="02020603050405020304" pitchFamily="18" charset="0"/>
                <a:cs typeface="Times New Roman" panose="02020603050405020304" pitchFamily="18" charset="0"/>
              </a:rPr>
              <a:t>Employer’s objective is to find the best person for the job </a:t>
            </a:r>
          </a:p>
          <a:p>
            <a:pPr lvl="1">
              <a:lnSpc>
                <a:spcPct val="90000"/>
              </a:lnSpc>
            </a:pPr>
            <a:r>
              <a:rPr lang="en-IE" sz="2800" b="1" dirty="0">
                <a:solidFill>
                  <a:schemeClr val="tx1"/>
                </a:solidFill>
                <a:latin typeface="Times New Roman" panose="02020603050405020304" pitchFamily="18" charset="0"/>
                <a:cs typeface="Times New Roman" panose="02020603050405020304" pitchFamily="18" charset="0"/>
              </a:rPr>
              <a:t>Employer</a:t>
            </a:r>
            <a:r>
              <a:rPr lang="en-IE" sz="2800" dirty="0">
                <a:solidFill>
                  <a:schemeClr val="tx1"/>
                </a:solidFill>
                <a:latin typeface="Times New Roman" panose="02020603050405020304" pitchFamily="18" charset="0"/>
                <a:cs typeface="Times New Roman" panose="02020603050405020304" pitchFamily="18" charset="0"/>
              </a:rPr>
              <a:t>: reviews candidate’s experience and abilities</a:t>
            </a:r>
          </a:p>
          <a:p>
            <a:pPr lvl="2">
              <a:lnSpc>
                <a:spcPct val="90000"/>
              </a:lnSpc>
            </a:pPr>
            <a:r>
              <a:rPr lang="en-IE" sz="2800" i="1" dirty="0">
                <a:solidFill>
                  <a:schemeClr val="tx1"/>
                </a:solidFill>
                <a:latin typeface="Times New Roman" panose="02020603050405020304" pitchFamily="18" charset="0"/>
                <a:cs typeface="Times New Roman" panose="02020603050405020304" pitchFamily="18" charset="0"/>
              </a:rPr>
              <a:t>Can you do the job?  (skills, </a:t>
            </a:r>
            <a:r>
              <a:rPr lang="en-IE" sz="2800" i="1" dirty="0" smtClean="0">
                <a:solidFill>
                  <a:schemeClr val="tx1"/>
                </a:solidFill>
                <a:latin typeface="Times New Roman" panose="02020603050405020304" pitchFamily="18" charset="0"/>
                <a:cs typeface="Times New Roman" panose="02020603050405020304" pitchFamily="18" charset="0"/>
              </a:rPr>
              <a:t>abilities, </a:t>
            </a:r>
            <a:r>
              <a:rPr lang="en-IE" sz="2800" i="1" dirty="0">
                <a:solidFill>
                  <a:schemeClr val="tx1"/>
                </a:solidFill>
                <a:latin typeface="Times New Roman" panose="02020603050405020304" pitchFamily="18" charset="0"/>
                <a:cs typeface="Times New Roman" panose="02020603050405020304" pitchFamily="18" charset="0"/>
              </a:rPr>
              <a:t>qualifications)</a:t>
            </a:r>
          </a:p>
          <a:p>
            <a:pPr lvl="2">
              <a:lnSpc>
                <a:spcPct val="90000"/>
              </a:lnSpc>
            </a:pPr>
            <a:r>
              <a:rPr lang="en-IE" sz="2800" i="1" dirty="0">
                <a:solidFill>
                  <a:schemeClr val="tx1"/>
                </a:solidFill>
                <a:latin typeface="Times New Roman" panose="02020603050405020304" pitchFamily="18" charset="0"/>
                <a:cs typeface="Times New Roman" panose="02020603050405020304" pitchFamily="18" charset="0"/>
              </a:rPr>
              <a:t>Will you do the job?  (interest, attitude &amp; motivation)</a:t>
            </a:r>
          </a:p>
          <a:p>
            <a:pPr lvl="2">
              <a:lnSpc>
                <a:spcPct val="90000"/>
              </a:lnSpc>
            </a:pPr>
            <a:r>
              <a:rPr lang="en-IE" sz="2800" i="1" dirty="0">
                <a:solidFill>
                  <a:schemeClr val="tx1"/>
                </a:solidFill>
                <a:latin typeface="Times New Roman" panose="02020603050405020304" pitchFamily="18" charset="0"/>
                <a:cs typeface="Times New Roman" panose="02020603050405020304" pitchFamily="18" charset="0"/>
              </a:rPr>
              <a:t>How will you fit into the organisation? (personality</a:t>
            </a:r>
            <a:r>
              <a:rPr lang="en-IE" sz="2800" i="1" dirty="0" smtClean="0">
                <a:solidFill>
                  <a:schemeClr val="tx1"/>
                </a:solidFill>
                <a:latin typeface="Times New Roman" panose="02020603050405020304" pitchFamily="18" charset="0"/>
                <a:cs typeface="Times New Roman" panose="02020603050405020304" pitchFamily="18" charset="0"/>
              </a:rPr>
              <a:t>)</a:t>
            </a:r>
            <a:endParaRPr lang="en-IE" sz="2800" i="1"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IE" sz="2800" b="1" dirty="0">
                <a:solidFill>
                  <a:schemeClr val="tx1"/>
                </a:solidFill>
                <a:latin typeface="Times New Roman" panose="02020603050405020304" pitchFamily="18" charset="0"/>
                <a:cs typeface="Times New Roman" panose="02020603050405020304" pitchFamily="18" charset="0"/>
              </a:rPr>
              <a:t>You:</a:t>
            </a:r>
            <a:r>
              <a:rPr lang="en-IE" sz="2800" dirty="0">
                <a:solidFill>
                  <a:schemeClr val="tx1"/>
                </a:solidFill>
                <a:latin typeface="Times New Roman" panose="02020603050405020304" pitchFamily="18" charset="0"/>
                <a:cs typeface="Times New Roman" panose="02020603050405020304" pitchFamily="18" charset="0"/>
              </a:rPr>
              <a:t> impress employer and assess position on offer</a:t>
            </a:r>
          </a:p>
          <a:p>
            <a:pPr lvl="2">
              <a:lnSpc>
                <a:spcPct val="90000"/>
              </a:lnSpc>
            </a:pPr>
            <a:r>
              <a:rPr lang="en-IE" sz="2800" i="1" dirty="0">
                <a:solidFill>
                  <a:schemeClr val="tx1"/>
                </a:solidFill>
                <a:latin typeface="Times New Roman" panose="02020603050405020304" pitchFamily="18" charset="0"/>
                <a:cs typeface="Times New Roman" panose="02020603050405020304" pitchFamily="18" charset="0"/>
              </a:rPr>
              <a:t>What does this position offer me?</a:t>
            </a:r>
          </a:p>
          <a:p>
            <a:pPr lvl="2">
              <a:lnSpc>
                <a:spcPct val="90000"/>
              </a:lnSpc>
            </a:pPr>
            <a:r>
              <a:rPr lang="en-IE" sz="2800" i="1" dirty="0">
                <a:solidFill>
                  <a:schemeClr val="tx1"/>
                </a:solidFill>
                <a:latin typeface="Times New Roman" panose="02020603050405020304" pitchFamily="18" charset="0"/>
                <a:cs typeface="Times New Roman" panose="02020603050405020304" pitchFamily="18" charset="0"/>
              </a:rPr>
              <a:t>How does it fit with my career plans?</a:t>
            </a:r>
          </a:p>
          <a:p>
            <a:endParaRPr lang="en-US" sz="28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Stages of an Interview</a:t>
            </a: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There are three stages:</a:t>
            </a:r>
            <a:endPar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Before the interview</a:t>
            </a:r>
            <a:endPar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During the interview</a:t>
            </a:r>
            <a:endPar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36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After the interview</a:t>
            </a:r>
            <a:endParaRPr lang="en-US" sz="36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sz="36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103032"/>
            <a:ext cx="9916643" cy="734096"/>
          </a:xfrm>
        </p:spPr>
        <p:txBody>
          <a:bodyPr>
            <a:normAutofit/>
          </a:bodyPr>
          <a:lstStyle/>
          <a:p>
            <a:r>
              <a:rPr lang="en-IE" b="1" dirty="0" smtClean="0">
                <a:solidFill>
                  <a:schemeClr val="tx1"/>
                </a:solidFill>
                <a:latin typeface="Times New Roman" panose="02020603050405020304" pitchFamily="18" charset="0"/>
                <a:cs typeface="Times New Roman" panose="02020603050405020304" pitchFamily="18" charset="0"/>
              </a:rPr>
              <a:t>BEFORE-Preparation </a:t>
            </a:r>
            <a:r>
              <a:rPr lang="en-IE" b="1" dirty="0">
                <a:solidFill>
                  <a:schemeClr val="tx1"/>
                </a:solidFill>
                <a:latin typeface="Times New Roman" panose="02020603050405020304" pitchFamily="18" charset="0"/>
                <a:cs typeface="Times New Roman" panose="02020603050405020304" pitchFamily="18" charset="0"/>
              </a:rPr>
              <a:t>is the key to success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9837" y="1136469"/>
            <a:ext cx="6979054" cy="5238205"/>
          </a:xfrm>
        </p:spPr>
        <p:txBody>
          <a:bodyPr>
            <a:noAutofit/>
          </a:bodyPr>
          <a:lstStyle/>
          <a:p>
            <a:pPr lvl="1">
              <a:lnSpc>
                <a:spcPct val="90000"/>
              </a:lnSpc>
            </a:pPr>
            <a:r>
              <a:rPr lang="en-IE" sz="2200" b="1" dirty="0">
                <a:solidFill>
                  <a:schemeClr val="tx1"/>
                </a:solidFill>
                <a:latin typeface="Times New Roman" panose="02020603050405020304" pitchFamily="18" charset="0"/>
                <a:cs typeface="Times New Roman" panose="02020603050405020304" pitchFamily="18" charset="0"/>
              </a:rPr>
              <a:t>Review own skills, experiences and qualities</a:t>
            </a: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Check CV</a:t>
            </a: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Anticipate questions and identify relevant examples </a:t>
            </a: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Prepare key selling </a:t>
            </a:r>
            <a:r>
              <a:rPr lang="en-IE" sz="2200" dirty="0" smtClean="0">
                <a:solidFill>
                  <a:schemeClr val="tx1"/>
                </a:solidFill>
                <a:latin typeface="Times New Roman" panose="02020603050405020304" pitchFamily="18" charset="0"/>
                <a:cs typeface="Times New Roman" panose="02020603050405020304" pitchFamily="18" charset="0"/>
              </a:rPr>
              <a:t>points</a:t>
            </a:r>
          </a:p>
          <a:p>
            <a:pPr lvl="2">
              <a:lnSpc>
                <a:spcPct val="9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sym typeface="+mn-ea"/>
              </a:rPr>
              <a:t>Know your Knowledge, Skills, Abilities and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Accomplishments</a:t>
            </a:r>
            <a:endParaRPr lang="en-IE" sz="2200" dirty="0">
              <a:solidFill>
                <a:schemeClr val="tx1"/>
              </a:solidFill>
              <a:latin typeface="Times New Roman" panose="02020603050405020304" pitchFamily="18" charset="0"/>
              <a:cs typeface="Times New Roman" panose="02020603050405020304" pitchFamily="18" charset="0"/>
            </a:endParaRPr>
          </a:p>
          <a:p>
            <a:pPr lvl="1">
              <a:lnSpc>
                <a:spcPct val="90000"/>
              </a:lnSpc>
            </a:pPr>
            <a:r>
              <a:rPr lang="en-IE" sz="2200" b="1" dirty="0">
                <a:solidFill>
                  <a:schemeClr val="tx1"/>
                </a:solidFill>
                <a:latin typeface="Times New Roman" panose="02020603050405020304" pitchFamily="18" charset="0"/>
                <a:cs typeface="Times New Roman" panose="02020603050405020304" pitchFamily="18" charset="0"/>
              </a:rPr>
              <a:t>Research organisation</a:t>
            </a: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Websites, reports, articles, company literature, </a:t>
            </a:r>
            <a:r>
              <a:rPr lang="en-IE" sz="2200" dirty="0" err="1">
                <a:solidFill>
                  <a:schemeClr val="tx1"/>
                </a:solidFill>
                <a:latin typeface="Times New Roman" panose="02020603050405020304" pitchFamily="18" charset="0"/>
                <a:cs typeface="Times New Roman" panose="02020603050405020304" pitchFamily="18" charset="0"/>
              </a:rPr>
              <a:t>etc</a:t>
            </a:r>
            <a:endParaRPr lang="en-IE" sz="2200" dirty="0">
              <a:solidFill>
                <a:schemeClr val="tx1"/>
              </a:solidFill>
              <a:latin typeface="Times New Roman" panose="02020603050405020304" pitchFamily="18" charset="0"/>
              <a:cs typeface="Times New Roman" panose="02020603050405020304" pitchFamily="18" charset="0"/>
            </a:endParaRP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Contacts with knowledge of organisation or sector</a:t>
            </a: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Relevant articles in the press</a:t>
            </a:r>
          </a:p>
          <a:p>
            <a:pPr lvl="2">
              <a:lnSpc>
                <a:spcPct val="90000"/>
              </a:lnSpc>
            </a:pPr>
            <a:r>
              <a:rPr lang="en-IE" sz="2200" dirty="0">
                <a:solidFill>
                  <a:schemeClr val="tx1"/>
                </a:solidFill>
                <a:latin typeface="Times New Roman" panose="02020603050405020304" pitchFamily="18" charset="0"/>
                <a:cs typeface="Times New Roman" panose="02020603050405020304" pitchFamily="18" charset="0"/>
              </a:rPr>
              <a:t>Personal visit or telephone </a:t>
            </a:r>
            <a:r>
              <a:rPr lang="en-IE" sz="2200" dirty="0" smtClean="0">
                <a:solidFill>
                  <a:schemeClr val="tx1"/>
                </a:solidFill>
                <a:latin typeface="Times New Roman" panose="02020603050405020304" pitchFamily="18" charset="0"/>
                <a:cs typeface="Times New Roman" panose="02020603050405020304" pitchFamily="18" charset="0"/>
              </a:rPr>
              <a:t>call</a:t>
            </a:r>
            <a:endParaRPr lang="en-IE" sz="2200" dirty="0">
              <a:solidFill>
                <a:schemeClr val="tx1"/>
              </a:solidFill>
              <a:latin typeface="Times New Roman" panose="02020603050405020304" pitchFamily="18" charset="0"/>
              <a:cs typeface="Times New Roman" panose="02020603050405020304" pitchFamily="18" charset="0"/>
            </a:endParaRPr>
          </a:p>
        </p:txBody>
      </p:sp>
      <p:sp>
        <p:nvSpPr>
          <p:cNvPr id="5" name="Rectangle 4"/>
          <p:cNvSpPr/>
          <p:nvPr/>
        </p:nvSpPr>
        <p:spPr>
          <a:xfrm>
            <a:off x="7199185" y="1581711"/>
            <a:ext cx="4149634" cy="2433487"/>
          </a:xfrm>
          <a:prstGeom prst="rect">
            <a:avLst/>
          </a:prstGeom>
        </p:spPr>
        <p:txBody>
          <a:bodyPr wrap="square">
            <a:spAutoFit/>
          </a:bodyPr>
          <a:lstStyle/>
          <a:p>
            <a:pPr marL="742950" lvl="1" indent="-285750" defTabSz="457200">
              <a:lnSpc>
                <a:spcPct val="90000"/>
              </a:lnSpc>
              <a:spcBef>
                <a:spcPts val="1000"/>
              </a:spcBef>
              <a:buClr>
                <a:srgbClr val="1E5155">
                  <a:lumMod val="40000"/>
                  <a:lumOff val="60000"/>
                </a:srgbClr>
              </a:buClr>
              <a:buSzPct val="80000"/>
              <a:buFont typeface="Wingdings 3" charset="2"/>
              <a:buChar char=""/>
            </a:pPr>
            <a:r>
              <a:rPr lang="en-IE" sz="2200" b="1" dirty="0">
                <a:solidFill>
                  <a:prstClr val="white"/>
                </a:solidFill>
                <a:latin typeface="Times New Roman" panose="02020603050405020304" pitchFamily="18" charset="0"/>
                <a:ea typeface="+mj-ea"/>
                <a:cs typeface="Times New Roman" panose="02020603050405020304" pitchFamily="18" charset="0"/>
              </a:rPr>
              <a:t>Research job and occupational area</a:t>
            </a:r>
          </a:p>
          <a:p>
            <a:pPr marL="1143000" lvl="2" indent="-228600" defTabSz="457200">
              <a:lnSpc>
                <a:spcPct val="90000"/>
              </a:lnSpc>
              <a:spcBef>
                <a:spcPts val="1000"/>
              </a:spcBef>
              <a:buClr>
                <a:srgbClr val="1E5155">
                  <a:lumMod val="40000"/>
                  <a:lumOff val="60000"/>
                </a:srgbClr>
              </a:buClr>
              <a:buSzPct val="80000"/>
              <a:buFont typeface="Wingdings 3" charset="2"/>
              <a:buChar char=""/>
            </a:pPr>
            <a:r>
              <a:rPr lang="en-IE" sz="2200" dirty="0">
                <a:solidFill>
                  <a:prstClr val="white"/>
                </a:solidFill>
                <a:latin typeface="Times New Roman" panose="02020603050405020304" pitchFamily="18" charset="0"/>
                <a:ea typeface="+mj-ea"/>
                <a:cs typeface="Times New Roman" panose="02020603050405020304" pitchFamily="18" charset="0"/>
              </a:rPr>
              <a:t>Job description </a:t>
            </a:r>
          </a:p>
          <a:p>
            <a:pPr marL="1143000" lvl="2" indent="-228600" defTabSz="457200">
              <a:lnSpc>
                <a:spcPct val="90000"/>
              </a:lnSpc>
              <a:spcBef>
                <a:spcPts val="1000"/>
              </a:spcBef>
              <a:buClr>
                <a:srgbClr val="1E5155">
                  <a:lumMod val="40000"/>
                  <a:lumOff val="60000"/>
                </a:srgbClr>
              </a:buClr>
              <a:buSzPct val="80000"/>
              <a:buFont typeface="Wingdings 3" charset="2"/>
              <a:buChar char=""/>
            </a:pPr>
            <a:r>
              <a:rPr lang="en-IE" sz="2200" dirty="0">
                <a:solidFill>
                  <a:prstClr val="white"/>
                </a:solidFill>
                <a:latin typeface="Times New Roman" panose="02020603050405020304" pitchFamily="18" charset="0"/>
                <a:ea typeface="+mj-ea"/>
                <a:cs typeface="Times New Roman" panose="02020603050405020304" pitchFamily="18" charset="0"/>
              </a:rPr>
              <a:t>Current issues</a:t>
            </a:r>
          </a:p>
          <a:p>
            <a:pPr marL="742950" lvl="1" indent="-285750" defTabSz="457200">
              <a:lnSpc>
                <a:spcPct val="90000"/>
              </a:lnSpc>
              <a:spcBef>
                <a:spcPts val="1000"/>
              </a:spcBef>
              <a:buClr>
                <a:srgbClr val="1E5155">
                  <a:lumMod val="40000"/>
                  <a:lumOff val="60000"/>
                </a:srgbClr>
              </a:buClr>
              <a:buSzPct val="80000"/>
              <a:buFont typeface="Wingdings 3" charset="2"/>
              <a:buChar char=""/>
            </a:pPr>
            <a:r>
              <a:rPr lang="en-IE" sz="2200" b="1" dirty="0">
                <a:solidFill>
                  <a:prstClr val="white"/>
                </a:solidFill>
                <a:latin typeface="Times New Roman" panose="02020603050405020304" pitchFamily="18" charset="0"/>
                <a:ea typeface="+mj-ea"/>
                <a:cs typeface="Times New Roman" panose="02020603050405020304" pitchFamily="18" charset="0"/>
              </a:rPr>
              <a:t>Prepare your questions</a:t>
            </a:r>
          </a:p>
          <a:p>
            <a:pPr marL="742950" lvl="1" indent="-285750" defTabSz="457200">
              <a:lnSpc>
                <a:spcPct val="90000"/>
              </a:lnSpc>
              <a:spcBef>
                <a:spcPts val="1000"/>
              </a:spcBef>
              <a:buClr>
                <a:srgbClr val="1E5155">
                  <a:lumMod val="40000"/>
                  <a:lumOff val="60000"/>
                </a:srgbClr>
              </a:buClr>
              <a:buSzPct val="80000"/>
              <a:buFont typeface="Wingdings 3" charset="2"/>
              <a:buChar char=""/>
            </a:pPr>
            <a:r>
              <a:rPr lang="en-IE" sz="2200" dirty="0">
                <a:solidFill>
                  <a:prstClr val="white"/>
                </a:solidFill>
                <a:latin typeface="Times New Roman" panose="02020603050405020304" pitchFamily="18" charset="0"/>
                <a:ea typeface="+mj-ea"/>
                <a:cs typeface="Times New Roman" panose="02020603050405020304" pitchFamily="18" charset="0"/>
              </a:rPr>
              <a:t>Practice</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3545" y="325755"/>
            <a:ext cx="8850630" cy="977265"/>
          </a:xfrm>
        </p:spPr>
        <p:txBody>
          <a:bodyPr>
            <a:normAutofit fontScale="90000"/>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During the Interview</a:t>
            </a:r>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0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29235" y="1303655"/>
            <a:ext cx="10061575" cy="5410835"/>
          </a:xfrm>
        </p:spPr>
        <p:txBody>
          <a:bodyPr>
            <a:noAutofit/>
          </a:bodyPr>
          <a:lstStyle/>
          <a:p>
            <a:pPr marL="457200" indent="-457200">
              <a:buFont typeface="+mj-lt"/>
              <a:buAutoNum type="arabicPeriod"/>
            </a:pP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RELAX!</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Answer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the questions using the “PROVE IT” Method</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Ask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intelligent questions about the organization</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Don’t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volunteer negative information about yourself</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Be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honest</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Have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eye contact with the interviewer</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Be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believable, be yourself</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Say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positive things about your former supervisors and working conditions</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Find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ways to let the interviewer know you are a team player </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8338" y="658230"/>
            <a:ext cx="9852338" cy="5016758"/>
          </a:xfrm>
          <a:prstGeom prst="rect">
            <a:avLst/>
          </a:prstGeom>
        </p:spPr>
        <p:txBody>
          <a:bodyPr wrap="square">
            <a:spAutoFit/>
          </a:bodyPr>
          <a:lstStyle/>
          <a:p>
            <a:r>
              <a:rPr lang="en-US" sz="3200" dirty="0">
                <a:latin typeface="Open Sans"/>
              </a:rPr>
              <a:t>The PROVE IT method:</a:t>
            </a:r>
            <a:r>
              <a:rPr lang="en-US" sz="3200" dirty="0"/>
              <a:t/>
            </a:r>
            <a:br>
              <a:rPr lang="en-US" sz="3200" dirty="0"/>
            </a:br>
            <a:r>
              <a:rPr lang="en-US" sz="3200" dirty="0"/>
              <a:t/>
            </a:r>
            <a:br>
              <a:rPr lang="en-US" sz="3200" dirty="0"/>
            </a:br>
            <a:r>
              <a:rPr lang="en-US" sz="3200" dirty="0" smtClean="0"/>
              <a:t>P-</a:t>
            </a:r>
            <a:r>
              <a:rPr lang="en-US" sz="3200" dirty="0" smtClean="0">
                <a:latin typeface="Open Sans"/>
              </a:rPr>
              <a:t>Preview </a:t>
            </a:r>
            <a:r>
              <a:rPr lang="en-US" sz="3200" dirty="0">
                <a:latin typeface="Open Sans"/>
              </a:rPr>
              <a:t>the questions.</a:t>
            </a:r>
            <a:r>
              <a:rPr lang="en-US" sz="3200" dirty="0"/>
              <a:t/>
            </a:r>
            <a:br>
              <a:rPr lang="en-US" sz="3200" dirty="0"/>
            </a:br>
            <a:r>
              <a:rPr lang="en-US" sz="3200" dirty="0" smtClean="0"/>
              <a:t>R-</a:t>
            </a:r>
            <a:r>
              <a:rPr lang="en-US" sz="3200" dirty="0" smtClean="0">
                <a:latin typeface="Open Sans"/>
              </a:rPr>
              <a:t>Read </a:t>
            </a:r>
            <a:r>
              <a:rPr lang="en-US" sz="3200" dirty="0">
                <a:latin typeface="Open Sans"/>
              </a:rPr>
              <a:t>the </a:t>
            </a:r>
            <a:r>
              <a:rPr lang="en-US" sz="3200" dirty="0" smtClean="0">
                <a:latin typeface="Open Sans"/>
              </a:rPr>
              <a:t>question/passage carefully.</a:t>
            </a:r>
            <a:r>
              <a:rPr lang="en-US" sz="3200" dirty="0"/>
              <a:t/>
            </a:r>
            <a:br>
              <a:rPr lang="en-US" sz="3200" dirty="0"/>
            </a:br>
            <a:r>
              <a:rPr lang="en-US" sz="3200" dirty="0" smtClean="0"/>
              <a:t>O-</a:t>
            </a:r>
            <a:r>
              <a:rPr lang="en-US" sz="3200" dirty="0" smtClean="0">
                <a:latin typeface="Open Sans"/>
              </a:rPr>
              <a:t>Omit </a:t>
            </a:r>
            <a:r>
              <a:rPr lang="en-US" sz="3200" dirty="0">
                <a:latin typeface="Open Sans"/>
              </a:rPr>
              <a:t>wrong and impossible answers.</a:t>
            </a:r>
            <a:r>
              <a:rPr lang="en-US" sz="3200" dirty="0"/>
              <a:t/>
            </a:r>
            <a:br>
              <a:rPr lang="en-US" sz="3200" dirty="0"/>
            </a:br>
            <a:r>
              <a:rPr lang="en-US" sz="3200" dirty="0" smtClean="0"/>
              <a:t>V-</a:t>
            </a:r>
            <a:r>
              <a:rPr lang="en-US" sz="3200" dirty="0" smtClean="0">
                <a:latin typeface="Open Sans"/>
              </a:rPr>
              <a:t>Verify </a:t>
            </a:r>
            <a:r>
              <a:rPr lang="en-US" sz="3200" dirty="0">
                <a:latin typeface="Open Sans"/>
              </a:rPr>
              <a:t>facts or </a:t>
            </a:r>
            <a:r>
              <a:rPr lang="en-US" sz="3200" dirty="0" smtClean="0">
                <a:latin typeface="Open Sans"/>
              </a:rPr>
              <a:t>clues</a:t>
            </a:r>
            <a:r>
              <a:rPr lang="en-US" sz="3200" dirty="0"/>
              <a:t/>
            </a:r>
            <a:br>
              <a:rPr lang="en-US" sz="3200" dirty="0"/>
            </a:br>
            <a:r>
              <a:rPr lang="en-US" sz="3200" dirty="0" smtClean="0"/>
              <a:t>E-</a:t>
            </a:r>
            <a:r>
              <a:rPr lang="en-US" sz="3200" dirty="0" smtClean="0">
                <a:latin typeface="Open Sans"/>
              </a:rPr>
              <a:t>Explain</a:t>
            </a:r>
            <a:r>
              <a:rPr lang="en-US" sz="3200" dirty="0"/>
              <a:t/>
            </a:r>
            <a:br>
              <a:rPr lang="en-US" sz="3200" dirty="0"/>
            </a:br>
            <a:r>
              <a:rPr lang="en-US" sz="3200" dirty="0" smtClean="0"/>
              <a:t>I-</a:t>
            </a:r>
            <a:r>
              <a:rPr lang="en-US" sz="3200" dirty="0" smtClean="0">
                <a:latin typeface="Open Sans"/>
              </a:rPr>
              <a:t>Infer </a:t>
            </a:r>
            <a:r>
              <a:rPr lang="en-US" sz="3200" dirty="0">
                <a:latin typeface="Open Sans"/>
              </a:rPr>
              <a:t>answers that are not directly given. (Use the </a:t>
            </a:r>
            <a:r>
              <a:rPr lang="en-US" sz="3200" dirty="0" smtClean="0">
                <a:latin typeface="Open Sans"/>
              </a:rPr>
              <a:t>clues)</a:t>
            </a:r>
            <a:r>
              <a:rPr lang="en-US" sz="3200" dirty="0"/>
              <a:t/>
            </a:r>
            <a:br>
              <a:rPr lang="en-US" sz="3200" dirty="0"/>
            </a:br>
            <a:r>
              <a:rPr lang="en-US" sz="3200" dirty="0" smtClean="0"/>
              <a:t>T-</a:t>
            </a:r>
            <a:r>
              <a:rPr lang="en-US" sz="3200" dirty="0" smtClean="0">
                <a:latin typeface="Open Sans"/>
              </a:rPr>
              <a:t>Test </a:t>
            </a:r>
            <a:r>
              <a:rPr lang="en-US" sz="3200" dirty="0">
                <a:latin typeface="Open Sans"/>
              </a:rPr>
              <a:t>your answer. Does it make sense?</a:t>
            </a:r>
            <a:endParaRPr lang="en-US" sz="3200" dirty="0"/>
          </a:p>
        </p:txBody>
      </p:sp>
    </p:spTree>
    <p:extLst>
      <p:ext uri="{BB962C8B-B14F-4D97-AF65-F5344CB8AC3E}">
        <p14:creationId xmlns:p14="http://schemas.microsoft.com/office/powerpoint/2010/main" val="3707645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b="1"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After the Interview</a:t>
            </a:r>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
            </a:r>
            <a:b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br>
            <a:endParaRPr lang="en-US" sz="4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8925" y="2160905"/>
            <a:ext cx="10585450" cy="3880485"/>
          </a:xfrm>
        </p:spPr>
        <p:txBody>
          <a:bodyPr/>
          <a:lstStyle/>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Evaluate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the interview</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Write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 thank you note to the interviewer</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Follow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up</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Contact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the interviewer for feedback</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Express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your interest in the </a:t>
            </a:r>
            <a:r>
              <a:rPr lang="en-US" sz="28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position even </a:t>
            </a:r>
            <a:r>
              <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after the position is filled</a:t>
            </a:r>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endParaRPr lang="en-US" sz="28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tx1"/>
                </a:solidFill>
                <a:latin typeface="Times New Roman" panose="02020603050405020304" pitchFamily="18" charset="0"/>
                <a:cs typeface="Times New Roman" panose="02020603050405020304" pitchFamily="18" charset="0"/>
              </a:rPr>
              <a:t>Interviews Skills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03312" y="2052918"/>
            <a:ext cx="8946541" cy="2558271"/>
          </a:xfrm>
        </p:spPr>
        <p:txBody>
          <a:bodyPr>
            <a:normAutofit/>
          </a:bodyPr>
          <a:lstStyle/>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1. Interviewing skills for Managers/Conducting interviews</a:t>
            </a:r>
          </a:p>
          <a:p>
            <a:pPr marL="0" indent="0">
              <a:buNone/>
            </a:pPr>
            <a:r>
              <a:rPr lang="en-US" sz="2800" dirty="0" smtClean="0">
                <a:solidFill>
                  <a:schemeClr val="tx1"/>
                </a:solidFill>
                <a:latin typeface="Times New Roman" panose="02020603050405020304" pitchFamily="18" charset="0"/>
                <a:cs typeface="Times New Roman" panose="02020603050405020304" pitchFamily="18" charset="0"/>
              </a:rPr>
              <a:t>2. Interview skills for an employee/Appearing for interviews</a:t>
            </a:r>
            <a:endParaRPr lang="en-US"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1820"/>
            <a:ext cx="8596668" cy="914400"/>
          </a:xfrm>
        </p:spPr>
        <p:txBody>
          <a:bodyPr/>
          <a:lstStyle/>
          <a:p>
            <a:r>
              <a:rPr lang="en-IE" b="1" dirty="0">
                <a:solidFill>
                  <a:schemeClr val="tx1"/>
                </a:solidFill>
                <a:latin typeface="Times New Roman" panose="02020603050405020304" pitchFamily="18" charset="0"/>
                <a:cs typeface="Times New Roman" panose="02020603050405020304" pitchFamily="18" charset="0"/>
              </a:rPr>
              <a:t>Watch the Body Language</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60589"/>
            <a:ext cx="8596668" cy="4420515"/>
          </a:xfrm>
        </p:spPr>
        <p:txBody>
          <a:bodyPr>
            <a:normAutofit/>
          </a:bodyPr>
          <a:lstStyle/>
          <a:p>
            <a:r>
              <a:rPr lang="en-IE" sz="2800" dirty="0">
                <a:solidFill>
                  <a:schemeClr val="tx1"/>
                </a:solidFill>
                <a:latin typeface="Times New Roman" panose="02020603050405020304" pitchFamily="18" charset="0"/>
                <a:cs typeface="Times New Roman" panose="02020603050405020304" pitchFamily="18" charset="0"/>
              </a:rPr>
              <a:t>First impressions very </a:t>
            </a:r>
            <a:r>
              <a:rPr lang="en-IE" sz="2800" dirty="0" smtClean="0">
                <a:solidFill>
                  <a:schemeClr val="tx1"/>
                </a:solidFill>
                <a:latin typeface="Times New Roman" panose="02020603050405020304" pitchFamily="18" charset="0"/>
                <a:cs typeface="Times New Roman" panose="02020603050405020304" pitchFamily="18" charset="0"/>
              </a:rPr>
              <a:t>powerful</a:t>
            </a:r>
            <a:endParaRPr lang="en-IE" sz="2400" i="1" dirty="0">
              <a:solidFill>
                <a:schemeClr val="tx1"/>
              </a:solidFill>
              <a:latin typeface="Times New Roman" panose="02020603050405020304" pitchFamily="18" charset="0"/>
              <a:cs typeface="Times New Roman" panose="02020603050405020304" pitchFamily="18" charset="0"/>
            </a:endParaRPr>
          </a:p>
          <a:p>
            <a:r>
              <a:rPr lang="en-IE" sz="2800" dirty="0">
                <a:solidFill>
                  <a:schemeClr val="tx1"/>
                </a:solidFill>
                <a:latin typeface="Times New Roman" panose="02020603050405020304" pitchFamily="18" charset="0"/>
                <a:cs typeface="Times New Roman" panose="02020603050405020304" pitchFamily="18" charset="0"/>
              </a:rPr>
              <a:t>Allow time to relax</a:t>
            </a:r>
          </a:p>
          <a:p>
            <a:r>
              <a:rPr lang="en-IE" sz="2800" dirty="0">
                <a:solidFill>
                  <a:schemeClr val="tx1"/>
                </a:solidFill>
                <a:latin typeface="Times New Roman" panose="02020603050405020304" pitchFamily="18" charset="0"/>
                <a:cs typeface="Times New Roman" panose="02020603050405020304" pitchFamily="18" charset="0"/>
              </a:rPr>
              <a:t>Dress appropriately </a:t>
            </a:r>
          </a:p>
          <a:p>
            <a:r>
              <a:rPr lang="en-IE" sz="2800" dirty="0">
                <a:solidFill>
                  <a:schemeClr val="tx1"/>
                </a:solidFill>
                <a:latin typeface="Times New Roman" panose="02020603050405020304" pitchFamily="18" charset="0"/>
                <a:cs typeface="Times New Roman" panose="02020603050405020304" pitchFamily="18" charset="0"/>
              </a:rPr>
              <a:t>Entrance, introductions &amp; handshake</a:t>
            </a:r>
          </a:p>
          <a:p>
            <a:r>
              <a:rPr lang="en-IE" sz="2800" dirty="0">
                <a:solidFill>
                  <a:schemeClr val="tx1"/>
                </a:solidFill>
                <a:latin typeface="Times New Roman" panose="02020603050405020304" pitchFamily="18" charset="0"/>
                <a:cs typeface="Times New Roman" panose="02020603050405020304" pitchFamily="18" charset="0"/>
              </a:rPr>
              <a:t>Smile and make eye contact</a:t>
            </a:r>
          </a:p>
          <a:p>
            <a:r>
              <a:rPr lang="en-IE" sz="2800" dirty="0">
                <a:solidFill>
                  <a:schemeClr val="tx1"/>
                </a:solidFill>
                <a:latin typeface="Times New Roman" panose="02020603050405020304" pitchFamily="18" charset="0"/>
                <a:cs typeface="Times New Roman" panose="02020603050405020304" pitchFamily="18" charset="0"/>
              </a:rPr>
              <a:t>Be aware of own movements</a:t>
            </a:r>
          </a:p>
          <a:p>
            <a:r>
              <a:rPr lang="en-IE" sz="2800" dirty="0">
                <a:solidFill>
                  <a:schemeClr val="tx1"/>
                </a:solidFill>
                <a:latin typeface="Times New Roman" panose="02020603050405020304" pitchFamily="18" charset="0"/>
                <a:cs typeface="Times New Roman" panose="02020603050405020304" pitchFamily="18" charset="0"/>
              </a:rPr>
              <a:t>Watch body language of interviewer</a:t>
            </a:r>
          </a:p>
          <a:p>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721217"/>
          </a:xfrm>
        </p:spPr>
        <p:txBody>
          <a:bodyPr/>
          <a:lstStyle/>
          <a:p>
            <a:r>
              <a:rPr lang="en-IE" b="1" dirty="0">
                <a:solidFill>
                  <a:schemeClr val="tx1"/>
                </a:solidFill>
                <a:latin typeface="Times New Roman" panose="02020603050405020304" pitchFamily="18" charset="0"/>
                <a:cs typeface="Times New Roman" panose="02020603050405020304" pitchFamily="18" charset="0"/>
              </a:rPr>
              <a:t>Typical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31075" y="1030310"/>
            <a:ext cx="11351622" cy="5666703"/>
          </a:xfrm>
        </p:spPr>
        <p:txBody>
          <a:bodyPr>
            <a:normAutofit/>
          </a:bodyPr>
          <a:lstStyle/>
          <a:p>
            <a:pPr>
              <a:lnSpc>
                <a:spcPct val="90000"/>
              </a:lnSpc>
            </a:pPr>
            <a:r>
              <a:rPr lang="en-IE" sz="2000" b="1" dirty="0">
                <a:solidFill>
                  <a:schemeClr val="tx1"/>
                </a:solidFill>
                <a:latin typeface="Times New Roman" panose="02020603050405020304" pitchFamily="18" charset="0"/>
                <a:cs typeface="Times New Roman" panose="02020603050405020304" pitchFamily="18" charset="0"/>
              </a:rPr>
              <a:t>About you</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Tell me about yourself  -  </a:t>
            </a:r>
            <a:r>
              <a:rPr lang="en-IE" sz="2000" i="1" dirty="0" smtClean="0">
                <a:latin typeface="Times New Roman" panose="02020603050405020304" pitchFamily="18" charset="0"/>
                <a:cs typeface="Times New Roman" panose="02020603050405020304" pitchFamily="18" charset="0"/>
              </a:rPr>
              <a:t>yourself, experience, interest, personality</a:t>
            </a:r>
            <a:r>
              <a:rPr lang="en-IE" sz="2000" i="1" dirty="0" smtClean="0">
                <a:solidFill>
                  <a:schemeClr val="tx1"/>
                </a:solidFill>
                <a:latin typeface="Times New Roman" panose="02020603050405020304" pitchFamily="18" charset="0"/>
                <a:cs typeface="Times New Roman" panose="02020603050405020304" pitchFamily="18" charset="0"/>
              </a:rPr>
              <a:t>?</a:t>
            </a:r>
            <a:endParaRPr lang="en-IE" sz="2000" i="1" dirty="0">
              <a:solidFill>
                <a:schemeClr val="tx1"/>
              </a:solidFill>
              <a:latin typeface="Times New Roman" panose="02020603050405020304" pitchFamily="18" charset="0"/>
              <a:cs typeface="Times New Roman" panose="02020603050405020304" pitchFamily="18" charset="0"/>
            </a:endParaRP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Why did you choose that particular degree programme?</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 experience have you had that is relevant to this post?</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 would you consider your major achievements to date?</a:t>
            </a:r>
          </a:p>
          <a:p>
            <a:pPr>
              <a:lnSpc>
                <a:spcPct val="90000"/>
              </a:lnSpc>
            </a:pPr>
            <a:r>
              <a:rPr lang="en-IE" sz="2000" b="1" dirty="0">
                <a:solidFill>
                  <a:schemeClr val="tx1"/>
                </a:solidFill>
                <a:latin typeface="Times New Roman" panose="02020603050405020304" pitchFamily="18" charset="0"/>
                <a:cs typeface="Times New Roman" panose="02020603050405020304" pitchFamily="18" charset="0"/>
              </a:rPr>
              <a:t>About the job</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 interests you about this job?</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 do you know about this organisation?</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 other options are you considering?</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How do you see your career developing – 5 years?</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If you were Head of Department, what would be your priorities?</a:t>
            </a:r>
          </a:p>
          <a:p>
            <a:pPr>
              <a:lnSpc>
                <a:spcPct val="90000"/>
              </a:lnSpc>
            </a:pPr>
            <a:r>
              <a:rPr lang="en-IE" sz="2000" b="1" dirty="0">
                <a:solidFill>
                  <a:schemeClr val="tx1"/>
                </a:solidFill>
                <a:latin typeface="Times New Roman" panose="02020603050405020304" pitchFamily="18" charset="0"/>
                <a:cs typeface="Times New Roman" panose="02020603050405020304" pitchFamily="18" charset="0"/>
              </a:rPr>
              <a:t>General knowledge</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 do you think of the Government’s policy on college fees?</a:t>
            </a:r>
          </a:p>
          <a:p>
            <a:pPr lvl="1">
              <a:lnSpc>
                <a:spcPct val="90000"/>
              </a:lnSpc>
            </a:pPr>
            <a:r>
              <a:rPr lang="en-IE" sz="2000" i="1" dirty="0">
                <a:solidFill>
                  <a:schemeClr val="tx1"/>
                </a:solidFill>
                <a:latin typeface="Times New Roman" panose="02020603050405020304" pitchFamily="18" charset="0"/>
                <a:cs typeface="Times New Roman" panose="02020603050405020304" pitchFamily="18" charset="0"/>
              </a:rPr>
              <a:t>What’s your opinion </a:t>
            </a:r>
            <a:r>
              <a:rPr lang="en-IE" sz="2000" i="1" dirty="0" smtClean="0">
                <a:latin typeface="Times New Roman" panose="02020603050405020304" pitchFamily="18" charset="0"/>
                <a:cs typeface="Times New Roman" panose="02020603050405020304" pitchFamily="18" charset="0"/>
              </a:rPr>
              <a:t>about the org.</a:t>
            </a:r>
            <a:r>
              <a:rPr lang="en-IE" sz="2000" i="1" dirty="0" smtClean="0">
                <a:solidFill>
                  <a:schemeClr val="tx1"/>
                </a:solidFill>
                <a:latin typeface="Times New Roman" panose="02020603050405020304" pitchFamily="18" charset="0"/>
                <a:cs typeface="Times New Roman" panose="02020603050405020304" pitchFamily="18" charset="0"/>
              </a:rPr>
              <a:t>?</a:t>
            </a:r>
            <a:endParaRPr lang="en-IE" sz="20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167425"/>
            <a:ext cx="8596668" cy="978795"/>
          </a:xfrm>
        </p:spPr>
        <p:txBody>
          <a:bodyPr/>
          <a:lstStyle/>
          <a:p>
            <a:r>
              <a:rPr lang="en-GB" b="1" dirty="0">
                <a:solidFill>
                  <a:schemeClr val="tx1"/>
                </a:solidFill>
                <a:latin typeface="Times New Roman" panose="02020603050405020304" pitchFamily="18" charset="0"/>
                <a:cs typeface="Times New Roman" panose="02020603050405020304" pitchFamily="18" charset="0"/>
              </a:rPr>
              <a:t>Other Type of Questions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7577" y="1146220"/>
            <a:ext cx="9016425" cy="5460641"/>
          </a:xfrm>
        </p:spPr>
        <p:txBody>
          <a:bodyPr>
            <a:normAutofit/>
          </a:bodyPr>
          <a:lstStyle/>
          <a:p>
            <a:pPr algn="just"/>
            <a:r>
              <a:rPr lang="en-GB" sz="2200" b="1" dirty="0"/>
              <a:t>“</a:t>
            </a:r>
            <a:r>
              <a:rPr lang="en-GB" sz="2200" b="1" dirty="0">
                <a:solidFill>
                  <a:schemeClr val="tx1"/>
                </a:solidFill>
                <a:latin typeface="Times New Roman" panose="02020603050405020304" pitchFamily="18" charset="0"/>
                <a:cs typeface="Times New Roman" panose="02020603050405020304" pitchFamily="18" charset="0"/>
              </a:rPr>
              <a:t>What if” Questions</a:t>
            </a:r>
          </a:p>
          <a:p>
            <a:pPr lvl="1" algn="just"/>
            <a:r>
              <a:rPr lang="en-GB" sz="2200" dirty="0">
                <a:solidFill>
                  <a:schemeClr val="tx1"/>
                </a:solidFill>
                <a:latin typeface="Times New Roman" panose="02020603050405020304" pitchFamily="18" charset="0"/>
                <a:cs typeface="Times New Roman" panose="02020603050405020304" pitchFamily="18" charset="0"/>
              </a:rPr>
              <a:t>No experience - how are you likely </a:t>
            </a:r>
            <a:r>
              <a:rPr lang="en-GB" sz="2200" dirty="0" smtClean="0">
                <a:solidFill>
                  <a:schemeClr val="tx1"/>
                </a:solidFill>
                <a:latin typeface="Times New Roman" panose="02020603050405020304" pitchFamily="18" charset="0"/>
                <a:cs typeface="Times New Roman" panose="02020603050405020304" pitchFamily="18" charset="0"/>
              </a:rPr>
              <a:t>to respond to a </a:t>
            </a:r>
            <a:r>
              <a:rPr lang="en-GB" sz="2200" dirty="0">
                <a:solidFill>
                  <a:schemeClr val="tx1"/>
                </a:solidFill>
                <a:latin typeface="Times New Roman" panose="02020603050405020304" pitchFamily="18" charset="0"/>
                <a:cs typeface="Times New Roman" panose="02020603050405020304" pitchFamily="18" charset="0"/>
              </a:rPr>
              <a:t>situation</a:t>
            </a:r>
          </a:p>
          <a:p>
            <a:pPr algn="just"/>
            <a:r>
              <a:rPr lang="en-GB" sz="2200" b="1" dirty="0">
                <a:solidFill>
                  <a:schemeClr val="tx1"/>
                </a:solidFill>
                <a:latin typeface="Times New Roman" panose="02020603050405020304" pitchFamily="18" charset="0"/>
                <a:cs typeface="Times New Roman" panose="02020603050405020304" pitchFamily="18" charset="0"/>
              </a:rPr>
              <a:t>Probing Questions</a:t>
            </a:r>
          </a:p>
          <a:p>
            <a:pPr lvl="1" algn="just"/>
            <a:r>
              <a:rPr lang="en-GB" sz="2200" dirty="0">
                <a:solidFill>
                  <a:schemeClr val="tx1"/>
                </a:solidFill>
                <a:latin typeface="Times New Roman" panose="02020603050405020304" pitchFamily="18" charset="0"/>
                <a:cs typeface="Times New Roman" panose="02020603050405020304" pitchFamily="18" charset="0"/>
              </a:rPr>
              <a:t>How exactly did you deal with the situation?</a:t>
            </a:r>
          </a:p>
          <a:p>
            <a:pPr lvl="1" algn="just"/>
            <a:r>
              <a:rPr lang="en-GB" sz="2200" dirty="0">
                <a:solidFill>
                  <a:schemeClr val="tx1"/>
                </a:solidFill>
                <a:latin typeface="Times New Roman" panose="02020603050405020304" pitchFamily="18" charset="0"/>
                <a:cs typeface="Times New Roman" panose="02020603050405020304" pitchFamily="18" charset="0"/>
              </a:rPr>
              <a:t>How did you know it worked?</a:t>
            </a:r>
          </a:p>
          <a:p>
            <a:pPr lvl="1" algn="just"/>
            <a:r>
              <a:rPr lang="en-GB" sz="2200" dirty="0">
                <a:solidFill>
                  <a:schemeClr val="tx1"/>
                </a:solidFill>
                <a:latin typeface="Times New Roman" panose="02020603050405020304" pitchFamily="18" charset="0"/>
                <a:cs typeface="Times New Roman" panose="02020603050405020304" pitchFamily="18" charset="0"/>
              </a:rPr>
              <a:t>How did you feel about the outcome?</a:t>
            </a:r>
          </a:p>
          <a:p>
            <a:pPr lvl="1" algn="just"/>
            <a:r>
              <a:rPr lang="en-GB" sz="2200" dirty="0">
                <a:solidFill>
                  <a:schemeClr val="tx1"/>
                </a:solidFill>
                <a:latin typeface="Times New Roman" panose="02020603050405020304" pitchFamily="18" charset="0"/>
                <a:cs typeface="Times New Roman" panose="02020603050405020304" pitchFamily="18" charset="0"/>
              </a:rPr>
              <a:t>Could you have handled it differently?</a:t>
            </a:r>
          </a:p>
          <a:p>
            <a:endParaRPr lang="en-US" sz="2200"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18941"/>
            <a:ext cx="8596668" cy="901521"/>
          </a:xfrm>
        </p:spPr>
        <p:txBody>
          <a:bodyPr/>
          <a:lstStyle/>
          <a:p>
            <a:r>
              <a:rPr lang="en-GB" b="1" dirty="0" smtClean="0">
                <a:solidFill>
                  <a:schemeClr val="tx1"/>
                </a:solidFill>
                <a:latin typeface="Times New Roman" panose="02020603050405020304" pitchFamily="18" charset="0"/>
                <a:cs typeface="Times New Roman" panose="02020603050405020304" pitchFamily="18" charset="0"/>
              </a:rPr>
              <a:t>Competency-based </a:t>
            </a:r>
            <a:r>
              <a:rPr lang="en-GB" b="1" dirty="0">
                <a:solidFill>
                  <a:schemeClr val="tx1"/>
                </a:solidFill>
                <a:latin typeface="Times New Roman" panose="02020603050405020304" pitchFamily="18" charset="0"/>
                <a:cs typeface="Times New Roman" panose="02020603050405020304" pitchFamily="18" charset="0"/>
              </a:rPr>
              <a:t>Interviews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3640" y="1378040"/>
            <a:ext cx="11294772" cy="5177307"/>
          </a:xfrm>
        </p:spPr>
        <p:txBody>
          <a:bodyPr>
            <a:normAutofit/>
          </a:bodyPr>
          <a:lstStyle/>
          <a:p>
            <a:pPr marL="0" indent="0">
              <a:lnSpc>
                <a:spcPct val="90000"/>
              </a:lnSpc>
              <a:buNone/>
            </a:pPr>
            <a:r>
              <a:rPr lang="en-GB" sz="2200" dirty="0" smtClean="0">
                <a:latin typeface="Times New Roman" panose="02020603050405020304" pitchFamily="18" charset="0"/>
                <a:cs typeface="Times New Roman" panose="02020603050405020304" pitchFamily="18" charset="0"/>
              </a:rPr>
              <a:t>On </a:t>
            </a:r>
            <a:r>
              <a:rPr lang="en-GB" sz="2200" dirty="0">
                <a:latin typeface="Times New Roman" panose="02020603050405020304" pitchFamily="18" charset="0"/>
                <a:cs typeface="Times New Roman" panose="02020603050405020304" pitchFamily="18" charset="0"/>
              </a:rPr>
              <a:t>key skills required for </a:t>
            </a:r>
            <a:r>
              <a:rPr lang="en-GB" sz="2200" dirty="0" smtClean="0">
                <a:latin typeface="Times New Roman" panose="02020603050405020304" pitchFamily="18" charset="0"/>
                <a:cs typeface="Times New Roman" panose="02020603050405020304" pitchFamily="18" charset="0"/>
              </a:rPr>
              <a:t>job, q</a:t>
            </a:r>
            <a:r>
              <a:rPr lang="en-GB" sz="2200" dirty="0" smtClean="0">
                <a:solidFill>
                  <a:schemeClr val="tx1"/>
                </a:solidFill>
                <a:latin typeface="Times New Roman" panose="02020603050405020304" pitchFamily="18" charset="0"/>
                <a:cs typeface="Times New Roman" panose="02020603050405020304" pitchFamily="18" charset="0"/>
              </a:rPr>
              <a:t>uestions are designed </a:t>
            </a:r>
            <a:r>
              <a:rPr lang="en-GB" sz="2200" dirty="0" smtClean="0">
                <a:latin typeface="Times New Roman" panose="02020603050405020304" pitchFamily="18" charset="0"/>
                <a:cs typeface="Times New Roman" panose="02020603050405020304" pitchFamily="18" charset="0"/>
              </a:rPr>
              <a:t>to </a:t>
            </a:r>
            <a:r>
              <a:rPr lang="en-GB" sz="2200" dirty="0">
                <a:solidFill>
                  <a:schemeClr val="tx1"/>
                </a:solidFill>
                <a:latin typeface="Times New Roman" panose="02020603050405020304" pitchFamily="18" charset="0"/>
                <a:cs typeface="Times New Roman" panose="02020603050405020304" pitchFamily="18" charset="0"/>
              </a:rPr>
              <a:t>elicit evidence of </a:t>
            </a:r>
            <a:r>
              <a:rPr lang="en-GB" sz="2200" dirty="0" smtClean="0">
                <a:solidFill>
                  <a:schemeClr val="tx1"/>
                </a:solidFill>
                <a:latin typeface="Times New Roman" panose="02020603050405020304" pitchFamily="18" charset="0"/>
                <a:cs typeface="Times New Roman" panose="02020603050405020304" pitchFamily="18" charset="0"/>
              </a:rPr>
              <a:t>skills </a:t>
            </a:r>
            <a:r>
              <a:rPr lang="en-GB" sz="2200" dirty="0" smtClean="0">
                <a:latin typeface="Times New Roman" panose="02020603050405020304" pitchFamily="18" charset="0"/>
                <a:cs typeface="Times New Roman" panose="02020603050405020304" pitchFamily="18" charset="0"/>
              </a:rPr>
              <a:t>and e</a:t>
            </a:r>
            <a:r>
              <a:rPr lang="en-GB" sz="2200" dirty="0" smtClean="0">
                <a:solidFill>
                  <a:schemeClr val="tx1"/>
                </a:solidFill>
                <a:latin typeface="Times New Roman" panose="02020603050405020304" pitchFamily="18" charset="0"/>
                <a:cs typeface="Times New Roman" panose="02020603050405020304" pitchFamily="18" charset="0"/>
              </a:rPr>
              <a:t>mphasis </a:t>
            </a:r>
            <a:r>
              <a:rPr lang="en-GB" sz="2200" dirty="0">
                <a:solidFill>
                  <a:schemeClr val="tx1"/>
                </a:solidFill>
                <a:latin typeface="Times New Roman" panose="02020603050405020304" pitchFamily="18" charset="0"/>
                <a:cs typeface="Times New Roman" panose="02020603050405020304" pitchFamily="18" charset="0"/>
              </a:rPr>
              <a:t>on past behaviour as predictor of </a:t>
            </a:r>
            <a:r>
              <a:rPr lang="en-GB" sz="2200" dirty="0" smtClean="0">
                <a:solidFill>
                  <a:schemeClr val="tx1"/>
                </a:solidFill>
                <a:latin typeface="Times New Roman" panose="02020603050405020304" pitchFamily="18" charset="0"/>
                <a:cs typeface="Times New Roman" panose="02020603050405020304" pitchFamily="18" charset="0"/>
              </a:rPr>
              <a:t>success.</a:t>
            </a:r>
          </a:p>
          <a:p>
            <a:pPr marL="0" indent="0" algn="ctr">
              <a:lnSpc>
                <a:spcPct val="90000"/>
              </a:lnSpc>
              <a:buNone/>
            </a:pPr>
            <a:r>
              <a:rPr lang="en-GB" sz="2200" b="1" dirty="0" smtClean="0">
                <a:latin typeface="Times New Roman" panose="02020603050405020304" pitchFamily="18" charset="0"/>
                <a:cs typeface="Times New Roman" panose="02020603050405020304" pitchFamily="18" charset="0"/>
              </a:rPr>
              <a:t>NEEDED SKILLS AND TECHNIQUES TO BE UTILIZED</a:t>
            </a:r>
            <a:endParaRPr lang="en-GB" sz="2200" b="1" dirty="0">
              <a:solidFill>
                <a:schemeClr val="tx1"/>
              </a:solidFill>
              <a:latin typeface="Times New Roman" panose="02020603050405020304" pitchFamily="18" charset="0"/>
              <a:cs typeface="Times New Roman" panose="02020603050405020304" pitchFamily="18" charset="0"/>
            </a:endParaRPr>
          </a:p>
          <a:p>
            <a:pPr>
              <a:lnSpc>
                <a:spcPct val="90000"/>
              </a:lnSpc>
            </a:pPr>
            <a:r>
              <a:rPr lang="en-GB" sz="2200" b="1" dirty="0">
                <a:solidFill>
                  <a:schemeClr val="tx1"/>
                </a:solidFill>
                <a:latin typeface="Times New Roman" panose="02020603050405020304" pitchFamily="18" charset="0"/>
                <a:cs typeface="Times New Roman" panose="02020603050405020304" pitchFamily="18" charset="0"/>
              </a:rPr>
              <a:t>Teamwork</a:t>
            </a:r>
            <a:r>
              <a:rPr lang="en-GB" sz="2200" dirty="0">
                <a:solidFill>
                  <a:schemeClr val="tx1"/>
                </a:solidFill>
                <a:latin typeface="Times New Roman" panose="02020603050405020304" pitchFamily="18" charset="0"/>
                <a:cs typeface="Times New Roman" panose="02020603050405020304" pitchFamily="18" charset="0"/>
              </a:rPr>
              <a:t>: </a:t>
            </a:r>
            <a:r>
              <a:rPr lang="en-GB" sz="2200" i="1" dirty="0">
                <a:solidFill>
                  <a:schemeClr val="tx1"/>
                </a:solidFill>
                <a:latin typeface="Times New Roman" panose="02020603050405020304" pitchFamily="18" charset="0"/>
                <a:cs typeface="Times New Roman" panose="02020603050405020304" pitchFamily="18" charset="0"/>
              </a:rPr>
              <a:t>Describe a team project you  worked on.  What problems arose? How did you deal with them?</a:t>
            </a:r>
          </a:p>
          <a:p>
            <a:pPr>
              <a:lnSpc>
                <a:spcPct val="90000"/>
              </a:lnSpc>
            </a:pPr>
            <a:r>
              <a:rPr lang="en-GB" sz="2200" b="1" dirty="0">
                <a:solidFill>
                  <a:schemeClr val="tx1"/>
                </a:solidFill>
                <a:latin typeface="Times New Roman" panose="02020603050405020304" pitchFamily="18" charset="0"/>
                <a:cs typeface="Times New Roman" panose="02020603050405020304" pitchFamily="18" charset="0"/>
              </a:rPr>
              <a:t>Communication Skills</a:t>
            </a:r>
            <a:r>
              <a:rPr lang="en-GB" sz="2200" dirty="0">
                <a:solidFill>
                  <a:schemeClr val="tx1"/>
                </a:solidFill>
                <a:latin typeface="Times New Roman" panose="02020603050405020304" pitchFamily="18" charset="0"/>
                <a:cs typeface="Times New Roman" panose="02020603050405020304" pitchFamily="18" charset="0"/>
              </a:rPr>
              <a:t>: </a:t>
            </a:r>
            <a:r>
              <a:rPr lang="en-GB" sz="2200" i="1" dirty="0">
                <a:solidFill>
                  <a:schemeClr val="tx1"/>
                </a:solidFill>
                <a:latin typeface="Times New Roman" panose="02020603050405020304" pitchFamily="18" charset="0"/>
                <a:cs typeface="Times New Roman" panose="02020603050405020304" pitchFamily="18" charset="0"/>
              </a:rPr>
              <a:t>Describe situation when you had to persuade others to support your view.  Give an example of any reports you’ve written which illustrate your writing skills</a:t>
            </a:r>
          </a:p>
          <a:p>
            <a:pPr>
              <a:lnSpc>
                <a:spcPct val="90000"/>
              </a:lnSpc>
            </a:pPr>
            <a:r>
              <a:rPr lang="en-GB" sz="2200" b="1" dirty="0">
                <a:solidFill>
                  <a:schemeClr val="tx1"/>
                </a:solidFill>
                <a:latin typeface="Times New Roman" panose="02020603050405020304" pitchFamily="18" charset="0"/>
                <a:cs typeface="Times New Roman" panose="02020603050405020304" pitchFamily="18" charset="0"/>
              </a:rPr>
              <a:t>Interpersonal skills</a:t>
            </a:r>
            <a:r>
              <a:rPr lang="en-GB" sz="2200" dirty="0">
                <a:solidFill>
                  <a:schemeClr val="tx1"/>
                </a:solidFill>
                <a:latin typeface="Times New Roman" panose="02020603050405020304" pitchFamily="18" charset="0"/>
                <a:cs typeface="Times New Roman" panose="02020603050405020304" pitchFamily="18" charset="0"/>
              </a:rPr>
              <a:t>: </a:t>
            </a:r>
            <a:r>
              <a:rPr lang="en-GB" sz="2200" i="1" dirty="0">
                <a:solidFill>
                  <a:schemeClr val="tx1"/>
                </a:solidFill>
                <a:latin typeface="Times New Roman" panose="02020603050405020304" pitchFamily="18" charset="0"/>
                <a:cs typeface="Times New Roman" panose="02020603050405020304" pitchFamily="18" charset="0"/>
              </a:rPr>
              <a:t>What kinds of people do you find it difficult to work with?  How do you handle those situations?</a:t>
            </a:r>
          </a:p>
          <a:p>
            <a:pPr>
              <a:lnSpc>
                <a:spcPct val="90000"/>
              </a:lnSpc>
            </a:pPr>
            <a:r>
              <a:rPr lang="en-GB" sz="2200" b="1" dirty="0">
                <a:solidFill>
                  <a:schemeClr val="tx1"/>
                </a:solidFill>
                <a:latin typeface="Times New Roman" panose="02020603050405020304" pitchFamily="18" charset="0"/>
                <a:cs typeface="Times New Roman" panose="02020603050405020304" pitchFamily="18" charset="0"/>
              </a:rPr>
              <a:t>Taking Responsibility</a:t>
            </a:r>
            <a:r>
              <a:rPr lang="en-GB" sz="2200" dirty="0">
                <a:solidFill>
                  <a:schemeClr val="tx1"/>
                </a:solidFill>
                <a:latin typeface="Times New Roman" panose="02020603050405020304" pitchFamily="18" charset="0"/>
                <a:cs typeface="Times New Roman" panose="02020603050405020304" pitchFamily="18" charset="0"/>
              </a:rPr>
              <a:t>: </a:t>
            </a:r>
            <a:r>
              <a:rPr lang="en-GB" sz="2200" i="1" dirty="0">
                <a:solidFill>
                  <a:schemeClr val="tx1"/>
                </a:solidFill>
                <a:latin typeface="Times New Roman" panose="02020603050405020304" pitchFamily="18" charset="0"/>
                <a:cs typeface="Times New Roman" panose="02020603050405020304" pitchFamily="18" charset="0"/>
              </a:rPr>
              <a:t>Describe a time when you took responsibility to achieve a challenging goal</a:t>
            </a:r>
          </a:p>
          <a:p>
            <a:pPr>
              <a:lnSpc>
                <a:spcPct val="90000"/>
              </a:lnSpc>
            </a:pPr>
            <a:r>
              <a:rPr lang="en-GB" sz="2200" b="1" dirty="0">
                <a:solidFill>
                  <a:schemeClr val="tx1"/>
                </a:solidFill>
                <a:latin typeface="Times New Roman" panose="02020603050405020304" pitchFamily="18" charset="0"/>
                <a:cs typeface="Times New Roman" panose="02020603050405020304" pitchFamily="18" charset="0"/>
              </a:rPr>
              <a:t>Problem-solving</a:t>
            </a:r>
            <a:r>
              <a:rPr lang="en-GB" sz="2200" dirty="0" smtClean="0">
                <a:solidFill>
                  <a:schemeClr val="tx1"/>
                </a:solidFill>
                <a:latin typeface="Times New Roman" panose="02020603050405020304" pitchFamily="18" charset="0"/>
                <a:cs typeface="Times New Roman" panose="02020603050405020304" pitchFamily="18" charset="0"/>
              </a:rPr>
              <a:t>: </a:t>
            </a:r>
            <a:r>
              <a:rPr lang="en-GB" sz="2200" i="1" dirty="0" smtClean="0">
                <a:solidFill>
                  <a:schemeClr val="tx1"/>
                </a:solidFill>
                <a:latin typeface="Times New Roman" panose="02020603050405020304" pitchFamily="18" charset="0"/>
                <a:cs typeface="Times New Roman" panose="02020603050405020304" pitchFamily="18" charset="0"/>
              </a:rPr>
              <a:t>Tell </a:t>
            </a:r>
            <a:r>
              <a:rPr lang="en-GB" sz="2200" i="1" dirty="0">
                <a:solidFill>
                  <a:schemeClr val="tx1"/>
                </a:solidFill>
                <a:latin typeface="Times New Roman" panose="02020603050405020304" pitchFamily="18" charset="0"/>
                <a:cs typeface="Times New Roman" panose="02020603050405020304" pitchFamily="18" charset="0"/>
              </a:rPr>
              <a:t>about a time when you had several tasks to manage at one time with conflicting deadlines</a:t>
            </a:r>
            <a:r>
              <a:rPr lang="en-GB" sz="2200" i="1" dirty="0" smtClean="0">
                <a:solidFill>
                  <a:schemeClr val="tx1"/>
                </a:solidFill>
                <a:latin typeface="Times New Roman" panose="02020603050405020304" pitchFamily="18" charset="0"/>
                <a:cs typeface="Times New Roman" panose="02020603050405020304" pitchFamily="18" charset="0"/>
              </a:rPr>
              <a:t>.</a:t>
            </a:r>
            <a:endParaRPr lang="en-GB" sz="2200" i="1"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244700"/>
            <a:ext cx="9916643" cy="927278"/>
          </a:xfrm>
        </p:spPr>
        <p:txBody>
          <a:bodyPr/>
          <a:lstStyle/>
          <a:p>
            <a:r>
              <a:rPr lang="en-GB" b="1" dirty="0">
                <a:solidFill>
                  <a:schemeClr val="tx1"/>
                </a:solidFill>
                <a:latin typeface="Times New Roman" panose="02020603050405020304" pitchFamily="18" charset="0"/>
                <a:cs typeface="Times New Roman" panose="02020603050405020304" pitchFamily="18" charset="0"/>
              </a:rPr>
              <a:t>Preparing for </a:t>
            </a:r>
            <a:r>
              <a:rPr lang="en-GB" b="1" dirty="0" smtClean="0">
                <a:solidFill>
                  <a:schemeClr val="tx1"/>
                </a:solidFill>
                <a:latin typeface="Times New Roman" panose="02020603050405020304" pitchFamily="18" charset="0"/>
                <a:cs typeface="Times New Roman" panose="02020603050405020304" pitchFamily="18" charset="0"/>
              </a:rPr>
              <a:t>Competency/problem tasks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5" y="1484382"/>
            <a:ext cx="4116734" cy="3257435"/>
          </a:xfrm>
        </p:spPr>
        <p:txBody>
          <a:bodyPr>
            <a:normAutofit/>
          </a:bodyPr>
          <a:lstStyle/>
          <a:p>
            <a:r>
              <a:rPr lang="en-GB" sz="2400" dirty="0">
                <a:solidFill>
                  <a:schemeClr val="tx1"/>
                </a:solidFill>
                <a:latin typeface="Times New Roman" panose="02020603050405020304" pitchFamily="18" charset="0"/>
                <a:cs typeface="Times New Roman" panose="02020603050405020304" pitchFamily="18" charset="0"/>
              </a:rPr>
              <a:t>Identify the competencies required for job</a:t>
            </a:r>
          </a:p>
          <a:p>
            <a:r>
              <a:rPr lang="en-GB" sz="2400" dirty="0" smtClean="0">
                <a:solidFill>
                  <a:schemeClr val="tx1"/>
                </a:solidFill>
                <a:latin typeface="Times New Roman" panose="02020603050405020304" pitchFamily="18" charset="0"/>
                <a:cs typeface="Times New Roman" panose="02020603050405020304" pitchFamily="18" charset="0"/>
              </a:rPr>
              <a:t>Prepare </a:t>
            </a:r>
            <a:r>
              <a:rPr lang="en-GB" sz="2400" dirty="0">
                <a:solidFill>
                  <a:schemeClr val="tx1"/>
                </a:solidFill>
                <a:latin typeface="Times New Roman" panose="02020603050405020304" pitchFamily="18" charset="0"/>
                <a:cs typeface="Times New Roman" panose="02020603050405020304" pitchFamily="18" charset="0"/>
              </a:rPr>
              <a:t>examples </a:t>
            </a:r>
            <a:r>
              <a:rPr lang="en-GB" sz="2400" dirty="0" smtClean="0">
                <a:solidFill>
                  <a:schemeClr val="tx1"/>
                </a:solidFill>
                <a:latin typeface="Times New Roman" panose="02020603050405020304" pitchFamily="18" charset="0"/>
                <a:cs typeface="Times New Roman" panose="02020603050405020304" pitchFamily="18" charset="0"/>
              </a:rPr>
              <a:t>from </a:t>
            </a:r>
            <a:r>
              <a:rPr lang="en-GB" sz="2400" dirty="0" smtClean="0">
                <a:latin typeface="Times New Roman" panose="02020603050405020304" pitchFamily="18" charset="0"/>
                <a:cs typeface="Times New Roman" panose="02020603050405020304" pitchFamily="18" charset="0"/>
              </a:rPr>
              <a:t>past </a:t>
            </a:r>
            <a:r>
              <a:rPr lang="en-GB" sz="2400" dirty="0">
                <a:latin typeface="Times New Roman" panose="02020603050405020304" pitchFamily="18" charset="0"/>
                <a:cs typeface="Times New Roman" panose="02020603050405020304" pitchFamily="18" charset="0"/>
              </a:rPr>
              <a:t>experience for </a:t>
            </a:r>
            <a:r>
              <a:rPr lang="en-GB" sz="2400" dirty="0">
                <a:solidFill>
                  <a:schemeClr val="tx1"/>
                </a:solidFill>
                <a:latin typeface="Times New Roman" panose="02020603050405020304" pitchFamily="18" charset="0"/>
                <a:cs typeface="Times New Roman" panose="02020603050405020304" pitchFamily="18" charset="0"/>
              </a:rPr>
              <a:t>each competency</a:t>
            </a:r>
          </a:p>
          <a:p>
            <a:r>
              <a:rPr lang="en-GB" sz="2400" dirty="0" smtClean="0">
                <a:solidFill>
                  <a:schemeClr val="tx1"/>
                </a:solidFill>
                <a:latin typeface="Times New Roman" panose="02020603050405020304" pitchFamily="18" charset="0"/>
                <a:cs typeface="Times New Roman" panose="02020603050405020304" pitchFamily="18" charset="0"/>
              </a:rPr>
              <a:t>Try </a:t>
            </a:r>
            <a:r>
              <a:rPr lang="en-GB" sz="2400" dirty="0">
                <a:solidFill>
                  <a:schemeClr val="tx1"/>
                </a:solidFill>
                <a:latin typeface="Times New Roman" panose="02020603050405020304" pitchFamily="18" charset="0"/>
                <a:cs typeface="Times New Roman" panose="02020603050405020304" pitchFamily="18" charset="0"/>
              </a:rPr>
              <a:t>to give a complete answer </a:t>
            </a:r>
            <a:r>
              <a:rPr lang="en-GB" sz="2400" dirty="0" smtClean="0">
                <a:solidFill>
                  <a:schemeClr val="tx1"/>
                </a:solidFill>
                <a:latin typeface="Times New Roman" panose="02020603050405020304" pitchFamily="18" charset="0"/>
                <a:cs typeface="Times New Roman" panose="02020603050405020304" pitchFamily="18" charset="0"/>
              </a:rPr>
              <a:t>– Use STAR modal. </a:t>
            </a:r>
            <a:endParaRPr lang="en-GB" sz="2400" dirty="0">
              <a:solidFill>
                <a:schemeClr val="tx1"/>
              </a:solidFill>
              <a:latin typeface="Times New Roman" panose="02020603050405020304" pitchFamily="18" charset="0"/>
              <a:cs typeface="Times New Roman" panose="02020603050405020304" pitchFamily="18" charset="0"/>
            </a:endParaRPr>
          </a:p>
          <a:p>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4" name="Rectangle 3"/>
          <p:cNvSpPr/>
          <p:nvPr/>
        </p:nvSpPr>
        <p:spPr>
          <a:xfrm>
            <a:off x="5608320" y="1484382"/>
            <a:ext cx="6096000" cy="2492990"/>
          </a:xfrm>
          <a:prstGeom prst="rect">
            <a:avLst/>
          </a:prstGeom>
        </p:spPr>
        <p:txBody>
          <a:bodyPr>
            <a:spAutoFit/>
          </a:bodyPr>
          <a:lstStyle/>
          <a:p>
            <a:pPr algn="ctr"/>
            <a:r>
              <a:rPr lang="en-GB" sz="3600" dirty="0">
                <a:latin typeface="Times New Roman" panose="02020603050405020304" pitchFamily="18" charset="0"/>
                <a:cs typeface="Times New Roman" panose="02020603050405020304" pitchFamily="18" charset="0"/>
              </a:rPr>
              <a:t>STAR response</a:t>
            </a:r>
          </a:p>
          <a:p>
            <a:pPr lvl="1"/>
            <a:r>
              <a:rPr lang="en-GB" sz="2400" dirty="0">
                <a:latin typeface="Times New Roman" panose="02020603050405020304" pitchFamily="18" charset="0"/>
                <a:cs typeface="Times New Roman" panose="02020603050405020304" pitchFamily="18" charset="0"/>
              </a:rPr>
              <a:t>S: Describe the situation</a:t>
            </a:r>
          </a:p>
          <a:p>
            <a:pPr lvl="1"/>
            <a:r>
              <a:rPr lang="en-GB" sz="2400" dirty="0">
                <a:latin typeface="Times New Roman" panose="02020603050405020304" pitchFamily="18" charset="0"/>
                <a:cs typeface="Times New Roman" panose="02020603050405020304" pitchFamily="18" charset="0"/>
              </a:rPr>
              <a:t>T: Explain the task/problem that arose</a:t>
            </a:r>
          </a:p>
          <a:p>
            <a:pPr lvl="1"/>
            <a:r>
              <a:rPr lang="en-GB" sz="2400" dirty="0">
                <a:latin typeface="Times New Roman" panose="02020603050405020304" pitchFamily="18" charset="0"/>
                <a:cs typeface="Times New Roman" panose="02020603050405020304" pitchFamily="18" charset="0"/>
              </a:rPr>
              <a:t>A: What action did you take?</a:t>
            </a:r>
          </a:p>
          <a:p>
            <a:pPr lvl="1"/>
            <a:r>
              <a:rPr lang="en-GB" sz="2400" dirty="0">
                <a:latin typeface="Times New Roman" panose="02020603050405020304" pitchFamily="18" charset="0"/>
                <a:cs typeface="Times New Roman" panose="02020603050405020304" pitchFamily="18" charset="0"/>
              </a:rPr>
              <a:t>R: What was the result or outcome?</a:t>
            </a:r>
          </a:p>
          <a:p>
            <a:pPr lvl="1"/>
            <a:r>
              <a:rPr lang="en-GB" sz="2400" dirty="0">
                <a:latin typeface="Times New Roman" panose="02020603050405020304" pitchFamily="18" charset="0"/>
                <a:cs typeface="Times New Roman" panose="02020603050405020304" pitchFamily="18" charset="0"/>
              </a:rPr>
              <a:t>What did you learn from this experience</a:t>
            </a:r>
            <a:endParaRPr lang="en-US" dirty="0"/>
          </a:p>
        </p:txBody>
      </p:sp>
      <p:sp>
        <p:nvSpPr>
          <p:cNvPr id="5" name="Rectangle 4"/>
          <p:cNvSpPr/>
          <p:nvPr/>
        </p:nvSpPr>
        <p:spPr>
          <a:xfrm>
            <a:off x="1193075" y="4923592"/>
            <a:ext cx="9818914" cy="1384995"/>
          </a:xfrm>
          <a:prstGeom prst="rect">
            <a:avLst/>
          </a:prstGeom>
        </p:spPr>
        <p:txBody>
          <a:bodyPr wrap="square">
            <a:spAutoFit/>
          </a:bodyPr>
          <a:lstStyle/>
          <a:p>
            <a:r>
              <a:rPr lang="en-GB" sz="2800" dirty="0" smtClean="0">
                <a:latin typeface="Times New Roman" panose="02020603050405020304" pitchFamily="18" charset="0"/>
                <a:cs typeface="Times New Roman" panose="02020603050405020304" pitchFamily="18" charset="0"/>
              </a:rPr>
              <a:t>Sample question:</a:t>
            </a:r>
          </a:p>
          <a:p>
            <a:r>
              <a:rPr lang="en-GB" sz="2800" dirty="0" smtClean="0">
                <a:latin typeface="Times New Roman" panose="02020603050405020304" pitchFamily="18" charset="0"/>
                <a:cs typeface="Times New Roman" panose="02020603050405020304" pitchFamily="18" charset="0"/>
              </a:rPr>
              <a:t> </a:t>
            </a:r>
            <a:r>
              <a:rPr lang="en-GB" sz="2800" i="1" dirty="0">
                <a:latin typeface="Times New Roman" panose="02020603050405020304" pitchFamily="18" charset="0"/>
                <a:cs typeface="Times New Roman" panose="02020603050405020304" pitchFamily="18" charset="0"/>
              </a:rPr>
              <a:t>Give me an example of a problem you encountered. How did you approach it.  What was the outcome?</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9955"/>
          </a:xfrm>
        </p:spPr>
        <p:txBody>
          <a:bodyPr/>
          <a:lstStyle/>
          <a:p>
            <a:r>
              <a:rPr lang="en-GB" b="1" dirty="0">
                <a:solidFill>
                  <a:schemeClr val="tx1"/>
                </a:solidFill>
                <a:latin typeface="Times New Roman" panose="02020603050405020304" pitchFamily="18" charset="0"/>
                <a:cs typeface="Times New Roman" panose="02020603050405020304" pitchFamily="18" charset="0"/>
              </a:rPr>
              <a:t>Matching Skills to Requirements</a:t>
            </a:r>
            <a:endParaRPr lang="en-US" b="1" dirty="0">
              <a:solidFill>
                <a:schemeClr val="tx1"/>
              </a:solidFill>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64904989"/>
              </p:ext>
            </p:extLst>
          </p:nvPr>
        </p:nvGraphicFramePr>
        <p:xfrm>
          <a:off x="1115742" y="1674254"/>
          <a:ext cx="9444934" cy="4649273"/>
        </p:xfrm>
        <a:graphic>
          <a:graphicData uri="http://schemas.openxmlformats.org/drawingml/2006/table">
            <a:tbl>
              <a:tblPr firstRow="1" bandRow="1">
                <a:tableStyleId>{5C22544A-7EE6-4342-B048-85BDC9FD1C3A}</a:tableStyleId>
              </a:tblPr>
              <a:tblGrid>
                <a:gridCol w="4722467">
                  <a:extLst>
                    <a:ext uri="{9D8B030D-6E8A-4147-A177-3AD203B41FA5}">
                      <a16:colId xmlns:a16="http://schemas.microsoft.com/office/drawing/2014/main" val="20000"/>
                    </a:ext>
                  </a:extLst>
                </a:gridCol>
                <a:gridCol w="4722467">
                  <a:extLst>
                    <a:ext uri="{9D8B030D-6E8A-4147-A177-3AD203B41FA5}">
                      <a16:colId xmlns:a16="http://schemas.microsoft.com/office/drawing/2014/main" val="20001"/>
                    </a:ext>
                  </a:extLst>
                </a:gridCol>
              </a:tblGrid>
              <a:tr h="1080134">
                <a:tc>
                  <a:txBody>
                    <a:bodyPr/>
                    <a:lstStyle/>
                    <a:p>
                      <a:r>
                        <a:rPr lang="en-GB" sz="2000" u="sng" dirty="0" smtClean="0">
                          <a:solidFill>
                            <a:schemeClr val="tx1"/>
                          </a:solidFill>
                          <a:latin typeface="Times New Roman" panose="02020603050405020304" pitchFamily="18" charset="0"/>
                          <a:cs typeface="Times New Roman" panose="02020603050405020304" pitchFamily="18" charset="0"/>
                        </a:rPr>
                        <a:t>Employer needs</a:t>
                      </a:r>
                      <a:endParaRPr lang="en-US" sz="2000" dirty="0">
                        <a:solidFill>
                          <a:schemeClr val="tx1"/>
                        </a:solidFill>
                        <a:latin typeface="Times New Roman" panose="02020603050405020304" pitchFamily="18" charset="0"/>
                        <a:cs typeface="Times New Roman" panose="02020603050405020304" pitchFamily="18" charset="0"/>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defRPr/>
                      </a:pPr>
                      <a:r>
                        <a:rPr lang="en-GB" sz="2000" u="sng" dirty="0" smtClean="0">
                          <a:solidFill>
                            <a:schemeClr val="tx1"/>
                          </a:solidFill>
                          <a:latin typeface="Times New Roman" panose="02020603050405020304" pitchFamily="18" charset="0"/>
                          <a:cs typeface="Times New Roman" panose="02020603050405020304" pitchFamily="18" charset="0"/>
                        </a:rPr>
                        <a:t>Your </a:t>
                      </a:r>
                      <a:r>
                        <a:rPr lang="en-GB" sz="2000" u="sng" dirty="0" smtClean="0">
                          <a:solidFill>
                            <a:schemeClr val="tx1"/>
                          </a:solidFill>
                          <a:latin typeface="Times New Roman" panose="02020603050405020304" pitchFamily="18" charset="0"/>
                          <a:cs typeface="Times New Roman" panose="02020603050405020304" pitchFamily="18" charset="0"/>
                        </a:rPr>
                        <a:t>evidence</a:t>
                      </a:r>
                      <a:r>
                        <a:rPr lang="en-US" sz="2000" u="none" dirty="0" smtClean="0">
                          <a:solidFill>
                            <a:schemeClr val="tx1"/>
                          </a:solidFill>
                          <a:latin typeface="Times New Roman" panose="02020603050405020304" pitchFamily="18" charset="0"/>
                          <a:cs typeface="Times New Roman" panose="02020603050405020304" pitchFamily="18" charset="0"/>
                        </a:rPr>
                        <a:t>/examples</a:t>
                      </a:r>
                      <a:endParaRPr lang="en-GB" sz="2000" u="sng" dirty="0" smtClean="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569139">
                <a:tc>
                  <a:txBody>
                    <a:bodyPr/>
                    <a:lstStyle/>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Communication </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Team work</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Leadership</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Initiative</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Customer Care</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IT </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Commercial awareness</a:t>
                      </a:r>
                      <a:endParaRPr lang="en-US" sz="2400" dirty="0">
                        <a:solidFill>
                          <a:schemeClr val="bg1"/>
                        </a:solidFill>
                        <a:latin typeface="Times New Roman" panose="02020603050405020304" pitchFamily="18" charset="0"/>
                        <a:cs typeface="Times New Roman" panose="02020603050405020304" pitchFamily="18" charset="0"/>
                      </a:endParaRPr>
                    </a:p>
                  </a:txBody>
                  <a:tcPr/>
                </a:tc>
                <a:tc>
                  <a:txBody>
                    <a:bodyPr/>
                    <a:lstStyle/>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Presentation to class</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Example of</a:t>
                      </a:r>
                      <a:r>
                        <a:rPr lang="en-GB" sz="2400" baseline="0" dirty="0" smtClean="0">
                          <a:solidFill>
                            <a:schemeClr val="bg1"/>
                          </a:solidFill>
                          <a:latin typeface="Times New Roman" panose="02020603050405020304" pitchFamily="18" charset="0"/>
                          <a:cs typeface="Times New Roman" panose="02020603050405020304" pitchFamily="18" charset="0"/>
                        </a:rPr>
                        <a:t> any project</a:t>
                      </a:r>
                      <a:endParaRPr lang="en-GB" sz="2400" dirty="0" smtClean="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Students</a:t>
                      </a:r>
                      <a:r>
                        <a:rPr lang="en-GB" sz="2400" baseline="0" dirty="0" smtClean="0">
                          <a:solidFill>
                            <a:schemeClr val="bg1"/>
                          </a:solidFill>
                          <a:latin typeface="Times New Roman" panose="02020603050405020304" pitchFamily="18" charset="0"/>
                          <a:cs typeface="Times New Roman" panose="02020603050405020304" pitchFamily="18" charset="0"/>
                        </a:rPr>
                        <a:t> societies</a:t>
                      </a:r>
                      <a:r>
                        <a:rPr lang="en-GB" sz="2400" dirty="0" smtClean="0">
                          <a:solidFill>
                            <a:schemeClr val="bg1"/>
                          </a:solidFill>
                          <a:latin typeface="Times New Roman" panose="02020603050405020304" pitchFamily="18" charset="0"/>
                          <a:cs typeface="Times New Roman" panose="02020603050405020304" pitchFamily="18" charset="0"/>
                        </a:rPr>
                        <a:t>, Committees etc.</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Fundraising for charity</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Working in</a:t>
                      </a:r>
                      <a:r>
                        <a:rPr lang="en-GB" sz="2400" baseline="0" dirty="0" smtClean="0">
                          <a:solidFill>
                            <a:schemeClr val="bg1"/>
                          </a:solidFill>
                          <a:latin typeface="Times New Roman" panose="02020603050405020304" pitchFamily="18" charset="0"/>
                          <a:cs typeface="Times New Roman" panose="02020603050405020304" pitchFamily="18" charset="0"/>
                        </a:rPr>
                        <a:t> some service.</a:t>
                      </a:r>
                      <a:endParaRPr lang="en-GB" sz="2400" dirty="0" smtClean="0">
                        <a:solidFill>
                          <a:schemeClr val="bg1"/>
                        </a:solidFill>
                        <a:latin typeface="Times New Roman" panose="02020603050405020304" pitchFamily="18" charset="0"/>
                        <a:cs typeface="Times New Roman" panose="02020603050405020304" pitchFamily="18" charset="0"/>
                      </a:endParaRP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Designed website</a:t>
                      </a:r>
                    </a:p>
                    <a:p>
                      <a:pPr>
                        <a:lnSpc>
                          <a:spcPct val="90000"/>
                        </a:lnSpc>
                        <a:buFont typeface="Wingdings" panose="05000000000000000000" pitchFamily="2" charset="2"/>
                        <a:buNone/>
                      </a:pPr>
                      <a:r>
                        <a:rPr lang="en-GB" sz="2400" dirty="0" smtClean="0">
                          <a:solidFill>
                            <a:schemeClr val="bg1"/>
                          </a:solidFill>
                          <a:latin typeface="Times New Roman" panose="02020603050405020304" pitchFamily="18" charset="0"/>
                          <a:cs typeface="Times New Roman" panose="02020603050405020304" pitchFamily="18" charset="0"/>
                        </a:rPr>
                        <a:t>Business pages</a:t>
                      </a:r>
                    </a:p>
                    <a:p>
                      <a:endParaRPr lang="en-US" sz="2000" dirty="0">
                        <a:solidFill>
                          <a:schemeClr val="tx1"/>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665408"/>
          </a:xfrm>
        </p:spPr>
        <p:txBody>
          <a:bodyPr/>
          <a:lstStyle/>
          <a:p>
            <a:r>
              <a:rPr lang="en-IE" b="1" dirty="0" smtClean="0">
                <a:solidFill>
                  <a:schemeClr val="tx1"/>
                </a:solidFill>
                <a:latin typeface="Times New Roman" panose="02020603050405020304" pitchFamily="18" charset="0"/>
                <a:cs typeface="Times New Roman" panose="02020603050405020304" pitchFamily="18" charset="0"/>
              </a:rPr>
              <a:t>How to Answer</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Listen carefully, seek clarification</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Illustrate answers with real examples and evidence</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Be positive – constructive criticism</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Keep answers specific and succinct</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Take time to respond</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Be alert to interviewer’s  body language</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Speak clearly, smile and show enthusiasm</a:t>
            </a:r>
          </a:p>
          <a:p>
            <a:pPr>
              <a:lnSpc>
                <a:spcPct val="90000"/>
              </a:lnSpc>
            </a:pPr>
            <a:r>
              <a:rPr lang="en-IE" sz="2200" dirty="0">
                <a:solidFill>
                  <a:schemeClr val="tx1"/>
                </a:solidFill>
                <a:latin typeface="Times New Roman" panose="02020603050405020304" pitchFamily="18" charset="0"/>
                <a:cs typeface="Times New Roman" panose="02020603050405020304" pitchFamily="18" charset="0"/>
              </a:rPr>
              <a:t>Know what you want to say, and find the opportunity</a:t>
            </a:r>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677334" y="283335"/>
            <a:ext cx="8596668" cy="1017431"/>
          </a:xfrm>
        </p:spPr>
        <p:txBody>
          <a:bodyPr/>
          <a:lstStyle/>
          <a:p>
            <a:r>
              <a:rPr lang="en-GB" b="1" dirty="0">
                <a:solidFill>
                  <a:schemeClr val="tx1"/>
                </a:solidFill>
                <a:latin typeface="Times New Roman" panose="02020603050405020304" pitchFamily="18" charset="0"/>
                <a:cs typeface="Times New Roman" panose="02020603050405020304" pitchFamily="18" charset="0"/>
              </a:rPr>
              <a:t>Qualities Employers Seek</a:t>
            </a:r>
          </a:p>
        </p:txBody>
      </p:sp>
      <p:sp>
        <p:nvSpPr>
          <p:cNvPr id="3" name="Content Placeholder 2"/>
          <p:cNvSpPr>
            <a:spLocks noGrp="1"/>
          </p:cNvSpPr>
          <p:nvPr>
            <p:ph idx="1"/>
          </p:nvPr>
        </p:nvSpPr>
        <p:spPr>
          <a:xfrm>
            <a:off x="677334" y="1609860"/>
            <a:ext cx="8596668" cy="4740596"/>
          </a:xfrm>
        </p:spPr>
        <p:txBody>
          <a:bodyPr>
            <a:normAutofit/>
          </a:bodyPr>
          <a:lstStyle/>
          <a:p>
            <a:r>
              <a:rPr lang="en-GB" sz="2200" dirty="0">
                <a:solidFill>
                  <a:schemeClr val="tx1"/>
                </a:solidFill>
                <a:latin typeface="Times New Roman" panose="02020603050405020304" pitchFamily="18" charset="0"/>
                <a:cs typeface="Times New Roman" panose="02020603050405020304" pitchFamily="18" charset="0"/>
              </a:rPr>
              <a:t>Good all-round intelligence</a:t>
            </a:r>
          </a:p>
          <a:p>
            <a:r>
              <a:rPr lang="en-GB" sz="2200" dirty="0">
                <a:solidFill>
                  <a:schemeClr val="tx1"/>
                </a:solidFill>
                <a:latin typeface="Times New Roman" panose="02020603050405020304" pitchFamily="18" charset="0"/>
                <a:cs typeface="Times New Roman" panose="02020603050405020304" pitchFamily="18" charset="0"/>
              </a:rPr>
              <a:t>Enthusiasm, commitment and motivation</a:t>
            </a:r>
          </a:p>
          <a:p>
            <a:r>
              <a:rPr lang="en-GB" sz="2200" dirty="0">
                <a:solidFill>
                  <a:schemeClr val="tx1"/>
                </a:solidFill>
                <a:latin typeface="Times New Roman" panose="02020603050405020304" pitchFamily="18" charset="0"/>
                <a:cs typeface="Times New Roman" panose="02020603050405020304" pitchFamily="18" charset="0"/>
              </a:rPr>
              <a:t>Good communication skills</a:t>
            </a:r>
          </a:p>
          <a:p>
            <a:r>
              <a:rPr lang="en-GB" sz="2200" dirty="0">
                <a:solidFill>
                  <a:schemeClr val="tx1"/>
                </a:solidFill>
                <a:latin typeface="Times New Roman" panose="02020603050405020304" pitchFamily="18" charset="0"/>
                <a:cs typeface="Times New Roman" panose="02020603050405020304" pitchFamily="18" charset="0"/>
              </a:rPr>
              <a:t>Team work ability</a:t>
            </a:r>
          </a:p>
          <a:p>
            <a:r>
              <a:rPr lang="en-GB" sz="2200" dirty="0">
                <a:solidFill>
                  <a:schemeClr val="tx1"/>
                </a:solidFill>
                <a:latin typeface="Times New Roman" panose="02020603050405020304" pitchFamily="18" charset="0"/>
                <a:cs typeface="Times New Roman" panose="02020603050405020304" pitchFamily="18" charset="0"/>
              </a:rPr>
              <a:t>Ability to solve problems</a:t>
            </a:r>
          </a:p>
          <a:p>
            <a:r>
              <a:rPr lang="en-GB" sz="2200" dirty="0">
                <a:solidFill>
                  <a:schemeClr val="tx1"/>
                </a:solidFill>
                <a:latin typeface="Times New Roman" panose="02020603050405020304" pitchFamily="18" charset="0"/>
                <a:cs typeface="Times New Roman" panose="02020603050405020304" pitchFamily="18" charset="0"/>
              </a:rPr>
              <a:t>Capacity to work hard</a:t>
            </a:r>
          </a:p>
          <a:p>
            <a:r>
              <a:rPr lang="en-GB" sz="2200" dirty="0">
                <a:solidFill>
                  <a:schemeClr val="tx1"/>
                </a:solidFill>
                <a:latin typeface="Times New Roman" panose="02020603050405020304" pitchFamily="18" charset="0"/>
                <a:cs typeface="Times New Roman" panose="02020603050405020304" pitchFamily="18" charset="0"/>
              </a:rPr>
              <a:t>Initiative and self-reliance</a:t>
            </a:r>
          </a:p>
          <a:p>
            <a:r>
              <a:rPr lang="en-GB" sz="2200" dirty="0">
                <a:solidFill>
                  <a:schemeClr val="tx1"/>
                </a:solidFill>
                <a:latin typeface="Times New Roman" panose="02020603050405020304" pitchFamily="18" charset="0"/>
                <a:cs typeface="Times New Roman" panose="02020603050405020304" pitchFamily="18" charset="0"/>
              </a:rPr>
              <a:t>Balanced </a:t>
            </a:r>
            <a:r>
              <a:rPr lang="en-GB" sz="2200" dirty="0" smtClean="0">
                <a:solidFill>
                  <a:schemeClr val="tx1"/>
                </a:solidFill>
                <a:latin typeface="Times New Roman" panose="02020603050405020304" pitchFamily="18" charset="0"/>
                <a:cs typeface="Times New Roman" panose="02020603050405020304" pitchFamily="18" charset="0"/>
              </a:rPr>
              <a:t>personality</a:t>
            </a:r>
            <a:endParaRPr lang="en-GB"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71470"/>
          </a:xfrm>
        </p:spPr>
        <p:txBody>
          <a:bodyPr/>
          <a:lstStyle/>
          <a:p>
            <a:r>
              <a:rPr lang="en-IE" b="1" dirty="0" smtClean="0">
                <a:solidFill>
                  <a:schemeClr val="tx1"/>
                </a:solidFill>
                <a:latin typeface="Times New Roman" panose="02020603050405020304" pitchFamily="18" charset="0"/>
                <a:cs typeface="Times New Roman" panose="02020603050405020304" pitchFamily="18" charset="0"/>
              </a:rPr>
              <a:t>Questions be based 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2173468"/>
            <a:ext cx="8596668" cy="4291726"/>
          </a:xfrm>
        </p:spPr>
        <p:txBody>
          <a:bodyPr/>
          <a:lstStyle/>
          <a:p>
            <a:r>
              <a:rPr lang="en-IE" sz="2200" dirty="0">
                <a:solidFill>
                  <a:schemeClr val="tx1"/>
                </a:solidFill>
                <a:latin typeface="Times New Roman" panose="02020603050405020304" pitchFamily="18" charset="0"/>
                <a:cs typeface="Times New Roman" panose="02020603050405020304" pitchFamily="18" charset="0"/>
              </a:rPr>
              <a:t>Training programmes</a:t>
            </a:r>
          </a:p>
          <a:p>
            <a:r>
              <a:rPr lang="en-IE" sz="2200" dirty="0">
                <a:solidFill>
                  <a:schemeClr val="tx1"/>
                </a:solidFill>
                <a:latin typeface="Times New Roman" panose="02020603050405020304" pitchFamily="18" charset="0"/>
                <a:cs typeface="Times New Roman" panose="02020603050405020304" pitchFamily="18" charset="0"/>
              </a:rPr>
              <a:t>Career development opportunities</a:t>
            </a:r>
          </a:p>
          <a:p>
            <a:r>
              <a:rPr lang="en-IE" sz="2200" dirty="0">
                <a:solidFill>
                  <a:schemeClr val="tx1"/>
                </a:solidFill>
                <a:latin typeface="Times New Roman" panose="02020603050405020304" pitchFamily="18" charset="0"/>
                <a:cs typeface="Times New Roman" panose="02020603050405020304" pitchFamily="18" charset="0"/>
              </a:rPr>
              <a:t>Types of projects &amp; responsibilities</a:t>
            </a:r>
          </a:p>
          <a:p>
            <a:r>
              <a:rPr lang="en-IE" sz="2200" dirty="0">
                <a:solidFill>
                  <a:schemeClr val="tx1"/>
                </a:solidFill>
                <a:latin typeface="Times New Roman" panose="02020603050405020304" pitchFamily="18" charset="0"/>
                <a:cs typeface="Times New Roman" panose="02020603050405020304" pitchFamily="18" charset="0"/>
              </a:rPr>
              <a:t>Reporting structure</a:t>
            </a:r>
          </a:p>
          <a:p>
            <a:r>
              <a:rPr lang="en-IE" sz="2200" dirty="0">
                <a:solidFill>
                  <a:schemeClr val="tx1"/>
                </a:solidFill>
                <a:latin typeface="Times New Roman" panose="02020603050405020304" pitchFamily="18" charset="0"/>
                <a:cs typeface="Times New Roman" panose="02020603050405020304" pitchFamily="18" charset="0"/>
              </a:rPr>
              <a:t>Performance appraisal</a:t>
            </a:r>
          </a:p>
          <a:p>
            <a:r>
              <a:rPr lang="en-IE" sz="2200" dirty="0">
                <a:solidFill>
                  <a:schemeClr val="tx1"/>
                </a:solidFill>
                <a:latin typeface="Times New Roman" panose="02020603050405020304" pitchFamily="18" charset="0"/>
                <a:cs typeface="Times New Roman" panose="02020603050405020304" pitchFamily="18" charset="0"/>
              </a:rPr>
              <a:t>Profile of staff</a:t>
            </a:r>
          </a:p>
          <a:p>
            <a:r>
              <a:rPr lang="en-IE" sz="2200" dirty="0">
                <a:solidFill>
                  <a:schemeClr val="tx1"/>
                </a:solidFill>
                <a:latin typeface="Times New Roman" panose="02020603050405020304" pitchFamily="18" charset="0"/>
                <a:cs typeface="Times New Roman" panose="02020603050405020304" pitchFamily="18" charset="0"/>
              </a:rPr>
              <a:t>Questions about topics raised in interview</a:t>
            </a:r>
          </a:p>
          <a:p>
            <a:r>
              <a:rPr lang="en-IE" sz="2200" dirty="0">
                <a:solidFill>
                  <a:schemeClr val="tx1"/>
                </a:solidFill>
                <a:latin typeface="Times New Roman" panose="02020603050405020304" pitchFamily="18" charset="0"/>
                <a:cs typeface="Times New Roman" panose="02020603050405020304" pitchFamily="18" charset="0"/>
              </a:rPr>
              <a:t>What happens next?</a:t>
            </a:r>
          </a:p>
          <a:p>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309093"/>
            <a:ext cx="8596668" cy="1017431"/>
          </a:xfrm>
        </p:spPr>
        <p:txBody>
          <a:bodyPr/>
          <a:lstStyle/>
          <a:p>
            <a:r>
              <a:rPr lang="en-GB" b="1" dirty="0">
                <a:solidFill>
                  <a:schemeClr val="tx1"/>
                </a:solidFill>
                <a:latin typeface="Times New Roman" panose="02020603050405020304" pitchFamily="18" charset="0"/>
                <a:cs typeface="Times New Roman" panose="02020603050405020304" pitchFamily="18" charset="0"/>
              </a:rPr>
              <a:t>What creates a bad impression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3043"/>
            <a:ext cx="8596668" cy="4238320"/>
          </a:xfrm>
        </p:spPr>
        <p:txBody>
          <a:bodyPr>
            <a:normAutofit/>
          </a:bodyPr>
          <a:lstStyle/>
          <a:p>
            <a:r>
              <a:rPr lang="en-GB" sz="2200" dirty="0">
                <a:solidFill>
                  <a:schemeClr val="tx1"/>
                </a:solidFill>
                <a:latin typeface="Times New Roman" panose="02020603050405020304" pitchFamily="18" charset="0"/>
                <a:cs typeface="Times New Roman" panose="02020603050405020304" pitchFamily="18" charset="0"/>
              </a:rPr>
              <a:t>Poor personal appearance</a:t>
            </a:r>
          </a:p>
          <a:p>
            <a:r>
              <a:rPr lang="en-GB" sz="2200" dirty="0">
                <a:solidFill>
                  <a:schemeClr val="tx1"/>
                </a:solidFill>
                <a:latin typeface="Times New Roman" panose="02020603050405020304" pitchFamily="18" charset="0"/>
                <a:cs typeface="Times New Roman" panose="02020603050405020304" pitchFamily="18" charset="0"/>
              </a:rPr>
              <a:t>Negative attitude – evasive, using excuses</a:t>
            </a:r>
          </a:p>
          <a:p>
            <a:r>
              <a:rPr lang="en-GB" sz="2200" dirty="0">
                <a:solidFill>
                  <a:schemeClr val="tx1"/>
                </a:solidFill>
                <a:latin typeface="Times New Roman" panose="02020603050405020304" pitchFamily="18" charset="0"/>
                <a:cs typeface="Times New Roman" panose="02020603050405020304" pitchFamily="18" charset="0"/>
              </a:rPr>
              <a:t>Lack of interest and enthusiasm</a:t>
            </a:r>
          </a:p>
          <a:p>
            <a:r>
              <a:rPr lang="en-GB" sz="2200" dirty="0">
                <a:solidFill>
                  <a:schemeClr val="tx1"/>
                </a:solidFill>
                <a:latin typeface="Times New Roman" panose="02020603050405020304" pitchFamily="18" charset="0"/>
                <a:cs typeface="Times New Roman" panose="02020603050405020304" pitchFamily="18" charset="0"/>
              </a:rPr>
              <a:t>Lack of preparation</a:t>
            </a:r>
          </a:p>
          <a:p>
            <a:r>
              <a:rPr lang="en-GB" sz="2200" dirty="0">
                <a:solidFill>
                  <a:schemeClr val="tx1"/>
                </a:solidFill>
                <a:latin typeface="Times New Roman" panose="02020603050405020304" pitchFamily="18" charset="0"/>
                <a:cs typeface="Times New Roman" panose="02020603050405020304" pitchFamily="18" charset="0"/>
              </a:rPr>
              <a:t>Poor knowledge of role</a:t>
            </a:r>
          </a:p>
          <a:p>
            <a:r>
              <a:rPr lang="en-GB" sz="2200" dirty="0">
                <a:solidFill>
                  <a:schemeClr val="tx1"/>
                </a:solidFill>
                <a:latin typeface="Times New Roman" panose="02020603050405020304" pitchFamily="18" charset="0"/>
                <a:cs typeface="Times New Roman" panose="02020603050405020304" pitchFamily="18" charset="0"/>
              </a:rPr>
              <a:t>Failure to give concrete examples of skills</a:t>
            </a:r>
          </a:p>
          <a:p>
            <a:r>
              <a:rPr lang="en-GB" sz="2200" dirty="0">
                <a:solidFill>
                  <a:schemeClr val="tx1"/>
                </a:solidFill>
                <a:latin typeface="Times New Roman" panose="02020603050405020304" pitchFamily="18" charset="0"/>
                <a:cs typeface="Times New Roman" panose="02020603050405020304" pitchFamily="18" charset="0"/>
              </a:rPr>
              <a:t>Over emphasis on money/rewards</a:t>
            </a:r>
          </a:p>
          <a:p>
            <a:r>
              <a:rPr lang="en-GB" sz="2200" dirty="0">
                <a:solidFill>
                  <a:schemeClr val="tx1"/>
                </a:solidFill>
                <a:latin typeface="Times New Roman" panose="02020603050405020304" pitchFamily="18" charset="0"/>
                <a:cs typeface="Times New Roman" panose="02020603050405020304" pitchFamily="18" charset="0"/>
              </a:rPr>
              <a:t>Lack of career plan</a:t>
            </a:r>
          </a:p>
          <a:p>
            <a:endParaRPr lang="en-US" sz="22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Employment Interview</a:t>
            </a:r>
            <a:endParaRPr lang="en-US" b="1" dirty="0"/>
          </a:p>
        </p:txBody>
      </p:sp>
      <p:sp>
        <p:nvSpPr>
          <p:cNvPr id="3" name="Content Placeholder 2"/>
          <p:cNvSpPr>
            <a:spLocks noGrp="1"/>
          </p:cNvSpPr>
          <p:nvPr>
            <p:ph idx="1"/>
          </p:nvPr>
        </p:nvSpPr>
        <p:spPr/>
        <p:txBody>
          <a:bodyPr>
            <a:normAutofit/>
          </a:bodyPr>
          <a:lstStyle/>
          <a:p>
            <a:r>
              <a:rPr lang="en-US" sz="2400" dirty="0" smtClean="0"/>
              <a:t>It is a meeting during which both you and the prospective employer ask questions and exchange information.</a:t>
            </a:r>
          </a:p>
          <a:p>
            <a:r>
              <a:rPr lang="en-US" sz="2400" dirty="0" smtClean="0"/>
              <a:t>The employer’s objective is to find the best talent to fill available job openings, and</a:t>
            </a:r>
          </a:p>
          <a:p>
            <a:r>
              <a:rPr lang="en-US" sz="2400" dirty="0" smtClean="0"/>
              <a:t>Your objective is to find the right match for your goals and capabilities.</a:t>
            </a:r>
            <a:endParaRPr lang="en-US" sz="2400" dirty="0"/>
          </a:p>
        </p:txBody>
      </p:sp>
    </p:spTree>
    <p:extLst>
      <p:ext uri="{BB962C8B-B14F-4D97-AF65-F5344CB8AC3E}">
        <p14:creationId xmlns:p14="http://schemas.microsoft.com/office/powerpoint/2010/main" val="21242891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475" y="295910"/>
            <a:ext cx="11946255" cy="945061"/>
          </a:xfrm>
        </p:spPr>
        <p:txBody>
          <a:bodyPr/>
          <a:lstStyle/>
          <a:p>
            <a:r>
              <a:rPr lang="en-US" sz="3600" b="1" dirty="0" smtClean="0">
                <a:solidFill>
                  <a:schemeClr val="tx1">
                    <a:lumMod val="95000"/>
                    <a:lumOff val="5000"/>
                  </a:schemeClr>
                </a:solidFill>
                <a:latin typeface="Times New Roman" panose="02020603050405020304" pitchFamily="18" charset="0"/>
                <a:cs typeface="Times New Roman" panose="02020603050405020304" pitchFamily="18" charset="0"/>
              </a:rPr>
              <a:t>ESTABLISHING THE FIRST GREAT IMPRESSION</a:t>
            </a:r>
          </a:p>
        </p:txBody>
      </p:sp>
      <p:sp>
        <p:nvSpPr>
          <p:cNvPr id="3" name="Content Placeholder 2"/>
          <p:cNvSpPr>
            <a:spLocks noGrp="1"/>
          </p:cNvSpPr>
          <p:nvPr>
            <p:ph idx="1"/>
          </p:nvPr>
        </p:nvSpPr>
        <p:spPr>
          <a:xfrm>
            <a:off x="243205" y="928053"/>
            <a:ext cx="11947525" cy="1366066"/>
          </a:xfrm>
        </p:spPr>
        <p:txBody>
          <a:bodyPr>
            <a:normAutofit/>
          </a:bodyPr>
          <a:lstStyle/>
          <a:p>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To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rPr>
              <a:t>make a great first impression, </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use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rPr>
              <a:t>your </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EMPATHY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rPr>
              <a:t>skills. </a:t>
            </a:r>
          </a:p>
          <a:p>
            <a:endPar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4" name="Content Placeholder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2669" y="1611086"/>
            <a:ext cx="10924268" cy="48768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005" y="788516"/>
            <a:ext cx="11637258" cy="5262979"/>
          </a:xfrm>
          <a:prstGeom prst="rect">
            <a:avLst/>
          </a:prstGeom>
        </p:spPr>
        <p:txBody>
          <a:bodyPr wrap="square">
            <a:spAutoFit/>
          </a:bodyPr>
          <a:lstStyle/>
          <a:p>
            <a:r>
              <a:rPr lang="en-US" sz="2100" b="1" dirty="0" smtClean="0">
                <a:solidFill>
                  <a:schemeClr val="tx1">
                    <a:lumMod val="95000"/>
                    <a:lumOff val="5000"/>
                  </a:schemeClr>
                </a:solidFill>
                <a:latin typeface="Times New Roman" panose="02020603050405020304" pitchFamily="18" charset="0"/>
                <a:cs typeface="Times New Roman" panose="02020603050405020304" pitchFamily="18" charset="0"/>
              </a:rPr>
              <a:t>E-EYE-CONTACT, Firm Handshake</a:t>
            </a:r>
          </a:p>
          <a:p>
            <a:endParaRPr lang="en-US" sz="2100" b="1"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100" b="1" dirty="0">
                <a:solidFill>
                  <a:srgbClr val="FF0000"/>
                </a:solidFill>
                <a:latin typeface="Times New Roman" panose="02020603050405020304" pitchFamily="18" charset="0"/>
                <a:cs typeface="Times New Roman" panose="02020603050405020304" pitchFamily="18" charset="0"/>
              </a:rPr>
              <a:t>M-MUSCLES IN YOUR </a:t>
            </a:r>
            <a:r>
              <a:rPr lang="en-US" sz="2100" b="1" dirty="0" smtClean="0">
                <a:solidFill>
                  <a:srgbClr val="FF0000"/>
                </a:solidFill>
                <a:latin typeface="Times New Roman" panose="02020603050405020304" pitchFamily="18" charset="0"/>
                <a:cs typeface="Times New Roman" panose="02020603050405020304" pitchFamily="18" charset="0"/>
              </a:rPr>
              <a:t>FACE: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During a job interview, we need to be upbeat/cheerful, interested and interesting and likable. </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Facial expressions, smile.</a:t>
            </a:r>
          </a:p>
          <a:p>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100" b="1" dirty="0" smtClean="0">
                <a:solidFill>
                  <a:srgbClr val="FF0000"/>
                </a:solidFill>
                <a:latin typeface="Times New Roman" panose="02020603050405020304" pitchFamily="18" charset="0"/>
                <a:cs typeface="Times New Roman" panose="02020603050405020304" pitchFamily="18" charset="0"/>
              </a:rPr>
              <a:t>P-POSTURE: </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Includes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the body posture, our hand gestures, eye movement and the use of space. </a:t>
            </a:r>
          </a:p>
          <a:p>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100" b="1" dirty="0">
                <a:solidFill>
                  <a:srgbClr val="FF0000"/>
                </a:solidFill>
                <a:latin typeface="Times New Roman" panose="02020603050405020304" pitchFamily="18" charset="0"/>
                <a:cs typeface="Times New Roman" panose="02020603050405020304" pitchFamily="18" charset="0"/>
              </a:rPr>
              <a:t>A-AFFECT </a:t>
            </a:r>
            <a:r>
              <a:rPr lang="en-US" sz="2100" b="1" dirty="0" smtClean="0">
                <a:solidFill>
                  <a:srgbClr val="FF0000"/>
                </a:solidFill>
                <a:latin typeface="Times New Roman" panose="02020603050405020304" pitchFamily="18" charset="0"/>
                <a:cs typeface="Times New Roman" panose="02020603050405020304" pitchFamily="18" charset="0"/>
              </a:rPr>
              <a:t>OF </a:t>
            </a:r>
            <a:r>
              <a:rPr lang="en-US" sz="2100" b="1" dirty="0">
                <a:solidFill>
                  <a:srgbClr val="FF0000"/>
                </a:solidFill>
                <a:latin typeface="Times New Roman" panose="02020603050405020304" pitchFamily="18" charset="0"/>
                <a:cs typeface="Times New Roman" panose="02020603050405020304" pitchFamily="18" charset="0"/>
              </a:rPr>
              <a:t>A GOOD </a:t>
            </a:r>
            <a:r>
              <a:rPr lang="en-US" sz="2100" b="1" dirty="0" smtClean="0">
                <a:solidFill>
                  <a:srgbClr val="FF0000"/>
                </a:solidFill>
                <a:latin typeface="Times New Roman" panose="02020603050405020304" pitchFamily="18" charset="0"/>
                <a:cs typeface="Times New Roman" panose="02020603050405020304" pitchFamily="18" charset="0"/>
              </a:rPr>
              <a:t>STORY: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Stories are a universal language of </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thoughts, feelings and hopes.  </a:t>
            </a:r>
          </a:p>
          <a:p>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Develop such a personal story that can give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 sense of commonality and community.</a:t>
            </a:r>
          </a:p>
          <a:p>
            <a:endParaRPr lang="en-US" sz="2100" b="1"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100" b="1" dirty="0">
                <a:solidFill>
                  <a:srgbClr val="FF0000"/>
                </a:solidFill>
                <a:latin typeface="Times New Roman" panose="02020603050405020304" pitchFamily="18" charset="0"/>
                <a:cs typeface="Times New Roman" panose="02020603050405020304" pitchFamily="18" charset="0"/>
              </a:rPr>
              <a:t>T-TONE OF </a:t>
            </a:r>
            <a:r>
              <a:rPr lang="en-US" sz="2100" b="1" dirty="0" smtClean="0">
                <a:solidFill>
                  <a:srgbClr val="FF0000"/>
                </a:solidFill>
                <a:latin typeface="Times New Roman" panose="02020603050405020304" pitchFamily="18" charset="0"/>
                <a:cs typeface="Times New Roman" panose="02020603050405020304" pitchFamily="18" charset="0"/>
              </a:rPr>
              <a:t>VOICE: </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be confident, speak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at the </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right normal pitch and speed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for the situation. </a:t>
            </a:r>
            <a:endPar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endParaRPr>
          </a:p>
          <a:p>
            <a:r>
              <a:rPr lang="en-US" sz="2100" b="1" dirty="0" smtClean="0">
                <a:solidFill>
                  <a:srgbClr val="FF0000"/>
                </a:solidFill>
                <a:latin typeface="Times New Roman" panose="02020603050405020304" pitchFamily="18" charset="0"/>
                <a:cs typeface="Times New Roman" panose="02020603050405020304" pitchFamily="18" charset="0"/>
              </a:rPr>
              <a:t>H-HEARING THE OTHER PERSON: </a:t>
            </a:r>
            <a:r>
              <a:rPr lang="en-US" sz="2100" b="1" dirty="0" smtClean="0">
                <a:solidFill>
                  <a:schemeClr val="tx1">
                    <a:lumMod val="95000"/>
                    <a:lumOff val="5000"/>
                  </a:schemeClr>
                </a:solidFill>
                <a:latin typeface="Times New Roman" panose="02020603050405020304" pitchFamily="18" charset="0"/>
                <a:cs typeface="Times New Roman" panose="02020603050405020304" pitchFamily="18" charset="0"/>
              </a:rPr>
              <a:t>Practice,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hear and understand the other person</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p>
          <a:p>
            <a:r>
              <a:rPr lang="en-US" sz="2100" b="1" dirty="0">
                <a:solidFill>
                  <a:srgbClr val="FF0000"/>
                </a:solidFill>
                <a:latin typeface="Times New Roman" panose="02020603050405020304" pitchFamily="18" charset="0"/>
                <a:cs typeface="Times New Roman" panose="02020603050405020304" pitchFamily="18" charset="0"/>
              </a:rPr>
              <a:t>Y-YOUR </a:t>
            </a:r>
            <a:r>
              <a:rPr lang="en-US" sz="2100" b="1" dirty="0" smtClean="0">
                <a:solidFill>
                  <a:srgbClr val="FF0000"/>
                </a:solidFill>
                <a:latin typeface="Times New Roman" panose="02020603050405020304" pitchFamily="18" charset="0"/>
                <a:cs typeface="Times New Roman" panose="02020603050405020304" pitchFamily="18" charset="0"/>
              </a:rPr>
              <a:t>QUESTIONS: </a:t>
            </a:r>
            <a:r>
              <a:rPr lang="en-US" sz="2100" b="1" dirty="0" smtClean="0">
                <a:solidFill>
                  <a:schemeClr val="tx1">
                    <a:lumMod val="95000"/>
                    <a:lumOff val="5000"/>
                  </a:schemeClr>
                </a:solidFill>
                <a:latin typeface="Times New Roman" panose="02020603050405020304" pitchFamily="18" charset="0"/>
                <a:cs typeface="Times New Roman" panose="02020603050405020304" pitchFamily="18" charset="0"/>
              </a:rPr>
              <a:t>a couple of critical questions develop strong first impression. </a:t>
            </a: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a:p>
            <a:pPr algn="just"/>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Sample question :</a:t>
            </a:r>
          </a:p>
          <a:p>
            <a:pPr algn="just"/>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I </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see that your company has five core </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values (repeat them).</a:t>
            </a:r>
            <a:r>
              <a:rPr lang="en-US" sz="2100" dirty="0">
                <a:solidFill>
                  <a:schemeClr val="tx1">
                    <a:lumMod val="95000"/>
                    <a:lumOff val="5000"/>
                  </a:schemeClr>
                </a:solidFill>
                <a:latin typeface="Times New Roman" panose="02020603050405020304" pitchFamily="18" charset="0"/>
                <a:cs typeface="Times New Roman" panose="02020603050405020304" pitchFamily="18" charset="0"/>
              </a:rPr>
              <a:t> As you look at the company's future, which core value do you think is most important</a:t>
            </a:r>
            <a:r>
              <a:rPr lang="en-US" sz="2100" dirty="0" smtClean="0">
                <a:solidFill>
                  <a:schemeClr val="tx1">
                    <a:lumMod val="95000"/>
                    <a:lumOff val="5000"/>
                  </a:schemeClr>
                </a:solidFill>
                <a:latin typeface="Times New Roman" panose="02020603050405020304" pitchFamily="18" charset="0"/>
                <a:cs typeface="Times New Roman" panose="02020603050405020304" pitchFamily="18" charset="0"/>
              </a:rPr>
              <a:t>?</a:t>
            </a:r>
            <a:endParaRPr lang="en-US" sz="21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54250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9761" y="173174"/>
            <a:ext cx="8431530" cy="997131"/>
          </a:xfrm>
        </p:spPr>
        <p:txBody>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PROMOTE YOURSELF</a:t>
            </a:r>
          </a:p>
        </p:txBody>
      </p:sp>
      <p:sp>
        <p:nvSpPr>
          <p:cNvPr id="3" name="Content Placeholder 2"/>
          <p:cNvSpPr>
            <a:spLocks noGrp="1"/>
          </p:cNvSpPr>
          <p:nvPr>
            <p:ph idx="1"/>
          </p:nvPr>
        </p:nvSpPr>
        <p:spPr>
          <a:xfrm>
            <a:off x="449761" y="1751322"/>
            <a:ext cx="10997873" cy="4688667"/>
          </a:xfrm>
        </p:spPr>
        <p:txBody>
          <a:bodyPr>
            <a:normAutofit/>
          </a:bodyPr>
          <a:lstStyle/>
          <a:p>
            <a:pPr marL="457200" indent="-457200" algn="just">
              <a:buFont typeface="+mj-lt"/>
              <a:buAutoNum type="arabicPeriod"/>
            </a:pPr>
            <a:r>
              <a:rPr lang="en-US" sz="2400" b="1" dirty="0" smtClean="0">
                <a:solidFill>
                  <a:srgbClr val="FF0000"/>
                </a:solidFill>
                <a:effectLst/>
                <a:latin typeface="Times New Roman" panose="02020603050405020304" pitchFamily="18" charset="0"/>
                <a:cs typeface="Times New Roman" panose="02020603050405020304" pitchFamily="18" charset="0"/>
              </a:rPr>
              <a:t>Know </a:t>
            </a:r>
            <a:r>
              <a:rPr lang="en-US" sz="2400" b="1" dirty="0">
                <a:solidFill>
                  <a:srgbClr val="FF0000"/>
                </a:solidFill>
                <a:effectLst/>
                <a:latin typeface="Times New Roman" panose="02020603050405020304" pitchFamily="18" charset="0"/>
                <a:cs typeface="Times New Roman" panose="02020603050405020304" pitchFamily="18" charset="0"/>
              </a:rPr>
              <a:t>your </a:t>
            </a:r>
            <a:r>
              <a:rPr lang="en-US" sz="2400" b="1" dirty="0" smtClean="0">
                <a:solidFill>
                  <a:srgbClr val="FF0000"/>
                </a:solidFill>
                <a:effectLst/>
                <a:latin typeface="Times New Roman" panose="02020603050405020304" pitchFamily="18" charset="0"/>
                <a:cs typeface="Times New Roman" panose="02020603050405020304" pitchFamily="18" charset="0"/>
              </a:rPr>
              <a:t>intentions </a:t>
            </a:r>
            <a:r>
              <a:rPr lang="en-US" sz="24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what you want and don’t want, and what you will and will not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share.</a:t>
            </a:r>
            <a:endParaRPr lang="en-US" sz="2400" b="1"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solidFill>
                  <a:srgbClr val="FF0000"/>
                </a:solidFill>
                <a:effectLst/>
                <a:latin typeface="Times New Roman" panose="02020603050405020304" pitchFamily="18" charset="0"/>
                <a:cs typeface="Times New Roman" panose="02020603050405020304" pitchFamily="18" charset="0"/>
              </a:rPr>
              <a:t>Promote what you believe in and own </a:t>
            </a:r>
            <a:r>
              <a:rPr lang="en-US" sz="2400" b="1" dirty="0" smtClean="0">
                <a:solidFill>
                  <a:srgbClr val="FF0000"/>
                </a:solidFill>
                <a:effectLst/>
                <a:latin typeface="Times New Roman" panose="02020603050405020304" pitchFamily="18" charset="0"/>
                <a:cs typeface="Times New Roman" panose="02020603050405020304" pitchFamily="18" charset="0"/>
              </a:rPr>
              <a:t>it- Introduce yourself</a:t>
            </a:r>
            <a:r>
              <a:rPr lang="en-US" sz="2400" b="1" dirty="0" smtClean="0">
                <a:solidFill>
                  <a:schemeClr val="tx1">
                    <a:lumMod val="95000"/>
                    <a:lumOff val="5000"/>
                  </a:schemeClr>
                </a:solidFill>
                <a:effectLst/>
                <a:latin typeface="Times New Roman" panose="02020603050405020304" pitchFamily="18" charset="0"/>
                <a:cs typeface="Times New Roman" panose="02020603050405020304" pitchFamily="18" charset="0"/>
              </a:rPr>
              <a: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Share examples, show your passion, translate the difference you have made, and most importantly focus on for whom. </a:t>
            </a:r>
            <a:endParaRPr lang="en-US" sz="2400" b="1"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solidFill>
                  <a:srgbClr val="FF0000"/>
                </a:solidFill>
                <a:effectLst/>
                <a:latin typeface="Times New Roman" panose="02020603050405020304" pitchFamily="18" charset="0"/>
                <a:cs typeface="Times New Roman" panose="02020603050405020304" pitchFamily="18" charset="0"/>
              </a:rPr>
              <a:t>State the Value Proposition </a:t>
            </a:r>
            <a:r>
              <a:rPr lang="en-US" sz="2400" b="1" dirty="0" smtClean="0">
                <a:solidFill>
                  <a:srgbClr val="FF0000"/>
                </a:solidFill>
                <a:effectLst/>
                <a:latin typeface="Times New Roman" panose="02020603050405020304" pitchFamily="18" charset="0"/>
                <a:cs typeface="Times New Roman" panose="02020603050405020304" pitchFamily="18" charset="0"/>
              </a:rPr>
              <a:t>First-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“what’s in it for me”.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Give solutions to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problems, </a:t>
            </a:r>
            <a:r>
              <a:rPr lang="en-US" sz="2400" dirty="0" smtClean="0">
                <a:solidFill>
                  <a:schemeClr val="tx1">
                    <a:lumMod val="95000"/>
                    <a:lumOff val="5000"/>
                  </a:schemeClr>
                </a:solidFill>
                <a:latin typeface="Times New Roman" panose="02020603050405020304" pitchFamily="18" charset="0"/>
                <a:cs typeface="Times New Roman" panose="02020603050405020304" pitchFamily="18" charset="0"/>
              </a:rPr>
              <a:t>benefits organization</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 and/or for truly interesting information that adds value to their knowledge base</a:t>
            </a:r>
            <a:endParaRPr lang="en-US" sz="2400" b="1"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400" b="1" dirty="0">
                <a:solidFill>
                  <a:srgbClr val="FF0000"/>
                </a:solidFill>
                <a:effectLst/>
                <a:latin typeface="Times New Roman" panose="02020603050405020304" pitchFamily="18" charset="0"/>
                <a:cs typeface="Times New Roman" panose="02020603050405020304" pitchFamily="18" charset="0"/>
              </a:rPr>
              <a:t>Be </a:t>
            </a:r>
            <a:r>
              <a:rPr lang="en-US" sz="2400" b="1" dirty="0" smtClean="0">
                <a:solidFill>
                  <a:srgbClr val="FF0000"/>
                </a:solidFill>
                <a:effectLst/>
                <a:latin typeface="Times New Roman" panose="02020603050405020304" pitchFamily="18" charset="0"/>
                <a:cs typeface="Times New Roman" panose="02020603050405020304" pitchFamily="18" charset="0"/>
              </a:rPr>
              <a:t>Yourself- </a:t>
            </a:r>
            <a:r>
              <a:rPr lang="en-US" sz="24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don’t </a:t>
            </a: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“fake it ‘till you make it”. If you’re not naturally loud and outgoing, don’t try to be. Quiet is just as good.</a:t>
            </a:r>
          </a:p>
          <a:p>
            <a:pPr marL="0" indent="0" algn="just">
              <a:buNone/>
            </a:pPr>
            <a:endParaRPr lang="en-US" sz="2400" dirty="0">
              <a:solidFill>
                <a:schemeClr val="tx1">
                  <a:lumMod val="95000"/>
                  <a:lumOff val="5000"/>
                </a:schemeClr>
              </a:solidFill>
              <a:latin typeface="Times New Roman" panose="02020603050405020304" pitchFamily="18" charset="0"/>
              <a:cs typeface="Times New Roman" panose="02020603050405020304" pitchFamily="18" charset="0"/>
            </a:endParaRPr>
          </a:p>
          <a:p>
            <a:pPr marL="457200" indent="-457200" algn="just">
              <a:buFont typeface="+mj-lt"/>
              <a:buAutoNum type="arabicPeriod"/>
            </a:pPr>
            <a:endParaRPr lang="en-US" sz="2400" b="1" dirty="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sp>
        <p:nvSpPr>
          <p:cNvPr id="5" name="Rectangle 4"/>
          <p:cNvSpPr/>
          <p:nvPr/>
        </p:nvSpPr>
        <p:spPr>
          <a:xfrm>
            <a:off x="680321" y="961299"/>
            <a:ext cx="7995104" cy="646331"/>
          </a:xfrm>
          <a:prstGeom prst="rect">
            <a:avLst/>
          </a:prstGeom>
        </p:spPr>
        <p:txBody>
          <a:bodyPr wrap="square">
            <a:spAutoFit/>
          </a:bodyPr>
          <a:lstStyle/>
          <a:p>
            <a:pPr algn="just"/>
            <a:r>
              <a:rPr lang="en-US" sz="3600" b="1" dirty="0">
                <a:solidFill>
                  <a:schemeClr val="tx1">
                    <a:lumMod val="95000"/>
                    <a:lumOff val="5000"/>
                  </a:schemeClr>
                </a:solidFill>
                <a:latin typeface="Times New Roman" panose="02020603050405020304" pitchFamily="18" charset="0"/>
                <a:cs typeface="Times New Roman" panose="02020603050405020304" pitchFamily="18" charset="0"/>
              </a:rPr>
              <a:t>Four Components to Promote Yourself</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 y="130810"/>
            <a:ext cx="11767185" cy="857885"/>
          </a:xfrm>
        </p:spPr>
        <p:txBody>
          <a:bodyPr/>
          <a:lstStyle/>
          <a:p>
            <a:r>
              <a:rPr lang="en-US" sz="4000" b="1" dirty="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87325" y="886460"/>
            <a:ext cx="11645265" cy="5668010"/>
          </a:xfrm>
        </p:spPr>
        <p:txBody>
          <a:bodyPr>
            <a:normAutofit/>
          </a:bodyPr>
          <a:lstStyle/>
          <a:p>
            <a:pPr marL="0" indent="0" algn="just">
              <a:buNone/>
            </a:pPr>
            <a:r>
              <a:rPr lang="en-US" sz="2400" b="1" u="sng" dirty="0" smtClean="0">
                <a:solidFill>
                  <a:schemeClr val="tx1">
                    <a:lumMod val="95000"/>
                    <a:lumOff val="5000"/>
                  </a:schemeClr>
                </a:solidFill>
                <a:effectLst/>
                <a:latin typeface="Times New Roman" panose="02020603050405020304" pitchFamily="18" charset="0"/>
                <a:cs typeface="Times New Roman" panose="02020603050405020304" pitchFamily="18" charset="0"/>
              </a:rPr>
              <a:t>10. Problem </a:t>
            </a: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Solving Skills: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Employers want to know you can make decisions. You can solve </a:t>
            </a:r>
            <a:r>
              <a:rPr lang="en-US" sz="24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problems.</a:t>
            </a:r>
            <a:endPar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sz="2400" b="1" u="sng" dirty="0" smtClean="0">
                <a:solidFill>
                  <a:schemeClr val="tx1">
                    <a:lumMod val="95000"/>
                    <a:lumOff val="5000"/>
                  </a:schemeClr>
                </a:solidFill>
                <a:effectLst/>
                <a:latin typeface="Times New Roman" panose="02020603050405020304" pitchFamily="18" charset="0"/>
                <a:cs typeface="Times New Roman" panose="02020603050405020304" pitchFamily="18" charset="0"/>
              </a:rPr>
              <a:t>9. Planning </a:t>
            </a: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and Organization: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know how to plan and organize your time. Managers </a:t>
            </a:r>
            <a:r>
              <a:rPr lang="en-US" sz="24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want to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know you can set goals and reach </a:t>
            </a:r>
            <a:r>
              <a:rPr lang="en-US" sz="24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them.</a:t>
            </a:r>
            <a:endPar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8. Flexibility and Adaptability:</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Organizations expect you to be flexible and adaptable. You can manage multiple assignments and tasks, you can set priorities, you can adapt to changing conditions, and work assignments. </a:t>
            </a:r>
            <a:endParaRPr lang="en-US" sz="24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7. Interpersonal Skills: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have good interpersonal skills, you have a high emotional IQ, you know how to get along with others, and minimize conflict. Employers want to know you can relate to other people and cultures with sensitivity and awareness.</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6. Strength of Character: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are honest, you have integrity, loyalty, strength of character. Your supervisor certainly expects you to be trustworthy and honest.</a:t>
            </a:r>
          </a:p>
          <a:p>
            <a:pPr marL="0" indent="0" algn="just">
              <a:buNone/>
            </a:pP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175895"/>
            <a:ext cx="11977370" cy="721995"/>
          </a:xfrm>
        </p:spPr>
        <p:txBody>
          <a:bodyPr/>
          <a:lstStyle/>
          <a:p>
            <a:r>
              <a:rPr lang="en-US" sz="4000" b="1" dirty="0" smtClean="0">
                <a:solidFill>
                  <a:schemeClr val="tx1">
                    <a:lumMod val="95000"/>
                    <a:lumOff val="5000"/>
                  </a:schemeClr>
                </a:solidFill>
                <a:latin typeface="Times New Roman" panose="02020603050405020304" pitchFamily="18" charset="0"/>
                <a:cs typeface="Times New Roman" panose="02020603050405020304" pitchFamily="18" charset="0"/>
              </a:rPr>
              <a:t>TOP 10 MOST WANTED SKILLS IN INTERVIEW</a:t>
            </a:r>
          </a:p>
        </p:txBody>
      </p:sp>
      <p:sp>
        <p:nvSpPr>
          <p:cNvPr id="3" name="Content Placeholder 2"/>
          <p:cNvSpPr>
            <a:spLocks noGrp="1"/>
          </p:cNvSpPr>
          <p:nvPr>
            <p:ph idx="1"/>
          </p:nvPr>
        </p:nvSpPr>
        <p:spPr>
          <a:xfrm>
            <a:off x="124460" y="1010285"/>
            <a:ext cx="11560175" cy="5459095"/>
          </a:xfrm>
        </p:spPr>
        <p:txBody>
          <a:bodyPr>
            <a:normAutofit/>
          </a:bodyPr>
          <a:lstStyle/>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5. Technical Skills:</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have the skills you need to actually perform your work. Firms want you to know you have the skill set to do the job, of course. But that's not all. </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4. Teamwork:</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can work confidently within a group., You let your voice be heard and respect what others have to say. Because so many jobs involve working in groups, employers want you to be able to work well with others. To fit in with the team. </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3. Self-Motivation:</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 You are a self motivated person, you take initiative, you work hard. Organizations don't want people who always have to be told what to do. They want you to take responsibility for your work.</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2. Evolutionary Skills: </a:t>
            </a:r>
            <a:r>
              <a:rPr lang="en-US" sz="2400" dirty="0">
                <a:solidFill>
                  <a:schemeClr val="tx1">
                    <a:lumMod val="95000"/>
                    <a:lumOff val="5000"/>
                  </a:schemeClr>
                </a:solidFill>
                <a:effectLst/>
                <a:latin typeface="Times New Roman" panose="02020603050405020304" pitchFamily="18" charset="0"/>
                <a:cs typeface="Times New Roman" panose="02020603050405020304" pitchFamily="18" charset="0"/>
              </a:rPr>
              <a:t>You know how to learn, and how to continually improve. Every potential employer wants to know you can grow and evolve in your work. And now the number one skill that employers are looking for.</a:t>
            </a:r>
          </a:p>
          <a:p>
            <a:pPr marL="0" indent="0" algn="just">
              <a:buNone/>
            </a:pPr>
            <a:r>
              <a:rPr lang="en-US" sz="2400" b="1" u="sng" dirty="0">
                <a:solidFill>
                  <a:schemeClr val="tx1">
                    <a:lumMod val="95000"/>
                    <a:lumOff val="5000"/>
                  </a:schemeClr>
                </a:solidFill>
                <a:effectLst/>
                <a:latin typeface="Times New Roman" panose="02020603050405020304" pitchFamily="18" charset="0"/>
                <a:cs typeface="Times New Roman" panose="02020603050405020304" pitchFamily="18" charset="0"/>
              </a:rPr>
              <a:t>1. Communication Skills: </a:t>
            </a:r>
            <a:r>
              <a:rPr lang="en-US" sz="2400" dirty="0" smtClean="0">
                <a:solidFill>
                  <a:schemeClr val="tx1">
                    <a:lumMod val="95000"/>
                    <a:lumOff val="5000"/>
                  </a:schemeClr>
                </a:solidFill>
                <a:effectLst/>
                <a:latin typeface="Times New Roman" panose="02020603050405020304" pitchFamily="18" charset="0"/>
                <a:cs typeface="Times New Roman" panose="02020603050405020304" pitchFamily="18" charset="0"/>
              </a:rPr>
              <a:t>you are a clear, concise, and effective communicator. Employers want you to be able to speak and listen effectively.</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idx="1"/>
          </p:nvPr>
        </p:nvSpPr>
        <p:spPr>
          <a:xfrm>
            <a:off x="4800600" y="1385455"/>
            <a:ext cx="5410200" cy="4003963"/>
          </a:xfrm>
        </p:spPr>
        <p:txBody>
          <a:bodyPr>
            <a:noAutofit/>
          </a:bodyPr>
          <a:lstStyle/>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Belt should match shoes!</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 Hair well-groomed</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Conservative watch and other jewelry</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Removing earrings is safest</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Do not leave the tags on outside of apparel</a:t>
            </a:r>
          </a:p>
          <a:p>
            <a:pPr eaLnBrk="1" hangingPunct="1">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Long socks to match color of suit – no white tube socks!</a:t>
            </a:r>
          </a:p>
        </p:txBody>
      </p:sp>
      <p:pic>
        <p:nvPicPr>
          <p:cNvPr id="39939" name="Picture 4" descr="jobinterviewyou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62201" y="1676400"/>
            <a:ext cx="2028825"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Title 5"/>
          <p:cNvSpPr txBox="1">
            <a:spLocks/>
          </p:cNvSpPr>
          <p:nvPr/>
        </p:nvSpPr>
        <p:spPr bwMode="auto">
          <a:xfrm>
            <a:off x="1981200" y="1"/>
            <a:ext cx="8229600" cy="12191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457200">
              <a:defRPr>
                <a:solidFill>
                  <a:schemeClr val="tx1"/>
                </a:solidFill>
                <a:latin typeface="Arial" panose="020B0604020202020204" pitchFamily="34" charset="0"/>
                <a:ea typeface="ＭＳ Ｐゴシック" panose="020B0600070205080204" pitchFamily="34" charset="-128"/>
              </a:defRPr>
            </a:lvl1pPr>
            <a:lvl2pPr marL="742950" indent="-285750" defTabSz="457200">
              <a:defRPr>
                <a:solidFill>
                  <a:schemeClr val="tx1"/>
                </a:solidFill>
                <a:latin typeface="Arial" panose="020B0604020202020204" pitchFamily="34" charset="0"/>
                <a:ea typeface="ＭＳ Ｐゴシック" panose="020B0600070205080204" pitchFamily="34" charset="-128"/>
              </a:defRPr>
            </a:lvl2pPr>
            <a:lvl3pPr marL="1143000" indent="-228600" defTabSz="457200">
              <a:defRPr>
                <a:solidFill>
                  <a:schemeClr val="tx1"/>
                </a:solidFill>
                <a:latin typeface="Arial" panose="020B0604020202020204" pitchFamily="34" charset="0"/>
                <a:ea typeface="ＭＳ Ｐゴシック" panose="020B0600070205080204" pitchFamily="34" charset="-128"/>
              </a:defRPr>
            </a:lvl3pPr>
            <a:lvl4pPr marL="1600200" indent="-228600" defTabSz="457200">
              <a:defRPr>
                <a:solidFill>
                  <a:schemeClr val="tx1"/>
                </a:solidFill>
                <a:latin typeface="Arial" panose="020B0604020202020204" pitchFamily="34" charset="0"/>
                <a:ea typeface="ＭＳ Ｐゴシック" panose="020B0600070205080204" pitchFamily="34" charset="-128"/>
              </a:defRPr>
            </a:lvl4pPr>
            <a:lvl5pPr marL="2057400" indent="-228600" defTabSz="457200">
              <a:defRPr>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algn="ctr" eaLnBrk="1" hangingPunct="1"/>
            <a:r>
              <a:rPr lang="en-US" altLang="en-US" sz="4400" b="1" dirty="0">
                <a:latin typeface="Book Antiqua" panose="02040602050305030304" pitchFamily="18" charset="0"/>
                <a:cs typeface="Times" panose="02020603050405020304" pitchFamily="18" charset="0"/>
              </a:rPr>
              <a:t>For Men</a:t>
            </a:r>
          </a:p>
        </p:txBody>
      </p:sp>
    </p:spTree>
    <p:extLst>
      <p:ext uri="{BB962C8B-B14F-4D97-AF65-F5344CB8AC3E}">
        <p14:creationId xmlns:p14="http://schemas.microsoft.com/office/powerpoint/2010/main" val="1754060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For Women</a:t>
            </a:r>
            <a:endParaRPr lang="en-US" b="1" dirty="0"/>
          </a:p>
        </p:txBody>
      </p:sp>
      <p:sp>
        <p:nvSpPr>
          <p:cNvPr id="3" name="Content Placeholder 2"/>
          <p:cNvSpPr>
            <a:spLocks noGrp="1"/>
          </p:cNvSpPr>
          <p:nvPr>
            <p:ph idx="1"/>
          </p:nvPr>
        </p:nvSpPr>
        <p:spPr/>
        <p:txBody>
          <a:bodyPr>
            <a:normAutofit/>
          </a:bodyPr>
          <a:lstStyle/>
          <a:p>
            <a:r>
              <a:rPr lang="en-US" sz="2800" dirty="0" smtClean="0"/>
              <a:t>Decent and modest dressing</a:t>
            </a:r>
          </a:p>
          <a:p>
            <a:r>
              <a:rPr lang="en-US" sz="2800" dirty="0" smtClean="0"/>
              <a:t>Business colors for Shirts-blue, grey, white, beige, earthly tones</a:t>
            </a:r>
          </a:p>
          <a:p>
            <a:r>
              <a:rPr lang="en-US" sz="2800" dirty="0" smtClean="0"/>
              <a:t>Trousers/</a:t>
            </a:r>
            <a:r>
              <a:rPr lang="en-US" sz="2800" dirty="0" err="1" smtClean="0"/>
              <a:t>Stolers</a:t>
            </a:r>
            <a:r>
              <a:rPr lang="en-US" sz="2800" dirty="0" smtClean="0"/>
              <a:t>-black, white, off-white, beige</a:t>
            </a:r>
          </a:p>
          <a:p>
            <a:r>
              <a:rPr lang="en-US" sz="2800" dirty="0" smtClean="0"/>
              <a:t>Formal jewelry (one ring/bracelet, small earrings, no necklace/chain) and watch</a:t>
            </a:r>
          </a:p>
          <a:p>
            <a:r>
              <a:rPr lang="en-US" sz="2800" dirty="0" smtClean="0"/>
              <a:t>Hair-well-put together (no complicated styling)</a:t>
            </a:r>
            <a:endParaRPr lang="en-US" sz="2800" dirty="0"/>
          </a:p>
        </p:txBody>
      </p:sp>
    </p:spTree>
    <p:extLst>
      <p:ext uri="{BB962C8B-B14F-4D97-AF65-F5344CB8AC3E}">
        <p14:creationId xmlns:p14="http://schemas.microsoft.com/office/powerpoint/2010/main" val="18015113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3"/>
          <p:cNvSpPr>
            <a:spLocks noGrp="1" noChangeArrowheads="1"/>
          </p:cNvSpPr>
          <p:nvPr>
            <p:ph idx="1"/>
          </p:nvPr>
        </p:nvSpPr>
        <p:spPr>
          <a:xfrm>
            <a:off x="4267200" y="1524001"/>
            <a:ext cx="6553200" cy="4343399"/>
          </a:xfrm>
        </p:spPr>
        <p:txBody>
          <a:bodyPr>
            <a:normAutofit/>
          </a:bodyPr>
          <a:lstStyle/>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Hair should be neat and clean</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Shoes should be in good condition</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Clean fingernails</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Clothes should fit properly</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Use appropriate deodorant</a:t>
            </a:r>
          </a:p>
          <a:p>
            <a:pPr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Details</a:t>
            </a:r>
          </a:p>
          <a:p>
            <a:pPr lvl="1"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	Everything clean and well-pressed</a:t>
            </a:r>
          </a:p>
          <a:p>
            <a:pPr lvl="1" eaLnBrk="1" hangingPunct="1">
              <a:lnSpc>
                <a:spcPct val="90000"/>
              </a:lnSpc>
              <a:buFont typeface="Lucida Grande" pitchFamily="-107" charset="0"/>
              <a:buChar char="▸"/>
            </a:pPr>
            <a:r>
              <a:rPr lang="en-US" altLang="en-US" sz="2400" dirty="0" smtClean="0">
                <a:solidFill>
                  <a:schemeClr val="tx1"/>
                </a:solidFill>
                <a:latin typeface="+mj-lt"/>
                <a:ea typeface="ＭＳ Ｐゴシック" panose="020B0600070205080204" pitchFamily="34" charset="-128"/>
                <a:cs typeface="Arial" panose="020B0604020202020204" pitchFamily="34" charset="0"/>
              </a:rPr>
              <a:t>	Slim leather briefcase if needed</a:t>
            </a:r>
          </a:p>
        </p:txBody>
      </p:sp>
      <p:pic>
        <p:nvPicPr>
          <p:cNvPr id="43011" name="Picture 5" descr="jobinterviewdressmen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2476" y="3429000"/>
            <a:ext cx="2168525"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2" name="Picture 8" descr="iStock_000001251910Lar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524001"/>
            <a:ext cx="2133600" cy="1503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itle 5"/>
          <p:cNvSpPr txBox="1">
            <a:spLocks/>
          </p:cNvSpPr>
          <p:nvPr/>
        </p:nvSpPr>
        <p:spPr bwMode="auto">
          <a:xfrm>
            <a:off x="1981200" y="2"/>
            <a:ext cx="8229600" cy="1122364"/>
          </a:xfrm>
          <a:prstGeom prst="rect">
            <a:avLst/>
          </a:prstGeom>
          <a:noFill/>
          <a:ln w="9525">
            <a:noFill/>
            <a:miter lim="800000"/>
            <a:headEnd/>
            <a:tailEnd/>
          </a:ln>
        </p:spPr>
        <p:txBody>
          <a:bodyPr anchor="ctr"/>
          <a:lstStyle/>
          <a:p>
            <a:pPr algn="ctr" defTabSz="457200">
              <a:defRPr/>
            </a:pPr>
            <a:r>
              <a:rPr lang="en-US" sz="4400" b="1" dirty="0">
                <a:ea typeface="Times" pitchFamily="-107" charset="0"/>
                <a:cs typeface="ＭＳ Ｐゴシック" pitchFamily="-107" charset="-128"/>
              </a:rPr>
              <a:t>For Everyone</a:t>
            </a:r>
          </a:p>
        </p:txBody>
      </p:sp>
    </p:spTree>
    <p:extLst>
      <p:ext uri="{BB962C8B-B14F-4D97-AF65-F5344CB8AC3E}">
        <p14:creationId xmlns:p14="http://schemas.microsoft.com/office/powerpoint/2010/main" val="3723889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540" y="478843"/>
            <a:ext cx="11437032" cy="5856643"/>
          </a:xfrm>
        </p:spPr>
        <p:txBody>
          <a:bodyPr/>
          <a:lstStyle/>
          <a:p>
            <a:r>
              <a:rPr lang="en-US" dirty="0" smtClean="0"/>
              <a:t>Assignment considered as quiz.</a:t>
            </a:r>
            <a:br>
              <a:rPr lang="en-US" dirty="0" smtClean="0"/>
            </a:br>
            <a:r>
              <a:rPr lang="en-US" dirty="0" smtClean="0"/>
              <a:t/>
            </a:r>
            <a:br>
              <a:rPr lang="en-US" dirty="0" smtClean="0"/>
            </a:br>
            <a:r>
              <a:rPr lang="en-US" dirty="0" smtClean="0"/>
              <a:t>A mock interview form will be shared. Individually, fill the form using the knowledge of job interview skills and submit it online.</a:t>
            </a:r>
            <a:br>
              <a:rPr lang="en-US" dirty="0" smtClean="0"/>
            </a:br>
            <a:r>
              <a:rPr lang="en-US" dirty="0"/>
              <a:t/>
            </a:r>
            <a:br>
              <a:rPr lang="en-US" dirty="0"/>
            </a:br>
            <a:r>
              <a:rPr lang="en-US" dirty="0" smtClean="0"/>
              <a:t>Submission date: </a:t>
            </a:r>
            <a:r>
              <a:rPr lang="en-US" dirty="0" smtClean="0"/>
              <a:t>3</a:t>
            </a:r>
            <a:r>
              <a:rPr lang="en-US" baseline="30000" dirty="0" smtClean="0"/>
              <a:t>rd</a:t>
            </a:r>
            <a:r>
              <a:rPr lang="en-US" dirty="0" smtClean="0"/>
              <a:t> </a:t>
            </a:r>
            <a:r>
              <a:rPr lang="en-US" dirty="0" smtClean="0"/>
              <a:t>May </a:t>
            </a:r>
            <a:r>
              <a:rPr lang="en-US" dirty="0" smtClean="0"/>
              <a:t>2021.  </a:t>
            </a:r>
            <a:r>
              <a:rPr lang="en-US" dirty="0" smtClean="0"/>
              <a:t/>
            </a:r>
            <a:br>
              <a:rPr lang="en-US" dirty="0" smtClean="0"/>
            </a:br>
            <a:r>
              <a:rPr lang="en-US" sz="3200" dirty="0" smtClean="0"/>
              <a:t>Save file with: SEC-ROLL#-Q3 </a:t>
            </a:r>
            <a:r>
              <a:rPr lang="en-US" dirty="0" smtClean="0"/>
              <a:t>I.E. C-K20-1234-Q3 </a:t>
            </a:r>
            <a:r>
              <a:rPr lang="en-US" dirty="0"/>
              <a:t/>
            </a:r>
            <a:br>
              <a:rPr lang="en-US" dirty="0"/>
            </a:br>
            <a:endParaRPr lang="en-US" dirty="0"/>
          </a:p>
        </p:txBody>
      </p:sp>
    </p:spTree>
    <p:extLst>
      <p:ext uri="{BB962C8B-B14F-4D97-AF65-F5344CB8AC3E}">
        <p14:creationId xmlns:p14="http://schemas.microsoft.com/office/powerpoint/2010/main" val="3723341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456545"/>
          </a:xfrm>
        </p:spPr>
        <p:txBody>
          <a:bodyPr>
            <a:normAutofit fontScale="90000"/>
          </a:bodyPr>
          <a:lstStyle/>
          <a:p>
            <a:r>
              <a:rPr lang="en-US" b="1" dirty="0" smtClean="0"/>
              <a:t>Series or Sequence of Interviews</a:t>
            </a:r>
            <a:endParaRPr lang="en-US" b="1" dirty="0"/>
          </a:p>
        </p:txBody>
      </p:sp>
      <p:sp>
        <p:nvSpPr>
          <p:cNvPr id="3" name="Content Placeholder 2"/>
          <p:cNvSpPr>
            <a:spLocks noGrp="1"/>
          </p:cNvSpPr>
          <p:nvPr>
            <p:ph idx="1"/>
          </p:nvPr>
        </p:nvSpPr>
        <p:spPr>
          <a:xfrm>
            <a:off x="2589212" y="1565564"/>
            <a:ext cx="8915400" cy="4345658"/>
          </a:xfrm>
        </p:spPr>
        <p:txBody>
          <a:bodyPr/>
          <a:lstStyle/>
          <a:p>
            <a:r>
              <a:rPr lang="en-US" dirty="0" smtClean="0"/>
              <a:t>Match the following and also state which interview may happen first and so on.</a:t>
            </a:r>
          </a:p>
          <a:p>
            <a:pPr marL="0" indent="0">
              <a:buNone/>
            </a:pPr>
            <a:endParaRPr lang="en-US" dirty="0"/>
          </a:p>
        </p:txBody>
      </p:sp>
      <p:graphicFrame>
        <p:nvGraphicFramePr>
          <p:cNvPr id="4" name="Table 3"/>
          <p:cNvGraphicFramePr>
            <a:graphicFrameLocks noGrp="1"/>
          </p:cNvGraphicFramePr>
          <p:nvPr>
            <p:extLst/>
          </p:nvPr>
        </p:nvGraphicFramePr>
        <p:xfrm>
          <a:off x="2142836" y="2243666"/>
          <a:ext cx="8128000" cy="43891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8034410"/>
                    </a:ext>
                  </a:extLst>
                </a:gridCol>
                <a:gridCol w="4064000">
                  <a:extLst>
                    <a:ext uri="{9D8B030D-6E8A-4147-A177-3AD203B41FA5}">
                      <a16:colId xmlns:a16="http://schemas.microsoft.com/office/drawing/2014/main" val="1519440090"/>
                    </a:ext>
                  </a:extLst>
                </a:gridCol>
              </a:tblGrid>
              <a:tr h="370840">
                <a:tc>
                  <a:txBody>
                    <a:bodyPr/>
                    <a:lstStyle/>
                    <a:p>
                      <a:pPr algn="ctr"/>
                      <a:r>
                        <a:rPr lang="en-US" sz="2400" i="0" dirty="0" smtClean="0"/>
                        <a:t>Interview in the Series</a:t>
                      </a:r>
                      <a:endParaRPr lang="en-US" sz="2400" i="0" dirty="0"/>
                    </a:p>
                  </a:txBody>
                  <a:tcPr/>
                </a:tc>
                <a:tc>
                  <a:txBody>
                    <a:bodyPr/>
                    <a:lstStyle/>
                    <a:p>
                      <a:pPr algn="ctr"/>
                      <a:r>
                        <a:rPr lang="en-US" sz="2400" i="0" dirty="0" smtClean="0"/>
                        <a:t>Purpose</a:t>
                      </a:r>
                      <a:endParaRPr lang="en-US" sz="2400" i="0" dirty="0"/>
                    </a:p>
                  </a:txBody>
                  <a:tcPr/>
                </a:tc>
                <a:extLst>
                  <a:ext uri="{0D108BD9-81ED-4DB2-BD59-A6C34878D82A}">
                    <a16:rowId xmlns:a16="http://schemas.microsoft.com/office/drawing/2014/main" val="1594301077"/>
                  </a:ext>
                </a:extLst>
              </a:tr>
              <a:tr h="370840">
                <a:tc>
                  <a:txBody>
                    <a:bodyPr/>
                    <a:lstStyle/>
                    <a:p>
                      <a:r>
                        <a:rPr lang="en-US" sz="2400" dirty="0" smtClean="0"/>
                        <a:t>Selection Interview</a:t>
                      </a:r>
                      <a:endParaRPr lang="en-US" sz="2400" dirty="0"/>
                    </a:p>
                  </a:txBody>
                  <a:tcPr/>
                </a:tc>
                <a:tc>
                  <a:txBody>
                    <a:bodyPr/>
                    <a:lstStyle/>
                    <a:p>
                      <a:r>
                        <a:rPr lang="en-US" sz="2400" dirty="0" smtClean="0"/>
                        <a:t>To filter</a:t>
                      </a:r>
                      <a:r>
                        <a:rPr lang="en-US" sz="2400" baseline="0" dirty="0" smtClean="0"/>
                        <a:t> out candidates unqualified or not a good fit for the position</a:t>
                      </a:r>
                      <a:endParaRPr lang="en-US" sz="2400" dirty="0"/>
                    </a:p>
                  </a:txBody>
                  <a:tcPr/>
                </a:tc>
                <a:extLst>
                  <a:ext uri="{0D108BD9-81ED-4DB2-BD59-A6C34878D82A}">
                    <a16:rowId xmlns:a16="http://schemas.microsoft.com/office/drawing/2014/main" val="507144970"/>
                  </a:ext>
                </a:extLst>
              </a:tr>
              <a:tr h="370840">
                <a:tc>
                  <a:txBody>
                    <a:bodyPr/>
                    <a:lstStyle/>
                    <a:p>
                      <a:r>
                        <a:rPr lang="en-US" sz="2400" dirty="0" smtClean="0"/>
                        <a:t>Screening Interview</a:t>
                      </a:r>
                      <a:endParaRPr lang="en-US" sz="2400" dirty="0"/>
                    </a:p>
                  </a:txBody>
                  <a:tcPr/>
                </a:tc>
                <a:tc>
                  <a:txBody>
                    <a:bodyPr/>
                    <a:lstStyle/>
                    <a:p>
                      <a:r>
                        <a:rPr lang="en-US" sz="2400" dirty="0" smtClean="0"/>
                        <a:t>To sell you on the advantages</a:t>
                      </a:r>
                      <a:r>
                        <a:rPr lang="en-US" sz="2400" baseline="0" dirty="0" smtClean="0"/>
                        <a:t> of the job, usually with a higher ranking executive</a:t>
                      </a:r>
                      <a:endParaRPr lang="en-US" sz="2400" dirty="0"/>
                    </a:p>
                  </a:txBody>
                  <a:tcPr/>
                </a:tc>
                <a:extLst>
                  <a:ext uri="{0D108BD9-81ED-4DB2-BD59-A6C34878D82A}">
                    <a16:rowId xmlns:a16="http://schemas.microsoft.com/office/drawing/2014/main" val="3263818246"/>
                  </a:ext>
                </a:extLst>
              </a:tr>
              <a:tr h="370840">
                <a:tc>
                  <a:txBody>
                    <a:bodyPr/>
                    <a:lstStyle/>
                    <a:p>
                      <a:r>
                        <a:rPr lang="en-US" sz="2400" dirty="0" smtClean="0"/>
                        <a:t>Final Evaluation Interview</a:t>
                      </a:r>
                      <a:endParaRPr lang="en-US" sz="2400" dirty="0"/>
                    </a:p>
                  </a:txBody>
                  <a:tcPr/>
                </a:tc>
                <a:tc>
                  <a:txBody>
                    <a:bodyPr/>
                    <a:lstStyle/>
                    <a:p>
                      <a:r>
                        <a:rPr lang="en-US" sz="2400" dirty="0" smtClean="0"/>
                        <a:t>Identifying the top candidates from all who qualify</a:t>
                      </a:r>
                      <a:endParaRPr lang="en-US" sz="2400" dirty="0"/>
                    </a:p>
                  </a:txBody>
                  <a:tcPr/>
                </a:tc>
                <a:extLst>
                  <a:ext uri="{0D108BD9-81ED-4DB2-BD59-A6C34878D82A}">
                    <a16:rowId xmlns:a16="http://schemas.microsoft.com/office/drawing/2014/main" val="1839851970"/>
                  </a:ext>
                </a:extLst>
              </a:tr>
            </a:tbl>
          </a:graphicData>
        </a:graphic>
      </p:graphicFrame>
    </p:spTree>
    <p:extLst>
      <p:ext uri="{BB962C8B-B14F-4D97-AF65-F5344CB8AC3E}">
        <p14:creationId xmlns:p14="http://schemas.microsoft.com/office/powerpoint/2010/main" val="1997649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Series or Sequence of Interviews</a:t>
            </a:r>
            <a:endParaRPr lang="en-US" dirty="0"/>
          </a:p>
        </p:txBody>
      </p:sp>
      <p:sp>
        <p:nvSpPr>
          <p:cNvPr id="3" name="Content Placeholder 2"/>
          <p:cNvSpPr>
            <a:spLocks noGrp="1"/>
          </p:cNvSpPr>
          <p:nvPr>
            <p:ph idx="1"/>
          </p:nvPr>
        </p:nvSpPr>
        <p:spPr/>
        <p:txBody>
          <a:bodyPr>
            <a:normAutofit/>
          </a:bodyPr>
          <a:lstStyle/>
          <a:p>
            <a:r>
              <a:rPr lang="en-US" sz="3200" dirty="0" smtClean="0"/>
              <a:t>Refer to your handout and discuss the strategies you should use for each type of interview in the series.</a:t>
            </a:r>
            <a:endParaRPr lang="en-US" sz="3200" dirty="0"/>
          </a:p>
        </p:txBody>
      </p:sp>
    </p:spTree>
    <p:extLst>
      <p:ext uri="{BB962C8B-B14F-4D97-AF65-F5344CB8AC3E}">
        <p14:creationId xmlns:p14="http://schemas.microsoft.com/office/powerpoint/2010/main" val="7457069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81235"/>
          </a:xfrm>
        </p:spPr>
        <p:txBody>
          <a:bodyPr>
            <a:normAutofit fontScale="90000"/>
          </a:bodyPr>
          <a:lstStyle/>
          <a:p>
            <a:r>
              <a:rPr lang="en-US" b="1" dirty="0" smtClean="0"/>
              <a:t>Types of Employment Interviews</a:t>
            </a:r>
            <a:endParaRPr lang="en-US" b="1" dirty="0"/>
          </a:p>
        </p:txBody>
      </p:sp>
      <p:sp>
        <p:nvSpPr>
          <p:cNvPr id="3" name="Content Placeholder 2"/>
          <p:cNvSpPr>
            <a:spLocks noGrp="1"/>
          </p:cNvSpPr>
          <p:nvPr>
            <p:ph idx="1"/>
          </p:nvPr>
        </p:nvSpPr>
        <p:spPr>
          <a:xfrm>
            <a:off x="2589212" y="1482435"/>
            <a:ext cx="8915400" cy="4890655"/>
          </a:xfrm>
        </p:spPr>
        <p:txBody>
          <a:bodyPr>
            <a:normAutofit/>
          </a:bodyPr>
          <a:lstStyle/>
          <a:p>
            <a:pPr marL="0" indent="0">
              <a:buNone/>
            </a:pPr>
            <a:r>
              <a:rPr lang="en-US" sz="2800" dirty="0" smtClean="0"/>
              <a:t>Refer to the handout and explain each type of the interview.</a:t>
            </a:r>
          </a:p>
          <a:p>
            <a:r>
              <a:rPr lang="en-US" sz="2800" dirty="0" smtClean="0"/>
              <a:t>Structured vs unstructured</a:t>
            </a:r>
          </a:p>
          <a:p>
            <a:r>
              <a:rPr lang="en-US" sz="2800" dirty="0" smtClean="0"/>
              <a:t>Panel vs group</a:t>
            </a:r>
          </a:p>
          <a:p>
            <a:r>
              <a:rPr lang="en-US" sz="2800" dirty="0" smtClean="0"/>
              <a:t>Behavioral</a:t>
            </a:r>
          </a:p>
          <a:p>
            <a:r>
              <a:rPr lang="en-US" sz="2800" dirty="0" smtClean="0"/>
              <a:t>Situational</a:t>
            </a:r>
          </a:p>
          <a:p>
            <a:r>
              <a:rPr lang="en-US" sz="2800" dirty="0" smtClean="0"/>
              <a:t>Working</a:t>
            </a:r>
          </a:p>
          <a:p>
            <a:r>
              <a:rPr lang="en-US" sz="2800" dirty="0" smtClean="0"/>
              <a:t>Stress </a:t>
            </a:r>
          </a:p>
        </p:txBody>
      </p:sp>
    </p:spTree>
    <p:extLst>
      <p:ext uri="{BB962C8B-B14F-4D97-AF65-F5344CB8AC3E}">
        <p14:creationId xmlns:p14="http://schemas.microsoft.com/office/powerpoint/2010/main" val="120018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04205" y="303118"/>
            <a:ext cx="8911687" cy="930370"/>
          </a:xfrm>
        </p:spPr>
        <p:txBody>
          <a:bodyPr>
            <a:normAutofit/>
          </a:bodyPr>
          <a:lstStyle/>
          <a:p>
            <a:r>
              <a:rPr lang="en-US" b="1" dirty="0" smtClean="0"/>
              <a:t>Types of Interviews-Summary</a:t>
            </a:r>
            <a:endParaRPr lang="en-US" b="1"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93707138"/>
              </p:ext>
            </p:extLst>
          </p:nvPr>
        </p:nvGraphicFramePr>
        <p:xfrm>
          <a:off x="1404205" y="1520871"/>
          <a:ext cx="9607784" cy="46783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0807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280" y="454825"/>
            <a:ext cx="8911687" cy="775855"/>
          </a:xfrm>
        </p:spPr>
        <p:txBody>
          <a:bodyPr>
            <a:normAutofit/>
          </a:bodyPr>
          <a:lstStyle/>
          <a:p>
            <a:r>
              <a:rPr lang="en-US" b="1" dirty="0"/>
              <a:t>Types of Interviews-Summary</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37823302"/>
              </p:ext>
            </p:extLst>
          </p:nvPr>
        </p:nvGraphicFramePr>
        <p:xfrm>
          <a:off x="261257" y="1230680"/>
          <a:ext cx="11482252" cy="48901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3906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809" y="619125"/>
            <a:ext cx="6786880" cy="828040"/>
          </a:xfrm>
        </p:spPr>
        <p:txBody>
          <a:bodyPr>
            <a:normAutofit fontScale="90000"/>
          </a:bodyPr>
          <a:lstStyle/>
          <a:p>
            <a:r>
              <a:rPr lang="en-US" sz="4400" b="1" dirty="0">
                <a:solidFill>
                  <a:schemeClr val="tx1">
                    <a:lumMod val="95000"/>
                    <a:lumOff val="5000"/>
                  </a:schemeClr>
                </a:solidFill>
                <a:latin typeface="Times New Roman" panose="02020603050405020304" pitchFamily="18" charset="0"/>
                <a:cs typeface="Times New Roman" panose="02020603050405020304" pitchFamily="18" charset="0"/>
              </a:rPr>
              <a:t>Stress Interviews...continued</a:t>
            </a:r>
          </a:p>
        </p:txBody>
      </p:sp>
      <p:sp>
        <p:nvSpPr>
          <p:cNvPr id="3" name="Content Placeholder 2"/>
          <p:cNvSpPr>
            <a:spLocks noGrp="1"/>
          </p:cNvSpPr>
          <p:nvPr>
            <p:ph sz="half" idx="1"/>
          </p:nvPr>
        </p:nvSpPr>
        <p:spPr>
          <a:xfrm>
            <a:off x="656823" y="2160905"/>
            <a:ext cx="11178861" cy="3880485"/>
          </a:xfrm>
        </p:spPr>
        <p:txBody>
          <a:bodyPr>
            <a:normAutofit/>
          </a:bodyPr>
          <a:lstStyle/>
          <a:p>
            <a:pPr marL="0" indent="0" algn="just">
              <a:buNone/>
            </a:pP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Here, the </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interviewer(s):</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Will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sym typeface="+mn-ea"/>
              </a:rPr>
              <a:t>glare at you, or fire questions that are rude, rapid </a:t>
            </a:r>
            <a:r>
              <a:rPr lang="en-US" sz="3200" dirty="0" smtClean="0">
                <a:solidFill>
                  <a:schemeClr val="tx1">
                    <a:lumMod val="95000"/>
                    <a:lumOff val="5000"/>
                  </a:schemeClr>
                </a:solidFill>
                <a:latin typeface="Times New Roman" panose="02020603050405020304" pitchFamily="18" charset="0"/>
                <a:cs typeface="Times New Roman" panose="02020603050405020304" pitchFamily="18" charset="0"/>
                <a:sym typeface="+mn-ea"/>
              </a:rPr>
              <a:t>pace.</a:t>
            </a:r>
          </a:p>
          <a:p>
            <a:pPr algn="just"/>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 </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sym typeface="+mn-ea"/>
              </a:rPr>
              <a:t>R</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idicules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everything you say or challenges every </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answer</a:t>
            </a:r>
            <a:r>
              <a:rPr lang="en-US" sz="3200" dirty="0">
                <a:solidFill>
                  <a:schemeClr val="tx1">
                    <a:lumMod val="95000"/>
                    <a:lumOff val="5000"/>
                  </a:schemeClr>
                </a:solidFill>
                <a:latin typeface="Times New Roman" panose="02020603050405020304" pitchFamily="18" charset="0"/>
                <a:cs typeface="Times New Roman" panose="02020603050405020304" pitchFamily="18" charset="0"/>
                <a:sym typeface="+mn-ea"/>
              </a:rPr>
              <a:t>.</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r>
              <a:rPr lang="en-US" sz="3200" dirty="0">
                <a:solidFill>
                  <a:schemeClr val="tx1">
                    <a:lumMod val="95000"/>
                    <a:lumOff val="5000"/>
                  </a:schemeClr>
                </a:solidFill>
                <a:latin typeface="Times New Roman" panose="02020603050405020304" pitchFamily="18" charset="0"/>
                <a:cs typeface="Times New Roman" panose="02020603050405020304" pitchFamily="18" charset="0"/>
                <a:sym typeface="+mn-ea"/>
              </a:rPr>
              <a:t>S</a:t>
            </a: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tares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out the window and seems to be completely uninterested in anything you have to say. </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0" indent="0" algn="ctr">
              <a:buNone/>
            </a:pPr>
            <a:r>
              <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These </a:t>
            </a:r>
            <a:r>
              <a:rPr lang="en-US" sz="3200" dirty="0">
                <a:solidFill>
                  <a:schemeClr val="tx1">
                    <a:lumMod val="95000"/>
                    <a:lumOff val="5000"/>
                  </a:schemeClr>
                </a:solidFill>
                <a:effectLst/>
                <a:latin typeface="Times New Roman" panose="02020603050405020304" pitchFamily="18" charset="0"/>
                <a:cs typeface="Times New Roman" panose="02020603050405020304" pitchFamily="18" charset="0"/>
                <a:sym typeface="+mn-ea"/>
              </a:rPr>
              <a:t>are deliberate tactics to subject you to stress. </a:t>
            </a:r>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a:p>
            <a:pPr algn="just"/>
            <a:endParaRPr lang="en-US" sz="3200" dirty="0" smtClean="0">
              <a:solidFill>
                <a:schemeClr val="tx1">
                  <a:lumMod val="95000"/>
                  <a:lumOff val="5000"/>
                </a:schemeClr>
              </a:solidFill>
              <a:effectLst/>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9523095" y="220980"/>
            <a:ext cx="2438400" cy="1624330"/>
          </a:xfrm>
          <a:prstGeom prst="rect">
            <a:avLst/>
          </a:prstGeom>
        </p:spPr>
      </p:pic>
    </p:spTree>
    <p:extLst>
      <p:ext uri="{BB962C8B-B14F-4D97-AF65-F5344CB8AC3E}">
        <p14:creationId xmlns:p14="http://schemas.microsoft.com/office/powerpoint/2010/main" val="98885030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722</TotalTime>
  <Words>1906</Words>
  <Application>Microsoft Office PowerPoint</Application>
  <PresentationFormat>Widescreen</PresentationFormat>
  <Paragraphs>276</Paragraphs>
  <Slides>38</Slides>
  <Notes>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50" baseType="lpstr">
      <vt:lpstr>ＭＳ Ｐゴシック</vt:lpstr>
      <vt:lpstr>Arial</vt:lpstr>
      <vt:lpstr>Book Antiqua</vt:lpstr>
      <vt:lpstr>Century Gothic</vt:lpstr>
      <vt:lpstr>Lucida Grande</vt:lpstr>
      <vt:lpstr>Open Sans</vt:lpstr>
      <vt:lpstr>Times</vt:lpstr>
      <vt:lpstr>Times New Roman</vt:lpstr>
      <vt:lpstr>Wingdings</vt:lpstr>
      <vt:lpstr>Wingdings 3</vt:lpstr>
      <vt:lpstr>Ion</vt:lpstr>
      <vt:lpstr>Bitmap Image</vt:lpstr>
      <vt:lpstr>Appearing for Interviews</vt:lpstr>
      <vt:lpstr>Interviews Skills</vt:lpstr>
      <vt:lpstr>The Employment Interview</vt:lpstr>
      <vt:lpstr>Series or Sequence of Interviews</vt:lpstr>
      <vt:lpstr>Series or Sequence of Interviews</vt:lpstr>
      <vt:lpstr>Types of Employment Interviews</vt:lpstr>
      <vt:lpstr>Types of Interviews-Summary</vt:lpstr>
      <vt:lpstr>Types of Interviews-Summary</vt:lpstr>
      <vt:lpstr>Stress Interviews...continued</vt:lpstr>
      <vt:lpstr>Surviving stress interviews </vt:lpstr>
      <vt:lpstr>Distant- Interview Media</vt:lpstr>
      <vt:lpstr>What does the Employer look for in the interview?</vt:lpstr>
      <vt:lpstr>What does the Employer look for in the interview? The purpose of interview.</vt:lpstr>
      <vt:lpstr>Interview Skills for an Employee</vt:lpstr>
      <vt:lpstr>Stages of an Interview </vt:lpstr>
      <vt:lpstr>BEFORE-Preparation is the key to success</vt:lpstr>
      <vt:lpstr>During the Interview </vt:lpstr>
      <vt:lpstr>PowerPoint Presentation</vt:lpstr>
      <vt:lpstr>After the Interview </vt:lpstr>
      <vt:lpstr>Watch the Body Language</vt:lpstr>
      <vt:lpstr>Typical Questions</vt:lpstr>
      <vt:lpstr>Other Type of Questions</vt:lpstr>
      <vt:lpstr>Competency-based Interviews</vt:lpstr>
      <vt:lpstr>Preparing for Competency/problem tasks</vt:lpstr>
      <vt:lpstr>Matching Skills to Requirements</vt:lpstr>
      <vt:lpstr>How to Answer</vt:lpstr>
      <vt:lpstr>Qualities Employers Seek</vt:lpstr>
      <vt:lpstr>Questions be based on:</vt:lpstr>
      <vt:lpstr>What creates a bad impression</vt:lpstr>
      <vt:lpstr>ESTABLISHING THE FIRST GREAT IMPRESSION</vt:lpstr>
      <vt:lpstr>PowerPoint Presentation</vt:lpstr>
      <vt:lpstr>PROMOTE YOURSELF</vt:lpstr>
      <vt:lpstr>TOP 10 MOST WANTED SKILLS IN INTERVIEW</vt:lpstr>
      <vt:lpstr>TOP 10 MOST WANTED SKILLS IN INTERVIEW</vt:lpstr>
      <vt:lpstr>PowerPoint Presentation</vt:lpstr>
      <vt:lpstr>For Women</vt:lpstr>
      <vt:lpstr>PowerPoint Presentation</vt:lpstr>
      <vt:lpstr>Assignment considered as quiz.  A mock interview form will be shared. Individually, fill the form using the knowledge of job interview skills and submit it online.  Submission date: 3rd May 2021.   Save file with: SEC-ROLL#-Q3 I.E. C-K20-1234-Q3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Interview Skills</dc:title>
  <dc:creator>Nazia Imam</dc:creator>
  <cp:lastModifiedBy>MSHS</cp:lastModifiedBy>
  <cp:revision>122</cp:revision>
  <dcterms:created xsi:type="dcterms:W3CDTF">2018-11-28T03:57:00Z</dcterms:created>
  <dcterms:modified xsi:type="dcterms:W3CDTF">2021-04-30T05:50:19Z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1033-11.2.0.9255</vt:lpwstr>
  </property>
</Properties>
</file>