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handoutMasterIdLst>
    <p:handoutMasterId r:id="rId35"/>
  </p:handoutMasterIdLst>
  <p:sldIdLst>
    <p:sldId id="530" r:id="rId2"/>
    <p:sldId id="514" r:id="rId3"/>
    <p:sldId id="555" r:id="rId4"/>
    <p:sldId id="532" r:id="rId5"/>
    <p:sldId id="533" r:id="rId6"/>
    <p:sldId id="550" r:id="rId7"/>
    <p:sldId id="563" r:id="rId8"/>
    <p:sldId id="556" r:id="rId9"/>
    <p:sldId id="534" r:id="rId10"/>
    <p:sldId id="557" r:id="rId11"/>
    <p:sldId id="515" r:id="rId12"/>
    <p:sldId id="565" r:id="rId13"/>
    <p:sldId id="571" r:id="rId14"/>
    <p:sldId id="559" r:id="rId15"/>
    <p:sldId id="526" r:id="rId16"/>
    <p:sldId id="562" r:id="rId17"/>
    <p:sldId id="483" r:id="rId18"/>
    <p:sldId id="509" r:id="rId19"/>
    <p:sldId id="566" r:id="rId20"/>
    <p:sldId id="545" r:id="rId21"/>
    <p:sldId id="527" r:id="rId22"/>
    <p:sldId id="528" r:id="rId23"/>
    <p:sldId id="517" r:id="rId24"/>
    <p:sldId id="473" r:id="rId25"/>
    <p:sldId id="543" r:id="rId26"/>
    <p:sldId id="453" r:id="rId27"/>
    <p:sldId id="570" r:id="rId28"/>
    <p:sldId id="547" r:id="rId29"/>
    <p:sldId id="569" r:id="rId30"/>
    <p:sldId id="549" r:id="rId31"/>
    <p:sldId id="554" r:id="rId32"/>
    <p:sldId id="513" r:id="rId33"/>
  </p:sldIdLst>
  <p:sldSz cx="9144000" cy="6858000" type="screen4x3"/>
  <p:notesSz cx="68580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288">
          <p15:clr>
            <a:srgbClr val="A4A3A4"/>
          </p15:clr>
        </p15:guide>
      </p15:sldGuideLst>
    </p:ext>
    <p:ext uri="{2D200454-40CA-4A62-9FC3-DE9A4176ACB9}">
      <p15:notesGuideLst xmlns:p15="http://schemas.microsoft.com/office/powerpoint/2012/main">
        <p15:guide id="1" orient="horz" pos="4880">
          <p15:clr>
            <a:srgbClr val="A4A3A4"/>
          </p15:clr>
        </p15:guide>
        <p15:guide id="2" pos="5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C8A9"/>
    <a:srgbClr val="0089D1"/>
    <a:srgbClr val="C4341C"/>
    <a:srgbClr val="ABFFE1"/>
    <a:srgbClr val="E1E3D3"/>
    <a:srgbClr val="E9EADE"/>
    <a:srgbClr val="DBDDC9"/>
    <a:srgbClr val="FDBE11"/>
    <a:srgbClr val="00A86D"/>
    <a:srgbClr val="093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13" autoAdjust="0"/>
    <p:restoredTop sz="93002" autoAdjust="0"/>
  </p:normalViewPr>
  <p:slideViewPr>
    <p:cSldViewPr showGuides="1">
      <p:cViewPr varScale="1">
        <p:scale>
          <a:sx n="67" d="100"/>
          <a:sy n="67" d="100"/>
        </p:scale>
        <p:origin x="1716" y="78"/>
      </p:cViewPr>
      <p:guideLst>
        <p:guide orient="horz" pos="3888"/>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150" d="100"/>
          <a:sy n="150" d="100"/>
        </p:scale>
        <p:origin x="-1408" y="3192"/>
      </p:cViewPr>
      <p:guideLst>
        <p:guide orient="horz" pos="4880"/>
        <p:guide pos="5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2866"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932867" name="Rectangle 3"/>
          <p:cNvSpPr>
            <a:spLocks noGrp="1" noChangeArrowheads="1"/>
          </p:cNvSpPr>
          <p:nvPr>
            <p:ph type="dt" sz="quarter" idx="1"/>
          </p:nvPr>
        </p:nvSpPr>
        <p:spPr bwMode="auto">
          <a:xfrm>
            <a:off x="3884613"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932868" name="Rectangle 4"/>
          <p:cNvSpPr>
            <a:spLocks noGrp="1" noChangeArrowheads="1"/>
          </p:cNvSpPr>
          <p:nvPr>
            <p:ph type="ftr" sz="quarter" idx="2"/>
          </p:nvPr>
        </p:nvSpPr>
        <p:spPr bwMode="auto">
          <a:xfrm>
            <a:off x="0"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932869" name="Rectangle 5"/>
          <p:cNvSpPr>
            <a:spLocks noGrp="1" noChangeArrowheads="1"/>
          </p:cNvSpPr>
          <p:nvPr>
            <p:ph type="sldNum" sz="quarter" idx="3"/>
          </p:nvPr>
        </p:nvSpPr>
        <p:spPr bwMode="auto">
          <a:xfrm>
            <a:off x="3884613" y="8829967"/>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4FB35B4-AB13-46FE-8520-246FF653DB5A}" type="slidenum">
              <a:rPr lang="en-US"/>
              <a:pPr/>
              <a:t>‹#›</a:t>
            </a:fld>
            <a:endParaRPr lang="en-US" dirty="0"/>
          </a:p>
        </p:txBody>
      </p:sp>
    </p:spTree>
    <p:extLst>
      <p:ext uri="{BB962C8B-B14F-4D97-AF65-F5344CB8AC3E}">
        <p14:creationId xmlns:p14="http://schemas.microsoft.com/office/powerpoint/2010/main" val="12087366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075" name="Rectangle 3"/>
          <p:cNvSpPr>
            <a:spLocks noGrp="1" noChangeArrowheads="1"/>
          </p:cNvSpPr>
          <p:nvPr>
            <p:ph type="dt" idx="1"/>
          </p:nvPr>
        </p:nvSpPr>
        <p:spPr bwMode="auto">
          <a:xfrm>
            <a:off x="3886200" y="0"/>
            <a:ext cx="297180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914400" y="4415790"/>
            <a:ext cx="502920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31580"/>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079" name="Rectangle 7"/>
          <p:cNvSpPr>
            <a:spLocks noGrp="1" noChangeArrowheads="1"/>
          </p:cNvSpPr>
          <p:nvPr>
            <p:ph type="sldNum" sz="quarter" idx="5"/>
          </p:nvPr>
        </p:nvSpPr>
        <p:spPr bwMode="auto">
          <a:xfrm>
            <a:off x="3886200" y="8831580"/>
            <a:ext cx="297180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100">
                <a:latin typeface="Candara" panose="020E0502030303020204" pitchFamily="34" charset="0"/>
              </a:defRPr>
            </a:lvl1pPr>
          </a:lstStyle>
          <a:p>
            <a:fld id="{4D471A69-C9CC-48AD-AD43-BBC0A8A4EFE3}" type="slidenum">
              <a:rPr lang="en-US" smtClean="0"/>
              <a:pPr/>
              <a:t>‹#›</a:t>
            </a:fld>
            <a:endParaRPr lang="en-US" dirty="0"/>
          </a:p>
        </p:txBody>
      </p:sp>
    </p:spTree>
    <p:extLst>
      <p:ext uri="{BB962C8B-B14F-4D97-AF65-F5344CB8AC3E}">
        <p14:creationId xmlns:p14="http://schemas.microsoft.com/office/powerpoint/2010/main" val="32787653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100" kern="1200">
        <a:solidFill>
          <a:schemeClr val="tx1"/>
        </a:solidFill>
        <a:latin typeface="Candara" panose="020E0502030303020204"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Candara" panose="020E0502030303020204"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Candara" panose="020E0502030303020204"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Candara" panose="020E0502030303020204"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Candara" panose="020E05020303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1</a:t>
            </a:fld>
            <a:endParaRPr lang="en-US" dirty="0"/>
          </a:p>
        </p:txBody>
      </p:sp>
    </p:spTree>
    <p:extLst>
      <p:ext uri="{BB962C8B-B14F-4D97-AF65-F5344CB8AC3E}">
        <p14:creationId xmlns:p14="http://schemas.microsoft.com/office/powerpoint/2010/main" val="365323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3AC9B0-50A8-4943-B4D6-5619A3FF91E5}" type="slidenum">
              <a:rPr lang="en-US"/>
              <a:pPr/>
              <a:t>10</a:t>
            </a:fld>
            <a:endParaRPr lang="en-US" dirty="0"/>
          </a:p>
        </p:txBody>
      </p:sp>
      <p:sp>
        <p:nvSpPr>
          <p:cNvPr id="731138" name="Rectangle 2"/>
          <p:cNvSpPr>
            <a:spLocks noGrp="1" noRot="1" noChangeAspect="1" noChangeArrowheads="1" noTextEdit="1"/>
          </p:cNvSpPr>
          <p:nvPr>
            <p:ph type="sldImg"/>
          </p:nvPr>
        </p:nvSpPr>
        <p:spPr bwMode="auto">
          <a:xfrm>
            <a:off x="1104900" y="696913"/>
            <a:ext cx="4648200" cy="3486150"/>
          </a:xfrm>
          <a:prstGeom prst="rect">
            <a:avLst/>
          </a:prstGeom>
          <a:solidFill>
            <a:srgbClr val="FFFFFF"/>
          </a:solidFill>
          <a:ln>
            <a:solidFill>
              <a:srgbClr val="000000"/>
            </a:solidFill>
            <a:miter lim="800000"/>
            <a:headEnd/>
            <a:tailEnd/>
          </a:ln>
        </p:spPr>
      </p:sp>
      <p:sp>
        <p:nvSpPr>
          <p:cNvPr id="731139" name="Rectangle 3"/>
          <p:cNvSpPr>
            <a:spLocks noGrp="1" noChangeArrowheads="1"/>
          </p:cNvSpPr>
          <p:nvPr>
            <p:ph type="body" idx="1"/>
          </p:nvPr>
        </p:nvSpPr>
        <p:spPr bwMode="auto">
          <a:xfrm>
            <a:off x="914400" y="4415790"/>
            <a:ext cx="5029200" cy="4183380"/>
          </a:xfrm>
          <a:prstGeom prst="rect">
            <a:avLst/>
          </a:prstGeom>
          <a:solidFill>
            <a:srgbClr val="FFFFFF"/>
          </a:solidFill>
          <a:ln>
            <a:noFill/>
            <a:miter lim="800000"/>
            <a:headEnd/>
            <a:tailEnd/>
          </a:ln>
        </p:spPr>
        <p:txBody>
          <a:bodyPr/>
          <a:lstStyle/>
          <a:p>
            <a:pPr marL="0" marR="0" indent="0" algn="l" defTabSz="914400" rtl="0" eaLnBrk="0" fontAlgn="base" latinLnBrk="0" hangingPunct="0">
              <a:lnSpc>
                <a:spcPct val="100000"/>
              </a:lnSpc>
              <a:spcBef>
                <a:spcPct val="30000"/>
              </a:spcBef>
              <a:spcAft>
                <a:spcPct val="0"/>
              </a:spcAft>
              <a:buClrTx/>
              <a:buSzTx/>
              <a:buFontTx/>
              <a:buNone/>
              <a:tabLst>
                <a:tab pos="228600" algn="l"/>
              </a:tabLst>
              <a:defRPr/>
            </a:pPr>
            <a:r>
              <a:rPr lang="en-US" dirty="0"/>
              <a:t>Professionals</a:t>
            </a:r>
            <a:r>
              <a:rPr lang="en-US" baseline="0" dirty="0"/>
              <a:t> know that details can make or break a persuasive message, so they don’t skimp on this part of the writing process. </a:t>
            </a:r>
            <a:r>
              <a:rPr lang="en-US" dirty="0"/>
              <a:t>When you evaluate your content, judge your argument objectively and don’t overestimate your credibility. If possible, ask an experienced colleague who knows your audience well to review your draft. </a:t>
            </a:r>
          </a:p>
          <a:p>
            <a:pPr marL="0" marR="0" indent="0" algn="l" defTabSz="914400" rtl="0" eaLnBrk="0" fontAlgn="base" latinLnBrk="0" hangingPunct="0">
              <a:lnSpc>
                <a:spcPct val="100000"/>
              </a:lnSpc>
              <a:spcBef>
                <a:spcPct val="30000"/>
              </a:spcBef>
              <a:spcAft>
                <a:spcPct val="0"/>
              </a:spcAft>
              <a:buClrTx/>
              <a:buSzTx/>
              <a:buFontTx/>
              <a:buNone/>
              <a:tabLst>
                <a:tab pos="228600" algn="l"/>
              </a:tabLst>
              <a:defRPr/>
            </a:pPr>
            <a:r>
              <a:rPr lang="en-US" dirty="0"/>
              <a:t>As you produce your message, make sure</a:t>
            </a:r>
            <a:r>
              <a:rPr lang="en-US" baseline="0" dirty="0"/>
              <a:t> your </a:t>
            </a:r>
            <a:r>
              <a:rPr lang="en-US" dirty="0"/>
              <a:t>design elements complement</a:t>
            </a:r>
            <a:r>
              <a:rPr lang="en-US" baseline="0" dirty="0"/>
              <a:t> </a:t>
            </a:r>
            <a:r>
              <a:rPr lang="en-US" dirty="0"/>
              <a:t>your argument. Meticulous proofreading will identify mechanical or spelling errors that would weaken your persuasive potential.</a:t>
            </a:r>
            <a:r>
              <a:rPr lang="en-US" baseline="0" dirty="0"/>
              <a:t> Finally, make </a:t>
            </a:r>
            <a:r>
              <a:rPr lang="en-US" dirty="0"/>
              <a:t>sure your distribution methods fit your audience’s expectations, as well as your purpose. </a:t>
            </a:r>
          </a:p>
        </p:txBody>
      </p:sp>
    </p:spTree>
    <p:extLst>
      <p:ext uri="{BB962C8B-B14F-4D97-AF65-F5344CB8AC3E}">
        <p14:creationId xmlns:p14="http://schemas.microsoft.com/office/powerpoint/2010/main" val="875732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kern="1200" dirty="0">
                <a:solidFill>
                  <a:schemeClr val="tx1"/>
                </a:solidFill>
              </a:rPr>
              <a:t>Your success as a businessperson is closely tied to your ability to encourage others to accept new ideas, change old habits, or act on your recommendations. Unless your career takes you into marketing and sales, most of your persuasive messages will be</a:t>
            </a:r>
            <a:r>
              <a:rPr lang="en-US" sz="1100" kern="1200" baseline="0" dirty="0">
                <a:solidFill>
                  <a:schemeClr val="tx1"/>
                </a:solidFill>
              </a:rPr>
              <a:t> </a:t>
            </a:r>
            <a:r>
              <a:rPr lang="en-US" sz="1100" kern="1200" dirty="0">
                <a:solidFill>
                  <a:schemeClr val="tx1"/>
                </a:solidFill>
              </a:rPr>
              <a:t>designed to elicit a preferred response in a non-sales situation. Within the context of the three-step process, effective persuasion involves four essential strategies: framing your arguments, balancing emotional and logical appeals, reinforcing your position, and anticipating objections.</a:t>
            </a:r>
          </a:p>
          <a:p>
            <a:endParaRPr lang="en-US" dirty="0"/>
          </a:p>
          <a:p>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11</a:t>
            </a:fld>
            <a:endParaRPr lang="en-US" dirty="0"/>
          </a:p>
        </p:txBody>
      </p:sp>
    </p:spTree>
    <p:extLst>
      <p:ext uri="{BB962C8B-B14F-4D97-AF65-F5344CB8AC3E}">
        <p14:creationId xmlns:p14="http://schemas.microsoft.com/office/powerpoint/2010/main" val="934893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Many persuasive messages follow some variation of the indirect approach. One of the most commonly used variations is called the </a:t>
            </a:r>
            <a:r>
              <a:rPr lang="en-US" b="1" dirty="0"/>
              <a:t>AIDA model</a:t>
            </a:r>
            <a:r>
              <a:rPr lang="en-US" dirty="0"/>
              <a:t>, which organizes your presentation into four phases:</a:t>
            </a:r>
          </a:p>
          <a:p>
            <a:pPr marL="171450" indent="-171450">
              <a:buFont typeface="Arial"/>
              <a:buChar char="•"/>
            </a:pPr>
            <a:r>
              <a:rPr lang="en-US" b="1" dirty="0"/>
              <a:t>Attention.</a:t>
            </a:r>
            <a:r>
              <a:rPr lang="en-US" dirty="0"/>
              <a:t> Your first objective is to encourage your audience to want to hear about your problem, idea, or new product—whatever your main idea is. Be sure to find some common ground on which to build your case.</a:t>
            </a:r>
          </a:p>
          <a:p>
            <a:pPr marL="171450" indent="-171450">
              <a:buFont typeface="Arial"/>
              <a:buChar char="•"/>
            </a:pPr>
            <a:r>
              <a:rPr lang="en-US" b="1" dirty="0"/>
              <a:t>Interest.</a:t>
            </a:r>
            <a:r>
              <a:rPr lang="en-US" dirty="0"/>
              <a:t> Provide additional details that prompt audience members to imagine how the solution might benefit them.</a:t>
            </a:r>
          </a:p>
          <a:p>
            <a:pPr marL="171450" indent="-171450">
              <a:buFont typeface="Arial"/>
              <a:buChar char="•"/>
            </a:pPr>
            <a:r>
              <a:rPr lang="en-US" b="1" dirty="0"/>
              <a:t>Desire. </a:t>
            </a:r>
            <a:r>
              <a:rPr lang="en-US" dirty="0"/>
              <a:t>Help audience members embrace your idea by explaining how the change will benefit them and answering potential objections.</a:t>
            </a:r>
          </a:p>
          <a:p>
            <a:pPr marL="171450" indent="-171450">
              <a:buFont typeface="Arial"/>
              <a:buChar char="•"/>
            </a:pPr>
            <a:r>
              <a:rPr lang="en-US" b="1" dirty="0"/>
              <a:t>Action.</a:t>
            </a:r>
            <a:r>
              <a:rPr lang="en-US" dirty="0"/>
              <a:t> Suggest the specific action you want your audience to take. Include a deadline, when applicable.</a:t>
            </a:r>
          </a:p>
          <a:p>
            <a:pPr>
              <a:defRPr/>
            </a:pPr>
            <a:r>
              <a:rPr lang="en-US" dirty="0"/>
              <a:t>The AIDA model is tailor-made for using the indirect approach, allowing you to save your main idea for the action phase. However, it can also be modified for the direct approach. In either case, the AIDA model does have limitations—for</a:t>
            </a:r>
            <a:r>
              <a:rPr lang="en-US" baseline="0" dirty="0"/>
              <a:t> example</a:t>
            </a:r>
            <a:r>
              <a:rPr lang="en-US" dirty="0"/>
              <a:t>, talking </a:t>
            </a:r>
            <a:r>
              <a:rPr lang="en-US" i="1" dirty="0"/>
              <a:t>at</a:t>
            </a:r>
            <a:r>
              <a:rPr lang="en-US" dirty="0"/>
              <a:t> audiences rather than </a:t>
            </a:r>
            <a:r>
              <a:rPr lang="en-US" i="1" dirty="0"/>
              <a:t>with</a:t>
            </a:r>
            <a:r>
              <a:rPr lang="en-US" dirty="0"/>
              <a:t> them and focusing on single events, not long-term relationships. As you’ll learn in this chapter, a more conversational approach is better with today’s social media. </a:t>
            </a:r>
          </a:p>
          <a:p>
            <a:pPr marL="0" indent="0">
              <a:buFont typeface="Arial" panose="020B0604020202020204" pitchFamily="34" charset="0"/>
              <a:buNone/>
            </a:pPr>
            <a:endParaRPr lang="en-US" sz="1050"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12</a:t>
            </a:fld>
            <a:endParaRPr lang="en-US" dirty="0"/>
          </a:p>
        </p:txBody>
      </p:sp>
    </p:spTree>
    <p:extLst>
      <p:ext uri="{BB962C8B-B14F-4D97-AF65-F5344CB8AC3E}">
        <p14:creationId xmlns:p14="http://schemas.microsoft.com/office/powerpoint/2010/main" val="496620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923A34-D700-4A36-B1B5-E53986235D3F}" type="slidenum">
              <a:rPr lang="en-US"/>
              <a:pPr/>
              <a:t>13</a:t>
            </a:fld>
            <a:endParaRPr lang="en-US" dirty="0"/>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000000"/>
                </a:solidFill>
              </a:rPr>
              <a:t>Most persuasive messages include both emotional and logical appeals. </a:t>
            </a:r>
            <a:r>
              <a:rPr lang="en-US" dirty="0"/>
              <a:t>The key is finding the right balance for each message. </a:t>
            </a:r>
          </a:p>
          <a:p>
            <a:r>
              <a:rPr lang="en-US" dirty="0"/>
              <a:t>An </a:t>
            </a:r>
            <a:r>
              <a:rPr lang="en-US" b="1" i="0" dirty="0"/>
              <a:t>emotional appeal </a:t>
            </a:r>
            <a:r>
              <a:rPr lang="en-US" dirty="0"/>
              <a:t>calls on human feelings, basing the argument on audience needs or sympathies. For instance, you can make use of the emotion inspired by words such as </a:t>
            </a:r>
            <a:r>
              <a:rPr lang="en-US" i="1" dirty="0"/>
              <a:t>freedom, success, prestige, compassion, </a:t>
            </a:r>
            <a:r>
              <a:rPr lang="en-US" dirty="0"/>
              <a:t>and </a:t>
            </a:r>
            <a:r>
              <a:rPr lang="en-US" i="1" dirty="0"/>
              <a:t>comfort</a:t>
            </a:r>
            <a:r>
              <a:rPr lang="en-US" dirty="0"/>
              <a:t>. Such words put your audience in a certain frame of mind and help people accept your message. </a:t>
            </a:r>
          </a:p>
          <a:p>
            <a:r>
              <a:rPr lang="en-US" dirty="0"/>
              <a:t>Many marketing and sales messages rely heavily on emotional</a:t>
            </a:r>
            <a:r>
              <a:rPr lang="en-US" baseline="0" dirty="0"/>
              <a:t> appeals, but most persuasive business messages rely more on logic; and even if your audience’s emotions influence their decision, they’ll look for logical support as well</a:t>
            </a:r>
            <a:r>
              <a:rPr lang="en-US" dirty="0"/>
              <a:t>. A </a:t>
            </a:r>
            <a:r>
              <a:rPr lang="en-US" b="1" i="0" dirty="0"/>
              <a:t>logical appeal </a:t>
            </a:r>
            <a:r>
              <a:rPr lang="en-US" dirty="0"/>
              <a:t>uses</a:t>
            </a:r>
            <a:r>
              <a:rPr lang="en-US" baseline="0" dirty="0"/>
              <a:t> o</a:t>
            </a:r>
            <a:r>
              <a:rPr lang="en-US" dirty="0"/>
              <a:t>ne of three types of reasoning:</a:t>
            </a:r>
          </a:p>
          <a:p>
            <a:pPr marL="228600" indent="-228600">
              <a:buFont typeface="+mj-lt"/>
              <a:buAutoNum type="arabicPeriod"/>
            </a:pPr>
            <a:r>
              <a:rPr lang="en-US" dirty="0"/>
              <a:t>With </a:t>
            </a:r>
            <a:r>
              <a:rPr lang="en-US" i="1" dirty="0"/>
              <a:t>analogy</a:t>
            </a:r>
            <a:r>
              <a:rPr lang="en-US" dirty="0"/>
              <a:t>, you reason from specific evidence to specific evidence. </a:t>
            </a:r>
          </a:p>
          <a:p>
            <a:pPr marL="228600" indent="-228600">
              <a:buFont typeface="+mj-lt"/>
              <a:buAutoNum type="arabicPeriod"/>
            </a:pPr>
            <a:r>
              <a:rPr lang="en-US" dirty="0"/>
              <a:t>With </a:t>
            </a:r>
            <a:r>
              <a:rPr lang="en-US" i="1" dirty="0"/>
              <a:t>induction</a:t>
            </a:r>
            <a:r>
              <a:rPr lang="en-US" dirty="0"/>
              <a:t>, you work</a:t>
            </a:r>
            <a:r>
              <a:rPr lang="en-US" baseline="0" dirty="0"/>
              <a:t> </a:t>
            </a:r>
            <a:r>
              <a:rPr lang="en-US" dirty="0"/>
              <a:t>from specific evidence to a general conclusion. </a:t>
            </a:r>
          </a:p>
          <a:p>
            <a:pPr marL="228600" indent="-228600">
              <a:buFont typeface="+mj-lt"/>
              <a:buAutoNum type="arabicPeriod"/>
            </a:pPr>
            <a:r>
              <a:rPr lang="en-US" dirty="0"/>
              <a:t>With </a:t>
            </a:r>
            <a:r>
              <a:rPr lang="en-US" i="1" dirty="0"/>
              <a:t>deduction</a:t>
            </a:r>
            <a:r>
              <a:rPr lang="en-US" dirty="0"/>
              <a:t>, you work</a:t>
            </a:r>
            <a:r>
              <a:rPr lang="en-US" baseline="0" dirty="0"/>
              <a:t> </a:t>
            </a:r>
            <a:r>
              <a:rPr lang="en-US" dirty="0"/>
              <a:t>from a generalization to a specific conclusion. </a:t>
            </a:r>
          </a:p>
          <a:p>
            <a:endParaRPr lang="en-US" dirty="0"/>
          </a:p>
          <a:p>
            <a:endParaRPr lang="en-US" dirty="0"/>
          </a:p>
        </p:txBody>
      </p:sp>
    </p:spTree>
    <p:extLst>
      <p:ext uri="{BB962C8B-B14F-4D97-AF65-F5344CB8AC3E}">
        <p14:creationId xmlns:p14="http://schemas.microsoft.com/office/powerpoint/2010/main" val="3473785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923A34-D700-4A36-B1B5-E53986235D3F}" type="slidenum">
              <a:rPr lang="en-US"/>
              <a:pPr/>
              <a:t>14</a:t>
            </a:fld>
            <a:endParaRPr lang="en-US" dirty="0"/>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r>
              <a:rPr lang="en-US" sz="1100" b="1" i="0" u="none" strike="noStrike" kern="1200" baseline="0" dirty="0">
                <a:solidFill>
                  <a:schemeClr val="tx1"/>
                </a:solidFill>
                <a:latin typeface="Candara" panose="020E0502030303020204" pitchFamily="34" charset="0"/>
                <a:ea typeface="+mn-ea"/>
                <a:cs typeface="+mn-cs"/>
              </a:rPr>
              <a:t>Figure 10.3 Balancing Logical and Emotional Appeals</a:t>
            </a:r>
          </a:p>
          <a:p>
            <a:endParaRPr lang="en-US" sz="1100" b="0" i="0" u="none" strike="noStrike" kern="1200" baseline="0" dirty="0">
              <a:solidFill>
                <a:schemeClr val="tx1"/>
              </a:solidFill>
              <a:latin typeface="Candara" panose="020E0502030303020204" pitchFamily="34" charset="0"/>
              <a:ea typeface="+mn-ea"/>
              <a:cs typeface="+mn-cs"/>
            </a:endParaRPr>
          </a:p>
          <a:p>
            <a:r>
              <a:rPr lang="en-US" sz="1100" b="0" i="0" u="none" strike="noStrike" kern="1200" baseline="0" dirty="0">
                <a:solidFill>
                  <a:schemeClr val="tx1"/>
                </a:solidFill>
                <a:latin typeface="Candara" panose="020E0502030303020204" pitchFamily="34" charset="0"/>
                <a:ea typeface="+mn-ea"/>
                <a:cs typeface="+mn-cs"/>
              </a:rPr>
              <a:t>Whenever you plan a persuasive message, imagine you have a knob that turns from emotion at one extreme to logic at the other, letting you adjust the relative proportions of each type of appeal. Compare these two outlines for a proposal that asks management to fund an on-site daycare center. The version on the left relies heavily on emotional appeals, whereas the version on the right uses logical appeals (inductive reasoning, specifically). Through your choice of words, images, and supporting details, you can adjust the emotional/logical ratio in every message.</a:t>
            </a:r>
            <a:endParaRPr lang="en-US" dirty="0"/>
          </a:p>
          <a:p>
            <a:endParaRPr lang="en-US" dirty="0"/>
          </a:p>
        </p:txBody>
      </p:sp>
    </p:spTree>
    <p:extLst>
      <p:ext uri="{BB962C8B-B14F-4D97-AF65-F5344CB8AC3E}">
        <p14:creationId xmlns:p14="http://schemas.microsoft.com/office/powerpoint/2010/main" val="3473785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Candara" panose="020E0502030303020204" pitchFamily="34" charset="0"/>
                <a:ea typeface="+mn-ea"/>
                <a:cs typeface="+mn-cs"/>
              </a:rPr>
              <a:t>Every method of reasoning is vulnerable to misuse. To avoid faulty logic, follow these guidelines:</a:t>
            </a:r>
          </a:p>
          <a:p>
            <a:pPr marL="171450" indent="-171450">
              <a:buFont typeface="Arial"/>
              <a:buChar char="•"/>
            </a:pPr>
            <a:r>
              <a:rPr lang="en-US" sz="1100" b="1" kern="1200" dirty="0">
                <a:solidFill>
                  <a:schemeClr val="tx1"/>
                </a:solidFill>
                <a:effectLst/>
                <a:latin typeface="Candara" panose="020E0502030303020204" pitchFamily="34" charset="0"/>
                <a:ea typeface="+mn-ea"/>
                <a:cs typeface="+mn-cs"/>
              </a:rPr>
              <a:t>Avoid hasty generalizations. </a:t>
            </a:r>
            <a:r>
              <a:rPr lang="en-US" sz="1100" kern="1200" dirty="0">
                <a:solidFill>
                  <a:schemeClr val="tx1"/>
                </a:solidFill>
                <a:effectLst/>
                <a:latin typeface="Candara" panose="020E0502030303020204" pitchFamily="34" charset="0"/>
                <a:ea typeface="+mn-ea"/>
                <a:cs typeface="+mn-cs"/>
              </a:rPr>
              <a:t>Make sure you have plenty of evidence before drawing conclusions.</a:t>
            </a:r>
          </a:p>
          <a:p>
            <a:pPr marL="171450" indent="-171450">
              <a:buFont typeface="Arial"/>
              <a:buChar char="•"/>
            </a:pPr>
            <a:r>
              <a:rPr lang="en-US" sz="1100" b="1" kern="1200" dirty="0">
                <a:solidFill>
                  <a:schemeClr val="tx1"/>
                </a:solidFill>
                <a:effectLst/>
                <a:latin typeface="Candara" panose="020E0502030303020204" pitchFamily="34" charset="0"/>
                <a:ea typeface="+mn-ea"/>
                <a:cs typeface="+mn-cs"/>
              </a:rPr>
              <a:t>Avoid circular reasoning. </a:t>
            </a:r>
            <a:r>
              <a:rPr lang="en-US" sz="1100" kern="1200" dirty="0">
                <a:solidFill>
                  <a:schemeClr val="tx1"/>
                </a:solidFill>
                <a:effectLst/>
                <a:latin typeface="Candara" panose="020E0502030303020204" pitchFamily="34" charset="0"/>
                <a:ea typeface="+mn-ea"/>
                <a:cs typeface="+mn-cs"/>
              </a:rPr>
              <a:t>Circular reasoning involves supporting your claim by restating it in different words. The statement “We know temporary workers cannot handle this task because temps are unqualified for it” doesn’t prove anything because the claim and the supporting evidence are essentially identical.</a:t>
            </a:r>
          </a:p>
          <a:p>
            <a:pPr marL="171450" indent="-171450">
              <a:buFont typeface="Arial"/>
              <a:buChar char="•"/>
            </a:pPr>
            <a:r>
              <a:rPr lang="en-US" sz="1100" b="1" kern="1200" dirty="0">
                <a:solidFill>
                  <a:schemeClr val="tx1"/>
                </a:solidFill>
                <a:effectLst/>
                <a:latin typeface="Candara" panose="020E0502030303020204" pitchFamily="34" charset="0"/>
                <a:ea typeface="+mn-ea"/>
                <a:cs typeface="+mn-cs"/>
              </a:rPr>
              <a:t>Avoid attacking an opponent. </a:t>
            </a:r>
            <a:r>
              <a:rPr lang="en-US" sz="1100" kern="1200" dirty="0">
                <a:solidFill>
                  <a:schemeClr val="tx1"/>
                </a:solidFill>
                <a:effectLst/>
                <a:latin typeface="Candara" panose="020E0502030303020204" pitchFamily="34" charset="0"/>
                <a:ea typeface="+mn-ea"/>
                <a:cs typeface="+mn-cs"/>
              </a:rPr>
              <a:t>Attack the argument your opponent is making, not your opponent’s character.</a:t>
            </a:r>
          </a:p>
          <a:p>
            <a:pPr marL="171450" indent="-171450">
              <a:buFont typeface="Arial"/>
              <a:buChar char="•"/>
            </a:pPr>
            <a:r>
              <a:rPr lang="en-US" sz="1100" b="1" kern="1200" dirty="0">
                <a:solidFill>
                  <a:schemeClr val="tx1"/>
                </a:solidFill>
                <a:effectLst/>
                <a:latin typeface="Candara" panose="020E0502030303020204" pitchFamily="34" charset="0"/>
                <a:ea typeface="+mn-ea"/>
                <a:cs typeface="+mn-cs"/>
              </a:rPr>
              <a:t>Avoid oversimplifying a complex issue. </a:t>
            </a:r>
            <a:r>
              <a:rPr lang="en-US" sz="1100" kern="1200" dirty="0">
                <a:solidFill>
                  <a:schemeClr val="tx1"/>
                </a:solidFill>
                <a:effectLst/>
                <a:latin typeface="Candara" panose="020E0502030303020204" pitchFamily="34" charset="0"/>
                <a:ea typeface="+mn-ea"/>
                <a:cs typeface="+mn-cs"/>
              </a:rPr>
              <a:t>For example, don’t reduce a complex situation to a simple “either/or” statement if the situation isn’t that simple.</a:t>
            </a:r>
          </a:p>
          <a:p>
            <a:pPr marL="171450" indent="-171450">
              <a:buFont typeface="Arial"/>
              <a:buChar char="•"/>
            </a:pPr>
            <a:r>
              <a:rPr lang="en-US" sz="1100" b="1" kern="1200" dirty="0">
                <a:solidFill>
                  <a:schemeClr val="tx1"/>
                </a:solidFill>
                <a:effectLst/>
                <a:latin typeface="Candara" panose="020E0502030303020204" pitchFamily="34" charset="0"/>
                <a:ea typeface="+mn-ea"/>
                <a:cs typeface="+mn-cs"/>
              </a:rPr>
              <a:t>Avoid mistaken assumptions of cause and effect. </a:t>
            </a:r>
            <a:r>
              <a:rPr lang="en-US" sz="1100" kern="1200" dirty="0">
                <a:solidFill>
                  <a:schemeClr val="tx1"/>
                </a:solidFill>
                <a:effectLst/>
                <a:latin typeface="Candara" panose="020E0502030303020204" pitchFamily="34" charset="0"/>
                <a:ea typeface="+mn-ea"/>
                <a:cs typeface="+mn-cs"/>
              </a:rPr>
              <a:t>If you can’t isolate the impact of a specific factor, you can’t assume that it’s the cause of whatever effect you’re discussing. You lowered prices, and sales went up. Were lower prices the cause? Maybe, but the sales increase might have been caused by a better advertising campaign, changes in the weather, or some other factor.</a:t>
            </a:r>
          </a:p>
          <a:p>
            <a:pPr marL="171450" indent="-171450">
              <a:buFont typeface="Arial"/>
              <a:buChar char="•"/>
            </a:pPr>
            <a:r>
              <a:rPr lang="en-US" sz="1100" b="1" kern="1200" dirty="0">
                <a:solidFill>
                  <a:schemeClr val="tx1"/>
                </a:solidFill>
                <a:effectLst/>
                <a:latin typeface="Candara" panose="020E0502030303020204" pitchFamily="34" charset="0"/>
                <a:ea typeface="+mn-ea"/>
                <a:cs typeface="+mn-cs"/>
              </a:rPr>
              <a:t>Avoid faulty analogies. </a:t>
            </a:r>
            <a:r>
              <a:rPr lang="en-US" sz="1100" kern="1200" dirty="0">
                <a:solidFill>
                  <a:schemeClr val="tx1"/>
                </a:solidFill>
                <a:effectLst/>
                <a:latin typeface="Candara" panose="020E0502030303020204" pitchFamily="34" charset="0"/>
                <a:ea typeface="+mn-ea"/>
                <a:cs typeface="+mn-cs"/>
              </a:rPr>
              <a:t>Be sure that the two objects or situations being compared are similar enough for the analogy to hold. For instance, explaining that an Internet firewall is like a prison wall is a poor analogy, because a firewall keeps things out, whereas a prison wall keeps things in.</a:t>
            </a:r>
          </a:p>
          <a:p>
            <a:r>
              <a:rPr lang="en-US" sz="1100" kern="1200" dirty="0">
                <a:solidFill>
                  <a:schemeClr val="tx1"/>
                </a:solidFill>
                <a:effectLst/>
                <a:latin typeface="Candara" panose="020E0502030303020204" pitchFamily="34"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15</a:t>
            </a:fld>
            <a:endParaRPr lang="en-US" dirty="0"/>
          </a:p>
        </p:txBody>
      </p:sp>
    </p:spTree>
    <p:extLst>
      <p:ext uri="{BB962C8B-B14F-4D97-AF65-F5344CB8AC3E}">
        <p14:creationId xmlns:p14="http://schemas.microsoft.com/office/powerpoint/2010/main" val="639800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ja-JP" dirty="0"/>
              <a:t>After you have worked out the basic elements of your argument, step back and look for ways to bolster the strength of your position. Are your claims supported by </a:t>
            </a:r>
            <a:r>
              <a:rPr lang="en-US" altLang="ja-JP" i="1" dirty="0"/>
              <a:t>believable</a:t>
            </a:r>
            <a:r>
              <a:rPr lang="en-US" altLang="ja-JP" i="1" baseline="0" dirty="0"/>
              <a:t> evidence</a:t>
            </a:r>
            <a:r>
              <a:rPr lang="en-US" altLang="ja-JP" baseline="0" dirty="0"/>
              <a:t>?</a:t>
            </a:r>
          </a:p>
          <a:p>
            <a:r>
              <a:rPr lang="en-US" altLang="ja-JP" baseline="0" dirty="0"/>
              <a:t>Next, examine your language. </a:t>
            </a:r>
            <a:r>
              <a:rPr lang="en-US" altLang="ja-JP" dirty="0"/>
              <a:t>Can you find more </a:t>
            </a:r>
            <a:r>
              <a:rPr lang="en-US" altLang="ja-JP" i="1" dirty="0"/>
              <a:t>powerful words</a:t>
            </a:r>
            <a:r>
              <a:rPr lang="en-US" altLang="ja-JP" dirty="0"/>
              <a:t> to convey your message? As with any powerful tool, be sure to use vivid language and abstractions carefully and honestly.</a:t>
            </a:r>
          </a:p>
          <a:p>
            <a:r>
              <a:rPr lang="en-US" altLang="ja-JP" dirty="0"/>
              <a:t>In addition to individual word choices, consider using </a:t>
            </a:r>
            <a:r>
              <a:rPr lang="en-US" altLang="ja-JP" i="1" dirty="0"/>
              <a:t>metaphors </a:t>
            </a:r>
            <a:r>
              <a:rPr lang="en-US" altLang="ja-JP" dirty="0"/>
              <a:t>and other </a:t>
            </a:r>
            <a:r>
              <a:rPr lang="en-US" altLang="ja-JP" i="0" dirty="0"/>
              <a:t>figures of speech</a:t>
            </a:r>
            <a:r>
              <a:rPr lang="en-US" altLang="ja-JP" dirty="0"/>
              <a:t>. In</a:t>
            </a:r>
            <a:r>
              <a:rPr lang="en-US" altLang="ja-JP" baseline="0" dirty="0"/>
              <a:t> a similar way</a:t>
            </a:r>
            <a:r>
              <a:rPr lang="en-US" altLang="ja-JP" dirty="0"/>
              <a:t>, </a:t>
            </a:r>
            <a:r>
              <a:rPr lang="en-US" altLang="ja-JP" i="1" dirty="0"/>
              <a:t>brief</a:t>
            </a:r>
            <a:r>
              <a:rPr lang="en-US" altLang="ja-JP" i="1" baseline="0" dirty="0"/>
              <a:t> </a:t>
            </a:r>
            <a:r>
              <a:rPr lang="en-US" altLang="ja-JP" i="1" dirty="0"/>
              <a:t>stories </a:t>
            </a:r>
            <a:r>
              <a:rPr lang="en-US" altLang="ja-JP" i="0" dirty="0"/>
              <a:t>(anecdotes) </a:t>
            </a:r>
            <a:r>
              <a:rPr lang="en-US" altLang="ja-JP" dirty="0"/>
              <a:t>can help your audience grasp the meaning and importance of your arguments. </a:t>
            </a:r>
          </a:p>
          <a:p>
            <a:r>
              <a:rPr lang="en-US" altLang="ja-JP" dirty="0"/>
              <a:t>Beyond the specific wording of your message, look for other forces and factors that can reinforce your position. When you are asking for something, your audience members will find it easier to grant your request if they stand to </a:t>
            </a:r>
            <a:r>
              <a:rPr lang="en-US" altLang="ja-JP" i="1" dirty="0"/>
              <a:t>benefit</a:t>
            </a:r>
            <a:r>
              <a:rPr lang="en-US" altLang="ja-JP" dirty="0"/>
              <a:t> from it as well. </a:t>
            </a:r>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16</a:t>
            </a:fld>
            <a:endParaRPr lang="en-US" dirty="0"/>
          </a:p>
        </p:txBody>
      </p:sp>
    </p:spTree>
    <p:extLst>
      <p:ext uri="{BB962C8B-B14F-4D97-AF65-F5344CB8AC3E}">
        <p14:creationId xmlns:p14="http://schemas.microsoft.com/office/powerpoint/2010/main" val="4054745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ja-JP" dirty="0"/>
              <a:t>Even the most powerful persuasive messages can expect to encounter some initial resistance. Anticipate as many objections as you can and address them in your initial message before your audience can even bring them up. By doing so, you can remove the potentially negative elements from the conversation and keep the focus on positive communication.</a:t>
            </a:r>
          </a:p>
          <a:p>
            <a:r>
              <a:rPr lang="en-US" dirty="0"/>
              <a:t>If you expect a hostile audience, one biased against your plan from the beginning, present all sides—cover all options, explaining the pros and cons of each. You’ll gain additional credibility if you present these options before presenting the recommendation or decision. People support what they help create, so involve your audience in the design of the solution, if you can.  </a:t>
            </a:r>
          </a:p>
          <a:p>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17</a:t>
            </a:fld>
            <a:endParaRPr lang="en-US" dirty="0"/>
          </a:p>
        </p:txBody>
      </p:sp>
    </p:spTree>
    <p:extLst>
      <p:ext uri="{BB962C8B-B14F-4D97-AF65-F5344CB8AC3E}">
        <p14:creationId xmlns:p14="http://schemas.microsoft.com/office/powerpoint/2010/main" val="2245032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A07E8-86E4-4C16-8B18-173C16C13995}" type="slidenum">
              <a:rPr lang="en-US"/>
              <a:pPr/>
              <a:t>18</a:t>
            </a:fld>
            <a:endParaRPr lang="en-US" dirty="0"/>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r>
              <a:rPr lang="en-US" dirty="0"/>
              <a:t>When you believe in a concept or project, it’s easy to get</a:t>
            </a:r>
            <a:r>
              <a:rPr lang="en-US" baseline="0" dirty="0"/>
              <a:t> caught up in your own emotions and forget to see things from the perspective of your audience. When </a:t>
            </a:r>
            <a:r>
              <a:rPr lang="en-US" dirty="0"/>
              <a:t>putting together persuasive arguments, avoid common mistakes such as the following:</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1" dirty="0">
                <a:solidFill>
                  <a:srgbClr val="000000"/>
                </a:solidFill>
              </a:rPr>
              <a:t>Using a hard sell.</a:t>
            </a:r>
            <a:r>
              <a:rPr lang="en-US" dirty="0">
                <a:solidFill>
                  <a:srgbClr val="000000"/>
                </a:solidFill>
              </a:rPr>
              <a:t> </a:t>
            </a:r>
            <a:r>
              <a:rPr lang="en-US" kern="1200" dirty="0">
                <a:solidFill>
                  <a:schemeClr val="tx1"/>
                </a:solidFill>
              </a:rPr>
              <a:t>Don’t push. No one likes being pressured into making a decision. In contrast, a “soft sell” is more like a comfortable conversation that uses calm, rational persuasion.</a:t>
            </a:r>
            <a:endParaRPr lang="en-US" dirty="0">
              <a:solidFill>
                <a:srgbClr val="000000"/>
              </a:solidFill>
            </a:endParaRPr>
          </a:p>
          <a:p>
            <a:pPr marL="171450" indent="-171450">
              <a:buFont typeface="Arial"/>
              <a:buChar char="•"/>
            </a:pPr>
            <a:r>
              <a:rPr lang="en-US" b="1" dirty="0">
                <a:solidFill>
                  <a:srgbClr val="000000"/>
                </a:solidFill>
              </a:rPr>
              <a:t>Resisting compromise.</a:t>
            </a:r>
            <a:r>
              <a:rPr lang="en-US" dirty="0">
                <a:solidFill>
                  <a:srgbClr val="000000"/>
                </a:solidFill>
              </a:rPr>
              <a:t> Persuasion is a process of give and take. A</a:t>
            </a:r>
            <a:r>
              <a:rPr lang="en-US" baseline="0" dirty="0">
                <a:solidFill>
                  <a:srgbClr val="000000"/>
                </a:solidFill>
              </a:rPr>
              <a:t> </a:t>
            </a:r>
            <a:r>
              <a:rPr lang="en-US" dirty="0">
                <a:solidFill>
                  <a:srgbClr val="000000"/>
                </a:solidFill>
              </a:rPr>
              <a:t>persuader rarely changes another person’s behavior or viewpoint without altering his or her own views in the process.</a:t>
            </a:r>
          </a:p>
          <a:p>
            <a:pPr marL="171450" indent="-171450">
              <a:buFont typeface="Arial"/>
              <a:buChar char="•"/>
            </a:pPr>
            <a:r>
              <a:rPr lang="en-US" b="1" dirty="0">
                <a:solidFill>
                  <a:srgbClr val="000000"/>
                </a:solidFill>
              </a:rPr>
              <a:t>Relying solely on great arguments. </a:t>
            </a:r>
            <a:r>
              <a:rPr lang="en-US" b="0" dirty="0">
                <a:solidFill>
                  <a:srgbClr val="000000"/>
                </a:solidFill>
              </a:rPr>
              <a:t>G</a:t>
            </a:r>
            <a:r>
              <a:rPr lang="en-US" dirty="0">
                <a:solidFill>
                  <a:srgbClr val="000000"/>
                </a:solidFill>
              </a:rPr>
              <a:t>reat arguments matter, but they are only one part of the equation. Connecting with your audience on the right emotional level, and communicating through vivid language are all just as important; they bring your argument to life.</a:t>
            </a:r>
          </a:p>
          <a:p>
            <a:pPr marL="171450" indent="-171450">
              <a:buFont typeface="Arial"/>
              <a:buChar char="•"/>
            </a:pPr>
            <a:r>
              <a:rPr lang="en-US" b="1" dirty="0">
                <a:solidFill>
                  <a:srgbClr val="000000"/>
                </a:solidFill>
              </a:rPr>
              <a:t>Assuming persuasion is a one-shot effort.</a:t>
            </a:r>
            <a:r>
              <a:rPr lang="en-US" dirty="0">
                <a:solidFill>
                  <a:srgbClr val="000000"/>
                </a:solidFill>
              </a:rPr>
              <a:t> Persuasion is a process, not a one-time event. More often than not, persuasion involves listening to others, testing a position, developing a new position, more testing, more compromise, and so on.</a:t>
            </a:r>
          </a:p>
          <a:p>
            <a:endParaRPr lang="en-US" dirty="0"/>
          </a:p>
        </p:txBody>
      </p:sp>
    </p:spTree>
    <p:extLst>
      <p:ext uri="{BB962C8B-B14F-4D97-AF65-F5344CB8AC3E}">
        <p14:creationId xmlns:p14="http://schemas.microsoft.com/office/powerpoint/2010/main" val="4122630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kern="1200" dirty="0">
                <a:solidFill>
                  <a:schemeClr val="tx1"/>
                </a:solidFill>
              </a:rPr>
              <a:t>Throughout your career, you’ll have numerous opportunities to write persuasive messages within your organization. In addition, many of the routine requests you studied in Chapter 8 can become persuasive messages, if you want a non-routine result or believe that you haven’t received fair treatment. Most of these messages can be divided into persuasive requests for action, persuasive presentations of ideas, and persuasive claims and requests for adjustment.</a:t>
            </a:r>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19</a:t>
            </a:fld>
            <a:endParaRPr lang="en-US" dirty="0"/>
          </a:p>
        </p:txBody>
      </p:sp>
    </p:spTree>
    <p:extLst>
      <p:ext uri="{BB962C8B-B14F-4D97-AF65-F5344CB8AC3E}">
        <p14:creationId xmlns:p14="http://schemas.microsoft.com/office/powerpoint/2010/main" val="3018210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kern="1200" dirty="0">
                <a:solidFill>
                  <a:schemeClr val="tx1"/>
                </a:solidFill>
              </a:rPr>
              <a:t>Whether you’re convincing your boss to open a new office in Europe or encouraging potential customers to try your products, you’ll use many of the same techniques of </a:t>
            </a:r>
            <a:r>
              <a:rPr lang="en-US" b="1" kern="1200" dirty="0">
                <a:solidFill>
                  <a:schemeClr val="tx1"/>
                </a:solidFill>
              </a:rPr>
              <a:t>persuasion</a:t>
            </a:r>
            <a:r>
              <a:rPr lang="en-US" kern="1200" dirty="0">
                <a:solidFill>
                  <a:schemeClr val="tx1"/>
                </a:solidFill>
              </a:rPr>
              <a:t>—the attempt to change an audience’s attitudes, beliefs, or actions. Successful professionals understand that persuasion is not about trickery or getting people to act against their own best interests; it’s about letting audiences know they have choices and presenting your offering in the best possible light.</a:t>
            </a:r>
            <a:endParaRPr lang="en-US" dirty="0"/>
          </a:p>
          <a:p>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2</a:t>
            </a:fld>
            <a:endParaRPr lang="en-US" dirty="0"/>
          </a:p>
        </p:txBody>
      </p:sp>
    </p:spTree>
    <p:extLst>
      <p:ext uri="{BB962C8B-B14F-4D97-AF65-F5344CB8AC3E}">
        <p14:creationId xmlns:p14="http://schemas.microsoft.com/office/powerpoint/2010/main" val="2455520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0A9F7-EA22-4B94-98E6-7A972AC3AC0F}" type="slidenum">
              <a:rPr lang="en-US"/>
              <a:pPr/>
              <a:t>20</a:t>
            </a:fld>
            <a:endParaRPr lang="en-US" dirty="0"/>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r>
              <a:rPr lang="en-US" sz="1100" kern="1200" dirty="0">
                <a:solidFill>
                  <a:schemeClr val="tx1"/>
                </a:solidFill>
                <a:effectLst/>
                <a:latin typeface="Candara" panose="020E0502030303020204" pitchFamily="34" charset="0"/>
                <a:ea typeface="+mn-ea"/>
                <a:cs typeface="+mn-cs"/>
              </a:rPr>
              <a:t>The bulk of your persuasive business messages will involve requests for action. In some cases, your request will be anticipated, so the direct approach is fine. In others, you’ll need to introduce your intention indirectly, and the AIDA model or a similar approach is ideal for this purpose.</a:t>
            </a:r>
          </a:p>
          <a:p>
            <a:endParaRPr lang="en-US" dirty="0"/>
          </a:p>
        </p:txBody>
      </p:sp>
    </p:spTree>
    <p:extLst>
      <p:ext uri="{BB962C8B-B14F-4D97-AF65-F5344CB8AC3E}">
        <p14:creationId xmlns:p14="http://schemas.microsoft.com/office/powerpoint/2010/main" val="1957843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0A9F7-EA22-4B94-98E6-7A972AC3AC0F}" type="slidenum">
              <a:rPr lang="en-US"/>
              <a:pPr/>
              <a:t>21</a:t>
            </a:fld>
            <a:endParaRPr lang="en-US" dirty="0"/>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100" kern="1200" dirty="0">
                <a:solidFill>
                  <a:schemeClr val="tx1"/>
                </a:solidFill>
                <a:effectLst/>
                <a:latin typeface="Candara" panose="020E0502030303020204" pitchFamily="34" charset="0"/>
                <a:ea typeface="+mn-ea"/>
                <a:cs typeface="+mn-cs"/>
              </a:rPr>
              <a:t>You may encounter situations in which you simply want to change attitudes or beliefs about a particular topic, without asking the audience to decide or do anything—at least not yet. The goal of your first message might be nothing more than encouraging your audience</a:t>
            </a:r>
            <a:r>
              <a:rPr lang="en-US" sz="1100" kern="1200" baseline="0" dirty="0">
                <a:solidFill>
                  <a:schemeClr val="tx1"/>
                </a:solidFill>
                <a:effectLst/>
                <a:latin typeface="Candara" panose="020E0502030303020204" pitchFamily="34" charset="0"/>
                <a:ea typeface="+mn-ea"/>
                <a:cs typeface="+mn-cs"/>
              </a:rPr>
              <a:t> to consider a new idea, </a:t>
            </a:r>
            <a:r>
              <a:rPr lang="en-US" sz="1100" kern="1200" dirty="0">
                <a:solidFill>
                  <a:schemeClr val="tx1"/>
                </a:solidFill>
                <a:effectLst/>
                <a:latin typeface="Candara" panose="020E0502030303020204" pitchFamily="34" charset="0"/>
                <a:ea typeface="+mn-ea"/>
                <a:cs typeface="+mn-cs"/>
              </a:rPr>
              <a:t>reexamine long-held opinions, or to admit to the possibility of new ways of thinking.</a:t>
            </a:r>
          </a:p>
          <a:p>
            <a:endParaRPr lang="en-US" dirty="0"/>
          </a:p>
        </p:txBody>
      </p:sp>
    </p:spTree>
    <p:extLst>
      <p:ext uri="{BB962C8B-B14F-4D97-AF65-F5344CB8AC3E}">
        <p14:creationId xmlns:p14="http://schemas.microsoft.com/office/powerpoint/2010/main" val="16703045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0A9F7-EA22-4B94-98E6-7A972AC3AC0F}" type="slidenum">
              <a:rPr lang="en-US"/>
              <a:pPr/>
              <a:t>22</a:t>
            </a:fld>
            <a:endParaRPr lang="en-US" dirty="0"/>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r>
              <a:rPr lang="en-US" sz="1100" kern="1200" dirty="0">
                <a:solidFill>
                  <a:schemeClr val="tx1"/>
                </a:solidFill>
                <a:effectLst/>
                <a:latin typeface="Candara" panose="020E0502030303020204" pitchFamily="34" charset="0"/>
                <a:ea typeface="+mn-ea"/>
                <a:cs typeface="+mn-cs"/>
              </a:rPr>
              <a:t>Most claims are routine messages and use the direct approach. However, consumers and business professionals sometimes encounter situations in which they believe they haven’t received a fair deal by following normal procedures. These situations require a more persuasive message.</a:t>
            </a:r>
          </a:p>
          <a:p>
            <a:r>
              <a:rPr lang="en-US" sz="1100" kern="1200" dirty="0">
                <a:solidFill>
                  <a:schemeClr val="tx1"/>
                </a:solidFill>
                <a:effectLst/>
                <a:latin typeface="Candara" panose="020E0502030303020204" pitchFamily="34" charset="0"/>
                <a:ea typeface="+mn-ea"/>
                <a:cs typeface="+mn-cs"/>
              </a:rPr>
              <a:t>The key ingredients of a good persuasive claim are a complete and specific review of the facts, and a confident and positive tone based on your right to be satisfied with every transaction. </a:t>
            </a:r>
          </a:p>
          <a:p>
            <a:pPr marL="228600" indent="-228600">
              <a:buFont typeface="+mj-lt"/>
              <a:buAutoNum type="arabicPeriod"/>
            </a:pPr>
            <a:r>
              <a:rPr lang="en-US" sz="1100" kern="1200" dirty="0">
                <a:solidFill>
                  <a:schemeClr val="tx1"/>
                </a:solidFill>
                <a:effectLst/>
                <a:latin typeface="Candara" panose="020E0502030303020204" pitchFamily="34" charset="0"/>
                <a:ea typeface="+mn-ea"/>
                <a:cs typeface="+mn-cs"/>
              </a:rPr>
              <a:t>Begin persuasive claims by outlining the problem and continue by reviewing what has been done about it so far, if anything. Be clear, calm, and complete when presenting your case. Be specific about how you would like to see the situation resolved.</a:t>
            </a:r>
          </a:p>
          <a:p>
            <a:pPr marL="228600" indent="-228600">
              <a:buFont typeface="+mj-lt"/>
              <a:buAutoNum type="arabicPeriod"/>
            </a:pPr>
            <a:r>
              <a:rPr lang="en-US" sz="1100" kern="1200" dirty="0">
                <a:solidFill>
                  <a:schemeClr val="tx1"/>
                </a:solidFill>
                <a:effectLst/>
                <a:latin typeface="Candara" panose="020E0502030303020204" pitchFamily="34" charset="0"/>
                <a:ea typeface="+mn-ea"/>
                <a:cs typeface="+mn-cs"/>
              </a:rPr>
              <a:t>Next, give your reader a good reason for granting your claim. Show how the individual or organization is responsible for the problem, and appeal to your reader’s sense of fair play, goodwill, or moral responsibility. Explain how you feel about the problem, but don’t get carried away and don’t make threats. People generally respond most favorably to requests that are calm and reasonable. </a:t>
            </a:r>
          </a:p>
          <a:p>
            <a:pPr marL="228600" indent="-228600">
              <a:buFont typeface="+mj-lt"/>
              <a:buAutoNum type="arabicPeriod"/>
            </a:pPr>
            <a:r>
              <a:rPr lang="en-US" sz="1100" kern="1200" dirty="0">
                <a:solidFill>
                  <a:schemeClr val="tx1"/>
                </a:solidFill>
                <a:effectLst/>
                <a:latin typeface="Candara" panose="020E0502030303020204" pitchFamily="34" charset="0"/>
                <a:ea typeface="+mn-ea"/>
                <a:cs typeface="+mn-cs"/>
              </a:rPr>
              <a:t>Close on a respectful note that reflects how a successful resolution of the situation will repair or maintain a mutually beneficial working relationship.</a:t>
            </a:r>
          </a:p>
          <a:p>
            <a:r>
              <a:rPr lang="en-US" sz="1100" kern="1200" dirty="0">
                <a:solidFill>
                  <a:schemeClr val="tx1"/>
                </a:solidFill>
                <a:effectLst/>
                <a:latin typeface="Candara" panose="020E0502030303020204" pitchFamily="34" charset="0"/>
                <a:ea typeface="+mn-ea"/>
                <a:cs typeface="+mn-cs"/>
              </a:rPr>
              <a:t> </a:t>
            </a:r>
          </a:p>
          <a:p>
            <a:endParaRPr lang="en-US" dirty="0"/>
          </a:p>
        </p:txBody>
      </p:sp>
    </p:spTree>
    <p:extLst>
      <p:ext uri="{BB962C8B-B14F-4D97-AF65-F5344CB8AC3E}">
        <p14:creationId xmlns:p14="http://schemas.microsoft.com/office/powerpoint/2010/main" val="786612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Marketing and sales messages use the same techniques as other persuasive messages, with the added emphasis of encouraging someone to participate in a commercial transaction. </a:t>
            </a:r>
          </a:p>
          <a:p>
            <a:pPr>
              <a:buFontTx/>
              <a:buNone/>
            </a:pPr>
            <a:r>
              <a:rPr lang="en-US" b="1" i="0" dirty="0"/>
              <a:t>Marketing messages </a:t>
            </a:r>
            <a:r>
              <a:rPr lang="en-US" dirty="0"/>
              <a:t>usher potential buyers through the purchasing process without asking them to make an immediate decision; that’s when </a:t>
            </a:r>
            <a:r>
              <a:rPr lang="en-US" b="1" i="0" dirty="0"/>
              <a:t>sales messages </a:t>
            </a:r>
            <a:r>
              <a:rPr lang="en-US" dirty="0"/>
              <a:t>take over, encouraging</a:t>
            </a:r>
            <a:r>
              <a:rPr lang="en-US" baseline="0" dirty="0"/>
              <a:t> </a:t>
            </a:r>
            <a:r>
              <a:rPr lang="en-US" dirty="0"/>
              <a:t>potential buyers to make a purchase</a:t>
            </a:r>
            <a:r>
              <a:rPr lang="en-US" baseline="0" dirty="0"/>
              <a:t> decision then and there</a:t>
            </a:r>
            <a:r>
              <a:rPr lang="en-US" dirty="0"/>
              <a:t>. </a:t>
            </a:r>
          </a:p>
          <a:p>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23</a:t>
            </a:fld>
            <a:endParaRPr lang="en-US" dirty="0"/>
          </a:p>
        </p:txBody>
      </p:sp>
    </p:spTree>
    <p:extLst>
      <p:ext uri="{BB962C8B-B14F-4D97-AF65-F5344CB8AC3E}">
        <p14:creationId xmlns:p14="http://schemas.microsoft.com/office/powerpoint/2010/main" val="2119381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Successful marketing and sales messages start with an understanding of </a:t>
            </a:r>
            <a:r>
              <a:rPr lang="en-US" b="1" dirty="0"/>
              <a:t>audience needs</a:t>
            </a:r>
            <a:r>
              <a:rPr lang="en-US" dirty="0"/>
              <a:t>. Depending on the product and the market,</a:t>
            </a:r>
            <a:r>
              <a:rPr lang="en-US" baseline="0" dirty="0"/>
              <a:t> these needs can range from a few functional considerations to a complicated mix of logical and emotional issues. </a:t>
            </a:r>
            <a:endParaRPr lang="en-US" dirty="0"/>
          </a:p>
          <a:p>
            <a:r>
              <a:rPr lang="en-US" dirty="0"/>
              <a:t>Marketing and sales messages are in </a:t>
            </a:r>
            <a:r>
              <a:rPr lang="en-US" b="1" dirty="0"/>
              <a:t>competition</a:t>
            </a:r>
            <a:r>
              <a:rPr lang="en-US" dirty="0"/>
              <a:t> with </a:t>
            </a:r>
            <a:r>
              <a:rPr lang="en-US" baseline="0" dirty="0"/>
              <a:t>messages from other companies that are intended </a:t>
            </a:r>
            <a:r>
              <a:rPr lang="en-US" dirty="0"/>
              <a:t>for the same audience. Finding a unique message in crowded markets can be challenging.</a:t>
            </a:r>
          </a:p>
          <a:p>
            <a:r>
              <a:rPr lang="en-US" dirty="0"/>
              <a:t>With insight into audience needs and competitive offerings, the next step is to decide which features and benefits to highlight. </a:t>
            </a:r>
            <a:r>
              <a:rPr lang="en-US" b="1" dirty="0"/>
              <a:t>Selling points</a:t>
            </a:r>
            <a:r>
              <a:rPr lang="en-US" dirty="0"/>
              <a:t> are the most attractive features of an idea or product. </a:t>
            </a:r>
            <a:r>
              <a:rPr lang="en-US" b="1" dirty="0"/>
              <a:t>Benefits</a:t>
            </a:r>
            <a:r>
              <a:rPr lang="en-US" dirty="0"/>
              <a:t> are the particular advantages that users will realize from those features. Selling points focus on what the product does. Benefits focus on what the user experiences or gains. </a:t>
            </a:r>
          </a:p>
          <a:p>
            <a:r>
              <a:rPr lang="en-US" altLang="ja-JP" dirty="0"/>
              <a:t>Marketing and sales messages often encounter </a:t>
            </a:r>
            <a:r>
              <a:rPr lang="en-US" altLang="ja-JP" b="1" dirty="0"/>
              <a:t>objections</a:t>
            </a:r>
            <a:r>
              <a:rPr lang="en-US" altLang="ja-JP" dirty="0"/>
              <a:t>. As with persuasive business messages, it’s best to identify them up front and try to address as many as you can. Of course, any attempts to minimize perceptions of price or other potential negatives must be done ethically. </a:t>
            </a:r>
            <a:endParaRPr lang="en-US" dirty="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24</a:t>
            </a:fld>
            <a:endParaRPr lang="en-US" dirty="0"/>
          </a:p>
        </p:txBody>
      </p:sp>
    </p:spTree>
    <p:extLst>
      <p:ext uri="{BB962C8B-B14F-4D97-AF65-F5344CB8AC3E}">
        <p14:creationId xmlns:p14="http://schemas.microsoft.com/office/powerpoint/2010/main" val="3818277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3BB016-8F5A-4253-965A-B14ACC0FDF46}" type="slidenum">
              <a:rPr lang="en-US"/>
              <a:pPr/>
              <a:t>25</a:t>
            </a:fld>
            <a:endParaRPr lang="en-US" dirty="0"/>
          </a:p>
        </p:txBody>
      </p:sp>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r>
              <a:rPr lang="en-US" altLang="ja-JP" dirty="0"/>
              <a:t>Most marketing and sales messages are prepared according to the AIDA plan, or some variation of it. Here</a:t>
            </a:r>
            <a:r>
              <a:rPr lang="en-US" altLang="ja-JP" baseline="0" dirty="0"/>
              <a:t> are t</a:t>
            </a:r>
            <a:r>
              <a:rPr lang="en-US" altLang="ja-JP" dirty="0"/>
              <a:t>he key points of using the AIDA model:</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kern="1200" dirty="0">
                <a:solidFill>
                  <a:schemeClr val="tx1"/>
                </a:solidFill>
              </a:rPr>
              <a:t>Advertisers try to get </a:t>
            </a:r>
            <a:r>
              <a:rPr lang="en-US" b="1" kern="1200" dirty="0">
                <a:solidFill>
                  <a:schemeClr val="tx1"/>
                </a:solidFill>
              </a:rPr>
              <a:t>attention</a:t>
            </a:r>
            <a:r>
              <a:rPr lang="en-US" kern="1200" dirty="0">
                <a:solidFill>
                  <a:schemeClr val="tx1"/>
                </a:solidFill>
              </a:rPr>
              <a:t> by offering an exciting product benefit, a piece of interesting news, an appeal to people’s emotions or sense of financial value, or a unique solution to a common problem. Marketers can also use evocative images, music, animation, or video.</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kern="1200" dirty="0">
                <a:solidFill>
                  <a:schemeClr val="tx1"/>
                </a:solidFill>
              </a:rPr>
              <a:t>After catching the reader’s or viewer’s attention, your next step is to build </a:t>
            </a:r>
            <a:r>
              <a:rPr lang="en-US" b="1" kern="1200" dirty="0">
                <a:solidFill>
                  <a:schemeClr val="tx1"/>
                </a:solidFill>
              </a:rPr>
              <a:t>interest</a:t>
            </a:r>
            <a:r>
              <a:rPr lang="en-US" kern="1200" dirty="0">
                <a:solidFill>
                  <a:schemeClr val="tx1"/>
                </a:solidFill>
              </a:rPr>
              <a:t> in the product, company, or idea you are promoting. A common technique is to “pay off” the promise made in the headline by explaining how you can deliver those benefits.</a:t>
            </a:r>
          </a:p>
          <a:p>
            <a:pPr marL="171450" indent="-171450">
              <a:buFont typeface="Arial"/>
              <a:buChar char="•"/>
            </a:pPr>
            <a:r>
              <a:rPr lang="en-US" dirty="0"/>
              <a:t>Next, boost the audience’s </a:t>
            </a:r>
            <a:r>
              <a:rPr lang="en-US" b="1" dirty="0"/>
              <a:t>desire</a:t>
            </a:r>
            <a:r>
              <a:rPr lang="en-US" dirty="0"/>
              <a:t> for your product or service by expanding on how it will benefit them. Focus on their practical and emotional needs; then, explain how your product or service will meet those needs. And address their potential objections and doubts with demonstrations, testimonials, and money-back guarantees.</a:t>
            </a:r>
          </a:p>
          <a:p>
            <a:pPr marL="171450" indent="-171450">
              <a:buFont typeface="Arial"/>
              <a:buChar char="•"/>
            </a:pPr>
            <a:r>
              <a:rPr lang="en-US" dirty="0"/>
              <a:t>The final step in the AIDA model is persuading the audience to take </a:t>
            </a:r>
            <a:r>
              <a:rPr lang="en-US" b="1" dirty="0"/>
              <a:t>action</a:t>
            </a:r>
            <a:r>
              <a:rPr lang="en-US" dirty="0"/>
              <a:t>, such as placing an order by phone or online. The keys to a successful call to action are making it as easy and risk-free as possible. If the process is confusing or time-consuming, you’ll lose potential customers.</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kern="1200" dirty="0">
              <a:solidFill>
                <a:schemeClr val="tx1"/>
              </a:solidFill>
            </a:endParaRPr>
          </a:p>
          <a:p>
            <a:endParaRPr lang="en-US" dirty="0"/>
          </a:p>
        </p:txBody>
      </p:sp>
    </p:spTree>
    <p:extLst>
      <p:ext uri="{BB962C8B-B14F-4D97-AF65-F5344CB8AC3E}">
        <p14:creationId xmlns:p14="http://schemas.microsoft.com/office/powerpoint/2010/main" val="198820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F420D-D5EF-482B-B345-18DD71B6DBF8}" type="slidenum">
              <a:rPr lang="en-US"/>
              <a:pPr/>
              <a:t>26</a:t>
            </a:fld>
            <a:endParaRPr lang="en-US" dirty="0"/>
          </a:p>
        </p:txBody>
      </p:sp>
      <p:sp>
        <p:nvSpPr>
          <p:cNvPr id="931842" name="Rectangle 2"/>
          <p:cNvSpPr>
            <a:spLocks noGrp="1" noRot="1" noChangeAspect="1" noChangeArrowheads="1" noTextEdit="1"/>
          </p:cNvSpPr>
          <p:nvPr>
            <p:ph type="sldImg"/>
          </p:nvPr>
        </p:nvSpPr>
        <p:spPr>
          <a:ln/>
        </p:spPr>
      </p:sp>
      <p:sp>
        <p:nvSpPr>
          <p:cNvPr id="931843" name="Rectangle 3"/>
          <p:cNvSpPr>
            <a:spLocks noGrp="1" noChangeArrowheads="1"/>
          </p:cNvSpPr>
          <p:nvPr>
            <p:ph type="body" idx="1"/>
          </p:nvPr>
        </p:nvSpPr>
        <p:spPr/>
        <p:txBody>
          <a:bodyPr/>
          <a:lstStyle/>
          <a:p>
            <a:r>
              <a:rPr lang="en-US" kern="1200" dirty="0">
                <a:solidFill>
                  <a:schemeClr val="tx1"/>
                </a:solidFill>
              </a:rPr>
              <a:t>The AIDA model and similar approaches have been successful with marketing and sales messages for decades, but in the social media landscape, consumers are more apt to look for product information from other consumers, not the companies marketing those products. The following guidelines will help you write effective promotional messages for social media.</a:t>
            </a:r>
          </a:p>
          <a:p>
            <a:r>
              <a:rPr lang="en-US" b="1" kern="1200" dirty="0">
                <a:solidFill>
                  <a:schemeClr val="tx1"/>
                </a:solidFill>
              </a:rPr>
              <a:t>Get</a:t>
            </a:r>
            <a:r>
              <a:rPr lang="en-US" b="1" kern="1200" baseline="0" dirty="0">
                <a:solidFill>
                  <a:schemeClr val="tx1"/>
                </a:solidFill>
              </a:rPr>
              <a:t> involved in online conversations. </a:t>
            </a:r>
            <a:r>
              <a:rPr lang="en-US" kern="1200" dirty="0">
                <a:solidFill>
                  <a:schemeClr val="tx1"/>
                </a:solidFill>
              </a:rPr>
              <a:t>Your emphasis should shift to encouraging and participating in online conversations.</a:t>
            </a:r>
          </a:p>
          <a:p>
            <a:pPr>
              <a:buFontTx/>
              <a:buNone/>
            </a:pPr>
            <a:r>
              <a:rPr lang="en-US" b="1" dirty="0"/>
              <a:t>Facilitate community building.</a:t>
            </a:r>
            <a:r>
              <a:rPr lang="en-US" dirty="0"/>
              <a:t> Make sure customers and other audiences can connect with your company and each other. Accomplishing this goal can be as simple as activating the commenting feature on a blog, or it may involve having a more elaborate social commerce system.</a:t>
            </a:r>
          </a:p>
          <a:p>
            <a:pPr>
              <a:buFontTx/>
              <a:buNone/>
            </a:pPr>
            <a:r>
              <a:rPr lang="en-US" b="1" dirty="0"/>
              <a:t>Listen at least</a:t>
            </a:r>
            <a:r>
              <a:rPr lang="en-US" b="1" baseline="0" dirty="0"/>
              <a:t> as much as you talk. </a:t>
            </a:r>
            <a:r>
              <a:rPr lang="en-US" baseline="0" dirty="0"/>
              <a:t>Listening is essential for online conversations, just as it is for in-person conversations. A variety of tools can help, from free alerts on search engines to sophisticated linguistic monitoring systems. </a:t>
            </a:r>
            <a:endParaRPr lang="en-US" dirty="0"/>
          </a:p>
          <a:p>
            <a:pPr>
              <a:buFontTx/>
              <a:buNone/>
            </a:pPr>
            <a:r>
              <a:rPr lang="en-US" b="1" dirty="0"/>
              <a:t>Initiate and respond to conversations within the community.</a:t>
            </a:r>
            <a:r>
              <a:rPr lang="en-US" dirty="0"/>
              <a:t> Make sure you provide the information customers need. Use an objective, conversational style; people in social networks want useful information, not “advertising speak.”</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Provide information that people want. </a:t>
            </a:r>
            <a:r>
              <a:rPr lang="en-US" dirty="0"/>
              <a:t>Whether it’s industry-insider</a:t>
            </a:r>
            <a:r>
              <a:rPr lang="en-US" baseline="0" dirty="0"/>
              <a:t> news, product guides, or brief answers to FAQs, fill the information gap about your company and its products. </a:t>
            </a:r>
            <a:endParaRPr lang="en-US" dirty="0"/>
          </a:p>
          <a:p>
            <a:pPr>
              <a:buFontTx/>
              <a:buNone/>
            </a:pPr>
            <a:r>
              <a:rPr lang="en-US" b="1" dirty="0"/>
              <a:t>Identify and support your champions.</a:t>
            </a:r>
            <a:r>
              <a:rPr lang="en-US" dirty="0"/>
              <a:t> In marketing, </a:t>
            </a:r>
            <a:r>
              <a:rPr lang="en-US" i="1" dirty="0"/>
              <a:t>champions</a:t>
            </a:r>
            <a:r>
              <a:rPr lang="en-US" dirty="0"/>
              <a:t> are enthusiastic fans of your company and its products. They help spread your message, defend you against detractors, and help other customers use your products. </a:t>
            </a:r>
          </a:p>
          <a:p>
            <a:pPr>
              <a:buFontTx/>
              <a:buNone/>
            </a:pPr>
            <a:r>
              <a:rPr lang="en-US" b="1" dirty="0"/>
              <a:t>Be authentic;</a:t>
            </a:r>
            <a:r>
              <a:rPr lang="en-US" b="1" baseline="0" dirty="0"/>
              <a:t> be transparent; be real. </a:t>
            </a:r>
            <a:r>
              <a:rPr lang="en-US" baseline="0" dirty="0"/>
              <a:t>Social media audiences respond poorly to fake blogs and superficial attempts to be “social.” Instead, they respond positively to companies that are open and conversational about themselves, their products, and subjects of shared interest. </a:t>
            </a:r>
            <a:endParaRPr lang="en-US" dirty="0"/>
          </a:p>
          <a:p>
            <a:pPr>
              <a:buFontTx/>
              <a:buNone/>
            </a:pPr>
            <a:r>
              <a:rPr lang="en-US" b="1" dirty="0"/>
              <a:t>Integrate</a:t>
            </a:r>
            <a:r>
              <a:rPr lang="en-US" b="1" baseline="0" dirty="0"/>
              <a:t> conventional marketing and sales strategies </a:t>
            </a:r>
            <a:r>
              <a:rPr lang="en-US" b="1" dirty="0"/>
              <a:t>at the right time and in the right places.</a:t>
            </a:r>
            <a:r>
              <a:rPr lang="en-US" dirty="0"/>
              <a:t> The AIDA approach is still valid for specific communication tasks, such as conventional advertising and the product promotion pages on your website.</a:t>
            </a:r>
          </a:p>
          <a:p>
            <a:pPr>
              <a:buFontTx/>
              <a:buNone/>
            </a:pPr>
            <a:endParaRPr lang="en-US" dirty="0"/>
          </a:p>
        </p:txBody>
      </p:sp>
    </p:spTree>
    <p:extLst>
      <p:ext uri="{BB962C8B-B14F-4D97-AF65-F5344CB8AC3E}">
        <p14:creationId xmlns:p14="http://schemas.microsoft.com/office/powerpoint/2010/main" val="102121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DF420D-D5EF-482B-B345-18DD71B6DBF8}" type="slidenum">
              <a:rPr lang="en-US"/>
              <a:pPr/>
              <a:t>27</a:t>
            </a:fld>
            <a:endParaRPr lang="en-US" dirty="0"/>
          </a:p>
        </p:txBody>
      </p:sp>
      <p:sp>
        <p:nvSpPr>
          <p:cNvPr id="931842" name="Rectangle 2"/>
          <p:cNvSpPr>
            <a:spLocks noGrp="1" noRot="1" noChangeAspect="1" noChangeArrowheads="1" noTextEdit="1"/>
          </p:cNvSpPr>
          <p:nvPr>
            <p:ph type="sldImg"/>
          </p:nvPr>
        </p:nvSpPr>
        <p:spPr>
          <a:ln/>
        </p:spPr>
      </p:sp>
      <p:sp>
        <p:nvSpPr>
          <p:cNvPr id="931843" name="Rectangle 3"/>
          <p:cNvSpPr>
            <a:spLocks noGrp="1" noChangeArrowheads="1"/>
          </p:cNvSpPr>
          <p:nvPr>
            <p:ph type="body" idx="1"/>
          </p:nvPr>
        </p:nvSpPr>
        <p:spPr/>
        <p:txBody>
          <a:bodyPr/>
          <a:lstStyle/>
          <a:p>
            <a:r>
              <a:rPr lang="en-US" sz="1100" b="1" i="0" u="none" strike="noStrike" kern="1200" baseline="0" dirty="0">
                <a:solidFill>
                  <a:schemeClr val="tx1"/>
                </a:solidFill>
                <a:latin typeface="Candara" panose="020E0502030303020204" pitchFamily="34" charset="0"/>
                <a:ea typeface="+mn-ea"/>
                <a:cs typeface="+mn-cs"/>
              </a:rPr>
              <a:t>Figure 10.6 Promotional Messages in Social Media</a:t>
            </a:r>
          </a:p>
          <a:p>
            <a:r>
              <a:rPr lang="en-US" sz="1100" b="0" i="0" u="none" strike="noStrike" kern="1200" baseline="0" dirty="0">
                <a:solidFill>
                  <a:schemeClr val="tx1"/>
                </a:solidFill>
                <a:latin typeface="Candara" panose="020E0502030303020204" pitchFamily="34" charset="0"/>
                <a:ea typeface="+mn-ea"/>
                <a:cs typeface="+mn-cs"/>
              </a:rPr>
              <a:t>Persuasive communication on social media often avoids overt promotion and instead tries to engage the target audience, as Fezzari Bicycles did with this post on Google+.</a:t>
            </a:r>
            <a:endParaRPr lang="en-US" dirty="0"/>
          </a:p>
        </p:txBody>
      </p:sp>
    </p:spTree>
    <p:extLst>
      <p:ext uri="{BB962C8B-B14F-4D97-AF65-F5344CB8AC3E}">
        <p14:creationId xmlns:p14="http://schemas.microsoft.com/office/powerpoint/2010/main" val="102121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sz="1100" kern="1200" dirty="0">
                <a:solidFill>
                  <a:schemeClr val="tx1"/>
                </a:solidFill>
                <a:effectLst/>
                <a:latin typeface="Candara" panose="020E0502030303020204" pitchFamily="34" charset="0"/>
                <a:ea typeface="+mn-ea"/>
                <a:cs typeface="+mn-cs"/>
              </a:rPr>
              <a:t>Mobile advertising and mobile commerce (also</a:t>
            </a:r>
            <a:r>
              <a:rPr lang="en-US" sz="1100" kern="1200" baseline="0" dirty="0">
                <a:solidFill>
                  <a:schemeClr val="tx1"/>
                </a:solidFill>
                <a:effectLst/>
                <a:latin typeface="Candara" panose="020E0502030303020204" pitchFamily="34" charset="0"/>
                <a:ea typeface="+mn-ea"/>
                <a:cs typeface="+mn-cs"/>
              </a:rPr>
              <a:t> known as </a:t>
            </a:r>
            <a:r>
              <a:rPr lang="en-US" sz="1100" i="1" kern="1200" dirty="0">
                <a:solidFill>
                  <a:schemeClr val="tx1"/>
                </a:solidFill>
                <a:effectLst/>
                <a:latin typeface="Candara" panose="020E0502030303020204" pitchFamily="34" charset="0"/>
                <a:ea typeface="+mn-ea"/>
                <a:cs typeface="+mn-cs"/>
              </a:rPr>
              <a:t>m-commerce</a:t>
            </a:r>
            <a:r>
              <a:rPr lang="en-US" sz="1100" kern="1200" dirty="0">
                <a:solidFill>
                  <a:schemeClr val="tx1"/>
                </a:solidFill>
                <a:effectLst/>
                <a:latin typeface="Candara" panose="020E0502030303020204" pitchFamily="34" charset="0"/>
                <a:ea typeface="+mn-ea"/>
                <a:cs typeface="+mn-cs"/>
              </a:rPr>
              <a:t>) are two of the hottest developments in marketing communications. Companies are pursuing mobile marketing because mobile devices now play such a big role in consumer buying behavior. </a:t>
            </a:r>
          </a:p>
          <a:p>
            <a:pPr hangingPunct="0"/>
            <a:r>
              <a:rPr lang="en-US" sz="1100" kern="1200" dirty="0">
                <a:solidFill>
                  <a:schemeClr val="tx1"/>
                </a:solidFill>
                <a:effectLst/>
                <a:latin typeface="Candara" panose="020E0502030303020204" pitchFamily="34" charset="0"/>
                <a:ea typeface="+mn-ea"/>
                <a:cs typeface="+mn-cs"/>
              </a:rPr>
              <a:t>If you are involved with creating mobile marketing or sales messages, keep two essential points in mind. First, like all mobile messages, promotional messages need to be kept short and simple. Second, the mobile experience needs to be fast and straightforward. Mobile users are often time-constrained, and they will quickly abandon websites that don’t load quickly or are confusing to navigate.</a:t>
            </a:r>
          </a:p>
          <a:p>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28</a:t>
            </a:fld>
            <a:endParaRPr lang="en-US" dirty="0"/>
          </a:p>
        </p:txBody>
      </p:sp>
    </p:spTree>
    <p:extLst>
      <p:ext uri="{BB962C8B-B14F-4D97-AF65-F5344CB8AC3E}">
        <p14:creationId xmlns:p14="http://schemas.microsoft.com/office/powerpoint/2010/main" val="511898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29</a:t>
            </a:fld>
            <a:endParaRPr lang="en-US" dirty="0"/>
          </a:p>
        </p:txBody>
      </p:sp>
    </p:spTree>
    <p:extLst>
      <p:ext uri="{BB962C8B-B14F-4D97-AF65-F5344CB8AC3E}">
        <p14:creationId xmlns:p14="http://schemas.microsoft.com/office/powerpoint/2010/main" val="303162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5FA15-29DC-48DE-B4E7-4636FCF90485}" type="slidenum">
              <a:rPr lang="en-US"/>
              <a:pPr/>
              <a:t>3</a:t>
            </a:fld>
            <a:endParaRPr lang="en-US" dirty="0"/>
          </a:p>
        </p:txBody>
      </p:sp>
      <p:sp>
        <p:nvSpPr>
          <p:cNvPr id="741378" name="Rectangle 2"/>
          <p:cNvSpPr>
            <a:spLocks noGrp="1" noRot="1" noChangeAspect="1" noChangeArrowheads="1" noTextEdit="1"/>
          </p:cNvSpPr>
          <p:nvPr>
            <p:ph type="sldImg"/>
          </p:nvPr>
        </p:nvSpPr>
        <p:spPr bwMode="auto">
          <a:xfrm>
            <a:off x="1104900" y="696913"/>
            <a:ext cx="4648200" cy="3486150"/>
          </a:xfrm>
          <a:prstGeom prst="rect">
            <a:avLst/>
          </a:prstGeom>
          <a:solidFill>
            <a:srgbClr val="FFFFFF"/>
          </a:solidFill>
          <a:ln>
            <a:solidFill>
              <a:srgbClr val="000000"/>
            </a:solidFill>
            <a:miter lim="800000"/>
            <a:headEnd/>
            <a:tailEnd/>
          </a:ln>
        </p:spPr>
      </p:sp>
      <p:sp>
        <p:nvSpPr>
          <p:cNvPr id="741379" name="Rectangle 3"/>
          <p:cNvSpPr>
            <a:spLocks noGrp="1" noChangeArrowheads="1"/>
          </p:cNvSpPr>
          <p:nvPr>
            <p:ph type="body" idx="1"/>
          </p:nvPr>
        </p:nvSpPr>
        <p:spPr bwMode="auto">
          <a:xfrm>
            <a:off x="914400" y="4415790"/>
            <a:ext cx="5029200" cy="4183380"/>
          </a:xfrm>
          <a:prstGeom prst="rect">
            <a:avLst/>
          </a:prstGeom>
          <a:solidFill>
            <a:srgbClr val="FFFFFF"/>
          </a:solidFill>
          <a:ln>
            <a:noFill/>
            <a:miter lim="800000"/>
            <a:headEnd/>
            <a:tailEnd/>
          </a:ln>
        </p:spPr>
        <p:txBody>
          <a:bodyPr/>
          <a:lstStyle/>
          <a:p>
            <a:r>
              <a:rPr lang="en-US" kern="1200" dirty="0">
                <a:solidFill>
                  <a:schemeClr val="tx1"/>
                </a:solidFill>
              </a:rPr>
              <a:t>In today’s business environment, having a great idea or a great product is no longer enough. Every day, untold numbers of good ideas go unnoticed and good products go unsold, simply because the messages meant to promote them aren’t compelling enough to be heard above the competitive noise.</a:t>
            </a:r>
          </a:p>
          <a:p>
            <a:r>
              <a:rPr lang="en-US" altLang="ja-JP" dirty="0"/>
              <a:t>Creating successful persuasive messages demands careful attention to all four tasks in the planning step, starting with an insightful analysis of your purpose and your audience. </a:t>
            </a:r>
            <a:endParaRPr lang="en-US" dirty="0"/>
          </a:p>
          <a:p>
            <a:endParaRPr lang="en-US" dirty="0"/>
          </a:p>
          <a:p>
            <a:endParaRPr lang="en-US" dirty="0"/>
          </a:p>
          <a:p>
            <a:endParaRPr lang="en-US" altLang="ja-JP" dirty="0"/>
          </a:p>
          <a:p>
            <a:endParaRPr lang="en-US" dirty="0"/>
          </a:p>
        </p:txBody>
      </p:sp>
    </p:spTree>
    <p:extLst>
      <p:ext uri="{BB962C8B-B14F-4D97-AF65-F5344CB8AC3E}">
        <p14:creationId xmlns:p14="http://schemas.microsoft.com/office/powerpoint/2010/main" val="3015147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ja-JP" dirty="0"/>
              <a:t>The word </a:t>
            </a:r>
            <a:r>
              <a:rPr lang="en-US" altLang="ja-JP" i="1" dirty="0"/>
              <a:t>persuasion</a:t>
            </a:r>
            <a:r>
              <a:rPr lang="en-US" altLang="ja-JP" dirty="0"/>
              <a:t> has negative connotations for some people, especially in a marketing or sales context. However, effective businesspeople view persuasion as a positive force, aligning their own interests with what is best for their audiences, and giving them the freedom to choose. To maintain the highest standards of business ethics, demonstrate the “you attitude” by showing honest concern for the needs and interests of your audience. </a:t>
            </a:r>
          </a:p>
          <a:p>
            <a:r>
              <a:rPr lang="en-US" altLang="ja-JP" dirty="0"/>
              <a:t>As marketing and selling grow increasingly complex, so do the legal ramifications of marketing and sales messages. In the United States, the Federal Trade Commission (FTC) has the authority to impose penalties against advertisers who violate federal standards for truthful advertising. Therefore, all marketers must understand</a:t>
            </a:r>
            <a:r>
              <a:rPr lang="en-US" altLang="ja-JP" baseline="0" dirty="0"/>
              <a:t> the basic legal aspects of promotional communication. </a:t>
            </a:r>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30</a:t>
            </a:fld>
            <a:endParaRPr lang="en-US" dirty="0"/>
          </a:p>
        </p:txBody>
      </p:sp>
    </p:spTree>
    <p:extLst>
      <p:ext uri="{BB962C8B-B14F-4D97-AF65-F5344CB8AC3E}">
        <p14:creationId xmlns:p14="http://schemas.microsoft.com/office/powerpoint/2010/main" val="3686852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altLang="ja-JP" dirty="0"/>
              <a:t>All marketers need to understand these basic legal aspects of promotional communication:</a:t>
            </a:r>
          </a:p>
          <a:p>
            <a:pPr marL="171450" indent="-171450">
              <a:buFont typeface="Arial" pitchFamily="34" charset="0"/>
              <a:buChar char="•"/>
            </a:pPr>
            <a:r>
              <a:rPr lang="en-US" altLang="ja-JP" dirty="0"/>
              <a:t>Marketing and sales messages must be truthful and not deceptive.</a:t>
            </a:r>
          </a:p>
          <a:p>
            <a:pPr marL="171450" indent="-171450">
              <a:buFont typeface="Arial" pitchFamily="34" charset="0"/>
              <a:buChar char="•"/>
            </a:pPr>
            <a:r>
              <a:rPr lang="en-US" altLang="ja-JP" dirty="0"/>
              <a:t>Your claims must be supported by evidence.</a:t>
            </a:r>
          </a:p>
          <a:p>
            <a:pPr marL="171450" indent="-171450">
              <a:buFont typeface="Arial" pitchFamily="34" charset="0"/>
              <a:buChar char="•"/>
            </a:pPr>
            <a:r>
              <a:rPr lang="en-US" altLang="ja-JP" dirty="0"/>
              <a:t>“Bait and switch” advertising is illegal.</a:t>
            </a:r>
          </a:p>
          <a:p>
            <a:pPr>
              <a:buFontTx/>
              <a:buNone/>
            </a:pPr>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31</a:t>
            </a:fld>
            <a:endParaRPr lang="en-US" dirty="0"/>
          </a:p>
        </p:txBody>
      </p:sp>
    </p:spTree>
    <p:extLst>
      <p:ext uri="{BB962C8B-B14F-4D97-AF65-F5344CB8AC3E}">
        <p14:creationId xmlns:p14="http://schemas.microsoft.com/office/powerpoint/2010/main" val="2539090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altLang="ja-JP" dirty="0"/>
              <a:t>Marketing messages and websites aimed at children and minors are subject to special rules.</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altLang="ja-JP" dirty="0"/>
              <a:t>Marketing and sales messages are considered binding contracts in many states.</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altLang="ja-JP" dirty="0"/>
              <a:t>In most cases, you can’t use a person’s name, photograph, or other form of identity without permission.</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altLang="ja-JP" dirty="0"/>
              <a:t>Before launching a marketing or sales campaign, marketers must also be up to date on the latest regulations affecting spam, customer privacy, and data security.</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altLang="ja-JP"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32</a:t>
            </a:fld>
            <a:endParaRPr lang="en-US" dirty="0"/>
          </a:p>
        </p:txBody>
      </p:sp>
    </p:spTree>
    <p:extLst>
      <p:ext uri="{BB962C8B-B14F-4D97-AF65-F5344CB8AC3E}">
        <p14:creationId xmlns:p14="http://schemas.microsoft.com/office/powerpoint/2010/main" val="2444104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 clear purpose is important in every message, but it</a:t>
            </a:r>
            <a:r>
              <a:rPr lang="en-US" baseline="0" dirty="0"/>
              <a:t> is even more important in persuasive messages because you are asking the audience to do something. In defining your purpose,</a:t>
            </a:r>
            <a:r>
              <a:rPr lang="en-US" dirty="0"/>
              <a:t> make sure you’re clear about what you really hope to achieve.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best persuasive messages are closely connected to your audience’s desires</a:t>
            </a:r>
            <a:r>
              <a:rPr lang="en-US" baseline="0" dirty="0"/>
              <a:t> and interests</a:t>
            </a:r>
            <a:r>
              <a:rPr lang="en-US" dirty="0"/>
              <a:t>. To understand and categorize audience needs, you can refer to specific information such as </a:t>
            </a:r>
            <a:r>
              <a:rPr lang="en-US" b="1" dirty="0"/>
              <a:t>demographics</a:t>
            </a:r>
            <a:r>
              <a:rPr lang="en-US" dirty="0"/>
              <a:t> (age, gender, occupation, income, education, and other quantifiable characteristics) and </a:t>
            </a:r>
            <a:r>
              <a:rPr lang="en-US" b="1" dirty="0"/>
              <a:t>psychographics</a:t>
            </a:r>
            <a:r>
              <a:rPr lang="en-US" dirty="0"/>
              <a:t> (personality, attitudes, lifestyle, and other psychological characteristics). </a:t>
            </a:r>
          </a:p>
          <a:p>
            <a:r>
              <a:rPr lang="en-US" dirty="0"/>
              <a:t>If you aim to change someone’s attitudes, beliefs, or actions, you must understand his or her </a:t>
            </a:r>
            <a:r>
              <a:rPr lang="en-US" b="1" dirty="0"/>
              <a:t>motivation</a:t>
            </a:r>
            <a:r>
              <a:rPr lang="en-US" dirty="0"/>
              <a:t>—the combination of forces that drive people to satisfy their needs. The more closely a persuasive message aligns with a recipient’s existing motivation, the more effective the message is likely to be. </a:t>
            </a:r>
          </a:p>
          <a:p>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4</a:t>
            </a:fld>
            <a:endParaRPr lang="en-US" dirty="0"/>
          </a:p>
        </p:txBody>
      </p:sp>
    </p:spTree>
    <p:extLst>
      <p:ext uri="{BB962C8B-B14F-4D97-AF65-F5344CB8AC3E}">
        <p14:creationId xmlns:p14="http://schemas.microsoft.com/office/powerpoint/2010/main" val="2103073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kern="1200" dirty="0">
                <a:solidFill>
                  <a:schemeClr val="tx1"/>
                </a:solidFill>
              </a:rPr>
              <a:t>Once your situation analysis is complete, you need to gather the information necessary to create a compelling persuasive message. You’ll learn more about the types of information to include for persuasive </a:t>
            </a:r>
            <a:r>
              <a:rPr lang="en-US" i="1" kern="1200" dirty="0">
                <a:solidFill>
                  <a:schemeClr val="tx1"/>
                </a:solidFill>
              </a:rPr>
              <a:t>business messages </a:t>
            </a:r>
            <a:r>
              <a:rPr lang="en-US" kern="1200" dirty="0">
                <a:solidFill>
                  <a:schemeClr val="tx1"/>
                </a:solidFill>
              </a:rPr>
              <a:t>and </a:t>
            </a:r>
            <a:r>
              <a:rPr lang="en-US" i="1" kern="1200" dirty="0">
                <a:solidFill>
                  <a:schemeClr val="tx1"/>
                </a:solidFill>
              </a:rPr>
              <a:t>marketing and sales messages </a:t>
            </a:r>
            <a:r>
              <a:rPr lang="en-US" kern="1200" dirty="0">
                <a:solidFill>
                  <a:schemeClr val="tx1"/>
                </a:solidFill>
              </a:rPr>
              <a:t>later in this chapter. </a:t>
            </a:r>
            <a:r>
              <a:rPr lang="en-US" sz="1100" kern="1200" dirty="0">
                <a:solidFill>
                  <a:schemeClr val="tx1"/>
                </a:solidFill>
                <a:effectLst/>
                <a:latin typeface="Candara" panose="020E0502030303020204" pitchFamily="34" charset="0"/>
                <a:ea typeface="+mn-ea"/>
                <a:cs typeface="+mn-cs"/>
              </a:rPr>
              <a:t>Chapter 11 presents advice on how to find the information you need.</a:t>
            </a:r>
          </a:p>
          <a:p>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5</a:t>
            </a:fld>
            <a:endParaRPr lang="en-US" dirty="0"/>
          </a:p>
        </p:txBody>
      </p:sp>
    </p:spTree>
    <p:extLst>
      <p:ext uri="{BB962C8B-B14F-4D97-AF65-F5344CB8AC3E}">
        <p14:creationId xmlns:p14="http://schemas.microsoft.com/office/powerpoint/2010/main" val="1267873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Candara" panose="020E0502030303020204" pitchFamily="34" charset="0"/>
                <a:ea typeface="+mn-ea"/>
                <a:cs typeface="+mn-cs"/>
              </a:rPr>
              <a:t>Media and channel choices are always important, of course, but these decisions are particularly sensitive with persuasive messages because such messages are often unexpected or even unwelcome. For instance, some people don’t mind promotional email messages for products they’re interested in; others resent every piece of commercial email they receive. </a:t>
            </a:r>
          </a:p>
          <a:p>
            <a:r>
              <a:rPr lang="en-US" sz="1100" kern="1200" dirty="0">
                <a:solidFill>
                  <a:schemeClr val="tx1"/>
                </a:solidFill>
                <a:effectLst/>
                <a:latin typeface="Candara" panose="020E0502030303020204" pitchFamily="34" charset="0"/>
                <a:ea typeface="+mn-ea"/>
                <a:cs typeface="+mn-cs"/>
              </a:rPr>
              <a:t>Persuasive messages can be found in virtually every communication medium, from instant messages and podcasts to radio advertisements and skywriting. In fact, advertising agencies employ media specialists whose only jobs are to analyze the media options available and select the most cost-effective combination for each client and each advertising campaign.</a:t>
            </a:r>
          </a:p>
        </p:txBody>
      </p:sp>
      <p:sp>
        <p:nvSpPr>
          <p:cNvPr id="4" name="Slide Number Placeholder 3"/>
          <p:cNvSpPr>
            <a:spLocks noGrp="1"/>
          </p:cNvSpPr>
          <p:nvPr>
            <p:ph type="sldNum" sz="quarter" idx="10"/>
          </p:nvPr>
        </p:nvSpPr>
        <p:spPr/>
        <p:txBody>
          <a:bodyPr/>
          <a:lstStyle/>
          <a:p>
            <a:fld id="{4D471A69-C9CC-48AD-AD43-BBC0A8A4EFE3}" type="slidenum">
              <a:rPr lang="en-US" smtClean="0"/>
              <a:pPr/>
              <a:t>6</a:t>
            </a:fld>
            <a:endParaRPr lang="en-US" dirty="0"/>
          </a:p>
        </p:txBody>
      </p:sp>
    </p:spTree>
    <p:extLst>
      <p:ext uri="{BB962C8B-B14F-4D97-AF65-F5344CB8AC3E}">
        <p14:creationId xmlns:p14="http://schemas.microsoft.com/office/powerpoint/2010/main" val="301821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nature of persuasion is to convince your audience to change their attitudes, beliefs, or actions, so most persuasive messages use an indirect approach. In contrast, when you have a close relationship with your audience, and the message is welcome or neutral, a direct approach can be effective. </a:t>
            </a:r>
          </a:p>
          <a:p>
            <a:r>
              <a:rPr lang="en-US" dirty="0"/>
              <a:t>Your choice between the direct and indirect approaches is also influenced by the extent of your authority, expertise, or power in an organization. Think carefully about your corporate culture and what your audience expects before selecting your approach.</a:t>
            </a:r>
          </a:p>
          <a:p>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7</a:t>
            </a:fld>
            <a:endParaRPr lang="en-US" dirty="0"/>
          </a:p>
        </p:txBody>
      </p:sp>
    </p:spTree>
    <p:extLst>
      <p:ext uri="{BB962C8B-B14F-4D97-AF65-F5344CB8AC3E}">
        <p14:creationId xmlns:p14="http://schemas.microsoft.com/office/powerpoint/2010/main" val="561420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B56F92-16BA-479B-A098-A2A0C3BF1390}" type="slidenum">
              <a:rPr lang="en-US"/>
              <a:pPr/>
              <a:t>8</a:t>
            </a:fld>
            <a:endParaRPr lang="en-US" dirty="0"/>
          </a:p>
        </p:txBody>
      </p:sp>
      <p:sp>
        <p:nvSpPr>
          <p:cNvPr id="770050" name="Rectangle 2"/>
          <p:cNvSpPr>
            <a:spLocks noGrp="1" noRot="1" noChangeAspect="1" noChangeArrowheads="1" noTextEdit="1"/>
          </p:cNvSpPr>
          <p:nvPr>
            <p:ph type="sldImg"/>
          </p:nvPr>
        </p:nvSpPr>
        <p:spPr>
          <a:ln/>
        </p:spPr>
      </p:sp>
      <p:sp>
        <p:nvSpPr>
          <p:cNvPr id="770051" name="Rectangle 3"/>
          <p:cNvSpPr>
            <a:spLocks noGrp="1" noChangeArrowheads="1"/>
          </p:cNvSpPr>
          <p:nvPr>
            <p:ph type="body" idx="1"/>
          </p:nvPr>
        </p:nvSpPr>
        <p:spPr/>
        <p:txBody>
          <a:bodyPr/>
          <a:lstStyle/>
          <a:p>
            <a:r>
              <a:rPr lang="en-US" kern="1200" dirty="0">
                <a:solidFill>
                  <a:schemeClr val="tx1"/>
                </a:solidFill>
              </a:rPr>
              <a:t>The generally uninvited and occasionally even unwelcome nature of persuasive messages means the "you" attitude is more critical than ever. Most people won't even pay attention to your message, much less respond to it, if it isn’t about them. You can encourage a more welcome reception by doing the following:</a:t>
            </a:r>
          </a:p>
          <a:p>
            <a:pPr marL="228600" indent="-228600">
              <a:buFont typeface="+mj-lt"/>
              <a:buAutoNum type="arabicPeriod"/>
            </a:pPr>
            <a:r>
              <a:rPr lang="en-US" altLang="ja-JP" b="1" dirty="0"/>
              <a:t>Using positive and polite language.</a:t>
            </a:r>
            <a:r>
              <a:rPr lang="en-US" altLang="ja-JP" dirty="0"/>
              <a:t> Positive language usually happens naturally with persuasive messages because you are promoting an idea or a product you believe in. </a:t>
            </a:r>
          </a:p>
          <a:p>
            <a:pPr marL="228600" indent="-228600">
              <a:buFont typeface="+mj-lt"/>
              <a:buAutoNum type="arabicPeriod"/>
            </a:pPr>
            <a:r>
              <a:rPr lang="en-US" altLang="ja-JP" b="1" dirty="0"/>
              <a:t>Understanding and respecting cultural differences</a:t>
            </a:r>
            <a:r>
              <a:rPr lang="en-US" altLang="ja-JP" dirty="0"/>
              <a:t>. Be sure to understand cultural expectations. For example, a message that seems forthright and direct in a low-context culture might seem brash and intrusive in a high-context culture.</a:t>
            </a:r>
          </a:p>
          <a:p>
            <a:pPr marL="228600" indent="-228600">
              <a:buFont typeface="+mj-lt"/>
              <a:buAutoNum type="arabicPeriod"/>
            </a:pPr>
            <a:r>
              <a:rPr lang="en-US" altLang="ja-JP" b="1" dirty="0"/>
              <a:t>Being sensitive to organizational cultures</a:t>
            </a:r>
            <a:r>
              <a:rPr lang="en-US" altLang="ja-JP" dirty="0"/>
              <a:t>. Just as social culture affects the success of a persuasive message, so too does the culture within various organizations. Some organizations handle disagreement and conflict in an indirect, behind-the-scenes way, whereas others accept and even encourage open discussion and sharing of differing viewpoints.</a:t>
            </a:r>
          </a:p>
          <a:p>
            <a:pPr marL="228600" indent="-228600">
              <a:buFont typeface="+mj-lt"/>
              <a:buAutoNum type="arabicPeriod"/>
            </a:pPr>
            <a:r>
              <a:rPr lang="en-US" altLang="ja-JP" b="1" dirty="0"/>
              <a:t>Taking steps to establish your credibility</a:t>
            </a:r>
            <a:r>
              <a:rPr lang="en-US" altLang="ja-JP" dirty="0"/>
              <a:t>. You</a:t>
            </a:r>
            <a:r>
              <a:rPr lang="en-US" altLang="ja-JP" baseline="0" dirty="0"/>
              <a:t> can boost your credibility by using simple language, providing objective evidence, identifying your sources, finding common ground, being fair and logical, and showing that you have your audience’s best interests at heart. </a:t>
            </a:r>
            <a:endParaRPr lang="en-US" dirty="0"/>
          </a:p>
        </p:txBody>
      </p:sp>
    </p:spTree>
    <p:extLst>
      <p:ext uri="{BB962C8B-B14F-4D97-AF65-F5344CB8AC3E}">
        <p14:creationId xmlns:p14="http://schemas.microsoft.com/office/powerpoint/2010/main" val="4284435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when you are trying to persuade a skeptical or hostile audience, credibility is essential. Use these techniques:</a:t>
            </a:r>
          </a:p>
          <a:p>
            <a:pPr marL="171450" indent="-171450">
              <a:buFont typeface="Arial" panose="020B0604020202020204" pitchFamily="34" charset="0"/>
              <a:buChar char="•"/>
            </a:pPr>
            <a:r>
              <a:rPr lang="en-US" dirty="0"/>
              <a:t>Use simple language to avoid suspicions of fantastic claims and emotional manipulation.</a:t>
            </a:r>
          </a:p>
          <a:p>
            <a:pPr marL="171450" indent="-171450">
              <a:buFont typeface="Arial" panose="020B0604020202020204" pitchFamily="34" charset="0"/>
              <a:buChar char="•"/>
            </a:pPr>
            <a:r>
              <a:rPr lang="en-US" dirty="0"/>
              <a:t>Provide objective evidence for the claims and promises you make.</a:t>
            </a:r>
          </a:p>
          <a:p>
            <a:pPr marL="171450" indent="-171450">
              <a:buFont typeface="Arial" panose="020B0604020202020204" pitchFamily="34" charset="0"/>
              <a:buChar char="•"/>
            </a:pPr>
            <a:r>
              <a:rPr lang="en-US" dirty="0"/>
              <a:t>Identify your sources, especially if your audience already respects those sources.</a:t>
            </a:r>
          </a:p>
          <a:p>
            <a:pPr marL="171450" indent="-171450">
              <a:buFont typeface="Arial" panose="020B0604020202020204" pitchFamily="34" charset="0"/>
              <a:buChar char="•"/>
            </a:pPr>
            <a:r>
              <a:rPr lang="en-US" dirty="0"/>
              <a:t>Establish common ground by emphasizing beliefs, attitudes, and background experiences you have in common with the audience.</a:t>
            </a:r>
          </a:p>
          <a:p>
            <a:pPr marL="171450" indent="-171450">
              <a:buFont typeface="Arial" panose="020B0604020202020204" pitchFamily="34" charset="0"/>
              <a:buChar char="•"/>
            </a:pPr>
            <a:r>
              <a:rPr lang="en-US" dirty="0"/>
              <a:t>Be objective and present fair and logical arguments.</a:t>
            </a:r>
          </a:p>
          <a:p>
            <a:pPr marL="171450" indent="-171450">
              <a:buFont typeface="Arial" panose="020B0604020202020204" pitchFamily="34" charset="0"/>
              <a:buChar char="•"/>
            </a:pPr>
            <a:r>
              <a:rPr lang="en-US" dirty="0"/>
              <a:t>Display your willingness to keep your audience’s best interests at heart.</a:t>
            </a:r>
          </a:p>
          <a:p>
            <a:pPr marL="171450" indent="-171450">
              <a:buFont typeface="Arial" panose="020B0604020202020204" pitchFamily="34" charset="0"/>
              <a:buChar char="•"/>
            </a:pPr>
            <a:r>
              <a:rPr lang="en-US" dirty="0"/>
              <a:t>Persuade with logic, evidence, and compelling narratives, rather than trying to coerce with high-pressure, “hard sell” tactics.</a:t>
            </a:r>
          </a:p>
          <a:p>
            <a:pPr marL="171450" indent="-171450">
              <a:buFont typeface="Arial" panose="020B0604020202020204" pitchFamily="34" charset="0"/>
              <a:buChar char="•"/>
            </a:pPr>
            <a:r>
              <a:rPr lang="en-US" dirty="0"/>
              <a:t>Whenever possible, try to build your credibility before you present a major proposal or ask for a major decision. That way, audiences don’t have to evaluate both you and your message at the same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D471A69-C9CC-48AD-AD43-BBC0A8A4EFE3}" type="slidenum">
              <a:rPr lang="en-US" smtClean="0"/>
              <a:pPr/>
              <a:t>9</a:t>
            </a:fld>
            <a:endParaRPr lang="en-US" dirty="0"/>
          </a:p>
        </p:txBody>
      </p:sp>
    </p:spTree>
    <p:extLst>
      <p:ext uri="{BB962C8B-B14F-4D97-AF65-F5344CB8AC3E}">
        <p14:creationId xmlns:p14="http://schemas.microsoft.com/office/powerpoint/2010/main" val="315823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81200"/>
            <a:ext cx="8229600" cy="1676399"/>
          </a:xfrm>
          <a:solidFill>
            <a:schemeClr val="tx2"/>
          </a:solidFill>
          <a:ln>
            <a:solidFill>
              <a:srgbClr val="292929"/>
            </a:solidFill>
          </a:ln>
          <a:effectLst>
            <a:outerShdw blurRad="50800" dist="76200" dir="8100000" algn="tr" rotWithShape="0">
              <a:prstClr val="black">
                <a:alpha val="20000"/>
              </a:prstClr>
            </a:outerShdw>
          </a:effectLst>
        </p:spPr>
        <p:txBody>
          <a:bodyPr/>
          <a:lstStyle>
            <a:lvl1pPr>
              <a:defRPr sz="4200" b="1"/>
            </a:lvl1pPr>
          </a:lstStyle>
          <a:p>
            <a:r>
              <a:rPr lang="en-US" dirty="0"/>
              <a:t>Click to edit Master title style</a:t>
            </a:r>
          </a:p>
        </p:txBody>
      </p:sp>
      <p:sp>
        <p:nvSpPr>
          <p:cNvPr id="3" name="Subtitle 2"/>
          <p:cNvSpPr>
            <a:spLocks noGrp="1"/>
          </p:cNvSpPr>
          <p:nvPr>
            <p:ph type="subTitle" idx="1"/>
          </p:nvPr>
        </p:nvSpPr>
        <p:spPr>
          <a:xfrm>
            <a:off x="609600" y="3886200"/>
            <a:ext cx="7924800" cy="1905000"/>
          </a:xfrm>
        </p:spPr>
        <p:txBody>
          <a:bodyPr/>
          <a:lstStyle>
            <a:lvl1pPr marL="0" indent="0" algn="ctr">
              <a:buNone/>
              <a:defRPr sz="31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eaLnBrk="0" hangingPunct="0">
              <a:defRPr/>
            </a:lvl1pPr>
          </a:lstStyle>
          <a:p>
            <a:r>
              <a:rPr lang="en-US" dirty="0"/>
              <a:t>Copyright © 2017 Pearson Education, Inc.</a:t>
            </a:r>
          </a:p>
        </p:txBody>
      </p:sp>
      <p:sp>
        <p:nvSpPr>
          <p:cNvPr id="5" name="Slide Number Placeholder 4"/>
          <p:cNvSpPr>
            <a:spLocks noGrp="1"/>
          </p:cNvSpPr>
          <p:nvPr>
            <p:ph type="sldNum" sz="quarter" idx="11"/>
          </p:nvPr>
        </p:nvSpPr>
        <p:spPr/>
        <p:txBody>
          <a:bodyPr/>
          <a:lstStyle>
            <a:lvl1pPr>
              <a:defRPr/>
            </a:lvl1pPr>
          </a:lstStyle>
          <a:p>
            <a:r>
              <a:rPr lang="en-US" dirty="0"/>
              <a:t>Chapter 10 - </a:t>
            </a:r>
            <a:fld id="{19AA6EBD-6958-4993-949C-1FC2277B7028}" type="slidenum">
              <a:rPr lang="en-US"/>
              <a:pPr/>
              <a:t>‹#›</a:t>
            </a:fld>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eaLnBrk="0" hangingPunct="0">
              <a:defRPr/>
            </a:lvl1pPr>
          </a:lstStyle>
          <a:p>
            <a:r>
              <a:rPr lang="en-US" dirty="0"/>
              <a:t>Copyright © 2017 Pearson Education, Inc.</a:t>
            </a:r>
          </a:p>
        </p:txBody>
      </p:sp>
      <p:sp>
        <p:nvSpPr>
          <p:cNvPr id="5" name="Slide Number Placeholder 4"/>
          <p:cNvSpPr>
            <a:spLocks noGrp="1"/>
          </p:cNvSpPr>
          <p:nvPr>
            <p:ph type="sldNum" sz="quarter" idx="11"/>
          </p:nvPr>
        </p:nvSpPr>
        <p:spPr/>
        <p:txBody>
          <a:bodyPr/>
          <a:lstStyle>
            <a:lvl1pPr>
              <a:defRPr/>
            </a:lvl1pPr>
          </a:lstStyle>
          <a:p>
            <a:r>
              <a:rPr lang="en-US" dirty="0"/>
              <a:t>Chapter 10 - </a:t>
            </a:r>
            <a:fld id="{01183EFB-290C-42B4-BDF3-621E94089D4A}" type="slidenum">
              <a:rPr lang="en-US"/>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eaLnBrk="0" hangingPunct="0">
              <a:defRPr/>
            </a:lvl1pPr>
          </a:lstStyle>
          <a:p>
            <a:r>
              <a:rPr lang="en-US" dirty="0"/>
              <a:t>Copyright © 2017 Pearson Education, Inc.</a:t>
            </a:r>
          </a:p>
        </p:txBody>
      </p:sp>
      <p:sp>
        <p:nvSpPr>
          <p:cNvPr id="5" name="Slide Number Placeholder 4"/>
          <p:cNvSpPr>
            <a:spLocks noGrp="1"/>
          </p:cNvSpPr>
          <p:nvPr>
            <p:ph type="sldNum" sz="quarter" idx="11"/>
          </p:nvPr>
        </p:nvSpPr>
        <p:spPr/>
        <p:txBody>
          <a:bodyPr/>
          <a:lstStyle>
            <a:lvl1pPr>
              <a:defRPr/>
            </a:lvl1pPr>
          </a:lstStyle>
          <a:p>
            <a:r>
              <a:rPr lang="en-US" dirty="0"/>
              <a:t>Chapter 10 - </a:t>
            </a:r>
            <a:fld id="{4ABC0BC7-15E8-4ED9-9AF9-EB378CE0CBE3}" type="slidenum">
              <a:rPr lang="en-US" smtClean="0"/>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eaLnBrk="0" hangingPunct="0">
              <a:defRPr/>
            </a:lvl1pPr>
          </a:lstStyle>
          <a:p>
            <a:r>
              <a:rPr lang="en-US" dirty="0"/>
              <a:t>Copyright © 2017 Pearson Education, Inc.</a:t>
            </a:r>
          </a:p>
        </p:txBody>
      </p:sp>
      <p:sp>
        <p:nvSpPr>
          <p:cNvPr id="5" name="Slide Number Placeholder 4"/>
          <p:cNvSpPr>
            <a:spLocks noGrp="1"/>
          </p:cNvSpPr>
          <p:nvPr>
            <p:ph type="sldNum" sz="quarter" idx="11"/>
          </p:nvPr>
        </p:nvSpPr>
        <p:spPr/>
        <p:txBody>
          <a:bodyPr/>
          <a:lstStyle>
            <a:lvl1pPr>
              <a:defRPr/>
            </a:lvl1pPr>
          </a:lstStyle>
          <a:p>
            <a:r>
              <a:rPr lang="en-US" dirty="0"/>
              <a:t>Chapter 10 - </a:t>
            </a:r>
            <a:fld id="{E2C11318-6A77-45A0-AF9C-F49C9FD65ABC}" type="slidenum">
              <a:rPr lang="en-US"/>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eaLnBrk="0" hangingPunct="0">
              <a:defRPr/>
            </a:lvl1pPr>
          </a:lstStyle>
          <a:p>
            <a:r>
              <a:rPr lang="en-US" dirty="0"/>
              <a:t>Copyright © 2017 Pearson Education, Inc.</a:t>
            </a:r>
          </a:p>
        </p:txBody>
      </p:sp>
      <p:sp>
        <p:nvSpPr>
          <p:cNvPr id="5" name="Slide Number Placeholder 4"/>
          <p:cNvSpPr>
            <a:spLocks noGrp="1"/>
          </p:cNvSpPr>
          <p:nvPr>
            <p:ph type="sldNum" sz="quarter" idx="11"/>
          </p:nvPr>
        </p:nvSpPr>
        <p:spPr/>
        <p:txBody>
          <a:bodyPr/>
          <a:lstStyle>
            <a:lvl1pPr>
              <a:defRPr/>
            </a:lvl1pPr>
          </a:lstStyle>
          <a:p>
            <a:r>
              <a:rPr lang="en-US" dirty="0"/>
              <a:t>Chapter 10 - </a:t>
            </a:r>
            <a:fld id="{BF7ECF37-251F-4A03-9A31-E3CFB8636787}" type="slidenum">
              <a:rPr lang="en-US"/>
              <a:pPr/>
              <a:t>‹#›</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eaLnBrk="0" hangingPunct="0">
              <a:defRPr/>
            </a:lvl1pPr>
          </a:lstStyle>
          <a:p>
            <a:r>
              <a:rPr lang="en-US" dirty="0"/>
              <a:t>Copyright © 2017 Pearson Education, Inc.</a:t>
            </a:r>
          </a:p>
        </p:txBody>
      </p:sp>
      <p:sp>
        <p:nvSpPr>
          <p:cNvPr id="6" name="Slide Number Placeholder 5"/>
          <p:cNvSpPr>
            <a:spLocks noGrp="1"/>
          </p:cNvSpPr>
          <p:nvPr>
            <p:ph type="sldNum" sz="quarter" idx="11"/>
          </p:nvPr>
        </p:nvSpPr>
        <p:spPr/>
        <p:txBody>
          <a:bodyPr/>
          <a:lstStyle>
            <a:lvl1pPr>
              <a:defRPr/>
            </a:lvl1pPr>
          </a:lstStyle>
          <a:p>
            <a:r>
              <a:rPr lang="en-US" dirty="0"/>
              <a:t>Chapter 10 - </a:t>
            </a:r>
            <a:fld id="{FCFB0CF7-FA16-459E-BA36-055ED3E9C65D}" type="slidenum">
              <a:rPr lang="en-US"/>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eaLnBrk="0" hangingPunct="0">
              <a:defRPr/>
            </a:lvl1pPr>
          </a:lstStyle>
          <a:p>
            <a:r>
              <a:rPr lang="en-US" dirty="0"/>
              <a:t>Copyright © 2017 Pearson Education, Inc.</a:t>
            </a:r>
          </a:p>
        </p:txBody>
      </p:sp>
      <p:sp>
        <p:nvSpPr>
          <p:cNvPr id="8" name="Slide Number Placeholder 7"/>
          <p:cNvSpPr>
            <a:spLocks noGrp="1"/>
          </p:cNvSpPr>
          <p:nvPr>
            <p:ph type="sldNum" sz="quarter" idx="11"/>
          </p:nvPr>
        </p:nvSpPr>
        <p:spPr/>
        <p:txBody>
          <a:bodyPr/>
          <a:lstStyle>
            <a:lvl1pPr>
              <a:defRPr/>
            </a:lvl1pPr>
          </a:lstStyle>
          <a:p>
            <a:r>
              <a:rPr lang="en-US" dirty="0"/>
              <a:t>Chapter 10 - </a:t>
            </a:r>
            <a:fld id="{969E9666-7453-4DB7-97C6-4F3285E6C4AD}" type="slidenum">
              <a:rPr lang="en-US"/>
              <a:pPr/>
              <a:t>‹#›</a:t>
            </a:fld>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eaLnBrk="0" hangingPunct="0">
              <a:defRPr/>
            </a:lvl1pPr>
          </a:lstStyle>
          <a:p>
            <a:r>
              <a:rPr lang="en-US" dirty="0"/>
              <a:t>Copyright © 2017 Pearson Education, Inc.</a:t>
            </a:r>
          </a:p>
        </p:txBody>
      </p:sp>
      <p:sp>
        <p:nvSpPr>
          <p:cNvPr id="4" name="Slide Number Placeholder 3"/>
          <p:cNvSpPr>
            <a:spLocks noGrp="1"/>
          </p:cNvSpPr>
          <p:nvPr>
            <p:ph type="sldNum" sz="quarter" idx="11"/>
          </p:nvPr>
        </p:nvSpPr>
        <p:spPr/>
        <p:txBody>
          <a:bodyPr/>
          <a:lstStyle>
            <a:lvl1pPr>
              <a:defRPr/>
            </a:lvl1pPr>
          </a:lstStyle>
          <a:p>
            <a:r>
              <a:rPr lang="en-US" dirty="0"/>
              <a:t>Chapter 10 - </a:t>
            </a:r>
            <a:fld id="{CAF673FC-6A15-4CF5-8CD2-914719D133AD}" type="slidenum">
              <a:rPr lang="en-US"/>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hangingPunct="0">
              <a:defRPr/>
            </a:lvl1pPr>
          </a:lstStyle>
          <a:p>
            <a:r>
              <a:rPr lang="en-US" dirty="0"/>
              <a:t>Copyright © 2017 Pearson Education, Inc.</a:t>
            </a:r>
          </a:p>
        </p:txBody>
      </p:sp>
      <p:sp>
        <p:nvSpPr>
          <p:cNvPr id="3" name="Slide Number Placeholder 2"/>
          <p:cNvSpPr>
            <a:spLocks noGrp="1"/>
          </p:cNvSpPr>
          <p:nvPr>
            <p:ph type="sldNum" sz="quarter" idx="11"/>
          </p:nvPr>
        </p:nvSpPr>
        <p:spPr/>
        <p:txBody>
          <a:bodyPr/>
          <a:lstStyle>
            <a:lvl1pPr>
              <a:defRPr/>
            </a:lvl1pPr>
          </a:lstStyle>
          <a:p>
            <a:r>
              <a:rPr lang="en-US" dirty="0"/>
              <a:t>Chapter 10 - </a:t>
            </a:r>
            <a:fld id="{2E84E640-E6DE-43DF-8EC5-062FACB0D83E}" type="slidenum">
              <a:rPr lang="en-US"/>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eaLnBrk="0" hangingPunct="0">
              <a:defRPr/>
            </a:lvl1pPr>
          </a:lstStyle>
          <a:p>
            <a:r>
              <a:rPr lang="en-US" dirty="0"/>
              <a:t>Copyright © 2017 Pearson Education, Inc.</a:t>
            </a:r>
          </a:p>
        </p:txBody>
      </p:sp>
      <p:sp>
        <p:nvSpPr>
          <p:cNvPr id="6" name="Slide Number Placeholder 5"/>
          <p:cNvSpPr>
            <a:spLocks noGrp="1"/>
          </p:cNvSpPr>
          <p:nvPr>
            <p:ph type="sldNum" sz="quarter" idx="11"/>
          </p:nvPr>
        </p:nvSpPr>
        <p:spPr/>
        <p:txBody>
          <a:bodyPr/>
          <a:lstStyle>
            <a:lvl1pPr>
              <a:defRPr/>
            </a:lvl1pPr>
          </a:lstStyle>
          <a:p>
            <a:r>
              <a:rPr lang="en-US" dirty="0"/>
              <a:t>Chapter 10 - </a:t>
            </a:r>
            <a:fld id="{19D9C9F7-031B-4E5D-A6EB-287C575F39C0}" type="slidenum">
              <a:rPr lang="en-US"/>
              <a:pPr/>
              <a:t>‹#›</a:t>
            </a:fld>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eaLnBrk="0" hangingPunct="0">
              <a:defRPr/>
            </a:lvl1pPr>
          </a:lstStyle>
          <a:p>
            <a:r>
              <a:rPr lang="en-US" dirty="0"/>
              <a:t>Copyright © 2017 Pearson Education, Inc.</a:t>
            </a:r>
          </a:p>
        </p:txBody>
      </p:sp>
      <p:sp>
        <p:nvSpPr>
          <p:cNvPr id="6" name="Slide Number Placeholder 5"/>
          <p:cNvSpPr>
            <a:spLocks noGrp="1"/>
          </p:cNvSpPr>
          <p:nvPr>
            <p:ph type="sldNum" sz="quarter" idx="11"/>
          </p:nvPr>
        </p:nvSpPr>
        <p:spPr/>
        <p:txBody>
          <a:bodyPr/>
          <a:lstStyle>
            <a:lvl1pPr>
              <a:defRPr/>
            </a:lvl1pPr>
          </a:lstStyle>
          <a:p>
            <a:r>
              <a:rPr lang="en-US" dirty="0"/>
              <a:t>Chapter 10 - </a:t>
            </a:r>
            <a:fld id="{1D51D81A-6E6D-4BD4-9F1F-F44572EE6B89}" type="slidenum">
              <a:rPr lang="en-US"/>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81000"/>
            <a:ext cx="8229600" cy="1600200"/>
          </a:xfrm>
          <a:prstGeom prst="rect">
            <a:avLst/>
          </a:prstGeom>
          <a:solidFill>
            <a:srgbClr val="292929"/>
          </a:solidFill>
          <a:ln w="9525">
            <a:solidFill>
              <a:srgbClr val="292929"/>
            </a:solid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09600" y="2057400"/>
            <a:ext cx="79248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457200" y="6248400"/>
            <a:ext cx="5638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rgbClr val="4D4D4D"/>
                </a:solidFill>
                <a:latin typeface="Calibri" panose="020F0502020204030204" pitchFamily="34" charset="0"/>
              </a:defRPr>
            </a:lvl1pPr>
          </a:lstStyle>
          <a:p>
            <a:r>
              <a:rPr lang="en-US" dirty="0"/>
              <a:t>Copyright © 2017 Pearson Education, Inc.</a:t>
            </a:r>
          </a:p>
        </p:txBody>
      </p:sp>
      <p:sp>
        <p:nvSpPr>
          <p:cNvPr id="1030"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4D4D4D"/>
                </a:solidFill>
                <a:latin typeface="Calibri" panose="020F0502020204030204" pitchFamily="34" charset="0"/>
              </a:defRPr>
            </a:lvl1pPr>
          </a:lstStyle>
          <a:p>
            <a:r>
              <a:rPr lang="en-US" dirty="0"/>
              <a:t>Chapter 10 - </a:t>
            </a:r>
            <a:fld id="{506B0767-0C21-484B-9555-C9AE02CEC00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p:txStyles>
    <p:titleStyle>
      <a:lvl1pPr algn="ctr" rtl="0" eaLnBrk="0" fontAlgn="base" hangingPunct="0">
        <a:lnSpc>
          <a:spcPct val="90000"/>
        </a:lnSpc>
        <a:spcBef>
          <a:spcPct val="0"/>
        </a:spcBef>
        <a:spcAft>
          <a:spcPct val="0"/>
        </a:spcAft>
        <a:defRPr sz="4800" b="1">
          <a:solidFill>
            <a:schemeClr val="bg1"/>
          </a:solidFill>
          <a:effectLst/>
          <a:latin typeface="Candara" panose="020E0502030303020204" pitchFamily="34" charset="0"/>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ahoma" pitchFamily="34"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ahoma" pitchFamily="34"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ahoma" pitchFamily="34"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ahoma" pitchFamily="34" charset="0"/>
        </a:defRPr>
      </a:lvl5pPr>
      <a:lvl6pPr marL="457200"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ahoma" pitchFamily="34" charset="0"/>
        </a:defRPr>
      </a:lvl6pPr>
      <a:lvl7pPr marL="914400"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ahoma" pitchFamily="34" charset="0"/>
        </a:defRPr>
      </a:lvl7pPr>
      <a:lvl8pPr marL="1371600"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ahoma" pitchFamily="34" charset="0"/>
        </a:defRPr>
      </a:lvl8pPr>
      <a:lvl9pPr marL="1828800"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har char="•"/>
        <a:defRPr sz="3200" b="0">
          <a:solidFill>
            <a:schemeClr val="tx1"/>
          </a:solidFill>
          <a:latin typeface="Candara" panose="020E0502030303020204" pitchFamily="34" charset="0"/>
          <a:ea typeface="+mn-ea"/>
          <a:cs typeface="+mn-cs"/>
        </a:defRPr>
      </a:lvl1pPr>
      <a:lvl2pPr marL="742950" indent="-285750" algn="l" rtl="0" eaLnBrk="0" fontAlgn="base" hangingPunct="0">
        <a:spcBef>
          <a:spcPct val="20000"/>
        </a:spcBef>
        <a:spcAft>
          <a:spcPct val="0"/>
        </a:spcAft>
        <a:buChar char="–"/>
        <a:defRPr sz="2800" b="0">
          <a:solidFill>
            <a:schemeClr val="tx1"/>
          </a:solidFill>
          <a:latin typeface="Candara" panose="020E0502030303020204" pitchFamily="34" charset="0"/>
        </a:defRPr>
      </a:lvl2pPr>
      <a:lvl3pPr marL="1143000" indent="-228600" algn="l" rtl="0" eaLnBrk="0" fontAlgn="base" hangingPunct="0">
        <a:spcBef>
          <a:spcPct val="20000"/>
        </a:spcBef>
        <a:spcAft>
          <a:spcPct val="0"/>
        </a:spcAft>
        <a:buChar char="•"/>
        <a:defRPr sz="2800" b="0">
          <a:solidFill>
            <a:schemeClr val="tx1"/>
          </a:solidFill>
          <a:latin typeface="Candara" panose="020E0502030303020204" pitchFamily="34" charset="0"/>
        </a:defRPr>
      </a:lvl3pPr>
      <a:lvl4pPr marL="1600200" indent="-228600" algn="l" rtl="0" eaLnBrk="0" fontAlgn="base" hangingPunct="0">
        <a:spcBef>
          <a:spcPct val="20000"/>
        </a:spcBef>
        <a:spcAft>
          <a:spcPct val="0"/>
        </a:spcAft>
        <a:buChar char="–"/>
        <a:defRPr sz="2800" b="0">
          <a:solidFill>
            <a:schemeClr val="tx1"/>
          </a:solidFill>
          <a:latin typeface="Candara" panose="020E0502030303020204" pitchFamily="34" charset="0"/>
        </a:defRPr>
      </a:lvl4pPr>
      <a:lvl5pPr marL="2057400" indent="-228600" algn="l" rtl="0" eaLnBrk="0" fontAlgn="base" hangingPunct="0">
        <a:spcBef>
          <a:spcPct val="20000"/>
        </a:spcBef>
        <a:spcAft>
          <a:spcPct val="0"/>
        </a:spcAft>
        <a:buChar char="»"/>
        <a:defRPr sz="2800" b="0">
          <a:solidFill>
            <a:schemeClr val="tx1"/>
          </a:solidFill>
          <a:latin typeface="Candara" panose="020E0502030303020204" pitchFamily="34" charset="0"/>
        </a:defRPr>
      </a:lvl5pPr>
      <a:lvl6pPr marL="2514600" indent="-228600" algn="l" rtl="0" eaLnBrk="0" fontAlgn="base" hangingPunct="0">
        <a:spcBef>
          <a:spcPct val="20000"/>
        </a:spcBef>
        <a:spcAft>
          <a:spcPct val="0"/>
        </a:spcAft>
        <a:buChar char="»"/>
        <a:defRPr sz="3200" b="1">
          <a:solidFill>
            <a:schemeClr val="tx1"/>
          </a:solidFill>
          <a:latin typeface="+mn-lt"/>
        </a:defRPr>
      </a:lvl6pPr>
      <a:lvl7pPr marL="2971800" indent="-228600" algn="l" rtl="0" eaLnBrk="0" fontAlgn="base" hangingPunct="0">
        <a:spcBef>
          <a:spcPct val="20000"/>
        </a:spcBef>
        <a:spcAft>
          <a:spcPct val="0"/>
        </a:spcAft>
        <a:buChar char="»"/>
        <a:defRPr sz="3200" b="1">
          <a:solidFill>
            <a:schemeClr val="tx1"/>
          </a:solidFill>
          <a:latin typeface="+mn-lt"/>
        </a:defRPr>
      </a:lvl7pPr>
      <a:lvl8pPr marL="3429000" indent="-228600" algn="l" rtl="0" eaLnBrk="0" fontAlgn="base" hangingPunct="0">
        <a:spcBef>
          <a:spcPct val="20000"/>
        </a:spcBef>
        <a:spcAft>
          <a:spcPct val="0"/>
        </a:spcAft>
        <a:buChar char="»"/>
        <a:defRPr sz="3200" b="1">
          <a:solidFill>
            <a:schemeClr val="tx1"/>
          </a:solidFill>
          <a:latin typeface="+mn-lt"/>
        </a:defRPr>
      </a:lvl8pPr>
      <a:lvl9pPr marL="3886200" indent="-228600" algn="l" rtl="0" eaLnBrk="0" fontAlgn="base" hangingPunct="0">
        <a:spcBef>
          <a:spcPct val="20000"/>
        </a:spcBef>
        <a:spcAft>
          <a:spcPct val="0"/>
        </a:spcAft>
        <a:buChar char="»"/>
        <a:defRPr sz="32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Writing Persuasive Messages</a:t>
            </a:r>
          </a:p>
        </p:txBody>
      </p:sp>
      <p:sp>
        <p:nvSpPr>
          <p:cNvPr id="3" name="Subtitle 2"/>
          <p:cNvSpPr>
            <a:spLocks noGrp="1"/>
          </p:cNvSpPr>
          <p:nvPr>
            <p:ph type="subTitle" idx="1"/>
          </p:nvPr>
        </p:nvSpPr>
        <p:spPr/>
        <p:txBody>
          <a:bodyPr/>
          <a:lstStyle/>
          <a:p>
            <a:endParaRPr lang="en-US" b="1" dirty="0"/>
          </a:p>
        </p:txBody>
      </p:sp>
    </p:spTree>
    <p:extLst>
      <p:ext uri="{BB962C8B-B14F-4D97-AF65-F5344CB8AC3E}">
        <p14:creationId xmlns:p14="http://schemas.microsoft.com/office/powerpoint/2010/main" val="297172150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solidFill>
            <a:schemeClr val="tx2"/>
          </a:solidFill>
          <a:ln w="9525">
            <a:solidFill>
              <a:srgbClr val="292929"/>
            </a:solidFill>
          </a:ln>
          <a:effectLst/>
        </p:spPr>
        <p:txBody>
          <a:bodyPr/>
          <a:lstStyle/>
          <a:p>
            <a:r>
              <a:rPr lang="en-US" sz="4800" dirty="0">
                <a:solidFill>
                  <a:schemeClr val="bg1"/>
                </a:solidFill>
              </a:rPr>
              <a:t>Step 3: Completing </a:t>
            </a:r>
            <a:br>
              <a:rPr lang="en-US" sz="4800" dirty="0">
                <a:solidFill>
                  <a:schemeClr val="bg1"/>
                </a:solidFill>
              </a:rPr>
            </a:br>
            <a:r>
              <a:rPr lang="en-US" sz="4800" dirty="0">
                <a:solidFill>
                  <a:schemeClr val="bg1"/>
                </a:solidFill>
              </a:rPr>
              <a:t>Persuasive Messages</a:t>
            </a:r>
          </a:p>
        </p:txBody>
      </p:sp>
      <p:grpSp>
        <p:nvGrpSpPr>
          <p:cNvPr id="18" name="Group 17"/>
          <p:cNvGrpSpPr/>
          <p:nvPr/>
        </p:nvGrpSpPr>
        <p:grpSpPr>
          <a:xfrm>
            <a:off x="457200" y="1981200"/>
            <a:ext cx="8229600" cy="4191000"/>
            <a:chOff x="457200" y="1981200"/>
            <a:chExt cx="8229600" cy="4191000"/>
          </a:xfrm>
          <a:solidFill>
            <a:schemeClr val="bg1"/>
          </a:solidFill>
        </p:grpSpPr>
        <p:sp>
          <p:nvSpPr>
            <p:cNvPr id="19" name="Folded Corner 18"/>
            <p:cNvSpPr/>
            <p:nvPr/>
          </p:nvSpPr>
          <p:spPr bwMode="auto">
            <a:xfrm>
              <a:off x="4572000" y="1981200"/>
              <a:ext cx="4114800" cy="2095500"/>
            </a:xfrm>
            <a:prstGeom prst="foldedCorner">
              <a:avLst/>
            </a:prstGeom>
            <a:grp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dirty="0">
                  <a:latin typeface="Candara" panose="020E0502030303020204" pitchFamily="34" charset="0"/>
                </a:rPr>
                <a:t>Produce Your Message</a:t>
              </a:r>
              <a:endParaRPr kumimoji="0" lang="en-US" sz="3600" b="0" i="0" u="none" strike="noStrike" cap="none" normalizeH="0" baseline="0" dirty="0">
                <a:ln>
                  <a:noFill/>
                </a:ln>
                <a:solidFill>
                  <a:schemeClr val="tx1"/>
                </a:solidFill>
                <a:effectLst/>
                <a:latin typeface="Candara" panose="020E0502030303020204" pitchFamily="34" charset="0"/>
              </a:endParaRPr>
            </a:p>
          </p:txBody>
        </p:sp>
        <p:sp>
          <p:nvSpPr>
            <p:cNvPr id="20" name="Folded Corner 19"/>
            <p:cNvSpPr/>
            <p:nvPr/>
          </p:nvSpPr>
          <p:spPr bwMode="auto">
            <a:xfrm>
              <a:off x="4572000" y="4076700"/>
              <a:ext cx="4114800" cy="2095500"/>
            </a:xfrm>
            <a:prstGeom prst="foldedCorner">
              <a:avLst/>
            </a:prstGeom>
            <a:grp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Candara" panose="020E0502030303020204" pitchFamily="34" charset="0"/>
                </a:rPr>
                <a:t>Distribute Your</a:t>
              </a:r>
              <a:r>
                <a:rPr kumimoji="0" lang="en-US" sz="3600" b="0" i="0" u="none" strike="noStrike" cap="none" normalizeH="0" dirty="0">
                  <a:ln>
                    <a:noFill/>
                  </a:ln>
                  <a:solidFill>
                    <a:schemeClr val="tx1"/>
                  </a:solidFill>
                  <a:effectLst/>
                  <a:latin typeface="Candara" panose="020E0502030303020204" pitchFamily="34" charset="0"/>
                </a:rPr>
                <a:t> Message</a:t>
              </a:r>
              <a:endParaRPr kumimoji="0" lang="en-US" sz="3600" b="0" i="0" u="none" strike="noStrike" cap="none" normalizeH="0" baseline="0" dirty="0">
                <a:ln>
                  <a:noFill/>
                </a:ln>
                <a:solidFill>
                  <a:schemeClr val="tx1"/>
                </a:solidFill>
                <a:effectLst/>
                <a:latin typeface="Candara" panose="020E0502030303020204" pitchFamily="34" charset="0"/>
              </a:endParaRPr>
            </a:p>
          </p:txBody>
        </p:sp>
        <p:sp>
          <p:nvSpPr>
            <p:cNvPr id="21" name="Folded Corner 20"/>
            <p:cNvSpPr/>
            <p:nvPr/>
          </p:nvSpPr>
          <p:spPr bwMode="auto">
            <a:xfrm flipH="1">
              <a:off x="457200" y="1981200"/>
              <a:ext cx="4114800" cy="2095500"/>
            </a:xfrm>
            <a:prstGeom prst="foldedCorner">
              <a:avLst/>
            </a:prstGeom>
            <a:grp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Candara" panose="020E0502030303020204" pitchFamily="34" charset="0"/>
                </a:rPr>
                <a:t>Evaluate Your</a:t>
              </a:r>
              <a:r>
                <a:rPr kumimoji="0" lang="en-US" sz="3600" b="0" i="0" u="none" strike="noStrike" cap="none" normalizeH="0" dirty="0">
                  <a:ln>
                    <a:noFill/>
                  </a:ln>
                  <a:solidFill>
                    <a:schemeClr val="tx1"/>
                  </a:solidFill>
                  <a:effectLst/>
                  <a:latin typeface="Candara" panose="020E0502030303020204" pitchFamily="34" charset="0"/>
                </a:rPr>
                <a:t> Content</a:t>
              </a:r>
              <a:endParaRPr kumimoji="0" lang="en-US" sz="3600" b="0" i="0" u="none" strike="noStrike" cap="none" normalizeH="0" baseline="0" dirty="0">
                <a:ln>
                  <a:noFill/>
                </a:ln>
                <a:solidFill>
                  <a:schemeClr val="tx1"/>
                </a:solidFill>
                <a:effectLst/>
                <a:latin typeface="Candara" panose="020E0502030303020204" pitchFamily="34" charset="0"/>
              </a:endParaRPr>
            </a:p>
          </p:txBody>
        </p:sp>
        <p:sp>
          <p:nvSpPr>
            <p:cNvPr id="22" name="Folded Corner 21"/>
            <p:cNvSpPr/>
            <p:nvPr/>
          </p:nvSpPr>
          <p:spPr bwMode="auto">
            <a:xfrm flipH="1">
              <a:off x="457200" y="4076700"/>
              <a:ext cx="4114800" cy="2095500"/>
            </a:xfrm>
            <a:prstGeom prst="foldedCorner">
              <a:avLst/>
            </a:prstGeom>
            <a:grp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dirty="0">
                  <a:latin typeface="Candara" panose="020E0502030303020204" pitchFamily="34" charset="0"/>
                </a:rPr>
                <a:t>Proofread Your Message</a:t>
              </a:r>
              <a:endParaRPr kumimoji="0" lang="en-US" sz="3600" b="0" i="0" u="none" strike="noStrike" cap="none" normalizeH="0" baseline="0" dirty="0">
                <a:ln>
                  <a:noFill/>
                </a:ln>
                <a:solidFill>
                  <a:schemeClr val="tx1"/>
                </a:solidFill>
                <a:effectLst/>
                <a:latin typeface="Candara" panose="020E0502030303020204" pitchFamily="34" charset="0"/>
              </a:endParaRPr>
            </a:p>
          </p:txBody>
        </p:sp>
      </p:grpSp>
    </p:spTree>
    <p:extLst>
      <p:ext uri="{BB962C8B-B14F-4D97-AF65-F5344CB8AC3E}">
        <p14:creationId xmlns:p14="http://schemas.microsoft.com/office/powerpoint/2010/main" val="5881457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tx2"/>
          </a:solidFill>
        </p:spPr>
        <p:txBody>
          <a:bodyPr/>
          <a:lstStyle/>
          <a:p>
            <a:r>
              <a:rPr lang="en-US" dirty="0"/>
              <a:t>Developing Persuasive </a:t>
            </a:r>
            <a:br>
              <a:rPr lang="en-US" dirty="0"/>
            </a:br>
            <a:r>
              <a:rPr lang="en-US" dirty="0"/>
              <a:t>Business Messages</a:t>
            </a:r>
          </a:p>
        </p:txBody>
      </p:sp>
      <p:sp>
        <p:nvSpPr>
          <p:cNvPr id="3" name="Subtitle 2"/>
          <p:cNvSpPr>
            <a:spLocks noGrp="1"/>
          </p:cNvSpPr>
          <p:nvPr>
            <p:ph type="subTitle" idx="1"/>
          </p:nvPr>
        </p:nvSpPr>
        <p:spPr/>
        <p:txBody>
          <a:bodyPr/>
          <a:lstStyle/>
          <a:p>
            <a:pPr>
              <a:spcBef>
                <a:spcPts val="600"/>
              </a:spcBef>
              <a:spcAft>
                <a:spcPts val="0"/>
              </a:spcAft>
            </a:pPr>
            <a:r>
              <a:rPr lang="en-US" dirty="0"/>
              <a:t> Describe an effective strategy for developing persuasive business messages, and identify the three most common categories of persuasive business messages.</a:t>
            </a:r>
          </a:p>
        </p:txBody>
      </p:sp>
    </p:spTree>
    <p:extLst>
      <p:ext uri="{BB962C8B-B14F-4D97-AF65-F5344CB8AC3E}">
        <p14:creationId xmlns:p14="http://schemas.microsoft.com/office/powerpoint/2010/main" val="100027061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rgbClr val="1F497D"/>
          </a:solidFill>
          <a:ln w="9525">
            <a:solidFill>
              <a:srgbClr val="292929"/>
            </a:solidFill>
          </a:ln>
        </p:spPr>
        <p:txBody>
          <a:bodyPr/>
          <a:lstStyle/>
          <a:p>
            <a:r>
              <a:rPr lang="en-US" dirty="0">
                <a:solidFill>
                  <a:schemeClr val="bg1"/>
                </a:solidFill>
              </a:rPr>
              <a:t>Framing Your Arguments</a:t>
            </a:r>
            <a:br>
              <a:rPr lang="en-US" dirty="0">
                <a:solidFill>
                  <a:schemeClr val="bg1"/>
                </a:solidFill>
              </a:rPr>
            </a:br>
            <a:r>
              <a:rPr lang="en-US" sz="3600" dirty="0"/>
              <a:t>(the AIDA Model)</a:t>
            </a:r>
            <a:endParaRPr lang="en-US" sz="3600" dirty="0">
              <a:solidFill>
                <a:schemeClr val="bg1"/>
              </a:solidFill>
            </a:endParaRPr>
          </a:p>
        </p:txBody>
      </p:sp>
      <p:grpSp>
        <p:nvGrpSpPr>
          <p:cNvPr id="2" name="Group 1"/>
          <p:cNvGrpSpPr/>
          <p:nvPr/>
        </p:nvGrpSpPr>
        <p:grpSpPr>
          <a:xfrm>
            <a:off x="457200" y="1981200"/>
            <a:ext cx="8229600" cy="4191000"/>
            <a:chOff x="457200" y="1981200"/>
            <a:chExt cx="8229600" cy="4191000"/>
          </a:xfrm>
        </p:grpSpPr>
        <p:sp>
          <p:nvSpPr>
            <p:cNvPr id="7" name="Rectangle 6"/>
            <p:cNvSpPr/>
            <p:nvPr/>
          </p:nvSpPr>
          <p:spPr bwMode="auto">
            <a:xfrm>
              <a:off x="457200" y="1981200"/>
              <a:ext cx="1905000" cy="104775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000" b="1" i="0" u="none" strike="noStrike" cap="none" normalizeH="0" baseline="0" dirty="0">
                  <a:ln>
                    <a:noFill/>
                  </a:ln>
                  <a:solidFill>
                    <a:schemeClr val="tx1"/>
                  </a:solidFill>
                  <a:effectLst/>
                  <a:latin typeface="Candara" panose="020E0502030303020204" pitchFamily="34" charset="0"/>
                </a:rPr>
                <a:t>A</a:t>
              </a:r>
              <a:r>
                <a:rPr kumimoji="0" lang="en-US" sz="3000" b="0" i="0" u="none" strike="noStrike" cap="none" normalizeH="0" baseline="0" dirty="0">
                  <a:ln>
                    <a:noFill/>
                  </a:ln>
                  <a:solidFill>
                    <a:schemeClr val="tx1"/>
                  </a:solidFill>
                  <a:effectLst/>
                  <a:latin typeface="Candara" panose="020E0502030303020204" pitchFamily="34" charset="0"/>
                </a:rPr>
                <a:t>ttention</a:t>
              </a:r>
            </a:p>
          </p:txBody>
        </p:sp>
        <p:sp>
          <p:nvSpPr>
            <p:cNvPr id="10" name="Rectangle 9"/>
            <p:cNvSpPr/>
            <p:nvPr/>
          </p:nvSpPr>
          <p:spPr bwMode="auto">
            <a:xfrm>
              <a:off x="457200" y="3028950"/>
              <a:ext cx="1905000" cy="104775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000" b="1" i="0" u="none" strike="noStrike" cap="none" normalizeH="0" baseline="0" dirty="0">
                  <a:ln>
                    <a:noFill/>
                  </a:ln>
                  <a:solidFill>
                    <a:schemeClr val="tx1"/>
                  </a:solidFill>
                  <a:effectLst/>
                  <a:latin typeface="Candara" panose="020E0502030303020204" pitchFamily="34" charset="0"/>
                </a:rPr>
                <a:t>I</a:t>
              </a:r>
              <a:r>
                <a:rPr kumimoji="0" lang="en-US" sz="3000" b="0" i="0" u="none" strike="noStrike" cap="none" normalizeH="0" baseline="0" dirty="0">
                  <a:ln>
                    <a:noFill/>
                  </a:ln>
                  <a:solidFill>
                    <a:schemeClr val="tx1"/>
                  </a:solidFill>
                  <a:effectLst/>
                  <a:latin typeface="Candara" panose="020E0502030303020204" pitchFamily="34" charset="0"/>
                </a:rPr>
                <a:t>nterest</a:t>
              </a:r>
            </a:p>
          </p:txBody>
        </p:sp>
        <p:sp>
          <p:nvSpPr>
            <p:cNvPr id="11" name="Rectangle 10"/>
            <p:cNvSpPr/>
            <p:nvPr/>
          </p:nvSpPr>
          <p:spPr bwMode="auto">
            <a:xfrm>
              <a:off x="457200" y="4076700"/>
              <a:ext cx="1905000" cy="104775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000" b="1" i="0" u="none" strike="noStrike" cap="none" normalizeH="0" baseline="0" dirty="0">
                  <a:ln>
                    <a:noFill/>
                  </a:ln>
                  <a:solidFill>
                    <a:schemeClr val="tx1"/>
                  </a:solidFill>
                  <a:effectLst/>
                  <a:latin typeface="Candara" panose="020E0502030303020204" pitchFamily="34" charset="0"/>
                </a:rPr>
                <a:t>D</a:t>
              </a:r>
              <a:r>
                <a:rPr kumimoji="0" lang="en-US" sz="3000" b="0" i="0" u="none" strike="noStrike" cap="none" normalizeH="0" baseline="0" dirty="0">
                  <a:ln>
                    <a:noFill/>
                  </a:ln>
                  <a:solidFill>
                    <a:schemeClr val="tx1"/>
                  </a:solidFill>
                  <a:effectLst/>
                  <a:latin typeface="Candara" panose="020E0502030303020204" pitchFamily="34" charset="0"/>
                </a:rPr>
                <a:t>esire</a:t>
              </a:r>
            </a:p>
          </p:txBody>
        </p:sp>
        <p:sp>
          <p:nvSpPr>
            <p:cNvPr id="12" name="Rectangle 11"/>
            <p:cNvSpPr/>
            <p:nvPr/>
          </p:nvSpPr>
          <p:spPr bwMode="auto">
            <a:xfrm>
              <a:off x="457200" y="5124450"/>
              <a:ext cx="1905000" cy="104775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000" b="1" i="0" u="none" strike="noStrike" cap="none" normalizeH="0" baseline="0" dirty="0">
                  <a:ln>
                    <a:noFill/>
                  </a:ln>
                  <a:solidFill>
                    <a:schemeClr val="tx1"/>
                  </a:solidFill>
                  <a:effectLst/>
                  <a:latin typeface="Candara" panose="020E0502030303020204" pitchFamily="34" charset="0"/>
                </a:rPr>
                <a:t>A</a:t>
              </a:r>
              <a:r>
                <a:rPr kumimoji="0" lang="en-US" sz="3000" b="0" i="0" u="none" strike="noStrike" cap="none" normalizeH="0" baseline="0" dirty="0">
                  <a:ln>
                    <a:noFill/>
                  </a:ln>
                  <a:solidFill>
                    <a:schemeClr val="tx1"/>
                  </a:solidFill>
                  <a:effectLst/>
                  <a:latin typeface="Candara" panose="020E0502030303020204" pitchFamily="34" charset="0"/>
                </a:rPr>
                <a:t>ction</a:t>
              </a:r>
            </a:p>
          </p:txBody>
        </p:sp>
        <p:sp>
          <p:nvSpPr>
            <p:cNvPr id="13" name="Rectangle 12"/>
            <p:cNvSpPr/>
            <p:nvPr/>
          </p:nvSpPr>
          <p:spPr bwMode="auto">
            <a:xfrm>
              <a:off x="2362200" y="1981200"/>
              <a:ext cx="6324600" cy="104775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000" b="0" i="0" u="none" strike="noStrike" cap="none" normalizeH="0" baseline="0" dirty="0">
                  <a:ln>
                    <a:noFill/>
                  </a:ln>
                  <a:solidFill>
                    <a:schemeClr val="tx1"/>
                  </a:solidFill>
                  <a:effectLst/>
                  <a:latin typeface="Candara" panose="020E0502030303020204" pitchFamily="34" charset="0"/>
                </a:rPr>
                <a:t>Catch the Audience’s Attention</a:t>
              </a:r>
            </a:p>
          </p:txBody>
        </p:sp>
        <p:sp>
          <p:nvSpPr>
            <p:cNvPr id="14" name="Rectangle 13"/>
            <p:cNvSpPr/>
            <p:nvPr/>
          </p:nvSpPr>
          <p:spPr bwMode="auto">
            <a:xfrm>
              <a:off x="2362200" y="3028950"/>
              <a:ext cx="6324600" cy="104775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000" b="0" i="0" u="none" strike="noStrike" cap="none" normalizeH="0" baseline="0" dirty="0">
                  <a:ln>
                    <a:noFill/>
                  </a:ln>
                  <a:solidFill>
                    <a:schemeClr val="tx1"/>
                  </a:solidFill>
                  <a:effectLst/>
                  <a:latin typeface="Candara" panose="020E0502030303020204" pitchFamily="34" charset="0"/>
                </a:rPr>
                <a:t>Provide Additional</a:t>
              </a:r>
              <a:r>
                <a:rPr kumimoji="0" lang="en-US" sz="3000" b="0" i="0" u="none" strike="noStrike" cap="none" normalizeH="0" dirty="0">
                  <a:ln>
                    <a:noFill/>
                  </a:ln>
                  <a:solidFill>
                    <a:schemeClr val="tx1"/>
                  </a:solidFill>
                  <a:effectLst/>
                  <a:latin typeface="Candara" panose="020E0502030303020204" pitchFamily="34" charset="0"/>
                </a:rPr>
                <a:t> Details or Benefits</a:t>
              </a:r>
              <a:endParaRPr kumimoji="0" lang="en-US" sz="3000" b="0" i="0" u="none" strike="noStrike" cap="none" normalizeH="0" baseline="0" dirty="0">
                <a:ln>
                  <a:noFill/>
                </a:ln>
                <a:solidFill>
                  <a:schemeClr val="tx1"/>
                </a:solidFill>
                <a:effectLst/>
                <a:latin typeface="Candara" panose="020E0502030303020204" pitchFamily="34" charset="0"/>
              </a:endParaRPr>
            </a:p>
          </p:txBody>
        </p:sp>
        <p:sp>
          <p:nvSpPr>
            <p:cNvPr id="15" name="Rectangle 14"/>
            <p:cNvSpPr/>
            <p:nvPr/>
          </p:nvSpPr>
          <p:spPr bwMode="auto">
            <a:xfrm>
              <a:off x="2362200" y="4076700"/>
              <a:ext cx="6324600" cy="104775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000" b="0" i="0" u="none" strike="noStrike" cap="none" normalizeH="0" baseline="0" dirty="0">
                  <a:ln>
                    <a:noFill/>
                  </a:ln>
                  <a:solidFill>
                    <a:schemeClr val="tx1"/>
                  </a:solidFill>
                  <a:effectLst/>
                  <a:latin typeface="Candara" panose="020E0502030303020204" pitchFamily="34" charset="0"/>
                </a:rPr>
                <a:t>Explain</a:t>
              </a:r>
              <a:r>
                <a:rPr kumimoji="0" lang="en-US" sz="3000" b="0" i="0" u="none" strike="noStrike" cap="none" normalizeH="0" dirty="0">
                  <a:ln>
                    <a:noFill/>
                  </a:ln>
                  <a:solidFill>
                    <a:schemeClr val="tx1"/>
                  </a:solidFill>
                  <a:effectLst/>
                  <a:latin typeface="Candara" panose="020E0502030303020204" pitchFamily="34" charset="0"/>
                </a:rPr>
                <a:t> Benefits; Address Objections</a:t>
              </a:r>
              <a:endParaRPr kumimoji="0" lang="en-US" sz="3000" b="0" i="0" u="none" strike="noStrike" cap="none" normalizeH="0" baseline="0" dirty="0">
                <a:ln>
                  <a:noFill/>
                </a:ln>
                <a:solidFill>
                  <a:schemeClr val="tx1"/>
                </a:solidFill>
                <a:effectLst/>
                <a:latin typeface="Candara" panose="020E0502030303020204" pitchFamily="34" charset="0"/>
              </a:endParaRPr>
            </a:p>
          </p:txBody>
        </p:sp>
        <p:sp>
          <p:nvSpPr>
            <p:cNvPr id="16" name="Rectangle 15"/>
            <p:cNvSpPr/>
            <p:nvPr/>
          </p:nvSpPr>
          <p:spPr bwMode="auto">
            <a:xfrm>
              <a:off x="2362200" y="5124450"/>
              <a:ext cx="6324600" cy="1047750"/>
            </a:xfrm>
            <a:prstGeom prst="rect">
              <a:avLst/>
            </a:prstGeom>
            <a:solidFill>
              <a:schemeClr val="bg1"/>
            </a:solidFill>
            <a:ln w="952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000" b="0" i="0" u="none" strike="noStrike" cap="none" normalizeH="0" baseline="0" dirty="0">
                  <a:ln>
                    <a:noFill/>
                  </a:ln>
                  <a:solidFill>
                    <a:schemeClr val="tx1"/>
                  </a:solidFill>
                  <a:effectLst/>
                  <a:latin typeface="Candara" panose="020E0502030303020204" pitchFamily="34" charset="0"/>
                </a:rPr>
                <a:t>Suggest Specific Audience Action</a:t>
              </a:r>
            </a:p>
          </p:txBody>
        </p:sp>
      </p:grpSp>
    </p:spTree>
    <p:extLst>
      <p:ext uri="{BB962C8B-B14F-4D97-AF65-F5344CB8AC3E}">
        <p14:creationId xmlns:p14="http://schemas.microsoft.com/office/powerpoint/2010/main" val="13813569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8" name="Rectangle 4"/>
          <p:cNvSpPr>
            <a:spLocks noGrp="1" noChangeArrowheads="1"/>
          </p:cNvSpPr>
          <p:nvPr>
            <p:ph type="title"/>
          </p:nvPr>
        </p:nvSpPr>
        <p:spPr>
          <a:solidFill>
            <a:srgbClr val="1F497D"/>
          </a:solidFill>
          <a:ln>
            <a:solidFill>
              <a:srgbClr val="292929"/>
            </a:solidFill>
          </a:ln>
          <a:effectLst>
            <a:outerShdw blurRad="50800" dist="38100" dir="5400000" algn="t" rotWithShape="0">
              <a:prstClr val="black">
                <a:alpha val="40000"/>
              </a:prstClr>
            </a:outerShdw>
          </a:effectLst>
        </p:spPr>
        <p:txBody>
          <a:bodyPr/>
          <a:lstStyle/>
          <a:p>
            <a:r>
              <a:rPr lang="en-US" dirty="0">
                <a:solidFill>
                  <a:schemeClr val="bg1"/>
                </a:solidFill>
              </a:rPr>
              <a:t>Balancing Emotional and Logical Appeals </a:t>
            </a:r>
            <a:r>
              <a:rPr lang="en-US" sz="2400" dirty="0">
                <a:solidFill>
                  <a:schemeClr val="bg1"/>
                </a:solidFill>
              </a:rPr>
              <a:t>(1 of 2)</a:t>
            </a:r>
          </a:p>
        </p:txBody>
      </p:sp>
      <p:grpSp>
        <p:nvGrpSpPr>
          <p:cNvPr id="7" name="Group 6"/>
          <p:cNvGrpSpPr/>
          <p:nvPr/>
        </p:nvGrpSpPr>
        <p:grpSpPr>
          <a:xfrm>
            <a:off x="457200" y="1981200"/>
            <a:ext cx="8229600" cy="4191000"/>
            <a:chOff x="457200" y="1981200"/>
            <a:chExt cx="8229600" cy="4191000"/>
          </a:xfrm>
        </p:grpSpPr>
        <p:sp>
          <p:nvSpPr>
            <p:cNvPr id="3" name="Rectangle 2"/>
            <p:cNvSpPr/>
            <p:nvPr/>
          </p:nvSpPr>
          <p:spPr bwMode="auto">
            <a:xfrm>
              <a:off x="457200" y="4419600"/>
              <a:ext cx="4114800" cy="1676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300" b="0" i="0" u="none" strike="noStrike" cap="none" normalizeH="0" baseline="0" dirty="0">
                  <a:ln>
                    <a:noFill/>
                  </a:ln>
                  <a:solidFill>
                    <a:schemeClr val="tx1"/>
                  </a:solidFill>
                  <a:effectLst/>
                  <a:latin typeface="Candara" panose="020E0502030303020204" pitchFamily="34" charset="0"/>
                </a:rPr>
                <a:t>Feelings</a:t>
              </a:r>
            </a:p>
            <a:p>
              <a:pPr marL="0" marR="0" indent="0" algn="ctr" defTabSz="914400" rtl="0" eaLnBrk="0" fontAlgn="base" latinLnBrk="0" hangingPunct="0">
                <a:lnSpc>
                  <a:spcPct val="100000"/>
                </a:lnSpc>
                <a:spcBef>
                  <a:spcPct val="0"/>
                </a:spcBef>
                <a:spcAft>
                  <a:spcPct val="0"/>
                </a:spcAft>
                <a:buClrTx/>
                <a:buSzTx/>
                <a:buFontTx/>
                <a:buNone/>
                <a:tabLst/>
              </a:pPr>
              <a:r>
                <a:rPr lang="en-US" sz="3300" dirty="0">
                  <a:latin typeface="Candara" panose="020E0502030303020204" pitchFamily="34" charset="0"/>
                </a:rPr>
                <a:t>Emotions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3300" b="0" i="0" u="none" strike="noStrike" cap="none" normalizeH="0" baseline="0" dirty="0">
                  <a:ln>
                    <a:noFill/>
                  </a:ln>
                  <a:solidFill>
                    <a:schemeClr val="tx1"/>
                  </a:solidFill>
                  <a:effectLst/>
                  <a:latin typeface="Candara" panose="020E0502030303020204" pitchFamily="34" charset="0"/>
                </a:rPr>
                <a:t>Sympathies</a:t>
              </a:r>
            </a:p>
          </p:txBody>
        </p:sp>
        <p:sp>
          <p:nvSpPr>
            <p:cNvPr id="13" name="Rectangle 12"/>
            <p:cNvSpPr/>
            <p:nvPr/>
          </p:nvSpPr>
          <p:spPr bwMode="auto">
            <a:xfrm>
              <a:off x="4572000" y="4419600"/>
              <a:ext cx="4114800" cy="1676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300" b="0" i="0" u="none" strike="noStrike" cap="none" normalizeH="0" baseline="0" dirty="0">
                  <a:ln>
                    <a:noFill/>
                  </a:ln>
                  <a:solidFill>
                    <a:schemeClr val="tx1"/>
                  </a:solidFill>
                  <a:effectLst/>
                  <a:latin typeface="Candara" panose="020E0502030303020204" pitchFamily="34" charset="0"/>
                </a:rPr>
                <a:t>Analogy</a:t>
              </a:r>
            </a:p>
            <a:p>
              <a:pPr marL="0" marR="0" indent="0" algn="ctr" defTabSz="914400" rtl="0" eaLnBrk="0" fontAlgn="base" latinLnBrk="0" hangingPunct="0">
                <a:lnSpc>
                  <a:spcPct val="100000"/>
                </a:lnSpc>
                <a:spcBef>
                  <a:spcPct val="0"/>
                </a:spcBef>
                <a:spcAft>
                  <a:spcPct val="0"/>
                </a:spcAft>
                <a:buClrTx/>
                <a:buSzTx/>
                <a:buFontTx/>
                <a:buNone/>
                <a:tabLst/>
              </a:pPr>
              <a:r>
                <a:rPr lang="en-US" sz="3300" dirty="0">
                  <a:latin typeface="Candara" panose="020E0502030303020204" pitchFamily="34" charset="0"/>
                </a:rPr>
                <a:t>Induction</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3300" b="0" i="0" u="none" strike="noStrike" cap="none" normalizeH="0" baseline="0" dirty="0">
                  <a:ln>
                    <a:noFill/>
                  </a:ln>
                  <a:solidFill>
                    <a:schemeClr val="tx1"/>
                  </a:solidFill>
                  <a:effectLst/>
                  <a:latin typeface="Candara" panose="020E0502030303020204" pitchFamily="34" charset="0"/>
                </a:rPr>
                <a:t>Deduction</a:t>
              </a:r>
            </a:p>
          </p:txBody>
        </p:sp>
        <p:sp>
          <p:nvSpPr>
            <p:cNvPr id="2" name="Down Arrow Callout 1"/>
            <p:cNvSpPr/>
            <p:nvPr/>
          </p:nvSpPr>
          <p:spPr bwMode="auto">
            <a:xfrm>
              <a:off x="457200" y="1981200"/>
              <a:ext cx="4114800" cy="2438400"/>
            </a:xfrm>
            <a:prstGeom prst="downArrowCallout">
              <a:avLst/>
            </a:prstGeom>
            <a:solidFill>
              <a:srgbClr val="E1E3D3"/>
            </a:solidFill>
            <a:ln w="9525" cap="flat" cmpd="sng" algn="ctr">
              <a:solidFill>
                <a:srgbClr val="292929"/>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Candara" panose="020E0502030303020204" pitchFamily="34" charset="0"/>
                </a:rPr>
                <a:t>Emotional Appeals</a:t>
              </a:r>
            </a:p>
          </p:txBody>
        </p:sp>
        <p:sp>
          <p:nvSpPr>
            <p:cNvPr id="11" name="Down Arrow Callout 10"/>
            <p:cNvSpPr/>
            <p:nvPr/>
          </p:nvSpPr>
          <p:spPr bwMode="auto">
            <a:xfrm>
              <a:off x="4572000" y="1981200"/>
              <a:ext cx="4114800" cy="2438400"/>
            </a:xfrm>
            <a:prstGeom prst="downArrowCallout">
              <a:avLst/>
            </a:prstGeom>
            <a:solidFill>
              <a:srgbClr val="ABFFE1"/>
            </a:solidFill>
            <a:ln w="9525" cap="flat" cmpd="sng" algn="ctr">
              <a:solidFill>
                <a:srgbClr val="292929"/>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Candara" panose="020E0502030303020204" pitchFamily="34" charset="0"/>
                </a:rPr>
                <a:t>Logical</a:t>
              </a:r>
              <a:r>
                <a:rPr kumimoji="0" lang="en-US" sz="3600" b="0" i="0" u="none" strike="noStrike" cap="none" normalizeH="0" dirty="0">
                  <a:ln>
                    <a:noFill/>
                  </a:ln>
                  <a:solidFill>
                    <a:schemeClr val="tx1"/>
                  </a:solidFill>
                  <a:effectLst/>
                  <a:latin typeface="Candara" panose="020E0502030303020204" pitchFamily="34" charset="0"/>
                </a:rPr>
                <a:t> Appeals</a:t>
              </a:r>
              <a:endParaRPr kumimoji="0" lang="en-US" sz="3600" b="0" i="0" u="none" strike="noStrike" cap="none" normalizeH="0" baseline="0" dirty="0">
                <a:ln>
                  <a:noFill/>
                </a:ln>
                <a:solidFill>
                  <a:schemeClr val="tx1"/>
                </a:solidFill>
                <a:effectLst/>
                <a:latin typeface="Candara" panose="020E0502030303020204" pitchFamily="34" charset="0"/>
              </a:endParaRPr>
            </a:p>
          </p:txBody>
        </p:sp>
        <p:sp>
          <p:nvSpPr>
            <p:cNvPr id="5" name="Rectangle 4"/>
            <p:cNvSpPr/>
            <p:nvPr/>
          </p:nvSpPr>
          <p:spPr bwMode="auto">
            <a:xfrm>
              <a:off x="457200" y="1981200"/>
              <a:ext cx="8229600" cy="4191000"/>
            </a:xfrm>
            <a:prstGeom prst="rect">
              <a:avLst/>
            </a:prstGeom>
            <a:noFill/>
            <a:ln w="9525" cap="flat" cmpd="sng" algn="ctr">
              <a:solidFill>
                <a:srgbClr val="29292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38714873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8" name="Rectangle 4"/>
          <p:cNvSpPr>
            <a:spLocks noGrp="1" noChangeArrowheads="1"/>
          </p:cNvSpPr>
          <p:nvPr>
            <p:ph type="title"/>
          </p:nvPr>
        </p:nvSpPr>
        <p:spPr>
          <a:solidFill>
            <a:srgbClr val="1F497D"/>
          </a:solidFill>
          <a:ln>
            <a:solidFill>
              <a:srgbClr val="292929"/>
            </a:solidFill>
          </a:ln>
          <a:effectLst>
            <a:outerShdw blurRad="50800" dist="38100" dir="5400000" algn="t" rotWithShape="0">
              <a:prstClr val="black">
                <a:alpha val="40000"/>
              </a:prstClr>
            </a:outerShdw>
          </a:effectLst>
        </p:spPr>
        <p:txBody>
          <a:bodyPr/>
          <a:lstStyle/>
          <a:p>
            <a:r>
              <a:rPr lang="en-US" dirty="0">
                <a:solidFill>
                  <a:schemeClr val="bg1"/>
                </a:solidFill>
              </a:rPr>
              <a:t>Balancing Emotional and Logical Appeals </a:t>
            </a:r>
            <a:r>
              <a:rPr lang="en-US" sz="2400" dirty="0">
                <a:solidFill>
                  <a:schemeClr val="bg1"/>
                </a:solidFill>
              </a:rPr>
              <a:t>(2 of 2)</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57399"/>
            <a:ext cx="8229600" cy="4800601"/>
          </a:xfrm>
          <a:prstGeom prst="rect">
            <a:avLst/>
          </a:prstGeom>
        </p:spPr>
      </p:pic>
    </p:spTree>
    <p:extLst>
      <p:ext uri="{BB962C8B-B14F-4D97-AF65-F5344CB8AC3E}">
        <p14:creationId xmlns:p14="http://schemas.microsoft.com/office/powerpoint/2010/main" val="51116844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497D"/>
          </a:solidFill>
        </p:spPr>
        <p:txBody>
          <a:bodyPr/>
          <a:lstStyle/>
          <a:p>
            <a:r>
              <a:rPr lang="en-US" dirty="0"/>
              <a:t>Avoiding Faulty Logic</a:t>
            </a:r>
          </a:p>
        </p:txBody>
      </p:sp>
      <p:sp>
        <p:nvSpPr>
          <p:cNvPr id="3" name="Content Placeholder 2"/>
          <p:cNvSpPr>
            <a:spLocks noGrp="1"/>
          </p:cNvSpPr>
          <p:nvPr>
            <p:ph idx="1"/>
          </p:nvPr>
        </p:nvSpPr>
        <p:spPr/>
        <p:txBody>
          <a:bodyPr/>
          <a:lstStyle/>
          <a:p>
            <a:r>
              <a:rPr lang="en-US" dirty="0"/>
              <a:t>Hasty generalizations</a:t>
            </a:r>
          </a:p>
          <a:p>
            <a:r>
              <a:rPr lang="en-US" dirty="0"/>
              <a:t>Circular reasoning</a:t>
            </a:r>
          </a:p>
          <a:p>
            <a:r>
              <a:rPr lang="en-US" dirty="0"/>
              <a:t>Attacking an opponent</a:t>
            </a:r>
          </a:p>
          <a:p>
            <a:r>
              <a:rPr lang="en-US" dirty="0"/>
              <a:t>Oversimplifying a complex issue</a:t>
            </a:r>
          </a:p>
          <a:p>
            <a:r>
              <a:rPr lang="en-US" dirty="0"/>
              <a:t>Mistaken cause-effect assumptions</a:t>
            </a:r>
          </a:p>
          <a:p>
            <a:r>
              <a:rPr lang="en-US" dirty="0"/>
              <a:t>Faulty analogies</a:t>
            </a:r>
          </a:p>
        </p:txBody>
      </p:sp>
      <p:sp>
        <p:nvSpPr>
          <p:cNvPr id="6" name="Rectangle 5"/>
          <p:cNvSpPr/>
          <p:nvPr/>
        </p:nvSpPr>
        <p:spPr bwMode="auto">
          <a:xfrm>
            <a:off x="457200" y="1981200"/>
            <a:ext cx="8229600" cy="4191000"/>
          </a:xfrm>
          <a:prstGeom prst="rect">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4779562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7200" y="1981200"/>
            <a:ext cx="8229600" cy="4191000"/>
            <a:chOff x="457200" y="1981200"/>
            <a:chExt cx="8229600" cy="4191000"/>
          </a:xfrm>
        </p:grpSpPr>
        <p:sp>
          <p:nvSpPr>
            <p:cNvPr id="13" name="Flowchart: Alternate Process 12"/>
            <p:cNvSpPr/>
            <p:nvPr/>
          </p:nvSpPr>
          <p:spPr bwMode="auto">
            <a:xfrm>
              <a:off x="4800600" y="4269357"/>
              <a:ext cx="3657600" cy="1710186"/>
            </a:xfrm>
            <a:prstGeom prst="flowChartAlternateProcess">
              <a:avLst/>
            </a:prstGeom>
            <a:solidFill>
              <a:schemeClr val="bg1"/>
            </a:solidFill>
            <a:ln w="3175" cap="flat" cmpd="sng" algn="ctr">
              <a:noFill/>
              <a:prstDash val="solid"/>
              <a:round/>
              <a:headEnd type="none" w="med" len="med"/>
              <a:tailEnd type="none" w="med" len="med"/>
            </a:ln>
            <a:effectLst>
              <a:outerShdw blurRad="149987" dist="152400" dir="8460000" algn="ctr">
                <a:srgbClr val="000000">
                  <a:alpha val="15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12" name="Flowchart: Alternate Process 11"/>
            <p:cNvSpPr/>
            <p:nvPr/>
          </p:nvSpPr>
          <p:spPr bwMode="auto">
            <a:xfrm>
              <a:off x="685800" y="4269357"/>
              <a:ext cx="3657600" cy="1710186"/>
            </a:xfrm>
            <a:prstGeom prst="flowChartAlternateProcess">
              <a:avLst/>
            </a:prstGeom>
            <a:solidFill>
              <a:schemeClr val="bg1"/>
            </a:solidFill>
            <a:ln w="3175" cap="flat" cmpd="sng" algn="ctr">
              <a:noFill/>
              <a:prstDash val="solid"/>
              <a:round/>
              <a:headEnd type="none" w="med" len="med"/>
              <a:tailEnd type="none" w="med" len="med"/>
            </a:ln>
            <a:effectLst>
              <a:outerShdw blurRad="149987" dist="152400" dir="8460000" algn="ctr">
                <a:srgbClr val="000000">
                  <a:alpha val="15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11" name="Flowchart: Alternate Process 10"/>
            <p:cNvSpPr/>
            <p:nvPr/>
          </p:nvSpPr>
          <p:spPr bwMode="auto">
            <a:xfrm>
              <a:off x="4800600" y="2173857"/>
              <a:ext cx="3657600" cy="1710186"/>
            </a:xfrm>
            <a:prstGeom prst="flowChartAlternateProcess">
              <a:avLst/>
            </a:prstGeom>
            <a:solidFill>
              <a:schemeClr val="bg1"/>
            </a:solidFill>
            <a:ln w="3175" cap="flat" cmpd="sng" algn="ctr">
              <a:noFill/>
              <a:prstDash val="solid"/>
              <a:round/>
              <a:headEnd type="none" w="med" len="med"/>
              <a:tailEnd type="none" w="med" len="med"/>
            </a:ln>
            <a:effectLst>
              <a:outerShdw blurRad="149987" dist="152400" dir="8460000" algn="ctr">
                <a:srgbClr val="000000">
                  <a:alpha val="15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10" name="Flowchart: Alternate Process 9"/>
            <p:cNvSpPr/>
            <p:nvPr/>
          </p:nvSpPr>
          <p:spPr bwMode="auto">
            <a:xfrm>
              <a:off x="685800" y="2173857"/>
              <a:ext cx="3657600" cy="1710186"/>
            </a:xfrm>
            <a:prstGeom prst="flowChartAlternateProcess">
              <a:avLst/>
            </a:prstGeom>
            <a:solidFill>
              <a:schemeClr val="bg1"/>
            </a:solidFill>
            <a:ln w="3175" cap="flat" cmpd="sng" algn="ctr">
              <a:noFill/>
              <a:prstDash val="solid"/>
              <a:round/>
              <a:headEnd type="none" w="med" len="med"/>
              <a:tailEnd type="none" w="med" len="med"/>
            </a:ln>
            <a:effectLst>
              <a:outerShdw blurRad="149987" dist="152400" dir="8460000" algn="ctr">
                <a:srgbClr val="000000">
                  <a:alpha val="15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6" name="Rectangle 3"/>
            <p:cNvSpPr>
              <a:spLocks noChangeArrowheads="1"/>
            </p:cNvSpPr>
            <p:nvPr/>
          </p:nvSpPr>
          <p:spPr bwMode="auto">
            <a:xfrm>
              <a:off x="457200" y="1981200"/>
              <a:ext cx="4114800" cy="2095500"/>
            </a:xfrm>
            <a:prstGeom prst="rect">
              <a:avLst/>
            </a:prstGeom>
            <a:noFill/>
            <a:ln w="9525">
              <a:solidFill>
                <a:schemeClr val="bg1">
                  <a:lumMod val="65000"/>
                </a:schemeClr>
              </a:solidFill>
              <a:miter lim="800000"/>
              <a:headEnd/>
              <a:tailEnd/>
            </a:ln>
            <a:effectLst/>
          </p:spPr>
          <p:txBody>
            <a:bodyPr wrap="none" anchor="ctr"/>
            <a:lstStyle/>
            <a:p>
              <a:pPr algn="ctr"/>
              <a:r>
                <a:rPr lang="en-US" sz="3600" dirty="0">
                  <a:latin typeface="Candara" panose="020E0502030303020204" pitchFamily="34" charset="0"/>
                  <a:cs typeface="Arial" pitchFamily="34" charset="0"/>
                </a:rPr>
                <a:t>Believable </a:t>
              </a:r>
            </a:p>
            <a:p>
              <a:pPr algn="ctr"/>
              <a:r>
                <a:rPr lang="en-US" sz="3600" dirty="0">
                  <a:latin typeface="Candara" panose="020E0502030303020204" pitchFamily="34" charset="0"/>
                  <a:cs typeface="Arial" pitchFamily="34" charset="0"/>
                </a:rPr>
                <a:t>Evidence</a:t>
              </a:r>
            </a:p>
          </p:txBody>
        </p:sp>
        <p:sp>
          <p:nvSpPr>
            <p:cNvPr id="7" name="Rectangle 91"/>
            <p:cNvSpPr>
              <a:spLocks noChangeArrowheads="1"/>
            </p:cNvSpPr>
            <p:nvPr/>
          </p:nvSpPr>
          <p:spPr bwMode="auto">
            <a:xfrm>
              <a:off x="4572000" y="1981200"/>
              <a:ext cx="4114800" cy="2095500"/>
            </a:xfrm>
            <a:prstGeom prst="rect">
              <a:avLst/>
            </a:prstGeom>
            <a:noFill/>
            <a:ln w="9525">
              <a:solidFill>
                <a:schemeClr val="bg1">
                  <a:lumMod val="65000"/>
                </a:schemeClr>
              </a:solidFill>
              <a:miter lim="800000"/>
              <a:headEnd/>
              <a:tailEnd/>
            </a:ln>
            <a:effectLst/>
          </p:spPr>
          <p:txBody>
            <a:bodyPr wrap="none" anchor="ctr"/>
            <a:lstStyle/>
            <a:p>
              <a:pPr algn="ctr"/>
              <a:r>
                <a:rPr lang="en-US" sz="3600" dirty="0">
                  <a:latin typeface="Candara" panose="020E0502030303020204" pitchFamily="34" charset="0"/>
                  <a:cs typeface="Arial" pitchFamily="34" charset="0"/>
                </a:rPr>
                <a:t>Powerful</a:t>
              </a:r>
            </a:p>
            <a:p>
              <a:pPr algn="ctr"/>
              <a:r>
                <a:rPr lang="en-US" sz="3600" dirty="0">
                  <a:latin typeface="Candara" panose="020E0502030303020204" pitchFamily="34" charset="0"/>
                  <a:cs typeface="Arial" pitchFamily="34" charset="0"/>
                </a:rPr>
                <a:t>Words</a:t>
              </a:r>
            </a:p>
          </p:txBody>
        </p:sp>
        <p:sp>
          <p:nvSpPr>
            <p:cNvPr id="8" name="Rectangle 97"/>
            <p:cNvSpPr>
              <a:spLocks noChangeArrowheads="1"/>
            </p:cNvSpPr>
            <p:nvPr/>
          </p:nvSpPr>
          <p:spPr bwMode="auto">
            <a:xfrm>
              <a:off x="457200" y="4076700"/>
              <a:ext cx="4114800" cy="2095500"/>
            </a:xfrm>
            <a:prstGeom prst="rect">
              <a:avLst/>
            </a:prstGeom>
            <a:noFill/>
            <a:ln w="9525">
              <a:solidFill>
                <a:schemeClr val="bg1">
                  <a:lumMod val="65000"/>
                </a:schemeClr>
              </a:solidFill>
              <a:miter lim="800000"/>
              <a:headEnd/>
              <a:tailEnd/>
            </a:ln>
            <a:effectLst/>
          </p:spPr>
          <p:txBody>
            <a:bodyPr wrap="none" anchor="ctr"/>
            <a:lstStyle/>
            <a:p>
              <a:pPr algn="ctr"/>
              <a:r>
                <a:rPr lang="en-US" sz="3600" dirty="0">
                  <a:latin typeface="Candara" panose="020E0502030303020204" pitchFamily="34" charset="0"/>
                  <a:cs typeface="Arial" pitchFamily="34" charset="0"/>
                </a:rPr>
                <a:t>Metaphors </a:t>
              </a:r>
            </a:p>
            <a:p>
              <a:pPr algn="ctr"/>
              <a:r>
                <a:rPr lang="en-US" sz="3600" dirty="0">
                  <a:latin typeface="Candara" panose="020E0502030303020204" pitchFamily="34" charset="0"/>
                  <a:cs typeface="Arial" pitchFamily="34" charset="0"/>
                </a:rPr>
                <a:t>and Stories</a:t>
              </a:r>
            </a:p>
          </p:txBody>
        </p:sp>
        <p:sp>
          <p:nvSpPr>
            <p:cNvPr id="9" name="Rectangle 99"/>
            <p:cNvSpPr>
              <a:spLocks noChangeArrowheads="1"/>
            </p:cNvSpPr>
            <p:nvPr/>
          </p:nvSpPr>
          <p:spPr bwMode="auto">
            <a:xfrm>
              <a:off x="4572000" y="4076700"/>
              <a:ext cx="4114800" cy="2095500"/>
            </a:xfrm>
            <a:prstGeom prst="rect">
              <a:avLst/>
            </a:prstGeom>
            <a:noFill/>
            <a:ln w="9525">
              <a:solidFill>
                <a:schemeClr val="bg1">
                  <a:lumMod val="65000"/>
                </a:schemeClr>
              </a:solidFill>
              <a:miter lim="800000"/>
              <a:headEnd/>
              <a:tailEnd/>
            </a:ln>
            <a:effectLst/>
          </p:spPr>
          <p:txBody>
            <a:bodyPr wrap="none" anchor="ctr"/>
            <a:lstStyle/>
            <a:p>
              <a:pPr algn="ctr"/>
              <a:r>
                <a:rPr lang="en-US" sz="3600" dirty="0">
                  <a:latin typeface="Candara" panose="020E0502030303020204" pitchFamily="34" charset="0"/>
                  <a:cs typeface="Arial" pitchFamily="34" charset="0"/>
                </a:rPr>
                <a:t>Audience </a:t>
              </a:r>
            </a:p>
            <a:p>
              <a:pPr algn="ctr"/>
              <a:r>
                <a:rPr lang="en-US" sz="3600" dirty="0">
                  <a:latin typeface="Candara" panose="020E0502030303020204" pitchFamily="34" charset="0"/>
                  <a:cs typeface="Arial" pitchFamily="34" charset="0"/>
                </a:rPr>
                <a:t>Benefits</a:t>
              </a:r>
            </a:p>
          </p:txBody>
        </p:sp>
      </p:grpSp>
      <p:sp>
        <p:nvSpPr>
          <p:cNvPr id="2" name="Title 1"/>
          <p:cNvSpPr>
            <a:spLocks noGrp="1"/>
          </p:cNvSpPr>
          <p:nvPr>
            <p:ph type="title"/>
          </p:nvPr>
        </p:nvSpPr>
        <p:spPr>
          <a:solidFill>
            <a:srgbClr val="1F497D"/>
          </a:solidFill>
          <a:ln w="9525">
            <a:solidFill>
              <a:srgbClr val="292929"/>
            </a:solidFill>
          </a:ln>
          <a:effectLst/>
        </p:spPr>
        <p:txBody>
          <a:bodyPr/>
          <a:lstStyle/>
          <a:p>
            <a:r>
              <a:rPr lang="en-US" sz="4800" dirty="0">
                <a:solidFill>
                  <a:srgbClr val="F8F8F8"/>
                </a:solidFill>
              </a:rPr>
              <a:t>Reinforcing Your Position</a:t>
            </a:r>
            <a:endParaRPr lang="en-US" sz="4800" dirty="0"/>
          </a:p>
        </p:txBody>
      </p:sp>
    </p:spTree>
    <p:extLst>
      <p:ext uri="{BB962C8B-B14F-4D97-AF65-F5344CB8AC3E}">
        <p14:creationId xmlns:p14="http://schemas.microsoft.com/office/powerpoint/2010/main" val="35059953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381000"/>
            <a:ext cx="8229600" cy="1600200"/>
          </a:xfrm>
          <a:solidFill>
            <a:srgbClr val="1F497D"/>
          </a:solidFill>
          <a:ln>
            <a:solidFill>
              <a:srgbClr val="292929"/>
            </a:solidFill>
          </a:ln>
          <a:effectLst>
            <a:outerShdw blurRad="44450" dist="27940" dir="5400000" algn="ctr">
              <a:srgbClr val="000000">
                <a:alpha val="32000"/>
              </a:srgbClr>
            </a:outerShdw>
          </a:effectLst>
        </p:spPr>
        <p:txBody>
          <a:bodyPr/>
          <a:lstStyle/>
          <a:p>
            <a:r>
              <a:rPr lang="en-US" sz="4800" dirty="0">
                <a:solidFill>
                  <a:schemeClr val="bg1"/>
                </a:solidFill>
              </a:rPr>
              <a:t>Anticipating Objections</a:t>
            </a:r>
          </a:p>
        </p:txBody>
      </p:sp>
      <p:grpSp>
        <p:nvGrpSpPr>
          <p:cNvPr id="13" name="Group 12"/>
          <p:cNvGrpSpPr/>
          <p:nvPr/>
        </p:nvGrpSpPr>
        <p:grpSpPr>
          <a:xfrm>
            <a:off x="457201" y="2231396"/>
            <a:ext cx="8229599" cy="3844309"/>
            <a:chOff x="457201" y="2231396"/>
            <a:chExt cx="8229599" cy="3844309"/>
          </a:xfrm>
        </p:grpSpPr>
        <p:sp>
          <p:nvSpPr>
            <p:cNvPr id="3" name="Rectangle 2"/>
            <p:cNvSpPr/>
            <p:nvPr/>
          </p:nvSpPr>
          <p:spPr>
            <a:xfrm>
              <a:off x="457201" y="2598105"/>
              <a:ext cx="8229599" cy="756000"/>
            </a:xfrm>
            <a:prstGeom prst="rect">
              <a:avLst/>
            </a:prstGeom>
            <a:solidFill>
              <a:schemeClr val="bg1">
                <a:alpha val="90000"/>
              </a:schemeClr>
            </a:solidFill>
            <a:ln w="9525">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z="300000">
              <a:bevelT w="190500" h="38100"/>
            </a:sp3d>
          </p:spPr>
          <p:style>
            <a:lnRef idx="0">
              <a:scrgbClr r="0" g="0" b="0"/>
            </a:lnRef>
            <a:fillRef idx="1">
              <a:scrgbClr r="0" g="0" b="0"/>
            </a:fillRef>
            <a:effectRef idx="0">
              <a:scrgbClr r="0" g="0" b="0"/>
            </a:effectRef>
            <a:fontRef idx="minor">
              <a:schemeClr val="dk1">
                <a:hueOff val="0"/>
                <a:satOff val="0"/>
                <a:lumOff val="0"/>
                <a:alphaOff val="0"/>
              </a:schemeClr>
            </a:fontRef>
          </p:style>
        </p:sp>
        <p:sp>
          <p:nvSpPr>
            <p:cNvPr id="8" name="Freeform 7"/>
            <p:cNvSpPr/>
            <p:nvPr/>
          </p:nvSpPr>
          <p:spPr>
            <a:xfrm>
              <a:off x="647150" y="2231396"/>
              <a:ext cx="7849745" cy="885600"/>
            </a:xfrm>
            <a:custGeom>
              <a:avLst/>
              <a:gdLst>
                <a:gd name="connsiteX0" fmla="*/ 0 w 7849745"/>
                <a:gd name="connsiteY0" fmla="*/ 147603 h 885600"/>
                <a:gd name="connsiteX1" fmla="*/ 147603 w 7849745"/>
                <a:gd name="connsiteY1" fmla="*/ 0 h 885600"/>
                <a:gd name="connsiteX2" fmla="*/ 7702142 w 7849745"/>
                <a:gd name="connsiteY2" fmla="*/ 0 h 885600"/>
                <a:gd name="connsiteX3" fmla="*/ 7849745 w 7849745"/>
                <a:gd name="connsiteY3" fmla="*/ 147603 h 885600"/>
                <a:gd name="connsiteX4" fmla="*/ 7849745 w 7849745"/>
                <a:gd name="connsiteY4" fmla="*/ 737997 h 885600"/>
                <a:gd name="connsiteX5" fmla="*/ 7702142 w 7849745"/>
                <a:gd name="connsiteY5" fmla="*/ 885600 h 885600"/>
                <a:gd name="connsiteX6" fmla="*/ 147603 w 7849745"/>
                <a:gd name="connsiteY6" fmla="*/ 885600 h 885600"/>
                <a:gd name="connsiteX7" fmla="*/ 0 w 7849745"/>
                <a:gd name="connsiteY7" fmla="*/ 737997 h 885600"/>
                <a:gd name="connsiteX8" fmla="*/ 0 w 7849745"/>
                <a:gd name="connsiteY8" fmla="*/ 147603 h 88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49745" h="885600">
                  <a:moveTo>
                    <a:pt x="0" y="147603"/>
                  </a:moveTo>
                  <a:cubicBezTo>
                    <a:pt x="0" y="66084"/>
                    <a:pt x="66084" y="0"/>
                    <a:pt x="147603" y="0"/>
                  </a:cubicBezTo>
                  <a:lnTo>
                    <a:pt x="7702142" y="0"/>
                  </a:lnTo>
                  <a:cubicBezTo>
                    <a:pt x="7783661" y="0"/>
                    <a:pt x="7849745" y="66084"/>
                    <a:pt x="7849745" y="147603"/>
                  </a:cubicBezTo>
                  <a:lnTo>
                    <a:pt x="7849745" y="737997"/>
                  </a:lnTo>
                  <a:cubicBezTo>
                    <a:pt x="7849745" y="819516"/>
                    <a:pt x="7783661" y="885600"/>
                    <a:pt x="7702142" y="885600"/>
                  </a:cubicBezTo>
                  <a:lnTo>
                    <a:pt x="147603" y="885600"/>
                  </a:lnTo>
                  <a:cubicBezTo>
                    <a:pt x="66084" y="885600"/>
                    <a:pt x="0" y="819516"/>
                    <a:pt x="0" y="737997"/>
                  </a:cubicBezTo>
                  <a:lnTo>
                    <a:pt x="0" y="147603"/>
                  </a:lnTo>
                  <a:close/>
                </a:path>
              </a:pathLst>
            </a:custGeom>
            <a:solidFill>
              <a:schemeClr val="bg1"/>
            </a:solidFill>
            <a:ln w="9525">
              <a:solidFill>
                <a:schemeClr val="bg1">
                  <a:lumMod val="75000"/>
                </a:schemeClr>
              </a:solidFill>
            </a:ln>
            <a:effectLst>
              <a:outerShdw blurRad="149987" dist="152400" dir="8460000" algn="ctr" rotWithShape="0">
                <a:srgbClr val="000000">
                  <a:alpha val="20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1">
              <a:scrgbClr r="0" g="0" b="0"/>
            </a:fillRef>
            <a:effectRef idx="2">
              <a:scrgbClr r="0" g="0" b="0"/>
            </a:effectRef>
            <a:fontRef idx="minor">
              <a:schemeClr val="lt1"/>
            </a:fontRef>
          </p:style>
          <p:txBody>
            <a:bodyPr spcFirstLastPara="0" vert="horz" wrap="square" lIns="260972" tIns="43231" rIns="260972" bIns="43231" numCol="1" spcCol="1270" anchor="ctr" anchorCtr="0">
              <a:noAutofit/>
            </a:bodyPr>
            <a:lstStyle/>
            <a:p>
              <a:pPr lvl="0" algn="ctr" defTabSz="1600200">
                <a:lnSpc>
                  <a:spcPct val="90000"/>
                </a:lnSpc>
                <a:spcBef>
                  <a:spcPct val="0"/>
                </a:spcBef>
                <a:spcAft>
                  <a:spcPct val="35000"/>
                </a:spcAft>
              </a:pPr>
              <a:r>
                <a:rPr lang="en-US" sz="3600" b="0" kern="1200" dirty="0">
                  <a:solidFill>
                    <a:schemeClr val="tx1"/>
                  </a:solidFill>
                  <a:latin typeface="Candara" panose="020E0502030303020204" pitchFamily="34" charset="0"/>
                  <a:cs typeface="Arial" pitchFamily="34" charset="0"/>
                </a:rPr>
                <a:t>Counter Negative Elements</a:t>
              </a:r>
            </a:p>
          </p:txBody>
        </p:sp>
        <p:sp>
          <p:nvSpPr>
            <p:cNvPr id="9" name="Rectangle 8"/>
            <p:cNvSpPr/>
            <p:nvPr/>
          </p:nvSpPr>
          <p:spPr>
            <a:xfrm>
              <a:off x="457201" y="3958905"/>
              <a:ext cx="8229599" cy="756000"/>
            </a:xfrm>
            <a:prstGeom prst="rect">
              <a:avLst/>
            </a:prstGeom>
            <a:solidFill>
              <a:schemeClr val="bg1">
                <a:alpha val="90000"/>
              </a:schemeClr>
            </a:solidFill>
            <a:ln w="9525">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z="300000">
              <a:bevelT w="190500" h="38100"/>
            </a:sp3d>
          </p:spPr>
          <p:style>
            <a:lnRef idx="0">
              <a:scrgbClr r="0" g="0" b="0"/>
            </a:lnRef>
            <a:fillRef idx="1">
              <a:scrgbClr r="0" g="0" b="0"/>
            </a:fillRef>
            <a:effectRef idx="0">
              <a:scrgbClr r="0" g="0" b="0"/>
            </a:effectRef>
            <a:fontRef idx="minor">
              <a:schemeClr val="dk1">
                <a:hueOff val="0"/>
                <a:satOff val="0"/>
                <a:lumOff val="0"/>
                <a:alphaOff val="0"/>
              </a:schemeClr>
            </a:fontRef>
          </p:style>
        </p:sp>
        <p:sp>
          <p:nvSpPr>
            <p:cNvPr id="10" name="Freeform 9"/>
            <p:cNvSpPr/>
            <p:nvPr/>
          </p:nvSpPr>
          <p:spPr>
            <a:xfrm>
              <a:off x="647150" y="3592196"/>
              <a:ext cx="7849745" cy="885600"/>
            </a:xfrm>
            <a:custGeom>
              <a:avLst/>
              <a:gdLst>
                <a:gd name="connsiteX0" fmla="*/ 0 w 7849745"/>
                <a:gd name="connsiteY0" fmla="*/ 147603 h 885600"/>
                <a:gd name="connsiteX1" fmla="*/ 147603 w 7849745"/>
                <a:gd name="connsiteY1" fmla="*/ 0 h 885600"/>
                <a:gd name="connsiteX2" fmla="*/ 7702142 w 7849745"/>
                <a:gd name="connsiteY2" fmla="*/ 0 h 885600"/>
                <a:gd name="connsiteX3" fmla="*/ 7849745 w 7849745"/>
                <a:gd name="connsiteY3" fmla="*/ 147603 h 885600"/>
                <a:gd name="connsiteX4" fmla="*/ 7849745 w 7849745"/>
                <a:gd name="connsiteY4" fmla="*/ 737997 h 885600"/>
                <a:gd name="connsiteX5" fmla="*/ 7702142 w 7849745"/>
                <a:gd name="connsiteY5" fmla="*/ 885600 h 885600"/>
                <a:gd name="connsiteX6" fmla="*/ 147603 w 7849745"/>
                <a:gd name="connsiteY6" fmla="*/ 885600 h 885600"/>
                <a:gd name="connsiteX7" fmla="*/ 0 w 7849745"/>
                <a:gd name="connsiteY7" fmla="*/ 737997 h 885600"/>
                <a:gd name="connsiteX8" fmla="*/ 0 w 7849745"/>
                <a:gd name="connsiteY8" fmla="*/ 147603 h 88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49745" h="885600">
                  <a:moveTo>
                    <a:pt x="0" y="147603"/>
                  </a:moveTo>
                  <a:cubicBezTo>
                    <a:pt x="0" y="66084"/>
                    <a:pt x="66084" y="0"/>
                    <a:pt x="147603" y="0"/>
                  </a:cubicBezTo>
                  <a:lnTo>
                    <a:pt x="7702142" y="0"/>
                  </a:lnTo>
                  <a:cubicBezTo>
                    <a:pt x="7783661" y="0"/>
                    <a:pt x="7849745" y="66084"/>
                    <a:pt x="7849745" y="147603"/>
                  </a:cubicBezTo>
                  <a:lnTo>
                    <a:pt x="7849745" y="737997"/>
                  </a:lnTo>
                  <a:cubicBezTo>
                    <a:pt x="7849745" y="819516"/>
                    <a:pt x="7783661" y="885600"/>
                    <a:pt x="7702142" y="885600"/>
                  </a:cubicBezTo>
                  <a:lnTo>
                    <a:pt x="147603" y="885600"/>
                  </a:lnTo>
                  <a:cubicBezTo>
                    <a:pt x="66084" y="885600"/>
                    <a:pt x="0" y="819516"/>
                    <a:pt x="0" y="737997"/>
                  </a:cubicBezTo>
                  <a:lnTo>
                    <a:pt x="0" y="147603"/>
                  </a:lnTo>
                  <a:close/>
                </a:path>
              </a:pathLst>
            </a:custGeom>
            <a:solidFill>
              <a:schemeClr val="bg1"/>
            </a:solidFill>
            <a:ln w="9525">
              <a:solidFill>
                <a:schemeClr val="bg1">
                  <a:lumMod val="75000"/>
                </a:schemeClr>
              </a:solidFill>
            </a:ln>
            <a:effectLst>
              <a:outerShdw blurRad="149987" dist="152400" dir="8460000" algn="ctr" rotWithShape="0">
                <a:srgbClr val="000000">
                  <a:alpha val="20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1">
              <a:scrgbClr r="0" g="0" b="0"/>
            </a:fillRef>
            <a:effectRef idx="2">
              <a:scrgbClr r="0" g="0" b="0"/>
            </a:effectRef>
            <a:fontRef idx="minor">
              <a:schemeClr val="lt1"/>
            </a:fontRef>
          </p:style>
          <p:txBody>
            <a:bodyPr spcFirstLastPara="0" vert="horz" wrap="square" lIns="260972" tIns="43231" rIns="260972" bIns="43231" numCol="1" spcCol="1270" anchor="ctr" anchorCtr="0">
              <a:noAutofit/>
            </a:bodyPr>
            <a:lstStyle/>
            <a:p>
              <a:pPr lvl="0" algn="ctr" defTabSz="1600200">
                <a:lnSpc>
                  <a:spcPct val="90000"/>
                </a:lnSpc>
                <a:spcBef>
                  <a:spcPct val="0"/>
                </a:spcBef>
                <a:spcAft>
                  <a:spcPct val="35000"/>
                </a:spcAft>
              </a:pPr>
              <a:r>
                <a:rPr lang="en-US" sz="3600" b="0" kern="1200" dirty="0">
                  <a:solidFill>
                    <a:schemeClr val="tx1"/>
                  </a:solidFill>
                  <a:latin typeface="Candara" panose="020E0502030303020204" pitchFamily="34" charset="0"/>
                  <a:cs typeface="Arial" pitchFamily="34" charset="0"/>
                </a:rPr>
                <a:t>Focus on Positive Communication</a:t>
              </a:r>
            </a:p>
          </p:txBody>
        </p:sp>
        <p:sp>
          <p:nvSpPr>
            <p:cNvPr id="11" name="Rectangle 10"/>
            <p:cNvSpPr/>
            <p:nvPr/>
          </p:nvSpPr>
          <p:spPr>
            <a:xfrm>
              <a:off x="457201" y="5319705"/>
              <a:ext cx="8229599" cy="756000"/>
            </a:xfrm>
            <a:prstGeom prst="rect">
              <a:avLst/>
            </a:prstGeom>
            <a:solidFill>
              <a:schemeClr val="bg1">
                <a:alpha val="90000"/>
              </a:schemeClr>
            </a:solidFill>
            <a:ln w="9525">
              <a:solidFill>
                <a:schemeClr val="bg1">
                  <a:lumMod val="8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z="300000">
              <a:bevelT w="190500" h="38100"/>
            </a:sp3d>
          </p:spPr>
          <p:style>
            <a:lnRef idx="0">
              <a:scrgbClr r="0" g="0" b="0"/>
            </a:lnRef>
            <a:fillRef idx="1">
              <a:scrgbClr r="0" g="0" b="0"/>
            </a:fillRef>
            <a:effectRef idx="0">
              <a:scrgbClr r="0" g="0" b="0"/>
            </a:effectRef>
            <a:fontRef idx="minor">
              <a:schemeClr val="dk1">
                <a:hueOff val="0"/>
                <a:satOff val="0"/>
                <a:lumOff val="0"/>
                <a:alphaOff val="0"/>
              </a:schemeClr>
            </a:fontRef>
          </p:style>
        </p:sp>
        <p:sp>
          <p:nvSpPr>
            <p:cNvPr id="12" name="Freeform 11"/>
            <p:cNvSpPr/>
            <p:nvPr/>
          </p:nvSpPr>
          <p:spPr>
            <a:xfrm>
              <a:off x="647150" y="4952996"/>
              <a:ext cx="7849745" cy="885600"/>
            </a:xfrm>
            <a:custGeom>
              <a:avLst/>
              <a:gdLst>
                <a:gd name="connsiteX0" fmla="*/ 0 w 7849745"/>
                <a:gd name="connsiteY0" fmla="*/ 147603 h 885600"/>
                <a:gd name="connsiteX1" fmla="*/ 147603 w 7849745"/>
                <a:gd name="connsiteY1" fmla="*/ 0 h 885600"/>
                <a:gd name="connsiteX2" fmla="*/ 7702142 w 7849745"/>
                <a:gd name="connsiteY2" fmla="*/ 0 h 885600"/>
                <a:gd name="connsiteX3" fmla="*/ 7849745 w 7849745"/>
                <a:gd name="connsiteY3" fmla="*/ 147603 h 885600"/>
                <a:gd name="connsiteX4" fmla="*/ 7849745 w 7849745"/>
                <a:gd name="connsiteY4" fmla="*/ 737997 h 885600"/>
                <a:gd name="connsiteX5" fmla="*/ 7702142 w 7849745"/>
                <a:gd name="connsiteY5" fmla="*/ 885600 h 885600"/>
                <a:gd name="connsiteX6" fmla="*/ 147603 w 7849745"/>
                <a:gd name="connsiteY6" fmla="*/ 885600 h 885600"/>
                <a:gd name="connsiteX7" fmla="*/ 0 w 7849745"/>
                <a:gd name="connsiteY7" fmla="*/ 737997 h 885600"/>
                <a:gd name="connsiteX8" fmla="*/ 0 w 7849745"/>
                <a:gd name="connsiteY8" fmla="*/ 147603 h 88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49745" h="885600">
                  <a:moveTo>
                    <a:pt x="0" y="147603"/>
                  </a:moveTo>
                  <a:cubicBezTo>
                    <a:pt x="0" y="66084"/>
                    <a:pt x="66084" y="0"/>
                    <a:pt x="147603" y="0"/>
                  </a:cubicBezTo>
                  <a:lnTo>
                    <a:pt x="7702142" y="0"/>
                  </a:lnTo>
                  <a:cubicBezTo>
                    <a:pt x="7783661" y="0"/>
                    <a:pt x="7849745" y="66084"/>
                    <a:pt x="7849745" y="147603"/>
                  </a:cubicBezTo>
                  <a:lnTo>
                    <a:pt x="7849745" y="737997"/>
                  </a:lnTo>
                  <a:cubicBezTo>
                    <a:pt x="7849745" y="819516"/>
                    <a:pt x="7783661" y="885600"/>
                    <a:pt x="7702142" y="885600"/>
                  </a:cubicBezTo>
                  <a:lnTo>
                    <a:pt x="147603" y="885600"/>
                  </a:lnTo>
                  <a:cubicBezTo>
                    <a:pt x="66084" y="885600"/>
                    <a:pt x="0" y="819516"/>
                    <a:pt x="0" y="737997"/>
                  </a:cubicBezTo>
                  <a:lnTo>
                    <a:pt x="0" y="147603"/>
                  </a:lnTo>
                  <a:close/>
                </a:path>
              </a:pathLst>
            </a:custGeom>
            <a:solidFill>
              <a:schemeClr val="bg1"/>
            </a:solidFill>
            <a:ln w="9525">
              <a:solidFill>
                <a:schemeClr val="bg1">
                  <a:lumMod val="75000"/>
                </a:schemeClr>
              </a:solidFill>
            </a:ln>
            <a:effectLst>
              <a:outerShdw blurRad="149987" dist="152400" dir="8460000" algn="ctr" rotWithShape="0">
                <a:srgbClr val="000000">
                  <a:alpha val="20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1">
              <a:scrgbClr r="0" g="0" b="0"/>
            </a:fillRef>
            <a:effectRef idx="2">
              <a:scrgbClr r="0" g="0" b="0"/>
            </a:effectRef>
            <a:fontRef idx="minor">
              <a:schemeClr val="lt1"/>
            </a:fontRef>
          </p:style>
          <p:txBody>
            <a:bodyPr spcFirstLastPara="0" vert="horz" wrap="square" lIns="260972" tIns="43231" rIns="260972" bIns="43231" numCol="1" spcCol="1270" anchor="ctr" anchorCtr="0">
              <a:noAutofit/>
            </a:bodyPr>
            <a:lstStyle/>
            <a:p>
              <a:pPr lvl="0" algn="ctr" defTabSz="1600200">
                <a:lnSpc>
                  <a:spcPct val="90000"/>
                </a:lnSpc>
                <a:spcBef>
                  <a:spcPct val="0"/>
                </a:spcBef>
                <a:spcAft>
                  <a:spcPct val="35000"/>
                </a:spcAft>
              </a:pPr>
              <a:r>
                <a:rPr lang="en-US" sz="3600" b="0" kern="1200" dirty="0">
                  <a:solidFill>
                    <a:schemeClr val="tx1"/>
                  </a:solidFill>
                  <a:latin typeface="Candara" panose="020E0502030303020204" pitchFamily="34" charset="0"/>
                  <a:cs typeface="Arial" pitchFamily="34" charset="0"/>
                </a:rPr>
                <a:t>Present All Sides of the Situation</a:t>
              </a:r>
            </a:p>
          </p:txBody>
        </p:sp>
      </p:gr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7200" y="1981200"/>
            <a:ext cx="8229600" cy="4191000"/>
            <a:chOff x="457200" y="1981200"/>
            <a:chExt cx="8229600" cy="4191000"/>
          </a:xfrm>
        </p:grpSpPr>
        <p:sp>
          <p:nvSpPr>
            <p:cNvPr id="8" name="Rectangle 7"/>
            <p:cNvSpPr/>
            <p:nvPr/>
          </p:nvSpPr>
          <p:spPr bwMode="auto">
            <a:xfrm>
              <a:off x="457200" y="1981200"/>
              <a:ext cx="1295400" cy="4191000"/>
            </a:xfrm>
            <a:prstGeom prst="rect">
              <a:avLst/>
            </a:prstGeom>
            <a:solidFill>
              <a:srgbClr val="C5C8A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ndara" panose="020E0502030303020204" pitchFamily="34" charset="0"/>
              </a:endParaRPr>
            </a:p>
          </p:txBody>
        </p:sp>
        <p:sp>
          <p:nvSpPr>
            <p:cNvPr id="9" name="TextBox 8"/>
            <p:cNvSpPr txBox="1"/>
            <p:nvPr/>
          </p:nvSpPr>
          <p:spPr>
            <a:xfrm rot="16200000">
              <a:off x="-594438" y="3784313"/>
              <a:ext cx="3398687" cy="584775"/>
            </a:xfrm>
            <a:prstGeom prst="rect">
              <a:avLst/>
            </a:prstGeom>
            <a:solidFill>
              <a:srgbClr val="C5C8A9"/>
            </a:solidFill>
            <a:ln>
              <a:noFill/>
            </a:ln>
            <a:effectLst/>
          </p:spPr>
          <p:txBody>
            <a:bodyPr wrap="none" rtlCol="0">
              <a:spAutoFit/>
            </a:bodyPr>
            <a:lstStyle/>
            <a:p>
              <a:r>
                <a:rPr lang="en-US" sz="3200" dirty="0">
                  <a:latin typeface="Candara" panose="020E0502030303020204" pitchFamily="34" charset="0"/>
                </a:rPr>
                <a:t>Common Mistakes</a:t>
              </a:r>
            </a:p>
          </p:txBody>
        </p:sp>
        <p:sp>
          <p:nvSpPr>
            <p:cNvPr id="12" name="Rectangle 11"/>
            <p:cNvSpPr/>
            <p:nvPr/>
          </p:nvSpPr>
          <p:spPr bwMode="auto">
            <a:xfrm>
              <a:off x="1752600" y="1981200"/>
              <a:ext cx="6934200" cy="10477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ndara" panose="020E0502030303020204" pitchFamily="34" charset="0"/>
                  <a:sym typeface="Wingdings"/>
                </a:rPr>
                <a:t></a:t>
              </a:r>
              <a:r>
                <a:rPr kumimoji="0" lang="en-US" sz="3200" b="0" i="0" u="none" strike="noStrike" cap="none" normalizeH="0" baseline="0" dirty="0">
                  <a:ln>
                    <a:noFill/>
                  </a:ln>
                  <a:solidFill>
                    <a:schemeClr val="tx1"/>
                  </a:solidFill>
                  <a:effectLst/>
                  <a:latin typeface="Candara" panose="020E0502030303020204" pitchFamily="34" charset="0"/>
                </a:rPr>
                <a:t>Using a Hard Sell Approach</a:t>
              </a:r>
            </a:p>
          </p:txBody>
        </p:sp>
        <p:sp>
          <p:nvSpPr>
            <p:cNvPr id="13" name="Rectangle 12"/>
            <p:cNvSpPr/>
            <p:nvPr/>
          </p:nvSpPr>
          <p:spPr bwMode="auto">
            <a:xfrm>
              <a:off x="1752600" y="3028950"/>
              <a:ext cx="6934200" cy="10477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ndara" panose="020E0502030303020204" pitchFamily="34" charset="0"/>
                  <a:sym typeface="Wingdings"/>
                </a:rPr>
                <a:t></a:t>
              </a:r>
              <a:r>
                <a:rPr kumimoji="0" lang="en-US" sz="3200" b="0" i="0" u="none" strike="noStrike" cap="none" normalizeH="0" baseline="0" dirty="0">
                  <a:ln>
                    <a:noFill/>
                  </a:ln>
                  <a:solidFill>
                    <a:schemeClr val="tx1"/>
                  </a:solidFill>
                  <a:effectLst/>
                  <a:latin typeface="Candara" panose="020E0502030303020204" pitchFamily="34" charset="0"/>
                </a:rPr>
                <a:t>Being Resistant to Compromise</a:t>
              </a:r>
            </a:p>
          </p:txBody>
        </p:sp>
        <p:sp>
          <p:nvSpPr>
            <p:cNvPr id="14" name="Rectangle 13"/>
            <p:cNvSpPr/>
            <p:nvPr/>
          </p:nvSpPr>
          <p:spPr bwMode="auto">
            <a:xfrm>
              <a:off x="1752600" y="4076700"/>
              <a:ext cx="6934200" cy="10477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ndara" panose="020E0502030303020204" pitchFamily="34" charset="0"/>
                  <a:sym typeface="Wingdings"/>
                </a:rPr>
                <a:t></a:t>
              </a:r>
              <a:r>
                <a:rPr kumimoji="0" lang="en-US" sz="3200" b="0" i="0" u="none" strike="noStrike" cap="none" normalizeH="0" baseline="0" dirty="0">
                  <a:ln>
                    <a:noFill/>
                  </a:ln>
                  <a:solidFill>
                    <a:schemeClr val="tx1"/>
                  </a:solidFill>
                  <a:effectLst/>
                  <a:latin typeface="Candara" panose="020E0502030303020204" pitchFamily="34" charset="0"/>
                </a:rPr>
                <a:t>Relying Solely on Great Arguments</a:t>
              </a:r>
            </a:p>
          </p:txBody>
        </p:sp>
        <p:sp>
          <p:nvSpPr>
            <p:cNvPr id="17" name="Rectangle 16"/>
            <p:cNvSpPr/>
            <p:nvPr/>
          </p:nvSpPr>
          <p:spPr bwMode="auto">
            <a:xfrm>
              <a:off x="1752600" y="5124450"/>
              <a:ext cx="6934200" cy="10477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ndara" panose="020E0502030303020204" pitchFamily="34" charset="0"/>
                  <a:sym typeface="Wingdings"/>
                </a:rPr>
                <a:t></a:t>
              </a:r>
              <a:r>
                <a:rPr kumimoji="0" lang="en-US" sz="3200" b="0" i="0" u="none" strike="noStrike" cap="none" normalizeH="0" baseline="0" dirty="0">
                  <a:ln>
                    <a:noFill/>
                  </a:ln>
                  <a:solidFill>
                    <a:schemeClr val="tx1"/>
                  </a:solidFill>
                  <a:effectLst/>
                  <a:latin typeface="Candara" panose="020E0502030303020204" pitchFamily="34" charset="0"/>
                </a:rPr>
                <a:t>Using a “One-Shot” Approach</a:t>
              </a:r>
            </a:p>
          </p:txBody>
        </p:sp>
      </p:grpSp>
      <p:sp>
        <p:nvSpPr>
          <p:cNvPr id="784386" name="Rectangle 2"/>
          <p:cNvSpPr>
            <a:spLocks noGrp="1" noChangeArrowheads="1"/>
          </p:cNvSpPr>
          <p:nvPr>
            <p:ph type="title"/>
          </p:nvPr>
        </p:nvSpPr>
        <p:spPr>
          <a:xfrm>
            <a:off x="457200" y="381000"/>
            <a:ext cx="8229600" cy="1600200"/>
          </a:xfrm>
          <a:solidFill>
            <a:srgbClr val="1F497D"/>
          </a:solidFill>
          <a:ln w="9525">
            <a:solidFill>
              <a:srgbClr val="292929"/>
            </a:solidFill>
          </a:ln>
          <a:effectLst/>
        </p:spPr>
        <p:txBody>
          <a:bodyPr/>
          <a:lstStyle/>
          <a:p>
            <a:r>
              <a:rPr lang="en-US" sz="4400" dirty="0">
                <a:solidFill>
                  <a:schemeClr val="bg1"/>
                </a:solidFill>
              </a:rPr>
              <a:t>Avoiding Common Mistakes in Persuasive Communication</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497D"/>
          </a:solidFill>
          <a:effectLst>
            <a:outerShdw blurRad="50800" dist="38100" dir="5400000" algn="t" rotWithShape="0">
              <a:prstClr val="black">
                <a:alpha val="40000"/>
              </a:prstClr>
            </a:outerShdw>
          </a:effectLst>
        </p:spPr>
        <p:txBody>
          <a:bodyPr/>
          <a:lstStyle/>
          <a:p>
            <a:r>
              <a:rPr lang="en-US" sz="4400" dirty="0"/>
              <a:t>Common Categories of Persuasive Messages</a:t>
            </a:r>
          </a:p>
        </p:txBody>
      </p:sp>
      <p:grpSp>
        <p:nvGrpSpPr>
          <p:cNvPr id="6" name="Group 5"/>
          <p:cNvGrpSpPr/>
          <p:nvPr/>
        </p:nvGrpSpPr>
        <p:grpSpPr>
          <a:xfrm>
            <a:off x="457200" y="2183205"/>
            <a:ext cx="8229601" cy="3862983"/>
            <a:chOff x="457200" y="2183205"/>
            <a:chExt cx="8229601" cy="3862983"/>
          </a:xfrm>
        </p:grpSpPr>
        <p:sp>
          <p:nvSpPr>
            <p:cNvPr id="7" name="Freeform 6"/>
            <p:cNvSpPr/>
            <p:nvPr/>
          </p:nvSpPr>
          <p:spPr>
            <a:xfrm>
              <a:off x="762001" y="2335568"/>
              <a:ext cx="7924800" cy="1054819"/>
            </a:xfrm>
            <a:custGeom>
              <a:avLst/>
              <a:gdLst>
                <a:gd name="connsiteX0" fmla="*/ 0 w 3375421"/>
                <a:gd name="connsiteY0" fmla="*/ 0 h 1054819"/>
                <a:gd name="connsiteX1" fmla="*/ 3375421 w 3375421"/>
                <a:gd name="connsiteY1" fmla="*/ 0 h 1054819"/>
                <a:gd name="connsiteX2" fmla="*/ 3375421 w 3375421"/>
                <a:gd name="connsiteY2" fmla="*/ 1054819 h 1054819"/>
                <a:gd name="connsiteX3" fmla="*/ 0 w 3375421"/>
                <a:gd name="connsiteY3" fmla="*/ 1054819 h 1054819"/>
                <a:gd name="connsiteX4" fmla="*/ 0 w 3375421"/>
                <a:gd name="connsiteY4" fmla="*/ 0 h 105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5421" h="1054819">
                  <a:moveTo>
                    <a:pt x="0" y="0"/>
                  </a:moveTo>
                  <a:lnTo>
                    <a:pt x="3375421" y="0"/>
                  </a:lnTo>
                  <a:lnTo>
                    <a:pt x="3375421" y="1054819"/>
                  </a:lnTo>
                  <a:lnTo>
                    <a:pt x="0" y="1054819"/>
                  </a:lnTo>
                  <a:lnTo>
                    <a:pt x="0" y="0"/>
                  </a:lnTo>
                  <a:close/>
                </a:path>
              </a:pathLst>
            </a:custGeom>
            <a:ln>
              <a:solidFill>
                <a:schemeClr val="bg1">
                  <a:lumMod val="65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14464" tIns="190500" rIns="190500" bIns="190500" numCol="1" spcCol="1270" anchor="ctr" anchorCtr="0">
              <a:noAutofit/>
            </a:bodyPr>
            <a:lstStyle/>
            <a:p>
              <a:pPr lvl="0" algn="l" defTabSz="2222500">
                <a:lnSpc>
                  <a:spcPct val="90000"/>
                </a:lnSpc>
                <a:spcBef>
                  <a:spcPct val="0"/>
                </a:spcBef>
                <a:spcAft>
                  <a:spcPct val="35000"/>
                </a:spcAft>
              </a:pPr>
              <a:r>
                <a:rPr lang="en-US" sz="3600" kern="1200" dirty="0">
                  <a:latin typeface="Candara" panose="020E0502030303020204" pitchFamily="34" charset="0"/>
                </a:rPr>
                <a:t>Requests for Action</a:t>
              </a:r>
            </a:p>
          </p:txBody>
        </p:sp>
        <p:sp>
          <p:nvSpPr>
            <p:cNvPr id="8" name="Rectangle 7"/>
            <p:cNvSpPr/>
            <p:nvPr/>
          </p:nvSpPr>
          <p:spPr>
            <a:xfrm>
              <a:off x="457200" y="2183205"/>
              <a:ext cx="914399" cy="952194"/>
            </a:xfrm>
            <a:prstGeom prst="rect">
              <a:avLst/>
            </a:prstGeom>
            <a:solidFill>
              <a:srgbClr val="C5C8A9"/>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Freeform 8"/>
            <p:cNvSpPr/>
            <p:nvPr/>
          </p:nvSpPr>
          <p:spPr>
            <a:xfrm>
              <a:off x="762001" y="3663468"/>
              <a:ext cx="7924800" cy="1054819"/>
            </a:xfrm>
            <a:custGeom>
              <a:avLst/>
              <a:gdLst>
                <a:gd name="connsiteX0" fmla="*/ 0 w 3375421"/>
                <a:gd name="connsiteY0" fmla="*/ 0 h 1054819"/>
                <a:gd name="connsiteX1" fmla="*/ 3375421 w 3375421"/>
                <a:gd name="connsiteY1" fmla="*/ 0 h 1054819"/>
                <a:gd name="connsiteX2" fmla="*/ 3375421 w 3375421"/>
                <a:gd name="connsiteY2" fmla="*/ 1054819 h 1054819"/>
                <a:gd name="connsiteX3" fmla="*/ 0 w 3375421"/>
                <a:gd name="connsiteY3" fmla="*/ 1054819 h 1054819"/>
                <a:gd name="connsiteX4" fmla="*/ 0 w 3375421"/>
                <a:gd name="connsiteY4" fmla="*/ 0 h 105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5421" h="1054819">
                  <a:moveTo>
                    <a:pt x="0" y="0"/>
                  </a:moveTo>
                  <a:lnTo>
                    <a:pt x="3375421" y="0"/>
                  </a:lnTo>
                  <a:lnTo>
                    <a:pt x="3375421" y="1054819"/>
                  </a:lnTo>
                  <a:lnTo>
                    <a:pt x="0" y="1054819"/>
                  </a:lnTo>
                  <a:lnTo>
                    <a:pt x="0" y="0"/>
                  </a:lnTo>
                  <a:close/>
                </a:path>
              </a:pathLst>
            </a:custGeom>
            <a:ln>
              <a:solidFill>
                <a:schemeClr val="bg1">
                  <a:lumMod val="65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14464" tIns="190500" rIns="190500" bIns="190500" numCol="1" spcCol="1270" anchor="ctr" anchorCtr="0">
              <a:noAutofit/>
            </a:bodyPr>
            <a:lstStyle/>
            <a:p>
              <a:pPr lvl="0" algn="l" defTabSz="2222500">
                <a:lnSpc>
                  <a:spcPct val="90000"/>
                </a:lnSpc>
                <a:spcBef>
                  <a:spcPct val="0"/>
                </a:spcBef>
                <a:spcAft>
                  <a:spcPct val="35000"/>
                </a:spcAft>
              </a:pPr>
              <a:r>
                <a:rPr lang="en-US" sz="3600" kern="1200" dirty="0">
                  <a:latin typeface="Candara" panose="020E0502030303020204" pitchFamily="34" charset="0"/>
                </a:rPr>
                <a:t>Presentation of Ideas</a:t>
              </a:r>
            </a:p>
          </p:txBody>
        </p:sp>
        <p:sp>
          <p:nvSpPr>
            <p:cNvPr id="10" name="Rectangle 9"/>
            <p:cNvSpPr/>
            <p:nvPr/>
          </p:nvSpPr>
          <p:spPr>
            <a:xfrm>
              <a:off x="457200" y="3511105"/>
              <a:ext cx="914399" cy="952194"/>
            </a:xfrm>
            <a:prstGeom prst="rect">
              <a:avLst/>
            </a:prstGeom>
            <a:solidFill>
              <a:srgbClr val="C5C8A9"/>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Freeform 10"/>
            <p:cNvSpPr/>
            <p:nvPr/>
          </p:nvSpPr>
          <p:spPr>
            <a:xfrm>
              <a:off x="762001" y="4991369"/>
              <a:ext cx="7924800" cy="1054819"/>
            </a:xfrm>
            <a:custGeom>
              <a:avLst/>
              <a:gdLst>
                <a:gd name="connsiteX0" fmla="*/ 0 w 3375421"/>
                <a:gd name="connsiteY0" fmla="*/ 0 h 1054819"/>
                <a:gd name="connsiteX1" fmla="*/ 3375421 w 3375421"/>
                <a:gd name="connsiteY1" fmla="*/ 0 h 1054819"/>
                <a:gd name="connsiteX2" fmla="*/ 3375421 w 3375421"/>
                <a:gd name="connsiteY2" fmla="*/ 1054819 h 1054819"/>
                <a:gd name="connsiteX3" fmla="*/ 0 w 3375421"/>
                <a:gd name="connsiteY3" fmla="*/ 1054819 h 1054819"/>
                <a:gd name="connsiteX4" fmla="*/ 0 w 3375421"/>
                <a:gd name="connsiteY4" fmla="*/ 0 h 105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5421" h="1054819">
                  <a:moveTo>
                    <a:pt x="0" y="0"/>
                  </a:moveTo>
                  <a:lnTo>
                    <a:pt x="3375421" y="0"/>
                  </a:lnTo>
                  <a:lnTo>
                    <a:pt x="3375421" y="1054819"/>
                  </a:lnTo>
                  <a:lnTo>
                    <a:pt x="0" y="1054819"/>
                  </a:lnTo>
                  <a:lnTo>
                    <a:pt x="0" y="0"/>
                  </a:lnTo>
                  <a:close/>
                </a:path>
              </a:pathLst>
            </a:custGeom>
            <a:ln>
              <a:solidFill>
                <a:schemeClr val="bg1">
                  <a:lumMod val="65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14464" tIns="190500" rIns="190500" bIns="190500" numCol="1" spcCol="1270" anchor="ctr" anchorCtr="0">
              <a:noAutofit/>
            </a:bodyPr>
            <a:lstStyle/>
            <a:p>
              <a:pPr lvl="0" algn="l" defTabSz="2222500">
                <a:lnSpc>
                  <a:spcPct val="90000"/>
                </a:lnSpc>
                <a:spcBef>
                  <a:spcPct val="0"/>
                </a:spcBef>
                <a:spcAft>
                  <a:spcPct val="35000"/>
                </a:spcAft>
              </a:pPr>
              <a:r>
                <a:rPr lang="en-US" sz="3600" kern="1200" dirty="0">
                  <a:latin typeface="Candara" panose="020E0502030303020204" pitchFamily="34" charset="0"/>
                </a:rPr>
                <a:t>Claims and Requests for Adjustment</a:t>
              </a:r>
            </a:p>
          </p:txBody>
        </p:sp>
        <p:sp>
          <p:nvSpPr>
            <p:cNvPr id="12" name="Rectangle 11"/>
            <p:cNvSpPr/>
            <p:nvPr/>
          </p:nvSpPr>
          <p:spPr>
            <a:xfrm>
              <a:off x="457200" y="4839006"/>
              <a:ext cx="914399" cy="952194"/>
            </a:xfrm>
            <a:prstGeom prst="rect">
              <a:avLst/>
            </a:prstGeom>
            <a:solidFill>
              <a:srgbClr val="C5C8A9"/>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18572415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tx2"/>
          </a:solidFill>
        </p:spPr>
        <p:txBody>
          <a:bodyPr/>
          <a:lstStyle/>
          <a:p>
            <a:r>
              <a:rPr lang="en-US" dirty="0"/>
              <a:t>Using the Three-Step Process for Persuasive Messages</a:t>
            </a:r>
          </a:p>
        </p:txBody>
      </p:sp>
      <p:sp>
        <p:nvSpPr>
          <p:cNvPr id="3" name="Subtitle 2"/>
          <p:cNvSpPr>
            <a:spLocks noGrp="1"/>
          </p:cNvSpPr>
          <p:nvPr>
            <p:ph type="subTitle" idx="1"/>
          </p:nvPr>
        </p:nvSpPr>
        <p:spPr/>
        <p:txBody>
          <a:bodyPr/>
          <a:lstStyle/>
          <a:p>
            <a:r>
              <a:rPr lang="en-US" dirty="0"/>
              <a:t>Apply the three-step writing process to persuasive messages.</a:t>
            </a:r>
          </a:p>
        </p:txBody>
      </p:sp>
    </p:spTree>
    <p:extLst>
      <p:ext uri="{BB962C8B-B14F-4D97-AF65-F5344CB8AC3E}">
        <p14:creationId xmlns:p14="http://schemas.microsoft.com/office/powerpoint/2010/main" val="37620133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375" name="Rectangle 319"/>
          <p:cNvSpPr>
            <a:spLocks noGrp="1" noChangeArrowheads="1"/>
          </p:cNvSpPr>
          <p:nvPr>
            <p:ph type="title"/>
          </p:nvPr>
        </p:nvSpPr>
        <p:spPr>
          <a:solidFill>
            <a:srgbClr val="1F497D"/>
          </a:solidFill>
          <a:ln w="9525">
            <a:solidFill>
              <a:srgbClr val="292929"/>
            </a:solidFill>
          </a:ln>
        </p:spPr>
        <p:txBody>
          <a:bodyPr/>
          <a:lstStyle/>
          <a:p>
            <a:r>
              <a:rPr lang="en-US" dirty="0">
                <a:solidFill>
                  <a:schemeClr val="bg1"/>
                </a:solidFill>
              </a:rPr>
              <a:t>Persuasive Requests </a:t>
            </a:r>
            <a:br>
              <a:rPr lang="en-US" dirty="0">
                <a:solidFill>
                  <a:schemeClr val="bg1"/>
                </a:solidFill>
              </a:rPr>
            </a:br>
            <a:r>
              <a:rPr lang="en-US" dirty="0">
                <a:solidFill>
                  <a:schemeClr val="bg1"/>
                </a:solidFill>
              </a:rPr>
              <a:t>for Action</a:t>
            </a:r>
          </a:p>
        </p:txBody>
      </p:sp>
      <p:grpSp>
        <p:nvGrpSpPr>
          <p:cNvPr id="6" name="Group 5"/>
          <p:cNvGrpSpPr/>
          <p:nvPr/>
        </p:nvGrpSpPr>
        <p:grpSpPr>
          <a:xfrm>
            <a:off x="457200" y="2133600"/>
            <a:ext cx="8229600" cy="4038600"/>
            <a:chOff x="457200" y="2133600"/>
            <a:chExt cx="8229600" cy="4038600"/>
          </a:xfrm>
        </p:grpSpPr>
        <p:grpSp>
          <p:nvGrpSpPr>
            <p:cNvPr id="4" name="Group 3"/>
            <p:cNvGrpSpPr/>
            <p:nvPr/>
          </p:nvGrpSpPr>
          <p:grpSpPr>
            <a:xfrm>
              <a:off x="457200" y="2133600"/>
              <a:ext cx="8229600" cy="2895600"/>
              <a:chOff x="457200" y="2133600"/>
              <a:chExt cx="8229600" cy="2895600"/>
            </a:xfrm>
          </p:grpSpPr>
          <p:sp>
            <p:nvSpPr>
              <p:cNvPr id="14" name="Round Diagonal Corner Rectangle 13"/>
              <p:cNvSpPr/>
              <p:nvPr/>
            </p:nvSpPr>
            <p:spPr bwMode="auto">
              <a:xfrm>
                <a:off x="457200" y="2133600"/>
                <a:ext cx="4114800" cy="2895600"/>
              </a:xfrm>
              <a:prstGeom prst="round2DiagRect">
                <a:avLst/>
              </a:prstGeom>
              <a:solidFill>
                <a:srgbClr val="F8F8F8"/>
              </a:solidFill>
              <a:ln w="9525" cap="flat" cmpd="sng" algn="ctr">
                <a:solidFill>
                  <a:schemeClr val="tx1"/>
                </a:solidFill>
                <a:prstDash val="solid"/>
                <a:round/>
                <a:headEnd type="none" w="med" len="med"/>
                <a:tailEnd type="none" w="med" len="med"/>
              </a:ln>
              <a:effectLst>
                <a:outerShdw blurRad="50800" dist="76200" dir="5400000" algn="t" rotWithShape="0">
                  <a:prstClr val="black">
                    <a:alpha val="2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Candara" panose="020E0502030303020204" pitchFamily="34" charset="0"/>
                  </a:rPr>
                  <a:t>Direct Approach to Persuasion</a:t>
                </a:r>
              </a:p>
            </p:txBody>
          </p:sp>
          <p:sp>
            <p:nvSpPr>
              <p:cNvPr id="15" name="Round Diagonal Corner Rectangle 14"/>
              <p:cNvSpPr/>
              <p:nvPr/>
            </p:nvSpPr>
            <p:spPr bwMode="auto">
              <a:xfrm flipH="1">
                <a:off x="4572000" y="2133600"/>
                <a:ext cx="4114800" cy="2895600"/>
              </a:xfrm>
              <a:prstGeom prst="round2DiagRect">
                <a:avLst/>
              </a:prstGeom>
              <a:solidFill>
                <a:srgbClr val="F8F8F8"/>
              </a:solidFill>
              <a:ln w="9525" cap="flat" cmpd="sng" algn="ctr">
                <a:solidFill>
                  <a:schemeClr val="tx1"/>
                </a:solidFill>
                <a:prstDash val="solid"/>
                <a:round/>
                <a:headEnd type="none" w="med" len="med"/>
                <a:tailEnd type="none" w="med" len="med"/>
              </a:ln>
              <a:effectLst>
                <a:outerShdw blurRad="50800" dist="76200" dir="5400000" algn="t" rotWithShape="0">
                  <a:prstClr val="black">
                    <a:alpha val="2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Candara" panose="020E0502030303020204" pitchFamily="34" charset="0"/>
                  </a:rPr>
                  <a:t>Indirect Approach to Persuasion</a:t>
                </a:r>
              </a:p>
            </p:txBody>
          </p:sp>
        </p:grpSp>
        <p:sp>
          <p:nvSpPr>
            <p:cNvPr id="3" name="Right Arrow 2"/>
            <p:cNvSpPr/>
            <p:nvPr/>
          </p:nvSpPr>
          <p:spPr bwMode="auto">
            <a:xfrm>
              <a:off x="4572000" y="5181600"/>
              <a:ext cx="4114800" cy="990600"/>
            </a:xfrm>
            <a:prstGeom prst="rightArrow">
              <a:avLst/>
            </a:prstGeom>
            <a:solidFill>
              <a:srgbClr val="C4341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Candara" panose="020E0502030303020204" pitchFamily="34" charset="0"/>
                </a:rPr>
                <a:t>Unanticipated Request</a:t>
              </a:r>
            </a:p>
          </p:txBody>
        </p:sp>
        <p:sp>
          <p:nvSpPr>
            <p:cNvPr id="13" name="Right Arrow 12"/>
            <p:cNvSpPr/>
            <p:nvPr/>
          </p:nvSpPr>
          <p:spPr bwMode="auto">
            <a:xfrm flipH="1">
              <a:off x="457200" y="5181600"/>
              <a:ext cx="4114752" cy="990600"/>
            </a:xfrm>
            <a:prstGeom prst="rightArrow">
              <a:avLst/>
            </a:prstGeom>
            <a:solidFill>
              <a:srgbClr val="093B8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bg1"/>
                  </a:solidFill>
                  <a:latin typeface="Candara" panose="020E0502030303020204" pitchFamily="34" charset="0"/>
                </a:rPr>
                <a:t>A</a:t>
              </a:r>
              <a:r>
                <a:rPr kumimoji="0" lang="en-US" sz="2400" b="0" i="0" u="none" strike="noStrike" cap="none" normalizeH="0" baseline="0" dirty="0">
                  <a:ln>
                    <a:noFill/>
                  </a:ln>
                  <a:solidFill>
                    <a:schemeClr val="bg1"/>
                  </a:solidFill>
                  <a:effectLst/>
                  <a:latin typeface="Candara" panose="020E0502030303020204" pitchFamily="34" charset="0"/>
                </a:rPr>
                <a:t>nticipated Request</a:t>
              </a:r>
            </a:p>
          </p:txBody>
        </p:sp>
      </p:grpSp>
    </p:spTree>
    <p:extLst>
      <p:ext uri="{BB962C8B-B14F-4D97-AF65-F5344CB8AC3E}">
        <p14:creationId xmlns:p14="http://schemas.microsoft.com/office/powerpoint/2010/main" val="339877428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375" name="Rectangle 319"/>
          <p:cNvSpPr>
            <a:spLocks noGrp="1" noChangeArrowheads="1"/>
          </p:cNvSpPr>
          <p:nvPr>
            <p:ph type="title"/>
          </p:nvPr>
        </p:nvSpPr>
        <p:spPr>
          <a:solidFill>
            <a:srgbClr val="1F497D"/>
          </a:solidFill>
          <a:ln w="9525">
            <a:solidFill>
              <a:srgbClr val="292929"/>
            </a:solidFill>
          </a:ln>
        </p:spPr>
        <p:txBody>
          <a:bodyPr/>
          <a:lstStyle/>
          <a:p>
            <a:r>
              <a:rPr lang="en-US" dirty="0">
                <a:solidFill>
                  <a:schemeClr val="bg1"/>
                </a:solidFill>
              </a:rPr>
              <a:t>Persuasive Presentation </a:t>
            </a:r>
            <a:br>
              <a:rPr lang="en-US" dirty="0">
                <a:solidFill>
                  <a:schemeClr val="bg1"/>
                </a:solidFill>
              </a:rPr>
            </a:br>
            <a:r>
              <a:rPr lang="en-US" dirty="0">
                <a:solidFill>
                  <a:schemeClr val="bg1"/>
                </a:solidFill>
              </a:rPr>
              <a:t>of Ideas</a:t>
            </a:r>
          </a:p>
        </p:txBody>
      </p:sp>
      <p:grpSp>
        <p:nvGrpSpPr>
          <p:cNvPr id="2" name="Group 1"/>
          <p:cNvGrpSpPr/>
          <p:nvPr/>
        </p:nvGrpSpPr>
        <p:grpSpPr>
          <a:xfrm>
            <a:off x="457200" y="2133600"/>
            <a:ext cx="8229600" cy="3917476"/>
            <a:chOff x="457200" y="2133600"/>
            <a:chExt cx="8229600" cy="3917476"/>
          </a:xfrm>
        </p:grpSpPr>
        <p:sp>
          <p:nvSpPr>
            <p:cNvPr id="8" name="Folded Corner 7"/>
            <p:cNvSpPr/>
            <p:nvPr/>
          </p:nvSpPr>
          <p:spPr bwMode="auto">
            <a:xfrm flipH="1">
              <a:off x="457200" y="2690457"/>
              <a:ext cx="2667000" cy="2803762"/>
            </a:xfrm>
            <a:prstGeom prst="foldedCorner">
              <a:avLst/>
            </a:prstGeom>
            <a:solidFill>
              <a:srgbClr val="0089D1"/>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a:ln>
                    <a:noFill/>
                  </a:ln>
                  <a:solidFill>
                    <a:schemeClr val="bg1"/>
                  </a:solidFill>
                  <a:effectLst/>
                  <a:latin typeface="Candara" panose="020E0502030303020204" pitchFamily="34" charset="0"/>
                </a:rPr>
                <a:t>Changing</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a:ln>
                    <a:noFill/>
                  </a:ln>
                  <a:solidFill>
                    <a:schemeClr val="bg1"/>
                  </a:solidFill>
                  <a:effectLst/>
                  <a:latin typeface="Candara" panose="020E0502030303020204" pitchFamily="34" charset="0"/>
                </a:rPr>
                <a:t>Attitudes or</a:t>
              </a:r>
            </a:p>
            <a:p>
              <a:pPr marL="0" marR="0" indent="0" algn="ctr" defTabSz="914400" rtl="0" eaLnBrk="1" fontAlgn="base" latinLnBrk="0" hangingPunct="1">
                <a:lnSpc>
                  <a:spcPct val="100000"/>
                </a:lnSpc>
                <a:spcBef>
                  <a:spcPct val="0"/>
                </a:spcBef>
                <a:spcAft>
                  <a:spcPct val="0"/>
                </a:spcAft>
                <a:buClrTx/>
                <a:buSzTx/>
                <a:buFontTx/>
                <a:buNone/>
                <a:tabLst/>
              </a:pPr>
              <a:r>
                <a:rPr lang="en-US" sz="3000" dirty="0">
                  <a:solidFill>
                    <a:schemeClr val="bg1"/>
                  </a:solidFill>
                  <a:latin typeface="Candara" panose="020E0502030303020204" pitchFamily="34" charset="0"/>
                </a:rPr>
                <a:t>Beliefs About</a:t>
              </a:r>
            </a:p>
            <a:p>
              <a:pPr marL="0" marR="0" indent="0" algn="ctr" defTabSz="914400" rtl="0" eaLnBrk="1" fontAlgn="base" latinLnBrk="0" hangingPunct="1">
                <a:lnSpc>
                  <a:spcPct val="100000"/>
                </a:lnSpc>
                <a:spcBef>
                  <a:spcPct val="0"/>
                </a:spcBef>
                <a:spcAft>
                  <a:spcPct val="0"/>
                </a:spcAft>
                <a:buClrTx/>
                <a:buSzTx/>
                <a:buFontTx/>
                <a:buNone/>
                <a:tabLst/>
              </a:pPr>
              <a:r>
                <a:rPr lang="en-US" sz="3000" dirty="0">
                  <a:solidFill>
                    <a:schemeClr val="bg1"/>
                  </a:solidFill>
                  <a:latin typeface="Candara" panose="020E0502030303020204" pitchFamily="34" charset="0"/>
                </a:rPr>
                <a:t>a Topic</a:t>
              </a:r>
              <a:endParaRPr kumimoji="0" lang="en-US" sz="3000" b="0" i="0" u="none" strike="noStrike" cap="none" normalizeH="0" baseline="0" dirty="0">
                <a:ln>
                  <a:noFill/>
                </a:ln>
                <a:solidFill>
                  <a:schemeClr val="bg1"/>
                </a:solidFill>
                <a:effectLst/>
                <a:latin typeface="Candara" panose="020E0502030303020204" pitchFamily="34" charset="0"/>
              </a:endParaRPr>
            </a:p>
          </p:txBody>
        </p:sp>
        <p:sp>
          <p:nvSpPr>
            <p:cNvPr id="9" name="Folded Corner 8"/>
            <p:cNvSpPr/>
            <p:nvPr/>
          </p:nvSpPr>
          <p:spPr bwMode="auto">
            <a:xfrm flipH="1">
              <a:off x="3505200" y="2133600"/>
              <a:ext cx="5181600" cy="1098076"/>
            </a:xfrm>
            <a:prstGeom prst="foldedCorner">
              <a:avLst/>
            </a:prstGeom>
            <a:solidFill>
              <a:schemeClr val="bg1"/>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a:ln>
                    <a:noFill/>
                  </a:ln>
                  <a:solidFill>
                    <a:schemeClr val="tx1"/>
                  </a:solidFill>
                  <a:effectLst/>
                  <a:latin typeface="Candara" panose="020E0502030303020204" pitchFamily="34" charset="0"/>
                </a:rPr>
                <a:t>Consider a New Idea</a:t>
              </a:r>
            </a:p>
          </p:txBody>
        </p:sp>
        <p:sp>
          <p:nvSpPr>
            <p:cNvPr id="10" name="Folded Corner 9"/>
            <p:cNvSpPr/>
            <p:nvPr/>
          </p:nvSpPr>
          <p:spPr bwMode="auto">
            <a:xfrm flipH="1">
              <a:off x="3505200" y="3543300"/>
              <a:ext cx="5181600" cy="1098076"/>
            </a:xfrm>
            <a:prstGeom prst="foldedCorner">
              <a:avLst/>
            </a:prstGeom>
            <a:solidFill>
              <a:schemeClr val="bg1"/>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a:ln>
                    <a:noFill/>
                  </a:ln>
                  <a:solidFill>
                    <a:schemeClr val="tx1"/>
                  </a:solidFill>
                  <a:effectLst/>
                  <a:latin typeface="Candara" panose="020E0502030303020204" pitchFamily="34" charset="0"/>
                </a:rPr>
                <a:t>Reexamine</a:t>
              </a:r>
              <a:r>
                <a:rPr kumimoji="0" lang="en-US" sz="3000" b="0" i="0" u="none" strike="noStrike" cap="none" normalizeH="0" dirty="0">
                  <a:ln>
                    <a:noFill/>
                  </a:ln>
                  <a:solidFill>
                    <a:schemeClr val="tx1"/>
                  </a:solidFill>
                  <a:effectLst/>
                  <a:latin typeface="Candara" panose="020E0502030303020204" pitchFamily="34" charset="0"/>
                </a:rPr>
                <a:t> Opinions</a:t>
              </a:r>
              <a:endParaRPr kumimoji="0" lang="en-US" sz="3000" b="0" i="0" u="none" strike="noStrike" cap="none" normalizeH="0" baseline="0" dirty="0">
                <a:ln>
                  <a:noFill/>
                </a:ln>
                <a:solidFill>
                  <a:schemeClr val="tx1"/>
                </a:solidFill>
                <a:effectLst/>
                <a:latin typeface="Candara" panose="020E0502030303020204" pitchFamily="34" charset="0"/>
              </a:endParaRPr>
            </a:p>
          </p:txBody>
        </p:sp>
        <p:sp>
          <p:nvSpPr>
            <p:cNvPr id="11" name="Folded Corner 10"/>
            <p:cNvSpPr/>
            <p:nvPr/>
          </p:nvSpPr>
          <p:spPr bwMode="auto">
            <a:xfrm flipH="1">
              <a:off x="3505200" y="4953000"/>
              <a:ext cx="5181600" cy="1098076"/>
            </a:xfrm>
            <a:prstGeom prst="foldedCorner">
              <a:avLst/>
            </a:prstGeom>
            <a:solidFill>
              <a:schemeClr val="bg1"/>
            </a:solidFill>
            <a:ln w="9525" cap="flat" cmpd="sng" algn="ctr">
              <a:solidFill>
                <a:schemeClr val="tx1"/>
              </a:solidFill>
              <a:prstDash val="solid"/>
              <a:round/>
              <a:headEnd type="none" w="med" len="med"/>
              <a:tailEnd type="none" w="med" len="med"/>
            </a:ln>
            <a:effectLst>
              <a:outerShdw blurRad="50800" dist="38100" dir="5400000" algn="t" rotWithShape="0">
                <a:prstClr val="black">
                  <a:alpha val="2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a:ln>
                    <a:noFill/>
                  </a:ln>
                  <a:solidFill>
                    <a:schemeClr val="tx1"/>
                  </a:solidFill>
                  <a:effectLst/>
                  <a:latin typeface="Candara" panose="020E0502030303020204" pitchFamily="34" charset="0"/>
                </a:rPr>
                <a:t>Reconsider Ways</a:t>
              </a:r>
              <a:r>
                <a:rPr kumimoji="0" lang="en-US" sz="3000" b="0" i="0" u="none" strike="noStrike" cap="none" normalizeH="0" dirty="0">
                  <a:ln>
                    <a:noFill/>
                  </a:ln>
                  <a:solidFill>
                    <a:schemeClr val="tx1"/>
                  </a:solidFill>
                  <a:effectLst/>
                  <a:latin typeface="Candara" panose="020E0502030303020204" pitchFamily="34" charset="0"/>
                </a:rPr>
                <a:t> of Thinking</a:t>
              </a:r>
              <a:endParaRPr kumimoji="0" lang="en-US" sz="3000" b="0" i="0" u="none" strike="noStrike" cap="none" normalizeH="0" baseline="0" dirty="0">
                <a:ln>
                  <a:noFill/>
                </a:ln>
                <a:solidFill>
                  <a:schemeClr val="tx1"/>
                </a:solidFill>
                <a:effectLst/>
                <a:latin typeface="Candara" panose="020E0502030303020204" pitchFamily="34" charset="0"/>
              </a:endParaRPr>
            </a:p>
          </p:txBody>
        </p:sp>
        <p:cxnSp>
          <p:nvCxnSpPr>
            <p:cNvPr id="12" name="Elbow Connector 11"/>
            <p:cNvCxnSpPr>
              <a:stCxn id="8" idx="1"/>
              <a:endCxn id="9" idx="3"/>
            </p:cNvCxnSpPr>
            <p:nvPr/>
          </p:nvCxnSpPr>
          <p:spPr bwMode="auto">
            <a:xfrm flipV="1">
              <a:off x="3124200" y="2682638"/>
              <a:ext cx="381000" cy="1409700"/>
            </a:xfrm>
            <a:prstGeom prst="bentConnector3">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 name="Elbow Connector 12"/>
            <p:cNvCxnSpPr>
              <a:stCxn id="8" idx="1"/>
              <a:endCxn id="11" idx="3"/>
            </p:cNvCxnSpPr>
            <p:nvPr/>
          </p:nvCxnSpPr>
          <p:spPr bwMode="auto">
            <a:xfrm>
              <a:off x="3124200" y="4092338"/>
              <a:ext cx="381000" cy="1409700"/>
            </a:xfrm>
            <a:prstGeom prst="bentConnector3">
              <a:avLst/>
            </a:prstGeom>
            <a:solidFill>
              <a:schemeClr val="accent1"/>
            </a:solidFill>
            <a:ln w="127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81629409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375" name="Rectangle 319"/>
          <p:cNvSpPr>
            <a:spLocks noGrp="1" noChangeArrowheads="1"/>
          </p:cNvSpPr>
          <p:nvPr>
            <p:ph type="title"/>
          </p:nvPr>
        </p:nvSpPr>
        <p:spPr>
          <a:solidFill>
            <a:srgbClr val="1F497D"/>
          </a:solidFill>
          <a:ln w="9525">
            <a:solidFill>
              <a:srgbClr val="292929"/>
            </a:solidFill>
          </a:ln>
        </p:spPr>
        <p:txBody>
          <a:bodyPr/>
          <a:lstStyle/>
          <a:p>
            <a:r>
              <a:rPr lang="en-US" dirty="0">
                <a:solidFill>
                  <a:schemeClr val="bg1"/>
                </a:solidFill>
              </a:rPr>
              <a:t>Persuasive Claims and Requests for Adjustment</a:t>
            </a:r>
          </a:p>
        </p:txBody>
      </p:sp>
      <p:grpSp>
        <p:nvGrpSpPr>
          <p:cNvPr id="7" name="Group 6"/>
          <p:cNvGrpSpPr/>
          <p:nvPr/>
        </p:nvGrpSpPr>
        <p:grpSpPr>
          <a:xfrm>
            <a:off x="472440" y="2057399"/>
            <a:ext cx="8199120" cy="4037072"/>
            <a:chOff x="472440" y="2057399"/>
            <a:chExt cx="8199120" cy="4037072"/>
          </a:xfrm>
        </p:grpSpPr>
        <p:sp>
          <p:nvSpPr>
            <p:cNvPr id="8" name="Freeform 7"/>
            <p:cNvSpPr/>
            <p:nvPr/>
          </p:nvSpPr>
          <p:spPr>
            <a:xfrm>
              <a:off x="472440" y="2057399"/>
              <a:ext cx="8199120" cy="913364"/>
            </a:xfrm>
            <a:custGeom>
              <a:avLst/>
              <a:gdLst>
                <a:gd name="connsiteX0" fmla="*/ 0 w 7442001"/>
                <a:gd name="connsiteY0" fmla="*/ 91877 h 918765"/>
                <a:gd name="connsiteX1" fmla="*/ 91877 w 7442001"/>
                <a:gd name="connsiteY1" fmla="*/ 0 h 918765"/>
                <a:gd name="connsiteX2" fmla="*/ 7350125 w 7442001"/>
                <a:gd name="connsiteY2" fmla="*/ 0 h 918765"/>
                <a:gd name="connsiteX3" fmla="*/ 7442002 w 7442001"/>
                <a:gd name="connsiteY3" fmla="*/ 91877 h 918765"/>
                <a:gd name="connsiteX4" fmla="*/ 7442001 w 7442001"/>
                <a:gd name="connsiteY4" fmla="*/ 826889 h 918765"/>
                <a:gd name="connsiteX5" fmla="*/ 7350124 w 7442001"/>
                <a:gd name="connsiteY5" fmla="*/ 918766 h 918765"/>
                <a:gd name="connsiteX6" fmla="*/ 91877 w 7442001"/>
                <a:gd name="connsiteY6" fmla="*/ 918765 h 918765"/>
                <a:gd name="connsiteX7" fmla="*/ 0 w 7442001"/>
                <a:gd name="connsiteY7" fmla="*/ 826888 h 918765"/>
                <a:gd name="connsiteX8" fmla="*/ 0 w 7442001"/>
                <a:gd name="connsiteY8" fmla="*/ 91877 h 9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2001" h="918765">
                  <a:moveTo>
                    <a:pt x="0" y="91877"/>
                  </a:moveTo>
                  <a:cubicBezTo>
                    <a:pt x="0" y="41135"/>
                    <a:pt x="41135" y="0"/>
                    <a:pt x="91877" y="0"/>
                  </a:cubicBezTo>
                  <a:lnTo>
                    <a:pt x="7350125" y="0"/>
                  </a:lnTo>
                  <a:cubicBezTo>
                    <a:pt x="7400867" y="0"/>
                    <a:pt x="7442002" y="41135"/>
                    <a:pt x="7442002" y="91877"/>
                  </a:cubicBezTo>
                  <a:cubicBezTo>
                    <a:pt x="7442002" y="336881"/>
                    <a:pt x="7442001" y="581885"/>
                    <a:pt x="7442001" y="826889"/>
                  </a:cubicBezTo>
                  <a:cubicBezTo>
                    <a:pt x="7442001" y="877631"/>
                    <a:pt x="7400866" y="918766"/>
                    <a:pt x="7350124" y="918766"/>
                  </a:cubicBezTo>
                  <a:lnTo>
                    <a:pt x="91877" y="918765"/>
                  </a:lnTo>
                  <a:cubicBezTo>
                    <a:pt x="41135" y="918765"/>
                    <a:pt x="0" y="877630"/>
                    <a:pt x="0" y="826888"/>
                  </a:cubicBezTo>
                  <a:lnTo>
                    <a:pt x="0" y="91877"/>
                  </a:lnTo>
                  <a:close/>
                </a:path>
              </a:pathLst>
            </a:custGeom>
            <a:solidFill>
              <a:schemeClr val="bg1"/>
            </a:solidFill>
            <a:ln w="9525">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110" tIns="77710" rIns="103110" bIns="77710" numCol="1" spcCol="1270" anchor="ctr" anchorCtr="0">
              <a:noAutofit/>
            </a:bodyPr>
            <a:lstStyle/>
            <a:p>
              <a:pPr lvl="0" algn="ctr" defTabSz="1778000">
                <a:lnSpc>
                  <a:spcPct val="90000"/>
                </a:lnSpc>
                <a:spcBef>
                  <a:spcPct val="0"/>
                </a:spcBef>
                <a:spcAft>
                  <a:spcPct val="35000"/>
                </a:spcAft>
              </a:pPr>
              <a:r>
                <a:rPr lang="en-US" sz="3600" kern="1200" dirty="0">
                  <a:solidFill>
                    <a:schemeClr val="tx1"/>
                  </a:solidFill>
                  <a:latin typeface="Candara" panose="020E0502030303020204" pitchFamily="34" charset="0"/>
                </a:rPr>
                <a:t>Review the Facts in a Positive Tone</a:t>
              </a:r>
            </a:p>
          </p:txBody>
        </p:sp>
        <p:sp>
          <p:nvSpPr>
            <p:cNvPr id="9" name="Rounded Rectangle 8"/>
            <p:cNvSpPr/>
            <p:nvPr/>
          </p:nvSpPr>
          <p:spPr>
            <a:xfrm>
              <a:off x="521970" y="3135170"/>
              <a:ext cx="918765" cy="913364"/>
            </a:xfrm>
            <a:prstGeom prst="roundRect">
              <a:avLst>
                <a:gd name="adj" fmla="val 16670"/>
              </a:avLst>
            </a:prstGeom>
            <a:solidFill>
              <a:srgbClr val="00A86D"/>
            </a:solidFill>
            <a:ln w="9525">
              <a:solidFill>
                <a:srgbClr val="DDDDDD"/>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9"/>
            <p:cNvSpPr/>
            <p:nvPr/>
          </p:nvSpPr>
          <p:spPr>
            <a:xfrm>
              <a:off x="1495861" y="3135170"/>
              <a:ext cx="7126169" cy="913364"/>
            </a:xfrm>
            <a:custGeom>
              <a:avLst/>
              <a:gdLst>
                <a:gd name="connsiteX0" fmla="*/ 0 w 6468109"/>
                <a:gd name="connsiteY0" fmla="*/ 153158 h 918765"/>
                <a:gd name="connsiteX1" fmla="*/ 153158 w 6468109"/>
                <a:gd name="connsiteY1" fmla="*/ 0 h 918765"/>
                <a:gd name="connsiteX2" fmla="*/ 6314951 w 6468109"/>
                <a:gd name="connsiteY2" fmla="*/ 0 h 918765"/>
                <a:gd name="connsiteX3" fmla="*/ 6468109 w 6468109"/>
                <a:gd name="connsiteY3" fmla="*/ 153158 h 918765"/>
                <a:gd name="connsiteX4" fmla="*/ 6468109 w 6468109"/>
                <a:gd name="connsiteY4" fmla="*/ 765607 h 918765"/>
                <a:gd name="connsiteX5" fmla="*/ 6314951 w 6468109"/>
                <a:gd name="connsiteY5" fmla="*/ 918765 h 918765"/>
                <a:gd name="connsiteX6" fmla="*/ 153158 w 6468109"/>
                <a:gd name="connsiteY6" fmla="*/ 918765 h 918765"/>
                <a:gd name="connsiteX7" fmla="*/ 0 w 6468109"/>
                <a:gd name="connsiteY7" fmla="*/ 765607 h 918765"/>
                <a:gd name="connsiteX8" fmla="*/ 0 w 6468109"/>
                <a:gd name="connsiteY8" fmla="*/ 153158 h 9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8109" h="918765">
                  <a:moveTo>
                    <a:pt x="0" y="153158"/>
                  </a:moveTo>
                  <a:cubicBezTo>
                    <a:pt x="0" y="68571"/>
                    <a:pt x="68571" y="0"/>
                    <a:pt x="153158" y="0"/>
                  </a:cubicBezTo>
                  <a:lnTo>
                    <a:pt x="6314951" y="0"/>
                  </a:lnTo>
                  <a:cubicBezTo>
                    <a:pt x="6399538" y="0"/>
                    <a:pt x="6468109" y="68571"/>
                    <a:pt x="6468109" y="153158"/>
                  </a:cubicBezTo>
                  <a:lnTo>
                    <a:pt x="6468109" y="765607"/>
                  </a:lnTo>
                  <a:cubicBezTo>
                    <a:pt x="6468109" y="850194"/>
                    <a:pt x="6399538" y="918765"/>
                    <a:pt x="6314951" y="918765"/>
                  </a:cubicBezTo>
                  <a:lnTo>
                    <a:pt x="153158" y="918765"/>
                  </a:lnTo>
                  <a:cubicBezTo>
                    <a:pt x="68571" y="918765"/>
                    <a:pt x="0" y="850194"/>
                    <a:pt x="0" y="765607"/>
                  </a:cubicBezTo>
                  <a:lnTo>
                    <a:pt x="0" y="153158"/>
                  </a:lnTo>
                  <a:close/>
                </a:path>
              </a:pathLst>
            </a:custGeom>
            <a:solidFill>
              <a:schemeClr val="bg1"/>
            </a:solidFill>
            <a:ln w="9525">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106" tIns="251106" rIns="251106" bIns="251106" numCol="1" spcCol="1270" anchor="ctr" anchorCtr="0">
              <a:noAutofit/>
            </a:bodyPr>
            <a:lstStyle/>
            <a:p>
              <a:pPr lvl="0" algn="l" defTabSz="1289050">
                <a:lnSpc>
                  <a:spcPct val="90000"/>
                </a:lnSpc>
                <a:spcBef>
                  <a:spcPct val="0"/>
                </a:spcBef>
                <a:spcAft>
                  <a:spcPct val="35000"/>
                </a:spcAft>
              </a:pPr>
              <a:r>
                <a:rPr lang="en-US" sz="3200" dirty="0">
                  <a:solidFill>
                    <a:schemeClr val="tx1"/>
                  </a:solidFill>
                  <a:latin typeface="Candara" panose="020E0502030303020204" pitchFamily="34" charset="0"/>
                </a:rPr>
                <a:t>Outline the Problem and Its Status</a:t>
              </a:r>
              <a:endParaRPr lang="en-US" sz="3200" kern="1200" dirty="0">
                <a:solidFill>
                  <a:schemeClr val="tx1"/>
                </a:solidFill>
                <a:latin typeface="Candara" panose="020E0502030303020204" pitchFamily="34" charset="0"/>
              </a:endParaRPr>
            </a:p>
          </p:txBody>
        </p:sp>
        <p:sp>
          <p:nvSpPr>
            <p:cNvPr id="11" name="Rounded Rectangle 10"/>
            <p:cNvSpPr/>
            <p:nvPr/>
          </p:nvSpPr>
          <p:spPr>
            <a:xfrm>
              <a:off x="521970" y="4158137"/>
              <a:ext cx="918765" cy="913364"/>
            </a:xfrm>
            <a:prstGeom prst="roundRect">
              <a:avLst>
                <a:gd name="adj" fmla="val 16670"/>
              </a:avLst>
            </a:prstGeom>
            <a:solidFill>
              <a:srgbClr val="00A86D"/>
            </a:solidFill>
            <a:ln w="9525">
              <a:solidFill>
                <a:srgbClr val="DDDDDD"/>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11"/>
            <p:cNvSpPr/>
            <p:nvPr/>
          </p:nvSpPr>
          <p:spPr>
            <a:xfrm>
              <a:off x="1495861" y="4158137"/>
              <a:ext cx="7126169" cy="913364"/>
            </a:xfrm>
            <a:custGeom>
              <a:avLst/>
              <a:gdLst>
                <a:gd name="connsiteX0" fmla="*/ 0 w 6468109"/>
                <a:gd name="connsiteY0" fmla="*/ 153158 h 918765"/>
                <a:gd name="connsiteX1" fmla="*/ 153158 w 6468109"/>
                <a:gd name="connsiteY1" fmla="*/ 0 h 918765"/>
                <a:gd name="connsiteX2" fmla="*/ 6314951 w 6468109"/>
                <a:gd name="connsiteY2" fmla="*/ 0 h 918765"/>
                <a:gd name="connsiteX3" fmla="*/ 6468109 w 6468109"/>
                <a:gd name="connsiteY3" fmla="*/ 153158 h 918765"/>
                <a:gd name="connsiteX4" fmla="*/ 6468109 w 6468109"/>
                <a:gd name="connsiteY4" fmla="*/ 765607 h 918765"/>
                <a:gd name="connsiteX5" fmla="*/ 6314951 w 6468109"/>
                <a:gd name="connsiteY5" fmla="*/ 918765 h 918765"/>
                <a:gd name="connsiteX6" fmla="*/ 153158 w 6468109"/>
                <a:gd name="connsiteY6" fmla="*/ 918765 h 918765"/>
                <a:gd name="connsiteX7" fmla="*/ 0 w 6468109"/>
                <a:gd name="connsiteY7" fmla="*/ 765607 h 918765"/>
                <a:gd name="connsiteX8" fmla="*/ 0 w 6468109"/>
                <a:gd name="connsiteY8" fmla="*/ 153158 h 9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8109" h="918765">
                  <a:moveTo>
                    <a:pt x="0" y="153158"/>
                  </a:moveTo>
                  <a:cubicBezTo>
                    <a:pt x="0" y="68571"/>
                    <a:pt x="68571" y="0"/>
                    <a:pt x="153158" y="0"/>
                  </a:cubicBezTo>
                  <a:lnTo>
                    <a:pt x="6314951" y="0"/>
                  </a:lnTo>
                  <a:cubicBezTo>
                    <a:pt x="6399538" y="0"/>
                    <a:pt x="6468109" y="68571"/>
                    <a:pt x="6468109" y="153158"/>
                  </a:cubicBezTo>
                  <a:lnTo>
                    <a:pt x="6468109" y="765607"/>
                  </a:lnTo>
                  <a:cubicBezTo>
                    <a:pt x="6468109" y="850194"/>
                    <a:pt x="6399538" y="918765"/>
                    <a:pt x="6314951" y="918765"/>
                  </a:cubicBezTo>
                  <a:lnTo>
                    <a:pt x="153158" y="918765"/>
                  </a:lnTo>
                  <a:cubicBezTo>
                    <a:pt x="68571" y="918765"/>
                    <a:pt x="0" y="850194"/>
                    <a:pt x="0" y="765607"/>
                  </a:cubicBezTo>
                  <a:lnTo>
                    <a:pt x="0" y="153158"/>
                  </a:lnTo>
                  <a:close/>
                </a:path>
              </a:pathLst>
            </a:custGeom>
            <a:solidFill>
              <a:schemeClr val="bg1"/>
            </a:solidFill>
            <a:ln w="9525">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106" tIns="251106" rIns="251106" bIns="251106" numCol="1" spcCol="1270" anchor="ctr" anchorCtr="0">
              <a:noAutofit/>
            </a:bodyPr>
            <a:lstStyle/>
            <a:p>
              <a:pPr lvl="0" algn="l" defTabSz="1289050">
                <a:lnSpc>
                  <a:spcPct val="90000"/>
                </a:lnSpc>
                <a:spcBef>
                  <a:spcPct val="0"/>
                </a:spcBef>
                <a:spcAft>
                  <a:spcPct val="35000"/>
                </a:spcAft>
              </a:pPr>
              <a:r>
                <a:rPr lang="en-US" sz="3200" dirty="0">
                  <a:solidFill>
                    <a:schemeClr val="tx1"/>
                  </a:solidFill>
                  <a:latin typeface="Candara" panose="020E0502030303020204" pitchFamily="34" charset="0"/>
                </a:rPr>
                <a:t>Give Reasons for Granting the Claim</a:t>
              </a:r>
              <a:endParaRPr lang="en-US" sz="3200" kern="1200" dirty="0">
                <a:solidFill>
                  <a:schemeClr val="tx1"/>
                </a:solidFill>
                <a:latin typeface="Candara" panose="020E0502030303020204" pitchFamily="34" charset="0"/>
              </a:endParaRPr>
            </a:p>
          </p:txBody>
        </p:sp>
        <p:sp>
          <p:nvSpPr>
            <p:cNvPr id="13" name="Rounded Rectangle 12"/>
            <p:cNvSpPr/>
            <p:nvPr/>
          </p:nvSpPr>
          <p:spPr>
            <a:xfrm>
              <a:off x="521970" y="5181106"/>
              <a:ext cx="918765" cy="913364"/>
            </a:xfrm>
            <a:prstGeom prst="roundRect">
              <a:avLst>
                <a:gd name="adj" fmla="val 16670"/>
              </a:avLst>
            </a:prstGeom>
            <a:solidFill>
              <a:srgbClr val="00A86D"/>
            </a:solidFill>
            <a:ln w="9525">
              <a:solidFill>
                <a:srgbClr val="DDDDDD"/>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13"/>
            <p:cNvSpPr/>
            <p:nvPr/>
          </p:nvSpPr>
          <p:spPr>
            <a:xfrm>
              <a:off x="1495861" y="5181107"/>
              <a:ext cx="7126169" cy="913364"/>
            </a:xfrm>
            <a:custGeom>
              <a:avLst/>
              <a:gdLst>
                <a:gd name="connsiteX0" fmla="*/ 0 w 6468109"/>
                <a:gd name="connsiteY0" fmla="*/ 153158 h 918765"/>
                <a:gd name="connsiteX1" fmla="*/ 153158 w 6468109"/>
                <a:gd name="connsiteY1" fmla="*/ 0 h 918765"/>
                <a:gd name="connsiteX2" fmla="*/ 6314951 w 6468109"/>
                <a:gd name="connsiteY2" fmla="*/ 0 h 918765"/>
                <a:gd name="connsiteX3" fmla="*/ 6468109 w 6468109"/>
                <a:gd name="connsiteY3" fmla="*/ 153158 h 918765"/>
                <a:gd name="connsiteX4" fmla="*/ 6468109 w 6468109"/>
                <a:gd name="connsiteY4" fmla="*/ 765607 h 918765"/>
                <a:gd name="connsiteX5" fmla="*/ 6314951 w 6468109"/>
                <a:gd name="connsiteY5" fmla="*/ 918765 h 918765"/>
                <a:gd name="connsiteX6" fmla="*/ 153158 w 6468109"/>
                <a:gd name="connsiteY6" fmla="*/ 918765 h 918765"/>
                <a:gd name="connsiteX7" fmla="*/ 0 w 6468109"/>
                <a:gd name="connsiteY7" fmla="*/ 765607 h 918765"/>
                <a:gd name="connsiteX8" fmla="*/ 0 w 6468109"/>
                <a:gd name="connsiteY8" fmla="*/ 153158 h 9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8109" h="918765">
                  <a:moveTo>
                    <a:pt x="0" y="153158"/>
                  </a:moveTo>
                  <a:cubicBezTo>
                    <a:pt x="0" y="68571"/>
                    <a:pt x="68571" y="0"/>
                    <a:pt x="153158" y="0"/>
                  </a:cubicBezTo>
                  <a:lnTo>
                    <a:pt x="6314951" y="0"/>
                  </a:lnTo>
                  <a:cubicBezTo>
                    <a:pt x="6399538" y="0"/>
                    <a:pt x="6468109" y="68571"/>
                    <a:pt x="6468109" y="153158"/>
                  </a:cubicBezTo>
                  <a:lnTo>
                    <a:pt x="6468109" y="765607"/>
                  </a:lnTo>
                  <a:cubicBezTo>
                    <a:pt x="6468109" y="850194"/>
                    <a:pt x="6399538" y="918765"/>
                    <a:pt x="6314951" y="918765"/>
                  </a:cubicBezTo>
                  <a:lnTo>
                    <a:pt x="153158" y="918765"/>
                  </a:lnTo>
                  <a:cubicBezTo>
                    <a:pt x="68571" y="918765"/>
                    <a:pt x="0" y="850194"/>
                    <a:pt x="0" y="765607"/>
                  </a:cubicBezTo>
                  <a:lnTo>
                    <a:pt x="0" y="153158"/>
                  </a:lnTo>
                  <a:close/>
                </a:path>
              </a:pathLst>
            </a:custGeom>
            <a:solidFill>
              <a:schemeClr val="bg1"/>
            </a:solidFill>
            <a:ln w="9525">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106" tIns="251106" rIns="251106" bIns="251106" numCol="1" spcCol="1270" anchor="ctr" anchorCtr="0">
              <a:noAutofit/>
            </a:bodyPr>
            <a:lstStyle/>
            <a:p>
              <a:pPr lvl="0" algn="l" defTabSz="1289050">
                <a:lnSpc>
                  <a:spcPct val="90000"/>
                </a:lnSpc>
                <a:spcBef>
                  <a:spcPct val="0"/>
                </a:spcBef>
                <a:spcAft>
                  <a:spcPct val="35000"/>
                </a:spcAft>
              </a:pPr>
              <a:r>
                <a:rPr lang="en-US" sz="3200" kern="1200" dirty="0">
                  <a:solidFill>
                    <a:schemeClr val="tx1"/>
                  </a:solidFill>
                  <a:latin typeface="Candara" panose="020E0502030303020204" pitchFamily="34" charset="0"/>
                </a:rPr>
                <a:t>Close on a Respectful Note</a:t>
              </a:r>
            </a:p>
          </p:txBody>
        </p:sp>
      </p:grpSp>
    </p:spTree>
    <p:extLst>
      <p:ext uri="{BB962C8B-B14F-4D97-AF65-F5344CB8AC3E}">
        <p14:creationId xmlns:p14="http://schemas.microsoft.com/office/powerpoint/2010/main" val="82202742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tx2"/>
          </a:solidFill>
        </p:spPr>
        <p:txBody>
          <a:bodyPr/>
          <a:lstStyle/>
          <a:p>
            <a:r>
              <a:rPr lang="en-US" dirty="0"/>
              <a:t>Developing Marketing and </a:t>
            </a:r>
            <a:br>
              <a:rPr lang="en-US" dirty="0"/>
            </a:br>
            <a:r>
              <a:rPr lang="en-US" dirty="0"/>
              <a:t>Sales Messages</a:t>
            </a:r>
          </a:p>
        </p:txBody>
      </p:sp>
      <p:sp>
        <p:nvSpPr>
          <p:cNvPr id="3" name="Subtitle 2"/>
          <p:cNvSpPr>
            <a:spLocks noGrp="1"/>
          </p:cNvSpPr>
          <p:nvPr>
            <p:ph type="subTitle" idx="1"/>
          </p:nvPr>
        </p:nvSpPr>
        <p:spPr>
          <a:xfrm>
            <a:off x="609600" y="3810000"/>
            <a:ext cx="7924800" cy="1905000"/>
          </a:xfrm>
        </p:spPr>
        <p:txBody>
          <a:bodyPr/>
          <a:lstStyle/>
          <a:p>
            <a:r>
              <a:rPr lang="en-US" sz="2800" dirty="0"/>
              <a:t>Describe an effective strategy for developing marketing and sales messages, and explain how to modify your approach when writing promotional messages for social media.</a:t>
            </a:r>
          </a:p>
          <a:p>
            <a:endParaRPr lang="en-US" sz="3000" dirty="0"/>
          </a:p>
        </p:txBody>
      </p:sp>
    </p:spTree>
    <p:extLst>
      <p:ext uri="{BB962C8B-B14F-4D97-AF65-F5344CB8AC3E}">
        <p14:creationId xmlns:p14="http://schemas.microsoft.com/office/powerpoint/2010/main" val="22586201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497D"/>
          </a:solidFill>
          <a:ln w="9525">
            <a:solidFill>
              <a:srgbClr val="292929"/>
            </a:solidFill>
          </a:ln>
          <a:effectLst>
            <a:outerShdw blurRad="149987" dist="101600" dir="8460000" algn="ctr">
              <a:srgbClr val="000000">
                <a:alpha val="25000"/>
              </a:srgbClr>
            </a:outerShdw>
          </a:effectLst>
        </p:spPr>
        <p:txBody>
          <a:bodyPr/>
          <a:lstStyle/>
          <a:p>
            <a:r>
              <a:rPr lang="en-US" dirty="0">
                <a:solidFill>
                  <a:schemeClr val="bg1"/>
                </a:solidFill>
              </a:rPr>
              <a:t>Planning Marketing and </a:t>
            </a:r>
            <a:br>
              <a:rPr lang="en-US" dirty="0">
                <a:solidFill>
                  <a:schemeClr val="bg1"/>
                </a:solidFill>
              </a:rPr>
            </a:br>
            <a:r>
              <a:rPr lang="en-US" dirty="0">
                <a:solidFill>
                  <a:schemeClr val="bg1"/>
                </a:solidFill>
              </a:rPr>
              <a:t>Sales Messages</a:t>
            </a:r>
            <a:endParaRPr lang="en-US" dirty="0"/>
          </a:p>
        </p:txBody>
      </p:sp>
      <p:grpSp>
        <p:nvGrpSpPr>
          <p:cNvPr id="10" name="Group 9"/>
          <p:cNvGrpSpPr/>
          <p:nvPr/>
        </p:nvGrpSpPr>
        <p:grpSpPr>
          <a:xfrm>
            <a:off x="800100" y="2199167"/>
            <a:ext cx="7543800" cy="3755066"/>
            <a:chOff x="800100" y="2199167"/>
            <a:chExt cx="7543800" cy="3755066"/>
          </a:xfrm>
        </p:grpSpPr>
        <p:sp>
          <p:nvSpPr>
            <p:cNvPr id="6" name="AutoShape 9" descr="Stationery"/>
            <p:cNvSpPr>
              <a:spLocks noChangeArrowheads="1"/>
            </p:cNvSpPr>
            <p:nvPr/>
          </p:nvSpPr>
          <p:spPr bwMode="auto">
            <a:xfrm>
              <a:off x="800100" y="2199167"/>
              <a:ext cx="3550024" cy="1668919"/>
            </a:xfrm>
            <a:prstGeom prst="roundRect">
              <a:avLst>
                <a:gd name="adj" fmla="val 16667"/>
              </a:avLst>
            </a:prstGeom>
            <a:solidFill>
              <a:schemeClr val="bg1"/>
            </a:solidFill>
            <a:ln w="9525">
              <a:solidFill>
                <a:schemeClr val="bg1">
                  <a:lumMod val="95000"/>
                </a:schemeClr>
              </a:solidFill>
              <a:round/>
              <a:headEnd/>
              <a:tailEnd/>
            </a:ln>
            <a:effectLst>
              <a:outerShdw blurRad="149987" dist="152400" dir="8460000" algn="ctr">
                <a:srgbClr val="000000">
                  <a:alpha val="25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3600" dirty="0">
                  <a:latin typeface="Candara" panose="020E0502030303020204" pitchFamily="34" charset="0"/>
                </a:rPr>
                <a:t>Audience </a:t>
              </a:r>
            </a:p>
            <a:p>
              <a:pPr algn="ctr"/>
              <a:r>
                <a:rPr lang="en-US" sz="3600" dirty="0">
                  <a:latin typeface="Candara" panose="020E0502030303020204" pitchFamily="34" charset="0"/>
                </a:rPr>
                <a:t>Needs</a:t>
              </a:r>
            </a:p>
          </p:txBody>
        </p:sp>
        <p:sp>
          <p:nvSpPr>
            <p:cNvPr id="7" name="AutoShape 10" descr="Stationery"/>
            <p:cNvSpPr>
              <a:spLocks noChangeArrowheads="1"/>
            </p:cNvSpPr>
            <p:nvPr/>
          </p:nvSpPr>
          <p:spPr bwMode="auto">
            <a:xfrm>
              <a:off x="4793876" y="4285314"/>
              <a:ext cx="3550024" cy="1668919"/>
            </a:xfrm>
            <a:prstGeom prst="roundRect">
              <a:avLst>
                <a:gd name="adj" fmla="val 16667"/>
              </a:avLst>
            </a:prstGeom>
            <a:solidFill>
              <a:schemeClr val="bg1"/>
            </a:solidFill>
            <a:ln w="9525">
              <a:solidFill>
                <a:schemeClr val="bg1">
                  <a:lumMod val="95000"/>
                </a:schemeClr>
              </a:solidFill>
              <a:round/>
              <a:headEnd/>
              <a:tailEnd/>
            </a:ln>
            <a:effectLst>
              <a:outerShdw blurRad="149987" dist="152400" dir="8460000" algn="ctr">
                <a:srgbClr val="000000">
                  <a:alpha val="25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3600" dirty="0">
                  <a:latin typeface="Candara" panose="020E0502030303020204" pitchFamily="34" charset="0"/>
                </a:rPr>
                <a:t>Purchase </a:t>
              </a:r>
            </a:p>
            <a:p>
              <a:pPr algn="ctr"/>
              <a:r>
                <a:rPr lang="en-US" sz="3600" dirty="0">
                  <a:latin typeface="Candara" panose="020E0502030303020204" pitchFamily="34" charset="0"/>
                </a:rPr>
                <a:t>Objections</a:t>
              </a:r>
            </a:p>
          </p:txBody>
        </p:sp>
        <p:sp>
          <p:nvSpPr>
            <p:cNvPr id="8" name="AutoShape 11" descr="Stationery"/>
            <p:cNvSpPr>
              <a:spLocks noChangeArrowheads="1"/>
            </p:cNvSpPr>
            <p:nvPr/>
          </p:nvSpPr>
          <p:spPr bwMode="auto">
            <a:xfrm>
              <a:off x="800100" y="4285314"/>
              <a:ext cx="3550024" cy="1668919"/>
            </a:xfrm>
            <a:prstGeom prst="roundRect">
              <a:avLst>
                <a:gd name="adj" fmla="val 16667"/>
              </a:avLst>
            </a:prstGeom>
            <a:solidFill>
              <a:schemeClr val="bg1"/>
            </a:solidFill>
            <a:ln w="9525">
              <a:solidFill>
                <a:schemeClr val="bg1">
                  <a:lumMod val="95000"/>
                </a:schemeClr>
              </a:solidFill>
              <a:round/>
              <a:headEnd/>
              <a:tailEnd/>
            </a:ln>
            <a:effectLst>
              <a:outerShdw blurRad="149987" dist="152400" dir="8460000" algn="ctr">
                <a:srgbClr val="000000">
                  <a:alpha val="25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3600" dirty="0">
                  <a:latin typeface="Candara" panose="020E0502030303020204" pitchFamily="34" charset="0"/>
                </a:rPr>
                <a:t>Selling Points</a:t>
              </a:r>
            </a:p>
            <a:p>
              <a:pPr algn="ctr"/>
              <a:r>
                <a:rPr lang="en-US" sz="3600" dirty="0">
                  <a:latin typeface="Candara" panose="020E0502030303020204" pitchFamily="34" charset="0"/>
                </a:rPr>
                <a:t>and Benefits</a:t>
              </a:r>
            </a:p>
          </p:txBody>
        </p:sp>
        <p:sp>
          <p:nvSpPr>
            <p:cNvPr id="9" name="AutoShape 12" descr="Stationery"/>
            <p:cNvSpPr>
              <a:spLocks noChangeArrowheads="1"/>
            </p:cNvSpPr>
            <p:nvPr/>
          </p:nvSpPr>
          <p:spPr bwMode="auto">
            <a:xfrm>
              <a:off x="4793876" y="2199167"/>
              <a:ext cx="3550024" cy="1668919"/>
            </a:xfrm>
            <a:prstGeom prst="roundRect">
              <a:avLst>
                <a:gd name="adj" fmla="val 16667"/>
              </a:avLst>
            </a:prstGeom>
            <a:solidFill>
              <a:schemeClr val="bg1"/>
            </a:solidFill>
            <a:ln w="9525">
              <a:solidFill>
                <a:schemeClr val="bg1">
                  <a:lumMod val="95000"/>
                </a:schemeClr>
              </a:solidFill>
              <a:round/>
              <a:headEnd/>
              <a:tailEnd/>
            </a:ln>
            <a:effectLst>
              <a:outerShdw blurRad="149987" dist="152400" dir="8460000" algn="ctr">
                <a:srgbClr val="000000">
                  <a:alpha val="25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lgn="ctr"/>
              <a:r>
                <a:rPr lang="en-US" sz="3600" dirty="0">
                  <a:latin typeface="Candara" panose="020E0502030303020204" pitchFamily="34" charset="0"/>
                </a:rPr>
                <a:t>Competition</a:t>
              </a:r>
            </a:p>
          </p:txBody>
        </p:sp>
      </p:gr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1" name="Rectangle 3"/>
          <p:cNvSpPr>
            <a:spLocks noGrp="1" noChangeArrowheads="1"/>
          </p:cNvSpPr>
          <p:nvPr>
            <p:ph type="title"/>
          </p:nvPr>
        </p:nvSpPr>
        <p:spPr>
          <a:solidFill>
            <a:srgbClr val="1F497D"/>
          </a:solidFill>
          <a:ln w="9525">
            <a:solidFill>
              <a:srgbClr val="292929"/>
            </a:solidFill>
          </a:ln>
        </p:spPr>
        <p:txBody>
          <a:bodyPr/>
          <a:lstStyle/>
          <a:p>
            <a:r>
              <a:rPr lang="en-US" sz="4700" dirty="0">
                <a:solidFill>
                  <a:schemeClr val="bg1"/>
                </a:solidFill>
              </a:rPr>
              <a:t>Writing Conventional Marketing and Sales Messages</a:t>
            </a:r>
          </a:p>
        </p:txBody>
      </p:sp>
      <p:grpSp>
        <p:nvGrpSpPr>
          <p:cNvPr id="2" name="Group 1"/>
          <p:cNvGrpSpPr/>
          <p:nvPr/>
        </p:nvGrpSpPr>
        <p:grpSpPr>
          <a:xfrm>
            <a:off x="457200" y="1981200"/>
            <a:ext cx="8229600" cy="4191000"/>
            <a:chOff x="457200" y="1981200"/>
            <a:chExt cx="8229600" cy="4191000"/>
          </a:xfrm>
        </p:grpSpPr>
        <p:sp>
          <p:nvSpPr>
            <p:cNvPr id="8" name="Rectangle 7"/>
            <p:cNvSpPr/>
            <p:nvPr/>
          </p:nvSpPr>
          <p:spPr bwMode="auto">
            <a:xfrm>
              <a:off x="457200" y="1981200"/>
              <a:ext cx="8229600" cy="4191000"/>
            </a:xfrm>
            <a:prstGeom prst="rect">
              <a:avLst/>
            </a:prstGeom>
            <a:noFill/>
            <a:ln w="127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9" name="Freeform 8"/>
            <p:cNvSpPr/>
            <p:nvPr/>
          </p:nvSpPr>
          <p:spPr>
            <a:xfrm>
              <a:off x="457200" y="3426590"/>
              <a:ext cx="3147060" cy="1300220"/>
            </a:xfrm>
            <a:custGeom>
              <a:avLst/>
              <a:gdLst>
                <a:gd name="connsiteX0" fmla="*/ 0 w 2057399"/>
                <a:gd name="connsiteY0" fmla="*/ 0 h 1058062"/>
                <a:gd name="connsiteX1" fmla="*/ 2057399 w 2057399"/>
                <a:gd name="connsiteY1" fmla="*/ 0 h 1058062"/>
                <a:gd name="connsiteX2" fmla="*/ 2057399 w 2057399"/>
                <a:gd name="connsiteY2" fmla="*/ 1058062 h 1058062"/>
                <a:gd name="connsiteX3" fmla="*/ 0 w 2057399"/>
                <a:gd name="connsiteY3" fmla="*/ 1058062 h 1058062"/>
                <a:gd name="connsiteX4" fmla="*/ 0 w 2057399"/>
                <a:gd name="connsiteY4" fmla="*/ 0 h 1058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399" h="1058062">
                  <a:moveTo>
                    <a:pt x="0" y="0"/>
                  </a:moveTo>
                  <a:lnTo>
                    <a:pt x="2057399" y="0"/>
                  </a:lnTo>
                  <a:lnTo>
                    <a:pt x="2057399" y="1058062"/>
                  </a:lnTo>
                  <a:lnTo>
                    <a:pt x="0" y="1058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27584" tIns="81280" rIns="227584" bIns="81280" numCol="1" spcCol="1270" anchor="ctr" anchorCtr="0">
              <a:noAutofit/>
            </a:bodyPr>
            <a:lstStyle/>
            <a:p>
              <a:pPr lvl="0" algn="ctr" defTabSz="1422400">
                <a:lnSpc>
                  <a:spcPct val="90000"/>
                </a:lnSpc>
                <a:spcBef>
                  <a:spcPct val="0"/>
                </a:spcBef>
                <a:spcAft>
                  <a:spcPct val="35000"/>
                </a:spcAft>
              </a:pPr>
              <a:r>
                <a:rPr lang="en-US" sz="3600" kern="1200" dirty="0">
                  <a:latin typeface="Candara" panose="020E0502030303020204" pitchFamily="34" charset="0"/>
                </a:rPr>
                <a:t>Using the </a:t>
              </a:r>
              <a:r>
                <a:rPr lang="en-US" sz="3600" b="1" kern="1200" dirty="0">
                  <a:latin typeface="Candara" panose="020E0502030303020204" pitchFamily="34" charset="0"/>
                </a:rPr>
                <a:t>AIDA</a:t>
              </a:r>
              <a:r>
                <a:rPr lang="en-US" sz="3600" kern="1200" dirty="0">
                  <a:latin typeface="Candara" panose="020E0502030303020204" pitchFamily="34" charset="0"/>
                </a:rPr>
                <a:t> Model</a:t>
              </a:r>
            </a:p>
          </p:txBody>
        </p:sp>
        <p:sp>
          <p:nvSpPr>
            <p:cNvPr id="10" name="Left Brace 9"/>
            <p:cNvSpPr/>
            <p:nvPr/>
          </p:nvSpPr>
          <p:spPr>
            <a:xfrm>
              <a:off x="3474720" y="2378291"/>
              <a:ext cx="411480" cy="3396818"/>
            </a:xfrm>
            <a:prstGeom prst="leftBrace">
              <a:avLst>
                <a:gd name="adj1" fmla="val 35000"/>
                <a:gd name="adj2" fmla="val 50000"/>
              </a:avLst>
            </a:prstGeom>
            <a:ln>
              <a:solidFill>
                <a:srgbClr val="111111"/>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1" name="Freeform 10"/>
            <p:cNvSpPr/>
            <p:nvPr/>
          </p:nvSpPr>
          <p:spPr>
            <a:xfrm>
              <a:off x="3852672" y="2514600"/>
              <a:ext cx="4681728" cy="3124200"/>
            </a:xfrm>
            <a:custGeom>
              <a:avLst/>
              <a:gdLst>
                <a:gd name="connsiteX0" fmla="*/ 0 w 5596128"/>
                <a:gd name="connsiteY0" fmla="*/ 0 h 3174187"/>
                <a:gd name="connsiteX1" fmla="*/ 5596128 w 5596128"/>
                <a:gd name="connsiteY1" fmla="*/ 0 h 3174187"/>
                <a:gd name="connsiteX2" fmla="*/ 5596128 w 5596128"/>
                <a:gd name="connsiteY2" fmla="*/ 3174187 h 3174187"/>
                <a:gd name="connsiteX3" fmla="*/ 0 w 5596128"/>
                <a:gd name="connsiteY3" fmla="*/ 3174187 h 3174187"/>
                <a:gd name="connsiteX4" fmla="*/ 0 w 5596128"/>
                <a:gd name="connsiteY4" fmla="*/ 0 h 3174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6128" h="3174187">
                  <a:moveTo>
                    <a:pt x="0" y="0"/>
                  </a:moveTo>
                  <a:lnTo>
                    <a:pt x="5596128" y="0"/>
                  </a:lnTo>
                  <a:lnTo>
                    <a:pt x="5596128" y="3174187"/>
                  </a:lnTo>
                  <a:lnTo>
                    <a:pt x="0" y="3174187"/>
                  </a:lnTo>
                  <a:lnTo>
                    <a:pt x="0" y="0"/>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137160" rIns="137160" bIns="137160" numCol="1" spcCol="1270" anchor="ctr" anchorCtr="0">
              <a:noAutofit/>
            </a:bodyPr>
            <a:lstStyle/>
            <a:p>
              <a:pPr marL="285750" lvl="1" indent="-285750" algn="l" defTabSz="1600200">
                <a:lnSpc>
                  <a:spcPct val="150000"/>
                </a:lnSpc>
                <a:spcBef>
                  <a:spcPct val="0"/>
                </a:spcBef>
                <a:spcAft>
                  <a:spcPts val="0"/>
                </a:spcAft>
                <a:buChar char="••"/>
              </a:pPr>
              <a:r>
                <a:rPr lang="en-US" sz="3600" kern="1200" dirty="0">
                  <a:solidFill>
                    <a:schemeClr val="tx1"/>
                  </a:solidFill>
                  <a:latin typeface="Candara" panose="020E0502030303020204" pitchFamily="34" charset="0"/>
                </a:rPr>
                <a:t>Getting </a:t>
              </a:r>
              <a:r>
                <a:rPr lang="en-US" sz="3600" b="1" kern="1200" dirty="0">
                  <a:solidFill>
                    <a:schemeClr val="tx1"/>
                  </a:solidFill>
                  <a:latin typeface="Candara" panose="020E0502030303020204" pitchFamily="34" charset="0"/>
                </a:rPr>
                <a:t>A</a:t>
              </a:r>
              <a:r>
                <a:rPr lang="en-US" sz="3600" kern="1200" dirty="0">
                  <a:solidFill>
                    <a:schemeClr val="tx1"/>
                  </a:solidFill>
                  <a:latin typeface="Candara" panose="020E0502030303020204" pitchFamily="34" charset="0"/>
                </a:rPr>
                <a:t>ttention</a:t>
              </a:r>
            </a:p>
            <a:p>
              <a:pPr marL="285750" lvl="1" indent="-285750" algn="l" defTabSz="1600200">
                <a:lnSpc>
                  <a:spcPct val="150000"/>
                </a:lnSpc>
                <a:spcBef>
                  <a:spcPct val="0"/>
                </a:spcBef>
                <a:spcAft>
                  <a:spcPts val="0"/>
                </a:spcAft>
                <a:buChar char="••"/>
              </a:pPr>
              <a:r>
                <a:rPr lang="en-US" sz="3600" dirty="0">
                  <a:solidFill>
                    <a:schemeClr val="tx1"/>
                  </a:solidFill>
                  <a:latin typeface="Candara" panose="020E0502030303020204" pitchFamily="34" charset="0"/>
                </a:rPr>
                <a:t>Building </a:t>
              </a:r>
              <a:r>
                <a:rPr lang="en-US" sz="3600" b="1" dirty="0">
                  <a:solidFill>
                    <a:schemeClr val="tx1"/>
                  </a:solidFill>
                  <a:latin typeface="Candara" panose="020E0502030303020204" pitchFamily="34" charset="0"/>
                </a:rPr>
                <a:t>I</a:t>
              </a:r>
              <a:r>
                <a:rPr lang="en-US" sz="3600" dirty="0">
                  <a:solidFill>
                    <a:schemeClr val="tx1"/>
                  </a:solidFill>
                  <a:latin typeface="Candara" panose="020E0502030303020204" pitchFamily="34" charset="0"/>
                </a:rPr>
                <a:t>nterest</a:t>
              </a:r>
            </a:p>
            <a:p>
              <a:pPr marL="285750" lvl="1" indent="-285750" algn="l" defTabSz="1600200">
                <a:lnSpc>
                  <a:spcPct val="150000"/>
                </a:lnSpc>
                <a:spcBef>
                  <a:spcPct val="0"/>
                </a:spcBef>
                <a:spcAft>
                  <a:spcPts val="0"/>
                </a:spcAft>
                <a:buChar char="••"/>
              </a:pPr>
              <a:r>
                <a:rPr lang="en-US" sz="3600" kern="1200" dirty="0">
                  <a:solidFill>
                    <a:schemeClr val="tx1"/>
                  </a:solidFill>
                  <a:latin typeface="Candara" panose="020E0502030303020204" pitchFamily="34" charset="0"/>
                </a:rPr>
                <a:t>Increasing </a:t>
              </a:r>
              <a:r>
                <a:rPr lang="en-US" sz="3600" b="1" kern="1200" dirty="0">
                  <a:solidFill>
                    <a:schemeClr val="tx1"/>
                  </a:solidFill>
                  <a:latin typeface="Candara" panose="020E0502030303020204" pitchFamily="34" charset="0"/>
                </a:rPr>
                <a:t>D</a:t>
              </a:r>
              <a:r>
                <a:rPr lang="en-US" sz="3600" kern="1200" dirty="0">
                  <a:solidFill>
                    <a:schemeClr val="tx1"/>
                  </a:solidFill>
                  <a:latin typeface="Candara" panose="020E0502030303020204" pitchFamily="34" charset="0"/>
                </a:rPr>
                <a:t>esire</a:t>
              </a:r>
            </a:p>
            <a:p>
              <a:pPr marL="285750" lvl="1" indent="-285750" algn="l" defTabSz="1600200">
                <a:lnSpc>
                  <a:spcPct val="150000"/>
                </a:lnSpc>
                <a:spcBef>
                  <a:spcPct val="0"/>
                </a:spcBef>
                <a:spcAft>
                  <a:spcPts val="0"/>
                </a:spcAft>
                <a:buChar char="••"/>
              </a:pPr>
              <a:r>
                <a:rPr lang="en-US" sz="3600" dirty="0">
                  <a:solidFill>
                    <a:schemeClr val="tx1"/>
                  </a:solidFill>
                  <a:latin typeface="Candara" panose="020E0502030303020204" pitchFamily="34" charset="0"/>
                </a:rPr>
                <a:t>Motivating </a:t>
              </a:r>
              <a:r>
                <a:rPr lang="en-US" sz="3600" b="1" dirty="0">
                  <a:solidFill>
                    <a:schemeClr val="tx1"/>
                  </a:solidFill>
                  <a:latin typeface="Candara" panose="020E0502030303020204" pitchFamily="34" charset="0"/>
                </a:rPr>
                <a:t>A</a:t>
              </a:r>
              <a:r>
                <a:rPr lang="en-US" sz="3600" dirty="0">
                  <a:solidFill>
                    <a:schemeClr val="tx1"/>
                  </a:solidFill>
                  <a:latin typeface="Candara" panose="020E0502030303020204" pitchFamily="34" charset="0"/>
                </a:rPr>
                <a:t>ction</a:t>
              </a:r>
              <a:endParaRPr lang="en-US" sz="3600" kern="1200" dirty="0">
                <a:solidFill>
                  <a:schemeClr val="tx1"/>
                </a:solidFill>
                <a:latin typeface="Candara" panose="020E0502030303020204" pitchFamily="34" charset="0"/>
              </a:endParaRPr>
            </a:p>
          </p:txBody>
        </p:sp>
      </p:grpSp>
    </p:spTree>
    <p:extLst>
      <p:ext uri="{BB962C8B-B14F-4D97-AF65-F5344CB8AC3E}">
        <p14:creationId xmlns:p14="http://schemas.microsoft.com/office/powerpoint/2010/main" val="286302051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a:solidFill>
            <a:srgbClr val="1F497D"/>
          </a:solidFill>
          <a:ln w="9525">
            <a:solidFill>
              <a:srgbClr val="292929"/>
            </a:solidFill>
          </a:ln>
          <a:effectLst/>
        </p:spPr>
        <p:txBody>
          <a:bodyPr/>
          <a:lstStyle/>
          <a:p>
            <a:r>
              <a:rPr lang="en-US" dirty="0">
                <a:solidFill>
                  <a:schemeClr val="bg1"/>
                </a:solidFill>
              </a:rPr>
              <a:t>Writing Promotional Messages for Social Media</a:t>
            </a:r>
            <a:endParaRPr lang="en-US" sz="4800" dirty="0">
              <a:solidFill>
                <a:schemeClr val="bg1"/>
              </a:solidFill>
            </a:endParaRPr>
          </a:p>
        </p:txBody>
      </p:sp>
      <p:grpSp>
        <p:nvGrpSpPr>
          <p:cNvPr id="2" name="Group 1"/>
          <p:cNvGrpSpPr/>
          <p:nvPr/>
        </p:nvGrpSpPr>
        <p:grpSpPr>
          <a:xfrm>
            <a:off x="685800" y="2133600"/>
            <a:ext cx="7848600" cy="2819400"/>
            <a:chOff x="685800" y="2133600"/>
            <a:chExt cx="7848600" cy="2819400"/>
          </a:xfrm>
        </p:grpSpPr>
        <p:sp>
          <p:nvSpPr>
            <p:cNvPr id="7" name="Rounded Rectangle 6"/>
            <p:cNvSpPr/>
            <p:nvPr/>
          </p:nvSpPr>
          <p:spPr bwMode="auto">
            <a:xfrm>
              <a:off x="685800" y="2133600"/>
              <a:ext cx="7848600" cy="762000"/>
            </a:xfrm>
            <a:prstGeom prst="roundRect">
              <a:avLst/>
            </a:prstGeom>
            <a:solidFill>
              <a:schemeClr val="accent3"/>
            </a:solidFill>
            <a:ln w="3175" cap="flat" cmpd="sng" algn="ctr">
              <a:solidFill>
                <a:schemeClr val="bg1">
                  <a:lumMod val="85000"/>
                </a:schemeClr>
              </a:solidFill>
              <a:prstDash val="solid"/>
              <a:round/>
              <a:headEnd type="none" w="med" len="med"/>
              <a:tailEnd type="none" w="med" len="med"/>
            </a:ln>
            <a:effectLst>
              <a:outerShdw blurRad="149987" dist="203200" dir="8460000" algn="ctr">
                <a:srgbClr val="000000">
                  <a:alpha val="20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tabLst/>
              </a:pPr>
              <a:r>
                <a:rPr kumimoji="0" lang="en-US" sz="3400" i="0" u="none" strike="noStrike" cap="none" normalizeH="0" baseline="0" dirty="0">
                  <a:ln>
                    <a:noFill/>
                  </a:ln>
                  <a:solidFill>
                    <a:schemeClr val="tx1"/>
                  </a:solidFill>
                  <a:latin typeface="Candara" panose="020E0502030303020204" pitchFamily="34" charset="0"/>
                  <a:cs typeface="Arial" pitchFamily="34" charset="0"/>
                </a:rPr>
                <a:t>Get Involved</a:t>
              </a:r>
              <a:r>
                <a:rPr kumimoji="0" lang="en-US" sz="3400" i="0" u="none" strike="noStrike" cap="none" normalizeH="0" dirty="0">
                  <a:ln>
                    <a:noFill/>
                  </a:ln>
                  <a:solidFill>
                    <a:schemeClr val="tx1"/>
                  </a:solidFill>
                  <a:latin typeface="Candara" panose="020E0502030303020204" pitchFamily="34" charset="0"/>
                  <a:cs typeface="Arial" pitchFamily="34" charset="0"/>
                </a:rPr>
                <a:t> in Online Conversations</a:t>
              </a:r>
              <a:endParaRPr kumimoji="0" lang="en-US" sz="3400" i="0" u="none" strike="noStrike" cap="none" normalizeH="0" baseline="0" dirty="0">
                <a:ln>
                  <a:noFill/>
                </a:ln>
                <a:solidFill>
                  <a:schemeClr val="tx1"/>
                </a:solidFill>
                <a:latin typeface="Candara" panose="020E0502030303020204" pitchFamily="34" charset="0"/>
                <a:cs typeface="Arial" pitchFamily="34" charset="0"/>
              </a:endParaRPr>
            </a:p>
          </p:txBody>
        </p:sp>
        <p:sp>
          <p:nvSpPr>
            <p:cNvPr id="9" name="Rounded Rectangle 8"/>
            <p:cNvSpPr/>
            <p:nvPr/>
          </p:nvSpPr>
          <p:spPr bwMode="auto">
            <a:xfrm>
              <a:off x="685800" y="3124200"/>
              <a:ext cx="7848600" cy="762000"/>
            </a:xfrm>
            <a:prstGeom prst="roundRect">
              <a:avLst/>
            </a:prstGeom>
            <a:solidFill>
              <a:schemeClr val="accent3"/>
            </a:solidFill>
            <a:ln w="3175" cap="flat" cmpd="sng" algn="ctr">
              <a:solidFill>
                <a:schemeClr val="bg1">
                  <a:lumMod val="85000"/>
                </a:schemeClr>
              </a:solidFill>
              <a:prstDash val="solid"/>
              <a:round/>
              <a:headEnd type="none" w="med" len="med"/>
              <a:tailEnd type="none" w="med" len="med"/>
            </a:ln>
            <a:effectLst>
              <a:outerShdw blurRad="149987" dist="203200" dir="8460000" algn="ctr">
                <a:srgbClr val="000000">
                  <a:alpha val="20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0" compatLnSpc="1">
              <a:prstTxWarp prst="textNoShape">
                <a:avLst/>
              </a:prstTxWarp>
            </a:bodyPr>
            <a:lstStyle/>
            <a:p>
              <a:pPr algn="ctr"/>
              <a:r>
                <a:rPr lang="en-US" sz="3400" dirty="0">
                  <a:latin typeface="Candara" panose="020E0502030303020204" pitchFamily="34" charset="0"/>
                  <a:cs typeface="Arial" pitchFamily="34" charset="0"/>
                </a:rPr>
                <a:t>Listen as Much as You Talk</a:t>
              </a:r>
            </a:p>
          </p:txBody>
        </p:sp>
        <p:sp>
          <p:nvSpPr>
            <p:cNvPr id="10" name="Rounded Rectangle 9"/>
            <p:cNvSpPr/>
            <p:nvPr/>
          </p:nvSpPr>
          <p:spPr bwMode="auto">
            <a:xfrm>
              <a:off x="685800" y="4191000"/>
              <a:ext cx="7848600" cy="762000"/>
            </a:xfrm>
            <a:prstGeom prst="roundRect">
              <a:avLst/>
            </a:prstGeom>
            <a:solidFill>
              <a:schemeClr val="accent3"/>
            </a:solidFill>
            <a:ln w="3175" cap="flat" cmpd="sng" algn="ctr">
              <a:solidFill>
                <a:schemeClr val="bg1">
                  <a:lumMod val="85000"/>
                </a:schemeClr>
              </a:solidFill>
              <a:prstDash val="solid"/>
              <a:round/>
              <a:headEnd type="none" w="med" len="med"/>
              <a:tailEnd type="none" w="med" len="med"/>
            </a:ln>
            <a:effectLst>
              <a:outerShdw blurRad="149987" dist="203200" dir="8460000" algn="ctr">
                <a:srgbClr val="000000">
                  <a:alpha val="20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0" compatLnSpc="1">
              <a:prstTxWarp prst="textNoShape">
                <a:avLst/>
              </a:prstTxWarp>
            </a:bodyPr>
            <a:lstStyle/>
            <a:p>
              <a:pPr algn="ctr"/>
              <a:r>
                <a:rPr lang="en-US" sz="3400" dirty="0">
                  <a:latin typeface="Candara" panose="020E0502030303020204" pitchFamily="34" charset="0"/>
                  <a:cs typeface="Arial" pitchFamily="34" charset="0"/>
                </a:rPr>
                <a:t>Initiate and Respond to Conversations</a:t>
              </a:r>
            </a:p>
          </p:txBody>
        </p:sp>
      </p:grpSp>
      <p:sp>
        <p:nvSpPr>
          <p:cNvPr id="13" name="Rounded Rectangle 12"/>
          <p:cNvSpPr/>
          <p:nvPr/>
        </p:nvSpPr>
        <p:spPr bwMode="auto">
          <a:xfrm>
            <a:off x="685800" y="5181600"/>
            <a:ext cx="7848600" cy="762000"/>
          </a:xfrm>
          <a:prstGeom prst="roundRect">
            <a:avLst/>
          </a:prstGeom>
          <a:solidFill>
            <a:schemeClr val="accent3"/>
          </a:solidFill>
          <a:ln w="3175" cap="flat" cmpd="sng" algn="ctr">
            <a:solidFill>
              <a:schemeClr val="bg1">
                <a:lumMod val="85000"/>
              </a:schemeClr>
            </a:solidFill>
            <a:prstDash val="solid"/>
            <a:round/>
            <a:headEnd type="none" w="med" len="med"/>
            <a:tailEnd type="none" w="med" len="med"/>
          </a:ln>
          <a:effectLst>
            <a:outerShdw blurRad="149987" dist="203200" dir="8460000" algn="ctr">
              <a:srgbClr val="000000">
                <a:alpha val="20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ctr" anchorCtr="0" compatLnSpc="1">
            <a:prstTxWarp prst="textNoShape">
              <a:avLst/>
            </a:prstTxWarp>
          </a:bodyPr>
          <a:lstStyle/>
          <a:p>
            <a:pPr algn="ctr"/>
            <a:r>
              <a:rPr lang="en-US" sz="3400" dirty="0">
                <a:latin typeface="Candara" panose="020E0502030303020204" pitchFamily="34" charset="0"/>
              </a:rPr>
              <a:t>Be Authentic, Transparent, and Real</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a:solidFill>
            <a:srgbClr val="1F497D"/>
          </a:solidFill>
          <a:ln w="9525">
            <a:solidFill>
              <a:srgbClr val="292929"/>
            </a:solidFill>
          </a:ln>
          <a:effectLst/>
        </p:spPr>
        <p:txBody>
          <a:bodyPr/>
          <a:lstStyle/>
          <a:p>
            <a:r>
              <a:rPr lang="en-US" dirty="0">
                <a:solidFill>
                  <a:schemeClr val="bg1"/>
                </a:solidFill>
              </a:rPr>
              <a:t>Promotional Messages </a:t>
            </a:r>
            <a:r>
              <a:rPr lang="en-US" dirty="0"/>
              <a:t>in</a:t>
            </a:r>
            <a:r>
              <a:rPr lang="en-US" dirty="0">
                <a:solidFill>
                  <a:schemeClr val="bg1"/>
                </a:solidFill>
              </a:rPr>
              <a:t> Social Media</a:t>
            </a:r>
            <a:endParaRPr lang="en-US" sz="4800"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057400"/>
            <a:ext cx="3581400" cy="4191000"/>
          </a:xfrm>
          <a:prstGeom prst="rect">
            <a:avLst/>
          </a:prstGeom>
        </p:spPr>
      </p:pic>
    </p:spTree>
    <p:extLst>
      <p:ext uri="{BB962C8B-B14F-4D97-AF65-F5344CB8AC3E}">
        <p14:creationId xmlns:p14="http://schemas.microsoft.com/office/powerpoint/2010/main" val="208657693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497D"/>
          </a:solidFill>
        </p:spPr>
        <p:txBody>
          <a:bodyPr/>
          <a:lstStyle/>
          <a:p>
            <a:r>
              <a:rPr lang="en-US" dirty="0"/>
              <a:t>Creating Promotional Messages for Mobile Devices</a:t>
            </a:r>
          </a:p>
        </p:txBody>
      </p:sp>
      <p:grpSp>
        <p:nvGrpSpPr>
          <p:cNvPr id="3" name="Group 2"/>
          <p:cNvGrpSpPr/>
          <p:nvPr/>
        </p:nvGrpSpPr>
        <p:grpSpPr>
          <a:xfrm>
            <a:off x="527050" y="2209800"/>
            <a:ext cx="8077200" cy="3733800"/>
            <a:chOff x="527050" y="2209800"/>
            <a:chExt cx="8077200" cy="3733800"/>
          </a:xfrm>
        </p:grpSpPr>
        <p:sp>
          <p:nvSpPr>
            <p:cNvPr id="16" name="Round Diagonal Corner Rectangle 15"/>
            <p:cNvSpPr/>
            <p:nvPr/>
          </p:nvSpPr>
          <p:spPr bwMode="auto">
            <a:xfrm>
              <a:off x="527050" y="4191000"/>
              <a:ext cx="2514600" cy="1752600"/>
            </a:xfrm>
            <a:prstGeom prst="round2DiagRect">
              <a:avLst/>
            </a:prstGeom>
            <a:solidFill>
              <a:srgbClr val="FFEFD1">
                <a:lumMod val="46000"/>
                <a:lumOff val="54000"/>
              </a:srgbClr>
            </a:solidFill>
            <a:ln w="9525" cap="flat" cmpd="sng" algn="ctr">
              <a:solidFill>
                <a:schemeClr val="tx1"/>
              </a:solidFill>
              <a:prstDash val="solid"/>
              <a:round/>
              <a:headEnd type="none" w="med" len="med"/>
              <a:tailEnd type="none" w="med" len="med"/>
            </a:ln>
            <a:effectLst>
              <a:outerShdw blurRad="50800" dist="50800" dir="2700000" algn="tl" rotWithShape="0">
                <a:prstClr val="black">
                  <a:alpha val="2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ndara" panose="020E0502030303020204" pitchFamily="34" charset="0"/>
                </a:rPr>
                <a:t>The Mobile Experience</a:t>
              </a:r>
            </a:p>
          </p:txBody>
        </p:sp>
        <p:sp>
          <p:nvSpPr>
            <p:cNvPr id="17" name="Round Diagonal Corner Rectangle 16"/>
            <p:cNvSpPr/>
            <p:nvPr/>
          </p:nvSpPr>
          <p:spPr bwMode="auto">
            <a:xfrm flipH="1">
              <a:off x="3041650" y="4191000"/>
              <a:ext cx="5562600" cy="1752600"/>
            </a:xfrm>
            <a:prstGeom prst="round2DiagRect">
              <a:avLst/>
            </a:prstGeom>
            <a:solidFill>
              <a:srgbClr val="FFEFD1">
                <a:lumMod val="46000"/>
                <a:lumOff val="54000"/>
              </a:srgbClr>
            </a:solidFill>
            <a:ln w="9525" cap="flat" cmpd="sng" algn="ctr">
              <a:solidFill>
                <a:schemeClr val="tx1"/>
              </a:solidFill>
              <a:prstDash val="solid"/>
              <a:round/>
              <a:headEnd type="none" w="med" len="med"/>
              <a:tailEnd type="none" w="med" len="med"/>
            </a:ln>
            <a:effectLst>
              <a:outerShdw blurRad="50800" dist="50800" dir="2700000" algn="tl" rotWithShape="0">
                <a:prstClr val="black">
                  <a:alpha val="2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ndara" panose="020E0502030303020204" pitchFamily="34" charset="0"/>
                </a:rPr>
                <a:t>Keep the Mobile Experience Fast and Straightforward</a:t>
              </a:r>
            </a:p>
          </p:txBody>
        </p:sp>
        <p:sp>
          <p:nvSpPr>
            <p:cNvPr id="13" name="Round Diagonal Corner Rectangle 12"/>
            <p:cNvSpPr/>
            <p:nvPr/>
          </p:nvSpPr>
          <p:spPr bwMode="auto">
            <a:xfrm>
              <a:off x="527050" y="2209800"/>
              <a:ext cx="2514600" cy="1752600"/>
            </a:xfrm>
            <a:prstGeom prst="round2DiagRect">
              <a:avLst/>
            </a:prstGeom>
            <a:solidFill>
              <a:srgbClr val="FFEFD1">
                <a:lumMod val="46000"/>
                <a:lumOff val="54000"/>
              </a:srgbClr>
            </a:solidFill>
            <a:ln w="9525" cap="flat" cmpd="sng" algn="ctr">
              <a:solidFill>
                <a:schemeClr val="tx1"/>
              </a:solidFill>
              <a:prstDash val="solid"/>
              <a:round/>
              <a:headEnd type="none" w="med" len="med"/>
              <a:tailEnd type="none" w="med" len="med"/>
            </a:ln>
            <a:effectLst>
              <a:outerShdw blurRad="50800" dist="50800" dir="2700000" algn="tl" rotWithShape="0">
                <a:prstClr val="black">
                  <a:alpha val="2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ndara" panose="020E0502030303020204" pitchFamily="34" charset="0"/>
                </a:rPr>
                <a:t>Promotional Messages</a:t>
              </a:r>
            </a:p>
          </p:txBody>
        </p:sp>
        <p:sp>
          <p:nvSpPr>
            <p:cNvPr id="18" name="Round Diagonal Corner Rectangle 17"/>
            <p:cNvSpPr/>
            <p:nvPr/>
          </p:nvSpPr>
          <p:spPr bwMode="auto">
            <a:xfrm flipH="1">
              <a:off x="3041650" y="2209800"/>
              <a:ext cx="5562600" cy="1752600"/>
            </a:xfrm>
            <a:prstGeom prst="round2DiagRect">
              <a:avLst/>
            </a:prstGeom>
            <a:solidFill>
              <a:srgbClr val="FFEFD1">
                <a:lumMod val="46000"/>
                <a:lumOff val="54000"/>
              </a:srgbClr>
            </a:solidFill>
            <a:ln w="9525" cap="flat" cmpd="sng" algn="ctr">
              <a:solidFill>
                <a:schemeClr val="tx1"/>
              </a:solidFill>
              <a:prstDash val="solid"/>
              <a:round/>
              <a:headEnd type="none" w="med" len="med"/>
              <a:tailEnd type="none" w="med" len="med"/>
            </a:ln>
            <a:effectLst>
              <a:outerShdw blurRad="50800" dist="50800" dir="2700000" algn="tl" rotWithShape="0">
                <a:prstClr val="black">
                  <a:alpha val="2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ndara" panose="020E0502030303020204" pitchFamily="34" charset="0"/>
                </a:rPr>
                <a:t>Keep Promotional Messages Short and Simple</a:t>
              </a:r>
            </a:p>
          </p:txBody>
        </p:sp>
      </p:grpSp>
    </p:spTree>
    <p:extLst>
      <p:ext uri="{BB962C8B-B14F-4D97-AF65-F5344CB8AC3E}">
        <p14:creationId xmlns:p14="http://schemas.microsoft.com/office/powerpoint/2010/main" val="20506950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1F497D"/>
          </a:solidFill>
        </p:spPr>
        <p:txBody>
          <a:bodyPr/>
          <a:lstStyle/>
          <a:p>
            <a:r>
              <a:rPr lang="en-US" dirty="0"/>
              <a:t>Avoiding Ethical Lapses in Marketing and Sales Messages</a:t>
            </a:r>
          </a:p>
        </p:txBody>
      </p:sp>
      <p:sp>
        <p:nvSpPr>
          <p:cNvPr id="3" name="Subtitle 2"/>
          <p:cNvSpPr>
            <a:spLocks noGrp="1"/>
          </p:cNvSpPr>
          <p:nvPr>
            <p:ph type="subTitle" idx="1"/>
          </p:nvPr>
        </p:nvSpPr>
        <p:spPr/>
        <p:txBody>
          <a:bodyPr/>
          <a:lstStyle/>
          <a:p>
            <a:pPr>
              <a:spcBef>
                <a:spcPts val="600"/>
              </a:spcBef>
              <a:spcAft>
                <a:spcPts val="0"/>
              </a:spcAft>
            </a:pPr>
            <a:r>
              <a:rPr lang="en-US" dirty="0"/>
              <a:t> Identify steps you can take to avoid ethical lapses in marketing and sales messages. </a:t>
            </a:r>
          </a:p>
        </p:txBody>
      </p:sp>
    </p:spTree>
    <p:extLst>
      <p:ext uri="{BB962C8B-B14F-4D97-AF65-F5344CB8AC3E}">
        <p14:creationId xmlns:p14="http://schemas.microsoft.com/office/powerpoint/2010/main" val="14664314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7200" y="1981200"/>
            <a:ext cx="8229600" cy="4191000"/>
            <a:chOff x="457200" y="1981200"/>
            <a:chExt cx="8229600" cy="4191000"/>
          </a:xfrm>
          <a:solidFill>
            <a:schemeClr val="bg1"/>
          </a:solidFill>
        </p:grpSpPr>
        <p:sp>
          <p:nvSpPr>
            <p:cNvPr id="18" name="Folded Corner 17"/>
            <p:cNvSpPr/>
            <p:nvPr/>
          </p:nvSpPr>
          <p:spPr bwMode="auto">
            <a:xfrm>
              <a:off x="4572000" y="1981200"/>
              <a:ext cx="4114800" cy="2095500"/>
            </a:xfrm>
            <a:prstGeom prst="foldedCorner">
              <a:avLst/>
            </a:prstGeom>
            <a:grp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Candara" panose="020E0502030303020204" pitchFamily="34" charset="0"/>
                </a:rPr>
                <a:t>Gather the</a:t>
              </a:r>
              <a:r>
                <a:rPr kumimoji="0" lang="en-US" sz="3600" b="0" i="0" u="none" strike="noStrike" cap="none" normalizeH="0" dirty="0">
                  <a:ln>
                    <a:noFill/>
                  </a:ln>
                  <a:solidFill>
                    <a:schemeClr val="tx1"/>
                  </a:solidFill>
                  <a:effectLst/>
                  <a:latin typeface="Candara" panose="020E0502030303020204" pitchFamily="34" charset="0"/>
                </a:rPr>
                <a:t> Information</a:t>
              </a:r>
              <a:endParaRPr kumimoji="0" lang="en-US" sz="3600" b="0" i="0" u="none" strike="noStrike" cap="none" normalizeH="0" baseline="0" dirty="0">
                <a:ln>
                  <a:noFill/>
                </a:ln>
                <a:solidFill>
                  <a:schemeClr val="tx1"/>
                </a:solidFill>
                <a:effectLst/>
                <a:latin typeface="Candara" panose="020E0502030303020204" pitchFamily="34" charset="0"/>
              </a:endParaRPr>
            </a:p>
          </p:txBody>
        </p:sp>
        <p:sp>
          <p:nvSpPr>
            <p:cNvPr id="19" name="Folded Corner 18"/>
            <p:cNvSpPr/>
            <p:nvPr/>
          </p:nvSpPr>
          <p:spPr bwMode="auto">
            <a:xfrm>
              <a:off x="4572000" y="4076700"/>
              <a:ext cx="4114800" cy="2095500"/>
            </a:xfrm>
            <a:prstGeom prst="foldedCorner">
              <a:avLst/>
            </a:prstGeom>
            <a:grp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Candara" panose="020E0502030303020204" pitchFamily="34" charset="0"/>
                </a:rPr>
                <a:t>Organize the Message</a:t>
              </a:r>
            </a:p>
          </p:txBody>
        </p:sp>
        <p:sp>
          <p:nvSpPr>
            <p:cNvPr id="20" name="Folded Corner 19"/>
            <p:cNvSpPr/>
            <p:nvPr/>
          </p:nvSpPr>
          <p:spPr bwMode="auto">
            <a:xfrm flipH="1">
              <a:off x="457200" y="1981200"/>
              <a:ext cx="4114800" cy="2095500"/>
            </a:xfrm>
            <a:prstGeom prst="foldedCorner">
              <a:avLst/>
            </a:prstGeom>
            <a:grp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Candara" panose="020E0502030303020204" pitchFamily="34" charset="0"/>
                </a:rPr>
                <a:t>Analyze the Situation</a:t>
              </a:r>
            </a:p>
          </p:txBody>
        </p:sp>
        <p:sp>
          <p:nvSpPr>
            <p:cNvPr id="21" name="Folded Corner 20"/>
            <p:cNvSpPr/>
            <p:nvPr/>
          </p:nvSpPr>
          <p:spPr bwMode="auto">
            <a:xfrm flipH="1">
              <a:off x="457200" y="4076700"/>
              <a:ext cx="4114800" cy="2095500"/>
            </a:xfrm>
            <a:prstGeom prst="foldedCorner">
              <a:avLst/>
            </a:prstGeom>
            <a:grp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Candara" panose="020E0502030303020204" pitchFamily="34" charset="0"/>
                </a:rPr>
                <a:t>Select the Medium</a:t>
              </a:r>
            </a:p>
          </p:txBody>
        </p:sp>
      </p:grpSp>
      <p:sp>
        <p:nvSpPr>
          <p:cNvPr id="740355" name="Rectangle 3"/>
          <p:cNvSpPr>
            <a:spLocks noGrp="1" noChangeArrowheads="1"/>
          </p:cNvSpPr>
          <p:nvPr>
            <p:ph type="title"/>
          </p:nvPr>
        </p:nvSpPr>
        <p:spPr>
          <a:xfrm>
            <a:off x="457200" y="381000"/>
            <a:ext cx="8229600" cy="1600200"/>
          </a:xfrm>
          <a:solidFill>
            <a:srgbClr val="1F497D"/>
          </a:solidFill>
          <a:ln w="9525">
            <a:solidFill>
              <a:srgbClr val="292929"/>
            </a:solidFill>
          </a:ln>
        </p:spPr>
        <p:txBody>
          <a:bodyPr/>
          <a:lstStyle/>
          <a:p>
            <a:r>
              <a:rPr lang="en-US" dirty="0">
                <a:solidFill>
                  <a:schemeClr val="bg1"/>
                </a:solidFill>
              </a:rPr>
              <a:t>Step 1: Planning </a:t>
            </a:r>
            <a:br>
              <a:rPr lang="en-US" dirty="0">
                <a:solidFill>
                  <a:schemeClr val="bg1"/>
                </a:solidFill>
              </a:rPr>
            </a:br>
            <a:r>
              <a:rPr lang="en-US" dirty="0">
                <a:solidFill>
                  <a:schemeClr val="bg1"/>
                </a:solidFill>
              </a:rPr>
              <a:t>Persuasive Messages</a:t>
            </a:r>
          </a:p>
        </p:txBody>
      </p:sp>
    </p:spTree>
    <p:extLst>
      <p:ext uri="{BB962C8B-B14F-4D97-AF65-F5344CB8AC3E}">
        <p14:creationId xmlns:p14="http://schemas.microsoft.com/office/powerpoint/2010/main" val="140924800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497D"/>
          </a:solidFill>
          <a:ln>
            <a:solidFill>
              <a:srgbClr val="292929"/>
            </a:solidFill>
          </a:ln>
        </p:spPr>
        <p:txBody>
          <a:bodyPr/>
          <a:lstStyle/>
          <a:p>
            <a:r>
              <a:rPr lang="en-US" dirty="0">
                <a:solidFill>
                  <a:schemeClr val="bg1"/>
                </a:solidFill>
              </a:rPr>
              <a:t>Maintaining High Ethical and Legal Standards</a:t>
            </a:r>
          </a:p>
        </p:txBody>
      </p:sp>
      <p:grpSp>
        <p:nvGrpSpPr>
          <p:cNvPr id="3" name="Group 2"/>
          <p:cNvGrpSpPr/>
          <p:nvPr/>
        </p:nvGrpSpPr>
        <p:grpSpPr>
          <a:xfrm>
            <a:off x="457200" y="1981200"/>
            <a:ext cx="8229600" cy="4178300"/>
            <a:chOff x="457200" y="1981200"/>
            <a:chExt cx="8229600" cy="4178300"/>
          </a:xfrm>
        </p:grpSpPr>
        <p:sp>
          <p:nvSpPr>
            <p:cNvPr id="7" name="Rectangle 6"/>
            <p:cNvSpPr/>
            <p:nvPr/>
          </p:nvSpPr>
          <p:spPr bwMode="auto">
            <a:xfrm>
              <a:off x="457200" y="1981200"/>
              <a:ext cx="8229600" cy="1219200"/>
            </a:xfrm>
            <a:prstGeom prst="rect">
              <a:avLst/>
            </a:prstGeom>
            <a:solidFill>
              <a:srgbClr val="E9EAD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Candara" panose="020E0502030303020204" pitchFamily="34" charset="0"/>
                </a:rPr>
                <a:t>Using Persuasion as</a:t>
              </a:r>
              <a:r>
                <a:rPr kumimoji="0" lang="en-US" sz="3600" b="0" i="0" u="none" strike="noStrike" cap="none" normalizeH="0" dirty="0">
                  <a:ln>
                    <a:noFill/>
                  </a:ln>
                  <a:solidFill>
                    <a:schemeClr val="tx1"/>
                  </a:solidFill>
                  <a:effectLst/>
                  <a:latin typeface="Candara" panose="020E0502030303020204" pitchFamily="34" charset="0"/>
                </a:rPr>
                <a:t> a Positive Force</a:t>
              </a:r>
              <a:endParaRPr kumimoji="0" lang="en-US" sz="3600" b="0" i="0" u="none" strike="noStrike" cap="none" normalizeH="0" baseline="0" dirty="0">
                <a:ln>
                  <a:noFill/>
                </a:ln>
                <a:solidFill>
                  <a:schemeClr val="tx1"/>
                </a:solidFill>
                <a:effectLst/>
                <a:latin typeface="Candara" panose="020E0502030303020204" pitchFamily="34" charset="0"/>
              </a:endParaRPr>
            </a:p>
          </p:txBody>
        </p:sp>
        <p:sp>
          <p:nvSpPr>
            <p:cNvPr id="9" name="Folded Corner 8"/>
            <p:cNvSpPr/>
            <p:nvPr/>
          </p:nvSpPr>
          <p:spPr bwMode="auto">
            <a:xfrm flipH="1">
              <a:off x="457200" y="3200400"/>
              <a:ext cx="4114800" cy="2959100"/>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3100" dirty="0">
                  <a:latin typeface="Candara" panose="020E0502030303020204" pitchFamily="34" charset="0"/>
                </a:rPr>
                <a:t>Maintaining the “You Attitude” During All Business Transactions</a:t>
              </a:r>
            </a:p>
          </p:txBody>
        </p:sp>
        <p:sp>
          <p:nvSpPr>
            <p:cNvPr id="10" name="Folded Corner 9"/>
            <p:cNvSpPr/>
            <p:nvPr/>
          </p:nvSpPr>
          <p:spPr bwMode="auto">
            <a:xfrm>
              <a:off x="4572000" y="3200400"/>
              <a:ext cx="4114800" cy="2959100"/>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3100" dirty="0">
                  <a:latin typeface="Candara" panose="020E0502030303020204" pitchFamily="34" charset="0"/>
                </a:rPr>
                <a:t>Understanding Legal Aspects of Promotional Communication</a:t>
              </a:r>
            </a:p>
          </p:txBody>
        </p:sp>
      </p:grpSp>
    </p:spTree>
    <p:extLst>
      <p:ext uri="{BB962C8B-B14F-4D97-AF65-F5344CB8AC3E}">
        <p14:creationId xmlns:p14="http://schemas.microsoft.com/office/powerpoint/2010/main" val="368769972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rgbClr val="1F497D"/>
          </a:solidFill>
          <a:ln>
            <a:solidFill>
              <a:srgbClr val="292929"/>
            </a:solidFill>
          </a:ln>
          <a:effectLst>
            <a:outerShdw blurRad="44450" dist="27940" dir="5400000" algn="ctr">
              <a:srgbClr val="000000">
                <a:alpha val="32000"/>
              </a:srgbClr>
            </a:outerShdw>
          </a:effectLst>
        </p:spPr>
        <p:txBody>
          <a:bodyPr/>
          <a:lstStyle/>
          <a:p>
            <a:r>
              <a:rPr lang="en-US" sz="4400" dirty="0">
                <a:solidFill>
                  <a:schemeClr val="bg1"/>
                </a:solidFill>
              </a:rPr>
              <a:t>Basic Legal Aspects of Promotional Communication </a:t>
            </a:r>
            <a:r>
              <a:rPr lang="en-US" sz="2400" dirty="0">
                <a:solidFill>
                  <a:schemeClr val="bg1"/>
                </a:solidFill>
              </a:rPr>
              <a:t>(1 of 2)</a:t>
            </a:r>
          </a:p>
        </p:txBody>
      </p:sp>
      <p:grpSp>
        <p:nvGrpSpPr>
          <p:cNvPr id="2" name="Group 1"/>
          <p:cNvGrpSpPr/>
          <p:nvPr/>
        </p:nvGrpSpPr>
        <p:grpSpPr>
          <a:xfrm>
            <a:off x="457200" y="2108200"/>
            <a:ext cx="8229600" cy="3860800"/>
            <a:chOff x="457200" y="2108200"/>
            <a:chExt cx="8229600" cy="3860800"/>
          </a:xfrm>
        </p:grpSpPr>
        <p:sp>
          <p:nvSpPr>
            <p:cNvPr id="3" name="Rectangle 2"/>
            <p:cNvSpPr/>
            <p:nvPr/>
          </p:nvSpPr>
          <p:spPr>
            <a:xfrm>
              <a:off x="457200" y="2108200"/>
              <a:ext cx="8229600" cy="3860800"/>
            </a:xfrm>
            <a:prstGeom prst="rect">
              <a:avLst/>
            </a:prstGeom>
            <a:ln w="9525">
              <a:noFill/>
            </a:ln>
          </p:spPr>
        </p:sp>
        <p:sp>
          <p:nvSpPr>
            <p:cNvPr id="7" name="Rectangle 6"/>
            <p:cNvSpPr/>
            <p:nvPr/>
          </p:nvSpPr>
          <p:spPr>
            <a:xfrm>
              <a:off x="457200" y="2571780"/>
              <a:ext cx="8229600" cy="730800"/>
            </a:xfrm>
            <a:prstGeom prst="rect">
              <a:avLst/>
            </a:prstGeom>
            <a:solidFill>
              <a:schemeClr val="bg1"/>
            </a:solidFill>
            <a:ln>
              <a:solidFill>
                <a:schemeClr val="bg1">
                  <a:lumMod val="75000"/>
                </a:schemeClr>
              </a:solidFill>
            </a:ln>
            <a:effectLst>
              <a:outerShdw blurRad="50800" dist="38100" dir="8100000" algn="tr" rotWithShape="0">
                <a:prstClr val="black">
                  <a:alpha val="40000"/>
                </a:prstClr>
              </a:outerShdw>
            </a:effectLst>
            <a:scene3d>
              <a:camera prst="orthographicFront"/>
              <a:lightRig rig="threePt" dir="t">
                <a:rot lat="0" lon="0" rev="7500000"/>
              </a:lightRig>
            </a:scene3d>
            <a:sp3d z="152400" extrusionH="63500" prstMaterial="dkEdge">
              <a:contourClr>
                <a:schemeClr val="bg1"/>
              </a:contourClr>
            </a:sp3d>
          </p:spPr>
          <p:style>
            <a:lnRef idx="1">
              <a:scrgbClr r="0" g="0" b="0"/>
            </a:lnRef>
            <a:fillRef idx="1">
              <a:scrgbClr r="0" g="0" b="0"/>
            </a:fillRef>
            <a:effectRef idx="2">
              <a:scrgbClr r="0" g="0" b="0"/>
            </a:effectRef>
            <a:fontRef idx="minor">
              <a:schemeClr val="dk1">
                <a:hueOff val="0"/>
                <a:satOff val="0"/>
                <a:lumOff val="0"/>
                <a:alphaOff val="0"/>
              </a:schemeClr>
            </a:fontRef>
          </p:style>
        </p:sp>
        <p:sp>
          <p:nvSpPr>
            <p:cNvPr id="9" name="Freeform 8"/>
            <p:cNvSpPr/>
            <p:nvPr/>
          </p:nvSpPr>
          <p:spPr>
            <a:xfrm>
              <a:off x="868680" y="2143739"/>
              <a:ext cx="7437120" cy="856080"/>
            </a:xfrm>
            <a:custGeom>
              <a:avLst/>
              <a:gdLst>
                <a:gd name="connsiteX0" fmla="*/ 0 w 7231662"/>
                <a:gd name="connsiteY0" fmla="*/ 142683 h 856080"/>
                <a:gd name="connsiteX1" fmla="*/ 142683 w 7231662"/>
                <a:gd name="connsiteY1" fmla="*/ 0 h 856080"/>
                <a:gd name="connsiteX2" fmla="*/ 7088979 w 7231662"/>
                <a:gd name="connsiteY2" fmla="*/ 0 h 856080"/>
                <a:gd name="connsiteX3" fmla="*/ 7231662 w 7231662"/>
                <a:gd name="connsiteY3" fmla="*/ 142683 h 856080"/>
                <a:gd name="connsiteX4" fmla="*/ 7231662 w 7231662"/>
                <a:gd name="connsiteY4" fmla="*/ 713397 h 856080"/>
                <a:gd name="connsiteX5" fmla="*/ 7088979 w 7231662"/>
                <a:gd name="connsiteY5" fmla="*/ 856080 h 856080"/>
                <a:gd name="connsiteX6" fmla="*/ 142683 w 7231662"/>
                <a:gd name="connsiteY6" fmla="*/ 856080 h 856080"/>
                <a:gd name="connsiteX7" fmla="*/ 0 w 7231662"/>
                <a:gd name="connsiteY7" fmla="*/ 713397 h 856080"/>
                <a:gd name="connsiteX8" fmla="*/ 0 w 7231662"/>
                <a:gd name="connsiteY8" fmla="*/ 142683 h 8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1662" h="856080">
                  <a:moveTo>
                    <a:pt x="0" y="142683"/>
                  </a:moveTo>
                  <a:cubicBezTo>
                    <a:pt x="0" y="63881"/>
                    <a:pt x="63881" y="0"/>
                    <a:pt x="142683" y="0"/>
                  </a:cubicBezTo>
                  <a:lnTo>
                    <a:pt x="7088979" y="0"/>
                  </a:lnTo>
                  <a:cubicBezTo>
                    <a:pt x="7167781" y="0"/>
                    <a:pt x="7231662" y="63881"/>
                    <a:pt x="7231662" y="142683"/>
                  </a:cubicBezTo>
                  <a:lnTo>
                    <a:pt x="7231662" y="713397"/>
                  </a:lnTo>
                  <a:cubicBezTo>
                    <a:pt x="7231662" y="792199"/>
                    <a:pt x="7167781" y="856080"/>
                    <a:pt x="7088979" y="856080"/>
                  </a:cubicBezTo>
                  <a:lnTo>
                    <a:pt x="142683" y="856080"/>
                  </a:lnTo>
                  <a:cubicBezTo>
                    <a:pt x="63881" y="856080"/>
                    <a:pt x="0" y="792199"/>
                    <a:pt x="0" y="713397"/>
                  </a:cubicBezTo>
                  <a:lnTo>
                    <a:pt x="0" y="142683"/>
                  </a:lnTo>
                  <a:close/>
                </a:path>
              </a:pathLst>
            </a:custGeom>
            <a:solidFill>
              <a:schemeClr val="bg1"/>
            </a:solidFill>
            <a:ln>
              <a:solidFill>
                <a:schemeClr val="bg1">
                  <a:lumMod val="85000"/>
                </a:schemeClr>
              </a:solidFill>
            </a:ln>
            <a:effectLst>
              <a:outerShdw blurRad="149987" dist="250190" dir="8460000" algn="ctr">
                <a:srgbClr val="000000">
                  <a:alpha val="20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3">
              <a:scrgbClr r="0" g="0" b="0"/>
            </a:fillRef>
            <a:effectRef idx="2">
              <a:scrgbClr r="0" g="0" b="0"/>
            </a:effectRef>
            <a:fontRef idx="minor">
              <a:schemeClr val="dk1">
                <a:hueOff val="0"/>
                <a:satOff val="0"/>
                <a:lumOff val="0"/>
                <a:alphaOff val="0"/>
              </a:schemeClr>
            </a:fontRef>
          </p:style>
          <p:txBody>
            <a:bodyPr spcFirstLastPara="0" vert="horz" wrap="square" lIns="259532" tIns="41790" rIns="259532" bIns="41790" numCol="1" spcCol="1270" anchor="ctr" anchorCtr="0">
              <a:noAutofit/>
            </a:bodyPr>
            <a:lstStyle/>
            <a:p>
              <a:pPr lvl="0" algn="l" defTabSz="1422400">
                <a:lnSpc>
                  <a:spcPct val="90000"/>
                </a:lnSpc>
                <a:spcBef>
                  <a:spcPct val="0"/>
                </a:spcBef>
                <a:spcAft>
                  <a:spcPct val="35000"/>
                </a:spcAft>
              </a:pPr>
              <a:r>
                <a:rPr lang="en-US" sz="3200" b="0" kern="1200" dirty="0">
                  <a:latin typeface="Candara"/>
                  <a:cs typeface="Arial" pitchFamily="34" charset="0"/>
                </a:rPr>
                <a:t>•</a:t>
              </a:r>
              <a:r>
                <a:rPr lang="en-US" sz="3200" b="0" kern="1200" dirty="0">
                  <a:latin typeface="Candara" panose="020E0502030303020204" pitchFamily="34" charset="0"/>
                  <a:cs typeface="Arial" pitchFamily="34" charset="0"/>
                </a:rPr>
                <a:t>Be Truthful and Non-Deceptive</a:t>
              </a:r>
            </a:p>
          </p:txBody>
        </p:sp>
        <p:sp>
          <p:nvSpPr>
            <p:cNvPr id="10" name="Rectangle 9"/>
            <p:cNvSpPr/>
            <p:nvPr/>
          </p:nvSpPr>
          <p:spPr>
            <a:xfrm>
              <a:off x="457200" y="3887220"/>
              <a:ext cx="8229600" cy="730800"/>
            </a:xfrm>
            <a:prstGeom prst="rect">
              <a:avLst/>
            </a:prstGeom>
            <a:solidFill>
              <a:schemeClr val="bg1"/>
            </a:solidFill>
            <a:ln>
              <a:solidFill>
                <a:schemeClr val="bg1">
                  <a:lumMod val="75000"/>
                </a:schemeClr>
              </a:solidFill>
            </a:ln>
            <a:effectLst>
              <a:outerShdw blurRad="50800" dist="38100" dir="8100000" algn="tr" rotWithShape="0">
                <a:prstClr val="black">
                  <a:alpha val="40000"/>
                </a:prstClr>
              </a:outerShdw>
            </a:effectLst>
            <a:scene3d>
              <a:camera prst="orthographicFront"/>
              <a:lightRig rig="threePt" dir="t">
                <a:rot lat="0" lon="0" rev="7500000"/>
              </a:lightRig>
            </a:scene3d>
            <a:sp3d z="152400" extrusionH="63500" prstMaterial="dkEdge">
              <a:contourClr>
                <a:schemeClr val="bg1"/>
              </a:contourClr>
            </a:sp3d>
          </p:spPr>
          <p:style>
            <a:lnRef idx="1">
              <a:scrgbClr r="0" g="0" b="0"/>
            </a:lnRef>
            <a:fillRef idx="1">
              <a:scrgbClr r="0" g="0" b="0"/>
            </a:fillRef>
            <a:effectRef idx="2">
              <a:scrgbClr r="0" g="0" b="0"/>
            </a:effectRef>
            <a:fontRef idx="minor">
              <a:schemeClr val="dk1">
                <a:hueOff val="0"/>
                <a:satOff val="0"/>
                <a:lumOff val="0"/>
                <a:alphaOff val="0"/>
              </a:schemeClr>
            </a:fontRef>
          </p:style>
        </p:sp>
        <p:sp>
          <p:nvSpPr>
            <p:cNvPr id="11" name="Freeform 10"/>
            <p:cNvSpPr/>
            <p:nvPr/>
          </p:nvSpPr>
          <p:spPr>
            <a:xfrm>
              <a:off x="868680" y="3459180"/>
              <a:ext cx="7437120" cy="856080"/>
            </a:xfrm>
            <a:custGeom>
              <a:avLst/>
              <a:gdLst>
                <a:gd name="connsiteX0" fmla="*/ 0 w 7231662"/>
                <a:gd name="connsiteY0" fmla="*/ 142683 h 856080"/>
                <a:gd name="connsiteX1" fmla="*/ 142683 w 7231662"/>
                <a:gd name="connsiteY1" fmla="*/ 0 h 856080"/>
                <a:gd name="connsiteX2" fmla="*/ 7088979 w 7231662"/>
                <a:gd name="connsiteY2" fmla="*/ 0 h 856080"/>
                <a:gd name="connsiteX3" fmla="*/ 7231662 w 7231662"/>
                <a:gd name="connsiteY3" fmla="*/ 142683 h 856080"/>
                <a:gd name="connsiteX4" fmla="*/ 7231662 w 7231662"/>
                <a:gd name="connsiteY4" fmla="*/ 713397 h 856080"/>
                <a:gd name="connsiteX5" fmla="*/ 7088979 w 7231662"/>
                <a:gd name="connsiteY5" fmla="*/ 856080 h 856080"/>
                <a:gd name="connsiteX6" fmla="*/ 142683 w 7231662"/>
                <a:gd name="connsiteY6" fmla="*/ 856080 h 856080"/>
                <a:gd name="connsiteX7" fmla="*/ 0 w 7231662"/>
                <a:gd name="connsiteY7" fmla="*/ 713397 h 856080"/>
                <a:gd name="connsiteX8" fmla="*/ 0 w 7231662"/>
                <a:gd name="connsiteY8" fmla="*/ 142683 h 8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1662" h="856080">
                  <a:moveTo>
                    <a:pt x="0" y="142683"/>
                  </a:moveTo>
                  <a:cubicBezTo>
                    <a:pt x="0" y="63881"/>
                    <a:pt x="63881" y="0"/>
                    <a:pt x="142683" y="0"/>
                  </a:cubicBezTo>
                  <a:lnTo>
                    <a:pt x="7088979" y="0"/>
                  </a:lnTo>
                  <a:cubicBezTo>
                    <a:pt x="7167781" y="0"/>
                    <a:pt x="7231662" y="63881"/>
                    <a:pt x="7231662" y="142683"/>
                  </a:cubicBezTo>
                  <a:lnTo>
                    <a:pt x="7231662" y="713397"/>
                  </a:lnTo>
                  <a:cubicBezTo>
                    <a:pt x="7231662" y="792199"/>
                    <a:pt x="7167781" y="856080"/>
                    <a:pt x="7088979" y="856080"/>
                  </a:cubicBezTo>
                  <a:lnTo>
                    <a:pt x="142683" y="856080"/>
                  </a:lnTo>
                  <a:cubicBezTo>
                    <a:pt x="63881" y="856080"/>
                    <a:pt x="0" y="792199"/>
                    <a:pt x="0" y="713397"/>
                  </a:cubicBezTo>
                  <a:lnTo>
                    <a:pt x="0" y="142683"/>
                  </a:lnTo>
                  <a:close/>
                </a:path>
              </a:pathLst>
            </a:custGeom>
            <a:solidFill>
              <a:schemeClr val="bg1"/>
            </a:solidFill>
            <a:ln>
              <a:solidFill>
                <a:schemeClr val="bg1">
                  <a:lumMod val="85000"/>
                </a:schemeClr>
              </a:solidFill>
            </a:ln>
            <a:effectLst>
              <a:outerShdw blurRad="149987" dist="250190" dir="8460000" algn="ctr">
                <a:srgbClr val="000000">
                  <a:alpha val="20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3">
              <a:scrgbClr r="0" g="0" b="0"/>
            </a:fillRef>
            <a:effectRef idx="2">
              <a:scrgbClr r="0" g="0" b="0"/>
            </a:effectRef>
            <a:fontRef idx="minor">
              <a:schemeClr val="dk1">
                <a:hueOff val="0"/>
                <a:satOff val="0"/>
                <a:lumOff val="0"/>
                <a:alphaOff val="0"/>
              </a:schemeClr>
            </a:fontRef>
          </p:style>
          <p:txBody>
            <a:bodyPr spcFirstLastPara="0" vert="horz" wrap="square" lIns="259532" tIns="41790" rIns="259532" bIns="41790" numCol="1" spcCol="1270" anchor="ctr" anchorCtr="0">
              <a:noAutofit/>
            </a:bodyPr>
            <a:lstStyle/>
            <a:p>
              <a:pPr lvl="0" algn="l" defTabSz="1422400">
                <a:lnSpc>
                  <a:spcPct val="90000"/>
                </a:lnSpc>
                <a:spcBef>
                  <a:spcPct val="0"/>
                </a:spcBef>
                <a:spcAft>
                  <a:spcPct val="35000"/>
                </a:spcAft>
              </a:pPr>
              <a:r>
                <a:rPr lang="en-US" sz="3200" b="0" kern="1200" dirty="0">
                  <a:latin typeface="Candara"/>
                  <a:cs typeface="Arial" pitchFamily="34" charset="0"/>
                </a:rPr>
                <a:t>•</a:t>
              </a:r>
              <a:r>
                <a:rPr lang="en-US" sz="3200" b="0" kern="1200" dirty="0">
                  <a:latin typeface="Candara" panose="020E0502030303020204" pitchFamily="34" charset="0"/>
                  <a:cs typeface="Arial" pitchFamily="34" charset="0"/>
                </a:rPr>
                <a:t>Support Your Claims with Evidence</a:t>
              </a:r>
            </a:p>
          </p:txBody>
        </p:sp>
        <p:sp>
          <p:nvSpPr>
            <p:cNvPr id="12" name="Rectangle 11"/>
            <p:cNvSpPr/>
            <p:nvPr/>
          </p:nvSpPr>
          <p:spPr>
            <a:xfrm>
              <a:off x="457200" y="5202659"/>
              <a:ext cx="8229600" cy="730800"/>
            </a:xfrm>
            <a:prstGeom prst="rect">
              <a:avLst/>
            </a:prstGeom>
            <a:solidFill>
              <a:schemeClr val="bg1"/>
            </a:solidFill>
            <a:ln>
              <a:solidFill>
                <a:schemeClr val="bg1">
                  <a:lumMod val="75000"/>
                </a:schemeClr>
              </a:solidFill>
            </a:ln>
            <a:effectLst>
              <a:outerShdw blurRad="50800" dist="38100" dir="8100000" algn="tr" rotWithShape="0">
                <a:prstClr val="black">
                  <a:alpha val="40000"/>
                </a:prstClr>
              </a:outerShdw>
            </a:effectLst>
            <a:scene3d>
              <a:camera prst="orthographicFront"/>
              <a:lightRig rig="threePt" dir="t">
                <a:rot lat="0" lon="0" rev="7500000"/>
              </a:lightRig>
            </a:scene3d>
            <a:sp3d z="152400" extrusionH="63500" prstMaterial="dkEdge">
              <a:contourClr>
                <a:schemeClr val="bg1"/>
              </a:contourClr>
            </a:sp3d>
          </p:spPr>
          <p:style>
            <a:lnRef idx="1">
              <a:scrgbClr r="0" g="0" b="0"/>
            </a:lnRef>
            <a:fillRef idx="1">
              <a:scrgbClr r="0" g="0" b="0"/>
            </a:fillRef>
            <a:effectRef idx="2">
              <a:scrgbClr r="0" g="0" b="0"/>
            </a:effectRef>
            <a:fontRef idx="minor">
              <a:schemeClr val="dk1">
                <a:hueOff val="0"/>
                <a:satOff val="0"/>
                <a:lumOff val="0"/>
                <a:alphaOff val="0"/>
              </a:schemeClr>
            </a:fontRef>
          </p:style>
        </p:sp>
        <p:sp>
          <p:nvSpPr>
            <p:cNvPr id="13" name="Freeform 12"/>
            <p:cNvSpPr/>
            <p:nvPr/>
          </p:nvSpPr>
          <p:spPr>
            <a:xfrm>
              <a:off x="868680" y="4774620"/>
              <a:ext cx="7437120" cy="856080"/>
            </a:xfrm>
            <a:custGeom>
              <a:avLst/>
              <a:gdLst>
                <a:gd name="connsiteX0" fmla="*/ 0 w 7231662"/>
                <a:gd name="connsiteY0" fmla="*/ 142683 h 856080"/>
                <a:gd name="connsiteX1" fmla="*/ 142683 w 7231662"/>
                <a:gd name="connsiteY1" fmla="*/ 0 h 856080"/>
                <a:gd name="connsiteX2" fmla="*/ 7088979 w 7231662"/>
                <a:gd name="connsiteY2" fmla="*/ 0 h 856080"/>
                <a:gd name="connsiteX3" fmla="*/ 7231662 w 7231662"/>
                <a:gd name="connsiteY3" fmla="*/ 142683 h 856080"/>
                <a:gd name="connsiteX4" fmla="*/ 7231662 w 7231662"/>
                <a:gd name="connsiteY4" fmla="*/ 713397 h 856080"/>
                <a:gd name="connsiteX5" fmla="*/ 7088979 w 7231662"/>
                <a:gd name="connsiteY5" fmla="*/ 856080 h 856080"/>
                <a:gd name="connsiteX6" fmla="*/ 142683 w 7231662"/>
                <a:gd name="connsiteY6" fmla="*/ 856080 h 856080"/>
                <a:gd name="connsiteX7" fmla="*/ 0 w 7231662"/>
                <a:gd name="connsiteY7" fmla="*/ 713397 h 856080"/>
                <a:gd name="connsiteX8" fmla="*/ 0 w 7231662"/>
                <a:gd name="connsiteY8" fmla="*/ 142683 h 8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1662" h="856080">
                  <a:moveTo>
                    <a:pt x="0" y="142683"/>
                  </a:moveTo>
                  <a:cubicBezTo>
                    <a:pt x="0" y="63881"/>
                    <a:pt x="63881" y="0"/>
                    <a:pt x="142683" y="0"/>
                  </a:cubicBezTo>
                  <a:lnTo>
                    <a:pt x="7088979" y="0"/>
                  </a:lnTo>
                  <a:cubicBezTo>
                    <a:pt x="7167781" y="0"/>
                    <a:pt x="7231662" y="63881"/>
                    <a:pt x="7231662" y="142683"/>
                  </a:cubicBezTo>
                  <a:lnTo>
                    <a:pt x="7231662" y="713397"/>
                  </a:lnTo>
                  <a:cubicBezTo>
                    <a:pt x="7231662" y="792199"/>
                    <a:pt x="7167781" y="856080"/>
                    <a:pt x="7088979" y="856080"/>
                  </a:cubicBezTo>
                  <a:lnTo>
                    <a:pt x="142683" y="856080"/>
                  </a:lnTo>
                  <a:cubicBezTo>
                    <a:pt x="63881" y="856080"/>
                    <a:pt x="0" y="792199"/>
                    <a:pt x="0" y="713397"/>
                  </a:cubicBezTo>
                  <a:lnTo>
                    <a:pt x="0" y="142683"/>
                  </a:lnTo>
                  <a:close/>
                </a:path>
              </a:pathLst>
            </a:custGeom>
            <a:solidFill>
              <a:schemeClr val="bg1"/>
            </a:solidFill>
            <a:ln>
              <a:solidFill>
                <a:schemeClr val="bg1">
                  <a:lumMod val="85000"/>
                </a:schemeClr>
              </a:solidFill>
            </a:ln>
            <a:effectLst>
              <a:outerShdw blurRad="149987" dist="250190" dir="8460000" algn="ctr">
                <a:srgbClr val="000000">
                  <a:alpha val="20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3">
              <a:scrgbClr r="0" g="0" b="0"/>
            </a:fillRef>
            <a:effectRef idx="2">
              <a:scrgbClr r="0" g="0" b="0"/>
            </a:effectRef>
            <a:fontRef idx="minor">
              <a:schemeClr val="dk1">
                <a:hueOff val="0"/>
                <a:satOff val="0"/>
                <a:lumOff val="0"/>
                <a:alphaOff val="0"/>
              </a:schemeClr>
            </a:fontRef>
          </p:style>
          <p:txBody>
            <a:bodyPr spcFirstLastPara="0" vert="horz" wrap="square" lIns="259532" tIns="41790" rIns="259532" bIns="41790" numCol="1" spcCol="1270" anchor="ctr" anchorCtr="0">
              <a:noAutofit/>
            </a:bodyPr>
            <a:lstStyle/>
            <a:p>
              <a:pPr lvl="0" algn="l" defTabSz="1422400">
                <a:lnSpc>
                  <a:spcPct val="90000"/>
                </a:lnSpc>
                <a:spcBef>
                  <a:spcPct val="0"/>
                </a:spcBef>
                <a:spcAft>
                  <a:spcPct val="35000"/>
                </a:spcAft>
              </a:pPr>
              <a:r>
                <a:rPr lang="en-US" sz="3200" b="0" kern="1200" dirty="0">
                  <a:latin typeface="Candara"/>
                  <a:cs typeface="Arial" pitchFamily="34" charset="0"/>
                </a:rPr>
                <a:t>•</a:t>
              </a:r>
              <a:r>
                <a:rPr lang="en-US" sz="3200" b="0" kern="1200" dirty="0">
                  <a:latin typeface="Candara" panose="020E0502030303020204" pitchFamily="34" charset="0"/>
                  <a:cs typeface="Arial" pitchFamily="34" charset="0"/>
                </a:rPr>
                <a:t>Don’t Use Bait-and-Switch Tactics</a:t>
              </a:r>
            </a:p>
          </p:txBody>
        </p:sp>
      </p:grpSp>
    </p:spTree>
    <p:extLst>
      <p:ext uri="{BB962C8B-B14F-4D97-AF65-F5344CB8AC3E}">
        <p14:creationId xmlns:p14="http://schemas.microsoft.com/office/powerpoint/2010/main" val="405488279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solidFill>
            <a:srgbClr val="1F497D"/>
          </a:solidFill>
          <a:ln>
            <a:solidFill>
              <a:srgbClr val="292929"/>
            </a:solidFill>
          </a:ln>
          <a:effectLst>
            <a:outerShdw blurRad="44450" dist="27940" dir="5400000" algn="ctr">
              <a:srgbClr val="000000">
                <a:alpha val="32000"/>
              </a:srgbClr>
            </a:outerShdw>
          </a:effectLst>
        </p:spPr>
        <p:txBody>
          <a:bodyPr/>
          <a:lstStyle/>
          <a:p>
            <a:r>
              <a:rPr lang="en-US" sz="4400" dirty="0"/>
              <a:t>Basic Legal Aspects of Promotional Communication </a:t>
            </a:r>
            <a:r>
              <a:rPr lang="en-US" sz="2400" dirty="0"/>
              <a:t>(2 of 2)</a:t>
            </a:r>
            <a:endParaRPr lang="en-US" sz="2400" dirty="0">
              <a:solidFill>
                <a:schemeClr val="bg1"/>
              </a:solidFill>
            </a:endParaRPr>
          </a:p>
        </p:txBody>
      </p:sp>
      <p:grpSp>
        <p:nvGrpSpPr>
          <p:cNvPr id="2" name="Group 1"/>
          <p:cNvGrpSpPr/>
          <p:nvPr/>
        </p:nvGrpSpPr>
        <p:grpSpPr>
          <a:xfrm>
            <a:off x="457200" y="2108200"/>
            <a:ext cx="8229600" cy="3860800"/>
            <a:chOff x="457200" y="2108200"/>
            <a:chExt cx="8229600" cy="3860800"/>
          </a:xfrm>
        </p:grpSpPr>
        <p:sp>
          <p:nvSpPr>
            <p:cNvPr id="3" name="Rectangle 2"/>
            <p:cNvSpPr/>
            <p:nvPr/>
          </p:nvSpPr>
          <p:spPr>
            <a:xfrm>
              <a:off x="457200" y="2108200"/>
              <a:ext cx="8229600" cy="3860800"/>
            </a:xfrm>
            <a:prstGeom prst="rect">
              <a:avLst/>
            </a:prstGeom>
            <a:ln w="9525">
              <a:noFill/>
            </a:ln>
          </p:spPr>
        </p:sp>
        <p:sp>
          <p:nvSpPr>
            <p:cNvPr id="8" name="Rectangle 7"/>
            <p:cNvSpPr/>
            <p:nvPr/>
          </p:nvSpPr>
          <p:spPr>
            <a:xfrm>
              <a:off x="457200" y="2571780"/>
              <a:ext cx="8229600" cy="730800"/>
            </a:xfrm>
            <a:prstGeom prst="rect">
              <a:avLst/>
            </a:prstGeom>
            <a:solidFill>
              <a:schemeClr val="bg1"/>
            </a:solidFill>
            <a:ln>
              <a:solidFill>
                <a:schemeClr val="bg1">
                  <a:lumMod val="75000"/>
                </a:schemeClr>
              </a:solidFill>
            </a:ln>
            <a:effectLst>
              <a:outerShdw blurRad="50800" dist="38100" dir="8100000" algn="tr" rotWithShape="0">
                <a:prstClr val="black">
                  <a:alpha val="40000"/>
                </a:prstClr>
              </a:outerShdw>
            </a:effectLst>
            <a:scene3d>
              <a:camera prst="orthographicFront"/>
              <a:lightRig rig="threePt" dir="t">
                <a:rot lat="0" lon="0" rev="7500000"/>
              </a:lightRig>
            </a:scene3d>
            <a:sp3d z="152400" extrusionH="63500" prstMaterial="dkEdge">
              <a:contourClr>
                <a:schemeClr val="bg1"/>
              </a:contourClr>
            </a:sp3d>
          </p:spPr>
          <p:style>
            <a:lnRef idx="1">
              <a:scrgbClr r="0" g="0" b="0"/>
            </a:lnRef>
            <a:fillRef idx="1">
              <a:scrgbClr r="0" g="0" b="0"/>
            </a:fillRef>
            <a:effectRef idx="2">
              <a:scrgbClr r="0" g="0" b="0"/>
            </a:effectRef>
            <a:fontRef idx="minor">
              <a:schemeClr val="dk1">
                <a:hueOff val="0"/>
                <a:satOff val="0"/>
                <a:lumOff val="0"/>
                <a:alphaOff val="0"/>
              </a:schemeClr>
            </a:fontRef>
          </p:style>
        </p:sp>
        <p:sp>
          <p:nvSpPr>
            <p:cNvPr id="9" name="Freeform 8"/>
            <p:cNvSpPr/>
            <p:nvPr/>
          </p:nvSpPr>
          <p:spPr>
            <a:xfrm>
              <a:off x="868680" y="2143739"/>
              <a:ext cx="7437120" cy="856080"/>
            </a:xfrm>
            <a:custGeom>
              <a:avLst/>
              <a:gdLst>
                <a:gd name="connsiteX0" fmla="*/ 0 w 7231662"/>
                <a:gd name="connsiteY0" fmla="*/ 142683 h 856080"/>
                <a:gd name="connsiteX1" fmla="*/ 142683 w 7231662"/>
                <a:gd name="connsiteY1" fmla="*/ 0 h 856080"/>
                <a:gd name="connsiteX2" fmla="*/ 7088979 w 7231662"/>
                <a:gd name="connsiteY2" fmla="*/ 0 h 856080"/>
                <a:gd name="connsiteX3" fmla="*/ 7231662 w 7231662"/>
                <a:gd name="connsiteY3" fmla="*/ 142683 h 856080"/>
                <a:gd name="connsiteX4" fmla="*/ 7231662 w 7231662"/>
                <a:gd name="connsiteY4" fmla="*/ 713397 h 856080"/>
                <a:gd name="connsiteX5" fmla="*/ 7088979 w 7231662"/>
                <a:gd name="connsiteY5" fmla="*/ 856080 h 856080"/>
                <a:gd name="connsiteX6" fmla="*/ 142683 w 7231662"/>
                <a:gd name="connsiteY6" fmla="*/ 856080 h 856080"/>
                <a:gd name="connsiteX7" fmla="*/ 0 w 7231662"/>
                <a:gd name="connsiteY7" fmla="*/ 713397 h 856080"/>
                <a:gd name="connsiteX8" fmla="*/ 0 w 7231662"/>
                <a:gd name="connsiteY8" fmla="*/ 142683 h 8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1662" h="856080">
                  <a:moveTo>
                    <a:pt x="0" y="142683"/>
                  </a:moveTo>
                  <a:cubicBezTo>
                    <a:pt x="0" y="63881"/>
                    <a:pt x="63881" y="0"/>
                    <a:pt x="142683" y="0"/>
                  </a:cubicBezTo>
                  <a:lnTo>
                    <a:pt x="7088979" y="0"/>
                  </a:lnTo>
                  <a:cubicBezTo>
                    <a:pt x="7167781" y="0"/>
                    <a:pt x="7231662" y="63881"/>
                    <a:pt x="7231662" y="142683"/>
                  </a:cubicBezTo>
                  <a:lnTo>
                    <a:pt x="7231662" y="713397"/>
                  </a:lnTo>
                  <a:cubicBezTo>
                    <a:pt x="7231662" y="792199"/>
                    <a:pt x="7167781" y="856080"/>
                    <a:pt x="7088979" y="856080"/>
                  </a:cubicBezTo>
                  <a:lnTo>
                    <a:pt x="142683" y="856080"/>
                  </a:lnTo>
                  <a:cubicBezTo>
                    <a:pt x="63881" y="856080"/>
                    <a:pt x="0" y="792199"/>
                    <a:pt x="0" y="713397"/>
                  </a:cubicBezTo>
                  <a:lnTo>
                    <a:pt x="0" y="142683"/>
                  </a:lnTo>
                  <a:close/>
                </a:path>
              </a:pathLst>
            </a:custGeom>
            <a:solidFill>
              <a:schemeClr val="bg1"/>
            </a:solidFill>
            <a:ln>
              <a:solidFill>
                <a:schemeClr val="bg1">
                  <a:lumMod val="85000"/>
                </a:schemeClr>
              </a:solidFill>
            </a:ln>
            <a:effectLst>
              <a:outerShdw blurRad="149987" dist="250190" dir="8460000" algn="ctr">
                <a:srgbClr val="000000">
                  <a:alpha val="20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3">
              <a:scrgbClr r="0" g="0" b="0"/>
            </a:fillRef>
            <a:effectRef idx="2">
              <a:scrgbClr r="0" g="0" b="0"/>
            </a:effectRef>
            <a:fontRef idx="minor">
              <a:schemeClr val="dk1">
                <a:hueOff val="0"/>
                <a:satOff val="0"/>
                <a:lumOff val="0"/>
                <a:alphaOff val="0"/>
              </a:schemeClr>
            </a:fontRef>
          </p:style>
          <p:txBody>
            <a:bodyPr spcFirstLastPara="0" vert="horz" wrap="square" lIns="259532" tIns="41790" rIns="259532" bIns="41790" numCol="1" spcCol="1270" anchor="ctr" anchorCtr="0">
              <a:noAutofit/>
            </a:bodyPr>
            <a:lstStyle/>
            <a:p>
              <a:pPr lvl="0" algn="l" defTabSz="1422400">
                <a:lnSpc>
                  <a:spcPct val="90000"/>
                </a:lnSpc>
                <a:spcBef>
                  <a:spcPct val="0"/>
                </a:spcBef>
                <a:spcAft>
                  <a:spcPct val="35000"/>
                </a:spcAft>
              </a:pPr>
              <a:r>
                <a:rPr lang="en-US" sz="3200" b="0" kern="1200" dirty="0">
                  <a:latin typeface="Candara"/>
                  <a:cs typeface="Arial" pitchFamily="34" charset="0"/>
                </a:rPr>
                <a:t>•</a:t>
              </a:r>
              <a:r>
                <a:rPr lang="en-US" sz="3200" b="0" kern="1200" dirty="0">
                  <a:latin typeface="Candara" panose="020E0502030303020204" pitchFamily="34" charset="0"/>
                  <a:cs typeface="Arial" pitchFamily="34" charset="0"/>
                </a:rPr>
                <a:t>Obey Laws When Marketing to Minors</a:t>
              </a:r>
            </a:p>
          </p:txBody>
        </p:sp>
        <p:sp>
          <p:nvSpPr>
            <p:cNvPr id="10" name="Rectangle 9"/>
            <p:cNvSpPr/>
            <p:nvPr/>
          </p:nvSpPr>
          <p:spPr>
            <a:xfrm>
              <a:off x="457200" y="3887220"/>
              <a:ext cx="8229600" cy="730800"/>
            </a:xfrm>
            <a:prstGeom prst="rect">
              <a:avLst/>
            </a:prstGeom>
            <a:solidFill>
              <a:schemeClr val="bg1"/>
            </a:solidFill>
            <a:ln>
              <a:solidFill>
                <a:schemeClr val="bg1">
                  <a:lumMod val="75000"/>
                </a:schemeClr>
              </a:solidFill>
            </a:ln>
            <a:effectLst>
              <a:outerShdw blurRad="50800" dist="38100" dir="8100000" algn="tr" rotWithShape="0">
                <a:prstClr val="black">
                  <a:alpha val="40000"/>
                </a:prstClr>
              </a:outerShdw>
            </a:effectLst>
            <a:scene3d>
              <a:camera prst="orthographicFront"/>
              <a:lightRig rig="threePt" dir="t">
                <a:rot lat="0" lon="0" rev="7500000"/>
              </a:lightRig>
            </a:scene3d>
            <a:sp3d z="152400" extrusionH="63500" prstMaterial="dkEdge">
              <a:contourClr>
                <a:schemeClr val="bg1"/>
              </a:contourClr>
            </a:sp3d>
          </p:spPr>
          <p:style>
            <a:lnRef idx="1">
              <a:scrgbClr r="0" g="0" b="0"/>
            </a:lnRef>
            <a:fillRef idx="1">
              <a:scrgbClr r="0" g="0" b="0"/>
            </a:fillRef>
            <a:effectRef idx="2">
              <a:scrgbClr r="0" g="0" b="0"/>
            </a:effectRef>
            <a:fontRef idx="minor">
              <a:schemeClr val="dk1">
                <a:hueOff val="0"/>
                <a:satOff val="0"/>
                <a:lumOff val="0"/>
                <a:alphaOff val="0"/>
              </a:schemeClr>
            </a:fontRef>
          </p:style>
        </p:sp>
        <p:sp>
          <p:nvSpPr>
            <p:cNvPr id="11" name="Freeform 10"/>
            <p:cNvSpPr/>
            <p:nvPr/>
          </p:nvSpPr>
          <p:spPr>
            <a:xfrm>
              <a:off x="868680" y="3459180"/>
              <a:ext cx="7437120" cy="856080"/>
            </a:xfrm>
            <a:custGeom>
              <a:avLst/>
              <a:gdLst>
                <a:gd name="connsiteX0" fmla="*/ 0 w 7231662"/>
                <a:gd name="connsiteY0" fmla="*/ 142683 h 856080"/>
                <a:gd name="connsiteX1" fmla="*/ 142683 w 7231662"/>
                <a:gd name="connsiteY1" fmla="*/ 0 h 856080"/>
                <a:gd name="connsiteX2" fmla="*/ 7088979 w 7231662"/>
                <a:gd name="connsiteY2" fmla="*/ 0 h 856080"/>
                <a:gd name="connsiteX3" fmla="*/ 7231662 w 7231662"/>
                <a:gd name="connsiteY3" fmla="*/ 142683 h 856080"/>
                <a:gd name="connsiteX4" fmla="*/ 7231662 w 7231662"/>
                <a:gd name="connsiteY4" fmla="*/ 713397 h 856080"/>
                <a:gd name="connsiteX5" fmla="*/ 7088979 w 7231662"/>
                <a:gd name="connsiteY5" fmla="*/ 856080 h 856080"/>
                <a:gd name="connsiteX6" fmla="*/ 142683 w 7231662"/>
                <a:gd name="connsiteY6" fmla="*/ 856080 h 856080"/>
                <a:gd name="connsiteX7" fmla="*/ 0 w 7231662"/>
                <a:gd name="connsiteY7" fmla="*/ 713397 h 856080"/>
                <a:gd name="connsiteX8" fmla="*/ 0 w 7231662"/>
                <a:gd name="connsiteY8" fmla="*/ 142683 h 8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1662" h="856080">
                  <a:moveTo>
                    <a:pt x="0" y="142683"/>
                  </a:moveTo>
                  <a:cubicBezTo>
                    <a:pt x="0" y="63881"/>
                    <a:pt x="63881" y="0"/>
                    <a:pt x="142683" y="0"/>
                  </a:cubicBezTo>
                  <a:lnTo>
                    <a:pt x="7088979" y="0"/>
                  </a:lnTo>
                  <a:cubicBezTo>
                    <a:pt x="7167781" y="0"/>
                    <a:pt x="7231662" y="63881"/>
                    <a:pt x="7231662" y="142683"/>
                  </a:cubicBezTo>
                  <a:lnTo>
                    <a:pt x="7231662" y="713397"/>
                  </a:lnTo>
                  <a:cubicBezTo>
                    <a:pt x="7231662" y="792199"/>
                    <a:pt x="7167781" y="856080"/>
                    <a:pt x="7088979" y="856080"/>
                  </a:cubicBezTo>
                  <a:lnTo>
                    <a:pt x="142683" y="856080"/>
                  </a:lnTo>
                  <a:cubicBezTo>
                    <a:pt x="63881" y="856080"/>
                    <a:pt x="0" y="792199"/>
                    <a:pt x="0" y="713397"/>
                  </a:cubicBezTo>
                  <a:lnTo>
                    <a:pt x="0" y="142683"/>
                  </a:lnTo>
                  <a:close/>
                </a:path>
              </a:pathLst>
            </a:custGeom>
            <a:solidFill>
              <a:schemeClr val="bg1"/>
            </a:solidFill>
            <a:ln>
              <a:solidFill>
                <a:schemeClr val="bg1">
                  <a:lumMod val="85000"/>
                </a:schemeClr>
              </a:solidFill>
            </a:ln>
            <a:effectLst>
              <a:outerShdw blurRad="149987" dist="250190" dir="8460000" algn="ctr">
                <a:srgbClr val="000000">
                  <a:alpha val="20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3">
              <a:scrgbClr r="0" g="0" b="0"/>
            </a:fillRef>
            <a:effectRef idx="2">
              <a:scrgbClr r="0" g="0" b="0"/>
            </a:effectRef>
            <a:fontRef idx="minor">
              <a:schemeClr val="dk1">
                <a:hueOff val="0"/>
                <a:satOff val="0"/>
                <a:lumOff val="0"/>
                <a:alphaOff val="0"/>
              </a:schemeClr>
            </a:fontRef>
          </p:style>
          <p:txBody>
            <a:bodyPr spcFirstLastPara="0" vert="horz" wrap="square" lIns="259532" tIns="41790" rIns="259532" bIns="41790" numCol="1" spcCol="1270" anchor="ctr" anchorCtr="0">
              <a:noAutofit/>
            </a:bodyPr>
            <a:lstStyle/>
            <a:p>
              <a:pPr lvl="0" algn="l" defTabSz="1422400">
                <a:lnSpc>
                  <a:spcPct val="90000"/>
                </a:lnSpc>
                <a:spcBef>
                  <a:spcPct val="0"/>
                </a:spcBef>
                <a:spcAft>
                  <a:spcPct val="35000"/>
                </a:spcAft>
              </a:pPr>
              <a:r>
                <a:rPr lang="en-US" sz="3200" b="0" kern="1200" dirty="0">
                  <a:latin typeface="Candara"/>
                  <a:cs typeface="Arial" pitchFamily="34" charset="0"/>
                </a:rPr>
                <a:t>•</a:t>
              </a:r>
              <a:r>
                <a:rPr lang="en-US" sz="3200" b="0" kern="1200" dirty="0">
                  <a:latin typeface="Candara" panose="020E0502030303020204" pitchFamily="34" charset="0"/>
                  <a:cs typeface="Arial" pitchFamily="34" charset="0"/>
                </a:rPr>
                <a:t>Observe Contractual Obligations</a:t>
              </a:r>
            </a:p>
          </p:txBody>
        </p:sp>
        <p:sp>
          <p:nvSpPr>
            <p:cNvPr id="12" name="Rectangle 11"/>
            <p:cNvSpPr/>
            <p:nvPr/>
          </p:nvSpPr>
          <p:spPr>
            <a:xfrm>
              <a:off x="457200" y="5202659"/>
              <a:ext cx="8229600" cy="730800"/>
            </a:xfrm>
            <a:prstGeom prst="rect">
              <a:avLst/>
            </a:prstGeom>
            <a:solidFill>
              <a:schemeClr val="bg1"/>
            </a:solidFill>
            <a:ln>
              <a:solidFill>
                <a:schemeClr val="bg1">
                  <a:lumMod val="75000"/>
                </a:schemeClr>
              </a:solidFill>
            </a:ln>
            <a:effectLst>
              <a:outerShdw blurRad="50800" dist="38100" dir="8100000" algn="tr" rotWithShape="0">
                <a:prstClr val="black">
                  <a:alpha val="40000"/>
                </a:prstClr>
              </a:outerShdw>
            </a:effectLst>
            <a:scene3d>
              <a:camera prst="orthographicFront"/>
              <a:lightRig rig="threePt" dir="t">
                <a:rot lat="0" lon="0" rev="7500000"/>
              </a:lightRig>
            </a:scene3d>
            <a:sp3d z="152400" extrusionH="63500" prstMaterial="dkEdge">
              <a:contourClr>
                <a:schemeClr val="bg1"/>
              </a:contourClr>
            </a:sp3d>
          </p:spPr>
          <p:style>
            <a:lnRef idx="1">
              <a:scrgbClr r="0" g="0" b="0"/>
            </a:lnRef>
            <a:fillRef idx="1">
              <a:scrgbClr r="0" g="0" b="0"/>
            </a:fillRef>
            <a:effectRef idx="2">
              <a:scrgbClr r="0" g="0" b="0"/>
            </a:effectRef>
            <a:fontRef idx="minor">
              <a:schemeClr val="dk1">
                <a:hueOff val="0"/>
                <a:satOff val="0"/>
                <a:lumOff val="0"/>
                <a:alphaOff val="0"/>
              </a:schemeClr>
            </a:fontRef>
          </p:style>
        </p:sp>
        <p:sp>
          <p:nvSpPr>
            <p:cNvPr id="13" name="Freeform 12"/>
            <p:cNvSpPr/>
            <p:nvPr/>
          </p:nvSpPr>
          <p:spPr>
            <a:xfrm>
              <a:off x="868680" y="4774620"/>
              <a:ext cx="7437120" cy="856080"/>
            </a:xfrm>
            <a:custGeom>
              <a:avLst/>
              <a:gdLst>
                <a:gd name="connsiteX0" fmla="*/ 0 w 7231662"/>
                <a:gd name="connsiteY0" fmla="*/ 142683 h 856080"/>
                <a:gd name="connsiteX1" fmla="*/ 142683 w 7231662"/>
                <a:gd name="connsiteY1" fmla="*/ 0 h 856080"/>
                <a:gd name="connsiteX2" fmla="*/ 7088979 w 7231662"/>
                <a:gd name="connsiteY2" fmla="*/ 0 h 856080"/>
                <a:gd name="connsiteX3" fmla="*/ 7231662 w 7231662"/>
                <a:gd name="connsiteY3" fmla="*/ 142683 h 856080"/>
                <a:gd name="connsiteX4" fmla="*/ 7231662 w 7231662"/>
                <a:gd name="connsiteY4" fmla="*/ 713397 h 856080"/>
                <a:gd name="connsiteX5" fmla="*/ 7088979 w 7231662"/>
                <a:gd name="connsiteY5" fmla="*/ 856080 h 856080"/>
                <a:gd name="connsiteX6" fmla="*/ 142683 w 7231662"/>
                <a:gd name="connsiteY6" fmla="*/ 856080 h 856080"/>
                <a:gd name="connsiteX7" fmla="*/ 0 w 7231662"/>
                <a:gd name="connsiteY7" fmla="*/ 713397 h 856080"/>
                <a:gd name="connsiteX8" fmla="*/ 0 w 7231662"/>
                <a:gd name="connsiteY8" fmla="*/ 142683 h 8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1662" h="856080">
                  <a:moveTo>
                    <a:pt x="0" y="142683"/>
                  </a:moveTo>
                  <a:cubicBezTo>
                    <a:pt x="0" y="63881"/>
                    <a:pt x="63881" y="0"/>
                    <a:pt x="142683" y="0"/>
                  </a:cubicBezTo>
                  <a:lnTo>
                    <a:pt x="7088979" y="0"/>
                  </a:lnTo>
                  <a:cubicBezTo>
                    <a:pt x="7167781" y="0"/>
                    <a:pt x="7231662" y="63881"/>
                    <a:pt x="7231662" y="142683"/>
                  </a:cubicBezTo>
                  <a:lnTo>
                    <a:pt x="7231662" y="713397"/>
                  </a:lnTo>
                  <a:cubicBezTo>
                    <a:pt x="7231662" y="792199"/>
                    <a:pt x="7167781" y="856080"/>
                    <a:pt x="7088979" y="856080"/>
                  </a:cubicBezTo>
                  <a:lnTo>
                    <a:pt x="142683" y="856080"/>
                  </a:lnTo>
                  <a:cubicBezTo>
                    <a:pt x="63881" y="856080"/>
                    <a:pt x="0" y="792199"/>
                    <a:pt x="0" y="713397"/>
                  </a:cubicBezTo>
                  <a:lnTo>
                    <a:pt x="0" y="142683"/>
                  </a:lnTo>
                  <a:close/>
                </a:path>
              </a:pathLst>
            </a:custGeom>
            <a:solidFill>
              <a:schemeClr val="bg1"/>
            </a:solidFill>
            <a:ln>
              <a:solidFill>
                <a:schemeClr val="bg1">
                  <a:lumMod val="85000"/>
                </a:schemeClr>
              </a:solidFill>
            </a:ln>
            <a:effectLst>
              <a:outerShdw blurRad="149987" dist="250190" dir="8460000" algn="ctr">
                <a:srgbClr val="000000">
                  <a:alpha val="20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3">
              <a:scrgbClr r="0" g="0" b="0"/>
            </a:fillRef>
            <a:effectRef idx="2">
              <a:scrgbClr r="0" g="0" b="0"/>
            </a:effectRef>
            <a:fontRef idx="minor">
              <a:schemeClr val="dk1">
                <a:hueOff val="0"/>
                <a:satOff val="0"/>
                <a:lumOff val="0"/>
                <a:alphaOff val="0"/>
              </a:schemeClr>
            </a:fontRef>
          </p:style>
          <p:txBody>
            <a:bodyPr spcFirstLastPara="0" vert="horz" wrap="square" lIns="259532" tIns="41790" rIns="259532" bIns="41790" numCol="1" spcCol="1270" anchor="ctr" anchorCtr="0">
              <a:noAutofit/>
            </a:bodyPr>
            <a:lstStyle/>
            <a:p>
              <a:pPr lvl="0" algn="l" defTabSz="1422400">
                <a:lnSpc>
                  <a:spcPct val="90000"/>
                </a:lnSpc>
                <a:spcBef>
                  <a:spcPct val="0"/>
                </a:spcBef>
                <a:spcAft>
                  <a:spcPct val="35000"/>
                </a:spcAft>
              </a:pPr>
              <a:r>
                <a:rPr lang="en-US" sz="3200" b="0" kern="1200" dirty="0">
                  <a:latin typeface="Candara"/>
                  <a:cs typeface="Arial" pitchFamily="34" charset="0"/>
                </a:rPr>
                <a:t>•</a:t>
              </a:r>
              <a:r>
                <a:rPr lang="en-US" sz="3200" b="0" kern="1200" dirty="0">
                  <a:latin typeface="Candara" panose="020E0502030303020204" pitchFamily="34" charset="0"/>
                  <a:cs typeface="Arial" pitchFamily="34" charset="0"/>
                </a:rPr>
                <a:t>Respect the Rights of Individuals</a:t>
              </a:r>
            </a:p>
          </p:txBody>
        </p:sp>
      </p:gr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a:solidFill>
            <a:srgbClr val="1F497D"/>
          </a:solidFill>
        </p:spPr>
        <p:txBody>
          <a:bodyPr/>
          <a:lstStyle/>
          <a:p>
            <a:r>
              <a:rPr lang="en-US" dirty="0"/>
              <a:t>Analyzing the Situation</a:t>
            </a:r>
          </a:p>
        </p:txBody>
      </p:sp>
      <p:grpSp>
        <p:nvGrpSpPr>
          <p:cNvPr id="14" name="Group 13"/>
          <p:cNvGrpSpPr/>
          <p:nvPr/>
        </p:nvGrpSpPr>
        <p:grpSpPr>
          <a:xfrm>
            <a:off x="472440" y="2057399"/>
            <a:ext cx="8199120" cy="4037072"/>
            <a:chOff x="472440" y="2057399"/>
            <a:chExt cx="8199120" cy="4037072"/>
          </a:xfrm>
        </p:grpSpPr>
        <p:sp>
          <p:nvSpPr>
            <p:cNvPr id="7" name="Freeform 6"/>
            <p:cNvSpPr/>
            <p:nvPr/>
          </p:nvSpPr>
          <p:spPr>
            <a:xfrm>
              <a:off x="472440" y="2057399"/>
              <a:ext cx="8199120" cy="913364"/>
            </a:xfrm>
            <a:custGeom>
              <a:avLst/>
              <a:gdLst>
                <a:gd name="connsiteX0" fmla="*/ 0 w 7442001"/>
                <a:gd name="connsiteY0" fmla="*/ 91877 h 918765"/>
                <a:gd name="connsiteX1" fmla="*/ 91877 w 7442001"/>
                <a:gd name="connsiteY1" fmla="*/ 0 h 918765"/>
                <a:gd name="connsiteX2" fmla="*/ 7350125 w 7442001"/>
                <a:gd name="connsiteY2" fmla="*/ 0 h 918765"/>
                <a:gd name="connsiteX3" fmla="*/ 7442002 w 7442001"/>
                <a:gd name="connsiteY3" fmla="*/ 91877 h 918765"/>
                <a:gd name="connsiteX4" fmla="*/ 7442001 w 7442001"/>
                <a:gd name="connsiteY4" fmla="*/ 826889 h 918765"/>
                <a:gd name="connsiteX5" fmla="*/ 7350124 w 7442001"/>
                <a:gd name="connsiteY5" fmla="*/ 918766 h 918765"/>
                <a:gd name="connsiteX6" fmla="*/ 91877 w 7442001"/>
                <a:gd name="connsiteY6" fmla="*/ 918765 h 918765"/>
                <a:gd name="connsiteX7" fmla="*/ 0 w 7442001"/>
                <a:gd name="connsiteY7" fmla="*/ 826888 h 918765"/>
                <a:gd name="connsiteX8" fmla="*/ 0 w 7442001"/>
                <a:gd name="connsiteY8" fmla="*/ 91877 h 9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2001" h="918765">
                  <a:moveTo>
                    <a:pt x="0" y="91877"/>
                  </a:moveTo>
                  <a:cubicBezTo>
                    <a:pt x="0" y="41135"/>
                    <a:pt x="41135" y="0"/>
                    <a:pt x="91877" y="0"/>
                  </a:cubicBezTo>
                  <a:lnTo>
                    <a:pt x="7350125" y="0"/>
                  </a:lnTo>
                  <a:cubicBezTo>
                    <a:pt x="7400867" y="0"/>
                    <a:pt x="7442002" y="41135"/>
                    <a:pt x="7442002" y="91877"/>
                  </a:cubicBezTo>
                  <a:cubicBezTo>
                    <a:pt x="7442002" y="336881"/>
                    <a:pt x="7442001" y="581885"/>
                    <a:pt x="7442001" y="826889"/>
                  </a:cubicBezTo>
                  <a:cubicBezTo>
                    <a:pt x="7442001" y="877631"/>
                    <a:pt x="7400866" y="918766"/>
                    <a:pt x="7350124" y="918766"/>
                  </a:cubicBezTo>
                  <a:lnTo>
                    <a:pt x="91877" y="918765"/>
                  </a:lnTo>
                  <a:cubicBezTo>
                    <a:pt x="41135" y="918765"/>
                    <a:pt x="0" y="877630"/>
                    <a:pt x="0" y="826888"/>
                  </a:cubicBezTo>
                  <a:lnTo>
                    <a:pt x="0" y="91877"/>
                  </a:lnTo>
                  <a:close/>
                </a:path>
              </a:pathLst>
            </a:custGeom>
            <a:solidFill>
              <a:schemeClr val="bg1"/>
            </a:solidFill>
            <a:ln w="9525">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110" tIns="77710" rIns="103110" bIns="77710" numCol="1" spcCol="1270" anchor="ctr" anchorCtr="0">
              <a:noAutofit/>
            </a:bodyPr>
            <a:lstStyle/>
            <a:p>
              <a:pPr lvl="0" algn="ctr" defTabSz="1778000">
                <a:lnSpc>
                  <a:spcPct val="90000"/>
                </a:lnSpc>
                <a:spcBef>
                  <a:spcPct val="0"/>
                </a:spcBef>
                <a:spcAft>
                  <a:spcPct val="35000"/>
                </a:spcAft>
              </a:pPr>
              <a:r>
                <a:rPr lang="en-US" sz="3600" kern="1200" dirty="0">
                  <a:solidFill>
                    <a:schemeClr val="tx1"/>
                  </a:solidFill>
                  <a:latin typeface="Candara" panose="020E0502030303020204" pitchFamily="34" charset="0"/>
                </a:rPr>
                <a:t>Gauging Audience Desires and Interests</a:t>
              </a:r>
            </a:p>
          </p:txBody>
        </p:sp>
        <p:grpSp>
          <p:nvGrpSpPr>
            <p:cNvPr id="3" name="Group 2"/>
            <p:cNvGrpSpPr/>
            <p:nvPr/>
          </p:nvGrpSpPr>
          <p:grpSpPr>
            <a:xfrm>
              <a:off x="680224" y="3135170"/>
              <a:ext cx="7783552" cy="2959301"/>
              <a:chOff x="521970" y="3135170"/>
              <a:chExt cx="8100060" cy="2959301"/>
            </a:xfrm>
          </p:grpSpPr>
          <p:sp>
            <p:nvSpPr>
              <p:cNvPr id="8" name="Rounded Rectangle 7"/>
              <p:cNvSpPr/>
              <p:nvPr/>
            </p:nvSpPr>
            <p:spPr>
              <a:xfrm>
                <a:off x="521970" y="3135170"/>
                <a:ext cx="918765" cy="913364"/>
              </a:xfrm>
              <a:prstGeom prst="roundRect">
                <a:avLst>
                  <a:gd name="adj" fmla="val 16670"/>
                </a:avLst>
              </a:prstGeom>
              <a:solidFill>
                <a:srgbClr val="009593"/>
              </a:solidFill>
              <a:ln w="9525">
                <a:noFill/>
              </a:ln>
              <a:effectLst/>
              <a:scene3d>
                <a:camera prst="orthographicFront">
                  <a:rot lat="0" lon="0" rev="0"/>
                </a:camera>
                <a:lightRig rig="balanced" dir="t">
                  <a:rot lat="0" lon="0" rev="8700000"/>
                </a:lightRig>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8"/>
              <p:cNvSpPr/>
              <p:nvPr/>
            </p:nvSpPr>
            <p:spPr>
              <a:xfrm>
                <a:off x="1495861" y="3135170"/>
                <a:ext cx="7126169" cy="913364"/>
              </a:xfrm>
              <a:custGeom>
                <a:avLst/>
                <a:gdLst>
                  <a:gd name="connsiteX0" fmla="*/ 0 w 6468109"/>
                  <a:gd name="connsiteY0" fmla="*/ 153158 h 918765"/>
                  <a:gd name="connsiteX1" fmla="*/ 153158 w 6468109"/>
                  <a:gd name="connsiteY1" fmla="*/ 0 h 918765"/>
                  <a:gd name="connsiteX2" fmla="*/ 6314951 w 6468109"/>
                  <a:gd name="connsiteY2" fmla="*/ 0 h 918765"/>
                  <a:gd name="connsiteX3" fmla="*/ 6468109 w 6468109"/>
                  <a:gd name="connsiteY3" fmla="*/ 153158 h 918765"/>
                  <a:gd name="connsiteX4" fmla="*/ 6468109 w 6468109"/>
                  <a:gd name="connsiteY4" fmla="*/ 765607 h 918765"/>
                  <a:gd name="connsiteX5" fmla="*/ 6314951 w 6468109"/>
                  <a:gd name="connsiteY5" fmla="*/ 918765 h 918765"/>
                  <a:gd name="connsiteX6" fmla="*/ 153158 w 6468109"/>
                  <a:gd name="connsiteY6" fmla="*/ 918765 h 918765"/>
                  <a:gd name="connsiteX7" fmla="*/ 0 w 6468109"/>
                  <a:gd name="connsiteY7" fmla="*/ 765607 h 918765"/>
                  <a:gd name="connsiteX8" fmla="*/ 0 w 6468109"/>
                  <a:gd name="connsiteY8" fmla="*/ 153158 h 9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8109" h="918765">
                    <a:moveTo>
                      <a:pt x="0" y="153158"/>
                    </a:moveTo>
                    <a:cubicBezTo>
                      <a:pt x="0" y="68571"/>
                      <a:pt x="68571" y="0"/>
                      <a:pt x="153158" y="0"/>
                    </a:cubicBezTo>
                    <a:lnTo>
                      <a:pt x="6314951" y="0"/>
                    </a:lnTo>
                    <a:cubicBezTo>
                      <a:pt x="6399538" y="0"/>
                      <a:pt x="6468109" y="68571"/>
                      <a:pt x="6468109" y="153158"/>
                    </a:cubicBezTo>
                    <a:lnTo>
                      <a:pt x="6468109" y="765607"/>
                    </a:lnTo>
                    <a:cubicBezTo>
                      <a:pt x="6468109" y="850194"/>
                      <a:pt x="6399538" y="918765"/>
                      <a:pt x="6314951" y="918765"/>
                    </a:cubicBezTo>
                    <a:lnTo>
                      <a:pt x="153158" y="918765"/>
                    </a:lnTo>
                    <a:cubicBezTo>
                      <a:pt x="68571" y="918765"/>
                      <a:pt x="0" y="850194"/>
                      <a:pt x="0" y="765607"/>
                    </a:cubicBezTo>
                    <a:lnTo>
                      <a:pt x="0" y="153158"/>
                    </a:lnTo>
                    <a:close/>
                  </a:path>
                </a:pathLst>
              </a:custGeom>
              <a:solidFill>
                <a:schemeClr val="bg1"/>
              </a:solidFill>
              <a:ln w="9525">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106" tIns="251106" rIns="251106" bIns="251106" numCol="1" spcCol="1270" anchor="ctr" anchorCtr="0">
                <a:noAutofit/>
              </a:bodyPr>
              <a:lstStyle/>
              <a:p>
                <a:pPr lvl="0" algn="l" defTabSz="1289050">
                  <a:lnSpc>
                    <a:spcPct val="90000"/>
                  </a:lnSpc>
                  <a:spcBef>
                    <a:spcPct val="0"/>
                  </a:spcBef>
                  <a:spcAft>
                    <a:spcPct val="35000"/>
                  </a:spcAft>
                </a:pPr>
                <a:r>
                  <a:rPr lang="en-US" sz="3600" dirty="0">
                    <a:solidFill>
                      <a:schemeClr val="tx1"/>
                    </a:solidFill>
                    <a:latin typeface="Candara" panose="020E0502030303020204" pitchFamily="34" charset="0"/>
                  </a:rPr>
                  <a:t>Demographic Information</a:t>
                </a:r>
                <a:endParaRPr lang="en-US" sz="3600" kern="1200" dirty="0">
                  <a:solidFill>
                    <a:schemeClr val="tx1"/>
                  </a:solidFill>
                  <a:latin typeface="Candara" panose="020E0502030303020204" pitchFamily="34" charset="0"/>
                </a:endParaRPr>
              </a:p>
            </p:txBody>
          </p:sp>
          <p:sp>
            <p:nvSpPr>
              <p:cNvPr id="10" name="Rounded Rectangle 9"/>
              <p:cNvSpPr/>
              <p:nvPr/>
            </p:nvSpPr>
            <p:spPr>
              <a:xfrm>
                <a:off x="521970" y="4158137"/>
                <a:ext cx="918765" cy="913364"/>
              </a:xfrm>
              <a:prstGeom prst="roundRect">
                <a:avLst>
                  <a:gd name="adj" fmla="val 16670"/>
                </a:avLst>
              </a:prstGeom>
              <a:solidFill>
                <a:srgbClr val="009593"/>
              </a:solidFill>
              <a:ln w="9525">
                <a:noFill/>
              </a:ln>
              <a:effectLst/>
              <a:scene3d>
                <a:camera prst="orthographicFront">
                  <a:rot lat="0" lon="0" rev="0"/>
                </a:camera>
                <a:lightRig rig="balanced" dir="t">
                  <a:rot lat="0" lon="0" rev="8700000"/>
                </a:lightRig>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Freeform 10"/>
              <p:cNvSpPr/>
              <p:nvPr/>
            </p:nvSpPr>
            <p:spPr>
              <a:xfrm>
                <a:off x="1495861" y="4158137"/>
                <a:ext cx="7126169" cy="913364"/>
              </a:xfrm>
              <a:custGeom>
                <a:avLst/>
                <a:gdLst>
                  <a:gd name="connsiteX0" fmla="*/ 0 w 6468109"/>
                  <a:gd name="connsiteY0" fmla="*/ 153158 h 918765"/>
                  <a:gd name="connsiteX1" fmla="*/ 153158 w 6468109"/>
                  <a:gd name="connsiteY1" fmla="*/ 0 h 918765"/>
                  <a:gd name="connsiteX2" fmla="*/ 6314951 w 6468109"/>
                  <a:gd name="connsiteY2" fmla="*/ 0 h 918765"/>
                  <a:gd name="connsiteX3" fmla="*/ 6468109 w 6468109"/>
                  <a:gd name="connsiteY3" fmla="*/ 153158 h 918765"/>
                  <a:gd name="connsiteX4" fmla="*/ 6468109 w 6468109"/>
                  <a:gd name="connsiteY4" fmla="*/ 765607 h 918765"/>
                  <a:gd name="connsiteX5" fmla="*/ 6314951 w 6468109"/>
                  <a:gd name="connsiteY5" fmla="*/ 918765 h 918765"/>
                  <a:gd name="connsiteX6" fmla="*/ 153158 w 6468109"/>
                  <a:gd name="connsiteY6" fmla="*/ 918765 h 918765"/>
                  <a:gd name="connsiteX7" fmla="*/ 0 w 6468109"/>
                  <a:gd name="connsiteY7" fmla="*/ 765607 h 918765"/>
                  <a:gd name="connsiteX8" fmla="*/ 0 w 6468109"/>
                  <a:gd name="connsiteY8" fmla="*/ 153158 h 9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8109" h="918765">
                    <a:moveTo>
                      <a:pt x="0" y="153158"/>
                    </a:moveTo>
                    <a:cubicBezTo>
                      <a:pt x="0" y="68571"/>
                      <a:pt x="68571" y="0"/>
                      <a:pt x="153158" y="0"/>
                    </a:cubicBezTo>
                    <a:lnTo>
                      <a:pt x="6314951" y="0"/>
                    </a:lnTo>
                    <a:cubicBezTo>
                      <a:pt x="6399538" y="0"/>
                      <a:pt x="6468109" y="68571"/>
                      <a:pt x="6468109" y="153158"/>
                    </a:cubicBezTo>
                    <a:lnTo>
                      <a:pt x="6468109" y="765607"/>
                    </a:lnTo>
                    <a:cubicBezTo>
                      <a:pt x="6468109" y="850194"/>
                      <a:pt x="6399538" y="918765"/>
                      <a:pt x="6314951" y="918765"/>
                    </a:cubicBezTo>
                    <a:lnTo>
                      <a:pt x="153158" y="918765"/>
                    </a:lnTo>
                    <a:cubicBezTo>
                      <a:pt x="68571" y="918765"/>
                      <a:pt x="0" y="850194"/>
                      <a:pt x="0" y="765607"/>
                    </a:cubicBezTo>
                    <a:lnTo>
                      <a:pt x="0" y="153158"/>
                    </a:lnTo>
                    <a:close/>
                  </a:path>
                </a:pathLst>
              </a:custGeom>
              <a:solidFill>
                <a:schemeClr val="bg1"/>
              </a:solidFill>
              <a:ln w="9525">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106" tIns="251106" rIns="251106" bIns="251106" numCol="1" spcCol="1270" anchor="ctr" anchorCtr="0">
                <a:noAutofit/>
              </a:bodyPr>
              <a:lstStyle/>
              <a:p>
                <a:pPr lvl="0" algn="l" defTabSz="1289050">
                  <a:lnSpc>
                    <a:spcPct val="90000"/>
                  </a:lnSpc>
                  <a:spcBef>
                    <a:spcPct val="0"/>
                  </a:spcBef>
                  <a:spcAft>
                    <a:spcPct val="35000"/>
                  </a:spcAft>
                </a:pPr>
                <a:r>
                  <a:rPr lang="en-US" sz="3600" dirty="0">
                    <a:solidFill>
                      <a:schemeClr val="tx1"/>
                    </a:solidFill>
                    <a:latin typeface="Candara" panose="020E0502030303020204" pitchFamily="34" charset="0"/>
                  </a:rPr>
                  <a:t>Psychographic Information</a:t>
                </a:r>
                <a:endParaRPr lang="en-US" sz="3600" kern="1200" dirty="0">
                  <a:solidFill>
                    <a:schemeClr val="tx1"/>
                  </a:solidFill>
                  <a:latin typeface="Candara" panose="020E0502030303020204" pitchFamily="34" charset="0"/>
                </a:endParaRPr>
              </a:p>
            </p:txBody>
          </p:sp>
          <p:sp>
            <p:nvSpPr>
              <p:cNvPr id="12" name="Rounded Rectangle 11"/>
              <p:cNvSpPr/>
              <p:nvPr/>
            </p:nvSpPr>
            <p:spPr>
              <a:xfrm>
                <a:off x="521970" y="5181106"/>
                <a:ext cx="918765" cy="913364"/>
              </a:xfrm>
              <a:prstGeom prst="roundRect">
                <a:avLst>
                  <a:gd name="adj" fmla="val 16670"/>
                </a:avLst>
              </a:prstGeom>
              <a:solidFill>
                <a:srgbClr val="009593"/>
              </a:solidFill>
              <a:ln w="9525">
                <a:noFill/>
              </a:ln>
              <a:effectLst/>
              <a:scene3d>
                <a:camera prst="orthographicFront">
                  <a:rot lat="0" lon="0" rev="0"/>
                </a:camera>
                <a:lightRig rig="balanced" dir="t">
                  <a:rot lat="0" lon="0" rev="8700000"/>
                </a:lightRig>
              </a:scene3d>
              <a:sp3d>
                <a:bevelT/>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12"/>
              <p:cNvSpPr/>
              <p:nvPr/>
            </p:nvSpPr>
            <p:spPr>
              <a:xfrm>
                <a:off x="1495861" y="5181107"/>
                <a:ext cx="7126169" cy="913364"/>
              </a:xfrm>
              <a:custGeom>
                <a:avLst/>
                <a:gdLst>
                  <a:gd name="connsiteX0" fmla="*/ 0 w 6468109"/>
                  <a:gd name="connsiteY0" fmla="*/ 153158 h 918765"/>
                  <a:gd name="connsiteX1" fmla="*/ 153158 w 6468109"/>
                  <a:gd name="connsiteY1" fmla="*/ 0 h 918765"/>
                  <a:gd name="connsiteX2" fmla="*/ 6314951 w 6468109"/>
                  <a:gd name="connsiteY2" fmla="*/ 0 h 918765"/>
                  <a:gd name="connsiteX3" fmla="*/ 6468109 w 6468109"/>
                  <a:gd name="connsiteY3" fmla="*/ 153158 h 918765"/>
                  <a:gd name="connsiteX4" fmla="*/ 6468109 w 6468109"/>
                  <a:gd name="connsiteY4" fmla="*/ 765607 h 918765"/>
                  <a:gd name="connsiteX5" fmla="*/ 6314951 w 6468109"/>
                  <a:gd name="connsiteY5" fmla="*/ 918765 h 918765"/>
                  <a:gd name="connsiteX6" fmla="*/ 153158 w 6468109"/>
                  <a:gd name="connsiteY6" fmla="*/ 918765 h 918765"/>
                  <a:gd name="connsiteX7" fmla="*/ 0 w 6468109"/>
                  <a:gd name="connsiteY7" fmla="*/ 765607 h 918765"/>
                  <a:gd name="connsiteX8" fmla="*/ 0 w 6468109"/>
                  <a:gd name="connsiteY8" fmla="*/ 153158 h 9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68109" h="918765">
                    <a:moveTo>
                      <a:pt x="0" y="153158"/>
                    </a:moveTo>
                    <a:cubicBezTo>
                      <a:pt x="0" y="68571"/>
                      <a:pt x="68571" y="0"/>
                      <a:pt x="153158" y="0"/>
                    </a:cubicBezTo>
                    <a:lnTo>
                      <a:pt x="6314951" y="0"/>
                    </a:lnTo>
                    <a:cubicBezTo>
                      <a:pt x="6399538" y="0"/>
                      <a:pt x="6468109" y="68571"/>
                      <a:pt x="6468109" y="153158"/>
                    </a:cubicBezTo>
                    <a:lnTo>
                      <a:pt x="6468109" y="765607"/>
                    </a:lnTo>
                    <a:cubicBezTo>
                      <a:pt x="6468109" y="850194"/>
                      <a:pt x="6399538" y="918765"/>
                      <a:pt x="6314951" y="918765"/>
                    </a:cubicBezTo>
                    <a:lnTo>
                      <a:pt x="153158" y="918765"/>
                    </a:lnTo>
                    <a:cubicBezTo>
                      <a:pt x="68571" y="918765"/>
                      <a:pt x="0" y="850194"/>
                      <a:pt x="0" y="765607"/>
                    </a:cubicBezTo>
                    <a:lnTo>
                      <a:pt x="0" y="153158"/>
                    </a:lnTo>
                    <a:close/>
                  </a:path>
                </a:pathLst>
              </a:custGeom>
              <a:solidFill>
                <a:schemeClr val="bg1"/>
              </a:solidFill>
              <a:ln w="9525">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51106" tIns="251106" rIns="251106" bIns="251106" numCol="1" spcCol="1270" anchor="ctr" anchorCtr="0">
                <a:noAutofit/>
              </a:bodyPr>
              <a:lstStyle/>
              <a:p>
                <a:pPr lvl="0" algn="l" defTabSz="1289050">
                  <a:lnSpc>
                    <a:spcPct val="90000"/>
                  </a:lnSpc>
                  <a:spcBef>
                    <a:spcPct val="0"/>
                  </a:spcBef>
                  <a:spcAft>
                    <a:spcPct val="35000"/>
                  </a:spcAft>
                </a:pPr>
                <a:r>
                  <a:rPr lang="en-US" sz="3600" dirty="0">
                    <a:solidFill>
                      <a:schemeClr val="tx1"/>
                    </a:solidFill>
                    <a:latin typeface="Candara" panose="020E0502030303020204" pitchFamily="34" charset="0"/>
                  </a:rPr>
                  <a:t>Audience’s Level of Motivation</a:t>
                </a:r>
                <a:endParaRPr lang="en-US" sz="3600" kern="1200" dirty="0">
                  <a:solidFill>
                    <a:schemeClr val="tx1"/>
                  </a:solidFill>
                  <a:latin typeface="Candara" panose="020E0502030303020204" pitchFamily="34" charset="0"/>
                </a:endParaRPr>
              </a:p>
            </p:txBody>
          </p:sp>
        </p:grpSp>
      </p:grpSp>
    </p:spTree>
    <p:extLst>
      <p:ext uri="{BB962C8B-B14F-4D97-AF65-F5344CB8AC3E}">
        <p14:creationId xmlns:p14="http://schemas.microsoft.com/office/powerpoint/2010/main" val="19591382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497D"/>
          </a:solidFill>
        </p:spPr>
        <p:txBody>
          <a:bodyPr/>
          <a:lstStyle/>
          <a:p>
            <a:r>
              <a:rPr lang="en-US" dirty="0"/>
              <a:t>Gathering Information</a:t>
            </a:r>
          </a:p>
        </p:txBody>
      </p:sp>
      <p:grpSp>
        <p:nvGrpSpPr>
          <p:cNvPr id="14" name="Group 13"/>
          <p:cNvGrpSpPr/>
          <p:nvPr/>
        </p:nvGrpSpPr>
        <p:grpSpPr>
          <a:xfrm>
            <a:off x="533400" y="2209800"/>
            <a:ext cx="8077200" cy="3733800"/>
            <a:chOff x="533400" y="2209800"/>
            <a:chExt cx="8077200" cy="3733800"/>
          </a:xfrm>
          <a:solidFill>
            <a:srgbClr val="F8F8F8"/>
          </a:solidFill>
        </p:grpSpPr>
        <p:sp>
          <p:nvSpPr>
            <p:cNvPr id="7" name="Flowchart: Alternate Process 6"/>
            <p:cNvSpPr/>
            <p:nvPr/>
          </p:nvSpPr>
          <p:spPr bwMode="auto">
            <a:xfrm>
              <a:off x="1536700" y="2209800"/>
              <a:ext cx="6070600" cy="1354394"/>
            </a:xfrm>
            <a:prstGeom prst="flowChartAlternateProcess">
              <a:avLst/>
            </a:prstGeom>
            <a:grpFill/>
            <a:ln w="6350" cap="flat" cmpd="sng" algn="ctr">
              <a:solidFill>
                <a:schemeClr val="bg1">
                  <a:lumMod val="50000"/>
                </a:schemeClr>
              </a:solidFill>
              <a:prstDash val="solid"/>
              <a:round/>
              <a:headEnd type="none" w="med" len="med"/>
              <a:tailEnd type="none" w="med" len="med"/>
            </a:ln>
            <a:effectLst>
              <a:outerShdw blurRad="152400" dist="114300" dir="5400000" sx="89000" sy="89000" rotWithShape="0">
                <a:prstClr val="black">
                  <a:alpha val="15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i="0" u="none" strike="noStrike" cap="none" normalizeH="0" baseline="0" dirty="0">
                  <a:ln>
                    <a:noFill/>
                  </a:ln>
                  <a:solidFill>
                    <a:schemeClr val="tx1"/>
                  </a:solidFill>
                  <a:latin typeface="Candara" panose="020E0502030303020204" pitchFamily="34" charset="0"/>
                  <a:cs typeface="Arial" pitchFamily="34" charset="0"/>
                </a:rPr>
                <a:t>Persuasive and Compelling</a:t>
              </a:r>
            </a:p>
          </p:txBody>
        </p:sp>
        <p:cxnSp>
          <p:nvCxnSpPr>
            <p:cNvPr id="8" name="Elbow Connector 7"/>
            <p:cNvCxnSpPr>
              <a:stCxn id="7" idx="2"/>
              <a:endCxn id="11" idx="0"/>
            </p:cNvCxnSpPr>
            <p:nvPr/>
          </p:nvCxnSpPr>
          <p:spPr bwMode="auto">
            <a:xfrm rot="5400000">
              <a:off x="2947431" y="2407463"/>
              <a:ext cx="467838" cy="2781300"/>
            </a:xfrm>
            <a:prstGeom prst="bentConnector3">
              <a:avLst>
                <a:gd name="adj1" fmla="val 50000"/>
              </a:avLst>
            </a:prstGeom>
            <a:grpFill/>
            <a:ln w="19050" cap="flat" cmpd="sng" algn="ctr">
              <a:solidFill>
                <a:schemeClr val="bg1">
                  <a:lumMod val="75000"/>
                </a:schemeClr>
              </a:solidFill>
              <a:prstDash val="solid"/>
              <a:round/>
              <a:headEnd type="none" w="med" len="med"/>
              <a:tailEnd type="none" w="med" len="med"/>
            </a:ln>
            <a:effectLst/>
          </p:spPr>
        </p:cxnSp>
        <p:cxnSp>
          <p:nvCxnSpPr>
            <p:cNvPr id="9" name="Elbow Connector 8"/>
            <p:cNvCxnSpPr>
              <a:stCxn id="7" idx="2"/>
              <a:endCxn id="10" idx="0"/>
            </p:cNvCxnSpPr>
            <p:nvPr/>
          </p:nvCxnSpPr>
          <p:spPr bwMode="auto">
            <a:xfrm rot="16200000" flipH="1">
              <a:off x="5728731" y="2407463"/>
              <a:ext cx="467838" cy="2781300"/>
            </a:xfrm>
            <a:prstGeom prst="bentConnector3">
              <a:avLst>
                <a:gd name="adj1" fmla="val 50000"/>
              </a:avLst>
            </a:prstGeom>
            <a:grpFill/>
            <a:ln w="19050" cap="flat" cmpd="sng" algn="ctr">
              <a:solidFill>
                <a:schemeClr val="bg1">
                  <a:lumMod val="75000"/>
                </a:schemeClr>
              </a:solidFill>
              <a:prstDash val="solid"/>
              <a:round/>
              <a:headEnd type="none" w="med" len="med"/>
              <a:tailEnd type="none" w="med" len="med"/>
            </a:ln>
            <a:effectLst/>
          </p:spPr>
        </p:cxnSp>
        <p:sp>
          <p:nvSpPr>
            <p:cNvPr id="10" name="Flowchart: Alternate Process 9"/>
            <p:cNvSpPr/>
            <p:nvPr/>
          </p:nvSpPr>
          <p:spPr bwMode="auto">
            <a:xfrm>
              <a:off x="6096000" y="4032032"/>
              <a:ext cx="2514600" cy="1911568"/>
            </a:xfrm>
            <a:prstGeom prst="flowChartAlternateProcess">
              <a:avLst/>
            </a:prstGeom>
            <a:grpFill/>
            <a:ln w="6350" cap="flat" cmpd="sng" algn="ctr">
              <a:solidFill>
                <a:schemeClr val="bg1">
                  <a:lumMod val="50000"/>
                </a:schemeClr>
              </a:solidFill>
              <a:prstDash val="solid"/>
              <a:round/>
              <a:headEnd type="none" w="med" len="med"/>
              <a:tailEnd type="none" w="med" len="med"/>
            </a:ln>
            <a:effectLst>
              <a:outerShdw blurRad="76200" dir="13500000" sy="23000" kx="1200000" algn="br" rotWithShape="0">
                <a:prstClr val="black">
                  <a:alpha val="15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000" dirty="0">
                  <a:latin typeface="Candara" panose="020E0502030303020204" pitchFamily="34" charset="0"/>
                  <a:cs typeface="Arial" pitchFamily="34" charset="0"/>
                </a:rPr>
                <a:t>Sales Messages</a:t>
              </a:r>
              <a:endParaRPr kumimoji="0" lang="en-US" sz="3000" b="0" i="0" u="none" strike="noStrike" cap="none" normalizeH="0" baseline="0" dirty="0">
                <a:ln>
                  <a:noFill/>
                </a:ln>
                <a:solidFill>
                  <a:schemeClr val="tx1"/>
                </a:solidFill>
                <a:latin typeface="Candara" panose="020E0502030303020204" pitchFamily="34" charset="0"/>
                <a:cs typeface="Arial" pitchFamily="34" charset="0"/>
              </a:endParaRPr>
            </a:p>
          </p:txBody>
        </p:sp>
        <p:sp>
          <p:nvSpPr>
            <p:cNvPr id="11" name="Flowchart: Alternate Process 10"/>
            <p:cNvSpPr/>
            <p:nvPr/>
          </p:nvSpPr>
          <p:spPr bwMode="auto">
            <a:xfrm>
              <a:off x="533400" y="4032032"/>
              <a:ext cx="2514600" cy="1911568"/>
            </a:xfrm>
            <a:prstGeom prst="flowChartAlternateProcess">
              <a:avLst/>
            </a:prstGeom>
            <a:grpFill/>
            <a:ln w="6350" cap="flat" cmpd="sng" algn="ctr">
              <a:solidFill>
                <a:schemeClr val="bg1">
                  <a:lumMod val="50000"/>
                </a:schemeClr>
              </a:solidFill>
              <a:prstDash val="solid"/>
              <a:round/>
              <a:headEnd type="none" w="med" len="med"/>
              <a:tailEnd type="none" w="med" len="med"/>
            </a:ln>
            <a:effectLst>
              <a:outerShdw blurRad="76200" dir="18900000" sy="23000" kx="-1200000" algn="bl" rotWithShape="0">
                <a:prstClr val="black">
                  <a:alpha val="15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000" dirty="0">
                  <a:latin typeface="Candara" panose="020E0502030303020204" pitchFamily="34" charset="0"/>
                  <a:cs typeface="Arial" pitchFamily="34" charset="0"/>
                </a:rPr>
                <a:t>Business Messages</a:t>
              </a:r>
              <a:endParaRPr kumimoji="0" lang="en-US" sz="3000" b="0" i="0" u="none" strike="noStrike" cap="none" normalizeH="0" baseline="0" dirty="0">
                <a:ln>
                  <a:noFill/>
                </a:ln>
                <a:solidFill>
                  <a:schemeClr val="tx1"/>
                </a:solidFill>
                <a:latin typeface="Candara" panose="020E0502030303020204" pitchFamily="34" charset="0"/>
                <a:cs typeface="Arial" pitchFamily="34" charset="0"/>
              </a:endParaRPr>
            </a:p>
          </p:txBody>
        </p:sp>
        <p:sp>
          <p:nvSpPr>
            <p:cNvPr id="12" name="Flowchart: Alternate Process 11"/>
            <p:cNvSpPr/>
            <p:nvPr/>
          </p:nvSpPr>
          <p:spPr bwMode="auto">
            <a:xfrm>
              <a:off x="3314700" y="4032032"/>
              <a:ext cx="2514600" cy="1911568"/>
            </a:xfrm>
            <a:prstGeom prst="flowChartAlternateProcess">
              <a:avLst/>
            </a:prstGeom>
            <a:grpFill/>
            <a:ln w="6350" cap="flat" cmpd="sng" algn="ctr">
              <a:solidFill>
                <a:schemeClr val="bg1">
                  <a:lumMod val="50000"/>
                </a:schemeClr>
              </a:solidFill>
              <a:prstDash val="solid"/>
              <a:round/>
              <a:headEnd type="none" w="med" len="med"/>
              <a:tailEnd type="none" w="med" len="med"/>
            </a:ln>
            <a:effectLst>
              <a:outerShdw blurRad="152400" dist="114300" dir="5400000" sx="89000" sy="89000" rotWithShape="0">
                <a:prstClr val="black">
                  <a:alpha val="15000"/>
                </a:prstClr>
              </a:outerShdw>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000" dirty="0">
                  <a:latin typeface="Candara" panose="020E0502030303020204" pitchFamily="34" charset="0"/>
                  <a:cs typeface="Arial" pitchFamily="34" charset="0"/>
                </a:rPr>
                <a:t>Marketing Messages</a:t>
              </a:r>
              <a:endParaRPr kumimoji="0" lang="en-US" sz="3000" b="0" i="0" u="none" strike="noStrike" cap="none" normalizeH="0" baseline="0" dirty="0">
                <a:ln>
                  <a:noFill/>
                </a:ln>
                <a:solidFill>
                  <a:schemeClr val="tx1"/>
                </a:solidFill>
                <a:latin typeface="Candara" panose="020E0502030303020204" pitchFamily="34" charset="0"/>
                <a:cs typeface="Arial" pitchFamily="34" charset="0"/>
              </a:endParaRPr>
            </a:p>
          </p:txBody>
        </p:sp>
        <p:cxnSp>
          <p:nvCxnSpPr>
            <p:cNvPr id="13" name="Straight Connector 12"/>
            <p:cNvCxnSpPr/>
            <p:nvPr/>
          </p:nvCxnSpPr>
          <p:spPr bwMode="auto">
            <a:xfrm>
              <a:off x="4572000" y="3564194"/>
              <a:ext cx="0" cy="467838"/>
            </a:xfrm>
            <a:prstGeom prst="line">
              <a:avLst/>
            </a:prstGeom>
            <a:grpFill/>
            <a:ln w="19050" cap="flat" cmpd="sng" algn="ctr">
              <a:solidFill>
                <a:schemeClr val="bg1">
                  <a:lumMod val="75000"/>
                </a:schemeClr>
              </a:solidFill>
              <a:prstDash val="solid"/>
              <a:round/>
              <a:headEnd type="none" w="med" len="med"/>
              <a:tailEnd type="none" w="med" len="med"/>
            </a:ln>
            <a:effectLst/>
          </p:spPr>
        </p:cxnSp>
      </p:grpSp>
    </p:spTree>
    <p:extLst>
      <p:ext uri="{BB962C8B-B14F-4D97-AF65-F5344CB8AC3E}">
        <p14:creationId xmlns:p14="http://schemas.microsoft.com/office/powerpoint/2010/main" val="19624282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497D"/>
          </a:solidFill>
          <a:effectLst>
            <a:outerShdw blurRad="50800" dist="38100" dir="5400000" algn="t" rotWithShape="0">
              <a:prstClr val="black">
                <a:alpha val="40000"/>
              </a:prstClr>
            </a:outerShdw>
          </a:effectLst>
        </p:spPr>
        <p:txBody>
          <a:bodyPr/>
          <a:lstStyle/>
          <a:p>
            <a:r>
              <a:rPr lang="en-US" sz="4400" dirty="0"/>
              <a:t>Selecting the Right Combination of Medium and Channel</a:t>
            </a:r>
          </a:p>
        </p:txBody>
      </p:sp>
      <p:grpSp>
        <p:nvGrpSpPr>
          <p:cNvPr id="6" name="Group 5"/>
          <p:cNvGrpSpPr/>
          <p:nvPr/>
        </p:nvGrpSpPr>
        <p:grpSpPr>
          <a:xfrm>
            <a:off x="457200" y="2183205"/>
            <a:ext cx="8229601" cy="3862983"/>
            <a:chOff x="457200" y="2183205"/>
            <a:chExt cx="8229601" cy="3862983"/>
          </a:xfrm>
        </p:grpSpPr>
        <p:sp>
          <p:nvSpPr>
            <p:cNvPr id="7" name="Freeform 6"/>
            <p:cNvSpPr/>
            <p:nvPr/>
          </p:nvSpPr>
          <p:spPr>
            <a:xfrm>
              <a:off x="762001" y="2335568"/>
              <a:ext cx="7924800" cy="1054819"/>
            </a:xfrm>
            <a:custGeom>
              <a:avLst/>
              <a:gdLst>
                <a:gd name="connsiteX0" fmla="*/ 0 w 3375421"/>
                <a:gd name="connsiteY0" fmla="*/ 0 h 1054819"/>
                <a:gd name="connsiteX1" fmla="*/ 3375421 w 3375421"/>
                <a:gd name="connsiteY1" fmla="*/ 0 h 1054819"/>
                <a:gd name="connsiteX2" fmla="*/ 3375421 w 3375421"/>
                <a:gd name="connsiteY2" fmla="*/ 1054819 h 1054819"/>
                <a:gd name="connsiteX3" fmla="*/ 0 w 3375421"/>
                <a:gd name="connsiteY3" fmla="*/ 1054819 h 1054819"/>
                <a:gd name="connsiteX4" fmla="*/ 0 w 3375421"/>
                <a:gd name="connsiteY4" fmla="*/ 0 h 105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5421" h="1054819">
                  <a:moveTo>
                    <a:pt x="0" y="0"/>
                  </a:moveTo>
                  <a:lnTo>
                    <a:pt x="3375421" y="0"/>
                  </a:lnTo>
                  <a:lnTo>
                    <a:pt x="3375421" y="1054819"/>
                  </a:lnTo>
                  <a:lnTo>
                    <a:pt x="0" y="1054819"/>
                  </a:lnTo>
                  <a:lnTo>
                    <a:pt x="0" y="0"/>
                  </a:lnTo>
                  <a:close/>
                </a:path>
              </a:pathLst>
            </a:custGeom>
            <a:ln>
              <a:solidFill>
                <a:schemeClr val="bg1">
                  <a:lumMod val="65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14464" tIns="190500" rIns="190500" bIns="190500" numCol="1" spcCol="1270" anchor="ctr" anchorCtr="0">
              <a:noAutofit/>
            </a:bodyPr>
            <a:lstStyle/>
            <a:p>
              <a:pPr lvl="0" algn="l" defTabSz="2222500">
                <a:lnSpc>
                  <a:spcPct val="90000"/>
                </a:lnSpc>
                <a:spcBef>
                  <a:spcPct val="0"/>
                </a:spcBef>
                <a:spcAft>
                  <a:spcPct val="35000"/>
                </a:spcAft>
              </a:pPr>
              <a:r>
                <a:rPr lang="en-US" sz="3600" kern="1200" dirty="0">
                  <a:latin typeface="Candara" panose="020E0502030303020204" pitchFamily="34" charset="0"/>
                </a:rPr>
                <a:t> Nature of Persuasive Messages</a:t>
              </a:r>
            </a:p>
          </p:txBody>
        </p:sp>
        <p:sp>
          <p:nvSpPr>
            <p:cNvPr id="8" name="Rectangle 7"/>
            <p:cNvSpPr/>
            <p:nvPr/>
          </p:nvSpPr>
          <p:spPr>
            <a:xfrm>
              <a:off x="457200" y="2183205"/>
              <a:ext cx="914399" cy="952194"/>
            </a:xfrm>
            <a:prstGeom prst="rect">
              <a:avLst/>
            </a:prstGeom>
            <a:solidFill>
              <a:srgbClr val="C5C8A9"/>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Freeform 8"/>
            <p:cNvSpPr/>
            <p:nvPr/>
          </p:nvSpPr>
          <p:spPr>
            <a:xfrm>
              <a:off x="762001" y="3663468"/>
              <a:ext cx="7924800" cy="1054819"/>
            </a:xfrm>
            <a:custGeom>
              <a:avLst/>
              <a:gdLst>
                <a:gd name="connsiteX0" fmla="*/ 0 w 3375421"/>
                <a:gd name="connsiteY0" fmla="*/ 0 h 1054819"/>
                <a:gd name="connsiteX1" fmla="*/ 3375421 w 3375421"/>
                <a:gd name="connsiteY1" fmla="*/ 0 h 1054819"/>
                <a:gd name="connsiteX2" fmla="*/ 3375421 w 3375421"/>
                <a:gd name="connsiteY2" fmla="*/ 1054819 h 1054819"/>
                <a:gd name="connsiteX3" fmla="*/ 0 w 3375421"/>
                <a:gd name="connsiteY3" fmla="*/ 1054819 h 1054819"/>
                <a:gd name="connsiteX4" fmla="*/ 0 w 3375421"/>
                <a:gd name="connsiteY4" fmla="*/ 0 h 105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5421" h="1054819">
                  <a:moveTo>
                    <a:pt x="0" y="0"/>
                  </a:moveTo>
                  <a:lnTo>
                    <a:pt x="3375421" y="0"/>
                  </a:lnTo>
                  <a:lnTo>
                    <a:pt x="3375421" y="1054819"/>
                  </a:lnTo>
                  <a:lnTo>
                    <a:pt x="0" y="1054819"/>
                  </a:lnTo>
                  <a:lnTo>
                    <a:pt x="0" y="0"/>
                  </a:lnTo>
                  <a:close/>
                </a:path>
              </a:pathLst>
            </a:custGeom>
            <a:ln>
              <a:solidFill>
                <a:schemeClr val="bg1">
                  <a:lumMod val="65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14464" tIns="190500" rIns="190500" bIns="190500" numCol="1" spcCol="1270" anchor="ctr" anchorCtr="0">
              <a:noAutofit/>
            </a:bodyPr>
            <a:lstStyle/>
            <a:p>
              <a:pPr lvl="0" algn="l" defTabSz="2222500">
                <a:lnSpc>
                  <a:spcPct val="90000"/>
                </a:lnSpc>
                <a:spcBef>
                  <a:spcPct val="0"/>
                </a:spcBef>
                <a:spcAft>
                  <a:spcPct val="35000"/>
                </a:spcAft>
              </a:pPr>
              <a:r>
                <a:rPr lang="en-US" sz="3600" kern="1200" dirty="0">
                  <a:latin typeface="Candara" panose="020E0502030303020204" pitchFamily="34" charset="0"/>
                </a:rPr>
                <a:t> Range of Consumer Attitudes</a:t>
              </a:r>
            </a:p>
          </p:txBody>
        </p:sp>
        <p:sp>
          <p:nvSpPr>
            <p:cNvPr id="10" name="Rectangle 9"/>
            <p:cNvSpPr/>
            <p:nvPr/>
          </p:nvSpPr>
          <p:spPr>
            <a:xfrm>
              <a:off x="457200" y="3511105"/>
              <a:ext cx="914399" cy="952194"/>
            </a:xfrm>
            <a:prstGeom prst="rect">
              <a:avLst/>
            </a:prstGeom>
            <a:solidFill>
              <a:srgbClr val="C5C8A9"/>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Freeform 10"/>
            <p:cNvSpPr/>
            <p:nvPr/>
          </p:nvSpPr>
          <p:spPr>
            <a:xfrm>
              <a:off x="762001" y="4991369"/>
              <a:ext cx="7924800" cy="1054819"/>
            </a:xfrm>
            <a:custGeom>
              <a:avLst/>
              <a:gdLst>
                <a:gd name="connsiteX0" fmla="*/ 0 w 3375421"/>
                <a:gd name="connsiteY0" fmla="*/ 0 h 1054819"/>
                <a:gd name="connsiteX1" fmla="*/ 3375421 w 3375421"/>
                <a:gd name="connsiteY1" fmla="*/ 0 h 1054819"/>
                <a:gd name="connsiteX2" fmla="*/ 3375421 w 3375421"/>
                <a:gd name="connsiteY2" fmla="*/ 1054819 h 1054819"/>
                <a:gd name="connsiteX3" fmla="*/ 0 w 3375421"/>
                <a:gd name="connsiteY3" fmla="*/ 1054819 h 1054819"/>
                <a:gd name="connsiteX4" fmla="*/ 0 w 3375421"/>
                <a:gd name="connsiteY4" fmla="*/ 0 h 105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5421" h="1054819">
                  <a:moveTo>
                    <a:pt x="0" y="0"/>
                  </a:moveTo>
                  <a:lnTo>
                    <a:pt x="3375421" y="0"/>
                  </a:lnTo>
                  <a:lnTo>
                    <a:pt x="3375421" y="1054819"/>
                  </a:lnTo>
                  <a:lnTo>
                    <a:pt x="0" y="1054819"/>
                  </a:lnTo>
                  <a:lnTo>
                    <a:pt x="0" y="0"/>
                  </a:lnTo>
                  <a:close/>
                </a:path>
              </a:pathLst>
            </a:custGeom>
            <a:ln>
              <a:solidFill>
                <a:schemeClr val="bg1">
                  <a:lumMod val="65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14464" tIns="190500" rIns="190500" bIns="190500" numCol="1" spcCol="1270" anchor="ctr" anchorCtr="0">
              <a:noAutofit/>
            </a:bodyPr>
            <a:lstStyle/>
            <a:p>
              <a:pPr lvl="0" algn="l" defTabSz="2222500">
                <a:lnSpc>
                  <a:spcPct val="90000"/>
                </a:lnSpc>
                <a:spcBef>
                  <a:spcPct val="0"/>
                </a:spcBef>
                <a:spcAft>
                  <a:spcPct val="35000"/>
                </a:spcAft>
              </a:pPr>
              <a:r>
                <a:rPr lang="en-US" sz="3600" kern="1200" dirty="0">
                  <a:latin typeface="Candara" panose="020E0502030303020204" pitchFamily="34" charset="0"/>
                </a:rPr>
                <a:t> Variety of Communication Media</a:t>
              </a:r>
            </a:p>
          </p:txBody>
        </p:sp>
        <p:sp>
          <p:nvSpPr>
            <p:cNvPr id="12" name="Rectangle 11"/>
            <p:cNvSpPr/>
            <p:nvPr/>
          </p:nvSpPr>
          <p:spPr>
            <a:xfrm>
              <a:off x="457200" y="4839006"/>
              <a:ext cx="914399" cy="952194"/>
            </a:xfrm>
            <a:prstGeom prst="rect">
              <a:avLst/>
            </a:prstGeom>
            <a:solidFill>
              <a:srgbClr val="C5C8A9"/>
            </a:solidFill>
            <a:ln w="952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32891685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457200" y="381000"/>
            <a:ext cx="8229600" cy="1600200"/>
          </a:xfrm>
          <a:solidFill>
            <a:srgbClr val="1F497D"/>
          </a:solidFill>
        </p:spPr>
        <p:txBody>
          <a:bodyPr/>
          <a:lstStyle/>
          <a:p>
            <a:r>
              <a:rPr lang="en-US" dirty="0"/>
              <a:t>Organizing Your Information</a:t>
            </a:r>
          </a:p>
        </p:txBody>
      </p:sp>
      <p:grpSp>
        <p:nvGrpSpPr>
          <p:cNvPr id="7" name="Group 6"/>
          <p:cNvGrpSpPr/>
          <p:nvPr/>
        </p:nvGrpSpPr>
        <p:grpSpPr>
          <a:xfrm>
            <a:off x="457200" y="1981200"/>
            <a:ext cx="8229600" cy="4191000"/>
            <a:chOff x="457200" y="1981200"/>
            <a:chExt cx="8229600" cy="4191000"/>
          </a:xfrm>
          <a:solidFill>
            <a:schemeClr val="bg1"/>
          </a:solidFill>
        </p:grpSpPr>
        <p:sp>
          <p:nvSpPr>
            <p:cNvPr id="2" name="Rectangle 1"/>
            <p:cNvSpPr/>
            <p:nvPr/>
          </p:nvSpPr>
          <p:spPr bwMode="auto">
            <a:xfrm>
              <a:off x="457200" y="1981200"/>
              <a:ext cx="8229600" cy="1600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Candara" panose="020E0502030303020204" pitchFamily="34" charset="0"/>
                </a:rPr>
                <a:t>The Direct or the Indirect Approach?</a:t>
              </a:r>
            </a:p>
          </p:txBody>
        </p:sp>
        <p:sp>
          <p:nvSpPr>
            <p:cNvPr id="3" name="Rectangle 2"/>
            <p:cNvSpPr/>
            <p:nvPr/>
          </p:nvSpPr>
          <p:spPr bwMode="auto">
            <a:xfrm>
              <a:off x="457200" y="3581400"/>
              <a:ext cx="4114800" cy="2590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ndara" panose="020E0502030303020204" pitchFamily="34" charset="0"/>
                </a:rPr>
                <a:t>What</a:t>
              </a:r>
              <a:r>
                <a:rPr kumimoji="0" lang="en-US" sz="3200" b="0" i="0" u="none" strike="noStrike" cap="none" normalizeH="0" dirty="0">
                  <a:ln>
                    <a:noFill/>
                  </a:ln>
                  <a:solidFill>
                    <a:schemeClr val="tx1"/>
                  </a:solidFill>
                  <a:effectLst/>
                  <a:latin typeface="Candara" panose="020E0502030303020204" pitchFamily="34" charset="0"/>
                </a:rPr>
                <a:t> Is Your Relationship with the Audience?</a:t>
              </a:r>
              <a:endParaRPr kumimoji="0" lang="en-US" sz="3200" b="0" i="0" u="none" strike="noStrike" cap="none" normalizeH="0" baseline="0" dirty="0">
                <a:ln>
                  <a:noFill/>
                </a:ln>
                <a:solidFill>
                  <a:schemeClr val="tx1"/>
                </a:solidFill>
                <a:effectLst/>
                <a:latin typeface="Candara" panose="020E0502030303020204" pitchFamily="34" charset="0"/>
              </a:endParaRPr>
            </a:p>
          </p:txBody>
        </p:sp>
        <p:sp>
          <p:nvSpPr>
            <p:cNvPr id="20" name="Rectangle 19"/>
            <p:cNvSpPr/>
            <p:nvPr/>
          </p:nvSpPr>
          <p:spPr bwMode="auto">
            <a:xfrm>
              <a:off x="4572000" y="3581400"/>
              <a:ext cx="4114800" cy="2590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Candara" panose="020E0502030303020204" pitchFamily="34" charset="0"/>
                </a:rPr>
                <a:t>What</a:t>
              </a:r>
              <a:r>
                <a:rPr kumimoji="0" lang="en-US" sz="3200" b="0" i="0" u="none" strike="noStrike" cap="none" normalizeH="0" dirty="0">
                  <a:ln>
                    <a:noFill/>
                  </a:ln>
                  <a:solidFill>
                    <a:schemeClr val="tx1"/>
                  </a:solidFill>
                  <a:effectLst/>
                  <a:latin typeface="Candara" panose="020E0502030303020204" pitchFamily="34" charset="0"/>
                </a:rPr>
                <a:t> Is the Extent of Your Power, Authority, or Expertise?</a:t>
              </a:r>
              <a:endParaRPr kumimoji="0" lang="en-US" sz="3200" b="0" i="0" u="none" strike="noStrike" cap="none" normalizeH="0" baseline="0" dirty="0">
                <a:ln>
                  <a:noFill/>
                </a:ln>
                <a:solidFill>
                  <a:schemeClr val="tx1"/>
                </a:solidFill>
                <a:effectLst/>
                <a:latin typeface="Candara" panose="020E0502030303020204" pitchFamily="34" charset="0"/>
              </a:endParaRPr>
            </a:p>
          </p:txBody>
        </p:sp>
      </p:grpSp>
    </p:spTree>
    <p:extLst>
      <p:ext uri="{BB962C8B-B14F-4D97-AF65-F5344CB8AC3E}">
        <p14:creationId xmlns:p14="http://schemas.microsoft.com/office/powerpoint/2010/main" val="23995702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3"/>
          <p:cNvSpPr>
            <a:spLocks noGrp="1" noChangeArrowheads="1"/>
          </p:cNvSpPr>
          <p:nvPr>
            <p:ph type="title"/>
          </p:nvPr>
        </p:nvSpPr>
        <p:spPr>
          <a:solidFill>
            <a:srgbClr val="1F497D"/>
          </a:solidFill>
          <a:ln w="9525">
            <a:solidFill>
              <a:srgbClr val="292929"/>
            </a:solidFill>
          </a:ln>
        </p:spPr>
        <p:txBody>
          <a:bodyPr/>
          <a:lstStyle/>
          <a:p>
            <a:r>
              <a:rPr lang="en-US" dirty="0">
                <a:solidFill>
                  <a:schemeClr val="bg1"/>
                </a:solidFill>
              </a:rPr>
              <a:t>Step 2: Writing </a:t>
            </a:r>
            <a:br>
              <a:rPr lang="en-US" dirty="0">
                <a:solidFill>
                  <a:schemeClr val="bg1"/>
                </a:solidFill>
              </a:rPr>
            </a:br>
            <a:r>
              <a:rPr lang="en-US" dirty="0">
                <a:solidFill>
                  <a:schemeClr val="bg1"/>
                </a:solidFill>
              </a:rPr>
              <a:t>Persuasive Messages</a:t>
            </a:r>
          </a:p>
        </p:txBody>
      </p:sp>
      <p:grpSp>
        <p:nvGrpSpPr>
          <p:cNvPr id="7" name="Group 6"/>
          <p:cNvGrpSpPr/>
          <p:nvPr/>
        </p:nvGrpSpPr>
        <p:grpSpPr>
          <a:xfrm>
            <a:off x="457200" y="1981200"/>
            <a:ext cx="8229600" cy="4191000"/>
            <a:chOff x="457200" y="1981200"/>
            <a:chExt cx="8229600" cy="4191000"/>
          </a:xfrm>
          <a:solidFill>
            <a:schemeClr val="bg1"/>
          </a:solidFill>
        </p:grpSpPr>
        <p:sp>
          <p:nvSpPr>
            <p:cNvPr id="8" name="Folded Corner 7"/>
            <p:cNvSpPr/>
            <p:nvPr/>
          </p:nvSpPr>
          <p:spPr bwMode="auto">
            <a:xfrm>
              <a:off x="4572000" y="1981200"/>
              <a:ext cx="4114800" cy="2095500"/>
            </a:xfrm>
            <a:prstGeom prst="foldedCorner">
              <a:avLst/>
            </a:prstGeom>
            <a:grp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dirty="0">
                  <a:latin typeface="Candara" panose="020E0502030303020204" pitchFamily="34" charset="0"/>
                </a:rPr>
                <a:t>Respect </a:t>
              </a:r>
              <a:r>
                <a:rPr kumimoji="0" lang="en-US" sz="3600" b="0" i="0" u="none" strike="noStrike" cap="none" normalizeH="0" baseline="0" dirty="0">
                  <a:ln>
                    <a:noFill/>
                  </a:ln>
                  <a:solidFill>
                    <a:schemeClr val="tx1"/>
                  </a:solidFill>
                  <a:effectLst/>
                  <a:latin typeface="Candara" panose="020E0502030303020204" pitchFamily="34" charset="0"/>
                </a:rPr>
                <a:t>Cultural Differences</a:t>
              </a:r>
            </a:p>
          </p:txBody>
        </p:sp>
        <p:sp>
          <p:nvSpPr>
            <p:cNvPr id="9" name="Folded Corner 8"/>
            <p:cNvSpPr/>
            <p:nvPr/>
          </p:nvSpPr>
          <p:spPr bwMode="auto">
            <a:xfrm>
              <a:off x="4572000" y="4076700"/>
              <a:ext cx="4114800" cy="2095500"/>
            </a:xfrm>
            <a:prstGeom prst="foldedCorner">
              <a:avLst/>
            </a:prstGeom>
            <a:grp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Candara" panose="020E0502030303020204" pitchFamily="34" charset="0"/>
                </a:rPr>
                <a:t>Establish Your Credibility</a:t>
              </a:r>
            </a:p>
          </p:txBody>
        </p:sp>
        <p:sp>
          <p:nvSpPr>
            <p:cNvPr id="12" name="Folded Corner 11"/>
            <p:cNvSpPr/>
            <p:nvPr/>
          </p:nvSpPr>
          <p:spPr bwMode="auto">
            <a:xfrm flipH="1">
              <a:off x="457200" y="1981200"/>
              <a:ext cx="4114800" cy="2095500"/>
            </a:xfrm>
            <a:prstGeom prst="foldedCorner">
              <a:avLst/>
            </a:prstGeom>
            <a:grp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Candara" panose="020E0502030303020204" pitchFamily="34" charset="0"/>
                </a:rPr>
                <a:t>Use Positive</a:t>
              </a:r>
              <a:r>
                <a:rPr kumimoji="0" lang="en-US" sz="3600" b="0" i="0" u="none" strike="noStrike" cap="none" normalizeH="0" dirty="0">
                  <a:ln>
                    <a:noFill/>
                  </a:ln>
                  <a:solidFill>
                    <a:schemeClr val="tx1"/>
                  </a:solidFill>
                  <a:effectLst/>
                  <a:latin typeface="Candara" panose="020E0502030303020204" pitchFamily="34" charset="0"/>
                </a:rPr>
                <a:t> and Polite Language</a:t>
              </a:r>
              <a:endParaRPr kumimoji="0" lang="en-US" sz="3600" b="0" i="0" u="none" strike="noStrike" cap="none" normalizeH="0" baseline="0" dirty="0">
                <a:ln>
                  <a:noFill/>
                </a:ln>
                <a:solidFill>
                  <a:schemeClr val="tx1"/>
                </a:solidFill>
                <a:effectLst/>
                <a:latin typeface="Candara" panose="020E0502030303020204" pitchFamily="34" charset="0"/>
              </a:endParaRPr>
            </a:p>
          </p:txBody>
        </p:sp>
        <p:sp>
          <p:nvSpPr>
            <p:cNvPr id="13" name="Folded Corner 12"/>
            <p:cNvSpPr/>
            <p:nvPr/>
          </p:nvSpPr>
          <p:spPr bwMode="auto">
            <a:xfrm flipH="1">
              <a:off x="457200" y="4076700"/>
              <a:ext cx="4114800" cy="2095500"/>
            </a:xfrm>
            <a:prstGeom prst="foldedCorner">
              <a:avLst/>
            </a:prstGeom>
            <a:grp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dirty="0">
                  <a:latin typeface="Candara" panose="020E0502030303020204" pitchFamily="34" charset="0"/>
                </a:rPr>
                <a:t>Understand Culture </a:t>
              </a:r>
            </a:p>
            <a:p>
              <a:pPr marL="0" marR="0" indent="0" algn="ctr" defTabSz="914400" rtl="0" eaLnBrk="0" fontAlgn="base" latinLnBrk="0" hangingPunct="0">
                <a:lnSpc>
                  <a:spcPct val="100000"/>
                </a:lnSpc>
                <a:spcBef>
                  <a:spcPct val="0"/>
                </a:spcBef>
                <a:spcAft>
                  <a:spcPct val="0"/>
                </a:spcAft>
                <a:buClrTx/>
                <a:buSzTx/>
                <a:buFontTx/>
                <a:buNone/>
                <a:tabLst/>
              </a:pPr>
              <a:r>
                <a:rPr lang="en-US" sz="3600" dirty="0">
                  <a:latin typeface="Candara" panose="020E0502030303020204" pitchFamily="34" charset="0"/>
                </a:rPr>
                <a:t>in Organizations</a:t>
              </a:r>
              <a:endParaRPr kumimoji="0" lang="en-US" sz="3600" b="0" i="0" u="none" strike="noStrike" cap="none" normalizeH="0" baseline="0" dirty="0">
                <a:ln>
                  <a:noFill/>
                </a:ln>
                <a:solidFill>
                  <a:schemeClr val="tx1"/>
                </a:solidFill>
                <a:effectLst/>
                <a:latin typeface="Candara" panose="020E0502030303020204" pitchFamily="34" charset="0"/>
              </a:endParaRPr>
            </a:p>
          </p:txBody>
        </p:sp>
      </p:grpSp>
    </p:spTree>
    <p:extLst>
      <p:ext uri="{BB962C8B-B14F-4D97-AF65-F5344CB8AC3E}">
        <p14:creationId xmlns:p14="http://schemas.microsoft.com/office/powerpoint/2010/main" val="39021570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F497D"/>
          </a:solidFill>
        </p:spPr>
        <p:txBody>
          <a:bodyPr/>
          <a:lstStyle/>
          <a:p>
            <a:r>
              <a:rPr lang="en-US" dirty="0"/>
              <a:t>Building Your Credibility</a:t>
            </a:r>
          </a:p>
        </p:txBody>
      </p:sp>
      <p:grpSp>
        <p:nvGrpSpPr>
          <p:cNvPr id="16" name="Group 15"/>
          <p:cNvGrpSpPr/>
          <p:nvPr/>
        </p:nvGrpSpPr>
        <p:grpSpPr>
          <a:xfrm>
            <a:off x="609600" y="2057400"/>
            <a:ext cx="7924801" cy="4091378"/>
            <a:chOff x="609600" y="2057400"/>
            <a:chExt cx="7924801" cy="4091378"/>
          </a:xfrm>
        </p:grpSpPr>
        <p:sp>
          <p:nvSpPr>
            <p:cNvPr id="8" name="Freeform 7"/>
            <p:cNvSpPr/>
            <p:nvPr/>
          </p:nvSpPr>
          <p:spPr>
            <a:xfrm>
              <a:off x="1093430" y="2082889"/>
              <a:ext cx="7440970" cy="839999"/>
            </a:xfrm>
            <a:custGeom>
              <a:avLst/>
              <a:gdLst>
                <a:gd name="connsiteX0" fmla="*/ 0 w 5472684"/>
                <a:gd name="connsiteY0" fmla="*/ 0 h 839997"/>
                <a:gd name="connsiteX1" fmla="*/ 5052686 w 5472684"/>
                <a:gd name="connsiteY1" fmla="*/ 0 h 839997"/>
                <a:gd name="connsiteX2" fmla="*/ 5472684 w 5472684"/>
                <a:gd name="connsiteY2" fmla="*/ 419999 h 839997"/>
                <a:gd name="connsiteX3" fmla="*/ 5052686 w 5472684"/>
                <a:gd name="connsiteY3" fmla="*/ 839997 h 839997"/>
                <a:gd name="connsiteX4" fmla="*/ 0 w 5472684"/>
                <a:gd name="connsiteY4" fmla="*/ 839997 h 839997"/>
                <a:gd name="connsiteX5" fmla="*/ 0 w 5472684"/>
                <a:gd name="connsiteY5" fmla="*/ 0 h 83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2684" h="839997">
                  <a:moveTo>
                    <a:pt x="5472684" y="839996"/>
                  </a:moveTo>
                  <a:lnTo>
                    <a:pt x="419998" y="839996"/>
                  </a:lnTo>
                  <a:lnTo>
                    <a:pt x="0" y="419998"/>
                  </a:lnTo>
                  <a:lnTo>
                    <a:pt x="419998" y="1"/>
                  </a:lnTo>
                  <a:lnTo>
                    <a:pt x="5472684" y="1"/>
                  </a:lnTo>
                  <a:lnTo>
                    <a:pt x="5472684" y="839996"/>
                  </a:lnTo>
                  <a:close/>
                </a:path>
              </a:pathLst>
            </a:custGeom>
            <a:solidFill>
              <a:srgbClr val="F8F8F8"/>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80415" tIns="152401" rIns="284480" bIns="152400" numCol="1" spcCol="1270" anchor="ctr" anchorCtr="0">
              <a:noAutofit/>
            </a:bodyPr>
            <a:lstStyle/>
            <a:p>
              <a:pPr lvl="0" defTabSz="1778000">
                <a:lnSpc>
                  <a:spcPct val="90000"/>
                </a:lnSpc>
                <a:spcAft>
                  <a:spcPct val="35000"/>
                </a:spcAft>
              </a:pPr>
              <a:r>
                <a:rPr lang="en-US" sz="3200" dirty="0">
                  <a:solidFill>
                    <a:schemeClr val="tx1"/>
                  </a:solidFill>
                  <a:latin typeface="Candara" panose="020E0502030303020204" pitchFamily="34" charset="0"/>
                </a:rPr>
                <a:t>Providing Objective Evidence</a:t>
              </a:r>
              <a:endParaRPr lang="en-US" sz="3200" kern="1200" dirty="0">
                <a:solidFill>
                  <a:schemeClr val="tx1"/>
                </a:solidFill>
                <a:latin typeface="Candara" panose="020E0502030303020204" pitchFamily="34" charset="0"/>
              </a:endParaRPr>
            </a:p>
          </p:txBody>
        </p:sp>
        <p:sp>
          <p:nvSpPr>
            <p:cNvPr id="9" name="Oval 8"/>
            <p:cNvSpPr/>
            <p:nvPr/>
          </p:nvSpPr>
          <p:spPr>
            <a:xfrm>
              <a:off x="609600" y="2057400"/>
              <a:ext cx="967660" cy="890978"/>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1">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endParaRPr lang="en-US" sz="3200" dirty="0">
                <a:latin typeface="Calibri" panose="020F0502020204030204" pitchFamily="34" charset="0"/>
              </a:endParaRPr>
            </a:p>
          </p:txBody>
        </p:sp>
        <p:sp>
          <p:nvSpPr>
            <p:cNvPr id="10" name="Freeform 9"/>
            <p:cNvSpPr/>
            <p:nvPr/>
          </p:nvSpPr>
          <p:spPr>
            <a:xfrm>
              <a:off x="1093430" y="3149689"/>
              <a:ext cx="7440970" cy="839999"/>
            </a:xfrm>
            <a:custGeom>
              <a:avLst/>
              <a:gdLst>
                <a:gd name="connsiteX0" fmla="*/ 0 w 5472684"/>
                <a:gd name="connsiteY0" fmla="*/ 0 h 839997"/>
                <a:gd name="connsiteX1" fmla="*/ 5052686 w 5472684"/>
                <a:gd name="connsiteY1" fmla="*/ 0 h 839997"/>
                <a:gd name="connsiteX2" fmla="*/ 5472684 w 5472684"/>
                <a:gd name="connsiteY2" fmla="*/ 419999 h 839997"/>
                <a:gd name="connsiteX3" fmla="*/ 5052686 w 5472684"/>
                <a:gd name="connsiteY3" fmla="*/ 839997 h 839997"/>
                <a:gd name="connsiteX4" fmla="*/ 0 w 5472684"/>
                <a:gd name="connsiteY4" fmla="*/ 839997 h 839997"/>
                <a:gd name="connsiteX5" fmla="*/ 0 w 5472684"/>
                <a:gd name="connsiteY5" fmla="*/ 0 h 83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2684" h="839997">
                  <a:moveTo>
                    <a:pt x="5472684" y="839996"/>
                  </a:moveTo>
                  <a:lnTo>
                    <a:pt x="419998" y="839996"/>
                  </a:lnTo>
                  <a:lnTo>
                    <a:pt x="0" y="419998"/>
                  </a:lnTo>
                  <a:lnTo>
                    <a:pt x="419998" y="1"/>
                  </a:lnTo>
                  <a:lnTo>
                    <a:pt x="5472684" y="1"/>
                  </a:lnTo>
                  <a:lnTo>
                    <a:pt x="5472684" y="839996"/>
                  </a:lnTo>
                  <a:close/>
                </a:path>
              </a:pathLst>
            </a:custGeom>
            <a:solidFill>
              <a:srgbClr val="F8F8F8"/>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80415" tIns="152401" rIns="284480" bIns="152401" numCol="1" spcCol="1270" anchor="ctr" anchorCtr="0">
              <a:noAutofit/>
            </a:bodyPr>
            <a:lstStyle/>
            <a:p>
              <a:pPr lvl="0" defTabSz="1778000">
                <a:lnSpc>
                  <a:spcPct val="90000"/>
                </a:lnSpc>
                <a:spcAft>
                  <a:spcPct val="35000"/>
                </a:spcAft>
              </a:pPr>
              <a:r>
                <a:rPr lang="en-US" sz="3200" dirty="0">
                  <a:solidFill>
                    <a:schemeClr val="tx1"/>
                  </a:solidFill>
                  <a:latin typeface="Candara" panose="020E0502030303020204" pitchFamily="34" charset="0"/>
                </a:rPr>
                <a:t> Identifying Your Source Materials</a:t>
              </a:r>
            </a:p>
          </p:txBody>
        </p:sp>
        <p:sp>
          <p:nvSpPr>
            <p:cNvPr id="11" name="Oval 10"/>
            <p:cNvSpPr/>
            <p:nvPr/>
          </p:nvSpPr>
          <p:spPr>
            <a:xfrm>
              <a:off x="609600" y="3124200"/>
              <a:ext cx="967660" cy="890978"/>
            </a:xfrm>
            <a:prstGeom prst="ellipse">
              <a:avLst/>
            </a:prstGeom>
            <a:solidFill>
              <a:srgbClr val="F7964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1">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endParaRPr lang="en-US" sz="3200" dirty="0">
                <a:latin typeface="Calibri" panose="020F0502020204030204" pitchFamily="34" charset="0"/>
              </a:endParaRPr>
            </a:p>
          </p:txBody>
        </p:sp>
        <p:sp>
          <p:nvSpPr>
            <p:cNvPr id="12" name="Freeform 11"/>
            <p:cNvSpPr/>
            <p:nvPr/>
          </p:nvSpPr>
          <p:spPr>
            <a:xfrm>
              <a:off x="1093430" y="4216489"/>
              <a:ext cx="7440970" cy="839998"/>
            </a:xfrm>
            <a:custGeom>
              <a:avLst/>
              <a:gdLst>
                <a:gd name="connsiteX0" fmla="*/ 0 w 5472684"/>
                <a:gd name="connsiteY0" fmla="*/ 0 h 839997"/>
                <a:gd name="connsiteX1" fmla="*/ 5052686 w 5472684"/>
                <a:gd name="connsiteY1" fmla="*/ 0 h 839997"/>
                <a:gd name="connsiteX2" fmla="*/ 5472684 w 5472684"/>
                <a:gd name="connsiteY2" fmla="*/ 419999 h 839997"/>
                <a:gd name="connsiteX3" fmla="*/ 5052686 w 5472684"/>
                <a:gd name="connsiteY3" fmla="*/ 839997 h 839997"/>
                <a:gd name="connsiteX4" fmla="*/ 0 w 5472684"/>
                <a:gd name="connsiteY4" fmla="*/ 839997 h 839997"/>
                <a:gd name="connsiteX5" fmla="*/ 0 w 5472684"/>
                <a:gd name="connsiteY5" fmla="*/ 0 h 83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2684" h="839997">
                  <a:moveTo>
                    <a:pt x="5472684" y="839996"/>
                  </a:moveTo>
                  <a:lnTo>
                    <a:pt x="419998" y="839996"/>
                  </a:lnTo>
                  <a:lnTo>
                    <a:pt x="0" y="419998"/>
                  </a:lnTo>
                  <a:lnTo>
                    <a:pt x="419998" y="1"/>
                  </a:lnTo>
                  <a:lnTo>
                    <a:pt x="5472684" y="1"/>
                  </a:lnTo>
                  <a:lnTo>
                    <a:pt x="5472684" y="839996"/>
                  </a:lnTo>
                  <a:close/>
                </a:path>
              </a:pathLst>
            </a:custGeom>
            <a:solidFill>
              <a:srgbClr val="F8F8F8"/>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80415" tIns="152401" rIns="284480" bIns="152400" numCol="1" spcCol="1270" anchor="ctr" anchorCtr="0">
              <a:noAutofit/>
            </a:bodyPr>
            <a:lstStyle/>
            <a:p>
              <a:pPr lvl="0" defTabSz="1778000">
                <a:lnSpc>
                  <a:spcPct val="90000"/>
                </a:lnSpc>
                <a:spcAft>
                  <a:spcPct val="35000"/>
                </a:spcAft>
              </a:pPr>
              <a:r>
                <a:rPr lang="en-US" sz="3200" dirty="0">
                  <a:solidFill>
                    <a:schemeClr val="tx1"/>
                  </a:solidFill>
                  <a:latin typeface="Candara" panose="020E0502030303020204" pitchFamily="34" charset="0"/>
                </a:rPr>
                <a:t> Focusing on the Audience’s Interests</a:t>
              </a:r>
            </a:p>
          </p:txBody>
        </p:sp>
        <p:sp>
          <p:nvSpPr>
            <p:cNvPr id="13" name="Oval 12"/>
            <p:cNvSpPr/>
            <p:nvPr/>
          </p:nvSpPr>
          <p:spPr>
            <a:xfrm>
              <a:off x="609600" y="4191000"/>
              <a:ext cx="967660" cy="890978"/>
            </a:xfrm>
            <a:prstGeom prst="ellipse">
              <a:avLst/>
            </a:prstGeom>
            <a:solidFill>
              <a:srgbClr val="F7964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1">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endParaRPr lang="en-US" sz="3200" dirty="0">
                <a:latin typeface="Calibri" panose="020F0502020204030204" pitchFamily="34" charset="0"/>
              </a:endParaRPr>
            </a:p>
          </p:txBody>
        </p:sp>
        <p:sp>
          <p:nvSpPr>
            <p:cNvPr id="14" name="Freeform 13"/>
            <p:cNvSpPr/>
            <p:nvPr/>
          </p:nvSpPr>
          <p:spPr>
            <a:xfrm>
              <a:off x="1093430" y="5283289"/>
              <a:ext cx="7440971" cy="839998"/>
            </a:xfrm>
            <a:custGeom>
              <a:avLst/>
              <a:gdLst>
                <a:gd name="connsiteX0" fmla="*/ 0 w 5472684"/>
                <a:gd name="connsiteY0" fmla="*/ 0 h 839997"/>
                <a:gd name="connsiteX1" fmla="*/ 5052686 w 5472684"/>
                <a:gd name="connsiteY1" fmla="*/ 0 h 839997"/>
                <a:gd name="connsiteX2" fmla="*/ 5472684 w 5472684"/>
                <a:gd name="connsiteY2" fmla="*/ 419999 h 839997"/>
                <a:gd name="connsiteX3" fmla="*/ 5052686 w 5472684"/>
                <a:gd name="connsiteY3" fmla="*/ 839997 h 839997"/>
                <a:gd name="connsiteX4" fmla="*/ 0 w 5472684"/>
                <a:gd name="connsiteY4" fmla="*/ 839997 h 839997"/>
                <a:gd name="connsiteX5" fmla="*/ 0 w 5472684"/>
                <a:gd name="connsiteY5" fmla="*/ 0 h 83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72684" h="839997">
                  <a:moveTo>
                    <a:pt x="5472684" y="839996"/>
                  </a:moveTo>
                  <a:lnTo>
                    <a:pt x="419998" y="839996"/>
                  </a:lnTo>
                  <a:lnTo>
                    <a:pt x="0" y="419998"/>
                  </a:lnTo>
                  <a:lnTo>
                    <a:pt x="419998" y="1"/>
                  </a:lnTo>
                  <a:lnTo>
                    <a:pt x="5472684" y="1"/>
                  </a:lnTo>
                  <a:lnTo>
                    <a:pt x="5472684" y="839996"/>
                  </a:lnTo>
                  <a:close/>
                </a:path>
              </a:pathLst>
            </a:custGeom>
            <a:solidFill>
              <a:srgbClr val="F8F8F8"/>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580415" tIns="152401" rIns="284481" bIns="152400" numCol="1" spcCol="1270" anchor="ctr" anchorCtr="0">
              <a:noAutofit/>
            </a:bodyPr>
            <a:lstStyle/>
            <a:p>
              <a:pPr lvl="0" defTabSz="1778000">
                <a:lnSpc>
                  <a:spcPct val="90000"/>
                </a:lnSpc>
                <a:spcBef>
                  <a:spcPct val="0"/>
                </a:spcBef>
                <a:spcAft>
                  <a:spcPct val="35000"/>
                </a:spcAft>
              </a:pPr>
              <a:r>
                <a:rPr lang="en-US" sz="3200" kern="1200" dirty="0">
                  <a:solidFill>
                    <a:schemeClr val="tx1"/>
                  </a:solidFill>
                  <a:latin typeface="Candara" panose="020E0502030303020204" pitchFamily="34" charset="0"/>
                </a:rPr>
                <a:t> Establishing Common Ground</a:t>
              </a:r>
            </a:p>
          </p:txBody>
        </p:sp>
        <p:sp>
          <p:nvSpPr>
            <p:cNvPr id="15" name="Oval 14"/>
            <p:cNvSpPr/>
            <p:nvPr/>
          </p:nvSpPr>
          <p:spPr>
            <a:xfrm>
              <a:off x="609600" y="5257800"/>
              <a:ext cx="967660" cy="890978"/>
            </a:xfrm>
            <a:prstGeom prst="ellipse">
              <a:avLst/>
            </a:prstGeom>
            <a:solidFill>
              <a:srgbClr val="F7964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lt1">
                <a:hueOff val="0"/>
                <a:satOff val="0"/>
                <a:lumOff val="0"/>
                <a:alphaOff val="0"/>
              </a:schemeClr>
            </a:lnRef>
            <a:fillRef idx="1">
              <a:schemeClr val="accent1">
                <a:tint val="50000"/>
                <a:hueOff val="0"/>
                <a:satOff val="0"/>
                <a:lumOff val="0"/>
                <a:alphaOff val="0"/>
              </a:schemeClr>
            </a:fillRef>
            <a:effectRef idx="2">
              <a:schemeClr val="accent1">
                <a:tint val="50000"/>
                <a:hueOff val="0"/>
                <a:satOff val="0"/>
                <a:lumOff val="0"/>
                <a:alphaOff val="0"/>
              </a:schemeClr>
            </a:effectRef>
            <a:fontRef idx="minor">
              <a:schemeClr val="lt1">
                <a:hueOff val="0"/>
                <a:satOff val="0"/>
                <a:lumOff val="0"/>
                <a:alphaOff val="0"/>
              </a:schemeClr>
            </a:fontRef>
          </p:style>
          <p:txBody>
            <a:bodyPr anchor="b"/>
            <a:lstStyle/>
            <a:p>
              <a:pPr algn="ctr"/>
              <a:endParaRPr lang="en-US" sz="3200" dirty="0">
                <a:latin typeface="Calibri" panose="020F0502020204030204" pitchFamily="34" charset="0"/>
              </a:endParaRPr>
            </a:p>
          </p:txBody>
        </p:sp>
      </p:grpSp>
    </p:spTree>
    <p:extLst>
      <p:ext uri="{BB962C8B-B14F-4D97-AF65-F5344CB8AC3E}">
        <p14:creationId xmlns:p14="http://schemas.microsoft.com/office/powerpoint/2010/main" val="1782132482"/>
      </p:ext>
    </p:extLst>
  </p:cSld>
  <p:clrMapOvr>
    <a:masterClrMapping/>
  </p:clrMapOvr>
  <p:transition>
    <p:fade/>
  </p:transition>
</p:sld>
</file>

<file path=ppt/theme/theme1.xml><?xml version="1.0" encoding="utf-8"?>
<a:theme xmlns:a="http://schemas.openxmlformats.org/drawingml/2006/main" name="Default Design">
  <a:themeElements>
    <a:clrScheme name="172-146-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7641</TotalTime>
  <Words>4773</Words>
  <Application>Microsoft Office PowerPoint</Application>
  <PresentationFormat>On-screen Show (4:3)</PresentationFormat>
  <Paragraphs>293</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Candara</vt:lpstr>
      <vt:lpstr>Tahoma</vt:lpstr>
      <vt:lpstr>Times New Roman</vt:lpstr>
      <vt:lpstr>Default Design</vt:lpstr>
      <vt:lpstr>Writing Persuasive Messages</vt:lpstr>
      <vt:lpstr>Using the Three-Step Process for Persuasive Messages</vt:lpstr>
      <vt:lpstr>Step 1: Planning  Persuasive Messages</vt:lpstr>
      <vt:lpstr>Analyzing the Situation</vt:lpstr>
      <vt:lpstr>Gathering Information</vt:lpstr>
      <vt:lpstr>Selecting the Right Combination of Medium and Channel</vt:lpstr>
      <vt:lpstr>Organizing Your Information</vt:lpstr>
      <vt:lpstr>Step 2: Writing  Persuasive Messages</vt:lpstr>
      <vt:lpstr>Building Your Credibility</vt:lpstr>
      <vt:lpstr>Step 3: Completing  Persuasive Messages</vt:lpstr>
      <vt:lpstr>Developing Persuasive  Business Messages</vt:lpstr>
      <vt:lpstr>Framing Your Arguments (the AIDA Model)</vt:lpstr>
      <vt:lpstr>Balancing Emotional and Logical Appeals (1 of 2)</vt:lpstr>
      <vt:lpstr>Balancing Emotional and Logical Appeals (2 of 2)</vt:lpstr>
      <vt:lpstr>Avoiding Faulty Logic</vt:lpstr>
      <vt:lpstr>Reinforcing Your Position</vt:lpstr>
      <vt:lpstr>Anticipating Objections</vt:lpstr>
      <vt:lpstr>Avoiding Common Mistakes in Persuasive Communication</vt:lpstr>
      <vt:lpstr>Common Categories of Persuasive Messages</vt:lpstr>
      <vt:lpstr>Persuasive Requests  for Action</vt:lpstr>
      <vt:lpstr>Persuasive Presentation  of Ideas</vt:lpstr>
      <vt:lpstr>Persuasive Claims and Requests for Adjustment</vt:lpstr>
      <vt:lpstr>Developing Marketing and  Sales Messages</vt:lpstr>
      <vt:lpstr>Planning Marketing and  Sales Messages</vt:lpstr>
      <vt:lpstr>Writing Conventional Marketing and Sales Messages</vt:lpstr>
      <vt:lpstr>Writing Promotional Messages for Social Media</vt:lpstr>
      <vt:lpstr>Promotional Messages in Social Media</vt:lpstr>
      <vt:lpstr>Creating Promotional Messages for Mobile Devices</vt:lpstr>
      <vt:lpstr>Avoiding Ethical Lapses in Marketing and Sales Messages</vt:lpstr>
      <vt:lpstr>Maintaining High Ethical and Legal Standards</vt:lpstr>
      <vt:lpstr>Basic Legal Aspects of Promotional Communication (1 of 2)</vt:lpstr>
      <vt:lpstr>Basic Legal Aspects of Promotional Communication (2 of 2)</vt:lpstr>
    </vt:vector>
  </TitlesOfParts>
  <Company>Hassell Enterprises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Persuasive Messages</dc:title>
  <dc:subject>BCE7e</dc:subject>
  <dc:creator>Myles A. Hassell</dc:creator>
  <cp:lastModifiedBy>aaa</cp:lastModifiedBy>
  <cp:revision>1051</cp:revision>
  <cp:lastPrinted>2014-07-19T16:51:02Z</cp:lastPrinted>
  <dcterms:created xsi:type="dcterms:W3CDTF">2002-06-07T19:31:40Z</dcterms:created>
  <dcterms:modified xsi:type="dcterms:W3CDTF">2019-04-03T08:41:11Z</dcterms:modified>
  <cp:category>Instructor PPTs</cp:category>
</cp:coreProperties>
</file>