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5" r:id="rId6"/>
    <p:sldId id="266" r:id="rId7"/>
    <p:sldId id="268" r:id="rId8"/>
    <p:sldId id="263" r:id="rId9"/>
    <p:sldId id="264" r:id="rId10"/>
    <p:sldId id="269" r:id="rId11"/>
    <p:sldId id="270" r:id="rId12"/>
    <p:sldId id="271" r:id="rId13"/>
    <p:sldId id="276" r:id="rId14"/>
    <p:sldId id="273" r:id="rId15"/>
    <p:sldId id="274" r:id="rId16"/>
    <p:sldId id="275"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9EAF60E-589F-4503-900B-FBC536D7C18B}" type="datetimeFigureOut">
              <a:rPr lang="en-US" smtClean="0"/>
              <a:t>2/18/2021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CFEA69B-FF34-4B88-8BA6-2AF0F5940D59}" type="slidenum">
              <a:rPr lang="en-US" smtClean="0"/>
              <a:t>‹#›</a:t>
            </a:fld>
            <a:endParaRPr lang="en-US"/>
          </a:p>
        </p:txBody>
      </p:sp>
    </p:spTree>
    <p:extLst>
      <p:ext uri="{BB962C8B-B14F-4D97-AF65-F5344CB8AC3E}">
        <p14:creationId xmlns:p14="http://schemas.microsoft.com/office/powerpoint/2010/main" val="3414629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9EAF60E-589F-4503-900B-FBC536D7C18B}"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CFEA69B-FF34-4B88-8BA6-2AF0F5940D59}" type="slidenum">
              <a:rPr lang="en-US" smtClean="0"/>
              <a:t>‹#›</a:t>
            </a:fld>
            <a:endParaRPr lang="en-US"/>
          </a:p>
        </p:txBody>
      </p:sp>
    </p:spTree>
    <p:extLst>
      <p:ext uri="{BB962C8B-B14F-4D97-AF65-F5344CB8AC3E}">
        <p14:creationId xmlns:p14="http://schemas.microsoft.com/office/powerpoint/2010/main" val="2953735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9EAF60E-589F-4503-900B-FBC536D7C18B}"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CFEA69B-FF34-4B88-8BA6-2AF0F5940D59}" type="slidenum">
              <a:rPr lang="en-US" smtClean="0"/>
              <a:t>‹#›</a:t>
            </a:fld>
            <a:endParaRPr lang="en-US"/>
          </a:p>
        </p:txBody>
      </p:sp>
    </p:spTree>
    <p:extLst>
      <p:ext uri="{BB962C8B-B14F-4D97-AF65-F5344CB8AC3E}">
        <p14:creationId xmlns:p14="http://schemas.microsoft.com/office/powerpoint/2010/main" val="2605278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9EAF60E-589F-4503-900B-FBC536D7C18B}"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CFEA69B-FF34-4B88-8BA6-2AF0F5940D59}" type="slidenum">
              <a:rPr lang="en-US" smtClean="0"/>
              <a:t>‹#›</a:t>
            </a:fld>
            <a:endParaRPr lang="en-US"/>
          </a:p>
        </p:txBody>
      </p:sp>
    </p:spTree>
    <p:extLst>
      <p:ext uri="{BB962C8B-B14F-4D97-AF65-F5344CB8AC3E}">
        <p14:creationId xmlns:p14="http://schemas.microsoft.com/office/powerpoint/2010/main" val="4040587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EAF60E-589F-4503-900B-FBC536D7C18B}"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CFEA69B-FF34-4B88-8BA6-2AF0F5940D59}" type="slidenum">
              <a:rPr lang="en-US" smtClean="0"/>
              <a:t>‹#›</a:t>
            </a:fld>
            <a:endParaRPr lang="en-US"/>
          </a:p>
        </p:txBody>
      </p:sp>
    </p:spTree>
    <p:extLst>
      <p:ext uri="{BB962C8B-B14F-4D97-AF65-F5344CB8AC3E}">
        <p14:creationId xmlns:p14="http://schemas.microsoft.com/office/powerpoint/2010/main" val="1825763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9EAF60E-589F-4503-900B-FBC536D7C18B}" type="datetimeFigureOut">
              <a:rPr lang="en-US" smtClean="0"/>
              <a:t>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FEA69B-FF34-4B88-8BA6-2AF0F5940D59}" type="slidenum">
              <a:rPr lang="en-US" smtClean="0"/>
              <a:t>‹#›</a:t>
            </a:fld>
            <a:endParaRPr lang="en-US"/>
          </a:p>
        </p:txBody>
      </p:sp>
    </p:spTree>
    <p:extLst>
      <p:ext uri="{BB962C8B-B14F-4D97-AF65-F5344CB8AC3E}">
        <p14:creationId xmlns:p14="http://schemas.microsoft.com/office/powerpoint/2010/main" val="1749358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9EAF60E-589F-4503-900B-FBC536D7C18B}" type="datetimeFigureOut">
              <a:rPr lang="en-US" smtClean="0"/>
              <a:t>2/18/2021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0CFEA69B-FF34-4B88-8BA6-2AF0F5940D59}" type="slidenum">
              <a:rPr lang="en-US" smtClean="0"/>
              <a:t>‹#›</a:t>
            </a:fld>
            <a:endParaRPr lang="en-US"/>
          </a:p>
        </p:txBody>
      </p:sp>
    </p:spTree>
    <p:extLst>
      <p:ext uri="{BB962C8B-B14F-4D97-AF65-F5344CB8AC3E}">
        <p14:creationId xmlns:p14="http://schemas.microsoft.com/office/powerpoint/2010/main" val="2492699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9EAF60E-589F-4503-900B-FBC536D7C18B}"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EA69B-FF34-4B88-8BA6-2AF0F5940D59}" type="slidenum">
              <a:rPr lang="en-US" smtClean="0"/>
              <a:t>‹#›</a:t>
            </a:fld>
            <a:endParaRPr lang="en-US"/>
          </a:p>
        </p:txBody>
      </p:sp>
    </p:spTree>
    <p:extLst>
      <p:ext uri="{BB962C8B-B14F-4D97-AF65-F5344CB8AC3E}">
        <p14:creationId xmlns:p14="http://schemas.microsoft.com/office/powerpoint/2010/main" val="4020095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9EAF60E-589F-4503-900B-FBC536D7C18B}"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CFEA69B-FF34-4B88-8BA6-2AF0F5940D59}" type="slidenum">
              <a:rPr lang="en-US" smtClean="0"/>
              <a:t>‹#›</a:t>
            </a:fld>
            <a:endParaRPr lang="en-US"/>
          </a:p>
        </p:txBody>
      </p:sp>
    </p:spTree>
    <p:extLst>
      <p:ext uri="{BB962C8B-B14F-4D97-AF65-F5344CB8AC3E}">
        <p14:creationId xmlns:p14="http://schemas.microsoft.com/office/powerpoint/2010/main" val="3637745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EAF60E-589F-4503-900B-FBC536D7C18B}"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EA69B-FF34-4B88-8BA6-2AF0F5940D59}" type="slidenum">
              <a:rPr lang="en-US" smtClean="0"/>
              <a:t>‹#›</a:t>
            </a:fld>
            <a:endParaRPr lang="en-US"/>
          </a:p>
        </p:txBody>
      </p:sp>
    </p:spTree>
    <p:extLst>
      <p:ext uri="{BB962C8B-B14F-4D97-AF65-F5344CB8AC3E}">
        <p14:creationId xmlns:p14="http://schemas.microsoft.com/office/powerpoint/2010/main" val="3635613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EAF60E-589F-4503-900B-FBC536D7C18B}"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CFEA69B-FF34-4B88-8BA6-2AF0F5940D59}" type="slidenum">
              <a:rPr lang="en-US" smtClean="0"/>
              <a:t>‹#›</a:t>
            </a:fld>
            <a:endParaRPr lang="en-US"/>
          </a:p>
        </p:txBody>
      </p:sp>
    </p:spTree>
    <p:extLst>
      <p:ext uri="{BB962C8B-B14F-4D97-AF65-F5344CB8AC3E}">
        <p14:creationId xmlns:p14="http://schemas.microsoft.com/office/powerpoint/2010/main" val="4289834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EAF60E-589F-4503-900B-FBC536D7C18B}"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EA69B-FF34-4B88-8BA6-2AF0F5940D59}" type="slidenum">
              <a:rPr lang="en-US" smtClean="0"/>
              <a:t>‹#›</a:t>
            </a:fld>
            <a:endParaRPr lang="en-US"/>
          </a:p>
        </p:txBody>
      </p:sp>
    </p:spTree>
    <p:extLst>
      <p:ext uri="{BB962C8B-B14F-4D97-AF65-F5344CB8AC3E}">
        <p14:creationId xmlns:p14="http://schemas.microsoft.com/office/powerpoint/2010/main" val="793308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9EAF60E-589F-4503-900B-FBC536D7C18B}" type="datetimeFigureOut">
              <a:rPr lang="en-US" smtClean="0"/>
              <a:t>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FEA69B-FF34-4B88-8BA6-2AF0F5940D59}" type="slidenum">
              <a:rPr lang="en-US" smtClean="0"/>
              <a:t>‹#›</a:t>
            </a:fld>
            <a:endParaRPr lang="en-US"/>
          </a:p>
        </p:txBody>
      </p:sp>
    </p:spTree>
    <p:extLst>
      <p:ext uri="{BB962C8B-B14F-4D97-AF65-F5344CB8AC3E}">
        <p14:creationId xmlns:p14="http://schemas.microsoft.com/office/powerpoint/2010/main" val="3737433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EAF60E-589F-4503-900B-FBC536D7C18B}" type="datetimeFigureOut">
              <a:rPr lang="en-US" smtClean="0"/>
              <a:t>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FEA69B-FF34-4B88-8BA6-2AF0F5940D59}" type="slidenum">
              <a:rPr lang="en-US" smtClean="0"/>
              <a:t>‹#›</a:t>
            </a:fld>
            <a:endParaRPr lang="en-US"/>
          </a:p>
        </p:txBody>
      </p:sp>
    </p:spTree>
    <p:extLst>
      <p:ext uri="{BB962C8B-B14F-4D97-AF65-F5344CB8AC3E}">
        <p14:creationId xmlns:p14="http://schemas.microsoft.com/office/powerpoint/2010/main" val="4241051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EAF60E-589F-4503-900B-FBC536D7C18B}" type="datetimeFigureOut">
              <a:rPr lang="en-US" smtClean="0"/>
              <a:t>2/18/2021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CFEA69B-FF34-4B88-8BA6-2AF0F5940D59}" type="slidenum">
              <a:rPr lang="en-US" smtClean="0"/>
              <a:t>‹#›</a:t>
            </a:fld>
            <a:endParaRPr lang="en-US"/>
          </a:p>
        </p:txBody>
      </p:sp>
    </p:spTree>
    <p:extLst>
      <p:ext uri="{BB962C8B-B14F-4D97-AF65-F5344CB8AC3E}">
        <p14:creationId xmlns:p14="http://schemas.microsoft.com/office/powerpoint/2010/main" val="54917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9EAF60E-589F-4503-900B-FBC536D7C18B}"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CFEA69B-FF34-4B88-8BA6-2AF0F5940D59}" type="slidenum">
              <a:rPr lang="en-US" smtClean="0"/>
              <a:t>‹#›</a:t>
            </a:fld>
            <a:endParaRPr lang="en-US"/>
          </a:p>
        </p:txBody>
      </p:sp>
    </p:spTree>
    <p:extLst>
      <p:ext uri="{BB962C8B-B14F-4D97-AF65-F5344CB8AC3E}">
        <p14:creationId xmlns:p14="http://schemas.microsoft.com/office/powerpoint/2010/main" val="73985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9EAF60E-589F-4503-900B-FBC536D7C18B}"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CFEA69B-FF34-4B88-8BA6-2AF0F5940D59}" type="slidenum">
              <a:rPr lang="en-US" smtClean="0"/>
              <a:t>‹#›</a:t>
            </a:fld>
            <a:endParaRPr lang="en-US"/>
          </a:p>
        </p:txBody>
      </p:sp>
    </p:spTree>
    <p:extLst>
      <p:ext uri="{BB962C8B-B14F-4D97-AF65-F5344CB8AC3E}">
        <p14:creationId xmlns:p14="http://schemas.microsoft.com/office/powerpoint/2010/main" val="2164821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9EAF60E-589F-4503-900B-FBC536D7C18B}" type="datetimeFigureOut">
              <a:rPr lang="en-US" smtClean="0"/>
              <a:t>2/18/2021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CFEA69B-FF34-4B88-8BA6-2AF0F5940D59}" type="slidenum">
              <a:rPr lang="en-US" smtClean="0"/>
              <a:t>‹#›</a:t>
            </a:fld>
            <a:endParaRPr lang="en-US"/>
          </a:p>
        </p:txBody>
      </p:sp>
    </p:spTree>
    <p:extLst>
      <p:ext uri="{BB962C8B-B14F-4D97-AF65-F5344CB8AC3E}">
        <p14:creationId xmlns:p14="http://schemas.microsoft.com/office/powerpoint/2010/main" val="5916007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Principles of effective communication </a:t>
            </a:r>
            <a:endParaRPr lang="en-US" dirty="0"/>
          </a:p>
        </p:txBody>
      </p:sp>
      <p:pic>
        <p:nvPicPr>
          <p:cNvPr id="1026" name="Picture 2" descr="Image result for 7cs of effective commun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217" y="2137893"/>
            <a:ext cx="10766738" cy="4610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806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COMPLETENESS: Sample questions</a:t>
            </a:r>
            <a:endParaRPr lang="en-US" dirty="0"/>
          </a:p>
        </p:txBody>
      </p:sp>
      <p:sp>
        <p:nvSpPr>
          <p:cNvPr id="3" name="Rectangle 2"/>
          <p:cNvSpPr/>
          <p:nvPr/>
        </p:nvSpPr>
        <p:spPr>
          <a:xfrm>
            <a:off x="871618" y="2776538"/>
            <a:ext cx="9740573" cy="3295774"/>
          </a:xfrm>
          <a:prstGeom prst="rect">
            <a:avLst/>
          </a:prstGeom>
        </p:spPr>
        <p:txBody>
          <a:bodyPr wrap="square">
            <a:spAutoFit/>
          </a:bodyPr>
          <a:lstStyle/>
          <a:p>
            <a:pPr marL="12700">
              <a:buClr>
                <a:srgbClr val="0AD0D9"/>
              </a:buClr>
              <a:buSzPct val="93750"/>
              <a:tabLst>
                <a:tab pos="469900" algn="l"/>
                <a:tab pos="470534" algn="l"/>
                <a:tab pos="1146175" algn="l"/>
                <a:tab pos="1722755" algn="l"/>
                <a:tab pos="2301875" algn="l"/>
                <a:tab pos="3725545" algn="l"/>
                <a:tab pos="4138929" algn="l"/>
                <a:tab pos="4620260" algn="l"/>
                <a:tab pos="5899150" algn="l"/>
                <a:tab pos="7551420" algn="l"/>
              </a:tabLst>
            </a:pPr>
            <a:r>
              <a:rPr lang="en-US" sz="2400" dirty="0" smtClean="0">
                <a:latin typeface="Georgia"/>
                <a:cs typeface="Georgia"/>
              </a:rPr>
              <a:t>      You are</a:t>
            </a:r>
            <a:r>
              <a:rPr lang="en-US" sz="2400" dirty="0">
                <a:latin typeface="Georgia"/>
                <a:cs typeface="Georgia"/>
              </a:rPr>
              <a:t>	the	president	of	an	industry	association	and</a:t>
            </a:r>
          </a:p>
          <a:p>
            <a:pPr marL="469900"/>
            <a:r>
              <a:rPr lang="en-US" sz="2400" dirty="0">
                <a:latin typeface="Georgia"/>
                <a:cs typeface="Georgia"/>
              </a:rPr>
              <a:t>have received the following inquiry from an out of town</a:t>
            </a:r>
          </a:p>
          <a:p>
            <a:pPr marL="469900"/>
            <a:r>
              <a:rPr lang="en-US" sz="2400" dirty="0">
                <a:latin typeface="Georgia"/>
                <a:cs typeface="Georgia"/>
              </a:rPr>
              <a:t>member, “I think I would like to attend my first meeting</a:t>
            </a:r>
          </a:p>
          <a:p>
            <a:pPr marL="469900">
              <a:tabLst>
                <a:tab pos="890269" algn="l"/>
                <a:tab pos="1477010" algn="l"/>
                <a:tab pos="3219450" algn="l"/>
                <a:tab pos="4001770" algn="l"/>
                <a:tab pos="5112385" algn="l"/>
                <a:tab pos="5388610" algn="l"/>
                <a:tab pos="5967730" algn="l"/>
                <a:tab pos="6574155" algn="l"/>
              </a:tabLst>
            </a:pPr>
            <a:r>
              <a:rPr lang="en-US" sz="2400" dirty="0">
                <a:latin typeface="Georgia"/>
                <a:cs typeface="Georgia"/>
              </a:rPr>
              <a:t>of	the	association,	even	though	I	am	not	acquainted</a:t>
            </a:r>
          </a:p>
          <a:p>
            <a:pPr marL="469900" marR="5080">
              <a:spcBef>
                <a:spcPts val="430"/>
              </a:spcBef>
            </a:pPr>
            <a:r>
              <a:rPr lang="en-US" sz="2400" dirty="0">
                <a:latin typeface="Georgia"/>
                <a:cs typeface="Georgia"/>
              </a:rPr>
              <a:t>with your city. Will you please tell me where the next  meeting is being held?</a:t>
            </a:r>
          </a:p>
          <a:p>
            <a:pPr marL="12700">
              <a:lnSpc>
                <a:spcPts val="2450"/>
              </a:lnSpc>
              <a:spcBef>
                <a:spcPts val="2305"/>
              </a:spcBef>
              <a:tabLst>
                <a:tab pos="1085215" algn="l"/>
                <a:tab pos="2073275" algn="l"/>
                <a:tab pos="2722880" algn="l"/>
                <a:tab pos="3568700" algn="l"/>
                <a:tab pos="3998595" algn="l"/>
                <a:tab pos="4662805" algn="l"/>
                <a:tab pos="5702300" algn="l"/>
                <a:tab pos="6920230" algn="l"/>
                <a:tab pos="7350125" algn="l"/>
              </a:tabLst>
            </a:pPr>
            <a:r>
              <a:rPr lang="en-US" sz="2400" dirty="0" smtClean="0">
                <a:latin typeface="Georgia"/>
                <a:cs typeface="Georgia"/>
              </a:rPr>
              <a:t>How</a:t>
            </a:r>
            <a:r>
              <a:rPr lang="en-US" sz="2400" dirty="0">
                <a:latin typeface="Georgia"/>
                <a:cs typeface="Georgia"/>
              </a:rPr>
              <a:t>	</a:t>
            </a:r>
            <a:r>
              <a:rPr lang="en-US" sz="2400" spc="-5" dirty="0">
                <a:latin typeface="Georgia"/>
                <a:cs typeface="Georgia"/>
              </a:rPr>
              <a:t>woul</a:t>
            </a:r>
            <a:r>
              <a:rPr lang="en-US" sz="2400" dirty="0">
                <a:latin typeface="Georgia"/>
                <a:cs typeface="Georgia"/>
              </a:rPr>
              <a:t>d	</a:t>
            </a:r>
            <a:r>
              <a:rPr lang="en-US" sz="2400" spc="-5" dirty="0">
                <a:latin typeface="Georgia"/>
                <a:cs typeface="Georgia"/>
              </a:rPr>
              <a:t>yo</a:t>
            </a:r>
            <a:r>
              <a:rPr lang="en-US" sz="2400" dirty="0">
                <a:latin typeface="Georgia"/>
                <a:cs typeface="Georgia"/>
              </a:rPr>
              <a:t>u	re</a:t>
            </a:r>
            <a:r>
              <a:rPr lang="en-US" sz="2400" spc="10" dirty="0">
                <a:latin typeface="Georgia"/>
                <a:cs typeface="Georgia"/>
              </a:rPr>
              <a:t>p</a:t>
            </a:r>
            <a:r>
              <a:rPr lang="en-US" sz="2400" spc="5" dirty="0">
                <a:latin typeface="Georgia"/>
                <a:cs typeface="Georgia"/>
              </a:rPr>
              <a:t>l</a:t>
            </a:r>
            <a:r>
              <a:rPr lang="en-US" sz="2400" dirty="0">
                <a:latin typeface="Georgia"/>
                <a:cs typeface="Georgia"/>
              </a:rPr>
              <a:t>y	</a:t>
            </a:r>
            <a:r>
              <a:rPr lang="en-US" sz="2400" spc="-5" dirty="0">
                <a:latin typeface="Georgia"/>
                <a:cs typeface="Georgia"/>
              </a:rPr>
              <a:t>t</a:t>
            </a:r>
            <a:r>
              <a:rPr lang="en-US" sz="2400" dirty="0">
                <a:latin typeface="Georgia"/>
                <a:cs typeface="Georgia"/>
              </a:rPr>
              <a:t>o	</a:t>
            </a:r>
            <a:r>
              <a:rPr lang="en-US" sz="2400" spc="5" dirty="0">
                <a:latin typeface="Georgia"/>
                <a:cs typeface="Georgia"/>
              </a:rPr>
              <a:t>t</a:t>
            </a:r>
            <a:r>
              <a:rPr lang="en-US" sz="2400" spc="-5" dirty="0">
                <a:latin typeface="Georgia"/>
                <a:cs typeface="Georgia"/>
              </a:rPr>
              <a:t>hi</a:t>
            </a:r>
            <a:r>
              <a:rPr lang="en-US" sz="2400" dirty="0">
                <a:latin typeface="Georgia"/>
                <a:cs typeface="Georgia"/>
              </a:rPr>
              <a:t>s	</a:t>
            </a:r>
            <a:r>
              <a:rPr lang="en-US" sz="2400" spc="5" dirty="0">
                <a:latin typeface="Georgia"/>
                <a:cs typeface="Georgia"/>
              </a:rPr>
              <a:t>l</a:t>
            </a:r>
            <a:r>
              <a:rPr lang="en-US" sz="2400" spc="-5" dirty="0">
                <a:latin typeface="Georgia"/>
                <a:cs typeface="Georgia"/>
              </a:rPr>
              <a:t>ette</a:t>
            </a:r>
            <a:r>
              <a:rPr lang="en-US" sz="2400" dirty="0">
                <a:latin typeface="Georgia"/>
                <a:cs typeface="Georgia"/>
              </a:rPr>
              <a:t>r	ke</a:t>
            </a:r>
            <a:r>
              <a:rPr lang="en-US" sz="2400" spc="5" dirty="0">
                <a:latin typeface="Georgia"/>
                <a:cs typeface="Georgia"/>
              </a:rPr>
              <a:t>e</a:t>
            </a:r>
            <a:r>
              <a:rPr lang="en-US" sz="2400" spc="-5" dirty="0">
                <a:latin typeface="Georgia"/>
                <a:cs typeface="Georgia"/>
              </a:rPr>
              <a:t>pin</a:t>
            </a:r>
            <a:r>
              <a:rPr lang="en-US" sz="2400" dirty="0">
                <a:latin typeface="Georgia"/>
                <a:cs typeface="Georgia"/>
              </a:rPr>
              <a:t>g	in	</a:t>
            </a:r>
            <a:r>
              <a:rPr lang="en-US" sz="2400" spc="-15" dirty="0">
                <a:latin typeface="Georgia"/>
                <a:cs typeface="Georgia"/>
              </a:rPr>
              <a:t>m</a:t>
            </a:r>
            <a:r>
              <a:rPr lang="en-US" sz="2400" spc="-10" dirty="0">
                <a:latin typeface="Georgia"/>
                <a:cs typeface="Georgia"/>
              </a:rPr>
              <a:t>i</a:t>
            </a:r>
            <a:r>
              <a:rPr lang="en-US" sz="2400" dirty="0">
                <a:latin typeface="Georgia"/>
                <a:cs typeface="Georgia"/>
              </a:rPr>
              <a:t>nd</a:t>
            </a:r>
          </a:p>
          <a:p>
            <a:pPr marL="286385">
              <a:lnSpc>
                <a:spcPts val="2450"/>
              </a:lnSpc>
            </a:pPr>
            <a:r>
              <a:rPr lang="en-US" sz="2400" b="1" spc="-5" dirty="0">
                <a:latin typeface="Georgia"/>
                <a:cs typeface="Georgia"/>
              </a:rPr>
              <a:t>Completeness </a:t>
            </a:r>
            <a:r>
              <a:rPr lang="en-US" sz="2400" dirty="0">
                <a:latin typeface="Georgia"/>
                <a:cs typeface="Georgia"/>
              </a:rPr>
              <a:t>of </a:t>
            </a:r>
            <a:r>
              <a:rPr lang="en-US" sz="2400" spc="-5" dirty="0">
                <a:latin typeface="Georgia"/>
                <a:cs typeface="Georgia"/>
              </a:rPr>
              <a:t>the</a:t>
            </a:r>
            <a:r>
              <a:rPr lang="en-US" sz="2400" spc="-70" dirty="0">
                <a:latin typeface="Georgia"/>
                <a:cs typeface="Georgia"/>
              </a:rPr>
              <a:t> </a:t>
            </a:r>
            <a:r>
              <a:rPr lang="en-US" sz="2400" spc="-5" dirty="0">
                <a:latin typeface="Georgia"/>
                <a:cs typeface="Georgia"/>
              </a:rPr>
              <a:t>message?</a:t>
            </a:r>
            <a:endParaRPr lang="en-US" sz="2400" dirty="0">
              <a:latin typeface="Georgia"/>
              <a:cs typeface="Georgia"/>
            </a:endParaRPr>
          </a:p>
        </p:txBody>
      </p:sp>
    </p:spTree>
    <p:extLst>
      <p:ext uri="{BB962C8B-B14F-4D97-AF65-F5344CB8AC3E}">
        <p14:creationId xmlns:p14="http://schemas.microsoft.com/office/powerpoint/2010/main" val="640675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193961" y="863382"/>
            <a:ext cx="4982935" cy="782907"/>
          </a:xfrm>
          <a:prstGeom prst="rect">
            <a:avLst/>
          </a:prstGeom>
        </p:spPr>
        <p:txBody>
          <a:bodyPr vert="horz" wrap="square" lIns="0" tIns="13335" rIns="0" bIns="0" rtlCol="0" anchor="ctr">
            <a:spAutoFit/>
          </a:bodyPr>
          <a:lstStyle/>
          <a:p>
            <a:pPr marL="12700">
              <a:lnSpc>
                <a:spcPct val="100000"/>
              </a:lnSpc>
              <a:spcBef>
                <a:spcPts val="105"/>
              </a:spcBef>
            </a:pPr>
            <a:r>
              <a:rPr sz="5000" b="1" dirty="0">
                <a:latin typeface="Trebuchet MS"/>
                <a:cs typeface="Trebuchet MS"/>
              </a:rPr>
              <a:t>CONCRETENESS</a:t>
            </a:r>
            <a:endParaRPr sz="5000" dirty="0">
              <a:latin typeface="Trebuchet MS"/>
              <a:cs typeface="Trebuchet MS"/>
            </a:endParaRPr>
          </a:p>
        </p:txBody>
      </p:sp>
      <p:sp>
        <p:nvSpPr>
          <p:cNvPr id="8" name="object 8"/>
          <p:cNvSpPr txBox="1"/>
          <p:nvPr/>
        </p:nvSpPr>
        <p:spPr>
          <a:xfrm>
            <a:off x="940157" y="2897651"/>
            <a:ext cx="10612192" cy="2966838"/>
          </a:xfrm>
          <a:prstGeom prst="rect">
            <a:avLst/>
          </a:prstGeom>
        </p:spPr>
        <p:txBody>
          <a:bodyPr vert="horz" wrap="square" lIns="0" tIns="12065" rIns="0" bIns="0" rtlCol="0">
            <a:spAutoFit/>
          </a:bodyPr>
          <a:lstStyle/>
          <a:p>
            <a:pPr marL="286385" marR="5080" indent="-274320" algn="just">
              <a:spcBef>
                <a:spcPts val="95"/>
              </a:spcBef>
            </a:pPr>
            <a:r>
              <a:rPr sz="3200" spc="-5" dirty="0">
                <a:latin typeface="Georgia"/>
                <a:cs typeface="Georgia"/>
              </a:rPr>
              <a:t>Communicating concretely means </a:t>
            </a:r>
            <a:r>
              <a:rPr sz="3200" b="1" spc="-5" dirty="0">
                <a:latin typeface="Georgia"/>
                <a:cs typeface="Georgia"/>
              </a:rPr>
              <a:t>being specific,  definite, and vivid </a:t>
            </a:r>
            <a:r>
              <a:rPr sz="3200" spc="-5" dirty="0">
                <a:latin typeface="Georgia"/>
                <a:cs typeface="Georgia"/>
              </a:rPr>
              <a:t>rather </a:t>
            </a:r>
            <a:r>
              <a:rPr sz="3200" spc="-10" dirty="0">
                <a:latin typeface="Georgia"/>
                <a:cs typeface="Georgia"/>
              </a:rPr>
              <a:t>than </a:t>
            </a:r>
            <a:r>
              <a:rPr sz="3200" spc="-5" dirty="0">
                <a:solidFill>
                  <a:srgbClr val="FF0000"/>
                </a:solidFill>
                <a:latin typeface="Georgia"/>
                <a:cs typeface="Georgia"/>
              </a:rPr>
              <a:t>vague and general</a:t>
            </a:r>
            <a:r>
              <a:rPr sz="3200" spc="-5" dirty="0">
                <a:latin typeface="Georgia"/>
                <a:cs typeface="Georgia"/>
              </a:rPr>
              <a:t>.  Often it means using </a:t>
            </a:r>
            <a:r>
              <a:rPr sz="3200" b="1" dirty="0" smtClean="0">
                <a:latin typeface="Georgia"/>
                <a:cs typeface="Georgia"/>
              </a:rPr>
              <a:t>denotative</a:t>
            </a:r>
            <a:r>
              <a:rPr lang="en-US" sz="3200" b="1" dirty="0" smtClean="0">
                <a:latin typeface="Georgia"/>
                <a:cs typeface="Georgia"/>
              </a:rPr>
              <a:t>s</a:t>
            </a:r>
            <a:r>
              <a:rPr lang="en-US" sz="3200" b="1" dirty="0">
                <a:latin typeface="Georgia"/>
                <a:cs typeface="Georgia"/>
              </a:rPr>
              <a:t> </a:t>
            </a:r>
            <a:r>
              <a:rPr sz="3200" dirty="0" smtClean="0">
                <a:latin typeface="Georgia"/>
                <a:cs typeface="Georgia"/>
              </a:rPr>
              <a:t>(direct</a:t>
            </a:r>
            <a:r>
              <a:rPr sz="3200" dirty="0">
                <a:latin typeface="Georgia"/>
                <a:cs typeface="Georgia"/>
              </a:rPr>
              <a:t>, </a:t>
            </a:r>
            <a:r>
              <a:rPr sz="3200" spc="-5" dirty="0" smtClean="0">
                <a:latin typeface="Georgia"/>
                <a:cs typeface="Georgia"/>
              </a:rPr>
              <a:t>explicit,</a:t>
            </a:r>
            <a:r>
              <a:rPr lang="en-US" sz="3200" spc="-5" dirty="0" smtClean="0">
                <a:latin typeface="Georgia"/>
                <a:cs typeface="Georgia"/>
              </a:rPr>
              <a:t> </a:t>
            </a:r>
            <a:r>
              <a:rPr sz="3200" spc="-5" dirty="0" smtClean="0">
                <a:latin typeface="Georgia"/>
                <a:cs typeface="Georgia"/>
              </a:rPr>
              <a:t> </a:t>
            </a:r>
            <a:r>
              <a:rPr sz="3200" spc="-5" dirty="0">
                <a:latin typeface="Georgia"/>
                <a:cs typeface="Georgia"/>
              </a:rPr>
              <a:t>dictionary based) </a:t>
            </a:r>
            <a:r>
              <a:rPr sz="3200" b="1" dirty="0">
                <a:latin typeface="Georgia"/>
                <a:cs typeface="Georgia"/>
              </a:rPr>
              <a:t>rather </a:t>
            </a:r>
            <a:r>
              <a:rPr sz="3200" b="1" spc="-10" dirty="0">
                <a:latin typeface="Georgia"/>
                <a:cs typeface="Georgia"/>
              </a:rPr>
              <a:t>than </a:t>
            </a:r>
            <a:r>
              <a:rPr sz="3200" b="1" spc="-5" dirty="0">
                <a:latin typeface="Georgia"/>
                <a:cs typeface="Georgia"/>
              </a:rPr>
              <a:t>connotative  </a:t>
            </a:r>
            <a:r>
              <a:rPr sz="3200" spc="-5" dirty="0">
                <a:latin typeface="Georgia"/>
                <a:cs typeface="Georgia"/>
              </a:rPr>
              <a:t>words (ideas </a:t>
            </a:r>
            <a:r>
              <a:rPr sz="3200" spc="5" dirty="0">
                <a:latin typeface="Georgia"/>
                <a:cs typeface="Georgia"/>
              </a:rPr>
              <a:t>or </a:t>
            </a:r>
            <a:r>
              <a:rPr sz="3200" spc="-5" dirty="0">
                <a:latin typeface="Georgia"/>
                <a:cs typeface="Georgia"/>
              </a:rPr>
              <a:t>notions suggested </a:t>
            </a:r>
            <a:r>
              <a:rPr sz="3200" spc="-10" dirty="0">
                <a:latin typeface="Georgia"/>
                <a:cs typeface="Georgia"/>
              </a:rPr>
              <a:t>by </a:t>
            </a:r>
            <a:r>
              <a:rPr sz="3200" spc="-5" dirty="0">
                <a:latin typeface="Georgia"/>
                <a:cs typeface="Georgia"/>
              </a:rPr>
              <a:t>or  associated </a:t>
            </a:r>
            <a:r>
              <a:rPr sz="3200" spc="-10" dirty="0">
                <a:latin typeface="Georgia"/>
                <a:cs typeface="Georgia"/>
              </a:rPr>
              <a:t>with </a:t>
            </a:r>
            <a:r>
              <a:rPr sz="3200" spc="-5" dirty="0">
                <a:latin typeface="Georgia"/>
                <a:cs typeface="Georgia"/>
              </a:rPr>
              <a:t>a </a:t>
            </a:r>
            <a:r>
              <a:rPr sz="3200" spc="-10" dirty="0">
                <a:latin typeface="Georgia"/>
                <a:cs typeface="Georgia"/>
              </a:rPr>
              <a:t>word </a:t>
            </a:r>
            <a:r>
              <a:rPr sz="3200" spc="-5" dirty="0">
                <a:latin typeface="Georgia"/>
                <a:cs typeface="Georgia"/>
              </a:rPr>
              <a:t>or</a:t>
            </a:r>
            <a:r>
              <a:rPr sz="3200" spc="75" dirty="0">
                <a:latin typeface="Georgia"/>
                <a:cs typeface="Georgia"/>
              </a:rPr>
              <a:t> </a:t>
            </a:r>
            <a:r>
              <a:rPr sz="3200" spc="-10" dirty="0">
                <a:latin typeface="Georgia"/>
                <a:cs typeface="Georgia"/>
              </a:rPr>
              <a:t>phrase).</a:t>
            </a:r>
            <a:endParaRPr sz="3200" dirty="0">
              <a:latin typeface="Georgia"/>
              <a:cs typeface="Georgia"/>
            </a:endParaRPr>
          </a:p>
        </p:txBody>
      </p:sp>
    </p:spTree>
    <p:extLst>
      <p:ext uri="{BB962C8B-B14F-4D97-AF65-F5344CB8AC3E}">
        <p14:creationId xmlns:p14="http://schemas.microsoft.com/office/powerpoint/2010/main" val="22716699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441990" y="619037"/>
            <a:ext cx="8396159" cy="1057982"/>
          </a:xfrm>
          <a:prstGeom prst="rect">
            <a:avLst/>
          </a:prstGeom>
        </p:spPr>
        <p:txBody>
          <a:bodyPr vert="horz" wrap="square" lIns="0" tIns="285750" rIns="0" bIns="0" rtlCol="0" anchor="ctr">
            <a:spAutoFit/>
          </a:bodyPr>
          <a:lstStyle/>
          <a:p>
            <a:pPr marL="12700">
              <a:lnSpc>
                <a:spcPct val="100000"/>
              </a:lnSpc>
              <a:spcBef>
                <a:spcPts val="2250"/>
              </a:spcBef>
            </a:pPr>
            <a:r>
              <a:rPr sz="5000" b="1" dirty="0" smtClean="0">
                <a:latin typeface="Trebuchet MS"/>
                <a:cs typeface="Trebuchet MS"/>
              </a:rPr>
              <a:t>CONCRETENESS</a:t>
            </a:r>
            <a:endParaRPr sz="5000" dirty="0">
              <a:latin typeface="Trebuchet MS"/>
              <a:cs typeface="Trebuchet MS"/>
            </a:endParaRPr>
          </a:p>
        </p:txBody>
      </p:sp>
      <p:sp>
        <p:nvSpPr>
          <p:cNvPr id="8" name="object 8"/>
          <p:cNvSpPr txBox="1"/>
          <p:nvPr/>
        </p:nvSpPr>
        <p:spPr>
          <a:xfrm>
            <a:off x="1133341" y="2770888"/>
            <a:ext cx="10470524" cy="3094437"/>
          </a:xfrm>
          <a:prstGeom prst="rect">
            <a:avLst/>
          </a:prstGeom>
        </p:spPr>
        <p:txBody>
          <a:bodyPr vert="horz" wrap="square" lIns="0" tIns="97790" rIns="0" bIns="0" rtlCol="0">
            <a:spAutoFit/>
          </a:bodyPr>
          <a:lstStyle/>
          <a:p>
            <a:pPr marL="12700">
              <a:spcBef>
                <a:spcPts val="770"/>
              </a:spcBef>
              <a:buClr>
                <a:srgbClr val="0AD0D9"/>
              </a:buClr>
              <a:buSzPct val="94642"/>
              <a:tabLst>
                <a:tab pos="287020" algn="l"/>
              </a:tabLst>
            </a:pPr>
            <a:r>
              <a:rPr lang="en-US" sz="2800" spc="100" dirty="0" smtClean="0">
                <a:latin typeface="Times New Roman"/>
                <a:cs typeface="Times New Roman"/>
              </a:rPr>
              <a:t>The</a:t>
            </a:r>
            <a:r>
              <a:rPr lang="en-US" sz="2800" spc="-85" dirty="0" smtClean="0">
                <a:latin typeface="Times New Roman"/>
                <a:cs typeface="Times New Roman"/>
              </a:rPr>
              <a:t> </a:t>
            </a:r>
            <a:r>
              <a:rPr lang="en-US" sz="2800" spc="35" dirty="0" smtClean="0">
                <a:latin typeface="Times New Roman"/>
                <a:cs typeface="Times New Roman"/>
              </a:rPr>
              <a:t>following</a:t>
            </a:r>
            <a:r>
              <a:rPr lang="en-US" sz="2800" spc="-60" dirty="0" smtClean="0">
                <a:latin typeface="Times New Roman"/>
                <a:cs typeface="Times New Roman"/>
              </a:rPr>
              <a:t> </a:t>
            </a:r>
            <a:r>
              <a:rPr lang="en-US" sz="2800" spc="90" dirty="0" smtClean="0">
                <a:latin typeface="Times New Roman"/>
                <a:cs typeface="Times New Roman"/>
              </a:rPr>
              <a:t>guidelines</a:t>
            </a:r>
            <a:r>
              <a:rPr lang="en-US" sz="2800" spc="-105" dirty="0" smtClean="0">
                <a:latin typeface="Times New Roman"/>
                <a:cs typeface="Times New Roman"/>
              </a:rPr>
              <a:t> </a:t>
            </a:r>
            <a:r>
              <a:rPr lang="en-US" sz="2800" spc="125" dirty="0" smtClean="0">
                <a:latin typeface="Times New Roman"/>
                <a:cs typeface="Times New Roman"/>
              </a:rPr>
              <a:t>should</a:t>
            </a:r>
            <a:r>
              <a:rPr lang="en-US" sz="2800" spc="20" dirty="0" smtClean="0">
                <a:latin typeface="Times New Roman"/>
                <a:cs typeface="Times New Roman"/>
              </a:rPr>
              <a:t> </a:t>
            </a:r>
            <a:r>
              <a:rPr lang="en-US" sz="2800" spc="120" dirty="0" smtClean="0">
                <a:latin typeface="Times New Roman"/>
                <a:cs typeface="Times New Roman"/>
              </a:rPr>
              <a:t>help</a:t>
            </a:r>
            <a:r>
              <a:rPr lang="en-US" sz="2800" spc="-155" dirty="0" smtClean="0">
                <a:latin typeface="Times New Roman"/>
                <a:cs typeface="Times New Roman"/>
              </a:rPr>
              <a:t> </a:t>
            </a:r>
            <a:r>
              <a:rPr lang="en-US" sz="2800" spc="55" dirty="0" smtClean="0">
                <a:latin typeface="Times New Roman"/>
                <a:cs typeface="Times New Roman"/>
              </a:rPr>
              <a:t>you</a:t>
            </a:r>
            <a:r>
              <a:rPr lang="en-US" sz="2800" spc="-70" dirty="0" smtClean="0">
                <a:latin typeface="Times New Roman"/>
                <a:cs typeface="Times New Roman"/>
              </a:rPr>
              <a:t> </a:t>
            </a:r>
            <a:r>
              <a:rPr lang="en-US" sz="2800" spc="105" dirty="0" smtClean="0">
                <a:latin typeface="Times New Roman"/>
                <a:cs typeface="Times New Roman"/>
              </a:rPr>
              <a:t>compose  </a:t>
            </a:r>
            <a:r>
              <a:rPr lang="en-US" sz="2800" spc="95" dirty="0" smtClean="0">
                <a:latin typeface="Times New Roman"/>
                <a:cs typeface="Times New Roman"/>
              </a:rPr>
              <a:t>concrete, </a:t>
            </a:r>
            <a:r>
              <a:rPr lang="en-US" sz="2800" spc="75" dirty="0" smtClean="0">
                <a:latin typeface="Times New Roman"/>
                <a:cs typeface="Times New Roman"/>
              </a:rPr>
              <a:t>convincing</a:t>
            </a:r>
            <a:r>
              <a:rPr lang="en-US" sz="2800" spc="-229" dirty="0" smtClean="0">
                <a:latin typeface="Times New Roman"/>
                <a:cs typeface="Times New Roman"/>
              </a:rPr>
              <a:t> </a:t>
            </a:r>
            <a:r>
              <a:rPr lang="en-US" sz="2800" spc="60" dirty="0" smtClean="0">
                <a:latin typeface="Times New Roman"/>
                <a:cs typeface="Times New Roman"/>
              </a:rPr>
              <a:t>message;</a:t>
            </a:r>
            <a:endParaRPr lang="en-US" sz="2800" spc="40" dirty="0" smtClean="0">
              <a:latin typeface="Times New Roman"/>
              <a:cs typeface="Times New Roman"/>
            </a:endParaRPr>
          </a:p>
          <a:p>
            <a:pPr marL="287020" indent="-274320">
              <a:spcBef>
                <a:spcPts val="770"/>
              </a:spcBef>
              <a:buClr>
                <a:srgbClr val="0AD0D9"/>
              </a:buClr>
              <a:buSzPct val="94642"/>
              <a:buFont typeface="Arial"/>
              <a:buChar char=""/>
              <a:tabLst>
                <a:tab pos="287020" algn="l"/>
              </a:tabLst>
            </a:pPr>
            <a:endParaRPr lang="en-US" sz="2800" spc="40" dirty="0">
              <a:latin typeface="Times New Roman"/>
              <a:cs typeface="Times New Roman"/>
            </a:endParaRPr>
          </a:p>
          <a:p>
            <a:pPr marL="527050" indent="-514350">
              <a:spcBef>
                <a:spcPts val="770"/>
              </a:spcBef>
              <a:buClr>
                <a:srgbClr val="0AD0D9"/>
              </a:buClr>
              <a:buSzPct val="94642"/>
              <a:buFont typeface="+mj-lt"/>
              <a:buAutoNum type="arabicPeriod"/>
              <a:tabLst>
                <a:tab pos="287020" algn="l"/>
              </a:tabLst>
            </a:pPr>
            <a:r>
              <a:rPr sz="2800" spc="40" dirty="0" smtClean="0">
                <a:latin typeface="Times New Roman"/>
                <a:cs typeface="Times New Roman"/>
              </a:rPr>
              <a:t>Use </a:t>
            </a:r>
            <a:r>
              <a:rPr sz="2800" b="1" spc="50" dirty="0" smtClean="0">
                <a:latin typeface="Times New Roman"/>
                <a:cs typeface="Times New Roman"/>
              </a:rPr>
              <a:t>specific </a:t>
            </a:r>
            <a:r>
              <a:rPr sz="2800" b="1" spc="65" dirty="0">
                <a:latin typeface="Times New Roman"/>
                <a:cs typeface="Times New Roman"/>
              </a:rPr>
              <a:t>facts </a:t>
            </a:r>
            <a:r>
              <a:rPr sz="2800" b="1" spc="170" dirty="0">
                <a:latin typeface="Times New Roman"/>
                <a:cs typeface="Times New Roman"/>
              </a:rPr>
              <a:t>and</a:t>
            </a:r>
            <a:r>
              <a:rPr sz="2800" b="1" spc="-495" dirty="0">
                <a:latin typeface="Times New Roman"/>
                <a:cs typeface="Times New Roman"/>
              </a:rPr>
              <a:t> </a:t>
            </a:r>
            <a:r>
              <a:rPr sz="2800" b="1" spc="55" dirty="0" smtClean="0">
                <a:latin typeface="Times New Roman"/>
                <a:cs typeface="Times New Roman"/>
              </a:rPr>
              <a:t>figures</a:t>
            </a:r>
            <a:r>
              <a:rPr lang="en-US" sz="2800" b="1" spc="55" dirty="0" smtClean="0">
                <a:latin typeface="Times New Roman"/>
                <a:cs typeface="Times New Roman"/>
              </a:rPr>
              <a:t>, and </a:t>
            </a:r>
            <a:r>
              <a:rPr lang="en-US" sz="2800" b="1" spc="50" dirty="0" smtClean="0">
                <a:latin typeface="Times New Roman"/>
                <a:cs typeface="Times New Roman"/>
              </a:rPr>
              <a:t>precise words</a:t>
            </a:r>
            <a:r>
              <a:rPr sz="2800" b="1" spc="55" dirty="0" smtClean="0">
                <a:latin typeface="Times New Roman"/>
                <a:cs typeface="Times New Roman"/>
              </a:rPr>
              <a:t>.</a:t>
            </a:r>
            <a:endParaRPr lang="en-US" sz="2800" b="1" dirty="0">
              <a:latin typeface="Times New Roman"/>
              <a:cs typeface="Times New Roman"/>
            </a:endParaRPr>
          </a:p>
          <a:p>
            <a:pPr marL="527050" indent="-514350">
              <a:spcBef>
                <a:spcPts val="770"/>
              </a:spcBef>
              <a:buClr>
                <a:srgbClr val="0AD0D9"/>
              </a:buClr>
              <a:buSzPct val="94642"/>
              <a:buFont typeface="+mj-lt"/>
              <a:buAutoNum type="arabicPeriod"/>
              <a:tabLst>
                <a:tab pos="287020" algn="l"/>
              </a:tabLst>
            </a:pPr>
            <a:r>
              <a:rPr sz="2800" spc="155" dirty="0" smtClean="0">
                <a:latin typeface="Times New Roman"/>
                <a:cs typeface="Times New Roman"/>
              </a:rPr>
              <a:t>Put</a:t>
            </a:r>
            <a:r>
              <a:rPr sz="2800" spc="-140" dirty="0" smtClean="0">
                <a:latin typeface="Times New Roman"/>
                <a:cs typeface="Times New Roman"/>
              </a:rPr>
              <a:t> </a:t>
            </a:r>
            <a:r>
              <a:rPr sz="2800" b="1" spc="114" dirty="0">
                <a:latin typeface="Times New Roman"/>
                <a:cs typeface="Times New Roman"/>
              </a:rPr>
              <a:t>action</a:t>
            </a:r>
            <a:r>
              <a:rPr sz="2800" b="1" spc="-45" dirty="0">
                <a:latin typeface="Times New Roman"/>
                <a:cs typeface="Times New Roman"/>
              </a:rPr>
              <a:t> </a:t>
            </a:r>
            <a:r>
              <a:rPr sz="2800" b="1" spc="114" dirty="0">
                <a:latin typeface="Times New Roman"/>
                <a:cs typeface="Times New Roman"/>
              </a:rPr>
              <a:t>in</a:t>
            </a:r>
            <a:r>
              <a:rPr sz="2800" b="1" spc="-130" dirty="0">
                <a:latin typeface="Times New Roman"/>
                <a:cs typeface="Times New Roman"/>
              </a:rPr>
              <a:t> </a:t>
            </a:r>
            <a:r>
              <a:rPr sz="2800" b="1" spc="75" dirty="0">
                <a:latin typeface="Times New Roman"/>
                <a:cs typeface="Times New Roman"/>
              </a:rPr>
              <a:t>your</a:t>
            </a:r>
            <a:r>
              <a:rPr sz="2800" b="1" spc="-160" dirty="0">
                <a:latin typeface="Times New Roman"/>
                <a:cs typeface="Times New Roman"/>
              </a:rPr>
              <a:t> </a:t>
            </a:r>
            <a:r>
              <a:rPr sz="2800" b="1" spc="45" dirty="0" smtClean="0">
                <a:latin typeface="Times New Roman"/>
                <a:cs typeface="Times New Roman"/>
              </a:rPr>
              <a:t>verbs.</a:t>
            </a:r>
            <a:endParaRPr lang="en-US" sz="2800" b="1" dirty="0">
              <a:latin typeface="Times New Roman"/>
              <a:cs typeface="Times New Roman"/>
            </a:endParaRPr>
          </a:p>
          <a:p>
            <a:pPr marL="527050" indent="-514350">
              <a:spcBef>
                <a:spcPts val="770"/>
              </a:spcBef>
              <a:buClr>
                <a:srgbClr val="0AD0D9"/>
              </a:buClr>
              <a:buSzPct val="94642"/>
              <a:buFont typeface="+mj-lt"/>
              <a:buAutoNum type="arabicPeriod"/>
              <a:tabLst>
                <a:tab pos="287020" algn="l"/>
              </a:tabLst>
            </a:pPr>
            <a:r>
              <a:rPr sz="2800" spc="85" dirty="0" smtClean="0">
                <a:latin typeface="Times New Roman"/>
                <a:cs typeface="Times New Roman"/>
              </a:rPr>
              <a:t>Choose </a:t>
            </a:r>
            <a:r>
              <a:rPr sz="2800" b="1" spc="15" dirty="0">
                <a:latin typeface="Times New Roman"/>
                <a:cs typeface="Times New Roman"/>
              </a:rPr>
              <a:t>vivid, </a:t>
            </a:r>
            <a:r>
              <a:rPr sz="2800" b="1" spc="75" dirty="0">
                <a:latin typeface="Times New Roman"/>
                <a:cs typeface="Times New Roman"/>
              </a:rPr>
              <a:t>image </a:t>
            </a:r>
            <a:r>
              <a:rPr sz="2800" b="1" spc="100" dirty="0">
                <a:latin typeface="Times New Roman"/>
                <a:cs typeface="Times New Roman"/>
              </a:rPr>
              <a:t>building</a:t>
            </a:r>
            <a:r>
              <a:rPr sz="2800" b="1" spc="-465" dirty="0">
                <a:latin typeface="Times New Roman"/>
                <a:cs typeface="Times New Roman"/>
              </a:rPr>
              <a:t> </a:t>
            </a:r>
            <a:r>
              <a:rPr sz="2800" b="1" dirty="0">
                <a:latin typeface="Times New Roman"/>
                <a:cs typeface="Times New Roman"/>
              </a:rPr>
              <a:t>words</a:t>
            </a:r>
            <a:r>
              <a:rPr sz="2800" dirty="0">
                <a:latin typeface="Times New Roman"/>
                <a:cs typeface="Times New Roman"/>
              </a:rPr>
              <a:t>.</a:t>
            </a:r>
          </a:p>
        </p:txBody>
      </p:sp>
    </p:spTree>
    <p:extLst>
      <p:ext uri="{BB962C8B-B14F-4D97-AF65-F5344CB8AC3E}">
        <p14:creationId xmlns:p14="http://schemas.microsoft.com/office/powerpoint/2010/main" val="42904904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124" y="1164491"/>
            <a:ext cx="10354613" cy="2387833"/>
          </a:xfrm>
          <a:prstGeom prst="rect">
            <a:avLst/>
          </a:prstGeom>
        </p:spPr>
        <p:txBody>
          <a:bodyPr wrap="square">
            <a:spAutoFit/>
          </a:bodyPr>
          <a:lstStyle/>
          <a:p>
            <a:pPr marL="12700" marR="254000">
              <a:lnSpc>
                <a:spcPct val="100000"/>
              </a:lnSpc>
              <a:spcBef>
                <a:spcPts val="95"/>
              </a:spcBef>
            </a:pPr>
            <a:r>
              <a:rPr lang="en-US" sz="2800" b="1" spc="-10" dirty="0" smtClean="0">
                <a:latin typeface="Georgia"/>
                <a:cs typeface="Georgia"/>
              </a:rPr>
              <a:t>Use </a:t>
            </a:r>
            <a:r>
              <a:rPr lang="en-US" sz="2800" b="1" spc="-5" dirty="0" smtClean="0">
                <a:latin typeface="Georgia"/>
                <a:cs typeface="Georgia"/>
              </a:rPr>
              <a:t>Specific </a:t>
            </a:r>
            <a:r>
              <a:rPr lang="en-US" sz="2800" b="1" spc="-10" dirty="0" smtClean="0">
                <a:latin typeface="Georgia"/>
                <a:cs typeface="Georgia"/>
              </a:rPr>
              <a:t>Facts </a:t>
            </a:r>
            <a:r>
              <a:rPr lang="en-US" sz="2800" b="1" spc="-5" dirty="0" smtClean="0">
                <a:latin typeface="Georgia"/>
                <a:cs typeface="Georgia"/>
              </a:rPr>
              <a:t>and  </a:t>
            </a:r>
            <a:r>
              <a:rPr lang="en-US" sz="2800" b="1" spc="-10" dirty="0" smtClean="0">
                <a:latin typeface="Georgia"/>
                <a:cs typeface="Georgia"/>
              </a:rPr>
              <a:t>Figures</a:t>
            </a:r>
          </a:p>
          <a:p>
            <a:pPr marL="377825" marR="5080" indent="-274320">
              <a:lnSpc>
                <a:spcPct val="100000"/>
              </a:lnSpc>
              <a:spcBef>
                <a:spcPts val="1140"/>
              </a:spcBef>
            </a:pPr>
            <a:r>
              <a:rPr lang="en-US" sz="2800" dirty="0" smtClean="0"/>
              <a:t>It </a:t>
            </a:r>
            <a:r>
              <a:rPr lang="en-US" sz="2800" dirty="0"/>
              <a:t>is desirable </a:t>
            </a:r>
            <a:r>
              <a:rPr lang="en-US" sz="2800" spc="-5" dirty="0"/>
              <a:t>to </a:t>
            </a:r>
            <a:r>
              <a:rPr lang="en-US" sz="2800" spc="5" dirty="0"/>
              <a:t>be </a:t>
            </a:r>
            <a:r>
              <a:rPr lang="en-US" sz="2800" dirty="0"/>
              <a:t>precise and concrete in  </a:t>
            </a:r>
            <a:r>
              <a:rPr lang="en-US" sz="2800" spc="-50" dirty="0"/>
              <a:t>both </a:t>
            </a:r>
            <a:r>
              <a:rPr lang="en-US" sz="2800" spc="-5" dirty="0"/>
              <a:t>written </a:t>
            </a:r>
            <a:r>
              <a:rPr lang="en-US" sz="2800" dirty="0"/>
              <a:t>and </a:t>
            </a:r>
            <a:r>
              <a:rPr lang="en-US" sz="2800" spc="-5" dirty="0"/>
              <a:t>oral </a:t>
            </a:r>
            <a:r>
              <a:rPr lang="en-US" sz="2800" dirty="0"/>
              <a:t>business</a:t>
            </a:r>
            <a:r>
              <a:rPr lang="en-US" sz="2800" spc="20" dirty="0"/>
              <a:t> </a:t>
            </a:r>
            <a:r>
              <a:rPr lang="en-US" sz="2800" dirty="0"/>
              <a:t>communication. </a:t>
            </a:r>
            <a:br>
              <a:rPr lang="en-US" sz="2800" dirty="0"/>
            </a:br>
            <a:r>
              <a:rPr lang="en-US" sz="2800" dirty="0"/>
              <a:t>Avoid vagueness. </a:t>
            </a:r>
            <a:r>
              <a:rPr lang="en-US" sz="2800" b="1" dirty="0" smtClean="0"/>
              <a:t> </a:t>
            </a:r>
            <a:r>
              <a:rPr lang="en-US" sz="2800" b="1" dirty="0"/>
              <a:t>Commercialese (Business Jargon), cliché now. </a:t>
            </a:r>
            <a:endParaRPr lang="en-US" sz="2800" dirty="0"/>
          </a:p>
        </p:txBody>
      </p:sp>
      <p:sp>
        <p:nvSpPr>
          <p:cNvPr id="3" name="Rectangle 2"/>
          <p:cNvSpPr/>
          <p:nvPr/>
        </p:nvSpPr>
        <p:spPr>
          <a:xfrm>
            <a:off x="412125" y="3814173"/>
            <a:ext cx="4378816" cy="1815882"/>
          </a:xfrm>
          <a:prstGeom prst="rect">
            <a:avLst/>
          </a:prstGeom>
        </p:spPr>
        <p:txBody>
          <a:bodyPr wrap="square">
            <a:spAutoFit/>
          </a:bodyPr>
          <a:lstStyle/>
          <a:p>
            <a:pPr marL="91440" marR="242570">
              <a:spcBef>
                <a:spcPts val="165"/>
              </a:spcBef>
            </a:pPr>
            <a:r>
              <a:rPr lang="en-US" sz="2800" b="1" u="sng" spc="85" dirty="0">
                <a:latin typeface="Times New Roman"/>
                <a:cs typeface="Times New Roman"/>
              </a:rPr>
              <a:t>Vague,</a:t>
            </a:r>
            <a:r>
              <a:rPr lang="en-US" sz="2800" b="1" u="sng" spc="-105" dirty="0">
                <a:latin typeface="Times New Roman"/>
                <a:cs typeface="Times New Roman"/>
              </a:rPr>
              <a:t> </a:t>
            </a:r>
            <a:r>
              <a:rPr lang="en-US" sz="2800" b="1" u="sng" spc="130" dirty="0">
                <a:latin typeface="Times New Roman"/>
                <a:cs typeface="Times New Roman"/>
              </a:rPr>
              <a:t>General,  </a:t>
            </a:r>
            <a:r>
              <a:rPr lang="en-US" sz="2800" b="1" u="sng" spc="195" dirty="0">
                <a:latin typeface="Times New Roman"/>
                <a:cs typeface="Times New Roman"/>
              </a:rPr>
              <a:t>Indefinite  </a:t>
            </a:r>
            <a:r>
              <a:rPr lang="en-US" sz="2800" b="1" spc="175" dirty="0">
                <a:latin typeface="Times New Roman"/>
                <a:cs typeface="Times New Roman"/>
              </a:rPr>
              <a:t>Students’ </a:t>
            </a:r>
            <a:r>
              <a:rPr lang="en-US" sz="2800" b="1" spc="-155" dirty="0">
                <a:latin typeface="Times New Roman"/>
                <a:cs typeface="Times New Roman"/>
              </a:rPr>
              <a:t>GMAT  </a:t>
            </a:r>
            <a:r>
              <a:rPr lang="en-US" sz="2800" b="1" spc="170" dirty="0">
                <a:latin typeface="Times New Roman"/>
                <a:cs typeface="Times New Roman"/>
              </a:rPr>
              <a:t>scores </a:t>
            </a:r>
            <a:r>
              <a:rPr lang="en-US" sz="2800" b="1" spc="110" dirty="0">
                <a:latin typeface="Times New Roman"/>
                <a:cs typeface="Times New Roman"/>
              </a:rPr>
              <a:t>have risen</a:t>
            </a:r>
            <a:r>
              <a:rPr lang="en-US" sz="2800" b="1" spc="125" dirty="0">
                <a:latin typeface="Times New Roman"/>
                <a:cs typeface="Times New Roman"/>
              </a:rPr>
              <a:t>.</a:t>
            </a:r>
            <a:endParaRPr lang="en-US" sz="2800" dirty="0">
              <a:latin typeface="Times New Roman"/>
              <a:cs typeface="Times New Roman"/>
            </a:endParaRPr>
          </a:p>
        </p:txBody>
      </p:sp>
      <p:sp>
        <p:nvSpPr>
          <p:cNvPr id="4" name="Rectangle 3"/>
          <p:cNvSpPr/>
          <p:nvPr/>
        </p:nvSpPr>
        <p:spPr>
          <a:xfrm>
            <a:off x="6207616" y="3938566"/>
            <a:ext cx="5203065" cy="2059538"/>
          </a:xfrm>
          <a:prstGeom prst="rect">
            <a:avLst/>
          </a:prstGeom>
        </p:spPr>
        <p:txBody>
          <a:bodyPr wrap="square">
            <a:spAutoFit/>
          </a:bodyPr>
          <a:lstStyle/>
          <a:p>
            <a:pPr marL="92075">
              <a:spcBef>
                <a:spcPts val="165"/>
              </a:spcBef>
            </a:pPr>
            <a:r>
              <a:rPr lang="en-US" sz="2800" b="1" u="sng" spc="140" dirty="0">
                <a:latin typeface="Times New Roman"/>
                <a:cs typeface="Times New Roman"/>
              </a:rPr>
              <a:t>Concrete,</a:t>
            </a:r>
            <a:r>
              <a:rPr lang="en-US" sz="2800" b="1" u="sng" spc="-75" dirty="0">
                <a:latin typeface="Times New Roman"/>
                <a:cs typeface="Times New Roman"/>
              </a:rPr>
              <a:t> </a:t>
            </a:r>
            <a:r>
              <a:rPr lang="en-US" sz="2800" b="1" u="sng" spc="160" dirty="0">
                <a:latin typeface="Times New Roman"/>
                <a:cs typeface="Times New Roman"/>
              </a:rPr>
              <a:t>Precise</a:t>
            </a:r>
            <a:endParaRPr lang="en-US" sz="2800" u="sng" dirty="0">
              <a:latin typeface="Times New Roman"/>
              <a:cs typeface="Times New Roman"/>
            </a:endParaRPr>
          </a:p>
          <a:p>
            <a:pPr marL="92075">
              <a:spcBef>
                <a:spcPts val="1925"/>
              </a:spcBef>
            </a:pPr>
            <a:r>
              <a:rPr lang="en-US" sz="2800" b="1" spc="135" dirty="0">
                <a:latin typeface="Times New Roman"/>
                <a:cs typeface="Times New Roman"/>
              </a:rPr>
              <a:t>In </a:t>
            </a:r>
            <a:r>
              <a:rPr lang="en-US" sz="2800" b="1" spc="25" dirty="0">
                <a:latin typeface="Times New Roman"/>
                <a:cs typeface="Times New Roman"/>
              </a:rPr>
              <a:t>1996, </a:t>
            </a:r>
            <a:r>
              <a:rPr lang="en-US" sz="2800" b="1" spc="245" dirty="0">
                <a:latin typeface="Times New Roman"/>
                <a:cs typeface="Times New Roman"/>
              </a:rPr>
              <a:t>the</a:t>
            </a:r>
            <a:r>
              <a:rPr lang="en-US" sz="2800" b="1" spc="-505" dirty="0">
                <a:latin typeface="Times New Roman"/>
                <a:cs typeface="Times New Roman"/>
              </a:rPr>
              <a:t> </a:t>
            </a:r>
            <a:r>
              <a:rPr lang="en-US" sz="2800" b="1" spc="-155" dirty="0">
                <a:latin typeface="Times New Roman"/>
                <a:cs typeface="Times New Roman"/>
              </a:rPr>
              <a:t>GMAT</a:t>
            </a:r>
            <a:endParaRPr lang="en-US" sz="2800" dirty="0">
              <a:latin typeface="Times New Roman"/>
              <a:cs typeface="Times New Roman"/>
            </a:endParaRPr>
          </a:p>
          <a:p>
            <a:pPr marL="92075" marR="467995"/>
            <a:r>
              <a:rPr lang="en-US" sz="2800" b="1" spc="170" dirty="0">
                <a:latin typeface="Times New Roman"/>
                <a:cs typeface="Times New Roman"/>
              </a:rPr>
              <a:t>scores </a:t>
            </a:r>
            <a:r>
              <a:rPr lang="en-US" sz="2800" b="1" spc="114" dirty="0" smtClean="0">
                <a:latin typeface="Times New Roman"/>
                <a:cs typeface="Times New Roman"/>
              </a:rPr>
              <a:t>averaged</a:t>
            </a:r>
            <a:r>
              <a:rPr lang="en-US" sz="2800" b="1" spc="114" dirty="0">
                <a:latin typeface="Times New Roman"/>
                <a:cs typeface="Times New Roman"/>
              </a:rPr>
              <a:t>  </a:t>
            </a:r>
            <a:r>
              <a:rPr lang="en-US" sz="2800" b="1" spc="120" dirty="0">
                <a:latin typeface="Times New Roman"/>
                <a:cs typeface="Times New Roman"/>
              </a:rPr>
              <a:t>600; </a:t>
            </a:r>
            <a:r>
              <a:rPr lang="en-US" sz="2800" b="1" spc="85" dirty="0">
                <a:latin typeface="Times New Roman"/>
                <a:cs typeface="Times New Roman"/>
              </a:rPr>
              <a:t>by </a:t>
            </a:r>
            <a:r>
              <a:rPr lang="en-US" sz="2800" b="1" spc="-60" dirty="0">
                <a:latin typeface="Times New Roman"/>
                <a:cs typeface="Times New Roman"/>
              </a:rPr>
              <a:t>1997</a:t>
            </a:r>
            <a:r>
              <a:rPr lang="en-US" sz="2800" b="1" spc="-515" dirty="0">
                <a:latin typeface="Times New Roman"/>
                <a:cs typeface="Times New Roman"/>
              </a:rPr>
              <a:t> </a:t>
            </a:r>
            <a:r>
              <a:rPr lang="en-US" sz="2800" b="1" spc="195" dirty="0">
                <a:latin typeface="Times New Roman"/>
                <a:cs typeface="Times New Roman"/>
              </a:rPr>
              <a:t>they  </a:t>
            </a:r>
            <a:r>
              <a:rPr lang="en-US" sz="2800" b="1" spc="190" dirty="0">
                <a:latin typeface="Times New Roman"/>
                <a:cs typeface="Times New Roman"/>
              </a:rPr>
              <a:t>had</a:t>
            </a:r>
            <a:r>
              <a:rPr lang="en-US" sz="2800" b="1" spc="-105" dirty="0">
                <a:latin typeface="Times New Roman"/>
                <a:cs typeface="Times New Roman"/>
              </a:rPr>
              <a:t> </a:t>
            </a:r>
            <a:r>
              <a:rPr lang="en-US" sz="2800" b="1" spc="180" dirty="0">
                <a:latin typeface="Times New Roman"/>
                <a:cs typeface="Times New Roman"/>
              </a:rPr>
              <a:t>risen</a:t>
            </a:r>
            <a:r>
              <a:rPr lang="en-US" sz="2800" b="1" spc="-155" dirty="0">
                <a:latin typeface="Times New Roman"/>
                <a:cs typeface="Times New Roman"/>
              </a:rPr>
              <a:t> </a:t>
            </a:r>
            <a:r>
              <a:rPr lang="en-US" sz="2800" b="1" spc="225" dirty="0">
                <a:latin typeface="Times New Roman"/>
                <a:cs typeface="Times New Roman"/>
              </a:rPr>
              <a:t>to</a:t>
            </a:r>
            <a:r>
              <a:rPr lang="en-US" sz="2800" b="1" spc="-130" dirty="0">
                <a:latin typeface="Times New Roman"/>
                <a:cs typeface="Times New Roman"/>
              </a:rPr>
              <a:t> </a:t>
            </a:r>
            <a:r>
              <a:rPr lang="en-US" sz="2800" b="1" spc="15" dirty="0">
                <a:latin typeface="Times New Roman"/>
                <a:cs typeface="Times New Roman"/>
              </a:rPr>
              <a:t>610.</a:t>
            </a:r>
            <a:endParaRPr lang="en-US" sz="2800" dirty="0">
              <a:latin typeface="Times New Roman"/>
              <a:cs typeface="Times New Roman"/>
            </a:endParaRPr>
          </a:p>
        </p:txBody>
      </p:sp>
      <p:sp>
        <p:nvSpPr>
          <p:cNvPr id="5" name="Rectangle 4"/>
          <p:cNvSpPr/>
          <p:nvPr/>
        </p:nvSpPr>
        <p:spPr>
          <a:xfrm>
            <a:off x="3019147" y="263484"/>
            <a:ext cx="3887603" cy="707886"/>
          </a:xfrm>
          <a:prstGeom prst="rect">
            <a:avLst/>
          </a:prstGeom>
        </p:spPr>
        <p:txBody>
          <a:bodyPr wrap="none">
            <a:spAutoFit/>
          </a:bodyPr>
          <a:lstStyle/>
          <a:p>
            <a:r>
              <a:rPr lang="en-US" sz="4000" b="1" dirty="0">
                <a:latin typeface="Trebuchet MS"/>
                <a:cs typeface="Trebuchet MS"/>
              </a:rPr>
              <a:t>CONCRETENESS</a:t>
            </a:r>
            <a:endParaRPr lang="en-US" sz="4000" b="1" dirty="0"/>
          </a:p>
        </p:txBody>
      </p:sp>
    </p:spTree>
    <p:extLst>
      <p:ext uri="{BB962C8B-B14F-4D97-AF65-F5344CB8AC3E}">
        <p14:creationId xmlns:p14="http://schemas.microsoft.com/office/powerpoint/2010/main" val="1240928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3008" y="1303986"/>
            <a:ext cx="10781763" cy="5262979"/>
          </a:xfrm>
          <a:prstGeom prst="rect">
            <a:avLst/>
          </a:prstGeom>
        </p:spPr>
        <p:txBody>
          <a:bodyPr wrap="square">
            <a:spAutoFit/>
          </a:bodyPr>
          <a:lstStyle/>
          <a:p>
            <a:pPr marL="457200" indent="-457200">
              <a:buFont typeface="Wingdings" panose="05000000000000000000" pitchFamily="2" charset="2"/>
              <a:buChar char="Ø"/>
            </a:pPr>
            <a:r>
              <a:rPr lang="en-US" sz="2800" b="1" dirty="0">
                <a:solidFill>
                  <a:srgbClr val="111111"/>
                </a:solidFill>
                <a:latin typeface="Georgia" panose="02040502050405020303" pitchFamily="18" charset="0"/>
              </a:rPr>
              <a:t>C</a:t>
            </a:r>
            <a:r>
              <a:rPr lang="en-US" sz="2800" b="1" dirty="0" smtClean="0">
                <a:solidFill>
                  <a:srgbClr val="111111"/>
                </a:solidFill>
                <a:latin typeface="Georgia" panose="02040502050405020303" pitchFamily="18" charset="0"/>
              </a:rPr>
              <a:t>ut the deadwood</a:t>
            </a:r>
          </a:p>
          <a:p>
            <a:pPr marL="457200" indent="-457200">
              <a:buFont typeface="Wingdings" panose="05000000000000000000" pitchFamily="2" charset="2"/>
              <a:buChar char="Ø"/>
            </a:pPr>
            <a:r>
              <a:rPr lang="en-US" sz="2800" b="1" dirty="0" smtClean="0">
                <a:solidFill>
                  <a:srgbClr val="111111"/>
                </a:solidFill>
                <a:latin typeface="Georgia" panose="02040502050405020303" pitchFamily="18" charset="0"/>
              </a:rPr>
              <a:t>Replace dead words </a:t>
            </a:r>
            <a:r>
              <a:rPr lang="en-US" sz="2800" b="1" dirty="0">
                <a:solidFill>
                  <a:srgbClr val="111111"/>
                </a:solidFill>
                <a:latin typeface="Georgia" panose="02040502050405020303" pitchFamily="18" charset="0"/>
              </a:rPr>
              <a:t>with more effective and precise words. </a:t>
            </a:r>
            <a:endParaRPr lang="en-US" sz="2800" b="1" dirty="0" smtClean="0">
              <a:solidFill>
                <a:srgbClr val="111111"/>
              </a:solidFill>
              <a:latin typeface="Georgia" panose="02040502050405020303" pitchFamily="18" charset="0"/>
            </a:endParaRPr>
          </a:p>
          <a:p>
            <a:endParaRPr lang="en-US" sz="2800" b="1" dirty="0" smtClean="0">
              <a:solidFill>
                <a:srgbClr val="111111"/>
              </a:solidFill>
              <a:latin typeface="Georgia" panose="02040502050405020303" pitchFamily="18" charset="0"/>
            </a:endParaRPr>
          </a:p>
          <a:p>
            <a:r>
              <a:rPr lang="en-US" sz="2800" dirty="0" smtClean="0">
                <a:solidFill>
                  <a:srgbClr val="111111"/>
                </a:solidFill>
                <a:latin typeface="Georgia" panose="02040502050405020303" pitchFamily="18" charset="0"/>
              </a:rPr>
              <a:t>Do </a:t>
            </a:r>
            <a:r>
              <a:rPr lang="en-US" sz="2800" dirty="0">
                <a:solidFill>
                  <a:srgbClr val="111111"/>
                </a:solidFill>
                <a:latin typeface="Georgia" panose="02040502050405020303" pitchFamily="18" charset="0"/>
              </a:rPr>
              <a:t>not say the </a:t>
            </a:r>
            <a:r>
              <a:rPr lang="en-US" sz="2800" dirty="0" smtClean="0">
                <a:solidFill>
                  <a:srgbClr val="111111"/>
                </a:solidFill>
                <a:latin typeface="Georgia" panose="02040502050405020303" pitchFamily="18" charset="0"/>
              </a:rPr>
              <a:t>following:</a:t>
            </a:r>
            <a:endParaRPr lang="en-US" sz="2800" dirty="0">
              <a:solidFill>
                <a:srgbClr val="111111"/>
              </a:solidFill>
              <a:latin typeface="Georgia" panose="02040502050405020303" pitchFamily="18" charset="0"/>
            </a:endParaRPr>
          </a:p>
          <a:p>
            <a:pPr marL="514350" indent="-514350">
              <a:buAutoNum type="arabicPeriod"/>
            </a:pPr>
            <a:r>
              <a:rPr lang="en-US" sz="2800" dirty="0" smtClean="0">
                <a:solidFill>
                  <a:srgbClr val="111111"/>
                </a:solidFill>
                <a:latin typeface="Georgia" panose="02040502050405020303" pitchFamily="18" charset="0"/>
              </a:rPr>
              <a:t>I </a:t>
            </a:r>
            <a:r>
              <a:rPr lang="en-US" sz="2800" dirty="0">
                <a:solidFill>
                  <a:srgbClr val="111111"/>
                </a:solidFill>
                <a:latin typeface="Georgia" panose="02040502050405020303" pitchFamily="18" charset="0"/>
              </a:rPr>
              <a:t>am slightly unwell. </a:t>
            </a:r>
            <a:r>
              <a:rPr lang="en-US" sz="2800" dirty="0">
                <a:solidFill>
                  <a:srgbClr val="FF0000"/>
                </a:solidFill>
                <a:latin typeface="Georgia" panose="02040502050405020303" pitchFamily="18" charset="0"/>
              </a:rPr>
              <a:t>(You can be unwell or not. How can any sickness be slight </a:t>
            </a:r>
            <a:r>
              <a:rPr lang="en-US" sz="2800" dirty="0" smtClean="0">
                <a:solidFill>
                  <a:srgbClr val="FF0000"/>
                </a:solidFill>
                <a:latin typeface="Georgia" panose="02040502050405020303" pitchFamily="18" charset="0"/>
              </a:rPr>
              <a:t>?).</a:t>
            </a:r>
          </a:p>
          <a:p>
            <a:endParaRPr lang="en-US" sz="2800" dirty="0">
              <a:solidFill>
                <a:srgbClr val="111111"/>
              </a:solidFill>
              <a:latin typeface="Georgia" panose="02040502050405020303" pitchFamily="18" charset="0"/>
            </a:endParaRPr>
          </a:p>
          <a:p>
            <a:r>
              <a:rPr lang="en-US" sz="2800" dirty="0">
                <a:solidFill>
                  <a:srgbClr val="111111"/>
                </a:solidFill>
                <a:latin typeface="Georgia" panose="02040502050405020303" pitchFamily="18" charset="0"/>
              </a:rPr>
              <a:t>2. Interest rates have been marginally </a:t>
            </a:r>
            <a:r>
              <a:rPr lang="en-US" sz="2800" dirty="0" smtClean="0">
                <a:solidFill>
                  <a:srgbClr val="111111"/>
                </a:solidFill>
                <a:latin typeface="Georgia" panose="02040502050405020303" pitchFamily="18" charset="0"/>
              </a:rPr>
              <a:t>reduced. </a:t>
            </a:r>
            <a:r>
              <a:rPr lang="en-US" sz="2800" dirty="0" smtClean="0">
                <a:solidFill>
                  <a:srgbClr val="FF0000"/>
                </a:solidFill>
                <a:latin typeface="Georgia" panose="02040502050405020303" pitchFamily="18" charset="0"/>
              </a:rPr>
              <a:t>(Say </a:t>
            </a:r>
            <a:r>
              <a:rPr lang="en-US" sz="2800" dirty="0">
                <a:solidFill>
                  <a:srgbClr val="FF0000"/>
                </a:solidFill>
                <a:latin typeface="Georgia" panose="02040502050405020303" pitchFamily="18" charset="0"/>
              </a:rPr>
              <a:t>precisely the quantum of reduction). </a:t>
            </a:r>
            <a:endParaRPr lang="en-US" sz="2800" dirty="0" smtClean="0">
              <a:solidFill>
                <a:srgbClr val="FF0000"/>
              </a:solidFill>
              <a:latin typeface="Georgia" panose="02040502050405020303" pitchFamily="18" charset="0"/>
            </a:endParaRPr>
          </a:p>
          <a:p>
            <a:r>
              <a:rPr lang="en-US" sz="2800" dirty="0" smtClean="0">
                <a:solidFill>
                  <a:srgbClr val="111111"/>
                </a:solidFill>
                <a:latin typeface="Georgia" panose="02040502050405020303" pitchFamily="18" charset="0"/>
              </a:rPr>
              <a:t>What </a:t>
            </a:r>
            <a:r>
              <a:rPr lang="en-US" sz="2800" dirty="0">
                <a:solidFill>
                  <a:srgbClr val="111111"/>
                </a:solidFill>
                <a:latin typeface="Georgia" panose="02040502050405020303" pitchFamily="18" charset="0"/>
              </a:rPr>
              <a:t>is marginal to the finance minister may be huge to a person depending on interests.</a:t>
            </a:r>
            <a:endParaRPr lang="en-US" sz="2800" i="0" dirty="0">
              <a:solidFill>
                <a:srgbClr val="111111"/>
              </a:solidFill>
              <a:effectLst/>
              <a:latin typeface="Georgia" panose="02040502050405020303" pitchFamily="18" charset="0"/>
            </a:endParaRPr>
          </a:p>
        </p:txBody>
      </p:sp>
      <p:sp>
        <p:nvSpPr>
          <p:cNvPr id="3" name="Rectangle 2"/>
          <p:cNvSpPr/>
          <p:nvPr/>
        </p:nvSpPr>
        <p:spPr>
          <a:xfrm>
            <a:off x="3535290" y="462498"/>
            <a:ext cx="4253087" cy="769441"/>
          </a:xfrm>
          <a:prstGeom prst="rect">
            <a:avLst/>
          </a:prstGeom>
        </p:spPr>
        <p:txBody>
          <a:bodyPr wrap="none">
            <a:spAutoFit/>
          </a:bodyPr>
          <a:lstStyle/>
          <a:p>
            <a:r>
              <a:rPr lang="en-US" sz="4400" b="1" dirty="0">
                <a:latin typeface="Trebuchet MS"/>
                <a:cs typeface="Trebuchet MS"/>
              </a:rPr>
              <a:t>CONCRETENESS</a:t>
            </a:r>
            <a:endParaRPr lang="en-US" sz="4400" b="1" dirty="0"/>
          </a:p>
        </p:txBody>
      </p:sp>
    </p:spTree>
    <p:extLst>
      <p:ext uri="{BB962C8B-B14F-4D97-AF65-F5344CB8AC3E}">
        <p14:creationId xmlns:p14="http://schemas.microsoft.com/office/powerpoint/2010/main" val="11675880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9158" y="1595021"/>
            <a:ext cx="10972800" cy="4832092"/>
          </a:xfrm>
          <a:prstGeom prst="rect">
            <a:avLst/>
          </a:prstGeom>
        </p:spPr>
        <p:txBody>
          <a:bodyPr wrap="square">
            <a:spAutoFit/>
          </a:bodyPr>
          <a:lstStyle/>
          <a:p>
            <a:pPr marL="457200" indent="-457200">
              <a:buFont typeface="Wingdings" panose="05000000000000000000" pitchFamily="2" charset="2"/>
              <a:buChar char="Ø"/>
            </a:pPr>
            <a:r>
              <a:rPr lang="en-US" sz="2800" b="1" dirty="0" smtClean="0">
                <a:solidFill>
                  <a:srgbClr val="111111"/>
                </a:solidFill>
                <a:latin typeface="Georgia" panose="02040502050405020303" pitchFamily="18" charset="0"/>
              </a:rPr>
              <a:t>Use active voice.</a:t>
            </a:r>
          </a:p>
          <a:p>
            <a:r>
              <a:rPr lang="en-US" sz="2800" b="1" dirty="0" smtClean="0">
                <a:solidFill>
                  <a:srgbClr val="111111"/>
                </a:solidFill>
                <a:latin typeface="Georgia" panose="02040502050405020303" pitchFamily="18" charset="0"/>
              </a:rPr>
              <a:t> </a:t>
            </a:r>
            <a:endParaRPr lang="en-US" sz="2800" b="1" dirty="0" smtClean="0">
              <a:solidFill>
                <a:srgbClr val="111111"/>
              </a:solidFill>
              <a:latin typeface="Georgia" panose="02040502050405020303" pitchFamily="18" charset="0"/>
            </a:endParaRPr>
          </a:p>
          <a:p>
            <a:r>
              <a:rPr lang="en-US" sz="2800" b="1" dirty="0" smtClean="0">
                <a:solidFill>
                  <a:srgbClr val="FF0000"/>
                </a:solidFill>
                <a:latin typeface="Georgia" panose="02040502050405020303" pitchFamily="18" charset="0"/>
              </a:rPr>
              <a:t>You </a:t>
            </a:r>
            <a:r>
              <a:rPr lang="en-US" sz="2800" b="1" dirty="0">
                <a:solidFill>
                  <a:srgbClr val="FF0000"/>
                </a:solidFill>
                <a:latin typeface="Georgia" panose="02040502050405020303" pitchFamily="18" charset="0"/>
              </a:rPr>
              <a:t>should say “our team won the match”, rather than “The match was won by our team”. </a:t>
            </a:r>
            <a:endParaRPr lang="en-US" sz="2800" b="1" dirty="0" smtClean="0">
              <a:solidFill>
                <a:srgbClr val="FF0000"/>
              </a:solidFill>
              <a:latin typeface="Georgia" panose="02040502050405020303" pitchFamily="18" charset="0"/>
            </a:endParaRPr>
          </a:p>
          <a:p>
            <a:endParaRPr lang="en-US" sz="2800" b="1" dirty="0" smtClean="0">
              <a:solidFill>
                <a:srgbClr val="FF0000"/>
              </a:solidFill>
              <a:latin typeface="Georgia" panose="02040502050405020303" pitchFamily="18" charset="0"/>
            </a:endParaRPr>
          </a:p>
          <a:p>
            <a:r>
              <a:rPr lang="en-US" sz="2800" b="1" dirty="0" smtClean="0">
                <a:solidFill>
                  <a:srgbClr val="111111"/>
                </a:solidFill>
                <a:latin typeface="Georgia" panose="02040502050405020303" pitchFamily="18" charset="0"/>
              </a:rPr>
              <a:t>Do </a:t>
            </a:r>
            <a:r>
              <a:rPr lang="en-US" sz="2800" b="1" dirty="0">
                <a:solidFill>
                  <a:srgbClr val="111111"/>
                </a:solidFill>
                <a:latin typeface="Georgia" panose="02040502050405020303" pitchFamily="18" charset="0"/>
              </a:rPr>
              <a:t>not say “We expect daily </a:t>
            </a:r>
            <a:r>
              <a:rPr lang="en-US" sz="2800" b="1" dirty="0" smtClean="0">
                <a:solidFill>
                  <a:srgbClr val="111111"/>
                </a:solidFill>
                <a:latin typeface="Georgia" panose="02040502050405020303" pitchFamily="18" charset="0"/>
              </a:rPr>
              <a:t>reports,” </a:t>
            </a:r>
            <a:r>
              <a:rPr lang="en-US" sz="2800" b="1" dirty="0">
                <a:solidFill>
                  <a:srgbClr val="111111"/>
                </a:solidFill>
                <a:latin typeface="Georgia" panose="02040502050405020303" pitchFamily="18" charset="0"/>
              </a:rPr>
              <a:t>but say “You should send daily reports”. </a:t>
            </a:r>
            <a:endParaRPr lang="en-US" sz="2800" b="1" dirty="0" smtClean="0">
              <a:solidFill>
                <a:srgbClr val="111111"/>
              </a:solidFill>
              <a:latin typeface="Georgia" panose="02040502050405020303" pitchFamily="18" charset="0"/>
            </a:endParaRPr>
          </a:p>
          <a:p>
            <a:endParaRPr lang="en-US" sz="2800" b="1" dirty="0" smtClean="0">
              <a:solidFill>
                <a:srgbClr val="111111"/>
              </a:solidFill>
              <a:latin typeface="Georgia" panose="02040502050405020303" pitchFamily="18" charset="0"/>
            </a:endParaRPr>
          </a:p>
          <a:p>
            <a:r>
              <a:rPr lang="en-US" sz="2800" b="1" dirty="0" smtClean="0">
                <a:solidFill>
                  <a:srgbClr val="111111"/>
                </a:solidFill>
                <a:latin typeface="Georgia" panose="02040502050405020303" pitchFamily="18" charset="0"/>
              </a:rPr>
              <a:t>In </a:t>
            </a:r>
            <a:r>
              <a:rPr lang="en-US" sz="2800" b="1" dirty="0">
                <a:solidFill>
                  <a:srgbClr val="111111"/>
                </a:solidFill>
                <a:latin typeface="Georgia" panose="02040502050405020303" pitchFamily="18" charset="0"/>
              </a:rPr>
              <a:t>rare cases, where you do not want to sound </a:t>
            </a:r>
            <a:r>
              <a:rPr lang="en-US" sz="2800" b="1" dirty="0" smtClean="0">
                <a:solidFill>
                  <a:srgbClr val="111111"/>
                </a:solidFill>
                <a:latin typeface="Georgia" panose="02040502050405020303" pitchFamily="18" charset="0"/>
              </a:rPr>
              <a:t>authoritarian, </a:t>
            </a:r>
            <a:r>
              <a:rPr lang="en-US" sz="2800" b="1" dirty="0">
                <a:solidFill>
                  <a:srgbClr val="111111"/>
                </a:solidFill>
                <a:latin typeface="Georgia" panose="02040502050405020303" pitchFamily="18" charset="0"/>
              </a:rPr>
              <a:t>you may use the passive voice. </a:t>
            </a:r>
            <a:r>
              <a:rPr lang="en-US" sz="2800" b="1" dirty="0" smtClean="0">
                <a:solidFill>
                  <a:srgbClr val="111111"/>
                </a:solidFill>
                <a:latin typeface="Georgia" panose="02040502050405020303" pitchFamily="18" charset="0"/>
              </a:rPr>
              <a:t>i.e. “Smoking </a:t>
            </a:r>
            <a:r>
              <a:rPr lang="en-US" sz="2800" b="1" dirty="0">
                <a:solidFill>
                  <a:srgbClr val="111111"/>
                </a:solidFill>
                <a:latin typeface="Georgia" panose="02040502050405020303" pitchFamily="18" charset="0"/>
              </a:rPr>
              <a:t>is </a:t>
            </a:r>
            <a:r>
              <a:rPr lang="en-US" sz="2800" b="1" dirty="0" smtClean="0">
                <a:solidFill>
                  <a:srgbClr val="111111"/>
                </a:solidFill>
                <a:latin typeface="Georgia" panose="02040502050405020303" pitchFamily="18" charset="0"/>
              </a:rPr>
              <a:t>prohibited.”</a:t>
            </a:r>
          </a:p>
        </p:txBody>
      </p:sp>
      <p:sp>
        <p:nvSpPr>
          <p:cNvPr id="3" name="Rectangle 2"/>
          <p:cNvSpPr/>
          <p:nvPr/>
        </p:nvSpPr>
        <p:spPr>
          <a:xfrm>
            <a:off x="3084529" y="629923"/>
            <a:ext cx="3887603" cy="707886"/>
          </a:xfrm>
          <a:prstGeom prst="rect">
            <a:avLst/>
          </a:prstGeom>
        </p:spPr>
        <p:txBody>
          <a:bodyPr wrap="none">
            <a:spAutoFit/>
          </a:bodyPr>
          <a:lstStyle/>
          <a:p>
            <a:r>
              <a:rPr lang="en-US" sz="4000" b="1" dirty="0">
                <a:latin typeface="Trebuchet MS"/>
                <a:cs typeface="Trebuchet MS"/>
              </a:rPr>
              <a:t>CONCRETENESS</a:t>
            </a:r>
            <a:endParaRPr lang="en-US" sz="4000" b="1" dirty="0"/>
          </a:p>
        </p:txBody>
      </p:sp>
    </p:spTree>
    <p:extLst>
      <p:ext uri="{BB962C8B-B14F-4D97-AF65-F5344CB8AC3E}">
        <p14:creationId xmlns:p14="http://schemas.microsoft.com/office/powerpoint/2010/main" val="3675117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4097" y="1832020"/>
            <a:ext cx="10380371" cy="4154984"/>
          </a:xfrm>
          <a:prstGeom prst="rect">
            <a:avLst/>
          </a:prstGeom>
        </p:spPr>
        <p:txBody>
          <a:bodyPr wrap="square">
            <a:spAutoFit/>
          </a:bodyPr>
          <a:lstStyle/>
          <a:p>
            <a:r>
              <a:rPr lang="en-US" sz="2400" b="1" dirty="0">
                <a:solidFill>
                  <a:srgbClr val="111111"/>
                </a:solidFill>
                <a:latin typeface="Georgia" panose="02040502050405020303" pitchFamily="18" charset="0"/>
              </a:rPr>
              <a:t>Occasionally,</a:t>
            </a:r>
            <a:r>
              <a:rPr lang="en-US" sz="2400" dirty="0">
                <a:solidFill>
                  <a:srgbClr val="111111"/>
                </a:solidFill>
                <a:latin typeface="Georgia" panose="02040502050405020303" pitchFamily="18" charset="0"/>
              </a:rPr>
              <a:t> to achieve concreteness you can use idioms / phrases to project a vivid image. </a:t>
            </a:r>
            <a:endParaRPr lang="en-US" sz="2400" dirty="0" smtClean="0">
              <a:solidFill>
                <a:srgbClr val="111111"/>
              </a:solidFill>
              <a:latin typeface="Georgia" panose="02040502050405020303" pitchFamily="18" charset="0"/>
            </a:endParaRPr>
          </a:p>
          <a:p>
            <a:endParaRPr lang="en-US" sz="2400" dirty="0">
              <a:solidFill>
                <a:srgbClr val="111111"/>
              </a:solidFill>
              <a:latin typeface="Georgia" panose="02040502050405020303" pitchFamily="18" charset="0"/>
            </a:endParaRPr>
          </a:p>
          <a:p>
            <a:endParaRPr lang="en-US" sz="2400" dirty="0" smtClean="0">
              <a:solidFill>
                <a:srgbClr val="111111"/>
              </a:solidFill>
              <a:latin typeface="Georgia" panose="02040502050405020303" pitchFamily="18" charset="0"/>
            </a:endParaRPr>
          </a:p>
          <a:p>
            <a:r>
              <a:rPr lang="en-US" sz="2400" b="1" dirty="0" smtClean="0">
                <a:solidFill>
                  <a:srgbClr val="111111"/>
                </a:solidFill>
                <a:latin typeface="Georgia" panose="02040502050405020303" pitchFamily="18" charset="0"/>
              </a:rPr>
              <a:t>The </a:t>
            </a:r>
            <a:r>
              <a:rPr lang="en-US" sz="2400" b="1" dirty="0">
                <a:solidFill>
                  <a:srgbClr val="111111"/>
                </a:solidFill>
                <a:latin typeface="Georgia" panose="02040502050405020303" pitchFamily="18" charset="0"/>
              </a:rPr>
              <a:t>following sentences </a:t>
            </a:r>
            <a:r>
              <a:rPr lang="en-US" sz="2400" b="1" dirty="0" smtClean="0">
                <a:solidFill>
                  <a:srgbClr val="111111"/>
                </a:solidFill>
                <a:latin typeface="Georgia" panose="02040502050405020303" pitchFamily="18" charset="0"/>
              </a:rPr>
              <a:t>provide </a:t>
            </a:r>
            <a:r>
              <a:rPr lang="en-US" sz="2400" b="1" dirty="0">
                <a:solidFill>
                  <a:srgbClr val="111111"/>
                </a:solidFill>
                <a:latin typeface="Georgia" panose="02040502050405020303" pitchFamily="18" charset="0"/>
              </a:rPr>
              <a:t>concrete </a:t>
            </a:r>
            <a:r>
              <a:rPr lang="en-US" sz="2400" b="1" dirty="0" smtClean="0">
                <a:solidFill>
                  <a:srgbClr val="111111"/>
                </a:solidFill>
                <a:latin typeface="Georgia" panose="02040502050405020303" pitchFamily="18" charset="0"/>
              </a:rPr>
              <a:t>images.</a:t>
            </a:r>
          </a:p>
          <a:p>
            <a:endParaRPr lang="en-US" sz="2400" dirty="0">
              <a:solidFill>
                <a:srgbClr val="111111"/>
              </a:solidFill>
              <a:latin typeface="Georgia" panose="02040502050405020303" pitchFamily="18" charset="0"/>
            </a:endParaRPr>
          </a:p>
          <a:p>
            <a:r>
              <a:rPr lang="en-US" sz="2400" b="1" dirty="0">
                <a:solidFill>
                  <a:srgbClr val="111111"/>
                </a:solidFill>
                <a:latin typeface="Georgia" panose="02040502050405020303" pitchFamily="18" charset="0"/>
              </a:rPr>
              <a:t>“Our Foreman is a human dynamo</a:t>
            </a:r>
            <a:r>
              <a:rPr lang="en-US" sz="2400" b="1" dirty="0" smtClean="0">
                <a:solidFill>
                  <a:srgbClr val="111111"/>
                </a:solidFill>
                <a:latin typeface="Georgia" panose="02040502050405020303" pitchFamily="18" charset="0"/>
              </a:rPr>
              <a:t>”.</a:t>
            </a:r>
          </a:p>
          <a:p>
            <a:endParaRPr lang="en-US" sz="2400" dirty="0">
              <a:solidFill>
                <a:srgbClr val="111111"/>
              </a:solidFill>
              <a:latin typeface="Georgia" panose="02040502050405020303" pitchFamily="18" charset="0"/>
            </a:endParaRPr>
          </a:p>
          <a:p>
            <a:r>
              <a:rPr lang="en-US" sz="2400" b="1" dirty="0">
                <a:solidFill>
                  <a:srgbClr val="111111"/>
                </a:solidFill>
                <a:latin typeface="Georgia" panose="02040502050405020303" pitchFamily="18" charset="0"/>
              </a:rPr>
              <a:t>“He treats brickbats as bouquets</a:t>
            </a:r>
            <a:r>
              <a:rPr lang="en-US" sz="2400" b="1" dirty="0" smtClean="0">
                <a:solidFill>
                  <a:srgbClr val="111111"/>
                </a:solidFill>
                <a:latin typeface="Georgia" panose="02040502050405020303" pitchFamily="18" charset="0"/>
              </a:rPr>
              <a:t>”</a:t>
            </a:r>
          </a:p>
          <a:p>
            <a:endParaRPr lang="en-US" sz="2400" dirty="0">
              <a:solidFill>
                <a:srgbClr val="111111"/>
              </a:solidFill>
              <a:latin typeface="Georgia" panose="02040502050405020303" pitchFamily="18" charset="0"/>
            </a:endParaRPr>
          </a:p>
          <a:p>
            <a:r>
              <a:rPr lang="en-US" sz="2400" b="1" dirty="0">
                <a:solidFill>
                  <a:srgbClr val="111111"/>
                </a:solidFill>
                <a:latin typeface="Georgia" panose="02040502050405020303" pitchFamily="18" charset="0"/>
              </a:rPr>
              <a:t>“John is the </a:t>
            </a:r>
            <a:r>
              <a:rPr lang="en-US" sz="2400" b="1" dirty="0" err="1">
                <a:solidFill>
                  <a:srgbClr val="111111"/>
                </a:solidFill>
                <a:latin typeface="Georgia" panose="02040502050405020303" pitchFamily="18" charset="0"/>
              </a:rPr>
              <a:t>Casabianca</a:t>
            </a:r>
            <a:r>
              <a:rPr lang="en-US" sz="2400" b="1" dirty="0">
                <a:solidFill>
                  <a:srgbClr val="111111"/>
                </a:solidFill>
                <a:latin typeface="Georgia" panose="02040502050405020303" pitchFamily="18" charset="0"/>
              </a:rPr>
              <a:t> of our group</a:t>
            </a:r>
            <a:endParaRPr lang="en-US" sz="2400" b="0" i="0" dirty="0">
              <a:solidFill>
                <a:srgbClr val="111111"/>
              </a:solidFill>
              <a:effectLst/>
              <a:latin typeface="Georgia" panose="02040502050405020303" pitchFamily="18" charset="0"/>
            </a:endParaRPr>
          </a:p>
        </p:txBody>
      </p:sp>
      <p:sp>
        <p:nvSpPr>
          <p:cNvPr id="3" name="Rectangle 2"/>
          <p:cNvSpPr/>
          <p:nvPr/>
        </p:nvSpPr>
        <p:spPr>
          <a:xfrm>
            <a:off x="3509533" y="333709"/>
            <a:ext cx="4253087" cy="769441"/>
          </a:xfrm>
          <a:prstGeom prst="rect">
            <a:avLst/>
          </a:prstGeom>
        </p:spPr>
        <p:txBody>
          <a:bodyPr wrap="none">
            <a:spAutoFit/>
          </a:bodyPr>
          <a:lstStyle/>
          <a:p>
            <a:r>
              <a:rPr lang="en-US" sz="4400" b="1" dirty="0">
                <a:latin typeface="Trebuchet MS"/>
                <a:cs typeface="Trebuchet MS"/>
              </a:rPr>
              <a:t>CONCRETENESS</a:t>
            </a:r>
            <a:endParaRPr lang="en-US" sz="4400" b="1" dirty="0"/>
          </a:p>
        </p:txBody>
      </p:sp>
    </p:spTree>
    <p:extLst>
      <p:ext uri="{BB962C8B-B14F-4D97-AF65-F5344CB8AC3E}">
        <p14:creationId xmlns:p14="http://schemas.microsoft.com/office/powerpoint/2010/main" val="34112318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968501" y="1031189"/>
            <a:ext cx="2102485" cy="788670"/>
          </a:xfrm>
          <a:prstGeom prst="rect">
            <a:avLst/>
          </a:prstGeom>
        </p:spPr>
        <p:txBody>
          <a:bodyPr vert="horz" wrap="square" lIns="0" tIns="13335" rIns="0" bIns="0" rtlCol="0" anchor="ctr">
            <a:spAutoFit/>
          </a:bodyPr>
          <a:lstStyle/>
          <a:p>
            <a:pPr marL="12700">
              <a:lnSpc>
                <a:spcPct val="100000"/>
              </a:lnSpc>
              <a:spcBef>
                <a:spcPts val="105"/>
              </a:spcBef>
            </a:pPr>
            <a:r>
              <a:rPr sz="5000" spc="-900" dirty="0">
                <a:latin typeface="Arial"/>
                <a:cs typeface="Arial"/>
              </a:rPr>
              <a:t>E</a:t>
            </a:r>
            <a:r>
              <a:rPr sz="5000" spc="-465" dirty="0">
                <a:latin typeface="Arial"/>
                <a:cs typeface="Arial"/>
              </a:rPr>
              <a:t>x</a:t>
            </a:r>
            <a:r>
              <a:rPr sz="5000" spc="-135" dirty="0">
                <a:latin typeface="Arial"/>
                <a:cs typeface="Arial"/>
              </a:rPr>
              <a:t>e</a:t>
            </a:r>
            <a:r>
              <a:rPr sz="5000" spc="-170" dirty="0">
                <a:latin typeface="Arial"/>
                <a:cs typeface="Arial"/>
              </a:rPr>
              <a:t>r</a:t>
            </a:r>
            <a:r>
              <a:rPr sz="5000" spc="-295" dirty="0">
                <a:latin typeface="Arial"/>
                <a:cs typeface="Arial"/>
              </a:rPr>
              <a:t>cise</a:t>
            </a:r>
            <a:endParaRPr sz="5000">
              <a:latin typeface="Arial"/>
              <a:cs typeface="Arial"/>
            </a:endParaRPr>
          </a:p>
        </p:txBody>
      </p:sp>
      <p:sp>
        <p:nvSpPr>
          <p:cNvPr id="8" name="object 8"/>
          <p:cNvSpPr txBox="1"/>
          <p:nvPr/>
        </p:nvSpPr>
        <p:spPr>
          <a:xfrm>
            <a:off x="1325845" y="2589532"/>
            <a:ext cx="10136352" cy="3867084"/>
          </a:xfrm>
          <a:prstGeom prst="rect">
            <a:avLst/>
          </a:prstGeom>
        </p:spPr>
        <p:txBody>
          <a:bodyPr vert="horz" wrap="square" lIns="0" tIns="12065" rIns="0" bIns="0" rtlCol="0">
            <a:spAutoFit/>
          </a:bodyPr>
          <a:lstStyle/>
          <a:p>
            <a:pPr marL="287020" marR="5080" indent="-274320">
              <a:spcBef>
                <a:spcPts val="95"/>
              </a:spcBef>
              <a:buClr>
                <a:srgbClr val="0AD0D9"/>
              </a:buClr>
              <a:buSzPct val="94642"/>
              <a:buFont typeface="Arial"/>
              <a:buChar char=""/>
              <a:tabLst>
                <a:tab pos="287020" algn="l"/>
                <a:tab pos="1679575" algn="l"/>
                <a:tab pos="2349500" algn="l"/>
                <a:tab pos="4140200" algn="l"/>
                <a:tab pos="4620260" algn="l"/>
                <a:tab pos="6124575" algn="l"/>
                <a:tab pos="7057390" algn="l"/>
                <a:tab pos="7557770" algn="l"/>
              </a:tabLst>
            </a:pPr>
            <a:r>
              <a:rPr sz="2800" spc="-5" dirty="0">
                <a:latin typeface="Georgia"/>
                <a:cs typeface="Georgia"/>
              </a:rPr>
              <a:t>Re</a:t>
            </a:r>
            <a:r>
              <a:rPr sz="2800" dirty="0">
                <a:latin typeface="Georgia"/>
                <a:cs typeface="Georgia"/>
              </a:rPr>
              <a:t>w</a:t>
            </a:r>
            <a:r>
              <a:rPr sz="2800" spc="-5" dirty="0">
                <a:latin typeface="Georgia"/>
                <a:cs typeface="Georgia"/>
              </a:rPr>
              <a:t>rite</a:t>
            </a:r>
            <a:r>
              <a:rPr sz="2800" dirty="0">
                <a:latin typeface="Georgia"/>
                <a:cs typeface="Georgia"/>
              </a:rPr>
              <a:t>	</a:t>
            </a:r>
            <a:r>
              <a:rPr sz="2800" spc="-10" dirty="0">
                <a:latin typeface="Georgia"/>
                <a:cs typeface="Georgia"/>
              </a:rPr>
              <a:t>t</a:t>
            </a:r>
            <a:r>
              <a:rPr sz="2800" dirty="0">
                <a:latin typeface="Georgia"/>
                <a:cs typeface="Georgia"/>
              </a:rPr>
              <a:t>h</a:t>
            </a:r>
            <a:r>
              <a:rPr sz="2800" spc="-5" dirty="0">
                <a:latin typeface="Georgia"/>
                <a:cs typeface="Georgia"/>
              </a:rPr>
              <a:t>e</a:t>
            </a:r>
            <a:r>
              <a:rPr sz="2800" dirty="0">
                <a:latin typeface="Georgia"/>
                <a:cs typeface="Georgia"/>
              </a:rPr>
              <a:t>	</a:t>
            </a:r>
            <a:r>
              <a:rPr sz="2800" spc="-10" dirty="0">
                <a:latin typeface="Georgia"/>
                <a:cs typeface="Georgia"/>
              </a:rPr>
              <a:t>fo</a:t>
            </a:r>
            <a:r>
              <a:rPr sz="2800" spc="5" dirty="0">
                <a:latin typeface="Georgia"/>
                <a:cs typeface="Georgia"/>
              </a:rPr>
              <a:t>l</a:t>
            </a:r>
            <a:r>
              <a:rPr sz="2800" spc="-10" dirty="0">
                <a:latin typeface="Georgia"/>
                <a:cs typeface="Georgia"/>
              </a:rPr>
              <a:t>lo</a:t>
            </a:r>
            <a:r>
              <a:rPr sz="2800" spc="-20" dirty="0">
                <a:latin typeface="Georgia"/>
                <a:cs typeface="Georgia"/>
              </a:rPr>
              <a:t>w</a:t>
            </a:r>
            <a:r>
              <a:rPr sz="2800" spc="-5" dirty="0">
                <a:latin typeface="Georgia"/>
                <a:cs typeface="Georgia"/>
              </a:rPr>
              <a:t>ing</a:t>
            </a:r>
            <a:r>
              <a:rPr sz="2800" dirty="0">
                <a:latin typeface="Georgia"/>
                <a:cs typeface="Georgia"/>
              </a:rPr>
              <a:t>	</a:t>
            </a:r>
            <a:r>
              <a:rPr sz="2800" spc="-10" dirty="0">
                <a:latin typeface="Georgia"/>
                <a:cs typeface="Georgia"/>
              </a:rPr>
              <a:t>i</a:t>
            </a:r>
            <a:r>
              <a:rPr sz="2800" spc="-5" dirty="0">
                <a:latin typeface="Georgia"/>
                <a:cs typeface="Georgia"/>
              </a:rPr>
              <a:t>n</a:t>
            </a:r>
            <a:r>
              <a:rPr sz="2800" dirty="0">
                <a:latin typeface="Georgia"/>
                <a:cs typeface="Georgia"/>
              </a:rPr>
              <a:t>	</a:t>
            </a:r>
            <a:r>
              <a:rPr sz="2800" spc="5" dirty="0">
                <a:latin typeface="Georgia"/>
                <a:cs typeface="Georgia"/>
              </a:rPr>
              <a:t>c</a:t>
            </a:r>
            <a:r>
              <a:rPr sz="2800" spc="-10" dirty="0">
                <a:latin typeface="Georgia"/>
                <a:cs typeface="Georgia"/>
              </a:rPr>
              <a:t>o</a:t>
            </a:r>
            <a:r>
              <a:rPr sz="2800" dirty="0">
                <a:latin typeface="Georgia"/>
                <a:cs typeface="Georgia"/>
              </a:rPr>
              <a:t>n</a:t>
            </a:r>
            <a:r>
              <a:rPr sz="2800" spc="-10" dirty="0">
                <a:latin typeface="Georgia"/>
                <a:cs typeface="Georgia"/>
              </a:rPr>
              <a:t>cret</a:t>
            </a:r>
            <a:r>
              <a:rPr sz="2800" spc="-5" dirty="0">
                <a:latin typeface="Georgia"/>
                <a:cs typeface="Georgia"/>
              </a:rPr>
              <a:t>e</a:t>
            </a:r>
            <a:r>
              <a:rPr sz="2800" dirty="0">
                <a:latin typeface="Georgia"/>
                <a:cs typeface="Georgia"/>
              </a:rPr>
              <a:t>	</a:t>
            </a:r>
            <a:r>
              <a:rPr sz="2800" spc="-10" dirty="0">
                <a:latin typeface="Georgia"/>
                <a:cs typeface="Georgia"/>
              </a:rPr>
              <a:t>for</a:t>
            </a:r>
            <a:r>
              <a:rPr sz="2800" spc="-5" dirty="0">
                <a:latin typeface="Georgia"/>
                <a:cs typeface="Georgia"/>
              </a:rPr>
              <a:t>m</a:t>
            </a:r>
            <a:r>
              <a:rPr sz="2800" dirty="0">
                <a:latin typeface="Georgia"/>
                <a:cs typeface="Georgia"/>
              </a:rPr>
              <a:t>	</a:t>
            </a:r>
            <a:r>
              <a:rPr sz="2800" spc="-10" dirty="0">
                <a:latin typeface="Georgia"/>
                <a:cs typeface="Georgia"/>
              </a:rPr>
              <a:t>a</a:t>
            </a:r>
            <a:r>
              <a:rPr sz="2800" spc="-5" dirty="0">
                <a:latin typeface="Georgia"/>
                <a:cs typeface="Georgia"/>
              </a:rPr>
              <a:t>s</a:t>
            </a:r>
            <a:r>
              <a:rPr sz="2800" dirty="0">
                <a:latin typeface="Georgia"/>
                <a:cs typeface="Georgia"/>
              </a:rPr>
              <a:t>	</a:t>
            </a:r>
            <a:r>
              <a:rPr sz="2800" spc="-10" dirty="0">
                <a:latin typeface="Georgia"/>
                <a:cs typeface="Georgia"/>
              </a:rPr>
              <a:t>t</a:t>
            </a:r>
            <a:r>
              <a:rPr sz="2800" dirty="0">
                <a:latin typeface="Georgia"/>
                <a:cs typeface="Georgia"/>
              </a:rPr>
              <a:t>h</a:t>
            </a:r>
            <a:r>
              <a:rPr sz="2800" spc="-5" dirty="0">
                <a:latin typeface="Georgia"/>
                <a:cs typeface="Georgia"/>
              </a:rPr>
              <a:t>e  </a:t>
            </a:r>
            <a:r>
              <a:rPr sz="2800" dirty="0">
                <a:latin typeface="Georgia"/>
                <a:cs typeface="Georgia"/>
              </a:rPr>
              <a:t>sentences </a:t>
            </a:r>
            <a:r>
              <a:rPr sz="2800" spc="-10" dirty="0">
                <a:latin typeface="Georgia"/>
                <a:cs typeface="Georgia"/>
              </a:rPr>
              <a:t>are </a:t>
            </a:r>
            <a:r>
              <a:rPr sz="2800" spc="-5" dirty="0">
                <a:latin typeface="Georgia"/>
                <a:cs typeface="Georgia"/>
              </a:rPr>
              <a:t>too general and</a:t>
            </a:r>
            <a:r>
              <a:rPr sz="2800" dirty="0">
                <a:latin typeface="Georgia"/>
                <a:cs typeface="Georgia"/>
              </a:rPr>
              <a:t> </a:t>
            </a:r>
            <a:r>
              <a:rPr sz="2800" spc="-5" dirty="0">
                <a:latin typeface="Georgia"/>
                <a:cs typeface="Georgia"/>
              </a:rPr>
              <a:t>vague.</a:t>
            </a:r>
            <a:endParaRPr sz="2800" dirty="0">
              <a:latin typeface="Georgia"/>
              <a:cs typeface="Georgia"/>
            </a:endParaRPr>
          </a:p>
          <a:p>
            <a:pPr>
              <a:spcBef>
                <a:spcPts val="5"/>
              </a:spcBef>
              <a:buChar char=""/>
            </a:pPr>
            <a:endParaRPr sz="4050" dirty="0">
              <a:latin typeface="Times New Roman"/>
              <a:cs typeface="Times New Roman"/>
            </a:endParaRPr>
          </a:p>
          <a:p>
            <a:pPr marL="287020" indent="-274320">
              <a:spcBef>
                <a:spcPts val="5"/>
              </a:spcBef>
              <a:buClr>
                <a:srgbClr val="0AD0D9"/>
              </a:buClr>
              <a:buSzPct val="94230"/>
              <a:buFont typeface="Arial"/>
              <a:buChar char=""/>
              <a:tabLst>
                <a:tab pos="287020" algn="l"/>
                <a:tab pos="1082675" algn="l"/>
              </a:tabLst>
            </a:pPr>
            <a:r>
              <a:rPr sz="2600" dirty="0">
                <a:latin typeface="Georgia"/>
                <a:cs typeface="Georgia"/>
              </a:rPr>
              <a:t>This	</a:t>
            </a:r>
            <a:r>
              <a:rPr lang="en-US" sz="2600" spc="-5" dirty="0" smtClean="0">
                <a:latin typeface="Georgia"/>
                <a:cs typeface="Georgia"/>
              </a:rPr>
              <a:t>printer prints</a:t>
            </a:r>
            <a:r>
              <a:rPr sz="2600" dirty="0" smtClean="0">
                <a:latin typeface="Georgia"/>
                <a:cs typeface="Georgia"/>
              </a:rPr>
              <a:t> </a:t>
            </a:r>
            <a:r>
              <a:rPr sz="2600" spc="-5" dirty="0">
                <a:latin typeface="Georgia"/>
                <a:cs typeface="Georgia"/>
              </a:rPr>
              <a:t>campaign letters</a:t>
            </a:r>
            <a:r>
              <a:rPr sz="2600" spc="-65" dirty="0">
                <a:latin typeface="Georgia"/>
                <a:cs typeface="Georgia"/>
              </a:rPr>
              <a:t> </a:t>
            </a:r>
            <a:r>
              <a:rPr sz="2600" spc="-5" dirty="0">
                <a:latin typeface="Georgia"/>
                <a:cs typeface="Georgia"/>
              </a:rPr>
              <a:t>fast</a:t>
            </a:r>
            <a:endParaRPr sz="2600" dirty="0">
              <a:latin typeface="Georgia"/>
              <a:cs typeface="Georgia"/>
            </a:endParaRPr>
          </a:p>
          <a:p>
            <a:pPr>
              <a:lnSpc>
                <a:spcPct val="100000"/>
              </a:lnSpc>
              <a:buChar char=""/>
            </a:pPr>
            <a:endParaRPr sz="3800" dirty="0">
              <a:latin typeface="Times New Roman"/>
              <a:cs typeface="Times New Roman"/>
            </a:endParaRPr>
          </a:p>
          <a:p>
            <a:pPr marL="366395" indent="-353695">
              <a:buClr>
                <a:srgbClr val="0AD0D9"/>
              </a:buClr>
              <a:buSzPct val="94230"/>
              <a:buFont typeface="Arial"/>
              <a:buChar char=""/>
              <a:tabLst>
                <a:tab pos="366395" algn="l"/>
                <a:tab pos="367030" algn="l"/>
              </a:tabLst>
            </a:pPr>
            <a:r>
              <a:rPr sz="2600" spc="-5" dirty="0">
                <a:latin typeface="Georgia"/>
                <a:cs typeface="Georgia"/>
              </a:rPr>
              <a:t>Our product has </a:t>
            </a:r>
            <a:r>
              <a:rPr sz="2600" dirty="0">
                <a:latin typeface="Georgia"/>
                <a:cs typeface="Georgia"/>
              </a:rPr>
              <a:t>won several</a:t>
            </a:r>
            <a:r>
              <a:rPr sz="2600" spc="-45" dirty="0">
                <a:latin typeface="Georgia"/>
                <a:cs typeface="Georgia"/>
              </a:rPr>
              <a:t> </a:t>
            </a:r>
            <a:r>
              <a:rPr sz="2600" spc="-5" dirty="0">
                <a:latin typeface="Georgia"/>
                <a:cs typeface="Georgia"/>
              </a:rPr>
              <a:t>prizes.</a:t>
            </a:r>
            <a:endParaRPr sz="2600" dirty="0">
              <a:latin typeface="Georgia"/>
              <a:cs typeface="Georgia"/>
            </a:endParaRPr>
          </a:p>
          <a:p>
            <a:pPr>
              <a:lnSpc>
                <a:spcPct val="100000"/>
              </a:lnSpc>
              <a:buChar char=""/>
            </a:pPr>
            <a:endParaRPr sz="3800" dirty="0">
              <a:latin typeface="Times New Roman"/>
              <a:cs typeface="Times New Roman"/>
            </a:endParaRPr>
          </a:p>
          <a:p>
            <a:pPr marL="366395" indent="-353695">
              <a:buClr>
                <a:srgbClr val="0AD0D9"/>
              </a:buClr>
              <a:buSzPct val="94230"/>
              <a:buFont typeface="Arial"/>
              <a:buChar char=""/>
              <a:tabLst>
                <a:tab pos="366395" algn="l"/>
                <a:tab pos="367030" algn="l"/>
              </a:tabLst>
            </a:pPr>
            <a:r>
              <a:rPr sz="2600" dirty="0">
                <a:latin typeface="Georgia"/>
                <a:cs typeface="Georgia"/>
              </a:rPr>
              <a:t>These </a:t>
            </a:r>
            <a:r>
              <a:rPr sz="2600" spc="-5" dirty="0">
                <a:latin typeface="Georgia"/>
                <a:cs typeface="Georgia"/>
              </a:rPr>
              <a:t>brakes stop </a:t>
            </a:r>
            <a:r>
              <a:rPr sz="2600" dirty="0">
                <a:latin typeface="Georgia"/>
                <a:cs typeface="Georgia"/>
              </a:rPr>
              <a:t>a </a:t>
            </a:r>
            <a:r>
              <a:rPr sz="2600" spc="-5" dirty="0">
                <a:latin typeface="Georgia"/>
                <a:cs typeface="Georgia"/>
              </a:rPr>
              <a:t>car </a:t>
            </a:r>
            <a:r>
              <a:rPr sz="2600" dirty="0">
                <a:latin typeface="Georgia"/>
                <a:cs typeface="Georgia"/>
              </a:rPr>
              <a:t>within a </a:t>
            </a:r>
            <a:r>
              <a:rPr sz="2600" spc="-5" dirty="0">
                <a:latin typeface="Georgia"/>
                <a:cs typeface="Georgia"/>
              </a:rPr>
              <a:t>short</a:t>
            </a:r>
            <a:r>
              <a:rPr sz="2600" spc="-70" dirty="0">
                <a:latin typeface="Georgia"/>
                <a:cs typeface="Georgia"/>
              </a:rPr>
              <a:t> </a:t>
            </a:r>
            <a:r>
              <a:rPr sz="2600" spc="-5" dirty="0">
                <a:latin typeface="Georgia"/>
                <a:cs typeface="Georgia"/>
              </a:rPr>
              <a:t>distance.</a:t>
            </a:r>
            <a:endParaRPr sz="2600" dirty="0">
              <a:latin typeface="Georgia"/>
              <a:cs typeface="Georgia"/>
            </a:endParaRPr>
          </a:p>
        </p:txBody>
      </p:sp>
    </p:spTree>
    <p:extLst>
      <p:ext uri="{BB962C8B-B14F-4D97-AF65-F5344CB8AC3E}">
        <p14:creationId xmlns:p14="http://schemas.microsoft.com/office/powerpoint/2010/main" val="39840814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968501" y="1031189"/>
            <a:ext cx="2102485" cy="788670"/>
          </a:xfrm>
          <a:prstGeom prst="rect">
            <a:avLst/>
          </a:prstGeom>
        </p:spPr>
        <p:txBody>
          <a:bodyPr vert="horz" wrap="square" lIns="0" tIns="13335" rIns="0" bIns="0" rtlCol="0" anchor="ctr">
            <a:spAutoFit/>
          </a:bodyPr>
          <a:lstStyle/>
          <a:p>
            <a:pPr marL="12700">
              <a:lnSpc>
                <a:spcPct val="100000"/>
              </a:lnSpc>
              <a:spcBef>
                <a:spcPts val="105"/>
              </a:spcBef>
            </a:pPr>
            <a:r>
              <a:rPr sz="5000" spc="-900" dirty="0">
                <a:latin typeface="Arial"/>
                <a:cs typeface="Arial"/>
              </a:rPr>
              <a:t>E</a:t>
            </a:r>
            <a:r>
              <a:rPr sz="5000" spc="-465" dirty="0">
                <a:latin typeface="Arial"/>
                <a:cs typeface="Arial"/>
              </a:rPr>
              <a:t>x</a:t>
            </a:r>
            <a:r>
              <a:rPr sz="5000" spc="-135" dirty="0">
                <a:latin typeface="Arial"/>
                <a:cs typeface="Arial"/>
              </a:rPr>
              <a:t>e</a:t>
            </a:r>
            <a:r>
              <a:rPr sz="5000" spc="-170" dirty="0">
                <a:latin typeface="Arial"/>
                <a:cs typeface="Arial"/>
              </a:rPr>
              <a:t>r</a:t>
            </a:r>
            <a:r>
              <a:rPr sz="5000" spc="-295" dirty="0">
                <a:latin typeface="Arial"/>
                <a:cs typeface="Arial"/>
              </a:rPr>
              <a:t>cise</a:t>
            </a:r>
            <a:endParaRPr sz="5000">
              <a:latin typeface="Arial"/>
              <a:cs typeface="Arial"/>
            </a:endParaRPr>
          </a:p>
        </p:txBody>
      </p:sp>
      <p:sp>
        <p:nvSpPr>
          <p:cNvPr id="8" name="object 8"/>
          <p:cNvSpPr txBox="1"/>
          <p:nvPr/>
        </p:nvSpPr>
        <p:spPr>
          <a:xfrm>
            <a:off x="1145540" y="2821353"/>
            <a:ext cx="10535598" cy="2756524"/>
          </a:xfrm>
          <a:prstGeom prst="rect">
            <a:avLst/>
          </a:prstGeom>
        </p:spPr>
        <p:txBody>
          <a:bodyPr vert="horz" wrap="square" lIns="0" tIns="12065" rIns="0" bIns="0" rtlCol="0">
            <a:spAutoFit/>
          </a:bodyPr>
          <a:lstStyle/>
          <a:p>
            <a:pPr marL="12700" marR="5080">
              <a:spcBef>
                <a:spcPts val="95"/>
              </a:spcBef>
              <a:buClr>
                <a:srgbClr val="0AD0D9"/>
              </a:buClr>
              <a:buSzPct val="94642"/>
              <a:tabLst>
                <a:tab pos="287020" algn="l"/>
              </a:tabLst>
            </a:pPr>
            <a:r>
              <a:rPr sz="2800" spc="-5" dirty="0">
                <a:latin typeface="Georgia"/>
                <a:cs typeface="Georgia"/>
              </a:rPr>
              <a:t>Put action into </a:t>
            </a:r>
            <a:r>
              <a:rPr sz="2800" spc="-10" dirty="0">
                <a:latin typeface="Georgia"/>
                <a:cs typeface="Georgia"/>
              </a:rPr>
              <a:t>the </a:t>
            </a:r>
            <a:r>
              <a:rPr sz="2800" spc="-5" dirty="0">
                <a:latin typeface="Georgia"/>
                <a:cs typeface="Georgia"/>
              </a:rPr>
              <a:t>words by using active </a:t>
            </a:r>
            <a:r>
              <a:rPr sz="2800" spc="-45" dirty="0">
                <a:latin typeface="Georgia"/>
                <a:cs typeface="Georgia"/>
              </a:rPr>
              <a:t>instead  </a:t>
            </a:r>
            <a:r>
              <a:rPr sz="2800" spc="-5" dirty="0">
                <a:latin typeface="Georgia"/>
                <a:cs typeface="Georgia"/>
              </a:rPr>
              <a:t>of passive</a:t>
            </a:r>
            <a:r>
              <a:rPr sz="2800" spc="25" dirty="0">
                <a:latin typeface="Georgia"/>
                <a:cs typeface="Georgia"/>
              </a:rPr>
              <a:t> </a:t>
            </a:r>
            <a:r>
              <a:rPr sz="2800" dirty="0">
                <a:latin typeface="Georgia"/>
                <a:cs typeface="Georgia"/>
              </a:rPr>
              <a:t>voice.</a:t>
            </a:r>
          </a:p>
          <a:p>
            <a:pPr>
              <a:spcBef>
                <a:spcPts val="25"/>
              </a:spcBef>
              <a:buChar char=""/>
            </a:pPr>
            <a:endParaRPr sz="4000" dirty="0">
              <a:latin typeface="Times New Roman"/>
              <a:cs typeface="Times New Roman"/>
            </a:endParaRPr>
          </a:p>
          <a:p>
            <a:pPr marL="287020" indent="-274320">
              <a:buClr>
                <a:srgbClr val="0AD0D9"/>
              </a:buClr>
              <a:buSzPct val="93750"/>
              <a:buFont typeface="Arial"/>
              <a:buChar char=""/>
              <a:tabLst>
                <a:tab pos="287020" algn="l"/>
              </a:tabLst>
            </a:pPr>
            <a:r>
              <a:rPr sz="2400" dirty="0">
                <a:latin typeface="Georgia"/>
                <a:cs typeface="Georgia"/>
              </a:rPr>
              <a:t>Tests </a:t>
            </a:r>
            <a:r>
              <a:rPr sz="2400" spc="-5" dirty="0">
                <a:latin typeface="Georgia"/>
                <a:cs typeface="Georgia"/>
              </a:rPr>
              <a:t>were </a:t>
            </a:r>
            <a:r>
              <a:rPr sz="2400" dirty="0">
                <a:latin typeface="Georgia"/>
                <a:cs typeface="Georgia"/>
              </a:rPr>
              <a:t>made </a:t>
            </a:r>
            <a:r>
              <a:rPr sz="2400" spc="-5" dirty="0">
                <a:latin typeface="Georgia"/>
                <a:cs typeface="Georgia"/>
              </a:rPr>
              <a:t>by</a:t>
            </a:r>
            <a:r>
              <a:rPr sz="2400" spc="10" dirty="0">
                <a:latin typeface="Georgia"/>
                <a:cs typeface="Georgia"/>
              </a:rPr>
              <a:t> </a:t>
            </a:r>
            <a:r>
              <a:rPr sz="2400" spc="-5" dirty="0">
                <a:latin typeface="Georgia"/>
                <a:cs typeface="Georgia"/>
              </a:rPr>
              <a:t>us</a:t>
            </a:r>
            <a:endParaRPr sz="2400" dirty="0">
              <a:latin typeface="Georgia"/>
              <a:cs typeface="Georgia"/>
            </a:endParaRPr>
          </a:p>
          <a:p>
            <a:pPr marL="287020" indent="-274320">
              <a:spcBef>
                <a:spcPts val="2310"/>
              </a:spcBef>
              <a:buClr>
                <a:srgbClr val="0AD0D9"/>
              </a:buClr>
              <a:buSzPct val="93750"/>
              <a:buFont typeface="Arial"/>
              <a:buChar char=""/>
              <a:tabLst>
                <a:tab pos="287020" algn="l"/>
              </a:tabLst>
            </a:pPr>
            <a:r>
              <a:rPr sz="2400" dirty="0">
                <a:latin typeface="Georgia"/>
                <a:cs typeface="Georgia"/>
              </a:rPr>
              <a:t>A </a:t>
            </a:r>
            <a:r>
              <a:rPr sz="2400" spc="-5" dirty="0">
                <a:latin typeface="Georgia"/>
                <a:cs typeface="Georgia"/>
              </a:rPr>
              <a:t>full report will be sent to you by the</a:t>
            </a:r>
            <a:r>
              <a:rPr sz="2400" spc="75" dirty="0">
                <a:latin typeface="Georgia"/>
                <a:cs typeface="Georgia"/>
              </a:rPr>
              <a:t> </a:t>
            </a:r>
            <a:r>
              <a:rPr sz="2400" spc="-5" dirty="0">
                <a:latin typeface="Georgia"/>
                <a:cs typeface="Georgia"/>
              </a:rPr>
              <a:t>supervisor.</a:t>
            </a:r>
            <a:endParaRPr sz="2400" dirty="0">
              <a:latin typeface="Georgia"/>
              <a:cs typeface="Georgia"/>
            </a:endParaRPr>
          </a:p>
          <a:p>
            <a:pPr marL="287020" indent="-274320">
              <a:spcBef>
                <a:spcPts val="2310"/>
              </a:spcBef>
              <a:buClr>
                <a:srgbClr val="0AD0D9"/>
              </a:buClr>
              <a:buSzPct val="93750"/>
              <a:buFont typeface="Arial"/>
              <a:buChar char=""/>
              <a:tabLst>
                <a:tab pos="287020" algn="l"/>
              </a:tabLst>
            </a:pPr>
            <a:r>
              <a:rPr lang="en-US" sz="2400" spc="-5" dirty="0" smtClean="0">
                <a:latin typeface="Georgia"/>
                <a:cs typeface="Georgia"/>
              </a:rPr>
              <a:t>C</a:t>
            </a:r>
            <a:r>
              <a:rPr sz="2400" dirty="0" smtClean="0">
                <a:latin typeface="Georgia"/>
                <a:cs typeface="Georgia"/>
              </a:rPr>
              <a:t>onsideration </a:t>
            </a:r>
            <a:r>
              <a:rPr sz="2400" spc="-5" dirty="0">
                <a:latin typeface="Georgia"/>
                <a:cs typeface="Georgia"/>
              </a:rPr>
              <a:t>to the </a:t>
            </a:r>
            <a:r>
              <a:rPr sz="2400" spc="-5" dirty="0" smtClean="0">
                <a:latin typeface="Georgia"/>
                <a:cs typeface="Georgia"/>
              </a:rPr>
              <a:t>report</a:t>
            </a:r>
            <a:r>
              <a:rPr lang="en-US" sz="2400" spc="-5" dirty="0" smtClean="0">
                <a:latin typeface="Georgia"/>
                <a:cs typeface="Georgia"/>
              </a:rPr>
              <a:t> will </a:t>
            </a:r>
            <a:r>
              <a:rPr lang="en-US" sz="2400" spc="-5" dirty="0">
                <a:latin typeface="Georgia"/>
                <a:cs typeface="Georgia"/>
              </a:rPr>
              <a:t>be given by Mr. Singh</a:t>
            </a:r>
            <a:r>
              <a:rPr sz="2400" spc="5" dirty="0" smtClean="0">
                <a:latin typeface="Georgia"/>
                <a:cs typeface="Georgia"/>
              </a:rPr>
              <a:t> </a:t>
            </a:r>
            <a:r>
              <a:rPr sz="2400" spc="-5" dirty="0">
                <a:latin typeface="Georgia"/>
                <a:cs typeface="Georgia"/>
              </a:rPr>
              <a:t>….</a:t>
            </a:r>
            <a:endParaRPr sz="2400" dirty="0">
              <a:latin typeface="Georgia"/>
              <a:cs typeface="Georgia"/>
            </a:endParaRPr>
          </a:p>
        </p:txBody>
      </p:sp>
    </p:spTree>
    <p:extLst>
      <p:ext uri="{BB962C8B-B14F-4D97-AF65-F5344CB8AC3E}">
        <p14:creationId xmlns:p14="http://schemas.microsoft.com/office/powerpoint/2010/main" val="34613152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642575" y="910468"/>
            <a:ext cx="3808729" cy="788670"/>
          </a:xfrm>
          <a:prstGeom prst="rect">
            <a:avLst/>
          </a:prstGeom>
        </p:spPr>
        <p:txBody>
          <a:bodyPr vert="horz" wrap="square" lIns="0" tIns="13335" rIns="0" bIns="0" rtlCol="0" anchor="ctr">
            <a:spAutoFit/>
          </a:bodyPr>
          <a:lstStyle/>
          <a:p>
            <a:pPr marL="12700">
              <a:lnSpc>
                <a:spcPct val="100000"/>
              </a:lnSpc>
              <a:spcBef>
                <a:spcPts val="105"/>
              </a:spcBef>
            </a:pPr>
            <a:r>
              <a:rPr sz="5000" b="1" spc="-5" dirty="0">
                <a:latin typeface="Georgia"/>
                <a:cs typeface="Georgia"/>
              </a:rPr>
              <a:t>COURTESY</a:t>
            </a:r>
            <a:endParaRPr sz="5000" dirty="0">
              <a:latin typeface="Georgia"/>
              <a:cs typeface="Georgia"/>
            </a:endParaRPr>
          </a:p>
        </p:txBody>
      </p:sp>
      <p:sp>
        <p:nvSpPr>
          <p:cNvPr id="8" name="object 8"/>
          <p:cNvSpPr txBox="1"/>
          <p:nvPr/>
        </p:nvSpPr>
        <p:spPr>
          <a:xfrm>
            <a:off x="953038" y="2426645"/>
            <a:ext cx="10328856" cy="3647793"/>
          </a:xfrm>
          <a:prstGeom prst="rect">
            <a:avLst/>
          </a:prstGeom>
        </p:spPr>
        <p:txBody>
          <a:bodyPr vert="horz" wrap="square" lIns="0" tIns="13335" rIns="0" bIns="0" rtlCol="0">
            <a:spAutoFit/>
          </a:bodyPr>
          <a:lstStyle/>
          <a:p>
            <a:pPr marL="469265" marR="5080" indent="-457200" algn="just">
              <a:spcBef>
                <a:spcPts val="105"/>
              </a:spcBef>
              <a:buFont typeface="Wingdings" panose="05000000000000000000" pitchFamily="2" charset="2"/>
              <a:buChar char="Ø"/>
            </a:pPr>
            <a:r>
              <a:rPr lang="en-US" sz="2600" dirty="0" smtClean="0">
                <a:latin typeface="Georgia"/>
                <a:cs typeface="Georgia"/>
              </a:rPr>
              <a:t>Be aware of </a:t>
            </a:r>
            <a:r>
              <a:rPr sz="2600" b="1" spc="-5" dirty="0" smtClean="0">
                <a:latin typeface="Georgia"/>
                <a:cs typeface="Georgia"/>
              </a:rPr>
              <a:t>perspective</a:t>
            </a:r>
            <a:r>
              <a:rPr lang="en-US" sz="2600" b="1" spc="-5" dirty="0" smtClean="0">
                <a:latin typeface="Georgia"/>
                <a:cs typeface="Georgia"/>
              </a:rPr>
              <a:t>s</a:t>
            </a:r>
            <a:r>
              <a:rPr sz="2600" b="1" spc="-5" dirty="0" smtClean="0">
                <a:latin typeface="Georgia"/>
                <a:cs typeface="Georgia"/>
              </a:rPr>
              <a:t> </a:t>
            </a:r>
            <a:r>
              <a:rPr lang="en-US" sz="2600" b="1" spc="-5" dirty="0" smtClean="0">
                <a:latin typeface="Georgia"/>
                <a:cs typeface="Georgia"/>
              </a:rPr>
              <a:t> and feelings </a:t>
            </a:r>
            <a:r>
              <a:rPr sz="2600" dirty="0" smtClean="0">
                <a:latin typeface="Georgia"/>
                <a:cs typeface="Georgia"/>
              </a:rPr>
              <a:t>of </a:t>
            </a:r>
            <a:r>
              <a:rPr sz="2600" spc="-5" dirty="0" smtClean="0">
                <a:latin typeface="Georgia"/>
                <a:cs typeface="Georgia"/>
              </a:rPr>
              <a:t>others</a:t>
            </a:r>
            <a:r>
              <a:rPr sz="2600" dirty="0" smtClean="0">
                <a:latin typeface="Georgia"/>
                <a:cs typeface="Georgia"/>
              </a:rPr>
              <a:t>. </a:t>
            </a:r>
            <a:endParaRPr lang="en-US" sz="2600" dirty="0" smtClean="0">
              <a:latin typeface="Georgia"/>
              <a:cs typeface="Georgia"/>
            </a:endParaRPr>
          </a:p>
          <a:p>
            <a:pPr marL="469265" marR="5080" indent="-457200" algn="just">
              <a:spcBef>
                <a:spcPts val="105"/>
              </a:spcBef>
              <a:buFont typeface="Wingdings" panose="05000000000000000000" pitchFamily="2" charset="2"/>
              <a:buChar char="Ø"/>
            </a:pPr>
            <a:r>
              <a:rPr lang="en-US" sz="2600" dirty="0" smtClean="0">
                <a:latin typeface="Georgia"/>
                <a:cs typeface="Georgia"/>
              </a:rPr>
              <a:t>Hold a </a:t>
            </a:r>
            <a:r>
              <a:rPr sz="2600" b="1" dirty="0" smtClean="0">
                <a:latin typeface="Georgia"/>
                <a:cs typeface="Georgia"/>
              </a:rPr>
              <a:t>sincere</a:t>
            </a:r>
            <a:r>
              <a:rPr sz="2600" b="1" spc="-50" dirty="0" smtClean="0">
                <a:latin typeface="Georgia"/>
                <a:cs typeface="Georgia"/>
              </a:rPr>
              <a:t> </a:t>
            </a:r>
            <a:r>
              <a:rPr sz="2600" b="1" dirty="0">
                <a:latin typeface="Georgia"/>
                <a:cs typeface="Georgia"/>
              </a:rPr>
              <a:t>you-attitude</a:t>
            </a:r>
            <a:r>
              <a:rPr sz="2600" dirty="0" smtClean="0">
                <a:latin typeface="Georgia"/>
                <a:cs typeface="Georgia"/>
              </a:rPr>
              <a:t>.</a:t>
            </a:r>
            <a:r>
              <a:rPr lang="en-US" sz="2600" dirty="0" smtClean="0">
                <a:latin typeface="Georgia" panose="02040502050405020303" pitchFamily="18" charset="0"/>
                <a:cs typeface="Georgia"/>
              </a:rPr>
              <a:t> </a:t>
            </a:r>
            <a:r>
              <a:rPr lang="en-US" sz="2600" dirty="0">
                <a:latin typeface="Georgia" panose="02040502050405020303" pitchFamily="18" charset="0"/>
              </a:rPr>
              <a:t>Hidden insults and aggressive tones </a:t>
            </a:r>
            <a:r>
              <a:rPr lang="en-US" sz="2600" dirty="0" smtClean="0">
                <a:latin typeface="Georgia" panose="02040502050405020303" pitchFamily="18" charset="0"/>
              </a:rPr>
              <a:t>cause troubles and </a:t>
            </a:r>
            <a:r>
              <a:rPr lang="en-US" sz="2600" dirty="0">
                <a:latin typeface="Georgia" panose="02040502050405020303" pitchFamily="18" charset="0"/>
              </a:rPr>
              <a:t>result in reduced morale and productivity.</a:t>
            </a:r>
            <a:endParaRPr sz="2600" dirty="0">
              <a:latin typeface="Georgia" panose="02040502050405020303" pitchFamily="18" charset="0"/>
              <a:cs typeface="Georgia"/>
            </a:endParaRPr>
          </a:p>
          <a:p>
            <a:pPr>
              <a:spcBef>
                <a:spcPts val="55"/>
              </a:spcBef>
            </a:pPr>
            <a:endParaRPr sz="3750" dirty="0">
              <a:latin typeface="Times New Roman"/>
              <a:cs typeface="Times New Roman"/>
            </a:endParaRPr>
          </a:p>
          <a:p>
            <a:pPr marL="286385" marR="5080" indent="-274320" algn="just"/>
            <a:r>
              <a:rPr lang="en-US" sz="2600" dirty="0">
                <a:latin typeface="Georgia"/>
                <a:cs typeface="Georgia"/>
              </a:rPr>
              <a:t>F</a:t>
            </a:r>
            <a:r>
              <a:rPr sz="2600" spc="-5" dirty="0" smtClean="0">
                <a:latin typeface="Georgia"/>
                <a:cs typeface="Georgia"/>
              </a:rPr>
              <a:t>ollowing </a:t>
            </a:r>
            <a:r>
              <a:rPr sz="2600" dirty="0">
                <a:latin typeface="Georgia"/>
                <a:cs typeface="Georgia"/>
              </a:rPr>
              <a:t>are </a:t>
            </a:r>
            <a:r>
              <a:rPr lang="en-US" sz="2600" dirty="0" smtClean="0">
                <a:latin typeface="Georgia"/>
                <a:cs typeface="Georgia"/>
              </a:rPr>
              <a:t>the </a:t>
            </a:r>
            <a:r>
              <a:rPr sz="2600" spc="-5" dirty="0" smtClean="0">
                <a:latin typeface="Georgia"/>
                <a:cs typeface="Georgia"/>
              </a:rPr>
              <a:t>suggestions </a:t>
            </a:r>
            <a:r>
              <a:rPr sz="2600" spc="-5" dirty="0">
                <a:latin typeface="Georgia"/>
                <a:cs typeface="Georgia"/>
              </a:rPr>
              <a:t>for generating </a:t>
            </a:r>
            <a:r>
              <a:rPr sz="2600" dirty="0">
                <a:latin typeface="Georgia"/>
                <a:cs typeface="Georgia"/>
              </a:rPr>
              <a:t>a  courteous</a:t>
            </a:r>
            <a:r>
              <a:rPr sz="2600" spc="-40" dirty="0">
                <a:latin typeface="Georgia"/>
                <a:cs typeface="Georgia"/>
              </a:rPr>
              <a:t> </a:t>
            </a:r>
            <a:r>
              <a:rPr sz="2600" spc="-5" dirty="0">
                <a:latin typeface="Georgia"/>
                <a:cs typeface="Georgia"/>
              </a:rPr>
              <a:t>tone;</a:t>
            </a:r>
            <a:endParaRPr sz="2600" dirty="0">
              <a:latin typeface="Georgia"/>
              <a:cs typeface="Georgia"/>
            </a:endParaRPr>
          </a:p>
          <a:p>
            <a:pPr marL="527050" indent="-514350">
              <a:spcBef>
                <a:spcPts val="625"/>
              </a:spcBef>
              <a:buClr>
                <a:srgbClr val="0AD0D9"/>
              </a:buClr>
              <a:buSzPct val="94230"/>
              <a:buFont typeface="+mj-lt"/>
              <a:buAutoNum type="arabicPeriod"/>
              <a:tabLst>
                <a:tab pos="287020" algn="l"/>
              </a:tabLst>
            </a:pPr>
            <a:r>
              <a:rPr sz="2600" dirty="0">
                <a:latin typeface="Georgia"/>
                <a:cs typeface="Georgia"/>
              </a:rPr>
              <a:t>Be sincerely </a:t>
            </a:r>
            <a:r>
              <a:rPr sz="2600" spc="-5" dirty="0">
                <a:latin typeface="Georgia"/>
                <a:cs typeface="Georgia"/>
              </a:rPr>
              <a:t>tactful, thoughtful, </a:t>
            </a:r>
            <a:r>
              <a:rPr sz="2600" dirty="0">
                <a:latin typeface="Georgia"/>
                <a:cs typeface="Georgia"/>
              </a:rPr>
              <a:t>and</a:t>
            </a:r>
            <a:r>
              <a:rPr sz="2600" spc="-30" dirty="0">
                <a:latin typeface="Georgia"/>
                <a:cs typeface="Georgia"/>
              </a:rPr>
              <a:t> </a:t>
            </a:r>
            <a:r>
              <a:rPr sz="2600" dirty="0" smtClean="0">
                <a:latin typeface="Georgia"/>
                <a:cs typeface="Georgia"/>
              </a:rPr>
              <a:t>appreciative.</a:t>
            </a:r>
            <a:endParaRPr lang="en-US" sz="2600" dirty="0" smtClean="0">
              <a:latin typeface="Georgia"/>
              <a:cs typeface="Georgia"/>
            </a:endParaRPr>
          </a:p>
          <a:p>
            <a:pPr marL="527050" indent="-514350">
              <a:spcBef>
                <a:spcPts val="625"/>
              </a:spcBef>
              <a:buClr>
                <a:srgbClr val="0AD0D9"/>
              </a:buClr>
              <a:buSzPct val="94230"/>
              <a:buFont typeface="+mj-lt"/>
              <a:buAutoNum type="arabicPeriod"/>
              <a:tabLst>
                <a:tab pos="287020" algn="l"/>
              </a:tabLst>
            </a:pPr>
            <a:r>
              <a:rPr sz="2600" dirty="0" smtClean="0">
                <a:latin typeface="Georgia"/>
                <a:cs typeface="Georgia"/>
              </a:rPr>
              <a:t>Use </a:t>
            </a:r>
            <a:r>
              <a:rPr sz="2600" dirty="0">
                <a:latin typeface="Georgia"/>
                <a:cs typeface="Georgia"/>
              </a:rPr>
              <a:t>expressions </a:t>
            </a:r>
            <a:r>
              <a:rPr sz="2600" spc="-5" dirty="0">
                <a:latin typeface="Georgia"/>
                <a:cs typeface="Georgia"/>
              </a:rPr>
              <a:t>that show</a:t>
            </a:r>
            <a:r>
              <a:rPr sz="2600" spc="-50" dirty="0">
                <a:latin typeface="Georgia"/>
                <a:cs typeface="Georgia"/>
              </a:rPr>
              <a:t> </a:t>
            </a:r>
            <a:r>
              <a:rPr sz="2600" dirty="0" smtClean="0">
                <a:latin typeface="Georgia"/>
                <a:cs typeface="Georgia"/>
              </a:rPr>
              <a:t>respect.</a:t>
            </a:r>
            <a:endParaRPr lang="en-US" sz="2600" dirty="0" smtClean="0">
              <a:latin typeface="Georgia"/>
              <a:cs typeface="Georgia"/>
            </a:endParaRPr>
          </a:p>
          <a:p>
            <a:pPr marL="527050" indent="-514350">
              <a:spcBef>
                <a:spcPts val="625"/>
              </a:spcBef>
              <a:buClr>
                <a:srgbClr val="0AD0D9"/>
              </a:buClr>
              <a:buSzPct val="94230"/>
              <a:buFont typeface="+mj-lt"/>
              <a:buAutoNum type="arabicPeriod"/>
              <a:tabLst>
                <a:tab pos="287020" algn="l"/>
              </a:tabLst>
            </a:pPr>
            <a:r>
              <a:rPr sz="2600" spc="-5" dirty="0" smtClean="0">
                <a:latin typeface="Georgia"/>
                <a:cs typeface="Georgia"/>
              </a:rPr>
              <a:t>Choose </a:t>
            </a:r>
            <a:r>
              <a:rPr sz="2600" dirty="0">
                <a:latin typeface="Georgia"/>
                <a:cs typeface="Georgia"/>
              </a:rPr>
              <a:t>nondiscriminatory</a:t>
            </a:r>
            <a:r>
              <a:rPr sz="2600" spc="-60" dirty="0">
                <a:latin typeface="Georgia"/>
                <a:cs typeface="Georgia"/>
              </a:rPr>
              <a:t> </a:t>
            </a:r>
            <a:r>
              <a:rPr sz="2600" dirty="0">
                <a:latin typeface="Georgia"/>
                <a:cs typeface="Georgia"/>
              </a:rPr>
              <a:t>expressions.</a:t>
            </a:r>
          </a:p>
        </p:txBody>
      </p:sp>
    </p:spTree>
    <p:extLst>
      <p:ext uri="{BB962C8B-B14F-4D97-AF65-F5344CB8AC3E}">
        <p14:creationId xmlns:p14="http://schemas.microsoft.com/office/powerpoint/2010/main" val="24138569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7377" y="759854"/>
            <a:ext cx="9817845" cy="2240240"/>
          </a:xfrm>
        </p:spPr>
        <p:txBody>
          <a:bodyPr/>
          <a:lstStyle/>
          <a:p>
            <a:pPr algn="ctr"/>
            <a:r>
              <a:rPr lang="en-US" sz="4000" b="1" dirty="0" smtClean="0"/>
              <a:t>At the end of the class, In their business messages, the students will be able to bring:</a:t>
            </a:r>
            <a:endParaRPr lang="en-US" sz="4000" b="1" dirty="0"/>
          </a:p>
        </p:txBody>
      </p:sp>
      <p:sp>
        <p:nvSpPr>
          <p:cNvPr id="3" name="Subtitle 2"/>
          <p:cNvSpPr>
            <a:spLocks noGrp="1"/>
          </p:cNvSpPr>
          <p:nvPr>
            <p:ph type="subTitle" idx="1"/>
          </p:nvPr>
        </p:nvSpPr>
        <p:spPr>
          <a:xfrm>
            <a:off x="2970876" y="3579644"/>
            <a:ext cx="5228344" cy="2267365"/>
          </a:xfrm>
        </p:spPr>
        <p:txBody>
          <a:bodyPr>
            <a:noAutofit/>
          </a:bodyPr>
          <a:lstStyle/>
          <a:p>
            <a:pPr marL="742950" indent="-742950">
              <a:buFont typeface="+mj-lt"/>
              <a:buAutoNum type="arabicPeriod"/>
            </a:pPr>
            <a:r>
              <a:rPr lang="en-US" sz="2400" b="1" dirty="0" smtClean="0">
                <a:solidFill>
                  <a:schemeClr val="bg1"/>
                </a:solidFill>
              </a:rPr>
              <a:t>Completeness </a:t>
            </a:r>
          </a:p>
          <a:p>
            <a:pPr marL="742950" indent="-742950">
              <a:buFont typeface="+mj-lt"/>
              <a:buAutoNum type="arabicPeriod"/>
            </a:pPr>
            <a:r>
              <a:rPr lang="en-US" sz="2400" b="1" dirty="0" smtClean="0">
                <a:solidFill>
                  <a:schemeClr val="bg1"/>
                </a:solidFill>
              </a:rPr>
              <a:t>concreteness, </a:t>
            </a:r>
          </a:p>
          <a:p>
            <a:pPr marL="742950" indent="-742950">
              <a:buFont typeface="+mj-lt"/>
              <a:buAutoNum type="arabicPeriod"/>
            </a:pPr>
            <a:r>
              <a:rPr lang="en-US" sz="2400" b="1" dirty="0" smtClean="0">
                <a:solidFill>
                  <a:schemeClr val="bg1"/>
                </a:solidFill>
              </a:rPr>
              <a:t>Consideration</a:t>
            </a:r>
            <a:endParaRPr lang="en-US" sz="2400" b="1" dirty="0">
              <a:solidFill>
                <a:schemeClr val="bg1"/>
              </a:solidFill>
            </a:endParaRPr>
          </a:p>
          <a:p>
            <a:pPr marL="742950" indent="-742950">
              <a:buFont typeface="+mj-lt"/>
              <a:buAutoNum type="arabicPeriod"/>
            </a:pPr>
            <a:r>
              <a:rPr lang="en-US" sz="2400" b="1" dirty="0" smtClean="0">
                <a:solidFill>
                  <a:schemeClr val="bg1"/>
                </a:solidFill>
              </a:rPr>
              <a:t>courtesy</a:t>
            </a:r>
            <a:endParaRPr lang="en-US" sz="2400" b="1" dirty="0">
              <a:solidFill>
                <a:schemeClr val="bg1"/>
              </a:solidFill>
            </a:endParaRPr>
          </a:p>
        </p:txBody>
      </p:sp>
    </p:spTree>
    <p:extLst>
      <p:ext uri="{BB962C8B-B14F-4D97-AF65-F5344CB8AC3E}">
        <p14:creationId xmlns:p14="http://schemas.microsoft.com/office/powerpoint/2010/main" val="7285633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00100" y="611036"/>
            <a:ext cx="9829800" cy="1399998"/>
          </a:xfrm>
          <a:prstGeom prst="rect">
            <a:avLst/>
          </a:prstGeom>
        </p:spPr>
        <p:txBody>
          <a:bodyPr vert="horz" wrap="square" lIns="0" tIns="167258" rIns="0" bIns="0" rtlCol="0" anchor="ctr">
            <a:spAutoFit/>
          </a:bodyPr>
          <a:lstStyle/>
          <a:p>
            <a:pPr marL="12700" marR="5080" algn="ctr">
              <a:lnSpc>
                <a:spcPct val="100000"/>
              </a:lnSpc>
              <a:spcBef>
                <a:spcPts val="105"/>
              </a:spcBef>
            </a:pPr>
            <a:r>
              <a:rPr sz="4000" dirty="0"/>
              <a:t>Be </a:t>
            </a:r>
            <a:r>
              <a:rPr sz="4000" spc="-5" dirty="0"/>
              <a:t>Sincerely </a:t>
            </a:r>
            <a:r>
              <a:rPr sz="4000" dirty="0"/>
              <a:t>Tactful, Thoughtful,  and</a:t>
            </a:r>
            <a:r>
              <a:rPr sz="4000" spc="-25" dirty="0"/>
              <a:t> </a:t>
            </a:r>
            <a:r>
              <a:rPr sz="4000" dirty="0"/>
              <a:t>Appreciative</a:t>
            </a:r>
          </a:p>
        </p:txBody>
      </p:sp>
      <p:sp>
        <p:nvSpPr>
          <p:cNvPr id="8" name="object 8"/>
          <p:cNvSpPr txBox="1"/>
          <p:nvPr/>
        </p:nvSpPr>
        <p:spPr>
          <a:xfrm>
            <a:off x="728730" y="2422162"/>
            <a:ext cx="10210800" cy="813684"/>
          </a:xfrm>
          <a:prstGeom prst="rect">
            <a:avLst/>
          </a:prstGeom>
        </p:spPr>
        <p:txBody>
          <a:bodyPr vert="horz" wrap="square" lIns="0" tIns="13335" rIns="0" bIns="0" rtlCol="0">
            <a:spAutoFit/>
          </a:bodyPr>
          <a:lstStyle/>
          <a:p>
            <a:pPr marL="286385" marR="5080" indent="-274320" algn="just">
              <a:spcBef>
                <a:spcPts val="105"/>
              </a:spcBef>
            </a:pPr>
            <a:r>
              <a:rPr sz="2450" spc="-625" dirty="0">
                <a:solidFill>
                  <a:srgbClr val="0AD0D9"/>
                </a:solidFill>
                <a:latin typeface="Arial"/>
                <a:cs typeface="Arial"/>
              </a:rPr>
              <a:t> </a:t>
            </a:r>
            <a:r>
              <a:rPr sz="2600" dirty="0">
                <a:latin typeface="Georgia"/>
                <a:cs typeface="Georgia"/>
              </a:rPr>
              <a:t>Though few people are intentionally abrupt or blunt</a:t>
            </a:r>
            <a:r>
              <a:rPr sz="2600" spc="-409" dirty="0">
                <a:latin typeface="Georgia"/>
                <a:cs typeface="Georgia"/>
              </a:rPr>
              <a:t>,  </a:t>
            </a:r>
            <a:r>
              <a:rPr sz="2600" spc="-5" dirty="0">
                <a:latin typeface="Georgia"/>
                <a:cs typeface="Georgia"/>
              </a:rPr>
              <a:t>these </a:t>
            </a:r>
            <a:r>
              <a:rPr sz="2600" dirty="0">
                <a:latin typeface="Georgia"/>
                <a:cs typeface="Georgia"/>
              </a:rPr>
              <a:t>negative </a:t>
            </a:r>
            <a:r>
              <a:rPr sz="2600" spc="-5" dirty="0">
                <a:latin typeface="Georgia"/>
                <a:cs typeface="Georgia"/>
              </a:rPr>
              <a:t>traits </a:t>
            </a:r>
            <a:r>
              <a:rPr sz="2600" dirty="0">
                <a:latin typeface="Georgia"/>
                <a:cs typeface="Georgia"/>
              </a:rPr>
              <a:t>are a </a:t>
            </a:r>
            <a:r>
              <a:rPr sz="2600" spc="-5" dirty="0">
                <a:latin typeface="Georgia"/>
                <a:cs typeface="Georgia"/>
              </a:rPr>
              <a:t>common cause </a:t>
            </a:r>
            <a:r>
              <a:rPr sz="2600" dirty="0">
                <a:latin typeface="Georgia"/>
                <a:cs typeface="Georgia"/>
              </a:rPr>
              <a:t>of  discourtesy.</a:t>
            </a:r>
          </a:p>
        </p:txBody>
      </p:sp>
      <p:sp>
        <p:nvSpPr>
          <p:cNvPr id="9" name="object 9"/>
          <p:cNvSpPr txBox="1"/>
          <p:nvPr/>
        </p:nvSpPr>
        <p:spPr>
          <a:xfrm>
            <a:off x="1422043" y="3733320"/>
            <a:ext cx="3276600" cy="513602"/>
          </a:xfrm>
          <a:prstGeom prst="rect">
            <a:avLst/>
          </a:prstGeom>
          <a:solidFill>
            <a:srgbClr val="000000"/>
          </a:solidFill>
        </p:spPr>
        <p:txBody>
          <a:bodyPr vert="horz" wrap="square" lIns="0" tIns="20955" rIns="0" bIns="0" rtlCol="0">
            <a:spAutoFit/>
          </a:bodyPr>
          <a:lstStyle/>
          <a:p>
            <a:pPr marL="91440">
              <a:spcBef>
                <a:spcPts val="165"/>
              </a:spcBef>
            </a:pPr>
            <a:r>
              <a:rPr sz="3200" b="1" spc="114" dirty="0">
                <a:solidFill>
                  <a:srgbClr val="FFFFFF"/>
                </a:solidFill>
                <a:latin typeface="Times New Roman"/>
                <a:cs typeface="Times New Roman"/>
              </a:rPr>
              <a:t>Tactless,</a:t>
            </a:r>
            <a:r>
              <a:rPr sz="3200" b="1" spc="-65" dirty="0">
                <a:solidFill>
                  <a:srgbClr val="FFFFFF"/>
                </a:solidFill>
                <a:latin typeface="Times New Roman"/>
                <a:cs typeface="Times New Roman"/>
              </a:rPr>
              <a:t> </a:t>
            </a:r>
            <a:r>
              <a:rPr sz="3200" b="1" spc="160" dirty="0">
                <a:solidFill>
                  <a:srgbClr val="FFFFFF"/>
                </a:solidFill>
                <a:latin typeface="Times New Roman"/>
                <a:cs typeface="Times New Roman"/>
              </a:rPr>
              <a:t>Blunt</a:t>
            </a:r>
            <a:endParaRPr sz="3200" dirty="0">
              <a:latin typeface="Times New Roman"/>
              <a:cs typeface="Times New Roman"/>
            </a:endParaRPr>
          </a:p>
        </p:txBody>
      </p:sp>
      <p:sp>
        <p:nvSpPr>
          <p:cNvPr id="10" name="object 10"/>
          <p:cNvSpPr txBox="1"/>
          <p:nvPr/>
        </p:nvSpPr>
        <p:spPr>
          <a:xfrm>
            <a:off x="1219200" y="4428186"/>
            <a:ext cx="4267200" cy="2032000"/>
          </a:xfrm>
          <a:prstGeom prst="rect">
            <a:avLst/>
          </a:prstGeom>
          <a:solidFill>
            <a:srgbClr val="DBF5F8"/>
          </a:solidFill>
        </p:spPr>
        <p:txBody>
          <a:bodyPr vert="horz" wrap="square" lIns="0" tIns="22860" rIns="0" bIns="0" rtlCol="0">
            <a:spAutoFit/>
          </a:bodyPr>
          <a:lstStyle/>
          <a:p>
            <a:pPr marL="90805">
              <a:spcBef>
                <a:spcPts val="180"/>
              </a:spcBef>
            </a:pPr>
            <a:r>
              <a:rPr sz="2800" b="1" dirty="0">
                <a:latin typeface="Arial"/>
                <a:cs typeface="Arial"/>
              </a:rPr>
              <a:t>Stupid letter; I can’t</a:t>
            </a:r>
            <a:endParaRPr sz="2800" dirty="0">
              <a:latin typeface="Arial"/>
              <a:cs typeface="Arial"/>
            </a:endParaRPr>
          </a:p>
          <a:p>
            <a:pPr marL="90805">
              <a:spcBef>
                <a:spcPts val="5"/>
              </a:spcBef>
            </a:pPr>
            <a:r>
              <a:rPr sz="2800" b="1" dirty="0">
                <a:latin typeface="Times New Roman"/>
                <a:cs typeface="Times New Roman"/>
              </a:rPr>
              <a:t>understand any of it.</a:t>
            </a:r>
            <a:endParaRPr sz="2800" dirty="0">
              <a:latin typeface="Times New Roman"/>
              <a:cs typeface="Times New Roman"/>
            </a:endParaRPr>
          </a:p>
          <a:p>
            <a:pPr marL="90805" marR="113664">
              <a:spcBef>
                <a:spcPts val="1680"/>
              </a:spcBef>
            </a:pPr>
            <a:r>
              <a:rPr sz="2800" b="1" dirty="0">
                <a:latin typeface="Times New Roman"/>
                <a:cs typeface="Times New Roman"/>
              </a:rPr>
              <a:t>Clearly, you did not read  my latest fax.</a:t>
            </a:r>
            <a:endParaRPr sz="2800" dirty="0">
              <a:latin typeface="Times New Roman"/>
              <a:cs typeface="Times New Roman"/>
            </a:endParaRPr>
          </a:p>
        </p:txBody>
      </p:sp>
      <p:sp>
        <p:nvSpPr>
          <p:cNvPr id="11" name="object 11"/>
          <p:cNvSpPr txBox="1"/>
          <p:nvPr/>
        </p:nvSpPr>
        <p:spPr>
          <a:xfrm>
            <a:off x="6629400" y="3646974"/>
            <a:ext cx="3581400" cy="513602"/>
          </a:xfrm>
          <a:prstGeom prst="rect">
            <a:avLst/>
          </a:prstGeom>
          <a:solidFill>
            <a:srgbClr val="000000"/>
          </a:solidFill>
        </p:spPr>
        <p:txBody>
          <a:bodyPr vert="horz" wrap="square" lIns="0" tIns="20955" rIns="0" bIns="0" rtlCol="0">
            <a:spAutoFit/>
          </a:bodyPr>
          <a:lstStyle/>
          <a:p>
            <a:pPr marL="92075">
              <a:spcBef>
                <a:spcPts val="165"/>
              </a:spcBef>
            </a:pPr>
            <a:r>
              <a:rPr sz="3200" b="1" spc="114" dirty="0">
                <a:solidFill>
                  <a:srgbClr val="FFFFFF"/>
                </a:solidFill>
                <a:latin typeface="Times New Roman"/>
                <a:cs typeface="Times New Roman"/>
              </a:rPr>
              <a:t>More</a:t>
            </a:r>
            <a:r>
              <a:rPr sz="3200" b="1" spc="-220" dirty="0">
                <a:solidFill>
                  <a:srgbClr val="FFFFFF"/>
                </a:solidFill>
                <a:latin typeface="Times New Roman"/>
                <a:cs typeface="Times New Roman"/>
              </a:rPr>
              <a:t> </a:t>
            </a:r>
            <a:r>
              <a:rPr sz="3200" b="1" spc="75" dirty="0">
                <a:solidFill>
                  <a:srgbClr val="FFFFFF"/>
                </a:solidFill>
                <a:latin typeface="Times New Roman"/>
                <a:cs typeface="Times New Roman"/>
              </a:rPr>
              <a:t>Tactful</a:t>
            </a:r>
            <a:endParaRPr sz="3200" dirty="0">
              <a:latin typeface="Times New Roman"/>
              <a:cs typeface="Times New Roman"/>
            </a:endParaRPr>
          </a:p>
        </p:txBody>
      </p:sp>
      <p:sp>
        <p:nvSpPr>
          <p:cNvPr id="12" name="object 12"/>
          <p:cNvSpPr txBox="1"/>
          <p:nvPr/>
        </p:nvSpPr>
        <p:spPr>
          <a:xfrm>
            <a:off x="6210300" y="4428186"/>
            <a:ext cx="4419600" cy="2032000"/>
          </a:xfrm>
          <a:prstGeom prst="rect">
            <a:avLst/>
          </a:prstGeom>
          <a:solidFill>
            <a:srgbClr val="DBF5F8"/>
          </a:solidFill>
        </p:spPr>
        <p:txBody>
          <a:bodyPr vert="horz" wrap="square" lIns="0" tIns="22860" rIns="0" bIns="0" rtlCol="0">
            <a:spAutoFit/>
          </a:bodyPr>
          <a:lstStyle/>
          <a:p>
            <a:pPr marL="92075">
              <a:spcBef>
                <a:spcPts val="180"/>
              </a:spcBef>
            </a:pPr>
            <a:r>
              <a:rPr sz="2800" b="1" spc="-40" dirty="0">
                <a:latin typeface="Arial"/>
                <a:cs typeface="Arial"/>
              </a:rPr>
              <a:t>It’s </a:t>
            </a:r>
            <a:r>
              <a:rPr sz="2800" b="1" spc="-25" dirty="0">
                <a:latin typeface="Arial"/>
                <a:cs typeface="Arial"/>
              </a:rPr>
              <a:t>my</a:t>
            </a:r>
            <a:r>
              <a:rPr sz="2800" b="1" spc="-335" dirty="0">
                <a:latin typeface="Arial"/>
                <a:cs typeface="Arial"/>
              </a:rPr>
              <a:t> </a:t>
            </a:r>
            <a:r>
              <a:rPr sz="2800" b="1" spc="-45" dirty="0">
                <a:latin typeface="Arial"/>
                <a:cs typeface="Arial"/>
              </a:rPr>
              <a:t>understanding…</a:t>
            </a:r>
            <a:endParaRPr sz="2800" dirty="0">
              <a:latin typeface="Arial"/>
              <a:cs typeface="Arial"/>
            </a:endParaRPr>
          </a:p>
          <a:p>
            <a:pPr marL="92075" marR="325120" algn="just">
              <a:spcBef>
                <a:spcPts val="1685"/>
              </a:spcBef>
            </a:pPr>
            <a:r>
              <a:rPr sz="2800" b="1" spc="190" dirty="0">
                <a:latin typeface="Times New Roman"/>
                <a:cs typeface="Times New Roman"/>
              </a:rPr>
              <a:t>Sometimes </a:t>
            </a:r>
            <a:r>
              <a:rPr sz="2800" b="1" spc="130" dirty="0">
                <a:latin typeface="Times New Roman"/>
                <a:cs typeface="Times New Roman"/>
              </a:rPr>
              <a:t>my </a:t>
            </a:r>
            <a:r>
              <a:rPr sz="2800" b="1" spc="125" dirty="0">
                <a:latin typeface="Times New Roman"/>
                <a:cs typeface="Times New Roman"/>
              </a:rPr>
              <a:t>wording  </a:t>
            </a:r>
            <a:r>
              <a:rPr sz="2800" b="1" spc="165" dirty="0">
                <a:latin typeface="Times New Roman"/>
                <a:cs typeface="Times New Roman"/>
              </a:rPr>
              <a:t>is</a:t>
            </a:r>
            <a:r>
              <a:rPr sz="2800" b="1" spc="-110" dirty="0">
                <a:latin typeface="Times New Roman"/>
                <a:cs typeface="Times New Roman"/>
              </a:rPr>
              <a:t> </a:t>
            </a:r>
            <a:r>
              <a:rPr sz="2800" b="1" spc="215" dirty="0">
                <a:latin typeface="Times New Roman"/>
                <a:cs typeface="Times New Roman"/>
              </a:rPr>
              <a:t>not</a:t>
            </a:r>
            <a:r>
              <a:rPr sz="2800" b="1" spc="-150" dirty="0">
                <a:latin typeface="Times New Roman"/>
                <a:cs typeface="Times New Roman"/>
              </a:rPr>
              <a:t> </a:t>
            </a:r>
            <a:r>
              <a:rPr sz="2800" b="1" spc="110" dirty="0">
                <a:latin typeface="Times New Roman"/>
                <a:cs typeface="Times New Roman"/>
              </a:rPr>
              <a:t>precise;</a:t>
            </a:r>
            <a:r>
              <a:rPr sz="2800" b="1" spc="-20" dirty="0">
                <a:latin typeface="Times New Roman"/>
                <a:cs typeface="Times New Roman"/>
              </a:rPr>
              <a:t> </a:t>
            </a:r>
            <a:r>
              <a:rPr sz="2800" b="1" spc="180" dirty="0">
                <a:latin typeface="Times New Roman"/>
                <a:cs typeface="Times New Roman"/>
              </a:rPr>
              <a:t>let</a:t>
            </a:r>
            <a:r>
              <a:rPr sz="2800" b="1" spc="-105" dirty="0">
                <a:latin typeface="Times New Roman"/>
                <a:cs typeface="Times New Roman"/>
              </a:rPr>
              <a:t> </a:t>
            </a:r>
            <a:r>
              <a:rPr sz="2800" b="1" spc="270" dirty="0">
                <a:latin typeface="Times New Roman"/>
                <a:cs typeface="Times New Roman"/>
              </a:rPr>
              <a:t>me</a:t>
            </a:r>
            <a:r>
              <a:rPr sz="2800" b="1" spc="-135" dirty="0">
                <a:latin typeface="Times New Roman"/>
                <a:cs typeface="Times New Roman"/>
              </a:rPr>
              <a:t> </a:t>
            </a:r>
            <a:r>
              <a:rPr sz="2800" b="1" spc="65" dirty="0">
                <a:latin typeface="Times New Roman"/>
                <a:cs typeface="Times New Roman"/>
              </a:rPr>
              <a:t>try  </a:t>
            </a:r>
            <a:r>
              <a:rPr sz="2800" b="1" spc="140" dirty="0">
                <a:latin typeface="Times New Roman"/>
                <a:cs typeface="Times New Roman"/>
              </a:rPr>
              <a:t>again</a:t>
            </a:r>
            <a:endParaRPr sz="2800" dirty="0">
              <a:latin typeface="Times New Roman"/>
              <a:cs typeface="Times New Roman"/>
            </a:endParaRPr>
          </a:p>
        </p:txBody>
      </p:sp>
    </p:spTree>
    <p:extLst>
      <p:ext uri="{BB962C8B-B14F-4D97-AF65-F5344CB8AC3E}">
        <p14:creationId xmlns:p14="http://schemas.microsoft.com/office/powerpoint/2010/main" val="23563964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914400"/>
            <a:ext cx="10668000" cy="5562600"/>
          </a:xfrm>
          <a:prstGeom prst="rect">
            <a:avLst/>
          </a:prstGeom>
        </p:spPr>
      </p:pic>
      <p:sp>
        <p:nvSpPr>
          <p:cNvPr id="3" name="TextBox 2"/>
          <p:cNvSpPr txBox="1"/>
          <p:nvPr/>
        </p:nvSpPr>
        <p:spPr>
          <a:xfrm>
            <a:off x="1210614" y="218940"/>
            <a:ext cx="7289442" cy="523220"/>
          </a:xfrm>
          <a:prstGeom prst="rect">
            <a:avLst/>
          </a:prstGeom>
          <a:noFill/>
        </p:spPr>
        <p:txBody>
          <a:bodyPr wrap="square" rtlCol="0">
            <a:spAutoFit/>
          </a:bodyPr>
          <a:lstStyle/>
          <a:p>
            <a:pPr algn="ctr"/>
            <a:r>
              <a:rPr lang="en-US" sz="2800" b="1" dirty="0" smtClean="0"/>
              <a:t>DON`T USE FOLLOWING EXPRESSIONS</a:t>
            </a:r>
            <a:endParaRPr lang="en-US" sz="2800" b="1" dirty="0"/>
          </a:p>
        </p:txBody>
      </p:sp>
    </p:spTree>
    <p:extLst>
      <p:ext uri="{BB962C8B-B14F-4D97-AF65-F5344CB8AC3E}">
        <p14:creationId xmlns:p14="http://schemas.microsoft.com/office/powerpoint/2010/main" val="3826818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485900" y="762113"/>
            <a:ext cx="8610600" cy="566181"/>
          </a:xfrm>
          <a:prstGeom prst="rect">
            <a:avLst/>
          </a:prstGeom>
        </p:spPr>
        <p:txBody>
          <a:bodyPr vert="horz" wrap="square" lIns="0" tIns="12065" rIns="0" bIns="0" rtlCol="0" anchor="ctr">
            <a:spAutoFit/>
          </a:bodyPr>
          <a:lstStyle/>
          <a:p>
            <a:pPr marL="12700" marR="5080">
              <a:lnSpc>
                <a:spcPct val="100000"/>
              </a:lnSpc>
              <a:spcBef>
                <a:spcPts val="95"/>
              </a:spcBef>
            </a:pPr>
            <a:r>
              <a:rPr spc="-10" dirty="0"/>
              <a:t>Choose Nondiscriminatory  Expressions</a:t>
            </a:r>
          </a:p>
        </p:txBody>
      </p:sp>
      <p:sp>
        <p:nvSpPr>
          <p:cNvPr id="8" name="object 8"/>
          <p:cNvSpPr txBox="1"/>
          <p:nvPr/>
        </p:nvSpPr>
        <p:spPr>
          <a:xfrm>
            <a:off x="708337" y="2500962"/>
            <a:ext cx="10959921" cy="813684"/>
          </a:xfrm>
          <a:prstGeom prst="rect">
            <a:avLst/>
          </a:prstGeom>
        </p:spPr>
        <p:txBody>
          <a:bodyPr vert="horz" wrap="square" lIns="0" tIns="13335" rIns="0" bIns="0" rtlCol="0">
            <a:spAutoFit/>
          </a:bodyPr>
          <a:lstStyle/>
          <a:p>
            <a:pPr marL="469265" marR="5080" indent="-457200" algn="just">
              <a:spcBef>
                <a:spcPts val="105"/>
              </a:spcBef>
              <a:buFont typeface="Wingdings" panose="05000000000000000000" pitchFamily="2" charset="2"/>
              <a:buChar char="Ø"/>
            </a:pPr>
            <a:r>
              <a:rPr lang="en-US" sz="2600" dirty="0" smtClean="0">
                <a:latin typeface="Georgia"/>
                <a:cs typeface="Georgia"/>
              </a:rPr>
              <a:t>U</a:t>
            </a:r>
            <a:r>
              <a:rPr sz="2600" dirty="0" smtClean="0">
                <a:latin typeface="Georgia"/>
                <a:cs typeface="Georgia"/>
              </a:rPr>
              <a:t>se</a:t>
            </a:r>
            <a:r>
              <a:rPr sz="2600" spc="-405" dirty="0" smtClean="0">
                <a:latin typeface="Georgia"/>
                <a:cs typeface="Georgia"/>
              </a:rPr>
              <a:t> </a:t>
            </a:r>
            <a:r>
              <a:rPr sz="2600" dirty="0">
                <a:latin typeface="Georgia"/>
                <a:cs typeface="Georgia"/>
              </a:rPr>
              <a:t>nondiscriminatory </a:t>
            </a:r>
            <a:r>
              <a:rPr sz="2600" spc="-5" dirty="0">
                <a:latin typeface="Georgia"/>
                <a:cs typeface="Georgia"/>
              </a:rPr>
              <a:t>language that </a:t>
            </a:r>
            <a:r>
              <a:rPr sz="2600" dirty="0">
                <a:latin typeface="Georgia"/>
                <a:cs typeface="Georgia"/>
              </a:rPr>
              <a:t>reflects </a:t>
            </a:r>
            <a:r>
              <a:rPr sz="2600" spc="-5" dirty="0">
                <a:latin typeface="Georgia"/>
                <a:cs typeface="Georgia"/>
              </a:rPr>
              <a:t>equal  </a:t>
            </a:r>
            <a:r>
              <a:rPr sz="2600" dirty="0">
                <a:latin typeface="Georgia"/>
                <a:cs typeface="Georgia"/>
              </a:rPr>
              <a:t>treatment of </a:t>
            </a:r>
            <a:r>
              <a:rPr sz="2600" spc="-5" dirty="0">
                <a:latin typeface="Georgia"/>
                <a:cs typeface="Georgia"/>
              </a:rPr>
              <a:t>people regardless </a:t>
            </a:r>
            <a:r>
              <a:rPr sz="2600" dirty="0">
                <a:latin typeface="Georgia"/>
                <a:cs typeface="Georgia"/>
              </a:rPr>
              <a:t>of </a:t>
            </a:r>
            <a:r>
              <a:rPr sz="2600" spc="-5" dirty="0">
                <a:latin typeface="Georgia"/>
                <a:cs typeface="Georgia"/>
              </a:rPr>
              <a:t>gender, </a:t>
            </a:r>
            <a:r>
              <a:rPr sz="2600" dirty="0">
                <a:latin typeface="Georgia"/>
                <a:cs typeface="Georgia"/>
              </a:rPr>
              <a:t>race, </a:t>
            </a:r>
            <a:r>
              <a:rPr sz="2600" spc="-5" dirty="0">
                <a:latin typeface="Georgia"/>
                <a:cs typeface="Georgia"/>
              </a:rPr>
              <a:t>ethnic  </a:t>
            </a:r>
            <a:r>
              <a:rPr sz="2600" dirty="0">
                <a:latin typeface="Georgia"/>
                <a:cs typeface="Georgia"/>
              </a:rPr>
              <a:t>origin, and physical</a:t>
            </a:r>
            <a:r>
              <a:rPr sz="2600" spc="-80" dirty="0">
                <a:latin typeface="Georgia"/>
                <a:cs typeface="Georgia"/>
              </a:rPr>
              <a:t> </a:t>
            </a:r>
            <a:r>
              <a:rPr sz="2600" dirty="0">
                <a:latin typeface="Georgia"/>
                <a:cs typeface="Georgia"/>
              </a:rPr>
              <a:t>features.</a:t>
            </a:r>
          </a:p>
        </p:txBody>
      </p:sp>
      <p:sp>
        <p:nvSpPr>
          <p:cNvPr id="9" name="object 9"/>
          <p:cNvSpPr txBox="1"/>
          <p:nvPr/>
        </p:nvSpPr>
        <p:spPr>
          <a:xfrm>
            <a:off x="1343696" y="3992986"/>
            <a:ext cx="2819400" cy="514243"/>
          </a:xfrm>
          <a:prstGeom prst="rect">
            <a:avLst/>
          </a:prstGeom>
          <a:solidFill>
            <a:srgbClr val="000000"/>
          </a:solidFill>
        </p:spPr>
        <p:txBody>
          <a:bodyPr vert="horz" wrap="square" lIns="0" tIns="21590" rIns="0" bIns="0" rtlCol="0">
            <a:spAutoFit/>
          </a:bodyPr>
          <a:lstStyle/>
          <a:p>
            <a:pPr marL="91440">
              <a:spcBef>
                <a:spcPts val="170"/>
              </a:spcBef>
            </a:pPr>
            <a:r>
              <a:rPr sz="3200" b="1" spc="210" dirty="0">
                <a:solidFill>
                  <a:srgbClr val="FFFFFF"/>
                </a:solidFill>
                <a:latin typeface="Times New Roman"/>
                <a:cs typeface="Times New Roman"/>
              </a:rPr>
              <a:t>Questionable</a:t>
            </a:r>
            <a:endParaRPr sz="3200" dirty="0">
              <a:latin typeface="Times New Roman"/>
              <a:cs typeface="Times New Roman"/>
            </a:endParaRPr>
          </a:p>
        </p:txBody>
      </p:sp>
      <p:sp>
        <p:nvSpPr>
          <p:cNvPr id="10" name="object 10"/>
          <p:cNvSpPr/>
          <p:nvPr/>
        </p:nvSpPr>
        <p:spPr>
          <a:xfrm>
            <a:off x="1343696" y="4570412"/>
            <a:ext cx="2971800" cy="1801495"/>
          </a:xfrm>
          <a:custGeom>
            <a:avLst/>
            <a:gdLst/>
            <a:ahLst/>
            <a:cxnLst/>
            <a:rect l="l" t="t" r="r" b="b"/>
            <a:pathLst>
              <a:path w="2971800" h="1801495">
                <a:moveTo>
                  <a:pt x="0" y="1801368"/>
                </a:moveTo>
                <a:lnTo>
                  <a:pt x="2971800" y="1801368"/>
                </a:lnTo>
                <a:lnTo>
                  <a:pt x="2971800" y="0"/>
                </a:lnTo>
                <a:lnTo>
                  <a:pt x="0" y="0"/>
                </a:lnTo>
                <a:lnTo>
                  <a:pt x="0" y="1801368"/>
                </a:lnTo>
                <a:close/>
              </a:path>
            </a:pathLst>
          </a:custGeom>
          <a:solidFill>
            <a:srgbClr val="DBF5F8"/>
          </a:solidFill>
        </p:spPr>
        <p:txBody>
          <a:bodyPr wrap="square" lIns="0" tIns="0" rIns="0" bIns="0" rtlCol="0"/>
          <a:lstStyle/>
          <a:p>
            <a:endParaRPr/>
          </a:p>
        </p:txBody>
      </p:sp>
      <p:sp>
        <p:nvSpPr>
          <p:cNvPr id="11" name="object 11"/>
          <p:cNvSpPr txBox="1"/>
          <p:nvPr/>
        </p:nvSpPr>
        <p:spPr>
          <a:xfrm>
            <a:off x="1912973" y="4568975"/>
            <a:ext cx="1680845" cy="452120"/>
          </a:xfrm>
          <a:prstGeom prst="rect">
            <a:avLst/>
          </a:prstGeom>
        </p:spPr>
        <p:txBody>
          <a:bodyPr vert="horz" wrap="square" lIns="0" tIns="12065" rIns="0" bIns="0" rtlCol="0">
            <a:spAutoFit/>
          </a:bodyPr>
          <a:lstStyle/>
          <a:p>
            <a:pPr>
              <a:spcBef>
                <a:spcPts val="95"/>
              </a:spcBef>
            </a:pPr>
            <a:r>
              <a:rPr sz="2800" b="1" spc="120" dirty="0">
                <a:latin typeface="Times New Roman"/>
                <a:cs typeface="Times New Roman"/>
              </a:rPr>
              <a:t>Freshman</a:t>
            </a:r>
            <a:endParaRPr sz="2800" dirty="0">
              <a:latin typeface="Times New Roman"/>
              <a:cs typeface="Times New Roman"/>
            </a:endParaRPr>
          </a:p>
        </p:txBody>
      </p:sp>
      <p:sp>
        <p:nvSpPr>
          <p:cNvPr id="12" name="object 12"/>
          <p:cNvSpPr txBox="1"/>
          <p:nvPr/>
        </p:nvSpPr>
        <p:spPr>
          <a:xfrm>
            <a:off x="1912973" y="5856604"/>
            <a:ext cx="1790064" cy="452120"/>
          </a:xfrm>
          <a:prstGeom prst="rect">
            <a:avLst/>
          </a:prstGeom>
        </p:spPr>
        <p:txBody>
          <a:bodyPr vert="horz" wrap="square" lIns="0" tIns="12065" rIns="0" bIns="0" rtlCol="0">
            <a:spAutoFit/>
          </a:bodyPr>
          <a:lstStyle/>
          <a:p>
            <a:pPr>
              <a:spcBef>
                <a:spcPts val="95"/>
              </a:spcBef>
            </a:pPr>
            <a:r>
              <a:rPr sz="2800" b="1" spc="110" dirty="0">
                <a:latin typeface="Times New Roman"/>
                <a:cs typeface="Times New Roman"/>
              </a:rPr>
              <a:t>Manpower</a:t>
            </a:r>
            <a:endParaRPr sz="2800" dirty="0">
              <a:latin typeface="Times New Roman"/>
              <a:cs typeface="Times New Roman"/>
            </a:endParaRPr>
          </a:p>
        </p:txBody>
      </p:sp>
      <p:sp>
        <p:nvSpPr>
          <p:cNvPr id="13" name="object 13"/>
          <p:cNvSpPr txBox="1"/>
          <p:nvPr/>
        </p:nvSpPr>
        <p:spPr>
          <a:xfrm>
            <a:off x="6629400" y="3886201"/>
            <a:ext cx="3352800" cy="514243"/>
          </a:xfrm>
          <a:prstGeom prst="rect">
            <a:avLst/>
          </a:prstGeom>
          <a:solidFill>
            <a:srgbClr val="000000"/>
          </a:solidFill>
        </p:spPr>
        <p:txBody>
          <a:bodyPr vert="horz" wrap="square" lIns="0" tIns="21590" rIns="0" bIns="0" rtlCol="0">
            <a:spAutoFit/>
          </a:bodyPr>
          <a:lstStyle/>
          <a:p>
            <a:pPr marL="92075">
              <a:spcBef>
                <a:spcPts val="170"/>
              </a:spcBef>
            </a:pPr>
            <a:r>
              <a:rPr sz="3200" b="1" spc="114" dirty="0">
                <a:solidFill>
                  <a:srgbClr val="FFFFFF"/>
                </a:solidFill>
                <a:latin typeface="Times New Roman"/>
                <a:cs typeface="Times New Roman"/>
              </a:rPr>
              <a:t>More</a:t>
            </a:r>
            <a:r>
              <a:rPr sz="3200" b="1" spc="-170" dirty="0">
                <a:solidFill>
                  <a:srgbClr val="FFFFFF"/>
                </a:solidFill>
                <a:latin typeface="Times New Roman"/>
                <a:cs typeface="Times New Roman"/>
              </a:rPr>
              <a:t> </a:t>
            </a:r>
            <a:r>
              <a:rPr sz="3200" b="1" spc="175" dirty="0">
                <a:solidFill>
                  <a:srgbClr val="FFFFFF"/>
                </a:solidFill>
                <a:latin typeface="Times New Roman"/>
                <a:cs typeface="Times New Roman"/>
              </a:rPr>
              <a:t>Desirable</a:t>
            </a:r>
            <a:endParaRPr sz="3200">
              <a:latin typeface="Times New Roman"/>
              <a:cs typeface="Times New Roman"/>
            </a:endParaRPr>
          </a:p>
        </p:txBody>
      </p:sp>
      <p:sp>
        <p:nvSpPr>
          <p:cNvPr id="14" name="object 14"/>
          <p:cNvSpPr txBox="1"/>
          <p:nvPr/>
        </p:nvSpPr>
        <p:spPr>
          <a:xfrm>
            <a:off x="5791200" y="4465320"/>
            <a:ext cx="4495800" cy="2011680"/>
          </a:xfrm>
          <a:prstGeom prst="rect">
            <a:avLst/>
          </a:prstGeom>
          <a:solidFill>
            <a:srgbClr val="DBF5F8"/>
          </a:solidFill>
        </p:spPr>
        <p:txBody>
          <a:bodyPr vert="horz" wrap="square" lIns="0" tIns="20955" rIns="0" bIns="0" rtlCol="0">
            <a:spAutoFit/>
          </a:bodyPr>
          <a:lstStyle/>
          <a:p>
            <a:pPr marL="92075" marR="498475">
              <a:spcBef>
                <a:spcPts val="165"/>
              </a:spcBef>
            </a:pPr>
            <a:r>
              <a:rPr sz="2800" b="1" spc="110" dirty="0">
                <a:latin typeface="Times New Roman"/>
                <a:cs typeface="Times New Roman"/>
              </a:rPr>
              <a:t>Entering </a:t>
            </a:r>
            <a:r>
              <a:rPr sz="2800" b="1" spc="155" dirty="0">
                <a:latin typeface="Times New Roman"/>
                <a:cs typeface="Times New Roman"/>
              </a:rPr>
              <a:t>students;</a:t>
            </a:r>
            <a:r>
              <a:rPr sz="2800" b="1" spc="-270" dirty="0">
                <a:latin typeface="Times New Roman"/>
                <a:cs typeface="Times New Roman"/>
              </a:rPr>
              <a:t> </a:t>
            </a:r>
            <a:r>
              <a:rPr sz="2800" b="1" spc="114" dirty="0">
                <a:latin typeface="Times New Roman"/>
                <a:cs typeface="Times New Roman"/>
              </a:rPr>
              <a:t>first  </a:t>
            </a:r>
            <a:r>
              <a:rPr sz="2800" b="1" spc="70" dirty="0">
                <a:latin typeface="Times New Roman"/>
                <a:cs typeface="Times New Roman"/>
              </a:rPr>
              <a:t>year</a:t>
            </a:r>
            <a:r>
              <a:rPr sz="2800" b="1" spc="-160" dirty="0">
                <a:latin typeface="Times New Roman"/>
                <a:cs typeface="Times New Roman"/>
              </a:rPr>
              <a:t> </a:t>
            </a:r>
            <a:r>
              <a:rPr sz="2800" b="1" spc="180" dirty="0">
                <a:latin typeface="Times New Roman"/>
                <a:cs typeface="Times New Roman"/>
              </a:rPr>
              <a:t>student.</a:t>
            </a:r>
            <a:endParaRPr sz="2800">
              <a:latin typeface="Times New Roman"/>
              <a:cs typeface="Times New Roman"/>
            </a:endParaRPr>
          </a:p>
          <a:p>
            <a:pPr marL="92075" marR="858519">
              <a:spcBef>
                <a:spcPts val="1675"/>
              </a:spcBef>
            </a:pPr>
            <a:r>
              <a:rPr sz="2800" b="1" spc="40" dirty="0">
                <a:latin typeface="Times New Roman"/>
                <a:cs typeface="Times New Roman"/>
              </a:rPr>
              <a:t>Workers; </a:t>
            </a:r>
            <a:r>
              <a:rPr sz="2800" b="1" spc="155" dirty="0">
                <a:latin typeface="Times New Roman"/>
                <a:cs typeface="Times New Roman"/>
              </a:rPr>
              <a:t>employees;  </a:t>
            </a:r>
            <a:r>
              <a:rPr sz="2800" b="1" spc="100" dirty="0">
                <a:latin typeface="Times New Roman"/>
                <a:cs typeface="Times New Roman"/>
              </a:rPr>
              <a:t>work </a:t>
            </a:r>
            <a:r>
              <a:rPr sz="2800" b="1" spc="105" dirty="0">
                <a:latin typeface="Times New Roman"/>
                <a:cs typeface="Times New Roman"/>
              </a:rPr>
              <a:t>force</a:t>
            </a:r>
            <a:r>
              <a:rPr sz="2800" b="1" spc="-300" dirty="0">
                <a:latin typeface="Times New Roman"/>
                <a:cs typeface="Times New Roman"/>
              </a:rPr>
              <a:t> </a:t>
            </a:r>
            <a:r>
              <a:rPr sz="2800" b="1" spc="180" dirty="0">
                <a:latin typeface="Times New Roman"/>
                <a:cs typeface="Times New Roman"/>
              </a:rPr>
              <a:t>personnel</a:t>
            </a:r>
            <a:endParaRPr sz="2800">
              <a:latin typeface="Times New Roman"/>
              <a:cs typeface="Times New Roman"/>
            </a:endParaRPr>
          </a:p>
        </p:txBody>
      </p:sp>
    </p:spTree>
    <p:extLst>
      <p:ext uri="{BB962C8B-B14F-4D97-AF65-F5344CB8AC3E}">
        <p14:creationId xmlns:p14="http://schemas.microsoft.com/office/powerpoint/2010/main" val="19670444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209425" y="953916"/>
            <a:ext cx="2102485" cy="788670"/>
          </a:xfrm>
          <a:prstGeom prst="rect">
            <a:avLst/>
          </a:prstGeom>
        </p:spPr>
        <p:txBody>
          <a:bodyPr vert="horz" wrap="square" lIns="0" tIns="13335" rIns="0" bIns="0" rtlCol="0" anchor="ctr">
            <a:spAutoFit/>
          </a:bodyPr>
          <a:lstStyle/>
          <a:p>
            <a:pPr marL="12700">
              <a:lnSpc>
                <a:spcPct val="100000"/>
              </a:lnSpc>
              <a:spcBef>
                <a:spcPts val="105"/>
              </a:spcBef>
            </a:pPr>
            <a:r>
              <a:rPr sz="5000" spc="-900" dirty="0">
                <a:latin typeface="Arial"/>
                <a:cs typeface="Arial"/>
              </a:rPr>
              <a:t>E</a:t>
            </a:r>
            <a:r>
              <a:rPr sz="5000" spc="-465" dirty="0">
                <a:latin typeface="Arial"/>
                <a:cs typeface="Arial"/>
              </a:rPr>
              <a:t>x</a:t>
            </a:r>
            <a:r>
              <a:rPr sz="5000" spc="-135" dirty="0">
                <a:latin typeface="Arial"/>
                <a:cs typeface="Arial"/>
              </a:rPr>
              <a:t>e</a:t>
            </a:r>
            <a:r>
              <a:rPr sz="5000" spc="-170" dirty="0">
                <a:latin typeface="Arial"/>
                <a:cs typeface="Arial"/>
              </a:rPr>
              <a:t>r</a:t>
            </a:r>
            <a:r>
              <a:rPr sz="5000" spc="-295" dirty="0">
                <a:latin typeface="Arial"/>
                <a:cs typeface="Arial"/>
              </a:rPr>
              <a:t>cise</a:t>
            </a:r>
            <a:endParaRPr sz="5000" dirty="0">
              <a:latin typeface="Arial"/>
              <a:cs typeface="Arial"/>
            </a:endParaRPr>
          </a:p>
        </p:txBody>
      </p:sp>
      <p:sp>
        <p:nvSpPr>
          <p:cNvPr id="8" name="object 8"/>
          <p:cNvSpPr txBox="1"/>
          <p:nvPr/>
        </p:nvSpPr>
        <p:spPr>
          <a:xfrm>
            <a:off x="784538" y="2319077"/>
            <a:ext cx="10780690" cy="3949286"/>
          </a:xfrm>
          <a:prstGeom prst="rect">
            <a:avLst/>
          </a:prstGeom>
        </p:spPr>
        <p:txBody>
          <a:bodyPr vert="horz" wrap="square" lIns="0" tIns="12065" rIns="0" bIns="0" rtlCol="0">
            <a:spAutoFit/>
          </a:bodyPr>
          <a:lstStyle/>
          <a:p>
            <a:pPr marL="287020" marR="744855" indent="-274320">
              <a:spcBef>
                <a:spcPts val="95"/>
              </a:spcBef>
              <a:buClr>
                <a:srgbClr val="0AD0D9"/>
              </a:buClr>
              <a:buSzPct val="94642"/>
              <a:buFont typeface="Arial"/>
              <a:buChar char=""/>
              <a:tabLst>
                <a:tab pos="287020" algn="l"/>
              </a:tabLst>
            </a:pPr>
            <a:r>
              <a:rPr sz="3200" spc="-5" dirty="0">
                <a:latin typeface="Georgia"/>
                <a:cs typeface="Georgia"/>
              </a:rPr>
              <a:t>Show courtesy by </a:t>
            </a:r>
            <a:r>
              <a:rPr sz="3200" dirty="0">
                <a:latin typeface="Georgia"/>
                <a:cs typeface="Georgia"/>
              </a:rPr>
              <a:t>avoiding </a:t>
            </a:r>
            <a:r>
              <a:rPr sz="3200" spc="-5" dirty="0">
                <a:latin typeface="Georgia"/>
                <a:cs typeface="Georgia"/>
              </a:rPr>
              <a:t>tactless &amp; </a:t>
            </a:r>
            <a:r>
              <a:rPr sz="3200" spc="-90" dirty="0">
                <a:latin typeface="Georgia"/>
                <a:cs typeface="Georgia"/>
              </a:rPr>
              <a:t>blunt  </a:t>
            </a:r>
            <a:r>
              <a:rPr sz="3200" spc="-5" dirty="0" smtClean="0">
                <a:latin typeface="Georgia"/>
                <a:cs typeface="Georgia"/>
              </a:rPr>
              <a:t>language</a:t>
            </a:r>
            <a:r>
              <a:rPr lang="en-US" sz="3200" spc="-5" dirty="0" smtClean="0">
                <a:latin typeface="Georgia"/>
                <a:cs typeface="Georgia"/>
              </a:rPr>
              <a:t> from the following message</a:t>
            </a:r>
            <a:r>
              <a:rPr sz="3200" spc="-5" dirty="0" smtClean="0">
                <a:latin typeface="Georgia"/>
                <a:cs typeface="Georgia"/>
              </a:rPr>
              <a:t>.</a:t>
            </a:r>
            <a:endParaRPr sz="3200" dirty="0">
              <a:latin typeface="Georgia"/>
              <a:cs typeface="Georgia"/>
            </a:endParaRPr>
          </a:p>
          <a:p>
            <a:pPr>
              <a:spcBef>
                <a:spcPts val="40"/>
              </a:spcBef>
              <a:buChar char=""/>
            </a:pPr>
            <a:endParaRPr sz="3200" dirty="0">
              <a:latin typeface="Times New Roman"/>
              <a:cs typeface="Times New Roman"/>
            </a:endParaRPr>
          </a:p>
          <a:p>
            <a:pPr marL="287020" indent="-274320">
              <a:buClr>
                <a:srgbClr val="0AD0D9"/>
              </a:buClr>
              <a:buSzPct val="94230"/>
              <a:buFont typeface="Arial"/>
              <a:buChar char=""/>
              <a:tabLst>
                <a:tab pos="287020" algn="l"/>
              </a:tabLst>
            </a:pPr>
            <a:r>
              <a:rPr sz="3200" dirty="0">
                <a:latin typeface="Georgia"/>
                <a:cs typeface="Georgia"/>
              </a:rPr>
              <a:t>Your </a:t>
            </a:r>
            <a:r>
              <a:rPr sz="3200" spc="-5" dirty="0">
                <a:latin typeface="Georgia"/>
                <a:cs typeface="Georgia"/>
              </a:rPr>
              <a:t>letter </a:t>
            </a:r>
            <a:r>
              <a:rPr sz="3200" dirty="0">
                <a:latin typeface="Georgia"/>
                <a:cs typeface="Georgia"/>
              </a:rPr>
              <a:t>is not </a:t>
            </a:r>
            <a:r>
              <a:rPr sz="3200" spc="-5" dirty="0">
                <a:latin typeface="Georgia"/>
                <a:cs typeface="Georgia"/>
              </a:rPr>
              <a:t>clear </a:t>
            </a:r>
            <a:r>
              <a:rPr sz="3200" dirty="0">
                <a:latin typeface="Georgia"/>
                <a:cs typeface="Georgia"/>
              </a:rPr>
              <a:t>at</a:t>
            </a:r>
            <a:r>
              <a:rPr sz="3200" spc="-10" dirty="0">
                <a:latin typeface="Georgia"/>
                <a:cs typeface="Georgia"/>
              </a:rPr>
              <a:t> </a:t>
            </a:r>
            <a:r>
              <a:rPr sz="3200" dirty="0">
                <a:latin typeface="Georgia"/>
                <a:cs typeface="Georgia"/>
              </a:rPr>
              <a:t>all:</a:t>
            </a:r>
          </a:p>
          <a:p>
            <a:pPr marL="286385" marR="5080">
              <a:lnSpc>
                <a:spcPts val="2810"/>
              </a:lnSpc>
              <a:spcBef>
                <a:spcPts val="1855"/>
              </a:spcBef>
            </a:pPr>
            <a:r>
              <a:rPr sz="3200" dirty="0">
                <a:latin typeface="Georgia"/>
                <a:cs typeface="Georgia"/>
              </a:rPr>
              <a:t>Obviously, if you </a:t>
            </a:r>
            <a:r>
              <a:rPr sz="3200" spc="-5" dirty="0">
                <a:latin typeface="Georgia"/>
                <a:cs typeface="Georgia"/>
              </a:rPr>
              <a:t>would </a:t>
            </a:r>
            <a:r>
              <a:rPr sz="3200" dirty="0">
                <a:latin typeface="Georgia"/>
                <a:cs typeface="Georgia"/>
              </a:rPr>
              <a:t>read your policy </a:t>
            </a:r>
            <a:r>
              <a:rPr sz="3200" spc="-5" dirty="0">
                <a:latin typeface="Georgia"/>
                <a:cs typeface="Georgia"/>
              </a:rPr>
              <a:t>carefully  </a:t>
            </a:r>
            <a:r>
              <a:rPr sz="3200" dirty="0">
                <a:latin typeface="Georgia"/>
                <a:cs typeface="Georgia"/>
              </a:rPr>
              <a:t>you will be able </a:t>
            </a:r>
            <a:r>
              <a:rPr sz="3200" spc="-5" dirty="0">
                <a:latin typeface="Georgia"/>
                <a:cs typeface="Georgia"/>
              </a:rPr>
              <a:t>to </a:t>
            </a:r>
            <a:r>
              <a:rPr sz="3200" dirty="0">
                <a:latin typeface="Georgia"/>
                <a:cs typeface="Georgia"/>
              </a:rPr>
              <a:t>answer </a:t>
            </a:r>
            <a:r>
              <a:rPr sz="3200" spc="-5" dirty="0">
                <a:latin typeface="Georgia"/>
                <a:cs typeface="Georgia"/>
              </a:rPr>
              <a:t>these </a:t>
            </a:r>
            <a:r>
              <a:rPr sz="3200" dirty="0">
                <a:latin typeface="Georgia"/>
                <a:cs typeface="Georgia"/>
              </a:rPr>
              <a:t>questions</a:t>
            </a:r>
            <a:r>
              <a:rPr sz="3200" spc="-30" dirty="0">
                <a:latin typeface="Georgia"/>
                <a:cs typeface="Georgia"/>
              </a:rPr>
              <a:t> </a:t>
            </a:r>
            <a:r>
              <a:rPr sz="3200" dirty="0">
                <a:latin typeface="Georgia"/>
                <a:cs typeface="Georgia"/>
              </a:rPr>
              <a:t>yourself.</a:t>
            </a:r>
          </a:p>
          <a:p>
            <a:pPr marL="286385" marR="202565" indent="-116205">
              <a:lnSpc>
                <a:spcPts val="2810"/>
              </a:lnSpc>
              <a:spcBef>
                <a:spcPts val="2205"/>
              </a:spcBef>
            </a:pPr>
            <a:r>
              <a:rPr sz="3200" dirty="0">
                <a:latin typeface="Georgia"/>
                <a:cs typeface="Georgia"/>
              </a:rPr>
              <a:t>Apparently you already </a:t>
            </a:r>
            <a:r>
              <a:rPr sz="3200" spc="-5" dirty="0">
                <a:latin typeface="Georgia"/>
                <a:cs typeface="Georgia"/>
              </a:rPr>
              <a:t>forgotten what </a:t>
            </a:r>
            <a:r>
              <a:rPr sz="3200" dirty="0">
                <a:latin typeface="Georgia"/>
                <a:cs typeface="Georgia"/>
              </a:rPr>
              <a:t>I </a:t>
            </a:r>
            <a:r>
              <a:rPr sz="3200" spc="-5" dirty="0">
                <a:latin typeface="Georgia"/>
                <a:cs typeface="Georgia"/>
              </a:rPr>
              <a:t>wrote you  two weeks</a:t>
            </a:r>
            <a:r>
              <a:rPr sz="3200" spc="-20" dirty="0">
                <a:latin typeface="Georgia"/>
                <a:cs typeface="Georgia"/>
              </a:rPr>
              <a:t> </a:t>
            </a:r>
            <a:r>
              <a:rPr sz="3200" dirty="0">
                <a:latin typeface="Georgia"/>
                <a:cs typeface="Georgia"/>
              </a:rPr>
              <a:t>ago.</a:t>
            </a:r>
          </a:p>
        </p:txBody>
      </p:sp>
    </p:spTree>
    <p:extLst>
      <p:ext uri="{BB962C8B-B14F-4D97-AF65-F5344CB8AC3E}">
        <p14:creationId xmlns:p14="http://schemas.microsoft.com/office/powerpoint/2010/main" val="20988987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325335" y="876643"/>
            <a:ext cx="2102485" cy="788670"/>
          </a:xfrm>
          <a:prstGeom prst="rect">
            <a:avLst/>
          </a:prstGeom>
        </p:spPr>
        <p:txBody>
          <a:bodyPr vert="horz" wrap="square" lIns="0" tIns="13335" rIns="0" bIns="0" rtlCol="0" anchor="ctr">
            <a:spAutoFit/>
          </a:bodyPr>
          <a:lstStyle/>
          <a:p>
            <a:pPr marL="12700">
              <a:lnSpc>
                <a:spcPct val="100000"/>
              </a:lnSpc>
              <a:spcBef>
                <a:spcPts val="105"/>
              </a:spcBef>
            </a:pPr>
            <a:r>
              <a:rPr sz="5000" spc="-900" dirty="0">
                <a:latin typeface="Arial"/>
                <a:cs typeface="Arial"/>
              </a:rPr>
              <a:t>E</a:t>
            </a:r>
            <a:r>
              <a:rPr sz="5000" spc="-465" dirty="0">
                <a:latin typeface="Arial"/>
                <a:cs typeface="Arial"/>
              </a:rPr>
              <a:t>x</a:t>
            </a:r>
            <a:r>
              <a:rPr sz="5000" spc="-135" dirty="0">
                <a:latin typeface="Arial"/>
                <a:cs typeface="Arial"/>
              </a:rPr>
              <a:t>e</a:t>
            </a:r>
            <a:r>
              <a:rPr sz="5000" spc="-170" dirty="0">
                <a:latin typeface="Arial"/>
                <a:cs typeface="Arial"/>
              </a:rPr>
              <a:t>r</a:t>
            </a:r>
            <a:r>
              <a:rPr sz="5000" spc="-295" dirty="0">
                <a:latin typeface="Arial"/>
                <a:cs typeface="Arial"/>
              </a:rPr>
              <a:t>cise</a:t>
            </a:r>
            <a:endParaRPr sz="5000" dirty="0">
              <a:latin typeface="Arial"/>
              <a:cs typeface="Arial"/>
            </a:endParaRPr>
          </a:p>
        </p:txBody>
      </p:sp>
      <p:sp>
        <p:nvSpPr>
          <p:cNvPr id="8" name="object 8"/>
          <p:cNvSpPr txBox="1"/>
          <p:nvPr/>
        </p:nvSpPr>
        <p:spPr>
          <a:xfrm>
            <a:off x="849327" y="2383471"/>
            <a:ext cx="6066628" cy="4341573"/>
          </a:xfrm>
          <a:prstGeom prst="rect">
            <a:avLst/>
          </a:prstGeom>
        </p:spPr>
        <p:txBody>
          <a:bodyPr vert="horz" wrap="square" lIns="0" tIns="12065" rIns="0" bIns="0" rtlCol="0">
            <a:spAutoFit/>
          </a:bodyPr>
          <a:lstStyle/>
          <a:p>
            <a:pPr marL="12700">
              <a:spcBef>
                <a:spcPts val="95"/>
              </a:spcBef>
            </a:pPr>
            <a:r>
              <a:rPr sz="2800" spc="-10" dirty="0">
                <a:latin typeface="Georgia"/>
                <a:cs typeface="Georgia"/>
              </a:rPr>
              <a:t>Use </a:t>
            </a:r>
            <a:r>
              <a:rPr sz="2800" spc="-5" dirty="0">
                <a:latin typeface="Georgia"/>
                <a:cs typeface="Georgia"/>
              </a:rPr>
              <a:t>gender friendly</a:t>
            </a:r>
            <a:r>
              <a:rPr sz="2800" spc="-25" dirty="0">
                <a:latin typeface="Georgia"/>
                <a:cs typeface="Georgia"/>
              </a:rPr>
              <a:t> </a:t>
            </a:r>
            <a:r>
              <a:rPr sz="2800" spc="-10" dirty="0" smtClean="0">
                <a:latin typeface="Georgia"/>
                <a:cs typeface="Georgia"/>
              </a:rPr>
              <a:t>substitutes</a:t>
            </a:r>
            <a:endParaRPr lang="en-US" sz="2800" spc="-10" dirty="0" smtClean="0">
              <a:latin typeface="Georgia"/>
              <a:cs typeface="Georgia"/>
            </a:endParaRPr>
          </a:p>
          <a:p>
            <a:pPr marL="12700">
              <a:spcBef>
                <a:spcPts val="95"/>
              </a:spcBef>
            </a:pPr>
            <a:endParaRPr sz="4050" dirty="0">
              <a:latin typeface="Times New Roman"/>
              <a:cs typeface="Times New Roman"/>
            </a:endParaRPr>
          </a:p>
          <a:p>
            <a:pPr marL="287020" indent="-274320">
              <a:spcBef>
                <a:spcPts val="5"/>
              </a:spcBef>
              <a:buClr>
                <a:srgbClr val="0AD0D9"/>
              </a:buClr>
              <a:buSzPct val="94230"/>
              <a:buFont typeface="Arial"/>
              <a:buChar char=""/>
              <a:tabLst>
                <a:tab pos="287020" algn="l"/>
              </a:tabLst>
            </a:pPr>
            <a:r>
              <a:rPr sz="2600" spc="-5" dirty="0">
                <a:latin typeface="Georgia"/>
                <a:cs typeface="Georgia"/>
              </a:rPr>
              <a:t>Mankind</a:t>
            </a:r>
            <a:endParaRPr sz="2600" dirty="0">
              <a:latin typeface="Georgia"/>
              <a:cs typeface="Georgia"/>
            </a:endParaRPr>
          </a:p>
          <a:p>
            <a:pPr marL="366395" indent="-353695">
              <a:spcBef>
                <a:spcPts val="620"/>
              </a:spcBef>
              <a:buClr>
                <a:srgbClr val="0AD0D9"/>
              </a:buClr>
              <a:buSzPct val="94230"/>
              <a:buFont typeface="Arial"/>
              <a:buChar char=""/>
              <a:tabLst>
                <a:tab pos="366395" algn="l"/>
                <a:tab pos="367030" algn="l"/>
              </a:tabLst>
            </a:pPr>
            <a:r>
              <a:rPr sz="2600" dirty="0">
                <a:latin typeface="Georgia"/>
                <a:cs typeface="Georgia"/>
              </a:rPr>
              <a:t>The best man </a:t>
            </a:r>
            <a:r>
              <a:rPr sz="2600" spc="-5" dirty="0">
                <a:latin typeface="Georgia"/>
                <a:cs typeface="Georgia"/>
              </a:rPr>
              <a:t>for the</a:t>
            </a:r>
            <a:r>
              <a:rPr sz="2600" spc="-55" dirty="0">
                <a:latin typeface="Georgia"/>
                <a:cs typeface="Georgia"/>
              </a:rPr>
              <a:t> </a:t>
            </a:r>
            <a:r>
              <a:rPr sz="2600" dirty="0">
                <a:latin typeface="Georgia"/>
                <a:cs typeface="Georgia"/>
              </a:rPr>
              <a:t>job</a:t>
            </a:r>
          </a:p>
          <a:p>
            <a:pPr marL="366395" indent="-353695">
              <a:spcBef>
                <a:spcPts val="625"/>
              </a:spcBef>
              <a:buClr>
                <a:srgbClr val="0AD0D9"/>
              </a:buClr>
              <a:buSzPct val="94230"/>
              <a:buFont typeface="Arial"/>
              <a:buChar char=""/>
              <a:tabLst>
                <a:tab pos="366395" algn="l"/>
                <a:tab pos="367030" algn="l"/>
              </a:tabLst>
            </a:pPr>
            <a:r>
              <a:rPr sz="2600" spc="-5" dirty="0">
                <a:latin typeface="Georgia"/>
                <a:cs typeface="Georgia"/>
              </a:rPr>
              <a:t>Manmade</a:t>
            </a:r>
            <a:endParaRPr sz="2600" dirty="0">
              <a:latin typeface="Georgia"/>
              <a:cs typeface="Georgia"/>
            </a:endParaRPr>
          </a:p>
          <a:p>
            <a:pPr marL="366395" indent="-353695">
              <a:spcBef>
                <a:spcPts val="630"/>
              </a:spcBef>
              <a:buClr>
                <a:srgbClr val="0AD0D9"/>
              </a:buClr>
              <a:buSzPct val="94230"/>
              <a:buFont typeface="Arial"/>
              <a:buChar char=""/>
              <a:tabLst>
                <a:tab pos="366395" algn="l"/>
                <a:tab pos="367030" algn="l"/>
              </a:tabLst>
            </a:pPr>
            <a:r>
              <a:rPr sz="2600" spc="-5" dirty="0">
                <a:latin typeface="Georgia"/>
                <a:cs typeface="Georgia"/>
              </a:rPr>
              <a:t>Manpower</a:t>
            </a:r>
            <a:endParaRPr sz="2600" dirty="0">
              <a:latin typeface="Georgia"/>
              <a:cs typeface="Georgia"/>
            </a:endParaRPr>
          </a:p>
          <a:p>
            <a:pPr marL="366395" indent="-353695">
              <a:spcBef>
                <a:spcPts val="620"/>
              </a:spcBef>
              <a:buClr>
                <a:srgbClr val="0AD0D9"/>
              </a:buClr>
              <a:buSzPct val="94230"/>
              <a:buFont typeface="Arial"/>
              <a:buChar char=""/>
              <a:tabLst>
                <a:tab pos="366395" algn="l"/>
                <a:tab pos="367030" algn="l"/>
              </a:tabLst>
            </a:pPr>
            <a:r>
              <a:rPr sz="2600" dirty="0">
                <a:latin typeface="Georgia"/>
                <a:cs typeface="Georgia"/>
              </a:rPr>
              <a:t>Businessman</a:t>
            </a:r>
          </a:p>
          <a:p>
            <a:pPr marL="366395" indent="-353695">
              <a:spcBef>
                <a:spcPts val="630"/>
              </a:spcBef>
              <a:buClr>
                <a:srgbClr val="0AD0D9"/>
              </a:buClr>
              <a:buSzPct val="94230"/>
              <a:buFont typeface="Arial"/>
              <a:buChar char=""/>
              <a:tabLst>
                <a:tab pos="366395" algn="l"/>
                <a:tab pos="367030" algn="l"/>
              </a:tabLst>
            </a:pPr>
            <a:r>
              <a:rPr sz="2600" spc="-5" dirty="0">
                <a:latin typeface="Georgia"/>
                <a:cs typeface="Georgia"/>
              </a:rPr>
              <a:t>Sales</a:t>
            </a:r>
            <a:r>
              <a:rPr sz="2600" spc="5" dirty="0">
                <a:latin typeface="Georgia"/>
                <a:cs typeface="Georgia"/>
              </a:rPr>
              <a:t> </a:t>
            </a:r>
            <a:r>
              <a:rPr sz="2600" dirty="0">
                <a:latin typeface="Georgia"/>
                <a:cs typeface="Georgia"/>
              </a:rPr>
              <a:t>man</a:t>
            </a:r>
          </a:p>
          <a:p>
            <a:pPr marL="366395" indent="-353695">
              <a:spcBef>
                <a:spcPts val="620"/>
              </a:spcBef>
              <a:buClr>
                <a:srgbClr val="0AD0D9"/>
              </a:buClr>
              <a:buSzPct val="94230"/>
              <a:buFont typeface="Arial"/>
              <a:buChar char=""/>
              <a:tabLst>
                <a:tab pos="366395" algn="l"/>
                <a:tab pos="367030" algn="l"/>
              </a:tabLst>
            </a:pPr>
            <a:r>
              <a:rPr sz="2600" spc="-5" dirty="0">
                <a:latin typeface="Georgia"/>
                <a:cs typeface="Georgia"/>
              </a:rPr>
              <a:t>Chairman</a:t>
            </a:r>
            <a:endParaRPr sz="2600" dirty="0">
              <a:latin typeface="Georgia"/>
              <a:cs typeface="Georgia"/>
            </a:endParaRPr>
          </a:p>
        </p:txBody>
      </p:sp>
    </p:spTree>
    <p:extLst>
      <p:ext uri="{BB962C8B-B14F-4D97-AF65-F5344CB8AC3E}">
        <p14:creationId xmlns:p14="http://schemas.microsoft.com/office/powerpoint/2010/main" val="17489191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131373" y="3014735"/>
            <a:ext cx="10330824" cy="2409633"/>
          </a:xfrm>
          <a:prstGeom prst="rect">
            <a:avLst/>
          </a:prstGeom>
        </p:spPr>
        <p:txBody>
          <a:bodyPr vert="horz" wrap="square" lIns="0" tIns="252729" rIns="0" bIns="0" rtlCol="0" anchor="ctr">
            <a:spAutoFit/>
          </a:bodyPr>
          <a:lstStyle/>
          <a:p>
            <a:pPr marL="469900" marR="5080" indent="-457200">
              <a:lnSpc>
                <a:spcPts val="2810"/>
              </a:lnSpc>
              <a:spcBef>
                <a:spcPts val="455"/>
              </a:spcBef>
              <a:buFont typeface="Wingdings" panose="05000000000000000000" pitchFamily="2" charset="2"/>
              <a:buChar char="Ø"/>
              <a:tabLst>
                <a:tab pos="287020" algn="l"/>
              </a:tabLst>
            </a:pPr>
            <a:r>
              <a:rPr lang="en-US" sz="2800" dirty="0">
                <a:solidFill>
                  <a:schemeClr val="tx1"/>
                </a:solidFill>
              </a:rPr>
              <a:t>You guys </a:t>
            </a:r>
            <a:r>
              <a:rPr lang="en-US" sz="2800" spc="-5" dirty="0">
                <a:solidFill>
                  <a:schemeClr val="tx1"/>
                </a:solidFill>
              </a:rPr>
              <a:t>should </a:t>
            </a:r>
            <a:r>
              <a:rPr lang="en-US" sz="2800" dirty="0">
                <a:solidFill>
                  <a:schemeClr val="tx1"/>
                </a:solidFill>
              </a:rPr>
              <a:t>all be concerned about </a:t>
            </a:r>
            <a:r>
              <a:rPr lang="en-US" sz="2800" spc="-5" dirty="0">
                <a:solidFill>
                  <a:schemeClr val="tx1"/>
                </a:solidFill>
              </a:rPr>
              <a:t>the</a:t>
            </a:r>
            <a:r>
              <a:rPr lang="en-US" sz="2800" spc="-50" dirty="0">
                <a:solidFill>
                  <a:schemeClr val="tx1"/>
                </a:solidFill>
              </a:rPr>
              <a:t> </a:t>
            </a:r>
            <a:r>
              <a:rPr lang="en-US" sz="2800" spc="-50" dirty="0" smtClean="0">
                <a:solidFill>
                  <a:schemeClr val="tx1"/>
                </a:solidFill>
              </a:rPr>
              <a:t>issue. </a:t>
            </a:r>
            <a:br>
              <a:rPr lang="en-US" sz="2800" spc="-50" dirty="0" smtClean="0">
                <a:solidFill>
                  <a:schemeClr val="tx1"/>
                </a:solidFill>
              </a:rPr>
            </a:br>
            <a:r>
              <a:rPr lang="en-US" sz="2800" dirty="0">
                <a:solidFill>
                  <a:schemeClr val="tx1"/>
                </a:solidFill>
              </a:rPr>
              <a:t/>
            </a:r>
            <a:br>
              <a:rPr lang="en-US" sz="2800" dirty="0">
                <a:solidFill>
                  <a:schemeClr val="tx1"/>
                </a:solidFill>
              </a:rPr>
            </a:br>
            <a:r>
              <a:rPr lang="en-US" sz="2800" dirty="0" smtClean="0">
                <a:solidFill>
                  <a:schemeClr val="tx1"/>
                </a:solidFill>
                <a:latin typeface="Georgia"/>
                <a:cs typeface="Georgia"/>
              </a:rPr>
              <a:t>Each </a:t>
            </a:r>
            <a:r>
              <a:rPr lang="en-US" sz="2800" dirty="0">
                <a:solidFill>
                  <a:schemeClr val="tx1"/>
                </a:solidFill>
                <a:latin typeface="Georgia"/>
                <a:cs typeface="Georgia"/>
              </a:rPr>
              <a:t>manger has an assigned place – he should park  his car….</a:t>
            </a:r>
            <a:br>
              <a:rPr lang="en-US" sz="2800" dirty="0">
                <a:solidFill>
                  <a:schemeClr val="tx1"/>
                </a:solidFill>
                <a:latin typeface="Georgia"/>
                <a:cs typeface="Georgia"/>
              </a:rPr>
            </a:br>
            <a:r>
              <a:rPr lang="en-US" sz="2800" dirty="0">
                <a:solidFill>
                  <a:schemeClr val="tx1"/>
                </a:solidFill>
                <a:latin typeface="Georgia"/>
                <a:cs typeface="Georgia"/>
              </a:rPr>
              <a:t/>
            </a:r>
            <a:br>
              <a:rPr lang="en-US" sz="2800" dirty="0">
                <a:solidFill>
                  <a:schemeClr val="tx1"/>
                </a:solidFill>
                <a:latin typeface="Georgia"/>
                <a:cs typeface="Georgia"/>
              </a:rPr>
            </a:br>
            <a:r>
              <a:rPr lang="en-US" sz="2800" dirty="0">
                <a:solidFill>
                  <a:schemeClr val="tx1"/>
                </a:solidFill>
                <a:latin typeface="Georgia"/>
                <a:cs typeface="Georgia"/>
              </a:rPr>
              <a:t>Each customer will </a:t>
            </a:r>
            <a:r>
              <a:rPr lang="en-US" sz="2800" spc="-5" dirty="0">
                <a:solidFill>
                  <a:schemeClr val="tx1"/>
                </a:solidFill>
                <a:latin typeface="Georgia"/>
                <a:cs typeface="Georgia"/>
              </a:rPr>
              <a:t>have </a:t>
            </a:r>
            <a:r>
              <a:rPr lang="en-US" sz="2800" dirty="0">
                <a:solidFill>
                  <a:schemeClr val="tx1"/>
                </a:solidFill>
                <a:latin typeface="Georgia"/>
                <a:cs typeface="Georgia"/>
              </a:rPr>
              <a:t>change noted </a:t>
            </a:r>
            <a:r>
              <a:rPr lang="en-US" sz="2800" spc="-5" dirty="0">
                <a:solidFill>
                  <a:schemeClr val="tx1"/>
                </a:solidFill>
                <a:latin typeface="Georgia"/>
                <a:cs typeface="Georgia"/>
              </a:rPr>
              <a:t>on his</a:t>
            </a:r>
            <a:r>
              <a:rPr lang="en-US" sz="2800" spc="-60" dirty="0">
                <a:solidFill>
                  <a:schemeClr val="tx1"/>
                </a:solidFill>
                <a:latin typeface="Georgia"/>
                <a:cs typeface="Georgia"/>
              </a:rPr>
              <a:t> </a:t>
            </a:r>
            <a:r>
              <a:rPr lang="en-US" sz="2800" spc="-5" dirty="0">
                <a:solidFill>
                  <a:schemeClr val="tx1"/>
                </a:solidFill>
                <a:latin typeface="Georgia"/>
                <a:cs typeface="Georgia"/>
              </a:rPr>
              <a:t>bill</a:t>
            </a:r>
            <a:r>
              <a:rPr lang="en-US" sz="2800" dirty="0">
                <a:solidFill>
                  <a:schemeClr val="tx1"/>
                </a:solidFill>
                <a:latin typeface="Georgia"/>
                <a:cs typeface="Georgia"/>
              </a:rPr>
              <a:t/>
            </a:r>
            <a:br>
              <a:rPr lang="en-US" sz="2800" dirty="0">
                <a:solidFill>
                  <a:schemeClr val="tx1"/>
                </a:solidFill>
                <a:latin typeface="Georgia"/>
                <a:cs typeface="Georgia"/>
              </a:rPr>
            </a:br>
            <a:endParaRPr sz="2800" dirty="0">
              <a:solidFill>
                <a:schemeClr val="tx1"/>
              </a:solidFill>
              <a:latin typeface="Arial"/>
              <a:cs typeface="Arial"/>
            </a:endParaRPr>
          </a:p>
        </p:txBody>
      </p:sp>
      <p:sp>
        <p:nvSpPr>
          <p:cNvPr id="2" name="Rectangle 1"/>
          <p:cNvSpPr/>
          <p:nvPr/>
        </p:nvSpPr>
        <p:spPr>
          <a:xfrm>
            <a:off x="4233100" y="1006289"/>
            <a:ext cx="2720617" cy="830997"/>
          </a:xfrm>
          <a:prstGeom prst="rect">
            <a:avLst/>
          </a:prstGeom>
        </p:spPr>
        <p:txBody>
          <a:bodyPr wrap="none">
            <a:spAutoFit/>
          </a:bodyPr>
          <a:lstStyle/>
          <a:p>
            <a:r>
              <a:rPr lang="en-US" sz="4800" b="1" dirty="0">
                <a:solidFill>
                  <a:schemeClr val="bg1"/>
                </a:solidFill>
                <a:latin typeface="Arial"/>
                <a:cs typeface="Arial"/>
              </a:rPr>
              <a:t>Exercise</a:t>
            </a:r>
            <a:endParaRPr lang="en-US" sz="4800" b="1" dirty="0">
              <a:solidFill>
                <a:schemeClr val="bg1"/>
              </a:solidFill>
            </a:endParaRPr>
          </a:p>
        </p:txBody>
      </p:sp>
    </p:spTree>
    <p:extLst>
      <p:ext uri="{BB962C8B-B14F-4D97-AF65-F5344CB8AC3E}">
        <p14:creationId xmlns:p14="http://schemas.microsoft.com/office/powerpoint/2010/main" val="931025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105659" y="729437"/>
            <a:ext cx="5978525" cy="788670"/>
          </a:xfrm>
          <a:prstGeom prst="rect">
            <a:avLst/>
          </a:prstGeom>
        </p:spPr>
        <p:txBody>
          <a:bodyPr vert="horz" wrap="square" lIns="0" tIns="13335" rIns="0" bIns="0" rtlCol="0" anchor="ctr">
            <a:spAutoFit/>
          </a:bodyPr>
          <a:lstStyle/>
          <a:p>
            <a:pPr marL="12700">
              <a:lnSpc>
                <a:spcPct val="100000"/>
              </a:lnSpc>
              <a:spcBef>
                <a:spcPts val="105"/>
              </a:spcBef>
            </a:pPr>
            <a:r>
              <a:rPr sz="5000" b="1" spc="-5" dirty="0">
                <a:latin typeface="Georgia"/>
                <a:cs typeface="Georgia"/>
              </a:rPr>
              <a:t>CONSIDERATION</a:t>
            </a:r>
            <a:endParaRPr sz="5000">
              <a:latin typeface="Georgia"/>
              <a:cs typeface="Georgia"/>
            </a:endParaRPr>
          </a:p>
        </p:txBody>
      </p:sp>
      <p:sp>
        <p:nvSpPr>
          <p:cNvPr id="8" name="object 8"/>
          <p:cNvSpPr txBox="1"/>
          <p:nvPr/>
        </p:nvSpPr>
        <p:spPr>
          <a:xfrm>
            <a:off x="503342" y="2274052"/>
            <a:ext cx="11183158" cy="4224875"/>
          </a:xfrm>
          <a:prstGeom prst="rect">
            <a:avLst/>
          </a:prstGeom>
        </p:spPr>
        <p:txBody>
          <a:bodyPr vert="horz" wrap="square" lIns="0" tIns="13335" rIns="0" bIns="0" rtlCol="0">
            <a:spAutoFit/>
          </a:bodyPr>
          <a:lstStyle/>
          <a:p>
            <a:pPr marL="469265" marR="5080" indent="-457200" algn="just">
              <a:spcBef>
                <a:spcPts val="105"/>
              </a:spcBef>
              <a:buFont typeface="Wingdings" panose="05000000000000000000" pitchFamily="2" charset="2"/>
              <a:buChar char="v"/>
            </a:pPr>
            <a:r>
              <a:rPr sz="2600" spc="-5" dirty="0">
                <a:latin typeface="Georgia"/>
                <a:cs typeface="Georgia"/>
              </a:rPr>
              <a:t>Consideration means preparing every </a:t>
            </a:r>
            <a:r>
              <a:rPr sz="2600" dirty="0">
                <a:latin typeface="Georgia"/>
                <a:cs typeface="Georgia"/>
              </a:rPr>
              <a:t>message </a:t>
            </a:r>
            <a:r>
              <a:rPr sz="2600" spc="-5" dirty="0">
                <a:latin typeface="Georgia"/>
                <a:cs typeface="Georgia"/>
              </a:rPr>
              <a:t>with  the </a:t>
            </a:r>
            <a:r>
              <a:rPr sz="2600" dirty="0">
                <a:latin typeface="Georgia"/>
                <a:cs typeface="Georgia"/>
              </a:rPr>
              <a:t>message </a:t>
            </a:r>
            <a:r>
              <a:rPr sz="2600" spc="-5" dirty="0">
                <a:latin typeface="Georgia"/>
                <a:cs typeface="Georgia"/>
              </a:rPr>
              <a:t>receivers </a:t>
            </a:r>
            <a:r>
              <a:rPr sz="2600" dirty="0">
                <a:latin typeface="Georgia"/>
                <a:cs typeface="Georgia"/>
              </a:rPr>
              <a:t>in </a:t>
            </a:r>
            <a:r>
              <a:rPr sz="2600" spc="-5" dirty="0">
                <a:latin typeface="Georgia"/>
                <a:cs typeface="Georgia"/>
              </a:rPr>
              <a:t>mind; try </a:t>
            </a:r>
            <a:r>
              <a:rPr sz="2600" spc="-10" dirty="0">
                <a:latin typeface="Georgia"/>
                <a:cs typeface="Georgia"/>
              </a:rPr>
              <a:t>to </a:t>
            </a:r>
            <a:r>
              <a:rPr sz="2600" spc="-5" dirty="0">
                <a:latin typeface="Georgia"/>
                <a:cs typeface="Georgia"/>
              </a:rPr>
              <a:t>put yourself </a:t>
            </a:r>
            <a:r>
              <a:rPr sz="2600" spc="5" dirty="0">
                <a:latin typeface="Georgia"/>
                <a:cs typeface="Georgia"/>
              </a:rPr>
              <a:t>in  </a:t>
            </a:r>
            <a:r>
              <a:rPr sz="2600" dirty="0">
                <a:latin typeface="Georgia"/>
                <a:cs typeface="Georgia"/>
              </a:rPr>
              <a:t>their </a:t>
            </a:r>
            <a:r>
              <a:rPr sz="2600" spc="-5" dirty="0">
                <a:latin typeface="Georgia"/>
                <a:cs typeface="Georgia"/>
              </a:rPr>
              <a:t>place. </a:t>
            </a:r>
            <a:endParaRPr lang="en-US" sz="2600" spc="-5" dirty="0" smtClean="0">
              <a:latin typeface="Georgia"/>
              <a:cs typeface="Georgia"/>
            </a:endParaRPr>
          </a:p>
          <a:p>
            <a:pPr marL="469265" marR="5080" indent="-457200" algn="just">
              <a:spcBef>
                <a:spcPts val="105"/>
              </a:spcBef>
              <a:buFont typeface="Wingdings" panose="05000000000000000000" pitchFamily="2" charset="2"/>
              <a:buChar char="v"/>
            </a:pPr>
            <a:r>
              <a:rPr lang="en-US" sz="2600" dirty="0">
                <a:latin typeface="Georgia"/>
                <a:cs typeface="Georgia"/>
              </a:rPr>
              <a:t>D</a:t>
            </a:r>
            <a:r>
              <a:rPr sz="2600" dirty="0" smtClean="0">
                <a:latin typeface="Georgia"/>
                <a:cs typeface="Georgia"/>
              </a:rPr>
              <a:t>o </a:t>
            </a:r>
            <a:r>
              <a:rPr sz="2600" spc="-10" dirty="0">
                <a:latin typeface="Georgia"/>
                <a:cs typeface="Georgia"/>
              </a:rPr>
              <a:t>not </a:t>
            </a:r>
            <a:r>
              <a:rPr sz="2600" spc="-5" dirty="0">
                <a:latin typeface="Georgia"/>
                <a:cs typeface="Georgia"/>
              </a:rPr>
              <a:t>lose </a:t>
            </a:r>
            <a:r>
              <a:rPr sz="2600" dirty="0">
                <a:latin typeface="Georgia"/>
                <a:cs typeface="Georgia"/>
              </a:rPr>
              <a:t>your  </a:t>
            </a:r>
            <a:r>
              <a:rPr sz="2600" dirty="0" smtClean="0">
                <a:latin typeface="Georgia"/>
                <a:cs typeface="Georgia"/>
              </a:rPr>
              <a:t>temper</a:t>
            </a:r>
            <a:r>
              <a:rPr lang="en-US" sz="2600" dirty="0" smtClean="0">
                <a:latin typeface="Georgia"/>
                <a:cs typeface="Georgia"/>
              </a:rPr>
              <a:t>. </a:t>
            </a:r>
            <a:r>
              <a:rPr lang="en-US" sz="2600" spc="-5" dirty="0">
                <a:latin typeface="Georgia"/>
                <a:cs typeface="Georgia"/>
              </a:rPr>
              <a:t>D</a:t>
            </a:r>
            <a:r>
              <a:rPr sz="2600" dirty="0" smtClean="0">
                <a:latin typeface="Georgia"/>
                <a:cs typeface="Georgia"/>
              </a:rPr>
              <a:t>o </a:t>
            </a:r>
            <a:r>
              <a:rPr sz="2600" dirty="0">
                <a:latin typeface="Georgia"/>
                <a:cs typeface="Georgia"/>
              </a:rPr>
              <a:t>not </a:t>
            </a:r>
            <a:r>
              <a:rPr sz="2600" spc="-5" dirty="0">
                <a:latin typeface="Georgia"/>
                <a:cs typeface="Georgia"/>
              </a:rPr>
              <a:t>accuse and </a:t>
            </a:r>
            <a:r>
              <a:rPr sz="2600" spc="-5" dirty="0" smtClean="0">
                <a:latin typeface="Georgia"/>
                <a:cs typeface="Georgia"/>
              </a:rPr>
              <a:t>do </a:t>
            </a:r>
            <a:r>
              <a:rPr sz="2600" dirty="0">
                <a:latin typeface="Georgia"/>
                <a:cs typeface="Georgia"/>
              </a:rPr>
              <a:t>not </a:t>
            </a:r>
            <a:r>
              <a:rPr sz="2600" spc="-5" dirty="0">
                <a:latin typeface="Georgia"/>
                <a:cs typeface="Georgia"/>
              </a:rPr>
              <a:t>charge  them without facts. </a:t>
            </a:r>
            <a:endParaRPr lang="en-US" sz="2600" spc="-5" dirty="0">
              <a:latin typeface="Georgia"/>
              <a:cs typeface="Georgia"/>
            </a:endParaRPr>
          </a:p>
          <a:p>
            <a:pPr marL="469265" marR="5080" indent="-457200" algn="just">
              <a:spcBef>
                <a:spcPts val="105"/>
              </a:spcBef>
              <a:buFont typeface="Wingdings" panose="05000000000000000000" pitchFamily="2" charset="2"/>
              <a:buChar char="v"/>
            </a:pPr>
            <a:r>
              <a:rPr lang="en-US" sz="2600" spc="-5" dirty="0" smtClean="0">
                <a:latin typeface="Georgia"/>
                <a:cs typeface="Georgia"/>
              </a:rPr>
              <a:t>T</a:t>
            </a:r>
            <a:r>
              <a:rPr sz="2600" spc="-5" dirty="0" smtClean="0">
                <a:latin typeface="Georgia"/>
                <a:cs typeface="Georgia"/>
              </a:rPr>
              <a:t>he </a:t>
            </a:r>
            <a:r>
              <a:rPr sz="2600" spc="-5" dirty="0">
                <a:latin typeface="Georgia"/>
                <a:cs typeface="Georgia"/>
              </a:rPr>
              <a:t>thoughtful </a:t>
            </a:r>
            <a:r>
              <a:rPr sz="2600" dirty="0">
                <a:latin typeface="Georgia"/>
                <a:cs typeface="Georgia"/>
              </a:rPr>
              <a:t>consideration </a:t>
            </a:r>
            <a:r>
              <a:rPr sz="2600" spc="5" dirty="0">
                <a:latin typeface="Georgia"/>
                <a:cs typeface="Georgia"/>
              </a:rPr>
              <a:t>is  </a:t>
            </a:r>
            <a:r>
              <a:rPr sz="2600" dirty="0">
                <a:latin typeface="Georgia"/>
                <a:cs typeface="Georgia"/>
              </a:rPr>
              <a:t>also </a:t>
            </a:r>
            <a:r>
              <a:rPr sz="2600" spc="-5" dirty="0">
                <a:latin typeface="Georgia"/>
                <a:cs typeface="Georgia"/>
              </a:rPr>
              <a:t>called</a:t>
            </a:r>
            <a:r>
              <a:rPr sz="2600" spc="-20" dirty="0">
                <a:latin typeface="Georgia"/>
                <a:cs typeface="Georgia"/>
              </a:rPr>
              <a:t> </a:t>
            </a:r>
            <a:r>
              <a:rPr sz="2600" b="1" dirty="0">
                <a:latin typeface="Georgia"/>
                <a:cs typeface="Georgia"/>
              </a:rPr>
              <a:t>“you-attitude”.</a:t>
            </a:r>
          </a:p>
          <a:p>
            <a:pPr>
              <a:lnSpc>
                <a:spcPct val="100000"/>
              </a:lnSpc>
            </a:pPr>
            <a:endParaRPr sz="3800" dirty="0">
              <a:latin typeface="Times New Roman"/>
              <a:cs typeface="Times New Roman"/>
            </a:endParaRPr>
          </a:p>
          <a:p>
            <a:pPr marL="527050" indent="-514350">
              <a:buClr>
                <a:srgbClr val="0AD0D9"/>
              </a:buClr>
              <a:buSzPct val="94230"/>
              <a:buFont typeface="+mj-lt"/>
              <a:buAutoNum type="arabicPeriod"/>
              <a:tabLst>
                <a:tab pos="287020" algn="l"/>
              </a:tabLst>
            </a:pPr>
            <a:r>
              <a:rPr sz="2600" dirty="0">
                <a:latin typeface="Georgia"/>
                <a:cs typeface="Georgia"/>
              </a:rPr>
              <a:t>Focus on “You” instead of </a:t>
            </a:r>
            <a:r>
              <a:rPr sz="2600" spc="-5" dirty="0">
                <a:latin typeface="Georgia"/>
                <a:cs typeface="Georgia"/>
              </a:rPr>
              <a:t>“I” </a:t>
            </a:r>
            <a:r>
              <a:rPr sz="2600" dirty="0">
                <a:latin typeface="Georgia"/>
                <a:cs typeface="Georgia"/>
              </a:rPr>
              <a:t>and</a:t>
            </a:r>
            <a:r>
              <a:rPr sz="2600" spc="-65" dirty="0">
                <a:latin typeface="Georgia"/>
                <a:cs typeface="Georgia"/>
              </a:rPr>
              <a:t> </a:t>
            </a:r>
            <a:r>
              <a:rPr sz="2600" spc="-5" dirty="0">
                <a:latin typeface="Georgia"/>
                <a:cs typeface="Georgia"/>
              </a:rPr>
              <a:t>“We</a:t>
            </a:r>
            <a:r>
              <a:rPr sz="2600" spc="-5" dirty="0" smtClean="0">
                <a:latin typeface="Georgia"/>
                <a:cs typeface="Georgia"/>
              </a:rPr>
              <a:t>”.</a:t>
            </a:r>
            <a:endParaRPr lang="en-US" sz="2600" dirty="0">
              <a:latin typeface="Georgia"/>
              <a:cs typeface="Georgia"/>
            </a:endParaRPr>
          </a:p>
          <a:p>
            <a:pPr marL="527050" indent="-514350">
              <a:buClr>
                <a:srgbClr val="0AD0D9"/>
              </a:buClr>
              <a:buSzPct val="94230"/>
              <a:buFont typeface="+mj-lt"/>
              <a:buAutoNum type="arabicPeriod"/>
              <a:tabLst>
                <a:tab pos="287020" algn="l"/>
              </a:tabLst>
            </a:pPr>
            <a:r>
              <a:rPr sz="2600" spc="-5" dirty="0" smtClean="0">
                <a:latin typeface="Georgia"/>
                <a:cs typeface="Georgia"/>
              </a:rPr>
              <a:t>Show </a:t>
            </a:r>
            <a:r>
              <a:rPr sz="2600" dirty="0">
                <a:latin typeface="Georgia"/>
                <a:cs typeface="Georgia"/>
              </a:rPr>
              <a:t>audience benefit </a:t>
            </a:r>
            <a:r>
              <a:rPr sz="2600" spc="-5" dirty="0">
                <a:latin typeface="Georgia"/>
                <a:cs typeface="Georgia"/>
              </a:rPr>
              <a:t>or </a:t>
            </a:r>
            <a:r>
              <a:rPr sz="2600" dirty="0">
                <a:latin typeface="Georgia"/>
                <a:cs typeface="Georgia"/>
              </a:rPr>
              <a:t>interest in the</a:t>
            </a:r>
            <a:r>
              <a:rPr sz="2600" spc="-15" dirty="0">
                <a:latin typeface="Georgia"/>
                <a:cs typeface="Georgia"/>
              </a:rPr>
              <a:t> </a:t>
            </a:r>
            <a:r>
              <a:rPr sz="2600" dirty="0" smtClean="0">
                <a:latin typeface="Georgia"/>
                <a:cs typeface="Georgia"/>
              </a:rPr>
              <a:t>receiver.</a:t>
            </a:r>
            <a:endParaRPr lang="en-US" sz="2600" dirty="0" smtClean="0">
              <a:latin typeface="Georgia"/>
              <a:cs typeface="Georgia"/>
            </a:endParaRPr>
          </a:p>
          <a:p>
            <a:pPr marL="527050" indent="-514350">
              <a:buClr>
                <a:srgbClr val="0AD0D9"/>
              </a:buClr>
              <a:buSzPct val="94230"/>
              <a:buFont typeface="+mj-lt"/>
              <a:buAutoNum type="arabicPeriod"/>
              <a:tabLst>
                <a:tab pos="287020" algn="l"/>
              </a:tabLst>
            </a:pPr>
            <a:r>
              <a:rPr sz="2600" dirty="0" smtClean="0">
                <a:latin typeface="Georgia"/>
                <a:cs typeface="Georgia"/>
              </a:rPr>
              <a:t>Emphasize positive</a:t>
            </a:r>
            <a:r>
              <a:rPr lang="en-US" sz="2600" dirty="0" smtClean="0">
                <a:latin typeface="Georgia"/>
                <a:cs typeface="Georgia"/>
              </a:rPr>
              <a:t> and</a:t>
            </a:r>
            <a:r>
              <a:rPr sz="2600" dirty="0" smtClean="0">
                <a:latin typeface="Georgia"/>
                <a:cs typeface="Georgia"/>
              </a:rPr>
              <a:t> </a:t>
            </a:r>
            <a:r>
              <a:rPr sz="2600" dirty="0">
                <a:latin typeface="Georgia"/>
                <a:cs typeface="Georgia"/>
              </a:rPr>
              <a:t>pleasant</a:t>
            </a:r>
            <a:r>
              <a:rPr sz="2600" spc="-25" dirty="0">
                <a:latin typeface="Georgia"/>
                <a:cs typeface="Georgia"/>
              </a:rPr>
              <a:t> </a:t>
            </a:r>
            <a:r>
              <a:rPr sz="2600" dirty="0" smtClean="0">
                <a:latin typeface="Georgia"/>
                <a:cs typeface="Georgia"/>
              </a:rPr>
              <a:t>facts.</a:t>
            </a:r>
            <a:endParaRPr lang="en-US" sz="2600" dirty="0">
              <a:latin typeface="Georgia"/>
              <a:cs typeface="Georgia"/>
            </a:endParaRPr>
          </a:p>
          <a:p>
            <a:pPr marL="527050" indent="-514350">
              <a:buClr>
                <a:srgbClr val="0AD0D9"/>
              </a:buClr>
              <a:buSzPct val="94230"/>
              <a:buFont typeface="+mj-lt"/>
              <a:buAutoNum type="arabicPeriod"/>
              <a:tabLst>
                <a:tab pos="287020" algn="l"/>
              </a:tabLst>
            </a:pPr>
            <a:r>
              <a:rPr lang="en-US" sz="2600" dirty="0" smtClean="0">
                <a:latin typeface="Georgia"/>
                <a:cs typeface="Georgia"/>
              </a:rPr>
              <a:t>Visualize readers` problems, desires, emotions and response.</a:t>
            </a:r>
            <a:endParaRPr sz="2600" dirty="0">
              <a:latin typeface="Georgia"/>
              <a:cs typeface="Georgia"/>
            </a:endParaRPr>
          </a:p>
        </p:txBody>
      </p:sp>
    </p:spTree>
    <p:extLst>
      <p:ext uri="{BB962C8B-B14F-4D97-AF65-F5344CB8AC3E}">
        <p14:creationId xmlns:p14="http://schemas.microsoft.com/office/powerpoint/2010/main" val="15919419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968500" y="592067"/>
            <a:ext cx="8007350" cy="1366400"/>
          </a:xfrm>
          <a:prstGeom prst="rect">
            <a:avLst/>
          </a:prstGeom>
        </p:spPr>
        <p:txBody>
          <a:bodyPr vert="horz" wrap="square" lIns="0" tIns="12065" rIns="0" bIns="0" rtlCol="0" anchor="ctr">
            <a:spAutoFit/>
          </a:bodyPr>
          <a:lstStyle/>
          <a:p>
            <a:pPr marL="12700" marR="5080">
              <a:lnSpc>
                <a:spcPct val="100000"/>
              </a:lnSpc>
              <a:spcBef>
                <a:spcPts val="95"/>
              </a:spcBef>
            </a:pPr>
            <a:r>
              <a:rPr spc="-409" dirty="0">
                <a:latin typeface="Arial"/>
                <a:cs typeface="Arial"/>
              </a:rPr>
              <a:t>Focus </a:t>
            </a:r>
            <a:r>
              <a:rPr spc="-155" dirty="0">
                <a:latin typeface="Arial"/>
                <a:cs typeface="Arial"/>
              </a:rPr>
              <a:t>on </a:t>
            </a:r>
            <a:r>
              <a:rPr spc="-125" dirty="0">
                <a:latin typeface="Arial"/>
                <a:cs typeface="Arial"/>
              </a:rPr>
              <a:t>“You” </a:t>
            </a:r>
            <a:r>
              <a:rPr spc="-210" dirty="0">
                <a:latin typeface="Arial"/>
                <a:cs typeface="Arial"/>
              </a:rPr>
              <a:t>Instead </a:t>
            </a:r>
            <a:r>
              <a:rPr spc="-10" dirty="0">
                <a:latin typeface="Arial"/>
                <a:cs typeface="Arial"/>
              </a:rPr>
              <a:t>of </a:t>
            </a:r>
            <a:r>
              <a:rPr spc="235" dirty="0">
                <a:latin typeface="Arial"/>
                <a:cs typeface="Arial"/>
              </a:rPr>
              <a:t>“I”</a:t>
            </a:r>
            <a:r>
              <a:rPr spc="-630" dirty="0">
                <a:latin typeface="Arial"/>
                <a:cs typeface="Arial"/>
              </a:rPr>
              <a:t> </a:t>
            </a:r>
            <a:r>
              <a:rPr spc="-40" dirty="0">
                <a:latin typeface="Arial"/>
                <a:cs typeface="Arial"/>
              </a:rPr>
              <a:t>or  </a:t>
            </a:r>
            <a:r>
              <a:rPr spc="30" dirty="0" smtClean="0">
                <a:latin typeface="Arial"/>
                <a:cs typeface="Arial"/>
              </a:rPr>
              <a:t>We</a:t>
            </a:r>
            <a:r>
              <a:rPr spc="30" dirty="0">
                <a:latin typeface="Arial"/>
                <a:cs typeface="Arial"/>
              </a:rPr>
              <a:t>”</a:t>
            </a:r>
          </a:p>
        </p:txBody>
      </p:sp>
      <p:sp>
        <p:nvSpPr>
          <p:cNvPr id="8" name="object 8"/>
          <p:cNvSpPr/>
          <p:nvPr/>
        </p:nvSpPr>
        <p:spPr>
          <a:xfrm>
            <a:off x="4724400" y="2737104"/>
            <a:ext cx="2215896" cy="899160"/>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741018" y="2228923"/>
            <a:ext cx="10875725" cy="3829895"/>
          </a:xfrm>
          <a:prstGeom prst="rect">
            <a:avLst/>
          </a:prstGeom>
        </p:spPr>
        <p:txBody>
          <a:bodyPr vert="horz" wrap="square" lIns="0" tIns="13335" rIns="0" bIns="0" rtlCol="0">
            <a:spAutoFit/>
          </a:bodyPr>
          <a:lstStyle/>
          <a:p>
            <a:pPr marL="469265" marR="59055" indent="-457200">
              <a:spcBef>
                <a:spcPts val="105"/>
              </a:spcBef>
              <a:buFont typeface="Wingdings" panose="05000000000000000000" pitchFamily="2" charset="2"/>
              <a:buChar char="v"/>
            </a:pPr>
            <a:r>
              <a:rPr sz="2600" dirty="0" smtClean="0">
                <a:latin typeface="Georgia"/>
                <a:cs typeface="Georgia"/>
              </a:rPr>
              <a:t>Using </a:t>
            </a:r>
            <a:r>
              <a:rPr sz="2600" b="1" dirty="0">
                <a:latin typeface="Georgia"/>
                <a:cs typeface="Georgia"/>
              </a:rPr>
              <a:t>“you” </a:t>
            </a:r>
            <a:r>
              <a:rPr sz="2600" dirty="0">
                <a:latin typeface="Georgia"/>
                <a:cs typeface="Georgia"/>
              </a:rPr>
              <a:t>does </a:t>
            </a:r>
            <a:r>
              <a:rPr sz="2600" spc="-5" dirty="0">
                <a:latin typeface="Georgia"/>
                <a:cs typeface="Georgia"/>
              </a:rPr>
              <a:t>help </a:t>
            </a:r>
            <a:r>
              <a:rPr sz="2600" dirty="0">
                <a:latin typeface="Georgia"/>
                <a:cs typeface="Georgia"/>
              </a:rPr>
              <a:t>project a </a:t>
            </a:r>
            <a:r>
              <a:rPr sz="2600" spc="-5" dirty="0">
                <a:latin typeface="Georgia"/>
                <a:cs typeface="Georgia"/>
              </a:rPr>
              <a:t>you-attitude.</a:t>
            </a:r>
            <a:r>
              <a:rPr sz="2600" spc="-70" dirty="0">
                <a:latin typeface="Georgia"/>
                <a:cs typeface="Georgia"/>
              </a:rPr>
              <a:t> </a:t>
            </a:r>
            <a:r>
              <a:rPr sz="2600" spc="-130" dirty="0">
                <a:latin typeface="Georgia"/>
                <a:cs typeface="Georgia"/>
              </a:rPr>
              <a:t>But  </a:t>
            </a:r>
            <a:r>
              <a:rPr sz="2600" dirty="0">
                <a:latin typeface="Georgia"/>
                <a:cs typeface="Georgia"/>
              </a:rPr>
              <a:t>overuse can </a:t>
            </a:r>
            <a:r>
              <a:rPr sz="2600" spc="-5" dirty="0">
                <a:latin typeface="Georgia"/>
                <a:cs typeface="Georgia"/>
              </a:rPr>
              <a:t>lead to </a:t>
            </a:r>
            <a:r>
              <a:rPr sz="2600" dirty="0">
                <a:latin typeface="Georgia"/>
                <a:cs typeface="Georgia"/>
              </a:rPr>
              <a:t>a negative</a:t>
            </a:r>
            <a:r>
              <a:rPr sz="2600" spc="-15" dirty="0">
                <a:latin typeface="Georgia"/>
                <a:cs typeface="Georgia"/>
              </a:rPr>
              <a:t> </a:t>
            </a:r>
            <a:r>
              <a:rPr sz="2600" dirty="0">
                <a:latin typeface="Georgia"/>
                <a:cs typeface="Georgia"/>
              </a:rPr>
              <a:t>reaction.</a:t>
            </a:r>
          </a:p>
          <a:p>
            <a:pPr>
              <a:spcBef>
                <a:spcPts val="10"/>
              </a:spcBef>
            </a:pPr>
            <a:endParaRPr lang="en-US" sz="2500" dirty="0" smtClean="0">
              <a:latin typeface="Times New Roman"/>
              <a:cs typeface="Times New Roman"/>
            </a:endParaRPr>
          </a:p>
          <a:p>
            <a:pPr marL="88900" marR="238125">
              <a:spcBef>
                <a:spcPts val="5"/>
              </a:spcBef>
            </a:pPr>
            <a:endParaRPr lang="en-US" sz="2500" b="1" spc="-5" dirty="0">
              <a:latin typeface="Times New Roman"/>
              <a:cs typeface="Times New Roman"/>
            </a:endParaRPr>
          </a:p>
          <a:p>
            <a:pPr marL="88900" marR="238125">
              <a:spcBef>
                <a:spcPts val="5"/>
              </a:spcBef>
            </a:pPr>
            <a:endParaRPr lang="en-US" sz="2500" b="1" spc="-5" dirty="0" smtClean="0">
              <a:latin typeface="Times New Roman"/>
              <a:cs typeface="Times New Roman"/>
            </a:endParaRPr>
          </a:p>
          <a:p>
            <a:pPr marL="88900" marR="238125">
              <a:spcBef>
                <a:spcPts val="5"/>
              </a:spcBef>
            </a:pPr>
            <a:r>
              <a:rPr sz="2400" b="1" spc="-5" dirty="0" smtClean="0">
                <a:latin typeface="Georgia"/>
                <a:cs typeface="Georgia"/>
              </a:rPr>
              <a:t>We-Attitude</a:t>
            </a:r>
            <a:r>
              <a:rPr sz="2400" b="1" spc="-5" dirty="0">
                <a:latin typeface="Georgia"/>
                <a:cs typeface="Georgia"/>
              </a:rPr>
              <a:t>: </a:t>
            </a:r>
            <a:r>
              <a:rPr sz="2400" b="1" dirty="0">
                <a:latin typeface="Georgia"/>
                <a:cs typeface="Georgia"/>
              </a:rPr>
              <a:t>I </a:t>
            </a:r>
            <a:r>
              <a:rPr sz="2400" b="1" spc="-5" dirty="0">
                <a:latin typeface="Georgia"/>
                <a:cs typeface="Georgia"/>
              </a:rPr>
              <a:t>Am delighted to announce that  </a:t>
            </a:r>
            <a:r>
              <a:rPr sz="2400" b="1" dirty="0">
                <a:latin typeface="Georgia"/>
                <a:cs typeface="Georgia"/>
              </a:rPr>
              <a:t>we will be extending our hours </a:t>
            </a:r>
            <a:r>
              <a:rPr sz="2400" b="1" spc="-5" dirty="0">
                <a:latin typeface="Georgia"/>
                <a:cs typeface="Georgia"/>
              </a:rPr>
              <a:t>to </a:t>
            </a:r>
            <a:r>
              <a:rPr sz="2400" b="1" dirty="0">
                <a:latin typeface="Georgia"/>
                <a:cs typeface="Georgia"/>
              </a:rPr>
              <a:t>make  shopping more</a:t>
            </a:r>
            <a:r>
              <a:rPr sz="2400" b="1" spc="-15" dirty="0">
                <a:latin typeface="Georgia"/>
                <a:cs typeface="Georgia"/>
              </a:rPr>
              <a:t> </a:t>
            </a:r>
            <a:r>
              <a:rPr sz="2400" b="1" spc="-5" dirty="0">
                <a:latin typeface="Georgia"/>
                <a:cs typeface="Georgia"/>
              </a:rPr>
              <a:t>convenient.</a:t>
            </a:r>
            <a:endParaRPr sz="2400" dirty="0">
              <a:latin typeface="Georgia"/>
              <a:cs typeface="Georgia"/>
            </a:endParaRPr>
          </a:p>
          <a:p>
            <a:pPr>
              <a:spcBef>
                <a:spcPts val="5"/>
              </a:spcBef>
            </a:pPr>
            <a:endParaRPr sz="2500" dirty="0">
              <a:latin typeface="Times New Roman"/>
              <a:cs typeface="Times New Roman"/>
            </a:endParaRPr>
          </a:p>
          <a:p>
            <a:pPr marL="88900"/>
            <a:r>
              <a:rPr sz="2400" b="1" spc="-5" dirty="0">
                <a:latin typeface="Georgia"/>
                <a:cs typeface="Georgia"/>
              </a:rPr>
              <a:t>You-Attitude: You will </a:t>
            </a:r>
            <a:r>
              <a:rPr sz="2400" b="1" dirty="0">
                <a:latin typeface="Georgia"/>
                <a:cs typeface="Georgia"/>
              </a:rPr>
              <a:t>be </a:t>
            </a:r>
            <a:r>
              <a:rPr sz="2400" b="1" spc="-5" dirty="0">
                <a:latin typeface="Georgia"/>
                <a:cs typeface="Georgia"/>
              </a:rPr>
              <a:t>able </a:t>
            </a:r>
            <a:r>
              <a:rPr sz="2400" b="1" spc="-10" dirty="0">
                <a:latin typeface="Georgia"/>
                <a:cs typeface="Georgia"/>
              </a:rPr>
              <a:t>to </a:t>
            </a:r>
            <a:r>
              <a:rPr sz="2400" b="1" dirty="0">
                <a:latin typeface="Georgia"/>
                <a:cs typeface="Georgia"/>
              </a:rPr>
              <a:t>shop</a:t>
            </a:r>
            <a:r>
              <a:rPr sz="2400" b="1" spc="40" dirty="0">
                <a:latin typeface="Georgia"/>
                <a:cs typeface="Georgia"/>
              </a:rPr>
              <a:t> </a:t>
            </a:r>
            <a:r>
              <a:rPr lang="en-US" sz="2400" b="1" spc="40" dirty="0" smtClean="0">
                <a:latin typeface="Georgia"/>
                <a:cs typeface="Georgia"/>
              </a:rPr>
              <a:t>in the </a:t>
            </a:r>
            <a:r>
              <a:rPr sz="2400" b="1" spc="-5" dirty="0" smtClean="0">
                <a:latin typeface="Georgia"/>
                <a:cs typeface="Georgia"/>
              </a:rPr>
              <a:t>evenings</a:t>
            </a:r>
            <a:r>
              <a:rPr lang="en-US" sz="2400" dirty="0">
                <a:latin typeface="Georgia"/>
                <a:cs typeface="Georgia"/>
              </a:rPr>
              <a:t> </a:t>
            </a:r>
            <a:r>
              <a:rPr sz="2400" b="1" dirty="0" smtClean="0">
                <a:latin typeface="Georgia"/>
                <a:cs typeface="Georgia"/>
              </a:rPr>
              <a:t>with </a:t>
            </a:r>
            <a:r>
              <a:rPr sz="2400" b="1" spc="-5" dirty="0">
                <a:latin typeface="Georgia"/>
                <a:cs typeface="Georgia"/>
              </a:rPr>
              <a:t>the </a:t>
            </a:r>
            <a:r>
              <a:rPr sz="2400" b="1" dirty="0">
                <a:latin typeface="Georgia"/>
                <a:cs typeface="Georgia"/>
              </a:rPr>
              <a:t>extended</a:t>
            </a:r>
            <a:r>
              <a:rPr sz="2400" b="1" spc="10" dirty="0">
                <a:latin typeface="Georgia"/>
                <a:cs typeface="Georgia"/>
              </a:rPr>
              <a:t> </a:t>
            </a:r>
            <a:r>
              <a:rPr sz="2400" b="1" dirty="0">
                <a:latin typeface="Georgia"/>
                <a:cs typeface="Georgia"/>
              </a:rPr>
              <a:t>hours.</a:t>
            </a:r>
            <a:endParaRPr sz="2400" dirty="0">
              <a:latin typeface="Georgia"/>
              <a:cs typeface="Georgia"/>
            </a:endParaRPr>
          </a:p>
        </p:txBody>
      </p:sp>
    </p:spTree>
    <p:extLst>
      <p:ext uri="{BB962C8B-B14F-4D97-AF65-F5344CB8AC3E}">
        <p14:creationId xmlns:p14="http://schemas.microsoft.com/office/powerpoint/2010/main" val="25251710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215981" y="686762"/>
            <a:ext cx="9383332" cy="1120178"/>
          </a:xfrm>
          <a:prstGeom prst="rect">
            <a:avLst/>
          </a:prstGeom>
        </p:spPr>
        <p:txBody>
          <a:bodyPr vert="horz" wrap="square" lIns="0" tIns="12065" rIns="0" bIns="0" rtlCol="0" anchor="ctr">
            <a:spAutoFit/>
          </a:bodyPr>
          <a:lstStyle/>
          <a:p>
            <a:pPr marL="12700" marR="5080" algn="ctr">
              <a:lnSpc>
                <a:spcPct val="100000"/>
              </a:lnSpc>
              <a:spcBef>
                <a:spcPts val="95"/>
              </a:spcBef>
            </a:pPr>
            <a:r>
              <a:rPr b="1" dirty="0">
                <a:latin typeface="Trebuchet MS"/>
                <a:cs typeface="Trebuchet MS"/>
              </a:rPr>
              <a:t>Show Audience Benefit </a:t>
            </a:r>
            <a:r>
              <a:rPr lang="en-US" b="1" dirty="0" smtClean="0">
                <a:latin typeface="Trebuchet MS"/>
                <a:cs typeface="Trebuchet MS"/>
              </a:rPr>
              <a:t>and/</a:t>
            </a:r>
            <a:r>
              <a:rPr b="1" dirty="0" smtClean="0">
                <a:latin typeface="Trebuchet MS"/>
                <a:cs typeface="Trebuchet MS"/>
              </a:rPr>
              <a:t>or  </a:t>
            </a:r>
            <a:r>
              <a:rPr lang="en-US" b="1" dirty="0" smtClean="0">
                <a:latin typeface="Trebuchet MS"/>
                <a:cs typeface="Trebuchet MS"/>
              </a:rPr>
              <a:t>create </a:t>
            </a:r>
            <a:r>
              <a:rPr b="1" dirty="0" smtClean="0">
                <a:latin typeface="Trebuchet MS"/>
                <a:cs typeface="Trebuchet MS"/>
              </a:rPr>
              <a:t>Receiver</a:t>
            </a:r>
            <a:r>
              <a:rPr lang="en-US" b="1" dirty="0" smtClean="0">
                <a:latin typeface="Trebuchet MS"/>
                <a:cs typeface="Trebuchet MS"/>
              </a:rPr>
              <a:t>`s interest. </a:t>
            </a:r>
            <a:endParaRPr b="1" dirty="0">
              <a:latin typeface="Trebuchet MS"/>
              <a:cs typeface="Trebuchet MS"/>
            </a:endParaRPr>
          </a:p>
        </p:txBody>
      </p:sp>
      <p:sp>
        <p:nvSpPr>
          <p:cNvPr id="8" name="object 8"/>
          <p:cNvSpPr txBox="1"/>
          <p:nvPr/>
        </p:nvSpPr>
        <p:spPr>
          <a:xfrm>
            <a:off x="1107583" y="2948806"/>
            <a:ext cx="10174309" cy="2878352"/>
          </a:xfrm>
          <a:prstGeom prst="rect">
            <a:avLst/>
          </a:prstGeom>
        </p:spPr>
        <p:txBody>
          <a:bodyPr vert="horz" wrap="square" lIns="0" tIns="13335" rIns="0" bIns="0" rtlCol="0">
            <a:spAutoFit/>
          </a:bodyPr>
          <a:lstStyle/>
          <a:p>
            <a:pPr marL="469265" marR="5080" indent="-457200" algn="just">
              <a:spcBef>
                <a:spcPts val="105"/>
              </a:spcBef>
              <a:buFont typeface="Wingdings" panose="05000000000000000000" pitchFamily="2" charset="2"/>
              <a:buChar char="v"/>
            </a:pPr>
            <a:r>
              <a:rPr sz="2600" dirty="0" smtClean="0">
                <a:latin typeface="Georgia"/>
                <a:cs typeface="Georgia"/>
              </a:rPr>
              <a:t>Reader </a:t>
            </a:r>
            <a:r>
              <a:rPr sz="2600" spc="-5" dirty="0">
                <a:latin typeface="Georgia"/>
                <a:cs typeface="Georgia"/>
              </a:rPr>
              <a:t>may </a:t>
            </a:r>
            <a:r>
              <a:rPr sz="2600" dirty="0">
                <a:latin typeface="Georgia"/>
                <a:cs typeface="Georgia"/>
              </a:rPr>
              <a:t>react </a:t>
            </a:r>
            <a:r>
              <a:rPr sz="2600" spc="-5" dirty="0">
                <a:latin typeface="Georgia"/>
                <a:cs typeface="Georgia"/>
              </a:rPr>
              <a:t>positively when benefits </a:t>
            </a:r>
            <a:r>
              <a:rPr sz="2600" dirty="0">
                <a:latin typeface="Georgia"/>
                <a:cs typeface="Georgia"/>
              </a:rPr>
              <a:t>are  </a:t>
            </a:r>
            <a:r>
              <a:rPr sz="2600" spc="-65" dirty="0">
                <a:latin typeface="Georgia"/>
                <a:cs typeface="Georgia"/>
              </a:rPr>
              <a:t>shown </a:t>
            </a:r>
            <a:r>
              <a:rPr lang="en-US" sz="2600" spc="-65" dirty="0" smtClean="0">
                <a:latin typeface="Georgia"/>
                <a:cs typeface="Georgia"/>
              </a:rPr>
              <a:t>to </a:t>
            </a:r>
            <a:r>
              <a:rPr sz="2600" spc="-5" dirty="0" smtClean="0">
                <a:latin typeface="Georgia"/>
                <a:cs typeface="Georgia"/>
              </a:rPr>
              <a:t>them.</a:t>
            </a:r>
            <a:endParaRPr lang="en-US" sz="2600" spc="-5" dirty="0" smtClean="0">
              <a:latin typeface="Georgia"/>
              <a:cs typeface="Georgia"/>
            </a:endParaRPr>
          </a:p>
          <a:p>
            <a:pPr marL="469265" marR="5080" indent="-457200" algn="just">
              <a:spcBef>
                <a:spcPts val="105"/>
              </a:spcBef>
              <a:buFont typeface="Wingdings" panose="05000000000000000000" pitchFamily="2" charset="2"/>
              <a:buChar char="v"/>
            </a:pPr>
            <a:endParaRPr lang="en-US" sz="2600" spc="-5" dirty="0" smtClean="0">
              <a:latin typeface="Georgia"/>
              <a:cs typeface="Georgia"/>
            </a:endParaRPr>
          </a:p>
          <a:p>
            <a:pPr marL="469265" marR="5080" indent="-457200" algn="just">
              <a:spcBef>
                <a:spcPts val="105"/>
              </a:spcBef>
              <a:buFont typeface="Wingdings" panose="05000000000000000000" pitchFamily="2" charset="2"/>
              <a:buChar char="v"/>
            </a:pPr>
            <a:r>
              <a:rPr sz="2600" dirty="0" smtClean="0">
                <a:latin typeface="Georgia"/>
                <a:cs typeface="Georgia"/>
              </a:rPr>
              <a:t>Benefits </a:t>
            </a:r>
            <a:r>
              <a:rPr sz="2600" spc="-5" dirty="0">
                <a:latin typeface="Georgia"/>
                <a:cs typeface="Georgia"/>
              </a:rPr>
              <a:t>must </a:t>
            </a:r>
            <a:r>
              <a:rPr sz="2600" dirty="0">
                <a:latin typeface="Georgia"/>
                <a:cs typeface="Georgia"/>
              </a:rPr>
              <a:t>meet </a:t>
            </a:r>
            <a:r>
              <a:rPr sz="2600" spc="-5" dirty="0">
                <a:latin typeface="Georgia"/>
                <a:cs typeface="Georgia"/>
              </a:rPr>
              <a:t>recipients </a:t>
            </a:r>
            <a:r>
              <a:rPr sz="2600" dirty="0">
                <a:latin typeface="Georgia"/>
                <a:cs typeface="Georgia"/>
              </a:rPr>
              <a:t>needs, </a:t>
            </a:r>
            <a:r>
              <a:rPr sz="2600" spc="-10" dirty="0" smtClean="0">
                <a:latin typeface="Georgia"/>
                <a:cs typeface="Georgia"/>
              </a:rPr>
              <a:t>address </a:t>
            </a:r>
            <a:r>
              <a:rPr sz="2600" dirty="0">
                <a:latin typeface="Georgia"/>
                <a:cs typeface="Georgia"/>
              </a:rPr>
              <a:t>their </a:t>
            </a:r>
            <a:r>
              <a:rPr sz="2600" spc="-5" dirty="0">
                <a:latin typeface="Georgia"/>
                <a:cs typeface="Georgia"/>
              </a:rPr>
              <a:t>concerns, </a:t>
            </a:r>
            <a:endParaRPr lang="en-US" sz="2600" spc="-5" dirty="0" smtClean="0">
              <a:latin typeface="Georgia"/>
              <a:cs typeface="Georgia"/>
            </a:endParaRPr>
          </a:p>
          <a:p>
            <a:pPr marL="12065" marR="5080" algn="just">
              <a:spcBef>
                <a:spcPts val="105"/>
              </a:spcBef>
            </a:pPr>
            <a:r>
              <a:rPr lang="en-US" sz="2600" spc="-5" dirty="0">
                <a:latin typeface="Georgia"/>
                <a:cs typeface="Georgia"/>
              </a:rPr>
              <a:t> </a:t>
            </a:r>
            <a:r>
              <a:rPr sz="2600" dirty="0" smtClean="0">
                <a:latin typeface="Georgia"/>
                <a:cs typeface="Georgia"/>
              </a:rPr>
              <a:t>or </a:t>
            </a:r>
            <a:r>
              <a:rPr sz="2600" dirty="0">
                <a:latin typeface="Georgia"/>
                <a:cs typeface="Georgia"/>
              </a:rPr>
              <a:t>offer </a:t>
            </a:r>
            <a:r>
              <a:rPr sz="2600" spc="-5" dirty="0">
                <a:latin typeface="Georgia"/>
                <a:cs typeface="Georgia"/>
              </a:rPr>
              <a:t>them  </a:t>
            </a:r>
            <a:r>
              <a:rPr sz="2600" dirty="0">
                <a:latin typeface="Georgia"/>
                <a:cs typeface="Georgia"/>
              </a:rPr>
              <a:t>rewards. </a:t>
            </a:r>
            <a:endParaRPr lang="en-US" sz="2600" dirty="0" smtClean="0">
              <a:latin typeface="Georgia"/>
              <a:cs typeface="Georgia"/>
            </a:endParaRPr>
          </a:p>
          <a:p>
            <a:pPr marL="12065" marR="5080" algn="just">
              <a:spcBef>
                <a:spcPts val="105"/>
              </a:spcBef>
            </a:pPr>
            <a:endParaRPr lang="en-US" sz="2600" dirty="0" smtClean="0">
              <a:latin typeface="Georgia"/>
              <a:cs typeface="Georgia"/>
            </a:endParaRPr>
          </a:p>
          <a:p>
            <a:pPr marL="469265" marR="5080" indent="-457200" algn="just">
              <a:spcBef>
                <a:spcPts val="105"/>
              </a:spcBef>
              <a:buFont typeface="Wingdings" panose="05000000000000000000" pitchFamily="2" charset="2"/>
              <a:buChar char="v"/>
            </a:pPr>
            <a:r>
              <a:rPr sz="2600" spc="-10" dirty="0" smtClean="0">
                <a:latin typeface="Georgia"/>
                <a:cs typeface="Georgia"/>
              </a:rPr>
              <a:t>Most </a:t>
            </a:r>
            <a:r>
              <a:rPr sz="2600" dirty="0">
                <a:latin typeface="Georgia"/>
                <a:cs typeface="Georgia"/>
              </a:rPr>
              <a:t>important </a:t>
            </a:r>
            <a:r>
              <a:rPr lang="en-US" sz="2600" dirty="0" smtClean="0">
                <a:latin typeface="Georgia"/>
                <a:cs typeface="Georgia"/>
              </a:rPr>
              <a:t>is that </a:t>
            </a:r>
            <a:r>
              <a:rPr sz="2600" spc="-5" dirty="0" smtClean="0">
                <a:latin typeface="Georgia"/>
                <a:cs typeface="Georgia"/>
              </a:rPr>
              <a:t>the</a:t>
            </a:r>
            <a:r>
              <a:rPr lang="en-US" sz="2600" spc="-5" dirty="0" smtClean="0">
                <a:latin typeface="Georgia"/>
                <a:cs typeface="Georgia"/>
              </a:rPr>
              <a:t>se</a:t>
            </a:r>
            <a:r>
              <a:rPr sz="2600" spc="-5" dirty="0" smtClean="0">
                <a:latin typeface="Georgia"/>
                <a:cs typeface="Georgia"/>
              </a:rPr>
              <a:t> </a:t>
            </a:r>
            <a:r>
              <a:rPr sz="2600" spc="-5" dirty="0">
                <a:latin typeface="Georgia"/>
                <a:cs typeface="Georgia"/>
              </a:rPr>
              <a:t>must </a:t>
            </a:r>
            <a:r>
              <a:rPr sz="2600" dirty="0">
                <a:latin typeface="Georgia"/>
                <a:cs typeface="Georgia"/>
              </a:rPr>
              <a:t>be </a:t>
            </a:r>
            <a:r>
              <a:rPr sz="2600" spc="-5" dirty="0">
                <a:latin typeface="Georgia"/>
                <a:cs typeface="Georgia"/>
              </a:rPr>
              <a:t>perceived  as </a:t>
            </a:r>
            <a:r>
              <a:rPr sz="2600" dirty="0">
                <a:latin typeface="Georgia"/>
                <a:cs typeface="Georgia"/>
              </a:rPr>
              <a:t>benefits by</a:t>
            </a:r>
            <a:r>
              <a:rPr sz="2600" spc="110" dirty="0">
                <a:latin typeface="Georgia"/>
                <a:cs typeface="Georgia"/>
              </a:rPr>
              <a:t> </a:t>
            </a:r>
            <a:endParaRPr lang="en-US" sz="2600" spc="110" dirty="0" smtClean="0">
              <a:latin typeface="Georgia"/>
              <a:cs typeface="Georgia"/>
            </a:endParaRPr>
          </a:p>
          <a:p>
            <a:pPr marL="12065" marR="5080" algn="just">
              <a:spcBef>
                <a:spcPts val="105"/>
              </a:spcBef>
            </a:pPr>
            <a:r>
              <a:rPr sz="2600" spc="-10" dirty="0" smtClean="0">
                <a:latin typeface="Georgia"/>
                <a:cs typeface="Georgia"/>
              </a:rPr>
              <a:t>the </a:t>
            </a:r>
            <a:r>
              <a:rPr sz="2600" dirty="0">
                <a:latin typeface="Georgia"/>
                <a:cs typeface="Georgia"/>
              </a:rPr>
              <a:t>receivers.</a:t>
            </a:r>
          </a:p>
        </p:txBody>
      </p:sp>
    </p:spTree>
    <p:extLst>
      <p:ext uri="{BB962C8B-B14F-4D97-AF65-F5344CB8AC3E}">
        <p14:creationId xmlns:p14="http://schemas.microsoft.com/office/powerpoint/2010/main" val="38942404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990484" y="1031189"/>
            <a:ext cx="2144395" cy="788670"/>
          </a:xfrm>
          <a:prstGeom prst="rect">
            <a:avLst/>
          </a:prstGeom>
        </p:spPr>
        <p:txBody>
          <a:bodyPr vert="horz" wrap="square" lIns="0" tIns="13335" rIns="0" bIns="0" rtlCol="0" anchor="ctr">
            <a:spAutoFit/>
          </a:bodyPr>
          <a:lstStyle/>
          <a:p>
            <a:pPr marL="12700">
              <a:lnSpc>
                <a:spcPct val="100000"/>
              </a:lnSpc>
              <a:spcBef>
                <a:spcPts val="105"/>
              </a:spcBef>
            </a:pPr>
            <a:r>
              <a:rPr sz="5000" b="1" spc="-405" dirty="0">
                <a:latin typeface="Trebuchet MS"/>
                <a:cs typeface="Trebuchet MS"/>
              </a:rPr>
              <a:t>E</a:t>
            </a:r>
            <a:r>
              <a:rPr sz="5000" b="1" spc="-585" dirty="0">
                <a:latin typeface="Trebuchet MS"/>
                <a:cs typeface="Trebuchet MS"/>
              </a:rPr>
              <a:t>x</a:t>
            </a:r>
            <a:r>
              <a:rPr sz="5000" b="1" spc="-415" dirty="0">
                <a:latin typeface="Trebuchet MS"/>
                <a:cs typeface="Trebuchet MS"/>
              </a:rPr>
              <a:t>e</a:t>
            </a:r>
            <a:r>
              <a:rPr sz="5000" b="1" spc="-380" dirty="0">
                <a:latin typeface="Trebuchet MS"/>
                <a:cs typeface="Trebuchet MS"/>
              </a:rPr>
              <a:t>r</a:t>
            </a:r>
            <a:r>
              <a:rPr sz="5000" b="1" spc="-315" dirty="0">
                <a:latin typeface="Trebuchet MS"/>
                <a:cs typeface="Trebuchet MS"/>
              </a:rPr>
              <a:t>cise</a:t>
            </a:r>
            <a:endParaRPr sz="5000" dirty="0">
              <a:latin typeface="Trebuchet MS"/>
              <a:cs typeface="Trebuchet MS"/>
            </a:endParaRPr>
          </a:p>
        </p:txBody>
      </p:sp>
      <p:sp>
        <p:nvSpPr>
          <p:cNvPr id="11" name="object 11"/>
          <p:cNvSpPr txBox="1"/>
          <p:nvPr/>
        </p:nvSpPr>
        <p:spPr>
          <a:xfrm>
            <a:off x="1351602" y="2396204"/>
            <a:ext cx="8989060" cy="751488"/>
          </a:xfrm>
          <a:prstGeom prst="rect">
            <a:avLst/>
          </a:prstGeom>
        </p:spPr>
        <p:txBody>
          <a:bodyPr vert="horz" wrap="square" lIns="0" tIns="12700" rIns="0" bIns="0" rtlCol="0">
            <a:spAutoFit/>
          </a:bodyPr>
          <a:lstStyle/>
          <a:p>
            <a:pPr marL="286385" marR="5080" indent="-274320">
              <a:spcBef>
                <a:spcPts val="100"/>
              </a:spcBef>
              <a:tabLst>
                <a:tab pos="1663064" algn="l"/>
              </a:tabLst>
            </a:pPr>
            <a:r>
              <a:rPr lang="en-US" sz="2400" b="1" dirty="0" smtClean="0">
                <a:latin typeface="Georgia"/>
                <a:cs typeface="Georgia"/>
              </a:rPr>
              <a:t>Rew</a:t>
            </a:r>
            <a:r>
              <a:rPr sz="2400" b="1" dirty="0" smtClean="0">
                <a:latin typeface="Georgia"/>
                <a:cs typeface="Georgia"/>
              </a:rPr>
              <a:t>rite</a:t>
            </a:r>
            <a:r>
              <a:rPr lang="en-US" sz="2400" b="1" dirty="0" smtClean="0">
                <a:latin typeface="Georgia"/>
                <a:cs typeface="Georgia"/>
              </a:rPr>
              <a:t> the following </a:t>
            </a:r>
            <a:r>
              <a:rPr sz="2400" b="1" dirty="0" smtClean="0">
                <a:latin typeface="Georgia"/>
                <a:cs typeface="Georgia"/>
              </a:rPr>
              <a:t>with</a:t>
            </a:r>
            <a:r>
              <a:rPr lang="en-US" sz="2400" b="1" dirty="0" smtClean="0">
                <a:latin typeface="Georgia"/>
                <a:cs typeface="Georgia"/>
              </a:rPr>
              <a:t> a “you” attitude; it shows</a:t>
            </a:r>
            <a:r>
              <a:rPr lang="en-US" sz="2400" dirty="0" smtClean="0">
                <a:latin typeface="Georgia"/>
                <a:cs typeface="Georgia"/>
              </a:rPr>
              <a:t> </a:t>
            </a:r>
            <a:r>
              <a:rPr sz="2400" b="1" dirty="0" smtClean="0">
                <a:latin typeface="Georgia"/>
                <a:cs typeface="Georgia"/>
              </a:rPr>
              <a:t>consideration</a:t>
            </a:r>
            <a:r>
              <a:rPr lang="en-US" sz="2400" b="1" dirty="0" smtClean="0">
                <a:latin typeface="Georgia"/>
                <a:cs typeface="Georgia"/>
              </a:rPr>
              <a:t>.</a:t>
            </a:r>
            <a:endParaRPr sz="2400" dirty="0">
              <a:latin typeface="Georgia"/>
              <a:cs typeface="Georgia"/>
            </a:endParaRPr>
          </a:p>
        </p:txBody>
      </p:sp>
      <p:sp>
        <p:nvSpPr>
          <p:cNvPr id="12" name="object 12"/>
          <p:cNvSpPr txBox="1"/>
          <p:nvPr/>
        </p:nvSpPr>
        <p:spPr>
          <a:xfrm>
            <a:off x="1465902" y="3560767"/>
            <a:ext cx="8760460" cy="2065309"/>
          </a:xfrm>
          <a:prstGeom prst="rect">
            <a:avLst/>
          </a:prstGeom>
        </p:spPr>
        <p:txBody>
          <a:bodyPr vert="horz" wrap="square" lIns="0" tIns="13335" rIns="0" bIns="0" rtlCol="0">
            <a:spAutoFit/>
          </a:bodyPr>
          <a:lstStyle/>
          <a:p>
            <a:pPr marL="469900" indent="-457200">
              <a:spcBef>
                <a:spcPts val="105"/>
              </a:spcBef>
              <a:buClr>
                <a:srgbClr val="0AD0D9"/>
              </a:buClr>
              <a:buSzPct val="94230"/>
              <a:buFont typeface="Wingdings" panose="05000000000000000000" pitchFamily="2" charset="2"/>
              <a:buChar char="v"/>
              <a:tabLst>
                <a:tab pos="445134" algn="l"/>
                <a:tab pos="446405" algn="l"/>
              </a:tabLst>
            </a:pPr>
            <a:r>
              <a:rPr sz="2600" dirty="0">
                <a:latin typeface="Georgia"/>
                <a:cs typeface="Georgia"/>
              </a:rPr>
              <a:t>I </a:t>
            </a:r>
            <a:r>
              <a:rPr sz="2600" spc="-5" dirty="0">
                <a:latin typeface="Georgia"/>
                <a:cs typeface="Georgia"/>
              </a:rPr>
              <a:t>want </a:t>
            </a:r>
            <a:r>
              <a:rPr sz="2600" dirty="0">
                <a:latin typeface="Georgia"/>
                <a:cs typeface="Georgia"/>
              </a:rPr>
              <a:t>to </a:t>
            </a:r>
            <a:r>
              <a:rPr sz="2600" spc="-5" dirty="0">
                <a:latin typeface="Georgia"/>
                <a:cs typeface="Georgia"/>
              </a:rPr>
              <a:t>send </a:t>
            </a:r>
            <a:r>
              <a:rPr sz="2600" dirty="0">
                <a:latin typeface="Georgia"/>
                <a:cs typeface="Georgia"/>
              </a:rPr>
              <a:t>my congratulations </a:t>
            </a:r>
            <a:r>
              <a:rPr sz="2600" spc="-5" dirty="0">
                <a:latin typeface="Georgia"/>
                <a:cs typeface="Georgia"/>
              </a:rPr>
              <a:t>for</a:t>
            </a:r>
            <a:r>
              <a:rPr sz="2600" spc="-75" dirty="0">
                <a:latin typeface="Georgia"/>
                <a:cs typeface="Georgia"/>
              </a:rPr>
              <a:t> </a:t>
            </a:r>
            <a:r>
              <a:rPr sz="2600" spc="-5" dirty="0" smtClean="0">
                <a:latin typeface="Georgia"/>
                <a:cs typeface="Georgia"/>
              </a:rPr>
              <a:t>---</a:t>
            </a:r>
            <a:endParaRPr lang="en-US" sz="2600" dirty="0">
              <a:latin typeface="Georgia"/>
              <a:cs typeface="Georgia"/>
            </a:endParaRPr>
          </a:p>
          <a:p>
            <a:pPr marL="469900" indent="-457200">
              <a:spcBef>
                <a:spcPts val="105"/>
              </a:spcBef>
              <a:buClr>
                <a:srgbClr val="0AD0D9"/>
              </a:buClr>
              <a:buSzPct val="94230"/>
              <a:buFont typeface="Wingdings" panose="05000000000000000000" pitchFamily="2" charset="2"/>
              <a:buChar char="v"/>
              <a:tabLst>
                <a:tab pos="445134" algn="l"/>
                <a:tab pos="446405" algn="l"/>
              </a:tabLst>
            </a:pPr>
            <a:endParaRPr lang="en-US" sz="2600" spc="5" dirty="0">
              <a:latin typeface="Georgia"/>
              <a:cs typeface="Georgia"/>
            </a:endParaRPr>
          </a:p>
          <a:p>
            <a:pPr marL="469900" indent="-457200">
              <a:spcBef>
                <a:spcPts val="105"/>
              </a:spcBef>
              <a:buClr>
                <a:srgbClr val="0AD0D9"/>
              </a:buClr>
              <a:buSzPct val="94230"/>
              <a:buFont typeface="Wingdings" panose="05000000000000000000" pitchFamily="2" charset="2"/>
              <a:buChar char="v"/>
              <a:tabLst>
                <a:tab pos="445134" algn="l"/>
                <a:tab pos="446405" algn="l"/>
              </a:tabLst>
            </a:pPr>
            <a:r>
              <a:rPr sz="2600" spc="5" dirty="0" smtClean="0">
                <a:latin typeface="Georgia"/>
                <a:cs typeface="Georgia"/>
              </a:rPr>
              <a:t>We </a:t>
            </a:r>
            <a:r>
              <a:rPr sz="2600" spc="-5" dirty="0">
                <a:latin typeface="Georgia"/>
                <a:cs typeface="Georgia"/>
              </a:rPr>
              <a:t>will ship soon</a:t>
            </a:r>
            <a:r>
              <a:rPr sz="2600" dirty="0">
                <a:latin typeface="Georgia"/>
                <a:cs typeface="Georgia"/>
              </a:rPr>
              <a:t> </a:t>
            </a:r>
            <a:r>
              <a:rPr sz="2600" spc="-5" dirty="0">
                <a:latin typeface="Georgia"/>
                <a:cs typeface="Georgia"/>
              </a:rPr>
              <a:t>the</a:t>
            </a:r>
            <a:r>
              <a:rPr sz="2600" spc="10" dirty="0">
                <a:latin typeface="Georgia"/>
                <a:cs typeface="Georgia"/>
              </a:rPr>
              <a:t> </a:t>
            </a:r>
            <a:r>
              <a:rPr sz="2600" dirty="0">
                <a:latin typeface="Georgia"/>
                <a:cs typeface="Georgia"/>
              </a:rPr>
              <a:t>goods	</a:t>
            </a:r>
            <a:r>
              <a:rPr lang="en-US" sz="2600" dirty="0" smtClean="0">
                <a:latin typeface="Georgia"/>
                <a:cs typeface="Georgia"/>
              </a:rPr>
              <a:t>of </a:t>
            </a:r>
            <a:r>
              <a:rPr sz="2600" spc="-5" dirty="0" smtClean="0">
                <a:latin typeface="Georgia"/>
                <a:cs typeface="Georgia"/>
              </a:rPr>
              <a:t>your </a:t>
            </a:r>
            <a:r>
              <a:rPr sz="2600" spc="-5" dirty="0">
                <a:latin typeface="Georgia"/>
                <a:cs typeface="Georgia"/>
              </a:rPr>
              <a:t>May </a:t>
            </a:r>
            <a:r>
              <a:rPr sz="2600" dirty="0">
                <a:latin typeface="Georgia"/>
                <a:cs typeface="Georgia"/>
              </a:rPr>
              <a:t>4</a:t>
            </a:r>
            <a:r>
              <a:rPr sz="2600" spc="-45" dirty="0">
                <a:latin typeface="Georgia"/>
                <a:cs typeface="Georgia"/>
              </a:rPr>
              <a:t> </a:t>
            </a:r>
            <a:r>
              <a:rPr sz="2600" spc="-5" dirty="0" smtClean="0">
                <a:latin typeface="Georgia"/>
                <a:cs typeface="Georgia"/>
              </a:rPr>
              <a:t>order</a:t>
            </a:r>
            <a:r>
              <a:rPr lang="en-US" sz="2600" spc="-5" dirty="0" smtClean="0">
                <a:latin typeface="Georgia"/>
                <a:cs typeface="Georgia"/>
              </a:rPr>
              <a:t>—</a:t>
            </a:r>
            <a:endParaRPr lang="en-US" sz="2600" dirty="0">
              <a:latin typeface="Georgia"/>
              <a:cs typeface="Georgia"/>
            </a:endParaRPr>
          </a:p>
          <a:p>
            <a:pPr marL="469900" indent="-457200">
              <a:spcBef>
                <a:spcPts val="105"/>
              </a:spcBef>
              <a:buClr>
                <a:srgbClr val="0AD0D9"/>
              </a:buClr>
              <a:buSzPct val="94230"/>
              <a:buFont typeface="Wingdings" panose="05000000000000000000" pitchFamily="2" charset="2"/>
              <a:buChar char="v"/>
              <a:tabLst>
                <a:tab pos="445134" algn="l"/>
                <a:tab pos="446405" algn="l"/>
              </a:tabLst>
            </a:pPr>
            <a:endParaRPr lang="en-US" sz="2600" spc="5" dirty="0">
              <a:latin typeface="Georgia"/>
              <a:cs typeface="Georgia"/>
            </a:endParaRPr>
          </a:p>
          <a:p>
            <a:pPr marL="469900" indent="-457200">
              <a:spcBef>
                <a:spcPts val="105"/>
              </a:spcBef>
              <a:buClr>
                <a:srgbClr val="0AD0D9"/>
              </a:buClr>
              <a:buSzPct val="94230"/>
              <a:buFont typeface="Wingdings" panose="05000000000000000000" pitchFamily="2" charset="2"/>
              <a:buChar char="v"/>
              <a:tabLst>
                <a:tab pos="445134" algn="l"/>
                <a:tab pos="446405" algn="l"/>
              </a:tabLst>
            </a:pPr>
            <a:r>
              <a:rPr sz="2600" spc="5" dirty="0" smtClean="0">
                <a:latin typeface="Georgia"/>
                <a:cs typeface="Georgia"/>
              </a:rPr>
              <a:t>We </a:t>
            </a:r>
            <a:r>
              <a:rPr sz="2600" spc="-5" dirty="0">
                <a:latin typeface="Georgia"/>
                <a:cs typeface="Georgia"/>
              </a:rPr>
              <a:t>pay eight percent </a:t>
            </a:r>
            <a:r>
              <a:rPr sz="2600" dirty="0">
                <a:latin typeface="Georgia"/>
                <a:cs typeface="Georgia"/>
              </a:rPr>
              <a:t>interest on</a:t>
            </a:r>
            <a:r>
              <a:rPr sz="2600" spc="-50" dirty="0">
                <a:latin typeface="Georgia"/>
                <a:cs typeface="Georgia"/>
              </a:rPr>
              <a:t> </a:t>
            </a:r>
            <a:r>
              <a:rPr sz="2600" spc="-5" dirty="0">
                <a:latin typeface="Georgia"/>
                <a:cs typeface="Georgia"/>
              </a:rPr>
              <a:t>-----</a:t>
            </a:r>
            <a:endParaRPr sz="2600" dirty="0">
              <a:latin typeface="Georgia"/>
              <a:cs typeface="Georgia"/>
            </a:endParaRPr>
          </a:p>
        </p:txBody>
      </p:sp>
    </p:spTree>
    <p:extLst>
      <p:ext uri="{BB962C8B-B14F-4D97-AF65-F5344CB8AC3E}">
        <p14:creationId xmlns:p14="http://schemas.microsoft.com/office/powerpoint/2010/main" val="23238662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766331" cy="706964"/>
          </a:xfrm>
        </p:spPr>
        <p:txBody>
          <a:bodyPr/>
          <a:lstStyle/>
          <a:p>
            <a:r>
              <a:rPr lang="en-US" dirty="0">
                <a:latin typeface="Arial"/>
                <a:cs typeface="Arial"/>
              </a:rPr>
              <a:t>The Seven C’s of Effective  Communication</a:t>
            </a:r>
            <a:endParaRPr lang="en-US" dirty="0"/>
          </a:p>
        </p:txBody>
      </p:sp>
      <p:sp>
        <p:nvSpPr>
          <p:cNvPr id="3" name="Rectangle 2"/>
          <p:cNvSpPr/>
          <p:nvPr/>
        </p:nvSpPr>
        <p:spPr>
          <a:xfrm>
            <a:off x="850006" y="2443013"/>
            <a:ext cx="10895526" cy="3625608"/>
          </a:xfrm>
          <a:prstGeom prst="rect">
            <a:avLst/>
          </a:prstGeom>
        </p:spPr>
        <p:txBody>
          <a:bodyPr wrap="square">
            <a:spAutoFit/>
          </a:bodyPr>
          <a:lstStyle/>
          <a:p>
            <a:pPr marL="287020" marR="13970" indent="-274320" algn="just">
              <a:lnSpc>
                <a:spcPct val="80000"/>
              </a:lnSpc>
              <a:spcBef>
                <a:spcPts val="675"/>
              </a:spcBef>
              <a:buClr>
                <a:srgbClr val="0AD0D9"/>
              </a:buClr>
              <a:buSzPct val="93750"/>
              <a:buFont typeface="Arial"/>
              <a:buChar char=""/>
              <a:tabLst>
                <a:tab pos="287020" algn="l"/>
              </a:tabLst>
            </a:pPr>
            <a:r>
              <a:rPr lang="en-US" sz="2800" dirty="0">
                <a:latin typeface="Georgia"/>
                <a:cs typeface="Georgia"/>
              </a:rPr>
              <a:t>To compose effective written or oral messages, you must  apply certain </a:t>
            </a:r>
            <a:r>
              <a:rPr lang="en-US" sz="2800" b="1" dirty="0">
                <a:latin typeface="Georgia"/>
                <a:cs typeface="Georgia"/>
              </a:rPr>
              <a:t>communication principles</a:t>
            </a:r>
            <a:r>
              <a:rPr lang="en-US" sz="2800" dirty="0">
                <a:latin typeface="Georgia"/>
                <a:cs typeface="Georgia"/>
              </a:rPr>
              <a:t>. These principles  provide guidelines for </a:t>
            </a:r>
            <a:r>
              <a:rPr lang="en-US" sz="2800" b="1" dirty="0">
                <a:latin typeface="Georgia"/>
                <a:cs typeface="Georgia"/>
              </a:rPr>
              <a:t>choice of content and style of  presentation</a:t>
            </a:r>
            <a:r>
              <a:rPr lang="en-US" sz="2800" dirty="0">
                <a:latin typeface="Georgia"/>
                <a:cs typeface="Georgia"/>
              </a:rPr>
              <a:t>, </a:t>
            </a:r>
            <a:r>
              <a:rPr lang="en-US" sz="2800" b="1" dirty="0">
                <a:latin typeface="Georgia"/>
                <a:cs typeface="Georgia"/>
              </a:rPr>
              <a:t>adapted</a:t>
            </a:r>
            <a:r>
              <a:rPr lang="en-US" sz="2800" dirty="0">
                <a:latin typeface="Georgia"/>
                <a:cs typeface="Georgia"/>
              </a:rPr>
              <a:t> to the purpose and receiver of your  message. Called the “seven C’s,” they are completeness,  conciseness, consideration, concreteness, clarity,  courtesy, and correctness.</a:t>
            </a:r>
          </a:p>
          <a:p>
            <a:pPr>
              <a:spcBef>
                <a:spcPts val="40"/>
              </a:spcBef>
              <a:buClr>
                <a:srgbClr val="0AD0D9"/>
              </a:buClr>
              <a:buFont typeface="Arial"/>
              <a:buChar char=""/>
            </a:pPr>
            <a:endParaRPr lang="en-US" sz="2800" dirty="0" smtClean="0">
              <a:latin typeface="Times New Roman"/>
              <a:cs typeface="Times New Roman"/>
            </a:endParaRPr>
          </a:p>
          <a:p>
            <a:pPr marL="287020" marR="5080" indent="-274320" algn="just">
              <a:lnSpc>
                <a:spcPct val="80000"/>
              </a:lnSpc>
              <a:buClr>
                <a:srgbClr val="0AD0D9"/>
              </a:buClr>
              <a:buSzPct val="93750"/>
              <a:buFont typeface="Arial"/>
              <a:buChar char=""/>
              <a:tabLst>
                <a:tab pos="287020" algn="l"/>
              </a:tabLst>
            </a:pPr>
            <a:r>
              <a:rPr lang="en-US" sz="2800" dirty="0">
                <a:latin typeface="Times New Roman"/>
                <a:cs typeface="Times New Roman"/>
              </a:rPr>
              <a:t>The 7 Cs provide a</a:t>
            </a:r>
            <a:r>
              <a:rPr lang="en-US" sz="2800" b="1" dirty="0">
                <a:latin typeface="Times New Roman"/>
                <a:cs typeface="Times New Roman"/>
              </a:rPr>
              <a:t> checklist </a:t>
            </a:r>
            <a:r>
              <a:rPr lang="en-US" sz="2800" dirty="0">
                <a:latin typeface="Times New Roman"/>
                <a:cs typeface="Times New Roman"/>
              </a:rPr>
              <a:t>for making sure that your  meetings, emails, conference calls, reports, and  presentations are well constructed and clear – so your  audience gets your message.</a:t>
            </a:r>
          </a:p>
        </p:txBody>
      </p:sp>
    </p:spTree>
    <p:extLst>
      <p:ext uri="{BB962C8B-B14F-4D97-AF65-F5344CB8AC3E}">
        <p14:creationId xmlns:p14="http://schemas.microsoft.com/office/powerpoint/2010/main" val="14382464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8167" y="692811"/>
            <a:ext cx="10515600" cy="811503"/>
          </a:xfrm>
          <a:prstGeom prst="rect">
            <a:avLst/>
          </a:prstGeom>
        </p:spPr>
        <p:txBody>
          <a:bodyPr vert="horz" wrap="square" lIns="0" tIns="117855" rIns="0" bIns="0" rtlCol="0" anchor="ctr">
            <a:spAutoFit/>
          </a:bodyPr>
          <a:lstStyle/>
          <a:p>
            <a:pPr marL="12700" marR="5080">
              <a:lnSpc>
                <a:spcPct val="100000"/>
              </a:lnSpc>
              <a:spcBef>
                <a:spcPts val="100"/>
              </a:spcBef>
            </a:pPr>
            <a:r>
              <a:rPr sz="4500" b="1" spc="-5" dirty="0">
                <a:latin typeface="Georgia"/>
                <a:cs typeface="Georgia"/>
              </a:rPr>
              <a:t>Emphasize</a:t>
            </a:r>
            <a:r>
              <a:rPr sz="4500" b="1" spc="-95" dirty="0">
                <a:latin typeface="Georgia"/>
                <a:cs typeface="Georgia"/>
              </a:rPr>
              <a:t> </a:t>
            </a:r>
            <a:r>
              <a:rPr sz="4500" b="1" dirty="0">
                <a:latin typeface="Georgia"/>
                <a:cs typeface="Georgia"/>
              </a:rPr>
              <a:t>positive,  </a:t>
            </a:r>
            <a:r>
              <a:rPr sz="4500" b="1" spc="-5" dirty="0">
                <a:latin typeface="Georgia"/>
                <a:cs typeface="Georgia"/>
              </a:rPr>
              <a:t>pleasant</a:t>
            </a:r>
            <a:r>
              <a:rPr sz="4500" b="1" spc="-15" dirty="0">
                <a:latin typeface="Georgia"/>
                <a:cs typeface="Georgia"/>
              </a:rPr>
              <a:t> </a:t>
            </a:r>
            <a:r>
              <a:rPr sz="4500" b="1" spc="-10" dirty="0">
                <a:latin typeface="Georgia"/>
                <a:cs typeface="Georgia"/>
              </a:rPr>
              <a:t>facts.</a:t>
            </a:r>
            <a:endParaRPr sz="4500" dirty="0">
              <a:latin typeface="Georgia"/>
              <a:cs typeface="Georgia"/>
            </a:endParaRPr>
          </a:p>
        </p:txBody>
      </p:sp>
      <p:graphicFrame>
        <p:nvGraphicFramePr>
          <p:cNvPr id="8" name="object 8"/>
          <p:cNvGraphicFramePr>
            <a:graphicFrameLocks noGrp="1"/>
          </p:cNvGraphicFramePr>
          <p:nvPr>
            <p:extLst>
              <p:ext uri="{D42A27DB-BD31-4B8C-83A1-F6EECF244321}">
                <p14:modId xmlns:p14="http://schemas.microsoft.com/office/powerpoint/2010/main" val="2561143220"/>
              </p:ext>
            </p:extLst>
          </p:nvPr>
        </p:nvGraphicFramePr>
        <p:xfrm>
          <a:off x="746975" y="2742344"/>
          <a:ext cx="10766738" cy="3284969"/>
        </p:xfrm>
        <a:graphic>
          <a:graphicData uri="http://schemas.openxmlformats.org/drawingml/2006/table">
            <a:tbl>
              <a:tblPr firstRow="1" bandRow="1">
                <a:tableStyleId>{2D5ABB26-0587-4C30-8999-92F81FD0307C}</a:tableStyleId>
              </a:tblPr>
              <a:tblGrid>
                <a:gridCol w="5383369">
                  <a:extLst>
                    <a:ext uri="{9D8B030D-6E8A-4147-A177-3AD203B41FA5}">
                      <a16:colId xmlns:a16="http://schemas.microsoft.com/office/drawing/2014/main" val="20000"/>
                    </a:ext>
                  </a:extLst>
                </a:gridCol>
                <a:gridCol w="5383369">
                  <a:extLst>
                    <a:ext uri="{9D8B030D-6E8A-4147-A177-3AD203B41FA5}">
                      <a16:colId xmlns:a16="http://schemas.microsoft.com/office/drawing/2014/main" val="20001"/>
                    </a:ext>
                  </a:extLst>
                </a:gridCol>
              </a:tblGrid>
              <a:tr h="388329">
                <a:tc>
                  <a:txBody>
                    <a:bodyPr/>
                    <a:lstStyle/>
                    <a:p>
                      <a:pPr marL="97790">
                        <a:lnSpc>
                          <a:spcPct val="100000"/>
                        </a:lnSpc>
                        <a:spcBef>
                          <a:spcPts val="244"/>
                        </a:spcBef>
                      </a:pPr>
                      <a:r>
                        <a:rPr sz="1800" b="1" spc="75" dirty="0">
                          <a:latin typeface="Times New Roman"/>
                          <a:cs typeface="Times New Roman"/>
                        </a:rPr>
                        <a:t>Negative-</a:t>
                      </a:r>
                      <a:r>
                        <a:rPr sz="1800" b="1" spc="-45" dirty="0">
                          <a:latin typeface="Times New Roman"/>
                          <a:cs typeface="Times New Roman"/>
                        </a:rPr>
                        <a:t> </a:t>
                      </a:r>
                      <a:r>
                        <a:rPr sz="1800" b="1" spc="100" dirty="0">
                          <a:latin typeface="Times New Roman"/>
                          <a:cs typeface="Times New Roman"/>
                        </a:rPr>
                        <a:t>Unpleasant</a:t>
                      </a:r>
                      <a:endParaRPr sz="1800" dirty="0">
                        <a:latin typeface="Times New Roman"/>
                        <a:cs typeface="Times New Roman"/>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c>
                  <a:txBody>
                    <a:bodyPr/>
                    <a:lstStyle/>
                    <a:p>
                      <a:pPr marL="98425">
                        <a:lnSpc>
                          <a:spcPct val="100000"/>
                        </a:lnSpc>
                        <a:spcBef>
                          <a:spcPts val="244"/>
                        </a:spcBef>
                      </a:pPr>
                      <a:r>
                        <a:rPr sz="1800" b="1" spc="90" dirty="0">
                          <a:latin typeface="Times New Roman"/>
                          <a:cs typeface="Times New Roman"/>
                        </a:rPr>
                        <a:t>Positive </a:t>
                      </a:r>
                      <a:r>
                        <a:rPr sz="1800" b="1" spc="25" dirty="0">
                          <a:latin typeface="Times New Roman"/>
                          <a:cs typeface="Times New Roman"/>
                        </a:rPr>
                        <a:t>-</a:t>
                      </a:r>
                      <a:r>
                        <a:rPr sz="1800" b="1" spc="-195" dirty="0">
                          <a:latin typeface="Times New Roman"/>
                          <a:cs typeface="Times New Roman"/>
                        </a:rPr>
                        <a:t> </a:t>
                      </a:r>
                      <a:r>
                        <a:rPr sz="1800" b="1" spc="95" dirty="0">
                          <a:latin typeface="Times New Roman"/>
                          <a:cs typeface="Times New Roman"/>
                        </a:rPr>
                        <a:t>Pleasant</a:t>
                      </a:r>
                      <a:endParaRPr sz="1800">
                        <a:latin typeface="Times New Roman"/>
                        <a:cs typeface="Times New Roman"/>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extLst>
                  <a:ext uri="{0D108BD9-81ED-4DB2-BD59-A6C34878D82A}">
                    <a16:rowId xmlns:a16="http://schemas.microsoft.com/office/drawing/2014/main" val="10000"/>
                  </a:ext>
                </a:extLst>
              </a:tr>
              <a:tr h="743330">
                <a:tc>
                  <a:txBody>
                    <a:bodyPr/>
                    <a:lstStyle/>
                    <a:p>
                      <a:pPr marL="97790" marR="161290">
                        <a:lnSpc>
                          <a:spcPct val="100000"/>
                        </a:lnSpc>
                        <a:spcBef>
                          <a:spcPts val="305"/>
                        </a:spcBef>
                      </a:pPr>
                      <a:r>
                        <a:rPr sz="1800" spc="-5" dirty="0">
                          <a:latin typeface="Georgia"/>
                          <a:cs typeface="Georgia"/>
                        </a:rPr>
                        <a:t>It </a:t>
                      </a:r>
                      <a:r>
                        <a:rPr sz="1800" dirty="0">
                          <a:latin typeface="Georgia"/>
                          <a:cs typeface="Georgia"/>
                        </a:rPr>
                        <a:t>is </a:t>
                      </a:r>
                      <a:r>
                        <a:rPr sz="1800" spc="-5" dirty="0">
                          <a:latin typeface="Georgia"/>
                          <a:cs typeface="Georgia"/>
                        </a:rPr>
                        <a:t>impossible to open </a:t>
                      </a:r>
                      <a:r>
                        <a:rPr sz="1800" dirty="0">
                          <a:latin typeface="Georgia"/>
                          <a:cs typeface="Georgia"/>
                        </a:rPr>
                        <a:t>an account </a:t>
                      </a:r>
                      <a:r>
                        <a:rPr sz="1800" spc="-5" dirty="0">
                          <a:latin typeface="Georgia"/>
                          <a:cs typeface="Georgia"/>
                        </a:rPr>
                        <a:t>for  you</a:t>
                      </a:r>
                      <a:r>
                        <a:rPr sz="1800" dirty="0">
                          <a:latin typeface="Georgia"/>
                          <a:cs typeface="Georgia"/>
                        </a:rPr>
                        <a:t> </a:t>
                      </a:r>
                      <a:r>
                        <a:rPr sz="1800" spc="-5" dirty="0">
                          <a:latin typeface="Georgia"/>
                          <a:cs typeface="Georgia"/>
                        </a:rPr>
                        <a:t>today.</a:t>
                      </a:r>
                      <a:endParaRPr sz="1800" dirty="0">
                        <a:latin typeface="Georgia"/>
                        <a:cs typeface="Georgia"/>
                      </a:endParaRPr>
                    </a:p>
                  </a:txBody>
                  <a:tcPr marL="0" marR="0" marT="387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D4EA"/>
                    </a:solidFill>
                  </a:tcPr>
                </a:tc>
                <a:tc>
                  <a:txBody>
                    <a:bodyPr/>
                    <a:lstStyle/>
                    <a:p>
                      <a:pPr marL="98425" marR="109220">
                        <a:lnSpc>
                          <a:spcPct val="100000"/>
                        </a:lnSpc>
                        <a:spcBef>
                          <a:spcPts val="305"/>
                        </a:spcBef>
                      </a:pPr>
                      <a:r>
                        <a:rPr sz="1800" dirty="0">
                          <a:latin typeface="Georgia"/>
                          <a:cs typeface="Georgia"/>
                        </a:rPr>
                        <a:t>As </a:t>
                      </a:r>
                      <a:r>
                        <a:rPr sz="1800" spc="-5" dirty="0">
                          <a:latin typeface="Georgia"/>
                          <a:cs typeface="Georgia"/>
                        </a:rPr>
                        <a:t>soon </a:t>
                      </a:r>
                      <a:r>
                        <a:rPr sz="1800" dirty="0">
                          <a:latin typeface="Georgia"/>
                          <a:cs typeface="Georgia"/>
                        </a:rPr>
                        <a:t>as </a:t>
                      </a:r>
                      <a:r>
                        <a:rPr sz="1800" spc="-5" dirty="0">
                          <a:latin typeface="Georgia"/>
                          <a:cs typeface="Georgia"/>
                        </a:rPr>
                        <a:t>your signature card </a:t>
                      </a:r>
                      <a:r>
                        <a:rPr sz="1800" dirty="0">
                          <a:latin typeface="Georgia"/>
                          <a:cs typeface="Georgia"/>
                        </a:rPr>
                        <a:t>reaches  </a:t>
                      </a:r>
                      <a:r>
                        <a:rPr sz="1800" spc="-5" dirty="0">
                          <a:latin typeface="Georgia"/>
                          <a:cs typeface="Georgia"/>
                        </a:rPr>
                        <a:t>us, </a:t>
                      </a:r>
                      <a:r>
                        <a:rPr sz="1800" dirty="0">
                          <a:latin typeface="Georgia"/>
                          <a:cs typeface="Georgia"/>
                        </a:rPr>
                        <a:t>we </a:t>
                      </a:r>
                      <a:r>
                        <a:rPr sz="1800" spc="-5" dirty="0">
                          <a:latin typeface="Georgia"/>
                          <a:cs typeface="Georgia"/>
                        </a:rPr>
                        <a:t>will gladly </a:t>
                      </a:r>
                      <a:r>
                        <a:rPr sz="1800" dirty="0">
                          <a:latin typeface="Georgia"/>
                          <a:cs typeface="Georgia"/>
                        </a:rPr>
                        <a:t>open an</a:t>
                      </a:r>
                      <a:r>
                        <a:rPr sz="1800" spc="-30" dirty="0">
                          <a:latin typeface="Georgia"/>
                          <a:cs typeface="Georgia"/>
                        </a:rPr>
                        <a:t> </a:t>
                      </a:r>
                      <a:r>
                        <a:rPr sz="1800" spc="-5" dirty="0">
                          <a:latin typeface="Georgia"/>
                          <a:cs typeface="Georgia"/>
                        </a:rPr>
                        <a:t>account</a:t>
                      </a:r>
                      <a:endParaRPr sz="1800" dirty="0">
                        <a:latin typeface="Georgia"/>
                        <a:cs typeface="Georgia"/>
                      </a:endParaRPr>
                    </a:p>
                  </a:txBody>
                  <a:tcPr marL="0" marR="0" marT="387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01"/>
                  </a:ext>
                </a:extLst>
              </a:tr>
              <a:tr h="794494">
                <a:tc>
                  <a:txBody>
                    <a:bodyPr/>
                    <a:lstStyle/>
                    <a:p>
                      <a:pPr marL="97790" marR="205740">
                        <a:lnSpc>
                          <a:spcPct val="100000"/>
                        </a:lnSpc>
                        <a:spcBef>
                          <a:spcPts val="305"/>
                        </a:spcBef>
                      </a:pPr>
                      <a:r>
                        <a:rPr sz="1800" dirty="0">
                          <a:latin typeface="Georgia"/>
                          <a:cs typeface="Georgia"/>
                        </a:rPr>
                        <a:t>We </a:t>
                      </a:r>
                      <a:r>
                        <a:rPr sz="1800" spc="-5" dirty="0">
                          <a:latin typeface="Georgia"/>
                          <a:cs typeface="Georgia"/>
                        </a:rPr>
                        <a:t>do </a:t>
                      </a:r>
                      <a:r>
                        <a:rPr sz="1800" dirty="0">
                          <a:latin typeface="Georgia"/>
                          <a:cs typeface="Georgia"/>
                        </a:rPr>
                        <a:t>not </a:t>
                      </a:r>
                      <a:r>
                        <a:rPr sz="1800" spc="-5" dirty="0">
                          <a:latin typeface="Georgia"/>
                          <a:cs typeface="Georgia"/>
                        </a:rPr>
                        <a:t>refund </a:t>
                      </a:r>
                      <a:r>
                        <a:rPr sz="1800" dirty="0">
                          <a:latin typeface="Georgia"/>
                          <a:cs typeface="Georgia"/>
                        </a:rPr>
                        <a:t>if </a:t>
                      </a:r>
                      <a:r>
                        <a:rPr sz="1800" spc="-5" dirty="0">
                          <a:latin typeface="Georgia"/>
                          <a:cs typeface="Georgia"/>
                        </a:rPr>
                        <a:t>the returned </a:t>
                      </a:r>
                      <a:r>
                        <a:rPr sz="1800" dirty="0">
                          <a:latin typeface="Georgia"/>
                          <a:cs typeface="Georgia"/>
                        </a:rPr>
                        <a:t>item  is soiled and</a:t>
                      </a:r>
                      <a:r>
                        <a:rPr sz="1800" spc="-25" dirty="0">
                          <a:latin typeface="Georgia"/>
                          <a:cs typeface="Georgia"/>
                        </a:rPr>
                        <a:t> </a:t>
                      </a:r>
                      <a:r>
                        <a:rPr sz="1800" spc="-5" dirty="0">
                          <a:latin typeface="Georgia"/>
                          <a:cs typeface="Georgia"/>
                        </a:rPr>
                        <a:t>unsalable.</a:t>
                      </a:r>
                      <a:endParaRPr sz="1800" dirty="0">
                        <a:latin typeface="Georgia"/>
                        <a:cs typeface="Georgia"/>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tc>
                  <a:txBody>
                    <a:bodyPr/>
                    <a:lstStyle/>
                    <a:p>
                      <a:pPr marL="98425" marR="278765">
                        <a:lnSpc>
                          <a:spcPct val="100000"/>
                        </a:lnSpc>
                        <a:spcBef>
                          <a:spcPts val="305"/>
                        </a:spcBef>
                      </a:pPr>
                      <a:r>
                        <a:rPr sz="1800" dirty="0">
                          <a:latin typeface="Georgia"/>
                          <a:cs typeface="Georgia"/>
                        </a:rPr>
                        <a:t>We </a:t>
                      </a:r>
                      <a:r>
                        <a:rPr sz="1800" spc="-5" dirty="0">
                          <a:latin typeface="Georgia"/>
                          <a:cs typeface="Georgia"/>
                        </a:rPr>
                        <a:t>refund when the returned </a:t>
                      </a:r>
                      <a:r>
                        <a:rPr sz="1800" dirty="0">
                          <a:latin typeface="Georgia"/>
                          <a:cs typeface="Georgia"/>
                        </a:rPr>
                        <a:t>item is  </a:t>
                      </a:r>
                      <a:r>
                        <a:rPr sz="1800" spc="-5" dirty="0">
                          <a:latin typeface="Georgia"/>
                          <a:cs typeface="Georgia"/>
                        </a:rPr>
                        <a:t>clean </a:t>
                      </a:r>
                      <a:r>
                        <a:rPr sz="1800" dirty="0">
                          <a:latin typeface="Georgia"/>
                          <a:cs typeface="Georgia"/>
                        </a:rPr>
                        <a:t>and</a:t>
                      </a:r>
                      <a:r>
                        <a:rPr sz="1800" spc="-5" dirty="0">
                          <a:latin typeface="Georgia"/>
                          <a:cs typeface="Georgia"/>
                        </a:rPr>
                        <a:t> resalable.</a:t>
                      </a:r>
                      <a:endParaRPr sz="1800" dirty="0">
                        <a:latin typeface="Georgia"/>
                        <a:cs typeface="Georgia"/>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extLst>
                  <a:ext uri="{0D108BD9-81ED-4DB2-BD59-A6C34878D82A}">
                    <a16:rowId xmlns:a16="http://schemas.microsoft.com/office/drawing/2014/main" val="10002"/>
                  </a:ext>
                </a:extLst>
              </a:tr>
              <a:tr h="1358816">
                <a:tc>
                  <a:txBody>
                    <a:bodyPr/>
                    <a:lstStyle/>
                    <a:p>
                      <a:pPr marL="97790" marR="127000">
                        <a:lnSpc>
                          <a:spcPct val="100000"/>
                        </a:lnSpc>
                        <a:spcBef>
                          <a:spcPts val="310"/>
                        </a:spcBef>
                      </a:pPr>
                      <a:r>
                        <a:rPr sz="1800" spc="-5" dirty="0">
                          <a:latin typeface="Georgia"/>
                          <a:cs typeface="Georgia"/>
                        </a:rPr>
                        <a:t>When </a:t>
                      </a:r>
                      <a:r>
                        <a:rPr sz="1800" dirty="0">
                          <a:latin typeface="Georgia"/>
                          <a:cs typeface="Georgia"/>
                        </a:rPr>
                        <a:t>you </a:t>
                      </a:r>
                      <a:r>
                        <a:rPr sz="1800" spc="-5" dirty="0">
                          <a:latin typeface="Georgia"/>
                          <a:cs typeface="Georgia"/>
                        </a:rPr>
                        <a:t>travel on company </a:t>
                      </a:r>
                      <a:r>
                        <a:rPr sz="1800" dirty="0">
                          <a:latin typeface="Georgia"/>
                          <a:cs typeface="Georgia"/>
                        </a:rPr>
                        <a:t>expense,  </a:t>
                      </a:r>
                      <a:r>
                        <a:rPr sz="1800" spc="-5" dirty="0">
                          <a:latin typeface="Georgia"/>
                          <a:cs typeface="Georgia"/>
                        </a:rPr>
                        <a:t>you </a:t>
                      </a:r>
                      <a:r>
                        <a:rPr sz="1800" dirty="0">
                          <a:latin typeface="Georgia"/>
                          <a:cs typeface="Georgia"/>
                        </a:rPr>
                        <a:t>will not </a:t>
                      </a:r>
                      <a:r>
                        <a:rPr sz="1800" spc="-5" dirty="0">
                          <a:latin typeface="Georgia"/>
                          <a:cs typeface="Georgia"/>
                        </a:rPr>
                        <a:t>receive approval for first  class</a:t>
                      </a:r>
                      <a:r>
                        <a:rPr sz="1800" spc="-15" dirty="0">
                          <a:latin typeface="Georgia"/>
                          <a:cs typeface="Georgia"/>
                        </a:rPr>
                        <a:t> </a:t>
                      </a:r>
                      <a:r>
                        <a:rPr sz="1800" spc="-5" dirty="0">
                          <a:latin typeface="Georgia"/>
                          <a:cs typeface="Georgia"/>
                        </a:rPr>
                        <a:t>fare.</a:t>
                      </a:r>
                      <a:endParaRPr sz="1800" dirty="0">
                        <a:latin typeface="Georgia"/>
                        <a:cs typeface="Georgia"/>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tc>
                  <a:txBody>
                    <a:bodyPr/>
                    <a:lstStyle/>
                    <a:p>
                      <a:pPr marL="98425" marR="125730">
                        <a:lnSpc>
                          <a:spcPct val="100000"/>
                        </a:lnSpc>
                        <a:spcBef>
                          <a:spcPts val="310"/>
                        </a:spcBef>
                      </a:pPr>
                      <a:r>
                        <a:rPr sz="1800" spc="-5" dirty="0">
                          <a:latin typeface="Georgia"/>
                          <a:cs typeface="Georgia"/>
                        </a:rPr>
                        <a:t>When </a:t>
                      </a:r>
                      <a:r>
                        <a:rPr sz="1800" dirty="0">
                          <a:latin typeface="Georgia"/>
                          <a:cs typeface="Georgia"/>
                        </a:rPr>
                        <a:t>you </a:t>
                      </a:r>
                      <a:r>
                        <a:rPr sz="1800" spc="-5" dirty="0">
                          <a:latin typeface="Georgia"/>
                          <a:cs typeface="Georgia"/>
                        </a:rPr>
                        <a:t>travel on company </a:t>
                      </a:r>
                      <a:r>
                        <a:rPr sz="1800" dirty="0">
                          <a:latin typeface="Georgia"/>
                          <a:cs typeface="Georgia"/>
                        </a:rPr>
                        <a:t>expense,  </a:t>
                      </a:r>
                      <a:r>
                        <a:rPr sz="1800" spc="-5" dirty="0">
                          <a:latin typeface="Georgia"/>
                          <a:cs typeface="Georgia"/>
                        </a:rPr>
                        <a:t>your approved fare </a:t>
                      </a:r>
                      <a:r>
                        <a:rPr sz="1800" dirty="0">
                          <a:latin typeface="Georgia"/>
                          <a:cs typeface="Georgia"/>
                        </a:rPr>
                        <a:t>is </a:t>
                      </a:r>
                      <a:r>
                        <a:rPr sz="1800" spc="-5" dirty="0">
                          <a:latin typeface="Georgia"/>
                          <a:cs typeface="Georgia"/>
                        </a:rPr>
                        <a:t>for tourist</a:t>
                      </a:r>
                      <a:r>
                        <a:rPr sz="1800" spc="20" dirty="0">
                          <a:latin typeface="Georgia"/>
                          <a:cs typeface="Georgia"/>
                        </a:rPr>
                        <a:t> </a:t>
                      </a:r>
                      <a:r>
                        <a:rPr sz="1800" spc="-5" dirty="0">
                          <a:latin typeface="Georgia"/>
                          <a:cs typeface="Georgia"/>
                        </a:rPr>
                        <a:t>class.</a:t>
                      </a:r>
                      <a:endParaRPr sz="1800" dirty="0">
                        <a:latin typeface="Georgia"/>
                        <a:cs typeface="Georgia"/>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595977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a:cs typeface="Arial"/>
              </a:rPr>
              <a:t>1. COMPLETENESS</a:t>
            </a:r>
            <a:endParaRPr lang="en-US" dirty="0"/>
          </a:p>
        </p:txBody>
      </p:sp>
      <p:sp>
        <p:nvSpPr>
          <p:cNvPr id="3" name="Rectangle 2"/>
          <p:cNvSpPr/>
          <p:nvPr/>
        </p:nvSpPr>
        <p:spPr>
          <a:xfrm>
            <a:off x="1051922" y="2536495"/>
            <a:ext cx="10423153" cy="3059812"/>
          </a:xfrm>
          <a:prstGeom prst="rect">
            <a:avLst/>
          </a:prstGeom>
        </p:spPr>
        <p:txBody>
          <a:bodyPr wrap="square">
            <a:spAutoFit/>
          </a:bodyPr>
          <a:lstStyle/>
          <a:p>
            <a:pPr marL="286385" marR="5080" indent="-274320">
              <a:spcBef>
                <a:spcPts val="105"/>
              </a:spcBef>
            </a:pPr>
            <a:r>
              <a:rPr lang="en-US" sz="2400" dirty="0">
                <a:latin typeface="Georgia"/>
                <a:cs typeface="Georgia"/>
              </a:rPr>
              <a:t>Business message is said to be </a:t>
            </a:r>
            <a:r>
              <a:rPr lang="en-US" sz="2400" spc="-5" dirty="0">
                <a:latin typeface="Georgia"/>
                <a:cs typeface="Georgia"/>
              </a:rPr>
              <a:t>complete when </a:t>
            </a:r>
            <a:r>
              <a:rPr lang="en-US" sz="2400" dirty="0">
                <a:latin typeface="Georgia"/>
                <a:cs typeface="Georgia"/>
              </a:rPr>
              <a:t>it </a:t>
            </a:r>
            <a:r>
              <a:rPr lang="en-US" sz="2400" spc="-5" dirty="0">
                <a:latin typeface="Georgia"/>
                <a:cs typeface="Georgia"/>
              </a:rPr>
              <a:t>contains </a:t>
            </a:r>
            <a:r>
              <a:rPr lang="en-US" sz="2400" b="1" dirty="0">
                <a:latin typeface="Georgia"/>
                <a:cs typeface="Georgia"/>
              </a:rPr>
              <a:t>all facts  </a:t>
            </a:r>
            <a:r>
              <a:rPr lang="en-US" sz="2400" spc="-5" dirty="0">
                <a:latin typeface="Georgia"/>
                <a:cs typeface="Georgia"/>
              </a:rPr>
              <a:t>the </a:t>
            </a:r>
            <a:r>
              <a:rPr lang="en-US" sz="2400" dirty="0">
                <a:latin typeface="Georgia"/>
                <a:cs typeface="Georgia"/>
              </a:rPr>
              <a:t>reader </a:t>
            </a:r>
            <a:r>
              <a:rPr lang="en-US" sz="2400" spc="-5" dirty="0">
                <a:latin typeface="Georgia"/>
                <a:cs typeface="Georgia"/>
              </a:rPr>
              <a:t>or </a:t>
            </a:r>
            <a:r>
              <a:rPr lang="en-US" sz="2400" dirty="0">
                <a:latin typeface="Georgia"/>
                <a:cs typeface="Georgia"/>
              </a:rPr>
              <a:t>listener needs </a:t>
            </a:r>
            <a:r>
              <a:rPr lang="en-US" sz="2400" spc="-5" dirty="0">
                <a:latin typeface="Georgia"/>
                <a:cs typeface="Georgia"/>
              </a:rPr>
              <a:t>for the </a:t>
            </a:r>
            <a:r>
              <a:rPr lang="en-US" sz="2400" b="1" dirty="0">
                <a:latin typeface="Georgia"/>
                <a:cs typeface="Georgia"/>
              </a:rPr>
              <a:t>reaction</a:t>
            </a:r>
            <a:r>
              <a:rPr lang="en-US" sz="2400" dirty="0">
                <a:latin typeface="Georgia"/>
                <a:cs typeface="Georgia"/>
              </a:rPr>
              <a:t> the sender  desires.</a:t>
            </a:r>
          </a:p>
          <a:p>
            <a:pPr>
              <a:spcBef>
                <a:spcPts val="55"/>
              </a:spcBef>
            </a:pPr>
            <a:endParaRPr lang="en-US" sz="2400" dirty="0" smtClean="0">
              <a:latin typeface="Times New Roman"/>
              <a:cs typeface="Times New Roman"/>
            </a:endParaRPr>
          </a:p>
          <a:p>
            <a:pPr marL="286385" marR="751840" indent="-274320"/>
            <a:r>
              <a:rPr lang="en-US" sz="2400" dirty="0">
                <a:latin typeface="Georgia"/>
                <a:cs typeface="Georgia"/>
              </a:rPr>
              <a:t>As </a:t>
            </a:r>
            <a:r>
              <a:rPr lang="en-US" sz="2400" spc="-5" dirty="0">
                <a:latin typeface="Georgia"/>
                <a:cs typeface="Georgia"/>
              </a:rPr>
              <a:t>you </a:t>
            </a:r>
            <a:r>
              <a:rPr lang="en-US" sz="2400" dirty="0">
                <a:latin typeface="Georgia"/>
                <a:cs typeface="Georgia"/>
              </a:rPr>
              <a:t>strive </a:t>
            </a:r>
            <a:r>
              <a:rPr lang="en-US" sz="2400" spc="-5" dirty="0">
                <a:latin typeface="Georgia"/>
                <a:cs typeface="Georgia"/>
              </a:rPr>
              <a:t>for completeness, </a:t>
            </a:r>
            <a:r>
              <a:rPr lang="en-US" sz="2400" dirty="0">
                <a:latin typeface="Georgia"/>
                <a:cs typeface="Georgia"/>
              </a:rPr>
              <a:t>keep </a:t>
            </a:r>
            <a:r>
              <a:rPr lang="en-US" sz="2400" spc="-5" dirty="0">
                <a:latin typeface="Georgia"/>
                <a:cs typeface="Georgia"/>
              </a:rPr>
              <a:t>the following  </a:t>
            </a:r>
            <a:r>
              <a:rPr lang="en-US" sz="2400" dirty="0">
                <a:latin typeface="Georgia"/>
                <a:cs typeface="Georgia"/>
              </a:rPr>
              <a:t>guidelines in</a:t>
            </a:r>
            <a:r>
              <a:rPr lang="en-US" sz="2400" spc="-25" dirty="0">
                <a:latin typeface="Georgia"/>
                <a:cs typeface="Georgia"/>
              </a:rPr>
              <a:t> </a:t>
            </a:r>
            <a:r>
              <a:rPr lang="en-US" sz="2400" dirty="0">
                <a:latin typeface="Georgia"/>
                <a:cs typeface="Georgia"/>
              </a:rPr>
              <a:t>mind;</a:t>
            </a:r>
          </a:p>
          <a:p>
            <a:pPr marL="12700">
              <a:buClr>
                <a:srgbClr val="0AD0D9"/>
              </a:buClr>
              <a:buSzPct val="94230"/>
              <a:tabLst>
                <a:tab pos="287020" algn="l"/>
              </a:tabLst>
            </a:pPr>
            <a:endParaRPr lang="en-US" sz="2400" dirty="0">
              <a:latin typeface="Times New Roman"/>
              <a:cs typeface="Times New Roman"/>
            </a:endParaRPr>
          </a:p>
          <a:p>
            <a:pPr marL="469900" indent="-457200">
              <a:buClr>
                <a:srgbClr val="0AD0D9"/>
              </a:buClr>
              <a:buSzPct val="94230"/>
              <a:buFont typeface="+mj-lt"/>
              <a:buAutoNum type="arabicPeriod"/>
              <a:tabLst>
                <a:tab pos="287020" algn="l"/>
              </a:tabLst>
            </a:pPr>
            <a:r>
              <a:rPr lang="en-US" sz="2400" dirty="0" smtClean="0">
                <a:latin typeface="Georgia"/>
                <a:cs typeface="Georgia"/>
              </a:rPr>
              <a:t>Provide </a:t>
            </a:r>
            <a:r>
              <a:rPr lang="en-US" sz="2400" dirty="0">
                <a:latin typeface="Georgia"/>
                <a:cs typeface="Georgia"/>
              </a:rPr>
              <a:t>all necessary</a:t>
            </a:r>
            <a:r>
              <a:rPr lang="en-US" sz="2400" spc="-35" dirty="0">
                <a:latin typeface="Georgia"/>
                <a:cs typeface="Georgia"/>
              </a:rPr>
              <a:t> </a:t>
            </a:r>
            <a:r>
              <a:rPr lang="en-US" sz="2400" dirty="0">
                <a:latin typeface="Georgia"/>
                <a:cs typeface="Georgia"/>
              </a:rPr>
              <a:t>information. Otherwise it will create </a:t>
            </a:r>
            <a:r>
              <a:rPr lang="en-US" sz="2400" dirty="0" smtClean="0">
                <a:latin typeface="Georgia"/>
                <a:cs typeface="Georgia"/>
              </a:rPr>
              <a:t>suspicion.</a:t>
            </a:r>
          </a:p>
          <a:p>
            <a:pPr marL="469900" indent="-457200">
              <a:buClr>
                <a:srgbClr val="0AD0D9"/>
              </a:buClr>
              <a:buSzPct val="94230"/>
              <a:buFont typeface="+mj-lt"/>
              <a:buAutoNum type="arabicPeriod"/>
              <a:tabLst>
                <a:tab pos="287020" algn="l"/>
              </a:tabLst>
            </a:pPr>
            <a:r>
              <a:rPr lang="en-US" sz="2400" dirty="0" smtClean="0">
                <a:latin typeface="Georgia"/>
                <a:cs typeface="Georgia"/>
              </a:rPr>
              <a:t>Answer </a:t>
            </a:r>
            <a:r>
              <a:rPr lang="en-US" sz="2400" dirty="0">
                <a:latin typeface="Georgia"/>
                <a:cs typeface="Georgia"/>
              </a:rPr>
              <a:t>all questions</a:t>
            </a:r>
            <a:r>
              <a:rPr lang="en-US" sz="2400" spc="-5" dirty="0">
                <a:latin typeface="Georgia"/>
                <a:cs typeface="Georgia"/>
              </a:rPr>
              <a:t> </a:t>
            </a:r>
            <a:r>
              <a:rPr lang="en-US" sz="2400" dirty="0">
                <a:latin typeface="Georgia"/>
                <a:cs typeface="Georgia"/>
              </a:rPr>
              <a:t>asked. </a:t>
            </a:r>
            <a:endParaRPr lang="en-US" sz="2400" dirty="0" smtClean="0">
              <a:latin typeface="Georgia"/>
              <a:cs typeface="Georgia"/>
            </a:endParaRPr>
          </a:p>
          <a:p>
            <a:pPr marL="469900" indent="-457200">
              <a:buClr>
                <a:srgbClr val="0AD0D9"/>
              </a:buClr>
              <a:buSzPct val="94230"/>
              <a:buFont typeface="+mj-lt"/>
              <a:buAutoNum type="arabicPeriod"/>
              <a:tabLst>
                <a:tab pos="287020" algn="l"/>
              </a:tabLst>
            </a:pPr>
            <a:r>
              <a:rPr lang="en-US" sz="2400" dirty="0" smtClean="0">
                <a:latin typeface="Georgia"/>
                <a:cs typeface="Georgia"/>
              </a:rPr>
              <a:t>Give </a:t>
            </a:r>
            <a:r>
              <a:rPr lang="en-US" sz="2400" dirty="0">
                <a:latin typeface="Georgia"/>
                <a:cs typeface="Georgia"/>
              </a:rPr>
              <a:t>something </a:t>
            </a:r>
            <a:r>
              <a:rPr lang="en-US" sz="2400" spc="-5" dirty="0">
                <a:latin typeface="Georgia"/>
                <a:cs typeface="Georgia"/>
              </a:rPr>
              <a:t>extra when</a:t>
            </a:r>
            <a:r>
              <a:rPr lang="en-US" sz="2400" spc="-25" dirty="0">
                <a:latin typeface="Georgia"/>
                <a:cs typeface="Georgia"/>
              </a:rPr>
              <a:t> </a:t>
            </a:r>
            <a:r>
              <a:rPr lang="en-US" sz="2400" dirty="0">
                <a:latin typeface="Georgia"/>
                <a:cs typeface="Georgia"/>
              </a:rPr>
              <a:t>desirable</a:t>
            </a:r>
            <a:endParaRPr lang="en-US" sz="2400" dirty="0"/>
          </a:p>
        </p:txBody>
      </p:sp>
    </p:spTree>
    <p:extLst>
      <p:ext uri="{BB962C8B-B14F-4D97-AF65-F5344CB8AC3E}">
        <p14:creationId xmlns:p14="http://schemas.microsoft.com/office/powerpoint/2010/main" val="1558047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a:cs typeface="Arial"/>
              </a:rPr>
              <a:t>1.COMPLETENESS</a:t>
            </a:r>
            <a:endParaRPr lang="en-US" dirty="0"/>
          </a:p>
        </p:txBody>
      </p:sp>
      <p:sp>
        <p:nvSpPr>
          <p:cNvPr id="3" name="Rectangle 2"/>
          <p:cNvSpPr/>
          <p:nvPr/>
        </p:nvSpPr>
        <p:spPr>
          <a:xfrm>
            <a:off x="368122" y="2354475"/>
            <a:ext cx="11390289" cy="4175502"/>
          </a:xfrm>
          <a:prstGeom prst="rect">
            <a:avLst/>
          </a:prstGeom>
        </p:spPr>
        <p:txBody>
          <a:bodyPr wrap="square">
            <a:spAutoFit/>
          </a:bodyPr>
          <a:lstStyle/>
          <a:p>
            <a:pPr marL="12700">
              <a:spcBef>
                <a:spcPts val="100"/>
              </a:spcBef>
            </a:pPr>
            <a:r>
              <a:rPr lang="en-US" sz="2200" b="1" u="heavy" spc="120" dirty="0" smtClean="0">
                <a:uFill>
                  <a:solidFill>
                    <a:srgbClr val="000000"/>
                  </a:solidFill>
                </a:uFill>
                <a:latin typeface="Times New Roman"/>
                <a:cs typeface="Times New Roman"/>
              </a:rPr>
              <a:t>Provide </a:t>
            </a:r>
            <a:r>
              <a:rPr lang="en-US" sz="2200" b="1" u="heavy" spc="40" dirty="0">
                <a:uFill>
                  <a:solidFill>
                    <a:srgbClr val="000000"/>
                  </a:solidFill>
                </a:uFill>
                <a:latin typeface="Times New Roman"/>
                <a:cs typeface="Times New Roman"/>
              </a:rPr>
              <a:t>All </a:t>
            </a:r>
            <a:r>
              <a:rPr lang="en-US" sz="2200" b="1" u="heavy" spc="125" dirty="0">
                <a:uFill>
                  <a:solidFill>
                    <a:srgbClr val="000000"/>
                  </a:solidFill>
                </a:uFill>
                <a:latin typeface="Times New Roman"/>
                <a:cs typeface="Times New Roman"/>
              </a:rPr>
              <a:t>Necessary </a:t>
            </a:r>
            <a:r>
              <a:rPr lang="en-US" sz="2200" b="1" u="heavy" spc="140" dirty="0">
                <a:uFill>
                  <a:solidFill>
                    <a:srgbClr val="000000"/>
                  </a:solidFill>
                </a:uFill>
                <a:latin typeface="Times New Roman"/>
                <a:cs typeface="Times New Roman"/>
              </a:rPr>
              <a:t>Information</a:t>
            </a:r>
          </a:p>
          <a:p>
            <a:pPr marL="12700">
              <a:spcBef>
                <a:spcPts val="100"/>
              </a:spcBef>
            </a:pPr>
            <a:endParaRPr lang="en-US" sz="2200" spc="-5" dirty="0">
              <a:latin typeface="Georgia"/>
              <a:cs typeface="Georgia"/>
            </a:endParaRPr>
          </a:p>
          <a:p>
            <a:pPr marL="12700">
              <a:spcBef>
                <a:spcPts val="100"/>
              </a:spcBef>
            </a:pPr>
            <a:r>
              <a:rPr lang="en-US" sz="2200" spc="-5" dirty="0">
                <a:latin typeface="Georgia"/>
                <a:cs typeface="Georgia"/>
              </a:rPr>
              <a:t>Answering the </a:t>
            </a:r>
            <a:r>
              <a:rPr lang="en-US" sz="2200" b="1" spc="-10" dirty="0">
                <a:latin typeface="Georgia"/>
                <a:cs typeface="Georgia"/>
              </a:rPr>
              <a:t>five </a:t>
            </a:r>
            <a:r>
              <a:rPr lang="en-US" sz="2200" b="1" spc="-5" dirty="0">
                <a:latin typeface="Georgia"/>
                <a:cs typeface="Georgia"/>
              </a:rPr>
              <a:t>W’s </a:t>
            </a:r>
            <a:r>
              <a:rPr lang="en-US" sz="2200" spc="-5" dirty="0">
                <a:latin typeface="Georgia"/>
                <a:cs typeface="Georgia"/>
              </a:rPr>
              <a:t>helps </a:t>
            </a:r>
            <a:r>
              <a:rPr lang="en-US" sz="2200" dirty="0">
                <a:latin typeface="Georgia"/>
                <a:cs typeface="Georgia"/>
              </a:rPr>
              <a:t>make messages </a:t>
            </a:r>
            <a:r>
              <a:rPr lang="en-US" sz="2200" spc="-5" dirty="0" smtClean="0">
                <a:latin typeface="Georgia"/>
                <a:cs typeface="Georgia"/>
              </a:rPr>
              <a:t>clear:</a:t>
            </a:r>
            <a:r>
              <a:rPr lang="en-US" sz="2200" spc="-15" dirty="0" smtClean="0">
                <a:latin typeface="Georgia"/>
                <a:cs typeface="Georgia"/>
              </a:rPr>
              <a:t> </a:t>
            </a:r>
            <a:r>
              <a:rPr lang="en-US" sz="2200" spc="-5" dirty="0" smtClean="0">
                <a:latin typeface="Georgia"/>
                <a:cs typeface="Georgia"/>
              </a:rPr>
              <a:t>Who, </a:t>
            </a:r>
            <a:r>
              <a:rPr lang="en-US" sz="2200" dirty="0" smtClean="0">
                <a:latin typeface="Georgia"/>
                <a:cs typeface="Georgia"/>
              </a:rPr>
              <a:t>What</a:t>
            </a:r>
            <a:r>
              <a:rPr lang="en-US" sz="2200" dirty="0">
                <a:latin typeface="Georgia"/>
                <a:cs typeface="Georgia"/>
              </a:rPr>
              <a:t>, When, Where, and</a:t>
            </a:r>
            <a:r>
              <a:rPr lang="en-US" sz="2200" spc="-10" dirty="0">
                <a:latin typeface="Georgia"/>
                <a:cs typeface="Georgia"/>
              </a:rPr>
              <a:t> </a:t>
            </a:r>
            <a:r>
              <a:rPr lang="en-US" sz="2200" dirty="0">
                <a:latin typeface="Georgia"/>
                <a:cs typeface="Georgia"/>
              </a:rPr>
              <a:t>Why</a:t>
            </a:r>
            <a:r>
              <a:rPr lang="en-US" sz="2200" dirty="0" smtClean="0">
                <a:latin typeface="Georgia"/>
                <a:cs typeface="Georgia"/>
              </a:rPr>
              <a:t>.</a:t>
            </a:r>
          </a:p>
          <a:p>
            <a:pPr marL="12700">
              <a:spcBef>
                <a:spcPts val="100"/>
              </a:spcBef>
            </a:pPr>
            <a:endParaRPr lang="en-US" sz="2200" dirty="0">
              <a:latin typeface="Georgia"/>
              <a:cs typeface="Georgia"/>
            </a:endParaRPr>
          </a:p>
          <a:p>
            <a:pPr marL="12700"/>
            <a:r>
              <a:rPr lang="en-US" sz="2200" b="1" u="heavy" spc="-5" dirty="0" smtClean="0">
                <a:uFill>
                  <a:solidFill>
                    <a:srgbClr val="000000"/>
                  </a:solidFill>
                </a:uFill>
                <a:latin typeface="Georgia"/>
                <a:cs typeface="Georgia"/>
              </a:rPr>
              <a:t>Answer </a:t>
            </a:r>
            <a:r>
              <a:rPr lang="en-US" sz="2200" b="1" u="heavy" spc="-5" dirty="0">
                <a:uFill>
                  <a:solidFill>
                    <a:srgbClr val="000000"/>
                  </a:solidFill>
                </a:uFill>
                <a:latin typeface="Georgia"/>
                <a:cs typeface="Georgia"/>
              </a:rPr>
              <a:t>All Questions</a:t>
            </a:r>
            <a:r>
              <a:rPr lang="en-US" sz="2200" b="1" u="heavy" spc="55" dirty="0">
                <a:uFill>
                  <a:solidFill>
                    <a:srgbClr val="000000"/>
                  </a:solidFill>
                </a:uFill>
                <a:latin typeface="Georgia"/>
                <a:cs typeface="Georgia"/>
              </a:rPr>
              <a:t> </a:t>
            </a:r>
            <a:r>
              <a:rPr lang="en-US" sz="2200" b="1" u="heavy" spc="-10" dirty="0" smtClean="0">
                <a:uFill>
                  <a:solidFill>
                    <a:srgbClr val="000000"/>
                  </a:solidFill>
                </a:uFill>
                <a:latin typeface="Georgia"/>
                <a:cs typeface="Georgia"/>
              </a:rPr>
              <a:t>Asked (W &amp; H, Implied, stated)</a:t>
            </a:r>
            <a:endParaRPr lang="en-US" sz="2200" dirty="0" smtClean="0">
              <a:latin typeface="Georgia"/>
              <a:cs typeface="Georgia"/>
            </a:endParaRPr>
          </a:p>
          <a:p>
            <a:pPr marL="286385" marR="43815" indent="-274320">
              <a:spcBef>
                <a:spcPts val="595"/>
              </a:spcBef>
            </a:pPr>
            <a:r>
              <a:rPr lang="en-US" sz="2200" dirty="0" smtClean="0">
                <a:latin typeface="Georgia"/>
                <a:cs typeface="Georgia"/>
              </a:rPr>
              <a:t>Look </a:t>
            </a:r>
            <a:r>
              <a:rPr lang="en-US" sz="2200" spc="-5" dirty="0">
                <a:latin typeface="Georgia"/>
                <a:cs typeface="Georgia"/>
              </a:rPr>
              <a:t>for questions: some </a:t>
            </a:r>
            <a:r>
              <a:rPr lang="en-US" sz="2200" dirty="0" smtClean="0">
                <a:latin typeface="Georgia"/>
                <a:cs typeface="Georgia"/>
              </a:rPr>
              <a:t>may appear and some are </a:t>
            </a:r>
            <a:r>
              <a:rPr lang="en-US" sz="2200" spc="-5" dirty="0">
                <a:latin typeface="Georgia"/>
                <a:cs typeface="Georgia"/>
              </a:rPr>
              <a:t>buried within </a:t>
            </a:r>
            <a:r>
              <a:rPr lang="en-US" sz="2200" dirty="0">
                <a:latin typeface="Georgia"/>
                <a:cs typeface="Georgia"/>
              </a:rPr>
              <a:t>a  </a:t>
            </a:r>
            <a:r>
              <a:rPr lang="en-US" sz="2200" spc="-5" dirty="0" smtClean="0">
                <a:latin typeface="Georgia"/>
                <a:cs typeface="Georgia"/>
              </a:rPr>
              <a:t>paragraph.</a:t>
            </a:r>
          </a:p>
          <a:p>
            <a:pPr marL="286385" marR="43815" indent="-274320">
              <a:spcBef>
                <a:spcPts val="595"/>
              </a:spcBef>
            </a:pPr>
            <a:r>
              <a:rPr lang="en-US" sz="2200" dirty="0" smtClean="0">
                <a:latin typeface="Georgia"/>
                <a:cs typeface="Georgia"/>
              </a:rPr>
              <a:t>Locate </a:t>
            </a:r>
            <a:r>
              <a:rPr lang="en-US" sz="2200" spc="-5" dirty="0">
                <a:latin typeface="Georgia"/>
                <a:cs typeface="Georgia"/>
              </a:rPr>
              <a:t>them </a:t>
            </a:r>
            <a:r>
              <a:rPr lang="en-US" sz="2200" dirty="0">
                <a:latin typeface="Georgia"/>
                <a:cs typeface="Georgia"/>
              </a:rPr>
              <a:t>and </a:t>
            </a:r>
            <a:r>
              <a:rPr lang="en-US" sz="2200" spc="-5" dirty="0">
                <a:latin typeface="Georgia"/>
                <a:cs typeface="Georgia"/>
              </a:rPr>
              <a:t>then </a:t>
            </a:r>
            <a:r>
              <a:rPr lang="en-US" sz="2200" dirty="0">
                <a:latin typeface="Georgia"/>
                <a:cs typeface="Georgia"/>
              </a:rPr>
              <a:t>answer</a:t>
            </a:r>
            <a:r>
              <a:rPr lang="en-US" sz="2200" spc="35" dirty="0">
                <a:latin typeface="Georgia"/>
                <a:cs typeface="Georgia"/>
              </a:rPr>
              <a:t> </a:t>
            </a:r>
            <a:r>
              <a:rPr lang="en-US" sz="2200" spc="-5" dirty="0">
                <a:latin typeface="Georgia"/>
                <a:cs typeface="Georgia"/>
              </a:rPr>
              <a:t>precisely</a:t>
            </a:r>
            <a:r>
              <a:rPr lang="en-US" sz="2200" spc="-5" dirty="0" smtClean="0">
                <a:latin typeface="Georgia"/>
                <a:cs typeface="Georgia"/>
              </a:rPr>
              <a:t>.</a:t>
            </a:r>
          </a:p>
          <a:p>
            <a:pPr marL="286385" marR="43815" indent="-274320">
              <a:spcBef>
                <a:spcPts val="595"/>
              </a:spcBef>
            </a:pPr>
            <a:endParaRPr lang="en-US" sz="2200" spc="-5" dirty="0">
              <a:latin typeface="Georgia"/>
              <a:cs typeface="Georgia"/>
            </a:endParaRPr>
          </a:p>
          <a:p>
            <a:pPr marL="12700"/>
            <a:r>
              <a:rPr lang="en-US" sz="2200" b="1" u="heavy" spc="-10" dirty="0" smtClean="0">
                <a:uFill>
                  <a:solidFill>
                    <a:srgbClr val="000000"/>
                  </a:solidFill>
                </a:uFill>
                <a:latin typeface="Georgia"/>
                <a:cs typeface="Georgia"/>
              </a:rPr>
              <a:t>Give </a:t>
            </a:r>
            <a:r>
              <a:rPr lang="en-US" sz="2200" b="1" u="heavy" spc="-5" dirty="0">
                <a:uFill>
                  <a:solidFill>
                    <a:srgbClr val="000000"/>
                  </a:solidFill>
                </a:uFill>
                <a:latin typeface="Georgia"/>
                <a:cs typeface="Georgia"/>
              </a:rPr>
              <a:t>Something </a:t>
            </a:r>
            <a:r>
              <a:rPr lang="en-US" sz="2200" b="1" u="heavy" spc="-10" dirty="0">
                <a:uFill>
                  <a:solidFill>
                    <a:srgbClr val="000000"/>
                  </a:solidFill>
                </a:uFill>
                <a:latin typeface="Georgia"/>
                <a:cs typeface="Georgia"/>
              </a:rPr>
              <a:t>Extra, When</a:t>
            </a:r>
            <a:r>
              <a:rPr lang="en-US" sz="2200" b="1" u="heavy" spc="70" dirty="0">
                <a:uFill>
                  <a:solidFill>
                    <a:srgbClr val="000000"/>
                  </a:solidFill>
                </a:uFill>
                <a:latin typeface="Georgia"/>
                <a:cs typeface="Georgia"/>
              </a:rPr>
              <a:t> </a:t>
            </a:r>
            <a:r>
              <a:rPr lang="en-US" sz="2200" b="1" u="heavy" spc="-10" dirty="0">
                <a:uFill>
                  <a:solidFill>
                    <a:srgbClr val="000000"/>
                  </a:solidFill>
                </a:uFill>
                <a:latin typeface="Georgia"/>
                <a:cs typeface="Georgia"/>
              </a:rPr>
              <a:t>Desirable</a:t>
            </a:r>
            <a:endParaRPr lang="en-US" sz="2200" dirty="0">
              <a:latin typeface="Georgia"/>
              <a:cs typeface="Georgia"/>
            </a:endParaRPr>
          </a:p>
          <a:p>
            <a:pPr marL="12700">
              <a:spcBef>
                <a:spcPts val="675"/>
              </a:spcBef>
            </a:pPr>
            <a:r>
              <a:rPr lang="en-US" sz="2200" spc="-5" dirty="0">
                <a:latin typeface="Georgia"/>
                <a:cs typeface="Georgia"/>
              </a:rPr>
              <a:t>Use your good judgment in offering</a:t>
            </a:r>
            <a:r>
              <a:rPr lang="en-US" sz="2200" spc="5" dirty="0">
                <a:latin typeface="Georgia"/>
                <a:cs typeface="Georgia"/>
              </a:rPr>
              <a:t> </a:t>
            </a:r>
            <a:r>
              <a:rPr lang="en-US" sz="2200" spc="-5" dirty="0" smtClean="0">
                <a:latin typeface="Georgia"/>
                <a:cs typeface="Georgia"/>
              </a:rPr>
              <a:t>additional</a:t>
            </a:r>
            <a:r>
              <a:rPr lang="en-US" sz="2200" dirty="0">
                <a:latin typeface="Georgia"/>
                <a:cs typeface="Georgia"/>
              </a:rPr>
              <a:t> </a:t>
            </a:r>
            <a:r>
              <a:rPr lang="en-US" sz="2200" spc="-5" dirty="0" smtClean="0">
                <a:latin typeface="Georgia"/>
                <a:cs typeface="Georgia"/>
              </a:rPr>
              <a:t>material </a:t>
            </a:r>
            <a:r>
              <a:rPr lang="en-US" sz="2200" spc="-5" dirty="0">
                <a:latin typeface="Georgia"/>
                <a:cs typeface="Georgia"/>
              </a:rPr>
              <a:t>if </a:t>
            </a:r>
            <a:r>
              <a:rPr lang="en-US" sz="2200" spc="-10" dirty="0">
                <a:latin typeface="Georgia"/>
                <a:cs typeface="Georgia"/>
              </a:rPr>
              <a:t>the </a:t>
            </a:r>
            <a:r>
              <a:rPr lang="en-US" sz="2200" spc="-5" dirty="0">
                <a:latin typeface="Georgia"/>
                <a:cs typeface="Georgia"/>
              </a:rPr>
              <a:t>sender’s message </a:t>
            </a:r>
            <a:r>
              <a:rPr lang="en-US" sz="2200" spc="-10" dirty="0" smtClean="0">
                <a:latin typeface="Georgia"/>
                <a:cs typeface="Georgia"/>
              </a:rPr>
              <a:t>is</a:t>
            </a:r>
            <a:r>
              <a:rPr lang="en-US" sz="2200" spc="120" dirty="0" smtClean="0">
                <a:latin typeface="Georgia"/>
                <a:cs typeface="Georgia"/>
              </a:rPr>
              <a:t> </a:t>
            </a:r>
            <a:r>
              <a:rPr lang="en-US" sz="2200" spc="-5" dirty="0">
                <a:latin typeface="Georgia"/>
                <a:cs typeface="Georgia"/>
              </a:rPr>
              <a:t>incomplete.</a:t>
            </a:r>
            <a:endParaRPr lang="en-US" sz="2200" dirty="0">
              <a:latin typeface="Georgia"/>
              <a:cs typeface="Georgia"/>
            </a:endParaRPr>
          </a:p>
        </p:txBody>
      </p:sp>
    </p:spTree>
    <p:extLst>
      <p:ext uri="{BB962C8B-B14F-4D97-AF65-F5344CB8AC3E}">
        <p14:creationId xmlns:p14="http://schemas.microsoft.com/office/powerpoint/2010/main" val="1516228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COMPLETENESS: Tips</a:t>
            </a:r>
            <a:endParaRPr lang="en-US" dirty="0"/>
          </a:p>
        </p:txBody>
      </p:sp>
      <p:sp>
        <p:nvSpPr>
          <p:cNvPr id="3" name="Rectangle 2"/>
          <p:cNvSpPr/>
          <p:nvPr/>
        </p:nvSpPr>
        <p:spPr>
          <a:xfrm>
            <a:off x="914400" y="2615819"/>
            <a:ext cx="10457645" cy="3816429"/>
          </a:xfrm>
          <a:prstGeom prst="rect">
            <a:avLst/>
          </a:prstGeom>
        </p:spPr>
        <p:txBody>
          <a:bodyPr wrap="square">
            <a:spAutoFit/>
          </a:bodyPr>
          <a:lstStyle/>
          <a:p>
            <a:r>
              <a:rPr lang="en-US" sz="2200" b="1" dirty="0" smtClean="0"/>
              <a:t>1. If </a:t>
            </a:r>
            <a:r>
              <a:rPr lang="en-US" sz="2200" b="1" dirty="0"/>
              <a:t>you want your client to book </a:t>
            </a:r>
            <a:r>
              <a:rPr lang="en-US" sz="2200" b="1" dirty="0" smtClean="0"/>
              <a:t>a hotel </a:t>
            </a:r>
            <a:r>
              <a:rPr lang="en-US" sz="2200" b="1" dirty="0"/>
              <a:t>accommodation for you, you should tell him/her </a:t>
            </a:r>
            <a:r>
              <a:rPr lang="en-US" sz="2200" b="1" dirty="0">
                <a:solidFill>
                  <a:srgbClr val="FF0000"/>
                </a:solidFill>
              </a:rPr>
              <a:t>what</a:t>
            </a:r>
            <a:r>
              <a:rPr lang="en-US" sz="2200" b="1" dirty="0"/>
              <a:t> your </a:t>
            </a:r>
            <a:r>
              <a:rPr lang="en-US" sz="2200" b="1" dirty="0">
                <a:solidFill>
                  <a:srgbClr val="00B050"/>
                </a:solidFill>
              </a:rPr>
              <a:t>needs</a:t>
            </a:r>
            <a:r>
              <a:rPr lang="en-US" sz="2200" b="1" dirty="0"/>
              <a:t> are, </a:t>
            </a:r>
            <a:r>
              <a:rPr lang="en-US" sz="2200" b="1" dirty="0">
                <a:solidFill>
                  <a:srgbClr val="FF0000"/>
                </a:solidFill>
              </a:rPr>
              <a:t>where</a:t>
            </a:r>
            <a:r>
              <a:rPr lang="en-US" sz="2200" b="1" dirty="0"/>
              <a:t> you want it; </a:t>
            </a:r>
            <a:r>
              <a:rPr lang="en-US" sz="2200" b="1" dirty="0">
                <a:solidFill>
                  <a:srgbClr val="FF0000"/>
                </a:solidFill>
              </a:rPr>
              <a:t>when</a:t>
            </a:r>
            <a:r>
              <a:rPr lang="en-US" sz="2200" b="1" dirty="0"/>
              <a:t> you want it and </a:t>
            </a:r>
            <a:r>
              <a:rPr lang="en-US" sz="2200" b="1" dirty="0">
                <a:solidFill>
                  <a:srgbClr val="FF0000"/>
                </a:solidFill>
              </a:rPr>
              <a:t>how</a:t>
            </a:r>
            <a:r>
              <a:rPr lang="en-US" sz="2200" b="1" dirty="0"/>
              <a:t> you are going to pay for it etc.</a:t>
            </a:r>
          </a:p>
          <a:p>
            <a:endParaRPr lang="en-US" sz="2200" b="1" dirty="0"/>
          </a:p>
          <a:p>
            <a:r>
              <a:rPr lang="en-US" sz="2200" b="1" dirty="0" smtClean="0"/>
              <a:t>2. When </a:t>
            </a:r>
            <a:r>
              <a:rPr lang="en-US" sz="2200" b="1" dirty="0"/>
              <a:t>you tell your subordinate to go to the airport to receive someone, you should tell him/her at </a:t>
            </a:r>
            <a:r>
              <a:rPr lang="en-US" sz="2200" b="1" dirty="0">
                <a:solidFill>
                  <a:srgbClr val="FF0000"/>
                </a:solidFill>
              </a:rPr>
              <a:t>what time</a:t>
            </a:r>
            <a:r>
              <a:rPr lang="en-US" sz="2200" b="1" dirty="0"/>
              <a:t>, </a:t>
            </a:r>
            <a:r>
              <a:rPr lang="en-US" sz="2200" b="1" dirty="0">
                <a:solidFill>
                  <a:srgbClr val="FF0000"/>
                </a:solidFill>
              </a:rPr>
              <a:t>who the person to be received </a:t>
            </a:r>
            <a:r>
              <a:rPr lang="en-US" sz="2200" b="1" dirty="0" smtClean="0"/>
              <a:t>is, and </a:t>
            </a:r>
            <a:r>
              <a:rPr lang="en-US" sz="2200" b="1" dirty="0" smtClean="0">
                <a:solidFill>
                  <a:srgbClr val="FF0000"/>
                </a:solidFill>
              </a:rPr>
              <a:t>where </a:t>
            </a:r>
            <a:r>
              <a:rPr lang="en-US" sz="2200" b="1" dirty="0">
                <a:solidFill>
                  <a:srgbClr val="FF0000"/>
                </a:solidFill>
              </a:rPr>
              <a:t>he should be </a:t>
            </a:r>
            <a:r>
              <a:rPr lang="en-US" sz="2200" b="1" dirty="0" smtClean="0">
                <a:solidFill>
                  <a:srgbClr val="FF0000"/>
                </a:solidFill>
              </a:rPr>
              <a:t>taken </a:t>
            </a:r>
            <a:r>
              <a:rPr lang="en-US" sz="2200" b="1" dirty="0"/>
              <a:t>to etc. This is completeness.</a:t>
            </a:r>
          </a:p>
          <a:p>
            <a:endParaRPr lang="en-US" sz="2200" b="1" dirty="0"/>
          </a:p>
          <a:p>
            <a:r>
              <a:rPr lang="en-US" sz="2200" b="1" dirty="0" smtClean="0">
                <a:solidFill>
                  <a:srgbClr val="111111"/>
                </a:solidFill>
                <a:latin typeface="Georgia" panose="02040502050405020303" pitchFamily="18" charset="0"/>
              </a:rPr>
              <a:t>3. Completeness </a:t>
            </a:r>
            <a:r>
              <a:rPr lang="en-US" sz="2200" b="1" dirty="0">
                <a:solidFill>
                  <a:srgbClr val="111111"/>
                </a:solidFill>
                <a:latin typeface="Georgia" panose="02040502050405020303" pitchFamily="18" charset="0"/>
              </a:rPr>
              <a:t>prevents the need for further communication, </a:t>
            </a:r>
            <a:r>
              <a:rPr lang="en-US" sz="2200" b="1" dirty="0">
                <a:latin typeface="Georgia" panose="02040502050405020303" pitchFamily="18" charset="0"/>
              </a:rPr>
              <a:t>amending, elaborating and expounding </a:t>
            </a:r>
            <a:r>
              <a:rPr lang="en-US" sz="2200" b="1" dirty="0">
                <a:solidFill>
                  <a:srgbClr val="111111"/>
                </a:solidFill>
                <a:latin typeface="Georgia" panose="02040502050405020303" pitchFamily="18" charset="0"/>
              </a:rPr>
              <a:t>(explaining) the first one and thus saves time and resource.</a:t>
            </a:r>
            <a:endParaRPr lang="en-US" sz="2200" b="1" dirty="0"/>
          </a:p>
        </p:txBody>
      </p:sp>
    </p:spTree>
    <p:extLst>
      <p:ext uri="{BB962C8B-B14F-4D97-AF65-F5344CB8AC3E}">
        <p14:creationId xmlns:p14="http://schemas.microsoft.com/office/powerpoint/2010/main" val="563707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FOR COMPLETENESS</a:t>
            </a:r>
            <a:endParaRPr lang="en-US" dirty="0"/>
          </a:p>
        </p:txBody>
      </p:sp>
      <p:sp>
        <p:nvSpPr>
          <p:cNvPr id="3" name="Rectangle 2"/>
          <p:cNvSpPr/>
          <p:nvPr/>
        </p:nvSpPr>
        <p:spPr>
          <a:xfrm>
            <a:off x="691313" y="2158516"/>
            <a:ext cx="11234523" cy="4493538"/>
          </a:xfrm>
          <a:prstGeom prst="rect">
            <a:avLst/>
          </a:prstGeom>
        </p:spPr>
        <p:txBody>
          <a:bodyPr wrap="square">
            <a:spAutoFit/>
          </a:bodyPr>
          <a:lstStyle/>
          <a:p>
            <a:r>
              <a:rPr lang="en-US" sz="2200" b="1" dirty="0">
                <a:solidFill>
                  <a:srgbClr val="FF0000"/>
                </a:solidFill>
                <a:latin typeface="Georgia" panose="02040502050405020303" pitchFamily="18" charset="0"/>
              </a:rPr>
              <a:t>Incomplete:</a:t>
            </a:r>
          </a:p>
          <a:p>
            <a:r>
              <a:rPr lang="en-US" sz="2200" dirty="0">
                <a:solidFill>
                  <a:srgbClr val="111111"/>
                </a:solidFill>
                <a:latin typeface="Georgia" panose="02040502050405020303" pitchFamily="18" charset="0"/>
              </a:rPr>
              <a:t>1.  I did not receive any response for the complaint I lodged.</a:t>
            </a:r>
          </a:p>
          <a:p>
            <a:r>
              <a:rPr lang="en-US" sz="2200" dirty="0">
                <a:solidFill>
                  <a:srgbClr val="FF0000"/>
                </a:solidFill>
                <a:latin typeface="Georgia" panose="02040502050405020303" pitchFamily="18" charset="0"/>
              </a:rPr>
              <a:t>Complete:</a:t>
            </a:r>
          </a:p>
          <a:p>
            <a:r>
              <a:rPr lang="en-US" sz="2200" dirty="0">
                <a:solidFill>
                  <a:srgbClr val="111111"/>
                </a:solidFill>
                <a:latin typeface="Georgia" panose="02040502050405020303" pitchFamily="18" charset="0"/>
              </a:rPr>
              <a:t>I made a complaint to the Branch Manager on June 23, 2003 on the inordinate delay at the cash counter. Can I get a </a:t>
            </a:r>
            <a:r>
              <a:rPr lang="en-US" sz="2200" dirty="0" smtClean="0">
                <a:solidFill>
                  <a:srgbClr val="111111"/>
                </a:solidFill>
                <a:latin typeface="Georgia" panose="02040502050405020303" pitchFamily="18" charset="0"/>
              </a:rPr>
              <a:t>response please?</a:t>
            </a:r>
            <a:endParaRPr lang="en-US" sz="2200" dirty="0">
              <a:solidFill>
                <a:srgbClr val="111111"/>
              </a:solidFill>
              <a:latin typeface="Georgia" panose="02040502050405020303" pitchFamily="18" charset="0"/>
            </a:endParaRPr>
          </a:p>
          <a:p>
            <a:r>
              <a:rPr lang="en-US" sz="2200" dirty="0">
                <a:solidFill>
                  <a:srgbClr val="FF0000"/>
                </a:solidFill>
                <a:latin typeface="Georgia" panose="02040502050405020303" pitchFamily="18" charset="0"/>
              </a:rPr>
              <a:t>Incomplete;</a:t>
            </a:r>
          </a:p>
          <a:p>
            <a:r>
              <a:rPr lang="en-US" sz="2200" dirty="0">
                <a:solidFill>
                  <a:srgbClr val="111111"/>
                </a:solidFill>
                <a:latin typeface="Georgia" panose="02040502050405020303" pitchFamily="18" charset="0"/>
              </a:rPr>
              <a:t>2.  I want a room booked at your hotel for three days in the first week of the month of July.</a:t>
            </a:r>
          </a:p>
          <a:p>
            <a:r>
              <a:rPr lang="en-US" sz="2200" dirty="0">
                <a:solidFill>
                  <a:srgbClr val="FF0000"/>
                </a:solidFill>
                <a:latin typeface="Georgia" panose="02040502050405020303" pitchFamily="18" charset="0"/>
              </a:rPr>
              <a:t>Complete;</a:t>
            </a:r>
          </a:p>
          <a:p>
            <a:r>
              <a:rPr lang="en-US" sz="2200" dirty="0">
                <a:solidFill>
                  <a:srgbClr val="111111"/>
                </a:solidFill>
                <a:latin typeface="Georgia" panose="02040502050405020303" pitchFamily="18" charset="0"/>
              </a:rPr>
              <a:t>I will be arriving on July 3rd morning by Pandora Express. I want a single room accommodation for three days from </a:t>
            </a:r>
            <a:r>
              <a:rPr lang="en-US" sz="2200" dirty="0" smtClean="0">
                <a:solidFill>
                  <a:srgbClr val="111111"/>
                </a:solidFill>
                <a:latin typeface="Georgia" panose="02040502050405020303" pitchFamily="18" charset="0"/>
              </a:rPr>
              <a:t>23</a:t>
            </a:r>
            <a:r>
              <a:rPr lang="en-US" sz="2200" baseline="30000" dirty="0" smtClean="0">
                <a:solidFill>
                  <a:srgbClr val="111111"/>
                </a:solidFill>
                <a:latin typeface="Georgia" panose="02040502050405020303" pitchFamily="18" charset="0"/>
              </a:rPr>
              <a:t>rd</a:t>
            </a:r>
            <a:r>
              <a:rPr lang="en-US" sz="2200" dirty="0" smtClean="0">
                <a:solidFill>
                  <a:srgbClr val="111111"/>
                </a:solidFill>
                <a:latin typeface="Georgia" panose="02040502050405020303" pitchFamily="18" charset="0"/>
              </a:rPr>
              <a:t> Feb 2021, morning time. </a:t>
            </a:r>
            <a:r>
              <a:rPr lang="en-US" sz="2200" dirty="0">
                <a:solidFill>
                  <a:srgbClr val="111111"/>
                </a:solidFill>
                <a:latin typeface="Georgia" panose="02040502050405020303" pitchFamily="18" charset="0"/>
              </a:rPr>
              <a:t>I want a room with attached toilet, running hot water facility and telephone (if available). Kindly do the booking in my name</a:t>
            </a:r>
            <a:r>
              <a:rPr lang="en-US" sz="2200" dirty="0" smtClean="0">
                <a:solidFill>
                  <a:srgbClr val="111111"/>
                </a:solidFill>
                <a:latin typeface="Georgia" panose="02040502050405020303" pitchFamily="18" charset="0"/>
              </a:rPr>
              <a:t>. My details are as under:</a:t>
            </a:r>
            <a:endParaRPr lang="en-US" sz="2200" dirty="0">
              <a:solidFill>
                <a:srgbClr val="111111"/>
              </a:solidFill>
              <a:latin typeface="Georgia" panose="02040502050405020303" pitchFamily="18" charset="0"/>
            </a:endParaRPr>
          </a:p>
        </p:txBody>
      </p:sp>
    </p:spTree>
    <p:extLst>
      <p:ext uri="{BB962C8B-B14F-4D97-AF65-F5344CB8AC3E}">
        <p14:creationId xmlns:p14="http://schemas.microsoft.com/office/powerpoint/2010/main" val="1704614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612845"/>
            <a:ext cx="10287000" cy="5847755"/>
          </a:xfrm>
          <a:prstGeom prst="rect">
            <a:avLst/>
          </a:prstGeom>
        </p:spPr>
        <p:txBody>
          <a:bodyPr wrap="square">
            <a:spAutoFit/>
          </a:bodyPr>
          <a:lstStyle/>
          <a:p>
            <a:pPr fontAlgn="base"/>
            <a:r>
              <a:rPr lang="en-US" sz="2200" b="1" dirty="0">
                <a:solidFill>
                  <a:srgbClr val="222222"/>
                </a:solidFill>
                <a:latin typeface="inherit"/>
              </a:rPr>
              <a:t>Bad example:</a:t>
            </a:r>
            <a:endParaRPr lang="en-US" sz="2200" dirty="0">
              <a:solidFill>
                <a:srgbClr val="222222"/>
              </a:solidFill>
              <a:latin typeface="montserrat"/>
            </a:endParaRPr>
          </a:p>
          <a:p>
            <a:pPr fontAlgn="base"/>
            <a:r>
              <a:rPr lang="en-US" sz="2200" dirty="0">
                <a:solidFill>
                  <a:srgbClr val="222222"/>
                </a:solidFill>
                <a:latin typeface="montserrat"/>
              </a:rPr>
              <a:t>Hi all,</a:t>
            </a:r>
          </a:p>
          <a:p>
            <a:pPr fontAlgn="base"/>
            <a:r>
              <a:rPr lang="en-US" sz="2200" dirty="0">
                <a:solidFill>
                  <a:srgbClr val="222222"/>
                </a:solidFill>
                <a:latin typeface="montserrat"/>
              </a:rPr>
              <a:t>Let us meet tomorrow to discuss the product launch event. Please be there on time.</a:t>
            </a:r>
          </a:p>
          <a:p>
            <a:pPr fontAlgn="base"/>
            <a:r>
              <a:rPr lang="en-US" sz="2200" dirty="0">
                <a:solidFill>
                  <a:srgbClr val="222222"/>
                </a:solidFill>
                <a:latin typeface="montserrat"/>
              </a:rPr>
              <a:t>Thanks</a:t>
            </a:r>
            <a:br>
              <a:rPr lang="en-US" sz="2200" dirty="0">
                <a:solidFill>
                  <a:srgbClr val="222222"/>
                </a:solidFill>
                <a:latin typeface="montserrat"/>
              </a:rPr>
            </a:br>
            <a:r>
              <a:rPr lang="en-US" sz="2200" dirty="0" smtClean="0">
                <a:solidFill>
                  <a:srgbClr val="222222"/>
                </a:solidFill>
                <a:latin typeface="montserrat"/>
              </a:rPr>
              <a:t>A.B.C.</a:t>
            </a:r>
          </a:p>
          <a:p>
            <a:pPr fontAlgn="base"/>
            <a:r>
              <a:rPr lang="en-US" sz="2200" b="1" dirty="0">
                <a:solidFill>
                  <a:srgbClr val="222222"/>
                </a:solidFill>
                <a:latin typeface="montserrat"/>
              </a:rPr>
              <a:t>(</a:t>
            </a:r>
            <a:r>
              <a:rPr lang="en-US" sz="2200" b="1" dirty="0" smtClean="0">
                <a:solidFill>
                  <a:srgbClr val="222222"/>
                </a:solidFill>
                <a:latin typeface="montserrat"/>
              </a:rPr>
              <a:t>There </a:t>
            </a:r>
            <a:r>
              <a:rPr lang="en-US" sz="2200" b="1" dirty="0">
                <a:solidFill>
                  <a:srgbClr val="222222"/>
                </a:solidFill>
                <a:latin typeface="montserrat"/>
              </a:rPr>
              <a:t>is no mention of the time of the meeting scheduled for, or the location, neither is there any set agenda. The recipients of the email would have to write back or call back to Chris to </a:t>
            </a:r>
            <a:r>
              <a:rPr lang="en-US" sz="2200" b="1" dirty="0" smtClean="0">
                <a:solidFill>
                  <a:srgbClr val="222222"/>
                </a:solidFill>
                <a:latin typeface="montserrat"/>
              </a:rPr>
              <a:t>clarify).</a:t>
            </a:r>
            <a:endParaRPr lang="en-US" sz="2200" b="1" dirty="0">
              <a:solidFill>
                <a:srgbClr val="222222"/>
              </a:solidFill>
              <a:latin typeface="montserrat"/>
            </a:endParaRPr>
          </a:p>
          <a:p>
            <a:pPr fontAlgn="base"/>
            <a:r>
              <a:rPr lang="en-US" sz="2200" b="1" dirty="0">
                <a:solidFill>
                  <a:srgbClr val="222222"/>
                </a:solidFill>
                <a:latin typeface="inherit"/>
              </a:rPr>
              <a:t>Good example:</a:t>
            </a:r>
            <a:endParaRPr lang="en-US" sz="2200" dirty="0">
              <a:solidFill>
                <a:srgbClr val="222222"/>
              </a:solidFill>
              <a:latin typeface="montserrat"/>
            </a:endParaRPr>
          </a:p>
          <a:p>
            <a:pPr fontAlgn="base"/>
            <a:r>
              <a:rPr lang="en-US" sz="2200" dirty="0">
                <a:solidFill>
                  <a:srgbClr val="222222"/>
                </a:solidFill>
                <a:latin typeface="montserrat"/>
              </a:rPr>
              <a:t>The best way to have written this email is:</a:t>
            </a:r>
          </a:p>
          <a:p>
            <a:pPr fontAlgn="base"/>
            <a:r>
              <a:rPr lang="en-US" sz="2200" dirty="0">
                <a:solidFill>
                  <a:srgbClr val="222222"/>
                </a:solidFill>
                <a:latin typeface="montserrat"/>
              </a:rPr>
              <a:t>Hi all,</a:t>
            </a:r>
          </a:p>
          <a:p>
            <a:pPr fontAlgn="base"/>
            <a:r>
              <a:rPr lang="en-US" sz="2200" dirty="0">
                <a:solidFill>
                  <a:srgbClr val="222222"/>
                </a:solidFill>
                <a:latin typeface="montserrat"/>
              </a:rPr>
              <a:t>Let us meet tomorrow at 11am at Conference room 3 to discuss the product launch event. We will have to decide the keynote speakers and complete the event invite draft tomorrow. Please be there on time.</a:t>
            </a:r>
          </a:p>
          <a:p>
            <a:pPr fontAlgn="base"/>
            <a:r>
              <a:rPr lang="en-US" sz="2200" dirty="0">
                <a:solidFill>
                  <a:srgbClr val="222222"/>
                </a:solidFill>
                <a:latin typeface="montserrat"/>
              </a:rPr>
              <a:t>Thanks</a:t>
            </a:r>
            <a:br>
              <a:rPr lang="en-US" sz="2200" dirty="0">
                <a:solidFill>
                  <a:srgbClr val="222222"/>
                </a:solidFill>
                <a:latin typeface="montserrat"/>
              </a:rPr>
            </a:br>
            <a:r>
              <a:rPr lang="en-US" sz="2200" dirty="0" smtClean="0">
                <a:solidFill>
                  <a:srgbClr val="222222"/>
                </a:solidFill>
                <a:latin typeface="montserrat"/>
              </a:rPr>
              <a:t>A.B.C.</a:t>
            </a:r>
            <a:endParaRPr lang="en-US" sz="2200" dirty="0">
              <a:solidFill>
                <a:srgbClr val="222222"/>
              </a:solidFill>
              <a:latin typeface="montserrat"/>
            </a:endParaRPr>
          </a:p>
        </p:txBody>
      </p:sp>
    </p:spTree>
    <p:extLst>
      <p:ext uri="{BB962C8B-B14F-4D97-AF65-F5344CB8AC3E}">
        <p14:creationId xmlns:p14="http://schemas.microsoft.com/office/powerpoint/2010/main" val="2190387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948" y="880282"/>
            <a:ext cx="7886700" cy="777874"/>
          </a:xfrm>
        </p:spPr>
        <p:txBody>
          <a:bodyPr>
            <a:normAutofit/>
          </a:bodyPr>
          <a:lstStyle/>
          <a:p>
            <a:pPr algn="ctr"/>
            <a:r>
              <a:rPr lang="en-US" sz="3600" dirty="0">
                <a:latin typeface="Arial"/>
                <a:cs typeface="Arial"/>
              </a:rPr>
              <a:t>COMPLETENESS: </a:t>
            </a:r>
            <a:r>
              <a:rPr lang="en-US" sz="3600" dirty="0" smtClean="0">
                <a:latin typeface="Arial"/>
                <a:cs typeface="Arial"/>
              </a:rPr>
              <a:t>Sample questions</a:t>
            </a:r>
            <a:endParaRPr lang="en-US" dirty="0"/>
          </a:p>
        </p:txBody>
      </p:sp>
      <p:sp>
        <p:nvSpPr>
          <p:cNvPr id="3" name="Content Placeholder 2"/>
          <p:cNvSpPr>
            <a:spLocks noGrp="1"/>
          </p:cNvSpPr>
          <p:nvPr>
            <p:ph idx="1"/>
          </p:nvPr>
        </p:nvSpPr>
        <p:spPr>
          <a:xfrm>
            <a:off x="607453" y="2221605"/>
            <a:ext cx="10944896" cy="4351338"/>
          </a:xfrm>
        </p:spPr>
        <p:txBody>
          <a:bodyPr>
            <a:normAutofit/>
          </a:bodyPr>
          <a:lstStyle/>
          <a:p>
            <a:pPr marL="0" indent="0">
              <a:buNone/>
            </a:pPr>
            <a:r>
              <a:rPr lang="en-US" sz="2200" dirty="0" smtClean="0"/>
              <a:t>Use five W,s method to complete the given tasks. </a:t>
            </a:r>
          </a:p>
          <a:p>
            <a:r>
              <a:rPr lang="en-US" sz="2200" b="1" dirty="0" smtClean="0">
                <a:solidFill>
                  <a:srgbClr val="FF0000"/>
                </a:solidFill>
              </a:rPr>
              <a:t>Task 1.</a:t>
            </a:r>
          </a:p>
          <a:p>
            <a:r>
              <a:rPr lang="en-US" sz="2200" dirty="0" smtClean="0"/>
              <a:t>Write an email to the admin officer of the ABC Banquet to reserve it for your brother`s marriage. Keep in mind the requirements of completeness while requesting. </a:t>
            </a:r>
          </a:p>
          <a:p>
            <a:r>
              <a:rPr lang="en-US" sz="2200" b="1" dirty="0" smtClean="0">
                <a:solidFill>
                  <a:srgbClr val="FF0000"/>
                </a:solidFill>
              </a:rPr>
              <a:t>Task 2</a:t>
            </a:r>
          </a:p>
          <a:p>
            <a:r>
              <a:rPr lang="en-US" sz="2200" dirty="0" smtClean="0"/>
              <a:t>Write an email to request/order merchandise (goods) for your ABC mart.  (Mention when you need it, how and when it would be transported and to whom it  would be delivered and how the payment will be made)</a:t>
            </a:r>
          </a:p>
          <a:p>
            <a:r>
              <a:rPr lang="en-US" sz="2200" b="1" dirty="0" smtClean="0">
                <a:solidFill>
                  <a:srgbClr val="FF0000"/>
                </a:solidFill>
              </a:rPr>
              <a:t>Task 3.   </a:t>
            </a:r>
            <a:r>
              <a:rPr lang="en-US" sz="2200" dirty="0" smtClean="0"/>
              <a:t>Revise the given sentences to bring completeness.</a:t>
            </a:r>
            <a:endParaRPr lang="en-US" sz="2200" dirty="0"/>
          </a:p>
        </p:txBody>
      </p:sp>
    </p:spTree>
    <p:extLst>
      <p:ext uri="{BB962C8B-B14F-4D97-AF65-F5344CB8AC3E}">
        <p14:creationId xmlns:p14="http://schemas.microsoft.com/office/powerpoint/2010/main" val="6426011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309</TotalTime>
  <Words>1505</Words>
  <Application>Microsoft Office PowerPoint</Application>
  <PresentationFormat>Widescreen</PresentationFormat>
  <Paragraphs>211</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Century Gothic</vt:lpstr>
      <vt:lpstr>Georgia</vt:lpstr>
      <vt:lpstr>inherit</vt:lpstr>
      <vt:lpstr>montserrat</vt:lpstr>
      <vt:lpstr>Times New Roman</vt:lpstr>
      <vt:lpstr>Trebuchet MS</vt:lpstr>
      <vt:lpstr>Wingdings</vt:lpstr>
      <vt:lpstr>Wingdings 3</vt:lpstr>
      <vt:lpstr>Ion Boardroom</vt:lpstr>
      <vt:lpstr>Principles of effective communication </vt:lpstr>
      <vt:lpstr>At the end of the class, In their business messages, the students will be able to bring:</vt:lpstr>
      <vt:lpstr>The Seven C’s of Effective  Communication</vt:lpstr>
      <vt:lpstr>1. COMPLETENESS</vt:lpstr>
      <vt:lpstr>1.COMPLETENESS</vt:lpstr>
      <vt:lpstr>COMPLETENESS: Tips</vt:lpstr>
      <vt:lpstr>EXAMPLES FOR COMPLETENESS</vt:lpstr>
      <vt:lpstr>PowerPoint Presentation</vt:lpstr>
      <vt:lpstr>COMPLETENESS: Sample questions</vt:lpstr>
      <vt:lpstr>COMPLETENESS: Sample questions</vt:lpstr>
      <vt:lpstr>CONCRETENESS</vt:lpstr>
      <vt:lpstr>CONCRETENESS</vt:lpstr>
      <vt:lpstr>PowerPoint Presentation</vt:lpstr>
      <vt:lpstr>PowerPoint Presentation</vt:lpstr>
      <vt:lpstr>PowerPoint Presentation</vt:lpstr>
      <vt:lpstr>PowerPoint Presentation</vt:lpstr>
      <vt:lpstr>Exercise</vt:lpstr>
      <vt:lpstr>Exercise</vt:lpstr>
      <vt:lpstr>COURTESY</vt:lpstr>
      <vt:lpstr>Be Sincerely Tactful, Thoughtful,  and Appreciative</vt:lpstr>
      <vt:lpstr>PowerPoint Presentation</vt:lpstr>
      <vt:lpstr>Choose Nondiscriminatory  Expressions</vt:lpstr>
      <vt:lpstr>Exercise</vt:lpstr>
      <vt:lpstr>Exercise</vt:lpstr>
      <vt:lpstr>You guys should all be concerned about the issue.   Each manger has an assigned place – he should park  his car….  Each customer will have change noted on his bill </vt:lpstr>
      <vt:lpstr>CONSIDERATION</vt:lpstr>
      <vt:lpstr>Focus on “You” Instead of “I” or  We”</vt:lpstr>
      <vt:lpstr>Show Audience Benefit and/or  create Receiver`s interest. </vt:lpstr>
      <vt:lpstr>Exercise</vt:lpstr>
      <vt:lpstr>Emphasize positive,  pleasant facts.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effective communication</dc:title>
  <dc:creator>Javed Iqbal</dc:creator>
  <cp:lastModifiedBy>Javed Iqbal</cp:lastModifiedBy>
  <cp:revision>52</cp:revision>
  <dcterms:created xsi:type="dcterms:W3CDTF">2021-02-17T09:16:31Z</dcterms:created>
  <dcterms:modified xsi:type="dcterms:W3CDTF">2021-02-18T07:39:27Z</dcterms:modified>
</cp:coreProperties>
</file>