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7" r:id="rId10"/>
    <p:sldId id="268" r:id="rId11"/>
    <p:sldId id="286" r:id="rId12"/>
    <p:sldId id="285" r:id="rId13"/>
    <p:sldId id="263" r:id="rId14"/>
    <p:sldId id="266" r:id="rId15"/>
    <p:sldId id="269" r:id="rId16"/>
    <p:sldId id="279" r:id="rId17"/>
    <p:sldId id="270" r:id="rId18"/>
    <p:sldId id="271" r:id="rId19"/>
    <p:sldId id="272" r:id="rId20"/>
    <p:sldId id="273" r:id="rId21"/>
    <p:sldId id="276" r:id="rId22"/>
    <p:sldId id="278" r:id="rId23"/>
    <p:sldId id="281" r:id="rId24"/>
    <p:sldId id="283" r:id="rId25"/>
    <p:sldId id="282" r:id="rId26"/>
    <p:sldId id="280"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2" d="100"/>
          <a:sy n="62" d="100"/>
        </p:scale>
        <p:origin x="96"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2/9/2021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2/9/2021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2/9/2021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2/9/2021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2/9/2021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2/9/2021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772" y="1275484"/>
            <a:ext cx="8825658" cy="1068471"/>
          </a:xfrm>
        </p:spPr>
        <p:txBody>
          <a:bodyPr/>
          <a:lstStyle/>
          <a:p>
            <a:r>
              <a:rPr lang="en-US" dirty="0" smtClean="0"/>
              <a:t>Communication:</a:t>
            </a:r>
            <a:endParaRPr lang="en-US" dirty="0"/>
          </a:p>
        </p:txBody>
      </p:sp>
      <p:sp>
        <p:nvSpPr>
          <p:cNvPr id="3" name="Subtitle 2"/>
          <p:cNvSpPr>
            <a:spLocks noGrp="1"/>
          </p:cNvSpPr>
          <p:nvPr>
            <p:ph type="subTitle" idx="1"/>
          </p:nvPr>
        </p:nvSpPr>
        <p:spPr>
          <a:xfrm>
            <a:off x="1270864" y="2678806"/>
            <a:ext cx="8825658" cy="3129566"/>
          </a:xfrm>
        </p:spPr>
        <p:txBody>
          <a:bodyPr>
            <a:normAutofit/>
          </a:bodyPr>
          <a:lstStyle/>
          <a:p>
            <a:pPr marL="342900" indent="-342900">
              <a:buFont typeface="+mj-lt"/>
              <a:buAutoNum type="arabicPeriod"/>
            </a:pPr>
            <a:r>
              <a:rPr lang="en-US" dirty="0" smtClean="0">
                <a:solidFill>
                  <a:schemeClr val="bg1"/>
                </a:solidFill>
              </a:rPr>
              <a:t>Communication theories</a:t>
            </a:r>
          </a:p>
          <a:p>
            <a:pPr marL="342900" indent="-342900">
              <a:buFont typeface="+mj-lt"/>
              <a:buAutoNum type="arabicPeriod"/>
            </a:pPr>
            <a:r>
              <a:rPr lang="en-US" dirty="0" smtClean="0">
                <a:solidFill>
                  <a:schemeClr val="bg1"/>
                </a:solidFill>
              </a:rPr>
              <a:t>Definitions</a:t>
            </a:r>
          </a:p>
          <a:p>
            <a:pPr marL="342900" indent="-342900">
              <a:buFont typeface="+mj-lt"/>
              <a:buAutoNum type="arabicPeriod"/>
            </a:pPr>
            <a:r>
              <a:rPr lang="en-US" dirty="0" smtClean="0">
                <a:solidFill>
                  <a:schemeClr val="bg1"/>
                </a:solidFill>
              </a:rPr>
              <a:t>Communication Types: </a:t>
            </a:r>
          </a:p>
          <a:p>
            <a:endParaRPr lang="en-US" dirty="0" smtClean="0">
              <a:solidFill>
                <a:schemeClr val="bg1"/>
              </a:solidFill>
            </a:endParaRPr>
          </a:p>
          <a:p>
            <a:pPr marL="342900" indent="-342900">
              <a:buFont typeface="+mj-lt"/>
              <a:buAutoNum type="alphaUcPeriod"/>
            </a:pPr>
            <a:r>
              <a:rPr lang="en-US" dirty="0">
                <a:solidFill>
                  <a:schemeClr val="bg1"/>
                </a:solidFill>
              </a:rPr>
              <a:t> </a:t>
            </a:r>
            <a:r>
              <a:rPr lang="en-US" dirty="0" smtClean="0">
                <a:solidFill>
                  <a:schemeClr val="bg1"/>
                </a:solidFill>
              </a:rPr>
              <a:t>      inter, intra, public, mass</a:t>
            </a:r>
            <a:endParaRPr lang="en-US" dirty="0">
              <a:solidFill>
                <a:schemeClr val="bg1"/>
              </a:solidFill>
            </a:endParaRPr>
          </a:p>
          <a:p>
            <a:pPr marL="342900" indent="-342900">
              <a:buFont typeface="+mj-lt"/>
              <a:buAutoNum type="alphaUcPeriod"/>
            </a:pPr>
            <a:r>
              <a:rPr lang="en-US" dirty="0" smtClean="0">
                <a:solidFill>
                  <a:schemeClr val="bg1"/>
                </a:solidFill>
              </a:rPr>
              <a:t> Internal, external, upward and downward</a:t>
            </a:r>
            <a:endParaRPr lang="en-US" dirty="0">
              <a:solidFill>
                <a:schemeClr val="bg1"/>
              </a:solidFill>
            </a:endParaRPr>
          </a:p>
        </p:txBody>
      </p:sp>
    </p:spTree>
    <p:extLst>
      <p:ext uri="{BB962C8B-B14F-4D97-AF65-F5344CB8AC3E}">
        <p14:creationId xmlns:p14="http://schemas.microsoft.com/office/powerpoint/2010/main" val="1021352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r>
              <a:rPr lang="en-US" altLang="en-US" smtClean="0"/>
              <a:t>Features of Communication</a:t>
            </a:r>
          </a:p>
        </p:txBody>
      </p:sp>
      <p:sp>
        <p:nvSpPr>
          <p:cNvPr id="13315" name="Content Placeholder 4"/>
          <p:cNvSpPr>
            <a:spLocks noGrp="1"/>
          </p:cNvSpPr>
          <p:nvPr>
            <p:ph idx="1"/>
          </p:nvPr>
        </p:nvSpPr>
        <p:spPr/>
        <p:txBody>
          <a:bodyPr>
            <a:normAutofit/>
          </a:bodyPr>
          <a:lstStyle/>
          <a:p>
            <a:r>
              <a:rPr lang="en-US" altLang="en-US" sz="2000" dirty="0" smtClean="0"/>
              <a:t>Two-way Process</a:t>
            </a:r>
          </a:p>
          <a:p>
            <a:r>
              <a:rPr lang="en-US" altLang="en-US" sz="2000" dirty="0" smtClean="0"/>
              <a:t>Information Sharing and Understanding</a:t>
            </a:r>
          </a:p>
          <a:p>
            <a:r>
              <a:rPr lang="en-US" altLang="en-US" sz="2000" dirty="0" smtClean="0"/>
              <a:t>Circular Flow</a:t>
            </a:r>
          </a:p>
          <a:p>
            <a:r>
              <a:rPr lang="en-US" altLang="en-US" sz="2000" dirty="0" smtClean="0"/>
              <a:t>Goal Oriented</a:t>
            </a:r>
          </a:p>
          <a:p>
            <a:r>
              <a:rPr lang="en-US" altLang="en-US" sz="2000" dirty="0" smtClean="0"/>
              <a:t>Continuous Process</a:t>
            </a:r>
          </a:p>
          <a:p>
            <a:r>
              <a:rPr lang="en-US" altLang="en-US" sz="2000" dirty="0" smtClean="0"/>
              <a:t>Pervasive/extensive Activity.</a:t>
            </a:r>
          </a:p>
          <a:p>
            <a:endParaRPr lang="en-US" altLang="en-US" sz="2000" dirty="0" smtClean="0"/>
          </a:p>
        </p:txBody>
      </p:sp>
    </p:spTree>
    <p:extLst>
      <p:ext uri="{BB962C8B-B14F-4D97-AF65-F5344CB8AC3E}">
        <p14:creationId xmlns:p14="http://schemas.microsoft.com/office/powerpoint/2010/main" val="104682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HISTORY OF COMMUNICATION</a:t>
            </a:r>
            <a:r>
              <a:rPr lang="en-US" altLang="en-US" sz="2800" smtClean="0">
                <a:solidFill>
                  <a:schemeClr val="bg1"/>
                </a:solidFill>
              </a:rPr>
              <a:t/>
            </a:r>
            <a:br>
              <a:rPr lang="en-US" altLang="en-US" sz="2800" smtClean="0">
                <a:solidFill>
                  <a:schemeClr val="bg1"/>
                </a:solidFill>
              </a:rPr>
            </a:br>
            <a:endParaRPr lang="en-US"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3791461"/>
              </p:ext>
            </p:extLst>
          </p:nvPr>
        </p:nvGraphicFramePr>
        <p:xfrm>
          <a:off x="1152144" y="3348316"/>
          <a:ext cx="10358538" cy="3039036"/>
        </p:xfrm>
        <a:graphic>
          <a:graphicData uri="http://schemas.openxmlformats.org/drawingml/2006/table">
            <a:tbl>
              <a:tblPr firstRow="1" firstCol="1" bandRow="1">
                <a:tableStyleId>{5C22544A-7EE6-4342-B048-85BDC9FD1C3A}</a:tableStyleId>
              </a:tblPr>
              <a:tblGrid>
                <a:gridCol w="2478562">
                  <a:extLst>
                    <a:ext uri="{9D8B030D-6E8A-4147-A177-3AD203B41FA5}">
                      <a16:colId xmlns:a16="http://schemas.microsoft.com/office/drawing/2014/main" val="3661048818"/>
                    </a:ext>
                  </a:extLst>
                </a:gridCol>
                <a:gridCol w="4427130">
                  <a:extLst>
                    <a:ext uri="{9D8B030D-6E8A-4147-A177-3AD203B41FA5}">
                      <a16:colId xmlns:a16="http://schemas.microsoft.com/office/drawing/2014/main" val="2095424803"/>
                    </a:ext>
                  </a:extLst>
                </a:gridCol>
                <a:gridCol w="3452846">
                  <a:extLst>
                    <a:ext uri="{9D8B030D-6E8A-4147-A177-3AD203B41FA5}">
                      <a16:colId xmlns:a16="http://schemas.microsoft.com/office/drawing/2014/main" val="4265964761"/>
                    </a:ext>
                  </a:extLst>
                </a:gridCol>
              </a:tblGrid>
              <a:tr h="759759">
                <a:tc>
                  <a:txBody>
                    <a:bodyPr/>
                    <a:lstStyle/>
                    <a:p>
                      <a:pPr marL="0" marR="0" algn="ctr">
                        <a:lnSpc>
                          <a:spcPct val="115000"/>
                        </a:lnSpc>
                        <a:spcBef>
                          <a:spcPts val="0"/>
                        </a:spcBef>
                        <a:spcAft>
                          <a:spcPts val="1000"/>
                        </a:spcAft>
                      </a:pPr>
                      <a:r>
                        <a:rPr lang="en-US" sz="2000">
                          <a:effectLst/>
                        </a:rPr>
                        <a:t>Time</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Speech</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2000">
                          <a:effectLst/>
                        </a:rPr>
                        <a:t>Writing</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8797906"/>
                  </a:ext>
                </a:extLst>
              </a:tr>
              <a:tr h="759759">
                <a:tc>
                  <a:txBody>
                    <a:bodyPr/>
                    <a:lstStyle/>
                    <a:p>
                      <a:pPr marL="0" marR="0">
                        <a:lnSpc>
                          <a:spcPct val="115000"/>
                        </a:lnSpc>
                        <a:spcBef>
                          <a:spcPts val="0"/>
                        </a:spcBef>
                        <a:spcAft>
                          <a:spcPts val="1000"/>
                        </a:spcAft>
                      </a:pPr>
                      <a:r>
                        <a:rPr lang="en-US" sz="2000">
                          <a:effectLst/>
                        </a:rPr>
                        <a:t>Early</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dirty="0">
                          <a:effectLst/>
                        </a:rPr>
                        <a:t>Domestic/Social</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a:effectLst/>
                        </a:rPr>
                        <a:t>Pictographs (pictures on stones)</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7496047"/>
                  </a:ext>
                </a:extLst>
              </a:tr>
              <a:tr h="759759">
                <a:tc>
                  <a:txBody>
                    <a:bodyPr/>
                    <a:lstStyle/>
                    <a:p>
                      <a:pPr marL="0" marR="0">
                        <a:lnSpc>
                          <a:spcPct val="115000"/>
                        </a:lnSpc>
                        <a:spcBef>
                          <a:spcPts val="0"/>
                        </a:spcBef>
                        <a:spcAft>
                          <a:spcPts val="1000"/>
                        </a:spcAft>
                      </a:pPr>
                      <a:r>
                        <a:rPr lang="en-US" sz="2000">
                          <a:effectLst/>
                        </a:rPr>
                        <a:t>Mid-Time</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a:effectLst/>
                        </a:rPr>
                        <a:t>Public Speaking started developing.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a:effectLst/>
                        </a:rPr>
                        <a:t>Writing on papyrus, wax, clay tablets</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45208555"/>
                  </a:ext>
                </a:extLst>
              </a:tr>
              <a:tr h="759759">
                <a:tc>
                  <a:txBody>
                    <a:bodyPr/>
                    <a:lstStyle/>
                    <a:p>
                      <a:pPr marL="0" marR="0">
                        <a:lnSpc>
                          <a:spcPct val="115000"/>
                        </a:lnSpc>
                        <a:spcBef>
                          <a:spcPts val="0"/>
                        </a:spcBef>
                        <a:spcAft>
                          <a:spcPts val="1000"/>
                        </a:spcAft>
                      </a:pPr>
                      <a:r>
                        <a:rPr lang="en-US" sz="2000">
                          <a:effectLst/>
                        </a:rPr>
                        <a:t>Today (The Age of Media)</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a:effectLst/>
                        </a:rPr>
                        <a:t>Sophisticated system</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2000" dirty="0">
                          <a:effectLst/>
                        </a:rPr>
                        <a:t>Writing on paper, computer documents</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21284631"/>
                  </a:ext>
                </a:extLst>
              </a:tr>
            </a:tbl>
          </a:graphicData>
        </a:graphic>
      </p:graphicFrame>
      <p:sp>
        <p:nvSpPr>
          <p:cNvPr id="4" name="Rectangle 1"/>
          <p:cNvSpPr>
            <a:spLocks noChangeArrowheads="1"/>
          </p:cNvSpPr>
          <p:nvPr/>
        </p:nvSpPr>
        <p:spPr bwMode="auto">
          <a:xfrm>
            <a:off x="398501" y="2131314"/>
            <a:ext cx="103329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 is as old as civilization itself. It is interesting to note how communication has developed through time. The table below summarizes the progress made by communication along history very briefly.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765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43995"/>
            <a:ext cx="11539471" cy="4713667"/>
          </a:xfrm>
          <a:prstGeom prst="rect">
            <a:avLst/>
          </a:prstGeom>
        </p:spPr>
      </p:pic>
      <p:sp>
        <p:nvSpPr>
          <p:cNvPr id="3" name="Rectangle 2"/>
          <p:cNvSpPr/>
          <p:nvPr/>
        </p:nvSpPr>
        <p:spPr>
          <a:xfrm>
            <a:off x="1282197" y="320830"/>
            <a:ext cx="8801961" cy="646331"/>
          </a:xfrm>
          <a:prstGeom prst="rect">
            <a:avLst/>
          </a:prstGeom>
        </p:spPr>
        <p:txBody>
          <a:bodyPr wrap="square">
            <a:spAutoFit/>
          </a:bodyPr>
          <a:lstStyle/>
          <a:p>
            <a:r>
              <a:rPr lang="en-US" altLang="en-US" sz="3600" b="1" dirty="0"/>
              <a:t>The Basic Communication Process:</a:t>
            </a:r>
            <a:endParaRPr lang="en-US" sz="3600" b="1" dirty="0"/>
          </a:p>
        </p:txBody>
      </p:sp>
      <p:sp>
        <p:nvSpPr>
          <p:cNvPr id="4" name="Rectangle 3"/>
          <p:cNvSpPr/>
          <p:nvPr/>
        </p:nvSpPr>
        <p:spPr>
          <a:xfrm>
            <a:off x="270454" y="5580397"/>
            <a:ext cx="11745533" cy="830997"/>
          </a:xfrm>
          <a:prstGeom prst="rect">
            <a:avLst/>
          </a:prstGeom>
        </p:spPr>
        <p:txBody>
          <a:bodyPr wrap="square">
            <a:spAutoFit/>
          </a:bodyPr>
          <a:lstStyle/>
          <a:p>
            <a:r>
              <a:rPr lang="en-US" sz="2400" dirty="0">
                <a:latin typeface="HelveticaNeueLTW1G-Lt"/>
              </a:rPr>
              <a:t>This eight-step model is a simplified view of how communication works in real life; understanding this basic model is vital to improving </a:t>
            </a:r>
            <a:r>
              <a:rPr lang="en-US" sz="2400" dirty="0" smtClean="0">
                <a:latin typeface="HelveticaNeueLTW1G-Lt"/>
              </a:rPr>
              <a:t>your communication </a:t>
            </a:r>
            <a:r>
              <a:rPr lang="en-US" sz="2400" dirty="0">
                <a:latin typeface="HelveticaNeueLTW1G-Lt"/>
              </a:rPr>
              <a:t>skills.</a:t>
            </a:r>
            <a:endParaRPr lang="en-US" sz="2400" dirty="0"/>
          </a:p>
        </p:txBody>
      </p:sp>
    </p:spTree>
    <p:extLst>
      <p:ext uri="{BB962C8B-B14F-4D97-AF65-F5344CB8AC3E}">
        <p14:creationId xmlns:p14="http://schemas.microsoft.com/office/powerpoint/2010/main" val="331068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COMMUNICATION.</a:t>
            </a:r>
          </a:p>
        </p:txBody>
      </p:sp>
      <p:sp>
        <p:nvSpPr>
          <p:cNvPr id="3" name="Rectangle 2"/>
          <p:cNvSpPr/>
          <p:nvPr/>
        </p:nvSpPr>
        <p:spPr>
          <a:xfrm>
            <a:off x="1002552" y="2278418"/>
            <a:ext cx="10283939" cy="2308324"/>
          </a:xfrm>
          <a:prstGeom prst="rect">
            <a:avLst/>
          </a:prstGeom>
        </p:spPr>
        <p:txBody>
          <a:bodyPr wrap="square">
            <a:spAutoFit/>
          </a:bodyPr>
          <a:lstStyle/>
          <a:p>
            <a:r>
              <a:rPr lang="en-US" b="1" dirty="0" smtClean="0">
                <a:latin typeface="Garamond-Bold"/>
              </a:rPr>
              <a:t>1. Electronic </a:t>
            </a:r>
            <a:r>
              <a:rPr lang="en-US" b="1" dirty="0">
                <a:latin typeface="Garamond-Bold"/>
              </a:rPr>
              <a:t>or mathematical Theory :</a:t>
            </a:r>
            <a:endParaRPr lang="en-US" b="1" dirty="0" smtClean="0">
              <a:latin typeface="Garamond-Bold"/>
            </a:endParaRPr>
          </a:p>
          <a:p>
            <a:pPr marL="285750" indent="-285750">
              <a:buFont typeface="Arial" panose="020B0604020202020204" pitchFamily="34" charset="0"/>
              <a:buChar char="•"/>
            </a:pPr>
            <a:r>
              <a:rPr lang="en-US" dirty="0"/>
              <a:t>The message begins with an information </a:t>
            </a:r>
            <a:r>
              <a:rPr lang="en-US" dirty="0" smtClean="0"/>
              <a:t>source-the </a:t>
            </a:r>
            <a:r>
              <a:rPr lang="en-US" dirty="0"/>
              <a:t>mind of the sender (writer or speaker), who </a:t>
            </a:r>
            <a:r>
              <a:rPr lang="en-US" dirty="0" smtClean="0"/>
              <a:t>encodes a </a:t>
            </a:r>
            <a:r>
              <a:rPr lang="en-US" dirty="0"/>
              <a:t>message into words and </a:t>
            </a:r>
            <a:r>
              <a:rPr lang="en-US" dirty="0" smtClean="0"/>
              <a:t>sentences.</a:t>
            </a:r>
          </a:p>
          <a:p>
            <a:pPr marL="285750" indent="-285750">
              <a:buFont typeface="Arial" panose="020B0604020202020204" pitchFamily="34" charset="0"/>
              <a:buChar char="•"/>
            </a:pPr>
            <a:r>
              <a:rPr lang="en-US" dirty="0" smtClean="0"/>
              <a:t>The </a:t>
            </a:r>
            <a:r>
              <a:rPr lang="en-US" dirty="0"/>
              <a:t>message is </a:t>
            </a:r>
            <a:r>
              <a:rPr lang="en-US" i="1" dirty="0"/>
              <a:t>transmitted </a:t>
            </a:r>
            <a:r>
              <a:rPr lang="en-US" dirty="0"/>
              <a:t>as a signal (marks on paper or sound waves) through a channel, where </a:t>
            </a:r>
            <a:r>
              <a:rPr lang="en-US" dirty="0" smtClean="0"/>
              <a:t>it may </a:t>
            </a:r>
            <a:r>
              <a:rPr lang="en-US" dirty="0"/>
              <a:t>be distorted by </a:t>
            </a:r>
            <a:r>
              <a:rPr lang="en-US" i="1" dirty="0"/>
              <a:t>noise </a:t>
            </a:r>
            <a:r>
              <a:rPr lang="en-US" dirty="0"/>
              <a:t>(such as smudged typing or acoustical problems). As a last step, </a:t>
            </a:r>
            <a:r>
              <a:rPr lang="en-US" dirty="0" smtClean="0"/>
              <a:t>the receiver </a:t>
            </a:r>
            <a:r>
              <a:rPr lang="en-US" dirty="0"/>
              <a:t>(listener or reader) </a:t>
            </a:r>
            <a:r>
              <a:rPr lang="en-US" i="1" dirty="0"/>
              <a:t>decodes </a:t>
            </a:r>
            <a:r>
              <a:rPr lang="en-US" dirty="0"/>
              <a:t>the message</a:t>
            </a:r>
            <a:r>
              <a:rPr lang="en-US" dirty="0" smtClean="0"/>
              <a:t>.</a:t>
            </a:r>
          </a:p>
          <a:p>
            <a:pPr marL="285750" indent="-28575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1855760" y="4391511"/>
            <a:ext cx="7418426" cy="1600594"/>
          </a:xfrm>
          <a:prstGeom prst="rect">
            <a:avLst/>
          </a:prstGeom>
        </p:spPr>
      </p:pic>
    </p:spTree>
    <p:extLst>
      <p:ext uri="{BB962C8B-B14F-4D97-AF65-F5344CB8AC3E}">
        <p14:creationId xmlns:p14="http://schemas.microsoft.com/office/powerpoint/2010/main" val="250256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COMMUNICATION.</a:t>
            </a:r>
          </a:p>
        </p:txBody>
      </p:sp>
      <p:sp>
        <p:nvSpPr>
          <p:cNvPr id="3" name="Rectangle 2"/>
          <p:cNvSpPr/>
          <p:nvPr/>
        </p:nvSpPr>
        <p:spPr>
          <a:xfrm>
            <a:off x="478580" y="2162508"/>
            <a:ext cx="10584372" cy="2585323"/>
          </a:xfrm>
          <a:prstGeom prst="rect">
            <a:avLst/>
          </a:prstGeom>
        </p:spPr>
        <p:txBody>
          <a:bodyPr wrap="square">
            <a:spAutoFit/>
          </a:bodyPr>
          <a:lstStyle/>
          <a:p>
            <a:r>
              <a:rPr lang="en-US" b="1" dirty="0" smtClean="0">
                <a:latin typeface="Garamond-Bold"/>
              </a:rPr>
              <a:t>2. Social </a:t>
            </a:r>
            <a:r>
              <a:rPr lang="en-US" b="1" dirty="0">
                <a:latin typeface="Garamond-Bold"/>
              </a:rPr>
              <a:t>Environment </a:t>
            </a:r>
            <a:r>
              <a:rPr lang="en-US" b="1" dirty="0" smtClean="0">
                <a:latin typeface="Garamond-Bold"/>
              </a:rPr>
              <a:t>Theory:</a:t>
            </a:r>
          </a:p>
          <a:p>
            <a:pPr marL="285750" indent="-285750">
              <a:buFont typeface="Arial" panose="020B0604020202020204" pitchFamily="34" charset="0"/>
              <a:buChar char="•"/>
            </a:pPr>
            <a:r>
              <a:rPr lang="en-US" dirty="0" smtClean="0">
                <a:latin typeface="Garamond-Bold"/>
              </a:rPr>
              <a:t>Communication takes place in a social </a:t>
            </a:r>
            <a:r>
              <a:rPr lang="en-US" b="1" dirty="0" smtClean="0">
                <a:latin typeface="Garamond-Bold"/>
              </a:rPr>
              <a:t>setting where </a:t>
            </a:r>
            <a:r>
              <a:rPr lang="en-US" dirty="0" smtClean="0">
                <a:latin typeface="Garamond-Bold"/>
              </a:rPr>
              <a:t>the given </a:t>
            </a:r>
            <a:r>
              <a:rPr lang="en-US" b="1" dirty="0" smtClean="0">
                <a:latin typeface="Garamond-Bold"/>
              </a:rPr>
              <a:t>context</a:t>
            </a:r>
            <a:r>
              <a:rPr lang="en-US" dirty="0" smtClean="0">
                <a:latin typeface="Garamond-Bold"/>
              </a:rPr>
              <a:t> plays it’s role. Interlocutors take roles holding a </a:t>
            </a:r>
            <a:r>
              <a:rPr lang="en-US" b="1" dirty="0" smtClean="0">
                <a:latin typeface="Garamond-Bold"/>
              </a:rPr>
              <a:t>status</a:t>
            </a:r>
            <a:r>
              <a:rPr lang="en-US" dirty="0" smtClean="0">
                <a:latin typeface="Garamond-Bold"/>
              </a:rPr>
              <a:t> where </a:t>
            </a:r>
            <a:r>
              <a:rPr lang="en-US" b="1" dirty="0" smtClean="0">
                <a:latin typeface="Garamond-Bold"/>
              </a:rPr>
              <a:t>“culture” </a:t>
            </a:r>
            <a:r>
              <a:rPr lang="en-US" dirty="0" smtClean="0">
                <a:latin typeface="Garamond-Bold"/>
              </a:rPr>
              <a:t>has its part. </a:t>
            </a:r>
          </a:p>
          <a:p>
            <a:r>
              <a:rPr lang="en-US" dirty="0" smtClean="0">
                <a:latin typeface="Garamond-Bold"/>
              </a:rPr>
              <a:t> </a:t>
            </a:r>
            <a:r>
              <a:rPr lang="en-US" b="1" dirty="0"/>
              <a:t>• </a:t>
            </a:r>
            <a:r>
              <a:rPr lang="en-US" dirty="0"/>
              <a:t>Within that situation, each agrees to assume certain roles – such as “compromiser,” “initiator,” “</a:t>
            </a:r>
            <a:r>
              <a:rPr lang="en-US" dirty="0" smtClean="0"/>
              <a:t>or “encourager</a:t>
            </a:r>
            <a:r>
              <a:rPr lang="en-US" dirty="0"/>
              <a:t>” – based on </a:t>
            </a:r>
            <a:r>
              <a:rPr lang="en-US" dirty="0" smtClean="0"/>
              <a:t>his/her </a:t>
            </a:r>
            <a:r>
              <a:rPr lang="en-US" dirty="0"/>
              <a:t>part in the activity.</a:t>
            </a:r>
          </a:p>
          <a:p>
            <a:endParaRPr lang="en-US" dirty="0" smtClean="0"/>
          </a:p>
          <a:p>
            <a:r>
              <a:rPr lang="en-US" b="1" dirty="0" smtClean="0"/>
              <a:t>Rules: </a:t>
            </a:r>
            <a:r>
              <a:rPr lang="en-US" dirty="0" smtClean="0"/>
              <a:t>official- such </a:t>
            </a:r>
            <a:r>
              <a:rPr lang="en-US" dirty="0"/>
              <a:t>as company policies and practices – and those unwritten rules</a:t>
            </a:r>
          </a:p>
          <a:p>
            <a:r>
              <a:rPr lang="en-US" dirty="0"/>
              <a:t>regarding to whom, how, </a:t>
            </a:r>
            <a:r>
              <a:rPr lang="en-US" dirty="0" smtClean="0"/>
              <a:t>and </a:t>
            </a:r>
            <a:r>
              <a:rPr lang="en-US" dirty="0"/>
              <a:t>when, and for how long it is appropriate for us to communicate</a:t>
            </a:r>
          </a:p>
          <a:p>
            <a:r>
              <a:rPr lang="en-US" dirty="0"/>
              <a:t>within a certain </a:t>
            </a:r>
            <a:r>
              <a:rPr lang="en-US" dirty="0" smtClean="0"/>
              <a:t>organization.</a:t>
            </a:r>
            <a:endParaRPr lang="en-US" dirty="0"/>
          </a:p>
        </p:txBody>
      </p:sp>
      <p:pic>
        <p:nvPicPr>
          <p:cNvPr id="4" name="Picture 3"/>
          <p:cNvPicPr>
            <a:picLocks noChangeAspect="1"/>
          </p:cNvPicPr>
          <p:nvPr/>
        </p:nvPicPr>
        <p:blipFill>
          <a:blip r:embed="rId2"/>
          <a:stretch>
            <a:fillRect/>
          </a:stretch>
        </p:blipFill>
        <p:spPr>
          <a:xfrm>
            <a:off x="1248575" y="4747831"/>
            <a:ext cx="9044382" cy="1930875"/>
          </a:xfrm>
          <a:prstGeom prst="rect">
            <a:avLst/>
          </a:prstGeom>
        </p:spPr>
      </p:pic>
    </p:spTree>
    <p:extLst>
      <p:ext uri="{BB962C8B-B14F-4D97-AF65-F5344CB8AC3E}">
        <p14:creationId xmlns:p14="http://schemas.microsoft.com/office/powerpoint/2010/main" val="376643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COMMUNICATION.</a:t>
            </a:r>
          </a:p>
        </p:txBody>
      </p:sp>
      <p:sp>
        <p:nvSpPr>
          <p:cNvPr id="3" name="Rectangle 2"/>
          <p:cNvSpPr/>
          <p:nvPr/>
        </p:nvSpPr>
        <p:spPr>
          <a:xfrm>
            <a:off x="915427" y="2020961"/>
            <a:ext cx="10335811" cy="1477328"/>
          </a:xfrm>
          <a:prstGeom prst="rect">
            <a:avLst/>
          </a:prstGeom>
        </p:spPr>
        <p:txBody>
          <a:bodyPr wrap="square">
            <a:spAutoFit/>
          </a:bodyPr>
          <a:lstStyle/>
          <a:p>
            <a:r>
              <a:rPr lang="en-US" b="1" dirty="0" smtClean="0">
                <a:latin typeface="Garamond-Bold"/>
              </a:rPr>
              <a:t>3. Rhetorical Theory:</a:t>
            </a:r>
          </a:p>
          <a:p>
            <a:pPr marL="285750" indent="-285750">
              <a:buFont typeface="Arial" panose="020B0604020202020204" pitchFamily="34" charset="0"/>
              <a:buChar char="•"/>
            </a:pPr>
            <a:r>
              <a:rPr lang="en-US" dirty="0" smtClean="0"/>
              <a:t>It suggests that </a:t>
            </a:r>
            <a:r>
              <a:rPr lang="en-US" dirty="0"/>
              <a:t>communication is not </a:t>
            </a:r>
            <a:r>
              <a:rPr lang="en-US" dirty="0" smtClean="0"/>
              <a:t>linear or static, </a:t>
            </a:r>
            <a:r>
              <a:rPr lang="en-US" dirty="0"/>
              <a:t>but </a:t>
            </a:r>
            <a:r>
              <a:rPr lang="en-US" dirty="0" smtClean="0"/>
              <a:t>dynamic and circular</a:t>
            </a:r>
            <a:r>
              <a:rPr lang="en-US" dirty="0"/>
              <a:t>; not just sending a message to be received, but </a:t>
            </a:r>
            <a:r>
              <a:rPr lang="en-US" dirty="0" smtClean="0"/>
              <a:t>producing a response is desired. </a:t>
            </a:r>
          </a:p>
          <a:p>
            <a:pPr marL="285750" indent="-285750">
              <a:buFont typeface="Arial" panose="020B0604020202020204" pitchFamily="34" charset="0"/>
              <a:buChar char="•"/>
            </a:pPr>
            <a:r>
              <a:rPr lang="en-US" smtClean="0"/>
              <a:t>Many </a:t>
            </a:r>
            <a:r>
              <a:rPr lang="en-US" dirty="0"/>
              <a:t>people caught up in the accuracy forget third crucial variable, producing the desired </a:t>
            </a:r>
            <a:r>
              <a:rPr lang="en-US" i="1" dirty="0" smtClean="0"/>
              <a:t>response </a:t>
            </a:r>
            <a:r>
              <a:rPr lang="en-US" dirty="0" smtClean="0"/>
              <a:t>form </a:t>
            </a:r>
            <a:r>
              <a:rPr lang="en-US" dirty="0"/>
              <a:t>their audience</a:t>
            </a:r>
            <a:r>
              <a:rPr lang="en-US" dirty="0" smtClean="0"/>
              <a:t>.</a:t>
            </a:r>
            <a:endParaRPr lang="en-US" dirty="0"/>
          </a:p>
        </p:txBody>
      </p:sp>
      <p:pic>
        <p:nvPicPr>
          <p:cNvPr id="1028" name="Picture 4" descr="Image result for rhetorical theory of communica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144" y="3845898"/>
            <a:ext cx="9822228" cy="278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86088"/>
            <a:ext cx="8825658" cy="2677648"/>
          </a:xfrm>
        </p:spPr>
        <p:txBody>
          <a:bodyPr/>
          <a:lstStyle/>
          <a:p>
            <a:r>
              <a:rPr lang="en-US" dirty="0" smtClean="0"/>
              <a:t>FORMS OF COMMUNICATION</a:t>
            </a:r>
            <a:endParaRPr lang="en-US" dirty="0"/>
          </a:p>
        </p:txBody>
      </p:sp>
      <p:sp>
        <p:nvSpPr>
          <p:cNvPr id="3" name="Subtitle 2"/>
          <p:cNvSpPr>
            <a:spLocks noGrp="1"/>
          </p:cNvSpPr>
          <p:nvPr>
            <p:ph type="subTitle" idx="1"/>
          </p:nvPr>
        </p:nvSpPr>
        <p:spPr>
          <a:xfrm>
            <a:off x="1154955" y="3940254"/>
            <a:ext cx="8825658" cy="1842360"/>
          </a:xfrm>
        </p:spPr>
        <p:txBody>
          <a:bodyPr>
            <a:noAutofit/>
          </a:bodyPr>
          <a:lstStyle/>
          <a:p>
            <a:pPr marL="342900" indent="-342900">
              <a:buAutoNum type="arabicPeriod"/>
            </a:pPr>
            <a:r>
              <a:rPr lang="en-US" sz="2400" dirty="0" smtClean="0">
                <a:solidFill>
                  <a:schemeClr val="bg1"/>
                </a:solidFill>
              </a:rPr>
              <a:t>Verbal</a:t>
            </a:r>
          </a:p>
          <a:p>
            <a:pPr marL="342900" indent="-342900">
              <a:buAutoNum type="arabicPeriod"/>
            </a:pPr>
            <a:r>
              <a:rPr lang="en-US" sz="2400" dirty="0" smtClean="0">
                <a:solidFill>
                  <a:schemeClr val="bg1"/>
                </a:solidFill>
              </a:rPr>
              <a:t>Non verbal</a:t>
            </a:r>
          </a:p>
          <a:p>
            <a:pPr marL="342900" indent="-342900">
              <a:buAutoNum type="arabicPeriod"/>
            </a:pPr>
            <a:r>
              <a:rPr lang="en-US" sz="2400" dirty="0" smtClean="0">
                <a:solidFill>
                  <a:schemeClr val="bg1"/>
                </a:solidFill>
              </a:rPr>
              <a:t>graphic</a:t>
            </a:r>
            <a:endParaRPr lang="en-US" sz="2400" dirty="0">
              <a:solidFill>
                <a:schemeClr val="bg1"/>
              </a:solidFill>
            </a:endParaRPr>
          </a:p>
        </p:txBody>
      </p:sp>
    </p:spTree>
    <p:extLst>
      <p:ext uri="{BB962C8B-B14F-4D97-AF65-F5344CB8AC3E}">
        <p14:creationId xmlns:p14="http://schemas.microsoft.com/office/powerpoint/2010/main" val="15951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Forms of Communication</a:t>
            </a:r>
          </a:p>
        </p:txBody>
      </p:sp>
      <p:sp>
        <p:nvSpPr>
          <p:cNvPr id="15363" name="Content Placeholder 3"/>
          <p:cNvSpPr>
            <a:spLocks noGrp="1"/>
          </p:cNvSpPr>
          <p:nvPr>
            <p:ph idx="1"/>
          </p:nvPr>
        </p:nvSpPr>
        <p:spPr>
          <a:xfrm>
            <a:off x="704194" y="2204254"/>
            <a:ext cx="10513305" cy="3416300"/>
          </a:xfrm>
        </p:spPr>
        <p:txBody>
          <a:bodyPr>
            <a:noAutofit/>
          </a:bodyPr>
          <a:lstStyle/>
          <a:p>
            <a:pPr marL="0" indent="0">
              <a:buNone/>
            </a:pPr>
            <a:r>
              <a:rPr lang="en-US" altLang="en-US" sz="2200" b="1" u="sng" dirty="0" smtClean="0"/>
              <a:t>1. VERBAL COMMUNICATION:</a:t>
            </a:r>
          </a:p>
          <a:p>
            <a:r>
              <a:rPr lang="en-US" altLang="en-US" sz="2200" dirty="0" smtClean="0"/>
              <a:t> Verbal form can either be spoken or written. It involves the use of words.</a:t>
            </a:r>
          </a:p>
          <a:p>
            <a:r>
              <a:rPr lang="en-US" sz="2200" dirty="0" smtClean="0"/>
              <a:t> </a:t>
            </a:r>
            <a:r>
              <a:rPr lang="en-US" sz="2200" dirty="0"/>
              <a:t>C</a:t>
            </a:r>
            <a:r>
              <a:rPr lang="en-US" sz="2200" dirty="0" smtClean="0"/>
              <a:t>onsists </a:t>
            </a:r>
            <a:r>
              <a:rPr lang="en-US" sz="2200" dirty="0"/>
              <a:t>of speaking, listening, writing and reading. </a:t>
            </a:r>
          </a:p>
          <a:p>
            <a:r>
              <a:rPr lang="en-US" sz="2200" dirty="0" smtClean="0"/>
              <a:t>Takes </a:t>
            </a:r>
            <a:r>
              <a:rPr lang="en-US" sz="2200" dirty="0"/>
              <a:t>place through face to face conversation, group discussions. Counselling, interviews </a:t>
            </a:r>
            <a:r>
              <a:rPr lang="en-US" sz="2200" dirty="0" smtClean="0"/>
              <a:t>etc. </a:t>
            </a:r>
            <a:endParaRPr lang="en-US" sz="2200" dirty="0"/>
          </a:p>
          <a:p>
            <a:pPr marL="0" indent="0">
              <a:buNone/>
            </a:pPr>
            <a:r>
              <a:rPr lang="en-US" sz="2200" b="1" dirty="0" smtClean="0"/>
              <a:t>ADVANTAGES</a:t>
            </a:r>
            <a:r>
              <a:rPr lang="en-US" sz="2200" dirty="0" smtClean="0"/>
              <a:t> Makes </a:t>
            </a:r>
            <a:r>
              <a:rPr lang="en-US" sz="2200" dirty="0"/>
              <a:t>immediate impact  Provides opportunity for interaction and feedback  It is very fast and non-expensive  Help us to foster better relationships with </a:t>
            </a:r>
            <a:r>
              <a:rPr lang="en-US" sz="2200" dirty="0" smtClean="0"/>
              <a:t>co-workers </a:t>
            </a:r>
            <a:r>
              <a:rPr lang="en-US" sz="2200" dirty="0"/>
              <a:t>and friends.  Used to inform, inquire, argue and discuss topic of all kinds</a:t>
            </a:r>
            <a:endParaRPr lang="en-US" altLang="en-US" sz="2200" dirty="0" smtClean="0"/>
          </a:p>
        </p:txBody>
      </p:sp>
    </p:spTree>
    <p:extLst>
      <p:ext uri="{BB962C8B-B14F-4D97-AF65-F5344CB8AC3E}">
        <p14:creationId xmlns:p14="http://schemas.microsoft.com/office/powerpoint/2010/main" val="413663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Forms of Communication</a:t>
            </a:r>
          </a:p>
        </p:txBody>
      </p:sp>
      <p:sp>
        <p:nvSpPr>
          <p:cNvPr id="16387" name="Content Placeholder 2"/>
          <p:cNvSpPr>
            <a:spLocks noGrp="1"/>
          </p:cNvSpPr>
          <p:nvPr>
            <p:ph idx="1"/>
          </p:nvPr>
        </p:nvSpPr>
        <p:spPr>
          <a:xfrm>
            <a:off x="987529" y="2539105"/>
            <a:ext cx="10551942" cy="3416300"/>
          </a:xfrm>
        </p:spPr>
        <p:txBody>
          <a:bodyPr>
            <a:normAutofit/>
          </a:bodyPr>
          <a:lstStyle/>
          <a:p>
            <a:pPr marL="0" indent="0">
              <a:buNone/>
            </a:pPr>
            <a:r>
              <a:rPr lang="en-US" altLang="en-US" sz="2400" b="1" u="sng" dirty="0" smtClean="0"/>
              <a:t>2. NON-VERBAL:</a:t>
            </a:r>
            <a:r>
              <a:rPr lang="en-US" altLang="en-US" sz="2400" dirty="0" smtClean="0"/>
              <a:t> </a:t>
            </a:r>
          </a:p>
          <a:p>
            <a:r>
              <a:rPr lang="en-US" altLang="en-US" sz="2400" dirty="0" smtClean="0"/>
              <a:t>In this form, words or graphics are not employed. It is present in written, oral, and graphic communication(TONE). </a:t>
            </a:r>
          </a:p>
          <a:p>
            <a:r>
              <a:rPr lang="en-US" altLang="en-US" sz="2400" dirty="0" smtClean="0"/>
              <a:t>It involves the use of body language, paralanguage (intonation, pitch, expressions, hesitation) and dressing in speech. format, layout, handwriting style, </a:t>
            </a:r>
            <a:r>
              <a:rPr lang="en-US" altLang="en-US" sz="2400" dirty="0" err="1" smtClean="0"/>
              <a:t>etc</a:t>
            </a:r>
            <a:r>
              <a:rPr lang="en-US" altLang="en-US" sz="2400" dirty="0" smtClean="0"/>
              <a:t> are non-verbal elements in writing.</a:t>
            </a:r>
          </a:p>
          <a:p>
            <a:r>
              <a:rPr lang="en-US" sz="2400" dirty="0"/>
              <a:t>ADVANTAGES  Helps to communicate </a:t>
            </a:r>
            <a:r>
              <a:rPr lang="en-US" sz="2400" dirty="0" smtClean="0"/>
              <a:t>with </a:t>
            </a:r>
            <a:r>
              <a:rPr lang="en-US" sz="2400" dirty="0"/>
              <a:t>deaf.  Helps to communicate in silent </a:t>
            </a:r>
            <a:r>
              <a:rPr lang="en-US" sz="2400" dirty="0" smtClean="0"/>
              <a:t>zones </a:t>
            </a:r>
            <a:r>
              <a:rPr lang="en-US" sz="2400" dirty="0"/>
              <a:t> Captures feelings and </a:t>
            </a:r>
            <a:r>
              <a:rPr lang="en-US" sz="2400" dirty="0" smtClean="0"/>
              <a:t>emotions.</a:t>
            </a:r>
            <a:endParaRPr lang="en-US" altLang="en-US" sz="2400" dirty="0" smtClean="0"/>
          </a:p>
        </p:txBody>
      </p:sp>
    </p:spTree>
    <p:extLst>
      <p:ext uri="{BB962C8B-B14F-4D97-AF65-F5344CB8AC3E}">
        <p14:creationId xmlns:p14="http://schemas.microsoft.com/office/powerpoint/2010/main" val="205272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Forms of Communication</a:t>
            </a:r>
          </a:p>
        </p:txBody>
      </p:sp>
      <p:sp>
        <p:nvSpPr>
          <p:cNvPr id="17411" name="Content Placeholder 2"/>
          <p:cNvSpPr>
            <a:spLocks noGrp="1"/>
          </p:cNvSpPr>
          <p:nvPr>
            <p:ph idx="1"/>
          </p:nvPr>
        </p:nvSpPr>
        <p:spPr>
          <a:xfrm>
            <a:off x="717072" y="2474712"/>
            <a:ext cx="11037046" cy="3416300"/>
          </a:xfrm>
        </p:spPr>
        <p:txBody>
          <a:bodyPr>
            <a:noAutofit/>
          </a:bodyPr>
          <a:lstStyle/>
          <a:p>
            <a:pPr marL="0" indent="0">
              <a:buNone/>
            </a:pPr>
            <a:r>
              <a:rPr lang="en-US" altLang="en-US" sz="2000" b="1" u="sng" dirty="0" smtClean="0">
                <a:solidFill>
                  <a:schemeClr val="tx1"/>
                </a:solidFill>
              </a:rPr>
              <a:t>3. GRAPHIC COMMUNICTION:</a:t>
            </a:r>
            <a:r>
              <a:rPr lang="en-US" altLang="en-US" sz="2000" dirty="0" smtClean="0">
                <a:solidFill>
                  <a:schemeClr val="tx1"/>
                </a:solidFill>
              </a:rPr>
              <a:t> </a:t>
            </a:r>
          </a:p>
          <a:p>
            <a:r>
              <a:rPr lang="en-US" altLang="en-US" sz="2000" dirty="0" smtClean="0">
                <a:solidFill>
                  <a:schemeClr val="tx1"/>
                </a:solidFill>
              </a:rPr>
              <a:t>It represents ideas, feelings, views, </a:t>
            </a:r>
            <a:r>
              <a:rPr lang="en-US" altLang="en-US" sz="2000" dirty="0" err="1" smtClean="0">
                <a:solidFill>
                  <a:schemeClr val="tx1"/>
                </a:solidFill>
              </a:rPr>
              <a:t>etc</a:t>
            </a:r>
            <a:r>
              <a:rPr lang="en-US" altLang="en-US" sz="2000" dirty="0" smtClean="0">
                <a:solidFill>
                  <a:schemeClr val="tx1"/>
                </a:solidFill>
              </a:rPr>
              <a:t> </a:t>
            </a:r>
            <a:r>
              <a:rPr lang="en-US" altLang="en-US" sz="2000" b="1" dirty="0" smtClean="0">
                <a:solidFill>
                  <a:schemeClr val="tx1"/>
                </a:solidFill>
              </a:rPr>
              <a:t>visually</a:t>
            </a:r>
            <a:r>
              <a:rPr lang="en-US" altLang="en-US" sz="2000" dirty="0" smtClean="0">
                <a:solidFill>
                  <a:schemeClr val="tx1"/>
                </a:solidFill>
              </a:rPr>
              <a:t> by the use of shapes, diagrams, lines, symbols, illustrations, color, etc. It can have both verbal and non-verbal elements.</a:t>
            </a:r>
          </a:p>
          <a:p>
            <a:r>
              <a:rPr lang="en-US" sz="2000" dirty="0" smtClean="0">
                <a:solidFill>
                  <a:schemeClr val="tx1"/>
                </a:solidFill>
              </a:rPr>
              <a:t>It </a:t>
            </a:r>
            <a:r>
              <a:rPr lang="en-US" sz="2000" dirty="0">
                <a:solidFill>
                  <a:schemeClr val="tx1"/>
                </a:solidFill>
              </a:rPr>
              <a:t>is the process of creating , producing, and distributing material incorporating words and images to convey data, concepts and emotions</a:t>
            </a:r>
            <a:r>
              <a:rPr lang="en-US" sz="2000" dirty="0" smtClean="0">
                <a:solidFill>
                  <a:schemeClr val="tx1"/>
                </a:solidFill>
              </a:rPr>
              <a:t>.</a:t>
            </a:r>
          </a:p>
          <a:p>
            <a:r>
              <a:rPr lang="en-US" sz="2000" dirty="0">
                <a:solidFill>
                  <a:schemeClr val="tx1"/>
                </a:solidFill>
              </a:rPr>
              <a:t>Graphic aids present information in pictorial form or in other specific formats in order to consolidate, clarify or prove the written material they go with</a:t>
            </a:r>
            <a:r>
              <a:rPr lang="en-US" sz="2000" dirty="0" smtClean="0">
                <a:solidFill>
                  <a:schemeClr val="tx1"/>
                </a:solidFill>
              </a:rPr>
              <a:t>.</a:t>
            </a:r>
          </a:p>
          <a:p>
            <a:r>
              <a:rPr lang="en-US" sz="2000" dirty="0">
                <a:solidFill>
                  <a:schemeClr val="tx1"/>
                </a:solidFill>
              </a:rPr>
              <a:t>TYPES OF GRAPHIC </a:t>
            </a:r>
            <a:r>
              <a:rPr lang="en-US" sz="2000" dirty="0" smtClean="0">
                <a:solidFill>
                  <a:schemeClr val="tx1"/>
                </a:solidFill>
              </a:rPr>
              <a:t>AIDS. </a:t>
            </a:r>
          </a:p>
          <a:p>
            <a:pPr marL="0" indent="0">
              <a:buNone/>
            </a:pPr>
            <a:r>
              <a:rPr lang="en-US" sz="2000" dirty="0" smtClean="0">
                <a:solidFill>
                  <a:schemeClr val="tx1"/>
                </a:solidFill>
              </a:rPr>
              <a:t>PHOTOGRAPHS, TIMELINES, POSTERS, CHARTS, DIAGRAMS, DRAWINGS, MAPS, CARTOONS, </a:t>
            </a:r>
            <a:r>
              <a:rPr lang="en-US" sz="2000" dirty="0">
                <a:solidFill>
                  <a:schemeClr val="tx1"/>
                </a:solidFill>
              </a:rPr>
              <a:t>FLASH </a:t>
            </a:r>
            <a:r>
              <a:rPr lang="en-US" sz="2000" dirty="0" smtClean="0">
                <a:solidFill>
                  <a:schemeClr val="tx1"/>
                </a:solidFill>
              </a:rPr>
              <a:t>CARDS and GRAPHS etc.</a:t>
            </a:r>
            <a:endParaRPr lang="en-US" sz="2000" dirty="0">
              <a:solidFill>
                <a:schemeClr val="tx1"/>
              </a:solidFill>
            </a:endParaRPr>
          </a:p>
          <a:p>
            <a:endParaRPr lang="en-US" altLang="en-US" sz="2000" dirty="0" smtClean="0">
              <a:solidFill>
                <a:schemeClr val="tx1"/>
              </a:solidFill>
            </a:endParaRPr>
          </a:p>
        </p:txBody>
      </p:sp>
    </p:spTree>
    <p:extLst>
      <p:ext uri="{BB962C8B-B14F-4D97-AF65-F5344CB8AC3E}">
        <p14:creationId xmlns:p14="http://schemas.microsoft.com/office/powerpoint/2010/main" val="80141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Rectangle 3"/>
          <p:cNvSpPr/>
          <p:nvPr/>
        </p:nvSpPr>
        <p:spPr>
          <a:xfrm>
            <a:off x="1605567" y="2655076"/>
            <a:ext cx="9199808" cy="2800767"/>
          </a:xfrm>
          <a:prstGeom prst="rect">
            <a:avLst/>
          </a:prstGeom>
        </p:spPr>
        <p:txBody>
          <a:bodyPr wrap="square">
            <a:spAutoFit/>
          </a:bodyPr>
          <a:lstStyle/>
          <a:p>
            <a:r>
              <a:rPr lang="en-US" altLang="en-US" sz="4400" dirty="0" smtClean="0"/>
              <a:t>Understanding of the concept of </a:t>
            </a:r>
            <a:r>
              <a:rPr lang="en-US" altLang="en-US" sz="4400" dirty="0"/>
              <a:t>Communication from a technical and scientific perspective</a:t>
            </a:r>
          </a:p>
        </p:txBody>
      </p:sp>
    </p:spTree>
    <p:extLst>
      <p:ext uri="{BB962C8B-B14F-4D97-AF65-F5344CB8AC3E}">
        <p14:creationId xmlns:p14="http://schemas.microsoft.com/office/powerpoint/2010/main" val="2777185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Types of Communication</a:t>
            </a:r>
          </a:p>
        </p:txBody>
      </p:sp>
      <p:sp>
        <p:nvSpPr>
          <p:cNvPr id="18435" name="Content Placeholder 2"/>
          <p:cNvSpPr>
            <a:spLocks noGrp="1"/>
          </p:cNvSpPr>
          <p:nvPr>
            <p:ph idx="1"/>
          </p:nvPr>
        </p:nvSpPr>
        <p:spPr>
          <a:xfrm>
            <a:off x="1154954" y="2603500"/>
            <a:ext cx="10242849" cy="3416300"/>
          </a:xfrm>
        </p:spPr>
        <p:txBody>
          <a:bodyPr>
            <a:normAutofit/>
          </a:bodyPr>
          <a:lstStyle/>
          <a:p>
            <a:pPr marL="0" indent="0">
              <a:buNone/>
            </a:pPr>
            <a:r>
              <a:rPr lang="en-US" altLang="en-US" b="1" u="sng" dirty="0" smtClean="0"/>
              <a:t>1. INTERPERSONAL:</a:t>
            </a:r>
            <a:r>
              <a:rPr lang="en-US" altLang="en-US" dirty="0" smtClean="0"/>
              <a:t> </a:t>
            </a:r>
          </a:p>
          <a:p>
            <a:r>
              <a:rPr lang="en-US" altLang="en-US" dirty="0" smtClean="0"/>
              <a:t>It involves interaction between people on a one-to-one basis or a one-to-many basis. </a:t>
            </a:r>
          </a:p>
          <a:p>
            <a:pPr marL="0" indent="0">
              <a:buNone/>
            </a:pPr>
            <a:r>
              <a:rPr lang="en-US" altLang="en-US" b="1" u="sng" dirty="0" smtClean="0"/>
              <a:t>2. INTRAPERSONAL</a:t>
            </a:r>
            <a:r>
              <a:rPr lang="en-US" altLang="en-US" b="1" u="sng" dirty="0"/>
              <a:t>:</a:t>
            </a:r>
            <a:r>
              <a:rPr lang="en-US" altLang="en-US" dirty="0"/>
              <a:t> </a:t>
            </a:r>
          </a:p>
          <a:p>
            <a:r>
              <a:rPr lang="en-US" altLang="en-US" dirty="0"/>
              <a:t>In this, you think about, learn about, reason with, and evaluate yourself. It includes use of one’s mental faculties for a better understanding of oneself as well as the world</a:t>
            </a:r>
            <a:r>
              <a:rPr lang="en-US" altLang="en-US" dirty="0" smtClean="0"/>
              <a:t>.</a:t>
            </a:r>
          </a:p>
          <a:p>
            <a:pPr marL="0" indent="0">
              <a:buNone/>
            </a:pPr>
            <a:r>
              <a:rPr lang="en-US" altLang="en-US" b="1" u="sng" dirty="0" smtClean="0"/>
              <a:t>3. TELEPHONIC </a:t>
            </a:r>
            <a:r>
              <a:rPr lang="en-US" altLang="en-US" b="1" u="sng" dirty="0"/>
              <a:t>COMMUNICATION:</a:t>
            </a:r>
            <a:r>
              <a:rPr lang="en-US" altLang="en-US" dirty="0"/>
              <a:t> </a:t>
            </a:r>
            <a:endParaRPr lang="en-US" altLang="en-US" dirty="0" smtClean="0"/>
          </a:p>
          <a:p>
            <a:r>
              <a:rPr lang="en-US" altLang="en-US" dirty="0" smtClean="0"/>
              <a:t>It </a:t>
            </a:r>
            <a:r>
              <a:rPr lang="en-US" altLang="en-US" dirty="0"/>
              <a:t>uses a telephonic or any other advanced medium for communication between participants.</a:t>
            </a:r>
          </a:p>
          <a:p>
            <a:endParaRPr lang="en-US" altLang="en-US" dirty="0"/>
          </a:p>
          <a:p>
            <a:pPr marL="0" indent="0">
              <a:buNone/>
            </a:pPr>
            <a:endParaRPr lang="en-US" altLang="en-US" dirty="0" smtClean="0"/>
          </a:p>
          <a:p>
            <a:endParaRPr lang="en-US" altLang="en-US" dirty="0" smtClean="0"/>
          </a:p>
        </p:txBody>
      </p:sp>
    </p:spTree>
    <p:extLst>
      <p:ext uri="{BB962C8B-B14F-4D97-AF65-F5344CB8AC3E}">
        <p14:creationId xmlns:p14="http://schemas.microsoft.com/office/powerpoint/2010/main" val="140544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Types of Communication</a:t>
            </a:r>
          </a:p>
        </p:txBody>
      </p:sp>
      <p:sp>
        <p:nvSpPr>
          <p:cNvPr id="21507" name="Content Placeholder 2"/>
          <p:cNvSpPr>
            <a:spLocks noGrp="1"/>
          </p:cNvSpPr>
          <p:nvPr>
            <p:ph idx="1"/>
          </p:nvPr>
        </p:nvSpPr>
        <p:spPr>
          <a:xfrm>
            <a:off x="940158" y="2603499"/>
            <a:ext cx="9800822" cy="3784421"/>
          </a:xfrm>
        </p:spPr>
        <p:txBody>
          <a:bodyPr>
            <a:normAutofit/>
          </a:bodyPr>
          <a:lstStyle/>
          <a:p>
            <a:pPr marL="0" indent="0">
              <a:buNone/>
            </a:pPr>
            <a:r>
              <a:rPr lang="en-US" altLang="en-US" b="1" u="sng" dirty="0" smtClean="0">
                <a:solidFill>
                  <a:schemeClr val="tx1"/>
                </a:solidFill>
              </a:rPr>
              <a:t>4. PUBLIC COMMUNICATION:</a:t>
            </a:r>
            <a:r>
              <a:rPr lang="en-US" altLang="en-US" dirty="0" smtClean="0">
                <a:solidFill>
                  <a:schemeClr val="tx1"/>
                </a:solidFill>
              </a:rPr>
              <a:t> </a:t>
            </a:r>
          </a:p>
          <a:p>
            <a:r>
              <a:rPr lang="en-US" altLang="en-US" dirty="0" smtClean="0">
                <a:solidFill>
                  <a:schemeClr val="tx1"/>
                </a:solidFill>
              </a:rPr>
              <a:t>It involves informing and </a:t>
            </a:r>
            <a:r>
              <a:rPr lang="en-US" altLang="en-US" b="1" dirty="0" smtClean="0">
                <a:solidFill>
                  <a:schemeClr val="tx1"/>
                </a:solidFill>
              </a:rPr>
              <a:t>persuading the members of an audience to hold certain attitudes, values, or beliefs, </a:t>
            </a:r>
            <a:r>
              <a:rPr lang="en-US" altLang="en-US" dirty="0" smtClean="0">
                <a:solidFill>
                  <a:schemeClr val="tx1"/>
                </a:solidFill>
              </a:rPr>
              <a:t>so that they will think, believe, or act in a particular way; on the other hand, you can also function as a member of an audience, in which case another person will do the same for you.</a:t>
            </a:r>
          </a:p>
          <a:p>
            <a:pPr marL="0" indent="0">
              <a:buNone/>
            </a:pPr>
            <a:r>
              <a:rPr lang="en-US" altLang="en-US" b="1" u="sng" dirty="0" smtClean="0">
                <a:solidFill>
                  <a:schemeClr val="tx1"/>
                </a:solidFill>
              </a:rPr>
              <a:t>5. ORGANIZATIONAL </a:t>
            </a:r>
            <a:r>
              <a:rPr lang="en-US" altLang="en-US" b="1" u="sng" dirty="0">
                <a:solidFill>
                  <a:schemeClr val="tx1"/>
                </a:solidFill>
              </a:rPr>
              <a:t>COMMUNICATION:</a:t>
            </a:r>
            <a:r>
              <a:rPr lang="en-US" altLang="en-US" dirty="0">
                <a:solidFill>
                  <a:schemeClr val="tx1"/>
                </a:solidFill>
              </a:rPr>
              <a:t> </a:t>
            </a:r>
          </a:p>
          <a:p>
            <a:r>
              <a:rPr lang="en-US" altLang="en-US" dirty="0">
                <a:solidFill>
                  <a:schemeClr val="tx1"/>
                </a:solidFill>
              </a:rPr>
              <a:t>It generates from one source and takes place when the organization communicates with a number of receivers. This kind of communication can be made either to receivers within the organization, or to others outside the organization in the form of reports or meetings.</a:t>
            </a:r>
          </a:p>
          <a:p>
            <a:endParaRPr lang="en-US" altLang="en-US" dirty="0" smtClean="0">
              <a:solidFill>
                <a:schemeClr val="tx1"/>
              </a:solidFill>
            </a:endParaRPr>
          </a:p>
        </p:txBody>
      </p:sp>
    </p:spTree>
    <p:extLst>
      <p:ext uri="{BB962C8B-B14F-4D97-AF65-F5344CB8AC3E}">
        <p14:creationId xmlns:p14="http://schemas.microsoft.com/office/powerpoint/2010/main" val="327293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Types of Communication</a:t>
            </a:r>
          </a:p>
        </p:txBody>
      </p:sp>
      <p:sp>
        <p:nvSpPr>
          <p:cNvPr id="23555" name="Content Placeholder 2"/>
          <p:cNvSpPr>
            <a:spLocks noGrp="1"/>
          </p:cNvSpPr>
          <p:nvPr>
            <p:ph idx="1"/>
          </p:nvPr>
        </p:nvSpPr>
        <p:spPr/>
        <p:txBody>
          <a:bodyPr>
            <a:normAutofit/>
          </a:bodyPr>
          <a:lstStyle/>
          <a:p>
            <a:pPr marL="0" indent="0">
              <a:buNone/>
            </a:pPr>
            <a:r>
              <a:rPr lang="en-US" altLang="en-US" sz="2400" b="1" u="sng" dirty="0" smtClean="0"/>
              <a:t>6. MASS COMMUNICATION:</a:t>
            </a:r>
            <a:r>
              <a:rPr lang="en-US" altLang="en-US" sz="2400" dirty="0" smtClean="0"/>
              <a:t> </a:t>
            </a:r>
          </a:p>
          <a:p>
            <a:pPr marL="0" indent="0">
              <a:buNone/>
            </a:pPr>
            <a:endParaRPr lang="en-US" altLang="en-US" sz="2400" dirty="0"/>
          </a:p>
          <a:p>
            <a:pPr marL="0" indent="0">
              <a:buNone/>
            </a:pPr>
            <a:r>
              <a:rPr lang="en-US" altLang="en-US" sz="2400" dirty="0" smtClean="0"/>
              <a:t>Mass communication is communication between mass media (electronic and print) and the public.</a:t>
            </a:r>
          </a:p>
          <a:p>
            <a:endParaRPr lang="en-US" altLang="en-US" sz="2400" dirty="0" smtClean="0"/>
          </a:p>
        </p:txBody>
      </p:sp>
    </p:spTree>
    <p:extLst>
      <p:ext uri="{BB962C8B-B14F-4D97-AF65-F5344CB8AC3E}">
        <p14:creationId xmlns:p14="http://schemas.microsoft.com/office/powerpoint/2010/main" val="337921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communication.</a:t>
            </a:r>
            <a:endParaRPr lang="en-US" dirty="0"/>
          </a:p>
        </p:txBody>
      </p:sp>
      <p:sp>
        <p:nvSpPr>
          <p:cNvPr id="3" name="Rectangle 2"/>
          <p:cNvSpPr/>
          <p:nvPr/>
        </p:nvSpPr>
        <p:spPr>
          <a:xfrm>
            <a:off x="1365161" y="2712926"/>
            <a:ext cx="9865217" cy="1200329"/>
          </a:xfrm>
          <a:prstGeom prst="rect">
            <a:avLst/>
          </a:prstGeom>
        </p:spPr>
        <p:txBody>
          <a:bodyPr wrap="square">
            <a:spAutoFit/>
          </a:bodyPr>
          <a:lstStyle/>
          <a:p>
            <a:pPr marL="285750" indent="-285750">
              <a:buFont typeface="Wingdings" panose="05000000000000000000" pitchFamily="2" charset="2"/>
              <a:buChar char="v"/>
            </a:pPr>
            <a:r>
              <a:rPr lang="en-US" b="1" dirty="0">
                <a:latin typeface="TwCenMT-CondensedExtraBold"/>
              </a:rPr>
              <a:t>Formal</a:t>
            </a:r>
          </a:p>
          <a:p>
            <a:r>
              <a:rPr lang="en-US" b="1" dirty="0">
                <a:latin typeface="TwCenMT-CondensedExtraBold"/>
              </a:rPr>
              <a:t>Planned communication</a:t>
            </a:r>
          </a:p>
          <a:p>
            <a:endParaRPr lang="en-US" b="1" dirty="0" smtClean="0">
              <a:latin typeface="TwCenMT-CondensedExtraBold"/>
            </a:endParaRPr>
          </a:p>
          <a:p>
            <a:r>
              <a:rPr lang="en-US" b="1" dirty="0" smtClean="0">
                <a:latin typeface="TwCenMT-CondensedExtraBold"/>
              </a:rPr>
              <a:t>Memo</a:t>
            </a:r>
            <a:r>
              <a:rPr lang="en-US" b="1" dirty="0">
                <a:latin typeface="TwCenMT-CondensedExtraBold"/>
              </a:rPr>
              <a:t>, letter, report, e-mail &amp; faxes that </a:t>
            </a:r>
            <a:r>
              <a:rPr lang="en-US" b="1" dirty="0" smtClean="0">
                <a:latin typeface="TwCenMT-CondensedExtraBold"/>
              </a:rPr>
              <a:t>follow company</a:t>
            </a:r>
            <a:r>
              <a:rPr lang="en-US" dirty="0" smtClean="0">
                <a:latin typeface="TimesNewRoman"/>
              </a:rPr>
              <a:t>’</a:t>
            </a:r>
            <a:r>
              <a:rPr lang="en-US" b="1" dirty="0" smtClean="0">
                <a:latin typeface="TwCenMT-CondensedExtraBold"/>
              </a:rPr>
              <a:t>s </a:t>
            </a:r>
            <a:r>
              <a:rPr lang="en-US" b="1" dirty="0">
                <a:latin typeface="TwCenMT-CondensedExtraBold"/>
              </a:rPr>
              <a:t>chain of </a:t>
            </a:r>
            <a:r>
              <a:rPr lang="en-US" b="1" dirty="0" smtClean="0">
                <a:latin typeface="TwCenMT-CondensedExtraBold"/>
              </a:rPr>
              <a:t>command etc</a:t>
            </a:r>
            <a:r>
              <a:rPr lang="en-US" b="1" dirty="0">
                <a:latin typeface="TwCenMT-CondensedExtraBold"/>
              </a:rPr>
              <a:t>.</a:t>
            </a:r>
            <a:endParaRPr lang="en-US" dirty="0"/>
          </a:p>
        </p:txBody>
      </p:sp>
      <p:sp>
        <p:nvSpPr>
          <p:cNvPr id="4" name="Rectangle 3"/>
          <p:cNvSpPr/>
          <p:nvPr/>
        </p:nvSpPr>
        <p:spPr>
          <a:xfrm>
            <a:off x="1365161" y="4324397"/>
            <a:ext cx="8358388" cy="1477328"/>
          </a:xfrm>
          <a:prstGeom prst="rect">
            <a:avLst/>
          </a:prstGeom>
        </p:spPr>
        <p:txBody>
          <a:bodyPr wrap="square">
            <a:spAutoFit/>
          </a:bodyPr>
          <a:lstStyle/>
          <a:p>
            <a:pPr marL="285750" indent="-285750">
              <a:buFont typeface="Wingdings" panose="05000000000000000000" pitchFamily="2" charset="2"/>
              <a:buChar char="v"/>
            </a:pPr>
            <a:r>
              <a:rPr lang="en-US" b="1" dirty="0">
                <a:latin typeface="TwCenMT-CondensedExtraBold"/>
              </a:rPr>
              <a:t>Informal</a:t>
            </a:r>
            <a:endParaRPr lang="en-US" dirty="0"/>
          </a:p>
          <a:p>
            <a:endParaRPr lang="en-US" b="1" dirty="0" smtClean="0">
              <a:latin typeface="TwCenMT-CondensedExtraBold"/>
            </a:endParaRPr>
          </a:p>
          <a:p>
            <a:r>
              <a:rPr lang="en-US" b="1" dirty="0" smtClean="0">
                <a:latin typeface="TwCenMT-CondensedExtraBold"/>
              </a:rPr>
              <a:t>Casual </a:t>
            </a:r>
            <a:r>
              <a:rPr lang="en-US" b="1" dirty="0">
                <a:latin typeface="TwCenMT-CondensedExtraBold"/>
              </a:rPr>
              <a:t>Communication among employees</a:t>
            </a:r>
          </a:p>
          <a:p>
            <a:endParaRPr lang="en-US" b="1" dirty="0" smtClean="0">
              <a:latin typeface="TwCenMT-CondensedExtraBold"/>
            </a:endParaRPr>
          </a:p>
          <a:p>
            <a:r>
              <a:rPr lang="en-US" b="1" dirty="0" smtClean="0">
                <a:latin typeface="TwCenMT-CondensedExtraBold"/>
              </a:rPr>
              <a:t>e-mail </a:t>
            </a:r>
            <a:r>
              <a:rPr lang="en-US" b="1" dirty="0">
                <a:latin typeface="TwCenMT-CondensedExtraBold"/>
              </a:rPr>
              <a:t>face to face </a:t>
            </a:r>
            <a:r>
              <a:rPr lang="en-US" b="1" dirty="0" smtClean="0">
                <a:latin typeface="TwCenMT-CondensedExtraBold"/>
              </a:rPr>
              <a:t>conversation, phone </a:t>
            </a:r>
            <a:r>
              <a:rPr lang="en-US" b="1" dirty="0">
                <a:latin typeface="TwCenMT-CondensedExtraBold"/>
              </a:rPr>
              <a:t>calls, </a:t>
            </a:r>
            <a:r>
              <a:rPr lang="en-US" b="1" dirty="0" smtClean="0">
                <a:latin typeface="TwCenMT-CondensedExtraBold"/>
              </a:rPr>
              <a:t>discussions etc. </a:t>
            </a:r>
            <a:endParaRPr lang="en-US" b="1" dirty="0">
              <a:latin typeface="TwCenMT-CondensedExtraBold"/>
            </a:endParaRPr>
          </a:p>
        </p:txBody>
      </p:sp>
    </p:spTree>
    <p:extLst>
      <p:ext uri="{BB962C8B-B14F-4D97-AF65-F5344CB8AC3E}">
        <p14:creationId xmlns:p14="http://schemas.microsoft.com/office/powerpoint/2010/main" val="147476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Communication Network</a:t>
            </a:r>
          </a:p>
        </p:txBody>
      </p:sp>
      <p:sp>
        <p:nvSpPr>
          <p:cNvPr id="3" name="Rectangle 2"/>
          <p:cNvSpPr/>
          <p:nvPr/>
        </p:nvSpPr>
        <p:spPr>
          <a:xfrm>
            <a:off x="1152143" y="2274838"/>
            <a:ext cx="9794899" cy="3970318"/>
          </a:xfrm>
          <a:prstGeom prst="rect">
            <a:avLst/>
          </a:prstGeom>
        </p:spPr>
        <p:txBody>
          <a:bodyPr wrap="square">
            <a:spAutoFit/>
          </a:bodyPr>
          <a:lstStyle/>
          <a:p>
            <a:r>
              <a:rPr lang="en-US" sz="2800" dirty="0">
                <a:latin typeface="HelveticaNeueLTW1G-Lt"/>
              </a:rPr>
              <a:t>The formal communication network is defined by the relationships between the various job positions in the organization. </a:t>
            </a:r>
            <a:endParaRPr lang="en-US" sz="2800" dirty="0" smtClean="0">
              <a:latin typeface="HelveticaNeueLTW1G-Lt"/>
            </a:endParaRPr>
          </a:p>
          <a:p>
            <a:endParaRPr lang="en-US" sz="2800" dirty="0">
              <a:latin typeface="HelveticaNeueLTW1G-Lt"/>
            </a:endParaRPr>
          </a:p>
          <a:p>
            <a:r>
              <a:rPr lang="en-US" sz="2800" dirty="0" smtClean="0">
                <a:latin typeface="HelveticaNeueLTW1G-Lt"/>
              </a:rPr>
              <a:t>Messages </a:t>
            </a:r>
            <a:r>
              <a:rPr lang="en-US" sz="2800" dirty="0">
                <a:latin typeface="HelveticaNeueLTW1G-Lt"/>
              </a:rPr>
              <a:t>can flow </a:t>
            </a:r>
            <a:r>
              <a:rPr lang="en-US" sz="2800" dirty="0" smtClean="0">
                <a:solidFill>
                  <a:srgbClr val="7030A0"/>
                </a:solidFill>
                <a:latin typeface="HelveticaNeueLTW1G-Lt"/>
              </a:rPr>
              <a:t>upward</a:t>
            </a:r>
            <a:r>
              <a:rPr lang="en-US" sz="2800" dirty="0" smtClean="0">
                <a:latin typeface="HelveticaNeueLTW1G-Lt"/>
              </a:rPr>
              <a:t> (from </a:t>
            </a:r>
            <a:r>
              <a:rPr lang="en-US" sz="2800" dirty="0">
                <a:latin typeface="HelveticaNeueLTW1G-Lt"/>
              </a:rPr>
              <a:t>a lower-level employee to a higher-level employee), </a:t>
            </a:r>
            <a:r>
              <a:rPr lang="en-US" sz="2800" dirty="0">
                <a:solidFill>
                  <a:srgbClr val="0070C0"/>
                </a:solidFill>
                <a:latin typeface="HelveticaNeueLTW1G-Lt"/>
              </a:rPr>
              <a:t>downward</a:t>
            </a:r>
            <a:r>
              <a:rPr lang="en-US" sz="2800" dirty="0">
                <a:latin typeface="HelveticaNeueLTW1G-Lt"/>
              </a:rPr>
              <a:t> (from a higher-level employee to a lower-level employee), and </a:t>
            </a:r>
            <a:r>
              <a:rPr lang="en-US" sz="2800" dirty="0">
                <a:solidFill>
                  <a:srgbClr val="FF0000"/>
                </a:solidFill>
                <a:latin typeface="HelveticaNeueLTW1G-Lt"/>
              </a:rPr>
              <a:t>horizontally </a:t>
            </a:r>
            <a:r>
              <a:rPr lang="en-US" sz="2800" dirty="0">
                <a:latin typeface="HelveticaNeueLTW1G-Lt"/>
              </a:rPr>
              <a:t>(</a:t>
            </a:r>
            <a:r>
              <a:rPr lang="en-US" sz="2800" dirty="0" smtClean="0">
                <a:latin typeface="HelveticaNeueLTW1G-Lt"/>
              </a:rPr>
              <a:t>between employees </a:t>
            </a:r>
            <a:r>
              <a:rPr lang="en-US" sz="2800" dirty="0">
                <a:latin typeface="HelveticaNeueLTW1G-Lt"/>
              </a:rPr>
              <a:t>at the same or similar levels across the organization).</a:t>
            </a:r>
            <a:endParaRPr lang="en-US" sz="2800" dirty="0"/>
          </a:p>
        </p:txBody>
      </p:sp>
    </p:spTree>
    <p:extLst>
      <p:ext uri="{BB962C8B-B14F-4D97-AF65-F5344CB8AC3E}">
        <p14:creationId xmlns:p14="http://schemas.microsoft.com/office/powerpoint/2010/main" val="1359282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2428"/>
            <a:ext cx="12192001" cy="6478595"/>
          </a:xfrm>
          <a:prstGeom prst="rect">
            <a:avLst/>
          </a:prstGeom>
        </p:spPr>
      </p:pic>
    </p:spTree>
    <p:extLst>
      <p:ext uri="{BB962C8B-B14F-4D97-AF65-F5344CB8AC3E}">
        <p14:creationId xmlns:p14="http://schemas.microsoft.com/office/powerpoint/2010/main" val="331292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857745" y="2390747"/>
            <a:ext cx="10720362" cy="3539430"/>
          </a:xfrm>
          <a:prstGeom prst="rect">
            <a:avLst/>
          </a:prstGeom>
        </p:spPr>
        <p:txBody>
          <a:bodyPr wrap="square">
            <a:spAutoFit/>
          </a:bodyPr>
          <a:lstStyle/>
          <a:p>
            <a:r>
              <a:rPr lang="en-US" sz="2800" dirty="0">
                <a:solidFill>
                  <a:srgbClr val="000000"/>
                </a:solidFill>
                <a:latin typeface="Tinos"/>
              </a:rPr>
              <a:t>C</a:t>
            </a:r>
            <a:r>
              <a:rPr lang="en-US" sz="2800" dirty="0" smtClean="0">
                <a:solidFill>
                  <a:srgbClr val="000000"/>
                </a:solidFill>
                <a:latin typeface="Tinos"/>
              </a:rPr>
              <a:t>ommunication </a:t>
            </a:r>
            <a:r>
              <a:rPr lang="en-US" sz="2800" dirty="0">
                <a:solidFill>
                  <a:srgbClr val="000000"/>
                </a:solidFill>
                <a:latin typeface="Tinos"/>
              </a:rPr>
              <a:t>can be thought of as a problem solving activity in which individuals may address the following questions: </a:t>
            </a:r>
            <a:endParaRPr lang="en-US" sz="2800" dirty="0" smtClean="0">
              <a:solidFill>
                <a:srgbClr val="000000"/>
              </a:solidFill>
              <a:latin typeface="Tinos"/>
            </a:endParaRPr>
          </a:p>
          <a:p>
            <a:endParaRPr lang="en-US" sz="2800" dirty="0">
              <a:solidFill>
                <a:srgbClr val="000000"/>
              </a:solidFill>
              <a:latin typeface="Tinos"/>
            </a:endParaRPr>
          </a:p>
          <a:p>
            <a:r>
              <a:rPr lang="en-US" sz="2800" dirty="0">
                <a:solidFill>
                  <a:srgbClr val="000000"/>
                </a:solidFill>
                <a:latin typeface="Tinos"/>
              </a:rPr>
              <a:t>What is the situation? </a:t>
            </a:r>
          </a:p>
          <a:p>
            <a:r>
              <a:rPr lang="en-US" sz="2800" dirty="0">
                <a:solidFill>
                  <a:srgbClr val="000000"/>
                </a:solidFill>
                <a:latin typeface="Tinos"/>
              </a:rPr>
              <a:t>What are some possible communication strategies? </a:t>
            </a:r>
          </a:p>
          <a:p>
            <a:r>
              <a:rPr lang="en-US" sz="2800" dirty="0">
                <a:solidFill>
                  <a:srgbClr val="000000"/>
                </a:solidFill>
                <a:latin typeface="Tinos"/>
              </a:rPr>
              <a:t>What is the best course of action? </a:t>
            </a:r>
          </a:p>
          <a:p>
            <a:r>
              <a:rPr lang="en-US" sz="2800" dirty="0">
                <a:solidFill>
                  <a:srgbClr val="000000"/>
                </a:solidFill>
                <a:latin typeface="Tinos"/>
              </a:rPr>
              <a:t>What is the best way to design the chosen message? </a:t>
            </a:r>
          </a:p>
          <a:p>
            <a:r>
              <a:rPr lang="en-US" sz="2800" dirty="0">
                <a:solidFill>
                  <a:srgbClr val="000000"/>
                </a:solidFill>
                <a:latin typeface="Tinos"/>
              </a:rPr>
              <a:t>What is the best way to deliver the message? </a:t>
            </a:r>
          </a:p>
        </p:txBody>
      </p:sp>
    </p:spTree>
    <p:extLst>
      <p:ext uri="{BB962C8B-B14F-4D97-AF65-F5344CB8AC3E}">
        <p14:creationId xmlns:p14="http://schemas.microsoft.com/office/powerpoint/2010/main" val="249517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a:t>
            </a:r>
            <a:endParaRPr lang="en-US" dirty="0"/>
          </a:p>
        </p:txBody>
      </p:sp>
      <p:sp>
        <p:nvSpPr>
          <p:cNvPr id="3" name="TextBox 2"/>
          <p:cNvSpPr txBox="1"/>
          <p:nvPr/>
        </p:nvSpPr>
        <p:spPr>
          <a:xfrm>
            <a:off x="1738648" y="2601532"/>
            <a:ext cx="7418231" cy="2123658"/>
          </a:xfrm>
          <a:prstGeom prst="rect">
            <a:avLst/>
          </a:prstGeom>
          <a:noFill/>
        </p:spPr>
        <p:txBody>
          <a:bodyPr wrap="square" rtlCol="0">
            <a:spAutoFit/>
          </a:bodyPr>
          <a:lstStyle/>
          <a:p>
            <a:r>
              <a:rPr lang="en-US" sz="4400" dirty="0" smtClean="0"/>
              <a:t>Read page number 1 to 4 from the handout shared on google classroom. </a:t>
            </a:r>
            <a:endParaRPr lang="en-US" sz="4400" dirty="0"/>
          </a:p>
        </p:txBody>
      </p:sp>
    </p:spTree>
    <p:extLst>
      <p:ext uri="{BB962C8B-B14F-4D97-AF65-F5344CB8AC3E}">
        <p14:creationId xmlns:p14="http://schemas.microsoft.com/office/powerpoint/2010/main" val="163366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to ponder.</a:t>
            </a:r>
            <a:endParaRPr lang="en-US" dirty="0"/>
          </a:p>
        </p:txBody>
      </p:sp>
      <p:sp>
        <p:nvSpPr>
          <p:cNvPr id="3" name="Rectangle 2"/>
          <p:cNvSpPr/>
          <p:nvPr/>
        </p:nvSpPr>
        <p:spPr>
          <a:xfrm>
            <a:off x="1403798" y="2635653"/>
            <a:ext cx="9208394" cy="3046988"/>
          </a:xfrm>
          <a:prstGeom prst="rect">
            <a:avLst/>
          </a:prstGeom>
        </p:spPr>
        <p:txBody>
          <a:bodyPr wrap="square">
            <a:spAutoFit/>
          </a:bodyPr>
          <a:lstStyle/>
          <a:p>
            <a:r>
              <a:rPr lang="en-US" altLang="en-US" sz="2400" dirty="0" smtClean="0"/>
              <a:t>Read the given quote and give your opinion.</a:t>
            </a:r>
          </a:p>
          <a:p>
            <a:r>
              <a:rPr lang="en-US" altLang="en-US" sz="2400" dirty="0" smtClean="0"/>
              <a:t> </a:t>
            </a:r>
          </a:p>
          <a:p>
            <a:r>
              <a:rPr lang="en-US" altLang="en-US" sz="2400" dirty="0" smtClean="0"/>
              <a:t>What is meant by the speaker when he says:</a:t>
            </a:r>
          </a:p>
          <a:p>
            <a:endParaRPr lang="en-US" altLang="en-US" sz="2400" dirty="0"/>
          </a:p>
          <a:p>
            <a:r>
              <a:rPr lang="en-US" altLang="en-US" sz="2400" dirty="0" smtClean="0"/>
              <a:t>"</a:t>
            </a:r>
            <a:r>
              <a:rPr lang="en-US" altLang="en-US" sz="2400" dirty="0"/>
              <a:t>I know that you believe you understand what you think I said, but I'm not sure you realize that what you heard is not what I meant." </a:t>
            </a:r>
          </a:p>
          <a:p>
            <a:r>
              <a:rPr lang="en-US" altLang="en-US" sz="2400" dirty="0"/>
              <a:t>       					Robert McCloskey</a:t>
            </a:r>
          </a:p>
        </p:txBody>
      </p:sp>
    </p:spTree>
    <p:extLst>
      <p:ext uri="{BB962C8B-B14F-4D97-AF65-F5344CB8AC3E}">
        <p14:creationId xmlns:p14="http://schemas.microsoft.com/office/powerpoint/2010/main" val="391370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8034" y="2524258"/>
            <a:ext cx="11346287" cy="4455017"/>
          </a:xfrm>
        </p:spPr>
        <p:txBody>
          <a:bodyPr/>
          <a:lstStyle/>
          <a:p>
            <a:pPr algn="ctr" eaLnBrk="1" hangingPunct="1"/>
            <a:r>
              <a:rPr lang="en-US" altLang="en-US" sz="2800" dirty="0">
                <a:solidFill>
                  <a:schemeClr val="tx1"/>
                </a:solidFill>
              </a:rPr>
              <a:t>“People don’t get along because they fear each other.</a:t>
            </a:r>
            <a:br>
              <a:rPr lang="en-US" altLang="en-US" sz="2800" dirty="0">
                <a:solidFill>
                  <a:schemeClr val="tx1"/>
                </a:solidFill>
              </a:rPr>
            </a:br>
            <a:r>
              <a:rPr lang="en-US" altLang="en-US" sz="2800" dirty="0">
                <a:solidFill>
                  <a:schemeClr val="tx1"/>
                </a:solidFill>
              </a:rPr>
              <a:t/>
            </a:r>
            <a:br>
              <a:rPr lang="en-US" altLang="en-US" sz="2800" dirty="0">
                <a:solidFill>
                  <a:schemeClr val="tx1"/>
                </a:solidFill>
              </a:rPr>
            </a:br>
            <a:r>
              <a:rPr lang="en-US" altLang="en-US" sz="2800" dirty="0">
                <a:solidFill>
                  <a:schemeClr val="tx1"/>
                </a:solidFill>
              </a:rPr>
              <a:t>People fear each other because they don’t know each other.</a:t>
            </a:r>
            <a:br>
              <a:rPr lang="en-US" altLang="en-US" sz="2800" dirty="0">
                <a:solidFill>
                  <a:schemeClr val="tx1"/>
                </a:solidFill>
              </a:rPr>
            </a:br>
            <a:r>
              <a:rPr lang="en-US" altLang="en-US" sz="2800" dirty="0">
                <a:solidFill>
                  <a:schemeClr val="tx1"/>
                </a:solidFill>
              </a:rPr>
              <a:t/>
            </a:r>
            <a:br>
              <a:rPr lang="en-US" altLang="en-US" sz="2800" dirty="0">
                <a:solidFill>
                  <a:schemeClr val="tx1"/>
                </a:solidFill>
              </a:rPr>
            </a:br>
            <a:r>
              <a:rPr lang="en-US" altLang="en-US" sz="2800" dirty="0">
                <a:solidFill>
                  <a:schemeClr val="tx1"/>
                </a:solidFill>
              </a:rPr>
              <a:t>They don’t know each other because they have not properly communicated with each other.”</a:t>
            </a:r>
            <a:br>
              <a:rPr lang="en-US" altLang="en-US" sz="2800" dirty="0">
                <a:solidFill>
                  <a:schemeClr val="tx1"/>
                </a:solidFill>
              </a:rPr>
            </a:br>
            <a:r>
              <a:rPr lang="en-US" altLang="en-US" sz="2800" dirty="0">
                <a:solidFill>
                  <a:schemeClr val="tx1"/>
                </a:solidFill>
              </a:rPr>
              <a:t/>
            </a:r>
            <a:br>
              <a:rPr lang="en-US" altLang="en-US" sz="2800" dirty="0">
                <a:solidFill>
                  <a:schemeClr val="tx1"/>
                </a:solidFill>
              </a:rPr>
            </a:br>
            <a:r>
              <a:rPr lang="en-US" altLang="en-US" sz="2800" dirty="0">
                <a:solidFill>
                  <a:schemeClr val="tx1"/>
                </a:solidFill>
              </a:rPr>
              <a:t>Martin Luther King Jr.</a:t>
            </a:r>
            <a:br>
              <a:rPr lang="en-US" altLang="en-US" sz="2800" dirty="0">
                <a:solidFill>
                  <a:schemeClr val="tx1"/>
                </a:solidFill>
              </a:rPr>
            </a:br>
            <a:endParaRPr lang="en-US" altLang="en-US" sz="2800" dirty="0">
              <a:solidFill>
                <a:schemeClr val="tx1"/>
              </a:solidFill>
            </a:endParaRPr>
          </a:p>
        </p:txBody>
      </p:sp>
      <p:sp>
        <p:nvSpPr>
          <p:cNvPr id="2" name="TextBox 1"/>
          <p:cNvSpPr txBox="1"/>
          <p:nvPr/>
        </p:nvSpPr>
        <p:spPr>
          <a:xfrm>
            <a:off x="901521" y="850006"/>
            <a:ext cx="10058399" cy="584775"/>
          </a:xfrm>
          <a:prstGeom prst="rect">
            <a:avLst/>
          </a:prstGeom>
          <a:noFill/>
        </p:spPr>
        <p:txBody>
          <a:bodyPr wrap="square" rtlCol="0">
            <a:spAutoFit/>
          </a:bodyPr>
          <a:lstStyle/>
          <a:p>
            <a:r>
              <a:rPr lang="en-US" sz="3200" b="1" dirty="0" smtClean="0">
                <a:solidFill>
                  <a:schemeClr val="bg1"/>
                </a:solidFill>
              </a:rPr>
              <a:t>Why, do you thin Luther king said the following?</a:t>
            </a:r>
            <a:endParaRPr lang="en-US" sz="3200" b="1" dirty="0">
              <a:solidFill>
                <a:schemeClr val="bg1"/>
              </a:solidFill>
            </a:endParaRPr>
          </a:p>
        </p:txBody>
      </p:sp>
    </p:spTree>
    <p:extLst>
      <p:ext uri="{BB962C8B-B14F-4D97-AF65-F5344CB8AC3E}">
        <p14:creationId xmlns:p14="http://schemas.microsoft.com/office/powerpoint/2010/main" val="177758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a:t>
            </a:r>
            <a:endParaRPr lang="en-US" dirty="0"/>
          </a:p>
        </p:txBody>
      </p:sp>
      <p:sp>
        <p:nvSpPr>
          <p:cNvPr id="3" name="Rectangle 2"/>
          <p:cNvSpPr/>
          <p:nvPr/>
        </p:nvSpPr>
        <p:spPr>
          <a:xfrm>
            <a:off x="1152144" y="3105835"/>
            <a:ext cx="9820656" cy="2308324"/>
          </a:xfrm>
          <a:prstGeom prst="rect">
            <a:avLst/>
          </a:prstGeom>
        </p:spPr>
        <p:txBody>
          <a:bodyPr wrap="square">
            <a:spAutoFit/>
          </a:bodyPr>
          <a:lstStyle/>
          <a:p>
            <a:pPr marL="285750" indent="-285750">
              <a:buFont typeface="Wingdings" panose="05000000000000000000" pitchFamily="2" charset="2"/>
              <a:buChar char="v"/>
            </a:pPr>
            <a:r>
              <a:rPr lang="en-US" sz="3600" dirty="0"/>
              <a:t>Read the definitions given in the handout and share them with the class</a:t>
            </a:r>
            <a:r>
              <a:rPr lang="en-US" sz="3600" dirty="0" smtClean="0"/>
              <a:t>.</a:t>
            </a:r>
          </a:p>
          <a:p>
            <a:endParaRPr lang="en-US" sz="3600" dirty="0" smtClean="0"/>
          </a:p>
          <a:p>
            <a:pPr marL="285750" indent="-285750">
              <a:buFont typeface="Wingdings" panose="05000000000000000000" pitchFamily="2" charset="2"/>
              <a:buChar char="v"/>
            </a:pPr>
            <a:r>
              <a:rPr lang="en-US" sz="3600" dirty="0" smtClean="0"/>
              <a:t>List down the key expressions/adjectives.</a:t>
            </a:r>
            <a:endParaRPr lang="en-US" sz="3600" dirty="0"/>
          </a:p>
        </p:txBody>
      </p:sp>
    </p:spTree>
    <p:extLst>
      <p:ext uri="{BB962C8B-B14F-4D97-AF65-F5344CB8AC3E}">
        <p14:creationId xmlns:p14="http://schemas.microsoft.com/office/powerpoint/2010/main" val="353138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COMMUNICATION.</a:t>
            </a:r>
            <a:endParaRPr lang="en-US" dirty="0"/>
          </a:p>
        </p:txBody>
      </p:sp>
      <p:sp>
        <p:nvSpPr>
          <p:cNvPr id="3" name="Rectangle 2"/>
          <p:cNvSpPr/>
          <p:nvPr/>
        </p:nvSpPr>
        <p:spPr>
          <a:xfrm>
            <a:off x="631065" y="2457673"/>
            <a:ext cx="10856890" cy="2768963"/>
          </a:xfrm>
          <a:prstGeom prst="rect">
            <a:avLst/>
          </a:prstGeom>
        </p:spPr>
        <p:txBody>
          <a:bodyPr wrap="square">
            <a:spAutoFit/>
          </a:bodyPr>
          <a:lstStyle/>
          <a:p>
            <a:pPr marL="342900" indent="-342900" algn="just">
              <a:lnSpc>
                <a:spcPct val="115000"/>
              </a:lnSpc>
              <a:spcAft>
                <a:spcPts val="1000"/>
              </a:spcAft>
              <a:buFont typeface="+mj-lt"/>
              <a:buAutoNum type="arabicPeriod"/>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“Communication is any behavior, verbal or non-verbal, that is perceived by another. Knowledge, feelings, or thoughts are encoded and sent from a source and received and decoded by another. A connection is made between the people communicating</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15000"/>
              </a:lnSpc>
              <a:spcAft>
                <a:spcPts val="1000"/>
              </a:spcAft>
              <a:buFont typeface="+mj-lt"/>
              <a:buAutoNum type="arabicPeriod"/>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Communication is a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dynamic process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 individuals use to exchange ideas, relate experiences, and share desires through speaking, writing, gesture, or sign language</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89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a:t>
            </a:r>
            <a:r>
              <a:rPr lang="en-US" smtClean="0"/>
              <a:t>the definitions</a:t>
            </a:r>
            <a:endParaRPr lang="en-US" dirty="0"/>
          </a:p>
        </p:txBody>
      </p:sp>
      <p:sp>
        <p:nvSpPr>
          <p:cNvPr id="3" name="Rectangle 2"/>
          <p:cNvSpPr/>
          <p:nvPr/>
        </p:nvSpPr>
        <p:spPr>
          <a:xfrm>
            <a:off x="1152144" y="2967335"/>
            <a:ext cx="10181264"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Technically speaking, in the act of communication, we </a:t>
            </a:r>
            <a:r>
              <a:rPr lang="en-US" sz="3200" dirty="0" smtClean="0">
                <a:latin typeface="Times New Roman" panose="02020603050405020304" pitchFamily="18" charset="0"/>
                <a:cs typeface="Times New Roman" panose="02020603050405020304" pitchFamily="18" charset="0"/>
              </a:rPr>
              <a:t>make opinions</a:t>
            </a:r>
            <a:r>
              <a:rPr lang="en-US" sz="3200" dirty="0">
                <a:latin typeface="Times New Roman" panose="02020603050405020304" pitchFamily="18" charset="0"/>
                <a:cs typeface="Times New Roman" panose="02020603050405020304" pitchFamily="18" charset="0"/>
              </a:rPr>
              <a:t>, feelings, information, etc. known or understood by others through speech, writing or bodily movement.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98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Rectangle 2"/>
          <p:cNvSpPr/>
          <p:nvPr/>
        </p:nvSpPr>
        <p:spPr>
          <a:xfrm>
            <a:off x="669702" y="2374701"/>
            <a:ext cx="10547797" cy="3908762"/>
          </a:xfrm>
          <a:prstGeom prst="rect">
            <a:avLst/>
          </a:prstGeom>
        </p:spPr>
        <p:txBody>
          <a:bodyPr wrap="square">
            <a:spAutoFit/>
          </a:bodyPr>
          <a:lstStyle/>
          <a:p>
            <a:r>
              <a:rPr lang="en-US" sz="2800" b="1" dirty="0">
                <a:latin typeface="Garamond" panose="02020404030301010803" pitchFamily="18" charset="0"/>
              </a:rPr>
              <a:t>Why do we communicate?</a:t>
            </a:r>
          </a:p>
          <a:p>
            <a:r>
              <a:rPr lang="en-US" sz="2800" b="1" dirty="0">
                <a:latin typeface="Garamond" panose="02020404030301010803" pitchFamily="18" charset="0"/>
              </a:rPr>
              <a:t>The purpose of any given communication may be:</a:t>
            </a:r>
          </a:p>
          <a:p>
            <a:r>
              <a:rPr lang="en-US" sz="2800" b="1" dirty="0" smtClean="0">
                <a:latin typeface="Garamond" panose="02020404030301010803" pitchFamily="18" charset="0"/>
              </a:rPr>
              <a:t>a) to initiate some action: </a:t>
            </a:r>
            <a:r>
              <a:rPr lang="en-US" i="1" dirty="0" smtClean="0"/>
              <a:t>Expressing needs and requirements</a:t>
            </a:r>
            <a:r>
              <a:rPr lang="en-US" i="1" dirty="0"/>
              <a:t>, Persuading and motivating others </a:t>
            </a:r>
            <a:endParaRPr lang="en-US" sz="2800" b="1" dirty="0" smtClean="0">
              <a:latin typeface="Garamond" panose="02020404030301010803" pitchFamily="18" charset="0"/>
            </a:endParaRPr>
          </a:p>
          <a:p>
            <a:r>
              <a:rPr lang="en-US" sz="2800" b="1" dirty="0" smtClean="0">
                <a:latin typeface="Garamond" panose="02020404030301010803" pitchFamily="18" charset="0"/>
              </a:rPr>
              <a:t>b</a:t>
            </a:r>
            <a:r>
              <a:rPr lang="en-US" sz="2800" b="1" dirty="0">
                <a:latin typeface="Garamond" panose="02020404030301010803" pitchFamily="18" charset="0"/>
              </a:rPr>
              <a:t>) to impart information, </a:t>
            </a:r>
            <a:r>
              <a:rPr lang="en-US" sz="2800" b="1" dirty="0" smtClean="0">
                <a:latin typeface="Garamond" panose="02020404030301010803" pitchFamily="18" charset="0"/>
              </a:rPr>
              <a:t>idea, </a:t>
            </a:r>
            <a:r>
              <a:rPr lang="en-US" sz="2800" b="1" dirty="0">
                <a:latin typeface="Garamond" panose="02020404030301010803" pitchFamily="18" charset="0"/>
              </a:rPr>
              <a:t>attitudes, beliefs or </a:t>
            </a:r>
            <a:r>
              <a:rPr lang="en-US" sz="2800" b="1" dirty="0" smtClean="0">
                <a:latin typeface="Garamond" panose="02020404030301010803" pitchFamily="18" charset="0"/>
              </a:rPr>
              <a:t>feelings:</a:t>
            </a:r>
          </a:p>
          <a:p>
            <a:r>
              <a:rPr lang="en-US" dirty="0"/>
              <a:t>a) Creating awareness</a:t>
            </a:r>
          </a:p>
          <a:p>
            <a:r>
              <a:rPr lang="en-US" dirty="0"/>
              <a:t>b) Creating understanding</a:t>
            </a:r>
          </a:p>
          <a:p>
            <a:r>
              <a:rPr lang="en-US" dirty="0"/>
              <a:t>c) Persuading others</a:t>
            </a:r>
          </a:p>
          <a:p>
            <a:r>
              <a:rPr lang="en-US" dirty="0"/>
              <a:t>d) Influencing others</a:t>
            </a:r>
            <a:endParaRPr lang="en-US" i="1" dirty="0" smtClean="0"/>
          </a:p>
          <a:p>
            <a:r>
              <a:rPr lang="en-US" sz="2800" b="1" dirty="0" smtClean="0">
                <a:latin typeface="Garamond" panose="02020404030301010803" pitchFamily="18" charset="0"/>
              </a:rPr>
              <a:t>c</a:t>
            </a:r>
            <a:r>
              <a:rPr lang="en-US" sz="2800" b="1" dirty="0">
                <a:latin typeface="Garamond" panose="02020404030301010803" pitchFamily="18" charset="0"/>
              </a:rPr>
              <a:t>) to establish, acknowledge or maintain links or </a:t>
            </a:r>
            <a:r>
              <a:rPr lang="en-US" sz="2800" b="1" dirty="0" smtClean="0">
                <a:latin typeface="Garamond" panose="02020404030301010803" pitchFamily="18" charset="0"/>
              </a:rPr>
              <a:t>relations:</a:t>
            </a:r>
          </a:p>
          <a:p>
            <a:r>
              <a:rPr lang="en-US" dirty="0" smtClean="0"/>
              <a:t>  Core function of communication</a:t>
            </a:r>
            <a:r>
              <a:rPr lang="en-US" dirty="0"/>
              <a:t>.</a:t>
            </a:r>
            <a:endParaRPr lang="en-US" sz="2800" b="1" dirty="0"/>
          </a:p>
        </p:txBody>
      </p:sp>
    </p:spTree>
    <p:extLst>
      <p:ext uri="{BB962C8B-B14F-4D97-AF65-F5344CB8AC3E}">
        <p14:creationId xmlns:p14="http://schemas.microsoft.com/office/powerpoint/2010/main" val="137670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The Essence of Communication</a:t>
            </a:r>
          </a:p>
        </p:txBody>
      </p:sp>
      <p:sp>
        <p:nvSpPr>
          <p:cNvPr id="4" name="Content Placeholder 3"/>
          <p:cNvSpPr>
            <a:spLocks noGrp="1"/>
          </p:cNvSpPr>
          <p:nvPr>
            <p:ph idx="1"/>
          </p:nvPr>
        </p:nvSpPr>
        <p:spPr/>
        <p:txBody>
          <a:bodyPr>
            <a:normAutofit fontScale="92500" lnSpcReduction="20000"/>
          </a:bodyPr>
          <a:lstStyle/>
          <a:p>
            <a:pPr marL="448056" indent="-384048">
              <a:spcBef>
                <a:spcPct val="50000"/>
              </a:spcBef>
              <a:buClr>
                <a:schemeClr val="tx2"/>
              </a:buClr>
              <a:buSzPct val="95000"/>
              <a:buFont typeface="Wingdings" panose="05000000000000000000" pitchFamily="2" charset="2"/>
              <a:buChar char="¬"/>
              <a:defRPr/>
            </a:pPr>
            <a:r>
              <a:rPr lang="en-US" sz="2400" dirty="0"/>
              <a:t>Personal process </a:t>
            </a:r>
          </a:p>
          <a:p>
            <a:pPr marL="448056" indent="-384048">
              <a:spcBef>
                <a:spcPct val="50000"/>
              </a:spcBef>
              <a:buClr>
                <a:schemeClr val="tx2"/>
              </a:buClr>
              <a:buSzPct val="95000"/>
              <a:buFont typeface="Wingdings" panose="05000000000000000000" pitchFamily="2" charset="2"/>
              <a:buChar char="¬"/>
              <a:defRPr/>
            </a:pPr>
            <a:r>
              <a:rPr lang="en-US" sz="2400" dirty="0"/>
              <a:t>Occurs between people </a:t>
            </a:r>
          </a:p>
          <a:p>
            <a:pPr marL="448056" indent="-384048">
              <a:spcBef>
                <a:spcPct val="50000"/>
              </a:spcBef>
              <a:buClr>
                <a:schemeClr val="tx2"/>
              </a:buClr>
              <a:buSzPct val="95000"/>
              <a:buFont typeface="Wingdings" panose="05000000000000000000" pitchFamily="2" charset="2"/>
              <a:buChar char="¬"/>
              <a:defRPr/>
            </a:pPr>
            <a:r>
              <a:rPr lang="en-US" sz="2400" dirty="0"/>
              <a:t>Involves change in behaviour</a:t>
            </a:r>
          </a:p>
          <a:p>
            <a:pPr marL="448056" indent="-384048">
              <a:spcBef>
                <a:spcPct val="50000"/>
              </a:spcBef>
              <a:buClr>
                <a:schemeClr val="tx2"/>
              </a:buClr>
              <a:buSzPct val="95000"/>
              <a:buFont typeface="Wingdings" panose="05000000000000000000" pitchFamily="2" charset="2"/>
              <a:buChar char="¬"/>
              <a:defRPr/>
            </a:pPr>
            <a:r>
              <a:rPr lang="en-US" sz="2400" dirty="0"/>
              <a:t>Means to influence others</a:t>
            </a:r>
          </a:p>
          <a:p>
            <a:pPr marL="448056" indent="-384048">
              <a:spcBef>
                <a:spcPct val="50000"/>
              </a:spcBef>
              <a:buClr>
                <a:schemeClr val="tx2"/>
              </a:buClr>
              <a:buSzPct val="95000"/>
              <a:buFont typeface="Wingdings" panose="05000000000000000000" pitchFamily="2" charset="2"/>
              <a:buChar char="¬"/>
              <a:defRPr/>
            </a:pPr>
            <a:r>
              <a:rPr lang="en-US" sz="2400" dirty="0"/>
              <a:t>Expression of thoughts and emotions through words &amp;  actions.</a:t>
            </a:r>
          </a:p>
          <a:p>
            <a:pPr marL="448056" indent="-384048">
              <a:spcBef>
                <a:spcPct val="50000"/>
              </a:spcBef>
              <a:buClr>
                <a:schemeClr val="tx2"/>
              </a:buClr>
              <a:buSzPct val="95000"/>
              <a:buFont typeface="Wingdings" panose="05000000000000000000" pitchFamily="2" charset="2"/>
              <a:buChar char="¬"/>
              <a:defRPr/>
            </a:pPr>
            <a:r>
              <a:rPr lang="en-US" sz="2400" dirty="0"/>
              <a:t>Tools for controlling and motivating people.</a:t>
            </a:r>
          </a:p>
          <a:p>
            <a:pPr marL="448056" indent="-384048">
              <a:spcBef>
                <a:spcPct val="50000"/>
              </a:spcBef>
              <a:buClr>
                <a:schemeClr val="tx2"/>
              </a:buClr>
              <a:buSzPct val="95000"/>
              <a:buFont typeface="Wingdings" panose="05000000000000000000" pitchFamily="2" charset="2"/>
              <a:buChar char="¬"/>
              <a:defRPr/>
            </a:pPr>
            <a:r>
              <a:rPr lang="en-US" sz="2400" dirty="0"/>
              <a:t>It is a social and emotional process.</a:t>
            </a:r>
          </a:p>
          <a:p>
            <a:pPr>
              <a:defRPr/>
            </a:pPr>
            <a:endParaRPr lang="en-US" sz="2400" dirty="0"/>
          </a:p>
        </p:txBody>
      </p:sp>
    </p:spTree>
    <p:extLst>
      <p:ext uri="{BB962C8B-B14F-4D97-AF65-F5344CB8AC3E}">
        <p14:creationId xmlns:p14="http://schemas.microsoft.com/office/powerpoint/2010/main" val="3072336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612</TotalTime>
  <Words>1480</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Century Gothic</vt:lpstr>
      <vt:lpstr>Garamond</vt:lpstr>
      <vt:lpstr>Garamond-Bold</vt:lpstr>
      <vt:lpstr>HelveticaNeueLTW1G-Lt</vt:lpstr>
      <vt:lpstr>Times New Roman</vt:lpstr>
      <vt:lpstr>TimesNewRoman</vt:lpstr>
      <vt:lpstr>Tinos</vt:lpstr>
      <vt:lpstr>TwCenMT-CondensedExtraBold</vt:lpstr>
      <vt:lpstr>Wingdings</vt:lpstr>
      <vt:lpstr>Wingdings 3</vt:lpstr>
      <vt:lpstr>Ion Boardroom</vt:lpstr>
      <vt:lpstr>Communication:</vt:lpstr>
      <vt:lpstr>OBJECTIVE:</vt:lpstr>
      <vt:lpstr>Point to ponder.</vt:lpstr>
      <vt:lpstr>“People don’t get along because they fear each other.  People fear each other because they don’t know each other.  They don’t know each other because they have not properly communicated with each other.”  Martin Luther King Jr. </vt:lpstr>
      <vt:lpstr>Task 2</vt:lpstr>
      <vt:lpstr>DEFINITIONS OF COMMUNICATION.</vt:lpstr>
      <vt:lpstr>Summarizing the definitions</vt:lpstr>
      <vt:lpstr>PURPOSE:</vt:lpstr>
      <vt:lpstr>The Essence of Communication</vt:lpstr>
      <vt:lpstr>Features of Communication</vt:lpstr>
      <vt:lpstr>HISTORY OF COMMUNICATION </vt:lpstr>
      <vt:lpstr>PowerPoint Presentation</vt:lpstr>
      <vt:lpstr>THEORIES OF COMMUNICATION.</vt:lpstr>
      <vt:lpstr>THEORIES OF COMMUNICATION.</vt:lpstr>
      <vt:lpstr>THEORIES OF COMMUNICATION.</vt:lpstr>
      <vt:lpstr>FORMS OF COMMUNICATION</vt:lpstr>
      <vt:lpstr>Forms of Communication</vt:lpstr>
      <vt:lpstr>Forms of Communication</vt:lpstr>
      <vt:lpstr>Forms of Communication</vt:lpstr>
      <vt:lpstr>Types of Communication</vt:lpstr>
      <vt:lpstr>Types of Communication</vt:lpstr>
      <vt:lpstr>Types of Communication</vt:lpstr>
      <vt:lpstr>Formal vs Informal communication.</vt:lpstr>
      <vt:lpstr>Formal Communication Network</vt:lpstr>
      <vt:lpstr>PowerPoint Presentation</vt:lpstr>
      <vt:lpstr>PowerPoint Presentation</vt:lpstr>
      <vt:lpstr>Home Task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 Essay</dc:title>
  <dc:creator>Javed Iqbal</dc:creator>
  <cp:lastModifiedBy>Javed Iqbal</cp:lastModifiedBy>
  <cp:revision>57</cp:revision>
  <dcterms:created xsi:type="dcterms:W3CDTF">2018-04-18T08:08:21Z</dcterms:created>
  <dcterms:modified xsi:type="dcterms:W3CDTF">2021-02-09T05:16:31Z</dcterms:modified>
</cp:coreProperties>
</file>