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6" r:id="rId8"/>
    <p:sldId id="267" r:id="rId9"/>
    <p:sldId id="268" r:id="rId10"/>
    <p:sldId id="269" r:id="rId11"/>
    <p:sldId id="273" r:id="rId12"/>
    <p:sldId id="274" r:id="rId13"/>
    <p:sldId id="261" r:id="rId14"/>
    <p:sldId id="270" r:id="rId15"/>
    <p:sldId id="271" r:id="rId16"/>
    <p:sldId id="263" r:id="rId17"/>
    <p:sldId id="264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C5A0-0F95-4973-8D2A-9B22B409AED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4D62-AACC-46E8-84C8-E6B6CFB9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8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C5A0-0F95-4973-8D2A-9B22B409AED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4D62-AACC-46E8-84C8-E6B6CFB9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7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C5A0-0F95-4973-8D2A-9B22B409AED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4D62-AACC-46E8-84C8-E6B6CFB9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31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C5A0-0F95-4973-8D2A-9B22B409AED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4D62-AACC-46E8-84C8-E6B6CFB93E2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7223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C5A0-0F95-4973-8D2A-9B22B409AED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4D62-AACC-46E8-84C8-E6B6CFB9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092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C5A0-0F95-4973-8D2A-9B22B409AED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4D62-AACC-46E8-84C8-E6B6CFB9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44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C5A0-0F95-4973-8D2A-9B22B409AED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4D62-AACC-46E8-84C8-E6B6CFB9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49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C5A0-0F95-4973-8D2A-9B22B409AED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4D62-AACC-46E8-84C8-E6B6CFB9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71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C5A0-0F95-4973-8D2A-9B22B409AED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4D62-AACC-46E8-84C8-E6B6CFB9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5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C5A0-0F95-4973-8D2A-9B22B409AED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4D62-AACC-46E8-84C8-E6B6CFB9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7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C5A0-0F95-4973-8D2A-9B22B409AED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4D62-AACC-46E8-84C8-E6B6CFB9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55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C5A0-0F95-4973-8D2A-9B22B409AED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4D62-AACC-46E8-84C8-E6B6CFB9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C5A0-0F95-4973-8D2A-9B22B409AED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4D62-AACC-46E8-84C8-E6B6CFB9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0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C5A0-0F95-4973-8D2A-9B22B409AED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4D62-AACC-46E8-84C8-E6B6CFB9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262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C5A0-0F95-4973-8D2A-9B22B409AED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4D62-AACC-46E8-84C8-E6B6CFB9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2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C5A0-0F95-4973-8D2A-9B22B409AED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4D62-AACC-46E8-84C8-E6B6CFB9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31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EC5A0-0F95-4973-8D2A-9B22B409AED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94D62-AACC-46E8-84C8-E6B6CFB9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3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3EEC5A0-0F95-4973-8D2A-9B22B409AED9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94D62-AACC-46E8-84C8-E6B6CFB93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89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4852" y="1447801"/>
            <a:ext cx="11204618" cy="1437068"/>
          </a:xfrm>
        </p:spPr>
        <p:txBody>
          <a:bodyPr/>
          <a:lstStyle/>
          <a:p>
            <a:r>
              <a:rPr lang="en-US" sz="8000" dirty="0"/>
              <a:t>Oral </a:t>
            </a:r>
            <a:r>
              <a:rPr lang="en-US" sz="8000" dirty="0" smtClean="0"/>
              <a:t>Communication.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6925" y="3219717"/>
            <a:ext cx="9946635" cy="2150773"/>
          </a:xfrm>
        </p:spPr>
        <p:txBody>
          <a:bodyPr>
            <a:noAutofit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“</a:t>
            </a:r>
            <a:r>
              <a:rPr lang="en-US" sz="4400" b="1" dirty="0">
                <a:solidFill>
                  <a:schemeClr val="tx1"/>
                </a:solidFill>
              </a:rPr>
              <a:t>The best speaker speaks the language of his audience”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943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6228"/>
          </a:xfrm>
        </p:spPr>
        <p:txBody>
          <a:bodyPr/>
          <a:lstStyle/>
          <a:p>
            <a:r>
              <a:rPr lang="en-US" sz="3200" b="1" dirty="0">
                <a:solidFill>
                  <a:srgbClr val="EBEBEB"/>
                </a:solidFill>
              </a:rPr>
              <a:t>BARRIERS TO ORAL COMMUNICATION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6111" y="1859340"/>
            <a:ext cx="1048123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effectLst/>
                <a:latin typeface="Helvetica Neue"/>
              </a:rPr>
              <a:t>5. CROSS CULTURE BARRIERS</a:t>
            </a:r>
          </a:p>
          <a:p>
            <a:r>
              <a:rPr lang="en-US" sz="2400" b="0" i="0" dirty="0" smtClean="0">
                <a:effectLst/>
                <a:latin typeface="Helvetica Neue"/>
              </a:rPr>
              <a:t> TYPES </a:t>
            </a:r>
          </a:p>
          <a:p>
            <a:r>
              <a:rPr lang="en-US" sz="2400" b="0" i="0" dirty="0" smtClean="0">
                <a:effectLst/>
                <a:latin typeface="Helvetica Neue"/>
              </a:rPr>
              <a:t>• Behavior </a:t>
            </a:r>
          </a:p>
          <a:p>
            <a:r>
              <a:rPr lang="en-US" sz="2400" b="0" i="0" dirty="0" smtClean="0">
                <a:effectLst/>
                <a:latin typeface="Helvetica Neue"/>
              </a:rPr>
              <a:t>• Language</a:t>
            </a:r>
          </a:p>
          <a:p>
            <a:endParaRPr lang="en-US" sz="2400" b="0" i="0" dirty="0" smtClean="0">
              <a:effectLst/>
              <a:latin typeface="Helvetica Neue"/>
            </a:endParaRPr>
          </a:p>
          <a:p>
            <a:r>
              <a:rPr lang="en-US" sz="2400" b="0" i="0" dirty="0" smtClean="0">
                <a:effectLst/>
                <a:latin typeface="Helvetica Neue"/>
              </a:rPr>
              <a:t>6. PHYSICAL BARRIERS </a:t>
            </a:r>
          </a:p>
          <a:p>
            <a:r>
              <a:rPr lang="en-US" sz="2400" b="0" i="0" dirty="0" smtClean="0">
                <a:effectLst/>
                <a:latin typeface="Helvetica Neue"/>
              </a:rPr>
              <a:t>TYPES </a:t>
            </a:r>
          </a:p>
          <a:p>
            <a:r>
              <a:rPr lang="en-US" sz="2400" b="0" i="0" dirty="0" smtClean="0">
                <a:effectLst/>
                <a:latin typeface="Helvetica Neue"/>
              </a:rPr>
              <a:t>• Environment </a:t>
            </a:r>
          </a:p>
          <a:p>
            <a:r>
              <a:rPr lang="en-US" sz="2400" b="0" i="0" dirty="0" smtClean="0">
                <a:effectLst/>
                <a:latin typeface="Helvetica Neue"/>
              </a:rPr>
              <a:t>• Noise </a:t>
            </a:r>
          </a:p>
          <a:p>
            <a:r>
              <a:rPr lang="en-US" sz="2400" b="0" i="0" dirty="0" smtClean="0">
                <a:effectLst/>
                <a:latin typeface="Helvetica Neue"/>
              </a:rPr>
              <a:t>• Distance </a:t>
            </a:r>
          </a:p>
          <a:p>
            <a:r>
              <a:rPr lang="en-US" sz="2400" b="0" i="0" dirty="0" smtClean="0">
                <a:effectLst/>
                <a:latin typeface="Helvetica Neue"/>
              </a:rPr>
              <a:t>• Ignorance of Medium</a:t>
            </a:r>
            <a:endParaRPr lang="en-US" sz="2400" b="0" i="0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10836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3958"/>
          </a:xfrm>
        </p:spPr>
        <p:txBody>
          <a:bodyPr/>
          <a:lstStyle/>
          <a:p>
            <a:r>
              <a:rPr lang="en-US" dirty="0" smtClean="0"/>
              <a:t>Noise as a barrier.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6111" y="1416676"/>
            <a:ext cx="990168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latin typeface="Adobe Caslon Pro Bold" panose="0205070206050A020403" pitchFamily="18" charset="0"/>
              </a:rPr>
              <a:t>PHYSICAL NOISE:</a:t>
            </a:r>
          </a:p>
          <a:p>
            <a:r>
              <a:rPr lang="en-US" dirty="0" smtClean="0"/>
              <a:t>An </a:t>
            </a:r>
            <a:r>
              <a:rPr lang="en-US" dirty="0"/>
              <a:t>interference that is external to both speaker and listener. It hampers the physical transmission of the signal or message</a:t>
            </a:r>
            <a:r>
              <a:rPr lang="en-US" dirty="0" smtClean="0"/>
              <a:t>. I.e. sound of music and traffic etc.</a:t>
            </a:r>
          </a:p>
          <a:p>
            <a:endParaRPr lang="en-US" dirty="0"/>
          </a:p>
          <a:p>
            <a:r>
              <a:rPr lang="en-US" dirty="0" smtClean="0"/>
              <a:t>2. </a:t>
            </a:r>
            <a:r>
              <a:rPr lang="en-US" b="1" dirty="0">
                <a:latin typeface="Adobe Caslon Pro Bold" panose="0205070206050A020403" pitchFamily="18" charset="0"/>
              </a:rPr>
              <a:t>TECHNICAL </a:t>
            </a:r>
            <a:r>
              <a:rPr lang="en-US" b="1" dirty="0" smtClean="0">
                <a:latin typeface="Adobe Caslon Pro Bold" panose="0205070206050A020403" pitchFamily="18" charset="0"/>
              </a:rPr>
              <a:t>NOISE:</a:t>
            </a:r>
          </a:p>
          <a:p>
            <a:pPr lvl="0"/>
            <a:r>
              <a:rPr lang="en-US" dirty="0">
                <a:latin typeface="Adobe Caslon Pro" panose="0205050205050A020403" pitchFamily="18" charset="0"/>
              </a:rPr>
              <a:t>This involves in the failure of the medium of communication between people that may prevent the exchange of communication</a:t>
            </a:r>
            <a:r>
              <a:rPr lang="en-US" dirty="0" smtClean="0">
                <a:latin typeface="Adobe Caslon Pro" panose="0205050205050A020403" pitchFamily="18" charset="0"/>
              </a:rPr>
              <a:t>.</a:t>
            </a:r>
          </a:p>
          <a:p>
            <a:r>
              <a:rPr lang="en-US" dirty="0">
                <a:latin typeface="Adobe Caslon Pro" panose="0205050205050A020403" pitchFamily="18" charset="0"/>
              </a:rPr>
              <a:t>Example: crackle in the phone; problem in the microphone; bad throat; blurred images (ineffective projection-multimedia); illegible handwriting; etc.</a:t>
            </a:r>
          </a:p>
          <a:p>
            <a:pPr lvl="0"/>
            <a:endParaRPr lang="en-US" dirty="0" smtClean="0">
              <a:latin typeface="Adobe Caslon Pro" panose="0205050205050A020403" pitchFamily="18" charset="0"/>
            </a:endParaRPr>
          </a:p>
          <a:p>
            <a:pPr lvl="0"/>
            <a:r>
              <a:rPr lang="en-US" dirty="0" smtClean="0">
                <a:latin typeface="Adobe Caslon Pro" panose="0205050205050A020403" pitchFamily="18" charset="0"/>
              </a:rPr>
              <a:t>3. </a:t>
            </a:r>
            <a:r>
              <a:rPr lang="en-US" b="1" dirty="0">
                <a:latin typeface="Adobe Caslon Pro Bold" panose="0205070206050A020403" pitchFamily="18" charset="0"/>
              </a:rPr>
              <a:t>SOCIAL </a:t>
            </a:r>
            <a:r>
              <a:rPr lang="en-US" b="1" dirty="0" smtClean="0">
                <a:latin typeface="Adobe Caslon Pro Bold" panose="0205070206050A020403" pitchFamily="18" charset="0"/>
              </a:rPr>
              <a:t>NOISE:</a:t>
            </a:r>
          </a:p>
          <a:p>
            <a:r>
              <a:rPr lang="en-US" dirty="0">
                <a:latin typeface="Adobe Caslon Pro" panose="0205050205050A020403" pitchFamily="18" charset="0"/>
              </a:rPr>
              <a:t>Interference caused by differences in personality and cultures of the members participating in the communication process.</a:t>
            </a:r>
          </a:p>
          <a:p>
            <a:r>
              <a:rPr lang="en-US" dirty="0">
                <a:latin typeface="Adobe Caslon Pro" panose="0205050205050A020403" pitchFamily="18" charset="0"/>
              </a:rPr>
              <a:t>Example: difference of age group; caste; social status; gender; education; religion; language; etc.</a:t>
            </a:r>
          </a:p>
          <a:p>
            <a:pPr lvl="0"/>
            <a:endParaRPr lang="en-US" dirty="0">
              <a:latin typeface="Adobe Caslon Pro" panose="0205050205050A020403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93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63958"/>
          </a:xfrm>
        </p:spPr>
        <p:txBody>
          <a:bodyPr/>
          <a:lstStyle/>
          <a:p>
            <a:r>
              <a:rPr lang="en-US" dirty="0" smtClean="0"/>
              <a:t>Noise as a barrier.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6111" y="1416676"/>
            <a:ext cx="103138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Adobe Caslon Pro Bold" panose="0205070206050A020403" pitchFamily="18" charset="0"/>
              </a:rPr>
              <a:t>4. SEMANTIC </a:t>
            </a:r>
            <a:r>
              <a:rPr lang="en-US" sz="2400" b="1" dirty="0">
                <a:latin typeface="Adobe Caslon Pro Bold" panose="0205070206050A020403" pitchFamily="18" charset="0"/>
              </a:rPr>
              <a:t>/ LANGUAGE </a:t>
            </a:r>
            <a:r>
              <a:rPr lang="en-US" sz="2400" b="1" dirty="0" smtClean="0">
                <a:latin typeface="Adobe Caslon Pro Bold" panose="0205070206050A020403" pitchFamily="18" charset="0"/>
              </a:rPr>
              <a:t>NOISE:</a:t>
            </a:r>
          </a:p>
          <a:p>
            <a:pPr lvl="0"/>
            <a:r>
              <a:rPr lang="en-US" sz="2400" dirty="0">
                <a:latin typeface="Adobe Caslon Pro" panose="0205050205050A020403" pitchFamily="18" charset="0"/>
              </a:rPr>
              <a:t>Semantic noise is interference created when the speaker and listener have different meaning systems</a:t>
            </a:r>
            <a:r>
              <a:rPr lang="en-US" sz="2400" dirty="0" smtClean="0">
                <a:latin typeface="Adobe Caslon Pro" panose="0205050205050A020403" pitchFamily="18" charset="0"/>
              </a:rPr>
              <a:t>.</a:t>
            </a:r>
          </a:p>
          <a:p>
            <a:r>
              <a:rPr lang="en-US" sz="2400" dirty="0">
                <a:latin typeface="Adobe Caslon Pro" panose="0205050205050A020403" pitchFamily="18" charset="0"/>
              </a:rPr>
              <a:t>Example: idioms; slangs; colloquial terms; use of non-verbal communication; etc</a:t>
            </a:r>
            <a:r>
              <a:rPr lang="en-US" sz="2400" dirty="0" smtClean="0">
                <a:latin typeface="Adobe Caslon Pro" panose="0205050205050A020403" pitchFamily="18" charset="0"/>
              </a:rPr>
              <a:t>.</a:t>
            </a:r>
          </a:p>
          <a:p>
            <a:endParaRPr lang="en-US" sz="2400" dirty="0">
              <a:latin typeface="Adobe Caslon Pro" panose="0205050205050A020403" pitchFamily="18" charset="0"/>
            </a:endParaRPr>
          </a:p>
          <a:p>
            <a:r>
              <a:rPr lang="en-US" sz="2400" b="1" dirty="0" smtClean="0">
                <a:latin typeface="Adobe Caslon Pro Bold" panose="0205070206050A020403" pitchFamily="18" charset="0"/>
              </a:rPr>
              <a:t>5. PSYCHOLOGICAL NOISE:</a:t>
            </a:r>
          </a:p>
          <a:p>
            <a:pPr lvl="0"/>
            <a:r>
              <a:rPr lang="en-US" sz="2400" dirty="0">
                <a:latin typeface="Adobe Caslon Pro" panose="0205050205050A020403" pitchFamily="18" charset="0"/>
              </a:rPr>
              <a:t>Psychological noise is </a:t>
            </a:r>
            <a:r>
              <a:rPr lang="en-US" sz="2400" i="1" dirty="0">
                <a:latin typeface="Adobe Caslon Pro" panose="0205050205050A020403" pitchFamily="18" charset="0"/>
              </a:rPr>
              <a:t>mental interference</a:t>
            </a:r>
            <a:r>
              <a:rPr lang="en-US" sz="2400" dirty="0">
                <a:latin typeface="Adobe Caslon Pro" panose="0205050205050A020403" pitchFamily="18" charset="0"/>
              </a:rPr>
              <a:t> in the speaker or listener. The mood, emotional status, mindset all affect communication by creating a barrier.</a:t>
            </a:r>
          </a:p>
          <a:p>
            <a:pPr lvl="0"/>
            <a:r>
              <a:rPr lang="en-US" sz="2400" dirty="0">
                <a:latin typeface="Adobe Caslon Pro" panose="0205050205050A020403" pitchFamily="18" charset="0"/>
              </a:rPr>
              <a:t>Example: excessive emotions; prejudice; fear; nervousness; etc.</a:t>
            </a:r>
          </a:p>
          <a:p>
            <a:endParaRPr lang="en-US" sz="2400" dirty="0">
              <a:latin typeface="Adobe Caslon Pro" panose="0205050205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34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503" y="452719"/>
            <a:ext cx="10970633" cy="1157140"/>
          </a:xfrm>
        </p:spPr>
        <p:txBody>
          <a:bodyPr/>
          <a:lstStyle/>
          <a:p>
            <a:pPr algn="ctr"/>
            <a:r>
              <a:rPr lang="en-US" sz="3200" b="1" dirty="0" smtClean="0"/>
              <a:t>MORE BARRIERS TO </a:t>
            </a:r>
            <a:r>
              <a:rPr lang="en-US" sz="3200" b="1" dirty="0"/>
              <a:t>ORAL COMMUNICATION:</a:t>
            </a:r>
            <a:r>
              <a:rPr lang="en-US" dirty="0"/>
              <a:t/>
            </a:r>
            <a:br>
              <a:rPr lang="en-US" dirty="0"/>
            </a:br>
            <a:r>
              <a:rPr lang="en-US" sz="2800" dirty="0"/>
              <a:t>Oral communication can fail due to the following </a:t>
            </a:r>
            <a:r>
              <a:rPr lang="en-US" sz="2800" dirty="0" smtClean="0"/>
              <a:t>reasons</a:t>
            </a:r>
            <a:r>
              <a:rPr lang="en-US" sz="2800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7430" y="1853248"/>
            <a:ext cx="4559122" cy="476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Inappropriate choice of words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Lack of courtesy and consideration</a:t>
            </a:r>
            <a:endParaRPr lang="en-US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When non-verbal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communication doesn’t support the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words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Inhibition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Inappropriate timing</a:t>
            </a:r>
            <a:endParaRPr lang="en-US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Poor presentation and layout</a:t>
            </a:r>
            <a:endParaRPr lang="en-US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Lack of confidence</a:t>
            </a:r>
            <a:endParaRPr lang="en-US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Lack of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clarity</a:t>
            </a:r>
            <a:endParaRPr lang="en-US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78073" y="1853248"/>
            <a:ext cx="5138671" cy="4441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Lack of consistency</a:t>
            </a:r>
            <a:endParaRPr lang="en-US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Subjectivity</a:t>
            </a:r>
            <a:endParaRPr lang="en-US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Emotional block</a:t>
            </a:r>
            <a:endParaRPr lang="en-US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Biased attitude</a:t>
            </a: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Being judgmental</a:t>
            </a:r>
            <a:endParaRPr lang="en-US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Imposing your views on others</a:t>
            </a:r>
            <a:endParaRPr lang="en-US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Speaking is an ingrained activity. We take it for granted and tend to do it without any thought.</a:t>
            </a:r>
            <a:endParaRPr lang="en-US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Strong language</a:t>
            </a:r>
            <a:endParaRPr lang="en-US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78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253968" cy="1066989"/>
          </a:xfrm>
        </p:spPr>
        <p:txBody>
          <a:bodyPr/>
          <a:lstStyle/>
          <a:p>
            <a:r>
              <a:rPr lang="en-US" dirty="0"/>
              <a:t>WAYS TO OVERCOME THESE </a:t>
            </a:r>
            <a:r>
              <a:rPr lang="en-US" dirty="0" smtClean="0"/>
              <a:t>BARRIERS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60074" y="1630896"/>
            <a:ext cx="1124000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Clarify the ideas before communication.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Communicate according to the needs of receiver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 aware of languages, tone and content of message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Ensure proper feedback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Choose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familiar words and language to the receiver to avoid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miscommunication.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Avoid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using vague, ambiguous, or confusing words, terms, jargon, and phrases, idiomatic expressions, or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slangs.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Avoid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using difficult words, complex sentences, unnecessary information. Use short,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simple sentences.</a:t>
            </a:r>
          </a:p>
        </p:txBody>
      </p:sp>
    </p:spTree>
    <p:extLst>
      <p:ext uri="{BB962C8B-B14F-4D97-AF65-F5344CB8AC3E}">
        <p14:creationId xmlns:p14="http://schemas.microsoft.com/office/powerpoint/2010/main" val="2401893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11022148" cy="1002595"/>
          </a:xfrm>
        </p:spPr>
        <p:txBody>
          <a:bodyPr/>
          <a:lstStyle/>
          <a:p>
            <a:r>
              <a:rPr lang="en-US" dirty="0"/>
              <a:t>WAYS TO OVERCOME THESE BARRIERS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646111" y="2149019"/>
            <a:ext cx="107516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Check meanings. When communicating across cultures, never assume that the other person has understood.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Think in terms of your receiver.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 your receiver's language.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Keep your message simple to promote effective communication.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 simple, clear, accurate, and correct and familiar language.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verbal and non-verbal messages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appropriately.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respectful: Language barriers can be frustrating.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require patience, understanding, and consciousness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319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44262"/>
          </a:xfrm>
        </p:spPr>
        <p:txBody>
          <a:bodyPr/>
          <a:lstStyle/>
          <a:p>
            <a:pPr algn="ctr"/>
            <a:r>
              <a:rPr lang="en-US" sz="3200" b="1" dirty="0"/>
              <a:t>QUALITIES OF GOOD, EFFECTIVE, AND SUCCESSFUL </a:t>
            </a:r>
            <a:r>
              <a:rPr lang="en-US" sz="3200" b="1" dirty="0" smtClean="0"/>
              <a:t>SPEAKERS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476519" y="1751527"/>
            <a:ext cx="11024316" cy="431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0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ORIGINALITY:</a:t>
            </a:r>
            <a:endParaRPr lang="en-US" sz="20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Effective speakers are always original. People are turned off by speakers pretending to be someone else.</a:t>
            </a:r>
            <a:endParaRPr lang="en-US" sz="20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KNOWLEDGEABLE:</a:t>
            </a:r>
            <a:endParaRPr lang="en-US" sz="20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Good speakers deliver solid content. The content should be complete, practical, and concrete.</a:t>
            </a:r>
            <a:endParaRPr lang="en-US" sz="20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WITTY:</a:t>
            </a:r>
            <a:endParaRPr lang="en-US" sz="20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They use wit and try to appear intelligent.</a:t>
            </a:r>
            <a:endParaRPr lang="en-US" sz="20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HUMOR:</a:t>
            </a:r>
            <a:endParaRPr lang="en-US" sz="20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Effective speakers use humor. They tell humorous stories, or jokes. </a:t>
            </a:r>
            <a:endParaRPr lang="en-US" sz="20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HUMILITY:</a:t>
            </a:r>
            <a:endParaRPr lang="en-US" sz="20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Good speakers are always humble and self-deprecating. </a:t>
            </a:r>
            <a:endParaRPr lang="en-US" sz="20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MOTIVATIONAL:</a:t>
            </a:r>
            <a:endParaRPr lang="en-US" sz="20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Good speakers speak about things they truly believe in and feel passionate about. This attracts audience.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64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QUALITIES OF GOOD, EFFECTIVE, AND SUCCESSFUL SPEAKERS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646111" y="2253730"/>
            <a:ext cx="11062952" cy="405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US" sz="28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SPEAKING IN A CONVERSATIONAL TONE:</a:t>
            </a:r>
            <a:endParaRPr lang="en-US" sz="28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Good speakers speak in a conversational tone, that is, tone used in everyday life. They are natural, and use a consistent style of delivery in most of the circumstances. This makes them appear authentic.</a:t>
            </a:r>
            <a:endParaRPr lang="en-US" sz="28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US" sz="2800" b="1" u="sng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EMPATHETIC &amp; RESPECTFUL:</a:t>
            </a:r>
            <a:endParaRPr lang="en-US" sz="28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They time respect well. They make people feel understood. They try to find common grounds.</a:t>
            </a:r>
            <a:endParaRPr lang="en-US" sz="28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15000"/>
              </a:lnSpc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Can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you name some effective speakers?</a:t>
            </a:r>
            <a:endParaRPr lang="en-US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896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from the handout.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84856" y="2730322"/>
            <a:ext cx="10019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Do the exercises from page Number 9 to 12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9537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10384515" cy="1437068"/>
          </a:xfrm>
        </p:spPr>
        <p:txBody>
          <a:bodyPr/>
          <a:lstStyle/>
          <a:p>
            <a:r>
              <a:rPr lang="en-US" dirty="0"/>
              <a:t>Oral </a:t>
            </a:r>
            <a:r>
              <a:rPr lang="en-US" dirty="0" smtClean="0"/>
              <a:t>Communication.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3090247"/>
            <a:ext cx="9946635" cy="327191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Oral </a:t>
            </a:r>
            <a:r>
              <a:rPr lang="en-US" sz="2400" dirty="0" smtClean="0">
                <a:solidFill>
                  <a:schemeClr val="tx1"/>
                </a:solidFill>
              </a:rPr>
              <a:t>Communication/Speaking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barriers </a:t>
            </a:r>
            <a:r>
              <a:rPr lang="en-US" sz="2400" dirty="0">
                <a:solidFill>
                  <a:schemeClr val="tx1"/>
                </a:solidFill>
              </a:rPr>
              <a:t>to oral </a:t>
            </a:r>
            <a:r>
              <a:rPr lang="en-US" sz="2400" dirty="0" smtClean="0">
                <a:solidFill>
                  <a:schemeClr val="tx1"/>
                </a:solidFill>
              </a:rPr>
              <a:t>communication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strategies </a:t>
            </a:r>
            <a:r>
              <a:rPr lang="en-US" sz="2400" dirty="0">
                <a:solidFill>
                  <a:schemeClr val="tx1"/>
                </a:solidFill>
              </a:rPr>
              <a:t>to overcome barriers.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Principles </a:t>
            </a:r>
            <a:r>
              <a:rPr lang="en-US" sz="2400" dirty="0">
                <a:solidFill>
                  <a:schemeClr val="tx1"/>
                </a:solidFill>
              </a:rPr>
              <a:t>of effective communication (completeness and concreteness, consideration and courtesy)</a:t>
            </a:r>
          </a:p>
        </p:txBody>
      </p:sp>
    </p:spTree>
    <p:extLst>
      <p:ext uri="{BB962C8B-B14F-4D97-AF65-F5344CB8AC3E}">
        <p14:creationId xmlns:p14="http://schemas.microsoft.com/office/powerpoint/2010/main" val="8520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Speaking: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46111" y="2140429"/>
            <a:ext cx="10764571" cy="3193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Speaking is </a:t>
            </a:r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high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complex mental activity </a:t>
            </a:r>
            <a:r>
              <a:rPr lang="en-US" sz="2400" dirty="0" smtClean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 </a:t>
            </a:r>
            <a:r>
              <a:rPr lang="en-US" sz="24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building and sharing meaning through the use of verbal and non-verbal symbols, in a variety of contexts". </a:t>
            </a:r>
            <a:endParaRPr lang="en-US" sz="2400" dirty="0" smtClean="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 algn="just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It includes sub-processes and involves distinct areas of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planning.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First the speaker has to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retrieve words and phrases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from memory and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assembles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them into syntactically (according to rules of syntax) appropriate sequence (Harmer, 2001: 269-270)</a:t>
            </a:r>
          </a:p>
        </p:txBody>
      </p:sp>
    </p:spTree>
    <p:extLst>
      <p:ext uri="{BB962C8B-B14F-4D97-AF65-F5344CB8AC3E}">
        <p14:creationId xmlns:p14="http://schemas.microsoft.com/office/powerpoint/2010/main" val="420343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Speaking: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94704" y="1952866"/>
            <a:ext cx="99167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Speaking has been classified to</a:t>
            </a:r>
            <a:r>
              <a:rPr lang="en-US" sz="2800" b="1" dirty="0" smtClean="0"/>
              <a:t> monologue </a:t>
            </a:r>
            <a:r>
              <a:rPr lang="en-US" sz="2800" dirty="0" smtClean="0"/>
              <a:t>and </a:t>
            </a:r>
            <a:r>
              <a:rPr lang="en-US" sz="2800" b="1" dirty="0" smtClean="0"/>
              <a:t>dialogue</a:t>
            </a:r>
            <a:r>
              <a:rPr lang="en-US" sz="2800" dirty="0" smtClean="0"/>
              <a:t>. Monologue focuses on giving an interrupted oral presentation and the latter on interacting with other speakers (Nunan.1989: 27). .</a:t>
            </a:r>
          </a:p>
          <a:p>
            <a:endParaRPr lang="en-US" sz="2800" dirty="0"/>
          </a:p>
          <a:p>
            <a:r>
              <a:rPr lang="en-US" sz="2800" dirty="0" smtClean="0"/>
              <a:t>Speaking can also serve one of two main functions: </a:t>
            </a:r>
            <a:r>
              <a:rPr lang="en-US" sz="2800" b="1" dirty="0" smtClean="0"/>
              <a:t>transactional</a:t>
            </a:r>
            <a:r>
              <a:rPr lang="en-US" sz="2800" dirty="0" smtClean="0"/>
              <a:t> (transfer of information) and </a:t>
            </a:r>
            <a:r>
              <a:rPr lang="en-US" sz="2800" b="1" dirty="0" smtClean="0"/>
              <a:t>interactional</a:t>
            </a:r>
            <a:r>
              <a:rPr lang="en-US" sz="2800" dirty="0" smtClean="0"/>
              <a:t> (maintenance of social relationships) (Brown and Yule, 1983: 3).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9858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6533"/>
          </a:xfrm>
        </p:spPr>
        <p:txBody>
          <a:bodyPr/>
          <a:lstStyle/>
          <a:p>
            <a:r>
              <a:rPr lang="en-US" sz="2800" dirty="0" err="1" smtClean="0"/>
              <a:t>Florez</a:t>
            </a:r>
            <a:r>
              <a:rPr lang="en-US" sz="2800" dirty="0" smtClean="0"/>
              <a:t> </a:t>
            </a:r>
            <a:r>
              <a:rPr lang="en-US" sz="2800" dirty="0"/>
              <a:t>(</a:t>
            </a:r>
            <a:r>
              <a:rPr lang="en-US" sz="2800" dirty="0" smtClean="0"/>
              <a:t>1999): Skills </a:t>
            </a:r>
            <a:r>
              <a:rPr lang="en-US" sz="2800" dirty="0"/>
              <a:t>underlying speaking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50760" y="1249251"/>
            <a:ext cx="1112734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Using grammar structures accurately.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Assessing characteristics of the target </a:t>
            </a:r>
            <a:r>
              <a:rPr lang="en-US" sz="2400" b="1" dirty="0" smtClean="0"/>
              <a:t>audience</a:t>
            </a:r>
            <a:r>
              <a:rPr lang="en-US" sz="2400" dirty="0" smtClean="0"/>
              <a:t>, including </a:t>
            </a:r>
            <a:r>
              <a:rPr lang="en-US" sz="2400" b="1" dirty="0" smtClean="0"/>
              <a:t>shared knowledge, status and </a:t>
            </a:r>
            <a:r>
              <a:rPr lang="en-US" sz="2400" b="1" u="sng" dirty="0" smtClean="0"/>
              <a:t>power relations</a:t>
            </a:r>
            <a:r>
              <a:rPr lang="en-US" sz="2400" u="sng" dirty="0" smtClean="0"/>
              <a:t>, or differences in perspectives.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u="sng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smtClean="0"/>
              <a:t>Selecting vocabulary </a:t>
            </a:r>
            <a:r>
              <a:rPr lang="en-US" sz="2400" dirty="0" smtClean="0"/>
              <a:t>that is understandable and </a:t>
            </a:r>
            <a:r>
              <a:rPr lang="en-US" sz="2400" b="1" dirty="0" smtClean="0"/>
              <a:t>appropriate</a:t>
            </a:r>
            <a:r>
              <a:rPr lang="en-US" sz="2400" dirty="0" smtClean="0"/>
              <a:t> for the audience, the topic being discussed, and the </a:t>
            </a:r>
            <a:r>
              <a:rPr lang="en-US" sz="2400" b="1" dirty="0" smtClean="0"/>
              <a:t>setting</a:t>
            </a:r>
            <a:r>
              <a:rPr lang="en-US" sz="2400" dirty="0" smtClean="0"/>
              <a:t> in which the speech act occurs.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Applying </a:t>
            </a:r>
            <a:r>
              <a:rPr lang="en-US" sz="2400" b="1" dirty="0" smtClean="0"/>
              <a:t>strategies</a:t>
            </a:r>
            <a:r>
              <a:rPr lang="en-US" sz="2400" dirty="0" smtClean="0"/>
              <a:t> to enhance comprehensibility, such </a:t>
            </a:r>
            <a:r>
              <a:rPr lang="en-US" sz="2400" b="1" dirty="0" smtClean="0"/>
              <a:t>as emphasizing key words, rephrasing</a:t>
            </a:r>
            <a:r>
              <a:rPr lang="en-US" sz="2400" dirty="0" smtClean="0"/>
              <a:t>, or checking for listener's comprehension.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Considering effective interaction and </a:t>
            </a:r>
            <a:r>
              <a:rPr lang="en-US" sz="2400" b="1" dirty="0" smtClean="0"/>
              <a:t>adjusting components of speech </a:t>
            </a:r>
            <a:r>
              <a:rPr lang="en-US" sz="2400" dirty="0" smtClean="0"/>
              <a:t>such as </a:t>
            </a:r>
            <a:r>
              <a:rPr lang="en-US" sz="2400" b="1" dirty="0" smtClean="0"/>
              <a:t>vocabulary, rate of speech, and complexity of grammar structures </a:t>
            </a:r>
            <a:r>
              <a:rPr lang="en-US" sz="2400" dirty="0" smtClean="0"/>
              <a:t>to maximize listener's comprehension and involvement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808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9412"/>
          </a:xfrm>
        </p:spPr>
        <p:txBody>
          <a:bodyPr/>
          <a:lstStyle/>
          <a:p>
            <a:r>
              <a:rPr lang="en-US" sz="3600" dirty="0" smtClean="0"/>
              <a:t>Speaking- advantages and drawbacks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927279" y="2274838"/>
            <a:ext cx="97879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49499" y="1469698"/>
            <a:ext cx="4241442" cy="4865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US" sz="24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dvantages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of </a:t>
            </a:r>
            <a:r>
              <a:rPr lang="en-US" sz="24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speaking:</a:t>
            </a:r>
            <a:endParaRPr lang="en-US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It takes less time.</a:t>
            </a:r>
            <a:endParaRPr lang="en-US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It needs no composing.</a:t>
            </a:r>
            <a:endParaRPr lang="en-US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It provides opportunity for feedback. People can ask questions and test their understanding of the message.</a:t>
            </a:r>
            <a:endParaRPr lang="en-US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It gets the support of non-verbal communication.</a:t>
            </a:r>
            <a:endParaRPr lang="en-US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It gives us an opportunity to be part of human community.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82616" y="1469698"/>
            <a:ext cx="5705340" cy="4865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400" b="1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Drawbacks </a:t>
            </a:r>
            <a:r>
              <a:rPr lang="en-US" sz="24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of speaking are:</a:t>
            </a:r>
            <a:endParaRPr lang="en-US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Speaking usually occurs spontaneously.</a:t>
            </a:r>
            <a:endParaRPr lang="en-US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You don’t have the opportunity to revise our words.</a:t>
            </a:r>
            <a:endParaRPr lang="en-US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You can’t cross out what you said and start over again.</a:t>
            </a:r>
            <a:endParaRPr lang="en-US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Your annoying comments live in people’s memory forever.</a:t>
            </a:r>
            <a:endParaRPr lang="en-US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Oral communication is personal. It becomes a victim of your personality.</a:t>
            </a:r>
            <a:endParaRPr lang="en-US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Cultural barriers can pose problems.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549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/>
              <a:t>BARRIERS TO ORAL COMMUNICATION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6111" y="1853248"/>
            <a:ext cx="105606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 smtClean="0">
                <a:effectLst/>
                <a:latin typeface="Helvetica Neue"/>
              </a:rPr>
              <a:t>• Semantic Barriers </a:t>
            </a:r>
          </a:p>
          <a:p>
            <a:r>
              <a:rPr lang="en-US" sz="3600" b="0" i="0" dirty="0" smtClean="0">
                <a:effectLst/>
                <a:latin typeface="Helvetica Neue"/>
              </a:rPr>
              <a:t>• Psychological Barriers </a:t>
            </a:r>
          </a:p>
          <a:p>
            <a:r>
              <a:rPr lang="en-US" sz="3600" b="0" i="0" dirty="0" smtClean="0">
                <a:effectLst/>
                <a:latin typeface="Helvetica Neue"/>
              </a:rPr>
              <a:t>• Organizational Barriers </a:t>
            </a:r>
          </a:p>
          <a:p>
            <a:r>
              <a:rPr lang="en-US" sz="3600" b="0" i="0" dirty="0" smtClean="0">
                <a:effectLst/>
                <a:latin typeface="Helvetica Neue"/>
              </a:rPr>
              <a:t>• Personal Barriers </a:t>
            </a:r>
          </a:p>
          <a:p>
            <a:r>
              <a:rPr lang="en-US" sz="3600" b="0" i="0" dirty="0" smtClean="0">
                <a:effectLst/>
                <a:latin typeface="Helvetica Neue"/>
              </a:rPr>
              <a:t>• Cross Culture Barriers </a:t>
            </a:r>
          </a:p>
          <a:p>
            <a:r>
              <a:rPr lang="en-US" sz="3600" b="0" i="0" dirty="0" smtClean="0">
                <a:effectLst/>
                <a:latin typeface="Helvetica Neue"/>
              </a:rPr>
              <a:t>• Physical </a:t>
            </a:r>
            <a:r>
              <a:rPr lang="en-US" sz="3600" b="0" i="0" dirty="0" smtClean="0">
                <a:effectLst/>
                <a:latin typeface="Helvetica Neue"/>
              </a:rPr>
              <a:t>Barriers</a:t>
            </a:r>
          </a:p>
          <a:p>
            <a:pPr marL="1485900" lvl="2" indent="-571500">
              <a:buFont typeface="Wingdings" panose="05000000000000000000" pitchFamily="2" charset="2"/>
              <a:buChar char="Ø"/>
            </a:pPr>
            <a:r>
              <a:rPr lang="en-US" sz="3600" dirty="0" smtClean="0">
                <a:latin typeface="Helvetica Neue"/>
              </a:rPr>
              <a:t>Noise</a:t>
            </a:r>
            <a:endParaRPr lang="en-US" sz="3600" b="0" i="0" dirty="0" smtClean="0">
              <a:effectLst/>
              <a:latin typeface="Helvetica Neue"/>
            </a:endParaRPr>
          </a:p>
        </p:txBody>
      </p:sp>
      <p:pic>
        <p:nvPicPr>
          <p:cNvPr id="1026" name="Picture 2" descr="1. PROCESS BARRIERS- SHOWS THAT ONE OF THE ELEMENTS IN THE&#10;COMMUNICATION PROCESS BLOCKS THE FLOW OF MESSAGES&#10;(VERBALLY/NON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766" y="1853248"/>
            <a:ext cx="6319234" cy="4662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56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2290"/>
          </a:xfrm>
        </p:spPr>
        <p:txBody>
          <a:bodyPr/>
          <a:lstStyle/>
          <a:p>
            <a:r>
              <a:rPr lang="en-US" sz="3200" b="1" dirty="0">
                <a:solidFill>
                  <a:srgbClr val="EBEBEB"/>
                </a:solidFill>
              </a:rPr>
              <a:t>BARRIERS TO ORAL COMMUNICATION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40050" y="1679450"/>
            <a:ext cx="11163816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SEMANTIC BARRIERS </a:t>
            </a:r>
          </a:p>
          <a:p>
            <a:r>
              <a:rPr lang="en-US" sz="22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Semantics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deals</a:t>
            </a:r>
            <a:r>
              <a:rPr lang="en-US" sz="22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the meaning of words and sentences.</a:t>
            </a:r>
          </a:p>
          <a:p>
            <a:r>
              <a:rPr lang="en-US" sz="22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Meaning of words are filtered through one’s frame of reference or the total knowledge of his or her beliefs, knowledge, education, culture and experience.</a:t>
            </a: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rong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words, faulty translations, different interpretations etc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2. SOCIO-PSYCHOLOGICAL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BARRIERS 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People have personal feelings, desires, fear, and hope, likes and dislikes, attitudes, views and opinions. 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Some are formed by family background social environment. 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Some are formed by individuals own intelligence, inherited qualities, education, and personal experience. </a:t>
            </a: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These two factors influence the way we respond to a message.</a:t>
            </a:r>
          </a:p>
        </p:txBody>
      </p:sp>
    </p:spTree>
    <p:extLst>
      <p:ext uri="{BB962C8B-B14F-4D97-AF65-F5344CB8AC3E}">
        <p14:creationId xmlns:p14="http://schemas.microsoft.com/office/powerpoint/2010/main" val="1577494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2138"/>
          </a:xfrm>
        </p:spPr>
        <p:txBody>
          <a:bodyPr/>
          <a:lstStyle/>
          <a:p>
            <a:r>
              <a:rPr lang="en-US" sz="3200" b="1" dirty="0">
                <a:solidFill>
                  <a:srgbClr val="EBEBEB"/>
                </a:solidFill>
              </a:rPr>
              <a:t>BARRIERS TO ORAL COMMUNICATION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7322" y="1804862"/>
            <a:ext cx="1099639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ORGANIZATIONAL BARRIERS </a:t>
            </a:r>
          </a:p>
          <a:p>
            <a:r>
              <a:rPr lang="en-US" sz="24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The factors related to organization structure, authority relationships, rules and regulations may, sometimes, act as barriers to effective communication. </a:t>
            </a:r>
          </a:p>
          <a:p>
            <a:r>
              <a:rPr lang="en-US" sz="2400" b="0" i="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TYPES • Organizational policy • Rules and regulations • Status • Complexity in organization structure • Organizational facilities.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4. PERSONAL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BARRIERS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personal factors of both sender and receiver may exert influence on effective communication.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TYPES • Fear of challenge to authority • Lack of confidence of superior on his subordinates • Unwillingness to communicate • Lack of proper incentives</a:t>
            </a:r>
          </a:p>
        </p:txBody>
      </p:sp>
    </p:spTree>
    <p:extLst>
      <p:ext uri="{BB962C8B-B14F-4D97-AF65-F5344CB8AC3E}">
        <p14:creationId xmlns:p14="http://schemas.microsoft.com/office/powerpoint/2010/main" val="653714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259</TotalTime>
  <Words>1173</Words>
  <Application>Microsoft Office PowerPoint</Application>
  <PresentationFormat>Widescreen</PresentationFormat>
  <Paragraphs>149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Adobe Caslon Pro</vt:lpstr>
      <vt:lpstr>Adobe Caslon Pro Bold</vt:lpstr>
      <vt:lpstr>Arial</vt:lpstr>
      <vt:lpstr>Calibri</vt:lpstr>
      <vt:lpstr>Century Gothic</vt:lpstr>
      <vt:lpstr>Helvetica Neue</vt:lpstr>
      <vt:lpstr>Symbol</vt:lpstr>
      <vt:lpstr>Times New Roman</vt:lpstr>
      <vt:lpstr>Wingdings</vt:lpstr>
      <vt:lpstr>Wingdings 3</vt:lpstr>
      <vt:lpstr>Ion</vt:lpstr>
      <vt:lpstr>Oral Communication.</vt:lpstr>
      <vt:lpstr>Oral Communication.</vt:lpstr>
      <vt:lpstr>Speaking:</vt:lpstr>
      <vt:lpstr>Speaking:</vt:lpstr>
      <vt:lpstr>Florez (1999): Skills underlying speaking</vt:lpstr>
      <vt:lpstr>Speaking- advantages and drawbacks</vt:lpstr>
      <vt:lpstr>BARRIERS TO ORAL COMMUNICATION</vt:lpstr>
      <vt:lpstr>BARRIERS TO ORAL COMMUNICATION</vt:lpstr>
      <vt:lpstr>BARRIERS TO ORAL COMMUNICATION</vt:lpstr>
      <vt:lpstr>BARRIERS TO ORAL COMMUNICATION</vt:lpstr>
      <vt:lpstr>Noise as a barrier.</vt:lpstr>
      <vt:lpstr>Noise as a barrier.</vt:lpstr>
      <vt:lpstr>MORE BARRIERS TO ORAL COMMUNICATION: Oral communication can fail due to the following reasons.</vt:lpstr>
      <vt:lpstr>WAYS TO OVERCOME THESE BARRIERS</vt:lpstr>
      <vt:lpstr>WAYS TO OVERCOME THESE BARRIERS</vt:lpstr>
      <vt:lpstr>QUALITIES OF GOOD, EFFECTIVE, AND SUCCESSFUL SPEAKERS</vt:lpstr>
      <vt:lpstr>QUALITIES OF GOOD, EFFECTIVE, AND SUCCESSFUL SPEAKERS</vt:lpstr>
      <vt:lpstr>Tasks from the handout.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Oral Communication.</dc:title>
  <dc:creator>Javed Iqbal</dc:creator>
  <cp:lastModifiedBy>Javed Iqbal</cp:lastModifiedBy>
  <cp:revision>35</cp:revision>
  <dcterms:created xsi:type="dcterms:W3CDTF">2021-02-14T15:05:28Z</dcterms:created>
  <dcterms:modified xsi:type="dcterms:W3CDTF">2021-02-18T08:13:04Z</dcterms:modified>
</cp:coreProperties>
</file>