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 id="2147483714" r:id="rId2"/>
  </p:sldMasterIdLst>
  <p:sldIdLst>
    <p:sldId id="276" r:id="rId3"/>
    <p:sldId id="256" r:id="rId4"/>
    <p:sldId id="306" r:id="rId5"/>
    <p:sldId id="258" r:id="rId6"/>
    <p:sldId id="282" r:id="rId7"/>
    <p:sldId id="262" r:id="rId8"/>
    <p:sldId id="263" r:id="rId9"/>
    <p:sldId id="259" r:id="rId10"/>
    <p:sldId id="264" r:id="rId11"/>
    <p:sldId id="260" r:id="rId12"/>
    <p:sldId id="261" r:id="rId13"/>
    <p:sldId id="265" r:id="rId14"/>
    <p:sldId id="266" r:id="rId15"/>
    <p:sldId id="283" r:id="rId16"/>
    <p:sldId id="284" r:id="rId17"/>
    <p:sldId id="285" r:id="rId18"/>
    <p:sldId id="286" r:id="rId19"/>
    <p:sldId id="287" r:id="rId20"/>
    <p:sldId id="288" r:id="rId21"/>
    <p:sldId id="289" r:id="rId22"/>
    <p:sldId id="278" r:id="rId23"/>
    <p:sldId id="279" r:id="rId24"/>
    <p:sldId id="297" r:id="rId25"/>
    <p:sldId id="298" r:id="rId26"/>
    <p:sldId id="299" r:id="rId27"/>
    <p:sldId id="300" r:id="rId28"/>
    <p:sldId id="301" r:id="rId29"/>
    <p:sldId id="302" r:id="rId30"/>
    <p:sldId id="305" r:id="rId31"/>
    <p:sldId id="280" r:id="rId32"/>
    <p:sldId id="267" r:id="rId33"/>
    <p:sldId id="268" r:id="rId34"/>
    <p:sldId id="291" r:id="rId35"/>
    <p:sldId id="269" r:id="rId36"/>
    <p:sldId id="270" r:id="rId37"/>
    <p:sldId id="292" r:id="rId38"/>
    <p:sldId id="293" r:id="rId39"/>
    <p:sldId id="294" r:id="rId40"/>
    <p:sldId id="295" r:id="rId41"/>
    <p:sldId id="296" r:id="rId42"/>
    <p:sldId id="307" r:id="rId43"/>
    <p:sldId id="273" r:id="rId44"/>
    <p:sldId id="275" r:id="rId45"/>
    <p:sldId id="274" r:id="rId4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viewProps" Target="viewProp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B29E8E2-06E7-485A-B73E-7AC4D579AF6E}"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D99AD5BE-7530-4A7F-845E-6F3C0DC7F4BF}">
      <dgm:prSet custT="1"/>
      <dgm:spPr>
        <a:solidFill>
          <a:schemeClr val="bg1"/>
        </a:solidFill>
      </dgm:spPr>
      <dgm:t>
        <a:bodyPr/>
        <a:lstStyle/>
        <a:p>
          <a:pPr rtl="0"/>
          <a:r>
            <a:rPr lang="en-US" sz="3200" dirty="0" smtClean="0"/>
            <a:t>1. Active process of receiving and responding to spoken messages.</a:t>
          </a:r>
          <a:endParaRPr lang="en-US" sz="3200" dirty="0"/>
        </a:p>
      </dgm:t>
    </dgm:pt>
    <dgm:pt modelId="{505FCFA0-FCA3-45DD-9DFE-BC05456C9012}" type="parTrans" cxnId="{A9C9F95C-3B56-4BBD-84BC-E2A9596D06F3}">
      <dgm:prSet/>
      <dgm:spPr/>
      <dgm:t>
        <a:bodyPr/>
        <a:lstStyle/>
        <a:p>
          <a:endParaRPr lang="en-US"/>
        </a:p>
      </dgm:t>
    </dgm:pt>
    <dgm:pt modelId="{CE1EACD4-2E22-4E8F-9633-4D2590EB0876}" type="sibTrans" cxnId="{A9C9F95C-3B56-4BBD-84BC-E2A9596D06F3}">
      <dgm:prSet/>
      <dgm:spPr/>
      <dgm:t>
        <a:bodyPr/>
        <a:lstStyle/>
        <a:p>
          <a:endParaRPr lang="en-US"/>
        </a:p>
      </dgm:t>
    </dgm:pt>
    <dgm:pt modelId="{EE79E663-E9E0-447C-88A4-C8C3C6B19108}">
      <dgm:prSet custT="1"/>
      <dgm:spPr>
        <a:solidFill>
          <a:schemeClr val="bg1"/>
        </a:solidFill>
      </dgm:spPr>
      <dgm:t>
        <a:bodyPr/>
        <a:lstStyle/>
        <a:p>
          <a:pPr rtl="0"/>
          <a:r>
            <a:rPr lang="en-US" sz="3200" dirty="0" smtClean="0"/>
            <a:t>2. It is the ability to accurately receive and interpret messages in the communication process</a:t>
          </a:r>
          <a:endParaRPr lang="en-US" sz="3200" dirty="0"/>
        </a:p>
      </dgm:t>
    </dgm:pt>
    <dgm:pt modelId="{7B95C784-D73C-453E-A6B2-427154E16FD9}" type="parTrans" cxnId="{80CEBAD8-8CCD-467B-8D41-1396FAEFB262}">
      <dgm:prSet/>
      <dgm:spPr/>
      <dgm:t>
        <a:bodyPr/>
        <a:lstStyle/>
        <a:p>
          <a:endParaRPr lang="en-US"/>
        </a:p>
      </dgm:t>
    </dgm:pt>
    <dgm:pt modelId="{777B812E-A89A-4030-A5AA-3F24DE35E034}" type="sibTrans" cxnId="{80CEBAD8-8CCD-467B-8D41-1396FAEFB262}">
      <dgm:prSet/>
      <dgm:spPr/>
      <dgm:t>
        <a:bodyPr/>
        <a:lstStyle/>
        <a:p>
          <a:endParaRPr lang="en-US"/>
        </a:p>
      </dgm:t>
    </dgm:pt>
    <dgm:pt modelId="{BF6140DA-1D0E-46E1-8D16-45D848F875D2}">
      <dgm:prSet custT="1"/>
      <dgm:spPr>
        <a:solidFill>
          <a:schemeClr val="bg1"/>
        </a:solidFill>
      </dgm:spPr>
      <dgm:t>
        <a:bodyPr/>
        <a:lstStyle/>
        <a:p>
          <a:r>
            <a:rPr lang="en-GB" sz="2800" dirty="0" smtClean="0"/>
            <a:t>3. Act of understanding an oral message. It is an extremely complex activity (Buck, 2001) that requires much more than simple perception of the acoustic signal.</a:t>
          </a:r>
          <a:endParaRPr lang="en-US" sz="2800" dirty="0"/>
        </a:p>
      </dgm:t>
    </dgm:pt>
    <dgm:pt modelId="{5C69CA9A-121B-427A-B8EC-BF57D24472D0}" type="parTrans" cxnId="{C6C0297C-5864-4D7B-8D55-F2C7492BF835}">
      <dgm:prSet/>
      <dgm:spPr/>
      <dgm:t>
        <a:bodyPr/>
        <a:lstStyle/>
        <a:p>
          <a:endParaRPr lang="en-US"/>
        </a:p>
      </dgm:t>
    </dgm:pt>
    <dgm:pt modelId="{60D45C1F-069F-43F1-9DE1-4D5C2B868163}" type="sibTrans" cxnId="{C6C0297C-5864-4D7B-8D55-F2C7492BF835}">
      <dgm:prSet/>
      <dgm:spPr/>
      <dgm:t>
        <a:bodyPr/>
        <a:lstStyle/>
        <a:p>
          <a:endParaRPr lang="en-US"/>
        </a:p>
      </dgm:t>
    </dgm:pt>
    <dgm:pt modelId="{42ECA258-D5D2-40F9-A889-B6CD9E3EC290}" type="pres">
      <dgm:prSet presAssocID="{BB29E8E2-06E7-485A-B73E-7AC4D579AF6E}" presName="linear" presStyleCnt="0">
        <dgm:presLayoutVars>
          <dgm:animLvl val="lvl"/>
          <dgm:resizeHandles val="exact"/>
        </dgm:presLayoutVars>
      </dgm:prSet>
      <dgm:spPr/>
      <dgm:t>
        <a:bodyPr/>
        <a:lstStyle/>
        <a:p>
          <a:endParaRPr lang="en-US"/>
        </a:p>
      </dgm:t>
    </dgm:pt>
    <dgm:pt modelId="{F7AB5132-5488-4AA1-BF49-7E2393527D47}" type="pres">
      <dgm:prSet presAssocID="{D99AD5BE-7530-4A7F-845E-6F3C0DC7F4BF}" presName="parentText" presStyleLbl="node1" presStyleIdx="0" presStyleCnt="3" custLinFactY="-20843" custLinFactNeighborY="-100000">
        <dgm:presLayoutVars>
          <dgm:chMax val="0"/>
          <dgm:bulletEnabled val="1"/>
        </dgm:presLayoutVars>
      </dgm:prSet>
      <dgm:spPr/>
      <dgm:t>
        <a:bodyPr/>
        <a:lstStyle/>
        <a:p>
          <a:endParaRPr lang="en-US"/>
        </a:p>
      </dgm:t>
    </dgm:pt>
    <dgm:pt modelId="{75992689-6476-4739-B25C-9AF0F92BC020}" type="pres">
      <dgm:prSet presAssocID="{CE1EACD4-2E22-4E8F-9633-4D2590EB0876}" presName="spacer" presStyleCnt="0"/>
      <dgm:spPr/>
    </dgm:pt>
    <dgm:pt modelId="{495D37B0-B553-4AEA-820C-FE91B511122B}" type="pres">
      <dgm:prSet presAssocID="{EE79E663-E9E0-447C-88A4-C8C3C6B19108}" presName="parentText" presStyleLbl="node1" presStyleIdx="1" presStyleCnt="3" custLinFactNeighborY="-98602">
        <dgm:presLayoutVars>
          <dgm:chMax val="0"/>
          <dgm:bulletEnabled val="1"/>
        </dgm:presLayoutVars>
      </dgm:prSet>
      <dgm:spPr/>
      <dgm:t>
        <a:bodyPr/>
        <a:lstStyle/>
        <a:p>
          <a:endParaRPr lang="en-US"/>
        </a:p>
      </dgm:t>
    </dgm:pt>
    <dgm:pt modelId="{F3ADF9FA-4E33-4111-8223-C0E8368F7EF5}" type="pres">
      <dgm:prSet presAssocID="{777B812E-A89A-4030-A5AA-3F24DE35E034}" presName="spacer" presStyleCnt="0"/>
      <dgm:spPr/>
    </dgm:pt>
    <dgm:pt modelId="{BAE969E3-1BEF-4828-A195-8ABB10385D46}" type="pres">
      <dgm:prSet presAssocID="{BF6140DA-1D0E-46E1-8D16-45D848F875D2}" presName="parentText" presStyleLbl="node1" presStyleIdx="2" presStyleCnt="3" custLinFactY="19832" custLinFactNeighborY="100000">
        <dgm:presLayoutVars>
          <dgm:chMax val="0"/>
          <dgm:bulletEnabled val="1"/>
        </dgm:presLayoutVars>
      </dgm:prSet>
      <dgm:spPr/>
      <dgm:t>
        <a:bodyPr/>
        <a:lstStyle/>
        <a:p>
          <a:endParaRPr lang="en-US"/>
        </a:p>
      </dgm:t>
    </dgm:pt>
  </dgm:ptLst>
  <dgm:cxnLst>
    <dgm:cxn modelId="{A9C9F95C-3B56-4BBD-84BC-E2A9596D06F3}" srcId="{BB29E8E2-06E7-485A-B73E-7AC4D579AF6E}" destId="{D99AD5BE-7530-4A7F-845E-6F3C0DC7F4BF}" srcOrd="0" destOrd="0" parTransId="{505FCFA0-FCA3-45DD-9DFE-BC05456C9012}" sibTransId="{CE1EACD4-2E22-4E8F-9633-4D2590EB0876}"/>
    <dgm:cxn modelId="{80CEBAD8-8CCD-467B-8D41-1396FAEFB262}" srcId="{BB29E8E2-06E7-485A-B73E-7AC4D579AF6E}" destId="{EE79E663-E9E0-447C-88A4-C8C3C6B19108}" srcOrd="1" destOrd="0" parTransId="{7B95C784-D73C-453E-A6B2-427154E16FD9}" sibTransId="{777B812E-A89A-4030-A5AA-3F24DE35E034}"/>
    <dgm:cxn modelId="{C6C0297C-5864-4D7B-8D55-F2C7492BF835}" srcId="{BB29E8E2-06E7-485A-B73E-7AC4D579AF6E}" destId="{BF6140DA-1D0E-46E1-8D16-45D848F875D2}" srcOrd="2" destOrd="0" parTransId="{5C69CA9A-121B-427A-B8EC-BF57D24472D0}" sibTransId="{60D45C1F-069F-43F1-9DE1-4D5C2B868163}"/>
    <dgm:cxn modelId="{96DD2A8C-7D4F-4B8A-A47F-4B756AA65991}" type="presOf" srcId="{D99AD5BE-7530-4A7F-845E-6F3C0DC7F4BF}" destId="{F7AB5132-5488-4AA1-BF49-7E2393527D47}" srcOrd="0" destOrd="0" presId="urn:microsoft.com/office/officeart/2005/8/layout/vList2"/>
    <dgm:cxn modelId="{5D92A267-DA17-4FF7-A23C-B2F25B04E32F}" type="presOf" srcId="{EE79E663-E9E0-447C-88A4-C8C3C6B19108}" destId="{495D37B0-B553-4AEA-820C-FE91B511122B}" srcOrd="0" destOrd="0" presId="urn:microsoft.com/office/officeart/2005/8/layout/vList2"/>
    <dgm:cxn modelId="{D3EB8398-9496-4668-BCC7-9EE378FF05BC}" type="presOf" srcId="{BF6140DA-1D0E-46E1-8D16-45D848F875D2}" destId="{BAE969E3-1BEF-4828-A195-8ABB10385D46}" srcOrd="0" destOrd="0" presId="urn:microsoft.com/office/officeart/2005/8/layout/vList2"/>
    <dgm:cxn modelId="{E80EE38E-B814-42C2-8D54-8D218BFE3992}" type="presOf" srcId="{BB29E8E2-06E7-485A-B73E-7AC4D579AF6E}" destId="{42ECA258-D5D2-40F9-A889-B6CD9E3EC290}" srcOrd="0" destOrd="0" presId="urn:microsoft.com/office/officeart/2005/8/layout/vList2"/>
    <dgm:cxn modelId="{DB43DB43-B75B-42B9-8545-0524B628324E}" type="presParOf" srcId="{42ECA258-D5D2-40F9-A889-B6CD9E3EC290}" destId="{F7AB5132-5488-4AA1-BF49-7E2393527D47}" srcOrd="0" destOrd="0" presId="urn:microsoft.com/office/officeart/2005/8/layout/vList2"/>
    <dgm:cxn modelId="{C301B30E-C3C5-4789-AA5B-02781B513917}" type="presParOf" srcId="{42ECA258-D5D2-40F9-A889-B6CD9E3EC290}" destId="{75992689-6476-4739-B25C-9AF0F92BC020}" srcOrd="1" destOrd="0" presId="urn:microsoft.com/office/officeart/2005/8/layout/vList2"/>
    <dgm:cxn modelId="{1FC2C606-A092-4F5C-A01A-3317459A1E33}" type="presParOf" srcId="{42ECA258-D5D2-40F9-A889-B6CD9E3EC290}" destId="{495D37B0-B553-4AEA-820C-FE91B511122B}" srcOrd="2" destOrd="0" presId="urn:microsoft.com/office/officeart/2005/8/layout/vList2"/>
    <dgm:cxn modelId="{7938BAC6-0D20-456C-8965-7AFCDFBC2200}" type="presParOf" srcId="{42ECA258-D5D2-40F9-A889-B6CD9E3EC290}" destId="{F3ADF9FA-4E33-4111-8223-C0E8368F7EF5}" srcOrd="3" destOrd="0" presId="urn:microsoft.com/office/officeart/2005/8/layout/vList2"/>
    <dgm:cxn modelId="{F9BE1926-511F-4B5D-8BEC-7A20C70DA700}" type="presParOf" srcId="{42ECA258-D5D2-40F9-A889-B6CD9E3EC290}" destId="{BAE969E3-1BEF-4828-A195-8ABB10385D46}"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FC9BD3B5-C9E2-451A-877E-69CABF99CFD5}"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8DF728F8-32FD-4C51-A8B2-67F4FA340999}">
      <dgm:prSet custT="1"/>
      <dgm:spPr/>
      <dgm:t>
        <a:bodyPr/>
        <a:lstStyle/>
        <a:p>
          <a:pPr rtl="0"/>
          <a:r>
            <a:rPr lang="en-US" sz="3200" b="1" u="sng" dirty="0" smtClean="0">
              <a:solidFill>
                <a:srgbClr val="FF0000"/>
              </a:solidFill>
            </a:rPr>
            <a:t>3. Surface Listening:</a:t>
          </a:r>
          <a:r>
            <a:rPr lang="en-US" sz="3200" b="1" dirty="0" smtClean="0">
              <a:solidFill>
                <a:srgbClr val="FF0000"/>
              </a:solidFill>
            </a:rPr>
            <a:t> </a:t>
          </a:r>
        </a:p>
        <a:p>
          <a:pPr rtl="0"/>
          <a:r>
            <a:rPr lang="en-US" sz="2600" dirty="0" smtClean="0"/>
            <a:t>Surface listening is </a:t>
          </a:r>
          <a:r>
            <a:rPr lang="en-US" sz="2600" dirty="0" smtClean="0">
              <a:solidFill>
                <a:srgbClr val="FF0000"/>
              </a:solidFill>
            </a:rPr>
            <a:t>deriving the literal </a:t>
          </a:r>
        </a:p>
        <a:p>
          <a:pPr rtl="0"/>
          <a:r>
            <a:rPr lang="en-US" sz="2600" dirty="0" smtClean="0">
              <a:solidFill>
                <a:srgbClr val="FF0000"/>
              </a:solidFill>
            </a:rPr>
            <a:t>meaning</a:t>
          </a:r>
          <a:r>
            <a:rPr lang="en-US" sz="2600" dirty="0" smtClean="0"/>
            <a:t>. In surface listening, we just listen to the surface or superficial things and when we listen </a:t>
          </a:r>
          <a:r>
            <a:rPr lang="en-US" sz="2600" dirty="0" smtClean="0">
              <a:solidFill>
                <a:srgbClr val="FF0000"/>
              </a:solidFill>
            </a:rPr>
            <a:t>we do not focus on the whole message or meanings behind it</a:t>
          </a:r>
          <a:r>
            <a:rPr lang="en-US" sz="2600" dirty="0" smtClean="0"/>
            <a:t>.</a:t>
          </a:r>
        </a:p>
        <a:p>
          <a:pPr rtl="0"/>
          <a:r>
            <a:rPr lang="en-US" sz="2600" dirty="0" smtClean="0"/>
            <a:t>(e.g.: listening to the breaking news, general announcements, etc.)</a:t>
          </a:r>
        </a:p>
        <a:p>
          <a:pPr rtl="0"/>
          <a:endParaRPr lang="en-US" sz="2600" dirty="0" smtClean="0">
            <a:solidFill>
              <a:srgbClr val="FF0000"/>
            </a:solidFill>
          </a:endParaRPr>
        </a:p>
        <a:p>
          <a:pPr rtl="0"/>
          <a:r>
            <a:rPr lang="en-US" sz="2600" b="1" dirty="0" smtClean="0">
              <a:solidFill>
                <a:srgbClr val="FF0000"/>
              </a:solidFill>
              <a:latin typeface="KabelITCbyBT-Book"/>
            </a:rPr>
            <a:t>4. INFORMATIVE/EFFERENT LISTENING</a:t>
          </a:r>
        </a:p>
        <a:p>
          <a:r>
            <a:rPr lang="en-US" sz="2600" dirty="0" smtClean="0">
              <a:latin typeface="Giovanni-Book"/>
            </a:rPr>
            <a:t>It is a  type of goal-based listening that requires the listener to interpret verbal and non-verbal cues, concentrating on the message. This may be the content of a lesson, directions, instructions, etc.</a:t>
          </a:r>
          <a:endParaRPr lang="en-US" sz="2600" dirty="0"/>
        </a:p>
      </dgm:t>
    </dgm:pt>
    <dgm:pt modelId="{A3F10ECA-F465-4F30-8B28-BE505083DCB1}" type="parTrans" cxnId="{E0B36B83-1E0A-4F2B-87BD-3BF666CFDC57}">
      <dgm:prSet/>
      <dgm:spPr/>
      <dgm:t>
        <a:bodyPr/>
        <a:lstStyle/>
        <a:p>
          <a:endParaRPr lang="en-US"/>
        </a:p>
      </dgm:t>
    </dgm:pt>
    <dgm:pt modelId="{30525BB3-09F2-46E7-9058-38AB481F1224}" type="sibTrans" cxnId="{E0B36B83-1E0A-4F2B-87BD-3BF666CFDC57}">
      <dgm:prSet/>
      <dgm:spPr/>
      <dgm:t>
        <a:bodyPr/>
        <a:lstStyle/>
        <a:p>
          <a:endParaRPr lang="en-US"/>
        </a:p>
      </dgm:t>
    </dgm:pt>
    <dgm:pt modelId="{712AD094-8AA0-4975-A82C-BCC1B94A4BCE}" type="pres">
      <dgm:prSet presAssocID="{FC9BD3B5-C9E2-451A-877E-69CABF99CFD5}" presName="vert0" presStyleCnt="0">
        <dgm:presLayoutVars>
          <dgm:dir/>
          <dgm:animOne val="branch"/>
          <dgm:animLvl val="lvl"/>
        </dgm:presLayoutVars>
      </dgm:prSet>
      <dgm:spPr/>
      <dgm:t>
        <a:bodyPr/>
        <a:lstStyle/>
        <a:p>
          <a:endParaRPr lang="en-US"/>
        </a:p>
      </dgm:t>
    </dgm:pt>
    <dgm:pt modelId="{50755A56-E9D8-4B78-8A53-B220FB7F915D}" type="pres">
      <dgm:prSet presAssocID="{8DF728F8-32FD-4C51-A8B2-67F4FA340999}" presName="thickLine" presStyleLbl="alignNode1" presStyleIdx="0" presStyleCnt="1"/>
      <dgm:spPr/>
    </dgm:pt>
    <dgm:pt modelId="{403F4485-5468-4D25-B8D6-01A2F0F2F818}" type="pres">
      <dgm:prSet presAssocID="{8DF728F8-32FD-4C51-A8B2-67F4FA340999}" presName="horz1" presStyleCnt="0"/>
      <dgm:spPr/>
    </dgm:pt>
    <dgm:pt modelId="{DBC7DF5A-F86A-4C59-9746-C4F431C09EB3}" type="pres">
      <dgm:prSet presAssocID="{8DF728F8-32FD-4C51-A8B2-67F4FA340999}" presName="tx1" presStyleLbl="revTx" presStyleIdx="0" presStyleCnt="1"/>
      <dgm:spPr/>
      <dgm:t>
        <a:bodyPr/>
        <a:lstStyle/>
        <a:p>
          <a:endParaRPr lang="en-US"/>
        </a:p>
      </dgm:t>
    </dgm:pt>
    <dgm:pt modelId="{FB0F1C05-23FD-47C4-B58D-39B844703DD2}" type="pres">
      <dgm:prSet presAssocID="{8DF728F8-32FD-4C51-A8B2-67F4FA340999}" presName="vert1" presStyleCnt="0"/>
      <dgm:spPr/>
    </dgm:pt>
  </dgm:ptLst>
  <dgm:cxnLst>
    <dgm:cxn modelId="{E0B36B83-1E0A-4F2B-87BD-3BF666CFDC57}" srcId="{FC9BD3B5-C9E2-451A-877E-69CABF99CFD5}" destId="{8DF728F8-32FD-4C51-A8B2-67F4FA340999}" srcOrd="0" destOrd="0" parTransId="{A3F10ECA-F465-4F30-8B28-BE505083DCB1}" sibTransId="{30525BB3-09F2-46E7-9058-38AB481F1224}"/>
    <dgm:cxn modelId="{19F1A581-EE2E-400C-8940-7E7D66244AB2}" type="presOf" srcId="{8DF728F8-32FD-4C51-A8B2-67F4FA340999}" destId="{DBC7DF5A-F86A-4C59-9746-C4F431C09EB3}" srcOrd="0" destOrd="0" presId="urn:microsoft.com/office/officeart/2008/layout/LinedList"/>
    <dgm:cxn modelId="{F5AA4176-7BAD-4BCF-917B-E3DFE4B8B906}" type="presOf" srcId="{FC9BD3B5-C9E2-451A-877E-69CABF99CFD5}" destId="{712AD094-8AA0-4975-A82C-BCC1B94A4BCE}" srcOrd="0" destOrd="0" presId="urn:microsoft.com/office/officeart/2008/layout/LinedList"/>
    <dgm:cxn modelId="{1C0AF6FF-7E60-45FA-833F-85BC2A013EC2}" type="presParOf" srcId="{712AD094-8AA0-4975-A82C-BCC1B94A4BCE}" destId="{50755A56-E9D8-4B78-8A53-B220FB7F915D}" srcOrd="0" destOrd="0" presId="urn:microsoft.com/office/officeart/2008/layout/LinedList"/>
    <dgm:cxn modelId="{74F97E1A-4D27-44B2-856F-DFC4AA75C762}" type="presParOf" srcId="{712AD094-8AA0-4975-A82C-BCC1B94A4BCE}" destId="{403F4485-5468-4D25-B8D6-01A2F0F2F818}" srcOrd="1" destOrd="0" presId="urn:microsoft.com/office/officeart/2008/layout/LinedList"/>
    <dgm:cxn modelId="{3074DC2E-865B-4732-A29B-FC7783CB09C4}" type="presParOf" srcId="{403F4485-5468-4D25-B8D6-01A2F0F2F818}" destId="{DBC7DF5A-F86A-4C59-9746-C4F431C09EB3}" srcOrd="0" destOrd="0" presId="urn:microsoft.com/office/officeart/2008/layout/LinedList"/>
    <dgm:cxn modelId="{FC122791-499B-46D9-8797-101C113FF6E3}" type="presParOf" srcId="{403F4485-5468-4D25-B8D6-01A2F0F2F818}" destId="{FB0F1C05-23FD-47C4-B58D-39B844703DD2}"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B29E8E2-06E7-485A-B73E-7AC4D579AF6E}"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73658502-3A4F-4341-B6B5-FF6A7F93B5CB}">
      <dgm:prSet/>
      <dgm:spPr>
        <a:solidFill>
          <a:schemeClr val="bg1"/>
        </a:solidFill>
      </dgm:spPr>
      <dgm:t>
        <a:bodyPr/>
        <a:lstStyle/>
        <a:p>
          <a:r>
            <a:rPr lang="en-GB" dirty="0" smtClean="0">
              <a:solidFill>
                <a:schemeClr val="tx1"/>
              </a:solidFill>
            </a:rPr>
            <a:t>4. It involves speech decoding and comprehending.</a:t>
          </a:r>
        </a:p>
        <a:p>
          <a:r>
            <a:rPr lang="en-GB" dirty="0" smtClean="0">
              <a:solidFill>
                <a:schemeClr val="tx1"/>
              </a:solidFill>
            </a:rPr>
            <a:t>5. Listening comprehension is not something that happens because of what the speaker says, but </a:t>
          </a:r>
          <a:r>
            <a:rPr lang="en-GB" b="1" dirty="0" smtClean="0">
              <a:solidFill>
                <a:schemeClr val="tx1"/>
              </a:solidFill>
            </a:rPr>
            <a:t>“the listener has a crucial part to play in the process, by activating various types of knowledge and by applying what he knows to what he hears and trying to understand what the speaker means</a:t>
          </a:r>
          <a:r>
            <a:rPr lang="en-GB" dirty="0" smtClean="0">
              <a:solidFill>
                <a:schemeClr val="tx1"/>
              </a:solidFill>
            </a:rPr>
            <a:t>” (Anderson &amp; Lynch, 1988: 6).</a:t>
          </a:r>
        </a:p>
      </dgm:t>
    </dgm:pt>
    <dgm:pt modelId="{CB1318F5-E01E-4E30-A7C9-54960A27CBE6}" type="parTrans" cxnId="{B0B88B99-706A-4E5D-A05A-12F6DC2A0FC5}">
      <dgm:prSet/>
      <dgm:spPr/>
      <dgm:t>
        <a:bodyPr/>
        <a:lstStyle/>
        <a:p>
          <a:endParaRPr lang="en-US"/>
        </a:p>
      </dgm:t>
    </dgm:pt>
    <dgm:pt modelId="{FE29A03B-341B-4FE5-8A1C-CBF0BAECA96E}" type="sibTrans" cxnId="{B0B88B99-706A-4E5D-A05A-12F6DC2A0FC5}">
      <dgm:prSet/>
      <dgm:spPr/>
      <dgm:t>
        <a:bodyPr/>
        <a:lstStyle/>
        <a:p>
          <a:endParaRPr lang="en-US"/>
        </a:p>
      </dgm:t>
    </dgm:pt>
    <dgm:pt modelId="{42ECA258-D5D2-40F9-A889-B6CD9E3EC290}" type="pres">
      <dgm:prSet presAssocID="{BB29E8E2-06E7-485A-B73E-7AC4D579AF6E}" presName="linear" presStyleCnt="0">
        <dgm:presLayoutVars>
          <dgm:animLvl val="lvl"/>
          <dgm:resizeHandles val="exact"/>
        </dgm:presLayoutVars>
      </dgm:prSet>
      <dgm:spPr/>
      <dgm:t>
        <a:bodyPr/>
        <a:lstStyle/>
        <a:p>
          <a:endParaRPr lang="en-US"/>
        </a:p>
      </dgm:t>
    </dgm:pt>
    <dgm:pt modelId="{B5374037-7786-4203-9F6C-3DE19347272A}" type="pres">
      <dgm:prSet presAssocID="{73658502-3A4F-4341-B6B5-FF6A7F93B5CB}" presName="parentText" presStyleLbl="node1" presStyleIdx="0" presStyleCnt="1">
        <dgm:presLayoutVars>
          <dgm:chMax val="0"/>
          <dgm:bulletEnabled val="1"/>
        </dgm:presLayoutVars>
      </dgm:prSet>
      <dgm:spPr/>
      <dgm:t>
        <a:bodyPr/>
        <a:lstStyle/>
        <a:p>
          <a:endParaRPr lang="en-US"/>
        </a:p>
      </dgm:t>
    </dgm:pt>
  </dgm:ptLst>
  <dgm:cxnLst>
    <dgm:cxn modelId="{B0B88B99-706A-4E5D-A05A-12F6DC2A0FC5}" srcId="{BB29E8E2-06E7-485A-B73E-7AC4D579AF6E}" destId="{73658502-3A4F-4341-B6B5-FF6A7F93B5CB}" srcOrd="0" destOrd="0" parTransId="{CB1318F5-E01E-4E30-A7C9-54960A27CBE6}" sibTransId="{FE29A03B-341B-4FE5-8A1C-CBF0BAECA96E}"/>
    <dgm:cxn modelId="{E80EE38E-B814-42C2-8D54-8D218BFE3992}" type="presOf" srcId="{BB29E8E2-06E7-485A-B73E-7AC4D579AF6E}" destId="{42ECA258-D5D2-40F9-A889-B6CD9E3EC290}" srcOrd="0" destOrd="0" presId="urn:microsoft.com/office/officeart/2005/8/layout/vList2"/>
    <dgm:cxn modelId="{48ADF903-AB5A-4F06-8FA9-1FE2C101D3EF}" type="presOf" srcId="{73658502-3A4F-4341-B6B5-FF6A7F93B5CB}" destId="{B5374037-7786-4203-9F6C-3DE19347272A}" srcOrd="0" destOrd="0" presId="urn:microsoft.com/office/officeart/2005/8/layout/vList2"/>
    <dgm:cxn modelId="{40A4CDD5-A5DD-440D-B20E-BD4B267840A8}" type="presParOf" srcId="{42ECA258-D5D2-40F9-A889-B6CD9E3EC290}" destId="{B5374037-7786-4203-9F6C-3DE19347272A}"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F6215CC-1299-4EC0-9EDF-C0F6812B29B2}" type="doc">
      <dgm:prSet loTypeId="urn:microsoft.com/office/officeart/2005/8/layout/lProcess3" loCatId="process" qsTypeId="urn:microsoft.com/office/officeart/2005/8/quickstyle/simple1" qsCatId="simple" csTypeId="urn:microsoft.com/office/officeart/2005/8/colors/accent1_2" csCatId="accent1" phldr="1"/>
      <dgm:spPr/>
      <dgm:t>
        <a:bodyPr/>
        <a:lstStyle/>
        <a:p>
          <a:endParaRPr lang="en-US"/>
        </a:p>
      </dgm:t>
    </dgm:pt>
    <dgm:pt modelId="{1ACDDB98-65F2-40F5-A033-D1757AACC3F6}">
      <dgm:prSet/>
      <dgm:spPr>
        <a:solidFill>
          <a:schemeClr val="bg1"/>
        </a:solidFill>
      </dgm:spPr>
      <dgm:t>
        <a:bodyPr/>
        <a:lstStyle/>
        <a:p>
          <a:pPr rtl="0"/>
          <a:r>
            <a:rPr lang="en-US" b="1" dirty="0" smtClean="0"/>
            <a:t>Hearing is simply the act of perceiving sound by the ear. Ends at ‘receiving.’</a:t>
          </a:r>
          <a:endParaRPr lang="en-US" dirty="0"/>
        </a:p>
      </dgm:t>
    </dgm:pt>
    <dgm:pt modelId="{BDAFAC0C-B13C-4FA8-942F-32C12A985A39}" type="parTrans" cxnId="{A83AE511-E7B3-45F8-8888-E06D82249364}">
      <dgm:prSet/>
      <dgm:spPr/>
      <dgm:t>
        <a:bodyPr/>
        <a:lstStyle/>
        <a:p>
          <a:endParaRPr lang="en-US"/>
        </a:p>
      </dgm:t>
    </dgm:pt>
    <dgm:pt modelId="{65197A44-7B74-4066-A8F9-7B70CD466590}" type="sibTrans" cxnId="{A83AE511-E7B3-45F8-8888-E06D82249364}">
      <dgm:prSet/>
      <dgm:spPr/>
      <dgm:t>
        <a:bodyPr/>
        <a:lstStyle/>
        <a:p>
          <a:endParaRPr lang="en-US"/>
        </a:p>
      </dgm:t>
    </dgm:pt>
    <dgm:pt modelId="{38427CAD-A711-424B-AB3F-67FF592A1EF3}">
      <dgm:prSet/>
      <dgm:spPr>
        <a:solidFill>
          <a:schemeClr val="bg1"/>
        </a:solidFill>
      </dgm:spPr>
      <dgm:t>
        <a:bodyPr/>
        <a:lstStyle/>
        <a:p>
          <a:pPr rtl="0"/>
          <a:r>
            <a:rPr lang="en-US" b="1" dirty="0" smtClean="0"/>
            <a:t>Hearing occurs with or without our consent</a:t>
          </a:r>
          <a:endParaRPr lang="en-US" dirty="0"/>
        </a:p>
      </dgm:t>
    </dgm:pt>
    <dgm:pt modelId="{0BA98F17-250C-4DBA-85FF-551B837C5D3C}" type="parTrans" cxnId="{8A6F4E97-EF70-4A4F-8449-BA99CF49B835}">
      <dgm:prSet/>
      <dgm:spPr/>
      <dgm:t>
        <a:bodyPr/>
        <a:lstStyle/>
        <a:p>
          <a:endParaRPr lang="en-US"/>
        </a:p>
      </dgm:t>
    </dgm:pt>
    <dgm:pt modelId="{B19ADCAF-F3D9-4BFA-B10D-EF688137262C}" type="sibTrans" cxnId="{8A6F4E97-EF70-4A4F-8449-BA99CF49B835}">
      <dgm:prSet/>
      <dgm:spPr/>
      <dgm:t>
        <a:bodyPr/>
        <a:lstStyle/>
        <a:p>
          <a:endParaRPr lang="en-US"/>
        </a:p>
      </dgm:t>
    </dgm:pt>
    <dgm:pt modelId="{C35DE3ED-DAB0-498C-8166-0A51DCC44348}" type="pres">
      <dgm:prSet presAssocID="{CF6215CC-1299-4EC0-9EDF-C0F6812B29B2}" presName="Name0" presStyleCnt="0">
        <dgm:presLayoutVars>
          <dgm:chPref val="3"/>
          <dgm:dir/>
          <dgm:animLvl val="lvl"/>
          <dgm:resizeHandles/>
        </dgm:presLayoutVars>
      </dgm:prSet>
      <dgm:spPr/>
      <dgm:t>
        <a:bodyPr/>
        <a:lstStyle/>
        <a:p>
          <a:endParaRPr lang="en-US"/>
        </a:p>
      </dgm:t>
    </dgm:pt>
    <dgm:pt modelId="{978DA75E-4AD9-48C3-A568-029B025AD221}" type="pres">
      <dgm:prSet presAssocID="{1ACDDB98-65F2-40F5-A033-D1757AACC3F6}" presName="horFlow" presStyleCnt="0"/>
      <dgm:spPr/>
    </dgm:pt>
    <dgm:pt modelId="{7E06AED3-6F29-485B-B32C-0D58CA27EF52}" type="pres">
      <dgm:prSet presAssocID="{1ACDDB98-65F2-40F5-A033-D1757AACC3F6}" presName="bigChev" presStyleLbl="node1" presStyleIdx="0" presStyleCnt="2"/>
      <dgm:spPr/>
      <dgm:t>
        <a:bodyPr/>
        <a:lstStyle/>
        <a:p>
          <a:endParaRPr lang="en-US"/>
        </a:p>
      </dgm:t>
    </dgm:pt>
    <dgm:pt modelId="{825FE89C-F175-4AF9-AEEF-3A06C01A01CD}" type="pres">
      <dgm:prSet presAssocID="{1ACDDB98-65F2-40F5-A033-D1757AACC3F6}" presName="vSp" presStyleCnt="0"/>
      <dgm:spPr/>
    </dgm:pt>
    <dgm:pt modelId="{5C9BE2AC-A9B7-4142-8D1A-028D445E7A63}" type="pres">
      <dgm:prSet presAssocID="{38427CAD-A711-424B-AB3F-67FF592A1EF3}" presName="horFlow" presStyleCnt="0"/>
      <dgm:spPr/>
    </dgm:pt>
    <dgm:pt modelId="{2668A388-5D90-4D14-9F43-8795D3142E9D}" type="pres">
      <dgm:prSet presAssocID="{38427CAD-A711-424B-AB3F-67FF592A1EF3}" presName="bigChev" presStyleLbl="node1" presStyleIdx="1" presStyleCnt="2" custLinFactNeighborY="68"/>
      <dgm:spPr/>
      <dgm:t>
        <a:bodyPr/>
        <a:lstStyle/>
        <a:p>
          <a:endParaRPr lang="en-US"/>
        </a:p>
      </dgm:t>
    </dgm:pt>
  </dgm:ptLst>
  <dgm:cxnLst>
    <dgm:cxn modelId="{8F71CC53-9EF8-4BC9-A8F5-481E419E7C05}" type="presOf" srcId="{38427CAD-A711-424B-AB3F-67FF592A1EF3}" destId="{2668A388-5D90-4D14-9F43-8795D3142E9D}" srcOrd="0" destOrd="0" presId="urn:microsoft.com/office/officeart/2005/8/layout/lProcess3"/>
    <dgm:cxn modelId="{8AC0AD07-6642-4A7C-9776-E2BE6942AB1A}" type="presOf" srcId="{CF6215CC-1299-4EC0-9EDF-C0F6812B29B2}" destId="{C35DE3ED-DAB0-498C-8166-0A51DCC44348}" srcOrd="0" destOrd="0" presId="urn:microsoft.com/office/officeart/2005/8/layout/lProcess3"/>
    <dgm:cxn modelId="{8A6F4E97-EF70-4A4F-8449-BA99CF49B835}" srcId="{CF6215CC-1299-4EC0-9EDF-C0F6812B29B2}" destId="{38427CAD-A711-424B-AB3F-67FF592A1EF3}" srcOrd="1" destOrd="0" parTransId="{0BA98F17-250C-4DBA-85FF-551B837C5D3C}" sibTransId="{B19ADCAF-F3D9-4BFA-B10D-EF688137262C}"/>
    <dgm:cxn modelId="{C3625A80-EE39-4457-81A1-B211D9F2B542}" type="presOf" srcId="{1ACDDB98-65F2-40F5-A033-D1757AACC3F6}" destId="{7E06AED3-6F29-485B-B32C-0D58CA27EF52}" srcOrd="0" destOrd="0" presId="urn:microsoft.com/office/officeart/2005/8/layout/lProcess3"/>
    <dgm:cxn modelId="{A83AE511-E7B3-45F8-8888-E06D82249364}" srcId="{CF6215CC-1299-4EC0-9EDF-C0F6812B29B2}" destId="{1ACDDB98-65F2-40F5-A033-D1757AACC3F6}" srcOrd="0" destOrd="0" parTransId="{BDAFAC0C-B13C-4FA8-942F-32C12A985A39}" sibTransId="{65197A44-7B74-4066-A8F9-7B70CD466590}"/>
    <dgm:cxn modelId="{29D19213-64B4-4F90-8569-458AF4F7F401}" type="presParOf" srcId="{C35DE3ED-DAB0-498C-8166-0A51DCC44348}" destId="{978DA75E-4AD9-48C3-A568-029B025AD221}" srcOrd="0" destOrd="0" presId="urn:microsoft.com/office/officeart/2005/8/layout/lProcess3"/>
    <dgm:cxn modelId="{ABDEE3F3-228A-43FE-BA69-0A7F952560FA}" type="presParOf" srcId="{978DA75E-4AD9-48C3-A568-029B025AD221}" destId="{7E06AED3-6F29-485B-B32C-0D58CA27EF52}" srcOrd="0" destOrd="0" presId="urn:microsoft.com/office/officeart/2005/8/layout/lProcess3"/>
    <dgm:cxn modelId="{07C0CCDB-5DF0-4DB0-BCBF-FB57507D907D}" type="presParOf" srcId="{C35DE3ED-DAB0-498C-8166-0A51DCC44348}" destId="{825FE89C-F175-4AF9-AEEF-3A06C01A01CD}" srcOrd="1" destOrd="0" presId="urn:microsoft.com/office/officeart/2005/8/layout/lProcess3"/>
    <dgm:cxn modelId="{F4C3B193-753D-4A19-BD7E-CF3020F07DF6}" type="presParOf" srcId="{C35DE3ED-DAB0-498C-8166-0A51DCC44348}" destId="{5C9BE2AC-A9B7-4142-8D1A-028D445E7A63}" srcOrd="2" destOrd="0" presId="urn:microsoft.com/office/officeart/2005/8/layout/lProcess3"/>
    <dgm:cxn modelId="{A3A2B203-33D0-4700-B495-5CE0C89DC05A}" type="presParOf" srcId="{5C9BE2AC-A9B7-4142-8D1A-028D445E7A63}" destId="{2668A388-5D90-4D14-9F43-8795D3142E9D}" srcOrd="0" destOrd="0" presId="urn:microsoft.com/office/officeart/2005/8/layout/l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38C117B-A2B3-4635-BD0B-FDECDE9359B8}" type="doc">
      <dgm:prSet loTypeId="urn:microsoft.com/office/officeart/2005/8/layout/lProcess3" loCatId="process" qsTypeId="urn:microsoft.com/office/officeart/2005/8/quickstyle/simple1" qsCatId="simple" csTypeId="urn:microsoft.com/office/officeart/2005/8/colors/accent1_2" csCatId="accent1" phldr="1"/>
      <dgm:spPr/>
      <dgm:t>
        <a:bodyPr/>
        <a:lstStyle/>
        <a:p>
          <a:endParaRPr lang="en-US"/>
        </a:p>
      </dgm:t>
    </dgm:pt>
    <dgm:pt modelId="{569A2DBD-3763-4383-9D4A-C7F0434BBEFF}">
      <dgm:prSet/>
      <dgm:spPr>
        <a:solidFill>
          <a:schemeClr val="bg1"/>
        </a:solidFill>
      </dgm:spPr>
      <dgm:t>
        <a:bodyPr/>
        <a:lstStyle/>
        <a:p>
          <a:pPr rtl="0"/>
          <a:r>
            <a:rPr lang="en-US" b="1" dirty="0" smtClean="0"/>
            <a:t>Listening is an action where we actively concentrate on what we hear</a:t>
          </a:r>
          <a:endParaRPr lang="en-US" dirty="0"/>
        </a:p>
      </dgm:t>
    </dgm:pt>
    <dgm:pt modelId="{5C3870C5-15A5-42F0-A478-7F8C0FFBFD53}" type="parTrans" cxnId="{D5845044-D779-4A04-8742-474D4F0E99B6}">
      <dgm:prSet/>
      <dgm:spPr/>
      <dgm:t>
        <a:bodyPr/>
        <a:lstStyle/>
        <a:p>
          <a:endParaRPr lang="en-US"/>
        </a:p>
      </dgm:t>
    </dgm:pt>
    <dgm:pt modelId="{4C19FF84-C068-419E-94D5-007D96DF0976}" type="sibTrans" cxnId="{D5845044-D779-4A04-8742-474D4F0E99B6}">
      <dgm:prSet/>
      <dgm:spPr/>
      <dgm:t>
        <a:bodyPr/>
        <a:lstStyle/>
        <a:p>
          <a:endParaRPr lang="en-US"/>
        </a:p>
      </dgm:t>
    </dgm:pt>
    <dgm:pt modelId="{6DB7A2ED-06A8-4098-8275-3C389A4804FB}">
      <dgm:prSet/>
      <dgm:spPr>
        <a:solidFill>
          <a:schemeClr val="bg1"/>
        </a:solidFill>
      </dgm:spPr>
      <dgm:t>
        <a:bodyPr/>
        <a:lstStyle/>
        <a:p>
          <a:pPr rtl="0"/>
          <a:r>
            <a:rPr lang="en-US" b="1" dirty="0" smtClean="0"/>
            <a:t>In listening our brain processes the information into knowledge</a:t>
          </a:r>
          <a:endParaRPr lang="en-US" dirty="0"/>
        </a:p>
      </dgm:t>
    </dgm:pt>
    <dgm:pt modelId="{2597CEFE-557A-4422-9524-57BAF0510B78}" type="parTrans" cxnId="{C5792A63-3787-4046-A7A8-FA631DC3F929}">
      <dgm:prSet/>
      <dgm:spPr/>
      <dgm:t>
        <a:bodyPr/>
        <a:lstStyle/>
        <a:p>
          <a:endParaRPr lang="en-US"/>
        </a:p>
      </dgm:t>
    </dgm:pt>
    <dgm:pt modelId="{A541832B-3BDF-4A43-89DB-E5FB5CC579D9}" type="sibTrans" cxnId="{C5792A63-3787-4046-A7A8-FA631DC3F929}">
      <dgm:prSet/>
      <dgm:spPr/>
      <dgm:t>
        <a:bodyPr/>
        <a:lstStyle/>
        <a:p>
          <a:endParaRPr lang="en-US"/>
        </a:p>
      </dgm:t>
    </dgm:pt>
    <dgm:pt modelId="{9C4FC78A-582F-4AB0-A0B3-C138E90C7B1D}" type="pres">
      <dgm:prSet presAssocID="{E38C117B-A2B3-4635-BD0B-FDECDE9359B8}" presName="Name0" presStyleCnt="0">
        <dgm:presLayoutVars>
          <dgm:chPref val="3"/>
          <dgm:dir/>
          <dgm:animLvl val="lvl"/>
          <dgm:resizeHandles/>
        </dgm:presLayoutVars>
      </dgm:prSet>
      <dgm:spPr/>
      <dgm:t>
        <a:bodyPr/>
        <a:lstStyle/>
        <a:p>
          <a:endParaRPr lang="en-US"/>
        </a:p>
      </dgm:t>
    </dgm:pt>
    <dgm:pt modelId="{1D9FFD1B-86FE-400B-A5D1-E25D57CBE5CB}" type="pres">
      <dgm:prSet presAssocID="{569A2DBD-3763-4383-9D4A-C7F0434BBEFF}" presName="horFlow" presStyleCnt="0"/>
      <dgm:spPr/>
    </dgm:pt>
    <dgm:pt modelId="{E9C97D2F-CF6F-4C4B-9409-4F97258D706B}" type="pres">
      <dgm:prSet presAssocID="{569A2DBD-3763-4383-9D4A-C7F0434BBEFF}" presName="bigChev" presStyleLbl="node1" presStyleIdx="0" presStyleCnt="2"/>
      <dgm:spPr/>
      <dgm:t>
        <a:bodyPr/>
        <a:lstStyle/>
        <a:p>
          <a:endParaRPr lang="en-US"/>
        </a:p>
      </dgm:t>
    </dgm:pt>
    <dgm:pt modelId="{CD40FA99-8486-4D9C-A1C5-1BFBE6190502}" type="pres">
      <dgm:prSet presAssocID="{569A2DBD-3763-4383-9D4A-C7F0434BBEFF}" presName="vSp" presStyleCnt="0"/>
      <dgm:spPr/>
    </dgm:pt>
    <dgm:pt modelId="{067521E8-2C73-41C4-9D73-C2384BE4898E}" type="pres">
      <dgm:prSet presAssocID="{6DB7A2ED-06A8-4098-8275-3C389A4804FB}" presName="horFlow" presStyleCnt="0"/>
      <dgm:spPr/>
    </dgm:pt>
    <dgm:pt modelId="{3C8D91AD-D690-429B-BE79-A976B80DAE5C}" type="pres">
      <dgm:prSet presAssocID="{6DB7A2ED-06A8-4098-8275-3C389A4804FB}" presName="bigChev" presStyleLbl="node1" presStyleIdx="1" presStyleCnt="2" custLinFactNeighborY="19"/>
      <dgm:spPr/>
      <dgm:t>
        <a:bodyPr/>
        <a:lstStyle/>
        <a:p>
          <a:endParaRPr lang="en-US"/>
        </a:p>
      </dgm:t>
    </dgm:pt>
  </dgm:ptLst>
  <dgm:cxnLst>
    <dgm:cxn modelId="{1F640B4E-68AB-406D-833A-C4866312A76E}" type="presOf" srcId="{569A2DBD-3763-4383-9D4A-C7F0434BBEFF}" destId="{E9C97D2F-CF6F-4C4B-9409-4F97258D706B}" srcOrd="0" destOrd="0" presId="urn:microsoft.com/office/officeart/2005/8/layout/lProcess3"/>
    <dgm:cxn modelId="{D5845044-D779-4A04-8742-474D4F0E99B6}" srcId="{E38C117B-A2B3-4635-BD0B-FDECDE9359B8}" destId="{569A2DBD-3763-4383-9D4A-C7F0434BBEFF}" srcOrd="0" destOrd="0" parTransId="{5C3870C5-15A5-42F0-A478-7F8C0FFBFD53}" sibTransId="{4C19FF84-C068-419E-94D5-007D96DF0976}"/>
    <dgm:cxn modelId="{AFA171B0-56F3-45B6-9370-6FCF21A5C646}" type="presOf" srcId="{E38C117B-A2B3-4635-BD0B-FDECDE9359B8}" destId="{9C4FC78A-582F-4AB0-A0B3-C138E90C7B1D}" srcOrd="0" destOrd="0" presId="urn:microsoft.com/office/officeart/2005/8/layout/lProcess3"/>
    <dgm:cxn modelId="{C5792A63-3787-4046-A7A8-FA631DC3F929}" srcId="{E38C117B-A2B3-4635-BD0B-FDECDE9359B8}" destId="{6DB7A2ED-06A8-4098-8275-3C389A4804FB}" srcOrd="1" destOrd="0" parTransId="{2597CEFE-557A-4422-9524-57BAF0510B78}" sibTransId="{A541832B-3BDF-4A43-89DB-E5FB5CC579D9}"/>
    <dgm:cxn modelId="{B7640C56-6E4C-459D-9399-DEAA53517789}" type="presOf" srcId="{6DB7A2ED-06A8-4098-8275-3C389A4804FB}" destId="{3C8D91AD-D690-429B-BE79-A976B80DAE5C}" srcOrd="0" destOrd="0" presId="urn:microsoft.com/office/officeart/2005/8/layout/lProcess3"/>
    <dgm:cxn modelId="{1AA69230-23DB-46EC-AC7F-688C1297898D}" type="presParOf" srcId="{9C4FC78A-582F-4AB0-A0B3-C138E90C7B1D}" destId="{1D9FFD1B-86FE-400B-A5D1-E25D57CBE5CB}" srcOrd="0" destOrd="0" presId="urn:microsoft.com/office/officeart/2005/8/layout/lProcess3"/>
    <dgm:cxn modelId="{49620BE4-0C6D-4518-B11C-0289D249EEC8}" type="presParOf" srcId="{1D9FFD1B-86FE-400B-A5D1-E25D57CBE5CB}" destId="{E9C97D2F-CF6F-4C4B-9409-4F97258D706B}" srcOrd="0" destOrd="0" presId="urn:microsoft.com/office/officeart/2005/8/layout/lProcess3"/>
    <dgm:cxn modelId="{B5224E0E-F091-459B-9946-99CE7E9CD8D0}" type="presParOf" srcId="{9C4FC78A-582F-4AB0-A0B3-C138E90C7B1D}" destId="{CD40FA99-8486-4D9C-A1C5-1BFBE6190502}" srcOrd="1" destOrd="0" presId="urn:microsoft.com/office/officeart/2005/8/layout/lProcess3"/>
    <dgm:cxn modelId="{D7A0A334-10DA-4C36-9913-C6A48D2D4338}" type="presParOf" srcId="{9C4FC78A-582F-4AB0-A0B3-C138E90C7B1D}" destId="{067521E8-2C73-41C4-9D73-C2384BE4898E}" srcOrd="2" destOrd="0" presId="urn:microsoft.com/office/officeart/2005/8/layout/lProcess3"/>
    <dgm:cxn modelId="{CE70EFB5-05F2-47FF-B4FB-7DB93D5DDC30}" type="presParOf" srcId="{067521E8-2C73-41C4-9D73-C2384BE4898E}" destId="{3C8D91AD-D690-429B-BE79-A976B80DAE5C}" srcOrd="0" destOrd="0" presId="urn:microsoft.com/office/officeart/2005/8/layout/lProcess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D1A4156-6A29-4338-9BEC-0F0603C4D4AE}" type="doc">
      <dgm:prSet loTypeId="urn:microsoft.com/office/officeart/2008/layout/LinedList" loCatId="hierarchy" qsTypeId="urn:microsoft.com/office/officeart/2005/8/quickstyle/simple1" qsCatId="simple" csTypeId="urn:microsoft.com/office/officeart/2005/8/colors/accent1_2" csCatId="accent1" phldr="1"/>
      <dgm:spPr/>
      <dgm:t>
        <a:bodyPr/>
        <a:lstStyle/>
        <a:p>
          <a:endParaRPr lang="en-US"/>
        </a:p>
      </dgm:t>
    </dgm:pt>
    <dgm:pt modelId="{5D0D9778-071C-45EA-A38A-36EDC95B1DA0}">
      <dgm:prSet/>
      <dgm:spPr/>
      <dgm:t>
        <a:bodyPr/>
        <a:lstStyle/>
        <a:p>
          <a:pPr rtl="0"/>
          <a:r>
            <a:rPr lang="en-US" dirty="0" smtClean="0"/>
            <a:t>To follow and comprehend discourse such as lectures, conversations, interviews, and discussions</a:t>
          </a:r>
        </a:p>
        <a:p>
          <a:pPr rtl="0"/>
          <a:endParaRPr lang="en-US" dirty="0"/>
        </a:p>
      </dgm:t>
    </dgm:pt>
    <dgm:pt modelId="{5724B052-A0DB-429E-8988-7172EA4AACCB}" type="parTrans" cxnId="{EE2FBF38-898C-4347-A7F2-B4D5158DFF00}">
      <dgm:prSet/>
      <dgm:spPr/>
      <dgm:t>
        <a:bodyPr/>
        <a:lstStyle/>
        <a:p>
          <a:endParaRPr lang="en-US"/>
        </a:p>
      </dgm:t>
    </dgm:pt>
    <dgm:pt modelId="{CC6BF881-DDC3-4F69-B5DD-12845659A73B}" type="sibTrans" cxnId="{EE2FBF38-898C-4347-A7F2-B4D5158DFF00}">
      <dgm:prSet/>
      <dgm:spPr/>
      <dgm:t>
        <a:bodyPr/>
        <a:lstStyle/>
        <a:p>
          <a:endParaRPr lang="en-US"/>
        </a:p>
      </dgm:t>
    </dgm:pt>
    <dgm:pt modelId="{D9A71456-347F-42DD-A90E-A1A1263F466D}">
      <dgm:prSet/>
      <dgm:spPr/>
      <dgm:t>
        <a:bodyPr/>
        <a:lstStyle/>
        <a:p>
          <a:pPr rtl="0"/>
          <a:r>
            <a:rPr lang="en-US" smtClean="0"/>
            <a:t>To develop adequate speaking </a:t>
          </a:r>
          <a:r>
            <a:rPr lang="en-US" b="1" smtClean="0"/>
            <a:t>skills</a:t>
          </a:r>
          <a:r>
            <a:rPr lang="en-US" smtClean="0"/>
            <a:t> to communicate </a:t>
          </a:r>
          <a:r>
            <a:rPr lang="en-US" b="1" smtClean="0"/>
            <a:t>effectively</a:t>
          </a:r>
          <a:endParaRPr lang="en-US"/>
        </a:p>
      </dgm:t>
    </dgm:pt>
    <dgm:pt modelId="{7119D02C-EE7E-4203-94B0-28CA0E2F53F2}" type="parTrans" cxnId="{3E0011B8-936C-407F-8F64-5B11E3F6D86D}">
      <dgm:prSet/>
      <dgm:spPr/>
      <dgm:t>
        <a:bodyPr/>
        <a:lstStyle/>
        <a:p>
          <a:endParaRPr lang="en-US"/>
        </a:p>
      </dgm:t>
    </dgm:pt>
    <dgm:pt modelId="{6C5CB489-18FD-4C95-98BF-064F00980A8B}" type="sibTrans" cxnId="{3E0011B8-936C-407F-8F64-5B11E3F6D86D}">
      <dgm:prSet/>
      <dgm:spPr/>
      <dgm:t>
        <a:bodyPr/>
        <a:lstStyle/>
        <a:p>
          <a:endParaRPr lang="en-US"/>
        </a:p>
      </dgm:t>
    </dgm:pt>
    <dgm:pt modelId="{6CAD739C-D928-401B-90F4-2F753FC5DB32}" type="pres">
      <dgm:prSet presAssocID="{2D1A4156-6A29-4338-9BEC-0F0603C4D4AE}" presName="vert0" presStyleCnt="0">
        <dgm:presLayoutVars>
          <dgm:dir/>
          <dgm:animOne val="branch"/>
          <dgm:animLvl val="lvl"/>
        </dgm:presLayoutVars>
      </dgm:prSet>
      <dgm:spPr/>
      <dgm:t>
        <a:bodyPr/>
        <a:lstStyle/>
        <a:p>
          <a:endParaRPr lang="en-US"/>
        </a:p>
      </dgm:t>
    </dgm:pt>
    <dgm:pt modelId="{691129BA-82A3-45CA-8015-F96C38D5500C}" type="pres">
      <dgm:prSet presAssocID="{5D0D9778-071C-45EA-A38A-36EDC95B1DA0}" presName="thickLine" presStyleLbl="alignNode1" presStyleIdx="0" presStyleCnt="2"/>
      <dgm:spPr/>
    </dgm:pt>
    <dgm:pt modelId="{77E78215-24F1-438D-8790-5C6AB93E0151}" type="pres">
      <dgm:prSet presAssocID="{5D0D9778-071C-45EA-A38A-36EDC95B1DA0}" presName="horz1" presStyleCnt="0"/>
      <dgm:spPr/>
    </dgm:pt>
    <dgm:pt modelId="{ACEE616A-1A72-47B2-A139-2447E6D485DB}" type="pres">
      <dgm:prSet presAssocID="{5D0D9778-071C-45EA-A38A-36EDC95B1DA0}" presName="tx1" presStyleLbl="revTx" presStyleIdx="0" presStyleCnt="2"/>
      <dgm:spPr/>
      <dgm:t>
        <a:bodyPr/>
        <a:lstStyle/>
        <a:p>
          <a:endParaRPr lang="en-US"/>
        </a:p>
      </dgm:t>
    </dgm:pt>
    <dgm:pt modelId="{C0F7E52A-3975-473A-B9F0-F86980B985AD}" type="pres">
      <dgm:prSet presAssocID="{5D0D9778-071C-45EA-A38A-36EDC95B1DA0}" presName="vert1" presStyleCnt="0"/>
      <dgm:spPr/>
    </dgm:pt>
    <dgm:pt modelId="{67DC85A8-31B3-4ED2-A2FF-C0A8FC04CC11}" type="pres">
      <dgm:prSet presAssocID="{D9A71456-347F-42DD-A90E-A1A1263F466D}" presName="thickLine" presStyleLbl="alignNode1" presStyleIdx="1" presStyleCnt="2"/>
      <dgm:spPr/>
    </dgm:pt>
    <dgm:pt modelId="{3D24E263-66B8-4A66-962F-730AB61869A0}" type="pres">
      <dgm:prSet presAssocID="{D9A71456-347F-42DD-A90E-A1A1263F466D}" presName="horz1" presStyleCnt="0"/>
      <dgm:spPr/>
    </dgm:pt>
    <dgm:pt modelId="{FD3B1082-2C6D-4166-B886-62FC9742C074}" type="pres">
      <dgm:prSet presAssocID="{D9A71456-347F-42DD-A90E-A1A1263F466D}" presName="tx1" presStyleLbl="revTx" presStyleIdx="1" presStyleCnt="2"/>
      <dgm:spPr/>
      <dgm:t>
        <a:bodyPr/>
        <a:lstStyle/>
        <a:p>
          <a:endParaRPr lang="en-US"/>
        </a:p>
      </dgm:t>
    </dgm:pt>
    <dgm:pt modelId="{9E7AD6D9-1E38-4ED3-99FF-F2EE78222693}" type="pres">
      <dgm:prSet presAssocID="{D9A71456-347F-42DD-A90E-A1A1263F466D}" presName="vert1" presStyleCnt="0"/>
      <dgm:spPr/>
    </dgm:pt>
  </dgm:ptLst>
  <dgm:cxnLst>
    <dgm:cxn modelId="{3E0011B8-936C-407F-8F64-5B11E3F6D86D}" srcId="{2D1A4156-6A29-4338-9BEC-0F0603C4D4AE}" destId="{D9A71456-347F-42DD-A90E-A1A1263F466D}" srcOrd="1" destOrd="0" parTransId="{7119D02C-EE7E-4203-94B0-28CA0E2F53F2}" sibTransId="{6C5CB489-18FD-4C95-98BF-064F00980A8B}"/>
    <dgm:cxn modelId="{C17AF06C-4F15-4F6E-81F5-9591836D2B78}" type="presOf" srcId="{2D1A4156-6A29-4338-9BEC-0F0603C4D4AE}" destId="{6CAD739C-D928-401B-90F4-2F753FC5DB32}" srcOrd="0" destOrd="0" presId="urn:microsoft.com/office/officeart/2008/layout/LinedList"/>
    <dgm:cxn modelId="{EE2FBF38-898C-4347-A7F2-B4D5158DFF00}" srcId="{2D1A4156-6A29-4338-9BEC-0F0603C4D4AE}" destId="{5D0D9778-071C-45EA-A38A-36EDC95B1DA0}" srcOrd="0" destOrd="0" parTransId="{5724B052-A0DB-429E-8988-7172EA4AACCB}" sibTransId="{CC6BF881-DDC3-4F69-B5DD-12845659A73B}"/>
    <dgm:cxn modelId="{98BF175F-5A99-4CB7-A1DF-9DB0BAC22B43}" type="presOf" srcId="{5D0D9778-071C-45EA-A38A-36EDC95B1DA0}" destId="{ACEE616A-1A72-47B2-A139-2447E6D485DB}" srcOrd="0" destOrd="0" presId="urn:microsoft.com/office/officeart/2008/layout/LinedList"/>
    <dgm:cxn modelId="{676A3221-CCD9-4C2F-AE8F-853E429210C7}" type="presOf" srcId="{D9A71456-347F-42DD-A90E-A1A1263F466D}" destId="{FD3B1082-2C6D-4166-B886-62FC9742C074}" srcOrd="0" destOrd="0" presId="urn:microsoft.com/office/officeart/2008/layout/LinedList"/>
    <dgm:cxn modelId="{338C469D-37F7-44A8-AF91-98A465ED3031}" type="presParOf" srcId="{6CAD739C-D928-401B-90F4-2F753FC5DB32}" destId="{691129BA-82A3-45CA-8015-F96C38D5500C}" srcOrd="0" destOrd="0" presId="urn:microsoft.com/office/officeart/2008/layout/LinedList"/>
    <dgm:cxn modelId="{4B88EA41-0E5F-4BFF-8C70-8B418E76F741}" type="presParOf" srcId="{6CAD739C-D928-401B-90F4-2F753FC5DB32}" destId="{77E78215-24F1-438D-8790-5C6AB93E0151}" srcOrd="1" destOrd="0" presId="urn:microsoft.com/office/officeart/2008/layout/LinedList"/>
    <dgm:cxn modelId="{79D54EA5-3408-4EA6-A164-B5D19A6B200E}" type="presParOf" srcId="{77E78215-24F1-438D-8790-5C6AB93E0151}" destId="{ACEE616A-1A72-47B2-A139-2447E6D485DB}" srcOrd="0" destOrd="0" presId="urn:microsoft.com/office/officeart/2008/layout/LinedList"/>
    <dgm:cxn modelId="{0B5BB3CD-9C9A-4B1F-8AF1-DEB1944851F5}" type="presParOf" srcId="{77E78215-24F1-438D-8790-5C6AB93E0151}" destId="{C0F7E52A-3975-473A-B9F0-F86980B985AD}" srcOrd="1" destOrd="0" presId="urn:microsoft.com/office/officeart/2008/layout/LinedList"/>
    <dgm:cxn modelId="{54340D79-C040-47E7-9A0E-ABB2EDAE0E95}" type="presParOf" srcId="{6CAD739C-D928-401B-90F4-2F753FC5DB32}" destId="{67DC85A8-31B3-4ED2-A2FF-C0A8FC04CC11}" srcOrd="2" destOrd="0" presId="urn:microsoft.com/office/officeart/2008/layout/LinedList"/>
    <dgm:cxn modelId="{EED25657-F80B-4366-8674-E4800DC8BE9C}" type="presParOf" srcId="{6CAD739C-D928-401B-90F4-2F753FC5DB32}" destId="{3D24E263-66B8-4A66-962F-730AB61869A0}" srcOrd="3" destOrd="0" presId="urn:microsoft.com/office/officeart/2008/layout/LinedList"/>
    <dgm:cxn modelId="{8275CA38-FDA5-4D0C-851A-B67D116D8528}" type="presParOf" srcId="{3D24E263-66B8-4A66-962F-730AB61869A0}" destId="{FD3B1082-2C6D-4166-B886-62FC9742C074}" srcOrd="0" destOrd="0" presId="urn:microsoft.com/office/officeart/2008/layout/LinedList"/>
    <dgm:cxn modelId="{D9538EEE-896A-48DA-ABC1-54A142ADD142}" type="presParOf" srcId="{3D24E263-66B8-4A66-962F-730AB61869A0}" destId="{9E7AD6D9-1E38-4ED3-99FF-F2EE78222693}"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0480A8A8-2C9F-4732-A8DC-E5B0DF487FAA}" type="doc">
      <dgm:prSet loTypeId="urn:microsoft.com/office/officeart/2005/8/layout/target3" loCatId="relationship" qsTypeId="urn:microsoft.com/office/officeart/2005/8/quickstyle/simple1" qsCatId="simple" csTypeId="urn:microsoft.com/office/officeart/2005/8/colors/accent1_2" csCatId="accent1" phldr="1"/>
      <dgm:spPr/>
      <dgm:t>
        <a:bodyPr/>
        <a:lstStyle/>
        <a:p>
          <a:endParaRPr lang="en-US"/>
        </a:p>
      </dgm:t>
    </dgm:pt>
    <dgm:pt modelId="{6298C589-A42B-4118-A46C-87E3F6CA7FC7}">
      <dgm:prSet/>
      <dgm:spPr/>
      <dgm:t>
        <a:bodyPr/>
        <a:lstStyle/>
        <a:p>
          <a:pPr rtl="0"/>
          <a:r>
            <a:rPr lang="en-US" b="1" smtClean="0"/>
            <a:t>Communication is not complete without effective listening</a:t>
          </a:r>
          <a:endParaRPr lang="en-US"/>
        </a:p>
      </dgm:t>
    </dgm:pt>
    <dgm:pt modelId="{F8B12715-4D9D-4565-8166-AB83E96AF243}" type="parTrans" cxnId="{09623B16-4A53-4177-870B-6AA6A7C339C4}">
      <dgm:prSet/>
      <dgm:spPr/>
      <dgm:t>
        <a:bodyPr/>
        <a:lstStyle/>
        <a:p>
          <a:endParaRPr lang="en-US"/>
        </a:p>
      </dgm:t>
    </dgm:pt>
    <dgm:pt modelId="{F03CF07C-6116-4792-9419-83A0E982DEF0}" type="sibTrans" cxnId="{09623B16-4A53-4177-870B-6AA6A7C339C4}">
      <dgm:prSet/>
      <dgm:spPr/>
      <dgm:t>
        <a:bodyPr/>
        <a:lstStyle/>
        <a:p>
          <a:endParaRPr lang="en-US"/>
        </a:p>
      </dgm:t>
    </dgm:pt>
    <dgm:pt modelId="{490660F5-2514-4DAD-9D48-8F13A7B1E31C}">
      <dgm:prSet/>
      <dgm:spPr/>
      <dgm:t>
        <a:bodyPr/>
        <a:lstStyle/>
        <a:p>
          <a:pPr rtl="0"/>
          <a:r>
            <a:rPr lang="en-US" b="1" smtClean="0"/>
            <a:t>An attentive listener stimulates better speaking </a:t>
          </a:r>
          <a:endParaRPr lang="en-US"/>
        </a:p>
      </dgm:t>
    </dgm:pt>
    <dgm:pt modelId="{50BCA4D0-76DD-4B57-822C-2009E62A4841}" type="parTrans" cxnId="{DA3956CA-2D80-436E-A908-FDFF7FEA12B4}">
      <dgm:prSet/>
      <dgm:spPr/>
      <dgm:t>
        <a:bodyPr/>
        <a:lstStyle/>
        <a:p>
          <a:endParaRPr lang="en-US"/>
        </a:p>
      </dgm:t>
    </dgm:pt>
    <dgm:pt modelId="{7BB0619A-B918-446E-9912-4403E22B6C95}" type="sibTrans" cxnId="{DA3956CA-2D80-436E-A908-FDFF7FEA12B4}">
      <dgm:prSet/>
      <dgm:spPr/>
      <dgm:t>
        <a:bodyPr/>
        <a:lstStyle/>
        <a:p>
          <a:endParaRPr lang="en-US"/>
        </a:p>
      </dgm:t>
    </dgm:pt>
    <dgm:pt modelId="{91463E97-DF41-4EB2-B9E4-30CF70F73058}">
      <dgm:prSet/>
      <dgm:spPr/>
      <dgm:t>
        <a:bodyPr/>
        <a:lstStyle/>
        <a:p>
          <a:pPr rtl="0"/>
          <a:r>
            <a:rPr lang="en-US" b="1" smtClean="0"/>
            <a:t>A good listener learns more than an indifferent listener</a:t>
          </a:r>
          <a:endParaRPr lang="en-US"/>
        </a:p>
      </dgm:t>
    </dgm:pt>
    <dgm:pt modelId="{964A90EB-5D49-486B-A8A1-F166D19CD964}" type="parTrans" cxnId="{8727CD73-553E-4CA6-B8C9-A37592EDDE10}">
      <dgm:prSet/>
      <dgm:spPr/>
      <dgm:t>
        <a:bodyPr/>
        <a:lstStyle/>
        <a:p>
          <a:endParaRPr lang="en-US"/>
        </a:p>
      </dgm:t>
    </dgm:pt>
    <dgm:pt modelId="{8169EC94-2717-4D0D-8822-F09A0B5CBDB1}" type="sibTrans" cxnId="{8727CD73-553E-4CA6-B8C9-A37592EDDE10}">
      <dgm:prSet/>
      <dgm:spPr/>
      <dgm:t>
        <a:bodyPr/>
        <a:lstStyle/>
        <a:p>
          <a:endParaRPr lang="en-US"/>
        </a:p>
      </dgm:t>
    </dgm:pt>
    <dgm:pt modelId="{70652F77-941F-420A-9E98-89DE9D4DEA8E}">
      <dgm:prSet/>
      <dgm:spPr/>
      <dgm:t>
        <a:bodyPr/>
        <a:lstStyle/>
        <a:p>
          <a:pPr rtl="0"/>
          <a:r>
            <a:rPr lang="en-US" b="1" dirty="0" smtClean="0"/>
            <a:t>A good listener can restructure vague speaking in a way that produces clearer meaning</a:t>
          </a:r>
          <a:endParaRPr lang="en-US" dirty="0"/>
        </a:p>
      </dgm:t>
    </dgm:pt>
    <dgm:pt modelId="{27FD9D01-FAA7-48B6-A018-84ACAAAF6430}" type="parTrans" cxnId="{46AF1C40-64EF-4424-8353-BB07021B30FA}">
      <dgm:prSet/>
      <dgm:spPr/>
      <dgm:t>
        <a:bodyPr/>
        <a:lstStyle/>
        <a:p>
          <a:endParaRPr lang="en-US"/>
        </a:p>
      </dgm:t>
    </dgm:pt>
    <dgm:pt modelId="{7665DF4B-05A0-4DED-9F6B-AF29DBB66FAE}" type="sibTrans" cxnId="{46AF1C40-64EF-4424-8353-BB07021B30FA}">
      <dgm:prSet/>
      <dgm:spPr/>
      <dgm:t>
        <a:bodyPr/>
        <a:lstStyle/>
        <a:p>
          <a:endParaRPr lang="en-US"/>
        </a:p>
      </dgm:t>
    </dgm:pt>
    <dgm:pt modelId="{0115E0C0-2434-4C35-852C-D78AA0A114A5}">
      <dgm:prSet/>
      <dgm:spPr/>
      <dgm:t>
        <a:bodyPr/>
        <a:lstStyle/>
        <a:p>
          <a:pPr rtl="0"/>
          <a:r>
            <a:rPr lang="en-US" b="1" smtClean="0"/>
            <a:t>A good listener learns to detect prejudices, assumptions and attitudes</a:t>
          </a:r>
          <a:endParaRPr lang="en-US"/>
        </a:p>
      </dgm:t>
    </dgm:pt>
    <dgm:pt modelId="{58295AA6-4726-4714-BE72-50E694892F6B}" type="parTrans" cxnId="{C586E2E4-9B28-4FCD-8DF6-7249DFC26664}">
      <dgm:prSet/>
      <dgm:spPr/>
      <dgm:t>
        <a:bodyPr/>
        <a:lstStyle/>
        <a:p>
          <a:endParaRPr lang="en-US"/>
        </a:p>
      </dgm:t>
    </dgm:pt>
    <dgm:pt modelId="{839BCE0C-5D7A-4E37-99EB-2E8072171509}" type="sibTrans" cxnId="{C586E2E4-9B28-4FCD-8DF6-7249DFC26664}">
      <dgm:prSet/>
      <dgm:spPr/>
      <dgm:t>
        <a:bodyPr/>
        <a:lstStyle/>
        <a:p>
          <a:endParaRPr lang="en-US"/>
        </a:p>
      </dgm:t>
    </dgm:pt>
    <dgm:pt modelId="{C51E813A-BD03-4AE9-BB83-91C1F23289EB}" type="pres">
      <dgm:prSet presAssocID="{0480A8A8-2C9F-4732-A8DC-E5B0DF487FAA}" presName="Name0" presStyleCnt="0">
        <dgm:presLayoutVars>
          <dgm:chMax val="7"/>
          <dgm:dir/>
          <dgm:animLvl val="lvl"/>
          <dgm:resizeHandles val="exact"/>
        </dgm:presLayoutVars>
      </dgm:prSet>
      <dgm:spPr/>
      <dgm:t>
        <a:bodyPr/>
        <a:lstStyle/>
        <a:p>
          <a:endParaRPr lang="en-US"/>
        </a:p>
      </dgm:t>
    </dgm:pt>
    <dgm:pt modelId="{84AB74B6-2EA9-46AC-AA1B-8327323C0CC9}" type="pres">
      <dgm:prSet presAssocID="{6298C589-A42B-4118-A46C-87E3F6CA7FC7}" presName="circle1" presStyleLbl="node1" presStyleIdx="0" presStyleCnt="5"/>
      <dgm:spPr/>
    </dgm:pt>
    <dgm:pt modelId="{CF772DCD-7534-4DA9-8135-8AB6BED532FD}" type="pres">
      <dgm:prSet presAssocID="{6298C589-A42B-4118-A46C-87E3F6CA7FC7}" presName="space" presStyleCnt="0"/>
      <dgm:spPr/>
    </dgm:pt>
    <dgm:pt modelId="{0C5C26D2-C318-4DFD-9C05-DADCA1B9E05E}" type="pres">
      <dgm:prSet presAssocID="{6298C589-A42B-4118-A46C-87E3F6CA7FC7}" presName="rect1" presStyleLbl="alignAcc1" presStyleIdx="0" presStyleCnt="5" custScaleY="100000"/>
      <dgm:spPr/>
      <dgm:t>
        <a:bodyPr/>
        <a:lstStyle/>
        <a:p>
          <a:endParaRPr lang="en-US"/>
        </a:p>
      </dgm:t>
    </dgm:pt>
    <dgm:pt modelId="{A2946045-6483-47E9-8222-85FB8A46E08A}" type="pres">
      <dgm:prSet presAssocID="{490660F5-2514-4DAD-9D48-8F13A7B1E31C}" presName="vertSpace2" presStyleLbl="node1" presStyleIdx="0" presStyleCnt="5"/>
      <dgm:spPr/>
    </dgm:pt>
    <dgm:pt modelId="{5DA6C45F-F827-4298-B486-48004FFB7318}" type="pres">
      <dgm:prSet presAssocID="{490660F5-2514-4DAD-9D48-8F13A7B1E31C}" presName="circle2" presStyleLbl="node1" presStyleIdx="1" presStyleCnt="5"/>
      <dgm:spPr/>
    </dgm:pt>
    <dgm:pt modelId="{1E0E6F05-80B4-4004-837C-9922695680D1}" type="pres">
      <dgm:prSet presAssocID="{490660F5-2514-4DAD-9D48-8F13A7B1E31C}" presName="rect2" presStyleLbl="alignAcc1" presStyleIdx="1" presStyleCnt="5"/>
      <dgm:spPr/>
      <dgm:t>
        <a:bodyPr/>
        <a:lstStyle/>
        <a:p>
          <a:endParaRPr lang="en-US"/>
        </a:p>
      </dgm:t>
    </dgm:pt>
    <dgm:pt modelId="{6BB233E0-7B56-44DE-BF0D-9DE08BFD6A20}" type="pres">
      <dgm:prSet presAssocID="{91463E97-DF41-4EB2-B9E4-30CF70F73058}" presName="vertSpace3" presStyleLbl="node1" presStyleIdx="1" presStyleCnt="5"/>
      <dgm:spPr/>
    </dgm:pt>
    <dgm:pt modelId="{2D8FBD9A-2AC0-47F8-BADB-C9A9DC61EAD7}" type="pres">
      <dgm:prSet presAssocID="{91463E97-DF41-4EB2-B9E4-30CF70F73058}" presName="circle3" presStyleLbl="node1" presStyleIdx="2" presStyleCnt="5"/>
      <dgm:spPr/>
    </dgm:pt>
    <dgm:pt modelId="{B2F348BB-8B9C-4AEC-9E5D-41C62FC954E0}" type="pres">
      <dgm:prSet presAssocID="{91463E97-DF41-4EB2-B9E4-30CF70F73058}" presName="rect3" presStyleLbl="alignAcc1" presStyleIdx="2" presStyleCnt="5" custScaleY="109058"/>
      <dgm:spPr/>
      <dgm:t>
        <a:bodyPr/>
        <a:lstStyle/>
        <a:p>
          <a:endParaRPr lang="en-US"/>
        </a:p>
      </dgm:t>
    </dgm:pt>
    <dgm:pt modelId="{8C2EDC5D-B2C6-4F4A-8FEA-FAE58D6F596C}" type="pres">
      <dgm:prSet presAssocID="{70652F77-941F-420A-9E98-89DE9D4DEA8E}" presName="vertSpace4" presStyleLbl="node1" presStyleIdx="2" presStyleCnt="5"/>
      <dgm:spPr/>
    </dgm:pt>
    <dgm:pt modelId="{2F7A5860-A11F-4ABC-8439-DBCC6BD17D2D}" type="pres">
      <dgm:prSet presAssocID="{70652F77-941F-420A-9E98-89DE9D4DEA8E}" presName="circle4" presStyleLbl="node1" presStyleIdx="3" presStyleCnt="5"/>
      <dgm:spPr/>
    </dgm:pt>
    <dgm:pt modelId="{327EE11A-D51B-4808-AF02-5F0C1646D9A9}" type="pres">
      <dgm:prSet presAssocID="{70652F77-941F-420A-9E98-89DE9D4DEA8E}" presName="rect4" presStyleLbl="alignAcc1" presStyleIdx="3" presStyleCnt="5" custScaleX="100145" custScaleY="93532"/>
      <dgm:spPr/>
      <dgm:t>
        <a:bodyPr/>
        <a:lstStyle/>
        <a:p>
          <a:endParaRPr lang="en-US"/>
        </a:p>
      </dgm:t>
    </dgm:pt>
    <dgm:pt modelId="{984F0C5F-ACC1-42E6-A44E-51265E298477}" type="pres">
      <dgm:prSet presAssocID="{0115E0C0-2434-4C35-852C-D78AA0A114A5}" presName="vertSpace5" presStyleLbl="node1" presStyleIdx="3" presStyleCnt="5"/>
      <dgm:spPr/>
    </dgm:pt>
    <dgm:pt modelId="{A963E081-4B71-4736-A8DC-2C172F1A9A01}" type="pres">
      <dgm:prSet presAssocID="{0115E0C0-2434-4C35-852C-D78AA0A114A5}" presName="circle5" presStyleLbl="node1" presStyleIdx="4" presStyleCnt="5"/>
      <dgm:spPr/>
    </dgm:pt>
    <dgm:pt modelId="{379BBBFE-4CC6-460C-89BC-9429319F4B81}" type="pres">
      <dgm:prSet presAssocID="{0115E0C0-2434-4C35-852C-D78AA0A114A5}" presName="rect5" presStyleLbl="alignAcc1" presStyleIdx="4" presStyleCnt="5"/>
      <dgm:spPr/>
      <dgm:t>
        <a:bodyPr/>
        <a:lstStyle/>
        <a:p>
          <a:endParaRPr lang="en-US"/>
        </a:p>
      </dgm:t>
    </dgm:pt>
    <dgm:pt modelId="{89487EAC-078B-4CB1-9400-A82DF7AE7569}" type="pres">
      <dgm:prSet presAssocID="{6298C589-A42B-4118-A46C-87E3F6CA7FC7}" presName="rect1ParTxNoCh" presStyleLbl="alignAcc1" presStyleIdx="4" presStyleCnt="5">
        <dgm:presLayoutVars>
          <dgm:chMax val="1"/>
          <dgm:bulletEnabled val="1"/>
        </dgm:presLayoutVars>
      </dgm:prSet>
      <dgm:spPr/>
      <dgm:t>
        <a:bodyPr/>
        <a:lstStyle/>
        <a:p>
          <a:endParaRPr lang="en-US"/>
        </a:p>
      </dgm:t>
    </dgm:pt>
    <dgm:pt modelId="{B44510DC-03F9-49BF-90EB-C76EF20704F7}" type="pres">
      <dgm:prSet presAssocID="{490660F5-2514-4DAD-9D48-8F13A7B1E31C}" presName="rect2ParTxNoCh" presStyleLbl="alignAcc1" presStyleIdx="4" presStyleCnt="5">
        <dgm:presLayoutVars>
          <dgm:chMax val="1"/>
          <dgm:bulletEnabled val="1"/>
        </dgm:presLayoutVars>
      </dgm:prSet>
      <dgm:spPr/>
      <dgm:t>
        <a:bodyPr/>
        <a:lstStyle/>
        <a:p>
          <a:endParaRPr lang="en-US"/>
        </a:p>
      </dgm:t>
    </dgm:pt>
    <dgm:pt modelId="{49F59360-0740-4D44-8A41-324A9182C3D1}" type="pres">
      <dgm:prSet presAssocID="{91463E97-DF41-4EB2-B9E4-30CF70F73058}" presName="rect3ParTxNoCh" presStyleLbl="alignAcc1" presStyleIdx="4" presStyleCnt="5">
        <dgm:presLayoutVars>
          <dgm:chMax val="1"/>
          <dgm:bulletEnabled val="1"/>
        </dgm:presLayoutVars>
      </dgm:prSet>
      <dgm:spPr/>
      <dgm:t>
        <a:bodyPr/>
        <a:lstStyle/>
        <a:p>
          <a:endParaRPr lang="en-US"/>
        </a:p>
      </dgm:t>
    </dgm:pt>
    <dgm:pt modelId="{3DD00F39-CB4C-4393-BDCE-5481BAFE2343}" type="pres">
      <dgm:prSet presAssocID="{70652F77-941F-420A-9E98-89DE9D4DEA8E}" presName="rect4ParTxNoCh" presStyleLbl="alignAcc1" presStyleIdx="4" presStyleCnt="5">
        <dgm:presLayoutVars>
          <dgm:chMax val="1"/>
          <dgm:bulletEnabled val="1"/>
        </dgm:presLayoutVars>
      </dgm:prSet>
      <dgm:spPr/>
      <dgm:t>
        <a:bodyPr/>
        <a:lstStyle/>
        <a:p>
          <a:endParaRPr lang="en-US"/>
        </a:p>
      </dgm:t>
    </dgm:pt>
    <dgm:pt modelId="{9753A190-4A8E-4D9D-B56B-53FFEE2CF40C}" type="pres">
      <dgm:prSet presAssocID="{0115E0C0-2434-4C35-852C-D78AA0A114A5}" presName="rect5ParTxNoCh" presStyleLbl="alignAcc1" presStyleIdx="4" presStyleCnt="5">
        <dgm:presLayoutVars>
          <dgm:chMax val="1"/>
          <dgm:bulletEnabled val="1"/>
        </dgm:presLayoutVars>
      </dgm:prSet>
      <dgm:spPr/>
      <dgm:t>
        <a:bodyPr/>
        <a:lstStyle/>
        <a:p>
          <a:endParaRPr lang="en-US"/>
        </a:p>
      </dgm:t>
    </dgm:pt>
  </dgm:ptLst>
  <dgm:cxnLst>
    <dgm:cxn modelId="{A4DF6947-3E13-4019-9A85-1842FA79A343}" type="presOf" srcId="{0115E0C0-2434-4C35-852C-D78AA0A114A5}" destId="{9753A190-4A8E-4D9D-B56B-53FFEE2CF40C}" srcOrd="1" destOrd="0" presId="urn:microsoft.com/office/officeart/2005/8/layout/target3"/>
    <dgm:cxn modelId="{C6098EC8-F0FD-4159-9B24-BAEFA3FF1BE6}" type="presOf" srcId="{70652F77-941F-420A-9E98-89DE9D4DEA8E}" destId="{327EE11A-D51B-4808-AF02-5F0C1646D9A9}" srcOrd="0" destOrd="0" presId="urn:microsoft.com/office/officeart/2005/8/layout/target3"/>
    <dgm:cxn modelId="{D2150265-11B4-4595-9CFF-EEBDE3C94D34}" type="presOf" srcId="{91463E97-DF41-4EB2-B9E4-30CF70F73058}" destId="{49F59360-0740-4D44-8A41-324A9182C3D1}" srcOrd="1" destOrd="0" presId="urn:microsoft.com/office/officeart/2005/8/layout/target3"/>
    <dgm:cxn modelId="{EF2EC33F-180B-4DC7-A6C1-F9E19A2A1A85}" type="presOf" srcId="{6298C589-A42B-4118-A46C-87E3F6CA7FC7}" destId="{0C5C26D2-C318-4DFD-9C05-DADCA1B9E05E}" srcOrd="0" destOrd="0" presId="urn:microsoft.com/office/officeart/2005/8/layout/target3"/>
    <dgm:cxn modelId="{09623B16-4A53-4177-870B-6AA6A7C339C4}" srcId="{0480A8A8-2C9F-4732-A8DC-E5B0DF487FAA}" destId="{6298C589-A42B-4118-A46C-87E3F6CA7FC7}" srcOrd="0" destOrd="0" parTransId="{F8B12715-4D9D-4565-8166-AB83E96AF243}" sibTransId="{F03CF07C-6116-4792-9419-83A0E982DEF0}"/>
    <dgm:cxn modelId="{51942184-6278-4C87-B6EE-8F4D95FC9668}" type="presOf" srcId="{490660F5-2514-4DAD-9D48-8F13A7B1E31C}" destId="{B44510DC-03F9-49BF-90EB-C76EF20704F7}" srcOrd="1" destOrd="0" presId="urn:microsoft.com/office/officeart/2005/8/layout/target3"/>
    <dgm:cxn modelId="{74432F4E-E244-4250-BCE5-E47B2C67F3AA}" type="presOf" srcId="{0115E0C0-2434-4C35-852C-D78AA0A114A5}" destId="{379BBBFE-4CC6-460C-89BC-9429319F4B81}" srcOrd="0" destOrd="0" presId="urn:microsoft.com/office/officeart/2005/8/layout/target3"/>
    <dgm:cxn modelId="{B62BB51C-D516-4D9A-B269-EF571088BCFB}" type="presOf" srcId="{6298C589-A42B-4118-A46C-87E3F6CA7FC7}" destId="{89487EAC-078B-4CB1-9400-A82DF7AE7569}" srcOrd="1" destOrd="0" presId="urn:microsoft.com/office/officeart/2005/8/layout/target3"/>
    <dgm:cxn modelId="{46AF1C40-64EF-4424-8353-BB07021B30FA}" srcId="{0480A8A8-2C9F-4732-A8DC-E5B0DF487FAA}" destId="{70652F77-941F-420A-9E98-89DE9D4DEA8E}" srcOrd="3" destOrd="0" parTransId="{27FD9D01-FAA7-48B6-A018-84ACAAAF6430}" sibTransId="{7665DF4B-05A0-4DED-9F6B-AF29DBB66FAE}"/>
    <dgm:cxn modelId="{DA3956CA-2D80-436E-A908-FDFF7FEA12B4}" srcId="{0480A8A8-2C9F-4732-A8DC-E5B0DF487FAA}" destId="{490660F5-2514-4DAD-9D48-8F13A7B1E31C}" srcOrd="1" destOrd="0" parTransId="{50BCA4D0-76DD-4B57-822C-2009E62A4841}" sibTransId="{7BB0619A-B918-446E-9912-4403E22B6C95}"/>
    <dgm:cxn modelId="{C586E2E4-9B28-4FCD-8DF6-7249DFC26664}" srcId="{0480A8A8-2C9F-4732-A8DC-E5B0DF487FAA}" destId="{0115E0C0-2434-4C35-852C-D78AA0A114A5}" srcOrd="4" destOrd="0" parTransId="{58295AA6-4726-4714-BE72-50E694892F6B}" sibTransId="{839BCE0C-5D7A-4E37-99EB-2E8072171509}"/>
    <dgm:cxn modelId="{F68BCC7E-4D62-4905-AB0B-B701FD4FA943}" type="presOf" srcId="{490660F5-2514-4DAD-9D48-8F13A7B1E31C}" destId="{1E0E6F05-80B4-4004-837C-9922695680D1}" srcOrd="0" destOrd="0" presId="urn:microsoft.com/office/officeart/2005/8/layout/target3"/>
    <dgm:cxn modelId="{8727CD73-553E-4CA6-B8C9-A37592EDDE10}" srcId="{0480A8A8-2C9F-4732-A8DC-E5B0DF487FAA}" destId="{91463E97-DF41-4EB2-B9E4-30CF70F73058}" srcOrd="2" destOrd="0" parTransId="{964A90EB-5D49-486B-A8A1-F166D19CD964}" sibTransId="{8169EC94-2717-4D0D-8822-F09A0B5CBDB1}"/>
    <dgm:cxn modelId="{FB9474AB-6830-4EC2-97EE-AFE2DAF8D02E}" type="presOf" srcId="{70652F77-941F-420A-9E98-89DE9D4DEA8E}" destId="{3DD00F39-CB4C-4393-BDCE-5481BAFE2343}" srcOrd="1" destOrd="0" presId="urn:microsoft.com/office/officeart/2005/8/layout/target3"/>
    <dgm:cxn modelId="{810E1437-5480-428C-8834-9C016AE393AE}" type="presOf" srcId="{91463E97-DF41-4EB2-B9E4-30CF70F73058}" destId="{B2F348BB-8B9C-4AEC-9E5D-41C62FC954E0}" srcOrd="0" destOrd="0" presId="urn:microsoft.com/office/officeart/2005/8/layout/target3"/>
    <dgm:cxn modelId="{09A15F2C-0AED-43F1-BA17-C503DB07C4AB}" type="presOf" srcId="{0480A8A8-2C9F-4732-A8DC-E5B0DF487FAA}" destId="{C51E813A-BD03-4AE9-BB83-91C1F23289EB}" srcOrd="0" destOrd="0" presId="urn:microsoft.com/office/officeart/2005/8/layout/target3"/>
    <dgm:cxn modelId="{90E7F658-5289-4E47-B2B4-5D15DB00375E}" type="presParOf" srcId="{C51E813A-BD03-4AE9-BB83-91C1F23289EB}" destId="{84AB74B6-2EA9-46AC-AA1B-8327323C0CC9}" srcOrd="0" destOrd="0" presId="urn:microsoft.com/office/officeart/2005/8/layout/target3"/>
    <dgm:cxn modelId="{6CE42664-E0A2-4B61-9648-A97A74856065}" type="presParOf" srcId="{C51E813A-BD03-4AE9-BB83-91C1F23289EB}" destId="{CF772DCD-7534-4DA9-8135-8AB6BED532FD}" srcOrd="1" destOrd="0" presId="urn:microsoft.com/office/officeart/2005/8/layout/target3"/>
    <dgm:cxn modelId="{0B827ED0-73F7-4722-86FF-C47F2BA1BB4A}" type="presParOf" srcId="{C51E813A-BD03-4AE9-BB83-91C1F23289EB}" destId="{0C5C26D2-C318-4DFD-9C05-DADCA1B9E05E}" srcOrd="2" destOrd="0" presId="urn:microsoft.com/office/officeart/2005/8/layout/target3"/>
    <dgm:cxn modelId="{BED746CC-8727-44AE-9FA3-653DAF4177EA}" type="presParOf" srcId="{C51E813A-BD03-4AE9-BB83-91C1F23289EB}" destId="{A2946045-6483-47E9-8222-85FB8A46E08A}" srcOrd="3" destOrd="0" presId="urn:microsoft.com/office/officeart/2005/8/layout/target3"/>
    <dgm:cxn modelId="{630353A6-2A2A-4CEC-AAAB-76BE3FA88FE0}" type="presParOf" srcId="{C51E813A-BD03-4AE9-BB83-91C1F23289EB}" destId="{5DA6C45F-F827-4298-B486-48004FFB7318}" srcOrd="4" destOrd="0" presId="urn:microsoft.com/office/officeart/2005/8/layout/target3"/>
    <dgm:cxn modelId="{7591145D-5C9F-4D08-902D-11BDB44149D6}" type="presParOf" srcId="{C51E813A-BD03-4AE9-BB83-91C1F23289EB}" destId="{1E0E6F05-80B4-4004-837C-9922695680D1}" srcOrd="5" destOrd="0" presId="urn:microsoft.com/office/officeart/2005/8/layout/target3"/>
    <dgm:cxn modelId="{B196B754-0176-498F-9FD9-3D276C4FB6FD}" type="presParOf" srcId="{C51E813A-BD03-4AE9-BB83-91C1F23289EB}" destId="{6BB233E0-7B56-44DE-BF0D-9DE08BFD6A20}" srcOrd="6" destOrd="0" presId="urn:microsoft.com/office/officeart/2005/8/layout/target3"/>
    <dgm:cxn modelId="{194878EF-9428-43F2-93B1-E4C9B0894B0C}" type="presParOf" srcId="{C51E813A-BD03-4AE9-BB83-91C1F23289EB}" destId="{2D8FBD9A-2AC0-47F8-BADB-C9A9DC61EAD7}" srcOrd="7" destOrd="0" presId="urn:microsoft.com/office/officeart/2005/8/layout/target3"/>
    <dgm:cxn modelId="{008F5FE4-3F43-46DD-BFAF-39EEEA7F6376}" type="presParOf" srcId="{C51E813A-BD03-4AE9-BB83-91C1F23289EB}" destId="{B2F348BB-8B9C-4AEC-9E5D-41C62FC954E0}" srcOrd="8" destOrd="0" presId="urn:microsoft.com/office/officeart/2005/8/layout/target3"/>
    <dgm:cxn modelId="{58E41CFF-D500-4E34-B8AC-8BE61B49338F}" type="presParOf" srcId="{C51E813A-BD03-4AE9-BB83-91C1F23289EB}" destId="{8C2EDC5D-B2C6-4F4A-8FEA-FAE58D6F596C}" srcOrd="9" destOrd="0" presId="urn:microsoft.com/office/officeart/2005/8/layout/target3"/>
    <dgm:cxn modelId="{4BDFB266-55C0-443A-B66D-0FABE2A35139}" type="presParOf" srcId="{C51E813A-BD03-4AE9-BB83-91C1F23289EB}" destId="{2F7A5860-A11F-4ABC-8439-DBCC6BD17D2D}" srcOrd="10" destOrd="0" presId="urn:microsoft.com/office/officeart/2005/8/layout/target3"/>
    <dgm:cxn modelId="{293837FC-293D-4549-92A5-53A610B7D83F}" type="presParOf" srcId="{C51E813A-BD03-4AE9-BB83-91C1F23289EB}" destId="{327EE11A-D51B-4808-AF02-5F0C1646D9A9}" srcOrd="11" destOrd="0" presId="urn:microsoft.com/office/officeart/2005/8/layout/target3"/>
    <dgm:cxn modelId="{C9745DA6-3E41-4A10-A9CC-9A2EE0B9DBA7}" type="presParOf" srcId="{C51E813A-BD03-4AE9-BB83-91C1F23289EB}" destId="{984F0C5F-ACC1-42E6-A44E-51265E298477}" srcOrd="12" destOrd="0" presId="urn:microsoft.com/office/officeart/2005/8/layout/target3"/>
    <dgm:cxn modelId="{E8976923-3A96-494C-8BFA-31486D6AEC5A}" type="presParOf" srcId="{C51E813A-BD03-4AE9-BB83-91C1F23289EB}" destId="{A963E081-4B71-4736-A8DC-2C172F1A9A01}" srcOrd="13" destOrd="0" presId="urn:microsoft.com/office/officeart/2005/8/layout/target3"/>
    <dgm:cxn modelId="{3C0E11EE-7653-4CF3-A29E-70931A703756}" type="presParOf" srcId="{C51E813A-BD03-4AE9-BB83-91C1F23289EB}" destId="{379BBBFE-4CC6-460C-89BC-9429319F4B81}" srcOrd="14" destOrd="0" presId="urn:microsoft.com/office/officeart/2005/8/layout/target3"/>
    <dgm:cxn modelId="{9BF50439-F275-4997-8EEF-FE4131A0D880}" type="presParOf" srcId="{C51E813A-BD03-4AE9-BB83-91C1F23289EB}" destId="{89487EAC-078B-4CB1-9400-A82DF7AE7569}" srcOrd="15" destOrd="0" presId="urn:microsoft.com/office/officeart/2005/8/layout/target3"/>
    <dgm:cxn modelId="{6DD83D14-A941-4C8F-A2AF-758F0C1B7907}" type="presParOf" srcId="{C51E813A-BD03-4AE9-BB83-91C1F23289EB}" destId="{B44510DC-03F9-49BF-90EB-C76EF20704F7}" srcOrd="16" destOrd="0" presId="urn:microsoft.com/office/officeart/2005/8/layout/target3"/>
    <dgm:cxn modelId="{15C4D2F8-8963-4E16-A985-DA4946EEB27D}" type="presParOf" srcId="{C51E813A-BD03-4AE9-BB83-91C1F23289EB}" destId="{49F59360-0740-4D44-8A41-324A9182C3D1}" srcOrd="17" destOrd="0" presId="urn:microsoft.com/office/officeart/2005/8/layout/target3"/>
    <dgm:cxn modelId="{228E4070-63AA-46B0-A641-5466CB1A4554}" type="presParOf" srcId="{C51E813A-BD03-4AE9-BB83-91C1F23289EB}" destId="{3DD00F39-CB4C-4393-BDCE-5481BAFE2343}" srcOrd="18" destOrd="0" presId="urn:microsoft.com/office/officeart/2005/8/layout/target3"/>
    <dgm:cxn modelId="{526C6470-B379-4C28-8E04-086827AB84DC}" type="presParOf" srcId="{C51E813A-BD03-4AE9-BB83-91C1F23289EB}" destId="{9753A190-4A8E-4D9D-B56B-53FFEE2CF40C}" srcOrd="19" destOrd="0" presId="urn:microsoft.com/office/officeart/2005/8/layout/targe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FD997992-DE76-431E-B385-7A7FF7D29F17}" type="doc">
      <dgm:prSet loTypeId="urn:microsoft.com/office/officeart/2005/8/layout/vList2" loCatId="list" qsTypeId="urn:microsoft.com/office/officeart/2005/8/quickstyle/simple3" qsCatId="simple" csTypeId="urn:microsoft.com/office/officeart/2005/8/colors/accent1_2" csCatId="accent1"/>
      <dgm:spPr/>
      <dgm:t>
        <a:bodyPr/>
        <a:lstStyle/>
        <a:p>
          <a:endParaRPr lang="en-US"/>
        </a:p>
      </dgm:t>
    </dgm:pt>
    <dgm:pt modelId="{4FD7F4CF-6125-4328-A0B9-2E40FFCF0753}">
      <dgm:prSet/>
      <dgm:spPr/>
      <dgm:t>
        <a:bodyPr/>
        <a:lstStyle/>
        <a:p>
          <a:pPr algn="ctr" rtl="0"/>
          <a:r>
            <a:rPr lang="en-US" smtClean="0"/>
            <a:t>Not Concentrating</a:t>
          </a:r>
          <a:endParaRPr lang="en-US"/>
        </a:p>
      </dgm:t>
    </dgm:pt>
    <dgm:pt modelId="{CA9F7B1B-8224-4825-B1E9-AC42DA70B1A8}" type="parTrans" cxnId="{CF334FBE-7B86-400B-9928-3DBABF4F562A}">
      <dgm:prSet/>
      <dgm:spPr/>
      <dgm:t>
        <a:bodyPr/>
        <a:lstStyle/>
        <a:p>
          <a:pPr algn="ctr"/>
          <a:endParaRPr lang="en-US"/>
        </a:p>
      </dgm:t>
    </dgm:pt>
    <dgm:pt modelId="{FA804FE7-B88C-405A-8649-511E0C1C4672}" type="sibTrans" cxnId="{CF334FBE-7B86-400B-9928-3DBABF4F562A}">
      <dgm:prSet/>
      <dgm:spPr/>
      <dgm:t>
        <a:bodyPr/>
        <a:lstStyle/>
        <a:p>
          <a:pPr algn="ctr"/>
          <a:endParaRPr lang="en-US"/>
        </a:p>
      </dgm:t>
    </dgm:pt>
    <dgm:pt modelId="{E0A9287E-1CFE-418E-9D34-18BC1736C41D}">
      <dgm:prSet/>
      <dgm:spPr/>
      <dgm:t>
        <a:bodyPr/>
        <a:lstStyle/>
        <a:p>
          <a:pPr algn="ctr" rtl="0"/>
          <a:r>
            <a:rPr lang="en-US" smtClean="0"/>
            <a:t>Listening Too Hard</a:t>
          </a:r>
          <a:endParaRPr lang="en-US"/>
        </a:p>
      </dgm:t>
    </dgm:pt>
    <dgm:pt modelId="{5262D0A9-5354-428B-9DD8-70B177919FF2}" type="parTrans" cxnId="{A30847C9-BFB1-41A7-B18C-CBAA538D2384}">
      <dgm:prSet/>
      <dgm:spPr/>
      <dgm:t>
        <a:bodyPr/>
        <a:lstStyle/>
        <a:p>
          <a:pPr algn="ctr"/>
          <a:endParaRPr lang="en-US"/>
        </a:p>
      </dgm:t>
    </dgm:pt>
    <dgm:pt modelId="{2997C9B0-518F-4722-998D-A3877E55399B}" type="sibTrans" cxnId="{A30847C9-BFB1-41A7-B18C-CBAA538D2384}">
      <dgm:prSet/>
      <dgm:spPr/>
      <dgm:t>
        <a:bodyPr/>
        <a:lstStyle/>
        <a:p>
          <a:pPr algn="ctr"/>
          <a:endParaRPr lang="en-US"/>
        </a:p>
      </dgm:t>
    </dgm:pt>
    <dgm:pt modelId="{28884869-1DEB-4B39-8226-D23F538F9573}">
      <dgm:prSet/>
      <dgm:spPr/>
      <dgm:t>
        <a:bodyPr/>
        <a:lstStyle/>
        <a:p>
          <a:pPr algn="ctr" rtl="0"/>
          <a:r>
            <a:rPr lang="en-US" smtClean="0"/>
            <a:t>Jumping to Conclusion</a:t>
          </a:r>
          <a:endParaRPr lang="en-US"/>
        </a:p>
      </dgm:t>
    </dgm:pt>
    <dgm:pt modelId="{24741412-6820-4F64-BB7C-C318710077BA}" type="parTrans" cxnId="{CF4778AA-0E2D-46E4-A465-AA6EFEF732A4}">
      <dgm:prSet/>
      <dgm:spPr/>
      <dgm:t>
        <a:bodyPr/>
        <a:lstStyle/>
        <a:p>
          <a:pPr algn="ctr"/>
          <a:endParaRPr lang="en-US"/>
        </a:p>
      </dgm:t>
    </dgm:pt>
    <dgm:pt modelId="{01A05DA0-43F7-4140-8C45-A7199E164370}" type="sibTrans" cxnId="{CF4778AA-0E2D-46E4-A465-AA6EFEF732A4}">
      <dgm:prSet/>
      <dgm:spPr/>
      <dgm:t>
        <a:bodyPr/>
        <a:lstStyle/>
        <a:p>
          <a:pPr algn="ctr"/>
          <a:endParaRPr lang="en-US"/>
        </a:p>
      </dgm:t>
    </dgm:pt>
    <dgm:pt modelId="{C2B0EE85-BBBF-4546-BEAC-0492F1B14F50}">
      <dgm:prSet/>
      <dgm:spPr/>
      <dgm:t>
        <a:bodyPr/>
        <a:lstStyle/>
        <a:p>
          <a:pPr algn="ctr" rtl="0"/>
          <a:r>
            <a:rPr lang="en-US" smtClean="0"/>
            <a:t>Focusing on Delivery &amp; Personal Appearance</a:t>
          </a:r>
          <a:endParaRPr lang="en-US"/>
        </a:p>
      </dgm:t>
    </dgm:pt>
    <dgm:pt modelId="{671AFA3A-B755-43B3-A252-A4C13CFB698C}" type="parTrans" cxnId="{5B819627-4B85-48A1-8A5E-D6B9A8101E3D}">
      <dgm:prSet/>
      <dgm:spPr/>
      <dgm:t>
        <a:bodyPr/>
        <a:lstStyle/>
        <a:p>
          <a:pPr algn="ctr"/>
          <a:endParaRPr lang="en-US"/>
        </a:p>
      </dgm:t>
    </dgm:pt>
    <dgm:pt modelId="{3793294E-DBA2-4D38-A705-9146899CBADB}" type="sibTrans" cxnId="{5B819627-4B85-48A1-8A5E-D6B9A8101E3D}">
      <dgm:prSet/>
      <dgm:spPr/>
      <dgm:t>
        <a:bodyPr/>
        <a:lstStyle/>
        <a:p>
          <a:pPr algn="ctr"/>
          <a:endParaRPr lang="en-US"/>
        </a:p>
      </dgm:t>
    </dgm:pt>
    <dgm:pt modelId="{4C80008E-70C2-4719-9F5A-2CA01AC3B65C}" type="pres">
      <dgm:prSet presAssocID="{FD997992-DE76-431E-B385-7A7FF7D29F17}" presName="linear" presStyleCnt="0">
        <dgm:presLayoutVars>
          <dgm:animLvl val="lvl"/>
          <dgm:resizeHandles val="exact"/>
        </dgm:presLayoutVars>
      </dgm:prSet>
      <dgm:spPr/>
      <dgm:t>
        <a:bodyPr/>
        <a:lstStyle/>
        <a:p>
          <a:endParaRPr lang="en-US"/>
        </a:p>
      </dgm:t>
    </dgm:pt>
    <dgm:pt modelId="{345BB0F6-F6B8-499F-86BE-0CCDC1D440A2}" type="pres">
      <dgm:prSet presAssocID="{4FD7F4CF-6125-4328-A0B9-2E40FFCF0753}" presName="parentText" presStyleLbl="node1" presStyleIdx="0" presStyleCnt="4">
        <dgm:presLayoutVars>
          <dgm:chMax val="0"/>
          <dgm:bulletEnabled val="1"/>
        </dgm:presLayoutVars>
      </dgm:prSet>
      <dgm:spPr/>
      <dgm:t>
        <a:bodyPr/>
        <a:lstStyle/>
        <a:p>
          <a:endParaRPr lang="en-US"/>
        </a:p>
      </dgm:t>
    </dgm:pt>
    <dgm:pt modelId="{F353FBEC-4D9F-4576-8B43-4186C824948D}" type="pres">
      <dgm:prSet presAssocID="{FA804FE7-B88C-405A-8649-511E0C1C4672}" presName="spacer" presStyleCnt="0"/>
      <dgm:spPr/>
    </dgm:pt>
    <dgm:pt modelId="{717AD12D-6E13-4945-BAB1-20686B6935F6}" type="pres">
      <dgm:prSet presAssocID="{E0A9287E-1CFE-418E-9D34-18BC1736C41D}" presName="parentText" presStyleLbl="node1" presStyleIdx="1" presStyleCnt="4">
        <dgm:presLayoutVars>
          <dgm:chMax val="0"/>
          <dgm:bulletEnabled val="1"/>
        </dgm:presLayoutVars>
      </dgm:prSet>
      <dgm:spPr/>
      <dgm:t>
        <a:bodyPr/>
        <a:lstStyle/>
        <a:p>
          <a:endParaRPr lang="en-US"/>
        </a:p>
      </dgm:t>
    </dgm:pt>
    <dgm:pt modelId="{4174375C-D621-4EBE-BC72-01A39AEA4F68}" type="pres">
      <dgm:prSet presAssocID="{2997C9B0-518F-4722-998D-A3877E55399B}" presName="spacer" presStyleCnt="0"/>
      <dgm:spPr/>
    </dgm:pt>
    <dgm:pt modelId="{610729D8-923B-42F9-B24E-662A633EC922}" type="pres">
      <dgm:prSet presAssocID="{28884869-1DEB-4B39-8226-D23F538F9573}" presName="parentText" presStyleLbl="node1" presStyleIdx="2" presStyleCnt="4">
        <dgm:presLayoutVars>
          <dgm:chMax val="0"/>
          <dgm:bulletEnabled val="1"/>
        </dgm:presLayoutVars>
      </dgm:prSet>
      <dgm:spPr/>
      <dgm:t>
        <a:bodyPr/>
        <a:lstStyle/>
        <a:p>
          <a:endParaRPr lang="en-US"/>
        </a:p>
      </dgm:t>
    </dgm:pt>
    <dgm:pt modelId="{913772D1-B2E3-4751-A0F5-BBAD59DE3759}" type="pres">
      <dgm:prSet presAssocID="{01A05DA0-43F7-4140-8C45-A7199E164370}" presName="spacer" presStyleCnt="0"/>
      <dgm:spPr/>
    </dgm:pt>
    <dgm:pt modelId="{980E4E06-2DD8-413D-8EF8-92274C6F7CF5}" type="pres">
      <dgm:prSet presAssocID="{C2B0EE85-BBBF-4546-BEAC-0492F1B14F50}" presName="parentText" presStyleLbl="node1" presStyleIdx="3" presStyleCnt="4">
        <dgm:presLayoutVars>
          <dgm:chMax val="0"/>
          <dgm:bulletEnabled val="1"/>
        </dgm:presLayoutVars>
      </dgm:prSet>
      <dgm:spPr/>
      <dgm:t>
        <a:bodyPr/>
        <a:lstStyle/>
        <a:p>
          <a:endParaRPr lang="en-US"/>
        </a:p>
      </dgm:t>
    </dgm:pt>
  </dgm:ptLst>
  <dgm:cxnLst>
    <dgm:cxn modelId="{A30847C9-BFB1-41A7-B18C-CBAA538D2384}" srcId="{FD997992-DE76-431E-B385-7A7FF7D29F17}" destId="{E0A9287E-1CFE-418E-9D34-18BC1736C41D}" srcOrd="1" destOrd="0" parTransId="{5262D0A9-5354-428B-9DD8-70B177919FF2}" sibTransId="{2997C9B0-518F-4722-998D-A3877E55399B}"/>
    <dgm:cxn modelId="{CF4778AA-0E2D-46E4-A465-AA6EFEF732A4}" srcId="{FD997992-DE76-431E-B385-7A7FF7D29F17}" destId="{28884869-1DEB-4B39-8226-D23F538F9573}" srcOrd="2" destOrd="0" parTransId="{24741412-6820-4F64-BB7C-C318710077BA}" sibTransId="{01A05DA0-43F7-4140-8C45-A7199E164370}"/>
    <dgm:cxn modelId="{58BECF62-D955-403A-90AF-3A16CFD0D69D}" type="presOf" srcId="{FD997992-DE76-431E-B385-7A7FF7D29F17}" destId="{4C80008E-70C2-4719-9F5A-2CA01AC3B65C}" srcOrd="0" destOrd="0" presId="urn:microsoft.com/office/officeart/2005/8/layout/vList2"/>
    <dgm:cxn modelId="{A1AA7F30-0C75-49F5-975F-A07A0C3AEE48}" type="presOf" srcId="{E0A9287E-1CFE-418E-9D34-18BC1736C41D}" destId="{717AD12D-6E13-4945-BAB1-20686B6935F6}" srcOrd="0" destOrd="0" presId="urn:microsoft.com/office/officeart/2005/8/layout/vList2"/>
    <dgm:cxn modelId="{5B819627-4B85-48A1-8A5E-D6B9A8101E3D}" srcId="{FD997992-DE76-431E-B385-7A7FF7D29F17}" destId="{C2B0EE85-BBBF-4546-BEAC-0492F1B14F50}" srcOrd="3" destOrd="0" parTransId="{671AFA3A-B755-43B3-A252-A4C13CFB698C}" sibTransId="{3793294E-DBA2-4D38-A705-9146899CBADB}"/>
    <dgm:cxn modelId="{CF334FBE-7B86-400B-9928-3DBABF4F562A}" srcId="{FD997992-DE76-431E-B385-7A7FF7D29F17}" destId="{4FD7F4CF-6125-4328-A0B9-2E40FFCF0753}" srcOrd="0" destOrd="0" parTransId="{CA9F7B1B-8224-4825-B1E9-AC42DA70B1A8}" sibTransId="{FA804FE7-B88C-405A-8649-511E0C1C4672}"/>
    <dgm:cxn modelId="{5CC72319-AF18-40FD-A20D-3D3F8B50D8C1}" type="presOf" srcId="{28884869-1DEB-4B39-8226-D23F538F9573}" destId="{610729D8-923B-42F9-B24E-662A633EC922}" srcOrd="0" destOrd="0" presId="urn:microsoft.com/office/officeart/2005/8/layout/vList2"/>
    <dgm:cxn modelId="{5E61D6D3-2EB4-44E4-B7DB-0DAE576E266F}" type="presOf" srcId="{C2B0EE85-BBBF-4546-BEAC-0492F1B14F50}" destId="{980E4E06-2DD8-413D-8EF8-92274C6F7CF5}" srcOrd="0" destOrd="0" presId="urn:microsoft.com/office/officeart/2005/8/layout/vList2"/>
    <dgm:cxn modelId="{85291B66-DAAA-47FA-84BA-F357BCB9C296}" type="presOf" srcId="{4FD7F4CF-6125-4328-A0B9-2E40FFCF0753}" destId="{345BB0F6-F6B8-499F-86BE-0CCDC1D440A2}" srcOrd="0" destOrd="0" presId="urn:microsoft.com/office/officeart/2005/8/layout/vList2"/>
    <dgm:cxn modelId="{27BED2C8-F755-405D-A670-E94884BE73D0}" type="presParOf" srcId="{4C80008E-70C2-4719-9F5A-2CA01AC3B65C}" destId="{345BB0F6-F6B8-499F-86BE-0CCDC1D440A2}" srcOrd="0" destOrd="0" presId="urn:microsoft.com/office/officeart/2005/8/layout/vList2"/>
    <dgm:cxn modelId="{6C79A250-C3C9-4B4C-8310-F8D269D404B2}" type="presParOf" srcId="{4C80008E-70C2-4719-9F5A-2CA01AC3B65C}" destId="{F353FBEC-4D9F-4576-8B43-4186C824948D}" srcOrd="1" destOrd="0" presId="urn:microsoft.com/office/officeart/2005/8/layout/vList2"/>
    <dgm:cxn modelId="{6BA8DD6A-0714-4074-A66B-481FA0D31DED}" type="presParOf" srcId="{4C80008E-70C2-4719-9F5A-2CA01AC3B65C}" destId="{717AD12D-6E13-4945-BAB1-20686B6935F6}" srcOrd="2" destOrd="0" presId="urn:microsoft.com/office/officeart/2005/8/layout/vList2"/>
    <dgm:cxn modelId="{4975D565-6F13-4F77-B7B4-273C21E41353}" type="presParOf" srcId="{4C80008E-70C2-4719-9F5A-2CA01AC3B65C}" destId="{4174375C-D621-4EBE-BC72-01A39AEA4F68}" srcOrd="3" destOrd="0" presId="urn:microsoft.com/office/officeart/2005/8/layout/vList2"/>
    <dgm:cxn modelId="{87498785-D3DC-40B2-890C-92458CD87365}" type="presParOf" srcId="{4C80008E-70C2-4719-9F5A-2CA01AC3B65C}" destId="{610729D8-923B-42F9-B24E-662A633EC922}" srcOrd="4" destOrd="0" presId="urn:microsoft.com/office/officeart/2005/8/layout/vList2"/>
    <dgm:cxn modelId="{C949B627-CC4E-408C-B6D4-1E85326C2790}" type="presParOf" srcId="{4C80008E-70C2-4719-9F5A-2CA01AC3B65C}" destId="{913772D1-B2E3-4751-A0F5-BBAD59DE3759}" srcOrd="5" destOrd="0" presId="urn:microsoft.com/office/officeart/2005/8/layout/vList2"/>
    <dgm:cxn modelId="{E6094E96-EE99-4ACC-AD78-690B049B7270}" type="presParOf" srcId="{4C80008E-70C2-4719-9F5A-2CA01AC3B65C}" destId="{980E4E06-2DD8-413D-8EF8-92274C6F7CF5}"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997BE55B-8A69-421E-B246-C31B9AB4C46E}" type="doc">
      <dgm:prSet loTypeId="urn:microsoft.com/office/officeart/2005/8/layout/default" loCatId="list" qsTypeId="urn:microsoft.com/office/officeart/2005/8/quickstyle/simple3" qsCatId="simple" csTypeId="urn:microsoft.com/office/officeart/2005/8/colors/accent1_2" csCatId="accent1" phldr="1"/>
      <dgm:spPr/>
      <dgm:t>
        <a:bodyPr/>
        <a:lstStyle/>
        <a:p>
          <a:endParaRPr lang="en-US"/>
        </a:p>
      </dgm:t>
    </dgm:pt>
    <dgm:pt modelId="{A04E93D4-6954-40E0-85B9-A12B66333B11}">
      <dgm:prSet custT="1"/>
      <dgm:spPr>
        <a:solidFill>
          <a:schemeClr val="tx1"/>
        </a:solidFill>
      </dgm:spPr>
      <dgm:t>
        <a:bodyPr/>
        <a:lstStyle/>
        <a:p>
          <a:pPr rtl="0"/>
          <a:r>
            <a:rPr lang="en-US" sz="2400" dirty="0" smtClean="0"/>
            <a:t>Take Listening Seriously</a:t>
          </a:r>
          <a:endParaRPr lang="en-US" sz="2400" dirty="0"/>
        </a:p>
      </dgm:t>
    </dgm:pt>
    <dgm:pt modelId="{E37D2E7B-CFFC-4A32-9092-ECACE6ED4B41}" type="parTrans" cxnId="{851369C3-E2E6-4E51-B456-565CF78B2A7B}">
      <dgm:prSet/>
      <dgm:spPr/>
      <dgm:t>
        <a:bodyPr/>
        <a:lstStyle/>
        <a:p>
          <a:endParaRPr lang="en-US" sz="2000"/>
        </a:p>
      </dgm:t>
    </dgm:pt>
    <dgm:pt modelId="{8B3061A2-6819-4B8C-8B1D-383F90E93C3D}" type="sibTrans" cxnId="{851369C3-E2E6-4E51-B456-565CF78B2A7B}">
      <dgm:prSet/>
      <dgm:spPr/>
      <dgm:t>
        <a:bodyPr/>
        <a:lstStyle/>
        <a:p>
          <a:endParaRPr lang="en-US" sz="2000"/>
        </a:p>
      </dgm:t>
    </dgm:pt>
    <dgm:pt modelId="{23752732-F5AD-4E29-BE52-135CC0C488DD}">
      <dgm:prSet custT="1"/>
      <dgm:spPr>
        <a:solidFill>
          <a:schemeClr val="tx1"/>
        </a:solidFill>
      </dgm:spPr>
      <dgm:t>
        <a:bodyPr/>
        <a:lstStyle/>
        <a:p>
          <a:pPr rtl="0"/>
          <a:r>
            <a:rPr lang="en-US" sz="2400" dirty="0" smtClean="0"/>
            <a:t>Be an Active Listener</a:t>
          </a:r>
          <a:endParaRPr lang="en-US" sz="2400" dirty="0"/>
        </a:p>
      </dgm:t>
    </dgm:pt>
    <dgm:pt modelId="{A448566B-C2F8-43CA-BDAA-9DB456CF9A94}" type="parTrans" cxnId="{1BC7E2B0-F585-4183-9DD1-BFD7BCBF07CC}">
      <dgm:prSet/>
      <dgm:spPr/>
      <dgm:t>
        <a:bodyPr/>
        <a:lstStyle/>
        <a:p>
          <a:endParaRPr lang="en-US" sz="2000"/>
        </a:p>
      </dgm:t>
    </dgm:pt>
    <dgm:pt modelId="{120C8B39-DFEB-4FCB-ABEB-9800D46BC4DB}" type="sibTrans" cxnId="{1BC7E2B0-F585-4183-9DD1-BFD7BCBF07CC}">
      <dgm:prSet/>
      <dgm:spPr/>
      <dgm:t>
        <a:bodyPr/>
        <a:lstStyle/>
        <a:p>
          <a:endParaRPr lang="en-US" sz="2000"/>
        </a:p>
      </dgm:t>
    </dgm:pt>
    <dgm:pt modelId="{DC95B73F-2949-40B0-B85A-CACECC4EBF31}">
      <dgm:prSet custT="1"/>
      <dgm:spPr>
        <a:solidFill>
          <a:schemeClr val="tx1"/>
        </a:solidFill>
      </dgm:spPr>
      <dgm:t>
        <a:bodyPr/>
        <a:lstStyle/>
        <a:p>
          <a:pPr rtl="0"/>
          <a:r>
            <a:rPr lang="en-US" sz="2400" dirty="0" smtClean="0"/>
            <a:t>Resist Distractions</a:t>
          </a:r>
          <a:endParaRPr lang="en-US" sz="2400" dirty="0"/>
        </a:p>
      </dgm:t>
    </dgm:pt>
    <dgm:pt modelId="{44CE39E5-1708-4F42-AE2E-9BC62D83BABF}" type="parTrans" cxnId="{4E612331-A0C9-4C05-A7F7-63CE96E852AC}">
      <dgm:prSet/>
      <dgm:spPr/>
      <dgm:t>
        <a:bodyPr/>
        <a:lstStyle/>
        <a:p>
          <a:endParaRPr lang="en-US" sz="2000"/>
        </a:p>
      </dgm:t>
    </dgm:pt>
    <dgm:pt modelId="{6EA3A198-C98B-4698-9A70-2B02801D018F}" type="sibTrans" cxnId="{4E612331-A0C9-4C05-A7F7-63CE96E852AC}">
      <dgm:prSet/>
      <dgm:spPr/>
      <dgm:t>
        <a:bodyPr/>
        <a:lstStyle/>
        <a:p>
          <a:endParaRPr lang="en-US" sz="2000"/>
        </a:p>
      </dgm:t>
    </dgm:pt>
    <dgm:pt modelId="{7B0BD0C4-0CC0-4840-A59C-2B4C8FADAF47}">
      <dgm:prSet custT="1"/>
      <dgm:spPr>
        <a:solidFill>
          <a:schemeClr val="tx1"/>
        </a:solidFill>
      </dgm:spPr>
      <dgm:t>
        <a:bodyPr/>
        <a:lstStyle/>
        <a:p>
          <a:pPr rtl="0"/>
          <a:r>
            <a:rPr lang="en-US" sz="2400" dirty="0" smtClean="0"/>
            <a:t>Don’t be Diverted by Appearance or Delivery</a:t>
          </a:r>
          <a:endParaRPr lang="en-US" sz="2400" dirty="0"/>
        </a:p>
      </dgm:t>
    </dgm:pt>
    <dgm:pt modelId="{41A79580-F6C5-499C-981B-635DC4AB14BD}" type="parTrans" cxnId="{0EDE60A6-2B29-46AC-A2BB-FE7C5B609D05}">
      <dgm:prSet/>
      <dgm:spPr/>
      <dgm:t>
        <a:bodyPr/>
        <a:lstStyle/>
        <a:p>
          <a:endParaRPr lang="en-US" sz="2000"/>
        </a:p>
      </dgm:t>
    </dgm:pt>
    <dgm:pt modelId="{FEAF68A8-DE3D-4581-959B-5CD122E07D84}" type="sibTrans" cxnId="{0EDE60A6-2B29-46AC-A2BB-FE7C5B609D05}">
      <dgm:prSet/>
      <dgm:spPr/>
      <dgm:t>
        <a:bodyPr/>
        <a:lstStyle/>
        <a:p>
          <a:endParaRPr lang="en-US" sz="2000"/>
        </a:p>
      </dgm:t>
    </dgm:pt>
    <dgm:pt modelId="{750051E6-91B8-4BC7-B4FF-D5C6F43145A6}">
      <dgm:prSet custT="1"/>
      <dgm:spPr>
        <a:solidFill>
          <a:schemeClr val="tx1"/>
        </a:solidFill>
      </dgm:spPr>
      <dgm:t>
        <a:bodyPr/>
        <a:lstStyle/>
        <a:p>
          <a:pPr rtl="0"/>
          <a:r>
            <a:rPr lang="en-US" sz="2400" dirty="0" smtClean="0"/>
            <a:t>Suspend Judgment- Biases &amp; prejudices</a:t>
          </a:r>
          <a:endParaRPr lang="en-US" sz="2400" dirty="0"/>
        </a:p>
      </dgm:t>
    </dgm:pt>
    <dgm:pt modelId="{945A1780-F2CD-4E61-9ABF-EC437506E545}" type="parTrans" cxnId="{612DAC49-6E09-4E15-975F-93DD7CA5BF58}">
      <dgm:prSet/>
      <dgm:spPr/>
      <dgm:t>
        <a:bodyPr/>
        <a:lstStyle/>
        <a:p>
          <a:endParaRPr lang="en-US" sz="2000"/>
        </a:p>
      </dgm:t>
    </dgm:pt>
    <dgm:pt modelId="{3402E02E-66BD-4B51-A5A9-5A67E74F2D3D}" type="sibTrans" cxnId="{612DAC49-6E09-4E15-975F-93DD7CA5BF58}">
      <dgm:prSet/>
      <dgm:spPr/>
      <dgm:t>
        <a:bodyPr/>
        <a:lstStyle/>
        <a:p>
          <a:endParaRPr lang="en-US" sz="2000"/>
        </a:p>
      </dgm:t>
    </dgm:pt>
    <dgm:pt modelId="{EA593626-A777-4D20-9B7D-ACB541B4B58F}">
      <dgm:prSet custT="1"/>
      <dgm:spPr>
        <a:solidFill>
          <a:schemeClr val="tx1"/>
        </a:solidFill>
      </dgm:spPr>
      <dgm:t>
        <a:bodyPr/>
        <a:lstStyle/>
        <a:p>
          <a:pPr rtl="0"/>
          <a:r>
            <a:rPr lang="en-US" sz="2400" smtClean="0"/>
            <a:t>Focus Your Listening</a:t>
          </a:r>
          <a:endParaRPr lang="en-US" sz="2400"/>
        </a:p>
      </dgm:t>
    </dgm:pt>
    <dgm:pt modelId="{85E0185E-08B2-4469-A347-34969404E57A}" type="parTrans" cxnId="{87CC4254-337C-4037-AAE0-4628C5188794}">
      <dgm:prSet/>
      <dgm:spPr/>
      <dgm:t>
        <a:bodyPr/>
        <a:lstStyle/>
        <a:p>
          <a:endParaRPr lang="en-US" sz="2000"/>
        </a:p>
      </dgm:t>
    </dgm:pt>
    <dgm:pt modelId="{98F3CC08-899F-4D89-BE4D-1E262E5FC244}" type="sibTrans" cxnId="{87CC4254-337C-4037-AAE0-4628C5188794}">
      <dgm:prSet/>
      <dgm:spPr/>
      <dgm:t>
        <a:bodyPr/>
        <a:lstStyle/>
        <a:p>
          <a:endParaRPr lang="en-US" sz="2000"/>
        </a:p>
      </dgm:t>
    </dgm:pt>
    <dgm:pt modelId="{8EF22CC3-9F57-4794-807F-150C0989AF6A}">
      <dgm:prSet custT="1"/>
      <dgm:spPr>
        <a:solidFill>
          <a:schemeClr val="tx1"/>
        </a:solidFill>
      </dgm:spPr>
      <dgm:t>
        <a:bodyPr/>
        <a:lstStyle/>
        <a:p>
          <a:pPr rtl="0"/>
          <a:r>
            <a:rPr lang="en-US" sz="2400" dirty="0" smtClean="0"/>
            <a:t>Develop Note-Taking Skills</a:t>
          </a:r>
          <a:endParaRPr lang="en-US" sz="2400" dirty="0"/>
        </a:p>
      </dgm:t>
    </dgm:pt>
    <dgm:pt modelId="{5FDD3E0D-209E-4F9C-BBFC-A38784FAC957}" type="parTrans" cxnId="{8AA2C6E6-E9D0-4A96-B2D8-E0EEB4C67126}">
      <dgm:prSet/>
      <dgm:spPr/>
      <dgm:t>
        <a:bodyPr/>
        <a:lstStyle/>
        <a:p>
          <a:endParaRPr lang="en-US" sz="2000"/>
        </a:p>
      </dgm:t>
    </dgm:pt>
    <dgm:pt modelId="{33D66FF0-A2C5-42BF-AF5F-C7118729499C}" type="sibTrans" cxnId="{8AA2C6E6-E9D0-4A96-B2D8-E0EEB4C67126}">
      <dgm:prSet/>
      <dgm:spPr/>
      <dgm:t>
        <a:bodyPr/>
        <a:lstStyle/>
        <a:p>
          <a:endParaRPr lang="en-US" sz="2000"/>
        </a:p>
      </dgm:t>
    </dgm:pt>
    <dgm:pt modelId="{846C6084-91E8-4E4F-8F3D-3C3505AD3A17}" type="pres">
      <dgm:prSet presAssocID="{997BE55B-8A69-421E-B246-C31B9AB4C46E}" presName="diagram" presStyleCnt="0">
        <dgm:presLayoutVars>
          <dgm:dir/>
          <dgm:resizeHandles val="exact"/>
        </dgm:presLayoutVars>
      </dgm:prSet>
      <dgm:spPr/>
      <dgm:t>
        <a:bodyPr/>
        <a:lstStyle/>
        <a:p>
          <a:endParaRPr lang="en-US"/>
        </a:p>
      </dgm:t>
    </dgm:pt>
    <dgm:pt modelId="{B9304C2F-0F6C-4513-92C7-51BC018D32EF}" type="pres">
      <dgm:prSet presAssocID="{A04E93D4-6954-40E0-85B9-A12B66333B11}" presName="node" presStyleLbl="node1" presStyleIdx="0" presStyleCnt="7">
        <dgm:presLayoutVars>
          <dgm:bulletEnabled val="1"/>
        </dgm:presLayoutVars>
      </dgm:prSet>
      <dgm:spPr/>
      <dgm:t>
        <a:bodyPr/>
        <a:lstStyle/>
        <a:p>
          <a:endParaRPr lang="en-US"/>
        </a:p>
      </dgm:t>
    </dgm:pt>
    <dgm:pt modelId="{55D411BB-D7F8-4F02-8FF7-F2905F840188}" type="pres">
      <dgm:prSet presAssocID="{8B3061A2-6819-4B8C-8B1D-383F90E93C3D}" presName="sibTrans" presStyleCnt="0"/>
      <dgm:spPr/>
    </dgm:pt>
    <dgm:pt modelId="{C42AEADD-A090-4FA3-B285-CE605F2EA3E0}" type="pres">
      <dgm:prSet presAssocID="{23752732-F5AD-4E29-BE52-135CC0C488DD}" presName="node" presStyleLbl="node1" presStyleIdx="1" presStyleCnt="7" custLinFactNeighborX="-2405" custLinFactNeighborY="-2405">
        <dgm:presLayoutVars>
          <dgm:bulletEnabled val="1"/>
        </dgm:presLayoutVars>
      </dgm:prSet>
      <dgm:spPr/>
      <dgm:t>
        <a:bodyPr/>
        <a:lstStyle/>
        <a:p>
          <a:endParaRPr lang="en-US"/>
        </a:p>
      </dgm:t>
    </dgm:pt>
    <dgm:pt modelId="{2CF94A7A-0BD3-4A88-8DF0-E33499324155}" type="pres">
      <dgm:prSet presAssocID="{120C8B39-DFEB-4FCB-ABEB-9800D46BC4DB}" presName="sibTrans" presStyleCnt="0"/>
      <dgm:spPr/>
    </dgm:pt>
    <dgm:pt modelId="{EF492067-FADE-4EC6-A814-41C15B5ABED1}" type="pres">
      <dgm:prSet presAssocID="{DC95B73F-2949-40B0-B85A-CACECC4EBF31}" presName="node" presStyleLbl="node1" presStyleIdx="2" presStyleCnt="7">
        <dgm:presLayoutVars>
          <dgm:bulletEnabled val="1"/>
        </dgm:presLayoutVars>
      </dgm:prSet>
      <dgm:spPr/>
      <dgm:t>
        <a:bodyPr/>
        <a:lstStyle/>
        <a:p>
          <a:endParaRPr lang="en-US"/>
        </a:p>
      </dgm:t>
    </dgm:pt>
    <dgm:pt modelId="{48F2D5CA-272E-403F-B1D0-89F0D600865F}" type="pres">
      <dgm:prSet presAssocID="{6EA3A198-C98B-4698-9A70-2B02801D018F}" presName="sibTrans" presStyleCnt="0"/>
      <dgm:spPr/>
    </dgm:pt>
    <dgm:pt modelId="{77624ECB-9335-474A-8AB3-18773105DA8F}" type="pres">
      <dgm:prSet presAssocID="{7B0BD0C4-0CC0-4840-A59C-2B4C8FADAF47}" presName="node" presStyleLbl="node1" presStyleIdx="3" presStyleCnt="7">
        <dgm:presLayoutVars>
          <dgm:bulletEnabled val="1"/>
        </dgm:presLayoutVars>
      </dgm:prSet>
      <dgm:spPr/>
      <dgm:t>
        <a:bodyPr/>
        <a:lstStyle/>
        <a:p>
          <a:endParaRPr lang="en-US"/>
        </a:p>
      </dgm:t>
    </dgm:pt>
    <dgm:pt modelId="{B1D3D107-16B3-4CA5-B5E4-1CE9F453ACF1}" type="pres">
      <dgm:prSet presAssocID="{FEAF68A8-DE3D-4581-959B-5CD122E07D84}" presName="sibTrans" presStyleCnt="0"/>
      <dgm:spPr/>
    </dgm:pt>
    <dgm:pt modelId="{2D19AB7A-B44C-4D35-847D-1A92A7C6CE96}" type="pres">
      <dgm:prSet presAssocID="{750051E6-91B8-4BC7-B4FF-D5C6F43145A6}" presName="node" presStyleLbl="node1" presStyleIdx="4" presStyleCnt="7">
        <dgm:presLayoutVars>
          <dgm:bulletEnabled val="1"/>
        </dgm:presLayoutVars>
      </dgm:prSet>
      <dgm:spPr/>
      <dgm:t>
        <a:bodyPr/>
        <a:lstStyle/>
        <a:p>
          <a:endParaRPr lang="en-US"/>
        </a:p>
      </dgm:t>
    </dgm:pt>
    <dgm:pt modelId="{C3005AF8-87FB-4BDB-BEFA-B849DF6E0D3E}" type="pres">
      <dgm:prSet presAssocID="{3402E02E-66BD-4B51-A5A9-5A67E74F2D3D}" presName="sibTrans" presStyleCnt="0"/>
      <dgm:spPr/>
    </dgm:pt>
    <dgm:pt modelId="{534B20BE-AFCE-440A-AEE5-A44CBD3396E6}" type="pres">
      <dgm:prSet presAssocID="{EA593626-A777-4D20-9B7D-ACB541B4B58F}" presName="node" presStyleLbl="node1" presStyleIdx="5" presStyleCnt="7">
        <dgm:presLayoutVars>
          <dgm:bulletEnabled val="1"/>
        </dgm:presLayoutVars>
      </dgm:prSet>
      <dgm:spPr/>
      <dgm:t>
        <a:bodyPr/>
        <a:lstStyle/>
        <a:p>
          <a:endParaRPr lang="en-US"/>
        </a:p>
      </dgm:t>
    </dgm:pt>
    <dgm:pt modelId="{E8A0F0DC-65F6-460C-AC25-1FA5D9E64B27}" type="pres">
      <dgm:prSet presAssocID="{98F3CC08-899F-4D89-BE4D-1E262E5FC244}" presName="sibTrans" presStyleCnt="0"/>
      <dgm:spPr/>
    </dgm:pt>
    <dgm:pt modelId="{D11A287B-1643-4332-B94E-FE90E39FB218}" type="pres">
      <dgm:prSet presAssocID="{8EF22CC3-9F57-4794-807F-150C0989AF6A}" presName="node" presStyleLbl="node1" presStyleIdx="6" presStyleCnt="7">
        <dgm:presLayoutVars>
          <dgm:bulletEnabled val="1"/>
        </dgm:presLayoutVars>
      </dgm:prSet>
      <dgm:spPr/>
      <dgm:t>
        <a:bodyPr/>
        <a:lstStyle/>
        <a:p>
          <a:endParaRPr lang="en-US"/>
        </a:p>
      </dgm:t>
    </dgm:pt>
  </dgm:ptLst>
  <dgm:cxnLst>
    <dgm:cxn modelId="{234AE6BA-62A3-4BFF-9E2D-4BF6603F71AF}" type="presOf" srcId="{750051E6-91B8-4BC7-B4FF-D5C6F43145A6}" destId="{2D19AB7A-B44C-4D35-847D-1A92A7C6CE96}" srcOrd="0" destOrd="0" presId="urn:microsoft.com/office/officeart/2005/8/layout/default"/>
    <dgm:cxn modelId="{4E612331-A0C9-4C05-A7F7-63CE96E852AC}" srcId="{997BE55B-8A69-421E-B246-C31B9AB4C46E}" destId="{DC95B73F-2949-40B0-B85A-CACECC4EBF31}" srcOrd="2" destOrd="0" parTransId="{44CE39E5-1708-4F42-AE2E-9BC62D83BABF}" sibTransId="{6EA3A198-C98B-4698-9A70-2B02801D018F}"/>
    <dgm:cxn modelId="{1BC7E2B0-F585-4183-9DD1-BFD7BCBF07CC}" srcId="{997BE55B-8A69-421E-B246-C31B9AB4C46E}" destId="{23752732-F5AD-4E29-BE52-135CC0C488DD}" srcOrd="1" destOrd="0" parTransId="{A448566B-C2F8-43CA-BDAA-9DB456CF9A94}" sibTransId="{120C8B39-DFEB-4FCB-ABEB-9800D46BC4DB}"/>
    <dgm:cxn modelId="{D5850399-E543-4331-A509-8C8F80A0130F}" type="presOf" srcId="{8EF22CC3-9F57-4794-807F-150C0989AF6A}" destId="{D11A287B-1643-4332-B94E-FE90E39FB218}" srcOrd="0" destOrd="0" presId="urn:microsoft.com/office/officeart/2005/8/layout/default"/>
    <dgm:cxn modelId="{0EDE60A6-2B29-46AC-A2BB-FE7C5B609D05}" srcId="{997BE55B-8A69-421E-B246-C31B9AB4C46E}" destId="{7B0BD0C4-0CC0-4840-A59C-2B4C8FADAF47}" srcOrd="3" destOrd="0" parTransId="{41A79580-F6C5-499C-981B-635DC4AB14BD}" sibTransId="{FEAF68A8-DE3D-4581-959B-5CD122E07D84}"/>
    <dgm:cxn modelId="{54FC218A-9A19-47AB-82CA-725A851C3CF6}" type="presOf" srcId="{A04E93D4-6954-40E0-85B9-A12B66333B11}" destId="{B9304C2F-0F6C-4513-92C7-51BC018D32EF}" srcOrd="0" destOrd="0" presId="urn:microsoft.com/office/officeart/2005/8/layout/default"/>
    <dgm:cxn modelId="{8AA2C6E6-E9D0-4A96-B2D8-E0EEB4C67126}" srcId="{997BE55B-8A69-421E-B246-C31B9AB4C46E}" destId="{8EF22CC3-9F57-4794-807F-150C0989AF6A}" srcOrd="6" destOrd="0" parTransId="{5FDD3E0D-209E-4F9C-BBFC-A38784FAC957}" sibTransId="{33D66FF0-A2C5-42BF-AF5F-C7118729499C}"/>
    <dgm:cxn modelId="{375951E3-ECCF-49CA-9903-1AA6ADE9BDD1}" type="presOf" srcId="{DC95B73F-2949-40B0-B85A-CACECC4EBF31}" destId="{EF492067-FADE-4EC6-A814-41C15B5ABED1}" srcOrd="0" destOrd="0" presId="urn:microsoft.com/office/officeart/2005/8/layout/default"/>
    <dgm:cxn modelId="{F59E5367-6EA8-4527-AB41-DBCDAB987D64}" type="presOf" srcId="{23752732-F5AD-4E29-BE52-135CC0C488DD}" destId="{C42AEADD-A090-4FA3-B285-CE605F2EA3E0}" srcOrd="0" destOrd="0" presId="urn:microsoft.com/office/officeart/2005/8/layout/default"/>
    <dgm:cxn modelId="{851369C3-E2E6-4E51-B456-565CF78B2A7B}" srcId="{997BE55B-8A69-421E-B246-C31B9AB4C46E}" destId="{A04E93D4-6954-40E0-85B9-A12B66333B11}" srcOrd="0" destOrd="0" parTransId="{E37D2E7B-CFFC-4A32-9092-ECACE6ED4B41}" sibTransId="{8B3061A2-6819-4B8C-8B1D-383F90E93C3D}"/>
    <dgm:cxn modelId="{87CC4254-337C-4037-AAE0-4628C5188794}" srcId="{997BE55B-8A69-421E-B246-C31B9AB4C46E}" destId="{EA593626-A777-4D20-9B7D-ACB541B4B58F}" srcOrd="5" destOrd="0" parTransId="{85E0185E-08B2-4469-A347-34969404E57A}" sibTransId="{98F3CC08-899F-4D89-BE4D-1E262E5FC244}"/>
    <dgm:cxn modelId="{5DAA9BC1-3107-477D-9BE7-C3CD7BC30CF1}" type="presOf" srcId="{7B0BD0C4-0CC0-4840-A59C-2B4C8FADAF47}" destId="{77624ECB-9335-474A-8AB3-18773105DA8F}" srcOrd="0" destOrd="0" presId="urn:microsoft.com/office/officeart/2005/8/layout/default"/>
    <dgm:cxn modelId="{612DAC49-6E09-4E15-975F-93DD7CA5BF58}" srcId="{997BE55B-8A69-421E-B246-C31B9AB4C46E}" destId="{750051E6-91B8-4BC7-B4FF-D5C6F43145A6}" srcOrd="4" destOrd="0" parTransId="{945A1780-F2CD-4E61-9ABF-EC437506E545}" sibTransId="{3402E02E-66BD-4B51-A5A9-5A67E74F2D3D}"/>
    <dgm:cxn modelId="{AD8C127E-063E-4D47-9D96-E592C32D2FDE}" type="presOf" srcId="{EA593626-A777-4D20-9B7D-ACB541B4B58F}" destId="{534B20BE-AFCE-440A-AEE5-A44CBD3396E6}" srcOrd="0" destOrd="0" presId="urn:microsoft.com/office/officeart/2005/8/layout/default"/>
    <dgm:cxn modelId="{590FEE07-F87C-4976-9C43-C248529D26DF}" type="presOf" srcId="{997BE55B-8A69-421E-B246-C31B9AB4C46E}" destId="{846C6084-91E8-4E4F-8F3D-3C3505AD3A17}" srcOrd="0" destOrd="0" presId="urn:microsoft.com/office/officeart/2005/8/layout/default"/>
    <dgm:cxn modelId="{69F65617-7E89-4BB8-8D89-92D29E0FBB97}" type="presParOf" srcId="{846C6084-91E8-4E4F-8F3D-3C3505AD3A17}" destId="{B9304C2F-0F6C-4513-92C7-51BC018D32EF}" srcOrd="0" destOrd="0" presId="urn:microsoft.com/office/officeart/2005/8/layout/default"/>
    <dgm:cxn modelId="{AFFCC259-2BAD-42A8-B148-279805F24FAE}" type="presParOf" srcId="{846C6084-91E8-4E4F-8F3D-3C3505AD3A17}" destId="{55D411BB-D7F8-4F02-8FF7-F2905F840188}" srcOrd="1" destOrd="0" presId="urn:microsoft.com/office/officeart/2005/8/layout/default"/>
    <dgm:cxn modelId="{13A6B407-825D-4C70-8866-B330C084F5AE}" type="presParOf" srcId="{846C6084-91E8-4E4F-8F3D-3C3505AD3A17}" destId="{C42AEADD-A090-4FA3-B285-CE605F2EA3E0}" srcOrd="2" destOrd="0" presId="urn:microsoft.com/office/officeart/2005/8/layout/default"/>
    <dgm:cxn modelId="{106F1705-36CA-431F-98C4-5739B5F92ED4}" type="presParOf" srcId="{846C6084-91E8-4E4F-8F3D-3C3505AD3A17}" destId="{2CF94A7A-0BD3-4A88-8DF0-E33499324155}" srcOrd="3" destOrd="0" presId="urn:microsoft.com/office/officeart/2005/8/layout/default"/>
    <dgm:cxn modelId="{244AEBBE-A4E1-443D-9248-5006FF4C6609}" type="presParOf" srcId="{846C6084-91E8-4E4F-8F3D-3C3505AD3A17}" destId="{EF492067-FADE-4EC6-A814-41C15B5ABED1}" srcOrd="4" destOrd="0" presId="urn:microsoft.com/office/officeart/2005/8/layout/default"/>
    <dgm:cxn modelId="{A44CB3E8-F403-4D1C-B8A6-A501852285A5}" type="presParOf" srcId="{846C6084-91E8-4E4F-8F3D-3C3505AD3A17}" destId="{48F2D5CA-272E-403F-B1D0-89F0D600865F}" srcOrd="5" destOrd="0" presId="urn:microsoft.com/office/officeart/2005/8/layout/default"/>
    <dgm:cxn modelId="{08D4B894-368B-410E-A925-011FCAF99949}" type="presParOf" srcId="{846C6084-91E8-4E4F-8F3D-3C3505AD3A17}" destId="{77624ECB-9335-474A-8AB3-18773105DA8F}" srcOrd="6" destOrd="0" presId="urn:microsoft.com/office/officeart/2005/8/layout/default"/>
    <dgm:cxn modelId="{E84D8B9E-E233-4AE4-B6C1-3F3B83C3180F}" type="presParOf" srcId="{846C6084-91E8-4E4F-8F3D-3C3505AD3A17}" destId="{B1D3D107-16B3-4CA5-B5E4-1CE9F453ACF1}" srcOrd="7" destOrd="0" presId="urn:microsoft.com/office/officeart/2005/8/layout/default"/>
    <dgm:cxn modelId="{B9392CDA-D834-4788-B8D8-7BE4DDE8FD0A}" type="presParOf" srcId="{846C6084-91E8-4E4F-8F3D-3C3505AD3A17}" destId="{2D19AB7A-B44C-4D35-847D-1A92A7C6CE96}" srcOrd="8" destOrd="0" presId="urn:microsoft.com/office/officeart/2005/8/layout/default"/>
    <dgm:cxn modelId="{5973117F-BD51-4B42-A298-EEF9537BC17F}" type="presParOf" srcId="{846C6084-91E8-4E4F-8F3D-3C3505AD3A17}" destId="{C3005AF8-87FB-4BDB-BEFA-B849DF6E0D3E}" srcOrd="9" destOrd="0" presId="urn:microsoft.com/office/officeart/2005/8/layout/default"/>
    <dgm:cxn modelId="{2E008F2E-043E-4C6E-BD57-181FA6C3DFAF}" type="presParOf" srcId="{846C6084-91E8-4E4F-8F3D-3C3505AD3A17}" destId="{534B20BE-AFCE-440A-AEE5-A44CBD3396E6}" srcOrd="10" destOrd="0" presId="urn:microsoft.com/office/officeart/2005/8/layout/default"/>
    <dgm:cxn modelId="{83071ACB-E67E-4C07-9143-D76240B0DB38}" type="presParOf" srcId="{846C6084-91E8-4E4F-8F3D-3C3505AD3A17}" destId="{E8A0F0DC-65F6-460C-AC25-1FA5D9E64B27}" srcOrd="11" destOrd="0" presId="urn:microsoft.com/office/officeart/2005/8/layout/default"/>
    <dgm:cxn modelId="{CC13AD89-4019-4EBD-AB2C-43054E51F124}" type="presParOf" srcId="{846C6084-91E8-4E4F-8F3D-3C3505AD3A17}" destId="{D11A287B-1643-4332-B94E-FE90E39FB218}" srcOrd="12"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9CD4F370-5771-4AC5-9B3F-4837EF805373}"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11ACB1B8-7854-4709-BBED-32BCE5865E55}">
      <dgm:prSet custT="1"/>
      <dgm:spPr/>
      <dgm:t>
        <a:bodyPr/>
        <a:lstStyle/>
        <a:p>
          <a:pPr rtl="0"/>
          <a:r>
            <a:rPr lang="en-US" sz="2600" b="1" u="sng" dirty="0" smtClean="0">
              <a:solidFill>
                <a:srgbClr val="FF0000"/>
              </a:solidFill>
            </a:rPr>
            <a:t>1. Participatory/Active Listening:</a:t>
          </a:r>
          <a:r>
            <a:rPr lang="en-US" sz="2600" b="1" dirty="0" smtClean="0">
              <a:solidFill>
                <a:srgbClr val="FF0000"/>
              </a:solidFill>
            </a:rPr>
            <a:t> </a:t>
          </a:r>
        </a:p>
        <a:p>
          <a:pPr rtl="0"/>
          <a:r>
            <a:rPr lang="en-US" sz="2600" dirty="0" smtClean="0"/>
            <a:t>It involves </a:t>
          </a:r>
          <a:r>
            <a:rPr lang="en-US" sz="2600" dirty="0" smtClean="0">
              <a:solidFill>
                <a:srgbClr val="FFFF00"/>
              </a:solidFill>
            </a:rPr>
            <a:t>physical alertness</a:t>
          </a:r>
          <a:r>
            <a:rPr lang="en-US" sz="2600" dirty="0" smtClean="0"/>
            <a:t>. Assuming an </a:t>
          </a:r>
          <a:r>
            <a:rPr lang="en-US" sz="2600" dirty="0" smtClean="0">
              <a:solidFill>
                <a:srgbClr val="FFFF00"/>
              </a:solidFill>
            </a:rPr>
            <a:t>upright posture</a:t>
          </a:r>
          <a:r>
            <a:rPr lang="en-US" sz="2600" dirty="0" smtClean="0"/>
            <a:t>. The </a:t>
          </a:r>
          <a:r>
            <a:rPr lang="en-US" sz="2600" dirty="0" smtClean="0">
              <a:solidFill>
                <a:srgbClr val="FFFF00"/>
              </a:solidFill>
            </a:rPr>
            <a:t>speaker is focused</a:t>
          </a:r>
          <a:r>
            <a:rPr lang="en-US" sz="2600" dirty="0" smtClean="0"/>
            <a:t>. Participating in communication interaction as an </a:t>
          </a:r>
          <a:r>
            <a:rPr lang="en-US" sz="2600" dirty="0" smtClean="0">
              <a:solidFill>
                <a:srgbClr val="FFFF00"/>
              </a:solidFill>
            </a:rPr>
            <a:t>equal partner </a:t>
          </a:r>
          <a:r>
            <a:rPr lang="en-US" sz="2600" dirty="0" smtClean="0"/>
            <a:t>with the </a:t>
          </a:r>
          <a:r>
            <a:rPr lang="en-US" sz="2600" dirty="0" smtClean="0"/>
            <a:t>speaker being </a:t>
          </a:r>
          <a:r>
            <a:rPr lang="en-US" sz="2600" dirty="0" smtClean="0">
              <a:solidFill>
                <a:srgbClr val="FFFF00"/>
              </a:solidFill>
            </a:rPr>
            <a:t>emotionally and intellectually ready to engage </a:t>
          </a:r>
          <a:r>
            <a:rPr lang="en-US" sz="2600" dirty="0" smtClean="0"/>
            <a:t>in the active sharing of the meaning.  </a:t>
          </a:r>
        </a:p>
        <a:p>
          <a:pPr rtl="0"/>
          <a:r>
            <a:rPr lang="en-US" sz="2600" dirty="0" smtClean="0"/>
            <a:t>(e.g.: discussions, debates, group activities, etc.) </a:t>
          </a:r>
        </a:p>
        <a:p>
          <a:pPr rtl="0"/>
          <a:endParaRPr lang="en-US" sz="2600" dirty="0" smtClean="0"/>
        </a:p>
        <a:p>
          <a:pPr rtl="0"/>
          <a:endParaRPr lang="en-US" sz="2600" dirty="0" smtClean="0"/>
        </a:p>
        <a:p>
          <a:pPr rtl="0"/>
          <a:endParaRPr lang="en-US" sz="2600" dirty="0"/>
        </a:p>
      </dgm:t>
    </dgm:pt>
    <dgm:pt modelId="{BAEB645D-A03C-46C5-A54E-145037F4DDAF}" type="parTrans" cxnId="{790AD6B3-C99A-4579-8732-D251B39908AD}">
      <dgm:prSet/>
      <dgm:spPr/>
      <dgm:t>
        <a:bodyPr/>
        <a:lstStyle/>
        <a:p>
          <a:endParaRPr lang="en-US"/>
        </a:p>
      </dgm:t>
    </dgm:pt>
    <dgm:pt modelId="{6BC7BB44-47BC-4B13-8FF7-CB52BF6446C9}" type="sibTrans" cxnId="{790AD6B3-C99A-4579-8732-D251B39908AD}">
      <dgm:prSet/>
      <dgm:spPr/>
      <dgm:t>
        <a:bodyPr/>
        <a:lstStyle/>
        <a:p>
          <a:endParaRPr lang="en-US"/>
        </a:p>
      </dgm:t>
    </dgm:pt>
    <dgm:pt modelId="{E9EAB1C6-D9F5-429E-B6DE-FB5D56A9F5DC}">
      <dgm:prSet custT="1"/>
      <dgm:spPr/>
      <dgm:t>
        <a:bodyPr/>
        <a:lstStyle/>
        <a:p>
          <a:pPr rtl="0"/>
          <a:r>
            <a:rPr lang="en-US" sz="2600" b="1" u="sng" dirty="0" smtClean="0">
              <a:solidFill>
                <a:srgbClr val="FF0000"/>
              </a:solidFill>
            </a:rPr>
            <a:t>2. PASSIVE/ AESTHETIC/ APPRECIATIVE/EXTENSIVE LISTENING/:</a:t>
          </a:r>
          <a:r>
            <a:rPr lang="en-US" sz="2600" b="1" dirty="0" smtClean="0">
              <a:solidFill>
                <a:srgbClr val="FF0000"/>
              </a:solidFill>
            </a:rPr>
            <a:t> </a:t>
          </a:r>
        </a:p>
        <a:p>
          <a:pPr rtl="0"/>
          <a:r>
            <a:rPr lang="en-US" sz="2600" dirty="0" smtClean="0"/>
            <a:t>Purpose is pleasure/satisfaction and language improvement. It is listening </a:t>
          </a:r>
          <a:r>
            <a:rPr lang="en-US" sz="2600" dirty="0" smtClean="0">
              <a:solidFill>
                <a:srgbClr val="FFFF00"/>
              </a:solidFill>
            </a:rPr>
            <a:t>without reacting</a:t>
          </a:r>
          <a:r>
            <a:rPr lang="en-US" sz="2600" dirty="0" smtClean="0"/>
            <a:t>. It is a form of </a:t>
          </a:r>
          <a:r>
            <a:rPr lang="en-US" sz="2600" dirty="0" smtClean="0">
              <a:solidFill>
                <a:srgbClr val="FFFF00"/>
              </a:solidFill>
            </a:rPr>
            <a:t>one-way communication </a:t>
          </a:r>
          <a:r>
            <a:rPr lang="en-US" sz="2600" dirty="0" smtClean="0"/>
            <a:t>wherein there is no exchange involved between the interlocutors. </a:t>
          </a:r>
        </a:p>
        <a:p>
          <a:pPr rtl="0"/>
          <a:r>
            <a:rPr lang="en-US" sz="2600" dirty="0" smtClean="0"/>
            <a:t>(e.g.: listening to music, radio, recorded lectures, etc.)</a:t>
          </a:r>
          <a:endParaRPr lang="en-US" sz="2600" dirty="0"/>
        </a:p>
      </dgm:t>
    </dgm:pt>
    <dgm:pt modelId="{22B40C16-2FC2-4685-9F37-4FE797080165}" type="parTrans" cxnId="{4E36B6E7-F67C-4451-92B7-EA59C0D4D403}">
      <dgm:prSet/>
      <dgm:spPr/>
      <dgm:t>
        <a:bodyPr/>
        <a:lstStyle/>
        <a:p>
          <a:endParaRPr lang="en-US"/>
        </a:p>
      </dgm:t>
    </dgm:pt>
    <dgm:pt modelId="{C7DDC26F-2823-484C-8963-15FEE11B6D5D}" type="sibTrans" cxnId="{4E36B6E7-F67C-4451-92B7-EA59C0D4D403}">
      <dgm:prSet/>
      <dgm:spPr/>
      <dgm:t>
        <a:bodyPr/>
        <a:lstStyle/>
        <a:p>
          <a:endParaRPr lang="en-US"/>
        </a:p>
      </dgm:t>
    </dgm:pt>
    <dgm:pt modelId="{193214C9-5F24-443C-84C6-431D5A79AE40}" type="pres">
      <dgm:prSet presAssocID="{9CD4F370-5771-4AC5-9B3F-4837EF805373}" presName="vert0" presStyleCnt="0">
        <dgm:presLayoutVars>
          <dgm:dir/>
          <dgm:animOne val="branch"/>
          <dgm:animLvl val="lvl"/>
        </dgm:presLayoutVars>
      </dgm:prSet>
      <dgm:spPr/>
      <dgm:t>
        <a:bodyPr/>
        <a:lstStyle/>
        <a:p>
          <a:endParaRPr lang="en-US"/>
        </a:p>
      </dgm:t>
    </dgm:pt>
    <dgm:pt modelId="{D3093539-D6A0-46C5-BC3E-BB377E6B541E}" type="pres">
      <dgm:prSet presAssocID="{11ACB1B8-7854-4709-BBED-32BCE5865E55}" presName="thickLine" presStyleLbl="alignNode1" presStyleIdx="0" presStyleCnt="2"/>
      <dgm:spPr/>
    </dgm:pt>
    <dgm:pt modelId="{9C8F2501-B42B-463C-AE57-DA8F8802A1FF}" type="pres">
      <dgm:prSet presAssocID="{11ACB1B8-7854-4709-BBED-32BCE5865E55}" presName="horz1" presStyleCnt="0"/>
      <dgm:spPr/>
    </dgm:pt>
    <dgm:pt modelId="{36C6A190-171A-4E04-B46F-86DD071F45B4}" type="pres">
      <dgm:prSet presAssocID="{11ACB1B8-7854-4709-BBED-32BCE5865E55}" presName="tx1" presStyleLbl="revTx" presStyleIdx="0" presStyleCnt="2"/>
      <dgm:spPr/>
      <dgm:t>
        <a:bodyPr/>
        <a:lstStyle/>
        <a:p>
          <a:endParaRPr lang="en-US"/>
        </a:p>
      </dgm:t>
    </dgm:pt>
    <dgm:pt modelId="{C3709B6F-8FE7-4358-B747-ADE10977D0B0}" type="pres">
      <dgm:prSet presAssocID="{11ACB1B8-7854-4709-BBED-32BCE5865E55}" presName="vert1" presStyleCnt="0"/>
      <dgm:spPr/>
    </dgm:pt>
    <dgm:pt modelId="{65C42476-FCBC-4F15-9980-44B4CF7F02F2}" type="pres">
      <dgm:prSet presAssocID="{E9EAB1C6-D9F5-429E-B6DE-FB5D56A9F5DC}" presName="thickLine" presStyleLbl="alignNode1" presStyleIdx="1" presStyleCnt="2"/>
      <dgm:spPr/>
    </dgm:pt>
    <dgm:pt modelId="{5F1853DF-CB47-4A24-8D13-D92425E816B3}" type="pres">
      <dgm:prSet presAssocID="{E9EAB1C6-D9F5-429E-B6DE-FB5D56A9F5DC}" presName="horz1" presStyleCnt="0"/>
      <dgm:spPr/>
    </dgm:pt>
    <dgm:pt modelId="{6AAA9684-361F-4473-AB7A-428B875187EB}" type="pres">
      <dgm:prSet presAssocID="{E9EAB1C6-D9F5-429E-B6DE-FB5D56A9F5DC}" presName="tx1" presStyleLbl="revTx" presStyleIdx="1" presStyleCnt="2" custScaleY="81799"/>
      <dgm:spPr/>
      <dgm:t>
        <a:bodyPr/>
        <a:lstStyle/>
        <a:p>
          <a:endParaRPr lang="en-US"/>
        </a:p>
      </dgm:t>
    </dgm:pt>
    <dgm:pt modelId="{DBEAD94A-5BF2-4450-954E-05CCF865067F}" type="pres">
      <dgm:prSet presAssocID="{E9EAB1C6-D9F5-429E-B6DE-FB5D56A9F5DC}" presName="vert1" presStyleCnt="0"/>
      <dgm:spPr/>
    </dgm:pt>
  </dgm:ptLst>
  <dgm:cxnLst>
    <dgm:cxn modelId="{790AD6B3-C99A-4579-8732-D251B39908AD}" srcId="{9CD4F370-5771-4AC5-9B3F-4837EF805373}" destId="{11ACB1B8-7854-4709-BBED-32BCE5865E55}" srcOrd="0" destOrd="0" parTransId="{BAEB645D-A03C-46C5-A54E-145037F4DDAF}" sibTransId="{6BC7BB44-47BC-4B13-8FF7-CB52BF6446C9}"/>
    <dgm:cxn modelId="{D7DC1B3D-6C13-45A1-BCEC-9127B68DCCD3}" type="presOf" srcId="{9CD4F370-5771-4AC5-9B3F-4837EF805373}" destId="{193214C9-5F24-443C-84C6-431D5A79AE40}" srcOrd="0" destOrd="0" presId="urn:microsoft.com/office/officeart/2008/layout/LinedList"/>
    <dgm:cxn modelId="{AA58C753-AFCC-436A-A460-E44299FE6F82}" type="presOf" srcId="{E9EAB1C6-D9F5-429E-B6DE-FB5D56A9F5DC}" destId="{6AAA9684-361F-4473-AB7A-428B875187EB}" srcOrd="0" destOrd="0" presId="urn:microsoft.com/office/officeart/2008/layout/LinedList"/>
    <dgm:cxn modelId="{9EF27509-27FE-4EE0-9833-80A0A9C06CB1}" type="presOf" srcId="{11ACB1B8-7854-4709-BBED-32BCE5865E55}" destId="{36C6A190-171A-4E04-B46F-86DD071F45B4}" srcOrd="0" destOrd="0" presId="urn:microsoft.com/office/officeart/2008/layout/LinedList"/>
    <dgm:cxn modelId="{4E36B6E7-F67C-4451-92B7-EA59C0D4D403}" srcId="{9CD4F370-5771-4AC5-9B3F-4837EF805373}" destId="{E9EAB1C6-D9F5-429E-B6DE-FB5D56A9F5DC}" srcOrd="1" destOrd="0" parTransId="{22B40C16-2FC2-4685-9F37-4FE797080165}" sibTransId="{C7DDC26F-2823-484C-8963-15FEE11B6D5D}"/>
    <dgm:cxn modelId="{CD058197-94CF-42A4-94DE-DB043BBEBF19}" type="presParOf" srcId="{193214C9-5F24-443C-84C6-431D5A79AE40}" destId="{D3093539-D6A0-46C5-BC3E-BB377E6B541E}" srcOrd="0" destOrd="0" presId="urn:microsoft.com/office/officeart/2008/layout/LinedList"/>
    <dgm:cxn modelId="{8A5E82E5-9C7D-4CA6-816E-8089D714C556}" type="presParOf" srcId="{193214C9-5F24-443C-84C6-431D5A79AE40}" destId="{9C8F2501-B42B-463C-AE57-DA8F8802A1FF}" srcOrd="1" destOrd="0" presId="urn:microsoft.com/office/officeart/2008/layout/LinedList"/>
    <dgm:cxn modelId="{FA1901E1-67AB-43C1-88B9-A603C16D9472}" type="presParOf" srcId="{9C8F2501-B42B-463C-AE57-DA8F8802A1FF}" destId="{36C6A190-171A-4E04-B46F-86DD071F45B4}" srcOrd="0" destOrd="0" presId="urn:microsoft.com/office/officeart/2008/layout/LinedList"/>
    <dgm:cxn modelId="{10AC64E4-45F6-41A7-9CD2-62646A4D1D01}" type="presParOf" srcId="{9C8F2501-B42B-463C-AE57-DA8F8802A1FF}" destId="{C3709B6F-8FE7-4358-B747-ADE10977D0B0}" srcOrd="1" destOrd="0" presId="urn:microsoft.com/office/officeart/2008/layout/LinedList"/>
    <dgm:cxn modelId="{03492148-47B0-4D65-BDE6-65DA8903D929}" type="presParOf" srcId="{193214C9-5F24-443C-84C6-431D5A79AE40}" destId="{65C42476-FCBC-4F15-9980-44B4CF7F02F2}" srcOrd="2" destOrd="0" presId="urn:microsoft.com/office/officeart/2008/layout/LinedList"/>
    <dgm:cxn modelId="{73AC98A5-6ED8-483C-9F2A-19DF541BAAD4}" type="presParOf" srcId="{193214C9-5F24-443C-84C6-431D5A79AE40}" destId="{5F1853DF-CB47-4A24-8D13-D92425E816B3}" srcOrd="3" destOrd="0" presId="urn:microsoft.com/office/officeart/2008/layout/LinedList"/>
    <dgm:cxn modelId="{595F954C-7FCD-4DB1-8E76-B79725BA2A23}" type="presParOf" srcId="{5F1853DF-CB47-4A24-8D13-D92425E816B3}" destId="{6AAA9684-361F-4473-AB7A-428B875187EB}" srcOrd="0" destOrd="0" presId="urn:microsoft.com/office/officeart/2008/layout/LinedList"/>
    <dgm:cxn modelId="{800CE2C9-8DD1-42E2-9EA1-E330F3998679}" type="presParOf" srcId="{5F1853DF-CB47-4A24-8D13-D92425E816B3}" destId="{DBEAD94A-5BF2-4450-954E-05CCF865067F}"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7AB5132-5488-4AA1-BF49-7E2393527D47}">
      <dsp:nvSpPr>
        <dsp:cNvPr id="0" name=""/>
        <dsp:cNvSpPr/>
      </dsp:nvSpPr>
      <dsp:spPr>
        <a:xfrm>
          <a:off x="0" y="0"/>
          <a:ext cx="10058399" cy="1691426"/>
        </a:xfrm>
        <a:prstGeom prst="roundRect">
          <a:avLst/>
        </a:prstGeom>
        <a:solidFill>
          <a:schemeClr val="bg1"/>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l" defTabSz="1422400" rtl="0">
            <a:lnSpc>
              <a:spcPct val="90000"/>
            </a:lnSpc>
            <a:spcBef>
              <a:spcPct val="0"/>
            </a:spcBef>
            <a:spcAft>
              <a:spcPct val="35000"/>
            </a:spcAft>
          </a:pPr>
          <a:r>
            <a:rPr lang="en-US" sz="3200" kern="1200" dirty="0" smtClean="0"/>
            <a:t>1. Active process of receiving and responding to spoken messages.</a:t>
          </a:r>
          <a:endParaRPr lang="en-US" sz="3200" kern="1200" dirty="0"/>
        </a:p>
      </dsp:txBody>
      <dsp:txXfrm>
        <a:off x="82569" y="82569"/>
        <a:ext cx="9893261" cy="1526288"/>
      </dsp:txXfrm>
    </dsp:sp>
    <dsp:sp modelId="{495D37B0-B553-4AEA-820C-FE91B511122B}">
      <dsp:nvSpPr>
        <dsp:cNvPr id="0" name=""/>
        <dsp:cNvSpPr/>
      </dsp:nvSpPr>
      <dsp:spPr>
        <a:xfrm>
          <a:off x="0" y="1693850"/>
          <a:ext cx="10058399" cy="1691426"/>
        </a:xfrm>
        <a:prstGeom prst="roundRect">
          <a:avLst/>
        </a:prstGeom>
        <a:solidFill>
          <a:schemeClr val="bg1"/>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l" defTabSz="1422400" rtl="0">
            <a:lnSpc>
              <a:spcPct val="90000"/>
            </a:lnSpc>
            <a:spcBef>
              <a:spcPct val="0"/>
            </a:spcBef>
            <a:spcAft>
              <a:spcPct val="35000"/>
            </a:spcAft>
          </a:pPr>
          <a:r>
            <a:rPr lang="en-US" sz="3200" kern="1200" dirty="0" smtClean="0"/>
            <a:t>2. It is the ability to accurately receive and interpret messages in the communication process</a:t>
          </a:r>
          <a:endParaRPr lang="en-US" sz="3200" kern="1200" dirty="0"/>
        </a:p>
      </dsp:txBody>
      <dsp:txXfrm>
        <a:off x="82569" y="1776419"/>
        <a:ext cx="9893261" cy="1526288"/>
      </dsp:txXfrm>
    </dsp:sp>
    <dsp:sp modelId="{BAE969E3-1BEF-4828-A195-8ABB10385D46}">
      <dsp:nvSpPr>
        <dsp:cNvPr id="0" name=""/>
        <dsp:cNvSpPr/>
      </dsp:nvSpPr>
      <dsp:spPr>
        <a:xfrm>
          <a:off x="0" y="3411827"/>
          <a:ext cx="10058399" cy="1691426"/>
        </a:xfrm>
        <a:prstGeom prst="roundRect">
          <a:avLst/>
        </a:prstGeom>
        <a:solidFill>
          <a:schemeClr val="bg1"/>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a:lnSpc>
              <a:spcPct val="90000"/>
            </a:lnSpc>
            <a:spcBef>
              <a:spcPct val="0"/>
            </a:spcBef>
            <a:spcAft>
              <a:spcPct val="35000"/>
            </a:spcAft>
          </a:pPr>
          <a:r>
            <a:rPr lang="en-GB" sz="2800" kern="1200" dirty="0" smtClean="0"/>
            <a:t>3. Act of understanding an oral message. It is an extremely complex activity (Buck, 2001) that requires much more than simple perception of the acoustic signal.</a:t>
          </a:r>
          <a:endParaRPr lang="en-US" sz="2800" kern="1200" dirty="0"/>
        </a:p>
      </dsp:txBody>
      <dsp:txXfrm>
        <a:off x="82569" y="3494396"/>
        <a:ext cx="9893261" cy="1526288"/>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755A56-E9D8-4B78-8A53-B220FB7F915D}">
      <dsp:nvSpPr>
        <dsp:cNvPr id="0" name=""/>
        <dsp:cNvSpPr/>
      </dsp:nvSpPr>
      <dsp:spPr>
        <a:xfrm>
          <a:off x="0" y="0"/>
          <a:ext cx="11313740" cy="0"/>
        </a:xfrm>
        <a:prstGeom prst="lin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BC7DF5A-F86A-4C59-9746-C4F431C09EB3}">
      <dsp:nvSpPr>
        <dsp:cNvPr id="0" name=""/>
        <dsp:cNvSpPr/>
      </dsp:nvSpPr>
      <dsp:spPr>
        <a:xfrm>
          <a:off x="0" y="0"/>
          <a:ext cx="11313740" cy="58882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lvl="0" algn="l" defTabSz="1422400" rtl="0">
            <a:lnSpc>
              <a:spcPct val="90000"/>
            </a:lnSpc>
            <a:spcBef>
              <a:spcPct val="0"/>
            </a:spcBef>
            <a:spcAft>
              <a:spcPct val="35000"/>
            </a:spcAft>
          </a:pPr>
          <a:r>
            <a:rPr lang="en-US" sz="3200" b="1" u="sng" kern="1200" dirty="0" smtClean="0">
              <a:solidFill>
                <a:srgbClr val="FF0000"/>
              </a:solidFill>
            </a:rPr>
            <a:t>3. Surface Listening:</a:t>
          </a:r>
          <a:r>
            <a:rPr lang="en-US" sz="3200" b="1" kern="1200" dirty="0" smtClean="0">
              <a:solidFill>
                <a:srgbClr val="FF0000"/>
              </a:solidFill>
            </a:rPr>
            <a:t> </a:t>
          </a:r>
        </a:p>
        <a:p>
          <a:pPr lvl="0" algn="l" defTabSz="1422400" rtl="0">
            <a:lnSpc>
              <a:spcPct val="90000"/>
            </a:lnSpc>
            <a:spcBef>
              <a:spcPct val="0"/>
            </a:spcBef>
            <a:spcAft>
              <a:spcPct val="35000"/>
            </a:spcAft>
          </a:pPr>
          <a:r>
            <a:rPr lang="en-US" sz="2600" kern="1200" dirty="0" smtClean="0"/>
            <a:t>Surface listening is </a:t>
          </a:r>
          <a:r>
            <a:rPr lang="en-US" sz="2600" kern="1200" dirty="0" smtClean="0">
              <a:solidFill>
                <a:srgbClr val="FF0000"/>
              </a:solidFill>
            </a:rPr>
            <a:t>deriving the literal </a:t>
          </a:r>
        </a:p>
        <a:p>
          <a:pPr lvl="0" algn="l" defTabSz="1422400" rtl="0">
            <a:lnSpc>
              <a:spcPct val="90000"/>
            </a:lnSpc>
            <a:spcBef>
              <a:spcPct val="0"/>
            </a:spcBef>
            <a:spcAft>
              <a:spcPct val="35000"/>
            </a:spcAft>
          </a:pPr>
          <a:r>
            <a:rPr lang="en-US" sz="2600" kern="1200" dirty="0" smtClean="0">
              <a:solidFill>
                <a:srgbClr val="FF0000"/>
              </a:solidFill>
            </a:rPr>
            <a:t>meaning</a:t>
          </a:r>
          <a:r>
            <a:rPr lang="en-US" sz="2600" kern="1200" dirty="0" smtClean="0"/>
            <a:t>. In surface listening, we just listen to the surface or superficial things and when we listen </a:t>
          </a:r>
          <a:r>
            <a:rPr lang="en-US" sz="2600" kern="1200" dirty="0" smtClean="0">
              <a:solidFill>
                <a:srgbClr val="FF0000"/>
              </a:solidFill>
            </a:rPr>
            <a:t>we do not focus on the whole message or meanings behind it</a:t>
          </a:r>
          <a:r>
            <a:rPr lang="en-US" sz="2600" kern="1200" dirty="0" smtClean="0"/>
            <a:t>.</a:t>
          </a:r>
        </a:p>
        <a:p>
          <a:pPr lvl="0" algn="l" defTabSz="1422400" rtl="0">
            <a:lnSpc>
              <a:spcPct val="90000"/>
            </a:lnSpc>
            <a:spcBef>
              <a:spcPct val="0"/>
            </a:spcBef>
            <a:spcAft>
              <a:spcPct val="35000"/>
            </a:spcAft>
          </a:pPr>
          <a:r>
            <a:rPr lang="en-US" sz="2600" kern="1200" dirty="0" smtClean="0"/>
            <a:t>(e.g.: listening to the breaking news, general announcements, etc.)</a:t>
          </a:r>
        </a:p>
        <a:p>
          <a:pPr lvl="0" algn="l" defTabSz="1422400" rtl="0">
            <a:lnSpc>
              <a:spcPct val="90000"/>
            </a:lnSpc>
            <a:spcBef>
              <a:spcPct val="0"/>
            </a:spcBef>
            <a:spcAft>
              <a:spcPct val="35000"/>
            </a:spcAft>
          </a:pPr>
          <a:endParaRPr lang="en-US" sz="2600" kern="1200" dirty="0" smtClean="0">
            <a:solidFill>
              <a:srgbClr val="FF0000"/>
            </a:solidFill>
          </a:endParaRPr>
        </a:p>
        <a:p>
          <a:pPr lvl="0" algn="l" defTabSz="1422400" rtl="0">
            <a:lnSpc>
              <a:spcPct val="90000"/>
            </a:lnSpc>
            <a:spcBef>
              <a:spcPct val="0"/>
            </a:spcBef>
            <a:spcAft>
              <a:spcPct val="35000"/>
            </a:spcAft>
          </a:pPr>
          <a:r>
            <a:rPr lang="en-US" sz="2600" b="1" kern="1200" dirty="0" smtClean="0">
              <a:solidFill>
                <a:srgbClr val="FF0000"/>
              </a:solidFill>
              <a:latin typeface="KabelITCbyBT-Book"/>
            </a:rPr>
            <a:t>4. INFORMATIVE/EFFERENT LISTENING</a:t>
          </a:r>
        </a:p>
        <a:p>
          <a:pPr lvl="0" algn="l" defTabSz="1422400">
            <a:lnSpc>
              <a:spcPct val="90000"/>
            </a:lnSpc>
            <a:spcBef>
              <a:spcPct val="0"/>
            </a:spcBef>
            <a:spcAft>
              <a:spcPct val="35000"/>
            </a:spcAft>
          </a:pPr>
          <a:r>
            <a:rPr lang="en-US" sz="2600" kern="1200" dirty="0" smtClean="0">
              <a:latin typeface="Giovanni-Book"/>
            </a:rPr>
            <a:t>It is a  type of goal-based listening that requires the listener to interpret verbal and non-verbal cues, concentrating on the message. This may be the content of a lesson, directions, instructions, etc.</a:t>
          </a:r>
          <a:endParaRPr lang="en-US" sz="2600" kern="1200" dirty="0"/>
        </a:p>
      </dsp:txBody>
      <dsp:txXfrm>
        <a:off x="0" y="0"/>
        <a:ext cx="11313740" cy="588822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374037-7786-4203-9F6C-3DE19347272A}">
      <dsp:nvSpPr>
        <dsp:cNvPr id="0" name=""/>
        <dsp:cNvSpPr/>
      </dsp:nvSpPr>
      <dsp:spPr>
        <a:xfrm>
          <a:off x="0" y="70843"/>
          <a:ext cx="11038114" cy="5096520"/>
        </a:xfrm>
        <a:prstGeom prst="roundRect">
          <a:avLst/>
        </a:prstGeom>
        <a:solidFill>
          <a:schemeClr val="bg1"/>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lvl="0" algn="l" defTabSz="1466850">
            <a:lnSpc>
              <a:spcPct val="90000"/>
            </a:lnSpc>
            <a:spcBef>
              <a:spcPct val="0"/>
            </a:spcBef>
            <a:spcAft>
              <a:spcPct val="35000"/>
            </a:spcAft>
          </a:pPr>
          <a:r>
            <a:rPr lang="en-GB" sz="3300" kern="1200" dirty="0" smtClean="0">
              <a:solidFill>
                <a:schemeClr val="tx1"/>
              </a:solidFill>
            </a:rPr>
            <a:t>4. It involves speech decoding and comprehending.</a:t>
          </a:r>
        </a:p>
        <a:p>
          <a:pPr lvl="0" algn="l" defTabSz="1466850">
            <a:lnSpc>
              <a:spcPct val="90000"/>
            </a:lnSpc>
            <a:spcBef>
              <a:spcPct val="0"/>
            </a:spcBef>
            <a:spcAft>
              <a:spcPct val="35000"/>
            </a:spcAft>
          </a:pPr>
          <a:r>
            <a:rPr lang="en-GB" sz="3300" kern="1200" dirty="0" smtClean="0">
              <a:solidFill>
                <a:schemeClr val="tx1"/>
              </a:solidFill>
            </a:rPr>
            <a:t>5. Listening comprehension is not something that happens because of what the speaker says, but </a:t>
          </a:r>
          <a:r>
            <a:rPr lang="en-GB" sz="3300" b="1" kern="1200" dirty="0" smtClean="0">
              <a:solidFill>
                <a:schemeClr val="tx1"/>
              </a:solidFill>
            </a:rPr>
            <a:t>“the listener has a crucial part to play in the process, by activating various types of knowledge and by applying what he knows to what he hears and trying to understand what the speaker means</a:t>
          </a:r>
          <a:r>
            <a:rPr lang="en-GB" sz="3300" kern="1200" dirty="0" smtClean="0">
              <a:solidFill>
                <a:schemeClr val="tx1"/>
              </a:solidFill>
            </a:rPr>
            <a:t>” (Anderson &amp; Lynch, 1988: 6).</a:t>
          </a:r>
        </a:p>
      </dsp:txBody>
      <dsp:txXfrm>
        <a:off x="248792" y="319635"/>
        <a:ext cx="10540530" cy="459893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06AED3-6F29-485B-B32C-0D58CA27EF52}">
      <dsp:nvSpPr>
        <dsp:cNvPr id="0" name=""/>
        <dsp:cNvSpPr/>
      </dsp:nvSpPr>
      <dsp:spPr>
        <a:xfrm>
          <a:off x="334579" y="1110"/>
          <a:ext cx="4056486" cy="1622594"/>
        </a:xfrm>
        <a:prstGeom prst="chevron">
          <a:avLst/>
        </a:prstGeom>
        <a:solidFill>
          <a:schemeClr val="bg1"/>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13970" rIns="0" bIns="13970" numCol="1" spcCol="1270" anchor="ctr" anchorCtr="0">
          <a:noAutofit/>
        </a:bodyPr>
        <a:lstStyle/>
        <a:p>
          <a:pPr lvl="0" algn="ctr" defTabSz="977900" rtl="0">
            <a:lnSpc>
              <a:spcPct val="90000"/>
            </a:lnSpc>
            <a:spcBef>
              <a:spcPct val="0"/>
            </a:spcBef>
            <a:spcAft>
              <a:spcPct val="35000"/>
            </a:spcAft>
          </a:pPr>
          <a:r>
            <a:rPr lang="en-US" sz="2200" b="1" kern="1200" dirty="0" smtClean="0"/>
            <a:t>Hearing is simply the act of perceiving sound by the ear. Ends at ‘receiving.’</a:t>
          </a:r>
          <a:endParaRPr lang="en-US" sz="2200" kern="1200" dirty="0"/>
        </a:p>
      </dsp:txBody>
      <dsp:txXfrm>
        <a:off x="1145876" y="1110"/>
        <a:ext cx="2433892" cy="1622594"/>
      </dsp:txXfrm>
    </dsp:sp>
    <dsp:sp modelId="{2668A388-5D90-4D14-9F43-8795D3142E9D}">
      <dsp:nvSpPr>
        <dsp:cNvPr id="0" name=""/>
        <dsp:cNvSpPr/>
      </dsp:nvSpPr>
      <dsp:spPr>
        <a:xfrm>
          <a:off x="334579" y="1851971"/>
          <a:ext cx="4056486" cy="1622594"/>
        </a:xfrm>
        <a:prstGeom prst="chevron">
          <a:avLst/>
        </a:prstGeom>
        <a:solidFill>
          <a:schemeClr val="bg1"/>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13970" rIns="0" bIns="13970" numCol="1" spcCol="1270" anchor="ctr" anchorCtr="0">
          <a:noAutofit/>
        </a:bodyPr>
        <a:lstStyle/>
        <a:p>
          <a:pPr lvl="0" algn="ctr" defTabSz="977900" rtl="0">
            <a:lnSpc>
              <a:spcPct val="90000"/>
            </a:lnSpc>
            <a:spcBef>
              <a:spcPct val="0"/>
            </a:spcBef>
            <a:spcAft>
              <a:spcPct val="35000"/>
            </a:spcAft>
          </a:pPr>
          <a:r>
            <a:rPr lang="en-US" sz="2200" b="1" kern="1200" dirty="0" smtClean="0"/>
            <a:t>Hearing occurs with or without our consent</a:t>
          </a:r>
          <a:endParaRPr lang="en-US" sz="2200" kern="1200" dirty="0"/>
        </a:p>
      </dsp:txBody>
      <dsp:txXfrm>
        <a:off x="1145876" y="1851971"/>
        <a:ext cx="2433892" cy="162259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9C97D2F-CF6F-4C4B-9409-4F97258D706B}">
      <dsp:nvSpPr>
        <dsp:cNvPr id="0" name=""/>
        <dsp:cNvSpPr/>
      </dsp:nvSpPr>
      <dsp:spPr>
        <a:xfrm>
          <a:off x="348257" y="306"/>
          <a:ext cx="4058364" cy="1623345"/>
        </a:xfrm>
        <a:prstGeom prst="chevron">
          <a:avLst/>
        </a:prstGeom>
        <a:solidFill>
          <a:schemeClr val="bg1"/>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13970" rIns="0" bIns="13970" numCol="1" spcCol="1270" anchor="ctr" anchorCtr="0">
          <a:noAutofit/>
        </a:bodyPr>
        <a:lstStyle/>
        <a:p>
          <a:pPr lvl="0" algn="ctr" defTabSz="977900" rtl="0">
            <a:lnSpc>
              <a:spcPct val="90000"/>
            </a:lnSpc>
            <a:spcBef>
              <a:spcPct val="0"/>
            </a:spcBef>
            <a:spcAft>
              <a:spcPct val="35000"/>
            </a:spcAft>
          </a:pPr>
          <a:r>
            <a:rPr lang="en-US" sz="2200" b="1" kern="1200" dirty="0" smtClean="0"/>
            <a:t>Listening is an action where we actively concentrate on what we hear</a:t>
          </a:r>
          <a:endParaRPr lang="en-US" sz="2200" kern="1200" dirty="0"/>
        </a:p>
      </dsp:txBody>
      <dsp:txXfrm>
        <a:off x="1159930" y="306"/>
        <a:ext cx="2435019" cy="1623345"/>
      </dsp:txXfrm>
    </dsp:sp>
    <dsp:sp modelId="{3C8D91AD-D690-429B-BE79-A976B80DAE5C}">
      <dsp:nvSpPr>
        <dsp:cNvPr id="0" name=""/>
        <dsp:cNvSpPr/>
      </dsp:nvSpPr>
      <dsp:spPr>
        <a:xfrm>
          <a:off x="348257" y="1851227"/>
          <a:ext cx="4058364" cy="1623345"/>
        </a:xfrm>
        <a:prstGeom prst="chevron">
          <a:avLst/>
        </a:prstGeom>
        <a:solidFill>
          <a:schemeClr val="bg1"/>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13970" rIns="0" bIns="13970" numCol="1" spcCol="1270" anchor="ctr" anchorCtr="0">
          <a:noAutofit/>
        </a:bodyPr>
        <a:lstStyle/>
        <a:p>
          <a:pPr lvl="0" algn="ctr" defTabSz="977900" rtl="0">
            <a:lnSpc>
              <a:spcPct val="90000"/>
            </a:lnSpc>
            <a:spcBef>
              <a:spcPct val="0"/>
            </a:spcBef>
            <a:spcAft>
              <a:spcPct val="35000"/>
            </a:spcAft>
          </a:pPr>
          <a:r>
            <a:rPr lang="en-US" sz="2200" b="1" kern="1200" dirty="0" smtClean="0"/>
            <a:t>In listening our brain processes the information into knowledge</a:t>
          </a:r>
          <a:endParaRPr lang="en-US" sz="2200" kern="1200" dirty="0"/>
        </a:p>
      </dsp:txBody>
      <dsp:txXfrm>
        <a:off x="1159930" y="1851227"/>
        <a:ext cx="2435019" cy="162334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91129BA-82A3-45CA-8015-F96C38D5500C}">
      <dsp:nvSpPr>
        <dsp:cNvPr id="0" name=""/>
        <dsp:cNvSpPr/>
      </dsp:nvSpPr>
      <dsp:spPr>
        <a:xfrm>
          <a:off x="0" y="0"/>
          <a:ext cx="10058399" cy="0"/>
        </a:xfrm>
        <a:prstGeom prst="lin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CEE616A-1A72-47B2-A139-2447E6D485DB}">
      <dsp:nvSpPr>
        <dsp:cNvPr id="0" name=""/>
        <dsp:cNvSpPr/>
      </dsp:nvSpPr>
      <dsp:spPr>
        <a:xfrm>
          <a:off x="0" y="0"/>
          <a:ext cx="10058399" cy="2596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0970" tIns="140970" rIns="140970" bIns="140970" numCol="1" spcCol="1270" anchor="t" anchorCtr="0">
          <a:noAutofit/>
        </a:bodyPr>
        <a:lstStyle/>
        <a:p>
          <a:pPr lvl="0" algn="l" defTabSz="1644650" rtl="0">
            <a:lnSpc>
              <a:spcPct val="90000"/>
            </a:lnSpc>
            <a:spcBef>
              <a:spcPct val="0"/>
            </a:spcBef>
            <a:spcAft>
              <a:spcPct val="35000"/>
            </a:spcAft>
          </a:pPr>
          <a:r>
            <a:rPr lang="en-US" sz="3700" kern="1200" dirty="0" smtClean="0"/>
            <a:t>To follow and comprehend discourse such as lectures, conversations, interviews, and discussions</a:t>
          </a:r>
        </a:p>
        <a:p>
          <a:pPr lvl="0" algn="l" defTabSz="1644650" rtl="0">
            <a:lnSpc>
              <a:spcPct val="90000"/>
            </a:lnSpc>
            <a:spcBef>
              <a:spcPct val="0"/>
            </a:spcBef>
            <a:spcAft>
              <a:spcPct val="35000"/>
            </a:spcAft>
          </a:pPr>
          <a:endParaRPr lang="en-US" sz="3700" kern="1200" dirty="0"/>
        </a:p>
      </dsp:txBody>
      <dsp:txXfrm>
        <a:off x="0" y="0"/>
        <a:ext cx="10058399" cy="2596702"/>
      </dsp:txXfrm>
    </dsp:sp>
    <dsp:sp modelId="{67DC85A8-31B3-4ED2-A2FF-C0A8FC04CC11}">
      <dsp:nvSpPr>
        <dsp:cNvPr id="0" name=""/>
        <dsp:cNvSpPr/>
      </dsp:nvSpPr>
      <dsp:spPr>
        <a:xfrm>
          <a:off x="0" y="2596702"/>
          <a:ext cx="10058399" cy="0"/>
        </a:xfrm>
        <a:prstGeom prst="lin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D3B1082-2C6D-4166-B886-62FC9742C074}">
      <dsp:nvSpPr>
        <dsp:cNvPr id="0" name=""/>
        <dsp:cNvSpPr/>
      </dsp:nvSpPr>
      <dsp:spPr>
        <a:xfrm>
          <a:off x="0" y="2596702"/>
          <a:ext cx="10058399" cy="2596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0970" tIns="140970" rIns="140970" bIns="140970" numCol="1" spcCol="1270" anchor="t" anchorCtr="0">
          <a:noAutofit/>
        </a:bodyPr>
        <a:lstStyle/>
        <a:p>
          <a:pPr lvl="0" algn="l" defTabSz="1644650" rtl="0">
            <a:lnSpc>
              <a:spcPct val="90000"/>
            </a:lnSpc>
            <a:spcBef>
              <a:spcPct val="0"/>
            </a:spcBef>
            <a:spcAft>
              <a:spcPct val="35000"/>
            </a:spcAft>
          </a:pPr>
          <a:r>
            <a:rPr lang="en-US" sz="3700" kern="1200" smtClean="0"/>
            <a:t>To develop adequate speaking </a:t>
          </a:r>
          <a:r>
            <a:rPr lang="en-US" sz="3700" b="1" kern="1200" smtClean="0"/>
            <a:t>skills</a:t>
          </a:r>
          <a:r>
            <a:rPr lang="en-US" sz="3700" kern="1200" smtClean="0"/>
            <a:t> to communicate </a:t>
          </a:r>
          <a:r>
            <a:rPr lang="en-US" sz="3700" b="1" kern="1200" smtClean="0"/>
            <a:t>effectively</a:t>
          </a:r>
          <a:endParaRPr lang="en-US" sz="3700" kern="1200"/>
        </a:p>
      </dsp:txBody>
      <dsp:txXfrm>
        <a:off x="0" y="2596702"/>
        <a:ext cx="10058399" cy="259670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4AB74B6-2EA9-46AC-AA1B-8327323C0CC9}">
      <dsp:nvSpPr>
        <dsp:cNvPr id="0" name=""/>
        <dsp:cNvSpPr/>
      </dsp:nvSpPr>
      <dsp:spPr>
        <a:xfrm>
          <a:off x="-2861" y="0"/>
          <a:ext cx="5708468" cy="5708468"/>
        </a:xfrm>
        <a:prstGeom prst="pie">
          <a:avLst>
            <a:gd name="adj1" fmla="val 5400000"/>
            <a:gd name="adj2" fmla="val 1620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C5C26D2-C318-4DFD-9C05-DADCA1B9E05E}">
      <dsp:nvSpPr>
        <dsp:cNvPr id="0" name=""/>
        <dsp:cNvSpPr/>
      </dsp:nvSpPr>
      <dsp:spPr>
        <a:xfrm>
          <a:off x="2851372" y="0"/>
          <a:ext cx="7894843" cy="5708468"/>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lvl="0" algn="ctr" defTabSz="1022350" rtl="0">
            <a:lnSpc>
              <a:spcPct val="90000"/>
            </a:lnSpc>
            <a:spcBef>
              <a:spcPct val="0"/>
            </a:spcBef>
            <a:spcAft>
              <a:spcPct val="35000"/>
            </a:spcAft>
          </a:pPr>
          <a:r>
            <a:rPr lang="en-US" sz="2300" b="1" kern="1200" smtClean="0"/>
            <a:t>Communication is not complete without effective listening</a:t>
          </a:r>
          <a:endParaRPr lang="en-US" sz="2300" kern="1200"/>
        </a:p>
      </dsp:txBody>
      <dsp:txXfrm>
        <a:off x="2851372" y="0"/>
        <a:ext cx="7894843" cy="913354"/>
      </dsp:txXfrm>
    </dsp:sp>
    <dsp:sp modelId="{5DA6C45F-F827-4298-B486-48004FFB7318}">
      <dsp:nvSpPr>
        <dsp:cNvPr id="0" name=""/>
        <dsp:cNvSpPr/>
      </dsp:nvSpPr>
      <dsp:spPr>
        <a:xfrm>
          <a:off x="596527" y="913354"/>
          <a:ext cx="4509689" cy="4509689"/>
        </a:xfrm>
        <a:prstGeom prst="pie">
          <a:avLst>
            <a:gd name="adj1" fmla="val 5400000"/>
            <a:gd name="adj2" fmla="val 1620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E0E6F05-80B4-4004-837C-9922695680D1}">
      <dsp:nvSpPr>
        <dsp:cNvPr id="0" name=""/>
        <dsp:cNvSpPr/>
      </dsp:nvSpPr>
      <dsp:spPr>
        <a:xfrm>
          <a:off x="2851372" y="913354"/>
          <a:ext cx="7894843" cy="4509689"/>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lvl="0" algn="ctr" defTabSz="1022350" rtl="0">
            <a:lnSpc>
              <a:spcPct val="90000"/>
            </a:lnSpc>
            <a:spcBef>
              <a:spcPct val="0"/>
            </a:spcBef>
            <a:spcAft>
              <a:spcPct val="35000"/>
            </a:spcAft>
          </a:pPr>
          <a:r>
            <a:rPr lang="en-US" sz="2300" b="1" kern="1200" smtClean="0"/>
            <a:t>An attentive listener stimulates better speaking </a:t>
          </a:r>
          <a:endParaRPr lang="en-US" sz="2300" kern="1200"/>
        </a:p>
      </dsp:txBody>
      <dsp:txXfrm>
        <a:off x="2851372" y="913354"/>
        <a:ext cx="7894843" cy="913354"/>
      </dsp:txXfrm>
    </dsp:sp>
    <dsp:sp modelId="{2D8FBD9A-2AC0-47F8-BADB-C9A9DC61EAD7}">
      <dsp:nvSpPr>
        <dsp:cNvPr id="0" name=""/>
        <dsp:cNvSpPr/>
      </dsp:nvSpPr>
      <dsp:spPr>
        <a:xfrm>
          <a:off x="1195916" y="1826709"/>
          <a:ext cx="3310911" cy="3310911"/>
        </a:xfrm>
        <a:prstGeom prst="pie">
          <a:avLst>
            <a:gd name="adj1" fmla="val 5400000"/>
            <a:gd name="adj2" fmla="val 1620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2F348BB-8B9C-4AEC-9E5D-41C62FC954E0}">
      <dsp:nvSpPr>
        <dsp:cNvPr id="0" name=""/>
        <dsp:cNvSpPr/>
      </dsp:nvSpPr>
      <dsp:spPr>
        <a:xfrm>
          <a:off x="2851372" y="1676758"/>
          <a:ext cx="7894843" cy="3610813"/>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lvl="0" algn="ctr" defTabSz="1022350" rtl="0">
            <a:lnSpc>
              <a:spcPct val="90000"/>
            </a:lnSpc>
            <a:spcBef>
              <a:spcPct val="0"/>
            </a:spcBef>
            <a:spcAft>
              <a:spcPct val="35000"/>
            </a:spcAft>
          </a:pPr>
          <a:r>
            <a:rPr lang="en-US" sz="2300" b="1" kern="1200" smtClean="0"/>
            <a:t>A good listener learns more than an indifferent listener</a:t>
          </a:r>
          <a:endParaRPr lang="en-US" sz="2300" kern="1200"/>
        </a:p>
      </dsp:txBody>
      <dsp:txXfrm>
        <a:off x="2851372" y="1676758"/>
        <a:ext cx="7894843" cy="996086"/>
      </dsp:txXfrm>
    </dsp:sp>
    <dsp:sp modelId="{2F7A5860-A11F-4ABC-8439-DBCC6BD17D2D}">
      <dsp:nvSpPr>
        <dsp:cNvPr id="0" name=""/>
        <dsp:cNvSpPr/>
      </dsp:nvSpPr>
      <dsp:spPr>
        <a:xfrm>
          <a:off x="1795305" y="2740064"/>
          <a:ext cx="2112133" cy="2112133"/>
        </a:xfrm>
        <a:prstGeom prst="pie">
          <a:avLst>
            <a:gd name="adj1" fmla="val 5400000"/>
            <a:gd name="adj2" fmla="val 1620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27EE11A-D51B-4808-AF02-5F0C1646D9A9}">
      <dsp:nvSpPr>
        <dsp:cNvPr id="0" name=""/>
        <dsp:cNvSpPr/>
      </dsp:nvSpPr>
      <dsp:spPr>
        <a:xfrm>
          <a:off x="2845648" y="2808371"/>
          <a:ext cx="7906290" cy="1975520"/>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lvl="0" algn="ctr" defTabSz="1022350" rtl="0">
            <a:lnSpc>
              <a:spcPct val="90000"/>
            </a:lnSpc>
            <a:spcBef>
              <a:spcPct val="0"/>
            </a:spcBef>
            <a:spcAft>
              <a:spcPct val="35000"/>
            </a:spcAft>
          </a:pPr>
          <a:r>
            <a:rPr lang="en-US" sz="2300" b="1" kern="1200" dirty="0" smtClean="0"/>
            <a:t>A good listener can restructure vague speaking in a way that produces clearer meaning</a:t>
          </a:r>
          <a:endParaRPr lang="en-US" sz="2300" kern="1200" dirty="0"/>
        </a:p>
      </dsp:txBody>
      <dsp:txXfrm>
        <a:off x="2845648" y="2808371"/>
        <a:ext cx="7906290" cy="854279"/>
      </dsp:txXfrm>
    </dsp:sp>
    <dsp:sp modelId="{A963E081-4B71-4736-A8DC-2C172F1A9A01}">
      <dsp:nvSpPr>
        <dsp:cNvPr id="0" name=""/>
        <dsp:cNvSpPr/>
      </dsp:nvSpPr>
      <dsp:spPr>
        <a:xfrm>
          <a:off x="2394694" y="3653419"/>
          <a:ext cx="913354" cy="913354"/>
        </a:xfrm>
        <a:prstGeom prst="pie">
          <a:avLst>
            <a:gd name="adj1" fmla="val 5400000"/>
            <a:gd name="adj2" fmla="val 1620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79BBBFE-4CC6-460C-89BC-9429319F4B81}">
      <dsp:nvSpPr>
        <dsp:cNvPr id="0" name=""/>
        <dsp:cNvSpPr/>
      </dsp:nvSpPr>
      <dsp:spPr>
        <a:xfrm>
          <a:off x="2851372" y="3653419"/>
          <a:ext cx="7894843" cy="913354"/>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lvl="0" algn="ctr" defTabSz="1022350" rtl="0">
            <a:lnSpc>
              <a:spcPct val="90000"/>
            </a:lnSpc>
            <a:spcBef>
              <a:spcPct val="0"/>
            </a:spcBef>
            <a:spcAft>
              <a:spcPct val="35000"/>
            </a:spcAft>
          </a:pPr>
          <a:r>
            <a:rPr lang="en-US" sz="2300" b="1" kern="1200" smtClean="0"/>
            <a:t>A good listener learns to detect prejudices, assumptions and attitudes</a:t>
          </a:r>
          <a:endParaRPr lang="en-US" sz="2300" kern="1200"/>
        </a:p>
      </dsp:txBody>
      <dsp:txXfrm>
        <a:off x="2851372" y="3653419"/>
        <a:ext cx="7894843" cy="913354"/>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45BB0F6-F6B8-499F-86BE-0CCDC1D440A2}">
      <dsp:nvSpPr>
        <dsp:cNvPr id="0" name=""/>
        <dsp:cNvSpPr/>
      </dsp:nvSpPr>
      <dsp:spPr>
        <a:xfrm>
          <a:off x="0" y="476890"/>
          <a:ext cx="8947150" cy="743535"/>
        </a:xfrm>
        <a:prstGeom prst="roundRect">
          <a:avLst/>
        </a:prstGeom>
        <a:gradFill rotWithShape="0">
          <a:gsLst>
            <a:gs pos="0">
              <a:schemeClr val="accent1">
                <a:hueOff val="0"/>
                <a:satOff val="0"/>
                <a:lumOff val="0"/>
                <a:alphaOff val="0"/>
                <a:tint val="64000"/>
                <a:lumMod val="118000"/>
              </a:schemeClr>
            </a:gs>
            <a:gs pos="100000">
              <a:schemeClr val="accent1">
                <a:hueOff val="0"/>
                <a:satOff val="0"/>
                <a:lumOff val="0"/>
                <a:alphaOff val="0"/>
                <a:tint val="92000"/>
                <a:alpha val="100000"/>
                <a:lumMod val="11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8110" tIns="118110" rIns="118110" bIns="118110" numCol="1" spcCol="1270" anchor="ctr" anchorCtr="0">
          <a:noAutofit/>
        </a:bodyPr>
        <a:lstStyle/>
        <a:p>
          <a:pPr lvl="0" algn="ctr" defTabSz="1377950" rtl="0">
            <a:lnSpc>
              <a:spcPct val="90000"/>
            </a:lnSpc>
            <a:spcBef>
              <a:spcPct val="0"/>
            </a:spcBef>
            <a:spcAft>
              <a:spcPct val="35000"/>
            </a:spcAft>
          </a:pPr>
          <a:r>
            <a:rPr lang="en-US" sz="3100" kern="1200" smtClean="0"/>
            <a:t>Not Concentrating</a:t>
          </a:r>
          <a:endParaRPr lang="en-US" sz="3100" kern="1200"/>
        </a:p>
      </dsp:txBody>
      <dsp:txXfrm>
        <a:off x="36296" y="513186"/>
        <a:ext cx="8874558" cy="670943"/>
      </dsp:txXfrm>
    </dsp:sp>
    <dsp:sp modelId="{717AD12D-6E13-4945-BAB1-20686B6935F6}">
      <dsp:nvSpPr>
        <dsp:cNvPr id="0" name=""/>
        <dsp:cNvSpPr/>
      </dsp:nvSpPr>
      <dsp:spPr>
        <a:xfrm>
          <a:off x="0" y="1309705"/>
          <a:ext cx="8947150" cy="743535"/>
        </a:xfrm>
        <a:prstGeom prst="roundRect">
          <a:avLst/>
        </a:prstGeom>
        <a:gradFill rotWithShape="0">
          <a:gsLst>
            <a:gs pos="0">
              <a:schemeClr val="accent1">
                <a:hueOff val="0"/>
                <a:satOff val="0"/>
                <a:lumOff val="0"/>
                <a:alphaOff val="0"/>
                <a:tint val="64000"/>
                <a:lumMod val="118000"/>
              </a:schemeClr>
            </a:gs>
            <a:gs pos="100000">
              <a:schemeClr val="accent1">
                <a:hueOff val="0"/>
                <a:satOff val="0"/>
                <a:lumOff val="0"/>
                <a:alphaOff val="0"/>
                <a:tint val="92000"/>
                <a:alpha val="100000"/>
                <a:lumMod val="11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8110" tIns="118110" rIns="118110" bIns="118110" numCol="1" spcCol="1270" anchor="ctr" anchorCtr="0">
          <a:noAutofit/>
        </a:bodyPr>
        <a:lstStyle/>
        <a:p>
          <a:pPr lvl="0" algn="ctr" defTabSz="1377950" rtl="0">
            <a:lnSpc>
              <a:spcPct val="90000"/>
            </a:lnSpc>
            <a:spcBef>
              <a:spcPct val="0"/>
            </a:spcBef>
            <a:spcAft>
              <a:spcPct val="35000"/>
            </a:spcAft>
          </a:pPr>
          <a:r>
            <a:rPr lang="en-US" sz="3100" kern="1200" smtClean="0"/>
            <a:t>Listening Too Hard</a:t>
          </a:r>
          <a:endParaRPr lang="en-US" sz="3100" kern="1200"/>
        </a:p>
      </dsp:txBody>
      <dsp:txXfrm>
        <a:off x="36296" y="1346001"/>
        <a:ext cx="8874558" cy="670943"/>
      </dsp:txXfrm>
    </dsp:sp>
    <dsp:sp modelId="{610729D8-923B-42F9-B24E-662A633EC922}">
      <dsp:nvSpPr>
        <dsp:cNvPr id="0" name=""/>
        <dsp:cNvSpPr/>
      </dsp:nvSpPr>
      <dsp:spPr>
        <a:xfrm>
          <a:off x="0" y="2142521"/>
          <a:ext cx="8947150" cy="743535"/>
        </a:xfrm>
        <a:prstGeom prst="roundRect">
          <a:avLst/>
        </a:prstGeom>
        <a:gradFill rotWithShape="0">
          <a:gsLst>
            <a:gs pos="0">
              <a:schemeClr val="accent1">
                <a:hueOff val="0"/>
                <a:satOff val="0"/>
                <a:lumOff val="0"/>
                <a:alphaOff val="0"/>
                <a:tint val="64000"/>
                <a:lumMod val="118000"/>
              </a:schemeClr>
            </a:gs>
            <a:gs pos="100000">
              <a:schemeClr val="accent1">
                <a:hueOff val="0"/>
                <a:satOff val="0"/>
                <a:lumOff val="0"/>
                <a:alphaOff val="0"/>
                <a:tint val="92000"/>
                <a:alpha val="100000"/>
                <a:lumMod val="11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8110" tIns="118110" rIns="118110" bIns="118110" numCol="1" spcCol="1270" anchor="ctr" anchorCtr="0">
          <a:noAutofit/>
        </a:bodyPr>
        <a:lstStyle/>
        <a:p>
          <a:pPr lvl="0" algn="ctr" defTabSz="1377950" rtl="0">
            <a:lnSpc>
              <a:spcPct val="90000"/>
            </a:lnSpc>
            <a:spcBef>
              <a:spcPct val="0"/>
            </a:spcBef>
            <a:spcAft>
              <a:spcPct val="35000"/>
            </a:spcAft>
          </a:pPr>
          <a:r>
            <a:rPr lang="en-US" sz="3100" kern="1200" smtClean="0"/>
            <a:t>Jumping to Conclusion</a:t>
          </a:r>
          <a:endParaRPr lang="en-US" sz="3100" kern="1200"/>
        </a:p>
      </dsp:txBody>
      <dsp:txXfrm>
        <a:off x="36296" y="2178817"/>
        <a:ext cx="8874558" cy="670943"/>
      </dsp:txXfrm>
    </dsp:sp>
    <dsp:sp modelId="{980E4E06-2DD8-413D-8EF8-92274C6F7CF5}">
      <dsp:nvSpPr>
        <dsp:cNvPr id="0" name=""/>
        <dsp:cNvSpPr/>
      </dsp:nvSpPr>
      <dsp:spPr>
        <a:xfrm>
          <a:off x="0" y="2975335"/>
          <a:ext cx="8947150" cy="743535"/>
        </a:xfrm>
        <a:prstGeom prst="roundRect">
          <a:avLst/>
        </a:prstGeom>
        <a:gradFill rotWithShape="0">
          <a:gsLst>
            <a:gs pos="0">
              <a:schemeClr val="accent1">
                <a:hueOff val="0"/>
                <a:satOff val="0"/>
                <a:lumOff val="0"/>
                <a:alphaOff val="0"/>
                <a:tint val="64000"/>
                <a:lumMod val="118000"/>
              </a:schemeClr>
            </a:gs>
            <a:gs pos="100000">
              <a:schemeClr val="accent1">
                <a:hueOff val="0"/>
                <a:satOff val="0"/>
                <a:lumOff val="0"/>
                <a:alphaOff val="0"/>
                <a:tint val="92000"/>
                <a:alpha val="100000"/>
                <a:lumMod val="11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8110" tIns="118110" rIns="118110" bIns="118110" numCol="1" spcCol="1270" anchor="ctr" anchorCtr="0">
          <a:noAutofit/>
        </a:bodyPr>
        <a:lstStyle/>
        <a:p>
          <a:pPr lvl="0" algn="ctr" defTabSz="1377950" rtl="0">
            <a:lnSpc>
              <a:spcPct val="90000"/>
            </a:lnSpc>
            <a:spcBef>
              <a:spcPct val="0"/>
            </a:spcBef>
            <a:spcAft>
              <a:spcPct val="35000"/>
            </a:spcAft>
          </a:pPr>
          <a:r>
            <a:rPr lang="en-US" sz="3100" kern="1200" smtClean="0"/>
            <a:t>Focusing on Delivery &amp; Personal Appearance</a:t>
          </a:r>
          <a:endParaRPr lang="en-US" sz="3100" kern="1200"/>
        </a:p>
      </dsp:txBody>
      <dsp:txXfrm>
        <a:off x="36296" y="3011631"/>
        <a:ext cx="8874558" cy="670943"/>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304C2F-0F6C-4513-92C7-51BC018D32EF}">
      <dsp:nvSpPr>
        <dsp:cNvPr id="0" name=""/>
        <dsp:cNvSpPr/>
      </dsp:nvSpPr>
      <dsp:spPr>
        <a:xfrm>
          <a:off x="776097" y="1734"/>
          <a:ext cx="2715339" cy="1629203"/>
        </a:xfrm>
        <a:prstGeom prst="rect">
          <a:avLst/>
        </a:prstGeom>
        <a:solidFill>
          <a:schemeClr val="tx1"/>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1440" tIns="91440" rIns="91440" bIns="91440" numCol="1" spcCol="1270" anchor="ctr" anchorCtr="0">
          <a:noAutofit/>
        </a:bodyPr>
        <a:lstStyle/>
        <a:p>
          <a:pPr lvl="0" algn="ctr" defTabSz="1066800" rtl="0">
            <a:lnSpc>
              <a:spcPct val="90000"/>
            </a:lnSpc>
            <a:spcBef>
              <a:spcPct val="0"/>
            </a:spcBef>
            <a:spcAft>
              <a:spcPct val="35000"/>
            </a:spcAft>
          </a:pPr>
          <a:r>
            <a:rPr lang="en-US" sz="2400" kern="1200" dirty="0" smtClean="0"/>
            <a:t>Take Listening Seriously</a:t>
          </a:r>
          <a:endParaRPr lang="en-US" sz="2400" kern="1200" dirty="0"/>
        </a:p>
      </dsp:txBody>
      <dsp:txXfrm>
        <a:off x="776097" y="1734"/>
        <a:ext cx="2715339" cy="1629203"/>
      </dsp:txXfrm>
    </dsp:sp>
    <dsp:sp modelId="{C42AEADD-A090-4FA3-B285-CE605F2EA3E0}">
      <dsp:nvSpPr>
        <dsp:cNvPr id="0" name=""/>
        <dsp:cNvSpPr/>
      </dsp:nvSpPr>
      <dsp:spPr>
        <a:xfrm>
          <a:off x="3697666" y="0"/>
          <a:ext cx="2715339" cy="1629203"/>
        </a:xfrm>
        <a:prstGeom prst="rect">
          <a:avLst/>
        </a:prstGeom>
        <a:solidFill>
          <a:schemeClr val="tx1"/>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1440" tIns="91440" rIns="91440" bIns="91440" numCol="1" spcCol="1270" anchor="ctr" anchorCtr="0">
          <a:noAutofit/>
        </a:bodyPr>
        <a:lstStyle/>
        <a:p>
          <a:pPr lvl="0" algn="ctr" defTabSz="1066800" rtl="0">
            <a:lnSpc>
              <a:spcPct val="90000"/>
            </a:lnSpc>
            <a:spcBef>
              <a:spcPct val="0"/>
            </a:spcBef>
            <a:spcAft>
              <a:spcPct val="35000"/>
            </a:spcAft>
          </a:pPr>
          <a:r>
            <a:rPr lang="en-US" sz="2400" kern="1200" dirty="0" smtClean="0"/>
            <a:t>Be an Active Listener</a:t>
          </a:r>
          <a:endParaRPr lang="en-US" sz="2400" kern="1200" dirty="0"/>
        </a:p>
      </dsp:txBody>
      <dsp:txXfrm>
        <a:off x="3697666" y="0"/>
        <a:ext cx="2715339" cy="1629203"/>
      </dsp:txXfrm>
    </dsp:sp>
    <dsp:sp modelId="{EF492067-FADE-4EC6-A814-41C15B5ABED1}">
      <dsp:nvSpPr>
        <dsp:cNvPr id="0" name=""/>
        <dsp:cNvSpPr/>
      </dsp:nvSpPr>
      <dsp:spPr>
        <a:xfrm>
          <a:off x="6749843" y="1734"/>
          <a:ext cx="2715339" cy="1629203"/>
        </a:xfrm>
        <a:prstGeom prst="rect">
          <a:avLst/>
        </a:prstGeom>
        <a:solidFill>
          <a:schemeClr val="tx1"/>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1440" tIns="91440" rIns="91440" bIns="91440" numCol="1" spcCol="1270" anchor="ctr" anchorCtr="0">
          <a:noAutofit/>
        </a:bodyPr>
        <a:lstStyle/>
        <a:p>
          <a:pPr lvl="0" algn="ctr" defTabSz="1066800" rtl="0">
            <a:lnSpc>
              <a:spcPct val="90000"/>
            </a:lnSpc>
            <a:spcBef>
              <a:spcPct val="0"/>
            </a:spcBef>
            <a:spcAft>
              <a:spcPct val="35000"/>
            </a:spcAft>
          </a:pPr>
          <a:r>
            <a:rPr lang="en-US" sz="2400" kern="1200" dirty="0" smtClean="0"/>
            <a:t>Resist Distractions</a:t>
          </a:r>
          <a:endParaRPr lang="en-US" sz="2400" kern="1200" dirty="0"/>
        </a:p>
      </dsp:txBody>
      <dsp:txXfrm>
        <a:off x="6749843" y="1734"/>
        <a:ext cx="2715339" cy="1629203"/>
      </dsp:txXfrm>
    </dsp:sp>
    <dsp:sp modelId="{77624ECB-9335-474A-8AB3-18773105DA8F}">
      <dsp:nvSpPr>
        <dsp:cNvPr id="0" name=""/>
        <dsp:cNvSpPr/>
      </dsp:nvSpPr>
      <dsp:spPr>
        <a:xfrm>
          <a:off x="776097" y="1902472"/>
          <a:ext cx="2715339" cy="1629203"/>
        </a:xfrm>
        <a:prstGeom prst="rect">
          <a:avLst/>
        </a:prstGeom>
        <a:solidFill>
          <a:schemeClr val="tx1"/>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1440" tIns="91440" rIns="91440" bIns="91440" numCol="1" spcCol="1270" anchor="ctr" anchorCtr="0">
          <a:noAutofit/>
        </a:bodyPr>
        <a:lstStyle/>
        <a:p>
          <a:pPr lvl="0" algn="ctr" defTabSz="1066800" rtl="0">
            <a:lnSpc>
              <a:spcPct val="90000"/>
            </a:lnSpc>
            <a:spcBef>
              <a:spcPct val="0"/>
            </a:spcBef>
            <a:spcAft>
              <a:spcPct val="35000"/>
            </a:spcAft>
          </a:pPr>
          <a:r>
            <a:rPr lang="en-US" sz="2400" kern="1200" dirty="0" smtClean="0"/>
            <a:t>Don’t be Diverted by Appearance or Delivery</a:t>
          </a:r>
          <a:endParaRPr lang="en-US" sz="2400" kern="1200" dirty="0"/>
        </a:p>
      </dsp:txBody>
      <dsp:txXfrm>
        <a:off x="776097" y="1902472"/>
        <a:ext cx="2715339" cy="1629203"/>
      </dsp:txXfrm>
    </dsp:sp>
    <dsp:sp modelId="{2D19AB7A-B44C-4D35-847D-1A92A7C6CE96}">
      <dsp:nvSpPr>
        <dsp:cNvPr id="0" name=""/>
        <dsp:cNvSpPr/>
      </dsp:nvSpPr>
      <dsp:spPr>
        <a:xfrm>
          <a:off x="3762970" y="1902472"/>
          <a:ext cx="2715339" cy="1629203"/>
        </a:xfrm>
        <a:prstGeom prst="rect">
          <a:avLst/>
        </a:prstGeom>
        <a:solidFill>
          <a:schemeClr val="tx1"/>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1440" tIns="91440" rIns="91440" bIns="91440" numCol="1" spcCol="1270" anchor="ctr" anchorCtr="0">
          <a:noAutofit/>
        </a:bodyPr>
        <a:lstStyle/>
        <a:p>
          <a:pPr lvl="0" algn="ctr" defTabSz="1066800" rtl="0">
            <a:lnSpc>
              <a:spcPct val="90000"/>
            </a:lnSpc>
            <a:spcBef>
              <a:spcPct val="0"/>
            </a:spcBef>
            <a:spcAft>
              <a:spcPct val="35000"/>
            </a:spcAft>
          </a:pPr>
          <a:r>
            <a:rPr lang="en-US" sz="2400" kern="1200" dirty="0" smtClean="0"/>
            <a:t>Suspend Judgment- Biases &amp; prejudices</a:t>
          </a:r>
          <a:endParaRPr lang="en-US" sz="2400" kern="1200" dirty="0"/>
        </a:p>
      </dsp:txBody>
      <dsp:txXfrm>
        <a:off x="3762970" y="1902472"/>
        <a:ext cx="2715339" cy="1629203"/>
      </dsp:txXfrm>
    </dsp:sp>
    <dsp:sp modelId="{534B20BE-AFCE-440A-AEE5-A44CBD3396E6}">
      <dsp:nvSpPr>
        <dsp:cNvPr id="0" name=""/>
        <dsp:cNvSpPr/>
      </dsp:nvSpPr>
      <dsp:spPr>
        <a:xfrm>
          <a:off x="6749843" y="1902472"/>
          <a:ext cx="2715339" cy="1629203"/>
        </a:xfrm>
        <a:prstGeom prst="rect">
          <a:avLst/>
        </a:prstGeom>
        <a:solidFill>
          <a:schemeClr val="tx1"/>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1440" tIns="91440" rIns="91440" bIns="91440" numCol="1" spcCol="1270" anchor="ctr" anchorCtr="0">
          <a:noAutofit/>
        </a:bodyPr>
        <a:lstStyle/>
        <a:p>
          <a:pPr lvl="0" algn="ctr" defTabSz="1066800" rtl="0">
            <a:lnSpc>
              <a:spcPct val="90000"/>
            </a:lnSpc>
            <a:spcBef>
              <a:spcPct val="0"/>
            </a:spcBef>
            <a:spcAft>
              <a:spcPct val="35000"/>
            </a:spcAft>
          </a:pPr>
          <a:r>
            <a:rPr lang="en-US" sz="2400" kern="1200" smtClean="0"/>
            <a:t>Focus Your Listening</a:t>
          </a:r>
          <a:endParaRPr lang="en-US" sz="2400" kern="1200"/>
        </a:p>
      </dsp:txBody>
      <dsp:txXfrm>
        <a:off x="6749843" y="1902472"/>
        <a:ext cx="2715339" cy="1629203"/>
      </dsp:txXfrm>
    </dsp:sp>
    <dsp:sp modelId="{D11A287B-1643-4332-B94E-FE90E39FB218}">
      <dsp:nvSpPr>
        <dsp:cNvPr id="0" name=""/>
        <dsp:cNvSpPr/>
      </dsp:nvSpPr>
      <dsp:spPr>
        <a:xfrm>
          <a:off x="3762970" y="3803209"/>
          <a:ext cx="2715339" cy="1629203"/>
        </a:xfrm>
        <a:prstGeom prst="rect">
          <a:avLst/>
        </a:prstGeom>
        <a:solidFill>
          <a:schemeClr val="tx1"/>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1440" tIns="91440" rIns="91440" bIns="91440" numCol="1" spcCol="1270" anchor="ctr" anchorCtr="0">
          <a:noAutofit/>
        </a:bodyPr>
        <a:lstStyle/>
        <a:p>
          <a:pPr lvl="0" algn="ctr" defTabSz="1066800" rtl="0">
            <a:lnSpc>
              <a:spcPct val="90000"/>
            </a:lnSpc>
            <a:spcBef>
              <a:spcPct val="0"/>
            </a:spcBef>
            <a:spcAft>
              <a:spcPct val="35000"/>
            </a:spcAft>
          </a:pPr>
          <a:r>
            <a:rPr lang="en-US" sz="2400" kern="1200" dirty="0" smtClean="0"/>
            <a:t>Develop Note-Taking Skills</a:t>
          </a:r>
          <a:endParaRPr lang="en-US" sz="2400" kern="1200" dirty="0"/>
        </a:p>
      </dsp:txBody>
      <dsp:txXfrm>
        <a:off x="3762970" y="3803209"/>
        <a:ext cx="2715339" cy="1629203"/>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3093539-D6A0-46C5-BC3E-BB377E6B541E}">
      <dsp:nvSpPr>
        <dsp:cNvPr id="0" name=""/>
        <dsp:cNvSpPr/>
      </dsp:nvSpPr>
      <dsp:spPr>
        <a:xfrm>
          <a:off x="0" y="1351"/>
          <a:ext cx="10058399" cy="0"/>
        </a:xfrm>
        <a:prstGeom prst="lin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6C6A190-171A-4E04-B46F-86DD071F45B4}">
      <dsp:nvSpPr>
        <dsp:cNvPr id="0" name=""/>
        <dsp:cNvSpPr/>
      </dsp:nvSpPr>
      <dsp:spPr>
        <a:xfrm>
          <a:off x="0" y="1351"/>
          <a:ext cx="10058399" cy="32256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lvl="0" algn="l" defTabSz="1155700" rtl="0">
            <a:lnSpc>
              <a:spcPct val="90000"/>
            </a:lnSpc>
            <a:spcBef>
              <a:spcPct val="0"/>
            </a:spcBef>
            <a:spcAft>
              <a:spcPct val="35000"/>
            </a:spcAft>
          </a:pPr>
          <a:r>
            <a:rPr lang="en-US" sz="2600" b="1" u="sng" kern="1200" dirty="0" smtClean="0">
              <a:solidFill>
                <a:srgbClr val="FF0000"/>
              </a:solidFill>
            </a:rPr>
            <a:t>1. Participatory/Active Listening:</a:t>
          </a:r>
          <a:r>
            <a:rPr lang="en-US" sz="2600" b="1" kern="1200" dirty="0" smtClean="0">
              <a:solidFill>
                <a:srgbClr val="FF0000"/>
              </a:solidFill>
            </a:rPr>
            <a:t> </a:t>
          </a:r>
        </a:p>
        <a:p>
          <a:pPr lvl="0" algn="l" defTabSz="1155700" rtl="0">
            <a:lnSpc>
              <a:spcPct val="90000"/>
            </a:lnSpc>
            <a:spcBef>
              <a:spcPct val="0"/>
            </a:spcBef>
            <a:spcAft>
              <a:spcPct val="35000"/>
            </a:spcAft>
          </a:pPr>
          <a:r>
            <a:rPr lang="en-US" sz="2600" kern="1200" dirty="0" smtClean="0"/>
            <a:t>It involves </a:t>
          </a:r>
          <a:r>
            <a:rPr lang="en-US" sz="2600" kern="1200" dirty="0" smtClean="0">
              <a:solidFill>
                <a:srgbClr val="FFFF00"/>
              </a:solidFill>
            </a:rPr>
            <a:t>physical alertness</a:t>
          </a:r>
          <a:r>
            <a:rPr lang="en-US" sz="2600" kern="1200" dirty="0" smtClean="0"/>
            <a:t>. Assuming an </a:t>
          </a:r>
          <a:r>
            <a:rPr lang="en-US" sz="2600" kern="1200" dirty="0" smtClean="0">
              <a:solidFill>
                <a:srgbClr val="FFFF00"/>
              </a:solidFill>
            </a:rPr>
            <a:t>upright posture</a:t>
          </a:r>
          <a:r>
            <a:rPr lang="en-US" sz="2600" kern="1200" dirty="0" smtClean="0"/>
            <a:t>. The </a:t>
          </a:r>
          <a:r>
            <a:rPr lang="en-US" sz="2600" kern="1200" dirty="0" smtClean="0">
              <a:solidFill>
                <a:srgbClr val="FFFF00"/>
              </a:solidFill>
            </a:rPr>
            <a:t>speaker is focused</a:t>
          </a:r>
          <a:r>
            <a:rPr lang="en-US" sz="2600" kern="1200" dirty="0" smtClean="0"/>
            <a:t>. Participating in communication interaction as an </a:t>
          </a:r>
          <a:r>
            <a:rPr lang="en-US" sz="2600" kern="1200" dirty="0" smtClean="0">
              <a:solidFill>
                <a:srgbClr val="FFFF00"/>
              </a:solidFill>
            </a:rPr>
            <a:t>equal partner </a:t>
          </a:r>
          <a:r>
            <a:rPr lang="en-US" sz="2600" kern="1200" dirty="0" smtClean="0"/>
            <a:t>with the </a:t>
          </a:r>
          <a:r>
            <a:rPr lang="en-US" sz="2600" kern="1200" dirty="0" smtClean="0"/>
            <a:t>speaker being </a:t>
          </a:r>
          <a:r>
            <a:rPr lang="en-US" sz="2600" kern="1200" dirty="0" smtClean="0">
              <a:solidFill>
                <a:srgbClr val="FFFF00"/>
              </a:solidFill>
            </a:rPr>
            <a:t>emotionally and intellectually ready to engage </a:t>
          </a:r>
          <a:r>
            <a:rPr lang="en-US" sz="2600" kern="1200" dirty="0" smtClean="0"/>
            <a:t>in the active sharing of the meaning.  </a:t>
          </a:r>
        </a:p>
        <a:p>
          <a:pPr lvl="0" algn="l" defTabSz="1155700" rtl="0">
            <a:lnSpc>
              <a:spcPct val="90000"/>
            </a:lnSpc>
            <a:spcBef>
              <a:spcPct val="0"/>
            </a:spcBef>
            <a:spcAft>
              <a:spcPct val="35000"/>
            </a:spcAft>
          </a:pPr>
          <a:r>
            <a:rPr lang="en-US" sz="2600" kern="1200" dirty="0" smtClean="0"/>
            <a:t>(e.g.: discussions, debates, group activities, etc.) </a:t>
          </a:r>
        </a:p>
        <a:p>
          <a:pPr lvl="0" algn="l" defTabSz="1155700" rtl="0">
            <a:lnSpc>
              <a:spcPct val="90000"/>
            </a:lnSpc>
            <a:spcBef>
              <a:spcPct val="0"/>
            </a:spcBef>
            <a:spcAft>
              <a:spcPct val="35000"/>
            </a:spcAft>
          </a:pPr>
          <a:endParaRPr lang="en-US" sz="2600" kern="1200" dirty="0" smtClean="0"/>
        </a:p>
        <a:p>
          <a:pPr lvl="0" algn="l" defTabSz="1155700" rtl="0">
            <a:lnSpc>
              <a:spcPct val="90000"/>
            </a:lnSpc>
            <a:spcBef>
              <a:spcPct val="0"/>
            </a:spcBef>
            <a:spcAft>
              <a:spcPct val="35000"/>
            </a:spcAft>
          </a:pPr>
          <a:endParaRPr lang="en-US" sz="2600" kern="1200" dirty="0" smtClean="0"/>
        </a:p>
        <a:p>
          <a:pPr lvl="0" algn="l" defTabSz="1155700" rtl="0">
            <a:lnSpc>
              <a:spcPct val="90000"/>
            </a:lnSpc>
            <a:spcBef>
              <a:spcPct val="0"/>
            </a:spcBef>
            <a:spcAft>
              <a:spcPct val="35000"/>
            </a:spcAft>
          </a:pPr>
          <a:endParaRPr lang="en-US" sz="2600" kern="1200" dirty="0"/>
        </a:p>
      </dsp:txBody>
      <dsp:txXfrm>
        <a:off x="0" y="1351"/>
        <a:ext cx="10058399" cy="3225637"/>
      </dsp:txXfrm>
    </dsp:sp>
    <dsp:sp modelId="{65C42476-FCBC-4F15-9980-44B4CF7F02F2}">
      <dsp:nvSpPr>
        <dsp:cNvPr id="0" name=""/>
        <dsp:cNvSpPr/>
      </dsp:nvSpPr>
      <dsp:spPr>
        <a:xfrm>
          <a:off x="0" y="3226988"/>
          <a:ext cx="10058399" cy="0"/>
        </a:xfrm>
        <a:prstGeom prst="lin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AAA9684-361F-4473-AB7A-428B875187EB}">
      <dsp:nvSpPr>
        <dsp:cNvPr id="0" name=""/>
        <dsp:cNvSpPr/>
      </dsp:nvSpPr>
      <dsp:spPr>
        <a:xfrm>
          <a:off x="0" y="3226988"/>
          <a:ext cx="10058399" cy="26385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lvl="0" algn="l" defTabSz="1155700" rtl="0">
            <a:lnSpc>
              <a:spcPct val="90000"/>
            </a:lnSpc>
            <a:spcBef>
              <a:spcPct val="0"/>
            </a:spcBef>
            <a:spcAft>
              <a:spcPct val="35000"/>
            </a:spcAft>
          </a:pPr>
          <a:r>
            <a:rPr lang="en-US" sz="2600" b="1" u="sng" kern="1200" dirty="0" smtClean="0">
              <a:solidFill>
                <a:srgbClr val="FF0000"/>
              </a:solidFill>
            </a:rPr>
            <a:t>2. PASSIVE/ AESTHETIC/ APPRECIATIVE/EXTENSIVE LISTENING/:</a:t>
          </a:r>
          <a:r>
            <a:rPr lang="en-US" sz="2600" b="1" kern="1200" dirty="0" smtClean="0">
              <a:solidFill>
                <a:srgbClr val="FF0000"/>
              </a:solidFill>
            </a:rPr>
            <a:t> </a:t>
          </a:r>
        </a:p>
        <a:p>
          <a:pPr lvl="0" algn="l" defTabSz="1155700" rtl="0">
            <a:lnSpc>
              <a:spcPct val="90000"/>
            </a:lnSpc>
            <a:spcBef>
              <a:spcPct val="0"/>
            </a:spcBef>
            <a:spcAft>
              <a:spcPct val="35000"/>
            </a:spcAft>
          </a:pPr>
          <a:r>
            <a:rPr lang="en-US" sz="2600" kern="1200" dirty="0" smtClean="0"/>
            <a:t>Purpose is pleasure/satisfaction and language improvement. It is listening </a:t>
          </a:r>
          <a:r>
            <a:rPr lang="en-US" sz="2600" kern="1200" dirty="0" smtClean="0">
              <a:solidFill>
                <a:srgbClr val="FFFF00"/>
              </a:solidFill>
            </a:rPr>
            <a:t>without reacting</a:t>
          </a:r>
          <a:r>
            <a:rPr lang="en-US" sz="2600" kern="1200" dirty="0" smtClean="0"/>
            <a:t>. It is a form of </a:t>
          </a:r>
          <a:r>
            <a:rPr lang="en-US" sz="2600" kern="1200" dirty="0" smtClean="0">
              <a:solidFill>
                <a:srgbClr val="FFFF00"/>
              </a:solidFill>
            </a:rPr>
            <a:t>one-way communication </a:t>
          </a:r>
          <a:r>
            <a:rPr lang="en-US" sz="2600" kern="1200" dirty="0" smtClean="0"/>
            <a:t>wherein there is no exchange involved between the interlocutors. </a:t>
          </a:r>
        </a:p>
        <a:p>
          <a:pPr lvl="0" algn="l" defTabSz="1155700" rtl="0">
            <a:lnSpc>
              <a:spcPct val="90000"/>
            </a:lnSpc>
            <a:spcBef>
              <a:spcPct val="0"/>
            </a:spcBef>
            <a:spcAft>
              <a:spcPct val="35000"/>
            </a:spcAft>
          </a:pPr>
          <a:r>
            <a:rPr lang="en-US" sz="2600" kern="1200" dirty="0" smtClean="0"/>
            <a:t>(e.g.: listening to music, radio, recorded lectures, etc.)</a:t>
          </a:r>
          <a:endParaRPr lang="en-US" sz="2600" kern="1200" dirty="0"/>
        </a:p>
      </dsp:txBody>
      <dsp:txXfrm>
        <a:off x="0" y="3226988"/>
        <a:ext cx="10058399" cy="2638539"/>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5.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6.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2B45389-2DCC-4EE7-BFE5-CE86DA69F927}" type="datetimeFigureOut">
              <a:rPr lang="en-US" smtClean="0"/>
              <a:t>21-Mar-21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920755-F921-408E-87CE-6D10AB03B923}" type="slidenum">
              <a:rPr lang="en-US" smtClean="0"/>
              <a:t>‹#›</a:t>
            </a:fld>
            <a:endParaRPr lang="en-US"/>
          </a:p>
        </p:txBody>
      </p:sp>
    </p:spTree>
    <p:extLst>
      <p:ext uri="{BB962C8B-B14F-4D97-AF65-F5344CB8AC3E}">
        <p14:creationId xmlns:p14="http://schemas.microsoft.com/office/powerpoint/2010/main" val="3821132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82B45389-2DCC-4EE7-BFE5-CE86DA69F927}" type="datetimeFigureOut">
              <a:rPr lang="en-US" smtClean="0"/>
              <a:t>21-Mar-21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9920755-F921-408E-87CE-6D10AB03B923}" type="slidenum">
              <a:rPr lang="en-US" smtClean="0"/>
              <a:t>‹#›</a:t>
            </a:fld>
            <a:endParaRPr lang="en-US"/>
          </a:p>
        </p:txBody>
      </p:sp>
    </p:spTree>
    <p:extLst>
      <p:ext uri="{BB962C8B-B14F-4D97-AF65-F5344CB8AC3E}">
        <p14:creationId xmlns:p14="http://schemas.microsoft.com/office/powerpoint/2010/main" val="35298534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82B45389-2DCC-4EE7-BFE5-CE86DA69F927}" type="datetimeFigureOut">
              <a:rPr lang="en-US" smtClean="0"/>
              <a:t>21-Mar-21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920755-F921-408E-87CE-6D10AB03B923}" type="slidenum">
              <a:rPr lang="en-US" smtClean="0"/>
              <a:t>‹#›</a:t>
            </a:fld>
            <a:endParaRPr lang="en-US"/>
          </a:p>
        </p:txBody>
      </p:sp>
    </p:spTree>
    <p:extLst>
      <p:ext uri="{BB962C8B-B14F-4D97-AF65-F5344CB8AC3E}">
        <p14:creationId xmlns:p14="http://schemas.microsoft.com/office/powerpoint/2010/main" val="31781924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82B45389-2DCC-4EE7-BFE5-CE86DA69F927}" type="datetimeFigureOut">
              <a:rPr lang="en-US" smtClean="0"/>
              <a:t>21-Mar-21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920755-F921-408E-87CE-6D10AB03B923}"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42215368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2B45389-2DCC-4EE7-BFE5-CE86DA69F927}" type="datetimeFigureOut">
              <a:rPr lang="en-US" smtClean="0"/>
              <a:t>21-Mar-21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920755-F921-408E-87CE-6D10AB03B923}" type="slidenum">
              <a:rPr lang="en-US" smtClean="0"/>
              <a:t>‹#›</a:t>
            </a:fld>
            <a:endParaRPr lang="en-US"/>
          </a:p>
        </p:txBody>
      </p:sp>
    </p:spTree>
    <p:extLst>
      <p:ext uri="{BB962C8B-B14F-4D97-AF65-F5344CB8AC3E}">
        <p14:creationId xmlns:p14="http://schemas.microsoft.com/office/powerpoint/2010/main" val="12307848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2B45389-2DCC-4EE7-BFE5-CE86DA69F927}" type="datetimeFigureOut">
              <a:rPr lang="en-US" smtClean="0"/>
              <a:t>21-Mar-21</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920755-F921-408E-87CE-6D10AB03B923}" type="slidenum">
              <a:rPr lang="en-US" smtClean="0"/>
              <a:t>‹#›</a:t>
            </a:fld>
            <a:endParaRPr lang="en-US"/>
          </a:p>
        </p:txBody>
      </p:sp>
    </p:spTree>
    <p:extLst>
      <p:ext uri="{BB962C8B-B14F-4D97-AF65-F5344CB8AC3E}">
        <p14:creationId xmlns:p14="http://schemas.microsoft.com/office/powerpoint/2010/main" val="3661868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2B45389-2DCC-4EE7-BFE5-CE86DA69F927}" type="datetimeFigureOut">
              <a:rPr lang="en-US" smtClean="0"/>
              <a:t>21-Mar-21</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920755-F921-408E-87CE-6D10AB03B923}" type="slidenum">
              <a:rPr lang="en-US" smtClean="0"/>
              <a:t>‹#›</a:t>
            </a:fld>
            <a:endParaRPr lang="en-US"/>
          </a:p>
        </p:txBody>
      </p:sp>
    </p:spTree>
    <p:extLst>
      <p:ext uri="{BB962C8B-B14F-4D97-AF65-F5344CB8AC3E}">
        <p14:creationId xmlns:p14="http://schemas.microsoft.com/office/powerpoint/2010/main" val="5632729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2B45389-2DCC-4EE7-BFE5-CE86DA69F927}" type="datetimeFigureOut">
              <a:rPr lang="en-US" smtClean="0"/>
              <a:t>21-Mar-21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920755-F921-408E-87CE-6D10AB03B923}" type="slidenum">
              <a:rPr lang="en-US" smtClean="0"/>
              <a:t>‹#›</a:t>
            </a:fld>
            <a:endParaRPr lang="en-US"/>
          </a:p>
        </p:txBody>
      </p:sp>
    </p:spTree>
    <p:extLst>
      <p:ext uri="{BB962C8B-B14F-4D97-AF65-F5344CB8AC3E}">
        <p14:creationId xmlns:p14="http://schemas.microsoft.com/office/powerpoint/2010/main" val="218397393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2B45389-2DCC-4EE7-BFE5-CE86DA69F927}" type="datetimeFigureOut">
              <a:rPr lang="en-US" smtClean="0"/>
              <a:t>21-Mar-21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920755-F921-408E-87CE-6D10AB03B923}" type="slidenum">
              <a:rPr lang="en-US" smtClean="0"/>
              <a:t>‹#›</a:t>
            </a:fld>
            <a:endParaRPr lang="en-US"/>
          </a:p>
        </p:txBody>
      </p:sp>
    </p:spTree>
    <p:extLst>
      <p:ext uri="{BB962C8B-B14F-4D97-AF65-F5344CB8AC3E}">
        <p14:creationId xmlns:p14="http://schemas.microsoft.com/office/powerpoint/2010/main" val="58420276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2B45389-2DCC-4EE7-BFE5-CE86DA69F927}" type="datetimeFigureOut">
              <a:rPr lang="en-US" smtClean="0"/>
              <a:t>21-Mar-21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920755-F921-408E-87CE-6D10AB03B923}" type="slidenum">
              <a:rPr lang="en-US" smtClean="0"/>
              <a:t>‹#›</a:t>
            </a:fld>
            <a:endParaRPr lang="en-US"/>
          </a:p>
        </p:txBody>
      </p:sp>
    </p:spTree>
    <p:extLst>
      <p:ext uri="{BB962C8B-B14F-4D97-AF65-F5344CB8AC3E}">
        <p14:creationId xmlns:p14="http://schemas.microsoft.com/office/powerpoint/2010/main" val="7724129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2B45389-2DCC-4EE7-BFE5-CE86DA69F927}" type="datetimeFigureOut">
              <a:rPr lang="en-US" smtClean="0"/>
              <a:t>21-Mar-21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920755-F921-408E-87CE-6D10AB03B923}" type="slidenum">
              <a:rPr lang="en-US" smtClean="0"/>
              <a:t>‹#›</a:t>
            </a:fld>
            <a:endParaRPr lang="en-US"/>
          </a:p>
        </p:txBody>
      </p:sp>
    </p:spTree>
    <p:extLst>
      <p:ext uri="{BB962C8B-B14F-4D97-AF65-F5344CB8AC3E}">
        <p14:creationId xmlns:p14="http://schemas.microsoft.com/office/powerpoint/2010/main" val="9237288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82B45389-2DCC-4EE7-BFE5-CE86DA69F927}" type="datetimeFigureOut">
              <a:rPr lang="en-US" smtClean="0"/>
              <a:t>21-Mar-21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920755-F921-408E-87CE-6D10AB03B923}" type="slidenum">
              <a:rPr lang="en-US" smtClean="0"/>
              <a:t>‹#›</a:t>
            </a:fld>
            <a:endParaRPr lang="en-US"/>
          </a:p>
        </p:txBody>
      </p:sp>
    </p:spTree>
    <p:extLst>
      <p:ext uri="{BB962C8B-B14F-4D97-AF65-F5344CB8AC3E}">
        <p14:creationId xmlns:p14="http://schemas.microsoft.com/office/powerpoint/2010/main" val="147994319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2B45389-2DCC-4EE7-BFE5-CE86DA69F927}" type="datetimeFigureOut">
              <a:rPr lang="en-US" smtClean="0"/>
              <a:t>21-Mar-21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920755-F921-408E-87CE-6D10AB03B923}" type="slidenum">
              <a:rPr lang="en-US" smtClean="0"/>
              <a:t>‹#›</a:t>
            </a:fld>
            <a:endParaRPr lang="en-US"/>
          </a:p>
        </p:txBody>
      </p:sp>
    </p:spTree>
    <p:extLst>
      <p:ext uri="{BB962C8B-B14F-4D97-AF65-F5344CB8AC3E}">
        <p14:creationId xmlns:p14="http://schemas.microsoft.com/office/powerpoint/2010/main" val="9744114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2B45389-2DCC-4EE7-BFE5-CE86DA69F927}" type="datetimeFigureOut">
              <a:rPr lang="en-US" smtClean="0"/>
              <a:t>21-Mar-21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9920755-F921-408E-87CE-6D10AB03B923}" type="slidenum">
              <a:rPr lang="en-US" smtClean="0"/>
              <a:t>‹#›</a:t>
            </a:fld>
            <a:endParaRPr lang="en-US"/>
          </a:p>
        </p:txBody>
      </p:sp>
    </p:spTree>
    <p:extLst>
      <p:ext uri="{BB962C8B-B14F-4D97-AF65-F5344CB8AC3E}">
        <p14:creationId xmlns:p14="http://schemas.microsoft.com/office/powerpoint/2010/main" val="243448169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2B45389-2DCC-4EE7-BFE5-CE86DA69F927}" type="datetimeFigureOut">
              <a:rPr lang="en-US" smtClean="0"/>
              <a:t>21-Mar-21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9920755-F921-408E-87CE-6D10AB03B923}" type="slidenum">
              <a:rPr lang="en-US" smtClean="0"/>
              <a:t>‹#›</a:t>
            </a:fld>
            <a:endParaRPr lang="en-US"/>
          </a:p>
        </p:txBody>
      </p:sp>
    </p:spTree>
    <p:extLst>
      <p:ext uri="{BB962C8B-B14F-4D97-AF65-F5344CB8AC3E}">
        <p14:creationId xmlns:p14="http://schemas.microsoft.com/office/powerpoint/2010/main" val="365661085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2B45389-2DCC-4EE7-BFE5-CE86DA69F927}" type="datetimeFigureOut">
              <a:rPr lang="en-US" smtClean="0"/>
              <a:t>21-Mar-21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9920755-F921-408E-87CE-6D10AB03B923}" type="slidenum">
              <a:rPr lang="en-US" smtClean="0"/>
              <a:t>‹#›</a:t>
            </a:fld>
            <a:endParaRPr lang="en-US"/>
          </a:p>
        </p:txBody>
      </p:sp>
    </p:spTree>
    <p:extLst>
      <p:ext uri="{BB962C8B-B14F-4D97-AF65-F5344CB8AC3E}">
        <p14:creationId xmlns:p14="http://schemas.microsoft.com/office/powerpoint/2010/main" val="247529707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2B45389-2DCC-4EE7-BFE5-CE86DA69F927}" type="datetimeFigureOut">
              <a:rPr lang="en-US" smtClean="0"/>
              <a:t>21-Mar-21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9920755-F921-408E-87CE-6D10AB03B923}" type="slidenum">
              <a:rPr lang="en-US" smtClean="0"/>
              <a:t>‹#›</a:t>
            </a:fld>
            <a:endParaRPr lang="en-US"/>
          </a:p>
        </p:txBody>
      </p:sp>
    </p:spTree>
    <p:extLst>
      <p:ext uri="{BB962C8B-B14F-4D97-AF65-F5344CB8AC3E}">
        <p14:creationId xmlns:p14="http://schemas.microsoft.com/office/powerpoint/2010/main" val="143738924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2B45389-2DCC-4EE7-BFE5-CE86DA69F927}" type="datetimeFigureOut">
              <a:rPr lang="en-US" smtClean="0"/>
              <a:t>21-Mar-21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9920755-F921-408E-87CE-6D10AB03B923}" type="slidenum">
              <a:rPr lang="en-US" smtClean="0"/>
              <a:t>‹#›</a:t>
            </a:fld>
            <a:endParaRPr lang="en-US"/>
          </a:p>
        </p:txBody>
      </p:sp>
    </p:spTree>
    <p:extLst>
      <p:ext uri="{BB962C8B-B14F-4D97-AF65-F5344CB8AC3E}">
        <p14:creationId xmlns:p14="http://schemas.microsoft.com/office/powerpoint/2010/main" val="217375785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2B45389-2DCC-4EE7-BFE5-CE86DA69F927}" type="datetimeFigureOut">
              <a:rPr lang="en-US" smtClean="0"/>
              <a:t>21-Mar-21</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9920755-F921-408E-87CE-6D10AB03B923}" type="slidenum">
              <a:rPr lang="en-US" smtClean="0"/>
              <a:t>‹#›</a:t>
            </a:fld>
            <a:endParaRPr lang="en-US"/>
          </a:p>
        </p:txBody>
      </p:sp>
    </p:spTree>
    <p:extLst>
      <p:ext uri="{BB962C8B-B14F-4D97-AF65-F5344CB8AC3E}">
        <p14:creationId xmlns:p14="http://schemas.microsoft.com/office/powerpoint/2010/main" val="380504253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2B45389-2DCC-4EE7-BFE5-CE86DA69F927}" type="datetimeFigureOut">
              <a:rPr lang="en-US" smtClean="0"/>
              <a:t>21-Mar-21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920755-F921-408E-87CE-6D10AB03B923}" type="slidenum">
              <a:rPr lang="en-US" smtClean="0"/>
              <a:t>‹#›</a:t>
            </a:fld>
            <a:endParaRPr lang="en-US"/>
          </a:p>
        </p:txBody>
      </p:sp>
    </p:spTree>
    <p:extLst>
      <p:ext uri="{BB962C8B-B14F-4D97-AF65-F5344CB8AC3E}">
        <p14:creationId xmlns:p14="http://schemas.microsoft.com/office/powerpoint/2010/main" val="48943738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2B45389-2DCC-4EE7-BFE5-CE86DA69F927}" type="datetimeFigureOut">
              <a:rPr lang="en-US" smtClean="0"/>
              <a:t>21-Mar-21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920755-F921-408E-87CE-6D10AB03B923}" type="slidenum">
              <a:rPr lang="en-US" smtClean="0"/>
              <a:t>‹#›</a:t>
            </a:fld>
            <a:endParaRPr lang="en-US"/>
          </a:p>
        </p:txBody>
      </p:sp>
    </p:spTree>
    <p:extLst>
      <p:ext uri="{BB962C8B-B14F-4D97-AF65-F5344CB8AC3E}">
        <p14:creationId xmlns:p14="http://schemas.microsoft.com/office/powerpoint/2010/main" val="19951133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2B45389-2DCC-4EE7-BFE5-CE86DA69F927}" type="datetimeFigureOut">
              <a:rPr lang="en-US" smtClean="0"/>
              <a:t>21-Mar-21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920755-F921-408E-87CE-6D10AB03B923}" type="slidenum">
              <a:rPr lang="en-US" smtClean="0"/>
              <a:t>‹#›</a:t>
            </a:fld>
            <a:endParaRPr lang="en-US"/>
          </a:p>
        </p:txBody>
      </p:sp>
    </p:spTree>
    <p:extLst>
      <p:ext uri="{BB962C8B-B14F-4D97-AF65-F5344CB8AC3E}">
        <p14:creationId xmlns:p14="http://schemas.microsoft.com/office/powerpoint/2010/main" val="29656152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2B45389-2DCC-4EE7-BFE5-CE86DA69F927}" type="datetimeFigureOut">
              <a:rPr lang="en-US" smtClean="0"/>
              <a:t>21-Mar-21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9920755-F921-408E-87CE-6D10AB03B923}" type="slidenum">
              <a:rPr lang="en-US" smtClean="0"/>
              <a:t>‹#›</a:t>
            </a:fld>
            <a:endParaRPr lang="en-US"/>
          </a:p>
        </p:txBody>
      </p:sp>
    </p:spTree>
    <p:extLst>
      <p:ext uri="{BB962C8B-B14F-4D97-AF65-F5344CB8AC3E}">
        <p14:creationId xmlns:p14="http://schemas.microsoft.com/office/powerpoint/2010/main" val="11316831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2B45389-2DCC-4EE7-BFE5-CE86DA69F927}" type="datetimeFigureOut">
              <a:rPr lang="en-US" smtClean="0"/>
              <a:t>21-Mar-21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9920755-F921-408E-87CE-6D10AB03B923}" type="slidenum">
              <a:rPr lang="en-US" smtClean="0"/>
              <a:t>‹#›</a:t>
            </a:fld>
            <a:endParaRPr lang="en-US"/>
          </a:p>
        </p:txBody>
      </p:sp>
    </p:spTree>
    <p:extLst>
      <p:ext uri="{BB962C8B-B14F-4D97-AF65-F5344CB8AC3E}">
        <p14:creationId xmlns:p14="http://schemas.microsoft.com/office/powerpoint/2010/main" val="35944735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82B45389-2DCC-4EE7-BFE5-CE86DA69F927}" type="datetimeFigureOut">
              <a:rPr lang="en-US" smtClean="0"/>
              <a:t>21-Mar-21</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09920755-F921-408E-87CE-6D10AB03B923}" type="slidenum">
              <a:rPr lang="en-US" smtClean="0"/>
              <a:t>‹#›</a:t>
            </a:fld>
            <a:endParaRPr lang="en-US"/>
          </a:p>
        </p:txBody>
      </p:sp>
    </p:spTree>
    <p:extLst>
      <p:ext uri="{BB962C8B-B14F-4D97-AF65-F5344CB8AC3E}">
        <p14:creationId xmlns:p14="http://schemas.microsoft.com/office/powerpoint/2010/main" val="34960830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82B45389-2DCC-4EE7-BFE5-CE86DA69F927}" type="datetimeFigureOut">
              <a:rPr lang="en-US" smtClean="0"/>
              <a:t>21-Mar-21</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09920755-F921-408E-87CE-6D10AB03B923}" type="slidenum">
              <a:rPr lang="en-US" smtClean="0"/>
              <a:t>‹#›</a:t>
            </a:fld>
            <a:endParaRPr lang="en-US"/>
          </a:p>
        </p:txBody>
      </p:sp>
    </p:spTree>
    <p:extLst>
      <p:ext uri="{BB962C8B-B14F-4D97-AF65-F5344CB8AC3E}">
        <p14:creationId xmlns:p14="http://schemas.microsoft.com/office/powerpoint/2010/main" val="26272460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7" name="Date Placeholder 4"/>
          <p:cNvSpPr>
            <a:spLocks noGrp="1"/>
          </p:cNvSpPr>
          <p:nvPr>
            <p:ph type="dt" sz="half" idx="10"/>
          </p:nvPr>
        </p:nvSpPr>
        <p:spPr/>
        <p:txBody>
          <a:bodyPr/>
          <a:lstStyle/>
          <a:p>
            <a:fld id="{82B45389-2DCC-4EE7-BFE5-CE86DA69F927}" type="datetimeFigureOut">
              <a:rPr lang="en-US" smtClean="0"/>
              <a:t>21-Mar-21</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09920755-F921-408E-87CE-6D10AB03B923}" type="slidenum">
              <a:rPr lang="en-US" smtClean="0"/>
              <a:t>‹#›</a:t>
            </a:fld>
            <a:endParaRPr lang="en-US"/>
          </a:p>
        </p:txBody>
      </p:sp>
    </p:spTree>
    <p:extLst>
      <p:ext uri="{BB962C8B-B14F-4D97-AF65-F5344CB8AC3E}">
        <p14:creationId xmlns:p14="http://schemas.microsoft.com/office/powerpoint/2010/main" val="17771469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82B45389-2DCC-4EE7-BFE5-CE86DA69F927}" type="datetimeFigureOut">
              <a:rPr lang="en-US" smtClean="0"/>
              <a:t>21-Mar-21</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9920755-F921-408E-87CE-6D10AB03B923}" type="slidenum">
              <a:rPr lang="en-US" smtClean="0"/>
              <a:t>‹#›</a:t>
            </a:fld>
            <a:endParaRPr lang="en-US"/>
          </a:p>
        </p:txBody>
      </p:sp>
    </p:spTree>
    <p:extLst>
      <p:ext uri="{BB962C8B-B14F-4D97-AF65-F5344CB8AC3E}">
        <p14:creationId xmlns:p14="http://schemas.microsoft.com/office/powerpoint/2010/main" val="23989364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theme" Target="../theme/theme2.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82B45389-2DCC-4EE7-BFE5-CE86DA69F927}" type="datetimeFigureOut">
              <a:rPr lang="en-US" smtClean="0"/>
              <a:t>21-Mar-21</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09920755-F921-408E-87CE-6D10AB03B923}" type="slidenum">
              <a:rPr lang="en-US" smtClean="0"/>
              <a:t>‹#›</a:t>
            </a:fld>
            <a:endParaRPr lang="en-US"/>
          </a:p>
        </p:txBody>
      </p:sp>
    </p:spTree>
    <p:extLst>
      <p:ext uri="{BB962C8B-B14F-4D97-AF65-F5344CB8AC3E}">
        <p14:creationId xmlns:p14="http://schemas.microsoft.com/office/powerpoint/2010/main" val="4259591223"/>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B45389-2DCC-4EE7-BFE5-CE86DA69F927}" type="datetimeFigureOut">
              <a:rPr lang="en-US" smtClean="0"/>
              <a:t>21-Mar-21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9920755-F921-408E-87CE-6D10AB03B923}" type="slidenum">
              <a:rPr lang="en-US" smtClean="0"/>
              <a:t>‹#›</a:t>
            </a:fld>
            <a:endParaRPr lang="en-US"/>
          </a:p>
        </p:txBody>
      </p:sp>
    </p:spTree>
    <p:extLst>
      <p:ext uri="{BB962C8B-B14F-4D97-AF65-F5344CB8AC3E}">
        <p14:creationId xmlns:p14="http://schemas.microsoft.com/office/powerpoint/2010/main" val="1257364894"/>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4.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35.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0.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3" Type="http://schemas.openxmlformats.org/officeDocument/2006/relationships/hyperlink" Target="https://www.ted.com/talks/mathias_basner_why_noise_is_bad_for_your_health_and_what_you_can_do_about_it" TargetMode="External"/><Relationship Id="rId2" Type="http://schemas.openxmlformats.org/officeDocument/2006/relationships/hyperlink" Target="https://www.ted.com/talks/julian_treasure_5_ways_to_listen_better?language=en#t-442172" TargetMode="Externa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8" Type="http://schemas.openxmlformats.org/officeDocument/2006/relationships/diagramLayout" Target="../diagrams/layout4.xml"/><Relationship Id="rId3" Type="http://schemas.openxmlformats.org/officeDocument/2006/relationships/diagramLayout" Target="../diagrams/layout3.xml"/><Relationship Id="rId7" Type="http://schemas.openxmlformats.org/officeDocument/2006/relationships/diagramData" Target="../diagrams/data4.xml"/><Relationship Id="rId2" Type="http://schemas.openxmlformats.org/officeDocument/2006/relationships/diagramData" Target="../diagrams/data3.xml"/><Relationship Id="rId1" Type="http://schemas.openxmlformats.org/officeDocument/2006/relationships/slideLayout" Target="../slideLayouts/slideLayout5.xml"/><Relationship Id="rId6" Type="http://schemas.microsoft.com/office/2007/relationships/diagramDrawing" Target="../diagrams/drawing3.xml"/><Relationship Id="rId11" Type="http://schemas.microsoft.com/office/2007/relationships/diagramDrawing" Target="../diagrams/drawing4.xml"/><Relationship Id="rId5" Type="http://schemas.openxmlformats.org/officeDocument/2006/relationships/diagramColors" Target="../diagrams/colors3.xml"/><Relationship Id="rId10" Type="http://schemas.openxmlformats.org/officeDocument/2006/relationships/diagramColors" Target="../diagrams/colors4.xml"/><Relationship Id="rId4" Type="http://schemas.openxmlformats.org/officeDocument/2006/relationships/diagramQuickStyle" Target="../diagrams/quickStyle3.xml"/><Relationship Id="rId9" Type="http://schemas.openxmlformats.org/officeDocument/2006/relationships/diagramQuickStyle" Target="../diagrams/quickStyle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sz="6600" dirty="0" smtClean="0"/>
              <a:t>communication &amp; presentation skills</a:t>
            </a:r>
            <a:br>
              <a:rPr lang="en-US" sz="6600" dirty="0" smtClean="0"/>
            </a:br>
            <a:r>
              <a:rPr lang="en-US" sz="6600" dirty="0" smtClean="0"/>
              <a:t>SS-152</a:t>
            </a:r>
            <a:endParaRPr lang="en-US" sz="6600" dirty="0"/>
          </a:p>
        </p:txBody>
      </p:sp>
      <p:sp>
        <p:nvSpPr>
          <p:cNvPr id="3" name="Subtitle 2"/>
          <p:cNvSpPr>
            <a:spLocks noGrp="1"/>
          </p:cNvSpPr>
          <p:nvPr>
            <p:ph type="subTitle" idx="1"/>
          </p:nvPr>
        </p:nvSpPr>
        <p:spPr>
          <a:xfrm>
            <a:off x="2089404" y="5612613"/>
            <a:ext cx="7891272" cy="1069848"/>
          </a:xfrm>
        </p:spPr>
        <p:txBody>
          <a:bodyPr/>
          <a:lstStyle/>
          <a:p>
            <a:pPr algn="ctr"/>
            <a:endParaRPr lang="en-US" dirty="0">
              <a:latin typeface="Adobe Caslon Pro Bold" panose="0205070206050A020403" pitchFamily="18" charset="0"/>
            </a:endParaRPr>
          </a:p>
          <a:p>
            <a:endParaRPr lang="en-US" dirty="0"/>
          </a:p>
        </p:txBody>
      </p:sp>
    </p:spTree>
    <p:extLst>
      <p:ext uri="{BB962C8B-B14F-4D97-AF65-F5344CB8AC3E}">
        <p14:creationId xmlns:p14="http://schemas.microsoft.com/office/powerpoint/2010/main" val="392164081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20270" y="1908144"/>
            <a:ext cx="8825657" cy="1915647"/>
          </a:xfrm>
        </p:spPr>
        <p:txBody>
          <a:bodyPr/>
          <a:lstStyle/>
          <a:p>
            <a:pPr algn="ctr"/>
            <a:r>
              <a:rPr lang="en-US" dirty="0" smtClean="0"/>
              <a:t>Objectives of learning listening skills</a:t>
            </a:r>
            <a:endParaRPr lang="en-US" dirty="0"/>
          </a:p>
        </p:txBody>
      </p:sp>
    </p:spTree>
    <p:extLst>
      <p:ext uri="{BB962C8B-B14F-4D97-AF65-F5344CB8AC3E}">
        <p14:creationId xmlns:p14="http://schemas.microsoft.com/office/powerpoint/2010/main" val="51030159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56135386"/>
              </p:ext>
            </p:extLst>
          </p:nvPr>
        </p:nvGraphicFramePr>
        <p:xfrm>
          <a:off x="1108485" y="1326523"/>
          <a:ext cx="10058400" cy="519340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0290407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4144" y="1281128"/>
            <a:ext cx="8825657" cy="1915647"/>
          </a:xfrm>
        </p:spPr>
        <p:txBody>
          <a:bodyPr/>
          <a:lstStyle/>
          <a:p>
            <a:pPr algn="ctr"/>
            <a:r>
              <a:rPr lang="en-US" dirty="0" smtClean="0"/>
              <a:t>Importance of listening skills</a:t>
            </a:r>
            <a:endParaRPr lang="en-US" dirty="0"/>
          </a:p>
        </p:txBody>
      </p:sp>
    </p:spTree>
    <p:extLst>
      <p:ext uri="{BB962C8B-B14F-4D97-AF65-F5344CB8AC3E}">
        <p14:creationId xmlns:p14="http://schemas.microsoft.com/office/powerpoint/2010/main" val="291017240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1900324291"/>
              </p:ext>
            </p:extLst>
          </p:nvPr>
        </p:nvGraphicFramePr>
        <p:xfrm>
          <a:off x="628672" y="822961"/>
          <a:ext cx="10749077" cy="570846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8557959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dirty="0"/>
              <a:t>What Is Listening?</a:t>
            </a:r>
            <a:endParaRPr lang="en-US" sz="5400" dirty="0"/>
          </a:p>
        </p:txBody>
      </p:sp>
      <p:sp>
        <p:nvSpPr>
          <p:cNvPr id="3" name="Content Placeholder 2"/>
          <p:cNvSpPr>
            <a:spLocks noGrp="1"/>
          </p:cNvSpPr>
          <p:nvPr>
            <p:ph idx="1"/>
          </p:nvPr>
        </p:nvSpPr>
        <p:spPr/>
        <p:txBody>
          <a:bodyPr>
            <a:normAutofit/>
          </a:bodyPr>
          <a:lstStyle/>
          <a:p>
            <a:r>
              <a:rPr lang="en-US" sz="4800" dirty="0"/>
              <a:t>Listening can be described as a series of five steps: </a:t>
            </a:r>
            <a:r>
              <a:rPr lang="en-US" sz="4800" b="1" dirty="0"/>
              <a:t>receiving, understanding, remembering, evaluating, and responding. </a:t>
            </a:r>
          </a:p>
        </p:txBody>
      </p:sp>
      <p:pic>
        <p:nvPicPr>
          <p:cNvPr id="4" name="Picture 3"/>
          <p:cNvPicPr>
            <a:picLocks noChangeAspect="1"/>
          </p:cNvPicPr>
          <p:nvPr/>
        </p:nvPicPr>
        <p:blipFill>
          <a:blip r:embed="rId2"/>
          <a:stretch>
            <a:fillRect/>
          </a:stretch>
        </p:blipFill>
        <p:spPr>
          <a:xfrm>
            <a:off x="786236" y="234163"/>
            <a:ext cx="10619527" cy="6389673"/>
          </a:xfrm>
          <a:prstGeom prst="rect">
            <a:avLst/>
          </a:prstGeom>
        </p:spPr>
      </p:pic>
    </p:spTree>
    <p:extLst>
      <p:ext uri="{BB962C8B-B14F-4D97-AF65-F5344CB8AC3E}">
        <p14:creationId xmlns:p14="http://schemas.microsoft.com/office/powerpoint/2010/main" val="125663267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496389" y="452718"/>
            <a:ext cx="11051177" cy="5944091"/>
          </a:xfrm>
          <a:prstGeom prst="rect">
            <a:avLst/>
          </a:prstGeom>
        </p:spPr>
      </p:pic>
    </p:spTree>
    <p:extLst>
      <p:ext uri="{BB962C8B-B14F-4D97-AF65-F5344CB8AC3E}">
        <p14:creationId xmlns:p14="http://schemas.microsoft.com/office/powerpoint/2010/main" val="238530937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74933" y="377810"/>
            <a:ext cx="8229600" cy="980728"/>
          </a:xfrm>
        </p:spPr>
        <p:txBody>
          <a:bodyPr/>
          <a:lstStyle/>
          <a:p>
            <a:pPr algn="ctr"/>
            <a:r>
              <a:rPr lang="en-US" b="1" dirty="0" smtClean="0">
                <a:solidFill>
                  <a:srgbClr val="FF0000"/>
                </a:solidFill>
              </a:rPr>
              <a:t>1. Receiving</a:t>
            </a:r>
            <a:endParaRPr lang="en-US" dirty="0">
              <a:solidFill>
                <a:srgbClr val="FF0000"/>
              </a:solidFill>
            </a:endParaRPr>
          </a:p>
        </p:txBody>
      </p:sp>
      <p:sp>
        <p:nvSpPr>
          <p:cNvPr id="3" name="TextBox 2"/>
          <p:cNvSpPr txBox="1"/>
          <p:nvPr/>
        </p:nvSpPr>
        <p:spPr>
          <a:xfrm>
            <a:off x="479376" y="1293224"/>
            <a:ext cx="11161240" cy="4480559"/>
          </a:xfrm>
          <a:prstGeom prst="rect">
            <a:avLst/>
          </a:prstGeom>
        </p:spPr>
        <p:txBody>
          <a:bodyPr vert="horz" wrap="square" lIns="91440" tIns="45720" rIns="91440" bIns="45720" rtlCol="0" anchor="ctr">
            <a:noAutofit/>
          </a:bodyPr>
          <a:lstStyle/>
          <a:p>
            <a:pPr marL="285750" indent="-285750">
              <a:buFont typeface="Wingdings" panose="05000000000000000000" pitchFamily="2" charset="2"/>
              <a:buChar char="Ø"/>
            </a:pPr>
            <a:r>
              <a:rPr lang="en-US" sz="2800" dirty="0"/>
              <a:t>Receiving messages is a </a:t>
            </a:r>
            <a:r>
              <a:rPr lang="en-US" sz="2800" b="1" dirty="0"/>
              <a:t>highly selective process. </a:t>
            </a:r>
            <a:r>
              <a:rPr lang="en-US" sz="2800" dirty="0"/>
              <a:t>Listener selectively tune in to the </a:t>
            </a:r>
            <a:r>
              <a:rPr lang="en-US" sz="2800" dirty="0">
                <a:solidFill>
                  <a:srgbClr val="FF0000"/>
                </a:solidFill>
              </a:rPr>
              <a:t>valuable and interesting sounds only. </a:t>
            </a:r>
          </a:p>
          <a:p>
            <a:pPr marL="285750" indent="-285750">
              <a:buFont typeface="Wingdings" panose="05000000000000000000" pitchFamily="2" charset="2"/>
              <a:buChar char="Ø"/>
            </a:pPr>
            <a:r>
              <a:rPr lang="en-US" sz="2800" dirty="0" smtClean="0"/>
              <a:t>Verbal and non-verbal cues are recognized. </a:t>
            </a:r>
          </a:p>
          <a:p>
            <a:endParaRPr lang="en-US" sz="2800" dirty="0" smtClean="0"/>
          </a:p>
          <a:p>
            <a:pPr marL="285750" indent="-285750">
              <a:buFont typeface="Wingdings" panose="05000000000000000000" pitchFamily="2" charset="2"/>
              <a:buChar char="Ø"/>
            </a:pPr>
            <a:r>
              <a:rPr lang="en-US" sz="2800" b="1" dirty="0" smtClean="0"/>
              <a:t>To improve </a:t>
            </a:r>
            <a:r>
              <a:rPr lang="en-US" sz="2800" b="1" dirty="0"/>
              <a:t>your </a:t>
            </a:r>
            <a:r>
              <a:rPr lang="en-US" sz="2800" b="1" dirty="0">
                <a:solidFill>
                  <a:srgbClr val="FF0000"/>
                </a:solidFill>
              </a:rPr>
              <a:t>receiving</a:t>
            </a:r>
            <a:r>
              <a:rPr lang="en-US" sz="2800" b="1" dirty="0"/>
              <a:t> skills:</a:t>
            </a:r>
          </a:p>
          <a:p>
            <a:pPr marL="285750" indent="-285750">
              <a:buFont typeface="Wingdings" panose="05000000000000000000" pitchFamily="2" charset="2"/>
              <a:buChar char="§"/>
            </a:pPr>
            <a:r>
              <a:rPr lang="en-US" sz="2800" dirty="0"/>
              <a:t> Look at the speaker; make your mind follow your </a:t>
            </a:r>
            <a:r>
              <a:rPr lang="en-US" sz="2800" dirty="0" smtClean="0"/>
              <a:t>body.</a:t>
            </a:r>
          </a:p>
          <a:p>
            <a:pPr marL="285750" indent="-285750">
              <a:buFont typeface="Wingdings" panose="05000000000000000000" pitchFamily="2" charset="2"/>
              <a:buChar char="§"/>
            </a:pPr>
            <a:r>
              <a:rPr lang="en-US" sz="2800" dirty="0" smtClean="0"/>
              <a:t>Focus </a:t>
            </a:r>
            <a:r>
              <a:rPr lang="en-US" sz="2800" dirty="0"/>
              <a:t>your attention on </a:t>
            </a:r>
            <a:r>
              <a:rPr lang="en-US" sz="2800" dirty="0" smtClean="0"/>
              <a:t>the verbal </a:t>
            </a:r>
            <a:r>
              <a:rPr lang="en-US" sz="2800" dirty="0"/>
              <a:t>and nonverbal </a:t>
            </a:r>
            <a:r>
              <a:rPr lang="en-US" sz="2800" dirty="0" smtClean="0"/>
              <a:t>messages.</a:t>
            </a:r>
          </a:p>
          <a:p>
            <a:pPr marL="285750" indent="-285750">
              <a:buFont typeface="Wingdings" panose="05000000000000000000" pitchFamily="2" charset="2"/>
              <a:buChar char="§"/>
            </a:pPr>
            <a:r>
              <a:rPr lang="en-US" sz="2800" dirty="0" smtClean="0"/>
              <a:t> </a:t>
            </a:r>
            <a:r>
              <a:rPr lang="en-US" sz="2800" dirty="0"/>
              <a:t>Avoid attending to distractions in the </a:t>
            </a:r>
            <a:r>
              <a:rPr lang="en-US" sz="2800" dirty="0" smtClean="0"/>
              <a:t>environment.</a:t>
            </a:r>
          </a:p>
          <a:p>
            <a:pPr marL="285750" indent="-285750">
              <a:buFont typeface="Wingdings" panose="05000000000000000000" pitchFamily="2" charset="2"/>
              <a:buChar char="§"/>
            </a:pPr>
            <a:r>
              <a:rPr lang="en-US" sz="2800" dirty="0" smtClean="0"/>
              <a:t>Focus on speaker`s words rather </a:t>
            </a:r>
            <a:r>
              <a:rPr lang="en-US" sz="2800" dirty="0"/>
              <a:t>than on any </a:t>
            </a:r>
            <a:r>
              <a:rPr lang="en-US" sz="2800" dirty="0" smtClean="0"/>
              <a:t>questions or </a:t>
            </a:r>
            <a:r>
              <a:rPr lang="en-US" sz="2800" dirty="0"/>
              <a:t>objections you may </a:t>
            </a:r>
            <a:r>
              <a:rPr lang="en-US" sz="2800" dirty="0" smtClean="0"/>
              <a:t>have.</a:t>
            </a:r>
            <a:endParaRPr lang="en-US" sz="2800" dirty="0"/>
          </a:p>
        </p:txBody>
      </p:sp>
    </p:spTree>
    <p:extLst>
      <p:ext uri="{BB962C8B-B14F-4D97-AF65-F5344CB8AC3E}">
        <p14:creationId xmlns:p14="http://schemas.microsoft.com/office/powerpoint/2010/main" val="50865452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1384" y="260648"/>
            <a:ext cx="10972800" cy="850106"/>
          </a:xfrm>
        </p:spPr>
        <p:txBody>
          <a:bodyPr/>
          <a:lstStyle/>
          <a:p>
            <a:pPr algn="ctr"/>
            <a:r>
              <a:rPr lang="en-US" b="1" dirty="0" smtClean="0">
                <a:solidFill>
                  <a:srgbClr val="FF0000"/>
                </a:solidFill>
              </a:rPr>
              <a:t>2. Understanding</a:t>
            </a:r>
            <a:endParaRPr lang="en-US" dirty="0">
              <a:solidFill>
                <a:srgbClr val="FF0000"/>
              </a:solidFill>
            </a:endParaRPr>
          </a:p>
        </p:txBody>
      </p:sp>
      <p:sp>
        <p:nvSpPr>
          <p:cNvPr id="3" name="Rectangle 2"/>
          <p:cNvSpPr/>
          <p:nvPr/>
        </p:nvSpPr>
        <p:spPr>
          <a:xfrm>
            <a:off x="335360" y="1079351"/>
            <a:ext cx="11188824" cy="4832092"/>
          </a:xfrm>
          <a:prstGeom prst="rect">
            <a:avLst/>
          </a:prstGeom>
        </p:spPr>
        <p:txBody>
          <a:bodyPr wrap="square">
            <a:spAutoFit/>
          </a:bodyPr>
          <a:lstStyle/>
          <a:p>
            <a:pPr marL="457200" indent="-457200">
              <a:buFont typeface="Wingdings" panose="05000000000000000000" pitchFamily="2" charset="2"/>
              <a:buChar char="Ø"/>
            </a:pPr>
            <a:r>
              <a:rPr lang="en-US" sz="2800" dirty="0" smtClean="0">
                <a:latin typeface="Giovanni-Book"/>
              </a:rPr>
              <a:t>I includes </a:t>
            </a:r>
            <a:r>
              <a:rPr lang="en-US" sz="2800" b="1" dirty="0" smtClean="0">
                <a:latin typeface="Giovanni-Book"/>
              </a:rPr>
              <a:t>both </a:t>
            </a:r>
            <a:r>
              <a:rPr lang="en-US" sz="2800" b="1" dirty="0">
                <a:latin typeface="Giovanni-Book"/>
              </a:rPr>
              <a:t>the </a:t>
            </a:r>
            <a:r>
              <a:rPr lang="en-US" sz="2800" b="1" dirty="0">
                <a:solidFill>
                  <a:srgbClr val="FFC000"/>
                </a:solidFill>
                <a:latin typeface="Giovanni-Book"/>
              </a:rPr>
              <a:t>thoughts that are expressed </a:t>
            </a:r>
            <a:r>
              <a:rPr lang="en-US" sz="2800" b="1" dirty="0">
                <a:latin typeface="Giovanni-Book"/>
              </a:rPr>
              <a:t>as well as the </a:t>
            </a:r>
            <a:r>
              <a:rPr lang="en-US" sz="2800" b="1" dirty="0">
                <a:solidFill>
                  <a:srgbClr val="FFFF00"/>
                </a:solidFill>
                <a:latin typeface="Giovanni-Book"/>
              </a:rPr>
              <a:t>emotional tone </a:t>
            </a:r>
            <a:r>
              <a:rPr lang="en-US" sz="2800" b="1" dirty="0">
                <a:latin typeface="Giovanni-Book"/>
              </a:rPr>
              <a:t>that </a:t>
            </a:r>
            <a:r>
              <a:rPr lang="en-US" sz="2800" b="1" dirty="0" smtClean="0">
                <a:latin typeface="Giovanni-Book"/>
              </a:rPr>
              <a:t>accompanies </a:t>
            </a:r>
            <a:r>
              <a:rPr lang="en-US" sz="2800" dirty="0" smtClean="0">
                <a:latin typeface="Giovanni-Book"/>
              </a:rPr>
              <a:t>these </a:t>
            </a:r>
            <a:r>
              <a:rPr lang="en-US" sz="2800" dirty="0">
                <a:latin typeface="Giovanni-Book"/>
              </a:rPr>
              <a:t>thoughts, for example, the urgency or the joy or sorrow expressed </a:t>
            </a:r>
            <a:r>
              <a:rPr lang="en-US" sz="2800" dirty="0" smtClean="0">
                <a:latin typeface="Giovanni-Book"/>
              </a:rPr>
              <a:t>in the </a:t>
            </a:r>
            <a:r>
              <a:rPr lang="en-US" sz="2800" dirty="0">
                <a:latin typeface="Giovanni-Book"/>
              </a:rPr>
              <a:t>message. </a:t>
            </a:r>
          </a:p>
          <a:p>
            <a:pPr marL="457200" indent="-457200">
              <a:buFont typeface="Wingdings" panose="05000000000000000000" pitchFamily="2" charset="2"/>
              <a:buChar char="Ø"/>
            </a:pPr>
            <a:endParaRPr lang="en-US" sz="2800" dirty="0" smtClean="0">
              <a:latin typeface="Giovanni-Book"/>
            </a:endParaRPr>
          </a:p>
          <a:p>
            <a:r>
              <a:rPr lang="en-US" sz="2800" b="1" dirty="0" smtClean="0">
                <a:latin typeface="Giovanni-Book"/>
              </a:rPr>
              <a:t>To </a:t>
            </a:r>
            <a:r>
              <a:rPr lang="en-US" sz="2800" b="1" dirty="0">
                <a:latin typeface="Giovanni-Book"/>
              </a:rPr>
              <a:t>enhance understanding:</a:t>
            </a:r>
          </a:p>
          <a:p>
            <a:pPr marL="285750" indent="-285750">
              <a:buFont typeface="Wingdings" panose="05000000000000000000" pitchFamily="2" charset="2"/>
              <a:buChar char="q"/>
            </a:pPr>
            <a:r>
              <a:rPr lang="en-US" sz="2800" dirty="0">
                <a:latin typeface="ZapfDingbats"/>
              </a:rPr>
              <a:t> </a:t>
            </a:r>
            <a:r>
              <a:rPr lang="en-US" sz="2800" dirty="0">
                <a:latin typeface="Giovanni-Book"/>
              </a:rPr>
              <a:t>Relate the new information </a:t>
            </a:r>
            <a:r>
              <a:rPr lang="en-US" sz="2800" dirty="0" smtClean="0">
                <a:latin typeface="Giovanni-Book"/>
              </a:rPr>
              <a:t>to </a:t>
            </a:r>
            <a:r>
              <a:rPr lang="en-US" sz="2800" dirty="0">
                <a:latin typeface="Giovanni-Book"/>
              </a:rPr>
              <a:t>what you already </a:t>
            </a:r>
            <a:r>
              <a:rPr lang="en-US" sz="2800" dirty="0" smtClean="0">
                <a:latin typeface="Giovanni-Book"/>
              </a:rPr>
              <a:t>know.</a:t>
            </a:r>
          </a:p>
          <a:p>
            <a:pPr marL="285750" indent="-285750">
              <a:buFont typeface="Wingdings" panose="05000000000000000000" pitchFamily="2" charset="2"/>
              <a:buChar char="q"/>
            </a:pPr>
            <a:r>
              <a:rPr lang="en-US" sz="2800" dirty="0" smtClean="0">
                <a:latin typeface="Giovanni-Book"/>
              </a:rPr>
              <a:t>See </a:t>
            </a:r>
            <a:r>
              <a:rPr lang="en-US" sz="2800" dirty="0">
                <a:latin typeface="Giovanni-Book"/>
              </a:rPr>
              <a:t>the speaker’s messages from the speaker’s point of view; avoid </a:t>
            </a:r>
            <a:r>
              <a:rPr lang="en-US" sz="2800" dirty="0" smtClean="0">
                <a:latin typeface="Giovanni-Book"/>
              </a:rPr>
              <a:t>judging the </a:t>
            </a:r>
            <a:r>
              <a:rPr lang="en-US" sz="2800" dirty="0">
                <a:latin typeface="Giovanni-Book"/>
              </a:rPr>
              <a:t>message until </a:t>
            </a:r>
            <a:r>
              <a:rPr lang="en-US" sz="2800" dirty="0" smtClean="0">
                <a:latin typeface="Giovanni-Book"/>
              </a:rPr>
              <a:t>you fully </a:t>
            </a:r>
            <a:r>
              <a:rPr lang="en-US" sz="2800" dirty="0">
                <a:latin typeface="Giovanni-Book"/>
              </a:rPr>
              <a:t>understand it as the speaker intended it</a:t>
            </a:r>
            <a:r>
              <a:rPr lang="en-US" sz="2800" dirty="0" smtClean="0">
                <a:latin typeface="Giovanni-Book"/>
              </a:rPr>
              <a:t>.</a:t>
            </a:r>
          </a:p>
          <a:p>
            <a:pPr marL="285750" indent="-285750">
              <a:buFont typeface="Wingdings" panose="05000000000000000000" pitchFamily="2" charset="2"/>
              <a:buChar char="q"/>
            </a:pPr>
            <a:endParaRPr lang="en-US" sz="2800" dirty="0" smtClean="0">
              <a:latin typeface="Giovanni-Book"/>
            </a:endParaRPr>
          </a:p>
          <a:p>
            <a:pPr marL="285750" indent="-285750">
              <a:buFont typeface="Wingdings" panose="05000000000000000000" pitchFamily="2" charset="2"/>
              <a:buChar char="q"/>
            </a:pPr>
            <a:r>
              <a:rPr lang="en-US" sz="2800" dirty="0" smtClean="0">
                <a:latin typeface="ZapfDingbats"/>
              </a:rPr>
              <a:t> </a:t>
            </a:r>
            <a:r>
              <a:rPr lang="en-US" sz="2800" dirty="0" smtClean="0">
                <a:latin typeface="Giovanni-Book"/>
              </a:rPr>
              <a:t>Rephrase </a:t>
            </a:r>
            <a:r>
              <a:rPr lang="en-US" sz="2800" dirty="0">
                <a:latin typeface="Giovanni-Book"/>
              </a:rPr>
              <a:t>the speaker’s ideas into your own words </a:t>
            </a:r>
            <a:r>
              <a:rPr lang="en-US" sz="2800" dirty="0" smtClean="0">
                <a:latin typeface="Giovanni-Book"/>
              </a:rPr>
              <a:t>while listening.</a:t>
            </a:r>
            <a:endParaRPr lang="en-US" sz="2800" dirty="0"/>
          </a:p>
        </p:txBody>
      </p:sp>
    </p:spTree>
    <p:extLst>
      <p:ext uri="{BB962C8B-B14F-4D97-AF65-F5344CB8AC3E}">
        <p14:creationId xmlns:p14="http://schemas.microsoft.com/office/powerpoint/2010/main" val="253795526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1040" y="148388"/>
            <a:ext cx="10972800" cy="962968"/>
          </a:xfrm>
        </p:spPr>
        <p:txBody>
          <a:bodyPr/>
          <a:lstStyle/>
          <a:p>
            <a:pPr algn="ctr"/>
            <a:r>
              <a:rPr lang="en-US" b="1" dirty="0" smtClean="0">
                <a:solidFill>
                  <a:srgbClr val="FF0000"/>
                </a:solidFill>
                <a:latin typeface="Giovanni-Bold"/>
              </a:rPr>
              <a:t>3. Remembering</a:t>
            </a:r>
            <a:endParaRPr lang="en-US" dirty="0">
              <a:solidFill>
                <a:srgbClr val="FF0000"/>
              </a:solidFill>
            </a:endParaRPr>
          </a:p>
        </p:txBody>
      </p:sp>
      <p:sp>
        <p:nvSpPr>
          <p:cNvPr id="3" name="Rectangle 2"/>
          <p:cNvSpPr/>
          <p:nvPr/>
        </p:nvSpPr>
        <p:spPr>
          <a:xfrm>
            <a:off x="565175" y="836712"/>
            <a:ext cx="11243647" cy="5078313"/>
          </a:xfrm>
          <a:prstGeom prst="rect">
            <a:avLst/>
          </a:prstGeom>
        </p:spPr>
        <p:txBody>
          <a:bodyPr wrap="square">
            <a:spAutoFit/>
          </a:bodyPr>
          <a:lstStyle/>
          <a:p>
            <a:pPr marL="457200" indent="-457200">
              <a:buFont typeface="Wingdings" panose="05000000000000000000" pitchFamily="2" charset="2"/>
              <a:buChar char="Ø"/>
            </a:pPr>
            <a:r>
              <a:rPr lang="en-US" sz="2600" dirty="0" smtClean="0">
                <a:latin typeface="Giovanni-Book"/>
              </a:rPr>
              <a:t>Messages </a:t>
            </a:r>
            <a:r>
              <a:rPr lang="en-US" sz="2600" dirty="0" smtClean="0">
                <a:solidFill>
                  <a:srgbClr val="FFFF00"/>
                </a:solidFill>
                <a:latin typeface="Giovanni-Book"/>
              </a:rPr>
              <a:t>received and understood </a:t>
            </a:r>
            <a:r>
              <a:rPr lang="en-US" sz="2600" dirty="0" smtClean="0">
                <a:latin typeface="Giovanni-Book"/>
              </a:rPr>
              <a:t>should be retained.</a:t>
            </a:r>
          </a:p>
          <a:p>
            <a:pPr marL="457200" indent="-457200">
              <a:buFont typeface="Wingdings" panose="05000000000000000000" pitchFamily="2" charset="2"/>
              <a:buChar char="Ø"/>
            </a:pPr>
            <a:r>
              <a:rPr lang="en-US" sz="2600" dirty="0" smtClean="0">
                <a:latin typeface="Giovanni-Book"/>
              </a:rPr>
              <a:t>What you remember is </a:t>
            </a:r>
            <a:r>
              <a:rPr lang="en-US" sz="2600" b="1" dirty="0" smtClean="0">
                <a:latin typeface="Giovanni-Book"/>
              </a:rPr>
              <a:t>“your understanding of the message.” </a:t>
            </a:r>
          </a:p>
          <a:p>
            <a:pPr marL="457200" indent="-457200">
              <a:buFont typeface="Wingdings" panose="05000000000000000000" pitchFamily="2" charset="2"/>
              <a:buChar char="Ø"/>
            </a:pPr>
            <a:r>
              <a:rPr lang="en-US" sz="2600" b="1" dirty="0" smtClean="0"/>
              <a:t>Memory for speech isn’t </a:t>
            </a:r>
            <a:r>
              <a:rPr lang="en-US" sz="2600" b="1" dirty="0" smtClean="0">
                <a:solidFill>
                  <a:schemeClr val="accent3"/>
                </a:solidFill>
              </a:rPr>
              <a:t>reproductive; </a:t>
            </a:r>
            <a:r>
              <a:rPr lang="en-US" sz="2600" dirty="0" smtClean="0"/>
              <a:t>you don’t simply reproduce the received message in your memory. Rather, </a:t>
            </a:r>
            <a:r>
              <a:rPr lang="en-US" sz="2600" b="1" dirty="0" smtClean="0"/>
              <a:t>memory is </a:t>
            </a:r>
            <a:r>
              <a:rPr lang="en-US" sz="2600" b="1" dirty="0" smtClean="0">
                <a:solidFill>
                  <a:schemeClr val="accent3"/>
                </a:solidFill>
              </a:rPr>
              <a:t>reconstructive</a:t>
            </a:r>
            <a:r>
              <a:rPr lang="en-US" sz="2600" dirty="0" smtClean="0">
                <a:solidFill>
                  <a:schemeClr val="accent3"/>
                </a:solidFill>
              </a:rPr>
              <a:t>; </a:t>
            </a:r>
            <a:r>
              <a:rPr lang="en-US" sz="2600" dirty="0" smtClean="0"/>
              <a:t>you actually reconstruct the messages you hear into a system that seems to make sense to you.</a:t>
            </a:r>
          </a:p>
          <a:p>
            <a:r>
              <a:rPr lang="en-US" sz="2800" b="1" dirty="0"/>
              <a:t>In remembering:</a:t>
            </a:r>
          </a:p>
          <a:p>
            <a:pPr marL="457200" indent="-457200">
              <a:buFont typeface="Wingdings" panose="05000000000000000000" pitchFamily="2" charset="2"/>
              <a:buChar char="§"/>
            </a:pPr>
            <a:r>
              <a:rPr lang="en-US" sz="2800" dirty="0"/>
              <a:t> Identify the thesis or central idea and the major </a:t>
            </a:r>
            <a:r>
              <a:rPr lang="en-US" sz="2800" dirty="0" smtClean="0"/>
              <a:t>propositions.</a:t>
            </a:r>
          </a:p>
          <a:p>
            <a:pPr marL="457200" indent="-457200">
              <a:buFont typeface="Wingdings" panose="05000000000000000000" pitchFamily="2" charset="2"/>
              <a:buChar char="§"/>
            </a:pPr>
            <a:r>
              <a:rPr lang="en-US" sz="2800" dirty="0" smtClean="0"/>
              <a:t>Summarize </a:t>
            </a:r>
            <a:r>
              <a:rPr lang="en-US" sz="2800" dirty="0"/>
              <a:t>the </a:t>
            </a:r>
            <a:r>
              <a:rPr lang="en-US" sz="2800" dirty="0" smtClean="0"/>
              <a:t>message: don`t </a:t>
            </a:r>
            <a:r>
              <a:rPr lang="fr-FR" sz="2800" dirty="0" smtClean="0"/>
              <a:t>ignore </a:t>
            </a:r>
            <a:r>
              <a:rPr lang="fr-FR" sz="2800" dirty="0"/>
              <a:t>crucial </a:t>
            </a:r>
            <a:r>
              <a:rPr lang="fr-FR" sz="2800" dirty="0" smtClean="0"/>
              <a:t>détails </a:t>
            </a:r>
            <a:r>
              <a:rPr lang="fr-FR" sz="2800" dirty="0"/>
              <a:t>or important </a:t>
            </a:r>
            <a:r>
              <a:rPr lang="fr-FR" sz="2800" dirty="0" smtClean="0"/>
              <a:t>qualifications.</a:t>
            </a:r>
          </a:p>
          <a:p>
            <a:pPr marL="457200" indent="-457200">
              <a:buFont typeface="Wingdings" panose="05000000000000000000" pitchFamily="2" charset="2"/>
              <a:buChar char="§"/>
            </a:pPr>
            <a:r>
              <a:rPr lang="en-US" sz="2800" dirty="0" smtClean="0"/>
              <a:t>Repeat </a:t>
            </a:r>
            <a:r>
              <a:rPr lang="en-US" sz="2800" dirty="0"/>
              <a:t>names and key concepts to </a:t>
            </a:r>
            <a:r>
              <a:rPr lang="en-US" sz="2800" dirty="0" smtClean="0"/>
              <a:t>yourself.</a:t>
            </a:r>
          </a:p>
          <a:p>
            <a:pPr marL="457200" indent="-457200">
              <a:buFont typeface="Wingdings" panose="05000000000000000000" pitchFamily="2" charset="2"/>
              <a:buChar char="§"/>
            </a:pPr>
            <a:r>
              <a:rPr lang="en-US" sz="2800" dirty="0" smtClean="0"/>
              <a:t>Identify </a:t>
            </a:r>
            <a:r>
              <a:rPr lang="en-US" sz="2800" dirty="0"/>
              <a:t>the organizational pattern and use it (visualize it</a:t>
            </a:r>
            <a:r>
              <a:rPr lang="en-US" sz="2800" dirty="0" smtClean="0"/>
              <a:t>).</a:t>
            </a:r>
            <a:endParaRPr lang="en-US" sz="2600" dirty="0"/>
          </a:p>
        </p:txBody>
      </p:sp>
    </p:spTree>
    <p:extLst>
      <p:ext uri="{BB962C8B-B14F-4D97-AF65-F5344CB8AC3E}">
        <p14:creationId xmlns:p14="http://schemas.microsoft.com/office/powerpoint/2010/main" val="269281683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1344" y="188640"/>
            <a:ext cx="10972800" cy="778098"/>
          </a:xfrm>
        </p:spPr>
        <p:txBody>
          <a:bodyPr/>
          <a:lstStyle/>
          <a:p>
            <a:pPr algn="ctr"/>
            <a:r>
              <a:rPr lang="en-US" b="1" dirty="0" smtClean="0">
                <a:solidFill>
                  <a:srgbClr val="FF0000"/>
                </a:solidFill>
              </a:rPr>
              <a:t>4. Evaluating</a:t>
            </a:r>
            <a:endParaRPr lang="en-US" dirty="0">
              <a:solidFill>
                <a:srgbClr val="FF0000"/>
              </a:solidFill>
            </a:endParaRPr>
          </a:p>
        </p:txBody>
      </p:sp>
      <p:sp>
        <p:nvSpPr>
          <p:cNvPr id="3" name="Rectangle 2"/>
          <p:cNvSpPr/>
          <p:nvPr/>
        </p:nvSpPr>
        <p:spPr>
          <a:xfrm>
            <a:off x="388261" y="856357"/>
            <a:ext cx="11449272" cy="5632311"/>
          </a:xfrm>
          <a:prstGeom prst="rect">
            <a:avLst/>
          </a:prstGeom>
        </p:spPr>
        <p:txBody>
          <a:bodyPr wrap="square">
            <a:spAutoFit/>
          </a:bodyPr>
          <a:lstStyle/>
          <a:p>
            <a:pPr marL="457200" indent="-457200">
              <a:buFont typeface="Wingdings" panose="05000000000000000000" pitchFamily="2" charset="2"/>
              <a:buChar char="Ø"/>
            </a:pPr>
            <a:r>
              <a:rPr lang="en-US" sz="3000" dirty="0">
                <a:latin typeface="Giovanni-Book"/>
              </a:rPr>
              <a:t>Evaluating consists of </a:t>
            </a:r>
            <a:r>
              <a:rPr lang="en-US" sz="3000" b="1" dirty="0">
                <a:latin typeface="Giovanni-Book"/>
              </a:rPr>
              <a:t>judging</a:t>
            </a:r>
            <a:r>
              <a:rPr lang="en-US" sz="3000" dirty="0">
                <a:latin typeface="Giovanni-Book"/>
              </a:rPr>
              <a:t> the message and the </a:t>
            </a:r>
            <a:r>
              <a:rPr lang="en-US" sz="3000" dirty="0" smtClean="0">
                <a:latin typeface="Giovanni-Book"/>
              </a:rPr>
              <a:t>speaker’s </a:t>
            </a:r>
            <a:r>
              <a:rPr lang="en-US" sz="3000" b="1" dirty="0" smtClean="0">
                <a:solidFill>
                  <a:srgbClr val="92D050"/>
                </a:solidFill>
                <a:latin typeface="Giovanni-Book"/>
              </a:rPr>
              <a:t>credibility</a:t>
            </a:r>
            <a:r>
              <a:rPr lang="en-US" sz="3000" b="1" dirty="0">
                <a:solidFill>
                  <a:srgbClr val="92D050"/>
                </a:solidFill>
                <a:latin typeface="Giovanni-Book"/>
              </a:rPr>
              <a:t>, truthfulness, or </a:t>
            </a:r>
            <a:r>
              <a:rPr lang="en-US" sz="3000" b="1" dirty="0" smtClean="0">
                <a:solidFill>
                  <a:srgbClr val="92D050"/>
                </a:solidFill>
                <a:latin typeface="Giovanni-Book"/>
              </a:rPr>
              <a:t>usefulness. </a:t>
            </a:r>
          </a:p>
          <a:p>
            <a:pPr marL="457200" indent="-457200">
              <a:buFont typeface="Wingdings" panose="05000000000000000000" pitchFamily="2" charset="2"/>
              <a:buChar char="Ø"/>
            </a:pPr>
            <a:r>
              <a:rPr lang="en-US" sz="3000" dirty="0" smtClean="0">
                <a:latin typeface="Giovanni-Book"/>
              </a:rPr>
              <a:t>Here your </a:t>
            </a:r>
            <a:r>
              <a:rPr lang="en-US" sz="3000" dirty="0" smtClean="0">
                <a:solidFill>
                  <a:srgbClr val="FFFF00"/>
                </a:solidFill>
                <a:latin typeface="Giovanni-Book"/>
              </a:rPr>
              <a:t>biases and prejudices </a:t>
            </a:r>
            <a:r>
              <a:rPr lang="en-US" sz="3000" dirty="0" smtClean="0">
                <a:latin typeface="Giovanni-Book"/>
              </a:rPr>
              <a:t>may </a:t>
            </a:r>
            <a:r>
              <a:rPr lang="en-US" sz="3000" dirty="0" smtClean="0"/>
              <a:t>influence </a:t>
            </a:r>
            <a:r>
              <a:rPr lang="en-US" sz="3000" dirty="0"/>
              <a:t>what </a:t>
            </a:r>
            <a:r>
              <a:rPr lang="en-US" sz="3000" dirty="0" smtClean="0"/>
              <a:t>you judge </a:t>
            </a:r>
            <a:r>
              <a:rPr lang="en-US" sz="3000" dirty="0"/>
              <a:t>good </a:t>
            </a:r>
            <a:r>
              <a:rPr lang="en-US" sz="3000" dirty="0" smtClean="0"/>
              <a:t>and bad.</a:t>
            </a:r>
          </a:p>
          <a:p>
            <a:r>
              <a:rPr lang="en-US" sz="3000" b="1" dirty="0"/>
              <a:t>When evaluating:</a:t>
            </a:r>
          </a:p>
          <a:p>
            <a:pPr marL="457200" indent="-457200">
              <a:buFont typeface="Wingdings" panose="05000000000000000000" pitchFamily="2" charset="2"/>
              <a:buChar char="§"/>
            </a:pPr>
            <a:r>
              <a:rPr lang="en-US" sz="3000" dirty="0"/>
              <a:t> Resist evaluation until </a:t>
            </a:r>
            <a:r>
              <a:rPr lang="en-US" sz="3000" dirty="0" smtClean="0"/>
              <a:t>you </a:t>
            </a:r>
            <a:r>
              <a:rPr lang="en-US" sz="3000" dirty="0"/>
              <a:t>understand </a:t>
            </a:r>
            <a:r>
              <a:rPr lang="en-US" sz="3000" dirty="0" smtClean="0"/>
              <a:t>the speaker’s </a:t>
            </a:r>
            <a:r>
              <a:rPr lang="en-US" sz="3000" dirty="0"/>
              <a:t>point of </a:t>
            </a:r>
            <a:r>
              <a:rPr lang="en-US" sz="3000" dirty="0" smtClean="0"/>
              <a:t>view.</a:t>
            </a:r>
          </a:p>
          <a:p>
            <a:pPr marL="457200" indent="-457200">
              <a:buFont typeface="Wingdings" panose="05000000000000000000" pitchFamily="2" charset="2"/>
              <a:buChar char="§"/>
            </a:pPr>
            <a:r>
              <a:rPr lang="en-US" sz="3000" dirty="0" smtClean="0"/>
              <a:t>Distinguish </a:t>
            </a:r>
            <a:r>
              <a:rPr lang="en-US" sz="3000" dirty="0"/>
              <a:t>facts from </a:t>
            </a:r>
            <a:r>
              <a:rPr lang="en-US" sz="3000" dirty="0" smtClean="0"/>
              <a:t>inferences, </a:t>
            </a:r>
            <a:r>
              <a:rPr lang="en-US" sz="3000" dirty="0"/>
              <a:t>opinions, and </a:t>
            </a:r>
            <a:r>
              <a:rPr lang="en-US" sz="3000" dirty="0" smtClean="0"/>
              <a:t>personal Interpretations.</a:t>
            </a:r>
          </a:p>
          <a:p>
            <a:pPr marL="457200" indent="-457200">
              <a:buFont typeface="Wingdings" panose="05000000000000000000" pitchFamily="2" charset="2"/>
              <a:buChar char="§"/>
            </a:pPr>
            <a:r>
              <a:rPr lang="en-US" sz="3000" dirty="0" smtClean="0"/>
              <a:t>Identify </a:t>
            </a:r>
            <a:r>
              <a:rPr lang="en-US" sz="3000" dirty="0"/>
              <a:t>any biases, self-interests, or prejudices that </a:t>
            </a:r>
            <a:r>
              <a:rPr lang="en-US" sz="3000" dirty="0" smtClean="0"/>
              <a:t>may hinder meaning making and lets you forget the opposing ideas.</a:t>
            </a:r>
          </a:p>
        </p:txBody>
      </p:sp>
    </p:spTree>
    <p:extLst>
      <p:ext uri="{BB962C8B-B14F-4D97-AF65-F5344CB8AC3E}">
        <p14:creationId xmlns:p14="http://schemas.microsoft.com/office/powerpoint/2010/main" val="245793187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56823" y="167424"/>
            <a:ext cx="10959921" cy="1974885"/>
          </a:xfrm>
        </p:spPr>
        <p:txBody>
          <a:bodyPr>
            <a:normAutofit/>
          </a:bodyPr>
          <a:lstStyle/>
          <a:p>
            <a:pPr algn="ctr"/>
            <a:r>
              <a:rPr lang="en-US" sz="2400" dirty="0" smtClean="0">
                <a:latin typeface="Adobe Caslon Pro Bold" panose="0205070206050A020403" pitchFamily="18" charset="0"/>
              </a:rPr>
              <a:t>					Week 7 								</a:t>
            </a:r>
            <a:br>
              <a:rPr lang="en-US" sz="2400" dirty="0" smtClean="0">
                <a:latin typeface="Adobe Caslon Pro Bold" panose="0205070206050A020403" pitchFamily="18" charset="0"/>
              </a:rPr>
            </a:br>
            <a:r>
              <a:rPr lang="en-US" sz="9600" dirty="0" smtClean="0">
                <a:effectLst>
                  <a:outerShdw blurRad="38100" dist="38100" dir="2700000" algn="tl">
                    <a:srgbClr val="000000">
                      <a:alpha val="43137"/>
                    </a:srgbClr>
                  </a:outerShdw>
                </a:effectLst>
                <a:latin typeface="Adobe Caslon Pro Bold" panose="0205070206050A020403" pitchFamily="18" charset="0"/>
              </a:rPr>
              <a:t>LISTENING skills</a:t>
            </a:r>
            <a:endParaRPr lang="en-US" sz="2400" dirty="0">
              <a:effectLst>
                <a:outerShdw blurRad="38100" dist="38100" dir="2700000" algn="tl">
                  <a:srgbClr val="000000">
                    <a:alpha val="43137"/>
                  </a:srgbClr>
                </a:outerShdw>
              </a:effectLst>
              <a:latin typeface="Adobe Caslon Pro Bold" panose="0205070206050A020403" pitchFamily="18" charset="0"/>
            </a:endParaRPr>
          </a:p>
        </p:txBody>
      </p:sp>
      <p:pic>
        <p:nvPicPr>
          <p:cNvPr id="3" name="Picture 2" descr="Image result for listening">
            <a:extLst>
              <a:ext uri="{FF2B5EF4-FFF2-40B4-BE49-F238E27FC236}">
                <a16:creationId xmlns:a16="http://schemas.microsoft.com/office/drawing/2014/main" id="{E00FEA86-F184-4846-9C9B-E7783DA9C08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tretch/>
        </p:blipFill>
        <p:spPr bwMode="auto">
          <a:xfrm>
            <a:off x="1668509" y="2142309"/>
            <a:ext cx="8391524" cy="4195762"/>
          </a:xfrm>
          <a:prstGeom prst="rect">
            <a:avLst/>
          </a:prstGeom>
          <a:noFill/>
          <a:effectLst>
            <a:softEdge rad="6350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323399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9376" y="17760"/>
            <a:ext cx="10972800" cy="962968"/>
          </a:xfrm>
        </p:spPr>
        <p:txBody>
          <a:bodyPr/>
          <a:lstStyle/>
          <a:p>
            <a:pPr algn="ctr"/>
            <a:r>
              <a:rPr lang="en-US" b="1" dirty="0" smtClean="0">
                <a:solidFill>
                  <a:srgbClr val="FF0000"/>
                </a:solidFill>
                <a:latin typeface="Giovanni-Bold"/>
              </a:rPr>
              <a:t>5. Responding</a:t>
            </a:r>
            <a:endParaRPr lang="en-US" dirty="0">
              <a:solidFill>
                <a:srgbClr val="FF0000"/>
              </a:solidFill>
            </a:endParaRPr>
          </a:p>
        </p:txBody>
      </p:sp>
      <p:sp>
        <p:nvSpPr>
          <p:cNvPr id="3" name="Rectangle 2"/>
          <p:cNvSpPr/>
          <p:nvPr/>
        </p:nvSpPr>
        <p:spPr>
          <a:xfrm>
            <a:off x="479376" y="1196752"/>
            <a:ext cx="11233248" cy="4401205"/>
          </a:xfrm>
          <a:prstGeom prst="rect">
            <a:avLst/>
          </a:prstGeom>
        </p:spPr>
        <p:txBody>
          <a:bodyPr wrap="square">
            <a:spAutoFit/>
          </a:bodyPr>
          <a:lstStyle/>
          <a:p>
            <a:pPr marL="457200" indent="-457200">
              <a:buFont typeface="Wingdings" panose="05000000000000000000" pitchFamily="2" charset="2"/>
              <a:buChar char="Ø"/>
            </a:pPr>
            <a:r>
              <a:rPr lang="en-US" sz="2800" dirty="0" smtClean="0">
                <a:latin typeface="Giovanni-Book"/>
              </a:rPr>
              <a:t>Responding </a:t>
            </a:r>
            <a:r>
              <a:rPr lang="en-US" sz="2800" dirty="0">
                <a:latin typeface="Giovanni-Book"/>
              </a:rPr>
              <a:t>occurs in </a:t>
            </a:r>
            <a:r>
              <a:rPr lang="en-US" sz="2800" b="1" dirty="0">
                <a:latin typeface="Giovanni-Book"/>
              </a:rPr>
              <a:t>two phases: </a:t>
            </a:r>
            <a:endParaRPr lang="en-US" sz="2800" b="1" dirty="0" smtClean="0">
              <a:latin typeface="Giovanni-Book"/>
            </a:endParaRPr>
          </a:p>
          <a:p>
            <a:pPr marL="457200" indent="-457200">
              <a:buFont typeface="Wingdings" panose="05000000000000000000" pitchFamily="2" charset="2"/>
              <a:buChar char="Ø"/>
            </a:pPr>
            <a:r>
              <a:rPr lang="en-US" sz="2800" b="1" dirty="0" smtClean="0">
                <a:solidFill>
                  <a:srgbClr val="FFFF00"/>
                </a:solidFill>
                <a:latin typeface="Giovanni-Book"/>
              </a:rPr>
              <a:t>(</a:t>
            </a:r>
            <a:r>
              <a:rPr lang="en-US" sz="2800" b="1" dirty="0">
                <a:solidFill>
                  <a:srgbClr val="FFFF00"/>
                </a:solidFill>
                <a:latin typeface="Giovanni-Book"/>
              </a:rPr>
              <a:t>1) </a:t>
            </a:r>
            <a:r>
              <a:rPr lang="en-US" sz="2800" b="1" dirty="0">
                <a:latin typeface="Giovanni-Book"/>
              </a:rPr>
              <a:t>nonverbal </a:t>
            </a:r>
            <a:r>
              <a:rPr lang="en-US" sz="2800" dirty="0" smtClean="0">
                <a:latin typeface="Giovanni-Book"/>
              </a:rPr>
              <a:t>(occasionally verbal</a:t>
            </a:r>
            <a:r>
              <a:rPr lang="en-US" sz="2800" dirty="0">
                <a:latin typeface="Giovanni-Book"/>
              </a:rPr>
              <a:t>) </a:t>
            </a:r>
            <a:r>
              <a:rPr lang="en-US" sz="2800" b="1" dirty="0">
                <a:latin typeface="Giovanni-Book"/>
              </a:rPr>
              <a:t>responses </a:t>
            </a:r>
            <a:r>
              <a:rPr lang="en-US" sz="2800" b="1" dirty="0">
                <a:solidFill>
                  <a:srgbClr val="FFC000"/>
                </a:solidFill>
                <a:latin typeface="Giovanni-Book"/>
              </a:rPr>
              <a:t>you</a:t>
            </a:r>
            <a:r>
              <a:rPr lang="en-US" sz="2800" b="1" dirty="0">
                <a:latin typeface="Giovanni-Book"/>
              </a:rPr>
              <a:t> </a:t>
            </a:r>
            <a:r>
              <a:rPr lang="en-US" sz="2800" b="1" dirty="0" smtClean="0">
                <a:latin typeface="Giovanni-Book"/>
              </a:rPr>
              <a:t>make/give </a:t>
            </a:r>
            <a:r>
              <a:rPr lang="en-US" sz="2800" dirty="0">
                <a:latin typeface="Giovanni-Book"/>
              </a:rPr>
              <a:t>while the speaker is </a:t>
            </a:r>
            <a:r>
              <a:rPr lang="en-US" sz="2800" dirty="0" smtClean="0">
                <a:latin typeface="Giovanni-Book"/>
              </a:rPr>
              <a:t>talking. Includes </a:t>
            </a:r>
            <a:r>
              <a:rPr lang="en-US" sz="2800" dirty="0" smtClean="0"/>
              <a:t>(back-channeling </a:t>
            </a:r>
            <a:r>
              <a:rPr lang="en-US" sz="2800" dirty="0"/>
              <a:t>cues) include gestures such as nodding your head, smiling, and leaning forward.</a:t>
            </a:r>
          </a:p>
          <a:p>
            <a:pPr marL="457200" indent="-457200">
              <a:buFont typeface="Wingdings" panose="05000000000000000000" pitchFamily="2" charset="2"/>
              <a:buChar char="Ø"/>
            </a:pPr>
            <a:endParaRPr lang="en-US" sz="2800" dirty="0" smtClean="0">
              <a:latin typeface="Giovanni-Book"/>
            </a:endParaRPr>
          </a:p>
          <a:p>
            <a:pPr marL="457200" indent="-457200">
              <a:buFont typeface="Wingdings" panose="05000000000000000000" pitchFamily="2" charset="2"/>
              <a:buChar char="Ø"/>
            </a:pPr>
            <a:r>
              <a:rPr lang="en-US" sz="2800" b="1" dirty="0" smtClean="0">
                <a:solidFill>
                  <a:srgbClr val="FFFF00"/>
                </a:solidFill>
                <a:latin typeface="Giovanni-Book"/>
              </a:rPr>
              <a:t>(</a:t>
            </a:r>
            <a:r>
              <a:rPr lang="en-US" sz="2800" b="1" dirty="0">
                <a:solidFill>
                  <a:srgbClr val="FFFF00"/>
                </a:solidFill>
                <a:latin typeface="Giovanni-Book"/>
              </a:rPr>
              <a:t>2) </a:t>
            </a:r>
            <a:r>
              <a:rPr lang="en-US" sz="2800" b="1" dirty="0">
                <a:latin typeface="Giovanni-Book"/>
              </a:rPr>
              <a:t>responses </a:t>
            </a:r>
            <a:r>
              <a:rPr lang="en-US" sz="2800" b="1" dirty="0" smtClean="0">
                <a:latin typeface="Giovanni-Book"/>
              </a:rPr>
              <a:t>you make </a:t>
            </a:r>
            <a:r>
              <a:rPr lang="en-US" sz="2800" b="1" dirty="0">
                <a:latin typeface="Giovanni-Book"/>
              </a:rPr>
              <a:t>after the speaker has stopped talking</a:t>
            </a:r>
            <a:r>
              <a:rPr lang="en-US" sz="2800" b="1" dirty="0" smtClean="0">
                <a:latin typeface="Giovanni-Book"/>
              </a:rPr>
              <a:t>.</a:t>
            </a:r>
          </a:p>
          <a:p>
            <a:r>
              <a:rPr lang="en-US" sz="2800" dirty="0" smtClean="0"/>
              <a:t>They </a:t>
            </a:r>
            <a:r>
              <a:rPr lang="en-US" sz="2800" dirty="0"/>
              <a:t>include </a:t>
            </a:r>
            <a:r>
              <a:rPr lang="en-US" sz="2800" b="1" dirty="0"/>
              <a:t>questions of </a:t>
            </a:r>
            <a:r>
              <a:rPr lang="en-US" sz="2800" b="1" dirty="0" smtClean="0"/>
              <a:t>clarification </a:t>
            </a:r>
            <a:r>
              <a:rPr lang="en-US" sz="2800" dirty="0"/>
              <a:t>(“I wasn’t sure what </a:t>
            </a:r>
            <a:r>
              <a:rPr lang="en-US" sz="2800" dirty="0" smtClean="0"/>
              <a:t>you meant by…), </a:t>
            </a:r>
            <a:r>
              <a:rPr lang="en-US" sz="2800" b="1" dirty="0" smtClean="0"/>
              <a:t>expressions </a:t>
            </a:r>
            <a:r>
              <a:rPr lang="en-US" sz="2800" b="1" dirty="0"/>
              <a:t>of agreement</a:t>
            </a:r>
            <a:r>
              <a:rPr lang="en-US" sz="2800" dirty="0"/>
              <a:t> (“You’re absolutely </a:t>
            </a:r>
            <a:r>
              <a:rPr lang="en-US" sz="2800" dirty="0" smtClean="0"/>
              <a:t>right”), and </a:t>
            </a:r>
            <a:r>
              <a:rPr lang="en-US" sz="2800" b="1" dirty="0" smtClean="0"/>
              <a:t>expressions of </a:t>
            </a:r>
            <a:r>
              <a:rPr lang="en-US" sz="2800" b="1" dirty="0"/>
              <a:t>disagreement </a:t>
            </a:r>
            <a:r>
              <a:rPr lang="en-US" sz="2800" dirty="0"/>
              <a:t>(“I disagree </a:t>
            </a:r>
            <a:r>
              <a:rPr lang="en-US" sz="2800" dirty="0" smtClean="0"/>
              <a:t>that…”). </a:t>
            </a:r>
            <a:endParaRPr lang="en-US" sz="2800" dirty="0"/>
          </a:p>
        </p:txBody>
      </p:sp>
    </p:spTree>
    <p:extLst>
      <p:ext uri="{BB962C8B-B14F-4D97-AF65-F5344CB8AC3E}">
        <p14:creationId xmlns:p14="http://schemas.microsoft.com/office/powerpoint/2010/main" val="356948441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4 major causes of poor listening</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020902489"/>
              </p:ext>
            </p:extLst>
          </p:nvPr>
        </p:nvGraphicFramePr>
        <p:xfrm>
          <a:off x="1103313" y="2052638"/>
          <a:ext cx="8947150" cy="41957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9860701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z="6600" dirty="0" smtClean="0"/>
              <a:t>How to become a better listener</a:t>
            </a:r>
            <a:endParaRPr lang="en-US" sz="6600" dirty="0"/>
          </a:p>
        </p:txBody>
      </p:sp>
      <p:sp>
        <p:nvSpPr>
          <p:cNvPr id="3" name="TextBox 2"/>
          <p:cNvSpPr txBox="1"/>
          <p:nvPr/>
        </p:nvSpPr>
        <p:spPr>
          <a:xfrm>
            <a:off x="1254034" y="535577"/>
            <a:ext cx="9104811" cy="1446550"/>
          </a:xfrm>
          <a:prstGeom prst="rect">
            <a:avLst/>
          </a:prstGeom>
          <a:noFill/>
        </p:spPr>
        <p:txBody>
          <a:bodyPr wrap="square" rtlCol="0">
            <a:spAutoFit/>
          </a:bodyPr>
          <a:lstStyle/>
          <a:p>
            <a:pPr algn="ctr"/>
            <a:r>
              <a:rPr lang="en-US" sz="4400" b="1" dirty="0" smtClean="0"/>
              <a:t>STRATEGIES FOR IMPROVING LISTENING SKILLS</a:t>
            </a:r>
            <a:endParaRPr lang="en-US" sz="4400" b="1" dirty="0"/>
          </a:p>
        </p:txBody>
      </p:sp>
    </p:spTree>
    <p:extLst>
      <p:ext uri="{BB962C8B-B14F-4D97-AF65-F5344CB8AC3E}">
        <p14:creationId xmlns:p14="http://schemas.microsoft.com/office/powerpoint/2010/main" val="342449359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1010322"/>
          </a:xfrm>
        </p:spPr>
        <p:txBody>
          <a:bodyPr>
            <a:normAutofit/>
          </a:bodyPr>
          <a:lstStyle/>
          <a:p>
            <a:r>
              <a:rPr lang="en-GB" dirty="0" smtClean="0"/>
              <a:t>The three stages of a listening</a:t>
            </a:r>
            <a:endParaRPr lang="en-GB" dirty="0"/>
          </a:p>
        </p:txBody>
      </p:sp>
      <p:sp>
        <p:nvSpPr>
          <p:cNvPr id="5" name="Content Placeholder 4"/>
          <p:cNvSpPr>
            <a:spLocks noGrp="1"/>
          </p:cNvSpPr>
          <p:nvPr>
            <p:ph idx="1"/>
          </p:nvPr>
        </p:nvSpPr>
        <p:spPr>
          <a:xfrm>
            <a:off x="431075" y="1685109"/>
            <a:ext cx="11207931" cy="4195481"/>
          </a:xfrm>
        </p:spPr>
        <p:txBody>
          <a:bodyPr>
            <a:normAutofit fontScale="77500" lnSpcReduction="20000"/>
          </a:bodyPr>
          <a:lstStyle/>
          <a:p>
            <a:pPr marL="0" indent="0">
              <a:buNone/>
            </a:pPr>
            <a:r>
              <a:rPr lang="en-GB" sz="3600" dirty="0" smtClean="0">
                <a:solidFill>
                  <a:srgbClr val="FF0000"/>
                </a:solidFill>
              </a:rPr>
              <a:t>1. Pre-listening</a:t>
            </a:r>
            <a:r>
              <a:rPr lang="en-GB" sz="3600" dirty="0" smtClean="0"/>
              <a:t> :preparation stage.</a:t>
            </a:r>
          </a:p>
          <a:p>
            <a:pPr marL="0" indent="0">
              <a:buNone/>
            </a:pPr>
            <a:r>
              <a:rPr lang="en-GB" sz="3600" dirty="0" smtClean="0"/>
              <a:t> </a:t>
            </a:r>
            <a:r>
              <a:rPr lang="en-GB" sz="2800" dirty="0" smtClean="0"/>
              <a:t>Connect prior knowledge with the topic, use guesses to predict. </a:t>
            </a:r>
          </a:p>
          <a:p>
            <a:pPr marL="0" indent="0">
              <a:buNone/>
            </a:pPr>
            <a:r>
              <a:rPr lang="en-GB" sz="3200" dirty="0" smtClean="0">
                <a:solidFill>
                  <a:srgbClr val="FF0000"/>
                </a:solidFill>
              </a:rPr>
              <a:t>2. While -listening stage</a:t>
            </a:r>
            <a:r>
              <a:rPr lang="en-GB" sz="3200" dirty="0" smtClean="0"/>
              <a:t>: actual listening &amp; task   response.</a:t>
            </a:r>
          </a:p>
          <a:p>
            <a:pPr marL="0" indent="0">
              <a:buNone/>
            </a:pPr>
            <a:r>
              <a:rPr lang="en-GB" sz="2900" dirty="0" smtClean="0"/>
              <a:t>Listen for major and minor details you need for answers, </a:t>
            </a:r>
          </a:p>
          <a:p>
            <a:pPr marL="0" indent="0">
              <a:buNone/>
            </a:pPr>
            <a:r>
              <a:rPr lang="en-GB" sz="2900" dirty="0" smtClean="0"/>
              <a:t>Preview the questions before listening, circle the information and listen carefully- analyse the task. Take notes- Comments, outlines, charts, maps, use abbreviations, symbols, intonations etc. re-listen- summarize, use synonyms. </a:t>
            </a:r>
            <a:endParaRPr lang="en-GB" sz="3600" dirty="0"/>
          </a:p>
          <a:p>
            <a:pPr marL="0" indent="0">
              <a:buNone/>
            </a:pPr>
            <a:r>
              <a:rPr lang="en-GB" sz="3600" dirty="0" smtClean="0">
                <a:solidFill>
                  <a:srgbClr val="FF0000"/>
                </a:solidFill>
              </a:rPr>
              <a:t>3. Post-listening stage: </a:t>
            </a:r>
            <a:r>
              <a:rPr lang="en-GB" sz="3600" dirty="0" smtClean="0"/>
              <a:t>feedback &amp; remedial work.</a:t>
            </a:r>
          </a:p>
          <a:p>
            <a:pPr marL="0" indent="0">
              <a:buNone/>
            </a:pPr>
            <a:r>
              <a:rPr lang="en-GB" sz="3100" dirty="0" smtClean="0"/>
              <a:t>Opinionated response, agree, disagree, use symbols-punctuations, summarize, extend listening</a:t>
            </a:r>
            <a:r>
              <a:rPr lang="en-GB" dirty="0" smtClean="0"/>
              <a:t>. </a:t>
            </a:r>
            <a:endParaRPr lang="en-GB" sz="2200" dirty="0"/>
          </a:p>
        </p:txBody>
      </p:sp>
    </p:spTree>
    <p:extLst>
      <p:ext uri="{BB962C8B-B14F-4D97-AF65-F5344CB8AC3E}">
        <p14:creationId xmlns:p14="http://schemas.microsoft.com/office/powerpoint/2010/main" val="103555246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339634"/>
            <a:ext cx="9404723" cy="982891"/>
          </a:xfrm>
        </p:spPr>
        <p:txBody>
          <a:bodyPr/>
          <a:lstStyle/>
          <a:p>
            <a:pPr algn="ctr"/>
            <a:r>
              <a:rPr lang="en-GB" sz="3600" b="1" dirty="0" smtClean="0"/>
              <a:t>Strategies to be used in order to become a better speaker</a:t>
            </a:r>
            <a:endParaRPr lang="en-GB" sz="3600" b="1" dirty="0"/>
          </a:p>
        </p:txBody>
      </p:sp>
      <p:sp>
        <p:nvSpPr>
          <p:cNvPr id="4" name="Θέση κειμένου 3"/>
          <p:cNvSpPr>
            <a:spLocks noGrp="1"/>
          </p:cNvSpPr>
          <p:nvPr>
            <p:ph type="body" idx="1"/>
          </p:nvPr>
        </p:nvSpPr>
        <p:spPr>
          <a:xfrm>
            <a:off x="646111" y="2095840"/>
            <a:ext cx="4396338" cy="576262"/>
          </a:xfrm>
        </p:spPr>
        <p:txBody>
          <a:bodyPr/>
          <a:lstStyle/>
          <a:p>
            <a:pPr marL="0" lvl="1"/>
            <a:r>
              <a:rPr lang="en-GB" sz="3000" dirty="0"/>
              <a:t>Bottom-up process</a:t>
            </a:r>
          </a:p>
        </p:txBody>
      </p:sp>
      <p:sp>
        <p:nvSpPr>
          <p:cNvPr id="3" name="Content Placeholder 2"/>
          <p:cNvSpPr>
            <a:spLocks noGrp="1"/>
          </p:cNvSpPr>
          <p:nvPr>
            <p:ph sz="half" idx="2"/>
          </p:nvPr>
        </p:nvSpPr>
        <p:spPr>
          <a:xfrm>
            <a:off x="646111" y="2767217"/>
            <a:ext cx="4879478" cy="3741738"/>
          </a:xfrm>
        </p:spPr>
        <p:txBody>
          <a:bodyPr>
            <a:noAutofit/>
          </a:bodyPr>
          <a:lstStyle/>
          <a:p>
            <a:pPr marL="0" lvl="1" indent="0">
              <a:spcBef>
                <a:spcPts val="600"/>
              </a:spcBef>
              <a:buNone/>
            </a:pPr>
            <a:r>
              <a:rPr lang="en-GB" sz="3000" dirty="0"/>
              <a:t>We use our knowledge of language and our ability to process acoustic signals to make sense of the sounds that speech presents to us.</a:t>
            </a:r>
          </a:p>
        </p:txBody>
      </p:sp>
      <p:sp>
        <p:nvSpPr>
          <p:cNvPr id="5" name="Θέση κειμένου 4"/>
          <p:cNvSpPr>
            <a:spLocks noGrp="1"/>
          </p:cNvSpPr>
          <p:nvPr>
            <p:ph type="body" sz="quarter" idx="3"/>
          </p:nvPr>
        </p:nvSpPr>
        <p:spPr>
          <a:xfrm>
            <a:off x="6801276" y="2095840"/>
            <a:ext cx="4396339" cy="576262"/>
          </a:xfrm>
        </p:spPr>
        <p:txBody>
          <a:bodyPr/>
          <a:lstStyle/>
          <a:p>
            <a:pPr marL="0" lvl="1"/>
            <a:r>
              <a:rPr lang="en-GB" sz="3000" dirty="0"/>
              <a:t>Top-down process</a:t>
            </a:r>
          </a:p>
        </p:txBody>
      </p:sp>
      <p:sp>
        <p:nvSpPr>
          <p:cNvPr id="6" name="Θέση περιεχομένου 5"/>
          <p:cNvSpPr>
            <a:spLocks noGrp="1"/>
          </p:cNvSpPr>
          <p:nvPr>
            <p:ph sz="quarter" idx="4"/>
          </p:nvPr>
        </p:nvSpPr>
        <p:spPr>
          <a:xfrm>
            <a:off x="6503579" y="2767217"/>
            <a:ext cx="4991734" cy="3741738"/>
          </a:xfrm>
        </p:spPr>
        <p:txBody>
          <a:bodyPr>
            <a:normAutofit/>
          </a:bodyPr>
          <a:lstStyle/>
          <a:p>
            <a:pPr marL="0" lvl="1" indent="0">
              <a:buNone/>
            </a:pPr>
            <a:r>
              <a:rPr lang="en-GB" sz="3000" dirty="0"/>
              <a:t>We </a:t>
            </a:r>
            <a:r>
              <a:rPr lang="en-GB" sz="3000" b="1" dirty="0"/>
              <a:t>infer</a:t>
            </a:r>
            <a:r>
              <a:rPr lang="en-GB" sz="3000" dirty="0"/>
              <a:t> meaning from </a:t>
            </a:r>
            <a:r>
              <a:rPr lang="en-GB" sz="3000" b="1" dirty="0"/>
              <a:t>contextual </a:t>
            </a:r>
            <a:r>
              <a:rPr lang="en-GB" sz="3000" dirty="0"/>
              <a:t>clues and from making </a:t>
            </a:r>
            <a:r>
              <a:rPr lang="en-GB" sz="3000" b="1" dirty="0"/>
              <a:t>links </a:t>
            </a:r>
            <a:r>
              <a:rPr lang="en-GB" sz="3000" dirty="0"/>
              <a:t>between the spoken message and </a:t>
            </a:r>
            <a:r>
              <a:rPr lang="en-GB" sz="3000" b="1" dirty="0"/>
              <a:t>various</a:t>
            </a:r>
            <a:r>
              <a:rPr lang="en-GB" sz="3000" dirty="0"/>
              <a:t> types of </a:t>
            </a:r>
            <a:r>
              <a:rPr lang="en-GB" sz="3000" b="1" dirty="0"/>
              <a:t>prior knowledge </a:t>
            </a:r>
            <a:r>
              <a:rPr lang="en-GB" sz="3000" dirty="0"/>
              <a:t>which we hold.</a:t>
            </a:r>
          </a:p>
        </p:txBody>
      </p:sp>
    </p:spTree>
    <p:extLst>
      <p:ext uri="{BB962C8B-B14F-4D97-AF65-F5344CB8AC3E}">
        <p14:creationId xmlns:p14="http://schemas.microsoft.com/office/powerpoint/2010/main" val="152594761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3800" y="188640"/>
            <a:ext cx="10972800" cy="1143000"/>
          </a:xfrm>
        </p:spPr>
        <p:txBody>
          <a:bodyPr/>
          <a:lstStyle/>
          <a:p>
            <a:r>
              <a:rPr lang="en-GB" dirty="0" smtClean="0"/>
              <a:t>Bottom-up processes</a:t>
            </a:r>
            <a:endParaRPr lang="en-GB" dirty="0"/>
          </a:p>
        </p:txBody>
      </p:sp>
      <p:sp>
        <p:nvSpPr>
          <p:cNvPr id="3" name="Content Placeholder 2"/>
          <p:cNvSpPr>
            <a:spLocks noGrp="1"/>
          </p:cNvSpPr>
          <p:nvPr>
            <p:ph idx="1"/>
          </p:nvPr>
        </p:nvSpPr>
        <p:spPr>
          <a:xfrm>
            <a:off x="523800" y="1504541"/>
            <a:ext cx="11076017" cy="4680520"/>
          </a:xfrm>
        </p:spPr>
        <p:txBody>
          <a:bodyPr>
            <a:noAutofit/>
          </a:bodyPr>
          <a:lstStyle/>
          <a:p>
            <a:pPr marL="0" indent="0">
              <a:buNone/>
            </a:pPr>
            <a:r>
              <a:rPr lang="en-GB" sz="2800" dirty="0" smtClean="0"/>
              <a:t>Listeners should retain and recognize:</a:t>
            </a:r>
          </a:p>
          <a:p>
            <a:pPr marL="514350" indent="-514350">
              <a:buFont typeface="+mj-lt"/>
              <a:buAutoNum type="arabicPeriod"/>
            </a:pPr>
            <a:r>
              <a:rPr lang="en-GB" sz="2800" dirty="0"/>
              <a:t>I</a:t>
            </a:r>
            <a:r>
              <a:rPr lang="en-GB" sz="2800" dirty="0" smtClean="0"/>
              <a:t>nput </a:t>
            </a:r>
            <a:r>
              <a:rPr lang="en-GB" sz="2800" dirty="0"/>
              <a:t>while it is being processed.</a:t>
            </a:r>
          </a:p>
          <a:p>
            <a:pPr marL="514350" indent="-514350">
              <a:buFont typeface="+mj-lt"/>
              <a:buAutoNum type="arabicPeriod"/>
            </a:pPr>
            <a:r>
              <a:rPr lang="en-GB" sz="2800" dirty="0"/>
              <a:t>W</a:t>
            </a:r>
            <a:r>
              <a:rPr lang="en-GB" sz="2800" dirty="0" smtClean="0"/>
              <a:t>ord divisions</a:t>
            </a:r>
            <a:r>
              <a:rPr lang="en-GB" sz="2800" dirty="0"/>
              <a:t> </a:t>
            </a:r>
            <a:r>
              <a:rPr lang="en-GB" sz="2800" dirty="0" smtClean="0"/>
              <a:t>and key/content </a:t>
            </a:r>
            <a:r>
              <a:rPr lang="en-GB" sz="2800" dirty="0"/>
              <a:t>words in </a:t>
            </a:r>
            <a:r>
              <a:rPr lang="en-GB" sz="2800" dirty="0" smtClean="0"/>
              <a:t>utterances.</a:t>
            </a:r>
            <a:endParaRPr lang="en-GB" sz="2800" dirty="0"/>
          </a:p>
          <a:p>
            <a:pPr marL="514350" indent="-514350">
              <a:buFont typeface="+mj-lt"/>
              <a:buAutoNum type="arabicPeriod"/>
            </a:pPr>
            <a:r>
              <a:rPr lang="en-GB" sz="2800" dirty="0"/>
              <a:t>K</a:t>
            </a:r>
            <a:r>
              <a:rPr lang="en-GB" sz="2800" dirty="0" smtClean="0"/>
              <a:t>ey </a:t>
            </a:r>
            <a:r>
              <a:rPr lang="en-GB" sz="2800" dirty="0"/>
              <a:t>transitions in a </a:t>
            </a:r>
            <a:r>
              <a:rPr lang="en-GB" sz="2800" dirty="0" smtClean="0"/>
              <a:t>discourse.</a:t>
            </a:r>
          </a:p>
          <a:p>
            <a:pPr marL="514350" indent="-514350">
              <a:buFont typeface="+mj-lt"/>
              <a:buAutoNum type="arabicPeriod"/>
            </a:pPr>
            <a:r>
              <a:rPr lang="en-GB" sz="2800" dirty="0"/>
              <a:t>G</a:t>
            </a:r>
            <a:r>
              <a:rPr lang="en-GB" sz="2800" dirty="0" smtClean="0"/>
              <a:t>rammatical </a:t>
            </a:r>
            <a:r>
              <a:rPr lang="en-GB" sz="2800" dirty="0"/>
              <a:t>relations between key elements in sentences.</a:t>
            </a:r>
          </a:p>
          <a:p>
            <a:pPr marL="514350" indent="-514350">
              <a:buFont typeface="+mj-lt"/>
              <a:buAutoNum type="arabicPeriod"/>
            </a:pPr>
            <a:r>
              <a:rPr lang="en-GB" sz="2800" dirty="0" smtClean="0"/>
              <a:t>The function and purpose </a:t>
            </a:r>
            <a:r>
              <a:rPr lang="en-GB" sz="2800" dirty="0"/>
              <a:t>of word stress </a:t>
            </a:r>
            <a:r>
              <a:rPr lang="en-GB" sz="2800" dirty="0" smtClean="0"/>
              <a:t>and intonation </a:t>
            </a:r>
            <a:r>
              <a:rPr lang="en-GB" sz="2800" dirty="0"/>
              <a:t>in sentences</a:t>
            </a:r>
            <a:r>
              <a:rPr lang="en-GB" sz="2800" dirty="0" smtClean="0"/>
              <a:t>.</a:t>
            </a:r>
            <a:endParaRPr lang="en-GB" sz="2800" dirty="0"/>
          </a:p>
        </p:txBody>
      </p:sp>
    </p:spTree>
    <p:extLst>
      <p:ext uri="{BB962C8B-B14F-4D97-AF65-F5344CB8AC3E}">
        <p14:creationId xmlns:p14="http://schemas.microsoft.com/office/powerpoint/2010/main" val="240632320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7368" y="404664"/>
            <a:ext cx="10972800" cy="706090"/>
          </a:xfrm>
        </p:spPr>
        <p:txBody>
          <a:bodyPr>
            <a:normAutofit fontScale="90000"/>
          </a:bodyPr>
          <a:lstStyle/>
          <a:p>
            <a:r>
              <a:rPr lang="en-GB" dirty="0" smtClean="0"/>
              <a:t>Top-down processes</a:t>
            </a:r>
            <a:endParaRPr lang="en-GB" dirty="0"/>
          </a:p>
        </p:txBody>
      </p:sp>
      <p:sp>
        <p:nvSpPr>
          <p:cNvPr id="3" name="Content Placeholder 2"/>
          <p:cNvSpPr>
            <a:spLocks noGrp="1"/>
          </p:cNvSpPr>
          <p:nvPr>
            <p:ph idx="1"/>
          </p:nvPr>
        </p:nvSpPr>
        <p:spPr>
          <a:xfrm>
            <a:off x="505825" y="1340768"/>
            <a:ext cx="11276871" cy="4525963"/>
          </a:xfrm>
        </p:spPr>
        <p:txBody>
          <a:bodyPr>
            <a:noAutofit/>
          </a:bodyPr>
          <a:lstStyle/>
          <a:p>
            <a:pPr marL="0" indent="0">
              <a:buNone/>
            </a:pPr>
            <a:r>
              <a:rPr lang="en-GB" sz="2800" dirty="0" smtClean="0"/>
              <a:t>While listening, listeners should:</a:t>
            </a:r>
          </a:p>
          <a:p>
            <a:pPr marL="514350" indent="-514350">
              <a:buFont typeface="+mj-lt"/>
              <a:buAutoNum type="arabicPeriod"/>
            </a:pPr>
            <a:r>
              <a:rPr lang="en-GB" sz="2800" dirty="0" smtClean="0"/>
              <a:t>Use key words to </a:t>
            </a:r>
            <a:r>
              <a:rPr lang="en-GB" sz="2800" dirty="0" smtClean="0">
                <a:solidFill>
                  <a:srgbClr val="FF0000"/>
                </a:solidFill>
              </a:rPr>
              <a:t>identify genre </a:t>
            </a:r>
            <a:r>
              <a:rPr lang="en-GB" sz="2800" dirty="0" smtClean="0"/>
              <a:t>and </a:t>
            </a:r>
            <a:r>
              <a:rPr lang="en-GB" sz="2800" dirty="0" smtClean="0">
                <a:solidFill>
                  <a:srgbClr val="FF0000"/>
                </a:solidFill>
              </a:rPr>
              <a:t>purpose </a:t>
            </a:r>
            <a:r>
              <a:rPr lang="en-GB" sz="2800" dirty="0" smtClean="0"/>
              <a:t>of the utterance.</a:t>
            </a:r>
          </a:p>
          <a:p>
            <a:pPr marL="514350" indent="-514350">
              <a:buFont typeface="+mj-lt"/>
              <a:buAutoNum type="arabicPeriod"/>
            </a:pPr>
            <a:r>
              <a:rPr lang="en-GB" sz="2800" dirty="0" smtClean="0"/>
              <a:t>Infer the</a:t>
            </a:r>
            <a:r>
              <a:rPr lang="en-GB" sz="2800" dirty="0" smtClean="0">
                <a:solidFill>
                  <a:srgbClr val="FF0000"/>
                </a:solidFill>
              </a:rPr>
              <a:t> role </a:t>
            </a:r>
            <a:r>
              <a:rPr lang="en-GB" sz="2800" dirty="0" smtClean="0"/>
              <a:t>of the participants, </a:t>
            </a:r>
            <a:r>
              <a:rPr lang="en-GB" sz="2800" dirty="0" smtClean="0">
                <a:solidFill>
                  <a:srgbClr val="FF0000"/>
                </a:solidFill>
              </a:rPr>
              <a:t>topic</a:t>
            </a:r>
            <a:r>
              <a:rPr lang="en-GB" sz="2800" dirty="0" smtClean="0"/>
              <a:t>, the </a:t>
            </a:r>
            <a:r>
              <a:rPr lang="en-GB" sz="2800" dirty="0" smtClean="0">
                <a:solidFill>
                  <a:srgbClr val="FF0000"/>
                </a:solidFill>
              </a:rPr>
              <a:t>outcome,</a:t>
            </a:r>
            <a:r>
              <a:rPr lang="en-GB" sz="2800" dirty="0" smtClean="0"/>
              <a:t> the </a:t>
            </a:r>
            <a:r>
              <a:rPr lang="en-GB" sz="2800" dirty="0" smtClean="0">
                <a:solidFill>
                  <a:srgbClr val="FF0000"/>
                </a:solidFill>
              </a:rPr>
              <a:t>cause</a:t>
            </a:r>
            <a:r>
              <a:rPr lang="en-GB" sz="2800" dirty="0" smtClean="0"/>
              <a:t> and </a:t>
            </a:r>
            <a:r>
              <a:rPr lang="en-GB" sz="2800" dirty="0" smtClean="0">
                <a:solidFill>
                  <a:srgbClr val="FF0000"/>
                </a:solidFill>
              </a:rPr>
              <a:t>effect </a:t>
            </a:r>
            <a:r>
              <a:rPr lang="en-GB" sz="2800" dirty="0" smtClean="0"/>
              <a:t>of an event.</a:t>
            </a:r>
          </a:p>
          <a:p>
            <a:pPr marL="514350" indent="-514350">
              <a:buFont typeface="+mj-lt"/>
              <a:buAutoNum type="arabicPeriod"/>
            </a:pPr>
            <a:r>
              <a:rPr lang="en-GB" sz="2800" b="1" dirty="0" smtClean="0">
                <a:solidFill>
                  <a:srgbClr val="FFFF00"/>
                </a:solidFill>
              </a:rPr>
              <a:t>Infer</a:t>
            </a:r>
            <a:r>
              <a:rPr lang="en-GB" sz="2800" dirty="0" smtClean="0"/>
              <a:t> </a:t>
            </a:r>
            <a:r>
              <a:rPr lang="en-GB" sz="2800" u="sng" dirty="0" smtClean="0">
                <a:solidFill>
                  <a:srgbClr val="FF0000"/>
                </a:solidFill>
              </a:rPr>
              <a:t>unstated details, sequence </a:t>
            </a:r>
            <a:r>
              <a:rPr lang="en-GB" sz="2800" dirty="0" smtClean="0"/>
              <a:t>of events</a:t>
            </a:r>
            <a:r>
              <a:rPr lang="en-GB" sz="2800" dirty="0"/>
              <a:t> </a:t>
            </a:r>
            <a:r>
              <a:rPr lang="en-GB" sz="2800" dirty="0" smtClean="0"/>
              <a:t>and </a:t>
            </a:r>
            <a:r>
              <a:rPr lang="en-GB" sz="2800" u="sng" dirty="0" smtClean="0">
                <a:solidFill>
                  <a:srgbClr val="FF0000"/>
                </a:solidFill>
              </a:rPr>
              <a:t>comparisons</a:t>
            </a:r>
            <a:r>
              <a:rPr lang="en-GB" sz="2800" u="sng" dirty="0">
                <a:solidFill>
                  <a:srgbClr val="FF0000"/>
                </a:solidFill>
              </a:rPr>
              <a:t>.</a:t>
            </a:r>
          </a:p>
          <a:p>
            <a:pPr marL="514350" indent="-514350">
              <a:buFont typeface="+mj-lt"/>
              <a:buAutoNum type="arabicPeriod"/>
            </a:pPr>
            <a:r>
              <a:rPr lang="en-GB" sz="2800" dirty="0"/>
              <a:t>Distinguish between </a:t>
            </a:r>
            <a:r>
              <a:rPr lang="en-GB" sz="2800" dirty="0">
                <a:solidFill>
                  <a:srgbClr val="FF0000"/>
                </a:solidFill>
              </a:rPr>
              <a:t>facts and opinions</a:t>
            </a:r>
            <a:r>
              <a:rPr lang="en-GB" sz="2800" dirty="0" smtClean="0"/>
              <a:t>.</a:t>
            </a:r>
            <a:endParaRPr lang="en-GB" sz="2800" dirty="0"/>
          </a:p>
        </p:txBody>
      </p:sp>
    </p:spTree>
    <p:extLst>
      <p:ext uri="{BB962C8B-B14F-4D97-AF65-F5344CB8AC3E}">
        <p14:creationId xmlns:p14="http://schemas.microsoft.com/office/powerpoint/2010/main" val="405018325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1036448"/>
          </a:xfrm>
        </p:spPr>
        <p:txBody>
          <a:bodyPr/>
          <a:lstStyle/>
          <a:p>
            <a:r>
              <a:rPr lang="en-US" b="1" dirty="0"/>
              <a:t>Tips for Listening More Effectively</a:t>
            </a:r>
            <a:endParaRPr lang="en-GB" dirty="0"/>
          </a:p>
        </p:txBody>
      </p:sp>
      <p:sp>
        <p:nvSpPr>
          <p:cNvPr id="3" name="Content Placeholder 2"/>
          <p:cNvSpPr>
            <a:spLocks noGrp="1"/>
          </p:cNvSpPr>
          <p:nvPr>
            <p:ph idx="1"/>
          </p:nvPr>
        </p:nvSpPr>
        <p:spPr>
          <a:xfrm>
            <a:off x="816909" y="1685110"/>
            <a:ext cx="10351833" cy="4023360"/>
          </a:xfrm>
        </p:spPr>
        <p:txBody>
          <a:bodyPr>
            <a:noAutofit/>
          </a:bodyPr>
          <a:lstStyle/>
          <a:p>
            <a:pPr marL="514350" indent="-514350">
              <a:buFont typeface="+mj-lt"/>
              <a:buAutoNum type="arabicPeriod"/>
            </a:pPr>
            <a:r>
              <a:rPr lang="en-GB" sz="2800" dirty="0" smtClean="0"/>
              <a:t>Understand </a:t>
            </a:r>
            <a:r>
              <a:rPr lang="en-GB" sz="2800" dirty="0"/>
              <a:t>single </a:t>
            </a:r>
            <a:r>
              <a:rPr lang="en-GB" sz="2800" dirty="0" smtClean="0"/>
              <a:t>utterances </a:t>
            </a:r>
            <a:r>
              <a:rPr lang="en-GB" sz="2800" dirty="0"/>
              <a:t>a</a:t>
            </a:r>
            <a:r>
              <a:rPr lang="en-GB" sz="2800" dirty="0" smtClean="0"/>
              <a:t>nd relations </a:t>
            </a:r>
            <a:r>
              <a:rPr lang="en-GB" sz="2800" dirty="0"/>
              <a:t>between utterances or parts of a text.</a:t>
            </a:r>
          </a:p>
          <a:p>
            <a:pPr marL="514350" indent="-514350">
              <a:buFont typeface="+mj-lt"/>
              <a:buAutoNum type="arabicPeriod"/>
            </a:pPr>
            <a:r>
              <a:rPr lang="en-GB" sz="2800" dirty="0" smtClean="0"/>
              <a:t>Obtain </a:t>
            </a:r>
            <a:r>
              <a:rPr lang="en-GB" sz="2800" dirty="0"/>
              <a:t>the gist or a general impression of the text.</a:t>
            </a:r>
          </a:p>
          <a:p>
            <a:pPr marL="514350" indent="-514350">
              <a:buFont typeface="+mj-lt"/>
              <a:buAutoNum type="arabicPeriod"/>
            </a:pPr>
            <a:r>
              <a:rPr lang="en-GB" sz="2800" dirty="0" smtClean="0"/>
              <a:t>Extract </a:t>
            </a:r>
            <a:r>
              <a:rPr lang="en-GB" sz="2800" dirty="0"/>
              <a:t>specific information from </a:t>
            </a:r>
            <a:r>
              <a:rPr lang="en-GB" sz="2800" dirty="0" smtClean="0"/>
              <a:t>text-dates, nouns etc.</a:t>
            </a:r>
            <a:endParaRPr lang="en-GB" sz="2800" dirty="0"/>
          </a:p>
          <a:p>
            <a:pPr marL="514350" indent="-514350">
              <a:buFont typeface="+mj-lt"/>
              <a:buAutoNum type="arabicPeriod"/>
            </a:pPr>
            <a:r>
              <a:rPr lang="en-GB" sz="2800" dirty="0" smtClean="0"/>
              <a:t>Deduce </a:t>
            </a:r>
            <a:r>
              <a:rPr lang="en-GB" sz="2800" dirty="0"/>
              <a:t>unfamiliar or missing meaning.</a:t>
            </a:r>
          </a:p>
          <a:p>
            <a:pPr marL="514350" indent="-514350">
              <a:buFont typeface="+mj-lt"/>
              <a:buAutoNum type="arabicPeriod"/>
            </a:pPr>
            <a:r>
              <a:rPr lang="en-GB" sz="2800" dirty="0" smtClean="0"/>
              <a:t>Understand </a:t>
            </a:r>
            <a:r>
              <a:rPr lang="en-GB" sz="2800" dirty="0"/>
              <a:t>the text so as to perform a task. </a:t>
            </a:r>
          </a:p>
        </p:txBody>
      </p:sp>
    </p:spTree>
    <p:extLst>
      <p:ext uri="{BB962C8B-B14F-4D97-AF65-F5344CB8AC3E}">
        <p14:creationId xmlns:p14="http://schemas.microsoft.com/office/powerpoint/2010/main" val="266479269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9376" y="188640"/>
            <a:ext cx="11582400" cy="634082"/>
          </a:xfrm>
        </p:spPr>
        <p:txBody>
          <a:bodyPr>
            <a:normAutofit fontScale="90000"/>
          </a:bodyPr>
          <a:lstStyle/>
          <a:p>
            <a:r>
              <a:rPr lang="en-US" b="1" dirty="0"/>
              <a:t>T</a:t>
            </a:r>
            <a:r>
              <a:rPr lang="en-US" b="1" dirty="0" smtClean="0"/>
              <a:t>ips </a:t>
            </a:r>
            <a:r>
              <a:rPr lang="en-US" b="1" dirty="0"/>
              <a:t>for </a:t>
            </a:r>
            <a:r>
              <a:rPr lang="en-US" b="1" dirty="0" smtClean="0"/>
              <a:t>Listening More </a:t>
            </a:r>
            <a:r>
              <a:rPr lang="en-US" b="1" dirty="0"/>
              <a:t>Effectively</a:t>
            </a:r>
            <a:endParaRPr lang="en-US" dirty="0"/>
          </a:p>
        </p:txBody>
      </p:sp>
      <p:sp>
        <p:nvSpPr>
          <p:cNvPr id="3" name="Content Placeholder 2"/>
          <p:cNvSpPr>
            <a:spLocks noGrp="1"/>
          </p:cNvSpPr>
          <p:nvPr>
            <p:ph idx="1"/>
          </p:nvPr>
        </p:nvSpPr>
        <p:spPr>
          <a:xfrm>
            <a:off x="226099" y="1150545"/>
            <a:ext cx="11373718" cy="5184576"/>
          </a:xfrm>
        </p:spPr>
        <p:txBody>
          <a:bodyPr>
            <a:noAutofit/>
          </a:bodyPr>
          <a:lstStyle/>
          <a:p>
            <a:pPr marL="0" indent="0">
              <a:buNone/>
            </a:pPr>
            <a:r>
              <a:rPr lang="en-US" sz="2400" b="1" dirty="0"/>
              <a:t>Listen </a:t>
            </a:r>
            <a:r>
              <a:rPr lang="en-US" sz="2400" b="1" dirty="0" smtClean="0"/>
              <a:t>Actively: </a:t>
            </a:r>
          </a:p>
          <a:p>
            <a:pPr>
              <a:buClr>
                <a:schemeClr val="tx1"/>
              </a:buClr>
              <a:buFont typeface="Wingdings" panose="05000000000000000000" pitchFamily="2" charset="2"/>
              <a:buChar char="Ø"/>
            </a:pPr>
            <a:r>
              <a:rPr lang="en-US" sz="2400" dirty="0" smtClean="0"/>
              <a:t>Think about utterances- opining? Questions? Conclusions? Connection of ideas? </a:t>
            </a:r>
          </a:p>
          <a:p>
            <a:pPr>
              <a:buClr>
                <a:schemeClr val="tx1"/>
              </a:buClr>
              <a:buFont typeface="Wingdings" panose="05000000000000000000" pitchFamily="2" charset="2"/>
              <a:buChar char="Ø"/>
            </a:pPr>
            <a:r>
              <a:rPr lang="en-US" sz="2400" dirty="0" smtClean="0"/>
              <a:t>Remove distractions, biases, judgements, value the message, Take notes.</a:t>
            </a:r>
          </a:p>
          <a:p>
            <a:pPr marL="0" indent="0">
              <a:buClr>
                <a:schemeClr val="tx1"/>
              </a:buClr>
              <a:buNone/>
            </a:pPr>
            <a:r>
              <a:rPr lang="en-US" sz="2400" dirty="0" smtClean="0">
                <a:solidFill>
                  <a:srgbClr val="FF0000"/>
                </a:solidFill>
                <a:latin typeface="Giovanni-Book"/>
              </a:rPr>
              <a:t>In </a:t>
            </a:r>
            <a:r>
              <a:rPr lang="en-US" sz="2400" dirty="0">
                <a:solidFill>
                  <a:srgbClr val="FF0000"/>
                </a:solidFill>
                <a:latin typeface="Giovanni-Book"/>
              </a:rPr>
              <a:t>listening for </a:t>
            </a:r>
            <a:r>
              <a:rPr lang="en-US" sz="2400" dirty="0" smtClean="0">
                <a:solidFill>
                  <a:srgbClr val="FF0000"/>
                </a:solidFill>
                <a:latin typeface="Giovanni-Book"/>
              </a:rPr>
              <a:t>total/general meaning:</a:t>
            </a:r>
          </a:p>
          <a:p>
            <a:pPr>
              <a:buClr>
                <a:schemeClr val="tx1"/>
              </a:buClr>
              <a:buFont typeface="Wingdings" panose="05000000000000000000" pitchFamily="2" charset="2"/>
              <a:buChar char="Ø"/>
            </a:pPr>
            <a:r>
              <a:rPr lang="en-US" sz="2200" dirty="0" smtClean="0">
                <a:latin typeface="ZapfDingbats"/>
              </a:rPr>
              <a:t> </a:t>
            </a:r>
            <a:r>
              <a:rPr lang="en-US" sz="2200" dirty="0">
                <a:latin typeface="Giovanni-Book"/>
              </a:rPr>
              <a:t>Focus on both verbal and nonverbal messages, omissions, consistent and inconsistent packages</a:t>
            </a:r>
            <a:r>
              <a:rPr lang="en-US" sz="2200" dirty="0" smtClean="0">
                <a:latin typeface="Giovanni-Book"/>
              </a:rPr>
              <a:t>.</a:t>
            </a:r>
          </a:p>
          <a:p>
            <a:pPr>
              <a:buClr>
                <a:schemeClr val="tx1"/>
              </a:buClr>
              <a:buFont typeface="Wingdings" panose="05000000000000000000" pitchFamily="2" charset="2"/>
              <a:buChar char="Ø"/>
            </a:pPr>
            <a:r>
              <a:rPr lang="en-US" sz="2200" dirty="0"/>
              <a:t>Develop balance between surface and hidden meanings</a:t>
            </a:r>
            <a:r>
              <a:rPr lang="en-US" sz="2200" dirty="0" smtClean="0"/>
              <a:t>.</a:t>
            </a:r>
          </a:p>
          <a:p>
            <a:pPr>
              <a:buClr>
                <a:schemeClr val="tx1"/>
              </a:buClr>
              <a:buFont typeface="Wingdings" panose="05000000000000000000" pitchFamily="2" charset="2"/>
              <a:buChar char="Ø"/>
            </a:pPr>
            <a:r>
              <a:rPr lang="en-US" sz="2200" dirty="0" smtClean="0"/>
              <a:t>Don’t resist or filter </a:t>
            </a:r>
            <a:r>
              <a:rPr lang="en-US" sz="2200" dirty="0"/>
              <a:t>out difficult or unpleasant </a:t>
            </a:r>
            <a:r>
              <a:rPr lang="en-US" sz="2200" dirty="0" smtClean="0"/>
              <a:t>messages.</a:t>
            </a:r>
          </a:p>
          <a:p>
            <a:pPr>
              <a:buClr>
                <a:schemeClr val="tx1"/>
              </a:buClr>
              <a:buFont typeface="Wingdings" panose="05000000000000000000" pitchFamily="2" charset="2"/>
              <a:buChar char="Ø"/>
            </a:pPr>
            <a:r>
              <a:rPr lang="en-US" sz="2200" dirty="0"/>
              <a:t>Listen to the speaker`s  feelings as well as to thoughts and </a:t>
            </a:r>
            <a:r>
              <a:rPr lang="en-US" sz="2200" dirty="0" smtClean="0"/>
              <a:t>ideas- empathy.</a:t>
            </a:r>
          </a:p>
          <a:p>
            <a:pPr>
              <a:buClr>
                <a:schemeClr val="tx1"/>
              </a:buClr>
              <a:buFont typeface="Wingdings" panose="05000000000000000000" pitchFamily="2" charset="2"/>
              <a:buChar char="Ø"/>
            </a:pPr>
            <a:r>
              <a:rPr lang="en-US" sz="2400" dirty="0"/>
              <a:t>Don’t distort messages because of the “friend-or-foe” </a:t>
            </a:r>
            <a:r>
              <a:rPr lang="en-US" sz="2400" dirty="0" smtClean="0"/>
              <a:t>factor.</a:t>
            </a:r>
            <a:endParaRPr lang="en-US" sz="2400" dirty="0"/>
          </a:p>
          <a:p>
            <a:pPr>
              <a:buClr>
                <a:schemeClr val="tx1"/>
              </a:buClr>
              <a:buFont typeface="Wingdings" panose="05000000000000000000" pitchFamily="2" charset="2"/>
              <a:buChar char="Ø"/>
            </a:pPr>
            <a:endParaRPr lang="en-US" sz="2200" dirty="0"/>
          </a:p>
        </p:txBody>
      </p:sp>
    </p:spTree>
    <p:extLst>
      <p:ext uri="{BB962C8B-B14F-4D97-AF65-F5344CB8AC3E}">
        <p14:creationId xmlns:p14="http://schemas.microsoft.com/office/powerpoint/2010/main" val="227500946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1089" y="1435981"/>
            <a:ext cx="10972800" cy="792088"/>
          </a:xfrm>
        </p:spPr>
        <p:txBody>
          <a:bodyPr>
            <a:normAutofit fontScale="90000"/>
          </a:bodyPr>
          <a:lstStyle/>
          <a:p>
            <a:r>
              <a:rPr lang="en-US" sz="3800" b="1" dirty="0" smtClean="0"/>
              <a:t>Listen with an Open Mind; accept positive criticism</a:t>
            </a:r>
            <a:endParaRPr lang="en-US" sz="3800" dirty="0"/>
          </a:p>
        </p:txBody>
      </p:sp>
      <p:sp>
        <p:nvSpPr>
          <p:cNvPr id="3" name="Rectangle 2"/>
          <p:cNvSpPr/>
          <p:nvPr/>
        </p:nvSpPr>
        <p:spPr>
          <a:xfrm>
            <a:off x="528641" y="2468093"/>
            <a:ext cx="11432826" cy="3693319"/>
          </a:xfrm>
          <a:prstGeom prst="rect">
            <a:avLst/>
          </a:prstGeom>
        </p:spPr>
        <p:txBody>
          <a:bodyPr wrap="square">
            <a:spAutoFit/>
          </a:bodyPr>
          <a:lstStyle/>
          <a:p>
            <a:pPr marL="285750" indent="-285750">
              <a:buFont typeface="Wingdings" panose="05000000000000000000" pitchFamily="2" charset="2"/>
              <a:buChar char="§"/>
            </a:pPr>
            <a:r>
              <a:rPr lang="en-US" sz="2600" dirty="0" smtClean="0"/>
              <a:t>Avoid prejudging, filtering </a:t>
            </a:r>
            <a:r>
              <a:rPr lang="en-US" sz="2600" dirty="0"/>
              <a:t>out difficult, unpleasant, or undesirable messages. </a:t>
            </a:r>
            <a:endParaRPr lang="en-US" sz="2600" dirty="0" smtClean="0"/>
          </a:p>
          <a:p>
            <a:pPr marL="285750" indent="-285750">
              <a:buFont typeface="Wingdings" panose="05000000000000000000" pitchFamily="2" charset="2"/>
              <a:buChar char="§"/>
            </a:pPr>
            <a:r>
              <a:rPr lang="en-US" sz="2600" dirty="0" smtClean="0"/>
              <a:t>Avoid distorting messages </a:t>
            </a:r>
            <a:r>
              <a:rPr lang="en-US" sz="2600" dirty="0"/>
              <a:t>through oversimplification or leveling, </a:t>
            </a:r>
            <a:r>
              <a:rPr lang="en-US" sz="2600" dirty="0" smtClean="0"/>
              <a:t>the </a:t>
            </a:r>
            <a:r>
              <a:rPr lang="en-US" sz="2600" dirty="0"/>
              <a:t>tendency </a:t>
            </a:r>
            <a:r>
              <a:rPr lang="en-US" sz="2600" dirty="0" smtClean="0"/>
              <a:t>to eliminate details, </a:t>
            </a:r>
            <a:r>
              <a:rPr lang="en-US" sz="2600" dirty="0"/>
              <a:t>and to simplify complex messages to make them easier </a:t>
            </a:r>
            <a:r>
              <a:rPr lang="en-US" sz="2600" dirty="0" smtClean="0"/>
              <a:t>to remember. </a:t>
            </a:r>
          </a:p>
          <a:p>
            <a:pPr marL="285750" indent="-285750">
              <a:buFont typeface="Wingdings" panose="05000000000000000000" pitchFamily="2" charset="2"/>
              <a:buChar char="§"/>
            </a:pPr>
            <a:endParaRPr lang="en-US" sz="2600" dirty="0" smtClean="0"/>
          </a:p>
          <a:p>
            <a:pPr marL="285750" indent="-285750">
              <a:buFont typeface="Wingdings" panose="05000000000000000000" pitchFamily="2" charset="2"/>
              <a:buChar char="§"/>
            </a:pPr>
            <a:r>
              <a:rPr lang="en-US" sz="2600" dirty="0" smtClean="0"/>
              <a:t>Recognize </a:t>
            </a:r>
            <a:r>
              <a:rPr lang="en-US" sz="2600" dirty="0"/>
              <a:t>your own </a:t>
            </a:r>
            <a:r>
              <a:rPr lang="en-US" sz="2600" dirty="0" smtClean="0"/>
              <a:t>biases and avoid </a:t>
            </a:r>
            <a:r>
              <a:rPr lang="en-US" sz="2600" dirty="0"/>
              <a:t>assimilation—the tendency to reconstruct </a:t>
            </a:r>
            <a:r>
              <a:rPr lang="en-US" sz="2600" dirty="0" smtClean="0"/>
              <a:t>messages or make your own explanations according to your own </a:t>
            </a:r>
            <a:r>
              <a:rPr lang="en-US" sz="2600" dirty="0"/>
              <a:t>attitudes, prejudices, needs, and </a:t>
            </a:r>
            <a:r>
              <a:rPr lang="en-US" sz="2600" dirty="0" smtClean="0"/>
              <a:t>values.</a:t>
            </a:r>
          </a:p>
        </p:txBody>
      </p:sp>
      <p:sp>
        <p:nvSpPr>
          <p:cNvPr id="4" name="Rectangle 3"/>
          <p:cNvSpPr/>
          <p:nvPr/>
        </p:nvSpPr>
        <p:spPr>
          <a:xfrm>
            <a:off x="771717" y="488071"/>
            <a:ext cx="9547940" cy="707886"/>
          </a:xfrm>
          <a:prstGeom prst="rect">
            <a:avLst/>
          </a:prstGeom>
        </p:spPr>
        <p:txBody>
          <a:bodyPr wrap="square">
            <a:spAutoFit/>
          </a:bodyPr>
          <a:lstStyle/>
          <a:p>
            <a:r>
              <a:rPr lang="en-US" sz="4000" b="1" dirty="0"/>
              <a:t>Tips for Listening More Effectively</a:t>
            </a:r>
            <a:endParaRPr lang="en-US" sz="4000" dirty="0"/>
          </a:p>
        </p:txBody>
      </p:sp>
    </p:spTree>
    <p:extLst>
      <p:ext uri="{BB962C8B-B14F-4D97-AF65-F5344CB8AC3E}">
        <p14:creationId xmlns:p14="http://schemas.microsoft.com/office/powerpoint/2010/main" val="345632084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1425" y="922980"/>
            <a:ext cx="9404723" cy="971133"/>
          </a:xfrm>
        </p:spPr>
        <p:txBody>
          <a:bodyPr/>
          <a:lstStyle/>
          <a:p>
            <a:r>
              <a:rPr lang="en-US" dirty="0" smtClean="0"/>
              <a:t>Areas to be covered:</a:t>
            </a:r>
            <a:endParaRPr lang="en-US" dirty="0"/>
          </a:p>
        </p:txBody>
      </p:sp>
      <p:sp>
        <p:nvSpPr>
          <p:cNvPr id="3" name="TextBox 2"/>
          <p:cNvSpPr txBox="1"/>
          <p:nvPr/>
        </p:nvSpPr>
        <p:spPr>
          <a:xfrm rot="10800000" flipV="1">
            <a:off x="1018903" y="1894113"/>
            <a:ext cx="9692640" cy="3970318"/>
          </a:xfrm>
          <a:prstGeom prst="rect">
            <a:avLst/>
          </a:prstGeom>
          <a:noFill/>
        </p:spPr>
        <p:txBody>
          <a:bodyPr wrap="square" rtlCol="0">
            <a:spAutoFit/>
          </a:bodyPr>
          <a:lstStyle/>
          <a:p>
            <a:pPr marL="342900" indent="-342900">
              <a:buFont typeface="+mj-lt"/>
              <a:buAutoNum type="arabicPeriod"/>
            </a:pPr>
            <a:r>
              <a:rPr lang="en-US" sz="3600" dirty="0" smtClean="0"/>
              <a:t>Definitions</a:t>
            </a:r>
          </a:p>
          <a:p>
            <a:pPr marL="342900" indent="-342900">
              <a:buFont typeface="+mj-lt"/>
              <a:buAutoNum type="arabicPeriod"/>
            </a:pPr>
            <a:r>
              <a:rPr lang="en-US" sz="3600" dirty="0" smtClean="0"/>
              <a:t>Difference between hearing and listening. </a:t>
            </a:r>
          </a:p>
          <a:p>
            <a:pPr marL="342900" indent="-342900">
              <a:buFont typeface="+mj-lt"/>
              <a:buAutoNum type="arabicPeriod"/>
            </a:pPr>
            <a:r>
              <a:rPr lang="en-US" sz="3600" dirty="0" smtClean="0"/>
              <a:t>Objectives and importance of listening. </a:t>
            </a:r>
          </a:p>
          <a:p>
            <a:pPr marL="342900" indent="-342900">
              <a:buFont typeface="+mj-lt"/>
              <a:buAutoNum type="arabicPeriod"/>
            </a:pPr>
            <a:r>
              <a:rPr lang="en-US" sz="3600" dirty="0" smtClean="0"/>
              <a:t>Listening process.</a:t>
            </a:r>
          </a:p>
          <a:p>
            <a:pPr marL="342900" indent="-342900">
              <a:buFont typeface="+mj-lt"/>
              <a:buAutoNum type="arabicPeriod"/>
            </a:pPr>
            <a:r>
              <a:rPr lang="en-US" sz="3600" dirty="0" smtClean="0"/>
              <a:t>Strategies for improving listening skills. </a:t>
            </a:r>
          </a:p>
          <a:p>
            <a:pPr marL="342900" indent="-342900">
              <a:buFont typeface="+mj-lt"/>
              <a:buAutoNum type="arabicPeriod"/>
            </a:pPr>
            <a:r>
              <a:rPr lang="en-US" sz="3600" dirty="0" smtClean="0"/>
              <a:t>Types of listening. </a:t>
            </a:r>
          </a:p>
        </p:txBody>
      </p:sp>
    </p:spTree>
    <p:extLst>
      <p:ext uri="{BB962C8B-B14F-4D97-AF65-F5344CB8AC3E}">
        <p14:creationId xmlns:p14="http://schemas.microsoft.com/office/powerpoint/2010/main" val="344867552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3860" y="282901"/>
            <a:ext cx="9404723" cy="670688"/>
          </a:xfrm>
        </p:spPr>
        <p:txBody>
          <a:bodyPr/>
          <a:lstStyle/>
          <a:p>
            <a:pPr algn="ctr"/>
            <a:r>
              <a:rPr lang="en-US" dirty="0" smtClean="0"/>
              <a:t>In a nutshell.</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165566067"/>
              </p:ext>
            </p:extLst>
          </p:nvPr>
        </p:nvGraphicFramePr>
        <p:xfrm>
          <a:off x="770709" y="1214846"/>
          <a:ext cx="10241280" cy="54341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8877499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37836" y="1398693"/>
            <a:ext cx="8825657" cy="1915647"/>
          </a:xfrm>
        </p:spPr>
        <p:txBody>
          <a:bodyPr/>
          <a:lstStyle/>
          <a:p>
            <a:pPr algn="ctr"/>
            <a:r>
              <a:rPr lang="en-US" dirty="0" smtClean="0"/>
              <a:t>Types of listening </a:t>
            </a:r>
            <a:endParaRPr lang="en-US" dirty="0"/>
          </a:p>
        </p:txBody>
      </p:sp>
    </p:spTree>
    <p:extLst>
      <p:ext uri="{BB962C8B-B14F-4D97-AF65-F5344CB8AC3E}">
        <p14:creationId xmlns:p14="http://schemas.microsoft.com/office/powerpoint/2010/main" val="256154047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9848" y="673608"/>
            <a:ext cx="10058400" cy="4050792"/>
          </a:xfrm>
        </p:spPr>
        <p:txBody>
          <a:bodyPr>
            <a:normAutofit/>
          </a:bodyPr>
          <a:lstStyle/>
          <a:p>
            <a:pPr marL="0" indent="0" algn="ctr">
              <a:buNone/>
            </a:pPr>
            <a:r>
              <a:rPr lang="en-US" sz="3200" u="sng" dirty="0" smtClean="0"/>
              <a:t>Types of Listening</a:t>
            </a:r>
            <a:r>
              <a:rPr lang="en-US" sz="3200" dirty="0" smtClean="0"/>
              <a:t> that people use commonly in Communication</a:t>
            </a:r>
            <a:endParaRPr lang="en-US" sz="32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3536" y="2062766"/>
            <a:ext cx="9171024" cy="4389550"/>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101373552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5943" y="91440"/>
            <a:ext cx="11665131" cy="6518366"/>
          </a:xfrm>
          <a:prstGeom prst="rect">
            <a:avLst/>
          </a:prstGeom>
        </p:spPr>
      </p:pic>
    </p:spTree>
    <p:extLst>
      <p:ext uri="{BB962C8B-B14F-4D97-AF65-F5344CB8AC3E}">
        <p14:creationId xmlns:p14="http://schemas.microsoft.com/office/powerpoint/2010/main" val="192392161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38294801"/>
              </p:ext>
            </p:extLst>
          </p:nvPr>
        </p:nvGraphicFramePr>
        <p:xfrm>
          <a:off x="717151" y="613953"/>
          <a:ext cx="10058400" cy="586687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4469670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extLst>
              <p:ext uri="{D42A27DB-BD31-4B8C-83A1-F6EECF244321}">
                <p14:modId xmlns:p14="http://schemas.microsoft.com/office/powerpoint/2010/main" val="2511718290"/>
              </p:ext>
            </p:extLst>
          </p:nvPr>
        </p:nvGraphicFramePr>
        <p:xfrm>
          <a:off x="429769" y="512578"/>
          <a:ext cx="11313740" cy="588822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Rectangle 2"/>
          <p:cNvSpPr/>
          <p:nvPr/>
        </p:nvSpPr>
        <p:spPr>
          <a:xfrm>
            <a:off x="535127" y="3386241"/>
            <a:ext cx="11103024" cy="830997"/>
          </a:xfrm>
          <a:prstGeom prst="rect">
            <a:avLst/>
          </a:prstGeom>
        </p:spPr>
        <p:txBody>
          <a:bodyPr wrap="square">
            <a:spAutoFit/>
          </a:bodyPr>
          <a:lstStyle/>
          <a:p>
            <a:endParaRPr lang="en-US" sz="2400" dirty="0">
              <a:latin typeface="Giovanni-Book"/>
            </a:endParaRPr>
          </a:p>
          <a:p>
            <a:endParaRPr lang="en-US" sz="2400" dirty="0"/>
          </a:p>
        </p:txBody>
      </p:sp>
    </p:spTree>
    <p:extLst>
      <p:ext uri="{BB962C8B-B14F-4D97-AF65-F5344CB8AC3E}">
        <p14:creationId xmlns:p14="http://schemas.microsoft.com/office/powerpoint/2010/main" val="52266571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8164" y="163163"/>
            <a:ext cx="10972800" cy="437728"/>
          </a:xfrm>
        </p:spPr>
        <p:txBody>
          <a:bodyPr/>
          <a:lstStyle/>
          <a:p>
            <a:endParaRPr lang="en-US" dirty="0"/>
          </a:p>
        </p:txBody>
      </p:sp>
      <p:sp>
        <p:nvSpPr>
          <p:cNvPr id="7" name="TextBox 6"/>
          <p:cNvSpPr txBox="1"/>
          <p:nvPr/>
        </p:nvSpPr>
        <p:spPr>
          <a:xfrm>
            <a:off x="368164" y="987144"/>
            <a:ext cx="11313740" cy="5136186"/>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121920" tIns="121920" rIns="121920" bIns="121920" numCol="1" spcCol="1270" anchor="t" anchorCtr="0">
            <a:noAutofit/>
          </a:bodyPr>
          <a:lstStyle/>
          <a:p>
            <a:pPr defTabSz="1422400">
              <a:lnSpc>
                <a:spcPct val="90000"/>
              </a:lnSpc>
              <a:spcBef>
                <a:spcPct val="0"/>
              </a:spcBef>
              <a:spcAft>
                <a:spcPct val="35000"/>
              </a:spcAft>
            </a:pPr>
            <a:r>
              <a:rPr lang="en-US" sz="3200" b="1" u="sng" kern="1200" dirty="0" smtClean="0">
                <a:solidFill>
                  <a:srgbClr val="FF0000"/>
                </a:solidFill>
              </a:rPr>
              <a:t>4. DEEP/INTENSIVE/</a:t>
            </a:r>
            <a:r>
              <a:rPr lang="en-US" sz="3200" b="1" dirty="0">
                <a:solidFill>
                  <a:srgbClr val="FF0000"/>
                </a:solidFill>
                <a:latin typeface="Times-Bold"/>
              </a:rPr>
              <a:t>COMPREHENSIVE </a:t>
            </a:r>
            <a:r>
              <a:rPr lang="en-US" sz="3200" b="1" dirty="0" smtClean="0">
                <a:solidFill>
                  <a:srgbClr val="FF0000"/>
                </a:solidFill>
                <a:latin typeface="Times-Bold"/>
              </a:rPr>
              <a:t>LISTENING</a:t>
            </a:r>
            <a:r>
              <a:rPr lang="en-US" sz="3200" b="1" kern="1200" dirty="0" smtClean="0">
                <a:solidFill>
                  <a:srgbClr val="FF0000"/>
                </a:solidFill>
              </a:rPr>
              <a:t> </a:t>
            </a:r>
          </a:p>
          <a:p>
            <a:pPr lvl="0" defTabSz="1422400">
              <a:lnSpc>
                <a:spcPct val="90000"/>
              </a:lnSpc>
              <a:spcBef>
                <a:spcPct val="0"/>
              </a:spcBef>
              <a:spcAft>
                <a:spcPct val="35000"/>
              </a:spcAft>
            </a:pPr>
            <a:r>
              <a:rPr lang="en-US" sz="3200" dirty="0" smtClean="0">
                <a:solidFill>
                  <a:schemeClr val="tx1"/>
                </a:solidFill>
              </a:rPr>
              <a:t>Such listening is don f</a:t>
            </a:r>
            <a:r>
              <a:rPr lang="en-US" sz="2800" dirty="0" smtClean="0"/>
              <a:t>or </a:t>
            </a:r>
            <a:r>
              <a:rPr lang="en-US" sz="2800" dirty="0"/>
              <a:t>the interpretation and </a:t>
            </a:r>
            <a:r>
              <a:rPr lang="en-US" sz="2800" dirty="0" smtClean="0"/>
              <a:t>deeper understanding </a:t>
            </a:r>
            <a:r>
              <a:rPr lang="en-US" sz="2800" dirty="0"/>
              <a:t>of the words, thoughts, ideas, </a:t>
            </a:r>
            <a:r>
              <a:rPr lang="en-US" sz="2800" dirty="0" smtClean="0"/>
              <a:t>messages and meanings.</a:t>
            </a:r>
            <a:endParaRPr lang="en-US" sz="2600" kern="1200" dirty="0" smtClean="0"/>
          </a:p>
          <a:p>
            <a:pPr lvl="0" algn="l" defTabSz="1422400" rtl="0">
              <a:lnSpc>
                <a:spcPct val="90000"/>
              </a:lnSpc>
              <a:spcBef>
                <a:spcPct val="0"/>
              </a:spcBef>
              <a:spcAft>
                <a:spcPct val="35000"/>
              </a:spcAft>
            </a:pPr>
            <a:r>
              <a:rPr lang="en-US" sz="2600" dirty="0">
                <a:solidFill>
                  <a:srgbClr val="FF0000"/>
                </a:solidFill>
              </a:rPr>
              <a:t>F</a:t>
            </a:r>
            <a:r>
              <a:rPr lang="en-US" sz="2600" kern="1200" dirty="0" smtClean="0">
                <a:solidFill>
                  <a:srgbClr val="FF0000"/>
                </a:solidFill>
              </a:rPr>
              <a:t>ocus is on the speaker, verbal and non-verbal messages</a:t>
            </a:r>
            <a:r>
              <a:rPr lang="en-US" sz="2600" kern="1200" dirty="0" smtClean="0"/>
              <a:t> in order </a:t>
            </a:r>
            <a:r>
              <a:rPr lang="en-US" sz="2600" kern="1200" dirty="0" smtClean="0">
                <a:solidFill>
                  <a:srgbClr val="FF0000"/>
                </a:solidFill>
              </a:rPr>
              <a:t>to understand the speaker’s real intention and the overall meaning.</a:t>
            </a:r>
          </a:p>
          <a:p>
            <a:pPr lvl="0" algn="l" defTabSz="1422400" rtl="0">
              <a:lnSpc>
                <a:spcPct val="90000"/>
              </a:lnSpc>
              <a:spcBef>
                <a:spcPct val="0"/>
              </a:spcBef>
              <a:spcAft>
                <a:spcPct val="35000"/>
              </a:spcAft>
            </a:pPr>
            <a:r>
              <a:rPr lang="en-US" sz="2600" kern="1200" dirty="0" smtClean="0"/>
              <a:t>It refers to</a:t>
            </a:r>
            <a:r>
              <a:rPr lang="en-US" sz="2600" b="1" kern="1200" dirty="0" smtClean="0"/>
              <a:t>" the process of listening for precise sounds words, phrases, grammatical units and pragmatic units"(</a:t>
            </a:r>
            <a:r>
              <a:rPr lang="en-US" sz="2600" kern="1200" dirty="0" err="1" smtClean="0"/>
              <a:t>Rost</a:t>
            </a:r>
            <a:r>
              <a:rPr lang="en-US" sz="2600" kern="1200" dirty="0" smtClean="0"/>
              <a:t>, 2002, 138).</a:t>
            </a:r>
            <a:endParaRPr lang="en-US" sz="2600" kern="1200" dirty="0" smtClean="0">
              <a:solidFill>
                <a:srgbClr val="FF0000"/>
              </a:solidFill>
            </a:endParaRPr>
          </a:p>
          <a:p>
            <a:pPr lvl="0" algn="l" defTabSz="1422400" rtl="0">
              <a:lnSpc>
                <a:spcPct val="90000"/>
              </a:lnSpc>
              <a:spcBef>
                <a:spcPct val="0"/>
              </a:spcBef>
              <a:spcAft>
                <a:spcPct val="35000"/>
              </a:spcAft>
            </a:pPr>
            <a:r>
              <a:rPr lang="en-US" sz="2600" kern="1200" dirty="0" smtClean="0"/>
              <a:t>(e.g.: listening to the teacher, listening to an argument, sermons, etc.)</a:t>
            </a:r>
            <a:endParaRPr lang="en-US" sz="2600" dirty="0"/>
          </a:p>
          <a:p>
            <a:pPr defTabSz="1422400">
              <a:lnSpc>
                <a:spcPct val="90000"/>
              </a:lnSpc>
              <a:spcBef>
                <a:spcPct val="0"/>
              </a:spcBef>
              <a:spcAft>
                <a:spcPct val="35000"/>
              </a:spcAft>
            </a:pPr>
            <a:r>
              <a:rPr lang="en-US" sz="2800" dirty="0" smtClean="0"/>
              <a:t>It demands understanding of </a:t>
            </a:r>
            <a:r>
              <a:rPr lang="en-US" sz="2800" dirty="0"/>
              <a:t>the language and vocabulary.</a:t>
            </a:r>
          </a:p>
          <a:p>
            <a:pPr lvl="0" algn="l" defTabSz="1422400" rtl="0">
              <a:lnSpc>
                <a:spcPct val="90000"/>
              </a:lnSpc>
              <a:spcBef>
                <a:spcPct val="0"/>
              </a:spcBef>
              <a:spcAft>
                <a:spcPct val="35000"/>
              </a:spcAft>
            </a:pPr>
            <a:endParaRPr lang="en-US" sz="2600" kern="1200" dirty="0" smtClean="0"/>
          </a:p>
          <a:p>
            <a:pPr lvl="0" algn="l" defTabSz="1422400" rtl="0">
              <a:lnSpc>
                <a:spcPct val="90000"/>
              </a:lnSpc>
              <a:spcBef>
                <a:spcPct val="0"/>
              </a:spcBef>
              <a:spcAft>
                <a:spcPct val="35000"/>
              </a:spcAft>
            </a:pPr>
            <a:endParaRPr lang="en-US" sz="2600" kern="1200" dirty="0"/>
          </a:p>
        </p:txBody>
      </p:sp>
    </p:spTree>
    <p:extLst>
      <p:ext uri="{BB962C8B-B14F-4D97-AF65-F5344CB8AC3E}">
        <p14:creationId xmlns:p14="http://schemas.microsoft.com/office/powerpoint/2010/main" val="267011102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3392" y="188640"/>
            <a:ext cx="10972800" cy="850106"/>
          </a:xfrm>
        </p:spPr>
        <p:txBody>
          <a:bodyPr/>
          <a:lstStyle/>
          <a:p>
            <a:endParaRPr lang="en-US" dirty="0"/>
          </a:p>
        </p:txBody>
      </p:sp>
      <p:sp>
        <p:nvSpPr>
          <p:cNvPr id="3" name="Rectangle 2"/>
          <p:cNvSpPr/>
          <p:nvPr/>
        </p:nvSpPr>
        <p:spPr>
          <a:xfrm>
            <a:off x="407368" y="1196752"/>
            <a:ext cx="11089232" cy="4154984"/>
          </a:xfrm>
          <a:prstGeom prst="rect">
            <a:avLst/>
          </a:prstGeom>
        </p:spPr>
        <p:txBody>
          <a:bodyPr wrap="square">
            <a:spAutoFit/>
          </a:bodyPr>
          <a:lstStyle/>
          <a:p>
            <a:endParaRPr lang="en-US" sz="2400" b="1" dirty="0">
              <a:solidFill>
                <a:srgbClr val="FF0000"/>
              </a:solidFill>
              <a:latin typeface="KabelITCbyBT-Book"/>
            </a:endParaRPr>
          </a:p>
          <a:p>
            <a:r>
              <a:rPr lang="en-US" sz="2400" b="1" dirty="0">
                <a:solidFill>
                  <a:srgbClr val="FF0000"/>
                </a:solidFill>
                <a:latin typeface="KabelITCbyBT-Book"/>
              </a:rPr>
              <a:t>5</a:t>
            </a:r>
            <a:r>
              <a:rPr lang="en-US" sz="2400" b="1" dirty="0" smtClean="0">
                <a:solidFill>
                  <a:srgbClr val="FF0000"/>
                </a:solidFill>
                <a:latin typeface="KabelITCbyBT-Book"/>
              </a:rPr>
              <a:t>.</a:t>
            </a:r>
            <a:r>
              <a:rPr lang="en-US" sz="2400" b="1" dirty="0" smtClean="0">
                <a:solidFill>
                  <a:srgbClr val="FF0000"/>
                </a:solidFill>
              </a:rPr>
              <a:t> </a:t>
            </a:r>
            <a:r>
              <a:rPr lang="en-US" sz="2400" b="1" dirty="0" smtClean="0">
                <a:solidFill>
                  <a:srgbClr val="FF0000"/>
                </a:solidFill>
                <a:latin typeface="KabelITCbyBT-Book"/>
              </a:rPr>
              <a:t>DISCRIMINATIVE LISTENING</a:t>
            </a:r>
          </a:p>
          <a:p>
            <a:endParaRPr lang="en-US" sz="2400" b="1" dirty="0">
              <a:solidFill>
                <a:srgbClr val="FF0000"/>
              </a:solidFill>
              <a:latin typeface="KabelITCbyBT-Book"/>
            </a:endParaRPr>
          </a:p>
          <a:p>
            <a:r>
              <a:rPr lang="en-US" sz="2400" dirty="0">
                <a:latin typeface="Giovanni-Book"/>
              </a:rPr>
              <a:t>Where the listener is able to identify and distinguish inferences or </a:t>
            </a:r>
            <a:r>
              <a:rPr lang="en-US" sz="2400" dirty="0" smtClean="0">
                <a:latin typeface="Giovanni-Book"/>
              </a:rPr>
              <a:t>emotions through </a:t>
            </a:r>
            <a:r>
              <a:rPr lang="en-US" sz="2400" dirty="0">
                <a:latin typeface="Giovanni-Book"/>
              </a:rPr>
              <a:t>the speaker’s change in voice tone, </a:t>
            </a:r>
            <a:r>
              <a:rPr lang="en-US" sz="2400" dirty="0" smtClean="0">
                <a:latin typeface="Giovanni-Book"/>
              </a:rPr>
              <a:t>rhythm, stress, intonation and their </a:t>
            </a:r>
            <a:r>
              <a:rPr lang="en-US" sz="2400" dirty="0">
                <a:latin typeface="Giovanni-Book"/>
              </a:rPr>
              <a:t>use of pause, etc</a:t>
            </a:r>
            <a:r>
              <a:rPr lang="en-US" sz="2400" dirty="0" smtClean="0">
                <a:latin typeface="Giovanni-Book"/>
              </a:rPr>
              <a:t>.</a:t>
            </a:r>
          </a:p>
          <a:p>
            <a:endParaRPr lang="en-US" sz="2400" dirty="0">
              <a:latin typeface="Giovanni-Book"/>
            </a:endParaRPr>
          </a:p>
          <a:p>
            <a:r>
              <a:rPr lang="en-US" sz="2400" dirty="0" smtClean="0">
                <a:latin typeface="Giovanni-Book"/>
              </a:rPr>
              <a:t> </a:t>
            </a:r>
            <a:r>
              <a:rPr lang="en-US" sz="2400" dirty="0" smtClean="0"/>
              <a:t>Where </a:t>
            </a:r>
            <a:r>
              <a:rPr lang="en-US" sz="2400" dirty="0"/>
              <a:t>the listener may recognize and pinpoint </a:t>
            </a:r>
            <a:r>
              <a:rPr lang="en-US" sz="2400" dirty="0" smtClean="0"/>
              <a:t>a specific </a:t>
            </a:r>
            <a:r>
              <a:rPr lang="en-US" sz="2400" dirty="0"/>
              <a:t>engine fault, a familiar laugh from a crowded theatre or their </a:t>
            </a:r>
            <a:r>
              <a:rPr lang="en-US" sz="2400" dirty="0" smtClean="0"/>
              <a:t>own child’s </a:t>
            </a:r>
            <a:r>
              <a:rPr lang="en-US" sz="2400" dirty="0"/>
              <a:t>cry in a noisy playground</a:t>
            </a:r>
            <a:r>
              <a:rPr lang="en-US" sz="2400" dirty="0" smtClean="0"/>
              <a:t>.</a:t>
            </a:r>
          </a:p>
          <a:p>
            <a:endParaRPr lang="en-US" sz="2400" dirty="0"/>
          </a:p>
        </p:txBody>
      </p:sp>
    </p:spTree>
    <p:extLst>
      <p:ext uri="{BB962C8B-B14F-4D97-AF65-F5344CB8AC3E}">
        <p14:creationId xmlns:p14="http://schemas.microsoft.com/office/powerpoint/2010/main" val="234175678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9376" y="0"/>
            <a:ext cx="10972800" cy="850106"/>
          </a:xfrm>
        </p:spPr>
        <p:txBody>
          <a:bodyPr/>
          <a:lstStyle/>
          <a:p>
            <a:endParaRPr lang="en-US" dirty="0"/>
          </a:p>
        </p:txBody>
      </p:sp>
      <p:sp>
        <p:nvSpPr>
          <p:cNvPr id="3" name="Rectangle 2"/>
          <p:cNvSpPr/>
          <p:nvPr/>
        </p:nvSpPr>
        <p:spPr>
          <a:xfrm>
            <a:off x="335360" y="1090999"/>
            <a:ext cx="11395086" cy="5324535"/>
          </a:xfrm>
          <a:prstGeom prst="rect">
            <a:avLst/>
          </a:prstGeom>
        </p:spPr>
        <p:txBody>
          <a:bodyPr wrap="square">
            <a:spAutoFit/>
          </a:bodyPr>
          <a:lstStyle/>
          <a:p>
            <a:r>
              <a:rPr lang="en-US" sz="2400" b="1" dirty="0">
                <a:solidFill>
                  <a:srgbClr val="FF0000"/>
                </a:solidFill>
              </a:rPr>
              <a:t>6</a:t>
            </a:r>
            <a:r>
              <a:rPr lang="en-US" sz="2400" b="1" dirty="0" smtClean="0">
                <a:solidFill>
                  <a:srgbClr val="FF0000"/>
                </a:solidFill>
              </a:rPr>
              <a:t>. EMPATHIC LISTENING/</a:t>
            </a:r>
            <a:r>
              <a:rPr lang="en-US" sz="2400" b="1" dirty="0">
                <a:solidFill>
                  <a:srgbClr val="FF0000"/>
                </a:solidFill>
              </a:rPr>
              <a:t>THERAPEUTIC </a:t>
            </a:r>
            <a:r>
              <a:rPr lang="en-US" sz="2400" b="1" dirty="0" smtClean="0">
                <a:solidFill>
                  <a:srgbClr val="FF0000"/>
                </a:solidFill>
              </a:rPr>
              <a:t>LISTENING</a:t>
            </a:r>
          </a:p>
          <a:p>
            <a:pPr lvl="0"/>
            <a:r>
              <a:rPr lang="en-US" sz="2400" dirty="0"/>
              <a:t>Empathetic listening is to feel what others </a:t>
            </a:r>
            <a:r>
              <a:rPr lang="en-US" sz="2400" dirty="0" smtClean="0"/>
              <a:t>feel; </a:t>
            </a:r>
            <a:r>
              <a:rPr lang="en-US" sz="2400" dirty="0"/>
              <a:t>see the world as they see it, and to relate what they are going through. </a:t>
            </a:r>
            <a:endParaRPr lang="en-US" sz="2400" b="1" dirty="0">
              <a:solidFill>
                <a:srgbClr val="FF0000"/>
              </a:solidFill>
            </a:endParaRPr>
          </a:p>
          <a:p>
            <a:r>
              <a:rPr lang="en-US" sz="2400" dirty="0" smtClean="0"/>
              <a:t>The </a:t>
            </a:r>
            <a:r>
              <a:rPr lang="en-US" sz="2400" dirty="0"/>
              <a:t>emphasis is on understanding the speaker’s feelings and being supportive and patient.</a:t>
            </a:r>
          </a:p>
          <a:p>
            <a:r>
              <a:rPr lang="en-US" sz="2400" b="1" dirty="0"/>
              <a:t>"</a:t>
            </a:r>
            <a:r>
              <a:rPr lang="en-US" sz="2400" dirty="0"/>
              <a:t>Empathic listening provides emotional support for the speaker, as when a psychiatrist listens to a </a:t>
            </a:r>
            <a:r>
              <a:rPr lang="en-US" sz="2400" dirty="0" smtClean="0"/>
              <a:t>patient. </a:t>
            </a:r>
          </a:p>
          <a:p>
            <a:r>
              <a:rPr lang="en-US" sz="2400" dirty="0" smtClean="0"/>
              <a:t>(e.g</a:t>
            </a:r>
            <a:r>
              <a:rPr lang="en-US" sz="2400" dirty="0"/>
              <a:t>.: help the person feel </a:t>
            </a:r>
            <a:r>
              <a:rPr lang="en-US" sz="2400" dirty="0" smtClean="0"/>
              <a:t>relaxed, </a:t>
            </a:r>
            <a:r>
              <a:rPr lang="en-US" sz="2400" dirty="0"/>
              <a:t>understanding special </a:t>
            </a:r>
            <a:r>
              <a:rPr lang="en-US" sz="2400" dirty="0" smtClean="0"/>
              <a:t>needs </a:t>
            </a:r>
            <a:r>
              <a:rPr lang="en-US" sz="2400" dirty="0"/>
              <a:t>etc</a:t>
            </a:r>
            <a:r>
              <a:rPr lang="en-US" sz="2400" dirty="0" smtClean="0"/>
              <a:t>.)</a:t>
            </a:r>
          </a:p>
          <a:p>
            <a:endParaRPr lang="en-US" sz="2400" dirty="0"/>
          </a:p>
          <a:p>
            <a:pPr lvl="0"/>
            <a:r>
              <a:rPr lang="en-US" sz="2800" b="1" u="sng" dirty="0" smtClean="0">
                <a:solidFill>
                  <a:srgbClr val="FF0000"/>
                </a:solidFill>
              </a:rPr>
              <a:t>7. Objective </a:t>
            </a:r>
            <a:r>
              <a:rPr lang="en-US" sz="2800" b="1" u="sng" dirty="0">
                <a:solidFill>
                  <a:srgbClr val="FF0000"/>
                </a:solidFill>
              </a:rPr>
              <a:t>Listening</a:t>
            </a:r>
            <a:r>
              <a:rPr lang="en-US" sz="2800" b="1" u="sng" dirty="0" smtClean="0">
                <a:solidFill>
                  <a:srgbClr val="FF0000"/>
                </a:solidFill>
              </a:rPr>
              <a:t>:  </a:t>
            </a:r>
            <a:r>
              <a:rPr lang="en-US" sz="2400" u="sng" dirty="0">
                <a:solidFill>
                  <a:srgbClr val="FF0000"/>
                </a:solidFill>
              </a:rPr>
              <a:t>(</a:t>
            </a:r>
            <a:r>
              <a:rPr lang="en-US" sz="2400" u="sng" dirty="0" smtClean="0">
                <a:solidFill>
                  <a:srgbClr val="FF0000"/>
                </a:solidFill>
              </a:rPr>
              <a:t>Somehow similar to </a:t>
            </a:r>
            <a:r>
              <a:rPr lang="en-US" sz="2400" u="sng" dirty="0" err="1" smtClean="0">
                <a:solidFill>
                  <a:srgbClr val="FF0000"/>
                </a:solidFill>
              </a:rPr>
              <a:t>non-judgemental</a:t>
            </a:r>
            <a:r>
              <a:rPr lang="en-US" sz="2400" u="sng" dirty="0" smtClean="0">
                <a:solidFill>
                  <a:srgbClr val="FF0000"/>
                </a:solidFill>
              </a:rPr>
              <a:t>)</a:t>
            </a:r>
            <a:r>
              <a:rPr lang="en-US" sz="2400" dirty="0" smtClean="0">
                <a:solidFill>
                  <a:srgbClr val="FF0000"/>
                </a:solidFill>
              </a:rPr>
              <a:t> </a:t>
            </a:r>
          </a:p>
          <a:p>
            <a:pPr lvl="0"/>
            <a:r>
              <a:rPr lang="en-US" sz="2400" dirty="0" smtClean="0"/>
              <a:t>Objective </a:t>
            </a:r>
            <a:r>
              <a:rPr lang="en-US" sz="2400" dirty="0"/>
              <a:t>listening is to go beyond empathy and measure meaning and feelings against some objective reality. We critically analyze the communication takes place regardless of having any emotions attached. </a:t>
            </a:r>
          </a:p>
          <a:p>
            <a:pPr lvl="0"/>
            <a:r>
              <a:rPr lang="en-US" sz="2400" dirty="0"/>
              <a:t>(e.g.: giving remarks, opinions, evaluating the performance, etc.) </a:t>
            </a:r>
          </a:p>
        </p:txBody>
      </p:sp>
    </p:spTree>
    <p:extLst>
      <p:ext uri="{BB962C8B-B14F-4D97-AF65-F5344CB8AC3E}">
        <p14:creationId xmlns:p14="http://schemas.microsoft.com/office/powerpoint/2010/main" val="213484451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068" y="116632"/>
            <a:ext cx="10972800" cy="562074"/>
          </a:xfrm>
        </p:spPr>
        <p:txBody>
          <a:bodyPr>
            <a:normAutofit fontScale="90000"/>
          </a:bodyPr>
          <a:lstStyle/>
          <a:p>
            <a:endParaRPr lang="en-US" dirty="0"/>
          </a:p>
        </p:txBody>
      </p:sp>
      <p:sp>
        <p:nvSpPr>
          <p:cNvPr id="3" name="Rectangle 2"/>
          <p:cNvSpPr/>
          <p:nvPr/>
        </p:nvSpPr>
        <p:spPr>
          <a:xfrm>
            <a:off x="456068" y="1256021"/>
            <a:ext cx="11328564" cy="5016758"/>
          </a:xfrm>
          <a:prstGeom prst="rect">
            <a:avLst/>
          </a:prstGeom>
        </p:spPr>
        <p:txBody>
          <a:bodyPr wrap="square">
            <a:spAutoFit/>
          </a:bodyPr>
          <a:lstStyle/>
          <a:p>
            <a:r>
              <a:rPr lang="en-US" sz="3200" b="1" dirty="0">
                <a:solidFill>
                  <a:srgbClr val="FF0000"/>
                </a:solidFill>
                <a:latin typeface="Times-Roman"/>
              </a:rPr>
              <a:t>8</a:t>
            </a:r>
            <a:r>
              <a:rPr lang="en-US" sz="3200" b="1" dirty="0" smtClean="0">
                <a:solidFill>
                  <a:srgbClr val="FF0000"/>
                </a:solidFill>
                <a:latin typeface="Times-Roman"/>
              </a:rPr>
              <a:t>. CRITICAL/JUDGEMENTAL LISTENING</a:t>
            </a:r>
          </a:p>
          <a:p>
            <a:pPr marL="342900" indent="-342900">
              <a:buFont typeface="Wingdings" panose="05000000000000000000" pitchFamily="2" charset="2"/>
              <a:buChar char="Ø"/>
            </a:pPr>
            <a:r>
              <a:rPr lang="en-US" sz="2400" dirty="0">
                <a:latin typeface="Times-Roman"/>
              </a:rPr>
              <a:t>“It is listening to evaluate a message for purposes of accepting or rejecting it</a:t>
            </a:r>
            <a:r>
              <a:rPr lang="en-US" sz="2400" dirty="0" smtClean="0">
                <a:latin typeface="Times-Roman"/>
              </a:rPr>
              <a:t>.”</a:t>
            </a:r>
            <a:endParaRPr lang="en-US" sz="2400" dirty="0"/>
          </a:p>
          <a:p>
            <a:pPr marL="342900" indent="-342900">
              <a:buFont typeface="Wingdings" panose="05000000000000000000" pitchFamily="2" charset="2"/>
              <a:buChar char="Ø"/>
            </a:pPr>
            <a:r>
              <a:rPr lang="en-US" sz="2400" dirty="0" smtClean="0"/>
              <a:t>Aim </a:t>
            </a:r>
            <a:r>
              <a:rPr lang="en-US" sz="2400" dirty="0"/>
              <a:t>of the listener is to </a:t>
            </a:r>
            <a:r>
              <a:rPr lang="en-US" sz="2400" dirty="0">
                <a:solidFill>
                  <a:srgbClr val="FF0000"/>
                </a:solidFill>
              </a:rPr>
              <a:t>judge</a:t>
            </a:r>
            <a:r>
              <a:rPr lang="en-US" sz="2400" dirty="0"/>
              <a:t> whether the speaker is credible, logical, right or wrong, fair or </a:t>
            </a:r>
            <a:r>
              <a:rPr lang="en-US" sz="2400" dirty="0" smtClean="0"/>
              <a:t>unfair </a:t>
            </a:r>
            <a:r>
              <a:rPr lang="en-US" sz="2400" dirty="0"/>
              <a:t>and whether they are being duped or manipulated by the speaker. </a:t>
            </a:r>
            <a:r>
              <a:rPr lang="en-US" sz="2400" dirty="0" smtClean="0"/>
              <a:t>A position is made known once judging. </a:t>
            </a:r>
            <a:endParaRPr lang="en-US" sz="2400" dirty="0"/>
          </a:p>
          <a:p>
            <a:pPr marL="342900" lvl="0" indent="-342900">
              <a:buFont typeface="Wingdings" panose="05000000000000000000" pitchFamily="2" charset="2"/>
              <a:buChar char="Ø"/>
            </a:pPr>
            <a:endParaRPr lang="en-US" sz="2400" dirty="0" smtClean="0"/>
          </a:p>
          <a:p>
            <a:r>
              <a:rPr lang="en-US" sz="2400" dirty="0" smtClean="0">
                <a:latin typeface="Times-Roman"/>
              </a:rPr>
              <a:t>AIMS:</a:t>
            </a:r>
            <a:endParaRPr lang="en-US" sz="2400" dirty="0">
              <a:latin typeface="Times-Roman"/>
            </a:endParaRPr>
          </a:p>
          <a:p>
            <a:r>
              <a:rPr lang="en-US" sz="2400" dirty="0"/>
              <a:t>- D</a:t>
            </a:r>
            <a:r>
              <a:rPr lang="en-US" sz="2400" dirty="0" smtClean="0"/>
              <a:t>istinguish </a:t>
            </a:r>
            <a:r>
              <a:rPr lang="en-US" sz="2400" dirty="0"/>
              <a:t>opinions </a:t>
            </a:r>
            <a:r>
              <a:rPr lang="en-US" sz="2400" dirty="0" smtClean="0"/>
              <a:t>from </a:t>
            </a:r>
            <a:r>
              <a:rPr lang="en-US" sz="2400" dirty="0"/>
              <a:t>facts.</a:t>
            </a:r>
          </a:p>
          <a:p>
            <a:r>
              <a:rPr lang="en-US" sz="2400" dirty="0"/>
              <a:t>- Evaluate speakers' qualifications, motives, biases and </a:t>
            </a:r>
            <a:r>
              <a:rPr lang="en-US" sz="2400" dirty="0" smtClean="0"/>
              <a:t>try to weight </a:t>
            </a:r>
            <a:r>
              <a:rPr lang="en-US" sz="2400" dirty="0"/>
              <a:t>fact and arguments.</a:t>
            </a:r>
          </a:p>
          <a:p>
            <a:r>
              <a:rPr lang="en-US" sz="2400" dirty="0"/>
              <a:t>- Test ideas for effectiveness and </a:t>
            </a:r>
            <a:r>
              <a:rPr lang="en-US" sz="2400" dirty="0" smtClean="0"/>
              <a:t>appropriateness. </a:t>
            </a:r>
            <a:endParaRPr lang="en-US" sz="2400" dirty="0"/>
          </a:p>
          <a:p>
            <a:r>
              <a:rPr lang="en-US" sz="2400" dirty="0"/>
              <a:t>- Recognize the speaker's reasoning and </a:t>
            </a:r>
            <a:r>
              <a:rPr lang="en-US" sz="2400" dirty="0" smtClean="0"/>
              <a:t>understand </a:t>
            </a:r>
            <a:r>
              <a:rPr lang="en-US" sz="2400" dirty="0"/>
              <a:t>the </a:t>
            </a:r>
            <a:r>
              <a:rPr lang="en-US" sz="2400" dirty="0" smtClean="0"/>
              <a:t>speaker's logic </a:t>
            </a:r>
            <a:r>
              <a:rPr lang="en-US" sz="2400" dirty="0"/>
              <a:t>or lack of logic</a:t>
            </a:r>
            <a:r>
              <a:rPr lang="en-US" sz="2400" dirty="0" smtClean="0"/>
              <a:t>. (</a:t>
            </a:r>
            <a:r>
              <a:rPr lang="en-US" sz="2400" dirty="0" err="1"/>
              <a:t>Rost</a:t>
            </a:r>
            <a:r>
              <a:rPr lang="en-US" sz="2400" dirty="0"/>
              <a:t> ,1994).</a:t>
            </a:r>
          </a:p>
        </p:txBody>
      </p:sp>
    </p:spTree>
    <p:extLst>
      <p:ext uri="{BB962C8B-B14F-4D97-AF65-F5344CB8AC3E}">
        <p14:creationId xmlns:p14="http://schemas.microsoft.com/office/powerpoint/2010/main" val="362251827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extLst>
              <p:ext uri="{D42A27DB-BD31-4B8C-83A1-F6EECF244321}">
                <p14:modId xmlns:p14="http://schemas.microsoft.com/office/powerpoint/2010/main" val="3037317997"/>
              </p:ext>
            </p:extLst>
          </p:nvPr>
        </p:nvGraphicFramePr>
        <p:xfrm>
          <a:off x="1095606" y="1334803"/>
          <a:ext cx="10058400" cy="510325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Rectangle 1"/>
          <p:cNvSpPr/>
          <p:nvPr/>
        </p:nvSpPr>
        <p:spPr>
          <a:xfrm>
            <a:off x="1443107" y="365659"/>
            <a:ext cx="9363398" cy="707886"/>
          </a:xfrm>
          <a:prstGeom prst="rect">
            <a:avLst/>
          </a:prstGeom>
        </p:spPr>
        <p:txBody>
          <a:bodyPr wrap="square">
            <a:spAutoFit/>
          </a:bodyPr>
          <a:lstStyle/>
          <a:p>
            <a:r>
              <a:rPr lang="en-GB" sz="4000" b="1" dirty="0"/>
              <a:t>What is listening comprehension? </a:t>
            </a:r>
            <a:endParaRPr lang="en-US" sz="4000" b="1" dirty="0"/>
          </a:p>
        </p:txBody>
      </p:sp>
    </p:spTree>
    <p:extLst>
      <p:ext uri="{BB962C8B-B14F-4D97-AF65-F5344CB8AC3E}">
        <p14:creationId xmlns:p14="http://schemas.microsoft.com/office/powerpoint/2010/main" val="220039984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70264" y="1176313"/>
            <a:ext cx="11011988" cy="3970318"/>
          </a:xfrm>
          <a:prstGeom prst="rect">
            <a:avLst/>
          </a:prstGeom>
        </p:spPr>
        <p:txBody>
          <a:bodyPr wrap="square">
            <a:spAutoFit/>
          </a:bodyPr>
          <a:lstStyle/>
          <a:p>
            <a:pPr lvl="0"/>
            <a:r>
              <a:rPr lang="en-US" sz="2800" b="1" u="sng" dirty="0" smtClean="0">
                <a:solidFill>
                  <a:srgbClr val="FF0000"/>
                </a:solidFill>
              </a:rPr>
              <a:t>9. </a:t>
            </a:r>
            <a:r>
              <a:rPr lang="en-US" sz="2800" b="1" u="sng" dirty="0">
                <a:solidFill>
                  <a:srgbClr val="FF0000"/>
                </a:solidFill>
              </a:rPr>
              <a:t>Non-Judgmental Listening: </a:t>
            </a:r>
            <a:endParaRPr lang="en-US" sz="2800" b="1" u="sng" dirty="0" smtClean="0">
              <a:solidFill>
                <a:srgbClr val="FF0000"/>
              </a:solidFill>
            </a:endParaRPr>
          </a:p>
          <a:p>
            <a:pPr lvl="0"/>
            <a:endParaRPr lang="en-US" sz="2800" b="1" u="sng" dirty="0">
              <a:solidFill>
                <a:srgbClr val="FF0000"/>
              </a:solidFill>
            </a:endParaRPr>
          </a:p>
          <a:p>
            <a:pPr marL="457200" lvl="0" indent="-457200">
              <a:buFont typeface="Wingdings" panose="05000000000000000000" pitchFamily="2" charset="2"/>
              <a:buChar char="Ø"/>
            </a:pPr>
            <a:r>
              <a:rPr lang="en-US" sz="2800" dirty="0" smtClean="0"/>
              <a:t>With non-judgmental listening, we listen to understand. </a:t>
            </a:r>
          </a:p>
          <a:p>
            <a:pPr marL="457200" lvl="0" indent="-457200">
              <a:buFont typeface="Wingdings" panose="05000000000000000000" pitchFamily="2" charset="2"/>
              <a:buChar char="Ø"/>
            </a:pPr>
            <a:r>
              <a:rPr lang="en-US" sz="2800" dirty="0" smtClean="0"/>
              <a:t>Unbiased and unprejudiced. This is easier said than done. We are often unaware we are judging until it's too late. </a:t>
            </a:r>
          </a:p>
          <a:p>
            <a:pPr marL="457200" lvl="0" indent="-457200">
              <a:buFont typeface="Wingdings" panose="05000000000000000000" pitchFamily="2" charset="2"/>
              <a:buChar char="Ø"/>
            </a:pPr>
            <a:r>
              <a:rPr lang="en-US" sz="2800" dirty="0" smtClean="0"/>
              <a:t>It means we will listen without allowing ourselves to apply our judgements to what we hear.</a:t>
            </a:r>
          </a:p>
          <a:p>
            <a:pPr lvl="0"/>
            <a:r>
              <a:rPr lang="en-US" sz="2800" dirty="0" smtClean="0"/>
              <a:t>(</a:t>
            </a:r>
            <a:r>
              <a:rPr lang="en-US" sz="2800" dirty="0"/>
              <a:t>e.g.: students listening to the presentations of their classmates, unable to give suggestions to the boss, etc.)</a:t>
            </a:r>
          </a:p>
        </p:txBody>
      </p:sp>
      <p:pic>
        <p:nvPicPr>
          <p:cNvPr id="3" name="Picture 2"/>
          <p:cNvPicPr>
            <a:picLocks noChangeAspect="1"/>
          </p:cNvPicPr>
          <p:nvPr/>
        </p:nvPicPr>
        <p:blipFill>
          <a:blip r:embed="rId2"/>
          <a:stretch>
            <a:fillRect/>
          </a:stretch>
        </p:blipFill>
        <p:spPr>
          <a:xfrm>
            <a:off x="263352" y="332656"/>
            <a:ext cx="11593288" cy="6192688"/>
          </a:xfrm>
          <a:prstGeom prst="rect">
            <a:avLst/>
          </a:prstGeom>
        </p:spPr>
      </p:pic>
    </p:spTree>
    <p:extLst>
      <p:ext uri="{BB962C8B-B14F-4D97-AF65-F5344CB8AC3E}">
        <p14:creationId xmlns:p14="http://schemas.microsoft.com/office/powerpoint/2010/main" val="122699818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3392" y="17760"/>
            <a:ext cx="10972800" cy="674936"/>
          </a:xfrm>
        </p:spPr>
        <p:txBody>
          <a:bodyPr>
            <a:normAutofit fontScale="90000"/>
          </a:bodyPr>
          <a:lstStyle/>
          <a:p>
            <a:r>
              <a:rPr lang="en-GB" dirty="0" smtClean="0"/>
              <a:t>Factors </a:t>
            </a:r>
            <a:r>
              <a:rPr lang="en-GB" dirty="0"/>
              <a:t>affecting listening comprehension</a:t>
            </a:r>
            <a:endParaRPr lang="en-US" dirty="0"/>
          </a:p>
        </p:txBody>
      </p:sp>
      <p:sp>
        <p:nvSpPr>
          <p:cNvPr id="3" name="Rectangle 2"/>
          <p:cNvSpPr/>
          <p:nvPr/>
        </p:nvSpPr>
        <p:spPr>
          <a:xfrm>
            <a:off x="137385" y="719186"/>
            <a:ext cx="11280576" cy="5632311"/>
          </a:xfrm>
          <a:prstGeom prst="rect">
            <a:avLst/>
          </a:prstGeom>
        </p:spPr>
        <p:txBody>
          <a:bodyPr wrap="square">
            <a:spAutoFit/>
          </a:bodyPr>
          <a:lstStyle/>
          <a:p>
            <a:pPr marL="342900" indent="-342900">
              <a:buAutoNum type="arabicPeriod"/>
            </a:pPr>
            <a:r>
              <a:rPr lang="en-US" sz="2400" b="1" dirty="0" smtClean="0"/>
              <a:t>Language </a:t>
            </a:r>
            <a:r>
              <a:rPr lang="en-US" sz="2400" b="1" dirty="0"/>
              <a:t>and </a:t>
            </a:r>
            <a:r>
              <a:rPr lang="en-US" sz="2400" b="1" dirty="0" smtClean="0"/>
              <a:t>Speech: </a:t>
            </a:r>
            <a:r>
              <a:rPr lang="en-US" sz="2400" dirty="0" smtClean="0"/>
              <a:t>Different people speak </a:t>
            </a:r>
            <a:r>
              <a:rPr lang="en-US" sz="2400" dirty="0"/>
              <a:t>with different </a:t>
            </a:r>
            <a:r>
              <a:rPr lang="en-US" sz="2400" dirty="0" smtClean="0"/>
              <a:t>meanings due to different experiences beliefs</a:t>
            </a:r>
            <a:r>
              <a:rPr lang="en-US" sz="2400" smtClean="0"/>
              <a:t>, accents</a:t>
            </a:r>
            <a:r>
              <a:rPr lang="en-US" sz="2400" dirty="0" smtClean="0"/>
              <a:t>, linguistic, non linguistic and paralinguistic knowledge. </a:t>
            </a:r>
          </a:p>
          <a:p>
            <a:pPr marL="342900" indent="-342900">
              <a:buAutoNum type="arabicPeriod"/>
            </a:pPr>
            <a:r>
              <a:rPr lang="en-US" sz="2400" b="1" dirty="0" smtClean="0"/>
              <a:t>Nonverbal </a:t>
            </a:r>
            <a:r>
              <a:rPr lang="en-US" sz="2400" b="1" dirty="0"/>
              <a:t>Differences </a:t>
            </a:r>
            <a:r>
              <a:rPr lang="en-US" sz="2400" dirty="0"/>
              <a:t>Speakers from different cultures have different </a:t>
            </a:r>
            <a:r>
              <a:rPr lang="en-US" sz="2400" dirty="0" smtClean="0"/>
              <a:t>nonverbal behaviors which </a:t>
            </a:r>
            <a:r>
              <a:rPr lang="en-US" sz="2400" dirty="0"/>
              <a:t>are </a:t>
            </a:r>
            <a:r>
              <a:rPr lang="en-US" sz="2400" dirty="0" smtClean="0"/>
              <a:t>appropriate and inappropriate for </a:t>
            </a:r>
            <a:r>
              <a:rPr lang="en-US" sz="2400" dirty="0"/>
              <a:t>a public </a:t>
            </a:r>
            <a:r>
              <a:rPr lang="en-US" sz="2400" dirty="0" smtClean="0"/>
              <a:t>setting.</a:t>
            </a:r>
          </a:p>
          <a:p>
            <a:pPr marL="342900" indent="-342900">
              <a:buAutoNum type="arabicPeriod"/>
            </a:pPr>
            <a:r>
              <a:rPr lang="en-US" sz="2400" b="1" dirty="0" smtClean="0"/>
              <a:t>Ethnocentrism:  </a:t>
            </a:r>
            <a:r>
              <a:rPr lang="en-US" sz="2400" dirty="0"/>
              <a:t>T</a:t>
            </a:r>
            <a:r>
              <a:rPr lang="en-US" sz="2400" dirty="0" smtClean="0"/>
              <a:t>he </a:t>
            </a:r>
            <a:r>
              <a:rPr lang="en-US" sz="2400" dirty="0"/>
              <a:t>tendency to evaluate the values, </a:t>
            </a:r>
            <a:r>
              <a:rPr lang="en-US" sz="2400" dirty="0" smtClean="0"/>
              <a:t>beliefs, and </a:t>
            </a:r>
            <a:r>
              <a:rPr lang="en-US" sz="2400" dirty="0"/>
              <a:t>behaviors of your own culture as being more positive, logical, and natural </a:t>
            </a:r>
            <a:r>
              <a:rPr lang="en-US" sz="2400" dirty="0" smtClean="0"/>
              <a:t>than those </a:t>
            </a:r>
            <a:r>
              <a:rPr lang="en-US" sz="2400" dirty="0"/>
              <a:t>of others. </a:t>
            </a:r>
            <a:endParaRPr lang="en-US" sz="2400" dirty="0" smtClean="0"/>
          </a:p>
          <a:p>
            <a:pPr marL="342900" indent="-342900">
              <a:buAutoNum type="arabicPeriod"/>
            </a:pPr>
            <a:r>
              <a:rPr lang="en-US" sz="2400" b="1" dirty="0" smtClean="0"/>
              <a:t>The non-ethnocentric</a:t>
            </a:r>
            <a:r>
              <a:rPr lang="en-US" sz="2400" dirty="0"/>
              <a:t> </a:t>
            </a:r>
            <a:r>
              <a:rPr lang="en-US" sz="2400" dirty="0" smtClean="0"/>
              <a:t>would </a:t>
            </a:r>
            <a:r>
              <a:rPr lang="en-US" sz="2400" dirty="0"/>
              <a:t>see both himself </a:t>
            </a:r>
            <a:r>
              <a:rPr lang="en-US" sz="2400" dirty="0" smtClean="0"/>
              <a:t>or herself </a:t>
            </a:r>
            <a:r>
              <a:rPr lang="en-US" sz="2400" dirty="0"/>
              <a:t>and others as different but equal, with neither being inferior nor </a:t>
            </a:r>
            <a:r>
              <a:rPr lang="en-US" sz="2400" dirty="0" smtClean="0"/>
              <a:t>superior.</a:t>
            </a:r>
          </a:p>
          <a:p>
            <a:pPr marL="342900" indent="-342900">
              <a:buAutoNum type="arabicPeriod"/>
            </a:pPr>
            <a:r>
              <a:rPr lang="en-US" sz="2400" b="1" dirty="0" smtClean="0"/>
              <a:t>Gender </a:t>
            </a:r>
            <a:r>
              <a:rPr lang="en-US" sz="2400" b="1" dirty="0"/>
              <a:t>and </a:t>
            </a:r>
            <a:r>
              <a:rPr lang="en-US" sz="2400" b="1" dirty="0" smtClean="0"/>
              <a:t>Listening:</a:t>
            </a:r>
          </a:p>
          <a:p>
            <a:r>
              <a:rPr lang="en-US" sz="2400" dirty="0" smtClean="0"/>
              <a:t>“women </a:t>
            </a:r>
            <a:r>
              <a:rPr lang="en-US" sz="2400" dirty="0"/>
              <a:t>seek to build </a:t>
            </a:r>
            <a:r>
              <a:rPr lang="en-US" sz="2400" dirty="0" smtClean="0"/>
              <a:t>rapport and </a:t>
            </a:r>
            <a:r>
              <a:rPr lang="en-US" sz="2400" dirty="0"/>
              <a:t>establish a closer </a:t>
            </a:r>
            <a:r>
              <a:rPr lang="en-US" sz="2400" dirty="0" smtClean="0"/>
              <a:t>relationship. Men play up their </a:t>
            </a:r>
            <a:r>
              <a:rPr lang="en-US" sz="2400" dirty="0"/>
              <a:t>expertise, emphasize it, and use it to dominate </a:t>
            </a:r>
            <a:r>
              <a:rPr lang="en-US" sz="2400" dirty="0" smtClean="0"/>
              <a:t>the interaction.” </a:t>
            </a:r>
          </a:p>
          <a:p>
            <a:r>
              <a:rPr lang="en-US" sz="2400" dirty="0"/>
              <a:t>Deborah </a:t>
            </a:r>
            <a:r>
              <a:rPr lang="en-US" sz="2400" dirty="0" err="1"/>
              <a:t>Tannen</a:t>
            </a:r>
            <a:endParaRPr lang="en-US" sz="2400" b="1" dirty="0"/>
          </a:p>
        </p:txBody>
      </p:sp>
    </p:spTree>
    <p:extLst>
      <p:ext uri="{BB962C8B-B14F-4D97-AF65-F5344CB8AC3E}">
        <p14:creationId xmlns:p14="http://schemas.microsoft.com/office/powerpoint/2010/main" val="198099859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Task</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dirty="0" smtClean="0"/>
              <a:t>Listen to the talks on TED talk</a:t>
            </a:r>
          </a:p>
          <a:p>
            <a:r>
              <a:rPr lang="en-US" dirty="0" smtClean="0"/>
              <a:t> Julian Treasure on ‘5 ways to listen better’</a:t>
            </a:r>
          </a:p>
          <a:p>
            <a:pPr marL="0" indent="0">
              <a:buNone/>
            </a:pPr>
            <a:r>
              <a:rPr lang="en-US" dirty="0">
                <a:hlinkClick r:id="rId2"/>
              </a:rPr>
              <a:t>https://</a:t>
            </a:r>
            <a:r>
              <a:rPr lang="en-US" dirty="0" smtClean="0">
                <a:hlinkClick r:id="rId2"/>
              </a:rPr>
              <a:t>www.ted.com/talks/julian_treasure_5_ways_to_listen_better?language=en#t-442172</a:t>
            </a:r>
            <a:endParaRPr lang="en-US" dirty="0" smtClean="0"/>
          </a:p>
          <a:p>
            <a:r>
              <a:rPr lang="en-US" dirty="0" smtClean="0"/>
              <a:t>Mathias </a:t>
            </a:r>
            <a:r>
              <a:rPr lang="en-US" dirty="0" err="1" smtClean="0"/>
              <a:t>Basner</a:t>
            </a:r>
            <a:r>
              <a:rPr lang="en-US" dirty="0" smtClean="0"/>
              <a:t> on ‘Why noise is bad for your health – and what you can do about it’ </a:t>
            </a:r>
          </a:p>
          <a:p>
            <a:pPr marL="0" indent="0">
              <a:buNone/>
            </a:pPr>
            <a:r>
              <a:rPr lang="en-US" dirty="0">
                <a:hlinkClick r:id="rId3"/>
              </a:rPr>
              <a:t>https://www.ted.com/talks/mathias_basner_why_noise_is_bad_for_your_health_and_what_you_can_do_about_it</a:t>
            </a:r>
            <a:endParaRPr lang="en-US" dirty="0"/>
          </a:p>
          <a:p>
            <a:r>
              <a:rPr lang="en-US" dirty="0" smtClean="0"/>
              <a:t>After listening both, write a review on them.</a:t>
            </a:r>
          </a:p>
          <a:p>
            <a:r>
              <a:rPr lang="en-US" dirty="0" smtClean="0"/>
              <a:t>Also suggest which type(s) of listening is/are incorporated during the process.</a:t>
            </a:r>
            <a:endParaRPr lang="en-US" dirty="0"/>
          </a:p>
        </p:txBody>
      </p:sp>
    </p:spTree>
    <p:extLst>
      <p:ext uri="{BB962C8B-B14F-4D97-AF65-F5344CB8AC3E}">
        <p14:creationId xmlns:p14="http://schemas.microsoft.com/office/powerpoint/2010/main" val="380090052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939834" y="489397"/>
            <a:ext cx="10280203" cy="5782614"/>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val="281924559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Thanks for listening </a:t>
            </a:r>
            <a:r>
              <a:rPr lang="en-US" dirty="0" smtClean="0">
                <a:sym typeface="Wingdings" panose="05000000000000000000" pitchFamily="2" charset="2"/>
              </a:rPr>
              <a:t></a:t>
            </a:r>
            <a:endParaRPr lang="en-US" dirty="0"/>
          </a:p>
        </p:txBody>
      </p:sp>
    </p:spTree>
    <p:extLst>
      <p:ext uri="{BB962C8B-B14F-4D97-AF65-F5344CB8AC3E}">
        <p14:creationId xmlns:p14="http://schemas.microsoft.com/office/powerpoint/2010/main" val="142762951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extLst>
              <p:ext uri="{D42A27DB-BD31-4B8C-83A1-F6EECF244321}">
                <p14:modId xmlns:p14="http://schemas.microsoft.com/office/powerpoint/2010/main" val="2598883532"/>
              </p:ext>
            </p:extLst>
          </p:nvPr>
        </p:nvGraphicFramePr>
        <p:xfrm>
          <a:off x="548640" y="1384662"/>
          <a:ext cx="11038114" cy="523820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Rectangle 1"/>
          <p:cNvSpPr/>
          <p:nvPr/>
        </p:nvSpPr>
        <p:spPr>
          <a:xfrm>
            <a:off x="1330739" y="337142"/>
            <a:ext cx="10058400" cy="707886"/>
          </a:xfrm>
          <a:prstGeom prst="rect">
            <a:avLst/>
          </a:prstGeom>
        </p:spPr>
        <p:txBody>
          <a:bodyPr wrap="square">
            <a:spAutoFit/>
          </a:bodyPr>
          <a:lstStyle/>
          <a:p>
            <a:pPr lvl="0"/>
            <a:r>
              <a:rPr lang="en-GB" sz="4000" b="1" dirty="0"/>
              <a:t>What is listening comprehension? </a:t>
            </a:r>
            <a:endParaRPr lang="en-US" sz="4000" b="1" dirty="0"/>
          </a:p>
        </p:txBody>
      </p:sp>
    </p:spTree>
    <p:extLst>
      <p:ext uri="{BB962C8B-B14F-4D97-AF65-F5344CB8AC3E}">
        <p14:creationId xmlns:p14="http://schemas.microsoft.com/office/powerpoint/2010/main" val="131566907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4145" y="1255001"/>
            <a:ext cx="8825657" cy="1915647"/>
          </a:xfrm>
        </p:spPr>
        <p:txBody>
          <a:bodyPr/>
          <a:lstStyle/>
          <a:p>
            <a:pPr algn="ctr"/>
            <a:r>
              <a:rPr lang="en-US" dirty="0" smtClean="0"/>
              <a:t>Hearing vs listening</a:t>
            </a:r>
            <a:endParaRPr lang="en-US" dirty="0"/>
          </a:p>
        </p:txBody>
      </p:sp>
    </p:spTree>
    <p:extLst>
      <p:ext uri="{BB962C8B-B14F-4D97-AF65-F5344CB8AC3E}">
        <p14:creationId xmlns:p14="http://schemas.microsoft.com/office/powerpoint/2010/main" val="96008226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4899" y="358435"/>
            <a:ext cx="10058400" cy="1148055"/>
          </a:xfrm>
        </p:spPr>
        <p:txBody>
          <a:bodyPr/>
          <a:lstStyle/>
          <a:p>
            <a:pPr algn="ctr"/>
            <a:r>
              <a:rPr lang="en-US" dirty="0" smtClean="0"/>
              <a:t>Hearing vs </a:t>
            </a:r>
            <a:r>
              <a:rPr lang="en-US" dirty="0"/>
              <a:t>L</a:t>
            </a:r>
            <a:r>
              <a:rPr lang="en-US" dirty="0" smtClean="0"/>
              <a:t>istening</a:t>
            </a:r>
            <a:endParaRPr lang="en-US" dirty="0"/>
          </a:p>
        </p:txBody>
      </p:sp>
      <p:graphicFrame>
        <p:nvGraphicFramePr>
          <p:cNvPr id="11" name="Content Placeholder 10"/>
          <p:cNvGraphicFramePr>
            <a:graphicFrameLocks noGrp="1"/>
          </p:cNvGraphicFramePr>
          <p:nvPr>
            <p:ph sz="half" idx="2"/>
            <p:extLst>
              <p:ext uri="{D42A27DB-BD31-4B8C-83A1-F6EECF244321}">
                <p14:modId xmlns:p14="http://schemas.microsoft.com/office/powerpoint/2010/main" val="2928097417"/>
              </p:ext>
            </p:extLst>
          </p:nvPr>
        </p:nvGraphicFramePr>
        <p:xfrm>
          <a:off x="1069848" y="1871005"/>
          <a:ext cx="4725645" cy="347457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2" name="Content Placeholder 11"/>
          <p:cNvGraphicFramePr>
            <a:graphicFrameLocks noGrp="1"/>
          </p:cNvGraphicFramePr>
          <p:nvPr>
            <p:ph sz="quarter" idx="4"/>
            <p:extLst>
              <p:ext uri="{D42A27DB-BD31-4B8C-83A1-F6EECF244321}">
                <p14:modId xmlns:p14="http://schemas.microsoft.com/office/powerpoint/2010/main" val="178452736"/>
              </p:ext>
            </p:extLst>
          </p:nvPr>
        </p:nvGraphicFramePr>
        <p:xfrm>
          <a:off x="6373368" y="1850214"/>
          <a:ext cx="4754880" cy="3474573"/>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8" name="Rectangle 7"/>
          <p:cNvSpPr/>
          <p:nvPr/>
        </p:nvSpPr>
        <p:spPr>
          <a:xfrm>
            <a:off x="2941191" y="5506421"/>
            <a:ext cx="5809617" cy="830997"/>
          </a:xfrm>
          <a:prstGeom prst="rect">
            <a:avLst/>
          </a:prstGeom>
        </p:spPr>
        <p:txBody>
          <a:bodyPr wrap="square">
            <a:spAutoFit/>
          </a:bodyPr>
          <a:lstStyle/>
          <a:p>
            <a:pPr algn="ctr"/>
            <a:r>
              <a:rPr lang="en-US" sz="2400" b="1" dirty="0" smtClean="0">
                <a:latin typeface="Adobe Caslon Pro Bold" panose="0205070206050A020403" pitchFamily="18" charset="0"/>
              </a:rPr>
              <a:t>“Listening is not the same as hearing and </a:t>
            </a:r>
          </a:p>
          <a:p>
            <a:pPr algn="ctr"/>
            <a:r>
              <a:rPr lang="en-US" sz="2400" b="1" dirty="0" smtClean="0">
                <a:latin typeface="Adobe Caslon Pro Bold" panose="0205070206050A020403" pitchFamily="18" charset="0"/>
              </a:rPr>
              <a:t>hearing is not the same as listening.”</a:t>
            </a:r>
            <a:endParaRPr lang="en-US" sz="2400" b="1" dirty="0">
              <a:latin typeface="Adobe Caslon Pro Bold" panose="0205070206050A020403" pitchFamily="18" charset="0"/>
            </a:endParaRPr>
          </a:p>
        </p:txBody>
      </p:sp>
    </p:spTree>
    <p:extLst>
      <p:ext uri="{BB962C8B-B14F-4D97-AF65-F5344CB8AC3E}">
        <p14:creationId xmlns:p14="http://schemas.microsoft.com/office/powerpoint/2010/main" val="90239261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295771"/>
            <a:ext cx="10058400" cy="1609344"/>
          </a:xfrm>
        </p:spPr>
        <p:txBody>
          <a:bodyPr/>
          <a:lstStyle/>
          <a:p>
            <a:pPr algn="ctr"/>
            <a:r>
              <a:rPr lang="en-US" dirty="0" smtClean="0"/>
              <a:t>Listening comes first</a:t>
            </a:r>
            <a:endParaRPr lang="en-US" dirty="0"/>
          </a:p>
        </p:txBody>
      </p:sp>
      <p:sp>
        <p:nvSpPr>
          <p:cNvPr id="3" name="Content Placeholder 2"/>
          <p:cNvSpPr>
            <a:spLocks noGrp="1"/>
          </p:cNvSpPr>
          <p:nvPr>
            <p:ph idx="1"/>
          </p:nvPr>
        </p:nvSpPr>
        <p:spPr>
          <a:xfrm>
            <a:off x="1078293" y="1674254"/>
            <a:ext cx="10058400" cy="5183746"/>
          </a:xfrm>
        </p:spPr>
        <p:txBody>
          <a:bodyPr>
            <a:normAutofit/>
          </a:bodyPr>
          <a:lstStyle/>
          <a:p>
            <a:pPr marL="0" indent="0" algn="ctr">
              <a:lnSpc>
                <a:spcPct val="100000"/>
              </a:lnSpc>
              <a:buNone/>
            </a:pPr>
            <a:r>
              <a:rPr lang="en-US" sz="2800" dirty="0"/>
              <a:t>The </a:t>
            </a:r>
            <a:r>
              <a:rPr lang="en-US" sz="2800" spc="-5" dirty="0" smtClean="0"/>
              <a:t>first </a:t>
            </a:r>
            <a:r>
              <a:rPr lang="en-US" sz="2800" spc="-5" dirty="0"/>
              <a:t>and the foremost communication skill that </a:t>
            </a:r>
            <a:r>
              <a:rPr lang="en-US" sz="2800" dirty="0"/>
              <a:t>we </a:t>
            </a:r>
            <a:r>
              <a:rPr lang="en-US" sz="2800" spc="-5" dirty="0"/>
              <a:t>learn </a:t>
            </a:r>
            <a:r>
              <a:rPr lang="en-US" sz="2800" spc="-5" dirty="0" smtClean="0"/>
              <a:t>in </a:t>
            </a:r>
            <a:r>
              <a:rPr lang="en-US" sz="2800" dirty="0"/>
              <a:t>our </a:t>
            </a:r>
            <a:r>
              <a:rPr lang="en-US" sz="2800" spc="-5" dirty="0"/>
              <a:t>lives is nothing </a:t>
            </a:r>
            <a:r>
              <a:rPr lang="en-US" sz="2800" dirty="0"/>
              <a:t>but</a:t>
            </a:r>
            <a:r>
              <a:rPr lang="en-US" sz="2800" spc="10" dirty="0"/>
              <a:t> </a:t>
            </a:r>
            <a:r>
              <a:rPr lang="en-US" sz="2800" dirty="0" smtClean="0"/>
              <a:t>‘</a:t>
            </a:r>
            <a:r>
              <a:rPr lang="en-US" sz="2800" i="1" dirty="0" smtClean="0">
                <a:uFill>
                  <a:solidFill>
                    <a:srgbClr val="000000"/>
                  </a:solidFill>
                </a:uFill>
              </a:rPr>
              <a:t>LISTENING’</a:t>
            </a:r>
            <a:endParaRPr lang="en-US" sz="2800" i="1" dirty="0"/>
          </a:p>
        </p:txBody>
      </p:sp>
      <p:sp>
        <p:nvSpPr>
          <p:cNvPr id="4" name="object 56"/>
          <p:cNvSpPr txBox="1"/>
          <p:nvPr/>
        </p:nvSpPr>
        <p:spPr>
          <a:xfrm>
            <a:off x="4498848" y="3902656"/>
            <a:ext cx="3200400" cy="586740"/>
          </a:xfrm>
          <a:prstGeom prst="rect">
            <a:avLst/>
          </a:prstGeom>
          <a:solidFill>
            <a:schemeClr val="bg1"/>
          </a:solidFill>
          <a:ln w="9344">
            <a:solidFill>
              <a:srgbClr val="000000"/>
            </a:solidFill>
          </a:ln>
        </p:spPr>
        <p:txBody>
          <a:bodyPr vert="horz" wrap="square" lIns="0" tIns="53340" rIns="0" bIns="0" rtlCol="0">
            <a:spAutoFit/>
          </a:bodyPr>
          <a:lstStyle/>
          <a:p>
            <a:pPr marL="660400">
              <a:lnSpc>
                <a:spcPct val="100000"/>
              </a:lnSpc>
              <a:spcBef>
                <a:spcPts val="420"/>
              </a:spcBef>
            </a:pPr>
            <a:r>
              <a:rPr sz="2800" b="1" spc="-5" dirty="0">
                <a:latin typeface="Tahoma"/>
                <a:cs typeface="Tahoma"/>
              </a:rPr>
              <a:t>SPEAKING</a:t>
            </a:r>
            <a:endParaRPr sz="2800" dirty="0">
              <a:latin typeface="Tahoma"/>
              <a:cs typeface="Tahoma"/>
            </a:endParaRPr>
          </a:p>
        </p:txBody>
      </p:sp>
      <p:sp>
        <p:nvSpPr>
          <p:cNvPr id="5" name="object 58"/>
          <p:cNvSpPr txBox="1"/>
          <p:nvPr/>
        </p:nvSpPr>
        <p:spPr>
          <a:xfrm>
            <a:off x="4498848" y="4931969"/>
            <a:ext cx="3200400" cy="586740"/>
          </a:xfrm>
          <a:prstGeom prst="rect">
            <a:avLst/>
          </a:prstGeom>
          <a:solidFill>
            <a:schemeClr val="bg1"/>
          </a:solidFill>
          <a:ln w="9344">
            <a:solidFill>
              <a:srgbClr val="000000"/>
            </a:solidFill>
          </a:ln>
        </p:spPr>
        <p:txBody>
          <a:bodyPr vert="horz" wrap="square" lIns="0" tIns="53340" rIns="0" bIns="0" rtlCol="0">
            <a:spAutoFit/>
          </a:bodyPr>
          <a:lstStyle/>
          <a:p>
            <a:pPr marL="750570">
              <a:lnSpc>
                <a:spcPct val="100000"/>
              </a:lnSpc>
              <a:spcBef>
                <a:spcPts val="420"/>
              </a:spcBef>
            </a:pPr>
            <a:r>
              <a:rPr sz="2800" b="1" spc="-5" dirty="0">
                <a:latin typeface="Tahoma"/>
                <a:cs typeface="Tahoma"/>
              </a:rPr>
              <a:t>READING</a:t>
            </a:r>
            <a:endParaRPr sz="2800" dirty="0">
              <a:latin typeface="Tahoma"/>
              <a:cs typeface="Tahoma"/>
            </a:endParaRPr>
          </a:p>
        </p:txBody>
      </p:sp>
      <p:sp>
        <p:nvSpPr>
          <p:cNvPr id="6" name="object 57"/>
          <p:cNvSpPr txBox="1"/>
          <p:nvPr/>
        </p:nvSpPr>
        <p:spPr>
          <a:xfrm>
            <a:off x="4498848" y="5960843"/>
            <a:ext cx="3200400" cy="586740"/>
          </a:xfrm>
          <a:prstGeom prst="rect">
            <a:avLst/>
          </a:prstGeom>
          <a:solidFill>
            <a:schemeClr val="bg1"/>
          </a:solidFill>
          <a:ln w="9344">
            <a:solidFill>
              <a:srgbClr val="000000"/>
            </a:solidFill>
          </a:ln>
        </p:spPr>
        <p:txBody>
          <a:bodyPr vert="horz" wrap="square" lIns="0" tIns="53340" rIns="0" bIns="0" rtlCol="0">
            <a:spAutoFit/>
          </a:bodyPr>
          <a:lstStyle/>
          <a:p>
            <a:pPr marL="737870">
              <a:lnSpc>
                <a:spcPct val="100000"/>
              </a:lnSpc>
              <a:spcBef>
                <a:spcPts val="420"/>
              </a:spcBef>
            </a:pPr>
            <a:r>
              <a:rPr sz="2800" b="1" spc="-5" dirty="0">
                <a:latin typeface="Tahoma"/>
                <a:cs typeface="Tahoma"/>
              </a:rPr>
              <a:t>WRITING</a:t>
            </a:r>
            <a:endParaRPr sz="2800" dirty="0">
              <a:latin typeface="Tahoma"/>
              <a:cs typeface="Tahoma"/>
            </a:endParaRPr>
          </a:p>
        </p:txBody>
      </p:sp>
      <p:sp>
        <p:nvSpPr>
          <p:cNvPr id="8" name="object 60"/>
          <p:cNvSpPr/>
          <p:nvPr/>
        </p:nvSpPr>
        <p:spPr>
          <a:xfrm>
            <a:off x="6084633" y="4489396"/>
            <a:ext cx="0" cy="435864"/>
          </a:xfrm>
          <a:custGeom>
            <a:avLst/>
            <a:gdLst/>
            <a:ahLst/>
            <a:cxnLst/>
            <a:rect l="l" t="t" r="r" b="b"/>
            <a:pathLst>
              <a:path h="396239">
                <a:moveTo>
                  <a:pt x="0" y="0"/>
                </a:moveTo>
                <a:lnTo>
                  <a:pt x="0" y="396239"/>
                </a:lnTo>
              </a:path>
            </a:pathLst>
          </a:custGeom>
          <a:ln w="10159">
            <a:solidFill>
              <a:srgbClr val="000000"/>
            </a:solidFill>
          </a:ln>
        </p:spPr>
        <p:txBody>
          <a:bodyPr wrap="square" lIns="0" tIns="0" rIns="0" bIns="0" rtlCol="0"/>
          <a:lstStyle/>
          <a:p>
            <a:endParaRPr/>
          </a:p>
        </p:txBody>
      </p:sp>
      <p:sp>
        <p:nvSpPr>
          <p:cNvPr id="10" name="object 55"/>
          <p:cNvSpPr txBox="1"/>
          <p:nvPr/>
        </p:nvSpPr>
        <p:spPr>
          <a:xfrm>
            <a:off x="4498848" y="2931073"/>
            <a:ext cx="3200400" cy="533400"/>
          </a:xfrm>
          <a:prstGeom prst="rect">
            <a:avLst/>
          </a:prstGeom>
          <a:solidFill>
            <a:schemeClr val="bg1"/>
          </a:solidFill>
          <a:ln w="9344">
            <a:solidFill>
              <a:srgbClr val="000000"/>
            </a:solidFill>
          </a:ln>
        </p:spPr>
        <p:txBody>
          <a:bodyPr vert="horz" wrap="square" lIns="0" tIns="53340" rIns="0" bIns="0" rtlCol="0">
            <a:spAutoFit/>
          </a:bodyPr>
          <a:lstStyle/>
          <a:p>
            <a:pPr marL="589280">
              <a:lnSpc>
                <a:spcPct val="100000"/>
              </a:lnSpc>
              <a:spcBef>
                <a:spcPts val="420"/>
              </a:spcBef>
            </a:pPr>
            <a:r>
              <a:rPr sz="2800" b="1" spc="-5" dirty="0">
                <a:latin typeface="Tahoma"/>
                <a:cs typeface="Tahoma"/>
              </a:rPr>
              <a:t>LISTENING</a:t>
            </a:r>
            <a:endParaRPr sz="2800" dirty="0">
              <a:latin typeface="Tahoma"/>
              <a:cs typeface="Tahoma"/>
            </a:endParaRPr>
          </a:p>
        </p:txBody>
      </p:sp>
      <p:sp>
        <p:nvSpPr>
          <p:cNvPr id="11" name="object 60"/>
          <p:cNvSpPr/>
          <p:nvPr/>
        </p:nvSpPr>
        <p:spPr>
          <a:xfrm>
            <a:off x="6075412" y="5518709"/>
            <a:ext cx="0" cy="435864"/>
          </a:xfrm>
          <a:custGeom>
            <a:avLst/>
            <a:gdLst/>
            <a:ahLst/>
            <a:cxnLst/>
            <a:rect l="l" t="t" r="r" b="b"/>
            <a:pathLst>
              <a:path h="396239">
                <a:moveTo>
                  <a:pt x="0" y="0"/>
                </a:moveTo>
                <a:lnTo>
                  <a:pt x="0" y="396239"/>
                </a:lnTo>
              </a:path>
            </a:pathLst>
          </a:custGeom>
          <a:ln w="10159">
            <a:solidFill>
              <a:srgbClr val="000000"/>
            </a:solidFill>
          </a:ln>
        </p:spPr>
        <p:txBody>
          <a:bodyPr wrap="square" lIns="0" tIns="0" rIns="0" bIns="0" rtlCol="0"/>
          <a:lstStyle/>
          <a:p>
            <a:endParaRPr/>
          </a:p>
        </p:txBody>
      </p:sp>
      <p:sp>
        <p:nvSpPr>
          <p:cNvPr id="12" name="object 60"/>
          <p:cNvSpPr/>
          <p:nvPr/>
        </p:nvSpPr>
        <p:spPr>
          <a:xfrm>
            <a:off x="6075412" y="3464473"/>
            <a:ext cx="0" cy="435864"/>
          </a:xfrm>
          <a:custGeom>
            <a:avLst/>
            <a:gdLst/>
            <a:ahLst/>
            <a:cxnLst/>
            <a:rect l="l" t="t" r="r" b="b"/>
            <a:pathLst>
              <a:path h="396239">
                <a:moveTo>
                  <a:pt x="0" y="0"/>
                </a:moveTo>
                <a:lnTo>
                  <a:pt x="0" y="396239"/>
                </a:lnTo>
              </a:path>
            </a:pathLst>
          </a:custGeom>
          <a:ln w="10159">
            <a:solidFill>
              <a:srgbClr val="000000"/>
            </a:solidFill>
          </a:ln>
        </p:spPr>
        <p:txBody>
          <a:bodyPr wrap="square" lIns="0" tIns="0" rIns="0" bIns="0" rtlCol="0"/>
          <a:lstStyle/>
          <a:p>
            <a:endParaRPr/>
          </a:p>
        </p:txBody>
      </p:sp>
    </p:spTree>
    <p:extLst>
      <p:ext uri="{BB962C8B-B14F-4D97-AF65-F5344CB8AC3E}">
        <p14:creationId xmlns:p14="http://schemas.microsoft.com/office/powerpoint/2010/main" val="364732916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player.slideplayer.com/19/5831942/data/images/img22.png">
            <a:extLst>
              <a:ext uri="{FF2B5EF4-FFF2-40B4-BE49-F238E27FC236}">
                <a16:creationId xmlns:a16="http://schemas.microsoft.com/office/drawing/2014/main" id="{4BDDBB94-A45D-44B2-8F58-1300FA698C0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62594" y="565014"/>
            <a:ext cx="9314793" cy="56409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69143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707</TotalTime>
  <Words>2250</Words>
  <Application>Microsoft Office PowerPoint</Application>
  <PresentationFormat>Widescreen</PresentationFormat>
  <Paragraphs>212</Paragraphs>
  <Slides>44</Slides>
  <Notes>0</Notes>
  <HiddenSlides>0</HiddenSlides>
  <MMClips>0</MMClips>
  <ScaleCrop>false</ScaleCrop>
  <HeadingPairs>
    <vt:vector size="6" baseType="variant">
      <vt:variant>
        <vt:lpstr>Fonts Used</vt:lpstr>
      </vt:variant>
      <vt:variant>
        <vt:i4>14</vt:i4>
      </vt:variant>
      <vt:variant>
        <vt:lpstr>Theme</vt:lpstr>
      </vt:variant>
      <vt:variant>
        <vt:i4>2</vt:i4>
      </vt:variant>
      <vt:variant>
        <vt:lpstr>Slide Titles</vt:lpstr>
      </vt:variant>
      <vt:variant>
        <vt:i4>44</vt:i4>
      </vt:variant>
    </vt:vector>
  </HeadingPairs>
  <TitlesOfParts>
    <vt:vector size="60" baseType="lpstr">
      <vt:lpstr>Adobe Caslon Pro Bold</vt:lpstr>
      <vt:lpstr>Arial</vt:lpstr>
      <vt:lpstr>Calibri</vt:lpstr>
      <vt:lpstr>Calibri Light</vt:lpstr>
      <vt:lpstr>Century Gothic</vt:lpstr>
      <vt:lpstr>Giovanni-Bold</vt:lpstr>
      <vt:lpstr>Giovanni-Book</vt:lpstr>
      <vt:lpstr>KabelITCbyBT-Book</vt:lpstr>
      <vt:lpstr>Tahoma</vt:lpstr>
      <vt:lpstr>Times-Bold</vt:lpstr>
      <vt:lpstr>Times-Roman</vt:lpstr>
      <vt:lpstr>Wingdings</vt:lpstr>
      <vt:lpstr>Wingdings 3</vt:lpstr>
      <vt:lpstr>ZapfDingbats</vt:lpstr>
      <vt:lpstr>Ion</vt:lpstr>
      <vt:lpstr>Office Theme</vt:lpstr>
      <vt:lpstr>communication &amp; presentation skills SS-152</vt:lpstr>
      <vt:lpstr>     Week 7          LISTENING skills</vt:lpstr>
      <vt:lpstr>Areas to be covered:</vt:lpstr>
      <vt:lpstr>PowerPoint Presentation</vt:lpstr>
      <vt:lpstr>PowerPoint Presentation</vt:lpstr>
      <vt:lpstr>Hearing vs listening</vt:lpstr>
      <vt:lpstr>Hearing vs Listening</vt:lpstr>
      <vt:lpstr>Listening comes first</vt:lpstr>
      <vt:lpstr>PowerPoint Presentation</vt:lpstr>
      <vt:lpstr>Objectives of learning listening skills</vt:lpstr>
      <vt:lpstr>PowerPoint Presentation</vt:lpstr>
      <vt:lpstr>Importance of listening skills</vt:lpstr>
      <vt:lpstr>PowerPoint Presentation</vt:lpstr>
      <vt:lpstr>What Is Listening?</vt:lpstr>
      <vt:lpstr>PowerPoint Presentation</vt:lpstr>
      <vt:lpstr>1. Receiving</vt:lpstr>
      <vt:lpstr>2. Understanding</vt:lpstr>
      <vt:lpstr>3. Remembering</vt:lpstr>
      <vt:lpstr>4. Evaluating</vt:lpstr>
      <vt:lpstr>5. Responding</vt:lpstr>
      <vt:lpstr>4 major causes of poor listening</vt:lpstr>
      <vt:lpstr>How to become a better listener</vt:lpstr>
      <vt:lpstr>The three stages of a listening</vt:lpstr>
      <vt:lpstr>Strategies to be used in order to become a better speaker</vt:lpstr>
      <vt:lpstr>Bottom-up processes</vt:lpstr>
      <vt:lpstr>Top-down processes</vt:lpstr>
      <vt:lpstr>Tips for Listening More Effectively</vt:lpstr>
      <vt:lpstr>Tips for Listening More Effectively</vt:lpstr>
      <vt:lpstr>Listen with an Open Mind; accept positive criticism</vt:lpstr>
      <vt:lpstr>In a nutshell.</vt:lpstr>
      <vt:lpstr>Types of listening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Factors affecting listening comprehension</vt:lpstr>
      <vt:lpstr>Task</vt:lpstr>
      <vt:lpstr>PowerPoint Presentation</vt:lpstr>
      <vt:lpstr>Thanks for listening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2nd Week        Lecture # 4     LISTENING</dc:title>
  <dc:creator>Wasif Khan</dc:creator>
  <cp:lastModifiedBy>MSHS</cp:lastModifiedBy>
  <cp:revision>85</cp:revision>
  <dcterms:created xsi:type="dcterms:W3CDTF">2020-05-29T19:46:42Z</dcterms:created>
  <dcterms:modified xsi:type="dcterms:W3CDTF">2021-03-22T06:00:12Z</dcterms:modified>
</cp:coreProperties>
</file>