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266" r:id="rId2"/>
    <p:sldId id="258" r:id="rId3"/>
    <p:sldId id="257" r:id="rId4"/>
    <p:sldId id="259" r:id="rId5"/>
    <p:sldId id="278" r:id="rId6"/>
    <p:sldId id="260" r:id="rId7"/>
    <p:sldId id="290" r:id="rId8"/>
    <p:sldId id="264" r:id="rId9"/>
    <p:sldId id="265" r:id="rId10"/>
    <p:sldId id="283" r:id="rId11"/>
    <p:sldId id="268" r:id="rId12"/>
    <p:sldId id="289" r:id="rId13"/>
    <p:sldId id="269" r:id="rId14"/>
    <p:sldId id="270" r:id="rId15"/>
    <p:sldId id="277" r:id="rId16"/>
    <p:sldId id="274" r:id="rId17"/>
    <p:sldId id="287" r:id="rId18"/>
    <p:sldId id="284" r:id="rId19"/>
    <p:sldId id="285" r:id="rId20"/>
    <p:sldId id="286" r:id="rId21"/>
    <p:sldId id="275" r:id="rId22"/>
    <p:sldId id="281" r:id="rId23"/>
    <p:sldId id="282" r:id="rId24"/>
    <p:sldId id="276"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5F599-5722-4425-97DA-E6FA4845CE8A}" type="datetimeFigureOut">
              <a:rPr lang="en-US" smtClean="0"/>
              <a:t>21-May-21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14D13F-F528-41E5-B187-286BF9BEDF81}" type="slidenum">
              <a:rPr lang="en-US" smtClean="0"/>
              <a:t>‹#›</a:t>
            </a:fld>
            <a:endParaRPr lang="en-US"/>
          </a:p>
        </p:txBody>
      </p:sp>
    </p:spTree>
    <p:extLst>
      <p:ext uri="{BB962C8B-B14F-4D97-AF65-F5344CB8AC3E}">
        <p14:creationId xmlns:p14="http://schemas.microsoft.com/office/powerpoint/2010/main" val="1296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3FA03-4D06-4C9D-9189-A8672A6B0332}" type="slidenum">
              <a:rPr lang="en-US">
                <a:solidFill>
                  <a:srgbClr val="000000"/>
                </a:solidFill>
              </a:rPr>
              <a:pPr/>
              <a:t>1</a:t>
            </a:fld>
            <a:endParaRPr lang="en-US">
              <a:solidFill>
                <a:srgbClr val="000000"/>
              </a:solidFill>
            </a:endParaRPr>
          </a:p>
        </p:txBody>
      </p:sp>
      <p:sp>
        <p:nvSpPr>
          <p:cNvPr id="259074" name="Rectangle 2"/>
          <p:cNvSpPr>
            <a:spLocks noGrp="1" noRot="1" noChangeAspect="1" noChangeArrowheads="1" noTextEdit="1"/>
          </p:cNvSpPr>
          <p:nvPr>
            <p:ph type="sldImg"/>
          </p:nvPr>
        </p:nvSpPr>
        <p:spPr>
          <a:ln/>
        </p:spPr>
      </p:sp>
      <p:sp>
        <p:nvSpPr>
          <p:cNvPr id="259075" name="Rectangle 3"/>
          <p:cNvSpPr>
            <a:spLocks noGrp="1" noChangeArrowheads="1"/>
          </p:cNvSpPr>
          <p:nvPr>
            <p:ph type="body" idx="1"/>
          </p:nvPr>
        </p:nvSpPr>
        <p:spPr/>
        <p:txBody>
          <a:bodyPr/>
          <a:lstStyle/>
          <a:p>
            <a:endParaRPr lang="en-US" sz="1600" b="1"/>
          </a:p>
        </p:txBody>
      </p:sp>
    </p:spTree>
    <p:extLst>
      <p:ext uri="{BB962C8B-B14F-4D97-AF65-F5344CB8AC3E}">
        <p14:creationId xmlns:p14="http://schemas.microsoft.com/office/powerpoint/2010/main" val="345907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EE58210-19F7-44CC-A175-B35B63E93F6D}" type="slidenum">
              <a:rPr lang="en-US" altLang="en-US" sz="1200"/>
              <a:pPr eaLnBrk="1" hangingPunct="1"/>
              <a:t>6</a:t>
            </a:fld>
            <a:endParaRPr lang="en-US" altLang="en-U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smtClean="0"/>
          </a:p>
        </p:txBody>
      </p:sp>
    </p:spTree>
    <p:extLst>
      <p:ext uri="{BB962C8B-B14F-4D97-AF65-F5344CB8AC3E}">
        <p14:creationId xmlns:p14="http://schemas.microsoft.com/office/powerpoint/2010/main" val="2242040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53BC1-8441-48AA-B02C-A0B9934C42B9}" type="slidenum">
              <a:rPr lang="en-US"/>
              <a:pPr/>
              <a:t>8</a:t>
            </a:fld>
            <a:endParaRPr lang="en-US" dirty="0"/>
          </a:p>
        </p:txBody>
      </p:sp>
      <p:sp>
        <p:nvSpPr>
          <p:cNvPr id="768002" name="Rectangle 2"/>
          <p:cNvSpPr>
            <a:spLocks noGrp="1" noRot="1" noChangeAspect="1" noChangeArrowheads="1" noTextEdit="1"/>
          </p:cNvSpPr>
          <p:nvPr>
            <p:ph type="sldImg"/>
          </p:nvPr>
        </p:nvSpPr>
        <p:spPr>
          <a:ln/>
        </p:spPr>
      </p:sp>
      <p:sp>
        <p:nvSpPr>
          <p:cNvPr id="768003" name="Rectangle 3"/>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tab pos="228600" algn="l"/>
              </a:tabLst>
              <a:defRPr/>
            </a:pPr>
            <a:r>
              <a:rPr lang="en-US" sz="1200" kern="1200" dirty="0" smtClean="0">
                <a:solidFill>
                  <a:schemeClr val="tx1"/>
                </a:solidFill>
                <a:latin typeface="Times New Roman" pitchFamily="18" charset="0"/>
                <a:ea typeface="+mn-ea"/>
                <a:cs typeface="+mn-cs"/>
              </a:rPr>
              <a:t>Direct messages take less time for you to write, and readers need less time to reach the main idea of the message. </a:t>
            </a:r>
            <a:r>
              <a:rPr lang="en-US" dirty="0" smtClean="0"/>
              <a:t>If you have chosen the direct approach to convey bad news, come right out and say it. Maintain a calm, professional tone that keeps the focus on the news and not on individual failures. If necessary, remind the reader why you are writing.</a:t>
            </a:r>
          </a:p>
          <a:p>
            <a:pPr>
              <a:tabLst>
                <a:tab pos="228600" algn="l"/>
              </a:tabLst>
            </a:pPr>
            <a:r>
              <a:rPr lang="en-US" dirty="0" smtClean="0"/>
              <a:t>In </a:t>
            </a:r>
            <a:r>
              <a:rPr lang="en-US" dirty="0"/>
              <a:t>most cases, you will follow the direct opening with an explanation of why the news is negative. The extent of your explanation depends on the nature of your news and your relationship with the reader. You will encounter situations in which explaining negative news is neither appropriate nor helpful, such as when the reasons are confidential, excessively complicated, or irrelevant to the reader. To maintain a cordial working relationship with the reader, you might want to explain why you cannot provide the information.</a:t>
            </a:r>
          </a:p>
          <a:p>
            <a:pPr>
              <a:tabLst>
                <a:tab pos="228600" algn="l"/>
              </a:tabLst>
            </a:pPr>
            <a:r>
              <a:rPr lang="en-US" dirty="0"/>
              <a:t>When a company has made a serious mistake, should an apology be offered? The best general advice (in the event of a serious mistake or accident) is to immediately and sincerely express sympathy and offer help, if appropriate, without admitting guilt; then seek the advice of your company’s lawyers before elaborating. A straightforward, sincere apology can go a long way toward healing wounds and rebuilding relationships. </a:t>
            </a:r>
          </a:p>
          <a:p>
            <a:pPr>
              <a:tabLst>
                <a:tab pos="228600" algn="l"/>
              </a:tabLst>
            </a:pPr>
            <a:r>
              <a:rPr lang="en-US" dirty="0"/>
              <a:t>After you have explained your negative news, close the message in a positive and respectful manner. If you can, consider offering your readers an alternative solution, in order to preserve an important business relationship. </a:t>
            </a:r>
          </a:p>
          <a:p>
            <a:pPr>
              <a:tabLst>
                <a:tab pos="228600" algn="l"/>
              </a:tabLst>
            </a:pPr>
            <a:endParaRPr lang="en-US" dirty="0"/>
          </a:p>
        </p:txBody>
      </p:sp>
    </p:spTree>
    <p:extLst>
      <p:ext uri="{BB962C8B-B14F-4D97-AF65-F5344CB8AC3E}">
        <p14:creationId xmlns:p14="http://schemas.microsoft.com/office/powerpoint/2010/main" val="777751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014F0-605B-4EC2-A1FF-D652AB223B4C}" type="slidenum">
              <a:rPr lang="en-US"/>
              <a:pPr/>
              <a:t>9</a:t>
            </a:fld>
            <a:endParaRPr lang="en-US" dirty="0"/>
          </a:p>
        </p:txBody>
      </p:sp>
      <p:sp>
        <p:nvSpPr>
          <p:cNvPr id="770050" name="Rectangle 2"/>
          <p:cNvSpPr>
            <a:spLocks noGrp="1" noRot="1" noChangeAspect="1" noChangeArrowheads="1" noTextEdit="1"/>
          </p:cNvSpPr>
          <p:nvPr>
            <p:ph type="sldImg"/>
          </p:nvPr>
        </p:nvSpPr>
        <p:spPr>
          <a:ln/>
        </p:spPr>
      </p:sp>
      <p:sp>
        <p:nvSpPr>
          <p:cNvPr id="770051" name="Rectangle 3"/>
          <p:cNvSpPr>
            <a:spLocks noGrp="1" noChangeArrowheads="1"/>
          </p:cNvSpPr>
          <p:nvPr>
            <p:ph type="body" idx="1"/>
          </p:nvPr>
        </p:nvSpPr>
        <p:spPr/>
        <p:txBody>
          <a:bodyPr/>
          <a:lstStyle/>
          <a:p>
            <a:pPr>
              <a:tabLst>
                <a:tab pos="228600" algn="l"/>
              </a:tabLst>
            </a:pPr>
            <a:r>
              <a:rPr lang="en-US" dirty="0" smtClean="0"/>
              <a:t>The </a:t>
            </a:r>
            <a:r>
              <a:rPr lang="en-US" dirty="0"/>
              <a:t>indirect approach follows a four-part sequence: </a:t>
            </a:r>
          </a:p>
          <a:p>
            <a:pPr>
              <a:tabLst>
                <a:tab pos="228600" algn="l"/>
              </a:tabLst>
            </a:pPr>
            <a:r>
              <a:rPr lang="en-US" dirty="0"/>
              <a:t>1. 	Open with a buffer.</a:t>
            </a:r>
          </a:p>
          <a:p>
            <a:pPr>
              <a:tabLst>
                <a:tab pos="228600" algn="l"/>
              </a:tabLst>
            </a:pPr>
            <a:r>
              <a:rPr lang="en-US" dirty="0"/>
              <a:t>2. 	Continue with a logical, neutral explanation of the reasons for the news.</a:t>
            </a:r>
          </a:p>
          <a:p>
            <a:pPr>
              <a:tabLst>
                <a:tab pos="228600" algn="l"/>
              </a:tabLst>
            </a:pPr>
            <a:r>
              <a:rPr lang="en-US" dirty="0"/>
              <a:t>3. 	Follow with a clear but diplomatic statement of the bad news. </a:t>
            </a:r>
          </a:p>
          <a:p>
            <a:pPr>
              <a:tabLst>
                <a:tab pos="228600" algn="l"/>
              </a:tabLst>
            </a:pPr>
            <a:r>
              <a:rPr lang="en-US" dirty="0"/>
              <a:t>4. 	Close with a positive forward-looking statement. </a:t>
            </a:r>
          </a:p>
          <a:p>
            <a:pPr>
              <a:tabLst>
                <a:tab pos="228600" algn="l"/>
              </a:tabLst>
            </a:pPr>
            <a:r>
              <a:rPr lang="en-US" dirty="0"/>
              <a:t>The next four slides cover this four-part sequence in detail.</a:t>
            </a:r>
          </a:p>
          <a:p>
            <a:pPr>
              <a:tabLst>
                <a:tab pos="228600" algn="l"/>
              </a:tabLst>
            </a:pPr>
            <a:endParaRPr lang="en-US" dirty="0"/>
          </a:p>
          <a:p>
            <a:pPr>
              <a:tabLst>
                <a:tab pos="228600" algn="l"/>
              </a:tabLst>
            </a:pPr>
            <a:endParaRPr lang="en-US" dirty="0"/>
          </a:p>
        </p:txBody>
      </p:sp>
    </p:spTree>
    <p:extLst>
      <p:ext uri="{BB962C8B-B14F-4D97-AF65-F5344CB8AC3E}">
        <p14:creationId xmlns:p14="http://schemas.microsoft.com/office/powerpoint/2010/main" val="3146149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21-May-21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21-May-21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21-May-21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21-May-21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21-May-21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r>
              <a:rPr lang="en-US">
                <a:solidFill>
                  <a:srgbClr val="000000"/>
                </a:solidFill>
              </a:rPr>
              <a:t> </a:t>
            </a:r>
            <a:endParaRPr lang="en-US" sz="1800">
              <a:solidFill>
                <a:srgbClr val="000000"/>
              </a:solidFill>
              <a:latin typeface="Gill Sans MT" panose="020B0502020104020203" pitchFamily="34" charset="0"/>
            </a:endParaRPr>
          </a:p>
        </p:txBody>
      </p:sp>
      <p:sp>
        <p:nvSpPr>
          <p:cNvPr id="258054" name="Rectangle 6"/>
          <p:cNvSpPr>
            <a:spLocks noGrp="1" noChangeArrowheads="1"/>
          </p:cNvSpPr>
          <p:nvPr>
            <p:ph type="ctrTitle"/>
          </p:nvPr>
        </p:nvSpPr>
        <p:spPr>
          <a:xfrm>
            <a:off x="373486" y="324368"/>
            <a:ext cx="9865217" cy="1478306"/>
          </a:xfrm>
          <a:noFill/>
          <a:ln/>
          <a:extLst>
            <a:ext uri="{909E8E84-426E-40DD-AFC4-6F175D3DCCD1}">
              <a14:hiddenFill xmlns:a14="http://schemas.microsoft.com/office/drawing/2010/main">
                <a:solidFill>
                  <a:schemeClr val="bg1">
                    <a:alpha val="35001"/>
                  </a:schemeClr>
                </a:solidFill>
              </a14:hiddenFill>
            </a:ext>
          </a:extLst>
        </p:spPr>
        <p:txBody>
          <a:bodyPr anchor="ctr"/>
          <a:lstStyle/>
          <a:p>
            <a:pPr marL="58738" algn="ctr">
              <a:lnSpc>
                <a:spcPct val="80000"/>
              </a:lnSpc>
            </a:pPr>
            <a:r>
              <a:rPr lang="en-US" sz="5000" b="1" dirty="0" smtClean="0">
                <a:solidFill>
                  <a:schemeClr val="tx2"/>
                </a:solidFill>
                <a:effectLst>
                  <a:outerShdw blurRad="38100" dist="38100" dir="2700000" algn="tl">
                    <a:srgbClr val="FFFFFF"/>
                  </a:outerShdw>
                </a:effectLst>
              </a:rPr>
              <a:t>Writing Negative Letters and </a:t>
            </a:r>
            <a:br>
              <a:rPr lang="en-US" sz="5000" b="1" dirty="0" smtClean="0">
                <a:solidFill>
                  <a:schemeClr val="tx2"/>
                </a:solidFill>
                <a:effectLst>
                  <a:outerShdw blurRad="38100" dist="38100" dir="2700000" algn="tl">
                    <a:srgbClr val="FFFFFF"/>
                  </a:outerShdw>
                </a:effectLst>
              </a:rPr>
            </a:br>
            <a:r>
              <a:rPr lang="en-US" sz="5000" b="1" dirty="0" smtClean="0">
                <a:solidFill>
                  <a:schemeClr val="tx2"/>
                </a:solidFill>
                <a:effectLst>
                  <a:outerShdw blurRad="38100" dist="38100" dir="2700000" algn="tl">
                    <a:srgbClr val="FFFFFF"/>
                  </a:outerShdw>
                </a:effectLst>
              </a:rPr>
              <a:t>Messages</a:t>
            </a:r>
            <a:endParaRPr lang="en-US" sz="5000" b="1" dirty="0">
              <a:solidFill>
                <a:schemeClr val="tx2"/>
              </a:solidFill>
              <a:effectLst>
                <a:outerShdw blurRad="38100" dist="38100" dir="2700000" algn="tl">
                  <a:srgbClr val="FFFFFF"/>
                </a:outerShdw>
              </a:effectLs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42309"/>
            <a:ext cx="12192000" cy="4715692"/>
          </a:xfrm>
          <a:prstGeom prst="rect">
            <a:avLst/>
          </a:prstGeom>
        </p:spPr>
      </p:pic>
    </p:spTree>
    <p:extLst>
      <p:ext uri="{BB962C8B-B14F-4D97-AF65-F5344CB8AC3E}">
        <p14:creationId xmlns:p14="http://schemas.microsoft.com/office/powerpoint/2010/main" val="4072675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58054"/>
                                        </p:tgtEl>
                                        <p:attrNameLst>
                                          <p:attrName>style.visibility</p:attrName>
                                        </p:attrNameLst>
                                      </p:cBhvr>
                                      <p:to>
                                        <p:strVal val="visible"/>
                                      </p:to>
                                    </p:set>
                                    <p:animEffect transition="in" filter="dissolve">
                                      <p:cBhvr>
                                        <p:cTn id="7" dur="1000"/>
                                        <p:tgtEl>
                                          <p:spTgt spid="258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364" y="2098638"/>
            <a:ext cx="10130746" cy="2251293"/>
          </a:xfrm>
        </p:spPr>
        <p:txBody>
          <a:bodyPr/>
          <a:lstStyle/>
          <a:p>
            <a:pPr algn="ctr"/>
            <a:r>
              <a:rPr lang="en-US" sz="4400" b="1" dirty="0" smtClean="0">
                <a:solidFill>
                  <a:schemeClr val="tx1"/>
                </a:solidFill>
              </a:rPr>
              <a:t>Four elements strategy/</a:t>
            </a:r>
            <a:r>
              <a:rPr lang="en-US" b="1" dirty="0" smtClean="0">
                <a:solidFill>
                  <a:schemeClr val="tx1"/>
                </a:solidFill>
              </a:rPr>
              <a:t/>
            </a:r>
            <a:br>
              <a:rPr lang="en-US" b="1" dirty="0" smtClean="0">
                <a:solidFill>
                  <a:schemeClr val="tx1"/>
                </a:solidFill>
              </a:rPr>
            </a:br>
            <a:r>
              <a:rPr lang="en-US" b="1" dirty="0">
                <a:solidFill>
                  <a:schemeClr val="tx1"/>
                </a:solidFill>
              </a:rPr>
              <a:t>Techniques for delivering bad </a:t>
            </a:r>
            <a:r>
              <a:rPr lang="en-US" b="1" dirty="0" smtClean="0">
                <a:solidFill>
                  <a:schemeClr val="tx1"/>
                </a:solidFill>
              </a:rPr>
              <a:t>news</a:t>
            </a:r>
            <a:r>
              <a:rPr lang="en-US" b="1" dirty="0">
                <a:solidFill>
                  <a:schemeClr val="tx1"/>
                </a:solidFill>
              </a:rPr>
              <a:t> </a:t>
            </a:r>
            <a:r>
              <a:rPr lang="en-US" b="1" dirty="0" smtClean="0">
                <a:solidFill>
                  <a:schemeClr val="tx1"/>
                </a:solidFill>
              </a:rPr>
              <a:t>in detail</a:t>
            </a:r>
            <a:endParaRPr lang="en-US" b="1" dirty="0">
              <a:solidFill>
                <a:schemeClr val="tx1"/>
              </a:solidFill>
            </a:endParaRPr>
          </a:p>
        </p:txBody>
      </p:sp>
    </p:spTree>
    <p:extLst>
      <p:ext uri="{BB962C8B-B14F-4D97-AF65-F5344CB8AC3E}">
        <p14:creationId xmlns:p14="http://schemas.microsoft.com/office/powerpoint/2010/main" val="98198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5114" y="335152"/>
            <a:ext cx="11202452" cy="905819"/>
          </a:xfrm>
        </p:spPr>
        <p:txBody>
          <a:bodyPr/>
          <a:lstStyle/>
          <a:p>
            <a:r>
              <a:rPr lang="en-US" sz="3600" b="1" u="sng" dirty="0"/>
              <a:t>1. Buffering the Opening (introductory paragraph</a:t>
            </a:r>
            <a:r>
              <a:rPr lang="en-US" sz="3600" b="1" u="sng" dirty="0" smtClean="0"/>
              <a:t>)</a:t>
            </a:r>
            <a:endParaRPr lang="en-US" sz="3600" b="1" dirty="0"/>
          </a:p>
        </p:txBody>
      </p:sp>
      <p:sp>
        <p:nvSpPr>
          <p:cNvPr id="3" name="Rectangle 2"/>
          <p:cNvSpPr/>
          <p:nvPr/>
        </p:nvSpPr>
        <p:spPr>
          <a:xfrm>
            <a:off x="496389" y="1851250"/>
            <a:ext cx="11051177" cy="4739759"/>
          </a:xfrm>
          <a:prstGeom prst="rect">
            <a:avLst/>
          </a:prstGeom>
        </p:spPr>
        <p:txBody>
          <a:bodyPr wrap="square">
            <a:spAutoFit/>
          </a:bodyPr>
          <a:lstStyle/>
          <a:p>
            <a:pPr marL="457200" indent="-457200" fontAlgn="base">
              <a:lnSpc>
                <a:spcPct val="90000"/>
              </a:lnSpc>
              <a:spcBef>
                <a:spcPct val="20000"/>
              </a:spcBef>
              <a:spcAft>
                <a:spcPct val="0"/>
              </a:spcAft>
              <a:buClr>
                <a:srgbClr val="963C26"/>
              </a:buClr>
              <a:buFont typeface="Wingdings" panose="05000000000000000000" pitchFamily="2" charset="2"/>
              <a:buChar char="Ø"/>
            </a:pPr>
            <a:r>
              <a:rPr lang="en-US" sz="2800" b="1" dirty="0" smtClean="0"/>
              <a:t>Let the receiver know, what the message is about.</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800" dirty="0" smtClean="0">
                <a:latin typeface="Gill Sans MT" panose="020B0502020104020203" pitchFamily="34" charset="0"/>
              </a:rPr>
              <a:t>Start </a:t>
            </a:r>
            <a:r>
              <a:rPr lang="en-US" sz="2800" dirty="0">
                <a:latin typeface="Gill Sans MT" panose="020B0502020104020203" pitchFamily="34" charset="0"/>
              </a:rPr>
              <a:t>with the part of the message that represents the </a:t>
            </a:r>
            <a:r>
              <a:rPr lang="en-US" sz="2800" b="1" dirty="0">
                <a:solidFill>
                  <a:srgbClr val="FFC000"/>
                </a:solidFill>
                <a:latin typeface="Gill Sans MT" panose="020B0502020104020203" pitchFamily="34" charset="0"/>
              </a:rPr>
              <a:t>best news</a:t>
            </a:r>
            <a:r>
              <a:rPr lang="en-US" sz="2800" dirty="0">
                <a:solidFill>
                  <a:srgbClr val="FFC000"/>
                </a:solidFill>
                <a:latin typeface="Gill Sans MT" panose="020B0502020104020203" pitchFamily="34" charset="0"/>
              </a:rPr>
              <a:t>.</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800" dirty="0">
                <a:latin typeface="Gill Sans MT" panose="020B0502020104020203" pitchFamily="34" charset="0"/>
              </a:rPr>
              <a:t>Pay a </a:t>
            </a:r>
            <a:r>
              <a:rPr lang="en-US" sz="2800" dirty="0">
                <a:solidFill>
                  <a:srgbClr val="FFC000"/>
                </a:solidFill>
                <a:latin typeface="Gill Sans MT" panose="020B0502020104020203" pitchFamily="34" charset="0"/>
              </a:rPr>
              <a:t>compliment, show appreciation </a:t>
            </a:r>
            <a:r>
              <a:rPr lang="en-US" sz="2800" dirty="0">
                <a:latin typeface="Gill Sans MT" panose="020B0502020104020203" pitchFamily="34" charset="0"/>
              </a:rPr>
              <a:t>for a past action, or refer to something mutually  understood.</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800" dirty="0">
                <a:solidFill>
                  <a:srgbClr val="FFC000"/>
                </a:solidFill>
                <a:latin typeface="Gill Sans MT" panose="020B0502020104020203" pitchFamily="34" charset="0"/>
              </a:rPr>
              <a:t>Avoid raising false hopes </a:t>
            </a:r>
            <a:r>
              <a:rPr lang="en-US" sz="2800" dirty="0">
                <a:latin typeface="Gill Sans MT" panose="020B0502020104020203" pitchFamily="34" charset="0"/>
              </a:rPr>
              <a:t>or thanking the receiver for something you are about to refuse.</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800" dirty="0" smtClean="0">
                <a:solidFill>
                  <a:srgbClr val="FFC000"/>
                </a:solidFill>
                <a:latin typeface="Gill Sans MT" panose="020B0502020104020203" pitchFamily="34" charset="0"/>
              </a:rPr>
              <a:t>Apologize </a:t>
            </a:r>
            <a:r>
              <a:rPr lang="en-US" sz="2800" dirty="0" smtClean="0">
                <a:latin typeface="Gill Sans MT" panose="020B0502020104020203" pitchFamily="34" charset="0"/>
              </a:rPr>
              <a:t>if </a:t>
            </a:r>
            <a:r>
              <a:rPr lang="en-US" sz="2800" dirty="0">
                <a:latin typeface="Gill Sans MT" panose="020B0502020104020203" pitchFamily="34" charset="0"/>
              </a:rPr>
              <a:t>you or your company </a:t>
            </a:r>
            <a:r>
              <a:rPr lang="en-US" sz="2800" dirty="0" smtClean="0">
                <a:latin typeface="Gill Sans MT" panose="020B0502020104020203" pitchFamily="34" charset="0"/>
              </a:rPr>
              <a:t>is at fault. </a:t>
            </a:r>
            <a:r>
              <a:rPr lang="en-US" sz="2800" dirty="0">
                <a:latin typeface="Gill Sans MT" panose="020B0502020104020203" pitchFamily="34" charset="0"/>
              </a:rPr>
              <a:t>If </a:t>
            </a:r>
            <a:r>
              <a:rPr lang="en-US" sz="2800" dirty="0" smtClean="0">
                <a:latin typeface="Gill Sans MT" panose="020B0502020104020203" pitchFamily="34" charset="0"/>
              </a:rPr>
              <a:t>you  do, do </a:t>
            </a:r>
            <a:r>
              <a:rPr lang="en-US" sz="2800" dirty="0">
                <a:latin typeface="Gill Sans MT" panose="020B0502020104020203" pitchFamily="34" charset="0"/>
              </a:rPr>
              <a:t>so sincerely and take responsibility</a:t>
            </a:r>
            <a:r>
              <a:rPr lang="en-US" sz="2800" dirty="0" smtClean="0">
                <a:latin typeface="Gill Sans MT" panose="020B0502020104020203" pitchFamily="34" charset="0"/>
              </a:rPr>
              <a:t>. Mention what you are doing to compensate.</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800" dirty="0" smtClean="0"/>
              <a:t>Assurance</a:t>
            </a:r>
            <a:r>
              <a:rPr lang="en-US" sz="2800" dirty="0"/>
              <a:t>, Neutral courtesy, Agreement, Sympathy, Facts, Understanding, etc. </a:t>
            </a:r>
            <a:r>
              <a:rPr lang="en-US" sz="4000" b="1" dirty="0"/>
              <a:t> </a:t>
            </a:r>
          </a:p>
        </p:txBody>
      </p:sp>
    </p:spTree>
    <p:extLst>
      <p:ext uri="{BB962C8B-B14F-4D97-AF65-F5344CB8AC3E}">
        <p14:creationId xmlns:p14="http://schemas.microsoft.com/office/powerpoint/2010/main" val="121339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760" y="574766"/>
            <a:ext cx="11403874" cy="5878285"/>
          </a:xfrm>
          <a:prstGeom prst="rect">
            <a:avLst/>
          </a:prstGeom>
        </p:spPr>
      </p:pic>
    </p:spTree>
    <p:extLst>
      <p:ext uri="{BB962C8B-B14F-4D97-AF65-F5344CB8AC3E}">
        <p14:creationId xmlns:p14="http://schemas.microsoft.com/office/powerpoint/2010/main" val="1515292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388324"/>
            <a:ext cx="11228210" cy="865710"/>
          </a:xfrm>
        </p:spPr>
        <p:txBody>
          <a:bodyPr/>
          <a:lstStyle/>
          <a:p>
            <a:r>
              <a:rPr lang="en-US" sz="3600" b="1" u="sng" dirty="0"/>
              <a:t>2. Presenting the Reasons (Body paragraph</a:t>
            </a:r>
            <a:r>
              <a:rPr lang="en-US" sz="3600" b="1" u="sng" dirty="0" smtClean="0"/>
              <a:t>)</a:t>
            </a:r>
            <a:endParaRPr lang="en-US" sz="3600" dirty="0"/>
          </a:p>
        </p:txBody>
      </p:sp>
      <p:sp>
        <p:nvSpPr>
          <p:cNvPr id="3" name="Rectangle 2"/>
          <p:cNvSpPr/>
          <p:nvPr/>
        </p:nvSpPr>
        <p:spPr>
          <a:xfrm>
            <a:off x="481016" y="1557424"/>
            <a:ext cx="11171053" cy="4708981"/>
          </a:xfrm>
          <a:prstGeom prst="rect">
            <a:avLst/>
          </a:prstGeom>
        </p:spPr>
        <p:txBody>
          <a:bodyPr wrap="square">
            <a:spAutoFit/>
          </a:bodyPr>
          <a:lstStyle/>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smtClean="0">
                <a:latin typeface="Arial Rounded MT Bold" panose="020F0704030504030204" pitchFamily="34" charset="0"/>
              </a:rPr>
              <a:t>Give logical </a:t>
            </a:r>
            <a:r>
              <a:rPr lang="en-US" sz="2400" dirty="0">
                <a:latin typeface="Arial Rounded MT Bold" panose="020F0704030504030204" pitchFamily="34" charset="0"/>
              </a:rPr>
              <a:t>reasons, causes of bad news, all details needed, Details about requirements and what's wrong. </a:t>
            </a:r>
            <a:r>
              <a:rPr lang="en-US" sz="2400" dirty="0" smtClean="0">
                <a:latin typeface="Arial Rounded MT Bold" panose="020F0704030504030204" pitchFamily="34" charset="0"/>
              </a:rPr>
              <a:t>answer </a:t>
            </a:r>
            <a:r>
              <a:rPr lang="en-US" sz="2400" dirty="0">
                <a:latin typeface="Arial Rounded MT Bold" panose="020F0704030504030204" pitchFamily="34" charset="0"/>
              </a:rPr>
              <a:t>all </a:t>
            </a:r>
            <a:r>
              <a:rPr lang="en-US" sz="2400" dirty="0" smtClean="0">
                <a:latin typeface="Arial Rounded MT Bold" panose="020F0704030504030204" pitchFamily="34" charset="0"/>
              </a:rPr>
              <a:t>Questions.</a:t>
            </a:r>
            <a:endParaRPr lang="en-US" sz="2400" dirty="0">
              <a:latin typeface="Arial Rounded MT Bold" panose="020F0704030504030204" pitchFamily="34" charset="0"/>
            </a:endParaRP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smtClean="0">
                <a:latin typeface="Arial Rounded MT Bold" panose="020F0704030504030204" pitchFamily="34" charset="0"/>
              </a:rPr>
              <a:t>Without </a:t>
            </a:r>
            <a:r>
              <a:rPr lang="en-US" sz="2400" dirty="0">
                <a:latin typeface="Arial Rounded MT Bold" panose="020F0704030504030204" pitchFamily="34" charset="0"/>
              </a:rPr>
              <a:t>revealing the </a:t>
            </a:r>
            <a:r>
              <a:rPr lang="en-US" sz="2400" dirty="0" smtClean="0">
                <a:latin typeface="Arial Rounded MT Bold" panose="020F0704030504030204" pitchFamily="34" charset="0"/>
              </a:rPr>
              <a:t>refusal, explain clearly, concisely and logically why </a:t>
            </a:r>
            <a:r>
              <a:rPr lang="en-US" sz="2400" dirty="0">
                <a:latin typeface="Arial Rounded MT Bold" panose="020F0704030504030204" pitchFamily="34" charset="0"/>
              </a:rPr>
              <a:t>the request must be </a:t>
            </a:r>
            <a:r>
              <a:rPr lang="en-US" sz="2400" dirty="0" smtClean="0">
                <a:latin typeface="Arial Rounded MT Bold" panose="020F0704030504030204" pitchFamily="34" charset="0"/>
              </a:rPr>
              <a:t>denied. </a:t>
            </a:r>
          </a:p>
          <a:p>
            <a:r>
              <a:rPr lang="en-US" sz="2400" dirty="0" smtClean="0">
                <a:latin typeface="Arial Rounded MT Bold" panose="020F0704030504030204" pitchFamily="34" charset="0"/>
              </a:rPr>
              <a:t>(</a:t>
            </a:r>
            <a:r>
              <a:rPr lang="en-US" sz="2400" i="1" dirty="0" smtClean="0">
                <a:latin typeface="Arial Rounded MT Bold" panose="020F0704030504030204" pitchFamily="34" charset="0"/>
              </a:rPr>
              <a:t>Until </a:t>
            </a:r>
            <a:r>
              <a:rPr lang="en-US" sz="2400" i="1" dirty="0">
                <a:latin typeface="Arial Rounded MT Bold" panose="020F0704030504030204" pitchFamily="34" charset="0"/>
              </a:rPr>
              <a:t>our new automated system is fully online, we </a:t>
            </a:r>
            <a:r>
              <a:rPr lang="en-US" sz="2400" i="1" dirty="0" smtClean="0">
                <a:latin typeface="Arial Rounded MT Bold" panose="020F0704030504030204" pitchFamily="34" charset="0"/>
              </a:rPr>
              <a:t>are still </a:t>
            </a:r>
            <a:r>
              <a:rPr lang="en-US" sz="2400" i="1" dirty="0">
                <a:latin typeface="Arial Rounded MT Bold" panose="020F0704030504030204" pitchFamily="34" charset="0"/>
              </a:rPr>
              <a:t>subject to human error</a:t>
            </a:r>
            <a:r>
              <a:rPr lang="en-US" sz="2400" i="1" dirty="0" smtClean="0">
                <a:latin typeface="Arial Rounded MT Bold" panose="020F0704030504030204" pitchFamily="34" charset="0"/>
              </a:rPr>
              <a:t>.)</a:t>
            </a:r>
            <a:endParaRPr lang="en-US" sz="2400" dirty="0">
              <a:latin typeface="Arial Rounded MT Bold" panose="020F0704030504030204" pitchFamily="34" charset="0"/>
            </a:endParaRP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a:latin typeface="Arial Rounded MT Bold" panose="020F0704030504030204" pitchFamily="34" charset="0"/>
              </a:rPr>
              <a:t>Show how your decision benefits the receiver or others, if possible</a:t>
            </a:r>
            <a:r>
              <a:rPr lang="en-US" sz="2400" dirty="0" smtClean="0">
                <a:latin typeface="Arial Rounded MT Bold" panose="020F0704030504030204" pitchFamily="34" charset="0"/>
              </a:rPr>
              <a:t>.</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smtClean="0">
                <a:latin typeface="Arial Rounded MT Bold" panose="020F0704030504030204" pitchFamily="34" charset="0"/>
              </a:rPr>
              <a:t>Give fair evidence (company </a:t>
            </a:r>
            <a:r>
              <a:rPr lang="en-US" sz="2400" dirty="0">
                <a:latin typeface="Arial Rounded MT Bold" panose="020F0704030504030204" pitchFamily="34" charset="0"/>
              </a:rPr>
              <a:t>policy without using it as an </a:t>
            </a:r>
            <a:r>
              <a:rPr lang="en-US" sz="2400" dirty="0" smtClean="0">
                <a:latin typeface="Arial Rounded MT Bold" panose="020F0704030504030204" pitchFamily="34" charset="0"/>
              </a:rPr>
              <a:t>excuse, </a:t>
            </a:r>
            <a:r>
              <a:rPr lang="en-US" sz="2400" dirty="0">
                <a:latin typeface="Arial Rounded MT Bold" panose="020F0704030504030204" pitchFamily="34" charset="0"/>
              </a:rPr>
              <a:t>legal aspects, desired goal, </a:t>
            </a:r>
            <a:r>
              <a:rPr lang="en-US" sz="2400" dirty="0" smtClean="0">
                <a:latin typeface="Arial Rounded MT Bold" panose="020F0704030504030204" pitchFamily="34" charset="0"/>
              </a:rPr>
              <a:t>procedures, deadlines.)</a:t>
            </a:r>
            <a:endParaRPr lang="en-US" sz="2400" dirty="0">
              <a:latin typeface="Arial Rounded MT Bold" panose="020F0704030504030204" pitchFamily="34" charset="0"/>
            </a:endParaRP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a:latin typeface="Arial Rounded MT Bold" panose="020F0704030504030204" pitchFamily="34" charset="0"/>
              </a:rPr>
              <a:t>Choose positive words. Avoid negative words such as </a:t>
            </a:r>
            <a:r>
              <a:rPr lang="en-US" sz="2400" i="1" dirty="0">
                <a:latin typeface="Arial Rounded MT Bold" panose="020F0704030504030204" pitchFamily="34" charset="0"/>
              </a:rPr>
              <a:t>cannot, claim, denied, error, failure, unwitting</a:t>
            </a:r>
            <a:r>
              <a:rPr lang="en-US" sz="2400" dirty="0">
                <a:latin typeface="Arial Rounded MT Bold" panose="020F0704030504030204" pitchFamily="34" charset="0"/>
              </a:rPr>
              <a:t>.</a:t>
            </a:r>
          </a:p>
          <a:p>
            <a:pPr marL="457200" indent="-457200" fontAlgn="base">
              <a:lnSpc>
                <a:spcPct val="90000"/>
              </a:lnSpc>
              <a:spcBef>
                <a:spcPct val="20000"/>
              </a:spcBef>
              <a:spcAft>
                <a:spcPct val="10000"/>
              </a:spcAft>
              <a:buSzPct val="115000"/>
              <a:buFont typeface="Wingdings" panose="05000000000000000000" pitchFamily="2" charset="2"/>
              <a:buChar char="Ø"/>
            </a:pPr>
            <a:r>
              <a:rPr lang="en-US" sz="2400" dirty="0">
                <a:latin typeface="Arial Rounded MT Bold" panose="020F0704030504030204" pitchFamily="34" charset="0"/>
              </a:rPr>
              <a:t>Show that the matter was treated seriously and fairly</a:t>
            </a:r>
            <a:r>
              <a:rPr lang="en-US" sz="2400" dirty="0" smtClean="0">
                <a:latin typeface="Arial Rounded MT Bold" panose="020F0704030504030204" pitchFamily="34" charset="0"/>
              </a:rPr>
              <a:t>.</a:t>
            </a:r>
            <a:endParaRPr lang="en-US" sz="2400" dirty="0">
              <a:latin typeface="Arial Rounded MT Bold" panose="020F0704030504030204" pitchFamily="34" charset="0"/>
            </a:endParaRPr>
          </a:p>
        </p:txBody>
      </p:sp>
    </p:spTree>
    <p:extLst>
      <p:ext uri="{BB962C8B-B14F-4D97-AF65-F5344CB8AC3E}">
        <p14:creationId xmlns:p14="http://schemas.microsoft.com/office/powerpoint/2010/main" val="4148630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393" y="325769"/>
            <a:ext cx="11380115" cy="1019705"/>
          </a:xfrm>
        </p:spPr>
        <p:txBody>
          <a:bodyPr/>
          <a:lstStyle/>
          <a:p>
            <a:pPr lvl="0" algn="ctr" fontAlgn="base">
              <a:lnSpc>
                <a:spcPct val="90000"/>
              </a:lnSpc>
              <a:spcBef>
                <a:spcPct val="20000"/>
              </a:spcBef>
              <a:spcAft>
                <a:spcPct val="10000"/>
              </a:spcAft>
              <a:buSzPct val="115000"/>
            </a:pPr>
            <a:r>
              <a:rPr lang="en-US" sz="3200" b="1" dirty="0" smtClean="0"/>
              <a:t>3. Implied/Cushioned Bad News. Body paragraph.</a:t>
            </a:r>
            <a:r>
              <a:rPr lang="en-US" sz="3600" b="1" dirty="0" smtClean="0"/>
              <a:t/>
            </a:r>
            <a:br>
              <a:rPr lang="en-US" sz="3600" b="1" dirty="0" smtClean="0"/>
            </a:br>
            <a:r>
              <a:rPr lang="en-US" sz="2800" dirty="0" smtClean="0">
                <a:solidFill>
                  <a:prstClr val="white"/>
                </a:solidFill>
                <a:latin typeface="Gill Sans MT" panose="020B0502020104020203" pitchFamily="34" charset="0"/>
                <a:ea typeface="+mn-ea"/>
                <a:cs typeface="+mn-cs"/>
              </a:rPr>
              <a:t>The </a:t>
            </a:r>
            <a:r>
              <a:rPr lang="en-US" sz="2800" dirty="0">
                <a:solidFill>
                  <a:prstClr val="white"/>
                </a:solidFill>
                <a:latin typeface="Gill Sans MT" panose="020B0502020104020203" pitchFamily="34" charset="0"/>
                <a:ea typeface="+mn-ea"/>
                <a:cs typeface="+mn-cs"/>
              </a:rPr>
              <a:t>purpose is not to conceal the bad news, but to soften its impact</a:t>
            </a:r>
            <a:r>
              <a:rPr lang="en-US" sz="2800" dirty="0" smtClean="0">
                <a:solidFill>
                  <a:prstClr val="white"/>
                </a:solidFill>
                <a:latin typeface="Gill Sans MT" panose="020B0502020104020203" pitchFamily="34" charset="0"/>
                <a:ea typeface="+mn-ea"/>
                <a:cs typeface="+mn-cs"/>
              </a:rPr>
              <a:t>.</a:t>
            </a:r>
            <a:endParaRPr lang="en-US" sz="2800" dirty="0"/>
          </a:p>
        </p:txBody>
      </p:sp>
      <p:sp>
        <p:nvSpPr>
          <p:cNvPr id="3" name="Rectangle 2"/>
          <p:cNvSpPr/>
          <p:nvPr/>
        </p:nvSpPr>
        <p:spPr>
          <a:xfrm>
            <a:off x="363394" y="1593668"/>
            <a:ext cx="11380115" cy="4487382"/>
          </a:xfrm>
          <a:prstGeom prst="rect">
            <a:avLst/>
          </a:prstGeom>
        </p:spPr>
        <p:txBody>
          <a:bodyPr wrap="square">
            <a:spAutoFit/>
          </a:bodyPr>
          <a:lstStyle/>
          <a:p>
            <a:pPr marL="457200" indent="-457200" fontAlgn="base">
              <a:lnSpc>
                <a:spcPct val="90000"/>
              </a:lnSpc>
              <a:spcBef>
                <a:spcPct val="20000"/>
              </a:spcBef>
              <a:spcAft>
                <a:spcPct val="10000"/>
              </a:spcAft>
              <a:buSzPct val="115000"/>
              <a:buFont typeface="+mj-lt"/>
              <a:buAutoNum type="arabicPeriod"/>
            </a:pPr>
            <a:r>
              <a:rPr lang="en-US" sz="2800" b="1" dirty="0">
                <a:solidFill>
                  <a:srgbClr val="FFC000"/>
                </a:solidFill>
                <a:latin typeface="Gill Sans MT" panose="020B0502020104020203" pitchFamily="34" charset="0"/>
              </a:rPr>
              <a:t>Imply the refusal, </a:t>
            </a:r>
            <a:r>
              <a:rPr lang="en-US" sz="2800" dirty="0">
                <a:latin typeface="Gill Sans MT" panose="020B0502020104020203" pitchFamily="34" charset="0"/>
              </a:rPr>
              <a:t>but be sure it is clear. (</a:t>
            </a:r>
            <a:r>
              <a:rPr lang="en-US" sz="2800" i="1" dirty="0">
                <a:latin typeface="Gill Sans MT" panose="020B0502020104020203" pitchFamily="34" charset="0"/>
              </a:rPr>
              <a:t>Because we will soon be moving into new offices, all our funds are reserved for relocation costs. We hope that next year we will be able to support your worthwhile charity organization</a:t>
            </a:r>
            <a:r>
              <a:rPr lang="en-US" sz="2800" dirty="0" smtClean="0">
                <a:latin typeface="Gill Sans MT" panose="020B0502020104020203" pitchFamily="34" charset="0"/>
              </a:rPr>
              <a:t>).</a:t>
            </a:r>
          </a:p>
          <a:p>
            <a:pPr marL="457200" indent="-457200" fontAlgn="base">
              <a:lnSpc>
                <a:spcPct val="90000"/>
              </a:lnSpc>
              <a:spcBef>
                <a:spcPct val="20000"/>
              </a:spcBef>
              <a:spcAft>
                <a:spcPct val="10000"/>
              </a:spcAft>
              <a:buSzPct val="115000"/>
              <a:buFont typeface="+mj-lt"/>
              <a:buAutoNum type="arabicPeriod"/>
            </a:pPr>
            <a:r>
              <a:rPr lang="en-US" sz="2800" dirty="0" smtClean="0">
                <a:latin typeface="Gill Sans MT" panose="020B0502020104020203" pitchFamily="34" charset="0"/>
              </a:rPr>
              <a:t>Mention possible </a:t>
            </a:r>
            <a:r>
              <a:rPr lang="en-US" sz="2800" dirty="0">
                <a:latin typeface="Gill Sans MT" panose="020B0502020104020203" pitchFamily="34" charset="0"/>
              </a:rPr>
              <a:t>future </a:t>
            </a:r>
            <a:r>
              <a:rPr lang="en-US" sz="2800" dirty="0" smtClean="0">
                <a:latin typeface="Gill Sans MT" panose="020B0502020104020203" pitchFamily="34" charset="0"/>
              </a:rPr>
              <a:t>change, </a:t>
            </a:r>
            <a:r>
              <a:rPr lang="en-US" sz="2800" dirty="0">
                <a:latin typeface="Gill Sans MT" panose="020B0502020104020203" pitchFamily="34" charset="0"/>
              </a:rPr>
              <a:t>Compromises &amp; </a:t>
            </a:r>
            <a:r>
              <a:rPr lang="en-US" sz="2800" dirty="0" smtClean="0">
                <a:latin typeface="Gill Sans MT" panose="020B0502020104020203" pitchFamily="34" charset="0"/>
              </a:rPr>
              <a:t>alternatives. </a:t>
            </a:r>
          </a:p>
          <a:p>
            <a:pPr marL="457200" indent="-457200" fontAlgn="base">
              <a:lnSpc>
                <a:spcPct val="90000"/>
              </a:lnSpc>
              <a:spcBef>
                <a:spcPct val="20000"/>
              </a:spcBef>
              <a:spcAft>
                <a:spcPct val="10000"/>
              </a:spcAft>
              <a:buSzPct val="115000"/>
              <a:buFont typeface="+mj-lt"/>
              <a:buAutoNum type="arabicPeriod"/>
            </a:pPr>
            <a:r>
              <a:rPr lang="en-US" sz="2800" b="1" dirty="0" smtClean="0">
                <a:solidFill>
                  <a:srgbClr val="FFC000"/>
                </a:solidFill>
                <a:latin typeface="Gill Sans MT" panose="020B0502020104020203" pitchFamily="34" charset="0"/>
              </a:rPr>
              <a:t>Imbed/Sandwich bad news </a:t>
            </a:r>
            <a:r>
              <a:rPr lang="en-US" sz="2800" dirty="0" smtClean="0">
                <a:latin typeface="Gill Sans MT" panose="020B0502020104020203" pitchFamily="34" charset="0"/>
              </a:rPr>
              <a:t>between </a:t>
            </a:r>
            <a:r>
              <a:rPr lang="en-US" sz="2800" dirty="0">
                <a:latin typeface="Gill Sans MT" panose="020B0502020104020203" pitchFamily="34" charset="0"/>
              </a:rPr>
              <a:t>other </a:t>
            </a:r>
            <a:r>
              <a:rPr lang="en-US" sz="2800" dirty="0" smtClean="0">
                <a:latin typeface="Gill Sans MT" panose="020B0502020104020203" pitchFamily="34" charset="0"/>
              </a:rPr>
              <a:t>sentences- </a:t>
            </a:r>
            <a:r>
              <a:rPr lang="en-US" sz="2800" b="1" dirty="0" smtClean="0">
                <a:solidFill>
                  <a:srgbClr val="FFC000"/>
                </a:solidFill>
                <a:latin typeface="Gill Sans MT" panose="020B0502020104020203" pitchFamily="34" charset="0"/>
              </a:rPr>
              <a:t>use</a:t>
            </a:r>
            <a:r>
              <a:rPr lang="en-US" sz="2800" b="1" dirty="0" smtClean="0">
                <a:latin typeface="Gill Sans MT" panose="020B0502020104020203" pitchFamily="34" charset="0"/>
              </a:rPr>
              <a:t> </a:t>
            </a:r>
            <a:r>
              <a:rPr lang="en-US" sz="2800" b="1" dirty="0">
                <a:solidFill>
                  <a:srgbClr val="FFC000"/>
                </a:solidFill>
                <a:latin typeface="Gill Sans MT" panose="020B0502020104020203" pitchFamily="34" charset="0"/>
              </a:rPr>
              <a:t>Subordinations</a:t>
            </a:r>
            <a:r>
              <a:rPr lang="en-US" sz="2800" b="1" dirty="0" smtClean="0">
                <a:solidFill>
                  <a:srgbClr val="FFC000"/>
                </a:solidFill>
                <a:latin typeface="Gill Sans MT" panose="020B0502020104020203" pitchFamily="34" charset="0"/>
              </a:rPr>
              <a:t>.</a:t>
            </a:r>
            <a:r>
              <a:rPr lang="en-US" sz="2800" b="1" dirty="0">
                <a:solidFill>
                  <a:srgbClr val="FFC000"/>
                </a:solidFill>
                <a:latin typeface="Gill Sans MT" panose="020B0502020104020203" pitchFamily="34" charset="0"/>
              </a:rPr>
              <a:t> </a:t>
            </a:r>
            <a:r>
              <a:rPr lang="en-US" sz="2800" b="1" dirty="0" smtClean="0">
                <a:solidFill>
                  <a:srgbClr val="FFC000"/>
                </a:solidFill>
                <a:latin typeface="Gill Sans MT" panose="020B0502020104020203" pitchFamily="34" charset="0"/>
              </a:rPr>
              <a:t> </a:t>
            </a:r>
            <a:r>
              <a:rPr lang="en-US" sz="2800" i="1" dirty="0" smtClean="0">
                <a:latin typeface="Gill Sans MT" panose="020B0502020104020203" pitchFamily="34" charset="0"/>
              </a:rPr>
              <a:t>(</a:t>
            </a:r>
            <a:r>
              <a:rPr lang="en-US" sz="2800" i="1" dirty="0">
                <a:latin typeface="Gill Sans MT" panose="020B0502020104020203" pitchFamily="34" charset="0"/>
              </a:rPr>
              <a:t>Although another candidate was hired, we appreciate your </a:t>
            </a:r>
            <a:r>
              <a:rPr lang="en-US" sz="2800" i="1" dirty="0" smtClean="0">
                <a:latin typeface="Gill Sans MT" panose="020B0502020104020203" pitchFamily="34" charset="0"/>
              </a:rPr>
              <a:t>interest in </a:t>
            </a:r>
            <a:r>
              <a:rPr lang="en-US" sz="2800" i="1" dirty="0">
                <a:latin typeface="Gill Sans MT" panose="020B0502020104020203" pitchFamily="34" charset="0"/>
              </a:rPr>
              <a:t>our organization and wish you every success in your job </a:t>
            </a:r>
            <a:r>
              <a:rPr lang="en-US" sz="2800" i="1" dirty="0" smtClean="0">
                <a:latin typeface="Gill Sans MT" panose="020B0502020104020203" pitchFamily="34" charset="0"/>
              </a:rPr>
              <a:t>search.) </a:t>
            </a:r>
            <a:endParaRPr lang="en-US" sz="2800" i="1" dirty="0">
              <a:latin typeface="Gill Sans MT" panose="020B0502020104020203" pitchFamily="34" charset="0"/>
            </a:endParaRPr>
          </a:p>
          <a:p>
            <a:pPr marL="457200" indent="-457200" fontAlgn="base">
              <a:lnSpc>
                <a:spcPct val="90000"/>
              </a:lnSpc>
              <a:spcBef>
                <a:spcPct val="20000"/>
              </a:spcBef>
              <a:spcAft>
                <a:spcPct val="10000"/>
              </a:spcAft>
              <a:buSzPct val="115000"/>
              <a:buFont typeface="+mj-lt"/>
              <a:buAutoNum type="arabicPeriod"/>
            </a:pPr>
            <a:r>
              <a:rPr lang="en-US" sz="2800" b="1" dirty="0" smtClean="0">
                <a:solidFill>
                  <a:srgbClr val="FFC000"/>
                </a:solidFill>
                <a:latin typeface="Gill Sans MT" panose="020B0502020104020203" pitchFamily="34" charset="0"/>
              </a:rPr>
              <a:t>Use passive </a:t>
            </a:r>
            <a:r>
              <a:rPr lang="en-US" sz="2800" b="1" dirty="0">
                <a:solidFill>
                  <a:srgbClr val="FFC000"/>
                </a:solidFill>
                <a:latin typeface="Gill Sans MT" panose="020B0502020104020203" pitchFamily="34" charset="0"/>
              </a:rPr>
              <a:t>voice</a:t>
            </a:r>
            <a:r>
              <a:rPr lang="en-US" sz="2800" b="1" i="1" dirty="0">
                <a:solidFill>
                  <a:srgbClr val="FFC000"/>
                </a:solidFill>
                <a:latin typeface="Gill Sans MT" panose="020B0502020104020203" pitchFamily="34" charset="0"/>
              </a:rPr>
              <a:t> </a:t>
            </a:r>
            <a:r>
              <a:rPr lang="en-US" sz="2800" i="1" dirty="0">
                <a:latin typeface="Gill Sans MT" panose="020B0502020104020203" pitchFamily="34" charset="0"/>
              </a:rPr>
              <a:t>(Cash refunds are not given because. . .)</a:t>
            </a:r>
            <a:r>
              <a:rPr lang="en-US" sz="2800" dirty="0">
                <a:latin typeface="Gill Sans MT" panose="020B0502020104020203" pitchFamily="34" charset="0"/>
              </a:rPr>
              <a:t>. </a:t>
            </a:r>
          </a:p>
          <a:p>
            <a:pPr marL="457200" indent="-457200" fontAlgn="base">
              <a:lnSpc>
                <a:spcPct val="90000"/>
              </a:lnSpc>
              <a:spcBef>
                <a:spcPct val="20000"/>
              </a:spcBef>
              <a:spcAft>
                <a:spcPct val="10000"/>
              </a:spcAft>
              <a:buSzPct val="115000"/>
              <a:buFont typeface="+mj-lt"/>
              <a:buAutoNum type="arabicPeriod"/>
            </a:pPr>
            <a:r>
              <a:rPr lang="en-US" sz="2800" b="1" dirty="0" smtClean="0">
                <a:solidFill>
                  <a:srgbClr val="FFC000"/>
                </a:solidFill>
                <a:latin typeface="Gill Sans MT" panose="020B0502020104020203" pitchFamily="34" charset="0"/>
              </a:rPr>
              <a:t>Highlight positivity/e </a:t>
            </a:r>
            <a:r>
              <a:rPr lang="en-US" sz="2800" dirty="0">
                <a:latin typeface="Gill Sans MT" panose="020B0502020104020203" pitchFamily="34" charset="0"/>
              </a:rPr>
              <a:t>by describing what you can do, </a:t>
            </a:r>
            <a:r>
              <a:rPr lang="en-US" sz="2800" b="1" dirty="0">
                <a:solidFill>
                  <a:srgbClr val="FFC000"/>
                </a:solidFill>
                <a:latin typeface="Gill Sans MT" panose="020B0502020104020203" pitchFamily="34" charset="0"/>
              </a:rPr>
              <a:t>not </a:t>
            </a:r>
            <a:r>
              <a:rPr lang="en-US" sz="2800" dirty="0">
                <a:latin typeface="Gill Sans MT" panose="020B0502020104020203" pitchFamily="34" charset="0"/>
              </a:rPr>
              <a:t>what you can’t </a:t>
            </a:r>
            <a:r>
              <a:rPr lang="en-US" sz="2800" dirty="0" smtClean="0">
                <a:latin typeface="Gill Sans MT" panose="020B0502020104020203" pitchFamily="34" charset="0"/>
              </a:rPr>
              <a:t>do.</a:t>
            </a:r>
          </a:p>
        </p:txBody>
      </p:sp>
    </p:spTree>
    <p:extLst>
      <p:ext uri="{BB962C8B-B14F-4D97-AF65-F5344CB8AC3E}">
        <p14:creationId xmlns:p14="http://schemas.microsoft.com/office/powerpoint/2010/main" val="4073662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959" y="220899"/>
            <a:ext cx="10610024" cy="1137638"/>
          </a:xfrm>
        </p:spPr>
        <p:txBody>
          <a:bodyPr/>
          <a:lstStyle/>
          <a:p>
            <a:pPr lvl="0" algn="ctr" fontAlgn="base">
              <a:lnSpc>
                <a:spcPct val="90000"/>
              </a:lnSpc>
              <a:spcBef>
                <a:spcPct val="20000"/>
              </a:spcBef>
              <a:spcAft>
                <a:spcPct val="10000"/>
              </a:spcAft>
              <a:buClr>
                <a:srgbClr val="774286"/>
              </a:buClr>
              <a:buSzPct val="115000"/>
            </a:pPr>
            <a:r>
              <a:rPr lang="en-US" dirty="0" smtClean="0"/>
              <a:t>4. </a:t>
            </a:r>
            <a:r>
              <a:rPr lang="en-US" sz="4400" b="1" dirty="0"/>
              <a:t>Closing </a:t>
            </a:r>
            <a:r>
              <a:rPr lang="en-US" sz="4400" b="1" dirty="0" smtClean="0"/>
              <a:t>Pleasantly- last paragraph. </a:t>
            </a:r>
            <a:br>
              <a:rPr lang="en-US" sz="4400" b="1" dirty="0" smtClean="0"/>
            </a:br>
            <a:r>
              <a:rPr lang="en-US" sz="2800" dirty="0">
                <a:solidFill>
                  <a:prstClr val="white"/>
                </a:solidFill>
                <a:latin typeface="Georgia" panose="02040502050405020303" pitchFamily="18" charset="0"/>
                <a:ea typeface="+mn-ea"/>
                <a:cs typeface="+mn-cs"/>
              </a:rPr>
              <a:t>The purpose of the closing is to maintain or rebuild goodwill</a:t>
            </a:r>
            <a:r>
              <a:rPr lang="en-US" sz="2800" dirty="0" smtClean="0">
                <a:solidFill>
                  <a:prstClr val="white"/>
                </a:solidFill>
                <a:latin typeface="Georgia" panose="02040502050405020303" pitchFamily="18" charset="0"/>
                <a:ea typeface="+mn-ea"/>
                <a:cs typeface="+mn-cs"/>
              </a:rPr>
              <a:t>.</a:t>
            </a:r>
            <a:endParaRPr lang="en-US" sz="2800" dirty="0"/>
          </a:p>
        </p:txBody>
      </p:sp>
      <p:sp>
        <p:nvSpPr>
          <p:cNvPr id="3" name="Rectangle 2"/>
          <p:cNvSpPr/>
          <p:nvPr/>
        </p:nvSpPr>
        <p:spPr>
          <a:xfrm>
            <a:off x="555959" y="1638758"/>
            <a:ext cx="11278990" cy="4339650"/>
          </a:xfrm>
          <a:prstGeom prst="rect">
            <a:avLst/>
          </a:prstGeom>
        </p:spPr>
        <p:txBody>
          <a:bodyPr wrap="square">
            <a:spAutoFit/>
          </a:bodyPr>
          <a:lstStyle/>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smtClean="0">
                <a:latin typeface="Gill Sans MT" panose="020B0502020104020203" pitchFamily="34" charset="0"/>
              </a:rPr>
              <a:t>Close with a pleasant statement with </a:t>
            </a:r>
            <a:r>
              <a:rPr lang="en-US" sz="2300" dirty="0">
                <a:latin typeface="Gill Sans MT" panose="020B0502020104020203" pitchFamily="34" charset="0"/>
              </a:rPr>
              <a:t>a sincere </a:t>
            </a:r>
            <a:r>
              <a:rPr lang="en-US" sz="2300" dirty="0" smtClean="0">
                <a:latin typeface="Gill Sans MT" panose="020B0502020104020203" pitchFamily="34" charset="0"/>
              </a:rPr>
              <a:t>tone that promotes goodwill.</a:t>
            </a: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smtClean="0">
                <a:latin typeface="Gill Sans MT" panose="020B0502020104020203" pitchFamily="34" charset="0"/>
              </a:rPr>
              <a:t>Offer </a:t>
            </a:r>
            <a:r>
              <a:rPr lang="en-US" sz="2300" dirty="0">
                <a:latin typeface="Gill Sans MT" panose="020B0502020104020203" pitchFamily="34" charset="0"/>
              </a:rPr>
              <a:t>good wishes, compliments, Sales Promotion </a:t>
            </a:r>
            <a:r>
              <a:rPr lang="en-US" sz="2300" dirty="0" smtClean="0">
                <a:latin typeface="Gill Sans MT" panose="020B0502020104020203" pitchFamily="34" charset="0"/>
              </a:rPr>
              <a:t>or </a:t>
            </a:r>
            <a:r>
              <a:rPr lang="en-US" sz="2300" dirty="0">
                <a:latin typeface="Gill Sans MT" panose="020B0502020104020203" pitchFamily="34" charset="0"/>
              </a:rPr>
              <a:t>freebies (coupons, samples, gifts).</a:t>
            </a: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a:latin typeface="Gill Sans MT" panose="020B0502020104020203" pitchFamily="34" charset="0"/>
              </a:rPr>
              <a:t>Avoid referring to the refusal.</a:t>
            </a: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smtClean="0">
                <a:latin typeface="Gill Sans MT" panose="020B0502020104020203" pitchFamily="34" charset="0"/>
              </a:rPr>
              <a:t>Don`t invite further correspondence. </a:t>
            </a: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smtClean="0">
                <a:latin typeface="Gill Sans MT" panose="020B0502020104020203" pitchFamily="34" charset="0"/>
              </a:rPr>
              <a:t>Avoid clichés i.e. </a:t>
            </a:r>
            <a:r>
              <a:rPr lang="en-US" sz="2300" i="1" dirty="0">
                <a:latin typeface="Gill Sans MT" panose="020B0502020104020203" pitchFamily="34" charset="0"/>
              </a:rPr>
              <a:t>If you have any questions, please don't hesitate to call</a:t>
            </a:r>
            <a:r>
              <a:rPr lang="en-US" sz="2300" dirty="0">
                <a:latin typeface="Gill Sans MT" panose="020B0502020104020203" pitchFamily="34" charset="0"/>
              </a:rPr>
              <a:t>. </a:t>
            </a:r>
            <a:endParaRPr lang="en-US" sz="2300" dirty="0" smtClean="0">
              <a:latin typeface="Gill Sans MT" panose="020B0502020104020203" pitchFamily="34" charset="0"/>
            </a:endParaRP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smtClean="0">
                <a:latin typeface="Gill Sans MT" panose="020B0502020104020203" pitchFamily="34" charset="0"/>
              </a:rPr>
              <a:t>Appreciate, look forward. Imitate </a:t>
            </a:r>
            <a:r>
              <a:rPr lang="en-US" sz="2300" dirty="0">
                <a:latin typeface="Gill Sans MT" panose="020B0502020104020203" pitchFamily="34" charset="0"/>
              </a:rPr>
              <a:t>to future action, </a:t>
            </a:r>
            <a:r>
              <a:rPr lang="en-US" sz="2300" dirty="0" smtClean="0">
                <a:latin typeface="Gill Sans MT" panose="020B0502020104020203" pitchFamily="34" charset="0"/>
              </a:rPr>
              <a:t>show willingness </a:t>
            </a:r>
            <a:r>
              <a:rPr lang="en-US" sz="2300" dirty="0">
                <a:latin typeface="Gill Sans MT" panose="020B0502020104020203" pitchFamily="34" charset="0"/>
              </a:rPr>
              <a:t>to help further, Hope for improvements</a:t>
            </a:r>
            <a:r>
              <a:rPr lang="en-US" sz="2300" dirty="0" smtClean="0">
                <a:latin typeface="Gill Sans MT" panose="020B0502020104020203" pitchFamily="34" charset="0"/>
              </a:rPr>
              <a:t>.</a:t>
            </a:r>
          </a:p>
          <a:p>
            <a:pPr marL="342900" indent="-342900" fontAlgn="base">
              <a:lnSpc>
                <a:spcPct val="90000"/>
              </a:lnSpc>
              <a:spcBef>
                <a:spcPct val="20000"/>
              </a:spcBef>
              <a:spcAft>
                <a:spcPct val="10000"/>
              </a:spcAft>
              <a:buSzPct val="115000"/>
              <a:buFont typeface="Wingdings" panose="05000000000000000000" pitchFamily="2" charset="2"/>
              <a:buChar char="Ø"/>
            </a:pPr>
            <a:r>
              <a:rPr lang="en-US" sz="2300" dirty="0">
                <a:latin typeface="Gill Sans MT" panose="020B0502020104020203" pitchFamily="34" charset="0"/>
              </a:rPr>
              <a:t>Supply more information about an alternative, if you have presented one. </a:t>
            </a:r>
            <a:endParaRPr lang="en-US" sz="2300" dirty="0" smtClean="0">
              <a:latin typeface="Gill Sans MT" panose="020B0502020104020203" pitchFamily="34" charset="0"/>
            </a:endParaRPr>
          </a:p>
          <a:p>
            <a:pPr fontAlgn="base">
              <a:lnSpc>
                <a:spcPct val="90000"/>
              </a:lnSpc>
              <a:spcBef>
                <a:spcPct val="20000"/>
              </a:spcBef>
              <a:spcAft>
                <a:spcPct val="10000"/>
              </a:spcAft>
              <a:buSzPct val="115000"/>
            </a:pPr>
            <a:r>
              <a:rPr lang="en-US" sz="2300" dirty="0" smtClean="0">
                <a:latin typeface="Gill Sans MT" panose="020B0502020104020203" pitchFamily="34" charset="0"/>
              </a:rPr>
              <a:t>(</a:t>
            </a:r>
            <a:r>
              <a:rPr lang="en-US" sz="2300" dirty="0">
                <a:latin typeface="Gill Sans MT" panose="020B0502020104020203" pitchFamily="34" charset="0"/>
              </a:rPr>
              <a:t>For example, in a letter rejecting a customer’s demand for replacement, you might say: </a:t>
            </a:r>
            <a:r>
              <a:rPr lang="en-US" sz="2300" i="1" dirty="0">
                <a:latin typeface="Gill Sans MT" panose="020B0502020104020203" pitchFamily="34" charset="0"/>
              </a:rPr>
              <a:t>I will be happy to give you a free inspection and consultation. Please call 301-746-8112 to arrange a date for my visit</a:t>
            </a:r>
            <a:r>
              <a:rPr lang="en-US" sz="2300" i="1" dirty="0" smtClean="0">
                <a:latin typeface="Gill Sans MT" panose="020B0502020104020203" pitchFamily="34" charset="0"/>
              </a:rPr>
              <a:t>)</a:t>
            </a:r>
            <a:r>
              <a:rPr lang="en-US" sz="2300" dirty="0" smtClean="0">
                <a:latin typeface="Gill Sans MT" panose="020B0502020104020203" pitchFamily="34" charset="0"/>
              </a:rPr>
              <a:t>.</a:t>
            </a:r>
            <a:endParaRPr lang="en-US" sz="2300" i="1" dirty="0">
              <a:latin typeface="Gill Sans MT" panose="020B0502020104020203" pitchFamily="34" charset="0"/>
            </a:endParaRPr>
          </a:p>
        </p:txBody>
      </p:sp>
    </p:spTree>
    <p:extLst>
      <p:ext uri="{BB962C8B-B14F-4D97-AF65-F5344CB8AC3E}">
        <p14:creationId xmlns:p14="http://schemas.microsoft.com/office/powerpoint/2010/main" val="39406698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Copyright © 2012 Pearson Education, Inc. publishing as Prentice Hall </a:t>
            </a:r>
            <a:endParaRPr lang="en-US" dirty="0"/>
          </a:p>
        </p:txBody>
      </p:sp>
      <p:sp>
        <p:nvSpPr>
          <p:cNvPr id="4" name="Slide Number Placeholder 3"/>
          <p:cNvSpPr>
            <a:spLocks noGrp="1"/>
          </p:cNvSpPr>
          <p:nvPr>
            <p:ph type="sldNum" sz="quarter" idx="11"/>
          </p:nvPr>
        </p:nvSpPr>
        <p:spPr/>
        <p:txBody>
          <a:bodyPr/>
          <a:lstStyle/>
          <a:p>
            <a:r>
              <a:rPr lang="en-US" smtClean="0"/>
              <a:t>Chapter 8 - </a:t>
            </a:r>
            <a:fld id="{9848E8E6-A13B-4D9F-8F8E-EE43B7A68EB7}" type="slidenum">
              <a:rPr lang="en-US" smtClean="0"/>
              <a:pPr/>
              <a:t>16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4486557"/>
              </p:ext>
            </p:extLst>
          </p:nvPr>
        </p:nvGraphicFramePr>
        <p:xfrm>
          <a:off x="437882" y="945912"/>
          <a:ext cx="11083558" cy="5596644"/>
        </p:xfrm>
        <a:graphic>
          <a:graphicData uri="http://schemas.openxmlformats.org/drawingml/2006/table">
            <a:tbl>
              <a:tblPr/>
              <a:tblGrid>
                <a:gridCol w="2745469">
                  <a:extLst>
                    <a:ext uri="{9D8B030D-6E8A-4147-A177-3AD203B41FA5}">
                      <a16:colId xmlns:a16="http://schemas.microsoft.com/office/drawing/2014/main" val="20000"/>
                    </a:ext>
                  </a:extLst>
                </a:gridCol>
                <a:gridCol w="8338089">
                  <a:extLst>
                    <a:ext uri="{9D8B030D-6E8A-4147-A177-3AD203B41FA5}">
                      <a16:colId xmlns:a16="http://schemas.microsoft.com/office/drawing/2014/main" val="20001"/>
                    </a:ext>
                  </a:extLst>
                </a:gridCol>
              </a:tblGrid>
              <a:tr h="852084">
                <a:tc>
                  <a:txBody>
                    <a:bodyPr/>
                    <a:lstStyle/>
                    <a:p>
                      <a:pPr algn="ctr"/>
                      <a:r>
                        <a:rPr lang="lv-LV" sz="2000" b="1" dirty="0" smtClean="0">
                          <a:solidFill>
                            <a:srgbClr val="4B4F51"/>
                          </a:solidFill>
                          <a:effectLst/>
                          <a:latin typeface="helvetica neue"/>
                        </a:rPr>
                        <a:t>P</a:t>
                      </a:r>
                      <a:r>
                        <a:rPr lang="en-US" sz="2000" b="1" dirty="0" smtClean="0">
                          <a:solidFill>
                            <a:srgbClr val="4B4F51"/>
                          </a:solidFill>
                          <a:effectLst/>
                          <a:latin typeface="helvetica neue"/>
                        </a:rPr>
                        <a:t>arts </a:t>
                      </a:r>
                      <a:r>
                        <a:rPr lang="en-US" sz="2000" b="1" dirty="0">
                          <a:solidFill>
                            <a:srgbClr val="4B4F51"/>
                          </a:solidFill>
                          <a:effectLst/>
                          <a:latin typeface="helvetica neue"/>
                        </a:rPr>
                        <a:t>of the Negative News Message</a:t>
                      </a:r>
                      <a:endParaRPr lang="en-US" sz="2000" dirty="0">
                        <a:solidFill>
                          <a:srgbClr val="4B4F51"/>
                        </a:solidFill>
                        <a:effectLst/>
                        <a:latin typeface="helvetica neue"/>
                      </a:endParaRP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tc>
                  <a:txBody>
                    <a:bodyPr/>
                    <a:lstStyle/>
                    <a:p>
                      <a:pPr algn="ctr"/>
                      <a:r>
                        <a:rPr lang="tr-TR" sz="2000" b="1" dirty="0">
                          <a:solidFill>
                            <a:srgbClr val="4B4F51"/>
                          </a:solidFill>
                          <a:effectLst/>
                          <a:latin typeface="helvetica neue"/>
                        </a:rPr>
                        <a:t>Example</a:t>
                      </a:r>
                      <a:endParaRPr lang="tr-TR" sz="2000" dirty="0">
                        <a:solidFill>
                          <a:srgbClr val="4B4F51"/>
                        </a:solidFill>
                        <a:effectLst/>
                        <a:latin typeface="helvetica neue"/>
                      </a:endParaRP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677794">
                <a:tc>
                  <a:txBody>
                    <a:bodyPr/>
                    <a:lstStyle/>
                    <a:p>
                      <a:r>
                        <a:rPr lang="tr-TR" sz="2000" dirty="0">
                          <a:solidFill>
                            <a:srgbClr val="4B4F51"/>
                          </a:solidFill>
                          <a:effectLst/>
                          <a:latin typeface="helvetica neue"/>
                        </a:rPr>
                        <a:t>Buffer or Cushion</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tc>
                  <a:txBody>
                    <a:bodyPr/>
                    <a:lstStyle/>
                    <a:p>
                      <a:r>
                        <a:rPr lang="en-US" sz="2000" dirty="0">
                          <a:solidFill>
                            <a:srgbClr val="4B4F51"/>
                          </a:solidFill>
                          <a:effectLst/>
                          <a:latin typeface="helvetica neue"/>
                        </a:rPr>
                        <a:t>Thank you for your order. We appreciate your interest in our product.</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03725">
                <a:tc>
                  <a:txBody>
                    <a:bodyPr/>
                    <a:lstStyle/>
                    <a:p>
                      <a:r>
                        <a:rPr lang="lv-LV" sz="2000" dirty="0" smtClean="0">
                          <a:solidFill>
                            <a:srgbClr val="4B4F51"/>
                          </a:solidFill>
                          <a:effectLst/>
                          <a:latin typeface="helvetica neue"/>
                        </a:rPr>
                        <a:t>Reasons or </a:t>
                      </a:r>
                      <a:r>
                        <a:rPr lang="tr-TR" sz="2000" dirty="0" smtClean="0">
                          <a:solidFill>
                            <a:srgbClr val="4B4F51"/>
                          </a:solidFill>
                          <a:effectLst/>
                          <a:latin typeface="helvetica neue"/>
                        </a:rPr>
                        <a:t>Explanation</a:t>
                      </a:r>
                      <a:endParaRPr lang="tr-TR" sz="2000" dirty="0">
                        <a:solidFill>
                          <a:srgbClr val="4B4F51"/>
                        </a:solidFill>
                        <a:effectLst/>
                        <a:latin typeface="helvetica neue"/>
                      </a:endParaRP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tc>
                  <a:txBody>
                    <a:bodyPr/>
                    <a:lstStyle/>
                    <a:p>
                      <a:r>
                        <a:rPr lang="en-US" sz="2000" dirty="0">
                          <a:solidFill>
                            <a:srgbClr val="4B4F51"/>
                          </a:solidFill>
                          <a:effectLst/>
                          <a:latin typeface="helvetica neue"/>
                        </a:rPr>
                        <a:t>We are writing to let you know that this product has been unexpectedly popular, with over 10,000 requests on the day you placed your order.</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355589">
                <a:tc>
                  <a:txBody>
                    <a:bodyPr/>
                    <a:lstStyle/>
                    <a:p>
                      <a:r>
                        <a:rPr lang="tr-TR" sz="2000" dirty="0">
                          <a:solidFill>
                            <a:srgbClr val="4B4F51"/>
                          </a:solidFill>
                          <a:effectLst/>
                          <a:latin typeface="helvetica neue"/>
                        </a:rPr>
                        <a:t>Negative News</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tc>
                  <a:txBody>
                    <a:bodyPr/>
                    <a:lstStyle/>
                    <a:p>
                      <a:r>
                        <a:rPr lang="en-US" sz="2000" dirty="0">
                          <a:solidFill>
                            <a:srgbClr val="4B4F51"/>
                          </a:solidFill>
                          <a:effectLst/>
                          <a:latin typeface="helvetica neue"/>
                        </a:rPr>
                        <a:t>This unexpected increase in demand has resulted in a temporary out-of-stock/backorder situation. We will fulfill your order, received at 11:59 p.m. on 09/09/2009, in the order it was received.</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807452">
                <a:tc>
                  <a:txBody>
                    <a:bodyPr/>
                    <a:lstStyle/>
                    <a:p>
                      <a:r>
                        <a:rPr lang="lv-LV" sz="2000" dirty="0" smtClean="0">
                          <a:solidFill>
                            <a:srgbClr val="4B4F51"/>
                          </a:solidFill>
                          <a:effectLst/>
                          <a:latin typeface="helvetica neue"/>
                        </a:rPr>
                        <a:t>Positive Close/ </a:t>
                      </a:r>
                      <a:r>
                        <a:rPr lang="tr-TR" sz="2000" dirty="0" smtClean="0">
                          <a:solidFill>
                            <a:srgbClr val="4B4F51"/>
                          </a:solidFill>
                          <a:effectLst/>
                          <a:latin typeface="helvetica neue"/>
                        </a:rPr>
                        <a:t>Redirect</a:t>
                      </a:r>
                      <a:endParaRPr lang="tr-TR" sz="2000" dirty="0">
                        <a:solidFill>
                          <a:srgbClr val="4B4F51"/>
                        </a:solidFill>
                        <a:effectLst/>
                        <a:latin typeface="helvetica neue"/>
                      </a:endParaRP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tc>
                  <a:txBody>
                    <a:bodyPr/>
                    <a:lstStyle/>
                    <a:p>
                      <a:r>
                        <a:rPr lang="en-US" sz="2000" dirty="0">
                          <a:solidFill>
                            <a:srgbClr val="4B4F51"/>
                          </a:solidFill>
                          <a:effectLst/>
                          <a:latin typeface="helvetica neue"/>
                        </a:rPr>
                        <a:t>We anticipate that your product will ship next Monday. While you wait, we encourage you to consider using the enclosed $5 off coupon toward the purchase of any product in our catalog. We appreciate your business and want you to know that our highest priority is your satisfaction.</a:t>
                      </a:r>
                    </a:p>
                  </a:txBody>
                  <a:tcPr marL="0" marR="0" marT="0" marB="0" anchor="ctr">
                    <a:lnL w="19050" cap="flat" cmpd="sng" algn="ctr">
                      <a:solidFill>
                        <a:srgbClr val="110D0D"/>
                      </a:solidFill>
                      <a:prstDash val="solid"/>
                      <a:round/>
                      <a:headEnd type="none" w="med" len="med"/>
                      <a:tailEnd type="none" w="med" len="med"/>
                    </a:lnL>
                    <a:lnR w="19050" cap="flat" cmpd="sng" algn="ctr">
                      <a:solidFill>
                        <a:srgbClr val="110D0D"/>
                      </a:solidFill>
                      <a:prstDash val="solid"/>
                      <a:round/>
                      <a:headEnd type="none" w="med" len="med"/>
                      <a:tailEnd type="none" w="med" len="med"/>
                    </a:lnR>
                    <a:lnT w="19050" cap="flat" cmpd="sng" algn="ctr">
                      <a:solidFill>
                        <a:srgbClr val="110D0D"/>
                      </a:solidFill>
                      <a:prstDash val="solid"/>
                      <a:round/>
                      <a:headEnd type="none" w="med" len="med"/>
                      <a:tailEnd type="none" w="med" len="med"/>
                    </a:lnT>
                    <a:lnB w="19050" cap="flat" cmpd="sng" algn="ctr">
                      <a:solidFill>
                        <a:srgbClr val="110D0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590281" y="110192"/>
            <a:ext cx="10060657" cy="584775"/>
          </a:xfrm>
          <a:prstGeom prst="rect">
            <a:avLst/>
          </a:prstGeom>
          <a:noFill/>
        </p:spPr>
        <p:txBody>
          <a:bodyPr wrap="square" rtlCol="0">
            <a:spAutoFit/>
          </a:bodyPr>
          <a:lstStyle/>
          <a:p>
            <a:pPr algn="ctr"/>
            <a:r>
              <a:rPr lang="en-US" sz="3200" b="1" dirty="0" smtClean="0"/>
              <a:t>Sample: Refusing </a:t>
            </a:r>
            <a:r>
              <a:rPr lang="en-US" sz="3200" b="1" dirty="0"/>
              <a:t>Typical Requests and Claims: </a:t>
            </a:r>
          </a:p>
        </p:txBody>
      </p:sp>
    </p:spTree>
    <p:extLst>
      <p:ext uri="{BB962C8B-B14F-4D97-AF65-F5344CB8AC3E}">
        <p14:creationId xmlns:p14="http://schemas.microsoft.com/office/powerpoint/2010/main" val="42662769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065" y="473726"/>
            <a:ext cx="10099583" cy="771180"/>
          </a:xfrm>
        </p:spPr>
        <p:txBody>
          <a:bodyPr/>
          <a:lstStyle/>
          <a:p>
            <a:r>
              <a:rPr lang="en-US" b="1" dirty="0"/>
              <a:t>Essentials of business letters</a:t>
            </a:r>
            <a:r>
              <a:rPr lang="en-US" b="1" dirty="0" smtClean="0"/>
              <a:t>.</a:t>
            </a:r>
            <a:endParaRPr lang="en-US" dirty="0"/>
          </a:p>
        </p:txBody>
      </p:sp>
      <p:sp>
        <p:nvSpPr>
          <p:cNvPr id="3" name="Rectangle 2"/>
          <p:cNvSpPr/>
          <p:nvPr/>
        </p:nvSpPr>
        <p:spPr>
          <a:xfrm>
            <a:off x="1406485" y="1615403"/>
            <a:ext cx="8607847" cy="3539430"/>
          </a:xfrm>
          <a:prstGeom prst="rect">
            <a:avLst/>
          </a:prstGeom>
        </p:spPr>
        <p:txBody>
          <a:bodyPr wrap="square">
            <a:spAutoFit/>
          </a:bodyPr>
          <a:lstStyle/>
          <a:p>
            <a:pPr marL="342900" indent="-342900">
              <a:buFont typeface="+mj-lt"/>
              <a:buAutoNum type="arabicPeriod"/>
            </a:pPr>
            <a:r>
              <a:rPr lang="en-US" sz="3200" dirty="0" smtClean="0"/>
              <a:t>Tone</a:t>
            </a:r>
          </a:p>
          <a:p>
            <a:pPr marL="342900" indent="-342900">
              <a:buFont typeface="+mj-lt"/>
              <a:buAutoNum type="arabicPeriod"/>
            </a:pPr>
            <a:r>
              <a:rPr lang="en-US" sz="3200" dirty="0" smtClean="0"/>
              <a:t>Language</a:t>
            </a:r>
          </a:p>
          <a:p>
            <a:pPr marL="342900" indent="-342900">
              <a:buFont typeface="+mj-lt"/>
              <a:buAutoNum type="arabicPeriod"/>
            </a:pPr>
            <a:r>
              <a:rPr lang="en-US" sz="3200" dirty="0" smtClean="0"/>
              <a:t>Attitude</a:t>
            </a:r>
          </a:p>
          <a:p>
            <a:pPr marL="342900" indent="-342900">
              <a:buFont typeface="+mj-lt"/>
              <a:buAutoNum type="arabicPeriod"/>
            </a:pPr>
            <a:r>
              <a:rPr lang="en-US" sz="3200" dirty="0" smtClean="0"/>
              <a:t>Avoiding </a:t>
            </a:r>
            <a:r>
              <a:rPr lang="en-US" sz="3200" dirty="0"/>
              <a:t>causes of legal </a:t>
            </a:r>
            <a:r>
              <a:rPr lang="en-US" sz="3200" dirty="0" smtClean="0"/>
              <a:t>problems: </a:t>
            </a:r>
            <a:r>
              <a:rPr lang="en-US" sz="3200" dirty="0"/>
              <a:t/>
            </a:r>
            <a:br>
              <a:rPr lang="en-US" sz="3200" dirty="0"/>
            </a:br>
            <a:endParaRPr lang="en-US" sz="3200" dirty="0" smtClean="0"/>
          </a:p>
          <a:p>
            <a:pPr marL="742950" lvl="1" indent="-285750">
              <a:buFont typeface="Wingdings" panose="05000000000000000000" pitchFamily="2" charset="2"/>
              <a:buChar char="Ø"/>
            </a:pPr>
            <a:r>
              <a:rPr lang="en-US" sz="3200" dirty="0" smtClean="0"/>
              <a:t>Abusive </a:t>
            </a:r>
            <a:r>
              <a:rPr lang="en-US" sz="3200" dirty="0"/>
              <a:t>and careless language. </a:t>
            </a:r>
            <a:endParaRPr lang="en-US" sz="3200" dirty="0" smtClean="0"/>
          </a:p>
          <a:p>
            <a:pPr marL="742950" lvl="1" indent="-285750">
              <a:buFont typeface="Wingdings" panose="05000000000000000000" pitchFamily="2" charset="2"/>
              <a:buChar char="Ø"/>
            </a:pPr>
            <a:r>
              <a:rPr lang="en-US" sz="3200" dirty="0" smtClean="0"/>
              <a:t>Good-guy </a:t>
            </a:r>
            <a:r>
              <a:rPr lang="en-US" sz="3200" dirty="0"/>
              <a:t>syndrome</a:t>
            </a:r>
          </a:p>
        </p:txBody>
      </p:sp>
    </p:spTree>
    <p:extLst>
      <p:ext uri="{BB962C8B-B14F-4D97-AF65-F5344CB8AC3E}">
        <p14:creationId xmlns:p14="http://schemas.microsoft.com/office/powerpoint/2010/main" val="3674106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4671" y="421397"/>
            <a:ext cx="9404723" cy="618437"/>
          </a:xfrm>
        </p:spPr>
        <p:txBody>
          <a:bodyPr/>
          <a:lstStyle/>
          <a:p>
            <a:r>
              <a:rPr lang="en-US" dirty="0" smtClean="0"/>
              <a:t/>
            </a:r>
            <a:br>
              <a:rPr lang="en-US" dirty="0" smtClean="0"/>
            </a:br>
            <a:endParaRPr lang="en-US" dirty="0"/>
          </a:p>
        </p:txBody>
      </p:sp>
      <p:sp>
        <p:nvSpPr>
          <p:cNvPr id="3" name="Rectangle 2"/>
          <p:cNvSpPr/>
          <p:nvPr/>
        </p:nvSpPr>
        <p:spPr>
          <a:xfrm>
            <a:off x="508183" y="1453466"/>
            <a:ext cx="10914518" cy="4401205"/>
          </a:xfrm>
          <a:prstGeom prst="rect">
            <a:avLst/>
          </a:prstGeom>
        </p:spPr>
        <p:txBody>
          <a:bodyPr wrap="square">
            <a:spAutoFit/>
          </a:bodyPr>
          <a:lstStyle/>
          <a:p>
            <a:pPr marL="342900" indent="-342900">
              <a:buFont typeface="+mj-lt"/>
              <a:buAutoNum type="arabicPeriod"/>
            </a:pPr>
            <a:r>
              <a:rPr lang="en-US" sz="2000" dirty="0"/>
              <a:t>Developing </a:t>
            </a:r>
            <a:r>
              <a:rPr lang="en-US" sz="2000" b="1" dirty="0">
                <a:solidFill>
                  <a:srgbClr val="FFC000"/>
                </a:solidFill>
              </a:rPr>
              <a:t>effective tone</a:t>
            </a:r>
            <a:r>
              <a:rPr lang="en-US" sz="2000" dirty="0" smtClean="0"/>
              <a:t>. Natural tone conveying cooperation, sincerity, courtesy. </a:t>
            </a:r>
          </a:p>
          <a:p>
            <a:pPr marL="342900" indent="-342900">
              <a:buFont typeface="+mj-lt"/>
              <a:buAutoNum type="arabicPeriod"/>
            </a:pPr>
            <a:r>
              <a:rPr lang="en-US" sz="2000" b="1" dirty="0" smtClean="0">
                <a:solidFill>
                  <a:srgbClr val="FFC000"/>
                </a:solidFill>
              </a:rPr>
              <a:t>Natural language: </a:t>
            </a:r>
            <a:r>
              <a:rPr lang="en-US" sz="2000" dirty="0" smtClean="0"/>
              <a:t>Simple, clear and natural. Avoid jargon.</a:t>
            </a:r>
          </a:p>
          <a:p>
            <a:pPr marL="342900" indent="-342900">
              <a:buFont typeface="+mj-lt"/>
              <a:buAutoNum type="arabicPeriod"/>
            </a:pPr>
            <a:r>
              <a:rPr lang="en-US" sz="2000" b="1" dirty="0" smtClean="0">
                <a:solidFill>
                  <a:srgbClr val="FFC000"/>
                </a:solidFill>
              </a:rPr>
              <a:t> </a:t>
            </a:r>
            <a:r>
              <a:rPr lang="en-US" sz="2000" b="1" dirty="0">
                <a:solidFill>
                  <a:srgbClr val="FFC000"/>
                </a:solidFill>
              </a:rPr>
              <a:t>P</a:t>
            </a:r>
            <a:r>
              <a:rPr lang="en-US" sz="2000" b="1" dirty="0" smtClean="0">
                <a:solidFill>
                  <a:srgbClr val="FFC000"/>
                </a:solidFill>
              </a:rPr>
              <a:t>ositive language</a:t>
            </a:r>
            <a:r>
              <a:rPr lang="en-US" sz="2000" dirty="0" smtClean="0"/>
              <a:t>: stress on positive rather then negative words/aspect/picture.  i.e. </a:t>
            </a:r>
          </a:p>
          <a:p>
            <a:r>
              <a:rPr lang="en-US" sz="2000" b="1" dirty="0" smtClean="0"/>
              <a:t>Negative:  </a:t>
            </a:r>
            <a:r>
              <a:rPr lang="en-US" sz="2000" dirty="0" smtClean="0"/>
              <a:t>do not let carelessness cause accidents in the testing laboratory. </a:t>
            </a:r>
          </a:p>
          <a:p>
            <a:r>
              <a:rPr lang="en-US" sz="2000" b="1" dirty="0" smtClean="0"/>
              <a:t>Positive: </a:t>
            </a:r>
            <a:r>
              <a:rPr lang="en-US" sz="2000" dirty="0" smtClean="0"/>
              <a:t>please be careful when handling explosive compounds.</a:t>
            </a:r>
          </a:p>
          <a:p>
            <a:endParaRPr lang="en-US" sz="2000" dirty="0" smtClean="0"/>
          </a:p>
          <a:p>
            <a:r>
              <a:rPr lang="en-US" sz="2000" b="1" dirty="0" smtClean="0">
                <a:solidFill>
                  <a:srgbClr val="FFC000"/>
                </a:solidFill>
              </a:rPr>
              <a:t>4. You-attitude</a:t>
            </a:r>
          </a:p>
          <a:p>
            <a:pPr marL="742950" lvl="1" indent="-285750">
              <a:buFont typeface="Wingdings" panose="05000000000000000000" pitchFamily="2" charset="2"/>
              <a:buChar char="Ø"/>
            </a:pPr>
            <a:r>
              <a:rPr lang="en-US" sz="2000" dirty="0" smtClean="0"/>
              <a:t>Emphasize reader benefit. </a:t>
            </a:r>
          </a:p>
          <a:p>
            <a:pPr marL="742950" lvl="1" indent="-285750">
              <a:buFont typeface="Wingdings" panose="05000000000000000000" pitchFamily="2" charset="2"/>
              <a:buChar char="Ø"/>
            </a:pPr>
            <a:r>
              <a:rPr lang="en-US" sz="2000" dirty="0" smtClean="0"/>
              <a:t>Be pleasant</a:t>
            </a:r>
          </a:p>
          <a:p>
            <a:pPr marL="742950" lvl="1" indent="-285750">
              <a:buFont typeface="Wingdings" panose="05000000000000000000" pitchFamily="2" charset="2"/>
              <a:buChar char="Ø"/>
            </a:pPr>
            <a:r>
              <a:rPr lang="en-US" sz="2000" dirty="0" smtClean="0"/>
              <a:t>Appreciate and offer help if possible.</a:t>
            </a:r>
          </a:p>
          <a:p>
            <a:pPr marL="742950" lvl="1" indent="-285750">
              <a:buFont typeface="Wingdings" panose="05000000000000000000" pitchFamily="2" charset="2"/>
              <a:buChar char="Ø"/>
            </a:pPr>
            <a:r>
              <a:rPr lang="en-US" sz="2000" dirty="0" smtClean="0"/>
              <a:t>Avoid insults.</a:t>
            </a:r>
          </a:p>
          <a:p>
            <a:pPr lvl="1"/>
            <a:endParaRPr lang="en-US" sz="2000" dirty="0" smtClean="0"/>
          </a:p>
          <a:p>
            <a:r>
              <a:rPr lang="en-US" sz="2000" dirty="0" smtClean="0"/>
              <a:t>Incorrect: we are shipping your order on Friday.</a:t>
            </a:r>
          </a:p>
          <a:p>
            <a:r>
              <a:rPr lang="en-US" sz="2000" dirty="0" smtClean="0"/>
              <a:t>Correct: you will receive your order on Monday.  </a:t>
            </a:r>
          </a:p>
        </p:txBody>
      </p:sp>
    </p:spTree>
    <p:extLst>
      <p:ext uri="{BB962C8B-B14F-4D97-AF65-F5344CB8AC3E}">
        <p14:creationId xmlns:p14="http://schemas.microsoft.com/office/powerpoint/2010/main" val="888063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6" y="285293"/>
            <a:ext cx="11060785" cy="912442"/>
          </a:xfrm>
        </p:spPr>
        <p:txBody>
          <a:bodyPr/>
          <a:lstStyle/>
          <a:p>
            <a:r>
              <a:rPr lang="en-US" b="1" dirty="0">
                <a:solidFill>
                  <a:schemeClr val="tx1"/>
                </a:solidFill>
              </a:rPr>
              <a:t>Avoiding Three Causes of Legal Problems</a:t>
            </a:r>
          </a:p>
        </p:txBody>
      </p:sp>
      <p:sp>
        <p:nvSpPr>
          <p:cNvPr id="3" name="Rectangle 2"/>
          <p:cNvSpPr/>
          <p:nvPr/>
        </p:nvSpPr>
        <p:spPr>
          <a:xfrm>
            <a:off x="362776" y="1415373"/>
            <a:ext cx="11305483" cy="4228850"/>
          </a:xfrm>
          <a:prstGeom prst="rect">
            <a:avLst/>
          </a:prstGeom>
        </p:spPr>
        <p:txBody>
          <a:bodyPr wrap="square">
            <a:spAutoFit/>
          </a:bodyPr>
          <a:lstStyle/>
          <a:p>
            <a:pPr fontAlgn="base">
              <a:lnSpc>
                <a:spcPct val="90000"/>
              </a:lnSpc>
              <a:spcBef>
                <a:spcPct val="20000"/>
              </a:spcBef>
              <a:spcAft>
                <a:spcPct val="0"/>
              </a:spcAft>
              <a:buClr>
                <a:srgbClr val="963C26"/>
              </a:buClr>
              <a:buFont typeface="Wingdings" panose="05000000000000000000" pitchFamily="2" charset="2"/>
              <a:buNone/>
            </a:pPr>
            <a:r>
              <a:rPr lang="en-US" sz="2800" b="1" u="sng" dirty="0" smtClean="0"/>
              <a:t>1. Abusive language</a:t>
            </a:r>
          </a:p>
          <a:p>
            <a:pPr fontAlgn="base">
              <a:lnSpc>
                <a:spcPct val="90000"/>
              </a:lnSpc>
              <a:spcBef>
                <a:spcPct val="20000"/>
              </a:spcBef>
              <a:spcAft>
                <a:spcPct val="0"/>
              </a:spcAft>
              <a:buClr>
                <a:srgbClr val="963C26"/>
              </a:buClr>
            </a:pPr>
            <a:r>
              <a:rPr lang="en-US" sz="2800" b="1" dirty="0" smtClean="0"/>
              <a:t>Defamation</a:t>
            </a:r>
            <a:r>
              <a:rPr lang="en-US" sz="2800" b="1" dirty="0"/>
              <a:t> </a:t>
            </a:r>
            <a:r>
              <a:rPr lang="en-US" sz="2800" b="1" dirty="0" smtClean="0"/>
              <a:t>              </a:t>
            </a:r>
            <a:r>
              <a:rPr lang="en-US" sz="2800" dirty="0" smtClean="0"/>
              <a:t>Language </a:t>
            </a:r>
            <a:r>
              <a:rPr lang="en-US" sz="2800" dirty="0"/>
              <a:t>that harms a person’s </a:t>
            </a:r>
            <a:r>
              <a:rPr lang="en-US" sz="2800" dirty="0" smtClean="0"/>
              <a:t>reputation</a:t>
            </a:r>
          </a:p>
          <a:p>
            <a:pPr fontAlgn="base">
              <a:lnSpc>
                <a:spcPct val="90000"/>
              </a:lnSpc>
              <a:spcBef>
                <a:spcPct val="20000"/>
              </a:spcBef>
              <a:spcAft>
                <a:spcPct val="0"/>
              </a:spcAft>
              <a:buClr>
                <a:srgbClr val="963C26"/>
              </a:buClr>
            </a:pPr>
            <a:r>
              <a:rPr lang="en-US" sz="2800" b="1" dirty="0" smtClean="0"/>
              <a:t>a. Libel                        </a:t>
            </a:r>
            <a:r>
              <a:rPr lang="en-US" sz="2800" dirty="0" smtClean="0"/>
              <a:t>Written/published defamation (statement)</a:t>
            </a:r>
            <a:endParaRPr lang="en-US" sz="2800" dirty="0"/>
          </a:p>
          <a:p>
            <a:pPr fontAlgn="base">
              <a:lnSpc>
                <a:spcPct val="90000"/>
              </a:lnSpc>
              <a:spcBef>
                <a:spcPct val="20000"/>
              </a:spcBef>
              <a:spcAft>
                <a:spcPct val="0"/>
              </a:spcAft>
              <a:buClr>
                <a:srgbClr val="963C26"/>
              </a:buClr>
            </a:pPr>
            <a:r>
              <a:rPr lang="en-US" sz="2800" b="1" dirty="0" smtClean="0"/>
              <a:t>b. Slander</a:t>
            </a:r>
            <a:r>
              <a:rPr lang="en-US" sz="2800" dirty="0" smtClean="0"/>
              <a:t>                        Spoken defamation</a:t>
            </a:r>
          </a:p>
          <a:p>
            <a:pPr fontAlgn="base">
              <a:lnSpc>
                <a:spcPct val="90000"/>
              </a:lnSpc>
              <a:spcBef>
                <a:spcPct val="20000"/>
              </a:spcBef>
              <a:spcAft>
                <a:spcPct val="0"/>
              </a:spcAft>
              <a:buClr>
                <a:srgbClr val="963C26"/>
              </a:buClr>
            </a:pPr>
            <a:endParaRPr lang="en-US" sz="2800" dirty="0"/>
          </a:p>
          <a:p>
            <a:pPr fontAlgn="base">
              <a:lnSpc>
                <a:spcPct val="90000"/>
              </a:lnSpc>
              <a:spcBef>
                <a:spcPct val="20000"/>
              </a:spcBef>
              <a:spcAft>
                <a:spcPct val="0"/>
              </a:spcAft>
              <a:buClr>
                <a:srgbClr val="963C26"/>
              </a:buClr>
            </a:pPr>
            <a:r>
              <a:rPr lang="en-US" sz="2800" b="1" u="sng" dirty="0" smtClean="0"/>
              <a:t>2. Careless language</a:t>
            </a:r>
            <a:endParaRPr lang="en-US" sz="2800" u="sng" dirty="0" smtClean="0"/>
          </a:p>
          <a:p>
            <a:pPr fontAlgn="base">
              <a:lnSpc>
                <a:spcPct val="90000"/>
              </a:lnSpc>
              <a:spcBef>
                <a:spcPct val="20000"/>
              </a:spcBef>
              <a:spcAft>
                <a:spcPct val="10000"/>
              </a:spcAft>
              <a:buClr>
                <a:srgbClr val="3B6D81"/>
              </a:buClr>
              <a:buFont typeface="Wingdings" panose="05000000000000000000" pitchFamily="2" charset="2"/>
              <a:buNone/>
            </a:pPr>
            <a:r>
              <a:rPr lang="en-US" sz="2800" dirty="0"/>
              <a:t>Statements that are potentially damaging or that could be misinterpreted</a:t>
            </a:r>
          </a:p>
          <a:p>
            <a:pPr lvl="1" fontAlgn="base">
              <a:lnSpc>
                <a:spcPct val="90000"/>
              </a:lnSpc>
              <a:spcBef>
                <a:spcPct val="20000"/>
              </a:spcBef>
              <a:spcAft>
                <a:spcPct val="10000"/>
              </a:spcAft>
              <a:buClr>
                <a:srgbClr val="3B6D81"/>
              </a:buClr>
              <a:buFont typeface="Wingdings" panose="05000000000000000000" pitchFamily="2" charset="2"/>
              <a:buNone/>
            </a:pPr>
            <a:r>
              <a:rPr lang="en-US" sz="2800" dirty="0"/>
              <a:t>Example: </a:t>
            </a:r>
            <a:r>
              <a:rPr lang="en-US" sz="2800" i="1" dirty="0"/>
              <a:t>The factory is too hazardous for tour groups</a:t>
            </a:r>
            <a:r>
              <a:rPr lang="en-US" sz="2800" i="1" dirty="0" smtClean="0"/>
              <a:t>.</a:t>
            </a:r>
            <a:endParaRPr lang="en-US" sz="2800" i="1" dirty="0"/>
          </a:p>
        </p:txBody>
      </p:sp>
      <p:sp>
        <p:nvSpPr>
          <p:cNvPr id="4" name="AutoShape 11"/>
          <p:cNvSpPr>
            <a:spLocks noChangeArrowheads="1"/>
          </p:cNvSpPr>
          <p:nvPr/>
        </p:nvSpPr>
        <p:spPr bwMode="auto">
          <a:xfrm>
            <a:off x="2524794" y="2866365"/>
            <a:ext cx="1158563" cy="476748"/>
          </a:xfrm>
          <a:prstGeom prst="rightArrow">
            <a:avLst>
              <a:gd name="adj1" fmla="val 62093"/>
              <a:gd name="adj2" fmla="val 40081"/>
            </a:avLst>
          </a:prstGeom>
          <a:solidFill>
            <a:srgbClr val="3B6D8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20000"/>
              </a:spcBef>
              <a:spcAft>
                <a:spcPct val="0"/>
              </a:spcAft>
              <a:buClr>
                <a:srgbClr val="963C26"/>
              </a:buClr>
              <a:buFont typeface="Wingdings" panose="05000000000000000000" pitchFamily="2" charset="2"/>
              <a:buNone/>
            </a:pPr>
            <a:endParaRPr lang="en-US" sz="2600" b="1"/>
          </a:p>
        </p:txBody>
      </p:sp>
      <p:sp>
        <p:nvSpPr>
          <p:cNvPr id="5" name="AutoShape 11"/>
          <p:cNvSpPr>
            <a:spLocks noChangeArrowheads="1"/>
          </p:cNvSpPr>
          <p:nvPr/>
        </p:nvSpPr>
        <p:spPr bwMode="auto">
          <a:xfrm>
            <a:off x="2768958" y="1952884"/>
            <a:ext cx="885151" cy="375970"/>
          </a:xfrm>
          <a:prstGeom prst="rightArrow">
            <a:avLst>
              <a:gd name="adj1" fmla="val 62093"/>
              <a:gd name="adj2" fmla="val 40081"/>
            </a:avLst>
          </a:prstGeom>
          <a:solidFill>
            <a:srgbClr val="3B6D8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20000"/>
              </a:spcBef>
              <a:spcAft>
                <a:spcPct val="0"/>
              </a:spcAft>
              <a:buClr>
                <a:srgbClr val="963C26"/>
              </a:buClr>
              <a:buFont typeface="Wingdings" panose="05000000000000000000" pitchFamily="2" charset="2"/>
              <a:buNone/>
            </a:pPr>
            <a:endParaRPr lang="en-US" sz="2600" b="1">
              <a:solidFill>
                <a:srgbClr val="000000"/>
              </a:solidFill>
            </a:endParaRPr>
          </a:p>
        </p:txBody>
      </p:sp>
      <p:sp>
        <p:nvSpPr>
          <p:cNvPr id="6" name="AutoShape 11"/>
          <p:cNvSpPr>
            <a:spLocks noChangeArrowheads="1"/>
          </p:cNvSpPr>
          <p:nvPr/>
        </p:nvSpPr>
        <p:spPr bwMode="auto">
          <a:xfrm>
            <a:off x="2524793" y="2389565"/>
            <a:ext cx="1129315" cy="451119"/>
          </a:xfrm>
          <a:prstGeom prst="rightArrow">
            <a:avLst>
              <a:gd name="adj1" fmla="val 62093"/>
              <a:gd name="adj2" fmla="val 40081"/>
            </a:avLst>
          </a:prstGeom>
          <a:solidFill>
            <a:srgbClr val="3B6D8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90000"/>
              </a:lnSpc>
              <a:spcBef>
                <a:spcPct val="20000"/>
              </a:spcBef>
              <a:spcAft>
                <a:spcPct val="0"/>
              </a:spcAft>
              <a:buClr>
                <a:srgbClr val="963C26"/>
              </a:buClr>
              <a:buFont typeface="Wingdings" panose="05000000000000000000" pitchFamily="2" charset="2"/>
              <a:buNone/>
            </a:pPr>
            <a:endParaRPr lang="en-US" sz="2600" b="1">
              <a:solidFill>
                <a:srgbClr val="000000"/>
              </a:solidFill>
            </a:endParaRPr>
          </a:p>
        </p:txBody>
      </p:sp>
    </p:spTree>
    <p:extLst>
      <p:ext uri="{BB962C8B-B14F-4D97-AF65-F5344CB8AC3E}">
        <p14:creationId xmlns:p14="http://schemas.microsoft.com/office/powerpoint/2010/main" val="983863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Tasks to do:</a:t>
            </a:r>
            <a:endParaRPr lang="en-US" dirty="0"/>
          </a:p>
        </p:txBody>
      </p:sp>
      <p:sp>
        <p:nvSpPr>
          <p:cNvPr id="3" name="TextBox 2"/>
          <p:cNvSpPr txBox="1"/>
          <p:nvPr/>
        </p:nvSpPr>
        <p:spPr>
          <a:xfrm>
            <a:off x="982534" y="1526677"/>
            <a:ext cx="9650632" cy="4031873"/>
          </a:xfrm>
          <a:prstGeom prst="rect">
            <a:avLst/>
          </a:prstGeom>
          <a:noFill/>
        </p:spPr>
        <p:txBody>
          <a:bodyPr wrap="square" rtlCol="0">
            <a:spAutoFit/>
          </a:bodyPr>
          <a:lstStyle/>
          <a:p>
            <a:pPr marL="342900" indent="-342900">
              <a:buFont typeface="+mj-lt"/>
              <a:buAutoNum type="arabicPeriod"/>
            </a:pPr>
            <a:r>
              <a:rPr lang="en-US" sz="3200" dirty="0" smtClean="0"/>
              <a:t>Understanding negative messages.</a:t>
            </a:r>
          </a:p>
          <a:p>
            <a:pPr marL="342900" indent="-342900">
              <a:buFont typeface="+mj-lt"/>
              <a:buAutoNum type="arabicPeriod"/>
            </a:pPr>
            <a:r>
              <a:rPr lang="en-US" sz="3200" dirty="0" smtClean="0"/>
              <a:t>Three step process of developing negative messages</a:t>
            </a:r>
          </a:p>
          <a:p>
            <a:pPr marL="342900" indent="-342900">
              <a:buFont typeface="+mj-lt"/>
              <a:buAutoNum type="arabicPeriod"/>
            </a:pPr>
            <a:r>
              <a:rPr lang="en-US" sz="3200" dirty="0"/>
              <a:t>Four-Part Strategy/technique for Delivering Bad News </a:t>
            </a:r>
            <a:r>
              <a:rPr lang="en-US" sz="3200" dirty="0" smtClean="0"/>
              <a:t>sensitively.</a:t>
            </a:r>
          </a:p>
          <a:p>
            <a:pPr marL="342900" indent="-342900">
              <a:buFont typeface="+mj-lt"/>
              <a:buAutoNum type="arabicPeriod"/>
            </a:pPr>
            <a:r>
              <a:rPr lang="en-US" sz="3200" dirty="0" smtClean="0"/>
              <a:t>Essentials of business messages/letters</a:t>
            </a:r>
          </a:p>
          <a:p>
            <a:pPr marL="342900" indent="-342900">
              <a:buFont typeface="+mj-lt"/>
              <a:buAutoNum type="arabicPeriod"/>
            </a:pPr>
            <a:r>
              <a:rPr lang="en-US" sz="3200" dirty="0" smtClean="0"/>
              <a:t>Avoiding three causes of legal problems.</a:t>
            </a:r>
          </a:p>
          <a:p>
            <a:pPr marL="342900" indent="-342900">
              <a:buFont typeface="+mj-lt"/>
              <a:buAutoNum type="arabicPeriod"/>
            </a:pPr>
            <a:r>
              <a:rPr lang="en-US" sz="3200" dirty="0" smtClean="0"/>
              <a:t>Damage control</a:t>
            </a:r>
            <a:endParaRPr lang="en-US" sz="3200" dirty="0"/>
          </a:p>
        </p:txBody>
      </p:sp>
    </p:spTree>
    <p:extLst>
      <p:ext uri="{BB962C8B-B14F-4D97-AF65-F5344CB8AC3E}">
        <p14:creationId xmlns:p14="http://schemas.microsoft.com/office/powerpoint/2010/main" val="12527141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593" y="285292"/>
            <a:ext cx="11176695" cy="1066990"/>
          </a:xfrm>
        </p:spPr>
        <p:txBody>
          <a:bodyPr/>
          <a:lstStyle/>
          <a:p>
            <a:r>
              <a:rPr lang="en-US" b="1" dirty="0">
                <a:solidFill>
                  <a:schemeClr val="tx1"/>
                </a:solidFill>
              </a:rPr>
              <a:t>Avoiding Three Causes of Legal Problems</a:t>
            </a:r>
            <a:endParaRPr lang="en-US" dirty="0"/>
          </a:p>
        </p:txBody>
      </p:sp>
      <p:sp>
        <p:nvSpPr>
          <p:cNvPr id="3" name="Rectangle 2"/>
          <p:cNvSpPr/>
          <p:nvPr/>
        </p:nvSpPr>
        <p:spPr>
          <a:xfrm>
            <a:off x="563374" y="1584102"/>
            <a:ext cx="10628366" cy="4530471"/>
          </a:xfrm>
          <a:prstGeom prst="rect">
            <a:avLst/>
          </a:prstGeom>
        </p:spPr>
        <p:txBody>
          <a:bodyPr wrap="square">
            <a:spAutoFit/>
          </a:bodyPr>
          <a:lstStyle/>
          <a:p>
            <a:pPr fontAlgn="base">
              <a:lnSpc>
                <a:spcPct val="90000"/>
              </a:lnSpc>
              <a:spcBef>
                <a:spcPct val="20000"/>
              </a:spcBef>
              <a:spcAft>
                <a:spcPct val="0"/>
              </a:spcAft>
              <a:buClr>
                <a:srgbClr val="963C26"/>
              </a:buClr>
              <a:buFont typeface="Wingdings" panose="05000000000000000000" pitchFamily="2" charset="2"/>
              <a:buNone/>
            </a:pPr>
            <a:r>
              <a:rPr lang="en-US" sz="2800" b="1" dirty="0" smtClean="0"/>
              <a:t>3. </a:t>
            </a:r>
            <a:r>
              <a:rPr lang="en-US" sz="2800" b="1" u="sng" dirty="0" smtClean="0"/>
              <a:t>The </a:t>
            </a:r>
            <a:r>
              <a:rPr lang="en-US" sz="2800" b="1" u="sng" dirty="0"/>
              <a:t>good-guy </a:t>
            </a:r>
            <a:r>
              <a:rPr lang="en-US" sz="2800" b="1" u="sng" dirty="0" smtClean="0"/>
              <a:t>syndrome</a:t>
            </a:r>
          </a:p>
          <a:p>
            <a:pPr fontAlgn="base">
              <a:lnSpc>
                <a:spcPct val="90000"/>
              </a:lnSpc>
              <a:spcBef>
                <a:spcPct val="20000"/>
              </a:spcBef>
              <a:spcAft>
                <a:spcPct val="10000"/>
              </a:spcAft>
              <a:buClr>
                <a:srgbClr val="3B6D81"/>
              </a:buClr>
              <a:buFont typeface="Wingdings" panose="05000000000000000000" pitchFamily="2" charset="2"/>
              <a:buNone/>
            </a:pPr>
            <a:r>
              <a:rPr lang="en-US" sz="2800" b="1" dirty="0"/>
              <a:t>Dangerous statements </a:t>
            </a:r>
            <a:r>
              <a:rPr lang="en-US" sz="2800" dirty="0"/>
              <a:t>that ease your conscience or make you look good </a:t>
            </a:r>
            <a:r>
              <a:rPr lang="en-US" sz="2800" i="1" dirty="0"/>
              <a:t>(I thought you were an excellent candidate, but we had to hire…).</a:t>
            </a:r>
          </a:p>
          <a:p>
            <a:pPr fontAlgn="base">
              <a:lnSpc>
                <a:spcPct val="90000"/>
              </a:lnSpc>
              <a:spcBef>
                <a:spcPct val="20000"/>
              </a:spcBef>
              <a:spcAft>
                <a:spcPct val="10000"/>
              </a:spcAft>
              <a:buClr>
                <a:srgbClr val="3B6D81"/>
              </a:buClr>
              <a:buFont typeface="Wingdings" panose="05000000000000000000" pitchFamily="2" charset="2"/>
              <a:buNone/>
            </a:pPr>
            <a:r>
              <a:rPr lang="en-US" sz="2800" b="1" dirty="0"/>
              <a:t>As an agent of the organization, express only views of the organization</a:t>
            </a:r>
            <a:r>
              <a:rPr lang="en-US" sz="2800" b="1" dirty="0" smtClean="0"/>
              <a:t>.</a:t>
            </a:r>
          </a:p>
          <a:p>
            <a:pPr fontAlgn="base">
              <a:lnSpc>
                <a:spcPct val="90000"/>
              </a:lnSpc>
              <a:spcBef>
                <a:spcPct val="20000"/>
              </a:spcBef>
              <a:spcAft>
                <a:spcPct val="10000"/>
              </a:spcAft>
              <a:buClr>
                <a:srgbClr val="3B6D81"/>
              </a:buClr>
              <a:buFont typeface="Wingdings" panose="05000000000000000000" pitchFamily="2" charset="2"/>
              <a:buNone/>
            </a:pPr>
            <a:endParaRPr lang="en-US" sz="2800" b="1" dirty="0"/>
          </a:p>
          <a:p>
            <a:pPr fontAlgn="base">
              <a:lnSpc>
                <a:spcPct val="90000"/>
              </a:lnSpc>
              <a:spcBef>
                <a:spcPct val="20000"/>
              </a:spcBef>
              <a:spcAft>
                <a:spcPct val="0"/>
              </a:spcAft>
              <a:buClr>
                <a:srgbClr val="963C26"/>
              </a:buClr>
            </a:pPr>
            <a:r>
              <a:rPr lang="en-US" sz="2800" dirty="0">
                <a:latin typeface="Gill Sans MT" panose="020B0502020104020203" pitchFamily="34" charset="0"/>
              </a:rPr>
              <a:t>Avoid supplying information that could be misused. </a:t>
            </a:r>
            <a:endParaRPr lang="en-US" sz="2800" dirty="0" smtClean="0">
              <a:latin typeface="Gill Sans MT" panose="020B0502020104020203" pitchFamily="34" charset="0"/>
            </a:endParaRPr>
          </a:p>
          <a:p>
            <a:pPr fontAlgn="base">
              <a:lnSpc>
                <a:spcPct val="90000"/>
              </a:lnSpc>
              <a:spcBef>
                <a:spcPct val="20000"/>
              </a:spcBef>
              <a:spcAft>
                <a:spcPct val="0"/>
              </a:spcAft>
              <a:buClr>
                <a:srgbClr val="963C26"/>
              </a:buClr>
            </a:pPr>
            <a:r>
              <a:rPr lang="en-US" sz="2800" dirty="0" smtClean="0">
                <a:latin typeface="Gill Sans MT" panose="020B0502020104020203" pitchFamily="34" charset="0"/>
              </a:rPr>
              <a:t>Don’t </a:t>
            </a:r>
            <a:r>
              <a:rPr lang="en-US" sz="2800" dirty="0">
                <a:latin typeface="Gill Sans MT" panose="020B0502020104020203" pitchFamily="34" charset="0"/>
              </a:rPr>
              <a:t>admit or imply responsibility without checking with </a:t>
            </a:r>
            <a:r>
              <a:rPr lang="en-US" sz="2800" dirty="0" smtClean="0">
                <a:latin typeface="Gill Sans MT" panose="020B0502020104020203" pitchFamily="34" charset="0"/>
              </a:rPr>
              <a:t>the organization`s policy and the legal </a:t>
            </a:r>
            <a:r>
              <a:rPr lang="en-US" sz="2800" dirty="0">
                <a:latin typeface="Gill Sans MT" panose="020B0502020104020203" pitchFamily="34" charset="0"/>
              </a:rPr>
              <a:t>counsel</a:t>
            </a:r>
            <a:r>
              <a:rPr lang="en-US" sz="2800" dirty="0" smtClean="0">
                <a:latin typeface="Gill Sans MT" panose="020B0502020104020203" pitchFamily="34" charset="0"/>
              </a:rPr>
              <a:t>.</a:t>
            </a:r>
            <a:endParaRPr lang="en-US" sz="2800" dirty="0">
              <a:latin typeface="Gill Sans MT" panose="020B0502020104020203" pitchFamily="34" charset="0"/>
            </a:endParaRPr>
          </a:p>
        </p:txBody>
      </p:sp>
    </p:spTree>
    <p:extLst>
      <p:ext uri="{BB962C8B-B14F-4D97-AF65-F5344CB8AC3E}">
        <p14:creationId xmlns:p14="http://schemas.microsoft.com/office/powerpoint/2010/main" val="2059295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
            </a:r>
            <a:r>
              <a:rPr lang="lv-LV" dirty="0" smtClean="0"/>
              <a:t>egative </a:t>
            </a:r>
            <a:r>
              <a:rPr lang="en-US" dirty="0" smtClean="0"/>
              <a:t>vs</a:t>
            </a:r>
            <a:r>
              <a:rPr lang="lv-LV" dirty="0" smtClean="0"/>
              <a:t> positive</a:t>
            </a:r>
            <a:r>
              <a:rPr lang="en-US" dirty="0" smtClean="0"/>
              <a:t> language</a:t>
            </a:r>
            <a:endParaRPr lang="tr-TR" dirty="0"/>
          </a:p>
        </p:txBody>
      </p:sp>
      <p:sp>
        <p:nvSpPr>
          <p:cNvPr id="3" name="Date Placeholder 2"/>
          <p:cNvSpPr>
            <a:spLocks noGrp="1"/>
          </p:cNvSpPr>
          <p:nvPr>
            <p:ph type="dt" sz="half" idx="10"/>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40" y="1241739"/>
            <a:ext cx="10531594" cy="5274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22370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122" y="413529"/>
            <a:ext cx="9404723" cy="918882"/>
          </a:xfrm>
        </p:spPr>
        <p:txBody>
          <a:bodyPr/>
          <a:lstStyle/>
          <a:p>
            <a:r>
              <a:rPr lang="en-US" dirty="0" smtClean="0"/>
              <a:t>Task: rewrite and improve.</a:t>
            </a:r>
            <a:endParaRPr lang="en-US" dirty="0"/>
          </a:p>
        </p:txBody>
      </p:sp>
      <p:sp>
        <p:nvSpPr>
          <p:cNvPr id="3" name="Rectangle 2"/>
          <p:cNvSpPr/>
          <p:nvPr/>
        </p:nvSpPr>
        <p:spPr>
          <a:xfrm>
            <a:off x="494157" y="1192172"/>
            <a:ext cx="11223226" cy="5509200"/>
          </a:xfrm>
          <a:prstGeom prst="rect">
            <a:avLst/>
          </a:prstGeom>
        </p:spPr>
        <p:txBody>
          <a:bodyPr wrap="square">
            <a:spAutoFit/>
          </a:bodyPr>
          <a:lstStyle/>
          <a:p>
            <a:r>
              <a:rPr lang="en-US" sz="2200" dirty="0">
                <a:latin typeface="Open Sans"/>
              </a:rPr>
              <a:t>Dear </a:t>
            </a:r>
            <a:r>
              <a:rPr lang="en-US" sz="2200" dirty="0" smtClean="0">
                <a:latin typeface="Open Sans"/>
              </a:rPr>
              <a:t>Mr. Ali:</a:t>
            </a:r>
          </a:p>
          <a:p>
            <a:r>
              <a:rPr lang="en-US" sz="2200" dirty="0" smtClean="0">
                <a:latin typeface="Open Sans"/>
              </a:rPr>
              <a:t>We </a:t>
            </a:r>
            <a:r>
              <a:rPr lang="en-US" sz="2200" dirty="0">
                <a:latin typeface="Open Sans"/>
              </a:rPr>
              <a:t>regret to inform you that we cannot allow you to convert the lease payments you have been making on your Canon X1000 color copier toward its purchase, much as we would love to. We understand that you have been making regular payments for the past 16 months</a:t>
            </a:r>
            <a:r>
              <a:rPr lang="en-US" sz="2200" dirty="0" smtClean="0">
                <a:latin typeface="Open Sans"/>
              </a:rPr>
              <a:t>.</a:t>
            </a:r>
          </a:p>
          <a:p>
            <a:r>
              <a:rPr lang="en-US" sz="2200" dirty="0" smtClean="0">
                <a:latin typeface="Open Sans"/>
              </a:rPr>
              <a:t>Our </a:t>
            </a:r>
            <a:r>
              <a:rPr lang="en-US" sz="2200" dirty="0">
                <a:latin typeface="Open Sans"/>
              </a:rPr>
              <a:t>established company policy prohibits such conversion of leasing monies. Perhaps you have noticed that we offer extremely low leasing and purchase prices. Obviously, these low prices would never be possible if we agreed to many proposals such as yours. Because we are striving to stay in business, we cannot agree to your request asking us to apply all 16 months of rental payments toward the purchase of our popular new equipment</a:t>
            </a:r>
            <a:r>
              <a:rPr lang="en-US" sz="2200" dirty="0" smtClean="0">
                <a:latin typeface="Open Sans"/>
              </a:rPr>
              <a:t>.</a:t>
            </a:r>
          </a:p>
          <a:p>
            <a:r>
              <a:rPr lang="en-US" sz="2200" dirty="0" smtClean="0">
                <a:latin typeface="Open Sans"/>
              </a:rPr>
              <a:t>It </a:t>
            </a:r>
            <a:r>
              <a:rPr lang="en-US" sz="2200" dirty="0">
                <a:latin typeface="Open Sans"/>
              </a:rPr>
              <a:t>is our understanding, </a:t>
            </a:r>
            <a:r>
              <a:rPr lang="en-US" sz="2200" dirty="0" smtClean="0">
                <a:latin typeface="Open Sans"/>
              </a:rPr>
              <a:t>Mr. Ali, </a:t>
            </a:r>
            <a:r>
              <a:rPr lang="en-US" sz="2200" dirty="0">
                <a:latin typeface="Open Sans"/>
              </a:rPr>
              <a:t>that you have had the Canon X1000 color copier for 16 months, and you claim that it has been reliable and versatile. We would like to tell you about another Canon model—one that is perhaps closer to your limited budget</a:t>
            </a:r>
            <a:r>
              <a:rPr lang="en-US" sz="2200" dirty="0" smtClean="0">
                <a:latin typeface="Open Sans"/>
              </a:rPr>
              <a:t>.</a:t>
            </a:r>
          </a:p>
          <a:p>
            <a:endParaRPr lang="en-US" sz="2200" dirty="0">
              <a:latin typeface="Open Sans"/>
            </a:endParaRPr>
          </a:p>
          <a:p>
            <a:r>
              <a:rPr lang="en-US" sz="2200" dirty="0" smtClean="0">
                <a:latin typeface="Open Sans"/>
              </a:rPr>
              <a:t>Sincerely</a:t>
            </a:r>
            <a:r>
              <a:rPr lang="en-US" sz="2200" dirty="0">
                <a:latin typeface="Open Sans"/>
              </a:rPr>
              <a:t>,</a:t>
            </a:r>
            <a:endParaRPr lang="en-US" sz="2200" dirty="0"/>
          </a:p>
        </p:txBody>
      </p:sp>
    </p:spTree>
    <p:extLst>
      <p:ext uri="{BB962C8B-B14F-4D97-AF65-F5344CB8AC3E}">
        <p14:creationId xmlns:p14="http://schemas.microsoft.com/office/powerpoint/2010/main" val="32863818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2697" y="612845"/>
            <a:ext cx="11573692" cy="6109365"/>
          </a:xfrm>
          <a:prstGeom prst="rect">
            <a:avLst/>
          </a:prstGeom>
        </p:spPr>
        <p:txBody>
          <a:bodyPr wrap="square">
            <a:spAutoFit/>
          </a:bodyPr>
          <a:lstStyle/>
          <a:p>
            <a:r>
              <a:rPr lang="en-US" sz="2300" dirty="0" smtClean="0">
                <a:latin typeface="Open Sans"/>
              </a:rPr>
              <a:t>Improved.</a:t>
            </a:r>
          </a:p>
          <a:p>
            <a:endParaRPr lang="en-US" sz="2300" dirty="0">
              <a:latin typeface="Open Sans"/>
            </a:endParaRPr>
          </a:p>
          <a:p>
            <a:r>
              <a:rPr lang="en-US" sz="2300" dirty="0" smtClean="0">
                <a:latin typeface="Open Sans"/>
              </a:rPr>
              <a:t>Dear Mr. Ali:</a:t>
            </a:r>
          </a:p>
          <a:p>
            <a:r>
              <a:rPr lang="en-US" sz="2300" dirty="0" smtClean="0">
                <a:latin typeface="Open Sans"/>
              </a:rPr>
              <a:t>We’re </a:t>
            </a:r>
            <a:r>
              <a:rPr lang="en-US" sz="2300" dirty="0">
                <a:latin typeface="Open Sans"/>
              </a:rPr>
              <a:t>happy to learn that you are enjoying the use of the Canon X1000 color copier you’ve been leasing for the past 16 months</a:t>
            </a:r>
            <a:r>
              <a:rPr lang="en-US" sz="2300" dirty="0" smtClean="0">
                <a:latin typeface="Open Sans"/>
              </a:rPr>
              <a:t>.</a:t>
            </a:r>
          </a:p>
          <a:p>
            <a:r>
              <a:rPr lang="en-US" sz="2300" dirty="0" smtClean="0">
                <a:latin typeface="Open Sans"/>
              </a:rPr>
              <a:t>Like </a:t>
            </a:r>
            <a:r>
              <a:rPr lang="en-US" sz="2300" dirty="0">
                <a:latin typeface="Open Sans"/>
              </a:rPr>
              <a:t>our many other customers, </a:t>
            </a:r>
            <a:r>
              <a:rPr lang="en-US" sz="2300" dirty="0" smtClean="0">
                <a:latin typeface="Open Sans"/>
              </a:rPr>
              <a:t>Mr. Ali, </a:t>
            </a:r>
            <a:r>
              <a:rPr lang="en-US" sz="2300" dirty="0">
                <a:latin typeface="Open Sans"/>
              </a:rPr>
              <a:t>you have discovered that Canon copiers supply remarkable versatility and reliability. One of the reasons we’re able to offer these outstanding copiers at such low leasing rates and equally low purchase prices is that we maintain a slim profit margin. If our program included a provision for applying lease payments toward purchase prices, our overall prices would have to be higher. Although lease payments </a:t>
            </a:r>
            <a:r>
              <a:rPr lang="en-US" sz="2300" dirty="0" smtClean="0">
                <a:latin typeface="Open Sans"/>
              </a:rPr>
              <a:t>are non-credited </a:t>
            </a:r>
            <a:r>
              <a:rPr lang="en-US" sz="2300" dirty="0">
                <a:latin typeface="Open Sans"/>
              </a:rPr>
              <a:t>toward purchase price, we can offer you other Canon models that are within your price range. The Canon 600 delivers the same reliability with nearly as many features as the top-of-the-line Canon X1000</a:t>
            </a:r>
            <a:r>
              <a:rPr lang="en-US" sz="2300" dirty="0" smtClean="0">
                <a:latin typeface="Open Sans"/>
              </a:rPr>
              <a:t>.</a:t>
            </a:r>
          </a:p>
          <a:p>
            <a:r>
              <a:rPr lang="en-US" sz="2300" dirty="0" smtClean="0">
                <a:latin typeface="Open Sans"/>
              </a:rPr>
              <a:t>Please </a:t>
            </a:r>
            <a:r>
              <a:rPr lang="en-US" sz="2300" dirty="0">
                <a:latin typeface="Open Sans"/>
              </a:rPr>
              <a:t>let us demonstrate the Canon 600 to your staff in your office, </a:t>
            </a:r>
            <a:r>
              <a:rPr lang="en-US" sz="2300" dirty="0" smtClean="0">
                <a:latin typeface="Open Sans"/>
              </a:rPr>
              <a:t>Mr. Ali. Our representative, Kareem, </a:t>
            </a:r>
            <a:r>
              <a:rPr lang="en-US" sz="2300" dirty="0">
                <a:latin typeface="Open Sans"/>
              </a:rPr>
              <a:t>will call you during the week of May 5 to arrange an appointment</a:t>
            </a:r>
            <a:r>
              <a:rPr lang="en-US" sz="2300" dirty="0" smtClean="0">
                <a:latin typeface="Open Sans"/>
              </a:rPr>
              <a:t>.</a:t>
            </a:r>
          </a:p>
          <a:p>
            <a:r>
              <a:rPr lang="en-US" sz="2300" dirty="0" smtClean="0">
                <a:latin typeface="Open Sans"/>
              </a:rPr>
              <a:t>Sincerely,“</a:t>
            </a:r>
            <a:endParaRPr lang="en-US" sz="2300" dirty="0"/>
          </a:p>
        </p:txBody>
      </p:sp>
    </p:spTree>
    <p:extLst>
      <p:ext uri="{BB962C8B-B14F-4D97-AF65-F5344CB8AC3E}">
        <p14:creationId xmlns:p14="http://schemas.microsoft.com/office/powerpoint/2010/main" val="40920773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0146" y="1357924"/>
            <a:ext cx="10028779" cy="4832092"/>
          </a:xfrm>
          <a:prstGeom prst="rect">
            <a:avLst/>
          </a:prstGeom>
        </p:spPr>
        <p:txBody>
          <a:bodyPr wrap="square">
            <a:spAutoFit/>
          </a:bodyPr>
          <a:lstStyle/>
          <a:p>
            <a:pPr fontAlgn="base"/>
            <a:r>
              <a:rPr lang="en-US" sz="2800" b="1" dirty="0">
                <a:latin typeface="proxima-nova"/>
              </a:rPr>
              <a:t>In order to avoiding the ping-pong of communication you must ensure these two things</a:t>
            </a:r>
            <a:r>
              <a:rPr lang="en-US" sz="2800" b="1" dirty="0" smtClean="0">
                <a:latin typeface="proxima-nova"/>
              </a:rPr>
              <a:t>:</a:t>
            </a:r>
          </a:p>
          <a:p>
            <a:pPr fontAlgn="base"/>
            <a:endParaRPr lang="en-US" sz="2800" b="1" dirty="0">
              <a:latin typeface="proxima-nova"/>
            </a:endParaRPr>
          </a:p>
          <a:p>
            <a:pPr fontAlgn="base">
              <a:buFont typeface="Arial" panose="020B0604020202020204" pitchFamily="34" charset="0"/>
              <a:buChar char="•"/>
            </a:pPr>
            <a:r>
              <a:rPr lang="en-US" sz="2800" b="1" dirty="0">
                <a:latin typeface="proxima-nova"/>
              </a:rPr>
              <a:t>The sender’s idea is clearly received by the audience</a:t>
            </a:r>
          </a:p>
          <a:p>
            <a:pPr fontAlgn="base">
              <a:buFont typeface="Arial" panose="020B0604020202020204" pitchFamily="34" charset="0"/>
              <a:buChar char="•"/>
            </a:pPr>
            <a:r>
              <a:rPr lang="en-US" sz="2800" b="1" dirty="0">
                <a:latin typeface="proxima-nova"/>
              </a:rPr>
              <a:t>The communication provides just what the receiver needs to know: not too much and not too </a:t>
            </a:r>
            <a:r>
              <a:rPr lang="en-US" sz="2800" b="1" dirty="0" smtClean="0">
                <a:latin typeface="proxima-nova"/>
              </a:rPr>
              <a:t>little</a:t>
            </a:r>
          </a:p>
          <a:p>
            <a:pPr fontAlgn="base">
              <a:buFont typeface="Arial" panose="020B0604020202020204" pitchFamily="34" charset="0"/>
              <a:buChar char="•"/>
            </a:pPr>
            <a:endParaRPr lang="en-US" sz="2800" b="1" i="0" dirty="0">
              <a:effectLst/>
              <a:latin typeface="proxima-nova"/>
            </a:endParaRPr>
          </a:p>
          <a:p>
            <a:r>
              <a:rPr lang="en-US" sz="2800" b="1" dirty="0"/>
              <a:t>1. Avoid </a:t>
            </a:r>
            <a:r>
              <a:rPr lang="en-US" sz="2800" b="1" dirty="0" smtClean="0"/>
              <a:t>sarcastic and abusive </a:t>
            </a:r>
            <a:r>
              <a:rPr lang="en-US" sz="2800" b="1" dirty="0"/>
              <a:t>language or behavior.</a:t>
            </a:r>
          </a:p>
          <a:p>
            <a:r>
              <a:rPr lang="en-US" sz="2800" b="1" dirty="0"/>
              <a:t>2. Avoid </a:t>
            </a:r>
            <a:r>
              <a:rPr lang="en-US" sz="2800" b="1" dirty="0" smtClean="0"/>
              <a:t>contradictions.</a:t>
            </a:r>
            <a:endParaRPr lang="en-US" sz="2800" b="1" dirty="0"/>
          </a:p>
          <a:p>
            <a:r>
              <a:rPr lang="fr-FR" sz="2800" b="1" dirty="0"/>
              <a:t>3. Avoid confusion or misinterpretation.</a:t>
            </a:r>
          </a:p>
          <a:p>
            <a:r>
              <a:rPr lang="en-US" sz="2800" b="1" dirty="0"/>
              <a:t>4. Maintain respect and privacy.</a:t>
            </a:r>
            <a:endParaRPr lang="en-US" sz="2800" b="1" i="0" dirty="0">
              <a:effectLst/>
              <a:latin typeface="proxima-nova"/>
            </a:endParaRPr>
          </a:p>
        </p:txBody>
      </p:sp>
      <p:sp>
        <p:nvSpPr>
          <p:cNvPr id="3" name="TextBox 2"/>
          <p:cNvSpPr txBox="1"/>
          <p:nvPr/>
        </p:nvSpPr>
        <p:spPr>
          <a:xfrm>
            <a:off x="1319349" y="444137"/>
            <a:ext cx="7197634" cy="646331"/>
          </a:xfrm>
          <a:prstGeom prst="rect">
            <a:avLst/>
          </a:prstGeom>
          <a:noFill/>
        </p:spPr>
        <p:txBody>
          <a:bodyPr wrap="square" rtlCol="0">
            <a:spAutoFit/>
          </a:bodyPr>
          <a:lstStyle/>
          <a:p>
            <a:pPr algn="ctr"/>
            <a:r>
              <a:rPr lang="en-US" sz="3600" b="1" dirty="0" smtClean="0"/>
              <a:t>FREE TIP</a:t>
            </a:r>
            <a:endParaRPr lang="en-US" sz="3600" b="1" dirty="0"/>
          </a:p>
        </p:txBody>
      </p:sp>
    </p:spTree>
    <p:extLst>
      <p:ext uri="{BB962C8B-B14F-4D97-AF65-F5344CB8AC3E}">
        <p14:creationId xmlns:p14="http://schemas.microsoft.com/office/powerpoint/2010/main" val="12944148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scenarios</a:t>
            </a:r>
            <a:endParaRPr lang="en-US" dirty="0"/>
          </a:p>
        </p:txBody>
      </p:sp>
      <p:sp>
        <p:nvSpPr>
          <p:cNvPr id="3" name="Rectangle 2"/>
          <p:cNvSpPr/>
          <p:nvPr/>
        </p:nvSpPr>
        <p:spPr>
          <a:xfrm>
            <a:off x="940526" y="1441328"/>
            <a:ext cx="9901645" cy="4832092"/>
          </a:xfrm>
          <a:prstGeom prst="rect">
            <a:avLst/>
          </a:prstGeom>
        </p:spPr>
        <p:txBody>
          <a:bodyPr wrap="square">
            <a:spAutoFit/>
          </a:bodyPr>
          <a:lstStyle/>
          <a:p>
            <a:r>
              <a:rPr lang="en-US" sz="2800" dirty="0">
                <a:latin typeface="MinionPro"/>
              </a:rPr>
              <a:t>1. A community disaster such as illness (e.g., a swine flu epidemic), earthquake, wildfire, </a:t>
            </a:r>
            <a:r>
              <a:rPr lang="en-US" sz="2800" dirty="0" smtClean="0">
                <a:latin typeface="MinionPro"/>
              </a:rPr>
              <a:t>plane crash</a:t>
            </a:r>
            <a:r>
              <a:rPr lang="en-US" sz="2800" dirty="0">
                <a:latin typeface="MinionPro"/>
              </a:rPr>
              <a:t>, or a terrorism </a:t>
            </a:r>
            <a:r>
              <a:rPr lang="en-US" sz="2800" dirty="0" smtClean="0">
                <a:latin typeface="MinionPro"/>
              </a:rPr>
              <a:t>incident.</a:t>
            </a:r>
            <a:endParaRPr lang="en-US" sz="2800" dirty="0">
              <a:latin typeface="MinionPro"/>
            </a:endParaRPr>
          </a:p>
          <a:p>
            <a:r>
              <a:rPr lang="en-US" sz="2800" dirty="0">
                <a:latin typeface="MinionPro"/>
              </a:rPr>
              <a:t>2. An on-the-job accident with injuries or even death</a:t>
            </a:r>
          </a:p>
          <a:p>
            <a:r>
              <a:rPr lang="en-US" sz="2800" dirty="0">
                <a:latin typeface="MinionPro"/>
              </a:rPr>
              <a:t>3. A product defect resulting in injuries, illness, or even death to consumers</a:t>
            </a:r>
          </a:p>
          <a:p>
            <a:r>
              <a:rPr lang="en-US" sz="2800" dirty="0">
                <a:latin typeface="MinionPro"/>
              </a:rPr>
              <a:t>4. An unsuccessful product test (e.g., a new software system that isn’t going to be ready for launch</a:t>
            </a:r>
          </a:p>
          <a:p>
            <a:r>
              <a:rPr lang="en-US" sz="2800" dirty="0">
                <a:latin typeface="MinionPro"/>
              </a:rPr>
              <a:t>as planned)</a:t>
            </a:r>
          </a:p>
          <a:p>
            <a:r>
              <a:rPr lang="en-US" sz="2800" dirty="0">
                <a:latin typeface="MinionPro"/>
              </a:rPr>
              <a:t>5. A company merger that may result in reductions in force or layoffs</a:t>
            </a:r>
            <a:endParaRPr lang="en-US" sz="2800" dirty="0"/>
          </a:p>
        </p:txBody>
      </p:sp>
    </p:spTree>
    <p:extLst>
      <p:ext uri="{BB962C8B-B14F-4D97-AF65-F5344CB8AC3E}">
        <p14:creationId xmlns:p14="http://schemas.microsoft.com/office/powerpoint/2010/main" val="71693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22" y="156504"/>
            <a:ext cx="9404723" cy="1054110"/>
          </a:xfrm>
        </p:spPr>
        <p:txBody>
          <a:bodyPr/>
          <a:lstStyle/>
          <a:p>
            <a:r>
              <a:rPr lang="en-US" dirty="0" smtClean="0"/>
              <a:t>What are negative messages?</a:t>
            </a:r>
            <a:endParaRPr lang="en-US" dirty="0"/>
          </a:p>
        </p:txBody>
      </p:sp>
      <p:sp>
        <p:nvSpPr>
          <p:cNvPr id="3" name="Rectangle 2"/>
          <p:cNvSpPr/>
          <p:nvPr/>
        </p:nvSpPr>
        <p:spPr>
          <a:xfrm>
            <a:off x="646111" y="1997839"/>
            <a:ext cx="9669866" cy="3539430"/>
          </a:xfrm>
          <a:prstGeom prst="rect">
            <a:avLst/>
          </a:prstGeom>
        </p:spPr>
        <p:txBody>
          <a:bodyPr wrap="square">
            <a:spAutoFit/>
          </a:bodyPr>
          <a:lstStyle/>
          <a:p>
            <a:pPr marL="342900" indent="-342900">
              <a:buAutoNum type="arabicPeriod"/>
            </a:pPr>
            <a:r>
              <a:rPr lang="en-US" sz="2800" dirty="0" smtClean="0">
                <a:latin typeface="proxima-nova"/>
              </a:rPr>
              <a:t>The messages </a:t>
            </a:r>
            <a:r>
              <a:rPr lang="en-US" sz="2800" dirty="0">
                <a:latin typeface="proxima-nova"/>
              </a:rPr>
              <a:t>where the audience is expected to react in a negative manner. Negative messages consist of bad news. </a:t>
            </a:r>
          </a:p>
          <a:p>
            <a:pPr marL="342900" indent="-342900">
              <a:buAutoNum type="arabicPeriod"/>
            </a:pPr>
            <a:r>
              <a:rPr lang="en-US" sz="2800" dirty="0" smtClean="0">
                <a:latin typeface="proxima-nova"/>
              </a:rPr>
              <a:t>The </a:t>
            </a:r>
            <a:r>
              <a:rPr lang="en-US" sz="2800" dirty="0">
                <a:latin typeface="proxima-nova"/>
              </a:rPr>
              <a:t>sender’s goal is to convey the bad news in a manner that preserves the business relationship</a:t>
            </a:r>
            <a:r>
              <a:rPr lang="en-US" sz="2800" dirty="0" smtClean="0">
                <a:latin typeface="proxima-nova"/>
              </a:rPr>
              <a:t>.</a:t>
            </a:r>
          </a:p>
          <a:p>
            <a:pPr marL="342900" indent="-342900">
              <a:buAutoNum type="arabicPeriod"/>
            </a:pPr>
            <a:r>
              <a:rPr lang="en-US" sz="2800" dirty="0" smtClean="0">
                <a:latin typeface="proxima-nova"/>
              </a:rPr>
              <a:t>These </a:t>
            </a:r>
            <a:r>
              <a:rPr lang="en-US" sz="2800" dirty="0">
                <a:latin typeface="proxima-nova"/>
              </a:rPr>
              <a:t>messages might be items such as refusal to provide a refund, cancellation of an event, inability to support an event and more.</a:t>
            </a:r>
            <a:endParaRPr lang="en-US" sz="2800" dirty="0"/>
          </a:p>
        </p:txBody>
      </p:sp>
    </p:spTree>
    <p:extLst>
      <p:ext uri="{BB962C8B-B14F-4D97-AF65-F5344CB8AC3E}">
        <p14:creationId xmlns:p14="http://schemas.microsoft.com/office/powerpoint/2010/main" val="1917575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654" y="233777"/>
            <a:ext cx="11009269" cy="989716"/>
          </a:xfrm>
        </p:spPr>
        <p:txBody>
          <a:bodyPr/>
          <a:lstStyle/>
          <a:p>
            <a:r>
              <a:rPr lang="en-US" sz="3600" dirty="0"/>
              <a:t>Consider the message to be a negative </a:t>
            </a:r>
            <a:r>
              <a:rPr lang="en-US" sz="3600" dirty="0" smtClean="0"/>
              <a:t>when</a:t>
            </a:r>
            <a:r>
              <a:rPr lang="en-US" sz="3600" dirty="0"/>
              <a:t>:</a:t>
            </a:r>
          </a:p>
        </p:txBody>
      </p:sp>
      <p:sp>
        <p:nvSpPr>
          <p:cNvPr id="3" name="Rectangle 2"/>
          <p:cNvSpPr/>
          <p:nvPr/>
        </p:nvSpPr>
        <p:spPr>
          <a:xfrm>
            <a:off x="888642" y="1705000"/>
            <a:ext cx="10212946" cy="3108543"/>
          </a:xfrm>
          <a:prstGeom prst="rect">
            <a:avLst/>
          </a:prstGeom>
        </p:spPr>
        <p:txBody>
          <a:bodyPr wrap="square">
            <a:spAutoFit/>
          </a:bodyPr>
          <a:lstStyle/>
          <a:p>
            <a:pPr fontAlgn="base">
              <a:buFont typeface="Arial" panose="020B0604020202020204" pitchFamily="34" charset="0"/>
              <a:buChar char="•"/>
            </a:pPr>
            <a:r>
              <a:rPr lang="en-US" sz="2800" dirty="0">
                <a:latin typeface="proxima-nova"/>
              </a:rPr>
              <a:t>The receiver may be displeased (cost for repair is the receiver’s, not the utility company’s)</a:t>
            </a:r>
          </a:p>
          <a:p>
            <a:pPr fontAlgn="base">
              <a:buFont typeface="Arial" panose="020B0604020202020204" pitchFamily="34" charset="0"/>
              <a:buChar char="•"/>
            </a:pPr>
            <a:r>
              <a:rPr lang="en-US" sz="2800" dirty="0">
                <a:latin typeface="proxima-nova"/>
              </a:rPr>
              <a:t>The receiver needs a little persuasion (new log-on procedure takes longer but is more secure)</a:t>
            </a:r>
          </a:p>
          <a:p>
            <a:pPr fontAlgn="base">
              <a:buFont typeface="Arial" panose="020B0604020202020204" pitchFamily="34" charset="0"/>
              <a:buChar char="•"/>
            </a:pPr>
            <a:r>
              <a:rPr lang="en-US" sz="2800" dirty="0">
                <a:latin typeface="proxima-nova"/>
              </a:rPr>
              <a:t>The receiver may be somewhat uncomfortable (new badging system underway because employees have been sharing badges)</a:t>
            </a:r>
            <a:endParaRPr lang="en-US" sz="2800" b="0" i="0" dirty="0">
              <a:effectLst/>
              <a:latin typeface="proxima-nova"/>
            </a:endParaRPr>
          </a:p>
        </p:txBody>
      </p:sp>
    </p:spTree>
    <p:extLst>
      <p:ext uri="{BB962C8B-B14F-4D97-AF65-F5344CB8AC3E}">
        <p14:creationId xmlns:p14="http://schemas.microsoft.com/office/powerpoint/2010/main" val="30682608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494114" cy="912443"/>
          </a:xfrm>
        </p:spPr>
        <p:txBody>
          <a:bodyPr/>
          <a:lstStyle/>
          <a:p>
            <a:r>
              <a:rPr lang="en-US" dirty="0">
                <a:solidFill>
                  <a:schemeClr val="tx1"/>
                </a:solidFill>
                <a:latin typeface="Open Sans"/>
              </a:rPr>
              <a:t>Goals in Communicating Bad </a:t>
            </a:r>
            <a:r>
              <a:rPr lang="en-US" dirty="0" smtClean="0">
                <a:solidFill>
                  <a:schemeClr val="tx1"/>
                </a:solidFill>
                <a:latin typeface="Open Sans"/>
              </a:rPr>
              <a:t>News</a:t>
            </a:r>
            <a:endParaRPr lang="en-US" dirty="0">
              <a:solidFill>
                <a:schemeClr val="tx1"/>
              </a:solidFill>
            </a:endParaRPr>
          </a:p>
        </p:txBody>
      </p:sp>
      <p:sp>
        <p:nvSpPr>
          <p:cNvPr id="3" name="Rectangle 2"/>
          <p:cNvSpPr/>
          <p:nvPr/>
        </p:nvSpPr>
        <p:spPr>
          <a:xfrm>
            <a:off x="1051774" y="1602174"/>
            <a:ext cx="9985420" cy="4401205"/>
          </a:xfrm>
          <a:prstGeom prst="rect">
            <a:avLst/>
          </a:prstGeom>
        </p:spPr>
        <p:txBody>
          <a:bodyPr wrap="square">
            <a:spAutoFit/>
          </a:bodyPr>
          <a:lstStyle/>
          <a:p>
            <a:r>
              <a:rPr lang="en-US" sz="2800" dirty="0" smtClean="0">
                <a:latin typeface="Open Sans"/>
              </a:rPr>
              <a:t>Primary Goals:</a:t>
            </a:r>
          </a:p>
          <a:p>
            <a:pPr marL="342900" indent="-342900">
              <a:buFont typeface="+mj-lt"/>
              <a:buAutoNum type="arabicPeriod"/>
            </a:pPr>
            <a:r>
              <a:rPr lang="en-US" sz="2800" dirty="0" smtClean="0">
                <a:latin typeface="Open Sans"/>
              </a:rPr>
              <a:t>Make </a:t>
            </a:r>
            <a:r>
              <a:rPr lang="en-US" sz="2800" dirty="0">
                <a:latin typeface="Open Sans"/>
              </a:rPr>
              <a:t>the receiver understand and accept the bad </a:t>
            </a:r>
            <a:r>
              <a:rPr lang="en-US" sz="2800" dirty="0" smtClean="0">
                <a:latin typeface="Open Sans"/>
              </a:rPr>
              <a:t>news.</a:t>
            </a:r>
          </a:p>
          <a:p>
            <a:pPr marL="342900" indent="-342900">
              <a:buFont typeface="+mj-lt"/>
              <a:buAutoNum type="arabicPeriod"/>
            </a:pPr>
            <a:r>
              <a:rPr lang="en-US" sz="2800" dirty="0" smtClean="0">
                <a:latin typeface="Open Sans"/>
              </a:rPr>
              <a:t>Maintain </a:t>
            </a:r>
            <a:r>
              <a:rPr lang="en-US" sz="2800" dirty="0">
                <a:latin typeface="Open Sans"/>
              </a:rPr>
              <a:t>a positive image of you and your </a:t>
            </a:r>
            <a:r>
              <a:rPr lang="en-US" sz="2800" dirty="0" smtClean="0">
                <a:latin typeface="Open Sans"/>
              </a:rPr>
              <a:t>organization.</a:t>
            </a:r>
          </a:p>
          <a:p>
            <a:endParaRPr lang="en-US" sz="2800" dirty="0">
              <a:latin typeface="Open Sans"/>
            </a:endParaRPr>
          </a:p>
          <a:p>
            <a:r>
              <a:rPr lang="en-US" sz="2800" dirty="0"/>
              <a:t>Secondary </a:t>
            </a:r>
            <a:r>
              <a:rPr lang="en-US" sz="2800" dirty="0" smtClean="0"/>
              <a:t>Goals:</a:t>
            </a:r>
          </a:p>
          <a:p>
            <a:pPr marL="342900" indent="-342900">
              <a:buFont typeface="+mj-lt"/>
              <a:buAutoNum type="arabicPeriod"/>
            </a:pPr>
            <a:r>
              <a:rPr lang="en-US" sz="2800" dirty="0" smtClean="0"/>
              <a:t>Reduce the impact of </a:t>
            </a:r>
            <a:r>
              <a:rPr lang="en-US" sz="2800" dirty="0"/>
              <a:t>bad </a:t>
            </a:r>
            <a:r>
              <a:rPr lang="en-US" sz="2800" dirty="0" smtClean="0"/>
              <a:t>feelings. </a:t>
            </a:r>
          </a:p>
          <a:p>
            <a:pPr marL="342900" indent="-342900">
              <a:buFont typeface="+mj-lt"/>
              <a:buAutoNum type="arabicPeriod"/>
            </a:pPr>
            <a:r>
              <a:rPr lang="en-US" sz="2800" dirty="0" smtClean="0"/>
              <a:t>Convey fairness.</a:t>
            </a:r>
          </a:p>
          <a:p>
            <a:pPr marL="342900" indent="-342900">
              <a:buFont typeface="+mj-lt"/>
              <a:buAutoNum type="arabicPeriod"/>
            </a:pPr>
            <a:r>
              <a:rPr lang="en-US" sz="2800" dirty="0" smtClean="0"/>
              <a:t>Eliminate </a:t>
            </a:r>
            <a:r>
              <a:rPr lang="en-US" sz="2800" dirty="0"/>
              <a:t>future </a:t>
            </a:r>
            <a:r>
              <a:rPr lang="en-US" sz="2800" dirty="0" smtClean="0"/>
              <a:t>correspondence.</a:t>
            </a:r>
          </a:p>
          <a:p>
            <a:pPr marL="342900" indent="-342900">
              <a:buFont typeface="+mj-lt"/>
              <a:buAutoNum type="arabicPeriod"/>
            </a:pPr>
            <a:r>
              <a:rPr lang="en-US" sz="2800" dirty="0" smtClean="0"/>
              <a:t>Avoid </a:t>
            </a:r>
            <a:r>
              <a:rPr lang="en-US" sz="2800" dirty="0"/>
              <a:t>creating legal liability or responsibility for you or your organization.</a:t>
            </a:r>
          </a:p>
        </p:txBody>
      </p:sp>
    </p:spTree>
    <p:extLst>
      <p:ext uri="{BB962C8B-B14F-4D97-AF65-F5344CB8AC3E}">
        <p14:creationId xmlns:p14="http://schemas.microsoft.com/office/powerpoint/2010/main" val="21179620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06077" y="123494"/>
            <a:ext cx="9404723" cy="1400530"/>
          </a:xfrm>
          <a:solidFill>
            <a:schemeClr val="bg1"/>
          </a:solidFill>
          <a:ln>
            <a:solidFill>
              <a:schemeClr val="tx1"/>
            </a:solidFill>
          </a:ln>
        </p:spPr>
        <p:txBody>
          <a:bodyPr/>
          <a:lstStyle/>
          <a:p>
            <a:pPr eaLnBrk="1" hangingPunct="1">
              <a:defRPr/>
            </a:pPr>
            <a:r>
              <a:rPr lang="en-US" smtClean="0">
                <a:solidFill>
                  <a:schemeClr val="tx1"/>
                </a:solidFill>
              </a:rPr>
              <a:t>The Three-Step Process</a:t>
            </a:r>
          </a:p>
        </p:txBody>
      </p:sp>
      <p:sp>
        <p:nvSpPr>
          <p:cNvPr id="6149" name="Rectangle 3"/>
          <p:cNvSpPr>
            <a:spLocks noChangeArrowheads="1"/>
          </p:cNvSpPr>
          <p:nvPr/>
        </p:nvSpPr>
        <p:spPr bwMode="auto">
          <a:xfrm>
            <a:off x="4480159" y="1752600"/>
            <a:ext cx="2743200" cy="838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20000"/>
              </a:lnSpc>
            </a:pPr>
            <a:r>
              <a:rPr lang="en-US" altLang="en-US" b="1" dirty="0">
                <a:latin typeface="Arial" panose="020B0604020202020204" pitchFamily="34" charset="0"/>
              </a:rPr>
              <a:t>Writing</a:t>
            </a:r>
          </a:p>
        </p:txBody>
      </p:sp>
      <p:sp>
        <p:nvSpPr>
          <p:cNvPr id="6150" name="Rectangle 4"/>
          <p:cNvSpPr>
            <a:spLocks noChangeArrowheads="1"/>
          </p:cNvSpPr>
          <p:nvPr/>
        </p:nvSpPr>
        <p:spPr bwMode="auto">
          <a:xfrm>
            <a:off x="7990266" y="1752600"/>
            <a:ext cx="2743200" cy="838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20000"/>
              </a:lnSpc>
            </a:pPr>
            <a:r>
              <a:rPr lang="en-US" altLang="en-US" b="1">
                <a:latin typeface="Arial" panose="020B0604020202020204" pitchFamily="34" charset="0"/>
              </a:rPr>
              <a:t>Completing</a:t>
            </a:r>
          </a:p>
        </p:txBody>
      </p:sp>
      <p:sp>
        <p:nvSpPr>
          <p:cNvPr id="6151" name="Rectangle 5"/>
          <p:cNvSpPr>
            <a:spLocks noChangeArrowheads="1"/>
          </p:cNvSpPr>
          <p:nvPr/>
        </p:nvSpPr>
        <p:spPr bwMode="auto">
          <a:xfrm>
            <a:off x="1214292" y="1753673"/>
            <a:ext cx="2743200" cy="8382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lnSpc>
                <a:spcPct val="120000"/>
              </a:lnSpc>
            </a:pPr>
            <a:r>
              <a:rPr lang="en-US" altLang="en-US" b="1" dirty="0">
                <a:latin typeface="Arial" panose="020B0604020202020204" pitchFamily="34" charset="0"/>
              </a:rPr>
              <a:t>Planning</a:t>
            </a:r>
          </a:p>
        </p:txBody>
      </p:sp>
      <p:sp>
        <p:nvSpPr>
          <p:cNvPr id="6152" name="Rectangle 6"/>
          <p:cNvSpPr>
            <a:spLocks noChangeArrowheads="1"/>
          </p:cNvSpPr>
          <p:nvPr/>
        </p:nvSpPr>
        <p:spPr bwMode="auto">
          <a:xfrm>
            <a:off x="7467599" y="2590800"/>
            <a:ext cx="4496874" cy="35814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3" name="Rectangle 7"/>
          <p:cNvSpPr>
            <a:spLocks noChangeArrowheads="1"/>
          </p:cNvSpPr>
          <p:nvPr/>
        </p:nvSpPr>
        <p:spPr bwMode="auto">
          <a:xfrm>
            <a:off x="4056846" y="2590800"/>
            <a:ext cx="3410754" cy="35814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sp>
        <p:nvSpPr>
          <p:cNvPr id="6154" name="Rectangle 8"/>
          <p:cNvSpPr>
            <a:spLocks noChangeArrowheads="1"/>
          </p:cNvSpPr>
          <p:nvPr/>
        </p:nvSpPr>
        <p:spPr bwMode="auto">
          <a:xfrm>
            <a:off x="115908" y="2590800"/>
            <a:ext cx="3940938" cy="358140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IN" altLang="en-US"/>
          </a:p>
        </p:txBody>
      </p:sp>
      <p:grpSp>
        <p:nvGrpSpPr>
          <p:cNvPr id="6155" name="Group 9"/>
          <p:cNvGrpSpPr>
            <a:grpSpLocks/>
          </p:cNvGrpSpPr>
          <p:nvPr/>
        </p:nvGrpSpPr>
        <p:grpSpPr bwMode="auto">
          <a:xfrm>
            <a:off x="309092" y="2590800"/>
            <a:ext cx="11462197" cy="3557588"/>
            <a:chOff x="380" y="1632"/>
            <a:chExt cx="5000" cy="2241"/>
          </a:xfrm>
        </p:grpSpPr>
        <p:grpSp>
          <p:nvGrpSpPr>
            <p:cNvPr id="6156" name="Group 10"/>
            <p:cNvGrpSpPr>
              <a:grpSpLocks/>
            </p:cNvGrpSpPr>
            <p:nvPr/>
          </p:nvGrpSpPr>
          <p:grpSpPr bwMode="auto">
            <a:xfrm>
              <a:off x="380" y="1632"/>
              <a:ext cx="1544" cy="2241"/>
              <a:chOff x="576" y="1928"/>
              <a:chExt cx="1296" cy="2079"/>
            </a:xfrm>
          </p:grpSpPr>
          <p:grpSp>
            <p:nvGrpSpPr>
              <p:cNvPr id="6167" name="Group 11"/>
              <p:cNvGrpSpPr>
                <a:grpSpLocks/>
              </p:cNvGrpSpPr>
              <p:nvPr/>
            </p:nvGrpSpPr>
            <p:grpSpPr bwMode="auto">
              <a:xfrm>
                <a:off x="576" y="1928"/>
                <a:ext cx="1296" cy="1001"/>
                <a:chOff x="576" y="1928"/>
                <a:chExt cx="1296" cy="1001"/>
              </a:xfrm>
            </p:grpSpPr>
            <p:sp>
              <p:nvSpPr>
                <p:cNvPr id="6171" name="Rectangle 12"/>
                <p:cNvSpPr>
                  <a:spLocks noChangeArrowheads="1"/>
                </p:cNvSpPr>
                <p:nvPr/>
              </p:nvSpPr>
              <p:spPr bwMode="auto">
                <a:xfrm>
                  <a:off x="576" y="1928"/>
                  <a:ext cx="1296" cy="625"/>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latin typeface="Arial Narrow" panose="020B0606020202030204" pitchFamily="34" charset="0"/>
                    </a:rPr>
                    <a:t>Analyze </a:t>
                  </a:r>
                  <a:r>
                    <a:rPr lang="en-US" altLang="en-US" dirty="0" smtClean="0">
                      <a:latin typeface="Arial Narrow" panose="020B0606020202030204" pitchFamily="34" charset="0"/>
                    </a:rPr>
                    <a:t>purpose/audience/</a:t>
                  </a:r>
                </a:p>
                <a:p>
                  <a:pPr algn="ctr" eaLnBrk="1" hangingPunct="1"/>
                  <a:r>
                    <a:rPr lang="en-US" altLang="en-US" dirty="0" smtClean="0">
                      <a:latin typeface="Arial Narrow" panose="020B0606020202030204" pitchFamily="34" charset="0"/>
                    </a:rPr>
                    <a:t> bad news itself/	anticipate</a:t>
                  </a:r>
                  <a:endParaRPr lang="en-US" altLang="en-US" dirty="0">
                    <a:latin typeface="Arial Narrow" panose="020B0606020202030204" pitchFamily="34" charset="0"/>
                  </a:endParaRPr>
                </a:p>
              </p:txBody>
            </p:sp>
            <p:sp>
              <p:nvSpPr>
                <p:cNvPr id="6172" name="Rectangle 13"/>
                <p:cNvSpPr>
                  <a:spLocks noChangeArrowheads="1"/>
                </p:cNvSpPr>
                <p:nvPr/>
              </p:nvSpPr>
              <p:spPr bwMode="auto">
                <a:xfrm>
                  <a:off x="576" y="2567"/>
                  <a:ext cx="1296" cy="362"/>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sz="2200" dirty="0" smtClean="0">
                      <a:latin typeface="Arial Narrow" panose="020B0606020202030204" pitchFamily="34" charset="0"/>
                    </a:rPr>
                    <a:t>Brainstorm. Strongest argument</a:t>
                  </a:r>
                  <a:endParaRPr lang="en-US" altLang="en-US" sz="2200" dirty="0">
                    <a:latin typeface="Arial Narrow" panose="020B0606020202030204" pitchFamily="34" charset="0"/>
                  </a:endParaRPr>
                </a:p>
              </p:txBody>
            </p:sp>
          </p:grpSp>
          <p:grpSp>
            <p:nvGrpSpPr>
              <p:cNvPr id="6168" name="Group 14"/>
              <p:cNvGrpSpPr>
                <a:grpSpLocks/>
              </p:cNvGrpSpPr>
              <p:nvPr/>
            </p:nvGrpSpPr>
            <p:grpSpPr bwMode="auto">
              <a:xfrm>
                <a:off x="576" y="3024"/>
                <a:ext cx="1296" cy="983"/>
                <a:chOff x="576" y="3024"/>
                <a:chExt cx="1296" cy="983"/>
              </a:xfrm>
            </p:grpSpPr>
            <p:sp>
              <p:nvSpPr>
                <p:cNvPr id="6169" name="Rectangle 15"/>
                <p:cNvSpPr>
                  <a:spLocks noChangeArrowheads="1"/>
                </p:cNvSpPr>
                <p:nvPr/>
              </p:nvSpPr>
              <p:spPr bwMode="auto">
                <a:xfrm>
                  <a:off x="576" y="3024"/>
                  <a:ext cx="1296" cy="3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latin typeface="Arial Narrow" panose="020B0606020202030204" pitchFamily="34" charset="0"/>
                    </a:rPr>
                    <a:t>Select </a:t>
                  </a:r>
                  <a:r>
                    <a:rPr lang="en-US" altLang="en-US" dirty="0" smtClean="0">
                      <a:latin typeface="Arial Narrow" panose="020B0606020202030204" pitchFamily="34" charset="0"/>
                    </a:rPr>
                    <a:t>Medium, approach</a:t>
                  </a:r>
                  <a:endParaRPr lang="en-US" altLang="en-US" dirty="0">
                    <a:latin typeface="Arial Narrow" panose="020B0606020202030204" pitchFamily="34" charset="0"/>
                  </a:endParaRPr>
                </a:p>
              </p:txBody>
            </p:sp>
            <p:sp>
              <p:nvSpPr>
                <p:cNvPr id="6170" name="Rectangle 16"/>
                <p:cNvSpPr>
                  <a:spLocks noChangeArrowheads="1"/>
                </p:cNvSpPr>
                <p:nvPr/>
              </p:nvSpPr>
              <p:spPr bwMode="auto">
                <a:xfrm>
                  <a:off x="576" y="3480"/>
                  <a:ext cx="1296" cy="527"/>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latin typeface="Arial Narrow" panose="020B0606020202030204" pitchFamily="34" charset="0"/>
                    </a:rPr>
                    <a:t>Get </a:t>
                  </a:r>
                  <a:r>
                    <a:rPr lang="en-US" altLang="en-US" dirty="0" smtClean="0">
                      <a:latin typeface="Arial Narrow" panose="020B0606020202030204" pitchFamily="34" charset="0"/>
                    </a:rPr>
                    <a:t>Organized. </a:t>
                  </a:r>
                </a:p>
                <a:p>
                  <a:pPr algn="ctr" eaLnBrk="1" hangingPunct="1"/>
                  <a:r>
                    <a:rPr lang="en-US" altLang="en-US" dirty="0" smtClean="0">
                      <a:latin typeface="Arial Narrow" panose="020B0606020202030204" pitchFamily="34" charset="0"/>
                    </a:rPr>
                    <a:t>Develop indirect outline</a:t>
                  </a:r>
                  <a:endParaRPr lang="en-US" altLang="en-US" dirty="0">
                    <a:latin typeface="Arial Narrow" panose="020B0606020202030204" pitchFamily="34" charset="0"/>
                  </a:endParaRPr>
                </a:p>
              </p:txBody>
            </p:sp>
          </p:grpSp>
        </p:grpSp>
        <p:grpSp>
          <p:nvGrpSpPr>
            <p:cNvPr id="6157" name="Group 17"/>
            <p:cNvGrpSpPr>
              <a:grpSpLocks/>
            </p:cNvGrpSpPr>
            <p:nvPr/>
          </p:nvGrpSpPr>
          <p:grpSpPr bwMode="auto">
            <a:xfrm>
              <a:off x="3836" y="1714"/>
              <a:ext cx="1544" cy="1976"/>
              <a:chOff x="3836" y="2010"/>
              <a:chExt cx="1544" cy="1766"/>
            </a:xfrm>
          </p:grpSpPr>
          <p:grpSp>
            <p:nvGrpSpPr>
              <p:cNvPr id="6161" name="Group 18"/>
              <p:cNvGrpSpPr>
                <a:grpSpLocks/>
              </p:cNvGrpSpPr>
              <p:nvPr/>
            </p:nvGrpSpPr>
            <p:grpSpPr bwMode="auto">
              <a:xfrm>
                <a:off x="3836" y="2010"/>
                <a:ext cx="1544" cy="999"/>
                <a:chOff x="3888" y="2004"/>
                <a:chExt cx="1296" cy="1036"/>
              </a:xfrm>
            </p:grpSpPr>
            <p:sp>
              <p:nvSpPr>
                <p:cNvPr id="6165" name="Rectangle 19"/>
                <p:cNvSpPr>
                  <a:spLocks noChangeArrowheads="1"/>
                </p:cNvSpPr>
                <p:nvPr/>
              </p:nvSpPr>
              <p:spPr bwMode="auto">
                <a:xfrm>
                  <a:off x="3888" y="2004"/>
                  <a:ext cx="1296" cy="3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smtClean="0">
                      <a:latin typeface="Arial Narrow" panose="020B0606020202030204" pitchFamily="34" charset="0"/>
                    </a:rPr>
                    <a:t>Edit, proofread, evaluate</a:t>
                  </a:r>
                  <a:endParaRPr lang="en-US" altLang="en-US" dirty="0">
                    <a:latin typeface="Arial Narrow" panose="020B0606020202030204" pitchFamily="34" charset="0"/>
                  </a:endParaRPr>
                </a:p>
              </p:txBody>
            </p:sp>
            <p:sp>
              <p:nvSpPr>
                <p:cNvPr id="6166" name="Rectangle 20"/>
                <p:cNvSpPr>
                  <a:spLocks noChangeArrowheads="1"/>
                </p:cNvSpPr>
                <p:nvPr/>
              </p:nvSpPr>
              <p:spPr bwMode="auto">
                <a:xfrm>
                  <a:off x="3888" y="2409"/>
                  <a:ext cx="1296" cy="631"/>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dirty="0" smtClean="0">
                      <a:latin typeface="Gill Sans MT" panose="020B0502020104020203" pitchFamily="34" charset="0"/>
                    </a:rPr>
                    <a:t>Ask: too </a:t>
                  </a:r>
                  <a:r>
                    <a:rPr lang="en-US" dirty="0">
                      <a:latin typeface="Gill Sans MT" panose="020B0502020104020203" pitchFamily="34" charset="0"/>
                    </a:rPr>
                    <a:t>blunt? Too </a:t>
                  </a:r>
                  <a:r>
                    <a:rPr lang="en-US" dirty="0" smtClean="0">
                      <a:latin typeface="Gill Sans MT" panose="020B0502020104020203" pitchFamily="34" charset="0"/>
                    </a:rPr>
                    <a:t>subtle?</a:t>
                  </a:r>
                </a:p>
                <a:p>
                  <a:pPr algn="ctr" eaLnBrk="1" hangingPunct="1"/>
                  <a:r>
                    <a:rPr lang="en-US" dirty="0" smtClean="0">
                      <a:latin typeface="Gill Sans MT" panose="020B0502020104020203" pitchFamily="34" charset="0"/>
                    </a:rPr>
                    <a:t>Is </a:t>
                  </a:r>
                  <a:r>
                    <a:rPr lang="en-US" dirty="0">
                      <a:latin typeface="Gill Sans MT" panose="020B0502020104020203" pitchFamily="34" charset="0"/>
                    </a:rPr>
                    <a:t>it clear?</a:t>
                  </a:r>
                </a:p>
                <a:p>
                  <a:pPr algn="ctr" eaLnBrk="1" hangingPunct="1"/>
                  <a:endParaRPr lang="en-US" altLang="en-US" dirty="0">
                    <a:latin typeface="Arial Narrow" panose="020B0606020202030204" pitchFamily="34" charset="0"/>
                  </a:endParaRPr>
                </a:p>
              </p:txBody>
            </p:sp>
          </p:grpSp>
          <p:grpSp>
            <p:nvGrpSpPr>
              <p:cNvPr id="6162" name="Group 21"/>
              <p:cNvGrpSpPr>
                <a:grpSpLocks/>
              </p:cNvGrpSpPr>
              <p:nvPr/>
            </p:nvGrpSpPr>
            <p:grpSpPr bwMode="auto">
              <a:xfrm>
                <a:off x="3836" y="2990"/>
                <a:ext cx="1544" cy="786"/>
                <a:chOff x="3888" y="3024"/>
                <a:chExt cx="1296" cy="816"/>
              </a:xfrm>
            </p:grpSpPr>
            <p:sp>
              <p:nvSpPr>
                <p:cNvPr id="6163" name="Rectangle 22"/>
                <p:cNvSpPr>
                  <a:spLocks noChangeArrowheads="1"/>
                </p:cNvSpPr>
                <p:nvPr/>
              </p:nvSpPr>
              <p:spPr bwMode="auto">
                <a:xfrm>
                  <a:off x="3888" y="3024"/>
                  <a:ext cx="1296" cy="3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smtClean="0">
                      <a:latin typeface="Arial Narrow" panose="020B0606020202030204" pitchFamily="34" charset="0"/>
                    </a:rPr>
                    <a:t>Format, punctuation,</a:t>
                  </a:r>
                </a:p>
                <a:p>
                  <a:pPr algn="ctr" eaLnBrk="1" hangingPunct="1"/>
                  <a:r>
                    <a:rPr lang="en-US" altLang="en-US" dirty="0" smtClean="0">
                      <a:latin typeface="Arial Narrow" panose="020B0606020202030204" pitchFamily="34" charset="0"/>
                    </a:rPr>
                    <a:t>correctness</a:t>
                  </a:r>
                  <a:endParaRPr lang="en-US" altLang="en-US" dirty="0">
                    <a:latin typeface="Arial Narrow" panose="020B0606020202030204" pitchFamily="34" charset="0"/>
                  </a:endParaRPr>
                </a:p>
              </p:txBody>
            </p:sp>
            <p:sp>
              <p:nvSpPr>
                <p:cNvPr id="6164" name="Rectangle 23"/>
                <p:cNvSpPr>
                  <a:spLocks noChangeArrowheads="1"/>
                </p:cNvSpPr>
                <p:nvPr/>
              </p:nvSpPr>
              <p:spPr bwMode="auto">
                <a:xfrm>
                  <a:off x="3888" y="3480"/>
                  <a:ext cx="1296" cy="3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latin typeface="Arial Narrow" panose="020B0606020202030204" pitchFamily="34" charset="0"/>
                    </a:rPr>
                    <a:t>Distribute Message</a:t>
                  </a:r>
                </a:p>
              </p:txBody>
            </p:sp>
          </p:grpSp>
        </p:grpSp>
        <p:grpSp>
          <p:nvGrpSpPr>
            <p:cNvPr id="6158" name="Group 24"/>
            <p:cNvGrpSpPr>
              <a:grpSpLocks/>
            </p:cNvGrpSpPr>
            <p:nvPr/>
          </p:nvGrpSpPr>
          <p:grpSpPr bwMode="auto">
            <a:xfrm>
              <a:off x="2094" y="1820"/>
              <a:ext cx="1572" cy="1880"/>
              <a:chOff x="2155" y="2112"/>
              <a:chExt cx="1450" cy="1605"/>
            </a:xfrm>
          </p:grpSpPr>
          <p:sp>
            <p:nvSpPr>
              <p:cNvPr id="6159" name="Rectangle 25"/>
              <p:cNvSpPr>
                <a:spLocks noChangeArrowheads="1"/>
              </p:cNvSpPr>
              <p:nvPr/>
            </p:nvSpPr>
            <p:spPr bwMode="auto">
              <a:xfrm>
                <a:off x="2155" y="2112"/>
                <a:ext cx="1424" cy="741"/>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dirty="0">
                    <a:latin typeface="Arial Narrow" panose="020B0606020202030204" pitchFamily="34" charset="0"/>
                  </a:rPr>
                  <a:t>Adapt to </a:t>
                </a:r>
              </a:p>
              <a:p>
                <a:pPr algn="ctr" eaLnBrk="1" hangingPunct="1"/>
                <a:r>
                  <a:rPr lang="en-US" altLang="en-US" dirty="0">
                    <a:latin typeface="Arial Narrow" panose="020B0606020202030204" pitchFamily="34" charset="0"/>
                  </a:rPr>
                  <a:t>the Audience</a:t>
                </a:r>
              </a:p>
            </p:txBody>
          </p:sp>
          <p:sp>
            <p:nvSpPr>
              <p:cNvPr id="6160" name="Rectangle 26"/>
              <p:cNvSpPr>
                <a:spLocks noChangeArrowheads="1"/>
              </p:cNvSpPr>
              <p:nvPr/>
            </p:nvSpPr>
            <p:spPr bwMode="auto">
              <a:xfrm>
                <a:off x="2181" y="2976"/>
                <a:ext cx="1424" cy="741"/>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n-US" altLang="en-US">
                    <a:latin typeface="Arial Narrow" panose="020B0606020202030204" pitchFamily="34" charset="0"/>
                  </a:rPr>
                  <a:t>Compose</a:t>
                </a:r>
              </a:p>
              <a:p>
                <a:pPr algn="ctr" eaLnBrk="1" hangingPunct="1"/>
                <a:r>
                  <a:rPr lang="en-US" altLang="en-US">
                    <a:latin typeface="Arial Narrow" panose="020B0606020202030204" pitchFamily="34" charset="0"/>
                  </a:rPr>
                  <a:t>the Message</a:t>
                </a:r>
              </a:p>
            </p:txBody>
          </p:sp>
        </p:grpSp>
      </p:grpSp>
    </p:spTree>
    <p:extLst>
      <p:ext uri="{BB962C8B-B14F-4D97-AF65-F5344CB8AC3E}">
        <p14:creationId xmlns:p14="http://schemas.microsoft.com/office/powerpoint/2010/main" val="111552370"/>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22090"/>
            <a:ext cx="9242472" cy="931945"/>
          </a:xfrm>
        </p:spPr>
        <p:txBody>
          <a:bodyPr/>
          <a:lstStyle/>
          <a:p>
            <a:pPr fontAlgn="base">
              <a:lnSpc>
                <a:spcPct val="90000"/>
              </a:lnSpc>
              <a:spcBef>
                <a:spcPct val="20000"/>
              </a:spcBef>
              <a:spcAft>
                <a:spcPct val="10000"/>
              </a:spcAft>
              <a:buClr>
                <a:srgbClr val="963C26"/>
              </a:buClr>
            </a:pPr>
            <a:r>
              <a:rPr lang="en-US" sz="4000" b="1" u="sng" dirty="0" smtClean="0"/>
              <a:t>Deciding on approach:</a:t>
            </a:r>
            <a:r>
              <a:rPr lang="en-US" sz="4000" dirty="0" smtClean="0"/>
              <a:t/>
            </a:r>
            <a:br>
              <a:rPr lang="en-US" sz="4000" dirty="0" smtClean="0"/>
            </a:br>
            <a:r>
              <a:rPr lang="en-US" sz="4000" dirty="0"/>
              <a:t/>
            </a:r>
            <a:br>
              <a:rPr lang="en-US" sz="4000" dirty="0"/>
            </a:br>
            <a:r>
              <a:rPr lang="en-US" sz="4000" dirty="0">
                <a:solidFill>
                  <a:srgbClr val="000000"/>
                </a:solidFill>
                <a:latin typeface="Gill Sans MT" panose="020B0502020104020203" pitchFamily="34" charset="0"/>
              </a:rPr>
              <a:t/>
            </a:r>
            <a:br>
              <a:rPr lang="en-US" sz="4000" dirty="0">
                <a:solidFill>
                  <a:srgbClr val="000000"/>
                </a:solidFill>
                <a:latin typeface="Gill Sans MT" panose="020B0502020104020203" pitchFamily="34" charset="0"/>
              </a:rPr>
            </a:br>
            <a:endParaRPr lang="en-US" sz="4000" dirty="0"/>
          </a:p>
        </p:txBody>
      </p:sp>
      <p:sp>
        <p:nvSpPr>
          <p:cNvPr id="3" name="TextBox 2"/>
          <p:cNvSpPr txBox="1"/>
          <p:nvPr/>
        </p:nvSpPr>
        <p:spPr>
          <a:xfrm>
            <a:off x="554672" y="1867989"/>
            <a:ext cx="5206048" cy="4832092"/>
          </a:xfrm>
          <a:prstGeom prst="rect">
            <a:avLst/>
          </a:prstGeom>
          <a:noFill/>
        </p:spPr>
        <p:txBody>
          <a:bodyPr wrap="square" rtlCol="0">
            <a:spAutoFit/>
          </a:bodyPr>
          <a:lstStyle/>
          <a:p>
            <a:r>
              <a:rPr lang="en-US" sz="2800" b="1" dirty="0" smtClean="0">
                <a:latin typeface="Gill Sans MT" panose="020B0502020104020203" pitchFamily="34" charset="0"/>
              </a:rPr>
              <a:t>DIRECT APPROACH</a:t>
            </a:r>
          </a:p>
          <a:p>
            <a:r>
              <a:rPr lang="en-US" sz="2800" dirty="0" smtClean="0">
                <a:latin typeface="Gill Sans MT" panose="020B0502020104020203" pitchFamily="34" charset="0"/>
              </a:rPr>
              <a:t>Anticipate the audience reaction. </a:t>
            </a:r>
          </a:p>
          <a:p>
            <a:pPr marL="285750" indent="-285750">
              <a:buFont typeface="Wingdings" panose="05000000000000000000" pitchFamily="2" charset="2"/>
              <a:buChar char="Ø"/>
            </a:pPr>
            <a:r>
              <a:rPr lang="en-US" sz="2800" dirty="0" smtClean="0">
                <a:latin typeface="Gill Sans MT" panose="020B0502020104020203" pitchFamily="34" charset="0"/>
              </a:rPr>
              <a:t>Enthusiastic, Interested. Neutral.</a:t>
            </a:r>
          </a:p>
          <a:p>
            <a:endParaRPr lang="en-US" sz="2800" dirty="0" smtClean="0">
              <a:latin typeface="Gill Sans MT" panose="020B0502020104020203" pitchFamily="34" charset="0"/>
            </a:endParaRPr>
          </a:p>
          <a:p>
            <a:r>
              <a:rPr lang="en-US" sz="2800" dirty="0" smtClean="0">
                <a:latin typeface="Gill Sans MT" panose="020B0502020104020203" pitchFamily="34" charset="0"/>
              </a:rPr>
              <a:t>Use it if </a:t>
            </a:r>
            <a:r>
              <a:rPr lang="en-US" sz="2800" dirty="0">
                <a:latin typeface="Gill Sans MT" panose="020B0502020104020203" pitchFamily="34" charset="0"/>
              </a:rPr>
              <a:t>the;</a:t>
            </a:r>
            <a:br>
              <a:rPr lang="en-US" sz="2800" dirty="0">
                <a:latin typeface="Gill Sans MT" panose="020B0502020104020203" pitchFamily="34" charset="0"/>
              </a:rPr>
            </a:br>
            <a:r>
              <a:rPr lang="en-US" sz="2800" dirty="0">
                <a:latin typeface="Gill Sans MT" panose="020B0502020104020203" pitchFamily="34" charset="0"/>
              </a:rPr>
              <a:t>1. If the bad news is minor, not damaging or insignificant.</a:t>
            </a:r>
            <a:br>
              <a:rPr lang="en-US" sz="2800" dirty="0">
                <a:latin typeface="Gill Sans MT" panose="020B0502020104020203" pitchFamily="34" charset="0"/>
              </a:rPr>
            </a:br>
            <a:r>
              <a:rPr lang="en-US" sz="2800" dirty="0">
                <a:latin typeface="Gill Sans MT" panose="020B0502020104020203" pitchFamily="34" charset="0"/>
              </a:rPr>
              <a:t>2. when the receiver may overlook the bad news.</a:t>
            </a:r>
            <a:br>
              <a:rPr lang="en-US" sz="2800" dirty="0">
                <a:latin typeface="Gill Sans MT" panose="020B0502020104020203" pitchFamily="34" charset="0"/>
              </a:rPr>
            </a:br>
            <a:r>
              <a:rPr lang="en-US" sz="2800" dirty="0">
                <a:latin typeface="Gill Sans MT" panose="020B0502020104020203" pitchFamily="34" charset="0"/>
              </a:rPr>
              <a:t>3. </a:t>
            </a:r>
            <a:r>
              <a:rPr lang="en-US" sz="2800" dirty="0"/>
              <a:t>When the organization or receiver prefers directness.</a:t>
            </a:r>
          </a:p>
        </p:txBody>
      </p:sp>
      <p:sp>
        <p:nvSpPr>
          <p:cNvPr id="4" name="TextBox 3"/>
          <p:cNvSpPr txBox="1"/>
          <p:nvPr/>
        </p:nvSpPr>
        <p:spPr>
          <a:xfrm>
            <a:off x="7106195" y="2276714"/>
            <a:ext cx="4297680" cy="3539430"/>
          </a:xfrm>
          <a:prstGeom prst="rect">
            <a:avLst/>
          </a:prstGeom>
          <a:noFill/>
        </p:spPr>
        <p:txBody>
          <a:bodyPr wrap="square" rtlCol="0">
            <a:spAutoFit/>
          </a:bodyPr>
          <a:lstStyle/>
          <a:p>
            <a:r>
              <a:rPr lang="en-US" sz="2800" b="1" dirty="0" smtClean="0">
                <a:latin typeface="Gill Sans MT" panose="020B0502020104020203" pitchFamily="34" charset="0"/>
              </a:rPr>
              <a:t>INDIRECT </a:t>
            </a:r>
            <a:r>
              <a:rPr lang="en-US" sz="2800" b="1" dirty="0">
                <a:latin typeface="Gill Sans MT" panose="020B0502020104020203" pitchFamily="34" charset="0"/>
              </a:rPr>
              <a:t>APPROACH</a:t>
            </a:r>
          </a:p>
          <a:p>
            <a:r>
              <a:rPr lang="en-US" sz="2800" dirty="0">
                <a:latin typeface="Gill Sans MT" panose="020B0502020104020203" pitchFamily="34" charset="0"/>
              </a:rPr>
              <a:t>Anticipate the audience reaction</a:t>
            </a:r>
            <a:r>
              <a:rPr lang="en-US" sz="2800" dirty="0" smtClean="0">
                <a:latin typeface="Gill Sans MT" panose="020B0502020104020203" pitchFamily="34" charset="0"/>
              </a:rPr>
              <a:t>.</a:t>
            </a:r>
          </a:p>
          <a:p>
            <a:endParaRPr lang="en-US" sz="2800" dirty="0">
              <a:latin typeface="Gill Sans MT" panose="020B0502020104020203" pitchFamily="34" charset="0"/>
            </a:endParaRPr>
          </a:p>
          <a:p>
            <a:pPr marL="285750" indent="-285750">
              <a:buFont typeface="Wingdings" panose="05000000000000000000" pitchFamily="2" charset="2"/>
              <a:buChar char="Ø"/>
            </a:pPr>
            <a:r>
              <a:rPr lang="en-US" sz="2800" dirty="0" smtClean="0">
                <a:latin typeface="Gill Sans MT" panose="020B0502020104020203" pitchFamily="34" charset="0"/>
              </a:rPr>
              <a:t>Disappointed</a:t>
            </a:r>
          </a:p>
          <a:p>
            <a:pPr marL="285750" indent="-285750">
              <a:buFont typeface="Wingdings" panose="05000000000000000000" pitchFamily="2" charset="2"/>
              <a:buChar char="Ø"/>
            </a:pPr>
            <a:r>
              <a:rPr lang="en-US" sz="2800" dirty="0" smtClean="0">
                <a:latin typeface="Gill Sans MT" panose="020B0502020104020203" pitchFamily="34" charset="0"/>
              </a:rPr>
              <a:t>Resistant</a:t>
            </a:r>
          </a:p>
          <a:p>
            <a:pPr marL="285750" indent="-285750">
              <a:buFont typeface="Wingdings" panose="05000000000000000000" pitchFamily="2" charset="2"/>
              <a:buChar char="Ø"/>
            </a:pPr>
            <a:r>
              <a:rPr lang="en-US" sz="2800" dirty="0" smtClean="0">
                <a:latin typeface="Gill Sans MT" panose="020B0502020104020203" pitchFamily="34" charset="0"/>
              </a:rPr>
              <a:t>Upset  </a:t>
            </a:r>
            <a:endParaRPr lang="en-US" sz="2800" dirty="0">
              <a:latin typeface="Gill Sans MT" panose="020B0502020104020203" pitchFamily="34" charset="0"/>
            </a:endParaRPr>
          </a:p>
          <a:p>
            <a:endParaRPr lang="en-US" sz="2800" dirty="0"/>
          </a:p>
        </p:txBody>
      </p:sp>
      <p:sp>
        <p:nvSpPr>
          <p:cNvPr id="5" name="TextBox 4"/>
          <p:cNvSpPr txBox="1"/>
          <p:nvPr/>
        </p:nvSpPr>
        <p:spPr>
          <a:xfrm>
            <a:off x="1776549" y="1037792"/>
            <a:ext cx="9274628" cy="523220"/>
          </a:xfrm>
          <a:prstGeom prst="rect">
            <a:avLst/>
          </a:prstGeom>
          <a:noFill/>
        </p:spPr>
        <p:txBody>
          <a:bodyPr wrap="square" rtlCol="0">
            <a:spAutoFit/>
          </a:bodyPr>
          <a:lstStyle/>
          <a:p>
            <a:r>
              <a:rPr lang="en-US" sz="2800" dirty="0" smtClean="0"/>
              <a:t>Analyze your audience and purpose first.</a:t>
            </a:r>
            <a:endParaRPr lang="en-US" sz="2800" dirty="0"/>
          </a:p>
        </p:txBody>
      </p:sp>
    </p:spTree>
    <p:extLst>
      <p:ext uri="{BB962C8B-B14F-4D97-AF65-F5344CB8AC3E}">
        <p14:creationId xmlns:p14="http://schemas.microsoft.com/office/powerpoint/2010/main" val="37138420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979" name="Rectangle 3"/>
          <p:cNvSpPr>
            <a:spLocks noGrp="1" noChangeArrowheads="1"/>
          </p:cNvSpPr>
          <p:nvPr>
            <p:ph type="title"/>
          </p:nvPr>
        </p:nvSpPr>
        <p:spPr>
          <a:xfrm>
            <a:off x="1981200" y="381000"/>
            <a:ext cx="8229600" cy="1600200"/>
          </a:xfrm>
          <a:solidFill>
            <a:schemeClr val="tx1"/>
          </a:solidFill>
          <a:ln w="9525">
            <a:solidFill>
              <a:schemeClr val="tx1"/>
            </a:solidFill>
          </a:ln>
        </p:spPr>
        <p:txBody>
          <a:bodyPr/>
          <a:lstStyle/>
          <a:p>
            <a:r>
              <a:rPr lang="en-US" sz="5400" dirty="0">
                <a:solidFill>
                  <a:schemeClr val="bg1"/>
                </a:solidFill>
                <a:effectLst>
                  <a:outerShdw blurRad="38100" dist="38100" dir="2700000" algn="tl">
                    <a:srgbClr val="000000"/>
                  </a:outerShdw>
                </a:effectLst>
              </a:rPr>
              <a:t>The Direct Approach</a:t>
            </a:r>
          </a:p>
        </p:txBody>
      </p:sp>
      <p:grpSp>
        <p:nvGrpSpPr>
          <p:cNvPr id="13" name="Group 12"/>
          <p:cNvGrpSpPr/>
          <p:nvPr/>
        </p:nvGrpSpPr>
        <p:grpSpPr>
          <a:xfrm>
            <a:off x="2133600" y="2163764"/>
            <a:ext cx="7924800" cy="3825875"/>
            <a:chOff x="609600" y="2163763"/>
            <a:chExt cx="7924800" cy="3825875"/>
          </a:xfrm>
        </p:grpSpPr>
        <p:sp>
          <p:nvSpPr>
            <p:cNvPr id="766983" name="Line 7"/>
            <p:cNvSpPr>
              <a:spLocks noChangeShapeType="1"/>
            </p:cNvSpPr>
            <p:nvPr/>
          </p:nvSpPr>
          <p:spPr bwMode="auto">
            <a:xfrm>
              <a:off x="609600" y="2392363"/>
              <a:ext cx="7924800" cy="0"/>
            </a:xfrm>
            <a:prstGeom prst="line">
              <a:avLst/>
            </a:prstGeom>
            <a:noFill/>
            <a:ln w="57150">
              <a:solidFill>
                <a:schemeClr val="tx1"/>
              </a:solidFill>
              <a:round/>
              <a:headEnd/>
              <a:tailEnd type="triangle" w="med" len="med"/>
            </a:ln>
            <a:effectLst/>
          </p:spPr>
          <p:txBody>
            <a:bodyPr/>
            <a:lstStyle/>
            <a:p>
              <a:endParaRPr lang="en-US" dirty="0"/>
            </a:p>
          </p:txBody>
        </p:sp>
        <p:sp>
          <p:nvSpPr>
            <p:cNvPr id="766985" name="Text Box 9"/>
            <p:cNvSpPr txBox="1">
              <a:spLocks noChangeArrowheads="1"/>
            </p:cNvSpPr>
            <p:nvPr/>
          </p:nvSpPr>
          <p:spPr bwMode="auto">
            <a:xfrm>
              <a:off x="3200400" y="2163763"/>
              <a:ext cx="2665413" cy="396875"/>
            </a:xfrm>
            <a:prstGeom prst="rect">
              <a:avLst/>
            </a:prstGeom>
            <a:solidFill>
              <a:schemeClr val="bg1"/>
            </a:solidFill>
            <a:ln w="9525">
              <a:noFill/>
              <a:miter lim="800000"/>
              <a:headEnd/>
              <a:tailEnd/>
            </a:ln>
            <a:effectLst/>
          </p:spPr>
          <p:txBody>
            <a:bodyPr wrap="none">
              <a:spAutoFit/>
            </a:bodyPr>
            <a:lstStyle/>
            <a:p>
              <a:pPr eaLnBrk="1" hangingPunct="1"/>
              <a:r>
                <a:rPr lang="en-US" sz="2000" b="1" dirty="0">
                  <a:latin typeface="Arial" charset="0"/>
                </a:rPr>
                <a:t>Flow of the Message</a:t>
              </a:r>
            </a:p>
          </p:txBody>
        </p:sp>
        <p:sp>
          <p:nvSpPr>
            <p:cNvPr id="766987" name="AutoShape 11"/>
            <p:cNvSpPr>
              <a:spLocks noChangeArrowheads="1"/>
            </p:cNvSpPr>
            <p:nvPr/>
          </p:nvSpPr>
          <p:spPr bwMode="auto">
            <a:xfrm>
              <a:off x="609600" y="2819400"/>
              <a:ext cx="2641600" cy="2514600"/>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a:latin typeface="Arial" charset="0"/>
                </a:rPr>
                <a:t>Bad News</a:t>
              </a:r>
            </a:p>
            <a:p>
              <a:pPr algn="ctr"/>
              <a:endParaRPr lang="en-US" dirty="0"/>
            </a:p>
            <a:p>
              <a:pPr algn="ctr"/>
              <a:endParaRPr lang="en-US" dirty="0"/>
            </a:p>
            <a:p>
              <a:pPr algn="ctr"/>
              <a:endParaRPr lang="en-US" dirty="0"/>
            </a:p>
            <a:p>
              <a:pPr algn="ctr"/>
              <a:r>
                <a:rPr lang="en-US" i="1" dirty="0">
                  <a:latin typeface="Arial" charset="0"/>
                </a:rPr>
                <a:t>Step 1</a:t>
              </a:r>
            </a:p>
          </p:txBody>
        </p:sp>
        <p:sp>
          <p:nvSpPr>
            <p:cNvPr id="766988" name="AutoShape 12"/>
            <p:cNvSpPr>
              <a:spLocks noChangeArrowheads="1"/>
            </p:cNvSpPr>
            <p:nvPr/>
          </p:nvSpPr>
          <p:spPr bwMode="auto">
            <a:xfrm>
              <a:off x="3251200" y="2819400"/>
              <a:ext cx="2641600" cy="2514600"/>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a:latin typeface="Arial" charset="0"/>
                </a:rPr>
                <a:t>Reasons</a:t>
              </a:r>
            </a:p>
            <a:p>
              <a:pPr algn="ctr"/>
              <a:endParaRPr lang="en-US" dirty="0"/>
            </a:p>
            <a:p>
              <a:pPr algn="ctr"/>
              <a:endParaRPr lang="en-US" dirty="0"/>
            </a:p>
            <a:p>
              <a:pPr algn="ctr"/>
              <a:endParaRPr lang="en-US" dirty="0"/>
            </a:p>
            <a:p>
              <a:pPr algn="ctr"/>
              <a:r>
                <a:rPr lang="en-US" i="1" dirty="0">
                  <a:latin typeface="Arial" charset="0"/>
                </a:rPr>
                <a:t>Step 2</a:t>
              </a:r>
            </a:p>
          </p:txBody>
        </p:sp>
        <p:sp>
          <p:nvSpPr>
            <p:cNvPr id="766989" name="AutoShape 13"/>
            <p:cNvSpPr>
              <a:spLocks noChangeArrowheads="1"/>
            </p:cNvSpPr>
            <p:nvPr/>
          </p:nvSpPr>
          <p:spPr bwMode="auto">
            <a:xfrm>
              <a:off x="5892800" y="2819400"/>
              <a:ext cx="2641600" cy="2514600"/>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a:latin typeface="Arial" charset="0"/>
                </a:rPr>
                <a:t>Positive Close</a:t>
              </a:r>
            </a:p>
            <a:p>
              <a:pPr algn="ctr"/>
              <a:endParaRPr lang="en-US" dirty="0"/>
            </a:p>
            <a:p>
              <a:pPr algn="ctr"/>
              <a:endParaRPr lang="en-US" dirty="0"/>
            </a:p>
            <a:p>
              <a:pPr algn="ctr"/>
              <a:endParaRPr lang="en-US" dirty="0"/>
            </a:p>
            <a:p>
              <a:pPr algn="ctr"/>
              <a:r>
                <a:rPr lang="en-US" i="1" dirty="0">
                  <a:latin typeface="Arial" charset="0"/>
                </a:rPr>
                <a:t>Step 3</a:t>
              </a:r>
            </a:p>
          </p:txBody>
        </p:sp>
        <p:cxnSp>
          <p:nvCxnSpPr>
            <p:cNvPr id="766991" name="AutoShape 15"/>
            <p:cNvCxnSpPr>
              <a:cxnSpLocks noChangeShapeType="1"/>
              <a:stCxn id="766987" idx="2"/>
              <a:endCxn id="766989" idx="2"/>
            </p:cNvCxnSpPr>
            <p:nvPr/>
          </p:nvCxnSpPr>
          <p:spPr bwMode="auto">
            <a:xfrm rot="16200000" flipH="1">
              <a:off x="4571206" y="2693194"/>
              <a:ext cx="1588" cy="5283200"/>
            </a:xfrm>
            <a:prstGeom prst="bentConnector3">
              <a:avLst>
                <a:gd name="adj1" fmla="val 29000000"/>
              </a:avLst>
            </a:prstGeom>
            <a:noFill/>
            <a:ln w="57150">
              <a:solidFill>
                <a:schemeClr val="tx1"/>
              </a:solidFill>
              <a:miter lim="800000"/>
              <a:headEnd/>
              <a:tailEnd/>
            </a:ln>
            <a:effectLst/>
          </p:spPr>
        </p:cxnSp>
        <p:sp>
          <p:nvSpPr>
            <p:cNvPr id="766986" name="Text Box 10"/>
            <p:cNvSpPr txBox="1">
              <a:spLocks noChangeArrowheads="1"/>
            </p:cNvSpPr>
            <p:nvPr/>
          </p:nvSpPr>
          <p:spPr bwMode="auto">
            <a:xfrm>
              <a:off x="2895600" y="5592763"/>
              <a:ext cx="3373438" cy="396875"/>
            </a:xfrm>
            <a:prstGeom prst="rect">
              <a:avLst/>
            </a:prstGeom>
            <a:solidFill>
              <a:schemeClr val="bg1"/>
            </a:solidFill>
            <a:ln w="9525">
              <a:noFill/>
              <a:miter lim="800000"/>
              <a:headEnd/>
              <a:tailEnd/>
            </a:ln>
            <a:effectLst/>
          </p:spPr>
          <p:txBody>
            <a:bodyPr wrap="none">
              <a:spAutoFit/>
            </a:bodyPr>
            <a:lstStyle/>
            <a:p>
              <a:pPr eaLnBrk="1" hangingPunct="1"/>
              <a:r>
                <a:rPr lang="en-US" sz="2000" b="1" dirty="0">
                  <a:latin typeface="Arial" charset="0"/>
                </a:rPr>
                <a:t>Substance of the Message</a:t>
              </a:r>
            </a:p>
          </p:txBody>
        </p:sp>
      </p:grpSp>
    </p:spTree>
    <p:extLst>
      <p:ext uri="{BB962C8B-B14F-4D97-AF65-F5344CB8AC3E}">
        <p14:creationId xmlns:p14="http://schemas.microsoft.com/office/powerpoint/2010/main" val="305382781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7" name="Rectangle 3"/>
          <p:cNvSpPr>
            <a:spLocks noGrp="1" noChangeArrowheads="1"/>
          </p:cNvSpPr>
          <p:nvPr>
            <p:ph type="title"/>
          </p:nvPr>
        </p:nvSpPr>
        <p:spPr>
          <a:xfrm>
            <a:off x="287383" y="381000"/>
            <a:ext cx="10985863" cy="794657"/>
          </a:xfrm>
          <a:solidFill>
            <a:schemeClr val="tx1"/>
          </a:solidFill>
          <a:ln w="9525">
            <a:solidFill>
              <a:schemeClr val="tx1"/>
            </a:solidFill>
          </a:ln>
        </p:spPr>
        <p:txBody>
          <a:bodyPr/>
          <a:lstStyle/>
          <a:p>
            <a:pPr algn="ctr"/>
            <a:r>
              <a:rPr lang="en-US" sz="4000" dirty="0">
                <a:solidFill>
                  <a:schemeClr val="bg1"/>
                </a:solidFill>
                <a:effectLst>
                  <a:outerShdw blurRad="38100" dist="38100" dir="2700000" algn="tl">
                    <a:srgbClr val="000000"/>
                  </a:outerShdw>
                </a:effectLst>
              </a:rPr>
              <a:t>The Indirect </a:t>
            </a:r>
            <a:r>
              <a:rPr lang="en-US" sz="4000" dirty="0" smtClean="0">
                <a:solidFill>
                  <a:schemeClr val="bg1"/>
                </a:solidFill>
                <a:effectLst>
                  <a:outerShdw blurRad="38100" dist="38100" dir="2700000" algn="tl">
                    <a:srgbClr val="000000"/>
                  </a:outerShdw>
                </a:effectLst>
              </a:rPr>
              <a:t>Approach: four main parts</a:t>
            </a:r>
            <a:endParaRPr lang="en-US" sz="4000" dirty="0">
              <a:solidFill>
                <a:schemeClr val="bg1"/>
              </a:solidFill>
              <a:effectLst>
                <a:outerShdw blurRad="38100" dist="38100" dir="2700000" algn="tl">
                  <a:srgbClr val="000000"/>
                </a:outerShdw>
              </a:effectLst>
            </a:endParaRPr>
          </a:p>
        </p:txBody>
      </p:sp>
      <p:grpSp>
        <p:nvGrpSpPr>
          <p:cNvPr id="16" name="Group 15"/>
          <p:cNvGrpSpPr/>
          <p:nvPr/>
        </p:nvGrpSpPr>
        <p:grpSpPr>
          <a:xfrm>
            <a:off x="195943" y="1432243"/>
            <a:ext cx="11808823" cy="5133306"/>
            <a:chOff x="609600" y="2163763"/>
            <a:chExt cx="7924800" cy="3911600"/>
          </a:xfrm>
        </p:grpSpPr>
        <p:sp>
          <p:nvSpPr>
            <p:cNvPr id="769033" name="Line 9"/>
            <p:cNvSpPr>
              <a:spLocks noChangeShapeType="1"/>
            </p:cNvSpPr>
            <p:nvPr/>
          </p:nvSpPr>
          <p:spPr bwMode="auto">
            <a:xfrm>
              <a:off x="609600" y="2392363"/>
              <a:ext cx="7924800" cy="0"/>
            </a:xfrm>
            <a:prstGeom prst="line">
              <a:avLst/>
            </a:prstGeom>
            <a:noFill/>
            <a:ln w="57150">
              <a:solidFill>
                <a:schemeClr val="tx1"/>
              </a:solidFill>
              <a:round/>
              <a:headEnd/>
              <a:tailEnd type="triangle" w="med" len="med"/>
            </a:ln>
            <a:effectLst/>
          </p:spPr>
          <p:txBody>
            <a:bodyPr/>
            <a:lstStyle/>
            <a:p>
              <a:endParaRPr lang="en-US" dirty="0"/>
            </a:p>
          </p:txBody>
        </p:sp>
        <p:sp>
          <p:nvSpPr>
            <p:cNvPr id="769034" name="Text Box 10"/>
            <p:cNvSpPr txBox="1">
              <a:spLocks noChangeArrowheads="1"/>
            </p:cNvSpPr>
            <p:nvPr/>
          </p:nvSpPr>
          <p:spPr bwMode="auto">
            <a:xfrm>
              <a:off x="3200400" y="2163763"/>
              <a:ext cx="2665413" cy="396875"/>
            </a:xfrm>
            <a:prstGeom prst="rect">
              <a:avLst/>
            </a:prstGeom>
            <a:solidFill>
              <a:schemeClr val="bg1"/>
            </a:solidFill>
            <a:ln w="9525">
              <a:noFill/>
              <a:miter lim="800000"/>
              <a:headEnd/>
              <a:tailEnd/>
            </a:ln>
            <a:effectLst/>
          </p:spPr>
          <p:txBody>
            <a:bodyPr wrap="none">
              <a:spAutoFit/>
            </a:bodyPr>
            <a:lstStyle/>
            <a:p>
              <a:pPr eaLnBrk="1" hangingPunct="1"/>
              <a:r>
                <a:rPr lang="en-US" sz="2000" b="1" dirty="0">
                  <a:latin typeface="Arial" charset="0"/>
                </a:rPr>
                <a:t>Flow of the Message</a:t>
              </a:r>
            </a:p>
          </p:txBody>
        </p:sp>
        <p:sp>
          <p:nvSpPr>
            <p:cNvPr id="769037" name="AutoShape 13"/>
            <p:cNvSpPr>
              <a:spLocks noChangeArrowheads="1"/>
            </p:cNvSpPr>
            <p:nvPr/>
          </p:nvSpPr>
          <p:spPr bwMode="auto">
            <a:xfrm>
              <a:off x="609601" y="2736851"/>
              <a:ext cx="1677366" cy="2864585"/>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smtClean="0">
                  <a:latin typeface="Arial" charset="0"/>
                </a:rPr>
                <a:t>Buffer:</a:t>
              </a:r>
            </a:p>
            <a:p>
              <a:pPr algn="ctr"/>
              <a:r>
                <a:rPr lang="en-US" b="1" dirty="0" smtClean="0">
                  <a:latin typeface="Arial" charset="0"/>
                </a:rPr>
                <a:t>Positive or neutral</a:t>
              </a:r>
            </a:p>
            <a:p>
              <a:pPr algn="ctr"/>
              <a:r>
                <a:rPr lang="en-US" b="1" dirty="0">
                  <a:latin typeface="Arial" charset="0"/>
                </a:rPr>
                <a:t>o</a:t>
              </a:r>
              <a:r>
                <a:rPr lang="en-US" b="1" dirty="0" smtClean="0">
                  <a:latin typeface="Arial" charset="0"/>
                </a:rPr>
                <a:t>pening that </a:t>
              </a:r>
            </a:p>
            <a:p>
              <a:pPr algn="ctr"/>
              <a:r>
                <a:rPr lang="en-US" b="1" dirty="0">
                  <a:latin typeface="Arial" charset="0"/>
                </a:rPr>
                <a:t>d</a:t>
              </a:r>
              <a:r>
                <a:rPr lang="en-US" b="1" dirty="0" smtClean="0">
                  <a:latin typeface="Arial" charset="0"/>
                </a:rPr>
                <a:t>oesn't reveal </a:t>
              </a:r>
            </a:p>
            <a:p>
              <a:pPr algn="ctr"/>
              <a:r>
                <a:rPr lang="en-US" b="1" dirty="0" smtClean="0">
                  <a:latin typeface="Arial" charset="0"/>
                </a:rPr>
                <a:t>The bad news. </a:t>
              </a:r>
            </a:p>
            <a:p>
              <a:pPr algn="ctr"/>
              <a:endParaRPr lang="en-US" i="1" dirty="0" smtClean="0">
                <a:latin typeface="Arial" charset="0"/>
              </a:endParaRPr>
            </a:p>
            <a:p>
              <a:pPr algn="ctr"/>
              <a:r>
                <a:rPr lang="en-US" i="1" dirty="0" smtClean="0">
                  <a:latin typeface="Arial" charset="0"/>
                </a:rPr>
                <a:t>Step </a:t>
              </a:r>
              <a:r>
                <a:rPr lang="en-US" i="1" dirty="0">
                  <a:latin typeface="Arial" charset="0"/>
                </a:rPr>
                <a:t>1</a:t>
              </a:r>
            </a:p>
          </p:txBody>
        </p:sp>
        <p:sp>
          <p:nvSpPr>
            <p:cNvPr id="769038" name="AutoShape 14"/>
            <p:cNvSpPr>
              <a:spLocks noChangeArrowheads="1"/>
            </p:cNvSpPr>
            <p:nvPr/>
          </p:nvSpPr>
          <p:spPr bwMode="auto">
            <a:xfrm>
              <a:off x="2286967" y="2743202"/>
              <a:ext cx="2089173" cy="2858233"/>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smtClean="0">
                  <a:latin typeface="Arial" charset="0"/>
                </a:rPr>
                <a:t>Reasons/</a:t>
              </a:r>
            </a:p>
            <a:p>
              <a:pPr algn="ctr"/>
              <a:r>
                <a:rPr lang="en-US" sz="2800" b="1" dirty="0" smtClean="0">
                  <a:latin typeface="Arial" charset="0"/>
                </a:rPr>
                <a:t>Explanation:</a:t>
              </a:r>
            </a:p>
            <a:p>
              <a:pPr algn="ctr"/>
              <a:endParaRPr lang="en-US" b="1" dirty="0" smtClean="0">
                <a:latin typeface="Arial" charset="0"/>
              </a:endParaRPr>
            </a:p>
            <a:p>
              <a:pPr algn="ctr"/>
              <a:r>
                <a:rPr lang="en-US" b="1" dirty="0" smtClean="0">
                  <a:latin typeface="Arial" charset="0"/>
                </a:rPr>
                <a:t>Analysis of Circumstances </a:t>
              </a:r>
            </a:p>
            <a:p>
              <a:pPr algn="ctr"/>
              <a:r>
                <a:rPr lang="en-US" b="1" dirty="0" smtClean="0">
                  <a:latin typeface="Arial" charset="0"/>
                </a:rPr>
                <a:t>&amp; causes of</a:t>
              </a:r>
            </a:p>
            <a:p>
              <a:pPr algn="ctr"/>
              <a:r>
                <a:rPr lang="en-US" b="1" dirty="0" smtClean="0">
                  <a:latin typeface="Arial" charset="0"/>
                </a:rPr>
                <a:t>Bad news</a:t>
              </a:r>
              <a:endParaRPr lang="en-US" b="1" dirty="0">
                <a:latin typeface="Arial" charset="0"/>
              </a:endParaRPr>
            </a:p>
            <a:p>
              <a:pPr algn="ctr"/>
              <a:endParaRPr lang="en-US" i="1" dirty="0" smtClean="0">
                <a:latin typeface="Arial" charset="0"/>
              </a:endParaRPr>
            </a:p>
            <a:p>
              <a:pPr algn="ctr"/>
              <a:r>
                <a:rPr lang="en-US" i="1" dirty="0" smtClean="0">
                  <a:latin typeface="Arial" charset="0"/>
                </a:rPr>
                <a:t>Step </a:t>
              </a:r>
              <a:r>
                <a:rPr lang="en-US" i="1" dirty="0">
                  <a:latin typeface="Arial" charset="0"/>
                </a:rPr>
                <a:t>2</a:t>
              </a:r>
            </a:p>
          </p:txBody>
        </p:sp>
        <p:sp>
          <p:nvSpPr>
            <p:cNvPr id="769039" name="AutoShape 15"/>
            <p:cNvSpPr>
              <a:spLocks noChangeArrowheads="1"/>
            </p:cNvSpPr>
            <p:nvPr/>
          </p:nvSpPr>
          <p:spPr bwMode="auto">
            <a:xfrm>
              <a:off x="4572000" y="2819400"/>
              <a:ext cx="1981200" cy="25146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sz="2800" b="1" dirty="0">
                  <a:latin typeface="Arial" charset="0"/>
                </a:rPr>
                <a:t>Bad </a:t>
              </a:r>
            </a:p>
            <a:p>
              <a:pPr algn="ctr"/>
              <a:r>
                <a:rPr lang="en-US" sz="2800" b="1" dirty="0">
                  <a:latin typeface="Arial" charset="0"/>
                </a:rPr>
                <a:t>News</a:t>
              </a:r>
            </a:p>
            <a:p>
              <a:pPr algn="ctr"/>
              <a:endParaRPr lang="en-US" sz="2800" b="1" dirty="0">
                <a:latin typeface="Arial" charset="0"/>
              </a:endParaRPr>
            </a:p>
            <a:p>
              <a:pPr algn="ctr"/>
              <a:r>
                <a:rPr lang="en-US" sz="2800" b="1" dirty="0">
                  <a:latin typeface="Arial" charset="0"/>
                </a:rPr>
                <a:t>Step 3</a:t>
              </a:r>
            </a:p>
          </p:txBody>
        </p:sp>
        <p:sp>
          <p:nvSpPr>
            <p:cNvPr id="769040" name="AutoShape 16"/>
            <p:cNvSpPr>
              <a:spLocks noChangeArrowheads="1"/>
            </p:cNvSpPr>
            <p:nvPr/>
          </p:nvSpPr>
          <p:spPr bwMode="auto">
            <a:xfrm>
              <a:off x="6553200" y="2819400"/>
              <a:ext cx="1981200" cy="2514600"/>
            </a:xfrm>
            <a:prstGeom prst="foldedCorner">
              <a:avLst>
                <a:gd name="adj" fmla="val 12500"/>
              </a:avLst>
            </a:prstGeom>
            <a:solidFill>
              <a:schemeClr val="accent1"/>
            </a:solidFill>
            <a:ln w="9525">
              <a:solidFill>
                <a:schemeClr val="tx1"/>
              </a:solidFill>
              <a:round/>
              <a:headEnd/>
              <a:tailEnd/>
            </a:ln>
            <a:effectLst/>
          </p:spPr>
          <p:txBody>
            <a:bodyPr wrap="none" anchor="ctr"/>
            <a:lstStyle/>
            <a:p>
              <a:pPr algn="ctr"/>
              <a:r>
                <a:rPr lang="en-US" sz="2800" b="1" dirty="0">
                  <a:latin typeface="Arial" charset="0"/>
                </a:rPr>
                <a:t>Positive </a:t>
              </a:r>
            </a:p>
            <a:p>
              <a:pPr algn="ctr"/>
              <a:r>
                <a:rPr lang="en-US" sz="2800" b="1" dirty="0">
                  <a:latin typeface="Arial" charset="0"/>
                </a:rPr>
                <a:t>Close</a:t>
              </a:r>
            </a:p>
            <a:p>
              <a:pPr algn="ctr"/>
              <a:endParaRPr lang="en-US" sz="2800" b="1" dirty="0">
                <a:latin typeface="Arial" charset="0"/>
              </a:endParaRPr>
            </a:p>
            <a:p>
              <a:pPr algn="ctr"/>
              <a:r>
                <a:rPr lang="en-US" sz="2800" b="1" dirty="0">
                  <a:latin typeface="Arial" charset="0"/>
                </a:rPr>
                <a:t>Step 4</a:t>
              </a:r>
            </a:p>
          </p:txBody>
        </p:sp>
        <p:sp>
          <p:nvSpPr>
            <p:cNvPr id="769041" name="AutoShape 17"/>
            <p:cNvSpPr>
              <a:spLocks noChangeArrowheads="1"/>
            </p:cNvSpPr>
            <p:nvPr/>
          </p:nvSpPr>
          <p:spPr bwMode="auto">
            <a:xfrm>
              <a:off x="4376140" y="2743202"/>
              <a:ext cx="2177059" cy="2858233"/>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smtClean="0">
                  <a:latin typeface="Arial" charset="0"/>
                </a:rPr>
                <a:t>Implied bad</a:t>
              </a:r>
            </a:p>
            <a:p>
              <a:pPr algn="ctr"/>
              <a:r>
                <a:rPr lang="en-US" sz="2800" b="1" dirty="0" smtClean="0">
                  <a:latin typeface="Arial" charset="0"/>
                </a:rPr>
                <a:t>News/:</a:t>
              </a:r>
              <a:endParaRPr lang="en-US" sz="2800" b="1" dirty="0">
                <a:latin typeface="Arial" charset="0"/>
              </a:endParaRPr>
            </a:p>
            <a:p>
              <a:pPr algn="ctr"/>
              <a:r>
                <a:rPr lang="en-US" b="1" dirty="0" smtClean="0">
                  <a:latin typeface="Arial" charset="0"/>
                </a:rPr>
                <a:t>Understated expression</a:t>
              </a:r>
            </a:p>
            <a:p>
              <a:pPr algn="ctr"/>
              <a:r>
                <a:rPr lang="en-US" b="1" dirty="0" smtClean="0">
                  <a:latin typeface="Arial" charset="0"/>
                </a:rPr>
                <a:t>Of bad news.</a:t>
              </a:r>
            </a:p>
            <a:p>
              <a:pPr algn="ctr"/>
              <a:r>
                <a:rPr lang="en-US" b="1" dirty="0" smtClean="0">
                  <a:latin typeface="Arial" charset="0"/>
                </a:rPr>
                <a:t>May include alternatives</a:t>
              </a:r>
            </a:p>
            <a:p>
              <a:pPr algn="ctr"/>
              <a:r>
                <a:rPr lang="en-US" b="1" dirty="0" smtClean="0">
                  <a:latin typeface="Arial" charset="0"/>
                </a:rPr>
                <a:t>Or compromises</a:t>
              </a:r>
            </a:p>
            <a:p>
              <a:pPr algn="ctr"/>
              <a:endParaRPr lang="en-US" i="1" dirty="0" smtClean="0">
                <a:latin typeface="Arial" charset="0"/>
              </a:endParaRPr>
            </a:p>
            <a:p>
              <a:pPr algn="ctr"/>
              <a:r>
                <a:rPr lang="en-US" i="1" dirty="0" smtClean="0">
                  <a:latin typeface="Arial" charset="0"/>
                </a:rPr>
                <a:t>Step </a:t>
              </a:r>
              <a:r>
                <a:rPr lang="en-US" i="1" dirty="0">
                  <a:latin typeface="Arial" charset="0"/>
                </a:rPr>
                <a:t>3</a:t>
              </a:r>
            </a:p>
          </p:txBody>
        </p:sp>
        <p:sp>
          <p:nvSpPr>
            <p:cNvPr id="769042" name="AutoShape 18"/>
            <p:cNvSpPr>
              <a:spLocks noChangeArrowheads="1"/>
            </p:cNvSpPr>
            <p:nvPr/>
          </p:nvSpPr>
          <p:spPr bwMode="auto">
            <a:xfrm>
              <a:off x="6553200" y="2743202"/>
              <a:ext cx="1981200" cy="2858233"/>
            </a:xfrm>
            <a:prstGeom prst="foldedCorner">
              <a:avLst>
                <a:gd name="adj" fmla="val 12500"/>
              </a:avLst>
            </a:prstGeom>
            <a:solidFill>
              <a:schemeClr val="bg1"/>
            </a:solidFill>
            <a:ln w="9525">
              <a:solidFill>
                <a:schemeClr val="tx1"/>
              </a:solidFill>
              <a:round/>
              <a:headEnd/>
              <a:tailEnd/>
            </a:ln>
            <a:effectLst>
              <a:outerShdw dist="107763" dir="2700000" algn="ctr" rotWithShape="0">
                <a:srgbClr val="B2B2B2">
                  <a:alpha val="49804"/>
                </a:srgbClr>
              </a:outerShdw>
            </a:effectLst>
          </p:spPr>
          <p:txBody>
            <a:bodyPr wrap="none" anchor="ctr"/>
            <a:lstStyle/>
            <a:p>
              <a:pPr algn="ctr"/>
              <a:r>
                <a:rPr lang="en-US" sz="2800" b="1" dirty="0" smtClean="0">
                  <a:latin typeface="Arial" charset="0"/>
                </a:rPr>
                <a:t>Positive/</a:t>
              </a:r>
            </a:p>
            <a:p>
              <a:pPr algn="ctr"/>
              <a:r>
                <a:rPr lang="en-US" sz="2800" b="1" dirty="0" smtClean="0">
                  <a:latin typeface="Arial" charset="0"/>
                </a:rPr>
                <a:t>friendly </a:t>
              </a:r>
              <a:endParaRPr lang="en-US" sz="2800" b="1" dirty="0">
                <a:latin typeface="Arial" charset="0"/>
              </a:endParaRPr>
            </a:p>
            <a:p>
              <a:pPr algn="ctr"/>
              <a:r>
                <a:rPr lang="en-US" sz="2800" b="1" dirty="0" smtClean="0">
                  <a:latin typeface="Arial" charset="0"/>
                </a:rPr>
                <a:t>Close:</a:t>
              </a:r>
            </a:p>
            <a:p>
              <a:pPr algn="ctr"/>
              <a:r>
                <a:rPr lang="en-US" b="1" dirty="0" smtClean="0">
                  <a:latin typeface="Arial" charset="0"/>
                </a:rPr>
                <a:t>Personalized </a:t>
              </a:r>
            </a:p>
            <a:p>
              <a:pPr algn="ctr"/>
              <a:r>
                <a:rPr lang="en-US" b="1" dirty="0" smtClean="0">
                  <a:latin typeface="Arial" charset="0"/>
                </a:rPr>
                <a:t>forward looking</a:t>
              </a:r>
            </a:p>
            <a:p>
              <a:pPr algn="ctr"/>
              <a:r>
                <a:rPr lang="en-US" b="1" dirty="0" smtClean="0">
                  <a:latin typeface="Arial" charset="0"/>
                </a:rPr>
                <a:t>Pleasant statement </a:t>
              </a:r>
              <a:endParaRPr lang="en-US" b="1" dirty="0">
                <a:latin typeface="Arial" charset="0"/>
              </a:endParaRPr>
            </a:p>
            <a:p>
              <a:pPr algn="ctr"/>
              <a:endParaRPr lang="en-US" sz="2800" b="1" dirty="0">
                <a:latin typeface="Arial" charset="0"/>
              </a:endParaRPr>
            </a:p>
            <a:p>
              <a:pPr algn="ctr"/>
              <a:r>
                <a:rPr lang="en-US" i="1" dirty="0">
                  <a:latin typeface="Arial" charset="0"/>
                </a:rPr>
                <a:t>Step 4</a:t>
              </a:r>
            </a:p>
          </p:txBody>
        </p:sp>
        <p:cxnSp>
          <p:nvCxnSpPr>
            <p:cNvPr id="769043" name="AutoShape 19"/>
            <p:cNvCxnSpPr>
              <a:cxnSpLocks noChangeShapeType="1"/>
              <a:stCxn id="769037" idx="2"/>
              <a:endCxn id="769042" idx="2"/>
            </p:cNvCxnSpPr>
            <p:nvPr/>
          </p:nvCxnSpPr>
          <p:spPr bwMode="auto">
            <a:xfrm rot="5400000" flipH="1" flipV="1">
              <a:off x="4496041" y="2553678"/>
              <a:ext cx="1" cy="6095516"/>
            </a:xfrm>
            <a:prstGeom prst="bentConnector3">
              <a:avLst>
                <a:gd name="adj1" fmla="val -22860000000"/>
              </a:avLst>
            </a:prstGeom>
            <a:noFill/>
            <a:ln w="57150">
              <a:solidFill>
                <a:schemeClr val="tx1"/>
              </a:solidFill>
              <a:miter lim="800000"/>
              <a:headEnd/>
              <a:tailEnd/>
            </a:ln>
            <a:effectLst/>
          </p:spPr>
        </p:cxnSp>
        <p:sp>
          <p:nvSpPr>
            <p:cNvPr id="769036" name="Text Box 12"/>
            <p:cNvSpPr txBox="1">
              <a:spLocks noChangeArrowheads="1"/>
            </p:cNvSpPr>
            <p:nvPr/>
          </p:nvSpPr>
          <p:spPr bwMode="auto">
            <a:xfrm>
              <a:off x="2689420" y="5678488"/>
              <a:ext cx="3373438" cy="396875"/>
            </a:xfrm>
            <a:prstGeom prst="rect">
              <a:avLst/>
            </a:prstGeom>
            <a:solidFill>
              <a:schemeClr val="bg1"/>
            </a:solidFill>
            <a:ln w="9525">
              <a:noFill/>
              <a:miter lim="800000"/>
              <a:headEnd/>
              <a:tailEnd/>
            </a:ln>
            <a:effectLst/>
          </p:spPr>
          <p:txBody>
            <a:bodyPr wrap="none">
              <a:spAutoFit/>
            </a:bodyPr>
            <a:lstStyle/>
            <a:p>
              <a:pPr eaLnBrk="1" hangingPunct="1"/>
              <a:r>
                <a:rPr lang="en-US" sz="2000" b="1" dirty="0">
                  <a:latin typeface="Arial" charset="0"/>
                </a:rPr>
                <a:t>Substance of the Message</a:t>
              </a:r>
            </a:p>
          </p:txBody>
        </p:sp>
      </p:grpSp>
    </p:spTree>
    <p:extLst>
      <p:ext uri="{BB962C8B-B14F-4D97-AF65-F5344CB8AC3E}">
        <p14:creationId xmlns:p14="http://schemas.microsoft.com/office/powerpoint/2010/main" val="3609137122"/>
      </p:ext>
    </p:extLst>
  </p:cSld>
  <p:clrMapOvr>
    <a:masterClrMapping/>
  </p:clrMapOvr>
  <p:transition>
    <p:fad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863</TotalTime>
  <Words>2212</Words>
  <Application>Microsoft Office PowerPoint</Application>
  <PresentationFormat>Widescreen</PresentationFormat>
  <Paragraphs>248</Paragraphs>
  <Slides>25</Slides>
  <Notes>4</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25</vt:i4>
      </vt:variant>
    </vt:vector>
  </HeadingPairs>
  <TitlesOfParts>
    <vt:vector size="40" baseType="lpstr">
      <vt:lpstr>Arial</vt:lpstr>
      <vt:lpstr>Arial Narrow</vt:lpstr>
      <vt:lpstr>Arial Rounded MT Bold</vt:lpstr>
      <vt:lpstr>Calibri</vt:lpstr>
      <vt:lpstr>Century Gothic</vt:lpstr>
      <vt:lpstr>Georgia</vt:lpstr>
      <vt:lpstr>Gill Sans MT</vt:lpstr>
      <vt:lpstr>helvetica neue</vt:lpstr>
      <vt:lpstr>MinionPro</vt:lpstr>
      <vt:lpstr>Open Sans</vt:lpstr>
      <vt:lpstr>proxima-nova</vt:lpstr>
      <vt:lpstr>Times New Roman</vt:lpstr>
      <vt:lpstr>Wingdings</vt:lpstr>
      <vt:lpstr>Wingdings 3</vt:lpstr>
      <vt:lpstr>Ion</vt:lpstr>
      <vt:lpstr>Writing Negative Letters and  Messages</vt:lpstr>
      <vt:lpstr>Tasks to do:</vt:lpstr>
      <vt:lpstr>What are negative messages?</vt:lpstr>
      <vt:lpstr>Consider the message to be a negative when:</vt:lpstr>
      <vt:lpstr>Goals in Communicating Bad News</vt:lpstr>
      <vt:lpstr>The Three-Step Process</vt:lpstr>
      <vt:lpstr>Deciding on approach:   </vt:lpstr>
      <vt:lpstr>The Direct Approach</vt:lpstr>
      <vt:lpstr>The Indirect Approach: four main parts</vt:lpstr>
      <vt:lpstr>Four elements strategy/ Techniques for delivering bad news in detail</vt:lpstr>
      <vt:lpstr>1. Buffering the Opening (introductory paragraph)</vt:lpstr>
      <vt:lpstr>PowerPoint Presentation</vt:lpstr>
      <vt:lpstr>2. Presenting the Reasons (Body paragraph)</vt:lpstr>
      <vt:lpstr>3. Implied/Cushioned Bad News. Body paragraph. The purpose is not to conceal the bad news, but to soften its impact.</vt:lpstr>
      <vt:lpstr>4. Closing Pleasantly- last paragraph.  The purpose of the closing is to maintain or rebuild goodwill.</vt:lpstr>
      <vt:lpstr>PowerPoint Presentation</vt:lpstr>
      <vt:lpstr>Essentials of business letters.</vt:lpstr>
      <vt:lpstr> </vt:lpstr>
      <vt:lpstr>Avoiding Three Causes of Legal Problems</vt:lpstr>
      <vt:lpstr>Avoiding Three Causes of Legal Problems</vt:lpstr>
      <vt:lpstr>Negative vs positive language</vt:lpstr>
      <vt:lpstr>Task: rewrite and improve.</vt:lpstr>
      <vt:lpstr>PowerPoint Presentation</vt:lpstr>
      <vt:lpstr>PowerPoint Presentation</vt:lpstr>
      <vt:lpstr>Sample scenarios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negative messages</dc:title>
  <dc:creator>Javed Hunzai</dc:creator>
  <cp:lastModifiedBy>MSHS</cp:lastModifiedBy>
  <cp:revision>96</cp:revision>
  <dcterms:created xsi:type="dcterms:W3CDTF">2019-03-26T09:46:38Z</dcterms:created>
  <dcterms:modified xsi:type="dcterms:W3CDTF">2021-05-21T09:27:58Z</dcterms:modified>
</cp:coreProperties>
</file>