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45"/>
  </p:notesMasterIdLst>
  <p:sldIdLst>
    <p:sldId id="256" r:id="rId2"/>
    <p:sldId id="257" r:id="rId3"/>
    <p:sldId id="321" r:id="rId4"/>
    <p:sldId id="304" r:id="rId5"/>
    <p:sldId id="258" r:id="rId6"/>
    <p:sldId id="259" r:id="rId7"/>
    <p:sldId id="310" r:id="rId8"/>
    <p:sldId id="311" r:id="rId9"/>
    <p:sldId id="265" r:id="rId10"/>
    <p:sldId id="266" r:id="rId11"/>
    <p:sldId id="268" r:id="rId12"/>
    <p:sldId id="269" r:id="rId13"/>
    <p:sldId id="307" r:id="rId14"/>
    <p:sldId id="264" r:id="rId15"/>
    <p:sldId id="261" r:id="rId16"/>
    <p:sldId id="267" r:id="rId17"/>
    <p:sldId id="275" r:id="rId18"/>
    <p:sldId id="312" r:id="rId19"/>
    <p:sldId id="276" r:id="rId20"/>
    <p:sldId id="277" r:id="rId21"/>
    <p:sldId id="282" r:id="rId22"/>
    <p:sldId id="313" r:id="rId23"/>
    <p:sldId id="314" r:id="rId24"/>
    <p:sldId id="316" r:id="rId25"/>
    <p:sldId id="317" r:id="rId26"/>
    <p:sldId id="318" r:id="rId27"/>
    <p:sldId id="319" r:id="rId28"/>
    <p:sldId id="320" r:id="rId29"/>
    <p:sldId id="284" r:id="rId30"/>
    <p:sldId id="280" r:id="rId31"/>
    <p:sldId id="295" r:id="rId32"/>
    <p:sldId id="309" r:id="rId33"/>
    <p:sldId id="288" r:id="rId34"/>
    <p:sldId id="281" r:id="rId35"/>
    <p:sldId id="286" r:id="rId36"/>
    <p:sldId id="287" r:id="rId37"/>
    <p:sldId id="285" r:id="rId38"/>
    <p:sldId id="278" r:id="rId39"/>
    <p:sldId id="294" r:id="rId40"/>
    <p:sldId id="292" r:id="rId41"/>
    <p:sldId id="290" r:id="rId42"/>
    <p:sldId id="291" r:id="rId43"/>
    <p:sldId id="296"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687014-F164-C940-9EA0-F657AE52CF50}" type="doc">
      <dgm:prSet loTypeId="urn:microsoft.com/office/officeart/2005/8/layout/hProcess4" loCatId="" qsTypeId="urn:microsoft.com/office/officeart/2005/8/quickstyle/simple4" qsCatId="simple" csTypeId="urn:microsoft.com/office/officeart/2005/8/colors/accent6_2" csCatId="accent6" phldr="1"/>
      <dgm:spPr/>
      <dgm:t>
        <a:bodyPr/>
        <a:lstStyle/>
        <a:p>
          <a:endParaRPr lang="en-US"/>
        </a:p>
      </dgm:t>
    </dgm:pt>
    <dgm:pt modelId="{A8B22856-406A-6145-95F3-D34E2D5B6591}">
      <dgm:prSet phldrT="[Text]"/>
      <dgm:spPr/>
      <dgm:t>
        <a:bodyPr/>
        <a:lstStyle/>
        <a:p>
          <a:r>
            <a:rPr lang="en-US" dirty="0" smtClean="0"/>
            <a:t>First paragraph</a:t>
          </a:r>
        </a:p>
        <a:p>
          <a:r>
            <a:rPr lang="en-US" dirty="0" smtClean="0"/>
            <a:t>(Opening)</a:t>
          </a:r>
          <a:endParaRPr lang="en-US" dirty="0"/>
        </a:p>
      </dgm:t>
    </dgm:pt>
    <dgm:pt modelId="{B1C844D8-94BF-0846-9DE9-9D379A769C05}" type="parTrans" cxnId="{952A12BF-35AB-8943-864D-0599A5E288E4}">
      <dgm:prSet/>
      <dgm:spPr/>
      <dgm:t>
        <a:bodyPr/>
        <a:lstStyle/>
        <a:p>
          <a:endParaRPr lang="en-US"/>
        </a:p>
      </dgm:t>
    </dgm:pt>
    <dgm:pt modelId="{64DD5BF4-4743-0449-93D6-8C1EA8D6F3AD}" type="sibTrans" cxnId="{952A12BF-35AB-8943-864D-0599A5E288E4}">
      <dgm:prSet/>
      <dgm:spPr/>
      <dgm:t>
        <a:bodyPr/>
        <a:lstStyle/>
        <a:p>
          <a:endParaRPr lang="en-US"/>
        </a:p>
      </dgm:t>
    </dgm:pt>
    <dgm:pt modelId="{CF73FBD9-43EC-3B41-BA08-FDC292E8E4AD}">
      <dgm:prSet phldrT="[Text]" custT="1"/>
      <dgm:spPr/>
      <dgm:t>
        <a:bodyPr/>
        <a:lstStyle/>
        <a:p>
          <a:r>
            <a:rPr lang="en-US" sz="2800" dirty="0" smtClean="0"/>
            <a:t>State information/Request</a:t>
          </a:r>
          <a:endParaRPr lang="en-US" sz="2800" dirty="0"/>
        </a:p>
      </dgm:t>
    </dgm:pt>
    <dgm:pt modelId="{915025E2-7214-7F4E-97C1-77611F147B08}" type="parTrans" cxnId="{872B05EF-D759-A34E-918E-CF2E1A7436AC}">
      <dgm:prSet/>
      <dgm:spPr/>
      <dgm:t>
        <a:bodyPr/>
        <a:lstStyle/>
        <a:p>
          <a:endParaRPr lang="en-US"/>
        </a:p>
      </dgm:t>
    </dgm:pt>
    <dgm:pt modelId="{3F1D951C-DAB9-0B49-9EBA-A08323DD19FB}" type="sibTrans" cxnId="{872B05EF-D759-A34E-918E-CF2E1A7436AC}">
      <dgm:prSet/>
      <dgm:spPr/>
      <dgm:t>
        <a:bodyPr/>
        <a:lstStyle/>
        <a:p>
          <a:endParaRPr lang="en-US"/>
        </a:p>
      </dgm:t>
    </dgm:pt>
    <dgm:pt modelId="{55C87B43-6088-D34C-9201-1911612F1E40}">
      <dgm:prSet phldrT="[Text]" custT="1"/>
      <dgm:spPr/>
      <dgm:t>
        <a:bodyPr/>
        <a:lstStyle/>
        <a:p>
          <a:r>
            <a:rPr lang="en-US" sz="2800" dirty="0" smtClean="0"/>
            <a:t>Assume Compliance</a:t>
          </a:r>
          <a:endParaRPr lang="en-US" sz="2800" dirty="0"/>
        </a:p>
      </dgm:t>
    </dgm:pt>
    <dgm:pt modelId="{9FD4F5DC-4329-DE4A-A39D-6EFD4F8B2173}" type="parTrans" cxnId="{521E4354-DC05-774B-8B15-12BEC9D29A60}">
      <dgm:prSet/>
      <dgm:spPr/>
      <dgm:t>
        <a:bodyPr/>
        <a:lstStyle/>
        <a:p>
          <a:endParaRPr lang="en-US"/>
        </a:p>
      </dgm:t>
    </dgm:pt>
    <dgm:pt modelId="{9C62A066-F062-BD49-9653-F913CFB33F66}" type="sibTrans" cxnId="{521E4354-DC05-774B-8B15-12BEC9D29A60}">
      <dgm:prSet/>
      <dgm:spPr/>
      <dgm:t>
        <a:bodyPr/>
        <a:lstStyle/>
        <a:p>
          <a:endParaRPr lang="en-US"/>
        </a:p>
      </dgm:t>
    </dgm:pt>
    <dgm:pt modelId="{975D6F2F-2963-2541-B119-94849E66D110}">
      <dgm:prSet phldrT="[Text]"/>
      <dgm:spPr/>
      <dgm:t>
        <a:bodyPr/>
        <a:lstStyle/>
        <a:p>
          <a:r>
            <a:rPr lang="en-US" dirty="0" smtClean="0"/>
            <a:t>(Body) Second paragraph</a:t>
          </a:r>
          <a:endParaRPr lang="en-US" dirty="0"/>
        </a:p>
      </dgm:t>
    </dgm:pt>
    <dgm:pt modelId="{6EA43D97-8930-4143-9DB7-FCB020B3B762}" type="parTrans" cxnId="{C2FCC3E8-5A7B-7941-BE11-2DEEC2FD3ACD}">
      <dgm:prSet/>
      <dgm:spPr/>
      <dgm:t>
        <a:bodyPr/>
        <a:lstStyle/>
        <a:p>
          <a:endParaRPr lang="en-US"/>
        </a:p>
      </dgm:t>
    </dgm:pt>
    <dgm:pt modelId="{CBF0E0FD-4CEB-7944-9B6C-3457921B7866}" type="sibTrans" cxnId="{C2FCC3E8-5A7B-7941-BE11-2DEEC2FD3ACD}">
      <dgm:prSet/>
      <dgm:spPr/>
      <dgm:t>
        <a:bodyPr/>
        <a:lstStyle/>
        <a:p>
          <a:endParaRPr lang="en-US"/>
        </a:p>
      </dgm:t>
    </dgm:pt>
    <dgm:pt modelId="{2A716EF8-5F66-644E-9B1D-EC344209AC16}">
      <dgm:prSet phldrT="[Text]" custT="1"/>
      <dgm:spPr/>
      <dgm:t>
        <a:bodyPr/>
        <a:lstStyle/>
        <a:p>
          <a:r>
            <a:rPr lang="en-US" sz="2800" dirty="0" smtClean="0"/>
            <a:t>Explain and Justify Request</a:t>
          </a:r>
          <a:endParaRPr lang="en-US" sz="2800" dirty="0"/>
        </a:p>
      </dgm:t>
    </dgm:pt>
    <dgm:pt modelId="{3D58BC6A-99D8-5B4F-9AE8-644C0006150D}" type="parTrans" cxnId="{A3E68B1B-16D6-8B4B-A35B-F2939CAAE0B6}">
      <dgm:prSet/>
      <dgm:spPr/>
      <dgm:t>
        <a:bodyPr/>
        <a:lstStyle/>
        <a:p>
          <a:endParaRPr lang="en-US"/>
        </a:p>
      </dgm:t>
    </dgm:pt>
    <dgm:pt modelId="{D1B664D7-6551-4F41-A2DE-253BED96636C}" type="sibTrans" cxnId="{A3E68B1B-16D6-8B4B-A35B-F2939CAAE0B6}">
      <dgm:prSet/>
      <dgm:spPr/>
      <dgm:t>
        <a:bodyPr/>
        <a:lstStyle/>
        <a:p>
          <a:endParaRPr lang="en-US"/>
        </a:p>
      </dgm:t>
    </dgm:pt>
    <dgm:pt modelId="{95D178C0-3B03-074A-8513-DBFCA76D051C}">
      <dgm:prSet phldrT="[Text]" custT="1"/>
      <dgm:spPr/>
      <dgm:t>
        <a:bodyPr/>
        <a:lstStyle/>
        <a:p>
          <a:r>
            <a:rPr lang="en-US" sz="2800" dirty="0" smtClean="0"/>
            <a:t>Breakdown Complicated Requests</a:t>
          </a:r>
          <a:endParaRPr lang="en-US" sz="2800" dirty="0"/>
        </a:p>
      </dgm:t>
    </dgm:pt>
    <dgm:pt modelId="{EC734FA2-BDA7-FF46-AA68-7C1DD5F87E8A}" type="parTrans" cxnId="{4CE2942A-C2E4-7D43-B5A7-D94B940E905F}">
      <dgm:prSet/>
      <dgm:spPr/>
      <dgm:t>
        <a:bodyPr/>
        <a:lstStyle/>
        <a:p>
          <a:endParaRPr lang="en-US"/>
        </a:p>
      </dgm:t>
    </dgm:pt>
    <dgm:pt modelId="{2296623E-1C86-BD4D-96A3-275417C04491}" type="sibTrans" cxnId="{4CE2942A-C2E4-7D43-B5A7-D94B940E905F}">
      <dgm:prSet/>
      <dgm:spPr/>
      <dgm:t>
        <a:bodyPr/>
        <a:lstStyle/>
        <a:p>
          <a:endParaRPr lang="en-US"/>
        </a:p>
      </dgm:t>
    </dgm:pt>
    <dgm:pt modelId="{A7F1E226-2BEB-9B4E-A170-623FE2740F7F}">
      <dgm:prSet phldrT="[Text]"/>
      <dgm:spPr/>
      <dgm:t>
        <a:bodyPr/>
        <a:lstStyle/>
        <a:p>
          <a:r>
            <a:rPr lang="en-US" dirty="0" smtClean="0"/>
            <a:t>Third paragraph</a:t>
          </a:r>
        </a:p>
        <a:p>
          <a:r>
            <a:rPr lang="en-US" dirty="0" smtClean="0"/>
            <a:t>(Closing)</a:t>
          </a:r>
          <a:endParaRPr lang="en-US" dirty="0"/>
        </a:p>
      </dgm:t>
    </dgm:pt>
    <dgm:pt modelId="{4D80293B-3985-5E4A-B49D-3306C5EF3B45}" type="parTrans" cxnId="{D34BC301-6BA0-F84E-B25E-C5674AF14F9B}">
      <dgm:prSet/>
      <dgm:spPr/>
      <dgm:t>
        <a:bodyPr/>
        <a:lstStyle/>
        <a:p>
          <a:endParaRPr lang="en-US"/>
        </a:p>
      </dgm:t>
    </dgm:pt>
    <dgm:pt modelId="{48DEB83A-3696-CB4F-B9F9-58C1E5F93212}" type="sibTrans" cxnId="{D34BC301-6BA0-F84E-B25E-C5674AF14F9B}">
      <dgm:prSet/>
      <dgm:spPr/>
      <dgm:t>
        <a:bodyPr/>
        <a:lstStyle/>
        <a:p>
          <a:endParaRPr lang="en-US"/>
        </a:p>
      </dgm:t>
    </dgm:pt>
    <dgm:pt modelId="{2E900D62-557E-1C4A-A597-F25918D8C567}">
      <dgm:prSet phldrT="[Text]"/>
      <dgm:spPr/>
      <dgm:t>
        <a:bodyPr/>
        <a:lstStyle/>
        <a:p>
          <a:r>
            <a:rPr lang="en-US" dirty="0" smtClean="0"/>
            <a:t>Request Specific Action</a:t>
          </a:r>
          <a:endParaRPr lang="en-US" dirty="0"/>
        </a:p>
      </dgm:t>
    </dgm:pt>
    <dgm:pt modelId="{93E456B8-8617-AC47-AB05-D36E43751F56}" type="parTrans" cxnId="{68084A35-9213-EF48-81DF-3F1B5316D25F}">
      <dgm:prSet/>
      <dgm:spPr/>
      <dgm:t>
        <a:bodyPr/>
        <a:lstStyle/>
        <a:p>
          <a:endParaRPr lang="en-US"/>
        </a:p>
      </dgm:t>
    </dgm:pt>
    <dgm:pt modelId="{C26CD5B7-71F4-A946-9DC7-FCE08328817B}" type="sibTrans" cxnId="{68084A35-9213-EF48-81DF-3F1B5316D25F}">
      <dgm:prSet/>
      <dgm:spPr/>
      <dgm:t>
        <a:bodyPr/>
        <a:lstStyle/>
        <a:p>
          <a:endParaRPr lang="en-US"/>
        </a:p>
      </dgm:t>
    </dgm:pt>
    <dgm:pt modelId="{35F11CF6-52BC-1F4E-9CA5-DA2FD0E3B9CC}">
      <dgm:prSet phldrT="[Text]"/>
      <dgm:spPr/>
      <dgm:t>
        <a:bodyPr/>
        <a:lstStyle/>
        <a:p>
          <a:r>
            <a:rPr lang="en-US" dirty="0" smtClean="0"/>
            <a:t>Express Appreciations</a:t>
          </a:r>
          <a:endParaRPr lang="en-US" dirty="0"/>
        </a:p>
      </dgm:t>
    </dgm:pt>
    <dgm:pt modelId="{119E72BF-B6B6-A043-A0AC-D921DADC8277}" type="parTrans" cxnId="{B01614C7-C26C-FF48-9850-E15072547608}">
      <dgm:prSet/>
      <dgm:spPr/>
      <dgm:t>
        <a:bodyPr/>
        <a:lstStyle/>
        <a:p>
          <a:endParaRPr lang="en-US"/>
        </a:p>
      </dgm:t>
    </dgm:pt>
    <dgm:pt modelId="{00316044-8BBF-4243-B889-40EDCF9E97AB}" type="sibTrans" cxnId="{B01614C7-C26C-FF48-9850-E15072547608}">
      <dgm:prSet/>
      <dgm:spPr/>
      <dgm:t>
        <a:bodyPr/>
        <a:lstStyle/>
        <a:p>
          <a:endParaRPr lang="en-US"/>
        </a:p>
      </dgm:t>
    </dgm:pt>
    <dgm:pt modelId="{C8C2889C-43F8-4252-B96A-FF2AD8C61C50}">
      <dgm:prSet phldrT="[Text]" custT="1"/>
      <dgm:spPr/>
      <dgm:t>
        <a:bodyPr/>
        <a:lstStyle/>
        <a:p>
          <a:r>
            <a:rPr lang="en-US" sz="2800" dirty="0" smtClean="0"/>
            <a:t>State purpose.</a:t>
          </a:r>
          <a:endParaRPr lang="en-US" sz="2800" dirty="0"/>
        </a:p>
      </dgm:t>
    </dgm:pt>
    <dgm:pt modelId="{AA445A17-9698-4526-8AB8-43920BCE8073}" type="parTrans" cxnId="{A8656491-C1D6-4C4D-BCCB-51E194B025FF}">
      <dgm:prSet/>
      <dgm:spPr/>
      <dgm:t>
        <a:bodyPr/>
        <a:lstStyle/>
        <a:p>
          <a:endParaRPr lang="en-US"/>
        </a:p>
      </dgm:t>
    </dgm:pt>
    <dgm:pt modelId="{5CFCE7D2-4054-4832-B2C4-5C36057073BE}" type="sibTrans" cxnId="{A8656491-C1D6-4C4D-BCCB-51E194B025FF}">
      <dgm:prSet/>
      <dgm:spPr/>
      <dgm:t>
        <a:bodyPr/>
        <a:lstStyle/>
        <a:p>
          <a:endParaRPr lang="en-US"/>
        </a:p>
      </dgm:t>
    </dgm:pt>
    <dgm:pt modelId="{DB618C24-24CF-462D-9F2F-A18626AF8757}">
      <dgm:prSet phldrT="[Text]"/>
      <dgm:spPr/>
      <dgm:t>
        <a:bodyPr/>
        <a:lstStyle/>
        <a:p>
          <a:r>
            <a:rPr lang="en-US" dirty="0" smtClean="0"/>
            <a:t>End with courteous close</a:t>
          </a:r>
          <a:endParaRPr lang="en-US" dirty="0"/>
        </a:p>
      </dgm:t>
    </dgm:pt>
    <dgm:pt modelId="{B1568FB7-8C1E-4D3A-A070-6F1F1AEB8989}" type="parTrans" cxnId="{2D1469E6-115A-40BD-AC0D-3E0B2447D8CD}">
      <dgm:prSet/>
      <dgm:spPr/>
      <dgm:t>
        <a:bodyPr/>
        <a:lstStyle/>
        <a:p>
          <a:endParaRPr lang="en-US"/>
        </a:p>
      </dgm:t>
    </dgm:pt>
    <dgm:pt modelId="{1E3031A2-A985-43AD-9EA9-AB162656CAA4}" type="sibTrans" cxnId="{2D1469E6-115A-40BD-AC0D-3E0B2447D8CD}">
      <dgm:prSet/>
      <dgm:spPr/>
      <dgm:t>
        <a:bodyPr/>
        <a:lstStyle/>
        <a:p>
          <a:endParaRPr lang="en-US"/>
        </a:p>
      </dgm:t>
    </dgm:pt>
    <dgm:pt modelId="{5B33C3DD-73C9-994C-905B-779D93ACD7E2}" type="pres">
      <dgm:prSet presAssocID="{52687014-F164-C940-9EA0-F657AE52CF50}" presName="Name0" presStyleCnt="0">
        <dgm:presLayoutVars>
          <dgm:dir/>
          <dgm:animLvl val="lvl"/>
          <dgm:resizeHandles val="exact"/>
        </dgm:presLayoutVars>
      </dgm:prSet>
      <dgm:spPr/>
      <dgm:t>
        <a:bodyPr/>
        <a:lstStyle/>
        <a:p>
          <a:endParaRPr lang="en-US"/>
        </a:p>
      </dgm:t>
    </dgm:pt>
    <dgm:pt modelId="{3B05C86D-8B6A-B746-8043-42C2B22DF5CB}" type="pres">
      <dgm:prSet presAssocID="{52687014-F164-C940-9EA0-F657AE52CF50}" presName="tSp" presStyleCnt="0"/>
      <dgm:spPr/>
    </dgm:pt>
    <dgm:pt modelId="{DD3A937C-45D2-2E4D-BF6A-DE70E5588D83}" type="pres">
      <dgm:prSet presAssocID="{52687014-F164-C940-9EA0-F657AE52CF50}" presName="bSp" presStyleCnt="0"/>
      <dgm:spPr/>
    </dgm:pt>
    <dgm:pt modelId="{DD9125C7-BBEF-9345-91A1-BADACCECC247}" type="pres">
      <dgm:prSet presAssocID="{52687014-F164-C940-9EA0-F657AE52CF50}" presName="process" presStyleCnt="0"/>
      <dgm:spPr/>
    </dgm:pt>
    <dgm:pt modelId="{A90432C0-B75C-FC4B-8E2B-114B8E1C42BD}" type="pres">
      <dgm:prSet presAssocID="{A8B22856-406A-6145-95F3-D34E2D5B6591}" presName="composite1" presStyleCnt="0"/>
      <dgm:spPr/>
    </dgm:pt>
    <dgm:pt modelId="{04D5EF0C-5A6C-5E40-B614-15F2F86399A4}" type="pres">
      <dgm:prSet presAssocID="{A8B22856-406A-6145-95F3-D34E2D5B6591}" presName="dummyNode1" presStyleLbl="node1" presStyleIdx="0" presStyleCnt="3"/>
      <dgm:spPr/>
    </dgm:pt>
    <dgm:pt modelId="{CBEB36A2-ECA6-8245-9612-A4EF7D8BDB5A}" type="pres">
      <dgm:prSet presAssocID="{A8B22856-406A-6145-95F3-D34E2D5B6591}" presName="childNode1" presStyleLbl="bgAcc1" presStyleIdx="0" presStyleCnt="3" custScaleX="194501" custScaleY="155582" custLinFactNeighborX="3306" custLinFactNeighborY="-17987">
        <dgm:presLayoutVars>
          <dgm:bulletEnabled val="1"/>
        </dgm:presLayoutVars>
      </dgm:prSet>
      <dgm:spPr/>
      <dgm:t>
        <a:bodyPr/>
        <a:lstStyle/>
        <a:p>
          <a:endParaRPr lang="en-US"/>
        </a:p>
      </dgm:t>
    </dgm:pt>
    <dgm:pt modelId="{7300C5BA-7CDC-ED47-9CC1-0D54F8BAE809}" type="pres">
      <dgm:prSet presAssocID="{A8B22856-406A-6145-95F3-D34E2D5B6591}" presName="childNode1tx" presStyleLbl="bgAcc1" presStyleIdx="0" presStyleCnt="3">
        <dgm:presLayoutVars>
          <dgm:bulletEnabled val="1"/>
        </dgm:presLayoutVars>
      </dgm:prSet>
      <dgm:spPr/>
      <dgm:t>
        <a:bodyPr/>
        <a:lstStyle/>
        <a:p>
          <a:endParaRPr lang="en-US"/>
        </a:p>
      </dgm:t>
    </dgm:pt>
    <dgm:pt modelId="{149EF186-976A-A44F-9581-0E61D14CFB3B}" type="pres">
      <dgm:prSet presAssocID="{A8B22856-406A-6145-95F3-D34E2D5B6591}" presName="parentNode1" presStyleLbl="node1" presStyleIdx="0" presStyleCnt="3" custScaleY="167934" custLinFactY="845" custLinFactNeighborX="3148" custLinFactNeighborY="100000">
        <dgm:presLayoutVars>
          <dgm:chMax val="1"/>
          <dgm:bulletEnabled val="1"/>
        </dgm:presLayoutVars>
      </dgm:prSet>
      <dgm:spPr/>
      <dgm:t>
        <a:bodyPr/>
        <a:lstStyle/>
        <a:p>
          <a:endParaRPr lang="en-US"/>
        </a:p>
      </dgm:t>
    </dgm:pt>
    <dgm:pt modelId="{E747CEF9-D93C-AF4D-8E7B-6613BC205ACD}" type="pres">
      <dgm:prSet presAssocID="{A8B22856-406A-6145-95F3-D34E2D5B6591}" presName="connSite1" presStyleCnt="0"/>
      <dgm:spPr/>
    </dgm:pt>
    <dgm:pt modelId="{BA1EEF72-2222-0847-A2A2-2CC2EE7D2E6C}" type="pres">
      <dgm:prSet presAssocID="{64DD5BF4-4743-0449-93D6-8C1EA8D6F3AD}" presName="Name9" presStyleLbl="sibTrans2D1" presStyleIdx="0" presStyleCnt="2" custLinFactNeighborX="-3162" custLinFactNeighborY="6938"/>
      <dgm:spPr/>
      <dgm:t>
        <a:bodyPr/>
        <a:lstStyle/>
        <a:p>
          <a:endParaRPr lang="en-US"/>
        </a:p>
      </dgm:t>
    </dgm:pt>
    <dgm:pt modelId="{EE1DE87F-5018-594D-898D-02C7407B6FA3}" type="pres">
      <dgm:prSet presAssocID="{975D6F2F-2963-2541-B119-94849E66D110}" presName="composite2" presStyleCnt="0"/>
      <dgm:spPr/>
    </dgm:pt>
    <dgm:pt modelId="{9100A5A3-F18A-D249-A628-810288C27AED}" type="pres">
      <dgm:prSet presAssocID="{975D6F2F-2963-2541-B119-94849E66D110}" presName="dummyNode2" presStyleLbl="node1" presStyleIdx="0" presStyleCnt="3"/>
      <dgm:spPr/>
    </dgm:pt>
    <dgm:pt modelId="{25696BC0-456B-F64B-A3B6-40E1DECDF6FB}" type="pres">
      <dgm:prSet presAssocID="{975D6F2F-2963-2541-B119-94849E66D110}" presName="childNode2" presStyleLbl="bgAcc1" presStyleIdx="1" presStyleCnt="3" custScaleX="130609" custScaleY="170113" custLinFactNeighborX="-6510" custLinFactNeighborY="6387">
        <dgm:presLayoutVars>
          <dgm:bulletEnabled val="1"/>
        </dgm:presLayoutVars>
      </dgm:prSet>
      <dgm:spPr/>
      <dgm:t>
        <a:bodyPr/>
        <a:lstStyle/>
        <a:p>
          <a:endParaRPr lang="en-US"/>
        </a:p>
      </dgm:t>
    </dgm:pt>
    <dgm:pt modelId="{873FBE4C-30EF-F749-AE0C-262C8D669A6E}" type="pres">
      <dgm:prSet presAssocID="{975D6F2F-2963-2541-B119-94849E66D110}" presName="childNode2tx" presStyleLbl="bgAcc1" presStyleIdx="1" presStyleCnt="3">
        <dgm:presLayoutVars>
          <dgm:bulletEnabled val="1"/>
        </dgm:presLayoutVars>
      </dgm:prSet>
      <dgm:spPr/>
      <dgm:t>
        <a:bodyPr/>
        <a:lstStyle/>
        <a:p>
          <a:endParaRPr lang="en-US"/>
        </a:p>
      </dgm:t>
    </dgm:pt>
    <dgm:pt modelId="{44C73483-E156-DF4B-A8EF-A42F0D1FA7F7}" type="pres">
      <dgm:prSet presAssocID="{975D6F2F-2963-2541-B119-94849E66D110}" presName="parentNode2" presStyleLbl="node1" presStyleIdx="1" presStyleCnt="3" custLinFactNeighborX="-5794" custLinFactNeighborY="-65884">
        <dgm:presLayoutVars>
          <dgm:chMax val="0"/>
          <dgm:bulletEnabled val="1"/>
        </dgm:presLayoutVars>
      </dgm:prSet>
      <dgm:spPr/>
      <dgm:t>
        <a:bodyPr/>
        <a:lstStyle/>
        <a:p>
          <a:endParaRPr lang="en-US"/>
        </a:p>
      </dgm:t>
    </dgm:pt>
    <dgm:pt modelId="{20693F31-2840-944C-A90E-9D9D04E5E6BD}" type="pres">
      <dgm:prSet presAssocID="{975D6F2F-2963-2541-B119-94849E66D110}" presName="connSite2" presStyleCnt="0"/>
      <dgm:spPr/>
    </dgm:pt>
    <dgm:pt modelId="{27900A57-D1FA-5844-8F41-504222E66160}" type="pres">
      <dgm:prSet presAssocID="{CBF0E0FD-4CEB-7944-9B6C-3457921B7866}" presName="Name18" presStyleLbl="sibTrans2D1" presStyleIdx="1" presStyleCnt="2" custAng="20470778" custScaleY="89666" custLinFactNeighborX="-11617" custLinFactNeighborY="-7744"/>
      <dgm:spPr/>
      <dgm:t>
        <a:bodyPr/>
        <a:lstStyle/>
        <a:p>
          <a:endParaRPr lang="en-US"/>
        </a:p>
      </dgm:t>
    </dgm:pt>
    <dgm:pt modelId="{957A66C2-CF96-FD4C-99BC-1EC94274E635}" type="pres">
      <dgm:prSet presAssocID="{A7F1E226-2BEB-9B4E-A170-623FE2740F7F}" presName="composite1" presStyleCnt="0"/>
      <dgm:spPr/>
    </dgm:pt>
    <dgm:pt modelId="{55EE7702-AC21-8348-8350-B47FDABD03C1}" type="pres">
      <dgm:prSet presAssocID="{A7F1E226-2BEB-9B4E-A170-623FE2740F7F}" presName="dummyNode1" presStyleLbl="node1" presStyleIdx="1" presStyleCnt="3"/>
      <dgm:spPr/>
    </dgm:pt>
    <dgm:pt modelId="{4168B753-DD1C-0D4E-AA2A-4B18A30196F3}" type="pres">
      <dgm:prSet presAssocID="{A7F1E226-2BEB-9B4E-A170-623FE2740F7F}" presName="childNode1" presStyleLbl="bgAcc1" presStyleIdx="2" presStyleCnt="3" custScaleX="137809" custScaleY="173298">
        <dgm:presLayoutVars>
          <dgm:bulletEnabled val="1"/>
        </dgm:presLayoutVars>
      </dgm:prSet>
      <dgm:spPr/>
      <dgm:t>
        <a:bodyPr/>
        <a:lstStyle/>
        <a:p>
          <a:endParaRPr lang="en-US"/>
        </a:p>
      </dgm:t>
    </dgm:pt>
    <dgm:pt modelId="{7B7D11ED-C920-7E46-9155-9A0626A0754B}" type="pres">
      <dgm:prSet presAssocID="{A7F1E226-2BEB-9B4E-A170-623FE2740F7F}" presName="childNode1tx" presStyleLbl="bgAcc1" presStyleIdx="2" presStyleCnt="3">
        <dgm:presLayoutVars>
          <dgm:bulletEnabled val="1"/>
        </dgm:presLayoutVars>
      </dgm:prSet>
      <dgm:spPr/>
      <dgm:t>
        <a:bodyPr/>
        <a:lstStyle/>
        <a:p>
          <a:endParaRPr lang="en-US"/>
        </a:p>
      </dgm:t>
    </dgm:pt>
    <dgm:pt modelId="{4E7289F1-1925-E34C-B19B-5BCC37A98F3F}" type="pres">
      <dgm:prSet presAssocID="{A7F1E226-2BEB-9B4E-A170-623FE2740F7F}" presName="parentNode1" presStyleLbl="node1" presStyleIdx="2" presStyleCnt="3" custLinFactY="16900" custLinFactNeighborX="-11046" custLinFactNeighborY="100000">
        <dgm:presLayoutVars>
          <dgm:chMax val="1"/>
          <dgm:bulletEnabled val="1"/>
        </dgm:presLayoutVars>
      </dgm:prSet>
      <dgm:spPr/>
      <dgm:t>
        <a:bodyPr/>
        <a:lstStyle/>
        <a:p>
          <a:endParaRPr lang="en-US"/>
        </a:p>
      </dgm:t>
    </dgm:pt>
    <dgm:pt modelId="{D937E774-DD63-824C-A54A-6480D02355C4}" type="pres">
      <dgm:prSet presAssocID="{A7F1E226-2BEB-9B4E-A170-623FE2740F7F}" presName="connSite1" presStyleCnt="0"/>
      <dgm:spPr/>
    </dgm:pt>
  </dgm:ptLst>
  <dgm:cxnLst>
    <dgm:cxn modelId="{521E4354-DC05-774B-8B15-12BEC9D29A60}" srcId="{A8B22856-406A-6145-95F3-D34E2D5B6591}" destId="{55C87B43-6088-D34C-9201-1911612F1E40}" srcOrd="2" destOrd="0" parTransId="{9FD4F5DC-4329-DE4A-A39D-6EFD4F8B2173}" sibTransId="{9C62A066-F062-BD49-9653-F913CFB33F66}"/>
    <dgm:cxn modelId="{7BBD5D11-5C3E-4742-9CF0-8AB4772DA3B5}" type="presOf" srcId="{A7F1E226-2BEB-9B4E-A170-623FE2740F7F}" destId="{4E7289F1-1925-E34C-B19B-5BCC37A98F3F}" srcOrd="0" destOrd="0" presId="urn:microsoft.com/office/officeart/2005/8/layout/hProcess4"/>
    <dgm:cxn modelId="{FBB91DBB-01E5-4F8E-8E8E-C73720D6BA63}" type="presOf" srcId="{55C87B43-6088-D34C-9201-1911612F1E40}" destId="{7300C5BA-7CDC-ED47-9CC1-0D54F8BAE809}" srcOrd="1" destOrd="2" presId="urn:microsoft.com/office/officeart/2005/8/layout/hProcess4"/>
    <dgm:cxn modelId="{12067BBA-856E-4E2B-9190-5729CB1EE5AB}" type="presOf" srcId="{975D6F2F-2963-2541-B119-94849E66D110}" destId="{44C73483-E156-DF4B-A8EF-A42F0D1FA7F7}" srcOrd="0" destOrd="0" presId="urn:microsoft.com/office/officeart/2005/8/layout/hProcess4"/>
    <dgm:cxn modelId="{952A12BF-35AB-8943-864D-0599A5E288E4}" srcId="{52687014-F164-C940-9EA0-F657AE52CF50}" destId="{A8B22856-406A-6145-95F3-D34E2D5B6591}" srcOrd="0" destOrd="0" parTransId="{B1C844D8-94BF-0846-9DE9-9D379A769C05}" sibTransId="{64DD5BF4-4743-0449-93D6-8C1EA8D6F3AD}"/>
    <dgm:cxn modelId="{4E08DCC7-F956-4342-B13C-433C28285849}" type="presOf" srcId="{CF73FBD9-43EC-3B41-BA08-FDC292E8E4AD}" destId="{CBEB36A2-ECA6-8245-9612-A4EF7D8BDB5A}" srcOrd="0" destOrd="1" presId="urn:microsoft.com/office/officeart/2005/8/layout/hProcess4"/>
    <dgm:cxn modelId="{E03DC0E8-2186-4883-84E8-7D236BCD5A6C}" type="presOf" srcId="{A8B22856-406A-6145-95F3-D34E2D5B6591}" destId="{149EF186-976A-A44F-9581-0E61D14CFB3B}" srcOrd="0" destOrd="0" presId="urn:microsoft.com/office/officeart/2005/8/layout/hProcess4"/>
    <dgm:cxn modelId="{A8656491-C1D6-4C4D-BCCB-51E194B025FF}" srcId="{A8B22856-406A-6145-95F3-D34E2D5B6591}" destId="{C8C2889C-43F8-4252-B96A-FF2AD8C61C50}" srcOrd="0" destOrd="0" parTransId="{AA445A17-9698-4526-8AB8-43920BCE8073}" sibTransId="{5CFCE7D2-4054-4832-B2C4-5C36057073BE}"/>
    <dgm:cxn modelId="{BD970D69-C881-4BA4-8284-0154F0EFACA1}" type="presOf" srcId="{2A716EF8-5F66-644E-9B1D-EC344209AC16}" destId="{25696BC0-456B-F64B-A3B6-40E1DECDF6FB}" srcOrd="0" destOrd="0" presId="urn:microsoft.com/office/officeart/2005/8/layout/hProcess4"/>
    <dgm:cxn modelId="{ADBBC99B-1016-45B2-8589-0587404C6F86}" type="presOf" srcId="{2E900D62-557E-1C4A-A597-F25918D8C567}" destId="{4168B753-DD1C-0D4E-AA2A-4B18A30196F3}" srcOrd="0" destOrd="0" presId="urn:microsoft.com/office/officeart/2005/8/layout/hProcess4"/>
    <dgm:cxn modelId="{E4241BD8-370D-4F6F-9BC2-94679D126C61}" type="presOf" srcId="{64DD5BF4-4743-0449-93D6-8C1EA8D6F3AD}" destId="{BA1EEF72-2222-0847-A2A2-2CC2EE7D2E6C}" srcOrd="0" destOrd="0" presId="urn:microsoft.com/office/officeart/2005/8/layout/hProcess4"/>
    <dgm:cxn modelId="{64656476-B1F2-4311-ABD9-606B6363F030}" type="presOf" srcId="{55C87B43-6088-D34C-9201-1911612F1E40}" destId="{CBEB36A2-ECA6-8245-9612-A4EF7D8BDB5A}" srcOrd="0" destOrd="2" presId="urn:microsoft.com/office/officeart/2005/8/layout/hProcess4"/>
    <dgm:cxn modelId="{85617765-69F4-47CF-ABB9-36E4BD2805F4}" type="presOf" srcId="{DB618C24-24CF-462D-9F2F-A18626AF8757}" destId="{7B7D11ED-C920-7E46-9155-9A0626A0754B}" srcOrd="1" destOrd="2" presId="urn:microsoft.com/office/officeart/2005/8/layout/hProcess4"/>
    <dgm:cxn modelId="{B9A82192-20FA-42E3-BEEA-B1AA107ED33D}" type="presOf" srcId="{95D178C0-3B03-074A-8513-DBFCA76D051C}" destId="{25696BC0-456B-F64B-A3B6-40E1DECDF6FB}" srcOrd="0" destOrd="1" presId="urn:microsoft.com/office/officeart/2005/8/layout/hProcess4"/>
    <dgm:cxn modelId="{3698A4F7-E53D-4A16-9F3C-7BAD3A116DD1}" type="presOf" srcId="{35F11CF6-52BC-1F4E-9CA5-DA2FD0E3B9CC}" destId="{4168B753-DD1C-0D4E-AA2A-4B18A30196F3}" srcOrd="0" destOrd="1" presId="urn:microsoft.com/office/officeart/2005/8/layout/hProcess4"/>
    <dgm:cxn modelId="{11453BC9-05FE-40C5-B498-216BEA62DB42}" type="presOf" srcId="{DB618C24-24CF-462D-9F2F-A18626AF8757}" destId="{4168B753-DD1C-0D4E-AA2A-4B18A30196F3}" srcOrd="0" destOrd="2" presId="urn:microsoft.com/office/officeart/2005/8/layout/hProcess4"/>
    <dgm:cxn modelId="{0FABE011-504A-4D40-BB7B-5D08FE3631F3}" type="presOf" srcId="{C8C2889C-43F8-4252-B96A-FF2AD8C61C50}" destId="{CBEB36A2-ECA6-8245-9612-A4EF7D8BDB5A}" srcOrd="0" destOrd="0" presId="urn:microsoft.com/office/officeart/2005/8/layout/hProcess4"/>
    <dgm:cxn modelId="{A3E68B1B-16D6-8B4B-A35B-F2939CAAE0B6}" srcId="{975D6F2F-2963-2541-B119-94849E66D110}" destId="{2A716EF8-5F66-644E-9B1D-EC344209AC16}" srcOrd="0" destOrd="0" parTransId="{3D58BC6A-99D8-5B4F-9AE8-644C0006150D}" sibTransId="{D1B664D7-6551-4F41-A2DE-253BED96636C}"/>
    <dgm:cxn modelId="{2D1469E6-115A-40BD-AC0D-3E0B2447D8CD}" srcId="{A7F1E226-2BEB-9B4E-A170-623FE2740F7F}" destId="{DB618C24-24CF-462D-9F2F-A18626AF8757}" srcOrd="2" destOrd="0" parTransId="{B1568FB7-8C1E-4D3A-A070-6F1F1AEB8989}" sibTransId="{1E3031A2-A985-43AD-9EA9-AB162656CAA4}"/>
    <dgm:cxn modelId="{872B05EF-D759-A34E-918E-CF2E1A7436AC}" srcId="{A8B22856-406A-6145-95F3-D34E2D5B6591}" destId="{CF73FBD9-43EC-3B41-BA08-FDC292E8E4AD}" srcOrd="1" destOrd="0" parTransId="{915025E2-7214-7F4E-97C1-77611F147B08}" sibTransId="{3F1D951C-DAB9-0B49-9EBA-A08323DD19FB}"/>
    <dgm:cxn modelId="{C2FCC3E8-5A7B-7941-BE11-2DEEC2FD3ACD}" srcId="{52687014-F164-C940-9EA0-F657AE52CF50}" destId="{975D6F2F-2963-2541-B119-94849E66D110}" srcOrd="1" destOrd="0" parTransId="{6EA43D97-8930-4143-9DB7-FCB020B3B762}" sibTransId="{CBF0E0FD-4CEB-7944-9B6C-3457921B7866}"/>
    <dgm:cxn modelId="{3639E255-2213-4BC1-BCF2-D819EC9E9BE1}" type="presOf" srcId="{35F11CF6-52BC-1F4E-9CA5-DA2FD0E3B9CC}" destId="{7B7D11ED-C920-7E46-9155-9A0626A0754B}" srcOrd="1" destOrd="1" presId="urn:microsoft.com/office/officeart/2005/8/layout/hProcess4"/>
    <dgm:cxn modelId="{B01614C7-C26C-FF48-9850-E15072547608}" srcId="{A7F1E226-2BEB-9B4E-A170-623FE2740F7F}" destId="{35F11CF6-52BC-1F4E-9CA5-DA2FD0E3B9CC}" srcOrd="1" destOrd="0" parTransId="{119E72BF-B6B6-A043-A0AC-D921DADC8277}" sibTransId="{00316044-8BBF-4243-B889-40EDCF9E97AB}"/>
    <dgm:cxn modelId="{FD17030D-435E-4242-8230-E24ECDC429D3}" type="presOf" srcId="{95D178C0-3B03-074A-8513-DBFCA76D051C}" destId="{873FBE4C-30EF-F749-AE0C-262C8D669A6E}" srcOrd="1" destOrd="1" presId="urn:microsoft.com/office/officeart/2005/8/layout/hProcess4"/>
    <dgm:cxn modelId="{D34BC301-6BA0-F84E-B25E-C5674AF14F9B}" srcId="{52687014-F164-C940-9EA0-F657AE52CF50}" destId="{A7F1E226-2BEB-9B4E-A170-623FE2740F7F}" srcOrd="2" destOrd="0" parTransId="{4D80293B-3985-5E4A-B49D-3306C5EF3B45}" sibTransId="{48DEB83A-3696-CB4F-B9F9-58C1E5F93212}"/>
    <dgm:cxn modelId="{44DBCDC0-F1ED-4236-A12E-BB772821CB65}" type="presOf" srcId="{CF73FBD9-43EC-3B41-BA08-FDC292E8E4AD}" destId="{7300C5BA-7CDC-ED47-9CC1-0D54F8BAE809}" srcOrd="1" destOrd="1" presId="urn:microsoft.com/office/officeart/2005/8/layout/hProcess4"/>
    <dgm:cxn modelId="{38AFEC30-F94F-4DC7-8AEA-405EFABABFB2}" type="presOf" srcId="{2A716EF8-5F66-644E-9B1D-EC344209AC16}" destId="{873FBE4C-30EF-F749-AE0C-262C8D669A6E}" srcOrd="1" destOrd="0" presId="urn:microsoft.com/office/officeart/2005/8/layout/hProcess4"/>
    <dgm:cxn modelId="{3A58E547-E28E-4522-9273-515A059CB0B4}" type="presOf" srcId="{CBF0E0FD-4CEB-7944-9B6C-3457921B7866}" destId="{27900A57-D1FA-5844-8F41-504222E66160}" srcOrd="0" destOrd="0" presId="urn:microsoft.com/office/officeart/2005/8/layout/hProcess4"/>
    <dgm:cxn modelId="{F717A817-4DB6-4EBD-A742-8A55C0C0EC83}" type="presOf" srcId="{C8C2889C-43F8-4252-B96A-FF2AD8C61C50}" destId="{7300C5BA-7CDC-ED47-9CC1-0D54F8BAE809}" srcOrd="1" destOrd="0" presId="urn:microsoft.com/office/officeart/2005/8/layout/hProcess4"/>
    <dgm:cxn modelId="{68084A35-9213-EF48-81DF-3F1B5316D25F}" srcId="{A7F1E226-2BEB-9B4E-A170-623FE2740F7F}" destId="{2E900D62-557E-1C4A-A597-F25918D8C567}" srcOrd="0" destOrd="0" parTransId="{93E456B8-8617-AC47-AB05-D36E43751F56}" sibTransId="{C26CD5B7-71F4-A946-9DC7-FCE08328817B}"/>
    <dgm:cxn modelId="{4CE2942A-C2E4-7D43-B5A7-D94B940E905F}" srcId="{975D6F2F-2963-2541-B119-94849E66D110}" destId="{95D178C0-3B03-074A-8513-DBFCA76D051C}" srcOrd="1" destOrd="0" parTransId="{EC734FA2-BDA7-FF46-AA68-7C1DD5F87E8A}" sibTransId="{2296623E-1C86-BD4D-96A3-275417C04491}"/>
    <dgm:cxn modelId="{FFA8E6A2-90D7-4069-83C9-8C02E9F727C8}" type="presOf" srcId="{52687014-F164-C940-9EA0-F657AE52CF50}" destId="{5B33C3DD-73C9-994C-905B-779D93ACD7E2}" srcOrd="0" destOrd="0" presId="urn:microsoft.com/office/officeart/2005/8/layout/hProcess4"/>
    <dgm:cxn modelId="{B1438DE1-09BD-4B2A-A9AE-E200061882DF}" type="presOf" srcId="{2E900D62-557E-1C4A-A597-F25918D8C567}" destId="{7B7D11ED-C920-7E46-9155-9A0626A0754B}" srcOrd="1" destOrd="0" presId="urn:microsoft.com/office/officeart/2005/8/layout/hProcess4"/>
    <dgm:cxn modelId="{404499CB-EACB-4C72-8131-0254B483D2BB}" type="presParOf" srcId="{5B33C3DD-73C9-994C-905B-779D93ACD7E2}" destId="{3B05C86D-8B6A-B746-8043-42C2B22DF5CB}" srcOrd="0" destOrd="0" presId="urn:microsoft.com/office/officeart/2005/8/layout/hProcess4"/>
    <dgm:cxn modelId="{466AB344-A6B5-489C-B1EF-C3199DCBED06}" type="presParOf" srcId="{5B33C3DD-73C9-994C-905B-779D93ACD7E2}" destId="{DD3A937C-45D2-2E4D-BF6A-DE70E5588D83}" srcOrd="1" destOrd="0" presId="urn:microsoft.com/office/officeart/2005/8/layout/hProcess4"/>
    <dgm:cxn modelId="{83EBF581-5DCD-416F-97E4-2E8AE0D92FA5}" type="presParOf" srcId="{5B33C3DD-73C9-994C-905B-779D93ACD7E2}" destId="{DD9125C7-BBEF-9345-91A1-BADACCECC247}" srcOrd="2" destOrd="0" presId="urn:microsoft.com/office/officeart/2005/8/layout/hProcess4"/>
    <dgm:cxn modelId="{9777227E-80D8-4F96-A39B-A3DE5F3D8F44}" type="presParOf" srcId="{DD9125C7-BBEF-9345-91A1-BADACCECC247}" destId="{A90432C0-B75C-FC4B-8E2B-114B8E1C42BD}" srcOrd="0" destOrd="0" presId="urn:microsoft.com/office/officeart/2005/8/layout/hProcess4"/>
    <dgm:cxn modelId="{24BE9D00-8D7F-4CEC-9E57-AAC8C445C700}" type="presParOf" srcId="{A90432C0-B75C-FC4B-8E2B-114B8E1C42BD}" destId="{04D5EF0C-5A6C-5E40-B614-15F2F86399A4}" srcOrd="0" destOrd="0" presId="urn:microsoft.com/office/officeart/2005/8/layout/hProcess4"/>
    <dgm:cxn modelId="{C23CBF78-36B1-4B8F-8DCB-D46E43492408}" type="presParOf" srcId="{A90432C0-B75C-FC4B-8E2B-114B8E1C42BD}" destId="{CBEB36A2-ECA6-8245-9612-A4EF7D8BDB5A}" srcOrd="1" destOrd="0" presId="urn:microsoft.com/office/officeart/2005/8/layout/hProcess4"/>
    <dgm:cxn modelId="{31E48AB3-80E1-4343-8A5E-7183A2D3D909}" type="presParOf" srcId="{A90432C0-B75C-FC4B-8E2B-114B8E1C42BD}" destId="{7300C5BA-7CDC-ED47-9CC1-0D54F8BAE809}" srcOrd="2" destOrd="0" presId="urn:microsoft.com/office/officeart/2005/8/layout/hProcess4"/>
    <dgm:cxn modelId="{C85B1998-9296-4C1E-BA31-5F07E43147B0}" type="presParOf" srcId="{A90432C0-B75C-FC4B-8E2B-114B8E1C42BD}" destId="{149EF186-976A-A44F-9581-0E61D14CFB3B}" srcOrd="3" destOrd="0" presId="urn:microsoft.com/office/officeart/2005/8/layout/hProcess4"/>
    <dgm:cxn modelId="{5DFCCF7D-AA66-4A32-AAC1-15DD9DCB4BDB}" type="presParOf" srcId="{A90432C0-B75C-FC4B-8E2B-114B8E1C42BD}" destId="{E747CEF9-D93C-AF4D-8E7B-6613BC205ACD}" srcOrd="4" destOrd="0" presId="urn:microsoft.com/office/officeart/2005/8/layout/hProcess4"/>
    <dgm:cxn modelId="{645E6D87-2B32-4A28-9E62-E08AF9627219}" type="presParOf" srcId="{DD9125C7-BBEF-9345-91A1-BADACCECC247}" destId="{BA1EEF72-2222-0847-A2A2-2CC2EE7D2E6C}" srcOrd="1" destOrd="0" presId="urn:microsoft.com/office/officeart/2005/8/layout/hProcess4"/>
    <dgm:cxn modelId="{83B8A170-710D-4900-B226-2878E5716D70}" type="presParOf" srcId="{DD9125C7-BBEF-9345-91A1-BADACCECC247}" destId="{EE1DE87F-5018-594D-898D-02C7407B6FA3}" srcOrd="2" destOrd="0" presId="urn:microsoft.com/office/officeart/2005/8/layout/hProcess4"/>
    <dgm:cxn modelId="{B5141CE5-107B-4AA9-9977-BE42E3E4E3D1}" type="presParOf" srcId="{EE1DE87F-5018-594D-898D-02C7407B6FA3}" destId="{9100A5A3-F18A-D249-A628-810288C27AED}" srcOrd="0" destOrd="0" presId="urn:microsoft.com/office/officeart/2005/8/layout/hProcess4"/>
    <dgm:cxn modelId="{FE547B9A-CED8-4267-8299-712651C3C8CC}" type="presParOf" srcId="{EE1DE87F-5018-594D-898D-02C7407B6FA3}" destId="{25696BC0-456B-F64B-A3B6-40E1DECDF6FB}" srcOrd="1" destOrd="0" presId="urn:microsoft.com/office/officeart/2005/8/layout/hProcess4"/>
    <dgm:cxn modelId="{0DC11CB4-74C5-4FF5-B5B4-9B71F64D2BEB}" type="presParOf" srcId="{EE1DE87F-5018-594D-898D-02C7407B6FA3}" destId="{873FBE4C-30EF-F749-AE0C-262C8D669A6E}" srcOrd="2" destOrd="0" presId="urn:microsoft.com/office/officeart/2005/8/layout/hProcess4"/>
    <dgm:cxn modelId="{CC58F1CE-4869-41E4-9A0A-CA60B8FD133D}" type="presParOf" srcId="{EE1DE87F-5018-594D-898D-02C7407B6FA3}" destId="{44C73483-E156-DF4B-A8EF-A42F0D1FA7F7}" srcOrd="3" destOrd="0" presId="urn:microsoft.com/office/officeart/2005/8/layout/hProcess4"/>
    <dgm:cxn modelId="{2F30A6DE-36D4-40A5-BDF5-FE9BAE3B7CAE}" type="presParOf" srcId="{EE1DE87F-5018-594D-898D-02C7407B6FA3}" destId="{20693F31-2840-944C-A90E-9D9D04E5E6BD}" srcOrd="4" destOrd="0" presId="urn:microsoft.com/office/officeart/2005/8/layout/hProcess4"/>
    <dgm:cxn modelId="{7F3EA6BF-7AAE-4838-8D0E-5C6B4240A33E}" type="presParOf" srcId="{DD9125C7-BBEF-9345-91A1-BADACCECC247}" destId="{27900A57-D1FA-5844-8F41-504222E66160}" srcOrd="3" destOrd="0" presId="urn:microsoft.com/office/officeart/2005/8/layout/hProcess4"/>
    <dgm:cxn modelId="{329B09B8-FCFE-4A8D-8A17-7101D800E629}" type="presParOf" srcId="{DD9125C7-BBEF-9345-91A1-BADACCECC247}" destId="{957A66C2-CF96-FD4C-99BC-1EC94274E635}" srcOrd="4" destOrd="0" presId="urn:microsoft.com/office/officeart/2005/8/layout/hProcess4"/>
    <dgm:cxn modelId="{F891519C-E321-4214-B37E-83A6CE82D7FA}" type="presParOf" srcId="{957A66C2-CF96-FD4C-99BC-1EC94274E635}" destId="{55EE7702-AC21-8348-8350-B47FDABD03C1}" srcOrd="0" destOrd="0" presId="urn:microsoft.com/office/officeart/2005/8/layout/hProcess4"/>
    <dgm:cxn modelId="{63D4DE09-F87E-4E10-B701-F35D4236FB81}" type="presParOf" srcId="{957A66C2-CF96-FD4C-99BC-1EC94274E635}" destId="{4168B753-DD1C-0D4E-AA2A-4B18A30196F3}" srcOrd="1" destOrd="0" presId="urn:microsoft.com/office/officeart/2005/8/layout/hProcess4"/>
    <dgm:cxn modelId="{E78D3CE7-A489-4991-931F-01D8E3B2A1B4}" type="presParOf" srcId="{957A66C2-CF96-FD4C-99BC-1EC94274E635}" destId="{7B7D11ED-C920-7E46-9155-9A0626A0754B}" srcOrd="2" destOrd="0" presId="urn:microsoft.com/office/officeart/2005/8/layout/hProcess4"/>
    <dgm:cxn modelId="{DA37DCF7-514B-4300-986F-73E74731A958}" type="presParOf" srcId="{957A66C2-CF96-FD4C-99BC-1EC94274E635}" destId="{4E7289F1-1925-E34C-B19B-5BCC37A98F3F}" srcOrd="3" destOrd="0" presId="urn:microsoft.com/office/officeart/2005/8/layout/hProcess4"/>
    <dgm:cxn modelId="{37230FF0-7128-4AB0-9A72-E5E680FED431}" type="presParOf" srcId="{957A66C2-CF96-FD4C-99BC-1EC94274E635}" destId="{D937E774-DD63-824C-A54A-6480D02355C4}"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D67419-B3AD-B14E-9D1F-523CAC6E63B3}" type="doc">
      <dgm:prSet loTypeId="urn:microsoft.com/office/officeart/2008/layout/LinedList" loCatId="" qsTypeId="urn:microsoft.com/office/officeart/2005/8/quickstyle/simple4" qsCatId="simple" csTypeId="urn:microsoft.com/office/officeart/2005/8/colors/colorful2" csCatId="colorful" phldr="1"/>
      <dgm:spPr/>
      <dgm:t>
        <a:bodyPr/>
        <a:lstStyle/>
        <a:p>
          <a:endParaRPr lang="en-US"/>
        </a:p>
      </dgm:t>
    </dgm:pt>
    <dgm:pt modelId="{02990D71-B7B1-914B-9627-95237D97CD57}">
      <dgm:prSet phldrT="[Text]" custT="1"/>
      <dgm:spPr/>
      <dgm:t>
        <a:bodyPr/>
        <a:lstStyle/>
        <a:p>
          <a:pPr algn="ctr"/>
          <a:endParaRPr lang="en-US" sz="3200" dirty="0" smtClean="0"/>
        </a:p>
        <a:p>
          <a:pPr algn="ctr"/>
          <a:r>
            <a:rPr lang="en-US" sz="3200" dirty="0" smtClean="0"/>
            <a:t>Most simple requests can be handled with </a:t>
          </a:r>
          <a:r>
            <a:rPr lang="en-US" sz="3200" b="1" dirty="0" smtClean="0">
              <a:solidFill>
                <a:schemeClr val="accent6"/>
              </a:solidFill>
            </a:rPr>
            <a:t>three message points:</a:t>
          </a:r>
          <a:endParaRPr lang="en-US" sz="3200" b="1" dirty="0">
            <a:solidFill>
              <a:schemeClr val="accent6"/>
            </a:solidFill>
          </a:endParaRPr>
        </a:p>
      </dgm:t>
    </dgm:pt>
    <dgm:pt modelId="{D1F82DEA-DBCA-8643-9C23-A86ACC52E340}" type="parTrans" cxnId="{3CDB312E-7400-3F4A-A1E4-C1A77A417A52}">
      <dgm:prSet/>
      <dgm:spPr/>
      <dgm:t>
        <a:bodyPr/>
        <a:lstStyle/>
        <a:p>
          <a:endParaRPr lang="en-US"/>
        </a:p>
      </dgm:t>
    </dgm:pt>
    <dgm:pt modelId="{2F61C18E-6137-1B4E-8527-599916168CD1}" type="sibTrans" cxnId="{3CDB312E-7400-3F4A-A1E4-C1A77A417A52}">
      <dgm:prSet/>
      <dgm:spPr/>
      <dgm:t>
        <a:bodyPr/>
        <a:lstStyle/>
        <a:p>
          <a:endParaRPr lang="en-US"/>
        </a:p>
      </dgm:t>
    </dgm:pt>
    <dgm:pt modelId="{5468E5ED-4DDB-6D42-B5B5-479394BE383D}">
      <dgm:prSet phldrT="[Text]"/>
      <dgm:spPr/>
      <dgm:t>
        <a:bodyPr/>
        <a:lstStyle/>
        <a:p>
          <a:pPr algn="ctr"/>
          <a:r>
            <a:rPr lang="en-US" b="1" dirty="0" smtClean="0">
              <a:solidFill>
                <a:schemeClr val="accent6"/>
              </a:solidFill>
            </a:rPr>
            <a:t>Request/Main Idea</a:t>
          </a:r>
          <a:r>
            <a:rPr lang="en-US" dirty="0" smtClean="0"/>
            <a:t>- what you want to know or what you want the reader to do (politeness)</a:t>
          </a:r>
          <a:endParaRPr lang="en-US" dirty="0"/>
        </a:p>
      </dgm:t>
    </dgm:pt>
    <dgm:pt modelId="{36728EBB-FA84-E743-8467-37DBC20A5743}" type="parTrans" cxnId="{80AE1894-6399-9949-A41F-7A54E6FD8AC1}">
      <dgm:prSet/>
      <dgm:spPr/>
      <dgm:t>
        <a:bodyPr/>
        <a:lstStyle/>
        <a:p>
          <a:endParaRPr lang="en-US"/>
        </a:p>
      </dgm:t>
    </dgm:pt>
    <dgm:pt modelId="{C48AEB32-A357-0C40-8188-8F51FF5C30AD}" type="sibTrans" cxnId="{80AE1894-6399-9949-A41F-7A54E6FD8AC1}">
      <dgm:prSet/>
      <dgm:spPr/>
      <dgm:t>
        <a:bodyPr/>
        <a:lstStyle/>
        <a:p>
          <a:endParaRPr lang="en-US"/>
        </a:p>
      </dgm:t>
    </dgm:pt>
    <dgm:pt modelId="{7E863D47-E8AA-2941-98EF-B20824837B47}">
      <dgm:prSet phldrT="[Text]"/>
      <dgm:spPr/>
      <dgm:t>
        <a:bodyPr/>
        <a:lstStyle/>
        <a:p>
          <a:pPr algn="ctr"/>
          <a:r>
            <a:rPr lang="en-US" b="1" dirty="0" smtClean="0">
              <a:solidFill>
                <a:schemeClr val="accent6"/>
              </a:solidFill>
            </a:rPr>
            <a:t>Reasons/</a:t>
          </a:r>
          <a:r>
            <a:rPr lang="en-US" b="1" dirty="0" err="1" smtClean="0">
              <a:solidFill>
                <a:schemeClr val="accent6"/>
              </a:solidFill>
            </a:rPr>
            <a:t>explaination</a:t>
          </a:r>
          <a:r>
            <a:rPr lang="en-US" b="1" dirty="0" smtClean="0">
              <a:solidFill>
                <a:schemeClr val="accent6"/>
              </a:solidFill>
            </a:rPr>
            <a:t>-</a:t>
          </a:r>
          <a:r>
            <a:rPr lang="en-US" dirty="0" smtClean="0"/>
            <a:t> Why you’re making the request. Justify the request and explain purpose with courtesy.</a:t>
          </a:r>
          <a:endParaRPr lang="en-US" dirty="0"/>
        </a:p>
      </dgm:t>
    </dgm:pt>
    <dgm:pt modelId="{F005C419-23CC-884D-BDE1-302D2D1386A1}" type="parTrans" cxnId="{CD0A4ED0-CEDE-4B43-AC06-6154D11C7970}">
      <dgm:prSet/>
      <dgm:spPr/>
      <dgm:t>
        <a:bodyPr/>
        <a:lstStyle/>
        <a:p>
          <a:endParaRPr lang="en-US"/>
        </a:p>
      </dgm:t>
    </dgm:pt>
    <dgm:pt modelId="{CE8D90AF-1CF1-734D-B328-BFAA92242E46}" type="sibTrans" cxnId="{CD0A4ED0-CEDE-4B43-AC06-6154D11C7970}">
      <dgm:prSet/>
      <dgm:spPr/>
      <dgm:t>
        <a:bodyPr/>
        <a:lstStyle/>
        <a:p>
          <a:endParaRPr lang="en-US"/>
        </a:p>
      </dgm:t>
    </dgm:pt>
    <dgm:pt modelId="{2F5150F4-FC10-C54E-9218-61B1E3925028}">
      <dgm:prSet phldrT="[Text]"/>
      <dgm:spPr/>
      <dgm:t>
        <a:bodyPr/>
        <a:lstStyle/>
        <a:p>
          <a:pPr algn="ctr"/>
          <a:r>
            <a:rPr lang="en-US" b="1" dirty="0" smtClean="0">
              <a:solidFill>
                <a:schemeClr val="accent6"/>
              </a:solidFill>
            </a:rPr>
            <a:t>Reader benefit/motivation and polite close- </a:t>
          </a:r>
          <a:r>
            <a:rPr lang="en-US" dirty="0" smtClean="0"/>
            <a:t>Why it may be in your reader’s interest to help you. Clear action.</a:t>
          </a:r>
          <a:endParaRPr lang="en-US" dirty="0"/>
        </a:p>
      </dgm:t>
    </dgm:pt>
    <dgm:pt modelId="{68588AC0-111A-F543-980B-DD68CE501CFD}" type="parTrans" cxnId="{D0898DF0-A1B0-5B4F-8B53-50AD1CB8889C}">
      <dgm:prSet/>
      <dgm:spPr/>
      <dgm:t>
        <a:bodyPr/>
        <a:lstStyle/>
        <a:p>
          <a:endParaRPr lang="en-US"/>
        </a:p>
      </dgm:t>
    </dgm:pt>
    <dgm:pt modelId="{4E389538-8A84-AD40-8224-0BD27F7AD4D3}" type="sibTrans" cxnId="{D0898DF0-A1B0-5B4F-8B53-50AD1CB8889C}">
      <dgm:prSet/>
      <dgm:spPr/>
      <dgm:t>
        <a:bodyPr/>
        <a:lstStyle/>
        <a:p>
          <a:endParaRPr lang="en-US"/>
        </a:p>
      </dgm:t>
    </dgm:pt>
    <dgm:pt modelId="{B936C631-E51E-0C49-A69A-A5C5409FEB4C}" type="pres">
      <dgm:prSet presAssocID="{B7D67419-B3AD-B14E-9D1F-523CAC6E63B3}" presName="vert0" presStyleCnt="0">
        <dgm:presLayoutVars>
          <dgm:dir/>
          <dgm:animOne val="branch"/>
          <dgm:animLvl val="lvl"/>
        </dgm:presLayoutVars>
      </dgm:prSet>
      <dgm:spPr/>
      <dgm:t>
        <a:bodyPr/>
        <a:lstStyle/>
        <a:p>
          <a:endParaRPr lang="en-US"/>
        </a:p>
      </dgm:t>
    </dgm:pt>
    <dgm:pt modelId="{97C86F67-FCF1-444C-B1C1-67FABE65CDE9}" type="pres">
      <dgm:prSet presAssocID="{02990D71-B7B1-914B-9627-95237D97CD57}" presName="thickLine" presStyleLbl="alignNode1" presStyleIdx="0" presStyleCnt="1"/>
      <dgm:spPr/>
    </dgm:pt>
    <dgm:pt modelId="{C757B8B5-487D-2645-A7E6-2BA58E394214}" type="pres">
      <dgm:prSet presAssocID="{02990D71-B7B1-914B-9627-95237D97CD57}" presName="horz1" presStyleCnt="0"/>
      <dgm:spPr/>
    </dgm:pt>
    <dgm:pt modelId="{9AFA710B-E4EB-9842-A41F-852F9EEE6897}" type="pres">
      <dgm:prSet presAssocID="{02990D71-B7B1-914B-9627-95237D97CD57}" presName="tx1" presStyleLbl="revTx" presStyleIdx="0" presStyleCnt="4" custScaleX="142893"/>
      <dgm:spPr/>
      <dgm:t>
        <a:bodyPr/>
        <a:lstStyle/>
        <a:p>
          <a:endParaRPr lang="en-US"/>
        </a:p>
      </dgm:t>
    </dgm:pt>
    <dgm:pt modelId="{869C8AE8-C552-3F4F-BF54-6C955C2B85C4}" type="pres">
      <dgm:prSet presAssocID="{02990D71-B7B1-914B-9627-95237D97CD57}" presName="vert1" presStyleCnt="0"/>
      <dgm:spPr/>
    </dgm:pt>
    <dgm:pt modelId="{BB703090-8D3C-1C42-BBFB-471B2ED4F5FE}" type="pres">
      <dgm:prSet presAssocID="{5468E5ED-4DDB-6D42-B5B5-479394BE383D}" presName="vertSpace2a" presStyleCnt="0"/>
      <dgm:spPr/>
    </dgm:pt>
    <dgm:pt modelId="{44FB9F33-55D7-7442-B071-7DC46EACA501}" type="pres">
      <dgm:prSet presAssocID="{5468E5ED-4DDB-6D42-B5B5-479394BE383D}" presName="horz2" presStyleCnt="0"/>
      <dgm:spPr/>
    </dgm:pt>
    <dgm:pt modelId="{F74B35C9-0311-A741-9F26-F4F05EE4652D}" type="pres">
      <dgm:prSet presAssocID="{5468E5ED-4DDB-6D42-B5B5-479394BE383D}" presName="horzSpace2" presStyleCnt="0"/>
      <dgm:spPr/>
    </dgm:pt>
    <dgm:pt modelId="{C3CCADB3-1150-8A41-B6B0-0DC5FA515D20}" type="pres">
      <dgm:prSet presAssocID="{5468E5ED-4DDB-6D42-B5B5-479394BE383D}" presName="tx2" presStyleLbl="revTx" presStyleIdx="1" presStyleCnt="4"/>
      <dgm:spPr/>
      <dgm:t>
        <a:bodyPr/>
        <a:lstStyle/>
        <a:p>
          <a:endParaRPr lang="en-US"/>
        </a:p>
      </dgm:t>
    </dgm:pt>
    <dgm:pt modelId="{651B1B83-DD69-374D-AEA9-8BE2CCE8112C}" type="pres">
      <dgm:prSet presAssocID="{5468E5ED-4DDB-6D42-B5B5-479394BE383D}" presName="vert2" presStyleCnt="0"/>
      <dgm:spPr/>
    </dgm:pt>
    <dgm:pt modelId="{9C9D410D-BF1E-2F4B-B6AA-38EF34DDB2A0}" type="pres">
      <dgm:prSet presAssocID="{5468E5ED-4DDB-6D42-B5B5-479394BE383D}" presName="thinLine2b" presStyleLbl="callout" presStyleIdx="0" presStyleCnt="3"/>
      <dgm:spPr/>
    </dgm:pt>
    <dgm:pt modelId="{D6C0B419-A179-6B47-B93B-3690F7BDB2E5}" type="pres">
      <dgm:prSet presAssocID="{5468E5ED-4DDB-6D42-B5B5-479394BE383D}" presName="vertSpace2b" presStyleCnt="0"/>
      <dgm:spPr/>
    </dgm:pt>
    <dgm:pt modelId="{25A7AE6C-76F4-E94E-8BB7-63424BB6E78F}" type="pres">
      <dgm:prSet presAssocID="{7E863D47-E8AA-2941-98EF-B20824837B47}" presName="horz2" presStyleCnt="0"/>
      <dgm:spPr/>
    </dgm:pt>
    <dgm:pt modelId="{BFEC1337-3637-8446-B957-3F2B7F8CDE33}" type="pres">
      <dgm:prSet presAssocID="{7E863D47-E8AA-2941-98EF-B20824837B47}" presName="horzSpace2" presStyleCnt="0"/>
      <dgm:spPr/>
    </dgm:pt>
    <dgm:pt modelId="{027073BA-1A78-8648-AF55-7F4E41662688}" type="pres">
      <dgm:prSet presAssocID="{7E863D47-E8AA-2941-98EF-B20824837B47}" presName="tx2" presStyleLbl="revTx" presStyleIdx="2" presStyleCnt="4"/>
      <dgm:spPr/>
      <dgm:t>
        <a:bodyPr/>
        <a:lstStyle/>
        <a:p>
          <a:endParaRPr lang="en-US"/>
        </a:p>
      </dgm:t>
    </dgm:pt>
    <dgm:pt modelId="{617A9216-5156-8F4D-A6EB-46F54EA20FAE}" type="pres">
      <dgm:prSet presAssocID="{7E863D47-E8AA-2941-98EF-B20824837B47}" presName="vert2" presStyleCnt="0"/>
      <dgm:spPr/>
    </dgm:pt>
    <dgm:pt modelId="{3A0AD907-4B40-8243-A95F-D75999E68CFB}" type="pres">
      <dgm:prSet presAssocID="{7E863D47-E8AA-2941-98EF-B20824837B47}" presName="thinLine2b" presStyleLbl="callout" presStyleIdx="1" presStyleCnt="3"/>
      <dgm:spPr/>
    </dgm:pt>
    <dgm:pt modelId="{16D6D22B-956E-AE4D-927E-972BAB79D178}" type="pres">
      <dgm:prSet presAssocID="{7E863D47-E8AA-2941-98EF-B20824837B47}" presName="vertSpace2b" presStyleCnt="0"/>
      <dgm:spPr/>
    </dgm:pt>
    <dgm:pt modelId="{84663789-795E-5047-B94B-1CB95577B1C5}" type="pres">
      <dgm:prSet presAssocID="{2F5150F4-FC10-C54E-9218-61B1E3925028}" presName="horz2" presStyleCnt="0"/>
      <dgm:spPr/>
    </dgm:pt>
    <dgm:pt modelId="{B5118FE9-D4DD-E246-80D7-E3F54CFE3B31}" type="pres">
      <dgm:prSet presAssocID="{2F5150F4-FC10-C54E-9218-61B1E3925028}" presName="horzSpace2" presStyleCnt="0"/>
      <dgm:spPr/>
    </dgm:pt>
    <dgm:pt modelId="{9562DC95-B898-7547-AB0B-433B2C5B5453}" type="pres">
      <dgm:prSet presAssocID="{2F5150F4-FC10-C54E-9218-61B1E3925028}" presName="tx2" presStyleLbl="revTx" presStyleIdx="3" presStyleCnt="4"/>
      <dgm:spPr/>
      <dgm:t>
        <a:bodyPr/>
        <a:lstStyle/>
        <a:p>
          <a:endParaRPr lang="en-US"/>
        </a:p>
      </dgm:t>
    </dgm:pt>
    <dgm:pt modelId="{425336BC-5E75-6241-BF01-78D2F94A81DE}" type="pres">
      <dgm:prSet presAssocID="{2F5150F4-FC10-C54E-9218-61B1E3925028}" presName="vert2" presStyleCnt="0"/>
      <dgm:spPr/>
    </dgm:pt>
    <dgm:pt modelId="{E372EC22-C8A4-6848-B80E-58343DA6D621}" type="pres">
      <dgm:prSet presAssocID="{2F5150F4-FC10-C54E-9218-61B1E3925028}" presName="thinLine2b" presStyleLbl="callout" presStyleIdx="2" presStyleCnt="3"/>
      <dgm:spPr/>
    </dgm:pt>
    <dgm:pt modelId="{464BB25C-4EAE-7F41-9742-C6DFEEB225F9}" type="pres">
      <dgm:prSet presAssocID="{2F5150F4-FC10-C54E-9218-61B1E3925028}" presName="vertSpace2b" presStyleCnt="0"/>
      <dgm:spPr/>
    </dgm:pt>
  </dgm:ptLst>
  <dgm:cxnLst>
    <dgm:cxn modelId="{3CDB312E-7400-3F4A-A1E4-C1A77A417A52}" srcId="{B7D67419-B3AD-B14E-9D1F-523CAC6E63B3}" destId="{02990D71-B7B1-914B-9627-95237D97CD57}" srcOrd="0" destOrd="0" parTransId="{D1F82DEA-DBCA-8643-9C23-A86ACC52E340}" sibTransId="{2F61C18E-6137-1B4E-8527-599916168CD1}"/>
    <dgm:cxn modelId="{792009D5-AF19-41F9-8C98-502771DB28A0}" type="presOf" srcId="{5468E5ED-4DDB-6D42-B5B5-479394BE383D}" destId="{C3CCADB3-1150-8A41-B6B0-0DC5FA515D20}" srcOrd="0" destOrd="0" presId="urn:microsoft.com/office/officeart/2008/layout/LinedList"/>
    <dgm:cxn modelId="{CD0A4ED0-CEDE-4B43-AC06-6154D11C7970}" srcId="{02990D71-B7B1-914B-9627-95237D97CD57}" destId="{7E863D47-E8AA-2941-98EF-B20824837B47}" srcOrd="1" destOrd="0" parTransId="{F005C419-23CC-884D-BDE1-302D2D1386A1}" sibTransId="{CE8D90AF-1CF1-734D-B328-BFAA92242E46}"/>
    <dgm:cxn modelId="{D0898DF0-A1B0-5B4F-8B53-50AD1CB8889C}" srcId="{02990D71-B7B1-914B-9627-95237D97CD57}" destId="{2F5150F4-FC10-C54E-9218-61B1E3925028}" srcOrd="2" destOrd="0" parTransId="{68588AC0-111A-F543-980B-DD68CE501CFD}" sibTransId="{4E389538-8A84-AD40-8224-0BD27F7AD4D3}"/>
    <dgm:cxn modelId="{9DF21BAF-65A2-4F23-8F8C-784A884794B3}" type="presOf" srcId="{B7D67419-B3AD-B14E-9D1F-523CAC6E63B3}" destId="{B936C631-E51E-0C49-A69A-A5C5409FEB4C}" srcOrd="0" destOrd="0" presId="urn:microsoft.com/office/officeart/2008/layout/LinedList"/>
    <dgm:cxn modelId="{48DAAA9D-AAAD-4A15-A80B-618B1AD93AEC}" type="presOf" srcId="{2F5150F4-FC10-C54E-9218-61B1E3925028}" destId="{9562DC95-B898-7547-AB0B-433B2C5B5453}" srcOrd="0" destOrd="0" presId="urn:microsoft.com/office/officeart/2008/layout/LinedList"/>
    <dgm:cxn modelId="{02425D8B-7993-4F7D-86BB-3FECC7058256}" type="presOf" srcId="{7E863D47-E8AA-2941-98EF-B20824837B47}" destId="{027073BA-1A78-8648-AF55-7F4E41662688}" srcOrd="0" destOrd="0" presId="urn:microsoft.com/office/officeart/2008/layout/LinedList"/>
    <dgm:cxn modelId="{80AE1894-6399-9949-A41F-7A54E6FD8AC1}" srcId="{02990D71-B7B1-914B-9627-95237D97CD57}" destId="{5468E5ED-4DDB-6D42-B5B5-479394BE383D}" srcOrd="0" destOrd="0" parTransId="{36728EBB-FA84-E743-8467-37DBC20A5743}" sibTransId="{C48AEB32-A357-0C40-8188-8F51FF5C30AD}"/>
    <dgm:cxn modelId="{EE4BA2C7-0000-4877-B5B2-FF340AC4B77D}" type="presOf" srcId="{02990D71-B7B1-914B-9627-95237D97CD57}" destId="{9AFA710B-E4EB-9842-A41F-852F9EEE6897}" srcOrd="0" destOrd="0" presId="urn:microsoft.com/office/officeart/2008/layout/LinedList"/>
    <dgm:cxn modelId="{751196E9-10E6-46BD-BE72-EB5CA3BEDEA6}" type="presParOf" srcId="{B936C631-E51E-0C49-A69A-A5C5409FEB4C}" destId="{97C86F67-FCF1-444C-B1C1-67FABE65CDE9}" srcOrd="0" destOrd="0" presId="urn:microsoft.com/office/officeart/2008/layout/LinedList"/>
    <dgm:cxn modelId="{2017E002-9694-4CD1-865E-B8E3B0A621EA}" type="presParOf" srcId="{B936C631-E51E-0C49-A69A-A5C5409FEB4C}" destId="{C757B8B5-487D-2645-A7E6-2BA58E394214}" srcOrd="1" destOrd="0" presId="urn:microsoft.com/office/officeart/2008/layout/LinedList"/>
    <dgm:cxn modelId="{293AB6CB-3A8F-4A5C-800C-DA6903AA5E33}" type="presParOf" srcId="{C757B8B5-487D-2645-A7E6-2BA58E394214}" destId="{9AFA710B-E4EB-9842-A41F-852F9EEE6897}" srcOrd="0" destOrd="0" presId="urn:microsoft.com/office/officeart/2008/layout/LinedList"/>
    <dgm:cxn modelId="{2BE8BCFF-170F-4944-A62C-53B2F34C549F}" type="presParOf" srcId="{C757B8B5-487D-2645-A7E6-2BA58E394214}" destId="{869C8AE8-C552-3F4F-BF54-6C955C2B85C4}" srcOrd="1" destOrd="0" presId="urn:microsoft.com/office/officeart/2008/layout/LinedList"/>
    <dgm:cxn modelId="{24A1AA10-8ADC-4AAC-970B-DF020E7EBC7F}" type="presParOf" srcId="{869C8AE8-C552-3F4F-BF54-6C955C2B85C4}" destId="{BB703090-8D3C-1C42-BBFB-471B2ED4F5FE}" srcOrd="0" destOrd="0" presId="urn:microsoft.com/office/officeart/2008/layout/LinedList"/>
    <dgm:cxn modelId="{96E874E2-0DAF-4DA0-AE6F-290C7131277E}" type="presParOf" srcId="{869C8AE8-C552-3F4F-BF54-6C955C2B85C4}" destId="{44FB9F33-55D7-7442-B071-7DC46EACA501}" srcOrd="1" destOrd="0" presId="urn:microsoft.com/office/officeart/2008/layout/LinedList"/>
    <dgm:cxn modelId="{2299CF3D-ED69-419A-9E82-28E7233497F6}" type="presParOf" srcId="{44FB9F33-55D7-7442-B071-7DC46EACA501}" destId="{F74B35C9-0311-A741-9F26-F4F05EE4652D}" srcOrd="0" destOrd="0" presId="urn:microsoft.com/office/officeart/2008/layout/LinedList"/>
    <dgm:cxn modelId="{B38E0CA5-5823-4E59-8A6B-E532C3B65995}" type="presParOf" srcId="{44FB9F33-55D7-7442-B071-7DC46EACA501}" destId="{C3CCADB3-1150-8A41-B6B0-0DC5FA515D20}" srcOrd="1" destOrd="0" presId="urn:microsoft.com/office/officeart/2008/layout/LinedList"/>
    <dgm:cxn modelId="{BCA474BE-44BF-4A93-B0E7-158528DDFC48}" type="presParOf" srcId="{44FB9F33-55D7-7442-B071-7DC46EACA501}" destId="{651B1B83-DD69-374D-AEA9-8BE2CCE8112C}" srcOrd="2" destOrd="0" presId="urn:microsoft.com/office/officeart/2008/layout/LinedList"/>
    <dgm:cxn modelId="{FDFA4600-95F6-4B03-8FD6-CEAD517C262F}" type="presParOf" srcId="{869C8AE8-C552-3F4F-BF54-6C955C2B85C4}" destId="{9C9D410D-BF1E-2F4B-B6AA-38EF34DDB2A0}" srcOrd="2" destOrd="0" presId="urn:microsoft.com/office/officeart/2008/layout/LinedList"/>
    <dgm:cxn modelId="{00EBAA01-5BA2-4FBC-A7C9-76941A511EF7}" type="presParOf" srcId="{869C8AE8-C552-3F4F-BF54-6C955C2B85C4}" destId="{D6C0B419-A179-6B47-B93B-3690F7BDB2E5}" srcOrd="3" destOrd="0" presId="urn:microsoft.com/office/officeart/2008/layout/LinedList"/>
    <dgm:cxn modelId="{BAA9E10C-8FDE-4E76-AA66-6EE340C90849}" type="presParOf" srcId="{869C8AE8-C552-3F4F-BF54-6C955C2B85C4}" destId="{25A7AE6C-76F4-E94E-8BB7-63424BB6E78F}" srcOrd="4" destOrd="0" presId="urn:microsoft.com/office/officeart/2008/layout/LinedList"/>
    <dgm:cxn modelId="{5537E98E-A73B-4EA5-926C-77E17F97131A}" type="presParOf" srcId="{25A7AE6C-76F4-E94E-8BB7-63424BB6E78F}" destId="{BFEC1337-3637-8446-B957-3F2B7F8CDE33}" srcOrd="0" destOrd="0" presId="urn:microsoft.com/office/officeart/2008/layout/LinedList"/>
    <dgm:cxn modelId="{9FCE509D-CB48-4F6A-AAEE-7A14BE1C499B}" type="presParOf" srcId="{25A7AE6C-76F4-E94E-8BB7-63424BB6E78F}" destId="{027073BA-1A78-8648-AF55-7F4E41662688}" srcOrd="1" destOrd="0" presId="urn:microsoft.com/office/officeart/2008/layout/LinedList"/>
    <dgm:cxn modelId="{78F087DC-196F-4B03-9DDF-9D08D88A06DF}" type="presParOf" srcId="{25A7AE6C-76F4-E94E-8BB7-63424BB6E78F}" destId="{617A9216-5156-8F4D-A6EB-46F54EA20FAE}" srcOrd="2" destOrd="0" presId="urn:microsoft.com/office/officeart/2008/layout/LinedList"/>
    <dgm:cxn modelId="{5D0A7857-33AD-4A5C-BD33-27CA5472FAE7}" type="presParOf" srcId="{869C8AE8-C552-3F4F-BF54-6C955C2B85C4}" destId="{3A0AD907-4B40-8243-A95F-D75999E68CFB}" srcOrd="5" destOrd="0" presId="urn:microsoft.com/office/officeart/2008/layout/LinedList"/>
    <dgm:cxn modelId="{D8D0A045-A938-4917-8C23-7F21074C1F89}" type="presParOf" srcId="{869C8AE8-C552-3F4F-BF54-6C955C2B85C4}" destId="{16D6D22B-956E-AE4D-927E-972BAB79D178}" srcOrd="6" destOrd="0" presId="urn:microsoft.com/office/officeart/2008/layout/LinedList"/>
    <dgm:cxn modelId="{1B19F6B6-6470-42D4-BFA7-8EB66115B36B}" type="presParOf" srcId="{869C8AE8-C552-3F4F-BF54-6C955C2B85C4}" destId="{84663789-795E-5047-B94B-1CB95577B1C5}" srcOrd="7" destOrd="0" presId="urn:microsoft.com/office/officeart/2008/layout/LinedList"/>
    <dgm:cxn modelId="{FA037E9F-BCD6-4E8B-9BF2-1C0CE42C08B3}" type="presParOf" srcId="{84663789-795E-5047-B94B-1CB95577B1C5}" destId="{B5118FE9-D4DD-E246-80D7-E3F54CFE3B31}" srcOrd="0" destOrd="0" presId="urn:microsoft.com/office/officeart/2008/layout/LinedList"/>
    <dgm:cxn modelId="{4F4D51B6-CAF0-49F8-B0FB-DEBC36094E3D}" type="presParOf" srcId="{84663789-795E-5047-B94B-1CB95577B1C5}" destId="{9562DC95-B898-7547-AB0B-433B2C5B5453}" srcOrd="1" destOrd="0" presId="urn:microsoft.com/office/officeart/2008/layout/LinedList"/>
    <dgm:cxn modelId="{71276485-D868-4EFA-8AC6-086416F5248D}" type="presParOf" srcId="{84663789-795E-5047-B94B-1CB95577B1C5}" destId="{425336BC-5E75-6241-BF01-78D2F94A81DE}" srcOrd="2" destOrd="0" presId="urn:microsoft.com/office/officeart/2008/layout/LinedList"/>
    <dgm:cxn modelId="{AFA22575-7957-4FC8-931F-D9A2A65B65D6}" type="presParOf" srcId="{869C8AE8-C552-3F4F-BF54-6C955C2B85C4}" destId="{E372EC22-C8A4-6848-B80E-58343DA6D621}" srcOrd="8" destOrd="0" presId="urn:microsoft.com/office/officeart/2008/layout/LinedList"/>
    <dgm:cxn modelId="{3C3F83C4-8758-42D6-A8CA-F820E82964EA}" type="presParOf" srcId="{869C8AE8-C552-3F4F-BF54-6C955C2B85C4}" destId="{464BB25C-4EAE-7F41-9742-C6DFEEB225F9}"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0924109-2DFE-6E42-AA17-B2A4E7E3C2AD}" type="doc">
      <dgm:prSet loTypeId="urn:microsoft.com/office/officeart/2005/8/layout/process3" loCatId="" qsTypeId="urn:microsoft.com/office/officeart/2005/8/quickstyle/simple4" qsCatId="simple" csTypeId="urn:microsoft.com/office/officeart/2005/8/colors/accent0_3" csCatId="mainScheme" phldr="1"/>
      <dgm:spPr/>
      <dgm:t>
        <a:bodyPr/>
        <a:lstStyle/>
        <a:p>
          <a:endParaRPr lang="en-US"/>
        </a:p>
      </dgm:t>
    </dgm:pt>
    <dgm:pt modelId="{4FCFAC0E-4C0B-2544-8F28-F1CE7C00AF3E}">
      <dgm:prSet phldrT="[Text]" custT="1"/>
      <dgm:spPr/>
      <dgm:t>
        <a:bodyPr/>
        <a:lstStyle/>
        <a:p>
          <a:r>
            <a:rPr lang="en-US" sz="2000" dirty="0" smtClean="0"/>
            <a:t>Opening</a:t>
          </a:r>
        </a:p>
        <a:p>
          <a:r>
            <a:rPr lang="en-US" sz="2000" dirty="0" smtClean="0"/>
            <a:t>Direct Approach</a:t>
          </a:r>
          <a:endParaRPr lang="en-US" sz="2000" dirty="0"/>
        </a:p>
      </dgm:t>
    </dgm:pt>
    <dgm:pt modelId="{6D634A4F-5AC0-2A4B-83A3-7A393CDDCE94}" type="parTrans" cxnId="{C3150411-0F00-EB49-98A2-ECE9C871CF6D}">
      <dgm:prSet/>
      <dgm:spPr/>
      <dgm:t>
        <a:bodyPr/>
        <a:lstStyle/>
        <a:p>
          <a:endParaRPr lang="en-US"/>
        </a:p>
      </dgm:t>
    </dgm:pt>
    <dgm:pt modelId="{4369B6DC-67BC-FC46-AB1A-F16E76FA5122}" type="sibTrans" cxnId="{C3150411-0F00-EB49-98A2-ECE9C871CF6D}">
      <dgm:prSet/>
      <dgm:spPr/>
      <dgm:t>
        <a:bodyPr/>
        <a:lstStyle/>
        <a:p>
          <a:endParaRPr lang="en-US"/>
        </a:p>
      </dgm:t>
    </dgm:pt>
    <dgm:pt modelId="{7F20B580-8B84-E84B-9EE2-277BF69A4E58}">
      <dgm:prSet phldrT="[Text]" custT="1"/>
      <dgm:spPr/>
      <dgm:t>
        <a:bodyPr/>
        <a:lstStyle/>
        <a:p>
          <a:r>
            <a:rPr lang="en-US" sz="2000" dirty="0" smtClean="0"/>
            <a:t>Body</a:t>
          </a:r>
          <a:endParaRPr lang="en-US" sz="2000" dirty="0"/>
        </a:p>
      </dgm:t>
    </dgm:pt>
    <dgm:pt modelId="{ADFC8352-698E-2E46-9A8C-C6CE4AEF165E}" type="parTrans" cxnId="{3D33D771-9DE8-7342-AC5D-6058FAC93EF7}">
      <dgm:prSet/>
      <dgm:spPr/>
      <dgm:t>
        <a:bodyPr/>
        <a:lstStyle/>
        <a:p>
          <a:endParaRPr lang="en-US"/>
        </a:p>
      </dgm:t>
    </dgm:pt>
    <dgm:pt modelId="{463F60CA-FEDC-814E-A42E-877814B32CD9}" type="sibTrans" cxnId="{3D33D771-9DE8-7342-AC5D-6058FAC93EF7}">
      <dgm:prSet/>
      <dgm:spPr/>
      <dgm:t>
        <a:bodyPr/>
        <a:lstStyle/>
        <a:p>
          <a:endParaRPr lang="en-US"/>
        </a:p>
      </dgm:t>
    </dgm:pt>
    <dgm:pt modelId="{E81BB18C-A8FD-D74D-9B50-5D164D8354C4}">
      <dgm:prSet phldrT="[Text]" custT="1"/>
      <dgm:spPr/>
      <dgm:t>
        <a:bodyPr/>
        <a:lstStyle/>
        <a:p>
          <a:r>
            <a:rPr lang="en-US" sz="2400" dirty="0" smtClean="0"/>
            <a:t>Include experience, background, skills</a:t>
          </a:r>
          <a:endParaRPr lang="en-US" sz="2400" dirty="0"/>
        </a:p>
      </dgm:t>
    </dgm:pt>
    <dgm:pt modelId="{96BEBA33-9073-3F49-B14F-05ACBD312D5A}" type="parTrans" cxnId="{28BA7E42-D489-5C42-9F19-C22B8074816A}">
      <dgm:prSet/>
      <dgm:spPr/>
      <dgm:t>
        <a:bodyPr/>
        <a:lstStyle/>
        <a:p>
          <a:endParaRPr lang="en-US"/>
        </a:p>
      </dgm:t>
    </dgm:pt>
    <dgm:pt modelId="{F43212F8-DE10-AE45-A3B8-F81BDC9A97D5}" type="sibTrans" cxnId="{28BA7E42-D489-5C42-9F19-C22B8074816A}">
      <dgm:prSet/>
      <dgm:spPr/>
      <dgm:t>
        <a:bodyPr/>
        <a:lstStyle/>
        <a:p>
          <a:endParaRPr lang="en-US"/>
        </a:p>
      </dgm:t>
    </dgm:pt>
    <dgm:pt modelId="{EA86E7F7-D547-5548-81A7-F63F15C5A214}">
      <dgm:prSet phldrT="[Text]" custT="1"/>
      <dgm:spPr/>
      <dgm:t>
        <a:bodyPr/>
        <a:lstStyle/>
        <a:p>
          <a:r>
            <a:rPr lang="en-US" sz="2000" dirty="0" smtClean="0"/>
            <a:t>Close</a:t>
          </a:r>
          <a:endParaRPr lang="en-US" sz="2000" dirty="0"/>
        </a:p>
      </dgm:t>
    </dgm:pt>
    <dgm:pt modelId="{B08AE39E-0B9F-044A-87B7-91D5BFE6E18F}" type="parTrans" cxnId="{4FFAEBCD-0AA0-4F48-AC71-637223A302BA}">
      <dgm:prSet/>
      <dgm:spPr/>
      <dgm:t>
        <a:bodyPr/>
        <a:lstStyle/>
        <a:p>
          <a:endParaRPr lang="en-US"/>
        </a:p>
      </dgm:t>
    </dgm:pt>
    <dgm:pt modelId="{C7BDD0BD-722F-8E42-9ED6-03D106AC7AE7}" type="sibTrans" cxnId="{4FFAEBCD-0AA0-4F48-AC71-637223A302BA}">
      <dgm:prSet/>
      <dgm:spPr/>
      <dgm:t>
        <a:bodyPr/>
        <a:lstStyle/>
        <a:p>
          <a:endParaRPr lang="en-US"/>
        </a:p>
      </dgm:t>
    </dgm:pt>
    <dgm:pt modelId="{3ECE4C7D-1EEF-4D47-93A7-68A6176CC32F}">
      <dgm:prSet phldrT="[Text]" custT="1"/>
      <dgm:spPr/>
      <dgm:t>
        <a:bodyPr/>
        <a:lstStyle/>
        <a:p>
          <a:r>
            <a:rPr lang="en-US" sz="2400" dirty="0" smtClean="0"/>
            <a:t>Include a deadline and delivery information</a:t>
          </a:r>
          <a:endParaRPr lang="en-US" sz="2400" dirty="0"/>
        </a:p>
      </dgm:t>
    </dgm:pt>
    <dgm:pt modelId="{92A13BA1-749D-6840-B396-F16E3D16E878}" type="parTrans" cxnId="{B0DAA490-6573-A44D-B5CD-FDA6A17B1966}">
      <dgm:prSet/>
      <dgm:spPr/>
      <dgm:t>
        <a:bodyPr/>
        <a:lstStyle/>
        <a:p>
          <a:endParaRPr lang="en-US"/>
        </a:p>
      </dgm:t>
    </dgm:pt>
    <dgm:pt modelId="{E7848220-FFA1-CC4E-90F9-83C0FA028BF7}" type="sibTrans" cxnId="{B0DAA490-6573-A44D-B5CD-FDA6A17B1966}">
      <dgm:prSet/>
      <dgm:spPr/>
      <dgm:t>
        <a:bodyPr/>
        <a:lstStyle/>
        <a:p>
          <a:endParaRPr lang="en-US"/>
        </a:p>
      </dgm:t>
    </dgm:pt>
    <dgm:pt modelId="{F7EFDCC8-9E1A-F349-9110-3037136EC641}">
      <dgm:prSet phldrT="[Text]" custT="1"/>
      <dgm:spPr/>
      <dgm:t>
        <a:bodyPr/>
        <a:lstStyle/>
        <a:p>
          <a:r>
            <a:rPr lang="en-US" sz="3200" dirty="0" smtClean="0"/>
            <a:t>Ask for recommend-</a:t>
          </a:r>
          <a:r>
            <a:rPr lang="en-US" sz="3200" dirty="0" err="1" smtClean="0"/>
            <a:t>ation</a:t>
          </a:r>
          <a:r>
            <a:rPr lang="en-US" sz="3200" dirty="0" smtClean="0"/>
            <a:t> and explain what you need it for.</a:t>
          </a:r>
          <a:endParaRPr lang="en-US" sz="3200" dirty="0"/>
        </a:p>
      </dgm:t>
    </dgm:pt>
    <dgm:pt modelId="{80FFC03E-E407-8142-BC99-5F8BC72BFC41}" type="parTrans" cxnId="{0D9441EA-6020-A244-BC38-50F099A63680}">
      <dgm:prSet/>
      <dgm:spPr/>
      <dgm:t>
        <a:bodyPr/>
        <a:lstStyle/>
        <a:p>
          <a:endParaRPr lang="en-US"/>
        </a:p>
      </dgm:t>
    </dgm:pt>
    <dgm:pt modelId="{78DD52C9-7CBD-E545-BF32-172F2E4FD0A4}" type="sibTrans" cxnId="{0D9441EA-6020-A244-BC38-50F099A63680}">
      <dgm:prSet/>
      <dgm:spPr/>
      <dgm:t>
        <a:bodyPr/>
        <a:lstStyle/>
        <a:p>
          <a:endParaRPr lang="en-US"/>
        </a:p>
      </dgm:t>
    </dgm:pt>
    <dgm:pt modelId="{0BED7D57-FC87-3549-A82C-32196EBC7849}">
      <dgm:prSet phldrT="[Text]" custT="1"/>
      <dgm:spPr/>
      <dgm:t>
        <a:bodyPr/>
        <a:lstStyle/>
        <a:p>
          <a:r>
            <a:rPr lang="en-US" sz="2400" dirty="0" smtClean="0"/>
            <a:t>Add any unique attributes</a:t>
          </a:r>
          <a:endParaRPr lang="en-US" sz="2400" dirty="0"/>
        </a:p>
      </dgm:t>
    </dgm:pt>
    <dgm:pt modelId="{12FC11FB-BAF6-0642-BB46-361C03FD2E3C}" type="parTrans" cxnId="{E846CDB1-CC10-6A4E-A8B4-A940D6726E72}">
      <dgm:prSet/>
      <dgm:spPr/>
      <dgm:t>
        <a:bodyPr/>
        <a:lstStyle/>
        <a:p>
          <a:endParaRPr lang="en-US"/>
        </a:p>
      </dgm:t>
    </dgm:pt>
    <dgm:pt modelId="{28201A2B-324A-D94D-A7B5-F5FB58BC066D}" type="sibTrans" cxnId="{E846CDB1-CC10-6A4E-A8B4-A940D6726E72}">
      <dgm:prSet/>
      <dgm:spPr/>
      <dgm:t>
        <a:bodyPr/>
        <a:lstStyle/>
        <a:p>
          <a:endParaRPr lang="en-US"/>
        </a:p>
      </dgm:t>
    </dgm:pt>
    <dgm:pt modelId="{638CC3C7-EC8A-D941-B1FD-F2140F8861B7}">
      <dgm:prSet phldrT="[Text]" custT="1"/>
      <dgm:spPr/>
      <dgm:t>
        <a:bodyPr/>
        <a:lstStyle/>
        <a:p>
          <a:r>
            <a:rPr lang="en-US" sz="2400" dirty="0" smtClean="0"/>
            <a:t>Express appreciation</a:t>
          </a:r>
          <a:endParaRPr lang="en-US" sz="2400" dirty="0"/>
        </a:p>
      </dgm:t>
    </dgm:pt>
    <dgm:pt modelId="{9C8C8B3F-250B-744A-AAA4-AFB44C994A3F}" type="parTrans" cxnId="{82558826-2A87-E848-8BA1-C3E588741538}">
      <dgm:prSet/>
      <dgm:spPr/>
      <dgm:t>
        <a:bodyPr/>
        <a:lstStyle/>
        <a:p>
          <a:endParaRPr lang="en-US"/>
        </a:p>
      </dgm:t>
    </dgm:pt>
    <dgm:pt modelId="{9CE92940-B796-5848-AABF-237EC78D2ACA}" type="sibTrans" cxnId="{82558826-2A87-E848-8BA1-C3E588741538}">
      <dgm:prSet/>
      <dgm:spPr/>
      <dgm:t>
        <a:bodyPr/>
        <a:lstStyle/>
        <a:p>
          <a:endParaRPr lang="en-US"/>
        </a:p>
      </dgm:t>
    </dgm:pt>
    <dgm:pt modelId="{09061D43-35CF-8047-94C4-242EDC2231E2}" type="pres">
      <dgm:prSet presAssocID="{A0924109-2DFE-6E42-AA17-B2A4E7E3C2AD}" presName="linearFlow" presStyleCnt="0">
        <dgm:presLayoutVars>
          <dgm:dir/>
          <dgm:animLvl val="lvl"/>
          <dgm:resizeHandles val="exact"/>
        </dgm:presLayoutVars>
      </dgm:prSet>
      <dgm:spPr/>
      <dgm:t>
        <a:bodyPr/>
        <a:lstStyle/>
        <a:p>
          <a:endParaRPr lang="en-US"/>
        </a:p>
      </dgm:t>
    </dgm:pt>
    <dgm:pt modelId="{797E1C02-5652-114F-9FF3-7E2B76AF52CB}" type="pres">
      <dgm:prSet presAssocID="{4FCFAC0E-4C0B-2544-8F28-F1CE7C00AF3E}" presName="composite" presStyleCnt="0"/>
      <dgm:spPr/>
    </dgm:pt>
    <dgm:pt modelId="{DD750587-1955-E348-ACFF-82A3811B0F92}" type="pres">
      <dgm:prSet presAssocID="{4FCFAC0E-4C0B-2544-8F28-F1CE7C00AF3E}" presName="parTx" presStyleLbl="node1" presStyleIdx="0" presStyleCnt="3">
        <dgm:presLayoutVars>
          <dgm:chMax val="0"/>
          <dgm:chPref val="0"/>
          <dgm:bulletEnabled val="1"/>
        </dgm:presLayoutVars>
      </dgm:prSet>
      <dgm:spPr/>
      <dgm:t>
        <a:bodyPr/>
        <a:lstStyle/>
        <a:p>
          <a:endParaRPr lang="en-US"/>
        </a:p>
      </dgm:t>
    </dgm:pt>
    <dgm:pt modelId="{DB23E5EF-8A62-A34E-AD39-EB1B5C1082F0}" type="pres">
      <dgm:prSet presAssocID="{4FCFAC0E-4C0B-2544-8F28-F1CE7C00AF3E}" presName="parSh" presStyleLbl="node1" presStyleIdx="0" presStyleCnt="3" custLinFactNeighborX="-354" custLinFactNeighborY="-68153"/>
      <dgm:spPr/>
      <dgm:t>
        <a:bodyPr/>
        <a:lstStyle/>
        <a:p>
          <a:endParaRPr lang="en-US"/>
        </a:p>
      </dgm:t>
    </dgm:pt>
    <dgm:pt modelId="{294FE578-DCE0-134B-9622-6367D51E86F2}" type="pres">
      <dgm:prSet presAssocID="{4FCFAC0E-4C0B-2544-8F28-F1CE7C00AF3E}" presName="desTx" presStyleLbl="fgAcc1" presStyleIdx="0" presStyleCnt="3" custScaleX="130991" custScaleY="114568" custLinFactNeighborX="-1096" custLinFactNeighborY="25906">
        <dgm:presLayoutVars>
          <dgm:bulletEnabled val="1"/>
        </dgm:presLayoutVars>
      </dgm:prSet>
      <dgm:spPr/>
      <dgm:t>
        <a:bodyPr/>
        <a:lstStyle/>
        <a:p>
          <a:endParaRPr lang="en-US"/>
        </a:p>
      </dgm:t>
    </dgm:pt>
    <dgm:pt modelId="{F0261859-21C3-B242-A313-74594B142948}" type="pres">
      <dgm:prSet presAssocID="{4369B6DC-67BC-FC46-AB1A-F16E76FA5122}" presName="sibTrans" presStyleLbl="sibTrans2D1" presStyleIdx="0" presStyleCnt="2"/>
      <dgm:spPr/>
      <dgm:t>
        <a:bodyPr/>
        <a:lstStyle/>
        <a:p>
          <a:endParaRPr lang="en-US"/>
        </a:p>
      </dgm:t>
    </dgm:pt>
    <dgm:pt modelId="{AAB870A9-6417-C745-8873-9A823F04C6B7}" type="pres">
      <dgm:prSet presAssocID="{4369B6DC-67BC-FC46-AB1A-F16E76FA5122}" presName="connTx" presStyleLbl="sibTrans2D1" presStyleIdx="0" presStyleCnt="2"/>
      <dgm:spPr/>
      <dgm:t>
        <a:bodyPr/>
        <a:lstStyle/>
        <a:p>
          <a:endParaRPr lang="en-US"/>
        </a:p>
      </dgm:t>
    </dgm:pt>
    <dgm:pt modelId="{19159BA7-E368-394F-A56C-2FC6CFF66761}" type="pres">
      <dgm:prSet presAssocID="{7F20B580-8B84-E84B-9EE2-277BF69A4E58}" presName="composite" presStyleCnt="0"/>
      <dgm:spPr/>
    </dgm:pt>
    <dgm:pt modelId="{ECD500AC-D9F9-4C44-B581-4FF34DE1CED7}" type="pres">
      <dgm:prSet presAssocID="{7F20B580-8B84-E84B-9EE2-277BF69A4E58}" presName="parTx" presStyleLbl="node1" presStyleIdx="0" presStyleCnt="3">
        <dgm:presLayoutVars>
          <dgm:chMax val="0"/>
          <dgm:chPref val="0"/>
          <dgm:bulletEnabled val="1"/>
        </dgm:presLayoutVars>
      </dgm:prSet>
      <dgm:spPr/>
      <dgm:t>
        <a:bodyPr/>
        <a:lstStyle/>
        <a:p>
          <a:endParaRPr lang="en-US"/>
        </a:p>
      </dgm:t>
    </dgm:pt>
    <dgm:pt modelId="{ECEC9892-68F6-DD4A-9AB7-730F9DC14034}" type="pres">
      <dgm:prSet presAssocID="{7F20B580-8B84-E84B-9EE2-277BF69A4E58}" presName="parSh" presStyleLbl="node1" presStyleIdx="1" presStyleCnt="3" custLinFactNeighborX="-2415" custLinFactNeighborY="-64332"/>
      <dgm:spPr/>
      <dgm:t>
        <a:bodyPr/>
        <a:lstStyle/>
        <a:p>
          <a:endParaRPr lang="en-US"/>
        </a:p>
      </dgm:t>
    </dgm:pt>
    <dgm:pt modelId="{2AA8252B-AD83-DB41-9E86-F8623ED17882}" type="pres">
      <dgm:prSet presAssocID="{7F20B580-8B84-E84B-9EE2-277BF69A4E58}" presName="desTx" presStyleLbl="fgAcc1" presStyleIdx="1" presStyleCnt="3" custScaleX="114088" custScaleY="112150" custLinFactNeighborX="2713" custLinFactNeighborY="8514">
        <dgm:presLayoutVars>
          <dgm:bulletEnabled val="1"/>
        </dgm:presLayoutVars>
      </dgm:prSet>
      <dgm:spPr/>
      <dgm:t>
        <a:bodyPr/>
        <a:lstStyle/>
        <a:p>
          <a:endParaRPr lang="en-US"/>
        </a:p>
      </dgm:t>
    </dgm:pt>
    <dgm:pt modelId="{1D53553A-5F23-F945-AE6D-28AAD2013A04}" type="pres">
      <dgm:prSet presAssocID="{463F60CA-FEDC-814E-A42E-877814B32CD9}" presName="sibTrans" presStyleLbl="sibTrans2D1" presStyleIdx="1" presStyleCnt="2"/>
      <dgm:spPr/>
      <dgm:t>
        <a:bodyPr/>
        <a:lstStyle/>
        <a:p>
          <a:endParaRPr lang="en-US"/>
        </a:p>
      </dgm:t>
    </dgm:pt>
    <dgm:pt modelId="{4CE0E301-EFC8-9A4C-898C-E51D80509C7C}" type="pres">
      <dgm:prSet presAssocID="{463F60CA-FEDC-814E-A42E-877814B32CD9}" presName="connTx" presStyleLbl="sibTrans2D1" presStyleIdx="1" presStyleCnt="2"/>
      <dgm:spPr/>
      <dgm:t>
        <a:bodyPr/>
        <a:lstStyle/>
        <a:p>
          <a:endParaRPr lang="en-US"/>
        </a:p>
      </dgm:t>
    </dgm:pt>
    <dgm:pt modelId="{D492E81F-2E37-6049-9B4C-F53C7DB1B68A}" type="pres">
      <dgm:prSet presAssocID="{EA86E7F7-D547-5548-81A7-F63F15C5A214}" presName="composite" presStyleCnt="0"/>
      <dgm:spPr/>
    </dgm:pt>
    <dgm:pt modelId="{2F19D359-AF8A-B243-9596-F29E3DECD79F}" type="pres">
      <dgm:prSet presAssocID="{EA86E7F7-D547-5548-81A7-F63F15C5A214}" presName="parTx" presStyleLbl="node1" presStyleIdx="1" presStyleCnt="3">
        <dgm:presLayoutVars>
          <dgm:chMax val="0"/>
          <dgm:chPref val="0"/>
          <dgm:bulletEnabled val="1"/>
        </dgm:presLayoutVars>
      </dgm:prSet>
      <dgm:spPr/>
      <dgm:t>
        <a:bodyPr/>
        <a:lstStyle/>
        <a:p>
          <a:endParaRPr lang="en-US"/>
        </a:p>
      </dgm:t>
    </dgm:pt>
    <dgm:pt modelId="{2AD04CB3-3945-4746-A3F4-7AEA7767C0D5}" type="pres">
      <dgm:prSet presAssocID="{EA86E7F7-D547-5548-81A7-F63F15C5A214}" presName="parSh" presStyleLbl="node1" presStyleIdx="2" presStyleCnt="3" custLinFactNeighborX="-3019" custLinFactNeighborY="-61193"/>
      <dgm:spPr/>
      <dgm:t>
        <a:bodyPr/>
        <a:lstStyle/>
        <a:p>
          <a:endParaRPr lang="en-US"/>
        </a:p>
      </dgm:t>
    </dgm:pt>
    <dgm:pt modelId="{A1704346-565F-A247-9AEE-C3E2065B63E5}" type="pres">
      <dgm:prSet presAssocID="{EA86E7F7-D547-5548-81A7-F63F15C5A214}" presName="desTx" presStyleLbl="fgAcc1" presStyleIdx="2" presStyleCnt="3" custScaleX="145762" custScaleY="106100" custLinFactNeighborX="-5947" custLinFactNeighborY="3835">
        <dgm:presLayoutVars>
          <dgm:bulletEnabled val="1"/>
        </dgm:presLayoutVars>
      </dgm:prSet>
      <dgm:spPr/>
      <dgm:t>
        <a:bodyPr/>
        <a:lstStyle/>
        <a:p>
          <a:endParaRPr lang="en-US"/>
        </a:p>
      </dgm:t>
    </dgm:pt>
  </dgm:ptLst>
  <dgm:cxnLst>
    <dgm:cxn modelId="{EC010B90-7C7F-4091-B149-6A94B6490BB1}" type="presOf" srcId="{7F20B580-8B84-E84B-9EE2-277BF69A4E58}" destId="{ECD500AC-D9F9-4C44-B581-4FF34DE1CED7}" srcOrd="0" destOrd="0" presId="urn:microsoft.com/office/officeart/2005/8/layout/process3"/>
    <dgm:cxn modelId="{3D33D771-9DE8-7342-AC5D-6058FAC93EF7}" srcId="{A0924109-2DFE-6E42-AA17-B2A4E7E3C2AD}" destId="{7F20B580-8B84-E84B-9EE2-277BF69A4E58}" srcOrd="1" destOrd="0" parTransId="{ADFC8352-698E-2E46-9A8C-C6CE4AEF165E}" sibTransId="{463F60CA-FEDC-814E-A42E-877814B32CD9}"/>
    <dgm:cxn modelId="{1A5A10BA-96DC-44D7-A143-50742FD4ABDC}" type="presOf" srcId="{F7EFDCC8-9E1A-F349-9110-3037136EC641}" destId="{294FE578-DCE0-134B-9622-6367D51E86F2}" srcOrd="0" destOrd="0" presId="urn:microsoft.com/office/officeart/2005/8/layout/process3"/>
    <dgm:cxn modelId="{D9ACE258-7F38-472C-A5E0-492005B533B0}" type="presOf" srcId="{463F60CA-FEDC-814E-A42E-877814B32CD9}" destId="{1D53553A-5F23-F945-AE6D-28AAD2013A04}" srcOrd="0" destOrd="0" presId="urn:microsoft.com/office/officeart/2005/8/layout/process3"/>
    <dgm:cxn modelId="{8385F3C1-CAB9-411B-85FC-D388793904C1}" type="presOf" srcId="{E81BB18C-A8FD-D74D-9B50-5D164D8354C4}" destId="{2AA8252B-AD83-DB41-9E86-F8623ED17882}" srcOrd="0" destOrd="0" presId="urn:microsoft.com/office/officeart/2005/8/layout/process3"/>
    <dgm:cxn modelId="{C52AE0BC-9B57-49DE-80D7-10C486690A6F}" type="presOf" srcId="{463F60CA-FEDC-814E-A42E-877814B32CD9}" destId="{4CE0E301-EFC8-9A4C-898C-E51D80509C7C}" srcOrd="1" destOrd="0" presId="urn:microsoft.com/office/officeart/2005/8/layout/process3"/>
    <dgm:cxn modelId="{B0DAA490-6573-A44D-B5CD-FDA6A17B1966}" srcId="{EA86E7F7-D547-5548-81A7-F63F15C5A214}" destId="{3ECE4C7D-1EEF-4D47-93A7-68A6176CC32F}" srcOrd="0" destOrd="0" parTransId="{92A13BA1-749D-6840-B396-F16E3D16E878}" sibTransId="{E7848220-FFA1-CC4E-90F9-83C0FA028BF7}"/>
    <dgm:cxn modelId="{82558826-2A87-E848-8BA1-C3E588741538}" srcId="{EA86E7F7-D547-5548-81A7-F63F15C5A214}" destId="{638CC3C7-EC8A-D941-B1FD-F2140F8861B7}" srcOrd="1" destOrd="0" parTransId="{9C8C8B3F-250B-744A-AAA4-AFB44C994A3F}" sibTransId="{9CE92940-B796-5848-AABF-237EC78D2ACA}"/>
    <dgm:cxn modelId="{3F8F5A27-D653-4273-B0E8-8BC8C9ED4412}" type="presOf" srcId="{7F20B580-8B84-E84B-9EE2-277BF69A4E58}" destId="{ECEC9892-68F6-DD4A-9AB7-730F9DC14034}" srcOrd="1" destOrd="0" presId="urn:microsoft.com/office/officeart/2005/8/layout/process3"/>
    <dgm:cxn modelId="{4FFAEBCD-0AA0-4F48-AC71-637223A302BA}" srcId="{A0924109-2DFE-6E42-AA17-B2A4E7E3C2AD}" destId="{EA86E7F7-D547-5548-81A7-F63F15C5A214}" srcOrd="2" destOrd="0" parTransId="{B08AE39E-0B9F-044A-87B7-91D5BFE6E18F}" sibTransId="{C7BDD0BD-722F-8E42-9ED6-03D106AC7AE7}"/>
    <dgm:cxn modelId="{0B631EF5-9EF3-469C-B616-A3A2B3E5ADF9}" type="presOf" srcId="{4369B6DC-67BC-FC46-AB1A-F16E76FA5122}" destId="{F0261859-21C3-B242-A313-74594B142948}" srcOrd="0" destOrd="0" presId="urn:microsoft.com/office/officeart/2005/8/layout/process3"/>
    <dgm:cxn modelId="{8CC532C2-947A-42A0-AF61-CCB5CBC1FE72}" type="presOf" srcId="{A0924109-2DFE-6E42-AA17-B2A4E7E3C2AD}" destId="{09061D43-35CF-8047-94C4-242EDC2231E2}" srcOrd="0" destOrd="0" presId="urn:microsoft.com/office/officeart/2005/8/layout/process3"/>
    <dgm:cxn modelId="{8C070B66-33AC-4C8C-9BEA-AA5E53C71CF6}" type="presOf" srcId="{EA86E7F7-D547-5548-81A7-F63F15C5A214}" destId="{2F19D359-AF8A-B243-9596-F29E3DECD79F}" srcOrd="0" destOrd="0" presId="urn:microsoft.com/office/officeart/2005/8/layout/process3"/>
    <dgm:cxn modelId="{3705F41A-1793-4AA3-83A8-B126E34ECB0E}" type="presOf" srcId="{4FCFAC0E-4C0B-2544-8F28-F1CE7C00AF3E}" destId="{DB23E5EF-8A62-A34E-AD39-EB1B5C1082F0}" srcOrd="1" destOrd="0" presId="urn:microsoft.com/office/officeart/2005/8/layout/process3"/>
    <dgm:cxn modelId="{838B1A07-F514-4DB1-A29C-64D5C4B02AF1}" type="presOf" srcId="{EA86E7F7-D547-5548-81A7-F63F15C5A214}" destId="{2AD04CB3-3945-4746-A3F4-7AEA7767C0D5}" srcOrd="1" destOrd="0" presId="urn:microsoft.com/office/officeart/2005/8/layout/process3"/>
    <dgm:cxn modelId="{28BA7E42-D489-5C42-9F19-C22B8074816A}" srcId="{7F20B580-8B84-E84B-9EE2-277BF69A4E58}" destId="{E81BB18C-A8FD-D74D-9B50-5D164D8354C4}" srcOrd="0" destOrd="0" parTransId="{96BEBA33-9073-3F49-B14F-05ACBD312D5A}" sibTransId="{F43212F8-DE10-AE45-A3B8-F81BDC9A97D5}"/>
    <dgm:cxn modelId="{E8243E92-E229-47F8-ADF1-2DDC50AC5095}" type="presOf" srcId="{638CC3C7-EC8A-D941-B1FD-F2140F8861B7}" destId="{A1704346-565F-A247-9AEE-C3E2065B63E5}" srcOrd="0" destOrd="1" presId="urn:microsoft.com/office/officeart/2005/8/layout/process3"/>
    <dgm:cxn modelId="{B2F722EB-6EA0-4977-BBD6-16A814789F25}" type="presOf" srcId="{3ECE4C7D-1EEF-4D47-93A7-68A6176CC32F}" destId="{A1704346-565F-A247-9AEE-C3E2065B63E5}" srcOrd="0" destOrd="0" presId="urn:microsoft.com/office/officeart/2005/8/layout/process3"/>
    <dgm:cxn modelId="{0D9441EA-6020-A244-BC38-50F099A63680}" srcId="{4FCFAC0E-4C0B-2544-8F28-F1CE7C00AF3E}" destId="{F7EFDCC8-9E1A-F349-9110-3037136EC641}" srcOrd="0" destOrd="0" parTransId="{80FFC03E-E407-8142-BC99-5F8BC72BFC41}" sibTransId="{78DD52C9-7CBD-E545-BF32-172F2E4FD0A4}"/>
    <dgm:cxn modelId="{365CA681-697E-49AF-92B1-C337D4E321A3}" type="presOf" srcId="{0BED7D57-FC87-3549-A82C-32196EBC7849}" destId="{2AA8252B-AD83-DB41-9E86-F8623ED17882}" srcOrd="0" destOrd="1" presId="urn:microsoft.com/office/officeart/2005/8/layout/process3"/>
    <dgm:cxn modelId="{C3150411-0F00-EB49-98A2-ECE9C871CF6D}" srcId="{A0924109-2DFE-6E42-AA17-B2A4E7E3C2AD}" destId="{4FCFAC0E-4C0B-2544-8F28-F1CE7C00AF3E}" srcOrd="0" destOrd="0" parTransId="{6D634A4F-5AC0-2A4B-83A3-7A393CDDCE94}" sibTransId="{4369B6DC-67BC-FC46-AB1A-F16E76FA5122}"/>
    <dgm:cxn modelId="{E846CDB1-CC10-6A4E-A8B4-A940D6726E72}" srcId="{7F20B580-8B84-E84B-9EE2-277BF69A4E58}" destId="{0BED7D57-FC87-3549-A82C-32196EBC7849}" srcOrd="1" destOrd="0" parTransId="{12FC11FB-BAF6-0642-BB46-361C03FD2E3C}" sibTransId="{28201A2B-324A-D94D-A7B5-F5FB58BC066D}"/>
    <dgm:cxn modelId="{788441D7-B54F-44A7-B190-DF22FE82EAC3}" type="presOf" srcId="{4369B6DC-67BC-FC46-AB1A-F16E76FA5122}" destId="{AAB870A9-6417-C745-8873-9A823F04C6B7}" srcOrd="1" destOrd="0" presId="urn:microsoft.com/office/officeart/2005/8/layout/process3"/>
    <dgm:cxn modelId="{1F43F173-DBEE-453C-A60D-4D16631CF5F8}" type="presOf" srcId="{4FCFAC0E-4C0B-2544-8F28-F1CE7C00AF3E}" destId="{DD750587-1955-E348-ACFF-82A3811B0F92}" srcOrd="0" destOrd="0" presId="urn:microsoft.com/office/officeart/2005/8/layout/process3"/>
    <dgm:cxn modelId="{F4207903-796D-47B3-ADC8-AA2F0D2AC74F}" type="presParOf" srcId="{09061D43-35CF-8047-94C4-242EDC2231E2}" destId="{797E1C02-5652-114F-9FF3-7E2B76AF52CB}" srcOrd="0" destOrd="0" presId="urn:microsoft.com/office/officeart/2005/8/layout/process3"/>
    <dgm:cxn modelId="{FB8C9B92-0464-41D9-AF43-E71720154A86}" type="presParOf" srcId="{797E1C02-5652-114F-9FF3-7E2B76AF52CB}" destId="{DD750587-1955-E348-ACFF-82A3811B0F92}" srcOrd="0" destOrd="0" presId="urn:microsoft.com/office/officeart/2005/8/layout/process3"/>
    <dgm:cxn modelId="{683423AB-A75E-4ADC-94DA-DE758F39EF0D}" type="presParOf" srcId="{797E1C02-5652-114F-9FF3-7E2B76AF52CB}" destId="{DB23E5EF-8A62-A34E-AD39-EB1B5C1082F0}" srcOrd="1" destOrd="0" presId="urn:microsoft.com/office/officeart/2005/8/layout/process3"/>
    <dgm:cxn modelId="{B131EEDB-E2D5-4F76-8F9E-D483EC95036E}" type="presParOf" srcId="{797E1C02-5652-114F-9FF3-7E2B76AF52CB}" destId="{294FE578-DCE0-134B-9622-6367D51E86F2}" srcOrd="2" destOrd="0" presId="urn:microsoft.com/office/officeart/2005/8/layout/process3"/>
    <dgm:cxn modelId="{A9C4E864-1B97-4DD4-8791-FCA0610BBB14}" type="presParOf" srcId="{09061D43-35CF-8047-94C4-242EDC2231E2}" destId="{F0261859-21C3-B242-A313-74594B142948}" srcOrd="1" destOrd="0" presId="urn:microsoft.com/office/officeart/2005/8/layout/process3"/>
    <dgm:cxn modelId="{415CF1E5-31B3-4982-AD04-F78C8ACFCBB2}" type="presParOf" srcId="{F0261859-21C3-B242-A313-74594B142948}" destId="{AAB870A9-6417-C745-8873-9A823F04C6B7}" srcOrd="0" destOrd="0" presId="urn:microsoft.com/office/officeart/2005/8/layout/process3"/>
    <dgm:cxn modelId="{4BE1FDDD-9F51-4929-98F4-3BEEF520C7AF}" type="presParOf" srcId="{09061D43-35CF-8047-94C4-242EDC2231E2}" destId="{19159BA7-E368-394F-A56C-2FC6CFF66761}" srcOrd="2" destOrd="0" presId="urn:microsoft.com/office/officeart/2005/8/layout/process3"/>
    <dgm:cxn modelId="{4506888E-A56B-4E70-9A5C-50EE30A2F37A}" type="presParOf" srcId="{19159BA7-E368-394F-A56C-2FC6CFF66761}" destId="{ECD500AC-D9F9-4C44-B581-4FF34DE1CED7}" srcOrd="0" destOrd="0" presId="urn:microsoft.com/office/officeart/2005/8/layout/process3"/>
    <dgm:cxn modelId="{058DF8DB-92EB-4B79-8149-16032449E234}" type="presParOf" srcId="{19159BA7-E368-394F-A56C-2FC6CFF66761}" destId="{ECEC9892-68F6-DD4A-9AB7-730F9DC14034}" srcOrd="1" destOrd="0" presId="urn:microsoft.com/office/officeart/2005/8/layout/process3"/>
    <dgm:cxn modelId="{57BA9CC8-C8D8-458A-88A9-D75B559BB2C2}" type="presParOf" srcId="{19159BA7-E368-394F-A56C-2FC6CFF66761}" destId="{2AA8252B-AD83-DB41-9E86-F8623ED17882}" srcOrd="2" destOrd="0" presId="urn:microsoft.com/office/officeart/2005/8/layout/process3"/>
    <dgm:cxn modelId="{F5585BAB-062F-48B3-ADCA-976F95FA6898}" type="presParOf" srcId="{09061D43-35CF-8047-94C4-242EDC2231E2}" destId="{1D53553A-5F23-F945-AE6D-28AAD2013A04}" srcOrd="3" destOrd="0" presId="urn:microsoft.com/office/officeart/2005/8/layout/process3"/>
    <dgm:cxn modelId="{E01086D4-5B5E-4217-A405-F9872B120FDE}" type="presParOf" srcId="{1D53553A-5F23-F945-AE6D-28AAD2013A04}" destId="{4CE0E301-EFC8-9A4C-898C-E51D80509C7C}" srcOrd="0" destOrd="0" presId="urn:microsoft.com/office/officeart/2005/8/layout/process3"/>
    <dgm:cxn modelId="{27821FBF-3008-4074-8E07-827137C21F39}" type="presParOf" srcId="{09061D43-35CF-8047-94C4-242EDC2231E2}" destId="{D492E81F-2E37-6049-9B4C-F53C7DB1B68A}" srcOrd="4" destOrd="0" presId="urn:microsoft.com/office/officeart/2005/8/layout/process3"/>
    <dgm:cxn modelId="{82216B5F-993E-4A35-8848-125E368171D6}" type="presParOf" srcId="{D492E81F-2E37-6049-9B4C-F53C7DB1B68A}" destId="{2F19D359-AF8A-B243-9596-F29E3DECD79F}" srcOrd="0" destOrd="0" presId="urn:microsoft.com/office/officeart/2005/8/layout/process3"/>
    <dgm:cxn modelId="{02806207-649B-410C-A728-911B519ACC56}" type="presParOf" srcId="{D492E81F-2E37-6049-9B4C-F53C7DB1B68A}" destId="{2AD04CB3-3945-4746-A3F4-7AEA7767C0D5}" srcOrd="1" destOrd="0" presId="urn:microsoft.com/office/officeart/2005/8/layout/process3"/>
    <dgm:cxn modelId="{873E9811-E0E3-4FA5-8697-3DAEADBCCE17}" type="presParOf" srcId="{D492E81F-2E37-6049-9B4C-F53C7DB1B68A}" destId="{A1704346-565F-A247-9AEE-C3E2065B63E5}"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EB36A2-ECA6-8245-9612-A4EF7D8BDB5A}">
      <dsp:nvSpPr>
        <dsp:cNvPr id="0" name=""/>
        <dsp:cNvSpPr/>
      </dsp:nvSpPr>
      <dsp:spPr>
        <a:xfrm>
          <a:off x="79310" y="938071"/>
          <a:ext cx="4420915" cy="2916712"/>
        </a:xfrm>
        <a:prstGeom prst="roundRect">
          <a:avLst>
            <a:gd name="adj" fmla="val 10000"/>
          </a:avLst>
        </a:prstGeom>
        <a:solidFill>
          <a:schemeClr val="lt1">
            <a:alpha val="90000"/>
            <a:hueOff val="0"/>
            <a:satOff val="0"/>
            <a:lumOff val="0"/>
            <a:alphaOff val="0"/>
          </a:schemeClr>
        </a:solidFill>
        <a:ln w="9525" cap="rnd"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State purpose.</a:t>
          </a:r>
          <a:endParaRPr lang="en-US" sz="2800" kern="1200" dirty="0"/>
        </a:p>
        <a:p>
          <a:pPr marL="285750" lvl="1" indent="-285750" algn="l" defTabSz="1244600">
            <a:lnSpc>
              <a:spcPct val="90000"/>
            </a:lnSpc>
            <a:spcBef>
              <a:spcPct val="0"/>
            </a:spcBef>
            <a:spcAft>
              <a:spcPct val="15000"/>
            </a:spcAft>
            <a:buChar char="••"/>
          </a:pPr>
          <a:r>
            <a:rPr lang="en-US" sz="2800" kern="1200" dirty="0" smtClean="0"/>
            <a:t>State information/Request</a:t>
          </a:r>
          <a:endParaRPr lang="en-US" sz="2800" kern="1200" dirty="0"/>
        </a:p>
        <a:p>
          <a:pPr marL="285750" lvl="1" indent="-285750" algn="l" defTabSz="1244600">
            <a:lnSpc>
              <a:spcPct val="90000"/>
            </a:lnSpc>
            <a:spcBef>
              <a:spcPct val="0"/>
            </a:spcBef>
            <a:spcAft>
              <a:spcPct val="15000"/>
            </a:spcAft>
            <a:buChar char="••"/>
          </a:pPr>
          <a:r>
            <a:rPr lang="en-US" sz="2800" kern="1200" dirty="0" smtClean="0"/>
            <a:t>Assume Compliance</a:t>
          </a:r>
          <a:endParaRPr lang="en-US" sz="2800" kern="1200" dirty="0"/>
        </a:p>
      </dsp:txBody>
      <dsp:txXfrm>
        <a:off x="146432" y="1005193"/>
        <a:ext cx="4286671" cy="2157458"/>
      </dsp:txXfrm>
    </dsp:sp>
    <dsp:sp modelId="{BA1EEF72-2222-0847-A2A2-2CC2EE7D2E6C}">
      <dsp:nvSpPr>
        <dsp:cNvPr id="0" name=""/>
        <dsp:cNvSpPr/>
      </dsp:nvSpPr>
      <dsp:spPr>
        <a:xfrm>
          <a:off x="1904374" y="2244894"/>
          <a:ext cx="3765548" cy="3765548"/>
        </a:xfrm>
        <a:prstGeom prst="leftCircularArrow">
          <a:avLst>
            <a:gd name="adj1" fmla="val 2145"/>
            <a:gd name="adj2" fmla="val 257790"/>
            <a:gd name="adj3" fmla="val 1054277"/>
            <a:gd name="adj4" fmla="val 8045465"/>
            <a:gd name="adj5" fmla="val 2502"/>
          </a:avLst>
        </a:prstGeom>
        <a:gradFill rotWithShape="0">
          <a:gsLst>
            <a:gs pos="0">
              <a:schemeClr val="accent6">
                <a:tint val="60000"/>
                <a:hueOff val="0"/>
                <a:satOff val="0"/>
                <a:lumOff val="0"/>
                <a:alphaOff val="0"/>
                <a:tint val="98000"/>
                <a:lumMod val="100000"/>
              </a:schemeClr>
            </a:gs>
            <a:gs pos="100000">
              <a:schemeClr val="accent6">
                <a:tint val="60000"/>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49EF186-976A-A44F-9581-0E61D14CFB3B}">
      <dsp:nvSpPr>
        <dsp:cNvPr id="0" name=""/>
        <dsp:cNvSpPr/>
      </dsp:nvSpPr>
      <dsp:spPr>
        <a:xfrm>
          <a:off x="1646851" y="3806592"/>
          <a:ext cx="2020402" cy="1349261"/>
        </a:xfrm>
        <a:prstGeom prst="roundRect">
          <a:avLst>
            <a:gd name="adj" fmla="val 10000"/>
          </a:avLst>
        </a:prstGeom>
        <a:gradFill rotWithShape="0">
          <a:gsLst>
            <a:gs pos="0">
              <a:schemeClr val="accent6">
                <a:hueOff val="0"/>
                <a:satOff val="0"/>
                <a:lumOff val="0"/>
                <a:alphaOff val="0"/>
                <a:tint val="98000"/>
                <a:lumMod val="100000"/>
              </a:schemeClr>
            </a:gs>
            <a:gs pos="100000">
              <a:schemeClr val="accent6">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smtClean="0"/>
            <a:t>First paragraph</a:t>
          </a:r>
        </a:p>
        <a:p>
          <a:pPr lvl="0" algn="ctr" defTabSz="933450">
            <a:lnSpc>
              <a:spcPct val="90000"/>
            </a:lnSpc>
            <a:spcBef>
              <a:spcPct val="0"/>
            </a:spcBef>
            <a:spcAft>
              <a:spcPct val="35000"/>
            </a:spcAft>
          </a:pPr>
          <a:r>
            <a:rPr lang="en-US" sz="2100" kern="1200" dirty="0" smtClean="0"/>
            <a:t>(Opening)</a:t>
          </a:r>
          <a:endParaRPr lang="en-US" sz="2100" kern="1200" dirty="0"/>
        </a:p>
      </dsp:txBody>
      <dsp:txXfrm>
        <a:off x="1686370" y="3846111"/>
        <a:ext cx="1941364" cy="1270223"/>
      </dsp:txXfrm>
    </dsp:sp>
    <dsp:sp modelId="{25696BC0-456B-F64B-A3B6-40E1DECDF6FB}">
      <dsp:nvSpPr>
        <dsp:cNvPr id="0" name=""/>
        <dsp:cNvSpPr/>
      </dsp:nvSpPr>
      <dsp:spPr>
        <a:xfrm>
          <a:off x="4661667" y="1335621"/>
          <a:ext cx="2968680" cy="3189126"/>
        </a:xfrm>
        <a:prstGeom prst="roundRect">
          <a:avLst>
            <a:gd name="adj" fmla="val 10000"/>
          </a:avLst>
        </a:prstGeom>
        <a:solidFill>
          <a:schemeClr val="lt1">
            <a:alpha val="90000"/>
            <a:hueOff val="0"/>
            <a:satOff val="0"/>
            <a:lumOff val="0"/>
            <a:alphaOff val="0"/>
          </a:schemeClr>
        </a:solidFill>
        <a:ln w="9525" cap="rnd"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Explain and Justify Request</a:t>
          </a:r>
          <a:endParaRPr lang="en-US" sz="2800" kern="1200" dirty="0"/>
        </a:p>
        <a:p>
          <a:pPr marL="285750" lvl="1" indent="-285750" algn="l" defTabSz="1244600">
            <a:lnSpc>
              <a:spcPct val="90000"/>
            </a:lnSpc>
            <a:spcBef>
              <a:spcPct val="0"/>
            </a:spcBef>
            <a:spcAft>
              <a:spcPct val="15000"/>
            </a:spcAft>
            <a:buChar char="••"/>
          </a:pPr>
          <a:r>
            <a:rPr lang="en-US" sz="2800" kern="1200" dirty="0" smtClean="0"/>
            <a:t>Breakdown Complicated Requests</a:t>
          </a:r>
          <a:endParaRPr lang="en-US" sz="2800" kern="1200" dirty="0"/>
        </a:p>
      </dsp:txBody>
      <dsp:txXfrm>
        <a:off x="4735058" y="2092396"/>
        <a:ext cx="2821898" cy="2358960"/>
      </dsp:txXfrm>
    </dsp:sp>
    <dsp:sp modelId="{27900A57-D1FA-5844-8F41-504222E66160}">
      <dsp:nvSpPr>
        <dsp:cNvPr id="0" name=""/>
        <dsp:cNvSpPr/>
      </dsp:nvSpPr>
      <dsp:spPr>
        <a:xfrm rot="20470778">
          <a:off x="5656172" y="141486"/>
          <a:ext cx="3600851" cy="3228739"/>
        </a:xfrm>
        <a:prstGeom prst="circularArrow">
          <a:avLst>
            <a:gd name="adj1" fmla="val 2243"/>
            <a:gd name="adj2" fmla="val 270190"/>
            <a:gd name="adj3" fmla="val 20156908"/>
            <a:gd name="adj4" fmla="val 13178119"/>
            <a:gd name="adj5" fmla="val 2616"/>
          </a:avLst>
        </a:prstGeom>
        <a:gradFill rotWithShape="0">
          <a:gsLst>
            <a:gs pos="0">
              <a:schemeClr val="accent6">
                <a:tint val="60000"/>
                <a:hueOff val="0"/>
                <a:satOff val="0"/>
                <a:lumOff val="0"/>
                <a:alphaOff val="0"/>
                <a:tint val="98000"/>
                <a:lumMod val="100000"/>
              </a:schemeClr>
            </a:gs>
            <a:gs pos="100000">
              <a:schemeClr val="accent6">
                <a:tint val="60000"/>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4C73483-E156-DF4B-A8EF-A42F0D1FA7F7}">
      <dsp:nvSpPr>
        <dsp:cNvPr id="0" name=""/>
        <dsp:cNvSpPr/>
      </dsp:nvSpPr>
      <dsp:spPr>
        <a:xfrm>
          <a:off x="5545538" y="942024"/>
          <a:ext cx="2020402" cy="803447"/>
        </a:xfrm>
        <a:prstGeom prst="roundRect">
          <a:avLst>
            <a:gd name="adj" fmla="val 10000"/>
          </a:avLst>
        </a:prstGeom>
        <a:gradFill rotWithShape="0">
          <a:gsLst>
            <a:gs pos="0">
              <a:schemeClr val="accent6">
                <a:hueOff val="0"/>
                <a:satOff val="0"/>
                <a:lumOff val="0"/>
                <a:alphaOff val="0"/>
                <a:tint val="98000"/>
                <a:lumMod val="100000"/>
              </a:schemeClr>
            </a:gs>
            <a:gs pos="100000">
              <a:schemeClr val="accent6">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smtClean="0"/>
            <a:t>(Body) Second paragraph</a:t>
          </a:r>
          <a:endParaRPr lang="en-US" sz="2100" kern="1200" dirty="0"/>
        </a:p>
      </dsp:txBody>
      <dsp:txXfrm>
        <a:off x="5569070" y="965556"/>
        <a:ext cx="1973338" cy="756383"/>
      </dsp:txXfrm>
    </dsp:sp>
    <dsp:sp modelId="{4168B753-DD1C-0D4E-AA2A-4B18A30196F3}">
      <dsp:nvSpPr>
        <dsp:cNvPr id="0" name=""/>
        <dsp:cNvSpPr/>
      </dsp:nvSpPr>
      <dsp:spPr>
        <a:xfrm>
          <a:off x="8162870" y="1186028"/>
          <a:ext cx="3132333" cy="3248835"/>
        </a:xfrm>
        <a:prstGeom prst="roundRect">
          <a:avLst>
            <a:gd name="adj" fmla="val 10000"/>
          </a:avLst>
        </a:prstGeom>
        <a:solidFill>
          <a:schemeClr val="lt1">
            <a:alpha val="90000"/>
            <a:hueOff val="0"/>
            <a:satOff val="0"/>
            <a:lumOff val="0"/>
            <a:alphaOff val="0"/>
          </a:schemeClr>
        </a:solidFill>
        <a:ln w="9525" cap="rnd"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t" anchorCtr="0">
          <a:noAutofit/>
        </a:bodyPr>
        <a:lstStyle/>
        <a:p>
          <a:pPr marL="228600" lvl="1" indent="-228600" algn="l" defTabSz="1155700">
            <a:lnSpc>
              <a:spcPct val="90000"/>
            </a:lnSpc>
            <a:spcBef>
              <a:spcPct val="0"/>
            </a:spcBef>
            <a:spcAft>
              <a:spcPct val="15000"/>
            </a:spcAft>
            <a:buChar char="••"/>
          </a:pPr>
          <a:r>
            <a:rPr lang="en-US" sz="2600" kern="1200" dirty="0" smtClean="0"/>
            <a:t>Request Specific Action</a:t>
          </a:r>
          <a:endParaRPr lang="en-US" sz="2600" kern="1200" dirty="0"/>
        </a:p>
        <a:p>
          <a:pPr marL="228600" lvl="1" indent="-228600" algn="l" defTabSz="1155700">
            <a:lnSpc>
              <a:spcPct val="90000"/>
            </a:lnSpc>
            <a:spcBef>
              <a:spcPct val="0"/>
            </a:spcBef>
            <a:spcAft>
              <a:spcPct val="15000"/>
            </a:spcAft>
            <a:buChar char="••"/>
          </a:pPr>
          <a:r>
            <a:rPr lang="en-US" sz="2600" kern="1200" dirty="0" smtClean="0"/>
            <a:t>Express Appreciations</a:t>
          </a:r>
          <a:endParaRPr lang="en-US" sz="2600" kern="1200" dirty="0"/>
        </a:p>
        <a:p>
          <a:pPr marL="228600" lvl="1" indent="-228600" algn="l" defTabSz="1155700">
            <a:lnSpc>
              <a:spcPct val="90000"/>
            </a:lnSpc>
            <a:spcBef>
              <a:spcPct val="0"/>
            </a:spcBef>
            <a:spcAft>
              <a:spcPct val="15000"/>
            </a:spcAft>
            <a:buChar char="••"/>
          </a:pPr>
          <a:r>
            <a:rPr lang="en-US" sz="2600" kern="1200" dirty="0" smtClean="0"/>
            <a:t>End with courteous close</a:t>
          </a:r>
          <a:endParaRPr lang="en-US" sz="2600" kern="1200" dirty="0"/>
        </a:p>
      </dsp:txBody>
      <dsp:txXfrm>
        <a:off x="8237635" y="1260793"/>
        <a:ext cx="2982803" cy="2403126"/>
      </dsp:txXfrm>
    </dsp:sp>
    <dsp:sp modelId="{4E7289F1-1925-E34C-B19B-5BCC37A98F3F}">
      <dsp:nvSpPr>
        <dsp:cNvPr id="0" name=""/>
        <dsp:cNvSpPr/>
      </dsp:nvSpPr>
      <dsp:spPr>
        <a:xfrm>
          <a:off x="8874488" y="4285308"/>
          <a:ext cx="2020402" cy="803447"/>
        </a:xfrm>
        <a:prstGeom prst="roundRect">
          <a:avLst>
            <a:gd name="adj" fmla="val 10000"/>
          </a:avLst>
        </a:prstGeom>
        <a:gradFill rotWithShape="0">
          <a:gsLst>
            <a:gs pos="0">
              <a:schemeClr val="accent6">
                <a:hueOff val="0"/>
                <a:satOff val="0"/>
                <a:lumOff val="0"/>
                <a:alphaOff val="0"/>
                <a:tint val="98000"/>
                <a:lumMod val="100000"/>
              </a:schemeClr>
            </a:gs>
            <a:gs pos="100000">
              <a:schemeClr val="accent6">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smtClean="0"/>
            <a:t>Third paragraph</a:t>
          </a:r>
        </a:p>
        <a:p>
          <a:pPr lvl="0" algn="ctr" defTabSz="933450">
            <a:lnSpc>
              <a:spcPct val="90000"/>
            </a:lnSpc>
            <a:spcBef>
              <a:spcPct val="0"/>
            </a:spcBef>
            <a:spcAft>
              <a:spcPct val="35000"/>
            </a:spcAft>
          </a:pPr>
          <a:r>
            <a:rPr lang="en-US" sz="2100" kern="1200" dirty="0" smtClean="0"/>
            <a:t>(Closing)</a:t>
          </a:r>
          <a:endParaRPr lang="en-US" sz="2100" kern="1200" dirty="0"/>
        </a:p>
      </dsp:txBody>
      <dsp:txXfrm>
        <a:off x="8898020" y="4308840"/>
        <a:ext cx="1973338" cy="7563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C86F67-FCF1-444C-B1C1-67FABE65CDE9}">
      <dsp:nvSpPr>
        <dsp:cNvPr id="0" name=""/>
        <dsp:cNvSpPr/>
      </dsp:nvSpPr>
      <dsp:spPr>
        <a:xfrm>
          <a:off x="0" y="0"/>
          <a:ext cx="9326451" cy="0"/>
        </a:xfrm>
        <a:prstGeom prst="line">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w="9525" cap="rnd" cmpd="sng" algn="ctr">
          <a:solidFill>
            <a:schemeClr val="accent2">
              <a:hueOff val="0"/>
              <a:satOff val="0"/>
              <a:lumOff val="0"/>
              <a:alphaOff val="0"/>
            </a:schemeClr>
          </a:solidFill>
          <a:prstDash val="solid"/>
        </a:ln>
        <a:effectLst>
          <a:outerShdw blurRad="508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9AFA710B-E4EB-9842-A41F-852F9EEE6897}">
      <dsp:nvSpPr>
        <dsp:cNvPr id="0" name=""/>
        <dsp:cNvSpPr/>
      </dsp:nvSpPr>
      <dsp:spPr>
        <a:xfrm>
          <a:off x="0" y="0"/>
          <a:ext cx="2454534" cy="46492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lvl="0" algn="ctr" defTabSz="1422400">
            <a:lnSpc>
              <a:spcPct val="90000"/>
            </a:lnSpc>
            <a:spcBef>
              <a:spcPct val="0"/>
            </a:spcBef>
            <a:spcAft>
              <a:spcPct val="35000"/>
            </a:spcAft>
          </a:pPr>
          <a:endParaRPr lang="en-US" sz="3200" kern="1200" dirty="0" smtClean="0"/>
        </a:p>
        <a:p>
          <a:pPr lvl="0" algn="ctr" defTabSz="1422400">
            <a:lnSpc>
              <a:spcPct val="90000"/>
            </a:lnSpc>
            <a:spcBef>
              <a:spcPct val="0"/>
            </a:spcBef>
            <a:spcAft>
              <a:spcPct val="35000"/>
            </a:spcAft>
          </a:pPr>
          <a:r>
            <a:rPr lang="en-US" sz="3200" kern="1200" dirty="0" smtClean="0"/>
            <a:t>Most simple requests can be handled with </a:t>
          </a:r>
          <a:r>
            <a:rPr lang="en-US" sz="3200" b="1" kern="1200" dirty="0" smtClean="0">
              <a:solidFill>
                <a:schemeClr val="accent6"/>
              </a:solidFill>
            </a:rPr>
            <a:t>three message points:</a:t>
          </a:r>
          <a:endParaRPr lang="en-US" sz="3200" b="1" kern="1200" dirty="0">
            <a:solidFill>
              <a:schemeClr val="accent6"/>
            </a:solidFill>
          </a:endParaRPr>
        </a:p>
      </dsp:txBody>
      <dsp:txXfrm>
        <a:off x="0" y="0"/>
        <a:ext cx="2454534" cy="4649273"/>
      </dsp:txXfrm>
    </dsp:sp>
    <dsp:sp modelId="{C3CCADB3-1150-8A41-B6B0-0DC5FA515D20}">
      <dsp:nvSpPr>
        <dsp:cNvPr id="0" name=""/>
        <dsp:cNvSpPr/>
      </dsp:nvSpPr>
      <dsp:spPr>
        <a:xfrm>
          <a:off x="2583364" y="72644"/>
          <a:ext cx="6742140" cy="14528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lvl="0" algn="ctr" defTabSz="1289050">
            <a:lnSpc>
              <a:spcPct val="90000"/>
            </a:lnSpc>
            <a:spcBef>
              <a:spcPct val="0"/>
            </a:spcBef>
            <a:spcAft>
              <a:spcPct val="35000"/>
            </a:spcAft>
          </a:pPr>
          <a:r>
            <a:rPr lang="en-US" sz="2900" b="1" kern="1200" dirty="0" smtClean="0">
              <a:solidFill>
                <a:schemeClr val="accent6"/>
              </a:solidFill>
            </a:rPr>
            <a:t>Request/Main Idea</a:t>
          </a:r>
          <a:r>
            <a:rPr lang="en-US" sz="2900" kern="1200" dirty="0" smtClean="0"/>
            <a:t>- what you want to know or what you want the reader to do (politeness)</a:t>
          </a:r>
          <a:endParaRPr lang="en-US" sz="2900" kern="1200" dirty="0"/>
        </a:p>
      </dsp:txBody>
      <dsp:txXfrm>
        <a:off x="2583364" y="72644"/>
        <a:ext cx="6742140" cy="1452897"/>
      </dsp:txXfrm>
    </dsp:sp>
    <dsp:sp modelId="{9C9D410D-BF1E-2F4B-B6AA-38EF34DDB2A0}">
      <dsp:nvSpPr>
        <dsp:cNvPr id="0" name=""/>
        <dsp:cNvSpPr/>
      </dsp:nvSpPr>
      <dsp:spPr>
        <a:xfrm>
          <a:off x="2454534" y="1525542"/>
          <a:ext cx="6870971"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027073BA-1A78-8648-AF55-7F4E41662688}">
      <dsp:nvSpPr>
        <dsp:cNvPr id="0" name=""/>
        <dsp:cNvSpPr/>
      </dsp:nvSpPr>
      <dsp:spPr>
        <a:xfrm>
          <a:off x="2583364" y="1598187"/>
          <a:ext cx="6742140" cy="14528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lvl="0" algn="ctr" defTabSz="1289050">
            <a:lnSpc>
              <a:spcPct val="90000"/>
            </a:lnSpc>
            <a:spcBef>
              <a:spcPct val="0"/>
            </a:spcBef>
            <a:spcAft>
              <a:spcPct val="35000"/>
            </a:spcAft>
          </a:pPr>
          <a:r>
            <a:rPr lang="en-US" sz="2900" b="1" kern="1200" dirty="0" smtClean="0">
              <a:solidFill>
                <a:schemeClr val="accent6"/>
              </a:solidFill>
            </a:rPr>
            <a:t>Reasons/</a:t>
          </a:r>
          <a:r>
            <a:rPr lang="en-US" sz="2900" b="1" kern="1200" dirty="0" err="1" smtClean="0">
              <a:solidFill>
                <a:schemeClr val="accent6"/>
              </a:solidFill>
            </a:rPr>
            <a:t>explaination</a:t>
          </a:r>
          <a:r>
            <a:rPr lang="en-US" sz="2900" b="1" kern="1200" dirty="0" smtClean="0">
              <a:solidFill>
                <a:schemeClr val="accent6"/>
              </a:solidFill>
            </a:rPr>
            <a:t>-</a:t>
          </a:r>
          <a:r>
            <a:rPr lang="en-US" sz="2900" kern="1200" dirty="0" smtClean="0"/>
            <a:t> Why you’re making the request. Justify the request and explain purpose with courtesy.</a:t>
          </a:r>
          <a:endParaRPr lang="en-US" sz="2900" kern="1200" dirty="0"/>
        </a:p>
      </dsp:txBody>
      <dsp:txXfrm>
        <a:off x="2583364" y="1598187"/>
        <a:ext cx="6742140" cy="1452897"/>
      </dsp:txXfrm>
    </dsp:sp>
    <dsp:sp modelId="{3A0AD907-4B40-8243-A95F-D75999E68CFB}">
      <dsp:nvSpPr>
        <dsp:cNvPr id="0" name=""/>
        <dsp:cNvSpPr/>
      </dsp:nvSpPr>
      <dsp:spPr>
        <a:xfrm>
          <a:off x="2454534" y="3051085"/>
          <a:ext cx="6870971"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9562DC95-B898-7547-AB0B-433B2C5B5453}">
      <dsp:nvSpPr>
        <dsp:cNvPr id="0" name=""/>
        <dsp:cNvSpPr/>
      </dsp:nvSpPr>
      <dsp:spPr>
        <a:xfrm>
          <a:off x="2583364" y="3123730"/>
          <a:ext cx="6742140" cy="14528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lvl="0" algn="ctr" defTabSz="1289050">
            <a:lnSpc>
              <a:spcPct val="90000"/>
            </a:lnSpc>
            <a:spcBef>
              <a:spcPct val="0"/>
            </a:spcBef>
            <a:spcAft>
              <a:spcPct val="35000"/>
            </a:spcAft>
          </a:pPr>
          <a:r>
            <a:rPr lang="en-US" sz="2900" b="1" kern="1200" dirty="0" smtClean="0">
              <a:solidFill>
                <a:schemeClr val="accent6"/>
              </a:solidFill>
            </a:rPr>
            <a:t>Reader benefit/motivation and polite close- </a:t>
          </a:r>
          <a:r>
            <a:rPr lang="en-US" sz="2900" kern="1200" dirty="0" smtClean="0"/>
            <a:t>Why it may be in your reader’s interest to help you. Clear action.</a:t>
          </a:r>
          <a:endParaRPr lang="en-US" sz="2900" kern="1200" dirty="0"/>
        </a:p>
      </dsp:txBody>
      <dsp:txXfrm>
        <a:off x="2583364" y="3123730"/>
        <a:ext cx="6742140" cy="1452897"/>
      </dsp:txXfrm>
    </dsp:sp>
    <dsp:sp modelId="{E372EC22-C8A4-6848-B80E-58343DA6D621}">
      <dsp:nvSpPr>
        <dsp:cNvPr id="0" name=""/>
        <dsp:cNvSpPr/>
      </dsp:nvSpPr>
      <dsp:spPr>
        <a:xfrm>
          <a:off x="2454534" y="4576628"/>
          <a:ext cx="6870971"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23E5EF-8A62-A34E-AD39-EB1B5C1082F0}">
      <dsp:nvSpPr>
        <dsp:cNvPr id="0" name=""/>
        <dsp:cNvSpPr/>
      </dsp:nvSpPr>
      <dsp:spPr>
        <a:xfrm>
          <a:off x="3002" y="0"/>
          <a:ext cx="2345606" cy="1334193"/>
        </a:xfrm>
        <a:prstGeom prst="roundRect">
          <a:avLst>
            <a:gd name="adj" fmla="val 10000"/>
          </a:avLst>
        </a:prstGeom>
        <a:gradFill rotWithShape="0">
          <a:gsLst>
            <a:gs pos="0">
              <a:schemeClr val="dk2">
                <a:hueOff val="0"/>
                <a:satOff val="0"/>
                <a:lumOff val="0"/>
                <a:alphaOff val="0"/>
                <a:tint val="98000"/>
                <a:lumMod val="100000"/>
              </a:schemeClr>
            </a:gs>
            <a:gs pos="100000">
              <a:schemeClr val="dk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smtClean="0"/>
            <a:t>Opening</a:t>
          </a:r>
        </a:p>
        <a:p>
          <a:pPr lvl="0" algn="l" defTabSz="889000">
            <a:lnSpc>
              <a:spcPct val="90000"/>
            </a:lnSpc>
            <a:spcBef>
              <a:spcPct val="0"/>
            </a:spcBef>
            <a:spcAft>
              <a:spcPct val="35000"/>
            </a:spcAft>
          </a:pPr>
          <a:r>
            <a:rPr lang="en-US" sz="2000" kern="1200" dirty="0" smtClean="0"/>
            <a:t>Direct Approach</a:t>
          </a:r>
          <a:endParaRPr lang="en-US" sz="2000" kern="1200" dirty="0"/>
        </a:p>
      </dsp:txBody>
      <dsp:txXfrm>
        <a:off x="3002" y="0"/>
        <a:ext cx="2345606" cy="889462"/>
      </dsp:txXfrm>
    </dsp:sp>
    <dsp:sp modelId="{294FE578-DCE0-134B-9622-6367D51E86F2}">
      <dsp:nvSpPr>
        <dsp:cNvPr id="0" name=""/>
        <dsp:cNvSpPr/>
      </dsp:nvSpPr>
      <dsp:spPr>
        <a:xfrm>
          <a:off x="102559" y="941482"/>
          <a:ext cx="3072533" cy="3845210"/>
        </a:xfrm>
        <a:prstGeom prst="roundRect">
          <a:avLst>
            <a:gd name="adj" fmla="val 10000"/>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7584" tIns="227584" rIns="227584" bIns="227584" numCol="1" spcCol="1270" anchor="t" anchorCtr="0">
          <a:noAutofit/>
        </a:bodyPr>
        <a:lstStyle/>
        <a:p>
          <a:pPr marL="285750" lvl="1" indent="-285750" algn="l" defTabSz="1422400">
            <a:lnSpc>
              <a:spcPct val="90000"/>
            </a:lnSpc>
            <a:spcBef>
              <a:spcPct val="0"/>
            </a:spcBef>
            <a:spcAft>
              <a:spcPct val="15000"/>
            </a:spcAft>
            <a:buChar char="••"/>
          </a:pPr>
          <a:r>
            <a:rPr lang="en-US" sz="3200" kern="1200" dirty="0" smtClean="0"/>
            <a:t>Ask for recommend-</a:t>
          </a:r>
          <a:r>
            <a:rPr lang="en-US" sz="3200" kern="1200" dirty="0" err="1" smtClean="0"/>
            <a:t>ation</a:t>
          </a:r>
          <a:r>
            <a:rPr lang="en-US" sz="3200" kern="1200" dirty="0" smtClean="0"/>
            <a:t> and explain what you need it for.</a:t>
          </a:r>
          <a:endParaRPr lang="en-US" sz="3200" kern="1200" dirty="0"/>
        </a:p>
      </dsp:txBody>
      <dsp:txXfrm>
        <a:off x="192550" y="1031473"/>
        <a:ext cx="2892551" cy="3665228"/>
      </dsp:txXfrm>
    </dsp:sp>
    <dsp:sp modelId="{F0261859-21C3-B242-A313-74594B142948}">
      <dsp:nvSpPr>
        <dsp:cNvPr id="0" name=""/>
        <dsp:cNvSpPr/>
      </dsp:nvSpPr>
      <dsp:spPr>
        <a:xfrm>
          <a:off x="2782974" y="152737"/>
          <a:ext cx="920855" cy="583988"/>
        </a:xfrm>
        <a:prstGeom prst="rightArrow">
          <a:avLst>
            <a:gd name="adj1" fmla="val 60000"/>
            <a:gd name="adj2" fmla="val 50000"/>
          </a:avLst>
        </a:prstGeom>
        <a:gradFill rotWithShape="0">
          <a:gsLst>
            <a:gs pos="0">
              <a:schemeClr val="dk2">
                <a:tint val="60000"/>
                <a:hueOff val="0"/>
                <a:satOff val="0"/>
                <a:lumOff val="0"/>
                <a:alphaOff val="0"/>
                <a:tint val="98000"/>
                <a:lumMod val="100000"/>
              </a:schemeClr>
            </a:gs>
            <a:gs pos="100000">
              <a:schemeClr val="dk2">
                <a:tint val="60000"/>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US" sz="400" kern="1200"/>
        </a:p>
      </dsp:txBody>
      <dsp:txXfrm>
        <a:off x="2782974" y="269535"/>
        <a:ext cx="745659" cy="350392"/>
      </dsp:txXfrm>
    </dsp:sp>
    <dsp:sp modelId="{ECEC9892-68F6-DD4A-9AB7-730F9DC14034}">
      <dsp:nvSpPr>
        <dsp:cNvPr id="0" name=""/>
        <dsp:cNvSpPr/>
      </dsp:nvSpPr>
      <dsp:spPr>
        <a:xfrm>
          <a:off x="4086071" y="0"/>
          <a:ext cx="2345606" cy="1334193"/>
        </a:xfrm>
        <a:prstGeom prst="roundRect">
          <a:avLst>
            <a:gd name="adj" fmla="val 10000"/>
          </a:avLst>
        </a:prstGeom>
        <a:gradFill rotWithShape="0">
          <a:gsLst>
            <a:gs pos="0">
              <a:schemeClr val="dk2">
                <a:hueOff val="0"/>
                <a:satOff val="0"/>
                <a:lumOff val="0"/>
                <a:alphaOff val="0"/>
                <a:tint val="98000"/>
                <a:lumMod val="100000"/>
              </a:schemeClr>
            </a:gs>
            <a:gs pos="100000">
              <a:schemeClr val="dk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smtClean="0"/>
            <a:t>Body</a:t>
          </a:r>
          <a:endParaRPr lang="en-US" sz="2000" kern="1200" dirty="0"/>
        </a:p>
      </dsp:txBody>
      <dsp:txXfrm>
        <a:off x="4086071" y="0"/>
        <a:ext cx="2345606" cy="889462"/>
      </dsp:txXfrm>
    </dsp:sp>
    <dsp:sp modelId="{2AA8252B-AD83-DB41-9E86-F8623ED17882}">
      <dsp:nvSpPr>
        <dsp:cNvPr id="0" name=""/>
        <dsp:cNvSpPr/>
      </dsp:nvSpPr>
      <dsp:spPr>
        <a:xfrm>
          <a:off x="4521555" y="1102078"/>
          <a:ext cx="2676055" cy="3684614"/>
        </a:xfrm>
        <a:prstGeom prst="roundRect">
          <a:avLst>
            <a:gd name="adj" fmla="val 10000"/>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70688" rIns="170688"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Include experience, background, skills</a:t>
          </a:r>
          <a:endParaRPr lang="en-US" sz="2400" kern="1200" dirty="0"/>
        </a:p>
        <a:p>
          <a:pPr marL="228600" lvl="1" indent="-228600" algn="l" defTabSz="1066800">
            <a:lnSpc>
              <a:spcPct val="90000"/>
            </a:lnSpc>
            <a:spcBef>
              <a:spcPct val="0"/>
            </a:spcBef>
            <a:spcAft>
              <a:spcPct val="15000"/>
            </a:spcAft>
            <a:buChar char="••"/>
          </a:pPr>
          <a:r>
            <a:rPr lang="en-US" sz="2400" kern="1200" dirty="0" smtClean="0"/>
            <a:t>Add any unique attributes</a:t>
          </a:r>
          <a:endParaRPr lang="en-US" sz="2400" kern="1200" dirty="0"/>
        </a:p>
      </dsp:txBody>
      <dsp:txXfrm>
        <a:off x="4599934" y="1180457"/>
        <a:ext cx="2519297" cy="3527856"/>
      </dsp:txXfrm>
    </dsp:sp>
    <dsp:sp modelId="{1D53553A-5F23-F945-AE6D-28AAD2013A04}">
      <dsp:nvSpPr>
        <dsp:cNvPr id="0" name=""/>
        <dsp:cNvSpPr/>
      </dsp:nvSpPr>
      <dsp:spPr>
        <a:xfrm>
          <a:off x="6839096" y="152737"/>
          <a:ext cx="863726" cy="583988"/>
        </a:xfrm>
        <a:prstGeom prst="rightArrow">
          <a:avLst>
            <a:gd name="adj1" fmla="val 60000"/>
            <a:gd name="adj2" fmla="val 50000"/>
          </a:avLst>
        </a:prstGeom>
        <a:gradFill rotWithShape="0">
          <a:gsLst>
            <a:gs pos="0">
              <a:schemeClr val="dk2">
                <a:tint val="60000"/>
                <a:hueOff val="0"/>
                <a:satOff val="0"/>
                <a:lumOff val="0"/>
                <a:alphaOff val="0"/>
                <a:tint val="98000"/>
                <a:lumMod val="100000"/>
              </a:schemeClr>
            </a:gs>
            <a:gs pos="100000">
              <a:schemeClr val="dk2">
                <a:tint val="60000"/>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US" sz="400" kern="1200"/>
        </a:p>
      </dsp:txBody>
      <dsp:txXfrm>
        <a:off x="6839096" y="269535"/>
        <a:ext cx="688530" cy="350392"/>
      </dsp:txXfrm>
    </dsp:sp>
    <dsp:sp modelId="{2AD04CB3-3945-4746-A3F4-7AEA7767C0D5}">
      <dsp:nvSpPr>
        <dsp:cNvPr id="0" name=""/>
        <dsp:cNvSpPr/>
      </dsp:nvSpPr>
      <dsp:spPr>
        <a:xfrm>
          <a:off x="8061350" y="0"/>
          <a:ext cx="2345606" cy="1334193"/>
        </a:xfrm>
        <a:prstGeom prst="roundRect">
          <a:avLst>
            <a:gd name="adj" fmla="val 10000"/>
          </a:avLst>
        </a:prstGeom>
        <a:gradFill rotWithShape="0">
          <a:gsLst>
            <a:gs pos="0">
              <a:schemeClr val="dk2">
                <a:hueOff val="0"/>
                <a:satOff val="0"/>
                <a:lumOff val="0"/>
                <a:alphaOff val="0"/>
                <a:tint val="98000"/>
                <a:lumMod val="100000"/>
              </a:schemeClr>
            </a:gs>
            <a:gs pos="100000">
              <a:schemeClr val="dk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smtClean="0"/>
            <a:t>Close</a:t>
          </a:r>
          <a:endParaRPr lang="en-US" sz="2000" kern="1200" dirty="0"/>
        </a:p>
      </dsp:txBody>
      <dsp:txXfrm>
        <a:off x="8061350" y="0"/>
        <a:ext cx="2345606" cy="889462"/>
      </dsp:txXfrm>
    </dsp:sp>
    <dsp:sp modelId="{A1704346-565F-A247-9AEE-C3E2065B63E5}">
      <dsp:nvSpPr>
        <dsp:cNvPr id="0" name=""/>
        <dsp:cNvSpPr/>
      </dsp:nvSpPr>
      <dsp:spPr>
        <a:xfrm>
          <a:off x="7936397" y="1260977"/>
          <a:ext cx="3419003" cy="3297799"/>
        </a:xfrm>
        <a:prstGeom prst="roundRect">
          <a:avLst>
            <a:gd name="adj" fmla="val 10000"/>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70688" rIns="170688"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Include a deadline and delivery information</a:t>
          </a:r>
          <a:endParaRPr lang="en-US" sz="2400" kern="1200" dirty="0"/>
        </a:p>
        <a:p>
          <a:pPr marL="228600" lvl="1" indent="-228600" algn="l" defTabSz="1066800">
            <a:lnSpc>
              <a:spcPct val="90000"/>
            </a:lnSpc>
            <a:spcBef>
              <a:spcPct val="0"/>
            </a:spcBef>
            <a:spcAft>
              <a:spcPct val="15000"/>
            </a:spcAft>
            <a:buChar char="••"/>
          </a:pPr>
          <a:r>
            <a:rPr lang="en-US" sz="2400" kern="1200" dirty="0" smtClean="0"/>
            <a:t>Express appreciation</a:t>
          </a:r>
          <a:endParaRPr lang="en-US" sz="2400" kern="1200" dirty="0"/>
        </a:p>
      </dsp:txBody>
      <dsp:txXfrm>
        <a:off x="8032986" y="1357566"/>
        <a:ext cx="3225825" cy="310462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CFE47A-A173-4D61-8766-20D096ECDE44}" type="datetimeFigureOut">
              <a:rPr lang="en-US" smtClean="0"/>
              <a:t>21-May-21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E8495E-D2B4-4ADE-8FBA-24651DDEDCD9}" type="slidenum">
              <a:rPr lang="en-US" smtClean="0"/>
              <a:t>‹#›</a:t>
            </a:fld>
            <a:endParaRPr lang="en-US"/>
          </a:p>
        </p:txBody>
      </p:sp>
    </p:spTree>
    <p:extLst>
      <p:ext uri="{BB962C8B-B14F-4D97-AF65-F5344CB8AC3E}">
        <p14:creationId xmlns:p14="http://schemas.microsoft.com/office/powerpoint/2010/main" val="3527786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E1CBE45D-DC8D-4D16-A124-1345D6985A6C}" type="slidenum">
              <a:rPr lang="en-US" altLang="tr-TR" sz="1200"/>
              <a:pPr/>
              <a:t>38</a:t>
            </a:fld>
            <a:endParaRPr lang="en-US" altLang="tr-TR" sz="120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altLang="tr-TR" smtClean="0">
                <a:latin typeface="Times New Roman" panose="02020603050405020304" pitchFamily="18" charset="0"/>
              </a:rPr>
              <a:t>The need to inquire about people arises often in business. For example, before extending credit or awarding contracts, jobs, promotions, or scholarships, companies often ask applicants to supply references. Companies ask applicants to list people who can vouch for their ability, skills, integrity, character, and fitness for the job. Before you volunteer someone</a:t>
            </a:r>
            <a:r>
              <a:rPr lang="en-US" altLang="en-US" smtClean="0">
                <a:latin typeface="Times New Roman" panose="02020603050405020304" pitchFamily="18" charset="0"/>
              </a:rPr>
              <a:t>’</a:t>
            </a:r>
            <a:r>
              <a:rPr lang="en-US" altLang="tr-TR" smtClean="0">
                <a:latin typeface="Times New Roman" panose="02020603050405020304" pitchFamily="18" charset="0"/>
              </a:rPr>
              <a:t>s name as a reference, ask permission. Some people may not want their names used, perhaps because they don</a:t>
            </a:r>
            <a:r>
              <a:rPr lang="en-US" altLang="en-US" smtClean="0">
                <a:latin typeface="Times New Roman" panose="02020603050405020304" pitchFamily="18" charset="0"/>
              </a:rPr>
              <a:t>’</a:t>
            </a:r>
            <a:r>
              <a:rPr lang="en-US" altLang="tr-TR" smtClean="0">
                <a:latin typeface="Times New Roman" panose="02020603050405020304" pitchFamily="18" charset="0"/>
              </a:rPr>
              <a:t>t know enough about you to feel comfortable writing a letter or because</a:t>
            </a:r>
          </a:p>
          <a:p>
            <a:pPr>
              <a:spcBef>
                <a:spcPct val="0"/>
              </a:spcBef>
            </a:pPr>
            <a:r>
              <a:rPr lang="en-US" altLang="tr-TR" smtClean="0">
                <a:latin typeface="Times New Roman" panose="02020603050405020304" pitchFamily="18" charset="0"/>
              </a:rPr>
              <a:t>they or their employers have a policy of not providing recommendations.</a:t>
            </a:r>
          </a:p>
        </p:txBody>
      </p:sp>
    </p:spTree>
    <p:extLst>
      <p:ext uri="{BB962C8B-B14F-4D97-AF65-F5344CB8AC3E}">
        <p14:creationId xmlns:p14="http://schemas.microsoft.com/office/powerpoint/2010/main" val="2300545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B81045-6271-463E-90B8-B6EC66F76025}" type="slidenum">
              <a:rPr lang="en-US"/>
              <a:pPr/>
              <a:t>41</a:t>
            </a:fld>
            <a:endParaRPr lang="en-US" dirty="0"/>
          </a:p>
        </p:txBody>
      </p:sp>
      <p:sp>
        <p:nvSpPr>
          <p:cNvPr id="643074" name="Rectangle 2"/>
          <p:cNvSpPr>
            <a:spLocks noGrp="1" noRot="1" noChangeAspect="1" noChangeArrowheads="1" noTextEdit="1"/>
          </p:cNvSpPr>
          <p:nvPr>
            <p:ph type="sldImg"/>
          </p:nvPr>
        </p:nvSpPr>
        <p:spPr>
          <a:ln/>
        </p:spPr>
      </p:sp>
      <p:sp>
        <p:nvSpPr>
          <p:cNvPr id="643075" name="Rectangle 3"/>
          <p:cNvSpPr>
            <a:spLocks noGrp="1" noChangeArrowheads="1"/>
          </p:cNvSpPr>
          <p:nvPr>
            <p:ph type="body" idx="1"/>
          </p:nvPr>
        </p:nvSpPr>
        <p:spPr/>
        <p:txBody>
          <a:bodyPr/>
          <a:lstStyle/>
          <a:p>
            <a:r>
              <a:rPr lang="en-US" dirty="0" smtClean="0"/>
              <a:t>If</a:t>
            </a:r>
            <a:r>
              <a:rPr lang="en-US" baseline="0" dirty="0" smtClean="0"/>
              <a:t> you decide to write a letter of recommendation, or respond to a request for information about a job candidate</a:t>
            </a:r>
            <a:r>
              <a:rPr lang="en-US" dirty="0" smtClean="0"/>
              <a:t>, </a:t>
            </a:r>
            <a:r>
              <a:rPr lang="en-US" dirty="0"/>
              <a:t>your goal is to convince readers that the person being recommended has the characteristics necessary for the job, project assignment, or other objective the person is seeking. A successful recommendation letter contains a number of relevant details:</a:t>
            </a:r>
          </a:p>
          <a:p>
            <a:pPr marL="171450" indent="-171450">
              <a:buFont typeface="Arial" panose="020B0604020202020204" pitchFamily="34" charset="0"/>
              <a:buChar char="•"/>
            </a:pPr>
            <a:r>
              <a:rPr lang="en-US" dirty="0"/>
              <a:t>The candidate’s full name</a:t>
            </a:r>
          </a:p>
          <a:p>
            <a:pPr marL="171450" indent="-171450">
              <a:buFont typeface="Arial" panose="020B0604020202020204" pitchFamily="34" charset="0"/>
              <a:buChar char="•"/>
            </a:pPr>
            <a:r>
              <a:rPr lang="en-US" dirty="0"/>
              <a:t>The position or other objective the candidate is seeking</a:t>
            </a:r>
          </a:p>
          <a:p>
            <a:pPr marL="171450" indent="-171450">
              <a:buFont typeface="Arial" panose="020B0604020202020204" pitchFamily="34" charset="0"/>
              <a:buChar char="•"/>
            </a:pPr>
            <a:r>
              <a:rPr lang="en-US" dirty="0"/>
              <a:t>The nature of your relationship with the candidate</a:t>
            </a:r>
          </a:p>
          <a:p>
            <a:pPr marL="171450" indent="-171450">
              <a:buFont typeface="Arial" panose="020B0604020202020204" pitchFamily="34" charset="0"/>
              <a:buChar char="•"/>
            </a:pPr>
            <a:r>
              <a:rPr lang="en-US" dirty="0" smtClean="0"/>
              <a:t>Facts </a:t>
            </a:r>
            <a:r>
              <a:rPr lang="en-US" dirty="0"/>
              <a:t>and evidence relevant to the candidate and the </a:t>
            </a:r>
            <a:r>
              <a:rPr lang="en-US" dirty="0" smtClean="0"/>
              <a:t>opportunity</a:t>
            </a:r>
          </a:p>
          <a:p>
            <a:pPr marL="171450" indent="-171450">
              <a:buFont typeface="Arial" panose="020B0604020202020204" pitchFamily="34" charset="0"/>
              <a:buChar char="•"/>
            </a:pPr>
            <a:r>
              <a:rPr lang="en-US" dirty="0" smtClean="0"/>
              <a:t>A comparison of the candidate</a:t>
            </a:r>
            <a:r>
              <a:rPr lang="en-US" baseline="0" dirty="0" smtClean="0"/>
              <a:t>’s potential with that of peers, if available</a:t>
            </a:r>
            <a:endParaRPr lang="en-US" dirty="0"/>
          </a:p>
          <a:p>
            <a:pPr marL="171450" indent="-171450">
              <a:buFont typeface="Arial" panose="020B0604020202020204" pitchFamily="34" charset="0"/>
              <a:buChar char="•"/>
            </a:pPr>
            <a:r>
              <a:rPr lang="en-US" dirty="0"/>
              <a:t>Your overall evaluation of the candidate’s suitability for the </a:t>
            </a:r>
            <a:r>
              <a:rPr lang="en-US" dirty="0" smtClean="0"/>
              <a:t>opportunity</a:t>
            </a:r>
            <a:endParaRPr lang="en-US" dirty="0"/>
          </a:p>
        </p:txBody>
      </p:sp>
    </p:spTree>
    <p:extLst>
      <p:ext uri="{BB962C8B-B14F-4D97-AF65-F5344CB8AC3E}">
        <p14:creationId xmlns:p14="http://schemas.microsoft.com/office/powerpoint/2010/main" val="3274965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B81045-6271-463E-90B8-B6EC66F76025}" type="slidenum">
              <a:rPr lang="en-US"/>
              <a:pPr/>
              <a:t>42</a:t>
            </a:fld>
            <a:endParaRPr lang="en-US" dirty="0"/>
          </a:p>
        </p:txBody>
      </p:sp>
      <p:sp>
        <p:nvSpPr>
          <p:cNvPr id="643074" name="Rectangle 2"/>
          <p:cNvSpPr>
            <a:spLocks noGrp="1" noRot="1" noChangeAspect="1" noChangeArrowheads="1" noTextEdit="1"/>
          </p:cNvSpPr>
          <p:nvPr>
            <p:ph type="sldImg"/>
          </p:nvPr>
        </p:nvSpPr>
        <p:spPr>
          <a:ln/>
        </p:spPr>
      </p:sp>
      <p:sp>
        <p:nvSpPr>
          <p:cNvPr id="643075" name="Rectangle 3"/>
          <p:cNvSpPr>
            <a:spLocks noGrp="1" noChangeArrowheads="1"/>
          </p:cNvSpPr>
          <p:nvPr>
            <p:ph type="body" idx="1"/>
          </p:nvPr>
        </p:nvSpPr>
        <p:spPr/>
        <p:txBody>
          <a:bodyPr/>
          <a:lstStyle/>
          <a:p>
            <a:r>
              <a:rPr lang="en-US" sz="1100" b="1" i="0" u="none" strike="noStrike" kern="1200" baseline="0" dirty="0" smtClean="0">
                <a:solidFill>
                  <a:schemeClr val="tx1"/>
                </a:solidFill>
                <a:latin typeface="Candara" panose="020E0502030303020204" pitchFamily="34" charset="0"/>
                <a:ea typeface="+mn-ea"/>
                <a:cs typeface="+mn-cs"/>
              </a:rPr>
              <a:t>Figure 8.5 Effective Recommendation Letter</a:t>
            </a:r>
          </a:p>
          <a:p>
            <a:endParaRPr lang="en-US" sz="1100" b="1" i="0" u="none" strike="noStrike" kern="1200" baseline="0" dirty="0" smtClean="0">
              <a:solidFill>
                <a:schemeClr val="tx1"/>
              </a:solidFill>
              <a:latin typeface="Candara" panose="020E0502030303020204" pitchFamily="34" charset="0"/>
              <a:ea typeface="+mn-ea"/>
              <a:cs typeface="+mn-cs"/>
            </a:endParaRPr>
          </a:p>
          <a:p>
            <a:r>
              <a:rPr lang="en-US" sz="1100" b="0" i="0" u="none" strike="noStrike" kern="1200" baseline="0" dirty="0" smtClean="0">
                <a:solidFill>
                  <a:schemeClr val="tx1"/>
                </a:solidFill>
                <a:latin typeface="Candara" panose="020E0502030303020204" pitchFamily="34" charset="0"/>
                <a:ea typeface="+mn-ea"/>
                <a:cs typeface="+mn-cs"/>
              </a:rPr>
              <a:t>This letter clearly states the nature of the writer’s relationship to the candidate and provides specific examples to support the writer’s endorsements.</a:t>
            </a:r>
            <a:endParaRPr lang="en-US" dirty="0"/>
          </a:p>
        </p:txBody>
      </p:sp>
    </p:spTree>
    <p:extLst>
      <p:ext uri="{BB962C8B-B14F-4D97-AF65-F5344CB8AC3E}">
        <p14:creationId xmlns:p14="http://schemas.microsoft.com/office/powerpoint/2010/main" val="38005998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21-May-21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5122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21-May-21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5816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21-May-21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94774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21-May-21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7008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21-May-21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8074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21-May-21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65392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21-May-21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39794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21-May-21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66997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21-May-21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9892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21-May-21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50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21-May-21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3896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21-May-21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7556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21-May-21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9790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21-May-21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5712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21-May-21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0080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21-May-21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5368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21-May-21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4288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21-May-21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5865496"/>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5869" y="637743"/>
            <a:ext cx="7197726" cy="2421464"/>
          </a:xfrm>
        </p:spPr>
        <p:txBody>
          <a:bodyPr/>
          <a:lstStyle/>
          <a:p>
            <a:r>
              <a:rPr lang="en-US" dirty="0" smtClean="0"/>
              <a:t>Writing positive messages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904748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noChangeArrowheads="1"/>
          </p:cNvSpPr>
          <p:nvPr>
            <p:ph type="sldNum" sz="quarter" idx="12"/>
          </p:nvPr>
        </p:nvSpPr>
        <p:spPr/>
        <p:txBody>
          <a:bodyPr/>
          <a:lstStyle/>
          <a:p>
            <a:pPr>
              <a:defRPr/>
            </a:pPr>
            <a:fld id="{3831934E-335F-4CBC-A01D-53EFE634B1BE}" type="slidenum">
              <a:rPr lang="en-US" altLang="en-US"/>
              <a:pPr>
                <a:defRPr/>
              </a:pPr>
              <a:t>10</a:t>
            </a:fld>
            <a:endParaRPr lang="en-US" altLang="en-US"/>
          </a:p>
        </p:txBody>
      </p:sp>
      <p:pic>
        <p:nvPicPr>
          <p:cNvPr id="23555" name="Picture 10" descr="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23556" name="TextBox 9"/>
          <p:cNvSpPr>
            <a:spLocks noChangeArrowheads="1"/>
          </p:cNvSpPr>
          <p:nvPr/>
        </p:nvSpPr>
        <p:spPr bwMode="auto">
          <a:xfrm rot="16200000">
            <a:off x="7298532" y="3277394"/>
            <a:ext cx="643890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hangingPunct="1">
              <a:lnSpc>
                <a:spcPct val="90000"/>
              </a:lnSpc>
            </a:pPr>
            <a:r>
              <a:rPr lang="en-US" altLang="en-US" sz="800"/>
              <a:t>© 2015 Cengage Learning. All Rights Reserved. May not be scanned, copied or duplicated, or posted to a publicly accessible website, in whole or in part. © Iadam/Fotolia</a:t>
            </a:r>
          </a:p>
        </p:txBody>
      </p:sp>
      <p:sp>
        <p:nvSpPr>
          <p:cNvPr id="23557" name="TextBox 13"/>
          <p:cNvSpPr>
            <a:spLocks noChangeArrowheads="1"/>
          </p:cNvSpPr>
          <p:nvPr/>
        </p:nvSpPr>
        <p:spPr bwMode="auto">
          <a:xfrm>
            <a:off x="2389188" y="390526"/>
            <a:ext cx="8158162" cy="121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ctr" eaLnBrk="1" hangingPunct="1">
              <a:lnSpc>
                <a:spcPct val="90000"/>
              </a:lnSpc>
            </a:pPr>
            <a:r>
              <a:rPr lang="en-US" altLang="en-US" sz="4000" b="1" dirty="0">
                <a:latin typeface="Helvetica" panose="020B0604020202020204" pitchFamily="34" charset="0"/>
              </a:rPr>
              <a:t>Effective Positive Messages </a:t>
            </a:r>
            <a:br>
              <a:rPr lang="en-US" altLang="en-US" sz="4000" b="1" dirty="0">
                <a:latin typeface="Helvetica" panose="020B0604020202020204" pitchFamily="34" charset="0"/>
              </a:rPr>
            </a:br>
            <a:r>
              <a:rPr lang="en-US" altLang="en-US" sz="4000" b="1" dirty="0">
                <a:latin typeface="Helvetica" panose="020B0604020202020204" pitchFamily="34" charset="0"/>
              </a:rPr>
              <a:t>and the Writing Process</a:t>
            </a:r>
          </a:p>
        </p:txBody>
      </p:sp>
      <p:sp>
        <p:nvSpPr>
          <p:cNvPr id="23558" name="TextBox 14"/>
          <p:cNvSpPr>
            <a:spLocks noChangeArrowheads="1"/>
          </p:cNvSpPr>
          <p:nvPr/>
        </p:nvSpPr>
        <p:spPr bwMode="auto">
          <a:xfrm>
            <a:off x="5029201" y="2028826"/>
            <a:ext cx="22272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hangingPunct="1"/>
            <a:r>
              <a:rPr lang="en-US" altLang="en-US" sz="2400" b="1" dirty="0">
                <a:solidFill>
                  <a:schemeClr val="bg1"/>
                </a:solidFill>
                <a:latin typeface="Helvetica" panose="020B0604020202020204" pitchFamily="34" charset="0"/>
                <a:cs typeface="Helvetica" panose="020B0604020202020204" pitchFamily="34" charset="0"/>
              </a:rPr>
              <a:t>Phase 1:</a:t>
            </a:r>
          </a:p>
        </p:txBody>
      </p:sp>
      <p:sp>
        <p:nvSpPr>
          <p:cNvPr id="23559" name="TextBox 15"/>
          <p:cNvSpPr>
            <a:spLocks noChangeArrowheads="1"/>
          </p:cNvSpPr>
          <p:nvPr/>
        </p:nvSpPr>
        <p:spPr bwMode="auto">
          <a:xfrm>
            <a:off x="5003800" y="2422526"/>
            <a:ext cx="4851400"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hangingPunct="1">
              <a:lnSpc>
                <a:spcPct val="90000"/>
              </a:lnSpc>
            </a:pPr>
            <a:r>
              <a:rPr lang="en-US" altLang="en-US" sz="3200" b="1" dirty="0">
                <a:solidFill>
                  <a:schemeClr val="bg1"/>
                </a:solidFill>
                <a:latin typeface="Helvetica" panose="020B0604020202020204" pitchFamily="34" charset="0"/>
                <a:cs typeface="Helvetica" panose="020B0604020202020204" pitchFamily="34" charset="0"/>
              </a:rPr>
              <a:t>Analysis, Anticipation, and Adaptation</a:t>
            </a:r>
          </a:p>
        </p:txBody>
      </p:sp>
      <p:sp>
        <p:nvSpPr>
          <p:cNvPr id="17415" name="TextBox 16"/>
          <p:cNvSpPr>
            <a:spLocks noChangeArrowheads="1"/>
          </p:cNvSpPr>
          <p:nvPr/>
        </p:nvSpPr>
        <p:spPr bwMode="auto">
          <a:xfrm>
            <a:off x="5003800" y="3497264"/>
            <a:ext cx="4851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marL="236538" indent="-236538">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hangingPunct="1">
              <a:lnSpc>
                <a:spcPct val="90000"/>
              </a:lnSpc>
              <a:buFont typeface="Arial" panose="020B0604020202020204" pitchFamily="34" charset="0"/>
              <a:buChar char="•"/>
            </a:pPr>
            <a:r>
              <a:rPr lang="en-US" altLang="en-US" sz="2200" dirty="0">
                <a:solidFill>
                  <a:schemeClr val="bg1"/>
                </a:solidFill>
                <a:latin typeface="Helvetica" panose="020B0604020202020204" pitchFamily="34" charset="0"/>
                <a:cs typeface="Helvetica" panose="020B0604020202020204" pitchFamily="34" charset="0"/>
              </a:rPr>
              <a:t>Do I really need to write this </a:t>
            </a:r>
            <a:br>
              <a:rPr lang="en-US" altLang="en-US" sz="2200" dirty="0">
                <a:solidFill>
                  <a:schemeClr val="bg1"/>
                </a:solidFill>
                <a:latin typeface="Helvetica" panose="020B0604020202020204" pitchFamily="34" charset="0"/>
                <a:cs typeface="Helvetica" panose="020B0604020202020204" pitchFamily="34" charset="0"/>
              </a:rPr>
            </a:br>
            <a:r>
              <a:rPr lang="en-US" altLang="en-US" sz="2200" dirty="0">
                <a:solidFill>
                  <a:schemeClr val="bg1"/>
                </a:solidFill>
                <a:latin typeface="Helvetica" panose="020B0604020202020204" pitchFamily="34" charset="0"/>
                <a:cs typeface="Helvetica" panose="020B0604020202020204" pitchFamily="34" charset="0"/>
              </a:rPr>
              <a:t>e-mail, memo, or letter?</a:t>
            </a:r>
          </a:p>
        </p:txBody>
      </p:sp>
      <p:sp>
        <p:nvSpPr>
          <p:cNvPr id="17416" name="TextBox 17"/>
          <p:cNvSpPr>
            <a:spLocks noChangeArrowheads="1"/>
          </p:cNvSpPr>
          <p:nvPr/>
        </p:nvSpPr>
        <p:spPr bwMode="auto">
          <a:xfrm>
            <a:off x="5003800" y="4178301"/>
            <a:ext cx="48514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marL="236538" indent="-236538">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hangingPunct="1">
              <a:buFont typeface="Arial" panose="020B0604020202020204" pitchFamily="34" charset="0"/>
              <a:buChar char="•"/>
            </a:pPr>
            <a:r>
              <a:rPr lang="en-US" altLang="en-US" sz="2200" dirty="0">
                <a:solidFill>
                  <a:schemeClr val="bg1"/>
                </a:solidFill>
                <a:latin typeface="Helvetica" panose="020B0604020202020204" pitchFamily="34" charset="0"/>
                <a:cs typeface="Helvetica" panose="020B0604020202020204" pitchFamily="34" charset="0"/>
              </a:rPr>
              <a:t>Why am I writing?</a:t>
            </a:r>
          </a:p>
        </p:txBody>
      </p:sp>
      <p:sp>
        <p:nvSpPr>
          <p:cNvPr id="17417" name="TextBox 18"/>
          <p:cNvSpPr>
            <a:spLocks noChangeArrowheads="1"/>
          </p:cNvSpPr>
          <p:nvPr/>
        </p:nvSpPr>
        <p:spPr bwMode="auto">
          <a:xfrm>
            <a:off x="5003800" y="4608513"/>
            <a:ext cx="48514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marL="236538" indent="-236538">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hangingPunct="1">
              <a:buFont typeface="Arial" panose="020B0604020202020204" pitchFamily="34" charset="0"/>
              <a:buChar char="•"/>
            </a:pPr>
            <a:r>
              <a:rPr lang="en-US" altLang="en-US" sz="2200" dirty="0">
                <a:solidFill>
                  <a:schemeClr val="bg1"/>
                </a:solidFill>
                <a:latin typeface="Helvetica" panose="020B0604020202020204" pitchFamily="34" charset="0"/>
                <a:cs typeface="Helvetica" panose="020B0604020202020204" pitchFamily="34" charset="0"/>
              </a:rPr>
              <a:t>How will the reader react?</a:t>
            </a:r>
          </a:p>
        </p:txBody>
      </p:sp>
      <p:sp>
        <p:nvSpPr>
          <p:cNvPr id="17418" name="TextBox 19"/>
          <p:cNvSpPr>
            <a:spLocks noChangeArrowheads="1"/>
          </p:cNvSpPr>
          <p:nvPr/>
        </p:nvSpPr>
        <p:spPr bwMode="auto">
          <a:xfrm>
            <a:off x="5003800" y="5038726"/>
            <a:ext cx="48514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marL="236538" indent="-236538">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hangingPunct="1">
              <a:buFont typeface="Arial" panose="020B0604020202020204" pitchFamily="34" charset="0"/>
              <a:buChar char="•"/>
            </a:pPr>
            <a:r>
              <a:rPr lang="en-US" altLang="en-US" sz="2200" dirty="0">
                <a:solidFill>
                  <a:schemeClr val="bg1"/>
                </a:solidFill>
                <a:latin typeface="Helvetica" panose="020B0604020202020204" pitchFamily="34" charset="0"/>
                <a:cs typeface="Helvetica" panose="020B0604020202020204" pitchFamily="34" charset="0"/>
              </a:rPr>
              <a:t>What channel should I use?</a:t>
            </a:r>
          </a:p>
        </p:txBody>
      </p:sp>
      <p:sp>
        <p:nvSpPr>
          <p:cNvPr id="17419" name="TextBox 20"/>
          <p:cNvSpPr>
            <a:spLocks noChangeArrowheads="1"/>
          </p:cNvSpPr>
          <p:nvPr/>
        </p:nvSpPr>
        <p:spPr bwMode="auto">
          <a:xfrm>
            <a:off x="5003800" y="5470526"/>
            <a:ext cx="48514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marL="236538" indent="-236538">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hangingPunct="1">
              <a:buFont typeface="Arial" panose="020B0604020202020204" pitchFamily="34" charset="0"/>
              <a:buChar char="•"/>
            </a:pPr>
            <a:r>
              <a:rPr lang="en-US" altLang="en-US" sz="2200" dirty="0">
                <a:solidFill>
                  <a:schemeClr val="bg1"/>
                </a:solidFill>
                <a:latin typeface="Helvetica" panose="020B0604020202020204" pitchFamily="34" charset="0"/>
                <a:cs typeface="Helvetica" panose="020B0604020202020204" pitchFamily="34" charset="0"/>
              </a:rPr>
              <a:t>How can I save my reader’s time?</a:t>
            </a:r>
          </a:p>
        </p:txBody>
      </p:sp>
    </p:spTree>
    <p:extLst>
      <p:ext uri="{BB962C8B-B14F-4D97-AF65-F5344CB8AC3E}">
        <p14:creationId xmlns:p14="http://schemas.microsoft.com/office/powerpoint/2010/main" val="256229205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4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1" nodeType="clickEffect">
                                  <p:stCondLst>
                                    <p:cond delay="0"/>
                                  </p:stCondLst>
                                  <p:childTnLst>
                                    <p:set>
                                      <p:cBhvr>
                                        <p:cTn id="10" dur="1" fill="hold">
                                          <p:stCondLst>
                                            <p:cond delay="499"/>
                                          </p:stCondLst>
                                        </p:cTn>
                                        <p:tgtEl>
                                          <p:spTgt spid="1741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1" nodeType="clickEffect">
                                  <p:stCondLst>
                                    <p:cond delay="0"/>
                                  </p:stCondLst>
                                  <p:childTnLst>
                                    <p:set>
                                      <p:cBhvr>
                                        <p:cTn id="14" dur="1" fill="hold">
                                          <p:stCondLst>
                                            <p:cond delay="499"/>
                                          </p:stCondLst>
                                        </p:cTn>
                                        <p:tgtEl>
                                          <p:spTgt spid="1741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1" nodeType="clickEffect">
                                  <p:stCondLst>
                                    <p:cond delay="0"/>
                                  </p:stCondLst>
                                  <p:childTnLst>
                                    <p:set>
                                      <p:cBhvr>
                                        <p:cTn id="18" dur="1" fill="hold">
                                          <p:stCondLst>
                                            <p:cond delay="499"/>
                                          </p:stCondLst>
                                        </p:cTn>
                                        <p:tgtEl>
                                          <p:spTgt spid="1741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1" nodeType="clickEffect">
                                  <p:stCondLst>
                                    <p:cond delay="0"/>
                                  </p:stCondLst>
                                  <p:childTnLst>
                                    <p:set>
                                      <p:cBhvr>
                                        <p:cTn id="22" dur="1" fill="hold">
                                          <p:stCondLst>
                                            <p:cond delay="499"/>
                                          </p:stCondLst>
                                        </p:cTn>
                                        <p:tgtEl>
                                          <p:spTgt spid="174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5" grpId="0" autoUpdateAnimBg="0"/>
      <p:bldP spid="17416" grpId="0"/>
      <p:bldP spid="17416" grpId="1" autoUpdateAnimBg="0"/>
      <p:bldP spid="17417" grpId="0"/>
      <p:bldP spid="17417" grpId="1" autoUpdateAnimBg="0"/>
      <p:bldP spid="17418" grpId="0"/>
      <p:bldP spid="17418" grpId="1" autoUpdateAnimBg="0"/>
      <p:bldP spid="17419" grpId="0"/>
      <p:bldP spid="17419" grpId="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noChangeArrowheads="1"/>
          </p:cNvSpPr>
          <p:nvPr>
            <p:ph type="sldNum" sz="quarter" idx="12"/>
          </p:nvPr>
        </p:nvSpPr>
        <p:spPr/>
        <p:txBody>
          <a:bodyPr/>
          <a:lstStyle/>
          <a:p>
            <a:pPr>
              <a:defRPr/>
            </a:pPr>
            <a:fld id="{D86CD01C-D9BA-41DA-8D94-CF3C89048C4B}" type="slidenum">
              <a:rPr lang="en-US" altLang="en-US"/>
              <a:pPr>
                <a:defRPr/>
              </a:pPr>
              <a:t>11</a:t>
            </a:fld>
            <a:endParaRPr lang="en-US" altLang="en-US"/>
          </a:p>
        </p:txBody>
      </p:sp>
      <p:pic>
        <p:nvPicPr>
          <p:cNvPr id="26627" name="Picture 21" descr="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26628" name="TextBox 9"/>
          <p:cNvSpPr>
            <a:spLocks noChangeArrowheads="1"/>
          </p:cNvSpPr>
          <p:nvPr/>
        </p:nvSpPr>
        <p:spPr bwMode="auto">
          <a:xfrm rot="16200000">
            <a:off x="7298532" y="3277394"/>
            <a:ext cx="643890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hangingPunct="1">
              <a:lnSpc>
                <a:spcPct val="90000"/>
              </a:lnSpc>
            </a:pPr>
            <a:r>
              <a:rPr lang="en-US" altLang="en-US" sz="800"/>
              <a:t>© 2015 Cengage Learning. All Rights Reserved. May not be scanned, copied or duplicated, or posted to a publicly accessible website, in whole or in part. © denis_pc/Fotolia</a:t>
            </a:r>
          </a:p>
        </p:txBody>
      </p:sp>
      <p:sp>
        <p:nvSpPr>
          <p:cNvPr id="26629" name="TextBox 13"/>
          <p:cNvSpPr>
            <a:spLocks noChangeArrowheads="1"/>
          </p:cNvSpPr>
          <p:nvPr/>
        </p:nvSpPr>
        <p:spPr bwMode="auto">
          <a:xfrm>
            <a:off x="2389188" y="390526"/>
            <a:ext cx="8158162" cy="121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ctr" eaLnBrk="1" hangingPunct="1">
              <a:lnSpc>
                <a:spcPct val="90000"/>
              </a:lnSpc>
            </a:pPr>
            <a:r>
              <a:rPr lang="en-US" altLang="en-US" sz="4000" b="1" dirty="0">
                <a:latin typeface="Helvetica" panose="020B0604020202020204" pitchFamily="34" charset="0"/>
              </a:rPr>
              <a:t>Effective Positive Messages </a:t>
            </a:r>
            <a:br>
              <a:rPr lang="en-US" altLang="en-US" sz="4000" b="1" dirty="0">
                <a:latin typeface="Helvetica" panose="020B0604020202020204" pitchFamily="34" charset="0"/>
              </a:rPr>
            </a:br>
            <a:r>
              <a:rPr lang="en-US" altLang="en-US" sz="4000" b="1" dirty="0">
                <a:latin typeface="Helvetica" panose="020B0604020202020204" pitchFamily="34" charset="0"/>
              </a:rPr>
              <a:t>and the Writing Process</a:t>
            </a:r>
          </a:p>
        </p:txBody>
      </p:sp>
      <p:sp>
        <p:nvSpPr>
          <p:cNvPr id="26630" name="TextBox 14"/>
          <p:cNvSpPr>
            <a:spLocks noChangeArrowheads="1"/>
          </p:cNvSpPr>
          <p:nvPr/>
        </p:nvSpPr>
        <p:spPr bwMode="auto">
          <a:xfrm>
            <a:off x="4386264" y="2028826"/>
            <a:ext cx="25098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hangingPunct="1"/>
            <a:r>
              <a:rPr lang="en-US" altLang="en-US" sz="2400" b="1" dirty="0">
                <a:solidFill>
                  <a:schemeClr val="bg1"/>
                </a:solidFill>
                <a:latin typeface="Helvetica" panose="020B0604020202020204" pitchFamily="34" charset="0"/>
                <a:cs typeface="Helvetica" panose="020B0604020202020204" pitchFamily="34" charset="0"/>
              </a:rPr>
              <a:t>Phase 2:</a:t>
            </a:r>
          </a:p>
        </p:txBody>
      </p:sp>
      <p:sp>
        <p:nvSpPr>
          <p:cNvPr id="26631" name="TextBox 15"/>
          <p:cNvSpPr>
            <a:spLocks noChangeArrowheads="1"/>
          </p:cNvSpPr>
          <p:nvPr/>
        </p:nvSpPr>
        <p:spPr bwMode="auto">
          <a:xfrm>
            <a:off x="4386264" y="2422526"/>
            <a:ext cx="5468937"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hangingPunct="1">
              <a:lnSpc>
                <a:spcPct val="90000"/>
              </a:lnSpc>
            </a:pPr>
            <a:r>
              <a:rPr lang="en-US" altLang="en-US" sz="3200" b="1" dirty="0">
                <a:solidFill>
                  <a:schemeClr val="bg1"/>
                </a:solidFill>
                <a:latin typeface="Helvetica" panose="020B0604020202020204" pitchFamily="34" charset="0"/>
                <a:cs typeface="Helvetica" panose="020B0604020202020204" pitchFamily="34" charset="0"/>
              </a:rPr>
              <a:t>Research, Organization, and Drafting</a:t>
            </a:r>
          </a:p>
        </p:txBody>
      </p:sp>
      <p:sp>
        <p:nvSpPr>
          <p:cNvPr id="20487" name="TextBox 16"/>
          <p:cNvSpPr>
            <a:spLocks noChangeArrowheads="1"/>
          </p:cNvSpPr>
          <p:nvPr/>
        </p:nvSpPr>
        <p:spPr bwMode="auto">
          <a:xfrm>
            <a:off x="6367463" y="3471863"/>
            <a:ext cx="3911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marL="236538" indent="-236538">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hangingPunct="1">
              <a:buFont typeface="Arial" panose="020B0604020202020204" pitchFamily="34" charset="0"/>
              <a:buChar char="•"/>
            </a:pPr>
            <a:r>
              <a:rPr lang="en-US" altLang="en-US" sz="2000" dirty="0">
                <a:solidFill>
                  <a:schemeClr val="bg1"/>
                </a:solidFill>
                <a:latin typeface="Helvetica" panose="020B0604020202020204" pitchFamily="34" charset="0"/>
                <a:cs typeface="Helvetica" panose="020B0604020202020204" pitchFamily="34" charset="0"/>
              </a:rPr>
              <a:t>Collect</a:t>
            </a:r>
            <a:r>
              <a:rPr lang="en-US" altLang="en-US" sz="2000" dirty="0">
                <a:latin typeface="Helvetica" panose="020B0604020202020204" pitchFamily="34" charset="0"/>
                <a:cs typeface="Helvetica" panose="020B0604020202020204" pitchFamily="34" charset="0"/>
              </a:rPr>
              <a:t> information.</a:t>
            </a:r>
          </a:p>
        </p:txBody>
      </p:sp>
      <p:sp>
        <p:nvSpPr>
          <p:cNvPr id="20488" name="TextBox 17"/>
          <p:cNvSpPr>
            <a:spLocks noChangeArrowheads="1"/>
          </p:cNvSpPr>
          <p:nvPr/>
        </p:nvSpPr>
        <p:spPr bwMode="auto">
          <a:xfrm>
            <a:off x="6367463" y="3871914"/>
            <a:ext cx="39116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marL="236538" indent="-236538">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hangingPunct="1">
              <a:lnSpc>
                <a:spcPct val="90000"/>
              </a:lnSpc>
              <a:buFont typeface="Arial" panose="020B0604020202020204" pitchFamily="34" charset="0"/>
              <a:buChar char="•"/>
            </a:pPr>
            <a:r>
              <a:rPr lang="en-US" altLang="en-US" sz="2000" dirty="0">
                <a:solidFill>
                  <a:schemeClr val="bg1"/>
                </a:solidFill>
                <a:latin typeface="Helvetica" panose="020B0604020202020204" pitchFamily="34" charset="0"/>
                <a:cs typeface="Helvetica" panose="020B0604020202020204" pitchFamily="34" charset="0"/>
              </a:rPr>
              <a:t>Choose the best organizational strategy.</a:t>
            </a:r>
          </a:p>
        </p:txBody>
      </p:sp>
      <p:sp>
        <p:nvSpPr>
          <p:cNvPr id="20489" name="TextBox 18"/>
          <p:cNvSpPr>
            <a:spLocks noChangeArrowheads="1"/>
          </p:cNvSpPr>
          <p:nvPr/>
        </p:nvSpPr>
        <p:spPr bwMode="auto">
          <a:xfrm>
            <a:off x="6367463" y="4522788"/>
            <a:ext cx="3911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marL="236538" indent="-236538">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hangingPunct="1">
              <a:buFont typeface="Arial" panose="020B0604020202020204" pitchFamily="34" charset="0"/>
              <a:buChar char="•"/>
            </a:pPr>
            <a:r>
              <a:rPr lang="en-US" altLang="en-US" sz="2000" dirty="0">
                <a:solidFill>
                  <a:schemeClr val="bg1"/>
                </a:solidFill>
                <a:latin typeface="Helvetica" panose="020B0604020202020204" pitchFamily="34" charset="0"/>
                <a:cs typeface="Helvetica" panose="020B0604020202020204" pitchFamily="34" charset="0"/>
              </a:rPr>
              <a:t>Compose the first draft.</a:t>
            </a:r>
          </a:p>
        </p:txBody>
      </p:sp>
      <p:sp>
        <p:nvSpPr>
          <p:cNvPr id="20490" name="TextBox 19"/>
          <p:cNvSpPr>
            <a:spLocks noChangeArrowheads="1"/>
          </p:cNvSpPr>
          <p:nvPr/>
        </p:nvSpPr>
        <p:spPr bwMode="auto">
          <a:xfrm>
            <a:off x="6367463" y="4922839"/>
            <a:ext cx="39116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marL="236538" indent="-236538">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hangingPunct="1">
              <a:lnSpc>
                <a:spcPct val="90000"/>
              </a:lnSpc>
              <a:buFont typeface="Arial" panose="020B0604020202020204" pitchFamily="34" charset="0"/>
              <a:buChar char="•"/>
            </a:pPr>
            <a:r>
              <a:rPr lang="en-US" altLang="en-US" sz="2000" dirty="0">
                <a:solidFill>
                  <a:schemeClr val="bg1"/>
                </a:solidFill>
                <a:latin typeface="Helvetica" panose="020B0604020202020204" pitchFamily="34" charset="0"/>
                <a:cs typeface="Helvetica" panose="020B0604020202020204" pitchFamily="34" charset="0"/>
              </a:rPr>
              <a:t>Group similar information together.</a:t>
            </a:r>
          </a:p>
        </p:txBody>
      </p:sp>
      <p:sp>
        <p:nvSpPr>
          <p:cNvPr id="20491" name="TextBox 20"/>
          <p:cNvSpPr>
            <a:spLocks noChangeArrowheads="1"/>
          </p:cNvSpPr>
          <p:nvPr/>
        </p:nvSpPr>
        <p:spPr bwMode="auto">
          <a:xfrm>
            <a:off x="6367463" y="5573713"/>
            <a:ext cx="3911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marL="236538" indent="-236538">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hangingPunct="1">
              <a:buFont typeface="Arial" panose="020B0604020202020204" pitchFamily="34" charset="0"/>
              <a:buChar char="•"/>
            </a:pPr>
            <a:r>
              <a:rPr lang="en-US" altLang="en-US" sz="2000" dirty="0">
                <a:solidFill>
                  <a:schemeClr val="bg1"/>
                </a:solidFill>
                <a:latin typeface="Helvetica" panose="020B0604020202020204" pitchFamily="34" charset="0"/>
                <a:cs typeface="Helvetica" panose="020B0604020202020204" pitchFamily="34" charset="0"/>
              </a:rPr>
              <a:t>Keep your paragraphs short.</a:t>
            </a:r>
          </a:p>
        </p:txBody>
      </p:sp>
    </p:spTree>
    <p:extLst>
      <p:ext uri="{BB962C8B-B14F-4D97-AF65-F5344CB8AC3E}">
        <p14:creationId xmlns:p14="http://schemas.microsoft.com/office/powerpoint/2010/main" val="304369237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48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1" nodeType="clickEffect">
                                  <p:stCondLst>
                                    <p:cond delay="0"/>
                                  </p:stCondLst>
                                  <p:childTnLst>
                                    <p:set>
                                      <p:cBhvr>
                                        <p:cTn id="10" dur="1" fill="hold">
                                          <p:stCondLst>
                                            <p:cond delay="499"/>
                                          </p:stCondLst>
                                        </p:cTn>
                                        <p:tgtEl>
                                          <p:spTgt spid="2048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1" nodeType="clickEffect">
                                  <p:stCondLst>
                                    <p:cond delay="0"/>
                                  </p:stCondLst>
                                  <p:childTnLst>
                                    <p:set>
                                      <p:cBhvr>
                                        <p:cTn id="14" dur="1" fill="hold">
                                          <p:stCondLst>
                                            <p:cond delay="499"/>
                                          </p:stCondLst>
                                        </p:cTn>
                                        <p:tgtEl>
                                          <p:spTgt spid="2048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1" nodeType="clickEffect">
                                  <p:stCondLst>
                                    <p:cond delay="0"/>
                                  </p:stCondLst>
                                  <p:childTnLst>
                                    <p:set>
                                      <p:cBhvr>
                                        <p:cTn id="18" dur="1" fill="hold">
                                          <p:stCondLst>
                                            <p:cond delay="499"/>
                                          </p:stCondLst>
                                        </p:cTn>
                                        <p:tgtEl>
                                          <p:spTgt spid="2049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1" nodeType="clickEffect">
                                  <p:stCondLst>
                                    <p:cond delay="0"/>
                                  </p:stCondLst>
                                  <p:childTnLst>
                                    <p:set>
                                      <p:cBhvr>
                                        <p:cTn id="22" dur="1" fill="hold">
                                          <p:stCondLst>
                                            <p:cond delay="499"/>
                                          </p:stCondLst>
                                        </p:cTn>
                                        <p:tgtEl>
                                          <p:spTgt spid="204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7" grpId="0" autoUpdateAnimBg="0"/>
      <p:bldP spid="20488" grpId="0"/>
      <p:bldP spid="20488" grpId="1" autoUpdateAnimBg="0"/>
      <p:bldP spid="20489" grpId="0"/>
      <p:bldP spid="20489" grpId="1" autoUpdateAnimBg="0"/>
      <p:bldP spid="20490" grpId="0"/>
      <p:bldP spid="20490" grpId="1" autoUpdateAnimBg="0"/>
      <p:bldP spid="20491" grpId="0"/>
      <p:bldP spid="20491" grpId="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noChangeArrowheads="1"/>
          </p:cNvSpPr>
          <p:nvPr>
            <p:ph type="sldNum" sz="quarter" idx="12"/>
          </p:nvPr>
        </p:nvSpPr>
        <p:spPr/>
        <p:txBody>
          <a:bodyPr/>
          <a:lstStyle/>
          <a:p>
            <a:pPr>
              <a:defRPr/>
            </a:pPr>
            <a:fld id="{56F93426-E16C-4F5D-8A7C-7EEAC99D9574}" type="slidenum">
              <a:rPr lang="en-US" altLang="en-US"/>
              <a:pPr>
                <a:defRPr/>
              </a:pPr>
              <a:t>12</a:t>
            </a:fld>
            <a:endParaRPr lang="en-US" altLang="en-US"/>
          </a:p>
        </p:txBody>
      </p:sp>
      <p:pic>
        <p:nvPicPr>
          <p:cNvPr id="27651" name="Picture 12" descr="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52" y="0"/>
            <a:ext cx="1223493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27652" name="TextBox 9"/>
          <p:cNvSpPr>
            <a:spLocks noChangeArrowheads="1"/>
          </p:cNvSpPr>
          <p:nvPr/>
        </p:nvSpPr>
        <p:spPr bwMode="auto">
          <a:xfrm rot="16200000">
            <a:off x="7298532" y="3277394"/>
            <a:ext cx="643890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hangingPunct="1">
              <a:lnSpc>
                <a:spcPct val="90000"/>
              </a:lnSpc>
            </a:pPr>
            <a:r>
              <a:rPr lang="en-US" altLang="en-US" sz="800"/>
              <a:t>© 2015 Cengage Learning. All Rights Reserved. May not be scanned, copied or duplicated, or posted to a publicly accessible website, in whole or in part. © denis_pc/Fotolia</a:t>
            </a:r>
          </a:p>
        </p:txBody>
      </p:sp>
      <p:sp>
        <p:nvSpPr>
          <p:cNvPr id="27653" name="TextBox 13"/>
          <p:cNvSpPr>
            <a:spLocks noChangeArrowheads="1"/>
          </p:cNvSpPr>
          <p:nvPr/>
        </p:nvSpPr>
        <p:spPr bwMode="auto">
          <a:xfrm>
            <a:off x="2389188" y="390526"/>
            <a:ext cx="8158162" cy="121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ctr" eaLnBrk="1" hangingPunct="1">
              <a:lnSpc>
                <a:spcPct val="90000"/>
              </a:lnSpc>
            </a:pPr>
            <a:r>
              <a:rPr lang="en-US" altLang="en-US" sz="4000" b="1" dirty="0">
                <a:latin typeface="Helvetica" panose="020B0604020202020204" pitchFamily="34" charset="0"/>
              </a:rPr>
              <a:t>Effective Positive Messages </a:t>
            </a:r>
            <a:br>
              <a:rPr lang="en-US" altLang="en-US" sz="4000" b="1" dirty="0">
                <a:latin typeface="Helvetica" panose="020B0604020202020204" pitchFamily="34" charset="0"/>
              </a:rPr>
            </a:br>
            <a:r>
              <a:rPr lang="en-US" altLang="en-US" sz="4000" b="1" dirty="0">
                <a:latin typeface="Helvetica" panose="020B0604020202020204" pitchFamily="34" charset="0"/>
              </a:rPr>
              <a:t>and the Writing Process</a:t>
            </a:r>
          </a:p>
        </p:txBody>
      </p:sp>
      <p:sp>
        <p:nvSpPr>
          <p:cNvPr id="27654" name="TextBox 14"/>
          <p:cNvSpPr>
            <a:spLocks noChangeArrowheads="1"/>
          </p:cNvSpPr>
          <p:nvPr/>
        </p:nvSpPr>
        <p:spPr bwMode="auto">
          <a:xfrm>
            <a:off x="5199064" y="2028826"/>
            <a:ext cx="25098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hangingPunct="1"/>
            <a:r>
              <a:rPr lang="en-US" altLang="en-US" sz="2400" b="1" dirty="0">
                <a:solidFill>
                  <a:schemeClr val="bg1"/>
                </a:solidFill>
                <a:latin typeface="Helvetica" panose="020B0604020202020204" pitchFamily="34" charset="0"/>
                <a:cs typeface="Helvetica" panose="020B0604020202020204" pitchFamily="34" charset="0"/>
              </a:rPr>
              <a:t>Phase 3:</a:t>
            </a:r>
          </a:p>
        </p:txBody>
      </p:sp>
      <p:sp>
        <p:nvSpPr>
          <p:cNvPr id="27655" name="TextBox 15"/>
          <p:cNvSpPr>
            <a:spLocks noChangeArrowheads="1"/>
          </p:cNvSpPr>
          <p:nvPr/>
        </p:nvSpPr>
        <p:spPr bwMode="auto">
          <a:xfrm>
            <a:off x="5199064" y="2422526"/>
            <a:ext cx="5468937"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hangingPunct="1">
              <a:lnSpc>
                <a:spcPct val="90000"/>
              </a:lnSpc>
            </a:pPr>
            <a:r>
              <a:rPr lang="en-US" altLang="en-US" sz="3200" b="1" dirty="0">
                <a:solidFill>
                  <a:schemeClr val="bg1"/>
                </a:solidFill>
                <a:latin typeface="Helvetica" panose="020B0604020202020204" pitchFamily="34" charset="0"/>
                <a:cs typeface="Helvetica" panose="020B0604020202020204" pitchFamily="34" charset="0"/>
              </a:rPr>
              <a:t>Revision, Proofreading, and Evaluation</a:t>
            </a:r>
          </a:p>
        </p:txBody>
      </p:sp>
      <p:sp>
        <p:nvSpPr>
          <p:cNvPr id="21511" name="TextBox 16"/>
          <p:cNvSpPr>
            <a:spLocks noChangeArrowheads="1"/>
          </p:cNvSpPr>
          <p:nvPr/>
        </p:nvSpPr>
        <p:spPr bwMode="auto">
          <a:xfrm>
            <a:off x="5842001" y="3471863"/>
            <a:ext cx="4183063"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marL="236538" indent="-236538">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hangingPunct="1">
              <a:buFont typeface="Arial" panose="020B0604020202020204" pitchFamily="34" charset="0"/>
              <a:buChar char="•"/>
            </a:pPr>
            <a:r>
              <a:rPr lang="en-US" altLang="en-US" sz="2200" dirty="0">
                <a:solidFill>
                  <a:schemeClr val="bg1"/>
                </a:solidFill>
                <a:latin typeface="Helvetica" panose="020B0604020202020204" pitchFamily="34" charset="0"/>
                <a:cs typeface="Helvetica" panose="020B0604020202020204" pitchFamily="34" charset="0"/>
              </a:rPr>
              <a:t>Is the message clear?</a:t>
            </a:r>
          </a:p>
        </p:txBody>
      </p:sp>
      <p:sp>
        <p:nvSpPr>
          <p:cNvPr id="21512" name="TextBox 22"/>
          <p:cNvSpPr>
            <a:spLocks noChangeArrowheads="1"/>
          </p:cNvSpPr>
          <p:nvPr/>
        </p:nvSpPr>
        <p:spPr bwMode="auto">
          <a:xfrm>
            <a:off x="5842001" y="3902076"/>
            <a:ext cx="41830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marL="236538" indent="-236538">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hangingPunct="1">
              <a:buFont typeface="Arial" panose="020B0604020202020204" pitchFamily="34" charset="0"/>
              <a:buChar char="•"/>
            </a:pPr>
            <a:r>
              <a:rPr lang="en-US" altLang="en-US" sz="2200" dirty="0">
                <a:solidFill>
                  <a:schemeClr val="bg1"/>
                </a:solidFill>
                <a:latin typeface="Helvetica" panose="020B0604020202020204" pitchFamily="34" charset="0"/>
                <a:cs typeface="Helvetica" panose="020B0604020202020204" pitchFamily="34" charset="0"/>
              </a:rPr>
              <a:t>Is the message correct?</a:t>
            </a:r>
          </a:p>
        </p:txBody>
      </p:sp>
      <p:sp>
        <p:nvSpPr>
          <p:cNvPr id="21513" name="TextBox 23"/>
          <p:cNvSpPr>
            <a:spLocks noChangeArrowheads="1"/>
          </p:cNvSpPr>
          <p:nvPr/>
        </p:nvSpPr>
        <p:spPr bwMode="auto">
          <a:xfrm>
            <a:off x="5842001" y="4333876"/>
            <a:ext cx="41830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marL="236538" indent="-236538">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hangingPunct="1">
              <a:buFont typeface="Arial" panose="020B0604020202020204" pitchFamily="34" charset="0"/>
              <a:buChar char="•"/>
            </a:pPr>
            <a:r>
              <a:rPr lang="en-US" altLang="en-US" sz="2200" dirty="0">
                <a:solidFill>
                  <a:schemeClr val="bg1"/>
                </a:solidFill>
                <a:latin typeface="Helvetica" panose="020B0604020202020204" pitchFamily="34" charset="0"/>
                <a:cs typeface="Helvetica" panose="020B0604020202020204" pitchFamily="34" charset="0"/>
              </a:rPr>
              <a:t>Did you plan for feedback?</a:t>
            </a:r>
          </a:p>
        </p:txBody>
      </p:sp>
      <p:sp>
        <p:nvSpPr>
          <p:cNvPr id="21514" name="TextBox 24"/>
          <p:cNvSpPr>
            <a:spLocks noChangeArrowheads="1"/>
          </p:cNvSpPr>
          <p:nvPr/>
        </p:nvSpPr>
        <p:spPr bwMode="auto">
          <a:xfrm>
            <a:off x="5842001" y="4764089"/>
            <a:ext cx="41830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marL="236538" indent="-236538">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hangingPunct="1">
              <a:lnSpc>
                <a:spcPct val="90000"/>
              </a:lnSpc>
              <a:buFont typeface="Arial" panose="020B0604020202020204" pitchFamily="34" charset="0"/>
              <a:buChar char="•"/>
            </a:pPr>
            <a:r>
              <a:rPr lang="en-US" altLang="en-US" sz="2200" dirty="0">
                <a:solidFill>
                  <a:schemeClr val="bg1"/>
                </a:solidFill>
                <a:latin typeface="Helvetica" panose="020B0604020202020204" pitchFamily="34" charset="0"/>
                <a:cs typeface="Helvetica" panose="020B0604020202020204" pitchFamily="34" charset="0"/>
              </a:rPr>
              <a:t>Will this message achieve its purpose?</a:t>
            </a:r>
          </a:p>
        </p:txBody>
      </p:sp>
    </p:spTree>
    <p:extLst>
      <p:ext uri="{BB962C8B-B14F-4D97-AF65-F5344CB8AC3E}">
        <p14:creationId xmlns:p14="http://schemas.microsoft.com/office/powerpoint/2010/main" val="189609633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5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1" nodeType="clickEffect">
                                  <p:stCondLst>
                                    <p:cond delay="0"/>
                                  </p:stCondLst>
                                  <p:childTnLst>
                                    <p:set>
                                      <p:cBhvr>
                                        <p:cTn id="10" dur="1" fill="hold">
                                          <p:stCondLst>
                                            <p:cond delay="499"/>
                                          </p:stCondLst>
                                        </p:cTn>
                                        <p:tgtEl>
                                          <p:spTgt spid="215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1" nodeType="clickEffect">
                                  <p:stCondLst>
                                    <p:cond delay="0"/>
                                  </p:stCondLst>
                                  <p:childTnLst>
                                    <p:set>
                                      <p:cBhvr>
                                        <p:cTn id="14" dur="1" fill="hold">
                                          <p:stCondLst>
                                            <p:cond delay="499"/>
                                          </p:stCondLst>
                                        </p:cTn>
                                        <p:tgtEl>
                                          <p:spTgt spid="2151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1" nodeType="clickEffect">
                                  <p:stCondLst>
                                    <p:cond delay="0"/>
                                  </p:stCondLst>
                                  <p:childTnLst>
                                    <p:set>
                                      <p:cBhvr>
                                        <p:cTn id="18" dur="1" fill="hold">
                                          <p:stCondLst>
                                            <p:cond delay="499"/>
                                          </p:stCondLst>
                                        </p:cTn>
                                        <p:tgtEl>
                                          <p:spTgt spid="215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1" grpId="0" autoUpdateAnimBg="0"/>
      <p:bldP spid="21512" grpId="0"/>
      <p:bldP spid="21512" grpId="1" autoUpdateAnimBg="0"/>
      <p:bldP spid="21513" grpId="0"/>
      <p:bldP spid="21513" grpId="1" autoUpdateAnimBg="0"/>
      <p:bldP spid="21514" grpId="0"/>
      <p:bldP spid="21514" grpId="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3531" y="274748"/>
            <a:ext cx="10131425" cy="768439"/>
          </a:xfrm>
        </p:spPr>
        <p:txBody>
          <a:bodyPr/>
          <a:lstStyle/>
          <a:p>
            <a:r>
              <a:rPr lang="en-US" dirty="0" smtClean="0"/>
              <a:t>Sample Tasks for positive messages.</a:t>
            </a:r>
            <a:endParaRPr lang="en-US" dirty="0"/>
          </a:p>
        </p:txBody>
      </p:sp>
      <p:sp>
        <p:nvSpPr>
          <p:cNvPr id="3" name="Rectangle 2"/>
          <p:cNvSpPr/>
          <p:nvPr/>
        </p:nvSpPr>
        <p:spPr>
          <a:xfrm>
            <a:off x="226615" y="1210245"/>
            <a:ext cx="11745256" cy="5458930"/>
          </a:xfrm>
          <a:prstGeom prst="rect">
            <a:avLst/>
          </a:prstGeom>
        </p:spPr>
        <p:txBody>
          <a:bodyPr wrap="square">
            <a:spAutoFit/>
          </a:bodyPr>
          <a:lstStyle/>
          <a:p>
            <a:pPr marL="342900" indent="-342900" algn="just">
              <a:lnSpc>
                <a:spcPct val="107000"/>
              </a:lnSpc>
              <a:spcAft>
                <a:spcPts val="800"/>
              </a:spcAft>
              <a:buFont typeface="+mj-lt"/>
              <a:buAutoNum type="arabicPeriod"/>
            </a:pPr>
            <a:r>
              <a:rPr lang="en-US" sz="2000" dirty="0"/>
              <a:t> Suppose that you are a general manager at ABC Logistics. Write an appreciation letter to Mr. Ali for his positive performance and for his promotion he has got. Remember, Ali is an assistant manager at the distribution department. </a:t>
            </a:r>
            <a:endParaRPr lang="en-US" sz="2000" dirty="0" smtClean="0"/>
          </a:p>
          <a:p>
            <a:pPr marL="342900" indent="-342900" algn="just">
              <a:lnSpc>
                <a:spcPct val="107000"/>
              </a:lnSpc>
              <a:spcAft>
                <a:spcPts val="800"/>
              </a:spcAft>
              <a:buFont typeface="+mj-lt"/>
              <a:buAutoNum type="arabicPeriod"/>
            </a:pPr>
            <a:endParaRPr lang="en-US" sz="2000" dirty="0"/>
          </a:p>
          <a:p>
            <a:r>
              <a:rPr lang="en-US" sz="2000" dirty="0" smtClean="0"/>
              <a:t>2. A </a:t>
            </a:r>
            <a:r>
              <a:rPr lang="en-US" sz="2000" dirty="0"/>
              <a:t>farmer at your Agricultural farm has requested you (the equipment distributor) to grant him a line of credit so that he can purchase global positioning systems for his combine harvester machines and tractors.</a:t>
            </a:r>
          </a:p>
          <a:p>
            <a:r>
              <a:rPr lang="en-US" sz="2000" dirty="0"/>
              <a:t> Suppose that you are the equipment </a:t>
            </a:r>
            <a:r>
              <a:rPr lang="en-US" sz="2000" dirty="0" smtClean="0"/>
              <a:t>distributor. After discussing several reasons you </a:t>
            </a:r>
            <a:r>
              <a:rPr lang="en-US" sz="2000" dirty="0"/>
              <a:t>have decided to grant the farmer’s request. Write a positive letter to inform him of the good </a:t>
            </a:r>
            <a:r>
              <a:rPr lang="en-US" sz="2000" dirty="0" smtClean="0"/>
              <a:t>news</a:t>
            </a:r>
            <a:r>
              <a:rPr lang="en-US" sz="2000" dirty="0"/>
              <a:t>.</a:t>
            </a:r>
          </a:p>
          <a:p>
            <a:pPr algn="just">
              <a:lnSpc>
                <a:spcPct val="107000"/>
              </a:lnSpc>
              <a:spcAft>
                <a:spcPts val="800"/>
              </a:spcAft>
            </a:pPr>
            <a:endParaRPr lang="en-US" sz="2000" dirty="0" smtClean="0"/>
          </a:p>
          <a:p>
            <a:pPr algn="just">
              <a:lnSpc>
                <a:spcPct val="107000"/>
              </a:lnSpc>
              <a:spcAft>
                <a:spcPts val="800"/>
              </a:spcAft>
            </a:pPr>
            <a:r>
              <a:rPr lang="en-US" sz="2000" dirty="0" smtClean="0"/>
              <a:t>3.</a:t>
            </a:r>
            <a:r>
              <a:rPr lang="en-US" sz="2000" dirty="0"/>
              <a:t> Assume that you have received a request from an NGO asking for donation. The current situation of your company is stable enough to donate. Accept the request and inform the requester writing a good news message in the form of a letter using ______________ approach. Instructions:</a:t>
            </a:r>
          </a:p>
          <a:p>
            <a:pPr marL="457200" marR="0" algn="just">
              <a:lnSpc>
                <a:spcPct val="107000"/>
              </a:lnSpc>
              <a:spcBef>
                <a:spcPts val="0"/>
              </a:spcBef>
              <a:spcAft>
                <a:spcPts val="0"/>
              </a:spcAft>
            </a:pPr>
            <a:r>
              <a:rPr lang="en-US" sz="2000" dirty="0"/>
              <a:t>1.       Following all the formalities of a </a:t>
            </a:r>
            <a:r>
              <a:rPr lang="en-US" sz="2000" dirty="0" smtClean="0"/>
              <a:t>good/bad </a:t>
            </a:r>
            <a:r>
              <a:rPr lang="en-US" sz="2000" dirty="0"/>
              <a:t>news </a:t>
            </a:r>
            <a:r>
              <a:rPr lang="en-US" sz="2000" dirty="0" smtClean="0"/>
              <a:t>(positive/negative </a:t>
            </a:r>
            <a:r>
              <a:rPr lang="en-US" sz="2000" dirty="0"/>
              <a:t>message), write a short letter.</a:t>
            </a:r>
          </a:p>
          <a:p>
            <a:pPr marL="457200" marR="0" algn="just">
              <a:lnSpc>
                <a:spcPct val="107000"/>
              </a:lnSpc>
              <a:spcBef>
                <a:spcPts val="0"/>
              </a:spcBef>
              <a:spcAft>
                <a:spcPts val="800"/>
              </a:spcAft>
            </a:pPr>
            <a:r>
              <a:rPr lang="en-US" sz="2000" dirty="0"/>
              <a:t>2.       Inclusion of irrelevant information will lead to marks deduction. </a:t>
            </a:r>
          </a:p>
          <a:p>
            <a:pPr marL="457200" marR="0" algn="just">
              <a:lnSpc>
                <a:spcPct val="107000"/>
              </a:lnSpc>
              <a:spcBef>
                <a:spcPts val="0"/>
              </a:spcBef>
              <a:spcAft>
                <a:spcPts val="800"/>
              </a:spcAft>
            </a:pPr>
            <a:endParaRPr lang="en-US" sz="2000" dirty="0" smtClean="0"/>
          </a:p>
        </p:txBody>
      </p:sp>
    </p:spTree>
    <p:extLst>
      <p:ext uri="{BB962C8B-B14F-4D97-AF65-F5344CB8AC3E}">
        <p14:creationId xmlns:p14="http://schemas.microsoft.com/office/powerpoint/2010/main" val="4107204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686838407"/>
              </p:ext>
            </p:extLst>
          </p:nvPr>
        </p:nvGraphicFramePr>
        <p:xfrm>
          <a:off x="496388" y="509451"/>
          <a:ext cx="11299371" cy="56208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598097" y="124730"/>
            <a:ext cx="10936406" cy="769441"/>
          </a:xfrm>
          <a:prstGeom prst="rect">
            <a:avLst/>
          </a:prstGeom>
        </p:spPr>
        <p:txBody>
          <a:bodyPr wrap="square">
            <a:spAutoFit/>
          </a:bodyPr>
          <a:lstStyle/>
          <a:p>
            <a:r>
              <a:rPr lang="en-US" altLang="tr-TR" sz="4400" dirty="0">
                <a:effectLst>
                  <a:outerShdw blurRad="38100" dist="38100" dir="2700000" algn="tl">
                    <a:srgbClr val="000000"/>
                  </a:outerShdw>
                </a:effectLst>
              </a:rPr>
              <a:t>Strategy for Routine </a:t>
            </a:r>
            <a:r>
              <a:rPr lang="en-US" altLang="tr-TR" sz="4400" dirty="0" smtClean="0">
                <a:effectLst>
                  <a:outerShdw blurRad="38100" dist="38100" dir="2700000" algn="tl">
                    <a:srgbClr val="000000"/>
                  </a:outerShdw>
                </a:effectLst>
              </a:rPr>
              <a:t>Information/Requests</a:t>
            </a:r>
            <a:endParaRPr lang="en-US" sz="4400" dirty="0"/>
          </a:p>
        </p:txBody>
      </p:sp>
    </p:spTree>
    <p:extLst>
      <p:ext uri="{BB962C8B-B14F-4D97-AF65-F5344CB8AC3E}">
        <p14:creationId xmlns:p14="http://schemas.microsoft.com/office/powerpoint/2010/main" val="18196837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05139" y="2266050"/>
            <a:ext cx="10655121" cy="2529923"/>
          </a:xfrm>
          <a:prstGeom prst="rect">
            <a:avLst/>
          </a:prstGeom>
        </p:spPr>
        <p:txBody>
          <a:bodyPr wrap="square">
            <a:spAutoFit/>
          </a:bodyPr>
          <a:lstStyle/>
          <a:p>
            <a:pPr marL="742950" indent="-742950">
              <a:lnSpc>
                <a:spcPct val="120000"/>
              </a:lnSpc>
              <a:buFont typeface="+mj-lt"/>
              <a:buAutoNum type="arabicPeriod"/>
              <a:defRPr/>
            </a:pPr>
            <a:r>
              <a:rPr lang="en-US" sz="4400" dirty="0"/>
              <a:t>Asking for information and </a:t>
            </a:r>
            <a:r>
              <a:rPr lang="en-US" sz="4400" dirty="0" smtClean="0"/>
              <a:t>action</a:t>
            </a:r>
          </a:p>
          <a:p>
            <a:pPr marL="742950" indent="-742950">
              <a:lnSpc>
                <a:spcPct val="120000"/>
              </a:lnSpc>
              <a:buFont typeface="+mj-lt"/>
              <a:buAutoNum type="arabicPeriod"/>
              <a:defRPr/>
            </a:pPr>
            <a:r>
              <a:rPr lang="en-US" sz="4400" dirty="0"/>
              <a:t>Making claims and requesting </a:t>
            </a:r>
            <a:r>
              <a:rPr lang="en-US" sz="4400" dirty="0" smtClean="0"/>
              <a:t>adjustments</a:t>
            </a:r>
          </a:p>
          <a:p>
            <a:pPr marL="742950" indent="-742950">
              <a:lnSpc>
                <a:spcPct val="120000"/>
              </a:lnSpc>
              <a:buFont typeface="+mj-lt"/>
              <a:buAutoNum type="arabicPeriod"/>
              <a:defRPr/>
            </a:pPr>
            <a:r>
              <a:rPr lang="en-US" sz="4400" dirty="0" smtClean="0"/>
              <a:t>Asking </a:t>
            </a:r>
            <a:r>
              <a:rPr lang="en-US" sz="4400" dirty="0"/>
              <a:t>for </a:t>
            </a:r>
            <a:r>
              <a:rPr lang="en-US" sz="4400" dirty="0" smtClean="0"/>
              <a:t>recommendations</a:t>
            </a:r>
          </a:p>
        </p:txBody>
      </p:sp>
      <p:sp>
        <p:nvSpPr>
          <p:cNvPr id="4" name="Rectangle 3"/>
          <p:cNvSpPr/>
          <p:nvPr/>
        </p:nvSpPr>
        <p:spPr>
          <a:xfrm>
            <a:off x="1205139" y="668559"/>
            <a:ext cx="9469515" cy="769441"/>
          </a:xfrm>
          <a:prstGeom prst="rect">
            <a:avLst/>
          </a:prstGeom>
        </p:spPr>
        <p:txBody>
          <a:bodyPr wrap="none">
            <a:spAutoFit/>
          </a:bodyPr>
          <a:lstStyle/>
          <a:p>
            <a:r>
              <a:rPr lang="en-US" altLang="tr-TR" sz="4400" b="1" dirty="0">
                <a:effectLst>
                  <a:outerShdw blurRad="38100" dist="38100" dir="2700000" algn="tl">
                    <a:srgbClr val="000000"/>
                  </a:outerShdw>
                </a:effectLst>
              </a:rPr>
              <a:t>Common Examples of Routine Requests</a:t>
            </a:r>
            <a:endParaRPr lang="en-US" sz="4400" b="1" dirty="0"/>
          </a:p>
        </p:txBody>
      </p:sp>
    </p:spTree>
    <p:extLst>
      <p:ext uri="{BB962C8B-B14F-4D97-AF65-F5344CB8AC3E}">
        <p14:creationId xmlns:p14="http://schemas.microsoft.com/office/powerpoint/2010/main" val="7680025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770" y="313386"/>
            <a:ext cx="10131425" cy="1206321"/>
          </a:xfrm>
        </p:spPr>
        <p:txBody>
          <a:bodyPr/>
          <a:lstStyle/>
          <a:p>
            <a:r>
              <a:rPr lang="en-US" altLang="tr-TR" b="1" dirty="0" smtClean="0">
                <a:effectLst>
                  <a:outerShdw blurRad="38100" dist="38100" dir="2700000" algn="tl">
                    <a:srgbClr val="000000"/>
                  </a:outerShdw>
                </a:effectLst>
              </a:rPr>
              <a:t>1/3. Asking </a:t>
            </a:r>
            <a:r>
              <a:rPr lang="en-US" altLang="tr-TR" b="1" dirty="0">
                <a:effectLst>
                  <a:outerShdw blurRad="38100" dist="38100" dir="2700000" algn="tl">
                    <a:srgbClr val="000000"/>
                  </a:outerShdw>
                </a:effectLst>
              </a:rPr>
              <a:t>for Information and Action</a:t>
            </a:r>
            <a:endParaRPr lang="en-US" b="1" dirty="0"/>
          </a:p>
        </p:txBody>
      </p:sp>
      <p:graphicFrame>
        <p:nvGraphicFramePr>
          <p:cNvPr id="4" name="Diagram 3"/>
          <p:cNvGraphicFramePr/>
          <p:nvPr>
            <p:extLst>
              <p:ext uri="{D42A27DB-BD31-4B8C-83A1-F6EECF244321}">
                <p14:modId xmlns:p14="http://schemas.microsoft.com/office/powerpoint/2010/main" val="418091156"/>
              </p:ext>
            </p:extLst>
          </p:nvPr>
        </p:nvGraphicFramePr>
        <p:xfrm>
          <a:off x="582770" y="1519706"/>
          <a:ext cx="9326451" cy="46492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10225825" y="1519707"/>
            <a:ext cx="1966175" cy="954107"/>
          </a:xfrm>
          <a:prstGeom prst="rect">
            <a:avLst/>
          </a:prstGeom>
          <a:noFill/>
        </p:spPr>
        <p:txBody>
          <a:bodyPr wrap="square" rtlCol="0">
            <a:spAutoFit/>
          </a:bodyPr>
          <a:lstStyle/>
          <a:p>
            <a:r>
              <a:rPr lang="en-US" sz="2800" b="1" dirty="0" smtClean="0"/>
              <a:t>First paragraph</a:t>
            </a:r>
            <a:endParaRPr lang="en-US" sz="2800" b="1" dirty="0"/>
          </a:p>
        </p:txBody>
      </p:sp>
      <p:sp>
        <p:nvSpPr>
          <p:cNvPr id="5" name="TextBox 4"/>
          <p:cNvSpPr txBox="1"/>
          <p:nvPr/>
        </p:nvSpPr>
        <p:spPr>
          <a:xfrm>
            <a:off x="10225825" y="3248693"/>
            <a:ext cx="1764406" cy="954107"/>
          </a:xfrm>
          <a:prstGeom prst="rect">
            <a:avLst/>
          </a:prstGeom>
          <a:noFill/>
        </p:spPr>
        <p:txBody>
          <a:bodyPr wrap="square" rtlCol="0">
            <a:spAutoFit/>
          </a:bodyPr>
          <a:lstStyle/>
          <a:p>
            <a:r>
              <a:rPr lang="en-US" sz="2800" b="1" dirty="0" smtClean="0"/>
              <a:t>Second paragraph</a:t>
            </a:r>
            <a:endParaRPr lang="en-US" sz="2800" b="1" dirty="0"/>
          </a:p>
        </p:txBody>
      </p:sp>
      <p:sp>
        <p:nvSpPr>
          <p:cNvPr id="6" name="TextBox 5"/>
          <p:cNvSpPr txBox="1"/>
          <p:nvPr/>
        </p:nvSpPr>
        <p:spPr>
          <a:xfrm>
            <a:off x="9916732" y="4997003"/>
            <a:ext cx="2275268" cy="954107"/>
          </a:xfrm>
          <a:prstGeom prst="rect">
            <a:avLst/>
          </a:prstGeom>
          <a:noFill/>
        </p:spPr>
        <p:txBody>
          <a:bodyPr wrap="square" rtlCol="0">
            <a:spAutoFit/>
          </a:bodyPr>
          <a:lstStyle/>
          <a:p>
            <a:r>
              <a:rPr lang="en-US" sz="2800" b="1" dirty="0" smtClean="0"/>
              <a:t>Third paragraph</a:t>
            </a:r>
            <a:endParaRPr lang="en-US" sz="2800" b="1" dirty="0"/>
          </a:p>
        </p:txBody>
      </p:sp>
    </p:spTree>
    <p:extLst>
      <p:ext uri="{BB962C8B-B14F-4D97-AF65-F5344CB8AC3E}">
        <p14:creationId xmlns:p14="http://schemas.microsoft.com/office/powerpoint/2010/main" val="11300021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527" y="171719"/>
            <a:ext cx="10131425" cy="974501"/>
          </a:xfrm>
        </p:spPr>
        <p:txBody>
          <a:bodyPr/>
          <a:lstStyle/>
          <a:p>
            <a:pPr>
              <a:lnSpc>
                <a:spcPct val="90000"/>
              </a:lnSpc>
            </a:pPr>
            <a:r>
              <a:rPr lang="en-US" b="1" dirty="0"/>
              <a:t>Answering Requests for Information or Action</a:t>
            </a:r>
            <a:endParaRPr lang="en-US" altLang="en-US" b="1" dirty="0">
              <a:latin typeface="Helvetica" panose="020B0604020202020204" pitchFamily="34" charset="0"/>
            </a:endParaRPr>
          </a:p>
        </p:txBody>
      </p:sp>
      <p:sp>
        <p:nvSpPr>
          <p:cNvPr id="4" name="Rectangle 3"/>
          <p:cNvSpPr/>
          <p:nvPr/>
        </p:nvSpPr>
        <p:spPr>
          <a:xfrm>
            <a:off x="608527" y="950277"/>
            <a:ext cx="11201401" cy="5576911"/>
          </a:xfrm>
          <a:prstGeom prst="rect">
            <a:avLst/>
          </a:prstGeom>
        </p:spPr>
        <p:txBody>
          <a:bodyPr wrap="square">
            <a:spAutoFit/>
          </a:bodyPr>
          <a:lstStyle/>
          <a:p>
            <a:pPr>
              <a:lnSpc>
                <a:spcPct val="90000"/>
              </a:lnSpc>
            </a:pPr>
            <a:r>
              <a:rPr lang="en-US" altLang="en-US" sz="2200" b="1" dirty="0">
                <a:latin typeface="Helvetica" panose="020B0604020202020204" pitchFamily="34" charset="0"/>
                <a:cs typeface="Helvetica" panose="020B0604020202020204" pitchFamily="34" charset="0"/>
              </a:rPr>
              <a:t>Subject </a:t>
            </a:r>
            <a:r>
              <a:rPr lang="en-US" altLang="en-US" sz="2200" b="1" dirty="0" smtClean="0">
                <a:latin typeface="Helvetica" panose="020B0604020202020204" pitchFamily="34" charset="0"/>
                <a:cs typeface="Helvetica" panose="020B0604020202020204" pitchFamily="34" charset="0"/>
              </a:rPr>
              <a:t>Line: </a:t>
            </a:r>
          </a:p>
          <a:p>
            <a:pPr>
              <a:lnSpc>
                <a:spcPct val="90000"/>
              </a:lnSpc>
            </a:pPr>
            <a:r>
              <a:rPr lang="en-US" altLang="en-US" sz="2200" dirty="0">
                <a:latin typeface="Helvetica" panose="020B0604020202020204" pitchFamily="34" charset="0"/>
                <a:cs typeface="Helvetica" panose="020B0604020202020204" pitchFamily="34" charset="0"/>
              </a:rPr>
              <a:t>Identify the topic and any previous </a:t>
            </a:r>
            <a:r>
              <a:rPr lang="en-US" altLang="en-US" sz="2200" dirty="0" smtClean="0">
                <a:latin typeface="Helvetica" panose="020B0604020202020204" pitchFamily="34" charset="0"/>
                <a:cs typeface="Helvetica" panose="020B0604020202020204" pitchFamily="34" charset="0"/>
              </a:rPr>
              <a:t>correspondence. Use verb phrases without articles. </a:t>
            </a:r>
          </a:p>
          <a:p>
            <a:pPr>
              <a:lnSpc>
                <a:spcPct val="90000"/>
              </a:lnSpc>
            </a:pPr>
            <a:endParaRPr lang="en-US" altLang="en-US" sz="2200" dirty="0">
              <a:latin typeface="Helvetica" panose="020B0604020202020204" pitchFamily="34" charset="0"/>
              <a:cs typeface="Helvetica" panose="020B0604020202020204" pitchFamily="34" charset="0"/>
            </a:endParaRPr>
          </a:p>
          <a:p>
            <a:pPr algn="ctr">
              <a:lnSpc>
                <a:spcPct val="90000"/>
              </a:lnSpc>
            </a:pPr>
            <a:r>
              <a:rPr lang="en-US" altLang="en-US" sz="2200" b="1" dirty="0" smtClean="0">
                <a:latin typeface="Helvetica" panose="020B0604020202020204" pitchFamily="34" charset="0"/>
                <a:cs typeface="Helvetica" panose="020B0604020202020204" pitchFamily="34" charset="0"/>
              </a:rPr>
              <a:t>First paragraph-open</a:t>
            </a:r>
          </a:p>
          <a:p>
            <a:pPr>
              <a:lnSpc>
                <a:spcPct val="90000"/>
              </a:lnSpc>
            </a:pPr>
            <a:r>
              <a:rPr lang="en-US" altLang="en-US" sz="2200" dirty="0" smtClean="0">
                <a:latin typeface="Helvetica" panose="020B0604020202020204" pitchFamily="34" charset="0"/>
                <a:cs typeface="Helvetica" panose="020B0604020202020204" pitchFamily="34" charset="0"/>
              </a:rPr>
              <a:t>Open directly with </a:t>
            </a:r>
            <a:r>
              <a:rPr lang="en-US" altLang="en-US" sz="2200" b="1" dirty="0" smtClean="0">
                <a:solidFill>
                  <a:schemeClr val="accent6"/>
                </a:solidFill>
                <a:latin typeface="Helvetica" panose="020B0604020202020204" pitchFamily="34" charset="0"/>
                <a:cs typeface="Helvetica" panose="020B0604020202020204" pitchFamily="34" charset="0"/>
              </a:rPr>
              <a:t>main idea</a:t>
            </a:r>
            <a:r>
              <a:rPr lang="en-US" altLang="en-US" sz="2200" dirty="0" smtClean="0">
                <a:latin typeface="Helvetica" panose="020B0604020202020204" pitchFamily="34" charset="0"/>
                <a:cs typeface="Helvetica" panose="020B0604020202020204" pitchFamily="34" charset="0"/>
              </a:rPr>
              <a:t>; major statement or question (</a:t>
            </a:r>
            <a:r>
              <a:rPr lang="en-US" altLang="en-US" sz="2200" dirty="0" smtClean="0">
                <a:solidFill>
                  <a:schemeClr val="accent6"/>
                </a:solidFill>
                <a:latin typeface="Helvetica" panose="020B0604020202020204" pitchFamily="34" charset="0"/>
                <a:cs typeface="Helvetica" panose="020B0604020202020204" pitchFamily="34" charset="0"/>
              </a:rPr>
              <a:t> purpose- </a:t>
            </a:r>
            <a:r>
              <a:rPr lang="en-US" altLang="en-US" sz="2200" dirty="0" smtClean="0">
                <a:latin typeface="Helvetica" panose="020B0604020202020204" pitchFamily="34" charset="0"/>
                <a:cs typeface="Helvetica" panose="020B0604020202020204" pitchFamily="34" charset="0"/>
              </a:rPr>
              <a:t>of adjustment, statement of order or reservation). Why this person? For good </a:t>
            </a:r>
            <a:r>
              <a:rPr lang="en-US" altLang="en-US" sz="2200" dirty="0">
                <a:latin typeface="Helvetica" panose="020B0604020202020204" pitchFamily="34" charset="0"/>
                <a:cs typeface="Helvetica" panose="020B0604020202020204" pitchFamily="34" charset="0"/>
              </a:rPr>
              <a:t>news, do so promptly</a:t>
            </a:r>
            <a:r>
              <a:rPr lang="en-US" altLang="en-US" sz="2200" dirty="0" smtClean="0">
                <a:latin typeface="Helvetica" panose="020B0604020202020204" pitchFamily="34" charset="0"/>
                <a:cs typeface="Helvetica" panose="020B0604020202020204" pitchFamily="34" charset="0"/>
              </a:rPr>
              <a:t>.</a:t>
            </a:r>
          </a:p>
          <a:p>
            <a:pPr>
              <a:lnSpc>
                <a:spcPct val="90000"/>
              </a:lnSpc>
            </a:pPr>
            <a:endParaRPr lang="en-US" altLang="en-US" sz="2200" dirty="0">
              <a:latin typeface="Helvetica" panose="020B0604020202020204" pitchFamily="34" charset="0"/>
              <a:cs typeface="Helvetica" panose="020B0604020202020204" pitchFamily="34" charset="0"/>
            </a:endParaRPr>
          </a:p>
          <a:p>
            <a:pPr algn="ctr">
              <a:lnSpc>
                <a:spcPct val="90000"/>
              </a:lnSpc>
            </a:pPr>
            <a:r>
              <a:rPr lang="en-US" altLang="en-US" sz="2200" b="1" u="sng" dirty="0" smtClean="0">
                <a:latin typeface="Helvetica" panose="020B0604020202020204" pitchFamily="34" charset="0"/>
                <a:cs typeface="Helvetica" panose="020B0604020202020204" pitchFamily="34" charset="0"/>
              </a:rPr>
              <a:t>Second paragraph</a:t>
            </a:r>
            <a:endParaRPr lang="en-US" altLang="en-US" sz="2200" u="sng" dirty="0" smtClean="0">
              <a:latin typeface="Helvetica" panose="020B0604020202020204" pitchFamily="34" charset="0"/>
              <a:cs typeface="Helvetica" panose="020B0604020202020204" pitchFamily="34" charset="0"/>
            </a:endParaRPr>
          </a:p>
          <a:p>
            <a:pPr>
              <a:lnSpc>
                <a:spcPct val="90000"/>
              </a:lnSpc>
            </a:pPr>
            <a:endParaRPr lang="en-US" altLang="en-US" sz="2200" dirty="0">
              <a:latin typeface="Helvetica" panose="020B0604020202020204" pitchFamily="34" charset="0"/>
              <a:cs typeface="Helvetica" panose="020B0604020202020204" pitchFamily="34" charset="0"/>
            </a:endParaRPr>
          </a:p>
          <a:p>
            <a:pPr>
              <a:lnSpc>
                <a:spcPct val="90000"/>
              </a:lnSpc>
            </a:pPr>
            <a:r>
              <a:rPr lang="en-US" altLang="en-US" sz="2200" dirty="0">
                <a:latin typeface="Helvetica" panose="020B0604020202020204" pitchFamily="34" charset="0"/>
                <a:cs typeface="Helvetica" panose="020B0604020202020204" pitchFamily="34" charset="0"/>
              </a:rPr>
              <a:t>Explain the subject </a:t>
            </a:r>
            <a:r>
              <a:rPr lang="en-US" altLang="en-US" sz="2200" dirty="0" smtClean="0">
                <a:solidFill>
                  <a:schemeClr val="accent6"/>
                </a:solidFill>
                <a:latin typeface="Helvetica" panose="020B0604020202020204" pitchFamily="34" charset="0"/>
                <a:cs typeface="Helvetica" panose="020B0604020202020204" pitchFamily="34" charset="0"/>
              </a:rPr>
              <a:t>logically</a:t>
            </a:r>
            <a:r>
              <a:rPr lang="en-US" altLang="en-US" sz="2200" dirty="0" smtClean="0">
                <a:latin typeface="Helvetica" panose="020B0604020202020204" pitchFamily="34" charset="0"/>
                <a:cs typeface="Helvetica" panose="020B0604020202020204" pitchFamily="34" charset="0"/>
              </a:rPr>
              <a:t>. </a:t>
            </a:r>
            <a:r>
              <a:rPr lang="en-US" altLang="en-US" sz="2200" dirty="0" smtClean="0">
                <a:solidFill>
                  <a:schemeClr val="accent6"/>
                </a:solidFill>
                <a:latin typeface="Helvetica" panose="020B0604020202020204" pitchFamily="34" charset="0"/>
                <a:cs typeface="Helvetica" panose="020B0604020202020204" pitchFamily="34" charset="0"/>
              </a:rPr>
              <a:t>Justify</a:t>
            </a:r>
            <a:r>
              <a:rPr lang="en-US" altLang="en-US" sz="2200" dirty="0" smtClean="0">
                <a:latin typeface="Helvetica" panose="020B0604020202020204" pitchFamily="34" charset="0"/>
                <a:cs typeface="Helvetica" panose="020B0604020202020204" pitchFamily="34" charset="0"/>
              </a:rPr>
              <a:t> you requests with</a:t>
            </a:r>
            <a:r>
              <a:rPr lang="en-US" altLang="en-US" sz="2200" dirty="0" smtClean="0">
                <a:solidFill>
                  <a:schemeClr val="accent6"/>
                </a:solidFill>
                <a:latin typeface="Helvetica" panose="020B0604020202020204" pitchFamily="34" charset="0"/>
                <a:cs typeface="Helvetica" panose="020B0604020202020204" pitchFamily="34" charset="0"/>
              </a:rPr>
              <a:t> reasons</a:t>
            </a:r>
            <a:r>
              <a:rPr lang="en-US" altLang="en-US" sz="2200" dirty="0" smtClean="0">
                <a:latin typeface="Helvetica" panose="020B0604020202020204" pitchFamily="34" charset="0"/>
                <a:cs typeface="Helvetica" panose="020B0604020202020204" pitchFamily="34" charset="0"/>
              </a:rPr>
              <a:t>. Add details that help reader to respond correctly. Use </a:t>
            </a:r>
            <a:r>
              <a:rPr lang="en-US" altLang="en-US" sz="2200" dirty="0">
                <a:latin typeface="Helvetica" panose="020B0604020202020204" pitchFamily="34" charset="0"/>
                <a:cs typeface="Helvetica" panose="020B0604020202020204" pitchFamily="34" charset="0"/>
              </a:rPr>
              <a:t>lists, tables, headings, boldface, italics, </a:t>
            </a:r>
            <a:r>
              <a:rPr lang="en-US" altLang="en-US" sz="2200" dirty="0" smtClean="0">
                <a:latin typeface="Helvetica" panose="020B0604020202020204" pitchFamily="34" charset="0"/>
                <a:cs typeface="Helvetica" panose="020B0604020202020204" pitchFamily="34" charset="0"/>
              </a:rPr>
              <a:t>numbers, or </a:t>
            </a:r>
            <a:r>
              <a:rPr lang="en-US" altLang="en-US" sz="2200" dirty="0">
                <a:latin typeface="Helvetica" panose="020B0604020202020204" pitchFamily="34" charset="0"/>
                <a:cs typeface="Helvetica" panose="020B0604020202020204" pitchFamily="34" charset="0"/>
              </a:rPr>
              <a:t>other graphic devices to improve </a:t>
            </a:r>
            <a:r>
              <a:rPr lang="en-US" altLang="en-US" sz="2200" dirty="0" smtClean="0">
                <a:latin typeface="Helvetica" panose="020B0604020202020204" pitchFamily="34" charset="0"/>
                <a:cs typeface="Helvetica" panose="020B0604020202020204" pitchFamily="34" charset="0"/>
              </a:rPr>
              <a:t>understanding. Use “you” attitude, faith in reader, promote company`s product/service. </a:t>
            </a:r>
            <a:endParaRPr lang="en-US" altLang="en-US" sz="2200" dirty="0">
              <a:latin typeface="Helvetica" panose="020B0604020202020204" pitchFamily="34" charset="0"/>
              <a:cs typeface="Helvetica" panose="020B0604020202020204" pitchFamily="34" charset="0"/>
            </a:endParaRPr>
          </a:p>
          <a:p>
            <a:pPr algn="ctr">
              <a:lnSpc>
                <a:spcPct val="90000"/>
              </a:lnSpc>
            </a:pPr>
            <a:r>
              <a:rPr lang="en-US" altLang="en-US" sz="2200" b="1" dirty="0" smtClean="0">
                <a:latin typeface="Helvetica" panose="020B0604020202020204" pitchFamily="34" charset="0"/>
                <a:cs typeface="Helvetica" panose="020B0604020202020204" pitchFamily="34" charset="0"/>
              </a:rPr>
              <a:t>Third paragraph</a:t>
            </a:r>
          </a:p>
          <a:p>
            <a:pPr>
              <a:lnSpc>
                <a:spcPct val="90000"/>
              </a:lnSpc>
            </a:pPr>
            <a:r>
              <a:rPr lang="en-US" altLang="en-US" sz="2200" dirty="0" smtClean="0">
                <a:latin typeface="Helvetica" panose="020B0604020202020204" pitchFamily="34" charset="0"/>
                <a:cs typeface="Helvetica" panose="020B0604020202020204" pitchFamily="34" charset="0"/>
              </a:rPr>
              <a:t>Mention </a:t>
            </a:r>
            <a:r>
              <a:rPr lang="en-US" altLang="en-US" sz="2200" dirty="0" smtClean="0">
                <a:solidFill>
                  <a:schemeClr val="accent6"/>
                </a:solidFill>
                <a:latin typeface="Helvetica" panose="020B0604020202020204" pitchFamily="34" charset="0"/>
                <a:cs typeface="Helvetica" panose="020B0604020202020204" pitchFamily="34" charset="0"/>
              </a:rPr>
              <a:t>clear action </a:t>
            </a:r>
            <a:r>
              <a:rPr lang="en-US" altLang="en-US" sz="2200" dirty="0" smtClean="0">
                <a:latin typeface="Helvetica" panose="020B0604020202020204" pitchFamily="34" charset="0"/>
                <a:cs typeface="Helvetica" panose="020B0604020202020204" pitchFamily="34" charset="0"/>
              </a:rPr>
              <a:t>or request-WHAT and WHEN. </a:t>
            </a:r>
            <a:r>
              <a:rPr lang="en-US" altLang="en-US" sz="2200" dirty="0" smtClean="0">
                <a:solidFill>
                  <a:schemeClr val="accent6"/>
                </a:solidFill>
                <a:latin typeface="Helvetica" panose="020B0604020202020204" pitchFamily="34" charset="0"/>
                <a:cs typeface="Helvetica" panose="020B0604020202020204" pitchFamily="34" charset="0"/>
              </a:rPr>
              <a:t>Make it easy- </a:t>
            </a:r>
            <a:r>
              <a:rPr lang="en-US" altLang="en-US" sz="2200" dirty="0" smtClean="0">
                <a:latin typeface="Helvetica" panose="020B0604020202020204" pitchFamily="34" charset="0"/>
                <a:cs typeface="Helvetica" panose="020B0604020202020204" pitchFamily="34" charset="0"/>
              </a:rPr>
              <a:t>provide reply envelope, office hours etc. State the remedy and </a:t>
            </a:r>
            <a:r>
              <a:rPr lang="en-US" altLang="en-US" sz="2200" dirty="0" smtClean="0">
                <a:solidFill>
                  <a:schemeClr val="accent6"/>
                </a:solidFill>
                <a:latin typeface="Helvetica" panose="020B0604020202020204" pitchFamily="34" charset="0"/>
                <a:cs typeface="Helvetica" panose="020B0604020202020204" pitchFamily="34" charset="0"/>
              </a:rPr>
              <a:t>appreciate</a:t>
            </a:r>
            <a:r>
              <a:rPr lang="en-US" altLang="en-US" sz="2200" dirty="0" smtClean="0">
                <a:latin typeface="Helvetica" panose="020B0604020202020204" pitchFamily="34" charset="0"/>
                <a:cs typeface="Helvetica" panose="020B0604020202020204" pitchFamily="34" charset="0"/>
              </a:rPr>
              <a:t>. Close courteously and be cordial</a:t>
            </a:r>
            <a:r>
              <a:rPr lang="en-US" altLang="en-US" sz="2200" dirty="0">
                <a:latin typeface="Helvetica" panose="020B0604020202020204" pitchFamily="34" charset="0"/>
                <a:cs typeface="Helvetica" panose="020B0604020202020204" pitchFamily="34" charset="0"/>
              </a:rPr>
              <a:t> </a:t>
            </a:r>
            <a:r>
              <a:rPr lang="en-US" altLang="en-US" sz="2200" dirty="0" smtClean="0">
                <a:latin typeface="Helvetica" panose="020B0604020202020204" pitchFamily="34" charset="0"/>
                <a:cs typeface="Helvetica" panose="020B0604020202020204" pitchFamily="34" charset="0"/>
              </a:rPr>
              <a:t>to build goodwill. </a:t>
            </a:r>
            <a:endParaRPr lang="en-US" altLang="en-US" sz="2200" dirty="0">
              <a:latin typeface="Helvetica" panose="020B0604020202020204" pitchFamily="34" charset="0"/>
              <a:cs typeface="Helvetica" panose="020B0604020202020204" pitchFamily="34" charset="0"/>
            </a:endParaRPr>
          </a:p>
          <a:p>
            <a:pPr>
              <a:lnSpc>
                <a:spcPct val="90000"/>
              </a:lnSpc>
            </a:pPr>
            <a:r>
              <a:rPr lang="en-US" altLang="en-US" sz="2200" dirty="0">
                <a:latin typeface="Helvetica" panose="020B0604020202020204" pitchFamily="34" charset="0"/>
                <a:cs typeface="Helvetica" panose="020B0604020202020204" pitchFamily="34" charset="0"/>
              </a:rPr>
              <a:t>Avoid cliché endings (</a:t>
            </a:r>
            <a:r>
              <a:rPr lang="en-US" altLang="en-US" sz="2200" i="1" dirty="0">
                <a:latin typeface="Helvetica" panose="020B0604020202020204" pitchFamily="34" charset="0"/>
                <a:cs typeface="Helvetica" panose="020B0604020202020204" pitchFamily="34" charset="0"/>
              </a:rPr>
              <a:t>If you have any other questions, don’t hesitate to call</a:t>
            </a:r>
            <a:r>
              <a:rPr lang="en-US" altLang="en-US" sz="2200" dirty="0">
                <a:latin typeface="Helvetica" panose="020B0604020202020204" pitchFamily="34" charset="0"/>
                <a:cs typeface="Helvetica" panose="020B0604020202020204" pitchFamily="34" charset="0"/>
              </a:rPr>
              <a:t>). </a:t>
            </a:r>
          </a:p>
        </p:txBody>
      </p:sp>
    </p:spTree>
    <p:extLst>
      <p:ext uri="{BB962C8B-B14F-4D97-AF65-F5344CB8AC3E}">
        <p14:creationId xmlns:p14="http://schemas.microsoft.com/office/powerpoint/2010/main" val="42946456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4876800"/>
          </a:xfrm>
        </p:spPr>
        <p:txBody>
          <a:bodyPr>
            <a:normAutofit/>
          </a:bodyPr>
          <a:lstStyle/>
          <a:p>
            <a:r>
              <a:rPr lang="en-US" dirty="0" smtClean="0"/>
              <a:t>TASK:</a:t>
            </a:r>
            <a:br>
              <a:rPr lang="en-US" dirty="0" smtClean="0"/>
            </a:br>
            <a:r>
              <a:rPr lang="en-US" dirty="0"/>
              <a:t/>
            </a:r>
            <a:br>
              <a:rPr lang="en-US" dirty="0"/>
            </a:br>
            <a:r>
              <a:rPr lang="en-US" dirty="0" smtClean="0"/>
              <a:t>Review the positive message letter given on page 87 and 88. </a:t>
            </a:r>
            <a:endParaRPr lang="en-US" dirty="0"/>
          </a:p>
        </p:txBody>
      </p:sp>
    </p:spTree>
    <p:extLst>
      <p:ext uri="{BB962C8B-B14F-4D97-AF65-F5344CB8AC3E}">
        <p14:creationId xmlns:p14="http://schemas.microsoft.com/office/powerpoint/2010/main" val="16676497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8" y="1070920"/>
            <a:ext cx="11299065" cy="5069080"/>
          </a:xfrm>
          <a:prstGeom prst="rect">
            <a:avLst/>
          </a:prstGeom>
        </p:spPr>
        <p:txBody>
          <a:bodyPr wrap="square">
            <a:spAutoFit/>
          </a:bodyPr>
          <a:lstStyle/>
          <a:p>
            <a:pPr lvl="1">
              <a:lnSpc>
                <a:spcPct val="90000"/>
              </a:lnSpc>
              <a:spcAft>
                <a:spcPct val="10000"/>
              </a:spcAft>
              <a:buClr>
                <a:srgbClr val="D89013"/>
              </a:buClr>
            </a:pPr>
            <a:r>
              <a:rPr lang="en-US" altLang="en-US" sz="2200" b="1" dirty="0">
                <a:latin typeface="Arial Narrow" panose="020B0606020202030204" pitchFamily="34" charset="0"/>
              </a:rPr>
              <a:t>To:	</a:t>
            </a:r>
            <a:r>
              <a:rPr lang="en-US" altLang="en-US" sz="2200" dirty="0">
                <a:latin typeface="Arial Narrow" panose="020B0606020202030204" pitchFamily="34" charset="0"/>
              </a:rPr>
              <a:t>Kim Johnson &lt;kjohnson@smi.com&gt;</a:t>
            </a:r>
          </a:p>
          <a:p>
            <a:pPr lvl="1">
              <a:lnSpc>
                <a:spcPct val="90000"/>
              </a:lnSpc>
              <a:spcAft>
                <a:spcPct val="10000"/>
              </a:spcAft>
              <a:buClr>
                <a:srgbClr val="D89013"/>
              </a:buClr>
            </a:pPr>
            <a:r>
              <a:rPr lang="en-US" altLang="en-US" sz="2200" b="1" dirty="0">
                <a:latin typeface="Arial Narrow" panose="020B0606020202030204" pitchFamily="34" charset="0"/>
              </a:rPr>
              <a:t>       From:	</a:t>
            </a:r>
            <a:r>
              <a:rPr lang="en-US" altLang="en-US" sz="2200" dirty="0">
                <a:latin typeface="Arial Narrow" panose="020B0606020202030204" pitchFamily="34" charset="0"/>
              </a:rPr>
              <a:t>Tim Rudolph &lt;trudolph@smi.com&gt;</a:t>
            </a:r>
          </a:p>
          <a:p>
            <a:pPr lvl="1">
              <a:lnSpc>
                <a:spcPct val="90000"/>
              </a:lnSpc>
              <a:spcAft>
                <a:spcPct val="10000"/>
              </a:spcAft>
              <a:buClr>
                <a:srgbClr val="D89013"/>
              </a:buClr>
            </a:pPr>
            <a:r>
              <a:rPr lang="en-US" altLang="en-US" sz="2200" dirty="0">
                <a:latin typeface="Arial Narrow" panose="020B0606020202030204" pitchFamily="34" charset="0"/>
              </a:rPr>
              <a:t>   </a:t>
            </a:r>
            <a:r>
              <a:rPr lang="en-US" altLang="en-US" sz="2200" b="1" dirty="0">
                <a:latin typeface="Arial Narrow" panose="020B0606020202030204" pitchFamily="34" charset="0"/>
              </a:rPr>
              <a:t>Subject:	</a:t>
            </a:r>
            <a:r>
              <a:rPr lang="en-US" altLang="en-US" sz="2200" dirty="0">
                <a:latin typeface="Arial Narrow" panose="020B0606020202030204" pitchFamily="34" charset="0"/>
              </a:rPr>
              <a:t>New Policy</a:t>
            </a:r>
          </a:p>
          <a:p>
            <a:pPr lvl="1">
              <a:lnSpc>
                <a:spcPct val="90000"/>
              </a:lnSpc>
              <a:buClr>
                <a:srgbClr val="D89013"/>
              </a:buClr>
            </a:pPr>
            <a:endParaRPr lang="en-US" altLang="en-US" sz="2200" dirty="0"/>
          </a:p>
          <a:p>
            <a:pPr lvl="1">
              <a:lnSpc>
                <a:spcPct val="90000"/>
              </a:lnSpc>
              <a:buClr>
                <a:srgbClr val="D89013"/>
              </a:buClr>
            </a:pPr>
            <a:r>
              <a:rPr lang="en-US" altLang="en-US" sz="2200" dirty="0">
                <a:latin typeface="Arial Narrow" panose="020B0606020202030204" pitchFamily="34" charset="0"/>
              </a:rPr>
              <a:t>This e-mail is written to inform you that I continue to receive disturbing reports about the misuse of e-mail by employees. In the course of the past three months I have heard of defamatory messages, </a:t>
            </a:r>
            <a:r>
              <a:rPr lang="en-US" altLang="en-US" sz="2200" dirty="0" smtClean="0">
                <a:latin typeface="Arial Narrow" panose="020B0606020202030204" pitchFamily="34" charset="0"/>
              </a:rPr>
              <a:t>careless downloads, </a:t>
            </a:r>
            <a:r>
              <a:rPr lang="en-US" altLang="en-US" sz="2200" dirty="0">
                <a:latin typeface="Arial Narrow" panose="020B0606020202030204" pitchFamily="34" charset="0"/>
              </a:rPr>
              <a:t>and even a basketball pool that turned into a gambling operation.</a:t>
            </a:r>
          </a:p>
          <a:p>
            <a:pPr lvl="1">
              <a:lnSpc>
                <a:spcPct val="90000"/>
              </a:lnSpc>
              <a:buClr>
                <a:srgbClr val="D89013"/>
              </a:buClr>
            </a:pPr>
            <a:endParaRPr lang="en-US" altLang="en-US" sz="2200" dirty="0">
              <a:latin typeface="Arial Narrow" panose="020B0606020202030204" pitchFamily="34" charset="0"/>
            </a:endParaRPr>
          </a:p>
          <a:p>
            <a:pPr lvl="1">
              <a:lnSpc>
                <a:spcPct val="90000"/>
              </a:lnSpc>
              <a:buClr>
                <a:srgbClr val="D89013"/>
              </a:buClr>
            </a:pPr>
            <a:r>
              <a:rPr lang="en-US" altLang="en-US" sz="2200" dirty="0">
                <a:latin typeface="Arial Narrow" panose="020B0606020202030204" pitchFamily="34" charset="0"/>
              </a:rPr>
              <a:t>In view of the foregoing, I am herewith instructing your office that an e-mail policy for the staff is needed. By October 1 a rough draft of a policy should be forthcoming. At the very minimum it should inform each and every employee that e-mail is for business only. Employees must be told that we reserve the right to monitor all messages. No pictures or attachments should be in the e-mail system without there being a valid reason. And we should not be using e-mail to be saying anything about personnel matters—such as performance reviews and salaries.</a:t>
            </a:r>
          </a:p>
          <a:p>
            <a:pPr lvl="1">
              <a:lnSpc>
                <a:spcPct val="90000"/>
              </a:lnSpc>
              <a:buClr>
                <a:srgbClr val="D89013"/>
              </a:buClr>
            </a:pPr>
            <a:endParaRPr lang="en-US" altLang="en-US" sz="2200" dirty="0">
              <a:latin typeface="Arial Narrow" panose="020B0606020202030204" pitchFamily="34" charset="0"/>
            </a:endParaRPr>
          </a:p>
          <a:p>
            <a:pPr lvl="1">
              <a:lnSpc>
                <a:spcPct val="90000"/>
              </a:lnSpc>
              <a:buClr>
                <a:srgbClr val="D89013"/>
              </a:buClr>
            </a:pPr>
            <a:r>
              <a:rPr lang="en-US" altLang="en-US" sz="2200" dirty="0">
                <a:latin typeface="Arial Narrow" panose="020B0606020202030204" pitchFamily="34" charset="0"/>
              </a:rPr>
              <a:t>If you have any questions, do not hesitate to call.</a:t>
            </a:r>
          </a:p>
        </p:txBody>
      </p:sp>
      <p:sp>
        <p:nvSpPr>
          <p:cNvPr id="3" name="TextBox 2"/>
          <p:cNvSpPr txBox="1"/>
          <p:nvPr/>
        </p:nvSpPr>
        <p:spPr>
          <a:xfrm>
            <a:off x="652530" y="219618"/>
            <a:ext cx="11539470" cy="830997"/>
          </a:xfrm>
          <a:prstGeom prst="rect">
            <a:avLst/>
          </a:prstGeom>
          <a:noFill/>
        </p:spPr>
        <p:txBody>
          <a:bodyPr wrap="square" rtlCol="0">
            <a:spAutoFit/>
          </a:bodyPr>
          <a:lstStyle/>
          <a:p>
            <a:pPr algn="ctr"/>
            <a:r>
              <a:rPr lang="en-US" sz="2400" b="1" dirty="0" smtClean="0"/>
              <a:t>TASK: MODIFY THE FOLLOWING REQUEST EMAIL AND MAKE IT MORE AN EFFECTIVE REQUEST. </a:t>
            </a:r>
            <a:endParaRPr lang="en-US" sz="2400" b="1" dirty="0"/>
          </a:p>
        </p:txBody>
      </p:sp>
    </p:spTree>
    <p:extLst>
      <p:ext uri="{BB962C8B-B14F-4D97-AF65-F5344CB8AC3E}">
        <p14:creationId xmlns:p14="http://schemas.microsoft.com/office/powerpoint/2010/main" val="4651325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0107" y="0"/>
            <a:ext cx="10131425" cy="1456267"/>
          </a:xfrm>
        </p:spPr>
        <p:txBody>
          <a:bodyPr>
            <a:normAutofit/>
          </a:bodyPr>
          <a:lstStyle/>
          <a:p>
            <a:r>
              <a:rPr lang="en-US" sz="4400" b="1" dirty="0" smtClean="0"/>
              <a:t>Topics to discuss:</a:t>
            </a:r>
            <a:endParaRPr lang="en-US" sz="4400" b="1" dirty="0"/>
          </a:p>
        </p:txBody>
      </p:sp>
      <p:sp>
        <p:nvSpPr>
          <p:cNvPr id="3" name="TextBox 2"/>
          <p:cNvSpPr txBox="1"/>
          <p:nvPr/>
        </p:nvSpPr>
        <p:spPr>
          <a:xfrm>
            <a:off x="284254" y="1224692"/>
            <a:ext cx="11616745" cy="5016758"/>
          </a:xfrm>
          <a:prstGeom prst="rect">
            <a:avLst/>
          </a:prstGeom>
          <a:noFill/>
        </p:spPr>
        <p:txBody>
          <a:bodyPr wrap="square" rtlCol="0">
            <a:spAutoFit/>
          </a:bodyPr>
          <a:lstStyle/>
          <a:p>
            <a:pPr marL="342900" indent="-342900">
              <a:buFont typeface="+mj-lt"/>
              <a:buAutoNum type="arabicPeriod"/>
            </a:pPr>
            <a:r>
              <a:rPr lang="en-US" sz="3200" dirty="0" smtClean="0"/>
              <a:t>What are routine positive messages, characteristics and types. </a:t>
            </a:r>
          </a:p>
          <a:p>
            <a:pPr marL="342900" indent="-342900">
              <a:buFont typeface="+mj-lt"/>
              <a:buAutoNum type="arabicPeriod"/>
            </a:pPr>
            <a:endParaRPr lang="en-US" sz="3200" dirty="0" smtClean="0"/>
          </a:p>
          <a:p>
            <a:pPr marL="342900" indent="-342900">
              <a:buFont typeface="+mj-lt"/>
              <a:buAutoNum type="arabicPeriod"/>
            </a:pPr>
            <a:r>
              <a:rPr lang="en-US" sz="3200" dirty="0" smtClean="0"/>
              <a:t>Structure and use of techniques used in writing positive messages.</a:t>
            </a:r>
          </a:p>
          <a:p>
            <a:pPr marL="342900" indent="-342900">
              <a:buFont typeface="+mj-lt"/>
              <a:buAutoNum type="arabicPeriod"/>
            </a:pPr>
            <a:endParaRPr lang="en-US" sz="3200" dirty="0" smtClean="0"/>
          </a:p>
          <a:p>
            <a:pPr marL="342900" indent="-342900">
              <a:buFont typeface="+mj-lt"/>
              <a:buAutoNum type="arabicPeriod"/>
            </a:pPr>
            <a:r>
              <a:rPr lang="en-US" sz="3200" dirty="0" smtClean="0"/>
              <a:t>Sample good news messages, requests, adjustments and complaints.</a:t>
            </a:r>
          </a:p>
          <a:p>
            <a:pPr marL="342900" indent="-342900">
              <a:buFont typeface="+mj-lt"/>
              <a:buAutoNum type="arabicPeriod"/>
            </a:pPr>
            <a:endParaRPr lang="en-US" sz="3200" dirty="0" smtClean="0"/>
          </a:p>
          <a:p>
            <a:pPr marL="342900" indent="-342900">
              <a:buFont typeface="+mj-lt"/>
              <a:buAutoNum type="arabicPeriod"/>
            </a:pPr>
            <a:r>
              <a:rPr lang="en-US" sz="3200" dirty="0" smtClean="0"/>
              <a:t>Kindness and goodwill messages, sympathy messages, their kinds.</a:t>
            </a:r>
          </a:p>
          <a:p>
            <a:pPr marL="342900" indent="-342900">
              <a:buFont typeface="+mj-lt"/>
              <a:buAutoNum type="arabicPeriod"/>
            </a:pPr>
            <a:endParaRPr lang="en-US" sz="3200" dirty="0" smtClean="0"/>
          </a:p>
          <a:p>
            <a:pPr marL="342900" indent="-342900">
              <a:buFont typeface="+mj-lt"/>
              <a:buAutoNum type="arabicPeriod"/>
            </a:pPr>
            <a:r>
              <a:rPr lang="en-US" sz="3200" dirty="0" smtClean="0"/>
              <a:t>The five </a:t>
            </a:r>
            <a:r>
              <a:rPr lang="en-US" sz="3200" dirty="0" err="1" smtClean="0"/>
              <a:t>Ss</a:t>
            </a:r>
            <a:r>
              <a:rPr lang="en-US" sz="3200" dirty="0" smtClean="0"/>
              <a:t> technique to write kindness or goodwill messages. .</a:t>
            </a:r>
          </a:p>
        </p:txBody>
      </p:sp>
    </p:spTree>
    <p:extLst>
      <p:ext uri="{BB962C8B-B14F-4D97-AF65-F5344CB8AC3E}">
        <p14:creationId xmlns:p14="http://schemas.microsoft.com/office/powerpoint/2010/main" val="3173563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4096" y="1283353"/>
            <a:ext cx="9491729" cy="5407634"/>
          </a:xfrm>
          <a:prstGeom prst="rect">
            <a:avLst/>
          </a:prstGeom>
        </p:spPr>
        <p:txBody>
          <a:bodyPr wrap="square">
            <a:spAutoFit/>
          </a:bodyPr>
          <a:lstStyle/>
          <a:p>
            <a:pPr lvl="1">
              <a:lnSpc>
                <a:spcPct val="90000"/>
              </a:lnSpc>
              <a:spcAft>
                <a:spcPct val="10000"/>
              </a:spcAft>
              <a:buClr>
                <a:srgbClr val="D89013"/>
              </a:buClr>
            </a:pPr>
            <a:r>
              <a:rPr lang="en-US" altLang="en-US" sz="2200" b="1" dirty="0">
                <a:latin typeface="Arial Narrow" panose="020B0606020202030204" pitchFamily="34" charset="0"/>
              </a:rPr>
              <a:t>To:</a:t>
            </a:r>
            <a:r>
              <a:rPr lang="en-US" altLang="en-US" sz="2200" dirty="0">
                <a:latin typeface="Arial Narrow" panose="020B0606020202030204" pitchFamily="34" charset="0"/>
              </a:rPr>
              <a:t>	Kim Johnson &lt;kjohnson@smi.com&gt;</a:t>
            </a:r>
          </a:p>
          <a:p>
            <a:pPr lvl="1">
              <a:lnSpc>
                <a:spcPct val="90000"/>
              </a:lnSpc>
              <a:spcAft>
                <a:spcPct val="10000"/>
              </a:spcAft>
              <a:buClr>
                <a:srgbClr val="D89013"/>
              </a:buClr>
            </a:pPr>
            <a:r>
              <a:rPr lang="en-US" altLang="en-US" sz="2200" b="1" dirty="0">
                <a:latin typeface="Arial Narrow" panose="020B0606020202030204" pitchFamily="34" charset="0"/>
              </a:rPr>
              <a:t>       From:</a:t>
            </a:r>
            <a:r>
              <a:rPr lang="en-US" altLang="en-US" sz="2200" dirty="0">
                <a:latin typeface="Arial Narrow" panose="020B0606020202030204" pitchFamily="34" charset="0"/>
              </a:rPr>
              <a:t>	Tim Rudolph &lt;trudolph@smi.com&gt;</a:t>
            </a:r>
          </a:p>
          <a:p>
            <a:pPr lvl="1">
              <a:lnSpc>
                <a:spcPct val="90000"/>
              </a:lnSpc>
              <a:spcAft>
                <a:spcPct val="10000"/>
              </a:spcAft>
              <a:buClr>
                <a:srgbClr val="D89013"/>
              </a:buClr>
            </a:pPr>
            <a:r>
              <a:rPr lang="en-US" altLang="en-US" sz="2200" dirty="0">
                <a:latin typeface="Arial Narrow" panose="020B0606020202030204" pitchFamily="34" charset="0"/>
              </a:rPr>
              <a:t>   </a:t>
            </a:r>
            <a:r>
              <a:rPr lang="en-US" altLang="en-US" sz="2200" b="1" dirty="0">
                <a:latin typeface="Arial Narrow" panose="020B0606020202030204" pitchFamily="34" charset="0"/>
              </a:rPr>
              <a:t>Subject:</a:t>
            </a:r>
            <a:r>
              <a:rPr lang="en-US" altLang="en-US" sz="2200" dirty="0">
                <a:latin typeface="Arial Narrow" panose="020B0606020202030204" pitchFamily="34" charset="0"/>
              </a:rPr>
              <a:t>	Developing Staff E-Mail Policy</a:t>
            </a:r>
          </a:p>
          <a:p>
            <a:pPr lvl="1">
              <a:lnSpc>
                <a:spcPct val="90000"/>
              </a:lnSpc>
              <a:spcAft>
                <a:spcPct val="10000"/>
              </a:spcAft>
              <a:buClr>
                <a:srgbClr val="D89013"/>
              </a:buClr>
            </a:pPr>
            <a:r>
              <a:rPr lang="en-US" altLang="en-US" sz="2200" dirty="0">
                <a:latin typeface="Arial Narrow" panose="020B0606020202030204" pitchFamily="34" charset="0"/>
              </a:rPr>
              <a:t>            </a:t>
            </a:r>
          </a:p>
          <a:p>
            <a:pPr lvl="1">
              <a:lnSpc>
                <a:spcPct val="90000"/>
              </a:lnSpc>
              <a:buClr>
                <a:srgbClr val="D89013"/>
              </a:buClr>
            </a:pPr>
            <a:r>
              <a:rPr lang="en-US" altLang="en-US" sz="2200" dirty="0">
                <a:latin typeface="Arial Narrow" panose="020B0606020202030204" pitchFamily="34" charset="0"/>
              </a:rPr>
              <a:t>Please draft a policy outlining appropriate e-mail use for employees.</a:t>
            </a:r>
          </a:p>
          <a:p>
            <a:pPr lvl="1">
              <a:lnSpc>
                <a:spcPct val="90000"/>
              </a:lnSpc>
              <a:buClr>
                <a:srgbClr val="D89013"/>
              </a:buClr>
            </a:pPr>
            <a:endParaRPr lang="en-US" altLang="en-US" sz="2200" dirty="0">
              <a:latin typeface="Arial Narrow" panose="020B0606020202030204" pitchFamily="34" charset="0"/>
            </a:endParaRPr>
          </a:p>
          <a:p>
            <a:pPr lvl="1">
              <a:lnSpc>
                <a:spcPct val="90000"/>
              </a:lnSpc>
              <a:buClr>
                <a:srgbClr val="D89013"/>
              </a:buClr>
            </a:pPr>
            <a:r>
              <a:rPr lang="en-US" altLang="en-US" sz="2200" dirty="0">
                <a:latin typeface="Arial Narrow" panose="020B0606020202030204" pitchFamily="34" charset="0"/>
              </a:rPr>
              <a:t>We need such a policy because I have received reports of misuse including defamatory messages, careless downloads, and even gambling. Here are a few points that the policy should cover:</a:t>
            </a:r>
          </a:p>
          <a:p>
            <a:pPr lvl="1">
              <a:lnSpc>
                <a:spcPct val="90000"/>
              </a:lnSpc>
              <a:buClr>
                <a:srgbClr val="D89013"/>
              </a:buClr>
            </a:pPr>
            <a:endParaRPr lang="en-US" altLang="en-US" sz="2200" dirty="0">
              <a:latin typeface="Arial Narrow" panose="020B0606020202030204" pitchFamily="34" charset="0"/>
            </a:endParaRPr>
          </a:p>
          <a:p>
            <a:pPr lvl="2">
              <a:lnSpc>
                <a:spcPct val="90000"/>
              </a:lnSpc>
              <a:buClr>
                <a:schemeClr val="tx1"/>
              </a:buClr>
              <a:buFont typeface="Wingdings" panose="05000000000000000000" pitchFamily="2" charset="2"/>
              <a:buChar char="§"/>
            </a:pPr>
            <a:r>
              <a:rPr lang="en-US" altLang="en-US" sz="2200" dirty="0">
                <a:latin typeface="Arial Narrow" panose="020B0606020202030204" pitchFamily="34" charset="0"/>
              </a:rPr>
              <a:t> E-mail is for business use only.</a:t>
            </a:r>
          </a:p>
          <a:p>
            <a:pPr lvl="2">
              <a:lnSpc>
                <a:spcPct val="90000"/>
              </a:lnSpc>
              <a:buClr>
                <a:schemeClr val="tx1"/>
              </a:buClr>
              <a:buFont typeface="Wingdings" panose="05000000000000000000" pitchFamily="2" charset="2"/>
              <a:buChar char="§"/>
            </a:pPr>
            <a:r>
              <a:rPr lang="en-US" altLang="en-US" sz="2200" dirty="0">
                <a:latin typeface="Arial Narrow" panose="020B0606020202030204" pitchFamily="34" charset="0"/>
              </a:rPr>
              <a:t> E-mail messages may be monitored.</a:t>
            </a:r>
          </a:p>
          <a:p>
            <a:pPr lvl="2">
              <a:lnSpc>
                <a:spcPct val="90000"/>
              </a:lnSpc>
              <a:buClr>
                <a:schemeClr val="tx1"/>
              </a:buClr>
              <a:buFont typeface="Wingdings" panose="05000000000000000000" pitchFamily="2" charset="2"/>
              <a:buChar char="§"/>
            </a:pPr>
            <a:r>
              <a:rPr lang="en-US" altLang="en-US" sz="2200" dirty="0">
                <a:latin typeface="Arial Narrow" panose="020B0606020202030204" pitchFamily="34" charset="0"/>
              </a:rPr>
              <a:t> No pictures or attachments should be sent without a valid reason.</a:t>
            </a:r>
          </a:p>
          <a:p>
            <a:pPr lvl="2">
              <a:lnSpc>
                <a:spcPct val="90000"/>
              </a:lnSpc>
              <a:buClr>
                <a:schemeClr val="tx1"/>
              </a:buClr>
              <a:buFont typeface="Wingdings" panose="05000000000000000000" pitchFamily="2" charset="2"/>
              <a:buChar char="§"/>
            </a:pPr>
            <a:r>
              <a:rPr lang="en-US" altLang="en-US" sz="2200" dirty="0">
                <a:latin typeface="Arial Narrow" panose="020B0606020202030204" pitchFamily="34" charset="0"/>
              </a:rPr>
              <a:t> E-mail should not be used to discuss personnel matters.</a:t>
            </a:r>
          </a:p>
          <a:p>
            <a:pPr lvl="1">
              <a:lnSpc>
                <a:spcPct val="90000"/>
              </a:lnSpc>
              <a:buClr>
                <a:srgbClr val="D89013"/>
              </a:buClr>
            </a:pPr>
            <a:endParaRPr lang="en-US" altLang="en-US" sz="2200" dirty="0">
              <a:latin typeface="Arial Narrow" panose="020B0606020202030204" pitchFamily="34" charset="0"/>
            </a:endParaRPr>
          </a:p>
          <a:p>
            <a:pPr lvl="1">
              <a:lnSpc>
                <a:spcPct val="90000"/>
              </a:lnSpc>
              <a:buClr>
                <a:srgbClr val="D89013"/>
              </a:buClr>
            </a:pPr>
            <a:r>
              <a:rPr lang="en-US" altLang="en-US" sz="2200" dirty="0">
                <a:latin typeface="Arial Narrow" panose="020B0606020202030204" pitchFamily="34" charset="0"/>
              </a:rPr>
              <a:t>Please submit a draft to me by October 2 because we hope to have a final policy completed by November 5. Call if you have questions.</a:t>
            </a:r>
          </a:p>
        </p:txBody>
      </p:sp>
      <p:sp>
        <p:nvSpPr>
          <p:cNvPr id="3" name="TextBox 2"/>
          <p:cNvSpPr txBox="1"/>
          <p:nvPr/>
        </p:nvSpPr>
        <p:spPr>
          <a:xfrm>
            <a:off x="1004552" y="334851"/>
            <a:ext cx="8757634" cy="769441"/>
          </a:xfrm>
          <a:prstGeom prst="rect">
            <a:avLst/>
          </a:prstGeom>
          <a:noFill/>
        </p:spPr>
        <p:txBody>
          <a:bodyPr wrap="square" rtlCol="0">
            <a:spAutoFit/>
          </a:bodyPr>
          <a:lstStyle/>
          <a:p>
            <a:pPr algn="ctr"/>
            <a:r>
              <a:rPr lang="en-US" sz="4400" dirty="0" smtClean="0"/>
              <a:t>Improved.</a:t>
            </a:r>
            <a:endParaRPr lang="en-US" sz="4400" dirty="0"/>
          </a:p>
        </p:txBody>
      </p:sp>
    </p:spTree>
    <p:extLst>
      <p:ext uri="{BB962C8B-B14F-4D97-AF65-F5344CB8AC3E}">
        <p14:creationId xmlns:p14="http://schemas.microsoft.com/office/powerpoint/2010/main" val="11884208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769" y="231821"/>
            <a:ext cx="10131425" cy="914400"/>
          </a:xfrm>
        </p:spPr>
        <p:txBody>
          <a:bodyPr>
            <a:normAutofit/>
          </a:bodyPr>
          <a:lstStyle/>
          <a:p>
            <a:r>
              <a:rPr lang="en-US" b="1" dirty="0" smtClean="0"/>
              <a:t>2/3. Making </a:t>
            </a:r>
            <a:r>
              <a:rPr lang="en-US" b="1" dirty="0"/>
              <a:t>claims </a:t>
            </a:r>
            <a:r>
              <a:rPr lang="en-US" b="1" dirty="0" smtClean="0"/>
              <a:t>and adjustments</a:t>
            </a:r>
            <a:endParaRPr lang="en-US" b="1" dirty="0"/>
          </a:p>
        </p:txBody>
      </p:sp>
      <p:sp>
        <p:nvSpPr>
          <p:cNvPr id="3" name="Rectangle 2"/>
          <p:cNvSpPr/>
          <p:nvPr/>
        </p:nvSpPr>
        <p:spPr>
          <a:xfrm>
            <a:off x="376707" y="1146221"/>
            <a:ext cx="11028609" cy="5016758"/>
          </a:xfrm>
          <a:prstGeom prst="rect">
            <a:avLst/>
          </a:prstGeom>
        </p:spPr>
        <p:txBody>
          <a:bodyPr wrap="square">
            <a:spAutoFit/>
          </a:bodyPr>
          <a:lstStyle/>
          <a:p>
            <a:pPr marL="457200" indent="-457200">
              <a:buFont typeface="Arial" panose="020B0604020202020204" pitchFamily="34" charset="0"/>
              <a:buChar char="•"/>
            </a:pPr>
            <a:r>
              <a:rPr lang="en-US" sz="3200" dirty="0">
                <a:latin typeface="Arial" panose="020B0604020202020204" pitchFamily="34" charset="0"/>
              </a:rPr>
              <a:t>A claim letter is </a:t>
            </a:r>
            <a:r>
              <a:rPr lang="en-US" sz="3200" dirty="0" smtClean="0">
                <a:latin typeface="Arial" panose="020B0604020202020204" pitchFamily="34" charset="0"/>
              </a:rPr>
              <a:t>a letter written </a:t>
            </a:r>
            <a:r>
              <a:rPr lang="en-US" sz="3200" dirty="0">
                <a:latin typeface="Arial" panose="020B0604020202020204" pitchFamily="34" charset="0"/>
              </a:rPr>
              <a:t>to resolve problems on errors that were made and may need an adjustment. </a:t>
            </a:r>
            <a:endParaRPr lang="en-US" sz="3200" dirty="0" smtClean="0">
              <a:latin typeface="Arial" panose="020B0604020202020204" pitchFamily="34" charset="0"/>
            </a:endParaRPr>
          </a:p>
          <a:p>
            <a:pPr marL="457200" indent="-457200">
              <a:buFont typeface="Arial" panose="020B0604020202020204" pitchFamily="34" charset="0"/>
              <a:buChar char="•"/>
            </a:pPr>
            <a:endParaRPr lang="en-US" sz="3200" dirty="0">
              <a:latin typeface="Arial" panose="020B0604020202020204" pitchFamily="34" charset="0"/>
            </a:endParaRPr>
          </a:p>
          <a:p>
            <a:pPr marL="457200" indent="-457200">
              <a:buFont typeface="Arial" panose="020B0604020202020204" pitchFamily="34" charset="0"/>
              <a:buChar char="•"/>
            </a:pPr>
            <a:r>
              <a:rPr lang="en-US" sz="3200" dirty="0" smtClean="0">
                <a:latin typeface="Arial" panose="020B0604020202020204" pitchFamily="34" charset="0"/>
              </a:rPr>
              <a:t>An </a:t>
            </a:r>
            <a:r>
              <a:rPr lang="en-US" sz="3200" dirty="0">
                <a:latin typeface="Arial" panose="020B0604020202020204" pitchFamily="34" charset="0"/>
              </a:rPr>
              <a:t>adjustment message is a response to a claim letter that was made against your business</a:t>
            </a:r>
            <a:r>
              <a:rPr lang="en-US" sz="3200" dirty="0" smtClean="0">
                <a:latin typeface="Arial" panose="020B0604020202020204" pitchFamily="34" charset="0"/>
              </a:rPr>
              <a:t>.</a:t>
            </a:r>
          </a:p>
          <a:p>
            <a:pPr marL="457200" indent="-457200">
              <a:buFont typeface="Arial" panose="020B0604020202020204" pitchFamily="34" charset="0"/>
              <a:buChar char="•"/>
            </a:pPr>
            <a:endParaRPr lang="en-US" sz="3200" dirty="0">
              <a:latin typeface="Arial" panose="020B0604020202020204" pitchFamily="34" charset="0"/>
            </a:endParaRPr>
          </a:p>
          <a:p>
            <a:r>
              <a:rPr lang="en-US" sz="3200" b="1" dirty="0" smtClean="0">
                <a:latin typeface="Arial" panose="020B0604020202020204" pitchFamily="34" charset="0"/>
              </a:rPr>
              <a:t>In order to write claim and adjustment letters:</a:t>
            </a:r>
          </a:p>
          <a:p>
            <a:pPr marL="514350" indent="-514350">
              <a:buFont typeface="+mj-lt"/>
              <a:buAutoNum type="arabicPeriod"/>
            </a:pPr>
            <a:r>
              <a:rPr lang="en-US" sz="3200" dirty="0" smtClean="0"/>
              <a:t>Plan and develop a </a:t>
            </a:r>
            <a:r>
              <a:rPr lang="en-US" sz="3200" dirty="0"/>
              <a:t>simple outline to </a:t>
            </a:r>
            <a:r>
              <a:rPr lang="en-US" sz="3200" dirty="0" smtClean="0"/>
              <a:t>remain </a:t>
            </a:r>
            <a:r>
              <a:rPr lang="en-US" sz="3200" dirty="0"/>
              <a:t>organized. </a:t>
            </a:r>
            <a:endParaRPr lang="en-US" sz="3200" dirty="0" smtClean="0"/>
          </a:p>
          <a:p>
            <a:pPr marL="514350" indent="-514350">
              <a:buFont typeface="+mj-lt"/>
              <a:buAutoNum type="arabicPeriod"/>
            </a:pPr>
            <a:r>
              <a:rPr lang="en-US" sz="3200" dirty="0" smtClean="0"/>
              <a:t>Decide </a:t>
            </a:r>
            <a:r>
              <a:rPr lang="en-US" sz="3200" dirty="0"/>
              <a:t>what you want the reader to do. For example, do you want your money back </a:t>
            </a:r>
            <a:r>
              <a:rPr lang="en-US" sz="3200" dirty="0" smtClean="0"/>
              <a:t>or the </a:t>
            </a:r>
            <a:r>
              <a:rPr lang="en-US" sz="3200" dirty="0"/>
              <a:t>product </a:t>
            </a:r>
            <a:r>
              <a:rPr lang="en-US" sz="3200" dirty="0" smtClean="0"/>
              <a:t>be replaced</a:t>
            </a:r>
            <a:r>
              <a:rPr lang="en-US" sz="3200" dirty="0"/>
              <a:t>?</a:t>
            </a:r>
          </a:p>
        </p:txBody>
      </p:sp>
    </p:spTree>
    <p:extLst>
      <p:ext uri="{BB962C8B-B14F-4D97-AF65-F5344CB8AC3E}">
        <p14:creationId xmlns:p14="http://schemas.microsoft.com/office/powerpoint/2010/main" val="32618953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496" y="0"/>
            <a:ext cx="10131425" cy="768439"/>
          </a:xfrm>
        </p:spPr>
        <p:txBody>
          <a:bodyPr/>
          <a:lstStyle/>
          <a:p>
            <a:r>
              <a:rPr lang="en-US" dirty="0" smtClean="0"/>
              <a:t>Goodwill messages. </a:t>
            </a:r>
            <a:endParaRPr lang="en-US" dirty="0"/>
          </a:p>
        </p:txBody>
      </p:sp>
      <p:sp>
        <p:nvSpPr>
          <p:cNvPr id="10" name="Rectangle 9"/>
          <p:cNvSpPr/>
          <p:nvPr/>
        </p:nvSpPr>
        <p:spPr>
          <a:xfrm>
            <a:off x="1032713" y="3438489"/>
            <a:ext cx="4994599" cy="2382191"/>
          </a:xfrm>
          <a:prstGeom prst="rect">
            <a:avLst/>
          </a:prstGeom>
        </p:spPr>
        <p:txBody>
          <a:bodyPr wrap="square">
            <a:spAutoFit/>
          </a:bodyPr>
          <a:lstStyle/>
          <a:p>
            <a:pPr lvl="0" defTabSz="1600200">
              <a:lnSpc>
                <a:spcPct val="90000"/>
              </a:lnSpc>
              <a:spcBef>
                <a:spcPct val="0"/>
              </a:spcBef>
              <a:spcAft>
                <a:spcPct val="35000"/>
              </a:spcAft>
            </a:pPr>
            <a:r>
              <a:rPr lang="en-US" sz="3200" dirty="0" smtClean="0">
                <a:latin typeface="Candara" panose="020E0502030303020204" pitchFamily="34" charset="0"/>
              </a:rPr>
              <a:t>TYPES.</a:t>
            </a:r>
          </a:p>
          <a:p>
            <a:pPr marL="342900" lvl="0" indent="-342900" defTabSz="1600200">
              <a:lnSpc>
                <a:spcPct val="90000"/>
              </a:lnSpc>
              <a:spcBef>
                <a:spcPct val="0"/>
              </a:spcBef>
              <a:spcAft>
                <a:spcPct val="35000"/>
              </a:spcAft>
              <a:buAutoNum type="arabicPeriod"/>
            </a:pPr>
            <a:r>
              <a:rPr lang="en-US" sz="3200" dirty="0" smtClean="0">
                <a:latin typeface="Candara" panose="020E0502030303020204" pitchFamily="34" charset="0"/>
              </a:rPr>
              <a:t>Sending Congratulations</a:t>
            </a:r>
          </a:p>
          <a:p>
            <a:pPr marL="342900" indent="-342900" defTabSz="1600200">
              <a:lnSpc>
                <a:spcPct val="90000"/>
              </a:lnSpc>
              <a:spcBef>
                <a:spcPct val="0"/>
              </a:spcBef>
              <a:spcAft>
                <a:spcPct val="35000"/>
              </a:spcAft>
              <a:buFontTx/>
              <a:buAutoNum type="arabicPeriod"/>
            </a:pPr>
            <a:r>
              <a:rPr lang="en-US" sz="3200" dirty="0">
                <a:latin typeface="Candara" panose="020E0502030303020204" pitchFamily="34" charset="0"/>
              </a:rPr>
              <a:t>Expressing Appreciation</a:t>
            </a:r>
          </a:p>
          <a:p>
            <a:pPr marL="342900" indent="-342900" defTabSz="1600200">
              <a:lnSpc>
                <a:spcPct val="90000"/>
              </a:lnSpc>
              <a:spcBef>
                <a:spcPct val="0"/>
              </a:spcBef>
              <a:spcAft>
                <a:spcPct val="35000"/>
              </a:spcAft>
              <a:buFontTx/>
              <a:buAutoNum type="arabicPeriod"/>
            </a:pPr>
            <a:r>
              <a:rPr lang="en-US" sz="3200" dirty="0">
                <a:latin typeface="Candara" panose="020E0502030303020204" pitchFamily="34" charset="0"/>
              </a:rPr>
              <a:t>Offering </a:t>
            </a:r>
            <a:r>
              <a:rPr lang="en-US" sz="3200" dirty="0" smtClean="0">
                <a:latin typeface="Candara" panose="020E0502030303020204" pitchFamily="34" charset="0"/>
              </a:rPr>
              <a:t>Condolences</a:t>
            </a:r>
            <a:endParaRPr lang="en-US" sz="3200" dirty="0">
              <a:latin typeface="Candara" panose="020E0502030303020204" pitchFamily="34" charset="0"/>
            </a:endParaRPr>
          </a:p>
        </p:txBody>
      </p:sp>
      <p:sp>
        <p:nvSpPr>
          <p:cNvPr id="11" name="TextBox 10"/>
          <p:cNvSpPr txBox="1"/>
          <p:nvPr/>
        </p:nvSpPr>
        <p:spPr>
          <a:xfrm>
            <a:off x="347730" y="1146220"/>
            <a:ext cx="11204619" cy="1815882"/>
          </a:xfrm>
          <a:prstGeom prst="rect">
            <a:avLst/>
          </a:prstGeom>
          <a:noFill/>
        </p:spPr>
        <p:txBody>
          <a:bodyPr wrap="square" rtlCol="0">
            <a:spAutoFit/>
          </a:bodyPr>
          <a:lstStyle/>
          <a:p>
            <a:r>
              <a:rPr lang="en-US" sz="2800" dirty="0" smtClean="0"/>
              <a:t>Goodwill is a positive feeling that encourages people to maintain a positive business relationship. Many routine message such as sharing helpful information, sending congratulations on significant events, or providing an element of entertainment help foster goodwill. </a:t>
            </a:r>
            <a:endParaRPr lang="en-US" sz="2800" dirty="0"/>
          </a:p>
        </p:txBody>
      </p:sp>
    </p:spTree>
    <p:extLst>
      <p:ext uri="{BB962C8B-B14F-4D97-AF65-F5344CB8AC3E}">
        <p14:creationId xmlns:p14="http://schemas.microsoft.com/office/powerpoint/2010/main" val="31616242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487" y="236112"/>
            <a:ext cx="11397803" cy="1026017"/>
          </a:xfrm>
        </p:spPr>
        <p:txBody>
          <a:bodyPr>
            <a:normAutofit/>
          </a:bodyPr>
          <a:lstStyle/>
          <a:p>
            <a:r>
              <a:rPr lang="en-US" sz="3200" b="1" dirty="0" smtClean="0"/>
              <a:t>Sending congratulations on significant achievements.</a:t>
            </a:r>
            <a:endParaRPr lang="en-US" sz="3200" b="1" dirty="0"/>
          </a:p>
        </p:txBody>
      </p:sp>
      <p:sp>
        <p:nvSpPr>
          <p:cNvPr id="3" name="TextBox 2"/>
          <p:cNvSpPr txBox="1"/>
          <p:nvPr/>
        </p:nvSpPr>
        <p:spPr>
          <a:xfrm>
            <a:off x="373487" y="1390918"/>
            <a:ext cx="6825802" cy="523220"/>
          </a:xfrm>
          <a:prstGeom prst="rect">
            <a:avLst/>
          </a:prstGeom>
          <a:noFill/>
        </p:spPr>
        <p:txBody>
          <a:bodyPr wrap="square" rtlCol="0">
            <a:spAutoFit/>
          </a:bodyPr>
          <a:lstStyle/>
          <a:p>
            <a:r>
              <a:rPr lang="en-US" sz="2800" dirty="0" smtClean="0"/>
              <a:t>Salutation with name. </a:t>
            </a:r>
            <a:r>
              <a:rPr lang="en-US" sz="2800" dirty="0" err="1" smtClean="0"/>
              <a:t>i.e</a:t>
            </a:r>
            <a:r>
              <a:rPr lang="en-US" sz="2800" dirty="0" smtClean="0"/>
              <a:t> Hello Ali.</a:t>
            </a:r>
            <a:endParaRPr lang="en-US" sz="2800" dirty="0"/>
          </a:p>
        </p:txBody>
      </p:sp>
      <p:sp>
        <p:nvSpPr>
          <p:cNvPr id="4" name="TextBox 3"/>
          <p:cNvSpPr txBox="1"/>
          <p:nvPr/>
        </p:nvSpPr>
        <p:spPr>
          <a:xfrm>
            <a:off x="585987" y="1914138"/>
            <a:ext cx="7450429" cy="4401205"/>
          </a:xfrm>
          <a:prstGeom prst="rect">
            <a:avLst/>
          </a:prstGeom>
          <a:noFill/>
        </p:spPr>
        <p:txBody>
          <a:bodyPr wrap="square" rtlCol="0">
            <a:spAutoFit/>
          </a:bodyPr>
          <a:lstStyle/>
          <a:p>
            <a:pPr algn="ctr"/>
            <a:r>
              <a:rPr lang="en-US" sz="2800" b="1" dirty="0" smtClean="0"/>
              <a:t>First paragraph (opening)</a:t>
            </a:r>
          </a:p>
          <a:p>
            <a:r>
              <a:rPr lang="en-US" sz="2800" dirty="0" smtClean="0"/>
              <a:t>1. Mention a positive and sincere expression of congratulations. i.e. You did/achieved </a:t>
            </a:r>
            <a:r>
              <a:rPr lang="en-US" sz="2800" dirty="0" err="1" smtClean="0"/>
              <a:t>abc</a:t>
            </a:r>
            <a:r>
              <a:rPr lang="en-US" sz="2800" dirty="0" smtClean="0"/>
              <a:t>. Congratulations.  </a:t>
            </a:r>
          </a:p>
          <a:p>
            <a:endParaRPr lang="en-US" sz="2800" dirty="0"/>
          </a:p>
          <a:p>
            <a:pPr algn="ctr"/>
            <a:r>
              <a:rPr lang="en-US" sz="2800" b="1" dirty="0" smtClean="0"/>
              <a:t>Second paragraph(Body)</a:t>
            </a:r>
          </a:p>
          <a:p>
            <a:r>
              <a:rPr lang="en-US" sz="2800" dirty="0" smtClean="0"/>
              <a:t>1. Mention a previous interaction, if you have any, regarding the topic. </a:t>
            </a:r>
          </a:p>
          <a:p>
            <a:r>
              <a:rPr lang="en-US" sz="2800" dirty="0" smtClean="0"/>
              <a:t>2.Identify any worthy point/skill as a compliment, without exaggeration. </a:t>
            </a:r>
            <a:endParaRPr lang="en-US" sz="2800" dirty="0"/>
          </a:p>
        </p:txBody>
      </p:sp>
      <p:sp>
        <p:nvSpPr>
          <p:cNvPr id="5" name="TextBox 4"/>
          <p:cNvSpPr txBox="1"/>
          <p:nvPr/>
        </p:nvSpPr>
        <p:spPr>
          <a:xfrm>
            <a:off x="8248916" y="1737866"/>
            <a:ext cx="3728435" cy="3108543"/>
          </a:xfrm>
          <a:prstGeom prst="rect">
            <a:avLst/>
          </a:prstGeom>
          <a:noFill/>
        </p:spPr>
        <p:txBody>
          <a:bodyPr wrap="square" rtlCol="0">
            <a:spAutoFit/>
          </a:bodyPr>
          <a:lstStyle/>
          <a:p>
            <a:r>
              <a:rPr lang="en-US" sz="2800" b="1" dirty="0" smtClean="0"/>
              <a:t>Third paragraph (close)</a:t>
            </a:r>
          </a:p>
          <a:p>
            <a:endParaRPr lang="en-US" sz="2800" b="1" dirty="0" smtClean="0"/>
          </a:p>
          <a:p>
            <a:pPr marL="342900" indent="-342900">
              <a:buAutoNum type="arabicPeriod"/>
            </a:pPr>
            <a:r>
              <a:rPr lang="en-US" sz="2800" dirty="0" smtClean="0"/>
              <a:t>Extend your positive wish</a:t>
            </a:r>
          </a:p>
          <a:p>
            <a:pPr marL="342900" indent="-342900">
              <a:buAutoNum type="arabicPeriod"/>
            </a:pPr>
            <a:r>
              <a:rPr lang="en-US" sz="2800" dirty="0" smtClean="0"/>
              <a:t>Keep positive tone</a:t>
            </a:r>
          </a:p>
          <a:p>
            <a:pPr marL="342900" indent="-342900">
              <a:buAutoNum type="arabicPeriod"/>
            </a:pPr>
            <a:r>
              <a:rPr lang="en-US" sz="2800" dirty="0" smtClean="0"/>
              <a:t>Keep focus on the recipient. </a:t>
            </a:r>
            <a:endParaRPr lang="en-US" sz="2800" dirty="0"/>
          </a:p>
        </p:txBody>
      </p:sp>
    </p:spTree>
    <p:extLst>
      <p:ext uri="{BB962C8B-B14F-4D97-AF65-F5344CB8AC3E}">
        <p14:creationId xmlns:p14="http://schemas.microsoft.com/office/powerpoint/2010/main" val="23834263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appreciation:</a:t>
            </a:r>
            <a:endParaRPr lang="en-US" dirty="0"/>
          </a:p>
        </p:txBody>
      </p:sp>
      <p:sp>
        <p:nvSpPr>
          <p:cNvPr id="3" name="TextBox 2"/>
          <p:cNvSpPr txBox="1"/>
          <p:nvPr/>
        </p:nvSpPr>
        <p:spPr>
          <a:xfrm>
            <a:off x="965915" y="2065867"/>
            <a:ext cx="10586434" cy="3416320"/>
          </a:xfrm>
          <a:prstGeom prst="rect">
            <a:avLst/>
          </a:prstGeom>
          <a:noFill/>
        </p:spPr>
        <p:txBody>
          <a:bodyPr wrap="square" rtlCol="0">
            <a:spAutoFit/>
          </a:bodyPr>
          <a:lstStyle/>
          <a:p>
            <a:r>
              <a:rPr lang="en-US" sz="3600" dirty="0" smtClean="0"/>
              <a:t>Recognize the contributions of the colleagues, employees, suppliers and other associates. Provide specific information.  </a:t>
            </a:r>
          </a:p>
          <a:p>
            <a:endParaRPr lang="en-US" sz="3600" dirty="0"/>
          </a:p>
          <a:p>
            <a:pPr lvl="0"/>
            <a:r>
              <a:rPr lang="en-US" sz="3600" dirty="0"/>
              <a:t>Your letter of appreciation can be as simple as a short thank-you </a:t>
            </a:r>
            <a:r>
              <a:rPr lang="en-US" sz="3600" dirty="0" smtClean="0"/>
              <a:t>email but more meaningful.</a:t>
            </a:r>
            <a:endParaRPr lang="en-US" sz="3600" dirty="0">
              <a:latin typeface="Candara" panose="020E0502030303020204" pitchFamily="34" charset="0"/>
            </a:endParaRPr>
          </a:p>
        </p:txBody>
      </p:sp>
    </p:spTree>
    <p:extLst>
      <p:ext uri="{BB962C8B-B14F-4D97-AF65-F5344CB8AC3E}">
        <p14:creationId xmlns:p14="http://schemas.microsoft.com/office/powerpoint/2010/main" val="23197434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41667"/>
            <a:ext cx="12041746" cy="6186309"/>
          </a:xfrm>
          <a:prstGeom prst="rect">
            <a:avLst/>
          </a:prstGeom>
        </p:spPr>
        <p:txBody>
          <a:bodyPr wrap="square">
            <a:spAutoFit/>
          </a:bodyPr>
          <a:lstStyle/>
          <a:p>
            <a:pPr>
              <a:spcAft>
                <a:spcPts val="0"/>
              </a:spcAft>
            </a:pPr>
            <a:r>
              <a:rPr lang="en-US" dirty="0" smtClean="0">
                <a:latin typeface="Calibri" panose="020F0502020204030204" pitchFamily="34" charset="0"/>
                <a:ea typeface="Calibri" panose="020F0502020204030204" pitchFamily="34" charset="0"/>
                <a:cs typeface="Times New Roman" panose="02020603050405020304" pitchFamily="18" charset="0"/>
              </a:rPr>
              <a:t>September </a:t>
            </a:r>
            <a:r>
              <a:rPr lang="en-US" dirty="0">
                <a:latin typeface="Calibri" panose="020F0502020204030204" pitchFamily="34" charset="0"/>
                <a:ea typeface="Calibri" panose="020F0502020204030204" pitchFamily="34" charset="0"/>
                <a:cs typeface="Times New Roman" panose="02020603050405020304" pitchFamily="18" charset="0"/>
              </a:rPr>
              <a:t>1, 2018</a:t>
            </a:r>
          </a:p>
          <a:p>
            <a:pPr>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 </a:t>
            </a:r>
          </a:p>
          <a:p>
            <a:pPr>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Viola Lee</a:t>
            </a:r>
          </a:p>
          <a:p>
            <a:pPr>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Vice President, Customer Relations</a:t>
            </a:r>
          </a:p>
          <a:p>
            <a:pPr>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ACME Financial</a:t>
            </a:r>
          </a:p>
          <a:p>
            <a:pPr>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123 Business Rd.</a:t>
            </a:r>
          </a:p>
          <a:p>
            <a:pPr>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Business City, NY 54321</a:t>
            </a:r>
          </a:p>
          <a:p>
            <a:pPr>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 </a:t>
            </a:r>
          </a:p>
          <a:p>
            <a:pPr>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Dear Ms. Lee,</a:t>
            </a:r>
          </a:p>
          <a:p>
            <a:pPr>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
            </a:r>
            <a:br>
              <a:rPr lang="en-US" dirty="0">
                <a:latin typeface="Calibri" panose="020F0502020204030204" pitchFamily="34" charset="0"/>
                <a:ea typeface="Calibri" panose="020F0502020204030204" pitchFamily="34" charset="0"/>
                <a:cs typeface="Times New Roman" panose="02020603050405020304" pitchFamily="18" charset="0"/>
              </a:rPr>
            </a:br>
            <a:r>
              <a:rPr lang="en-US" dirty="0">
                <a:latin typeface="Calibri" panose="020F0502020204030204" pitchFamily="34" charset="0"/>
                <a:ea typeface="Calibri" panose="020F0502020204030204" pitchFamily="34" charset="0"/>
                <a:cs typeface="Times New Roman" panose="02020603050405020304" pitchFamily="18" charset="0"/>
              </a:rPr>
              <a:t>Thank you for taking the time to talk with me today. I sincerely appreciate the time you spent reviewing my career goals and recommending strategies for achieving them. Your advice was very helpful and gave me a new perspective on available opportunities.</a:t>
            </a:r>
          </a:p>
          <a:p>
            <a:pPr>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 </a:t>
            </a:r>
          </a:p>
          <a:p>
            <a:pPr>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I especially appreciate your offer to connect me to others in your network. I plan on following up with the contacts you emailed me right away. I will also use the online networking resources you recommended to further my job search.</a:t>
            </a:r>
          </a:p>
          <a:p>
            <a:pPr>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  </a:t>
            </a:r>
          </a:p>
          <a:p>
            <a:pPr>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Again, thank you so much for your help. I greatly appreciate the assistance you have provided me.</a:t>
            </a:r>
          </a:p>
          <a:p>
            <a:pPr>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 </a:t>
            </a:r>
          </a:p>
          <a:p>
            <a:pPr>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Best regards,</a:t>
            </a:r>
          </a:p>
          <a:p>
            <a:pPr>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 </a:t>
            </a:r>
          </a:p>
          <a:p>
            <a:pPr>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Avery Jones (signature hard copy letter</a:t>
            </a:r>
            <a:r>
              <a:rPr lang="en-US" dirty="0" smtClean="0">
                <a:latin typeface="Calibri" panose="020F0502020204030204" pitchFamily="34" charset="0"/>
                <a:ea typeface="Calibri" panose="020F0502020204030204" pitchFamily="34"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194792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649" y="94445"/>
            <a:ext cx="10131425" cy="1456267"/>
          </a:xfrm>
        </p:spPr>
        <p:txBody>
          <a:bodyPr/>
          <a:lstStyle/>
          <a:p>
            <a:r>
              <a:rPr lang="en-US" dirty="0" smtClean="0"/>
              <a:t>OFFERING CONDOLENCE: </a:t>
            </a:r>
            <a:endParaRPr lang="en-US" dirty="0"/>
          </a:p>
        </p:txBody>
      </p:sp>
      <p:sp>
        <p:nvSpPr>
          <p:cNvPr id="4" name="TextBox 3"/>
          <p:cNvSpPr txBox="1"/>
          <p:nvPr/>
        </p:nvSpPr>
        <p:spPr>
          <a:xfrm>
            <a:off x="734096" y="1666622"/>
            <a:ext cx="11050074" cy="5262979"/>
          </a:xfrm>
          <a:prstGeom prst="rect">
            <a:avLst/>
          </a:prstGeom>
          <a:noFill/>
        </p:spPr>
        <p:txBody>
          <a:bodyPr wrap="square" rtlCol="0">
            <a:spAutoFit/>
          </a:bodyPr>
          <a:lstStyle/>
          <a:p>
            <a:r>
              <a:rPr lang="en-US" sz="2800" dirty="0" smtClean="0"/>
              <a:t>Condolence letters/messages are personal messages written to comfort someone after the death of a beloved one. </a:t>
            </a:r>
          </a:p>
          <a:p>
            <a:r>
              <a:rPr lang="en-US" sz="2800" dirty="0" smtClean="0"/>
              <a:t>Primary purpose is to show that you and your organization cares about the person`s loss.</a:t>
            </a:r>
          </a:p>
          <a:p>
            <a:r>
              <a:rPr lang="en-US" sz="2800" dirty="0" smtClean="0"/>
              <a:t>Write the message in time. Sooner. </a:t>
            </a:r>
          </a:p>
          <a:p>
            <a:endParaRPr lang="en-US" sz="2800" dirty="0"/>
          </a:p>
          <a:p>
            <a:r>
              <a:rPr lang="en-US" sz="2800" dirty="0" smtClean="0"/>
              <a:t>While writing, follow the rule of three:</a:t>
            </a:r>
          </a:p>
          <a:p>
            <a:endParaRPr lang="en-US" sz="2800" dirty="0"/>
          </a:p>
          <a:p>
            <a:pPr marL="514350" indent="-514350">
              <a:buAutoNum type="arabicPeriod"/>
            </a:pPr>
            <a:r>
              <a:rPr lang="en-US" sz="2800" dirty="0" smtClean="0"/>
              <a:t>Short </a:t>
            </a:r>
          </a:p>
          <a:p>
            <a:pPr marL="514350" indent="-514350">
              <a:buAutoNum type="arabicPeriod"/>
            </a:pPr>
            <a:r>
              <a:rPr lang="en-US" sz="2800" dirty="0" smtClean="0"/>
              <a:t>Simple</a:t>
            </a:r>
          </a:p>
          <a:p>
            <a:pPr marL="514350" indent="-514350">
              <a:buAutoNum type="arabicPeriod"/>
            </a:pPr>
            <a:r>
              <a:rPr lang="en-US" sz="2800" dirty="0" smtClean="0"/>
              <a:t>Sincere</a:t>
            </a:r>
          </a:p>
          <a:p>
            <a:endParaRPr lang="en-US" sz="2800" dirty="0"/>
          </a:p>
        </p:txBody>
      </p:sp>
    </p:spTree>
    <p:extLst>
      <p:ext uri="{BB962C8B-B14F-4D97-AF65-F5344CB8AC3E}">
        <p14:creationId xmlns:p14="http://schemas.microsoft.com/office/powerpoint/2010/main" val="22427673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829" y="223234"/>
            <a:ext cx="11587765" cy="1141927"/>
          </a:xfrm>
        </p:spPr>
        <p:txBody>
          <a:bodyPr/>
          <a:lstStyle/>
          <a:p>
            <a:r>
              <a:rPr lang="en-US" dirty="0" smtClean="0"/>
              <a:t>How to write a condolence letter?</a:t>
            </a:r>
            <a:endParaRPr lang="en-US" dirty="0"/>
          </a:p>
        </p:txBody>
      </p:sp>
      <p:sp>
        <p:nvSpPr>
          <p:cNvPr id="3" name="TextBox 2"/>
          <p:cNvSpPr txBox="1"/>
          <p:nvPr/>
        </p:nvSpPr>
        <p:spPr>
          <a:xfrm>
            <a:off x="927278" y="1841679"/>
            <a:ext cx="10019763" cy="3539430"/>
          </a:xfrm>
          <a:prstGeom prst="rect">
            <a:avLst/>
          </a:prstGeom>
          <a:noFill/>
        </p:spPr>
        <p:txBody>
          <a:bodyPr wrap="square" rtlCol="0">
            <a:spAutoFit/>
          </a:bodyPr>
          <a:lstStyle/>
          <a:p>
            <a:r>
              <a:rPr lang="en-US" sz="3200" dirty="0" smtClean="0"/>
              <a:t>Start your message with a simple expression of sympathy. i.e. “ I am deeply sorry to hear of your loss”  </a:t>
            </a:r>
          </a:p>
          <a:p>
            <a:endParaRPr lang="en-US" sz="3200" dirty="0"/>
          </a:p>
          <a:p>
            <a:r>
              <a:rPr lang="en-US" sz="3200" dirty="0" smtClean="0"/>
              <a:t>Rest of the text depends on the circumstances and the kind of relationship you have with the one you are writing the letter. </a:t>
            </a:r>
          </a:p>
          <a:p>
            <a:endParaRPr lang="en-US" sz="3200" dirty="0"/>
          </a:p>
        </p:txBody>
      </p:sp>
    </p:spTree>
    <p:extLst>
      <p:ext uri="{BB962C8B-B14F-4D97-AF65-F5344CB8AC3E}">
        <p14:creationId xmlns:p14="http://schemas.microsoft.com/office/powerpoint/2010/main" val="3490985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7278" y="1360232"/>
            <a:ext cx="9040969" cy="3046988"/>
          </a:xfrm>
          <a:prstGeom prst="rect">
            <a:avLst/>
          </a:prstGeom>
        </p:spPr>
        <p:txBody>
          <a:bodyPr wrap="square">
            <a:spAutoFit/>
          </a:bodyPr>
          <a:lstStyle/>
          <a:p>
            <a:r>
              <a:rPr lang="en-US" sz="2400" dirty="0">
                <a:latin typeface="Times New Roman" panose="02020603050405020304" pitchFamily="18" charset="0"/>
              </a:rPr>
              <a:t>C</a:t>
            </a:r>
            <a:r>
              <a:rPr lang="en-US" sz="2400" dirty="0" smtClean="0">
                <a:latin typeface="Times New Roman" panose="02020603050405020304" pitchFamily="18" charset="0"/>
              </a:rPr>
              <a:t>onsider </a:t>
            </a:r>
            <a:r>
              <a:rPr lang="en-US" sz="2400" dirty="0">
                <a:latin typeface="Times New Roman" panose="02020603050405020304" pitchFamily="18" charset="0"/>
              </a:rPr>
              <a:t>length before choosing the direct or indirect approach. In general, the longer the message, the less effective an indirect approach is likely to be. </a:t>
            </a:r>
            <a:endParaRPr lang="en-US" sz="2400" dirty="0" smtClean="0">
              <a:latin typeface="Times New Roman" panose="02020603050405020304" pitchFamily="18" charset="0"/>
            </a:endParaRPr>
          </a:p>
          <a:p>
            <a:r>
              <a:rPr lang="en-US" sz="2400" dirty="0" smtClean="0">
                <a:latin typeface="Times New Roman" panose="02020603050405020304" pitchFamily="18" charset="0"/>
              </a:rPr>
              <a:t>Because </a:t>
            </a:r>
            <a:r>
              <a:rPr lang="en-US" sz="2400" dirty="0">
                <a:latin typeface="Times New Roman" panose="02020603050405020304" pitchFamily="18" charset="0"/>
              </a:rPr>
              <a:t>both direct and indirect approaches have </a:t>
            </a:r>
            <a:r>
              <a:rPr lang="en-US" sz="2400" dirty="0" smtClean="0">
                <a:latin typeface="Times New Roman" panose="02020603050405020304" pitchFamily="18" charset="0"/>
              </a:rPr>
              <a:t>merits, </a:t>
            </a:r>
            <a:r>
              <a:rPr lang="en-US" sz="2400" dirty="0">
                <a:latin typeface="Times New Roman" panose="02020603050405020304" pitchFamily="18" charset="0"/>
              </a:rPr>
              <a:t>businesspeople often combine them. They reveal their conclusions and recommendations as they go along, rather than putting them first or last. As a result, the approach strategy of business reports can sometimes be hard to classify.</a:t>
            </a:r>
            <a:endParaRPr lang="en-US" sz="2400" b="0" i="0" dirty="0">
              <a:effectLst/>
              <a:latin typeface="Times New Roman" panose="02020603050405020304" pitchFamily="18" charset="0"/>
            </a:endParaRPr>
          </a:p>
        </p:txBody>
      </p:sp>
    </p:spTree>
    <p:extLst>
      <p:ext uri="{BB962C8B-B14F-4D97-AF65-F5344CB8AC3E}">
        <p14:creationId xmlns:p14="http://schemas.microsoft.com/office/powerpoint/2010/main" val="5472217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677" y="314687"/>
            <a:ext cx="5045298" cy="922985"/>
          </a:xfrm>
        </p:spPr>
        <p:txBody>
          <a:bodyPr>
            <a:noAutofit/>
          </a:bodyPr>
          <a:lstStyle/>
          <a:p>
            <a:r>
              <a:rPr lang="en-US" sz="4000" b="1" dirty="0" smtClean="0"/>
              <a:t>2.1/3. Writing claims-Outline</a:t>
            </a:r>
            <a:endParaRPr lang="en-US" sz="4000" b="1" dirty="0"/>
          </a:p>
        </p:txBody>
      </p:sp>
      <p:sp>
        <p:nvSpPr>
          <p:cNvPr id="3" name="TextBox 2"/>
          <p:cNvSpPr txBox="1"/>
          <p:nvPr/>
        </p:nvSpPr>
        <p:spPr>
          <a:xfrm>
            <a:off x="695459" y="1622738"/>
            <a:ext cx="10712770" cy="4524315"/>
          </a:xfrm>
          <a:prstGeom prst="rect">
            <a:avLst/>
          </a:prstGeom>
          <a:noFill/>
        </p:spPr>
        <p:txBody>
          <a:bodyPr wrap="square" rtlCol="0">
            <a:spAutoFit/>
          </a:bodyPr>
          <a:lstStyle/>
          <a:p>
            <a:pPr lvl="0"/>
            <a:r>
              <a:rPr lang="en-US" sz="3600" b="1" dirty="0" smtClean="0"/>
              <a:t>First Paragraph:</a:t>
            </a:r>
          </a:p>
          <a:p>
            <a:pPr marL="342900" lvl="0" indent="-342900">
              <a:buFont typeface="+mj-lt"/>
              <a:buAutoNum type="arabicPeriod"/>
            </a:pPr>
            <a:r>
              <a:rPr lang="en-US" sz="2800" dirty="0" smtClean="0"/>
              <a:t>Mention </a:t>
            </a:r>
            <a:r>
              <a:rPr lang="en-US" sz="2800" dirty="0"/>
              <a:t>relevant </a:t>
            </a:r>
            <a:r>
              <a:rPr lang="en-US" sz="2800" dirty="0" smtClean="0"/>
              <a:t>fact/problem.</a:t>
            </a:r>
          </a:p>
          <a:p>
            <a:pPr marL="342900" lvl="0" indent="-342900">
              <a:buFont typeface="+mj-lt"/>
              <a:buAutoNum type="arabicPeriod"/>
            </a:pPr>
            <a:r>
              <a:rPr lang="en-US" sz="2800" dirty="0" smtClean="0"/>
              <a:t>What </a:t>
            </a:r>
            <a:r>
              <a:rPr lang="en-US" sz="2800" dirty="0"/>
              <a:t>happened </a:t>
            </a:r>
            <a:r>
              <a:rPr lang="en-US" sz="2800" dirty="0" smtClean="0"/>
              <a:t>exactly?</a:t>
            </a:r>
          </a:p>
          <a:p>
            <a:pPr marL="342900" lvl="0" indent="-342900">
              <a:buFont typeface="+mj-lt"/>
              <a:buAutoNum type="arabicPeriod"/>
            </a:pPr>
            <a:r>
              <a:rPr lang="en-US" sz="2400" dirty="0" smtClean="0"/>
              <a:t>What you want the reader to do?.</a:t>
            </a:r>
          </a:p>
          <a:p>
            <a:pPr marL="342900" lvl="0" indent="-342900">
              <a:buFont typeface="+mj-lt"/>
              <a:buAutoNum type="arabicPeriod"/>
            </a:pPr>
            <a:r>
              <a:rPr lang="en-US" sz="2400" dirty="0" smtClean="0"/>
              <a:t>Give the main reason behind the letter.</a:t>
            </a:r>
            <a:endParaRPr lang="en-US" sz="2400" dirty="0"/>
          </a:p>
          <a:p>
            <a:r>
              <a:rPr lang="en-US" sz="3600" b="1" dirty="0" smtClean="0"/>
              <a:t>Second paragraph:</a:t>
            </a:r>
          </a:p>
          <a:p>
            <a:pPr marL="514350" indent="-514350">
              <a:buFont typeface="+mj-lt"/>
              <a:buAutoNum type="arabicPeriod"/>
            </a:pPr>
            <a:r>
              <a:rPr lang="en-US" sz="2800" dirty="0" smtClean="0"/>
              <a:t>Reasons why </a:t>
            </a:r>
            <a:r>
              <a:rPr lang="en-US" sz="2800" dirty="0"/>
              <a:t>you believe your claim should be </a:t>
            </a:r>
            <a:r>
              <a:rPr lang="en-US" sz="2800" dirty="0" smtClean="0"/>
              <a:t>granted.</a:t>
            </a:r>
          </a:p>
          <a:p>
            <a:pPr marL="514350" indent="-514350">
              <a:buFont typeface="+mj-lt"/>
              <a:buAutoNum type="arabicPeriod"/>
            </a:pPr>
            <a:r>
              <a:rPr lang="en-US" sz="2800" dirty="0" smtClean="0"/>
              <a:t>Mention the </a:t>
            </a:r>
            <a:r>
              <a:rPr lang="en-US" sz="2800" dirty="0"/>
              <a:t>specifics of the claim and the legal responsibilities and fairness</a:t>
            </a:r>
            <a:r>
              <a:rPr lang="en-US" sz="2800" dirty="0" smtClean="0"/>
              <a:t>.</a:t>
            </a:r>
            <a:r>
              <a:rPr lang="en-US" sz="2800" dirty="0"/>
              <a:t> For example, the product didn’t function as the advertisement suggested</a:t>
            </a:r>
            <a:r>
              <a:rPr lang="en-US" sz="2800" dirty="0" smtClean="0"/>
              <a:t>.</a:t>
            </a:r>
          </a:p>
        </p:txBody>
      </p:sp>
      <p:sp>
        <p:nvSpPr>
          <p:cNvPr id="4" name="TextBox 3"/>
          <p:cNvSpPr txBox="1"/>
          <p:nvPr/>
        </p:nvSpPr>
        <p:spPr>
          <a:xfrm>
            <a:off x="5894231" y="494991"/>
            <a:ext cx="6478073" cy="3847207"/>
          </a:xfrm>
          <a:prstGeom prst="rect">
            <a:avLst/>
          </a:prstGeom>
          <a:noFill/>
        </p:spPr>
        <p:txBody>
          <a:bodyPr wrap="square" rtlCol="0">
            <a:spAutoFit/>
          </a:bodyPr>
          <a:lstStyle/>
          <a:p>
            <a:r>
              <a:rPr lang="en-US" sz="3600" b="1" dirty="0" smtClean="0"/>
              <a:t>Third paragraph:</a:t>
            </a:r>
          </a:p>
          <a:p>
            <a:pPr marL="514350" indent="-514350">
              <a:buFont typeface="+mj-lt"/>
              <a:buAutoNum type="arabicPeriod"/>
            </a:pPr>
            <a:r>
              <a:rPr lang="en-US" sz="2600" dirty="0" smtClean="0"/>
              <a:t>Start </a:t>
            </a:r>
            <a:r>
              <a:rPr lang="en-US" sz="2600" b="1" dirty="0" smtClean="0"/>
              <a:t> </a:t>
            </a:r>
            <a:r>
              <a:rPr lang="en-US" sz="2600" dirty="0" smtClean="0"/>
              <a:t>by </a:t>
            </a:r>
            <a:r>
              <a:rPr lang="en-US" sz="2600" dirty="0"/>
              <a:t>requesting </a:t>
            </a:r>
            <a:r>
              <a:rPr lang="en-US" sz="2600" dirty="0" smtClean="0"/>
              <a:t>action from the reader.</a:t>
            </a:r>
          </a:p>
          <a:p>
            <a:pPr marL="514350" indent="-514350">
              <a:buFont typeface="+mj-lt"/>
              <a:buAutoNum type="arabicPeriod"/>
            </a:pPr>
            <a:r>
              <a:rPr lang="en-US" sz="2600" dirty="0"/>
              <a:t>Include a date by which you expect action</a:t>
            </a:r>
            <a:r>
              <a:rPr lang="en-US" sz="2600" dirty="0" smtClean="0"/>
              <a:t>.</a:t>
            </a:r>
          </a:p>
          <a:p>
            <a:pPr marL="514350" indent="-514350">
              <a:buFont typeface="+mj-lt"/>
              <a:buAutoNum type="arabicPeriod"/>
            </a:pPr>
            <a:r>
              <a:rPr lang="en-US" sz="2600" dirty="0"/>
              <a:t>Don’t threaten, but explain what additional steps you may take if your request is not fulfilled</a:t>
            </a:r>
            <a:r>
              <a:rPr lang="en-US" sz="2600" dirty="0" smtClean="0"/>
              <a:t>.</a:t>
            </a:r>
          </a:p>
          <a:p>
            <a:pPr marL="514350" indent="-514350">
              <a:buFont typeface="+mj-lt"/>
              <a:buAutoNum type="arabicPeriod"/>
            </a:pPr>
            <a:r>
              <a:rPr lang="en-US" sz="2600" dirty="0"/>
              <a:t>Close with </a:t>
            </a:r>
            <a:r>
              <a:rPr lang="en-US" sz="2600" dirty="0" smtClean="0"/>
              <a:t>words i.e. </a:t>
            </a:r>
            <a:r>
              <a:rPr lang="en-US" sz="2600" dirty="0"/>
              <a:t>“Sincerely</a:t>
            </a:r>
            <a:r>
              <a:rPr lang="en-US" sz="2600" dirty="0" smtClean="0"/>
              <a:t>”</a:t>
            </a:r>
          </a:p>
          <a:p>
            <a:pPr marL="514350" indent="-514350">
              <a:buFont typeface="+mj-lt"/>
              <a:buAutoNum type="arabicPeriod"/>
            </a:pPr>
            <a:r>
              <a:rPr lang="en-US" sz="2600" dirty="0" smtClean="0"/>
              <a:t> Sign </a:t>
            </a:r>
            <a:r>
              <a:rPr lang="en-US" sz="2600" dirty="0"/>
              <a:t>above your printed name.</a:t>
            </a:r>
            <a:endParaRPr lang="en-US" sz="2600" b="1" dirty="0"/>
          </a:p>
        </p:txBody>
      </p:sp>
    </p:spTree>
    <p:extLst>
      <p:ext uri="{BB962C8B-B14F-4D97-AF65-F5344CB8AC3E}">
        <p14:creationId xmlns:p14="http://schemas.microsoft.com/office/powerpoint/2010/main" val="1407188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0" end="0"/>
                                            </p:txEl>
                                          </p:spTgt>
                                        </p:tgtEl>
                                        <p:attrNameLst>
                                          <p:attrName>style.visibility</p:attrName>
                                        </p:attrNameLst>
                                      </p:cBhvr>
                                      <p:to>
                                        <p:strVal val="visible"/>
                                      </p:to>
                                    </p:set>
                                    <p:anim calcmode="lin" valueType="num">
                                      <p:cBhvr additive="base">
                                        <p:cTn id="4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0" end="0"/>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4">
                                            <p:txEl>
                                              <p:pRg st="1" end="1"/>
                                            </p:txEl>
                                          </p:spTgt>
                                        </p:tgtEl>
                                        <p:attrNameLst>
                                          <p:attrName>style.visibility</p:attrName>
                                        </p:attrNameLst>
                                      </p:cBhvr>
                                      <p:to>
                                        <p:strVal val="visible"/>
                                      </p:to>
                                    </p:set>
                                    <p:anim calcmode="lin" valueType="num">
                                      <p:cBhvr additive="base">
                                        <p:cTn id="5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txEl>
                                              <p:pRg st="1" end="1"/>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4">
                                            <p:txEl>
                                              <p:pRg st="2" end="2"/>
                                            </p:txEl>
                                          </p:spTgt>
                                        </p:tgtEl>
                                        <p:attrNameLst>
                                          <p:attrName>style.visibility</p:attrName>
                                        </p:attrNameLst>
                                      </p:cBhvr>
                                      <p:to>
                                        <p:strVal val="visible"/>
                                      </p:to>
                                    </p:set>
                                    <p:anim calcmode="lin" valueType="num">
                                      <p:cBhvr additive="base">
                                        <p:cTn id="5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4">
                                            <p:txEl>
                                              <p:pRg st="3" end="3"/>
                                            </p:txEl>
                                          </p:spTgt>
                                        </p:tgtEl>
                                        <p:attrNameLst>
                                          <p:attrName>style.visibility</p:attrName>
                                        </p:attrNameLst>
                                      </p:cBhvr>
                                      <p:to>
                                        <p:strVal val="visible"/>
                                      </p:to>
                                    </p:set>
                                    <p:anim calcmode="lin" valueType="num">
                                      <p:cBhvr additive="base">
                                        <p:cTn id="6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3" end="3"/>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4">
                                            <p:txEl>
                                              <p:pRg st="4" end="4"/>
                                            </p:txEl>
                                          </p:spTgt>
                                        </p:tgtEl>
                                        <p:attrNameLst>
                                          <p:attrName>style.visibility</p:attrName>
                                        </p:attrNameLst>
                                      </p:cBhvr>
                                      <p:to>
                                        <p:strVal val="visible"/>
                                      </p:to>
                                    </p:set>
                                    <p:anim calcmode="lin" valueType="num">
                                      <p:cBhvr additive="base">
                                        <p:cTn id="6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4">
                                            <p:txEl>
                                              <p:pRg st="4" end="4"/>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4">
                                            <p:txEl>
                                              <p:pRg st="5" end="5"/>
                                            </p:txEl>
                                          </p:spTgt>
                                        </p:tgtEl>
                                        <p:attrNameLst>
                                          <p:attrName>style.visibility</p:attrName>
                                        </p:attrNameLst>
                                      </p:cBhvr>
                                      <p:to>
                                        <p:strVal val="visible"/>
                                      </p:to>
                                    </p:set>
                                    <p:anim calcmode="lin" valueType="num">
                                      <p:cBhvr additive="base">
                                        <p:cTn id="69"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165" y="352023"/>
            <a:ext cx="10131425" cy="1077532"/>
          </a:xfrm>
        </p:spPr>
        <p:txBody>
          <a:bodyPr/>
          <a:lstStyle/>
          <a:p>
            <a:pPr algn="ctr"/>
            <a:endParaRPr lang="en-US" dirty="0"/>
          </a:p>
        </p:txBody>
      </p:sp>
      <p:pic>
        <p:nvPicPr>
          <p:cNvPr id="3" name="Picture 2"/>
          <p:cNvPicPr>
            <a:picLocks noChangeAspect="1"/>
          </p:cNvPicPr>
          <p:nvPr/>
        </p:nvPicPr>
        <p:blipFill>
          <a:blip r:embed="rId2"/>
          <a:stretch>
            <a:fillRect/>
          </a:stretch>
        </p:blipFill>
        <p:spPr>
          <a:xfrm>
            <a:off x="0" y="90153"/>
            <a:ext cx="12192000" cy="6645498"/>
          </a:xfrm>
          <a:prstGeom prst="rect">
            <a:avLst/>
          </a:prstGeom>
        </p:spPr>
      </p:pic>
    </p:spTree>
    <p:extLst>
      <p:ext uri="{BB962C8B-B14F-4D97-AF65-F5344CB8AC3E}">
        <p14:creationId xmlns:p14="http://schemas.microsoft.com/office/powerpoint/2010/main" val="31586274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527" y="223235"/>
            <a:ext cx="10131425" cy="510861"/>
          </a:xfrm>
        </p:spPr>
        <p:txBody>
          <a:bodyPr>
            <a:normAutofit fontScale="90000"/>
          </a:bodyPr>
          <a:lstStyle/>
          <a:p>
            <a:r>
              <a:rPr lang="en-US" sz="4000" b="1" dirty="0" smtClean="0"/>
              <a:t>Sample </a:t>
            </a:r>
            <a:endParaRPr lang="en-US" sz="40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2731" y="940159"/>
            <a:ext cx="9967221" cy="5666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82496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2275268"/>
          </a:xfrm>
        </p:spPr>
        <p:txBody>
          <a:bodyPr>
            <a:normAutofit fontScale="90000"/>
          </a:bodyPr>
          <a:lstStyle/>
          <a:p>
            <a:r>
              <a:rPr lang="en-US" dirty="0" smtClean="0"/>
              <a:t/>
            </a:r>
            <a:br>
              <a:rPr lang="en-US" dirty="0" smtClean="0"/>
            </a:br>
            <a:r>
              <a:rPr lang="en-US" dirty="0" smtClean="0"/>
              <a:t>task:</a:t>
            </a:r>
            <a:r>
              <a:rPr lang="en-US" dirty="0"/>
              <a:t/>
            </a:r>
            <a:br>
              <a:rPr lang="en-US" dirty="0"/>
            </a:br>
            <a:r>
              <a:rPr lang="en-US" dirty="0" smtClean="0"/>
              <a:t>Review the sample response to a complaint/ claim letter when the buyer is at fault. </a:t>
            </a:r>
            <a:br>
              <a:rPr lang="en-US" dirty="0" smtClean="0"/>
            </a:br>
            <a:r>
              <a:rPr lang="en-US" dirty="0"/>
              <a:t/>
            </a:r>
            <a:br>
              <a:rPr lang="en-US" dirty="0"/>
            </a:br>
            <a:r>
              <a:rPr lang="en-US" dirty="0" smtClean="0"/>
              <a:t>Page .</a:t>
            </a:r>
            <a:endParaRPr lang="en-US" dirty="0"/>
          </a:p>
        </p:txBody>
      </p:sp>
    </p:spTree>
    <p:extLst>
      <p:ext uri="{BB962C8B-B14F-4D97-AF65-F5344CB8AC3E}">
        <p14:creationId xmlns:p14="http://schemas.microsoft.com/office/powerpoint/2010/main" val="3534718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task.</a:t>
            </a:r>
            <a:endParaRPr lang="en-US" dirty="0"/>
          </a:p>
        </p:txBody>
      </p:sp>
      <p:sp>
        <p:nvSpPr>
          <p:cNvPr id="3" name="Rectangle 2"/>
          <p:cNvSpPr/>
          <p:nvPr/>
        </p:nvSpPr>
        <p:spPr>
          <a:xfrm>
            <a:off x="685801" y="2690336"/>
            <a:ext cx="10016543" cy="2062103"/>
          </a:xfrm>
          <a:prstGeom prst="rect">
            <a:avLst/>
          </a:prstGeom>
        </p:spPr>
        <p:txBody>
          <a:bodyPr wrap="square">
            <a:spAutoFit/>
          </a:bodyPr>
          <a:lstStyle/>
          <a:p>
            <a:r>
              <a:rPr lang="en-US" sz="3200" dirty="0" smtClean="0">
                <a:latin typeface="Times New Roman" panose="02020603050405020304" pitchFamily="18" charset="0"/>
              </a:rPr>
              <a:t>Draft </a:t>
            </a:r>
            <a:r>
              <a:rPr lang="en-US" sz="3200" dirty="0">
                <a:latin typeface="Times New Roman" panose="02020603050405020304" pitchFamily="18" charset="0"/>
              </a:rPr>
              <a:t>a letter complaining to the Customer Care Manager of the manufacturing firm about the poor quality of the household appliance </a:t>
            </a:r>
            <a:r>
              <a:rPr lang="en-US" sz="3200" dirty="0" smtClean="0">
                <a:latin typeface="Times New Roman" panose="02020603050405020304" pitchFamily="18" charset="0"/>
              </a:rPr>
              <a:t>you bought. Give </a:t>
            </a:r>
            <a:r>
              <a:rPr lang="en-US" sz="3200" dirty="0">
                <a:latin typeface="Times New Roman" panose="02020603050405020304" pitchFamily="18" charset="0"/>
              </a:rPr>
              <a:t>details of problems being faced </a:t>
            </a:r>
            <a:r>
              <a:rPr lang="en-US" sz="3200" dirty="0" smtClean="0">
                <a:latin typeface="Times New Roman" panose="02020603050405020304" pitchFamily="18" charset="0"/>
              </a:rPr>
              <a:t>with the product and mention what you want. </a:t>
            </a:r>
            <a:endParaRPr lang="en-US" sz="3200" dirty="0"/>
          </a:p>
        </p:txBody>
      </p:sp>
    </p:spTree>
    <p:extLst>
      <p:ext uri="{BB962C8B-B14F-4D97-AF65-F5344CB8AC3E}">
        <p14:creationId xmlns:p14="http://schemas.microsoft.com/office/powerpoint/2010/main" val="792703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2.2/3. Adjustment letters.</a:t>
            </a:r>
            <a:endParaRPr lang="en-US" dirty="0"/>
          </a:p>
        </p:txBody>
      </p:sp>
      <p:sp>
        <p:nvSpPr>
          <p:cNvPr id="3" name="Rectangle 2"/>
          <p:cNvSpPr/>
          <p:nvPr/>
        </p:nvSpPr>
        <p:spPr>
          <a:xfrm>
            <a:off x="685801" y="2967335"/>
            <a:ext cx="9668813" cy="1938992"/>
          </a:xfrm>
          <a:prstGeom prst="rect">
            <a:avLst/>
          </a:prstGeom>
        </p:spPr>
        <p:txBody>
          <a:bodyPr wrap="square">
            <a:spAutoFit/>
          </a:bodyPr>
          <a:lstStyle/>
          <a:p>
            <a:r>
              <a:rPr lang="en-US" sz="4000" dirty="0">
                <a:latin typeface="Times New Roman" panose="02020603050405020304" pitchFamily="18" charset="0"/>
              </a:rPr>
              <a:t>"An effective</a:t>
            </a:r>
            <a:r>
              <a:rPr lang="en-US" sz="4000" i="1" dirty="0">
                <a:latin typeface="Times New Roman" panose="02020603050405020304" pitchFamily="18" charset="0"/>
              </a:rPr>
              <a:t> </a:t>
            </a:r>
            <a:r>
              <a:rPr lang="en-US" sz="4000" dirty="0">
                <a:latin typeface="Times New Roman" panose="02020603050405020304" pitchFamily="18" charset="0"/>
              </a:rPr>
              <a:t>adjustment letter</a:t>
            </a:r>
            <a:r>
              <a:rPr lang="en-US" sz="4000" b="1" dirty="0">
                <a:latin typeface="Times New Roman" panose="02020603050405020304" pitchFamily="18" charset="0"/>
              </a:rPr>
              <a:t> </a:t>
            </a:r>
            <a:r>
              <a:rPr lang="en-US" sz="4000" dirty="0">
                <a:latin typeface="Times New Roman" panose="02020603050405020304" pitchFamily="18" charset="0"/>
              </a:rPr>
              <a:t>can not only repair any damage done but also restore the customer's confidence in your company.”</a:t>
            </a:r>
            <a:endParaRPr lang="en-US" sz="4000" dirty="0"/>
          </a:p>
        </p:txBody>
      </p:sp>
    </p:spTree>
    <p:extLst>
      <p:ext uri="{BB962C8B-B14F-4D97-AF65-F5344CB8AC3E}">
        <p14:creationId xmlns:p14="http://schemas.microsoft.com/office/powerpoint/2010/main" val="16240099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375" y="425004"/>
            <a:ext cx="10131425" cy="1068946"/>
          </a:xfrm>
        </p:spPr>
        <p:txBody>
          <a:bodyPr>
            <a:normAutofit/>
          </a:bodyPr>
          <a:lstStyle/>
          <a:p>
            <a:r>
              <a:rPr lang="en-US" sz="4400" b="1" dirty="0" smtClean="0"/>
              <a:t>Writing adjustment letters.</a:t>
            </a:r>
            <a:endParaRPr lang="en-US" sz="4400" b="1" dirty="0"/>
          </a:p>
        </p:txBody>
      </p:sp>
      <p:sp>
        <p:nvSpPr>
          <p:cNvPr id="3" name="Rectangle 2"/>
          <p:cNvSpPr/>
          <p:nvPr/>
        </p:nvSpPr>
        <p:spPr>
          <a:xfrm>
            <a:off x="144887" y="1493950"/>
            <a:ext cx="11673625" cy="4401205"/>
          </a:xfrm>
          <a:prstGeom prst="rect">
            <a:avLst/>
          </a:prstGeom>
        </p:spPr>
        <p:txBody>
          <a:bodyPr wrap="square">
            <a:spAutoFit/>
          </a:bodyPr>
          <a:lstStyle/>
          <a:p>
            <a:pPr marL="742950" indent="-742950">
              <a:buFont typeface="+mj-lt"/>
              <a:buAutoNum type="arabicPeriod"/>
            </a:pPr>
            <a:r>
              <a:rPr lang="en-US" sz="4000" dirty="0" smtClean="0"/>
              <a:t>Start with the good news.</a:t>
            </a:r>
          </a:p>
          <a:p>
            <a:pPr marL="742950" indent="-742950">
              <a:buFont typeface="+mj-lt"/>
              <a:buAutoNum type="arabicPeriod"/>
            </a:pPr>
            <a:r>
              <a:rPr lang="en-US" sz="4000" dirty="0">
                <a:latin typeface="Arial" panose="020B0604020202020204" pitchFamily="34" charset="0"/>
              </a:rPr>
              <a:t>Acknowledge/comply with the customer’s claim. </a:t>
            </a:r>
            <a:endParaRPr lang="en-US" sz="4000" dirty="0" smtClean="0">
              <a:latin typeface="Arial" panose="020B0604020202020204" pitchFamily="34" charset="0"/>
            </a:endParaRPr>
          </a:p>
          <a:p>
            <a:pPr marL="742950" indent="-742950">
              <a:buFont typeface="+mj-lt"/>
              <a:buAutoNum type="arabicPeriod"/>
            </a:pPr>
            <a:r>
              <a:rPr lang="en-US" sz="4000" dirty="0" smtClean="0"/>
              <a:t>Sympathize </a:t>
            </a:r>
            <a:r>
              <a:rPr lang="en-US" sz="4000" dirty="0"/>
              <a:t>with the </a:t>
            </a:r>
            <a:r>
              <a:rPr lang="en-US" sz="4000" dirty="0" smtClean="0"/>
              <a:t>customer.</a:t>
            </a:r>
          </a:p>
          <a:p>
            <a:pPr marL="742950" indent="-742950">
              <a:buFont typeface="+mj-lt"/>
              <a:buAutoNum type="arabicPeriod"/>
            </a:pPr>
            <a:r>
              <a:rPr lang="en-US" sz="4000" dirty="0" smtClean="0"/>
              <a:t>Take </a:t>
            </a:r>
            <a:r>
              <a:rPr lang="en-US" sz="4000" dirty="0"/>
              <a:t>or assign personal </a:t>
            </a:r>
            <a:r>
              <a:rPr lang="en-US" sz="4000" dirty="0" smtClean="0"/>
              <a:t>responsibility.</a:t>
            </a:r>
          </a:p>
          <a:p>
            <a:pPr marL="742950" indent="-742950">
              <a:buFont typeface="+mj-lt"/>
              <a:buAutoNum type="arabicPeriod"/>
            </a:pPr>
            <a:r>
              <a:rPr lang="en-US" sz="4000" dirty="0" smtClean="0"/>
              <a:t>Explain </a:t>
            </a:r>
            <a:r>
              <a:rPr lang="en-US" sz="4000" dirty="0"/>
              <a:t>how you’ll handle the </a:t>
            </a:r>
            <a:r>
              <a:rPr lang="en-US" sz="4000" dirty="0" smtClean="0"/>
              <a:t>situation.</a:t>
            </a:r>
          </a:p>
          <a:p>
            <a:pPr marL="742950" indent="-742950">
              <a:buFont typeface="+mj-lt"/>
              <a:buAutoNum type="arabicPeriod"/>
            </a:pPr>
            <a:r>
              <a:rPr lang="en-US" sz="4000" dirty="0" smtClean="0"/>
              <a:t>Take </a:t>
            </a:r>
            <a:r>
              <a:rPr lang="en-US" sz="4000" dirty="0"/>
              <a:t>steps to repair the </a:t>
            </a:r>
            <a:r>
              <a:rPr lang="en-US" sz="4000" dirty="0" smtClean="0"/>
              <a:t>relationship.</a:t>
            </a:r>
          </a:p>
          <a:p>
            <a:pPr marL="742950" indent="-742950">
              <a:buFont typeface="+mj-lt"/>
              <a:buAutoNum type="arabicPeriod"/>
            </a:pPr>
            <a:r>
              <a:rPr lang="en-US" sz="4000" dirty="0" smtClean="0"/>
              <a:t>Follow </a:t>
            </a:r>
            <a:r>
              <a:rPr lang="en-US" sz="4000" dirty="0"/>
              <a:t>up on your response.</a:t>
            </a:r>
          </a:p>
        </p:txBody>
      </p:sp>
    </p:spTree>
    <p:extLst>
      <p:ext uri="{BB962C8B-B14F-4D97-AF65-F5344CB8AC3E}">
        <p14:creationId xmlns:p14="http://schemas.microsoft.com/office/powerpoint/2010/main" val="4948926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572" y="0"/>
            <a:ext cx="6401474" cy="742682"/>
          </a:xfrm>
        </p:spPr>
        <p:txBody>
          <a:bodyPr/>
          <a:lstStyle/>
          <a:p>
            <a:r>
              <a:rPr lang="en-US" dirty="0" smtClean="0"/>
              <a:t>Adjustment letters-outline</a:t>
            </a:r>
            <a:endParaRPr lang="en-US" dirty="0"/>
          </a:p>
        </p:txBody>
      </p:sp>
      <p:sp>
        <p:nvSpPr>
          <p:cNvPr id="3" name="Rectangle 2"/>
          <p:cNvSpPr/>
          <p:nvPr/>
        </p:nvSpPr>
        <p:spPr>
          <a:xfrm>
            <a:off x="398571" y="742682"/>
            <a:ext cx="5761150" cy="2431435"/>
          </a:xfrm>
          <a:prstGeom prst="rect">
            <a:avLst/>
          </a:prstGeom>
        </p:spPr>
        <p:txBody>
          <a:bodyPr wrap="square">
            <a:spAutoFit/>
          </a:bodyPr>
          <a:lstStyle/>
          <a:p>
            <a:r>
              <a:rPr lang="en-US" sz="3200" b="1" dirty="0" smtClean="0">
                <a:latin typeface="Arial" panose="020B0604020202020204" pitchFamily="34" charset="0"/>
              </a:rPr>
              <a:t>First paragraph:</a:t>
            </a:r>
          </a:p>
          <a:p>
            <a:r>
              <a:rPr lang="en-US" sz="2500" dirty="0" smtClean="0">
                <a:latin typeface="Arial" panose="020B0604020202020204" pitchFamily="34" charset="0"/>
              </a:rPr>
              <a:t>1.Start with </a:t>
            </a:r>
            <a:r>
              <a:rPr lang="en-US" sz="2500" dirty="0">
                <a:latin typeface="Arial" panose="020B0604020202020204" pitchFamily="34" charset="0"/>
              </a:rPr>
              <a:t>an approval </a:t>
            </a:r>
            <a:r>
              <a:rPr lang="en-US" sz="2500" dirty="0" smtClean="0">
                <a:latin typeface="Arial" panose="020B0604020202020204" pitchFamily="34" charset="0"/>
              </a:rPr>
              <a:t>sentence- give a good </a:t>
            </a:r>
            <a:r>
              <a:rPr lang="en-US" sz="2500" dirty="0">
                <a:latin typeface="Arial" panose="020B0604020202020204" pitchFamily="34" charset="0"/>
              </a:rPr>
              <a:t>news </a:t>
            </a:r>
            <a:r>
              <a:rPr lang="en-US" sz="2500" dirty="0" smtClean="0">
                <a:latin typeface="Arial" panose="020B0604020202020204" pitchFamily="34" charset="0"/>
              </a:rPr>
              <a:t>first.</a:t>
            </a:r>
          </a:p>
          <a:p>
            <a:r>
              <a:rPr lang="en-US" sz="2500" dirty="0" smtClean="0">
                <a:latin typeface="Arial" panose="020B0604020202020204" pitchFamily="34" charset="0"/>
              </a:rPr>
              <a:t>2. Acknowledge/comply </a:t>
            </a:r>
            <a:r>
              <a:rPr lang="en-US" sz="2500" dirty="0">
                <a:latin typeface="Arial" panose="020B0604020202020204" pitchFamily="34" charset="0"/>
              </a:rPr>
              <a:t>with the customer’s claim</a:t>
            </a:r>
            <a:r>
              <a:rPr lang="en-US" sz="2500" dirty="0" smtClean="0">
                <a:latin typeface="Arial" panose="020B0604020202020204" pitchFamily="34" charset="0"/>
              </a:rPr>
              <a:t>. </a:t>
            </a:r>
            <a:r>
              <a:rPr lang="en-US" sz="2000" dirty="0" smtClean="0">
                <a:latin typeface="Arial" panose="020B0604020202020204" pitchFamily="34" charset="0"/>
              </a:rPr>
              <a:t>(sample opening sentences on p-178)</a:t>
            </a:r>
            <a:endParaRPr lang="en-US" sz="2000" dirty="0"/>
          </a:p>
        </p:txBody>
      </p:sp>
      <p:sp>
        <p:nvSpPr>
          <p:cNvPr id="4" name="Rectangle 3"/>
          <p:cNvSpPr/>
          <p:nvPr/>
        </p:nvSpPr>
        <p:spPr>
          <a:xfrm>
            <a:off x="330280" y="3261707"/>
            <a:ext cx="6469765" cy="3277820"/>
          </a:xfrm>
          <a:prstGeom prst="rect">
            <a:avLst/>
          </a:prstGeom>
        </p:spPr>
        <p:txBody>
          <a:bodyPr wrap="square">
            <a:spAutoFit/>
          </a:bodyPr>
          <a:lstStyle/>
          <a:p>
            <a:r>
              <a:rPr lang="en-US" sz="3200" b="1" dirty="0" smtClean="0">
                <a:latin typeface="Arial" panose="020B0604020202020204" pitchFamily="34" charset="0"/>
              </a:rPr>
              <a:t>Second paragraph:</a:t>
            </a:r>
          </a:p>
          <a:p>
            <a:pPr marL="342900" indent="-342900">
              <a:buAutoNum type="arabicPeriod"/>
            </a:pPr>
            <a:r>
              <a:rPr lang="en-US" sz="2500" dirty="0" smtClean="0">
                <a:latin typeface="Arial" panose="020B0604020202020204" pitchFamily="34" charset="0"/>
              </a:rPr>
              <a:t>Explain the mistake- cause of the problem.</a:t>
            </a:r>
          </a:p>
          <a:p>
            <a:pPr marL="342900" indent="-342900">
              <a:buAutoNum type="arabicPeriod"/>
            </a:pPr>
            <a:r>
              <a:rPr lang="en-US" sz="2500" dirty="0" smtClean="0"/>
              <a:t>Focus </a:t>
            </a:r>
            <a:r>
              <a:rPr lang="en-US" sz="2500" dirty="0"/>
              <a:t>on your ongoing efforts to avoid mistakes and difficulties</a:t>
            </a:r>
            <a:r>
              <a:rPr lang="en-US" sz="2500" dirty="0" smtClean="0"/>
              <a:t>.</a:t>
            </a:r>
          </a:p>
          <a:p>
            <a:pPr marL="342900" indent="-342900">
              <a:buAutoNum type="arabicPeriod"/>
            </a:pPr>
            <a:r>
              <a:rPr lang="en-US" sz="2500" dirty="0" smtClean="0">
                <a:latin typeface="Arial" panose="020B0604020202020204" pitchFamily="34" charset="0"/>
              </a:rPr>
              <a:t>Regain confidence. </a:t>
            </a:r>
          </a:p>
          <a:p>
            <a:pPr marL="342900" indent="-342900">
              <a:buFontTx/>
              <a:buAutoNum type="arabicPeriod"/>
            </a:pPr>
            <a:r>
              <a:rPr lang="en-US" sz="2500" dirty="0" smtClean="0"/>
              <a:t>Sensitive language. Don’t: blame, use negative words, or make un realistic claims. </a:t>
            </a:r>
            <a:endParaRPr lang="en-US" sz="2500" dirty="0"/>
          </a:p>
        </p:txBody>
      </p:sp>
      <p:sp>
        <p:nvSpPr>
          <p:cNvPr id="5" name="Rectangle 4"/>
          <p:cNvSpPr/>
          <p:nvPr/>
        </p:nvSpPr>
        <p:spPr>
          <a:xfrm>
            <a:off x="7078038" y="541538"/>
            <a:ext cx="5113962" cy="5262979"/>
          </a:xfrm>
          <a:prstGeom prst="rect">
            <a:avLst/>
          </a:prstGeom>
        </p:spPr>
        <p:txBody>
          <a:bodyPr wrap="square">
            <a:spAutoFit/>
          </a:bodyPr>
          <a:lstStyle/>
          <a:p>
            <a:r>
              <a:rPr lang="en-US" sz="2800" b="1" dirty="0" smtClean="0">
                <a:latin typeface="Arial" panose="020B0604020202020204" pitchFamily="34" charset="0"/>
              </a:rPr>
              <a:t>Third paragraph:</a:t>
            </a:r>
          </a:p>
          <a:p>
            <a:r>
              <a:rPr lang="en-US" sz="2800" dirty="0" smtClean="0">
                <a:latin typeface="Arial" panose="020B0604020202020204" pitchFamily="34" charset="0"/>
              </a:rPr>
              <a:t>1. </a:t>
            </a:r>
            <a:r>
              <a:rPr lang="en-US" sz="2600" dirty="0" smtClean="0">
                <a:latin typeface="Arial" panose="020B0604020202020204" pitchFamily="34" charset="0"/>
              </a:rPr>
              <a:t>Close confidently by respecting &amp; Appreciating the customer</a:t>
            </a:r>
          </a:p>
          <a:p>
            <a:r>
              <a:rPr lang="en-US" sz="2600" dirty="0" smtClean="0">
                <a:latin typeface="Arial" panose="020B0604020202020204" pitchFamily="34" charset="0"/>
              </a:rPr>
              <a:t>2. If needed, apologize indirectly. (p.179) </a:t>
            </a:r>
          </a:p>
          <a:p>
            <a:r>
              <a:rPr lang="en-US" sz="2600" dirty="0" smtClean="0">
                <a:latin typeface="Arial" panose="020B0604020202020204" pitchFamily="34" charset="0"/>
              </a:rPr>
              <a:t>3. If </a:t>
            </a:r>
            <a:r>
              <a:rPr lang="en-US" sz="2600" dirty="0">
                <a:latin typeface="Arial" panose="020B0604020202020204" pitchFamily="34" charset="0"/>
              </a:rPr>
              <a:t>unable to comply with all elements of the requested adjustment, explain why and add any necessary details on how you will be responding to the request</a:t>
            </a:r>
            <a:r>
              <a:rPr lang="en-US" sz="2600" dirty="0" smtClean="0">
                <a:latin typeface="Arial" panose="020B0604020202020204" pitchFamily="34" charset="0"/>
              </a:rPr>
              <a:t>.</a:t>
            </a:r>
          </a:p>
          <a:p>
            <a:r>
              <a:rPr lang="en-US" sz="2000" dirty="0" smtClean="0">
                <a:latin typeface="Arial" panose="020B0604020202020204" pitchFamily="34" charset="0"/>
              </a:rPr>
              <a:t>(sample closing sentences on p-179)</a:t>
            </a:r>
            <a:endParaRPr lang="en-US" sz="2000" dirty="0"/>
          </a:p>
        </p:txBody>
      </p:sp>
    </p:spTree>
    <p:extLst>
      <p:ext uri="{BB962C8B-B14F-4D97-AF65-F5344CB8AC3E}">
        <p14:creationId xmlns:p14="http://schemas.microsoft.com/office/powerpoint/2010/main" val="2655888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043" y="223235"/>
            <a:ext cx="10131425" cy="1038896"/>
          </a:xfrm>
        </p:spPr>
        <p:txBody>
          <a:bodyPr/>
          <a:lstStyle/>
          <a:p>
            <a:r>
              <a:rPr lang="en-US" dirty="0" smtClean="0"/>
              <a:t>Sample adjustment letters.  </a:t>
            </a:r>
            <a:endParaRPr lang="en-US" dirty="0"/>
          </a:p>
        </p:txBody>
      </p:sp>
      <p:sp>
        <p:nvSpPr>
          <p:cNvPr id="3" name="TextBox 2"/>
          <p:cNvSpPr txBox="1"/>
          <p:nvPr/>
        </p:nvSpPr>
        <p:spPr>
          <a:xfrm>
            <a:off x="660043" y="1635617"/>
            <a:ext cx="10853670" cy="2862322"/>
          </a:xfrm>
          <a:prstGeom prst="rect">
            <a:avLst/>
          </a:prstGeom>
          <a:noFill/>
        </p:spPr>
        <p:txBody>
          <a:bodyPr wrap="square" rtlCol="0">
            <a:spAutoFit/>
          </a:bodyPr>
          <a:lstStyle/>
          <a:p>
            <a:r>
              <a:rPr lang="en-US" sz="3600" dirty="0" smtClean="0"/>
              <a:t>Task: </a:t>
            </a:r>
          </a:p>
          <a:p>
            <a:endParaRPr lang="en-US" sz="3600" dirty="0"/>
          </a:p>
          <a:p>
            <a:r>
              <a:rPr lang="en-US" sz="3600" dirty="0" smtClean="0"/>
              <a:t>Go to page number_________ in you handout and differentiate between an effective adjustment letter and an ineffective adjustment letter. </a:t>
            </a:r>
            <a:endParaRPr lang="en-US" sz="3600" dirty="0"/>
          </a:p>
        </p:txBody>
      </p:sp>
    </p:spTree>
    <p:extLst>
      <p:ext uri="{BB962C8B-B14F-4D97-AF65-F5344CB8AC3E}">
        <p14:creationId xmlns:p14="http://schemas.microsoft.com/office/powerpoint/2010/main" val="30697294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528" y="184598"/>
            <a:ext cx="10131425" cy="1456267"/>
          </a:xfrm>
        </p:spPr>
        <p:txBody>
          <a:bodyPr/>
          <a:lstStyle/>
          <a:p>
            <a:r>
              <a:rPr lang="en-US" dirty="0" smtClean="0"/>
              <a:t>Task: Write a claim and an adjustment letter.</a:t>
            </a:r>
            <a:endParaRPr lang="en-US" dirty="0"/>
          </a:p>
        </p:txBody>
      </p:sp>
      <p:sp>
        <p:nvSpPr>
          <p:cNvPr id="3" name="TextBox 2"/>
          <p:cNvSpPr txBox="1"/>
          <p:nvPr/>
        </p:nvSpPr>
        <p:spPr>
          <a:xfrm>
            <a:off x="453982" y="1365160"/>
            <a:ext cx="5354389" cy="5262979"/>
          </a:xfrm>
          <a:prstGeom prst="rect">
            <a:avLst/>
          </a:prstGeom>
          <a:noFill/>
        </p:spPr>
        <p:txBody>
          <a:bodyPr wrap="square" rtlCol="0">
            <a:spAutoFit/>
          </a:bodyPr>
          <a:lstStyle/>
          <a:p>
            <a:r>
              <a:rPr lang="en-US" sz="2800" b="1" u="sng" dirty="0" smtClean="0"/>
              <a:t>Task for group 1. Situation. </a:t>
            </a:r>
          </a:p>
          <a:p>
            <a:r>
              <a:rPr lang="en-US" sz="2800" dirty="0" smtClean="0"/>
              <a:t>You had recently bought a new mobile phone. After few days you realized that the phone`s screen is flickering, touch is not working properly and it is discharging the battery very early opposing your expectations.</a:t>
            </a:r>
          </a:p>
          <a:p>
            <a:r>
              <a:rPr lang="en-US" sz="2800" b="1" dirty="0" smtClean="0"/>
              <a:t>Write a claim/complaint letter to the dealer specifying what you want to do with the phone and what you want the dealer to do</a:t>
            </a:r>
            <a:r>
              <a:rPr lang="en-US" sz="2800" dirty="0" smtClean="0"/>
              <a:t>.   </a:t>
            </a:r>
            <a:endParaRPr lang="en-US" sz="2800" dirty="0"/>
          </a:p>
        </p:txBody>
      </p:sp>
      <p:sp>
        <p:nvSpPr>
          <p:cNvPr id="4" name="TextBox 3"/>
          <p:cNvSpPr txBox="1"/>
          <p:nvPr/>
        </p:nvSpPr>
        <p:spPr>
          <a:xfrm>
            <a:off x="6748530" y="1640865"/>
            <a:ext cx="4378816" cy="2862322"/>
          </a:xfrm>
          <a:prstGeom prst="rect">
            <a:avLst/>
          </a:prstGeom>
          <a:noFill/>
        </p:spPr>
        <p:txBody>
          <a:bodyPr wrap="square" rtlCol="0">
            <a:spAutoFit/>
          </a:bodyPr>
          <a:lstStyle/>
          <a:p>
            <a:r>
              <a:rPr lang="en-US" sz="3600" u="sng" dirty="0" smtClean="0"/>
              <a:t>Task for group 2.</a:t>
            </a:r>
          </a:p>
          <a:p>
            <a:r>
              <a:rPr lang="en-US" sz="3600" dirty="0"/>
              <a:t>Write an adjustment letter to the </a:t>
            </a:r>
            <a:r>
              <a:rPr lang="en-US" sz="3600" dirty="0" smtClean="0"/>
              <a:t>claim letter for the faulty mobile phone.  </a:t>
            </a:r>
            <a:endParaRPr lang="en-US" sz="3600" dirty="0"/>
          </a:p>
        </p:txBody>
      </p:sp>
    </p:spTree>
    <p:extLst>
      <p:ext uri="{BB962C8B-B14F-4D97-AF65-F5344CB8AC3E}">
        <p14:creationId xmlns:p14="http://schemas.microsoft.com/office/powerpoint/2010/main" val="20518458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4"/>
          <p:cNvSpPr>
            <a:spLocks noGrp="1"/>
          </p:cNvSpPr>
          <p:nvPr>
            <p:ph type="title"/>
          </p:nvPr>
        </p:nvSpPr>
        <p:spPr>
          <a:xfrm>
            <a:off x="557011" y="143933"/>
            <a:ext cx="10131425" cy="1456267"/>
          </a:xfrm>
          <a:solidFill>
            <a:srgbClr val="004080"/>
          </a:solidFill>
          <a:ln>
            <a:solidFill>
              <a:schemeClr val="tx1"/>
            </a:solidFill>
          </a:ln>
        </p:spPr>
        <p:txBody>
          <a:bodyPr/>
          <a:lstStyle/>
          <a:p>
            <a:pPr eaLnBrk="1" hangingPunct="1">
              <a:defRPr/>
            </a:pPr>
            <a:r>
              <a:rPr lang="en-US" altLang="tr-TR" sz="4000" b="1" dirty="0">
                <a:effectLst>
                  <a:outerShdw blurRad="38100" dist="38100" dir="2700000" algn="tl">
                    <a:srgbClr val="000000"/>
                  </a:outerShdw>
                </a:effectLst>
              </a:rPr>
              <a:t>3</a:t>
            </a:r>
            <a:r>
              <a:rPr lang="en-US" altLang="tr-TR" sz="4000" b="1" dirty="0" smtClean="0">
                <a:effectLst>
                  <a:outerShdw blurRad="38100" dist="38100" dir="2700000" algn="tl">
                    <a:srgbClr val="000000"/>
                  </a:outerShdw>
                </a:effectLst>
              </a:rPr>
              <a:t>/3. Asking </a:t>
            </a:r>
            <a:r>
              <a:rPr lang="en-US" altLang="tr-TR" sz="4000" b="1" dirty="0">
                <a:effectLst>
                  <a:outerShdw blurRad="38100" dist="38100" dir="2700000" algn="tl">
                    <a:srgbClr val="000000"/>
                  </a:outerShdw>
                </a:effectLst>
              </a:rPr>
              <a:t>for Recommendations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959455267"/>
              </p:ext>
            </p:extLst>
          </p:nvPr>
        </p:nvGraphicFramePr>
        <p:xfrm>
          <a:off x="312313" y="1600200"/>
          <a:ext cx="11506200" cy="47866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172" name="Date Placeholder 2"/>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3200" b="1">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3200" b="1">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3200" b="1">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32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32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32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32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3200" b="1">
                <a:solidFill>
                  <a:schemeClr val="tx1"/>
                </a:solidFill>
                <a:latin typeface="Arial" panose="020B0604020202020204" pitchFamily="34" charset="0"/>
                <a:ea typeface="MS PGothic" panose="020B0600070205080204" pitchFamily="34" charset="-128"/>
              </a:defRPr>
            </a:lvl9pPr>
          </a:lstStyle>
          <a:p>
            <a:pPr>
              <a:spcBef>
                <a:spcPct val="0"/>
              </a:spcBef>
              <a:buFontTx/>
              <a:buNone/>
            </a:pPr>
            <a:endParaRPr lang="en-US" altLang="tr-TR" sz="1200" dirty="0"/>
          </a:p>
        </p:txBody>
      </p:sp>
      <p:sp>
        <p:nvSpPr>
          <p:cNvPr id="7173"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3200" b="1">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3200" b="1">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3200" b="1">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32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32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32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32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3200" b="1">
                <a:solidFill>
                  <a:schemeClr val="tx1"/>
                </a:solidFill>
                <a:latin typeface="Arial" panose="020B0604020202020204" pitchFamily="34" charset="0"/>
                <a:ea typeface="MS PGothic" panose="020B0600070205080204" pitchFamily="34" charset="-128"/>
              </a:defRPr>
            </a:lvl9pPr>
          </a:lstStyle>
          <a:p>
            <a:pPr>
              <a:spcBef>
                <a:spcPct val="0"/>
              </a:spcBef>
              <a:buFontTx/>
              <a:buNone/>
            </a:pPr>
            <a:endParaRPr lang="en-US" altLang="tr-TR" sz="1200" dirty="0"/>
          </a:p>
        </p:txBody>
      </p:sp>
    </p:spTree>
    <p:extLst>
      <p:ext uri="{BB962C8B-B14F-4D97-AF65-F5344CB8AC3E}">
        <p14:creationId xmlns:p14="http://schemas.microsoft.com/office/powerpoint/2010/main" val="1634718332"/>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3369972"/>
          </a:xfrm>
        </p:spPr>
        <p:txBody>
          <a:bodyPr>
            <a:normAutofit/>
          </a:bodyPr>
          <a:lstStyle/>
          <a:p>
            <a:r>
              <a:rPr lang="en-US" dirty="0" smtClean="0"/>
              <a:t>Task:</a:t>
            </a:r>
            <a:br>
              <a:rPr lang="en-US" dirty="0" smtClean="0"/>
            </a:br>
            <a:r>
              <a:rPr lang="en-US" dirty="0"/>
              <a:t/>
            </a:r>
            <a:br>
              <a:rPr lang="en-US" dirty="0"/>
            </a:br>
            <a:r>
              <a:rPr lang="en-US" dirty="0" smtClean="0"/>
              <a:t/>
            </a:r>
            <a:br>
              <a:rPr lang="en-US" dirty="0" smtClean="0"/>
            </a:br>
            <a:r>
              <a:rPr lang="en-US" dirty="0" smtClean="0"/>
              <a:t>Review the Sample recommendation letter on page number 186.</a:t>
            </a:r>
            <a:endParaRPr lang="en-US" dirty="0"/>
          </a:p>
        </p:txBody>
      </p:sp>
    </p:spTree>
    <p:extLst>
      <p:ext uri="{BB962C8B-B14F-4D97-AF65-F5344CB8AC3E}">
        <p14:creationId xmlns:p14="http://schemas.microsoft.com/office/powerpoint/2010/main" val="17662127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46" y="368729"/>
            <a:ext cx="6503831" cy="6247864"/>
          </a:xfrm>
          <a:prstGeom prst="rect">
            <a:avLst/>
          </a:prstGeom>
        </p:spPr>
        <p:txBody>
          <a:bodyPr wrap="square">
            <a:spAutoFit/>
          </a:bodyPr>
          <a:lstStyle/>
          <a:p>
            <a:r>
              <a:rPr lang="en-US" sz="1600" dirty="0">
                <a:latin typeface="Helvetica Neue"/>
              </a:rPr>
              <a:t>23 North Main Street                         </a:t>
            </a:r>
          </a:p>
          <a:p>
            <a:r>
              <a:rPr lang="en-US" sz="1600" dirty="0">
                <a:latin typeface="Helvetica Neue"/>
              </a:rPr>
              <a:t>ABC Colony </a:t>
            </a:r>
          </a:p>
          <a:p>
            <a:r>
              <a:rPr lang="en-US" sz="1600" dirty="0">
                <a:latin typeface="Helvetica Neue"/>
              </a:rPr>
              <a:t>Post Box no. 253447 </a:t>
            </a:r>
          </a:p>
          <a:p>
            <a:r>
              <a:rPr lang="en-US" sz="1600" dirty="0">
                <a:latin typeface="Helvetica Neue"/>
              </a:rPr>
              <a:t>kARACHI-4004800 </a:t>
            </a:r>
          </a:p>
          <a:p>
            <a:endParaRPr lang="en-US" sz="1600" dirty="0">
              <a:latin typeface="Helvetica Neue"/>
            </a:endParaRPr>
          </a:p>
          <a:p>
            <a:r>
              <a:rPr lang="en-US" sz="1600" dirty="0">
                <a:latin typeface="Helvetica Neue"/>
              </a:rPr>
              <a:t>February 23, 2010 </a:t>
            </a:r>
          </a:p>
          <a:p>
            <a:endParaRPr lang="en-US" sz="1600" dirty="0">
              <a:latin typeface="Helvetica Neue"/>
            </a:endParaRPr>
          </a:p>
          <a:p>
            <a:r>
              <a:rPr lang="en-US" sz="1600" dirty="0">
                <a:latin typeface="Helvetica Neue"/>
              </a:rPr>
              <a:t>Dr. ABC</a:t>
            </a:r>
          </a:p>
          <a:p>
            <a:r>
              <a:rPr lang="en-US" sz="1600" dirty="0">
                <a:latin typeface="Helvetica Neue"/>
              </a:rPr>
              <a:t>Customer Relations </a:t>
            </a:r>
          </a:p>
          <a:p>
            <a:r>
              <a:rPr lang="en-US" sz="1600" dirty="0">
                <a:latin typeface="Helvetica Neue"/>
              </a:rPr>
              <a:t>ABC Company </a:t>
            </a:r>
          </a:p>
          <a:p>
            <a:r>
              <a:rPr lang="en-US" sz="1600" dirty="0">
                <a:latin typeface="Helvetica Neue"/>
              </a:rPr>
              <a:t>154 Petal Street</a:t>
            </a:r>
          </a:p>
          <a:p>
            <a:r>
              <a:rPr lang="en-US" sz="1600" dirty="0">
                <a:latin typeface="Helvetica Neue"/>
              </a:rPr>
              <a:t>Mumbai-4004800 </a:t>
            </a:r>
            <a:endParaRPr lang="en-US" sz="1600" dirty="0" smtClean="0">
              <a:latin typeface="Helvetica Neue"/>
            </a:endParaRPr>
          </a:p>
          <a:p>
            <a:endParaRPr lang="en-US" sz="1600" dirty="0">
              <a:latin typeface="Helvetica Neue"/>
            </a:endParaRPr>
          </a:p>
          <a:p>
            <a:r>
              <a:rPr lang="en-US" sz="1600" dirty="0">
                <a:latin typeface="Helvetica Neue"/>
              </a:rPr>
              <a:t>BALANCE PAYMENT ALREADY MADE </a:t>
            </a:r>
          </a:p>
          <a:p>
            <a:endParaRPr lang="en-US" sz="1600" dirty="0" smtClean="0">
              <a:latin typeface="Helvetica Neue"/>
            </a:endParaRPr>
          </a:p>
          <a:p>
            <a:r>
              <a:rPr lang="en-US" sz="1600" dirty="0" smtClean="0">
                <a:latin typeface="Helvetica Neue"/>
              </a:rPr>
              <a:t>I-</a:t>
            </a:r>
            <a:r>
              <a:rPr lang="en-US" sz="1600" dirty="0">
                <a:latin typeface="Helvetica Neue"/>
              </a:rPr>
              <a:t>----------------------------------------------------------------------------------------</a:t>
            </a:r>
          </a:p>
          <a:p>
            <a:r>
              <a:rPr lang="en-US" sz="1600" dirty="0" smtClean="0">
                <a:latin typeface="Helvetica Neue"/>
              </a:rPr>
              <a:t>----------------------------------------------------------------------------------------</a:t>
            </a:r>
            <a:endParaRPr lang="en-US" sz="1600" dirty="0">
              <a:latin typeface="Helvetica Neue"/>
            </a:endParaRPr>
          </a:p>
          <a:p>
            <a:endParaRPr lang="en-US" sz="1600" dirty="0" smtClean="0">
              <a:latin typeface="Helvetica Neue"/>
            </a:endParaRPr>
          </a:p>
          <a:p>
            <a:r>
              <a:rPr lang="en-US" sz="1600" dirty="0" smtClean="0">
                <a:latin typeface="Helvetica Neue"/>
              </a:rPr>
              <a:t>----------------------------------------------------------------------------------------</a:t>
            </a:r>
          </a:p>
          <a:p>
            <a:endParaRPr lang="en-US" sz="1600" dirty="0">
              <a:latin typeface="Helvetica Neue"/>
            </a:endParaRPr>
          </a:p>
          <a:p>
            <a:r>
              <a:rPr lang="en-US" sz="1600" dirty="0" smtClean="0">
                <a:latin typeface="Helvetica Neue"/>
              </a:rPr>
              <a:t>Sincerely </a:t>
            </a:r>
          </a:p>
          <a:p>
            <a:endParaRPr lang="en-US" sz="1600" dirty="0" smtClean="0">
              <a:latin typeface="Helvetica Neue"/>
            </a:endParaRPr>
          </a:p>
          <a:p>
            <a:r>
              <a:rPr lang="en-US" sz="1600" dirty="0" smtClean="0">
                <a:latin typeface="Helvetica Neue"/>
              </a:rPr>
              <a:t>xyz</a:t>
            </a:r>
            <a:endParaRPr lang="en-US" sz="1600" dirty="0">
              <a:latin typeface="Helvetica Neue"/>
            </a:endParaRPr>
          </a:p>
          <a:p>
            <a:endParaRPr lang="en-US" sz="1600" dirty="0">
              <a:latin typeface="Helvetica Neue"/>
            </a:endParaRPr>
          </a:p>
          <a:p>
            <a:r>
              <a:rPr lang="en-US" sz="1600" dirty="0" err="1">
                <a:latin typeface="Helvetica Neue"/>
              </a:rPr>
              <a:t>Encl</a:t>
            </a:r>
            <a:r>
              <a:rPr lang="en-US" sz="1600" dirty="0">
                <a:latin typeface="Helvetica Neue"/>
              </a:rPr>
              <a:t>: copy of cancelled checque</a:t>
            </a:r>
            <a:endParaRPr lang="en-US" sz="1600" dirty="0"/>
          </a:p>
        </p:txBody>
      </p:sp>
      <p:sp>
        <p:nvSpPr>
          <p:cNvPr id="3" name="Rectangle 2"/>
          <p:cNvSpPr/>
          <p:nvPr/>
        </p:nvSpPr>
        <p:spPr>
          <a:xfrm>
            <a:off x="5112714" y="184063"/>
            <a:ext cx="5418535" cy="584775"/>
          </a:xfrm>
          <a:prstGeom prst="rect">
            <a:avLst/>
          </a:prstGeom>
        </p:spPr>
        <p:txBody>
          <a:bodyPr wrap="none">
            <a:spAutoFit/>
          </a:bodyPr>
          <a:lstStyle/>
          <a:p>
            <a:r>
              <a:rPr lang="en-US" sz="3200" dirty="0"/>
              <a:t>Blocked format </a:t>
            </a:r>
            <a:r>
              <a:rPr lang="en-US" sz="3200" dirty="0" smtClean="0"/>
              <a:t>Sample outline:</a:t>
            </a:r>
            <a:endParaRPr lang="en-US" sz="3200" dirty="0"/>
          </a:p>
        </p:txBody>
      </p:sp>
      <p:sp>
        <p:nvSpPr>
          <p:cNvPr id="4" name="TextBox 3"/>
          <p:cNvSpPr txBox="1"/>
          <p:nvPr/>
        </p:nvSpPr>
        <p:spPr>
          <a:xfrm>
            <a:off x="2730321" y="862885"/>
            <a:ext cx="2820473" cy="369332"/>
          </a:xfrm>
          <a:prstGeom prst="rect">
            <a:avLst/>
          </a:prstGeom>
          <a:noFill/>
        </p:spPr>
        <p:txBody>
          <a:bodyPr wrap="square" rtlCol="0">
            <a:spAutoFit/>
          </a:bodyPr>
          <a:lstStyle/>
          <a:p>
            <a:r>
              <a:rPr lang="en-US" dirty="0" smtClean="0"/>
              <a:t>Sender`s details</a:t>
            </a:r>
            <a:endParaRPr lang="en-US" dirty="0"/>
          </a:p>
        </p:txBody>
      </p:sp>
      <p:sp>
        <p:nvSpPr>
          <p:cNvPr id="5" name="TextBox 4"/>
          <p:cNvSpPr txBox="1"/>
          <p:nvPr/>
        </p:nvSpPr>
        <p:spPr>
          <a:xfrm>
            <a:off x="2511379" y="2697733"/>
            <a:ext cx="3258355" cy="369332"/>
          </a:xfrm>
          <a:prstGeom prst="rect">
            <a:avLst/>
          </a:prstGeom>
          <a:noFill/>
        </p:spPr>
        <p:txBody>
          <a:bodyPr wrap="square" rtlCol="0">
            <a:spAutoFit/>
          </a:bodyPr>
          <a:lstStyle/>
          <a:p>
            <a:r>
              <a:rPr lang="en-US" dirty="0" smtClean="0"/>
              <a:t>Receiver's details</a:t>
            </a:r>
            <a:endParaRPr lang="en-US" dirty="0"/>
          </a:p>
        </p:txBody>
      </p:sp>
      <p:sp>
        <p:nvSpPr>
          <p:cNvPr id="6" name="TextBox 5"/>
          <p:cNvSpPr txBox="1"/>
          <p:nvPr/>
        </p:nvSpPr>
        <p:spPr>
          <a:xfrm>
            <a:off x="5337413" y="3490779"/>
            <a:ext cx="3026535" cy="369332"/>
          </a:xfrm>
          <a:prstGeom prst="rect">
            <a:avLst/>
          </a:prstGeom>
          <a:noFill/>
        </p:spPr>
        <p:txBody>
          <a:bodyPr wrap="square" rtlCol="0">
            <a:spAutoFit/>
          </a:bodyPr>
          <a:lstStyle/>
          <a:p>
            <a:r>
              <a:rPr lang="en-US" dirty="0" smtClean="0"/>
              <a:t>Subj</a:t>
            </a:r>
            <a:endParaRPr lang="en-US" dirty="0"/>
          </a:p>
        </p:txBody>
      </p:sp>
      <p:sp>
        <p:nvSpPr>
          <p:cNvPr id="7" name="TextBox 6"/>
          <p:cNvSpPr txBox="1"/>
          <p:nvPr/>
        </p:nvSpPr>
        <p:spPr>
          <a:xfrm>
            <a:off x="4394475" y="5349232"/>
            <a:ext cx="3116687" cy="369332"/>
          </a:xfrm>
          <a:prstGeom prst="rect">
            <a:avLst/>
          </a:prstGeom>
          <a:noFill/>
        </p:spPr>
        <p:txBody>
          <a:bodyPr wrap="square" rtlCol="0">
            <a:spAutoFit/>
          </a:bodyPr>
          <a:lstStyle/>
          <a:p>
            <a:r>
              <a:rPr lang="en-US" dirty="0" smtClean="0"/>
              <a:t>Complementary close</a:t>
            </a:r>
            <a:endParaRPr lang="en-US" dirty="0"/>
          </a:p>
        </p:txBody>
      </p:sp>
      <p:sp>
        <p:nvSpPr>
          <p:cNvPr id="8" name="TextBox 7"/>
          <p:cNvSpPr txBox="1"/>
          <p:nvPr/>
        </p:nvSpPr>
        <p:spPr>
          <a:xfrm>
            <a:off x="3837024" y="6142278"/>
            <a:ext cx="3000777" cy="369332"/>
          </a:xfrm>
          <a:prstGeom prst="rect">
            <a:avLst/>
          </a:prstGeom>
          <a:noFill/>
        </p:spPr>
        <p:txBody>
          <a:bodyPr wrap="square" rtlCol="0">
            <a:spAutoFit/>
          </a:bodyPr>
          <a:lstStyle/>
          <a:p>
            <a:r>
              <a:rPr lang="en-US" dirty="0" smtClean="0"/>
              <a:t>Enclosure</a:t>
            </a:r>
            <a:endParaRPr lang="en-US" dirty="0"/>
          </a:p>
        </p:txBody>
      </p:sp>
      <p:sp>
        <p:nvSpPr>
          <p:cNvPr id="9" name="Rectangle 8"/>
          <p:cNvSpPr/>
          <p:nvPr/>
        </p:nvSpPr>
        <p:spPr>
          <a:xfrm>
            <a:off x="6658377" y="4044777"/>
            <a:ext cx="1339403" cy="923330"/>
          </a:xfrm>
          <a:prstGeom prst="rect">
            <a:avLst/>
          </a:prstGeom>
        </p:spPr>
        <p:txBody>
          <a:bodyPr wrap="square">
            <a:spAutoFit/>
          </a:bodyPr>
          <a:lstStyle/>
          <a:p>
            <a:r>
              <a:rPr lang="en-US" dirty="0"/>
              <a:t>Opening</a:t>
            </a:r>
          </a:p>
          <a:p>
            <a:r>
              <a:rPr lang="en-US" dirty="0"/>
              <a:t>Body</a:t>
            </a:r>
          </a:p>
          <a:p>
            <a:r>
              <a:rPr lang="en-US" dirty="0"/>
              <a:t>closing</a:t>
            </a:r>
          </a:p>
        </p:txBody>
      </p:sp>
    </p:spTree>
    <p:extLst>
      <p:ext uri="{BB962C8B-B14F-4D97-AF65-F5344CB8AC3E}">
        <p14:creationId xmlns:p14="http://schemas.microsoft.com/office/powerpoint/2010/main" val="34130478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a:t>
            </a:r>
            <a:endParaRPr lang="en-US" dirty="0"/>
          </a:p>
        </p:txBody>
      </p:sp>
      <p:sp>
        <p:nvSpPr>
          <p:cNvPr id="3" name="Content Placeholder 2"/>
          <p:cNvSpPr>
            <a:spLocks noGrp="1"/>
          </p:cNvSpPr>
          <p:nvPr>
            <p:ph idx="1"/>
          </p:nvPr>
        </p:nvSpPr>
        <p:spPr/>
        <p:txBody>
          <a:bodyPr>
            <a:normAutofit/>
          </a:bodyPr>
          <a:lstStyle/>
          <a:p>
            <a:r>
              <a:rPr lang="en-US" sz="3600" dirty="0" smtClean="0"/>
              <a:t>You have applied for a job of a software engineer at ABC company. </a:t>
            </a:r>
            <a:r>
              <a:rPr lang="en-US" sz="3600" dirty="0"/>
              <a:t>W</a:t>
            </a:r>
            <a:r>
              <a:rPr lang="en-US" sz="3600" dirty="0" smtClean="0"/>
              <a:t>rite a letter requesting one of your colleague from XYZ company you had been working with, to write a recommendation letter for you. Specify what you want him/her to write in the letter.</a:t>
            </a:r>
            <a:endParaRPr lang="en-US" sz="3600" dirty="0"/>
          </a:p>
        </p:txBody>
      </p:sp>
    </p:spTree>
    <p:extLst>
      <p:ext uri="{BB962C8B-B14F-4D97-AF65-F5344CB8AC3E}">
        <p14:creationId xmlns:p14="http://schemas.microsoft.com/office/powerpoint/2010/main" val="27491977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2"/>
          <p:cNvSpPr>
            <a:spLocks noGrp="1"/>
          </p:cNvSpPr>
          <p:nvPr>
            <p:ph type="dt" sz="half" idx="10"/>
          </p:nvPr>
        </p:nvSpPr>
        <p:spPr>
          <a:xfrm>
            <a:off x="8589660" y="5983663"/>
            <a:ext cx="1600200" cy="264737"/>
          </a:xfrm>
        </p:spPr>
        <p:txBody>
          <a:bodyPr/>
          <a:lstStyle/>
          <a:p>
            <a:r>
              <a:rPr lang="en-US" smtClean="0"/>
              <a:t>Copyright © 2017 Pearson Education, Inc.</a:t>
            </a:r>
            <a:endParaRPr lang="en-US" dirty="0"/>
          </a:p>
        </p:txBody>
      </p:sp>
      <p:sp>
        <p:nvSpPr>
          <p:cNvPr id="11" name="Slide Number Placeholder 3"/>
          <p:cNvSpPr>
            <a:spLocks noGrp="1"/>
          </p:cNvSpPr>
          <p:nvPr>
            <p:ph type="sldNum" sz="quarter" idx="11"/>
          </p:nvPr>
        </p:nvSpPr>
        <p:spPr>
          <a:xfrm>
            <a:off x="685800" y="5983663"/>
            <a:ext cx="7827659" cy="264737"/>
          </a:xfrm>
        </p:spPr>
        <p:txBody>
          <a:bodyPr/>
          <a:lstStyle/>
          <a:p>
            <a:r>
              <a:rPr lang="en-US" dirty="0"/>
              <a:t>Chapter </a:t>
            </a:r>
            <a:r>
              <a:rPr lang="en-US" dirty="0" smtClean="0"/>
              <a:t>8 </a:t>
            </a:r>
            <a:r>
              <a:rPr lang="en-US" dirty="0"/>
              <a:t>- </a:t>
            </a:r>
            <a:fld id="{FE12DC24-A1B2-480D-8895-0589DF42EE84}" type="slidenum">
              <a:rPr lang="en-US"/>
              <a:pPr/>
              <a:t>41</a:t>
            </a:fld>
            <a:endParaRPr lang="en-US" dirty="0"/>
          </a:p>
        </p:txBody>
      </p:sp>
      <p:sp>
        <p:nvSpPr>
          <p:cNvPr id="641028" name="Rectangle 4"/>
          <p:cNvSpPr>
            <a:spLocks noGrp="1" noChangeArrowheads="1"/>
          </p:cNvSpPr>
          <p:nvPr>
            <p:ph type="title"/>
          </p:nvPr>
        </p:nvSpPr>
        <p:spPr>
          <a:xfrm>
            <a:off x="334849" y="0"/>
            <a:ext cx="11397803" cy="860387"/>
          </a:xfrm>
          <a:solidFill>
            <a:srgbClr val="1F497D"/>
          </a:solidFill>
          <a:ln w="9525">
            <a:solidFill>
              <a:srgbClr val="292929"/>
            </a:solidFill>
          </a:ln>
          <a:effectLst/>
        </p:spPr>
        <p:txBody>
          <a:bodyPr>
            <a:normAutofit/>
          </a:bodyPr>
          <a:lstStyle/>
          <a:p>
            <a:r>
              <a:rPr lang="en-US" sz="4000" b="1" dirty="0" smtClean="0">
                <a:solidFill>
                  <a:schemeClr val="bg1"/>
                </a:solidFill>
              </a:rPr>
              <a:t>Providing Recommendations and References</a:t>
            </a:r>
            <a:endParaRPr lang="en-US" sz="4000" b="1" dirty="0">
              <a:solidFill>
                <a:schemeClr val="bg1"/>
              </a:solidFill>
            </a:endParaRPr>
          </a:p>
        </p:txBody>
      </p:sp>
      <p:grpSp>
        <p:nvGrpSpPr>
          <p:cNvPr id="12" name="Group 11"/>
          <p:cNvGrpSpPr/>
          <p:nvPr/>
        </p:nvGrpSpPr>
        <p:grpSpPr>
          <a:xfrm>
            <a:off x="167425" y="2962140"/>
            <a:ext cx="11732654" cy="3286259"/>
            <a:chOff x="457200" y="1981200"/>
            <a:chExt cx="8229600" cy="4191000"/>
          </a:xfrm>
        </p:grpSpPr>
        <p:sp>
          <p:nvSpPr>
            <p:cNvPr id="13" name="Rectangle 6" descr="Large confetti"/>
            <p:cNvSpPr>
              <a:spLocks noChangeArrowheads="1"/>
            </p:cNvSpPr>
            <p:nvPr/>
          </p:nvSpPr>
          <p:spPr bwMode="auto">
            <a:xfrm>
              <a:off x="457200" y="1981200"/>
              <a:ext cx="4114800" cy="1397000"/>
            </a:xfrm>
            <a:prstGeom prst="rect">
              <a:avLst/>
            </a:prstGeom>
            <a:solidFill>
              <a:schemeClr val="bg1"/>
            </a:solidFill>
            <a:ln w="9525">
              <a:solidFill>
                <a:schemeClr val="bg1">
                  <a:lumMod val="65000"/>
                </a:schemeClr>
              </a:solidFill>
              <a:miter lim="800000"/>
              <a:headEnd/>
              <a:tailEnd/>
            </a:ln>
            <a:effectLst/>
          </p:spPr>
          <p:txBody>
            <a:bodyPr wrap="none" anchor="ctr"/>
            <a:lstStyle/>
            <a:p>
              <a:pPr algn="ctr"/>
              <a:r>
                <a:rPr lang="en-US" sz="3100" dirty="0">
                  <a:latin typeface="Candara" panose="020E0502030303020204" pitchFamily="34" charset="0"/>
                </a:rPr>
                <a:t>Candidate’s Name</a:t>
              </a:r>
            </a:p>
          </p:txBody>
        </p:sp>
        <p:sp>
          <p:nvSpPr>
            <p:cNvPr id="15" name="Rectangle 7" descr="Large confetti"/>
            <p:cNvSpPr>
              <a:spLocks noChangeArrowheads="1"/>
            </p:cNvSpPr>
            <p:nvPr/>
          </p:nvSpPr>
          <p:spPr bwMode="auto">
            <a:xfrm>
              <a:off x="4572000" y="1981200"/>
              <a:ext cx="4114800" cy="1397000"/>
            </a:xfrm>
            <a:prstGeom prst="rect">
              <a:avLst/>
            </a:prstGeom>
            <a:solidFill>
              <a:schemeClr val="bg1"/>
            </a:solidFill>
            <a:ln w="9525">
              <a:solidFill>
                <a:schemeClr val="bg1">
                  <a:lumMod val="65000"/>
                </a:schemeClr>
              </a:solidFill>
              <a:miter lim="800000"/>
              <a:headEnd/>
              <a:tailEnd/>
            </a:ln>
            <a:effectLst/>
          </p:spPr>
          <p:txBody>
            <a:bodyPr wrap="none" anchor="ctr"/>
            <a:lstStyle/>
            <a:p>
              <a:pPr algn="ctr"/>
              <a:r>
                <a:rPr lang="en-US" sz="3100" dirty="0">
                  <a:latin typeface="Candara" panose="020E0502030303020204" pitchFamily="34" charset="0"/>
                </a:rPr>
                <a:t>Position or </a:t>
              </a:r>
              <a:r>
                <a:rPr lang="en-US" sz="3100" dirty="0" smtClean="0">
                  <a:latin typeface="Candara" panose="020E0502030303020204" pitchFamily="34" charset="0"/>
                </a:rPr>
                <a:t>Objective the </a:t>
              </a:r>
            </a:p>
            <a:p>
              <a:pPr algn="ctr"/>
              <a:r>
                <a:rPr lang="en-US" sz="3100" dirty="0" smtClean="0">
                  <a:latin typeface="Candara" panose="020E0502030303020204" pitchFamily="34" charset="0"/>
                </a:rPr>
                <a:t>candidate is seeking</a:t>
              </a:r>
              <a:endParaRPr lang="en-US" sz="3100" dirty="0">
                <a:latin typeface="Candara" panose="020E0502030303020204" pitchFamily="34" charset="0"/>
              </a:endParaRPr>
            </a:p>
          </p:txBody>
        </p:sp>
        <p:sp>
          <p:nvSpPr>
            <p:cNvPr id="16" name="Rectangle 9" descr="Large confetti"/>
            <p:cNvSpPr>
              <a:spLocks noChangeArrowheads="1"/>
            </p:cNvSpPr>
            <p:nvPr/>
          </p:nvSpPr>
          <p:spPr bwMode="auto">
            <a:xfrm>
              <a:off x="457200" y="3378200"/>
              <a:ext cx="4114800" cy="1397000"/>
            </a:xfrm>
            <a:prstGeom prst="rect">
              <a:avLst/>
            </a:prstGeom>
            <a:solidFill>
              <a:schemeClr val="bg1"/>
            </a:solidFill>
            <a:ln w="9525">
              <a:solidFill>
                <a:schemeClr val="bg1">
                  <a:lumMod val="65000"/>
                </a:schemeClr>
              </a:solidFill>
              <a:miter lim="800000"/>
              <a:headEnd/>
              <a:tailEnd/>
            </a:ln>
            <a:effectLst/>
          </p:spPr>
          <p:txBody>
            <a:bodyPr wrap="none" anchor="ctr"/>
            <a:lstStyle/>
            <a:p>
              <a:pPr algn="ctr"/>
              <a:r>
                <a:rPr lang="en-US" sz="3100" dirty="0">
                  <a:latin typeface="Candara" panose="020E0502030303020204" pitchFamily="34" charset="0"/>
                </a:rPr>
                <a:t>Your Relationship </a:t>
              </a:r>
            </a:p>
          </p:txBody>
        </p:sp>
        <p:sp>
          <p:nvSpPr>
            <p:cNvPr id="17" name="Rectangle 10" descr="Large confetti"/>
            <p:cNvSpPr>
              <a:spLocks noChangeArrowheads="1"/>
            </p:cNvSpPr>
            <p:nvPr/>
          </p:nvSpPr>
          <p:spPr bwMode="auto">
            <a:xfrm>
              <a:off x="4572000" y="3378200"/>
              <a:ext cx="4114800" cy="1397000"/>
            </a:xfrm>
            <a:prstGeom prst="rect">
              <a:avLst/>
            </a:prstGeom>
            <a:solidFill>
              <a:schemeClr val="bg1"/>
            </a:solidFill>
            <a:ln w="9525">
              <a:solidFill>
                <a:schemeClr val="bg1">
                  <a:lumMod val="65000"/>
                </a:schemeClr>
              </a:solidFill>
              <a:miter lim="800000"/>
              <a:headEnd/>
              <a:tailEnd/>
            </a:ln>
            <a:effectLst/>
          </p:spPr>
          <p:txBody>
            <a:bodyPr wrap="none" anchor="ctr"/>
            <a:lstStyle/>
            <a:p>
              <a:pPr algn="ctr"/>
              <a:r>
                <a:rPr lang="en-US" sz="2800" dirty="0">
                  <a:latin typeface="Candara" panose="020E0502030303020204" pitchFamily="34" charset="0"/>
                </a:rPr>
                <a:t>Facts and </a:t>
              </a:r>
              <a:r>
                <a:rPr lang="en-US" sz="2800" dirty="0" smtClean="0">
                  <a:latin typeface="Candara" panose="020E0502030303020204" pitchFamily="34" charset="0"/>
                </a:rPr>
                <a:t>Evidence relevant to</a:t>
              </a:r>
            </a:p>
            <a:p>
              <a:pPr algn="ctr"/>
              <a:r>
                <a:rPr lang="en-US" sz="2800" dirty="0" smtClean="0">
                  <a:latin typeface="Candara" panose="020E0502030303020204" pitchFamily="34" charset="0"/>
                </a:rPr>
                <a:t>The candidate and the opportunity</a:t>
              </a:r>
              <a:endParaRPr lang="en-US" sz="2800" dirty="0">
                <a:latin typeface="Candara" panose="020E0502030303020204" pitchFamily="34" charset="0"/>
              </a:endParaRPr>
            </a:p>
          </p:txBody>
        </p:sp>
        <p:sp>
          <p:nvSpPr>
            <p:cNvPr id="18" name="Rectangle 12" descr="Large confetti"/>
            <p:cNvSpPr>
              <a:spLocks noChangeArrowheads="1"/>
            </p:cNvSpPr>
            <p:nvPr/>
          </p:nvSpPr>
          <p:spPr bwMode="auto">
            <a:xfrm>
              <a:off x="457200" y="4775200"/>
              <a:ext cx="4114800" cy="1397000"/>
            </a:xfrm>
            <a:prstGeom prst="rect">
              <a:avLst/>
            </a:prstGeom>
            <a:solidFill>
              <a:schemeClr val="bg1"/>
            </a:solidFill>
            <a:ln w="9525">
              <a:solidFill>
                <a:schemeClr val="bg1">
                  <a:lumMod val="65000"/>
                </a:schemeClr>
              </a:solidFill>
              <a:miter lim="800000"/>
              <a:headEnd/>
              <a:tailEnd/>
            </a:ln>
            <a:effectLst/>
          </p:spPr>
          <p:txBody>
            <a:bodyPr wrap="none" anchor="ctr"/>
            <a:lstStyle/>
            <a:p>
              <a:pPr algn="ctr"/>
              <a:r>
                <a:rPr lang="en-US" sz="3100" dirty="0">
                  <a:latin typeface="Candara" panose="020E0502030303020204" pitchFamily="34" charset="0"/>
                </a:rPr>
                <a:t>Comparison with Peers</a:t>
              </a:r>
            </a:p>
          </p:txBody>
        </p:sp>
        <p:sp>
          <p:nvSpPr>
            <p:cNvPr id="19" name="Rectangle 13" descr="Large confetti"/>
            <p:cNvSpPr>
              <a:spLocks noChangeArrowheads="1"/>
            </p:cNvSpPr>
            <p:nvPr/>
          </p:nvSpPr>
          <p:spPr bwMode="auto">
            <a:xfrm>
              <a:off x="4571999" y="4775200"/>
              <a:ext cx="4114800" cy="1397000"/>
            </a:xfrm>
            <a:prstGeom prst="rect">
              <a:avLst/>
            </a:prstGeom>
            <a:solidFill>
              <a:schemeClr val="bg1"/>
            </a:solidFill>
            <a:ln w="9525">
              <a:solidFill>
                <a:schemeClr val="bg1">
                  <a:lumMod val="65000"/>
                </a:schemeClr>
              </a:solidFill>
              <a:miter lim="800000"/>
              <a:headEnd/>
              <a:tailEnd/>
            </a:ln>
            <a:effectLst/>
          </p:spPr>
          <p:txBody>
            <a:bodyPr wrap="none" anchor="ctr"/>
            <a:lstStyle/>
            <a:p>
              <a:pPr algn="ctr"/>
              <a:r>
                <a:rPr lang="en-US" sz="3100" dirty="0" smtClean="0">
                  <a:latin typeface="Candara" panose="020E0502030303020204" pitchFamily="34" charset="0"/>
                </a:rPr>
                <a:t>Your overall Evaluation of The </a:t>
              </a:r>
            </a:p>
            <a:p>
              <a:pPr algn="ctr"/>
              <a:r>
                <a:rPr lang="en-US" sz="3100" dirty="0" smtClean="0">
                  <a:latin typeface="Candara" panose="020E0502030303020204" pitchFamily="34" charset="0"/>
                </a:rPr>
                <a:t>candidate`s suitability for job</a:t>
              </a:r>
              <a:endParaRPr lang="en-US" sz="3100" dirty="0">
                <a:latin typeface="Candara" panose="020E0502030303020204" pitchFamily="34" charset="0"/>
              </a:endParaRPr>
            </a:p>
          </p:txBody>
        </p:sp>
      </p:grpSp>
      <p:sp>
        <p:nvSpPr>
          <p:cNvPr id="2" name="TextBox 1"/>
          <p:cNvSpPr txBox="1"/>
          <p:nvPr/>
        </p:nvSpPr>
        <p:spPr>
          <a:xfrm>
            <a:off x="334849" y="1184856"/>
            <a:ext cx="11706897" cy="1384995"/>
          </a:xfrm>
          <a:prstGeom prst="rect">
            <a:avLst/>
          </a:prstGeom>
          <a:noFill/>
        </p:spPr>
        <p:txBody>
          <a:bodyPr wrap="square" rtlCol="0">
            <a:spAutoFit/>
          </a:bodyPr>
          <a:lstStyle/>
          <a:p>
            <a:r>
              <a:rPr lang="en-US" sz="2800" b="1" dirty="0" smtClean="0"/>
              <a:t>PURPOSE:</a:t>
            </a:r>
          </a:p>
          <a:p>
            <a:r>
              <a:rPr lang="en-US" sz="2800" dirty="0"/>
              <a:t>t</a:t>
            </a:r>
            <a:r>
              <a:rPr lang="en-US" sz="2800" dirty="0" smtClean="0"/>
              <a:t>o convince the reader that the person being recommended has the necessary characteristics for the job/task/objective the candidate is seeking.  </a:t>
            </a:r>
            <a:endParaRPr lang="en-US" sz="2800" dirty="0"/>
          </a:p>
        </p:txBody>
      </p:sp>
      <p:sp>
        <p:nvSpPr>
          <p:cNvPr id="3" name="TextBox 2"/>
          <p:cNvSpPr txBox="1"/>
          <p:nvPr/>
        </p:nvSpPr>
        <p:spPr>
          <a:xfrm>
            <a:off x="334848" y="6400800"/>
            <a:ext cx="11706897" cy="400110"/>
          </a:xfrm>
          <a:prstGeom prst="rect">
            <a:avLst/>
          </a:prstGeom>
          <a:noFill/>
        </p:spPr>
        <p:txBody>
          <a:bodyPr wrap="square" rtlCol="0">
            <a:spAutoFit/>
          </a:bodyPr>
          <a:lstStyle/>
          <a:p>
            <a:r>
              <a:rPr lang="en-US" sz="2000" dirty="0" smtClean="0"/>
              <a:t>Sample recommendation letter on page 186.</a:t>
            </a:r>
            <a:endParaRPr lang="en-US" sz="2000" dirty="0"/>
          </a:p>
        </p:txBody>
      </p:sp>
    </p:spTree>
    <p:extLst>
      <p:ext uri="{BB962C8B-B14F-4D97-AF65-F5344CB8AC3E}">
        <p14:creationId xmlns:p14="http://schemas.microsoft.com/office/powerpoint/2010/main" val="36740697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2"/>
          <p:cNvSpPr>
            <a:spLocks noGrp="1"/>
          </p:cNvSpPr>
          <p:nvPr>
            <p:ph type="dt" sz="half" idx="10"/>
          </p:nvPr>
        </p:nvSpPr>
        <p:spPr/>
        <p:txBody>
          <a:bodyPr/>
          <a:lstStyle/>
          <a:p>
            <a:r>
              <a:rPr lang="en-US" smtClean="0"/>
              <a:t>Copyright © 2017 Pearson Education, Inc.</a:t>
            </a:r>
            <a:endParaRPr lang="en-US" dirty="0"/>
          </a:p>
        </p:txBody>
      </p:sp>
      <p:sp>
        <p:nvSpPr>
          <p:cNvPr id="11" name="Slide Number Placeholder 3"/>
          <p:cNvSpPr>
            <a:spLocks noGrp="1"/>
          </p:cNvSpPr>
          <p:nvPr>
            <p:ph type="sldNum" sz="quarter" idx="11"/>
          </p:nvPr>
        </p:nvSpPr>
        <p:spPr/>
        <p:txBody>
          <a:bodyPr/>
          <a:lstStyle/>
          <a:p>
            <a:r>
              <a:rPr lang="en-US" dirty="0"/>
              <a:t>Chapter </a:t>
            </a:r>
            <a:r>
              <a:rPr lang="en-US" dirty="0" smtClean="0"/>
              <a:t>8 </a:t>
            </a:r>
            <a:r>
              <a:rPr lang="en-US" dirty="0"/>
              <a:t>- </a:t>
            </a:r>
            <a:fld id="{FE12DC24-A1B2-480D-8895-0589DF42EE84}" type="slidenum">
              <a:rPr lang="en-US"/>
              <a:pPr/>
              <a:t>42</a:t>
            </a:fld>
            <a:endParaRPr lang="en-US" dirty="0"/>
          </a:p>
        </p:txBody>
      </p:sp>
      <p:sp>
        <p:nvSpPr>
          <p:cNvPr id="641028" name="Rectangle 4"/>
          <p:cNvSpPr>
            <a:spLocks noGrp="1" noChangeArrowheads="1"/>
          </p:cNvSpPr>
          <p:nvPr>
            <p:ph type="title"/>
          </p:nvPr>
        </p:nvSpPr>
        <p:spPr>
          <a:xfrm>
            <a:off x="218940" y="0"/>
            <a:ext cx="11835685" cy="868251"/>
          </a:xfrm>
          <a:solidFill>
            <a:srgbClr val="1F497D"/>
          </a:solidFill>
          <a:ln w="9525">
            <a:solidFill>
              <a:srgbClr val="292929"/>
            </a:solidFill>
          </a:ln>
          <a:effectLst/>
        </p:spPr>
        <p:txBody>
          <a:bodyPr/>
          <a:lstStyle/>
          <a:p>
            <a:r>
              <a:rPr lang="en-US" dirty="0" smtClean="0">
                <a:solidFill>
                  <a:schemeClr val="bg1"/>
                </a:solidFill>
              </a:rPr>
              <a:t>Effective Recommendation Letter</a:t>
            </a:r>
            <a:endParaRPr lang="en-US" dirty="0">
              <a:solidFill>
                <a:schemeClr val="bg1"/>
              </a:solidFill>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30" y="721216"/>
            <a:ext cx="12088969" cy="6136783"/>
          </a:xfrm>
          <a:prstGeom prst="rect">
            <a:avLst/>
          </a:prstGeom>
        </p:spPr>
      </p:pic>
    </p:spTree>
    <p:extLst>
      <p:ext uri="{BB962C8B-B14F-4D97-AF65-F5344CB8AC3E}">
        <p14:creationId xmlns:p14="http://schemas.microsoft.com/office/powerpoint/2010/main" val="2349780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074" y="1369454"/>
            <a:ext cx="10131425" cy="3460124"/>
          </a:xfrm>
        </p:spPr>
        <p:txBody>
          <a:bodyPr>
            <a:normAutofit fontScale="90000"/>
          </a:bodyPr>
          <a:lstStyle/>
          <a:p>
            <a:r>
              <a:rPr lang="en-US" dirty="0" smtClean="0"/>
              <a:t>Tasks.</a:t>
            </a:r>
            <a:br>
              <a:rPr lang="en-US" dirty="0" smtClean="0"/>
            </a:br>
            <a:r>
              <a:rPr lang="en-US" dirty="0"/>
              <a:t/>
            </a:r>
            <a:br>
              <a:rPr lang="en-US" dirty="0"/>
            </a:br>
            <a:r>
              <a:rPr lang="en-US" dirty="0" smtClean="0"/>
              <a:t>1. review Sample </a:t>
            </a:r>
            <a:r>
              <a:rPr lang="en-US" dirty="0"/>
              <a:t>recommendation letter on page 186</a:t>
            </a:r>
            <a:r>
              <a:rPr lang="en-US" dirty="0" smtClean="0"/>
              <a:t>.</a:t>
            </a:r>
            <a:br>
              <a:rPr lang="en-US" dirty="0" smtClean="0"/>
            </a:br>
            <a:r>
              <a:rPr lang="en-US" dirty="0"/>
              <a:t/>
            </a:r>
            <a:br>
              <a:rPr lang="en-US" dirty="0"/>
            </a:br>
            <a:r>
              <a:rPr lang="en-US" dirty="0" smtClean="0"/>
              <a:t>2. write a recommendation letter to your colleague WHO has applied for the post of software engineer at </a:t>
            </a:r>
            <a:r>
              <a:rPr lang="en-US" dirty="0" err="1" smtClean="0"/>
              <a:t>a.b.c</a:t>
            </a:r>
            <a:r>
              <a:rPr lang="en-US" dirty="0" smtClean="0"/>
              <a:t>. company.</a:t>
            </a:r>
            <a:r>
              <a:rPr lang="en-US" dirty="0"/>
              <a:t/>
            </a:r>
            <a:br>
              <a:rPr lang="en-US" dirty="0"/>
            </a:br>
            <a:endParaRPr lang="en-US" dirty="0"/>
          </a:p>
        </p:txBody>
      </p:sp>
    </p:spTree>
    <p:extLst>
      <p:ext uri="{BB962C8B-B14F-4D97-AF65-F5344CB8AC3E}">
        <p14:creationId xmlns:p14="http://schemas.microsoft.com/office/powerpoint/2010/main" val="6815754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255" y="300508"/>
            <a:ext cx="10131425" cy="1013138"/>
          </a:xfrm>
        </p:spPr>
        <p:txBody>
          <a:bodyPr>
            <a:normAutofit fontScale="90000"/>
          </a:bodyPr>
          <a:lstStyle/>
          <a:p>
            <a:r>
              <a:rPr lang="en-US" dirty="0" smtClean="0"/>
              <a:t>Routine/Positive </a:t>
            </a:r>
            <a:r>
              <a:rPr lang="en-US" dirty="0"/>
              <a:t>Messages</a:t>
            </a:r>
            <a:br>
              <a:rPr lang="en-US" dirty="0"/>
            </a:br>
            <a:endParaRPr lang="en-US" dirty="0"/>
          </a:p>
        </p:txBody>
      </p:sp>
      <p:sp>
        <p:nvSpPr>
          <p:cNvPr id="3" name="Rectangle 2"/>
          <p:cNvSpPr/>
          <p:nvPr/>
        </p:nvSpPr>
        <p:spPr>
          <a:xfrm>
            <a:off x="257578" y="919389"/>
            <a:ext cx="11423560" cy="4832092"/>
          </a:xfrm>
          <a:prstGeom prst="rect">
            <a:avLst/>
          </a:prstGeom>
        </p:spPr>
        <p:txBody>
          <a:bodyPr wrap="square">
            <a:spAutoFit/>
          </a:bodyPr>
          <a:lstStyle/>
          <a:p>
            <a:pPr fontAlgn="base"/>
            <a:r>
              <a:rPr lang="en-US" sz="2800" dirty="0" smtClean="0">
                <a:latin typeface="proxima-nova"/>
              </a:rPr>
              <a:t>Positive </a:t>
            </a:r>
            <a:r>
              <a:rPr lang="en-US" sz="2800" dirty="0">
                <a:latin typeface="proxima-nova"/>
              </a:rPr>
              <a:t>messages </a:t>
            </a:r>
            <a:r>
              <a:rPr lang="en-US" sz="2800" dirty="0" smtClean="0">
                <a:latin typeface="proxima-nova"/>
              </a:rPr>
              <a:t>include:</a:t>
            </a:r>
          </a:p>
          <a:p>
            <a:pPr marL="457200" indent="-457200" fontAlgn="base">
              <a:buFont typeface="+mj-lt"/>
              <a:buAutoNum type="arabicPeriod"/>
            </a:pPr>
            <a:r>
              <a:rPr lang="en-US" sz="2800" dirty="0" smtClean="0">
                <a:latin typeface="proxima-nova"/>
              </a:rPr>
              <a:t>Routine messages where the audience is expected to react in a neutral to positive manner.</a:t>
            </a:r>
          </a:p>
          <a:p>
            <a:pPr marL="457200" indent="-457200" fontAlgn="base">
              <a:buFont typeface="+mj-lt"/>
              <a:buAutoNum type="arabicPeriod"/>
            </a:pPr>
            <a:r>
              <a:rPr lang="en-US" sz="2800" dirty="0">
                <a:latin typeface="proxima-nova"/>
              </a:rPr>
              <a:t>C</a:t>
            </a:r>
            <a:r>
              <a:rPr lang="en-US" sz="2800" dirty="0" smtClean="0">
                <a:latin typeface="proxima-nova"/>
              </a:rPr>
              <a:t>onsist of routine or good news. </a:t>
            </a:r>
            <a:endParaRPr lang="en-US" sz="2800" dirty="0">
              <a:latin typeface="proxima-nova"/>
            </a:endParaRPr>
          </a:p>
          <a:p>
            <a:pPr marL="457200" indent="-457200" fontAlgn="base">
              <a:buFont typeface="+mj-lt"/>
              <a:buAutoNum type="arabicPeriod"/>
            </a:pPr>
            <a:r>
              <a:rPr lang="en-US" sz="2800" dirty="0" smtClean="0">
                <a:latin typeface="proxima-nova"/>
              </a:rPr>
              <a:t>Items such as </a:t>
            </a:r>
            <a:r>
              <a:rPr lang="en-US" sz="2800" dirty="0" smtClean="0">
                <a:solidFill>
                  <a:srgbClr val="FFC000"/>
                </a:solidFill>
                <a:latin typeface="proxima-nova"/>
              </a:rPr>
              <a:t>congratulations</a:t>
            </a:r>
            <a:r>
              <a:rPr lang="en-US" sz="2800" dirty="0" smtClean="0">
                <a:latin typeface="proxima-nova"/>
              </a:rPr>
              <a:t>, </a:t>
            </a:r>
            <a:r>
              <a:rPr lang="en-US" sz="2800" dirty="0" smtClean="0">
                <a:solidFill>
                  <a:srgbClr val="FFC000"/>
                </a:solidFill>
                <a:latin typeface="proxima-nova"/>
              </a:rPr>
              <a:t>confirmations</a:t>
            </a:r>
            <a:r>
              <a:rPr lang="en-US" sz="2800" dirty="0" smtClean="0">
                <a:latin typeface="proxima-nova"/>
              </a:rPr>
              <a:t>, </a:t>
            </a:r>
            <a:r>
              <a:rPr lang="en-US" sz="2800" dirty="0" smtClean="0">
                <a:solidFill>
                  <a:srgbClr val="FFC000"/>
                </a:solidFill>
                <a:latin typeface="proxima-nova"/>
              </a:rPr>
              <a:t>directions</a:t>
            </a:r>
            <a:r>
              <a:rPr lang="en-US" sz="2800" dirty="0" smtClean="0">
                <a:latin typeface="proxima-nova"/>
              </a:rPr>
              <a:t>, simple credit requests, or credit approvals, Instructions, explanations, direct claims and </a:t>
            </a:r>
            <a:r>
              <a:rPr lang="en-US" sz="2800" dirty="0" smtClean="0">
                <a:solidFill>
                  <a:srgbClr val="FFC000"/>
                </a:solidFill>
              </a:rPr>
              <a:t>denials</a:t>
            </a:r>
            <a:r>
              <a:rPr lang="en-US" sz="2800" dirty="0" smtClean="0">
                <a:solidFill>
                  <a:srgbClr val="FF0000"/>
                </a:solidFill>
              </a:rPr>
              <a:t> </a:t>
            </a:r>
            <a:r>
              <a:rPr lang="en-US" sz="2800" dirty="0"/>
              <a:t>that are somewhat routine or </a:t>
            </a:r>
            <a:r>
              <a:rPr lang="en-US" sz="2800" dirty="0" smtClean="0"/>
              <a:t>expected and </a:t>
            </a:r>
            <a:r>
              <a:rPr lang="en-US" sz="2800" dirty="0">
                <a:solidFill>
                  <a:srgbClr val="FFC000"/>
                </a:solidFill>
              </a:rPr>
              <a:t>sympathy messages </a:t>
            </a:r>
            <a:r>
              <a:rPr lang="en-US" sz="2800" dirty="0" smtClean="0"/>
              <a:t> since the do not surprise the reader.</a:t>
            </a:r>
          </a:p>
          <a:p>
            <a:pPr fontAlgn="base"/>
            <a:endParaRPr lang="en-US" sz="2800" dirty="0"/>
          </a:p>
          <a:p>
            <a:pPr fontAlgn="base"/>
            <a:r>
              <a:rPr lang="en-US" sz="2800" dirty="0" smtClean="0"/>
              <a:t>Identify your </a:t>
            </a:r>
            <a:r>
              <a:rPr lang="en-US" sz="2800" dirty="0" smtClean="0">
                <a:solidFill>
                  <a:srgbClr val="FFC000"/>
                </a:solidFill>
              </a:rPr>
              <a:t>audience</a:t>
            </a:r>
            <a:r>
              <a:rPr lang="en-US" sz="2800" dirty="0" smtClean="0"/>
              <a:t> and the </a:t>
            </a:r>
            <a:r>
              <a:rPr lang="en-US" sz="2800" dirty="0" smtClean="0">
                <a:solidFill>
                  <a:srgbClr val="FFC000"/>
                </a:solidFill>
              </a:rPr>
              <a:t>purpose</a:t>
            </a:r>
            <a:r>
              <a:rPr lang="en-US" sz="2800" dirty="0" smtClean="0"/>
              <a:t> first, then choose what type of letter fits both.  </a:t>
            </a:r>
            <a:endParaRPr lang="en-US" sz="2800" b="0" i="0" dirty="0">
              <a:effectLst/>
              <a:latin typeface="proxima-nova"/>
            </a:endParaRPr>
          </a:p>
        </p:txBody>
      </p:sp>
    </p:spTree>
    <p:extLst>
      <p:ext uri="{BB962C8B-B14F-4D97-AF65-F5344CB8AC3E}">
        <p14:creationId xmlns:p14="http://schemas.microsoft.com/office/powerpoint/2010/main" val="31983097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7578" y="880611"/>
            <a:ext cx="11500834" cy="4462760"/>
          </a:xfrm>
          <a:prstGeom prst="rect">
            <a:avLst/>
          </a:prstGeom>
        </p:spPr>
        <p:txBody>
          <a:bodyPr wrap="square">
            <a:spAutoFit/>
          </a:bodyPr>
          <a:lstStyle/>
          <a:p>
            <a:pPr fontAlgn="base">
              <a:buFont typeface="Arial" panose="020B0604020202020204" pitchFamily="34" charset="0"/>
              <a:buChar char="•"/>
            </a:pPr>
            <a:endParaRPr lang="en-US" sz="2800" dirty="0" smtClean="0">
              <a:latin typeface="proxima-nova"/>
            </a:endParaRPr>
          </a:p>
          <a:p>
            <a:pPr fontAlgn="base">
              <a:buFont typeface="Arial" panose="020B0604020202020204" pitchFamily="34" charset="0"/>
              <a:buChar char="•"/>
            </a:pPr>
            <a:r>
              <a:rPr lang="en-US" sz="3200" b="1" dirty="0"/>
              <a:t>Consider the message to be a positive message structure when</a:t>
            </a:r>
            <a:r>
              <a:rPr lang="en-US" sz="3200" b="1" dirty="0" smtClean="0"/>
              <a:t>:</a:t>
            </a:r>
          </a:p>
          <a:p>
            <a:pPr fontAlgn="base">
              <a:buFont typeface="Arial" panose="020B0604020202020204" pitchFamily="34" charset="0"/>
              <a:buChar char="•"/>
            </a:pPr>
            <a:endParaRPr lang="en-US" sz="2800" dirty="0" smtClean="0">
              <a:latin typeface="proxima-nova"/>
            </a:endParaRPr>
          </a:p>
          <a:p>
            <a:pPr fontAlgn="base">
              <a:buFont typeface="Arial" panose="020B0604020202020204" pitchFamily="34" charset="0"/>
              <a:buChar char="•"/>
            </a:pPr>
            <a:r>
              <a:rPr lang="en-US" sz="2800" dirty="0" smtClean="0">
                <a:latin typeface="proxima-nova"/>
              </a:rPr>
              <a:t>The </a:t>
            </a:r>
            <a:r>
              <a:rPr lang="en-US" sz="2800" dirty="0">
                <a:latin typeface="proxima-nova"/>
              </a:rPr>
              <a:t>receiver likes or expects this news (product shipped on time</a:t>
            </a:r>
            <a:r>
              <a:rPr lang="en-US" sz="2800" dirty="0" smtClean="0">
                <a:latin typeface="proxima-nova"/>
              </a:rPr>
              <a:t>).</a:t>
            </a:r>
          </a:p>
          <a:p>
            <a:pPr fontAlgn="base"/>
            <a:endParaRPr lang="en-US" sz="2800" dirty="0">
              <a:latin typeface="proxima-nova"/>
            </a:endParaRPr>
          </a:p>
          <a:p>
            <a:pPr fontAlgn="base">
              <a:buFont typeface="Arial" panose="020B0604020202020204" pitchFamily="34" charset="0"/>
              <a:buChar char="•"/>
            </a:pPr>
            <a:r>
              <a:rPr lang="en-US" sz="2800" dirty="0">
                <a:latin typeface="proxima-nova"/>
              </a:rPr>
              <a:t>The receiver needs little education or background to understand the news (travel arrangement for the conference</a:t>
            </a:r>
            <a:r>
              <a:rPr lang="en-US" sz="2800" dirty="0" smtClean="0">
                <a:latin typeface="proxima-nova"/>
              </a:rPr>
              <a:t>)</a:t>
            </a:r>
          </a:p>
          <a:p>
            <a:pPr fontAlgn="base"/>
            <a:endParaRPr lang="en-US" sz="2800" dirty="0">
              <a:latin typeface="proxima-nova"/>
            </a:endParaRPr>
          </a:p>
          <a:p>
            <a:pPr fontAlgn="base">
              <a:buFont typeface="Arial" panose="020B0604020202020204" pitchFamily="34" charset="0"/>
              <a:buChar char="•"/>
            </a:pPr>
            <a:r>
              <a:rPr lang="en-US" sz="2800" dirty="0">
                <a:latin typeface="proxima-nova"/>
              </a:rPr>
              <a:t>The receiver considers the message routine, even if not completely </a:t>
            </a:r>
            <a:r>
              <a:rPr lang="en-US" sz="2800" dirty="0" smtClean="0">
                <a:latin typeface="proxima-nova"/>
              </a:rPr>
              <a:t>positive.</a:t>
            </a:r>
            <a:endParaRPr lang="en-US" sz="2800" dirty="0">
              <a:latin typeface="proxima-nova"/>
            </a:endParaRPr>
          </a:p>
        </p:txBody>
      </p:sp>
    </p:spTree>
    <p:extLst>
      <p:ext uri="{BB962C8B-B14F-4D97-AF65-F5344CB8AC3E}">
        <p14:creationId xmlns:p14="http://schemas.microsoft.com/office/powerpoint/2010/main" val="17584815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817" y="30051"/>
            <a:ext cx="9103343" cy="1000259"/>
          </a:xfrm>
        </p:spPr>
        <p:txBody>
          <a:bodyPr/>
          <a:lstStyle/>
          <a:p>
            <a:pPr algn="ctr"/>
            <a:r>
              <a:rPr lang="en-US" b="1" dirty="0" smtClean="0"/>
              <a:t>Direct vs indirect approach</a:t>
            </a:r>
            <a:endParaRPr lang="en-US" b="1" dirty="0"/>
          </a:p>
        </p:txBody>
      </p:sp>
      <p:sp>
        <p:nvSpPr>
          <p:cNvPr id="3" name="Content Placeholder 2"/>
          <p:cNvSpPr>
            <a:spLocks noGrp="1"/>
          </p:cNvSpPr>
          <p:nvPr>
            <p:ph sz="half" idx="1"/>
          </p:nvPr>
        </p:nvSpPr>
        <p:spPr>
          <a:xfrm>
            <a:off x="428225" y="1030310"/>
            <a:ext cx="4995334" cy="5383369"/>
          </a:xfrm>
        </p:spPr>
        <p:txBody>
          <a:bodyPr>
            <a:noAutofit/>
          </a:bodyPr>
          <a:lstStyle/>
          <a:p>
            <a:pPr marL="0" indent="0">
              <a:buNone/>
            </a:pPr>
            <a:r>
              <a:rPr lang="en-US" sz="2600" b="1" u="sng" dirty="0" smtClean="0"/>
              <a:t>DIRECT APPROACH</a:t>
            </a:r>
          </a:p>
          <a:p>
            <a:r>
              <a:rPr lang="en-US" sz="2600" dirty="0" smtClean="0"/>
              <a:t>The </a:t>
            </a:r>
            <a:r>
              <a:rPr lang="en-US" sz="2600" dirty="0"/>
              <a:t>main idea </a:t>
            </a:r>
            <a:r>
              <a:rPr lang="en-US" sz="2600" dirty="0" smtClean="0"/>
              <a:t>(recommendation</a:t>
            </a:r>
            <a:r>
              <a:rPr lang="en-US" sz="2600" dirty="0"/>
              <a:t>, </a:t>
            </a:r>
            <a:r>
              <a:rPr lang="en-US" sz="2600" dirty="0" smtClean="0"/>
              <a:t>gist, conclusion </a:t>
            </a:r>
            <a:r>
              <a:rPr lang="en-US" sz="2600" dirty="0"/>
              <a:t>or request) comes </a:t>
            </a:r>
            <a:r>
              <a:rPr lang="en-US" sz="2600" dirty="0" smtClean="0"/>
              <a:t>on </a:t>
            </a:r>
            <a:r>
              <a:rPr lang="en-US" sz="2600" dirty="0"/>
              <a:t>the "top" of the document, followed by the evidence. </a:t>
            </a:r>
            <a:endParaRPr lang="en-US" sz="2600" dirty="0" smtClean="0"/>
          </a:p>
          <a:p>
            <a:r>
              <a:rPr lang="en-US" sz="2600" dirty="0" smtClean="0"/>
              <a:t>This </a:t>
            </a:r>
            <a:r>
              <a:rPr lang="en-US" sz="2600" dirty="0"/>
              <a:t>is a </a:t>
            </a:r>
            <a:r>
              <a:rPr lang="en-US" sz="2600" i="1" dirty="0"/>
              <a:t>deductive</a:t>
            </a:r>
            <a:r>
              <a:rPr lang="en-US" sz="2600" dirty="0"/>
              <a:t> </a:t>
            </a:r>
            <a:r>
              <a:rPr lang="en-US" sz="2600" dirty="0" smtClean="0"/>
              <a:t>argument</a:t>
            </a:r>
            <a:r>
              <a:rPr lang="en-US" sz="2600" dirty="0"/>
              <a:t> </a:t>
            </a:r>
            <a:r>
              <a:rPr lang="en-US" sz="2600" dirty="0" smtClean="0"/>
              <a:t>approach </a:t>
            </a:r>
            <a:r>
              <a:rPr lang="en-US" sz="2600" dirty="0"/>
              <a:t>used when your audience will be neutral or positive about your message. </a:t>
            </a:r>
            <a:endParaRPr lang="en-US" sz="2600" dirty="0" smtClean="0"/>
          </a:p>
          <a:p>
            <a:r>
              <a:rPr lang="en-US" sz="2600" dirty="0" smtClean="0"/>
              <a:t>Start with </a:t>
            </a:r>
            <a:r>
              <a:rPr lang="en-US" sz="2600" dirty="0"/>
              <a:t>a summary of your key findings, conclusions, and recommendations. </a:t>
            </a:r>
          </a:p>
        </p:txBody>
      </p:sp>
      <p:sp>
        <p:nvSpPr>
          <p:cNvPr id="4" name="Content Placeholder 3"/>
          <p:cNvSpPr>
            <a:spLocks noGrp="1"/>
          </p:cNvSpPr>
          <p:nvPr>
            <p:ph sz="half" idx="2"/>
          </p:nvPr>
        </p:nvSpPr>
        <p:spPr>
          <a:xfrm>
            <a:off x="5681135" y="1030310"/>
            <a:ext cx="6340837" cy="5686022"/>
          </a:xfrm>
        </p:spPr>
        <p:txBody>
          <a:bodyPr>
            <a:noAutofit/>
          </a:bodyPr>
          <a:lstStyle/>
          <a:p>
            <a:pPr marL="0" indent="0">
              <a:buNone/>
            </a:pPr>
            <a:r>
              <a:rPr lang="en-US" sz="2600" b="1" u="sng" dirty="0" smtClean="0"/>
              <a:t>INDIRECT APPROACH	</a:t>
            </a:r>
          </a:p>
          <a:p>
            <a:r>
              <a:rPr lang="en-US" sz="2600" dirty="0"/>
              <a:t>T</a:t>
            </a:r>
            <a:r>
              <a:rPr lang="en-US" sz="2600" dirty="0" smtClean="0"/>
              <a:t>he </a:t>
            </a:r>
            <a:r>
              <a:rPr lang="en-US" sz="2600" dirty="0"/>
              <a:t>evidence is presented first, leading </a:t>
            </a:r>
            <a:r>
              <a:rPr lang="en-US" sz="2600" i="1" dirty="0"/>
              <a:t>therefore</a:t>
            </a:r>
            <a:r>
              <a:rPr lang="en-US" sz="2600" dirty="0"/>
              <a:t> to the main idea. This is an </a:t>
            </a:r>
            <a:r>
              <a:rPr lang="en-US" sz="2600" i="1" dirty="0"/>
              <a:t>inductive</a:t>
            </a:r>
            <a:r>
              <a:rPr lang="en-US" sz="2600" dirty="0"/>
              <a:t> argument. </a:t>
            </a:r>
            <a:endParaRPr lang="en-US" sz="2600" dirty="0" smtClean="0"/>
          </a:p>
          <a:p>
            <a:r>
              <a:rPr lang="en-US" sz="2600" dirty="0" smtClean="0"/>
              <a:t>This </a:t>
            </a:r>
            <a:r>
              <a:rPr lang="en-US" sz="2600" dirty="0"/>
              <a:t>approach is best if your audience may be displeased about or may resist what you have to say, </a:t>
            </a:r>
            <a:r>
              <a:rPr lang="en-US" sz="2600" dirty="0" smtClean="0"/>
              <a:t>or are skeptical </a:t>
            </a:r>
            <a:r>
              <a:rPr lang="en-US" sz="2600" dirty="0"/>
              <a:t>or </a:t>
            </a:r>
            <a:r>
              <a:rPr lang="en-US" sz="2600" dirty="0" smtClean="0"/>
              <a:t>hostile, or a junior writing to senior.</a:t>
            </a:r>
            <a:endParaRPr lang="en-US" sz="2600" dirty="0"/>
          </a:p>
          <a:p>
            <a:r>
              <a:rPr lang="en-US" sz="2600" dirty="0" smtClean="0"/>
              <a:t> Introduce </a:t>
            </a:r>
            <a:r>
              <a:rPr lang="en-US" sz="2600" dirty="0"/>
              <a:t>your complete findings and discuss all supporting details before presenting your conclusions and recommendations. </a:t>
            </a:r>
            <a:endParaRPr lang="en-US" sz="2600" dirty="0" smtClean="0"/>
          </a:p>
        </p:txBody>
      </p:sp>
    </p:spTree>
    <p:extLst>
      <p:ext uri="{BB962C8B-B14F-4D97-AF65-F5344CB8AC3E}">
        <p14:creationId xmlns:p14="http://schemas.microsoft.com/office/powerpoint/2010/main" val="2564789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5423" y="158840"/>
            <a:ext cx="10131425" cy="1000259"/>
          </a:xfrm>
        </p:spPr>
        <p:txBody>
          <a:bodyPr/>
          <a:lstStyle/>
          <a:p>
            <a:pPr algn="ctr"/>
            <a:r>
              <a:rPr lang="en-US" b="1" dirty="0" smtClean="0"/>
              <a:t>Direct vs indirect approach</a:t>
            </a:r>
            <a:endParaRPr lang="en-US" b="1" dirty="0"/>
          </a:p>
        </p:txBody>
      </p:sp>
      <p:sp>
        <p:nvSpPr>
          <p:cNvPr id="3" name="Content Placeholder 2"/>
          <p:cNvSpPr>
            <a:spLocks noGrp="1"/>
          </p:cNvSpPr>
          <p:nvPr>
            <p:ph sz="half" idx="1"/>
          </p:nvPr>
        </p:nvSpPr>
        <p:spPr>
          <a:xfrm>
            <a:off x="428225" y="1030310"/>
            <a:ext cx="4995334" cy="5383369"/>
          </a:xfrm>
        </p:spPr>
        <p:txBody>
          <a:bodyPr>
            <a:noAutofit/>
          </a:bodyPr>
          <a:lstStyle/>
          <a:p>
            <a:pPr marL="0" indent="0">
              <a:buNone/>
            </a:pPr>
            <a:r>
              <a:rPr lang="en-US" sz="2800" b="1" u="sng" dirty="0" smtClean="0"/>
              <a:t>DIRECT APPROACH</a:t>
            </a:r>
          </a:p>
          <a:p>
            <a:pPr>
              <a:buFont typeface="Arial" panose="020B0604020202020204" pitchFamily="34" charset="0"/>
              <a:buChar char="•"/>
            </a:pPr>
            <a:r>
              <a:rPr lang="en-US" sz="2800" dirty="0" smtClean="0"/>
              <a:t>Most </a:t>
            </a:r>
            <a:r>
              <a:rPr lang="en-US" sz="2800" dirty="0"/>
              <a:t>popular and convenient for business reports. It saves time and makes the rest of the report easier to follow</a:t>
            </a:r>
            <a:r>
              <a:rPr lang="en-US" sz="2800" dirty="0" smtClean="0"/>
              <a:t>.</a:t>
            </a:r>
          </a:p>
          <a:p>
            <a:pPr>
              <a:buFont typeface="Arial" panose="020B0604020202020204" pitchFamily="34" charset="0"/>
              <a:buChar char="•"/>
            </a:pPr>
            <a:r>
              <a:rPr lang="en-US" sz="2800" dirty="0" smtClean="0"/>
              <a:t>The </a:t>
            </a:r>
            <a:r>
              <a:rPr lang="en-US" sz="2800" dirty="0"/>
              <a:t>direct approach also produces a more forceful report. You sound sure of yourself when you state your conclusions confidently at the outset</a:t>
            </a:r>
          </a:p>
        </p:txBody>
      </p:sp>
      <p:sp>
        <p:nvSpPr>
          <p:cNvPr id="4" name="Content Placeholder 3"/>
          <p:cNvSpPr>
            <a:spLocks noGrp="1"/>
          </p:cNvSpPr>
          <p:nvPr>
            <p:ph sz="half" idx="2"/>
          </p:nvPr>
        </p:nvSpPr>
        <p:spPr>
          <a:xfrm>
            <a:off x="5681135" y="1030310"/>
            <a:ext cx="6340837" cy="5686022"/>
          </a:xfrm>
        </p:spPr>
        <p:txBody>
          <a:bodyPr>
            <a:noAutofit/>
          </a:bodyPr>
          <a:lstStyle/>
          <a:p>
            <a:pPr marL="0" indent="0">
              <a:buNone/>
            </a:pPr>
            <a:r>
              <a:rPr lang="en-US" sz="2800" b="1" u="sng" dirty="0" smtClean="0"/>
              <a:t>INDIRECT APPROACH</a:t>
            </a:r>
          </a:p>
          <a:p>
            <a:r>
              <a:rPr lang="en-US" sz="2800" dirty="0" smtClean="0"/>
              <a:t>By </a:t>
            </a:r>
            <a:r>
              <a:rPr lang="en-US" sz="2800" dirty="0"/>
              <a:t>deferring the conclusions and recommendations, you imply that you’ve weighed the evidence objectively without prejudging the </a:t>
            </a:r>
            <a:r>
              <a:rPr lang="en-US" sz="2800" dirty="0" smtClean="0"/>
              <a:t>facts.</a:t>
            </a:r>
          </a:p>
          <a:p>
            <a:r>
              <a:rPr lang="en-US" sz="2800" dirty="0" smtClean="0"/>
              <a:t>You </a:t>
            </a:r>
            <a:r>
              <a:rPr lang="en-US" sz="2800" dirty="0"/>
              <a:t>also imply that you’re subordinating your judgment to the audience, whose members are capable of drawing their own conclusions when they have access to all the facts.</a:t>
            </a:r>
          </a:p>
          <a:p>
            <a:endParaRPr lang="en-US" sz="2800" dirty="0"/>
          </a:p>
        </p:txBody>
      </p:sp>
    </p:spTree>
    <p:extLst>
      <p:ext uri="{BB962C8B-B14F-4D97-AF65-F5344CB8AC3E}">
        <p14:creationId xmlns:p14="http://schemas.microsoft.com/office/powerpoint/2010/main" val="2759048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5"/>
          <p:cNvSpPr>
            <a:spLocks noGrp="1" noChangeArrowheads="1"/>
          </p:cNvSpPr>
          <p:nvPr>
            <p:ph type="sldNum" sz="quarter" idx="12"/>
          </p:nvPr>
        </p:nvSpPr>
        <p:spPr/>
        <p:txBody>
          <a:bodyPr/>
          <a:lstStyle/>
          <a:p>
            <a:pPr>
              <a:defRPr/>
            </a:pPr>
            <a:fld id="{FC37D9B5-885A-44C9-BFCF-B1E9E6ED4384}" type="slidenum">
              <a:rPr lang="en-US" altLang="en-US"/>
              <a:pPr>
                <a:defRPr/>
              </a:pPr>
              <a:t>9</a:t>
            </a:fld>
            <a:endParaRPr lang="en-US" altLang="en-US"/>
          </a:p>
        </p:txBody>
      </p:sp>
      <p:pic>
        <p:nvPicPr>
          <p:cNvPr id="22531" name="Picture 8" descr="Chapter4_2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22532" name="TextBox 9"/>
          <p:cNvSpPr>
            <a:spLocks noChangeArrowheads="1"/>
          </p:cNvSpPr>
          <p:nvPr/>
        </p:nvSpPr>
        <p:spPr bwMode="auto">
          <a:xfrm rot="16200000">
            <a:off x="7298532" y="3277394"/>
            <a:ext cx="643890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hangingPunct="1">
              <a:lnSpc>
                <a:spcPct val="90000"/>
              </a:lnSpc>
            </a:pPr>
            <a:r>
              <a:rPr lang="en-US" altLang="en-US" sz="800"/>
              <a:t>© 2015 Cengage Learning. All Rights Reserved. May not be scanned, copied or duplicated, or posted to a publicly accessible website, in whole or in part.  © mostafa fawzy/Fotolia, © Marina Zlochin/Fotolia, © Dark Vectorangel/Fotolia</a:t>
            </a:r>
          </a:p>
        </p:txBody>
      </p:sp>
      <p:sp>
        <p:nvSpPr>
          <p:cNvPr id="22533" name="TextBox 10"/>
          <p:cNvSpPr>
            <a:spLocks noChangeArrowheads="1"/>
          </p:cNvSpPr>
          <p:nvPr/>
        </p:nvSpPr>
        <p:spPr bwMode="auto">
          <a:xfrm>
            <a:off x="2389188" y="390526"/>
            <a:ext cx="8158162" cy="121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ctr" eaLnBrk="1" hangingPunct="1">
              <a:lnSpc>
                <a:spcPct val="90000"/>
              </a:lnSpc>
            </a:pPr>
            <a:r>
              <a:rPr lang="en-US" altLang="en-US" sz="4000" b="1" dirty="0">
                <a:latin typeface="Helvetica" panose="020B0604020202020204" pitchFamily="34" charset="0"/>
              </a:rPr>
              <a:t>Channels Used for </a:t>
            </a:r>
          </a:p>
          <a:p>
            <a:pPr algn="ctr" eaLnBrk="1" hangingPunct="1">
              <a:lnSpc>
                <a:spcPct val="90000"/>
              </a:lnSpc>
            </a:pPr>
            <a:r>
              <a:rPr lang="en-US" altLang="en-US" sz="4000" b="1" dirty="0">
                <a:latin typeface="Helvetica" panose="020B0604020202020204" pitchFamily="34" charset="0"/>
              </a:rPr>
              <a:t>Positive Messages</a:t>
            </a:r>
          </a:p>
        </p:txBody>
      </p:sp>
      <p:grpSp>
        <p:nvGrpSpPr>
          <p:cNvPr id="16389" name="Group 19"/>
          <p:cNvGrpSpPr>
            <a:grpSpLocks/>
          </p:cNvGrpSpPr>
          <p:nvPr/>
        </p:nvGrpSpPr>
        <p:grpSpPr bwMode="auto">
          <a:xfrm>
            <a:off x="3303588" y="1677988"/>
            <a:ext cx="1598612" cy="2303462"/>
            <a:chOff x="1779677" y="1678625"/>
            <a:chExt cx="1598523" cy="2303508"/>
          </a:xfrm>
        </p:grpSpPr>
        <p:pic>
          <p:nvPicPr>
            <p:cNvPr id="22550" name="Picture 13" descr="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2377" y="1678625"/>
              <a:ext cx="1585823" cy="1872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22551" name="TextBox 16"/>
            <p:cNvSpPr>
              <a:spLocks noChangeArrowheads="1"/>
            </p:cNvSpPr>
            <p:nvPr/>
          </p:nvSpPr>
          <p:spPr bwMode="auto">
            <a:xfrm>
              <a:off x="1779677" y="3551246"/>
              <a:ext cx="158582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ctr" eaLnBrk="1" hangingPunct="1"/>
              <a:r>
                <a:rPr lang="en-US" altLang="en-US" sz="2200" b="1">
                  <a:solidFill>
                    <a:schemeClr val="bg1"/>
                  </a:solidFill>
                  <a:latin typeface="Helvetica" panose="020B0604020202020204" pitchFamily="34" charset="0"/>
                  <a:cs typeface="Helvetica" panose="020B0604020202020204" pitchFamily="34" charset="0"/>
                </a:rPr>
                <a:t>E-mails</a:t>
              </a:r>
            </a:p>
          </p:txBody>
        </p:sp>
      </p:grpSp>
      <p:grpSp>
        <p:nvGrpSpPr>
          <p:cNvPr id="16392" name="Group 20"/>
          <p:cNvGrpSpPr>
            <a:grpSpLocks/>
          </p:cNvGrpSpPr>
          <p:nvPr/>
        </p:nvGrpSpPr>
        <p:grpSpPr bwMode="auto">
          <a:xfrm>
            <a:off x="5495925" y="1698626"/>
            <a:ext cx="1785938" cy="2284413"/>
            <a:chOff x="3972192" y="1697869"/>
            <a:chExt cx="1785160" cy="2284264"/>
          </a:xfrm>
        </p:grpSpPr>
        <p:pic>
          <p:nvPicPr>
            <p:cNvPr id="22548" name="Picture 14" descr="0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2192" y="1697869"/>
              <a:ext cx="1785160" cy="1841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22549" name="TextBox 17"/>
            <p:cNvSpPr>
              <a:spLocks noChangeArrowheads="1"/>
            </p:cNvSpPr>
            <p:nvPr/>
          </p:nvSpPr>
          <p:spPr bwMode="auto">
            <a:xfrm>
              <a:off x="3972192" y="3551246"/>
              <a:ext cx="158582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ctr" eaLnBrk="1" hangingPunct="1"/>
              <a:r>
                <a:rPr lang="en-US" altLang="en-US" sz="2200" b="1">
                  <a:solidFill>
                    <a:schemeClr val="bg1"/>
                  </a:solidFill>
                  <a:latin typeface="Helvetica" panose="020B0604020202020204" pitchFamily="34" charset="0"/>
                  <a:cs typeface="Helvetica" panose="020B0604020202020204" pitchFamily="34" charset="0"/>
                </a:rPr>
                <a:t>Memos</a:t>
              </a:r>
            </a:p>
          </p:txBody>
        </p:sp>
      </p:grpSp>
      <p:grpSp>
        <p:nvGrpSpPr>
          <p:cNvPr id="16395" name="Group 21"/>
          <p:cNvGrpSpPr>
            <a:grpSpLocks/>
          </p:cNvGrpSpPr>
          <p:nvPr/>
        </p:nvGrpSpPr>
        <p:grpSpPr bwMode="auto">
          <a:xfrm>
            <a:off x="7675563" y="1601788"/>
            <a:ext cx="2049462" cy="2381250"/>
            <a:chOff x="6152191" y="1601649"/>
            <a:chExt cx="2049344" cy="2380484"/>
          </a:xfrm>
        </p:grpSpPr>
        <p:pic>
          <p:nvPicPr>
            <p:cNvPr id="22546" name="Picture 15" descr="0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2191" y="1601649"/>
              <a:ext cx="2049344" cy="1949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22547" name="TextBox 18"/>
            <p:cNvSpPr>
              <a:spLocks noChangeArrowheads="1"/>
            </p:cNvSpPr>
            <p:nvPr/>
          </p:nvSpPr>
          <p:spPr bwMode="auto">
            <a:xfrm>
              <a:off x="6321315" y="3551246"/>
              <a:ext cx="158582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ctr" eaLnBrk="1" hangingPunct="1"/>
              <a:r>
                <a:rPr lang="en-US" altLang="en-US" sz="2200" b="1">
                  <a:solidFill>
                    <a:schemeClr val="bg1"/>
                  </a:solidFill>
                  <a:latin typeface="Helvetica" panose="020B0604020202020204" pitchFamily="34" charset="0"/>
                  <a:cs typeface="Helvetica" panose="020B0604020202020204" pitchFamily="34" charset="0"/>
                </a:rPr>
                <a:t>Letters</a:t>
              </a:r>
            </a:p>
          </p:txBody>
        </p:sp>
      </p:grpSp>
      <p:grpSp>
        <p:nvGrpSpPr>
          <p:cNvPr id="16398" name="Group 28"/>
          <p:cNvGrpSpPr>
            <a:grpSpLocks/>
          </p:cNvGrpSpPr>
          <p:nvPr/>
        </p:nvGrpSpPr>
        <p:grpSpPr bwMode="auto">
          <a:xfrm>
            <a:off x="2755901" y="3981450"/>
            <a:ext cx="2740025" cy="2476500"/>
            <a:chOff x="1231387" y="3982133"/>
            <a:chExt cx="2740806" cy="2476228"/>
          </a:xfrm>
        </p:grpSpPr>
        <p:pic>
          <p:nvPicPr>
            <p:cNvPr id="22544" name="Picture 22" descr="01.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5157" y="3982133"/>
              <a:ext cx="2089955" cy="182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22545" name="TextBox 23"/>
            <p:cNvSpPr>
              <a:spLocks noChangeArrowheads="1"/>
            </p:cNvSpPr>
            <p:nvPr/>
          </p:nvSpPr>
          <p:spPr bwMode="auto">
            <a:xfrm>
              <a:off x="1231387" y="5750988"/>
              <a:ext cx="2740806" cy="707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ctr" eaLnBrk="1" hangingPunct="1">
                <a:lnSpc>
                  <a:spcPct val="90000"/>
                </a:lnSpc>
              </a:pPr>
              <a:r>
                <a:rPr lang="en-US" altLang="en-US" sz="2200" b="1">
                  <a:solidFill>
                    <a:schemeClr val="bg1"/>
                  </a:solidFill>
                  <a:latin typeface="Helvetica" panose="020B0604020202020204" pitchFamily="34" charset="0"/>
                  <a:cs typeface="Helvetica" panose="020B0604020202020204" pitchFamily="34" charset="0"/>
                </a:rPr>
                <a:t>Social media networks</a:t>
              </a:r>
            </a:p>
          </p:txBody>
        </p:sp>
      </p:grpSp>
      <p:grpSp>
        <p:nvGrpSpPr>
          <p:cNvPr id="16401" name="Group 29"/>
          <p:cNvGrpSpPr>
            <a:grpSpLocks/>
          </p:cNvGrpSpPr>
          <p:nvPr/>
        </p:nvGrpSpPr>
        <p:grpSpPr bwMode="auto">
          <a:xfrm>
            <a:off x="4935539" y="3981451"/>
            <a:ext cx="2740025" cy="2200275"/>
            <a:chOff x="3411385" y="3982133"/>
            <a:chExt cx="2740806" cy="2199742"/>
          </a:xfrm>
        </p:grpSpPr>
        <p:pic>
          <p:nvPicPr>
            <p:cNvPr id="22542" name="Picture 24" descr="01.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67588" y="3982133"/>
              <a:ext cx="1593563" cy="1768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22543" name="TextBox 25"/>
            <p:cNvSpPr>
              <a:spLocks noChangeArrowheads="1"/>
            </p:cNvSpPr>
            <p:nvPr/>
          </p:nvSpPr>
          <p:spPr bwMode="auto">
            <a:xfrm>
              <a:off x="3411385" y="5750988"/>
              <a:ext cx="274080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ctr" eaLnBrk="1" hangingPunct="1"/>
              <a:r>
                <a:rPr lang="en-US" altLang="en-US" sz="2200" b="1">
                  <a:solidFill>
                    <a:schemeClr val="bg1"/>
                  </a:solidFill>
                  <a:latin typeface="Helvetica" panose="020B0604020202020204" pitchFamily="34" charset="0"/>
                  <a:cs typeface="Helvetica" panose="020B0604020202020204" pitchFamily="34" charset="0"/>
                </a:rPr>
                <a:t>Blogs</a:t>
              </a:r>
            </a:p>
          </p:txBody>
        </p:sp>
      </p:grpSp>
      <p:grpSp>
        <p:nvGrpSpPr>
          <p:cNvPr id="16404" name="Group 30"/>
          <p:cNvGrpSpPr>
            <a:grpSpLocks/>
          </p:cNvGrpSpPr>
          <p:nvPr/>
        </p:nvGrpSpPr>
        <p:grpSpPr bwMode="auto">
          <a:xfrm>
            <a:off x="7281864" y="3981450"/>
            <a:ext cx="2740025" cy="2476500"/>
            <a:chOff x="5757352" y="3982133"/>
            <a:chExt cx="2740806" cy="2476228"/>
          </a:xfrm>
        </p:grpSpPr>
        <p:pic>
          <p:nvPicPr>
            <p:cNvPr id="22540" name="Picture 26" descr="01.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58109" y="3982133"/>
              <a:ext cx="1995408" cy="1768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22541" name="TextBox 27"/>
            <p:cNvSpPr>
              <a:spLocks noChangeArrowheads="1"/>
            </p:cNvSpPr>
            <p:nvPr/>
          </p:nvSpPr>
          <p:spPr bwMode="auto">
            <a:xfrm>
              <a:off x="5757352" y="5750988"/>
              <a:ext cx="2740806" cy="707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ctr" eaLnBrk="1" hangingPunct="1">
                <a:lnSpc>
                  <a:spcPct val="90000"/>
                </a:lnSpc>
              </a:pPr>
              <a:r>
                <a:rPr lang="en-US" altLang="en-US" sz="2200" b="1">
                  <a:solidFill>
                    <a:schemeClr val="bg1"/>
                  </a:solidFill>
                  <a:latin typeface="Helvetica" panose="020B0604020202020204" pitchFamily="34" charset="0"/>
                  <a:cs typeface="Helvetica" panose="020B0604020202020204" pitchFamily="34" charset="0"/>
                </a:rPr>
                <a:t>IM and text messages</a:t>
              </a:r>
            </a:p>
          </p:txBody>
        </p:sp>
      </p:grpSp>
    </p:spTree>
    <p:extLst>
      <p:ext uri="{BB962C8B-B14F-4D97-AF65-F5344CB8AC3E}">
        <p14:creationId xmlns:p14="http://schemas.microsoft.com/office/powerpoint/2010/main" val="390078322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entr" presetSubtype="1816536" fill="hold" nodeType="clickEffect">
                                  <p:stCondLst>
                                    <p:cond delay="0"/>
                                  </p:stCondLst>
                                  <p:childTnLst>
                                    <p:set>
                                      <p:cBhvr>
                                        <p:cTn id="6" dur="1" fill="hold">
                                          <p:stCondLst>
                                            <p:cond delay="499"/>
                                          </p:stCondLst>
                                        </p:cTn>
                                        <p:tgtEl>
                                          <p:spTgt spid="1638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0" presetClass="entr" presetSubtype="1816536" fill="hold" nodeType="clickEffect">
                                  <p:stCondLst>
                                    <p:cond delay="0"/>
                                  </p:stCondLst>
                                  <p:childTnLst>
                                    <p:set>
                                      <p:cBhvr>
                                        <p:cTn id="10" dur="1" fill="hold">
                                          <p:stCondLst>
                                            <p:cond delay="499"/>
                                          </p:stCondLst>
                                        </p:cTn>
                                        <p:tgtEl>
                                          <p:spTgt spid="1639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0" presetClass="entr" presetSubtype="1816536" fill="hold" nodeType="clickEffect">
                                  <p:stCondLst>
                                    <p:cond delay="0"/>
                                  </p:stCondLst>
                                  <p:childTnLst>
                                    <p:set>
                                      <p:cBhvr>
                                        <p:cTn id="14" dur="1" fill="hold">
                                          <p:stCondLst>
                                            <p:cond delay="499"/>
                                          </p:stCondLst>
                                        </p:cTn>
                                        <p:tgtEl>
                                          <p:spTgt spid="1639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0" presetClass="entr" presetSubtype="1816536" fill="hold" nodeType="clickEffect">
                                  <p:stCondLst>
                                    <p:cond delay="0"/>
                                  </p:stCondLst>
                                  <p:childTnLst>
                                    <p:set>
                                      <p:cBhvr>
                                        <p:cTn id="18" dur="1" fill="hold">
                                          <p:stCondLst>
                                            <p:cond delay="499"/>
                                          </p:stCondLst>
                                        </p:cTn>
                                        <p:tgtEl>
                                          <p:spTgt spid="1639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0" presetClass="entr" presetSubtype="1816536" fill="hold" nodeType="clickEffect">
                                  <p:stCondLst>
                                    <p:cond delay="0"/>
                                  </p:stCondLst>
                                  <p:childTnLst>
                                    <p:set>
                                      <p:cBhvr>
                                        <p:cTn id="22" dur="1" fill="hold">
                                          <p:stCondLst>
                                            <p:cond delay="499"/>
                                          </p:stCondLst>
                                        </p:cTn>
                                        <p:tgtEl>
                                          <p:spTgt spid="1640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0" presetClass="entr" presetSubtype="1816536" fill="hold" nodeType="clickEffect">
                                  <p:stCondLst>
                                    <p:cond delay="0"/>
                                  </p:stCondLst>
                                  <p:childTnLst>
                                    <p:set>
                                      <p:cBhvr>
                                        <p:cTn id="26" dur="1" fill="hold">
                                          <p:stCondLst>
                                            <p:cond delay="499"/>
                                          </p:stCondLst>
                                        </p:cTn>
                                        <p:tgtEl>
                                          <p:spTgt spid="164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969</TotalTime>
  <Words>2378</Words>
  <Application>Microsoft Office PowerPoint</Application>
  <PresentationFormat>Widescreen</PresentationFormat>
  <Paragraphs>355</Paragraphs>
  <Slides>43</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43</vt:i4>
      </vt:variant>
    </vt:vector>
  </HeadingPairs>
  <TitlesOfParts>
    <vt:vector size="55" baseType="lpstr">
      <vt:lpstr>MS PGothic</vt:lpstr>
      <vt:lpstr>Arial</vt:lpstr>
      <vt:lpstr>Arial Narrow</vt:lpstr>
      <vt:lpstr>Calibri</vt:lpstr>
      <vt:lpstr>Calibri Light</vt:lpstr>
      <vt:lpstr>Candara</vt:lpstr>
      <vt:lpstr>Helvetica</vt:lpstr>
      <vt:lpstr>Helvetica Neue</vt:lpstr>
      <vt:lpstr>proxima-nova</vt:lpstr>
      <vt:lpstr>Times New Roman</vt:lpstr>
      <vt:lpstr>Wingdings</vt:lpstr>
      <vt:lpstr>Celestial</vt:lpstr>
      <vt:lpstr>Writing positive messages</vt:lpstr>
      <vt:lpstr>Topics to discuss:</vt:lpstr>
      <vt:lpstr>PowerPoint Presentation</vt:lpstr>
      <vt:lpstr>PowerPoint Presentation</vt:lpstr>
      <vt:lpstr>Routine/Positive Messages </vt:lpstr>
      <vt:lpstr>PowerPoint Presentation</vt:lpstr>
      <vt:lpstr>Direct vs indirect approach</vt:lpstr>
      <vt:lpstr>Direct vs indirect approach</vt:lpstr>
      <vt:lpstr>PowerPoint Presentation</vt:lpstr>
      <vt:lpstr>PowerPoint Presentation</vt:lpstr>
      <vt:lpstr>PowerPoint Presentation</vt:lpstr>
      <vt:lpstr>PowerPoint Presentation</vt:lpstr>
      <vt:lpstr>Sample Tasks for positive messages.</vt:lpstr>
      <vt:lpstr>PowerPoint Presentation</vt:lpstr>
      <vt:lpstr>PowerPoint Presentation</vt:lpstr>
      <vt:lpstr>1/3. Asking for Information and Action</vt:lpstr>
      <vt:lpstr>Answering Requests for Information or Action</vt:lpstr>
      <vt:lpstr>TASK:  Review the positive message letter given on page 87 and 88. </vt:lpstr>
      <vt:lpstr>PowerPoint Presentation</vt:lpstr>
      <vt:lpstr>PowerPoint Presentation</vt:lpstr>
      <vt:lpstr>2/3. Making claims and adjustments</vt:lpstr>
      <vt:lpstr>Goodwill messages. </vt:lpstr>
      <vt:lpstr>Sending congratulations on significant achievements.</vt:lpstr>
      <vt:lpstr>Expressing appreciation:</vt:lpstr>
      <vt:lpstr>PowerPoint Presentation</vt:lpstr>
      <vt:lpstr>OFFERING CONDOLENCE: </vt:lpstr>
      <vt:lpstr>How to write a condolence letter?</vt:lpstr>
      <vt:lpstr>PowerPoint Presentation</vt:lpstr>
      <vt:lpstr>2.1/3. Writing claims-Outline</vt:lpstr>
      <vt:lpstr>Sample </vt:lpstr>
      <vt:lpstr> task: Review the sample response to a complaint/ claim letter when the buyer is at fault.   Page .</vt:lpstr>
      <vt:lpstr>Sample task.</vt:lpstr>
      <vt:lpstr>2.2/3. Adjustment letters.</vt:lpstr>
      <vt:lpstr>Writing adjustment letters.</vt:lpstr>
      <vt:lpstr>Adjustment letters-outline</vt:lpstr>
      <vt:lpstr>Sample adjustment letters.  </vt:lpstr>
      <vt:lpstr>Task: Write a claim and an adjustment letter.</vt:lpstr>
      <vt:lpstr>3/3. Asking for Recommendations</vt:lpstr>
      <vt:lpstr>Task:   Review the Sample recommendation letter on page number 186.</vt:lpstr>
      <vt:lpstr>TASK.</vt:lpstr>
      <vt:lpstr>Providing Recommendations and References</vt:lpstr>
      <vt:lpstr>Effective Recommendation Letter</vt:lpstr>
      <vt:lpstr>Tasks.  1. review Sample recommendation letter on page 186.  2. write a recommendation letter to your colleague WHO has applied for the post of software engineer at a.b.c. company.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positive messages</dc:title>
  <dc:creator>Javed Iqbal</dc:creator>
  <cp:lastModifiedBy>MSHS</cp:lastModifiedBy>
  <cp:revision>101</cp:revision>
  <dcterms:created xsi:type="dcterms:W3CDTF">2019-03-22T04:10:58Z</dcterms:created>
  <dcterms:modified xsi:type="dcterms:W3CDTF">2021-05-21T09:02:11Z</dcterms:modified>
</cp:coreProperties>
</file>