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304" r:id="rId3"/>
    <p:sldId id="285" r:id="rId4"/>
    <p:sldId id="286" r:id="rId5"/>
    <p:sldId id="287" r:id="rId6"/>
    <p:sldId id="288" r:id="rId7"/>
    <p:sldId id="301" r:id="rId8"/>
    <p:sldId id="289" r:id="rId9"/>
    <p:sldId id="291" r:id="rId10"/>
    <p:sldId id="290" r:id="rId11"/>
    <p:sldId id="302" r:id="rId12"/>
    <p:sldId id="303" r:id="rId13"/>
    <p:sldId id="292" r:id="rId14"/>
    <p:sldId id="306" r:id="rId15"/>
    <p:sldId id="278" r:id="rId16"/>
    <p:sldId id="281" r:id="rId17"/>
    <p:sldId id="307" r:id="rId18"/>
    <p:sldId id="266" r:id="rId19"/>
    <p:sldId id="272" r:id="rId20"/>
    <p:sldId id="273" r:id="rId21"/>
    <p:sldId id="259" r:id="rId22"/>
    <p:sldId id="260" r:id="rId23"/>
    <p:sldId id="263" r:id="rId24"/>
    <p:sldId id="267" r:id="rId25"/>
    <p:sldId id="262" r:id="rId26"/>
    <p:sldId id="300" r:id="rId27"/>
    <p:sldId id="293" r:id="rId28"/>
    <p:sldId id="274" r:id="rId29"/>
    <p:sldId id="308" r:id="rId30"/>
    <p:sldId id="269" r:id="rId31"/>
    <p:sldId id="270" r:id="rId32"/>
    <p:sldId id="295" r:id="rId33"/>
    <p:sldId id="279" r:id="rId34"/>
    <p:sldId id="299" r:id="rId35"/>
    <p:sldId id="280" r:id="rId36"/>
    <p:sldId id="275" r:id="rId37"/>
    <p:sldId id="277" r:id="rId38"/>
    <p:sldId id="268" r:id="rId39"/>
    <p:sldId id="282" r:id="rId40"/>
    <p:sldId id="30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631B3-C529-4B32-820B-718A47ACD0ED}" type="datetimeFigureOut">
              <a:rPr lang="en-US" smtClean="0"/>
              <a:t>01-Apr-21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161B1-1C34-453B-9D74-D17CC1460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846D54-EDA1-485D-9E95-856B54D32D08}" type="slidenum">
              <a:rPr lang="en-CA" altLang="en-US"/>
              <a:pPr/>
              <a:t>4</a:t>
            </a:fld>
            <a:endParaRPr lang="en-CA" alt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343400"/>
            <a:ext cx="60198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6962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1FC9B587-7A13-47C4-80CF-2AB5D53F37D6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20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191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23B19FE4-D943-4DAD-BF14-8B58820CCF04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28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333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5555E-DD25-48F9-9C8A-AB42E92B891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574675"/>
            <a:ext cx="6107112" cy="3436938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0388"/>
            <a:ext cx="5029200" cy="3986212"/>
          </a:xfrm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4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5F59A5D2-5F39-48D7-B718-E7376B0BEC68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36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185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6713A1A8-7B94-4D28-9810-9C3553EC8643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37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0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ED5A6E-9D50-41FB-80D3-EAE8E755AE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67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C83CC3-F765-42B6-817F-BC0D48BA610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283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7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334750-E850-4550-9FB4-AAE58416928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93538" name="Rectangle 2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93539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93540" name="Rectangle 2052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3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D6F8A-474C-467E-B6E3-CEED4445031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70680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D7EB8-BCDB-4F7C-A411-E065F293EA8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9090" name="Rectangle 2050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9091" name="Rectangle 205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1264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DF45-2A90-46B3-9E9A-E6477FCF743C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7715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77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50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EADF45-2A90-46B3-9E9A-E6477FCF743C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7154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altLang="en-US"/>
              <a:t> (http://lowery.tamu.edu/teaming/morgan1/index.htm)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77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76238" y="696913"/>
            <a:ext cx="6107112" cy="3436937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77156" name="Rectangle 1028"/>
          <p:cNvSpPr>
            <a:spLocks noChangeArrowheads="1"/>
          </p:cNvSpPr>
          <p:nvPr/>
        </p:nvSpPr>
        <p:spPr bwMode="auto">
          <a:xfrm>
            <a:off x="9271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38BD6-8A01-4FB9-A35C-A64068F6CF17}" type="slidenum">
              <a:rPr lang="en-CA" altLang="en-US"/>
              <a:pPr/>
              <a:t>17</a:t>
            </a:fld>
            <a:endParaRPr lang="en-CA" alt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4343400"/>
            <a:ext cx="60198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548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8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F0931E74-2A90-4AAE-A424-5B74FEA5FC36}" type="slidenum">
              <a:rPr lang="en-US" altLang="en-US" sz="1200">
                <a:latin typeface="Calibri" panose="020F0502020204030204" pitchFamily="34" charset="0"/>
              </a:rPr>
              <a:pPr algn="r" eaLnBrk="1" hangingPunct="1"/>
              <a:t>19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5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01-Apr-21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584915"/>
            <a:ext cx="8825658" cy="1424189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8" y="2336832"/>
            <a:ext cx="11440793" cy="342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4562" y="173831"/>
            <a:ext cx="10573554" cy="850005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3200" dirty="0">
                <a:latin typeface="Lucida Calligraphy" panose="03010101010101010101" pitchFamily="66" charset="0"/>
              </a:rPr>
              <a:t>Five Issues to be Considered </a:t>
            </a:r>
            <a:r>
              <a:rPr lang="en-US" altLang="en-US" sz="3200" dirty="0" smtClean="0">
                <a:latin typeface="Lucida Calligraphy" panose="03010101010101010101" pitchFamily="66" charset="0"/>
              </a:rPr>
              <a:t>in Team </a:t>
            </a:r>
            <a:r>
              <a:rPr lang="en-US" altLang="en-US" sz="3200" dirty="0">
                <a:latin typeface="Lucida Calligraphy" panose="03010101010101010101" pitchFamily="66" charset="0"/>
              </a:rPr>
              <a:t>Building</a:t>
            </a:r>
          </a:p>
        </p:txBody>
      </p:sp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577938" y="1435960"/>
            <a:ext cx="10845621" cy="4435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dirty="0"/>
          </a:p>
          <a:p>
            <a:pPr>
              <a:lnSpc>
                <a:spcPct val="85000"/>
              </a:lnSpc>
              <a:buFontTx/>
              <a:buAutoNum type="arabicPeriod"/>
            </a:pPr>
            <a:r>
              <a:rPr lang="en-US" altLang="en-US" b="1" dirty="0" smtClean="0"/>
              <a:t>Interdependence: </a:t>
            </a:r>
            <a:r>
              <a:rPr lang="en-US" altLang="en-US" dirty="0" smtClean="0"/>
              <a:t>Consider</a:t>
            </a:r>
            <a:r>
              <a:rPr lang="en-US" dirty="0" smtClean="0"/>
              <a:t> </a:t>
            </a:r>
            <a:r>
              <a:rPr lang="en-US" dirty="0"/>
              <a:t>how </a:t>
            </a:r>
            <a:r>
              <a:rPr lang="en-US" dirty="0" smtClean="0"/>
              <a:t>individual and collective actions lead to optimal </a:t>
            </a:r>
            <a:r>
              <a:rPr lang="en-US" dirty="0"/>
              <a:t>outcomes. </a:t>
            </a:r>
            <a:r>
              <a:rPr lang="en-US" dirty="0" smtClean="0"/>
              <a:t>Team task </a:t>
            </a:r>
            <a:r>
              <a:rPr lang="en-US" dirty="0"/>
              <a:t>should be such that it requires cooperative interdependence. </a:t>
            </a:r>
            <a:endParaRPr lang="en-US" dirty="0" smtClean="0"/>
          </a:p>
          <a:p>
            <a:pPr>
              <a:lnSpc>
                <a:spcPct val="85000"/>
              </a:lnSpc>
              <a:buFontTx/>
              <a:buAutoNum type="arabicPeriod"/>
            </a:pPr>
            <a:endParaRPr lang="en-US" altLang="en-US" dirty="0"/>
          </a:p>
          <a:p>
            <a:pPr>
              <a:lnSpc>
                <a:spcPct val="85000"/>
              </a:lnSpc>
              <a:buAutoNum type="arabicPeriod" startAt="2"/>
            </a:pPr>
            <a:r>
              <a:rPr lang="en-US" altLang="en-US" b="1" dirty="0" smtClean="0"/>
              <a:t>Goal Specification: </a:t>
            </a:r>
            <a:r>
              <a:rPr lang="en-US" altLang="en-US" dirty="0" smtClean="0"/>
              <a:t>Develop </a:t>
            </a:r>
            <a:r>
              <a:rPr lang="en-US" dirty="0"/>
              <a:t>mission and goals </a:t>
            </a:r>
            <a:r>
              <a:rPr lang="en-US" dirty="0" smtClean="0"/>
              <a:t>statement, </a:t>
            </a:r>
            <a:r>
              <a:rPr lang="en-US" altLang="en-US" dirty="0" smtClean="0"/>
              <a:t>individual and </a:t>
            </a:r>
            <a:r>
              <a:rPr lang="en-US" dirty="0"/>
              <a:t>common goals for team </a:t>
            </a:r>
            <a:r>
              <a:rPr lang="en-US" dirty="0" smtClean="0"/>
              <a:t>achievement and communicate properly.</a:t>
            </a:r>
          </a:p>
          <a:p>
            <a:pPr marL="0" indent="0">
              <a:lnSpc>
                <a:spcPct val="85000"/>
              </a:lnSpc>
            </a:pPr>
            <a:r>
              <a:rPr lang="en-US" dirty="0" smtClean="0"/>
              <a:t> </a:t>
            </a:r>
            <a:endParaRPr lang="en-US" altLang="en-US" b="1" dirty="0"/>
          </a:p>
          <a:p>
            <a:pPr>
              <a:lnSpc>
                <a:spcPct val="85000"/>
              </a:lnSpc>
              <a:buAutoNum type="arabicPeriod" startAt="3"/>
            </a:pPr>
            <a:r>
              <a:rPr lang="en-US" altLang="en-US" b="1" dirty="0" smtClean="0"/>
              <a:t>Cohesiveness-</a:t>
            </a:r>
            <a:r>
              <a:rPr lang="en-US" dirty="0" smtClean="0"/>
              <a:t> Attractiveness </a:t>
            </a:r>
            <a:r>
              <a:rPr lang="en-US" dirty="0"/>
              <a:t>of team </a:t>
            </a:r>
            <a:r>
              <a:rPr lang="en-US" dirty="0" smtClean="0"/>
              <a:t>membership. Unity. </a:t>
            </a:r>
          </a:p>
          <a:p>
            <a:pPr>
              <a:lnSpc>
                <a:spcPct val="85000"/>
              </a:lnSpc>
              <a:buAutoNum type="arabicPeriod" startAt="3"/>
            </a:pPr>
            <a:endParaRPr lang="en-US" dirty="0"/>
          </a:p>
          <a:p>
            <a:pPr>
              <a:lnSpc>
                <a:spcPct val="85000"/>
              </a:lnSpc>
              <a:buFont typeface="+mj-lt"/>
              <a:buAutoNum type="alphaUcPeriod"/>
            </a:pPr>
            <a:r>
              <a:rPr lang="en-US" altLang="en-US" b="1" dirty="0" smtClean="0">
                <a:solidFill>
                  <a:srgbClr val="FF0000"/>
                </a:solidFill>
              </a:rPr>
              <a:t>Social cohesiveness</a:t>
            </a:r>
            <a:r>
              <a:rPr lang="en-US" altLang="en-US" dirty="0" smtClean="0"/>
              <a:t>: </a:t>
            </a:r>
            <a:r>
              <a:rPr lang="en-US" altLang="en-US" dirty="0"/>
              <a:t>B</a:t>
            </a:r>
            <a:r>
              <a:rPr lang="en-US" dirty="0" smtClean="0"/>
              <a:t>onds </a:t>
            </a:r>
            <a:r>
              <a:rPr lang="en-US" dirty="0"/>
              <a:t>of interpersonal attraction that link team </a:t>
            </a:r>
            <a:r>
              <a:rPr lang="en-US" dirty="0" smtClean="0"/>
              <a:t>members resulting a pleasant team life.</a:t>
            </a:r>
          </a:p>
          <a:p>
            <a:pPr>
              <a:lnSpc>
                <a:spcPct val="85000"/>
              </a:lnSpc>
              <a:buFont typeface="+mj-lt"/>
              <a:buAutoNum type="alphaUcPeriod"/>
            </a:pPr>
            <a:r>
              <a:rPr lang="en-US" b="1" dirty="0">
                <a:solidFill>
                  <a:srgbClr val="FF0000"/>
                </a:solidFill>
              </a:rPr>
              <a:t>Task </a:t>
            </a:r>
            <a:r>
              <a:rPr lang="en-US" b="1" dirty="0" smtClean="0">
                <a:solidFill>
                  <a:srgbClr val="FF0000"/>
                </a:solidFill>
              </a:rPr>
              <a:t>cohesiveness: </a:t>
            </a:r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the way in which skills and abilities of the team members mesh to allow effective performance</a:t>
            </a:r>
            <a:r>
              <a:rPr lang="en-US" dirty="0" smtClean="0"/>
              <a:t>.</a:t>
            </a:r>
            <a:endParaRPr lang="en-US" altLang="en-US" sz="2000" dirty="0"/>
          </a:p>
          <a:p>
            <a:pPr>
              <a:lnSpc>
                <a:spcPct val="85000"/>
              </a:lnSpc>
            </a:pPr>
            <a:endParaRPr lang="en-US" altLang="en-US" sz="2000" dirty="0"/>
          </a:p>
        </p:txBody>
      </p:sp>
      <p:sp>
        <p:nvSpPr>
          <p:cNvPr id="176132" name="Rectangle 1028"/>
          <p:cNvSpPr>
            <a:spLocks noChangeArrowheads="1"/>
          </p:cNvSpPr>
          <p:nvPr/>
        </p:nvSpPr>
        <p:spPr bwMode="auto">
          <a:xfrm>
            <a:off x="1554164" y="-9525"/>
            <a:ext cx="406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910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34562" y="173831"/>
            <a:ext cx="10573554" cy="850005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3200" dirty="0">
                <a:latin typeface="Lucida Calligraphy" panose="03010101010101010101" pitchFamily="66" charset="0"/>
              </a:rPr>
              <a:t>Five Issues to be Considered </a:t>
            </a:r>
            <a:r>
              <a:rPr lang="en-US" altLang="en-US" sz="3200" dirty="0" smtClean="0">
                <a:latin typeface="Lucida Calligraphy" panose="03010101010101010101" pitchFamily="66" charset="0"/>
              </a:rPr>
              <a:t>in Team </a:t>
            </a:r>
            <a:r>
              <a:rPr lang="en-US" altLang="en-US" sz="3200" dirty="0">
                <a:latin typeface="Lucida Calligraphy" panose="03010101010101010101" pitchFamily="66" charset="0"/>
              </a:rPr>
              <a:t>Building</a:t>
            </a:r>
          </a:p>
        </p:txBody>
      </p:sp>
      <p:sp>
        <p:nvSpPr>
          <p:cNvPr id="176131" name="Rectangle 1027"/>
          <p:cNvSpPr>
            <a:spLocks noChangeArrowheads="1"/>
          </p:cNvSpPr>
          <p:nvPr/>
        </p:nvSpPr>
        <p:spPr bwMode="auto">
          <a:xfrm>
            <a:off x="680969" y="1603386"/>
            <a:ext cx="10845621" cy="3964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buAutoNum type="arabicPeriod" startAt="4"/>
            </a:pPr>
            <a:r>
              <a:rPr lang="en-US" altLang="en-US" sz="2800" b="1" dirty="0" smtClean="0"/>
              <a:t>Roles </a:t>
            </a:r>
            <a:r>
              <a:rPr lang="en-US" altLang="en-US" sz="2800" b="1" dirty="0"/>
              <a:t>and Norms: </a:t>
            </a:r>
            <a:r>
              <a:rPr lang="en-US" altLang="en-US" dirty="0"/>
              <a:t>T</a:t>
            </a:r>
            <a:r>
              <a:rPr lang="en-US" dirty="0"/>
              <a:t>he assignment of roles to members who can perform them </a:t>
            </a:r>
            <a:r>
              <a:rPr lang="en-US" dirty="0" smtClean="0"/>
              <a:t>effectively, the understanding </a:t>
            </a:r>
            <a:r>
              <a:rPr lang="en-US" dirty="0"/>
              <a:t>and </a:t>
            </a:r>
            <a:r>
              <a:rPr lang="en-US" dirty="0" smtClean="0"/>
              <a:t>acceptance of the norms </a:t>
            </a:r>
            <a:r>
              <a:rPr lang="en-US" dirty="0"/>
              <a:t>governing the assignment of </a:t>
            </a:r>
            <a:r>
              <a:rPr lang="en-US" dirty="0" smtClean="0"/>
              <a:t>roles </a:t>
            </a:r>
            <a:r>
              <a:rPr lang="en-US" dirty="0"/>
              <a:t>by team members</a:t>
            </a:r>
            <a:r>
              <a:rPr lang="en-US" dirty="0" smtClean="0"/>
              <a:t> is essential. </a:t>
            </a:r>
          </a:p>
          <a:p>
            <a:pPr marL="0" indent="0">
              <a:lnSpc>
                <a:spcPct val="85000"/>
              </a:lnSpc>
            </a:pPr>
            <a:r>
              <a:rPr lang="en-US" dirty="0" smtClean="0"/>
              <a:t>Norms </a:t>
            </a:r>
            <a:r>
              <a:rPr lang="en-US" dirty="0"/>
              <a:t>include the rewards for </a:t>
            </a:r>
            <a:r>
              <a:rPr lang="en-US" dirty="0" smtClean="0"/>
              <a:t>upholding </a:t>
            </a:r>
            <a:r>
              <a:rPr lang="en-US" dirty="0"/>
              <a:t>as well as the sanctions for norm violations.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b="1" dirty="0"/>
          </a:p>
          <a:p>
            <a:pPr>
              <a:lnSpc>
                <a:spcPct val="85000"/>
              </a:lnSpc>
              <a:buAutoNum type="arabicPeriod" startAt="5"/>
            </a:pPr>
            <a:r>
              <a:rPr lang="en-US" altLang="en-US" sz="2800" b="1" dirty="0" smtClean="0"/>
              <a:t>Communication- </a:t>
            </a:r>
            <a:r>
              <a:rPr lang="en-US" altLang="en-US" dirty="0"/>
              <a:t>D</a:t>
            </a:r>
            <a:r>
              <a:rPr lang="en-US" dirty="0" smtClean="0"/>
              <a:t>evelop </a:t>
            </a:r>
            <a:r>
              <a:rPr lang="en-US" dirty="0"/>
              <a:t>an effective communication network; who communicates to whom; is there anybody “out of the loop?” </a:t>
            </a:r>
            <a:endParaRPr lang="en-US" dirty="0" smtClean="0"/>
          </a:p>
          <a:p>
            <a:pPr marL="0" indent="0">
              <a:lnSpc>
                <a:spcPct val="85000"/>
              </a:lnSpc>
            </a:pPr>
            <a:r>
              <a:rPr lang="en-US" altLang="en-US" b="1" dirty="0" smtClean="0"/>
              <a:t>Practice: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Active </a:t>
            </a:r>
            <a:r>
              <a:rPr lang="en-US" dirty="0"/>
              <a:t>listening </a:t>
            </a:r>
            <a:r>
              <a:rPr lang="en-US" dirty="0" smtClean="0"/>
              <a:t>exercises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/>
              <a:t>G</a:t>
            </a:r>
            <a:r>
              <a:rPr lang="en-US" dirty="0" smtClean="0"/>
              <a:t>iving </a:t>
            </a:r>
            <a:r>
              <a:rPr lang="en-US" dirty="0"/>
              <a:t>and receiving </a:t>
            </a:r>
            <a:r>
              <a:rPr lang="en-US" dirty="0" smtClean="0"/>
              <a:t>feedback</a:t>
            </a:r>
          </a:p>
          <a:p>
            <a:pPr marL="342900" indent="-342900">
              <a:lnSpc>
                <a:spcPct val="85000"/>
              </a:lnSpc>
              <a:buFont typeface="Wingdings" panose="05000000000000000000" pitchFamily="2" charset="2"/>
              <a:buChar char="Ø"/>
            </a:pPr>
            <a:r>
              <a:rPr lang="en-US" dirty="0"/>
              <a:t>C</a:t>
            </a:r>
            <a:r>
              <a:rPr lang="en-US" dirty="0" smtClean="0"/>
              <a:t>hecking </a:t>
            </a:r>
            <a:r>
              <a:rPr lang="en-US" dirty="0"/>
              <a:t>for comprehension of verbal </a:t>
            </a:r>
            <a:r>
              <a:rPr lang="en-US" dirty="0" smtClean="0"/>
              <a:t>messages.</a:t>
            </a:r>
            <a:endParaRPr lang="en-US" altLang="en-US" b="1" dirty="0"/>
          </a:p>
          <a:p>
            <a:pPr>
              <a:lnSpc>
                <a:spcPct val="85000"/>
              </a:lnSpc>
            </a:pPr>
            <a:endParaRPr lang="en-US" altLang="en-US" dirty="0"/>
          </a:p>
        </p:txBody>
      </p:sp>
      <p:sp>
        <p:nvSpPr>
          <p:cNvPr id="176132" name="Rectangle 1028"/>
          <p:cNvSpPr>
            <a:spLocks noChangeArrowheads="1"/>
          </p:cNvSpPr>
          <p:nvPr/>
        </p:nvSpPr>
        <p:spPr bwMode="auto">
          <a:xfrm>
            <a:off x="1554164" y="-9525"/>
            <a:ext cx="4067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383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9908" y="2655006"/>
            <a:ext cx="7416064" cy="1400530"/>
          </a:xfrm>
        </p:spPr>
        <p:txBody>
          <a:bodyPr/>
          <a:lstStyle/>
          <a:p>
            <a:r>
              <a:rPr lang="en-US" sz="5400" b="1" dirty="0">
                <a:latin typeface="Lucida Calligraphy" panose="03010101010101010101" pitchFamily="66" charset="0"/>
              </a:rPr>
              <a:t>Group </a:t>
            </a:r>
            <a:r>
              <a:rPr lang="en-US" sz="5400" b="1" dirty="0" smtClean="0">
                <a:latin typeface="Lucida Calligraphy" panose="03010101010101010101" pitchFamily="66" charset="0"/>
              </a:rPr>
              <a:t>discussion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33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07" y="169383"/>
            <a:ext cx="9404723" cy="912443"/>
          </a:xfrm>
        </p:spPr>
        <p:txBody>
          <a:bodyPr/>
          <a:lstStyle/>
          <a:p>
            <a:r>
              <a:rPr lang="en-US" b="1" dirty="0" smtClean="0">
                <a:latin typeface="Lucida Calligraphy" panose="03010101010101010101" pitchFamily="66" charset="0"/>
              </a:rPr>
              <a:t>Definition.</a:t>
            </a:r>
            <a:endParaRPr lang="en-US" b="1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095" y="1171978"/>
            <a:ext cx="10972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Definitions vary. </a:t>
            </a:r>
          </a:p>
          <a:p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sz="2400" b="1" dirty="0" smtClean="0"/>
              <a:t>Generally, It </a:t>
            </a:r>
            <a:r>
              <a:rPr lang="en-US" sz="2400" b="1" dirty="0"/>
              <a:t>is a systematic and purposeful interactive oral process. Here the exchange of ideas, thoughts and </a:t>
            </a:r>
            <a:r>
              <a:rPr lang="en-US" sz="2400" b="1" dirty="0" smtClean="0"/>
              <a:t>feelings, </a:t>
            </a:r>
            <a:r>
              <a:rPr lang="en-US" sz="2400" b="1" dirty="0"/>
              <a:t>in a systematic and structured </a:t>
            </a:r>
            <a:r>
              <a:rPr lang="en-US" sz="2400" b="1" dirty="0" smtClean="0"/>
              <a:t>way, </a:t>
            </a:r>
            <a:r>
              <a:rPr lang="en-US" sz="2400" b="1" dirty="0"/>
              <a:t>take place through oral </a:t>
            </a:r>
            <a:r>
              <a:rPr lang="en-US" sz="2400" b="1" dirty="0" smtClean="0"/>
              <a:t>communication. </a:t>
            </a:r>
          </a:p>
          <a:p>
            <a:pPr marL="342900" indent="-342900">
              <a:buAutoNum type="arabicPeriod"/>
            </a:pPr>
            <a:endParaRPr lang="en-US" sz="2400" b="1" dirty="0" smtClean="0"/>
          </a:p>
          <a:p>
            <a:pPr marL="342900" indent="-342900">
              <a:buAutoNum type="arabicPeriod"/>
            </a:pPr>
            <a:r>
              <a:rPr lang="en-US" altLang="en-US" sz="2400" b="1" dirty="0" smtClean="0"/>
              <a:t>An </a:t>
            </a:r>
            <a:r>
              <a:rPr lang="en-US" altLang="en-US" sz="2400" b="1" dirty="0"/>
              <a:t>effective group discussion is one in which the group is able to </a:t>
            </a:r>
            <a:r>
              <a:rPr lang="en-US" altLang="en-US" sz="2400" b="1" dirty="0">
                <a:solidFill>
                  <a:schemeClr val="accent3"/>
                </a:solidFill>
              </a:rPr>
              <a:t>accomplish its purpose or to establish a basis </a:t>
            </a:r>
            <a:r>
              <a:rPr lang="en-US" altLang="en-US" sz="2400" b="1" dirty="0"/>
              <a:t>either for ongoing discussion or for further contact and collaboration among its </a:t>
            </a:r>
            <a:r>
              <a:rPr lang="en-US" altLang="en-US" sz="2400" b="1" dirty="0" smtClean="0"/>
              <a:t>members.</a:t>
            </a:r>
          </a:p>
          <a:p>
            <a:pPr marL="342900" indent="-342900">
              <a:buAutoNum type="arabicPeriod"/>
            </a:pPr>
            <a:endParaRPr lang="en-US" altLang="en-US" sz="2400" b="1" dirty="0" smtClean="0"/>
          </a:p>
          <a:p>
            <a:pPr marL="342900" indent="-342900">
              <a:buFontTx/>
              <a:buAutoNum type="arabicPeriod"/>
            </a:pPr>
            <a:r>
              <a:rPr lang="en-US" sz="2400" b="1" dirty="0"/>
              <a:t>In this form of communication, a particular number of people meet face to face and through free oral interaction, originate, share, and discuss ideas to arrive at a decision or solution to a problem.</a:t>
            </a:r>
          </a:p>
          <a:p>
            <a:endParaRPr lang="en-US" alt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09294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What is an Academic </a:t>
            </a:r>
            <a:r>
              <a:rPr lang="en-US" sz="4400" b="1" dirty="0" smtClean="0"/>
              <a:t>Conversation/discussion?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5657" y="2549157"/>
            <a:ext cx="97448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An academic conversation goes beyond casual </a:t>
            </a:r>
            <a:r>
              <a:rPr lang="en-US" sz="2400" dirty="0" smtClean="0"/>
              <a:t>conversation/discussion. </a:t>
            </a:r>
            <a:r>
              <a:rPr lang="en-US" sz="2400" dirty="0"/>
              <a:t>The goal is for the participants to reach a new understanding of a school topic through the use of specific conversational </a:t>
            </a:r>
            <a:r>
              <a:rPr lang="en-US" sz="2400" dirty="0" smtClean="0"/>
              <a:t>skills (</a:t>
            </a:r>
            <a:r>
              <a:rPr lang="en-US" dirty="0"/>
              <a:t> </a:t>
            </a:r>
            <a:r>
              <a:rPr lang="en-US" dirty="0" smtClean="0"/>
              <a:t>Listen actively, appraise</a:t>
            </a:r>
            <a:r>
              <a:rPr lang="en-US" dirty="0"/>
              <a:t>, synthesize, evaluate, recommend, interpret, compare, </a:t>
            </a:r>
            <a:r>
              <a:rPr lang="en-US" dirty="0" smtClean="0"/>
              <a:t>etc.)</a:t>
            </a:r>
            <a:r>
              <a:rPr lang="en-US" sz="2400" dirty="0" smtClean="0"/>
              <a:t>. </a:t>
            </a:r>
            <a:r>
              <a:rPr lang="en-US" sz="2400" dirty="0"/>
              <a:t>Each partner must listen and speak, elaborate, clarify, challenge, paraphrase, and summarize what his/her partner says, and determine the outcome of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42464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Lucida Calligraphy" panose="03010101010101010101" pitchFamily="66" charset="0"/>
              </a:rPr>
              <a:t>G.D. As a Tool.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111" y="1853248"/>
            <a:ext cx="10442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Group </a:t>
            </a:r>
            <a:r>
              <a:rPr lang="en-US" sz="2800" b="1" dirty="0"/>
              <a:t>discussions are widely used in many organizations for decision making and problem </a:t>
            </a:r>
            <a:r>
              <a:rPr lang="en-US" sz="2800" b="1" dirty="0" smtClean="0"/>
              <a:t>solving.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 smtClean="0"/>
              <a:t>It is used as a tool for the selection of candidates for jobs and academic courses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503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159" y="1298273"/>
            <a:ext cx="1146219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>
                <a:latin typeface="Lucida Calligraphy" panose="03010101010101010101" pitchFamily="66" charset="0"/>
              </a:rPr>
              <a:t>1</a:t>
            </a:r>
            <a:r>
              <a:rPr lang="en-US" sz="4400" b="1" dirty="0" smtClean="0">
                <a:latin typeface="Lucida Calligraphy" panose="03010101010101010101" pitchFamily="66" charset="0"/>
              </a:rPr>
              <a:t>. </a:t>
            </a:r>
            <a:r>
              <a:rPr lang="en-US" sz="4000" dirty="0" smtClean="0">
                <a:latin typeface="Times New Roman" panose="02020603050405020304" pitchFamily="18" charset="0"/>
              </a:rPr>
              <a:t>Initiation/introduction- </a:t>
            </a:r>
            <a:r>
              <a:rPr lang="en-US" sz="2400" dirty="0" smtClean="0">
                <a:latin typeface="Times New Roman" panose="02020603050405020304" pitchFamily="18" charset="0"/>
              </a:rPr>
              <a:t>Stating </a:t>
            </a:r>
            <a:r>
              <a:rPr lang="en-US" sz="2400" dirty="0" smtClean="0">
                <a:latin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</a:rPr>
              <a:t>understanding purpose, attention grabber, making </a:t>
            </a:r>
            <a:r>
              <a:rPr lang="en-US" sz="2400" dirty="0" smtClean="0">
                <a:latin typeface="Times New Roman" panose="02020603050405020304" pitchFamily="18" charset="0"/>
              </a:rPr>
              <a:t>proposal, stating time limits. </a:t>
            </a:r>
            <a:r>
              <a:rPr lang="en-US" sz="2400" dirty="0" smtClean="0">
                <a:latin typeface="Times New Roman" panose="02020603050405020304" pitchFamily="18" charset="0"/>
              </a:rPr>
              <a:t>Relationship of knowledge with old and future knowledge. </a:t>
            </a:r>
            <a:endParaRPr lang="en-US" sz="2400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</a:rPr>
              <a:t>2. The </a:t>
            </a:r>
            <a:r>
              <a:rPr lang="en-US" sz="4000" dirty="0">
                <a:latin typeface="Times New Roman" panose="02020603050405020304" pitchFamily="18" charset="0"/>
              </a:rPr>
              <a:t>central group discussion </a:t>
            </a:r>
            <a:r>
              <a:rPr lang="en-US" sz="4000" dirty="0" smtClean="0">
                <a:latin typeface="Times New Roman" panose="02020603050405020304" pitchFamily="18" charset="0"/>
              </a:rPr>
              <a:t>– </a:t>
            </a:r>
            <a:r>
              <a:rPr lang="en-US" sz="2800" dirty="0" smtClean="0">
                <a:latin typeface="Times New Roman" panose="02020603050405020304" pitchFamily="18" charset="0"/>
              </a:rPr>
              <a:t>Questions about topic, Supporting </a:t>
            </a:r>
            <a:r>
              <a:rPr lang="en-US" sz="2800" dirty="0" smtClean="0">
                <a:latin typeface="Times New Roman" panose="02020603050405020304" pitchFamily="18" charset="0"/>
              </a:rPr>
              <a:t>your argument, critically analyzing, evaluating and comparing </a:t>
            </a:r>
            <a:r>
              <a:rPr lang="en-US" sz="2800" dirty="0" smtClean="0">
                <a:latin typeface="Times New Roman" panose="02020603050405020304" pitchFamily="18" charset="0"/>
              </a:rPr>
              <a:t>arguments. 	PRESENTER-</a:t>
            </a:r>
            <a:r>
              <a:rPr lang="en-US" sz="2800" dirty="0" smtClean="0">
                <a:latin typeface="Times New Roman" panose="02020603050405020304" pitchFamily="18" charset="0"/>
              </a:rPr>
              <a:t> reroutes the thinking, questions, controls.</a:t>
            </a:r>
            <a:endParaRPr lang="en-US" sz="2800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sz="4000" dirty="0" smtClean="0">
                <a:latin typeface="Times New Roman" panose="02020603050405020304" pitchFamily="18" charset="0"/>
              </a:rPr>
              <a:t>3. Summarization/conclusion- </a:t>
            </a:r>
            <a:r>
              <a:rPr lang="en-US" sz="2800" dirty="0" smtClean="0">
                <a:latin typeface="Times New Roman" panose="02020603050405020304" pitchFamily="18" charset="0"/>
              </a:rPr>
              <a:t>Reviewing, deciding </a:t>
            </a:r>
            <a:r>
              <a:rPr lang="en-US" sz="2800" dirty="0">
                <a:latin typeface="Times New Roman" panose="02020603050405020304" pitchFamily="18" charset="0"/>
              </a:rPr>
              <a:t>on rejecting and accepting </a:t>
            </a:r>
            <a:r>
              <a:rPr lang="en-US" sz="2800" dirty="0" smtClean="0">
                <a:latin typeface="Times New Roman" panose="02020603050405020304" pitchFamily="18" charset="0"/>
              </a:rPr>
              <a:t>arguments. Coming to the unanimous </a:t>
            </a:r>
            <a:r>
              <a:rPr lang="en-US" sz="2800" dirty="0" smtClean="0">
                <a:latin typeface="Times New Roman" panose="02020603050405020304" pitchFamily="18" charset="0"/>
              </a:rPr>
              <a:t>decisions, recorded conclusions. 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6817" y="409694"/>
            <a:ext cx="92189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atin typeface="Lucida Calligraphy" panose="03010101010101010101" pitchFamily="66" charset="0"/>
              </a:rPr>
              <a:t>Phases in a Group Discussions: </a:t>
            </a:r>
          </a:p>
        </p:txBody>
      </p:sp>
    </p:spTree>
    <p:extLst>
      <p:ext uri="{BB962C8B-B14F-4D97-AF65-F5344CB8AC3E}">
        <p14:creationId xmlns:p14="http://schemas.microsoft.com/office/powerpoint/2010/main" val="185944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sz="1200" b="1" dirty="0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422" y="152401"/>
            <a:ext cx="11493321" cy="1295400"/>
          </a:xfrm>
        </p:spPr>
        <p:txBody>
          <a:bodyPr/>
          <a:lstStyle/>
          <a:p>
            <a:r>
              <a:rPr lang="en-US" altLang="en-US" dirty="0" smtClean="0"/>
              <a:t>Five </a:t>
            </a:r>
            <a:r>
              <a:rPr lang="en-US" altLang="en-US" dirty="0"/>
              <a:t>Roles That Build Task Accomplishment</a:t>
            </a:r>
            <a:endParaRPr lang="en-US" alt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22" y="800101"/>
            <a:ext cx="11789535" cy="6057898"/>
          </a:xfrm>
          <a:prstGeom prst="rect">
            <a:avLst/>
          </a:prstGeom>
        </p:spPr>
      </p:pic>
      <p:graphicFrame>
        <p:nvGraphicFramePr>
          <p:cNvPr id="7" name="Object 3"/>
          <p:cNvGraphicFramePr>
            <a:graphicFrameLocks/>
          </p:cNvGraphicFramePr>
          <p:nvPr>
            <p:extLst/>
          </p:nvPr>
        </p:nvGraphicFramePr>
        <p:xfrm>
          <a:off x="669701" y="1017432"/>
          <a:ext cx="10947042" cy="5840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r:id="rId5" imgW="6692400" imgH="4761000" progId="Word.Document.8">
                  <p:embed/>
                </p:oleObj>
              </mc:Choice>
              <mc:Fallback>
                <p:oleObj name="Document" r:id="rId5" imgW="6692400" imgH="4761000" progId="Word.Document.8">
                  <p:embed/>
                  <p:pic>
                    <p:nvPicPr>
                      <p:cNvPr id="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01" y="1017432"/>
                        <a:ext cx="10947042" cy="58405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62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432" y="305436"/>
            <a:ext cx="9684912" cy="81136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The </a:t>
            </a:r>
            <a:r>
              <a:rPr lang="en-US" sz="4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objectives </a:t>
            </a:r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of </a:t>
            </a:r>
            <a:r>
              <a:rPr lang="en-US" sz="4400" b="1" dirty="0" smtClean="0">
                <a:solidFill>
                  <a:schemeClr val="tx1"/>
                </a:solidFill>
                <a:latin typeface="Lucida Calligraphy" panose="03010101010101010101" pitchFamily="66" charset="0"/>
              </a:rPr>
              <a:t>in </a:t>
            </a:r>
            <a:r>
              <a:rPr lang="en-US" sz="44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GD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91" y="1171538"/>
            <a:ext cx="5849155" cy="5508939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solidFill>
                  <a:srgbClr val="FF0000"/>
                </a:solidFill>
              </a:rPr>
              <a:t>G</a:t>
            </a:r>
            <a:r>
              <a:rPr lang="en-US" sz="3000" dirty="0" smtClean="0"/>
              <a:t>-Generating Ideas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R</a:t>
            </a:r>
            <a:r>
              <a:rPr lang="en-US" sz="3000" dirty="0" smtClean="0"/>
              <a:t>-Reviewing policies and plans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O</a:t>
            </a:r>
            <a:r>
              <a:rPr lang="en-US" sz="3000" dirty="0" smtClean="0"/>
              <a:t>-Organizing teams/ tasks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U</a:t>
            </a:r>
            <a:r>
              <a:rPr lang="en-US" sz="3000" dirty="0" smtClean="0"/>
              <a:t>-Understanding perspectives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P</a:t>
            </a:r>
            <a:r>
              <a:rPr lang="en-US" sz="3000" dirty="0" smtClean="0"/>
              <a:t>-Problem solving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D</a:t>
            </a:r>
            <a:r>
              <a:rPr lang="en-US" sz="3000" dirty="0" smtClean="0"/>
              <a:t>-Decision making</a:t>
            </a:r>
          </a:p>
          <a:p>
            <a:pPr>
              <a:buNone/>
            </a:pPr>
            <a:r>
              <a:rPr lang="en-US" sz="3000" dirty="0" smtClean="0"/>
              <a:t>•</a:t>
            </a:r>
            <a:r>
              <a:rPr lang="en-US" sz="3000" b="1" dirty="0" smtClean="0">
                <a:solidFill>
                  <a:srgbClr val="FF0000"/>
                </a:solidFill>
              </a:rPr>
              <a:t>I</a:t>
            </a:r>
            <a:r>
              <a:rPr lang="en-US" sz="3000" dirty="0" smtClean="0"/>
              <a:t>-Information exchange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1509" y="1155441"/>
            <a:ext cx="48596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-Strategic planning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C</a:t>
            </a:r>
            <a:r>
              <a:rPr lang="en-US" sz="3200" dirty="0"/>
              <a:t>-Conflict resolution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U</a:t>
            </a:r>
            <a:r>
              <a:rPr lang="en-US" sz="3200" dirty="0"/>
              <a:t>-Unity among people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-Studying cases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S</a:t>
            </a:r>
            <a:r>
              <a:rPr lang="en-US" sz="3200" dirty="0"/>
              <a:t>-Socializing people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I</a:t>
            </a:r>
            <a:r>
              <a:rPr lang="en-US" sz="3200" dirty="0"/>
              <a:t>-Instruction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dirty="0"/>
              <a:t>-Oneness of group participants</a:t>
            </a:r>
          </a:p>
          <a:p>
            <a:pPr>
              <a:buNone/>
            </a:pPr>
            <a:r>
              <a:rPr lang="en-US" sz="3200" dirty="0"/>
              <a:t>•</a:t>
            </a:r>
            <a:r>
              <a:rPr lang="en-US" sz="3200" b="1" dirty="0">
                <a:solidFill>
                  <a:srgbClr val="FF0000"/>
                </a:solidFill>
              </a:rPr>
              <a:t>N</a:t>
            </a:r>
            <a:r>
              <a:rPr lang="en-US" sz="3200" dirty="0"/>
              <a:t>-Negotiation</a:t>
            </a:r>
          </a:p>
        </p:txBody>
      </p:sp>
    </p:spTree>
    <p:extLst>
      <p:ext uri="{BB962C8B-B14F-4D97-AF65-F5344CB8AC3E}">
        <p14:creationId xmlns:p14="http://schemas.microsoft.com/office/powerpoint/2010/main" val="358051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>
          <a:xfrm>
            <a:off x="530201" y="195140"/>
            <a:ext cx="9991838" cy="106699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Possible uses for a group discussion: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>
          <a:xfrm>
            <a:off x="270455" y="1152983"/>
            <a:ext cx="11526593" cy="5354392"/>
          </a:xfrm>
        </p:spPr>
        <p:txBody>
          <a:bodyPr>
            <a:noAutofit/>
          </a:bodyPr>
          <a:lstStyle/>
          <a:p>
            <a:pPr eaLnBrk="1" hangingPunct="1"/>
            <a:endParaRPr lang="en-US" altLang="en-US" sz="2800" dirty="0" smtClean="0"/>
          </a:p>
          <a:p>
            <a:r>
              <a:rPr lang="en-US" sz="2800" b="1" dirty="0">
                <a:latin typeface="Times New Roman" panose="02020603050405020304" pitchFamily="18" charset="0"/>
              </a:rPr>
              <a:t>It is </a:t>
            </a:r>
            <a:r>
              <a:rPr lang="en-US" sz="2800" dirty="0">
                <a:latin typeface="Times New Roman" panose="02020603050405020304" pitchFamily="18" charset="0"/>
              </a:rPr>
              <a:t>mainly to </a:t>
            </a:r>
            <a:r>
              <a:rPr lang="en-US" sz="2800" b="1" dirty="0">
                <a:latin typeface="Times New Roman" panose="02020603050405020304" pitchFamily="18" charset="0"/>
              </a:rPr>
              <a:t>check </a:t>
            </a:r>
            <a:r>
              <a:rPr lang="en-US" sz="2800" b="1" dirty="0" smtClean="0">
                <a:latin typeface="Times New Roman" panose="02020603050405020304" pitchFamily="18" charset="0"/>
              </a:rPr>
              <a:t>individuals` </a:t>
            </a:r>
            <a:r>
              <a:rPr lang="en-US" sz="2800" b="1" dirty="0">
                <a:latin typeface="Times New Roman" panose="02020603050405020304" pitchFamily="18" charset="0"/>
              </a:rPr>
              <a:t>team playing skills. </a:t>
            </a:r>
            <a:endParaRPr lang="en-US" sz="2800" b="1" dirty="0" smtClean="0">
              <a:latin typeface="Times New Roman" panose="02020603050405020304" pitchFamily="18" charset="0"/>
            </a:endParaRPr>
          </a:p>
          <a:p>
            <a:r>
              <a:rPr lang="en-US" altLang="en-US" sz="2800" dirty="0" smtClean="0"/>
              <a:t>Create </a:t>
            </a:r>
            <a:r>
              <a:rPr lang="en-US" altLang="en-US" sz="2800" dirty="0"/>
              <a:t>a new situation – form a coalition, start an initiative, etc. </a:t>
            </a:r>
          </a:p>
          <a:p>
            <a:pPr eaLnBrk="1" hangingPunct="1"/>
            <a:r>
              <a:rPr lang="en-US" altLang="en-US" sz="2800" dirty="0"/>
              <a:t>Explore cooperative or collaborative arrangements among groups or organizations.</a:t>
            </a:r>
          </a:p>
          <a:p>
            <a:pPr eaLnBrk="1" hangingPunct="1"/>
            <a:r>
              <a:rPr lang="en-US" altLang="en-US" sz="2800" dirty="0"/>
              <a:t>Discuss and/or analyze an issue.</a:t>
            </a:r>
          </a:p>
          <a:p>
            <a:r>
              <a:rPr lang="en-US" altLang="en-US" sz="2800" dirty="0"/>
              <a:t>Create a strategic plan – for an initiative, an advocacy campaign, an intervention, etc.</a:t>
            </a:r>
          </a:p>
          <a:p>
            <a:r>
              <a:rPr lang="en-US" altLang="en-US" sz="2800" dirty="0"/>
              <a:t>Discuss policy and policy change.</a:t>
            </a:r>
          </a:p>
        </p:txBody>
      </p:sp>
    </p:spTree>
    <p:extLst>
      <p:ext uri="{BB962C8B-B14F-4D97-AF65-F5344CB8AC3E}">
        <p14:creationId xmlns:p14="http://schemas.microsoft.com/office/powerpoint/2010/main" val="29606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5729" y="721217"/>
            <a:ext cx="4975388" cy="939476"/>
          </a:xfrm>
        </p:spPr>
        <p:txBody>
          <a:bodyPr/>
          <a:lstStyle/>
          <a:p>
            <a:r>
              <a:rPr lang="en-US" dirty="0" smtClean="0"/>
              <a:t>Announcement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926" y="2459184"/>
            <a:ext cx="8825658" cy="8604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Please keep a pen and a notebook with you.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Make notes of the important points of the lecture.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141669" y="123470"/>
            <a:ext cx="11771290" cy="140053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Possible uses for a group discussion (cont.):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>
          <a:xfrm>
            <a:off x="236114" y="1523999"/>
            <a:ext cx="11432145" cy="5185893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Highlight </a:t>
            </a:r>
            <a:r>
              <a:rPr lang="en-US" altLang="en-US" sz="2800" dirty="0"/>
              <a:t>concerns and differences among individuals or groups.</a:t>
            </a:r>
          </a:p>
          <a:p>
            <a:r>
              <a:rPr lang="en-US" altLang="en-US" sz="2800" dirty="0"/>
              <a:t>Hold public hearings on proposed laws or regulations, development, etc.</a:t>
            </a:r>
          </a:p>
          <a:p>
            <a:r>
              <a:rPr lang="en-US" altLang="en-US" sz="2800" dirty="0"/>
              <a:t>Decide on an action.</a:t>
            </a:r>
          </a:p>
          <a:p>
            <a:r>
              <a:rPr lang="en-US" altLang="en-US" sz="2800" dirty="0"/>
              <a:t>Provide mutual support.</a:t>
            </a:r>
          </a:p>
          <a:p>
            <a:r>
              <a:rPr lang="en-US" altLang="en-US" sz="2800" dirty="0"/>
              <a:t> Solve a problem.</a:t>
            </a:r>
          </a:p>
          <a:p>
            <a:r>
              <a:rPr lang="en-US" altLang="en-US" sz="2800" dirty="0"/>
              <a:t>Resolve a conflict.</a:t>
            </a:r>
          </a:p>
          <a:p>
            <a:r>
              <a:rPr lang="en-US" altLang="en-US" sz="2800" dirty="0"/>
              <a:t>Plan </a:t>
            </a:r>
            <a:r>
              <a:rPr lang="en-US" altLang="en-US" sz="2800" dirty="0" smtClean="0"/>
              <a:t>a project/work </a:t>
            </a:r>
            <a:r>
              <a:rPr lang="en-US" altLang="en-US" sz="2800" dirty="0"/>
              <a:t>or an event. </a:t>
            </a:r>
          </a:p>
        </p:txBody>
      </p:sp>
    </p:spTree>
    <p:extLst>
      <p:ext uri="{BB962C8B-B14F-4D97-AF65-F5344CB8AC3E}">
        <p14:creationId xmlns:p14="http://schemas.microsoft.com/office/powerpoint/2010/main" val="395677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077" y="182261"/>
            <a:ext cx="10803206" cy="976837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Characteristics of Group discussions.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6" y="1339403"/>
            <a:ext cx="105477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Interaction: 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</a:t>
            </a:r>
            <a:r>
              <a:rPr lang="en-US" altLang="en-US" sz="2400" dirty="0" smtClean="0"/>
              <a:t>ll have a chance </a:t>
            </a:r>
            <a:r>
              <a:rPr lang="en-US" altLang="en-US" sz="2400" dirty="0"/>
              <a:t>to speak, expressing their own ideas and feelings freely, and to pursue and finish out their thoughts</a:t>
            </a:r>
            <a:r>
              <a:rPr lang="en-US" altLang="en-US" sz="2400" dirty="0" smtClean="0"/>
              <a:t>.</a:t>
            </a:r>
          </a:p>
          <a:p>
            <a:pPr marL="342900" indent="-342900">
              <a:buFontTx/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Leader and members: </a:t>
            </a:r>
            <a:r>
              <a:rPr lang="en-US" sz="2400" dirty="0" smtClean="0"/>
              <a:t>leader summarizes fact and information, integrates and stimulates thinking and agrees to unified solution. While members have relative roles.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Participation and interpersonal interaction </a:t>
            </a:r>
            <a:r>
              <a:rPr lang="en-US" sz="2400" dirty="0" smtClean="0"/>
              <a:t>becomes visible. </a:t>
            </a:r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Pressure to conform: </a:t>
            </a:r>
            <a:r>
              <a:rPr lang="en-US" sz="2400" dirty="0" smtClean="0"/>
              <a:t>pre-defined and established standards.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b="1" dirty="0" smtClean="0">
                <a:solidFill>
                  <a:srgbClr val="FF0000"/>
                </a:solidFill>
              </a:rPr>
              <a:t>Conflicts: </a:t>
            </a:r>
            <a:r>
              <a:rPr lang="en-US" sz="2400" dirty="0" smtClean="0"/>
              <a:t>due to political Behaviour, dysfunctional consequences, sometimes stimulates new solutions to the problems.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644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97" y="2575774"/>
            <a:ext cx="11026004" cy="40568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7" y="1153024"/>
            <a:ext cx="11026004" cy="14227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1197" y="309093"/>
            <a:ext cx="9042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latin typeface="Lucida Calligraphy" panose="03010101010101010101" pitchFamily="66" charset="0"/>
              </a:rPr>
              <a:t>Advantages of group discussions</a:t>
            </a:r>
            <a:endParaRPr lang="en-US" sz="40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1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13" y="298171"/>
            <a:ext cx="10545630" cy="1400530"/>
          </a:xfrm>
        </p:spPr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Organization of group discussions.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4552" y="1944710"/>
            <a:ext cx="91053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		</a:t>
            </a:r>
            <a:r>
              <a:rPr lang="en-US" sz="2800" b="1" dirty="0" smtClean="0"/>
              <a:t>TWO WAYS OF ORGANIZING A DISCUSSION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 topic is given in advance and participants are expected to come prepared for the discussion.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In other case, the topic is disclosed to the participants after they have assembled and they are given about 10 minutes to think about it.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461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45" y="1249251"/>
            <a:ext cx="11397801" cy="52030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6823" y="334851"/>
            <a:ext cx="9723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 smtClean="0">
                <a:latin typeface="Lucida Calligraphy" panose="03010101010101010101" pitchFamily="66" charset="0"/>
              </a:rPr>
              <a:t>Classification of group discussions</a:t>
            </a:r>
            <a:r>
              <a:rPr lang="en-US" dirty="0" smtClean="0">
                <a:latin typeface="Lucida Calligraphy" panose="03010101010101010101" pitchFamily="66" charset="0"/>
              </a:rPr>
              <a:t>.</a:t>
            </a:r>
            <a:endParaRPr lang="en-US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5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Types of 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154" y="1700011"/>
            <a:ext cx="108955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Based on conduct, there are four major types. 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Structured GD:  </a:t>
            </a:r>
            <a:r>
              <a:rPr lang="en-US" sz="2400" dirty="0"/>
              <a:t>A</a:t>
            </a:r>
            <a:r>
              <a:rPr lang="en-US" sz="2400" dirty="0" smtClean="0"/>
              <a:t> topic and time-frame is already decided and provided. Everyone has a decided role to play.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Unstructured GD: </a:t>
            </a:r>
            <a:r>
              <a:rPr lang="en-US" sz="2400" dirty="0"/>
              <a:t>H</a:t>
            </a:r>
            <a:r>
              <a:rPr lang="en-US" sz="2400" dirty="0" smtClean="0"/>
              <a:t>ere the candidates themselves decide the topic with mutual consent.</a:t>
            </a:r>
          </a:p>
          <a:p>
            <a:pPr marL="342900" indent="-342900">
              <a:buAutoNum type="arabicPeriod"/>
            </a:pPr>
            <a:r>
              <a:rPr lang="en-US" sz="2400" b="1" u="sng" dirty="0" smtClean="0"/>
              <a:t>Role Play: </a:t>
            </a:r>
            <a:r>
              <a:rPr lang="en-US" sz="2400" dirty="0"/>
              <a:t>C</a:t>
            </a:r>
            <a:r>
              <a:rPr lang="en-US" sz="2400" dirty="0" smtClean="0"/>
              <a:t>andidates are given a situation in which they have to perform different roles while solving the problem inherent in the situation.</a:t>
            </a:r>
          </a:p>
          <a:p>
            <a:pPr marL="342900" indent="-342900">
              <a:buAutoNum type="arabicPeriod"/>
            </a:pPr>
            <a:r>
              <a:rPr lang="en-US" sz="2400" b="1" dirty="0" smtClean="0"/>
              <a:t>GD with a nominated leader: </a:t>
            </a:r>
            <a:r>
              <a:rPr lang="en-US" sz="2400" dirty="0" smtClean="0"/>
              <a:t>The leader as a facilitator summarizes and guides</a:t>
            </a:r>
            <a:r>
              <a:rPr lang="en-US" sz="2400" dirty="0"/>
              <a:t> </a:t>
            </a:r>
            <a:r>
              <a:rPr lang="en-US" sz="2400" dirty="0" smtClean="0"/>
              <a:t>the participants from the start till the end of it.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91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Types of group discussions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9396" y="1287887"/>
            <a:ext cx="110114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algn="ctr"/>
            <a:r>
              <a:rPr lang="en-US" sz="2800" b="1" dirty="0" smtClean="0"/>
              <a:t>Based on topic, there are three types of GD.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Conversational topics GD: </a:t>
            </a:r>
            <a:r>
              <a:rPr lang="en-US" sz="2800" dirty="0" smtClean="0"/>
              <a:t>A topic, lively arguments and counter arguments, opportunities to evaluate. i.e. Should cloning be allowed?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Abstract Topic GD: </a:t>
            </a:r>
            <a:r>
              <a:rPr lang="en-US" sz="2800" dirty="0" smtClean="0"/>
              <a:t>Vague or unclear topic, personal opinions, evaluation of creative ability of the candidates. i.e. “ one and one make eleven.”</a:t>
            </a:r>
          </a:p>
          <a:p>
            <a:pPr marL="342900" indent="-342900">
              <a:buAutoNum type="arabicPeriod"/>
            </a:pPr>
            <a:r>
              <a:rPr lang="en-US" sz="2800" b="1" u="sng" dirty="0" smtClean="0"/>
              <a:t>Case study topic GD: </a:t>
            </a:r>
            <a:r>
              <a:rPr lang="en-US" sz="2800" dirty="0" smtClean="0"/>
              <a:t>Situations with problems, faced by organizations or managers are given, candidates analyze and find alternative solutions, evaluation of situation analysis and decision making. </a:t>
            </a:r>
          </a:p>
        </p:txBody>
      </p:sp>
    </p:spTree>
    <p:extLst>
      <p:ext uri="{BB962C8B-B14F-4D97-AF65-F5344CB8AC3E}">
        <p14:creationId xmlns:p14="http://schemas.microsoft.com/office/powerpoint/2010/main" val="31761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249778"/>
            <a:ext cx="9404723" cy="873806"/>
          </a:xfrm>
        </p:spPr>
        <p:txBody>
          <a:bodyPr/>
          <a:lstStyle/>
          <a:p>
            <a:r>
              <a:rPr lang="en-US" dirty="0">
                <a:latin typeface="Lucida Calligraphy" panose="03010101010101010101" pitchFamily="66" charset="0"/>
              </a:rPr>
              <a:t>Roles in a Structured GD: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2576" y="1295495"/>
            <a:ext cx="47758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 smtClean="0"/>
              <a:t>• </a:t>
            </a:r>
            <a:r>
              <a:rPr lang="en-US" sz="3200" dirty="0" smtClean="0"/>
              <a:t>Presenter/Leader</a:t>
            </a:r>
            <a:endParaRPr lang="en-US" sz="3200" dirty="0" smtClean="0"/>
          </a:p>
          <a:p>
            <a:pPr algn="just"/>
            <a:r>
              <a:rPr lang="en-US" sz="3200" dirty="0" smtClean="0"/>
              <a:t>• Initiator</a:t>
            </a:r>
            <a:endParaRPr lang="en-US" sz="3200" dirty="0"/>
          </a:p>
          <a:p>
            <a:r>
              <a:rPr lang="en-US" sz="3200" dirty="0"/>
              <a:t>• Information seeker and giver </a:t>
            </a:r>
          </a:p>
          <a:p>
            <a:pPr algn="just"/>
            <a:r>
              <a:rPr lang="en-US" sz="3200" dirty="0"/>
              <a:t>• Procedure facilitator </a:t>
            </a:r>
          </a:p>
          <a:p>
            <a:pPr algn="just"/>
            <a:r>
              <a:rPr lang="en-US" sz="3200" dirty="0"/>
              <a:t>• Opinion seeker/giver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Clarifier/adviser</a:t>
            </a:r>
            <a:endParaRPr lang="en-US" sz="3200" dirty="0"/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Summarizer/assessor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69688" y="1787937"/>
            <a:ext cx="583039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• Social supporter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Harmonizer/linker</a:t>
            </a:r>
            <a:endParaRPr lang="en-US" sz="3200" dirty="0"/>
          </a:p>
          <a:p>
            <a:pPr algn="just"/>
            <a:r>
              <a:rPr lang="en-US" sz="3200" dirty="0"/>
              <a:t>• Tension reliever </a:t>
            </a:r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Recorder</a:t>
            </a:r>
            <a:endParaRPr lang="en-US" sz="3200" dirty="0"/>
          </a:p>
          <a:p>
            <a:pPr algn="just"/>
            <a:r>
              <a:rPr lang="en-US" sz="3200" dirty="0"/>
              <a:t>• </a:t>
            </a:r>
            <a:r>
              <a:rPr lang="en-US" sz="3200" dirty="0" smtClean="0"/>
              <a:t>Attacker/Dominator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Encourager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3200" dirty="0"/>
              <a:t>Devil’s advocate</a:t>
            </a:r>
            <a:r>
              <a:rPr lang="en-US" altLang="en-US" sz="3200" dirty="0" smtClean="0"/>
              <a:t>.</a:t>
            </a:r>
            <a:endParaRPr lang="en-US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1971" y="5499279"/>
            <a:ext cx="11127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Harmonizing, compromising, encouraging and gatekeeping build and maintain teams.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758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 idx="4294967295"/>
          </p:nvPr>
        </p:nvSpPr>
        <p:spPr>
          <a:xfrm>
            <a:off x="386365" y="302654"/>
            <a:ext cx="11140227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Lucida Calligraphy" panose="03010101010101010101" pitchFamily="66" charset="0"/>
              </a:rPr>
              <a:t>Some people </a:t>
            </a:r>
            <a:r>
              <a:rPr lang="en-US" altLang="en-US" sz="4000" dirty="0" smtClean="0">
                <a:latin typeface="Lucida Calligraphy" panose="03010101010101010101" pitchFamily="66" charset="0"/>
              </a:rPr>
              <a:t>leading </a:t>
            </a:r>
            <a:r>
              <a:rPr lang="en-US" altLang="en-US" sz="4000" dirty="0">
                <a:latin typeface="Lucida Calligraphy" panose="03010101010101010101" pitchFamily="66" charset="0"/>
              </a:rPr>
              <a:t>a group discussion: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4294967295"/>
          </p:nvPr>
        </p:nvSpPr>
        <p:spPr>
          <a:xfrm>
            <a:off x="386365" y="2060620"/>
            <a:ext cx="11642502" cy="38100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Directors of organizations</a:t>
            </a:r>
          </a:p>
          <a:p>
            <a:r>
              <a:rPr lang="en-US" altLang="en-US" sz="2800" dirty="0"/>
              <a:t>Public officials</a:t>
            </a:r>
          </a:p>
          <a:p>
            <a:r>
              <a:rPr lang="en-US" altLang="en-US" sz="2800" dirty="0"/>
              <a:t>Coalition coordinators</a:t>
            </a:r>
          </a:p>
          <a:p>
            <a:r>
              <a:rPr lang="en-US" altLang="en-US" sz="2800" dirty="0"/>
              <a:t>Professionals with group-leading skills </a:t>
            </a:r>
          </a:p>
          <a:p>
            <a:r>
              <a:rPr lang="en-US" altLang="en-US" sz="2800" dirty="0"/>
              <a:t>Teachers</a:t>
            </a:r>
          </a:p>
          <a:p>
            <a:r>
              <a:rPr lang="en-US" altLang="en-US" sz="2800" dirty="0"/>
              <a:t>Health professionals and health educators</a:t>
            </a:r>
          </a:p>
          <a:p>
            <a:r>
              <a:rPr lang="en-US" altLang="en-US" sz="2800" dirty="0"/>
              <a:t>Respected community members</a:t>
            </a:r>
          </a:p>
          <a:p>
            <a:r>
              <a:rPr lang="en-US" altLang="en-US" sz="2800" dirty="0"/>
              <a:t>Community activists</a:t>
            </a:r>
          </a:p>
        </p:txBody>
      </p:sp>
    </p:spTree>
    <p:extLst>
      <p:ext uri="{BB962C8B-B14F-4D97-AF65-F5344CB8AC3E}">
        <p14:creationId xmlns:p14="http://schemas.microsoft.com/office/powerpoint/2010/main" val="326836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2718"/>
            <a:ext cx="9593634" cy="1400530"/>
          </a:xfrm>
        </p:spPr>
        <p:txBody>
          <a:bodyPr/>
          <a:lstStyle/>
          <a:p>
            <a:pPr algn="ctr"/>
            <a:r>
              <a:rPr lang="en-US" sz="4800" b="1" i="1" dirty="0"/>
              <a:t>Skills Needed for G.D. (Evaluation Grid)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3358" y="2342997"/>
            <a:ext cx="797100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Subject Knowledge</a:t>
            </a:r>
            <a:r>
              <a:rPr lang="en-US" sz="4000" b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Communication Skills</a:t>
            </a:r>
            <a:r>
              <a:rPr lang="en-US" sz="4000" b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Positive personality</a:t>
            </a:r>
            <a:r>
              <a:rPr lang="en-US" sz="4000" b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Interpersonal Skills:</a:t>
            </a:r>
            <a:r>
              <a:rPr lang="en-US" sz="4000" b="1" u="sng" dirty="0" smtClean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Group Behavior</a:t>
            </a:r>
            <a:r>
              <a:rPr lang="en-US" sz="4000" b="1" u="sng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4000" b="1" u="sng" dirty="0"/>
              <a:t>Leadership Skills: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2130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Lucida Calligraphy" panose="03010101010101010101" pitchFamily="66" charset="0"/>
              </a:rPr>
              <a:t>Topics to discuss</a:t>
            </a:r>
            <a:endParaRPr lang="en-US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6111" y="2434107"/>
            <a:ext cx="103782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Stages of group development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Understanding Discussions, advantages, objectives, types, features, Roles, skills needed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Identifying successful discussion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Conducting effective group discussions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Importance of body language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Academic discussions.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540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82" y="311051"/>
            <a:ext cx="11441765" cy="1066988"/>
          </a:xfrm>
        </p:spPr>
        <p:txBody>
          <a:bodyPr/>
          <a:lstStyle/>
          <a:p>
            <a:r>
              <a:rPr lang="en-US" sz="3600" dirty="0" smtClean="0">
                <a:latin typeface="Lucida Calligraphy" panose="03010101010101010101" pitchFamily="66" charset="0"/>
              </a:rPr>
              <a:t>Skills Needed for G.D. (Evaluation Grid)</a:t>
            </a:r>
            <a:endParaRPr lang="en-US" sz="3600" dirty="0">
              <a:latin typeface="Lucida Calligraphy" panose="03010101010101010101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2" y="2052917"/>
            <a:ext cx="11998817" cy="41954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Subject </a:t>
            </a:r>
            <a:r>
              <a:rPr lang="en-US" sz="2400" b="1" u="sng" dirty="0"/>
              <a:t>Knowledge: </a:t>
            </a:r>
            <a:r>
              <a:rPr lang="en-US" sz="2400" dirty="0"/>
              <a:t>T</a:t>
            </a:r>
            <a:r>
              <a:rPr lang="en-US" sz="2400" dirty="0" smtClean="0"/>
              <a:t>horough understanding, originality,  confident, enthusiastic.  Otherwise, monotony and repetition.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Communication Skills: </a:t>
            </a:r>
            <a:r>
              <a:rPr lang="en-US" sz="2400" dirty="0" smtClean="0"/>
              <a:t>verbal and nonverbal, Logical and clear ideas and opinions, oratory skills/spoken, sound vocabulary, listening receptively.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u="sng" dirty="0" smtClean="0"/>
              <a:t>Positive personality: </a:t>
            </a:r>
            <a:r>
              <a:rPr lang="en-US" sz="2400" dirty="0" smtClean="0"/>
              <a:t>external and traits, dressing, attitude, style of presentation, positive and </a:t>
            </a:r>
            <a:r>
              <a:rPr lang="en-US" sz="2400" dirty="0"/>
              <a:t>critical </a:t>
            </a:r>
            <a:r>
              <a:rPr lang="en-US" sz="2400" dirty="0" smtClean="0"/>
              <a:t>eye, problem solving,.( 25 to 30 minutes to make an impression)</a:t>
            </a:r>
          </a:p>
        </p:txBody>
      </p:sp>
    </p:spTree>
    <p:extLst>
      <p:ext uri="{BB962C8B-B14F-4D97-AF65-F5344CB8AC3E}">
        <p14:creationId xmlns:p14="http://schemas.microsoft.com/office/powerpoint/2010/main" val="117653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123" y="1177172"/>
            <a:ext cx="1167684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4. </a:t>
            </a:r>
            <a:r>
              <a:rPr lang="en-US" sz="2800" b="1" u="sng" dirty="0" smtClean="0"/>
              <a:t>Interpersonal Skills: </a:t>
            </a:r>
            <a:r>
              <a:rPr lang="en-US" sz="2800" dirty="0" smtClean="0"/>
              <a:t>People centric, objective, empathize, cooperation, coordination, harmony, acceptance, controlling but not dominating. </a:t>
            </a:r>
            <a:endParaRPr lang="en-US" sz="2800" dirty="0"/>
          </a:p>
          <a:p>
            <a:r>
              <a:rPr lang="en-US" sz="2800" dirty="0" smtClean="0"/>
              <a:t>5. </a:t>
            </a:r>
            <a:r>
              <a:rPr lang="en-US" sz="2800" b="1" u="sng" dirty="0" smtClean="0"/>
              <a:t>Group Behavior: </a:t>
            </a:r>
            <a:r>
              <a:rPr lang="en-US" sz="2800" dirty="0" smtClean="0"/>
              <a:t>It`s reflected in interaction, control on temper, positive, mature, patient, balanced, multiple roles, silent spectator, get the opinion endorsed by others, appreciative.</a:t>
            </a:r>
          </a:p>
          <a:p>
            <a:endParaRPr lang="en-US" sz="2800" dirty="0"/>
          </a:p>
          <a:p>
            <a:r>
              <a:rPr lang="en-US" sz="2800" dirty="0" smtClean="0"/>
              <a:t>6. </a:t>
            </a:r>
            <a:r>
              <a:rPr lang="en-US" sz="2800" b="1" u="sng" dirty="0" smtClean="0"/>
              <a:t>Leadership </a:t>
            </a:r>
            <a:r>
              <a:rPr lang="en-US" sz="2800" b="1" u="sng" dirty="0"/>
              <a:t>Skills: </a:t>
            </a:r>
            <a:r>
              <a:rPr lang="en-US" sz="2800" dirty="0" smtClean="0"/>
              <a:t>Natural leader, </a:t>
            </a:r>
            <a:r>
              <a:rPr lang="en-US" sz="2800" dirty="0"/>
              <a:t>Assertiveness, emotional stability, objectivity, self-confidence, decision making, discretion, </a:t>
            </a:r>
            <a:r>
              <a:rPr lang="en-US" sz="2800" dirty="0" smtClean="0"/>
              <a:t>initiative, </a:t>
            </a:r>
            <a:r>
              <a:rPr lang="en-US" sz="2800" dirty="0"/>
              <a:t>patience, </a:t>
            </a:r>
            <a:r>
              <a:rPr lang="en-US" sz="2800" dirty="0" smtClean="0"/>
              <a:t>inspire, persuasiveness </a:t>
            </a:r>
            <a:r>
              <a:rPr lang="en-US" sz="2800" dirty="0"/>
              <a:t>and adaptability </a:t>
            </a:r>
            <a:r>
              <a:rPr lang="en-US" sz="2800" dirty="0" smtClean="0"/>
              <a:t>, neither </a:t>
            </a:r>
            <a:r>
              <a:rPr lang="en-US" sz="2800" dirty="0"/>
              <a:t>be very authoritative nor submissive but must be democratic. </a:t>
            </a:r>
          </a:p>
        </p:txBody>
      </p:sp>
      <p:sp>
        <p:nvSpPr>
          <p:cNvPr id="3" name="Rectangle 2"/>
          <p:cNvSpPr/>
          <p:nvPr/>
        </p:nvSpPr>
        <p:spPr>
          <a:xfrm>
            <a:off x="412123" y="208089"/>
            <a:ext cx="112175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Lucida Calligraphy" panose="03010101010101010101" pitchFamily="66" charset="0"/>
              </a:rPr>
              <a:t>Skills </a:t>
            </a:r>
            <a:r>
              <a:rPr lang="en-US" sz="3200" b="1" dirty="0" smtClean="0">
                <a:latin typeface="Lucida Calligraphy" panose="03010101010101010101" pitchFamily="66" charset="0"/>
              </a:rPr>
              <a:t>Needed for G.D</a:t>
            </a:r>
            <a:r>
              <a:rPr lang="en-US" sz="3200" b="1" dirty="0">
                <a:latin typeface="Lucida Calligraphy" panose="03010101010101010101" pitchFamily="66" charset="0"/>
              </a:rPr>
              <a:t>. </a:t>
            </a:r>
            <a:r>
              <a:rPr lang="en-US" sz="3200" b="1" dirty="0" smtClean="0">
                <a:latin typeface="Lucida Calligraphy" panose="03010101010101010101" pitchFamily="66" charset="0"/>
              </a:rPr>
              <a:t>(Evaluation Grid)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3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66670" y="280766"/>
            <a:ext cx="8742409" cy="892175"/>
          </a:xfrm>
          <a:noFill/>
          <a:ln/>
        </p:spPr>
        <p:txBody>
          <a:bodyPr vert="horz" wrap="square" lIns="42862" tIns="17462" rIns="42862" bIns="17462" rtlCol="0" anchor="t">
            <a:spAutoFit/>
          </a:bodyPr>
          <a:lstStyle/>
          <a:p>
            <a:pPr marL="312738" indent="-312738" defTabSz="831850">
              <a:lnSpc>
                <a:spcPct val="128000"/>
              </a:lnSpc>
              <a:spcAft>
                <a:spcPct val="64000"/>
              </a:spcAft>
            </a:pPr>
            <a:r>
              <a:rPr lang="en-US" altLang="en-US" b="1" dirty="0">
                <a:latin typeface="Geneva" charset="0"/>
              </a:rPr>
              <a:t>Listening Techniques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38" y="1347789"/>
            <a:ext cx="9055815" cy="4679524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r>
              <a:rPr lang="en-US" altLang="en-US" sz="2800" b="1" dirty="0"/>
              <a:t>Critical Listening</a:t>
            </a:r>
          </a:p>
          <a:p>
            <a:pPr lvl="1"/>
            <a:r>
              <a:rPr lang="en-US" altLang="en-US" sz="2400" dirty="0"/>
              <a:t>Separate fact from opinion.</a:t>
            </a:r>
          </a:p>
          <a:p>
            <a:r>
              <a:rPr lang="en-US" altLang="en-US" sz="2800" b="1" dirty="0"/>
              <a:t>Sympathetic Listening</a:t>
            </a:r>
          </a:p>
          <a:p>
            <a:pPr lvl="1"/>
            <a:r>
              <a:rPr lang="en-US" altLang="en-US" sz="2400" dirty="0"/>
              <a:t>Don't talk - listen.</a:t>
            </a:r>
          </a:p>
          <a:p>
            <a:pPr lvl="1"/>
            <a:r>
              <a:rPr lang="en-US" altLang="en-US" sz="2400" dirty="0"/>
              <a:t>Don't give advice - listen.</a:t>
            </a:r>
          </a:p>
          <a:p>
            <a:pPr lvl="1"/>
            <a:r>
              <a:rPr lang="en-US" altLang="en-US" sz="2400" dirty="0"/>
              <a:t>Don't judge - listen.</a:t>
            </a:r>
          </a:p>
          <a:p>
            <a:r>
              <a:rPr lang="en-US" altLang="en-US" sz="2800" b="1" dirty="0"/>
              <a:t>Creative Listening</a:t>
            </a:r>
          </a:p>
          <a:p>
            <a:pPr lvl="1"/>
            <a:r>
              <a:rPr lang="en-US" altLang="en-US" sz="2400" dirty="0"/>
              <a:t>Exercise an open mind.</a:t>
            </a:r>
          </a:p>
          <a:p>
            <a:pPr lvl="1"/>
            <a:r>
              <a:rPr lang="en-US" altLang="en-US" sz="2400" dirty="0"/>
              <a:t>Supplement your ideas with another person's </a:t>
            </a:r>
            <a:br>
              <a:rPr lang="en-US" altLang="en-US" sz="2400" dirty="0"/>
            </a:br>
            <a:r>
              <a:rPr lang="en-US" altLang="en-US" sz="2400" dirty="0"/>
              <a:t>ideas and vice versa. </a:t>
            </a:r>
            <a:r>
              <a:rPr lang="en-US" altLang="en-US" sz="2400" i="1" dirty="0"/>
              <a:t>   </a:t>
            </a:r>
          </a:p>
        </p:txBody>
      </p:sp>
      <p:pic>
        <p:nvPicPr>
          <p:cNvPr id="61444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344" y="1481070"/>
            <a:ext cx="4250027" cy="321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38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698" y="143625"/>
            <a:ext cx="10676587" cy="1054110"/>
          </a:xfrm>
        </p:spPr>
        <p:txBody>
          <a:bodyPr/>
          <a:lstStyle/>
          <a:p>
            <a:r>
              <a:rPr lang="en-US" sz="3000" b="1" dirty="0">
                <a:latin typeface="Lucida Calligraphy" panose="03010101010101010101" pitchFamily="66" charset="0"/>
              </a:rPr>
              <a:t>G.D. INGRIDIENTS, SUB-ELEMENTS AND TECHNIQUES OF IMPROVEMENT.</a:t>
            </a:r>
            <a:endParaRPr lang="en-US" sz="3000" b="1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50" y="1466045"/>
            <a:ext cx="11380631" cy="5391955"/>
          </a:xfrm>
        </p:spPr>
      </p:pic>
    </p:spTree>
    <p:extLst>
      <p:ext uri="{BB962C8B-B14F-4D97-AF65-F5344CB8AC3E}">
        <p14:creationId xmlns:p14="http://schemas.microsoft.com/office/powerpoint/2010/main" val="176704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Non-verbal messages.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6" y="2116686"/>
            <a:ext cx="11534128" cy="41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221" y="323930"/>
            <a:ext cx="10231182" cy="757896"/>
          </a:xfrm>
        </p:spPr>
        <p:txBody>
          <a:bodyPr/>
          <a:lstStyle/>
          <a:p>
            <a:r>
              <a:rPr lang="en-US" sz="3200" b="1" dirty="0" smtClean="0">
                <a:latin typeface="Lucida Calligraphy" panose="03010101010101010101" pitchFamily="66" charset="0"/>
              </a:rPr>
              <a:t>Successful G.D. Techniques-</a:t>
            </a:r>
            <a:r>
              <a:rPr lang="en-US" sz="3200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Do`s</a:t>
            </a:r>
            <a:r>
              <a:rPr lang="en-US" sz="3200" b="1" dirty="0" smtClean="0">
                <a:latin typeface="Lucida Calligraphy" panose="03010101010101010101" pitchFamily="66" charset="0"/>
              </a:rPr>
              <a:t> and Don'ts.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2221" y="1558343"/>
            <a:ext cx="11590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Organize your thoughts, plan, repeat and speak.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Evaluate what you hear. Silently introspect and record.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who you are. As neutral as possible. Seek clarifications.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assertive without being authoritative or aggressive.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Simple formal language and enthusiastic posture.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Befriend with the ignored ones.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Be clear and fluent.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smtClean="0"/>
              <a:t>No personal offence, no strong phrases.</a:t>
            </a:r>
          </a:p>
        </p:txBody>
      </p:sp>
    </p:spTree>
    <p:extLst>
      <p:ext uri="{BB962C8B-B14F-4D97-AF65-F5344CB8AC3E}">
        <p14:creationId xmlns:p14="http://schemas.microsoft.com/office/powerpoint/2010/main" val="96328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 idx="4294967295"/>
          </p:nvPr>
        </p:nvSpPr>
        <p:spPr>
          <a:xfrm>
            <a:off x="283336" y="276896"/>
            <a:ext cx="9760039" cy="830688"/>
          </a:xfrm>
        </p:spPr>
        <p:txBody>
          <a:bodyPr/>
          <a:lstStyle/>
          <a:p>
            <a:r>
              <a:rPr lang="en-US" sz="3200" b="1" dirty="0">
                <a:latin typeface="Lucida Calligraphy" panose="03010101010101010101" pitchFamily="66" charset="0"/>
              </a:rPr>
              <a:t>Successful G.D. Techniques-</a:t>
            </a:r>
            <a:r>
              <a:rPr lang="en-US" sz="3200" b="1" dirty="0">
                <a:solidFill>
                  <a:srgbClr val="FF0000"/>
                </a:solidFill>
                <a:latin typeface="Lucida Calligraphy" panose="03010101010101010101" pitchFamily="66" charset="0"/>
              </a:rPr>
              <a:t>Do`s</a:t>
            </a:r>
            <a:r>
              <a:rPr lang="en-US" sz="3200" b="1" dirty="0">
                <a:latin typeface="Lucida Calligraphy" panose="03010101010101010101" pitchFamily="66" charset="0"/>
              </a:rPr>
              <a:t> and Don'ts.</a:t>
            </a:r>
            <a:endParaRPr lang="en-US" altLang="en-US" sz="3200" dirty="0" smtClean="0"/>
          </a:p>
        </p:txBody>
      </p:sp>
      <p:sp>
        <p:nvSpPr>
          <p:cNvPr id="57347" name="Content Placeholder 2"/>
          <p:cNvSpPr>
            <a:spLocks noGrp="1"/>
          </p:cNvSpPr>
          <p:nvPr>
            <p:ph idx="4294967295"/>
          </p:nvPr>
        </p:nvSpPr>
        <p:spPr>
          <a:xfrm>
            <a:off x="283336" y="1330816"/>
            <a:ext cx="11590985" cy="4632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dirty="0" smtClean="0"/>
              <a:t>9. Model </a:t>
            </a:r>
            <a:r>
              <a:rPr lang="en-US" altLang="en-US" sz="2800" dirty="0"/>
              <a:t>the behavior and attitudes you want group members to employ.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10. Use </a:t>
            </a:r>
            <a:r>
              <a:rPr lang="en-US" altLang="en-US" sz="2800" dirty="0"/>
              <a:t>encouraging body language and tone </a:t>
            </a:r>
            <a:r>
              <a:rPr lang="en-US" altLang="en-US" sz="2800" dirty="0" smtClean="0"/>
              <a:t>and </a:t>
            </a:r>
            <a:r>
              <a:rPr lang="en-US" altLang="en-US" sz="2800" dirty="0"/>
              <a:t>words. </a:t>
            </a:r>
          </a:p>
          <a:p>
            <a:pPr marL="0" indent="0">
              <a:buNone/>
            </a:pPr>
            <a:r>
              <a:rPr lang="en-US" altLang="en-US" sz="2800" dirty="0" smtClean="0"/>
              <a:t>11. Give </a:t>
            </a:r>
            <a:r>
              <a:rPr lang="en-US" altLang="en-US" sz="2800" dirty="0"/>
              <a:t>positive </a:t>
            </a:r>
            <a:r>
              <a:rPr lang="en-US" altLang="en-US" sz="2800" dirty="0" smtClean="0"/>
              <a:t>feedback. </a:t>
            </a:r>
            <a:r>
              <a:rPr lang="en-US" altLang="en-US" sz="2800" dirty="0"/>
              <a:t>Ask open-ended questions.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12. Be </a:t>
            </a:r>
            <a:r>
              <a:rPr lang="en-US" altLang="en-US" sz="2800" dirty="0"/>
              <a:t>aware of people’s reactions and feelings, and try to respond appropriately. </a:t>
            </a:r>
          </a:p>
          <a:p>
            <a:pPr marL="0" indent="0">
              <a:buNone/>
            </a:pPr>
            <a:r>
              <a:rPr lang="en-US" altLang="en-US" sz="2800" dirty="0" smtClean="0"/>
              <a:t>13. Control </a:t>
            </a:r>
            <a:r>
              <a:rPr lang="en-US" altLang="en-US" sz="2800" dirty="0"/>
              <a:t>your own biases. </a:t>
            </a:r>
            <a:endParaRPr lang="en-US" altLang="en-US" sz="2800" dirty="0" smtClean="0"/>
          </a:p>
          <a:p>
            <a:pPr marL="0" indent="0">
              <a:buNone/>
            </a:pPr>
            <a:r>
              <a:rPr lang="en-US" altLang="en-US" sz="2800" dirty="0" smtClean="0"/>
              <a:t>14. Encourage </a:t>
            </a:r>
            <a:r>
              <a:rPr lang="en-US" altLang="en-US" sz="2800" dirty="0"/>
              <a:t>disagreement, and help the group use it creatively. </a:t>
            </a:r>
          </a:p>
        </p:txBody>
      </p:sp>
    </p:spTree>
    <p:extLst>
      <p:ext uri="{BB962C8B-B14F-4D97-AF65-F5344CB8AC3E}">
        <p14:creationId xmlns:p14="http://schemas.microsoft.com/office/powerpoint/2010/main" val="10707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 idx="4294967295"/>
          </p:nvPr>
        </p:nvSpPr>
        <p:spPr>
          <a:xfrm>
            <a:off x="231820" y="347729"/>
            <a:ext cx="9852338" cy="1143000"/>
          </a:xfrm>
        </p:spPr>
        <p:txBody>
          <a:bodyPr/>
          <a:lstStyle/>
          <a:p>
            <a:r>
              <a:rPr lang="en-US" sz="4000" b="1" dirty="0">
                <a:latin typeface="Lucida Calligraphy" panose="03010101010101010101" pitchFamily="66" charset="0"/>
              </a:rPr>
              <a:t>Successful G.D. Techniques-</a:t>
            </a:r>
            <a:r>
              <a:rPr lang="en-US" sz="4000" b="1" dirty="0">
                <a:solidFill>
                  <a:schemeClr val="tx1"/>
                </a:solidFill>
                <a:latin typeface="Lucida Calligraphy" panose="03010101010101010101" pitchFamily="66" charset="0"/>
              </a:rPr>
              <a:t>Do`s</a:t>
            </a:r>
            <a:r>
              <a:rPr lang="en-US" sz="4000" b="1" dirty="0">
                <a:latin typeface="Lucida Calligraphy" panose="03010101010101010101" pitchFamily="66" charset="0"/>
              </a:rPr>
              <a:t> and </a:t>
            </a:r>
            <a:r>
              <a:rPr lang="en-US" sz="4000" b="1" dirty="0">
                <a:solidFill>
                  <a:srgbClr val="FF0000"/>
                </a:solidFill>
                <a:latin typeface="Lucida Calligraphy" panose="03010101010101010101" pitchFamily="66" charset="0"/>
              </a:rPr>
              <a:t>Don'ts.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4294967295"/>
          </p:nvPr>
        </p:nvSpPr>
        <p:spPr>
          <a:xfrm>
            <a:off x="231820" y="1944710"/>
            <a:ext cx="11603866" cy="381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Don`t listen to contradict, but to construct. Don’t impose.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let one or a small group of individuals dominate the discussion. 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let one point of view override others. 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assume that anyone </a:t>
            </a:r>
            <a:r>
              <a:rPr lang="en-US" altLang="en-US" sz="2800" dirty="0" smtClean="0"/>
              <a:t>is privileged and holds </a:t>
            </a:r>
            <a:r>
              <a:rPr lang="en-US" altLang="en-US" sz="2800" dirty="0"/>
              <a:t>particular </a:t>
            </a:r>
            <a:r>
              <a:rPr lang="en-US" altLang="en-US" sz="2800" dirty="0" smtClean="0"/>
              <a:t>opinions </a:t>
            </a:r>
            <a:r>
              <a:rPr lang="en-US" altLang="en-US" sz="2800" dirty="0"/>
              <a:t>or positions </a:t>
            </a:r>
            <a:r>
              <a:rPr lang="en-US" altLang="en-US" sz="2800" dirty="0" smtClean="0"/>
              <a:t>due to </a:t>
            </a:r>
            <a:r>
              <a:rPr lang="en-US" altLang="en-US" sz="2800" dirty="0"/>
              <a:t>his culture, background, </a:t>
            </a:r>
            <a:r>
              <a:rPr lang="en-US" altLang="en-US" sz="2800" dirty="0" smtClean="0"/>
              <a:t>race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Don’t </a:t>
            </a:r>
            <a:r>
              <a:rPr lang="en-US" altLang="en-US" sz="2800" dirty="0"/>
              <a:t>be the font of all wisdom</a:t>
            </a:r>
            <a:r>
              <a:rPr lang="en-US" altLang="en-US" sz="2800" dirty="0" smtClean="0"/>
              <a:t>. Don`t interrupt.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865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928" y="362566"/>
            <a:ext cx="10030475" cy="860927"/>
          </a:xfrm>
        </p:spPr>
        <p:txBody>
          <a:bodyPr/>
          <a:lstStyle/>
          <a:p>
            <a:r>
              <a:rPr lang="en-US" sz="3200" dirty="0" smtClean="0">
                <a:latin typeface="Lucida Calligraphy" panose="03010101010101010101" pitchFamily="66" charset="0"/>
              </a:rPr>
              <a:t>Qualities of a successful G.D. participant.</a:t>
            </a:r>
            <a:endParaRPr lang="en-US" sz="3200" dirty="0">
              <a:latin typeface="Lucida Calligraphy" panose="03010101010101010101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80" y="1113038"/>
            <a:ext cx="9532456" cy="202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280" y="3142443"/>
            <a:ext cx="9532456" cy="34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7" y="298172"/>
            <a:ext cx="9754620" cy="886684"/>
          </a:xfrm>
        </p:spPr>
        <p:txBody>
          <a:bodyPr/>
          <a:lstStyle/>
          <a:p>
            <a:r>
              <a:rPr lang="en-US" sz="3200" b="1" dirty="0">
                <a:latin typeface="Lucida Calligraphy" panose="03010101010101010101" pitchFamily="66" charset="0"/>
              </a:rPr>
              <a:t>Qualities of a successful G.D. participant.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07" y="1352282"/>
            <a:ext cx="10934163" cy="472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00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altLang="en-US" sz="1200" b="1" dirty="0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455" y="228601"/>
            <a:ext cx="11570594" cy="1219200"/>
          </a:xfrm>
          <a:noFill/>
          <a:ln/>
        </p:spPr>
        <p:txBody>
          <a:bodyPr vert="horz" lIns="90488" tIns="44450" rIns="90488" bIns="44450" rtlCol="0" anchor="ctr">
            <a:noAutofit/>
          </a:bodyPr>
          <a:lstStyle/>
          <a:p>
            <a:r>
              <a:rPr lang="en-US" altLang="en-US" b="1" dirty="0" smtClean="0">
                <a:latin typeface="Lucida Calligraphy" panose="03010101010101010101" pitchFamily="66" charset="0"/>
              </a:rPr>
              <a:t>Five Stages </a:t>
            </a:r>
            <a:r>
              <a:rPr lang="en-US" altLang="en-US" b="1" dirty="0">
                <a:latin typeface="Lucida Calligraphy" panose="03010101010101010101" pitchFamily="66" charset="0"/>
              </a:rPr>
              <a:t>of </a:t>
            </a:r>
            <a:r>
              <a:rPr lang="en-US" altLang="en-US" b="1" dirty="0" smtClean="0">
                <a:latin typeface="Lucida Calligraphy" panose="03010101010101010101" pitchFamily="66" charset="0"/>
              </a:rPr>
              <a:t>Group Development</a:t>
            </a:r>
            <a:endParaRPr lang="en-US" altLang="en-US" b="1" dirty="0">
              <a:latin typeface="Lucida Calligraphy" panose="03010101010101010101" pitchFamily="66" charset="0"/>
            </a:endParaRPr>
          </a:p>
        </p:txBody>
      </p:sp>
      <p:pic>
        <p:nvPicPr>
          <p:cNvPr id="239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7" y="1275008"/>
            <a:ext cx="11565227" cy="528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5525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80" y="246656"/>
            <a:ext cx="9404723" cy="1440476"/>
          </a:xfrm>
        </p:spPr>
        <p:txBody>
          <a:bodyPr/>
          <a:lstStyle/>
          <a:p>
            <a:pPr algn="ctr"/>
            <a:r>
              <a:rPr lang="en-US" dirty="0" smtClean="0"/>
              <a:t>Roles and functions of group members.</a:t>
            </a:r>
            <a:endParaRPr lang="en-US" dirty="0"/>
          </a:p>
        </p:txBody>
      </p:sp>
      <p:pic>
        <p:nvPicPr>
          <p:cNvPr id="4" name="Content Placeholder 3" descr="Capture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" y="1687132"/>
            <a:ext cx="11436440" cy="4789868"/>
          </a:xfrm>
        </p:spPr>
      </p:pic>
    </p:spTree>
    <p:extLst>
      <p:ext uri="{BB962C8B-B14F-4D97-AF65-F5344CB8AC3E}">
        <p14:creationId xmlns:p14="http://schemas.microsoft.com/office/powerpoint/2010/main" val="8615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Development Activity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492" y="1853248"/>
            <a:ext cx="10114187" cy="4195481"/>
          </a:xfrm>
        </p:spPr>
        <p:txBody>
          <a:bodyPr>
            <a:normAutofit lnSpcReduction="10000"/>
          </a:bodyPr>
          <a:lstStyle/>
          <a:p>
            <a:r>
              <a:rPr lang="en-US" altLang="en-US" sz="2308" dirty="0"/>
              <a:t>Trace the development of a group you once belonged to </a:t>
            </a:r>
            <a:r>
              <a:rPr lang="en-US" altLang="en-US" sz="2308" dirty="0" smtClean="0"/>
              <a:t>(For </a:t>
            </a:r>
            <a:r>
              <a:rPr lang="en-US" altLang="en-US" sz="2308" dirty="0"/>
              <a:t>example, </a:t>
            </a:r>
            <a:r>
              <a:rPr lang="en-US" altLang="en-US" sz="2308" dirty="0" smtClean="0"/>
              <a:t>group development for the </a:t>
            </a:r>
            <a:r>
              <a:rPr lang="en-US" altLang="en-US" sz="2308" smtClean="0"/>
              <a:t>final project). </a:t>
            </a:r>
            <a:endParaRPr lang="en-US" altLang="en-US" sz="2308" dirty="0"/>
          </a:p>
          <a:p>
            <a:r>
              <a:rPr lang="en-US" altLang="en-US" sz="2308" dirty="0"/>
              <a:t>Make note of the extent to which the group experienced </a:t>
            </a:r>
          </a:p>
          <a:p>
            <a:pPr lvl="1"/>
            <a:r>
              <a:rPr lang="en-US" altLang="en-US" sz="2308" dirty="0"/>
              <a:t>(a) an orientation stage, </a:t>
            </a:r>
          </a:p>
          <a:p>
            <a:pPr lvl="1"/>
            <a:r>
              <a:rPr lang="en-US" altLang="en-US" sz="2308" dirty="0"/>
              <a:t>(b) conflict, </a:t>
            </a:r>
          </a:p>
          <a:p>
            <a:pPr lvl="1"/>
            <a:r>
              <a:rPr lang="en-US" altLang="en-US" sz="2308" dirty="0"/>
              <a:t>(c) increased cohesion and changes in structure, </a:t>
            </a:r>
          </a:p>
          <a:p>
            <a:pPr lvl="1"/>
            <a:r>
              <a:rPr lang="en-US" altLang="en-US" sz="2308" dirty="0"/>
              <a:t>(d) a period of high performance. </a:t>
            </a:r>
            <a:endParaRPr lang="en-US" altLang="en-US" sz="2308" dirty="0" smtClean="0"/>
          </a:p>
          <a:p>
            <a:pPr marL="0" indent="0">
              <a:buNone/>
            </a:pPr>
            <a:endParaRPr lang="en-US" altLang="en-US" sz="2308" dirty="0"/>
          </a:p>
          <a:p>
            <a:pPr marL="0" indent="0">
              <a:buNone/>
            </a:pPr>
            <a:r>
              <a:rPr lang="en-US" altLang="en-US" sz="2308" dirty="0" smtClean="0"/>
              <a:t>Read the </a:t>
            </a:r>
            <a:r>
              <a:rPr lang="en-US" altLang="en-US" sz="2308" dirty="0"/>
              <a:t>two theories discussed in the book--Tuckman's stage model or Bale's equilibrium </a:t>
            </a:r>
            <a:r>
              <a:rPr lang="en-US" altLang="en-US" sz="2308" dirty="0" smtClean="0"/>
              <a:t>model. </a:t>
            </a:r>
            <a:endParaRPr lang="en-US" altLang="en-US" sz="2308" dirty="0"/>
          </a:p>
        </p:txBody>
      </p:sp>
    </p:spTree>
    <p:extLst>
      <p:ext uri="{BB962C8B-B14F-4D97-AF65-F5344CB8AC3E}">
        <p14:creationId xmlns:p14="http://schemas.microsoft.com/office/powerpoint/2010/main" val="20185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004" y="104988"/>
            <a:ext cx="9404723" cy="860927"/>
          </a:xfrm>
        </p:spPr>
        <p:txBody>
          <a:bodyPr/>
          <a:lstStyle/>
          <a:p>
            <a:r>
              <a:rPr lang="en-US" dirty="0" smtClean="0"/>
              <a:t>Task. Discussion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5253" y="1056068"/>
            <a:ext cx="1139780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atamaran"/>
              </a:rPr>
              <a:t>Group A.</a:t>
            </a:r>
          </a:p>
          <a:p>
            <a:r>
              <a:rPr lang="en-US" sz="3200" dirty="0" smtClean="0">
                <a:latin typeface="Catamaran"/>
              </a:rPr>
              <a:t>A </a:t>
            </a:r>
            <a:r>
              <a:rPr lang="en-US" sz="3200" dirty="0">
                <a:latin typeface="Catamaran"/>
              </a:rPr>
              <a:t>certain period of </a:t>
            </a:r>
            <a:r>
              <a:rPr lang="en-US" sz="3200" dirty="0" smtClean="0">
                <a:latin typeface="Catamaran"/>
              </a:rPr>
              <a:t>practical, social and professional work should be </a:t>
            </a:r>
            <a:r>
              <a:rPr lang="en-US" sz="3200" dirty="0">
                <a:latin typeface="Catamaran"/>
              </a:rPr>
              <a:t>required for all students, who </a:t>
            </a:r>
            <a:r>
              <a:rPr lang="en-US" sz="3200" dirty="0" smtClean="0">
                <a:latin typeface="Catamaran"/>
              </a:rPr>
              <a:t>apply to college.</a:t>
            </a:r>
          </a:p>
          <a:p>
            <a:r>
              <a:rPr lang="en-US" sz="3200" dirty="0" smtClean="0">
                <a:latin typeface="Catamaran"/>
              </a:rPr>
              <a:t>Group B</a:t>
            </a:r>
          </a:p>
          <a:p>
            <a:r>
              <a:rPr lang="en-US" sz="3200" dirty="0" smtClean="0">
                <a:latin typeface="Catamaran"/>
              </a:rPr>
              <a:t>Students who </a:t>
            </a:r>
            <a:r>
              <a:rPr lang="en-US" sz="3200" dirty="0">
                <a:latin typeface="Catamaran"/>
              </a:rPr>
              <a:t>apply to </a:t>
            </a:r>
            <a:r>
              <a:rPr lang="en-US" sz="3200" dirty="0" smtClean="0">
                <a:latin typeface="Catamaran"/>
              </a:rPr>
              <a:t>college</a:t>
            </a:r>
            <a:r>
              <a:rPr lang="en-US" sz="3200" dirty="0">
                <a:latin typeface="Catamaran"/>
              </a:rPr>
              <a:t> </a:t>
            </a:r>
            <a:r>
              <a:rPr lang="en-US" sz="3200" dirty="0" smtClean="0">
                <a:latin typeface="Catamaran"/>
              </a:rPr>
              <a:t>should not do </a:t>
            </a:r>
            <a:r>
              <a:rPr lang="en-US" sz="3200" dirty="0">
                <a:latin typeface="Catamaran"/>
              </a:rPr>
              <a:t>a</a:t>
            </a:r>
            <a:r>
              <a:rPr lang="en-US" sz="3200" dirty="0" smtClean="0">
                <a:latin typeface="Catamaran"/>
              </a:rPr>
              <a:t>ny practical</a:t>
            </a:r>
            <a:r>
              <a:rPr lang="en-US" sz="3200" dirty="0">
                <a:latin typeface="Catamaran"/>
              </a:rPr>
              <a:t>, social and professional work </a:t>
            </a:r>
            <a:r>
              <a:rPr lang="en-US" sz="3200" dirty="0" smtClean="0">
                <a:latin typeface="Catamaran"/>
              </a:rPr>
              <a:t>for many reasons, during this invaluable education taking period.</a:t>
            </a:r>
            <a:endParaRPr lang="en-US" sz="3200" dirty="0">
              <a:latin typeface="Catamar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5004" y="5149290"/>
            <a:ext cx="10816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discussion will be observed in the parameters: Knowledge level, ability to take initiative, listening skill, cooperation, creation, 0rganization and delivery of genuine ideas, body language.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0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8491" y="1727797"/>
            <a:ext cx="10303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Is feminism irrelevant in the 21st century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The harms of patriotism outweigh the </a:t>
            </a:r>
            <a:r>
              <a:rPr lang="en-US" sz="3200" dirty="0" smtClean="0"/>
              <a:t>benefits.</a:t>
            </a:r>
          </a:p>
          <a:p>
            <a:endParaRPr lang="en-US" sz="3200" dirty="0"/>
          </a:p>
          <a:p>
            <a:r>
              <a:rPr lang="en-US" sz="3200" dirty="0"/>
              <a:t>T</a:t>
            </a:r>
            <a:r>
              <a:rPr lang="en-US" sz="3200" dirty="0" smtClean="0"/>
              <a:t>he </a:t>
            </a:r>
            <a:r>
              <a:rPr lang="en-US" sz="3200" dirty="0"/>
              <a:t>development of artificial </a:t>
            </a:r>
            <a:r>
              <a:rPr lang="en-US" sz="3200" dirty="0" smtClean="0"/>
              <a:t>intelligence: harmful </a:t>
            </a:r>
            <a:r>
              <a:rPr lang="en-US" sz="3200"/>
              <a:t>or </a:t>
            </a:r>
            <a:r>
              <a:rPr lang="en-US" sz="3200" smtClean="0"/>
              <a:t>beneficial </a:t>
            </a:r>
            <a:r>
              <a:rPr lang="en-US" sz="3200" dirty="0" smtClean="0"/>
              <a:t>to </a:t>
            </a:r>
            <a:r>
              <a:rPr lang="en-US" sz="3200" dirty="0"/>
              <a:t>humankind</a:t>
            </a:r>
            <a:r>
              <a:rPr lang="en-US" sz="3200" dirty="0" smtClean="0"/>
              <a:t>?</a:t>
            </a:r>
          </a:p>
          <a:p>
            <a:endParaRPr lang="en-US" sz="3200" dirty="0"/>
          </a:p>
          <a:p>
            <a:r>
              <a:rPr lang="en-US" sz="3200" dirty="0"/>
              <a:t>Can Religion And Science Coexist?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676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1026"/>
          <p:cNvSpPr>
            <a:spLocks noChangeArrowheads="1"/>
          </p:cNvSpPr>
          <p:nvPr/>
        </p:nvSpPr>
        <p:spPr bwMode="auto">
          <a:xfrm>
            <a:off x="0" y="235089"/>
            <a:ext cx="11153104" cy="77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en-US" sz="44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Stages of Team </a:t>
            </a:r>
            <a:r>
              <a:rPr lang="en-US" altLang="en-US" sz="4400" b="1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Development</a:t>
            </a:r>
            <a:endParaRPr lang="en-US" altLang="en-US" sz="4400" b="1" dirty="0">
              <a:solidFill>
                <a:schemeClr val="tx2"/>
              </a:solidFill>
              <a:latin typeface="Lucida Calligraphy" panose="03010101010101010101" pitchFamily="66" charset="0"/>
            </a:endParaRPr>
          </a:p>
        </p:txBody>
      </p:sp>
      <p:sp>
        <p:nvSpPr>
          <p:cNvPr id="227331" name="Rectangle 1027"/>
          <p:cNvSpPr>
            <a:spLocks noChangeArrowheads="1"/>
          </p:cNvSpPr>
          <p:nvPr/>
        </p:nvSpPr>
        <p:spPr bwMode="auto">
          <a:xfrm>
            <a:off x="858619" y="981214"/>
            <a:ext cx="1612086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200" b="1" dirty="0"/>
              <a:t>Stage</a:t>
            </a:r>
          </a:p>
        </p:txBody>
      </p:sp>
      <p:sp>
        <p:nvSpPr>
          <p:cNvPr id="227332" name="Rectangle 1028"/>
          <p:cNvSpPr>
            <a:spLocks noChangeArrowheads="1"/>
          </p:cNvSpPr>
          <p:nvPr/>
        </p:nvSpPr>
        <p:spPr bwMode="auto">
          <a:xfrm>
            <a:off x="2962140" y="1183482"/>
            <a:ext cx="3939975" cy="530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200" b="1" dirty="0"/>
              <a:t>Major Processes</a:t>
            </a:r>
          </a:p>
        </p:txBody>
      </p:sp>
      <p:sp>
        <p:nvSpPr>
          <p:cNvPr id="227333" name="Rectangle 1029"/>
          <p:cNvSpPr>
            <a:spLocks noChangeArrowheads="1"/>
          </p:cNvSpPr>
          <p:nvPr/>
        </p:nvSpPr>
        <p:spPr bwMode="auto">
          <a:xfrm>
            <a:off x="6880225" y="1709739"/>
            <a:ext cx="17526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/>
          <a:p>
            <a:pPr eaLnBrk="0" hangingPunct="0"/>
            <a:endParaRPr lang="en-US" altLang="en-US" b="1"/>
          </a:p>
        </p:txBody>
      </p:sp>
      <p:sp>
        <p:nvSpPr>
          <p:cNvPr id="227334" name="Rectangle 1030"/>
          <p:cNvSpPr>
            <a:spLocks noChangeArrowheads="1"/>
          </p:cNvSpPr>
          <p:nvPr/>
        </p:nvSpPr>
        <p:spPr bwMode="auto">
          <a:xfrm>
            <a:off x="463639" y="1866107"/>
            <a:ext cx="2150772" cy="479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marL="57150" indent="-571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62000"/>
              </a:lnSpc>
              <a:spcAft>
                <a:spcPct val="205000"/>
              </a:spcAft>
            </a:pPr>
            <a:r>
              <a:rPr lang="en-US" altLang="en-US" b="1" dirty="0"/>
              <a:t>1. Forming</a:t>
            </a:r>
            <a:br>
              <a:rPr lang="en-US" altLang="en-US" b="1" dirty="0"/>
            </a:br>
            <a:r>
              <a:rPr lang="en-US" altLang="en-US" b="1" dirty="0"/>
              <a:t>(orientation)                                              </a:t>
            </a:r>
          </a:p>
          <a:p>
            <a:pPr>
              <a:lnSpc>
                <a:spcPct val="162000"/>
              </a:lnSpc>
              <a:spcAft>
                <a:spcPct val="110000"/>
              </a:spcAft>
            </a:pPr>
            <a:r>
              <a:rPr lang="en-US" altLang="en-US" b="1" dirty="0"/>
              <a:t>2. Storming    (conflict)                                  </a:t>
            </a:r>
          </a:p>
          <a:p>
            <a:pPr>
              <a:lnSpc>
                <a:spcPct val="162000"/>
              </a:lnSpc>
              <a:spcAft>
                <a:spcPct val="140000"/>
              </a:spcAft>
            </a:pPr>
            <a:r>
              <a:rPr lang="en-US" altLang="en-US" b="1" dirty="0"/>
              <a:t>3. Norming    (cohesion)                                     </a:t>
            </a:r>
          </a:p>
        </p:txBody>
      </p:sp>
      <p:sp>
        <p:nvSpPr>
          <p:cNvPr id="227335" name="Rectangle 1031"/>
          <p:cNvSpPr>
            <a:spLocks noGrp="1" noChangeArrowheads="1"/>
          </p:cNvSpPr>
          <p:nvPr>
            <p:ph type="body" idx="1"/>
          </p:nvPr>
        </p:nvSpPr>
        <p:spPr>
          <a:xfrm>
            <a:off x="2962140" y="1752600"/>
            <a:ext cx="4618865" cy="4581382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dirty="0"/>
              <a:t>Exchange of information;  increased interdependency;</a:t>
            </a:r>
            <a:br>
              <a:rPr lang="en-US" altLang="en-US" sz="2400" dirty="0"/>
            </a:br>
            <a:r>
              <a:rPr lang="en-US" altLang="en-US" sz="2400" dirty="0"/>
              <a:t>task exploration;  identification of commonalties</a:t>
            </a:r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None/>
            </a:pPr>
            <a:endParaRPr lang="en-US" altLang="en-US" sz="2400" dirty="0"/>
          </a:p>
          <a:p>
            <a:pPr marL="0" indent="0">
              <a:lnSpc>
                <a:spcPct val="85000"/>
              </a:lnSpc>
              <a:spcBef>
                <a:spcPct val="0"/>
              </a:spcBef>
              <a:spcAft>
                <a:spcPct val="30000"/>
              </a:spcAft>
              <a:buNone/>
            </a:pPr>
            <a:r>
              <a:rPr lang="en-US" altLang="en-US" sz="2400" dirty="0"/>
              <a:t>Disagreement over procedures; expression of dissatisfaction; emotional responses; </a:t>
            </a:r>
            <a:r>
              <a:rPr lang="en-US" altLang="en-US" sz="2400" dirty="0" smtClean="0"/>
              <a:t>resistance- ego.</a:t>
            </a:r>
            <a:endParaRPr lang="en-US" altLang="en-US" sz="24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spcBef>
                <a:spcPct val="0"/>
              </a:spcBef>
              <a:spcAft>
                <a:spcPct val="40000"/>
              </a:spcAft>
              <a:buNone/>
            </a:pPr>
            <a:r>
              <a:rPr lang="en-US" altLang="en-US" sz="2400" dirty="0"/>
              <a:t>Growth of cohesiveness and unity; establishment of roles, standards, and relationships</a:t>
            </a:r>
          </a:p>
        </p:txBody>
      </p:sp>
      <p:sp>
        <p:nvSpPr>
          <p:cNvPr id="227336" name="Rectangle 1032"/>
          <p:cNvSpPr>
            <a:spLocks noChangeArrowheads="1"/>
          </p:cNvSpPr>
          <p:nvPr/>
        </p:nvSpPr>
        <p:spPr bwMode="auto">
          <a:xfrm>
            <a:off x="7727324" y="1875835"/>
            <a:ext cx="4108361" cy="443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50000"/>
              </a:spcAft>
            </a:pPr>
            <a:r>
              <a:rPr lang="en-US" altLang="en-US" dirty="0"/>
              <a:t>Tentative interactions; polite discourse; concern over </a:t>
            </a:r>
            <a:r>
              <a:rPr lang="en-US" altLang="en-US" dirty="0" smtClean="0"/>
              <a:t>ambiguity; self-discourse                        </a:t>
            </a:r>
            <a:endParaRPr lang="en-US" altLang="en-US" dirty="0"/>
          </a:p>
          <a:p>
            <a:pPr>
              <a:lnSpc>
                <a:spcPct val="85000"/>
              </a:lnSpc>
              <a:spcAft>
                <a:spcPct val="30000"/>
              </a:spcAft>
            </a:pPr>
            <a:endParaRPr lang="en-US" altLang="en-US" dirty="0"/>
          </a:p>
          <a:p>
            <a:pPr>
              <a:lnSpc>
                <a:spcPct val="85000"/>
              </a:lnSpc>
              <a:spcAft>
                <a:spcPct val="30000"/>
              </a:spcAft>
            </a:pPr>
            <a:r>
              <a:rPr lang="en-US" altLang="en-US" dirty="0"/>
              <a:t>Criticism of ideas; </a:t>
            </a:r>
            <a:r>
              <a:rPr lang="en-US" altLang="en-US" u="sng" dirty="0"/>
              <a:t>poor</a:t>
            </a:r>
            <a:r>
              <a:rPr lang="en-US" altLang="en-US" dirty="0"/>
              <a:t> </a:t>
            </a:r>
            <a:r>
              <a:rPr lang="en-US" altLang="en-US" u="sng" dirty="0" smtClean="0"/>
              <a:t>participation</a:t>
            </a:r>
            <a:r>
              <a:rPr lang="en-US" altLang="en-US" dirty="0" smtClean="0"/>
              <a:t>; </a:t>
            </a:r>
            <a:r>
              <a:rPr lang="en-US" altLang="en-US" dirty="0"/>
              <a:t>hostility;  polarization and </a:t>
            </a:r>
            <a:br>
              <a:rPr lang="en-US" altLang="en-US" dirty="0"/>
            </a:br>
            <a:r>
              <a:rPr lang="en-US" altLang="en-US" dirty="0"/>
              <a:t>coalition </a:t>
            </a:r>
            <a:r>
              <a:rPr lang="en-US" altLang="en-US" dirty="0" smtClean="0"/>
              <a:t>forming, conflicts.</a:t>
            </a:r>
          </a:p>
          <a:p>
            <a:pPr>
              <a:lnSpc>
                <a:spcPct val="85000"/>
              </a:lnSpc>
              <a:spcAft>
                <a:spcPct val="30000"/>
              </a:spcAft>
            </a:pPr>
            <a:endParaRPr lang="en-US" altLang="en-US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en-US" altLang="en-US" dirty="0"/>
              <a:t>Agreement on procedures;  reduction in role ambiguity;  increased "we-feeling"</a:t>
            </a:r>
          </a:p>
        </p:txBody>
      </p:sp>
      <p:sp>
        <p:nvSpPr>
          <p:cNvPr id="227338" name="Rectangle 1034"/>
          <p:cNvSpPr>
            <a:spLocks noChangeArrowheads="1"/>
          </p:cNvSpPr>
          <p:nvPr/>
        </p:nvSpPr>
        <p:spPr bwMode="auto">
          <a:xfrm>
            <a:off x="7727324" y="1167825"/>
            <a:ext cx="33248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32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1021753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ChangeArrowheads="1"/>
          </p:cNvSpPr>
          <p:nvPr/>
        </p:nvSpPr>
        <p:spPr bwMode="auto">
          <a:xfrm>
            <a:off x="60214" y="112295"/>
            <a:ext cx="11217498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altLang="en-US" sz="4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Stages of Team </a:t>
            </a:r>
            <a:r>
              <a:rPr lang="en-US" altLang="en-US" sz="4000" b="1" dirty="0" smtClean="0">
                <a:solidFill>
                  <a:schemeClr val="tx2"/>
                </a:solidFill>
                <a:latin typeface="Lucida Calligraphy" panose="03010101010101010101" pitchFamily="66" charset="0"/>
              </a:rPr>
              <a:t>Development (continued</a:t>
            </a:r>
            <a:r>
              <a:rPr lang="en-US" altLang="en-US" sz="4000" b="1" dirty="0">
                <a:solidFill>
                  <a:schemeClr val="tx2"/>
                </a:solidFill>
                <a:latin typeface="Lucida Calligraphy" panose="03010101010101010101" pitchFamily="66" charset="0"/>
              </a:rPr>
              <a:t>)</a:t>
            </a:r>
          </a:p>
        </p:txBody>
      </p:sp>
      <p:sp>
        <p:nvSpPr>
          <p:cNvPr id="192519" name="Rectangle 7"/>
          <p:cNvSpPr>
            <a:spLocks noChangeArrowheads="1"/>
          </p:cNvSpPr>
          <p:nvPr/>
        </p:nvSpPr>
        <p:spPr bwMode="auto">
          <a:xfrm>
            <a:off x="550036" y="945182"/>
            <a:ext cx="1654934" cy="6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4000" b="1" dirty="0"/>
              <a:t>Stage</a:t>
            </a:r>
          </a:p>
        </p:txBody>
      </p:sp>
      <p:sp>
        <p:nvSpPr>
          <p:cNvPr id="192520" name="Rectangle 8"/>
          <p:cNvSpPr>
            <a:spLocks noChangeArrowheads="1"/>
          </p:cNvSpPr>
          <p:nvPr/>
        </p:nvSpPr>
        <p:spPr bwMode="auto">
          <a:xfrm>
            <a:off x="3027295" y="1053935"/>
            <a:ext cx="4592705" cy="592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/>
          <a:p>
            <a:pPr eaLnBrk="0" hangingPunct="0"/>
            <a:r>
              <a:rPr lang="en-US" altLang="en-US" sz="3600" b="1" dirty="0"/>
              <a:t>Major Processes</a:t>
            </a:r>
          </a:p>
        </p:txBody>
      </p:sp>
      <p:sp>
        <p:nvSpPr>
          <p:cNvPr id="192521" name="Rectangle 9"/>
          <p:cNvSpPr>
            <a:spLocks noChangeArrowheads="1"/>
          </p:cNvSpPr>
          <p:nvPr/>
        </p:nvSpPr>
        <p:spPr bwMode="auto">
          <a:xfrm>
            <a:off x="6880225" y="1709739"/>
            <a:ext cx="1752600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7625" tIns="19050" rIns="47625" bIns="19050">
            <a:spAutoFit/>
          </a:bodyPr>
          <a:lstStyle/>
          <a:p>
            <a:pPr eaLnBrk="0" hangingPunct="0"/>
            <a:endParaRPr lang="en-US" altLang="en-US" b="1"/>
          </a:p>
        </p:txBody>
      </p:sp>
      <p:sp>
        <p:nvSpPr>
          <p:cNvPr id="192522" name="Rectangle 10"/>
          <p:cNvSpPr>
            <a:spLocks noChangeArrowheads="1"/>
          </p:cNvSpPr>
          <p:nvPr/>
        </p:nvSpPr>
        <p:spPr bwMode="auto">
          <a:xfrm>
            <a:off x="446089" y="1738314"/>
            <a:ext cx="2617786" cy="3188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marL="57150" indent="-571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62000"/>
              </a:lnSpc>
              <a:spcAft>
                <a:spcPct val="205000"/>
              </a:spcAft>
            </a:pPr>
            <a:r>
              <a:rPr lang="en-US" altLang="en-US" b="1" dirty="0"/>
              <a:t>4. Performing</a:t>
            </a:r>
            <a:br>
              <a:rPr lang="en-US" altLang="en-US" b="1" dirty="0"/>
            </a:br>
            <a:r>
              <a:rPr lang="en-US" altLang="en-US" b="1" dirty="0"/>
              <a:t>(performance)                         </a:t>
            </a:r>
          </a:p>
          <a:p>
            <a:pPr>
              <a:lnSpc>
                <a:spcPct val="162000"/>
              </a:lnSpc>
              <a:spcAft>
                <a:spcPct val="81000"/>
              </a:spcAft>
            </a:pPr>
            <a:r>
              <a:rPr lang="en-US" altLang="en-US" b="1" dirty="0"/>
              <a:t>5. Adjourning   (dissolution)</a:t>
            </a:r>
          </a:p>
        </p:txBody>
      </p:sp>
      <p:sp>
        <p:nvSpPr>
          <p:cNvPr id="19252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081336" y="1752600"/>
            <a:ext cx="3700464" cy="3986989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b="1" dirty="0"/>
              <a:t>Goal achievement;</a:t>
            </a:r>
            <a:br>
              <a:rPr lang="en-US" altLang="en-US" sz="2400" b="1" dirty="0"/>
            </a:br>
            <a:r>
              <a:rPr lang="en-US" altLang="en-US" sz="2400" b="1" dirty="0"/>
              <a:t>high task orientation;  emphasis on performance and production</a:t>
            </a:r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endParaRPr lang="en-US" altLang="en-US" sz="2400" b="1" dirty="0"/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r>
              <a:rPr lang="en-US" altLang="en-US" sz="2400" b="1" dirty="0"/>
              <a:t>Termination of roles;  completion of tasks;  reduction of </a:t>
            </a:r>
            <a:br>
              <a:rPr lang="en-US" altLang="en-US" sz="2400" b="1" dirty="0"/>
            </a:br>
            <a:r>
              <a:rPr lang="en-US" altLang="en-US" sz="2400" b="1" dirty="0"/>
              <a:t>dependency</a:t>
            </a:r>
          </a:p>
          <a:p>
            <a:pPr marL="0" indent="0">
              <a:lnSpc>
                <a:spcPct val="86000"/>
              </a:lnSpc>
              <a:spcBef>
                <a:spcPct val="0"/>
              </a:spcBef>
              <a:spcAft>
                <a:spcPct val="41000"/>
              </a:spcAft>
              <a:buNone/>
            </a:pPr>
            <a:endParaRPr lang="en-US" altLang="en-US" sz="2400" b="1" dirty="0"/>
          </a:p>
        </p:txBody>
      </p:sp>
      <p:sp>
        <p:nvSpPr>
          <p:cNvPr id="192524" name="Rectangle 12"/>
          <p:cNvSpPr>
            <a:spLocks noChangeArrowheads="1"/>
          </p:cNvSpPr>
          <p:nvPr/>
        </p:nvSpPr>
        <p:spPr bwMode="auto">
          <a:xfrm>
            <a:off x="7291120" y="1761821"/>
            <a:ext cx="3986592" cy="3620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135000"/>
              </a:spcAft>
            </a:pPr>
            <a:r>
              <a:rPr lang="en-US" altLang="en-US" b="1" dirty="0"/>
              <a:t>Decision making; problem solving;  mutual cooperation   </a:t>
            </a:r>
          </a:p>
          <a:p>
            <a:pPr>
              <a:spcAft>
                <a:spcPct val="135000"/>
              </a:spcAft>
            </a:pPr>
            <a:r>
              <a:rPr lang="en-US" altLang="en-US" b="1" dirty="0"/>
              <a:t>                      </a:t>
            </a:r>
          </a:p>
          <a:p>
            <a:pPr>
              <a:spcAft>
                <a:spcPct val="50000"/>
              </a:spcAft>
            </a:pPr>
            <a:r>
              <a:rPr lang="en-US" altLang="en-US" b="1" dirty="0"/>
              <a:t>Disintegration and withdrawal; increased independence and</a:t>
            </a:r>
            <a:br>
              <a:rPr lang="en-US" altLang="en-US" b="1" dirty="0"/>
            </a:br>
            <a:r>
              <a:rPr lang="en-US" altLang="en-US" b="1" dirty="0"/>
              <a:t>emotionality; regret</a:t>
            </a:r>
          </a:p>
        </p:txBody>
      </p:sp>
      <p:sp>
        <p:nvSpPr>
          <p:cNvPr id="192529" name="Rectangle 17"/>
          <p:cNvSpPr>
            <a:spLocks noChangeArrowheads="1"/>
          </p:cNvSpPr>
          <p:nvPr/>
        </p:nvSpPr>
        <p:spPr bwMode="auto">
          <a:xfrm>
            <a:off x="1558925" y="7938"/>
            <a:ext cx="38623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/>
          </a:p>
        </p:txBody>
      </p:sp>
      <p:sp>
        <p:nvSpPr>
          <p:cNvPr id="192530" name="Rectangle 18"/>
          <p:cNvSpPr>
            <a:spLocks noChangeArrowheads="1"/>
          </p:cNvSpPr>
          <p:nvPr/>
        </p:nvSpPr>
        <p:spPr bwMode="auto">
          <a:xfrm>
            <a:off x="7160564" y="1023284"/>
            <a:ext cx="42757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40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63343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b="1"/>
              <a:t>Code of Cooperation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407" y="2118360"/>
            <a:ext cx="9901644" cy="41148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sz="2800" dirty="0"/>
              <a:t>Should be developed, adopted, improved or modified by all team members.				</a:t>
            </a:r>
          </a:p>
          <a:p>
            <a:r>
              <a:rPr lang="en-US" altLang="en-US" sz="2800" dirty="0"/>
              <a:t>Should always be visible to team members.		</a:t>
            </a:r>
          </a:p>
          <a:p>
            <a:r>
              <a:rPr lang="en-US" altLang="en-US" sz="2800" dirty="0"/>
              <a:t>Sets a norm for behavior (Code of Ethics for your team)</a:t>
            </a:r>
          </a:p>
        </p:txBody>
      </p:sp>
    </p:spTree>
    <p:extLst>
      <p:ext uri="{BB962C8B-B14F-4D97-AF65-F5344CB8AC3E}">
        <p14:creationId xmlns:p14="http://schemas.microsoft.com/office/powerpoint/2010/main" val="3899937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91922" y="762000"/>
          <a:ext cx="11900078" cy="59790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5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0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7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Forming to storming</a:t>
                      </a:r>
                      <a:endParaRPr lang="en-US" sz="24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 smtClean="0"/>
                        <a:t>Storming to Norming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Norming to performing</a:t>
                      </a:r>
                      <a:endParaRPr lang="en-US" sz="24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6068">
                <a:tc>
                  <a:txBody>
                    <a:bodyPr/>
                    <a:lstStyle/>
                    <a:p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Establish and communicate the mission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goals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roles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Build trust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Leader must direct and assert position 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Bring the team together on a regular basis to work on joint projects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 expectations and expect to deliver results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Support positive behavior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 positive environment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Achievements must be recognized and celebrated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Respect and listen to each other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Recognize individuals’ roles and expertise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Everyone works to create a supportive environment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Feedback is requested, accepted and acted upon.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Praise each other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responsibility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Delegate freely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Communicate and keep every member up-to-date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success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Commit time to the team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Evaluate their performance and strive to achieve more challenging objectives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 leadership based upon individual skills sets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 selective when recruiting new team members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en-US" sz="20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Work to maintain team spirit.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85611" y="231820"/>
            <a:ext cx="9903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Lucida Calligraphy" panose="03010101010101010101" pitchFamily="66" charset="0"/>
              </a:rPr>
              <a:t>Techniques to lead a team towards success.</a:t>
            </a:r>
            <a:endParaRPr lang="en-US" sz="3200" b="1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88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46975" y="1524001"/>
            <a:ext cx="10882648" cy="4087786"/>
          </a:xfrm>
          <a:noFill/>
          <a:ln/>
        </p:spPr>
        <p:txBody>
          <a:bodyPr vert="horz" wrap="square" lIns="47625" tIns="19050" rIns="47625" bIns="1905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200" dirty="0"/>
              <a:t>Lack of commitment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Dominating participants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Reluctant participants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Unquestioned acceptance of opinions as facts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Rush to accomplishment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Attribution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Wanderlust:  (departure from the subject) </a:t>
            </a:r>
          </a:p>
          <a:p>
            <a:pPr>
              <a:lnSpc>
                <a:spcPct val="80000"/>
              </a:lnSpc>
            </a:pPr>
            <a:r>
              <a:rPr lang="en-US" altLang="en-US" sz="3200" dirty="0"/>
              <a:t>Feuding members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70456" y="457200"/>
            <a:ext cx="11114467" cy="609600"/>
          </a:xfrm>
          <a:noFill/>
          <a:ln/>
        </p:spPr>
        <p:txBody>
          <a:bodyPr vert="horz" lIns="92075" tIns="46038" rIns="92075" bIns="46038" rtlCol="0" anchor="b">
            <a:noAutofit/>
          </a:bodyPr>
          <a:lstStyle/>
          <a:p>
            <a:r>
              <a:rPr lang="en-US" altLang="en-US" sz="4800" b="1" dirty="0">
                <a:latin typeface="Lucida Calligraphy" panose="03010101010101010101" pitchFamily="66" charset="0"/>
              </a:rPr>
              <a:t> Common Teaming Problems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657601" y="6383339"/>
            <a:ext cx="5934075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endParaRPr lang="en-US" altLang="en-US" sz="140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905000" y="6143625"/>
            <a:ext cx="87927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/>
              <a:t>From Scholtes, Peter R., The Team Handbook, Joiner Associates (1988)</a:t>
            </a:r>
          </a:p>
        </p:txBody>
      </p:sp>
    </p:spTree>
    <p:extLst>
      <p:ext uri="{BB962C8B-B14F-4D97-AF65-F5344CB8AC3E}">
        <p14:creationId xmlns:p14="http://schemas.microsoft.com/office/powerpoint/2010/main" val="16937133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3794</TotalTime>
  <Words>2084</Words>
  <Application>Microsoft Office PowerPoint</Application>
  <PresentationFormat>Widescreen</PresentationFormat>
  <Paragraphs>310</Paragraphs>
  <Slides>43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Catamaran</vt:lpstr>
      <vt:lpstr>Century Gothic</vt:lpstr>
      <vt:lpstr>Geneva</vt:lpstr>
      <vt:lpstr>Lucida Calligraphy</vt:lpstr>
      <vt:lpstr>Times New Roman</vt:lpstr>
      <vt:lpstr>Wingdings</vt:lpstr>
      <vt:lpstr>Wingdings 3</vt:lpstr>
      <vt:lpstr>Ion</vt:lpstr>
      <vt:lpstr>Document</vt:lpstr>
      <vt:lpstr>Group discussions</vt:lpstr>
      <vt:lpstr>Announcement</vt:lpstr>
      <vt:lpstr>Topics to discuss</vt:lpstr>
      <vt:lpstr>Five Stages of Group Development</vt:lpstr>
      <vt:lpstr>PowerPoint Presentation</vt:lpstr>
      <vt:lpstr>PowerPoint Presentation</vt:lpstr>
      <vt:lpstr>Code of Cooperation</vt:lpstr>
      <vt:lpstr>PowerPoint Presentation</vt:lpstr>
      <vt:lpstr> Common Teaming Problems</vt:lpstr>
      <vt:lpstr>Five Issues to be Considered in Team Building</vt:lpstr>
      <vt:lpstr>Five Issues to be Considered in Team Building</vt:lpstr>
      <vt:lpstr>Group discussion</vt:lpstr>
      <vt:lpstr>Definition.</vt:lpstr>
      <vt:lpstr>What is an Academic Conversation/discussion?</vt:lpstr>
      <vt:lpstr>G.D. As a Tool.</vt:lpstr>
      <vt:lpstr>PowerPoint Presentation</vt:lpstr>
      <vt:lpstr>Five Roles That Build Task Accomplishment</vt:lpstr>
      <vt:lpstr>The objectives of in GD</vt:lpstr>
      <vt:lpstr>Possible uses for a group discussion:</vt:lpstr>
      <vt:lpstr>Possible uses for a group discussion (cont.):</vt:lpstr>
      <vt:lpstr>Characteristics of Group discussions.</vt:lpstr>
      <vt:lpstr>PowerPoint Presentation</vt:lpstr>
      <vt:lpstr>Organization of group discussions.</vt:lpstr>
      <vt:lpstr>PowerPoint Presentation</vt:lpstr>
      <vt:lpstr>Types of group discussions</vt:lpstr>
      <vt:lpstr>Types of group discussions</vt:lpstr>
      <vt:lpstr>Roles in a Structured GD: </vt:lpstr>
      <vt:lpstr>Some people leading a group discussion:</vt:lpstr>
      <vt:lpstr>Skills Needed for G.D. (Evaluation Grid)</vt:lpstr>
      <vt:lpstr>Skills Needed for G.D. (Evaluation Grid)</vt:lpstr>
      <vt:lpstr>PowerPoint Presentation</vt:lpstr>
      <vt:lpstr>Listening Techniques</vt:lpstr>
      <vt:lpstr>G.D. INGRIDIENTS, SUB-ELEMENTS AND TECHNIQUES OF IMPROVEMENT.</vt:lpstr>
      <vt:lpstr>Non-verbal messages.</vt:lpstr>
      <vt:lpstr>Successful G.D. Techniques-Do`s and Don'ts.</vt:lpstr>
      <vt:lpstr>Successful G.D. Techniques-Do`s and Don'ts.</vt:lpstr>
      <vt:lpstr>Successful G.D. Techniques-Do`s and Don'ts.</vt:lpstr>
      <vt:lpstr>Qualities of a successful G.D. participant.</vt:lpstr>
      <vt:lpstr>Qualities of a successful G.D. participant.</vt:lpstr>
      <vt:lpstr>Roles and functions of group members.</vt:lpstr>
      <vt:lpstr>Group Development Activity</vt:lpstr>
      <vt:lpstr>Task. Discussion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</dc:title>
  <dc:creator>Javed Iqbal</dc:creator>
  <cp:lastModifiedBy>MSHS</cp:lastModifiedBy>
  <cp:revision>101</cp:revision>
  <dcterms:created xsi:type="dcterms:W3CDTF">2019-04-16T10:07:31Z</dcterms:created>
  <dcterms:modified xsi:type="dcterms:W3CDTF">2021-04-01T08:09:05Z</dcterms:modified>
</cp:coreProperties>
</file>