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59" r:id="rId4"/>
    <p:sldId id="258" r:id="rId5"/>
    <p:sldId id="289" r:id="rId6"/>
    <p:sldId id="292" r:id="rId7"/>
    <p:sldId id="290" r:id="rId8"/>
    <p:sldId id="262" r:id="rId9"/>
    <p:sldId id="260" r:id="rId10"/>
    <p:sldId id="296" r:id="rId11"/>
    <p:sldId id="291" r:id="rId12"/>
    <p:sldId id="297" r:id="rId13"/>
    <p:sldId id="293" r:id="rId14"/>
    <p:sldId id="295" r:id="rId15"/>
    <p:sldId id="294" r:id="rId16"/>
    <p:sldId id="264" r:id="rId17"/>
    <p:sldId id="261" r:id="rId18"/>
    <p:sldId id="275" r:id="rId19"/>
    <p:sldId id="265" r:id="rId20"/>
    <p:sldId id="268" r:id="rId21"/>
    <p:sldId id="267" r:id="rId22"/>
    <p:sldId id="266" r:id="rId23"/>
    <p:sldId id="273" r:id="rId24"/>
    <p:sldId id="284" r:id="rId25"/>
    <p:sldId id="270" r:id="rId26"/>
    <p:sldId id="257" r:id="rId27"/>
    <p:sldId id="286" r:id="rId28"/>
    <p:sldId id="279" r:id="rId29"/>
    <p:sldId id="280" r:id="rId30"/>
    <p:sldId id="282" r:id="rId31"/>
    <p:sldId id="271" r:id="rId32"/>
    <p:sldId id="272" r:id="rId33"/>
    <p:sldId id="269" r:id="rId34"/>
    <p:sldId id="276" r:id="rId35"/>
    <p:sldId id="277" r:id="rId36"/>
    <p:sldId id="285" r:id="rId37"/>
    <p:sldId id="288"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4/7/2020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64217" y="4572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564217" y="1981200"/>
            <a:ext cx="10363200" cy="4114800"/>
          </a:xfrm>
        </p:spPr>
        <p:txBody>
          <a:bodyPr/>
          <a:lstStyle/>
          <a:p>
            <a:pPr lvl="0"/>
            <a:endParaRPr lang="en-US" noProof="0" smtClean="0"/>
          </a:p>
        </p:txBody>
      </p:sp>
      <p:sp>
        <p:nvSpPr>
          <p:cNvPr id="4" name="Rectangle 27"/>
          <p:cNvSpPr>
            <a:spLocks noGrp="1" noChangeArrowheads="1"/>
          </p:cNvSpPr>
          <p:nvPr>
            <p:ph type="dt" sz="half" idx="10"/>
          </p:nvPr>
        </p:nvSpPr>
        <p:spPr>
          <a:ln/>
        </p:spPr>
        <p:txBody>
          <a:bodyPr/>
          <a:lstStyle>
            <a:lvl1pPr>
              <a:defRPr/>
            </a:lvl1pPr>
          </a:lstStyle>
          <a:p>
            <a:pPr>
              <a:defRPr/>
            </a:pPr>
            <a:endParaRPr lang="en-US"/>
          </a:p>
        </p:txBody>
      </p:sp>
      <p:sp>
        <p:nvSpPr>
          <p:cNvPr id="5" name="Rectangle 28"/>
          <p:cNvSpPr>
            <a:spLocks noGrp="1" noChangeArrowheads="1"/>
          </p:cNvSpPr>
          <p:nvPr>
            <p:ph type="ftr" sz="quarter" idx="11"/>
          </p:nvPr>
        </p:nvSpPr>
        <p:spPr>
          <a:ln/>
        </p:spPr>
        <p:txBody>
          <a:bodyPr/>
          <a:lstStyle>
            <a:lvl1pPr>
              <a:defRPr/>
            </a:lvl1pPr>
          </a:lstStyle>
          <a:p>
            <a:pPr>
              <a:defRPr/>
            </a:pPr>
            <a:endParaRPr lang="en-US"/>
          </a:p>
        </p:txBody>
      </p:sp>
      <p:sp>
        <p:nvSpPr>
          <p:cNvPr id="6" name="Rectangle 29"/>
          <p:cNvSpPr>
            <a:spLocks noGrp="1" noChangeArrowheads="1"/>
          </p:cNvSpPr>
          <p:nvPr>
            <p:ph type="sldNum" sz="quarter" idx="12"/>
          </p:nvPr>
        </p:nvSpPr>
        <p:spPr>
          <a:ln/>
        </p:spPr>
        <p:txBody>
          <a:bodyPr/>
          <a:lstStyle>
            <a:lvl1pPr>
              <a:defRPr/>
            </a:lvl1pPr>
          </a:lstStyle>
          <a:p>
            <a:pPr>
              <a:defRPr/>
            </a:pPr>
            <a:fld id="{A04D3B86-6915-4E40-A899-6058EC07DEE2}" type="slidenum">
              <a:rPr lang="en-US" altLang="en-US"/>
              <a:pPr>
                <a:defRPr/>
              </a:pPr>
              <a:t>‹#›</a:t>
            </a:fld>
            <a:endParaRPr lang="en-US" altLang="en-US"/>
          </a:p>
        </p:txBody>
      </p:sp>
    </p:spTree>
    <p:extLst>
      <p:ext uri="{BB962C8B-B14F-4D97-AF65-F5344CB8AC3E}">
        <p14:creationId xmlns:p14="http://schemas.microsoft.com/office/powerpoint/2010/main" val="1488243825"/>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4/7/2020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4/7/2020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4/7/2020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4/7/2020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 id="2147483671" r:id="rId18"/>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72374" y="291922"/>
            <a:ext cx="10938307" cy="933181"/>
          </a:xfrm>
        </p:spPr>
        <p:txBody>
          <a:bodyPr/>
          <a:lstStyle/>
          <a:p>
            <a:r>
              <a:rPr lang="en-US" sz="4800" dirty="0" smtClean="0">
                <a:latin typeface="Lucida Calligraphy" panose="03010101010101010101" pitchFamily="66" charset="0"/>
              </a:rPr>
              <a:t>Summary and precis writing</a:t>
            </a:r>
            <a:endParaRPr lang="en-US" sz="4800" dirty="0">
              <a:latin typeface="Lucida Calligraphy" panose="03010101010101010101" pitchFamily="66" charset="0"/>
            </a:endParaRPr>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25103"/>
            <a:ext cx="12067505" cy="5349561"/>
          </a:xfrm>
          <a:prstGeom prst="rect">
            <a:avLst/>
          </a:prstGeom>
        </p:spPr>
      </p:pic>
      <p:sp>
        <p:nvSpPr>
          <p:cNvPr id="5" name="Rectangle 2"/>
          <p:cNvSpPr txBox="1">
            <a:spLocks noChangeArrowheads="1"/>
          </p:cNvSpPr>
          <p:nvPr/>
        </p:nvSpPr>
        <p:spPr bwMode="auto">
          <a:xfrm>
            <a:off x="5014174" y="3301015"/>
            <a:ext cx="7177826" cy="1481071"/>
          </a:xfrm>
          <a:prstGeom prst="rect">
            <a:avLst/>
          </a:prstGeom>
          <a:noFill/>
          <a:ln w="9525">
            <a:noFill/>
            <a:miter lim="800000"/>
            <a:headEnd/>
            <a:tailEnd/>
          </a:ln>
          <a:effectLst/>
        </p:spPr>
        <p:txBody>
          <a:bodyPr anchor="ctr"/>
          <a:lstStyle/>
          <a:p>
            <a:pPr>
              <a:defRPr/>
            </a:pPr>
            <a:r>
              <a:rPr lang="en-US" sz="4000" kern="0" dirty="0" smtClean="0">
                <a:solidFill>
                  <a:schemeClr val="bg1"/>
                </a:solidFill>
                <a:effectLst>
                  <a:outerShdw blurRad="38100" dist="38100" dir="2700000" algn="tl">
                    <a:srgbClr val="000000">
                      <a:alpha val="43137"/>
                    </a:srgbClr>
                  </a:outerShdw>
                </a:effectLst>
                <a:latin typeface="+mj-lt"/>
                <a:ea typeface="+mj-ea"/>
                <a:cs typeface="+mj-cs"/>
              </a:rPr>
              <a:t>A </a:t>
            </a:r>
            <a:r>
              <a:rPr lang="en-US" sz="4000" b="1" i="1" kern="0" dirty="0" smtClean="0">
                <a:solidFill>
                  <a:schemeClr val="accent2">
                    <a:lumMod val="50000"/>
                  </a:schemeClr>
                </a:solidFill>
                <a:effectLst>
                  <a:outerShdw blurRad="38100" dist="38100" dir="2700000" algn="tl">
                    <a:srgbClr val="000000">
                      <a:alpha val="43137"/>
                    </a:srgbClr>
                  </a:outerShdw>
                </a:effectLst>
                <a:latin typeface="+mj-lt"/>
                <a:ea typeface="+mj-ea"/>
                <a:cs typeface="+mj-cs"/>
              </a:rPr>
              <a:t>significant </a:t>
            </a:r>
            <a:r>
              <a:rPr lang="en-US" sz="4000" b="1" i="1" kern="0" dirty="0">
                <a:solidFill>
                  <a:schemeClr val="accent2">
                    <a:lumMod val="50000"/>
                  </a:schemeClr>
                </a:solidFill>
                <a:effectLst>
                  <a:outerShdw blurRad="38100" dist="38100" dir="2700000" algn="tl">
                    <a:srgbClr val="000000">
                      <a:alpha val="43137"/>
                    </a:srgbClr>
                  </a:outerShdw>
                </a:effectLst>
                <a:latin typeface="+mj-lt"/>
                <a:ea typeface="+mj-ea"/>
                <a:cs typeface="+mj-cs"/>
              </a:rPr>
              <a:t>reduction </a:t>
            </a:r>
            <a:r>
              <a:rPr lang="en-US" sz="4000" kern="0" dirty="0" smtClean="0">
                <a:solidFill>
                  <a:schemeClr val="bg1"/>
                </a:solidFill>
                <a:effectLst>
                  <a:outerShdw blurRad="38100" dist="38100" dir="2700000" algn="tl">
                    <a:srgbClr val="000000">
                      <a:alpha val="43137"/>
                    </a:srgbClr>
                  </a:outerShdw>
                </a:effectLst>
                <a:latin typeface="+mj-lt"/>
                <a:ea typeface="+mj-ea"/>
                <a:cs typeface="+mj-cs"/>
              </a:rPr>
              <a:t>of </a:t>
            </a:r>
            <a:r>
              <a:rPr lang="en-US" sz="4000" kern="0" dirty="0">
                <a:solidFill>
                  <a:schemeClr val="bg1"/>
                </a:solidFill>
                <a:effectLst>
                  <a:outerShdw blurRad="38100" dist="38100" dir="2700000" algn="tl">
                    <a:srgbClr val="000000">
                      <a:alpha val="43137"/>
                    </a:srgbClr>
                  </a:outerShdw>
                </a:effectLst>
                <a:latin typeface="+mj-lt"/>
                <a:ea typeface="+mj-ea"/>
                <a:cs typeface="+mj-cs"/>
              </a:rPr>
              <a:t>the </a:t>
            </a:r>
            <a:r>
              <a:rPr lang="en-US" sz="4000" kern="0" dirty="0" smtClean="0">
                <a:solidFill>
                  <a:schemeClr val="bg1"/>
                </a:solidFill>
                <a:effectLst>
                  <a:outerShdw blurRad="38100" dist="38100" dir="2700000" algn="tl">
                    <a:srgbClr val="000000">
                      <a:alpha val="43137"/>
                    </a:srgbClr>
                  </a:outerShdw>
                </a:effectLst>
                <a:latin typeface="+mj-lt"/>
                <a:ea typeface="+mj-ea"/>
                <a:cs typeface="+mj-cs"/>
              </a:rPr>
              <a:t>original source</a:t>
            </a:r>
            <a:r>
              <a:rPr lang="en-US" sz="4000" kern="0" dirty="0">
                <a:solidFill>
                  <a:schemeClr val="bg1"/>
                </a:solidFill>
                <a:effectLst>
                  <a:outerShdw blurRad="38100" dist="38100" dir="2700000" algn="tl">
                    <a:srgbClr val="000000">
                      <a:alpha val="43137"/>
                    </a:srgbClr>
                  </a:outerShdw>
                </a:effectLst>
                <a:latin typeface="+mj-lt"/>
                <a:ea typeface="+mj-ea"/>
                <a:cs typeface="+mj-cs"/>
              </a:rPr>
              <a:t>.</a:t>
            </a:r>
          </a:p>
        </p:txBody>
      </p:sp>
    </p:spTree>
    <p:extLst>
      <p:ext uri="{BB962C8B-B14F-4D97-AF65-F5344CB8AC3E}">
        <p14:creationId xmlns:p14="http://schemas.microsoft.com/office/powerpoint/2010/main" val="32394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Grp="1" noChangeArrowheads="1"/>
          </p:cNvSpPr>
          <p:nvPr>
            <p:ph type="title"/>
          </p:nvPr>
        </p:nvSpPr>
        <p:spPr>
          <a:xfrm>
            <a:off x="2590800" y="0"/>
            <a:ext cx="7772400" cy="1143000"/>
          </a:xfrm>
        </p:spPr>
        <p:txBody>
          <a:bodyPr/>
          <a:lstStyle/>
          <a:p>
            <a:r>
              <a:rPr lang="en-US" sz="4000" b="1" dirty="0">
                <a:latin typeface="Arial" panose="020B0604020202020204" pitchFamily="34" charset="0"/>
              </a:rPr>
              <a:t>Précis development </a:t>
            </a:r>
            <a:r>
              <a:rPr lang="en-US" sz="4000" b="1" dirty="0" smtClean="0">
                <a:latin typeface="Arial" panose="020B0604020202020204" pitchFamily="34" charset="0"/>
              </a:rPr>
              <a:t>4 steps</a:t>
            </a:r>
            <a:r>
              <a:rPr lang="en-US" sz="4000" b="1" dirty="0">
                <a:latin typeface="Arial" panose="020B0604020202020204" pitchFamily="34" charset="0"/>
              </a:rPr>
              <a:t>?</a:t>
            </a:r>
            <a:endParaRPr lang="en-US" altLang="en-US" sz="4000" dirty="0"/>
          </a:p>
        </p:txBody>
      </p:sp>
      <p:graphicFrame>
        <p:nvGraphicFramePr>
          <p:cNvPr id="35930" name="Group 90"/>
          <p:cNvGraphicFramePr>
            <a:graphicFrameLocks noGrp="1"/>
          </p:cNvGraphicFramePr>
          <p:nvPr>
            <p:ph type="tbl" idx="1"/>
            <p:extLst>
              <p:ext uri="{D42A27DB-BD31-4B8C-83A1-F6EECF244321}">
                <p14:modId xmlns:p14="http://schemas.microsoft.com/office/powerpoint/2010/main" val="192052685"/>
              </p:ext>
            </p:extLst>
          </p:nvPr>
        </p:nvGraphicFramePr>
        <p:xfrm>
          <a:off x="515155" y="838201"/>
          <a:ext cx="10908406" cy="5715001"/>
        </p:xfrm>
        <a:graphic>
          <a:graphicData uri="http://schemas.openxmlformats.org/drawingml/2006/table">
            <a:tbl>
              <a:tblPr/>
              <a:tblGrid>
                <a:gridCol w="2849472">
                  <a:extLst>
                    <a:ext uri="{9D8B030D-6E8A-4147-A177-3AD203B41FA5}">
                      <a16:colId xmlns:a16="http://schemas.microsoft.com/office/drawing/2014/main" val="20000"/>
                    </a:ext>
                  </a:extLst>
                </a:gridCol>
                <a:gridCol w="2604732">
                  <a:extLst>
                    <a:ext uri="{9D8B030D-6E8A-4147-A177-3AD203B41FA5}">
                      <a16:colId xmlns:a16="http://schemas.microsoft.com/office/drawing/2014/main" val="20001"/>
                    </a:ext>
                  </a:extLst>
                </a:gridCol>
                <a:gridCol w="2727101">
                  <a:extLst>
                    <a:ext uri="{9D8B030D-6E8A-4147-A177-3AD203B41FA5}">
                      <a16:colId xmlns:a16="http://schemas.microsoft.com/office/drawing/2014/main" val="20002"/>
                    </a:ext>
                  </a:extLst>
                </a:gridCol>
                <a:gridCol w="2727101">
                  <a:extLst>
                    <a:ext uri="{9D8B030D-6E8A-4147-A177-3AD203B41FA5}">
                      <a16:colId xmlns:a16="http://schemas.microsoft.com/office/drawing/2014/main" val="20003"/>
                    </a:ext>
                  </a:extLst>
                </a:gridCol>
              </a:tblGrid>
              <a:tr h="784225">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1" i="0" u="none" strike="noStrike" cap="none" normalizeH="0" baseline="0" smtClean="0">
                          <a:ln>
                            <a:noFill/>
                          </a:ln>
                          <a:solidFill>
                            <a:schemeClr val="bg1"/>
                          </a:solidFill>
                          <a:effectLst/>
                          <a:latin typeface="Arial" charset="0"/>
                        </a:rPr>
                        <a:t>Step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5D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1" i="0" u="none" strike="noStrike" cap="none" normalizeH="0" baseline="0" dirty="0" smtClean="0">
                          <a:ln>
                            <a:noFill/>
                          </a:ln>
                          <a:solidFill>
                            <a:schemeClr val="bg1"/>
                          </a:solidFill>
                          <a:effectLst/>
                          <a:latin typeface="Arial" charset="0"/>
                        </a:rPr>
                        <a:t>Step 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5D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1" i="0" u="none" strike="noStrike" cap="none" normalizeH="0" baseline="0" smtClean="0">
                          <a:ln>
                            <a:noFill/>
                          </a:ln>
                          <a:solidFill>
                            <a:schemeClr val="bg1"/>
                          </a:solidFill>
                          <a:effectLst/>
                          <a:latin typeface="Arial" charset="0"/>
                        </a:rPr>
                        <a:t>Step 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5D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2800" b="1" i="0" u="none" strike="noStrike" cap="none" normalizeH="0" baseline="0" dirty="0" smtClean="0">
                          <a:ln>
                            <a:noFill/>
                          </a:ln>
                          <a:solidFill>
                            <a:schemeClr val="bg1"/>
                          </a:solidFill>
                          <a:effectLst/>
                          <a:latin typeface="Arial" charset="0"/>
                        </a:rPr>
                        <a:t>Step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F5D8"/>
                    </a:solidFill>
                  </a:tcPr>
                </a:tc>
                <a:extLst>
                  <a:ext uri="{0D108BD9-81ED-4DB2-BD59-A6C34878D82A}">
                    <a16:rowId xmlns:a16="http://schemas.microsoft.com/office/drawing/2014/main" val="10000"/>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Count words in</a:t>
                      </a: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original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Cross out description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Get a dictionary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Omit</a:t>
                      </a:r>
                      <a:r>
                        <a:rPr kumimoji="0" lang="en-US" sz="1600" b="0" i="0" u="none" strike="noStrike" cap="none" normalizeH="0" baseline="0" dirty="0" smtClean="0">
                          <a:ln>
                            <a:noFill/>
                          </a:ln>
                          <a:solidFill>
                            <a:schemeClr val="tx1"/>
                          </a:solidFill>
                          <a:effectLst/>
                          <a:latin typeface="Arial" charset="0"/>
                        </a:rPr>
                        <a:t> interjections</a:t>
                      </a: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(emotions/feelings words)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1121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Read </a:t>
                      </a: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original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Summarize sentences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-check for various meanings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1" i="0" u="none" strike="noStrike" cap="none" normalizeH="0" baseline="0" dirty="0" smtClean="0">
                          <a:ln>
                            <a:noFill/>
                          </a:ln>
                          <a:solidFill>
                            <a:schemeClr val="tx1"/>
                          </a:solidFill>
                          <a:effectLst/>
                          <a:latin typeface="Arial" charset="0"/>
                        </a:rPr>
                        <a:t>Omit</a:t>
                      </a:r>
                      <a:r>
                        <a:rPr kumimoji="0" lang="en-US" sz="1600" b="0" i="0" u="none" strike="noStrike" cap="none" normalizeH="0" baseline="0" dirty="0" smtClean="0">
                          <a:ln>
                            <a:noFill/>
                          </a:ln>
                          <a:solidFill>
                            <a:schemeClr val="tx1"/>
                          </a:solidFill>
                          <a:effectLst/>
                          <a:latin typeface="Arial" charset="0"/>
                        </a:rPr>
                        <a:t> appositives</a:t>
                      </a: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(nouns renaming the noun)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Re-read </a:t>
                      </a: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original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Summarize </a:t>
                      </a: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paragraphs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-check for spelling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Omit</a:t>
                      </a:r>
                      <a:r>
                        <a:rPr kumimoji="0" lang="en-US" sz="1600" b="0" i="0" u="none" strike="noStrike" cap="none" normalizeH="0" baseline="0" smtClean="0">
                          <a:ln>
                            <a:noFill/>
                          </a:ln>
                          <a:solidFill>
                            <a:schemeClr val="tx1"/>
                          </a:solidFill>
                          <a:effectLst/>
                          <a:latin typeface="Arial" charset="0"/>
                        </a:rPr>
                        <a:t> </a:t>
                      </a: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emphasis words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04863">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Annotate original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Check for overall idea of</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 “X”</a:t>
                      </a:r>
                      <a:r>
                        <a:rPr kumimoji="0" lang="en-US" sz="1600" b="0" i="0" u="none" strike="noStrike" cap="none" normalizeH="0" baseline="0" smtClean="0">
                          <a:ln>
                            <a:noFill/>
                          </a:ln>
                          <a:solidFill>
                            <a:schemeClr val="tx1"/>
                          </a:solidFill>
                          <a:effectLst/>
                          <a:latin typeface="Arial" charset="0"/>
                        </a:rPr>
                        <a:t> all articles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Change </a:t>
                      </a:r>
                      <a:r>
                        <a:rPr kumimoji="0" lang="en-US" sz="1600" b="0" i="0" u="none" strike="noStrike" cap="none" normalizeH="0" baseline="0" smtClean="0">
                          <a:ln>
                            <a:noFill/>
                          </a:ln>
                          <a:solidFill>
                            <a:schemeClr val="tx1"/>
                          </a:solidFill>
                          <a:effectLst/>
                          <a:latin typeface="Arial" charset="0"/>
                        </a:rPr>
                        <a:t>metaphor/ &amp; similes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763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Understand sentences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-each sentence 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“X”</a:t>
                      </a:r>
                      <a:r>
                        <a:rPr kumimoji="0" lang="en-US" sz="1600" b="0" i="0" u="none" strike="noStrike" cap="none" normalizeH="0" baseline="0" smtClean="0">
                          <a:ln>
                            <a:noFill/>
                          </a:ln>
                          <a:solidFill>
                            <a:schemeClr val="tx1"/>
                          </a:solidFill>
                          <a:effectLst/>
                          <a:latin typeface="Arial" charset="0"/>
                        </a:rPr>
                        <a:t> all prepositions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1" i="0" u="none" strike="noStrike" cap="none" normalizeH="0" baseline="0" smtClean="0">
                          <a:ln>
                            <a:noFill/>
                          </a:ln>
                          <a:solidFill>
                            <a:schemeClr val="tx1"/>
                          </a:solidFill>
                          <a:effectLst/>
                          <a:latin typeface="Arial" charset="0"/>
                        </a:rPr>
                        <a:t>Omit </a:t>
                      </a:r>
                      <a:r>
                        <a:rPr kumimoji="0" lang="en-US" sz="1600" b="0" i="0" u="none" strike="noStrike" cap="none" normalizeH="0" baseline="0" smtClean="0">
                          <a:ln>
                            <a:noFill/>
                          </a:ln>
                          <a:solidFill>
                            <a:schemeClr val="tx1"/>
                          </a:solidFill>
                          <a:effectLst/>
                          <a:latin typeface="Arial" charset="0"/>
                        </a:rPr>
                        <a:t>rhetorical </a:t>
                      </a:r>
                    </a:p>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Questions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12800">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Understand paragraph meanings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smtClean="0">
                          <a:ln>
                            <a:noFill/>
                          </a:ln>
                          <a:solidFill>
                            <a:schemeClr val="tx1"/>
                          </a:solidFill>
                          <a:effectLst/>
                          <a:latin typeface="Arial" charset="0"/>
                        </a:rPr>
                        <a:t>-each paragraph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endParaRPr kumimoji="0" lang="en-US" sz="1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CF5D8"/>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pPr>
                      <a:r>
                        <a:rPr kumimoji="0" lang="en-US" sz="1600" b="0" i="0" u="none" strike="noStrike" cap="none" normalizeH="0" baseline="0" dirty="0" smtClean="0">
                          <a:ln>
                            <a:noFill/>
                          </a:ln>
                          <a:solidFill>
                            <a:schemeClr val="tx1"/>
                          </a:solidFill>
                          <a:effectLst/>
                          <a:latin typeface="Arial" charset="0"/>
                        </a:rPr>
                        <a:t>Write your précis!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44229321"/>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232" y="233777"/>
            <a:ext cx="9404723" cy="835169"/>
          </a:xfrm>
        </p:spPr>
        <p:txBody>
          <a:bodyPr/>
          <a:lstStyle/>
          <a:p>
            <a:r>
              <a:rPr lang="en-US" b="1" dirty="0" smtClean="0">
                <a:latin typeface="Arial" panose="020B0604020202020204" pitchFamily="34" charset="0"/>
              </a:rPr>
              <a:t>Précis development steps?</a:t>
            </a:r>
            <a:endParaRPr lang="en-US" dirty="0"/>
          </a:p>
        </p:txBody>
      </p:sp>
      <p:sp>
        <p:nvSpPr>
          <p:cNvPr id="3" name="Rectangle 2"/>
          <p:cNvSpPr/>
          <p:nvPr/>
        </p:nvSpPr>
        <p:spPr>
          <a:xfrm>
            <a:off x="427170" y="1068946"/>
            <a:ext cx="11575939" cy="4893647"/>
          </a:xfrm>
          <a:prstGeom prst="rect">
            <a:avLst/>
          </a:prstGeom>
        </p:spPr>
        <p:txBody>
          <a:bodyPr wrap="square">
            <a:spAutoFit/>
          </a:bodyPr>
          <a:lstStyle/>
          <a:p>
            <a:r>
              <a:rPr lang="en-US" sz="2600" dirty="0" smtClean="0">
                <a:latin typeface="Arial" panose="020B0604020202020204" pitchFamily="34" charset="0"/>
              </a:rPr>
              <a:t>steps </a:t>
            </a:r>
            <a:r>
              <a:rPr lang="en-US" sz="2600" dirty="0">
                <a:latin typeface="Arial" panose="020B0604020202020204" pitchFamily="34" charset="0"/>
              </a:rPr>
              <a:t>to follow:</a:t>
            </a:r>
          </a:p>
          <a:p>
            <a:pPr>
              <a:buFont typeface="Arial" panose="020B0604020202020204" pitchFamily="34" charset="0"/>
              <a:buChar char="•"/>
            </a:pPr>
            <a:r>
              <a:rPr lang="en-US" sz="2600" dirty="0">
                <a:latin typeface="Arial" panose="020B0604020202020204" pitchFamily="34" charset="0"/>
              </a:rPr>
              <a:t>Read and reflect on the original text carefully, several </a:t>
            </a:r>
            <a:r>
              <a:rPr lang="en-US" sz="2600" dirty="0" smtClean="0">
                <a:latin typeface="Arial" panose="020B0604020202020204" pitchFamily="34" charset="0"/>
              </a:rPr>
              <a:t>times</a:t>
            </a:r>
            <a:r>
              <a:rPr lang="en-US" sz="2600" dirty="0">
                <a:latin typeface="Arial" panose="020B0604020202020204" pitchFamily="34" charset="0"/>
              </a:rPr>
              <a:t>,</a:t>
            </a:r>
            <a:r>
              <a:rPr lang="en-US" sz="2600" dirty="0" smtClean="0">
                <a:latin typeface="Arial" panose="020B0604020202020204" pitchFamily="34" charset="0"/>
              </a:rPr>
              <a:t> </a:t>
            </a:r>
            <a:r>
              <a:rPr lang="en-US" sz="2600" dirty="0">
                <a:latin typeface="Arial" panose="020B0604020202020204" pitchFamily="34" charset="0"/>
              </a:rPr>
              <a:t>in order to write a proper précis.</a:t>
            </a:r>
          </a:p>
          <a:p>
            <a:pPr>
              <a:buFont typeface="Arial" panose="020B0604020202020204" pitchFamily="34" charset="0"/>
              <a:buChar char="•"/>
            </a:pPr>
            <a:r>
              <a:rPr lang="en-US" sz="2600" dirty="0" smtClean="0">
                <a:latin typeface="Arial" panose="020B0604020202020204" pitchFamily="34" charset="0"/>
              </a:rPr>
              <a:t>Underline, mark and write down all </a:t>
            </a:r>
            <a:r>
              <a:rPr lang="en-US" sz="2600" dirty="0">
                <a:latin typeface="Arial" panose="020B0604020202020204" pitchFamily="34" charset="0"/>
              </a:rPr>
              <a:t>the main </a:t>
            </a:r>
            <a:r>
              <a:rPr lang="en-US" sz="2600" dirty="0" smtClean="0">
                <a:latin typeface="Arial" panose="020B0604020202020204" pitchFamily="34" charset="0"/>
              </a:rPr>
              <a:t>ideas/ imp points </a:t>
            </a:r>
            <a:r>
              <a:rPr lang="en-US" sz="2600" dirty="0">
                <a:latin typeface="Arial" panose="020B0604020202020204" pitchFamily="34" charset="0"/>
              </a:rPr>
              <a:t>of the passage in order they </a:t>
            </a:r>
            <a:r>
              <a:rPr lang="en-US" sz="2600" dirty="0" smtClean="0">
                <a:latin typeface="Arial" panose="020B0604020202020204" pitchFamily="34" charset="0"/>
              </a:rPr>
              <a:t>appear- outlining the ideas. </a:t>
            </a:r>
            <a:endParaRPr lang="en-US" sz="2600" dirty="0">
              <a:latin typeface="Arial" panose="020B0604020202020204" pitchFamily="34" charset="0"/>
            </a:endParaRPr>
          </a:p>
          <a:p>
            <a:pPr>
              <a:buFont typeface="Arial" panose="020B0604020202020204" pitchFamily="34" charset="0"/>
              <a:buChar char="•"/>
            </a:pPr>
            <a:r>
              <a:rPr lang="en-US" sz="2600" dirty="0" smtClean="0">
                <a:latin typeface="Arial" panose="020B0604020202020204" pitchFamily="34" charset="0"/>
              </a:rPr>
              <a:t>Supply </a:t>
            </a:r>
            <a:r>
              <a:rPr lang="en-US" sz="2600" dirty="0">
                <a:latin typeface="Arial" panose="020B0604020202020204" pitchFamily="34" charset="0"/>
              </a:rPr>
              <a:t>a short title which will express the subject.</a:t>
            </a:r>
          </a:p>
          <a:p>
            <a:pPr>
              <a:buFont typeface="Arial" panose="020B0604020202020204" pitchFamily="34" charset="0"/>
              <a:buChar char="•"/>
            </a:pPr>
            <a:r>
              <a:rPr lang="en-US" sz="2600" dirty="0" smtClean="0">
                <a:latin typeface="Arial" panose="020B0604020202020204" pitchFamily="34" charset="0"/>
              </a:rPr>
              <a:t>Draft </a:t>
            </a:r>
            <a:r>
              <a:rPr lang="en-US" sz="2600" dirty="0">
                <a:latin typeface="Arial" panose="020B0604020202020204" pitchFamily="34" charset="0"/>
              </a:rPr>
              <a:t>a paragraph that </a:t>
            </a:r>
            <a:r>
              <a:rPr lang="en-US" sz="2600" dirty="0" smtClean="0">
                <a:latin typeface="Arial" panose="020B0604020202020204" pitchFamily="34" charset="0"/>
              </a:rPr>
              <a:t>reflects </a:t>
            </a:r>
            <a:r>
              <a:rPr lang="en-US" sz="2600" dirty="0">
                <a:latin typeface="Arial" panose="020B0604020202020204" pitchFamily="34" charset="0"/>
              </a:rPr>
              <a:t>these points without adding any new content.</a:t>
            </a:r>
          </a:p>
          <a:p>
            <a:pPr>
              <a:buFont typeface="Arial" panose="020B0604020202020204" pitchFamily="34" charset="0"/>
              <a:buChar char="•"/>
            </a:pPr>
            <a:r>
              <a:rPr lang="en-US" sz="2600" dirty="0">
                <a:latin typeface="Arial" panose="020B0604020202020204" pitchFamily="34" charset="0"/>
              </a:rPr>
              <a:t>To keep the précis brief, look for places where you can shorten phrases and remove any non-essential language. </a:t>
            </a:r>
            <a:endParaRPr lang="en-US" sz="2600" dirty="0" smtClean="0">
              <a:latin typeface="Arial" panose="020B0604020202020204" pitchFamily="34" charset="0"/>
            </a:endParaRPr>
          </a:p>
          <a:p>
            <a:pPr>
              <a:buFont typeface="Arial" panose="020B0604020202020204" pitchFamily="34" charset="0"/>
              <a:buChar char="•"/>
            </a:pPr>
            <a:r>
              <a:rPr lang="en-US" sz="2600" dirty="0" smtClean="0">
                <a:latin typeface="Arial" panose="020B0604020202020204" pitchFamily="34" charset="0"/>
              </a:rPr>
              <a:t>For </a:t>
            </a:r>
            <a:r>
              <a:rPr lang="en-US" sz="2600" dirty="0">
                <a:latin typeface="Arial" panose="020B0604020202020204" pitchFamily="34" charset="0"/>
              </a:rPr>
              <a:t>example, Paulo Coelho’s quotation, “It’s part of the human condition to want to share things—thoughts, ideas, opinions,” could become “Humans want to share ideas with others.”</a:t>
            </a:r>
            <a:endParaRPr lang="en-US" sz="2600" b="0" i="0" dirty="0">
              <a:effectLst/>
              <a:latin typeface="Arial" panose="020B0604020202020204" pitchFamily="34" charset="0"/>
            </a:endParaRPr>
          </a:p>
        </p:txBody>
      </p:sp>
    </p:spTree>
    <p:extLst>
      <p:ext uri="{BB962C8B-B14F-4D97-AF65-F5344CB8AC3E}">
        <p14:creationId xmlns:p14="http://schemas.microsoft.com/office/powerpoint/2010/main" val="2187402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12" y="1035609"/>
            <a:ext cx="9762185" cy="5095875"/>
          </a:xfrm>
          <a:prstGeom prst="rect">
            <a:avLst/>
          </a:prstGeom>
        </p:spPr>
      </p:pic>
    </p:spTree>
    <p:extLst>
      <p:ext uri="{BB962C8B-B14F-4D97-AF65-F5344CB8AC3E}">
        <p14:creationId xmlns:p14="http://schemas.microsoft.com/office/powerpoint/2010/main" val="1858795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079" y="182262"/>
            <a:ext cx="9404723" cy="989716"/>
          </a:xfrm>
        </p:spPr>
        <p:txBody>
          <a:bodyPr/>
          <a:lstStyle/>
          <a:p>
            <a:r>
              <a:rPr lang="en-US" b="1" dirty="0"/>
              <a:t>Example of a </a:t>
            </a:r>
            <a:r>
              <a:rPr lang="en-US" b="1" dirty="0" smtClean="0"/>
              <a:t>Précis</a:t>
            </a:r>
            <a:endParaRPr lang="en-US" dirty="0"/>
          </a:p>
        </p:txBody>
      </p:sp>
      <p:sp>
        <p:nvSpPr>
          <p:cNvPr id="3" name="Rectangle 2"/>
          <p:cNvSpPr/>
          <p:nvPr/>
        </p:nvSpPr>
        <p:spPr>
          <a:xfrm>
            <a:off x="324139" y="967116"/>
            <a:ext cx="11241089" cy="5262979"/>
          </a:xfrm>
          <a:prstGeom prst="rect">
            <a:avLst/>
          </a:prstGeom>
        </p:spPr>
        <p:txBody>
          <a:bodyPr wrap="square">
            <a:spAutoFit/>
          </a:bodyPr>
          <a:lstStyle/>
          <a:p>
            <a:r>
              <a:rPr lang="en-US" sz="2400" b="1" dirty="0">
                <a:latin typeface="Arial" panose="020B0604020202020204" pitchFamily="34" charset="0"/>
              </a:rPr>
              <a:t>Original text: </a:t>
            </a:r>
          </a:p>
          <a:p>
            <a:r>
              <a:rPr lang="en-US" sz="2400" dirty="0">
                <a:latin typeface="Arial" panose="020B0604020202020204" pitchFamily="34" charset="0"/>
              </a:rPr>
              <a:t>In the beginning of the twenty-first century, more unrelated people are living together under the same roof. These people may be joined together for love. They may be joined for convenience. Or, they may be joined out of necessity. Whatever the reason, choosing a roommate is one of the most important decisions you will make. If two people are united for love, then choosing a roommate is a very personal decision. If two or more people are going to live together for convenience, or out of necessity, then choosing roommates is an important decision. This decision must be well thought out because choosing the wrong roommate could cost you financially, physically, and mentally. Choosing a roommate is difficult, but the process you use in choosing a roommate is as important as the roommate you choose, because the process you choose will lead to your roommate, and your new roommate will have a significant effect on your life.</a:t>
            </a:r>
            <a:endParaRPr lang="en-US" sz="2400" b="0" i="0" dirty="0">
              <a:effectLst/>
              <a:latin typeface="Arial" panose="020B0604020202020204" pitchFamily="34" charset="0"/>
            </a:endParaRPr>
          </a:p>
        </p:txBody>
      </p:sp>
    </p:spTree>
    <p:extLst>
      <p:ext uri="{BB962C8B-B14F-4D97-AF65-F5344CB8AC3E}">
        <p14:creationId xmlns:p14="http://schemas.microsoft.com/office/powerpoint/2010/main" val="615579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079" y="182262"/>
            <a:ext cx="9404723" cy="989716"/>
          </a:xfrm>
        </p:spPr>
        <p:txBody>
          <a:bodyPr/>
          <a:lstStyle/>
          <a:p>
            <a:r>
              <a:rPr lang="en-US" b="1" dirty="0"/>
              <a:t>Example of a </a:t>
            </a:r>
            <a:r>
              <a:rPr lang="en-US" b="1" dirty="0" smtClean="0"/>
              <a:t>Précis</a:t>
            </a:r>
            <a:endParaRPr lang="en-US" dirty="0"/>
          </a:p>
        </p:txBody>
      </p:sp>
      <p:sp>
        <p:nvSpPr>
          <p:cNvPr id="3" name="Rectangle 2"/>
          <p:cNvSpPr/>
          <p:nvPr/>
        </p:nvSpPr>
        <p:spPr>
          <a:xfrm>
            <a:off x="324139" y="967116"/>
            <a:ext cx="11241089" cy="5262979"/>
          </a:xfrm>
          <a:prstGeom prst="rect">
            <a:avLst/>
          </a:prstGeom>
        </p:spPr>
        <p:txBody>
          <a:bodyPr wrap="square">
            <a:spAutoFit/>
          </a:bodyPr>
          <a:lstStyle/>
          <a:p>
            <a:r>
              <a:rPr lang="en-US" sz="2400" b="1" dirty="0">
                <a:latin typeface="Arial" panose="020B0604020202020204" pitchFamily="34" charset="0"/>
              </a:rPr>
              <a:t>Original text: </a:t>
            </a:r>
            <a:r>
              <a:rPr lang="en-US" sz="2400" b="1" dirty="0" smtClean="0">
                <a:latin typeface="Arial" panose="020B0604020202020204" pitchFamily="34" charset="0"/>
              </a:rPr>
              <a:t>underlined main ides and </a:t>
            </a:r>
            <a:r>
              <a:rPr lang="en-US" sz="2400" b="1" dirty="0">
                <a:latin typeface="Arial" panose="020B0604020202020204" pitchFamily="34" charset="0"/>
              </a:rPr>
              <a:t>important </a:t>
            </a:r>
            <a:r>
              <a:rPr lang="en-US" sz="2400" b="1" dirty="0" smtClean="0">
                <a:latin typeface="Arial" panose="020B0604020202020204" pitchFamily="34" charset="0"/>
              </a:rPr>
              <a:t>points. </a:t>
            </a:r>
            <a:endParaRPr lang="en-US" sz="2400" b="1" dirty="0">
              <a:latin typeface="Arial" panose="020B0604020202020204" pitchFamily="34" charset="0"/>
            </a:endParaRPr>
          </a:p>
          <a:p>
            <a:r>
              <a:rPr lang="en-US" sz="2400" dirty="0">
                <a:latin typeface="Arial" panose="020B0604020202020204" pitchFamily="34" charset="0"/>
              </a:rPr>
              <a:t>In the beginning of the twenty-first century, more </a:t>
            </a:r>
            <a:r>
              <a:rPr lang="en-US" sz="2400" u="sng" dirty="0">
                <a:latin typeface="Arial" panose="020B0604020202020204" pitchFamily="34" charset="0"/>
              </a:rPr>
              <a:t>unrelated people are living together </a:t>
            </a:r>
            <a:r>
              <a:rPr lang="en-US" sz="2400" dirty="0">
                <a:latin typeface="Arial" panose="020B0604020202020204" pitchFamily="34" charset="0"/>
              </a:rPr>
              <a:t>under the same roof. These people may be joined together </a:t>
            </a:r>
            <a:r>
              <a:rPr lang="en-US" sz="2400" u="sng" dirty="0">
                <a:latin typeface="Arial" panose="020B0604020202020204" pitchFamily="34" charset="0"/>
              </a:rPr>
              <a:t>for love</a:t>
            </a:r>
            <a:r>
              <a:rPr lang="en-US" sz="2400" dirty="0">
                <a:latin typeface="Arial" panose="020B0604020202020204" pitchFamily="34" charset="0"/>
              </a:rPr>
              <a:t>. They may be joined for </a:t>
            </a:r>
            <a:r>
              <a:rPr lang="en-US" sz="2400" u="sng" dirty="0">
                <a:latin typeface="Arial" panose="020B0604020202020204" pitchFamily="34" charset="0"/>
              </a:rPr>
              <a:t>convenience</a:t>
            </a:r>
            <a:r>
              <a:rPr lang="en-US" sz="2400" dirty="0">
                <a:latin typeface="Arial" panose="020B0604020202020204" pitchFamily="34" charset="0"/>
              </a:rPr>
              <a:t>. Or, they may be joined out of </a:t>
            </a:r>
            <a:r>
              <a:rPr lang="en-US" sz="2400" u="sng" dirty="0">
                <a:latin typeface="Arial" panose="020B0604020202020204" pitchFamily="34" charset="0"/>
              </a:rPr>
              <a:t>necessity. </a:t>
            </a:r>
            <a:r>
              <a:rPr lang="en-US" sz="2400" dirty="0">
                <a:latin typeface="Arial" panose="020B0604020202020204" pitchFamily="34" charset="0"/>
              </a:rPr>
              <a:t>Whatever the reason, </a:t>
            </a:r>
            <a:r>
              <a:rPr lang="en-US" sz="2400" u="sng" dirty="0">
                <a:latin typeface="Arial" panose="020B0604020202020204" pitchFamily="34" charset="0"/>
              </a:rPr>
              <a:t>choosing</a:t>
            </a:r>
            <a:r>
              <a:rPr lang="en-US" sz="2400" dirty="0">
                <a:latin typeface="Arial" panose="020B0604020202020204" pitchFamily="34" charset="0"/>
              </a:rPr>
              <a:t> a roommate is one of the </a:t>
            </a:r>
            <a:r>
              <a:rPr lang="en-US" sz="2400" u="sng" dirty="0">
                <a:latin typeface="Arial" panose="020B0604020202020204" pitchFamily="34" charset="0"/>
              </a:rPr>
              <a:t>most important decisions </a:t>
            </a:r>
            <a:r>
              <a:rPr lang="en-US" sz="2400" dirty="0">
                <a:latin typeface="Arial" panose="020B0604020202020204" pitchFamily="34" charset="0"/>
              </a:rPr>
              <a:t>you will make. If two people are united for love, then choosing a roommate is a very personal decision. If two or more people are going to live together for convenience, or out of necessity, then choosing roommates is an important decision. </a:t>
            </a:r>
            <a:r>
              <a:rPr lang="en-US" sz="2400" u="sng" dirty="0">
                <a:latin typeface="Arial" panose="020B0604020202020204" pitchFamily="34" charset="0"/>
              </a:rPr>
              <a:t>This decision must be well thought </a:t>
            </a:r>
            <a:r>
              <a:rPr lang="en-US" sz="2400" dirty="0">
                <a:latin typeface="Arial" panose="020B0604020202020204" pitchFamily="34" charset="0"/>
              </a:rPr>
              <a:t>out </a:t>
            </a:r>
            <a:r>
              <a:rPr lang="en-US" sz="2400" u="sng" dirty="0">
                <a:latin typeface="Arial" panose="020B0604020202020204" pitchFamily="34" charset="0"/>
              </a:rPr>
              <a:t>because</a:t>
            </a:r>
            <a:r>
              <a:rPr lang="en-US" sz="2400" dirty="0">
                <a:latin typeface="Arial" panose="020B0604020202020204" pitchFamily="34" charset="0"/>
              </a:rPr>
              <a:t> choosing the wrong roommate </a:t>
            </a:r>
            <a:r>
              <a:rPr lang="en-US" sz="2400" u="sng" dirty="0">
                <a:latin typeface="Arial" panose="020B0604020202020204" pitchFamily="34" charset="0"/>
              </a:rPr>
              <a:t>could cost you financially, physically, and mentally</a:t>
            </a:r>
            <a:r>
              <a:rPr lang="en-US" sz="2400" dirty="0">
                <a:latin typeface="Arial" panose="020B0604020202020204" pitchFamily="34" charset="0"/>
              </a:rPr>
              <a:t>. Choosing a roommate is difficult, but the process you use in choosing a roommate is as important as the roommate you choose, because the process you choose will lead to your roommate, and your new roommate will have a </a:t>
            </a:r>
            <a:r>
              <a:rPr lang="en-US" sz="2400" u="sng" dirty="0">
                <a:latin typeface="Arial" panose="020B0604020202020204" pitchFamily="34" charset="0"/>
              </a:rPr>
              <a:t>significant effect on your life.</a:t>
            </a:r>
            <a:endParaRPr lang="en-US" sz="2400" b="0" i="0" u="sng" dirty="0">
              <a:effectLst/>
              <a:latin typeface="Arial" panose="020B0604020202020204" pitchFamily="34" charset="0"/>
            </a:endParaRPr>
          </a:p>
        </p:txBody>
      </p:sp>
    </p:spTree>
    <p:extLst>
      <p:ext uri="{BB962C8B-B14F-4D97-AF65-F5344CB8AC3E}">
        <p14:creationId xmlns:p14="http://schemas.microsoft.com/office/powerpoint/2010/main" val="3480934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989716"/>
          </a:xfrm>
        </p:spPr>
        <p:txBody>
          <a:bodyPr/>
          <a:lstStyle/>
          <a:p>
            <a:r>
              <a:rPr lang="en-US" b="1" dirty="0"/>
              <a:t>Example of a </a:t>
            </a:r>
            <a:r>
              <a:rPr lang="en-US" b="1" dirty="0" smtClean="0"/>
              <a:t>Précis</a:t>
            </a:r>
            <a:endParaRPr lang="en-US" dirty="0"/>
          </a:p>
        </p:txBody>
      </p:sp>
      <p:sp>
        <p:nvSpPr>
          <p:cNvPr id="3" name="Rectangle 2"/>
          <p:cNvSpPr/>
          <p:nvPr/>
        </p:nvSpPr>
        <p:spPr>
          <a:xfrm>
            <a:off x="646111" y="2061821"/>
            <a:ext cx="11022148" cy="2677656"/>
          </a:xfrm>
          <a:prstGeom prst="rect">
            <a:avLst/>
          </a:prstGeom>
        </p:spPr>
        <p:txBody>
          <a:bodyPr wrap="square">
            <a:spAutoFit/>
          </a:bodyPr>
          <a:lstStyle/>
          <a:p>
            <a:r>
              <a:rPr lang="en-US" sz="2800" b="1" dirty="0"/>
              <a:t>Précis:</a:t>
            </a:r>
          </a:p>
          <a:p>
            <a:r>
              <a:rPr lang="en-US" sz="2800" dirty="0"/>
              <a:t>More unrelated people are living together out of love, convenience, or necessity. When choosing a roommate for convenience or necessity, the </a:t>
            </a:r>
            <a:r>
              <a:rPr lang="en-US" sz="2800" dirty="0" smtClean="0"/>
              <a:t>process </a:t>
            </a:r>
            <a:r>
              <a:rPr lang="en-US" sz="2800" dirty="0"/>
              <a:t>must be well thought out because the person you choose will have a significant effect on your </a:t>
            </a:r>
            <a:r>
              <a:rPr lang="en-US" sz="2800" dirty="0" smtClean="0"/>
              <a:t>life </a:t>
            </a:r>
            <a:r>
              <a:rPr lang="en-US" sz="2800" dirty="0">
                <a:latin typeface="Arial" panose="020B0604020202020204" pitchFamily="34" charset="0"/>
              </a:rPr>
              <a:t>financially, physically, and </a:t>
            </a:r>
            <a:r>
              <a:rPr lang="en-US" sz="2800" dirty="0" smtClean="0">
                <a:latin typeface="Arial" panose="020B0604020202020204" pitchFamily="34" charset="0"/>
              </a:rPr>
              <a:t>mentally</a:t>
            </a:r>
            <a:r>
              <a:rPr lang="en-US" sz="2800" dirty="0" smtClean="0"/>
              <a:t>.</a:t>
            </a:r>
            <a:endParaRPr lang="en-US" sz="2800" dirty="0"/>
          </a:p>
        </p:txBody>
      </p:sp>
    </p:spTree>
    <p:extLst>
      <p:ext uri="{BB962C8B-B14F-4D97-AF65-F5344CB8AC3E}">
        <p14:creationId xmlns:p14="http://schemas.microsoft.com/office/powerpoint/2010/main" val="778701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037" y="1096401"/>
            <a:ext cx="11075831" cy="2585323"/>
          </a:xfrm>
          <a:prstGeom prst="rect">
            <a:avLst/>
          </a:prstGeom>
        </p:spPr>
        <p:txBody>
          <a:bodyPr wrap="square">
            <a:spAutoFit/>
          </a:bodyPr>
          <a:lstStyle/>
          <a:p>
            <a:pPr algn="ctr"/>
            <a:endParaRPr lang="en-US" sz="5400" dirty="0">
              <a:solidFill>
                <a:srgbClr val="000000"/>
              </a:solidFill>
              <a:latin typeface="Lucida Calligraphy" panose="03010101010101010101" pitchFamily="66" charset="0"/>
            </a:endParaRPr>
          </a:p>
          <a:p>
            <a:pPr algn="ctr"/>
            <a:r>
              <a:rPr lang="en-US" sz="5400" dirty="0" smtClean="0">
                <a:latin typeface="Lucida Calligraphy" panose="03010101010101010101" pitchFamily="66" charset="0"/>
              </a:rPr>
              <a:t>Strategies </a:t>
            </a:r>
            <a:r>
              <a:rPr lang="en-US" sz="5400" dirty="0">
                <a:latin typeface="Lucida Calligraphy" panose="03010101010101010101" pitchFamily="66" charset="0"/>
              </a:rPr>
              <a:t>for Writing a </a:t>
            </a:r>
            <a:r>
              <a:rPr lang="en-US" sz="5400" dirty="0" smtClean="0">
                <a:latin typeface="Lucida Calligraphy" panose="03010101010101010101" pitchFamily="66" charset="0"/>
              </a:rPr>
              <a:t>Summary of longer texts</a:t>
            </a:r>
            <a:endParaRPr lang="en-US" sz="5400" dirty="0">
              <a:solidFill>
                <a:srgbClr val="000000"/>
              </a:solidFill>
              <a:latin typeface="Lucida Calligraphy" panose="03010101010101010101" pitchFamily="66" charset="0"/>
            </a:endParaRPr>
          </a:p>
        </p:txBody>
      </p:sp>
    </p:spTree>
    <p:extLst>
      <p:ext uri="{BB962C8B-B14F-4D97-AF65-F5344CB8AC3E}">
        <p14:creationId xmlns:p14="http://schemas.microsoft.com/office/powerpoint/2010/main" val="1561036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444" y="285293"/>
            <a:ext cx="10442598" cy="1015473"/>
          </a:xfrm>
        </p:spPr>
        <p:txBody>
          <a:bodyPr/>
          <a:lstStyle/>
          <a:p>
            <a:r>
              <a:rPr lang="en-US" dirty="0">
                <a:latin typeface="Lucida Calligraphy" panose="03010101010101010101" pitchFamily="66" charset="0"/>
              </a:rPr>
              <a:t>Strategies for Writing a </a:t>
            </a:r>
            <a:r>
              <a:rPr lang="en-US" dirty="0" smtClean="0">
                <a:latin typeface="Lucida Calligraphy" panose="03010101010101010101" pitchFamily="66" charset="0"/>
              </a:rPr>
              <a:t>Summary</a:t>
            </a:r>
            <a:endParaRPr lang="en-US" dirty="0">
              <a:latin typeface="Lucida Calligraphy" panose="03010101010101010101" pitchFamily="66" charset="0"/>
            </a:endParaRPr>
          </a:p>
        </p:txBody>
      </p:sp>
      <p:sp>
        <p:nvSpPr>
          <p:cNvPr id="3" name="Rectangle 2"/>
          <p:cNvSpPr/>
          <p:nvPr/>
        </p:nvSpPr>
        <p:spPr>
          <a:xfrm>
            <a:off x="334851" y="1482768"/>
            <a:ext cx="11565228" cy="4647426"/>
          </a:xfrm>
          <a:prstGeom prst="rect">
            <a:avLst/>
          </a:prstGeom>
        </p:spPr>
        <p:txBody>
          <a:bodyPr wrap="square">
            <a:spAutoFit/>
          </a:bodyPr>
          <a:lstStyle/>
          <a:p>
            <a:r>
              <a:rPr lang="en-US" sz="3200" dirty="0" smtClean="0">
                <a:latin typeface="Times New Roman" panose="02020603050405020304" pitchFamily="18" charset="0"/>
              </a:rPr>
              <a:t>STEP 1. </a:t>
            </a:r>
            <a:r>
              <a:rPr lang="en-US" sz="2400" b="1" u="sng" dirty="0" smtClean="0">
                <a:latin typeface="+mj-lt"/>
              </a:rPr>
              <a:t>Determine </a:t>
            </a:r>
            <a:r>
              <a:rPr lang="en-US" sz="2400" b="1" u="sng" dirty="0">
                <a:latin typeface="+mj-lt"/>
              </a:rPr>
              <a:t>the author’s </a:t>
            </a:r>
            <a:r>
              <a:rPr lang="en-US" sz="2400" b="1" u="sng" dirty="0" smtClean="0">
                <a:latin typeface="+mj-lt"/>
              </a:rPr>
              <a:t>Purpose: </a:t>
            </a:r>
            <a:r>
              <a:rPr lang="en-US" sz="2400" dirty="0" smtClean="0">
                <a:latin typeface="+mj-lt"/>
              </a:rPr>
              <a:t>what does the author want to do with the information, what`s his attitude, what type of reaction desired?</a:t>
            </a:r>
            <a:endParaRPr lang="en-US" sz="2400" dirty="0">
              <a:latin typeface="+mj-lt"/>
            </a:endParaRPr>
          </a:p>
          <a:p>
            <a:r>
              <a:rPr lang="en-US" sz="2400" b="1" dirty="0"/>
              <a:t>Choose just the right verb or verbs: </a:t>
            </a:r>
          </a:p>
          <a:p>
            <a:r>
              <a:rPr lang="en-US" sz="2400" dirty="0"/>
              <a:t>Inform? Persuade? Defend? Attack? Justify? Compare? </a:t>
            </a:r>
            <a:r>
              <a:rPr lang="en-US" sz="2400" dirty="0" smtClean="0"/>
              <a:t>Contrast</a:t>
            </a:r>
            <a:r>
              <a:rPr lang="en-US" sz="2400" dirty="0"/>
              <a:t>? Illustrate</a:t>
            </a:r>
            <a:r>
              <a:rPr lang="en-US" sz="2400" dirty="0" smtClean="0"/>
              <a:t>?</a:t>
            </a:r>
          </a:p>
          <a:p>
            <a:endParaRPr lang="en-US" sz="2400" dirty="0"/>
          </a:p>
          <a:p>
            <a:r>
              <a:rPr lang="en-US" sz="2400" dirty="0"/>
              <a:t>Example: </a:t>
            </a:r>
            <a:r>
              <a:rPr lang="en-US" sz="2400" b="1" dirty="0"/>
              <a:t>The Declaration of </a:t>
            </a:r>
            <a:r>
              <a:rPr lang="en-US" sz="2400" b="1" dirty="0" smtClean="0"/>
              <a:t>Independence: </a:t>
            </a:r>
          </a:p>
          <a:p>
            <a:r>
              <a:rPr lang="en-US" sz="2400" b="1" u="sng" dirty="0" smtClean="0">
                <a:latin typeface="Times New Roman" panose="02020603050405020304" pitchFamily="18" charset="0"/>
              </a:rPr>
              <a:t>Which verbs express the purpose of what founders are doing in the document? </a:t>
            </a:r>
            <a:endParaRPr lang="en-US" sz="2400" b="1" u="sng" dirty="0">
              <a:latin typeface="Times New Roman" panose="02020603050405020304" pitchFamily="18" charset="0"/>
            </a:endParaRPr>
          </a:p>
          <a:p>
            <a:endParaRPr lang="en-US" sz="2400" dirty="0"/>
          </a:p>
          <a:p>
            <a:r>
              <a:rPr lang="en-US" sz="2400" dirty="0"/>
              <a:t>Basically, it has three parts: </a:t>
            </a:r>
          </a:p>
          <a:p>
            <a:r>
              <a:rPr lang="en-US" sz="2400" b="1" dirty="0"/>
              <a:t>First: </a:t>
            </a:r>
            <a:r>
              <a:rPr lang="en-US" sz="2400" dirty="0"/>
              <a:t>They assert, pronounce, or hold… </a:t>
            </a:r>
          </a:p>
          <a:p>
            <a:r>
              <a:rPr lang="en-US" sz="2400" b="1" dirty="0"/>
              <a:t>Second: </a:t>
            </a:r>
            <a:r>
              <a:rPr lang="en-US" sz="2400" dirty="0"/>
              <a:t>They accuse, indict, or denounce King George… </a:t>
            </a:r>
          </a:p>
          <a:p>
            <a:r>
              <a:rPr lang="en-US" sz="2400" b="1" dirty="0"/>
              <a:t>And finally: </a:t>
            </a:r>
            <a:r>
              <a:rPr lang="en-US" sz="2400" dirty="0"/>
              <a:t>They declare, proclaim, or conclude…</a:t>
            </a:r>
            <a:r>
              <a:rPr lang="en-US" sz="2400" dirty="0" smtClean="0">
                <a:latin typeface="Times New Roman" panose="02020603050405020304" pitchFamily="18" charset="0"/>
              </a:rPr>
              <a:t> </a:t>
            </a:r>
            <a:endParaRPr lang="en-US" sz="2400" dirty="0"/>
          </a:p>
        </p:txBody>
      </p:sp>
    </p:spTree>
    <p:extLst>
      <p:ext uri="{BB962C8B-B14F-4D97-AF65-F5344CB8AC3E}">
        <p14:creationId xmlns:p14="http://schemas.microsoft.com/office/powerpoint/2010/main" val="2045549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41231"/>
          </a:xfrm>
        </p:spPr>
        <p:txBody>
          <a:bodyPr/>
          <a:lstStyle/>
          <a:p>
            <a:r>
              <a:rPr lang="en-US" b="1" dirty="0" smtClean="0">
                <a:solidFill>
                  <a:schemeClr val="tx1"/>
                </a:solidFill>
                <a:latin typeface="Lucida Calligraphy" panose="03010101010101010101" pitchFamily="66" charset="0"/>
              </a:rPr>
              <a:t>Content </a:t>
            </a:r>
            <a:r>
              <a:rPr lang="en-US" altLang="en-US" sz="4400" b="1" dirty="0">
                <a:solidFill>
                  <a:schemeClr val="tx1"/>
                </a:solidFill>
                <a:latin typeface="Lucida Calligraphy" panose="03010101010101010101" pitchFamily="66" charset="0"/>
              </a:rPr>
              <a:t>Verb Reference </a:t>
            </a:r>
            <a:r>
              <a:rPr lang="en-US" altLang="en-US" sz="4400" b="1" dirty="0" smtClean="0">
                <a:solidFill>
                  <a:schemeClr val="tx1"/>
                </a:solidFill>
                <a:latin typeface="Lucida Calligraphy" panose="03010101010101010101" pitchFamily="66" charset="0"/>
              </a:rPr>
              <a:t>List</a:t>
            </a:r>
            <a:endParaRPr lang="en-US" b="1" dirty="0">
              <a:solidFill>
                <a:schemeClr val="tx1"/>
              </a:solidFill>
              <a:latin typeface="Lucida Calligraphy" panose="03010101010101010101" pitchFamily="66" charset="0"/>
            </a:endParaRPr>
          </a:p>
        </p:txBody>
      </p:sp>
      <p:sp>
        <p:nvSpPr>
          <p:cNvPr id="3" name="Rectangle 2"/>
          <p:cNvSpPr/>
          <p:nvPr/>
        </p:nvSpPr>
        <p:spPr>
          <a:xfrm>
            <a:off x="646111" y="2383999"/>
            <a:ext cx="10970633" cy="3416320"/>
          </a:xfrm>
          <a:prstGeom prst="rect">
            <a:avLst/>
          </a:prstGeom>
        </p:spPr>
        <p:txBody>
          <a:bodyPr wrap="square">
            <a:spAutoFit/>
          </a:bodyPr>
          <a:lstStyle/>
          <a:p>
            <a:r>
              <a:rPr lang="en-US" altLang="en-US" sz="2400" dirty="0"/>
              <a:t>tells	explains		</a:t>
            </a:r>
            <a:r>
              <a:rPr lang="en-US" altLang="en-US" sz="2400" dirty="0" smtClean="0"/>
              <a:t>compares   lists</a:t>
            </a:r>
            <a:r>
              <a:rPr lang="en-US" altLang="en-US" sz="2400" dirty="0"/>
              <a:t>	</a:t>
            </a:r>
            <a:r>
              <a:rPr lang="en-US" altLang="en-US" sz="2400" dirty="0" smtClean="0"/>
              <a:t>   shows</a:t>
            </a:r>
            <a:r>
              <a:rPr lang="en-US" altLang="en-US" sz="2400" dirty="0"/>
              <a:t>		defines     </a:t>
            </a:r>
            <a:r>
              <a:rPr lang="en-US" altLang="en-US" sz="2400" dirty="0" smtClean="0"/>
              <a:t>acknowledges</a:t>
            </a:r>
          </a:p>
          <a:p>
            <a:endParaRPr lang="en-US" altLang="en-US" sz="2400" dirty="0" smtClean="0"/>
          </a:p>
          <a:p>
            <a:r>
              <a:rPr lang="en-US" altLang="en-US" sz="2400" dirty="0" smtClean="0"/>
              <a:t>evaluates</a:t>
            </a:r>
            <a:r>
              <a:rPr lang="en-US" altLang="en-US" sz="2400" dirty="0"/>
              <a:t>	classifies	</a:t>
            </a:r>
            <a:r>
              <a:rPr lang="en-US" altLang="en-US" sz="2400" dirty="0" smtClean="0"/>
              <a:t>adds defends</a:t>
            </a:r>
            <a:r>
              <a:rPr lang="en-US" altLang="en-US" sz="2400" dirty="0"/>
              <a:t>	asserts	features	</a:t>
            </a:r>
            <a:r>
              <a:rPr lang="en-US" altLang="en-US" sz="2400" dirty="0" smtClean="0"/>
              <a:t>depicts   </a:t>
            </a:r>
          </a:p>
          <a:p>
            <a:endParaRPr lang="en-US" altLang="en-US" sz="2400" dirty="0"/>
          </a:p>
          <a:p>
            <a:r>
              <a:rPr lang="en-US" altLang="en-US" sz="2400" dirty="0" smtClean="0"/>
              <a:t>identifies</a:t>
            </a:r>
            <a:r>
              <a:rPr lang="en-US" altLang="en-US" sz="2400" dirty="0"/>
              <a:t>	entertains	confirms	</a:t>
            </a:r>
            <a:r>
              <a:rPr lang="en-US" altLang="en-US" sz="2400" dirty="0" smtClean="0"/>
              <a:t>names considers</a:t>
            </a:r>
            <a:r>
              <a:rPr lang="en-US" altLang="en-US" sz="2400" dirty="0"/>
              <a:t>	offers	</a:t>
            </a:r>
            <a:r>
              <a:rPr lang="en-US" altLang="en-US" sz="2400" dirty="0" smtClean="0"/>
              <a:t>judges </a:t>
            </a:r>
          </a:p>
          <a:p>
            <a:endParaRPr lang="en-US" altLang="en-US" sz="2400" dirty="0"/>
          </a:p>
          <a:p>
            <a:r>
              <a:rPr lang="en-US" altLang="en-US" sz="2400" dirty="0" smtClean="0"/>
              <a:t>contrasts  praises</a:t>
            </a:r>
            <a:r>
              <a:rPr lang="en-US" altLang="en-US" sz="2400" dirty="0"/>
              <a:t>	demonstrates	provides	</a:t>
            </a:r>
            <a:r>
              <a:rPr lang="en-US" altLang="en-US" sz="2400" dirty="0" smtClean="0"/>
              <a:t>recommends endorses</a:t>
            </a:r>
          </a:p>
          <a:p>
            <a:endParaRPr lang="en-US" altLang="en-US" sz="2400" dirty="0"/>
          </a:p>
          <a:p>
            <a:r>
              <a:rPr lang="en-US" altLang="en-US" sz="2400" dirty="0" smtClean="0"/>
              <a:t>asks</a:t>
            </a:r>
            <a:r>
              <a:rPr lang="en-US" altLang="en-US" sz="2400" dirty="0"/>
              <a:t>	suggests	entices</a:t>
            </a:r>
          </a:p>
        </p:txBody>
      </p:sp>
    </p:spTree>
    <p:extLst>
      <p:ext uri="{BB962C8B-B14F-4D97-AF65-F5344CB8AC3E}">
        <p14:creationId xmlns:p14="http://schemas.microsoft.com/office/powerpoint/2010/main" val="519998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564" y="311051"/>
            <a:ext cx="10880481" cy="925321"/>
          </a:xfrm>
        </p:spPr>
        <p:txBody>
          <a:bodyPr/>
          <a:lstStyle/>
          <a:p>
            <a:r>
              <a:rPr lang="en-US" dirty="0">
                <a:solidFill>
                  <a:schemeClr val="tx1"/>
                </a:solidFill>
                <a:latin typeface="Lucida Calligraphy" panose="03010101010101010101" pitchFamily="66" charset="0"/>
              </a:rPr>
              <a:t>Strategies for Writing a Summary</a:t>
            </a:r>
          </a:p>
        </p:txBody>
      </p:sp>
      <p:sp>
        <p:nvSpPr>
          <p:cNvPr id="3" name="Rectangle 2"/>
          <p:cNvSpPr/>
          <p:nvPr/>
        </p:nvSpPr>
        <p:spPr>
          <a:xfrm>
            <a:off x="523739" y="1534284"/>
            <a:ext cx="10848306" cy="4832092"/>
          </a:xfrm>
          <a:prstGeom prst="rect">
            <a:avLst/>
          </a:prstGeom>
        </p:spPr>
        <p:txBody>
          <a:bodyPr wrap="square">
            <a:spAutoFit/>
          </a:bodyPr>
          <a:lstStyle/>
          <a:p>
            <a:r>
              <a:rPr lang="en-US" sz="2800" u="sng" dirty="0" smtClean="0">
                <a:latin typeface="Times New Roman" panose="02020603050405020304" pitchFamily="18" charset="0"/>
              </a:rPr>
              <a:t>STEP 2</a:t>
            </a:r>
            <a:r>
              <a:rPr lang="en-US" sz="2800" u="sng" dirty="0">
                <a:latin typeface="Times New Roman" panose="02020603050405020304" pitchFamily="18" charset="0"/>
              </a:rPr>
              <a:t>. State Purpose and </a:t>
            </a:r>
            <a:r>
              <a:rPr lang="en-US" sz="2800" u="sng" dirty="0" smtClean="0">
                <a:latin typeface="Times New Roman" panose="02020603050405020304" pitchFamily="18" charset="0"/>
              </a:rPr>
              <a:t>Thesis: </a:t>
            </a:r>
            <a:r>
              <a:rPr lang="en-US" sz="2800" dirty="0" smtClean="0">
                <a:latin typeface="Times New Roman" panose="02020603050405020304" pitchFamily="18" charset="0"/>
              </a:rPr>
              <a:t>For purpose </a:t>
            </a:r>
            <a:r>
              <a:rPr lang="en-US" sz="2800" dirty="0">
                <a:latin typeface="Times New Roman" panose="02020603050405020304" pitchFamily="18" charset="0"/>
              </a:rPr>
              <a:t>understanding the structure of the </a:t>
            </a:r>
            <a:r>
              <a:rPr lang="en-US" sz="2800" dirty="0" smtClean="0">
                <a:latin typeface="Times New Roman" panose="02020603050405020304" pitchFamily="18" charset="0"/>
              </a:rPr>
              <a:t>text</a:t>
            </a:r>
            <a:r>
              <a:rPr lang="en-US" sz="2800" dirty="0">
                <a:latin typeface="Times New Roman" panose="02020603050405020304" pitchFamily="18" charset="0"/>
              </a:rPr>
              <a:t> </a:t>
            </a:r>
            <a:r>
              <a:rPr lang="en-US" sz="2800" dirty="0" smtClean="0">
                <a:latin typeface="Times New Roman" panose="02020603050405020304" pitchFamily="18" charset="0"/>
              </a:rPr>
              <a:t>and decide on: </a:t>
            </a:r>
          </a:p>
          <a:p>
            <a:endParaRPr lang="en-US" sz="2800" dirty="0"/>
          </a:p>
          <a:p>
            <a:r>
              <a:rPr lang="en-US" sz="2800" u="sng" dirty="0"/>
              <a:t>At different points in the essay, does the </a:t>
            </a:r>
            <a:r>
              <a:rPr lang="en-US" sz="2800" u="sng" dirty="0" smtClean="0"/>
              <a:t>author: </a:t>
            </a:r>
            <a:endParaRPr lang="en-US" sz="2800" u="sng" dirty="0"/>
          </a:p>
          <a:p>
            <a:r>
              <a:rPr lang="en-US" sz="2800" dirty="0"/>
              <a:t>• argue a point? </a:t>
            </a:r>
          </a:p>
          <a:p>
            <a:r>
              <a:rPr lang="en-US" sz="2800" dirty="0"/>
              <a:t>• present/concede/critique a counterargument? </a:t>
            </a:r>
          </a:p>
          <a:p>
            <a:r>
              <a:rPr lang="en-US" sz="2800" dirty="0"/>
              <a:t>• compare and/or contrast views? </a:t>
            </a:r>
          </a:p>
          <a:p>
            <a:r>
              <a:rPr lang="en-US" sz="2800" dirty="0"/>
              <a:t>• offer an alternative? </a:t>
            </a:r>
          </a:p>
          <a:p>
            <a:r>
              <a:rPr lang="en-US" sz="2800" dirty="0"/>
              <a:t>• examine a cause or effect? </a:t>
            </a:r>
          </a:p>
          <a:p>
            <a:r>
              <a:rPr lang="en-US" sz="2800" dirty="0"/>
              <a:t>• break a subject down into categories? </a:t>
            </a:r>
          </a:p>
          <a:p>
            <a:r>
              <a:rPr lang="en-US" sz="2800" dirty="0"/>
              <a:t>• explain a process? </a:t>
            </a:r>
          </a:p>
        </p:txBody>
      </p:sp>
    </p:spTree>
    <p:extLst>
      <p:ext uri="{BB962C8B-B14F-4D97-AF65-F5344CB8AC3E}">
        <p14:creationId xmlns:p14="http://schemas.microsoft.com/office/powerpoint/2010/main" val="27959221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Lucida Calligraphy" panose="03010101010101010101" pitchFamily="66" charset="0"/>
              </a:rPr>
              <a:t>Points to discuss.</a:t>
            </a:r>
            <a:endParaRPr lang="en-US" b="1" dirty="0">
              <a:solidFill>
                <a:schemeClr val="tx1"/>
              </a:solidFill>
              <a:latin typeface="Lucida Calligraphy" panose="03010101010101010101" pitchFamily="66" charset="0"/>
            </a:endParaRPr>
          </a:p>
        </p:txBody>
      </p:sp>
      <p:sp>
        <p:nvSpPr>
          <p:cNvPr id="3" name="TextBox 2"/>
          <p:cNvSpPr txBox="1"/>
          <p:nvPr/>
        </p:nvSpPr>
        <p:spPr>
          <a:xfrm>
            <a:off x="646111" y="1648495"/>
            <a:ext cx="10185021" cy="5016758"/>
          </a:xfrm>
          <a:prstGeom prst="rect">
            <a:avLst/>
          </a:prstGeom>
          <a:noFill/>
        </p:spPr>
        <p:txBody>
          <a:bodyPr wrap="square" rtlCol="0">
            <a:spAutoFit/>
          </a:bodyPr>
          <a:lstStyle/>
          <a:p>
            <a:pPr marL="342900" indent="-342900">
              <a:buFont typeface="+mj-lt"/>
              <a:buAutoNum type="arabicPeriod"/>
            </a:pPr>
            <a:r>
              <a:rPr lang="en-US" sz="3200" b="1" dirty="0" smtClean="0">
                <a:latin typeface="+mj-lt"/>
              </a:rPr>
              <a:t>Understanding summary and Precis.</a:t>
            </a:r>
          </a:p>
          <a:p>
            <a:pPr marL="342900" indent="-342900">
              <a:buFont typeface="+mj-lt"/>
              <a:buAutoNum type="arabicPeriod"/>
            </a:pPr>
            <a:r>
              <a:rPr lang="en-US" sz="3200" b="1" dirty="0" smtClean="0"/>
              <a:t>Precis development process.</a:t>
            </a:r>
            <a:endParaRPr lang="en-US" sz="3200" b="1" dirty="0" smtClean="0">
              <a:latin typeface="+mj-lt"/>
            </a:endParaRPr>
          </a:p>
          <a:p>
            <a:pPr marL="342900" indent="-342900">
              <a:buFont typeface="+mj-lt"/>
              <a:buAutoNum type="arabicPeriod"/>
            </a:pPr>
            <a:r>
              <a:rPr lang="en-US" sz="3200" b="1" dirty="0">
                <a:latin typeface="+mj-lt"/>
              </a:rPr>
              <a:t>Reading Strategy: The SQ3R </a:t>
            </a:r>
            <a:r>
              <a:rPr lang="en-US" sz="3200" b="1" dirty="0" smtClean="0">
                <a:latin typeface="+mj-lt"/>
              </a:rPr>
              <a:t>Method</a:t>
            </a:r>
          </a:p>
          <a:p>
            <a:pPr marL="342900" indent="-342900">
              <a:buFont typeface="+mj-lt"/>
              <a:buAutoNum type="arabicPeriod"/>
            </a:pPr>
            <a:r>
              <a:rPr lang="en-US" sz="3200" b="1" dirty="0" smtClean="0">
                <a:latin typeface="+mj-lt"/>
              </a:rPr>
              <a:t>4 step method for precis writing.</a:t>
            </a:r>
          </a:p>
          <a:p>
            <a:pPr marL="342900" indent="-342900">
              <a:buFont typeface="+mj-lt"/>
              <a:buAutoNum type="arabicPeriod"/>
            </a:pPr>
            <a:r>
              <a:rPr lang="en-US" sz="3200" b="1" dirty="0" smtClean="0">
                <a:latin typeface="+mj-lt"/>
              </a:rPr>
              <a:t>Strategies </a:t>
            </a:r>
            <a:r>
              <a:rPr lang="en-US" sz="3200" b="1" dirty="0">
                <a:latin typeface="+mj-lt"/>
              </a:rPr>
              <a:t>for Writing a Summary</a:t>
            </a:r>
            <a:endParaRPr lang="en-US" sz="3200" b="1" dirty="0">
              <a:solidFill>
                <a:srgbClr val="000000"/>
              </a:solidFill>
              <a:latin typeface="+mj-lt"/>
            </a:endParaRPr>
          </a:p>
          <a:p>
            <a:pPr marL="342900" indent="-342900">
              <a:buFont typeface="+mj-lt"/>
              <a:buAutoNum type="alphaLcPeriod"/>
            </a:pPr>
            <a:r>
              <a:rPr lang="en-US" sz="3200" b="1" dirty="0" smtClean="0">
                <a:latin typeface="+mj-lt"/>
              </a:rPr>
              <a:t>Determine the purpose</a:t>
            </a:r>
          </a:p>
          <a:p>
            <a:pPr marL="342900" indent="-342900">
              <a:buFont typeface="+mj-lt"/>
              <a:buAutoNum type="alphaLcPeriod"/>
            </a:pPr>
            <a:r>
              <a:rPr lang="en-US" sz="3200" b="1" dirty="0" smtClean="0">
                <a:latin typeface="+mj-lt"/>
              </a:rPr>
              <a:t>Develop and State the purpose and thesis using the structure.</a:t>
            </a:r>
          </a:p>
          <a:p>
            <a:pPr marL="342900" indent="-342900">
              <a:buFont typeface="+mj-lt"/>
              <a:buAutoNum type="alphaLcPeriod"/>
            </a:pPr>
            <a:r>
              <a:rPr lang="en-US" sz="3200" b="1" dirty="0" smtClean="0">
                <a:latin typeface="+mj-lt"/>
              </a:rPr>
              <a:t>Sum-up the body.</a:t>
            </a:r>
          </a:p>
          <a:p>
            <a:r>
              <a:rPr lang="en-US" sz="3200" b="1" dirty="0" smtClean="0">
                <a:latin typeface="+mj-lt"/>
              </a:rPr>
              <a:t>4. Tips to consider.</a:t>
            </a:r>
          </a:p>
        </p:txBody>
      </p:sp>
    </p:spTree>
    <p:extLst>
      <p:ext uri="{BB962C8B-B14F-4D97-AF65-F5344CB8AC3E}">
        <p14:creationId xmlns:p14="http://schemas.microsoft.com/office/powerpoint/2010/main" val="25593279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775" y="298171"/>
            <a:ext cx="11331241" cy="976837"/>
          </a:xfrm>
        </p:spPr>
        <p:txBody>
          <a:bodyPr/>
          <a:lstStyle/>
          <a:p>
            <a:r>
              <a:rPr lang="en-US" dirty="0">
                <a:latin typeface="Lucida Calligraphy" panose="03010101010101010101" pitchFamily="66" charset="0"/>
              </a:rPr>
              <a:t>STEP 2. State Purpose and </a:t>
            </a:r>
            <a:r>
              <a:rPr lang="en-US" dirty="0" smtClean="0">
                <a:latin typeface="Lucida Calligraphy" panose="03010101010101010101" pitchFamily="66" charset="0"/>
              </a:rPr>
              <a:t>Thesis. Cont</a:t>
            </a:r>
            <a:r>
              <a:rPr lang="en-US" dirty="0">
                <a:latin typeface="Lucida Calligraphy" panose="03010101010101010101" pitchFamily="66" charset="0"/>
              </a:rPr>
              <a:t>.</a:t>
            </a:r>
          </a:p>
        </p:txBody>
      </p:sp>
      <p:sp>
        <p:nvSpPr>
          <p:cNvPr id="3" name="Rectangle 2"/>
          <p:cNvSpPr/>
          <p:nvPr/>
        </p:nvSpPr>
        <p:spPr>
          <a:xfrm>
            <a:off x="567754" y="1441745"/>
            <a:ext cx="10431887" cy="4770537"/>
          </a:xfrm>
          <a:prstGeom prst="rect">
            <a:avLst/>
          </a:prstGeom>
        </p:spPr>
        <p:txBody>
          <a:bodyPr wrap="square">
            <a:spAutoFit/>
          </a:bodyPr>
          <a:lstStyle/>
          <a:p>
            <a:r>
              <a:rPr lang="en-US" sz="2800" dirty="0" smtClean="0">
                <a:latin typeface="Times New Roman" panose="02020603050405020304" pitchFamily="18" charset="0"/>
              </a:rPr>
              <a:t>For </a:t>
            </a:r>
            <a:r>
              <a:rPr lang="en-US" sz="2800" dirty="0">
                <a:latin typeface="Times New Roman" panose="02020603050405020304" pitchFamily="18" charset="0"/>
              </a:rPr>
              <a:t>example, let’s go back to the Declaration, and say I’ve chosen my three verbs</a:t>
            </a:r>
            <a:r>
              <a:rPr lang="en-US" sz="2800" dirty="0" smtClean="0">
                <a:latin typeface="Times New Roman" panose="02020603050405020304" pitchFamily="18" charset="0"/>
              </a:rPr>
              <a:t>.</a:t>
            </a:r>
            <a:endParaRPr lang="en-US" sz="2800" dirty="0"/>
          </a:p>
          <a:p>
            <a:r>
              <a:rPr lang="en-US" sz="2800" dirty="0"/>
              <a:t>In The Declaration of Independence, the Founders </a:t>
            </a:r>
          </a:p>
          <a:p>
            <a:endParaRPr lang="en-US" sz="2800" dirty="0">
              <a:latin typeface="Times New Roman" panose="02020603050405020304" pitchFamily="18" charset="0"/>
            </a:endParaRPr>
          </a:p>
          <a:p>
            <a:r>
              <a:rPr lang="en-US" sz="3200" b="1" u="sng" dirty="0">
                <a:latin typeface="Times New Roman" panose="02020603050405020304" pitchFamily="18" charset="0"/>
              </a:rPr>
              <a:t>•assert </a:t>
            </a:r>
          </a:p>
          <a:p>
            <a:endParaRPr lang="en-US" sz="3200" b="1" u="sng" dirty="0">
              <a:latin typeface="Times New Roman" panose="02020603050405020304" pitchFamily="18" charset="0"/>
            </a:endParaRPr>
          </a:p>
          <a:p>
            <a:r>
              <a:rPr lang="en-US" sz="3200" b="1" u="sng" dirty="0">
                <a:latin typeface="Times New Roman" panose="02020603050405020304" pitchFamily="18" charset="0"/>
              </a:rPr>
              <a:t>•accuse </a:t>
            </a:r>
            <a:endParaRPr lang="en-US" sz="3200" b="1" u="sng" dirty="0" smtClean="0">
              <a:latin typeface="Times New Roman" panose="02020603050405020304" pitchFamily="18" charset="0"/>
            </a:endParaRPr>
          </a:p>
          <a:p>
            <a:endParaRPr lang="en-US" sz="3200" b="1" u="sng" dirty="0">
              <a:latin typeface="Times New Roman" panose="02020603050405020304" pitchFamily="18" charset="0"/>
            </a:endParaRPr>
          </a:p>
          <a:p>
            <a:r>
              <a:rPr lang="en-US" sz="3200" b="1" i="1" u="sng" dirty="0">
                <a:latin typeface="Times New Roman" panose="02020603050405020304" pitchFamily="18" charset="0"/>
              </a:rPr>
              <a:t>and </a:t>
            </a:r>
            <a:endParaRPr lang="en-US" sz="3200" b="1" u="sng" dirty="0">
              <a:latin typeface="Times New Roman" panose="02020603050405020304" pitchFamily="18" charset="0"/>
            </a:endParaRPr>
          </a:p>
          <a:p>
            <a:r>
              <a:rPr lang="en-US" sz="3200" b="1" u="sng" dirty="0">
                <a:latin typeface="Times New Roman" panose="02020603050405020304" pitchFamily="18" charset="0"/>
              </a:rPr>
              <a:t>•conclude </a:t>
            </a:r>
          </a:p>
        </p:txBody>
      </p:sp>
    </p:spTree>
    <p:extLst>
      <p:ext uri="{BB962C8B-B14F-4D97-AF65-F5344CB8AC3E}">
        <p14:creationId xmlns:p14="http://schemas.microsoft.com/office/powerpoint/2010/main" val="1402100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1109" y="323929"/>
            <a:ext cx="11125179" cy="848048"/>
          </a:xfrm>
        </p:spPr>
        <p:txBody>
          <a:bodyPr/>
          <a:lstStyle/>
          <a:p>
            <a:r>
              <a:rPr lang="en-US" sz="4000" u="sng" dirty="0">
                <a:latin typeface="Lucida Calligraphy" panose="03010101010101010101" pitchFamily="66" charset="0"/>
              </a:rPr>
              <a:t>STEP 2. State Purpose and </a:t>
            </a:r>
            <a:r>
              <a:rPr lang="en-US" sz="4000" u="sng" dirty="0" smtClean="0">
                <a:latin typeface="Lucida Calligraphy" panose="03010101010101010101" pitchFamily="66" charset="0"/>
              </a:rPr>
              <a:t>Thesis. Cont.</a:t>
            </a:r>
            <a:endParaRPr lang="en-US" sz="4000" dirty="0">
              <a:latin typeface="Lucida Calligraphy" panose="03010101010101010101" pitchFamily="66" charset="0"/>
            </a:endParaRPr>
          </a:p>
        </p:txBody>
      </p:sp>
      <p:sp>
        <p:nvSpPr>
          <p:cNvPr id="3" name="Rectangle 2"/>
          <p:cNvSpPr/>
          <p:nvPr/>
        </p:nvSpPr>
        <p:spPr>
          <a:xfrm>
            <a:off x="555959" y="1761576"/>
            <a:ext cx="11125179" cy="4278094"/>
          </a:xfrm>
          <a:prstGeom prst="rect">
            <a:avLst/>
          </a:prstGeom>
        </p:spPr>
        <p:txBody>
          <a:bodyPr wrap="square">
            <a:spAutoFit/>
          </a:bodyPr>
          <a:lstStyle/>
          <a:p>
            <a:r>
              <a:rPr lang="en-US" sz="2400" dirty="0" smtClean="0">
                <a:latin typeface="Times New Roman" panose="02020603050405020304" pitchFamily="18" charset="0"/>
              </a:rPr>
              <a:t>For </a:t>
            </a:r>
            <a:r>
              <a:rPr lang="en-US" sz="2400" dirty="0">
                <a:latin typeface="Times New Roman" panose="02020603050405020304" pitchFamily="18" charset="0"/>
              </a:rPr>
              <a:t>example, let’s go back to the Declaration, and say I’ve chosen my three verbs</a:t>
            </a:r>
            <a:r>
              <a:rPr lang="en-US" sz="2400" dirty="0" smtClean="0">
                <a:latin typeface="Times New Roman" panose="02020603050405020304" pitchFamily="18" charset="0"/>
              </a:rPr>
              <a:t>.</a:t>
            </a:r>
          </a:p>
          <a:p>
            <a:endParaRPr lang="en-US" sz="2400" dirty="0"/>
          </a:p>
          <a:p>
            <a:r>
              <a:rPr lang="en-US" sz="2400" dirty="0"/>
              <a:t>In The Declaration of Independence, the Founders </a:t>
            </a:r>
            <a:endParaRPr lang="en-US" sz="2400" dirty="0" smtClean="0"/>
          </a:p>
          <a:p>
            <a:endParaRPr lang="en-US" sz="2400" dirty="0"/>
          </a:p>
          <a:p>
            <a:r>
              <a:rPr lang="en-US" sz="3200" b="1" u="sng" dirty="0" smtClean="0"/>
              <a:t>•Assert </a:t>
            </a:r>
            <a:r>
              <a:rPr lang="en-US" sz="2400" dirty="0"/>
              <a:t>that tyrannical governments must be overthrown </a:t>
            </a:r>
          </a:p>
          <a:p>
            <a:endParaRPr lang="en-US" sz="2400" dirty="0"/>
          </a:p>
          <a:p>
            <a:r>
              <a:rPr lang="en-US" sz="3200" b="1" u="sng" dirty="0" smtClean="0"/>
              <a:t>•Accuse </a:t>
            </a:r>
            <a:r>
              <a:rPr lang="en-US" sz="2400" dirty="0"/>
              <a:t>King George’s </a:t>
            </a:r>
            <a:r>
              <a:rPr lang="en-US" sz="2400" dirty="0" smtClean="0"/>
              <a:t>government for it`s tyrannical acts </a:t>
            </a:r>
          </a:p>
          <a:p>
            <a:endParaRPr lang="en-US" sz="2400" dirty="0" smtClean="0"/>
          </a:p>
          <a:p>
            <a:r>
              <a:rPr lang="en-US" sz="3200" i="1" dirty="0" smtClean="0"/>
              <a:t>and </a:t>
            </a:r>
            <a:endParaRPr lang="en-US" sz="3200" dirty="0"/>
          </a:p>
          <a:p>
            <a:r>
              <a:rPr lang="en-US" sz="3200" b="1" u="sng" dirty="0"/>
              <a:t>•conclude </a:t>
            </a:r>
            <a:r>
              <a:rPr lang="en-US" sz="2400" dirty="0"/>
              <a:t>that his government must therefore be overthrown </a:t>
            </a:r>
            <a:r>
              <a:rPr lang="en-US" sz="2400" dirty="0" smtClean="0">
                <a:latin typeface="Times New Roman" panose="02020603050405020304" pitchFamily="18" charset="0"/>
              </a:rPr>
              <a:t> </a:t>
            </a:r>
            <a:endParaRPr lang="en-US" sz="2400" dirty="0"/>
          </a:p>
        </p:txBody>
      </p:sp>
    </p:spTree>
    <p:extLst>
      <p:ext uri="{BB962C8B-B14F-4D97-AF65-F5344CB8AC3E}">
        <p14:creationId xmlns:p14="http://schemas.microsoft.com/office/powerpoint/2010/main" val="27679659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928" y="117867"/>
            <a:ext cx="11588818" cy="1337446"/>
          </a:xfrm>
        </p:spPr>
        <p:txBody>
          <a:bodyPr/>
          <a:lstStyle/>
          <a:p>
            <a:r>
              <a:rPr lang="en-US" dirty="0" smtClean="0">
                <a:latin typeface="Lucida Calligraphy" panose="03010101010101010101" pitchFamily="66" charset="0"/>
              </a:rPr>
              <a:t>STEP 2. </a:t>
            </a:r>
            <a:r>
              <a:rPr lang="en-US" sz="4000" u="sng" dirty="0">
                <a:latin typeface="Lucida Calligraphy" panose="03010101010101010101" pitchFamily="66" charset="0"/>
              </a:rPr>
              <a:t>State Purpose and Thesis. </a:t>
            </a:r>
            <a:r>
              <a:rPr lang="en-US" sz="4000" u="sng" dirty="0" smtClean="0">
                <a:latin typeface="Lucida Calligraphy" panose="03010101010101010101" pitchFamily="66" charset="0"/>
              </a:rPr>
              <a:t>Cont.</a:t>
            </a:r>
            <a:r>
              <a:rPr lang="en-US" dirty="0">
                <a:latin typeface="Lucida Calligraphy" panose="03010101010101010101" pitchFamily="66" charset="0"/>
              </a:rPr>
              <a:t> </a:t>
            </a:r>
            <a:r>
              <a:rPr lang="en-US" b="1" dirty="0" smtClean="0">
                <a:latin typeface="Lucida Calligraphy" panose="03010101010101010101" pitchFamily="66" charset="0"/>
              </a:rPr>
              <a:t>Now</a:t>
            </a:r>
            <a:r>
              <a:rPr lang="en-US" b="1" dirty="0">
                <a:latin typeface="Lucida Calligraphy" panose="03010101010101010101" pitchFamily="66" charset="0"/>
              </a:rPr>
              <a:t>, put it all together =&gt; </a:t>
            </a:r>
            <a:endParaRPr lang="en-US" dirty="0">
              <a:latin typeface="Lucida Calligraphy" panose="03010101010101010101" pitchFamily="66" charset="0"/>
            </a:endParaRPr>
          </a:p>
        </p:txBody>
      </p:sp>
      <p:sp>
        <p:nvSpPr>
          <p:cNvPr id="4" name="Rectangle 3"/>
          <p:cNvSpPr/>
          <p:nvPr/>
        </p:nvSpPr>
        <p:spPr>
          <a:xfrm>
            <a:off x="452928" y="1693808"/>
            <a:ext cx="9837292" cy="2077492"/>
          </a:xfrm>
          <a:prstGeom prst="rect">
            <a:avLst/>
          </a:prstGeom>
        </p:spPr>
        <p:txBody>
          <a:bodyPr wrap="square">
            <a:spAutoFit/>
          </a:bodyPr>
          <a:lstStyle/>
          <a:p>
            <a:endParaRPr lang="en-US" sz="900" dirty="0">
              <a:solidFill>
                <a:srgbClr val="000000"/>
              </a:solidFill>
              <a:latin typeface="Times New Roman" panose="02020603050405020304" pitchFamily="18" charset="0"/>
            </a:endParaRPr>
          </a:p>
          <a:p>
            <a:pPr algn="ctr"/>
            <a:r>
              <a:rPr lang="en-US" sz="2400" dirty="0">
                <a:latin typeface="Times New Roman" panose="02020603050405020304" pitchFamily="18" charset="0"/>
              </a:rPr>
              <a:t>In the first sentence of the Summary, state the Purpose and Thesis</a:t>
            </a:r>
            <a:r>
              <a:rPr lang="en-US" sz="2400" dirty="0" smtClean="0">
                <a:latin typeface="Times New Roman" panose="02020603050405020304" pitchFamily="18" charset="0"/>
              </a:rPr>
              <a:t>.</a:t>
            </a:r>
          </a:p>
          <a:p>
            <a:pPr algn="ctr"/>
            <a:r>
              <a:rPr lang="en-US" sz="2400" dirty="0" smtClean="0">
                <a:latin typeface="Times New Roman" panose="02020603050405020304" pitchFamily="18" charset="0"/>
              </a:rPr>
              <a:t> </a:t>
            </a:r>
          </a:p>
          <a:p>
            <a:pPr algn="ctr"/>
            <a:r>
              <a:rPr lang="en-US" sz="2400" dirty="0" smtClean="0">
                <a:solidFill>
                  <a:srgbClr val="FF0000"/>
                </a:solidFill>
                <a:latin typeface="Times New Roman" panose="02020603050405020304" pitchFamily="18" charset="0"/>
              </a:rPr>
              <a:t>“</a:t>
            </a:r>
            <a:r>
              <a:rPr lang="en-US" sz="2400" dirty="0">
                <a:solidFill>
                  <a:srgbClr val="FF0000"/>
                </a:solidFill>
                <a:latin typeface="Times New Roman" panose="02020603050405020304" pitchFamily="18" charset="0"/>
              </a:rPr>
              <a:t>In ________, </a:t>
            </a:r>
            <a:r>
              <a:rPr lang="en-US" sz="2400" dirty="0" smtClean="0">
                <a:solidFill>
                  <a:srgbClr val="FFFF00"/>
                </a:solidFill>
                <a:latin typeface="Times New Roman" panose="02020603050405020304" pitchFamily="18" charset="0"/>
              </a:rPr>
              <a:t>___________</a:t>
            </a:r>
            <a:r>
              <a:rPr lang="en-US" sz="2400" dirty="0" smtClean="0">
                <a:latin typeface="Times New Roman" panose="02020603050405020304" pitchFamily="18" charset="0"/>
              </a:rPr>
              <a:t> </a:t>
            </a:r>
            <a:r>
              <a:rPr lang="en-US" sz="2400" dirty="0" smtClean="0">
                <a:solidFill>
                  <a:srgbClr val="00B0F0"/>
                </a:solidFill>
                <a:latin typeface="Times New Roman" panose="02020603050405020304" pitchFamily="18" charset="0"/>
              </a:rPr>
              <a:t>________</a:t>
            </a:r>
            <a:r>
              <a:rPr lang="en-US" sz="2400" dirty="0" smtClean="0">
                <a:latin typeface="Times New Roman" panose="02020603050405020304" pitchFamily="18" charset="0"/>
              </a:rPr>
              <a:t> </a:t>
            </a:r>
            <a:r>
              <a:rPr lang="en-US" sz="2400" dirty="0">
                <a:solidFill>
                  <a:srgbClr val="FF0000"/>
                </a:solidFill>
                <a:latin typeface="Times New Roman" panose="02020603050405020304" pitchFamily="18" charset="0"/>
              </a:rPr>
              <a:t>[title] </a:t>
            </a:r>
            <a:r>
              <a:rPr lang="en-US" sz="2400" dirty="0">
                <a:solidFill>
                  <a:srgbClr val="FFFF00"/>
                </a:solidFill>
                <a:latin typeface="Times New Roman" panose="02020603050405020304" pitchFamily="18" charset="0"/>
              </a:rPr>
              <a:t>[author] </a:t>
            </a:r>
            <a:r>
              <a:rPr lang="en-US" sz="2400" dirty="0">
                <a:solidFill>
                  <a:srgbClr val="00B0F0"/>
                </a:solidFill>
                <a:latin typeface="Times New Roman" panose="02020603050405020304" pitchFamily="18" charset="0"/>
              </a:rPr>
              <a:t>[verb] </a:t>
            </a:r>
          </a:p>
          <a:p>
            <a:pPr algn="ctr"/>
            <a:r>
              <a:rPr lang="en-US" sz="2400" dirty="0" smtClean="0">
                <a:solidFill>
                  <a:schemeClr val="accent6"/>
                </a:solidFill>
                <a:latin typeface="Times New Roman" panose="02020603050405020304" pitchFamily="18" charset="0"/>
              </a:rPr>
              <a:t>(That </a:t>
            </a:r>
            <a:r>
              <a:rPr lang="en-US" sz="2400" dirty="0">
                <a:solidFill>
                  <a:schemeClr val="accent6"/>
                </a:solidFill>
                <a:latin typeface="Times New Roman" panose="02020603050405020304" pitchFamily="18" charset="0"/>
              </a:rPr>
              <a:t>c</a:t>
            </a:r>
            <a:r>
              <a:rPr lang="en-US" sz="2400" dirty="0" smtClean="0">
                <a:solidFill>
                  <a:schemeClr val="accent6"/>
                </a:solidFill>
                <a:latin typeface="Times New Roman" panose="02020603050405020304" pitchFamily="18" charset="0"/>
              </a:rPr>
              <a:t>lause) that </a:t>
            </a:r>
            <a:r>
              <a:rPr lang="en-US" sz="2400" dirty="0">
                <a:solidFill>
                  <a:srgbClr val="FFC000"/>
                </a:solidFill>
                <a:latin typeface="Times New Roman" panose="02020603050405020304" pitchFamily="18" charset="0"/>
              </a:rPr>
              <a:t>_____________________.” </a:t>
            </a:r>
          </a:p>
          <a:p>
            <a:pPr algn="ctr"/>
            <a:r>
              <a:rPr lang="en-US" sz="2400" dirty="0">
                <a:solidFill>
                  <a:srgbClr val="FFC000"/>
                </a:solidFill>
                <a:latin typeface="Times New Roman" panose="02020603050405020304" pitchFamily="18" charset="0"/>
              </a:rPr>
              <a:t>[</a:t>
            </a:r>
            <a:r>
              <a:rPr lang="en-US" sz="2400" dirty="0" smtClean="0">
                <a:solidFill>
                  <a:srgbClr val="FFC000"/>
                </a:solidFill>
                <a:latin typeface="Times New Roman" panose="02020603050405020304" pitchFamily="18" charset="0"/>
              </a:rPr>
              <a:t>thesis/main idea in </a:t>
            </a:r>
            <a:r>
              <a:rPr lang="en-US" sz="2400" dirty="0">
                <a:solidFill>
                  <a:srgbClr val="FFC000"/>
                </a:solidFill>
                <a:latin typeface="Times New Roman" panose="02020603050405020304" pitchFamily="18" charset="0"/>
              </a:rPr>
              <a:t>your own words] </a:t>
            </a:r>
            <a:endParaRPr lang="en-US" sz="2400" dirty="0">
              <a:solidFill>
                <a:srgbClr val="FFC000"/>
              </a:solidFill>
            </a:endParaRPr>
          </a:p>
        </p:txBody>
      </p:sp>
      <p:sp>
        <p:nvSpPr>
          <p:cNvPr id="5" name="Rectangle 4"/>
          <p:cNvSpPr/>
          <p:nvPr/>
        </p:nvSpPr>
        <p:spPr>
          <a:xfrm>
            <a:off x="639650" y="3975314"/>
            <a:ext cx="11015729" cy="1815882"/>
          </a:xfrm>
          <a:prstGeom prst="rect">
            <a:avLst/>
          </a:prstGeom>
        </p:spPr>
        <p:txBody>
          <a:bodyPr wrap="square">
            <a:spAutoFit/>
          </a:bodyPr>
          <a:lstStyle/>
          <a:p>
            <a:r>
              <a:rPr lang="en-US" sz="2800" dirty="0" smtClean="0">
                <a:solidFill>
                  <a:srgbClr val="FF0000"/>
                </a:solidFill>
                <a:latin typeface="Times New Roman" panose="02020603050405020304" pitchFamily="18" charset="0"/>
              </a:rPr>
              <a:t>“</a:t>
            </a:r>
            <a:r>
              <a:rPr lang="en-US" sz="2800" dirty="0">
                <a:solidFill>
                  <a:srgbClr val="FF0000"/>
                </a:solidFill>
                <a:latin typeface="Times New Roman" panose="02020603050405020304" pitchFamily="18" charset="0"/>
              </a:rPr>
              <a:t>In </a:t>
            </a:r>
            <a:r>
              <a:rPr lang="en-US" sz="2800" u="sng" dirty="0">
                <a:solidFill>
                  <a:srgbClr val="FF0000"/>
                </a:solidFill>
                <a:latin typeface="Times New Roman" panose="02020603050405020304" pitchFamily="18" charset="0"/>
              </a:rPr>
              <a:t>The Declaration of Independence</a:t>
            </a:r>
            <a:r>
              <a:rPr lang="en-US" sz="2800" dirty="0">
                <a:solidFill>
                  <a:srgbClr val="FF0000"/>
                </a:solidFill>
                <a:latin typeface="Times New Roman" panose="02020603050405020304" pitchFamily="18" charset="0"/>
              </a:rPr>
              <a:t>, </a:t>
            </a:r>
            <a:r>
              <a:rPr lang="en-US" sz="2800" dirty="0">
                <a:latin typeface="Times New Roman" panose="02020603050405020304" pitchFamily="18" charset="0"/>
              </a:rPr>
              <a:t>the </a:t>
            </a:r>
            <a:r>
              <a:rPr lang="en-US" sz="2800" dirty="0">
                <a:solidFill>
                  <a:srgbClr val="FFFF00"/>
                </a:solidFill>
                <a:latin typeface="Times New Roman" panose="02020603050405020304" pitchFamily="18" charset="0"/>
              </a:rPr>
              <a:t>Founders</a:t>
            </a:r>
            <a:r>
              <a:rPr lang="en-US" sz="2800" dirty="0">
                <a:latin typeface="Times New Roman" panose="02020603050405020304" pitchFamily="18" charset="0"/>
              </a:rPr>
              <a:t> </a:t>
            </a:r>
            <a:r>
              <a:rPr lang="en-US" sz="2800" b="1" dirty="0">
                <a:solidFill>
                  <a:srgbClr val="00B0F0"/>
                </a:solidFill>
                <a:latin typeface="Times New Roman" panose="02020603050405020304" pitchFamily="18" charset="0"/>
              </a:rPr>
              <a:t>assert</a:t>
            </a:r>
            <a:r>
              <a:rPr lang="en-US" sz="2800" b="1" dirty="0">
                <a:latin typeface="Times New Roman" panose="02020603050405020304" pitchFamily="18" charset="0"/>
              </a:rPr>
              <a:t> </a:t>
            </a:r>
            <a:r>
              <a:rPr lang="en-US" sz="2800" dirty="0">
                <a:latin typeface="Times New Roman" panose="02020603050405020304" pitchFamily="18" charset="0"/>
              </a:rPr>
              <a:t>that </a:t>
            </a:r>
            <a:r>
              <a:rPr lang="en-US" sz="2800" u="sng" dirty="0">
                <a:solidFill>
                  <a:srgbClr val="FFC000"/>
                </a:solidFill>
                <a:latin typeface="Times New Roman" panose="02020603050405020304" pitchFamily="18" charset="0"/>
              </a:rPr>
              <a:t>tyrannical governments must be overthrown</a:t>
            </a:r>
            <a:r>
              <a:rPr lang="en-US" sz="2800" dirty="0">
                <a:latin typeface="Times New Roman" panose="02020603050405020304" pitchFamily="18" charset="0"/>
              </a:rPr>
              <a:t>, </a:t>
            </a:r>
            <a:r>
              <a:rPr lang="en-US" sz="2800" b="1" dirty="0">
                <a:latin typeface="Times New Roman" panose="02020603050405020304" pitchFamily="18" charset="0"/>
              </a:rPr>
              <a:t>accuse </a:t>
            </a:r>
            <a:r>
              <a:rPr lang="en-US" sz="2800" dirty="0">
                <a:latin typeface="Times New Roman" panose="02020603050405020304" pitchFamily="18" charset="0"/>
              </a:rPr>
              <a:t>King George’s government </a:t>
            </a:r>
            <a:r>
              <a:rPr lang="en-US" sz="2800" dirty="0" smtClean="0">
                <a:latin typeface="Times New Roman" panose="02020603050405020304" pitchFamily="18" charset="0"/>
              </a:rPr>
              <a:t>for it`s </a:t>
            </a:r>
            <a:r>
              <a:rPr lang="en-US" sz="2800" dirty="0">
                <a:latin typeface="Times New Roman" panose="02020603050405020304" pitchFamily="18" charset="0"/>
              </a:rPr>
              <a:t>tyrannical acts, and </a:t>
            </a:r>
            <a:r>
              <a:rPr lang="en-US" sz="2800" b="1" dirty="0">
                <a:latin typeface="Times New Roman" panose="02020603050405020304" pitchFamily="18" charset="0"/>
              </a:rPr>
              <a:t>conclude </a:t>
            </a:r>
            <a:r>
              <a:rPr lang="en-US" sz="2800" dirty="0">
                <a:latin typeface="Times New Roman" panose="02020603050405020304" pitchFamily="18" charset="0"/>
              </a:rPr>
              <a:t>that his government must therefore be overthrown.” </a:t>
            </a:r>
            <a:endParaRPr lang="en-US" sz="2800" dirty="0"/>
          </a:p>
        </p:txBody>
      </p:sp>
    </p:spTree>
    <p:extLst>
      <p:ext uri="{BB962C8B-B14F-4D97-AF65-F5344CB8AC3E}">
        <p14:creationId xmlns:p14="http://schemas.microsoft.com/office/powerpoint/2010/main" val="173506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Lucida Calligraphy" panose="03010101010101010101" pitchFamily="66" charset="0"/>
              </a:rPr>
              <a:t>Sample thesis.</a:t>
            </a:r>
            <a:endParaRPr lang="en-US" dirty="0">
              <a:latin typeface="Lucida Calligraphy" panose="03010101010101010101" pitchFamily="66" charset="0"/>
            </a:endParaRPr>
          </a:p>
        </p:txBody>
      </p:sp>
      <p:sp>
        <p:nvSpPr>
          <p:cNvPr id="3" name="Rectangle 2"/>
          <p:cNvSpPr/>
          <p:nvPr/>
        </p:nvSpPr>
        <p:spPr>
          <a:xfrm>
            <a:off x="646111" y="1499719"/>
            <a:ext cx="11101589" cy="3354765"/>
          </a:xfrm>
          <a:prstGeom prst="rect">
            <a:avLst/>
          </a:prstGeom>
        </p:spPr>
        <p:txBody>
          <a:bodyPr wrap="square">
            <a:spAutoFit/>
          </a:bodyPr>
          <a:lstStyle/>
          <a:p>
            <a:pPr algn="ctr">
              <a:defRPr/>
            </a:pPr>
            <a:r>
              <a:rPr lang="en-US" sz="2800" u="sng" kern="0" dirty="0" smtClean="0">
                <a:effectLst>
                  <a:outerShdw blurRad="38100" dist="38100" dir="2700000" algn="tl">
                    <a:srgbClr val="000000">
                      <a:alpha val="43137"/>
                    </a:srgbClr>
                  </a:outerShdw>
                </a:effectLst>
              </a:rPr>
              <a:t>formula</a:t>
            </a:r>
            <a:r>
              <a:rPr lang="en-US" sz="2800" u="sng" kern="0" dirty="0">
                <a:effectLst>
                  <a:outerShdw blurRad="38100" dist="38100" dir="2700000" algn="tl">
                    <a:srgbClr val="000000">
                      <a:alpha val="43137"/>
                    </a:srgbClr>
                  </a:outerShdw>
                </a:effectLst>
              </a:rPr>
              <a:t>:</a:t>
            </a:r>
          </a:p>
          <a:p>
            <a:pPr algn="ctr">
              <a:defRPr/>
            </a:pPr>
            <a:endParaRPr lang="en-US" sz="2800" kern="0" dirty="0">
              <a:effectLst>
                <a:outerShdw blurRad="38100" dist="38100" dir="2700000" algn="tl">
                  <a:srgbClr val="000000">
                    <a:alpha val="43137"/>
                  </a:srgbClr>
                </a:outerShdw>
              </a:effectLst>
            </a:endParaRPr>
          </a:p>
          <a:p>
            <a:pPr algn="ctr">
              <a:defRPr/>
            </a:pPr>
            <a:r>
              <a:rPr lang="en-US" sz="2800" kern="0" dirty="0">
                <a:solidFill>
                  <a:srgbClr val="92D050"/>
                </a:solidFill>
                <a:effectLst>
                  <a:outerShdw blurRad="38100" dist="38100" dir="2700000" algn="tl">
                    <a:srgbClr val="000000">
                      <a:alpha val="43137"/>
                    </a:srgbClr>
                  </a:outerShdw>
                </a:effectLst>
              </a:rPr>
              <a:t>Specific name of piece </a:t>
            </a:r>
            <a:r>
              <a:rPr lang="en-US" sz="2800" kern="0" dirty="0">
                <a:effectLst>
                  <a:outerShdw blurRad="38100" dist="38100" dir="2700000" algn="tl">
                    <a:srgbClr val="000000">
                      <a:alpha val="43137"/>
                    </a:srgbClr>
                  </a:outerShdw>
                </a:effectLst>
              </a:rPr>
              <a:t>+ </a:t>
            </a:r>
            <a:r>
              <a:rPr lang="en-US" sz="2800" kern="0" dirty="0">
                <a:solidFill>
                  <a:srgbClr val="C00000"/>
                </a:solidFill>
                <a:effectLst>
                  <a:outerShdw blurRad="38100" dist="38100" dir="2700000" algn="tl">
                    <a:srgbClr val="000000">
                      <a:alpha val="43137"/>
                    </a:srgbClr>
                  </a:outerShdw>
                </a:effectLst>
              </a:rPr>
              <a:t>strong action verb </a:t>
            </a:r>
            <a:r>
              <a:rPr lang="en-US" sz="2800" kern="0" dirty="0" smtClean="0">
                <a:effectLst>
                  <a:outerShdw blurRad="38100" dist="38100" dir="2700000" algn="tl">
                    <a:srgbClr val="000000">
                      <a:alpha val="43137"/>
                    </a:srgbClr>
                  </a:outerShdw>
                </a:effectLst>
              </a:rPr>
              <a:t>+ that+ </a:t>
            </a:r>
            <a:r>
              <a:rPr lang="en-US" sz="2800" kern="0" dirty="0">
                <a:solidFill>
                  <a:srgbClr val="FFCC00"/>
                </a:solidFill>
                <a:effectLst>
                  <a:outerShdw blurRad="38100" dist="38100" dir="2700000" algn="tl">
                    <a:srgbClr val="000000">
                      <a:alpha val="43137"/>
                    </a:srgbClr>
                  </a:outerShdw>
                </a:effectLst>
              </a:rPr>
              <a:t>main idea</a:t>
            </a:r>
            <a:r>
              <a:rPr lang="en-US" sz="2800" kern="0" dirty="0">
                <a:effectLst>
                  <a:outerShdw blurRad="38100" dist="38100" dir="2700000" algn="tl">
                    <a:srgbClr val="000000">
                      <a:alpha val="43137"/>
                    </a:srgbClr>
                  </a:outerShdw>
                </a:effectLst>
              </a:rPr>
              <a:t>.</a:t>
            </a:r>
          </a:p>
          <a:p>
            <a:pPr algn="ctr">
              <a:defRPr/>
            </a:pPr>
            <a:endParaRPr lang="en-US" sz="3200" kern="0" dirty="0">
              <a:effectLst>
                <a:outerShdw blurRad="38100" dist="38100" dir="2700000" algn="tl">
                  <a:srgbClr val="000000">
                    <a:alpha val="43137"/>
                  </a:srgbClr>
                </a:outerShdw>
              </a:effectLst>
            </a:endParaRPr>
          </a:p>
          <a:p>
            <a:pPr algn="ctr">
              <a:defRPr/>
            </a:pPr>
            <a:r>
              <a:rPr lang="en-US" sz="3200" kern="0" dirty="0">
                <a:solidFill>
                  <a:srgbClr val="92D050"/>
                </a:solidFill>
                <a:effectLst>
                  <a:outerShdw blurRad="38100" dist="38100" dir="2700000" algn="tl">
                    <a:srgbClr val="000000">
                      <a:alpha val="43137"/>
                    </a:srgbClr>
                  </a:outerShdw>
                </a:effectLst>
              </a:rPr>
              <a:t>The </a:t>
            </a:r>
            <a:r>
              <a:rPr lang="en-US" sz="3200" i="1" kern="0" dirty="0">
                <a:solidFill>
                  <a:srgbClr val="92D050"/>
                </a:solidFill>
                <a:effectLst>
                  <a:outerShdw blurRad="38100" dist="38100" dir="2700000" algn="tl">
                    <a:srgbClr val="000000">
                      <a:alpha val="43137"/>
                    </a:srgbClr>
                  </a:outerShdw>
                </a:effectLst>
              </a:rPr>
              <a:t>60 Minutes </a:t>
            </a:r>
            <a:r>
              <a:rPr lang="en-US" sz="3200" kern="0" dirty="0">
                <a:solidFill>
                  <a:srgbClr val="0070C0"/>
                </a:solidFill>
                <a:effectLst>
                  <a:outerShdw blurRad="38100" dist="38100" dir="2700000" algn="tl">
                    <a:srgbClr val="000000">
                      <a:alpha val="43137"/>
                    </a:srgbClr>
                  </a:outerShdw>
                </a:effectLst>
              </a:rPr>
              <a:t>story</a:t>
            </a:r>
            <a:r>
              <a:rPr lang="en-US" sz="3200" kern="0" dirty="0">
                <a:solidFill>
                  <a:srgbClr val="92D050"/>
                </a:solidFill>
                <a:effectLst>
                  <a:outerShdw blurRad="38100" dist="38100" dir="2700000" algn="tl">
                    <a:srgbClr val="000000">
                      <a:alpha val="43137"/>
                    </a:srgbClr>
                  </a:outerShdw>
                </a:effectLst>
              </a:rPr>
              <a:t> “Thrift Shop Masterpiece” </a:t>
            </a:r>
            <a:r>
              <a:rPr lang="en-US" sz="3200" kern="0" dirty="0">
                <a:solidFill>
                  <a:srgbClr val="C00000"/>
                </a:solidFill>
                <a:effectLst>
                  <a:outerShdw blurRad="38100" dist="38100" dir="2700000" algn="tl">
                    <a:srgbClr val="000000">
                      <a:alpha val="43137"/>
                    </a:srgbClr>
                  </a:outerShdw>
                </a:effectLst>
              </a:rPr>
              <a:t>explains</a:t>
            </a:r>
            <a:r>
              <a:rPr lang="en-US" sz="3200" kern="0" dirty="0">
                <a:effectLst>
                  <a:outerShdw blurRad="38100" dist="38100" dir="2700000" algn="tl">
                    <a:srgbClr val="000000">
                      <a:alpha val="43137"/>
                    </a:srgbClr>
                  </a:outerShdw>
                </a:effectLst>
              </a:rPr>
              <a:t> </a:t>
            </a:r>
            <a:r>
              <a:rPr lang="en-US" sz="3200" kern="0" dirty="0">
                <a:solidFill>
                  <a:srgbClr val="FFCC00"/>
                </a:solidFill>
                <a:effectLst>
                  <a:outerShdw blurRad="38100" dist="38100" dir="2700000" algn="tl">
                    <a:srgbClr val="000000">
                      <a:alpha val="43137"/>
                    </a:srgbClr>
                  </a:outerShdw>
                </a:effectLst>
              </a:rPr>
              <a:t>the controversy surrounding a possible Jackson Pollack painting.</a:t>
            </a:r>
          </a:p>
        </p:txBody>
      </p:sp>
    </p:spTree>
    <p:extLst>
      <p:ext uri="{BB962C8B-B14F-4D97-AF65-F5344CB8AC3E}">
        <p14:creationId xmlns:p14="http://schemas.microsoft.com/office/powerpoint/2010/main" val="400798082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230" y="169383"/>
            <a:ext cx="10416841" cy="1247293"/>
          </a:xfrm>
        </p:spPr>
        <p:txBody>
          <a:bodyPr/>
          <a:lstStyle/>
          <a:p>
            <a:r>
              <a:rPr lang="en-US" sz="3600" dirty="0" smtClean="0">
                <a:solidFill>
                  <a:schemeClr val="tx1"/>
                </a:solidFill>
                <a:latin typeface="Lucida Calligraphy" panose="03010101010101010101" pitchFamily="66" charset="0"/>
              </a:rPr>
              <a:t>Task: Identify the content word/s and put it in the formula. </a:t>
            </a:r>
            <a:endParaRPr lang="en-US" sz="3600" dirty="0">
              <a:solidFill>
                <a:schemeClr val="tx1"/>
              </a:solidFill>
              <a:latin typeface="Lucida Calligraphy" panose="03010101010101010101" pitchFamily="66" charset="0"/>
            </a:endParaRPr>
          </a:p>
        </p:txBody>
      </p:sp>
      <p:sp>
        <p:nvSpPr>
          <p:cNvPr id="3" name="Rectangle 2"/>
          <p:cNvSpPr/>
          <p:nvPr/>
        </p:nvSpPr>
        <p:spPr>
          <a:xfrm>
            <a:off x="118078" y="1746803"/>
            <a:ext cx="11601697" cy="4555093"/>
          </a:xfrm>
          <a:prstGeom prst="rect">
            <a:avLst/>
          </a:prstGeom>
        </p:spPr>
        <p:txBody>
          <a:bodyPr wrap="square">
            <a:spAutoFit/>
          </a:bodyPr>
          <a:lstStyle/>
          <a:p>
            <a:r>
              <a:rPr lang="en-US" sz="2400" dirty="0" smtClean="0">
                <a:latin typeface="Lucida Calligraphy" panose="03010101010101010101" pitchFamily="66" charset="0"/>
              </a:rPr>
              <a:t>Author:</a:t>
            </a:r>
            <a:r>
              <a:rPr lang="en-US" sz="2200" dirty="0" smtClean="0"/>
              <a:t> </a:t>
            </a:r>
            <a:r>
              <a:rPr lang="en-US" sz="2400" dirty="0" smtClean="0">
                <a:latin typeface="Lucida Calligraphy" panose="03010101010101010101" pitchFamily="66" charset="0"/>
              </a:rPr>
              <a:t>Ali Ahmed </a:t>
            </a:r>
          </a:p>
          <a:p>
            <a:r>
              <a:rPr lang="en-US" sz="2400" dirty="0" smtClean="0">
                <a:latin typeface="Lucida Calligraphy" panose="03010101010101010101" pitchFamily="66" charset="0"/>
              </a:rPr>
              <a:t>Title: Effects of advertisements on human lives</a:t>
            </a:r>
            <a:endParaRPr lang="en-US" sz="2400" dirty="0">
              <a:latin typeface="Lucida Calligraphy" panose="03010101010101010101" pitchFamily="66" charset="0"/>
            </a:endParaRPr>
          </a:p>
          <a:p>
            <a:r>
              <a:rPr lang="en-US" sz="2200" dirty="0" smtClean="0"/>
              <a:t>Advertising </a:t>
            </a:r>
            <a:r>
              <a:rPr lang="en-US" sz="2200" dirty="0"/>
              <a:t>affects our lives everyday. Brand names are common household words. We start each day using the toothpaste, soap, and breakfast foods promoted by advertisers. Ads have made the cars we drive signs of our success. Our choices of food, dress, and entertainment are swayed by ads. Not one aspect of </a:t>
            </a:r>
            <a:r>
              <a:rPr lang="en-US" sz="2200" dirty="0" smtClean="0"/>
              <a:t>our lives is </a:t>
            </a:r>
            <a:r>
              <a:rPr lang="en-US" sz="2200" dirty="0"/>
              <a:t>untouched by advertising</a:t>
            </a:r>
            <a:r>
              <a:rPr lang="en-US" sz="2200" dirty="0" smtClean="0"/>
              <a:t>.</a:t>
            </a:r>
          </a:p>
          <a:p>
            <a:endParaRPr lang="en-US" sz="2200" dirty="0"/>
          </a:p>
          <a:p>
            <a:r>
              <a:rPr lang="en-US" sz="2200" dirty="0" smtClean="0"/>
              <a:t>Decide on a content verb and a statement : ________        _______________</a:t>
            </a:r>
          </a:p>
          <a:p>
            <a:r>
              <a:rPr lang="en-US" sz="2200" dirty="0" smtClean="0"/>
              <a:t>Put the details:</a:t>
            </a:r>
          </a:p>
          <a:p>
            <a:pPr algn="ctr"/>
            <a:r>
              <a:rPr lang="en-US" sz="2200" dirty="0" smtClean="0">
                <a:solidFill>
                  <a:srgbClr val="FF0000"/>
                </a:solidFill>
                <a:latin typeface="Times New Roman" panose="02020603050405020304" pitchFamily="18" charset="0"/>
              </a:rPr>
              <a:t>“________, </a:t>
            </a:r>
            <a:r>
              <a:rPr lang="en-US" sz="2200" dirty="0">
                <a:solidFill>
                  <a:srgbClr val="FFFF00"/>
                </a:solidFill>
                <a:latin typeface="Times New Roman" panose="02020603050405020304" pitchFamily="18" charset="0"/>
              </a:rPr>
              <a:t>___________</a:t>
            </a:r>
            <a:r>
              <a:rPr lang="en-US" sz="2200" dirty="0">
                <a:latin typeface="Times New Roman" panose="02020603050405020304" pitchFamily="18" charset="0"/>
              </a:rPr>
              <a:t> </a:t>
            </a:r>
            <a:r>
              <a:rPr lang="en-US" sz="2200" dirty="0">
                <a:solidFill>
                  <a:srgbClr val="00B0F0"/>
                </a:solidFill>
                <a:latin typeface="Times New Roman" panose="02020603050405020304" pitchFamily="18" charset="0"/>
              </a:rPr>
              <a:t>________</a:t>
            </a:r>
            <a:r>
              <a:rPr lang="en-US" sz="2200" dirty="0">
                <a:latin typeface="Times New Roman" panose="02020603050405020304" pitchFamily="18" charset="0"/>
              </a:rPr>
              <a:t> </a:t>
            </a:r>
            <a:r>
              <a:rPr lang="en-US" sz="2200" dirty="0">
                <a:solidFill>
                  <a:srgbClr val="FF0000"/>
                </a:solidFill>
                <a:latin typeface="Times New Roman" panose="02020603050405020304" pitchFamily="18" charset="0"/>
              </a:rPr>
              <a:t>[title] </a:t>
            </a:r>
            <a:r>
              <a:rPr lang="en-US" sz="2200" dirty="0">
                <a:solidFill>
                  <a:srgbClr val="FFFF00"/>
                </a:solidFill>
                <a:latin typeface="Times New Roman" panose="02020603050405020304" pitchFamily="18" charset="0"/>
              </a:rPr>
              <a:t>[author] </a:t>
            </a:r>
            <a:r>
              <a:rPr lang="en-US" sz="2200" dirty="0">
                <a:solidFill>
                  <a:srgbClr val="00B0F0"/>
                </a:solidFill>
                <a:latin typeface="Times New Roman" panose="02020603050405020304" pitchFamily="18" charset="0"/>
              </a:rPr>
              <a:t>[verb] </a:t>
            </a:r>
          </a:p>
          <a:p>
            <a:pPr algn="ctr"/>
            <a:r>
              <a:rPr lang="en-US" sz="2200" dirty="0">
                <a:solidFill>
                  <a:srgbClr val="FFC000"/>
                </a:solidFill>
                <a:latin typeface="Times New Roman" panose="02020603050405020304" pitchFamily="18" charset="0"/>
              </a:rPr>
              <a:t>that _____________________.” </a:t>
            </a:r>
          </a:p>
          <a:p>
            <a:pPr algn="ctr"/>
            <a:r>
              <a:rPr lang="en-US" sz="2200" dirty="0">
                <a:solidFill>
                  <a:srgbClr val="FFC000"/>
                </a:solidFill>
                <a:latin typeface="Times New Roman" panose="02020603050405020304" pitchFamily="18" charset="0"/>
              </a:rPr>
              <a:t>[thesis/main idea in your own words] </a:t>
            </a:r>
            <a:endParaRPr lang="en-US" sz="2200" dirty="0">
              <a:solidFill>
                <a:srgbClr val="FFC000"/>
              </a:solidFill>
            </a:endParaRPr>
          </a:p>
        </p:txBody>
      </p:sp>
    </p:spTree>
    <p:extLst>
      <p:ext uri="{BB962C8B-B14F-4D97-AF65-F5344CB8AC3E}">
        <p14:creationId xmlns:p14="http://schemas.microsoft.com/office/powerpoint/2010/main" val="24925662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806" y="323929"/>
            <a:ext cx="9404723" cy="951079"/>
          </a:xfrm>
        </p:spPr>
        <p:txBody>
          <a:bodyPr/>
          <a:lstStyle/>
          <a:p>
            <a:r>
              <a:rPr lang="en-US" dirty="0" smtClean="0">
                <a:latin typeface="Lucida Calligraphy" panose="03010101010101010101" pitchFamily="66" charset="0"/>
              </a:rPr>
              <a:t>STEP 3: SUM UP THE BODY </a:t>
            </a:r>
            <a:endParaRPr lang="en-US" dirty="0">
              <a:latin typeface="Lucida Calligraphy" panose="03010101010101010101" pitchFamily="66" charset="0"/>
            </a:endParaRPr>
          </a:p>
        </p:txBody>
      </p:sp>
      <p:sp>
        <p:nvSpPr>
          <p:cNvPr id="3" name="Rectangle 2"/>
          <p:cNvSpPr/>
          <p:nvPr/>
        </p:nvSpPr>
        <p:spPr>
          <a:xfrm>
            <a:off x="708337" y="1275008"/>
            <a:ext cx="11088711" cy="2246769"/>
          </a:xfrm>
          <a:prstGeom prst="rect">
            <a:avLst/>
          </a:prstGeom>
        </p:spPr>
        <p:txBody>
          <a:bodyPr wrap="square">
            <a:spAutoFit/>
          </a:bodyPr>
          <a:lstStyle/>
          <a:p>
            <a:pPr algn="ctr"/>
            <a:r>
              <a:rPr lang="en-US" sz="2800" b="1" u="sng" dirty="0" smtClean="0">
                <a:latin typeface="Times New Roman" panose="02020603050405020304" pitchFamily="18" charset="0"/>
              </a:rPr>
              <a:t>THERE ARE TWO STRATEGIES: </a:t>
            </a:r>
          </a:p>
          <a:p>
            <a:r>
              <a:rPr lang="en-US" sz="2800" dirty="0" smtClean="0">
                <a:latin typeface="Times New Roman" panose="02020603050405020304" pitchFamily="18" charset="0"/>
              </a:rPr>
              <a:t>1</a:t>
            </a:r>
            <a:r>
              <a:rPr lang="en-US" sz="2800" dirty="0">
                <a:latin typeface="Times New Roman" panose="02020603050405020304" pitchFamily="18" charset="0"/>
              </a:rPr>
              <a:t>. </a:t>
            </a:r>
            <a:r>
              <a:rPr lang="en-US" sz="2800" b="1" dirty="0">
                <a:latin typeface="Times New Roman" panose="02020603050405020304" pitchFamily="18" charset="0"/>
              </a:rPr>
              <a:t>Write a one- to two-sentence synopsis of each paragraph. </a:t>
            </a:r>
          </a:p>
          <a:p>
            <a:pPr algn="ctr"/>
            <a:r>
              <a:rPr lang="en-US" sz="2800" dirty="0">
                <a:latin typeface="Times New Roman" panose="02020603050405020304" pitchFamily="18" charset="0"/>
              </a:rPr>
              <a:t>OR </a:t>
            </a:r>
          </a:p>
          <a:p>
            <a:r>
              <a:rPr lang="en-US" sz="2800" dirty="0">
                <a:latin typeface="Times New Roman" panose="02020603050405020304" pitchFamily="18" charset="0"/>
              </a:rPr>
              <a:t>2. </a:t>
            </a:r>
            <a:r>
              <a:rPr lang="en-US" sz="2800" dirty="0" smtClean="0">
                <a:latin typeface="Times New Roman" panose="02020603050405020304" pitchFamily="18" charset="0"/>
              </a:rPr>
              <a:t>• </a:t>
            </a:r>
            <a:r>
              <a:rPr lang="en-US" sz="2600" b="1" dirty="0">
                <a:latin typeface="Times New Roman" panose="02020603050405020304" pitchFamily="18" charset="0"/>
              </a:rPr>
              <a:t>Group the text into sections of related paragraphs or sentences, then: </a:t>
            </a:r>
          </a:p>
          <a:p>
            <a:r>
              <a:rPr lang="en-US" sz="2600" b="1" dirty="0">
                <a:latin typeface="Times New Roman" panose="02020603050405020304" pitchFamily="18" charset="0"/>
              </a:rPr>
              <a:t>• Write a two- to three-sentence synopsis of each group. </a:t>
            </a:r>
          </a:p>
        </p:txBody>
      </p:sp>
      <p:sp>
        <p:nvSpPr>
          <p:cNvPr id="4" name="Rectangle 3"/>
          <p:cNvSpPr/>
          <p:nvPr/>
        </p:nvSpPr>
        <p:spPr>
          <a:xfrm>
            <a:off x="807075" y="3612760"/>
            <a:ext cx="10500575" cy="2246769"/>
          </a:xfrm>
          <a:prstGeom prst="rect">
            <a:avLst/>
          </a:prstGeom>
        </p:spPr>
        <p:txBody>
          <a:bodyPr wrap="square">
            <a:spAutoFit/>
          </a:bodyPr>
          <a:lstStyle/>
          <a:p>
            <a:endParaRPr lang="en-US" sz="2800" dirty="0">
              <a:solidFill>
                <a:srgbClr val="000000"/>
              </a:solidFill>
              <a:latin typeface="Times New Roman" panose="02020603050405020304" pitchFamily="18" charset="0"/>
            </a:endParaRPr>
          </a:p>
          <a:p>
            <a:pPr algn="ctr"/>
            <a:r>
              <a:rPr lang="en-US" sz="2800" b="1" u="sng" dirty="0" smtClean="0">
                <a:latin typeface="Times New Roman" panose="02020603050405020304" pitchFamily="18" charset="0"/>
              </a:rPr>
              <a:t>FOR BOTH STRATEGIES: </a:t>
            </a:r>
          </a:p>
          <a:p>
            <a:r>
              <a:rPr lang="en-US" sz="2800" dirty="0" smtClean="0">
                <a:latin typeface="Times New Roman" panose="02020603050405020304" pitchFamily="18" charset="0"/>
              </a:rPr>
              <a:t>• </a:t>
            </a:r>
            <a:r>
              <a:rPr lang="en-US" sz="2800" i="1" dirty="0">
                <a:latin typeface="Times New Roman" panose="02020603050405020304" pitchFamily="18" charset="0"/>
              </a:rPr>
              <a:t>Don’t </a:t>
            </a:r>
            <a:r>
              <a:rPr lang="en-US" sz="2800" dirty="0">
                <a:latin typeface="Times New Roman" panose="02020603050405020304" pitchFamily="18" charset="0"/>
              </a:rPr>
              <a:t>include minor points, </a:t>
            </a:r>
            <a:r>
              <a:rPr lang="en-US" sz="2800" dirty="0" smtClean="0">
                <a:latin typeface="Times New Roman" panose="02020603050405020304" pitchFamily="18" charset="0"/>
              </a:rPr>
              <a:t>wrong statistics</a:t>
            </a:r>
            <a:r>
              <a:rPr lang="en-US" sz="2800" dirty="0">
                <a:latin typeface="Times New Roman" panose="02020603050405020304" pitchFamily="18" charset="0"/>
              </a:rPr>
              <a:t>, or examples. </a:t>
            </a:r>
          </a:p>
          <a:p>
            <a:r>
              <a:rPr lang="en-US" sz="2800" dirty="0">
                <a:latin typeface="Times New Roman" panose="02020603050405020304" pitchFamily="18" charset="0"/>
              </a:rPr>
              <a:t>• Use transitional words or phrases to connect summary sentences. </a:t>
            </a:r>
          </a:p>
          <a:p>
            <a:r>
              <a:rPr lang="en-US" sz="2800" dirty="0">
                <a:latin typeface="Times New Roman" panose="02020603050405020304" pitchFamily="18" charset="0"/>
              </a:rPr>
              <a:t>• Double-check your language for </a:t>
            </a:r>
            <a:r>
              <a:rPr lang="en-US" sz="2800" i="1" dirty="0">
                <a:latin typeface="Times New Roman" panose="02020603050405020304" pitchFamily="18" charset="0"/>
              </a:rPr>
              <a:t>inadvertent plagiarism</a:t>
            </a:r>
            <a:r>
              <a:rPr lang="en-US" sz="2800" dirty="0">
                <a:latin typeface="Times New Roman" panose="02020603050405020304" pitchFamily="18" charset="0"/>
              </a:rPr>
              <a:t>. </a:t>
            </a:r>
          </a:p>
        </p:txBody>
      </p:sp>
    </p:spTree>
    <p:extLst>
      <p:ext uri="{BB962C8B-B14F-4D97-AF65-F5344CB8AC3E}">
        <p14:creationId xmlns:p14="http://schemas.microsoft.com/office/powerpoint/2010/main" val="371233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775" y="349687"/>
            <a:ext cx="11421394" cy="719259"/>
          </a:xfrm>
        </p:spPr>
        <p:txBody>
          <a:bodyPr/>
          <a:lstStyle/>
          <a:p>
            <a:r>
              <a:rPr lang="en-US" dirty="0">
                <a:latin typeface="Lucida Calligraphy" panose="03010101010101010101" pitchFamily="66" charset="0"/>
              </a:rPr>
              <a:t> </a:t>
            </a:r>
            <a:r>
              <a:rPr lang="en-US" dirty="0" smtClean="0">
                <a:latin typeface="Lucida Calligraphy" panose="03010101010101010101" pitchFamily="66" charset="0"/>
              </a:rPr>
              <a:t>How </a:t>
            </a:r>
            <a:r>
              <a:rPr lang="en-US" dirty="0">
                <a:latin typeface="Lucida Calligraphy" panose="03010101010101010101" pitchFamily="66" charset="0"/>
              </a:rPr>
              <a:t>to Structure a </a:t>
            </a:r>
            <a:r>
              <a:rPr lang="en-US" dirty="0" smtClean="0">
                <a:latin typeface="Lucida Calligraphy" panose="03010101010101010101" pitchFamily="66" charset="0"/>
              </a:rPr>
              <a:t>summary/Precise?</a:t>
            </a:r>
            <a:endParaRPr lang="en-US" dirty="0">
              <a:latin typeface="Lucida Calligraphy" panose="03010101010101010101" pitchFamily="66" charset="0"/>
            </a:endParaRPr>
          </a:p>
        </p:txBody>
      </p:sp>
      <p:sp>
        <p:nvSpPr>
          <p:cNvPr id="3" name="Rectangle 2"/>
          <p:cNvSpPr/>
          <p:nvPr/>
        </p:nvSpPr>
        <p:spPr>
          <a:xfrm>
            <a:off x="362775" y="1385989"/>
            <a:ext cx="11421394" cy="4801314"/>
          </a:xfrm>
          <a:prstGeom prst="rect">
            <a:avLst/>
          </a:prstGeom>
        </p:spPr>
        <p:txBody>
          <a:bodyPr wrap="square">
            <a:spAutoFit/>
          </a:bodyPr>
          <a:lstStyle/>
          <a:p>
            <a:pPr algn="ctr"/>
            <a:r>
              <a:rPr lang="en-US" sz="2400" b="1" dirty="0" smtClean="0">
                <a:solidFill>
                  <a:srgbClr val="FF0000"/>
                </a:solidFill>
                <a:latin typeface="Helvetica Neue"/>
              </a:rPr>
              <a:t>Part 1-Sentence </a:t>
            </a:r>
            <a:r>
              <a:rPr lang="en-US" sz="2400" b="1" dirty="0">
                <a:solidFill>
                  <a:srgbClr val="FF0000"/>
                </a:solidFill>
                <a:latin typeface="Helvetica Neue"/>
              </a:rPr>
              <a:t>1: </a:t>
            </a:r>
            <a:endParaRPr lang="en-US" sz="2400" b="1" dirty="0" smtClean="0">
              <a:solidFill>
                <a:srgbClr val="FF0000"/>
              </a:solidFill>
              <a:latin typeface="Helvetica Neue"/>
            </a:endParaRPr>
          </a:p>
          <a:p>
            <a:r>
              <a:rPr lang="en-US" sz="2400" dirty="0" smtClean="0">
                <a:latin typeface="Helvetica Neue"/>
              </a:rPr>
              <a:t>Name of author, genre, and title of work, date in parenthesis; an accurate content verb (such as “claims,” argues,” “asserts,” “suggests”); and a </a:t>
            </a:r>
            <a:r>
              <a:rPr lang="en-US" sz="2400" dirty="0" smtClean="0">
                <a:solidFill>
                  <a:srgbClr val="00B0F0"/>
                </a:solidFill>
                <a:latin typeface="Helvetica Neue"/>
              </a:rPr>
              <a:t>THAT clause </a:t>
            </a:r>
            <a:r>
              <a:rPr lang="en-US" sz="2400" dirty="0" smtClean="0">
                <a:latin typeface="Helvetica Neue"/>
              </a:rPr>
              <a:t>containing the major assertion/purpose or thesis statement in the work </a:t>
            </a:r>
            <a:r>
              <a:rPr lang="en-US" dirty="0" smtClean="0">
                <a:solidFill>
                  <a:srgbClr val="00B0F0"/>
                </a:solidFill>
                <a:latin typeface="Helvetica Neue"/>
              </a:rPr>
              <a:t>(WHO &amp; WHAT).</a:t>
            </a:r>
          </a:p>
          <a:p>
            <a:pPr algn="ctr"/>
            <a:r>
              <a:rPr lang="en-US" sz="2400" b="1" dirty="0" smtClean="0">
                <a:solidFill>
                  <a:srgbClr val="FF0000"/>
                </a:solidFill>
                <a:latin typeface="Helvetica Neue"/>
              </a:rPr>
              <a:t>Part 2.  2 to 3 Sentences:</a:t>
            </a:r>
          </a:p>
          <a:p>
            <a:r>
              <a:rPr lang="en-US" sz="2400" dirty="0" smtClean="0">
                <a:latin typeface="Helvetica Neue"/>
              </a:rPr>
              <a:t> chronologically mention the development and support of the thesis. Add </a:t>
            </a:r>
            <a:r>
              <a:rPr lang="en-US" sz="2400" dirty="0">
                <a:latin typeface="Helvetica Neue"/>
              </a:rPr>
              <a:t>the </a:t>
            </a:r>
            <a:r>
              <a:rPr lang="en-US" sz="2400" dirty="0" smtClean="0">
                <a:latin typeface="Helvetica Neue"/>
              </a:rPr>
              <a:t>one/two sentence </a:t>
            </a:r>
            <a:r>
              <a:rPr lang="en-US" sz="2400" dirty="0">
                <a:latin typeface="Helvetica Neue"/>
              </a:rPr>
              <a:t>synopses of each </a:t>
            </a:r>
            <a:r>
              <a:rPr lang="en-US" sz="2400" dirty="0" smtClean="0">
                <a:latin typeface="Helvetica Neue"/>
              </a:rPr>
              <a:t>or grouped paragraphs.</a:t>
            </a:r>
          </a:p>
          <a:p>
            <a:pPr algn="ctr"/>
            <a:r>
              <a:rPr lang="en-US" sz="2400" b="1" dirty="0" smtClean="0">
                <a:solidFill>
                  <a:srgbClr val="FF0000"/>
                </a:solidFill>
                <a:latin typeface="Helvetica Neue"/>
              </a:rPr>
              <a:t>Part 3. Sentence # 4 or 5: </a:t>
            </a:r>
          </a:p>
          <a:p>
            <a:r>
              <a:rPr lang="en-US" sz="2400" dirty="0" smtClean="0">
                <a:latin typeface="Helvetica Neue"/>
              </a:rPr>
              <a:t>A </a:t>
            </a:r>
            <a:r>
              <a:rPr lang="en-US" sz="2400" dirty="0">
                <a:latin typeface="Helvetica Neue"/>
              </a:rPr>
              <a:t>statement of the author’s</a:t>
            </a:r>
            <a:r>
              <a:rPr lang="en-US" sz="2400" dirty="0">
                <a:solidFill>
                  <a:srgbClr val="0070C0"/>
                </a:solidFill>
                <a:latin typeface="Helvetica Neue"/>
              </a:rPr>
              <a:t> apparent purpose,</a:t>
            </a:r>
            <a:r>
              <a:rPr lang="en-US" sz="2400" dirty="0">
                <a:latin typeface="Helvetica Neue"/>
              </a:rPr>
              <a:t> followed by an </a:t>
            </a:r>
            <a:r>
              <a:rPr lang="en-US" sz="2400" dirty="0">
                <a:solidFill>
                  <a:srgbClr val="0070C0"/>
                </a:solidFill>
                <a:latin typeface="Helvetica Neue"/>
              </a:rPr>
              <a:t>“in order to” </a:t>
            </a:r>
            <a:r>
              <a:rPr lang="en-US" sz="2400" dirty="0" smtClean="0">
                <a:latin typeface="Helvetica Neue"/>
              </a:rPr>
              <a:t>phrase.</a:t>
            </a:r>
          </a:p>
          <a:p>
            <a:pPr algn="ctr"/>
            <a:r>
              <a:rPr lang="en-US" sz="2400" dirty="0" smtClean="0">
                <a:solidFill>
                  <a:srgbClr val="FF0000"/>
                </a:solidFill>
                <a:latin typeface="Helvetica Neue"/>
              </a:rPr>
              <a:t>Part 4. Sentence # 5 or 6: </a:t>
            </a:r>
          </a:p>
          <a:p>
            <a:r>
              <a:rPr lang="en-US" sz="2400" dirty="0" smtClean="0">
                <a:latin typeface="Helvetica Neue"/>
              </a:rPr>
              <a:t>A </a:t>
            </a:r>
            <a:r>
              <a:rPr lang="en-US" sz="2400" dirty="0">
                <a:latin typeface="Helvetica Neue"/>
              </a:rPr>
              <a:t>description of the </a:t>
            </a:r>
            <a:r>
              <a:rPr lang="en-US" sz="2400" dirty="0">
                <a:solidFill>
                  <a:srgbClr val="0070C0"/>
                </a:solidFill>
                <a:latin typeface="Helvetica Neue"/>
              </a:rPr>
              <a:t>intended audience </a:t>
            </a:r>
            <a:r>
              <a:rPr lang="en-US" sz="2400" dirty="0">
                <a:latin typeface="Helvetica Neue"/>
              </a:rPr>
              <a:t>and/or the relationship the author establishes with the audience. </a:t>
            </a:r>
            <a:endParaRPr lang="en-US" sz="2400" dirty="0"/>
          </a:p>
        </p:txBody>
      </p:sp>
    </p:spTree>
    <p:extLst>
      <p:ext uri="{BB962C8B-B14F-4D97-AF65-F5344CB8AC3E}">
        <p14:creationId xmlns:p14="http://schemas.microsoft.com/office/powerpoint/2010/main" val="13207777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76" y="272413"/>
            <a:ext cx="9404723" cy="667745"/>
          </a:xfrm>
        </p:spPr>
        <p:txBody>
          <a:bodyPr/>
          <a:lstStyle/>
          <a:p>
            <a:r>
              <a:rPr lang="en-US" dirty="0" smtClean="0">
                <a:latin typeface="Lucida Calligraphy" panose="03010101010101010101" pitchFamily="66" charset="0"/>
              </a:rPr>
              <a:t>Putting all together.</a:t>
            </a:r>
            <a:endParaRPr lang="en-US" dirty="0">
              <a:latin typeface="Lucida Calligraphy" panose="03010101010101010101" pitchFamily="66"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56" y="1081826"/>
            <a:ext cx="11384924" cy="5591746"/>
          </a:xfrm>
          <a:prstGeom prst="rect">
            <a:avLst/>
          </a:prstGeom>
        </p:spPr>
      </p:pic>
    </p:spTree>
    <p:extLst>
      <p:ext uri="{BB962C8B-B14F-4D97-AF65-F5344CB8AC3E}">
        <p14:creationId xmlns:p14="http://schemas.microsoft.com/office/powerpoint/2010/main" val="394408105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93879" y="283093"/>
            <a:ext cx="10165047" cy="2704805"/>
          </a:xfrm>
        </p:spPr>
        <p:txBody>
          <a:bodyPr/>
          <a:lstStyle/>
          <a:p>
            <a:r>
              <a:rPr lang="en-US" altLang="en-US" sz="3200" b="1" dirty="0" smtClean="0">
                <a:solidFill>
                  <a:srgbClr val="FF3300"/>
                </a:solidFill>
              </a:rPr>
              <a:t>Example for1(author</a:t>
            </a:r>
            <a:r>
              <a:rPr lang="en-US" altLang="en-US" sz="3200" b="1" dirty="0">
                <a:solidFill>
                  <a:srgbClr val="FF3300"/>
                </a:solidFill>
              </a:rPr>
              <a:t>, </a:t>
            </a:r>
            <a:r>
              <a:rPr lang="en-US" altLang="en-US" sz="3200" b="1" dirty="0" smtClean="0">
                <a:solidFill>
                  <a:srgbClr val="FF3300"/>
                </a:solidFill>
              </a:rPr>
              <a:t>genre </a:t>
            </a:r>
            <a:r>
              <a:rPr lang="en-US" altLang="en-US" sz="3200" b="1" dirty="0">
                <a:solidFill>
                  <a:srgbClr val="FF3300"/>
                </a:solidFill>
              </a:rPr>
              <a:t>and title of work, </a:t>
            </a:r>
            <a:r>
              <a:rPr lang="en-US" altLang="en-US" sz="3200" b="1" dirty="0" smtClean="0">
                <a:solidFill>
                  <a:srgbClr val="FF3300"/>
                </a:solidFill>
              </a:rPr>
              <a:t>date, an </a:t>
            </a:r>
            <a:r>
              <a:rPr lang="en-US" altLang="en-US" sz="3200" b="1" dirty="0">
                <a:solidFill>
                  <a:srgbClr val="FF3300"/>
                </a:solidFill>
              </a:rPr>
              <a:t>accurate content </a:t>
            </a:r>
            <a:r>
              <a:rPr lang="en-US" altLang="en-US" sz="3200" b="1" dirty="0" smtClean="0">
                <a:solidFill>
                  <a:srgbClr val="FF3300"/>
                </a:solidFill>
              </a:rPr>
              <a:t>verb. THAT clause, main idea. WHO+WHAT</a:t>
            </a:r>
            <a:r>
              <a:rPr lang="en-US" altLang="en-US" sz="3200" dirty="0" smtClean="0">
                <a:solidFill>
                  <a:srgbClr val="FF3300"/>
                </a:solidFill>
              </a:rPr>
              <a:t>).</a:t>
            </a:r>
            <a:br>
              <a:rPr lang="en-US" altLang="en-US" sz="3200" dirty="0" smtClean="0">
                <a:solidFill>
                  <a:srgbClr val="FF3300"/>
                </a:solidFill>
              </a:rPr>
            </a:br>
            <a:r>
              <a:rPr lang="en-US" altLang="en-US" sz="3200" dirty="0"/>
              <a:t>Notice the </a:t>
            </a:r>
            <a:r>
              <a:rPr lang="en-US" altLang="en-US" sz="3200" b="1" dirty="0"/>
              <a:t>who</a:t>
            </a:r>
            <a:r>
              <a:rPr lang="en-US" altLang="en-US" sz="3200" dirty="0"/>
              <a:t> and </a:t>
            </a:r>
            <a:r>
              <a:rPr lang="en-US" altLang="en-US" sz="3200" b="1" dirty="0"/>
              <a:t>what</a:t>
            </a:r>
            <a:r>
              <a:rPr lang="en-US" altLang="en-US" sz="3200" dirty="0"/>
              <a:t> is clearly defined in the first précis sentence.</a:t>
            </a:r>
            <a:br>
              <a:rPr lang="en-US" altLang="en-US" sz="3200" dirty="0"/>
            </a:br>
            <a:endParaRPr lang="en-US" altLang="en-US" sz="3200" dirty="0" smtClean="0">
              <a:solidFill>
                <a:srgbClr val="FF3300"/>
              </a:solidFill>
            </a:endParaRPr>
          </a:p>
        </p:txBody>
      </p:sp>
      <p:sp>
        <p:nvSpPr>
          <p:cNvPr id="17411" name="Rectangle 3"/>
          <p:cNvSpPr>
            <a:spLocks noGrp="1" noChangeArrowheads="1"/>
          </p:cNvSpPr>
          <p:nvPr>
            <p:ph type="body" idx="1"/>
          </p:nvPr>
        </p:nvSpPr>
        <p:spPr>
          <a:xfrm>
            <a:off x="393879" y="3747972"/>
            <a:ext cx="10947042" cy="1911558"/>
          </a:xfrm>
        </p:spPr>
        <p:txBody>
          <a:bodyPr>
            <a:normAutofit/>
          </a:bodyPr>
          <a:lstStyle/>
          <a:p>
            <a:pPr eaLnBrk="1" hangingPunct="1"/>
            <a:r>
              <a:rPr lang="en-US" altLang="en-US" sz="2800" b="1" dirty="0" err="1" smtClean="0"/>
              <a:t>Philipa</a:t>
            </a:r>
            <a:r>
              <a:rPr lang="en-US" altLang="en-US" sz="2800" b="1" dirty="0" smtClean="0"/>
              <a:t> </a:t>
            </a:r>
            <a:r>
              <a:rPr lang="en-US" altLang="en-US" sz="2800" b="1" dirty="0"/>
              <a:t>Gregory’s</a:t>
            </a:r>
            <a:r>
              <a:rPr lang="en-US" altLang="en-US" sz="2800" dirty="0"/>
              <a:t> novel, </a:t>
            </a:r>
            <a:r>
              <a:rPr lang="en-US" altLang="en-US" sz="2800" i="1" dirty="0"/>
              <a:t>The Other Boleyn Girl</a:t>
            </a:r>
            <a:r>
              <a:rPr lang="en-US" altLang="en-US" sz="2800" dirty="0"/>
              <a:t> (2001), </a:t>
            </a:r>
            <a:r>
              <a:rPr lang="en-US" altLang="en-US" sz="2800" b="1" dirty="0"/>
              <a:t>implies</a:t>
            </a:r>
            <a:r>
              <a:rPr lang="en-US" altLang="en-US" sz="2800" dirty="0"/>
              <a:t> </a:t>
            </a:r>
            <a:r>
              <a:rPr lang="en-US" altLang="en-US" sz="2800" b="1" dirty="0"/>
              <a:t>that </a:t>
            </a:r>
            <a:r>
              <a:rPr lang="en-US" altLang="en-US" sz="2800" dirty="0"/>
              <a:t>ambition possesses the power to corrupt and dispense true gratification, filling the heart solely with desire infused with greed and the ravenous hunger to reign.</a:t>
            </a:r>
            <a:r>
              <a:rPr lang="en-US" altLang="en-US" sz="2800" dirty="0" smtClean="0"/>
              <a:t> </a:t>
            </a:r>
          </a:p>
        </p:txBody>
      </p:sp>
      <p:grpSp>
        <p:nvGrpSpPr>
          <p:cNvPr id="17412" name="Group 4"/>
          <p:cNvGrpSpPr>
            <a:grpSpLocks/>
          </p:cNvGrpSpPr>
          <p:nvPr/>
        </p:nvGrpSpPr>
        <p:grpSpPr bwMode="auto">
          <a:xfrm flipH="1">
            <a:off x="10754339" y="4963866"/>
            <a:ext cx="1173163" cy="1455738"/>
            <a:chOff x="4661" y="2674"/>
            <a:chExt cx="499" cy="629"/>
          </a:xfrm>
        </p:grpSpPr>
        <p:sp>
          <p:nvSpPr>
            <p:cNvPr id="17414" name="Freeform 5"/>
            <p:cNvSpPr>
              <a:spLocks/>
            </p:cNvSpPr>
            <p:nvPr/>
          </p:nvSpPr>
          <p:spPr bwMode="auto">
            <a:xfrm>
              <a:off x="4759" y="2675"/>
              <a:ext cx="141" cy="159"/>
            </a:xfrm>
            <a:custGeom>
              <a:avLst/>
              <a:gdLst>
                <a:gd name="T0" fmla="*/ 11 w 423"/>
                <a:gd name="T1" fmla="*/ 9 h 476"/>
                <a:gd name="T2" fmla="*/ 11 w 423"/>
                <a:gd name="T3" fmla="*/ 11 h 476"/>
                <a:gd name="T4" fmla="*/ 11 w 423"/>
                <a:gd name="T5" fmla="*/ 14 h 476"/>
                <a:gd name="T6" fmla="*/ 10 w 423"/>
                <a:gd name="T7" fmla="*/ 17 h 476"/>
                <a:gd name="T8" fmla="*/ 7 w 423"/>
                <a:gd name="T9" fmla="*/ 18 h 476"/>
                <a:gd name="T10" fmla="*/ 6 w 423"/>
                <a:gd name="T11" fmla="*/ 17 h 476"/>
                <a:gd name="T12" fmla="*/ 3 w 423"/>
                <a:gd name="T13" fmla="*/ 14 h 476"/>
                <a:gd name="T14" fmla="*/ 0 w 423"/>
                <a:gd name="T15" fmla="*/ 9 h 476"/>
                <a:gd name="T16" fmla="*/ 0 w 423"/>
                <a:gd name="T17" fmla="*/ 4 h 476"/>
                <a:gd name="T18" fmla="*/ 1 w 423"/>
                <a:gd name="T19" fmla="*/ 2 h 476"/>
                <a:gd name="T20" fmla="*/ 3 w 423"/>
                <a:gd name="T21" fmla="*/ 0 h 476"/>
                <a:gd name="T22" fmla="*/ 6 w 423"/>
                <a:gd name="T23" fmla="*/ 0 h 476"/>
                <a:gd name="T24" fmla="*/ 8 w 423"/>
                <a:gd name="T25" fmla="*/ 2 h 476"/>
                <a:gd name="T26" fmla="*/ 10 w 423"/>
                <a:gd name="T27" fmla="*/ 5 h 476"/>
                <a:gd name="T28" fmla="*/ 10 w 423"/>
                <a:gd name="T29" fmla="*/ 6 h 476"/>
                <a:gd name="T30" fmla="*/ 15 w 423"/>
                <a:gd name="T31" fmla="*/ 4 h 476"/>
                <a:gd name="T32" fmla="*/ 16 w 423"/>
                <a:gd name="T33" fmla="*/ 4 h 476"/>
                <a:gd name="T34" fmla="*/ 15 w 423"/>
                <a:gd name="T35" fmla="*/ 5 h 476"/>
                <a:gd name="T36" fmla="*/ 11 w 423"/>
                <a:gd name="T37" fmla="*/ 9 h 4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3" h="476">
                  <a:moveTo>
                    <a:pt x="285" y="236"/>
                  </a:moveTo>
                  <a:lnTo>
                    <a:pt x="291" y="303"/>
                  </a:lnTo>
                  <a:lnTo>
                    <a:pt x="291" y="379"/>
                  </a:lnTo>
                  <a:lnTo>
                    <a:pt x="257" y="447"/>
                  </a:lnTo>
                  <a:lnTo>
                    <a:pt x="201" y="476"/>
                  </a:lnTo>
                  <a:lnTo>
                    <a:pt x="155" y="465"/>
                  </a:lnTo>
                  <a:lnTo>
                    <a:pt x="69" y="389"/>
                  </a:lnTo>
                  <a:lnTo>
                    <a:pt x="10" y="253"/>
                  </a:lnTo>
                  <a:lnTo>
                    <a:pt x="0" y="120"/>
                  </a:lnTo>
                  <a:lnTo>
                    <a:pt x="28" y="52"/>
                  </a:lnTo>
                  <a:lnTo>
                    <a:pt x="80" y="0"/>
                  </a:lnTo>
                  <a:lnTo>
                    <a:pt x="149" y="11"/>
                  </a:lnTo>
                  <a:lnTo>
                    <a:pt x="217" y="62"/>
                  </a:lnTo>
                  <a:lnTo>
                    <a:pt x="257" y="138"/>
                  </a:lnTo>
                  <a:lnTo>
                    <a:pt x="273" y="166"/>
                  </a:lnTo>
                  <a:lnTo>
                    <a:pt x="395" y="97"/>
                  </a:lnTo>
                  <a:lnTo>
                    <a:pt x="423" y="104"/>
                  </a:lnTo>
                  <a:lnTo>
                    <a:pt x="412" y="132"/>
                  </a:lnTo>
                  <a:lnTo>
                    <a:pt x="285" y="2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5" name="Freeform 6"/>
            <p:cNvSpPr>
              <a:spLocks/>
            </p:cNvSpPr>
            <p:nvPr/>
          </p:nvSpPr>
          <p:spPr bwMode="auto">
            <a:xfrm>
              <a:off x="4816" y="2828"/>
              <a:ext cx="127" cy="282"/>
            </a:xfrm>
            <a:custGeom>
              <a:avLst/>
              <a:gdLst>
                <a:gd name="T0" fmla="*/ 12 w 379"/>
                <a:gd name="T1" fmla="*/ 6 h 845"/>
                <a:gd name="T2" fmla="*/ 11 w 379"/>
                <a:gd name="T3" fmla="*/ 2 h 845"/>
                <a:gd name="T4" fmla="*/ 9 w 379"/>
                <a:gd name="T5" fmla="*/ 0 h 845"/>
                <a:gd name="T6" fmla="*/ 7 w 379"/>
                <a:gd name="T7" fmla="*/ 0 h 845"/>
                <a:gd name="T8" fmla="*/ 4 w 379"/>
                <a:gd name="T9" fmla="*/ 1 h 845"/>
                <a:gd name="T10" fmla="*/ 1 w 379"/>
                <a:gd name="T11" fmla="*/ 4 h 845"/>
                <a:gd name="T12" fmla="*/ 0 w 379"/>
                <a:gd name="T13" fmla="*/ 7 h 845"/>
                <a:gd name="T14" fmla="*/ 2 w 379"/>
                <a:gd name="T15" fmla="*/ 10 h 845"/>
                <a:gd name="T16" fmla="*/ 5 w 379"/>
                <a:gd name="T17" fmla="*/ 13 h 845"/>
                <a:gd name="T18" fmla="*/ 6 w 379"/>
                <a:gd name="T19" fmla="*/ 16 h 845"/>
                <a:gd name="T20" fmla="*/ 6 w 379"/>
                <a:gd name="T21" fmla="*/ 20 h 845"/>
                <a:gd name="T22" fmla="*/ 4 w 379"/>
                <a:gd name="T23" fmla="*/ 22 h 845"/>
                <a:gd name="T24" fmla="*/ 1 w 379"/>
                <a:gd name="T25" fmla="*/ 25 h 845"/>
                <a:gd name="T26" fmla="*/ 0 w 379"/>
                <a:gd name="T27" fmla="*/ 27 h 845"/>
                <a:gd name="T28" fmla="*/ 1 w 379"/>
                <a:gd name="T29" fmla="*/ 30 h 845"/>
                <a:gd name="T30" fmla="*/ 4 w 379"/>
                <a:gd name="T31" fmla="*/ 31 h 845"/>
                <a:gd name="T32" fmla="*/ 7 w 379"/>
                <a:gd name="T33" fmla="*/ 30 h 845"/>
                <a:gd name="T34" fmla="*/ 10 w 379"/>
                <a:gd name="T35" fmla="*/ 28 h 845"/>
                <a:gd name="T36" fmla="*/ 13 w 379"/>
                <a:gd name="T37" fmla="*/ 24 h 845"/>
                <a:gd name="T38" fmla="*/ 14 w 379"/>
                <a:gd name="T39" fmla="*/ 21 h 845"/>
                <a:gd name="T40" fmla="*/ 14 w 379"/>
                <a:gd name="T41" fmla="*/ 17 h 845"/>
                <a:gd name="T42" fmla="*/ 14 w 379"/>
                <a:gd name="T43" fmla="*/ 12 h 845"/>
                <a:gd name="T44" fmla="*/ 13 w 379"/>
                <a:gd name="T45" fmla="*/ 8 h 845"/>
                <a:gd name="T46" fmla="*/ 12 w 379"/>
                <a:gd name="T47" fmla="*/ 6 h 84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379" h="845">
                  <a:moveTo>
                    <a:pt x="326" y="149"/>
                  </a:moveTo>
                  <a:lnTo>
                    <a:pt x="287" y="52"/>
                  </a:lnTo>
                  <a:lnTo>
                    <a:pt x="239" y="0"/>
                  </a:lnTo>
                  <a:lnTo>
                    <a:pt x="183" y="0"/>
                  </a:lnTo>
                  <a:lnTo>
                    <a:pt x="114" y="28"/>
                  </a:lnTo>
                  <a:lnTo>
                    <a:pt x="28" y="115"/>
                  </a:lnTo>
                  <a:lnTo>
                    <a:pt x="0" y="190"/>
                  </a:lnTo>
                  <a:lnTo>
                    <a:pt x="52" y="276"/>
                  </a:lnTo>
                  <a:lnTo>
                    <a:pt x="132" y="346"/>
                  </a:lnTo>
                  <a:lnTo>
                    <a:pt x="155" y="443"/>
                  </a:lnTo>
                  <a:lnTo>
                    <a:pt x="148" y="529"/>
                  </a:lnTo>
                  <a:lnTo>
                    <a:pt x="114" y="603"/>
                  </a:lnTo>
                  <a:lnTo>
                    <a:pt x="34" y="668"/>
                  </a:lnTo>
                  <a:lnTo>
                    <a:pt x="0" y="741"/>
                  </a:lnTo>
                  <a:lnTo>
                    <a:pt x="28" y="822"/>
                  </a:lnTo>
                  <a:lnTo>
                    <a:pt x="104" y="845"/>
                  </a:lnTo>
                  <a:lnTo>
                    <a:pt x="190" y="822"/>
                  </a:lnTo>
                  <a:lnTo>
                    <a:pt x="274" y="758"/>
                  </a:lnTo>
                  <a:lnTo>
                    <a:pt x="343" y="655"/>
                  </a:lnTo>
                  <a:lnTo>
                    <a:pt x="371" y="569"/>
                  </a:lnTo>
                  <a:lnTo>
                    <a:pt x="379" y="447"/>
                  </a:lnTo>
                  <a:lnTo>
                    <a:pt x="371" y="322"/>
                  </a:lnTo>
                  <a:lnTo>
                    <a:pt x="343" y="218"/>
                  </a:lnTo>
                  <a:lnTo>
                    <a:pt x="326" y="149"/>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6" name="Freeform 7"/>
            <p:cNvSpPr>
              <a:spLocks/>
            </p:cNvSpPr>
            <p:nvPr/>
          </p:nvSpPr>
          <p:spPr bwMode="auto">
            <a:xfrm>
              <a:off x="4837" y="2674"/>
              <a:ext cx="314" cy="282"/>
            </a:xfrm>
            <a:custGeom>
              <a:avLst/>
              <a:gdLst>
                <a:gd name="T0" fmla="*/ 6 w 940"/>
                <a:gd name="T1" fmla="*/ 24 h 844"/>
                <a:gd name="T2" fmla="*/ 3 w 940"/>
                <a:gd name="T3" fmla="*/ 25 h 844"/>
                <a:gd name="T4" fmla="*/ 1 w 940"/>
                <a:gd name="T5" fmla="*/ 25 h 844"/>
                <a:gd name="T6" fmla="*/ 0 w 940"/>
                <a:gd name="T7" fmla="*/ 27 h 844"/>
                <a:gd name="T8" fmla="*/ 1 w 940"/>
                <a:gd name="T9" fmla="*/ 29 h 844"/>
                <a:gd name="T10" fmla="*/ 4 w 940"/>
                <a:gd name="T11" fmla="*/ 31 h 844"/>
                <a:gd name="T12" fmla="*/ 8 w 940"/>
                <a:gd name="T13" fmla="*/ 31 h 844"/>
                <a:gd name="T14" fmla="*/ 12 w 940"/>
                <a:gd name="T15" fmla="*/ 29 h 844"/>
                <a:gd name="T16" fmla="*/ 17 w 940"/>
                <a:gd name="T17" fmla="*/ 26 h 844"/>
                <a:gd name="T18" fmla="*/ 23 w 940"/>
                <a:gd name="T19" fmla="*/ 22 h 844"/>
                <a:gd name="T20" fmla="*/ 28 w 940"/>
                <a:gd name="T21" fmla="*/ 15 h 844"/>
                <a:gd name="T22" fmla="*/ 32 w 940"/>
                <a:gd name="T23" fmla="*/ 9 h 844"/>
                <a:gd name="T24" fmla="*/ 34 w 940"/>
                <a:gd name="T25" fmla="*/ 6 h 844"/>
                <a:gd name="T26" fmla="*/ 35 w 940"/>
                <a:gd name="T27" fmla="*/ 4 h 844"/>
                <a:gd name="T28" fmla="*/ 35 w 940"/>
                <a:gd name="T29" fmla="*/ 2 h 844"/>
                <a:gd name="T30" fmla="*/ 31 w 940"/>
                <a:gd name="T31" fmla="*/ 0 h 844"/>
                <a:gd name="T32" fmla="*/ 28 w 940"/>
                <a:gd name="T33" fmla="*/ 0 h 844"/>
                <a:gd name="T34" fmla="*/ 27 w 940"/>
                <a:gd name="T35" fmla="*/ 2 h 844"/>
                <a:gd name="T36" fmla="*/ 28 w 940"/>
                <a:gd name="T37" fmla="*/ 4 h 844"/>
                <a:gd name="T38" fmla="*/ 29 w 940"/>
                <a:gd name="T39" fmla="*/ 6 h 844"/>
                <a:gd name="T40" fmla="*/ 31 w 940"/>
                <a:gd name="T41" fmla="*/ 7 h 844"/>
                <a:gd name="T42" fmla="*/ 28 w 940"/>
                <a:gd name="T43" fmla="*/ 14 h 844"/>
                <a:gd name="T44" fmla="*/ 24 w 940"/>
                <a:gd name="T45" fmla="*/ 17 h 844"/>
                <a:gd name="T46" fmla="*/ 20 w 940"/>
                <a:gd name="T47" fmla="*/ 20 h 844"/>
                <a:gd name="T48" fmla="*/ 14 w 940"/>
                <a:gd name="T49" fmla="*/ 23 h 844"/>
                <a:gd name="T50" fmla="*/ 10 w 940"/>
                <a:gd name="T51" fmla="*/ 26 h 844"/>
                <a:gd name="T52" fmla="*/ 6 w 940"/>
                <a:gd name="T53" fmla="*/ 24 h 84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940" h="844">
                  <a:moveTo>
                    <a:pt x="171" y="653"/>
                  </a:moveTo>
                  <a:lnTo>
                    <a:pt x="78" y="662"/>
                  </a:lnTo>
                  <a:lnTo>
                    <a:pt x="18" y="683"/>
                  </a:lnTo>
                  <a:lnTo>
                    <a:pt x="0" y="733"/>
                  </a:lnTo>
                  <a:lnTo>
                    <a:pt x="40" y="791"/>
                  </a:lnTo>
                  <a:lnTo>
                    <a:pt x="119" y="831"/>
                  </a:lnTo>
                  <a:lnTo>
                    <a:pt x="206" y="844"/>
                  </a:lnTo>
                  <a:lnTo>
                    <a:pt x="327" y="781"/>
                  </a:lnTo>
                  <a:lnTo>
                    <a:pt x="461" y="687"/>
                  </a:lnTo>
                  <a:lnTo>
                    <a:pt x="616" y="580"/>
                  </a:lnTo>
                  <a:lnTo>
                    <a:pt x="761" y="414"/>
                  </a:lnTo>
                  <a:lnTo>
                    <a:pt x="860" y="251"/>
                  </a:lnTo>
                  <a:lnTo>
                    <a:pt x="904" y="149"/>
                  </a:lnTo>
                  <a:lnTo>
                    <a:pt x="940" y="119"/>
                  </a:lnTo>
                  <a:lnTo>
                    <a:pt x="928" y="61"/>
                  </a:lnTo>
                  <a:lnTo>
                    <a:pt x="840" y="0"/>
                  </a:lnTo>
                  <a:lnTo>
                    <a:pt x="752" y="0"/>
                  </a:lnTo>
                  <a:lnTo>
                    <a:pt x="733" y="46"/>
                  </a:lnTo>
                  <a:lnTo>
                    <a:pt x="746" y="115"/>
                  </a:lnTo>
                  <a:lnTo>
                    <a:pt x="782" y="175"/>
                  </a:lnTo>
                  <a:lnTo>
                    <a:pt x="824" y="191"/>
                  </a:lnTo>
                  <a:lnTo>
                    <a:pt x="744" y="366"/>
                  </a:lnTo>
                  <a:lnTo>
                    <a:pt x="651" y="458"/>
                  </a:lnTo>
                  <a:lnTo>
                    <a:pt x="545" y="534"/>
                  </a:lnTo>
                  <a:lnTo>
                    <a:pt x="387" y="612"/>
                  </a:lnTo>
                  <a:lnTo>
                    <a:pt x="257" y="690"/>
                  </a:lnTo>
                  <a:lnTo>
                    <a:pt x="171"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7" name="Freeform 8"/>
            <p:cNvSpPr>
              <a:spLocks/>
            </p:cNvSpPr>
            <p:nvPr/>
          </p:nvSpPr>
          <p:spPr bwMode="auto">
            <a:xfrm>
              <a:off x="4882" y="2680"/>
              <a:ext cx="258" cy="183"/>
            </a:xfrm>
            <a:custGeom>
              <a:avLst/>
              <a:gdLst>
                <a:gd name="T0" fmla="*/ 1 w 774"/>
                <a:gd name="T1" fmla="*/ 20 h 548"/>
                <a:gd name="T2" fmla="*/ 0 w 774"/>
                <a:gd name="T3" fmla="*/ 18 h 548"/>
                <a:gd name="T4" fmla="*/ 1 w 774"/>
                <a:gd name="T5" fmla="*/ 16 h 548"/>
                <a:gd name="T6" fmla="*/ 6 w 774"/>
                <a:gd name="T7" fmla="*/ 13 h 548"/>
                <a:gd name="T8" fmla="*/ 11 w 774"/>
                <a:gd name="T9" fmla="*/ 10 h 548"/>
                <a:gd name="T10" fmla="*/ 18 w 774"/>
                <a:gd name="T11" fmla="*/ 6 h 548"/>
                <a:gd name="T12" fmla="*/ 22 w 774"/>
                <a:gd name="T13" fmla="*/ 5 h 548"/>
                <a:gd name="T14" fmla="*/ 23 w 774"/>
                <a:gd name="T15" fmla="*/ 4 h 548"/>
                <a:gd name="T16" fmla="*/ 23 w 774"/>
                <a:gd name="T17" fmla="*/ 1 h 548"/>
                <a:gd name="T18" fmla="*/ 24 w 774"/>
                <a:gd name="T19" fmla="*/ 0 h 548"/>
                <a:gd name="T20" fmla="*/ 27 w 774"/>
                <a:gd name="T21" fmla="*/ 0 h 548"/>
                <a:gd name="T22" fmla="*/ 29 w 774"/>
                <a:gd name="T23" fmla="*/ 2 h 548"/>
                <a:gd name="T24" fmla="*/ 28 w 774"/>
                <a:gd name="T25" fmla="*/ 3 h 548"/>
                <a:gd name="T26" fmla="*/ 27 w 774"/>
                <a:gd name="T27" fmla="*/ 5 h 548"/>
                <a:gd name="T28" fmla="*/ 25 w 774"/>
                <a:gd name="T29" fmla="*/ 6 h 548"/>
                <a:gd name="T30" fmla="*/ 21 w 774"/>
                <a:gd name="T31" fmla="*/ 7 h 548"/>
                <a:gd name="T32" fmla="*/ 15 w 774"/>
                <a:gd name="T33" fmla="*/ 10 h 548"/>
                <a:gd name="T34" fmla="*/ 9 w 774"/>
                <a:gd name="T35" fmla="*/ 13 h 548"/>
                <a:gd name="T36" fmla="*/ 5 w 774"/>
                <a:gd name="T37" fmla="*/ 16 h 548"/>
                <a:gd name="T38" fmla="*/ 3 w 774"/>
                <a:gd name="T39" fmla="*/ 19 h 548"/>
                <a:gd name="T40" fmla="*/ 1 w 774"/>
                <a:gd name="T41" fmla="*/ 20 h 548"/>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774" h="548">
                  <a:moveTo>
                    <a:pt x="18" y="548"/>
                  </a:moveTo>
                  <a:lnTo>
                    <a:pt x="0" y="482"/>
                  </a:lnTo>
                  <a:lnTo>
                    <a:pt x="28" y="430"/>
                  </a:lnTo>
                  <a:lnTo>
                    <a:pt x="151" y="348"/>
                  </a:lnTo>
                  <a:lnTo>
                    <a:pt x="301" y="257"/>
                  </a:lnTo>
                  <a:lnTo>
                    <a:pt x="482" y="173"/>
                  </a:lnTo>
                  <a:lnTo>
                    <a:pt x="586" y="137"/>
                  </a:lnTo>
                  <a:lnTo>
                    <a:pt x="627" y="107"/>
                  </a:lnTo>
                  <a:lnTo>
                    <a:pt x="618" y="39"/>
                  </a:lnTo>
                  <a:lnTo>
                    <a:pt x="660" y="0"/>
                  </a:lnTo>
                  <a:lnTo>
                    <a:pt x="720" y="3"/>
                  </a:lnTo>
                  <a:lnTo>
                    <a:pt x="774" y="55"/>
                  </a:lnTo>
                  <a:lnTo>
                    <a:pt x="766" y="93"/>
                  </a:lnTo>
                  <a:lnTo>
                    <a:pt x="728" y="139"/>
                  </a:lnTo>
                  <a:lnTo>
                    <a:pt x="662" y="149"/>
                  </a:lnTo>
                  <a:lnTo>
                    <a:pt x="560" y="188"/>
                  </a:lnTo>
                  <a:lnTo>
                    <a:pt x="393" y="262"/>
                  </a:lnTo>
                  <a:lnTo>
                    <a:pt x="238" y="337"/>
                  </a:lnTo>
                  <a:lnTo>
                    <a:pt x="143" y="440"/>
                  </a:lnTo>
                  <a:lnTo>
                    <a:pt x="86" y="523"/>
                  </a:lnTo>
                  <a:lnTo>
                    <a:pt x="18" y="54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8" name="Freeform 9"/>
            <p:cNvSpPr>
              <a:spLocks/>
            </p:cNvSpPr>
            <p:nvPr/>
          </p:nvSpPr>
          <p:spPr bwMode="auto">
            <a:xfrm>
              <a:off x="4661" y="3064"/>
              <a:ext cx="233" cy="239"/>
            </a:xfrm>
            <a:custGeom>
              <a:avLst/>
              <a:gdLst>
                <a:gd name="T0" fmla="*/ 21 w 698"/>
                <a:gd name="T1" fmla="*/ 10 h 717"/>
                <a:gd name="T2" fmla="*/ 19 w 698"/>
                <a:gd name="T3" fmla="*/ 5 h 717"/>
                <a:gd name="T4" fmla="*/ 19 w 698"/>
                <a:gd name="T5" fmla="*/ 2 h 717"/>
                <a:gd name="T6" fmla="*/ 21 w 698"/>
                <a:gd name="T7" fmla="*/ 0 h 717"/>
                <a:gd name="T8" fmla="*/ 23 w 698"/>
                <a:gd name="T9" fmla="*/ 1 h 717"/>
                <a:gd name="T10" fmla="*/ 25 w 698"/>
                <a:gd name="T11" fmla="*/ 5 h 717"/>
                <a:gd name="T12" fmla="*/ 26 w 698"/>
                <a:gd name="T13" fmla="*/ 13 h 717"/>
                <a:gd name="T14" fmla="*/ 26 w 698"/>
                <a:gd name="T15" fmla="*/ 18 h 717"/>
                <a:gd name="T16" fmla="*/ 24 w 698"/>
                <a:gd name="T17" fmla="*/ 24 h 717"/>
                <a:gd name="T18" fmla="*/ 21 w 698"/>
                <a:gd name="T19" fmla="*/ 25 h 717"/>
                <a:gd name="T20" fmla="*/ 18 w 698"/>
                <a:gd name="T21" fmla="*/ 25 h 717"/>
                <a:gd name="T22" fmla="*/ 12 w 698"/>
                <a:gd name="T23" fmla="*/ 24 h 717"/>
                <a:gd name="T24" fmla="*/ 9 w 698"/>
                <a:gd name="T25" fmla="*/ 21 h 717"/>
                <a:gd name="T26" fmla="*/ 7 w 698"/>
                <a:gd name="T27" fmla="*/ 18 h 717"/>
                <a:gd name="T28" fmla="*/ 6 w 698"/>
                <a:gd name="T29" fmla="*/ 21 h 717"/>
                <a:gd name="T30" fmla="*/ 5 w 698"/>
                <a:gd name="T31" fmla="*/ 25 h 717"/>
                <a:gd name="T32" fmla="*/ 3 w 698"/>
                <a:gd name="T33" fmla="*/ 27 h 717"/>
                <a:gd name="T34" fmla="*/ 1 w 698"/>
                <a:gd name="T35" fmla="*/ 27 h 717"/>
                <a:gd name="T36" fmla="*/ 0 w 698"/>
                <a:gd name="T37" fmla="*/ 25 h 717"/>
                <a:gd name="T38" fmla="*/ 2 w 698"/>
                <a:gd name="T39" fmla="*/ 24 h 717"/>
                <a:gd name="T40" fmla="*/ 4 w 698"/>
                <a:gd name="T41" fmla="*/ 22 h 717"/>
                <a:gd name="T42" fmla="*/ 5 w 698"/>
                <a:gd name="T43" fmla="*/ 19 h 717"/>
                <a:gd name="T44" fmla="*/ 4 w 698"/>
                <a:gd name="T45" fmla="*/ 16 h 717"/>
                <a:gd name="T46" fmla="*/ 3 w 698"/>
                <a:gd name="T47" fmla="*/ 14 h 717"/>
                <a:gd name="T48" fmla="*/ 5 w 698"/>
                <a:gd name="T49" fmla="*/ 13 h 717"/>
                <a:gd name="T50" fmla="*/ 7 w 698"/>
                <a:gd name="T51" fmla="*/ 14 h 717"/>
                <a:gd name="T52" fmla="*/ 8 w 698"/>
                <a:gd name="T53" fmla="*/ 16 h 717"/>
                <a:gd name="T54" fmla="*/ 11 w 698"/>
                <a:gd name="T55" fmla="*/ 19 h 717"/>
                <a:gd name="T56" fmla="*/ 14 w 698"/>
                <a:gd name="T57" fmla="*/ 21 h 717"/>
                <a:gd name="T58" fmla="*/ 18 w 698"/>
                <a:gd name="T59" fmla="*/ 22 h 717"/>
                <a:gd name="T60" fmla="*/ 21 w 698"/>
                <a:gd name="T61" fmla="*/ 22 h 717"/>
                <a:gd name="T62" fmla="*/ 22 w 698"/>
                <a:gd name="T63" fmla="*/ 20 h 717"/>
                <a:gd name="T64" fmla="*/ 23 w 698"/>
                <a:gd name="T65" fmla="*/ 17 h 717"/>
                <a:gd name="T66" fmla="*/ 23 w 698"/>
                <a:gd name="T67" fmla="*/ 14 h 717"/>
                <a:gd name="T68" fmla="*/ 22 w 698"/>
                <a:gd name="T69" fmla="*/ 12 h 717"/>
                <a:gd name="T70" fmla="*/ 21 w 698"/>
                <a:gd name="T71" fmla="*/ 10 h 71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8" h="717">
                  <a:moveTo>
                    <a:pt x="577" y="270"/>
                  </a:moveTo>
                  <a:lnTo>
                    <a:pt x="514" y="137"/>
                  </a:lnTo>
                  <a:lnTo>
                    <a:pt x="514" y="51"/>
                  </a:lnTo>
                  <a:lnTo>
                    <a:pt x="565" y="0"/>
                  </a:lnTo>
                  <a:lnTo>
                    <a:pt x="629" y="17"/>
                  </a:lnTo>
                  <a:lnTo>
                    <a:pt x="669" y="131"/>
                  </a:lnTo>
                  <a:lnTo>
                    <a:pt x="698" y="343"/>
                  </a:lnTo>
                  <a:lnTo>
                    <a:pt x="698" y="498"/>
                  </a:lnTo>
                  <a:lnTo>
                    <a:pt x="646" y="647"/>
                  </a:lnTo>
                  <a:lnTo>
                    <a:pt x="577" y="671"/>
                  </a:lnTo>
                  <a:lnTo>
                    <a:pt x="479" y="683"/>
                  </a:lnTo>
                  <a:lnTo>
                    <a:pt x="326" y="637"/>
                  </a:lnTo>
                  <a:lnTo>
                    <a:pt x="256" y="568"/>
                  </a:lnTo>
                  <a:lnTo>
                    <a:pt x="184" y="498"/>
                  </a:lnTo>
                  <a:lnTo>
                    <a:pt x="170" y="579"/>
                  </a:lnTo>
                  <a:lnTo>
                    <a:pt x="138" y="665"/>
                  </a:lnTo>
                  <a:lnTo>
                    <a:pt x="86" y="717"/>
                  </a:lnTo>
                  <a:lnTo>
                    <a:pt x="17" y="717"/>
                  </a:lnTo>
                  <a:lnTo>
                    <a:pt x="0" y="665"/>
                  </a:lnTo>
                  <a:lnTo>
                    <a:pt x="62" y="647"/>
                  </a:lnTo>
                  <a:lnTo>
                    <a:pt x="104" y="603"/>
                  </a:lnTo>
                  <a:lnTo>
                    <a:pt x="132" y="516"/>
                  </a:lnTo>
                  <a:lnTo>
                    <a:pt x="114" y="430"/>
                  </a:lnTo>
                  <a:lnTo>
                    <a:pt x="86" y="390"/>
                  </a:lnTo>
                  <a:lnTo>
                    <a:pt x="138" y="356"/>
                  </a:lnTo>
                  <a:lnTo>
                    <a:pt x="200" y="374"/>
                  </a:lnTo>
                  <a:lnTo>
                    <a:pt x="222" y="442"/>
                  </a:lnTo>
                  <a:lnTo>
                    <a:pt x="308" y="516"/>
                  </a:lnTo>
                  <a:lnTo>
                    <a:pt x="378" y="561"/>
                  </a:lnTo>
                  <a:lnTo>
                    <a:pt x="493" y="585"/>
                  </a:lnTo>
                  <a:lnTo>
                    <a:pt x="565" y="585"/>
                  </a:lnTo>
                  <a:lnTo>
                    <a:pt x="601" y="533"/>
                  </a:lnTo>
                  <a:lnTo>
                    <a:pt x="629" y="464"/>
                  </a:lnTo>
                  <a:lnTo>
                    <a:pt x="617" y="378"/>
                  </a:lnTo>
                  <a:lnTo>
                    <a:pt x="601" y="322"/>
                  </a:lnTo>
                  <a:lnTo>
                    <a:pt x="577" y="27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419" name="Freeform 10"/>
            <p:cNvSpPr>
              <a:spLocks/>
            </p:cNvSpPr>
            <p:nvPr/>
          </p:nvSpPr>
          <p:spPr bwMode="auto">
            <a:xfrm>
              <a:off x="4850" y="3050"/>
              <a:ext cx="310" cy="237"/>
            </a:xfrm>
            <a:custGeom>
              <a:avLst/>
              <a:gdLst>
                <a:gd name="T0" fmla="*/ 1 w 930"/>
                <a:gd name="T1" fmla="*/ 0 h 712"/>
                <a:gd name="T2" fmla="*/ 0 w 930"/>
                <a:gd name="T3" fmla="*/ 2 h 712"/>
                <a:gd name="T4" fmla="*/ 1 w 930"/>
                <a:gd name="T5" fmla="*/ 5 h 712"/>
                <a:gd name="T6" fmla="*/ 3 w 930"/>
                <a:gd name="T7" fmla="*/ 7 h 712"/>
                <a:gd name="T8" fmla="*/ 8 w 930"/>
                <a:gd name="T9" fmla="*/ 8 h 712"/>
                <a:gd name="T10" fmla="*/ 16 w 930"/>
                <a:gd name="T11" fmla="*/ 7 h 712"/>
                <a:gd name="T12" fmla="*/ 19 w 930"/>
                <a:gd name="T13" fmla="*/ 5 h 712"/>
                <a:gd name="T14" fmla="*/ 22 w 930"/>
                <a:gd name="T15" fmla="*/ 4 h 712"/>
                <a:gd name="T16" fmla="*/ 23 w 930"/>
                <a:gd name="T17" fmla="*/ 5 h 712"/>
                <a:gd name="T18" fmla="*/ 23 w 930"/>
                <a:gd name="T19" fmla="*/ 7 h 712"/>
                <a:gd name="T20" fmla="*/ 21 w 930"/>
                <a:gd name="T21" fmla="*/ 9 h 712"/>
                <a:gd name="T22" fmla="*/ 19 w 930"/>
                <a:gd name="T23" fmla="*/ 14 h 712"/>
                <a:gd name="T24" fmla="*/ 18 w 930"/>
                <a:gd name="T25" fmla="*/ 19 h 712"/>
                <a:gd name="T26" fmla="*/ 18 w 930"/>
                <a:gd name="T27" fmla="*/ 22 h 712"/>
                <a:gd name="T28" fmla="*/ 18 w 930"/>
                <a:gd name="T29" fmla="*/ 24 h 712"/>
                <a:gd name="T30" fmla="*/ 18 w 930"/>
                <a:gd name="T31" fmla="*/ 25 h 712"/>
                <a:gd name="T32" fmla="*/ 20 w 930"/>
                <a:gd name="T33" fmla="*/ 25 h 712"/>
                <a:gd name="T34" fmla="*/ 21 w 930"/>
                <a:gd name="T35" fmla="*/ 24 h 712"/>
                <a:gd name="T36" fmla="*/ 26 w 930"/>
                <a:gd name="T37" fmla="*/ 24 h 712"/>
                <a:gd name="T38" fmla="*/ 30 w 930"/>
                <a:gd name="T39" fmla="*/ 25 h 712"/>
                <a:gd name="T40" fmla="*/ 31 w 930"/>
                <a:gd name="T41" fmla="*/ 26 h 712"/>
                <a:gd name="T42" fmla="*/ 34 w 930"/>
                <a:gd name="T43" fmla="*/ 25 h 712"/>
                <a:gd name="T44" fmla="*/ 34 w 930"/>
                <a:gd name="T45" fmla="*/ 24 h 712"/>
                <a:gd name="T46" fmla="*/ 33 w 930"/>
                <a:gd name="T47" fmla="*/ 23 h 712"/>
                <a:gd name="T48" fmla="*/ 29 w 930"/>
                <a:gd name="T49" fmla="*/ 22 h 712"/>
                <a:gd name="T50" fmla="*/ 23 w 930"/>
                <a:gd name="T51" fmla="*/ 23 h 712"/>
                <a:gd name="T52" fmla="*/ 21 w 930"/>
                <a:gd name="T53" fmla="*/ 23 h 712"/>
                <a:gd name="T54" fmla="*/ 20 w 930"/>
                <a:gd name="T55" fmla="*/ 22 h 712"/>
                <a:gd name="T56" fmla="*/ 20 w 930"/>
                <a:gd name="T57" fmla="*/ 18 h 712"/>
                <a:gd name="T58" fmla="*/ 22 w 930"/>
                <a:gd name="T59" fmla="*/ 13 h 712"/>
                <a:gd name="T60" fmla="*/ 24 w 930"/>
                <a:gd name="T61" fmla="*/ 10 h 712"/>
                <a:gd name="T62" fmla="*/ 25 w 930"/>
                <a:gd name="T63" fmla="*/ 5 h 712"/>
                <a:gd name="T64" fmla="*/ 25 w 930"/>
                <a:gd name="T65" fmla="*/ 3 h 712"/>
                <a:gd name="T66" fmla="*/ 24 w 930"/>
                <a:gd name="T67" fmla="*/ 1 h 712"/>
                <a:gd name="T68" fmla="*/ 22 w 930"/>
                <a:gd name="T69" fmla="*/ 0 h 712"/>
                <a:gd name="T70" fmla="*/ 18 w 930"/>
                <a:gd name="T71" fmla="*/ 2 h 712"/>
                <a:gd name="T72" fmla="*/ 14 w 930"/>
                <a:gd name="T73" fmla="*/ 3 h 712"/>
                <a:gd name="T74" fmla="*/ 9 w 930"/>
                <a:gd name="T75" fmla="*/ 3 h 712"/>
                <a:gd name="T76" fmla="*/ 6 w 930"/>
                <a:gd name="T77" fmla="*/ 2 h 712"/>
                <a:gd name="T78" fmla="*/ 3 w 930"/>
                <a:gd name="T79" fmla="*/ 1 h 712"/>
                <a:gd name="T80" fmla="*/ 1 w 930"/>
                <a:gd name="T81" fmla="*/ 0 h 7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930" h="712">
                  <a:moveTo>
                    <a:pt x="35" y="0"/>
                  </a:moveTo>
                  <a:lnTo>
                    <a:pt x="0" y="58"/>
                  </a:lnTo>
                  <a:lnTo>
                    <a:pt x="18" y="144"/>
                  </a:lnTo>
                  <a:lnTo>
                    <a:pt x="80" y="190"/>
                  </a:lnTo>
                  <a:lnTo>
                    <a:pt x="226" y="206"/>
                  </a:lnTo>
                  <a:lnTo>
                    <a:pt x="424" y="178"/>
                  </a:lnTo>
                  <a:lnTo>
                    <a:pt x="517" y="138"/>
                  </a:lnTo>
                  <a:lnTo>
                    <a:pt x="587" y="110"/>
                  </a:lnTo>
                  <a:lnTo>
                    <a:pt x="621" y="127"/>
                  </a:lnTo>
                  <a:lnTo>
                    <a:pt x="615" y="178"/>
                  </a:lnTo>
                  <a:lnTo>
                    <a:pt x="569" y="246"/>
                  </a:lnTo>
                  <a:lnTo>
                    <a:pt x="517" y="384"/>
                  </a:lnTo>
                  <a:lnTo>
                    <a:pt x="499" y="505"/>
                  </a:lnTo>
                  <a:lnTo>
                    <a:pt x="499" y="601"/>
                  </a:lnTo>
                  <a:lnTo>
                    <a:pt x="483" y="643"/>
                  </a:lnTo>
                  <a:lnTo>
                    <a:pt x="493" y="688"/>
                  </a:lnTo>
                  <a:lnTo>
                    <a:pt x="535" y="688"/>
                  </a:lnTo>
                  <a:lnTo>
                    <a:pt x="579" y="661"/>
                  </a:lnTo>
                  <a:lnTo>
                    <a:pt x="701" y="653"/>
                  </a:lnTo>
                  <a:lnTo>
                    <a:pt x="809" y="688"/>
                  </a:lnTo>
                  <a:lnTo>
                    <a:pt x="844" y="712"/>
                  </a:lnTo>
                  <a:lnTo>
                    <a:pt x="930" y="671"/>
                  </a:lnTo>
                  <a:lnTo>
                    <a:pt x="930" y="637"/>
                  </a:lnTo>
                  <a:lnTo>
                    <a:pt x="878" y="625"/>
                  </a:lnTo>
                  <a:lnTo>
                    <a:pt x="774" y="601"/>
                  </a:lnTo>
                  <a:lnTo>
                    <a:pt x="631" y="609"/>
                  </a:lnTo>
                  <a:lnTo>
                    <a:pt x="569" y="619"/>
                  </a:lnTo>
                  <a:lnTo>
                    <a:pt x="551" y="601"/>
                  </a:lnTo>
                  <a:lnTo>
                    <a:pt x="551" y="487"/>
                  </a:lnTo>
                  <a:lnTo>
                    <a:pt x="597" y="362"/>
                  </a:lnTo>
                  <a:lnTo>
                    <a:pt x="655" y="262"/>
                  </a:lnTo>
                  <a:lnTo>
                    <a:pt x="683" y="144"/>
                  </a:lnTo>
                  <a:lnTo>
                    <a:pt x="683" y="75"/>
                  </a:lnTo>
                  <a:lnTo>
                    <a:pt x="655" y="23"/>
                  </a:lnTo>
                  <a:lnTo>
                    <a:pt x="597" y="6"/>
                  </a:lnTo>
                  <a:lnTo>
                    <a:pt x="499" y="41"/>
                  </a:lnTo>
                  <a:lnTo>
                    <a:pt x="374" y="75"/>
                  </a:lnTo>
                  <a:lnTo>
                    <a:pt x="254" y="75"/>
                  </a:lnTo>
                  <a:lnTo>
                    <a:pt x="156" y="51"/>
                  </a:lnTo>
                  <a:lnTo>
                    <a:pt x="87" y="17"/>
                  </a:lnTo>
                  <a:lnTo>
                    <a:pt x="35"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89159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animEffect transition="in" filter="fade">
                                      <p:cBhvr>
                                        <p:cTn id="7" dur="1000"/>
                                        <p:tgtEl>
                                          <p:spTgt spid="17410"/>
                                        </p:tgtEl>
                                      </p:cBhvr>
                                    </p:animEffect>
                                    <p:anim calcmode="lin" valueType="num">
                                      <p:cBhvr>
                                        <p:cTn id="8" dur="1000" fill="hold"/>
                                        <p:tgtEl>
                                          <p:spTgt spid="17410"/>
                                        </p:tgtEl>
                                        <p:attrNameLst>
                                          <p:attrName>ppt_x</p:attrName>
                                        </p:attrNameLst>
                                      </p:cBhvr>
                                      <p:tavLst>
                                        <p:tav tm="0">
                                          <p:val>
                                            <p:strVal val="#ppt_x"/>
                                          </p:val>
                                        </p:tav>
                                        <p:tav tm="100000">
                                          <p:val>
                                            <p:strVal val="#ppt_x"/>
                                          </p:val>
                                        </p:tav>
                                      </p:tavLst>
                                    </p:anim>
                                    <p:anim calcmode="lin" valueType="num">
                                      <p:cBhvr>
                                        <p:cTn id="9" dur="1000" fill="hold"/>
                                        <p:tgtEl>
                                          <p:spTgt spid="174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a:xfrm>
            <a:off x="226454" y="453789"/>
            <a:ext cx="10728101" cy="882203"/>
          </a:xfrm>
        </p:spPr>
        <p:txBody>
          <a:bodyPr/>
          <a:lstStyle/>
          <a:p>
            <a:pPr algn="ctr"/>
            <a:r>
              <a:rPr lang="en-US" altLang="en-US" sz="2800" b="1" dirty="0" smtClean="0">
                <a:solidFill>
                  <a:srgbClr val="FF0000"/>
                </a:solidFill>
              </a:rPr>
              <a:t>Example of part 2 (</a:t>
            </a:r>
            <a:r>
              <a:rPr lang="en-US" sz="2800" b="1" dirty="0">
                <a:solidFill>
                  <a:srgbClr val="FF0000"/>
                </a:solidFill>
                <a:latin typeface="Helvetica Neue"/>
              </a:rPr>
              <a:t>synopses of each or grouped </a:t>
            </a:r>
            <a:r>
              <a:rPr lang="en-US" sz="2800" b="1" dirty="0" smtClean="0">
                <a:solidFill>
                  <a:srgbClr val="FF0000"/>
                </a:solidFill>
                <a:latin typeface="Helvetica Neue"/>
              </a:rPr>
              <a:t>paragraphs)</a:t>
            </a:r>
            <a:endParaRPr lang="en-US" altLang="en-US" sz="2800" b="1" dirty="0" smtClean="0">
              <a:solidFill>
                <a:srgbClr val="FF0000"/>
              </a:solidFill>
            </a:endParaRPr>
          </a:p>
        </p:txBody>
      </p:sp>
      <p:sp>
        <p:nvSpPr>
          <p:cNvPr id="19459" name="Rectangle 4"/>
          <p:cNvSpPr>
            <a:spLocks noGrp="1" noChangeArrowheads="1"/>
          </p:cNvSpPr>
          <p:nvPr>
            <p:ph type="body" idx="1"/>
          </p:nvPr>
        </p:nvSpPr>
        <p:spPr>
          <a:xfrm>
            <a:off x="347728" y="1552978"/>
            <a:ext cx="10895527" cy="1169831"/>
          </a:xfrm>
        </p:spPr>
        <p:txBody>
          <a:bodyPr>
            <a:noAutofit/>
          </a:bodyPr>
          <a:lstStyle/>
          <a:p>
            <a:pPr eaLnBrk="1" hangingPunct="1"/>
            <a:r>
              <a:rPr lang="en-US" altLang="en-US" sz="2400" dirty="0" smtClean="0"/>
              <a:t>Gregory develops this assertion through vivid description of life in the Tudor court and examination of cut-throat antics of a ruthless family-members of whom will execute to attain absolute power.  </a:t>
            </a:r>
          </a:p>
        </p:txBody>
      </p:sp>
      <p:pic>
        <p:nvPicPr>
          <p:cNvPr id="19460" name="Picture 5" descr="ag00557_"/>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568483" y="5375857"/>
            <a:ext cx="4009623" cy="117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566670" y="4057398"/>
            <a:ext cx="11011436" cy="1908215"/>
          </a:xfrm>
          <a:prstGeom prst="rect">
            <a:avLst/>
          </a:prstGeom>
        </p:spPr>
        <p:txBody>
          <a:bodyPr wrap="square">
            <a:spAutoFit/>
          </a:bodyPr>
          <a:lstStyle/>
          <a:p>
            <a:pPr algn="ctr"/>
            <a:endParaRPr lang="en-US" sz="2800" dirty="0" smtClean="0">
              <a:solidFill>
                <a:srgbClr val="FF0000"/>
              </a:solidFill>
            </a:endParaRPr>
          </a:p>
          <a:p>
            <a:r>
              <a:rPr lang="en-US" sz="2400" dirty="0"/>
              <a:t>Gregory’s purpose of elaborating on ambition is to depict the outlandish lengths one will embark in order to fill a selfish void within one’s greedy and desperate </a:t>
            </a:r>
            <a:r>
              <a:rPr lang="en-US" sz="2400" dirty="0" smtClean="0"/>
              <a:t>soul.</a:t>
            </a:r>
            <a:endParaRPr lang="en-US" sz="2400" dirty="0"/>
          </a:p>
          <a:p>
            <a:endParaRPr lang="en-US" dirty="0"/>
          </a:p>
        </p:txBody>
      </p:sp>
      <p:sp>
        <p:nvSpPr>
          <p:cNvPr id="2" name="TextBox 1"/>
          <p:cNvSpPr txBox="1"/>
          <p:nvPr/>
        </p:nvSpPr>
        <p:spPr>
          <a:xfrm>
            <a:off x="721217" y="3451538"/>
            <a:ext cx="10122794" cy="892552"/>
          </a:xfrm>
          <a:prstGeom prst="rect">
            <a:avLst/>
          </a:prstGeom>
          <a:noFill/>
        </p:spPr>
        <p:txBody>
          <a:bodyPr wrap="square" rtlCol="0">
            <a:spAutoFit/>
          </a:bodyPr>
          <a:lstStyle/>
          <a:p>
            <a:r>
              <a:rPr lang="en-US" sz="2600" b="1" dirty="0">
                <a:solidFill>
                  <a:srgbClr val="FF0000"/>
                </a:solidFill>
              </a:rPr>
              <a:t>Example for Sentence part 3 (</a:t>
            </a:r>
            <a:r>
              <a:rPr lang="en-US" sz="2600" b="1" dirty="0">
                <a:solidFill>
                  <a:srgbClr val="FF0000"/>
                </a:solidFill>
                <a:latin typeface="Helvetica Neue"/>
              </a:rPr>
              <a:t>author’s apparent purpose, followed by an “in order to” phrase</a:t>
            </a:r>
            <a:r>
              <a:rPr lang="en-US" sz="2600" b="1" dirty="0" smtClean="0">
                <a:solidFill>
                  <a:srgbClr val="FF0000"/>
                </a:solidFill>
                <a:latin typeface="Helvetica Neue"/>
              </a:rPr>
              <a:t>).</a:t>
            </a:r>
            <a:endParaRPr lang="en-US" sz="2600" b="1" dirty="0">
              <a:solidFill>
                <a:srgbClr val="FF0000"/>
              </a:solidFill>
              <a:latin typeface="Helvetica Neue"/>
            </a:endParaRPr>
          </a:p>
        </p:txBody>
      </p:sp>
    </p:spTree>
    <p:extLst>
      <p:ext uri="{BB962C8B-B14F-4D97-AF65-F5344CB8AC3E}">
        <p14:creationId xmlns:p14="http://schemas.microsoft.com/office/powerpoint/2010/main" val="200522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anim calcmode="lin" valueType="num">
                                      <p:cBhvr additive="base">
                                        <p:cTn id="7" dur="500" fill="hold"/>
                                        <p:tgtEl>
                                          <p:spTgt spid="19458"/>
                                        </p:tgtEl>
                                        <p:attrNameLst>
                                          <p:attrName>ppt_x</p:attrName>
                                        </p:attrNameLst>
                                      </p:cBhvr>
                                      <p:tavLst>
                                        <p:tav tm="0">
                                          <p:val>
                                            <p:strVal val="#ppt_x"/>
                                          </p:val>
                                        </p:tav>
                                        <p:tav tm="100000">
                                          <p:val>
                                            <p:strVal val="#ppt_x"/>
                                          </p:val>
                                        </p:tav>
                                      </p:tavLst>
                                    </p:anim>
                                    <p:anim calcmode="lin" valueType="num">
                                      <p:cBhvr additive="base">
                                        <p:cTn id="8" dur="500" fill="hold"/>
                                        <p:tgtEl>
                                          <p:spTgt spid="194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3639" y="1189844"/>
            <a:ext cx="11475076" cy="4832092"/>
          </a:xfrm>
          <a:prstGeom prst="rect">
            <a:avLst/>
          </a:prstGeom>
        </p:spPr>
        <p:txBody>
          <a:bodyPr wrap="square">
            <a:spAutoFit/>
          </a:bodyPr>
          <a:lstStyle/>
          <a:p>
            <a:pPr marL="457200" indent="-457200" algn="ctr">
              <a:buFont typeface="Arial" panose="020B0604020202020204" pitchFamily="34" charset="0"/>
              <a:buChar char="•"/>
            </a:pPr>
            <a:r>
              <a:rPr lang="en-US" sz="2800" b="1" dirty="0"/>
              <a:t>There are two types of summarizing: </a:t>
            </a:r>
            <a:endParaRPr lang="en-US" sz="2800" b="1" dirty="0" smtClean="0"/>
          </a:p>
          <a:p>
            <a:pPr algn="ctr"/>
            <a:r>
              <a:rPr lang="en-US" sz="2800" b="1" dirty="0" smtClean="0"/>
              <a:t>1</a:t>
            </a:r>
            <a:r>
              <a:rPr lang="en-US" sz="2800" b="1" dirty="0"/>
              <a:t>) free summarizing, and 2) précis-writing.</a:t>
            </a:r>
            <a:endParaRPr lang="en-US" altLang="en-US" sz="2800" b="1" dirty="0" smtClean="0"/>
          </a:p>
          <a:p>
            <a:r>
              <a:rPr lang="en-US" altLang="en-US" sz="2800" dirty="0" smtClean="0"/>
              <a:t>“</a:t>
            </a:r>
            <a:r>
              <a:rPr lang="en-US" altLang="en-US" sz="2800" dirty="0"/>
              <a:t>A </a:t>
            </a:r>
            <a:r>
              <a:rPr lang="en-US" altLang="en-US" sz="2800" dirty="0" smtClean="0"/>
              <a:t>free summary is:</a:t>
            </a:r>
          </a:p>
          <a:p>
            <a:pPr marL="514350" indent="-514350">
              <a:buAutoNum type="arabicPeriod"/>
            </a:pPr>
            <a:r>
              <a:rPr lang="en-US" altLang="en-US" sz="2800" dirty="0" smtClean="0"/>
              <a:t>A </a:t>
            </a:r>
            <a:r>
              <a:rPr lang="en-US" altLang="en-US" sz="2800" dirty="0"/>
              <a:t>condensed version of a </a:t>
            </a:r>
            <a:r>
              <a:rPr lang="en-US" altLang="en-US" sz="2800" dirty="0" smtClean="0"/>
              <a:t>broad text I.e. a book or thesis. </a:t>
            </a:r>
            <a:endParaRPr lang="en-US" altLang="en-US" sz="2800" dirty="0"/>
          </a:p>
          <a:p>
            <a:pPr marL="514350" indent="-514350">
              <a:buAutoNum type="arabicPeriod"/>
            </a:pPr>
            <a:r>
              <a:rPr lang="en-US" altLang="en-US" sz="2800" dirty="0"/>
              <a:t>A</a:t>
            </a:r>
            <a:r>
              <a:rPr lang="en-US" altLang="en-US" sz="2800" dirty="0" smtClean="0"/>
              <a:t> brief </a:t>
            </a:r>
            <a:r>
              <a:rPr lang="en-US" altLang="en-US" sz="2800" b="1" dirty="0" smtClean="0"/>
              <a:t>paraphrasing</a:t>
            </a:r>
            <a:r>
              <a:rPr lang="en-US" altLang="en-US" sz="2800" dirty="0" smtClean="0"/>
              <a:t> of the </a:t>
            </a:r>
            <a:r>
              <a:rPr lang="en-US" altLang="en-US" sz="2800" dirty="0"/>
              <a:t>main idea and relevant </a:t>
            </a:r>
            <a:r>
              <a:rPr lang="en-US" altLang="en-US" sz="2800" dirty="0" smtClean="0"/>
              <a:t>details keeping the </a:t>
            </a:r>
            <a:r>
              <a:rPr lang="en-US" altLang="en-US" sz="2800" dirty="0"/>
              <a:t>same tone as the original </a:t>
            </a:r>
            <a:r>
              <a:rPr lang="en-US" altLang="en-US" sz="2800" dirty="0" smtClean="0"/>
              <a:t>piece.</a:t>
            </a:r>
          </a:p>
          <a:p>
            <a:pPr marL="514350" indent="-514350">
              <a:buAutoNum type="arabicPeriod"/>
            </a:pPr>
            <a:r>
              <a:rPr lang="en-US" altLang="en-US" sz="2800" dirty="0" smtClean="0"/>
              <a:t>It does contain opinions and does </a:t>
            </a:r>
            <a:r>
              <a:rPr lang="en-US" altLang="en-US" sz="2800" dirty="0"/>
              <a:t>not require a </a:t>
            </a:r>
            <a:r>
              <a:rPr lang="en-US" altLang="en-US" sz="2800" dirty="0" smtClean="0"/>
              <a:t>formal conclusion. </a:t>
            </a:r>
          </a:p>
          <a:p>
            <a:pPr marL="514350" indent="-514350">
              <a:buAutoNum type="arabicPeriod"/>
            </a:pPr>
            <a:r>
              <a:rPr lang="en-US" altLang="en-US" sz="2800" dirty="0" smtClean="0"/>
              <a:t>It is </a:t>
            </a:r>
            <a:r>
              <a:rPr lang="en-US" altLang="en-US" sz="2800" dirty="0"/>
              <a:t>boiled down so that only the</a:t>
            </a:r>
            <a:r>
              <a:rPr lang="en-US" altLang="en-US" sz="2800" b="1" dirty="0"/>
              <a:t> </a:t>
            </a:r>
            <a:r>
              <a:rPr lang="en-US" altLang="en-US" sz="2800" b="1" i="1" dirty="0"/>
              <a:t>essence</a:t>
            </a:r>
            <a:r>
              <a:rPr lang="en-US" altLang="en-US" sz="2800" b="1" dirty="0"/>
              <a:t> </a:t>
            </a:r>
            <a:r>
              <a:rPr lang="en-US" altLang="en-US" sz="2800" dirty="0"/>
              <a:t>of the original </a:t>
            </a:r>
            <a:r>
              <a:rPr lang="en-US" altLang="en-US" sz="2800" dirty="0" smtClean="0"/>
              <a:t>remains.</a:t>
            </a:r>
          </a:p>
          <a:p>
            <a:pPr marL="514350" indent="-514350">
              <a:buAutoNum type="arabicPeriod"/>
            </a:pPr>
            <a:r>
              <a:rPr lang="en-US" sz="2800" dirty="0"/>
              <a:t>One of its varieties is the </a:t>
            </a:r>
            <a:r>
              <a:rPr lang="en-US" sz="2800" u="sng" dirty="0"/>
              <a:t>synopsis</a:t>
            </a:r>
            <a:r>
              <a:rPr lang="en-US" sz="2800" dirty="0"/>
              <a:t>, </a:t>
            </a:r>
            <a:r>
              <a:rPr lang="en-US" sz="2800" dirty="0" err="1"/>
              <a:t>i</a:t>
            </a:r>
            <a:r>
              <a:rPr lang="en-US" sz="2800" dirty="0"/>
              <a:t>. e., the summary of </a:t>
            </a:r>
            <a:r>
              <a:rPr lang="en-US" sz="2800" dirty="0" smtClean="0"/>
              <a:t>a book.</a:t>
            </a:r>
            <a:endParaRPr lang="en-US" altLang="en-US" sz="2800" dirty="0"/>
          </a:p>
        </p:txBody>
      </p:sp>
      <p:sp>
        <p:nvSpPr>
          <p:cNvPr id="3" name="Rectangle 2"/>
          <p:cNvSpPr/>
          <p:nvPr/>
        </p:nvSpPr>
        <p:spPr>
          <a:xfrm>
            <a:off x="920537" y="243557"/>
            <a:ext cx="8558314" cy="769441"/>
          </a:xfrm>
          <a:prstGeom prst="rect">
            <a:avLst/>
          </a:prstGeom>
        </p:spPr>
        <p:txBody>
          <a:bodyPr wrap="square">
            <a:spAutoFit/>
          </a:bodyPr>
          <a:lstStyle/>
          <a:p>
            <a:pPr algn="ctr"/>
            <a:r>
              <a:rPr lang="en-US" altLang="en-US" sz="4400" b="1" dirty="0">
                <a:latin typeface="Lucida Calligraphy" panose="03010101010101010101" pitchFamily="66" charset="0"/>
              </a:rPr>
              <a:t>What is a Summary?</a:t>
            </a:r>
            <a:endParaRPr lang="en-US" sz="4400" b="1" dirty="0">
              <a:latin typeface="Lucida Calligraphy" panose="03010101010101010101" pitchFamily="66" charset="0"/>
            </a:endParaRPr>
          </a:p>
        </p:txBody>
      </p:sp>
    </p:spTree>
    <p:extLst>
      <p:ext uri="{BB962C8B-B14F-4D97-AF65-F5344CB8AC3E}">
        <p14:creationId xmlns:p14="http://schemas.microsoft.com/office/powerpoint/2010/main" val="18289595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58990" y="401202"/>
            <a:ext cx="9404723" cy="1400530"/>
          </a:xfrm>
        </p:spPr>
        <p:txBody>
          <a:bodyPr/>
          <a:lstStyle/>
          <a:p>
            <a:r>
              <a:rPr lang="en-US" altLang="en-US" dirty="0" smtClean="0">
                <a:solidFill>
                  <a:srgbClr val="FF3300"/>
                </a:solidFill>
              </a:rPr>
              <a:t>Example for part 4 </a:t>
            </a:r>
            <a:r>
              <a:rPr lang="en-US" altLang="en-US" dirty="0">
                <a:solidFill>
                  <a:srgbClr val="FF3300"/>
                </a:solidFill>
              </a:rPr>
              <a:t>(intended audience and/or the </a:t>
            </a:r>
            <a:r>
              <a:rPr lang="en-US" altLang="en-US" dirty="0" smtClean="0">
                <a:solidFill>
                  <a:srgbClr val="FF3300"/>
                </a:solidFill>
              </a:rPr>
              <a:t>relationship)</a:t>
            </a:r>
          </a:p>
        </p:txBody>
      </p:sp>
      <p:sp>
        <p:nvSpPr>
          <p:cNvPr id="23555" name="Rectangle 3"/>
          <p:cNvSpPr>
            <a:spLocks noGrp="1" noChangeArrowheads="1"/>
          </p:cNvSpPr>
          <p:nvPr>
            <p:ph type="body" idx="1"/>
          </p:nvPr>
        </p:nvSpPr>
        <p:spPr>
          <a:xfrm>
            <a:off x="3870101" y="2039154"/>
            <a:ext cx="7257245" cy="3675845"/>
          </a:xfrm>
        </p:spPr>
        <p:txBody>
          <a:bodyPr>
            <a:noAutofit/>
          </a:bodyPr>
          <a:lstStyle/>
          <a:p>
            <a:pPr eaLnBrk="1" hangingPunct="1"/>
            <a:r>
              <a:rPr lang="en-US" altLang="en-US" sz="3200" dirty="0" smtClean="0"/>
              <a:t>Gregory engages the average woman through the themes of scandal, conniving competition, and passionate lust, all of which evokes every woman’s desire to be a queen.</a:t>
            </a:r>
          </a:p>
        </p:txBody>
      </p:sp>
      <p:graphicFrame>
        <p:nvGraphicFramePr>
          <p:cNvPr id="23556" name="Object 4"/>
          <p:cNvGraphicFramePr>
            <a:graphicFrameLocks noChangeAspect="1"/>
          </p:cNvGraphicFramePr>
          <p:nvPr>
            <p:extLst>
              <p:ext uri="{D42A27DB-BD31-4B8C-83A1-F6EECF244321}">
                <p14:modId xmlns:p14="http://schemas.microsoft.com/office/powerpoint/2010/main" val="356425226"/>
              </p:ext>
            </p:extLst>
          </p:nvPr>
        </p:nvGraphicFramePr>
        <p:xfrm>
          <a:off x="448615" y="2012086"/>
          <a:ext cx="3022600" cy="4419600"/>
        </p:xfrm>
        <a:graphic>
          <a:graphicData uri="http://schemas.openxmlformats.org/presentationml/2006/ole">
            <mc:AlternateContent xmlns:mc="http://schemas.openxmlformats.org/markup-compatibility/2006">
              <mc:Choice xmlns:v="urn:schemas-microsoft-com:vml" Requires="v">
                <p:oleObj spid="_x0000_s1127" name="Bitmap Image" r:id="rId3" imgW="2657846" imgH="3885714" progId="Paint.Picture">
                  <p:embed/>
                </p:oleObj>
              </mc:Choice>
              <mc:Fallback>
                <p:oleObj name="Bitmap Image" r:id="rId3" imgW="2657846" imgH="388571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15" y="2012086"/>
                        <a:ext cx="3022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9414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1000"/>
                                        <p:tgtEl>
                                          <p:spTgt spid="23554"/>
                                        </p:tgtEl>
                                      </p:cBhvr>
                                    </p:animEffect>
                                    <p:anim calcmode="lin" valueType="num">
                                      <p:cBhvr>
                                        <p:cTn id="8" dur="1000" fill="hold"/>
                                        <p:tgtEl>
                                          <p:spTgt spid="23554"/>
                                        </p:tgtEl>
                                        <p:attrNameLst>
                                          <p:attrName>ppt_x</p:attrName>
                                        </p:attrNameLst>
                                      </p:cBhvr>
                                      <p:tavLst>
                                        <p:tav tm="0">
                                          <p:val>
                                            <p:strVal val="#ppt_x"/>
                                          </p:val>
                                        </p:tav>
                                        <p:tav tm="100000">
                                          <p:val>
                                            <p:strVal val="#ppt_x"/>
                                          </p:val>
                                        </p:tav>
                                      </p:tavLst>
                                    </p:anim>
                                    <p:anim calcmode="lin" valueType="num">
                                      <p:cBhvr>
                                        <p:cTn id="9" dur="1000" fill="hold"/>
                                        <p:tgtEl>
                                          <p:spTgt spid="235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232" y="723174"/>
            <a:ext cx="9404723" cy="976837"/>
          </a:xfrm>
        </p:spPr>
        <p:txBody>
          <a:bodyPr/>
          <a:lstStyle/>
          <a:p>
            <a:r>
              <a:rPr lang="en-US" dirty="0" smtClean="0">
                <a:latin typeface="Lucida Calligraphy" panose="03010101010101010101" pitchFamily="66" charset="0"/>
              </a:rPr>
              <a:t>Summary/Precise, polishing.</a:t>
            </a:r>
            <a:endParaRPr lang="en-US" dirty="0">
              <a:latin typeface="Lucida Calligraphy" panose="03010101010101010101" pitchFamily="66" charset="0"/>
            </a:endParaRPr>
          </a:p>
        </p:txBody>
      </p:sp>
      <p:sp>
        <p:nvSpPr>
          <p:cNvPr id="3" name="Rectangle 2"/>
          <p:cNvSpPr/>
          <p:nvPr/>
        </p:nvSpPr>
        <p:spPr>
          <a:xfrm>
            <a:off x="270456" y="2214641"/>
            <a:ext cx="11449318" cy="2554545"/>
          </a:xfrm>
          <a:prstGeom prst="rect">
            <a:avLst/>
          </a:prstGeom>
        </p:spPr>
        <p:txBody>
          <a:bodyPr wrap="square">
            <a:spAutoFit/>
          </a:bodyPr>
          <a:lstStyle/>
          <a:p>
            <a:endParaRPr lang="en-US" sz="3200" dirty="0">
              <a:latin typeface="Times New Roman" panose="02020603050405020304" pitchFamily="18" charset="0"/>
            </a:endParaRPr>
          </a:p>
          <a:p>
            <a:r>
              <a:rPr lang="en-US" sz="3200" dirty="0">
                <a:latin typeface="Times New Roman" panose="02020603050405020304" pitchFamily="18" charset="0"/>
              </a:rPr>
              <a:t>Finally, double-check to make sure that your summary contains no </a:t>
            </a:r>
          </a:p>
          <a:p>
            <a:r>
              <a:rPr lang="en-US" sz="3200" dirty="0">
                <a:latin typeface="Times New Roman" panose="02020603050405020304" pitchFamily="18" charset="0"/>
              </a:rPr>
              <a:t>–Inadvertent plagiarism </a:t>
            </a:r>
          </a:p>
          <a:p>
            <a:r>
              <a:rPr lang="en-US" sz="3200" dirty="0">
                <a:latin typeface="Times New Roman" panose="02020603050405020304" pitchFamily="18" charset="0"/>
              </a:rPr>
              <a:t>–Thoughts or analysis of your own </a:t>
            </a:r>
          </a:p>
          <a:p>
            <a:r>
              <a:rPr lang="en-US" sz="3200" dirty="0">
                <a:latin typeface="Times New Roman" panose="02020603050405020304" pitchFamily="18" charset="0"/>
              </a:rPr>
              <a:t>–Spelling or grammatical errors </a:t>
            </a:r>
          </a:p>
        </p:txBody>
      </p:sp>
    </p:spTree>
    <p:extLst>
      <p:ext uri="{BB962C8B-B14F-4D97-AF65-F5344CB8AC3E}">
        <p14:creationId xmlns:p14="http://schemas.microsoft.com/office/powerpoint/2010/main" val="38475116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13" y="169382"/>
            <a:ext cx="9404723" cy="1105626"/>
          </a:xfrm>
        </p:spPr>
        <p:txBody>
          <a:bodyPr/>
          <a:lstStyle/>
          <a:p>
            <a:pPr algn="ctr"/>
            <a:r>
              <a:rPr lang="en-US" b="1" dirty="0" smtClean="0">
                <a:latin typeface="Lucida Calligraphy" panose="03010101010101010101" pitchFamily="66" charset="0"/>
              </a:rPr>
              <a:t>Tips </a:t>
            </a:r>
            <a:endParaRPr lang="en-US" b="1" dirty="0">
              <a:latin typeface="Lucida Calligraphy" panose="03010101010101010101" pitchFamily="66" charset="0"/>
            </a:endParaRPr>
          </a:p>
        </p:txBody>
      </p:sp>
      <p:sp>
        <p:nvSpPr>
          <p:cNvPr id="3" name="Rectangle 2"/>
          <p:cNvSpPr/>
          <p:nvPr/>
        </p:nvSpPr>
        <p:spPr>
          <a:xfrm>
            <a:off x="334851" y="1275008"/>
            <a:ext cx="11565228" cy="4893647"/>
          </a:xfrm>
          <a:prstGeom prst="rect">
            <a:avLst/>
          </a:prstGeom>
        </p:spPr>
        <p:txBody>
          <a:bodyPr wrap="square">
            <a:spAutoFit/>
          </a:bodyPr>
          <a:lstStyle/>
          <a:p>
            <a:pPr marL="457200" indent="-457200">
              <a:buAutoNum type="arabicPeriod"/>
            </a:pPr>
            <a:r>
              <a:rPr lang="en-US" sz="2400" dirty="0" smtClean="0">
                <a:latin typeface="Helvetica" panose="020B0604020202020204" pitchFamily="34" charset="0"/>
              </a:rPr>
              <a:t>Make </a:t>
            </a:r>
            <a:r>
              <a:rPr lang="en-US" sz="2400" dirty="0">
                <a:latin typeface="Helvetica" panose="020B0604020202020204" pitchFamily="34" charset="0"/>
              </a:rPr>
              <a:t>it clear to the reader that you are reporting somebody </a:t>
            </a:r>
            <a:r>
              <a:rPr lang="en-US" sz="2400" dirty="0" smtClean="0">
                <a:latin typeface="Helvetica" panose="020B0604020202020204" pitchFamily="34" charset="0"/>
              </a:rPr>
              <a:t>else’s views</a:t>
            </a:r>
            <a:r>
              <a:rPr lang="en-US" sz="2400" dirty="0">
                <a:latin typeface="Helvetica" panose="020B0604020202020204" pitchFamily="34" charset="0"/>
              </a:rPr>
              <a:t>, not your own, which means you will have to make use of </a:t>
            </a:r>
            <a:r>
              <a:rPr lang="en-US" sz="2400" b="1">
                <a:solidFill>
                  <a:srgbClr val="FF0000"/>
                </a:solidFill>
                <a:latin typeface="Helvetica-Bold"/>
              </a:rPr>
              <a:t>reporting </a:t>
            </a:r>
            <a:r>
              <a:rPr lang="en-US" sz="2400" b="1" smtClean="0">
                <a:solidFill>
                  <a:srgbClr val="FF0000"/>
                </a:solidFill>
                <a:latin typeface="Helvetica-Bold"/>
              </a:rPr>
              <a:t>structures</a:t>
            </a:r>
            <a:r>
              <a:rPr lang="en-US" sz="2400">
                <a:latin typeface="Helvetica" panose="020B0604020202020204" pitchFamily="34" charset="0"/>
              </a:rPr>
              <a:t>.</a:t>
            </a:r>
            <a:r>
              <a:rPr lang="en-US" sz="2400" smtClean="0">
                <a:latin typeface="Helvetica" panose="020B0604020202020204" pitchFamily="34" charset="0"/>
              </a:rPr>
              <a:t> </a:t>
            </a:r>
            <a:r>
              <a:rPr lang="en-US" sz="2400" dirty="0" smtClean="0">
                <a:solidFill>
                  <a:srgbClr val="FF0000"/>
                </a:solidFill>
                <a:latin typeface="Helvetica" panose="020B0604020202020204" pitchFamily="34" charset="0"/>
              </a:rPr>
              <a:t>repotted speech. </a:t>
            </a:r>
          </a:p>
          <a:p>
            <a:endParaRPr lang="en-US" sz="2400" dirty="0">
              <a:solidFill>
                <a:srgbClr val="FF0000"/>
              </a:solidFill>
              <a:latin typeface="Helvetica" panose="020B0604020202020204" pitchFamily="34" charset="0"/>
            </a:endParaRPr>
          </a:p>
          <a:p>
            <a:r>
              <a:rPr lang="en-US" sz="2400" dirty="0">
                <a:latin typeface="Helvetica" panose="020B0604020202020204" pitchFamily="34" charset="0"/>
              </a:rPr>
              <a:t>According to </a:t>
            </a:r>
            <a:r>
              <a:rPr lang="en-US" sz="2400" dirty="0" smtClean="0">
                <a:latin typeface="Helvetica" panose="020B0604020202020204" pitchFamily="34" charset="0"/>
              </a:rPr>
              <a:t>Ms. </a:t>
            </a:r>
            <a:r>
              <a:rPr lang="en-US" sz="2400" dirty="0">
                <a:latin typeface="Helvetica" panose="020B0604020202020204" pitchFamily="34" charset="0"/>
              </a:rPr>
              <a:t>Green, </a:t>
            </a:r>
            <a:r>
              <a:rPr lang="en-US" sz="2400" dirty="0" smtClean="0">
                <a:latin typeface="Helvetica" panose="020B0604020202020204" pitchFamily="34" charset="0"/>
              </a:rPr>
              <a:t>…</a:t>
            </a:r>
          </a:p>
          <a:p>
            <a:endParaRPr lang="en-US" sz="2400" dirty="0">
              <a:latin typeface="Helvetica" panose="020B0604020202020204" pitchFamily="34" charset="0"/>
            </a:endParaRPr>
          </a:p>
          <a:p>
            <a:r>
              <a:rPr lang="en-US" sz="2400" dirty="0" smtClean="0">
                <a:latin typeface="Helvetica" panose="020B0604020202020204" pitchFamily="34" charset="0"/>
              </a:rPr>
              <a:t>Ms. </a:t>
            </a:r>
            <a:r>
              <a:rPr lang="en-US" sz="2400" dirty="0">
                <a:latin typeface="Helvetica" panose="020B0604020202020204" pitchFamily="34" charset="0"/>
              </a:rPr>
              <a:t>Green pointed out // said // added // told the interviewer that …</a:t>
            </a:r>
          </a:p>
          <a:p>
            <a:r>
              <a:rPr lang="en-US" sz="2400" dirty="0" smtClean="0">
                <a:latin typeface="Helvetica" panose="020B0604020202020204" pitchFamily="34" charset="0"/>
              </a:rPr>
              <a:t>Ms. </a:t>
            </a:r>
            <a:r>
              <a:rPr lang="en-US" sz="2400" dirty="0">
                <a:latin typeface="Helvetica" panose="020B0604020202020204" pitchFamily="34" charset="0"/>
              </a:rPr>
              <a:t>Green went on to say that </a:t>
            </a:r>
            <a:r>
              <a:rPr lang="en-US" sz="2400" dirty="0" smtClean="0">
                <a:latin typeface="Helvetica" panose="020B0604020202020204" pitchFamily="34" charset="0"/>
              </a:rPr>
              <a:t>…</a:t>
            </a:r>
          </a:p>
          <a:p>
            <a:endParaRPr lang="en-US" sz="2400" dirty="0">
              <a:latin typeface="Helvetica" panose="020B0604020202020204" pitchFamily="34" charset="0"/>
            </a:endParaRPr>
          </a:p>
          <a:p>
            <a:r>
              <a:rPr lang="en-US" sz="2400" dirty="0">
                <a:latin typeface="Helvetica" panose="020B0604020202020204" pitchFamily="34" charset="0"/>
              </a:rPr>
              <a:t>2. F</a:t>
            </a:r>
            <a:r>
              <a:rPr lang="en-US" sz="2400" dirty="0" smtClean="0">
                <a:latin typeface="Helvetica" panose="020B0604020202020204" pitchFamily="34" charset="0"/>
              </a:rPr>
              <a:t>ind </a:t>
            </a:r>
            <a:r>
              <a:rPr lang="en-US" sz="2400" dirty="0">
                <a:latin typeface="Helvetica" panose="020B0604020202020204" pitchFamily="34" charset="0"/>
              </a:rPr>
              <a:t>the use of the </a:t>
            </a:r>
            <a:r>
              <a:rPr lang="en-US" sz="2400" b="1" dirty="0">
                <a:solidFill>
                  <a:srgbClr val="FF0000"/>
                </a:solidFill>
                <a:latin typeface="Helvetica-Bold"/>
              </a:rPr>
              <a:t>Passive Voice </a:t>
            </a:r>
            <a:r>
              <a:rPr lang="en-US" sz="2400" dirty="0" smtClean="0">
                <a:latin typeface="Helvetica" panose="020B0604020202020204" pitchFamily="34" charset="0"/>
              </a:rPr>
              <a:t>necessary.</a:t>
            </a:r>
          </a:p>
          <a:p>
            <a:r>
              <a:rPr lang="en-US" sz="2400" dirty="0" smtClean="0">
                <a:latin typeface="Helvetica" panose="020B0604020202020204" pitchFamily="34" charset="0"/>
              </a:rPr>
              <a:t>It </a:t>
            </a:r>
            <a:r>
              <a:rPr lang="en-US" sz="2400" dirty="0">
                <a:latin typeface="Helvetica" panose="020B0604020202020204" pitchFamily="34" charset="0"/>
              </a:rPr>
              <a:t>was said that …</a:t>
            </a:r>
          </a:p>
          <a:p>
            <a:r>
              <a:rPr lang="en-US" sz="2400" dirty="0">
                <a:latin typeface="Helvetica" panose="020B0604020202020204" pitchFamily="34" charset="0"/>
              </a:rPr>
              <a:t>The point was made that …</a:t>
            </a:r>
          </a:p>
          <a:p>
            <a:r>
              <a:rPr lang="en-US" sz="2400" dirty="0">
                <a:latin typeface="Helvetica" panose="020B0604020202020204" pitchFamily="34" charset="0"/>
              </a:rPr>
              <a:t>A different point of view was expressed by …</a:t>
            </a:r>
            <a:endParaRPr lang="en-US" sz="2400" dirty="0"/>
          </a:p>
        </p:txBody>
      </p:sp>
    </p:spTree>
    <p:extLst>
      <p:ext uri="{BB962C8B-B14F-4D97-AF65-F5344CB8AC3E}">
        <p14:creationId xmlns:p14="http://schemas.microsoft.com/office/powerpoint/2010/main" val="27238010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443" y="259535"/>
            <a:ext cx="10661540" cy="1118504"/>
          </a:xfrm>
        </p:spPr>
        <p:txBody>
          <a:bodyPr/>
          <a:lstStyle/>
          <a:p>
            <a:pPr algn="ctr"/>
            <a:r>
              <a:rPr lang="en-US" b="1" dirty="0">
                <a:latin typeface="Lucida Calligraphy" panose="03010101010101010101" pitchFamily="66" charset="0"/>
              </a:rPr>
              <a:t>Tips</a:t>
            </a:r>
            <a:endParaRPr lang="en-US" dirty="0"/>
          </a:p>
        </p:txBody>
      </p:sp>
      <p:sp>
        <p:nvSpPr>
          <p:cNvPr id="5" name="Rectangle 4"/>
          <p:cNvSpPr/>
          <p:nvPr/>
        </p:nvSpPr>
        <p:spPr>
          <a:xfrm>
            <a:off x="285502" y="1025794"/>
            <a:ext cx="11436440" cy="4493538"/>
          </a:xfrm>
          <a:prstGeom prst="rect">
            <a:avLst/>
          </a:prstGeom>
        </p:spPr>
        <p:txBody>
          <a:bodyPr wrap="square">
            <a:spAutoFit/>
          </a:bodyPr>
          <a:lstStyle/>
          <a:p>
            <a:r>
              <a:rPr lang="en-US" sz="2200" dirty="0">
                <a:latin typeface="Helvetica" panose="020B0604020202020204" pitchFamily="34" charset="0"/>
              </a:rPr>
              <a:t>3</a:t>
            </a:r>
            <a:r>
              <a:rPr lang="en-US" sz="2200" dirty="0">
                <a:solidFill>
                  <a:srgbClr val="FF0000"/>
                </a:solidFill>
                <a:latin typeface="Helvetica" panose="020B0604020202020204" pitchFamily="34" charset="0"/>
              </a:rPr>
              <a:t>. </a:t>
            </a:r>
            <a:r>
              <a:rPr lang="en-US" sz="2200" b="1" dirty="0">
                <a:solidFill>
                  <a:srgbClr val="FF0000"/>
                </a:solidFill>
                <a:latin typeface="Helvetica-Bold"/>
              </a:rPr>
              <a:t>Existential constructions </a:t>
            </a:r>
            <a:r>
              <a:rPr lang="en-US" sz="2200" dirty="0">
                <a:latin typeface="Helvetica" panose="020B0604020202020204" pitchFamily="34" charset="0"/>
              </a:rPr>
              <a:t>are also useful in this genre:</a:t>
            </a:r>
          </a:p>
          <a:p>
            <a:r>
              <a:rPr lang="en-US" sz="2200" dirty="0">
                <a:latin typeface="Helvetica" panose="020B0604020202020204" pitchFamily="34" charset="0"/>
              </a:rPr>
              <a:t>There was no unanimity about </a:t>
            </a:r>
            <a:r>
              <a:rPr lang="en-US" sz="2200" dirty="0" smtClean="0">
                <a:latin typeface="Helvetica" panose="020B0604020202020204" pitchFamily="34" charset="0"/>
              </a:rPr>
              <a:t>…, The </a:t>
            </a:r>
            <a:r>
              <a:rPr lang="en-US" sz="2200" dirty="0">
                <a:latin typeface="Helvetica" panose="020B0604020202020204" pitchFamily="34" charset="0"/>
              </a:rPr>
              <a:t>panel could not reach a decision on </a:t>
            </a:r>
            <a:r>
              <a:rPr lang="en-US" sz="2200" dirty="0" smtClean="0">
                <a:latin typeface="Helvetica" panose="020B0604020202020204" pitchFamily="34" charset="0"/>
              </a:rPr>
              <a:t>…, </a:t>
            </a:r>
          </a:p>
          <a:p>
            <a:r>
              <a:rPr lang="en-US" sz="2200" dirty="0" smtClean="0">
                <a:latin typeface="Helvetica" panose="020B0604020202020204" pitchFamily="34" charset="0"/>
              </a:rPr>
              <a:t>The </a:t>
            </a:r>
            <a:r>
              <a:rPr lang="en-US" sz="2200" dirty="0">
                <a:latin typeface="Helvetica" panose="020B0604020202020204" pitchFamily="34" charset="0"/>
              </a:rPr>
              <a:t>mind of the meeting was </a:t>
            </a:r>
            <a:r>
              <a:rPr lang="en-US" sz="2200" dirty="0" smtClean="0">
                <a:latin typeface="Helvetica" panose="020B0604020202020204" pitchFamily="34" charset="0"/>
              </a:rPr>
              <a:t>…</a:t>
            </a:r>
          </a:p>
          <a:p>
            <a:endParaRPr lang="en-US" sz="2200" dirty="0">
              <a:latin typeface="Helvetica" panose="020B0604020202020204" pitchFamily="34" charset="0"/>
            </a:endParaRPr>
          </a:p>
          <a:p>
            <a:r>
              <a:rPr lang="en-US" sz="2200" b="1" dirty="0"/>
              <a:t>4. F</a:t>
            </a:r>
            <a:r>
              <a:rPr lang="en-US" sz="2200" b="1" dirty="0" smtClean="0"/>
              <a:t>ollow </a:t>
            </a:r>
            <a:r>
              <a:rPr lang="en-US" sz="2200" b="1" dirty="0"/>
              <a:t>the conventions </a:t>
            </a:r>
            <a:r>
              <a:rPr lang="en-US" sz="2200" b="1" dirty="0" smtClean="0"/>
              <a:t>of </a:t>
            </a:r>
            <a:r>
              <a:rPr lang="en-US" sz="2200" b="1" dirty="0" smtClean="0">
                <a:solidFill>
                  <a:srgbClr val="FF0000"/>
                </a:solidFill>
              </a:rPr>
              <a:t>Indirect </a:t>
            </a:r>
            <a:r>
              <a:rPr lang="en-US" sz="2200" b="1" dirty="0">
                <a:solidFill>
                  <a:srgbClr val="FF0000"/>
                </a:solidFill>
              </a:rPr>
              <a:t>Speech</a:t>
            </a:r>
            <a:r>
              <a:rPr lang="en-US" sz="2200" b="1" dirty="0"/>
              <a:t>. </a:t>
            </a:r>
            <a:r>
              <a:rPr lang="en-US" sz="2200" b="1" dirty="0" smtClean="0"/>
              <a:t>Use transformation </a:t>
            </a:r>
            <a:r>
              <a:rPr lang="en-US" sz="2200" b="1" dirty="0"/>
              <a:t>from Direct to </a:t>
            </a:r>
            <a:r>
              <a:rPr lang="en-US" sz="2200" b="1" dirty="0" smtClean="0"/>
              <a:t>Reported.</a:t>
            </a:r>
            <a:endParaRPr lang="en-US" sz="2200" b="1" dirty="0"/>
          </a:p>
          <a:p>
            <a:endParaRPr lang="en-US" sz="2200" dirty="0" smtClean="0"/>
          </a:p>
          <a:p>
            <a:r>
              <a:rPr lang="en-US" sz="2200" dirty="0" smtClean="0"/>
              <a:t>a</a:t>
            </a:r>
            <a:r>
              <a:rPr lang="en-US" sz="2200" dirty="0"/>
              <a:t>) The predominant verb tense will be the </a:t>
            </a:r>
            <a:r>
              <a:rPr lang="en-US" sz="2200" b="1" dirty="0"/>
              <a:t>Simple Past</a:t>
            </a:r>
            <a:r>
              <a:rPr lang="en-US" sz="2200" dirty="0"/>
              <a:t>, e.g. am </a:t>
            </a:r>
            <a:r>
              <a:rPr lang="en-US" sz="2200" dirty="0" smtClean="0"/>
              <a:t>doing=&gt; </a:t>
            </a:r>
            <a:r>
              <a:rPr lang="en-US" sz="2200" dirty="0"/>
              <a:t>was doing</a:t>
            </a:r>
          </a:p>
          <a:p>
            <a:r>
              <a:rPr lang="en-US" sz="2200" dirty="0"/>
              <a:t>The so-called historical present is not used in English, except with universal truths, e.g.</a:t>
            </a:r>
          </a:p>
          <a:p>
            <a:r>
              <a:rPr lang="en-US" sz="2200" dirty="0" smtClean="0"/>
              <a:t>b</a:t>
            </a:r>
            <a:r>
              <a:rPr lang="en-US" sz="2200" dirty="0"/>
              <a:t>) You will have to adapt </a:t>
            </a:r>
            <a:r>
              <a:rPr lang="en-US" sz="2200" b="1" dirty="0"/>
              <a:t>spatial </a:t>
            </a:r>
            <a:r>
              <a:rPr lang="en-US" sz="2200" dirty="0"/>
              <a:t>references, e.g. here  there</a:t>
            </a:r>
          </a:p>
          <a:p>
            <a:r>
              <a:rPr lang="en-US" sz="2200" dirty="0"/>
              <a:t>c) You will have to adapt </a:t>
            </a:r>
            <a:r>
              <a:rPr lang="en-US" sz="2200" b="1" dirty="0"/>
              <a:t>temporal </a:t>
            </a:r>
            <a:r>
              <a:rPr lang="en-US" sz="2200" dirty="0"/>
              <a:t>references, e.g. yesterday  the day before</a:t>
            </a:r>
          </a:p>
          <a:p>
            <a:r>
              <a:rPr lang="en-US" sz="2200" dirty="0"/>
              <a:t>d) You will have to adapt </a:t>
            </a:r>
            <a:r>
              <a:rPr lang="en-US" sz="2200" b="1" dirty="0"/>
              <a:t>number</a:t>
            </a:r>
            <a:r>
              <a:rPr lang="en-US" sz="2200" dirty="0"/>
              <a:t>, e.g. you  he // she // they</a:t>
            </a:r>
          </a:p>
        </p:txBody>
      </p:sp>
    </p:spTree>
    <p:extLst>
      <p:ext uri="{BB962C8B-B14F-4D97-AF65-F5344CB8AC3E}">
        <p14:creationId xmlns:p14="http://schemas.microsoft.com/office/powerpoint/2010/main" val="1972355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66989"/>
          </a:xfrm>
        </p:spPr>
        <p:txBody>
          <a:bodyPr/>
          <a:lstStyle/>
          <a:p>
            <a:pPr algn="ctr"/>
            <a:endParaRPr lang="en-US" dirty="0"/>
          </a:p>
        </p:txBody>
      </p:sp>
      <p:sp>
        <p:nvSpPr>
          <p:cNvPr id="3" name="Rectangle 2"/>
          <p:cNvSpPr/>
          <p:nvPr/>
        </p:nvSpPr>
        <p:spPr>
          <a:xfrm>
            <a:off x="347729" y="1519707"/>
            <a:ext cx="11217499" cy="3785652"/>
          </a:xfrm>
          <a:prstGeom prst="rect">
            <a:avLst/>
          </a:prstGeom>
        </p:spPr>
        <p:txBody>
          <a:bodyPr wrap="square">
            <a:spAutoFit/>
          </a:bodyPr>
          <a:lstStyle/>
          <a:p>
            <a:r>
              <a:rPr lang="en-US" sz="2000" dirty="0">
                <a:latin typeface="Helvetica" panose="020B0604020202020204" pitchFamily="34" charset="0"/>
              </a:rPr>
              <a:t>5. </a:t>
            </a:r>
            <a:r>
              <a:rPr lang="en-US" sz="2000" dirty="0" smtClean="0">
                <a:latin typeface="Helvetica" panose="020B0604020202020204" pitchFamily="34" charset="0"/>
              </a:rPr>
              <a:t>Use the following </a:t>
            </a:r>
            <a:r>
              <a:rPr lang="en-US" sz="2000" b="1" dirty="0" smtClean="0">
                <a:solidFill>
                  <a:srgbClr val="FF0000"/>
                </a:solidFill>
                <a:latin typeface="Helvetica-Bold"/>
              </a:rPr>
              <a:t>three </a:t>
            </a:r>
            <a:r>
              <a:rPr lang="en-US" sz="2000" b="1" dirty="0">
                <a:solidFill>
                  <a:srgbClr val="FF0000"/>
                </a:solidFill>
                <a:latin typeface="Helvetica-Bold"/>
              </a:rPr>
              <a:t>kinds of sentences</a:t>
            </a:r>
            <a:r>
              <a:rPr lang="en-US" sz="2000" b="1" dirty="0" smtClean="0">
                <a:solidFill>
                  <a:srgbClr val="FF0000"/>
                </a:solidFill>
                <a:latin typeface="Helvetica" panose="020B0604020202020204" pitchFamily="34" charset="0"/>
              </a:rPr>
              <a:t>:</a:t>
            </a:r>
          </a:p>
          <a:p>
            <a:endParaRPr lang="en-US" sz="2000" b="1" dirty="0">
              <a:solidFill>
                <a:srgbClr val="FF0000"/>
              </a:solidFill>
              <a:latin typeface="Helvetica" panose="020B0604020202020204" pitchFamily="34" charset="0"/>
            </a:endParaRPr>
          </a:p>
          <a:p>
            <a:r>
              <a:rPr lang="en-US" sz="2000" dirty="0">
                <a:latin typeface="Helvetica" panose="020B0604020202020204" pitchFamily="34" charset="0"/>
              </a:rPr>
              <a:t>a) </a:t>
            </a:r>
            <a:r>
              <a:rPr lang="en-US" sz="2000" b="1" dirty="0">
                <a:solidFill>
                  <a:srgbClr val="FF0000"/>
                </a:solidFill>
                <a:latin typeface="Helvetica-Bold"/>
              </a:rPr>
              <a:t>Statements</a:t>
            </a:r>
            <a:r>
              <a:rPr lang="en-US" sz="2000" dirty="0">
                <a:solidFill>
                  <a:srgbClr val="FF0000"/>
                </a:solidFill>
                <a:latin typeface="Helvetica" panose="020B0604020202020204" pitchFamily="34" charset="0"/>
              </a:rPr>
              <a:t>: </a:t>
            </a:r>
            <a:r>
              <a:rPr lang="en-US" sz="2000" dirty="0">
                <a:latin typeface="Helvetica" panose="020B0604020202020204" pitchFamily="34" charset="0"/>
              </a:rPr>
              <a:t>here you need to follow the </a:t>
            </a:r>
            <a:r>
              <a:rPr lang="en-US" sz="2000" b="1" dirty="0">
                <a:solidFill>
                  <a:srgbClr val="FF0000"/>
                </a:solidFill>
                <a:latin typeface="Helvetica" panose="020B0604020202020204" pitchFamily="34" charset="0"/>
              </a:rPr>
              <a:t>reporting verb with “that”, </a:t>
            </a:r>
            <a:r>
              <a:rPr lang="en-US" sz="2000" dirty="0">
                <a:latin typeface="Helvetica" panose="020B0604020202020204" pitchFamily="34" charset="0"/>
              </a:rPr>
              <a:t>but it is optional:</a:t>
            </a:r>
          </a:p>
          <a:p>
            <a:r>
              <a:rPr lang="en-US" sz="2000" b="1" dirty="0">
                <a:latin typeface="Helvetica" panose="020B0604020202020204" pitchFamily="34" charset="0"/>
              </a:rPr>
              <a:t>Ex</a:t>
            </a:r>
            <a:r>
              <a:rPr lang="en-US" sz="2000" dirty="0">
                <a:latin typeface="Helvetica" panose="020B0604020202020204" pitchFamily="34" charset="0"/>
              </a:rPr>
              <a:t>: </a:t>
            </a:r>
            <a:r>
              <a:rPr lang="en-US" sz="2000" i="1" dirty="0">
                <a:latin typeface="Helvetica-Oblique"/>
              </a:rPr>
              <a:t>said to, told, informed, boasted, commented, remarked, mentioned to the </a:t>
            </a:r>
            <a:r>
              <a:rPr lang="en-US" sz="2000" i="1" dirty="0" smtClean="0">
                <a:latin typeface="Helvetica-Oblique"/>
              </a:rPr>
              <a:t>meeting</a:t>
            </a:r>
            <a:r>
              <a:rPr lang="en-US" sz="2000" dirty="0" smtClean="0">
                <a:latin typeface="Helvetica" panose="020B0604020202020204" pitchFamily="34" charset="0"/>
              </a:rPr>
              <a:t>, etc.</a:t>
            </a:r>
          </a:p>
          <a:p>
            <a:endParaRPr lang="en-US" sz="2000" dirty="0">
              <a:latin typeface="Helvetica" panose="020B0604020202020204" pitchFamily="34" charset="0"/>
            </a:endParaRPr>
          </a:p>
          <a:p>
            <a:r>
              <a:rPr lang="en-US" sz="2000" dirty="0">
                <a:latin typeface="Helvetica" panose="020B0604020202020204" pitchFamily="34" charset="0"/>
              </a:rPr>
              <a:t>b) </a:t>
            </a:r>
            <a:r>
              <a:rPr lang="en-US" sz="2000" b="1" dirty="0">
                <a:solidFill>
                  <a:srgbClr val="FF0000"/>
                </a:solidFill>
                <a:latin typeface="Helvetica-Bold"/>
              </a:rPr>
              <a:t>Questions</a:t>
            </a:r>
            <a:r>
              <a:rPr lang="en-US" sz="2000" dirty="0">
                <a:solidFill>
                  <a:srgbClr val="FF0000"/>
                </a:solidFill>
                <a:latin typeface="Helvetica" panose="020B0604020202020204" pitchFamily="34" charset="0"/>
              </a:rPr>
              <a:t>: </a:t>
            </a:r>
            <a:r>
              <a:rPr lang="en-US" sz="2000" dirty="0">
                <a:latin typeface="Helvetica" panose="020B0604020202020204" pitchFamily="34" charset="0"/>
              </a:rPr>
              <a:t>here you need to follow the </a:t>
            </a:r>
            <a:r>
              <a:rPr lang="en-US" sz="2000" b="1" dirty="0">
                <a:solidFill>
                  <a:srgbClr val="FF0000"/>
                </a:solidFill>
                <a:latin typeface="Helvetica" panose="020B0604020202020204" pitchFamily="34" charset="0"/>
              </a:rPr>
              <a:t>reporting verb with “if</a:t>
            </a:r>
            <a:r>
              <a:rPr lang="en-US" sz="2000" dirty="0">
                <a:solidFill>
                  <a:srgbClr val="FF0000"/>
                </a:solidFill>
                <a:latin typeface="Helvetica" panose="020B0604020202020204" pitchFamily="34" charset="0"/>
              </a:rPr>
              <a:t>” or “whether”</a:t>
            </a:r>
            <a:r>
              <a:rPr lang="en-US" sz="2000" dirty="0">
                <a:latin typeface="Helvetica" panose="020B0604020202020204" pitchFamily="34" charset="0"/>
              </a:rPr>
              <a:t>. Remember</a:t>
            </a:r>
          </a:p>
          <a:p>
            <a:r>
              <a:rPr lang="en-US" sz="2000" dirty="0">
                <a:latin typeface="Helvetica" panose="020B0604020202020204" pitchFamily="34" charset="0"/>
              </a:rPr>
              <a:t>not to write any question marks:</a:t>
            </a:r>
          </a:p>
          <a:p>
            <a:r>
              <a:rPr lang="en-US" sz="2000" b="1" dirty="0">
                <a:latin typeface="Helvetica" panose="020B0604020202020204" pitchFamily="34" charset="0"/>
              </a:rPr>
              <a:t>Ex: </a:t>
            </a:r>
            <a:r>
              <a:rPr lang="en-US" sz="2000" i="1" dirty="0">
                <a:latin typeface="Helvetica-Oblique"/>
              </a:rPr>
              <a:t>asked, wanted to know, enquired, wondered, was curious to know, </a:t>
            </a:r>
            <a:r>
              <a:rPr lang="en-US" sz="2000" i="1" dirty="0" smtClean="0">
                <a:latin typeface="Helvetica-Oblique"/>
              </a:rPr>
              <a:t>requested, begged</a:t>
            </a:r>
            <a:r>
              <a:rPr lang="en-US" sz="2000" dirty="0">
                <a:latin typeface="Helvetica" panose="020B0604020202020204" pitchFamily="34" charset="0"/>
              </a:rPr>
              <a:t>, etc</a:t>
            </a:r>
            <a:r>
              <a:rPr lang="en-US" sz="2000" dirty="0" smtClean="0">
                <a:latin typeface="Helvetica" panose="020B0604020202020204" pitchFamily="34" charset="0"/>
              </a:rPr>
              <a:t>.</a:t>
            </a:r>
          </a:p>
          <a:p>
            <a:endParaRPr lang="en-US" sz="2000" dirty="0">
              <a:latin typeface="Helvetica" panose="020B0604020202020204" pitchFamily="34" charset="0"/>
            </a:endParaRPr>
          </a:p>
          <a:p>
            <a:r>
              <a:rPr lang="en-US" sz="2000" dirty="0">
                <a:latin typeface="Helvetica" panose="020B0604020202020204" pitchFamily="34" charset="0"/>
              </a:rPr>
              <a:t>c) </a:t>
            </a:r>
            <a:r>
              <a:rPr lang="en-US" sz="2000" b="1" dirty="0">
                <a:solidFill>
                  <a:srgbClr val="FF0000"/>
                </a:solidFill>
                <a:latin typeface="Helvetica-Bold"/>
              </a:rPr>
              <a:t>Orders</a:t>
            </a:r>
            <a:r>
              <a:rPr lang="en-US" sz="2000" dirty="0">
                <a:solidFill>
                  <a:srgbClr val="FF0000"/>
                </a:solidFill>
                <a:latin typeface="Helvetica" panose="020B0604020202020204" pitchFamily="34" charset="0"/>
              </a:rPr>
              <a:t>: </a:t>
            </a:r>
            <a:r>
              <a:rPr lang="en-US" sz="2000" dirty="0">
                <a:latin typeface="Helvetica" panose="020B0604020202020204" pitchFamily="34" charset="0"/>
              </a:rPr>
              <a:t>here you need to follow the </a:t>
            </a:r>
            <a:r>
              <a:rPr lang="en-US" sz="2000" b="1" dirty="0">
                <a:solidFill>
                  <a:srgbClr val="FF0000"/>
                </a:solidFill>
                <a:latin typeface="Helvetica" panose="020B0604020202020204" pitchFamily="34" charset="0"/>
              </a:rPr>
              <a:t>reporting verb with “to + infinitive</a:t>
            </a:r>
            <a:r>
              <a:rPr lang="en-US" sz="2000" dirty="0">
                <a:solidFill>
                  <a:srgbClr val="FF0000"/>
                </a:solidFill>
                <a:latin typeface="Helvetica" panose="020B0604020202020204" pitchFamily="34" charset="0"/>
              </a:rPr>
              <a:t>”</a:t>
            </a:r>
            <a:r>
              <a:rPr lang="en-US" sz="2000" dirty="0">
                <a:latin typeface="Helvetica" panose="020B0604020202020204" pitchFamily="34" charset="0"/>
              </a:rPr>
              <a:t>. Remember not </a:t>
            </a:r>
            <a:r>
              <a:rPr lang="en-US" sz="2000" dirty="0" smtClean="0">
                <a:latin typeface="Helvetica" panose="020B0604020202020204" pitchFamily="34" charset="0"/>
              </a:rPr>
              <a:t>to write </a:t>
            </a:r>
            <a:r>
              <a:rPr lang="en-US" sz="2000" dirty="0">
                <a:latin typeface="Helvetica" panose="020B0604020202020204" pitchFamily="34" charset="0"/>
              </a:rPr>
              <a:t>any exclamation marks</a:t>
            </a:r>
            <a:r>
              <a:rPr lang="en-US" sz="2000" dirty="0" smtClean="0">
                <a:latin typeface="Helvetica" panose="020B0604020202020204" pitchFamily="34" charset="0"/>
              </a:rPr>
              <a:t>:</a:t>
            </a:r>
            <a:endParaRPr lang="en-US" sz="2000" dirty="0">
              <a:latin typeface="Helvetica" panose="020B0604020202020204" pitchFamily="34" charset="0"/>
            </a:endParaRPr>
          </a:p>
          <a:p>
            <a:r>
              <a:rPr lang="en-US" sz="2000" b="1" dirty="0">
                <a:latin typeface="Helvetica" panose="020B0604020202020204" pitchFamily="34" charset="0"/>
              </a:rPr>
              <a:t>Ex: </a:t>
            </a:r>
            <a:r>
              <a:rPr lang="en-US" sz="2000" b="1" dirty="0" smtClean="0">
                <a:latin typeface="Helvetica" panose="020B0604020202020204" pitchFamily="34" charset="0"/>
              </a:rPr>
              <a:t>to </a:t>
            </a:r>
            <a:r>
              <a:rPr lang="en-US" sz="2000" i="1" dirty="0" smtClean="0">
                <a:latin typeface="Helvetica-Oblique"/>
              </a:rPr>
              <a:t>order, to command, to tell, to request, to urge, to pleads, </a:t>
            </a:r>
            <a:r>
              <a:rPr lang="en-US" sz="2000" i="1" dirty="0">
                <a:latin typeface="Helvetica-Oblique"/>
              </a:rPr>
              <a:t>shouted to, </a:t>
            </a:r>
            <a:r>
              <a:rPr lang="en-US" sz="2000" dirty="0" smtClean="0">
                <a:latin typeface="Helvetica" panose="020B0604020202020204" pitchFamily="34" charset="0"/>
              </a:rPr>
              <a:t>etc</a:t>
            </a:r>
            <a:r>
              <a:rPr lang="en-US" sz="2000" dirty="0">
                <a:latin typeface="Helvetica" panose="020B0604020202020204" pitchFamily="34" charset="0"/>
              </a:rPr>
              <a:t>.</a:t>
            </a:r>
            <a:endParaRPr lang="en-US" sz="2000" dirty="0"/>
          </a:p>
        </p:txBody>
      </p:sp>
    </p:spTree>
    <p:extLst>
      <p:ext uri="{BB962C8B-B14F-4D97-AF65-F5344CB8AC3E}">
        <p14:creationId xmlns:p14="http://schemas.microsoft.com/office/powerpoint/2010/main" val="7349316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118505"/>
          </a:xfrm>
        </p:spPr>
        <p:txBody>
          <a:bodyPr/>
          <a:lstStyle/>
          <a:p>
            <a:pPr algn="ctr"/>
            <a:r>
              <a:rPr lang="en-US" b="1" dirty="0">
                <a:solidFill>
                  <a:schemeClr val="tx1"/>
                </a:solidFill>
                <a:latin typeface="Lucida Calligraphy" panose="03010101010101010101" pitchFamily="66" charset="0"/>
              </a:rPr>
              <a:t>Tips</a:t>
            </a:r>
            <a:endParaRPr lang="en-US" dirty="0">
              <a:solidFill>
                <a:schemeClr val="tx1"/>
              </a:solidFill>
            </a:endParaRPr>
          </a:p>
        </p:txBody>
      </p:sp>
      <p:sp>
        <p:nvSpPr>
          <p:cNvPr id="3" name="Rectangle 2"/>
          <p:cNvSpPr/>
          <p:nvPr/>
        </p:nvSpPr>
        <p:spPr>
          <a:xfrm>
            <a:off x="465807" y="1840330"/>
            <a:ext cx="11305483" cy="2554545"/>
          </a:xfrm>
          <a:prstGeom prst="rect">
            <a:avLst/>
          </a:prstGeom>
        </p:spPr>
        <p:txBody>
          <a:bodyPr wrap="square">
            <a:spAutoFit/>
          </a:bodyPr>
          <a:lstStyle/>
          <a:p>
            <a:r>
              <a:rPr lang="en-US" sz="3200" dirty="0">
                <a:latin typeface="Helvetica" panose="020B0604020202020204" pitchFamily="34" charset="0"/>
              </a:rPr>
              <a:t>6. </a:t>
            </a:r>
            <a:r>
              <a:rPr lang="en-US" sz="3200" dirty="0" smtClean="0">
                <a:latin typeface="Helvetica" panose="020B0604020202020204" pitchFamily="34" charset="0"/>
              </a:rPr>
              <a:t>Make </a:t>
            </a:r>
            <a:r>
              <a:rPr lang="en-US" sz="3200" dirty="0">
                <a:latin typeface="Helvetica" panose="020B0604020202020204" pitchFamily="34" charset="0"/>
              </a:rPr>
              <a:t>your </a:t>
            </a:r>
            <a:r>
              <a:rPr lang="en-US" sz="3200" dirty="0" smtClean="0">
                <a:latin typeface="Helvetica" panose="020B0604020202020204" pitchFamily="34" charset="0"/>
              </a:rPr>
              <a:t>summary`s </a:t>
            </a:r>
            <a:r>
              <a:rPr lang="en-US" sz="3200" b="1" dirty="0" smtClean="0">
                <a:latin typeface="Helvetica-Bold"/>
              </a:rPr>
              <a:t>structure </a:t>
            </a:r>
            <a:r>
              <a:rPr lang="en-US" sz="3200" dirty="0">
                <a:latin typeface="Helvetica" panose="020B0604020202020204" pitchFamily="34" charset="0"/>
              </a:rPr>
              <a:t>clear </a:t>
            </a:r>
            <a:r>
              <a:rPr lang="en-US" sz="3200" dirty="0" smtClean="0">
                <a:latin typeface="Helvetica" panose="020B0604020202020204" pitchFamily="34" charset="0"/>
              </a:rPr>
              <a:t>and help reader </a:t>
            </a:r>
            <a:r>
              <a:rPr lang="en-US" sz="3200" dirty="0">
                <a:latin typeface="Helvetica" panose="020B0604020202020204" pitchFamily="34" charset="0"/>
              </a:rPr>
              <a:t>to understand the logic of your text or </a:t>
            </a:r>
            <a:r>
              <a:rPr lang="en-US" sz="3200" dirty="0" smtClean="0">
                <a:latin typeface="Helvetica" panose="020B0604020202020204" pitchFamily="34" charset="0"/>
              </a:rPr>
              <a:t>the sequence </a:t>
            </a:r>
            <a:r>
              <a:rPr lang="en-US" sz="3200" dirty="0">
                <a:latin typeface="Helvetica" panose="020B0604020202020204" pitchFamily="34" charset="0"/>
              </a:rPr>
              <a:t>of </a:t>
            </a:r>
            <a:r>
              <a:rPr lang="en-US" sz="3200" dirty="0" smtClean="0">
                <a:latin typeface="Helvetica" panose="020B0604020202020204" pitchFamily="34" charset="0"/>
              </a:rPr>
              <a:t>events. </a:t>
            </a:r>
          </a:p>
          <a:p>
            <a:endParaRPr lang="en-US" sz="3200" dirty="0">
              <a:latin typeface="Helvetica" panose="020B0604020202020204" pitchFamily="34" charset="0"/>
            </a:endParaRPr>
          </a:p>
          <a:p>
            <a:r>
              <a:rPr lang="en-US" sz="3200" dirty="0" smtClean="0">
                <a:latin typeface="Helvetica" panose="020B0604020202020204" pitchFamily="34" charset="0"/>
              </a:rPr>
              <a:t>Use cohesive devices/semantic </a:t>
            </a:r>
            <a:r>
              <a:rPr lang="en-US" sz="3200" dirty="0">
                <a:latin typeface="Helvetica" panose="020B0604020202020204" pitchFamily="34" charset="0"/>
              </a:rPr>
              <a:t>markers, </a:t>
            </a:r>
            <a:r>
              <a:rPr lang="en-US" sz="3200" b="1" dirty="0">
                <a:latin typeface="Helvetica-Bold"/>
              </a:rPr>
              <a:t>conjunctions</a:t>
            </a:r>
            <a:r>
              <a:rPr lang="en-US" sz="3200" dirty="0">
                <a:latin typeface="Helvetica" panose="020B0604020202020204" pitchFamily="34" charset="0"/>
              </a:rPr>
              <a:t>, link-words.</a:t>
            </a:r>
            <a:endParaRPr lang="en-US" sz="3200" dirty="0"/>
          </a:p>
        </p:txBody>
      </p:sp>
    </p:spTree>
    <p:extLst>
      <p:ext uri="{BB962C8B-B14F-4D97-AF65-F5344CB8AC3E}">
        <p14:creationId xmlns:p14="http://schemas.microsoft.com/office/powerpoint/2010/main" val="17251471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6" y="90152"/>
            <a:ext cx="11545889" cy="1400530"/>
          </a:xfrm>
        </p:spPr>
        <p:txBody>
          <a:bodyPr/>
          <a:lstStyle/>
          <a:p>
            <a:r>
              <a:rPr lang="en-US" dirty="0" smtClean="0"/>
              <a:t>TASK: Read the text given and </a:t>
            </a:r>
            <a:r>
              <a:rPr lang="en-US" dirty="0"/>
              <a:t>step by step </a:t>
            </a:r>
            <a:r>
              <a:rPr lang="en-US" dirty="0" smtClean="0"/>
              <a:t> follow the given instruction</a:t>
            </a:r>
            <a:r>
              <a:rPr lang="en-US" smtClean="0"/>
              <a:t>. </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455" y="1609859"/>
            <a:ext cx="11745533" cy="5063713"/>
          </a:xfrm>
          <a:prstGeom prst="rect">
            <a:avLst/>
          </a:prstGeom>
        </p:spPr>
      </p:pic>
    </p:spTree>
    <p:extLst>
      <p:ext uri="{BB962C8B-B14F-4D97-AF65-F5344CB8AC3E}">
        <p14:creationId xmlns:p14="http://schemas.microsoft.com/office/powerpoint/2010/main" val="39928506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2276" y="272413"/>
            <a:ext cx="9404723" cy="667745"/>
          </a:xfrm>
        </p:spPr>
        <p:txBody>
          <a:bodyPr/>
          <a:lstStyle/>
          <a:p>
            <a:r>
              <a:rPr lang="en-US" dirty="0" smtClean="0">
                <a:latin typeface="Lucida Calligraphy" panose="03010101010101010101" pitchFamily="66" charset="0"/>
              </a:rPr>
              <a:t>Putting all together.</a:t>
            </a:r>
            <a:endParaRPr lang="en-US" dirty="0">
              <a:latin typeface="Lucida Calligraphy" panose="03010101010101010101" pitchFamily="66" charset="0"/>
            </a:endParaRPr>
          </a:p>
        </p:txBody>
      </p:sp>
      <p:pic>
        <p:nvPicPr>
          <p:cNvPr id="3" name="Picture 2"/>
          <p:cNvPicPr>
            <a:picLocks noChangeAspect="1"/>
          </p:cNvPicPr>
          <p:nvPr/>
        </p:nvPicPr>
        <p:blipFill>
          <a:blip r:embed="rId2"/>
          <a:stretch>
            <a:fillRect/>
          </a:stretch>
        </p:blipFill>
        <p:spPr>
          <a:xfrm>
            <a:off x="0" y="-1"/>
            <a:ext cx="12192000" cy="6858001"/>
          </a:xfrm>
          <a:prstGeom prst="rect">
            <a:avLst/>
          </a:prstGeom>
        </p:spPr>
      </p:pic>
    </p:spTree>
    <p:extLst>
      <p:ext uri="{BB962C8B-B14F-4D97-AF65-F5344CB8AC3E}">
        <p14:creationId xmlns:p14="http://schemas.microsoft.com/office/powerpoint/2010/main" val="35184972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048" y="255710"/>
            <a:ext cx="9404723" cy="993541"/>
          </a:xfrm>
        </p:spPr>
        <p:txBody>
          <a:bodyPr/>
          <a:lstStyle/>
          <a:p>
            <a:pPr algn="ctr"/>
            <a:r>
              <a:rPr lang="en-US" sz="5400" dirty="0" smtClean="0">
                <a:solidFill>
                  <a:schemeClr val="tx1"/>
                </a:solidFill>
                <a:latin typeface="Lucida Calligraphy" panose="03010101010101010101" pitchFamily="66" charset="0"/>
              </a:rPr>
              <a:t>Précis</a:t>
            </a:r>
            <a:endParaRPr lang="en-US" sz="5400" dirty="0">
              <a:solidFill>
                <a:schemeClr val="tx1"/>
              </a:solidFill>
              <a:latin typeface="Lucida Calligraphy" panose="03010101010101010101" pitchFamily="66" charset="0"/>
            </a:endParaRPr>
          </a:p>
        </p:txBody>
      </p:sp>
      <p:sp>
        <p:nvSpPr>
          <p:cNvPr id="3" name="Rectangle 2"/>
          <p:cNvSpPr/>
          <p:nvPr/>
        </p:nvSpPr>
        <p:spPr>
          <a:xfrm>
            <a:off x="156713" y="973659"/>
            <a:ext cx="11524425" cy="5663089"/>
          </a:xfrm>
          <a:prstGeom prst="rect">
            <a:avLst/>
          </a:prstGeom>
        </p:spPr>
        <p:txBody>
          <a:bodyPr wrap="square">
            <a:spAutoFit/>
          </a:bodyPr>
          <a:lstStyle/>
          <a:p>
            <a:r>
              <a:rPr lang="en-US" sz="2600" b="1" dirty="0" smtClean="0">
                <a:latin typeface="+mj-lt"/>
              </a:rPr>
              <a:t>A Précis:</a:t>
            </a:r>
          </a:p>
          <a:p>
            <a:pPr marL="514350" indent="-514350">
              <a:buAutoNum type="arabicPeriod"/>
            </a:pPr>
            <a:r>
              <a:rPr lang="en-US" sz="2600" b="1" dirty="0" smtClean="0"/>
              <a:t>A </a:t>
            </a:r>
            <a:r>
              <a:rPr lang="en-US" sz="2600" dirty="0" smtClean="0"/>
              <a:t>shorter version of a source i.e. a paragraph, chap­ter</a:t>
            </a:r>
            <a:r>
              <a:rPr lang="en-US" sz="2600" dirty="0"/>
              <a:t>, </a:t>
            </a:r>
            <a:r>
              <a:rPr lang="en-US" sz="2600" dirty="0" smtClean="0"/>
              <a:t>letter</a:t>
            </a:r>
            <a:r>
              <a:rPr lang="en-US" sz="2600" dirty="0"/>
              <a:t>, </a:t>
            </a:r>
            <a:r>
              <a:rPr lang="en-US" sz="2600" dirty="0" smtClean="0"/>
              <a:t>or a </a:t>
            </a:r>
            <a:r>
              <a:rPr lang="en-US" sz="2600" dirty="0"/>
              <a:t>document, but not of a full-length book</a:t>
            </a:r>
            <a:r>
              <a:rPr lang="en-US" sz="2600" dirty="0" smtClean="0"/>
              <a:t>.</a:t>
            </a:r>
          </a:p>
          <a:p>
            <a:pPr marL="514350" indent="-514350">
              <a:buFontTx/>
              <a:buAutoNum type="arabicPeriod"/>
            </a:pPr>
            <a:r>
              <a:rPr lang="en-US" sz="2400" dirty="0">
                <a:latin typeface="Arial" panose="020B0604020202020204" pitchFamily="34" charset="0"/>
              </a:rPr>
              <a:t>S</a:t>
            </a:r>
            <a:r>
              <a:rPr lang="en-US" sz="2400" dirty="0" smtClean="0">
                <a:latin typeface="Arial" panose="020B0604020202020204" pitchFamily="34" charset="0"/>
              </a:rPr>
              <a:t>erves </a:t>
            </a:r>
            <a:r>
              <a:rPr lang="en-US" sz="2400" dirty="0">
                <a:latin typeface="Arial" panose="020B0604020202020204" pitchFamily="34" charset="0"/>
              </a:rPr>
              <a:t>as a shorter substitute for the original text or speech</a:t>
            </a:r>
            <a:r>
              <a:rPr lang="en-US" sz="2400" dirty="0" smtClean="0">
                <a:latin typeface="Arial" panose="020B0604020202020204" pitchFamily="34" charset="0"/>
              </a:rPr>
              <a:t>.</a:t>
            </a:r>
            <a:endParaRPr lang="en-US" sz="2600" dirty="0" smtClean="0"/>
          </a:p>
          <a:p>
            <a:pPr marL="514350" indent="-514350">
              <a:buFontTx/>
              <a:buAutoNum type="arabicPeriod"/>
            </a:pPr>
            <a:r>
              <a:rPr lang="en-US" sz="2600" dirty="0" smtClean="0"/>
              <a:t>It uses </a:t>
            </a:r>
            <a:r>
              <a:rPr lang="en-US" sz="2600" dirty="0"/>
              <a:t>the </a:t>
            </a:r>
            <a:r>
              <a:rPr lang="en-US" sz="2600" dirty="0" smtClean="0"/>
              <a:t>same </a:t>
            </a:r>
            <a:r>
              <a:rPr lang="en-US" sz="2600" dirty="0"/>
              <a:t>language-key terms, data, concepts, phrases, order and overall structure of the original source.</a:t>
            </a:r>
          </a:p>
          <a:p>
            <a:pPr marL="514350" indent="-514350">
              <a:buAutoNum type="arabicPeriod"/>
            </a:pPr>
            <a:r>
              <a:rPr lang="en-US" sz="2600" b="1" dirty="0" smtClean="0"/>
              <a:t>For a paragraph, it </a:t>
            </a:r>
            <a:r>
              <a:rPr lang="en-US" sz="2600" b="1" dirty="0">
                <a:latin typeface="+mj-lt"/>
              </a:rPr>
              <a:t>i</a:t>
            </a:r>
            <a:r>
              <a:rPr lang="en-US" sz="2600" b="1" dirty="0" smtClean="0">
                <a:latin typeface="+mj-lt"/>
              </a:rPr>
              <a:t>s </a:t>
            </a:r>
            <a:r>
              <a:rPr lang="en-US" sz="2600" b="1" dirty="0">
                <a:latin typeface="+mj-lt"/>
              </a:rPr>
              <a:t>the gist or main </a:t>
            </a:r>
            <a:r>
              <a:rPr lang="en-US" sz="2600" b="1" dirty="0" smtClean="0">
                <a:latin typeface="+mj-lt"/>
              </a:rPr>
              <a:t>theme expressed in few sentences.</a:t>
            </a:r>
          </a:p>
          <a:p>
            <a:pPr marL="514350" indent="-514350">
              <a:buAutoNum type="arabicPeriod"/>
            </a:pPr>
            <a:r>
              <a:rPr lang="en-US" sz="2600" dirty="0" smtClean="0">
                <a:latin typeface="+mj-lt"/>
              </a:rPr>
              <a:t> </a:t>
            </a:r>
            <a:r>
              <a:rPr lang="en-US" sz="2600" dirty="0">
                <a:latin typeface="+mj-lt"/>
              </a:rPr>
              <a:t>It should be </a:t>
            </a:r>
            <a:r>
              <a:rPr lang="en-US" sz="2600" dirty="0" smtClean="0">
                <a:latin typeface="+mj-lt"/>
              </a:rPr>
              <a:t>lucid/clear, concise, complete (all essential </a:t>
            </a:r>
            <a:r>
              <a:rPr lang="en-US" sz="2600" dirty="0">
                <a:latin typeface="+mj-lt"/>
              </a:rPr>
              <a:t>points</a:t>
            </a:r>
            <a:r>
              <a:rPr lang="en-US" sz="2600" dirty="0" smtClean="0">
                <a:latin typeface="+mj-lt"/>
              </a:rPr>
              <a:t>).</a:t>
            </a:r>
          </a:p>
          <a:p>
            <a:pPr marL="514350" indent="-514350">
              <a:buAutoNum type="arabicPeriod"/>
            </a:pPr>
            <a:r>
              <a:rPr lang="en-US" sz="2600" dirty="0" smtClean="0">
                <a:latin typeface="+mj-lt"/>
              </a:rPr>
              <a:t>It is 1/3 of the original text, </a:t>
            </a:r>
            <a:r>
              <a:rPr lang="en-US" sz="2600" dirty="0" smtClean="0"/>
              <a:t>"clearly </a:t>
            </a:r>
            <a:r>
              <a:rPr lang="en-US" sz="2600" dirty="0"/>
              <a:t>expressed, brief and to the point</a:t>
            </a:r>
            <a:r>
              <a:rPr lang="en-US" sz="2600" dirty="0" smtClean="0"/>
              <a:t>.“</a:t>
            </a:r>
          </a:p>
          <a:p>
            <a:pPr marL="514350" indent="-514350">
              <a:buAutoNum type="arabicPeriod"/>
            </a:pPr>
            <a:r>
              <a:rPr lang="en-US" sz="2600" dirty="0"/>
              <a:t>Make sure you keep the author’s tone and </a:t>
            </a:r>
            <a:r>
              <a:rPr lang="en-US" sz="2600" dirty="0" smtClean="0"/>
              <a:t>meaning, and use indirect speech. </a:t>
            </a:r>
            <a:endParaRPr lang="en-US" sz="2600" dirty="0">
              <a:latin typeface="+mj-lt"/>
            </a:endParaRPr>
          </a:p>
          <a:p>
            <a:pPr algn="r"/>
            <a:r>
              <a:rPr lang="en-US" sz="2600" dirty="0" smtClean="0">
                <a:latin typeface="+mj-lt"/>
              </a:rPr>
              <a:t>More rules on page 239.</a:t>
            </a:r>
          </a:p>
        </p:txBody>
      </p:sp>
    </p:spTree>
    <p:extLst>
      <p:ext uri="{BB962C8B-B14F-4D97-AF65-F5344CB8AC3E}">
        <p14:creationId xmlns:p14="http://schemas.microsoft.com/office/powerpoint/2010/main" val="1181912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0048" y="255710"/>
            <a:ext cx="9404723" cy="993541"/>
          </a:xfrm>
        </p:spPr>
        <p:txBody>
          <a:bodyPr/>
          <a:lstStyle/>
          <a:p>
            <a:pPr algn="ctr"/>
            <a:r>
              <a:rPr lang="en-US" sz="4000" dirty="0" smtClean="0">
                <a:solidFill>
                  <a:schemeClr val="tx1"/>
                </a:solidFill>
                <a:latin typeface="Lucida Calligraphy" panose="03010101010101010101" pitchFamily="66" charset="0"/>
              </a:rPr>
              <a:t>Précis and summary-difference</a:t>
            </a:r>
            <a:endParaRPr lang="en-US" sz="4000" dirty="0">
              <a:solidFill>
                <a:schemeClr val="tx1"/>
              </a:solidFill>
              <a:latin typeface="Lucida Calligraphy" panose="03010101010101010101" pitchFamily="66" charset="0"/>
            </a:endParaRPr>
          </a:p>
        </p:txBody>
      </p:sp>
      <p:sp>
        <p:nvSpPr>
          <p:cNvPr id="3" name="Rectangle 2"/>
          <p:cNvSpPr/>
          <p:nvPr/>
        </p:nvSpPr>
        <p:spPr>
          <a:xfrm>
            <a:off x="233986" y="1094704"/>
            <a:ext cx="11524425" cy="5386090"/>
          </a:xfrm>
          <a:prstGeom prst="rect">
            <a:avLst/>
          </a:prstGeom>
        </p:spPr>
        <p:txBody>
          <a:bodyPr wrap="square">
            <a:spAutoFit/>
          </a:bodyPr>
          <a:lstStyle/>
          <a:p>
            <a:r>
              <a:rPr lang="en-US" sz="2600" dirty="0"/>
              <a:t>The main </a:t>
            </a:r>
            <a:r>
              <a:rPr lang="en-US" sz="2600" dirty="0" smtClean="0"/>
              <a:t>differences are:</a:t>
            </a:r>
          </a:p>
          <a:p>
            <a:pPr marL="457200" indent="-457200">
              <a:buFont typeface="Wingdings" panose="05000000000000000000" pitchFamily="2" charset="2"/>
              <a:buChar char="v"/>
            </a:pPr>
            <a:r>
              <a:rPr lang="en-US" sz="2600" dirty="0" smtClean="0"/>
              <a:t>A summary </a:t>
            </a:r>
            <a:r>
              <a:rPr lang="en-US" sz="2600" dirty="0"/>
              <a:t>is a short-clear-high pointer, while Precis is a little précised out version of summary. </a:t>
            </a:r>
            <a:endParaRPr lang="en-US" sz="2600" dirty="0" smtClean="0"/>
          </a:p>
          <a:p>
            <a:pPr marL="457200" indent="-457200">
              <a:buFont typeface="Wingdings" panose="05000000000000000000" pitchFamily="2" charset="2"/>
              <a:buChar char="v"/>
            </a:pPr>
            <a:endParaRPr lang="en-US" sz="2600" dirty="0" smtClean="0"/>
          </a:p>
          <a:p>
            <a:pPr marL="457200" indent="-457200">
              <a:buFont typeface="Wingdings" panose="05000000000000000000" pitchFamily="2" charset="2"/>
              <a:buChar char="v"/>
            </a:pPr>
            <a:r>
              <a:rPr lang="en-US" sz="2600" dirty="0" smtClean="0"/>
              <a:t>in </a:t>
            </a:r>
            <a:r>
              <a:rPr lang="en-US" sz="2600" dirty="0"/>
              <a:t>a </a:t>
            </a:r>
            <a:r>
              <a:rPr lang="en-US" sz="2600" dirty="0" smtClean="0"/>
              <a:t>précis, </a:t>
            </a:r>
            <a:r>
              <a:rPr lang="en-US" sz="2600" dirty="0"/>
              <a:t>the </a:t>
            </a:r>
            <a:r>
              <a:rPr lang="en-US" sz="2600" dirty="0" smtClean="0"/>
              <a:t>language-key terms, </a:t>
            </a:r>
            <a:r>
              <a:rPr lang="en-US" sz="2600" dirty="0"/>
              <a:t>data, </a:t>
            </a:r>
            <a:r>
              <a:rPr lang="en-US" sz="2600" dirty="0" smtClean="0"/>
              <a:t>concepts, phrases, order and overall structure of the original source is used.</a:t>
            </a:r>
          </a:p>
          <a:p>
            <a:pPr marL="457200" indent="-457200">
              <a:buFont typeface="Wingdings" panose="05000000000000000000" pitchFamily="2" charset="2"/>
              <a:buChar char="v"/>
            </a:pPr>
            <a:endParaRPr lang="en-US" sz="2600" dirty="0" smtClean="0"/>
          </a:p>
          <a:p>
            <a:pPr marL="457200" indent="-457200">
              <a:buFont typeface="Wingdings" panose="05000000000000000000" pitchFamily="2" charset="2"/>
              <a:buChar char="v"/>
            </a:pPr>
            <a:r>
              <a:rPr lang="en-US" sz="2600" dirty="0" smtClean="0"/>
              <a:t>In </a:t>
            </a:r>
            <a:r>
              <a:rPr lang="en-US" sz="2600" dirty="0"/>
              <a:t>paraphrases and summaries</a:t>
            </a:r>
            <a:r>
              <a:rPr lang="en-US" sz="2600" dirty="0" smtClean="0"/>
              <a:t>, few </a:t>
            </a:r>
            <a:r>
              <a:rPr lang="en-US" sz="2600" dirty="0"/>
              <a:t>words from the </a:t>
            </a:r>
            <a:r>
              <a:rPr lang="en-US" sz="2600" dirty="0" smtClean="0"/>
              <a:t>original source and maximum of the writers own words are used.</a:t>
            </a:r>
          </a:p>
          <a:p>
            <a:pPr marL="457200" indent="-457200">
              <a:buFont typeface="Wingdings" panose="05000000000000000000" pitchFamily="2" charset="2"/>
              <a:buChar char="v"/>
            </a:pPr>
            <a:r>
              <a:rPr lang="en-US" sz="2600" dirty="0" smtClean="0"/>
              <a:t>In a </a:t>
            </a:r>
            <a:r>
              <a:rPr lang="en-US" sz="2800" dirty="0" smtClean="0">
                <a:latin typeface="Lucida Calligraphy" panose="03010101010101010101" pitchFamily="66" charset="0"/>
              </a:rPr>
              <a:t>Précis, </a:t>
            </a:r>
            <a:r>
              <a:rPr lang="en-US" sz="2800" dirty="0" smtClean="0">
                <a:latin typeface="+mj-lt"/>
              </a:rPr>
              <a:t>use the key terms along with own words.</a:t>
            </a:r>
          </a:p>
          <a:p>
            <a:pPr marL="457200" indent="-457200">
              <a:buFont typeface="Wingdings" panose="05000000000000000000" pitchFamily="2" charset="2"/>
              <a:buChar char="v"/>
            </a:pPr>
            <a:r>
              <a:rPr lang="en-US" sz="2800" dirty="0">
                <a:latin typeface="+mj-lt"/>
              </a:rPr>
              <a:t> </a:t>
            </a:r>
            <a:r>
              <a:rPr lang="en-US" sz="2800" dirty="0">
                <a:latin typeface="Lucida Calligraphy" panose="03010101010101010101" pitchFamily="66" charset="0"/>
              </a:rPr>
              <a:t>Précis, </a:t>
            </a:r>
            <a:r>
              <a:rPr lang="en-US" sz="2800" dirty="0" smtClean="0">
                <a:latin typeface="+mj-lt"/>
              </a:rPr>
              <a:t>gives only the thought of the original text while summary includes personal opinions too. </a:t>
            </a:r>
            <a:endParaRPr lang="en-US" sz="2600" dirty="0" smtClean="0">
              <a:latin typeface="+mj-lt"/>
            </a:endParaRPr>
          </a:p>
          <a:p>
            <a:endParaRPr lang="en-US" sz="2600" dirty="0">
              <a:latin typeface="+mj-lt"/>
            </a:endParaRPr>
          </a:p>
        </p:txBody>
      </p:sp>
    </p:spTree>
    <p:extLst>
      <p:ext uri="{BB962C8B-B14F-4D97-AF65-F5344CB8AC3E}">
        <p14:creationId xmlns:p14="http://schemas.microsoft.com/office/powerpoint/2010/main" val="17281802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09762" y="1933788"/>
            <a:ext cx="4814531" cy="1400530"/>
          </a:xfrm>
        </p:spPr>
        <p:txBody>
          <a:bodyPr/>
          <a:lstStyle/>
          <a:p>
            <a:r>
              <a:rPr lang="en-US" dirty="0" smtClean="0"/>
              <a:t>Reading the text</a:t>
            </a:r>
            <a:endParaRPr lang="en-US" dirty="0"/>
          </a:p>
        </p:txBody>
      </p:sp>
    </p:spTree>
    <p:extLst>
      <p:ext uri="{BB962C8B-B14F-4D97-AF65-F5344CB8AC3E}">
        <p14:creationId xmlns:p14="http://schemas.microsoft.com/office/powerpoint/2010/main" val="147598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2148814"/>
          </a:xfrm>
        </p:spPr>
        <p:txBody>
          <a:bodyPr/>
          <a:lstStyle/>
          <a:p>
            <a:pPr algn="ctr"/>
            <a:r>
              <a:rPr lang="en-US" sz="4800" dirty="0" smtClean="0">
                <a:solidFill>
                  <a:schemeClr val="tx1"/>
                </a:solidFill>
              </a:rPr>
              <a:t>Understanding a paragraph/text. </a:t>
            </a:r>
            <a:endParaRPr lang="en-US" sz="4800" dirty="0">
              <a:solidFill>
                <a:schemeClr val="tx1"/>
              </a:solidFill>
            </a:endParaRPr>
          </a:p>
        </p:txBody>
      </p:sp>
      <p:sp>
        <p:nvSpPr>
          <p:cNvPr id="3" name="Rectangle 2"/>
          <p:cNvSpPr/>
          <p:nvPr/>
        </p:nvSpPr>
        <p:spPr>
          <a:xfrm>
            <a:off x="646111" y="2601532"/>
            <a:ext cx="10841844" cy="3539430"/>
          </a:xfrm>
          <a:prstGeom prst="rect">
            <a:avLst/>
          </a:prstGeom>
        </p:spPr>
        <p:txBody>
          <a:bodyPr wrap="square">
            <a:spAutoFit/>
          </a:bodyPr>
          <a:lstStyle/>
          <a:p>
            <a:pPr>
              <a:buFont typeface="Arial" panose="020B0604020202020204" pitchFamily="34" charset="0"/>
              <a:buChar char="•"/>
            </a:pPr>
            <a:r>
              <a:rPr lang="en-US" sz="3200" b="0" i="0" dirty="0" smtClean="0">
                <a:effectLst/>
                <a:latin typeface="Arial" panose="020B0604020202020204" pitchFamily="34" charset="0"/>
              </a:rPr>
              <a:t>Ask three questions about the paragraph:</a:t>
            </a:r>
          </a:p>
          <a:p>
            <a:pPr>
              <a:buFont typeface="Arial" panose="020B0604020202020204" pitchFamily="34" charset="0"/>
              <a:buChar char="•"/>
            </a:pPr>
            <a:endParaRPr lang="en-US" sz="3200" b="0" i="0" dirty="0" smtClean="0">
              <a:effectLst/>
              <a:latin typeface="Arial" panose="020B0604020202020204" pitchFamily="34" charset="0"/>
            </a:endParaRPr>
          </a:p>
          <a:p>
            <a:pPr marL="514350" indent="-514350">
              <a:buFont typeface="+mj-lt"/>
              <a:buAutoNum type="arabicPeriod"/>
            </a:pPr>
            <a:r>
              <a:rPr lang="en-US" sz="3200" i="1" dirty="0" smtClean="0">
                <a:latin typeface="Arial" panose="020B0604020202020204" pitchFamily="34" charset="0"/>
              </a:rPr>
              <a:t>Who or what </a:t>
            </a:r>
            <a:r>
              <a:rPr lang="en-US" sz="3200" dirty="0" smtClean="0">
                <a:latin typeface="Arial" panose="020B0604020202020204" pitchFamily="34" charset="0"/>
              </a:rPr>
              <a:t>is the paragraph about?</a:t>
            </a:r>
          </a:p>
          <a:p>
            <a:pPr marL="514350" indent="-514350">
              <a:buFont typeface="+mj-lt"/>
              <a:buAutoNum type="arabicPeriod"/>
            </a:pPr>
            <a:r>
              <a:rPr lang="en-US" sz="3200" b="0" i="0" dirty="0" smtClean="0">
                <a:effectLst/>
                <a:latin typeface="Arial" panose="020B0604020202020204" pitchFamily="34" charset="0"/>
              </a:rPr>
              <a:t>What aspects of </a:t>
            </a:r>
            <a:r>
              <a:rPr lang="en-US" sz="3200" i="1" dirty="0">
                <a:latin typeface="Arial" panose="020B0604020202020204" pitchFamily="34" charset="0"/>
              </a:rPr>
              <a:t>who or what </a:t>
            </a:r>
            <a:r>
              <a:rPr lang="en-US" sz="3200" b="0" i="0" dirty="0" smtClean="0">
                <a:effectLst/>
                <a:latin typeface="Arial" panose="020B0604020202020204" pitchFamily="34" charset="0"/>
              </a:rPr>
              <a:t>is the author concerned with?</a:t>
            </a:r>
          </a:p>
          <a:p>
            <a:pPr marL="514350" indent="-514350">
              <a:buFont typeface="+mj-lt"/>
              <a:buAutoNum type="arabicPeriod"/>
            </a:pPr>
            <a:r>
              <a:rPr lang="en-US" sz="3200" dirty="0" smtClean="0">
                <a:latin typeface="Arial" panose="020B0604020202020204" pitchFamily="34" charset="0"/>
              </a:rPr>
              <a:t>What does the author really want the readers to know about </a:t>
            </a:r>
            <a:r>
              <a:rPr lang="en-US" sz="3200" i="1" dirty="0" smtClean="0">
                <a:latin typeface="Arial" panose="020B0604020202020204" pitchFamily="34" charset="0"/>
              </a:rPr>
              <a:t>who </a:t>
            </a:r>
            <a:r>
              <a:rPr lang="en-US" sz="3200" i="1" dirty="0">
                <a:latin typeface="Arial" panose="020B0604020202020204" pitchFamily="34" charset="0"/>
              </a:rPr>
              <a:t>or </a:t>
            </a:r>
            <a:r>
              <a:rPr lang="en-US" sz="3200" i="1" dirty="0" smtClean="0">
                <a:latin typeface="Arial" panose="020B0604020202020204" pitchFamily="34" charset="0"/>
              </a:rPr>
              <a:t>what?</a:t>
            </a:r>
            <a:r>
              <a:rPr lang="en-US" sz="3200" dirty="0" smtClean="0">
                <a:latin typeface="Arial" panose="020B0604020202020204" pitchFamily="34" charset="0"/>
              </a:rPr>
              <a:t> </a:t>
            </a:r>
            <a:endParaRPr lang="en-US" sz="3200" b="0" i="0" dirty="0">
              <a:effectLst/>
              <a:latin typeface="Arial" panose="020B0604020202020204" pitchFamily="34" charset="0"/>
            </a:endParaRPr>
          </a:p>
        </p:txBody>
      </p:sp>
    </p:spTree>
    <p:extLst>
      <p:ext uri="{BB962C8B-B14F-4D97-AF65-F5344CB8AC3E}">
        <p14:creationId xmlns:p14="http://schemas.microsoft.com/office/powerpoint/2010/main" val="66010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745" y="195140"/>
            <a:ext cx="11550182" cy="1079868"/>
          </a:xfrm>
        </p:spPr>
        <p:txBody>
          <a:bodyPr/>
          <a:lstStyle/>
          <a:p>
            <a:r>
              <a:rPr lang="en-US" b="1" dirty="0" smtClean="0">
                <a:solidFill>
                  <a:schemeClr val="tx1"/>
                </a:solidFill>
                <a:latin typeface="Lucida Calligraphy" panose="03010101010101010101" pitchFamily="66" charset="0"/>
              </a:rPr>
              <a:t>Reading </a:t>
            </a:r>
            <a:r>
              <a:rPr lang="en-US" b="1" dirty="0">
                <a:solidFill>
                  <a:schemeClr val="tx1"/>
                </a:solidFill>
                <a:latin typeface="Lucida Calligraphy" panose="03010101010101010101" pitchFamily="66" charset="0"/>
              </a:rPr>
              <a:t>Strategy: The SQ3R Method </a:t>
            </a:r>
          </a:p>
        </p:txBody>
      </p:sp>
      <p:sp>
        <p:nvSpPr>
          <p:cNvPr id="3" name="Rectangle 2"/>
          <p:cNvSpPr/>
          <p:nvPr/>
        </p:nvSpPr>
        <p:spPr>
          <a:xfrm>
            <a:off x="156714" y="1031288"/>
            <a:ext cx="11932255" cy="5139869"/>
          </a:xfrm>
          <a:prstGeom prst="rect">
            <a:avLst/>
          </a:prstGeom>
        </p:spPr>
        <p:txBody>
          <a:bodyPr wrap="square">
            <a:spAutoFit/>
          </a:bodyPr>
          <a:lstStyle/>
          <a:p>
            <a:r>
              <a:rPr lang="en-US" sz="3200" b="1" dirty="0" smtClean="0">
                <a:latin typeface="Times New Roman" panose="02020603050405020304" pitchFamily="18" charset="0"/>
              </a:rPr>
              <a:t>Survey</a:t>
            </a:r>
            <a:r>
              <a:rPr lang="en-US" sz="3200" dirty="0">
                <a:latin typeface="Times New Roman" panose="02020603050405020304" pitchFamily="18" charset="0"/>
              </a:rPr>
              <a:t>, </a:t>
            </a:r>
            <a:r>
              <a:rPr lang="en-US" sz="2400" dirty="0">
                <a:latin typeface="Times New Roman" panose="02020603050405020304" pitchFamily="18" charset="0"/>
              </a:rPr>
              <a:t>skim, and scan entire reading assignment. </a:t>
            </a:r>
            <a:r>
              <a:rPr lang="en-US" sz="2400" dirty="0" smtClean="0">
                <a:latin typeface="Times New Roman" panose="02020603050405020304" pitchFamily="18" charset="0"/>
              </a:rPr>
              <a:t>Preview </a:t>
            </a:r>
            <a:r>
              <a:rPr lang="en-US" sz="2400" dirty="0">
                <a:latin typeface="Times New Roman" panose="02020603050405020304" pitchFamily="18" charset="0"/>
              </a:rPr>
              <a:t>titles, subtitles, charts, diagrams, figures, tables, </a:t>
            </a:r>
            <a:r>
              <a:rPr lang="en-US" sz="2400" dirty="0" smtClean="0">
                <a:latin typeface="Times New Roman" panose="02020603050405020304" pitchFamily="18" charset="0"/>
              </a:rPr>
              <a:t>conclusion, and abstract/introduction</a:t>
            </a:r>
            <a:r>
              <a:rPr lang="en-US" sz="2400" dirty="0">
                <a:latin typeface="Times New Roman" panose="02020603050405020304" pitchFamily="18" charset="0"/>
              </a:rPr>
              <a:t>. </a:t>
            </a:r>
            <a:endParaRPr lang="en-US" sz="2400" dirty="0" smtClean="0">
              <a:latin typeface="Times New Roman" panose="02020603050405020304" pitchFamily="18" charset="0"/>
            </a:endParaRPr>
          </a:p>
          <a:p>
            <a:endParaRPr lang="en-US" sz="2400" dirty="0">
              <a:latin typeface="Times New Roman" panose="02020603050405020304" pitchFamily="18" charset="0"/>
            </a:endParaRPr>
          </a:p>
          <a:p>
            <a:r>
              <a:rPr lang="en-US" sz="3200" b="1" dirty="0">
                <a:latin typeface="Times New Roman" panose="02020603050405020304" pitchFamily="18" charset="0"/>
              </a:rPr>
              <a:t>Question</a:t>
            </a:r>
            <a:r>
              <a:rPr lang="en-US" sz="2400" b="1" dirty="0">
                <a:latin typeface="Times New Roman" panose="02020603050405020304" pitchFamily="18" charset="0"/>
              </a:rPr>
              <a:t> </a:t>
            </a:r>
            <a:r>
              <a:rPr lang="en-US" sz="2400" dirty="0">
                <a:latin typeface="Times New Roman" panose="02020603050405020304" pitchFamily="18" charset="0"/>
              </a:rPr>
              <a:t>the authors’ purpose and tone. </a:t>
            </a:r>
            <a:r>
              <a:rPr lang="en-US" sz="2400" dirty="0" smtClean="0">
                <a:latin typeface="Times New Roman" panose="02020603050405020304" pitchFamily="18" charset="0"/>
              </a:rPr>
              <a:t>Develop and write out questions about each section of the reading, and use them to guide your reading and note-taking. </a:t>
            </a:r>
          </a:p>
          <a:p>
            <a:endParaRPr lang="en-US" sz="2400" dirty="0" smtClean="0">
              <a:latin typeface="Times New Roman" panose="02020603050405020304" pitchFamily="18" charset="0"/>
            </a:endParaRPr>
          </a:p>
          <a:p>
            <a:r>
              <a:rPr lang="en-US" sz="3200" b="1" dirty="0" smtClean="0">
                <a:latin typeface="Times New Roman" panose="02020603050405020304" pitchFamily="18" charset="0"/>
              </a:rPr>
              <a:t>Read </a:t>
            </a:r>
            <a:r>
              <a:rPr lang="en-US" sz="2400" dirty="0">
                <a:latin typeface="Times New Roman" panose="02020603050405020304" pitchFamily="18" charset="0"/>
              </a:rPr>
              <a:t>the assignment thoroughly. </a:t>
            </a:r>
            <a:r>
              <a:rPr lang="en-US" sz="2400" dirty="0" smtClean="0">
                <a:latin typeface="Times New Roman" panose="02020603050405020304" pitchFamily="18" charset="0"/>
              </a:rPr>
              <a:t>Read </a:t>
            </a:r>
            <a:r>
              <a:rPr lang="en-US" sz="2400" dirty="0">
                <a:latin typeface="Times New Roman" panose="02020603050405020304" pitchFamily="18" charset="0"/>
              </a:rPr>
              <a:t>one section at a time, reflect on what you read, and don’t get too bogged down with details. Search for the main ideas and supporting details. </a:t>
            </a:r>
            <a:endParaRPr lang="en-US" sz="2400" dirty="0" smtClean="0">
              <a:latin typeface="Times New Roman" panose="02020603050405020304" pitchFamily="18" charset="0"/>
            </a:endParaRPr>
          </a:p>
          <a:p>
            <a:endParaRPr lang="en-US" sz="2400" dirty="0">
              <a:latin typeface="Times New Roman" panose="02020603050405020304" pitchFamily="18" charset="0"/>
            </a:endParaRPr>
          </a:p>
          <a:p>
            <a:r>
              <a:rPr lang="en-US" sz="3200" b="1" dirty="0">
                <a:latin typeface="Times New Roman" panose="02020603050405020304" pitchFamily="18" charset="0"/>
              </a:rPr>
              <a:t>Recite</a:t>
            </a:r>
            <a:r>
              <a:rPr lang="en-US" sz="2400" b="1" dirty="0">
                <a:latin typeface="Times New Roman" panose="02020603050405020304" pitchFamily="18" charset="0"/>
              </a:rPr>
              <a:t> </a:t>
            </a:r>
            <a:r>
              <a:rPr lang="en-US" sz="2400" dirty="0">
                <a:latin typeface="Times New Roman" panose="02020603050405020304" pitchFamily="18" charset="0"/>
              </a:rPr>
              <a:t>and recall the information by summarizing and paraphrasing. F</a:t>
            </a:r>
            <a:r>
              <a:rPr lang="en-US" sz="2400" dirty="0" smtClean="0">
                <a:latin typeface="Times New Roman" panose="02020603050405020304" pitchFamily="18" charset="0"/>
              </a:rPr>
              <a:t>ind </a:t>
            </a:r>
            <a:r>
              <a:rPr lang="en-US" sz="2400" dirty="0">
                <a:latin typeface="Times New Roman" panose="02020603050405020304" pitchFamily="18" charset="0"/>
              </a:rPr>
              <a:t>the answers to the questions you wrote down </a:t>
            </a:r>
            <a:r>
              <a:rPr lang="en-US" sz="2400" dirty="0" smtClean="0">
                <a:latin typeface="Times New Roman" panose="02020603050405020304" pitchFamily="18" charset="0"/>
              </a:rPr>
              <a:t>earlier</a:t>
            </a:r>
            <a:r>
              <a:rPr lang="en-US" sz="2400" dirty="0">
                <a:latin typeface="Times New Roman" panose="02020603050405020304" pitchFamily="18" charset="0"/>
              </a:rPr>
              <a:t>.</a:t>
            </a:r>
          </a:p>
          <a:p>
            <a:r>
              <a:rPr lang="en-US" sz="3200" b="1" dirty="0">
                <a:latin typeface="Times New Roman" panose="02020603050405020304" pitchFamily="18" charset="0"/>
              </a:rPr>
              <a:t>Review </a:t>
            </a:r>
            <a:r>
              <a:rPr lang="en-US" sz="2400" dirty="0">
                <a:latin typeface="Times New Roman" panose="02020603050405020304" pitchFamily="18" charset="0"/>
              </a:rPr>
              <a:t>the reading again and over time. </a:t>
            </a:r>
            <a:endParaRPr lang="en-US" sz="2400" dirty="0"/>
          </a:p>
        </p:txBody>
      </p:sp>
    </p:spTree>
    <p:extLst>
      <p:ext uri="{BB962C8B-B14F-4D97-AF65-F5344CB8AC3E}">
        <p14:creationId xmlns:p14="http://schemas.microsoft.com/office/powerpoint/2010/main" val="3364509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0775"/>
          </a:xfrm>
        </p:spPr>
        <p:txBody>
          <a:bodyPr/>
          <a:lstStyle/>
          <a:p>
            <a:r>
              <a:rPr lang="en-US" dirty="0" smtClean="0">
                <a:latin typeface="Lucida Calligraphy" panose="03010101010101010101" pitchFamily="66" charset="0"/>
              </a:rPr>
              <a:t>Annotation</a:t>
            </a:r>
            <a:endParaRPr lang="en-US" dirty="0">
              <a:latin typeface="Lucida Calligraphy" panose="03010101010101010101" pitchFamily="66" charset="0"/>
            </a:endParaRPr>
          </a:p>
        </p:txBody>
      </p:sp>
      <p:sp>
        <p:nvSpPr>
          <p:cNvPr id="3" name="Rectangle 2"/>
          <p:cNvSpPr/>
          <p:nvPr/>
        </p:nvSpPr>
        <p:spPr>
          <a:xfrm>
            <a:off x="538213" y="1223493"/>
            <a:ext cx="11130046" cy="4832092"/>
          </a:xfrm>
          <a:prstGeom prst="rect">
            <a:avLst/>
          </a:prstGeom>
        </p:spPr>
        <p:txBody>
          <a:bodyPr wrap="square">
            <a:spAutoFit/>
          </a:bodyPr>
          <a:lstStyle/>
          <a:p>
            <a:endParaRPr lang="en-US" sz="2800" dirty="0" smtClean="0">
              <a:latin typeface="Times New Roman" panose="02020603050405020304" pitchFamily="18" charset="0"/>
            </a:endParaRPr>
          </a:p>
          <a:p>
            <a:r>
              <a:rPr lang="en-US" sz="2800" dirty="0" smtClean="0">
                <a:latin typeface="Times New Roman" panose="02020603050405020304" pitchFamily="18" charset="0"/>
              </a:rPr>
              <a:t>ANNOTATE:</a:t>
            </a:r>
          </a:p>
          <a:p>
            <a:endParaRPr lang="en-US" sz="2800" dirty="0" smtClean="0">
              <a:latin typeface="Times New Roman" panose="02020603050405020304" pitchFamily="18" charset="0"/>
            </a:endParaRPr>
          </a:p>
          <a:p>
            <a:r>
              <a:rPr lang="en-US" sz="2800" b="1" dirty="0">
                <a:latin typeface="Times New Roman" panose="02020603050405020304" pitchFamily="18" charset="0"/>
              </a:rPr>
              <a:t>Try different note-taking strategies </a:t>
            </a:r>
            <a:r>
              <a:rPr lang="en-US" sz="2800" dirty="0">
                <a:latin typeface="Times New Roman" panose="02020603050405020304" pitchFamily="18" charset="0"/>
              </a:rPr>
              <a:t>(mapping, outlining, 2-column, word-for-word. It helps avoid going back and re-reading</a:t>
            </a:r>
            <a:r>
              <a:rPr lang="en-US" sz="2800" dirty="0" smtClean="0">
                <a:latin typeface="Times New Roman" panose="02020603050405020304" pitchFamily="18" charset="0"/>
              </a:rPr>
              <a:t>).</a:t>
            </a:r>
          </a:p>
          <a:p>
            <a:endParaRPr lang="en-US" sz="2800" dirty="0">
              <a:latin typeface="Times New Roman" panose="02020603050405020304" pitchFamily="18" charset="0"/>
            </a:endParaRPr>
          </a:p>
          <a:p>
            <a:r>
              <a:rPr lang="en-US" sz="2800" dirty="0">
                <a:latin typeface="Times New Roman" panose="02020603050405020304" pitchFamily="18" charset="0"/>
              </a:rPr>
              <a:t>•</a:t>
            </a:r>
            <a:r>
              <a:rPr lang="en-US" sz="2800" b="1" dirty="0">
                <a:latin typeface="Times New Roman" panose="02020603050405020304" pitchFamily="18" charset="0"/>
              </a:rPr>
              <a:t>Pay attention to what each section is about. </a:t>
            </a:r>
            <a:r>
              <a:rPr lang="en-US" sz="2800" dirty="0">
                <a:latin typeface="Times New Roman" panose="02020603050405020304" pitchFamily="18" charset="0"/>
              </a:rPr>
              <a:t>The Abstract, Discussion, and Conclusion sections usually have the most important information. </a:t>
            </a:r>
          </a:p>
          <a:p>
            <a:r>
              <a:rPr lang="en-US" sz="2800" dirty="0">
                <a:latin typeface="Times New Roman" panose="02020603050405020304" pitchFamily="18" charset="0"/>
              </a:rPr>
              <a:t>•</a:t>
            </a:r>
            <a:r>
              <a:rPr lang="en-US" sz="2800" b="1" dirty="0">
                <a:latin typeface="Times New Roman" panose="02020603050405020304" pitchFamily="18" charset="0"/>
              </a:rPr>
              <a:t>Write summary notes for main points, </a:t>
            </a:r>
            <a:r>
              <a:rPr lang="en-US" sz="2800" dirty="0">
                <a:latin typeface="Times New Roman" panose="02020603050405020304" pitchFamily="18" charset="0"/>
              </a:rPr>
              <a:t>in the margin, or on a separate paper. </a:t>
            </a:r>
          </a:p>
          <a:p>
            <a:r>
              <a:rPr lang="en-US" sz="2800" dirty="0">
                <a:latin typeface="Times New Roman" panose="02020603050405020304" pitchFamily="18" charset="0"/>
              </a:rPr>
              <a:t>•</a:t>
            </a:r>
            <a:r>
              <a:rPr lang="en-US" sz="2800" b="1" dirty="0">
                <a:latin typeface="Times New Roman" panose="02020603050405020304" pitchFamily="18" charset="0"/>
              </a:rPr>
              <a:t>Highlight only very important quotes or terms </a:t>
            </a:r>
            <a:endParaRPr lang="en-US" sz="2800" dirty="0">
              <a:latin typeface="Times New Roman" panose="02020603050405020304" pitchFamily="18" charset="0"/>
            </a:endParaRPr>
          </a:p>
        </p:txBody>
      </p:sp>
    </p:spTree>
    <p:extLst>
      <p:ext uri="{BB962C8B-B14F-4D97-AF65-F5344CB8AC3E}">
        <p14:creationId xmlns:p14="http://schemas.microsoft.com/office/powerpoint/2010/main" val="29947427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1364</TotalTime>
  <Words>2331</Words>
  <Application>Microsoft Office PowerPoint</Application>
  <PresentationFormat>Widescreen</PresentationFormat>
  <Paragraphs>275</Paragraphs>
  <Slides>37</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9" baseType="lpstr">
      <vt:lpstr>Arial</vt:lpstr>
      <vt:lpstr>Century Gothic</vt:lpstr>
      <vt:lpstr>Helvetica</vt:lpstr>
      <vt:lpstr>Helvetica Neue</vt:lpstr>
      <vt:lpstr>Helvetica-Bold</vt:lpstr>
      <vt:lpstr>Helvetica-Oblique</vt:lpstr>
      <vt:lpstr>Lucida Calligraphy</vt:lpstr>
      <vt:lpstr>Times New Roman</vt:lpstr>
      <vt:lpstr>Wingdings</vt:lpstr>
      <vt:lpstr>Wingdings 3</vt:lpstr>
      <vt:lpstr>Ion</vt:lpstr>
      <vt:lpstr>Bitmap Image</vt:lpstr>
      <vt:lpstr>Summary and precis writing</vt:lpstr>
      <vt:lpstr>Points to discuss.</vt:lpstr>
      <vt:lpstr>PowerPoint Presentation</vt:lpstr>
      <vt:lpstr>Précis</vt:lpstr>
      <vt:lpstr>Précis and summary-difference</vt:lpstr>
      <vt:lpstr>Reading the text</vt:lpstr>
      <vt:lpstr>Understanding a paragraph/text. </vt:lpstr>
      <vt:lpstr>Reading Strategy: The SQ3R Method </vt:lpstr>
      <vt:lpstr>Annotation</vt:lpstr>
      <vt:lpstr>Précis development 4 steps?</vt:lpstr>
      <vt:lpstr>Précis development steps?</vt:lpstr>
      <vt:lpstr>PowerPoint Presentation</vt:lpstr>
      <vt:lpstr>Example of a Précis</vt:lpstr>
      <vt:lpstr>Example of a Précis</vt:lpstr>
      <vt:lpstr>Example of a Précis</vt:lpstr>
      <vt:lpstr>PowerPoint Presentation</vt:lpstr>
      <vt:lpstr>Strategies for Writing a Summary</vt:lpstr>
      <vt:lpstr>Content Verb Reference List</vt:lpstr>
      <vt:lpstr>Strategies for Writing a Summary</vt:lpstr>
      <vt:lpstr>STEP 2. State Purpose and Thesis. Cont.</vt:lpstr>
      <vt:lpstr>STEP 2. State Purpose and Thesis. Cont.</vt:lpstr>
      <vt:lpstr>STEP 2. State Purpose and Thesis. Cont. Now, put it all together =&gt; </vt:lpstr>
      <vt:lpstr>Sample thesis.</vt:lpstr>
      <vt:lpstr>Task: Identify the content word/s and put it in the formula. </vt:lpstr>
      <vt:lpstr>STEP 3: SUM UP THE BODY </vt:lpstr>
      <vt:lpstr> How to Structure a summary/Precise?</vt:lpstr>
      <vt:lpstr>Putting all together.</vt:lpstr>
      <vt:lpstr>Example for1(author, genre and title of work, date, an accurate content verb. THAT clause, main idea. WHO+WHAT). Notice the who and what is clearly defined in the first précis sentence. </vt:lpstr>
      <vt:lpstr>Example of part 2 (synopses of each or grouped paragraphs)</vt:lpstr>
      <vt:lpstr>Example for part 4 (intended audience and/or the relationship)</vt:lpstr>
      <vt:lpstr>Summary/Precise, polishing.</vt:lpstr>
      <vt:lpstr>Tips </vt:lpstr>
      <vt:lpstr>Tips</vt:lpstr>
      <vt:lpstr>PowerPoint Presentation</vt:lpstr>
      <vt:lpstr>Tips</vt:lpstr>
      <vt:lpstr>TASK: Read the text given and step by step  follow the given instruction. </vt:lpstr>
      <vt:lpstr>Putting all together.</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Summary writing</dc:title>
  <dc:creator>Javed Iqbal</dc:creator>
  <cp:lastModifiedBy>Javed Iqbal</cp:lastModifiedBy>
  <cp:revision>128</cp:revision>
  <dcterms:created xsi:type="dcterms:W3CDTF">2019-04-25T08:01:53Z</dcterms:created>
  <dcterms:modified xsi:type="dcterms:W3CDTF">2020-04-07T07:13:53Z</dcterms:modified>
</cp:coreProperties>
</file>