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85" r:id="rId4"/>
    <p:sldId id="259" r:id="rId5"/>
    <p:sldId id="261" r:id="rId6"/>
    <p:sldId id="260" r:id="rId7"/>
    <p:sldId id="262" r:id="rId8"/>
    <p:sldId id="257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1" r:id="rId17"/>
    <p:sldId id="290" r:id="rId18"/>
    <p:sldId id="292" r:id="rId19"/>
    <p:sldId id="291" r:id="rId20"/>
    <p:sldId id="286" r:id="rId21"/>
    <p:sldId id="289" r:id="rId22"/>
    <p:sldId id="287" r:id="rId23"/>
    <p:sldId id="288" r:id="rId24"/>
    <p:sldId id="284" r:id="rId25"/>
    <p:sldId id="281" r:id="rId26"/>
    <p:sldId id="293" r:id="rId27"/>
    <p:sldId id="294" r:id="rId28"/>
    <p:sldId id="273" r:id="rId29"/>
    <p:sldId id="272" r:id="rId30"/>
    <p:sldId id="274" r:id="rId31"/>
    <p:sldId id="276" r:id="rId32"/>
    <p:sldId id="278" r:id="rId33"/>
    <p:sldId id="279" r:id="rId34"/>
    <p:sldId id="280" r:id="rId35"/>
    <p:sldId id="277" r:id="rId36"/>
    <p:sldId id="27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74A09-ABF3-412E-A688-17A6F3B5EF8E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AC27E-224E-4B2E-8F9B-A1DBD2BFC2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C6242B-5E62-4849-869D-EB4DEE85AE6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8AD93C-4A5E-445E-A8F0-24881ED1992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48249" y="4775536"/>
            <a:ext cx="9036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Non verbal communication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61262" y="214174"/>
            <a:ext cx="4562475" cy="63926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1379" y="273013"/>
            <a:ext cx="7419883" cy="633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1534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775953" y="347729"/>
            <a:ext cx="10131425" cy="958284"/>
          </a:xfrm>
        </p:spPr>
        <p:txBody>
          <a:bodyPr/>
          <a:lstStyle/>
          <a:p>
            <a:pPr algn="ctr"/>
            <a:r>
              <a:rPr lang="en-US" altLang="en-US" dirty="0" smtClean="0">
                <a:ln>
                  <a:noFill/>
                </a:ln>
              </a:rPr>
              <a:t>Planning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12123" y="1306013"/>
            <a:ext cx="11681139" cy="5107666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Step 3: Audience Analysis</a:t>
            </a:r>
          </a:p>
          <a:p>
            <a:r>
              <a:rPr lang="en-US" altLang="en-US" sz="2800" dirty="0"/>
              <a:t>The hallmark of Business Communication is that it is </a:t>
            </a:r>
            <a:r>
              <a:rPr lang="en-US" altLang="en-US" sz="2800" dirty="0">
                <a:solidFill>
                  <a:srgbClr val="FF0000"/>
                </a:solidFill>
              </a:rPr>
              <a:t>reader-oriented</a:t>
            </a:r>
            <a:r>
              <a:rPr lang="en-US" altLang="en-US" sz="2800" dirty="0"/>
              <a:t> and </a:t>
            </a:r>
            <a:r>
              <a:rPr lang="en-US" altLang="en-US" sz="2800" dirty="0">
                <a:solidFill>
                  <a:srgbClr val="FF0000"/>
                </a:solidFill>
              </a:rPr>
              <a:t>user-friendly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The better you know your audience, the better you can connect with them to get the desired response </a:t>
            </a:r>
            <a:endParaRPr lang="en-US" altLang="en-US" sz="2800" dirty="0" smtClean="0"/>
          </a:p>
          <a:p>
            <a:pPr marL="0" indent="0" algn="ctr">
              <a:buNone/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You may need the following information about them:</a:t>
            </a:r>
          </a:p>
          <a:p>
            <a:pPr marL="514350" indent="-514350" fontAlgn="auto">
              <a:buFont typeface="Arial" panose="020B0604020202020204" pitchFamily="34" charset="0"/>
              <a:buAutoNum type="arabicPeriod"/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Designation (position in the hierarchy)</a:t>
            </a:r>
          </a:p>
          <a:p>
            <a:pPr marL="514350" indent="-514350" fontAlgn="auto">
              <a:buFont typeface="Arial" panose="020B0604020202020204" pitchFamily="34" charset="0"/>
              <a:buAutoNum type="arabicPeriod"/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Technical/Professional Background</a:t>
            </a:r>
          </a:p>
          <a:p>
            <a:pPr marL="514350" indent="-514350" fontAlgn="auto">
              <a:buFont typeface="Arial" panose="020B0604020202020204" pitchFamily="34" charset="0"/>
              <a:buAutoNum type="arabicPeriod"/>
              <a:defRPr/>
            </a:pP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Gender, ethnocentrisms, culture etc.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Step 4: Time Allotted: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b="1" dirty="0"/>
              <a:t>C</a:t>
            </a:r>
            <a:r>
              <a:rPr lang="en-US" altLang="en-US" sz="2800" b="1" dirty="0" smtClean="0"/>
              <a:t>onsider </a:t>
            </a:r>
            <a:r>
              <a:rPr lang="en-US" altLang="en-US" sz="2800" b="1" dirty="0"/>
              <a:t>the time allotted </a:t>
            </a:r>
            <a:r>
              <a:rPr lang="en-US" altLang="en-US" sz="2800" dirty="0" smtClean="0"/>
              <a:t>and prepare </a:t>
            </a:r>
            <a:r>
              <a:rPr lang="en-US" altLang="en-US" sz="2800" dirty="0"/>
              <a:t>content that can </a:t>
            </a:r>
            <a:r>
              <a:rPr lang="en-US" altLang="en-US" sz="2800" dirty="0" smtClean="0"/>
              <a:t>only consume stipulated </a:t>
            </a:r>
            <a:r>
              <a:rPr lang="en-US" altLang="en-US" sz="2800" dirty="0"/>
              <a:t>time</a:t>
            </a:r>
            <a:r>
              <a:rPr lang="en-US" altLang="en-US" sz="2800" dirty="0" smtClean="0"/>
              <a:t>.</a:t>
            </a:r>
            <a:endParaRPr lang="en-US" altLang="en-US" sz="2800" dirty="0"/>
          </a:p>
          <a:p>
            <a:r>
              <a:rPr lang="en-US" altLang="en-US" sz="2800" dirty="0"/>
              <a:t>    Remember in business presentations, audience expect you to make your point within 20 minutes</a:t>
            </a:r>
            <a:r>
              <a:rPr lang="en-US" altLang="en-US" sz="2800" dirty="0" smtClean="0"/>
              <a:t>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04068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750195" y="0"/>
            <a:ext cx="10131425" cy="958284"/>
          </a:xfrm>
        </p:spPr>
        <p:txBody>
          <a:bodyPr/>
          <a:lstStyle/>
          <a:p>
            <a:pPr algn="ctr"/>
            <a:r>
              <a:rPr lang="en-US" altLang="en-US" dirty="0" smtClean="0">
                <a:ln>
                  <a:noFill/>
                </a:ln>
              </a:rPr>
              <a:t>Planning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73486" y="958284"/>
            <a:ext cx="11165983" cy="53008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Step 5: </a:t>
            </a:r>
            <a:r>
              <a:rPr lang="en-US" altLang="en-US" sz="2800" dirty="0" smtClean="0">
                <a:solidFill>
                  <a:srgbClr val="FF0000"/>
                </a:solidFill>
              </a:rPr>
              <a:t>Context Analysis: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dirty="0"/>
              <a:t>  </a:t>
            </a:r>
            <a:r>
              <a:rPr lang="en-US" altLang="en-US" sz="2800" dirty="0" smtClean="0"/>
              <a:t>According to context, choose style, content, </a:t>
            </a:r>
            <a:r>
              <a:rPr lang="en-US" altLang="en-US" sz="2800" dirty="0"/>
              <a:t>communication strategies, language, and audio-visual </a:t>
            </a:r>
            <a:r>
              <a:rPr lang="en-US" altLang="en-US" sz="2800" dirty="0" smtClean="0"/>
              <a:t>aids.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dirty="0" smtClean="0"/>
              <a:t>Educational, professional and international conference i.e. </a:t>
            </a:r>
          </a:p>
          <a:p>
            <a:pPr>
              <a:buFont typeface="Arial" panose="020B0604020202020204" pitchFamily="34" charset="0"/>
              <a:buNone/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Number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of attendees and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seats, Lighting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and lighting 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controls, Audio/Visual equipment, Distracters, morning, evening, weekend.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Step 6: Medium Selection</a:t>
            </a:r>
            <a:r>
              <a:rPr lang="en-US" altLang="en-US" sz="2400" dirty="0" smtClean="0">
                <a:solidFill>
                  <a:srgbClr val="FF0000"/>
                </a:solidFill>
              </a:rPr>
              <a:t>:</a:t>
            </a:r>
            <a:endParaRPr lang="en-US" altLang="en-US" sz="2400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 smtClean="0"/>
              <a:t>It </a:t>
            </a:r>
            <a:r>
              <a:rPr lang="en-US" altLang="en-US" sz="2400" dirty="0"/>
              <a:t>can be a video recording, online presentation, live presentation, telephonic, etc</a:t>
            </a:r>
            <a:r>
              <a:rPr lang="en-US" altLang="en-US" sz="2400" dirty="0" smtClean="0"/>
              <a:t>.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05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711559" y="154546"/>
            <a:ext cx="10131425" cy="958284"/>
          </a:xfrm>
        </p:spPr>
        <p:txBody>
          <a:bodyPr/>
          <a:lstStyle/>
          <a:p>
            <a:pPr algn="ctr"/>
            <a:r>
              <a:rPr lang="en-US" altLang="en-US" dirty="0" smtClean="0">
                <a:ln>
                  <a:noFill/>
                </a:ln>
              </a:rPr>
              <a:t>Planning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73486" y="1009799"/>
            <a:ext cx="11165983" cy="5081908"/>
          </a:xfrm>
        </p:spPr>
        <p:txBody>
          <a:bodyPr>
            <a:normAutofit/>
          </a:bodyPr>
          <a:lstStyle/>
          <a:p>
            <a:pPr fontAlgn="auto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rgbClr val="FF0000"/>
                </a:solidFill>
              </a:rPr>
              <a:t>Step 7: Research &amp; Content Generation</a:t>
            </a:r>
            <a:r>
              <a:rPr lang="en-US" altLang="en-US" sz="2800" dirty="0" smtClean="0">
                <a:solidFill>
                  <a:srgbClr val="FF0000"/>
                </a:solidFill>
              </a:rPr>
              <a:t>: Content planning.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fontAlgn="auto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 this time you should have a clear</a:t>
            </a:r>
          </a:p>
          <a:p>
            <a:pPr fontAlgn="auto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Purpose</a:t>
            </a:r>
          </a:p>
          <a:p>
            <a:pPr fontAlgn="auto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Topic</a:t>
            </a:r>
          </a:p>
          <a:p>
            <a:pPr fontAlgn="auto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Thesis statement</a:t>
            </a:r>
          </a:p>
          <a:p>
            <a:pPr algn="just" fontAlgn="auto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Content Planning: </a:t>
            </a:r>
          </a:p>
          <a:p>
            <a:pPr fontAlgn="auto">
              <a:buFont typeface="Arial" panose="020B0604020202020204" pitchFamily="34" charset="0"/>
              <a:buNone/>
              <a:defRPr/>
            </a:pPr>
            <a:r>
              <a:rPr lang="en-US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You 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need main points, supporting information, evidence, proof, facts, statistical data, </a:t>
            </a:r>
            <a:r>
              <a:rPr lang="en-US" alt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for your presentation.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16899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775953" y="347729"/>
            <a:ext cx="10131425" cy="95828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n>
                  <a:noFill/>
                </a:ln>
              </a:rPr>
              <a:t>Planning-</a:t>
            </a:r>
            <a:r>
              <a:rPr lang="en-US" altLang="en-US" b="1" dirty="0">
                <a:solidFill>
                  <a:srgbClr val="FF0000"/>
                </a:solidFill>
              </a:rPr>
              <a:t>Content Planning: </a:t>
            </a:r>
            <a:br>
              <a:rPr lang="en-US" altLang="en-US" b="1" dirty="0">
                <a:solidFill>
                  <a:srgbClr val="FF0000"/>
                </a:solidFill>
              </a:rPr>
            </a:br>
            <a:endParaRPr lang="en-US" altLang="en-US" dirty="0" smtClean="0">
              <a:ln>
                <a:noFill/>
              </a:ln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86366" y="1473439"/>
            <a:ext cx="11165983" cy="51849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sz="2800" dirty="0" smtClean="0"/>
              <a:t>Have in-depth knowledge of the topic.</a:t>
            </a:r>
          </a:p>
          <a:p>
            <a:pPr marL="0" indent="0">
              <a:buNone/>
            </a:pPr>
            <a:r>
              <a:rPr lang="en-US" altLang="en-US" sz="2800" dirty="0" smtClean="0"/>
              <a:t>Know the following dimensions of the topic: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Definitions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Major divisions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Key themes and ideas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Historical background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Aspects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Multiple perspectives on topic, supporting </a:t>
            </a:r>
            <a:r>
              <a:rPr lang="en-US" altLang="en-US" sz="2800" dirty="0"/>
              <a:t>a</a:t>
            </a:r>
            <a:r>
              <a:rPr lang="en-US" altLang="en-US" sz="2800" dirty="0" smtClean="0"/>
              <a:t>nd refuting arguments.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Advantages and disadvantages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Societal importance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Future developments and implications.</a:t>
            </a:r>
          </a:p>
          <a:p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81466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775953" y="347729"/>
            <a:ext cx="10131425" cy="958284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n>
                  <a:noFill/>
                </a:ln>
              </a:rPr>
              <a:t>Planning-</a:t>
            </a:r>
            <a:r>
              <a:rPr lang="en-US" altLang="en-US" b="1" dirty="0">
                <a:solidFill>
                  <a:srgbClr val="FF0000"/>
                </a:solidFill>
              </a:rPr>
              <a:t>Content Planning: </a:t>
            </a:r>
            <a:br>
              <a:rPr lang="en-US" altLang="en-US" b="1" dirty="0">
                <a:solidFill>
                  <a:srgbClr val="FF0000"/>
                </a:solidFill>
              </a:rPr>
            </a:br>
            <a:endParaRPr lang="en-US" altLang="en-US" dirty="0" smtClean="0">
              <a:ln>
                <a:noFill/>
              </a:ln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86366" y="798490"/>
            <a:ext cx="11256135" cy="5859887"/>
          </a:xfrm>
        </p:spPr>
        <p:txBody>
          <a:bodyPr>
            <a:normAutofit fontScale="92500" lnSpcReduction="20000"/>
          </a:bodyPr>
          <a:lstStyle/>
          <a:p>
            <a:pPr fontAlgn="auto"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If your presentation is informative or persuasive, follow the steps below to gather content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 fontAlgn="auto">
              <a:buFont typeface="Arial" panose="020B0604020202020204" pitchFamily="34" charset="0"/>
              <a:buAutoNum type="arabicPeriod"/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Begin with generating ideas yourself using brainstorming, journalistic questions, or whatever works best for you.</a:t>
            </a:r>
          </a:p>
          <a:p>
            <a:pPr marL="514350" indent="-514350" fontAlgn="auto">
              <a:buFont typeface="Arial" panose="020B0604020202020204" pitchFamily="34" charset="0"/>
              <a:buAutoNum type="arabicPeriod"/>
              <a:defRPr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Start reading on the topic to develop a profound grasp on it</a:t>
            </a:r>
            <a:r>
              <a:rPr 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dirty="0"/>
              <a:t>3. Read samples, technical/business documents, business articles, research papers, books, </a:t>
            </a:r>
            <a:r>
              <a:rPr lang="en-US" altLang="en-US" sz="2800" dirty="0" smtClean="0"/>
              <a:t>etc. </a:t>
            </a:r>
            <a:r>
              <a:rPr lang="en-US" altLang="en-US" sz="2800" dirty="0"/>
              <a:t>online or in a library.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dirty="0"/>
              <a:t>4. Conduct interviews, observations if necessary.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dirty="0"/>
              <a:t>5. Make notes during this research.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dirty="0"/>
              <a:t>6. Gather all data and start critically reviewing them and select 3 main points.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dirty="0"/>
              <a:t>7. For each main point, select supporting material.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dirty="0"/>
              <a:t>8. Organize the material into an outline.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dirty="0"/>
              <a:t>9. Use the outline form on the next slide as a presentation guide</a:t>
            </a:r>
            <a:r>
              <a:rPr lang="en-US" altLang="en-US" sz="2800" dirty="0" smtClean="0"/>
              <a:t>.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5723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32262" y="483326"/>
            <a:ext cx="10131425" cy="139745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 smtClean="0">
                <a:ln>
                  <a:noFill/>
                </a:ln>
              </a:rPr>
              <a:t>Planning-</a:t>
            </a:r>
            <a:r>
              <a:rPr lang="en-US" altLang="en-US" b="1" dirty="0">
                <a:solidFill>
                  <a:srgbClr val="FF0000"/>
                </a:solidFill>
              </a:rPr>
              <a:t>Content </a:t>
            </a:r>
            <a:r>
              <a:rPr lang="en-US" altLang="en-US" b="1" dirty="0" smtClean="0">
                <a:solidFill>
                  <a:srgbClr val="FF0000"/>
                </a:solidFill>
              </a:rPr>
              <a:t>Planning</a:t>
            </a:r>
            <a:r>
              <a:rPr lang="en-US" altLang="en-US" b="1" dirty="0" smtClean="0">
                <a:solidFill>
                  <a:srgbClr val="FF0000"/>
                </a:solidFill>
              </a:rPr>
              <a:t/>
            </a:r>
            <a:br>
              <a:rPr lang="en-US" altLang="en-US" b="1" dirty="0" smtClean="0">
                <a:solidFill>
                  <a:srgbClr val="FF0000"/>
                </a:solidFill>
              </a:rPr>
            </a:br>
            <a:r>
              <a:rPr lang="en-US" altLang="en-US" b="1" dirty="0" smtClean="0"/>
              <a:t>Summarizing the imp. steps</a:t>
            </a:r>
            <a:r>
              <a:rPr lang="en-US" altLang="en-US" b="1" dirty="0">
                <a:solidFill>
                  <a:srgbClr val="FF0000"/>
                </a:solidFill>
              </a:rPr>
              <a:t/>
            </a:r>
            <a:br>
              <a:rPr lang="en-US" altLang="en-US" b="1" dirty="0">
                <a:solidFill>
                  <a:srgbClr val="FF0000"/>
                </a:solidFill>
              </a:rPr>
            </a:br>
            <a:endParaRPr lang="en-US" altLang="en-US" dirty="0" smtClean="0">
              <a:ln>
                <a:noFill/>
              </a:ln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86366" y="1473439"/>
            <a:ext cx="11165983" cy="5184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dirty="0" smtClean="0"/>
              <a:t>Follow the given flow: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Brainstorm the topic again.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Research more.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Review and organize ideas and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 smtClean="0"/>
              <a:t>Organize ideas into an outline- </a:t>
            </a:r>
            <a:r>
              <a:rPr lang="en-US" altLang="en-US" sz="2800" b="1" dirty="0" smtClean="0"/>
              <a:t>Introduction, Main Body, Conclusion.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b="1" dirty="0" smtClean="0"/>
              <a:t>Develop a story-board. </a:t>
            </a:r>
          </a:p>
        </p:txBody>
      </p:sp>
    </p:spTree>
    <p:extLst>
      <p:ext uri="{BB962C8B-B14F-4D97-AF65-F5344CB8AC3E}">
        <p14:creationId xmlns:p14="http://schemas.microsoft.com/office/powerpoint/2010/main" xmlns="" val="13006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790163" y="151326"/>
            <a:ext cx="8229600" cy="866104"/>
          </a:xfrm>
        </p:spPr>
        <p:txBody>
          <a:bodyPr/>
          <a:lstStyle/>
          <a:p>
            <a:pPr algn="ctr"/>
            <a:r>
              <a:rPr lang="en-US" altLang="en-US" dirty="0" smtClean="0">
                <a:ln>
                  <a:noFill/>
                </a:ln>
              </a:rPr>
              <a:t>Outline Form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02813" y="717996"/>
            <a:ext cx="2845694" cy="5489619"/>
          </a:xfrm>
        </p:spPr>
        <p:txBody>
          <a:bodyPr rtlCol="0">
            <a:noAutofit/>
          </a:bodyPr>
          <a:lstStyle/>
          <a:p>
            <a:pPr fontAlgn="auto">
              <a:buFont typeface="Arial" panose="020B0604020202020204" pitchFamily="34" charset="0"/>
              <a:buNone/>
              <a:defRPr/>
            </a:pPr>
            <a:r>
              <a:rPr lang="en-US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Topic:</a:t>
            </a:r>
          </a:p>
          <a:p>
            <a:pPr fontAlgn="auto">
              <a:buFont typeface="Arial" panose="020B0604020202020204" pitchFamily="34" charset="0"/>
              <a:buNone/>
              <a:defRPr/>
            </a:pPr>
            <a:r>
              <a:rPr lang="en-US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Purpose:</a:t>
            </a:r>
          </a:p>
          <a:p>
            <a:pPr fontAlgn="auto">
              <a:buFont typeface="Arial" panose="020B0604020202020204" pitchFamily="34" charset="0"/>
              <a:buNone/>
              <a:defRPr/>
            </a:pPr>
            <a:r>
              <a:rPr lang="en-US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Audience:</a:t>
            </a:r>
          </a:p>
          <a:p>
            <a:pPr fontAlgn="auto">
              <a:buFont typeface="Arial" panose="020B0604020202020204" pitchFamily="34" charset="0"/>
              <a:buNone/>
              <a:defRPr/>
            </a:pPr>
            <a:r>
              <a:rPr lang="en-US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Time:</a:t>
            </a:r>
          </a:p>
          <a:p>
            <a:pPr fontAlgn="auto">
              <a:buFont typeface="Arial" panose="020B0604020202020204" pitchFamily="34" charset="0"/>
              <a:buNone/>
              <a:defRPr/>
            </a:pPr>
            <a:r>
              <a:rPr lang="en-US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Context:</a:t>
            </a:r>
          </a:p>
          <a:p>
            <a:pPr fontAlgn="auto">
              <a:buFont typeface="Arial" panose="020B0604020202020204" pitchFamily="34" charset="0"/>
              <a:buNone/>
              <a:defRPr/>
            </a:pPr>
            <a:r>
              <a:rPr lang="en-US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Medium:</a:t>
            </a:r>
          </a:p>
          <a:p>
            <a:pPr fontAlgn="auto">
              <a:buFont typeface="Arial" panose="020B0604020202020204" pitchFamily="34" charset="0"/>
              <a:buNone/>
              <a:defRPr/>
            </a:pPr>
            <a:r>
              <a:rPr lang="en-US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Central Idea:</a:t>
            </a:r>
          </a:p>
          <a:p>
            <a:pPr fontAlgn="auto">
              <a:buFont typeface="Arial" panose="020B0604020202020204" pitchFamily="34" charset="0"/>
              <a:buNone/>
              <a:defRPr/>
            </a:pPr>
            <a:r>
              <a:rPr lang="en-US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Main Point 1:</a:t>
            </a:r>
          </a:p>
        </p:txBody>
      </p:sp>
      <p:sp>
        <p:nvSpPr>
          <p:cNvPr id="2" name="Rectangle 1"/>
          <p:cNvSpPr/>
          <p:nvPr/>
        </p:nvSpPr>
        <p:spPr>
          <a:xfrm>
            <a:off x="7748789" y="1200647"/>
            <a:ext cx="3352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3200" b="1" dirty="0"/>
              <a:t>Supporting material: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3200" b="1" dirty="0"/>
              <a:t>Main Point 2: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3200" b="1" dirty="0"/>
              <a:t>Supporting material: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3200" b="1" dirty="0"/>
              <a:t>Main Point 3: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3200" b="1" dirty="0"/>
              <a:t>Supporting material: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32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xmlns="" val="15152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6" y="2137954"/>
            <a:ext cx="10131425" cy="1456267"/>
          </a:xfrm>
        </p:spPr>
        <p:txBody>
          <a:bodyPr/>
          <a:lstStyle/>
          <a:p>
            <a:r>
              <a:rPr lang="en-US" dirty="0" smtClean="0"/>
              <a:t>A.V. Aids and effective slides development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325881" y="256902"/>
            <a:ext cx="10131425" cy="1456267"/>
          </a:xfrm>
        </p:spPr>
        <p:txBody>
          <a:bodyPr/>
          <a:lstStyle/>
          <a:p>
            <a:r>
              <a:rPr lang="en-US" altLang="en-US" dirty="0" smtClean="0"/>
              <a:t>Why use AV aids?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76350" y="1737360"/>
            <a:ext cx="11793581" cy="4667794"/>
          </a:xfrm>
        </p:spPr>
        <p:txBody>
          <a:bodyPr>
            <a:noAutofit/>
          </a:bodyPr>
          <a:lstStyle/>
          <a:p>
            <a:pPr>
              <a:buFontTx/>
              <a:buNone/>
            </a:pPr>
            <a:r>
              <a:rPr lang="en-US" alt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Visual aids accomplish several goals: </a:t>
            </a:r>
          </a:p>
          <a:p>
            <a:pPr algn="just">
              <a:buFontTx/>
              <a:buNone/>
            </a:pPr>
            <a:r>
              <a:rPr lang="en-US" alt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•  Make your presentation/speech more interesting </a:t>
            </a:r>
          </a:p>
          <a:p>
            <a:pPr algn="just"/>
            <a:r>
              <a:rPr lang="en-US" alt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Reinforce what you say. </a:t>
            </a:r>
            <a:r>
              <a:rPr lang="en-US" altLang="en-US" sz="2800" dirty="0" smtClean="0"/>
              <a:t>Enhance </a:t>
            </a:r>
            <a:r>
              <a:rPr lang="en-US" altLang="en-US" sz="2800" dirty="0" smtClean="0"/>
              <a:t>understanding.</a:t>
            </a:r>
            <a:endParaRPr lang="en-US" alt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Tx/>
              <a:buNone/>
            </a:pPr>
            <a:r>
              <a:rPr lang="en-US" alt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•  Enhance your credibility as a speaker </a:t>
            </a:r>
          </a:p>
          <a:p>
            <a:pPr algn="just">
              <a:buFontTx/>
              <a:buNone/>
            </a:pPr>
            <a:r>
              <a:rPr lang="en-US" alt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• Illustrate, complement, and reinforce and supports your verbal claim.</a:t>
            </a:r>
          </a:p>
          <a:p>
            <a:pPr algn="just">
              <a:buNone/>
            </a:pPr>
            <a:r>
              <a:rPr lang="en-US" alt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• Communicate complex or intriguing information. </a:t>
            </a:r>
            <a:r>
              <a:rPr lang="en-US" altLang="en-US" sz="2800" dirty="0" smtClean="0"/>
              <a:t>Conjure/ visualize.</a:t>
            </a:r>
            <a:endParaRPr lang="en-US" alt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Tx/>
              <a:buNone/>
            </a:pPr>
            <a:r>
              <a:rPr lang="en-US" alt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• Help the audience use and retain the information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07423" y="243840"/>
            <a:ext cx="10131425" cy="1456267"/>
          </a:xfrm>
        </p:spPr>
        <p:txBody>
          <a:bodyPr/>
          <a:lstStyle/>
          <a:p>
            <a:r>
              <a:rPr lang="en-US" altLang="en-US" dirty="0" smtClean="0"/>
              <a:t>What AV aids are usually used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68681" y="1750423"/>
            <a:ext cx="10131425" cy="4524103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alt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PowerPoint slides</a:t>
            </a:r>
          </a:p>
          <a:p>
            <a:pPr>
              <a:buClr>
                <a:schemeClr val="tx1"/>
              </a:buClr>
            </a:pPr>
            <a:r>
              <a:rPr lang="en-US" alt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Overhead transparencies</a:t>
            </a:r>
          </a:p>
          <a:p>
            <a:pPr>
              <a:buClr>
                <a:schemeClr val="tx1"/>
              </a:buClr>
            </a:pPr>
            <a:r>
              <a:rPr lang="en-US" alt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Graphs/charts</a:t>
            </a:r>
          </a:p>
          <a:p>
            <a:pPr>
              <a:buClr>
                <a:schemeClr val="tx1"/>
              </a:buClr>
            </a:pPr>
            <a:r>
              <a:rPr lang="en-US" alt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Pictures</a:t>
            </a:r>
          </a:p>
          <a:p>
            <a:pPr>
              <a:buClr>
                <a:schemeClr val="tx1"/>
              </a:buClr>
            </a:pPr>
            <a:r>
              <a:rPr lang="en-US" alt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Objects/Models</a:t>
            </a:r>
          </a:p>
          <a:p>
            <a:pPr>
              <a:buClr>
                <a:schemeClr val="tx1"/>
              </a:buClr>
            </a:pPr>
            <a:r>
              <a:rPr lang="en-US" alt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Films/video</a:t>
            </a:r>
          </a:p>
          <a:p>
            <a:pPr>
              <a:buClr>
                <a:schemeClr val="tx1"/>
              </a:buClr>
            </a:pPr>
            <a:r>
              <a:rPr lang="en-US" alt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Flip charts</a:t>
            </a:r>
          </a:p>
          <a:p>
            <a:pPr>
              <a:buClr>
                <a:schemeClr val="tx1"/>
              </a:buClr>
            </a:pPr>
            <a:r>
              <a:rPr lang="en-US" alt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Sketches</a:t>
            </a:r>
          </a:p>
          <a:p>
            <a:pPr>
              <a:buClr>
                <a:schemeClr val="tx1"/>
              </a:buClr>
            </a:pPr>
            <a:r>
              <a:rPr lang="en-US" alt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Chalk or white board</a:t>
            </a:r>
          </a:p>
          <a:p>
            <a:pPr>
              <a:buFontTx/>
              <a:buNone/>
            </a:pPr>
            <a:endParaRPr lang="en-US" alt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n>
                  <a:noFill/>
                </a:ln>
              </a:rPr>
              <a:t>WE WILL DISCUSS:</a:t>
            </a:r>
          </a:p>
        </p:txBody>
      </p:sp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1036319" y="1793966"/>
            <a:ext cx="9218023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en-US" sz="3200" dirty="0"/>
              <a:t>Definition of the term.</a:t>
            </a:r>
          </a:p>
          <a:p>
            <a:pPr eaLnBrk="1" hangingPunct="1">
              <a:buFontTx/>
              <a:buAutoNum type="arabicPeriod"/>
            </a:pPr>
            <a:r>
              <a:rPr lang="en-US" altLang="en-US" sz="3200" dirty="0"/>
              <a:t>Types of </a:t>
            </a:r>
            <a:r>
              <a:rPr lang="en-US" altLang="en-US" sz="3200" dirty="0" smtClean="0"/>
              <a:t>presentations</a:t>
            </a:r>
          </a:p>
          <a:p>
            <a:pPr eaLnBrk="1" hangingPunct="1">
              <a:buFontTx/>
              <a:buAutoNum type="arabicPeriod"/>
            </a:pPr>
            <a:r>
              <a:rPr lang="en-US" altLang="en-US" sz="3200" dirty="0" smtClean="0"/>
              <a:t>Presentation skills-types </a:t>
            </a:r>
            <a:endParaRPr lang="en-US" altLang="en-US" sz="3200" dirty="0"/>
          </a:p>
          <a:p>
            <a:pPr eaLnBrk="1" hangingPunct="1">
              <a:buFontTx/>
              <a:buAutoNum type="arabicPeriod"/>
            </a:pPr>
            <a:r>
              <a:rPr lang="en-US" altLang="en-US" sz="3200" dirty="0"/>
              <a:t>Structure of presentation (overview)</a:t>
            </a:r>
          </a:p>
          <a:p>
            <a:pPr eaLnBrk="1" hangingPunct="1">
              <a:buFontTx/>
              <a:buAutoNum type="arabicPeriod"/>
            </a:pPr>
            <a:r>
              <a:rPr lang="en-US" altLang="en-US" sz="3200" dirty="0" smtClean="0"/>
              <a:t>7 </a:t>
            </a:r>
            <a:r>
              <a:rPr lang="en-US" altLang="en-US" sz="3200" dirty="0"/>
              <a:t>steps in planning </a:t>
            </a:r>
          </a:p>
          <a:p>
            <a:pPr eaLnBrk="1" hangingPunct="1">
              <a:buFontTx/>
              <a:buAutoNum type="arabicPeriod"/>
            </a:pPr>
            <a:r>
              <a:rPr lang="en-US" altLang="en-US" sz="3200" dirty="0"/>
              <a:t>Outlining the </a:t>
            </a:r>
            <a:r>
              <a:rPr lang="en-US" altLang="en-US" sz="3200" dirty="0" smtClean="0"/>
              <a:t>presentation</a:t>
            </a:r>
          </a:p>
          <a:p>
            <a:pPr eaLnBrk="1" hangingPunct="1">
              <a:buFontTx/>
              <a:buAutoNum type="arabicPeriod"/>
            </a:pPr>
            <a:r>
              <a:rPr lang="en-US" altLang="en-US" sz="3200" dirty="0" smtClean="0"/>
              <a:t>Organization of the </a:t>
            </a:r>
            <a:r>
              <a:rPr lang="en-US" altLang="en-US" sz="3200" dirty="0" smtClean="0"/>
              <a:t>presentation</a:t>
            </a:r>
          </a:p>
          <a:p>
            <a:pPr eaLnBrk="1" hangingPunct="1">
              <a:buFontTx/>
              <a:buAutoNum type="arabicPeriod"/>
            </a:pPr>
            <a:r>
              <a:rPr lang="en-US" altLang="en-US" sz="3200" dirty="0" smtClean="0"/>
              <a:t>Use of Audio Visual Aids.</a:t>
            </a:r>
            <a:endParaRPr lang="en-US" altLang="en-US" sz="3200" dirty="0" smtClean="0"/>
          </a:p>
          <a:p>
            <a:pPr eaLnBrk="1" hangingPunct="1">
              <a:buFontTx/>
              <a:buAutoNum type="arabicPeriod"/>
            </a:pPr>
            <a:r>
              <a:rPr lang="en-US" altLang="en-US" sz="3200" dirty="0" smtClean="0"/>
              <a:t>Presentation </a:t>
            </a:r>
            <a:r>
              <a:rPr lang="en-US" altLang="en-US" sz="3200" dirty="0" smtClean="0"/>
              <a:t>delivery skills 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84207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Preparing Effective Slides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800" smtClean="0"/>
              <a:t>Emphasize key terms or important words by changing font style, type, size, etc.</a:t>
            </a:r>
          </a:p>
          <a:p>
            <a:r>
              <a:rPr lang="en-US" altLang="en-US" sz="2800" smtClean="0"/>
              <a:t>Do not use paragraphs in slides. Just use headings, prompts, key points, and definitions in the slide.</a:t>
            </a:r>
          </a:p>
          <a:p>
            <a:r>
              <a:rPr lang="en-US" altLang="en-US" sz="2800" smtClean="0"/>
              <a:t>Use only 4-6 lines of text per VA</a:t>
            </a:r>
          </a:p>
          <a:p>
            <a:r>
              <a:rPr lang="en-US" altLang="en-US" sz="2800" smtClean="0"/>
              <a:t>Use phrases, not full sentences</a:t>
            </a:r>
          </a:p>
          <a:p>
            <a:r>
              <a:rPr lang="en-US" altLang="en-US" sz="2800" smtClean="0"/>
              <a:t>Use Upper Case and Lower Case for ease of reading</a:t>
            </a:r>
          </a:p>
          <a:p>
            <a:r>
              <a:rPr lang="en-US" altLang="en-US" sz="2800" smtClean="0"/>
              <a:t>Limit lines to no more than 30-35 characters</a:t>
            </a:r>
          </a:p>
          <a:p>
            <a:pPr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1051561" y="-174172"/>
            <a:ext cx="10131425" cy="1456267"/>
          </a:xfrm>
        </p:spPr>
        <p:txBody>
          <a:bodyPr/>
          <a:lstStyle/>
          <a:p>
            <a:r>
              <a:rPr lang="en-US" altLang="en-US" dirty="0" smtClean="0"/>
              <a:t>Preparing Effective Slides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016000" y="1152525"/>
            <a:ext cx="6573520" cy="53244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Use pictures, charts, diagrams, tables,</a:t>
            </a:r>
          </a:p>
          <a:p>
            <a:pPr marL="0" indent="0">
              <a:buFontTx/>
              <a:buNone/>
              <a:defRPr/>
            </a:pPr>
            <a:r>
              <a:rPr lang="en-US" alt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videos, etc in your slides to achieve the following:</a:t>
            </a:r>
          </a:p>
          <a:p>
            <a:pPr>
              <a:defRPr/>
            </a:pPr>
            <a:r>
              <a:rPr lang="en-US" alt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Explain points more effectively</a:t>
            </a:r>
          </a:p>
          <a:p>
            <a:pPr>
              <a:defRPr/>
            </a:pPr>
            <a:r>
              <a:rPr lang="en-US" alt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Illustrate a point</a:t>
            </a:r>
          </a:p>
          <a:p>
            <a:pPr>
              <a:defRPr/>
            </a:pPr>
            <a:r>
              <a:rPr lang="en-US" alt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Clarify a point</a:t>
            </a:r>
          </a:p>
          <a:p>
            <a:pPr>
              <a:defRPr/>
            </a:pPr>
            <a:r>
              <a:rPr lang="en-US" alt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Offer evidence to support a point</a:t>
            </a:r>
          </a:p>
          <a:p>
            <a:pPr>
              <a:defRPr/>
            </a:pPr>
            <a:r>
              <a:rPr lang="en-US" alt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Present a point more easily</a:t>
            </a:r>
          </a:p>
          <a:p>
            <a:pPr>
              <a:defRPr/>
            </a:pPr>
            <a:endParaRPr lang="en-US" altLang="en-US" dirty="0" smtClean="0"/>
          </a:p>
        </p:txBody>
      </p:sp>
      <p:pic>
        <p:nvPicPr>
          <p:cNvPr id="41988" name="Picture 3" descr="khg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77480" y="1645920"/>
            <a:ext cx="41402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98373" y="0"/>
            <a:ext cx="6760028" cy="1127759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Be Visible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4361" y="979714"/>
            <a:ext cx="10691948" cy="5878286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Use Sans Serif fonts (fonts without feet)</a:t>
            </a:r>
          </a:p>
          <a:p>
            <a:pPr lvl="1" eaLnBrk="1" hangingPunct="1"/>
            <a:r>
              <a:rPr lang="en-US" alt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e.g. Arial, Tahoma, Trebuchet, Verdana, etc.</a:t>
            </a:r>
          </a:p>
          <a:p>
            <a:pPr eaLnBrk="1" hangingPunct="1"/>
            <a:r>
              <a:rPr lang="en-US" alt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Titles should be 32-44 pt. font size, BOLD</a:t>
            </a:r>
          </a:p>
          <a:p>
            <a:pPr eaLnBrk="1" hangingPunct="1"/>
            <a:r>
              <a:rPr lang="en-US" alt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Text should be as large as possible</a:t>
            </a:r>
          </a:p>
          <a:p>
            <a:pPr lvl="1" eaLnBrk="1" hangingPunct="1"/>
            <a:r>
              <a:rPr lang="en-US" alt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First level 24-32 pt font size</a:t>
            </a:r>
          </a:p>
          <a:p>
            <a:pPr lvl="1" eaLnBrk="1" hangingPunct="1"/>
            <a:r>
              <a:rPr lang="en-US" alt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Second level 20-28 pt font size</a:t>
            </a:r>
          </a:p>
          <a:p>
            <a:pPr eaLnBrk="1" hangingPunct="1"/>
            <a:r>
              <a:rPr lang="en-US" alt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Use color wisely- Contrasting colors</a:t>
            </a:r>
          </a:p>
          <a:p>
            <a:r>
              <a:rPr lang="en-US" alt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Aim for:</a:t>
            </a:r>
          </a:p>
          <a:p>
            <a:pPr lvl="1"/>
            <a:r>
              <a:rPr lang="en-US" alt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 more than seven words per line.</a:t>
            </a:r>
          </a:p>
          <a:p>
            <a:pPr lvl="1"/>
            <a:r>
              <a:rPr lang="en-US" alt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 more than seven total lines.</a:t>
            </a:r>
          </a:p>
          <a:p>
            <a:pPr lvl="1"/>
            <a:r>
              <a:rPr lang="en-US" altLang="en-US" sz="24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No more than 30-35 words per slide.</a:t>
            </a:r>
          </a:p>
          <a:p>
            <a:pPr eaLnBrk="1" hangingPunct="1"/>
            <a:endParaRPr lang="en-US" alt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8" name="Picture 2" descr="batmanforeverpos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7988" y="1588"/>
            <a:ext cx="4835525" cy="685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7939" name="Line 3"/>
          <p:cNvSpPr>
            <a:spLocks noChangeShapeType="1"/>
          </p:cNvSpPr>
          <p:nvPr/>
        </p:nvSpPr>
        <p:spPr bwMode="auto">
          <a:xfrm flipH="1">
            <a:off x="6394450" y="1435100"/>
            <a:ext cx="3352800" cy="3962400"/>
          </a:xfrm>
          <a:prstGeom prst="line">
            <a:avLst/>
          </a:prstGeom>
          <a:noFill/>
          <a:ln w="152400">
            <a:solidFill>
              <a:srgbClr val="FFFF00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67940" name="Line 4"/>
          <p:cNvSpPr>
            <a:spLocks noChangeShapeType="1"/>
          </p:cNvSpPr>
          <p:nvPr/>
        </p:nvSpPr>
        <p:spPr bwMode="auto">
          <a:xfrm>
            <a:off x="6294438" y="709613"/>
            <a:ext cx="3657600" cy="0"/>
          </a:xfrm>
          <a:prstGeom prst="line">
            <a:avLst/>
          </a:prstGeom>
          <a:noFill/>
          <a:ln w="152400">
            <a:solidFill>
              <a:srgbClr val="FFFF00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67941" name="Line 5"/>
          <p:cNvSpPr>
            <a:spLocks noChangeShapeType="1"/>
          </p:cNvSpPr>
          <p:nvPr/>
        </p:nvSpPr>
        <p:spPr bwMode="auto">
          <a:xfrm>
            <a:off x="6430963" y="5891213"/>
            <a:ext cx="3276600" cy="0"/>
          </a:xfrm>
          <a:prstGeom prst="line">
            <a:avLst/>
          </a:prstGeom>
          <a:noFill/>
          <a:ln w="152400">
            <a:solidFill>
              <a:srgbClr val="FFFF00"/>
            </a:solidFill>
            <a:round/>
            <a:headEnd/>
            <a:tailEnd type="triangle" w="med" len="med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67959" name="Rectangle 23"/>
          <p:cNvSpPr>
            <a:spLocks noChangeArrowheads="1"/>
          </p:cNvSpPr>
          <p:nvPr/>
        </p:nvSpPr>
        <p:spPr bwMode="auto">
          <a:xfrm>
            <a:off x="1404485" y="2655933"/>
            <a:ext cx="3048000" cy="29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 dirty="0"/>
              <a:t>Upper left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 dirty="0"/>
              <a:t>Upper right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 dirty="0"/>
              <a:t>Lower left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3200" dirty="0"/>
              <a:t>Lower right </a:t>
            </a:r>
          </a:p>
        </p:txBody>
      </p:sp>
      <p:sp>
        <p:nvSpPr>
          <p:cNvPr id="36871" name="Rectangle 24"/>
          <p:cNvSpPr>
            <a:spLocks noChangeArrowheads="1"/>
          </p:cNvSpPr>
          <p:nvPr/>
        </p:nvSpPr>
        <p:spPr bwMode="auto">
          <a:xfrm>
            <a:off x="452528" y="483961"/>
            <a:ext cx="4785677" cy="205023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/>
            <a:r>
              <a:rPr lang="en-US" altLang="en-US" sz="3600" b="1" dirty="0" smtClean="0">
                <a:solidFill>
                  <a:schemeClr val="bg1"/>
                </a:solidFill>
              </a:rPr>
              <a:t>Use “eye </a:t>
            </a:r>
            <a:r>
              <a:rPr lang="en-US" altLang="en-US" sz="3600" b="1" dirty="0">
                <a:solidFill>
                  <a:schemeClr val="bg1"/>
                </a:solidFill>
              </a:rPr>
              <a:t>Movement The </a:t>
            </a:r>
            <a:r>
              <a:rPr lang="en-US" altLang="en-US" sz="3600" b="1" dirty="0" smtClean="0">
                <a:solidFill>
                  <a:schemeClr val="bg1"/>
                </a:solidFill>
              </a:rPr>
              <a:t>‘Z’ Rule” for the placement of content</a:t>
            </a:r>
            <a:endParaRPr lang="en-US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79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79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79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animBg="1"/>
      <p:bldP spid="167940" grpId="0" animBg="1"/>
      <p:bldP spid="167941" grpId="0" animBg="1"/>
      <p:bldP spid="16795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50863" y="404813"/>
            <a:ext cx="9405937" cy="815975"/>
          </a:xfrm>
        </p:spPr>
        <p:txBody>
          <a:bodyPr/>
          <a:lstStyle/>
          <a:p>
            <a:pPr eaLnBrk="1" hangingPunct="1"/>
            <a:r>
              <a:rPr lang="en-US" altLang="en-US" smtClean="0"/>
              <a:t>Good slide vs Bad slide</a:t>
            </a:r>
          </a:p>
        </p:txBody>
      </p:sp>
      <p:pic>
        <p:nvPicPr>
          <p:cNvPr id="12291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623888" y="1852613"/>
            <a:ext cx="10440987" cy="45291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0487" y="0"/>
            <a:ext cx="10131425" cy="1456267"/>
          </a:xfrm>
        </p:spPr>
        <p:txBody>
          <a:bodyPr/>
          <a:lstStyle/>
          <a:p>
            <a:r>
              <a:rPr lang="en-US" altLang="en-US" dirty="0" smtClean="0"/>
              <a:t>PRESENTATION DELIVERY SKILLS</a:t>
            </a:r>
            <a:endParaRPr lang="en-US" dirty="0"/>
          </a:p>
        </p:txBody>
      </p:sp>
      <p:pic>
        <p:nvPicPr>
          <p:cNvPr id="5122" name="Picture 2" descr="Presentation delivery tips for the greatest impac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5654" y="1293223"/>
            <a:ext cx="10111831" cy="527739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452438"/>
            <a:ext cx="11353800" cy="1176337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STORYBOARD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" panose="05000000000000000000" pitchFamily="2" charset="2"/>
              <a:buChar char="v"/>
              <a:defRPr/>
            </a:pPr>
            <a:r>
              <a:rPr lang="en-US" altLang="en-US" sz="3200" dirty="0" smtClean="0">
                <a:ea typeface="+mj-ea"/>
              </a:rPr>
              <a:t>   Develop a storyboard first.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None/>
              <a:defRPr/>
            </a:pPr>
            <a:endParaRPr lang="en-US" altLang="en-US" sz="3200" dirty="0" smtClean="0">
              <a:ea typeface="+mj-ea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None/>
              <a:defRPr/>
            </a:pPr>
            <a:r>
              <a:rPr lang="en-US" altLang="en-US" sz="3200" dirty="0" smtClean="0">
                <a:ea typeface="+mj-ea"/>
              </a:rPr>
              <a:t>A graphically organized illustrations or images displayed in a sequence for the purpose of pre-visualizing a motion picture, animation, motion graphic or interactive media sequence.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711927" y="283028"/>
            <a:ext cx="10131425" cy="1456267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An example of Storyboard</a:t>
            </a:r>
          </a:p>
        </p:txBody>
      </p:sp>
      <p:pic>
        <p:nvPicPr>
          <p:cNvPr id="9219" name="Content Placeholder 3" descr="stickfigures.jpg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735239" y="1362393"/>
            <a:ext cx="9577388" cy="47640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621407" y="192229"/>
            <a:ext cx="10131425" cy="1456267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/>
              <a:t>Before Starting the presentation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795807" y="1403797"/>
            <a:ext cx="10550480" cy="4739425"/>
          </a:xfrm>
        </p:spPr>
        <p:txBody>
          <a:bodyPr/>
          <a:lstStyle/>
          <a:p>
            <a:r>
              <a:rPr lang="en-US" altLang="en-US" sz="3200" dirty="0"/>
              <a:t>Greet </a:t>
            </a:r>
            <a:r>
              <a:rPr lang="en-US" altLang="en-US" sz="3200" dirty="0" smtClean="0"/>
              <a:t>the audience.</a:t>
            </a:r>
          </a:p>
          <a:p>
            <a:pPr eaLnBrk="1" hangingPunct="1"/>
            <a:r>
              <a:rPr lang="en-US" altLang="en-US" sz="3200" dirty="0" smtClean="0"/>
              <a:t>Begin with handouts distribution, if any.</a:t>
            </a:r>
          </a:p>
          <a:p>
            <a:pPr eaLnBrk="1" hangingPunct="1"/>
            <a:r>
              <a:rPr lang="en-US" altLang="en-US" sz="3200" dirty="0" smtClean="0"/>
              <a:t>Grab audience attention by signaling the commencement.</a:t>
            </a:r>
          </a:p>
          <a:p>
            <a:pPr eaLnBrk="1" hangingPunct="1"/>
            <a:r>
              <a:rPr lang="en-US" altLang="en-US" sz="3200" dirty="0" smtClean="0"/>
              <a:t>Establish credibility by introducing yourself, you designation, your organization, etc.</a:t>
            </a:r>
          </a:p>
          <a:p>
            <a:pPr eaLnBrk="1" hangingPunct="1">
              <a:buFontTx/>
              <a:buNone/>
            </a:pPr>
            <a:r>
              <a:rPr lang="en-US" altLang="en-US" sz="3200" dirty="0" smtClean="0"/>
              <a:t>All the above will help you build rapport.</a:t>
            </a:r>
          </a:p>
          <a:p>
            <a:pPr eaLnBrk="1" hangingPunct="1"/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78788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dirty="0" smtClean="0"/>
              <a:t>INTRODUCTION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874713" y="1341438"/>
            <a:ext cx="10045700" cy="53276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200" dirty="0" smtClean="0"/>
              <a:t>   This is the most important part of the presentation.</a:t>
            </a:r>
          </a:p>
          <a:p>
            <a:pPr eaLnBrk="1" hangingPunct="1">
              <a:buFontTx/>
              <a:buNone/>
            </a:pPr>
            <a:r>
              <a:rPr lang="en-US" altLang="en-US" sz="3200" dirty="0" smtClean="0"/>
              <a:t>   You have to </a:t>
            </a:r>
            <a:r>
              <a:rPr lang="en-US" altLang="en-US" sz="3200" b="1" dirty="0" smtClean="0"/>
              <a:t>accomplish 4 objectives here </a:t>
            </a:r>
            <a:r>
              <a:rPr lang="en-US" altLang="en-US" sz="3200" dirty="0" smtClean="0"/>
              <a:t>which are:</a:t>
            </a:r>
          </a:p>
          <a:p>
            <a:pPr eaLnBrk="1" hangingPunct="1"/>
            <a:r>
              <a:rPr lang="en-US" altLang="en-US" sz="3200" dirty="0" smtClean="0"/>
              <a:t>Sharing the title.</a:t>
            </a:r>
          </a:p>
          <a:p>
            <a:pPr eaLnBrk="1" hangingPunct="1"/>
            <a:r>
              <a:rPr lang="en-US" altLang="en-US" sz="3200" dirty="0" smtClean="0"/>
              <a:t>Capturing audience attention</a:t>
            </a:r>
          </a:p>
          <a:p>
            <a:pPr eaLnBrk="1" hangingPunct="1"/>
            <a:r>
              <a:rPr lang="en-US" altLang="en-US" sz="3200" dirty="0" smtClean="0"/>
              <a:t>Generating interest</a:t>
            </a:r>
          </a:p>
          <a:p>
            <a:pPr eaLnBrk="1" hangingPunct="1"/>
            <a:r>
              <a:rPr lang="en-US" altLang="en-US" sz="3200" smtClean="0"/>
              <a:t>Giving </a:t>
            </a:r>
            <a:r>
              <a:rPr lang="en-US" altLang="en-US" sz="3200" dirty="0" smtClean="0"/>
              <a:t>a clear idea about the topic and purpose of the presentation.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330192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SKILLS TYPES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53587" y="2732203"/>
            <a:ext cx="91962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600" dirty="0" smtClean="0"/>
              <a:t>Presentation skills can be divided into: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3600" dirty="0" smtClean="0"/>
              <a:t>Presentation preparation skills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3600" dirty="0" smtClean="0"/>
              <a:t>Presentation delivery skills</a:t>
            </a:r>
            <a:endParaRPr lang="en-US" sz="3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666750" y="0"/>
            <a:ext cx="10131425" cy="1456267"/>
          </a:xfrm>
        </p:spPr>
        <p:txBody>
          <a:bodyPr/>
          <a:lstStyle/>
          <a:p>
            <a:pPr algn="ctr" eaLnBrk="1" hangingPunct="1"/>
            <a:r>
              <a:rPr lang="en-US" altLang="en-US" dirty="0" smtClean="0"/>
              <a:t>MAIN BODY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666750" y="1171977"/>
            <a:ext cx="10614025" cy="556367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3200" dirty="0"/>
              <a:t>M</a:t>
            </a:r>
            <a:r>
              <a:rPr lang="en-US" altLang="en-US" sz="3200" dirty="0" smtClean="0"/>
              <a:t>aintain the interest you aroused in the introduction.</a:t>
            </a:r>
          </a:p>
          <a:p>
            <a:pPr eaLnBrk="1" hangingPunct="1"/>
            <a:r>
              <a:rPr lang="en-US" altLang="en-US" sz="3200" dirty="0" smtClean="0"/>
              <a:t>Discuss each main idea in detail. </a:t>
            </a:r>
          </a:p>
          <a:p>
            <a:pPr eaLnBrk="1" hangingPunct="1"/>
            <a:r>
              <a:rPr lang="en-US" altLang="en-US" sz="3200" dirty="0" smtClean="0"/>
              <a:t>Develop connection between the ideas.</a:t>
            </a:r>
          </a:p>
          <a:p>
            <a:pPr eaLnBrk="1" hangingPunct="1"/>
            <a:r>
              <a:rPr lang="en-US" altLang="en-US" sz="3200" dirty="0" smtClean="0"/>
              <a:t>Follow one of the organizational patterns.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200" dirty="0"/>
              <a:t>The order of </a:t>
            </a:r>
            <a:r>
              <a:rPr lang="en-US" altLang="en-US" sz="3200" dirty="0" smtClean="0"/>
              <a:t>information: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200" dirty="0" smtClean="0"/>
              <a:t>Topical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200" dirty="0" smtClean="0"/>
              <a:t>Chronological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200" dirty="0" smtClean="0"/>
              <a:t>Problem/Solution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3200" dirty="0" smtClean="0"/>
              <a:t>Cause/Effect</a:t>
            </a:r>
            <a:endParaRPr lang="en-US" altLang="en-US" sz="3200" dirty="0"/>
          </a:p>
          <a:p>
            <a:pPr eaLnBrk="1" hangingPunct="1"/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307093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685801" y="184598"/>
            <a:ext cx="10131425" cy="652529"/>
          </a:xfrm>
        </p:spPr>
        <p:txBody>
          <a:bodyPr/>
          <a:lstStyle/>
          <a:p>
            <a:pPr algn="ctr" eaLnBrk="1" hangingPunct="1"/>
            <a:r>
              <a:rPr lang="en-US" altLang="en-US" b="1" dirty="0" smtClean="0"/>
              <a:t>MAIN BODY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19113" y="837128"/>
            <a:ext cx="10464800" cy="575685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 smtClean="0"/>
              <a:t>Supporting evidence (it develops your points)</a:t>
            </a:r>
          </a:p>
          <a:p>
            <a:pPr eaLnBrk="1" hangingPunct="1"/>
            <a:r>
              <a:rPr lang="en-US" altLang="en-US" sz="2800" dirty="0" smtClean="0"/>
              <a:t>Examples, feedback &amp; questions from audience (if necessary)</a:t>
            </a:r>
          </a:p>
          <a:p>
            <a:pPr eaLnBrk="1" hangingPunct="1"/>
            <a:r>
              <a:rPr lang="en-US" altLang="en-US" sz="2800" dirty="0" smtClean="0"/>
              <a:t>Attention to, and focus on, audience… are they listening?</a:t>
            </a:r>
          </a:p>
          <a:p>
            <a:r>
              <a:rPr lang="en-US" altLang="en-US" sz="2400" dirty="0"/>
              <a:t>Make your talk interesting by using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analogies, metaphors, similes, Logos</a:t>
            </a:r>
            <a:r>
              <a:rPr lang="en-US" altLang="en-US" sz="2400" dirty="0"/>
              <a:t>, ethos and </a:t>
            </a:r>
            <a:r>
              <a:rPr lang="en-US" altLang="en-US" sz="2400" dirty="0" smtClean="0"/>
              <a:t>pathos, personal anecdotes, hypothetical </a:t>
            </a:r>
            <a:r>
              <a:rPr lang="en-US" altLang="en-US" sz="2400" dirty="0"/>
              <a:t>scenarios</a:t>
            </a:r>
          </a:p>
          <a:p>
            <a:r>
              <a:rPr lang="en-US" altLang="en-US" sz="2400" dirty="0"/>
              <a:t>Use words of transitions or verbal sign posts to indicate shift from one point to the other.</a:t>
            </a:r>
          </a:p>
          <a:p>
            <a:pPr eaLnBrk="1" hangingPunct="1"/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367889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altLang="en-US" sz="4000" b="1" dirty="0" smtClean="0"/>
              <a:t>CONCLUSION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982663" y="1628775"/>
            <a:ext cx="9361487" cy="44640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200" b="1" i="1" dirty="0" smtClean="0"/>
              <a:t>    </a:t>
            </a:r>
            <a:r>
              <a:rPr lang="en-US" altLang="en-US" sz="3200" b="1" i="1" u="sng" dirty="0" smtClean="0"/>
              <a:t>Note that the listeners will remember conclusion more than any other part of the talk.</a:t>
            </a:r>
          </a:p>
          <a:p>
            <a:pPr eaLnBrk="1" hangingPunct="1"/>
            <a:r>
              <a:rPr lang="en-US" altLang="en-US" sz="3200" smtClean="0"/>
              <a:t>Inform audience that you’re about to close by using transitions like, to sum up, in the end</a:t>
            </a:r>
          </a:p>
          <a:p>
            <a:pPr eaLnBrk="1" hangingPunct="1"/>
            <a:r>
              <a:rPr lang="en-US" altLang="en-US" sz="3200" dirty="0" smtClean="0"/>
              <a:t>Restate thesis and summarize main points</a:t>
            </a:r>
          </a:p>
          <a:p>
            <a:pPr lvl="1" eaLnBrk="1" hangingPunct="1"/>
            <a:r>
              <a:rPr lang="en-US" altLang="en-US" sz="3200" dirty="0" smtClean="0">
                <a:solidFill>
                  <a:schemeClr val="tx2"/>
                </a:solidFill>
              </a:rPr>
              <a:t>“Tell them What You Told them.”</a:t>
            </a:r>
            <a:endParaRPr lang="en-US" alt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126100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 dirty="0" smtClean="0"/>
              <a:t>CONCLUSION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200" smtClean="0"/>
              <a:t>Something to remember, or call-to-action, give recommendations here</a:t>
            </a:r>
          </a:p>
          <a:p>
            <a:pPr eaLnBrk="1" hangingPunct="1">
              <a:buFontTx/>
              <a:buNone/>
            </a:pPr>
            <a:r>
              <a:rPr lang="en-US" altLang="en-US" sz="3200" smtClean="0"/>
              <a:t>Note: Remember to end gracefully and focus on what you want the listeners to remember or do</a:t>
            </a:r>
          </a:p>
          <a:p>
            <a:pPr eaLnBrk="1" hangingPunct="1"/>
            <a:r>
              <a:rPr lang="en-US" altLang="en-US" sz="3200" smtClean="0"/>
              <a:t>Open the floor for Q &amp; A session</a:t>
            </a:r>
          </a:p>
          <a:p>
            <a:pPr eaLnBrk="1" hangingPunct="1"/>
            <a:endParaRPr lang="en-US" altLang="en-US" sz="3200" smtClean="0"/>
          </a:p>
        </p:txBody>
      </p:sp>
    </p:spTree>
    <p:extLst>
      <p:ext uri="{BB962C8B-B14F-4D97-AF65-F5344CB8AC3E}">
        <p14:creationId xmlns:p14="http://schemas.microsoft.com/office/powerpoint/2010/main" xmlns="" val="104185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Q &amp; A session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085850" y="1846263"/>
            <a:ext cx="8947150" cy="4195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smtClean="0"/>
              <a:t>Make sure that you understand the question thoroughly. Do not be impolite or rude if you get an offensive remark or question. You can use the following phrases:</a:t>
            </a:r>
          </a:p>
          <a:p>
            <a:pPr eaLnBrk="1" hangingPunct="1"/>
            <a:r>
              <a:rPr lang="en-US" altLang="en-US" sz="2800" smtClean="0"/>
              <a:t>I’m glad you asked that question…</a:t>
            </a:r>
          </a:p>
          <a:p>
            <a:pPr eaLnBrk="1" hangingPunct="1"/>
            <a:r>
              <a:rPr lang="en-US" altLang="en-US" sz="2800" smtClean="0"/>
              <a:t>That’s a good question/remark…..</a:t>
            </a:r>
          </a:p>
          <a:p>
            <a:pPr eaLnBrk="1" hangingPunct="1"/>
            <a:r>
              <a:rPr lang="en-US" altLang="en-US" sz="2800" smtClean="0"/>
              <a:t>I agree with you but there is another way of looking at things…….</a:t>
            </a:r>
          </a:p>
        </p:txBody>
      </p:sp>
    </p:spTree>
    <p:extLst>
      <p:ext uri="{BB962C8B-B14F-4D97-AF65-F5344CB8AC3E}">
        <p14:creationId xmlns:p14="http://schemas.microsoft.com/office/powerpoint/2010/main" xmlns="" val="103886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1033531" y="158840"/>
            <a:ext cx="10131425" cy="893673"/>
          </a:xfrm>
        </p:spPr>
        <p:txBody>
          <a:bodyPr/>
          <a:lstStyle/>
          <a:p>
            <a:pPr algn="ctr"/>
            <a:r>
              <a:rPr lang="en-US" altLang="en-US" dirty="0"/>
              <a:t>Developing &amp; Explaining points</a:t>
            </a:r>
            <a:endParaRPr lang="en-US" altLang="en-US" dirty="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79425" y="1052513"/>
            <a:ext cx="10972800" cy="53292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 smtClean="0"/>
              <a:t>Use support material like</a:t>
            </a:r>
          </a:p>
          <a:p>
            <a:pPr eaLnBrk="1" hangingPunct="1"/>
            <a:r>
              <a:rPr lang="en-US" altLang="en-US" sz="2800" dirty="0" smtClean="0"/>
              <a:t>Story, anecdotes, observations</a:t>
            </a:r>
          </a:p>
          <a:p>
            <a:pPr eaLnBrk="1" hangingPunct="1"/>
            <a:r>
              <a:rPr lang="en-US" altLang="en-US" sz="2800" dirty="0" smtClean="0"/>
              <a:t>Statistics</a:t>
            </a:r>
          </a:p>
          <a:p>
            <a:pPr eaLnBrk="1" hangingPunct="1"/>
            <a:r>
              <a:rPr lang="en-US" altLang="en-US" sz="2800" dirty="0" smtClean="0"/>
              <a:t>Facts</a:t>
            </a:r>
          </a:p>
          <a:p>
            <a:pPr eaLnBrk="1" hangingPunct="1"/>
            <a:r>
              <a:rPr lang="en-US" altLang="en-US" sz="2800" dirty="0" smtClean="0"/>
              <a:t>Hypothetical examples</a:t>
            </a:r>
          </a:p>
          <a:p>
            <a:pPr marL="342900" lvl="1" indent="-342900" eaLnBrk="1" hangingPunct="1">
              <a:buFontTx/>
              <a:buChar char="•"/>
            </a:pPr>
            <a:r>
              <a:rPr lang="en-US" altLang="en-US" sz="2800" dirty="0" smtClean="0"/>
              <a:t>Logos, ethos and pathos</a:t>
            </a:r>
          </a:p>
          <a:p>
            <a:pPr eaLnBrk="1" hangingPunct="1"/>
            <a:r>
              <a:rPr lang="en-US" altLang="en-US" sz="2800" dirty="0" smtClean="0"/>
              <a:t>Quotation</a:t>
            </a:r>
          </a:p>
          <a:p>
            <a:pPr eaLnBrk="1" hangingPunct="1"/>
            <a:r>
              <a:rPr lang="en-US" altLang="en-US" sz="2800" dirty="0" smtClean="0"/>
              <a:t>Analogies</a:t>
            </a:r>
          </a:p>
          <a:p>
            <a:pPr eaLnBrk="1" hangingPunct="1"/>
            <a:r>
              <a:rPr lang="en-US" altLang="en-US" sz="2800" dirty="0" smtClean="0"/>
              <a:t>Metaphors or similes</a:t>
            </a:r>
          </a:p>
        </p:txBody>
      </p:sp>
    </p:spTree>
    <p:extLst>
      <p:ext uri="{BB962C8B-B14F-4D97-AF65-F5344CB8AC3E}">
        <p14:creationId xmlns:p14="http://schemas.microsoft.com/office/powerpoint/2010/main" xmlns="" val="45463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775953" y="347729"/>
            <a:ext cx="10131425" cy="772733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b="1" dirty="0" smtClean="0"/>
              <a:t>Presentation Delivery Skills-verbal and Non verbal.</a:t>
            </a:r>
            <a:endParaRPr lang="en-US" altLang="en-US" b="1" dirty="0" smtClean="0">
              <a:ln>
                <a:noFill/>
              </a:ln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386366" y="1473439"/>
            <a:ext cx="11165983" cy="5184938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TASK: </a:t>
            </a:r>
          </a:p>
          <a:p>
            <a:r>
              <a:rPr lang="en-US" altLang="en-US" sz="2800" dirty="0" smtClean="0"/>
              <a:t>Red page </a:t>
            </a:r>
            <a:r>
              <a:rPr lang="en-US" altLang="en-US" sz="2800" smtClean="0"/>
              <a:t>Number 75 </a:t>
            </a:r>
            <a:r>
              <a:rPr lang="en-US" altLang="en-US" sz="2800" dirty="0" smtClean="0"/>
              <a:t>to 78 and share the information about presentation delivery skills. </a:t>
            </a:r>
          </a:p>
        </p:txBody>
      </p:sp>
    </p:spTree>
    <p:extLst>
      <p:ext uri="{BB962C8B-B14F-4D97-AF65-F5344CB8AC3E}">
        <p14:creationId xmlns:p14="http://schemas.microsoft.com/office/powerpoint/2010/main" xmlns="" val="41238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219200" y="518600"/>
            <a:ext cx="9601200" cy="1303337"/>
          </a:xfrm>
        </p:spPr>
        <p:txBody>
          <a:bodyPr/>
          <a:lstStyle/>
          <a:p>
            <a:r>
              <a:rPr lang="en-US" altLang="en-US" dirty="0" smtClean="0">
                <a:ln>
                  <a:noFill/>
                </a:ln>
              </a:rPr>
              <a:t>What are presentation skills?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653277" y="1775927"/>
            <a:ext cx="11051041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dirty="0" smtClean="0">
                <a:latin typeface="HelveticaNeue"/>
              </a:rPr>
              <a:t>Presentation skills can be defined as a set of abilities that enable an individual or a group to: 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3200" dirty="0" smtClean="0">
                <a:latin typeface="HelveticaNeue"/>
              </a:rPr>
              <a:t>Carry out some purpose through polished communication.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3200" dirty="0" smtClean="0">
                <a:latin typeface="HelveticaNeue"/>
              </a:rPr>
              <a:t>Present information on a particular topic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3200" dirty="0" smtClean="0">
                <a:latin typeface="HelveticaNeue"/>
              </a:rPr>
              <a:t> Interact with the audience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3200" dirty="0" smtClean="0">
                <a:latin typeface="HelveticaNeue"/>
              </a:rPr>
              <a:t>Transmit the messages with clarity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3200" dirty="0" smtClean="0">
                <a:latin typeface="HelveticaNeue"/>
              </a:rPr>
              <a:t>Engage the audience in the presentation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3200" dirty="0" smtClean="0">
                <a:latin typeface="HelveticaNeue"/>
              </a:rPr>
              <a:t> Interpret and understand the mindsets of the listeners. </a:t>
            </a:r>
            <a:endParaRPr lang="en-US" altLang="en-US" sz="3200" dirty="0" smtClean="0"/>
          </a:p>
          <a:p>
            <a:pPr eaLnBrk="1" hangingPunct="1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58203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1954213" y="6350"/>
            <a:ext cx="8229600" cy="831850"/>
          </a:xfrm>
        </p:spPr>
        <p:txBody>
          <a:bodyPr/>
          <a:lstStyle/>
          <a:p>
            <a:r>
              <a:rPr lang="en-US" altLang="en-US" smtClean="0">
                <a:ln>
                  <a:noFill/>
                </a:ln>
              </a:rPr>
              <a:t>Types of presentations: </a:t>
            </a:r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457200" y="1066800"/>
            <a:ext cx="114300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sz="2400" b="1" dirty="0"/>
              <a:t>Information-giving. </a:t>
            </a:r>
            <a:r>
              <a:rPr lang="en-US" altLang="en-US" sz="2400" dirty="0"/>
              <a:t>This is predominantly descriptive</a:t>
            </a:r>
            <a:r>
              <a:rPr lang="en-US" altLang="en-US" sz="2400" dirty="0" smtClean="0"/>
              <a:t>, </a:t>
            </a:r>
            <a:r>
              <a:rPr lang="en-US" altLang="en-US" sz="2400" dirty="0"/>
              <a:t>Briefings, research/informative/progress/ feasibility/analytic reports, trainings, updates, changes in policies/procedures, </a:t>
            </a:r>
            <a:r>
              <a:rPr lang="en-US" altLang="en-US" sz="2400" dirty="0" smtClean="0"/>
              <a:t>etc.</a:t>
            </a:r>
            <a:endParaRPr lang="en-US" altLang="en-US" sz="2400" dirty="0"/>
          </a:p>
          <a:p>
            <a:pPr eaLnBrk="1" hangingPunct="1">
              <a:buFontTx/>
              <a:buAutoNum type="arabicPeriod"/>
            </a:pPr>
            <a:endParaRPr lang="en-US" altLang="en-US" sz="2400" dirty="0"/>
          </a:p>
          <a:p>
            <a:pPr eaLnBrk="1" hangingPunct="1">
              <a:buFontTx/>
              <a:buAutoNum type="arabicPeriod"/>
            </a:pPr>
            <a:r>
              <a:rPr lang="en-US" altLang="en-US" sz="2400" b="1" dirty="0"/>
              <a:t>Discursive/persuasive. </a:t>
            </a:r>
            <a:r>
              <a:rPr lang="en-US" altLang="en-US" sz="2400" dirty="0"/>
              <a:t>Here you debate on the strengths and limitations of an approach or develop an argument, exploring and weighing up different perspectives, challenging your audience to accept a different viewpoint. Decide your ‘angle’ – are you for or against it, weight pro and cons? Pull your audience in, challenge and confidently debate.</a:t>
            </a:r>
          </a:p>
          <a:p>
            <a:pPr eaLnBrk="1" hangingPunct="1">
              <a:buFontTx/>
              <a:buAutoNum type="arabicPeriod"/>
            </a:pPr>
            <a:endParaRPr lang="en-US" altLang="en-US" sz="2400" dirty="0"/>
          </a:p>
          <a:p>
            <a:pPr eaLnBrk="1" hangingPunct="1">
              <a:buFontTx/>
              <a:buAutoNum type="arabicPeriod"/>
            </a:pPr>
            <a:r>
              <a:rPr lang="en-US" altLang="en-US" sz="2400" b="1" dirty="0"/>
              <a:t>Demonstrative. </a:t>
            </a:r>
            <a:r>
              <a:rPr lang="en-US" altLang="en-US" sz="2400" dirty="0" smtClean="0"/>
              <a:t>Tend </a:t>
            </a:r>
            <a:r>
              <a:rPr lang="en-US" altLang="en-US" sz="2400" dirty="0"/>
              <a:t>to be used in the context of training: for example, when demonstrating your ability to illustrate your understanding of a technique or teaching a practical skill to others. (Craig, C., 2009)</a:t>
            </a:r>
          </a:p>
        </p:txBody>
      </p:sp>
    </p:spTree>
    <p:extLst>
      <p:ext uri="{BB962C8B-B14F-4D97-AF65-F5344CB8AC3E}">
        <p14:creationId xmlns:p14="http://schemas.microsoft.com/office/powerpoint/2010/main" xmlns="" val="34689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136" y="712631"/>
            <a:ext cx="10131425" cy="1456267"/>
          </a:xfrm>
        </p:spPr>
        <p:txBody>
          <a:bodyPr/>
          <a:lstStyle/>
          <a:p>
            <a:pPr algn="ctr"/>
            <a:r>
              <a:rPr lang="en-US" dirty="0" smtClean="0"/>
              <a:t>SKILLS 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9136" y="2789358"/>
            <a:ext cx="8806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Presentation skills can be divided into: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3600" dirty="0" smtClean="0"/>
              <a:t>Presentation preparation skills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3600" dirty="0" smtClean="0"/>
              <a:t>Presentation delivery skills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2128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574675" y="228600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A. Presentation </a:t>
            </a:r>
            <a:r>
              <a:rPr lang="en-US" dirty="0"/>
              <a:t>preparation skills-process</a:t>
            </a:r>
            <a:endParaRPr lang="en-US" altLang="en-US" dirty="0" smtClean="0">
              <a:ln>
                <a:noFill/>
              </a:ln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574675" y="1642057"/>
            <a:ext cx="11273888" cy="396883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3200" dirty="0" smtClean="0"/>
              <a:t>Before developing the presentation, we need to do </a:t>
            </a:r>
            <a:r>
              <a:rPr lang="en-US" altLang="en-US" sz="3200" b="1" dirty="0" smtClean="0"/>
              <a:t>pre-planning.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3200" dirty="0" smtClean="0"/>
              <a:t>These skills can be divided into: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en-US" sz="3200" b="1" dirty="0" smtClean="0"/>
              <a:t>Planning</a:t>
            </a:r>
            <a:r>
              <a:rPr lang="en-US" altLang="en-US" sz="3200" dirty="0" smtClean="0"/>
              <a:t> (</a:t>
            </a:r>
            <a:r>
              <a:rPr lang="en-US" altLang="en-US" sz="3200" b="1" dirty="0" smtClean="0"/>
              <a:t>topic, purpose, and audience analysis</a:t>
            </a:r>
            <a:r>
              <a:rPr lang="en-US" altLang="en-US" sz="3200" dirty="0" smtClean="0"/>
              <a:t>)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en-US" sz="3200" dirty="0" smtClean="0"/>
              <a:t>Research and </a:t>
            </a:r>
            <a:r>
              <a:rPr lang="en-US" altLang="en-US" sz="3200" b="1" dirty="0" smtClean="0"/>
              <a:t>content generation</a:t>
            </a:r>
          </a:p>
          <a:p>
            <a:pPr marL="571500" indent="-571500">
              <a:buFont typeface="+mj-lt"/>
              <a:buAutoNum type="romanUcPeriod"/>
            </a:pPr>
            <a:r>
              <a:rPr lang="en-US" altLang="en-US" sz="3200" b="1" dirty="0" smtClean="0"/>
              <a:t>Organizing</a:t>
            </a:r>
            <a:r>
              <a:rPr lang="en-US" altLang="en-US" sz="3200" dirty="0" smtClean="0"/>
              <a:t> content and preparing an </a:t>
            </a:r>
            <a:r>
              <a:rPr lang="en-US" altLang="en-US" sz="3200" b="1" dirty="0" smtClean="0"/>
              <a:t>outline</a:t>
            </a:r>
            <a:r>
              <a:rPr lang="en-US" altLang="en-US" sz="3200" dirty="0" smtClean="0"/>
              <a:t> or a working script.</a:t>
            </a:r>
          </a:p>
        </p:txBody>
      </p:sp>
    </p:spTree>
    <p:extLst>
      <p:ext uri="{BB962C8B-B14F-4D97-AF65-F5344CB8AC3E}">
        <p14:creationId xmlns:p14="http://schemas.microsoft.com/office/powerpoint/2010/main" xmlns="" val="100375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580" y="115910"/>
            <a:ext cx="10131425" cy="991673"/>
          </a:xfrm>
        </p:spPr>
        <p:txBody>
          <a:bodyPr/>
          <a:lstStyle/>
          <a:p>
            <a:pPr algn="ctr"/>
            <a:r>
              <a:rPr lang="en-US" dirty="0" smtClean="0"/>
              <a:t>planning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3335" y="875763"/>
            <a:ext cx="114235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solidFill>
                  <a:srgbClr val="FF0000"/>
                </a:solidFill>
              </a:rPr>
              <a:t>Step 1: Understanding the topic</a:t>
            </a:r>
          </a:p>
          <a:p>
            <a:pPr fontAlgn="auto">
              <a:buFont typeface="Arial"/>
              <a:buChar char="•"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Narrow down its scope </a:t>
            </a:r>
            <a:r>
              <a:rPr lang="en-US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according to 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time available and audience’s needs.</a:t>
            </a:r>
          </a:p>
          <a:p>
            <a:pPr fontAlgn="auto">
              <a:buFont typeface="Arial"/>
              <a:buChar char="•"/>
              <a:defRPr/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Develop a title and a statement expressing the </a:t>
            </a:r>
            <a:r>
              <a:rPr lang="en-US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thesis</a:t>
            </a:r>
          </a:p>
          <a:p>
            <a:pPr fontAlgn="auto">
              <a:buFont typeface="Arial"/>
              <a:buChar char="•"/>
              <a:defRPr/>
            </a:pPr>
            <a:r>
              <a:rPr lang="en-US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Think 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about the topic and develop a central idea/thesis. </a:t>
            </a:r>
          </a:p>
          <a:p>
            <a:pPr fontAlgn="auto">
              <a:buFont typeface="Arial"/>
              <a:buChar char="•"/>
              <a:defRPr/>
            </a:pPr>
            <a:r>
              <a:rPr lang="en-US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Develop a clear</a:t>
            </a: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specific, and </a:t>
            </a:r>
            <a:r>
              <a:rPr lang="en-US" altLang="en-US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well-crafted thesis.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dirty="0">
                <a:solidFill>
                  <a:srgbClr val="FF0000"/>
                </a:solidFill>
              </a:rPr>
              <a:t>Step 2: Determining the purpose/objective</a:t>
            </a:r>
          </a:p>
          <a:p>
            <a:r>
              <a:rPr lang="en-US" altLang="en-US" sz="2800" dirty="0"/>
              <a:t>Inform, persuade, advocate, entertain, motivate, inspire, didactic.</a:t>
            </a:r>
          </a:p>
          <a:p>
            <a:r>
              <a:rPr lang="en-US" altLang="en-US" sz="2800" dirty="0"/>
              <a:t> </a:t>
            </a:r>
            <a:r>
              <a:rPr lang="en-US" altLang="en-US" sz="2800" b="1" dirty="0"/>
              <a:t>Purpose should be crystal clear </a:t>
            </a:r>
            <a:r>
              <a:rPr lang="en-US" altLang="en-US" sz="2800" dirty="0"/>
              <a:t>to both the presenter and  the </a:t>
            </a:r>
            <a:r>
              <a:rPr lang="en-US" altLang="en-US" sz="2800" dirty="0" smtClean="0"/>
              <a:t>audience- Consider both perspectives.</a:t>
            </a:r>
          </a:p>
          <a:p>
            <a:r>
              <a:rPr lang="en-US" altLang="en-US" sz="2800" dirty="0"/>
              <a:t>T</a:t>
            </a:r>
            <a:r>
              <a:rPr lang="en-US" altLang="en-US" sz="2800" dirty="0" smtClean="0"/>
              <a:t>hink </a:t>
            </a:r>
            <a:r>
              <a:rPr lang="en-US" altLang="en-US" sz="2800" dirty="0"/>
              <a:t>of the macro and micro perspective.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en-US" sz="2800" i="1" dirty="0">
                <a:solidFill>
                  <a:srgbClr val="FF0000"/>
                </a:solidFill>
              </a:rPr>
              <a:t>Macro refers to the explicit </a:t>
            </a:r>
            <a:r>
              <a:rPr lang="en-US" altLang="en-US" sz="2800" i="1" dirty="0" smtClean="0">
                <a:solidFill>
                  <a:srgbClr val="FF0000"/>
                </a:solidFill>
              </a:rPr>
              <a:t>objective </a:t>
            </a:r>
            <a:r>
              <a:rPr lang="en-US" altLang="en-US" sz="2800" i="1" dirty="0" smtClean="0"/>
              <a:t>(Inform, persuade etc.)</a:t>
            </a:r>
            <a:endParaRPr lang="en-US" altLang="en-US" sz="2800" i="1" dirty="0"/>
          </a:p>
          <a:p>
            <a:pPr algn="ctr">
              <a:buFont typeface="Arial" panose="020B0604020202020204" pitchFamily="34" charset="0"/>
              <a:buNone/>
            </a:pPr>
            <a:r>
              <a:rPr lang="en-US" altLang="en-US" sz="2800" i="1" dirty="0">
                <a:solidFill>
                  <a:srgbClr val="FF0000"/>
                </a:solidFill>
              </a:rPr>
              <a:t>Micro refers to the implicit </a:t>
            </a:r>
            <a:r>
              <a:rPr lang="en-US" altLang="en-US" sz="2800" i="1" dirty="0" smtClean="0">
                <a:solidFill>
                  <a:srgbClr val="FF0000"/>
                </a:solidFill>
              </a:rPr>
              <a:t>objective </a:t>
            </a:r>
            <a:r>
              <a:rPr lang="en-US" altLang="en-US" sz="2800" i="1" dirty="0" smtClean="0"/>
              <a:t>(</a:t>
            </a:r>
            <a:r>
              <a:rPr lang="en-US" altLang="en-US" sz="2800" dirty="0" smtClean="0"/>
              <a:t>reaction form the audience.)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99827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 smtClean="0">
                <a:ln>
                  <a:noFill/>
                </a:ln>
              </a:rPr>
              <a:t>Planning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1122724" y="2065867"/>
            <a:ext cx="9601200" cy="331787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2800" dirty="0" smtClean="0"/>
              <a:t>Sample Purpose Statement: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800" dirty="0" smtClean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dirty="0" smtClean="0"/>
              <a:t>“To inform potential entrepreneurs about three important factors that loan officers consider before granting start-up loans to launch small businesses.”</a:t>
            </a:r>
          </a:p>
        </p:txBody>
      </p:sp>
    </p:spTree>
    <p:extLst>
      <p:ext uri="{BB962C8B-B14F-4D97-AF65-F5344CB8AC3E}">
        <p14:creationId xmlns:p14="http://schemas.microsoft.com/office/powerpoint/2010/main" xmlns="" val="358389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986</TotalTime>
  <Words>1732</Words>
  <Application>Microsoft Office PowerPoint</Application>
  <PresentationFormat>Custom</PresentationFormat>
  <Paragraphs>244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Celestial</vt:lpstr>
      <vt:lpstr>Slide 1</vt:lpstr>
      <vt:lpstr>WE WILL DISCUSS:</vt:lpstr>
      <vt:lpstr>SKILLS TYPES</vt:lpstr>
      <vt:lpstr>What are presentation skills?</vt:lpstr>
      <vt:lpstr>Types of presentations: </vt:lpstr>
      <vt:lpstr>SKILLS TYPES</vt:lpstr>
      <vt:lpstr>A. Presentation preparation skills-process</vt:lpstr>
      <vt:lpstr>planning</vt:lpstr>
      <vt:lpstr>Planning</vt:lpstr>
      <vt:lpstr>Planning</vt:lpstr>
      <vt:lpstr>Planning</vt:lpstr>
      <vt:lpstr>Planning</vt:lpstr>
      <vt:lpstr>Planning-Content Planning:  </vt:lpstr>
      <vt:lpstr>Planning-Content Planning:  </vt:lpstr>
      <vt:lpstr>Planning-Content Planning Summarizing the imp. steps </vt:lpstr>
      <vt:lpstr>Outline Form</vt:lpstr>
      <vt:lpstr>A.V. Aids and effective slides development</vt:lpstr>
      <vt:lpstr>Why use AV aids?</vt:lpstr>
      <vt:lpstr>What AV aids are usually used</vt:lpstr>
      <vt:lpstr>Preparing Effective Slides</vt:lpstr>
      <vt:lpstr>Preparing Effective Slides</vt:lpstr>
      <vt:lpstr>Be Visible</vt:lpstr>
      <vt:lpstr>Slide 23</vt:lpstr>
      <vt:lpstr>Good slide vs Bad slide</vt:lpstr>
      <vt:lpstr>PRESENTATION DELIVERY SKILLS</vt:lpstr>
      <vt:lpstr>STORYBOARD</vt:lpstr>
      <vt:lpstr>An example of Storyboard</vt:lpstr>
      <vt:lpstr>Before Starting the presentation</vt:lpstr>
      <vt:lpstr>INTRODUCTION</vt:lpstr>
      <vt:lpstr>MAIN BODY</vt:lpstr>
      <vt:lpstr>MAIN BODY</vt:lpstr>
      <vt:lpstr>CONCLUSION</vt:lpstr>
      <vt:lpstr>CONCLUSION</vt:lpstr>
      <vt:lpstr>Q &amp; A session</vt:lpstr>
      <vt:lpstr>Developing &amp; Explaining points</vt:lpstr>
      <vt:lpstr>Presentation Delivery Skills-verbal and Non verbal.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verbal communication</dc:title>
  <dc:creator>Javed Iqbal</dc:creator>
  <cp:lastModifiedBy>Javed Iqbal</cp:lastModifiedBy>
  <cp:revision>84</cp:revision>
  <dcterms:created xsi:type="dcterms:W3CDTF">2019-02-11T07:38:22Z</dcterms:created>
  <dcterms:modified xsi:type="dcterms:W3CDTF">2021-03-04T06:00:20Z</dcterms:modified>
</cp:coreProperties>
</file>