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br>
              <a:rPr lang="en-US" dirty="0" smtClean="0"/>
            </a:br>
            <a:r>
              <a:rPr lang="en-US" dirty="0" smtClean="0"/>
              <a:t>Re-Engineering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5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maintenance costs continuously </a:t>
            </a:r>
            <a:r>
              <a:rPr lang="en-US" dirty="0" smtClean="0"/>
              <a:t>increase</a:t>
            </a:r>
          </a:p>
          <a:p>
            <a:endParaRPr lang="en-US" dirty="0" smtClean="0"/>
          </a:p>
          <a:p>
            <a:r>
              <a:rPr lang="en-US" dirty="0" smtClean="0"/>
              <a:t>Between 50% and 75% of global software development costs are </a:t>
            </a:r>
            <a:r>
              <a:rPr lang="en-US" dirty="0"/>
              <a:t>spent on maintenance!</a:t>
            </a:r>
          </a:p>
          <a:p>
            <a:endParaRPr lang="en-US" dirty="0" smtClean="0"/>
          </a:p>
          <a:p>
            <a:r>
              <a:rPr lang="en-US" dirty="0" smtClean="0"/>
              <a:t>Up </a:t>
            </a:r>
            <a:r>
              <a:rPr lang="en-US" dirty="0"/>
              <a:t>to 60% of a maintenance effort is spent on </a:t>
            </a:r>
            <a:r>
              <a:rPr lang="en-US" dirty="0" smtClean="0"/>
              <a:t>understanding the </a:t>
            </a:r>
            <a:r>
              <a:rPr lang="en-US" dirty="0"/>
              <a:t>existing software</a:t>
            </a:r>
          </a:p>
        </p:txBody>
      </p:sp>
    </p:spTree>
    <p:extLst>
      <p:ext uri="{BB962C8B-B14F-4D97-AF65-F5344CB8AC3E}">
        <p14:creationId xmlns:p14="http://schemas.microsoft.com/office/powerpoint/2010/main" val="11615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decision?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911097"/>
            <a:ext cx="71913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reengineer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sz="2800" b="1" dirty="0"/>
              <a:t>“Reengineering is the examination and alteration of a subject</a:t>
            </a:r>
          </a:p>
          <a:p>
            <a:pPr marL="0" indent="0" algn="ctr">
              <a:buNone/>
            </a:pPr>
            <a:r>
              <a:rPr lang="en-US" sz="2800" b="1" dirty="0"/>
              <a:t>system to reconstitute it in a new form and the subsequent</a:t>
            </a:r>
          </a:p>
          <a:p>
            <a:pPr marL="0" indent="0" algn="ctr">
              <a:buNone/>
            </a:pPr>
            <a:r>
              <a:rPr lang="en-US" sz="2800" b="1" dirty="0"/>
              <a:t>implementation of the new form.”</a:t>
            </a:r>
          </a:p>
          <a:p>
            <a:pPr marL="0" indent="0" algn="ctr">
              <a:buNone/>
            </a:pPr>
            <a:r>
              <a:rPr lang="en-US" sz="2800" b="1" dirty="0"/>
              <a:t>[</a:t>
            </a:r>
            <a:r>
              <a:rPr lang="en-US" sz="2800" b="1" dirty="0" err="1"/>
              <a:t>Demeyer</a:t>
            </a:r>
            <a:r>
              <a:rPr lang="en-US" sz="2800" b="1" dirty="0"/>
              <a:t>, </a:t>
            </a:r>
            <a:r>
              <a:rPr lang="en-US" sz="2800" b="1" dirty="0" err="1"/>
              <a:t>Ducasse</a:t>
            </a:r>
            <a:r>
              <a:rPr lang="en-US" sz="2800" b="1" dirty="0"/>
              <a:t>, </a:t>
            </a:r>
            <a:r>
              <a:rPr lang="en-US" sz="2800" b="1" dirty="0" err="1"/>
              <a:t>Nierstrasz</a:t>
            </a:r>
            <a:r>
              <a:rPr lang="en-US" sz="2800" b="1" dirty="0" smtClean="0"/>
              <a:t>]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665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Examination </a:t>
            </a:r>
            <a:r>
              <a:rPr lang="en-US" sz="2400" b="1" dirty="0"/>
              <a:t>and </a:t>
            </a:r>
            <a:r>
              <a:rPr lang="en-US" sz="2400" b="1" dirty="0" smtClean="0"/>
              <a:t>alteration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Reconstitute new form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Implementation </a:t>
            </a:r>
            <a:r>
              <a:rPr lang="en-US" sz="2400" b="1" dirty="0"/>
              <a:t>of the new </a:t>
            </a:r>
            <a:r>
              <a:rPr lang="en-US" sz="2400" b="1" dirty="0" smtClean="0"/>
              <a:t>form</a:t>
            </a:r>
          </a:p>
          <a:p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8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Reengineering Life-Cycle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256" y="2193925"/>
            <a:ext cx="6417488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reengineering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Testability</a:t>
            </a:r>
          </a:p>
          <a:p>
            <a:r>
              <a:rPr lang="en-US" dirty="0"/>
              <a:t>Understandability</a:t>
            </a:r>
          </a:p>
          <a:p>
            <a:r>
              <a:rPr lang="en-US" dirty="0"/>
              <a:t>Modifiability</a:t>
            </a:r>
          </a:p>
          <a:p>
            <a:r>
              <a:rPr lang="en-US" dirty="0"/>
              <a:t>Extensibility</a:t>
            </a:r>
          </a:p>
          <a:p>
            <a:r>
              <a:rPr lang="en-US" dirty="0"/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26214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reengineering (</a:t>
            </a:r>
            <a:r>
              <a:rPr lang="en-US" dirty="0" err="1"/>
              <a:t>conrete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Unbundling</a:t>
            </a:r>
          </a:p>
          <a:p>
            <a:pPr lvl="1"/>
            <a:r>
              <a:rPr lang="en-US" dirty="0"/>
              <a:t>Split a monolithic system into parts that can be separately marketed</a:t>
            </a:r>
          </a:p>
          <a:p>
            <a:r>
              <a:rPr lang="en-US" b="1" dirty="0"/>
              <a:t>Performance</a:t>
            </a:r>
          </a:p>
          <a:p>
            <a:pPr lvl="1"/>
            <a:r>
              <a:rPr lang="en-US" dirty="0"/>
              <a:t>“First do it, then do it right, then do it fast”</a:t>
            </a:r>
          </a:p>
          <a:p>
            <a:r>
              <a:rPr lang="en-US" b="1" dirty="0"/>
              <a:t>Design extraction</a:t>
            </a:r>
          </a:p>
          <a:p>
            <a:pPr lvl="1"/>
            <a:r>
              <a:rPr lang="en-US" dirty="0"/>
              <a:t>To improve maintainability, portability, etc.</a:t>
            </a:r>
          </a:p>
          <a:p>
            <a:r>
              <a:rPr lang="en-US" b="1" dirty="0"/>
              <a:t>Exploitation of New Technology</a:t>
            </a:r>
          </a:p>
          <a:p>
            <a:pPr lvl="1"/>
            <a:r>
              <a:rPr lang="en-US" dirty="0"/>
              <a:t>I.e., new language features, standards, libraries,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Greenfield Software Development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893" y="2193925"/>
            <a:ext cx="609421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Greenfield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</a:t>
            </a:r>
            <a:r>
              <a:rPr lang="en-US" dirty="0"/>
              <a:t>a system for a totally new environment and </a:t>
            </a:r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dirty="0"/>
              <a:t>development from a clean </a:t>
            </a:r>
            <a:r>
              <a:rPr lang="en-US" dirty="0" smtClean="0"/>
              <a:t>slate</a:t>
            </a:r>
          </a:p>
          <a:p>
            <a:r>
              <a:rPr lang="en-US" dirty="0" smtClean="0"/>
              <a:t>No </a:t>
            </a:r>
            <a:r>
              <a:rPr lang="en-US" dirty="0"/>
              <a:t>legacy code around.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 approach used when you’re starting fresh and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no restrictions or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5550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Brownfield Software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GreenField</a:t>
            </a:r>
            <a:r>
              <a:rPr lang="en-US" dirty="0" smtClean="0"/>
              <a:t> Software Development.</a:t>
            </a:r>
          </a:p>
          <a:p>
            <a:r>
              <a:rPr lang="en-US" dirty="0" smtClean="0"/>
              <a:t>The </a:t>
            </a:r>
            <a:r>
              <a:rPr lang="en-US" dirty="0"/>
              <a:t>development and deployment of a new software system in the presence of existing or legacy software systems. </a:t>
            </a:r>
            <a:endParaRPr lang="en-US" dirty="0" smtClean="0"/>
          </a:p>
          <a:p>
            <a:r>
              <a:rPr lang="en-US" dirty="0" smtClean="0"/>
              <a:t>It happens when we </a:t>
            </a:r>
            <a:r>
              <a:rPr lang="en-US" dirty="0"/>
              <a:t>want to develop or improve upon an existing application, and </a:t>
            </a:r>
            <a:endParaRPr lang="en-US" dirty="0" smtClean="0"/>
          </a:p>
          <a:p>
            <a:r>
              <a:rPr lang="en-US" dirty="0" smtClean="0"/>
              <a:t>Compels us </a:t>
            </a:r>
            <a:r>
              <a:rPr lang="en-US" dirty="0"/>
              <a:t>to work with previously created code.</a:t>
            </a:r>
          </a:p>
        </p:txBody>
      </p:sp>
    </p:spTree>
    <p:extLst>
      <p:ext uri="{BB962C8B-B14F-4D97-AF65-F5344CB8AC3E}">
        <p14:creationId xmlns:p14="http://schemas.microsoft.com/office/powerpoint/2010/main" val="522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Classroom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3C4043"/>
                </a:solidFill>
                <a:latin typeface="Google Sans"/>
              </a:rPr>
              <a:t>Class code: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Robo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solidFill>
                  <a:srgbClr val="1967D2"/>
                </a:solidFill>
                <a:latin typeface="Google Sans"/>
              </a:rPr>
              <a:t>qrfczsh</a:t>
            </a:r>
            <a:endParaRPr lang="en-US" altLang="en-US" sz="2400" dirty="0">
              <a:latin typeface="Robo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</a:t>
            </a: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887" y="2748756"/>
            <a:ext cx="78962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know when you have a legacy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wisdom says, “If it </a:t>
            </a:r>
            <a:r>
              <a:rPr lang="en-US" dirty="0" err="1"/>
              <a:t>ain’t</a:t>
            </a:r>
            <a:r>
              <a:rPr lang="en-US" dirty="0"/>
              <a:t> broke, don’t fix it</a:t>
            </a:r>
            <a:r>
              <a:rPr lang="en-US" dirty="0" smtClean="0"/>
              <a:t>.”</a:t>
            </a:r>
          </a:p>
          <a:p>
            <a:r>
              <a:rPr lang="en-US" dirty="0"/>
              <a:t>From a functional point of view, </a:t>
            </a:r>
            <a:r>
              <a:rPr lang="en-US" dirty="0" smtClean="0"/>
              <a:t>something is </a:t>
            </a:r>
            <a:r>
              <a:rPr lang="en-US" dirty="0"/>
              <a:t>broken only if it no longer delivers the function it is designed to perform</a:t>
            </a:r>
            <a:r>
              <a:rPr lang="en-US" dirty="0" smtClean="0"/>
              <a:t>.</a:t>
            </a:r>
          </a:p>
          <a:p>
            <a:r>
              <a:rPr lang="en-US" dirty="0"/>
              <a:t>From a maintenance point of view, however, a piece of software </a:t>
            </a:r>
            <a:r>
              <a:rPr lang="en-US" dirty="0" smtClean="0"/>
              <a:t>is broken </a:t>
            </a:r>
            <a:r>
              <a:rPr lang="en-US" dirty="0"/>
              <a:t>if it can no longer be maintained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So how can you tell that your software is going to break very soon?</a:t>
            </a:r>
          </a:p>
        </p:txBody>
      </p:sp>
    </p:spTree>
    <p:extLst>
      <p:ext uri="{BB962C8B-B14F-4D97-AF65-F5344CB8AC3E}">
        <p14:creationId xmlns:p14="http://schemas.microsoft.com/office/powerpoint/2010/main" val="138793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Obsolete or no documentation</a:t>
            </a:r>
            <a:r>
              <a:rPr lang="en-US" b="1" dirty="0" smtClean="0"/>
              <a:t>.</a:t>
            </a:r>
          </a:p>
          <a:p>
            <a:r>
              <a:rPr lang="en-US" b="1" dirty="0"/>
              <a:t>Missing tests</a:t>
            </a:r>
            <a:r>
              <a:rPr lang="en-US" b="1" dirty="0" smtClean="0"/>
              <a:t>.</a:t>
            </a:r>
          </a:p>
          <a:p>
            <a:r>
              <a:rPr lang="en-US" b="1" dirty="0"/>
              <a:t>Original developers or users have left</a:t>
            </a:r>
            <a:r>
              <a:rPr lang="en-US" b="1" dirty="0" smtClean="0"/>
              <a:t>.</a:t>
            </a:r>
          </a:p>
          <a:p>
            <a:r>
              <a:rPr lang="en-US" b="1" dirty="0"/>
              <a:t>Inside knowledge about system has disappeared</a:t>
            </a:r>
            <a:r>
              <a:rPr lang="en-US" b="1" dirty="0" smtClean="0"/>
              <a:t>. (</a:t>
            </a:r>
            <a:r>
              <a:rPr lang="en-US" dirty="0"/>
              <a:t>documentation is out of </a:t>
            </a:r>
            <a:r>
              <a:rPr lang="en-US" dirty="0" smtClean="0"/>
              <a:t>sync)</a:t>
            </a:r>
          </a:p>
          <a:p>
            <a:r>
              <a:rPr lang="en-US" b="1" dirty="0"/>
              <a:t>Limited understanding of the entire system</a:t>
            </a:r>
            <a:r>
              <a:rPr lang="en-US" b="1" dirty="0" smtClean="0"/>
              <a:t>.</a:t>
            </a:r>
          </a:p>
          <a:p>
            <a:r>
              <a:rPr lang="en-US" b="1" dirty="0"/>
              <a:t>Too much time to make simple changes</a:t>
            </a:r>
            <a:r>
              <a:rPr lang="en-US" b="1" dirty="0" smtClean="0"/>
              <a:t>.</a:t>
            </a:r>
          </a:p>
          <a:p>
            <a:r>
              <a:rPr lang="en-US" b="1" dirty="0"/>
              <a:t>Need for constant bug fixes</a:t>
            </a:r>
            <a:r>
              <a:rPr lang="en-US" b="1" dirty="0" smtClean="0"/>
              <a:t>.</a:t>
            </a:r>
          </a:p>
          <a:p>
            <a:r>
              <a:rPr lang="en-US" b="1" dirty="0"/>
              <a:t>Maintenance Dependencies</a:t>
            </a:r>
            <a:r>
              <a:rPr lang="en-US" b="1" dirty="0" smtClean="0"/>
              <a:t>.</a:t>
            </a:r>
          </a:p>
          <a:p>
            <a:r>
              <a:rPr lang="en-US" b="1" dirty="0"/>
              <a:t>Big build times</a:t>
            </a:r>
            <a:r>
              <a:rPr lang="en-US" b="1" dirty="0" smtClean="0"/>
              <a:t>.</a:t>
            </a:r>
          </a:p>
          <a:p>
            <a:r>
              <a:rPr lang="en-US" b="1" dirty="0"/>
              <a:t>Duplicated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Vs 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“Reverse Engineering is the process of analyzing a subject system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 identify the system’s components and their interrelationships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create representations of the system in another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 or at a higher level of abstraction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.”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“Reengineering ... is the examination and alteration of a subject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system to reconstitute it in a new form and the subsequent implementation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of the new form.”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0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everse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engineering is essentially concerned with trying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 understand a system and how it ticks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Reengineering</a:t>
            </a:r>
            <a:r>
              <a:rPr lang="en-US" dirty="0">
                <a:solidFill>
                  <a:srgbClr val="0070C0"/>
                </a:solidFill>
              </a:rPr>
              <a:t>, on the other hand, is concerned with restructuring a system,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generally to fix some real or perceived problems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35" y="1305911"/>
            <a:ext cx="9179510" cy="524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Assignments		10</a:t>
            </a:r>
          </a:p>
          <a:p>
            <a:r>
              <a:rPr lang="en-US" dirty="0" smtClean="0"/>
              <a:t>Quiz				10</a:t>
            </a:r>
          </a:p>
          <a:p>
            <a:r>
              <a:rPr lang="en-US" dirty="0" smtClean="0"/>
              <a:t>Midterm			30</a:t>
            </a:r>
          </a:p>
          <a:p>
            <a:r>
              <a:rPr lang="en-US" dirty="0" smtClean="0"/>
              <a:t>Final				50</a:t>
            </a:r>
          </a:p>
          <a:p>
            <a:r>
              <a:rPr lang="en-US" dirty="0" smtClean="0"/>
              <a:t>________________________________</a:t>
            </a:r>
          </a:p>
          <a:p>
            <a:r>
              <a:rPr lang="en-US" dirty="0" smtClean="0"/>
              <a:t>Total				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643509"/>
            <a:ext cx="7118092" cy="51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Fairy Tale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Once upon a time there was a Good </a:t>
            </a:r>
            <a:r>
              <a:rPr lang="en-US" dirty="0" smtClean="0"/>
              <a:t>Software Engineer </a:t>
            </a:r>
          </a:p>
          <a:p>
            <a:pPr marL="0" indent="0" algn="ctr">
              <a:buNone/>
            </a:pPr>
            <a:r>
              <a:rPr lang="en-US" dirty="0" smtClean="0"/>
              <a:t>whose </a:t>
            </a:r>
            <a:r>
              <a:rPr lang="en-US" dirty="0"/>
              <a:t>Customers knew exactly </a:t>
            </a:r>
            <a:r>
              <a:rPr lang="en-US" dirty="0" smtClean="0"/>
              <a:t>what they </a:t>
            </a:r>
            <a:r>
              <a:rPr lang="en-US" dirty="0"/>
              <a:t>wanted.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Good Software Engineer worked</a:t>
            </a:r>
          </a:p>
          <a:p>
            <a:pPr marL="0" indent="0" algn="ctr">
              <a:buNone/>
            </a:pPr>
            <a:r>
              <a:rPr lang="en-US" dirty="0"/>
              <a:t>very hard to design the Perfect System that would</a:t>
            </a:r>
          </a:p>
          <a:p>
            <a:pPr marL="0" indent="0" algn="ctr">
              <a:buNone/>
            </a:pPr>
            <a:r>
              <a:rPr lang="en-US" dirty="0"/>
              <a:t>solve all the Customers’ problems now and for</a:t>
            </a:r>
          </a:p>
          <a:p>
            <a:pPr marL="0" indent="0" algn="ctr">
              <a:buNone/>
            </a:pPr>
            <a:r>
              <a:rPr lang="en-US" dirty="0"/>
              <a:t>decades. When the Perfect System was designed,</a:t>
            </a:r>
          </a:p>
          <a:p>
            <a:pPr marL="0" indent="0" algn="ctr">
              <a:buNone/>
            </a:pPr>
            <a:r>
              <a:rPr lang="en-US" dirty="0"/>
              <a:t>implemented and finally deployed, the Customers</a:t>
            </a:r>
          </a:p>
          <a:p>
            <a:pPr marL="0" indent="0" algn="ctr">
              <a:buNone/>
            </a:pPr>
            <a:r>
              <a:rPr lang="en-US" dirty="0"/>
              <a:t>were very happy indeed. The Maintainer of the</a:t>
            </a:r>
          </a:p>
          <a:p>
            <a:pPr marL="0" indent="0" algn="ctr">
              <a:buNone/>
            </a:pPr>
            <a:r>
              <a:rPr lang="en-US" dirty="0"/>
              <a:t>System had very little to do to keep the Perfect</a:t>
            </a:r>
          </a:p>
          <a:p>
            <a:pPr marL="0" indent="0" algn="ctr">
              <a:buNone/>
            </a:pPr>
            <a:r>
              <a:rPr lang="en-US" dirty="0"/>
              <a:t>System up and running, and the Customers and</a:t>
            </a:r>
          </a:p>
          <a:p>
            <a:pPr marL="0" indent="0" algn="ctr">
              <a:buNone/>
            </a:pPr>
            <a:r>
              <a:rPr lang="en-US" dirty="0"/>
              <a:t>the Maintainer lived happily every after.</a:t>
            </a:r>
          </a:p>
        </p:txBody>
      </p:sp>
      <p:sp>
        <p:nvSpPr>
          <p:cNvPr id="4" name="TextBox 3"/>
          <p:cNvSpPr txBox="1"/>
          <p:nvPr/>
        </p:nvSpPr>
        <p:spPr>
          <a:xfrm rot="19309297">
            <a:off x="2689934" y="3693112"/>
            <a:ext cx="62616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Why isn’t real life more like this fairy tale?</a:t>
            </a:r>
          </a:p>
        </p:txBody>
      </p:sp>
    </p:spTree>
    <p:extLst>
      <p:ext uri="{BB962C8B-B14F-4D97-AF65-F5344CB8AC3E}">
        <p14:creationId xmlns:p14="http://schemas.microsoft.com/office/powerpoint/2010/main" val="7736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reasons may 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it be because there are no Good Software Engineers? </a:t>
            </a:r>
            <a:endParaRPr lang="en-US" dirty="0" smtClean="0"/>
          </a:p>
          <a:p>
            <a:r>
              <a:rPr lang="en-US" dirty="0" smtClean="0"/>
              <a:t>Could </a:t>
            </a:r>
            <a:r>
              <a:rPr lang="en-US" dirty="0"/>
              <a:t>it </a:t>
            </a:r>
            <a:r>
              <a:rPr lang="en-US" dirty="0" smtClean="0"/>
              <a:t>be because </a:t>
            </a:r>
            <a:r>
              <a:rPr lang="en-US" dirty="0"/>
              <a:t>the Users don’t really know what they want?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is it because </a:t>
            </a:r>
            <a:r>
              <a:rPr lang="en-US" dirty="0" smtClean="0"/>
              <a:t>the Perfect </a:t>
            </a:r>
            <a:r>
              <a:rPr lang="en-US" dirty="0"/>
              <a:t>System doesn’t exist?</a:t>
            </a:r>
          </a:p>
        </p:txBody>
      </p:sp>
    </p:spTree>
    <p:extLst>
      <p:ext uri="{BB962C8B-B14F-4D97-AF65-F5344CB8AC3E}">
        <p14:creationId xmlns:p14="http://schemas.microsoft.com/office/powerpoint/2010/main" val="1419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Manny Lehman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 </a:t>
            </a:r>
            <a:r>
              <a:rPr lang="en-US" dirty="0" err="1" smtClean="0"/>
              <a:t>Belady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undamental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laws of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software evolution: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1-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Law of Continuing Change </a:t>
            </a:r>
            <a:r>
              <a:rPr lang="en-US" dirty="0"/>
              <a:t>—A program that is used in a </a:t>
            </a:r>
            <a:r>
              <a:rPr lang="en-US" dirty="0" smtClean="0"/>
              <a:t>real world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environment </a:t>
            </a:r>
            <a:r>
              <a:rPr lang="en-US" dirty="0"/>
              <a:t>must change, or become progressively less </a:t>
            </a:r>
            <a:r>
              <a:rPr lang="en-US" dirty="0" smtClean="0"/>
              <a:t>useful in </a:t>
            </a:r>
            <a:r>
              <a:rPr lang="en-US" dirty="0"/>
              <a:t>that </a:t>
            </a:r>
            <a:r>
              <a:rPr lang="en-US" dirty="0" smtClean="0"/>
              <a:t>   environment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2-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Law of Increasing Complexity </a:t>
            </a:r>
            <a:r>
              <a:rPr lang="en-US" dirty="0"/>
              <a:t>— As a program evolves, it </a:t>
            </a:r>
            <a:r>
              <a:rPr lang="en-US" dirty="0" smtClean="0"/>
              <a:t>becomes more </a:t>
            </a:r>
            <a:r>
              <a:rPr lang="en-US" dirty="0"/>
              <a:t>complex, and extra resources are needed to preserve and </a:t>
            </a:r>
            <a:r>
              <a:rPr lang="en-US" dirty="0" smtClean="0"/>
              <a:t>simplify its </a:t>
            </a:r>
            <a:r>
              <a:rPr lang="en-US" dirty="0"/>
              <a:t>structure.</a:t>
            </a:r>
          </a:p>
        </p:txBody>
      </p:sp>
    </p:spTree>
    <p:extLst>
      <p:ext uri="{BB962C8B-B14F-4D97-AF65-F5344CB8AC3E}">
        <p14:creationId xmlns:p14="http://schemas.microsoft.com/office/powerpoint/2010/main" val="2601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Lehman’s Laws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software Is often modified in an ad-hoc </a:t>
            </a:r>
            <a:r>
              <a:rPr lang="en-US" dirty="0" smtClean="0"/>
              <a:t>manner (quick </a:t>
            </a:r>
            <a:r>
              <a:rPr lang="en-US" dirty="0"/>
              <a:t>fixes)</a:t>
            </a:r>
          </a:p>
          <a:p>
            <a:pPr lvl="1"/>
            <a:r>
              <a:rPr lang="en-US" dirty="0"/>
              <a:t>Lack of time, resources, money, etc.</a:t>
            </a:r>
          </a:p>
          <a:p>
            <a:endParaRPr lang="en-US" dirty="0" smtClean="0"/>
          </a:p>
          <a:p>
            <a:r>
              <a:rPr lang="en-US" dirty="0" smtClean="0"/>
              <a:t>Initial </a:t>
            </a:r>
            <a:r>
              <a:rPr lang="en-US" dirty="0"/>
              <a:t>good design is not maintained</a:t>
            </a:r>
          </a:p>
          <a:p>
            <a:pPr lvl="1"/>
            <a:r>
              <a:rPr lang="en-US" dirty="0"/>
              <a:t>Spaghetti code, copy/paste programming, dependencies </a:t>
            </a:r>
            <a:r>
              <a:rPr lang="en-US" dirty="0" smtClean="0"/>
              <a:t>are introduced</a:t>
            </a:r>
            <a:r>
              <a:rPr lang="en-US" dirty="0"/>
              <a:t>, no tests, etc.</a:t>
            </a:r>
          </a:p>
          <a:p>
            <a:r>
              <a:rPr lang="en-US" dirty="0"/>
              <a:t>Documentation is not updated (if there is one)</a:t>
            </a:r>
          </a:p>
          <a:p>
            <a:pPr lvl="1"/>
            <a:r>
              <a:rPr lang="en-US" dirty="0"/>
              <a:t>Architecture and design </a:t>
            </a:r>
            <a:r>
              <a:rPr lang="en-US" dirty="0" smtClean="0"/>
              <a:t>documents</a:t>
            </a:r>
          </a:p>
          <a:p>
            <a:pPr lvl="1"/>
            <a:endParaRPr lang="en-US" dirty="0"/>
          </a:p>
          <a:p>
            <a:r>
              <a:rPr lang="en-US" dirty="0"/>
              <a:t>Original developers leave and with them their </a:t>
            </a:r>
            <a:r>
              <a:rPr lang="en-US" dirty="0" smtClean="0"/>
              <a:t>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result of such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057401"/>
            <a:ext cx="62484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533</TotalTime>
  <Words>783</Words>
  <Application>Microsoft Office PowerPoint</Application>
  <PresentationFormat>Widescreen</PresentationFormat>
  <Paragraphs>127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Google Sans</vt:lpstr>
      <vt:lpstr>Roboto</vt:lpstr>
      <vt:lpstr>Vapor Trail</vt:lpstr>
      <vt:lpstr>Software Re-Engineering</vt:lpstr>
      <vt:lpstr>Google Classroom</vt:lpstr>
      <vt:lpstr>Marks distribution</vt:lpstr>
      <vt:lpstr>Reading material</vt:lpstr>
      <vt:lpstr>A Fairy Tale</vt:lpstr>
      <vt:lpstr>Some reasons may be</vt:lpstr>
      <vt:lpstr>Manny Lehman and  Les Belady</vt:lpstr>
      <vt:lpstr>Lehman’s Laws in practice</vt:lpstr>
      <vt:lpstr>Typical result of such practices</vt:lpstr>
      <vt:lpstr>Implications of the results</vt:lpstr>
      <vt:lpstr>What is your decision?</vt:lpstr>
      <vt:lpstr>Let’s reengineer</vt:lpstr>
      <vt:lpstr>Points to remember</vt:lpstr>
      <vt:lpstr>Reengineering Life-Cycle</vt:lpstr>
      <vt:lpstr>Goals of reengineering</vt:lpstr>
      <vt:lpstr>Goals of reengineering (conrete)</vt:lpstr>
      <vt:lpstr>Greenfield Software Development</vt:lpstr>
      <vt:lpstr>Greenfield development</vt:lpstr>
      <vt:lpstr>Brownfield Software Development</vt:lpstr>
      <vt:lpstr>Comparison Overview</vt:lpstr>
      <vt:lpstr>How do you know when you have a legacy problem?</vt:lpstr>
      <vt:lpstr>warning signs</vt:lpstr>
      <vt:lpstr>Re Vs Reverse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Re-Engineering</dc:title>
  <dc:creator>Administrator</dc:creator>
  <cp:lastModifiedBy>Administrator</cp:lastModifiedBy>
  <cp:revision>14</cp:revision>
  <dcterms:created xsi:type="dcterms:W3CDTF">2023-01-23T06:34:44Z</dcterms:created>
  <dcterms:modified xsi:type="dcterms:W3CDTF">2023-01-31T11:24:35Z</dcterms:modified>
</cp:coreProperties>
</file>