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400" b="1"/>
            </a:pPr>
            <a:r>
              <a:t>Random Forest Model Pipeline for GitHub Issue Classification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Exercise 3 - Principles of AI Engineering</a:t>
            </a:r>
          </a:p>
          <a:p>
            <a:r>
              <a:t>Syed Muhammed Hassan Ali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/>
            </a:pPr>
            <a:r>
              <a:t>Model Pipeline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ustom_pipe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371600"/>
            <a:ext cx="3657600" cy="56151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1371600"/>
            <a:ext cx="36576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/>
            </a:pPr>
            <a:r>
              <a:t>Text Processing Pipeline:</a:t>
            </a:r>
          </a:p>
          <a:p>
            <a:pPr>
              <a:defRPr sz="2400"/>
            </a:pPr>
            <a:r>
              <a:t>• URL &amp; Code Block Removal</a:t>
            </a:r>
          </a:p>
          <a:p>
            <a:pPr>
              <a:defRPr sz="2400"/>
            </a:pPr>
            <a:r>
              <a:t>• Text Normalization</a:t>
            </a:r>
          </a:p>
          <a:p>
            <a:pPr>
              <a:defRPr sz="2400"/>
            </a:pPr>
            <a:r>
              <a:t>• Tokenization &amp; Lemmatization</a:t>
            </a:r>
          </a:p>
          <a:p>
            <a:pPr>
              <a:defRPr sz="2400"/>
            </a:pPr>
            <a:r>
              <a:t>Feature Extraction:</a:t>
            </a:r>
          </a:p>
          <a:p>
            <a:pPr>
              <a:defRPr sz="2400"/>
            </a:pPr>
            <a:r>
              <a:t>• TF-IDF Vectorization</a:t>
            </a:r>
          </a:p>
          <a:p>
            <a:pPr>
              <a:defRPr sz="2400"/>
            </a:pPr>
            <a:r>
              <a:t>Model Training:</a:t>
            </a:r>
          </a:p>
          <a:p>
            <a:pPr>
              <a:defRPr sz="2400"/>
            </a:pPr>
            <a:r>
              <a:t>• Random Forest with Cross-Validation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/>
            </a:pPr>
            <a:r>
              <a:t>Training Process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training_flo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371600"/>
            <a:ext cx="3657600" cy="13271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1371600"/>
            <a:ext cx="36576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/>
            </a:pPr>
            <a:r>
              <a:t>1. Data Preparation</a:t>
            </a:r>
          </a:p>
          <a:p>
            <a:pPr>
              <a:defRPr sz="2400"/>
            </a:pPr>
            <a:r>
              <a:t>• Load and clean GitHub issues</a:t>
            </a:r>
          </a:p>
          <a:p>
            <a:pPr>
              <a:defRPr sz="2400"/>
            </a:pPr>
            <a:r>
              <a:t>• Apply text preprocessing steps</a:t>
            </a:r>
          </a:p>
          <a:p>
            <a:pPr>
              <a:defRPr sz="2400"/>
            </a:pPr>
            <a:r>
              <a:t>2. Feature Engineering</a:t>
            </a:r>
          </a:p>
          <a:p>
            <a:pPr>
              <a:defRPr sz="2400"/>
            </a:pPr>
            <a:r>
              <a:t>• Convert text to TF-IDF features</a:t>
            </a:r>
          </a:p>
          <a:p>
            <a:pPr>
              <a:defRPr sz="2400"/>
            </a:pPr>
            <a:r>
              <a:t>3. Model Training</a:t>
            </a:r>
          </a:p>
          <a:p>
            <a:pPr>
              <a:defRPr sz="2400"/>
            </a:pPr>
            <a:r>
              <a:t>• Train Random Forest model</a:t>
            </a:r>
          </a:p>
          <a:p>
            <a:pPr>
              <a:defRPr sz="2400"/>
            </a:pPr>
            <a:r>
              <a:t>• Validate performance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/>
            </a:pPr>
            <a:r>
              <a:t>Training and Evaluation of the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evaluation_diagr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371600"/>
            <a:ext cx="3657600" cy="105257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1371600"/>
            <a:ext cx="36576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/>
            </a:pPr>
            <a:r>
              <a:t>Training Methodology:</a:t>
            </a:r>
          </a:p>
          <a:p>
            <a:pPr>
              <a:defRPr sz="2400"/>
            </a:pPr>
            <a:r>
              <a:t>• Used scikit-learn's RandomForestClassifier</a:t>
            </a:r>
          </a:p>
          <a:p>
            <a:pPr>
              <a:defRPr sz="2400"/>
            </a:pPr>
            <a:r>
              <a:t>• Applied cross-validation for reliable assessment</a:t>
            </a:r>
          </a:p>
          <a:p>
            <a:pPr>
              <a:defRPr sz="2400"/>
            </a:pPr>
            <a:r>
              <a:t>• Serialized model using joblib</a:t>
            </a:r>
          </a:p>
          <a:p>
            <a:pPr>
              <a:defRPr sz="2400"/>
            </a:pPr>
          </a:p>
          <a:p>
            <a:pPr>
              <a:defRPr sz="2400"/>
            </a:pPr>
            <a:r>
              <a:t>Evaluation Metrics:</a:t>
            </a:r>
          </a:p>
          <a:p>
            <a:pPr>
              <a:defRPr sz="2400"/>
            </a:pPr>
            <a:r>
              <a:t>• Overall Accuracy: 73%</a:t>
            </a:r>
          </a:p>
          <a:p>
            <a:pPr>
              <a:defRPr sz="2400"/>
            </a:pPr>
            <a:r>
              <a:t>• Bug Classification:</a:t>
            </a:r>
          </a:p>
          <a:p>
            <a:pPr>
              <a:defRPr sz="2400"/>
            </a:pPr>
            <a:r>
              <a:t>  - Precision: 76%, Recall: 79%</a:t>
            </a:r>
          </a:p>
          <a:p>
            <a:pPr>
              <a:defRPr sz="2400"/>
            </a:pPr>
            <a:r>
              <a:t>• Enhancement Classification:</a:t>
            </a:r>
          </a:p>
          <a:p>
            <a:pPr>
              <a:defRPr sz="2400"/>
            </a:pPr>
            <a:r>
              <a:t>  - Precision: 70%, Recall: 80%</a:t>
            </a:r>
          </a:p>
          <a:p>
            <a:pPr>
              <a:defRPr sz="2400"/>
            </a:pPr>
            <a:r>
              <a:t>• Question Classification:</a:t>
            </a:r>
          </a:p>
          <a:p>
            <a:pPr>
              <a:defRPr sz="2400"/>
            </a:pPr>
            <a:r>
              <a:t>  - Precision: 61%, Recall: 9%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/>
            </a:pPr>
            <a:r>
              <a:t>Model Performance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performance_custo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371600"/>
            <a:ext cx="3657600" cy="21945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1371600"/>
            <a:ext cx="36576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/>
            </a:pPr>
            <a:r>
              <a:t>Performance by Issue Type:</a:t>
            </a:r>
          </a:p>
          <a:p>
            <a:pPr>
              <a:defRPr sz="2400"/>
            </a:pPr>
            <a:r>
              <a:t>• Strong performance on Bugs</a:t>
            </a:r>
          </a:p>
          <a:p>
            <a:pPr>
              <a:defRPr sz="2400"/>
            </a:pPr>
            <a:r>
              <a:t>• Good results for Enhancements</a:t>
            </a:r>
          </a:p>
          <a:p>
            <a:pPr>
              <a:defRPr sz="2400"/>
            </a:pPr>
            <a:r>
              <a:t>• Challenges with Questions</a:t>
            </a:r>
          </a:p>
          <a:p>
            <a:pPr>
              <a:defRPr sz="2400"/>
            </a:pPr>
            <a:r>
              <a:t>Key Insights:</a:t>
            </a:r>
          </a:p>
          <a:p>
            <a:pPr>
              <a:defRPr sz="2400"/>
            </a:pPr>
            <a:r>
              <a:t>• Class imbalance impact</a:t>
            </a:r>
          </a:p>
          <a:p>
            <a:pPr>
              <a:defRPr sz="2400"/>
            </a:pPr>
            <a:r>
              <a:t>• Need for balanced dataset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/>
            </a:pPr>
            <a:r>
              <a:t>Impact of Concept Drift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oncept_drift_custo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371600"/>
            <a:ext cx="3657600" cy="21945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1371600"/>
            <a:ext cx="36576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/>
            </a:pPr>
            <a:r>
              <a:t>Observed Changes:</a:t>
            </a:r>
          </a:p>
          <a:p>
            <a:pPr>
              <a:defRPr sz="2400"/>
            </a:pPr>
            <a:r>
              <a:t>• Shifting issue patterns</a:t>
            </a:r>
          </a:p>
          <a:p>
            <a:pPr>
              <a:defRPr sz="2400"/>
            </a:pPr>
            <a:r>
              <a:t>• Evolution of terminology</a:t>
            </a:r>
          </a:p>
          <a:p>
            <a:pPr>
              <a:defRPr sz="2400"/>
            </a:pPr>
            <a:r>
              <a:t>• New feature requests</a:t>
            </a:r>
          </a:p>
          <a:p>
            <a:pPr>
              <a:defRPr sz="2400"/>
            </a:pPr>
            <a:r>
              <a:t>Challenges:</a:t>
            </a:r>
          </a:p>
          <a:p>
            <a:pPr>
              <a:defRPr sz="2400"/>
            </a:pPr>
            <a:r>
              <a:t>• Static model limitations</a:t>
            </a:r>
          </a:p>
          <a:p>
            <a:pPr>
              <a:defRPr sz="2400"/>
            </a:pPr>
            <a:r>
              <a:t>• Need for adaptive learning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/>
            </a:pPr>
            <a:r>
              <a:t>Alternative: SGD Classifier for Concept Drift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sgd_diagr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371600"/>
            <a:ext cx="3657600" cy="386706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1371600"/>
            <a:ext cx="36576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/>
            </a:pPr>
            <a:r>
              <a:t>Advantages:</a:t>
            </a:r>
          </a:p>
          <a:p>
            <a:pPr>
              <a:defRPr sz="2400"/>
            </a:pPr>
            <a:r>
              <a:t>• Online Learning Capability</a:t>
            </a:r>
          </a:p>
          <a:p>
            <a:pPr>
              <a:defRPr sz="2400"/>
            </a:pPr>
            <a:r>
              <a:t>  - Continuous model updates</a:t>
            </a:r>
          </a:p>
          <a:p>
            <a:pPr>
              <a:defRPr sz="2400"/>
            </a:pPr>
            <a:r>
              <a:t>  - Adapts to new patterns</a:t>
            </a:r>
          </a:p>
          <a:p>
            <a:pPr>
              <a:defRPr sz="2400"/>
            </a:pPr>
            <a:r>
              <a:t>• Memory Efficient</a:t>
            </a:r>
          </a:p>
          <a:p>
            <a:pPr>
              <a:defRPr sz="2400"/>
            </a:pPr>
            <a:r>
              <a:t>  - No stored trees</a:t>
            </a:r>
          </a:p>
          <a:p>
            <a:pPr>
              <a:defRPr sz="2400"/>
            </a:pPr>
            <a:r>
              <a:t>  - Linear model complexity</a:t>
            </a:r>
          </a:p>
          <a:p>
            <a:pPr>
              <a:defRPr sz="2400"/>
            </a:pPr>
            <a:r>
              <a:t>• Scalable Solution</a:t>
            </a:r>
          </a:p>
          <a:p>
            <a:pPr>
              <a:defRPr sz="2400"/>
            </a:pPr>
            <a:r>
              <a:t>  - Fast training and updates</a:t>
            </a:r>
          </a:p>
          <a:p>
            <a:pPr>
              <a:defRPr sz="2400"/>
            </a:pPr>
            <a:r>
              <a:t>  - Handles streaming data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