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9" r:id="rId6"/>
    <p:sldId id="262" r:id="rId7"/>
    <p:sldId id="263" r:id="rId8"/>
    <p:sldId id="264" r:id="rId9"/>
    <p:sldId id="290" r:id="rId10"/>
    <p:sldId id="291" r:id="rId11"/>
    <p:sldId id="292" r:id="rId12"/>
    <p:sldId id="293" r:id="rId13"/>
    <p:sldId id="265" r:id="rId14"/>
    <p:sldId id="260" r:id="rId15"/>
    <p:sldId id="266" r:id="rId16"/>
    <p:sldId id="295" r:id="rId17"/>
    <p:sldId id="296" r:id="rId18"/>
    <p:sldId id="311" r:id="rId19"/>
    <p:sldId id="298" r:id="rId20"/>
    <p:sldId id="261" r:id="rId21"/>
    <p:sldId id="282" r:id="rId22"/>
    <p:sldId id="300" r:id="rId23"/>
    <p:sldId id="301" r:id="rId24"/>
    <p:sldId id="302" r:id="rId25"/>
    <p:sldId id="303" r:id="rId26"/>
    <p:sldId id="312" r:id="rId27"/>
    <p:sldId id="305" r:id="rId28"/>
    <p:sldId id="270" r:id="rId29"/>
    <p:sldId id="271" r:id="rId30"/>
    <p:sldId id="307" r:id="rId31"/>
    <p:sldId id="309" r:id="rId32"/>
    <p:sldId id="310" r:id="rId33"/>
    <p:sldId id="313" r:id="rId34"/>
    <p:sldId id="314" r:id="rId35"/>
    <p:sldId id="273" r:id="rId36"/>
    <p:sldId id="274" r:id="rId37"/>
    <p:sldId id="280" r:id="rId38"/>
    <p:sldId id="275" r:id="rId39"/>
    <p:sldId id="276" r:id="rId40"/>
    <p:sldId id="277" r:id="rId41"/>
    <p:sldId id="279" r:id="rId42"/>
    <p:sldId id="278" r:id="rId43"/>
    <p:sldId id="285" r:id="rId44"/>
    <p:sldId id="286" r:id="rId45"/>
    <p:sldId id="287" r:id="rId46"/>
    <p:sldId id="281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00CC"/>
    <a:srgbClr val="FF00FF"/>
    <a:srgbClr val="24BD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349594-CEC1-4758-9685-1A12DBB5A1D4}" type="datetimeFigureOut">
              <a:rPr lang="en-PK" smtClean="0"/>
              <a:t>31/01/2024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C35F3A-FDDD-4E29-8C67-A2F70A93299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80257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E95D3"/>
                </a:solidFill>
                <a:effectLst/>
                <a:latin typeface="Söhne Mono"/>
              </a:rPr>
              <a:t>inline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b="0" i="0" dirty="0">
                <a:solidFill>
                  <a:srgbClr val="DF3079"/>
                </a:solidFill>
                <a:effectLst/>
                <a:latin typeface="Söhne Mono"/>
              </a:rPr>
              <a:t>int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b="0" i="0" dirty="0">
                <a:solidFill>
                  <a:srgbClr val="F22C3D"/>
                </a:solidFill>
                <a:effectLst/>
                <a:latin typeface="Söhne Mono"/>
              </a:rPr>
              <a:t>add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(</a:t>
            </a:r>
            <a:r>
              <a:rPr lang="en-US" b="0" i="0" dirty="0">
                <a:solidFill>
                  <a:srgbClr val="DF3079"/>
                </a:solidFill>
                <a:effectLst/>
                <a:latin typeface="Söhne Mono"/>
              </a:rPr>
              <a:t>int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a, </a:t>
            </a:r>
            <a:r>
              <a:rPr lang="en-US" b="0" i="0" dirty="0">
                <a:solidFill>
                  <a:srgbClr val="DF3079"/>
                </a:solidFill>
                <a:effectLst/>
                <a:latin typeface="Söhne Mono"/>
              </a:rPr>
              <a:t>int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b) { </a:t>
            </a:r>
            <a:r>
              <a:rPr lang="en-US" b="0" i="0" dirty="0">
                <a:solidFill>
                  <a:srgbClr val="2E95D3"/>
                </a:solidFill>
                <a:effectLst/>
                <a:latin typeface="Söhne Mono"/>
              </a:rPr>
              <a:t>return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a + b; }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C35F3A-FDDD-4E29-8C67-A2F70A93299B}" type="slidenum">
              <a:rPr lang="en-PK" smtClean="0"/>
              <a:t>36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54116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3 – Functions Revision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17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Activity 1 -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/>
          <a:lstStyle/>
          <a:p>
            <a:r>
              <a:rPr lang="en-US" dirty="0"/>
              <a:t>Determine the behavior of following code: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* x = new </a:t>
            </a:r>
            <a:r>
              <a:rPr lang="en-US" dirty="0" err="1"/>
              <a:t>int</a:t>
            </a:r>
            <a:r>
              <a:rPr lang="en-US" dirty="0"/>
              <a:t>[5]; //Suppose data in array is //1,2,3 and so on.</a:t>
            </a:r>
          </a:p>
          <a:p>
            <a:pPr marL="0" indent="0">
              <a:buNone/>
            </a:pPr>
            <a:r>
              <a:rPr lang="en-US" dirty="0"/>
              <a:t>X[3] = x[1]+x[2];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C00000"/>
                </a:solidFill>
              </a:rPr>
              <a:t>Cout</a:t>
            </a:r>
            <a:r>
              <a:rPr lang="en-US" b="1" dirty="0">
                <a:solidFill>
                  <a:srgbClr val="C00000"/>
                </a:solidFill>
              </a:rPr>
              <a:t>&lt;&lt;x[3];</a:t>
            </a:r>
          </a:p>
          <a:p>
            <a:pPr marL="0" indent="0">
              <a:buNone/>
            </a:pPr>
            <a:r>
              <a:rPr lang="en-US" dirty="0"/>
              <a:t>x = new </a:t>
            </a:r>
            <a:r>
              <a:rPr lang="en-US" dirty="0" err="1"/>
              <a:t>int</a:t>
            </a:r>
            <a:r>
              <a:rPr lang="en-US" dirty="0"/>
              <a:t>[10];</a:t>
            </a:r>
          </a:p>
          <a:p>
            <a:pPr marL="0" indent="0">
              <a:buNone/>
            </a:pPr>
            <a:r>
              <a:rPr lang="en-US" dirty="0"/>
              <a:t>If(x) delete[] x;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886635"/>
              </p:ext>
            </p:extLst>
          </p:nvPr>
        </p:nvGraphicFramePr>
        <p:xfrm>
          <a:off x="3352800" y="3276600"/>
          <a:ext cx="19812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rgbClr val="24BD0F"/>
                          </a:solidFill>
                        </a:rPr>
                        <a:t>Addr</a:t>
                      </a:r>
                      <a:r>
                        <a:rPr lang="en-US" b="1" dirty="0">
                          <a:solidFill>
                            <a:srgbClr val="24BD0F"/>
                          </a:solidFill>
                        </a:rPr>
                        <a:t>/</a:t>
                      </a:r>
                      <a:r>
                        <a:rPr lang="en-US" b="1" dirty="0" err="1">
                          <a:solidFill>
                            <a:srgbClr val="24BD0F"/>
                          </a:solidFill>
                        </a:rPr>
                        <a:t>Var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Content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rgbClr val="24BD0F"/>
                          </a:solidFill>
                        </a:rPr>
                        <a:t>Int</a:t>
                      </a:r>
                      <a:r>
                        <a:rPr lang="en-US" b="1" dirty="0">
                          <a:solidFill>
                            <a:srgbClr val="24BD0F"/>
                          </a:solidFill>
                        </a:rPr>
                        <a:t>* 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53200" y="281940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Heap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0" y="2819400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60875" y="6152340"/>
            <a:ext cx="8926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Prints 5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407215" y="4343400"/>
            <a:ext cx="40585" cy="180894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965766"/>
              </p:ext>
            </p:extLst>
          </p:nvPr>
        </p:nvGraphicFramePr>
        <p:xfrm>
          <a:off x="5943600" y="3200400"/>
          <a:ext cx="228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24BD0F"/>
                          </a:solidFill>
                        </a:rPr>
                        <a:t>x100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24BD0F"/>
                          </a:solidFill>
                        </a:rPr>
                        <a:t>X104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24BD0F"/>
                          </a:solidFill>
                        </a:rPr>
                        <a:t>X108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24BD0F"/>
                          </a:solidFill>
                        </a:rPr>
                        <a:t>X112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(2+3=)5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24BD0F"/>
                          </a:solidFill>
                        </a:rPr>
                        <a:t>X116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V="1">
            <a:off x="5105400" y="3429000"/>
            <a:ext cx="1981200" cy="28956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714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Activity 1 -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/>
          <a:lstStyle/>
          <a:p>
            <a:r>
              <a:rPr lang="en-US" dirty="0"/>
              <a:t>Determine the behavior of following code: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* x = new </a:t>
            </a:r>
            <a:r>
              <a:rPr lang="en-US" dirty="0" err="1"/>
              <a:t>int</a:t>
            </a:r>
            <a:r>
              <a:rPr lang="en-US" dirty="0"/>
              <a:t>[5]; //Suppose data in array is //1,2,3 and so on.</a:t>
            </a:r>
          </a:p>
          <a:p>
            <a:pPr marL="0" indent="0">
              <a:buNone/>
            </a:pPr>
            <a:r>
              <a:rPr lang="en-US" dirty="0"/>
              <a:t>X[3] = x[1]+x[2];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&lt;&lt;x[3];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x = new </a:t>
            </a:r>
            <a:r>
              <a:rPr lang="en-US" b="1" dirty="0" err="1">
                <a:solidFill>
                  <a:srgbClr val="C00000"/>
                </a:solidFill>
              </a:rPr>
              <a:t>int</a:t>
            </a:r>
            <a:r>
              <a:rPr lang="en-US" b="1" dirty="0">
                <a:solidFill>
                  <a:srgbClr val="C00000"/>
                </a:solidFill>
              </a:rPr>
              <a:t>[10];</a:t>
            </a:r>
          </a:p>
          <a:p>
            <a:pPr marL="0" indent="0">
              <a:buNone/>
            </a:pPr>
            <a:r>
              <a:rPr lang="en-US" dirty="0"/>
              <a:t>If(x) delete[] x;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532256"/>
              </p:ext>
            </p:extLst>
          </p:nvPr>
        </p:nvGraphicFramePr>
        <p:xfrm>
          <a:off x="3352800" y="3276600"/>
          <a:ext cx="19812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rgbClr val="24BD0F"/>
                          </a:solidFill>
                        </a:rPr>
                        <a:t>Addr</a:t>
                      </a:r>
                      <a:r>
                        <a:rPr lang="en-US" b="1" dirty="0">
                          <a:solidFill>
                            <a:srgbClr val="24BD0F"/>
                          </a:solidFill>
                        </a:rPr>
                        <a:t>/</a:t>
                      </a:r>
                      <a:r>
                        <a:rPr lang="en-US" b="1" dirty="0" err="1">
                          <a:solidFill>
                            <a:srgbClr val="24BD0F"/>
                          </a:solidFill>
                        </a:rPr>
                        <a:t>Var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Content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rgbClr val="24BD0F"/>
                          </a:solidFill>
                        </a:rPr>
                        <a:t>Int</a:t>
                      </a:r>
                      <a:r>
                        <a:rPr lang="en-US" b="1" dirty="0">
                          <a:solidFill>
                            <a:srgbClr val="24BD0F"/>
                          </a:solidFill>
                        </a:rPr>
                        <a:t>* 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287000"/>
              </p:ext>
            </p:extLst>
          </p:nvPr>
        </p:nvGraphicFramePr>
        <p:xfrm>
          <a:off x="6057900" y="5544205"/>
          <a:ext cx="228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24BD0F"/>
                          </a:solidFill>
                        </a:rPr>
                        <a:t>X120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junk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24BD0F"/>
                          </a:solidFill>
                        </a:rPr>
                        <a:t>X124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Junk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So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 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53200" y="281940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Heap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0" y="2819400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105400" y="5638800"/>
            <a:ext cx="1905000" cy="6858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4800" y="5638800"/>
            <a:ext cx="268868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New memory allocated.</a:t>
            </a:r>
          </a:p>
          <a:p>
            <a:r>
              <a:rPr lang="en-US" dirty="0"/>
              <a:t>Base address of prev. array</a:t>
            </a:r>
          </a:p>
          <a:p>
            <a:r>
              <a:rPr lang="en-US" dirty="0"/>
              <a:t>Lost.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251538"/>
              </p:ext>
            </p:extLst>
          </p:nvPr>
        </p:nvGraphicFramePr>
        <p:xfrm>
          <a:off x="5943600" y="3200400"/>
          <a:ext cx="228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24BD0F"/>
                          </a:solidFill>
                        </a:rPr>
                        <a:t>x100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24BD0F"/>
                          </a:solidFill>
                        </a:rPr>
                        <a:t>X104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24BD0F"/>
                          </a:solidFill>
                        </a:rPr>
                        <a:t>X108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24BD0F"/>
                          </a:solidFill>
                        </a:rPr>
                        <a:t>X112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(2+3=)5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24BD0F"/>
                          </a:solidFill>
                        </a:rPr>
                        <a:t>X116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3700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Activity 1 - 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Determine the behavior of following code. Identify exact problem(if any) and line.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* x = new </a:t>
            </a:r>
            <a:r>
              <a:rPr lang="en-US" dirty="0" err="1"/>
              <a:t>int</a:t>
            </a:r>
            <a:r>
              <a:rPr lang="en-US" dirty="0"/>
              <a:t>[5]; //Suppose data in array is //1,2,3 and so on.</a:t>
            </a:r>
          </a:p>
          <a:p>
            <a:pPr marL="0" indent="0">
              <a:buNone/>
            </a:pPr>
            <a:r>
              <a:rPr lang="en-US" dirty="0"/>
              <a:t>X[3] = x[1]+x[2];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&lt;&lt;x[3]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x = new </a:t>
            </a:r>
            <a:r>
              <a:rPr lang="en-US" b="1" dirty="0" err="1">
                <a:solidFill>
                  <a:srgbClr val="C00000"/>
                </a:solidFill>
              </a:rPr>
              <a:t>int</a:t>
            </a:r>
            <a:r>
              <a:rPr lang="en-US" b="1" dirty="0">
                <a:solidFill>
                  <a:srgbClr val="C00000"/>
                </a:solidFill>
              </a:rPr>
              <a:t>[10]; //Logical Error: Memory Leakage, array of 5 integers allocated above has been lost. </a:t>
            </a:r>
            <a:r>
              <a:rPr lang="en-US" sz="2400" b="1" dirty="0">
                <a:solidFill>
                  <a:srgbClr val="C00000"/>
                </a:solidFill>
              </a:rPr>
              <a:t>(This is not an exception so the program will execute and terminate successfully.)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If(x) delete[] x;</a:t>
            </a:r>
          </a:p>
        </p:txBody>
      </p:sp>
    </p:spTree>
    <p:extLst>
      <p:ext uri="{BB962C8B-B14F-4D97-AF65-F5344CB8AC3E}">
        <p14:creationId xmlns:p14="http://schemas.microsoft.com/office/powerpoint/2010/main" val="1701327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Activity 1 – Solution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/>
              <a:t>Determine the behavior of following code: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* x = new </a:t>
            </a:r>
            <a:r>
              <a:rPr lang="en-US" dirty="0" err="1"/>
              <a:t>int</a:t>
            </a:r>
            <a:r>
              <a:rPr lang="en-US" dirty="0"/>
              <a:t>[5]; </a:t>
            </a:r>
          </a:p>
          <a:p>
            <a:pPr marL="0" indent="0">
              <a:buNone/>
            </a:pPr>
            <a:r>
              <a:rPr lang="en-US" dirty="0"/>
              <a:t>X[3] = x[1]+x[2];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&lt;&lt;x[3]</a:t>
            </a:r>
          </a:p>
          <a:p>
            <a:pPr marL="0" indent="0">
              <a:buNone/>
            </a:pPr>
            <a:r>
              <a:rPr lang="en-US" dirty="0"/>
              <a:t>x = new </a:t>
            </a:r>
            <a:r>
              <a:rPr lang="en-US" dirty="0" err="1"/>
              <a:t>int</a:t>
            </a:r>
            <a:r>
              <a:rPr lang="en-US" dirty="0"/>
              <a:t>[10];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If(x != 0){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 delete[] x;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//X = 0;}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750533"/>
              </p:ext>
            </p:extLst>
          </p:nvPr>
        </p:nvGraphicFramePr>
        <p:xfrm>
          <a:off x="3352800" y="3276600"/>
          <a:ext cx="19812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24BD0F"/>
                          </a:solidFill>
                        </a:rPr>
                        <a:t>Add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Content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24BD0F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10000" y="2819400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029200" y="5829300"/>
            <a:ext cx="1862394" cy="1905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8600" y="6324600"/>
            <a:ext cx="21936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</a:t>
            </a:r>
            <a:r>
              <a:rPr lang="en-US" baseline="30000" dirty="0">
                <a:solidFill>
                  <a:srgbClr val="C00000"/>
                </a:solidFill>
              </a:rPr>
              <a:t>nd</a:t>
            </a:r>
            <a:r>
              <a:rPr lang="en-US" dirty="0">
                <a:solidFill>
                  <a:srgbClr val="C00000"/>
                </a:solidFill>
              </a:rPr>
              <a:t> array </a:t>
            </a:r>
            <a:r>
              <a:rPr lang="en-US" dirty="0" err="1">
                <a:solidFill>
                  <a:srgbClr val="C00000"/>
                </a:solidFill>
              </a:rPr>
              <a:t>deallocated</a:t>
            </a:r>
            <a:r>
              <a:rPr lang="en-US" dirty="0">
                <a:solidFill>
                  <a:srgbClr val="C00000"/>
                </a:solidFill>
              </a:rPr>
              <a:t>.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29215"/>
              </p:ext>
            </p:extLst>
          </p:nvPr>
        </p:nvGraphicFramePr>
        <p:xfrm>
          <a:off x="6057900" y="5544205"/>
          <a:ext cx="228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24BD0F"/>
                          </a:solidFill>
                        </a:rPr>
                        <a:t>X120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junk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24BD0F"/>
                          </a:solidFill>
                        </a:rPr>
                        <a:t>X124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Junk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So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 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553200" y="281940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Heap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173107"/>
              </p:ext>
            </p:extLst>
          </p:nvPr>
        </p:nvGraphicFramePr>
        <p:xfrm>
          <a:off x="5943600" y="3200400"/>
          <a:ext cx="228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24BD0F"/>
                          </a:solidFill>
                        </a:rPr>
                        <a:t>x100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24BD0F"/>
                          </a:solidFill>
                        </a:rPr>
                        <a:t>X104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24BD0F"/>
                          </a:solidFill>
                        </a:rPr>
                        <a:t>X108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24BD0F"/>
                          </a:solidFill>
                        </a:rPr>
                        <a:t>X112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(2+3=)5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24BD0F"/>
                          </a:solidFill>
                        </a:rPr>
                        <a:t>X116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6" name="Straight Connector 15"/>
          <p:cNvCxnSpPr/>
          <p:nvPr/>
        </p:nvCxnSpPr>
        <p:spPr>
          <a:xfrm>
            <a:off x="6891594" y="5638800"/>
            <a:ext cx="1414206" cy="10287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7010400" y="5562600"/>
            <a:ext cx="1295400" cy="11049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692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Activity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Determine the behavior of following code: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* x = new </a:t>
            </a:r>
            <a:r>
              <a:rPr lang="en-US" dirty="0" err="1"/>
              <a:t>int</a:t>
            </a:r>
            <a:r>
              <a:rPr lang="en-US" dirty="0"/>
              <a:t>[5]; //Suppose it initializes the //data to zero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* y = x;</a:t>
            </a:r>
          </a:p>
          <a:p>
            <a:pPr marL="0" indent="0">
              <a:buNone/>
            </a:pPr>
            <a:r>
              <a:rPr lang="en-US" dirty="0"/>
              <a:t>X[3] = x[1]+x[2];</a:t>
            </a:r>
          </a:p>
          <a:p>
            <a:pPr marL="0" indent="0">
              <a:buNone/>
            </a:pPr>
            <a:r>
              <a:rPr lang="en-US" dirty="0"/>
              <a:t>Delete[] x;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&lt;&lt;y[3];</a:t>
            </a:r>
          </a:p>
          <a:p>
            <a:pPr marL="0" indent="0">
              <a:buNone/>
            </a:pPr>
            <a:r>
              <a:rPr lang="en-US" dirty="0"/>
              <a:t>Y[3] = 999;</a:t>
            </a:r>
          </a:p>
        </p:txBody>
      </p:sp>
    </p:spTree>
    <p:extLst>
      <p:ext uri="{BB962C8B-B14F-4D97-AF65-F5344CB8AC3E}">
        <p14:creationId xmlns:p14="http://schemas.microsoft.com/office/powerpoint/2010/main" val="872246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Activity 2 –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Determine the behavior of following code: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C00000"/>
                </a:solidFill>
              </a:rPr>
              <a:t>int</a:t>
            </a:r>
            <a:r>
              <a:rPr lang="en-US" b="1" dirty="0">
                <a:solidFill>
                  <a:srgbClr val="C00000"/>
                </a:solidFill>
              </a:rPr>
              <a:t>* x = new </a:t>
            </a:r>
            <a:r>
              <a:rPr lang="en-US" b="1" dirty="0" err="1">
                <a:solidFill>
                  <a:srgbClr val="C00000"/>
                </a:solidFill>
              </a:rPr>
              <a:t>int</a:t>
            </a:r>
            <a:r>
              <a:rPr lang="en-US" b="1" dirty="0">
                <a:solidFill>
                  <a:srgbClr val="C00000"/>
                </a:solidFill>
              </a:rPr>
              <a:t>[5]; </a:t>
            </a:r>
            <a:r>
              <a:rPr lang="en-US" dirty="0"/>
              <a:t>//Suppose it initializes the //data to zero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* y = x;</a:t>
            </a:r>
          </a:p>
          <a:p>
            <a:pPr marL="0" indent="0">
              <a:buNone/>
            </a:pPr>
            <a:r>
              <a:rPr lang="en-US" dirty="0"/>
              <a:t>X[3] = x[1]+x[2];</a:t>
            </a:r>
          </a:p>
          <a:p>
            <a:pPr marL="0" indent="0">
              <a:buNone/>
            </a:pPr>
            <a:r>
              <a:rPr lang="en-US" dirty="0"/>
              <a:t>Delete[] x;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&lt;&lt;y[3];</a:t>
            </a:r>
          </a:p>
          <a:p>
            <a:pPr marL="0" indent="0">
              <a:buNone/>
            </a:pPr>
            <a:r>
              <a:rPr lang="en-US" dirty="0"/>
              <a:t>Y[3] = 999;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661919"/>
              </p:ext>
            </p:extLst>
          </p:nvPr>
        </p:nvGraphicFramePr>
        <p:xfrm>
          <a:off x="3352800" y="3276600"/>
          <a:ext cx="19812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24BD0F"/>
                          </a:solidFill>
                        </a:rPr>
                        <a:t>Add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Content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24BD0F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278265"/>
              </p:ext>
            </p:extLst>
          </p:nvPr>
        </p:nvGraphicFramePr>
        <p:xfrm>
          <a:off x="5943600" y="3581400"/>
          <a:ext cx="228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24BD0F"/>
                          </a:solidFill>
                        </a:rPr>
                        <a:t>x100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24BD0F"/>
                          </a:solidFill>
                        </a:rPr>
                        <a:t>X104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24BD0F"/>
                          </a:solidFill>
                        </a:rPr>
                        <a:t>X108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24BD0F"/>
                          </a:solidFill>
                        </a:rPr>
                        <a:t>X112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24BD0F"/>
                          </a:solidFill>
                        </a:rPr>
                        <a:t>X116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53200" y="281940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Heap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0" y="2819400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029200" y="3657600"/>
            <a:ext cx="2057400" cy="23622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8600" y="6324600"/>
            <a:ext cx="28318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5 integers allocated on heap</a:t>
            </a:r>
          </a:p>
        </p:txBody>
      </p:sp>
    </p:spTree>
    <p:extLst>
      <p:ext uri="{BB962C8B-B14F-4D97-AF65-F5344CB8AC3E}">
        <p14:creationId xmlns:p14="http://schemas.microsoft.com/office/powerpoint/2010/main" val="3805451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Activity 2 –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Determine the behavior of following code: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* x = new </a:t>
            </a:r>
            <a:r>
              <a:rPr lang="en-US" dirty="0" err="1"/>
              <a:t>int</a:t>
            </a:r>
            <a:r>
              <a:rPr lang="en-US" dirty="0"/>
              <a:t>[5]; //Suppose it initializes the //data to zero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C00000"/>
                </a:solidFill>
              </a:rPr>
              <a:t>Int</a:t>
            </a:r>
            <a:r>
              <a:rPr lang="en-US" b="1" dirty="0">
                <a:solidFill>
                  <a:srgbClr val="C00000"/>
                </a:solidFill>
              </a:rPr>
              <a:t>* y = x;</a:t>
            </a:r>
          </a:p>
          <a:p>
            <a:pPr marL="0" indent="0">
              <a:buNone/>
            </a:pPr>
            <a:r>
              <a:rPr lang="en-US" dirty="0"/>
              <a:t>X[3] = x[1]+x[2];</a:t>
            </a:r>
          </a:p>
          <a:p>
            <a:pPr marL="0" indent="0">
              <a:buNone/>
            </a:pPr>
            <a:r>
              <a:rPr lang="en-US" dirty="0"/>
              <a:t>Delete[] x;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&lt;&lt;y[3];</a:t>
            </a:r>
          </a:p>
          <a:p>
            <a:pPr marL="0" indent="0">
              <a:buNone/>
            </a:pPr>
            <a:r>
              <a:rPr lang="en-US" dirty="0"/>
              <a:t>Y[3] = 999;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201688"/>
              </p:ext>
            </p:extLst>
          </p:nvPr>
        </p:nvGraphicFramePr>
        <p:xfrm>
          <a:off x="3352800" y="3276600"/>
          <a:ext cx="19812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24BD0F"/>
                          </a:solidFill>
                        </a:rPr>
                        <a:t>Add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Content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24BD0F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24BD0F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53200" y="281940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Heap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0" y="2819400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069317"/>
              </p:ext>
            </p:extLst>
          </p:nvPr>
        </p:nvGraphicFramePr>
        <p:xfrm>
          <a:off x="5943600" y="3581400"/>
          <a:ext cx="228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24BD0F"/>
                          </a:solidFill>
                        </a:rPr>
                        <a:t>x100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24BD0F"/>
                          </a:solidFill>
                        </a:rPr>
                        <a:t>X104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24BD0F"/>
                          </a:solidFill>
                        </a:rPr>
                        <a:t>X108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24BD0F"/>
                          </a:solidFill>
                        </a:rPr>
                        <a:t>X112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24BD0F"/>
                          </a:solidFill>
                        </a:rPr>
                        <a:t>X116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V="1">
            <a:off x="5029200" y="3657600"/>
            <a:ext cx="2057400" cy="23622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724400" y="3810000"/>
            <a:ext cx="2514600" cy="19050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643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Activity 2 –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Determine the behavior of following code: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* x = new </a:t>
            </a:r>
            <a:r>
              <a:rPr lang="en-US" dirty="0" err="1"/>
              <a:t>int</a:t>
            </a:r>
            <a:r>
              <a:rPr lang="en-US" dirty="0"/>
              <a:t>[5]; //Suppose it initializes the //data to zero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* y = x;</a:t>
            </a:r>
          </a:p>
          <a:p>
            <a:pPr marL="0" indent="0">
              <a:buNone/>
            </a:pPr>
            <a:r>
              <a:rPr lang="en-US" dirty="0"/>
              <a:t>X[3] = x[1]+x[2];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Delete[] x;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&lt;&lt;y[3];</a:t>
            </a:r>
          </a:p>
          <a:p>
            <a:pPr marL="0" indent="0">
              <a:buNone/>
            </a:pPr>
            <a:r>
              <a:rPr lang="en-US" dirty="0"/>
              <a:t>Y[3] = 999;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689172"/>
              </p:ext>
            </p:extLst>
          </p:nvPr>
        </p:nvGraphicFramePr>
        <p:xfrm>
          <a:off x="3352800" y="3276600"/>
          <a:ext cx="19812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24BD0F"/>
                          </a:solidFill>
                        </a:rPr>
                        <a:t>Add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Content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24BD0F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24BD0F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53200" y="281940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Heap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0" y="2819400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029200" y="3657600"/>
            <a:ext cx="2057400" cy="23622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724400" y="3810000"/>
            <a:ext cx="2514600" cy="19050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28600" y="6324600"/>
            <a:ext cx="33486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Array of </a:t>
            </a:r>
            <a:r>
              <a:rPr lang="en-US" dirty="0" err="1">
                <a:solidFill>
                  <a:srgbClr val="C00000"/>
                </a:solidFill>
              </a:rPr>
              <a:t>baseAddrss</a:t>
            </a:r>
            <a:r>
              <a:rPr lang="en-US" dirty="0">
                <a:solidFill>
                  <a:srgbClr val="C00000"/>
                </a:solidFill>
              </a:rPr>
              <a:t> x </a:t>
            </a:r>
            <a:r>
              <a:rPr lang="en-US" dirty="0" err="1">
                <a:solidFill>
                  <a:srgbClr val="C00000"/>
                </a:solidFill>
              </a:rPr>
              <a:t>deallocated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354586"/>
              </p:ext>
            </p:extLst>
          </p:nvPr>
        </p:nvGraphicFramePr>
        <p:xfrm>
          <a:off x="5943600" y="3581400"/>
          <a:ext cx="228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24BD0F"/>
                          </a:solidFill>
                        </a:rPr>
                        <a:t>x100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24BD0F"/>
                          </a:solidFill>
                        </a:rPr>
                        <a:t>X104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24BD0F"/>
                          </a:solidFill>
                        </a:rPr>
                        <a:t>X108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24BD0F"/>
                          </a:solidFill>
                        </a:rPr>
                        <a:t>X112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24BD0F"/>
                          </a:solidFill>
                        </a:rPr>
                        <a:t>X116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6858000" y="3657600"/>
            <a:ext cx="1219200" cy="1676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6781800" y="3657600"/>
            <a:ext cx="1371600" cy="1676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653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Activity 2 –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Determine the behavior of following code: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* x = new </a:t>
            </a:r>
            <a:r>
              <a:rPr lang="en-US" dirty="0" err="1"/>
              <a:t>int</a:t>
            </a:r>
            <a:r>
              <a:rPr lang="en-US" dirty="0"/>
              <a:t>[5]; //Suppose it initializes the //data to zero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* y = x;</a:t>
            </a:r>
          </a:p>
          <a:p>
            <a:pPr marL="0" indent="0">
              <a:buNone/>
            </a:pPr>
            <a:r>
              <a:rPr lang="en-US" dirty="0"/>
              <a:t>X[3] = x[1]+x[2];</a:t>
            </a:r>
          </a:p>
          <a:p>
            <a:pPr marL="0" indent="0">
              <a:buNone/>
            </a:pPr>
            <a:r>
              <a:rPr lang="en-US" dirty="0"/>
              <a:t>Delete[] x;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C00000"/>
                </a:solidFill>
              </a:rPr>
              <a:t>Cout</a:t>
            </a:r>
            <a:r>
              <a:rPr lang="en-US" b="1" dirty="0">
                <a:solidFill>
                  <a:srgbClr val="C00000"/>
                </a:solidFill>
              </a:rPr>
              <a:t>&lt;&lt;y[3];</a:t>
            </a:r>
          </a:p>
          <a:p>
            <a:pPr marL="0" indent="0">
              <a:buNone/>
            </a:pPr>
            <a:r>
              <a:rPr lang="en-US" dirty="0"/>
              <a:t>Y[3] = 999;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101279"/>
              </p:ext>
            </p:extLst>
          </p:nvPr>
        </p:nvGraphicFramePr>
        <p:xfrm>
          <a:off x="3352800" y="3276600"/>
          <a:ext cx="19812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24BD0F"/>
                          </a:solidFill>
                        </a:rPr>
                        <a:t>Add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Content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24BD0F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24BD0F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53200" y="281940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Heap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0" y="2819400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029200" y="3657600"/>
            <a:ext cx="2057400" cy="23622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724400" y="3810000"/>
            <a:ext cx="2514600" cy="19050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464744"/>
              </p:ext>
            </p:extLst>
          </p:nvPr>
        </p:nvGraphicFramePr>
        <p:xfrm>
          <a:off x="5943600" y="3581400"/>
          <a:ext cx="228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24BD0F"/>
                          </a:solidFill>
                        </a:rPr>
                        <a:t>x100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24BD0F"/>
                          </a:solidFill>
                        </a:rPr>
                        <a:t>X104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24BD0F"/>
                          </a:solidFill>
                        </a:rPr>
                        <a:t>X108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24BD0F"/>
                          </a:solidFill>
                        </a:rPr>
                        <a:t>X112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24BD0F"/>
                          </a:solidFill>
                        </a:rPr>
                        <a:t>X116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6858000" y="3657600"/>
            <a:ext cx="1219200" cy="1676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6781800" y="3657600"/>
            <a:ext cx="1371600" cy="1676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8600" y="6324600"/>
            <a:ext cx="48726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Y is dangling pointer, trying illegal memory access.</a:t>
            </a:r>
          </a:p>
        </p:txBody>
      </p:sp>
    </p:spTree>
    <p:extLst>
      <p:ext uri="{BB962C8B-B14F-4D97-AF65-F5344CB8AC3E}">
        <p14:creationId xmlns:p14="http://schemas.microsoft.com/office/powerpoint/2010/main" val="4032705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Activity 2 - 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Determine the behavior of following code: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* x = new </a:t>
            </a:r>
            <a:r>
              <a:rPr lang="en-US" dirty="0" err="1"/>
              <a:t>int</a:t>
            </a:r>
            <a:r>
              <a:rPr lang="en-US" dirty="0"/>
              <a:t>[5]; //Suppose it initializes the //data to zero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* y = x;</a:t>
            </a:r>
          </a:p>
          <a:p>
            <a:pPr marL="0" indent="0">
              <a:buNone/>
            </a:pPr>
            <a:r>
              <a:rPr lang="en-US" dirty="0"/>
              <a:t>X[3] = x[1]+x[2];</a:t>
            </a:r>
          </a:p>
          <a:p>
            <a:pPr marL="0" indent="0">
              <a:buNone/>
            </a:pPr>
            <a:r>
              <a:rPr lang="en-US" dirty="0"/>
              <a:t>Delete[] x;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C00000"/>
                </a:solidFill>
              </a:rPr>
              <a:t>Cout</a:t>
            </a:r>
            <a:r>
              <a:rPr lang="en-US" b="1" dirty="0">
                <a:solidFill>
                  <a:srgbClr val="C00000"/>
                </a:solidFill>
              </a:rPr>
              <a:t>&lt;&lt;y[3]; //Error: y is Dangling Pointer, trying illegal memory access</a:t>
            </a:r>
          </a:p>
          <a:p>
            <a:pPr marL="0" indent="0">
              <a:buNone/>
            </a:pPr>
            <a:r>
              <a:rPr lang="en-US" dirty="0"/>
              <a:t>Y[3] = 999;</a:t>
            </a:r>
          </a:p>
        </p:txBody>
      </p:sp>
    </p:spTree>
    <p:extLst>
      <p:ext uri="{BB962C8B-B14F-4D97-AF65-F5344CB8AC3E}">
        <p14:creationId xmlns:p14="http://schemas.microsoft.com/office/powerpoint/2010/main" val="1236375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 – Lecture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Address Operator</a:t>
            </a:r>
          </a:p>
          <a:p>
            <a:r>
              <a:rPr lang="en-US" dirty="0"/>
              <a:t>Dereference Operator</a:t>
            </a:r>
          </a:p>
          <a:p>
            <a:r>
              <a:rPr lang="en-US" dirty="0"/>
              <a:t>Null Reference Exception</a:t>
            </a:r>
          </a:p>
          <a:p>
            <a:r>
              <a:rPr lang="en-US" dirty="0"/>
              <a:t>Dangling Pointer</a:t>
            </a:r>
          </a:p>
          <a:p>
            <a:r>
              <a:rPr lang="en-US" dirty="0"/>
              <a:t>Illegal Memory Access with Dangling Pointer</a:t>
            </a:r>
          </a:p>
          <a:p>
            <a:r>
              <a:rPr lang="en-US" dirty="0"/>
              <a:t>Why Size of all pointers is 4 Bytes?</a:t>
            </a:r>
          </a:p>
        </p:txBody>
      </p:sp>
    </p:spTree>
    <p:extLst>
      <p:ext uri="{BB962C8B-B14F-4D97-AF65-F5344CB8AC3E}">
        <p14:creationId xmlns:p14="http://schemas.microsoft.com/office/powerpoint/2010/main" val="2439155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Activity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a = 10;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* </a:t>
            </a:r>
            <a:r>
              <a:rPr lang="en-US" dirty="0" err="1"/>
              <a:t>aptr</a:t>
            </a:r>
            <a:r>
              <a:rPr lang="en-US" dirty="0"/>
              <a:t> = new </a:t>
            </a:r>
            <a:r>
              <a:rPr lang="en-US" dirty="0" err="1"/>
              <a:t>int</a:t>
            </a:r>
            <a:r>
              <a:rPr lang="en-US" dirty="0"/>
              <a:t>(5); //allocates one integer on heap and initializes it to 5</a:t>
            </a:r>
          </a:p>
          <a:p>
            <a:pPr marL="0" indent="0">
              <a:buNone/>
            </a:pPr>
            <a:r>
              <a:rPr lang="en-US" dirty="0"/>
              <a:t>*</a:t>
            </a:r>
            <a:r>
              <a:rPr lang="en-US" dirty="0" err="1"/>
              <a:t>aptr</a:t>
            </a:r>
            <a:r>
              <a:rPr lang="en-US" dirty="0"/>
              <a:t> = a;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* </a:t>
            </a:r>
            <a:r>
              <a:rPr lang="en-US" dirty="0" err="1"/>
              <a:t>bptr</a:t>
            </a:r>
            <a:r>
              <a:rPr lang="en-US" dirty="0"/>
              <a:t> = </a:t>
            </a:r>
            <a:r>
              <a:rPr lang="en-US" dirty="0" err="1"/>
              <a:t>aptr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Delete </a:t>
            </a:r>
            <a:r>
              <a:rPr lang="en-US" dirty="0" err="1"/>
              <a:t>aptr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*</a:t>
            </a:r>
            <a:r>
              <a:rPr lang="en-US" dirty="0" err="1"/>
              <a:t>bptr</a:t>
            </a:r>
            <a:r>
              <a:rPr lang="en-US" dirty="0"/>
              <a:t> = a*5;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&lt;&lt;*</a:t>
            </a:r>
            <a:r>
              <a:rPr lang="en-US" dirty="0" err="1"/>
              <a:t>aptr</a:t>
            </a:r>
            <a:r>
              <a:rPr lang="en-US" dirty="0"/>
              <a:t>&lt;&lt;*</a:t>
            </a:r>
            <a:r>
              <a:rPr lang="en-US" dirty="0" err="1"/>
              <a:t>bptr</a:t>
            </a:r>
            <a:r>
              <a:rPr lang="en-US" dirty="0"/>
              <a:t>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587918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Activity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rgbClr val="C00000"/>
                </a:solidFill>
              </a:rPr>
              <a:t>Int</a:t>
            </a:r>
            <a:r>
              <a:rPr lang="en-US" b="1" dirty="0">
                <a:solidFill>
                  <a:srgbClr val="C00000"/>
                </a:solidFill>
              </a:rPr>
              <a:t> a = 10;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* </a:t>
            </a:r>
            <a:r>
              <a:rPr lang="en-US" dirty="0" err="1"/>
              <a:t>aptr</a:t>
            </a:r>
            <a:r>
              <a:rPr lang="en-US" dirty="0"/>
              <a:t> = new </a:t>
            </a:r>
            <a:r>
              <a:rPr lang="en-US" dirty="0" err="1"/>
              <a:t>int</a:t>
            </a:r>
            <a:r>
              <a:rPr lang="en-US" dirty="0"/>
              <a:t>(5); //allocates one integer on heap and initializes it to 5 </a:t>
            </a:r>
          </a:p>
          <a:p>
            <a:pPr marL="0" indent="0">
              <a:buNone/>
            </a:pPr>
            <a:r>
              <a:rPr lang="en-US" dirty="0"/>
              <a:t>*</a:t>
            </a:r>
            <a:r>
              <a:rPr lang="en-US" dirty="0" err="1"/>
              <a:t>aptr</a:t>
            </a:r>
            <a:r>
              <a:rPr lang="en-US" dirty="0"/>
              <a:t> = a;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* </a:t>
            </a:r>
            <a:r>
              <a:rPr lang="en-US" dirty="0" err="1"/>
              <a:t>bptr</a:t>
            </a:r>
            <a:r>
              <a:rPr lang="en-US" dirty="0"/>
              <a:t> = </a:t>
            </a:r>
            <a:r>
              <a:rPr lang="en-US" dirty="0" err="1"/>
              <a:t>aptr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Delete </a:t>
            </a:r>
            <a:r>
              <a:rPr lang="en-US" dirty="0" err="1"/>
              <a:t>aptr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*</a:t>
            </a:r>
            <a:r>
              <a:rPr lang="en-US" dirty="0" err="1"/>
              <a:t>bptr</a:t>
            </a:r>
            <a:r>
              <a:rPr lang="en-US" dirty="0"/>
              <a:t> = a*5;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&lt;&lt;*</a:t>
            </a:r>
            <a:r>
              <a:rPr lang="en-US" dirty="0" err="1"/>
              <a:t>aptr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&lt;&lt;*</a:t>
            </a:r>
            <a:r>
              <a:rPr lang="en-US" dirty="0" err="1"/>
              <a:t>bptr</a:t>
            </a:r>
            <a:r>
              <a:rPr lang="en-US" dirty="0"/>
              <a:t>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88051"/>
              </p:ext>
            </p:extLst>
          </p:nvPr>
        </p:nvGraphicFramePr>
        <p:xfrm>
          <a:off x="4114800" y="3276600"/>
          <a:ext cx="19812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24BD0F"/>
                          </a:solidFill>
                        </a:rPr>
                        <a:t>Add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Content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24BD0F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0" y="2819400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4039143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Activity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a = 10;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C00000"/>
                </a:solidFill>
              </a:rPr>
              <a:t>Int</a:t>
            </a:r>
            <a:r>
              <a:rPr lang="en-US" b="1" dirty="0">
                <a:solidFill>
                  <a:srgbClr val="C00000"/>
                </a:solidFill>
              </a:rPr>
              <a:t>* </a:t>
            </a:r>
            <a:r>
              <a:rPr lang="en-US" b="1" dirty="0" err="1">
                <a:solidFill>
                  <a:srgbClr val="C00000"/>
                </a:solidFill>
              </a:rPr>
              <a:t>aptr</a:t>
            </a:r>
            <a:r>
              <a:rPr lang="en-US" b="1" dirty="0">
                <a:solidFill>
                  <a:srgbClr val="C00000"/>
                </a:solidFill>
              </a:rPr>
              <a:t> = new </a:t>
            </a:r>
            <a:r>
              <a:rPr lang="en-US" b="1" dirty="0" err="1">
                <a:solidFill>
                  <a:srgbClr val="C00000"/>
                </a:solidFill>
              </a:rPr>
              <a:t>int</a:t>
            </a:r>
            <a:r>
              <a:rPr lang="en-US" b="1" dirty="0">
                <a:solidFill>
                  <a:srgbClr val="C00000"/>
                </a:solidFill>
              </a:rPr>
              <a:t>(5); </a:t>
            </a:r>
            <a:r>
              <a:rPr lang="en-US" dirty="0"/>
              <a:t>//allocates one integer on heap and initializes it to 5 </a:t>
            </a:r>
          </a:p>
          <a:p>
            <a:pPr marL="0" indent="0">
              <a:buNone/>
            </a:pPr>
            <a:r>
              <a:rPr lang="en-US" dirty="0"/>
              <a:t>*</a:t>
            </a:r>
            <a:r>
              <a:rPr lang="en-US" dirty="0" err="1"/>
              <a:t>aptr</a:t>
            </a:r>
            <a:r>
              <a:rPr lang="en-US" dirty="0"/>
              <a:t> = a;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* </a:t>
            </a:r>
            <a:r>
              <a:rPr lang="en-US" dirty="0" err="1"/>
              <a:t>bptr</a:t>
            </a:r>
            <a:r>
              <a:rPr lang="en-US" dirty="0"/>
              <a:t> = </a:t>
            </a:r>
            <a:r>
              <a:rPr lang="en-US" dirty="0" err="1"/>
              <a:t>aptr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Delete </a:t>
            </a:r>
            <a:r>
              <a:rPr lang="en-US" dirty="0" err="1"/>
              <a:t>aptr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*</a:t>
            </a:r>
            <a:r>
              <a:rPr lang="en-US" dirty="0" err="1"/>
              <a:t>bptr</a:t>
            </a:r>
            <a:r>
              <a:rPr lang="en-US" dirty="0"/>
              <a:t> = a*5;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&lt;&lt;*</a:t>
            </a:r>
            <a:r>
              <a:rPr lang="en-US" dirty="0" err="1"/>
              <a:t>aptr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&lt;&lt;*</a:t>
            </a:r>
            <a:r>
              <a:rPr lang="en-US" dirty="0" err="1"/>
              <a:t>bptr</a:t>
            </a:r>
            <a:r>
              <a:rPr lang="en-US" dirty="0"/>
              <a:t>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511138"/>
              </p:ext>
            </p:extLst>
          </p:nvPr>
        </p:nvGraphicFramePr>
        <p:xfrm>
          <a:off x="4114800" y="3276600"/>
          <a:ext cx="19812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24BD0F"/>
                          </a:solidFill>
                        </a:rPr>
                        <a:t>Add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Content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rgbClr val="24BD0F"/>
                          </a:solidFill>
                        </a:rPr>
                        <a:t>aptr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0x100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24BD0F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371018"/>
              </p:ext>
            </p:extLst>
          </p:nvPr>
        </p:nvGraphicFramePr>
        <p:xfrm>
          <a:off x="6705600" y="3624580"/>
          <a:ext cx="228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24BD0F"/>
                          </a:solidFill>
                        </a:rPr>
                        <a:t>x100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315200" y="281940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Heap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2819400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867400" y="3810000"/>
            <a:ext cx="2133600" cy="19050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8600" y="6324600"/>
            <a:ext cx="38269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Allocated space is highlighted in green.</a:t>
            </a:r>
          </a:p>
        </p:txBody>
      </p:sp>
    </p:spTree>
    <p:extLst>
      <p:ext uri="{BB962C8B-B14F-4D97-AF65-F5344CB8AC3E}">
        <p14:creationId xmlns:p14="http://schemas.microsoft.com/office/powerpoint/2010/main" val="25153729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Activity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a = 10;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* </a:t>
            </a:r>
            <a:r>
              <a:rPr lang="en-US" dirty="0" err="1"/>
              <a:t>aptr</a:t>
            </a:r>
            <a:r>
              <a:rPr lang="en-US" dirty="0"/>
              <a:t> = new </a:t>
            </a:r>
            <a:r>
              <a:rPr lang="en-US" dirty="0" err="1"/>
              <a:t>int</a:t>
            </a:r>
            <a:r>
              <a:rPr lang="en-US" dirty="0"/>
              <a:t>(5); //allocates one integer on heap and initializes it to 5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*</a:t>
            </a:r>
            <a:r>
              <a:rPr lang="en-US" b="1" dirty="0" err="1">
                <a:solidFill>
                  <a:srgbClr val="C00000"/>
                </a:solidFill>
              </a:rPr>
              <a:t>aptr</a:t>
            </a:r>
            <a:r>
              <a:rPr lang="en-US" b="1" dirty="0">
                <a:solidFill>
                  <a:srgbClr val="C00000"/>
                </a:solidFill>
              </a:rPr>
              <a:t> = a;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* </a:t>
            </a:r>
            <a:r>
              <a:rPr lang="en-US" dirty="0" err="1"/>
              <a:t>bptr</a:t>
            </a:r>
            <a:r>
              <a:rPr lang="en-US" dirty="0"/>
              <a:t> = </a:t>
            </a:r>
            <a:r>
              <a:rPr lang="en-US" dirty="0" err="1"/>
              <a:t>aptr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Delete </a:t>
            </a:r>
            <a:r>
              <a:rPr lang="en-US" dirty="0" err="1"/>
              <a:t>aptr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*</a:t>
            </a:r>
            <a:r>
              <a:rPr lang="en-US" dirty="0" err="1"/>
              <a:t>bptr</a:t>
            </a:r>
            <a:r>
              <a:rPr lang="en-US" dirty="0"/>
              <a:t> = a*5;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&lt;&lt;*</a:t>
            </a:r>
            <a:r>
              <a:rPr lang="en-US" dirty="0" err="1"/>
              <a:t>aptr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&lt;&lt;*</a:t>
            </a:r>
            <a:r>
              <a:rPr lang="en-US" dirty="0" err="1"/>
              <a:t>bptr</a:t>
            </a:r>
            <a:r>
              <a:rPr lang="en-US" dirty="0"/>
              <a:t>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670132"/>
              </p:ext>
            </p:extLst>
          </p:nvPr>
        </p:nvGraphicFramePr>
        <p:xfrm>
          <a:off x="4114800" y="3276600"/>
          <a:ext cx="19812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24BD0F"/>
                          </a:solidFill>
                        </a:rPr>
                        <a:t>Add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Content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rgbClr val="24BD0F"/>
                          </a:solidFill>
                        </a:rPr>
                        <a:t>aptr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0x100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24BD0F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315200" y="281940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Heap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2819400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867400" y="4114800"/>
            <a:ext cx="1786194" cy="16002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8600" y="6324600"/>
            <a:ext cx="43392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Content of a (i.e. 10) copied at location x100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855707"/>
              </p:ext>
            </p:extLst>
          </p:nvPr>
        </p:nvGraphicFramePr>
        <p:xfrm>
          <a:off x="6705600" y="3624580"/>
          <a:ext cx="228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24BD0F"/>
                          </a:solidFill>
                        </a:rPr>
                        <a:t>x100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61283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Activity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a = 10;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* </a:t>
            </a:r>
            <a:r>
              <a:rPr lang="en-US" dirty="0" err="1"/>
              <a:t>aptr</a:t>
            </a:r>
            <a:r>
              <a:rPr lang="en-US" dirty="0"/>
              <a:t> = new </a:t>
            </a:r>
            <a:r>
              <a:rPr lang="en-US" dirty="0" err="1"/>
              <a:t>int</a:t>
            </a:r>
            <a:r>
              <a:rPr lang="en-US" dirty="0"/>
              <a:t>(5); //allocates one integer on heap and initializes it to 5 </a:t>
            </a:r>
          </a:p>
          <a:p>
            <a:pPr marL="0" indent="0">
              <a:buNone/>
            </a:pPr>
            <a:r>
              <a:rPr lang="en-US" dirty="0"/>
              <a:t>*</a:t>
            </a:r>
            <a:r>
              <a:rPr lang="en-US" dirty="0" err="1"/>
              <a:t>aptr</a:t>
            </a:r>
            <a:r>
              <a:rPr lang="en-US" dirty="0"/>
              <a:t> = a;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C00000"/>
                </a:solidFill>
              </a:rPr>
              <a:t>Int</a:t>
            </a:r>
            <a:r>
              <a:rPr lang="en-US" b="1" dirty="0">
                <a:solidFill>
                  <a:srgbClr val="C00000"/>
                </a:solidFill>
              </a:rPr>
              <a:t>* </a:t>
            </a:r>
            <a:r>
              <a:rPr lang="en-US" b="1" dirty="0" err="1">
                <a:solidFill>
                  <a:srgbClr val="C00000"/>
                </a:solidFill>
              </a:rPr>
              <a:t>bptr</a:t>
            </a:r>
            <a:r>
              <a:rPr lang="en-US" b="1" dirty="0">
                <a:solidFill>
                  <a:srgbClr val="C00000"/>
                </a:solidFill>
              </a:rPr>
              <a:t> = </a:t>
            </a:r>
            <a:r>
              <a:rPr lang="en-US" b="1" dirty="0" err="1">
                <a:solidFill>
                  <a:srgbClr val="C00000"/>
                </a:solidFill>
              </a:rPr>
              <a:t>aptr</a:t>
            </a:r>
            <a:r>
              <a:rPr lang="en-US" b="1" dirty="0">
                <a:solidFill>
                  <a:srgbClr val="C0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/>
              <a:t>Delete </a:t>
            </a:r>
            <a:r>
              <a:rPr lang="en-US" dirty="0" err="1"/>
              <a:t>aptr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*</a:t>
            </a:r>
            <a:r>
              <a:rPr lang="en-US" dirty="0" err="1"/>
              <a:t>bptr</a:t>
            </a:r>
            <a:r>
              <a:rPr lang="en-US" dirty="0"/>
              <a:t> = a*5;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&lt;&lt;*</a:t>
            </a:r>
            <a:r>
              <a:rPr lang="en-US" dirty="0" err="1"/>
              <a:t>aptr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&lt;&lt;*</a:t>
            </a:r>
            <a:r>
              <a:rPr lang="en-US" dirty="0" err="1"/>
              <a:t>bptr</a:t>
            </a:r>
            <a:r>
              <a:rPr lang="en-US" dirty="0"/>
              <a:t>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488556"/>
              </p:ext>
            </p:extLst>
          </p:nvPr>
        </p:nvGraphicFramePr>
        <p:xfrm>
          <a:off x="4114800" y="3276600"/>
          <a:ext cx="19812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24BD0F"/>
                          </a:solidFill>
                        </a:rPr>
                        <a:t>Add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Content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rgbClr val="24BD0F"/>
                          </a:solidFill>
                        </a:rPr>
                        <a:t>bptr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0x100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rgbClr val="24BD0F"/>
                          </a:solidFill>
                        </a:rPr>
                        <a:t>aptr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0x100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24BD0F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315200" y="281940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Heap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2819400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955866"/>
              </p:ext>
            </p:extLst>
          </p:nvPr>
        </p:nvGraphicFramePr>
        <p:xfrm>
          <a:off x="6705600" y="3624580"/>
          <a:ext cx="228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24BD0F"/>
                          </a:solidFill>
                        </a:rPr>
                        <a:t>x100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5867400" y="3810000"/>
            <a:ext cx="2133600" cy="19050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867400" y="3886200"/>
            <a:ext cx="2438400" cy="14478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5831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Activity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a = 10;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* </a:t>
            </a:r>
            <a:r>
              <a:rPr lang="en-US" dirty="0" err="1"/>
              <a:t>aptr</a:t>
            </a:r>
            <a:r>
              <a:rPr lang="en-US" dirty="0"/>
              <a:t> = new </a:t>
            </a:r>
            <a:r>
              <a:rPr lang="en-US" dirty="0" err="1"/>
              <a:t>int</a:t>
            </a:r>
            <a:r>
              <a:rPr lang="en-US" dirty="0"/>
              <a:t>(5); //allocates one integer on heap and initializes it to 5 </a:t>
            </a:r>
          </a:p>
          <a:p>
            <a:pPr marL="0" indent="0">
              <a:buNone/>
            </a:pPr>
            <a:r>
              <a:rPr lang="en-US" dirty="0"/>
              <a:t>*</a:t>
            </a:r>
            <a:r>
              <a:rPr lang="en-US" dirty="0" err="1"/>
              <a:t>aptr</a:t>
            </a:r>
            <a:r>
              <a:rPr lang="en-US" dirty="0"/>
              <a:t> = a;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* </a:t>
            </a:r>
            <a:r>
              <a:rPr lang="en-US" dirty="0" err="1"/>
              <a:t>bptr</a:t>
            </a:r>
            <a:r>
              <a:rPr lang="en-US" dirty="0"/>
              <a:t> = </a:t>
            </a:r>
            <a:r>
              <a:rPr lang="en-US" dirty="0" err="1"/>
              <a:t>aptr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Delete </a:t>
            </a:r>
            <a:r>
              <a:rPr lang="en-US" b="1" dirty="0" err="1">
                <a:solidFill>
                  <a:srgbClr val="C00000"/>
                </a:solidFill>
              </a:rPr>
              <a:t>aptr</a:t>
            </a:r>
            <a:r>
              <a:rPr lang="en-US" b="1" dirty="0">
                <a:solidFill>
                  <a:srgbClr val="C0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/>
              <a:t>*</a:t>
            </a:r>
            <a:r>
              <a:rPr lang="en-US" dirty="0" err="1"/>
              <a:t>bptr</a:t>
            </a:r>
            <a:r>
              <a:rPr lang="en-US" dirty="0"/>
              <a:t> = a*5;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&lt;&lt;*</a:t>
            </a:r>
            <a:r>
              <a:rPr lang="en-US" dirty="0" err="1"/>
              <a:t>aptr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&lt;&lt;*</a:t>
            </a:r>
            <a:r>
              <a:rPr lang="en-US" dirty="0" err="1"/>
              <a:t>bptr</a:t>
            </a:r>
            <a:r>
              <a:rPr lang="en-US" dirty="0"/>
              <a:t>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261735"/>
              </p:ext>
            </p:extLst>
          </p:nvPr>
        </p:nvGraphicFramePr>
        <p:xfrm>
          <a:off x="4114800" y="3276600"/>
          <a:ext cx="19812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24BD0F"/>
                          </a:solidFill>
                        </a:rPr>
                        <a:t>Add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Content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rgbClr val="24BD0F"/>
                          </a:solidFill>
                        </a:rPr>
                        <a:t>bptr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0x100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rgbClr val="24BD0F"/>
                          </a:solidFill>
                        </a:rPr>
                        <a:t>aptr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0x100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24BD0F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315200" y="281940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Heap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2819400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867400" y="3810000"/>
            <a:ext cx="2133600" cy="19050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867400" y="3886200"/>
            <a:ext cx="2438400" cy="14478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8600" y="6324600"/>
            <a:ext cx="21333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Memory </a:t>
            </a:r>
            <a:r>
              <a:rPr lang="en-US" dirty="0" err="1">
                <a:solidFill>
                  <a:srgbClr val="C00000"/>
                </a:solidFill>
              </a:rPr>
              <a:t>deallocated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156998"/>
              </p:ext>
            </p:extLst>
          </p:nvPr>
        </p:nvGraphicFramePr>
        <p:xfrm>
          <a:off x="6705600" y="3439160"/>
          <a:ext cx="228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24BD0F"/>
                          </a:solidFill>
                        </a:rPr>
                        <a:t>x100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7522464" y="3429000"/>
            <a:ext cx="1447800" cy="3048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7522464" y="3429000"/>
            <a:ext cx="1447800" cy="3048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8932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Activity 3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13024"/>
              </p:ext>
            </p:extLst>
          </p:nvPr>
        </p:nvGraphicFramePr>
        <p:xfrm>
          <a:off x="4114800" y="3276600"/>
          <a:ext cx="19812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24BD0F"/>
                          </a:solidFill>
                        </a:rPr>
                        <a:t>Add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Content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rgbClr val="24BD0F"/>
                          </a:solidFill>
                        </a:rPr>
                        <a:t>bptr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0x100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rgbClr val="24BD0F"/>
                          </a:solidFill>
                        </a:rPr>
                        <a:t>aptr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0x100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24BD0F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315200" y="281940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Heap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2819400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867400" y="3810000"/>
            <a:ext cx="2133600" cy="19050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867400" y="3886200"/>
            <a:ext cx="2438400" cy="14478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501385"/>
              </p:ext>
            </p:extLst>
          </p:nvPr>
        </p:nvGraphicFramePr>
        <p:xfrm>
          <a:off x="6705600" y="3439160"/>
          <a:ext cx="228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24BD0F"/>
                          </a:solidFill>
                        </a:rPr>
                        <a:t>x100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7522464" y="3429000"/>
            <a:ext cx="1447800" cy="3048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7522464" y="3429000"/>
            <a:ext cx="1447800" cy="3048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/>
          <p:cNvSpPr txBox="1">
            <a:spLocks/>
          </p:cNvSpPr>
          <p:nvPr/>
        </p:nvSpPr>
        <p:spPr>
          <a:xfrm>
            <a:off x="457200" y="1676400"/>
            <a:ext cx="8229600" cy="44497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err="1"/>
              <a:t>Int</a:t>
            </a:r>
            <a:r>
              <a:rPr lang="en-US" dirty="0"/>
              <a:t> a = 10;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err="1"/>
              <a:t>Int</a:t>
            </a:r>
            <a:r>
              <a:rPr lang="en-US" dirty="0"/>
              <a:t>* </a:t>
            </a:r>
            <a:r>
              <a:rPr lang="en-US" dirty="0" err="1"/>
              <a:t>aptr</a:t>
            </a:r>
            <a:r>
              <a:rPr lang="en-US" dirty="0"/>
              <a:t> = new </a:t>
            </a:r>
            <a:r>
              <a:rPr lang="en-US" dirty="0" err="1"/>
              <a:t>int</a:t>
            </a:r>
            <a:r>
              <a:rPr lang="en-US" dirty="0"/>
              <a:t>(5); //allocates one integer on heap and initializes it to 5 </a:t>
            </a:r>
          </a:p>
          <a:p>
            <a:pPr marL="0" indent="0">
              <a:buFont typeface="Arial" pitchFamily="34" charset="0"/>
              <a:buNone/>
            </a:pPr>
            <a:r>
              <a:rPr lang="en-US" dirty="0"/>
              <a:t>*</a:t>
            </a:r>
            <a:r>
              <a:rPr lang="en-US" dirty="0" err="1"/>
              <a:t>aptr</a:t>
            </a:r>
            <a:r>
              <a:rPr lang="en-US" dirty="0"/>
              <a:t> = a;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err="1"/>
              <a:t>Int</a:t>
            </a:r>
            <a:r>
              <a:rPr lang="en-US" dirty="0"/>
              <a:t>* </a:t>
            </a:r>
            <a:r>
              <a:rPr lang="en-US" dirty="0" err="1"/>
              <a:t>bptr</a:t>
            </a:r>
            <a:r>
              <a:rPr lang="en-US" dirty="0"/>
              <a:t> = </a:t>
            </a:r>
            <a:r>
              <a:rPr lang="en-US" dirty="0" err="1"/>
              <a:t>aptr</a:t>
            </a:r>
            <a:r>
              <a:rPr lang="en-US" dirty="0"/>
              <a:t>;</a:t>
            </a:r>
          </a:p>
          <a:p>
            <a:pPr marL="0" indent="0">
              <a:buFont typeface="Arial" pitchFamily="34" charset="0"/>
              <a:buNone/>
            </a:pPr>
            <a:r>
              <a:rPr lang="en-US" dirty="0"/>
              <a:t>Delete </a:t>
            </a:r>
            <a:r>
              <a:rPr lang="en-US" dirty="0" err="1"/>
              <a:t>aptr</a:t>
            </a:r>
            <a:r>
              <a:rPr lang="en-US" dirty="0"/>
              <a:t>;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>
                <a:solidFill>
                  <a:srgbClr val="C00000"/>
                </a:solidFill>
              </a:rPr>
              <a:t>*</a:t>
            </a:r>
            <a:r>
              <a:rPr lang="en-US" b="1" dirty="0" err="1">
                <a:solidFill>
                  <a:srgbClr val="C00000"/>
                </a:solidFill>
              </a:rPr>
              <a:t>bptr</a:t>
            </a:r>
            <a:r>
              <a:rPr lang="en-US" b="1" dirty="0">
                <a:solidFill>
                  <a:srgbClr val="C00000"/>
                </a:solidFill>
              </a:rPr>
              <a:t> = a*5;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err="1"/>
              <a:t>Cout</a:t>
            </a:r>
            <a:r>
              <a:rPr lang="en-US" dirty="0"/>
              <a:t>&lt;&lt;*</a:t>
            </a:r>
            <a:r>
              <a:rPr lang="en-US" dirty="0" err="1"/>
              <a:t>aptr</a:t>
            </a:r>
            <a:endParaRPr lang="en-US" dirty="0"/>
          </a:p>
          <a:p>
            <a:pPr marL="0" indent="0">
              <a:buFont typeface="Arial" pitchFamily="34" charset="0"/>
              <a:buNone/>
            </a:pPr>
            <a:r>
              <a:rPr lang="en-US" dirty="0"/>
              <a:t>&lt;&lt;*</a:t>
            </a:r>
            <a:r>
              <a:rPr lang="en-US" dirty="0" err="1"/>
              <a:t>bptr</a:t>
            </a:r>
            <a:r>
              <a:rPr lang="en-US" dirty="0"/>
              <a:t>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8600" y="6324600"/>
            <a:ext cx="53857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Bptr</a:t>
            </a:r>
            <a:r>
              <a:rPr lang="en-US" dirty="0">
                <a:solidFill>
                  <a:srgbClr val="C00000"/>
                </a:solidFill>
              </a:rPr>
              <a:t> is Dangling Pointer. Trying to access illegal memory.</a:t>
            </a:r>
          </a:p>
        </p:txBody>
      </p:sp>
    </p:spTree>
    <p:extLst>
      <p:ext uri="{BB962C8B-B14F-4D97-AF65-F5344CB8AC3E}">
        <p14:creationId xmlns:p14="http://schemas.microsoft.com/office/powerpoint/2010/main" val="7137012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Activity 3 - 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a = 10;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* </a:t>
            </a:r>
            <a:r>
              <a:rPr lang="en-US" dirty="0" err="1"/>
              <a:t>aptr</a:t>
            </a:r>
            <a:r>
              <a:rPr lang="en-US" dirty="0"/>
              <a:t> = new </a:t>
            </a:r>
            <a:r>
              <a:rPr lang="en-US" dirty="0" err="1"/>
              <a:t>int</a:t>
            </a:r>
            <a:r>
              <a:rPr lang="en-US" dirty="0"/>
              <a:t>(5); //allocates one integer on heap and initializes it to 5</a:t>
            </a:r>
          </a:p>
          <a:p>
            <a:pPr marL="0" indent="0">
              <a:buNone/>
            </a:pPr>
            <a:r>
              <a:rPr lang="en-US" dirty="0"/>
              <a:t>*</a:t>
            </a:r>
            <a:r>
              <a:rPr lang="en-US" dirty="0" err="1"/>
              <a:t>aptr</a:t>
            </a:r>
            <a:r>
              <a:rPr lang="en-US" dirty="0"/>
              <a:t> = a;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* </a:t>
            </a:r>
            <a:r>
              <a:rPr lang="en-US" dirty="0" err="1"/>
              <a:t>bptr</a:t>
            </a:r>
            <a:r>
              <a:rPr lang="en-US" dirty="0"/>
              <a:t> = </a:t>
            </a:r>
            <a:r>
              <a:rPr lang="en-US" dirty="0" err="1"/>
              <a:t>aptr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Delete </a:t>
            </a:r>
            <a:r>
              <a:rPr lang="en-US" dirty="0" err="1"/>
              <a:t>aptr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*</a:t>
            </a:r>
            <a:r>
              <a:rPr lang="en-US" b="1" dirty="0" err="1">
                <a:solidFill>
                  <a:srgbClr val="C00000"/>
                </a:solidFill>
              </a:rPr>
              <a:t>bptr</a:t>
            </a:r>
            <a:r>
              <a:rPr lang="en-US" b="1" dirty="0">
                <a:solidFill>
                  <a:srgbClr val="C00000"/>
                </a:solidFill>
              </a:rPr>
              <a:t> = a*5; //Error: </a:t>
            </a:r>
            <a:r>
              <a:rPr lang="en-US" b="1" dirty="0" err="1">
                <a:solidFill>
                  <a:srgbClr val="C00000"/>
                </a:solidFill>
              </a:rPr>
              <a:t>bptr</a:t>
            </a:r>
            <a:r>
              <a:rPr lang="en-US" b="1" dirty="0">
                <a:solidFill>
                  <a:srgbClr val="C00000"/>
                </a:solidFill>
              </a:rPr>
              <a:t> is dangling pointer, trying to access illegal memory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&lt;&lt;*</a:t>
            </a:r>
            <a:r>
              <a:rPr lang="en-US" dirty="0" err="1"/>
              <a:t>aptr</a:t>
            </a:r>
            <a:r>
              <a:rPr lang="en-US" dirty="0"/>
              <a:t>&lt;&lt;*</a:t>
            </a:r>
            <a:r>
              <a:rPr lang="en-US" dirty="0" err="1"/>
              <a:t>bptr</a:t>
            </a:r>
            <a:r>
              <a:rPr lang="en-US" dirty="0"/>
              <a:t>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614555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Activity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a=999;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* </a:t>
            </a:r>
            <a:r>
              <a:rPr lang="en-US" dirty="0" err="1"/>
              <a:t>aptr</a:t>
            </a:r>
            <a:r>
              <a:rPr lang="en-US" dirty="0"/>
              <a:t> = new </a:t>
            </a:r>
            <a:r>
              <a:rPr lang="en-US" dirty="0" err="1"/>
              <a:t>int</a:t>
            </a:r>
            <a:r>
              <a:rPr lang="en-US" dirty="0"/>
              <a:t>; //taking one integer from //heap</a:t>
            </a:r>
          </a:p>
          <a:p>
            <a:pPr marL="0" indent="0">
              <a:buNone/>
            </a:pPr>
            <a:r>
              <a:rPr lang="en-US" dirty="0" err="1"/>
              <a:t>aptr</a:t>
            </a:r>
            <a:r>
              <a:rPr lang="en-US" dirty="0"/>
              <a:t> = &amp;a;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&lt;&lt;*</a:t>
            </a:r>
            <a:r>
              <a:rPr lang="en-US" dirty="0" err="1"/>
              <a:t>aptr</a:t>
            </a:r>
            <a:r>
              <a:rPr lang="en-US" dirty="0"/>
              <a:t>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665218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Activity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>
                <a:solidFill>
                  <a:srgbClr val="C00000"/>
                </a:solidFill>
              </a:rPr>
              <a:t>Int</a:t>
            </a:r>
            <a:r>
              <a:rPr lang="en-US" b="1" dirty="0">
                <a:solidFill>
                  <a:srgbClr val="C00000"/>
                </a:solidFill>
              </a:rPr>
              <a:t> a=999;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* </a:t>
            </a:r>
            <a:r>
              <a:rPr lang="en-US" dirty="0" err="1"/>
              <a:t>aptr</a:t>
            </a:r>
            <a:r>
              <a:rPr lang="en-US" dirty="0"/>
              <a:t> = new </a:t>
            </a:r>
            <a:r>
              <a:rPr lang="en-US" dirty="0" err="1"/>
              <a:t>int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aptr</a:t>
            </a:r>
            <a:r>
              <a:rPr lang="en-US" dirty="0"/>
              <a:t> = &amp;a;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&lt;&lt;*</a:t>
            </a:r>
            <a:r>
              <a:rPr lang="en-US" dirty="0" err="1"/>
              <a:t>aptr</a:t>
            </a:r>
            <a:r>
              <a:rPr lang="en-US" dirty="0"/>
              <a:t>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410281"/>
              </p:ext>
            </p:extLst>
          </p:nvPr>
        </p:nvGraphicFramePr>
        <p:xfrm>
          <a:off x="4038600" y="3276600"/>
          <a:ext cx="22860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24BD0F"/>
                          </a:solidFill>
                        </a:rPr>
                        <a:t>Add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Content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24BD0F"/>
                          </a:solidFill>
                        </a:rPr>
                        <a:t>a</a:t>
                      </a:r>
                    </a:p>
                    <a:p>
                      <a:pPr algn="ctr"/>
                      <a:r>
                        <a:rPr lang="en-US" b="1" dirty="0">
                          <a:solidFill>
                            <a:srgbClr val="24BD0F"/>
                          </a:solidFill>
                        </a:rPr>
                        <a:t>(0x10)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495800" y="2819400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2704235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 – Lecture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Class Activity – Behavior of Code Snippets</a:t>
            </a:r>
          </a:p>
          <a:p>
            <a:r>
              <a:rPr lang="en-US" dirty="0"/>
              <a:t>Motivation behind Dynamic Allocation</a:t>
            </a:r>
          </a:p>
          <a:p>
            <a:r>
              <a:rPr lang="en-US" dirty="0"/>
              <a:t>Functionality of Operator new</a:t>
            </a:r>
          </a:p>
          <a:p>
            <a:r>
              <a:rPr lang="en-US" dirty="0"/>
              <a:t>Data Access using</a:t>
            </a:r>
          </a:p>
          <a:p>
            <a:pPr lvl="1"/>
            <a:r>
              <a:rPr lang="en-US" dirty="0"/>
              <a:t>Subscript Operator, </a:t>
            </a:r>
            <a:r>
              <a:rPr lang="en-US" dirty="0" err="1"/>
              <a:t>arr</a:t>
            </a:r>
            <a:r>
              <a:rPr lang="en-US" dirty="0"/>
              <a:t>[i]</a:t>
            </a:r>
          </a:p>
          <a:p>
            <a:pPr lvl="1"/>
            <a:r>
              <a:rPr lang="en-US" dirty="0"/>
              <a:t>Offset Notation, *(</a:t>
            </a:r>
            <a:r>
              <a:rPr lang="en-US" dirty="0" err="1"/>
              <a:t>arr+i</a:t>
            </a:r>
            <a:r>
              <a:rPr lang="en-US" dirty="0"/>
              <a:t>)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dirty="0"/>
              <a:t>Memory </a:t>
            </a:r>
            <a:r>
              <a:rPr lang="en-US" sz="3200" dirty="0" err="1"/>
              <a:t>Deallocation</a:t>
            </a:r>
            <a:r>
              <a:rPr lang="en-US" sz="3200" dirty="0"/>
              <a:t>, delete Operator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dirty="0"/>
              <a:t>Memory Leakage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sz="32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2475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Activity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a=999;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C00000"/>
                </a:solidFill>
              </a:rPr>
              <a:t>Int</a:t>
            </a:r>
            <a:r>
              <a:rPr lang="en-US" b="1" dirty="0">
                <a:solidFill>
                  <a:srgbClr val="C00000"/>
                </a:solidFill>
              </a:rPr>
              <a:t>* </a:t>
            </a:r>
            <a:r>
              <a:rPr lang="en-US" b="1" dirty="0" err="1">
                <a:solidFill>
                  <a:srgbClr val="C00000"/>
                </a:solidFill>
              </a:rPr>
              <a:t>aptr</a:t>
            </a:r>
            <a:r>
              <a:rPr lang="en-US" b="1" dirty="0">
                <a:solidFill>
                  <a:srgbClr val="C00000"/>
                </a:solidFill>
              </a:rPr>
              <a:t> = new </a:t>
            </a:r>
            <a:r>
              <a:rPr lang="en-US" b="1" dirty="0" err="1">
                <a:solidFill>
                  <a:srgbClr val="C00000"/>
                </a:solidFill>
              </a:rPr>
              <a:t>int</a:t>
            </a:r>
            <a:r>
              <a:rPr lang="en-US" b="1" dirty="0">
                <a:solidFill>
                  <a:srgbClr val="C0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err="1"/>
              <a:t>aptr</a:t>
            </a:r>
            <a:r>
              <a:rPr lang="en-US" dirty="0"/>
              <a:t> = &amp;a;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&lt;&lt;*</a:t>
            </a:r>
            <a:r>
              <a:rPr lang="en-US" dirty="0" err="1"/>
              <a:t>aptr</a:t>
            </a:r>
            <a:r>
              <a:rPr lang="en-US" dirty="0"/>
              <a:t>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20069"/>
              </p:ext>
            </p:extLst>
          </p:nvPr>
        </p:nvGraphicFramePr>
        <p:xfrm>
          <a:off x="4038600" y="3276600"/>
          <a:ext cx="22860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24BD0F"/>
                          </a:solidFill>
                        </a:rPr>
                        <a:t>Add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Content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rgbClr val="24BD0F"/>
                          </a:solidFill>
                        </a:rPr>
                        <a:t>aptr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24BD0F"/>
                          </a:solidFill>
                        </a:rPr>
                        <a:t>a</a:t>
                      </a:r>
                    </a:p>
                    <a:p>
                      <a:pPr algn="ctr"/>
                      <a:r>
                        <a:rPr lang="en-US" b="1" dirty="0">
                          <a:solidFill>
                            <a:srgbClr val="24BD0F"/>
                          </a:solidFill>
                        </a:rPr>
                        <a:t>(0x10)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183118"/>
              </p:ext>
            </p:extLst>
          </p:nvPr>
        </p:nvGraphicFramePr>
        <p:xfrm>
          <a:off x="6629400" y="3200400"/>
          <a:ext cx="228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24BD0F"/>
                          </a:solidFill>
                        </a:rPr>
                        <a:t>x100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junk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239000" y="281940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Heap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95800" y="2819400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172200" y="3657600"/>
            <a:ext cx="1600200" cy="20574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2400" y="5867400"/>
            <a:ext cx="381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One integer allocated on heap.</a:t>
            </a:r>
          </a:p>
        </p:txBody>
      </p:sp>
    </p:spTree>
    <p:extLst>
      <p:ext uri="{BB962C8B-B14F-4D97-AF65-F5344CB8AC3E}">
        <p14:creationId xmlns:p14="http://schemas.microsoft.com/office/powerpoint/2010/main" val="2709140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Activity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a=999;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* </a:t>
            </a:r>
            <a:r>
              <a:rPr lang="en-US" dirty="0" err="1"/>
              <a:t>aptr</a:t>
            </a:r>
            <a:r>
              <a:rPr lang="en-US" dirty="0"/>
              <a:t> = new </a:t>
            </a:r>
            <a:r>
              <a:rPr lang="en-US" dirty="0" err="1"/>
              <a:t>int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C00000"/>
                </a:solidFill>
              </a:rPr>
              <a:t>aptr</a:t>
            </a:r>
            <a:r>
              <a:rPr lang="en-US" b="1" dirty="0">
                <a:solidFill>
                  <a:srgbClr val="C00000"/>
                </a:solidFill>
              </a:rPr>
              <a:t> = &amp;a;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&lt;&lt;*</a:t>
            </a:r>
            <a:r>
              <a:rPr lang="en-US" dirty="0" err="1"/>
              <a:t>aptr</a:t>
            </a:r>
            <a:r>
              <a:rPr lang="en-US" dirty="0"/>
              <a:t>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635150"/>
              </p:ext>
            </p:extLst>
          </p:nvPr>
        </p:nvGraphicFramePr>
        <p:xfrm>
          <a:off x="4038600" y="3276600"/>
          <a:ext cx="22860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24BD0F"/>
                          </a:solidFill>
                        </a:rPr>
                        <a:t>Add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Content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rgbClr val="24BD0F"/>
                          </a:solidFill>
                        </a:rPr>
                        <a:t>aptr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24BD0F"/>
                          </a:solidFill>
                        </a:rPr>
                        <a:t>a</a:t>
                      </a:r>
                    </a:p>
                    <a:p>
                      <a:pPr algn="ctr"/>
                      <a:r>
                        <a:rPr lang="en-US" b="1" dirty="0">
                          <a:solidFill>
                            <a:srgbClr val="24BD0F"/>
                          </a:solidFill>
                        </a:rPr>
                        <a:t>(0x10)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388925"/>
              </p:ext>
            </p:extLst>
          </p:nvPr>
        </p:nvGraphicFramePr>
        <p:xfrm>
          <a:off x="6629400" y="3200400"/>
          <a:ext cx="228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24BD0F"/>
                          </a:solidFill>
                        </a:rPr>
                        <a:t>x100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junk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239000" y="281940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Heap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95800" y="2819400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096000" y="5715000"/>
            <a:ext cx="76200" cy="4572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2400" y="5867400"/>
            <a:ext cx="381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Memory leaked.</a:t>
            </a:r>
          </a:p>
        </p:txBody>
      </p:sp>
    </p:spTree>
    <p:extLst>
      <p:ext uri="{BB962C8B-B14F-4D97-AF65-F5344CB8AC3E}">
        <p14:creationId xmlns:p14="http://schemas.microsoft.com/office/powerpoint/2010/main" val="11421974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Activity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a=999;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* </a:t>
            </a:r>
            <a:r>
              <a:rPr lang="en-US" dirty="0" err="1"/>
              <a:t>aptr</a:t>
            </a:r>
            <a:r>
              <a:rPr lang="en-US" dirty="0"/>
              <a:t> = new </a:t>
            </a:r>
            <a:r>
              <a:rPr lang="en-US" dirty="0" err="1"/>
              <a:t>int</a:t>
            </a:r>
            <a:r>
              <a:rPr lang="en-US" dirty="0"/>
              <a:t>; //taking one integer from //heap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C00000"/>
                </a:solidFill>
              </a:rPr>
              <a:t>aptr</a:t>
            </a:r>
            <a:r>
              <a:rPr lang="en-US" b="1" dirty="0">
                <a:solidFill>
                  <a:srgbClr val="C00000"/>
                </a:solidFill>
              </a:rPr>
              <a:t> = &amp;a;//Logical Error: Memory Leakage.</a:t>
            </a:r>
            <a:r>
              <a:rPr lang="en-US" sz="2400" b="1" dirty="0">
                <a:solidFill>
                  <a:srgbClr val="C00000"/>
                </a:solidFill>
              </a:rPr>
              <a:t>(This is not exception so next line will print value 999 and program will terminate successfully)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&lt;&lt;*</a:t>
            </a:r>
            <a:r>
              <a:rPr lang="en-US" dirty="0" err="1"/>
              <a:t>aptr</a:t>
            </a:r>
            <a:r>
              <a:rPr lang="en-US" dirty="0"/>
              <a:t>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704238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Activity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* </a:t>
            </a:r>
            <a:r>
              <a:rPr lang="en-US" dirty="0" err="1"/>
              <a:t>aptr</a:t>
            </a:r>
            <a:r>
              <a:rPr lang="en-US" dirty="0"/>
              <a:t> = new </a:t>
            </a:r>
            <a:r>
              <a:rPr lang="en-US" dirty="0" err="1"/>
              <a:t>int</a:t>
            </a:r>
            <a:r>
              <a:rPr lang="en-US" dirty="0"/>
              <a:t>; //</a:t>
            </a:r>
            <a:r>
              <a:rPr lang="en-US" dirty="0" err="1"/>
              <a:t>int</a:t>
            </a:r>
            <a:r>
              <a:rPr lang="en-US" dirty="0"/>
              <a:t>* </a:t>
            </a:r>
            <a:r>
              <a:rPr lang="en-US" dirty="0" err="1"/>
              <a:t>aptr</a:t>
            </a:r>
            <a:r>
              <a:rPr lang="en-US" dirty="0"/>
              <a:t> = 0;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size = 10;</a:t>
            </a:r>
          </a:p>
          <a:p>
            <a:pPr marL="0" indent="0">
              <a:buNone/>
            </a:pPr>
            <a:r>
              <a:rPr lang="en-US" dirty="0" err="1"/>
              <a:t>Cin</a:t>
            </a:r>
            <a:r>
              <a:rPr lang="en-US" dirty="0"/>
              <a:t>&gt;&gt; size;</a:t>
            </a:r>
          </a:p>
          <a:p>
            <a:pPr marL="0" indent="0">
              <a:buNone/>
            </a:pPr>
            <a:r>
              <a:rPr lang="en-US" dirty="0" err="1"/>
              <a:t>Aptr</a:t>
            </a:r>
            <a:r>
              <a:rPr lang="en-US" dirty="0"/>
              <a:t> = new </a:t>
            </a:r>
            <a:r>
              <a:rPr lang="en-US" dirty="0" err="1"/>
              <a:t>int</a:t>
            </a:r>
            <a:r>
              <a:rPr lang="en-US" dirty="0"/>
              <a:t>[size];</a:t>
            </a:r>
          </a:p>
        </p:txBody>
      </p:sp>
    </p:spTree>
    <p:extLst>
      <p:ext uri="{BB962C8B-B14F-4D97-AF65-F5344CB8AC3E}">
        <p14:creationId xmlns:p14="http://schemas.microsoft.com/office/powerpoint/2010/main" val="5960407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Activity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* </a:t>
            </a:r>
            <a:r>
              <a:rPr lang="en-US" dirty="0" err="1"/>
              <a:t>aptr</a:t>
            </a:r>
            <a:r>
              <a:rPr lang="en-US" dirty="0"/>
              <a:t> = new </a:t>
            </a:r>
            <a:r>
              <a:rPr lang="en-US" dirty="0" err="1"/>
              <a:t>int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size = 10;</a:t>
            </a:r>
          </a:p>
          <a:p>
            <a:pPr marL="0" indent="0">
              <a:buNone/>
            </a:pPr>
            <a:r>
              <a:rPr lang="en-US" dirty="0" err="1"/>
              <a:t>Aptr</a:t>
            </a:r>
            <a:r>
              <a:rPr lang="en-US" dirty="0"/>
              <a:t> = new </a:t>
            </a:r>
            <a:r>
              <a:rPr lang="en-US" dirty="0" err="1"/>
              <a:t>int</a:t>
            </a:r>
            <a:r>
              <a:rPr lang="en-US" dirty="0"/>
              <a:t>[size]; //Previous Memory Leaked</a:t>
            </a:r>
          </a:p>
        </p:txBody>
      </p:sp>
    </p:spTree>
    <p:extLst>
      <p:ext uri="{BB962C8B-B14F-4D97-AF65-F5344CB8AC3E}">
        <p14:creationId xmlns:p14="http://schemas.microsoft.com/office/powerpoint/2010/main" val="17291405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 we use Functions?</a:t>
            </a:r>
          </a:p>
          <a:p>
            <a:pPr lvl="1"/>
            <a:r>
              <a:rPr lang="en-US" dirty="0"/>
              <a:t>Divide and Conquer Approach</a:t>
            </a:r>
          </a:p>
          <a:p>
            <a:pPr lvl="1"/>
            <a:r>
              <a:rPr lang="en-US" dirty="0"/>
              <a:t>Software Reusability</a:t>
            </a:r>
          </a:p>
          <a:p>
            <a:pPr lvl="1"/>
            <a:r>
              <a:rPr lang="en-US"/>
              <a:t>Avoid Repetition </a:t>
            </a:r>
            <a:r>
              <a:rPr lang="en-US" dirty="0"/>
              <a:t>of Code</a:t>
            </a:r>
          </a:p>
          <a:p>
            <a:pPr lvl="1"/>
            <a:r>
              <a:rPr lang="en-US" dirty="0"/>
              <a:t>Dividing a program into meaningful functions makes it easier to debug and maintain</a:t>
            </a:r>
          </a:p>
        </p:txBody>
      </p:sp>
    </p:spTree>
    <p:extLst>
      <p:ext uri="{BB962C8B-B14F-4D97-AF65-F5344CB8AC3E}">
        <p14:creationId xmlns:p14="http://schemas.microsoft.com/office/powerpoint/2010/main" val="34465054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72000" cy="4525963"/>
          </a:xfrm>
        </p:spPr>
        <p:txBody>
          <a:bodyPr>
            <a:normAutofit/>
          </a:bodyPr>
          <a:lstStyle/>
          <a:p>
            <a:r>
              <a:rPr lang="en-US" dirty="0"/>
              <a:t>Function Call Stack</a:t>
            </a:r>
          </a:p>
          <a:p>
            <a:r>
              <a:rPr lang="en-US" dirty="0"/>
              <a:t>Activation Record/Stack Frame</a:t>
            </a:r>
          </a:p>
          <a:p>
            <a:r>
              <a:rPr lang="en-US" dirty="0"/>
              <a:t>Stack Overflow</a:t>
            </a:r>
          </a:p>
          <a:p>
            <a:r>
              <a:rPr lang="en-US" dirty="0"/>
              <a:t>Function Call Overhead</a:t>
            </a:r>
          </a:p>
          <a:p>
            <a:pPr lvl="1"/>
            <a:r>
              <a:rPr lang="en-US" dirty="0"/>
              <a:t>Creation of A.R.</a:t>
            </a:r>
          </a:p>
          <a:p>
            <a:pPr lvl="1"/>
            <a:r>
              <a:rPr lang="en-US" dirty="0"/>
              <a:t>Pop from Stack</a:t>
            </a:r>
          </a:p>
          <a:p>
            <a:r>
              <a:rPr lang="en-US" dirty="0"/>
              <a:t>Inline Functions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068420"/>
              </p:ext>
            </p:extLst>
          </p:nvPr>
        </p:nvGraphicFramePr>
        <p:xfrm>
          <a:off x="5943600" y="1524000"/>
          <a:ext cx="25908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Local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Var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 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Local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Var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Local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Var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Parameter_n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Parameter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Parameter1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Return 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Return 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324600" y="6400800"/>
            <a:ext cx="197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Function Call Stack</a:t>
            </a:r>
          </a:p>
        </p:txBody>
      </p:sp>
      <p:sp>
        <p:nvSpPr>
          <p:cNvPr id="6" name="Left Brace 5"/>
          <p:cNvSpPr/>
          <p:nvPr/>
        </p:nvSpPr>
        <p:spPr>
          <a:xfrm>
            <a:off x="5533644" y="2667000"/>
            <a:ext cx="381000" cy="3657600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 rot="16200000">
            <a:off x="4274197" y="4172634"/>
            <a:ext cx="187256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Activation Record</a:t>
            </a:r>
          </a:p>
          <a:p>
            <a:r>
              <a:rPr lang="en-US" b="1" dirty="0"/>
              <a:t>Of Function 1</a:t>
            </a:r>
          </a:p>
        </p:txBody>
      </p:sp>
    </p:spTree>
    <p:extLst>
      <p:ext uri="{BB962C8B-B14F-4D97-AF65-F5344CB8AC3E}">
        <p14:creationId xmlns:p14="http://schemas.microsoft.com/office/powerpoint/2010/main" val="11292739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Sum(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a,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b)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Sum (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a,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b,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c)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- Used when purpose of function is same but </a:t>
            </a:r>
            <a:r>
              <a:rPr lang="en-US" dirty="0">
                <a:solidFill>
                  <a:srgbClr val="0000FF"/>
                </a:solidFill>
              </a:rPr>
              <a:t>signature</a:t>
            </a:r>
            <a:r>
              <a:rPr lang="en-US" dirty="0"/>
              <a:t> or steps are different.</a:t>
            </a:r>
          </a:p>
        </p:txBody>
      </p:sp>
    </p:spTree>
    <p:extLst>
      <p:ext uri="{BB962C8B-B14F-4D97-AF65-F5344CB8AC3E}">
        <p14:creationId xmlns:p14="http://schemas.microsoft.com/office/powerpoint/2010/main" val="29200785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"/>
            <a:ext cx="8229600" cy="749808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Calls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3581400" cy="59436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/>
              <a:t>void Fun1(</a:t>
            </a:r>
            <a:r>
              <a:rPr lang="en-US" sz="1600" b="1" dirty="0" err="1"/>
              <a:t>int</a:t>
            </a:r>
            <a:r>
              <a:rPr lang="en-US" sz="1600" b="1" dirty="0"/>
              <a:t> x, </a:t>
            </a:r>
            <a:r>
              <a:rPr lang="en-US" sz="1600" b="1" dirty="0" err="1"/>
              <a:t>int</a:t>
            </a:r>
            <a:r>
              <a:rPr lang="en-US" sz="1600" b="1" dirty="0"/>
              <a:t>&amp; y)</a:t>
            </a:r>
          </a:p>
          <a:p>
            <a:pPr marL="0" indent="0">
              <a:buNone/>
            </a:pPr>
            <a:r>
              <a:rPr lang="en-US" sz="1600" b="1" dirty="0"/>
              <a:t>{</a:t>
            </a:r>
          </a:p>
          <a:p>
            <a:pPr marL="0" indent="0">
              <a:buNone/>
            </a:pPr>
            <a:r>
              <a:rPr lang="en-US" sz="1600" b="1" dirty="0" err="1"/>
              <a:t>cout</a:t>
            </a:r>
            <a:r>
              <a:rPr lang="en-US" sz="1600" b="1" dirty="0"/>
              <a:t>&lt;&lt;"\n\</a:t>
            </a:r>
            <a:r>
              <a:rPr lang="en-US" sz="1600" b="1" dirty="0" err="1"/>
              <a:t>nEntered</a:t>
            </a:r>
            <a:r>
              <a:rPr lang="en-US" sz="1600" b="1" dirty="0"/>
              <a:t> Fun1().\n";//0x1111</a:t>
            </a:r>
          </a:p>
          <a:p>
            <a:pPr marL="0" indent="0">
              <a:buNone/>
            </a:pPr>
            <a:r>
              <a:rPr lang="fr-FR" sz="1600" b="1" dirty="0"/>
              <a:t>cout&lt;&lt;"x =\t"&lt;&lt;x&lt;&lt;"\</a:t>
            </a:r>
            <a:r>
              <a:rPr lang="fr-FR" sz="1600" b="1" dirty="0" err="1"/>
              <a:t>ty</a:t>
            </a:r>
            <a:r>
              <a:rPr lang="fr-FR" sz="1600" b="1" dirty="0"/>
              <a:t> =\t"&lt;&lt;y&lt;&lt;</a:t>
            </a:r>
            <a:r>
              <a:rPr lang="fr-FR" sz="1600" b="1" dirty="0" err="1"/>
              <a:t>endl</a:t>
            </a:r>
            <a:r>
              <a:rPr lang="fr-FR" sz="1600" b="1" dirty="0"/>
              <a:t>;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x = 111;</a:t>
            </a:r>
          </a:p>
          <a:p>
            <a:pPr marL="0" indent="0">
              <a:buNone/>
            </a:pPr>
            <a:r>
              <a:rPr lang="en-US" sz="1600" b="1" dirty="0"/>
              <a:t>y = 222;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 err="1"/>
              <a:t>cout</a:t>
            </a:r>
            <a:r>
              <a:rPr lang="en-US" sz="1600" b="1" dirty="0"/>
              <a:t>&lt;&lt;"\n\</a:t>
            </a:r>
            <a:r>
              <a:rPr lang="en-US" sz="1600" b="1" dirty="0" err="1"/>
              <a:t>nLeaving</a:t>
            </a:r>
            <a:r>
              <a:rPr lang="en-US" sz="1600" b="1" dirty="0"/>
              <a:t> Fun1().\n";</a:t>
            </a:r>
          </a:p>
          <a:p>
            <a:pPr marL="0" indent="0">
              <a:buNone/>
            </a:pPr>
            <a:r>
              <a:rPr lang="fr-FR" sz="1600" b="1" dirty="0"/>
              <a:t>cout&lt;&lt;"x =\t"&lt;&lt;x&lt;&lt;"\</a:t>
            </a:r>
            <a:r>
              <a:rPr lang="fr-FR" sz="1600" b="1" dirty="0" err="1"/>
              <a:t>ty</a:t>
            </a:r>
            <a:r>
              <a:rPr lang="fr-FR" sz="1600" b="1" dirty="0"/>
              <a:t> =\t"&lt;&lt;y&lt;&lt;</a:t>
            </a:r>
            <a:r>
              <a:rPr lang="fr-FR" sz="1600" b="1" dirty="0" err="1"/>
              <a:t>endl</a:t>
            </a:r>
            <a:r>
              <a:rPr lang="fr-FR" sz="1600" b="1" dirty="0"/>
              <a:t>;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fr-FR" sz="1600" b="1" dirty="0"/>
              <a:t>cout&lt;&lt;"\n\</a:t>
            </a:r>
            <a:r>
              <a:rPr lang="fr-FR" sz="1600" b="1" dirty="0" err="1"/>
              <a:t>n&amp;x</a:t>
            </a:r>
            <a:r>
              <a:rPr lang="fr-FR" sz="1600" b="1" dirty="0"/>
              <a:t> =\t"&lt;&lt;&amp;x&lt;&lt;"\</a:t>
            </a:r>
            <a:r>
              <a:rPr lang="fr-FR" sz="1600" b="1" dirty="0" err="1"/>
              <a:t>t&amp;y</a:t>
            </a:r>
            <a:r>
              <a:rPr lang="fr-FR" sz="1600" b="1" dirty="0"/>
              <a:t>=\t"&lt;&lt;&amp;y&lt;&lt;</a:t>
            </a:r>
            <a:r>
              <a:rPr lang="fr-FR" sz="1600" b="1" dirty="0" err="1"/>
              <a:t>endl</a:t>
            </a:r>
            <a:r>
              <a:rPr lang="fr-FR" sz="1600" b="1" dirty="0"/>
              <a:t>;</a:t>
            </a:r>
          </a:p>
          <a:p>
            <a:pPr marL="0" indent="0">
              <a:buNone/>
            </a:pPr>
            <a:r>
              <a:rPr lang="en-US" sz="1600" b="1" dirty="0"/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733800" y="762000"/>
            <a:ext cx="4876800" cy="5943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b="1" dirty="0"/>
              <a:t>void </a:t>
            </a:r>
            <a:r>
              <a:rPr lang="en-US" sz="1600" b="1" dirty="0" err="1"/>
              <a:t>TestParameters</a:t>
            </a:r>
            <a:r>
              <a:rPr lang="en-US" sz="1600" b="1" dirty="0"/>
              <a:t>()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/>
              <a:t>{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 err="1"/>
              <a:t>int</a:t>
            </a:r>
            <a:r>
              <a:rPr lang="en-US" sz="1600" b="1" dirty="0"/>
              <a:t> a = 10;//0x2222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 err="1"/>
              <a:t>int</a:t>
            </a:r>
            <a:r>
              <a:rPr lang="en-US" sz="1600" b="1" dirty="0"/>
              <a:t> b = 20;</a:t>
            </a:r>
          </a:p>
          <a:p>
            <a:pPr marL="0" indent="0">
              <a:buFont typeface="Arial" pitchFamily="34" charset="0"/>
              <a:buNone/>
            </a:pPr>
            <a:endParaRPr lang="en-US" sz="1600" b="1" dirty="0"/>
          </a:p>
          <a:p>
            <a:pPr marL="0" indent="0">
              <a:buFont typeface="Arial" pitchFamily="34" charset="0"/>
              <a:buNone/>
            </a:pPr>
            <a:r>
              <a:rPr lang="en-US" sz="1600" b="1" dirty="0" err="1"/>
              <a:t>cout</a:t>
            </a:r>
            <a:r>
              <a:rPr lang="en-US" sz="1600" b="1" dirty="0"/>
              <a:t>&lt;&lt;"Before calling Fun1().\n";</a:t>
            </a:r>
          </a:p>
          <a:p>
            <a:pPr marL="0" indent="0">
              <a:buFont typeface="Arial" pitchFamily="34" charset="0"/>
              <a:buNone/>
            </a:pPr>
            <a:r>
              <a:rPr lang="fr-FR" sz="1600" b="1" dirty="0"/>
              <a:t>cout&lt;&lt;"a =\t"&lt;&lt;a&lt;&lt;"\</a:t>
            </a:r>
            <a:r>
              <a:rPr lang="fr-FR" sz="1600" b="1" dirty="0" err="1"/>
              <a:t>tb</a:t>
            </a:r>
            <a:r>
              <a:rPr lang="fr-FR" sz="1600" b="1" dirty="0"/>
              <a:t> =\t"&lt;&lt;b&lt;&lt;</a:t>
            </a:r>
            <a:r>
              <a:rPr lang="fr-FR" sz="1600" b="1" dirty="0" err="1"/>
              <a:t>endl</a:t>
            </a:r>
            <a:r>
              <a:rPr lang="fr-FR" sz="1600" b="1" dirty="0"/>
              <a:t>;</a:t>
            </a:r>
          </a:p>
          <a:p>
            <a:pPr marL="0" indent="0">
              <a:buFont typeface="Arial" pitchFamily="34" charset="0"/>
              <a:buNone/>
            </a:pPr>
            <a:endParaRPr lang="en-US" sz="1600" b="1" dirty="0"/>
          </a:p>
          <a:p>
            <a:pPr marL="0" indent="0">
              <a:buFont typeface="Arial" pitchFamily="34" charset="0"/>
              <a:buNone/>
            </a:pPr>
            <a:r>
              <a:rPr lang="en-US" sz="1600" b="1" dirty="0"/>
              <a:t>Fun1(</a:t>
            </a:r>
            <a:r>
              <a:rPr lang="en-US" sz="1600" b="1" dirty="0" err="1"/>
              <a:t>a,b</a:t>
            </a:r>
            <a:r>
              <a:rPr lang="en-US" sz="1600" b="1" dirty="0"/>
              <a:t>);</a:t>
            </a:r>
          </a:p>
          <a:p>
            <a:pPr marL="0" indent="0">
              <a:buFont typeface="Arial" pitchFamily="34" charset="0"/>
              <a:buNone/>
            </a:pPr>
            <a:endParaRPr lang="en-US" sz="1600" b="1" dirty="0"/>
          </a:p>
          <a:p>
            <a:pPr marL="0" indent="0">
              <a:buFont typeface="Arial" pitchFamily="34" charset="0"/>
              <a:buNone/>
            </a:pPr>
            <a:r>
              <a:rPr lang="en-US" sz="1600" b="1" dirty="0" err="1"/>
              <a:t>cout</a:t>
            </a:r>
            <a:r>
              <a:rPr lang="en-US" sz="1600" b="1" dirty="0"/>
              <a:t>&lt;&lt;"\n\</a:t>
            </a:r>
            <a:r>
              <a:rPr lang="en-US" sz="1600" b="1" dirty="0" err="1"/>
              <a:t>nAfter</a:t>
            </a:r>
            <a:r>
              <a:rPr lang="en-US" sz="1600" b="1" dirty="0"/>
              <a:t> Fun1().\n"; //Line Address </a:t>
            </a:r>
            <a:r>
              <a:rPr lang="en-US" sz="1600" b="1" dirty="0" err="1"/>
              <a:t>xCDFE</a:t>
            </a:r>
            <a:endParaRPr lang="en-US" sz="1600" b="1" dirty="0"/>
          </a:p>
          <a:p>
            <a:pPr marL="0" indent="0">
              <a:buFont typeface="Arial" pitchFamily="34" charset="0"/>
              <a:buNone/>
            </a:pPr>
            <a:r>
              <a:rPr lang="fr-FR" sz="1600" b="1" dirty="0"/>
              <a:t>cout&lt;&lt;"a =\t"&lt;&lt;a&lt;&lt;"\</a:t>
            </a:r>
            <a:r>
              <a:rPr lang="fr-FR" sz="1600" b="1" dirty="0" err="1"/>
              <a:t>tb</a:t>
            </a:r>
            <a:r>
              <a:rPr lang="fr-FR" sz="1600" b="1" dirty="0"/>
              <a:t> =\t"&lt;&lt;b&lt;&lt;</a:t>
            </a:r>
            <a:r>
              <a:rPr lang="fr-FR" sz="1600" b="1" dirty="0" err="1"/>
              <a:t>endl</a:t>
            </a:r>
            <a:r>
              <a:rPr lang="fr-FR" sz="1600" b="1" dirty="0"/>
              <a:t>;</a:t>
            </a:r>
          </a:p>
          <a:p>
            <a:pPr marL="0" indent="0">
              <a:buFont typeface="Arial" pitchFamily="34" charset="0"/>
              <a:buNone/>
            </a:pPr>
            <a:endParaRPr lang="en-US" sz="1600" b="1" dirty="0"/>
          </a:p>
          <a:p>
            <a:pPr marL="0" indent="0">
              <a:buFont typeface="Arial" pitchFamily="34" charset="0"/>
              <a:buNone/>
            </a:pPr>
            <a:r>
              <a:rPr lang="fr-FR" sz="1600" b="1" dirty="0"/>
              <a:t>cout&lt;&lt;"\n\</a:t>
            </a:r>
            <a:r>
              <a:rPr lang="fr-FR" sz="1600" b="1" dirty="0" err="1"/>
              <a:t>n&amp;a</a:t>
            </a:r>
            <a:r>
              <a:rPr lang="fr-FR" sz="1600" b="1" dirty="0"/>
              <a:t> =\t"&lt;&lt;&amp;a&lt;&lt;"\</a:t>
            </a:r>
            <a:r>
              <a:rPr lang="fr-FR" sz="1600" b="1" dirty="0" err="1"/>
              <a:t>t&amp;b</a:t>
            </a:r>
            <a:r>
              <a:rPr lang="fr-FR" sz="1600" b="1" dirty="0"/>
              <a:t> =\t"&lt;&lt;&amp;b&lt;&lt;</a:t>
            </a:r>
            <a:r>
              <a:rPr lang="fr-FR" sz="1600" b="1" dirty="0" err="1"/>
              <a:t>endl</a:t>
            </a:r>
            <a:r>
              <a:rPr lang="fr-FR" sz="1600" b="1" dirty="0"/>
              <a:t>;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/>
              <a:t>}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/>
              <a:t>void main()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/>
              <a:t>{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 err="1"/>
              <a:t>TestParameters</a:t>
            </a:r>
            <a:r>
              <a:rPr lang="en-US" sz="1600" b="1" dirty="0"/>
              <a:t>();</a:t>
            </a:r>
          </a:p>
          <a:p>
            <a:pPr marL="0" indent="0">
              <a:buNone/>
            </a:pPr>
            <a:r>
              <a:rPr lang="en-US" sz="1600" b="1" dirty="0"/>
              <a:t>} //0xBDF</a:t>
            </a:r>
          </a:p>
          <a:p>
            <a:pPr marL="0" indent="0">
              <a:buFont typeface="Arial" pitchFamily="34" charset="0"/>
              <a:buNone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7753414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"/>
            <a:ext cx="8229600" cy="749808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Calls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3581400" cy="59436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/>
              <a:t>void Fun1(</a:t>
            </a:r>
            <a:r>
              <a:rPr lang="en-US" sz="1600" b="1" dirty="0" err="1"/>
              <a:t>int</a:t>
            </a:r>
            <a:r>
              <a:rPr lang="en-US" sz="1600" b="1" dirty="0"/>
              <a:t> x, </a:t>
            </a:r>
            <a:r>
              <a:rPr lang="en-US" sz="1600" b="1" dirty="0" err="1"/>
              <a:t>int</a:t>
            </a:r>
            <a:r>
              <a:rPr lang="en-US" sz="1600" b="1" dirty="0"/>
              <a:t>&amp; y)</a:t>
            </a:r>
          </a:p>
          <a:p>
            <a:pPr marL="0" indent="0">
              <a:buNone/>
            </a:pPr>
            <a:r>
              <a:rPr lang="en-US" sz="1600" b="1" dirty="0"/>
              <a:t>{</a:t>
            </a:r>
          </a:p>
          <a:p>
            <a:pPr marL="0" indent="0">
              <a:buNone/>
            </a:pPr>
            <a:r>
              <a:rPr lang="en-US" sz="1600" b="1" dirty="0" err="1"/>
              <a:t>int</a:t>
            </a:r>
            <a:r>
              <a:rPr lang="en-US" sz="1600" b="1" dirty="0"/>
              <a:t> z = 999;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 err="1"/>
              <a:t>cout</a:t>
            </a:r>
            <a:r>
              <a:rPr lang="en-US" sz="1600" b="1" dirty="0"/>
              <a:t>&lt;&lt;"\n\</a:t>
            </a:r>
            <a:r>
              <a:rPr lang="en-US" sz="1600" b="1" dirty="0" err="1"/>
              <a:t>nEntered</a:t>
            </a:r>
            <a:r>
              <a:rPr lang="en-US" sz="1600" b="1" dirty="0"/>
              <a:t> Fun1().\n";</a:t>
            </a:r>
          </a:p>
          <a:p>
            <a:pPr marL="0" indent="0">
              <a:buNone/>
            </a:pPr>
            <a:r>
              <a:rPr lang="fr-FR" sz="1600" b="1" dirty="0"/>
              <a:t>cout&lt;&lt;"x =\t"&lt;&lt;x&lt;&lt;"\</a:t>
            </a:r>
            <a:r>
              <a:rPr lang="fr-FR" sz="1600" b="1" dirty="0" err="1"/>
              <a:t>ty</a:t>
            </a:r>
            <a:r>
              <a:rPr lang="fr-FR" sz="1600" b="1" dirty="0"/>
              <a:t> =\t"&lt;&lt;y&lt;&lt;</a:t>
            </a:r>
            <a:r>
              <a:rPr lang="fr-FR" sz="1600" b="1" dirty="0" err="1"/>
              <a:t>endl</a:t>
            </a:r>
            <a:r>
              <a:rPr lang="fr-FR" sz="1600" b="1" dirty="0"/>
              <a:t>;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x = 111;</a:t>
            </a:r>
          </a:p>
          <a:p>
            <a:pPr marL="0" indent="0">
              <a:buNone/>
            </a:pPr>
            <a:r>
              <a:rPr lang="en-US" sz="1600" b="1" dirty="0"/>
              <a:t>y = 222;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 err="1"/>
              <a:t>cout</a:t>
            </a:r>
            <a:r>
              <a:rPr lang="en-US" sz="1600" b="1" dirty="0"/>
              <a:t>&lt;&lt;"\n\</a:t>
            </a:r>
            <a:r>
              <a:rPr lang="en-US" sz="1600" b="1" dirty="0" err="1"/>
              <a:t>nLeaving</a:t>
            </a:r>
            <a:r>
              <a:rPr lang="en-US" sz="1600" b="1" dirty="0"/>
              <a:t> Fun1().\n";</a:t>
            </a:r>
          </a:p>
          <a:p>
            <a:pPr marL="0" indent="0">
              <a:buNone/>
            </a:pPr>
            <a:r>
              <a:rPr lang="fr-FR" sz="1600" b="1" dirty="0"/>
              <a:t>cout&lt;&lt;"x =\t"&lt;&lt;x&lt;&lt;"\</a:t>
            </a:r>
            <a:r>
              <a:rPr lang="fr-FR" sz="1600" b="1" dirty="0" err="1"/>
              <a:t>ty</a:t>
            </a:r>
            <a:r>
              <a:rPr lang="fr-FR" sz="1600" b="1" dirty="0"/>
              <a:t> =\t"&lt;&lt;y&lt;&lt;</a:t>
            </a:r>
            <a:r>
              <a:rPr lang="fr-FR" sz="1600" b="1" dirty="0" err="1"/>
              <a:t>endl</a:t>
            </a:r>
            <a:r>
              <a:rPr lang="fr-FR" sz="1600" b="1" dirty="0"/>
              <a:t>;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fr-FR" sz="1600" b="1" dirty="0"/>
              <a:t>cout&lt;&lt;"\n\</a:t>
            </a:r>
            <a:r>
              <a:rPr lang="fr-FR" sz="1600" b="1" dirty="0" err="1"/>
              <a:t>n&amp;x</a:t>
            </a:r>
            <a:r>
              <a:rPr lang="fr-FR" sz="1600" b="1" dirty="0"/>
              <a:t> =\t"&lt;&lt;&amp;x&lt;&lt;"\</a:t>
            </a:r>
            <a:r>
              <a:rPr lang="fr-FR" sz="1600" b="1" dirty="0" err="1"/>
              <a:t>t&amp;y</a:t>
            </a:r>
            <a:r>
              <a:rPr lang="fr-FR" sz="1600" b="1" dirty="0"/>
              <a:t>=\t"&lt;&lt;&amp;y&lt;&lt;</a:t>
            </a:r>
            <a:r>
              <a:rPr lang="fr-FR" sz="1600" b="1" dirty="0" err="1"/>
              <a:t>endl</a:t>
            </a:r>
            <a:r>
              <a:rPr lang="fr-FR" sz="1600" b="1" dirty="0"/>
              <a:t>;</a:t>
            </a:r>
          </a:p>
          <a:p>
            <a:pPr marL="0" indent="0">
              <a:buNone/>
            </a:pPr>
            <a:r>
              <a:rPr lang="en-US" sz="1600" b="1" dirty="0"/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733800" y="762000"/>
            <a:ext cx="4876800" cy="5943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b="1" dirty="0"/>
              <a:t>void </a:t>
            </a:r>
            <a:r>
              <a:rPr lang="en-US" sz="1600" b="1" dirty="0" err="1"/>
              <a:t>TestParameters</a:t>
            </a:r>
            <a:r>
              <a:rPr lang="en-US" sz="1600" b="1" dirty="0"/>
              <a:t>()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/>
              <a:t>{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 err="1"/>
              <a:t>int</a:t>
            </a:r>
            <a:r>
              <a:rPr lang="en-US" sz="1600" b="1" dirty="0"/>
              <a:t> a = 10;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 err="1"/>
              <a:t>int</a:t>
            </a:r>
            <a:r>
              <a:rPr lang="en-US" sz="1600" b="1" dirty="0"/>
              <a:t> b = 20;</a:t>
            </a:r>
          </a:p>
          <a:p>
            <a:pPr marL="0" indent="0">
              <a:buFont typeface="Arial" pitchFamily="34" charset="0"/>
              <a:buNone/>
            </a:pPr>
            <a:endParaRPr lang="en-US" sz="1600" b="1" dirty="0"/>
          </a:p>
          <a:p>
            <a:pPr marL="0" indent="0">
              <a:buFont typeface="Arial" pitchFamily="34" charset="0"/>
              <a:buNone/>
            </a:pPr>
            <a:r>
              <a:rPr lang="en-US" sz="1600" b="1" dirty="0" err="1"/>
              <a:t>cout</a:t>
            </a:r>
            <a:r>
              <a:rPr lang="en-US" sz="1600" b="1" dirty="0"/>
              <a:t>&lt;&lt;"Before calling Fun1().\n";</a:t>
            </a:r>
          </a:p>
          <a:p>
            <a:pPr marL="0" indent="0">
              <a:buFont typeface="Arial" pitchFamily="34" charset="0"/>
              <a:buNone/>
            </a:pPr>
            <a:r>
              <a:rPr lang="fr-FR" sz="1600" b="1" dirty="0"/>
              <a:t>cout&lt;&lt;"a =\t"&lt;&lt;a&lt;&lt;"\</a:t>
            </a:r>
            <a:r>
              <a:rPr lang="fr-FR" sz="1600" b="1" dirty="0" err="1"/>
              <a:t>tb</a:t>
            </a:r>
            <a:r>
              <a:rPr lang="fr-FR" sz="1600" b="1" dirty="0"/>
              <a:t> =\t"&lt;&lt;b&lt;&lt;</a:t>
            </a:r>
            <a:r>
              <a:rPr lang="fr-FR" sz="1600" b="1" dirty="0" err="1"/>
              <a:t>endl</a:t>
            </a:r>
            <a:r>
              <a:rPr lang="fr-FR" sz="1600" b="1" dirty="0"/>
              <a:t>;</a:t>
            </a:r>
          </a:p>
          <a:p>
            <a:pPr marL="0" indent="0">
              <a:buFont typeface="Arial" pitchFamily="34" charset="0"/>
              <a:buNone/>
            </a:pPr>
            <a:endParaRPr lang="en-US" sz="1600" b="1" dirty="0"/>
          </a:p>
          <a:p>
            <a:pPr marL="0" indent="0">
              <a:buFont typeface="Arial" pitchFamily="34" charset="0"/>
              <a:buNone/>
            </a:pPr>
            <a:r>
              <a:rPr lang="en-US" sz="1600" b="1" dirty="0"/>
              <a:t>Fun1(</a:t>
            </a:r>
            <a:r>
              <a:rPr lang="en-US" sz="1600" b="1" dirty="0" err="1"/>
              <a:t>a,b</a:t>
            </a:r>
            <a:r>
              <a:rPr lang="en-US" sz="1600" b="1" dirty="0"/>
              <a:t>);</a:t>
            </a:r>
          </a:p>
          <a:p>
            <a:pPr marL="0" indent="0">
              <a:buFont typeface="Arial" pitchFamily="34" charset="0"/>
              <a:buNone/>
            </a:pPr>
            <a:endParaRPr lang="en-US" sz="1600" b="1" dirty="0"/>
          </a:p>
          <a:p>
            <a:pPr marL="0" indent="0">
              <a:buFont typeface="Arial" pitchFamily="34" charset="0"/>
              <a:buNone/>
            </a:pPr>
            <a:r>
              <a:rPr lang="en-US" sz="1600" b="1" dirty="0" err="1"/>
              <a:t>cout</a:t>
            </a:r>
            <a:r>
              <a:rPr lang="en-US" sz="1600" b="1" dirty="0"/>
              <a:t>&lt;&lt;"\n\</a:t>
            </a:r>
            <a:r>
              <a:rPr lang="en-US" sz="1600" b="1" dirty="0" err="1"/>
              <a:t>nAfter</a:t>
            </a:r>
            <a:r>
              <a:rPr lang="en-US" sz="1600" b="1" dirty="0"/>
              <a:t> Fun1().\n";</a:t>
            </a:r>
          </a:p>
          <a:p>
            <a:pPr marL="0" indent="0">
              <a:buFont typeface="Arial" pitchFamily="34" charset="0"/>
              <a:buNone/>
            </a:pPr>
            <a:r>
              <a:rPr lang="fr-FR" sz="1600" b="1" dirty="0"/>
              <a:t>cout&lt;&lt;"a =\t"&lt;&lt;a&lt;&lt;"\</a:t>
            </a:r>
            <a:r>
              <a:rPr lang="fr-FR" sz="1600" b="1" dirty="0" err="1"/>
              <a:t>tb</a:t>
            </a:r>
            <a:r>
              <a:rPr lang="fr-FR" sz="1600" b="1" dirty="0"/>
              <a:t> =\t"&lt;&lt;b&lt;&lt;</a:t>
            </a:r>
            <a:r>
              <a:rPr lang="fr-FR" sz="1600" b="1" dirty="0" err="1"/>
              <a:t>endl</a:t>
            </a:r>
            <a:r>
              <a:rPr lang="fr-FR" sz="1600" b="1" dirty="0"/>
              <a:t>;</a:t>
            </a:r>
          </a:p>
          <a:p>
            <a:pPr marL="0" indent="0">
              <a:buFont typeface="Arial" pitchFamily="34" charset="0"/>
              <a:buNone/>
            </a:pPr>
            <a:endParaRPr lang="en-US" sz="1600" b="1" dirty="0"/>
          </a:p>
          <a:p>
            <a:pPr marL="0" indent="0">
              <a:buFont typeface="Arial" pitchFamily="34" charset="0"/>
              <a:buNone/>
            </a:pPr>
            <a:r>
              <a:rPr lang="fr-FR" sz="1600" b="1" dirty="0"/>
              <a:t>cout&lt;&lt;"\n\</a:t>
            </a:r>
            <a:r>
              <a:rPr lang="fr-FR" sz="1600" b="1" dirty="0" err="1"/>
              <a:t>n&amp;a</a:t>
            </a:r>
            <a:r>
              <a:rPr lang="fr-FR" sz="1600" b="1" dirty="0"/>
              <a:t> =\t"&lt;&lt;&amp;a&lt;&lt;"\</a:t>
            </a:r>
            <a:r>
              <a:rPr lang="fr-FR" sz="1600" b="1" dirty="0" err="1"/>
              <a:t>t&amp;b</a:t>
            </a:r>
            <a:r>
              <a:rPr lang="fr-FR" sz="1600" b="1" dirty="0"/>
              <a:t> =\t"&lt;&lt;&amp;b&lt;&lt;</a:t>
            </a:r>
            <a:r>
              <a:rPr lang="fr-FR" sz="1600" b="1" dirty="0" err="1"/>
              <a:t>endl</a:t>
            </a:r>
            <a:r>
              <a:rPr lang="fr-FR" sz="1600" b="1" dirty="0"/>
              <a:t>;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/>
              <a:t>}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>
                <a:solidFill>
                  <a:srgbClr val="C00000"/>
                </a:solidFill>
              </a:rPr>
              <a:t>void main()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>
                <a:solidFill>
                  <a:srgbClr val="C00000"/>
                </a:solidFill>
              </a:rPr>
              <a:t>{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 err="1">
                <a:solidFill>
                  <a:srgbClr val="C00000"/>
                </a:solidFill>
              </a:rPr>
              <a:t>TestParameters</a:t>
            </a:r>
            <a:r>
              <a:rPr lang="en-US" sz="1600" b="1" dirty="0">
                <a:solidFill>
                  <a:srgbClr val="C00000"/>
                </a:solidFill>
              </a:rPr>
              <a:t>();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>
                <a:solidFill>
                  <a:srgbClr val="C00000"/>
                </a:solidFill>
              </a:rPr>
              <a:t>}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158819"/>
              </p:ext>
            </p:extLst>
          </p:nvPr>
        </p:nvGraphicFramePr>
        <p:xfrm>
          <a:off x="6400800" y="1555496"/>
          <a:ext cx="25908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Return 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BD0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781800" y="6400800"/>
            <a:ext cx="197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Function Call Stack</a:t>
            </a:r>
          </a:p>
        </p:txBody>
      </p:sp>
    </p:spTree>
    <p:extLst>
      <p:ext uri="{BB962C8B-B14F-4D97-AF65-F5344CB8AC3E}">
        <p14:creationId xmlns:p14="http://schemas.microsoft.com/office/powerpoint/2010/main" val="2636552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 – Lecture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Arithmetic and Logical Operations with Pointers</a:t>
            </a:r>
          </a:p>
          <a:p>
            <a:pPr lvl="1"/>
            <a:r>
              <a:rPr lang="en-US" dirty="0" err="1"/>
              <a:t>Ptr</a:t>
            </a:r>
            <a:r>
              <a:rPr lang="en-US" dirty="0"/>
              <a:t>++</a:t>
            </a:r>
          </a:p>
          <a:p>
            <a:pPr lvl="1"/>
            <a:r>
              <a:rPr lang="en-US" dirty="0" err="1"/>
              <a:t>Ptr</a:t>
            </a:r>
            <a:r>
              <a:rPr lang="en-US" dirty="0"/>
              <a:t>--</a:t>
            </a:r>
          </a:p>
          <a:p>
            <a:pPr lvl="1"/>
            <a:r>
              <a:rPr lang="en-US" dirty="0"/>
              <a:t>Ptr+1</a:t>
            </a:r>
          </a:p>
          <a:p>
            <a:pPr lvl="1"/>
            <a:r>
              <a:rPr lang="en-US" dirty="0"/>
              <a:t>Ptr1 &lt; Ptr2</a:t>
            </a:r>
          </a:p>
        </p:txBody>
      </p:sp>
    </p:spTree>
    <p:extLst>
      <p:ext uri="{BB962C8B-B14F-4D97-AF65-F5344CB8AC3E}">
        <p14:creationId xmlns:p14="http://schemas.microsoft.com/office/powerpoint/2010/main" val="24654713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"/>
            <a:ext cx="8229600" cy="749808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Calls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3581400" cy="59436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/>
              <a:t>void Fun1(</a:t>
            </a:r>
            <a:r>
              <a:rPr lang="en-US" sz="1600" b="1" dirty="0" err="1"/>
              <a:t>int</a:t>
            </a:r>
            <a:r>
              <a:rPr lang="en-US" sz="1600" b="1" dirty="0"/>
              <a:t> x, </a:t>
            </a:r>
            <a:r>
              <a:rPr lang="en-US" sz="1600" b="1" dirty="0" err="1"/>
              <a:t>int</a:t>
            </a:r>
            <a:r>
              <a:rPr lang="en-US" sz="1600" b="1" dirty="0"/>
              <a:t>&amp; y)</a:t>
            </a:r>
          </a:p>
          <a:p>
            <a:pPr marL="0" indent="0">
              <a:buNone/>
            </a:pPr>
            <a:r>
              <a:rPr lang="en-US" sz="1600" b="1" dirty="0"/>
              <a:t>{</a:t>
            </a:r>
          </a:p>
          <a:p>
            <a:pPr marL="0" indent="0">
              <a:buNone/>
            </a:pPr>
            <a:r>
              <a:rPr lang="en-US" sz="1600" b="1" dirty="0" err="1"/>
              <a:t>int</a:t>
            </a:r>
            <a:r>
              <a:rPr lang="en-US" sz="1600" b="1" dirty="0"/>
              <a:t> z = 999;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 err="1"/>
              <a:t>cout</a:t>
            </a:r>
            <a:r>
              <a:rPr lang="en-US" sz="1600" b="1" dirty="0"/>
              <a:t>&lt;&lt;"\n\</a:t>
            </a:r>
            <a:r>
              <a:rPr lang="en-US" sz="1600" b="1" dirty="0" err="1"/>
              <a:t>nEntered</a:t>
            </a:r>
            <a:r>
              <a:rPr lang="en-US" sz="1600" b="1" dirty="0"/>
              <a:t> Fun1().\n";</a:t>
            </a:r>
          </a:p>
          <a:p>
            <a:pPr marL="0" indent="0">
              <a:buNone/>
            </a:pPr>
            <a:r>
              <a:rPr lang="fr-FR" sz="1600" b="1" dirty="0"/>
              <a:t>cout&lt;&lt;"x =\t"&lt;&lt;x&lt;&lt;"\</a:t>
            </a:r>
            <a:r>
              <a:rPr lang="fr-FR" sz="1600" b="1" dirty="0" err="1"/>
              <a:t>ty</a:t>
            </a:r>
            <a:r>
              <a:rPr lang="fr-FR" sz="1600" b="1" dirty="0"/>
              <a:t> =\t"&lt;&lt;y&lt;&lt;</a:t>
            </a:r>
            <a:r>
              <a:rPr lang="fr-FR" sz="1600" b="1" dirty="0" err="1"/>
              <a:t>endl</a:t>
            </a:r>
            <a:r>
              <a:rPr lang="fr-FR" sz="1600" b="1" dirty="0"/>
              <a:t>;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x = 111;</a:t>
            </a:r>
          </a:p>
          <a:p>
            <a:pPr marL="0" indent="0">
              <a:buNone/>
            </a:pPr>
            <a:r>
              <a:rPr lang="en-US" sz="1600" b="1" dirty="0"/>
              <a:t>y = 222;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 err="1"/>
              <a:t>cout</a:t>
            </a:r>
            <a:r>
              <a:rPr lang="en-US" sz="1600" b="1" dirty="0"/>
              <a:t>&lt;&lt;"\n\</a:t>
            </a:r>
            <a:r>
              <a:rPr lang="en-US" sz="1600" b="1" dirty="0" err="1"/>
              <a:t>nLeaving</a:t>
            </a:r>
            <a:r>
              <a:rPr lang="en-US" sz="1600" b="1" dirty="0"/>
              <a:t> Fun1().\n";</a:t>
            </a:r>
          </a:p>
          <a:p>
            <a:pPr marL="0" indent="0">
              <a:buNone/>
            </a:pPr>
            <a:r>
              <a:rPr lang="fr-FR" sz="1600" b="1" dirty="0"/>
              <a:t>cout&lt;&lt;"x =\t"&lt;&lt;x&lt;&lt;"\</a:t>
            </a:r>
            <a:r>
              <a:rPr lang="fr-FR" sz="1600" b="1" dirty="0" err="1"/>
              <a:t>ty</a:t>
            </a:r>
            <a:r>
              <a:rPr lang="fr-FR" sz="1600" b="1" dirty="0"/>
              <a:t> =\t"&lt;&lt;y&lt;&lt;</a:t>
            </a:r>
            <a:r>
              <a:rPr lang="fr-FR" sz="1600" b="1" dirty="0" err="1"/>
              <a:t>endl</a:t>
            </a:r>
            <a:r>
              <a:rPr lang="fr-FR" sz="1600" b="1" dirty="0"/>
              <a:t>;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fr-FR" sz="1600" b="1" dirty="0"/>
              <a:t>cout&lt;&lt;"\n\</a:t>
            </a:r>
            <a:r>
              <a:rPr lang="fr-FR" sz="1600" b="1" dirty="0" err="1"/>
              <a:t>n&amp;x</a:t>
            </a:r>
            <a:r>
              <a:rPr lang="fr-FR" sz="1600" b="1" dirty="0"/>
              <a:t> =\t"&lt;&lt;&amp;x&lt;&lt;"\</a:t>
            </a:r>
            <a:r>
              <a:rPr lang="fr-FR" sz="1600" b="1" dirty="0" err="1"/>
              <a:t>t&amp;y</a:t>
            </a:r>
            <a:r>
              <a:rPr lang="fr-FR" sz="1600" b="1" dirty="0"/>
              <a:t>=\t"&lt;&lt;&amp;y&lt;&lt;</a:t>
            </a:r>
            <a:r>
              <a:rPr lang="fr-FR" sz="1600" b="1" dirty="0" err="1"/>
              <a:t>endl</a:t>
            </a:r>
            <a:r>
              <a:rPr lang="fr-FR" sz="1600" b="1" dirty="0"/>
              <a:t>;</a:t>
            </a:r>
          </a:p>
          <a:p>
            <a:pPr marL="0" indent="0">
              <a:buNone/>
            </a:pPr>
            <a:r>
              <a:rPr lang="en-US" sz="1600" b="1" dirty="0"/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733800" y="762000"/>
            <a:ext cx="4876800" cy="5943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b="1" dirty="0">
                <a:solidFill>
                  <a:srgbClr val="C00000"/>
                </a:solidFill>
              </a:rPr>
              <a:t>void </a:t>
            </a:r>
            <a:r>
              <a:rPr lang="en-US" sz="1600" b="1" dirty="0" err="1">
                <a:solidFill>
                  <a:srgbClr val="C00000"/>
                </a:solidFill>
              </a:rPr>
              <a:t>TestParameters</a:t>
            </a:r>
            <a:r>
              <a:rPr lang="en-US" sz="1600" b="1" dirty="0">
                <a:solidFill>
                  <a:srgbClr val="C00000"/>
                </a:solidFill>
              </a:rPr>
              <a:t>()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>
                <a:solidFill>
                  <a:srgbClr val="C00000"/>
                </a:solidFill>
              </a:rPr>
              <a:t>{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 err="1">
                <a:solidFill>
                  <a:srgbClr val="C00000"/>
                </a:solidFill>
              </a:rPr>
              <a:t>int</a:t>
            </a:r>
            <a:r>
              <a:rPr lang="en-US" sz="1600" b="1" dirty="0">
                <a:solidFill>
                  <a:srgbClr val="C00000"/>
                </a:solidFill>
              </a:rPr>
              <a:t> a = 10;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 err="1">
                <a:solidFill>
                  <a:srgbClr val="C00000"/>
                </a:solidFill>
              </a:rPr>
              <a:t>int</a:t>
            </a:r>
            <a:r>
              <a:rPr lang="en-US" sz="1600" b="1" dirty="0">
                <a:solidFill>
                  <a:srgbClr val="C00000"/>
                </a:solidFill>
              </a:rPr>
              <a:t> b = 20;</a:t>
            </a:r>
          </a:p>
          <a:p>
            <a:pPr marL="0" indent="0">
              <a:buFont typeface="Arial" pitchFamily="34" charset="0"/>
              <a:buNone/>
            </a:pPr>
            <a:endParaRPr lang="en-US" sz="1600" b="1" dirty="0">
              <a:solidFill>
                <a:srgbClr val="C00000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US" sz="1600" b="1" dirty="0" err="1">
                <a:solidFill>
                  <a:srgbClr val="C00000"/>
                </a:solidFill>
              </a:rPr>
              <a:t>cout</a:t>
            </a:r>
            <a:r>
              <a:rPr lang="en-US" sz="1600" b="1" dirty="0">
                <a:solidFill>
                  <a:srgbClr val="C00000"/>
                </a:solidFill>
              </a:rPr>
              <a:t>&lt;&lt;"Before calling Fun1().\n";</a:t>
            </a:r>
          </a:p>
          <a:p>
            <a:pPr marL="0" indent="0">
              <a:buFont typeface="Arial" pitchFamily="34" charset="0"/>
              <a:buNone/>
            </a:pPr>
            <a:r>
              <a:rPr lang="fr-FR" sz="1600" b="1" dirty="0">
                <a:solidFill>
                  <a:srgbClr val="C00000"/>
                </a:solidFill>
              </a:rPr>
              <a:t>cout&lt;&lt;"a =\t"&lt;&lt;a&lt;&lt;"\</a:t>
            </a:r>
            <a:r>
              <a:rPr lang="fr-FR" sz="1600" b="1" dirty="0" err="1">
                <a:solidFill>
                  <a:srgbClr val="C00000"/>
                </a:solidFill>
              </a:rPr>
              <a:t>tb</a:t>
            </a:r>
            <a:r>
              <a:rPr lang="fr-FR" sz="1600" b="1" dirty="0">
                <a:solidFill>
                  <a:srgbClr val="C00000"/>
                </a:solidFill>
              </a:rPr>
              <a:t> =\t"&lt;&lt;b&lt;&lt;</a:t>
            </a:r>
            <a:r>
              <a:rPr lang="fr-FR" sz="1600" b="1" dirty="0" err="1">
                <a:solidFill>
                  <a:srgbClr val="C00000"/>
                </a:solidFill>
              </a:rPr>
              <a:t>endl</a:t>
            </a:r>
            <a:r>
              <a:rPr lang="fr-FR" sz="1600" b="1" dirty="0">
                <a:solidFill>
                  <a:srgbClr val="C00000"/>
                </a:solidFill>
              </a:rPr>
              <a:t>;</a:t>
            </a:r>
          </a:p>
          <a:p>
            <a:pPr marL="0" indent="0">
              <a:buFont typeface="Arial" pitchFamily="34" charset="0"/>
              <a:buNone/>
            </a:pPr>
            <a:endParaRPr lang="en-US" sz="1600" b="1" dirty="0">
              <a:solidFill>
                <a:srgbClr val="C00000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US" sz="1600" b="1" dirty="0">
                <a:solidFill>
                  <a:srgbClr val="C00000"/>
                </a:solidFill>
              </a:rPr>
              <a:t>Fun1(</a:t>
            </a:r>
            <a:r>
              <a:rPr lang="en-US" sz="1600" b="1" dirty="0" err="1">
                <a:solidFill>
                  <a:srgbClr val="C00000"/>
                </a:solidFill>
              </a:rPr>
              <a:t>a,b</a:t>
            </a:r>
            <a:r>
              <a:rPr lang="en-US" sz="1600" b="1" dirty="0">
                <a:solidFill>
                  <a:srgbClr val="C00000"/>
                </a:solidFill>
              </a:rPr>
              <a:t>);</a:t>
            </a:r>
          </a:p>
          <a:p>
            <a:pPr marL="0" indent="0">
              <a:buFont typeface="Arial" pitchFamily="34" charset="0"/>
              <a:buNone/>
            </a:pPr>
            <a:endParaRPr lang="en-US" sz="1600" b="1" dirty="0">
              <a:solidFill>
                <a:srgbClr val="C00000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US" sz="1600" b="1" dirty="0" err="1">
                <a:solidFill>
                  <a:srgbClr val="C00000"/>
                </a:solidFill>
              </a:rPr>
              <a:t>cout</a:t>
            </a:r>
            <a:r>
              <a:rPr lang="en-US" sz="1600" b="1" dirty="0">
                <a:solidFill>
                  <a:srgbClr val="C00000"/>
                </a:solidFill>
              </a:rPr>
              <a:t>&lt;&lt;"\n\</a:t>
            </a:r>
            <a:r>
              <a:rPr lang="en-US" sz="1600" b="1" dirty="0" err="1">
                <a:solidFill>
                  <a:srgbClr val="C00000"/>
                </a:solidFill>
              </a:rPr>
              <a:t>nAfter</a:t>
            </a:r>
            <a:r>
              <a:rPr lang="en-US" sz="1600" b="1" dirty="0">
                <a:solidFill>
                  <a:srgbClr val="C00000"/>
                </a:solidFill>
              </a:rPr>
              <a:t> Fun1().\n";</a:t>
            </a:r>
          </a:p>
          <a:p>
            <a:pPr marL="0" indent="0">
              <a:buFont typeface="Arial" pitchFamily="34" charset="0"/>
              <a:buNone/>
            </a:pPr>
            <a:r>
              <a:rPr lang="fr-FR" sz="1600" b="1" dirty="0">
                <a:solidFill>
                  <a:srgbClr val="C00000"/>
                </a:solidFill>
              </a:rPr>
              <a:t>cout&lt;&lt;"a =\t"&lt;&lt;a&lt;&lt;"\</a:t>
            </a:r>
            <a:r>
              <a:rPr lang="fr-FR" sz="1600" b="1" dirty="0" err="1">
                <a:solidFill>
                  <a:srgbClr val="C00000"/>
                </a:solidFill>
              </a:rPr>
              <a:t>tb</a:t>
            </a:r>
            <a:r>
              <a:rPr lang="fr-FR" sz="1600" b="1" dirty="0">
                <a:solidFill>
                  <a:srgbClr val="C00000"/>
                </a:solidFill>
              </a:rPr>
              <a:t> =\t"&lt;&lt;b&lt;&lt;</a:t>
            </a:r>
            <a:r>
              <a:rPr lang="fr-FR" sz="1600" b="1" dirty="0" err="1">
                <a:solidFill>
                  <a:srgbClr val="C00000"/>
                </a:solidFill>
              </a:rPr>
              <a:t>endl</a:t>
            </a:r>
            <a:r>
              <a:rPr lang="fr-FR" sz="1600" b="1" dirty="0">
                <a:solidFill>
                  <a:srgbClr val="C00000"/>
                </a:solidFill>
              </a:rPr>
              <a:t>;</a:t>
            </a:r>
          </a:p>
          <a:p>
            <a:pPr marL="0" indent="0">
              <a:buFont typeface="Arial" pitchFamily="34" charset="0"/>
              <a:buNone/>
            </a:pPr>
            <a:endParaRPr lang="en-US" sz="1600" b="1" dirty="0">
              <a:solidFill>
                <a:srgbClr val="C00000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fr-FR" sz="1600" b="1" dirty="0">
                <a:solidFill>
                  <a:srgbClr val="C00000"/>
                </a:solidFill>
              </a:rPr>
              <a:t>cout&lt;&lt;"\n\</a:t>
            </a:r>
            <a:r>
              <a:rPr lang="fr-FR" sz="1600" b="1" dirty="0" err="1">
                <a:solidFill>
                  <a:srgbClr val="C00000"/>
                </a:solidFill>
              </a:rPr>
              <a:t>n&amp;a</a:t>
            </a:r>
            <a:r>
              <a:rPr lang="fr-FR" sz="1600" b="1" dirty="0">
                <a:solidFill>
                  <a:srgbClr val="C00000"/>
                </a:solidFill>
              </a:rPr>
              <a:t> =\t"&lt;&lt;&amp;a&lt;&lt;"\</a:t>
            </a:r>
            <a:r>
              <a:rPr lang="fr-FR" sz="1600" b="1" dirty="0" err="1">
                <a:solidFill>
                  <a:srgbClr val="C00000"/>
                </a:solidFill>
              </a:rPr>
              <a:t>t&amp;b</a:t>
            </a:r>
            <a:r>
              <a:rPr lang="fr-FR" sz="1600" b="1" dirty="0">
                <a:solidFill>
                  <a:srgbClr val="C00000"/>
                </a:solidFill>
              </a:rPr>
              <a:t> =\t"&lt;&lt;&amp;b&lt;&lt;</a:t>
            </a:r>
            <a:r>
              <a:rPr lang="fr-FR" sz="1600" b="1" dirty="0" err="1">
                <a:solidFill>
                  <a:srgbClr val="C00000"/>
                </a:solidFill>
              </a:rPr>
              <a:t>endl</a:t>
            </a:r>
            <a:r>
              <a:rPr lang="fr-FR" sz="1600" b="1" dirty="0">
                <a:solidFill>
                  <a:srgbClr val="C00000"/>
                </a:solidFill>
              </a:rPr>
              <a:t>;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>
                <a:solidFill>
                  <a:srgbClr val="C00000"/>
                </a:solidFill>
              </a:rPr>
              <a:t>}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/>
              <a:t>void main()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/>
              <a:t>{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 err="1"/>
              <a:t>TestParameters</a:t>
            </a:r>
            <a:r>
              <a:rPr lang="en-US" sz="1600" b="1" dirty="0"/>
              <a:t>();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/>
              <a:t>}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21678"/>
              </p:ext>
            </p:extLst>
          </p:nvPr>
        </p:nvGraphicFramePr>
        <p:xfrm>
          <a:off x="6400800" y="1555496"/>
          <a:ext cx="25908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B = 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 = 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Return 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Return 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BD0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781800" y="6400800"/>
            <a:ext cx="197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Function Call Stack</a:t>
            </a:r>
          </a:p>
        </p:txBody>
      </p:sp>
    </p:spTree>
    <p:extLst>
      <p:ext uri="{BB962C8B-B14F-4D97-AF65-F5344CB8AC3E}">
        <p14:creationId xmlns:p14="http://schemas.microsoft.com/office/powerpoint/2010/main" val="37885433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"/>
            <a:ext cx="8229600" cy="749808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Calls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3581400" cy="59436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C00000"/>
                </a:solidFill>
              </a:rPr>
              <a:t>void Fun1(</a:t>
            </a:r>
            <a:r>
              <a:rPr lang="en-US" sz="1600" b="1" dirty="0" err="1">
                <a:solidFill>
                  <a:srgbClr val="C00000"/>
                </a:solidFill>
              </a:rPr>
              <a:t>int</a:t>
            </a:r>
            <a:r>
              <a:rPr lang="en-US" sz="1600" b="1" dirty="0">
                <a:solidFill>
                  <a:srgbClr val="C00000"/>
                </a:solidFill>
              </a:rPr>
              <a:t> x, </a:t>
            </a:r>
            <a:r>
              <a:rPr lang="en-US" sz="1600" b="1" dirty="0" err="1">
                <a:solidFill>
                  <a:srgbClr val="C00000"/>
                </a:solidFill>
              </a:rPr>
              <a:t>int</a:t>
            </a:r>
            <a:r>
              <a:rPr lang="en-US" sz="1600" b="1" dirty="0">
                <a:solidFill>
                  <a:srgbClr val="C00000"/>
                </a:solidFill>
              </a:rPr>
              <a:t>&amp; y)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C0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600" b="1" dirty="0" err="1">
                <a:solidFill>
                  <a:srgbClr val="C00000"/>
                </a:solidFill>
              </a:rPr>
              <a:t>int</a:t>
            </a:r>
            <a:r>
              <a:rPr lang="en-US" sz="1600" b="1" dirty="0">
                <a:solidFill>
                  <a:srgbClr val="C00000"/>
                </a:solidFill>
              </a:rPr>
              <a:t> z = 999;</a:t>
            </a:r>
          </a:p>
          <a:p>
            <a:pPr marL="0" indent="0">
              <a:buNone/>
            </a:pPr>
            <a:endParaRPr lang="en-US" sz="16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1600" b="1" dirty="0" err="1">
                <a:solidFill>
                  <a:srgbClr val="C00000"/>
                </a:solidFill>
              </a:rPr>
              <a:t>cout</a:t>
            </a:r>
            <a:r>
              <a:rPr lang="en-US" sz="1600" b="1" dirty="0">
                <a:solidFill>
                  <a:srgbClr val="C00000"/>
                </a:solidFill>
              </a:rPr>
              <a:t>&lt;&lt;"\n\</a:t>
            </a:r>
            <a:r>
              <a:rPr lang="en-US" sz="1600" b="1" dirty="0" err="1">
                <a:solidFill>
                  <a:srgbClr val="C00000"/>
                </a:solidFill>
              </a:rPr>
              <a:t>nEntered</a:t>
            </a:r>
            <a:r>
              <a:rPr lang="en-US" sz="1600" b="1" dirty="0">
                <a:solidFill>
                  <a:srgbClr val="C00000"/>
                </a:solidFill>
              </a:rPr>
              <a:t> Fun1().\n";</a:t>
            </a:r>
          </a:p>
          <a:p>
            <a:pPr marL="0" indent="0">
              <a:buNone/>
            </a:pPr>
            <a:r>
              <a:rPr lang="fr-FR" sz="1600" b="1" dirty="0">
                <a:solidFill>
                  <a:srgbClr val="C00000"/>
                </a:solidFill>
              </a:rPr>
              <a:t>cout&lt;&lt;"x =\t"&lt;&lt;x&lt;&lt;"\</a:t>
            </a:r>
            <a:r>
              <a:rPr lang="fr-FR" sz="1600" b="1" dirty="0" err="1">
                <a:solidFill>
                  <a:srgbClr val="C00000"/>
                </a:solidFill>
              </a:rPr>
              <a:t>ty</a:t>
            </a:r>
            <a:r>
              <a:rPr lang="fr-FR" sz="1600" b="1" dirty="0">
                <a:solidFill>
                  <a:srgbClr val="C00000"/>
                </a:solidFill>
              </a:rPr>
              <a:t> =\t"&lt;&lt;y&lt;&lt;</a:t>
            </a:r>
            <a:r>
              <a:rPr lang="fr-FR" sz="1600" b="1" dirty="0" err="1">
                <a:solidFill>
                  <a:srgbClr val="C00000"/>
                </a:solidFill>
              </a:rPr>
              <a:t>endl</a:t>
            </a:r>
            <a:r>
              <a:rPr lang="fr-FR" sz="1600" b="1" dirty="0">
                <a:solidFill>
                  <a:srgbClr val="C00000"/>
                </a:solidFill>
              </a:rPr>
              <a:t>;</a:t>
            </a:r>
          </a:p>
          <a:p>
            <a:pPr marL="0" indent="0">
              <a:buNone/>
            </a:pPr>
            <a:endParaRPr lang="en-US" sz="16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C00000"/>
                </a:solidFill>
              </a:rPr>
              <a:t>x = 111;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C00000"/>
                </a:solidFill>
              </a:rPr>
              <a:t>y = 222;</a:t>
            </a:r>
          </a:p>
          <a:p>
            <a:pPr marL="0" indent="0">
              <a:buNone/>
            </a:pPr>
            <a:endParaRPr lang="en-US" sz="16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1600" b="1" dirty="0" err="1">
                <a:solidFill>
                  <a:srgbClr val="C00000"/>
                </a:solidFill>
              </a:rPr>
              <a:t>cout</a:t>
            </a:r>
            <a:r>
              <a:rPr lang="en-US" sz="1600" b="1" dirty="0">
                <a:solidFill>
                  <a:srgbClr val="C00000"/>
                </a:solidFill>
              </a:rPr>
              <a:t>&lt;&lt;"\n\</a:t>
            </a:r>
            <a:r>
              <a:rPr lang="en-US" sz="1600" b="1" dirty="0" err="1">
                <a:solidFill>
                  <a:srgbClr val="C00000"/>
                </a:solidFill>
              </a:rPr>
              <a:t>nLeaving</a:t>
            </a:r>
            <a:r>
              <a:rPr lang="en-US" sz="1600" b="1" dirty="0">
                <a:solidFill>
                  <a:srgbClr val="C00000"/>
                </a:solidFill>
              </a:rPr>
              <a:t> Fun1().\n";</a:t>
            </a:r>
          </a:p>
          <a:p>
            <a:pPr marL="0" indent="0">
              <a:buNone/>
            </a:pPr>
            <a:r>
              <a:rPr lang="fr-FR" sz="1600" b="1" dirty="0">
                <a:solidFill>
                  <a:srgbClr val="C00000"/>
                </a:solidFill>
              </a:rPr>
              <a:t>cout&lt;&lt;"x =\t"&lt;&lt;x&lt;&lt;"\</a:t>
            </a:r>
            <a:r>
              <a:rPr lang="fr-FR" sz="1600" b="1" dirty="0" err="1">
                <a:solidFill>
                  <a:srgbClr val="C00000"/>
                </a:solidFill>
              </a:rPr>
              <a:t>ty</a:t>
            </a:r>
            <a:r>
              <a:rPr lang="fr-FR" sz="1600" b="1" dirty="0">
                <a:solidFill>
                  <a:srgbClr val="C00000"/>
                </a:solidFill>
              </a:rPr>
              <a:t> =\t"&lt;&lt;y&lt;&lt;</a:t>
            </a:r>
            <a:r>
              <a:rPr lang="fr-FR" sz="1600" b="1" dirty="0" err="1">
                <a:solidFill>
                  <a:srgbClr val="C00000"/>
                </a:solidFill>
              </a:rPr>
              <a:t>endl</a:t>
            </a:r>
            <a:r>
              <a:rPr lang="fr-FR" sz="1600" b="1" dirty="0">
                <a:solidFill>
                  <a:srgbClr val="C00000"/>
                </a:solidFill>
              </a:rPr>
              <a:t>;</a:t>
            </a:r>
          </a:p>
          <a:p>
            <a:pPr marL="0" indent="0">
              <a:buNone/>
            </a:pPr>
            <a:endParaRPr lang="en-US" sz="16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fr-FR" sz="1600" b="1" dirty="0">
                <a:solidFill>
                  <a:srgbClr val="C00000"/>
                </a:solidFill>
              </a:rPr>
              <a:t>cout&lt;&lt;"\n\</a:t>
            </a:r>
            <a:r>
              <a:rPr lang="fr-FR" sz="1600" b="1" dirty="0" err="1">
                <a:solidFill>
                  <a:srgbClr val="C00000"/>
                </a:solidFill>
              </a:rPr>
              <a:t>n&amp;x</a:t>
            </a:r>
            <a:r>
              <a:rPr lang="fr-FR" sz="1600" b="1" dirty="0">
                <a:solidFill>
                  <a:srgbClr val="C00000"/>
                </a:solidFill>
              </a:rPr>
              <a:t> =\t"&lt;&lt;&amp;x&lt;&lt;"\</a:t>
            </a:r>
            <a:r>
              <a:rPr lang="fr-FR" sz="1600" b="1" dirty="0" err="1">
                <a:solidFill>
                  <a:srgbClr val="C00000"/>
                </a:solidFill>
              </a:rPr>
              <a:t>t&amp;y</a:t>
            </a:r>
            <a:r>
              <a:rPr lang="fr-FR" sz="1600" b="1" dirty="0">
                <a:solidFill>
                  <a:srgbClr val="C00000"/>
                </a:solidFill>
              </a:rPr>
              <a:t>=\t"&lt;&lt;&amp;y&lt;&lt;</a:t>
            </a:r>
            <a:r>
              <a:rPr lang="fr-FR" sz="1600" b="1" dirty="0" err="1">
                <a:solidFill>
                  <a:srgbClr val="C00000"/>
                </a:solidFill>
              </a:rPr>
              <a:t>endl</a:t>
            </a:r>
            <a:r>
              <a:rPr lang="fr-FR" sz="1600" b="1" dirty="0">
                <a:solidFill>
                  <a:srgbClr val="C0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C00000"/>
                </a:solidFill>
              </a:rPr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733800" y="762000"/>
            <a:ext cx="4876800" cy="5943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b="1" dirty="0"/>
              <a:t>void </a:t>
            </a:r>
            <a:r>
              <a:rPr lang="en-US" sz="1600" b="1" dirty="0" err="1"/>
              <a:t>TestParameters</a:t>
            </a:r>
            <a:r>
              <a:rPr lang="en-US" sz="1600" b="1" dirty="0"/>
              <a:t>()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/>
              <a:t>{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 err="1"/>
              <a:t>int</a:t>
            </a:r>
            <a:r>
              <a:rPr lang="en-US" sz="1600" b="1" dirty="0"/>
              <a:t> a = 10;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 err="1"/>
              <a:t>int</a:t>
            </a:r>
            <a:r>
              <a:rPr lang="en-US" sz="1600" b="1" dirty="0"/>
              <a:t> b = 20;</a:t>
            </a:r>
          </a:p>
          <a:p>
            <a:pPr marL="0" indent="0">
              <a:buFont typeface="Arial" pitchFamily="34" charset="0"/>
              <a:buNone/>
            </a:pPr>
            <a:endParaRPr lang="en-US" sz="1600" b="1" dirty="0"/>
          </a:p>
          <a:p>
            <a:pPr marL="0" indent="0">
              <a:buFont typeface="Arial" pitchFamily="34" charset="0"/>
              <a:buNone/>
            </a:pPr>
            <a:r>
              <a:rPr lang="en-US" sz="1600" b="1" dirty="0" err="1"/>
              <a:t>cout</a:t>
            </a:r>
            <a:r>
              <a:rPr lang="en-US" sz="1600" b="1" dirty="0"/>
              <a:t>&lt;&lt;"Before calling Fun1().\n";</a:t>
            </a:r>
          </a:p>
          <a:p>
            <a:pPr marL="0" indent="0">
              <a:buFont typeface="Arial" pitchFamily="34" charset="0"/>
              <a:buNone/>
            </a:pPr>
            <a:r>
              <a:rPr lang="fr-FR" sz="1600" b="1" dirty="0"/>
              <a:t>cout&lt;&lt;"a =\t"&lt;&lt;a&lt;&lt;"\</a:t>
            </a:r>
            <a:r>
              <a:rPr lang="fr-FR" sz="1600" b="1" dirty="0" err="1"/>
              <a:t>tb</a:t>
            </a:r>
            <a:r>
              <a:rPr lang="fr-FR" sz="1600" b="1" dirty="0"/>
              <a:t> =\t"&lt;&lt;b&lt;&lt;</a:t>
            </a:r>
            <a:r>
              <a:rPr lang="fr-FR" sz="1600" b="1" dirty="0" err="1"/>
              <a:t>endl</a:t>
            </a:r>
            <a:r>
              <a:rPr lang="fr-FR" sz="1600" b="1" dirty="0"/>
              <a:t>;</a:t>
            </a:r>
          </a:p>
          <a:p>
            <a:pPr marL="0" indent="0">
              <a:buFont typeface="Arial" pitchFamily="34" charset="0"/>
              <a:buNone/>
            </a:pPr>
            <a:endParaRPr lang="en-US" sz="1600" b="1" dirty="0"/>
          </a:p>
          <a:p>
            <a:pPr marL="0" indent="0">
              <a:buFont typeface="Arial" pitchFamily="34" charset="0"/>
              <a:buNone/>
            </a:pPr>
            <a:r>
              <a:rPr lang="en-US" sz="1600" b="1" dirty="0"/>
              <a:t>Fun1(</a:t>
            </a:r>
            <a:r>
              <a:rPr lang="en-US" sz="1600" b="1" dirty="0" err="1"/>
              <a:t>a,b</a:t>
            </a:r>
            <a:r>
              <a:rPr lang="en-US" sz="1600" b="1" dirty="0"/>
              <a:t>);</a:t>
            </a:r>
          </a:p>
          <a:p>
            <a:pPr marL="0" indent="0">
              <a:buFont typeface="Arial" pitchFamily="34" charset="0"/>
              <a:buNone/>
            </a:pPr>
            <a:endParaRPr lang="en-US" sz="1600" b="1" dirty="0"/>
          </a:p>
          <a:p>
            <a:pPr marL="0" indent="0">
              <a:buFont typeface="Arial" pitchFamily="34" charset="0"/>
              <a:buNone/>
            </a:pPr>
            <a:r>
              <a:rPr lang="en-US" sz="1600" b="1" dirty="0" err="1"/>
              <a:t>cout</a:t>
            </a:r>
            <a:r>
              <a:rPr lang="en-US" sz="1600" b="1" dirty="0"/>
              <a:t>&lt;&lt;"\n\</a:t>
            </a:r>
            <a:r>
              <a:rPr lang="en-US" sz="1600" b="1" dirty="0" err="1"/>
              <a:t>nAfter</a:t>
            </a:r>
            <a:r>
              <a:rPr lang="en-US" sz="1600" b="1" dirty="0"/>
              <a:t> Fun1().\n";</a:t>
            </a:r>
          </a:p>
          <a:p>
            <a:pPr marL="0" indent="0">
              <a:buFont typeface="Arial" pitchFamily="34" charset="0"/>
              <a:buNone/>
            </a:pPr>
            <a:r>
              <a:rPr lang="fr-FR" sz="1600" b="1" dirty="0"/>
              <a:t>cout&lt;&lt;"a =\t"&lt;&lt;a&lt;&lt;"\</a:t>
            </a:r>
            <a:r>
              <a:rPr lang="fr-FR" sz="1600" b="1" dirty="0" err="1"/>
              <a:t>tb</a:t>
            </a:r>
            <a:r>
              <a:rPr lang="fr-FR" sz="1600" b="1" dirty="0"/>
              <a:t> =\t"&lt;&lt;b&lt;&lt;</a:t>
            </a:r>
            <a:r>
              <a:rPr lang="fr-FR" sz="1600" b="1" dirty="0" err="1"/>
              <a:t>endl</a:t>
            </a:r>
            <a:r>
              <a:rPr lang="fr-FR" sz="1600" b="1" dirty="0"/>
              <a:t>;</a:t>
            </a:r>
          </a:p>
          <a:p>
            <a:pPr marL="0" indent="0">
              <a:buFont typeface="Arial" pitchFamily="34" charset="0"/>
              <a:buNone/>
            </a:pPr>
            <a:endParaRPr lang="en-US" sz="1600" b="1" dirty="0"/>
          </a:p>
          <a:p>
            <a:pPr marL="0" indent="0">
              <a:buFont typeface="Arial" pitchFamily="34" charset="0"/>
              <a:buNone/>
            </a:pPr>
            <a:r>
              <a:rPr lang="fr-FR" sz="1600" b="1" dirty="0"/>
              <a:t>cout&lt;&lt;"\n\</a:t>
            </a:r>
            <a:r>
              <a:rPr lang="fr-FR" sz="1600" b="1" dirty="0" err="1"/>
              <a:t>n&amp;a</a:t>
            </a:r>
            <a:r>
              <a:rPr lang="fr-FR" sz="1600" b="1" dirty="0"/>
              <a:t> =\t"&lt;&lt;&amp;a&lt;&lt;"\</a:t>
            </a:r>
            <a:r>
              <a:rPr lang="fr-FR" sz="1600" b="1" dirty="0" err="1"/>
              <a:t>t&amp;b</a:t>
            </a:r>
            <a:r>
              <a:rPr lang="fr-FR" sz="1600" b="1" dirty="0"/>
              <a:t> =\t"&lt;&lt;&amp;b&lt;&lt;</a:t>
            </a:r>
            <a:r>
              <a:rPr lang="fr-FR" sz="1600" b="1" dirty="0" err="1"/>
              <a:t>endl</a:t>
            </a:r>
            <a:r>
              <a:rPr lang="fr-FR" sz="1600" b="1" dirty="0"/>
              <a:t>;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/>
              <a:t>}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/>
              <a:t>void main()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/>
              <a:t>{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 err="1"/>
              <a:t>TestParameters</a:t>
            </a:r>
            <a:r>
              <a:rPr lang="en-US" sz="1600" b="1" dirty="0"/>
              <a:t>();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/>
              <a:t>}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377790"/>
              </p:ext>
            </p:extLst>
          </p:nvPr>
        </p:nvGraphicFramePr>
        <p:xfrm>
          <a:off x="6400800" y="1555496"/>
          <a:ext cx="25908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 z = 999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x =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Return 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C00CC"/>
                          </a:solidFill>
                        </a:rPr>
                        <a:t>(Y)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B = 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 = 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Return 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Return 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BD0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781800" y="6400800"/>
            <a:ext cx="197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Function Call Stack</a:t>
            </a:r>
          </a:p>
        </p:txBody>
      </p:sp>
    </p:spTree>
    <p:extLst>
      <p:ext uri="{BB962C8B-B14F-4D97-AF65-F5344CB8AC3E}">
        <p14:creationId xmlns:p14="http://schemas.microsoft.com/office/powerpoint/2010/main" val="11939892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"/>
            <a:ext cx="8229600" cy="749808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Calls – Return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3581400" cy="59436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/>
              <a:t>int</a:t>
            </a:r>
            <a:r>
              <a:rPr lang="en-US" sz="1600" b="1" dirty="0"/>
              <a:t> </a:t>
            </a:r>
            <a:r>
              <a:rPr lang="en-US" sz="1600" b="1" dirty="0" err="1"/>
              <a:t>ReturnSomething</a:t>
            </a:r>
            <a:r>
              <a:rPr lang="en-US" sz="1600" b="1" dirty="0"/>
              <a:t>()</a:t>
            </a:r>
          </a:p>
          <a:p>
            <a:pPr marL="0" indent="0">
              <a:buNone/>
            </a:pPr>
            <a:r>
              <a:rPr lang="en-US" sz="1600" b="1" dirty="0"/>
              <a:t>{</a:t>
            </a:r>
          </a:p>
          <a:p>
            <a:pPr marL="0" indent="0">
              <a:buNone/>
            </a:pPr>
            <a:r>
              <a:rPr lang="en-US" sz="1600" b="1" dirty="0" err="1"/>
              <a:t>int</a:t>
            </a:r>
            <a:r>
              <a:rPr lang="en-US" sz="1600" b="1" dirty="0"/>
              <a:t> a = 10;</a:t>
            </a:r>
          </a:p>
          <a:p>
            <a:pPr marL="0" indent="0">
              <a:buNone/>
            </a:pPr>
            <a:r>
              <a:rPr lang="en-US" sz="1600" b="1" dirty="0"/>
              <a:t>return a;</a:t>
            </a:r>
          </a:p>
          <a:p>
            <a:pPr marL="0" indent="0">
              <a:buNone/>
            </a:pPr>
            <a:r>
              <a:rPr lang="en-US" sz="1600" b="1" dirty="0"/>
              <a:t>}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733800" y="762000"/>
            <a:ext cx="4876800" cy="5943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void </a:t>
            </a:r>
            <a:r>
              <a:rPr lang="en-US" sz="1600" b="1" dirty="0" err="1"/>
              <a:t>TestReturnValue</a:t>
            </a:r>
            <a:r>
              <a:rPr lang="en-US" sz="1600" b="1" dirty="0"/>
              <a:t>()</a:t>
            </a:r>
          </a:p>
          <a:p>
            <a:pPr marL="0" indent="0">
              <a:buNone/>
            </a:pPr>
            <a:r>
              <a:rPr lang="en-US" sz="1600" b="1" dirty="0"/>
              <a:t>{</a:t>
            </a:r>
          </a:p>
          <a:p>
            <a:pPr marL="0" indent="0">
              <a:buNone/>
            </a:pPr>
            <a:r>
              <a:rPr lang="en-US" sz="1600" b="1" dirty="0" err="1"/>
              <a:t>int</a:t>
            </a:r>
            <a:r>
              <a:rPr lang="en-US" sz="1600" b="1" dirty="0"/>
              <a:t> b = 0;</a:t>
            </a:r>
          </a:p>
          <a:p>
            <a:pPr marL="0" indent="0">
              <a:buNone/>
            </a:pPr>
            <a:r>
              <a:rPr lang="en-US" sz="1600" b="1" dirty="0"/>
              <a:t>b = </a:t>
            </a:r>
            <a:r>
              <a:rPr lang="en-US" sz="1600" b="1" dirty="0" err="1"/>
              <a:t>ReturnSomething</a:t>
            </a:r>
            <a:r>
              <a:rPr lang="en-US" sz="1600" b="1" dirty="0"/>
              <a:t>();//0xBD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 err="1"/>
              <a:t>cout</a:t>
            </a:r>
            <a:r>
              <a:rPr lang="en-US" sz="1600" b="1" dirty="0"/>
              <a:t>&lt;&lt;"b = "&lt;&lt;b&lt;&lt;</a:t>
            </a:r>
            <a:r>
              <a:rPr lang="en-US" sz="1600" b="1" dirty="0" err="1"/>
              <a:t>endl</a:t>
            </a:r>
            <a:r>
              <a:rPr lang="en-US" sz="1600" b="1" dirty="0"/>
              <a:t>;</a:t>
            </a:r>
          </a:p>
          <a:p>
            <a:pPr marL="0" indent="0">
              <a:buNone/>
            </a:pPr>
            <a:r>
              <a:rPr lang="en-US" sz="1600" b="1" dirty="0"/>
              <a:t>}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void main()</a:t>
            </a:r>
          </a:p>
          <a:p>
            <a:pPr marL="0" indent="0">
              <a:buNone/>
            </a:pPr>
            <a:r>
              <a:rPr lang="en-US" sz="1600" b="1" dirty="0"/>
              <a:t>{</a:t>
            </a:r>
          </a:p>
          <a:p>
            <a:pPr marL="0" indent="0">
              <a:buNone/>
            </a:pPr>
            <a:r>
              <a:rPr lang="en-US" sz="1600" b="1" dirty="0"/>
              <a:t>//</a:t>
            </a:r>
            <a:r>
              <a:rPr lang="en-US" sz="1600" b="1" dirty="0" err="1"/>
              <a:t>TestParameters</a:t>
            </a:r>
            <a:r>
              <a:rPr lang="en-US" sz="1600" b="1" dirty="0"/>
              <a:t>();</a:t>
            </a:r>
          </a:p>
          <a:p>
            <a:pPr marL="0" indent="0">
              <a:buNone/>
            </a:pPr>
            <a:r>
              <a:rPr lang="en-US" sz="1600" b="1" dirty="0" err="1"/>
              <a:t>TestReturnValue</a:t>
            </a:r>
            <a:r>
              <a:rPr lang="en-US" sz="1600" b="1" dirty="0"/>
              <a:t>();</a:t>
            </a:r>
          </a:p>
          <a:p>
            <a:pPr marL="0" indent="0">
              <a:buNone/>
            </a:pPr>
            <a:r>
              <a:rPr lang="en-US" sz="1600" b="1" dirty="0"/>
              <a:t>}//0xABC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782707"/>
              </p:ext>
            </p:extLst>
          </p:nvPr>
        </p:nvGraphicFramePr>
        <p:xfrm>
          <a:off x="6400800" y="1555496"/>
          <a:ext cx="25908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a = 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Return 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ReturnValue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= ???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B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 = 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Return 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Return 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BD0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781800" y="6400800"/>
            <a:ext cx="197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Function Call Stack</a:t>
            </a:r>
          </a:p>
        </p:txBody>
      </p:sp>
    </p:spTree>
    <p:extLst>
      <p:ext uri="{BB962C8B-B14F-4D97-AF65-F5344CB8AC3E}">
        <p14:creationId xmlns:p14="http://schemas.microsoft.com/office/powerpoint/2010/main" val="27976095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"/>
            <a:ext cx="8229600" cy="749808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Calls – Return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3581400" cy="59436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/>
              <a:t>int</a:t>
            </a:r>
            <a:r>
              <a:rPr lang="en-US" sz="1600" b="1" dirty="0"/>
              <a:t> </a:t>
            </a:r>
            <a:r>
              <a:rPr lang="en-US" sz="1600" b="1" dirty="0" err="1"/>
              <a:t>ReturnSomething</a:t>
            </a:r>
            <a:r>
              <a:rPr lang="en-US" sz="1600" b="1" dirty="0"/>
              <a:t>()</a:t>
            </a:r>
          </a:p>
          <a:p>
            <a:pPr marL="0" indent="0">
              <a:buNone/>
            </a:pPr>
            <a:r>
              <a:rPr lang="en-US" sz="1600" b="1" dirty="0"/>
              <a:t>{</a:t>
            </a:r>
          </a:p>
          <a:p>
            <a:pPr marL="0" indent="0">
              <a:buNone/>
            </a:pPr>
            <a:r>
              <a:rPr lang="en-US" sz="1600" b="1" dirty="0" err="1"/>
              <a:t>int</a:t>
            </a:r>
            <a:r>
              <a:rPr lang="en-US" sz="1600" b="1" dirty="0"/>
              <a:t> a = 10;</a:t>
            </a:r>
          </a:p>
          <a:p>
            <a:pPr marL="0" indent="0">
              <a:buNone/>
            </a:pPr>
            <a:r>
              <a:rPr lang="en-US" sz="1600" b="1" dirty="0"/>
              <a:t>return a;</a:t>
            </a:r>
          </a:p>
          <a:p>
            <a:pPr marL="0" indent="0">
              <a:buNone/>
            </a:pPr>
            <a:r>
              <a:rPr lang="en-US" sz="1600" b="1" dirty="0"/>
              <a:t>}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733800" y="762000"/>
            <a:ext cx="4876800" cy="5943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void </a:t>
            </a:r>
            <a:r>
              <a:rPr lang="en-US" sz="1600" b="1" dirty="0" err="1"/>
              <a:t>TestReturnValue</a:t>
            </a:r>
            <a:r>
              <a:rPr lang="en-US" sz="1600" b="1" dirty="0"/>
              <a:t>()</a:t>
            </a:r>
          </a:p>
          <a:p>
            <a:pPr marL="0" indent="0">
              <a:buNone/>
            </a:pPr>
            <a:r>
              <a:rPr lang="en-US" sz="1600" b="1" dirty="0"/>
              <a:t>{</a:t>
            </a:r>
          </a:p>
          <a:p>
            <a:pPr marL="0" indent="0">
              <a:buNone/>
            </a:pPr>
            <a:r>
              <a:rPr lang="en-US" sz="1600" b="1" dirty="0" err="1"/>
              <a:t>int</a:t>
            </a:r>
            <a:r>
              <a:rPr lang="en-US" sz="1600" b="1" dirty="0"/>
              <a:t> b = 0;</a:t>
            </a:r>
          </a:p>
          <a:p>
            <a:pPr marL="0" indent="0">
              <a:buNone/>
            </a:pPr>
            <a:r>
              <a:rPr lang="en-US" sz="1600" b="1" dirty="0"/>
              <a:t>b = </a:t>
            </a:r>
            <a:r>
              <a:rPr lang="en-US" sz="1600" b="1" dirty="0" err="1"/>
              <a:t>ReturnSomething</a:t>
            </a:r>
            <a:r>
              <a:rPr lang="en-US" sz="1600" b="1" dirty="0"/>
              <a:t>();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 err="1"/>
              <a:t>cout</a:t>
            </a:r>
            <a:r>
              <a:rPr lang="en-US" sz="1600" b="1" dirty="0"/>
              <a:t>&lt;&lt;"b = "&lt;&lt;b&lt;&lt;</a:t>
            </a:r>
            <a:r>
              <a:rPr lang="en-US" sz="1600" b="1" dirty="0" err="1"/>
              <a:t>endl</a:t>
            </a:r>
            <a:r>
              <a:rPr lang="en-US" sz="1600" b="1" dirty="0"/>
              <a:t>;</a:t>
            </a:r>
          </a:p>
          <a:p>
            <a:pPr marL="0" indent="0">
              <a:buNone/>
            </a:pPr>
            <a:r>
              <a:rPr lang="en-US" sz="1600" b="1" dirty="0"/>
              <a:t>}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void main()</a:t>
            </a:r>
          </a:p>
          <a:p>
            <a:pPr marL="0" indent="0">
              <a:buNone/>
            </a:pPr>
            <a:r>
              <a:rPr lang="en-US" sz="1600" b="1" dirty="0"/>
              <a:t>{</a:t>
            </a:r>
          </a:p>
          <a:p>
            <a:pPr marL="0" indent="0">
              <a:buNone/>
            </a:pPr>
            <a:r>
              <a:rPr lang="en-US" sz="1600" b="1" dirty="0"/>
              <a:t>//</a:t>
            </a:r>
            <a:r>
              <a:rPr lang="en-US" sz="1600" b="1" dirty="0" err="1"/>
              <a:t>TestParameters</a:t>
            </a:r>
            <a:r>
              <a:rPr lang="en-US" sz="1600" b="1" dirty="0"/>
              <a:t>();</a:t>
            </a:r>
          </a:p>
          <a:p>
            <a:pPr marL="0" indent="0">
              <a:buNone/>
            </a:pPr>
            <a:r>
              <a:rPr lang="en-US" sz="1600" b="1" dirty="0" err="1"/>
              <a:t>TestReturnValue</a:t>
            </a:r>
            <a:r>
              <a:rPr lang="en-US" sz="1600" b="1" dirty="0"/>
              <a:t>();</a:t>
            </a:r>
          </a:p>
          <a:p>
            <a:pPr marL="0" indent="0">
              <a:buNone/>
            </a:pPr>
            <a:r>
              <a:rPr lang="en-US" sz="1600" b="1" dirty="0"/>
              <a:t>}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472415"/>
              </p:ext>
            </p:extLst>
          </p:nvPr>
        </p:nvGraphicFramePr>
        <p:xfrm>
          <a:off x="6400800" y="1555496"/>
          <a:ext cx="25908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a = 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Return 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ReturnValue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= 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B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 = 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Return 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Return 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BD0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781800" y="6400800"/>
            <a:ext cx="197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Function Call Stack</a:t>
            </a:r>
          </a:p>
        </p:txBody>
      </p:sp>
    </p:spTree>
    <p:extLst>
      <p:ext uri="{BB962C8B-B14F-4D97-AF65-F5344CB8AC3E}">
        <p14:creationId xmlns:p14="http://schemas.microsoft.com/office/powerpoint/2010/main" val="41507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"/>
            <a:ext cx="8229600" cy="749808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Calls – Return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3581400" cy="59436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/>
              <a:t>int</a:t>
            </a:r>
            <a:r>
              <a:rPr lang="en-US" sz="1600" b="1" dirty="0"/>
              <a:t> </a:t>
            </a:r>
            <a:r>
              <a:rPr lang="en-US" sz="1600" b="1" dirty="0" err="1"/>
              <a:t>ReturnSomething</a:t>
            </a:r>
            <a:r>
              <a:rPr lang="en-US" sz="1600" b="1" dirty="0"/>
              <a:t>()</a:t>
            </a:r>
          </a:p>
          <a:p>
            <a:pPr marL="0" indent="0">
              <a:buNone/>
            </a:pPr>
            <a:r>
              <a:rPr lang="en-US" sz="1600" b="1" dirty="0"/>
              <a:t>{</a:t>
            </a:r>
          </a:p>
          <a:p>
            <a:pPr marL="0" indent="0">
              <a:buNone/>
            </a:pPr>
            <a:r>
              <a:rPr lang="en-US" sz="1600" b="1" dirty="0" err="1"/>
              <a:t>int</a:t>
            </a:r>
            <a:r>
              <a:rPr lang="en-US" sz="1600" b="1" dirty="0"/>
              <a:t> a = 10;</a:t>
            </a:r>
          </a:p>
          <a:p>
            <a:pPr marL="0" indent="0">
              <a:buNone/>
            </a:pPr>
            <a:r>
              <a:rPr lang="en-US" sz="1600" b="1" dirty="0"/>
              <a:t>return a;</a:t>
            </a:r>
          </a:p>
          <a:p>
            <a:pPr marL="0" indent="0">
              <a:buNone/>
            </a:pPr>
            <a:r>
              <a:rPr lang="en-US" sz="1600" b="1" dirty="0"/>
              <a:t>}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733800" y="762000"/>
            <a:ext cx="4876800" cy="5943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void </a:t>
            </a:r>
            <a:r>
              <a:rPr lang="en-US" sz="1600" b="1" dirty="0" err="1"/>
              <a:t>TestReturnValue</a:t>
            </a:r>
            <a:r>
              <a:rPr lang="en-US" sz="1600" b="1" dirty="0"/>
              <a:t>()</a:t>
            </a:r>
          </a:p>
          <a:p>
            <a:pPr marL="0" indent="0">
              <a:buNone/>
            </a:pPr>
            <a:r>
              <a:rPr lang="en-US" sz="1600" b="1" dirty="0"/>
              <a:t>{</a:t>
            </a:r>
          </a:p>
          <a:p>
            <a:pPr marL="0" indent="0">
              <a:buNone/>
            </a:pPr>
            <a:r>
              <a:rPr lang="en-US" sz="1600" b="1" dirty="0" err="1"/>
              <a:t>int</a:t>
            </a:r>
            <a:r>
              <a:rPr lang="en-US" sz="1600" b="1" dirty="0"/>
              <a:t> b = 0;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C00000"/>
                </a:solidFill>
              </a:rPr>
              <a:t>b = </a:t>
            </a:r>
            <a:r>
              <a:rPr lang="en-US" sz="1600" b="1" dirty="0" err="1">
                <a:solidFill>
                  <a:srgbClr val="C00000"/>
                </a:solidFill>
              </a:rPr>
              <a:t>ReturnSomething</a:t>
            </a:r>
            <a:r>
              <a:rPr lang="en-US" sz="1600" b="1" dirty="0">
                <a:solidFill>
                  <a:srgbClr val="C00000"/>
                </a:solidFill>
              </a:rPr>
              <a:t>();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 err="1"/>
              <a:t>cout</a:t>
            </a:r>
            <a:r>
              <a:rPr lang="en-US" sz="1600" b="1" dirty="0"/>
              <a:t>&lt;&lt;"b = "&lt;&lt;b&lt;&lt;</a:t>
            </a:r>
            <a:r>
              <a:rPr lang="en-US" sz="1600" b="1" dirty="0" err="1"/>
              <a:t>endl</a:t>
            </a:r>
            <a:r>
              <a:rPr lang="en-US" sz="1600" b="1" dirty="0"/>
              <a:t>;</a:t>
            </a:r>
          </a:p>
          <a:p>
            <a:pPr marL="0" indent="0">
              <a:buNone/>
            </a:pPr>
            <a:r>
              <a:rPr lang="en-US" sz="1600" b="1" dirty="0"/>
              <a:t>}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void main()</a:t>
            </a:r>
          </a:p>
          <a:p>
            <a:pPr marL="0" indent="0">
              <a:buNone/>
            </a:pPr>
            <a:r>
              <a:rPr lang="en-US" sz="1600" b="1" dirty="0"/>
              <a:t>{</a:t>
            </a:r>
          </a:p>
          <a:p>
            <a:pPr marL="0" indent="0">
              <a:buNone/>
            </a:pPr>
            <a:r>
              <a:rPr lang="en-US" sz="1600" b="1" dirty="0"/>
              <a:t>//</a:t>
            </a:r>
            <a:r>
              <a:rPr lang="en-US" sz="1600" b="1" dirty="0" err="1"/>
              <a:t>TestParameters</a:t>
            </a:r>
            <a:r>
              <a:rPr lang="en-US" sz="1600" b="1" dirty="0"/>
              <a:t>();</a:t>
            </a:r>
          </a:p>
          <a:p>
            <a:pPr marL="0" indent="0">
              <a:buNone/>
            </a:pPr>
            <a:r>
              <a:rPr lang="en-US" sz="1600" b="1" dirty="0" err="1"/>
              <a:t>TestReturnValue</a:t>
            </a:r>
            <a:r>
              <a:rPr lang="en-US" sz="1600" b="1" dirty="0"/>
              <a:t>();</a:t>
            </a:r>
          </a:p>
          <a:p>
            <a:pPr marL="0" indent="0">
              <a:buNone/>
            </a:pPr>
            <a:r>
              <a:rPr lang="en-US" sz="1600" b="1" dirty="0"/>
              <a:t>}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917447"/>
              </p:ext>
            </p:extLst>
          </p:nvPr>
        </p:nvGraphicFramePr>
        <p:xfrm>
          <a:off x="6400800" y="1555496"/>
          <a:ext cx="25908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ReturnValue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= 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B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 = 10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Return 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Return 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BD0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781800" y="6400800"/>
            <a:ext cx="197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Function Call Stack</a:t>
            </a:r>
          </a:p>
        </p:txBody>
      </p:sp>
    </p:spTree>
    <p:extLst>
      <p:ext uri="{BB962C8B-B14F-4D97-AF65-F5344CB8AC3E}">
        <p14:creationId xmlns:p14="http://schemas.microsoft.com/office/powerpoint/2010/main" val="14081224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"/>
            <a:ext cx="8229600" cy="749808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Calls – Return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3581400" cy="59436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/>
              <a:t>int</a:t>
            </a:r>
            <a:r>
              <a:rPr lang="en-US" sz="1600" b="1" dirty="0"/>
              <a:t> </a:t>
            </a:r>
            <a:r>
              <a:rPr lang="en-US" sz="1600" b="1" dirty="0" err="1"/>
              <a:t>ReturnSomething</a:t>
            </a:r>
            <a:r>
              <a:rPr lang="en-US" sz="1600" b="1" dirty="0"/>
              <a:t>()</a:t>
            </a:r>
          </a:p>
          <a:p>
            <a:pPr marL="0" indent="0">
              <a:buNone/>
            </a:pPr>
            <a:r>
              <a:rPr lang="en-US" sz="1600" b="1" dirty="0"/>
              <a:t>{</a:t>
            </a:r>
          </a:p>
          <a:p>
            <a:pPr marL="0" indent="0">
              <a:buNone/>
            </a:pPr>
            <a:r>
              <a:rPr lang="en-US" sz="1600" b="1" dirty="0" err="1"/>
              <a:t>int</a:t>
            </a:r>
            <a:r>
              <a:rPr lang="en-US" sz="1600" b="1" dirty="0"/>
              <a:t> a = 10;</a:t>
            </a:r>
          </a:p>
          <a:p>
            <a:pPr marL="0" indent="0">
              <a:buNone/>
            </a:pPr>
            <a:r>
              <a:rPr lang="en-US" sz="1600" b="1" dirty="0"/>
              <a:t>return a;</a:t>
            </a:r>
          </a:p>
          <a:p>
            <a:pPr marL="0" indent="0">
              <a:buNone/>
            </a:pPr>
            <a:r>
              <a:rPr lang="en-US" sz="1600" b="1" dirty="0"/>
              <a:t>}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733800" y="762000"/>
            <a:ext cx="4876800" cy="5943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void </a:t>
            </a:r>
            <a:r>
              <a:rPr lang="en-US" sz="1600" b="1" dirty="0" err="1"/>
              <a:t>TestReturnValue</a:t>
            </a:r>
            <a:r>
              <a:rPr lang="en-US" sz="1600" b="1" dirty="0"/>
              <a:t>()</a:t>
            </a:r>
          </a:p>
          <a:p>
            <a:pPr marL="0" indent="0">
              <a:buNone/>
            </a:pPr>
            <a:r>
              <a:rPr lang="en-US" sz="1600" b="1" dirty="0"/>
              <a:t>{</a:t>
            </a:r>
          </a:p>
          <a:p>
            <a:pPr marL="0" indent="0">
              <a:buNone/>
            </a:pPr>
            <a:r>
              <a:rPr lang="en-US" sz="1600" b="1" dirty="0" err="1"/>
              <a:t>int</a:t>
            </a:r>
            <a:r>
              <a:rPr lang="en-US" sz="1600" b="1" dirty="0"/>
              <a:t> b = 0;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C00000"/>
                </a:solidFill>
              </a:rPr>
              <a:t>b = </a:t>
            </a:r>
            <a:r>
              <a:rPr lang="en-US" sz="1600" b="1" dirty="0" err="1">
                <a:solidFill>
                  <a:srgbClr val="C00000"/>
                </a:solidFill>
              </a:rPr>
              <a:t>ReturnSomething</a:t>
            </a:r>
            <a:r>
              <a:rPr lang="en-US" sz="1600" b="1" dirty="0">
                <a:solidFill>
                  <a:srgbClr val="C00000"/>
                </a:solidFill>
              </a:rPr>
              <a:t>();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 err="1">
                <a:solidFill>
                  <a:srgbClr val="C00000"/>
                </a:solidFill>
              </a:rPr>
              <a:t>cout</a:t>
            </a:r>
            <a:r>
              <a:rPr lang="en-US" sz="1600" b="1" dirty="0">
                <a:solidFill>
                  <a:srgbClr val="C00000"/>
                </a:solidFill>
              </a:rPr>
              <a:t>&lt;&lt;"b = "&lt;&lt;b&lt;&lt;</a:t>
            </a:r>
            <a:r>
              <a:rPr lang="en-US" sz="1600" b="1" dirty="0" err="1">
                <a:solidFill>
                  <a:srgbClr val="C00000"/>
                </a:solidFill>
              </a:rPr>
              <a:t>endl</a:t>
            </a:r>
            <a:r>
              <a:rPr lang="en-US" sz="1600" b="1" dirty="0">
                <a:solidFill>
                  <a:srgbClr val="C0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600" b="1" dirty="0"/>
              <a:t>}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void main()</a:t>
            </a:r>
          </a:p>
          <a:p>
            <a:pPr marL="0" indent="0">
              <a:buNone/>
            </a:pPr>
            <a:r>
              <a:rPr lang="en-US" sz="1600" b="1" dirty="0"/>
              <a:t>{</a:t>
            </a:r>
          </a:p>
          <a:p>
            <a:pPr marL="0" indent="0">
              <a:buNone/>
            </a:pPr>
            <a:r>
              <a:rPr lang="en-US" sz="1600" b="1" dirty="0"/>
              <a:t>//</a:t>
            </a:r>
            <a:r>
              <a:rPr lang="en-US" sz="1600" b="1" dirty="0" err="1"/>
              <a:t>TestParameters</a:t>
            </a:r>
            <a:r>
              <a:rPr lang="en-US" sz="1600" b="1" dirty="0"/>
              <a:t>();</a:t>
            </a:r>
          </a:p>
          <a:p>
            <a:pPr marL="0" indent="0">
              <a:buNone/>
            </a:pPr>
            <a:r>
              <a:rPr lang="en-US" sz="1600" b="1" dirty="0" err="1"/>
              <a:t>TestReturnValue</a:t>
            </a:r>
            <a:r>
              <a:rPr lang="en-US" sz="1600" b="1" dirty="0"/>
              <a:t>();</a:t>
            </a:r>
          </a:p>
          <a:p>
            <a:pPr marL="0" indent="0">
              <a:buNone/>
            </a:pPr>
            <a:r>
              <a:rPr lang="en-US" sz="1600" b="1" dirty="0"/>
              <a:t>}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681893"/>
              </p:ext>
            </p:extLst>
          </p:nvPr>
        </p:nvGraphicFramePr>
        <p:xfrm>
          <a:off x="6400800" y="1555496"/>
          <a:ext cx="25908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B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 = 10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Return 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Return 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BD0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781800" y="6400800"/>
            <a:ext cx="197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Function Call Stack</a:t>
            </a:r>
          </a:p>
        </p:txBody>
      </p:sp>
    </p:spTree>
    <p:extLst>
      <p:ext uri="{BB962C8B-B14F-4D97-AF65-F5344CB8AC3E}">
        <p14:creationId xmlns:p14="http://schemas.microsoft.com/office/powerpoint/2010/main" val="40105019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 By Value VS Pass By Reference</a:t>
            </a:r>
          </a:p>
          <a:p>
            <a:pPr lvl="1"/>
            <a:r>
              <a:rPr lang="en-US" dirty="0"/>
              <a:t>Pros and Cons???</a:t>
            </a:r>
          </a:p>
        </p:txBody>
      </p:sp>
    </p:spTree>
    <p:extLst>
      <p:ext uri="{BB962C8B-B14F-4D97-AF65-F5344CB8AC3E}">
        <p14:creationId xmlns:p14="http://schemas.microsoft.com/office/powerpoint/2010/main" val="973458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Discussion</a:t>
            </a:r>
          </a:p>
          <a:p>
            <a:r>
              <a:rPr lang="en-US" dirty="0"/>
              <a:t>Lab Manual Discussion</a:t>
            </a:r>
          </a:p>
          <a:p>
            <a:pPr lvl="1"/>
            <a:r>
              <a:rPr lang="en-US" dirty="0"/>
              <a:t>Practice Problems</a:t>
            </a:r>
          </a:p>
          <a:p>
            <a:r>
              <a:rPr lang="en-US" dirty="0"/>
              <a:t>Coding Standards</a:t>
            </a:r>
          </a:p>
        </p:txBody>
      </p:sp>
    </p:spTree>
    <p:extLst>
      <p:ext uri="{BB962C8B-B14F-4D97-AF65-F5344CB8AC3E}">
        <p14:creationId xmlns:p14="http://schemas.microsoft.com/office/powerpoint/2010/main" val="2428749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New/Delete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* </a:t>
            </a:r>
            <a:r>
              <a:rPr lang="en-US" dirty="0" err="1"/>
              <a:t>ptr</a:t>
            </a:r>
            <a:r>
              <a:rPr lang="en-US" dirty="0"/>
              <a:t> = New </a:t>
            </a:r>
            <a:r>
              <a:rPr lang="en-US" dirty="0" err="1"/>
              <a:t>int</a:t>
            </a:r>
            <a:r>
              <a:rPr lang="en-US" dirty="0"/>
              <a:t>; //allocates one integer on heap</a:t>
            </a:r>
          </a:p>
          <a:p>
            <a:r>
              <a:rPr lang="en-US" dirty="0" err="1"/>
              <a:t>Int</a:t>
            </a:r>
            <a:r>
              <a:rPr lang="en-US" dirty="0"/>
              <a:t>* </a:t>
            </a:r>
            <a:r>
              <a:rPr lang="en-US" dirty="0" err="1"/>
              <a:t>ptr</a:t>
            </a:r>
            <a:r>
              <a:rPr lang="en-US" dirty="0"/>
              <a:t> = New </a:t>
            </a:r>
            <a:r>
              <a:rPr lang="en-US" dirty="0" err="1"/>
              <a:t>int</a:t>
            </a:r>
            <a:r>
              <a:rPr lang="en-US" dirty="0"/>
              <a:t>[5]; //allocates 5 integers on heap</a:t>
            </a:r>
          </a:p>
          <a:p>
            <a:r>
              <a:rPr lang="en-US" dirty="0" err="1"/>
              <a:t>Int</a:t>
            </a:r>
            <a:r>
              <a:rPr lang="en-US" dirty="0"/>
              <a:t>* </a:t>
            </a:r>
            <a:r>
              <a:rPr lang="en-US" dirty="0" err="1"/>
              <a:t>ptr</a:t>
            </a:r>
            <a:r>
              <a:rPr lang="en-US" dirty="0"/>
              <a:t> = New </a:t>
            </a:r>
            <a:r>
              <a:rPr lang="en-US" dirty="0" err="1"/>
              <a:t>int</a:t>
            </a:r>
            <a:r>
              <a:rPr lang="en-US" dirty="0"/>
              <a:t>(5);//allocates one integer on heap and initializes it to value 5.</a:t>
            </a:r>
          </a:p>
          <a:p>
            <a:r>
              <a:rPr lang="en-US" dirty="0"/>
              <a:t>Delete x; // </a:t>
            </a:r>
            <a:r>
              <a:rPr lang="en-US" dirty="0" err="1"/>
              <a:t>Deallocates</a:t>
            </a:r>
            <a:r>
              <a:rPr lang="en-US" dirty="0"/>
              <a:t> one integer</a:t>
            </a:r>
          </a:p>
          <a:p>
            <a:r>
              <a:rPr lang="en-US" dirty="0"/>
              <a:t>Delete[] </a:t>
            </a:r>
            <a:r>
              <a:rPr lang="en-US" dirty="0" err="1"/>
              <a:t>arr</a:t>
            </a:r>
            <a:r>
              <a:rPr lang="en-US" dirty="0"/>
              <a:t>; //</a:t>
            </a:r>
            <a:r>
              <a:rPr lang="en-US" dirty="0" err="1"/>
              <a:t>Deallocates</a:t>
            </a:r>
            <a:r>
              <a:rPr lang="en-US" dirty="0"/>
              <a:t> an array</a:t>
            </a:r>
          </a:p>
        </p:txBody>
      </p:sp>
    </p:spTree>
    <p:extLst>
      <p:ext uri="{BB962C8B-B14F-4D97-AF65-F5344CB8AC3E}">
        <p14:creationId xmlns:p14="http://schemas.microsoft.com/office/powerpoint/2010/main" val="3246907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Activity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/>
          <a:lstStyle/>
          <a:p>
            <a:r>
              <a:rPr lang="en-US" dirty="0"/>
              <a:t>Determine the behavior of following code. Identify exact problem(if any) and line.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* x = new </a:t>
            </a:r>
            <a:r>
              <a:rPr lang="en-US" dirty="0" err="1"/>
              <a:t>int</a:t>
            </a:r>
            <a:r>
              <a:rPr lang="en-US" dirty="0"/>
              <a:t>[5]; //Suppose data in array is //1,2,3 and so on.</a:t>
            </a:r>
          </a:p>
          <a:p>
            <a:pPr marL="0" indent="0">
              <a:buNone/>
            </a:pPr>
            <a:r>
              <a:rPr lang="en-US" dirty="0"/>
              <a:t>X[3] = x[1]+x[2];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&lt;&lt;x[3];</a:t>
            </a:r>
          </a:p>
          <a:p>
            <a:pPr marL="0" indent="0">
              <a:buNone/>
            </a:pPr>
            <a:r>
              <a:rPr lang="en-US" dirty="0"/>
              <a:t>x = new </a:t>
            </a:r>
            <a:r>
              <a:rPr lang="en-US" dirty="0" err="1"/>
              <a:t>int</a:t>
            </a:r>
            <a:r>
              <a:rPr lang="en-US" dirty="0"/>
              <a:t>[10];</a:t>
            </a:r>
          </a:p>
          <a:p>
            <a:pPr marL="0" indent="0">
              <a:buNone/>
            </a:pPr>
            <a:r>
              <a:rPr lang="en-US" dirty="0"/>
              <a:t>If(x) delete[] x;  // if(x != 0)</a:t>
            </a:r>
          </a:p>
        </p:txBody>
      </p:sp>
    </p:spTree>
    <p:extLst>
      <p:ext uri="{BB962C8B-B14F-4D97-AF65-F5344CB8AC3E}">
        <p14:creationId xmlns:p14="http://schemas.microsoft.com/office/powerpoint/2010/main" val="229900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Activity 1 -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/>
          <a:lstStyle/>
          <a:p>
            <a:r>
              <a:rPr lang="en-US" dirty="0"/>
              <a:t>Determine the behavior of following code: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C00000"/>
                </a:solidFill>
              </a:rPr>
              <a:t>int</a:t>
            </a:r>
            <a:r>
              <a:rPr lang="en-US" b="1" dirty="0">
                <a:solidFill>
                  <a:srgbClr val="C00000"/>
                </a:solidFill>
              </a:rPr>
              <a:t>* x = new </a:t>
            </a:r>
            <a:r>
              <a:rPr lang="en-US" b="1" dirty="0" err="1">
                <a:solidFill>
                  <a:srgbClr val="C00000"/>
                </a:solidFill>
              </a:rPr>
              <a:t>int</a:t>
            </a:r>
            <a:r>
              <a:rPr lang="en-US" b="1" dirty="0">
                <a:solidFill>
                  <a:srgbClr val="C00000"/>
                </a:solidFill>
              </a:rPr>
              <a:t>[5];</a:t>
            </a:r>
            <a:r>
              <a:rPr lang="en-US" dirty="0"/>
              <a:t> //Suppose data in array is //1,2,3 and so on.</a:t>
            </a:r>
          </a:p>
          <a:p>
            <a:pPr marL="0" indent="0">
              <a:buNone/>
            </a:pPr>
            <a:r>
              <a:rPr lang="en-US" dirty="0"/>
              <a:t>X[3] = x[1]+x[2];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&lt;&lt;x[3]</a:t>
            </a:r>
          </a:p>
          <a:p>
            <a:pPr marL="0" indent="0">
              <a:buNone/>
            </a:pPr>
            <a:r>
              <a:rPr lang="en-US" dirty="0"/>
              <a:t>x = new </a:t>
            </a:r>
            <a:r>
              <a:rPr lang="en-US" dirty="0" err="1"/>
              <a:t>int</a:t>
            </a:r>
            <a:r>
              <a:rPr lang="en-US" dirty="0"/>
              <a:t>[10];</a:t>
            </a:r>
          </a:p>
          <a:p>
            <a:pPr marL="0" indent="0">
              <a:buNone/>
            </a:pPr>
            <a:r>
              <a:rPr lang="en-US" dirty="0"/>
              <a:t>If(x) delete[] x;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08083"/>
              </p:ext>
            </p:extLst>
          </p:nvPr>
        </p:nvGraphicFramePr>
        <p:xfrm>
          <a:off x="3352800" y="3276600"/>
          <a:ext cx="19812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rgbClr val="24BD0F"/>
                          </a:solidFill>
                        </a:rPr>
                        <a:t>Addr</a:t>
                      </a:r>
                      <a:r>
                        <a:rPr lang="en-US" b="1" dirty="0">
                          <a:solidFill>
                            <a:srgbClr val="24BD0F"/>
                          </a:solidFill>
                        </a:rPr>
                        <a:t>/</a:t>
                      </a:r>
                      <a:r>
                        <a:rPr lang="en-US" b="1" dirty="0" err="1">
                          <a:solidFill>
                            <a:srgbClr val="24BD0F"/>
                          </a:solidFill>
                        </a:rPr>
                        <a:t>Var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Content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rgbClr val="24BD0F"/>
                          </a:solidFill>
                        </a:rPr>
                        <a:t>Int</a:t>
                      </a:r>
                      <a:r>
                        <a:rPr lang="en-US" b="1" dirty="0">
                          <a:solidFill>
                            <a:srgbClr val="24BD0F"/>
                          </a:solidFill>
                        </a:rPr>
                        <a:t>* 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171012"/>
              </p:ext>
            </p:extLst>
          </p:nvPr>
        </p:nvGraphicFramePr>
        <p:xfrm>
          <a:off x="5943600" y="3200400"/>
          <a:ext cx="228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24BD0F"/>
                          </a:solidFill>
                        </a:rPr>
                        <a:t>x100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24BD0F"/>
                          </a:solidFill>
                        </a:rPr>
                        <a:t>X104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24BD0F"/>
                          </a:solidFill>
                        </a:rPr>
                        <a:t>X108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24BD0F"/>
                          </a:solidFill>
                        </a:rPr>
                        <a:t>X112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24BD0F"/>
                          </a:solidFill>
                        </a:rPr>
                        <a:t>X116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53200" y="281940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Heap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0" y="2819400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105400" y="3352800"/>
            <a:ext cx="1905000" cy="29718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195" y="6516100"/>
            <a:ext cx="3884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Allocated space is highlighted in green</a:t>
            </a:r>
          </a:p>
        </p:txBody>
      </p:sp>
    </p:spTree>
    <p:extLst>
      <p:ext uri="{BB962C8B-B14F-4D97-AF65-F5344CB8AC3E}">
        <p14:creationId xmlns:p14="http://schemas.microsoft.com/office/powerpoint/2010/main" val="2529817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Activity 1 -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/>
          <a:lstStyle/>
          <a:p>
            <a:r>
              <a:rPr lang="en-US" dirty="0"/>
              <a:t>Determine the behavior of following code: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* x = new </a:t>
            </a:r>
            <a:r>
              <a:rPr lang="en-US" dirty="0" err="1"/>
              <a:t>int</a:t>
            </a:r>
            <a:r>
              <a:rPr lang="en-US" dirty="0"/>
              <a:t>[5]; //Suppose data in array is //1,2,3 and so on.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X[3] = x[1]+x[2];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&lt;&lt;x[3]</a:t>
            </a:r>
          </a:p>
          <a:p>
            <a:pPr marL="0" indent="0">
              <a:buNone/>
            </a:pPr>
            <a:r>
              <a:rPr lang="en-US" dirty="0"/>
              <a:t>x = new </a:t>
            </a:r>
            <a:r>
              <a:rPr lang="en-US" dirty="0" err="1"/>
              <a:t>int</a:t>
            </a:r>
            <a:r>
              <a:rPr lang="en-US" dirty="0"/>
              <a:t>[10];</a:t>
            </a:r>
          </a:p>
          <a:p>
            <a:pPr marL="0" indent="0">
              <a:buNone/>
            </a:pPr>
            <a:r>
              <a:rPr lang="en-US" dirty="0"/>
              <a:t>If(x) delete[] x;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137451"/>
              </p:ext>
            </p:extLst>
          </p:nvPr>
        </p:nvGraphicFramePr>
        <p:xfrm>
          <a:off x="3352800" y="3276600"/>
          <a:ext cx="19812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rgbClr val="24BD0F"/>
                          </a:solidFill>
                        </a:rPr>
                        <a:t>Addr</a:t>
                      </a:r>
                      <a:r>
                        <a:rPr lang="en-US" b="1" dirty="0">
                          <a:solidFill>
                            <a:srgbClr val="24BD0F"/>
                          </a:solidFill>
                        </a:rPr>
                        <a:t>/</a:t>
                      </a:r>
                      <a:r>
                        <a:rPr lang="en-US" b="1" dirty="0" err="1">
                          <a:solidFill>
                            <a:srgbClr val="24BD0F"/>
                          </a:solidFill>
                        </a:rPr>
                        <a:t>Var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Content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rgbClr val="24BD0F"/>
                          </a:solidFill>
                        </a:rPr>
                        <a:t>Int</a:t>
                      </a:r>
                      <a:r>
                        <a:rPr lang="en-US" b="1" dirty="0">
                          <a:solidFill>
                            <a:srgbClr val="24BD0F"/>
                          </a:solidFill>
                        </a:rPr>
                        <a:t>* 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53200" y="281940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Heap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0" y="2819400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670849"/>
              </p:ext>
            </p:extLst>
          </p:nvPr>
        </p:nvGraphicFramePr>
        <p:xfrm>
          <a:off x="5943600" y="3200400"/>
          <a:ext cx="228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24BD0F"/>
                          </a:solidFill>
                        </a:rPr>
                        <a:t>x100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24BD0F"/>
                          </a:solidFill>
                        </a:rPr>
                        <a:t>X104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24BD0F"/>
                          </a:solidFill>
                        </a:rPr>
                        <a:t>X108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24BD0F"/>
                          </a:solidFill>
                        </a:rPr>
                        <a:t>X112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(2+3=)5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24BD0F"/>
                          </a:solidFill>
                        </a:rPr>
                        <a:t>X116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V="1">
            <a:off x="5105400" y="3429000"/>
            <a:ext cx="1981200" cy="28956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016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4613</TotalTime>
  <Words>3455</Words>
  <Application>Microsoft Office PowerPoint</Application>
  <PresentationFormat>On-screen Show (4:3)</PresentationFormat>
  <Paragraphs>797</Paragraphs>
  <Slides>46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Arial</vt:lpstr>
      <vt:lpstr>Calibri</vt:lpstr>
      <vt:lpstr>Söhne Mono</vt:lpstr>
      <vt:lpstr>Office Theme</vt:lpstr>
      <vt:lpstr>Lecture 3 – Functions Revision</vt:lpstr>
      <vt:lpstr>Revision – Lecture 1</vt:lpstr>
      <vt:lpstr>Revision – Lecture 2</vt:lpstr>
      <vt:lpstr>Revision – Lecture 2</vt:lpstr>
      <vt:lpstr>Revision</vt:lpstr>
      <vt:lpstr>New/Delete Operator</vt:lpstr>
      <vt:lpstr>Class Activity 1</vt:lpstr>
      <vt:lpstr>Class Activity 1 - Solution</vt:lpstr>
      <vt:lpstr>Class Activity 1 - Solution</vt:lpstr>
      <vt:lpstr>Class Activity 1 - Solution</vt:lpstr>
      <vt:lpstr>Class Activity 1 - Solution</vt:lpstr>
      <vt:lpstr>Class Activity 1 - Answer</vt:lpstr>
      <vt:lpstr>Class Activity 1 – Solution (contd.)</vt:lpstr>
      <vt:lpstr>Class Activity 2</vt:lpstr>
      <vt:lpstr>Class Activity 2 – Solution</vt:lpstr>
      <vt:lpstr>Class Activity 2 – Solution</vt:lpstr>
      <vt:lpstr>Class Activity 2 – Solution</vt:lpstr>
      <vt:lpstr>Class Activity 2 – Solution</vt:lpstr>
      <vt:lpstr>Class Activity 2 - Answer</vt:lpstr>
      <vt:lpstr>Class Activity 3</vt:lpstr>
      <vt:lpstr>Class Activity 3</vt:lpstr>
      <vt:lpstr>Class Activity 3</vt:lpstr>
      <vt:lpstr>Class Activity 3</vt:lpstr>
      <vt:lpstr>Class Activity 3</vt:lpstr>
      <vt:lpstr>Class Activity 3</vt:lpstr>
      <vt:lpstr>Class Activity 3</vt:lpstr>
      <vt:lpstr>Class Activity 3 - Answer</vt:lpstr>
      <vt:lpstr>Class Activity 4</vt:lpstr>
      <vt:lpstr>Class Activity 4</vt:lpstr>
      <vt:lpstr>Class Activity 4</vt:lpstr>
      <vt:lpstr>Class Activity 4</vt:lpstr>
      <vt:lpstr>Class Activity 4</vt:lpstr>
      <vt:lpstr>Class Activity 5</vt:lpstr>
      <vt:lpstr>Class Activity 5</vt:lpstr>
      <vt:lpstr>Functions</vt:lpstr>
      <vt:lpstr>Function Calls</vt:lpstr>
      <vt:lpstr>Function Overloading</vt:lpstr>
      <vt:lpstr>Function Calls (contd.)</vt:lpstr>
      <vt:lpstr>Function Calls (contd.)</vt:lpstr>
      <vt:lpstr>Function Calls (contd.)</vt:lpstr>
      <vt:lpstr>Function Calls (contd.)</vt:lpstr>
      <vt:lpstr>Function Calls – Return Values</vt:lpstr>
      <vt:lpstr>Function Calls – Return Values</vt:lpstr>
      <vt:lpstr>Function Calls – Return Values</vt:lpstr>
      <vt:lpstr>Function Calls – Return Values</vt:lpstr>
      <vt:lpstr>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</dc:title>
  <dc:creator>Admin</dc:creator>
  <cp:lastModifiedBy>Uzair Naqvi</cp:lastModifiedBy>
  <cp:revision>125</cp:revision>
  <dcterms:created xsi:type="dcterms:W3CDTF">2006-08-16T00:00:00Z</dcterms:created>
  <dcterms:modified xsi:type="dcterms:W3CDTF">2024-02-01T09:13:42Z</dcterms:modified>
</cp:coreProperties>
</file>