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89" r:id="rId2"/>
    <p:sldId id="310" r:id="rId3"/>
    <p:sldId id="313" r:id="rId4"/>
    <p:sldId id="314" r:id="rId5"/>
    <p:sldId id="322" r:id="rId6"/>
    <p:sldId id="315" r:id="rId7"/>
    <p:sldId id="316" r:id="rId8"/>
    <p:sldId id="317" r:id="rId9"/>
    <p:sldId id="318" r:id="rId10"/>
    <p:sldId id="319" r:id="rId11"/>
    <p:sldId id="320" r:id="rId12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750" y="-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3670B4EA-DA8B-4648-AED4-1CA047C25F25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594C0450-2427-40A6-8D92-1463069E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13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15CB2-B05C-4A37-8C8B-2667A2FB4E6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850" y="4421188"/>
            <a:ext cx="5643563" cy="4189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45ACA-6610-4278-BEB5-B5CD1726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1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D03766-A954-4A08-88C1-61F196CFF32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E5D82D-32E8-4CC9-B5ED-3A63CE17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03766-A954-4A08-88C1-61F196CFF32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E5D82D-32E8-4CC9-B5ED-3A63CE17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03766-A954-4A08-88C1-61F196CFF32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E5D82D-32E8-4CC9-B5ED-3A63CE17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03766-A954-4A08-88C1-61F196CFF32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E5D82D-32E8-4CC9-B5ED-3A63CE17F6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03766-A954-4A08-88C1-61F196CFF32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E5D82D-32E8-4CC9-B5ED-3A63CE17F6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03766-A954-4A08-88C1-61F196CFF32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E5D82D-32E8-4CC9-B5ED-3A63CE17F6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03766-A954-4A08-88C1-61F196CFF32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E5D82D-32E8-4CC9-B5ED-3A63CE17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03766-A954-4A08-88C1-61F196CFF32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E5D82D-32E8-4CC9-B5ED-3A63CE17F6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03766-A954-4A08-88C1-61F196CFF32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E5D82D-32E8-4CC9-B5ED-3A63CE17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4D03766-A954-4A08-88C1-61F196CFF32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E5D82D-32E8-4CC9-B5ED-3A63CE17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D03766-A954-4A08-88C1-61F196CFF32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E5D82D-32E8-4CC9-B5ED-3A63CE17F6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4D03766-A954-4A08-88C1-61F196CFF32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4E5D82D-32E8-4CC9-B5ED-3A63CE17F6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tifa.kanwal@seecs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47800"/>
            <a:ext cx="7543800" cy="1831975"/>
          </a:xfrm>
        </p:spPr>
        <p:txBody>
          <a:bodyPr/>
          <a:lstStyle/>
          <a:p>
            <a:r>
              <a:rPr lang="en-US" dirty="0" smtClean="0"/>
              <a:t>MATH-352</a:t>
            </a:r>
            <a:br>
              <a:rPr lang="en-US" dirty="0" smtClean="0"/>
            </a:br>
            <a:r>
              <a:rPr lang="en-US" dirty="0" smtClean="0"/>
              <a:t>Numerical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Atifa</a:t>
            </a:r>
            <a:r>
              <a:rPr lang="en-US" dirty="0"/>
              <a:t> </a:t>
            </a:r>
            <a:r>
              <a:rPr lang="en-US" dirty="0" err="1"/>
              <a:t>Kanwal</a:t>
            </a:r>
            <a:endParaRPr lang="en-US" dirty="0"/>
          </a:p>
          <a:p>
            <a:r>
              <a:rPr lang="en-US" dirty="0">
                <a:hlinkClick r:id="rId2"/>
              </a:rPr>
              <a:t>atifa.kanwal@seecs.edu.pk</a:t>
            </a:r>
            <a:endParaRPr lang="en-US" dirty="0"/>
          </a:p>
          <a:p>
            <a:r>
              <a:rPr lang="en-US" dirty="0"/>
              <a:t>Office # 303, Faculty Block, SEECS, NUST</a:t>
            </a:r>
          </a:p>
        </p:txBody>
      </p:sp>
    </p:spTree>
    <p:extLst>
      <p:ext uri="{BB962C8B-B14F-4D97-AF65-F5344CB8AC3E}">
        <p14:creationId xmlns:p14="http://schemas.microsoft.com/office/powerpoint/2010/main" val="6555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r>
                        <a:rPr lang="en-US" sz="22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Since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𝑥</m:t>
                    </m:r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200" dirty="0" smtClean="0"/>
                  <a:t> is root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200" dirty="0" smtClean="0"/>
                  <a:t> so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0=</m:t>
                      </m:r>
                      <m:r>
                        <a:rPr lang="en-US" sz="22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r>
                        <a:rPr lang="en-US" sz="2200" b="0" i="1" smtClean="0">
                          <a:latin typeface="Cambria Math"/>
                        </a:rPr>
                        <m:t>𝑝</m:t>
                      </m:r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r>
                        <a:rPr lang="en-US" sz="22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𝑝</m:t>
                      </m:r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Thus first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/>
                  <a:t> to the root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200" dirty="0" smtClean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Generalizing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4876800"/>
              </a:xfrm>
              <a:blipFill rotWithShape="1">
                <a:blip r:embed="rId2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62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990601"/>
                <a:ext cx="8229600" cy="274320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200" dirty="0" smtClean="0"/>
                  <a:t> then calculate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 smtClean="0"/>
                  <a:t> .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200" dirty="0" smtClean="0"/>
                  <a:t>If initial guess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 smtClean="0"/>
                  <a:t> then compute next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  <m:r>
                          <a:rPr lang="en-US" sz="2200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200" dirty="0" smtClean="0"/>
                  <a:t> to the root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200" dirty="0" smtClean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2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2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2200" dirty="0" smtClean="0"/>
                  <a:t>,</a:t>
                </a:r>
                <a:r>
                  <a:rPr lang="en-US" sz="2200" dirty="0"/>
                  <a:t> </a:t>
                </a:r>
                <a:r>
                  <a:rPr lang="en-US" sz="2200" dirty="0" smtClean="0"/>
                  <a:t>repeat step 2.</a:t>
                </a:r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200" dirty="0" smtClean="0"/>
                  <a:t>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200" dirty="0" smtClean="0"/>
                  <a:t> then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𝑥</m:t>
                    </m:r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  <m:r>
                          <a:rPr lang="en-US" sz="2200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200" dirty="0" smtClean="0"/>
                  <a:t> is root of the equation.</a:t>
                </a:r>
                <a:endParaRPr lang="en-US" sz="2200" dirty="0"/>
              </a:p>
              <a:p>
                <a:pPr marL="0" indent="0">
                  <a:buNone/>
                </a:pPr>
                <a:endParaRPr lang="en-US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990601"/>
                <a:ext cx="8229600" cy="2743200"/>
              </a:xfrm>
              <a:blipFill rotWithShape="1">
                <a:blip r:embed="rId2"/>
                <a:stretch>
                  <a:fillRect l="-741" t="-1111" b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308511" y="3886200"/>
                <a:ext cx="8458200" cy="15240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0" indent="0">
                  <a:buNone/>
                </a:pPr>
                <a:r>
                  <a:rPr lang="en-US" sz="2400" b="1" dirty="0"/>
                  <a:t>Example 1:</a:t>
                </a:r>
              </a:p>
              <a:p>
                <a:pPr marL="0" indent="0">
                  <a:buFont typeface="Wingdings 3"/>
                  <a:buNone/>
                </a:pPr>
                <a:r>
                  <a:rPr lang="en-US" sz="2000" dirty="0" smtClean="0"/>
                  <a:t>Approximate the solution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000" i="1" smtClean="0">
                        <a:latin typeface="Cambria Math"/>
                      </a:rPr>
                      <m:t>−</m:t>
                    </m:r>
                    <m:r>
                      <a:rPr lang="en-US" sz="2000" i="1" smtClean="0">
                        <a:latin typeface="Cambria Math"/>
                      </a:rPr>
                      <m:t>𝑥</m:t>
                    </m:r>
                    <m:r>
                      <a:rPr lang="en-US" sz="200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 smtClean="0"/>
                  <a:t>, using Newton </a:t>
                </a:r>
                <a:r>
                  <a:rPr lang="en-US" sz="2000" dirty="0" err="1" smtClean="0"/>
                  <a:t>Raphson</a:t>
                </a:r>
                <a:r>
                  <a:rPr lang="en-US" sz="2000" dirty="0" smtClean="0"/>
                  <a:t> method employing an initial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 smtClean="0"/>
                  <a:t>. Approximate the root with approximate percentage error not greater than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</a:rPr>
                      <m:t>0.5%</m:t>
                    </m:r>
                  </m:oMath>
                </a14:m>
                <a:r>
                  <a:rPr lang="en-US" sz="2000" dirty="0" smtClean="0"/>
                  <a:t>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11" y="3886200"/>
                <a:ext cx="8458200" cy="1524000"/>
              </a:xfrm>
              <a:prstGeom prst="rect">
                <a:avLst/>
              </a:prstGeom>
              <a:blipFill rotWithShape="1">
                <a:blip r:embed="rId3"/>
                <a:stretch>
                  <a:fillRect l="-1154" t="-3200" b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7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False Position Method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9"/>
                <a:ext cx="8229600" cy="4309872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 smtClean="0"/>
                  <a:t>In this method we approximate the curve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 smtClean="0"/>
                  <a:t> by a straight line between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200" dirty="0" smtClean="0"/>
                  <a:t>. The intersection of this line with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𝑥</m:t>
                    </m:r>
                    <m:r>
                      <a:rPr lang="en-US" sz="2200" b="0" i="1" smtClean="0">
                        <a:latin typeface="Cambria Math"/>
                      </a:rPr>
                      <m:t>−</m:t>
                    </m:r>
                    <m:r>
                      <a:rPr lang="en-US" sz="2200" b="0" i="1" smtClean="0">
                        <a:latin typeface="Cambria Math"/>
                      </a:rPr>
                      <m:t>𝑎𝑥𝑖𝑠</m:t>
                    </m:r>
                  </m:oMath>
                </a14:m>
                <a:r>
                  <a:rPr lang="en-US" sz="2200" dirty="0" smtClean="0"/>
                  <a:t> represents the improved estimate of the root of the equation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200" dirty="0" smtClean="0"/>
                  <a:t>.</a:t>
                </a:r>
              </a:p>
              <a:p>
                <a:endParaRPr lang="en-US" sz="2200" dirty="0" smtClean="0"/>
              </a:p>
              <a:p>
                <a:r>
                  <a:rPr lang="en-US" sz="2200" dirty="0" smtClean="0"/>
                  <a:t>The fact that, the replacement of the curve by a straight line gives a false position of the root, is the origin of the name, “Method of false Position” or in Latin “ </a:t>
                </a:r>
                <a:r>
                  <a:rPr lang="en-US" sz="2200" dirty="0" err="1" smtClean="0"/>
                  <a:t>Regula-Falsi</a:t>
                </a:r>
                <a:r>
                  <a:rPr lang="en-US" sz="2200" dirty="0" smtClean="0"/>
                  <a:t> Method” 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9"/>
                <a:ext cx="8229600" cy="4309872"/>
              </a:xfrm>
              <a:blipFill rotWithShape="1">
                <a:blip r:embed="rId2"/>
                <a:stretch>
                  <a:fillRect t="-707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96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 smtClean="0"/>
                  <a:t>Choose lower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and upper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guesses for the root such that 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>
                        <a:latin typeface="Cambria Math"/>
                      </a:rPr>
                      <m:t>&lt;0</m:t>
                    </m:r>
                  </m:oMath>
                </a14:m>
                <a:endParaRPr lang="en-US" sz="2200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200" dirty="0"/>
                  <a:t>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/>
                  <a:t> of </a:t>
                </a:r>
                <a:r>
                  <a:rPr lang="en-US" sz="2200" dirty="0"/>
                  <a:t>the root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2200" dirty="0"/>
                  <a:t> is determined </a:t>
                </a:r>
                <a:r>
                  <a:rPr lang="en-US" sz="2200" dirty="0" smtClean="0"/>
                  <a:t>by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(∗)</m:t>
                    </m:r>
                  </m:oMath>
                </a14:m>
                <a:r>
                  <a:rPr lang="en-US" sz="22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(∗∗)</m:t>
                    </m:r>
                  </m:oMath>
                </a14:m>
                <a:endParaRPr lang="en-US" sz="2200" dirty="0" smtClean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200" dirty="0"/>
                  <a:t>Make the following evaluations to determine in which subinterval the root lies.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sz="2200" dirty="0"/>
                  <a:t>If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>
                        <a:latin typeface="Cambria Math"/>
                      </a:rPr>
                      <m:t>&lt;0</m:t>
                    </m:r>
                  </m:oMath>
                </a14:m>
                <a:r>
                  <a:rPr lang="en-US" sz="2200" dirty="0"/>
                  <a:t> then root lies in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200" dirty="0"/>
                  <a:t> then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and repeat step 2.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sz="2200" dirty="0"/>
                  <a:t>If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>
                        <a:latin typeface="Cambria Math"/>
                      </a:rPr>
                      <m:t>&lt;0</m:t>
                    </m:r>
                  </m:oMath>
                </a14:m>
                <a:r>
                  <a:rPr lang="en-US" sz="2200" dirty="0"/>
                  <a:t> then root lies in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200" dirty="0"/>
                  <a:t> then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and repeat step 2.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200" dirty="0"/>
                  <a:t> the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𝑥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is root of the equation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200" dirty="0" smtClean="0"/>
                  <a:t>.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674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7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 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914400"/>
                <a:ext cx="8305800" cy="54864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You are designing a spherical tank to hold water for a small village in a developing country. The volume of liquid it can hold can be computed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𝑉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𝜋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[3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  <m:r>
                        <a:rPr lang="en-US" sz="2000" b="0" i="0" smtClean="0">
                          <a:latin typeface="Cambria Math"/>
                          <a:ea typeface="Cambria Math"/>
                        </a:rPr>
                        <m:t>   </m:t>
                      </m:r>
                    </m:oMath>
                  </m:oMathPara>
                </a14:m>
                <a:endParaRPr lang="en-US" sz="2000" b="0" i="0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h</m:t>
                    </m:r>
                    <m:r>
                      <a:rPr lang="en-US" sz="2000" i="1" dirty="0">
                        <a:latin typeface="Cambria Math"/>
                      </a:rPr>
                      <m:t>= </m:t>
                    </m:r>
                    <m:r>
                      <a:rPr lang="en-US" sz="2000" i="1" dirty="0">
                        <a:latin typeface="Cambria Math"/>
                      </a:rPr>
                      <m:t>𝑑𝑒𝑝𝑡h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𝑜𝑓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𝑡h𝑒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𝑤𝑎𝑡𝑒𝑟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𝑖𝑛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𝑡h𝑒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𝑡𝑎𝑛𝑘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i="1" dirty="0" smtClean="0">
                    <a:latin typeface="Cambria Math"/>
                  </a:rPr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	</m:t>
                    </m:r>
                    <m:r>
                      <a:rPr lang="en-US" sz="2000" i="1" dirty="0">
                        <a:latin typeface="Cambria Math"/>
                      </a:rPr>
                      <m:t>𝑉</m:t>
                    </m:r>
                    <m:r>
                      <a:rPr lang="en-US" sz="2000" i="1" dirty="0">
                        <a:latin typeface="Cambria Math"/>
                      </a:rPr>
                      <m:t>=</m:t>
                    </m:r>
                    <m:r>
                      <a:rPr lang="en-US" sz="2000" i="1" dirty="0">
                        <a:latin typeface="Cambria Math"/>
                      </a:rPr>
                      <m:t>𝑣𝑜𝑙𝑢𝑚𝑒</m:t>
                    </m:r>
                    <m:r>
                      <a:rPr lang="en-US" sz="2000" b="0" i="1" dirty="0" smtClean="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0" i="1" dirty="0" smtClean="0">
                    <a:latin typeface="Cambria Math"/>
                  </a:rPr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𝑅</m:t>
                    </m:r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  <m:r>
                      <a:rPr lang="en-US" sz="2000" i="1" dirty="0" smtClean="0">
                        <a:latin typeface="Cambria Math"/>
                      </a:rPr>
                      <m:t>𝑟𝑎𝑑𝑖𝑢𝑠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</a:rPr>
                      <m:t>𝑜𝑓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</a:rPr>
                      <m:t>𝑡h𝑒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</a:rPr>
                      <m:t>𝑡𝑎𝑛𝑘</m:t>
                    </m:r>
                    <m:r>
                      <a:rPr lang="en-US" sz="2000" b="0" i="1" dirty="0" smtClean="0">
                        <a:latin typeface="Cambria Math"/>
                      </a:rPr>
                      <m:t>[</m:t>
                    </m:r>
                    <m:r>
                      <a:rPr lang="en-US" sz="2000" i="1" dirty="0" smtClean="0">
                        <a:latin typeface="Cambria Math"/>
                      </a:rPr>
                      <m:t>𝑚</m:t>
                    </m:r>
                    <m:r>
                      <a:rPr lang="en-US" sz="2000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109728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𝑅</m:t>
                    </m:r>
                    <m:r>
                      <a:rPr lang="en-US" sz="2000" i="1">
                        <a:latin typeface="Cambria Math"/>
                      </a:rPr>
                      <m:t>=3 </m:t>
                    </m:r>
                    <m:r>
                      <a:rPr lang="en-US" sz="2000" i="1"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, to what depth must the tank be filled so that it holds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30 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? Use three iterations of </a:t>
                </a:r>
                <a:r>
                  <a:rPr lang="en-US" sz="2000" dirty="0" smtClean="0"/>
                  <a:t>False Position </a:t>
                </a:r>
                <a:r>
                  <a:rPr lang="en-US" sz="2000" dirty="0"/>
                  <a:t>method to determine the answer using initial guess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000" dirty="0"/>
                  <a:t>.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after each </a:t>
                </a:r>
                <a:r>
                  <a:rPr lang="en-US" sz="2000" dirty="0" smtClean="0"/>
                  <a:t>iteration. Perform </a:t>
                </a:r>
                <a:r>
                  <a:rPr lang="en-US" sz="2000" dirty="0"/>
                  <a:t>calculations up to 3 decimal places</a:t>
                </a:r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914400"/>
                <a:ext cx="8305800" cy="5486400"/>
              </a:xfrm>
              <a:blipFill rotWithShape="1">
                <a:blip r:embed="rId2"/>
                <a:stretch>
                  <a:fillRect l="-808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524000"/>
            <a:ext cx="2460212" cy="2198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61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792162"/>
          </a:xfrm>
        </p:spPr>
        <p:txBody>
          <a:bodyPr>
            <a:noAutofit/>
          </a:bodyPr>
          <a:lstStyle/>
          <a:p>
            <a:r>
              <a:rPr lang="en-US" sz="3000" dirty="0" smtClean="0"/>
              <a:t>Example: </a:t>
            </a:r>
            <a:endParaRPr lang="en-US" sz="3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9620920"/>
                  </p:ext>
                </p:extLst>
              </p:nvPr>
            </p:nvGraphicFramePr>
            <p:xfrm>
              <a:off x="152400" y="990600"/>
              <a:ext cx="8686800" cy="22838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1850"/>
                    <a:gridCol w="1359850"/>
                    <a:gridCol w="1085850"/>
                    <a:gridCol w="1085850"/>
                    <a:gridCol w="1085850"/>
                    <a:gridCol w="1085850"/>
                    <a:gridCol w="1139605"/>
                    <a:gridCol w="1032095"/>
                  </a:tblGrid>
                  <a:tr h="5465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/>
                                  </a:rPr>
                                  <m:t>𝒇</m:t>
                                </m:r>
                                <m:r>
                                  <a:rPr lang="en-US" sz="1600" b="1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/>
                                  </a:rPr>
                                  <m:t>𝒇</m:t>
                                </m:r>
                                <m:r>
                                  <a:rPr lang="en-US" sz="1600" b="1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/>
                                  </a:rPr>
                                  <m:t>𝒇</m:t>
                                </m:r>
                                <m:r>
                                  <a:rPr lang="en-US" sz="1600" b="1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</a:tr>
                  <a:tr h="4916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90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-79.646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1.591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31.081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606529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1.591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31.081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-79.646</a:t>
                          </a:r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1.986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3.089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0.198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606529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1.986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3.089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-79.646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2.023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0.296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0.018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9620920"/>
                  </p:ext>
                </p:extLst>
              </p:nvPr>
            </p:nvGraphicFramePr>
            <p:xfrm>
              <a:off x="152400" y="990600"/>
              <a:ext cx="8686800" cy="22838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1850"/>
                    <a:gridCol w="1359850"/>
                    <a:gridCol w="1085850"/>
                    <a:gridCol w="1085850"/>
                    <a:gridCol w="1085850"/>
                    <a:gridCol w="1085850"/>
                    <a:gridCol w="1139605"/>
                    <a:gridCol w="1032095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053" r="-971429" b="-2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9641" t="-1053" r="-479372" b="-2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1053" r="-500562" b="-2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8324" t="-1053" r="-397765" b="-2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562" t="-1053" r="-300000" b="-2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562" t="-1053" r="-200000" b="-2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71658" t="-1053" r="-90374" b="-2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43195" t="-1053" b="-294737"/>
                          </a:stretch>
                        </a:blipFill>
                      </a:tcPr>
                    </a:tc>
                  </a:tr>
                  <a:tr h="4916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90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-79.646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1.591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31.081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606529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1.591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31.081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-79.646</a:t>
                          </a:r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1.986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3.089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0.198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606529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1.986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3.089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-79.646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2.023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0.296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0.018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28600" y="3429000"/>
                <a:ext cx="822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root of the equation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=2.02</m:t>
                    </m:r>
                    <m:r>
                      <a:rPr lang="en-US" b="0" i="1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429000"/>
                <a:ext cx="8229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6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8600" y="4191000"/>
                <a:ext cx="8229600" cy="64633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</a:rPr>
                  <a:t>Home Exercise:</a:t>
                </a:r>
              </a:p>
              <a:p>
                <a:r>
                  <a:rPr lang="en-US" dirty="0"/>
                  <a:t>Approximate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&lt;0.5%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191000"/>
                <a:ext cx="822960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66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18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4114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dirty="0" smtClean="0">
                    <a:solidFill>
                      <a:schemeClr val="tx2"/>
                    </a:solidFill>
                  </a:rPr>
                  <a:t>Advantages:</a:t>
                </a:r>
              </a:p>
              <a:p>
                <a:r>
                  <a:rPr lang="en-US" sz="2200" dirty="0" smtClean="0"/>
                  <a:t>It is always convergent.</a:t>
                </a:r>
                <a:endParaRPr lang="en-US" sz="2200" dirty="0"/>
              </a:p>
              <a:p>
                <a:r>
                  <a:rPr lang="en-US" sz="2200" dirty="0" smtClean="0"/>
                  <a:t>Error can be controlled.</a:t>
                </a:r>
              </a:p>
              <a:p>
                <a:endParaRPr lang="en-US" sz="2200" dirty="0"/>
              </a:p>
              <a:p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b="1" dirty="0" smtClean="0">
                    <a:solidFill>
                      <a:schemeClr val="tx2"/>
                    </a:solidFill>
                  </a:rPr>
                  <a:t>Drawbacks:</a:t>
                </a:r>
              </a:p>
              <a:p>
                <a:r>
                  <a:rPr lang="en-US" sz="2200" dirty="0" smtClean="0"/>
                  <a:t>In some cases convergence is slow.</a:t>
                </a:r>
              </a:p>
              <a:p>
                <a:r>
                  <a:rPr lang="en-US" sz="2200" dirty="0" smtClean="0"/>
                  <a:t>In the case,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𝑓</m:t>
                    </m:r>
                    <m:r>
                      <a:rPr lang="en-US" sz="2200" b="0" i="1" smtClean="0">
                        <a:latin typeface="Cambria Math"/>
                      </a:rPr>
                      <m:t>(</m:t>
                    </m:r>
                    <m:r>
                      <a:rPr lang="en-US" sz="2200" b="0" i="1" smtClean="0">
                        <a:latin typeface="Cambria Math"/>
                      </a:rPr>
                      <m:t>𝑥</m:t>
                    </m:r>
                    <m:r>
                      <a:rPr lang="en-US" sz="2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/>
                  <a:t> does not change sign over the interval, false position method can’t approximate the root.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4114800"/>
              </a:xfrm>
              <a:blipFill rotWithShape="1">
                <a:blip r:embed="rId2"/>
                <a:stretch>
                  <a:fillRect l="-889" t="-889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59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 </a:t>
            </a:r>
            <a:r>
              <a:rPr lang="en-US" dirty="0" err="1" smtClean="0"/>
              <a:t>Raphson</a:t>
            </a:r>
            <a:r>
              <a:rPr lang="en-US" dirty="0" smtClean="0"/>
              <a:t>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9"/>
                <a:ext cx="8229600" cy="3624072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 smtClean="0"/>
                  <a:t>Newton Raphson Method is one of the most powerful and well know technique to approximate the roots of the equation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200" dirty="0" smtClean="0"/>
                  <a:t>.</a:t>
                </a:r>
              </a:p>
              <a:p>
                <a:endParaRPr lang="en-US" sz="2200" dirty="0" smtClean="0"/>
              </a:p>
              <a:p>
                <a:r>
                  <a:rPr lang="en-US" sz="2200" dirty="0" smtClean="0">
                    <a:solidFill>
                      <a:schemeClr val="tx2"/>
                    </a:solidFill>
                  </a:rPr>
                  <a:t>Concept:</a:t>
                </a:r>
                <a:endParaRPr lang="en-US" sz="22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 smtClean="0"/>
                  <a:t>If initial guess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 smtClean="0"/>
                  <a:t> , a tangent can be extended from </a:t>
                </a:r>
                <a:r>
                  <a:rPr lang="en-US" sz="2200" dirty="0"/>
                  <a:t>the point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, </m:t>
                    </m:r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 smtClean="0"/>
                  <a:t>.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/>
                  <a:t> The point where this tangent crosses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𝑥</m:t>
                    </m:r>
                    <m:r>
                      <a:rPr lang="en-US" sz="2200" b="0" i="1" smtClean="0">
                        <a:latin typeface="Cambria Math"/>
                      </a:rPr>
                      <m:t>−</m:t>
                    </m:r>
                    <m:r>
                      <a:rPr lang="en-US" sz="2200" b="0" i="1" smtClean="0">
                        <a:latin typeface="Cambria Math"/>
                      </a:rPr>
                      <m:t>𝑎𝑥𝑖𝑠</m:t>
                    </m:r>
                  </m:oMath>
                </a14:m>
                <a:r>
                  <a:rPr lang="en-US" sz="2200" dirty="0" smtClean="0"/>
                  <a:t>, represents an improved estimate of the root.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9"/>
                <a:ext cx="8229600" cy="3624072"/>
              </a:xfrm>
              <a:blipFill rotWithShape="1">
                <a:blip r:embed="rId2"/>
                <a:stretch>
                  <a:fillRect l="-889" t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46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Graphically Interpretation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228850" y="1371600"/>
            <a:ext cx="3429000" cy="4114800"/>
            <a:chOff x="2895600" y="1524000"/>
            <a:chExt cx="4572000" cy="41148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810000" y="1524000"/>
              <a:ext cx="76200" cy="4114800"/>
            </a:xfrm>
            <a:prstGeom prst="straightConnector1">
              <a:avLst/>
            </a:prstGeom>
            <a:ln cmpd="sng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895600" y="4800600"/>
              <a:ext cx="4572000" cy="0"/>
            </a:xfrm>
            <a:prstGeom prst="straightConnector1">
              <a:avLst/>
            </a:prstGeom>
            <a:ln cmpd="sng">
              <a:solidFill>
                <a:schemeClr val="tx1"/>
              </a:solidFill>
              <a:headEnd type="triangle" w="lg" len="lg"/>
              <a:tailEnd type="triangle" w="lg" len="lg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200650" y="4572000"/>
            <a:ext cx="285750" cy="369332"/>
            <a:chOff x="3200400" y="5334000"/>
            <a:chExt cx="3810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00400" y="5334000"/>
                  <a:ext cx="38100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5334000"/>
                  <a:ext cx="38100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Oval 60"/>
            <p:cNvSpPr/>
            <p:nvPr/>
          </p:nvSpPr>
          <p:spPr>
            <a:xfrm>
              <a:off x="3352800" y="53644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886200" y="4572000"/>
            <a:ext cx="274040" cy="381000"/>
            <a:chOff x="3825614" y="5334000"/>
            <a:chExt cx="365386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825614" y="5334000"/>
                  <a:ext cx="365386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5614" y="5334000"/>
                  <a:ext cx="365386" cy="381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Oval 62"/>
            <p:cNvSpPr/>
            <p:nvPr/>
          </p:nvSpPr>
          <p:spPr>
            <a:xfrm>
              <a:off x="3916681" y="5364481"/>
              <a:ext cx="45719" cy="47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543726" y="4591250"/>
            <a:ext cx="342900" cy="381000"/>
            <a:chOff x="4419600" y="5334000"/>
            <a:chExt cx="45720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4419600" y="5334000"/>
                  <a:ext cx="457200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334000"/>
                  <a:ext cx="457200" cy="3810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Oval 61"/>
            <p:cNvSpPr/>
            <p:nvPr/>
          </p:nvSpPr>
          <p:spPr>
            <a:xfrm>
              <a:off x="4511040" y="5365444"/>
              <a:ext cx="54863" cy="47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 6"/>
          <p:cNvSpPr/>
          <p:nvPr/>
        </p:nvSpPr>
        <p:spPr>
          <a:xfrm>
            <a:off x="3222058" y="2209800"/>
            <a:ext cx="2555507" cy="2656572"/>
          </a:xfrm>
          <a:custGeom>
            <a:avLst/>
            <a:gdLst>
              <a:gd name="connsiteX0" fmla="*/ 0 w 3407343"/>
              <a:gd name="connsiteY0" fmla="*/ 2656572 h 2656572"/>
              <a:gd name="connsiteX1" fmla="*/ 2435191 w 3407343"/>
              <a:gd name="connsiteY1" fmla="*/ 1568917 h 2656572"/>
              <a:gd name="connsiteX2" fmla="*/ 3407343 w 3407343"/>
              <a:gd name="connsiteY2" fmla="*/ 0 h 26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7343" h="2656572">
                <a:moveTo>
                  <a:pt x="0" y="2656572"/>
                </a:moveTo>
                <a:cubicBezTo>
                  <a:pt x="933650" y="2334125"/>
                  <a:pt x="1867301" y="2011679"/>
                  <a:pt x="2435191" y="1568917"/>
                </a:cubicBezTo>
                <a:cubicBezTo>
                  <a:pt x="3003082" y="1126155"/>
                  <a:pt x="3205212" y="563077"/>
                  <a:pt x="3407343" y="0"/>
                </a:cubicBez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61" idx="4"/>
          </p:cNvCxnSpPr>
          <p:nvPr/>
        </p:nvCxnSpPr>
        <p:spPr>
          <a:xfrm flipV="1">
            <a:off x="5332095" y="3357615"/>
            <a:ext cx="26771" cy="129058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99810" y="3108235"/>
                <a:ext cx="857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, 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10" y="3108235"/>
                <a:ext cx="857250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3758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 flipH="1">
            <a:off x="4499810" y="2438400"/>
            <a:ext cx="1374389" cy="2427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3657601" y="4572000"/>
            <a:ext cx="705050" cy="960922"/>
            <a:chOff x="4165333" y="5363678"/>
            <a:chExt cx="940067" cy="960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419600" y="5955268"/>
                  <a:ext cx="6858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𝑟𝑜𝑜𝑡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955268"/>
                  <a:ext cx="68580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4165333" y="5363678"/>
              <a:ext cx="101867" cy="122722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Elbow Connector 56"/>
            <p:cNvCxnSpPr>
              <a:stCxn id="53" idx="4"/>
              <a:endCxn id="52" idx="1"/>
            </p:cNvCxnSpPr>
            <p:nvPr/>
          </p:nvCxnSpPr>
          <p:spPr>
            <a:xfrm rot="16200000" flipH="1">
              <a:off x="3991166" y="5711500"/>
              <a:ext cx="653534" cy="20333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 flipV="1">
            <a:off x="4629150" y="4070866"/>
            <a:ext cx="24303" cy="57733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543302" y="3200400"/>
            <a:ext cx="2330898" cy="17409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5456923" y="1752600"/>
                <a:ext cx="834551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923" y="1752600"/>
                <a:ext cx="834551" cy="639983"/>
              </a:xfrm>
              <a:prstGeom prst="rect">
                <a:avLst/>
              </a:prstGeom>
              <a:blipFill rotWithShape="1">
                <a:blip r:embed="rId8"/>
                <a:stretch>
                  <a:fillRect r="-7299" b="-4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85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5" grpId="0"/>
      <p:bldP spid="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of Formula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5750" y="1600200"/>
                <a:ext cx="85725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𝑓</m:t>
                    </m:r>
                    <m:r>
                      <a:rPr lang="en-US" sz="2200" b="0" i="1" smtClean="0">
                        <a:latin typeface="Cambria Math"/>
                      </a:rPr>
                      <m:t>(</m:t>
                    </m:r>
                    <m:r>
                      <a:rPr lang="en-US" sz="2200" b="0" i="1" smtClean="0">
                        <a:latin typeface="Cambria Math"/>
                      </a:rPr>
                      <m:t>𝑥</m:t>
                    </m:r>
                    <m:r>
                      <a:rPr lang="en-US" sz="2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/>
                  <a:t> be twice differentiable 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(</m:t>
                    </m:r>
                    <m:r>
                      <a:rPr lang="en-US" sz="2200" b="0" i="1" smtClean="0">
                        <a:latin typeface="Cambria Math"/>
                      </a:rPr>
                      <m:t>𝑎</m:t>
                    </m:r>
                    <m:r>
                      <a:rPr lang="en-US" sz="2200" b="0" i="1" smtClean="0">
                        <a:latin typeface="Cambria Math"/>
                      </a:rPr>
                      <m:t>,</m:t>
                    </m:r>
                    <m:r>
                      <a:rPr lang="en-US" sz="2200" b="0" i="1" smtClean="0">
                        <a:latin typeface="Cambria Math"/>
                      </a:rPr>
                      <m:t>𝑏</m:t>
                    </m:r>
                    <m:r>
                      <a:rPr lang="en-US" sz="2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sz="2200" dirty="0" smtClean="0"/>
                  <a:t> be an initial approximation to the root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200" dirty="0" smtClean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 smtClean="0"/>
                  <a:t> is small. Consider the first degree Taylor polynomial 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𝑓</m:t>
                    </m:r>
                    <m:r>
                      <a:rPr lang="en-US" sz="2200" b="0" i="1" smtClean="0">
                        <a:latin typeface="Cambria Math"/>
                      </a:rPr>
                      <m:t>(</m:t>
                    </m:r>
                    <m:r>
                      <a:rPr lang="en-US" sz="2200" b="0" i="1" smtClean="0">
                        <a:latin typeface="Cambria Math"/>
                      </a:rPr>
                      <m:t>𝑥</m:t>
                    </m:r>
                    <m:r>
                      <a:rPr lang="en-US" sz="2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/>
                  <a:t> expanded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′</m:t>
                          </m:r>
                          <m:r>
                            <a:rPr lang="en-US" sz="2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200" dirty="0" smtClean="0"/>
                  <a:t> lies between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at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𝑥</m:t>
                    </m:r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200" dirty="0" smtClean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r>
                        <a:rPr lang="en-US" sz="22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</a:t>
                </a:r>
                <a:r>
                  <a:rPr lang="en-US" sz="2200" dirty="0" smtClean="0"/>
                  <a:t>is small so we neglect higher powers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</a:t>
                </a:r>
                <a:r>
                  <a:rPr lang="en-US" sz="2200" dirty="0" smtClean="0"/>
                  <a:t>,</a:t>
                </a: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50" y="1600200"/>
                <a:ext cx="8572500" cy="4876800"/>
              </a:xfrm>
              <a:blipFill rotWithShape="1">
                <a:blip r:embed="rId2"/>
                <a:stretch>
                  <a:fillRect l="-925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9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1698</TotalTime>
  <Words>1132</Words>
  <Application>Microsoft Office PowerPoint</Application>
  <PresentationFormat>On-screen Show (4:3)</PresentationFormat>
  <Paragraphs>102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MATH-352 Numerical Methods</vt:lpstr>
      <vt:lpstr>The False Position Method</vt:lpstr>
      <vt:lpstr>Algorithm</vt:lpstr>
      <vt:lpstr>Example </vt:lpstr>
      <vt:lpstr>Example: </vt:lpstr>
      <vt:lpstr>PowerPoint Presentation</vt:lpstr>
      <vt:lpstr>Newton Raphson Method</vt:lpstr>
      <vt:lpstr>Graphically Interpretation</vt:lpstr>
      <vt:lpstr>Derivation of Formula</vt:lpstr>
      <vt:lpstr>PowerPoint Presentation</vt:lpstr>
      <vt:lpstr>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Methods/Analysis</dc:title>
  <dc:creator>Atifa Kanwal</dc:creator>
  <cp:lastModifiedBy>Atifa Kanwal</cp:lastModifiedBy>
  <cp:revision>112</cp:revision>
  <cp:lastPrinted>2018-02-07T05:44:43Z</cp:lastPrinted>
  <dcterms:created xsi:type="dcterms:W3CDTF">2018-01-24T07:02:44Z</dcterms:created>
  <dcterms:modified xsi:type="dcterms:W3CDTF">2023-02-16T08:06:18Z</dcterms:modified>
</cp:coreProperties>
</file>