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3BE07-689A-4E8B-82B5-BC9D9386F01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B063-F268-4407-9863-0FB2D491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DB063-F268-4407-9863-0FB2D4919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4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DB063-F268-4407-9863-0FB2D4919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7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DB063-F268-4407-9863-0FB2D4919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3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9EB1-C1C9-4014-9780-EC7A8EFD360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8214-7A55-457D-B53A-6948BE235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9EB1-C1C9-4014-9780-EC7A8EFD360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8214-7A55-457D-B53A-6948BE235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9EB1-C1C9-4014-9780-EC7A8EFD360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8214-7A55-457D-B53A-6948BE235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9EB1-C1C9-4014-9780-EC7A8EFD360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8214-7A55-457D-B53A-6948BE235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9EB1-C1C9-4014-9780-EC7A8EFD360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8214-7A55-457D-B53A-6948BE235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9EB1-C1C9-4014-9780-EC7A8EFD360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8214-7A55-457D-B53A-6948BE235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9EB1-C1C9-4014-9780-EC7A8EFD360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8214-7A55-457D-B53A-6948BE235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9EB1-C1C9-4014-9780-EC7A8EFD360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8214-7A55-457D-B53A-6948BE235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9EB1-C1C9-4014-9780-EC7A8EFD360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8214-7A55-457D-B53A-6948BE235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9EB1-C1C9-4014-9780-EC7A8EFD360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8214-7A55-457D-B53A-6948BE235E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9EB1-C1C9-4014-9780-EC7A8EFD360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EB8214-7A55-457D-B53A-6948BE235E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8EB8214-7A55-457D-B53A-6948BE235EE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5609EB1-C1C9-4014-9780-EC7A8EFD3605}" type="datetimeFigureOut">
              <a:rPr lang="en-US" smtClean="0"/>
              <a:t>1/31/2023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tifa.kanwal@seecs.edu.p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543800" cy="2289175"/>
          </a:xfrm>
        </p:spPr>
        <p:txBody>
          <a:bodyPr/>
          <a:lstStyle/>
          <a:p>
            <a:r>
              <a:rPr lang="en-US" dirty="0" smtClean="0"/>
              <a:t>MATH-352</a:t>
            </a:r>
            <a:br>
              <a:rPr lang="en-US" dirty="0" smtClean="0"/>
            </a:br>
            <a:r>
              <a:rPr lang="en-US" dirty="0" smtClean="0"/>
              <a:t>Numerical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Atifa</a:t>
            </a:r>
            <a:r>
              <a:rPr lang="en-US" dirty="0"/>
              <a:t> </a:t>
            </a:r>
            <a:r>
              <a:rPr lang="en-US" dirty="0" err="1"/>
              <a:t>Kanwal</a:t>
            </a:r>
            <a:endParaRPr lang="en-US" dirty="0"/>
          </a:p>
          <a:p>
            <a:r>
              <a:rPr lang="en-US" dirty="0">
                <a:hlinkClick r:id="rId2"/>
              </a:rPr>
              <a:t>atifa.kanwal@seecs.edu.pk</a:t>
            </a:r>
            <a:endParaRPr lang="en-US" dirty="0"/>
          </a:p>
          <a:p>
            <a:r>
              <a:rPr lang="en-US"/>
              <a:t>Office # 303, Faculty Block, SEECS, NUST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500" dirty="0" smtClean="0"/>
              <a:t>Numerical Methods for Engineers by Steven C. </a:t>
            </a:r>
            <a:r>
              <a:rPr lang="en-US" sz="2500" dirty="0" err="1" smtClean="0"/>
              <a:t>Chapra</a:t>
            </a:r>
            <a:r>
              <a:rPr lang="en-US" sz="2500" dirty="0" smtClean="0"/>
              <a:t>, </a:t>
            </a:r>
            <a:r>
              <a:rPr lang="en-US" sz="2500" dirty="0" err="1" smtClean="0"/>
              <a:t>Rymond</a:t>
            </a:r>
            <a:r>
              <a:rPr lang="en-US" sz="2500" dirty="0" smtClean="0"/>
              <a:t> P. </a:t>
            </a:r>
            <a:r>
              <a:rPr lang="en-US" sz="2500" dirty="0" err="1" smtClean="0"/>
              <a:t>Canale</a:t>
            </a:r>
            <a:r>
              <a:rPr lang="en-US" sz="2500" dirty="0" smtClean="0"/>
              <a:t>.</a:t>
            </a:r>
          </a:p>
          <a:p>
            <a:pPr>
              <a:buBlip>
                <a:blip r:embed="rId3"/>
              </a:buBlip>
            </a:pPr>
            <a:endParaRPr lang="en-US" sz="2500" dirty="0" smtClean="0"/>
          </a:p>
          <a:p>
            <a:pPr>
              <a:buBlip>
                <a:blip r:embed="rId3"/>
              </a:buBlip>
            </a:pPr>
            <a:r>
              <a:rPr lang="en-US" sz="2500" dirty="0" smtClean="0"/>
              <a:t>Numerical Methods by J. </a:t>
            </a:r>
            <a:r>
              <a:rPr lang="en-US" sz="2500" dirty="0" err="1" smtClean="0"/>
              <a:t>Gouglas</a:t>
            </a:r>
            <a:r>
              <a:rPr lang="en-US" sz="2500" dirty="0" smtClean="0"/>
              <a:t> </a:t>
            </a:r>
            <a:r>
              <a:rPr lang="en-US" sz="2500" dirty="0" err="1" smtClean="0"/>
              <a:t>Faires</a:t>
            </a:r>
            <a:r>
              <a:rPr lang="en-US" sz="2500" dirty="0" smtClean="0"/>
              <a:t>, Richard Burden</a:t>
            </a:r>
          </a:p>
          <a:p>
            <a:pPr>
              <a:buBlip>
                <a:blip r:embed="rId3"/>
              </a:buBlip>
            </a:pPr>
            <a:endParaRPr lang="en-US" sz="2500" dirty="0" smtClean="0"/>
          </a:p>
          <a:p>
            <a:pPr>
              <a:buBlip>
                <a:blip r:embed="rId3"/>
              </a:buBlip>
            </a:pPr>
            <a:r>
              <a:rPr lang="en-US" sz="2500" dirty="0" smtClean="0"/>
              <a:t>Applied Numerical Analysis by Curtis F. Gerald, Patrick O. Wheatley</a:t>
            </a:r>
          </a:p>
          <a:p>
            <a:pPr>
              <a:buBlip>
                <a:blip r:embed="rId3"/>
              </a:buBlip>
            </a:pPr>
            <a:r>
              <a:rPr lang="en-US" sz="2500" dirty="0" smtClean="0"/>
              <a:t>Advance Engineering Mathematics by Erwin </a:t>
            </a:r>
            <a:r>
              <a:rPr lang="en-US" sz="2500" dirty="0" err="1" smtClean="0"/>
              <a:t>Kreyszig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948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dirty="0" smtClean="0"/>
              <a:t>In this Course, we will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5288"/>
            <a:ext cx="7620000" cy="3852512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Introduction: Error calculation and Taylor Series</a:t>
            </a:r>
          </a:p>
          <a:p>
            <a:pPr>
              <a:buBlip>
                <a:blip r:embed="rId2"/>
              </a:buBlip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Methods of Solution of Nonlinear/Transcendental Equations</a:t>
            </a:r>
          </a:p>
          <a:p>
            <a:pPr marL="458788" indent="-342900">
              <a:buSzPct val="75000"/>
              <a:buFont typeface="Wingdings" pitchFamily="2" charset="2"/>
              <a:buChar char="q"/>
            </a:pPr>
            <a:r>
              <a:rPr lang="en-US" sz="2400" dirty="0" smtClean="0"/>
              <a:t>Bracketing Methods</a:t>
            </a:r>
          </a:p>
          <a:p>
            <a:pPr marL="458788" indent="-342900">
              <a:buFont typeface="Wingdings" pitchFamily="2" charset="2"/>
              <a:buChar char="§"/>
            </a:pPr>
            <a:r>
              <a:rPr lang="en-US" sz="2400" dirty="0" smtClean="0"/>
              <a:t>Bisection Method</a:t>
            </a:r>
          </a:p>
          <a:p>
            <a:pPr marL="458788" indent="-342900">
              <a:buFont typeface="Wingdings" pitchFamily="2" charset="2"/>
              <a:buChar char="§"/>
            </a:pPr>
            <a:r>
              <a:rPr lang="en-US" sz="2400" dirty="0" smtClean="0"/>
              <a:t>False Position Method</a:t>
            </a:r>
          </a:p>
          <a:p>
            <a:pPr marL="458788" indent="-342900">
              <a:buSzPct val="75000"/>
              <a:buFont typeface="Wingdings" pitchFamily="2" charset="2"/>
              <a:buChar char="q"/>
            </a:pPr>
            <a:r>
              <a:rPr lang="en-US" sz="2400" dirty="0" smtClean="0"/>
              <a:t>Open Methods</a:t>
            </a:r>
          </a:p>
          <a:p>
            <a:pPr marL="458788" indent="-342900">
              <a:buFont typeface="Wingdings" pitchFamily="2" charset="2"/>
              <a:buChar char="§"/>
            </a:pPr>
            <a:r>
              <a:rPr lang="en-US" sz="2400" dirty="0" smtClean="0"/>
              <a:t>Newton 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</a:t>
            </a:r>
          </a:p>
          <a:p>
            <a:pPr marL="458788" indent="-342900">
              <a:buFont typeface="Wingdings" pitchFamily="2" charset="2"/>
              <a:buChar char="§"/>
            </a:pPr>
            <a:r>
              <a:rPr lang="en-US" sz="2400" dirty="0" smtClean="0"/>
              <a:t>Secant Method</a:t>
            </a:r>
          </a:p>
        </p:txBody>
      </p:sp>
    </p:spTree>
    <p:extLst>
      <p:ext uri="{BB962C8B-B14F-4D97-AF65-F5344CB8AC3E}">
        <p14:creationId xmlns:p14="http://schemas.microsoft.com/office/powerpoint/2010/main" val="11438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752600"/>
            <a:ext cx="754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Iterative Methods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of Solution of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System of Linear Equations</a:t>
            </a:r>
            <a:endParaRPr lang="en-US" sz="28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/>
              <a:t>Gauss-Seidel Method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/>
              <a:t>Jacobi’s Method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/>
              <a:t>Method </a:t>
            </a:r>
            <a:r>
              <a:rPr lang="en-US" sz="2800" dirty="0"/>
              <a:t>of least </a:t>
            </a:r>
            <a:r>
              <a:rPr lang="en-US" sz="2800" dirty="0" smtClean="0"/>
              <a:t>squares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/>
              <a:t>Gauss </a:t>
            </a:r>
            <a:r>
              <a:rPr lang="en-US" sz="2800" dirty="0"/>
              <a:t>Elimination </a:t>
            </a:r>
            <a:r>
              <a:rPr lang="en-US" sz="2800" dirty="0" smtClean="0"/>
              <a:t>Method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/>
              <a:t>LU </a:t>
            </a:r>
            <a:r>
              <a:rPr lang="en-US" sz="2800" dirty="0"/>
              <a:t>Factorization</a:t>
            </a:r>
          </a:p>
        </p:txBody>
      </p:sp>
    </p:spTree>
    <p:extLst>
      <p:ext uri="{BB962C8B-B14F-4D97-AF65-F5344CB8AC3E}">
        <p14:creationId xmlns:p14="http://schemas.microsoft.com/office/powerpoint/2010/main" val="283563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00125"/>
            <a:ext cx="4191000" cy="5400675"/>
          </a:xfrm>
        </p:spPr>
        <p:txBody>
          <a:bodyPr>
            <a:normAutofit/>
          </a:bodyPr>
          <a:lstStyle/>
          <a:p>
            <a:pPr>
              <a:buSzPct val="75000"/>
              <a:buFont typeface="Wingdings" pitchFamily="2" charset="2"/>
              <a:buChar char="q"/>
            </a:pPr>
            <a:r>
              <a:rPr lang="en-US" sz="2300" dirty="0" smtClean="0"/>
              <a:t>Calculus of Finite Difference and Difference Operators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2300" dirty="0" smtClean="0"/>
              <a:t>Lagrange interpolation formula.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2300" dirty="0" smtClean="0"/>
              <a:t>Newton’s divided difference interpolation formula.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2300" dirty="0" smtClean="0"/>
              <a:t>Newton’s forward and backward difference interpolation formula.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2300" dirty="0" smtClean="0"/>
              <a:t>Error Analysis and Comparison of methods of Interpolation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2400" dirty="0"/>
              <a:t>Introduction of splines, </a:t>
            </a:r>
            <a:r>
              <a:rPr lang="en-US" sz="2400" dirty="0" smtClean="0"/>
              <a:t>cubic </a:t>
            </a:r>
            <a:r>
              <a:rPr lang="en-US" sz="2400" dirty="0"/>
              <a:t>splines, </a:t>
            </a:r>
            <a:r>
              <a:rPr lang="en-US" sz="2400" dirty="0" smtClean="0"/>
              <a:t>curve </a:t>
            </a:r>
            <a:r>
              <a:rPr lang="en-US" sz="2400" dirty="0"/>
              <a:t>fitting</a:t>
            </a:r>
            <a:endParaRPr lang="en-US" sz="23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415350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Interpolation</a:t>
            </a:r>
          </a:p>
        </p:txBody>
      </p:sp>
      <p:pic>
        <p:nvPicPr>
          <p:cNvPr id="1026" name="Picture 2" descr="Interpolation | mathematics | Britann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72" y="1981200"/>
            <a:ext cx="413112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48006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Numerical Differentiation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2400" dirty="0" smtClean="0"/>
              <a:t>Differentiation using Interpolation Techniques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2400" dirty="0" smtClean="0"/>
              <a:t>Differentiation using Taylor Series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Numerical Integration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2400" dirty="0" smtClean="0"/>
              <a:t>Newton-Cotes Integration Formulas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2400" dirty="0" smtClean="0"/>
              <a:t>Trapezoidal Rule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2400" dirty="0" smtClean="0"/>
              <a:t>Simpson’s 1/3 Rule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2400" dirty="0" smtClean="0"/>
              <a:t>Simpson’s 3/8 Rule</a:t>
            </a:r>
          </a:p>
        </p:txBody>
      </p:sp>
    </p:spTree>
    <p:extLst>
      <p:ext uri="{BB962C8B-B14F-4D97-AF65-F5344CB8AC3E}">
        <p14:creationId xmlns:p14="http://schemas.microsoft.com/office/powerpoint/2010/main" val="2094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200400"/>
          </a:xfrm>
        </p:spPr>
        <p:txBody>
          <a:bodyPr/>
          <a:lstStyle/>
          <a:p>
            <a:pPr>
              <a:buSzPct val="100000"/>
              <a:buBlip>
                <a:blip r:embed="rId3"/>
              </a:buBlip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Numerical Solutions of Ordinary Differential Equations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dirty="0" smtClean="0"/>
              <a:t>Euler’s method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dirty="0" smtClean="0"/>
              <a:t>Modified Euler’s Method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dirty="0" err="1" smtClean="0"/>
              <a:t>Runge-Kutta</a:t>
            </a:r>
            <a:r>
              <a:rPr lang="en-US" dirty="0" smtClean="0"/>
              <a:t> Methods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dirty="0" smtClean="0"/>
              <a:t>Application of Numerical Techniques for ODE’s</a:t>
            </a:r>
          </a:p>
        </p:txBody>
      </p:sp>
    </p:spTree>
    <p:extLst>
      <p:ext uri="{BB962C8B-B14F-4D97-AF65-F5344CB8AC3E}">
        <p14:creationId xmlns:p14="http://schemas.microsoft.com/office/powerpoint/2010/main" val="21236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4267200" cy="982662"/>
          </a:xfrm>
        </p:spPr>
        <p:txBody>
          <a:bodyPr/>
          <a:lstStyle/>
          <a:p>
            <a:r>
              <a:rPr lang="en-US" sz="3200" b="1" dirty="0" smtClean="0"/>
              <a:t>Evaluation </a:t>
            </a:r>
            <a:r>
              <a:rPr lang="en-US" sz="3200" b="1" dirty="0" err="1" smtClean="0"/>
              <a:t>Criterian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381000"/>
            <a:ext cx="2743200" cy="16002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2800" dirty="0" smtClean="0"/>
              <a:t>Theory: 75%</a:t>
            </a:r>
          </a:p>
          <a:p>
            <a:pPr marL="114300" indent="0" algn="ctr">
              <a:buNone/>
            </a:pPr>
            <a:r>
              <a:rPr lang="en-US" sz="2800" dirty="0" smtClean="0"/>
              <a:t>Lab:25%</a:t>
            </a:r>
          </a:p>
          <a:p>
            <a:pPr marL="114300" indent="0" algn="ctr">
              <a:buNone/>
            </a:pPr>
            <a:r>
              <a:rPr lang="en-US" sz="2800" dirty="0" smtClean="0"/>
              <a:t>Total :100%</a:t>
            </a:r>
            <a:endParaRPr lang="en-US" sz="28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2438400"/>
            <a:ext cx="2438400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Theory(100%)</a:t>
            </a:r>
            <a:endParaRPr lang="en-US" sz="2400" b="1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419600" y="2362200"/>
            <a:ext cx="2819400" cy="639762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400" b="1" dirty="0" smtClean="0"/>
              <a:t>Lab Work(100%)</a:t>
            </a:r>
            <a:endParaRPr lang="en-US" sz="2400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3200400"/>
            <a:ext cx="3238901" cy="2209800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 or 3 Quizzes: 10 %</a:t>
            </a:r>
          </a:p>
          <a:p>
            <a:r>
              <a:rPr lang="en-US" dirty="0" smtClean="0"/>
              <a:t>2 Assignments + class performance:10%</a:t>
            </a:r>
          </a:p>
          <a:p>
            <a:r>
              <a:rPr lang="en-US" dirty="0" smtClean="0"/>
              <a:t>MSE: 30%</a:t>
            </a:r>
          </a:p>
          <a:p>
            <a:r>
              <a:rPr lang="en-US" dirty="0" smtClean="0"/>
              <a:t>ESE: 50%</a:t>
            </a:r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419600" y="3200400"/>
            <a:ext cx="3276600" cy="1626302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Min 12 Labs :70 – 75%</a:t>
            </a:r>
          </a:p>
          <a:p>
            <a:r>
              <a:rPr lang="en-US" dirty="0" smtClean="0"/>
              <a:t>Final Exam/Project: 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/>
              <a:t>25-30%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5626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To appear in ESE minimum 75 % attendance is required.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my office </a:t>
            </a:r>
            <a:r>
              <a:rPr lang="en-US" b="1" dirty="0" smtClean="0"/>
              <a:t>A-303</a:t>
            </a:r>
            <a:r>
              <a:rPr lang="en-US" dirty="0" smtClean="0"/>
              <a:t>, Faculty Block, SEECS.</a:t>
            </a:r>
          </a:p>
          <a:p>
            <a:r>
              <a:rPr lang="en-US" dirty="0" smtClean="0"/>
              <a:t>Through email,  </a:t>
            </a:r>
            <a:r>
              <a:rPr lang="en-US" b="1" dirty="0" smtClean="0"/>
              <a:t>atifa.kanwal@seecs.edu.pk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6044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129</TotalTime>
  <Words>283</Words>
  <Application>Microsoft Office PowerPoint</Application>
  <PresentationFormat>On-screen Show (4:3)</PresentationFormat>
  <Paragraphs>66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MATH-352 Numerical Methods</vt:lpstr>
      <vt:lpstr>Books</vt:lpstr>
      <vt:lpstr>In this Course, we will study</vt:lpstr>
      <vt:lpstr>PowerPoint Presentation</vt:lpstr>
      <vt:lpstr>PowerPoint Presentation</vt:lpstr>
      <vt:lpstr>PowerPoint Presentation</vt:lpstr>
      <vt:lpstr>PowerPoint Presentation</vt:lpstr>
      <vt:lpstr>Evaluation Criterian</vt:lpstr>
      <vt:lpstr>You can contact 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Methods/Analysis</dc:title>
  <dc:creator>Atifa Kanwal</dc:creator>
  <cp:lastModifiedBy>Admin</cp:lastModifiedBy>
  <cp:revision>36</cp:revision>
  <dcterms:created xsi:type="dcterms:W3CDTF">2018-02-06T04:29:33Z</dcterms:created>
  <dcterms:modified xsi:type="dcterms:W3CDTF">2023-01-31T03:21:15Z</dcterms:modified>
</cp:coreProperties>
</file>