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handoutMasterIdLst>
    <p:handoutMasterId r:id="rId32"/>
  </p:handoutMasterIdLst>
  <p:sldIdLst>
    <p:sldId id="289" r:id="rId2"/>
    <p:sldId id="258" r:id="rId3"/>
    <p:sldId id="257" r:id="rId4"/>
    <p:sldId id="259" r:id="rId5"/>
    <p:sldId id="275" r:id="rId6"/>
    <p:sldId id="260" r:id="rId7"/>
    <p:sldId id="261" r:id="rId8"/>
    <p:sldId id="262" r:id="rId9"/>
    <p:sldId id="264" r:id="rId10"/>
    <p:sldId id="265" r:id="rId11"/>
    <p:sldId id="267" r:id="rId12"/>
    <p:sldId id="274"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68" r:id="rId27"/>
    <p:sldId id="269" r:id="rId28"/>
    <p:sldId id="270" r:id="rId29"/>
    <p:sldId id="272" r:id="rId30"/>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12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322FD-66DF-1A43-8DAC-86267DBB3484}" type="doc">
      <dgm:prSet loTypeId="urn:microsoft.com/office/officeart/2005/8/layout/vList3#1" loCatId="list" qsTypeId="urn:microsoft.com/office/officeart/2005/8/quickstyle/simple4" qsCatId="simple" csTypeId="urn:microsoft.com/office/officeart/2005/8/colors/accent1_2" csCatId="accent1" phldr="1"/>
      <dgm:spPr/>
    </dgm:pt>
    <dgm:pt modelId="{02BDA922-6549-2A4D-BB14-45F9D67AC3FE}">
      <dgm:prSet phldrT="[Text]" custT="1"/>
      <dgm:spPr/>
      <dgm:t>
        <a:bodyPr/>
        <a:lstStyle/>
        <a:p>
          <a:r>
            <a:rPr lang="en-US" sz="2500" b="1" dirty="0" smtClean="0">
              <a:solidFill>
                <a:schemeClr val="bg1"/>
              </a:solidFill>
            </a:rPr>
            <a:t>The last digit in a measurement is always the uncertain digit.</a:t>
          </a:r>
          <a:endParaRPr lang="en-US" sz="2500" b="1" dirty="0">
            <a:solidFill>
              <a:schemeClr val="bg1"/>
            </a:solidFill>
          </a:endParaRPr>
        </a:p>
      </dgm:t>
    </dgm:pt>
    <dgm:pt modelId="{A7719259-D5C9-244D-AB5C-544EE38FC5F4}" type="parTrans" cxnId="{C64AF818-FC09-EB44-ACEA-5BF896BF5179}">
      <dgm:prSet/>
      <dgm:spPr/>
      <dgm:t>
        <a:bodyPr/>
        <a:lstStyle/>
        <a:p>
          <a:endParaRPr lang="en-US"/>
        </a:p>
      </dgm:t>
    </dgm:pt>
    <dgm:pt modelId="{76F04405-85ED-B745-AA5D-F42211D3D5BF}" type="sibTrans" cxnId="{C64AF818-FC09-EB44-ACEA-5BF896BF5179}">
      <dgm:prSet/>
      <dgm:spPr/>
      <dgm:t>
        <a:bodyPr/>
        <a:lstStyle/>
        <a:p>
          <a:endParaRPr lang="en-US"/>
        </a:p>
      </dgm:t>
    </dgm:pt>
    <dgm:pt modelId="{3CDF6D7D-39EF-8C4B-96F8-96BEC07E12C1}">
      <dgm:prSet phldrT="[Text]" custT="1"/>
      <dgm:spPr/>
      <dgm:t>
        <a:bodyPr/>
        <a:lstStyle/>
        <a:p>
          <a:r>
            <a:rPr lang="en-US" sz="2800" b="1" dirty="0" smtClean="0">
              <a:solidFill>
                <a:schemeClr val="bg1"/>
              </a:solidFill>
            </a:rPr>
            <a:t>It is significant even if it is not certain.</a:t>
          </a:r>
          <a:endParaRPr lang="en-US" sz="2800" b="1" dirty="0">
            <a:solidFill>
              <a:schemeClr val="bg1"/>
            </a:solidFill>
          </a:endParaRPr>
        </a:p>
      </dgm:t>
    </dgm:pt>
    <dgm:pt modelId="{46582BD0-3BE5-784C-89CC-9DBF70A8E15B}" type="parTrans" cxnId="{0B4DFAE7-75DA-D140-80C2-8FD4DC98DC20}">
      <dgm:prSet/>
      <dgm:spPr/>
      <dgm:t>
        <a:bodyPr/>
        <a:lstStyle/>
        <a:p>
          <a:endParaRPr lang="en-US"/>
        </a:p>
      </dgm:t>
    </dgm:pt>
    <dgm:pt modelId="{FE726728-86EC-704C-9804-A786C052CFD2}" type="sibTrans" cxnId="{0B4DFAE7-75DA-D140-80C2-8FD4DC98DC20}">
      <dgm:prSet/>
      <dgm:spPr/>
      <dgm:t>
        <a:bodyPr/>
        <a:lstStyle/>
        <a:p>
          <a:endParaRPr lang="en-US"/>
        </a:p>
      </dgm:t>
    </dgm:pt>
    <dgm:pt modelId="{F6D95B3A-F3A0-3E4D-8E5A-9E46C54CABDC}">
      <dgm:prSet phldrT="[Text]" custT="1"/>
      <dgm:spPr/>
      <dgm:t>
        <a:bodyPr/>
        <a:lstStyle/>
        <a:p>
          <a:r>
            <a:rPr lang="en-US" sz="2400" b="1" dirty="0" smtClean="0">
              <a:solidFill>
                <a:schemeClr val="bg1"/>
              </a:solidFill>
            </a:rPr>
            <a:t>The more significant digits a value has, the more accurate the measurement will be.</a:t>
          </a:r>
          <a:endParaRPr lang="en-US" sz="2400" b="1" dirty="0">
            <a:solidFill>
              <a:schemeClr val="bg1"/>
            </a:solidFill>
          </a:endParaRPr>
        </a:p>
      </dgm:t>
    </dgm:pt>
    <dgm:pt modelId="{8D5160BF-2EFA-C041-A0B9-662D2544AFE2}" type="parTrans" cxnId="{822E4E24-3601-4A4D-9359-0562243174DE}">
      <dgm:prSet/>
      <dgm:spPr/>
      <dgm:t>
        <a:bodyPr/>
        <a:lstStyle/>
        <a:p>
          <a:endParaRPr lang="en-US"/>
        </a:p>
      </dgm:t>
    </dgm:pt>
    <dgm:pt modelId="{B6FFAA87-A7DD-AA4B-9F19-9B1832C572D9}" type="sibTrans" cxnId="{822E4E24-3601-4A4D-9359-0562243174DE}">
      <dgm:prSet/>
      <dgm:spPr/>
      <dgm:t>
        <a:bodyPr/>
        <a:lstStyle/>
        <a:p>
          <a:endParaRPr lang="en-US"/>
        </a:p>
      </dgm:t>
    </dgm:pt>
    <dgm:pt modelId="{611382D8-FE06-EA4F-BB04-675620ECF31F}" type="pres">
      <dgm:prSet presAssocID="{8FF322FD-66DF-1A43-8DAC-86267DBB3484}" presName="linearFlow" presStyleCnt="0">
        <dgm:presLayoutVars>
          <dgm:dir/>
          <dgm:resizeHandles val="exact"/>
        </dgm:presLayoutVars>
      </dgm:prSet>
      <dgm:spPr/>
    </dgm:pt>
    <dgm:pt modelId="{63C0CA74-33DE-824F-8997-0CEB42FAA3DF}" type="pres">
      <dgm:prSet presAssocID="{02BDA922-6549-2A4D-BB14-45F9D67AC3FE}" presName="composite" presStyleCnt="0"/>
      <dgm:spPr/>
    </dgm:pt>
    <dgm:pt modelId="{9F9257BD-B126-7B45-B467-A2901042293C}" type="pres">
      <dgm:prSet presAssocID="{02BDA922-6549-2A4D-BB14-45F9D67AC3FE}" presName="imgShp" presStyleLbl="fgImgPlace1" presStyleIdx="0" presStyleCnt="3"/>
      <dgm:spPr>
        <a:blipFill rotWithShape="0">
          <a:blip xmlns:r="http://schemas.openxmlformats.org/officeDocument/2006/relationships" r:embed="rId1"/>
          <a:stretch>
            <a:fillRect/>
          </a:stretch>
        </a:blipFill>
      </dgm:spPr>
    </dgm:pt>
    <dgm:pt modelId="{2536D9D7-654A-3B43-9474-E0B942BCC34C}" type="pres">
      <dgm:prSet presAssocID="{02BDA922-6549-2A4D-BB14-45F9D67AC3FE}" presName="txShp" presStyleLbl="node1" presStyleIdx="0" presStyleCnt="3">
        <dgm:presLayoutVars>
          <dgm:bulletEnabled val="1"/>
        </dgm:presLayoutVars>
      </dgm:prSet>
      <dgm:spPr/>
      <dgm:t>
        <a:bodyPr/>
        <a:lstStyle/>
        <a:p>
          <a:endParaRPr lang="en-US"/>
        </a:p>
      </dgm:t>
    </dgm:pt>
    <dgm:pt modelId="{AFDAAA1A-F9AE-E241-A07C-E22ACD9B9BF4}" type="pres">
      <dgm:prSet presAssocID="{76F04405-85ED-B745-AA5D-F42211D3D5BF}" presName="spacing" presStyleCnt="0"/>
      <dgm:spPr/>
    </dgm:pt>
    <dgm:pt modelId="{8B042017-958F-8A4C-8C19-17EAB1D7CE5A}" type="pres">
      <dgm:prSet presAssocID="{3CDF6D7D-39EF-8C4B-96F8-96BEC07E12C1}" presName="composite" presStyleCnt="0"/>
      <dgm:spPr/>
    </dgm:pt>
    <dgm:pt modelId="{6C63B270-E0D5-034E-8B26-270D555E8EB8}" type="pres">
      <dgm:prSet presAssocID="{3CDF6D7D-39EF-8C4B-96F8-96BEC07E12C1}" presName="imgShp" presStyleLbl="fgImgPlace1" presStyleIdx="1" presStyleCnt="3"/>
      <dgm:spPr>
        <a:blipFill rotWithShape="0">
          <a:blip xmlns:r="http://schemas.openxmlformats.org/officeDocument/2006/relationships" r:embed="rId2"/>
          <a:stretch>
            <a:fillRect/>
          </a:stretch>
        </a:blipFill>
      </dgm:spPr>
    </dgm:pt>
    <dgm:pt modelId="{0C90E3BA-64D0-9347-9B6B-AB129AF6AD3E}" type="pres">
      <dgm:prSet presAssocID="{3CDF6D7D-39EF-8C4B-96F8-96BEC07E12C1}" presName="txShp" presStyleLbl="node1" presStyleIdx="1" presStyleCnt="3">
        <dgm:presLayoutVars>
          <dgm:bulletEnabled val="1"/>
        </dgm:presLayoutVars>
      </dgm:prSet>
      <dgm:spPr/>
      <dgm:t>
        <a:bodyPr/>
        <a:lstStyle/>
        <a:p>
          <a:endParaRPr lang="en-US"/>
        </a:p>
      </dgm:t>
    </dgm:pt>
    <dgm:pt modelId="{F3F32921-7094-9644-9635-9CB0BC6B7B33}" type="pres">
      <dgm:prSet presAssocID="{FE726728-86EC-704C-9804-A786C052CFD2}" presName="spacing" presStyleCnt="0"/>
      <dgm:spPr/>
    </dgm:pt>
    <dgm:pt modelId="{21D34C10-BF95-4C42-9B40-64BC86F6F3EF}" type="pres">
      <dgm:prSet presAssocID="{F6D95B3A-F3A0-3E4D-8E5A-9E46C54CABDC}" presName="composite" presStyleCnt="0"/>
      <dgm:spPr/>
    </dgm:pt>
    <dgm:pt modelId="{614A20D4-08A0-9C46-8E29-1A3353FFA638}" type="pres">
      <dgm:prSet presAssocID="{F6D95B3A-F3A0-3E4D-8E5A-9E46C54CABDC}" presName="imgShp" presStyleLbl="fgImgPlace1" presStyleIdx="2" presStyleCnt="3"/>
      <dgm:spPr>
        <a:blipFill rotWithShape="0">
          <a:blip xmlns:r="http://schemas.openxmlformats.org/officeDocument/2006/relationships" r:embed="rId3"/>
          <a:stretch>
            <a:fillRect/>
          </a:stretch>
        </a:blipFill>
      </dgm:spPr>
    </dgm:pt>
    <dgm:pt modelId="{B8B96291-730B-1C43-A347-E68095CFDBA5}" type="pres">
      <dgm:prSet presAssocID="{F6D95B3A-F3A0-3E4D-8E5A-9E46C54CABDC}" presName="txShp" presStyleLbl="node1" presStyleIdx="2" presStyleCnt="3" custScaleX="105513" custScaleY="136080" custLinFactNeighborX="-304" custLinFactNeighborY="-11794">
        <dgm:presLayoutVars>
          <dgm:bulletEnabled val="1"/>
        </dgm:presLayoutVars>
      </dgm:prSet>
      <dgm:spPr/>
      <dgm:t>
        <a:bodyPr/>
        <a:lstStyle/>
        <a:p>
          <a:endParaRPr lang="en-US"/>
        </a:p>
      </dgm:t>
    </dgm:pt>
  </dgm:ptLst>
  <dgm:cxnLst>
    <dgm:cxn modelId="{13F42294-1BA0-4802-A40A-5881EF9AF97F}" type="presOf" srcId="{02BDA922-6549-2A4D-BB14-45F9D67AC3FE}" destId="{2536D9D7-654A-3B43-9474-E0B942BCC34C}" srcOrd="0" destOrd="0" presId="urn:microsoft.com/office/officeart/2005/8/layout/vList3#1"/>
    <dgm:cxn modelId="{C64AF818-FC09-EB44-ACEA-5BF896BF5179}" srcId="{8FF322FD-66DF-1A43-8DAC-86267DBB3484}" destId="{02BDA922-6549-2A4D-BB14-45F9D67AC3FE}" srcOrd="0" destOrd="0" parTransId="{A7719259-D5C9-244D-AB5C-544EE38FC5F4}" sibTransId="{76F04405-85ED-B745-AA5D-F42211D3D5BF}"/>
    <dgm:cxn modelId="{2730D3A6-D0FF-419D-97FF-D9914A4615AD}" type="presOf" srcId="{8FF322FD-66DF-1A43-8DAC-86267DBB3484}" destId="{611382D8-FE06-EA4F-BB04-675620ECF31F}" srcOrd="0" destOrd="0" presId="urn:microsoft.com/office/officeart/2005/8/layout/vList3#1"/>
    <dgm:cxn modelId="{822E4E24-3601-4A4D-9359-0562243174DE}" srcId="{8FF322FD-66DF-1A43-8DAC-86267DBB3484}" destId="{F6D95B3A-F3A0-3E4D-8E5A-9E46C54CABDC}" srcOrd="2" destOrd="0" parTransId="{8D5160BF-2EFA-C041-A0B9-662D2544AFE2}" sibTransId="{B6FFAA87-A7DD-AA4B-9F19-9B1832C572D9}"/>
    <dgm:cxn modelId="{DE1FD851-DE57-421D-BCFC-0519A023AB2D}" type="presOf" srcId="{F6D95B3A-F3A0-3E4D-8E5A-9E46C54CABDC}" destId="{B8B96291-730B-1C43-A347-E68095CFDBA5}" srcOrd="0" destOrd="0" presId="urn:microsoft.com/office/officeart/2005/8/layout/vList3#1"/>
    <dgm:cxn modelId="{B1E8D855-A2CF-40ED-90E7-DB393A47DE0E}" type="presOf" srcId="{3CDF6D7D-39EF-8C4B-96F8-96BEC07E12C1}" destId="{0C90E3BA-64D0-9347-9B6B-AB129AF6AD3E}" srcOrd="0" destOrd="0" presId="urn:microsoft.com/office/officeart/2005/8/layout/vList3#1"/>
    <dgm:cxn modelId="{0B4DFAE7-75DA-D140-80C2-8FD4DC98DC20}" srcId="{8FF322FD-66DF-1A43-8DAC-86267DBB3484}" destId="{3CDF6D7D-39EF-8C4B-96F8-96BEC07E12C1}" srcOrd="1" destOrd="0" parTransId="{46582BD0-3BE5-784C-89CC-9DBF70A8E15B}" sibTransId="{FE726728-86EC-704C-9804-A786C052CFD2}"/>
    <dgm:cxn modelId="{D969E286-D76C-45B6-A3F3-6201993417BD}" type="presParOf" srcId="{611382D8-FE06-EA4F-BB04-675620ECF31F}" destId="{63C0CA74-33DE-824F-8997-0CEB42FAA3DF}" srcOrd="0" destOrd="0" presId="urn:microsoft.com/office/officeart/2005/8/layout/vList3#1"/>
    <dgm:cxn modelId="{E3D30E09-CB6D-40A8-81EA-59EADDC6CA2D}" type="presParOf" srcId="{63C0CA74-33DE-824F-8997-0CEB42FAA3DF}" destId="{9F9257BD-B126-7B45-B467-A2901042293C}" srcOrd="0" destOrd="0" presId="urn:microsoft.com/office/officeart/2005/8/layout/vList3#1"/>
    <dgm:cxn modelId="{4F71C2C0-5EC7-469F-B663-DA7631659675}" type="presParOf" srcId="{63C0CA74-33DE-824F-8997-0CEB42FAA3DF}" destId="{2536D9D7-654A-3B43-9474-E0B942BCC34C}" srcOrd="1" destOrd="0" presId="urn:microsoft.com/office/officeart/2005/8/layout/vList3#1"/>
    <dgm:cxn modelId="{B8FFDA32-4077-441C-A67F-B491BC0481CA}" type="presParOf" srcId="{611382D8-FE06-EA4F-BB04-675620ECF31F}" destId="{AFDAAA1A-F9AE-E241-A07C-E22ACD9B9BF4}" srcOrd="1" destOrd="0" presId="urn:microsoft.com/office/officeart/2005/8/layout/vList3#1"/>
    <dgm:cxn modelId="{1140F8C9-4D3F-4FEE-A653-AC5086DF56C4}" type="presParOf" srcId="{611382D8-FE06-EA4F-BB04-675620ECF31F}" destId="{8B042017-958F-8A4C-8C19-17EAB1D7CE5A}" srcOrd="2" destOrd="0" presId="urn:microsoft.com/office/officeart/2005/8/layout/vList3#1"/>
    <dgm:cxn modelId="{FE8757D3-26ED-4CB3-9BD4-2557B712BE2E}" type="presParOf" srcId="{8B042017-958F-8A4C-8C19-17EAB1D7CE5A}" destId="{6C63B270-E0D5-034E-8B26-270D555E8EB8}" srcOrd="0" destOrd="0" presId="urn:microsoft.com/office/officeart/2005/8/layout/vList3#1"/>
    <dgm:cxn modelId="{FA7C4A7A-C2EC-4C9D-AC78-FD3A26AE705F}" type="presParOf" srcId="{8B042017-958F-8A4C-8C19-17EAB1D7CE5A}" destId="{0C90E3BA-64D0-9347-9B6B-AB129AF6AD3E}" srcOrd="1" destOrd="0" presId="urn:microsoft.com/office/officeart/2005/8/layout/vList3#1"/>
    <dgm:cxn modelId="{3CA67353-71AF-4CD3-8C36-6C08016743A9}" type="presParOf" srcId="{611382D8-FE06-EA4F-BB04-675620ECF31F}" destId="{F3F32921-7094-9644-9635-9CB0BC6B7B33}" srcOrd="3" destOrd="0" presId="urn:microsoft.com/office/officeart/2005/8/layout/vList3#1"/>
    <dgm:cxn modelId="{7E1332BE-A0F3-4456-86FC-C3657A1E1334}" type="presParOf" srcId="{611382D8-FE06-EA4F-BB04-675620ECF31F}" destId="{21D34C10-BF95-4C42-9B40-64BC86F6F3EF}" srcOrd="4" destOrd="0" presId="urn:microsoft.com/office/officeart/2005/8/layout/vList3#1"/>
    <dgm:cxn modelId="{1531C7AB-E34B-4224-9FA6-CE87833398AC}" type="presParOf" srcId="{21D34C10-BF95-4C42-9B40-64BC86F6F3EF}" destId="{614A20D4-08A0-9C46-8E29-1A3353FFA638}" srcOrd="0" destOrd="0" presId="urn:microsoft.com/office/officeart/2005/8/layout/vList3#1"/>
    <dgm:cxn modelId="{D4A960FD-35BC-4549-A817-BB4CFE702D53}" type="presParOf" srcId="{21D34C10-BF95-4C42-9B40-64BC86F6F3EF}" destId="{B8B96291-730B-1C43-A347-E68095CFDBA5}"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6D9D7-654A-3B43-9474-E0B942BCC34C}">
      <dsp:nvSpPr>
        <dsp:cNvPr id="0" name=""/>
        <dsp:cNvSpPr/>
      </dsp:nvSpPr>
      <dsp:spPr>
        <a:xfrm rot="10800000">
          <a:off x="1887601" y="1578"/>
          <a:ext cx="6080760" cy="1423927"/>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7913" tIns="95250" rIns="177800" bIns="95250" numCol="1" spcCol="1270" anchor="ctr" anchorCtr="0">
          <a:noAutofit/>
        </a:bodyPr>
        <a:lstStyle/>
        <a:p>
          <a:pPr lvl="0" algn="ctr" defTabSz="1111250">
            <a:lnSpc>
              <a:spcPct val="90000"/>
            </a:lnSpc>
            <a:spcBef>
              <a:spcPct val="0"/>
            </a:spcBef>
            <a:spcAft>
              <a:spcPct val="35000"/>
            </a:spcAft>
          </a:pPr>
          <a:r>
            <a:rPr lang="en-US" sz="2500" b="1" kern="1200" dirty="0" smtClean="0">
              <a:solidFill>
                <a:schemeClr val="bg1"/>
              </a:solidFill>
            </a:rPr>
            <a:t>The last digit in a measurement is always the uncertain digit.</a:t>
          </a:r>
          <a:endParaRPr lang="en-US" sz="2500" b="1" kern="1200" dirty="0">
            <a:solidFill>
              <a:schemeClr val="bg1"/>
            </a:solidFill>
          </a:endParaRPr>
        </a:p>
      </dsp:txBody>
      <dsp:txXfrm rot="10800000">
        <a:off x="2243583" y="1578"/>
        <a:ext cx="5724778" cy="1423927"/>
      </dsp:txXfrm>
    </dsp:sp>
    <dsp:sp modelId="{9F9257BD-B126-7B45-B467-A2901042293C}">
      <dsp:nvSpPr>
        <dsp:cNvPr id="0" name=""/>
        <dsp:cNvSpPr/>
      </dsp:nvSpPr>
      <dsp:spPr>
        <a:xfrm>
          <a:off x="1175638" y="1578"/>
          <a:ext cx="1423927" cy="1423927"/>
        </a:xfrm>
        <a:prstGeom prst="ellipse">
          <a:avLst/>
        </a:prstGeom>
        <a:blipFill rotWithShape="0">
          <a:blip xmlns:r="http://schemas.openxmlformats.org/officeDocument/2006/relationships" r:embed="rId1"/>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C90E3BA-64D0-9347-9B6B-AB129AF6AD3E}">
      <dsp:nvSpPr>
        <dsp:cNvPr id="0" name=""/>
        <dsp:cNvSpPr/>
      </dsp:nvSpPr>
      <dsp:spPr>
        <a:xfrm rot="10800000">
          <a:off x="1887601" y="1850559"/>
          <a:ext cx="6080760" cy="1423927"/>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7913" tIns="106680" rIns="199136"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bg1"/>
              </a:solidFill>
            </a:rPr>
            <a:t>It is significant even if it is not certain.</a:t>
          </a:r>
          <a:endParaRPr lang="en-US" sz="2800" b="1" kern="1200" dirty="0">
            <a:solidFill>
              <a:schemeClr val="bg1"/>
            </a:solidFill>
          </a:endParaRPr>
        </a:p>
      </dsp:txBody>
      <dsp:txXfrm rot="10800000">
        <a:off x="2243583" y="1850559"/>
        <a:ext cx="5724778" cy="1423927"/>
      </dsp:txXfrm>
    </dsp:sp>
    <dsp:sp modelId="{6C63B270-E0D5-034E-8B26-270D555E8EB8}">
      <dsp:nvSpPr>
        <dsp:cNvPr id="0" name=""/>
        <dsp:cNvSpPr/>
      </dsp:nvSpPr>
      <dsp:spPr>
        <a:xfrm>
          <a:off x="1175638" y="1850559"/>
          <a:ext cx="1423927" cy="1423927"/>
        </a:xfrm>
        <a:prstGeom prst="ellipse">
          <a:avLst/>
        </a:prstGeom>
        <a:blipFill rotWithShape="0">
          <a:blip xmlns:r="http://schemas.openxmlformats.org/officeDocument/2006/relationships" r:embed="rId2"/>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8B96291-730B-1C43-A347-E68095CFDBA5}">
      <dsp:nvSpPr>
        <dsp:cNvPr id="0" name=""/>
        <dsp:cNvSpPr/>
      </dsp:nvSpPr>
      <dsp:spPr>
        <a:xfrm rot="10800000">
          <a:off x="1617692" y="3531602"/>
          <a:ext cx="6415992" cy="1937681"/>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7913" tIns="91440" rIns="170688"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solidFill>
            </a:rPr>
            <a:t>The more significant digits a value has, the more accurate the measurement will be.</a:t>
          </a:r>
          <a:endParaRPr lang="en-US" sz="2400" b="1" kern="1200" dirty="0">
            <a:solidFill>
              <a:schemeClr val="bg1"/>
            </a:solidFill>
          </a:endParaRPr>
        </a:p>
      </dsp:txBody>
      <dsp:txXfrm rot="10800000">
        <a:off x="2102112" y="3531602"/>
        <a:ext cx="5931572" cy="1937681"/>
      </dsp:txXfrm>
    </dsp:sp>
    <dsp:sp modelId="{614A20D4-08A0-9C46-8E29-1A3353FFA638}">
      <dsp:nvSpPr>
        <dsp:cNvPr id="0" name=""/>
        <dsp:cNvSpPr/>
      </dsp:nvSpPr>
      <dsp:spPr>
        <a:xfrm>
          <a:off x="1091829" y="3956417"/>
          <a:ext cx="1423927" cy="1423927"/>
        </a:xfrm>
        <a:prstGeom prst="ellipse">
          <a:avLst/>
        </a:prstGeom>
        <a:blipFill rotWithShape="0">
          <a:blip xmlns:r="http://schemas.openxmlformats.org/officeDocument/2006/relationships" r:embed="rId3"/>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3670B4EA-DA8B-4648-AED4-1CA047C25F25}" type="datetimeFigureOut">
              <a:rPr lang="en-US" smtClean="0"/>
              <a:t>1/29/2023</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594C0450-2427-40A6-8D92-1463069E2B0E}" type="slidenum">
              <a:rPr lang="en-US" smtClean="0"/>
              <a:t>‹#›</a:t>
            </a:fld>
            <a:endParaRPr lang="en-US"/>
          </a:p>
        </p:txBody>
      </p:sp>
    </p:spTree>
    <p:extLst>
      <p:ext uri="{BB962C8B-B14F-4D97-AF65-F5344CB8AC3E}">
        <p14:creationId xmlns:p14="http://schemas.microsoft.com/office/powerpoint/2010/main" val="2671113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5138"/>
          </a:xfrm>
          <a:prstGeom prst="rect">
            <a:avLst/>
          </a:prstGeom>
        </p:spPr>
        <p:txBody>
          <a:bodyPr vert="horz" lIns="91440" tIns="45720" rIns="91440" bIns="45720" rtlCol="0"/>
          <a:lstStyle>
            <a:lvl1pPr algn="r">
              <a:defRPr sz="1200"/>
            </a:lvl1pPr>
          </a:lstStyle>
          <a:p>
            <a:fld id="{6BE15CB2-B05C-4A37-8C8B-2667A2FB4E6B}" type="datetimeFigureOut">
              <a:rPr lang="en-US" smtClean="0"/>
              <a:t>1/29/2023</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21188"/>
            <a:ext cx="5643563" cy="41894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559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5138"/>
          </a:xfrm>
          <a:prstGeom prst="rect">
            <a:avLst/>
          </a:prstGeom>
        </p:spPr>
        <p:txBody>
          <a:bodyPr vert="horz" lIns="91440" tIns="45720" rIns="91440" bIns="45720" rtlCol="0" anchor="b"/>
          <a:lstStyle>
            <a:lvl1pPr algn="r">
              <a:defRPr sz="1200"/>
            </a:lvl1pPr>
          </a:lstStyle>
          <a:p>
            <a:fld id="{EDB45ACA-6610-4278-BEB5-B5CD17268D77}" type="slidenum">
              <a:rPr lang="en-US" smtClean="0"/>
              <a:t>‹#›</a:t>
            </a:fld>
            <a:endParaRPr lang="en-US"/>
          </a:p>
        </p:txBody>
      </p:sp>
    </p:spTree>
    <p:extLst>
      <p:ext uri="{BB962C8B-B14F-4D97-AF65-F5344CB8AC3E}">
        <p14:creationId xmlns:p14="http://schemas.microsoft.com/office/powerpoint/2010/main" val="270861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9666" indent="-292179" eaLnBrk="0" hangingPunct="0">
              <a:defRPr>
                <a:solidFill>
                  <a:schemeClr val="tx1"/>
                </a:solidFill>
                <a:latin typeface="Arial" charset="0"/>
                <a:ea typeface="ＭＳ Ｐゴシック" charset="-128"/>
              </a:defRPr>
            </a:lvl2pPr>
            <a:lvl3pPr marL="1168718" indent="-233744" eaLnBrk="0" hangingPunct="0">
              <a:defRPr>
                <a:solidFill>
                  <a:schemeClr val="tx1"/>
                </a:solidFill>
                <a:latin typeface="Arial" charset="0"/>
                <a:ea typeface="ＭＳ Ｐゴシック" charset="-128"/>
              </a:defRPr>
            </a:lvl3pPr>
            <a:lvl4pPr marL="1636205" indent="-233744" eaLnBrk="0" hangingPunct="0">
              <a:defRPr>
                <a:solidFill>
                  <a:schemeClr val="tx1"/>
                </a:solidFill>
                <a:latin typeface="Arial" charset="0"/>
                <a:ea typeface="ＭＳ Ｐゴシック" charset="-128"/>
              </a:defRPr>
            </a:lvl4pPr>
            <a:lvl5pPr marL="2103692" indent="-233744" eaLnBrk="0" hangingPunct="0">
              <a:defRPr>
                <a:solidFill>
                  <a:schemeClr val="tx1"/>
                </a:solidFill>
                <a:latin typeface="Arial" charset="0"/>
                <a:ea typeface="ＭＳ Ｐゴシック" charset="-128"/>
              </a:defRPr>
            </a:lvl5pPr>
            <a:lvl6pPr marL="2571179" indent="-233744" defTabSz="467487" eaLnBrk="0" fontAlgn="base" hangingPunct="0">
              <a:spcBef>
                <a:spcPct val="0"/>
              </a:spcBef>
              <a:spcAft>
                <a:spcPct val="0"/>
              </a:spcAft>
              <a:defRPr>
                <a:solidFill>
                  <a:schemeClr val="tx1"/>
                </a:solidFill>
                <a:latin typeface="Arial" charset="0"/>
                <a:ea typeface="ＭＳ Ｐゴシック" charset="-128"/>
              </a:defRPr>
            </a:lvl6pPr>
            <a:lvl7pPr marL="3038666" indent="-233744" defTabSz="467487" eaLnBrk="0" fontAlgn="base" hangingPunct="0">
              <a:spcBef>
                <a:spcPct val="0"/>
              </a:spcBef>
              <a:spcAft>
                <a:spcPct val="0"/>
              </a:spcAft>
              <a:defRPr>
                <a:solidFill>
                  <a:schemeClr val="tx1"/>
                </a:solidFill>
                <a:latin typeface="Arial" charset="0"/>
                <a:ea typeface="ＭＳ Ｐゴシック" charset="-128"/>
              </a:defRPr>
            </a:lvl7pPr>
            <a:lvl8pPr marL="3506153" indent="-233744" defTabSz="467487" eaLnBrk="0" fontAlgn="base" hangingPunct="0">
              <a:spcBef>
                <a:spcPct val="0"/>
              </a:spcBef>
              <a:spcAft>
                <a:spcPct val="0"/>
              </a:spcAft>
              <a:defRPr>
                <a:solidFill>
                  <a:schemeClr val="tx1"/>
                </a:solidFill>
                <a:latin typeface="Arial" charset="0"/>
                <a:ea typeface="ＭＳ Ｐゴシック" charset="-128"/>
              </a:defRPr>
            </a:lvl8pPr>
            <a:lvl9pPr marL="3973640" indent="-233744" defTabSz="467487"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9421B5D-1EC3-47B1-A1B2-ABA4424125F7}" type="slidenum">
              <a:rPr lang="en-US">
                <a:latin typeface="Calibri" charset="0"/>
              </a:rPr>
              <a:pPr eaLnBrk="1" hangingPunct="1"/>
              <a:t>17</a:t>
            </a:fld>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4D03766-A954-4A08-88C1-61F196CFF323}" type="datetimeFigureOut">
              <a:rPr lang="en-US" smtClean="0"/>
              <a:t>1/29/2023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4E5D82D-32E8-4CC9-B5ED-3A63CE17F6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1/29/2023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1/29/2023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1/29/2023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1/29/2023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D03766-A954-4A08-88C1-61F196CFF323}" type="datetimeFigureOut">
              <a:rPr lang="en-US" smtClean="0"/>
              <a:t>1/29/2023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D03766-A954-4A08-88C1-61F196CFF323}" type="datetimeFigureOut">
              <a:rPr lang="en-US" smtClean="0"/>
              <a:t>1/29/2023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4D03766-A954-4A08-88C1-61F196CFF323}" type="datetimeFigureOut">
              <a:rPr lang="en-US" smtClean="0"/>
              <a:t>1/29/2023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4D03766-A954-4A08-88C1-61F196CFF323}" type="datetimeFigureOut">
              <a:rPr lang="en-US" smtClean="0"/>
              <a:t>1/29/2023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4D03766-A954-4A08-88C1-61F196CFF323}" type="datetimeFigureOut">
              <a:rPr lang="en-US" smtClean="0"/>
              <a:t>1/29/2023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4D03766-A954-4A08-88C1-61F196CFF323}" type="datetimeFigureOut">
              <a:rPr lang="en-US" smtClean="0"/>
              <a:t>1/29/2023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4E5D82D-32E8-4CC9-B5ED-3A63CE17F62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4D03766-A954-4A08-88C1-61F196CFF323}" type="datetimeFigureOut">
              <a:rPr lang="en-US" smtClean="0"/>
              <a:t>1/29/2023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4E5D82D-32E8-4CC9-B5ED-3A63CE17F6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tifa.kanwal@seecs.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7800"/>
            <a:ext cx="7543800" cy="1831975"/>
          </a:xfrm>
        </p:spPr>
        <p:txBody>
          <a:bodyPr/>
          <a:lstStyle/>
          <a:p>
            <a:r>
              <a:rPr lang="en-US" dirty="0" smtClean="0"/>
              <a:t>MATH-352</a:t>
            </a:r>
            <a:br>
              <a:rPr lang="en-US" dirty="0" smtClean="0"/>
            </a:br>
            <a:r>
              <a:rPr lang="en-US" dirty="0" smtClean="0"/>
              <a:t>Numerical Methods</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a:t>Atifa</a:t>
            </a:r>
            <a:r>
              <a:rPr lang="en-US" dirty="0"/>
              <a:t> </a:t>
            </a:r>
            <a:r>
              <a:rPr lang="en-US" dirty="0" err="1"/>
              <a:t>Kanwal</a:t>
            </a:r>
            <a:endParaRPr lang="en-US" dirty="0"/>
          </a:p>
          <a:p>
            <a:r>
              <a:rPr lang="en-US" dirty="0">
                <a:hlinkClick r:id="rId2"/>
              </a:rPr>
              <a:t>atifa.kanwal@seecs.edu.pk</a:t>
            </a:r>
            <a:endParaRPr lang="en-US" dirty="0"/>
          </a:p>
          <a:p>
            <a:r>
              <a:rPr lang="en-US" dirty="0"/>
              <a:t>Office # 303, Faculty Block, SEECS, NUST</a:t>
            </a:r>
          </a:p>
        </p:txBody>
      </p:sp>
    </p:spTree>
    <p:extLst>
      <p:ext uri="{BB962C8B-B14F-4D97-AF65-F5344CB8AC3E}">
        <p14:creationId xmlns:p14="http://schemas.microsoft.com/office/powerpoint/2010/main" val="655576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b="1" dirty="0" smtClean="0">
                <a:solidFill>
                  <a:schemeClr val="accent1">
                    <a:lumMod val="75000"/>
                  </a:schemeClr>
                </a:solidFill>
              </a:rPr>
              <a:t>Truncation Error</a:t>
            </a:r>
            <a:r>
              <a:rPr lang="en-US" sz="2400" b="1" dirty="0" smtClean="0"/>
              <a:t> </a:t>
            </a:r>
            <a:r>
              <a:rPr lang="en-US" sz="2400" dirty="0" smtClean="0"/>
              <a:t>arises when we replace one infinite series by another with fewer terms. In analyzing errors arising from the truncation of series, several types of series expansions can be considered. These include the following.</a:t>
            </a:r>
          </a:p>
          <a:p>
            <a:r>
              <a:rPr lang="en-US" sz="2400" b="1" dirty="0" smtClean="0"/>
              <a:t>Binomial expansion</a:t>
            </a:r>
          </a:p>
          <a:p>
            <a:r>
              <a:rPr lang="en-US" sz="2400" b="1" dirty="0" smtClean="0"/>
              <a:t>Infinite geometric progression</a:t>
            </a:r>
          </a:p>
          <a:p>
            <a:r>
              <a:rPr lang="en-US" sz="2400" b="1" dirty="0" smtClean="0"/>
              <a:t>Taylor or </a:t>
            </a:r>
            <a:r>
              <a:rPr lang="en-US" sz="2400" b="1" dirty="0" err="1" smtClean="0"/>
              <a:t>Maclaurin</a:t>
            </a:r>
            <a:r>
              <a:rPr lang="en-US" sz="2400" b="1" dirty="0" smtClean="0"/>
              <a:t> Series</a:t>
            </a:r>
          </a:p>
          <a:p>
            <a:pPr marL="109728" indent="0">
              <a:buNone/>
            </a:pPr>
            <a:r>
              <a:rPr lang="en-US" sz="2400" i="1" dirty="0" smtClean="0">
                <a:effectLst>
                  <a:outerShdw blurRad="38100" dist="38100" dir="2700000" algn="tl">
                    <a:srgbClr val="000000">
                      <a:alpha val="43137"/>
                    </a:srgbClr>
                  </a:outerShdw>
                </a:effectLst>
              </a:rPr>
              <a:t>In this course, we will consider only Taylor/</a:t>
            </a:r>
            <a:r>
              <a:rPr lang="en-US" sz="2400" i="1" dirty="0" err="1" smtClean="0">
                <a:effectLst>
                  <a:outerShdw blurRad="38100" dist="38100" dir="2700000" algn="tl">
                    <a:srgbClr val="000000">
                      <a:alpha val="43137"/>
                    </a:srgbClr>
                  </a:outerShdw>
                </a:effectLst>
              </a:rPr>
              <a:t>Maclaurin</a:t>
            </a:r>
            <a:r>
              <a:rPr lang="en-US" sz="2400" i="1" dirty="0" smtClean="0">
                <a:effectLst>
                  <a:outerShdw blurRad="38100" dist="38100" dir="2700000" algn="tl">
                    <a:srgbClr val="000000">
                      <a:alpha val="43137"/>
                    </a:srgbClr>
                  </a:outerShdw>
                </a:effectLst>
              </a:rPr>
              <a:t> series.</a:t>
            </a:r>
            <a:endParaRPr lang="en-US" sz="2400" i="1" dirty="0">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en-US" dirty="0" smtClean="0">
                <a:solidFill>
                  <a:schemeClr val="bg2">
                    <a:lumMod val="50000"/>
                  </a:schemeClr>
                </a:solidFill>
              </a:rPr>
              <a:t>Sources of </a:t>
            </a:r>
            <a:r>
              <a:rPr lang="en-US" dirty="0" err="1" smtClean="0">
                <a:solidFill>
                  <a:schemeClr val="bg2">
                    <a:lumMod val="50000"/>
                  </a:schemeClr>
                </a:solidFill>
              </a:rPr>
              <a:t>Errors:Cont</a:t>
            </a:r>
            <a:r>
              <a:rPr lang="en-US" dirty="0">
                <a:solidFill>
                  <a:schemeClr val="bg2">
                    <a:lumMod val="50000"/>
                  </a:schemeClr>
                </a:solidFill>
              </a:rPr>
              <a:t>…</a:t>
            </a:r>
          </a:p>
        </p:txBody>
      </p:sp>
    </p:spTree>
    <p:extLst>
      <p:ext uri="{BB962C8B-B14F-4D97-AF65-F5344CB8AC3E}">
        <p14:creationId xmlns:p14="http://schemas.microsoft.com/office/powerpoint/2010/main" val="62360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b="1" dirty="0" smtClean="0">
                <a:solidFill>
                  <a:schemeClr val="accent1">
                    <a:lumMod val="75000"/>
                  </a:schemeClr>
                </a:solidFill>
              </a:rPr>
              <a:t>Accuracy</a:t>
            </a:r>
            <a:r>
              <a:rPr lang="en-US" sz="2400" dirty="0" smtClean="0">
                <a:solidFill>
                  <a:schemeClr val="accent1">
                    <a:lumMod val="75000"/>
                  </a:schemeClr>
                </a:solidFill>
              </a:rPr>
              <a:t> </a:t>
            </a:r>
            <a:r>
              <a:rPr lang="en-US" sz="2400" dirty="0" smtClean="0"/>
              <a:t>refers to how closely a computed a measured value agrees with the true value.</a:t>
            </a:r>
          </a:p>
          <a:p>
            <a:endParaRPr lang="en-US" sz="2400" dirty="0" smtClean="0"/>
          </a:p>
          <a:p>
            <a:r>
              <a:rPr lang="en-US" sz="2400" b="1" dirty="0" smtClean="0">
                <a:solidFill>
                  <a:schemeClr val="accent1">
                    <a:lumMod val="75000"/>
                  </a:schemeClr>
                </a:solidFill>
              </a:rPr>
              <a:t>Precision</a:t>
            </a:r>
            <a:r>
              <a:rPr lang="en-US" sz="2400" dirty="0" smtClean="0">
                <a:solidFill>
                  <a:schemeClr val="accent1">
                    <a:lumMod val="75000"/>
                  </a:schemeClr>
                </a:solidFill>
              </a:rPr>
              <a:t> </a:t>
            </a:r>
            <a:r>
              <a:rPr lang="en-US" sz="2400" dirty="0" smtClean="0"/>
              <a:t>refers to how closely individual computed or measured value agrees with each other.</a:t>
            </a:r>
          </a:p>
          <a:p>
            <a:endParaRPr lang="en-US" sz="2400" dirty="0"/>
          </a:p>
          <a:p>
            <a:r>
              <a:rPr lang="en-US" sz="2400" dirty="0" smtClean="0"/>
              <a:t>Precision is governed by the number of digits being carried in the numerical calculations. </a:t>
            </a:r>
            <a:endParaRPr lang="en-US" sz="2400" dirty="0"/>
          </a:p>
          <a:p>
            <a:r>
              <a:rPr lang="en-US" sz="2400" dirty="0" smtClean="0"/>
              <a:t>Accuracy is governed by the errors in the numerical approximation.</a:t>
            </a:r>
            <a:endParaRPr lang="en-US" sz="2400" dirty="0"/>
          </a:p>
        </p:txBody>
      </p:sp>
      <p:sp>
        <p:nvSpPr>
          <p:cNvPr id="3" name="Title 2"/>
          <p:cNvSpPr>
            <a:spLocks noGrp="1"/>
          </p:cNvSpPr>
          <p:nvPr>
            <p:ph type="title"/>
          </p:nvPr>
        </p:nvSpPr>
        <p:spPr/>
        <p:txBody>
          <a:bodyPr/>
          <a:lstStyle/>
          <a:p>
            <a:r>
              <a:rPr lang="en-US" dirty="0">
                <a:solidFill>
                  <a:schemeClr val="bg2">
                    <a:lumMod val="50000"/>
                  </a:schemeClr>
                </a:solidFill>
              </a:rPr>
              <a:t>Precision and Accuracy</a:t>
            </a:r>
          </a:p>
        </p:txBody>
      </p:sp>
    </p:spTree>
    <p:extLst>
      <p:ext uri="{BB962C8B-B14F-4D97-AF65-F5344CB8AC3E}">
        <p14:creationId xmlns:p14="http://schemas.microsoft.com/office/powerpoint/2010/main" val="92931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733800" cy="4614672"/>
          </a:xfrm>
        </p:spPr>
        <p:txBody>
          <a:bodyPr>
            <a:normAutofit/>
          </a:bodyPr>
          <a:lstStyle/>
          <a:p>
            <a:r>
              <a:rPr lang="en-US" sz="2200" dirty="0" smtClean="0"/>
              <a:t>Let us consider example of target practice.</a:t>
            </a:r>
          </a:p>
          <a:p>
            <a:r>
              <a:rPr lang="en-US" sz="2200" dirty="0" smtClean="0"/>
              <a:t>Bull’s eye represents the truth value.</a:t>
            </a:r>
          </a:p>
          <a:p>
            <a:r>
              <a:rPr lang="en-US" sz="2200" dirty="0" smtClean="0"/>
              <a:t>The bullet holes on each target in fig represent approximations of numerical technique.</a:t>
            </a:r>
          </a:p>
          <a:p>
            <a:r>
              <a:rPr lang="en-US" sz="2200" dirty="0" smtClean="0"/>
              <a:t>Results in (b) and (d) are equally accurate but (d) is more precise. </a:t>
            </a:r>
            <a:endParaRPr lang="en-US" sz="2200" dirty="0"/>
          </a:p>
        </p:txBody>
      </p:sp>
      <p:sp>
        <p:nvSpPr>
          <p:cNvPr id="3" name="Title 2"/>
          <p:cNvSpPr>
            <a:spLocks noGrp="1"/>
          </p:cNvSpPr>
          <p:nvPr>
            <p:ph type="title"/>
          </p:nvPr>
        </p:nvSpPr>
        <p:spPr/>
        <p:txBody>
          <a:bodyPr/>
          <a:lstStyle/>
          <a:p>
            <a:r>
              <a:rPr lang="en-US" dirty="0" smtClean="0"/>
              <a:t>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2379" y="1676400"/>
            <a:ext cx="4268221" cy="417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41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a:xfrm>
            <a:off x="685800" y="2130425"/>
            <a:ext cx="7772400" cy="1470025"/>
          </a:xfrm>
        </p:spPr>
        <p:txBody>
          <a:bodyPr/>
          <a:lstStyle/>
          <a:p>
            <a:pPr algn="ctr" eaLnBrk="1" hangingPunct="1"/>
            <a:r>
              <a:rPr lang="en-US" sz="5400" dirty="0" smtClean="0">
                <a:solidFill>
                  <a:schemeClr val="bg2">
                    <a:lumMod val="50000"/>
                  </a:schemeClr>
                </a:solidFill>
                <a:latin typeface="Marker Felt" charset="0"/>
              </a:rPr>
              <a:t>Significant Digits/Figures</a:t>
            </a:r>
          </a:p>
        </p:txBody>
      </p:sp>
    </p:spTree>
    <p:extLst>
      <p:ext uri="{BB962C8B-B14F-4D97-AF65-F5344CB8AC3E}">
        <p14:creationId xmlns:p14="http://schemas.microsoft.com/office/powerpoint/2010/main" val="2061554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title"/>
          </p:nvPr>
        </p:nvSpPr>
        <p:spPr/>
        <p:txBody>
          <a:bodyPr/>
          <a:lstStyle/>
          <a:p>
            <a:r>
              <a:rPr lang="en-US" sz="4400" dirty="0">
                <a:solidFill>
                  <a:schemeClr val="accent1">
                    <a:lumMod val="75000"/>
                  </a:schemeClr>
                </a:solidFill>
                <a:latin typeface="Marker Felt" charset="0"/>
              </a:rPr>
              <a:t>Significant Digits/Figures</a:t>
            </a:r>
            <a:endParaRPr lang="en-US" dirty="0" smtClean="0">
              <a:solidFill>
                <a:schemeClr val="accent1">
                  <a:lumMod val="75000"/>
                </a:schemeClr>
              </a:solidFill>
            </a:endParaRPr>
          </a:p>
        </p:txBody>
      </p:sp>
      <p:pic>
        <p:nvPicPr>
          <p:cNvPr id="3075"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00" y="1600200"/>
            <a:ext cx="464343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Callout 1 10"/>
          <p:cNvSpPr>
            <a:spLocks/>
          </p:cNvSpPr>
          <p:nvPr/>
        </p:nvSpPr>
        <p:spPr bwMode="auto">
          <a:xfrm>
            <a:off x="4724400" y="1600200"/>
            <a:ext cx="3962400" cy="2743200"/>
          </a:xfrm>
          <a:prstGeom prst="borderCallout1">
            <a:avLst>
              <a:gd name="adj1" fmla="val 23472"/>
              <a:gd name="adj2" fmla="val -1139"/>
              <a:gd name="adj3" fmla="val 49204"/>
              <a:gd name="adj4" fmla="val -33426"/>
            </a:avLst>
          </a:prstGeom>
          <a:solidFill>
            <a:srgbClr val="9FCD25"/>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Calibri" charset="0"/>
            </a:endParaRPr>
          </a:p>
        </p:txBody>
      </p:sp>
      <p:sp>
        <p:nvSpPr>
          <p:cNvPr id="6" name="TextBox 5"/>
          <p:cNvSpPr txBox="1">
            <a:spLocks noChangeArrowheads="1"/>
          </p:cNvSpPr>
          <p:nvPr/>
        </p:nvSpPr>
        <p:spPr bwMode="auto">
          <a:xfrm>
            <a:off x="4724400" y="1828800"/>
            <a:ext cx="4038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sz="2400">
                <a:latin typeface="Calibri" charset="0"/>
              </a:rPr>
              <a:t>The significant digits in a measurement consist of all the digits known with certainty plus one final digit, which is uncertain or is estimated.</a:t>
            </a:r>
          </a:p>
        </p:txBody>
      </p:sp>
    </p:spTree>
    <p:extLst>
      <p:ext uri="{BB962C8B-B14F-4D97-AF65-F5344CB8AC3E}">
        <p14:creationId xmlns:p14="http://schemas.microsoft.com/office/powerpoint/2010/main" val="3064907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0" y="228600"/>
            <a:ext cx="9144000" cy="523875"/>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spAutoFit/>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pPr algn="ctr">
              <a:defRPr/>
            </a:pPr>
            <a:r>
              <a:rPr lang="en-US" sz="2800" smtClean="0">
                <a:solidFill>
                  <a:srgbClr val="000000"/>
                </a:solidFill>
              </a:rPr>
              <a:t>For example:  Study the diagram below.</a:t>
            </a:r>
          </a:p>
        </p:txBody>
      </p:sp>
      <p:pic>
        <p:nvPicPr>
          <p:cNvPr id="4099" name="Picture 3" descr="sig di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66800"/>
            <a:ext cx="70104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381000" y="4065588"/>
            <a:ext cx="8534400" cy="708025"/>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spAutoFit/>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pPr>
              <a:defRPr/>
            </a:pPr>
            <a:r>
              <a:rPr lang="en-US" sz="2000" b="1" smtClean="0">
                <a:solidFill>
                  <a:srgbClr val="000000"/>
                </a:solidFill>
                <a:latin typeface="Comic Sans MS" charset="0"/>
              </a:rPr>
              <a:t>Using the ruler at the top of the diagram, what is the length of the darker rectangle found in between the two rulers?</a:t>
            </a:r>
          </a:p>
        </p:txBody>
      </p:sp>
      <p:sp>
        <p:nvSpPr>
          <p:cNvPr id="6" name="TextBox 5"/>
          <p:cNvSpPr txBox="1"/>
          <p:nvPr/>
        </p:nvSpPr>
        <p:spPr>
          <a:xfrm>
            <a:off x="0" y="5105400"/>
            <a:ext cx="9144000" cy="1508105"/>
          </a:xfrm>
          <a:prstGeom prst="rect">
            <a:avLst/>
          </a:prstGeom>
          <a:ln w="76200" cap="flat" cmpd="sng" algn="ctr">
            <a:solidFill>
              <a:schemeClr val="accent6"/>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pPr>
              <a:defRPr/>
            </a:pPr>
            <a:r>
              <a:rPr lang="en-US" sz="2300" dirty="0" smtClean="0">
                <a:solidFill>
                  <a:srgbClr val="000000"/>
                </a:solidFill>
              </a:rPr>
              <a:t>Answer:  The length is between 4 and 5 cm.  The “4” is certain, but the distance past 4 cm will have to be estimated.  A possible estimate might be 4.3.  Both of these digits are significant.  The first digit is certain and the second digit is uncertain because it is an estimate.</a:t>
            </a:r>
          </a:p>
        </p:txBody>
      </p:sp>
      <p:sp>
        <p:nvSpPr>
          <p:cNvPr id="2" name="Rectangle 1"/>
          <p:cNvSpPr/>
          <p:nvPr/>
        </p:nvSpPr>
        <p:spPr>
          <a:xfrm>
            <a:off x="1447800" y="1828800"/>
            <a:ext cx="19050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698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0"/>
            <a:ext cx="9144000" cy="769938"/>
          </a:xfrm>
          <a:prstGeom prst="rect">
            <a:avLst/>
          </a:prstGeom>
          <a:solidFill>
            <a:schemeClr val="accent1"/>
          </a:solidFill>
          <a:ln w="38100">
            <a:solidFill>
              <a:schemeClr val="bg1"/>
            </a:solidFill>
            <a:miter lim="800000"/>
            <a:headEnd/>
            <a:tailEnd/>
          </a:ln>
          <a:effectLst>
            <a:outerShdw blurRad="40000" dist="20000" dir="5400000" rotWithShape="0">
              <a:srgbClr val="808080">
                <a:alpha val="37999"/>
              </a:srgbClr>
            </a:outerShdw>
          </a:effectLst>
        </p:spPr>
        <p:txBody>
          <a:bodyPr>
            <a:spAutoFit/>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pPr algn="ctr">
              <a:defRPr/>
            </a:pPr>
            <a:r>
              <a:rPr lang="en-US" sz="2200" b="1" smtClean="0">
                <a:solidFill>
                  <a:srgbClr val="FFFFFF"/>
                </a:solidFill>
                <a:latin typeface="Chalkboard" charset="0"/>
              </a:rPr>
              <a:t>Using the ruler at the bottom of the diagram, what is the length of the darker rectangle found in between the two rulers? </a:t>
            </a:r>
          </a:p>
        </p:txBody>
      </p:sp>
      <p:pic>
        <p:nvPicPr>
          <p:cNvPr id="5123" name="Picture 2" descr="sig di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8153400" cy="319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304800" y="4800600"/>
            <a:ext cx="8610600" cy="1938338"/>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spAutoFit/>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pPr>
              <a:defRPr/>
            </a:pPr>
            <a:r>
              <a:rPr lang="en-US" sz="2400" b="1" smtClean="0">
                <a:solidFill>
                  <a:srgbClr val="000000"/>
                </a:solidFill>
              </a:rPr>
              <a:t>Answer:  The edge of the rectangle is between 4.2 cm and 4.3 cm.  We are certain about the 4.2, but the next digit will have to be estimated.  As possible estimation might be 4.27.  All three digits would be significant.  The first two digits are certain and the last digit is uncertain.</a:t>
            </a:r>
          </a:p>
        </p:txBody>
      </p:sp>
      <p:sp>
        <p:nvSpPr>
          <p:cNvPr id="5" name="Rectangle 4"/>
          <p:cNvSpPr/>
          <p:nvPr/>
        </p:nvSpPr>
        <p:spPr>
          <a:xfrm>
            <a:off x="904875" y="2019299"/>
            <a:ext cx="2171700" cy="1400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207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74350826"/>
              </p:ext>
            </p:extLst>
          </p:nvPr>
        </p:nvGraphicFramePr>
        <p:xfrm>
          <a:off x="0" y="1219200"/>
          <a:ext cx="9144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a:spLocks noChangeArrowheads="1"/>
          </p:cNvSpPr>
          <p:nvPr/>
        </p:nvSpPr>
        <p:spPr bwMode="auto">
          <a:xfrm>
            <a:off x="762000" y="304800"/>
            <a:ext cx="7391400" cy="862013"/>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spAutoFit/>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pPr algn="ctr">
              <a:defRPr/>
            </a:pPr>
            <a:r>
              <a:rPr lang="en-US" sz="5000" b="1" dirty="0" smtClean="0">
                <a:solidFill>
                  <a:srgbClr val="1FAC3F"/>
                </a:solidFill>
              </a:rPr>
              <a:t>Please remember…</a:t>
            </a:r>
          </a:p>
        </p:txBody>
      </p:sp>
    </p:spTree>
    <p:extLst>
      <p:ext uri="{BB962C8B-B14F-4D97-AF65-F5344CB8AC3E}">
        <p14:creationId xmlns:p14="http://schemas.microsoft.com/office/powerpoint/2010/main" val="3717197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20931098">
            <a:off x="175287" y="609601"/>
            <a:ext cx="6019800" cy="2400657"/>
          </a:xfrm>
          <a:prstGeom prst="rect">
            <a:avLst/>
          </a:prstGeom>
          <a:noFill/>
        </p:spPr>
        <p:txBody>
          <a:bodyPr>
            <a:spAutoFit/>
          </a:bodyPr>
          <a:lstStyle/>
          <a:p>
            <a:pPr fontAlgn="auto">
              <a:spcBef>
                <a:spcPts val="0"/>
              </a:spcBef>
              <a:spcAft>
                <a:spcPts val="0"/>
              </a:spcAft>
              <a:defRPr/>
            </a:pPr>
            <a:r>
              <a:rPr lang="en-US" sz="3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There are quite a few rules that determine how many significant digits a measurement has.  You will need to memorize these rules.</a:t>
            </a:r>
          </a:p>
        </p:txBody>
      </p:sp>
      <p:pic>
        <p:nvPicPr>
          <p:cNvPr id="7171"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0638" y="457200"/>
            <a:ext cx="2020887"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038600"/>
            <a:ext cx="1879600"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467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3"/>
          <p:cNvSpPr>
            <a:spLocks noGrp="1"/>
          </p:cNvSpPr>
          <p:nvPr>
            <p:ph sz="half" idx="1"/>
          </p:nvPr>
        </p:nvSpPr>
        <p:spPr>
          <a:xfrm>
            <a:off x="457200" y="2133600"/>
            <a:ext cx="4038600" cy="3657600"/>
          </a:xfrm>
        </p:spPr>
        <p:txBody>
          <a:bodyPr>
            <a:normAutofit/>
          </a:bodyPr>
          <a:lstStyle/>
          <a:p>
            <a:pPr eaLnBrk="1" hangingPunct="1">
              <a:buFont typeface="Arial" charset="0"/>
              <a:buNone/>
            </a:pPr>
            <a:r>
              <a:rPr lang="en-US" sz="2400" dirty="0" smtClean="0"/>
              <a:t>	How many significant digits are in each of the following examples?</a:t>
            </a:r>
          </a:p>
          <a:p>
            <a:pPr eaLnBrk="1" hangingPunct="1">
              <a:buFont typeface="Arial" charset="0"/>
              <a:buNone/>
            </a:pPr>
            <a:r>
              <a:rPr lang="en-US" sz="2400" dirty="0" smtClean="0"/>
              <a:t>	a)  438    	</a:t>
            </a:r>
          </a:p>
          <a:p>
            <a:pPr eaLnBrk="1" hangingPunct="1">
              <a:buFont typeface="Arial" charset="0"/>
              <a:buNone/>
            </a:pPr>
            <a:r>
              <a:rPr lang="en-US" sz="2400" dirty="0" smtClean="0"/>
              <a:t>	b)  26.42  	</a:t>
            </a:r>
          </a:p>
          <a:p>
            <a:pPr eaLnBrk="1" hangingPunct="1">
              <a:buFont typeface="Arial" charset="0"/>
              <a:buNone/>
            </a:pPr>
            <a:r>
              <a:rPr lang="en-US" sz="2400" dirty="0" smtClean="0"/>
              <a:t>	c)  1.7   	</a:t>
            </a:r>
          </a:p>
          <a:p>
            <a:pPr eaLnBrk="1" hangingPunct="1">
              <a:buFont typeface="Arial" charset="0"/>
              <a:buNone/>
            </a:pPr>
            <a:r>
              <a:rPr lang="en-US" sz="2400" dirty="0" smtClean="0"/>
              <a:t>	d)  .653  	</a:t>
            </a:r>
          </a:p>
          <a:p>
            <a:pPr eaLnBrk="1" hangingPunct="1">
              <a:buFont typeface="Arial" charset="0"/>
              <a:buNone/>
            </a:pPr>
            <a:endParaRPr lang="en-US" sz="2400" dirty="0" smtClean="0"/>
          </a:p>
        </p:txBody>
      </p:sp>
      <p:sp>
        <p:nvSpPr>
          <p:cNvPr id="5" name="Content Placeholder 4"/>
          <p:cNvSpPr>
            <a:spLocks noGrp="1"/>
          </p:cNvSpPr>
          <p:nvPr>
            <p:ph sz="half" idx="2"/>
          </p:nvPr>
        </p:nvSpPr>
        <p:spPr>
          <a:xfrm>
            <a:off x="4648200" y="2362200"/>
            <a:ext cx="4038600" cy="3505200"/>
          </a:xfrm>
        </p:spPr>
        <p:txBody>
          <a:bodyPr>
            <a:normAutofit/>
          </a:bodyPr>
          <a:lstStyle/>
          <a:p>
            <a:pPr algn="ctr" eaLnBrk="1" hangingPunct="1">
              <a:buFont typeface="Arial" charset="0"/>
              <a:buNone/>
            </a:pPr>
            <a:r>
              <a:rPr lang="en-US" sz="2400" dirty="0" smtClean="0"/>
              <a:t>		</a:t>
            </a:r>
          </a:p>
          <a:p>
            <a:pPr algn="ctr" eaLnBrk="1" hangingPunct="1">
              <a:buFont typeface="Arial" charset="0"/>
              <a:buNone/>
            </a:pPr>
            <a:endParaRPr lang="en-US" sz="2400" dirty="0" smtClean="0">
              <a:solidFill>
                <a:srgbClr val="FF0000"/>
              </a:solidFill>
            </a:endParaRPr>
          </a:p>
          <a:p>
            <a:pPr algn="ctr" eaLnBrk="1" hangingPunct="1">
              <a:buFont typeface="Arial" charset="0"/>
              <a:buNone/>
            </a:pPr>
            <a:r>
              <a:rPr lang="en-US" sz="2400" dirty="0" smtClean="0">
                <a:solidFill>
                  <a:srgbClr val="FF0000"/>
                </a:solidFill>
              </a:rPr>
              <a:t>Answers:</a:t>
            </a:r>
            <a:endParaRPr lang="en-US" sz="2400" dirty="0" smtClean="0"/>
          </a:p>
          <a:p>
            <a:pPr algn="ctr" eaLnBrk="1" hangingPunct="1">
              <a:buFont typeface="Arial" charset="0"/>
              <a:buAutoNum type="alphaLcParenR"/>
            </a:pPr>
            <a:r>
              <a:rPr lang="en-US" sz="2400" dirty="0" smtClean="0"/>
              <a:t>3</a:t>
            </a:r>
          </a:p>
          <a:p>
            <a:pPr algn="ctr" eaLnBrk="1" hangingPunct="1">
              <a:buFont typeface="Arial" charset="0"/>
              <a:buAutoNum type="alphaLcParenR"/>
            </a:pPr>
            <a:r>
              <a:rPr lang="en-US" sz="2400" dirty="0" smtClean="0"/>
              <a:t>4</a:t>
            </a:r>
          </a:p>
          <a:p>
            <a:pPr algn="ctr" eaLnBrk="1" hangingPunct="1">
              <a:buFont typeface="Arial" charset="0"/>
              <a:buAutoNum type="alphaLcParenR"/>
            </a:pPr>
            <a:r>
              <a:rPr lang="en-US" sz="2400" dirty="0" smtClean="0"/>
              <a:t>2</a:t>
            </a:r>
          </a:p>
          <a:p>
            <a:pPr algn="ctr" eaLnBrk="1" hangingPunct="1">
              <a:buFont typeface="Arial" charset="0"/>
              <a:buAutoNum type="alphaLcParenR"/>
            </a:pPr>
            <a:r>
              <a:rPr lang="en-US" sz="2400" dirty="0" smtClean="0"/>
              <a:t>3</a:t>
            </a:r>
          </a:p>
        </p:txBody>
      </p:sp>
      <p:sp>
        <p:nvSpPr>
          <p:cNvPr id="3" name="Title 2"/>
          <p:cNvSpPr>
            <a:spLocks noGrp="1"/>
          </p:cNvSpPr>
          <p:nvPr>
            <p:ph type="title"/>
          </p:nvPr>
        </p:nvSpPr>
        <p:spPr/>
        <p:txBody>
          <a:bodyPr>
            <a:normAutofit/>
          </a:bodyPr>
          <a:lstStyle/>
          <a:p>
            <a:pPr eaLnBrk="1" hangingPunct="1">
              <a:defRPr/>
            </a:pPr>
            <a:r>
              <a:rPr lang="en-US" sz="3200" b="1" dirty="0" smtClean="0">
                <a:solidFill>
                  <a:schemeClr val="bg2">
                    <a:lumMod val="50000"/>
                  </a:schemeClr>
                </a:solidFill>
              </a:rPr>
              <a:t>	RULE:  If a number contains no zeros, all of the digits are significant. </a:t>
            </a:r>
          </a:p>
        </p:txBody>
      </p:sp>
    </p:spTree>
    <p:extLst>
      <p:ext uri="{BB962C8B-B14F-4D97-AF65-F5344CB8AC3E}">
        <p14:creationId xmlns:p14="http://schemas.microsoft.com/office/powerpoint/2010/main" val="201135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accel="50000" decel="5000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and Error Analysis </a:t>
            </a:r>
            <a:endParaRPr lang="en-US" dirty="0"/>
          </a:p>
        </p:txBody>
      </p:sp>
      <p:sp>
        <p:nvSpPr>
          <p:cNvPr id="3" name="Subtitle 2"/>
          <p:cNvSpPr>
            <a:spLocks noGrp="1"/>
          </p:cNvSpPr>
          <p:nvPr>
            <p:ph type="subTitle" idx="1"/>
          </p:nvPr>
        </p:nvSpPr>
        <p:spPr/>
        <p:txBody>
          <a:bodyPr/>
          <a:lstStyle/>
          <a:p>
            <a:r>
              <a:rPr lang="en-US" dirty="0" smtClean="0">
                <a:solidFill>
                  <a:schemeClr val="bg2">
                    <a:lumMod val="50000"/>
                  </a:schemeClr>
                </a:solidFill>
              </a:rPr>
              <a:t>Numerical Methods by </a:t>
            </a:r>
            <a:r>
              <a:rPr lang="en-US" dirty="0" err="1" smtClean="0">
                <a:solidFill>
                  <a:schemeClr val="bg2">
                    <a:lumMod val="50000"/>
                  </a:schemeClr>
                </a:solidFill>
              </a:rPr>
              <a:t>Chapra</a:t>
            </a:r>
            <a:endParaRPr lang="en-US" dirty="0" smtClean="0">
              <a:solidFill>
                <a:schemeClr val="bg2">
                  <a:lumMod val="50000"/>
                </a:schemeClr>
              </a:solidFill>
            </a:endParaRPr>
          </a:p>
          <a:p>
            <a:r>
              <a:rPr lang="en-US" dirty="0" smtClean="0">
                <a:solidFill>
                  <a:schemeClr val="bg2">
                    <a:lumMod val="50000"/>
                  </a:schemeClr>
                </a:solidFill>
              </a:rPr>
              <a:t>Numerical Analysis by Burden &amp; </a:t>
            </a:r>
            <a:r>
              <a:rPr lang="en-US" dirty="0" err="1" smtClean="0">
                <a:solidFill>
                  <a:schemeClr val="bg2">
                    <a:lumMod val="50000"/>
                  </a:schemeClr>
                </a:solidFill>
              </a:rPr>
              <a:t>Faires</a:t>
            </a:r>
            <a:endParaRPr lang="en-US" dirty="0">
              <a:solidFill>
                <a:schemeClr val="bg2">
                  <a:lumMod val="50000"/>
                </a:schemeClr>
              </a:solidFill>
            </a:endParaRPr>
          </a:p>
        </p:txBody>
      </p:sp>
    </p:spTree>
    <p:extLst>
      <p:ext uri="{BB962C8B-B14F-4D97-AF65-F5344CB8AC3E}">
        <p14:creationId xmlns:p14="http://schemas.microsoft.com/office/powerpoint/2010/main" val="25054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5"/>
          <p:cNvSpPr>
            <a:spLocks noGrp="1"/>
          </p:cNvSpPr>
          <p:nvPr>
            <p:ph sz="half" idx="1"/>
          </p:nvPr>
        </p:nvSpPr>
        <p:spPr>
          <a:xfrm>
            <a:off x="457200" y="2090928"/>
            <a:ext cx="4038600" cy="3852672"/>
          </a:xfrm>
        </p:spPr>
        <p:txBody>
          <a:bodyPr>
            <a:normAutofit/>
          </a:bodyPr>
          <a:lstStyle/>
          <a:p>
            <a:pPr eaLnBrk="1" hangingPunct="1">
              <a:buFont typeface="Arial" charset="0"/>
              <a:buNone/>
            </a:pPr>
            <a:r>
              <a:rPr lang="en-US" sz="2400" dirty="0" smtClean="0"/>
              <a:t>	How many significant digits are in each of the following examples?</a:t>
            </a:r>
          </a:p>
          <a:p>
            <a:pPr eaLnBrk="1" hangingPunct="1">
              <a:buFont typeface="Arial" charset="0"/>
              <a:buNone/>
            </a:pPr>
            <a:r>
              <a:rPr lang="en-US" sz="2400" dirty="0" smtClean="0"/>
              <a:t> </a:t>
            </a:r>
          </a:p>
          <a:p>
            <a:pPr eaLnBrk="1" hangingPunct="1">
              <a:buFont typeface="Arial" charset="0"/>
              <a:buNone/>
            </a:pPr>
            <a:r>
              <a:rPr lang="en-US" sz="2400" dirty="0" smtClean="0"/>
              <a:t>	a)  506    		</a:t>
            </a:r>
          </a:p>
          <a:p>
            <a:pPr eaLnBrk="1" hangingPunct="1">
              <a:buFont typeface="Arial" charset="0"/>
              <a:buNone/>
            </a:pPr>
            <a:r>
              <a:rPr lang="en-US" sz="2400" dirty="0" smtClean="0"/>
              <a:t>	b)  10,052		    </a:t>
            </a:r>
          </a:p>
          <a:p>
            <a:pPr eaLnBrk="1" hangingPunct="1">
              <a:buFont typeface="Arial" charset="0"/>
              <a:buNone/>
            </a:pPr>
            <a:r>
              <a:rPr lang="en-US" sz="2400" dirty="0" smtClean="0"/>
              <a:t>	c)  900.431			</a:t>
            </a:r>
          </a:p>
          <a:p>
            <a:pPr eaLnBrk="1" hangingPunct="1">
              <a:buFont typeface="Arial" charset="0"/>
              <a:buNone/>
            </a:pPr>
            <a:endParaRPr lang="en-US" sz="2400" dirty="0" smtClean="0"/>
          </a:p>
        </p:txBody>
      </p:sp>
      <p:sp>
        <p:nvSpPr>
          <p:cNvPr id="7" name="Content Placeholder 6"/>
          <p:cNvSpPr>
            <a:spLocks noGrp="1"/>
          </p:cNvSpPr>
          <p:nvPr>
            <p:ph sz="half" idx="2"/>
          </p:nvPr>
        </p:nvSpPr>
        <p:spPr>
          <a:xfrm>
            <a:off x="4572000" y="2133600"/>
            <a:ext cx="4038600" cy="3928872"/>
          </a:xfrm>
        </p:spPr>
        <p:txBody>
          <a:bodyPr>
            <a:normAutofit/>
          </a:bodyPr>
          <a:lstStyle/>
          <a:p>
            <a:pPr algn="ctr" eaLnBrk="1" hangingPunct="1">
              <a:buFont typeface="Arial" charset="0"/>
              <a:buNone/>
            </a:pPr>
            <a:r>
              <a:rPr lang="en-US" sz="2400" dirty="0" smtClean="0"/>
              <a:t>	</a:t>
            </a:r>
          </a:p>
          <a:p>
            <a:pPr algn="ctr" eaLnBrk="1" hangingPunct="1">
              <a:buFont typeface="Arial" charset="0"/>
              <a:buNone/>
            </a:pPr>
            <a:endParaRPr lang="en-US" sz="2400" dirty="0" smtClean="0">
              <a:solidFill>
                <a:srgbClr val="FF0000"/>
              </a:solidFill>
            </a:endParaRPr>
          </a:p>
          <a:p>
            <a:pPr algn="ctr" eaLnBrk="1" hangingPunct="1">
              <a:buFont typeface="Arial" charset="0"/>
              <a:buNone/>
            </a:pPr>
            <a:r>
              <a:rPr lang="en-US" sz="2400" dirty="0" smtClean="0">
                <a:solidFill>
                  <a:srgbClr val="FF0000"/>
                </a:solidFill>
              </a:rPr>
              <a:t>Answers:</a:t>
            </a:r>
            <a:endParaRPr lang="en-US" sz="2400" dirty="0" smtClean="0"/>
          </a:p>
          <a:p>
            <a:pPr algn="ctr" eaLnBrk="1" hangingPunct="1">
              <a:buFont typeface="Arial" charset="0"/>
              <a:buAutoNum type="alphaLcParenR"/>
            </a:pPr>
            <a:endParaRPr lang="en-US" sz="2400" dirty="0" smtClean="0"/>
          </a:p>
          <a:p>
            <a:pPr algn="ctr" eaLnBrk="1" hangingPunct="1">
              <a:buFont typeface="Arial" charset="0"/>
              <a:buAutoNum type="alphaLcParenR"/>
            </a:pPr>
            <a:r>
              <a:rPr lang="en-US" sz="2400" dirty="0" smtClean="0"/>
              <a:t>3</a:t>
            </a:r>
          </a:p>
          <a:p>
            <a:pPr algn="ctr" eaLnBrk="1" hangingPunct="1">
              <a:buFont typeface="Arial" charset="0"/>
              <a:buAutoNum type="alphaLcParenR"/>
            </a:pPr>
            <a:r>
              <a:rPr lang="en-US" sz="2400" dirty="0" smtClean="0"/>
              <a:t>5</a:t>
            </a:r>
          </a:p>
          <a:p>
            <a:pPr algn="ctr" eaLnBrk="1" hangingPunct="1">
              <a:buFont typeface="Arial" charset="0"/>
              <a:buAutoNum type="alphaLcParenR"/>
            </a:pPr>
            <a:r>
              <a:rPr lang="en-US" sz="2400" dirty="0" smtClean="0"/>
              <a:t>6</a:t>
            </a:r>
          </a:p>
          <a:p>
            <a:pPr algn="ctr" eaLnBrk="1" hangingPunct="1">
              <a:buFont typeface="Arial" charset="0"/>
              <a:buNone/>
            </a:pPr>
            <a:endParaRPr lang="en-US" sz="2400" dirty="0" smtClean="0"/>
          </a:p>
          <a:p>
            <a:pPr eaLnBrk="1" hangingPunct="1">
              <a:buFont typeface="Arial" charset="0"/>
              <a:buNone/>
            </a:pPr>
            <a:endParaRPr lang="en-US" sz="2400" dirty="0" smtClean="0"/>
          </a:p>
        </p:txBody>
      </p:sp>
      <p:sp>
        <p:nvSpPr>
          <p:cNvPr id="5" name="Title 4"/>
          <p:cNvSpPr>
            <a:spLocks noGrp="1"/>
          </p:cNvSpPr>
          <p:nvPr>
            <p:ph type="title"/>
          </p:nvPr>
        </p:nvSpPr>
        <p:spPr/>
        <p:txBody>
          <a:bodyPr>
            <a:normAutofit/>
          </a:bodyPr>
          <a:lstStyle/>
          <a:p>
            <a:pPr eaLnBrk="1" hangingPunct="1">
              <a:defRPr/>
            </a:pPr>
            <a:r>
              <a:rPr lang="en-US" sz="3200" b="1" dirty="0" smtClean="0">
                <a:solidFill>
                  <a:schemeClr val="bg2">
                    <a:lumMod val="50000"/>
                  </a:schemeClr>
                </a:solidFill>
              </a:rPr>
              <a:t>RULE:  </a:t>
            </a:r>
            <a:r>
              <a:rPr lang="en-US" sz="3200" dirty="0" smtClean="0">
                <a:solidFill>
                  <a:schemeClr val="bg2">
                    <a:lumMod val="50000"/>
                  </a:schemeClr>
                </a:solidFill>
              </a:rPr>
              <a:t>All zeros between two non zero digits are significant. </a:t>
            </a:r>
            <a:endParaRPr lang="en-US" sz="3200" b="1" dirty="0" smtClean="0">
              <a:solidFill>
                <a:schemeClr val="bg2">
                  <a:lumMod val="50000"/>
                </a:schemeClr>
              </a:solidFill>
            </a:endParaRPr>
          </a:p>
        </p:txBody>
      </p:sp>
    </p:spTree>
    <p:extLst>
      <p:ext uri="{BB962C8B-B14F-4D97-AF65-F5344CB8AC3E}">
        <p14:creationId xmlns:p14="http://schemas.microsoft.com/office/powerpoint/2010/main" val="4244064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5"/>
          <p:cNvSpPr>
            <a:spLocks noGrp="1"/>
          </p:cNvSpPr>
          <p:nvPr>
            <p:ph sz="half" idx="1"/>
          </p:nvPr>
        </p:nvSpPr>
        <p:spPr>
          <a:xfrm>
            <a:off x="609600" y="2514600"/>
            <a:ext cx="4038600" cy="3429000"/>
          </a:xfrm>
        </p:spPr>
        <p:txBody>
          <a:bodyPr>
            <a:normAutofit/>
          </a:bodyPr>
          <a:lstStyle/>
          <a:p>
            <a:pPr eaLnBrk="1" hangingPunct="1">
              <a:buFont typeface="Arial" charset="0"/>
              <a:buNone/>
            </a:pPr>
            <a:r>
              <a:rPr lang="en-US" sz="2400" dirty="0" smtClean="0"/>
              <a:t>	How many significant digits are in each of the following examples?</a:t>
            </a:r>
          </a:p>
          <a:p>
            <a:pPr eaLnBrk="1" hangingPunct="1">
              <a:buFont typeface="Arial" charset="0"/>
              <a:buNone/>
            </a:pPr>
            <a:r>
              <a:rPr lang="en-US" sz="2400" dirty="0" smtClean="0"/>
              <a:t> </a:t>
            </a:r>
          </a:p>
          <a:p>
            <a:pPr eaLnBrk="1" hangingPunct="1">
              <a:buFont typeface="Arial" charset="0"/>
              <a:buNone/>
            </a:pPr>
            <a:r>
              <a:rPr lang="en-US" sz="2400" dirty="0" smtClean="0"/>
              <a:t>	a)  4830    		</a:t>
            </a:r>
          </a:p>
          <a:p>
            <a:pPr eaLnBrk="1" hangingPunct="1">
              <a:buFont typeface="Arial" charset="0"/>
              <a:buNone/>
            </a:pPr>
            <a:r>
              <a:rPr lang="en-US" sz="2400" dirty="0" smtClean="0"/>
              <a:t>	b)  60		    </a:t>
            </a:r>
          </a:p>
          <a:p>
            <a:pPr eaLnBrk="1" hangingPunct="1">
              <a:buFont typeface="Arial" charset="0"/>
              <a:buNone/>
            </a:pPr>
            <a:r>
              <a:rPr lang="en-US" sz="2400" dirty="0" smtClean="0"/>
              <a:t>	c)  4,000			</a:t>
            </a:r>
          </a:p>
          <a:p>
            <a:pPr eaLnBrk="1" hangingPunct="1">
              <a:buFont typeface="Arial" charset="0"/>
              <a:buNone/>
            </a:pPr>
            <a:endParaRPr lang="en-US" sz="2400" dirty="0" smtClean="0"/>
          </a:p>
        </p:txBody>
      </p:sp>
      <p:sp>
        <p:nvSpPr>
          <p:cNvPr id="7" name="Content Placeholder 6"/>
          <p:cNvSpPr>
            <a:spLocks noGrp="1"/>
          </p:cNvSpPr>
          <p:nvPr>
            <p:ph sz="half" idx="2"/>
          </p:nvPr>
        </p:nvSpPr>
        <p:spPr>
          <a:xfrm>
            <a:off x="4572000" y="2514600"/>
            <a:ext cx="4038600" cy="3166872"/>
          </a:xfrm>
        </p:spPr>
        <p:txBody>
          <a:bodyPr>
            <a:normAutofit/>
          </a:bodyPr>
          <a:lstStyle/>
          <a:p>
            <a:pPr algn="ctr" eaLnBrk="1" hangingPunct="1">
              <a:buFont typeface="Arial" charset="0"/>
              <a:buNone/>
            </a:pPr>
            <a:r>
              <a:rPr lang="en-US" sz="2400" dirty="0" smtClean="0"/>
              <a:t>	</a:t>
            </a:r>
          </a:p>
          <a:p>
            <a:pPr algn="ctr" eaLnBrk="1" hangingPunct="1">
              <a:buFont typeface="Arial" charset="0"/>
              <a:buNone/>
            </a:pPr>
            <a:endParaRPr lang="en-US" sz="2400" dirty="0" smtClean="0">
              <a:solidFill>
                <a:srgbClr val="FF0000"/>
              </a:solidFill>
            </a:endParaRPr>
          </a:p>
          <a:p>
            <a:pPr algn="ctr" eaLnBrk="1" hangingPunct="1">
              <a:buFont typeface="Arial" charset="0"/>
              <a:buNone/>
            </a:pPr>
            <a:r>
              <a:rPr lang="en-US" sz="2400" dirty="0" smtClean="0">
                <a:solidFill>
                  <a:srgbClr val="FF0000"/>
                </a:solidFill>
              </a:rPr>
              <a:t>Answers:</a:t>
            </a:r>
            <a:endParaRPr lang="en-US" sz="2400" dirty="0" smtClean="0"/>
          </a:p>
          <a:p>
            <a:pPr algn="ctr" eaLnBrk="1" hangingPunct="1">
              <a:buFont typeface="Arial" charset="0"/>
              <a:buAutoNum type="alphaLcParenR"/>
            </a:pPr>
            <a:endParaRPr lang="en-US" sz="2400" dirty="0" smtClean="0"/>
          </a:p>
          <a:p>
            <a:pPr algn="ctr" eaLnBrk="1" hangingPunct="1">
              <a:buFont typeface="Arial" charset="0"/>
              <a:buAutoNum type="alphaLcParenR"/>
            </a:pPr>
            <a:r>
              <a:rPr lang="en-US" sz="2400" dirty="0" smtClean="0"/>
              <a:t>3</a:t>
            </a:r>
          </a:p>
          <a:p>
            <a:pPr algn="ctr" eaLnBrk="1" hangingPunct="1">
              <a:buFont typeface="Arial" charset="0"/>
              <a:buAutoNum type="alphaLcParenR"/>
            </a:pPr>
            <a:r>
              <a:rPr lang="en-US" sz="2400" dirty="0" smtClean="0"/>
              <a:t>1</a:t>
            </a:r>
          </a:p>
          <a:p>
            <a:pPr algn="ctr" eaLnBrk="1" hangingPunct="1">
              <a:buFont typeface="Arial" charset="0"/>
              <a:buAutoNum type="alphaLcParenR"/>
            </a:pPr>
            <a:r>
              <a:rPr lang="en-US" sz="2400" dirty="0" smtClean="0"/>
              <a:t>1</a:t>
            </a:r>
          </a:p>
          <a:p>
            <a:pPr algn="ctr" eaLnBrk="1" hangingPunct="1">
              <a:buFont typeface="Arial" charset="0"/>
              <a:buNone/>
            </a:pPr>
            <a:endParaRPr lang="en-US" sz="2400" dirty="0" smtClean="0"/>
          </a:p>
          <a:p>
            <a:pPr eaLnBrk="1" hangingPunct="1">
              <a:buFont typeface="Arial" charset="0"/>
              <a:buNone/>
            </a:pPr>
            <a:endParaRPr lang="en-US" sz="2400" dirty="0" smtClean="0"/>
          </a:p>
        </p:txBody>
      </p:sp>
      <p:sp>
        <p:nvSpPr>
          <p:cNvPr id="10242" name="Title 4"/>
          <p:cNvSpPr>
            <a:spLocks noGrp="1"/>
          </p:cNvSpPr>
          <p:nvPr>
            <p:ph type="title"/>
          </p:nvPr>
        </p:nvSpPr>
        <p:spPr>
          <a:xfrm>
            <a:off x="457200" y="685800"/>
            <a:ext cx="8229600" cy="1143000"/>
          </a:xfrm>
        </p:spPr>
        <p:txBody>
          <a:bodyPr>
            <a:normAutofit fontScale="90000"/>
          </a:bodyPr>
          <a:lstStyle/>
          <a:p>
            <a:pPr eaLnBrk="1" hangingPunct="1"/>
            <a:r>
              <a:rPr lang="en-US" sz="2800" b="1" dirty="0" smtClean="0">
                <a:solidFill>
                  <a:schemeClr val="bg2">
                    <a:lumMod val="50000"/>
                  </a:schemeClr>
                </a:solidFill>
              </a:rPr>
              <a:t>RULE:  </a:t>
            </a:r>
            <a:r>
              <a:rPr lang="en-US" sz="2800" dirty="0" smtClean="0">
                <a:solidFill>
                  <a:schemeClr val="bg2">
                    <a:lumMod val="50000"/>
                  </a:schemeClr>
                </a:solidFill>
              </a:rPr>
              <a:t>Zeros to the right of a non zero digit</a:t>
            </a:r>
            <a:br>
              <a:rPr lang="en-US" sz="2800" dirty="0" smtClean="0">
                <a:solidFill>
                  <a:schemeClr val="bg2">
                    <a:lumMod val="50000"/>
                  </a:schemeClr>
                </a:solidFill>
              </a:rPr>
            </a:br>
            <a:r>
              <a:rPr lang="en-US" sz="2800" dirty="0" smtClean="0">
                <a:solidFill>
                  <a:schemeClr val="bg2">
                    <a:lumMod val="50000"/>
                  </a:schemeClr>
                </a:solidFill>
              </a:rPr>
              <a:t>a) 	 If they are to the right of a nonzero number but not sandwiched between nonzero and decimal point, they are not significant. </a:t>
            </a:r>
          </a:p>
        </p:txBody>
      </p:sp>
    </p:spTree>
    <p:extLst>
      <p:ext uri="{BB962C8B-B14F-4D97-AF65-F5344CB8AC3E}">
        <p14:creationId xmlns:p14="http://schemas.microsoft.com/office/powerpoint/2010/main" val="2269409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5"/>
          <p:cNvSpPr>
            <a:spLocks noGrp="1"/>
          </p:cNvSpPr>
          <p:nvPr>
            <p:ph sz="half" idx="1"/>
          </p:nvPr>
        </p:nvSpPr>
        <p:spPr>
          <a:xfrm>
            <a:off x="457200" y="2167128"/>
            <a:ext cx="4038600" cy="3471672"/>
          </a:xfrm>
        </p:spPr>
        <p:txBody>
          <a:bodyPr>
            <a:normAutofit/>
          </a:bodyPr>
          <a:lstStyle/>
          <a:p>
            <a:pPr eaLnBrk="1" hangingPunct="1">
              <a:buFont typeface="Arial" charset="0"/>
              <a:buNone/>
            </a:pPr>
            <a:r>
              <a:rPr lang="en-US" sz="2400" dirty="0" smtClean="0"/>
              <a:t>	How many significant digits are in each of the following examples?</a:t>
            </a:r>
          </a:p>
          <a:p>
            <a:pPr eaLnBrk="1" hangingPunct="1">
              <a:buFont typeface="Arial" charset="0"/>
              <a:buNone/>
            </a:pPr>
            <a:r>
              <a:rPr lang="en-US" sz="2400" dirty="0" smtClean="0"/>
              <a:t> </a:t>
            </a:r>
          </a:p>
          <a:p>
            <a:pPr eaLnBrk="1" hangingPunct="1">
              <a:buFont typeface="Arial" charset="0"/>
              <a:buNone/>
            </a:pPr>
            <a:r>
              <a:rPr lang="en-US" sz="2400" dirty="0" smtClean="0"/>
              <a:t>	a)  4830.    		</a:t>
            </a:r>
          </a:p>
          <a:p>
            <a:pPr eaLnBrk="1" hangingPunct="1">
              <a:buFont typeface="Arial" charset="0"/>
              <a:buNone/>
            </a:pPr>
            <a:r>
              <a:rPr lang="en-US" sz="2400" dirty="0" smtClean="0"/>
              <a:t>	b)  60.		    </a:t>
            </a:r>
          </a:p>
          <a:p>
            <a:pPr eaLnBrk="1" hangingPunct="1">
              <a:buFont typeface="Arial" charset="0"/>
              <a:buNone/>
            </a:pPr>
            <a:r>
              <a:rPr lang="en-US" sz="2400" dirty="0" smtClean="0"/>
              <a:t>	c)  4,000.			</a:t>
            </a:r>
          </a:p>
          <a:p>
            <a:pPr eaLnBrk="1" hangingPunct="1">
              <a:buFont typeface="Arial" charset="0"/>
              <a:buNone/>
            </a:pPr>
            <a:endParaRPr lang="en-US" sz="2400" dirty="0" smtClean="0"/>
          </a:p>
        </p:txBody>
      </p:sp>
      <p:sp>
        <p:nvSpPr>
          <p:cNvPr id="7" name="Content Placeholder 6"/>
          <p:cNvSpPr>
            <a:spLocks noGrp="1"/>
          </p:cNvSpPr>
          <p:nvPr>
            <p:ph sz="half" idx="2"/>
          </p:nvPr>
        </p:nvSpPr>
        <p:spPr>
          <a:xfrm>
            <a:off x="4648200" y="2438400"/>
            <a:ext cx="4038600" cy="3352800"/>
          </a:xfrm>
        </p:spPr>
        <p:txBody>
          <a:bodyPr>
            <a:normAutofit/>
          </a:bodyPr>
          <a:lstStyle/>
          <a:p>
            <a:pPr algn="ctr" eaLnBrk="1" hangingPunct="1">
              <a:buFont typeface="Arial" charset="0"/>
              <a:buNone/>
            </a:pPr>
            <a:r>
              <a:rPr lang="en-US" sz="2400" dirty="0" smtClean="0"/>
              <a:t>	</a:t>
            </a:r>
          </a:p>
          <a:p>
            <a:pPr algn="ctr" eaLnBrk="1" hangingPunct="1">
              <a:buFont typeface="Arial" charset="0"/>
              <a:buNone/>
            </a:pPr>
            <a:endParaRPr lang="en-US" sz="2400" dirty="0" smtClean="0">
              <a:solidFill>
                <a:srgbClr val="FF0000"/>
              </a:solidFill>
            </a:endParaRPr>
          </a:p>
          <a:p>
            <a:pPr algn="ctr" eaLnBrk="1" hangingPunct="1">
              <a:buFont typeface="Arial" charset="0"/>
              <a:buNone/>
            </a:pPr>
            <a:r>
              <a:rPr lang="en-US" sz="2400" dirty="0" smtClean="0">
                <a:solidFill>
                  <a:srgbClr val="FF0000"/>
                </a:solidFill>
              </a:rPr>
              <a:t>Answers:</a:t>
            </a:r>
            <a:endParaRPr lang="en-US" sz="2400" dirty="0" smtClean="0"/>
          </a:p>
          <a:p>
            <a:pPr algn="ctr" eaLnBrk="1" hangingPunct="1">
              <a:buFont typeface="Arial" charset="0"/>
              <a:buAutoNum type="alphaLcParenR"/>
            </a:pPr>
            <a:endParaRPr lang="en-US" sz="2400" dirty="0" smtClean="0"/>
          </a:p>
          <a:p>
            <a:pPr algn="ctr" eaLnBrk="1" hangingPunct="1">
              <a:buFont typeface="Arial" charset="0"/>
              <a:buAutoNum type="alphaLcParenR"/>
            </a:pPr>
            <a:r>
              <a:rPr lang="en-US" sz="2400" dirty="0" smtClean="0"/>
              <a:t>4</a:t>
            </a:r>
          </a:p>
          <a:p>
            <a:pPr algn="ctr" eaLnBrk="1" hangingPunct="1">
              <a:buFont typeface="Arial" charset="0"/>
              <a:buAutoNum type="alphaLcParenR"/>
            </a:pPr>
            <a:r>
              <a:rPr lang="en-US" sz="2400" dirty="0" smtClean="0"/>
              <a:t>2</a:t>
            </a:r>
          </a:p>
          <a:p>
            <a:pPr algn="ctr" eaLnBrk="1" hangingPunct="1">
              <a:buFont typeface="Arial" charset="0"/>
              <a:buAutoNum type="alphaLcParenR"/>
            </a:pPr>
            <a:r>
              <a:rPr lang="en-US" sz="2400" dirty="0" smtClean="0"/>
              <a:t>4</a:t>
            </a:r>
          </a:p>
          <a:p>
            <a:pPr algn="ctr" eaLnBrk="1" hangingPunct="1">
              <a:buFont typeface="Arial" charset="0"/>
              <a:buNone/>
            </a:pPr>
            <a:endParaRPr lang="en-US" sz="2400" dirty="0" smtClean="0"/>
          </a:p>
          <a:p>
            <a:pPr eaLnBrk="1" hangingPunct="1">
              <a:buFont typeface="Arial" charset="0"/>
              <a:buNone/>
            </a:pPr>
            <a:endParaRPr lang="en-US" sz="2400" dirty="0" smtClean="0"/>
          </a:p>
        </p:txBody>
      </p:sp>
      <p:sp>
        <p:nvSpPr>
          <p:cNvPr id="11266" name="Title 4"/>
          <p:cNvSpPr>
            <a:spLocks noGrp="1"/>
          </p:cNvSpPr>
          <p:nvPr>
            <p:ph type="title"/>
          </p:nvPr>
        </p:nvSpPr>
        <p:spPr>
          <a:xfrm>
            <a:off x="0" y="0"/>
            <a:ext cx="9144000" cy="1600200"/>
          </a:xfrm>
        </p:spPr>
        <p:txBody>
          <a:bodyPr/>
          <a:lstStyle/>
          <a:p>
            <a:pPr eaLnBrk="1" hangingPunct="1"/>
            <a:r>
              <a:rPr lang="en-US" sz="2400" b="1" dirty="0" smtClean="0">
                <a:solidFill>
                  <a:schemeClr val="bg2">
                    <a:lumMod val="50000"/>
                  </a:schemeClr>
                </a:solidFill>
              </a:rPr>
              <a:t/>
            </a:r>
            <a:br>
              <a:rPr lang="en-US" sz="2400" b="1" dirty="0" smtClean="0">
                <a:solidFill>
                  <a:schemeClr val="bg2">
                    <a:lumMod val="50000"/>
                  </a:schemeClr>
                </a:solidFill>
              </a:rPr>
            </a:br>
            <a:r>
              <a:rPr lang="en-US" sz="2400" b="1" dirty="0" smtClean="0">
                <a:solidFill>
                  <a:schemeClr val="bg2">
                    <a:lumMod val="50000"/>
                  </a:schemeClr>
                </a:solidFill>
              </a:rPr>
              <a:t>RULE:  </a:t>
            </a:r>
            <a:r>
              <a:rPr lang="en-US" sz="2400" dirty="0" smtClean="0">
                <a:solidFill>
                  <a:schemeClr val="bg2">
                    <a:lumMod val="50000"/>
                  </a:schemeClr>
                </a:solidFill>
              </a:rPr>
              <a:t>Zeros to the right of a non zero digit</a:t>
            </a:r>
            <a:br>
              <a:rPr lang="en-US" sz="2400" dirty="0" smtClean="0">
                <a:solidFill>
                  <a:schemeClr val="bg2">
                    <a:lumMod val="50000"/>
                  </a:schemeClr>
                </a:solidFill>
              </a:rPr>
            </a:br>
            <a:r>
              <a:rPr lang="en-US" sz="2400" dirty="0" smtClean="0">
                <a:solidFill>
                  <a:schemeClr val="bg2">
                    <a:lumMod val="50000"/>
                  </a:schemeClr>
                </a:solidFill>
              </a:rPr>
              <a:t>b) 	If these zeros are sandwiched between a nonzero number and a decimal point, they are significant.</a:t>
            </a:r>
          </a:p>
        </p:txBody>
      </p:sp>
    </p:spTree>
    <p:extLst>
      <p:ext uri="{BB962C8B-B14F-4D97-AF65-F5344CB8AC3E}">
        <p14:creationId xmlns:p14="http://schemas.microsoft.com/office/powerpoint/2010/main" val="62741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5"/>
          <p:cNvSpPr>
            <a:spLocks noGrp="1"/>
          </p:cNvSpPr>
          <p:nvPr>
            <p:ph sz="half" idx="1"/>
          </p:nvPr>
        </p:nvSpPr>
        <p:spPr>
          <a:xfrm>
            <a:off x="457200" y="2014728"/>
            <a:ext cx="4038600" cy="4233672"/>
          </a:xfrm>
        </p:spPr>
        <p:txBody>
          <a:bodyPr>
            <a:normAutofit/>
          </a:bodyPr>
          <a:lstStyle/>
          <a:p>
            <a:pPr eaLnBrk="1" hangingPunct="1">
              <a:buFont typeface="Arial" charset="0"/>
              <a:buNone/>
            </a:pPr>
            <a:r>
              <a:rPr lang="en-US" sz="2400" dirty="0" smtClean="0"/>
              <a:t>	How many significant digits are in each of the following examples?</a:t>
            </a:r>
          </a:p>
          <a:p>
            <a:pPr eaLnBrk="1" hangingPunct="1">
              <a:buFont typeface="Arial" charset="0"/>
              <a:buNone/>
            </a:pPr>
            <a:r>
              <a:rPr lang="en-US" sz="2400" dirty="0" smtClean="0"/>
              <a:t> </a:t>
            </a:r>
          </a:p>
          <a:p>
            <a:pPr eaLnBrk="1" hangingPunct="1">
              <a:buFont typeface="Arial" charset="0"/>
              <a:buNone/>
            </a:pPr>
            <a:r>
              <a:rPr lang="en-US" sz="2400" dirty="0" smtClean="0"/>
              <a:t>	a)  0.06    		</a:t>
            </a:r>
          </a:p>
          <a:p>
            <a:pPr eaLnBrk="1" hangingPunct="1">
              <a:buFont typeface="Arial" charset="0"/>
              <a:buNone/>
            </a:pPr>
            <a:r>
              <a:rPr lang="en-US" sz="2400" dirty="0" smtClean="0"/>
              <a:t>	b)  0.0047		    </a:t>
            </a:r>
          </a:p>
          <a:p>
            <a:pPr eaLnBrk="1" hangingPunct="1">
              <a:buFont typeface="Arial" charset="0"/>
              <a:buNone/>
            </a:pPr>
            <a:r>
              <a:rPr lang="en-US" sz="2400" dirty="0" smtClean="0"/>
              <a:t>	c)  0.005			</a:t>
            </a:r>
          </a:p>
          <a:p>
            <a:pPr eaLnBrk="1" hangingPunct="1">
              <a:buFont typeface="Arial" charset="0"/>
              <a:buNone/>
            </a:pPr>
            <a:endParaRPr lang="en-US" sz="2400" dirty="0" smtClean="0"/>
          </a:p>
        </p:txBody>
      </p:sp>
      <p:sp>
        <p:nvSpPr>
          <p:cNvPr id="7" name="Content Placeholder 6"/>
          <p:cNvSpPr>
            <a:spLocks noGrp="1"/>
          </p:cNvSpPr>
          <p:nvPr>
            <p:ph sz="half" idx="2"/>
          </p:nvPr>
        </p:nvSpPr>
        <p:spPr>
          <a:xfrm>
            <a:off x="4648200" y="1862328"/>
            <a:ext cx="4038600" cy="3700272"/>
          </a:xfrm>
        </p:spPr>
        <p:txBody>
          <a:bodyPr>
            <a:normAutofit/>
          </a:bodyPr>
          <a:lstStyle/>
          <a:p>
            <a:pPr algn="ctr" eaLnBrk="1" hangingPunct="1">
              <a:buFont typeface="Arial" charset="0"/>
              <a:buNone/>
            </a:pPr>
            <a:r>
              <a:rPr lang="en-US" sz="2400" dirty="0" smtClean="0"/>
              <a:t>	</a:t>
            </a:r>
          </a:p>
          <a:p>
            <a:pPr algn="ctr" eaLnBrk="1" hangingPunct="1">
              <a:buFont typeface="Arial" charset="0"/>
              <a:buNone/>
            </a:pPr>
            <a:endParaRPr lang="en-US" sz="2400" dirty="0" smtClean="0">
              <a:solidFill>
                <a:srgbClr val="FF0000"/>
              </a:solidFill>
            </a:endParaRPr>
          </a:p>
          <a:p>
            <a:pPr algn="ctr" eaLnBrk="1" hangingPunct="1">
              <a:buFont typeface="Arial" charset="0"/>
              <a:buNone/>
            </a:pPr>
            <a:r>
              <a:rPr lang="en-US" sz="2400" dirty="0" smtClean="0">
                <a:solidFill>
                  <a:srgbClr val="FF0000"/>
                </a:solidFill>
              </a:rPr>
              <a:t>Answers:</a:t>
            </a:r>
            <a:endParaRPr lang="en-US" sz="2400" dirty="0" smtClean="0"/>
          </a:p>
          <a:p>
            <a:pPr algn="ctr" eaLnBrk="1" hangingPunct="1">
              <a:buFont typeface="Arial" charset="0"/>
              <a:buAutoNum type="alphaLcParenR"/>
            </a:pPr>
            <a:endParaRPr lang="en-US" sz="2400" dirty="0" smtClean="0"/>
          </a:p>
          <a:p>
            <a:pPr algn="ctr" eaLnBrk="1" hangingPunct="1">
              <a:buFont typeface="Arial" charset="0"/>
              <a:buAutoNum type="alphaLcParenR"/>
            </a:pPr>
            <a:r>
              <a:rPr lang="en-US" sz="2400" dirty="0" smtClean="0"/>
              <a:t>1</a:t>
            </a:r>
          </a:p>
          <a:p>
            <a:pPr algn="ctr" eaLnBrk="1" hangingPunct="1">
              <a:buFont typeface="Arial" charset="0"/>
              <a:buAutoNum type="alphaLcParenR"/>
            </a:pPr>
            <a:r>
              <a:rPr lang="en-US" sz="2400" dirty="0" smtClean="0"/>
              <a:t>2</a:t>
            </a:r>
          </a:p>
          <a:p>
            <a:pPr algn="ctr" eaLnBrk="1" hangingPunct="1">
              <a:buFont typeface="Arial" charset="0"/>
              <a:buAutoNum type="alphaLcParenR"/>
            </a:pPr>
            <a:r>
              <a:rPr lang="en-US" sz="2400" dirty="0" smtClean="0"/>
              <a:t>1</a:t>
            </a:r>
          </a:p>
          <a:p>
            <a:pPr algn="ctr" eaLnBrk="1" hangingPunct="1">
              <a:buFont typeface="Arial" charset="0"/>
              <a:buNone/>
            </a:pPr>
            <a:endParaRPr lang="en-US" sz="2400" dirty="0" smtClean="0"/>
          </a:p>
          <a:p>
            <a:pPr eaLnBrk="1" hangingPunct="1">
              <a:buFont typeface="Arial" charset="0"/>
              <a:buNone/>
            </a:pPr>
            <a:endParaRPr lang="en-US" sz="2400" dirty="0" smtClean="0"/>
          </a:p>
        </p:txBody>
      </p:sp>
      <p:sp>
        <p:nvSpPr>
          <p:cNvPr id="12290" name="Title 4"/>
          <p:cNvSpPr>
            <a:spLocks noGrp="1"/>
          </p:cNvSpPr>
          <p:nvPr>
            <p:ph type="title"/>
          </p:nvPr>
        </p:nvSpPr>
        <p:spPr>
          <a:xfrm>
            <a:off x="0" y="0"/>
            <a:ext cx="9144000" cy="1600200"/>
          </a:xfrm>
        </p:spPr>
        <p:txBody>
          <a:bodyPr>
            <a:normAutofit fontScale="90000"/>
          </a:bodyPr>
          <a:lstStyle/>
          <a:p>
            <a:pPr eaLnBrk="1" hangingPunct="1"/>
            <a:r>
              <a:rPr lang="en-US" sz="2800" b="1" dirty="0" smtClean="0">
                <a:solidFill>
                  <a:schemeClr val="bg2">
                    <a:lumMod val="50000"/>
                  </a:schemeClr>
                </a:solidFill>
              </a:rPr>
              <a:t/>
            </a:r>
            <a:br>
              <a:rPr lang="en-US" sz="2800" b="1" dirty="0" smtClean="0">
                <a:solidFill>
                  <a:schemeClr val="bg2">
                    <a:lumMod val="50000"/>
                  </a:schemeClr>
                </a:solidFill>
              </a:rPr>
            </a:br>
            <a:r>
              <a:rPr lang="en-US" sz="2800" b="1" dirty="0" smtClean="0">
                <a:solidFill>
                  <a:schemeClr val="bg2">
                    <a:lumMod val="50000"/>
                  </a:schemeClr>
                </a:solidFill>
              </a:rPr>
              <a:t>RULE:  </a:t>
            </a:r>
            <a:r>
              <a:rPr lang="en-US" sz="2800" dirty="0" smtClean="0">
                <a:solidFill>
                  <a:schemeClr val="bg2">
                    <a:lumMod val="50000"/>
                  </a:schemeClr>
                </a:solidFill>
              </a:rPr>
              <a:t>In decimals less than one, zeros to the right of a decimal point that are to the left of the first non-zero digit are never significant.  They are simply place holders. </a:t>
            </a:r>
            <a:br>
              <a:rPr lang="en-US" sz="2800" dirty="0" smtClean="0">
                <a:solidFill>
                  <a:schemeClr val="bg2">
                    <a:lumMod val="50000"/>
                  </a:schemeClr>
                </a:solidFill>
              </a:rPr>
            </a:br>
            <a:endParaRPr lang="en-US" sz="2800" b="1" dirty="0" smtClean="0">
              <a:solidFill>
                <a:schemeClr val="bg2">
                  <a:lumMod val="50000"/>
                </a:schemeClr>
              </a:solidFill>
            </a:endParaRPr>
          </a:p>
        </p:txBody>
      </p:sp>
    </p:spTree>
    <p:extLst>
      <p:ext uri="{BB962C8B-B14F-4D97-AF65-F5344CB8AC3E}">
        <p14:creationId xmlns:p14="http://schemas.microsoft.com/office/powerpoint/2010/main" val="282341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5"/>
          <p:cNvSpPr>
            <a:spLocks noGrp="1"/>
          </p:cNvSpPr>
          <p:nvPr>
            <p:ph sz="half" idx="1"/>
          </p:nvPr>
        </p:nvSpPr>
        <p:spPr/>
        <p:txBody>
          <a:bodyPr>
            <a:normAutofit/>
          </a:bodyPr>
          <a:lstStyle/>
          <a:p>
            <a:pPr eaLnBrk="1" hangingPunct="1">
              <a:buFont typeface="Arial" charset="0"/>
              <a:buNone/>
            </a:pPr>
            <a:r>
              <a:rPr lang="en-US" sz="2400" dirty="0" smtClean="0"/>
              <a:t>	How many significant digits are in each of the following examples?</a:t>
            </a:r>
          </a:p>
          <a:p>
            <a:pPr eaLnBrk="1" hangingPunct="1">
              <a:buFont typeface="Arial" charset="0"/>
              <a:buNone/>
            </a:pPr>
            <a:r>
              <a:rPr lang="en-US" sz="2400" dirty="0" smtClean="0"/>
              <a:t> </a:t>
            </a:r>
          </a:p>
          <a:p>
            <a:pPr eaLnBrk="1" hangingPunct="1">
              <a:buFont typeface="Arial" charset="0"/>
              <a:buNone/>
            </a:pPr>
            <a:r>
              <a:rPr lang="en-US" sz="2400" dirty="0" smtClean="0"/>
              <a:t>	a)  .870    		</a:t>
            </a:r>
          </a:p>
          <a:p>
            <a:pPr eaLnBrk="1" hangingPunct="1">
              <a:buFont typeface="Arial" charset="0"/>
              <a:buNone/>
            </a:pPr>
            <a:r>
              <a:rPr lang="en-US" sz="2400" dirty="0" smtClean="0"/>
              <a:t>	b)  8.0		    </a:t>
            </a:r>
          </a:p>
          <a:p>
            <a:pPr eaLnBrk="1" hangingPunct="1">
              <a:buFont typeface="Arial" charset="0"/>
              <a:buNone/>
            </a:pPr>
            <a:r>
              <a:rPr lang="en-US" sz="2400" dirty="0" smtClean="0"/>
              <a:t>	c)  16.40</a:t>
            </a:r>
          </a:p>
          <a:p>
            <a:pPr eaLnBrk="1" hangingPunct="1">
              <a:buFont typeface="Arial" charset="0"/>
              <a:buNone/>
            </a:pPr>
            <a:r>
              <a:rPr lang="en-US" sz="2400" dirty="0" smtClean="0"/>
              <a:t>	d)  35.000</a:t>
            </a:r>
          </a:p>
          <a:p>
            <a:pPr eaLnBrk="1" hangingPunct="1">
              <a:buFont typeface="Arial" charset="0"/>
              <a:buNone/>
            </a:pPr>
            <a:r>
              <a:rPr lang="en-US" sz="2400" dirty="0" smtClean="0"/>
              <a:t>	e)  1.60			</a:t>
            </a:r>
          </a:p>
          <a:p>
            <a:pPr eaLnBrk="1" hangingPunct="1">
              <a:buFont typeface="Arial" charset="0"/>
              <a:buNone/>
            </a:pPr>
            <a:endParaRPr lang="en-US" sz="2400" dirty="0" smtClean="0"/>
          </a:p>
        </p:txBody>
      </p:sp>
      <p:sp>
        <p:nvSpPr>
          <p:cNvPr id="7" name="Content Placeholder 6"/>
          <p:cNvSpPr>
            <a:spLocks noGrp="1"/>
          </p:cNvSpPr>
          <p:nvPr>
            <p:ph sz="half" idx="2"/>
          </p:nvPr>
        </p:nvSpPr>
        <p:spPr>
          <a:xfrm>
            <a:off x="4648200" y="1786128"/>
            <a:ext cx="4038600" cy="3852672"/>
          </a:xfrm>
        </p:spPr>
        <p:txBody>
          <a:bodyPr>
            <a:normAutofit/>
          </a:bodyPr>
          <a:lstStyle/>
          <a:p>
            <a:pPr algn="ctr" eaLnBrk="1" hangingPunct="1">
              <a:buFont typeface="Arial" charset="0"/>
              <a:buNone/>
              <a:defRPr/>
            </a:pPr>
            <a:r>
              <a:rPr lang="en-US" sz="2400" dirty="0" smtClean="0"/>
              <a:t>	</a:t>
            </a:r>
          </a:p>
          <a:p>
            <a:pPr algn="ctr" eaLnBrk="1" hangingPunct="1">
              <a:buFont typeface="Arial" charset="0"/>
              <a:buNone/>
              <a:defRPr/>
            </a:pPr>
            <a:endParaRPr lang="en-US" sz="2400" dirty="0" smtClean="0">
              <a:solidFill>
                <a:srgbClr val="FF0000"/>
              </a:solidFill>
            </a:endParaRPr>
          </a:p>
          <a:p>
            <a:pPr algn="ctr" eaLnBrk="1" hangingPunct="1">
              <a:buFont typeface="Arial" charset="0"/>
              <a:buNone/>
              <a:defRPr/>
            </a:pPr>
            <a:r>
              <a:rPr lang="en-US" sz="2400" dirty="0" smtClean="0">
                <a:solidFill>
                  <a:srgbClr val="FF0000"/>
                </a:solidFill>
              </a:rPr>
              <a:t>Answers:</a:t>
            </a:r>
            <a:endParaRPr lang="en-US" sz="2400" dirty="0" smtClean="0"/>
          </a:p>
          <a:p>
            <a:pPr algn="ctr" eaLnBrk="1" hangingPunct="1">
              <a:buFont typeface="Arial" charset="0"/>
              <a:buAutoNum type="alphaLcParenR"/>
              <a:defRPr/>
            </a:pPr>
            <a:endParaRPr lang="en-US" sz="2400" dirty="0" smtClean="0"/>
          </a:p>
          <a:p>
            <a:pPr algn="ctr" eaLnBrk="1" hangingPunct="1">
              <a:buFont typeface="Arial" charset="0"/>
              <a:buAutoNum type="alphaLcParenR"/>
              <a:defRPr/>
            </a:pPr>
            <a:r>
              <a:rPr lang="en-US" sz="2400" dirty="0" smtClean="0"/>
              <a:t>3</a:t>
            </a:r>
          </a:p>
          <a:p>
            <a:pPr algn="ctr" eaLnBrk="1" hangingPunct="1">
              <a:buFont typeface="Arial" charset="0"/>
              <a:buAutoNum type="alphaLcParenR"/>
              <a:defRPr/>
            </a:pPr>
            <a:r>
              <a:rPr lang="en-US" sz="2400" dirty="0" smtClean="0"/>
              <a:t>2</a:t>
            </a:r>
          </a:p>
          <a:p>
            <a:pPr algn="ctr" eaLnBrk="1" hangingPunct="1">
              <a:buFont typeface="Arial" charset="0"/>
              <a:buAutoNum type="alphaLcParenR"/>
              <a:defRPr/>
            </a:pPr>
            <a:r>
              <a:rPr lang="en-US" sz="2400" dirty="0" smtClean="0"/>
              <a:t>4</a:t>
            </a:r>
          </a:p>
          <a:p>
            <a:pPr algn="ctr" eaLnBrk="1" hangingPunct="1">
              <a:buFont typeface="Arial" charset="0"/>
              <a:buAutoNum type="alphaLcParenR"/>
              <a:defRPr/>
            </a:pPr>
            <a:r>
              <a:rPr lang="en-US" sz="2400" dirty="0" smtClean="0"/>
              <a:t>5</a:t>
            </a:r>
          </a:p>
          <a:p>
            <a:pPr algn="ctr" eaLnBrk="1" hangingPunct="1">
              <a:buFont typeface="Arial" charset="0"/>
              <a:buAutoNum type="alphaLcParenR"/>
              <a:defRPr/>
            </a:pPr>
            <a:r>
              <a:rPr lang="en-US" sz="2400" dirty="0" smtClean="0"/>
              <a:t>3</a:t>
            </a:r>
          </a:p>
          <a:p>
            <a:pPr algn="ctr" eaLnBrk="1" hangingPunct="1">
              <a:buFont typeface="Arial" charset="0"/>
              <a:buNone/>
              <a:defRPr/>
            </a:pPr>
            <a:endParaRPr lang="en-US" sz="2400" dirty="0" smtClean="0"/>
          </a:p>
          <a:p>
            <a:pPr eaLnBrk="1" hangingPunct="1">
              <a:buFont typeface="Arial" charset="0"/>
              <a:buNone/>
              <a:defRPr/>
            </a:pPr>
            <a:endParaRPr lang="en-US" sz="2400" dirty="0" smtClean="0"/>
          </a:p>
        </p:txBody>
      </p:sp>
      <p:sp>
        <p:nvSpPr>
          <p:cNvPr id="13314" name="Title 4"/>
          <p:cNvSpPr>
            <a:spLocks noGrp="1"/>
          </p:cNvSpPr>
          <p:nvPr>
            <p:ph type="title"/>
          </p:nvPr>
        </p:nvSpPr>
        <p:spPr>
          <a:xfrm>
            <a:off x="0" y="0"/>
            <a:ext cx="9144000" cy="1600200"/>
          </a:xfrm>
        </p:spPr>
        <p:txBody>
          <a:bodyPr>
            <a:normAutofit fontScale="90000"/>
          </a:bodyPr>
          <a:lstStyle/>
          <a:p>
            <a:pPr eaLnBrk="1" hangingPunct="1"/>
            <a:r>
              <a:rPr lang="en-US" sz="2800" b="1" dirty="0" smtClean="0">
                <a:solidFill>
                  <a:schemeClr val="bg2">
                    <a:lumMod val="50000"/>
                  </a:schemeClr>
                </a:solidFill>
              </a:rPr>
              <a:t/>
            </a:r>
            <a:br>
              <a:rPr lang="en-US" sz="2800" b="1" dirty="0" smtClean="0">
                <a:solidFill>
                  <a:schemeClr val="bg2">
                    <a:lumMod val="50000"/>
                  </a:schemeClr>
                </a:solidFill>
              </a:rPr>
            </a:br>
            <a:r>
              <a:rPr lang="en-US" sz="2800" b="1" dirty="0" smtClean="0">
                <a:solidFill>
                  <a:schemeClr val="bg2">
                    <a:lumMod val="50000"/>
                  </a:schemeClr>
                </a:solidFill>
              </a:rPr>
              <a:t>RULE:  </a:t>
            </a:r>
            <a:r>
              <a:rPr lang="en-US" sz="2800" dirty="0" smtClean="0">
                <a:solidFill>
                  <a:schemeClr val="bg2">
                    <a:lumMod val="50000"/>
                  </a:schemeClr>
                </a:solidFill>
              </a:rPr>
              <a:t>All zeros to the right of a decimal point and to the right of a non-zero digit are significant. </a:t>
            </a:r>
            <a:br>
              <a:rPr lang="en-US" sz="2800" dirty="0" smtClean="0">
                <a:solidFill>
                  <a:schemeClr val="bg2">
                    <a:lumMod val="50000"/>
                  </a:schemeClr>
                </a:solidFill>
              </a:rPr>
            </a:br>
            <a:endParaRPr lang="en-US" sz="2800" b="1" dirty="0" smtClean="0">
              <a:solidFill>
                <a:schemeClr val="bg2">
                  <a:lumMod val="50000"/>
                </a:schemeClr>
              </a:solidFill>
            </a:endParaRPr>
          </a:p>
        </p:txBody>
      </p:sp>
    </p:spTree>
    <p:extLst>
      <p:ext uri="{BB962C8B-B14F-4D97-AF65-F5344CB8AC3E}">
        <p14:creationId xmlns:p14="http://schemas.microsoft.com/office/powerpoint/2010/main" val="4274190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accel="50000" decel="5000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accel="50000" decel="50000" fill="hold" grpId="0"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sz="half" idx="1"/>
          </p:nvPr>
        </p:nvSpPr>
        <p:spPr>
          <a:xfrm>
            <a:off x="457200" y="1600200"/>
            <a:ext cx="4038600" cy="4800600"/>
          </a:xfrm>
        </p:spPr>
        <p:txBody>
          <a:bodyPr>
            <a:normAutofit lnSpcReduction="10000"/>
          </a:bodyPr>
          <a:lstStyle/>
          <a:p>
            <a:pPr eaLnBrk="1" hangingPunct="1">
              <a:buFont typeface="Arial" charset="0"/>
              <a:buNone/>
            </a:pPr>
            <a:r>
              <a:rPr lang="en-US" sz="2000" dirty="0" smtClean="0"/>
              <a:t>	How many significant digits are in each of the following examples?</a:t>
            </a:r>
          </a:p>
          <a:p>
            <a:pPr eaLnBrk="1" hangingPunct="1">
              <a:buFont typeface="Arial" charset="0"/>
              <a:buNone/>
            </a:pPr>
            <a:r>
              <a:rPr lang="en-US" sz="2000" dirty="0" smtClean="0"/>
              <a:t> </a:t>
            </a:r>
          </a:p>
          <a:p>
            <a:pPr eaLnBrk="1" hangingPunct="1">
              <a:buFont typeface="Arial" charset="0"/>
              <a:buNone/>
            </a:pPr>
            <a:r>
              <a:rPr lang="en-US" sz="2000" dirty="0" smtClean="0"/>
              <a:t>	1)  47.1			</a:t>
            </a:r>
          </a:p>
          <a:p>
            <a:pPr eaLnBrk="1" hangingPunct="1">
              <a:buFont typeface="Arial" charset="0"/>
              <a:buNone/>
            </a:pPr>
            <a:r>
              <a:rPr lang="en-US" sz="2000" dirty="0" smtClean="0"/>
              <a:t>	2)  9700.			</a:t>
            </a:r>
          </a:p>
          <a:p>
            <a:pPr eaLnBrk="1" hangingPunct="1">
              <a:buFont typeface="Arial" charset="0"/>
              <a:buNone/>
            </a:pPr>
            <a:r>
              <a:rPr lang="en-US" sz="2000" dirty="0" smtClean="0"/>
              <a:t>	3)  0.005965000		</a:t>
            </a:r>
          </a:p>
          <a:p>
            <a:pPr eaLnBrk="1" hangingPunct="1">
              <a:buFont typeface="Arial" charset="0"/>
              <a:buNone/>
            </a:pPr>
            <a:r>
              <a:rPr lang="en-US" sz="2000" dirty="0" smtClean="0"/>
              <a:t>	4)  560			</a:t>
            </a:r>
          </a:p>
          <a:p>
            <a:pPr eaLnBrk="1" hangingPunct="1">
              <a:buFont typeface="Arial" charset="0"/>
              <a:buNone/>
            </a:pPr>
            <a:r>
              <a:rPr lang="en-US" sz="2000" dirty="0" smtClean="0"/>
              <a:t>	5)  0.0509			</a:t>
            </a:r>
          </a:p>
          <a:p>
            <a:pPr eaLnBrk="1" hangingPunct="1">
              <a:buFont typeface="Arial" charset="0"/>
              <a:buNone/>
            </a:pPr>
            <a:r>
              <a:rPr lang="en-US" sz="2000" dirty="0" smtClean="0"/>
              <a:t>	6)  701.905			</a:t>
            </a:r>
          </a:p>
          <a:p>
            <a:pPr eaLnBrk="1" hangingPunct="1">
              <a:buFont typeface="Arial" charset="0"/>
              <a:buNone/>
            </a:pPr>
            <a:r>
              <a:rPr lang="en-US" sz="2000" dirty="0" smtClean="0"/>
              <a:t>	7)  50.00			</a:t>
            </a:r>
          </a:p>
          <a:p>
            <a:pPr eaLnBrk="1" hangingPunct="1">
              <a:buFont typeface="Arial" charset="0"/>
              <a:buNone/>
            </a:pPr>
            <a:r>
              <a:rPr lang="en-US" sz="2000" dirty="0" smtClean="0"/>
              <a:t>	8)  50.012			</a:t>
            </a:r>
          </a:p>
          <a:p>
            <a:pPr eaLnBrk="1" hangingPunct="1">
              <a:buFont typeface="Arial" charset="0"/>
              <a:buNone/>
            </a:pPr>
            <a:r>
              <a:rPr lang="en-US" sz="2000" dirty="0" smtClean="0"/>
              <a:t>	9)  0.000009		</a:t>
            </a:r>
          </a:p>
          <a:p>
            <a:pPr eaLnBrk="1" hangingPunct="1">
              <a:buFont typeface="Arial" charset="0"/>
              <a:buNone/>
            </a:pPr>
            <a:r>
              <a:rPr lang="en-US" sz="2000" dirty="0" smtClean="0"/>
              <a:t>	10)  0.0000104		</a:t>
            </a:r>
          </a:p>
          <a:p>
            <a:pPr eaLnBrk="1" hangingPunct="1">
              <a:buFont typeface="Arial" charset="0"/>
              <a:buNone/>
            </a:pPr>
            <a:endParaRPr lang="en-US" sz="2000" dirty="0" smtClean="0"/>
          </a:p>
        </p:txBody>
      </p:sp>
      <p:sp>
        <p:nvSpPr>
          <p:cNvPr id="4" name="Content Placeholder 3"/>
          <p:cNvSpPr>
            <a:spLocks noGrp="1"/>
          </p:cNvSpPr>
          <p:nvPr>
            <p:ph sz="half" idx="2"/>
          </p:nvPr>
        </p:nvSpPr>
        <p:spPr>
          <a:xfrm>
            <a:off x="4648200" y="1600200"/>
            <a:ext cx="4038600" cy="4876800"/>
          </a:xfrm>
        </p:spPr>
        <p:txBody>
          <a:bodyPr>
            <a:normAutofit lnSpcReduction="10000"/>
          </a:bodyPr>
          <a:lstStyle/>
          <a:p>
            <a:pPr algn="ctr" eaLnBrk="1" hangingPunct="1">
              <a:buFont typeface="Arial" charset="0"/>
              <a:buNone/>
            </a:pPr>
            <a:endParaRPr lang="en-US" sz="3200" dirty="0" smtClean="0">
              <a:solidFill>
                <a:srgbClr val="FF0000"/>
              </a:solidFill>
            </a:endParaRPr>
          </a:p>
          <a:p>
            <a:pPr algn="ctr" eaLnBrk="1" hangingPunct="1">
              <a:buFont typeface="Arial" charset="0"/>
              <a:buNone/>
            </a:pPr>
            <a:r>
              <a:rPr lang="en-US" sz="3200" dirty="0" smtClean="0">
                <a:solidFill>
                  <a:srgbClr val="FF0000"/>
                </a:solidFill>
              </a:rPr>
              <a:t>Answers:</a:t>
            </a:r>
          </a:p>
          <a:p>
            <a:pPr algn="ctr" eaLnBrk="1" hangingPunct="1">
              <a:buFont typeface="Arial" charset="0"/>
              <a:buNone/>
            </a:pPr>
            <a:endParaRPr lang="en-US" sz="2000" dirty="0" smtClean="0"/>
          </a:p>
          <a:p>
            <a:pPr algn="ctr" eaLnBrk="1" hangingPunct="1">
              <a:buFont typeface="Arial" charset="0"/>
              <a:buAutoNum type="arabicParenR"/>
            </a:pPr>
            <a:r>
              <a:rPr lang="en-US" sz="2000" dirty="0" smtClean="0"/>
              <a:t>3</a:t>
            </a:r>
          </a:p>
          <a:p>
            <a:pPr algn="ctr" eaLnBrk="1" hangingPunct="1">
              <a:buFont typeface="Arial" charset="0"/>
              <a:buAutoNum type="arabicParenR"/>
            </a:pPr>
            <a:r>
              <a:rPr lang="en-US" sz="2000" dirty="0" smtClean="0"/>
              <a:t>4</a:t>
            </a:r>
          </a:p>
          <a:p>
            <a:pPr algn="ctr" eaLnBrk="1" hangingPunct="1">
              <a:buFont typeface="Arial" charset="0"/>
              <a:buAutoNum type="arabicParenR"/>
            </a:pPr>
            <a:r>
              <a:rPr lang="en-US" sz="2000" dirty="0" smtClean="0"/>
              <a:t>7</a:t>
            </a:r>
          </a:p>
          <a:p>
            <a:pPr algn="ctr" eaLnBrk="1" hangingPunct="1">
              <a:buFont typeface="Arial" charset="0"/>
              <a:buAutoNum type="arabicParenR"/>
            </a:pPr>
            <a:r>
              <a:rPr lang="en-US" sz="2000" dirty="0" smtClean="0"/>
              <a:t>2</a:t>
            </a:r>
          </a:p>
          <a:p>
            <a:pPr algn="ctr" eaLnBrk="1" hangingPunct="1">
              <a:buFont typeface="Arial" charset="0"/>
              <a:buAutoNum type="arabicParenR"/>
            </a:pPr>
            <a:r>
              <a:rPr lang="en-US" sz="2000" dirty="0" smtClean="0"/>
              <a:t>3</a:t>
            </a:r>
          </a:p>
          <a:p>
            <a:pPr algn="ctr" eaLnBrk="1" hangingPunct="1">
              <a:buFont typeface="Arial" charset="0"/>
              <a:buAutoNum type="arabicParenR"/>
            </a:pPr>
            <a:r>
              <a:rPr lang="en-US" sz="2000" dirty="0" smtClean="0"/>
              <a:t>6</a:t>
            </a:r>
          </a:p>
          <a:p>
            <a:pPr algn="ctr" eaLnBrk="1" hangingPunct="1">
              <a:buFont typeface="Arial" charset="0"/>
              <a:buAutoNum type="arabicParenR"/>
            </a:pPr>
            <a:r>
              <a:rPr lang="en-US" sz="2000" dirty="0" smtClean="0"/>
              <a:t>4</a:t>
            </a:r>
          </a:p>
          <a:p>
            <a:pPr algn="ctr" eaLnBrk="1" hangingPunct="1">
              <a:buFont typeface="Arial" charset="0"/>
              <a:buAutoNum type="arabicParenR"/>
            </a:pPr>
            <a:r>
              <a:rPr lang="en-US" sz="2000" dirty="0" smtClean="0"/>
              <a:t>5</a:t>
            </a:r>
          </a:p>
          <a:p>
            <a:pPr algn="ctr" eaLnBrk="1" hangingPunct="1">
              <a:buFont typeface="Arial" charset="0"/>
              <a:buAutoNum type="arabicParenR"/>
            </a:pPr>
            <a:r>
              <a:rPr lang="en-US" sz="2000" dirty="0" smtClean="0"/>
              <a:t>1</a:t>
            </a:r>
          </a:p>
          <a:p>
            <a:pPr algn="ctr" eaLnBrk="1" hangingPunct="1">
              <a:buFont typeface="Arial" charset="0"/>
              <a:buAutoNum type="arabicParenR"/>
            </a:pPr>
            <a:r>
              <a:rPr lang="en-US" sz="2000" dirty="0" smtClean="0"/>
              <a:t>3</a:t>
            </a:r>
          </a:p>
        </p:txBody>
      </p:sp>
      <p:sp>
        <p:nvSpPr>
          <p:cNvPr id="14338" name="Title 1"/>
          <p:cNvSpPr>
            <a:spLocks noGrp="1"/>
          </p:cNvSpPr>
          <p:nvPr>
            <p:ph type="title"/>
          </p:nvPr>
        </p:nvSpPr>
        <p:spPr>
          <a:xfrm>
            <a:off x="2197608" y="201613"/>
            <a:ext cx="4812792" cy="1143000"/>
          </a:xfrm>
        </p:spPr>
        <p:txBody>
          <a:bodyPr/>
          <a:lstStyle/>
          <a:p>
            <a:pPr eaLnBrk="1" hangingPunct="1"/>
            <a:r>
              <a:rPr lang="en-US" dirty="0" smtClean="0">
                <a:solidFill>
                  <a:srgbClr val="23C322"/>
                </a:solidFill>
              </a:rPr>
              <a:t>Practice Problems</a:t>
            </a:r>
          </a:p>
        </p:txBody>
      </p:sp>
      <p:pic>
        <p:nvPicPr>
          <p:cNvPr id="14341"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28588"/>
            <a:ext cx="13716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128588"/>
            <a:ext cx="13716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788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accel="50000" decel="5000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accel="50000" decel="5000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accel="50000" decel="5000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accel="50000" decel="5000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accel="50000" decel="50000"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accel="50000" decel="5000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109728" indent="0">
                  <a:buNone/>
                </a:pPr>
                <a:r>
                  <a:rPr lang="en-US" sz="2400" b="1" dirty="0" smtClean="0">
                    <a:solidFill>
                      <a:schemeClr val="accent1">
                        <a:lumMod val="75000"/>
                      </a:schemeClr>
                    </a:solidFill>
                    <a:latin typeface="Cambria Math"/>
                  </a:rPr>
                  <a:t>Absolute error </a:t>
                </a:r>
                <a:r>
                  <a:rPr lang="en-US" sz="2400" dirty="0" smtClean="0">
                    <a:latin typeface="Cambria Math"/>
                  </a:rPr>
                  <a:t>is the discrepancy between  the true and approximated value</a:t>
                </a:r>
              </a:p>
              <a:p>
                <a:pPr marL="109728" indent="0">
                  <a:buNone/>
                </a:pPr>
                <a14:m>
                  <m:oMathPara xmlns:m="http://schemas.openxmlformats.org/officeDocument/2006/math">
                    <m:oMathParaPr>
                      <m:jc m:val="centerGroup"/>
                    </m:oMathParaPr>
                    <m:oMath xmlns:m="http://schemas.openxmlformats.org/officeDocument/2006/math">
                      <m:sSub>
                        <m:sSubPr>
                          <m:ctrlPr>
                            <a:rPr lang="en-US" sz="2400" b="1" i="1" dirty="0" smtClean="0">
                              <a:latin typeface="Cambria Math"/>
                            </a:rPr>
                          </m:ctrlPr>
                        </m:sSubPr>
                        <m:e>
                          <m:r>
                            <a:rPr lang="en-US" sz="2400" b="1" i="1" dirty="0" smtClean="0">
                              <a:latin typeface="Cambria Math"/>
                            </a:rPr>
                            <m:t>𝑬</m:t>
                          </m:r>
                        </m:e>
                        <m:sub>
                          <m:r>
                            <a:rPr lang="en-US" sz="2400" b="1" i="1" dirty="0" smtClean="0">
                              <a:latin typeface="Cambria Math"/>
                            </a:rPr>
                            <m:t>𝒕</m:t>
                          </m:r>
                        </m:sub>
                      </m:sSub>
                      <m:r>
                        <a:rPr lang="en-US" sz="2400" b="1" i="1" dirty="0" smtClean="0">
                          <a:latin typeface="Cambria Math"/>
                        </a:rPr>
                        <m:t>= </m:t>
                      </m:r>
                      <m:d>
                        <m:dPr>
                          <m:begChr m:val="|"/>
                          <m:endChr m:val="|"/>
                          <m:ctrlPr>
                            <a:rPr lang="en-US" sz="2400" b="1" i="1" dirty="0" smtClean="0">
                              <a:latin typeface="Cambria Math"/>
                            </a:rPr>
                          </m:ctrlPr>
                        </m:dPr>
                        <m:e>
                          <m:r>
                            <a:rPr lang="en-US" sz="2400" b="1" i="1" dirty="0">
                              <a:latin typeface="Cambria Math"/>
                            </a:rPr>
                            <m:t>𝑻𝒓𝒖𝒆</m:t>
                          </m:r>
                          <m:r>
                            <a:rPr lang="en-US" sz="2400" b="1" i="1" dirty="0">
                              <a:latin typeface="Cambria Math"/>
                            </a:rPr>
                            <m:t> </m:t>
                          </m:r>
                          <m:r>
                            <a:rPr lang="en-US" sz="2400" b="1" i="1" dirty="0">
                              <a:latin typeface="Cambria Math"/>
                            </a:rPr>
                            <m:t>𝒗𝒂𝒍𝒖𝒆</m:t>
                          </m:r>
                          <m:r>
                            <a:rPr lang="en-US" sz="2400" b="1" i="1" dirty="0">
                              <a:latin typeface="Cambria Math"/>
                            </a:rPr>
                            <m:t>− </m:t>
                          </m:r>
                          <m:r>
                            <a:rPr lang="en-US" sz="2400" b="1" i="1" dirty="0">
                              <a:latin typeface="Cambria Math"/>
                            </a:rPr>
                            <m:t>𝑨𝒑𝒑𝒓𝒐𝒙𝒊𝒎𝒂𝒕𝒆</m:t>
                          </m:r>
                          <m:r>
                            <a:rPr lang="en-US" sz="2400" b="1" i="1" dirty="0">
                              <a:latin typeface="Cambria Math"/>
                            </a:rPr>
                            <m:t> </m:t>
                          </m:r>
                          <m:r>
                            <a:rPr lang="en-US" sz="2400" b="1" i="1" dirty="0">
                              <a:latin typeface="Cambria Math"/>
                            </a:rPr>
                            <m:t>𝒗𝒂𝒍𝒖𝒆</m:t>
                          </m:r>
                        </m:e>
                      </m:d>
                    </m:oMath>
                  </m:oMathPara>
                </a14:m>
                <a:endParaRPr lang="en-US" sz="2400" b="1" dirty="0" smtClean="0"/>
              </a:p>
              <a:p>
                <a:pPr marL="109728" indent="0">
                  <a:buNone/>
                </a:pPr>
                <a:endParaRPr lang="en-US" sz="2400" b="1" dirty="0"/>
              </a:p>
              <a:p>
                <a:pPr marL="109728" indent="0">
                  <a:buNone/>
                </a:pPr>
                <a:r>
                  <a:rPr lang="en-US" sz="2400" dirty="0" smtClean="0"/>
                  <a:t>A shortcoming of this definition is that it takes no account of the order of magnitude of the value under examination.</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078" r="-1852"/>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solidFill>
                  <a:schemeClr val="bg2">
                    <a:lumMod val="50000"/>
                  </a:schemeClr>
                </a:solidFill>
              </a:rPr>
              <a:t>Error Definitions</a:t>
            </a:r>
            <a:endParaRPr lang="en-US" dirty="0">
              <a:solidFill>
                <a:schemeClr val="bg2">
                  <a:lumMod val="50000"/>
                </a:schemeClr>
              </a:solidFill>
            </a:endParaRPr>
          </a:p>
        </p:txBody>
      </p:sp>
    </p:spTree>
    <p:extLst>
      <p:ext uri="{BB962C8B-B14F-4D97-AF65-F5344CB8AC3E}">
        <p14:creationId xmlns:p14="http://schemas.microsoft.com/office/powerpoint/2010/main" val="3030455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109728" indent="0">
                  <a:buNone/>
                </a:pPr>
                <a:r>
                  <a:rPr lang="en-US" sz="2400" dirty="0" smtClean="0"/>
                  <a:t>One way to account for the magnitudes of the quantities being evaluated is to normalize the error of the true value that is called </a:t>
                </a:r>
                <a:r>
                  <a:rPr lang="en-US" sz="2400" b="1" dirty="0" smtClean="0">
                    <a:solidFill>
                      <a:schemeClr val="accent1">
                        <a:lumMod val="75000"/>
                      </a:schemeClr>
                    </a:solidFill>
                  </a:rPr>
                  <a:t>True Fractional Relative Error</a:t>
                </a:r>
              </a:p>
              <a:p>
                <a:pPr marL="109728" indent="0">
                  <a:buNone/>
                </a:pPr>
                <a:endParaRPr lang="en-US" sz="2400" b="1" dirty="0" smtClean="0">
                  <a:solidFill>
                    <a:schemeClr val="accent1">
                      <a:lumMod val="75000"/>
                    </a:schemeClr>
                  </a:solidFill>
                </a:endParaRPr>
              </a:p>
              <a:p>
                <a:pPr marL="109728" indent="0">
                  <a:buNone/>
                </a:pPr>
                <a14:m>
                  <m:oMathPara xmlns:m="http://schemas.openxmlformats.org/officeDocument/2006/math">
                    <m:oMathParaPr>
                      <m:jc m:val="centerGroup"/>
                    </m:oMathParaPr>
                    <m:oMath xmlns:m="http://schemas.openxmlformats.org/officeDocument/2006/math">
                      <m:r>
                        <a:rPr lang="en-US" sz="2400" b="1" i="1" smtClean="0">
                          <a:latin typeface="Cambria Math"/>
                        </a:rPr>
                        <m:t>𝑻𝒓𝒖𝒆</m:t>
                      </m:r>
                      <m:r>
                        <a:rPr lang="en-US" sz="2400" b="1" i="1" smtClean="0">
                          <a:latin typeface="Cambria Math"/>
                        </a:rPr>
                        <m:t> </m:t>
                      </m:r>
                      <m:r>
                        <a:rPr lang="en-US" sz="2400" b="1" i="1" smtClean="0">
                          <a:latin typeface="Cambria Math"/>
                        </a:rPr>
                        <m:t>𝑭𝒓𝒂𝒄𝒕𝒊𝒐𝒏𝒂𝒍</m:t>
                      </m:r>
                      <m:r>
                        <a:rPr lang="en-US" sz="2400" b="1" i="1" smtClean="0">
                          <a:latin typeface="Cambria Math"/>
                        </a:rPr>
                        <m:t> </m:t>
                      </m:r>
                      <m:r>
                        <a:rPr lang="en-US" sz="2400" b="1" i="1">
                          <a:latin typeface="Cambria Math"/>
                        </a:rPr>
                        <m:t>𝑹𝒆𝒍𝒂𝒕𝒊𝒗𝒆</m:t>
                      </m:r>
                      <m:r>
                        <a:rPr lang="en-US" sz="2400" b="1" i="1">
                          <a:latin typeface="Cambria Math"/>
                        </a:rPr>
                        <m:t> </m:t>
                      </m:r>
                      <m:r>
                        <a:rPr lang="en-US" sz="2400" b="1" i="1">
                          <a:latin typeface="Cambria Math"/>
                        </a:rPr>
                        <m:t>𝑬𝒓𝒓𝒐𝒓</m:t>
                      </m:r>
                      <m:r>
                        <a:rPr lang="en-US" sz="2400" b="1" i="1">
                          <a:latin typeface="Cambria Math"/>
                        </a:rPr>
                        <m:t>=</m:t>
                      </m:r>
                      <m:sSub>
                        <m:sSubPr>
                          <m:ctrlPr>
                            <a:rPr lang="en-US" sz="2400" b="1" i="1">
                              <a:latin typeface="Cambria Math"/>
                            </a:rPr>
                          </m:ctrlPr>
                        </m:sSubPr>
                        <m:e>
                          <m:r>
                            <a:rPr lang="en-US" sz="2400" b="1" i="1" smtClean="0">
                              <a:latin typeface="Cambria Math"/>
                              <a:ea typeface="Cambria Math"/>
                            </a:rPr>
                            <m:t>𝜺</m:t>
                          </m:r>
                        </m:e>
                        <m:sub>
                          <m:r>
                            <a:rPr lang="en-US" sz="2400" b="1" i="1">
                              <a:latin typeface="Cambria Math"/>
                            </a:rPr>
                            <m:t>𝒕</m:t>
                          </m:r>
                        </m:sub>
                      </m:sSub>
                      <m:r>
                        <a:rPr lang="en-US" sz="2400" b="1" i="1">
                          <a:latin typeface="Cambria Math"/>
                        </a:rPr>
                        <m:t>=</m:t>
                      </m:r>
                      <m:d>
                        <m:dPr>
                          <m:begChr m:val="|"/>
                          <m:endChr m:val="|"/>
                          <m:ctrlPr>
                            <a:rPr lang="en-US" sz="2400" b="1" i="1" smtClean="0">
                              <a:latin typeface="Cambria Math"/>
                            </a:rPr>
                          </m:ctrlPr>
                        </m:dPr>
                        <m:e>
                          <m:f>
                            <m:fPr>
                              <m:ctrlPr>
                                <a:rPr lang="en-US" sz="2400" b="1" i="1">
                                  <a:latin typeface="Cambria Math"/>
                                </a:rPr>
                              </m:ctrlPr>
                            </m:fPr>
                            <m:num>
                              <m:sSub>
                                <m:sSubPr>
                                  <m:ctrlPr>
                                    <a:rPr lang="en-US" sz="2400" b="1" i="1" dirty="0">
                                      <a:latin typeface="Cambria Math"/>
                                    </a:rPr>
                                  </m:ctrlPr>
                                </m:sSubPr>
                                <m:e>
                                  <m:r>
                                    <a:rPr lang="en-US" sz="2400" b="1" i="1" dirty="0">
                                      <a:latin typeface="Cambria Math"/>
                                    </a:rPr>
                                    <m:t>𝑬</m:t>
                                  </m:r>
                                </m:e>
                                <m:sub>
                                  <m:r>
                                    <a:rPr lang="en-US" sz="2400" b="1" i="1" dirty="0">
                                      <a:latin typeface="Cambria Math"/>
                                    </a:rPr>
                                    <m:t>𝒕</m:t>
                                  </m:r>
                                </m:sub>
                              </m:sSub>
                            </m:num>
                            <m:den>
                              <m:r>
                                <a:rPr lang="en-US" sz="2400" b="1" i="1">
                                  <a:latin typeface="Cambria Math"/>
                                </a:rPr>
                                <m:t>𝒕𝒓𝒖𝒆</m:t>
                              </m:r>
                              <m:r>
                                <a:rPr lang="en-US" sz="2400" b="1" i="1">
                                  <a:latin typeface="Cambria Math"/>
                                </a:rPr>
                                <m:t> </m:t>
                              </m:r>
                              <m:r>
                                <a:rPr lang="en-US" sz="2400" b="1" i="1">
                                  <a:latin typeface="Cambria Math"/>
                                </a:rPr>
                                <m:t>𝒗𝒂𝒍𝒖𝒆</m:t>
                              </m:r>
                            </m:den>
                          </m:f>
                        </m:e>
                      </m:d>
                    </m:oMath>
                  </m:oMathPara>
                </a14:m>
                <a:endParaRPr lang="en-US" sz="2400" dirty="0" smtClean="0"/>
              </a:p>
              <a:p>
                <a:pPr marL="109728" indent="0">
                  <a:buNone/>
                </a:pPr>
                <a:endParaRPr lang="en-US" sz="2400" dirty="0" smtClean="0"/>
              </a:p>
              <a:p>
                <a:pPr marL="109728" indent="0">
                  <a:buNone/>
                </a:pPr>
                <a14:m>
                  <m:oMathPara xmlns:m="http://schemas.openxmlformats.org/officeDocument/2006/math">
                    <m:oMathParaPr>
                      <m:jc m:val="centerGroup"/>
                    </m:oMathParaPr>
                    <m:oMath xmlns:m="http://schemas.openxmlformats.org/officeDocument/2006/math">
                      <m:r>
                        <a:rPr lang="en-US" sz="2400" b="1" i="1">
                          <a:latin typeface="Cambria Math"/>
                        </a:rPr>
                        <m:t>𝑻𝒓𝒖𝒆</m:t>
                      </m:r>
                      <m:r>
                        <a:rPr lang="en-US" sz="2400" b="1" i="1">
                          <a:latin typeface="Cambria Math"/>
                        </a:rPr>
                        <m:t> </m:t>
                      </m:r>
                      <m:r>
                        <a:rPr lang="en-US" sz="2400" b="1" i="1" smtClean="0">
                          <a:latin typeface="Cambria Math"/>
                        </a:rPr>
                        <m:t>𝑷𝒆𝒓𝒄𝒆𝒏𝒕𝒂𝒈𝒆</m:t>
                      </m:r>
                      <m:r>
                        <a:rPr lang="en-US" sz="2400" b="1" i="1">
                          <a:latin typeface="Cambria Math"/>
                        </a:rPr>
                        <m:t> </m:t>
                      </m:r>
                      <m:r>
                        <a:rPr lang="en-US" sz="2400" b="1" i="1">
                          <a:latin typeface="Cambria Math"/>
                        </a:rPr>
                        <m:t>𝑹𝒆𝒍𝒂𝒕𝒊𝒗𝒆</m:t>
                      </m:r>
                      <m:r>
                        <a:rPr lang="en-US" sz="2400" b="1" i="1">
                          <a:latin typeface="Cambria Math"/>
                        </a:rPr>
                        <m:t> </m:t>
                      </m:r>
                      <m:r>
                        <a:rPr lang="en-US" sz="2400" b="1" i="1">
                          <a:latin typeface="Cambria Math"/>
                        </a:rPr>
                        <m:t>𝑬𝒓𝒓𝒐𝒓</m:t>
                      </m:r>
                      <m:r>
                        <a:rPr lang="en-US" sz="2400" b="1" i="1">
                          <a:latin typeface="Cambria Math"/>
                        </a:rPr>
                        <m:t>=</m:t>
                      </m:r>
                      <m:sSub>
                        <m:sSubPr>
                          <m:ctrlPr>
                            <a:rPr lang="en-US" sz="2400" b="1" i="1">
                              <a:latin typeface="Cambria Math"/>
                            </a:rPr>
                          </m:ctrlPr>
                        </m:sSubPr>
                        <m:e>
                          <m:r>
                            <a:rPr lang="en-US" sz="2400" b="1" i="1">
                              <a:latin typeface="Cambria Math"/>
                              <a:ea typeface="Cambria Math"/>
                            </a:rPr>
                            <m:t>𝜺</m:t>
                          </m:r>
                        </m:e>
                        <m:sub>
                          <m:r>
                            <a:rPr lang="en-US" sz="2400" b="1" i="1">
                              <a:latin typeface="Cambria Math"/>
                            </a:rPr>
                            <m:t>𝒕</m:t>
                          </m:r>
                        </m:sub>
                      </m:sSub>
                      <m:r>
                        <a:rPr lang="en-US" sz="2400" b="1" i="1">
                          <a:latin typeface="Cambria Math"/>
                        </a:rPr>
                        <m:t>=</m:t>
                      </m:r>
                      <m:d>
                        <m:dPr>
                          <m:begChr m:val="|"/>
                          <m:endChr m:val="|"/>
                          <m:ctrlPr>
                            <a:rPr lang="en-US" sz="2400" b="1" i="1">
                              <a:latin typeface="Cambria Math"/>
                            </a:rPr>
                          </m:ctrlPr>
                        </m:dPr>
                        <m:e>
                          <m:f>
                            <m:fPr>
                              <m:ctrlPr>
                                <a:rPr lang="en-US" sz="2400" b="1" i="1">
                                  <a:latin typeface="Cambria Math"/>
                                </a:rPr>
                              </m:ctrlPr>
                            </m:fPr>
                            <m:num>
                              <m:sSub>
                                <m:sSubPr>
                                  <m:ctrlPr>
                                    <a:rPr lang="en-US" sz="2400" b="1" i="1" dirty="0">
                                      <a:latin typeface="Cambria Math"/>
                                    </a:rPr>
                                  </m:ctrlPr>
                                </m:sSubPr>
                                <m:e>
                                  <m:r>
                                    <a:rPr lang="en-US" sz="2400" b="1" i="1" dirty="0">
                                      <a:latin typeface="Cambria Math"/>
                                    </a:rPr>
                                    <m:t>𝑬</m:t>
                                  </m:r>
                                </m:e>
                                <m:sub>
                                  <m:r>
                                    <a:rPr lang="en-US" sz="2400" b="1" i="1" dirty="0">
                                      <a:latin typeface="Cambria Math"/>
                                    </a:rPr>
                                    <m:t>𝒕</m:t>
                                  </m:r>
                                </m:sub>
                              </m:sSub>
                            </m:num>
                            <m:den>
                              <m:r>
                                <a:rPr lang="en-US" sz="2400" b="1" i="1">
                                  <a:latin typeface="Cambria Math"/>
                                </a:rPr>
                                <m:t>𝒕𝒓𝒖𝒆</m:t>
                              </m:r>
                              <m:r>
                                <a:rPr lang="en-US" sz="2400" b="1" i="1">
                                  <a:latin typeface="Cambria Math"/>
                                </a:rPr>
                                <m:t> </m:t>
                              </m:r>
                              <m:r>
                                <a:rPr lang="en-US" sz="2400" b="1" i="1">
                                  <a:latin typeface="Cambria Math"/>
                                </a:rPr>
                                <m:t>𝒗𝒂𝒍𝒖𝒆</m:t>
                              </m:r>
                            </m:den>
                          </m:f>
                        </m:e>
                      </m:d>
                      <m:r>
                        <a:rPr lang="en-US" sz="2400" b="1" i="1" smtClean="0">
                          <a:latin typeface="Cambria Math"/>
                          <a:ea typeface="Cambria Math"/>
                        </a:rPr>
                        <m:t>×</m:t>
                      </m:r>
                      <m:r>
                        <a:rPr lang="en-US" sz="2400" b="1" i="1" smtClean="0">
                          <a:latin typeface="Cambria Math"/>
                          <a:ea typeface="Cambria Math"/>
                        </a:rPr>
                        <m:t>𝟏𝟎𝟎</m:t>
                      </m:r>
                      <m:r>
                        <a:rPr lang="en-US" sz="2400" b="1" i="1" smtClean="0">
                          <a:latin typeface="Cambria Math"/>
                          <a:ea typeface="Cambria Math"/>
                        </a:rPr>
                        <m:t>%</m:t>
                      </m:r>
                    </m:oMath>
                  </m:oMathPara>
                </a14:m>
                <a:endParaRPr lang="en-US" sz="2400" dirty="0"/>
              </a:p>
              <a:p>
                <a:pPr marL="109728" indent="0">
                  <a:buNone/>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07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solidFill>
                  <a:schemeClr val="bg2">
                    <a:lumMod val="50000"/>
                  </a:schemeClr>
                </a:solidFill>
              </a:rPr>
              <a:t>Error </a:t>
            </a:r>
            <a:r>
              <a:rPr lang="en-US" dirty="0" err="1" smtClean="0">
                <a:solidFill>
                  <a:schemeClr val="bg2">
                    <a:lumMod val="50000"/>
                  </a:schemeClr>
                </a:solidFill>
              </a:rPr>
              <a:t>Definitions:Cont</a:t>
            </a:r>
            <a:r>
              <a:rPr lang="en-US" dirty="0" smtClean="0">
                <a:solidFill>
                  <a:schemeClr val="bg2">
                    <a:lumMod val="50000"/>
                  </a:schemeClr>
                </a:solidFill>
              </a:rPr>
              <a:t>…</a:t>
            </a:r>
            <a:endParaRPr lang="en-US" dirty="0">
              <a:solidFill>
                <a:schemeClr val="bg2">
                  <a:lumMod val="50000"/>
                </a:schemeClr>
              </a:solidFill>
            </a:endParaRPr>
          </a:p>
        </p:txBody>
      </p:sp>
    </p:spTree>
    <p:extLst>
      <p:ext uri="{BB962C8B-B14F-4D97-AF65-F5344CB8AC3E}">
        <p14:creationId xmlns:p14="http://schemas.microsoft.com/office/powerpoint/2010/main" val="2001003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109728" indent="0">
                  <a:buNone/>
                </a:pPr>
                <a:r>
                  <a:rPr lang="en-US" sz="2400" dirty="0" smtClean="0"/>
                  <a:t>For numerical methods, the true value will be known only when we deal with functions that can be solved analytically. However, in real world applications, we will obviously not know the true answer as prior.</a:t>
                </a:r>
              </a:p>
              <a:p>
                <a:pPr marL="109728" indent="0">
                  <a:buNone/>
                </a:pPr>
                <a:r>
                  <a:rPr lang="en-US" sz="2400" dirty="0"/>
                  <a:t>For these situations, an alternative is to normalize the error using the best available estimate of the true value, that is, to the approximation itself, </a:t>
                </a:r>
                <a:r>
                  <a:rPr lang="en-US" sz="2400" dirty="0" smtClean="0"/>
                  <a:t>as</a:t>
                </a:r>
              </a:p>
              <a:p>
                <a:pPr marL="109728" indent="0">
                  <a:buNone/>
                </a:pPr>
                <a:endParaRPr lang="en-US" sz="2400" dirty="0" smtClean="0"/>
              </a:p>
              <a:p>
                <a:pPr marL="109728" indent="0">
                  <a:buNone/>
                </a:pPr>
                <a14:m>
                  <m:oMathPara xmlns:m="http://schemas.openxmlformats.org/officeDocument/2006/math">
                    <m:oMathParaPr>
                      <m:jc m:val="centerGroup"/>
                    </m:oMathParaPr>
                    <m:oMath xmlns:m="http://schemas.openxmlformats.org/officeDocument/2006/math">
                      <m:sSub>
                        <m:sSubPr>
                          <m:ctrlPr>
                            <a:rPr lang="en-US" sz="2400" i="1" smtClean="0">
                              <a:solidFill>
                                <a:schemeClr val="accent2">
                                  <a:lumMod val="60000"/>
                                  <a:lumOff val="40000"/>
                                </a:schemeClr>
                              </a:solidFill>
                              <a:latin typeface="Cambria Math"/>
                            </a:rPr>
                          </m:ctrlPr>
                        </m:sSubPr>
                        <m:e>
                          <m:r>
                            <a:rPr lang="en-US" sz="2400" i="1">
                              <a:solidFill>
                                <a:schemeClr val="accent2">
                                  <a:lumMod val="60000"/>
                                  <a:lumOff val="40000"/>
                                </a:schemeClr>
                              </a:solidFill>
                              <a:latin typeface="Cambria Math"/>
                              <a:ea typeface="Cambria Math"/>
                            </a:rPr>
                            <m:t>𝜀</m:t>
                          </m:r>
                        </m:e>
                        <m:sub>
                          <m:r>
                            <a:rPr lang="en-US" sz="2400" i="1">
                              <a:solidFill>
                                <a:schemeClr val="accent2">
                                  <a:lumMod val="60000"/>
                                  <a:lumOff val="40000"/>
                                </a:schemeClr>
                              </a:solidFill>
                              <a:latin typeface="Cambria Math"/>
                            </a:rPr>
                            <m:t>𝑎</m:t>
                          </m:r>
                        </m:sub>
                      </m:sSub>
                      <m:r>
                        <a:rPr lang="en-US" sz="2400" i="1">
                          <a:solidFill>
                            <a:schemeClr val="accent2">
                              <a:lumMod val="60000"/>
                              <a:lumOff val="40000"/>
                            </a:schemeClr>
                          </a:solidFill>
                          <a:latin typeface="Cambria Math"/>
                        </a:rPr>
                        <m:t>=</m:t>
                      </m:r>
                      <m:d>
                        <m:dPr>
                          <m:begChr m:val="|"/>
                          <m:endChr m:val="|"/>
                          <m:ctrlPr>
                            <a:rPr lang="en-US" sz="2400" i="1">
                              <a:solidFill>
                                <a:schemeClr val="accent2">
                                  <a:lumMod val="60000"/>
                                  <a:lumOff val="40000"/>
                                </a:schemeClr>
                              </a:solidFill>
                              <a:latin typeface="Cambria Math"/>
                            </a:rPr>
                          </m:ctrlPr>
                        </m:dPr>
                        <m:e>
                          <m:f>
                            <m:fPr>
                              <m:ctrlPr>
                                <a:rPr lang="en-US" sz="2400" i="1">
                                  <a:solidFill>
                                    <a:schemeClr val="accent2">
                                      <a:lumMod val="60000"/>
                                      <a:lumOff val="40000"/>
                                    </a:schemeClr>
                                  </a:solidFill>
                                  <a:latin typeface="Cambria Math"/>
                                </a:rPr>
                              </m:ctrlPr>
                            </m:fPr>
                            <m:num>
                              <m:r>
                                <a:rPr lang="en-US" sz="2400" i="1">
                                  <a:solidFill>
                                    <a:schemeClr val="accent2">
                                      <a:lumMod val="60000"/>
                                      <a:lumOff val="40000"/>
                                    </a:schemeClr>
                                  </a:solidFill>
                                  <a:latin typeface="Cambria Math"/>
                                </a:rPr>
                                <m:t>𝐶𝑢𝑟𝑟𝑒𝑛𝑡</m:t>
                              </m:r>
                              <m:r>
                                <a:rPr lang="en-US" sz="2400" i="1">
                                  <a:solidFill>
                                    <a:schemeClr val="accent2">
                                      <a:lumMod val="60000"/>
                                      <a:lumOff val="40000"/>
                                    </a:schemeClr>
                                  </a:solidFill>
                                  <a:latin typeface="Cambria Math"/>
                                </a:rPr>
                                <m:t> </m:t>
                              </m:r>
                              <m:r>
                                <a:rPr lang="en-US" sz="2400" i="1">
                                  <a:solidFill>
                                    <a:schemeClr val="accent2">
                                      <a:lumMod val="60000"/>
                                      <a:lumOff val="40000"/>
                                    </a:schemeClr>
                                  </a:solidFill>
                                  <a:latin typeface="Cambria Math"/>
                                </a:rPr>
                                <m:t>𝑎𝑝𝑝𝑟𝑜𝑥𝑖𝑚𝑎𝑡𝑖𝑜𝑛</m:t>
                              </m:r>
                              <m:r>
                                <a:rPr lang="en-US" sz="2400" i="1">
                                  <a:solidFill>
                                    <a:schemeClr val="accent2">
                                      <a:lumMod val="60000"/>
                                      <a:lumOff val="40000"/>
                                    </a:schemeClr>
                                  </a:solidFill>
                                  <a:latin typeface="Cambria Math"/>
                                </a:rPr>
                                <m:t>−</m:t>
                              </m:r>
                              <m:r>
                                <a:rPr lang="en-US" sz="2400" i="1">
                                  <a:solidFill>
                                    <a:schemeClr val="accent2">
                                      <a:lumMod val="60000"/>
                                      <a:lumOff val="40000"/>
                                    </a:schemeClr>
                                  </a:solidFill>
                                  <a:latin typeface="Cambria Math"/>
                                </a:rPr>
                                <m:t>𝑝𝑟𝑒𝑣𝑖𝑜𝑢𝑠</m:t>
                              </m:r>
                              <m:r>
                                <a:rPr lang="en-US" sz="2400" i="1">
                                  <a:solidFill>
                                    <a:schemeClr val="accent2">
                                      <a:lumMod val="60000"/>
                                      <a:lumOff val="40000"/>
                                    </a:schemeClr>
                                  </a:solidFill>
                                  <a:latin typeface="Cambria Math"/>
                                </a:rPr>
                                <m:t> </m:t>
                              </m:r>
                              <m:r>
                                <a:rPr lang="en-US" sz="2400" i="1">
                                  <a:solidFill>
                                    <a:schemeClr val="accent2">
                                      <a:lumMod val="60000"/>
                                      <a:lumOff val="40000"/>
                                    </a:schemeClr>
                                  </a:solidFill>
                                  <a:latin typeface="Cambria Math"/>
                                </a:rPr>
                                <m:t>𝑎𝑝𝑝𝑟𝑜𝑥𝑖𝑚𝑎𝑡𝑖𝑜𝑛</m:t>
                              </m:r>
                            </m:num>
                            <m:den>
                              <m:r>
                                <a:rPr lang="en-US" sz="2400" i="1">
                                  <a:solidFill>
                                    <a:schemeClr val="accent2">
                                      <a:lumMod val="60000"/>
                                      <a:lumOff val="40000"/>
                                    </a:schemeClr>
                                  </a:solidFill>
                                  <a:latin typeface="Cambria Math"/>
                                </a:rPr>
                                <m:t>𝑐𝑢𝑟𝑟𝑒𝑛𝑡</m:t>
                              </m:r>
                              <m:r>
                                <a:rPr lang="en-US" sz="2400" i="1">
                                  <a:solidFill>
                                    <a:schemeClr val="accent2">
                                      <a:lumMod val="60000"/>
                                      <a:lumOff val="40000"/>
                                    </a:schemeClr>
                                  </a:solidFill>
                                  <a:latin typeface="Cambria Math"/>
                                </a:rPr>
                                <m:t> </m:t>
                              </m:r>
                              <m:r>
                                <a:rPr lang="en-US" sz="2400" i="1">
                                  <a:solidFill>
                                    <a:schemeClr val="accent2">
                                      <a:lumMod val="60000"/>
                                      <a:lumOff val="40000"/>
                                    </a:schemeClr>
                                  </a:solidFill>
                                  <a:latin typeface="Cambria Math"/>
                                </a:rPr>
                                <m:t>𝑎𝑝𝑝𝑟𝑜𝑥𝑖𝑚𝑎𝑡𝑖𝑜𝑛</m:t>
                              </m:r>
                            </m:den>
                          </m:f>
                        </m:e>
                      </m:d>
                    </m:oMath>
                  </m:oMathPara>
                </a14:m>
                <a:endParaRPr lang="en-US" sz="2400"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078" r="-214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solidFill>
                  <a:schemeClr val="bg2">
                    <a:lumMod val="50000"/>
                  </a:schemeClr>
                </a:solidFill>
              </a:rPr>
              <a:t>Error </a:t>
            </a:r>
            <a:r>
              <a:rPr lang="en-US" dirty="0" err="1">
                <a:solidFill>
                  <a:schemeClr val="bg2">
                    <a:lumMod val="50000"/>
                  </a:schemeClr>
                </a:solidFill>
              </a:rPr>
              <a:t>Definitions:Cont</a:t>
            </a:r>
            <a:r>
              <a:rPr lang="en-US" dirty="0">
                <a:solidFill>
                  <a:schemeClr val="bg2">
                    <a:lumMod val="50000"/>
                  </a:schemeClr>
                </a:solidFill>
              </a:rPr>
              <a:t>…</a:t>
            </a:r>
          </a:p>
        </p:txBody>
      </p:sp>
    </p:spTree>
    <p:extLst>
      <p:ext uri="{BB962C8B-B14F-4D97-AF65-F5344CB8AC3E}">
        <p14:creationId xmlns:p14="http://schemas.microsoft.com/office/powerpoint/2010/main" val="214874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pPr marL="109728" indent="0">
                  <a:buNone/>
                </a:pPr>
                <a:r>
                  <a:rPr lang="en-US" sz="2500" dirty="0" smtClean="0"/>
                  <a:t>Suppose that we have the task of measuring the lengths of a bridge and a rivet and come up with 9999 and 9 cm, respectively. If the true values are 10,000 and 10 cm, respectively, compute </a:t>
                </a:r>
              </a:p>
              <a:p>
                <a:pPr marL="624078" indent="-514350">
                  <a:buFont typeface="+mj-lt"/>
                  <a:buAutoNum type="alphaLcParenR"/>
                </a:pPr>
                <a:r>
                  <a:rPr lang="en-US" sz="2500" dirty="0" smtClean="0"/>
                  <a:t>The true error</a:t>
                </a:r>
              </a:p>
              <a:p>
                <a:pPr marL="624078" indent="-514350">
                  <a:buFont typeface="+mj-lt"/>
                  <a:buAutoNum type="alphaLcParenR"/>
                </a:pPr>
                <a:r>
                  <a:rPr lang="en-US" sz="2500" dirty="0" smtClean="0"/>
                  <a:t>True percent relative error</a:t>
                </a:r>
              </a:p>
              <a:p>
                <a:pPr marL="109728" indent="0">
                  <a:buNone/>
                </a:pPr>
                <a:r>
                  <a:rPr lang="en-US" sz="2500" b="1" dirty="0" smtClean="0">
                    <a:solidFill>
                      <a:schemeClr val="accent3"/>
                    </a:solidFill>
                  </a:rPr>
                  <a:t>Solution:</a:t>
                </a:r>
              </a:p>
              <a:p>
                <a:pPr marL="624078" indent="-514350">
                  <a:buFont typeface="+mj-lt"/>
                  <a:buAutoNum type="alphaLcParenR"/>
                </a:pPr>
                <a:r>
                  <a:rPr lang="en-US" sz="2500" dirty="0" smtClean="0"/>
                  <a:t>For </a:t>
                </a:r>
                <a:r>
                  <a:rPr lang="en-US" sz="2500" b="1" dirty="0" smtClean="0"/>
                  <a:t>bridge</a:t>
                </a:r>
                <a:r>
                  <a:rPr lang="en-US" sz="2500" dirty="0" smtClean="0"/>
                  <a:t> </a:t>
                </a:r>
                <a14:m>
                  <m:oMath xmlns:m="http://schemas.openxmlformats.org/officeDocument/2006/math">
                    <m:sSub>
                      <m:sSubPr>
                        <m:ctrlPr>
                          <a:rPr lang="en-US" sz="2500" i="1" smtClean="0">
                            <a:latin typeface="Cambria Math"/>
                          </a:rPr>
                        </m:ctrlPr>
                      </m:sSubPr>
                      <m:e>
                        <m:r>
                          <a:rPr lang="en-US" sz="2500" b="0" i="1" smtClean="0">
                            <a:latin typeface="Cambria Math"/>
                          </a:rPr>
                          <m:t>𝐸</m:t>
                        </m:r>
                      </m:e>
                      <m:sub>
                        <m:r>
                          <a:rPr lang="en-US" sz="2500" b="0" i="1" smtClean="0">
                            <a:latin typeface="Cambria Math"/>
                          </a:rPr>
                          <m:t>𝑡</m:t>
                        </m:r>
                      </m:sub>
                    </m:sSub>
                    <m:r>
                      <a:rPr lang="en-US" sz="2500" b="0" i="1" smtClean="0">
                        <a:latin typeface="Cambria Math"/>
                      </a:rPr>
                      <m:t>=1 </m:t>
                    </m:r>
                    <m:r>
                      <a:rPr lang="en-US" sz="2500" b="0" i="1" smtClean="0">
                        <a:latin typeface="Cambria Math"/>
                      </a:rPr>
                      <m:t>𝑐𝑚</m:t>
                    </m:r>
                  </m:oMath>
                </a14:m>
                <a:r>
                  <a:rPr lang="en-US" sz="2500" b="1" dirty="0" smtClean="0">
                    <a:solidFill>
                      <a:schemeClr val="accent3"/>
                    </a:solidFill>
                  </a:rPr>
                  <a:t> </a:t>
                </a:r>
                <a:r>
                  <a:rPr lang="en-US" sz="2500" b="1" dirty="0" smtClean="0"/>
                  <a:t>for rivet </a:t>
                </a:r>
                <a14:m>
                  <m:oMath xmlns:m="http://schemas.openxmlformats.org/officeDocument/2006/math">
                    <m:sSub>
                      <m:sSubPr>
                        <m:ctrlPr>
                          <a:rPr lang="en-US" sz="2500" i="1">
                            <a:latin typeface="Cambria Math"/>
                          </a:rPr>
                        </m:ctrlPr>
                      </m:sSubPr>
                      <m:e>
                        <m:r>
                          <a:rPr lang="en-US" sz="2500" i="1">
                            <a:latin typeface="Cambria Math"/>
                          </a:rPr>
                          <m:t>𝐸</m:t>
                        </m:r>
                      </m:e>
                      <m:sub>
                        <m:r>
                          <a:rPr lang="en-US" sz="2500" i="1">
                            <a:latin typeface="Cambria Math"/>
                          </a:rPr>
                          <m:t>𝑡</m:t>
                        </m:r>
                      </m:sub>
                    </m:sSub>
                    <m:r>
                      <a:rPr lang="en-US" sz="2500" i="1">
                        <a:latin typeface="Cambria Math"/>
                      </a:rPr>
                      <m:t>=1 </m:t>
                    </m:r>
                    <m:r>
                      <a:rPr lang="en-US" sz="2500" i="1">
                        <a:latin typeface="Cambria Math"/>
                      </a:rPr>
                      <m:t>𝑐𝑚</m:t>
                    </m:r>
                  </m:oMath>
                </a14:m>
                <a:r>
                  <a:rPr lang="en-US" sz="2500" b="1" dirty="0">
                    <a:solidFill>
                      <a:schemeClr val="accent3"/>
                    </a:solidFill>
                  </a:rPr>
                  <a:t> </a:t>
                </a:r>
                <a:endParaRPr lang="en-US" sz="2500" b="1" dirty="0" smtClean="0">
                  <a:solidFill>
                    <a:schemeClr val="accent3"/>
                  </a:solidFill>
                </a:endParaRPr>
              </a:p>
              <a:p>
                <a:pPr marL="624078" indent="-514350">
                  <a:buFont typeface="+mj-lt"/>
                  <a:buAutoNum type="alphaLcParenR"/>
                </a:pPr>
                <a:r>
                  <a:rPr lang="en-US" sz="2500" dirty="0"/>
                  <a:t>For </a:t>
                </a:r>
                <a:r>
                  <a:rPr lang="en-US" sz="2500" b="1" dirty="0"/>
                  <a:t>bridge</a:t>
                </a:r>
                <a:r>
                  <a:rPr lang="en-US" sz="2500" dirty="0"/>
                  <a:t> </a:t>
                </a:r>
                <a14:m>
                  <m:oMath xmlns:m="http://schemas.openxmlformats.org/officeDocument/2006/math">
                    <m:sSub>
                      <m:sSubPr>
                        <m:ctrlPr>
                          <a:rPr lang="en-US" sz="2500" i="1">
                            <a:latin typeface="Cambria Math"/>
                          </a:rPr>
                        </m:ctrlPr>
                      </m:sSubPr>
                      <m:e>
                        <m:r>
                          <a:rPr lang="en-US" sz="2500" i="1" smtClean="0">
                            <a:latin typeface="Cambria Math"/>
                            <a:ea typeface="Cambria Math"/>
                          </a:rPr>
                          <m:t>𝜀</m:t>
                        </m:r>
                      </m:e>
                      <m:sub>
                        <m:r>
                          <a:rPr lang="en-US" sz="2500" i="1">
                            <a:latin typeface="Cambria Math"/>
                          </a:rPr>
                          <m:t>𝑡</m:t>
                        </m:r>
                      </m:sub>
                    </m:sSub>
                    <m:r>
                      <a:rPr lang="en-US" sz="2500" i="1">
                        <a:latin typeface="Cambria Math"/>
                      </a:rPr>
                      <m:t>=</m:t>
                    </m:r>
                    <m:r>
                      <a:rPr lang="en-US" sz="2500" b="0" i="1" smtClean="0">
                        <a:latin typeface="Cambria Math"/>
                      </a:rPr>
                      <m:t>0.000</m:t>
                    </m:r>
                    <m:r>
                      <a:rPr lang="en-US" sz="2500" i="1">
                        <a:latin typeface="Cambria Math"/>
                      </a:rPr>
                      <m:t>1</m:t>
                    </m:r>
                    <m:r>
                      <a:rPr lang="en-US" sz="2500" b="0" i="1" smtClean="0">
                        <a:latin typeface="Cambria Math"/>
                      </a:rPr>
                      <m:t>(0.01%)</m:t>
                    </m:r>
                    <m:r>
                      <a:rPr lang="en-US" sz="2500" i="1">
                        <a:latin typeface="Cambria Math"/>
                      </a:rPr>
                      <m:t> </m:t>
                    </m:r>
                    <m:r>
                      <a:rPr lang="en-US" sz="2500" i="1">
                        <a:latin typeface="Cambria Math"/>
                      </a:rPr>
                      <m:t>𝑐𝑚</m:t>
                    </m:r>
                  </m:oMath>
                </a14:m>
                <a:r>
                  <a:rPr lang="en-US" sz="2500" b="1" dirty="0">
                    <a:solidFill>
                      <a:schemeClr val="accent3"/>
                    </a:solidFill>
                  </a:rPr>
                  <a:t> </a:t>
                </a:r>
                <a:endParaRPr lang="en-US" sz="2500" b="1" dirty="0" smtClean="0">
                  <a:solidFill>
                    <a:schemeClr val="accent3"/>
                  </a:solidFill>
                </a:endParaRPr>
              </a:p>
              <a:p>
                <a:pPr marL="109728" indent="0">
                  <a:buNone/>
                </a:pPr>
                <a:r>
                  <a:rPr lang="en-US" sz="2500" b="1" dirty="0">
                    <a:solidFill>
                      <a:schemeClr val="accent3"/>
                    </a:solidFill>
                  </a:rPr>
                  <a:t> </a:t>
                </a:r>
                <a:r>
                  <a:rPr lang="en-US" sz="2500" b="1" dirty="0" smtClean="0">
                    <a:solidFill>
                      <a:schemeClr val="accent3"/>
                    </a:solidFill>
                  </a:rPr>
                  <a:t>    </a:t>
                </a:r>
                <a:r>
                  <a:rPr lang="en-US" sz="2500" dirty="0" smtClean="0"/>
                  <a:t>For</a:t>
                </a:r>
                <a:r>
                  <a:rPr lang="en-US" sz="2500" b="1" dirty="0" smtClean="0"/>
                  <a:t> </a:t>
                </a:r>
                <a:r>
                  <a:rPr lang="en-US" sz="2500" b="1" dirty="0"/>
                  <a:t>rivet </a:t>
                </a:r>
                <a14:m>
                  <m:oMath xmlns:m="http://schemas.openxmlformats.org/officeDocument/2006/math">
                    <m:sSub>
                      <m:sSubPr>
                        <m:ctrlPr>
                          <a:rPr lang="en-US" sz="2500" i="1">
                            <a:latin typeface="Cambria Math"/>
                          </a:rPr>
                        </m:ctrlPr>
                      </m:sSubPr>
                      <m:e>
                        <m:r>
                          <a:rPr lang="en-US" sz="2500" i="1" smtClean="0">
                            <a:latin typeface="Cambria Math"/>
                            <a:ea typeface="Cambria Math"/>
                          </a:rPr>
                          <m:t>𝜀</m:t>
                        </m:r>
                      </m:e>
                      <m:sub>
                        <m:r>
                          <a:rPr lang="en-US" sz="2500" i="1">
                            <a:latin typeface="Cambria Math"/>
                          </a:rPr>
                          <m:t>𝑡</m:t>
                        </m:r>
                      </m:sub>
                    </m:sSub>
                    <m:r>
                      <a:rPr lang="en-US" sz="2500" i="1">
                        <a:latin typeface="Cambria Math"/>
                      </a:rPr>
                      <m:t>=</m:t>
                    </m:r>
                    <m:r>
                      <a:rPr lang="en-US" sz="2500" b="0" i="1" smtClean="0">
                        <a:latin typeface="Cambria Math"/>
                      </a:rPr>
                      <m:t>0.</m:t>
                    </m:r>
                    <m:r>
                      <a:rPr lang="en-US" sz="2500" i="1">
                        <a:latin typeface="Cambria Math"/>
                      </a:rPr>
                      <m:t>1</m:t>
                    </m:r>
                    <m:r>
                      <a:rPr lang="en-US" sz="2500" b="0" i="1" smtClean="0">
                        <a:latin typeface="Cambria Math"/>
                      </a:rPr>
                      <m:t>(10%)</m:t>
                    </m:r>
                    <m:r>
                      <a:rPr lang="en-US" sz="2500" i="1">
                        <a:latin typeface="Cambria Math"/>
                      </a:rPr>
                      <m:t> </m:t>
                    </m:r>
                    <m:r>
                      <a:rPr lang="en-US" sz="2500" i="1">
                        <a:latin typeface="Cambria Math"/>
                      </a:rPr>
                      <m:t>𝑐𝑚</m:t>
                    </m:r>
                  </m:oMath>
                </a14:m>
                <a:endParaRPr lang="en-US" sz="2500" b="1" dirty="0" smtClean="0">
                  <a:solidFill>
                    <a:schemeClr val="accent3"/>
                  </a:solidFill>
                </a:endParaRPr>
              </a:p>
              <a:p>
                <a:pPr marL="109728" indent="0">
                  <a:buNone/>
                </a:pPr>
                <a:r>
                  <a:rPr lang="en-US" sz="2500" b="1" dirty="0" smtClean="0"/>
                  <a:t>So measurement of bridge is more accurate than rivet.</a:t>
                </a:r>
                <a:endParaRPr lang="en-US" sz="25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07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solidFill>
                  <a:schemeClr val="bg2">
                    <a:lumMod val="50000"/>
                  </a:schemeClr>
                </a:solidFill>
              </a:rPr>
              <a:t>Error </a:t>
            </a:r>
            <a:r>
              <a:rPr lang="en-US" dirty="0" smtClean="0">
                <a:solidFill>
                  <a:schemeClr val="bg2">
                    <a:lumMod val="50000"/>
                  </a:schemeClr>
                </a:solidFill>
              </a:rPr>
              <a:t>Definitions: Example</a:t>
            </a:r>
            <a:endParaRPr lang="en-US" dirty="0">
              <a:solidFill>
                <a:schemeClr val="bg2">
                  <a:lumMod val="50000"/>
                </a:schemeClr>
              </a:solidFill>
            </a:endParaRPr>
          </a:p>
        </p:txBody>
      </p:sp>
    </p:spTree>
    <p:extLst>
      <p:ext uri="{BB962C8B-B14F-4D97-AF65-F5344CB8AC3E}">
        <p14:creationId xmlns:p14="http://schemas.microsoft.com/office/powerpoint/2010/main" val="2754244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solidFill>
                  <a:schemeClr val="bg2">
                    <a:lumMod val="50000"/>
                  </a:schemeClr>
                </a:solidFill>
              </a:rPr>
              <a:t>Numerical Methods are techniques by which mathematical problems are formulated so that they can be solved with arithmetic operations.</a:t>
            </a:r>
          </a:p>
          <a:p>
            <a:endParaRPr lang="en-US" sz="2400" dirty="0">
              <a:solidFill>
                <a:srgbClr val="00B0F0"/>
              </a:solidFill>
            </a:endParaRPr>
          </a:p>
          <a:p>
            <a:r>
              <a:rPr lang="en-US" sz="2400" dirty="0" smtClean="0"/>
              <a:t> Although numerical methods involve large numbers of tedious arithmetic calculations, however </a:t>
            </a:r>
            <a:r>
              <a:rPr lang="en-US" sz="2400" dirty="0" smtClean="0">
                <a:solidFill>
                  <a:schemeClr val="bg2">
                    <a:lumMod val="50000"/>
                  </a:schemeClr>
                </a:solidFill>
              </a:rPr>
              <a:t>with the development of fast efficient digital computers, the role of numerical methods in engineering problem solving has increased dramatically in recent years.</a:t>
            </a:r>
            <a:endParaRPr lang="en-US" sz="2400" dirty="0">
              <a:solidFill>
                <a:schemeClr val="bg2">
                  <a:lumMod val="50000"/>
                </a:schemeClr>
              </a:solidFill>
            </a:endParaRPr>
          </a:p>
        </p:txBody>
      </p:sp>
      <p:sp>
        <p:nvSpPr>
          <p:cNvPr id="3" name="Title 2"/>
          <p:cNvSpPr>
            <a:spLocks noGrp="1"/>
          </p:cNvSpPr>
          <p:nvPr>
            <p:ph type="title"/>
          </p:nvPr>
        </p:nvSpPr>
        <p:spPr/>
        <p:txBody>
          <a:bodyPr/>
          <a:lstStyle/>
          <a:p>
            <a:r>
              <a:rPr lang="en-US" dirty="0" smtClean="0">
                <a:solidFill>
                  <a:schemeClr val="bg2">
                    <a:lumMod val="50000"/>
                  </a:schemeClr>
                </a:solidFill>
              </a:rPr>
              <a:t>Introduction</a:t>
            </a:r>
            <a:endParaRPr lang="en-US" dirty="0">
              <a:solidFill>
                <a:schemeClr val="bg2">
                  <a:lumMod val="50000"/>
                </a:schemeClr>
              </a:solidFill>
            </a:endParaRPr>
          </a:p>
        </p:txBody>
      </p:sp>
    </p:spTree>
    <p:extLst>
      <p:ext uri="{BB962C8B-B14F-4D97-AF65-F5344CB8AC3E}">
        <p14:creationId xmlns:p14="http://schemas.microsoft.com/office/powerpoint/2010/main" val="2161509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Numerical methods are capable of handling large systems of equations, nonlinearities and complicated geometries that are often impossible to solve analytically.</a:t>
            </a:r>
          </a:p>
          <a:p>
            <a:pPr marL="109728" indent="0">
              <a:buNone/>
            </a:pPr>
            <a:r>
              <a:rPr lang="en-US" sz="2400" b="1" dirty="0" smtClean="0">
                <a:solidFill>
                  <a:schemeClr val="accent3">
                    <a:lumMod val="75000"/>
                  </a:schemeClr>
                </a:solidFill>
              </a:rPr>
              <a:t>For Example</a:t>
            </a:r>
          </a:p>
          <a:p>
            <a:pPr marL="109728" indent="0">
              <a:buNone/>
            </a:pPr>
            <a:r>
              <a:rPr lang="en-US" sz="2400" dirty="0" smtClean="0"/>
              <a:t>To  solve the problems that can not be solved analytically</a:t>
            </a:r>
          </a:p>
        </p:txBody>
      </p:sp>
      <p:sp>
        <p:nvSpPr>
          <p:cNvPr id="3" name="Title 2"/>
          <p:cNvSpPr>
            <a:spLocks noGrp="1"/>
          </p:cNvSpPr>
          <p:nvPr>
            <p:ph type="title"/>
          </p:nvPr>
        </p:nvSpPr>
        <p:spPr/>
        <p:txBody>
          <a:bodyPr>
            <a:noAutofit/>
          </a:bodyPr>
          <a:lstStyle/>
          <a:p>
            <a:r>
              <a:rPr lang="en-US" sz="3600" dirty="0" smtClean="0">
                <a:solidFill>
                  <a:schemeClr val="bg2">
                    <a:lumMod val="50000"/>
                  </a:schemeClr>
                </a:solidFill>
              </a:rPr>
              <a:t>Why should you study Numerical Methods</a:t>
            </a:r>
            <a:endParaRPr lang="en-US" sz="3600" dirty="0">
              <a:solidFill>
                <a:schemeClr val="bg2">
                  <a:lumMod val="50000"/>
                </a:schemeClr>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31942771"/>
              </p:ext>
            </p:extLst>
          </p:nvPr>
        </p:nvGraphicFramePr>
        <p:xfrm>
          <a:off x="2743200" y="4038600"/>
          <a:ext cx="3052762" cy="1633537"/>
        </p:xfrm>
        <a:graphic>
          <a:graphicData uri="http://schemas.openxmlformats.org/presentationml/2006/ole">
            <mc:AlternateContent xmlns:mc="http://schemas.openxmlformats.org/markup-compatibility/2006">
              <mc:Choice xmlns:v="urn:schemas-microsoft-com:vml" Requires="v">
                <p:oleObj spid="_x0000_s1057" name="Equation" r:id="rId3" imgW="901440" imgH="482400" progId="Equation.3">
                  <p:embed/>
                </p:oleObj>
              </mc:Choice>
              <mc:Fallback>
                <p:oleObj name="Equation" r:id="rId3" imgW="901440" imgH="482400" progId="Equation.3">
                  <p:embed/>
                  <p:pic>
                    <p:nvPicPr>
                      <p:cNvPr id="0" name="Object 6"/>
                      <p:cNvPicPr>
                        <a:picLocks noChangeAspect="1" noChangeArrowheads="1"/>
                      </p:cNvPicPr>
                      <p:nvPr/>
                    </p:nvPicPr>
                    <p:blipFill>
                      <a:blip r:embed="rId4"/>
                      <a:srcRect/>
                      <a:stretch>
                        <a:fillRect/>
                      </a:stretch>
                    </p:blipFill>
                    <p:spPr bwMode="auto">
                      <a:xfrm>
                        <a:off x="2743200" y="4038600"/>
                        <a:ext cx="3052762" cy="16335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25000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974929" y="2438400"/>
            <a:ext cx="4968671" cy="1103472"/>
          </a:xfrm>
          <a:prstGeom prst="rect">
            <a:avLst/>
          </a:prstGeom>
        </p:spPr>
      </p:pic>
      <p:sp>
        <p:nvSpPr>
          <p:cNvPr id="3" name="Title 2"/>
          <p:cNvSpPr>
            <a:spLocks noGrp="1"/>
          </p:cNvSpPr>
          <p:nvPr>
            <p:ph type="title"/>
          </p:nvPr>
        </p:nvSpPr>
        <p:spPr/>
        <p:txBody>
          <a:bodyPr/>
          <a:lstStyle/>
          <a:p>
            <a:endParaRPr lang="en-US" dirty="0"/>
          </a:p>
        </p:txBody>
      </p:sp>
      <p:pic>
        <p:nvPicPr>
          <p:cNvPr id="5" name="Picture 4" descr="picture of ro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905000"/>
            <a:ext cx="163036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0"/>
          <p:cNvSpPr txBox="1">
            <a:spLocks noChangeArrowheads="1"/>
          </p:cNvSpPr>
          <p:nvPr/>
        </p:nvSpPr>
        <p:spPr bwMode="auto">
          <a:xfrm>
            <a:off x="609600" y="17526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l" eaLnBrk="1" hangingPunct="1">
              <a:spcBef>
                <a:spcPct val="50000"/>
              </a:spcBef>
            </a:pPr>
            <a:r>
              <a:rPr lang="en-US" dirty="0"/>
              <a:t>What is the acceleration at t=7 seconds?</a:t>
            </a:r>
          </a:p>
        </p:txBody>
      </p:sp>
    </p:spTree>
    <p:extLst>
      <p:ext uri="{BB962C8B-B14F-4D97-AF65-F5344CB8AC3E}">
        <p14:creationId xmlns:p14="http://schemas.microsoft.com/office/powerpoint/2010/main" val="1956166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You often use commercially available prepackaged computer programs that involve numerical methods. The intelligent use of these programs is often predicated on knowledge of the basic theory underlying </a:t>
            </a:r>
            <a:r>
              <a:rPr lang="en-US" sz="2400" dirty="0" smtClean="0"/>
              <a:t>these </a:t>
            </a:r>
            <a:r>
              <a:rPr lang="en-US" sz="2400" dirty="0"/>
              <a:t>methods</a:t>
            </a:r>
            <a:r>
              <a:rPr lang="en-US" sz="2400" dirty="0" smtClean="0"/>
              <a:t>.</a:t>
            </a:r>
          </a:p>
          <a:p>
            <a:endParaRPr lang="en-US" sz="2400" dirty="0" smtClean="0"/>
          </a:p>
          <a:p>
            <a:r>
              <a:rPr lang="en-US" sz="2400" dirty="0" smtClean="0"/>
              <a:t>Many </a:t>
            </a:r>
            <a:r>
              <a:rPr lang="en-US" sz="2400" dirty="0"/>
              <a:t>problems cannot be approached using canned programs. If you are conversant with numerical </a:t>
            </a:r>
            <a:r>
              <a:rPr lang="en-US" sz="2400" dirty="0" smtClean="0"/>
              <a:t>methods and are adept at computer programming, you can design your own programs to solve problems.</a:t>
            </a:r>
          </a:p>
          <a:p>
            <a:endParaRPr lang="en-US" sz="24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6904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The knowledge we have of the physical world is obtained by doing experiments and measurements. In this course, we </a:t>
            </a:r>
            <a:r>
              <a:rPr lang="en-US" sz="2400" dirty="0" smtClean="0">
                <a:solidFill>
                  <a:schemeClr val="bg2">
                    <a:lumMod val="50000"/>
                  </a:schemeClr>
                </a:solidFill>
              </a:rPr>
              <a:t>analyze such data and draw conclusions</a:t>
            </a:r>
            <a:r>
              <a:rPr lang="en-US" sz="2400" dirty="0" smtClean="0"/>
              <a:t> from it. </a:t>
            </a:r>
          </a:p>
          <a:p>
            <a:pPr marL="109728" indent="0">
              <a:buNone/>
            </a:pPr>
            <a:r>
              <a:rPr lang="en-US" sz="2400" dirty="0" smtClean="0"/>
              <a:t>In doing this it is crucial to understand that all </a:t>
            </a:r>
            <a:r>
              <a:rPr lang="en-US" sz="2400" dirty="0" smtClean="0">
                <a:solidFill>
                  <a:schemeClr val="bg2">
                    <a:lumMod val="50000"/>
                  </a:schemeClr>
                </a:solidFill>
              </a:rPr>
              <a:t>measurements of physical quantities are subject to uncertainties. It is never possible to measure anything exactly. </a:t>
            </a:r>
          </a:p>
          <a:p>
            <a:pPr marL="109728" indent="0">
              <a:buNone/>
            </a:pPr>
            <a:r>
              <a:rPr lang="en-US" sz="2400" dirty="0">
                <a:solidFill>
                  <a:schemeClr val="bg2">
                    <a:lumMod val="50000"/>
                  </a:schemeClr>
                </a:solidFill>
              </a:rPr>
              <a:t>It is good to make error as small as possible but it is always there. </a:t>
            </a:r>
            <a:r>
              <a:rPr lang="en-US" sz="2400" dirty="0"/>
              <a:t>And in order to draw valid conclusions, the error must be indicated and </a:t>
            </a:r>
            <a:r>
              <a:rPr lang="en-US" sz="2400" dirty="0" smtClean="0"/>
              <a:t>dealt </a:t>
            </a:r>
            <a:r>
              <a:rPr lang="en-US" sz="2400" dirty="0"/>
              <a:t>properly.</a:t>
            </a:r>
          </a:p>
          <a:p>
            <a:pPr marL="109728" indent="0">
              <a:buNone/>
            </a:pPr>
            <a:endParaRPr lang="en-US" sz="2400" dirty="0"/>
          </a:p>
        </p:txBody>
      </p:sp>
      <p:sp>
        <p:nvSpPr>
          <p:cNvPr id="3" name="Title 2"/>
          <p:cNvSpPr>
            <a:spLocks noGrp="1"/>
          </p:cNvSpPr>
          <p:nvPr>
            <p:ph type="title"/>
          </p:nvPr>
        </p:nvSpPr>
        <p:spPr/>
        <p:txBody>
          <a:bodyPr/>
          <a:lstStyle/>
          <a:p>
            <a:r>
              <a:rPr lang="en-US" dirty="0" smtClean="0">
                <a:solidFill>
                  <a:schemeClr val="bg2">
                    <a:lumMod val="50000"/>
                  </a:schemeClr>
                </a:solidFill>
              </a:rPr>
              <a:t>Errors</a:t>
            </a:r>
            <a:endParaRPr lang="en-US" dirty="0">
              <a:solidFill>
                <a:schemeClr val="bg2">
                  <a:lumMod val="50000"/>
                </a:schemeClr>
              </a:solidFill>
            </a:endParaRPr>
          </a:p>
        </p:txBody>
      </p:sp>
    </p:spTree>
    <p:extLst>
      <p:ext uri="{BB962C8B-B14F-4D97-AF65-F5344CB8AC3E}">
        <p14:creationId xmlns:p14="http://schemas.microsoft.com/office/powerpoint/2010/main" val="115567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The main sources of error are as follow:</a:t>
            </a:r>
          </a:p>
          <a:p>
            <a:pPr marL="109728" indent="0">
              <a:buNone/>
            </a:pPr>
            <a:endParaRPr lang="en-US" sz="2400" dirty="0" smtClean="0"/>
          </a:p>
          <a:p>
            <a:r>
              <a:rPr lang="en-US" sz="2400" b="1" dirty="0" smtClean="0">
                <a:solidFill>
                  <a:schemeClr val="accent1">
                    <a:lumMod val="75000"/>
                  </a:schemeClr>
                </a:solidFill>
              </a:rPr>
              <a:t>Gross Error</a:t>
            </a:r>
            <a:r>
              <a:rPr lang="en-US" sz="2400" b="1" dirty="0" smtClean="0">
                <a:solidFill>
                  <a:srgbClr val="0070C0"/>
                </a:solidFill>
              </a:rPr>
              <a:t> </a:t>
            </a:r>
            <a:r>
              <a:rPr lang="en-US" sz="2400" dirty="0" smtClean="0"/>
              <a:t>are either caused by human mistakes or by the computer.</a:t>
            </a:r>
          </a:p>
          <a:p>
            <a:endParaRPr lang="en-US" sz="2400" dirty="0" smtClean="0"/>
          </a:p>
          <a:p>
            <a:r>
              <a:rPr lang="en-US" sz="2400" b="1" dirty="0" smtClean="0">
                <a:solidFill>
                  <a:schemeClr val="accent1">
                    <a:lumMod val="75000"/>
                  </a:schemeClr>
                </a:solidFill>
              </a:rPr>
              <a:t>Round-off Error</a:t>
            </a:r>
            <a:r>
              <a:rPr lang="en-US" sz="2400" b="1" dirty="0" smtClean="0"/>
              <a:t> </a:t>
            </a:r>
            <a:r>
              <a:rPr lang="en-US" sz="2400" dirty="0" smtClean="0"/>
              <a:t>is introduced by rounding-off numbers to a limited number of decimal places.</a:t>
            </a:r>
          </a:p>
          <a:p>
            <a:pPr marL="109728" indent="0">
              <a:buNone/>
            </a:pPr>
            <a:r>
              <a:rPr lang="en-US" sz="2400" dirty="0" smtClean="0"/>
              <a:t>In order to obtain a smaller error as a result of rounding-off error, we apply the following rules when performing manual calculations.</a:t>
            </a:r>
          </a:p>
          <a:p>
            <a:pPr marL="109728" indent="0">
              <a:buNone/>
            </a:pPr>
            <a:endParaRPr lang="en-US" sz="2400" b="1" dirty="0"/>
          </a:p>
        </p:txBody>
      </p:sp>
      <p:sp>
        <p:nvSpPr>
          <p:cNvPr id="3" name="Title 2"/>
          <p:cNvSpPr>
            <a:spLocks noGrp="1"/>
          </p:cNvSpPr>
          <p:nvPr>
            <p:ph type="title"/>
          </p:nvPr>
        </p:nvSpPr>
        <p:spPr/>
        <p:txBody>
          <a:bodyPr/>
          <a:lstStyle/>
          <a:p>
            <a:r>
              <a:rPr lang="en-US" dirty="0" smtClean="0">
                <a:solidFill>
                  <a:schemeClr val="bg2">
                    <a:lumMod val="50000"/>
                  </a:schemeClr>
                </a:solidFill>
              </a:rPr>
              <a:t>Sources of Errors</a:t>
            </a:r>
            <a:endParaRPr lang="en-US" dirty="0">
              <a:solidFill>
                <a:schemeClr val="bg2">
                  <a:lumMod val="50000"/>
                </a:schemeClr>
              </a:solidFill>
            </a:endParaRPr>
          </a:p>
        </p:txBody>
      </p:sp>
    </p:spTree>
    <p:extLst>
      <p:ext uri="{BB962C8B-B14F-4D97-AF65-F5344CB8AC3E}">
        <p14:creationId xmlns:p14="http://schemas.microsoft.com/office/powerpoint/2010/main" val="330608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876800" cy="4309872"/>
          </a:xfrm>
        </p:spPr>
        <p:txBody>
          <a:bodyPr>
            <a:normAutofit/>
          </a:bodyPr>
          <a:lstStyle/>
          <a:p>
            <a:r>
              <a:rPr lang="en-US" sz="2400" dirty="0" smtClean="0"/>
              <a:t>If the first discarded digit is </a:t>
            </a:r>
            <a:r>
              <a:rPr lang="en-US" sz="2400" dirty="0" smtClean="0">
                <a:solidFill>
                  <a:schemeClr val="bg2">
                    <a:lumMod val="50000"/>
                  </a:schemeClr>
                </a:solidFill>
              </a:rPr>
              <a:t>less than 5 </a:t>
            </a:r>
            <a:r>
              <a:rPr lang="en-US" sz="2400" dirty="0" smtClean="0"/>
              <a:t>the previous digit is unchanged.</a:t>
            </a:r>
          </a:p>
          <a:p>
            <a:r>
              <a:rPr lang="en-US" sz="2400" dirty="0" smtClean="0"/>
              <a:t>If </a:t>
            </a:r>
            <a:r>
              <a:rPr lang="en-US" sz="2400" dirty="0"/>
              <a:t>the first discarded digit is </a:t>
            </a:r>
            <a:r>
              <a:rPr lang="en-US" sz="2400" dirty="0" smtClean="0">
                <a:solidFill>
                  <a:schemeClr val="accent1">
                    <a:lumMod val="75000"/>
                  </a:schemeClr>
                </a:solidFill>
              </a:rPr>
              <a:t>greater </a:t>
            </a:r>
            <a:r>
              <a:rPr lang="en-US" sz="2400" dirty="0">
                <a:solidFill>
                  <a:schemeClr val="accent1">
                    <a:lumMod val="75000"/>
                  </a:schemeClr>
                </a:solidFill>
              </a:rPr>
              <a:t>than 5</a:t>
            </a:r>
            <a:r>
              <a:rPr lang="en-US" sz="2400" dirty="0"/>
              <a:t> the previous digit is </a:t>
            </a:r>
            <a:r>
              <a:rPr lang="en-US" sz="2400" dirty="0" smtClean="0"/>
              <a:t>increased by 1.</a:t>
            </a:r>
          </a:p>
          <a:p>
            <a:r>
              <a:rPr lang="en-US" sz="2400" dirty="0" smtClean="0"/>
              <a:t>If </a:t>
            </a:r>
            <a:r>
              <a:rPr lang="en-US" sz="2400" dirty="0"/>
              <a:t>the first discarded digit is </a:t>
            </a:r>
            <a:r>
              <a:rPr lang="en-US" sz="2400" dirty="0" smtClean="0">
                <a:solidFill>
                  <a:schemeClr val="accent1">
                    <a:lumMod val="75000"/>
                  </a:schemeClr>
                </a:solidFill>
              </a:rPr>
              <a:t>exactly </a:t>
            </a:r>
            <a:r>
              <a:rPr lang="en-US" sz="2400" dirty="0">
                <a:solidFill>
                  <a:schemeClr val="accent1">
                    <a:lumMod val="75000"/>
                  </a:schemeClr>
                </a:solidFill>
              </a:rPr>
              <a:t>5</a:t>
            </a:r>
            <a:r>
              <a:rPr lang="en-US" sz="2400" dirty="0"/>
              <a:t> the previous digit is </a:t>
            </a:r>
            <a:r>
              <a:rPr lang="en-US" sz="2400" dirty="0" smtClean="0"/>
              <a:t>increased by 1 if it odd and is unchanged if it is even.</a:t>
            </a:r>
          </a:p>
        </p:txBody>
      </p:sp>
      <p:sp>
        <p:nvSpPr>
          <p:cNvPr id="3" name="Title 2"/>
          <p:cNvSpPr>
            <a:spLocks noGrp="1"/>
          </p:cNvSpPr>
          <p:nvPr>
            <p:ph type="title"/>
          </p:nvPr>
        </p:nvSpPr>
        <p:spPr/>
        <p:txBody>
          <a:bodyPr>
            <a:normAutofit fontScale="90000"/>
          </a:bodyPr>
          <a:lstStyle/>
          <a:p>
            <a:r>
              <a:rPr lang="en-US" dirty="0" smtClean="0">
                <a:solidFill>
                  <a:schemeClr val="bg2">
                    <a:lumMod val="50000"/>
                  </a:schemeClr>
                </a:solidFill>
              </a:rPr>
              <a:t>Sources of Errors: Rules of Rounding off</a:t>
            </a:r>
            <a:endParaRPr lang="en-US" dirty="0">
              <a:solidFill>
                <a:schemeClr val="bg2">
                  <a:lumMod val="50000"/>
                </a:schemeClr>
              </a:solidFill>
            </a:endParaRPr>
          </a:p>
        </p:txBody>
      </p:sp>
      <p:sp>
        <p:nvSpPr>
          <p:cNvPr id="4" name="TextBox 3"/>
          <p:cNvSpPr txBox="1"/>
          <p:nvPr/>
        </p:nvSpPr>
        <p:spPr>
          <a:xfrm>
            <a:off x="5638800" y="1600200"/>
            <a:ext cx="3200400" cy="800219"/>
          </a:xfrm>
          <a:prstGeom prst="rect">
            <a:avLst/>
          </a:prstGeom>
          <a:noFill/>
        </p:spPr>
        <p:txBody>
          <a:bodyPr wrap="square" rtlCol="0">
            <a:spAutoFit/>
          </a:bodyPr>
          <a:lstStyle/>
          <a:p>
            <a:r>
              <a:rPr lang="en-US" sz="2300" b="1" dirty="0" smtClean="0">
                <a:solidFill>
                  <a:schemeClr val="accent2">
                    <a:lumMod val="75000"/>
                  </a:schemeClr>
                </a:solidFill>
              </a:rPr>
              <a:t>Example:</a:t>
            </a:r>
            <a:endParaRPr lang="en-US" sz="2300" b="1" dirty="0">
              <a:solidFill>
                <a:schemeClr val="accent2">
                  <a:lumMod val="75000"/>
                </a:schemeClr>
              </a:solidFill>
            </a:endParaRPr>
          </a:p>
          <a:p>
            <a:r>
              <a:rPr lang="en-US" sz="2300" dirty="0"/>
              <a:t>56.44 becomes </a:t>
            </a:r>
            <a:r>
              <a:rPr lang="en-US" sz="2300" dirty="0" smtClean="0"/>
              <a:t>56.4</a:t>
            </a:r>
            <a:endParaRPr lang="en-US" sz="2300" dirty="0"/>
          </a:p>
        </p:txBody>
      </p:sp>
      <p:sp>
        <p:nvSpPr>
          <p:cNvPr id="5" name="TextBox 4"/>
          <p:cNvSpPr txBox="1"/>
          <p:nvPr/>
        </p:nvSpPr>
        <p:spPr>
          <a:xfrm>
            <a:off x="5638800" y="2895600"/>
            <a:ext cx="3200400" cy="800219"/>
          </a:xfrm>
          <a:prstGeom prst="rect">
            <a:avLst/>
          </a:prstGeom>
          <a:noFill/>
        </p:spPr>
        <p:txBody>
          <a:bodyPr wrap="square" rtlCol="0">
            <a:spAutoFit/>
          </a:bodyPr>
          <a:lstStyle/>
          <a:p>
            <a:r>
              <a:rPr lang="en-US" sz="2300" b="1" dirty="0" smtClean="0">
                <a:solidFill>
                  <a:schemeClr val="accent2">
                    <a:lumMod val="75000"/>
                  </a:schemeClr>
                </a:solidFill>
              </a:rPr>
              <a:t>Example:</a:t>
            </a:r>
            <a:endParaRPr lang="en-US" sz="2300" b="1" dirty="0">
              <a:solidFill>
                <a:schemeClr val="accent2">
                  <a:lumMod val="75000"/>
                </a:schemeClr>
              </a:solidFill>
            </a:endParaRPr>
          </a:p>
          <a:p>
            <a:r>
              <a:rPr lang="en-US" sz="2300" dirty="0" smtClean="0"/>
              <a:t>56.47 </a:t>
            </a:r>
            <a:r>
              <a:rPr lang="en-US" sz="2300" dirty="0"/>
              <a:t>becomes </a:t>
            </a:r>
            <a:r>
              <a:rPr lang="en-US" sz="2300" dirty="0" smtClean="0"/>
              <a:t>56.5</a:t>
            </a:r>
            <a:endParaRPr lang="en-US" sz="2300" dirty="0"/>
          </a:p>
        </p:txBody>
      </p:sp>
      <p:sp>
        <p:nvSpPr>
          <p:cNvPr id="6" name="TextBox 5"/>
          <p:cNvSpPr txBox="1"/>
          <p:nvPr/>
        </p:nvSpPr>
        <p:spPr>
          <a:xfrm>
            <a:off x="5410200" y="4038600"/>
            <a:ext cx="3352800" cy="1154162"/>
          </a:xfrm>
          <a:prstGeom prst="rect">
            <a:avLst/>
          </a:prstGeom>
          <a:noFill/>
        </p:spPr>
        <p:txBody>
          <a:bodyPr wrap="square" rtlCol="0">
            <a:spAutoFit/>
          </a:bodyPr>
          <a:lstStyle/>
          <a:p>
            <a:r>
              <a:rPr lang="en-US" sz="2300" b="1" dirty="0">
                <a:solidFill>
                  <a:schemeClr val="accent2">
                    <a:lumMod val="75000"/>
                  </a:schemeClr>
                </a:solidFill>
              </a:rPr>
              <a:t>Examples:</a:t>
            </a:r>
          </a:p>
          <a:p>
            <a:pPr marL="109728" indent="0">
              <a:buNone/>
            </a:pPr>
            <a:r>
              <a:rPr lang="en-US" sz="2300" dirty="0"/>
              <a:t>56.45 becomes 56.4</a:t>
            </a:r>
          </a:p>
          <a:p>
            <a:pPr marL="109728" indent="0">
              <a:buNone/>
            </a:pPr>
            <a:r>
              <a:rPr lang="en-US" sz="2300" dirty="0"/>
              <a:t>56.75 becomes 56.8</a:t>
            </a:r>
          </a:p>
        </p:txBody>
      </p:sp>
    </p:spTree>
    <p:extLst>
      <p:ext uri="{BB962C8B-B14F-4D97-AF65-F5344CB8AC3E}">
        <p14:creationId xmlns:p14="http://schemas.microsoft.com/office/powerpoint/2010/main" val="2446285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1511</TotalTime>
  <Words>1226</Words>
  <Application>Microsoft Office PowerPoint</Application>
  <PresentationFormat>On-screen Show (4:3)</PresentationFormat>
  <Paragraphs>206</Paragraphs>
  <Slides>29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Concourse</vt:lpstr>
      <vt:lpstr>Equation</vt:lpstr>
      <vt:lpstr>MATH-352 Numerical Methods</vt:lpstr>
      <vt:lpstr>Introduction and Error Analysis </vt:lpstr>
      <vt:lpstr>Introduction</vt:lpstr>
      <vt:lpstr>Why should you study Numerical Methods</vt:lpstr>
      <vt:lpstr>PowerPoint Presentation</vt:lpstr>
      <vt:lpstr>PowerPoint Presentation</vt:lpstr>
      <vt:lpstr>Errors</vt:lpstr>
      <vt:lpstr>Sources of Errors</vt:lpstr>
      <vt:lpstr>Sources of Errors: Rules of Rounding off</vt:lpstr>
      <vt:lpstr>Sources of Errors:Cont…</vt:lpstr>
      <vt:lpstr>Precision and Accuracy</vt:lpstr>
      <vt:lpstr>Example</vt:lpstr>
      <vt:lpstr>Significant Digits/Figures</vt:lpstr>
      <vt:lpstr>Significant Digits/Figures</vt:lpstr>
      <vt:lpstr>PowerPoint Presentation</vt:lpstr>
      <vt:lpstr>PowerPoint Presentation</vt:lpstr>
      <vt:lpstr>PowerPoint Presentation</vt:lpstr>
      <vt:lpstr>PowerPoint Presentation</vt:lpstr>
      <vt:lpstr> RULE:  If a number contains no zeros, all of the digits are significant. </vt:lpstr>
      <vt:lpstr>RULE:  All zeros between two non zero digits are significant. </vt:lpstr>
      <vt:lpstr>RULE:  Zeros to the right of a non zero digit a)   If they are to the right of a nonzero number but not sandwiched between nonzero and decimal point, they are not significant. </vt:lpstr>
      <vt:lpstr> RULE:  Zeros to the right of a non zero digit b)  If these zeros are sandwiched between a nonzero number and a decimal point, they are significant.</vt:lpstr>
      <vt:lpstr> RULE:  In decimals less than one, zeros to the right of a decimal point that are to the left of the first non-zero digit are never significant.  They are simply place holders.  </vt:lpstr>
      <vt:lpstr> RULE:  All zeros to the right of a decimal point and to the right of a non-zero digit are significant.  </vt:lpstr>
      <vt:lpstr>Practice Problems</vt:lpstr>
      <vt:lpstr>Error Definitions</vt:lpstr>
      <vt:lpstr>Error Definitions:Cont…</vt:lpstr>
      <vt:lpstr>Error Definitions:Cont…</vt:lpstr>
      <vt:lpstr>Error Definitions: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Methods/Analysis</dc:title>
  <dc:creator>Atifa Kanwal</dc:creator>
  <cp:lastModifiedBy>Admin</cp:lastModifiedBy>
  <cp:revision>65</cp:revision>
  <cp:lastPrinted>2018-02-07T05:44:43Z</cp:lastPrinted>
  <dcterms:created xsi:type="dcterms:W3CDTF">2018-01-24T07:02:44Z</dcterms:created>
  <dcterms:modified xsi:type="dcterms:W3CDTF">2023-01-29T07:02:05Z</dcterms:modified>
</cp:coreProperties>
</file>