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89" r:id="rId2"/>
    <p:sldId id="300" r:id="rId3"/>
    <p:sldId id="301" r:id="rId4"/>
    <p:sldId id="302" r:id="rId5"/>
    <p:sldId id="303" r:id="rId6"/>
    <p:sldId id="304" r:id="rId7"/>
    <p:sldId id="305" r:id="rId8"/>
    <p:sldId id="306" r:id="rId9"/>
    <p:sldId id="308" r:id="rId10"/>
    <p:sldId id="310" r:id="rId11"/>
    <p:sldId id="311" r:id="rId12"/>
    <p:sldId id="312" r:id="rId13"/>
    <p:sldId id="313" r:id="rId14"/>
    <p:sldId id="314" r:id="rId15"/>
    <p:sldId id="315" r:id="rId16"/>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750"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3670B4EA-DA8B-4648-AED4-1CA047C25F25}" type="datetimeFigureOut">
              <a:rPr lang="en-US" smtClean="0"/>
              <a:t>2/14/2023</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594C0450-2427-40A6-8D92-1463069E2B0E}" type="slidenum">
              <a:rPr lang="en-US" smtClean="0"/>
              <a:t>‹#›</a:t>
            </a:fld>
            <a:endParaRPr lang="en-US"/>
          </a:p>
        </p:txBody>
      </p:sp>
    </p:spTree>
    <p:extLst>
      <p:ext uri="{BB962C8B-B14F-4D97-AF65-F5344CB8AC3E}">
        <p14:creationId xmlns:p14="http://schemas.microsoft.com/office/powerpoint/2010/main" val="2671113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5138"/>
          </a:xfrm>
          <a:prstGeom prst="rect">
            <a:avLst/>
          </a:prstGeom>
        </p:spPr>
        <p:txBody>
          <a:bodyPr vert="horz" lIns="91440" tIns="45720" rIns="91440" bIns="45720" rtlCol="0"/>
          <a:lstStyle>
            <a:lvl1pPr algn="r">
              <a:defRPr sz="1200"/>
            </a:lvl1pPr>
          </a:lstStyle>
          <a:p>
            <a:fld id="{6BE15CB2-B05C-4A37-8C8B-2667A2FB4E6B}" type="datetimeFigureOut">
              <a:rPr lang="en-US" smtClean="0"/>
              <a:t>2/14/2023</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21188"/>
            <a:ext cx="5643563"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5138"/>
          </a:xfrm>
          <a:prstGeom prst="rect">
            <a:avLst/>
          </a:prstGeom>
        </p:spPr>
        <p:txBody>
          <a:bodyPr vert="horz" lIns="91440" tIns="45720" rIns="91440" bIns="45720" rtlCol="0" anchor="b"/>
          <a:lstStyle>
            <a:lvl1pPr algn="r">
              <a:defRPr sz="1200"/>
            </a:lvl1pPr>
          </a:lstStyle>
          <a:p>
            <a:fld id="{EDB45ACA-6610-4278-BEB5-B5CD17268D77}" type="slidenum">
              <a:rPr lang="en-US" smtClean="0"/>
              <a:t>‹#›</a:t>
            </a:fld>
            <a:endParaRPr lang="en-US"/>
          </a:p>
        </p:txBody>
      </p:sp>
    </p:spTree>
    <p:extLst>
      <p:ext uri="{BB962C8B-B14F-4D97-AF65-F5344CB8AC3E}">
        <p14:creationId xmlns:p14="http://schemas.microsoft.com/office/powerpoint/2010/main" val="27086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D03766-A954-4A08-88C1-61F196CFF323}" type="datetimeFigureOut">
              <a:rPr lang="en-US" smtClean="0"/>
              <a:t>2/14/2023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4E5D82D-32E8-4CC9-B5ED-3A63CE17F6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D03766-A954-4A08-88C1-61F196CFF323}" type="datetimeFigureOut">
              <a:rPr lang="en-US" smtClean="0"/>
              <a:t>2/14/2023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D03766-A954-4A08-88C1-61F196CFF323}" type="datetimeFigureOut">
              <a:rPr lang="en-US" smtClean="0"/>
              <a:t>2/14/2023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D03766-A954-4A08-88C1-61F196CFF323}" type="datetimeFigureOut">
              <a:rPr lang="en-US" smtClean="0"/>
              <a:t>2/14/2023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4E5D82D-32E8-4CC9-B5ED-3A63CE17F62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D03766-A954-4A08-88C1-61F196CFF323}" type="datetimeFigureOut">
              <a:rPr lang="en-US" smtClean="0"/>
              <a:t>2/14/2023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E5D82D-32E8-4CC9-B5ED-3A63CE17F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tifa.kanwal@see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7543800" cy="1831975"/>
          </a:xfrm>
        </p:spPr>
        <p:txBody>
          <a:bodyPr/>
          <a:lstStyle/>
          <a:p>
            <a:r>
              <a:rPr lang="en-US" dirty="0" smtClean="0"/>
              <a:t>MATH-352</a:t>
            </a:r>
            <a:br>
              <a:rPr lang="en-US" dirty="0" smtClean="0"/>
            </a:br>
            <a:r>
              <a:rPr lang="en-US" dirty="0" smtClean="0"/>
              <a:t>Numerical Methods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a:t>Atifa</a:t>
            </a:r>
            <a:r>
              <a:rPr lang="en-US" dirty="0"/>
              <a:t> </a:t>
            </a:r>
            <a:r>
              <a:rPr lang="en-US" dirty="0" err="1"/>
              <a:t>Kanwal</a:t>
            </a:r>
            <a:endParaRPr lang="en-US" dirty="0"/>
          </a:p>
          <a:p>
            <a:r>
              <a:rPr lang="en-US" dirty="0">
                <a:hlinkClick r:id="rId2"/>
              </a:rPr>
              <a:t>atifa.kanwal@seecs.edu.pk</a:t>
            </a:r>
            <a:endParaRPr lang="en-US" dirty="0"/>
          </a:p>
          <a:p>
            <a:r>
              <a:rPr lang="en-US" dirty="0"/>
              <a:t>Office # 303, Faculty Block, SEECS, NUST</a:t>
            </a:r>
          </a:p>
        </p:txBody>
      </p:sp>
    </p:spTree>
    <p:extLst>
      <p:ext uri="{BB962C8B-B14F-4D97-AF65-F5344CB8AC3E}">
        <p14:creationId xmlns:p14="http://schemas.microsoft.com/office/powerpoint/2010/main" val="65557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False Position Method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81329"/>
                <a:ext cx="8229600" cy="4309872"/>
              </a:xfrm>
            </p:spPr>
            <p:txBody>
              <a:bodyPr>
                <a:normAutofit/>
              </a:bodyPr>
              <a:lstStyle/>
              <a:p>
                <a:r>
                  <a:rPr lang="en-US" sz="2200" dirty="0" smtClean="0"/>
                  <a:t>In this method we approximate the curve </a:t>
                </a:r>
                <a14:m>
                  <m:oMath xmlns:m="http://schemas.openxmlformats.org/officeDocument/2006/math">
                    <m:r>
                      <a:rPr lang="en-US" sz="2200" b="0" i="1" smtClean="0">
                        <a:latin typeface="Cambria Math"/>
                      </a:rPr>
                      <m:t>𝑓</m:t>
                    </m:r>
                    <m:d>
                      <m:dPr>
                        <m:ctrlPr>
                          <a:rPr lang="en-US" sz="2200" b="0" i="1" smtClean="0">
                            <a:latin typeface="Cambria Math"/>
                          </a:rPr>
                        </m:ctrlPr>
                      </m:dPr>
                      <m:e>
                        <m:r>
                          <a:rPr lang="en-US" sz="2200" b="0" i="1" smtClean="0">
                            <a:latin typeface="Cambria Math"/>
                          </a:rPr>
                          <m:t>𝑥</m:t>
                        </m:r>
                      </m:e>
                    </m:d>
                  </m:oMath>
                </a14:m>
                <a:r>
                  <a:rPr lang="en-US" sz="2200" dirty="0" smtClean="0"/>
                  <a:t> by a straight line between </a:t>
                </a:r>
                <a14:m>
                  <m:oMath xmlns:m="http://schemas.openxmlformats.org/officeDocument/2006/math">
                    <m:r>
                      <a:rPr lang="en-US" sz="2200" b="0" i="1" smtClean="0">
                        <a:latin typeface="Cambria Math"/>
                      </a:rPr>
                      <m:t>𝑎</m:t>
                    </m:r>
                  </m:oMath>
                </a14:m>
                <a:r>
                  <a:rPr lang="en-US" sz="2200" dirty="0" smtClean="0"/>
                  <a:t> and </a:t>
                </a:r>
                <a14:m>
                  <m:oMath xmlns:m="http://schemas.openxmlformats.org/officeDocument/2006/math">
                    <m:r>
                      <a:rPr lang="en-US" sz="2200" b="0" i="1" smtClean="0">
                        <a:latin typeface="Cambria Math"/>
                      </a:rPr>
                      <m:t>𝑏</m:t>
                    </m:r>
                  </m:oMath>
                </a14:m>
                <a:r>
                  <a:rPr lang="en-US" sz="2200" dirty="0" smtClean="0"/>
                  <a:t>. The intersection of this line with </a:t>
                </a:r>
                <a14:m>
                  <m:oMath xmlns:m="http://schemas.openxmlformats.org/officeDocument/2006/math">
                    <m:r>
                      <a:rPr lang="en-US" sz="2200" b="0" i="1" smtClean="0">
                        <a:latin typeface="Cambria Math"/>
                      </a:rPr>
                      <m:t>𝑥</m:t>
                    </m:r>
                    <m:r>
                      <a:rPr lang="en-US" sz="2200" b="0" i="1" smtClean="0">
                        <a:latin typeface="Cambria Math"/>
                      </a:rPr>
                      <m:t>−</m:t>
                    </m:r>
                    <m:r>
                      <a:rPr lang="en-US" sz="2200" b="0" i="1" smtClean="0">
                        <a:latin typeface="Cambria Math"/>
                      </a:rPr>
                      <m:t>𝑎𝑥𝑖𝑠</m:t>
                    </m:r>
                  </m:oMath>
                </a14:m>
                <a:r>
                  <a:rPr lang="en-US" sz="2200" dirty="0" smtClean="0"/>
                  <a:t> represents the improved estimate of the root of the equation </a:t>
                </a:r>
                <a14:m>
                  <m:oMath xmlns:m="http://schemas.openxmlformats.org/officeDocument/2006/math">
                    <m:r>
                      <a:rPr lang="en-US" sz="2200" b="0" i="1" smtClean="0">
                        <a:latin typeface="Cambria Math"/>
                      </a:rPr>
                      <m:t>𝑓</m:t>
                    </m:r>
                    <m:d>
                      <m:dPr>
                        <m:ctrlPr>
                          <a:rPr lang="en-US" sz="2200" b="0" i="1" smtClean="0">
                            <a:latin typeface="Cambria Math"/>
                          </a:rPr>
                        </m:ctrlPr>
                      </m:dPr>
                      <m:e>
                        <m:r>
                          <a:rPr lang="en-US" sz="2200" b="0" i="1" smtClean="0">
                            <a:latin typeface="Cambria Math"/>
                          </a:rPr>
                          <m:t>𝑥</m:t>
                        </m:r>
                      </m:e>
                    </m:d>
                    <m:r>
                      <a:rPr lang="en-US" sz="2200" b="0" i="1" smtClean="0">
                        <a:latin typeface="Cambria Math"/>
                      </a:rPr>
                      <m:t>=0</m:t>
                    </m:r>
                  </m:oMath>
                </a14:m>
                <a:r>
                  <a:rPr lang="en-US" sz="2200" dirty="0" smtClean="0"/>
                  <a:t>.</a:t>
                </a:r>
              </a:p>
              <a:p>
                <a:endParaRPr lang="en-US" sz="2200" dirty="0" smtClean="0"/>
              </a:p>
              <a:p>
                <a:r>
                  <a:rPr lang="en-US" sz="2200" dirty="0" smtClean="0"/>
                  <a:t>The fact that, the replacement of the curve by a straight line gives a false position of the root, is the origin of the name, “Method of false Position” or in Latin “ </a:t>
                </a:r>
                <a:r>
                  <a:rPr lang="en-US" sz="2200" dirty="0" err="1" smtClean="0"/>
                  <a:t>Regula-Falsi</a:t>
                </a:r>
                <a:r>
                  <a:rPr lang="en-US" sz="2200" dirty="0" smtClean="0"/>
                  <a:t> Method” </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81329"/>
                <a:ext cx="8229600" cy="4309872"/>
              </a:xfrm>
              <a:blipFill rotWithShape="1">
                <a:blip r:embed="rId2"/>
                <a:stretch>
                  <a:fillRect t="-707" r="-1852"/>
                </a:stretch>
              </a:blipFill>
            </p:spPr>
            <p:txBody>
              <a:bodyPr/>
              <a:lstStyle/>
              <a:p>
                <a:r>
                  <a:rPr lang="en-US">
                    <a:noFill/>
                  </a:rPr>
                  <a:t> </a:t>
                </a:r>
              </a:p>
            </p:txBody>
          </p:sp>
        </mc:Fallback>
      </mc:AlternateContent>
    </p:spTree>
    <p:extLst>
      <p:ext uri="{BB962C8B-B14F-4D97-AF65-F5344CB8AC3E}">
        <p14:creationId xmlns:p14="http://schemas.microsoft.com/office/powerpoint/2010/main" val="3184965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False Position </a:t>
            </a:r>
            <a:r>
              <a:rPr lang="en-US" sz="3600" dirty="0" smtClean="0"/>
              <a:t>Method Graphically</a:t>
            </a:r>
            <a:endParaRPr lang="en-US" sz="3600" dirty="0"/>
          </a:p>
        </p:txBody>
      </p:sp>
      <p:grpSp>
        <p:nvGrpSpPr>
          <p:cNvPr id="33" name="Group 32"/>
          <p:cNvGrpSpPr/>
          <p:nvPr/>
        </p:nvGrpSpPr>
        <p:grpSpPr>
          <a:xfrm>
            <a:off x="1676400" y="1809549"/>
            <a:ext cx="5867400" cy="3753051"/>
            <a:chOff x="1676400" y="1809549"/>
            <a:chExt cx="5867400" cy="3753051"/>
          </a:xfrm>
        </p:grpSpPr>
        <p:cxnSp>
          <p:nvCxnSpPr>
            <p:cNvPr id="5" name="Straight Arrow Connector 4"/>
            <p:cNvCxnSpPr/>
            <p:nvPr/>
          </p:nvCxnSpPr>
          <p:spPr>
            <a:xfrm>
              <a:off x="2242686" y="1809549"/>
              <a:ext cx="43314" cy="3753051"/>
            </a:xfrm>
            <a:prstGeom prst="straightConnector1">
              <a:avLst/>
            </a:prstGeom>
            <a:ln w="127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676400" y="4953000"/>
              <a:ext cx="5867400" cy="0"/>
            </a:xfrm>
            <a:prstGeom prst="straightConnector1">
              <a:avLst/>
            </a:prstGeom>
            <a:ln w="127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Freeform 11"/>
          <p:cNvSpPr/>
          <p:nvPr/>
        </p:nvSpPr>
        <p:spPr>
          <a:xfrm>
            <a:off x="3234088" y="2868328"/>
            <a:ext cx="2829828" cy="2781701"/>
          </a:xfrm>
          <a:custGeom>
            <a:avLst/>
            <a:gdLst>
              <a:gd name="connsiteX0" fmla="*/ 0 w 2829828"/>
              <a:gd name="connsiteY0" fmla="*/ 2781701 h 2781701"/>
              <a:gd name="connsiteX1" fmla="*/ 2127184 w 2829828"/>
              <a:gd name="connsiteY1" fmla="*/ 1780674 h 2781701"/>
              <a:gd name="connsiteX2" fmla="*/ 2829828 w 2829828"/>
              <a:gd name="connsiteY2" fmla="*/ 0 h 2781701"/>
              <a:gd name="connsiteX3" fmla="*/ 2829828 w 2829828"/>
              <a:gd name="connsiteY3" fmla="*/ 0 h 2781701"/>
            </a:gdLst>
            <a:ahLst/>
            <a:cxnLst>
              <a:cxn ang="0">
                <a:pos x="connsiteX0" y="connsiteY0"/>
              </a:cxn>
              <a:cxn ang="0">
                <a:pos x="connsiteX1" y="connsiteY1"/>
              </a:cxn>
              <a:cxn ang="0">
                <a:pos x="connsiteX2" y="connsiteY2"/>
              </a:cxn>
              <a:cxn ang="0">
                <a:pos x="connsiteX3" y="connsiteY3"/>
              </a:cxn>
            </a:cxnLst>
            <a:rect l="l" t="t" r="r" b="b"/>
            <a:pathLst>
              <a:path w="2829828" h="2781701">
                <a:moveTo>
                  <a:pt x="0" y="2781701"/>
                </a:moveTo>
                <a:cubicBezTo>
                  <a:pt x="827773" y="2512996"/>
                  <a:pt x="1655546" y="2244291"/>
                  <a:pt x="2127184" y="1780674"/>
                </a:cubicBezTo>
                <a:cubicBezTo>
                  <a:pt x="2598822" y="1317057"/>
                  <a:pt x="2829828" y="0"/>
                  <a:pt x="2829828" y="0"/>
                </a:cubicBezTo>
                <a:lnTo>
                  <a:pt x="2829828"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endCxn id="12" idx="2"/>
          </p:cNvCxnSpPr>
          <p:nvPr/>
        </p:nvCxnSpPr>
        <p:spPr>
          <a:xfrm flipV="1">
            <a:off x="3234088" y="2868328"/>
            <a:ext cx="2829828" cy="2781701"/>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86200" y="4926532"/>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00400" y="49072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19800" y="49072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endCxn id="12" idx="2"/>
          </p:cNvCxnSpPr>
          <p:nvPr/>
        </p:nvCxnSpPr>
        <p:spPr>
          <a:xfrm flipV="1">
            <a:off x="3886200" y="2868328"/>
            <a:ext cx="2177716" cy="2564732"/>
          </a:xfrm>
          <a:prstGeom prst="straightConnector1">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4"/>
          </p:cNvCxnSpPr>
          <p:nvPr/>
        </p:nvCxnSpPr>
        <p:spPr>
          <a:xfrm flipH="1">
            <a:off x="3886200" y="4972251"/>
            <a:ext cx="38100" cy="46080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3048000" y="48768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048000" y="4876800"/>
                <a:ext cx="457200"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835316" y="49530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𝑏</m:t>
                          </m:r>
                        </m:e>
                        <m:sub>
                          <m:r>
                            <a:rPr lang="en-US" b="0" i="1" smtClean="0">
                              <a:latin typeface="Cambria Math"/>
                            </a:rPr>
                            <m:t>1</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835316" y="4953000"/>
                <a:ext cx="45720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835316" y="2456228"/>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sSub>
                            <m:sSubPr>
                              <m:ctrlPr>
                                <a:rPr lang="en-US" i="1" smtClean="0">
                                  <a:latin typeface="Cambria Math"/>
                                </a:rPr>
                              </m:ctrlPr>
                            </m:sSubPr>
                            <m:e>
                              <m:r>
                                <a:rPr lang="en-US" b="0" i="1" smtClean="0">
                                  <a:latin typeface="Cambria Math"/>
                                </a:rPr>
                                <m:t>𝑏</m:t>
                              </m:r>
                            </m:e>
                            <m:sub>
                              <m:r>
                                <a:rPr lang="en-US" b="0" i="1" smtClean="0">
                                  <a:latin typeface="Cambria Math"/>
                                </a:rPr>
                                <m:t>1</m:t>
                              </m:r>
                            </m:sub>
                          </m:sSub>
                        </m:e>
                      </m:d>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835316" y="2456228"/>
                <a:ext cx="762000" cy="369332"/>
              </a:xfrm>
              <a:prstGeom prst="rect">
                <a:avLst/>
              </a:prstGeom>
              <a:blipFill rotWithShape="1">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895600" y="5650029"/>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sSub>
                            <m:sSubPr>
                              <m:ctrlPr>
                                <a:rPr lang="en-US" i="1" smtClean="0">
                                  <a:latin typeface="Cambria Math"/>
                                </a:rPr>
                              </m:ctrlPr>
                            </m:sSubPr>
                            <m:e>
                              <m:r>
                                <a:rPr lang="en-US" b="0" i="1" smtClean="0">
                                  <a:latin typeface="Cambria Math"/>
                                </a:rPr>
                                <m:t>𝑎</m:t>
                              </m:r>
                            </m:e>
                            <m:sub>
                              <m:r>
                                <a:rPr lang="en-US" b="0" i="1" smtClean="0">
                                  <a:latin typeface="Cambria Math"/>
                                </a:rPr>
                                <m:t>1</m:t>
                              </m:r>
                            </m:sub>
                          </m:sSub>
                        </m:e>
                      </m:d>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895600" y="5650029"/>
                <a:ext cx="762000" cy="369332"/>
              </a:xfrm>
              <a:prstGeom prst="rect">
                <a:avLst/>
              </a:prstGeom>
              <a:blipFill rotWithShape="1">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695700" y="450746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695700" y="4507468"/>
                <a:ext cx="457200" cy="369332"/>
              </a:xfrm>
              <a:prstGeom prst="rect">
                <a:avLst/>
              </a:prstGeom>
              <a:blipFill rotWithShape="1">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81400" y="541020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sSub>
                            <m:sSubPr>
                              <m:ctrlPr>
                                <a:rPr lang="en-US" i="1" smtClean="0">
                                  <a:latin typeface="Cambria Math"/>
                                </a:rPr>
                              </m:ctrlPr>
                            </m:sSubPr>
                            <m:e>
                              <m:r>
                                <a:rPr lang="en-US" b="0" i="1" smtClean="0">
                                  <a:latin typeface="Cambria Math"/>
                                </a:rPr>
                                <m:t>𝑝</m:t>
                              </m:r>
                            </m:e>
                            <m:sub>
                              <m:r>
                                <a:rPr lang="en-US" b="0" i="1" smtClean="0">
                                  <a:latin typeface="Cambria Math"/>
                                </a:rPr>
                                <m:t>1</m:t>
                              </m:r>
                            </m:sub>
                          </m:sSub>
                        </m:e>
                      </m:d>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3581400" y="5410200"/>
                <a:ext cx="762000" cy="369332"/>
              </a:xfrm>
              <a:prstGeom prst="rect">
                <a:avLst/>
              </a:prstGeom>
              <a:blipFill rotWithShape="1">
                <a:blip r:embed="rId7"/>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0661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arn(inVertic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Formula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55509"/>
                <a:ext cx="8229600" cy="4864291"/>
              </a:xfrm>
            </p:spPr>
            <p:txBody>
              <a:bodyPr>
                <a:noAutofit/>
              </a:bodyPr>
              <a:lstStyle/>
              <a:p>
                <a:pPr marL="0" indent="0">
                  <a:buNone/>
                </a:pPr>
                <a:r>
                  <a:rPr lang="en-US" sz="2200" dirty="0" smtClean="0"/>
                  <a:t>Let </a:t>
                </a:r>
                <a14:m>
                  <m:oMath xmlns:m="http://schemas.openxmlformats.org/officeDocument/2006/math">
                    <m:sSub>
                      <m:sSubPr>
                        <m:ctrlPr>
                          <a:rPr lang="en-US" sz="2200" i="1" smtClean="0">
                            <a:latin typeface="Cambria Math"/>
                          </a:rPr>
                        </m:ctrlPr>
                      </m:sSubPr>
                      <m:e>
                        <m:r>
                          <a:rPr lang="en-US" sz="2200" b="0" i="1" smtClean="0">
                            <a:latin typeface="Cambria Math"/>
                          </a:rPr>
                          <m:t>𝑎</m:t>
                        </m:r>
                      </m:e>
                      <m:sub>
                        <m:r>
                          <a:rPr lang="en-US" sz="2200" b="0" i="1" smtClean="0">
                            <a:latin typeface="Cambria Math"/>
                          </a:rPr>
                          <m:t>1</m:t>
                        </m:r>
                      </m:sub>
                    </m:sSub>
                  </m:oMath>
                </a14:m>
                <a:r>
                  <a:rPr lang="en-US" sz="2200" dirty="0" smtClean="0"/>
                  <a:t> and </a:t>
                </a:r>
                <a14:m>
                  <m:oMath xmlns:m="http://schemas.openxmlformats.org/officeDocument/2006/math">
                    <m:sSub>
                      <m:sSubPr>
                        <m:ctrlPr>
                          <a:rPr lang="en-US" sz="2200" i="1" smtClean="0">
                            <a:latin typeface="Cambria Math"/>
                          </a:rPr>
                        </m:ctrlPr>
                      </m:sSubPr>
                      <m:e>
                        <m:r>
                          <a:rPr lang="en-US" sz="2200" b="0" i="1" smtClean="0">
                            <a:latin typeface="Cambria Math"/>
                          </a:rPr>
                          <m:t>𝑏</m:t>
                        </m:r>
                      </m:e>
                      <m:sub>
                        <m:r>
                          <a:rPr lang="en-US" sz="2200" b="0" i="1" smtClean="0">
                            <a:latin typeface="Cambria Math"/>
                          </a:rPr>
                          <m:t>1</m:t>
                        </m:r>
                      </m:sub>
                    </m:sSub>
                  </m:oMath>
                </a14:m>
                <a:r>
                  <a:rPr lang="en-US" sz="2200" dirty="0" smtClean="0"/>
                  <a:t> be initial approximation such that </a:t>
                </a:r>
                <a14:m>
                  <m:oMath xmlns:m="http://schemas.openxmlformats.org/officeDocument/2006/math">
                    <m:r>
                      <a:rPr lang="en-US" sz="2200" b="0" i="1" smtClean="0">
                        <a:latin typeface="Cambria Math"/>
                      </a:rPr>
                      <m:t>𝑓</m:t>
                    </m:r>
                    <m:d>
                      <m:dPr>
                        <m:ctrlPr>
                          <a:rPr lang="en-US" sz="2200" b="0" i="1" smtClean="0">
                            <a:latin typeface="Cambria Math"/>
                          </a:rPr>
                        </m:ctrlPr>
                      </m:dPr>
                      <m:e>
                        <m:sSub>
                          <m:sSubPr>
                            <m:ctrlPr>
                              <a:rPr lang="en-US" sz="2200" i="1">
                                <a:latin typeface="Cambria Math"/>
                              </a:rPr>
                            </m:ctrlPr>
                          </m:sSubPr>
                          <m:e>
                            <m:r>
                              <a:rPr lang="en-US" sz="2200" b="0" i="1" smtClean="0">
                                <a:latin typeface="Cambria Math"/>
                              </a:rPr>
                              <m:t>𝑎</m:t>
                            </m:r>
                          </m:e>
                          <m:sub>
                            <m:r>
                              <a:rPr lang="en-US" sz="2200" b="0" i="1" smtClean="0">
                                <a:latin typeface="Cambria Math"/>
                              </a:rPr>
                              <m:t>1</m:t>
                            </m:r>
                          </m:sub>
                        </m:sSub>
                      </m:e>
                    </m:d>
                    <m:r>
                      <a:rPr lang="en-US" sz="2200" b="0" i="1" smtClean="0">
                        <a:latin typeface="Cambria Math"/>
                      </a:rPr>
                      <m:t>𝑓</m:t>
                    </m:r>
                    <m:d>
                      <m:dPr>
                        <m:ctrlPr>
                          <a:rPr lang="en-US" sz="2200" b="0" i="1" smtClean="0">
                            <a:latin typeface="Cambria Math"/>
                          </a:rPr>
                        </m:ctrlPr>
                      </m:dPr>
                      <m:e>
                        <m:sSub>
                          <m:sSubPr>
                            <m:ctrlPr>
                              <a:rPr lang="en-US" sz="2200" i="1">
                                <a:latin typeface="Cambria Math"/>
                              </a:rPr>
                            </m:ctrlPr>
                          </m:sSubPr>
                          <m:e>
                            <m:r>
                              <a:rPr lang="en-US" sz="2200" b="0" i="1" smtClean="0">
                                <a:latin typeface="Cambria Math"/>
                              </a:rPr>
                              <m:t>𝑏</m:t>
                            </m:r>
                          </m:e>
                          <m:sub>
                            <m:r>
                              <a:rPr lang="en-US" sz="2200" b="0" i="1" smtClean="0">
                                <a:latin typeface="Cambria Math"/>
                              </a:rPr>
                              <m:t>1</m:t>
                            </m:r>
                          </m:sub>
                        </m:sSub>
                      </m:e>
                    </m:d>
                    <m:r>
                      <a:rPr lang="en-US" sz="2200" b="0" i="1" smtClean="0">
                        <a:latin typeface="Cambria Math"/>
                      </a:rPr>
                      <m:t>&lt;0</m:t>
                    </m:r>
                  </m:oMath>
                </a14:m>
                <a:r>
                  <a:rPr lang="en-US" sz="2200" dirty="0"/>
                  <a:t>. Equation of the straight </a:t>
                </a:r>
                <a:r>
                  <a:rPr lang="en-US" sz="2200" dirty="0" smtClean="0"/>
                  <a:t>line by joining </a:t>
                </a:r>
                <a14:m>
                  <m:oMath xmlns:m="http://schemas.openxmlformats.org/officeDocument/2006/math">
                    <m:r>
                      <a:rPr lang="en-US" sz="2200" b="0" i="1" dirty="0" smtClean="0">
                        <a:latin typeface="Cambria Math"/>
                      </a:rPr>
                      <m:t>𝑎</m:t>
                    </m:r>
                    <m:r>
                      <a:rPr lang="en-US" sz="2200" b="0" i="0" smtClean="0">
                        <a:latin typeface="Cambria Math"/>
                      </a:rPr>
                      <m:t>=</m:t>
                    </m:r>
                    <m:sSub>
                      <m:sSubPr>
                        <m:ctrlPr>
                          <a:rPr lang="en-US" sz="2200" i="1">
                            <a:latin typeface="Cambria Math"/>
                          </a:rPr>
                        </m:ctrlPr>
                      </m:sSubPr>
                      <m:e>
                        <m:r>
                          <a:rPr lang="en-US" sz="2200" b="0" i="1" smtClean="0">
                            <a:latin typeface="Cambria Math"/>
                          </a:rPr>
                          <m:t>𝑎</m:t>
                        </m:r>
                      </m:e>
                      <m:sub>
                        <m:r>
                          <a:rPr lang="en-US" sz="2200" b="0" i="1" smtClean="0">
                            <a:latin typeface="Cambria Math"/>
                          </a:rPr>
                          <m:t>1</m:t>
                        </m:r>
                      </m:sub>
                    </m:sSub>
                  </m:oMath>
                </a14:m>
                <a:r>
                  <a:rPr lang="en-US" sz="2200" dirty="0" smtClean="0"/>
                  <a:t> and </a:t>
                </a:r>
                <a14:m>
                  <m:oMath xmlns:m="http://schemas.openxmlformats.org/officeDocument/2006/math">
                    <m:r>
                      <a:rPr lang="en-US" sz="2200" b="0" i="1" dirty="0" smtClean="0">
                        <a:latin typeface="Cambria Math"/>
                      </a:rPr>
                      <m:t>𝑏</m:t>
                    </m:r>
                    <m:r>
                      <a:rPr lang="en-US" sz="2200" b="0" i="0" smtClean="0">
                        <a:latin typeface="Cambria Math"/>
                      </a:rPr>
                      <m:t>=</m:t>
                    </m:r>
                    <m:sSub>
                      <m:sSubPr>
                        <m:ctrlPr>
                          <a:rPr lang="en-US" sz="2200" i="1">
                            <a:latin typeface="Cambria Math"/>
                          </a:rPr>
                        </m:ctrlPr>
                      </m:sSubPr>
                      <m:e>
                        <m:r>
                          <a:rPr lang="en-US" sz="2200" b="0" i="1" smtClean="0">
                            <a:latin typeface="Cambria Math"/>
                          </a:rPr>
                          <m:t>𝑏</m:t>
                        </m:r>
                      </m:e>
                      <m:sub>
                        <m:r>
                          <a:rPr lang="en-US" sz="2200" b="0" i="1" smtClean="0">
                            <a:latin typeface="Cambria Math"/>
                          </a:rPr>
                          <m:t>1</m:t>
                        </m:r>
                      </m:sub>
                    </m:sSub>
                  </m:oMath>
                </a14:m>
                <a:r>
                  <a:rPr lang="en-US" sz="2200" dirty="0" smtClean="0"/>
                  <a:t> is,</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m:t>
                      </m:r>
                      <m:r>
                        <a:rPr lang="en-US" sz="2200" b="0" i="1" smtClean="0">
                          <a:latin typeface="Cambria Math"/>
                        </a:rPr>
                        <m:t>𝑦</m:t>
                      </m:r>
                      <m:r>
                        <a:rPr lang="en-US" sz="2200" b="0" i="1" smtClean="0">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b="0" i="1" smtClean="0">
                          <a:latin typeface="Cambria Math"/>
                        </a:rPr>
                        <m:t>)=</m:t>
                      </m:r>
                      <m:f>
                        <m:fPr>
                          <m:ctrlPr>
                            <a:rPr lang="en-US" sz="2200" b="0" i="1" smtClean="0">
                              <a:latin typeface="Cambria Math"/>
                            </a:rPr>
                          </m:ctrlPr>
                        </m:fPr>
                        <m:num>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r>
                            <a:rPr lang="en-US" sz="2200" b="0" i="1" smtClean="0">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num>
                        <m:den>
                          <m:sSub>
                            <m:sSubPr>
                              <m:ctrlPr>
                                <a:rPr lang="en-US" sz="2200" i="1">
                                  <a:latin typeface="Cambria Math"/>
                                </a:rPr>
                              </m:ctrlPr>
                            </m:sSubPr>
                            <m:e>
                              <m:r>
                                <a:rPr lang="en-US" sz="2200" b="0" i="1" smtClean="0">
                                  <a:latin typeface="Cambria Math"/>
                                </a:rPr>
                                <m:t>𝑏</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b="0" i="1" smtClean="0">
                                  <a:latin typeface="Cambria Math"/>
                                </a:rPr>
                                <m:t>𝑎</m:t>
                              </m:r>
                            </m:e>
                            <m:sub>
                              <m:r>
                                <a:rPr lang="en-US" sz="2200" i="1">
                                  <a:latin typeface="Cambria Math"/>
                                </a:rPr>
                                <m:t>1</m:t>
                              </m:r>
                            </m:sub>
                          </m:sSub>
                        </m:den>
                      </m:f>
                      <m:r>
                        <a:rPr lang="en-US" sz="2200" b="0" i="1" smtClean="0">
                          <a:latin typeface="Cambria Math"/>
                        </a:rPr>
                        <m:t>(</m:t>
                      </m:r>
                      <m:r>
                        <a:rPr lang="en-US" sz="2200" b="0" i="1" smtClean="0">
                          <a:latin typeface="Cambria Math"/>
                        </a:rPr>
                        <m:t>𝑥</m:t>
                      </m:r>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b="0" i="1" smtClean="0">
                          <a:latin typeface="Cambria Math"/>
                        </a:rPr>
                        <m:t>)</m:t>
                      </m:r>
                    </m:oMath>
                  </m:oMathPara>
                </a14:m>
                <a:endParaRPr lang="en-US" sz="2200" dirty="0" smtClean="0"/>
              </a:p>
              <a:p>
                <a:pPr marL="0" indent="0">
                  <a:buNone/>
                </a:pPr>
                <a:r>
                  <a:rPr lang="en-US" sz="2200" dirty="0" smtClean="0"/>
                  <a:t>Let the line intersects </a:t>
                </a:r>
                <a14:m>
                  <m:oMath xmlns:m="http://schemas.openxmlformats.org/officeDocument/2006/math">
                    <m:r>
                      <a:rPr lang="en-US" sz="2200" b="0" i="1" smtClean="0">
                        <a:latin typeface="Cambria Math"/>
                      </a:rPr>
                      <m:t>𝑥</m:t>
                    </m:r>
                    <m:r>
                      <a:rPr lang="en-US" sz="2200" b="0" i="1" smtClean="0">
                        <a:latin typeface="Cambria Math"/>
                      </a:rPr>
                      <m:t>−</m:t>
                    </m:r>
                    <m:r>
                      <a:rPr lang="en-US" sz="2200" b="0" i="1" smtClean="0">
                        <a:latin typeface="Cambria Math"/>
                      </a:rPr>
                      <m:t>𝑎𝑥𝑖𝑠</m:t>
                    </m:r>
                  </m:oMath>
                </a14:m>
                <a:r>
                  <a:rPr lang="en-US" sz="2200" dirty="0" smtClean="0"/>
                  <a:t> at the point </a:t>
                </a:r>
                <a14:m>
                  <m:oMath xmlns:m="http://schemas.openxmlformats.org/officeDocument/2006/math">
                    <m:r>
                      <a:rPr lang="en-US" sz="2200" b="0" i="1" smtClean="0">
                        <a:latin typeface="Cambria Math"/>
                      </a:rPr>
                      <m:t>(</m:t>
                    </m:r>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b="0" i="1" smtClean="0">
                        <a:latin typeface="Cambria Math"/>
                      </a:rPr>
                      <m:t>,0)</m:t>
                    </m:r>
                  </m:oMath>
                </a14:m>
                <a:r>
                  <a:rPr lang="en-US" sz="2200" dirty="0" smtClean="0"/>
                  <a:t> then</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m:t>
                      </m:r>
                      <m:r>
                        <a:rPr lang="en-US" sz="2200" b="0" i="1" smtClean="0">
                          <a:latin typeface="Cambria Math"/>
                        </a:rPr>
                        <m:t>0</m:t>
                      </m:r>
                      <m:r>
                        <a:rPr lang="en-US" sz="2200" i="1">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m:t>
                      </m:r>
                      <m:f>
                        <m:fPr>
                          <m:ctrlPr>
                            <a:rPr lang="en-US" sz="2200" i="1">
                              <a:latin typeface="Cambria Math"/>
                            </a:rPr>
                          </m:ctrlPr>
                        </m:fPr>
                        <m:num>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r>
                            <a:rPr lang="en-US" sz="2200" i="1">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num>
                        <m:den>
                          <m:sSub>
                            <m:sSubPr>
                              <m:ctrlPr>
                                <a:rPr lang="en-US" sz="2200" i="1">
                                  <a:latin typeface="Cambria Math"/>
                                </a:rPr>
                              </m:ctrlPr>
                            </m:sSubPr>
                            <m:e>
                              <m:r>
                                <a:rPr lang="en-US" sz="2200" i="1">
                                  <a:latin typeface="Cambria Math"/>
                                </a:rPr>
                                <m:t>𝑏</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1</m:t>
                              </m:r>
                            </m:sub>
                          </m:sSub>
                        </m:den>
                      </m:f>
                      <m:r>
                        <a:rPr lang="en-US" sz="2200" i="1">
                          <a:latin typeface="Cambria Math"/>
                        </a:rPr>
                        <m:t>(</m:t>
                      </m:r>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i="1">
                          <a:latin typeface="Cambria Math"/>
                        </a:rPr>
                        <m:t>)</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b="0" i="1" smtClean="0">
                          <a:latin typeface="Cambria Math"/>
                        </a:rPr>
                        <m:t>=</m:t>
                      </m:r>
                      <m:f>
                        <m:fPr>
                          <m:ctrlPr>
                            <a:rPr lang="en-US" sz="2200" b="0" i="1" smtClean="0">
                              <a:latin typeface="Cambria Math"/>
                            </a:rPr>
                          </m:ctrlPr>
                        </m:fPr>
                        <m:num>
                          <m:sSub>
                            <m:sSubPr>
                              <m:ctrlPr>
                                <a:rPr lang="en-US" sz="2200" i="1">
                                  <a:latin typeface="Cambria Math"/>
                                </a:rPr>
                              </m:ctrlPr>
                            </m:sSubPr>
                            <m:e>
                              <m:r>
                                <a:rPr lang="en-US" sz="2200" i="1">
                                  <a:latin typeface="Cambria Math"/>
                                </a:rPr>
                                <m:t>𝑏</m:t>
                              </m:r>
                            </m:e>
                            <m:sub>
                              <m:r>
                                <a:rPr lang="en-US" sz="2200" i="1">
                                  <a:latin typeface="Cambria Math"/>
                                </a:rPr>
                                <m:t>1</m:t>
                              </m:r>
                            </m:sub>
                          </m:sSub>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num>
                        <m:den>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den>
                      </m:f>
                      <m:r>
                        <a:rPr lang="en-US" sz="2200" b="0" i="1" smtClean="0">
                          <a:latin typeface="Cambria Math"/>
                        </a:rPr>
                        <m:t>  </m:t>
                      </m:r>
                      <m:r>
                        <a:rPr lang="en-US" sz="2200" b="0" i="1" smtClean="0">
                          <a:solidFill>
                            <a:schemeClr val="tx2"/>
                          </a:solidFill>
                          <a:latin typeface="Cambria Math"/>
                        </a:rPr>
                        <m:t>………(∗)</m:t>
                      </m:r>
                    </m:oMath>
                  </m:oMathPara>
                </a14:m>
                <a:endParaRPr lang="en-US" sz="2200" dirty="0" smtClean="0">
                  <a:solidFill>
                    <a:schemeClr val="tx2"/>
                  </a:solidFill>
                </a:endParaRPr>
              </a:p>
              <a:p>
                <a:pPr marL="0" indent="0">
                  <a:buNone/>
                </a:pPr>
                <a:r>
                  <a:rPr lang="en-US" sz="2200" dirty="0" smtClean="0"/>
                  <a:t>Or </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b="0" i="1" smtClean="0">
                          <a:latin typeface="Cambria Math"/>
                        </a:rPr>
                        <m:t>=</m:t>
                      </m:r>
                      <m:sSub>
                        <m:sSubPr>
                          <m:ctrlPr>
                            <a:rPr lang="en-US" sz="2200" i="1">
                              <a:latin typeface="Cambria Math"/>
                            </a:rPr>
                          </m:ctrlPr>
                        </m:sSubPr>
                        <m:e>
                          <m:r>
                            <a:rPr lang="en-US" sz="2200" i="1">
                              <a:latin typeface="Cambria Math"/>
                            </a:rPr>
                            <m:t>𝑏</m:t>
                          </m:r>
                        </m:e>
                        <m:sub>
                          <m:r>
                            <a:rPr lang="en-US" sz="2200" i="1">
                              <a:latin typeface="Cambria Math"/>
                            </a:rPr>
                            <m:t>1</m:t>
                          </m:r>
                        </m:sub>
                      </m:sSub>
                      <m:r>
                        <a:rPr lang="en-US" sz="2200" b="0" i="1" smtClean="0">
                          <a:latin typeface="Cambria Math"/>
                        </a:rPr>
                        <m:t>−</m:t>
                      </m:r>
                      <m:f>
                        <m:fPr>
                          <m:ctrlPr>
                            <a:rPr lang="en-US" sz="2200" i="1">
                              <a:latin typeface="Cambria Math"/>
                            </a:rPr>
                          </m:ctrlPr>
                        </m:fPr>
                        <m:num>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d>
                            <m:dPr>
                              <m:ctrlPr>
                                <a:rPr lang="en-US" sz="2200" b="0" i="1" smtClean="0">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b="0" i="1" smtClean="0">
                                  <a:latin typeface="Cambria Math"/>
                                </a:rPr>
                                <m:t>−</m:t>
                              </m:r>
                              <m:sSub>
                                <m:sSubPr>
                                  <m:ctrlPr>
                                    <a:rPr lang="en-US" sz="2200" i="1">
                                      <a:latin typeface="Cambria Math"/>
                                    </a:rPr>
                                  </m:ctrlPr>
                                </m:sSubPr>
                                <m:e>
                                  <m:r>
                                    <a:rPr lang="en-US" sz="2200" i="1">
                                      <a:latin typeface="Cambria Math"/>
                                    </a:rPr>
                                    <m:t>𝑏</m:t>
                                  </m:r>
                                </m:e>
                                <m:sub>
                                  <m:r>
                                    <a:rPr lang="en-US" sz="2200" i="1">
                                      <a:latin typeface="Cambria Math"/>
                                    </a:rPr>
                                    <m:t>1</m:t>
                                  </m:r>
                                </m:sub>
                              </m:sSub>
                            </m:e>
                          </m:d>
                        </m:num>
                        <m:den>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den>
                      </m:f>
                      <m:r>
                        <a:rPr lang="en-US" sz="2200" b="0" i="1" smtClean="0">
                          <a:solidFill>
                            <a:schemeClr val="tx2"/>
                          </a:solidFill>
                          <a:latin typeface="Cambria Math"/>
                        </a:rPr>
                        <m:t>………(∗∗)</m:t>
                      </m:r>
                    </m:oMath>
                  </m:oMathPara>
                </a14:m>
                <a:endParaRPr lang="en-US" sz="2200"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55509"/>
                <a:ext cx="8229600" cy="4864291"/>
              </a:xfrm>
              <a:blipFill rotWithShape="1">
                <a:blip r:embed="rId2"/>
                <a:stretch>
                  <a:fillRect l="-889" t="-627"/>
                </a:stretch>
              </a:blipFill>
            </p:spPr>
            <p:txBody>
              <a:bodyPr/>
              <a:lstStyle/>
              <a:p>
                <a:r>
                  <a:rPr lang="en-US">
                    <a:noFill/>
                  </a:rPr>
                  <a:t> </a:t>
                </a:r>
              </a:p>
            </p:txBody>
          </p:sp>
        </mc:Fallback>
      </mc:AlternateContent>
    </p:spTree>
    <p:extLst>
      <p:ext uri="{BB962C8B-B14F-4D97-AF65-F5344CB8AC3E}">
        <p14:creationId xmlns:p14="http://schemas.microsoft.com/office/powerpoint/2010/main" val="361486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smtClean="0"/>
                  <a:t>Choose lower </a:t>
                </a:r>
                <a14:m>
                  <m:oMath xmlns:m="http://schemas.openxmlformats.org/officeDocument/2006/math">
                    <m:sSub>
                      <m:sSubPr>
                        <m:ctrlPr>
                          <a:rPr lang="en-US" sz="2200" i="1">
                            <a:latin typeface="Cambria Math"/>
                          </a:rPr>
                        </m:ctrlPr>
                      </m:sSubPr>
                      <m:e>
                        <m:r>
                          <a:rPr lang="en-US" sz="2200" i="1">
                            <a:latin typeface="Cambria Math"/>
                          </a:rPr>
                          <m:t>𝑎</m:t>
                        </m:r>
                      </m:e>
                      <m:sub>
                        <m:r>
                          <a:rPr lang="en-US" sz="2200" i="1">
                            <a:latin typeface="Cambria Math"/>
                          </a:rPr>
                          <m:t>1</m:t>
                        </m:r>
                      </m:sub>
                    </m:sSub>
                  </m:oMath>
                </a14:m>
                <a:r>
                  <a:rPr lang="en-US" sz="2200" dirty="0"/>
                  <a:t> and upper </a:t>
                </a:r>
                <a14:m>
                  <m:oMath xmlns:m="http://schemas.openxmlformats.org/officeDocument/2006/math">
                    <m:sSub>
                      <m:sSubPr>
                        <m:ctrlPr>
                          <a:rPr lang="en-US" sz="2200" i="1">
                            <a:latin typeface="Cambria Math"/>
                          </a:rPr>
                        </m:ctrlPr>
                      </m:sSubPr>
                      <m:e>
                        <m:r>
                          <a:rPr lang="en-US" sz="2200" i="1">
                            <a:latin typeface="Cambria Math"/>
                          </a:rPr>
                          <m:t>𝑏</m:t>
                        </m:r>
                      </m:e>
                      <m:sub>
                        <m:r>
                          <a:rPr lang="en-US" sz="2200" i="1">
                            <a:latin typeface="Cambria Math"/>
                          </a:rPr>
                          <m:t>1</m:t>
                        </m:r>
                      </m:sub>
                    </m:sSub>
                  </m:oMath>
                </a14:m>
                <a:r>
                  <a:rPr lang="en-US" sz="2200" dirty="0"/>
                  <a:t> guesses for the root such that </a:t>
                </a:r>
                <a:r>
                  <a:rPr lang="en-US" sz="2200" dirty="0" smtClean="0"/>
                  <a:t> </a:t>
                </a:r>
                <a14:m>
                  <m:oMath xmlns:m="http://schemas.openxmlformats.org/officeDocument/2006/math">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r>
                      <a:rPr lang="en-US" sz="2200">
                        <a:latin typeface="Cambria Math"/>
                      </a:rPr>
                      <m:t>&lt;0</m:t>
                    </m:r>
                  </m:oMath>
                </a14:m>
                <a:endParaRPr lang="en-US" sz="2200" dirty="0"/>
              </a:p>
              <a:p>
                <a:pPr marL="457200" indent="-457200">
                  <a:buFont typeface="+mj-lt"/>
                  <a:buAutoNum type="arabicPeriod" startAt="2"/>
                </a:pPr>
                <a:r>
                  <a:rPr lang="en-US" sz="2200" dirty="0"/>
                  <a:t>An estimate </a:t>
                </a:r>
                <a14:m>
                  <m:oMath xmlns:m="http://schemas.openxmlformats.org/officeDocument/2006/math">
                    <m:sSub>
                      <m:sSubPr>
                        <m:ctrlPr>
                          <a:rPr lang="en-US" sz="2200" i="1">
                            <a:latin typeface="Cambria Math"/>
                          </a:rPr>
                        </m:ctrlPr>
                      </m:sSubPr>
                      <m:e>
                        <m:r>
                          <a:rPr lang="en-US" sz="2200" i="1">
                            <a:latin typeface="Cambria Math"/>
                          </a:rPr>
                          <m:t>𝑝</m:t>
                        </m:r>
                      </m:e>
                      <m:sub>
                        <m:r>
                          <a:rPr lang="en-US" sz="2200" i="1">
                            <a:latin typeface="Cambria Math"/>
                          </a:rPr>
                          <m:t>1</m:t>
                        </m:r>
                      </m:sub>
                    </m:sSub>
                  </m:oMath>
                </a14:m>
                <a:r>
                  <a:rPr lang="en-US" sz="2200" dirty="0" smtClean="0"/>
                  <a:t> of </a:t>
                </a:r>
                <a:r>
                  <a:rPr lang="en-US" sz="2200" dirty="0"/>
                  <a:t>the root </a:t>
                </a:r>
                <a14:m>
                  <m:oMath xmlns:m="http://schemas.openxmlformats.org/officeDocument/2006/math">
                    <m:r>
                      <a:rPr lang="en-US" sz="2200" i="1">
                        <a:latin typeface="Cambria Math"/>
                      </a:rPr>
                      <m:t>𝑝</m:t>
                    </m:r>
                  </m:oMath>
                </a14:m>
                <a:r>
                  <a:rPr lang="en-US" sz="2200" dirty="0"/>
                  <a:t> is determined </a:t>
                </a:r>
                <a:r>
                  <a:rPr lang="en-US" sz="2200" dirty="0" smtClean="0"/>
                  <a:t>by </a:t>
                </a:r>
                <a14:m>
                  <m:oMath xmlns:m="http://schemas.openxmlformats.org/officeDocument/2006/math">
                    <m:r>
                      <a:rPr lang="en-US" sz="2200" i="1" dirty="0" smtClean="0">
                        <a:latin typeface="Cambria Math"/>
                      </a:rPr>
                      <m:t>(∗)</m:t>
                    </m:r>
                  </m:oMath>
                </a14:m>
                <a:r>
                  <a:rPr lang="en-US" sz="2200" dirty="0" smtClean="0"/>
                  <a:t> or </a:t>
                </a:r>
                <a14:m>
                  <m:oMath xmlns:m="http://schemas.openxmlformats.org/officeDocument/2006/math">
                    <m:r>
                      <a:rPr lang="en-US" sz="2200" i="1" dirty="0" smtClean="0">
                        <a:latin typeface="Cambria Math"/>
                      </a:rPr>
                      <m:t>(∗∗)</m:t>
                    </m:r>
                  </m:oMath>
                </a14:m>
                <a:endParaRPr lang="en-US" sz="2200" dirty="0" smtClean="0"/>
              </a:p>
              <a:p>
                <a:pPr marL="457200" indent="-457200">
                  <a:buFont typeface="+mj-lt"/>
                  <a:buAutoNum type="arabicPeriod" startAt="2"/>
                </a:pPr>
                <a:r>
                  <a:rPr lang="en-US" sz="2200" dirty="0"/>
                  <a:t>Make the following evaluations to determine in which subinterval the root lies.</a:t>
                </a:r>
              </a:p>
              <a:p>
                <a:pPr marL="457200" indent="-457200">
                  <a:buFont typeface="+mj-lt"/>
                  <a:buAutoNum type="alphaLcPeriod"/>
                </a:pPr>
                <a:r>
                  <a:rPr lang="en-US" sz="2200" dirty="0"/>
                  <a:t>If</a:t>
                </a:r>
                <a14:m>
                  <m:oMath xmlns:m="http://schemas.openxmlformats.org/officeDocument/2006/math">
                    <m:r>
                      <a:rPr lang="en-US" sz="2200" dirty="0">
                        <a:latin typeface="Cambria Math"/>
                      </a:rPr>
                      <m:t> </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𝑎</m:t>
                            </m:r>
                          </m:e>
                          <m:sub>
                            <m:r>
                              <a:rPr lang="en-US" sz="2200" i="1">
                                <a:latin typeface="Cambria Math"/>
                              </a:rPr>
                              <m:t>1</m:t>
                            </m:r>
                          </m:sub>
                        </m:sSub>
                      </m:e>
                    </m:d>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𝑝</m:t>
                            </m:r>
                          </m:e>
                          <m:sub>
                            <m:r>
                              <a:rPr lang="en-US" sz="2200" i="1">
                                <a:latin typeface="Cambria Math"/>
                              </a:rPr>
                              <m:t>1</m:t>
                            </m:r>
                          </m:sub>
                        </m:sSub>
                      </m:e>
                    </m:d>
                    <m:r>
                      <a:rPr lang="en-US" sz="2200">
                        <a:latin typeface="Cambria Math"/>
                      </a:rPr>
                      <m:t>&lt;0</m:t>
                    </m:r>
                  </m:oMath>
                </a14:m>
                <a:r>
                  <a:rPr lang="en-US" sz="2200" dirty="0"/>
                  <a:t> then root lies in </a:t>
                </a:r>
                <a14:m>
                  <m:oMath xmlns:m="http://schemas.openxmlformats.org/officeDocument/2006/math">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i="1">
                        <a:latin typeface="Cambria Math"/>
                      </a:rPr>
                      <m:t>]</m:t>
                    </m:r>
                  </m:oMath>
                </a14:m>
                <a:r>
                  <a:rPr lang="en-US" sz="2200" dirty="0"/>
                  <a:t> then set </a:t>
                </a:r>
                <a14:m>
                  <m:oMath xmlns:m="http://schemas.openxmlformats.org/officeDocument/2006/math">
                    <m:sSub>
                      <m:sSubPr>
                        <m:ctrlPr>
                          <a:rPr lang="en-US" sz="2200" i="1">
                            <a:latin typeface="Cambria Math"/>
                          </a:rPr>
                        </m:ctrlPr>
                      </m:sSubPr>
                      <m:e>
                        <m:r>
                          <a:rPr lang="en-US" sz="2200" i="1">
                            <a:latin typeface="Cambria Math"/>
                          </a:rPr>
                          <m:t>𝑎</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2</m:t>
                        </m:r>
                      </m:sub>
                    </m:sSub>
                  </m:oMath>
                </a14:m>
                <a:r>
                  <a:rPr lang="en-US" sz="2200" dirty="0"/>
                  <a:t> and </a:t>
                </a:r>
                <a14:m>
                  <m:oMath xmlns:m="http://schemas.openxmlformats.org/officeDocument/2006/math">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𝑏</m:t>
                        </m:r>
                      </m:e>
                      <m:sub>
                        <m:r>
                          <a:rPr lang="en-US" sz="2200" i="1">
                            <a:latin typeface="Cambria Math"/>
                          </a:rPr>
                          <m:t>2</m:t>
                        </m:r>
                      </m:sub>
                    </m:sSub>
                  </m:oMath>
                </a14:m>
                <a:r>
                  <a:rPr lang="en-US" sz="2200" dirty="0"/>
                  <a:t> and repeat step 2.</a:t>
                </a:r>
              </a:p>
              <a:p>
                <a:pPr marL="457200" indent="-457200">
                  <a:buFont typeface="+mj-lt"/>
                  <a:buAutoNum type="alphaLcPeriod"/>
                </a:pPr>
                <a:r>
                  <a:rPr lang="en-US" sz="2200" dirty="0"/>
                  <a:t>If</a:t>
                </a:r>
                <a14:m>
                  <m:oMath xmlns:m="http://schemas.openxmlformats.org/officeDocument/2006/math">
                    <m:r>
                      <a:rPr lang="en-US" sz="2200" dirty="0">
                        <a:latin typeface="Cambria Math"/>
                      </a:rPr>
                      <m:t> </m:t>
                    </m:r>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𝑏</m:t>
                            </m:r>
                          </m:e>
                          <m:sub>
                            <m:r>
                              <a:rPr lang="en-US" sz="2200" i="1">
                                <a:latin typeface="Cambria Math"/>
                              </a:rPr>
                              <m:t>1</m:t>
                            </m:r>
                          </m:sub>
                        </m:sSub>
                      </m:e>
                    </m:d>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𝑝</m:t>
                            </m:r>
                          </m:e>
                          <m:sub>
                            <m:r>
                              <a:rPr lang="en-US" sz="2200" i="1">
                                <a:latin typeface="Cambria Math"/>
                              </a:rPr>
                              <m:t>1</m:t>
                            </m:r>
                          </m:sub>
                        </m:sSub>
                      </m:e>
                    </m:d>
                    <m:r>
                      <a:rPr lang="en-US" sz="2200">
                        <a:latin typeface="Cambria Math"/>
                      </a:rPr>
                      <m:t>&lt;0</m:t>
                    </m:r>
                  </m:oMath>
                </a14:m>
                <a:r>
                  <a:rPr lang="en-US" sz="2200" dirty="0"/>
                  <a:t> then root lies in </a:t>
                </a:r>
                <a14:m>
                  <m:oMath xmlns:m="http://schemas.openxmlformats.org/officeDocument/2006/math">
                    <m:r>
                      <a:rPr lang="en-US" sz="2200" i="1">
                        <a:latin typeface="Cambria Math"/>
                      </a:rPr>
                      <m:t>[</m:t>
                    </m:r>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𝑏</m:t>
                        </m:r>
                      </m:e>
                      <m:sub>
                        <m:r>
                          <a:rPr lang="en-US" sz="2200" i="1">
                            <a:latin typeface="Cambria Math"/>
                          </a:rPr>
                          <m:t>1</m:t>
                        </m:r>
                      </m:sub>
                    </m:sSub>
                    <m:r>
                      <a:rPr lang="en-US" sz="2200" i="1">
                        <a:latin typeface="Cambria Math"/>
                      </a:rPr>
                      <m:t>]</m:t>
                    </m:r>
                  </m:oMath>
                </a14:m>
                <a:r>
                  <a:rPr lang="en-US" sz="2200" dirty="0"/>
                  <a:t> then set </a:t>
                </a:r>
                <a14:m>
                  <m:oMath xmlns:m="http://schemas.openxmlformats.org/officeDocument/2006/math">
                    <m:sSub>
                      <m:sSubPr>
                        <m:ctrlPr>
                          <a:rPr lang="en-US" sz="2200" i="1">
                            <a:latin typeface="Cambria Math"/>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𝑎</m:t>
                        </m:r>
                      </m:e>
                      <m:sub>
                        <m:r>
                          <a:rPr lang="en-US" sz="2200" i="1">
                            <a:latin typeface="Cambria Math"/>
                          </a:rPr>
                          <m:t>2</m:t>
                        </m:r>
                      </m:sub>
                    </m:sSub>
                  </m:oMath>
                </a14:m>
                <a:r>
                  <a:rPr lang="en-US" sz="2200" dirty="0"/>
                  <a:t> and </a:t>
                </a:r>
                <a14:m>
                  <m:oMath xmlns:m="http://schemas.openxmlformats.org/officeDocument/2006/math">
                    <m:sSub>
                      <m:sSubPr>
                        <m:ctrlPr>
                          <a:rPr lang="en-US" sz="2200" i="1">
                            <a:latin typeface="Cambria Math"/>
                          </a:rPr>
                        </m:ctrlPr>
                      </m:sSubPr>
                      <m:e>
                        <m:r>
                          <a:rPr lang="en-US" sz="2200" i="1">
                            <a:latin typeface="Cambria Math"/>
                          </a:rPr>
                          <m:t>𝑏</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𝑏</m:t>
                        </m:r>
                      </m:e>
                      <m:sub>
                        <m:r>
                          <a:rPr lang="en-US" sz="2200" i="1">
                            <a:latin typeface="Cambria Math"/>
                          </a:rPr>
                          <m:t>2</m:t>
                        </m:r>
                      </m:sub>
                    </m:sSub>
                  </m:oMath>
                </a14:m>
                <a:r>
                  <a:rPr lang="en-US" sz="2200" dirty="0"/>
                  <a:t> and repeat step 2.</a:t>
                </a:r>
              </a:p>
              <a:p>
                <a:pPr marL="457200" indent="-457200">
                  <a:buFont typeface="+mj-lt"/>
                  <a:buAutoNum type="alphaLcPeriod"/>
                </a:pPr>
                <a:r>
                  <a:rPr lang="en-US" sz="2200" dirty="0"/>
                  <a:t>If </a:t>
                </a:r>
                <a14:m>
                  <m:oMath xmlns:m="http://schemas.openxmlformats.org/officeDocument/2006/math">
                    <m:r>
                      <a:rPr lang="en-US" sz="2200" i="1">
                        <a:latin typeface="Cambria Math"/>
                      </a:rPr>
                      <m:t>𝑓</m:t>
                    </m:r>
                    <m:d>
                      <m:dPr>
                        <m:ctrlPr>
                          <a:rPr lang="en-US" sz="2200" i="1">
                            <a:latin typeface="Cambria Math"/>
                          </a:rPr>
                        </m:ctrlPr>
                      </m:dPr>
                      <m:e>
                        <m:sSub>
                          <m:sSubPr>
                            <m:ctrlPr>
                              <a:rPr lang="en-US" sz="2200" i="1">
                                <a:latin typeface="Cambria Math"/>
                              </a:rPr>
                            </m:ctrlPr>
                          </m:sSubPr>
                          <m:e>
                            <m:r>
                              <a:rPr lang="en-US" sz="2200" i="1">
                                <a:latin typeface="Cambria Math"/>
                              </a:rPr>
                              <m:t>𝑝</m:t>
                            </m:r>
                          </m:e>
                          <m:sub>
                            <m:r>
                              <a:rPr lang="en-US" sz="2200" i="1">
                                <a:latin typeface="Cambria Math"/>
                              </a:rPr>
                              <m:t>1</m:t>
                            </m:r>
                          </m:sub>
                        </m:sSub>
                      </m:e>
                    </m:d>
                    <m:r>
                      <a:rPr lang="en-US" sz="2200" i="1">
                        <a:latin typeface="Cambria Math"/>
                      </a:rPr>
                      <m:t>=0</m:t>
                    </m:r>
                  </m:oMath>
                </a14:m>
                <a:r>
                  <a:rPr lang="en-US" sz="2200" dirty="0"/>
                  <a:t> the </a:t>
                </a:r>
                <a14:m>
                  <m:oMath xmlns:m="http://schemas.openxmlformats.org/officeDocument/2006/math">
                    <m:r>
                      <a:rPr lang="en-US" sz="2200" i="1">
                        <a:latin typeface="Cambria Math"/>
                      </a:rPr>
                      <m:t>𝑥</m:t>
                    </m:r>
                    <m:r>
                      <a:rPr lang="en-US" sz="2200" i="1">
                        <a:latin typeface="Cambria Math"/>
                      </a:rPr>
                      <m:t>=</m:t>
                    </m:r>
                    <m:sSub>
                      <m:sSubPr>
                        <m:ctrlPr>
                          <a:rPr lang="en-US" sz="2200" i="1">
                            <a:latin typeface="Cambria Math"/>
                          </a:rPr>
                        </m:ctrlPr>
                      </m:sSubPr>
                      <m:e>
                        <m:r>
                          <a:rPr lang="en-US" sz="2200" i="1">
                            <a:latin typeface="Cambria Math"/>
                          </a:rPr>
                          <m:t>𝑝</m:t>
                        </m:r>
                      </m:e>
                      <m:sub>
                        <m:r>
                          <a:rPr lang="en-US" sz="2200" i="1">
                            <a:latin typeface="Cambria Math"/>
                          </a:rPr>
                          <m:t>1</m:t>
                        </m:r>
                      </m:sub>
                    </m:sSub>
                  </m:oMath>
                </a14:m>
                <a:r>
                  <a:rPr lang="en-US" sz="2200" dirty="0"/>
                  <a:t> is root of the equation </a:t>
                </a:r>
                <a14:m>
                  <m:oMath xmlns:m="http://schemas.openxmlformats.org/officeDocument/2006/math">
                    <m:r>
                      <a:rPr lang="en-US" sz="2200" i="1">
                        <a:latin typeface="Cambria Math"/>
                      </a:rPr>
                      <m:t>𝑓</m:t>
                    </m:r>
                    <m:d>
                      <m:dPr>
                        <m:ctrlPr>
                          <a:rPr lang="en-US" sz="2200" i="1">
                            <a:latin typeface="Cambria Math"/>
                          </a:rPr>
                        </m:ctrlPr>
                      </m:dPr>
                      <m:e>
                        <m:r>
                          <a:rPr lang="en-US" sz="2200" i="1">
                            <a:latin typeface="Cambria Math"/>
                          </a:rPr>
                          <m:t>𝑥</m:t>
                        </m:r>
                      </m:e>
                    </m:d>
                    <m:r>
                      <a:rPr lang="en-US" sz="2200" i="1">
                        <a:latin typeface="Cambria Math"/>
                      </a:rPr>
                      <m:t>=0</m:t>
                    </m:r>
                  </m:oMath>
                </a14:m>
                <a:r>
                  <a:rPr lang="en-US" sz="2200" dirty="0" smtClean="0"/>
                  <a:t>.</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674" r="-1926"/>
                </a:stretch>
              </a:blipFill>
            </p:spPr>
            <p:txBody>
              <a:bodyPr/>
              <a:lstStyle/>
              <a:p>
                <a:r>
                  <a:rPr lang="en-US">
                    <a:noFill/>
                  </a:rPr>
                  <a:t> </a:t>
                </a:r>
              </a:p>
            </p:txBody>
          </p:sp>
        </mc:Fallback>
      </mc:AlternateContent>
    </p:spTree>
    <p:extLst>
      <p:ext uri="{BB962C8B-B14F-4D97-AF65-F5344CB8AC3E}">
        <p14:creationId xmlns:p14="http://schemas.microsoft.com/office/powerpoint/2010/main" val="2361766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a:bodyPr>
          <a:lstStyle/>
          <a:p>
            <a:r>
              <a:rPr lang="en-US" sz="2800" dirty="0" smtClean="0"/>
              <a:t>Example 3</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305800" cy="5486400"/>
              </a:xfrm>
            </p:spPr>
            <p:txBody>
              <a:bodyPr>
                <a:noAutofit/>
              </a:bodyPr>
              <a:lstStyle/>
              <a:p>
                <a:pPr marL="0" indent="0">
                  <a:buNone/>
                </a:pPr>
                <a:r>
                  <a:rPr lang="en-US" sz="2000" dirty="0" smtClean="0"/>
                  <a:t>You are designing a spherical tank to hold water for a small village in a developing country. The volume of liquid it can hold can be computed as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𝑉</m:t>
                      </m:r>
                      <m:r>
                        <a:rPr lang="en-US" sz="2000" b="0" i="1" smtClean="0">
                          <a:latin typeface="Cambria Math"/>
                        </a:rPr>
                        <m:t>=</m:t>
                      </m:r>
                      <m:r>
                        <a:rPr lang="en-US" sz="2000" b="0" i="1" smtClean="0">
                          <a:latin typeface="Cambria Math"/>
                          <a:ea typeface="Cambria Math"/>
                        </a:rPr>
                        <m:t>𝜋</m:t>
                      </m:r>
                      <m:sSup>
                        <m:sSupPr>
                          <m:ctrlPr>
                            <a:rPr lang="en-US" sz="2000" b="0" i="1" smtClean="0">
                              <a:latin typeface="Cambria Math"/>
                              <a:ea typeface="Cambria Math"/>
                            </a:rPr>
                          </m:ctrlPr>
                        </m:sSupPr>
                        <m:e>
                          <m:r>
                            <a:rPr lang="en-US" sz="2000" b="0" i="1" smtClean="0">
                              <a:latin typeface="Cambria Math"/>
                              <a:ea typeface="Cambria Math"/>
                            </a:rPr>
                            <m:t>h</m:t>
                          </m:r>
                        </m:e>
                        <m:sup>
                          <m:r>
                            <a:rPr lang="en-US" sz="2000" b="0" i="1" smtClean="0">
                              <a:latin typeface="Cambria Math"/>
                              <a:ea typeface="Cambria Math"/>
                            </a:rPr>
                            <m:t>2</m:t>
                          </m:r>
                        </m:sup>
                      </m:sSup>
                      <m:f>
                        <m:fPr>
                          <m:ctrlPr>
                            <a:rPr lang="en-US" sz="2000" b="0" i="1" smtClean="0">
                              <a:latin typeface="Cambria Math"/>
                              <a:ea typeface="Cambria Math"/>
                            </a:rPr>
                          </m:ctrlPr>
                        </m:fPr>
                        <m:num>
                          <m:r>
                            <a:rPr lang="en-US" sz="2000" b="0" i="1" smtClean="0">
                              <a:latin typeface="Cambria Math"/>
                              <a:ea typeface="Cambria Math"/>
                            </a:rPr>
                            <m:t>[3</m:t>
                          </m:r>
                          <m:r>
                            <a:rPr lang="en-US" sz="2000" b="0" i="1" smtClean="0">
                              <a:latin typeface="Cambria Math"/>
                              <a:ea typeface="Cambria Math"/>
                            </a:rPr>
                            <m:t>𝑅</m:t>
                          </m:r>
                          <m:r>
                            <a:rPr lang="en-US" sz="2000" b="0" i="1" smtClean="0">
                              <a:latin typeface="Cambria Math"/>
                              <a:ea typeface="Cambria Math"/>
                            </a:rPr>
                            <m:t>−</m:t>
                          </m:r>
                          <m:r>
                            <a:rPr lang="en-US" sz="2000" b="0" i="1" smtClean="0">
                              <a:latin typeface="Cambria Math"/>
                              <a:ea typeface="Cambria Math"/>
                            </a:rPr>
                            <m:t>h</m:t>
                          </m:r>
                          <m:r>
                            <a:rPr lang="en-US" sz="2000" b="0" i="1" smtClean="0">
                              <a:latin typeface="Cambria Math"/>
                              <a:ea typeface="Cambria Math"/>
                            </a:rPr>
                            <m:t>]</m:t>
                          </m:r>
                        </m:num>
                        <m:den>
                          <m:r>
                            <a:rPr lang="en-US" sz="2000" b="0" i="1" smtClean="0">
                              <a:latin typeface="Cambria Math"/>
                              <a:ea typeface="Cambria Math"/>
                            </a:rPr>
                            <m:t>3</m:t>
                          </m:r>
                        </m:den>
                      </m:f>
                      <m:r>
                        <a:rPr lang="en-US" sz="2000" b="0" i="0" smtClean="0">
                          <a:latin typeface="Cambria Math"/>
                          <a:ea typeface="Cambria Math"/>
                        </a:rPr>
                        <m:t>   </m:t>
                      </m:r>
                    </m:oMath>
                  </m:oMathPara>
                </a14:m>
                <a:endParaRPr lang="en-US" sz="2000" b="0" i="0" dirty="0" smtClean="0">
                  <a:latin typeface="Cambria Math"/>
                  <a:ea typeface="Cambria Math"/>
                </a:endParaRPr>
              </a:p>
              <a:p>
                <a:pPr marL="0" indent="0">
                  <a:buNone/>
                </a:pPr>
                <a14:m>
                  <m:oMath xmlns:m="http://schemas.openxmlformats.org/officeDocument/2006/math">
                    <m:r>
                      <a:rPr lang="en-US" sz="2000" i="1" dirty="0">
                        <a:latin typeface="Cambria Math"/>
                      </a:rPr>
                      <m:t>h</m:t>
                    </m:r>
                    <m:r>
                      <a:rPr lang="en-US" sz="2000" i="1" dirty="0">
                        <a:latin typeface="Cambria Math"/>
                      </a:rPr>
                      <m:t>= </m:t>
                    </m:r>
                    <m:r>
                      <a:rPr lang="en-US" sz="2000" i="1" dirty="0">
                        <a:latin typeface="Cambria Math"/>
                      </a:rPr>
                      <m:t>𝑑𝑒𝑝𝑡h</m:t>
                    </m:r>
                    <m:r>
                      <a:rPr lang="en-US" sz="2000" i="1" dirty="0">
                        <a:latin typeface="Cambria Math"/>
                      </a:rPr>
                      <m:t> </m:t>
                    </m:r>
                    <m:r>
                      <a:rPr lang="en-US" sz="2000" i="1" dirty="0">
                        <a:latin typeface="Cambria Math"/>
                      </a:rPr>
                      <m:t>𝑜𝑓</m:t>
                    </m:r>
                    <m:r>
                      <a:rPr lang="en-US" sz="2000" i="1" dirty="0">
                        <a:latin typeface="Cambria Math"/>
                      </a:rPr>
                      <m:t> </m:t>
                    </m:r>
                    <m:r>
                      <a:rPr lang="en-US" sz="2000" i="1" dirty="0">
                        <a:latin typeface="Cambria Math"/>
                      </a:rPr>
                      <m:t>𝑡h𝑒</m:t>
                    </m:r>
                    <m:r>
                      <a:rPr lang="en-US" sz="2000" i="1" dirty="0">
                        <a:latin typeface="Cambria Math"/>
                      </a:rPr>
                      <m:t> </m:t>
                    </m:r>
                    <m:r>
                      <a:rPr lang="en-US" sz="2000" i="1" dirty="0">
                        <a:latin typeface="Cambria Math"/>
                      </a:rPr>
                      <m:t>𝑤𝑎𝑡𝑒𝑟</m:t>
                    </m:r>
                    <m:r>
                      <a:rPr lang="en-US" sz="2000" i="1" dirty="0">
                        <a:latin typeface="Cambria Math"/>
                      </a:rPr>
                      <m:t> </m:t>
                    </m:r>
                    <m:r>
                      <a:rPr lang="en-US" sz="2000" i="1" dirty="0">
                        <a:latin typeface="Cambria Math"/>
                      </a:rPr>
                      <m:t>𝑖𝑛</m:t>
                    </m:r>
                    <m:r>
                      <a:rPr lang="en-US" sz="2000" i="1" dirty="0">
                        <a:latin typeface="Cambria Math"/>
                      </a:rPr>
                      <m:t> </m:t>
                    </m:r>
                    <m:r>
                      <a:rPr lang="en-US" sz="2000" i="1" dirty="0">
                        <a:latin typeface="Cambria Math"/>
                      </a:rPr>
                      <m:t>𝑡h𝑒</m:t>
                    </m:r>
                    <m:r>
                      <a:rPr lang="en-US" sz="2000" i="1" dirty="0">
                        <a:latin typeface="Cambria Math"/>
                      </a:rPr>
                      <m:t> </m:t>
                    </m:r>
                    <m:r>
                      <a:rPr lang="en-US" sz="2000" i="1" dirty="0">
                        <a:latin typeface="Cambria Math"/>
                      </a:rPr>
                      <m:t>𝑡𝑎𝑛𝑘</m:t>
                    </m:r>
                    <m:r>
                      <a:rPr lang="en-US" sz="2000" i="1" dirty="0">
                        <a:latin typeface="Cambria Math"/>
                      </a:rPr>
                      <m:t> </m:t>
                    </m:r>
                    <m:d>
                      <m:dPr>
                        <m:begChr m:val="["/>
                        <m:endChr m:val="]"/>
                        <m:ctrlPr>
                          <a:rPr lang="en-US" sz="2000" i="1" dirty="0">
                            <a:latin typeface="Cambria Math"/>
                          </a:rPr>
                        </m:ctrlPr>
                      </m:dPr>
                      <m:e>
                        <m:r>
                          <a:rPr lang="en-US" sz="2000" i="1" dirty="0">
                            <a:latin typeface="Cambria Math"/>
                          </a:rPr>
                          <m:t>𝑚</m:t>
                        </m:r>
                      </m:e>
                    </m:d>
                  </m:oMath>
                </a14:m>
                <a:r>
                  <a:rPr lang="en-US" sz="2000" i="1" dirty="0" smtClean="0">
                    <a:latin typeface="Cambria Math"/>
                  </a:rPr>
                  <a:t>,</a:t>
                </a:r>
              </a:p>
              <a:p>
                <a:pPr marL="0" indent="0">
                  <a:buNone/>
                </a:pPr>
                <a14:m>
                  <m:oMath xmlns:m="http://schemas.openxmlformats.org/officeDocument/2006/math">
                    <m:r>
                      <a:rPr lang="en-US" sz="2000" i="1" dirty="0">
                        <a:latin typeface="Cambria Math"/>
                      </a:rPr>
                      <m:t>	</m:t>
                    </m:r>
                    <m:r>
                      <a:rPr lang="en-US" sz="2000" i="1" dirty="0">
                        <a:latin typeface="Cambria Math"/>
                      </a:rPr>
                      <m:t>𝑉</m:t>
                    </m:r>
                    <m:r>
                      <a:rPr lang="en-US" sz="2000" i="1" dirty="0">
                        <a:latin typeface="Cambria Math"/>
                      </a:rPr>
                      <m:t>=</m:t>
                    </m:r>
                    <m:r>
                      <a:rPr lang="en-US" sz="2000" i="1" dirty="0">
                        <a:latin typeface="Cambria Math"/>
                      </a:rPr>
                      <m:t>𝑣𝑜𝑙𝑢𝑚𝑒</m:t>
                    </m:r>
                    <m:r>
                      <a:rPr lang="en-US" sz="2000" b="0" i="1" dirty="0" smtClean="0">
                        <a:latin typeface="Cambria Math"/>
                      </a:rPr>
                      <m:t> </m:t>
                    </m:r>
                    <m:d>
                      <m:dPr>
                        <m:begChr m:val="["/>
                        <m:endChr m:val="]"/>
                        <m:ctrlPr>
                          <a:rPr lang="en-US" sz="2000" b="0" i="1" dirty="0" smtClean="0">
                            <a:latin typeface="Cambria Math"/>
                          </a:rPr>
                        </m:ctrlPr>
                      </m:dPr>
                      <m:e>
                        <m:sSup>
                          <m:sSupPr>
                            <m:ctrlPr>
                              <a:rPr lang="en-US" sz="2000" i="1" dirty="0">
                                <a:latin typeface="Cambria Math"/>
                              </a:rPr>
                            </m:ctrlPr>
                          </m:sSupPr>
                          <m:e>
                            <m:r>
                              <a:rPr lang="en-US" sz="2000" i="1" dirty="0">
                                <a:latin typeface="Cambria Math"/>
                              </a:rPr>
                              <m:t>𝑚</m:t>
                            </m:r>
                          </m:e>
                          <m:sup>
                            <m:r>
                              <a:rPr lang="en-US" sz="2000" i="1" dirty="0">
                                <a:latin typeface="Cambria Math"/>
                              </a:rPr>
                              <m:t>3</m:t>
                            </m:r>
                          </m:sup>
                        </m:sSup>
                      </m:e>
                    </m:d>
                  </m:oMath>
                </a14:m>
                <a:r>
                  <a:rPr lang="en-US" sz="2000" b="0" i="1" dirty="0" smtClean="0">
                    <a:latin typeface="Cambria Math"/>
                  </a:rPr>
                  <a:t>, </a:t>
                </a:r>
              </a:p>
              <a:p>
                <a:pPr marL="0" indent="0">
                  <a:buNone/>
                </a:pPr>
                <a14:m>
                  <m:oMath xmlns:m="http://schemas.openxmlformats.org/officeDocument/2006/math">
                    <m:r>
                      <a:rPr lang="en-US" sz="2000" i="1" dirty="0" smtClean="0">
                        <a:latin typeface="Cambria Math"/>
                      </a:rPr>
                      <m:t>𝑅</m:t>
                    </m:r>
                    <m:r>
                      <a:rPr lang="en-US" sz="2000" i="1" dirty="0" smtClean="0">
                        <a:latin typeface="Cambria Math"/>
                      </a:rPr>
                      <m:t>=</m:t>
                    </m:r>
                    <m:r>
                      <a:rPr lang="en-US" sz="2000" i="1" dirty="0" smtClean="0">
                        <a:latin typeface="Cambria Math"/>
                      </a:rPr>
                      <m:t>𝑟𝑎𝑑𝑖𝑢𝑠</m:t>
                    </m:r>
                    <m:r>
                      <a:rPr lang="en-US" sz="2000" i="1" dirty="0" smtClean="0">
                        <a:latin typeface="Cambria Math"/>
                      </a:rPr>
                      <m:t> </m:t>
                    </m:r>
                    <m:r>
                      <a:rPr lang="en-US" sz="2000" i="1" dirty="0" smtClean="0">
                        <a:latin typeface="Cambria Math"/>
                      </a:rPr>
                      <m:t>𝑜𝑓</m:t>
                    </m:r>
                    <m:r>
                      <a:rPr lang="en-US" sz="2000" i="1" dirty="0" smtClean="0">
                        <a:latin typeface="Cambria Math"/>
                      </a:rPr>
                      <m:t> </m:t>
                    </m:r>
                    <m:r>
                      <a:rPr lang="en-US" sz="2000" i="1" dirty="0" smtClean="0">
                        <a:latin typeface="Cambria Math"/>
                      </a:rPr>
                      <m:t>𝑡h𝑒</m:t>
                    </m:r>
                    <m:r>
                      <a:rPr lang="en-US" sz="2000" i="1" dirty="0" smtClean="0">
                        <a:latin typeface="Cambria Math"/>
                      </a:rPr>
                      <m:t> </m:t>
                    </m:r>
                    <m:r>
                      <a:rPr lang="en-US" sz="2000" i="1" dirty="0" smtClean="0">
                        <a:latin typeface="Cambria Math"/>
                      </a:rPr>
                      <m:t>𝑡𝑎𝑛𝑘</m:t>
                    </m:r>
                    <m:r>
                      <a:rPr lang="en-US" sz="2000" b="0" i="1" dirty="0" smtClean="0">
                        <a:latin typeface="Cambria Math"/>
                      </a:rPr>
                      <m:t>[</m:t>
                    </m:r>
                    <m:r>
                      <a:rPr lang="en-US" sz="2000" i="1" dirty="0" smtClean="0">
                        <a:latin typeface="Cambria Math"/>
                      </a:rPr>
                      <m:t>𝑚</m:t>
                    </m:r>
                    <m:r>
                      <a:rPr lang="en-US" sz="2000" b="0" i="1" dirty="0" smtClean="0">
                        <a:latin typeface="Cambria Math"/>
                      </a:rPr>
                      <m:t>]</m:t>
                    </m:r>
                  </m:oMath>
                </a14:m>
                <a:r>
                  <a:rPr lang="en-US" sz="2000" dirty="0" smtClean="0"/>
                  <a:t>.</a:t>
                </a:r>
              </a:p>
              <a:p>
                <a:pPr marL="0" indent="0">
                  <a:buNone/>
                </a:pPr>
                <a:endParaRPr lang="en-US" sz="2000" dirty="0" smtClean="0"/>
              </a:p>
              <a:p>
                <a:pPr marL="109728" indent="0">
                  <a:buNone/>
                </a:pPr>
                <a:r>
                  <a:rPr lang="en-US" sz="2000" dirty="0"/>
                  <a:t>If </a:t>
                </a:r>
                <a14:m>
                  <m:oMath xmlns:m="http://schemas.openxmlformats.org/officeDocument/2006/math">
                    <m:r>
                      <a:rPr lang="en-US" sz="2000" i="1">
                        <a:latin typeface="Cambria Math"/>
                      </a:rPr>
                      <m:t>𝑅</m:t>
                    </m:r>
                    <m:r>
                      <a:rPr lang="en-US" sz="2000" i="1">
                        <a:latin typeface="Cambria Math"/>
                      </a:rPr>
                      <m:t>=3 </m:t>
                    </m:r>
                    <m:r>
                      <a:rPr lang="en-US" sz="2000" i="1">
                        <a:latin typeface="Cambria Math"/>
                      </a:rPr>
                      <m:t>𝑚</m:t>
                    </m:r>
                  </m:oMath>
                </a14:m>
                <a:r>
                  <a:rPr lang="en-US" sz="2000" dirty="0"/>
                  <a:t>, to what depth must the tank be filled so that it holds </a:t>
                </a:r>
                <a14:m>
                  <m:oMath xmlns:m="http://schemas.openxmlformats.org/officeDocument/2006/math">
                    <m:r>
                      <a:rPr lang="en-US" sz="2000" i="1">
                        <a:latin typeface="Cambria Math"/>
                      </a:rPr>
                      <m:t>30 </m:t>
                    </m:r>
                    <m:sSup>
                      <m:sSupPr>
                        <m:ctrlPr>
                          <a:rPr lang="en-US" sz="2000" i="1">
                            <a:latin typeface="Cambria Math"/>
                          </a:rPr>
                        </m:ctrlPr>
                      </m:sSupPr>
                      <m:e>
                        <m:r>
                          <a:rPr lang="en-US" sz="2000" i="1">
                            <a:latin typeface="Cambria Math"/>
                          </a:rPr>
                          <m:t>𝑚</m:t>
                        </m:r>
                      </m:e>
                      <m:sup>
                        <m:r>
                          <a:rPr lang="en-US" sz="2000" i="1">
                            <a:latin typeface="Cambria Math"/>
                          </a:rPr>
                          <m:t>3</m:t>
                        </m:r>
                      </m:sup>
                    </m:sSup>
                  </m:oMath>
                </a14:m>
                <a:r>
                  <a:rPr lang="en-US" sz="2000" dirty="0"/>
                  <a:t>? Use three iterations of </a:t>
                </a:r>
                <a:r>
                  <a:rPr lang="en-US" sz="2000" dirty="0" smtClean="0"/>
                  <a:t>False Position </a:t>
                </a:r>
                <a:r>
                  <a:rPr lang="en-US" sz="2000" dirty="0"/>
                  <a:t>method to determine the answer using initial guess </a:t>
                </a:r>
                <a14:m>
                  <m:oMath xmlns:m="http://schemas.openxmlformats.org/officeDocument/2006/math">
                    <m:r>
                      <a:rPr lang="en-US" sz="2000" i="1" dirty="0">
                        <a:latin typeface="Cambria Math"/>
                      </a:rPr>
                      <m:t>0</m:t>
                    </m:r>
                  </m:oMath>
                </a14:m>
                <a:r>
                  <a:rPr lang="en-US" sz="2000" dirty="0"/>
                  <a:t> and </a:t>
                </a:r>
                <a14:m>
                  <m:oMath xmlns:m="http://schemas.openxmlformats.org/officeDocument/2006/math">
                    <m:r>
                      <a:rPr lang="en-US" sz="2000" i="1" dirty="0">
                        <a:latin typeface="Cambria Math"/>
                      </a:rPr>
                      <m:t>𝑅</m:t>
                    </m:r>
                  </m:oMath>
                </a14:m>
                <a:r>
                  <a:rPr lang="en-US" sz="2000" dirty="0"/>
                  <a:t>. Calculate </a:t>
                </a:r>
                <a14:m>
                  <m:oMath xmlns:m="http://schemas.openxmlformats.org/officeDocument/2006/math">
                    <m:sSub>
                      <m:sSubPr>
                        <m:ctrlPr>
                          <a:rPr lang="en-US" sz="2000" i="1">
                            <a:latin typeface="Cambria Math"/>
                          </a:rPr>
                        </m:ctrlPr>
                      </m:sSubPr>
                      <m:e>
                        <m:r>
                          <a:rPr lang="en-US" sz="2000" i="1">
                            <a:latin typeface="Cambria Math"/>
                            <a:ea typeface="Cambria Math"/>
                          </a:rPr>
                          <m:t>𝜀</m:t>
                        </m:r>
                      </m:e>
                      <m:sub>
                        <m:r>
                          <a:rPr lang="en-US" sz="2000" i="1">
                            <a:latin typeface="Cambria Math"/>
                          </a:rPr>
                          <m:t>𝑎</m:t>
                        </m:r>
                      </m:sub>
                    </m:sSub>
                  </m:oMath>
                </a14:m>
                <a:r>
                  <a:rPr lang="en-US" sz="2000" dirty="0"/>
                  <a:t> after each </a:t>
                </a:r>
                <a:r>
                  <a:rPr lang="en-US" sz="2000" dirty="0" smtClean="0"/>
                  <a:t>iteration. Perform </a:t>
                </a:r>
                <a:r>
                  <a:rPr lang="en-US" sz="2000" dirty="0"/>
                  <a:t>calculations up to 3 decimal places.</a:t>
                </a:r>
              </a:p>
              <a:p>
                <a:pPr marL="0" indent="0">
                  <a:buNone/>
                </a:pPr>
                <a:r>
                  <a:rPr lang="en-US" sz="2000" b="1" dirty="0" smtClean="0">
                    <a:solidFill>
                      <a:schemeClr val="tx2"/>
                    </a:solidFill>
                  </a:rPr>
                  <a:t>Home </a:t>
                </a:r>
                <a:r>
                  <a:rPr lang="en-US" sz="2000" b="1" dirty="0">
                    <a:solidFill>
                      <a:schemeClr val="tx2"/>
                    </a:solidFill>
                  </a:rPr>
                  <a:t>Exercise:</a:t>
                </a:r>
              </a:p>
              <a:p>
                <a:pPr marL="0" indent="0">
                  <a:buNone/>
                </a:pPr>
                <a:r>
                  <a:rPr lang="en-US" sz="2000" dirty="0"/>
                  <a:t>Approximate </a:t>
                </a:r>
                <a14:m>
                  <m:oMath xmlns:m="http://schemas.openxmlformats.org/officeDocument/2006/math">
                    <m:r>
                      <a:rPr lang="en-US" sz="2000" i="1">
                        <a:latin typeface="Cambria Math"/>
                      </a:rPr>
                      <m:t>h</m:t>
                    </m:r>
                  </m:oMath>
                </a14:m>
                <a:r>
                  <a:rPr lang="en-US" sz="2000" dirty="0"/>
                  <a:t> such that </a:t>
                </a:r>
                <a14:m>
                  <m:oMath xmlns:m="http://schemas.openxmlformats.org/officeDocument/2006/math">
                    <m:sSub>
                      <m:sSubPr>
                        <m:ctrlPr>
                          <a:rPr lang="en-US" sz="2000" i="1">
                            <a:latin typeface="Cambria Math"/>
                          </a:rPr>
                        </m:ctrlPr>
                      </m:sSubPr>
                      <m:e>
                        <m:r>
                          <a:rPr lang="en-US" sz="2000" i="1">
                            <a:latin typeface="Cambria Math"/>
                            <a:ea typeface="Cambria Math"/>
                          </a:rPr>
                          <m:t>𝜀</m:t>
                        </m:r>
                      </m:e>
                      <m:sub>
                        <m:r>
                          <a:rPr lang="en-US" sz="2000" i="1">
                            <a:latin typeface="Cambria Math"/>
                          </a:rPr>
                          <m:t>𝑎</m:t>
                        </m:r>
                      </m:sub>
                    </m:sSub>
                    <m:r>
                      <a:rPr lang="en-US" sz="2000" i="1">
                        <a:latin typeface="Cambria Math"/>
                      </a:rPr>
                      <m:t>&lt;0.5%</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305800" cy="5486400"/>
              </a:xfrm>
              <a:blipFill rotWithShape="1">
                <a:blip r:embed="rId2"/>
                <a:stretch>
                  <a:fillRect l="-808" t="-556"/>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24000"/>
            <a:ext cx="2460212" cy="219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615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4114800"/>
              </a:xfrm>
            </p:spPr>
            <p:txBody>
              <a:bodyPr>
                <a:normAutofit/>
              </a:bodyPr>
              <a:lstStyle/>
              <a:p>
                <a:pPr marL="0" indent="0">
                  <a:buNone/>
                </a:pPr>
                <a:r>
                  <a:rPr lang="en-US" sz="2200" b="1" dirty="0" smtClean="0">
                    <a:solidFill>
                      <a:schemeClr val="tx2"/>
                    </a:solidFill>
                  </a:rPr>
                  <a:t>Advantages:</a:t>
                </a:r>
              </a:p>
              <a:p>
                <a:r>
                  <a:rPr lang="en-US" sz="2200" dirty="0" smtClean="0"/>
                  <a:t>It is always convergent.</a:t>
                </a:r>
                <a:endParaRPr lang="en-US" sz="2200" dirty="0"/>
              </a:p>
              <a:p>
                <a:r>
                  <a:rPr lang="en-US" sz="2200" dirty="0" smtClean="0"/>
                  <a:t>Error can be controlled.</a:t>
                </a:r>
              </a:p>
              <a:p>
                <a:endParaRPr lang="en-US" sz="2200" dirty="0"/>
              </a:p>
              <a:p>
                <a:endParaRPr lang="en-US" sz="2200" dirty="0" smtClean="0"/>
              </a:p>
              <a:p>
                <a:pPr marL="0" indent="0">
                  <a:buNone/>
                </a:pPr>
                <a:r>
                  <a:rPr lang="en-US" sz="2200" b="1" dirty="0" smtClean="0">
                    <a:solidFill>
                      <a:schemeClr val="tx2"/>
                    </a:solidFill>
                  </a:rPr>
                  <a:t>Drawbacks:</a:t>
                </a:r>
              </a:p>
              <a:p>
                <a:r>
                  <a:rPr lang="en-US" sz="2200" dirty="0" smtClean="0"/>
                  <a:t>In some cases convergence is slow.</a:t>
                </a:r>
              </a:p>
              <a:p>
                <a:r>
                  <a:rPr lang="en-US" sz="2200" dirty="0" smtClean="0"/>
                  <a:t>In the case, </a:t>
                </a:r>
                <a14:m>
                  <m:oMath xmlns:m="http://schemas.openxmlformats.org/officeDocument/2006/math">
                    <m:r>
                      <a:rPr lang="en-US" sz="2200" b="0" i="1" smtClean="0">
                        <a:latin typeface="Cambria Math"/>
                      </a:rPr>
                      <m:t>𝑓</m:t>
                    </m:r>
                    <m:r>
                      <a:rPr lang="en-US" sz="2200" b="0" i="1" smtClean="0">
                        <a:latin typeface="Cambria Math"/>
                      </a:rPr>
                      <m:t>(</m:t>
                    </m:r>
                    <m:r>
                      <a:rPr lang="en-US" sz="2200" b="0" i="1" smtClean="0">
                        <a:latin typeface="Cambria Math"/>
                      </a:rPr>
                      <m:t>𝑥</m:t>
                    </m:r>
                    <m:r>
                      <a:rPr lang="en-US" sz="2200" b="0" i="1" smtClean="0">
                        <a:latin typeface="Cambria Math"/>
                      </a:rPr>
                      <m:t>)</m:t>
                    </m:r>
                  </m:oMath>
                </a14:m>
                <a:r>
                  <a:rPr lang="en-US" sz="2200" dirty="0" smtClean="0"/>
                  <a:t> does not change sign over the interval, false position method can’t approximate the root.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4114800"/>
              </a:xfrm>
              <a:blipFill rotWithShape="1">
                <a:blip r:embed="rId2"/>
                <a:stretch>
                  <a:fillRect l="-889" t="-889" r="-667"/>
                </a:stretch>
              </a:blipFill>
            </p:spPr>
            <p:txBody>
              <a:bodyPr/>
              <a:lstStyle/>
              <a:p>
                <a:r>
                  <a:rPr lang="en-US">
                    <a:noFill/>
                  </a:rPr>
                  <a:t> </a:t>
                </a:r>
              </a:p>
            </p:txBody>
          </p:sp>
        </mc:Fallback>
      </mc:AlternateContent>
    </p:spTree>
    <p:extLst>
      <p:ext uri="{BB962C8B-B14F-4D97-AF65-F5344CB8AC3E}">
        <p14:creationId xmlns:p14="http://schemas.microsoft.com/office/powerpoint/2010/main" val="3651596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Bisection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3538071" cy="4876800"/>
              </a:xfrm>
            </p:spPr>
            <p:txBody>
              <a:bodyPr>
                <a:normAutofit lnSpcReduction="10000"/>
              </a:bodyPr>
              <a:lstStyle/>
              <a:p>
                <a:r>
                  <a:rPr lang="en-US" sz="2300" dirty="0" smtClean="0"/>
                  <a:t>If a function changes sign over an interval then the function value at the midpoint is evaluated. The location of the root is then determined as lying at the midpoint of the subintervals within which the sign change occurs.</a:t>
                </a:r>
              </a:p>
              <a:p>
                <a14:m>
                  <m:oMath xmlns:m="http://schemas.openxmlformats.org/officeDocument/2006/math">
                    <m:sSub>
                      <m:sSubPr>
                        <m:ctrlPr>
                          <a:rPr lang="en-US" sz="2300" b="1" i="1" smtClean="0">
                            <a:solidFill>
                              <a:schemeClr val="tx2"/>
                            </a:solidFill>
                            <a:latin typeface="Cambria Math"/>
                          </a:rPr>
                        </m:ctrlPr>
                      </m:sSubPr>
                      <m:e>
                        <m:r>
                          <a:rPr lang="en-US" sz="2300" b="1" i="1" smtClean="0">
                            <a:solidFill>
                              <a:schemeClr val="tx2"/>
                            </a:solidFill>
                            <a:latin typeface="Cambria Math"/>
                          </a:rPr>
                          <m:t>𝒑</m:t>
                        </m:r>
                      </m:e>
                      <m:sub>
                        <m:r>
                          <a:rPr lang="en-US" sz="2300" b="1" i="1" smtClean="0">
                            <a:solidFill>
                              <a:schemeClr val="tx2"/>
                            </a:solidFill>
                            <a:latin typeface="Cambria Math"/>
                          </a:rPr>
                          <m:t>𝒊</m:t>
                        </m:r>
                      </m:sub>
                    </m:sSub>
                    <m:r>
                      <a:rPr lang="en-US" sz="2300" b="1" i="1" smtClean="0">
                        <a:solidFill>
                          <a:schemeClr val="tx2"/>
                        </a:solidFill>
                        <a:latin typeface="Cambria Math"/>
                      </a:rPr>
                      <m:t>:</m:t>
                    </m:r>
                    <m:r>
                      <a:rPr lang="en-US" sz="2300" b="1" i="1" smtClean="0">
                        <a:solidFill>
                          <a:schemeClr val="tx2"/>
                        </a:solidFill>
                        <a:latin typeface="Cambria Math"/>
                      </a:rPr>
                      <m:t>𝒎𝒊𝒅𝒑𝒐𝒊𝒏𝒕</m:t>
                    </m:r>
                    <m:r>
                      <a:rPr lang="en-US" sz="2300" b="1" i="1" smtClean="0">
                        <a:solidFill>
                          <a:schemeClr val="tx2"/>
                        </a:solidFill>
                        <a:latin typeface="Cambria Math"/>
                      </a:rPr>
                      <m:t> </m:t>
                    </m:r>
                    <m:r>
                      <a:rPr lang="en-US" sz="2300" b="1" i="1" smtClean="0">
                        <a:solidFill>
                          <a:schemeClr val="tx2"/>
                        </a:solidFill>
                        <a:latin typeface="Cambria Math"/>
                      </a:rPr>
                      <m:t>𝒐𝒇</m:t>
                    </m:r>
                    <m:r>
                      <a:rPr lang="en-US" sz="2300" b="1" i="1" smtClean="0">
                        <a:solidFill>
                          <a:schemeClr val="tx2"/>
                        </a:solidFill>
                        <a:latin typeface="Cambria Math"/>
                      </a:rPr>
                      <m:t> [</m:t>
                    </m:r>
                    <m:sSub>
                      <m:sSubPr>
                        <m:ctrlPr>
                          <a:rPr lang="en-US" sz="2300" b="1" i="1" smtClean="0">
                            <a:solidFill>
                              <a:schemeClr val="tx2"/>
                            </a:solidFill>
                            <a:latin typeface="Cambria Math"/>
                          </a:rPr>
                        </m:ctrlPr>
                      </m:sSubPr>
                      <m:e>
                        <m:r>
                          <a:rPr lang="en-US" sz="2300" b="1" i="1" smtClean="0">
                            <a:solidFill>
                              <a:schemeClr val="tx2"/>
                            </a:solidFill>
                            <a:latin typeface="Cambria Math"/>
                          </a:rPr>
                          <m:t>𝒂</m:t>
                        </m:r>
                      </m:e>
                      <m:sub>
                        <m:r>
                          <a:rPr lang="en-US" sz="2300" b="1" i="1" smtClean="0">
                            <a:solidFill>
                              <a:schemeClr val="tx2"/>
                            </a:solidFill>
                            <a:latin typeface="Cambria Math"/>
                          </a:rPr>
                          <m:t>𝒊</m:t>
                        </m:r>
                      </m:sub>
                    </m:sSub>
                    <m:r>
                      <a:rPr lang="en-US" sz="2300" b="1" i="1" smtClean="0">
                        <a:solidFill>
                          <a:schemeClr val="tx2"/>
                        </a:solidFill>
                        <a:latin typeface="Cambria Math"/>
                      </a:rPr>
                      <m:t>,</m:t>
                    </m:r>
                    <m:sSub>
                      <m:sSubPr>
                        <m:ctrlPr>
                          <a:rPr lang="en-US" sz="2300" b="1" i="1" smtClean="0">
                            <a:solidFill>
                              <a:schemeClr val="tx2"/>
                            </a:solidFill>
                            <a:latin typeface="Cambria Math"/>
                          </a:rPr>
                        </m:ctrlPr>
                      </m:sSubPr>
                      <m:e>
                        <m:r>
                          <a:rPr lang="en-US" sz="2300" b="1" i="1" smtClean="0">
                            <a:solidFill>
                              <a:schemeClr val="tx2"/>
                            </a:solidFill>
                            <a:latin typeface="Cambria Math"/>
                          </a:rPr>
                          <m:t>𝒃</m:t>
                        </m:r>
                      </m:e>
                      <m:sub>
                        <m:r>
                          <a:rPr lang="en-US" sz="2300" b="1" i="1" smtClean="0">
                            <a:solidFill>
                              <a:schemeClr val="tx2"/>
                            </a:solidFill>
                            <a:latin typeface="Cambria Math"/>
                          </a:rPr>
                          <m:t>𝒊</m:t>
                        </m:r>
                      </m:sub>
                    </m:sSub>
                    <m:r>
                      <a:rPr lang="en-US" sz="2300" b="1" i="1" smtClean="0">
                        <a:solidFill>
                          <a:schemeClr val="tx2"/>
                        </a:solidFill>
                        <a:latin typeface="Cambria Math"/>
                      </a:rPr>
                      <m:t>]</m:t>
                    </m:r>
                  </m:oMath>
                </a14:m>
                <a:endParaRPr lang="en-US" sz="2300" b="1" dirty="0" smtClean="0">
                  <a:solidFill>
                    <a:schemeClr val="tx2"/>
                  </a:solidFill>
                </a:endParaRPr>
              </a:p>
              <a:p>
                <a:endParaRPr lang="en-US" sz="23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3538071" cy="4876800"/>
              </a:xfrm>
              <a:blipFill rotWithShape="1">
                <a:blip r:embed="rId2"/>
                <a:stretch>
                  <a:fillRect l="-1379" t="-875" r="-172"/>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021" y="1828800"/>
            <a:ext cx="478677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877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a:pPr>
                <a:r>
                  <a:rPr lang="en-US" dirty="0" smtClean="0"/>
                  <a:t>Choose lower </a:t>
                </a:r>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1</m:t>
                        </m:r>
                      </m:sub>
                    </m:sSub>
                  </m:oMath>
                </a14:m>
                <a:r>
                  <a:rPr lang="en-US" dirty="0" smtClean="0"/>
                  <a:t> and upper </a:t>
                </a:r>
                <a14:m>
                  <m:oMath xmlns:m="http://schemas.openxmlformats.org/officeDocument/2006/math">
                    <m:sSub>
                      <m:sSubPr>
                        <m:ctrlPr>
                          <a:rPr lang="en-US" b="0" i="1" smtClean="0">
                            <a:latin typeface="Cambria Math"/>
                          </a:rPr>
                        </m:ctrlPr>
                      </m:sSubPr>
                      <m:e>
                        <m:r>
                          <a:rPr lang="en-US" b="0" i="1" smtClean="0">
                            <a:latin typeface="Cambria Math"/>
                          </a:rPr>
                          <m:t>𝑏</m:t>
                        </m:r>
                      </m:e>
                      <m:sub>
                        <m:r>
                          <a:rPr lang="en-US" b="0" i="1" smtClean="0">
                            <a:latin typeface="Cambria Math"/>
                          </a:rPr>
                          <m:t>1</m:t>
                        </m:r>
                      </m:sub>
                    </m:sSub>
                  </m:oMath>
                </a14:m>
                <a:r>
                  <a:rPr lang="en-US" dirty="0" smtClean="0"/>
                  <a:t> guesses for the root such that the function changes sign over the interval</a:t>
                </a:r>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𝑎</m:t>
                        </m:r>
                      </m:e>
                      <m:sub>
                        <m:r>
                          <a:rPr lang="en-US" b="0" i="1" smtClean="0">
                            <a:latin typeface="Cambria Math"/>
                          </a:rPr>
                          <m:t>1</m:t>
                        </m:r>
                      </m:sub>
                    </m:sSub>
                    <m:r>
                      <a:rPr lang="en-US" i="1">
                        <a:latin typeface="Cambria Math"/>
                      </a:rPr>
                      <m:t>,</m:t>
                    </m:r>
                    <m:sSub>
                      <m:sSubPr>
                        <m:ctrlPr>
                          <a:rPr lang="en-US" i="1">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oMath>
                </a14:m>
                <a:r>
                  <a:rPr lang="en-US" dirty="0" smtClean="0"/>
                  <a:t>. </a:t>
                </a:r>
                <a:r>
                  <a:rPr lang="en-US" dirty="0" err="1" smtClean="0"/>
                  <a:t>i.e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a:rPr>
                          </m:ctrlPr>
                        </m:dPr>
                        <m:e>
                          <m:sSub>
                            <m:sSubPr>
                              <m:ctrlPr>
                                <a:rPr lang="en-US" i="1" smtClean="0">
                                  <a:latin typeface="Cambria Math"/>
                                </a:rPr>
                              </m:ctrlPr>
                            </m:sSubPr>
                            <m:e>
                              <m:r>
                                <a:rPr lang="en-US" i="1">
                                  <a:latin typeface="Cambria Math"/>
                                </a:rPr>
                                <m:t>𝑎</m:t>
                              </m:r>
                            </m:e>
                            <m:sub>
                              <m:r>
                                <a:rPr lang="en-US" b="0" i="1" smtClean="0">
                                  <a:latin typeface="Cambria Math"/>
                                </a:rPr>
                                <m:t>1</m:t>
                              </m:r>
                            </m:sub>
                          </m:sSub>
                        </m:e>
                      </m:d>
                      <m:r>
                        <a:rPr lang="en-US" b="0" i="1" smtClean="0">
                          <a:latin typeface="Cambria Math"/>
                        </a:rPr>
                        <m:t>𝑓</m:t>
                      </m:r>
                      <m:d>
                        <m:dPr>
                          <m:ctrlPr>
                            <a:rPr lang="en-US" b="0" i="1" smtClean="0">
                              <a:latin typeface="Cambria Math"/>
                            </a:rPr>
                          </m:ctrlPr>
                        </m:dPr>
                        <m:e>
                          <m:sSub>
                            <m:sSubPr>
                              <m:ctrlPr>
                                <a:rPr lang="en-US" i="1">
                                  <a:latin typeface="Cambria Math"/>
                                </a:rPr>
                              </m:ctrlPr>
                            </m:sSubPr>
                            <m:e>
                              <m:r>
                                <a:rPr lang="en-US" b="0" i="1" smtClean="0">
                                  <a:latin typeface="Cambria Math"/>
                                </a:rPr>
                                <m:t>𝑏</m:t>
                              </m:r>
                            </m:e>
                            <m:sub>
                              <m:r>
                                <a:rPr lang="en-US" b="0" i="1" smtClean="0">
                                  <a:latin typeface="Cambria Math"/>
                                </a:rPr>
                                <m:t>1</m:t>
                              </m:r>
                            </m:sub>
                          </m:sSub>
                        </m:e>
                      </m:d>
                      <m:r>
                        <a:rPr lang="en-US" b="0" i="0" smtClean="0">
                          <a:latin typeface="Cambria Math"/>
                        </a:rPr>
                        <m:t>&lt;0</m:t>
                      </m:r>
                    </m:oMath>
                  </m:oMathPara>
                </a14:m>
                <a:endParaRPr lang="en-US" dirty="0"/>
              </a:p>
              <a:p>
                <a:pPr marL="457200" indent="-457200">
                  <a:buFont typeface="+mj-lt"/>
                  <a:buAutoNum type="arabicPeriod" startAt="2"/>
                </a:pPr>
                <a:r>
                  <a:rPr lang="en-US" dirty="0" smtClean="0"/>
                  <a:t>An estimate of the root </a:t>
                </a:r>
                <a14:m>
                  <m:oMath xmlns:m="http://schemas.openxmlformats.org/officeDocument/2006/math">
                    <m:r>
                      <a:rPr lang="en-US" b="0" i="1" smtClean="0">
                        <a:latin typeface="Cambria Math"/>
                      </a:rPr>
                      <m:t>𝑝</m:t>
                    </m:r>
                  </m:oMath>
                </a14:m>
                <a:r>
                  <a:rPr lang="en-US" dirty="0" smtClean="0"/>
                  <a:t> is determined by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f>
                      <m:fPr>
                        <m:ctrlPr>
                          <a:rPr lang="en-US" b="0" i="1" smtClean="0">
                            <a:latin typeface="Cambria Math"/>
                          </a:rPr>
                        </m:ctrlPr>
                      </m:fPr>
                      <m:num>
                        <m:sSub>
                          <m:sSubPr>
                            <m:ctrlPr>
                              <a:rPr lang="en-US" i="1" smtClean="0">
                                <a:latin typeface="Cambria Math"/>
                              </a:rPr>
                            </m:ctrlPr>
                          </m:sSubPr>
                          <m:e>
                            <m:r>
                              <a:rPr lang="en-US" i="1">
                                <a:latin typeface="Cambria Math"/>
                              </a:rPr>
                              <m:t>𝑎</m:t>
                            </m:r>
                          </m:e>
                          <m:sub>
                            <m:r>
                              <a:rPr lang="en-US" b="0" i="1" smtClean="0">
                                <a:latin typeface="Cambria Math"/>
                              </a:rPr>
                              <m:t>1</m:t>
                            </m:r>
                          </m:sub>
                        </m:sSub>
                        <m:r>
                          <a:rPr lang="en-US">
                            <a:latin typeface="Cambria Math"/>
                          </a:rPr>
                          <m:t>+</m:t>
                        </m:r>
                        <m:sSub>
                          <m:sSubPr>
                            <m:ctrlPr>
                              <a:rPr lang="en-US" i="1">
                                <a:latin typeface="Cambria Math"/>
                              </a:rPr>
                            </m:ctrlPr>
                          </m:sSubPr>
                          <m:e>
                            <m:r>
                              <a:rPr lang="en-US" i="1">
                                <a:latin typeface="Cambria Math"/>
                              </a:rPr>
                              <m:t>𝑏</m:t>
                            </m:r>
                          </m:e>
                          <m:sub>
                            <m:r>
                              <a:rPr lang="en-US" b="0" i="1" smtClean="0">
                                <a:latin typeface="Cambria Math"/>
                              </a:rPr>
                              <m:t>1</m:t>
                            </m:r>
                          </m:sub>
                        </m:sSub>
                      </m:num>
                      <m:den>
                        <m:r>
                          <a:rPr lang="en-US" b="0" i="1" smtClean="0">
                            <a:latin typeface="Cambria Math"/>
                          </a:rPr>
                          <m:t>2</m:t>
                        </m:r>
                      </m:den>
                    </m:f>
                  </m:oMath>
                </a14:m>
                <a:endParaRPr lang="en-US" dirty="0"/>
              </a:p>
              <a:p>
                <a:pPr marL="457200" indent="-457200">
                  <a:buFont typeface="+mj-lt"/>
                  <a:buAutoNum type="arabicPeriod" startAt="2"/>
                </a:pPr>
                <a:r>
                  <a:rPr lang="en-US" dirty="0" smtClean="0"/>
                  <a:t>Make the following evaluations to determine in which subinterval the root lies.</a:t>
                </a:r>
              </a:p>
              <a:p>
                <a:pPr marL="457200" indent="-457200">
                  <a:buFont typeface="+mj-lt"/>
                  <a:buAutoNum type="alphaLcPeriod"/>
                </a:pPr>
                <a:r>
                  <a:rPr lang="en-US" dirty="0" smtClean="0"/>
                  <a:t>If</a:t>
                </a:r>
                <a14:m>
                  <m:oMath xmlns:m="http://schemas.openxmlformats.org/officeDocument/2006/math">
                    <m:r>
                      <a:rPr lang="en-US" dirty="0">
                        <a:latin typeface="Cambria Math"/>
                      </a:rPr>
                      <m:t> </m:t>
                    </m:r>
                    <m:r>
                      <a:rPr lang="en-US" i="1">
                        <a:latin typeface="Cambria Math"/>
                      </a:rPr>
                      <m:t>𝑓</m:t>
                    </m:r>
                    <m:d>
                      <m:dPr>
                        <m:ctrlPr>
                          <a:rPr lang="en-US" i="1">
                            <a:latin typeface="Cambria Math"/>
                          </a:rPr>
                        </m:ctrlPr>
                      </m:dPr>
                      <m:e>
                        <m:sSub>
                          <m:sSubPr>
                            <m:ctrlPr>
                              <a:rPr lang="en-US" i="1">
                                <a:latin typeface="Cambria Math"/>
                              </a:rPr>
                            </m:ctrlPr>
                          </m:sSubPr>
                          <m:e>
                            <m:r>
                              <a:rPr lang="en-US" i="1">
                                <a:latin typeface="Cambria Math"/>
                              </a:rPr>
                              <m:t>𝑎</m:t>
                            </m:r>
                          </m:e>
                          <m:sub>
                            <m:r>
                              <a:rPr lang="en-US" b="0" i="1" smtClean="0">
                                <a:latin typeface="Cambria Math"/>
                              </a:rPr>
                              <m:t>1</m:t>
                            </m:r>
                          </m:sub>
                        </m:sSub>
                      </m:e>
                    </m:d>
                    <m:r>
                      <a:rPr lang="en-US" i="1">
                        <a:latin typeface="Cambria Math"/>
                      </a:rPr>
                      <m:t>𝑓</m:t>
                    </m:r>
                    <m:d>
                      <m:dPr>
                        <m:ctrlPr>
                          <a:rPr lang="en-US" i="1">
                            <a:latin typeface="Cambria Math"/>
                          </a:rPr>
                        </m:ctrlPr>
                      </m:dPr>
                      <m:e>
                        <m:sSub>
                          <m:sSubPr>
                            <m:ctrlPr>
                              <a:rPr lang="en-US" i="1">
                                <a:latin typeface="Cambria Math"/>
                              </a:rPr>
                            </m:ctrlPr>
                          </m:sSubPr>
                          <m:e>
                            <m:r>
                              <a:rPr lang="en-US" b="0" i="1" smtClean="0">
                                <a:latin typeface="Cambria Math"/>
                              </a:rPr>
                              <m:t>𝑝</m:t>
                            </m:r>
                          </m:e>
                          <m:sub>
                            <m:r>
                              <a:rPr lang="en-US" b="0" i="1" smtClean="0">
                                <a:latin typeface="Cambria Math"/>
                              </a:rPr>
                              <m:t>1</m:t>
                            </m:r>
                          </m:sub>
                        </m:sSub>
                      </m:e>
                    </m:d>
                    <m:r>
                      <a:rPr lang="en-US">
                        <a:latin typeface="Cambria Math"/>
                      </a:rPr>
                      <m:t>&lt;0</m:t>
                    </m:r>
                  </m:oMath>
                </a14:m>
                <a:r>
                  <a:rPr lang="en-US" dirty="0" smtClean="0"/>
                  <a:t> then root lies in </a:t>
                </a:r>
                <a14:m>
                  <m:oMath xmlns:m="http://schemas.openxmlformats.org/officeDocument/2006/math">
                    <m:r>
                      <a:rPr lang="en-US" b="0" i="1" smtClean="0">
                        <a:latin typeface="Cambria Math"/>
                      </a:rPr>
                      <m:t>[</m:t>
                    </m:r>
                    <m:sSub>
                      <m:sSubPr>
                        <m:ctrlPr>
                          <a:rPr lang="en-US" i="1">
                            <a:latin typeface="Cambria Math"/>
                          </a:rPr>
                        </m:ctrlPr>
                      </m:sSubPr>
                      <m:e>
                        <m:r>
                          <a:rPr lang="en-US" i="1">
                            <a:latin typeface="Cambria Math"/>
                          </a:rPr>
                          <m:t>𝑎</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oMath>
                </a14:m>
                <a:r>
                  <a:rPr lang="en-US" dirty="0" smtClean="0"/>
                  <a:t> then set </a:t>
                </a:r>
                <a14:m>
                  <m:oMath xmlns:m="http://schemas.openxmlformats.org/officeDocument/2006/math">
                    <m:sSub>
                      <m:sSubPr>
                        <m:ctrlPr>
                          <a:rPr lang="en-US" i="1">
                            <a:latin typeface="Cambria Math"/>
                          </a:rPr>
                        </m:ctrlPr>
                      </m:sSubPr>
                      <m:e>
                        <m:r>
                          <a:rPr lang="en-US" i="1">
                            <a:latin typeface="Cambria Math"/>
                          </a:rPr>
                          <m:t>𝑎</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𝑎</m:t>
                        </m:r>
                      </m:e>
                      <m:sub>
                        <m:r>
                          <a:rPr lang="en-US" b="0" i="1" smtClean="0">
                            <a:latin typeface="Cambria Math"/>
                          </a:rPr>
                          <m:t>2</m:t>
                        </m:r>
                      </m:sub>
                    </m:sSub>
                  </m:oMath>
                </a14:m>
                <a:r>
                  <a:rPr lang="en-US" dirty="0" smtClean="0"/>
                  <a:t> and </a:t>
                </a:r>
                <a14:m>
                  <m:oMath xmlns:m="http://schemas.openxmlformats.org/officeDocument/2006/math">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oMath>
                </a14:m>
                <a:r>
                  <a:rPr lang="en-US" dirty="0" smtClean="0"/>
                  <a:t> and repeat step 2.</a:t>
                </a:r>
              </a:p>
              <a:p>
                <a:pPr marL="457200" indent="-457200">
                  <a:buFont typeface="+mj-lt"/>
                  <a:buAutoNum type="alphaLcPeriod"/>
                </a:pPr>
                <a:r>
                  <a:rPr lang="en-US" dirty="0"/>
                  <a:t>If</a:t>
                </a:r>
                <a14:m>
                  <m:oMath xmlns:m="http://schemas.openxmlformats.org/officeDocument/2006/math">
                    <m:r>
                      <a:rPr lang="en-US" dirty="0">
                        <a:latin typeface="Cambria Math"/>
                      </a:rPr>
                      <m:t> </m:t>
                    </m:r>
                    <m:r>
                      <a:rPr lang="en-US" i="1">
                        <a:latin typeface="Cambria Math"/>
                      </a:rPr>
                      <m:t>𝑓</m:t>
                    </m:r>
                    <m:d>
                      <m:dPr>
                        <m:ctrlPr>
                          <a:rPr lang="en-US" i="1">
                            <a:latin typeface="Cambria Math"/>
                          </a:rPr>
                        </m:ctrlPr>
                      </m:dPr>
                      <m:e>
                        <m:sSub>
                          <m:sSubPr>
                            <m:ctrlPr>
                              <a:rPr lang="en-US" i="1">
                                <a:latin typeface="Cambria Math"/>
                              </a:rPr>
                            </m:ctrlPr>
                          </m:sSubPr>
                          <m:e>
                            <m:r>
                              <a:rPr lang="en-US" b="0" i="1" smtClean="0">
                                <a:latin typeface="Cambria Math"/>
                              </a:rPr>
                              <m:t>𝑏</m:t>
                            </m:r>
                          </m:e>
                          <m:sub>
                            <m:r>
                              <a:rPr lang="en-US" b="0" i="1" smtClean="0">
                                <a:latin typeface="Cambria Math"/>
                              </a:rPr>
                              <m:t>1</m:t>
                            </m:r>
                          </m:sub>
                        </m:sSub>
                      </m:e>
                    </m:d>
                    <m:r>
                      <a:rPr lang="en-US" i="1">
                        <a:latin typeface="Cambria Math"/>
                      </a:rPr>
                      <m:t>𝑓</m:t>
                    </m:r>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1</m:t>
                            </m:r>
                          </m:sub>
                        </m:sSub>
                      </m:e>
                    </m:d>
                    <m:r>
                      <a:rPr lang="en-US">
                        <a:latin typeface="Cambria Math"/>
                      </a:rPr>
                      <m:t>&lt;0</m:t>
                    </m:r>
                  </m:oMath>
                </a14:m>
                <a:r>
                  <a:rPr lang="en-US" dirty="0"/>
                  <a:t> then root lies in </a:t>
                </a:r>
                <a14:m>
                  <m:oMath xmlns:m="http://schemas.openxmlformats.org/officeDocument/2006/math">
                    <m:r>
                      <a:rPr lang="en-US" i="1">
                        <a:latin typeface="Cambria Math"/>
                      </a:rPr>
                      <m:t>[</m:t>
                    </m:r>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i="1">
                        <a:latin typeface="Cambria Math"/>
                      </a:rPr>
                      <m:t>,</m:t>
                    </m:r>
                    <m:sSub>
                      <m:sSubPr>
                        <m:ctrlPr>
                          <a:rPr lang="en-US" i="1">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oMath>
                </a14:m>
                <a:r>
                  <a:rPr lang="en-US" dirty="0"/>
                  <a:t> then set </a:t>
                </a:r>
                <a14:m>
                  <m:oMath xmlns:m="http://schemas.openxmlformats.org/officeDocument/2006/math">
                    <m:sSub>
                      <m:sSubPr>
                        <m:ctrlPr>
                          <a:rPr lang="en-US" i="1">
                            <a:latin typeface="Cambria Math"/>
                          </a:rPr>
                        </m:ctrlPr>
                      </m:sSubPr>
                      <m:e>
                        <m:r>
                          <a:rPr lang="en-US" b="0" i="1" smtClean="0">
                            <a:latin typeface="Cambria Math"/>
                          </a:rPr>
                          <m:t>𝑝</m:t>
                        </m:r>
                      </m:e>
                      <m:sub>
                        <m:r>
                          <a:rPr lang="en-US" b="0" i="1" smtClean="0">
                            <a:latin typeface="Cambria Math"/>
                          </a:rPr>
                          <m:t>1</m:t>
                        </m:r>
                      </m:sub>
                    </m:sSub>
                    <m:r>
                      <a:rPr lang="en-US" i="1">
                        <a:latin typeface="Cambria Math"/>
                      </a:rPr>
                      <m:t>=</m:t>
                    </m:r>
                    <m:sSub>
                      <m:sSubPr>
                        <m:ctrlPr>
                          <a:rPr lang="en-US" i="1">
                            <a:latin typeface="Cambria Math"/>
                          </a:rPr>
                        </m:ctrlPr>
                      </m:sSubPr>
                      <m:e>
                        <m:r>
                          <a:rPr lang="en-US" i="1">
                            <a:latin typeface="Cambria Math"/>
                          </a:rPr>
                          <m:t>𝑎</m:t>
                        </m:r>
                      </m:e>
                      <m:sub>
                        <m:r>
                          <a:rPr lang="en-US" b="0" i="1" smtClean="0">
                            <a:latin typeface="Cambria Math"/>
                          </a:rPr>
                          <m:t>2</m:t>
                        </m:r>
                      </m:sub>
                    </m:sSub>
                  </m:oMath>
                </a14:m>
                <a:r>
                  <a:rPr lang="en-US" dirty="0"/>
                  <a:t> and </a:t>
                </a:r>
                <a14:m>
                  <m:oMath xmlns:m="http://schemas.openxmlformats.org/officeDocument/2006/math">
                    <m:sSub>
                      <m:sSubPr>
                        <m:ctrlPr>
                          <a:rPr lang="en-US" i="1" smtClean="0">
                            <a:latin typeface="Cambria Math"/>
                          </a:rPr>
                        </m:ctrlPr>
                      </m:sSubPr>
                      <m:e>
                        <m:r>
                          <a:rPr lang="en-US" b="0" i="1" smtClean="0">
                            <a:latin typeface="Cambria Math"/>
                          </a:rPr>
                          <m:t>𝑏</m:t>
                        </m:r>
                      </m:e>
                      <m:sub>
                        <m:r>
                          <a:rPr lang="en-US" b="0" i="1" smtClean="0">
                            <a:latin typeface="Cambria Math"/>
                          </a:rPr>
                          <m:t>1</m:t>
                        </m:r>
                      </m:sub>
                    </m:sSub>
                    <m:r>
                      <a:rPr lang="en-US" i="1">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oMath>
                </a14:m>
                <a:r>
                  <a:rPr lang="en-US" dirty="0" smtClean="0"/>
                  <a:t> </a:t>
                </a:r>
                <a:r>
                  <a:rPr lang="en-US" dirty="0"/>
                  <a:t>and repeat step 2</a:t>
                </a:r>
                <a:r>
                  <a:rPr lang="en-US" dirty="0" smtClean="0"/>
                  <a:t>.</a:t>
                </a:r>
              </a:p>
              <a:p>
                <a:pPr marL="457200" indent="-457200">
                  <a:buFont typeface="+mj-lt"/>
                  <a:buAutoNum type="alphaLcPeriod"/>
                </a:pPr>
                <a:r>
                  <a:rPr lang="en-US" dirty="0" smtClean="0"/>
                  <a:t>If </a:t>
                </a:r>
                <a14:m>
                  <m:oMath xmlns:m="http://schemas.openxmlformats.org/officeDocument/2006/math">
                    <m:r>
                      <a:rPr lang="en-US" b="0" i="1" smtClean="0">
                        <a:latin typeface="Cambria Math"/>
                      </a:rPr>
                      <m:t>𝑓</m:t>
                    </m:r>
                    <m:d>
                      <m:dPr>
                        <m:ctrlPr>
                          <a:rPr lang="en-US" b="0" i="1" smtClean="0">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1</m:t>
                            </m:r>
                          </m:sub>
                        </m:sSub>
                      </m:e>
                    </m:d>
                    <m:r>
                      <a:rPr lang="en-US" b="0" i="1" smtClean="0">
                        <a:latin typeface="Cambria Math"/>
                      </a:rPr>
                      <m:t>=0</m:t>
                    </m:r>
                  </m:oMath>
                </a14:m>
                <a:r>
                  <a:rPr lang="en-US" dirty="0" smtClean="0"/>
                  <a:t> the </a:t>
                </a:r>
                <a14:m>
                  <m:oMath xmlns:m="http://schemas.openxmlformats.org/officeDocument/2006/math">
                    <m:r>
                      <a:rPr lang="en-US" b="0" i="1" smtClean="0">
                        <a:latin typeface="Cambria Math"/>
                      </a:rPr>
                      <m:t>𝑥</m:t>
                    </m:r>
                    <m:r>
                      <a:rPr lang="en-US" b="0" i="1" smtClean="0">
                        <a:latin typeface="Cambria Math"/>
                      </a:rPr>
                      <m:t>=</m:t>
                    </m:r>
                    <m:sSub>
                      <m:sSubPr>
                        <m:ctrlPr>
                          <a:rPr lang="en-US" i="1">
                            <a:latin typeface="Cambria Math"/>
                          </a:rPr>
                        </m:ctrlPr>
                      </m:sSubPr>
                      <m:e>
                        <m:r>
                          <a:rPr lang="en-US" i="1">
                            <a:latin typeface="Cambria Math"/>
                          </a:rPr>
                          <m:t>𝑝</m:t>
                        </m:r>
                      </m:e>
                      <m:sub>
                        <m:r>
                          <a:rPr lang="en-US" b="0" i="1" smtClean="0">
                            <a:latin typeface="Cambria Math"/>
                          </a:rPr>
                          <m:t>1</m:t>
                        </m:r>
                      </m:sub>
                    </m:sSub>
                  </m:oMath>
                </a14:m>
                <a:r>
                  <a:rPr lang="en-US" dirty="0" smtClean="0"/>
                  <a:t> is root of the equation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=0</m:t>
                    </m:r>
                  </m:oMath>
                </a14:m>
                <a:r>
                  <a:rPr lang="en-US" dirty="0" smtClean="0"/>
                  <a:t>.</a:t>
                </a:r>
                <a:endParaRPr lang="en-US" dirty="0"/>
              </a:p>
              <a:p>
                <a:pPr marL="457200" indent="-457200">
                  <a:buFont typeface="+mj-lt"/>
                  <a:buAutoNum type="alphaLcPeriod"/>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25"/>
                </a:stretch>
              </a:blipFill>
            </p:spPr>
            <p:txBody>
              <a:bodyPr/>
              <a:lstStyle/>
              <a:p>
                <a:r>
                  <a:rPr lang="en-US">
                    <a:noFill/>
                  </a:rPr>
                  <a:t> </a:t>
                </a:r>
              </a:p>
            </p:txBody>
          </p:sp>
        </mc:Fallback>
      </mc:AlternateContent>
    </p:spTree>
    <p:extLst>
      <p:ext uri="{BB962C8B-B14F-4D97-AF65-F5344CB8AC3E}">
        <p14:creationId xmlns:p14="http://schemas.microsoft.com/office/powerpoint/2010/main" val="4503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Stopping/Termination Criterion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93837"/>
                <a:ext cx="8229600" cy="4525963"/>
              </a:xfrm>
            </p:spPr>
            <p:txBody>
              <a:bodyPr/>
              <a:lstStyle/>
              <a:p>
                <a:r>
                  <a:rPr lang="en-US" dirty="0" smtClean="0"/>
                  <a:t>Answer is correct to </a:t>
                </a:r>
                <a14:m>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m:t>
                        </m:r>
                        <m:r>
                          <a:rPr lang="en-US" i="1">
                            <a:latin typeface="Cambria Math"/>
                          </a:rPr>
                          <m:t>𝑛</m:t>
                        </m:r>
                      </m:sup>
                    </m:sSup>
                  </m:oMath>
                </a14:m>
                <a:r>
                  <a:rPr lang="en-US" dirty="0"/>
                  <a:t> means perform calculations </a:t>
                </a:r>
                <a:r>
                  <a:rPr lang="en-US" dirty="0" err="1"/>
                  <a:t>upto</a:t>
                </a:r>
                <a:r>
                  <a:rPr lang="en-US" dirty="0"/>
                  <a:t> n </a:t>
                </a:r>
                <a:r>
                  <a:rPr lang="en-US" dirty="0" err="1"/>
                  <a:t>dp</a:t>
                </a:r>
                <a:r>
                  <a:rPr lang="en-US" dirty="0"/>
                  <a:t> and answer must be accurate to </a:t>
                </a:r>
                <a14:m>
                  <m:oMath xmlns:m="http://schemas.openxmlformats.org/officeDocument/2006/math">
                    <m:r>
                      <a:rPr lang="en-US" i="1" dirty="0">
                        <a:latin typeface="Cambria Math"/>
                      </a:rPr>
                      <m:t>(</m:t>
                    </m:r>
                    <m:r>
                      <a:rPr lang="en-US" i="1" dirty="0">
                        <a:latin typeface="Cambria Math"/>
                      </a:rPr>
                      <m:t>𝑛</m:t>
                    </m:r>
                    <m:r>
                      <a:rPr lang="en-US" i="1" dirty="0">
                        <a:latin typeface="Cambria Math"/>
                      </a:rPr>
                      <m:t>−1)</m:t>
                    </m:r>
                  </m:oMath>
                </a14:m>
                <a:r>
                  <a:rPr lang="en-US" dirty="0"/>
                  <a:t> dp. For example</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−2</m:t>
                          </m:r>
                        </m:sup>
                      </m:sSup>
                      <m:r>
                        <a:rPr lang="en-US" i="1">
                          <a:latin typeface="Cambria Math"/>
                        </a:rPr>
                        <m:t>=0.01    (</m:t>
                      </m:r>
                      <m:r>
                        <a:rPr lang="en-US" i="1">
                          <a:latin typeface="Cambria Math"/>
                        </a:rPr>
                        <m:t>𝑎𝑐𝑐𝑢𝑟𝑎𝑡𝑒</m:t>
                      </m:r>
                      <m:r>
                        <a:rPr lang="en-US" i="1">
                          <a:latin typeface="Cambria Math"/>
                        </a:rPr>
                        <m:t> </m:t>
                      </m:r>
                      <m:r>
                        <a:rPr lang="en-US" i="1">
                          <a:latin typeface="Cambria Math"/>
                        </a:rPr>
                        <m:t>𝑡𝑜</m:t>
                      </m:r>
                      <m:r>
                        <a:rPr lang="en-US" i="1">
                          <a:latin typeface="Cambria Math"/>
                        </a:rPr>
                        <m:t> 1 </m:t>
                      </m:r>
                      <m:r>
                        <a:rPr lang="en-US" i="1">
                          <a:latin typeface="Cambria Math"/>
                        </a:rPr>
                        <m:t>𝑑𝑝</m:t>
                      </m:r>
                      <m:r>
                        <a:rPr lang="en-US" i="1">
                          <a:latin typeface="Cambria Math"/>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−5</m:t>
                          </m:r>
                        </m:sup>
                      </m:sSup>
                      <m:r>
                        <a:rPr lang="en-US" i="1">
                          <a:latin typeface="Cambria Math"/>
                        </a:rPr>
                        <m:t>=0.00001    (</m:t>
                      </m:r>
                      <m:r>
                        <a:rPr lang="en-US" i="1">
                          <a:latin typeface="Cambria Math"/>
                        </a:rPr>
                        <m:t>𝑎𝑐𝑐𝑢𝑟𝑎𝑡𝑒</m:t>
                      </m:r>
                      <m:r>
                        <a:rPr lang="en-US" i="1">
                          <a:latin typeface="Cambria Math"/>
                        </a:rPr>
                        <m:t> </m:t>
                      </m:r>
                      <m:r>
                        <a:rPr lang="en-US" i="1">
                          <a:latin typeface="Cambria Math"/>
                        </a:rPr>
                        <m:t>𝑡𝑜</m:t>
                      </m:r>
                      <m:r>
                        <a:rPr lang="en-US" i="1">
                          <a:latin typeface="Cambria Math"/>
                        </a:rPr>
                        <m:t> 4 </m:t>
                      </m:r>
                      <m:r>
                        <a:rPr lang="en-US" i="1">
                          <a:latin typeface="Cambria Math"/>
                        </a:rPr>
                        <m:t>𝑑𝑝</m:t>
                      </m:r>
                      <m:r>
                        <a:rPr lang="en-US" i="1">
                          <a:latin typeface="Cambria Math"/>
                        </a:rPr>
                        <m:t>)</m:t>
                      </m:r>
                    </m:oMath>
                  </m:oMathPara>
                </a14:m>
                <a:endParaRPr lang="en-US" dirty="0"/>
              </a:p>
              <a:p>
                <a:r>
                  <a:rPr lang="en-US" dirty="0" smtClean="0"/>
                  <a:t>Error bound </a:t>
                </a:r>
                <a14:m>
                  <m:oMath xmlns:m="http://schemas.openxmlformats.org/officeDocument/2006/math">
                    <m:sSub>
                      <m:sSubPr>
                        <m:ctrlPr>
                          <a:rPr lang="en-US" i="1" smtClean="0">
                            <a:latin typeface="Cambria Math"/>
                          </a:rPr>
                        </m:ctrlPr>
                      </m:sSubPr>
                      <m:e>
                        <m:r>
                          <a:rPr lang="en-US" i="1" smtClean="0">
                            <a:latin typeface="Cambria Math"/>
                            <a:ea typeface="Cambria Math"/>
                          </a:rPr>
                          <m:t>𝜀</m:t>
                        </m:r>
                      </m:e>
                      <m:sub>
                        <m:r>
                          <a:rPr lang="en-US" b="0" i="1" smtClean="0">
                            <a:latin typeface="Cambria Math"/>
                          </a:rPr>
                          <m:t>𝑎</m:t>
                        </m:r>
                      </m:sub>
                    </m:sSub>
                    <m:r>
                      <a:rPr lang="en-US" b="0" i="1" smtClean="0">
                        <a:latin typeface="Cambria Math"/>
                      </a:rPr>
                      <m:t>&lt;</m:t>
                    </m:r>
                    <m:r>
                      <a:rPr lang="en-US" b="0" i="1" smtClean="0">
                        <a:latin typeface="Cambria Math"/>
                      </a:rPr>
                      <m:t>𝑑</m:t>
                    </m:r>
                  </m:oMath>
                </a14:m>
                <a:endParaRPr lang="en-US" dirty="0" smtClean="0"/>
              </a:p>
              <a:p>
                <a:r>
                  <a:rPr lang="en-US" dirty="0" smtClean="0"/>
                  <a:t>Error bound </a:t>
                </a:r>
                <a14:m>
                  <m:oMath xmlns:m="http://schemas.openxmlformats.org/officeDocument/2006/math">
                    <m:sSub>
                      <m:sSubPr>
                        <m:ctrlPr>
                          <a:rPr lang="en-US" i="1" smtClean="0">
                            <a:latin typeface="Cambria Math"/>
                          </a:rPr>
                        </m:ctrlPr>
                      </m:sSubPr>
                      <m:e>
                        <m:r>
                          <a:rPr lang="en-US" b="0" i="1" smtClean="0">
                            <a:latin typeface="Cambria Math"/>
                          </a:rPr>
                          <m:t>𝐸</m:t>
                        </m:r>
                      </m:e>
                      <m:sub>
                        <m:r>
                          <a:rPr lang="en-US" b="0" i="1" smtClean="0">
                            <a:latin typeface="Cambria Math"/>
                          </a:rPr>
                          <m:t>𝑡</m:t>
                        </m:r>
                      </m:sub>
                    </m:sSub>
                    <m:r>
                      <a:rPr lang="en-US" b="0" i="1" smtClean="0">
                        <a:latin typeface="Cambria Math"/>
                      </a:rPr>
                      <m:t>=</m:t>
                    </m:r>
                    <m:d>
                      <m:dPr>
                        <m:begChr m:val="|"/>
                        <m:endChr m:val="|"/>
                        <m:ctrlPr>
                          <a:rPr lang="en-US" b="0" i="1" smtClean="0">
                            <a:latin typeface="Cambria Math"/>
                          </a:rPr>
                        </m:ctrlPr>
                      </m:dPr>
                      <m:e>
                        <m:r>
                          <a:rPr lang="en-US" b="0" i="1" smtClean="0">
                            <a:latin typeface="Cambria Math"/>
                          </a:rPr>
                          <m:t>𝑡𝑟𝑢𝑒</m:t>
                        </m:r>
                        <m:r>
                          <a:rPr lang="en-US" b="0" i="1" smtClean="0">
                            <a:latin typeface="Cambria Math"/>
                          </a:rPr>
                          <m:t>−</m:t>
                        </m:r>
                        <m:r>
                          <a:rPr lang="en-US" b="0" i="1" smtClean="0">
                            <a:latin typeface="Cambria Math"/>
                          </a:rPr>
                          <m:t>𝑎𝑝𝑝</m:t>
                        </m:r>
                      </m:e>
                    </m:d>
                    <m:r>
                      <a:rPr lang="en-US" b="0" i="1" smtClean="0">
                        <a:latin typeface="Cambria Math"/>
                      </a:rPr>
                      <m:t>&lt;</m:t>
                    </m:r>
                    <m:r>
                      <a:rPr lang="en-US" b="0" i="1" smtClean="0">
                        <a:latin typeface="Cambria Math"/>
                      </a:rPr>
                      <m:t>𝑑</m:t>
                    </m:r>
                  </m:oMath>
                </a14:m>
                <a:endParaRPr lang="en-US" dirty="0" smtClean="0"/>
              </a:p>
              <a:p>
                <a:r>
                  <a:rPr lang="en-US" dirty="0" smtClean="0"/>
                  <a:t>If result </a:t>
                </a:r>
                <a:r>
                  <a:rPr lang="en-US" dirty="0"/>
                  <a:t>is correct to at least </a:t>
                </a:r>
                <a14:m>
                  <m:oMath xmlns:m="http://schemas.openxmlformats.org/officeDocument/2006/math">
                    <m:r>
                      <a:rPr lang="en-US" i="1">
                        <a:latin typeface="Cambria Math"/>
                      </a:rPr>
                      <m:t>𝑛</m:t>
                    </m:r>
                  </m:oMath>
                </a14:m>
                <a:r>
                  <a:rPr lang="en-US" dirty="0"/>
                  <a:t> significant </a:t>
                </a:r>
                <a:r>
                  <a:rPr lang="en-US" dirty="0" smtClean="0"/>
                  <a:t>digits then</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sSub>
                            <m:sSubPr>
                              <m:ctrlPr>
                                <a:rPr lang="en-US" i="1">
                                  <a:latin typeface="Cambria Math"/>
                                </a:rPr>
                              </m:ctrlPr>
                            </m:sSubPr>
                            <m:e>
                              <m:r>
                                <a:rPr lang="en-US" i="1">
                                  <a:latin typeface="Cambria Math"/>
                                  <a:ea typeface="Cambria Math"/>
                                </a:rPr>
                                <m:t>𝜀</m:t>
                              </m:r>
                            </m:e>
                            <m:sub>
                              <m:r>
                                <a:rPr lang="en-US" i="1">
                                  <a:latin typeface="Cambria Math"/>
                                </a:rPr>
                                <m:t>𝑎</m:t>
                              </m:r>
                            </m:sub>
                          </m:sSub>
                        </m:e>
                      </m:d>
                      <m:r>
                        <a:rPr lang="en-US" b="0" i="1" smtClean="0">
                          <a:latin typeface="Cambria Math"/>
                        </a:rPr>
                        <m:t>&lt;</m:t>
                      </m:r>
                      <m:d>
                        <m:dPr>
                          <m:ctrlPr>
                            <a:rPr lang="en-US" b="0" i="1" smtClean="0">
                              <a:latin typeface="Cambria Math"/>
                            </a:rPr>
                          </m:ctrlPr>
                        </m:dPr>
                        <m:e>
                          <m:r>
                            <a:rPr lang="en-US" b="0" i="1" smtClean="0">
                              <a:latin typeface="Cambria Math"/>
                            </a:rPr>
                            <m:t>0.5</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2−</m:t>
                              </m:r>
                              <m:r>
                                <a:rPr lang="en-US" b="0" i="1" smtClean="0">
                                  <a:latin typeface="Cambria Math"/>
                                  <a:ea typeface="Cambria Math"/>
                                </a:rPr>
                                <m:t>𝑛</m:t>
                              </m:r>
                            </m:sup>
                          </m:sSup>
                        </m:e>
                      </m:d>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93837"/>
                <a:ext cx="8229600" cy="4525963"/>
              </a:xfrm>
              <a:blipFill rotWithShape="1">
                <a:blip r:embed="rId2"/>
                <a:stretch>
                  <a:fillRect t="-942"/>
                </a:stretch>
              </a:blipFill>
            </p:spPr>
            <p:txBody>
              <a:bodyPr/>
              <a:lstStyle/>
              <a:p>
                <a:r>
                  <a:rPr lang="en-US">
                    <a:noFill/>
                  </a:rPr>
                  <a:t> </a:t>
                </a:r>
              </a:p>
            </p:txBody>
          </p:sp>
        </mc:Fallback>
      </mc:AlternateContent>
    </p:spTree>
    <p:extLst>
      <p:ext uri="{BB962C8B-B14F-4D97-AF65-F5344CB8AC3E}">
        <p14:creationId xmlns:p14="http://schemas.microsoft.com/office/powerpoint/2010/main" val="205899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sz="3200" dirty="0" smtClean="0"/>
              <a:t>Instructions about Calculations in this course</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33600"/>
                <a:ext cx="8229600" cy="3657600"/>
              </a:xfrm>
            </p:spPr>
            <p:txBody>
              <a:bodyPr/>
              <a:lstStyle/>
              <a:p>
                <a:r>
                  <a:rPr lang="en-US" dirty="0" smtClean="0"/>
                  <a:t>If calculations has to perform up to </a:t>
                </a:r>
                <a14:m>
                  <m:oMath xmlns:m="http://schemas.openxmlformats.org/officeDocument/2006/math">
                    <m:r>
                      <a:rPr lang="en-US" b="0" i="1" smtClean="0">
                        <a:latin typeface="Cambria Math"/>
                      </a:rPr>
                      <m:t>𝑛</m:t>
                    </m:r>
                  </m:oMath>
                </a14:m>
                <a:r>
                  <a:rPr lang="en-US" dirty="0" smtClean="0"/>
                  <a:t> decimal places then truncate the result after nth decimal place(</a:t>
                </a:r>
                <a:r>
                  <a:rPr lang="en-US" dirty="0" err="1" smtClean="0"/>
                  <a:t>dp</a:t>
                </a:r>
                <a:r>
                  <a:rPr lang="en-US" dirty="0" smtClean="0"/>
                  <a:t>). Do not round off.</a:t>
                </a:r>
              </a:p>
              <a:p>
                <a:r>
                  <a:rPr lang="en-US" dirty="0" smtClean="0"/>
                  <a:t>If not mentioned in the question, perform calculations </a:t>
                </a:r>
                <a:r>
                  <a:rPr lang="en-US" dirty="0" err="1" smtClean="0"/>
                  <a:t>upto</a:t>
                </a:r>
                <a:r>
                  <a:rPr lang="en-US" dirty="0" smtClean="0"/>
                  <a:t> 4 </a:t>
                </a:r>
                <a:r>
                  <a:rPr lang="en-US" dirty="0" err="1" smtClean="0"/>
                  <a:t>dp</a:t>
                </a:r>
                <a:r>
                  <a:rPr lang="en-US" dirty="0" smtClean="0"/>
                  <a:t>.</a:t>
                </a:r>
              </a:p>
              <a:p>
                <a:r>
                  <a:rPr lang="en-US" dirty="0" smtClean="0"/>
                  <a:t>Use RAD mode in calculators.</a:t>
                </a:r>
              </a:p>
              <a:p>
                <a:r>
                  <a:rPr lang="en-US" dirty="0" smtClean="0"/>
                  <a:t>Graphical Calculators will not be allowed in exam.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33600"/>
                <a:ext cx="8229600" cy="3657600"/>
              </a:xfrm>
              <a:blipFill rotWithShape="1">
                <a:blip r:embed="rId2"/>
                <a:stretch>
                  <a:fillRect t="-1167" r="-1407" b="-1000"/>
                </a:stretch>
              </a:blipFill>
            </p:spPr>
            <p:txBody>
              <a:bodyPr/>
              <a:lstStyle/>
              <a:p>
                <a:r>
                  <a:rPr lang="en-US">
                    <a:noFill/>
                  </a:rPr>
                  <a:t> </a:t>
                </a:r>
              </a:p>
            </p:txBody>
          </p:sp>
        </mc:Fallback>
      </mc:AlternateContent>
    </p:spTree>
    <p:extLst>
      <p:ext uri="{BB962C8B-B14F-4D97-AF65-F5344CB8AC3E}">
        <p14:creationId xmlns:p14="http://schemas.microsoft.com/office/powerpoint/2010/main" val="950008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924800" cy="762000"/>
          </a:xfrm>
        </p:spPr>
        <p:txBody>
          <a:bodyPr>
            <a:normAutofit/>
          </a:bodyPr>
          <a:lstStyle/>
          <a:p>
            <a:pPr marL="0" indent="0"/>
            <a:r>
              <a:rPr lang="en-US" sz="3600"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8229600" cy="3505200"/>
              </a:xfrm>
            </p:spPr>
            <p:txBody>
              <a:bodyPr>
                <a:noAutofit/>
              </a:bodyPr>
              <a:lstStyle/>
              <a:p>
                <a:pPr marL="0" indent="0">
                  <a:buNone/>
                </a:pPr>
                <a:r>
                  <a:rPr lang="en-US" sz="2200" dirty="0" smtClean="0">
                    <a:solidFill>
                      <a:schemeClr val="tx1"/>
                    </a:solidFill>
                  </a:rPr>
                  <a:t>Show that </a:t>
                </a:r>
                <a14:m>
                  <m:oMath xmlns:m="http://schemas.openxmlformats.org/officeDocument/2006/math">
                    <m:r>
                      <a:rPr lang="en-US" sz="2200" b="0" i="1" smtClean="0">
                        <a:solidFill>
                          <a:schemeClr val="tx1"/>
                        </a:solidFill>
                        <a:latin typeface="Cambria Math"/>
                      </a:rPr>
                      <m:t>𝑓</m:t>
                    </m:r>
                    <m:d>
                      <m:dPr>
                        <m:ctrlPr>
                          <a:rPr lang="en-US" sz="2200" b="0" i="1" smtClean="0">
                            <a:solidFill>
                              <a:schemeClr val="tx1"/>
                            </a:solidFill>
                            <a:latin typeface="Cambria Math"/>
                          </a:rPr>
                        </m:ctrlPr>
                      </m:dPr>
                      <m:e>
                        <m:r>
                          <a:rPr lang="en-US" sz="2200" b="0" i="1" smtClean="0">
                            <a:solidFill>
                              <a:schemeClr val="tx1"/>
                            </a:solidFill>
                            <a:latin typeface="Cambria Math"/>
                          </a:rPr>
                          <m:t>𝑥</m:t>
                        </m:r>
                      </m:e>
                    </m:d>
                    <m:r>
                      <a:rPr lang="en-US" sz="2200" b="0" i="1" smtClean="0">
                        <a:solidFill>
                          <a:schemeClr val="tx1"/>
                        </a:solidFill>
                        <a:latin typeface="Cambria Math"/>
                      </a:rPr>
                      <m:t>=3</m:t>
                    </m:r>
                    <m:r>
                      <a:rPr lang="en-US" sz="2200" b="0" i="1" smtClean="0">
                        <a:solidFill>
                          <a:schemeClr val="tx1"/>
                        </a:solidFill>
                        <a:latin typeface="Cambria Math"/>
                      </a:rPr>
                      <m:t>𝑥</m:t>
                    </m:r>
                    <m:r>
                      <a:rPr lang="en-US" sz="2200" b="0" i="1" smtClean="0">
                        <a:solidFill>
                          <a:schemeClr val="tx1"/>
                        </a:solidFill>
                        <a:latin typeface="Cambria Math"/>
                      </a:rPr>
                      <m:t>−</m:t>
                    </m:r>
                    <m:sSup>
                      <m:sSupPr>
                        <m:ctrlPr>
                          <a:rPr lang="en-US" sz="2200" b="0" i="1" smtClean="0">
                            <a:solidFill>
                              <a:schemeClr val="tx1"/>
                            </a:solidFill>
                            <a:latin typeface="Cambria Math"/>
                          </a:rPr>
                        </m:ctrlPr>
                      </m:sSupPr>
                      <m:e>
                        <m:r>
                          <a:rPr lang="en-US" sz="2200" b="0" i="1" smtClean="0">
                            <a:solidFill>
                              <a:schemeClr val="tx1"/>
                            </a:solidFill>
                            <a:latin typeface="Cambria Math"/>
                          </a:rPr>
                          <m:t>𝑒</m:t>
                        </m:r>
                      </m:e>
                      <m:sup>
                        <m:r>
                          <a:rPr lang="en-US" sz="2200" b="0" i="1" smtClean="0">
                            <a:solidFill>
                              <a:schemeClr val="tx1"/>
                            </a:solidFill>
                            <a:latin typeface="Cambria Math"/>
                          </a:rPr>
                          <m:t>𝑥</m:t>
                        </m:r>
                      </m:sup>
                    </m:sSup>
                  </m:oMath>
                </a14:m>
                <a:r>
                  <a:rPr lang="en-US" sz="2200" dirty="0" smtClean="0">
                    <a:solidFill>
                      <a:schemeClr val="tx1"/>
                    </a:solidFill>
                  </a:rPr>
                  <a:t> has root in the interval </a:t>
                </a:r>
                <a14:m>
                  <m:oMath xmlns:m="http://schemas.openxmlformats.org/officeDocument/2006/math">
                    <m:r>
                      <a:rPr lang="en-US" sz="2200" b="0" i="1" smtClean="0">
                        <a:solidFill>
                          <a:schemeClr val="tx1"/>
                        </a:solidFill>
                        <a:latin typeface="Cambria Math"/>
                      </a:rPr>
                      <m:t>[1,2]</m:t>
                    </m:r>
                  </m:oMath>
                </a14:m>
                <a:r>
                  <a:rPr lang="en-US" sz="2200" dirty="0" smtClean="0">
                    <a:solidFill>
                      <a:schemeClr val="tx1"/>
                    </a:solidFill>
                  </a:rPr>
                  <a:t>. Use bisection method to determine approximation to the root that is accurate to at least within </a:t>
                </a:r>
                <a14:m>
                  <m:oMath xmlns:m="http://schemas.openxmlformats.org/officeDocument/2006/math">
                    <m:sSup>
                      <m:sSupPr>
                        <m:ctrlPr>
                          <a:rPr lang="en-US" sz="2200" i="1">
                            <a:latin typeface="Cambria Math"/>
                          </a:rPr>
                        </m:ctrlPr>
                      </m:sSupPr>
                      <m:e>
                        <m:r>
                          <a:rPr lang="en-US" sz="2200" b="0" i="1" smtClean="0">
                            <a:latin typeface="Cambria Math"/>
                          </a:rPr>
                          <m:t>10</m:t>
                        </m:r>
                      </m:e>
                      <m:sup>
                        <m:r>
                          <a:rPr lang="en-US" sz="2200" b="0" i="1" smtClean="0">
                            <a:latin typeface="Cambria Math"/>
                          </a:rPr>
                          <m:t>−3</m:t>
                        </m:r>
                      </m:sup>
                    </m:sSup>
                  </m:oMath>
                </a14:m>
                <a:r>
                  <a:rPr lang="en-US" sz="2200" dirty="0" smtClean="0">
                    <a:solidFill>
                      <a:schemeClr val="tx1"/>
                    </a:solidFill>
                  </a:rPr>
                  <a:t>.</a:t>
                </a:r>
              </a:p>
              <a:p>
                <a:pPr marL="0" indent="0">
                  <a:buNone/>
                </a:pPr>
                <a:r>
                  <a:rPr lang="en-US" sz="2200" b="1" dirty="0" smtClean="0"/>
                  <a:t>Solution:</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𝑓</m:t>
                      </m:r>
                      <m:d>
                        <m:dPr>
                          <m:ctrlPr>
                            <a:rPr lang="en-US" sz="2200" i="1">
                              <a:latin typeface="Cambria Math"/>
                            </a:rPr>
                          </m:ctrlPr>
                        </m:dPr>
                        <m:e>
                          <m:r>
                            <a:rPr lang="en-US" sz="2200" b="0" i="1" smtClean="0">
                              <a:latin typeface="Cambria Math"/>
                            </a:rPr>
                            <m:t>1</m:t>
                          </m:r>
                        </m:e>
                      </m:d>
                      <m:r>
                        <a:rPr lang="en-US" sz="2200" i="1">
                          <a:latin typeface="Cambria Math"/>
                        </a:rPr>
                        <m:t>=</m:t>
                      </m:r>
                      <m:r>
                        <a:rPr lang="en-US" sz="2200" b="0" i="1" smtClean="0">
                          <a:latin typeface="Cambria Math"/>
                        </a:rPr>
                        <m:t>0.2817,  </m:t>
                      </m:r>
                      <m:r>
                        <a:rPr lang="en-US" sz="2200" i="1">
                          <a:latin typeface="Cambria Math"/>
                        </a:rPr>
                        <m:t>𝑓</m:t>
                      </m:r>
                      <m:d>
                        <m:dPr>
                          <m:ctrlPr>
                            <a:rPr lang="en-US" sz="2200" i="1">
                              <a:latin typeface="Cambria Math"/>
                            </a:rPr>
                          </m:ctrlPr>
                        </m:dPr>
                        <m:e>
                          <m:r>
                            <a:rPr lang="en-US" sz="2200" b="0" i="1" smtClean="0">
                              <a:latin typeface="Cambria Math"/>
                            </a:rPr>
                            <m:t>2</m:t>
                          </m:r>
                        </m:e>
                      </m:d>
                      <m:r>
                        <a:rPr lang="en-US" sz="2200" i="1">
                          <a:latin typeface="Cambria Math"/>
                        </a:rPr>
                        <m:t>=</m:t>
                      </m:r>
                      <m:r>
                        <a:rPr lang="en-US" sz="2200" i="1" smtClean="0">
                          <a:latin typeface="Cambria Math"/>
                        </a:rPr>
                        <m:t>−</m:t>
                      </m:r>
                      <m:r>
                        <a:rPr lang="en-US" sz="2200" b="0" i="1" smtClean="0">
                          <a:latin typeface="Cambria Math"/>
                        </a:rPr>
                        <m:t>1.389</m:t>
                      </m:r>
                    </m:oMath>
                  </m:oMathPara>
                </a14:m>
                <a:endParaRPr lang="en-US" sz="2200" dirty="0" smtClean="0">
                  <a:solidFill>
                    <a:schemeClr val="tx1"/>
                  </a:solidFill>
                </a:endParaRPr>
              </a:p>
              <a:p>
                <a:pPr marL="0" indent="0">
                  <a:buNone/>
                </a:pPr>
                <a:r>
                  <a:rPr lang="en-US" sz="2200" dirty="0" smtClean="0">
                    <a:solidFill>
                      <a:schemeClr val="tx1"/>
                    </a:solidFill>
                  </a:rPr>
                  <a:t>Since </a:t>
                </a:r>
                <a14:m>
                  <m:oMath xmlns:m="http://schemas.openxmlformats.org/officeDocument/2006/math">
                    <m:r>
                      <a:rPr lang="en-US" sz="2200" b="0" i="1" smtClean="0">
                        <a:solidFill>
                          <a:schemeClr val="tx1"/>
                        </a:solidFill>
                        <a:latin typeface="Cambria Math"/>
                      </a:rPr>
                      <m:t>𝑓</m:t>
                    </m:r>
                    <m:r>
                      <a:rPr lang="en-US" sz="2200" b="0" i="1" smtClean="0">
                        <a:solidFill>
                          <a:schemeClr val="tx1"/>
                        </a:solidFill>
                        <a:latin typeface="Cambria Math"/>
                      </a:rPr>
                      <m:t>(</m:t>
                    </m:r>
                    <m:r>
                      <a:rPr lang="en-US" sz="2200" b="0" i="1" smtClean="0">
                        <a:solidFill>
                          <a:schemeClr val="tx1"/>
                        </a:solidFill>
                        <a:latin typeface="Cambria Math"/>
                      </a:rPr>
                      <m:t>𝑥</m:t>
                    </m:r>
                    <m:r>
                      <a:rPr lang="en-US" sz="2200" b="0" i="1" smtClean="0">
                        <a:solidFill>
                          <a:schemeClr val="tx1"/>
                        </a:solidFill>
                        <a:latin typeface="Cambria Math"/>
                      </a:rPr>
                      <m:t>)</m:t>
                    </m:r>
                  </m:oMath>
                </a14:m>
                <a:r>
                  <a:rPr lang="en-US" sz="2200" dirty="0" smtClean="0">
                    <a:solidFill>
                      <a:schemeClr val="tx1"/>
                    </a:solidFill>
                  </a:rPr>
                  <a:t> changes sign over the interval so root lies in this interval.</a:t>
                </a:r>
              </a:p>
              <a:p>
                <a:pPr marL="0" indent="0">
                  <a:buNone/>
                </a:pPr>
                <a:r>
                  <a:rPr lang="en-US" sz="2200" dirty="0" smtClean="0"/>
                  <a:t>Answer must be correct to </a:t>
                </a:r>
                <a14:m>
                  <m:oMath xmlns:m="http://schemas.openxmlformats.org/officeDocument/2006/math">
                    <m:sSup>
                      <m:sSupPr>
                        <m:ctrlPr>
                          <a:rPr lang="en-US" sz="2200" b="0" i="1" smtClean="0">
                            <a:latin typeface="Cambria Math"/>
                          </a:rPr>
                        </m:ctrlPr>
                      </m:sSupPr>
                      <m:e>
                        <m:r>
                          <a:rPr lang="en-US" sz="2200" b="0" i="1" smtClean="0">
                            <a:latin typeface="Cambria Math"/>
                          </a:rPr>
                          <m:t>10</m:t>
                        </m:r>
                      </m:e>
                      <m:sup>
                        <m:r>
                          <a:rPr lang="en-US" sz="2200" b="0" i="1" smtClean="0">
                            <a:latin typeface="Cambria Math"/>
                          </a:rPr>
                          <m:t>−3</m:t>
                        </m:r>
                      </m:sup>
                    </m:sSup>
                    <m:r>
                      <a:rPr lang="en-US" sz="2200" b="0" i="1" smtClean="0">
                        <a:latin typeface="Cambria Math"/>
                      </a:rPr>
                      <m:t>=0.001</m:t>
                    </m:r>
                  </m:oMath>
                </a14:m>
                <a:r>
                  <a:rPr lang="en-US" sz="2200" dirty="0" smtClean="0">
                    <a:solidFill>
                      <a:schemeClr val="tx1"/>
                    </a:solidFill>
                  </a:rPr>
                  <a:t> </a:t>
                </a:r>
                <a:r>
                  <a:rPr lang="en-US" sz="2200" dirty="0" err="1" smtClean="0">
                    <a:solidFill>
                      <a:schemeClr val="tx1"/>
                    </a:solidFill>
                  </a:rPr>
                  <a:t>i.e</a:t>
                </a:r>
                <a:r>
                  <a:rPr lang="en-US" sz="2200" dirty="0" smtClean="0">
                    <a:solidFill>
                      <a:schemeClr val="tx1"/>
                    </a:solidFill>
                  </a:rPr>
                  <a:t> we have to perform calculations up to 3 decimal places (</a:t>
                </a:r>
                <a:r>
                  <a:rPr lang="en-US" sz="2200" dirty="0" err="1" smtClean="0">
                    <a:solidFill>
                      <a:schemeClr val="tx1"/>
                    </a:solidFill>
                  </a:rPr>
                  <a:t>dps</a:t>
                </a:r>
                <a:r>
                  <a:rPr lang="en-US" sz="2200" dirty="0" smtClean="0">
                    <a:solidFill>
                      <a:schemeClr val="tx1"/>
                    </a:solidFill>
                  </a:rPr>
                  <a:t>)</a:t>
                </a:r>
                <a:endParaRPr lang="en-US" sz="22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8229600" cy="3505200"/>
              </a:xfrm>
              <a:blipFill rotWithShape="1">
                <a:blip r:embed="rId2"/>
                <a:stretch>
                  <a:fillRect l="-889" t="-870" r="-1926"/>
                </a:stretch>
              </a:blipFill>
            </p:spPr>
            <p:txBody>
              <a:bodyPr/>
              <a:lstStyle/>
              <a:p>
                <a:r>
                  <a:rPr lang="en-US">
                    <a:noFill/>
                  </a:rPr>
                  <a:t> </a:t>
                </a:r>
              </a:p>
            </p:txBody>
          </p:sp>
        </mc:Fallback>
      </mc:AlternateContent>
    </p:spTree>
    <p:extLst>
      <p:ext uri="{BB962C8B-B14F-4D97-AF65-F5344CB8AC3E}">
        <p14:creationId xmlns:p14="http://schemas.microsoft.com/office/powerpoint/2010/main" val="3858274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1000" y="685800"/>
                <a:ext cx="8229600" cy="792162"/>
              </a:xfrm>
            </p:spPr>
            <p:txBody>
              <a:bodyPr>
                <a:noAutofit/>
              </a:bodyPr>
              <a:lstStyle/>
              <a:p>
                <a:r>
                  <a:rPr lang="en-US" sz="3000" dirty="0" smtClean="0"/>
                  <a:t>Example 1: Solution </a:t>
                </a:r>
                <a14:m>
                  <m:oMath xmlns:m="http://schemas.openxmlformats.org/officeDocument/2006/math">
                    <m:r>
                      <a:rPr lang="en-US" sz="3000" b="0" i="1" smtClean="0">
                        <a:solidFill>
                          <a:schemeClr val="tx2"/>
                        </a:solidFill>
                        <a:latin typeface="Cambria Math"/>
                      </a:rPr>
                      <m:t>𝑓</m:t>
                    </m:r>
                    <m:d>
                      <m:dPr>
                        <m:ctrlPr>
                          <a:rPr lang="en-US" sz="3000" b="0" i="1" smtClean="0">
                            <a:solidFill>
                              <a:schemeClr val="tx2"/>
                            </a:solidFill>
                            <a:latin typeface="Cambria Math"/>
                          </a:rPr>
                        </m:ctrlPr>
                      </m:dPr>
                      <m:e>
                        <m:r>
                          <a:rPr lang="en-US" sz="3000" b="0" i="1" smtClean="0">
                            <a:solidFill>
                              <a:schemeClr val="tx2"/>
                            </a:solidFill>
                            <a:latin typeface="Cambria Math"/>
                          </a:rPr>
                          <m:t>𝑥</m:t>
                        </m:r>
                      </m:e>
                    </m:d>
                    <m:r>
                      <a:rPr lang="en-US" sz="3000" b="0" i="1" smtClean="0">
                        <a:solidFill>
                          <a:schemeClr val="tx2"/>
                        </a:solidFill>
                        <a:latin typeface="Cambria Math"/>
                      </a:rPr>
                      <m:t>=</m:t>
                    </m:r>
                    <m:r>
                      <a:rPr lang="en-US" sz="3000" b="0" i="1">
                        <a:solidFill>
                          <a:schemeClr val="tx1"/>
                        </a:solidFill>
                        <a:latin typeface="Cambria Math"/>
                      </a:rPr>
                      <m:t>3</m:t>
                    </m:r>
                    <m:r>
                      <a:rPr lang="en-US" sz="3000" b="0" i="1">
                        <a:solidFill>
                          <a:schemeClr val="tx1"/>
                        </a:solidFill>
                        <a:latin typeface="Cambria Math"/>
                      </a:rPr>
                      <m:t>𝑥</m:t>
                    </m:r>
                    <m:r>
                      <a:rPr lang="en-US" sz="3000" b="0" i="1">
                        <a:solidFill>
                          <a:schemeClr val="tx1"/>
                        </a:solidFill>
                        <a:latin typeface="Cambria Math"/>
                      </a:rPr>
                      <m:t>−</m:t>
                    </m:r>
                    <m:sSup>
                      <m:sSupPr>
                        <m:ctrlPr>
                          <a:rPr lang="en-US" sz="3000" b="0" i="1">
                            <a:solidFill>
                              <a:schemeClr val="tx1"/>
                            </a:solidFill>
                            <a:latin typeface="Cambria Math"/>
                          </a:rPr>
                        </m:ctrlPr>
                      </m:sSupPr>
                      <m:e>
                        <m:r>
                          <a:rPr lang="en-US" sz="3000" b="0" i="1">
                            <a:solidFill>
                              <a:schemeClr val="tx1"/>
                            </a:solidFill>
                            <a:latin typeface="Cambria Math"/>
                          </a:rPr>
                          <m:t>𝑒</m:t>
                        </m:r>
                      </m:e>
                      <m:sup>
                        <m:r>
                          <a:rPr lang="en-US" sz="3000" b="0" i="1">
                            <a:solidFill>
                              <a:schemeClr val="tx1"/>
                            </a:solidFill>
                            <a:latin typeface="Cambria Math"/>
                          </a:rPr>
                          <m:t>𝑥</m:t>
                        </m:r>
                      </m:sup>
                    </m:sSup>
                  </m:oMath>
                </a14:m>
                <a:endParaRPr lang="en-US" sz="3000" dirty="0">
                  <a:solidFill>
                    <a:schemeClr val="tx2"/>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1000" y="685800"/>
                <a:ext cx="8229600" cy="792162"/>
              </a:xfrm>
              <a:blipFill rotWithShape="1">
                <a:blip r:embed="rId2"/>
                <a:stretch>
                  <a:fillRect l="-2148" b="-15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56920601"/>
                  </p:ext>
                </p:extLst>
              </p:nvPr>
            </p:nvGraphicFramePr>
            <p:xfrm>
              <a:off x="381000" y="1447800"/>
              <a:ext cx="8153400" cy="3573780"/>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5105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1" i="1" smtClean="0">
                                        <a:latin typeface="Cambria Math"/>
                                      </a:rPr>
                                      <m:t>𝑰</m:t>
                                    </m:r>
                                  </m:e>
                                  <m:sub>
                                    <m:r>
                                      <a:rPr lang="en-US" b="1" i="1" smtClean="0">
                                        <a:latin typeface="Cambria Math"/>
                                      </a:rPr>
                                      <m:t>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1" i="1" smtClean="0">
                                        <a:latin typeface="Cambria Math"/>
                                      </a:rPr>
                                      <m:t>𝒂</m:t>
                                    </m:r>
                                  </m:e>
                                  <m:sub>
                                    <m:r>
                                      <a:rPr lang="en-US" b="1" i="1" smtClean="0">
                                        <a:latin typeface="Cambria Math"/>
                                      </a:rPr>
                                      <m:t>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1" i="1" smtClean="0">
                                        <a:latin typeface="Cambria Math"/>
                                      </a:rPr>
                                      <m:t>𝒃</m:t>
                                    </m:r>
                                  </m:e>
                                  <m:sub>
                                    <m:r>
                                      <a:rPr lang="en-US" b="1" i="1" smtClean="0">
                                        <a:latin typeface="Cambria Math"/>
                                      </a:rPr>
                                      <m:t>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1" i="1" smtClean="0">
                                        <a:latin typeface="Cambria Math"/>
                                      </a:rPr>
                                      <m:t>𝒑</m:t>
                                    </m:r>
                                  </m:e>
                                  <m:sub>
                                    <m:r>
                                      <a:rPr lang="en-US" b="1" i="1" smtClean="0">
                                        <a:latin typeface="Cambria Math"/>
                                      </a:rPr>
                                      <m:t>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𝒇</m:t>
                                </m:r>
                                <m:r>
                                  <a:rPr lang="en-US" b="1" i="1" smtClean="0">
                                    <a:latin typeface="Cambria Math"/>
                                  </a:rPr>
                                  <m:t>(</m:t>
                                </m:r>
                                <m:sSub>
                                  <m:sSubPr>
                                    <m:ctrlPr>
                                      <a:rPr lang="en-US" i="1" smtClean="0">
                                        <a:latin typeface="Cambria Math"/>
                                      </a:rPr>
                                    </m:ctrlPr>
                                  </m:sSubPr>
                                  <m:e>
                                    <m:r>
                                      <a:rPr lang="en-US" b="1" i="1" smtClean="0">
                                        <a:latin typeface="Cambria Math"/>
                                      </a:rPr>
                                      <m:t>𝒑</m:t>
                                    </m:r>
                                  </m:e>
                                  <m:sub>
                                    <m:r>
                                      <a:rPr lang="en-US" b="1" i="1" smtClean="0">
                                        <a:latin typeface="Cambria Math"/>
                                      </a:rPr>
                                      <m:t>𝒏</m:t>
                                    </m:r>
                                  </m:sub>
                                </m:sSub>
                                <m:r>
                                  <a:rPr lang="en-US" b="1" i="1" smtClean="0">
                                    <a:latin typeface="Cambria Math"/>
                                  </a:rPr>
                                  <m:t>)</m:t>
                                </m:r>
                              </m:oMath>
                            </m:oMathPara>
                          </a14:m>
                          <a:endParaRPr lang="en-US" dirty="0"/>
                        </a:p>
                      </a:txBody>
                      <a:tcPr/>
                    </a:tc>
                  </a:tr>
                  <a:tr h="5105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smtClean="0"/>
                            <a:t>2</a:t>
                          </a:r>
                          <a:endParaRPr lang="en-US" dirty="0"/>
                        </a:p>
                      </a:txBody>
                      <a:tcPr/>
                    </a:tc>
                    <a:tc>
                      <a:txBody>
                        <a:bodyPr/>
                        <a:lstStyle/>
                        <a:p>
                          <a:r>
                            <a:rPr lang="en-US" dirty="0" smtClean="0"/>
                            <a:t>1.5</a:t>
                          </a:r>
                          <a:endParaRPr lang="en-US" dirty="0"/>
                        </a:p>
                      </a:txBody>
                      <a:tcPr/>
                    </a:tc>
                    <a:tc>
                      <a:txBody>
                        <a:bodyPr/>
                        <a:lstStyle/>
                        <a:p>
                          <a:r>
                            <a:rPr lang="en-US" dirty="0" smtClean="0"/>
                            <a:t>0.018(+</a:t>
                          </a:r>
                          <a:r>
                            <a:rPr lang="en-US" dirty="0" err="1" smtClean="0"/>
                            <a:t>ve</a:t>
                          </a:r>
                          <a:r>
                            <a:rPr lang="en-US" dirty="0" smtClean="0"/>
                            <a:t>)</a:t>
                          </a:r>
                          <a:endParaRPr lang="en-US" dirty="0"/>
                        </a:p>
                      </a:txBody>
                      <a:tcPr/>
                    </a:tc>
                  </a:tr>
                  <a:tr h="5105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2</a:t>
                          </a:r>
                          <a:endParaRPr lang="en-US" dirty="0"/>
                        </a:p>
                      </a:txBody>
                      <a:tcPr/>
                    </a:tc>
                    <a:tc>
                      <a:txBody>
                        <a:bodyPr/>
                        <a:lstStyle/>
                        <a:p>
                          <a:r>
                            <a:rPr lang="en-US" dirty="0" smtClean="0"/>
                            <a:t>1.75</a:t>
                          </a:r>
                          <a:endParaRPr lang="en-US" dirty="0"/>
                        </a:p>
                      </a:txBody>
                      <a:tcPr/>
                    </a:tc>
                    <a:tc>
                      <a:txBody>
                        <a:bodyPr/>
                        <a:lstStyle/>
                        <a:p>
                          <a:r>
                            <a:rPr lang="en-US" dirty="0" smtClean="0"/>
                            <a:t>-0.504(-</a:t>
                          </a:r>
                          <a:r>
                            <a:rPr lang="en-US" dirty="0" err="1" smtClean="0"/>
                            <a:t>ve</a:t>
                          </a:r>
                          <a:r>
                            <a:rPr lang="en-US" dirty="0" smtClean="0"/>
                            <a:t>)</a:t>
                          </a:r>
                          <a:endParaRPr lang="en-US" dirty="0"/>
                        </a:p>
                      </a:txBody>
                      <a:tcPr/>
                    </a:tc>
                  </a:tr>
                  <a:tr h="510540">
                    <a:tc>
                      <a:txBody>
                        <a:bodyPr/>
                        <a:lstStyle/>
                        <a:p>
                          <a:r>
                            <a:rPr lang="en-US" dirty="0" smtClean="0"/>
                            <a:t>3</a:t>
                          </a:r>
                          <a:endParaRPr lang="en-US" dirty="0"/>
                        </a:p>
                      </a:txBody>
                      <a:tcPr/>
                    </a:tc>
                    <a:tc>
                      <a:txBody>
                        <a:bodyPr/>
                        <a:lstStyle/>
                        <a:p>
                          <a:r>
                            <a:rPr lang="en-US" dirty="0" smtClean="0"/>
                            <a:t>1.5</a:t>
                          </a:r>
                          <a:endParaRPr lang="en-US" dirty="0"/>
                        </a:p>
                      </a:txBody>
                      <a:tcPr/>
                    </a:tc>
                    <a:tc>
                      <a:txBody>
                        <a:bodyPr/>
                        <a:lstStyle/>
                        <a:p>
                          <a:r>
                            <a:rPr lang="en-US" dirty="0" smtClean="0"/>
                            <a:t>1.75</a:t>
                          </a:r>
                          <a:endParaRPr lang="en-US" dirty="0"/>
                        </a:p>
                      </a:txBody>
                      <a:tcPr/>
                    </a:tc>
                    <a:tc>
                      <a:txBody>
                        <a:bodyPr/>
                        <a:lstStyle/>
                        <a:p>
                          <a:r>
                            <a:rPr lang="en-US" dirty="0" smtClean="0"/>
                            <a:t>1.625</a:t>
                          </a:r>
                          <a:endParaRPr lang="en-US" dirty="0"/>
                        </a:p>
                      </a:txBody>
                      <a:tcPr/>
                    </a:tc>
                    <a:tc>
                      <a:txBody>
                        <a:bodyPr/>
                        <a:lstStyle/>
                        <a:p>
                          <a:r>
                            <a:rPr lang="en-US" dirty="0" smtClean="0"/>
                            <a:t>-0.203(+</a:t>
                          </a:r>
                          <a:r>
                            <a:rPr lang="en-US" dirty="0" err="1" smtClean="0"/>
                            <a:t>ve</a:t>
                          </a:r>
                          <a:r>
                            <a:rPr lang="en-US" dirty="0" smtClean="0"/>
                            <a:t>)</a:t>
                          </a:r>
                          <a:endParaRPr lang="en-US" dirty="0"/>
                        </a:p>
                      </a:txBody>
                      <a:tcPr/>
                    </a:tc>
                  </a:tr>
                  <a:tr h="510540">
                    <a:tc>
                      <a:txBody>
                        <a:bodyPr/>
                        <a:lstStyle/>
                        <a:p>
                          <a:r>
                            <a:rPr lang="en-US" dirty="0" smtClean="0"/>
                            <a:t>4</a:t>
                          </a:r>
                          <a:endParaRPr lang="en-US" dirty="0"/>
                        </a:p>
                      </a:txBody>
                      <a:tcPr/>
                    </a:tc>
                    <a:tc>
                      <a:txBody>
                        <a:bodyPr/>
                        <a:lstStyle/>
                        <a:p>
                          <a:r>
                            <a:rPr lang="en-US" dirty="0" smtClean="0"/>
                            <a:t>1.5</a:t>
                          </a:r>
                          <a:endParaRPr lang="en-US" dirty="0"/>
                        </a:p>
                      </a:txBody>
                      <a:tcPr/>
                    </a:tc>
                    <a:tc>
                      <a:txBody>
                        <a:bodyPr/>
                        <a:lstStyle/>
                        <a:p>
                          <a:r>
                            <a:rPr lang="en-US" dirty="0" smtClean="0"/>
                            <a:t>1.625</a:t>
                          </a:r>
                          <a:endParaRPr lang="en-US" dirty="0"/>
                        </a:p>
                      </a:txBody>
                      <a:tcPr/>
                    </a:tc>
                    <a:tc>
                      <a:txBody>
                        <a:bodyPr/>
                        <a:lstStyle/>
                        <a:p>
                          <a:r>
                            <a:rPr lang="en-US" dirty="0" smtClean="0"/>
                            <a:t>1.562</a:t>
                          </a:r>
                          <a:endParaRPr lang="en-US" dirty="0"/>
                        </a:p>
                      </a:txBody>
                      <a:tcPr/>
                    </a:tc>
                    <a:tc>
                      <a:txBody>
                        <a:bodyPr/>
                        <a:lstStyle/>
                        <a:p>
                          <a:r>
                            <a:rPr lang="en-US" dirty="0" smtClean="0"/>
                            <a:t>-0.082(-</a:t>
                          </a:r>
                          <a:r>
                            <a:rPr lang="en-US" dirty="0" err="1" smtClean="0"/>
                            <a:t>ve</a:t>
                          </a:r>
                          <a:r>
                            <a:rPr lang="en-US" dirty="0" smtClean="0"/>
                            <a:t>)</a:t>
                          </a:r>
                          <a:endParaRPr lang="en-US" dirty="0"/>
                        </a:p>
                      </a:txBody>
                      <a:tcPr/>
                    </a:tc>
                  </a:tr>
                  <a:tr h="510540">
                    <a:tc>
                      <a:txBody>
                        <a:bodyPr/>
                        <a:lstStyle/>
                        <a:p>
                          <a:r>
                            <a:rPr lang="en-US" dirty="0" smtClean="0"/>
                            <a:t>5</a:t>
                          </a:r>
                          <a:endParaRPr lang="en-US" dirty="0"/>
                        </a:p>
                      </a:txBody>
                      <a:tcPr/>
                    </a:tc>
                    <a:tc>
                      <a:txBody>
                        <a:bodyPr/>
                        <a:lstStyle/>
                        <a:p>
                          <a:r>
                            <a:rPr lang="en-US" dirty="0" smtClean="0"/>
                            <a:t>1.5</a:t>
                          </a:r>
                          <a:endParaRPr lang="en-US" dirty="0"/>
                        </a:p>
                      </a:txBody>
                      <a:tcPr/>
                    </a:tc>
                    <a:tc>
                      <a:txBody>
                        <a:bodyPr/>
                        <a:lstStyle/>
                        <a:p>
                          <a:r>
                            <a:rPr lang="en-US" dirty="0" smtClean="0"/>
                            <a:t>1.562</a:t>
                          </a:r>
                          <a:endParaRPr lang="en-US" dirty="0"/>
                        </a:p>
                      </a:txBody>
                      <a:tcPr/>
                    </a:tc>
                    <a:tc>
                      <a:txBody>
                        <a:bodyPr/>
                        <a:lstStyle/>
                        <a:p>
                          <a:r>
                            <a:rPr lang="en-US" dirty="0" smtClean="0"/>
                            <a:t>1.531</a:t>
                          </a:r>
                          <a:endParaRPr lang="en-US" dirty="0"/>
                        </a:p>
                      </a:txBody>
                      <a:tcPr/>
                    </a:tc>
                    <a:tc>
                      <a:txBody>
                        <a:bodyPr/>
                        <a:lstStyle/>
                        <a:p>
                          <a:r>
                            <a:rPr lang="en-US" dirty="0" smtClean="0"/>
                            <a:t>-0.029(-</a:t>
                          </a:r>
                          <a:r>
                            <a:rPr lang="en-US" dirty="0" err="1" smtClean="0"/>
                            <a:t>ve</a:t>
                          </a:r>
                          <a:r>
                            <a:rPr lang="en-US" dirty="0" smtClean="0"/>
                            <a:t>)</a:t>
                          </a:r>
                          <a:endParaRPr lang="en-US" dirty="0"/>
                        </a:p>
                      </a:txBody>
                      <a:tcPr/>
                    </a:tc>
                  </a:tr>
                  <a:tr h="510540">
                    <a:tc>
                      <a:txBody>
                        <a:bodyPr/>
                        <a:lstStyle/>
                        <a:p>
                          <a:r>
                            <a:rPr lang="en-US" dirty="0" smtClean="0"/>
                            <a:t>6</a:t>
                          </a:r>
                          <a:endParaRPr lang="en-US" dirty="0"/>
                        </a:p>
                      </a:txBody>
                      <a:tcPr/>
                    </a:tc>
                    <a:tc>
                      <a:txBody>
                        <a:bodyPr/>
                        <a:lstStyle/>
                        <a:p>
                          <a:r>
                            <a:rPr lang="en-US" dirty="0" smtClean="0"/>
                            <a:t>1.5</a:t>
                          </a:r>
                          <a:endParaRPr lang="en-US" dirty="0"/>
                        </a:p>
                      </a:txBody>
                      <a:tcPr/>
                    </a:tc>
                    <a:tc>
                      <a:txBody>
                        <a:bodyPr/>
                        <a:lstStyle/>
                        <a:p>
                          <a:r>
                            <a:rPr lang="en-US" dirty="0" smtClean="0"/>
                            <a:t>1.531</a:t>
                          </a:r>
                          <a:endParaRPr lang="en-US" dirty="0"/>
                        </a:p>
                      </a:txBody>
                      <a:tcPr/>
                    </a:tc>
                    <a:tc>
                      <a:txBody>
                        <a:bodyPr/>
                        <a:lstStyle/>
                        <a:p>
                          <a:r>
                            <a:rPr lang="en-US" dirty="0" smtClean="0"/>
                            <a:t>1.515</a:t>
                          </a:r>
                          <a:endParaRPr lang="en-US" dirty="0"/>
                        </a:p>
                      </a:txBody>
                      <a:tcPr/>
                    </a:tc>
                    <a:tc>
                      <a:txBody>
                        <a:bodyPr/>
                        <a:lstStyle/>
                        <a:p>
                          <a:r>
                            <a:rPr lang="en-US" dirty="0" smtClean="0"/>
                            <a:t>-0.004(-</a:t>
                          </a:r>
                          <a:r>
                            <a:rPr lang="en-US" dirty="0" err="1" smtClean="0"/>
                            <a:t>ve</a:t>
                          </a:r>
                          <a:r>
                            <a:rPr lang="en-US" dirty="0" smtClean="0"/>
                            <a:t>)</a:t>
                          </a:r>
                          <a:endParaRPr lang="en-US"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56920601"/>
                  </p:ext>
                </p:extLst>
              </p:nvPr>
            </p:nvGraphicFramePr>
            <p:xfrm>
              <a:off x="381000" y="1447800"/>
              <a:ext cx="8153400" cy="3573780"/>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510540">
                    <a:tc>
                      <a:txBody>
                        <a:bodyPr/>
                        <a:lstStyle/>
                        <a:p>
                          <a:endParaRPr lang="en-US"/>
                        </a:p>
                      </a:txBody>
                      <a:tcPr>
                        <a:blipFill rotWithShape="1">
                          <a:blip r:embed="rId3"/>
                          <a:stretch>
                            <a:fillRect l="-375" t="-1190" r="-400749" b="-597619"/>
                          </a:stretch>
                        </a:blipFill>
                      </a:tcPr>
                    </a:tc>
                    <a:tc>
                      <a:txBody>
                        <a:bodyPr/>
                        <a:lstStyle/>
                        <a:p>
                          <a:endParaRPr lang="en-US"/>
                        </a:p>
                      </a:txBody>
                      <a:tcPr>
                        <a:blipFill rotWithShape="1">
                          <a:blip r:embed="rId3"/>
                          <a:stretch>
                            <a:fillRect l="-100000" t="-1190" r="-299254" b="-597619"/>
                          </a:stretch>
                        </a:blipFill>
                      </a:tcPr>
                    </a:tc>
                    <a:tc>
                      <a:txBody>
                        <a:bodyPr/>
                        <a:lstStyle/>
                        <a:p>
                          <a:endParaRPr lang="en-US"/>
                        </a:p>
                      </a:txBody>
                      <a:tcPr>
                        <a:blipFill rotWithShape="1">
                          <a:blip r:embed="rId3"/>
                          <a:stretch>
                            <a:fillRect l="-200749" t="-1190" r="-200375" b="-597619"/>
                          </a:stretch>
                        </a:blipFill>
                      </a:tcPr>
                    </a:tc>
                    <a:tc>
                      <a:txBody>
                        <a:bodyPr/>
                        <a:lstStyle/>
                        <a:p>
                          <a:endParaRPr lang="en-US"/>
                        </a:p>
                      </a:txBody>
                      <a:tcPr>
                        <a:blipFill rotWithShape="1">
                          <a:blip r:embed="rId3"/>
                          <a:stretch>
                            <a:fillRect l="-299627" t="-1190" r="-99627" b="-597619"/>
                          </a:stretch>
                        </a:blipFill>
                      </a:tcPr>
                    </a:tc>
                    <a:tc>
                      <a:txBody>
                        <a:bodyPr/>
                        <a:lstStyle/>
                        <a:p>
                          <a:endParaRPr lang="en-US"/>
                        </a:p>
                      </a:txBody>
                      <a:tcPr>
                        <a:blipFill rotWithShape="1">
                          <a:blip r:embed="rId3"/>
                          <a:stretch>
                            <a:fillRect l="-401124" t="-1190" b="-597619"/>
                          </a:stretch>
                        </a:blipFill>
                      </a:tcPr>
                    </a:tc>
                  </a:tr>
                  <a:tr h="5105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smtClean="0"/>
                            <a:t>2</a:t>
                          </a:r>
                          <a:endParaRPr lang="en-US" dirty="0"/>
                        </a:p>
                      </a:txBody>
                      <a:tcPr/>
                    </a:tc>
                    <a:tc>
                      <a:txBody>
                        <a:bodyPr/>
                        <a:lstStyle/>
                        <a:p>
                          <a:r>
                            <a:rPr lang="en-US" dirty="0" smtClean="0"/>
                            <a:t>1.5</a:t>
                          </a:r>
                          <a:endParaRPr lang="en-US" dirty="0"/>
                        </a:p>
                      </a:txBody>
                      <a:tcPr/>
                    </a:tc>
                    <a:tc>
                      <a:txBody>
                        <a:bodyPr/>
                        <a:lstStyle/>
                        <a:p>
                          <a:r>
                            <a:rPr lang="en-US" dirty="0" smtClean="0"/>
                            <a:t>0.018(+</a:t>
                          </a:r>
                          <a:r>
                            <a:rPr lang="en-US" dirty="0" err="1" smtClean="0"/>
                            <a:t>ve</a:t>
                          </a:r>
                          <a:r>
                            <a:rPr lang="en-US" dirty="0" smtClean="0"/>
                            <a:t>)</a:t>
                          </a:r>
                          <a:endParaRPr lang="en-US" dirty="0"/>
                        </a:p>
                      </a:txBody>
                      <a:tcPr/>
                    </a:tc>
                  </a:tr>
                  <a:tr h="5105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2</a:t>
                          </a:r>
                          <a:endParaRPr lang="en-US" dirty="0"/>
                        </a:p>
                      </a:txBody>
                      <a:tcPr/>
                    </a:tc>
                    <a:tc>
                      <a:txBody>
                        <a:bodyPr/>
                        <a:lstStyle/>
                        <a:p>
                          <a:r>
                            <a:rPr lang="en-US" dirty="0" smtClean="0"/>
                            <a:t>1.75</a:t>
                          </a:r>
                          <a:endParaRPr lang="en-US" dirty="0"/>
                        </a:p>
                      </a:txBody>
                      <a:tcPr/>
                    </a:tc>
                    <a:tc>
                      <a:txBody>
                        <a:bodyPr/>
                        <a:lstStyle/>
                        <a:p>
                          <a:r>
                            <a:rPr lang="en-US" dirty="0" smtClean="0"/>
                            <a:t>-0.504(-</a:t>
                          </a:r>
                          <a:r>
                            <a:rPr lang="en-US" dirty="0" err="1" smtClean="0"/>
                            <a:t>ve</a:t>
                          </a:r>
                          <a:r>
                            <a:rPr lang="en-US" dirty="0" smtClean="0"/>
                            <a:t>)</a:t>
                          </a:r>
                          <a:endParaRPr lang="en-US" dirty="0"/>
                        </a:p>
                      </a:txBody>
                      <a:tcPr/>
                    </a:tc>
                  </a:tr>
                  <a:tr h="510540">
                    <a:tc>
                      <a:txBody>
                        <a:bodyPr/>
                        <a:lstStyle/>
                        <a:p>
                          <a:r>
                            <a:rPr lang="en-US" dirty="0" smtClean="0"/>
                            <a:t>3</a:t>
                          </a:r>
                          <a:endParaRPr lang="en-US" dirty="0"/>
                        </a:p>
                      </a:txBody>
                      <a:tcPr/>
                    </a:tc>
                    <a:tc>
                      <a:txBody>
                        <a:bodyPr/>
                        <a:lstStyle/>
                        <a:p>
                          <a:r>
                            <a:rPr lang="en-US" dirty="0" smtClean="0"/>
                            <a:t>1.5</a:t>
                          </a:r>
                          <a:endParaRPr lang="en-US" dirty="0"/>
                        </a:p>
                      </a:txBody>
                      <a:tcPr/>
                    </a:tc>
                    <a:tc>
                      <a:txBody>
                        <a:bodyPr/>
                        <a:lstStyle/>
                        <a:p>
                          <a:r>
                            <a:rPr lang="en-US" dirty="0" smtClean="0"/>
                            <a:t>1.75</a:t>
                          </a:r>
                          <a:endParaRPr lang="en-US" dirty="0"/>
                        </a:p>
                      </a:txBody>
                      <a:tcPr/>
                    </a:tc>
                    <a:tc>
                      <a:txBody>
                        <a:bodyPr/>
                        <a:lstStyle/>
                        <a:p>
                          <a:r>
                            <a:rPr lang="en-US" dirty="0" smtClean="0"/>
                            <a:t>1.625</a:t>
                          </a:r>
                          <a:endParaRPr lang="en-US" dirty="0"/>
                        </a:p>
                      </a:txBody>
                      <a:tcPr/>
                    </a:tc>
                    <a:tc>
                      <a:txBody>
                        <a:bodyPr/>
                        <a:lstStyle/>
                        <a:p>
                          <a:r>
                            <a:rPr lang="en-US" dirty="0" smtClean="0"/>
                            <a:t>-0.203(+</a:t>
                          </a:r>
                          <a:r>
                            <a:rPr lang="en-US" dirty="0" err="1" smtClean="0"/>
                            <a:t>ve</a:t>
                          </a:r>
                          <a:r>
                            <a:rPr lang="en-US" dirty="0" smtClean="0"/>
                            <a:t>)</a:t>
                          </a:r>
                          <a:endParaRPr lang="en-US" dirty="0"/>
                        </a:p>
                      </a:txBody>
                      <a:tcPr/>
                    </a:tc>
                  </a:tr>
                  <a:tr h="510540">
                    <a:tc>
                      <a:txBody>
                        <a:bodyPr/>
                        <a:lstStyle/>
                        <a:p>
                          <a:r>
                            <a:rPr lang="en-US" dirty="0" smtClean="0"/>
                            <a:t>4</a:t>
                          </a:r>
                          <a:endParaRPr lang="en-US" dirty="0"/>
                        </a:p>
                      </a:txBody>
                      <a:tcPr/>
                    </a:tc>
                    <a:tc>
                      <a:txBody>
                        <a:bodyPr/>
                        <a:lstStyle/>
                        <a:p>
                          <a:r>
                            <a:rPr lang="en-US" dirty="0" smtClean="0"/>
                            <a:t>1.5</a:t>
                          </a:r>
                          <a:endParaRPr lang="en-US" dirty="0"/>
                        </a:p>
                      </a:txBody>
                      <a:tcPr/>
                    </a:tc>
                    <a:tc>
                      <a:txBody>
                        <a:bodyPr/>
                        <a:lstStyle/>
                        <a:p>
                          <a:r>
                            <a:rPr lang="en-US" dirty="0" smtClean="0"/>
                            <a:t>1.625</a:t>
                          </a:r>
                          <a:endParaRPr lang="en-US" dirty="0"/>
                        </a:p>
                      </a:txBody>
                      <a:tcPr/>
                    </a:tc>
                    <a:tc>
                      <a:txBody>
                        <a:bodyPr/>
                        <a:lstStyle/>
                        <a:p>
                          <a:r>
                            <a:rPr lang="en-US" dirty="0" smtClean="0"/>
                            <a:t>1.562</a:t>
                          </a:r>
                          <a:endParaRPr lang="en-US" dirty="0"/>
                        </a:p>
                      </a:txBody>
                      <a:tcPr/>
                    </a:tc>
                    <a:tc>
                      <a:txBody>
                        <a:bodyPr/>
                        <a:lstStyle/>
                        <a:p>
                          <a:r>
                            <a:rPr lang="en-US" dirty="0" smtClean="0"/>
                            <a:t>-</a:t>
                          </a:r>
                          <a:r>
                            <a:rPr lang="en-US" dirty="0" smtClean="0"/>
                            <a:t>0.082(-</a:t>
                          </a:r>
                          <a:r>
                            <a:rPr lang="en-US" dirty="0" err="1" smtClean="0"/>
                            <a:t>ve</a:t>
                          </a:r>
                          <a:r>
                            <a:rPr lang="en-US" dirty="0" smtClean="0"/>
                            <a:t>)</a:t>
                          </a:r>
                          <a:endParaRPr lang="en-US" dirty="0"/>
                        </a:p>
                      </a:txBody>
                      <a:tcPr/>
                    </a:tc>
                  </a:tr>
                  <a:tr h="510540">
                    <a:tc>
                      <a:txBody>
                        <a:bodyPr/>
                        <a:lstStyle/>
                        <a:p>
                          <a:r>
                            <a:rPr lang="en-US" dirty="0" smtClean="0"/>
                            <a:t>5</a:t>
                          </a:r>
                          <a:endParaRPr lang="en-US" dirty="0"/>
                        </a:p>
                      </a:txBody>
                      <a:tcPr/>
                    </a:tc>
                    <a:tc>
                      <a:txBody>
                        <a:bodyPr/>
                        <a:lstStyle/>
                        <a:p>
                          <a:r>
                            <a:rPr lang="en-US" dirty="0" smtClean="0"/>
                            <a:t>1.5</a:t>
                          </a:r>
                          <a:endParaRPr lang="en-US" dirty="0"/>
                        </a:p>
                      </a:txBody>
                      <a:tcPr/>
                    </a:tc>
                    <a:tc>
                      <a:txBody>
                        <a:bodyPr/>
                        <a:lstStyle/>
                        <a:p>
                          <a:r>
                            <a:rPr lang="en-US" dirty="0" smtClean="0"/>
                            <a:t>1.562</a:t>
                          </a:r>
                          <a:endParaRPr lang="en-US" dirty="0"/>
                        </a:p>
                      </a:txBody>
                      <a:tcPr/>
                    </a:tc>
                    <a:tc>
                      <a:txBody>
                        <a:bodyPr/>
                        <a:lstStyle/>
                        <a:p>
                          <a:r>
                            <a:rPr lang="en-US" dirty="0" smtClean="0"/>
                            <a:t>1.531</a:t>
                          </a:r>
                          <a:endParaRPr lang="en-US" dirty="0"/>
                        </a:p>
                      </a:txBody>
                      <a:tcPr/>
                    </a:tc>
                    <a:tc>
                      <a:txBody>
                        <a:bodyPr/>
                        <a:lstStyle/>
                        <a:p>
                          <a:r>
                            <a:rPr lang="en-US" dirty="0" smtClean="0"/>
                            <a:t>-</a:t>
                          </a:r>
                          <a:r>
                            <a:rPr lang="en-US" dirty="0" smtClean="0"/>
                            <a:t>0.029(-</a:t>
                          </a:r>
                          <a:r>
                            <a:rPr lang="en-US" dirty="0" err="1" smtClean="0"/>
                            <a:t>ve</a:t>
                          </a:r>
                          <a:r>
                            <a:rPr lang="en-US" dirty="0" smtClean="0"/>
                            <a:t>)</a:t>
                          </a:r>
                          <a:endParaRPr lang="en-US" dirty="0"/>
                        </a:p>
                      </a:txBody>
                      <a:tcPr/>
                    </a:tc>
                  </a:tr>
                  <a:tr h="510540">
                    <a:tc>
                      <a:txBody>
                        <a:bodyPr/>
                        <a:lstStyle/>
                        <a:p>
                          <a:r>
                            <a:rPr lang="en-US" dirty="0" smtClean="0"/>
                            <a:t>6</a:t>
                          </a:r>
                          <a:endParaRPr lang="en-US" dirty="0"/>
                        </a:p>
                      </a:txBody>
                      <a:tcPr/>
                    </a:tc>
                    <a:tc>
                      <a:txBody>
                        <a:bodyPr/>
                        <a:lstStyle/>
                        <a:p>
                          <a:r>
                            <a:rPr lang="en-US" dirty="0" smtClean="0"/>
                            <a:t>1.5</a:t>
                          </a:r>
                          <a:endParaRPr lang="en-US" dirty="0"/>
                        </a:p>
                      </a:txBody>
                      <a:tcPr/>
                    </a:tc>
                    <a:tc>
                      <a:txBody>
                        <a:bodyPr/>
                        <a:lstStyle/>
                        <a:p>
                          <a:r>
                            <a:rPr lang="en-US" dirty="0" smtClean="0"/>
                            <a:t>1.531</a:t>
                          </a:r>
                          <a:endParaRPr lang="en-US" dirty="0"/>
                        </a:p>
                      </a:txBody>
                      <a:tcPr/>
                    </a:tc>
                    <a:tc>
                      <a:txBody>
                        <a:bodyPr/>
                        <a:lstStyle/>
                        <a:p>
                          <a:r>
                            <a:rPr lang="en-US" dirty="0" smtClean="0"/>
                            <a:t>1.515</a:t>
                          </a:r>
                          <a:endParaRPr lang="en-US" dirty="0"/>
                        </a:p>
                      </a:txBody>
                      <a:tcPr/>
                    </a:tc>
                    <a:tc>
                      <a:txBody>
                        <a:bodyPr/>
                        <a:lstStyle/>
                        <a:p>
                          <a:r>
                            <a:rPr lang="en-US" dirty="0" smtClean="0"/>
                            <a:t>-</a:t>
                          </a:r>
                          <a:r>
                            <a:rPr lang="en-US" dirty="0" smtClean="0"/>
                            <a:t>0.004(-</a:t>
                          </a:r>
                          <a:r>
                            <a:rPr lang="en-US" dirty="0" err="1" smtClean="0"/>
                            <a:t>ve</a:t>
                          </a:r>
                          <a:r>
                            <a:rPr lang="en-US" dirty="0" smtClean="0"/>
                            <a:t>)</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381000" y="5334000"/>
                <a:ext cx="8229600" cy="369332"/>
              </a:xfrm>
              <a:prstGeom prst="rect">
                <a:avLst/>
              </a:prstGeom>
              <a:noFill/>
            </p:spPr>
            <p:txBody>
              <a:bodyPr wrap="square" rtlCol="0">
                <a:spAutoFit/>
              </a:bodyPr>
              <a:lstStyle/>
              <a:p>
                <a:r>
                  <a:rPr lang="en-US" dirty="0" smtClean="0"/>
                  <a:t>The root of the equation is </a:t>
                </a:r>
                <a14:m>
                  <m:oMath xmlns:m="http://schemas.openxmlformats.org/officeDocument/2006/math">
                    <m:r>
                      <a:rPr lang="en-US" b="0" i="1" smtClean="0">
                        <a:latin typeface="Cambria Math"/>
                      </a:rPr>
                      <m:t>𝑥</m:t>
                    </m:r>
                    <m:r>
                      <a:rPr lang="en-US" b="0" i="1" smtClean="0">
                        <a:latin typeface="Cambria Math"/>
                      </a:rPr>
                      <m:t>=1.515</m:t>
                    </m:r>
                  </m:oMath>
                </a14:m>
                <a:r>
                  <a:rPr lang="en-US" dirty="0" smtClean="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81000" y="5334000"/>
                <a:ext cx="8229600" cy="369332"/>
              </a:xfrm>
              <a:prstGeom prst="rect">
                <a:avLst/>
              </a:prstGeom>
              <a:blipFill rotWithShape="1">
                <a:blip r:embed="rId4"/>
                <a:stretch>
                  <a:fillRect l="-667"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2938458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000" dirty="0" smtClean="0"/>
              <a:t>Theorem: Error Bound for Bisection Method</a:t>
            </a:r>
            <a:endParaRPr lang="en-US" sz="3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1"/>
                <a:ext cx="8229600" cy="2209800"/>
              </a:xfrm>
            </p:spPr>
            <p:txBody>
              <a:bodyPr>
                <a:normAutofit/>
              </a:bodyPr>
              <a:lstStyle/>
              <a:p>
                <a:r>
                  <a:rPr lang="en-US" sz="2300" dirty="0" smtClean="0"/>
                  <a:t>Suppose </a:t>
                </a:r>
                <a14:m>
                  <m:oMath xmlns:m="http://schemas.openxmlformats.org/officeDocument/2006/math">
                    <m:r>
                      <a:rPr lang="en-US" sz="2300" b="0" i="1" smtClean="0">
                        <a:latin typeface="Cambria Math"/>
                      </a:rPr>
                      <m:t>𝑓</m:t>
                    </m:r>
                    <m:d>
                      <m:dPr>
                        <m:ctrlPr>
                          <a:rPr lang="en-US" sz="2300" b="0" i="1" smtClean="0">
                            <a:latin typeface="Cambria Math"/>
                          </a:rPr>
                        </m:ctrlPr>
                      </m:dPr>
                      <m:e>
                        <m:r>
                          <a:rPr lang="en-US" sz="2300" b="0" i="1" smtClean="0">
                            <a:latin typeface="Cambria Math"/>
                          </a:rPr>
                          <m:t>𝑥</m:t>
                        </m:r>
                      </m:e>
                    </m:d>
                  </m:oMath>
                </a14:m>
                <a:r>
                  <a:rPr lang="en-US" sz="2300" dirty="0" smtClean="0"/>
                  <a:t> be a continuous function over the interval </a:t>
                </a:r>
                <a14:m>
                  <m:oMath xmlns:m="http://schemas.openxmlformats.org/officeDocument/2006/math">
                    <m:r>
                      <a:rPr lang="en-US" sz="2300" b="0" i="1" smtClean="0">
                        <a:latin typeface="Cambria Math"/>
                      </a:rPr>
                      <m:t>[</m:t>
                    </m:r>
                    <m:r>
                      <a:rPr lang="en-US" sz="2300" b="0" i="1" smtClean="0">
                        <a:latin typeface="Cambria Math"/>
                      </a:rPr>
                      <m:t>𝑎</m:t>
                    </m:r>
                    <m:r>
                      <a:rPr lang="en-US" sz="2300" b="0" i="1" smtClean="0">
                        <a:latin typeface="Cambria Math"/>
                      </a:rPr>
                      <m:t>,</m:t>
                    </m:r>
                    <m:r>
                      <a:rPr lang="en-US" sz="2300" b="0" i="1" smtClean="0">
                        <a:latin typeface="Cambria Math"/>
                      </a:rPr>
                      <m:t>𝑏</m:t>
                    </m:r>
                    <m:r>
                      <a:rPr lang="en-US" sz="2300" b="0" i="1" smtClean="0">
                        <a:latin typeface="Cambria Math"/>
                      </a:rPr>
                      <m:t>]</m:t>
                    </m:r>
                  </m:oMath>
                </a14:m>
                <a:r>
                  <a:rPr lang="en-US" sz="2300" dirty="0" smtClean="0"/>
                  <a:t>, and </a:t>
                </a:r>
                <a14:m>
                  <m:oMath xmlns:m="http://schemas.openxmlformats.org/officeDocument/2006/math">
                    <m:r>
                      <a:rPr lang="en-US" sz="2300" b="0" i="1" smtClean="0">
                        <a:latin typeface="Cambria Math"/>
                      </a:rPr>
                      <m:t>𝑓</m:t>
                    </m:r>
                    <m:d>
                      <m:dPr>
                        <m:ctrlPr>
                          <a:rPr lang="en-US" sz="2300" b="0" i="1" smtClean="0">
                            <a:latin typeface="Cambria Math"/>
                          </a:rPr>
                        </m:ctrlPr>
                      </m:dPr>
                      <m:e>
                        <m:r>
                          <a:rPr lang="en-US" sz="2300" b="0" i="1" smtClean="0">
                            <a:latin typeface="Cambria Math"/>
                          </a:rPr>
                          <m:t>𝑎</m:t>
                        </m:r>
                      </m:e>
                    </m:d>
                    <m:r>
                      <a:rPr lang="en-US" sz="2300" b="0" i="1" smtClean="0">
                        <a:latin typeface="Cambria Math"/>
                      </a:rPr>
                      <m:t>.</m:t>
                    </m:r>
                    <m:r>
                      <a:rPr lang="en-US" sz="2300" b="0" i="1" smtClean="0">
                        <a:latin typeface="Cambria Math"/>
                      </a:rPr>
                      <m:t>𝑓</m:t>
                    </m:r>
                    <m:d>
                      <m:dPr>
                        <m:ctrlPr>
                          <a:rPr lang="en-US" sz="2300" b="0" i="1" smtClean="0">
                            <a:latin typeface="Cambria Math"/>
                          </a:rPr>
                        </m:ctrlPr>
                      </m:dPr>
                      <m:e>
                        <m:r>
                          <a:rPr lang="en-US" sz="2300" b="0" i="1" smtClean="0">
                            <a:latin typeface="Cambria Math"/>
                          </a:rPr>
                          <m:t>𝑏</m:t>
                        </m:r>
                      </m:e>
                    </m:d>
                    <m:r>
                      <a:rPr lang="en-US" sz="2300" b="0" i="1" smtClean="0">
                        <a:latin typeface="Cambria Math"/>
                      </a:rPr>
                      <m:t>&lt;0</m:t>
                    </m:r>
                  </m:oMath>
                </a14:m>
                <a:r>
                  <a:rPr lang="en-US" sz="2300" dirty="0" smtClean="0"/>
                  <a:t>. The bisection method generates a sequence </a:t>
                </a:r>
                <a14:m>
                  <m:oMath xmlns:m="http://schemas.openxmlformats.org/officeDocument/2006/math">
                    <m:sSup>
                      <m:sSupPr>
                        <m:ctrlPr>
                          <a:rPr lang="en-US" sz="2300" i="1" smtClean="0">
                            <a:latin typeface="Cambria Math"/>
                          </a:rPr>
                        </m:ctrlPr>
                      </m:sSupPr>
                      <m:e>
                        <m:sSubSup>
                          <m:sSubSupPr>
                            <m:ctrlPr>
                              <a:rPr lang="en-US" sz="2300" i="1">
                                <a:latin typeface="Cambria Math"/>
                              </a:rPr>
                            </m:ctrlPr>
                          </m:sSubSupPr>
                          <m:e>
                            <m:d>
                              <m:dPr>
                                <m:begChr m:val="{"/>
                                <m:endChr m:val="}"/>
                                <m:ctrlPr>
                                  <a:rPr lang="en-US" sz="2300" i="1">
                                    <a:latin typeface="Cambria Math"/>
                                  </a:rPr>
                                </m:ctrlPr>
                              </m:dPr>
                              <m:e>
                                <m:sSub>
                                  <m:sSubPr>
                                    <m:ctrlPr>
                                      <a:rPr lang="en-US" sz="2300" i="1">
                                        <a:latin typeface="Cambria Math"/>
                                      </a:rPr>
                                    </m:ctrlPr>
                                  </m:sSubPr>
                                  <m:e>
                                    <m:r>
                                      <a:rPr lang="en-US" sz="2300" i="1">
                                        <a:latin typeface="Cambria Math"/>
                                      </a:rPr>
                                      <m:t>𝑝</m:t>
                                    </m:r>
                                  </m:e>
                                  <m:sub>
                                    <m:r>
                                      <a:rPr lang="en-US" sz="2300" i="1">
                                        <a:latin typeface="Cambria Math"/>
                                      </a:rPr>
                                      <m:t>𝑛</m:t>
                                    </m:r>
                                  </m:sub>
                                </m:sSub>
                              </m:e>
                            </m:d>
                          </m:e>
                          <m:sub>
                            <m:r>
                              <a:rPr lang="en-US" sz="2300" i="1">
                                <a:latin typeface="Cambria Math"/>
                              </a:rPr>
                              <m:t>1</m:t>
                            </m:r>
                          </m:sub>
                          <m:sup/>
                        </m:sSubSup>
                      </m:e>
                      <m:sup>
                        <m:r>
                          <a:rPr lang="en-US" sz="2300" i="1" smtClean="0">
                            <a:latin typeface="Cambria Math"/>
                            <a:ea typeface="Cambria Math"/>
                          </a:rPr>
                          <m:t>∞</m:t>
                        </m:r>
                      </m:sup>
                    </m:sSup>
                  </m:oMath>
                </a14:m>
                <a:r>
                  <a:rPr lang="en-US" sz="2300" dirty="0" smtClean="0"/>
                  <a:t> approximating a zero </a:t>
                </a:r>
                <a14:m>
                  <m:oMath xmlns:m="http://schemas.openxmlformats.org/officeDocument/2006/math">
                    <m:r>
                      <a:rPr lang="en-US" sz="2300" b="0" i="1" smtClean="0">
                        <a:latin typeface="Cambria Math"/>
                      </a:rPr>
                      <m:t>𝑝</m:t>
                    </m:r>
                  </m:oMath>
                </a14:m>
                <a:r>
                  <a:rPr lang="en-US" sz="2300" dirty="0" smtClean="0"/>
                  <a:t> of </a:t>
                </a:r>
                <a14:m>
                  <m:oMath xmlns:m="http://schemas.openxmlformats.org/officeDocument/2006/math">
                    <m:r>
                      <a:rPr lang="en-US" sz="2300" b="0" i="1" smtClean="0">
                        <a:latin typeface="Cambria Math"/>
                      </a:rPr>
                      <m:t>𝑓</m:t>
                    </m:r>
                  </m:oMath>
                </a14:m>
                <a:r>
                  <a:rPr lang="en-US" sz="2300" dirty="0" smtClean="0"/>
                  <a:t> with</a:t>
                </a:r>
              </a:p>
              <a:p>
                <a:pPr marL="0" indent="0">
                  <a:buNone/>
                </a:pPr>
                <a14:m>
                  <m:oMathPara xmlns:m="http://schemas.openxmlformats.org/officeDocument/2006/math">
                    <m:oMathParaPr>
                      <m:jc m:val="centerGroup"/>
                    </m:oMathParaPr>
                    <m:oMath xmlns:m="http://schemas.openxmlformats.org/officeDocument/2006/math">
                      <m:sSub>
                        <m:sSubPr>
                          <m:ctrlPr>
                            <a:rPr lang="en-US" sz="2300" i="1" smtClean="0">
                              <a:latin typeface="Cambria Math"/>
                            </a:rPr>
                          </m:ctrlPr>
                        </m:sSubPr>
                        <m:e>
                          <m:r>
                            <a:rPr lang="en-US" sz="2300" b="0" i="1" smtClean="0">
                              <a:latin typeface="Cambria Math"/>
                            </a:rPr>
                            <m:t>𝐸</m:t>
                          </m:r>
                        </m:e>
                        <m:sub>
                          <m:r>
                            <a:rPr lang="en-US" sz="2300" b="0" i="1" smtClean="0">
                              <a:latin typeface="Cambria Math"/>
                            </a:rPr>
                            <m:t>𝑡</m:t>
                          </m:r>
                        </m:sub>
                      </m:sSub>
                      <m:r>
                        <a:rPr lang="en-US" sz="2300" b="0" i="1" smtClean="0">
                          <a:latin typeface="Cambria Math"/>
                        </a:rPr>
                        <m:t>=</m:t>
                      </m:r>
                      <m:d>
                        <m:dPr>
                          <m:begChr m:val="|"/>
                          <m:endChr m:val="|"/>
                          <m:ctrlPr>
                            <a:rPr lang="en-US" sz="2300" i="1" smtClean="0">
                              <a:latin typeface="Cambria Math"/>
                            </a:rPr>
                          </m:ctrlPr>
                        </m:dPr>
                        <m:e>
                          <m:sSub>
                            <m:sSubPr>
                              <m:ctrlPr>
                                <a:rPr lang="en-US" sz="2300" i="1" smtClean="0">
                                  <a:latin typeface="Cambria Math"/>
                                </a:rPr>
                              </m:ctrlPr>
                            </m:sSubPr>
                            <m:e>
                              <m:r>
                                <a:rPr lang="en-US" sz="2300" b="0" i="1" smtClean="0">
                                  <a:latin typeface="Cambria Math"/>
                                </a:rPr>
                                <m:t>𝑝</m:t>
                              </m:r>
                            </m:e>
                            <m:sub>
                              <m:r>
                                <a:rPr lang="en-US" sz="2300" b="0" i="1" smtClean="0">
                                  <a:latin typeface="Cambria Math"/>
                                </a:rPr>
                                <m:t>𝑛</m:t>
                              </m:r>
                            </m:sub>
                          </m:sSub>
                          <m:r>
                            <a:rPr lang="en-US" sz="2300" b="0" i="1" smtClean="0">
                              <a:latin typeface="Cambria Math"/>
                            </a:rPr>
                            <m:t>−</m:t>
                          </m:r>
                          <m:r>
                            <a:rPr lang="en-US" sz="2300" b="0" i="1" smtClean="0">
                              <a:latin typeface="Cambria Math"/>
                            </a:rPr>
                            <m:t>𝑝</m:t>
                          </m:r>
                        </m:e>
                      </m:d>
                      <m:r>
                        <a:rPr lang="en-US" sz="2300" b="0" i="1" smtClean="0">
                          <a:latin typeface="Cambria Math"/>
                        </a:rPr>
                        <m:t>≤ </m:t>
                      </m:r>
                      <m:f>
                        <m:fPr>
                          <m:ctrlPr>
                            <a:rPr lang="en-US" sz="2300" b="0" i="1" smtClean="0">
                              <a:latin typeface="Cambria Math"/>
                            </a:rPr>
                          </m:ctrlPr>
                        </m:fPr>
                        <m:num>
                          <m:r>
                            <a:rPr lang="en-US" sz="2300" b="0" i="1" smtClean="0">
                              <a:latin typeface="Cambria Math"/>
                            </a:rPr>
                            <m:t>𝑏</m:t>
                          </m:r>
                          <m:r>
                            <a:rPr lang="en-US" sz="2300" b="0" i="1" smtClean="0">
                              <a:latin typeface="Cambria Math"/>
                            </a:rPr>
                            <m:t>−</m:t>
                          </m:r>
                          <m:r>
                            <a:rPr lang="en-US" sz="2300" b="0" i="1" smtClean="0">
                              <a:latin typeface="Cambria Math"/>
                            </a:rPr>
                            <m:t>𝑎</m:t>
                          </m:r>
                        </m:num>
                        <m:den>
                          <m:sSup>
                            <m:sSupPr>
                              <m:ctrlPr>
                                <a:rPr lang="en-US" sz="2300" b="0" i="1" smtClean="0">
                                  <a:latin typeface="Cambria Math"/>
                                </a:rPr>
                              </m:ctrlPr>
                            </m:sSupPr>
                            <m:e>
                              <m:r>
                                <a:rPr lang="en-US" sz="2300" b="0" i="1" smtClean="0">
                                  <a:latin typeface="Cambria Math"/>
                                </a:rPr>
                                <m:t>2</m:t>
                              </m:r>
                            </m:e>
                            <m:sup>
                              <m:r>
                                <a:rPr lang="en-US" sz="2300" b="0" i="1" smtClean="0">
                                  <a:latin typeface="Cambria Math"/>
                                </a:rPr>
                                <m:t>𝑛</m:t>
                              </m:r>
                            </m:sup>
                          </m:sSup>
                        </m:den>
                      </m:f>
                      <m:r>
                        <a:rPr lang="en-US" sz="2300" b="0" i="1" smtClean="0">
                          <a:latin typeface="Cambria Math"/>
                        </a:rPr>
                        <m:t>   ,  </m:t>
                      </m:r>
                      <m:r>
                        <a:rPr lang="en-US" sz="2300" b="0" i="1" smtClean="0">
                          <a:latin typeface="Cambria Math"/>
                        </a:rPr>
                        <m:t>𝑤𝑖𝑡h</m:t>
                      </m:r>
                      <m:r>
                        <a:rPr lang="en-US" sz="2300" b="0" i="1" smtClean="0">
                          <a:latin typeface="Cambria Math"/>
                        </a:rPr>
                        <m:t>     </m:t>
                      </m:r>
                      <m:r>
                        <a:rPr lang="en-US" sz="2300" b="0" i="1" smtClean="0">
                          <a:latin typeface="Cambria Math"/>
                        </a:rPr>
                        <m:t>𝑛</m:t>
                      </m:r>
                      <m:r>
                        <a:rPr lang="en-US" sz="2300" b="0" i="1" smtClean="0">
                          <a:latin typeface="Cambria Math"/>
                        </a:rPr>
                        <m:t>≥1</m:t>
                      </m:r>
                    </m:oMath>
                  </m:oMathPara>
                </a14:m>
                <a:endParaRPr lang="en-US" sz="2300" dirty="0" smtClean="0"/>
              </a:p>
              <a:p>
                <a:pPr marL="0" indent="0">
                  <a:buNone/>
                </a:pPr>
                <a:endParaRPr lang="en-US" sz="2300" dirty="0"/>
              </a:p>
              <a:p>
                <a:pPr marL="0" indent="0">
                  <a:buNone/>
                </a:pPr>
                <a:endParaRPr lang="en-US" sz="23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1"/>
                <a:ext cx="8229600" cy="2209800"/>
              </a:xfrm>
              <a:blipFill rotWithShape="1">
                <a:blip r:embed="rId2"/>
                <a:stretch>
                  <a:fillRect t="-1928" r="-2148"/>
                </a:stretch>
              </a:blipFill>
            </p:spPr>
            <p:txBody>
              <a:bodyPr/>
              <a:lstStyle/>
              <a:p>
                <a:r>
                  <a:rPr lang="en-US">
                    <a:noFill/>
                  </a:rPr>
                  <a:t> </a:t>
                </a:r>
              </a:p>
            </p:txBody>
          </p:sp>
        </mc:Fallback>
      </mc:AlternateContent>
      <p:sp>
        <p:nvSpPr>
          <p:cNvPr id="4" name="Rectangle 3"/>
          <p:cNvSpPr/>
          <p:nvPr/>
        </p:nvSpPr>
        <p:spPr>
          <a:xfrm>
            <a:off x="1828800" y="2503714"/>
            <a:ext cx="5486400" cy="772886"/>
          </a:xfrm>
          <a:prstGeom prst="rect">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419100" y="3733800"/>
                <a:ext cx="8305800" cy="16764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Font typeface="Wingdings 3"/>
                  <a:buNone/>
                </a:pPr>
                <a:r>
                  <a:rPr lang="en-US" sz="2800" b="1" dirty="0" smtClean="0"/>
                  <a:t>Example 2:</a:t>
                </a:r>
                <a:r>
                  <a:rPr lang="en-US" sz="2800" dirty="0" smtClean="0"/>
                  <a:t> </a:t>
                </a:r>
              </a:p>
              <a:p>
                <a:pPr marL="0" indent="0">
                  <a:buNone/>
                </a:pPr>
                <a:r>
                  <a:rPr lang="en-US" sz="2200" dirty="0" smtClean="0"/>
                  <a:t>Determine the number of iterations necessary to achieve an approximation with accuracy </a:t>
                </a:r>
                <a14:m>
                  <m:oMath xmlns:m="http://schemas.openxmlformats.org/officeDocument/2006/math">
                    <m:sSup>
                      <m:sSupPr>
                        <m:ctrlPr>
                          <a:rPr lang="en-US" sz="2200" i="1" smtClean="0">
                            <a:latin typeface="Cambria Math"/>
                          </a:rPr>
                        </m:ctrlPr>
                      </m:sSupPr>
                      <m:e>
                        <m:r>
                          <a:rPr lang="en-US" sz="2200" i="1" smtClean="0">
                            <a:latin typeface="Cambria Math"/>
                          </a:rPr>
                          <m:t>10</m:t>
                        </m:r>
                      </m:e>
                      <m:sup>
                        <m:r>
                          <a:rPr lang="en-US" sz="2200" i="1" smtClean="0">
                            <a:latin typeface="Cambria Math"/>
                          </a:rPr>
                          <m:t>−</m:t>
                        </m:r>
                        <m:r>
                          <a:rPr lang="en-US" sz="2200" b="0" i="1" smtClean="0">
                            <a:latin typeface="Cambria Math"/>
                          </a:rPr>
                          <m:t>8</m:t>
                        </m:r>
                      </m:sup>
                    </m:sSup>
                  </m:oMath>
                </a14:m>
                <a:r>
                  <a:rPr lang="en-US" sz="2200" dirty="0" smtClean="0"/>
                  <a:t> to the solution of </a:t>
                </a:r>
                <a14:m>
                  <m:oMath xmlns:m="http://schemas.openxmlformats.org/officeDocument/2006/math">
                    <m:r>
                      <a:rPr lang="en-US" sz="2400" i="1">
                        <a:latin typeface="Cambria Math"/>
                      </a:rPr>
                      <m:t>3</m:t>
                    </m:r>
                    <m:r>
                      <a:rPr lang="en-US" sz="2400" i="1">
                        <a:latin typeface="Cambria Math"/>
                      </a:rPr>
                      <m:t>𝑥</m:t>
                    </m:r>
                    <m:r>
                      <a:rPr lang="en-US" sz="2400" i="1">
                        <a:latin typeface="Cambria Math"/>
                      </a:rPr>
                      <m:t>−</m:t>
                    </m:r>
                    <m:sSup>
                      <m:sSupPr>
                        <m:ctrlPr>
                          <a:rPr lang="en-US" sz="2400" i="1">
                            <a:latin typeface="Cambria Math"/>
                          </a:rPr>
                        </m:ctrlPr>
                      </m:sSupPr>
                      <m:e>
                        <m:r>
                          <a:rPr lang="en-US" sz="2400" i="1">
                            <a:latin typeface="Cambria Math"/>
                          </a:rPr>
                          <m:t>𝑒</m:t>
                        </m:r>
                      </m:e>
                      <m:sup>
                        <m:r>
                          <a:rPr lang="en-US" sz="2400" i="1">
                            <a:latin typeface="Cambria Math"/>
                          </a:rPr>
                          <m:t>𝑥</m:t>
                        </m:r>
                      </m:sup>
                    </m:sSup>
                    <m:r>
                      <a:rPr lang="en-US" sz="2800" i="1" smtClean="0">
                        <a:latin typeface="Cambria Math"/>
                      </a:rPr>
                      <m:t>=0</m:t>
                    </m:r>
                  </m:oMath>
                </a14:m>
                <a:r>
                  <a:rPr lang="en-US" sz="2200" dirty="0" smtClean="0"/>
                  <a:t> lying in the interval </a:t>
                </a:r>
                <a14:m>
                  <m:oMath xmlns:m="http://schemas.openxmlformats.org/officeDocument/2006/math">
                    <m:r>
                      <a:rPr lang="en-US" sz="2200" i="1" smtClean="0">
                        <a:latin typeface="Cambria Math"/>
                      </a:rPr>
                      <m:t>[1,</m:t>
                    </m:r>
                    <m:r>
                      <a:rPr lang="en-US" sz="2200" b="0" i="1" smtClean="0">
                        <a:latin typeface="Cambria Math"/>
                      </a:rPr>
                      <m:t>2</m:t>
                    </m:r>
                    <m:r>
                      <a:rPr lang="en-US" sz="2200" i="1" smtClean="0">
                        <a:latin typeface="Cambria Math"/>
                      </a:rPr>
                      <m:t>]</m:t>
                    </m:r>
                  </m:oMath>
                </a14:m>
                <a:r>
                  <a:rPr lang="en-US" sz="2200" dirty="0" smtClean="0"/>
                  <a:t>.</a:t>
                </a:r>
                <a:endParaRPr lang="en-US" sz="2200"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19100" y="3733800"/>
                <a:ext cx="8305800" cy="1676400"/>
              </a:xfrm>
              <a:prstGeom prst="rect">
                <a:avLst/>
              </a:prstGeom>
              <a:blipFill rotWithShape="1">
                <a:blip r:embed="rId3"/>
                <a:stretch>
                  <a:fillRect l="-1542" t="-3636" r="-1762" b="-2545"/>
                </a:stretch>
              </a:blipFill>
            </p:spPr>
            <p:txBody>
              <a:bodyPr/>
              <a:lstStyle/>
              <a:p>
                <a:r>
                  <a:rPr lang="en-US">
                    <a:noFill/>
                  </a:rPr>
                  <a:t> </a:t>
                </a:r>
              </a:p>
            </p:txBody>
          </p:sp>
        </mc:Fallback>
      </mc:AlternateContent>
    </p:spTree>
    <p:extLst>
      <p:ext uri="{BB962C8B-B14F-4D97-AF65-F5344CB8AC3E}">
        <p14:creationId xmlns:p14="http://schemas.microsoft.com/office/powerpoint/2010/main" val="3191009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Advantages of Bisection Method</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334000"/>
              </a:xfrm>
            </p:spPr>
            <p:txBody>
              <a:bodyPr>
                <a:normAutofit/>
              </a:bodyPr>
              <a:lstStyle/>
              <a:p>
                <a:pPr marL="0" indent="0">
                  <a:buNone/>
                </a:pPr>
                <a:r>
                  <a:rPr lang="en-US" sz="2200" b="1" dirty="0" smtClean="0">
                    <a:solidFill>
                      <a:schemeClr val="tx2"/>
                    </a:solidFill>
                  </a:rPr>
                  <a:t>Advantages:</a:t>
                </a:r>
              </a:p>
              <a:p>
                <a:r>
                  <a:rPr lang="en-US" sz="2200" dirty="0" smtClean="0"/>
                  <a:t>It is always convergent.</a:t>
                </a:r>
                <a:endParaRPr lang="en-US" sz="2200" dirty="0"/>
              </a:p>
              <a:p>
                <a:r>
                  <a:rPr lang="en-US" sz="2200" dirty="0" smtClean="0"/>
                  <a:t>Error can be controlled.</a:t>
                </a:r>
              </a:p>
              <a:p>
                <a:pPr marL="109728" indent="0">
                  <a:buNone/>
                </a:pPr>
                <a:endParaRPr lang="en-US" sz="2200" dirty="0" smtClean="0"/>
              </a:p>
              <a:p>
                <a:pPr marL="0" indent="0">
                  <a:buNone/>
                </a:pPr>
                <a:r>
                  <a:rPr lang="en-US" sz="2200" b="1" dirty="0" smtClean="0">
                    <a:solidFill>
                      <a:schemeClr val="tx2"/>
                    </a:solidFill>
                  </a:rPr>
                  <a:t>Drawbacks:</a:t>
                </a:r>
              </a:p>
              <a:p>
                <a:r>
                  <a:rPr lang="en-US" sz="2200" dirty="0" smtClean="0"/>
                  <a:t>Convergence is generally slow.</a:t>
                </a:r>
              </a:p>
              <a:p>
                <a:r>
                  <a:rPr lang="en-US" sz="2200" dirty="0" smtClean="0"/>
                  <a:t>Choosing one of the initial guess close to the root results in requiring many iteration to converge.</a:t>
                </a:r>
              </a:p>
              <a:p>
                <a:r>
                  <a:rPr lang="en-US" sz="2200" dirty="0" smtClean="0"/>
                  <a:t>In the case, </a:t>
                </a:r>
                <a14:m>
                  <m:oMath xmlns:m="http://schemas.openxmlformats.org/officeDocument/2006/math">
                    <m:r>
                      <a:rPr lang="en-US" sz="2200" b="0" i="1" smtClean="0">
                        <a:latin typeface="Cambria Math"/>
                      </a:rPr>
                      <m:t>𝑓</m:t>
                    </m:r>
                    <m:r>
                      <a:rPr lang="en-US" sz="2200" b="0" i="1" smtClean="0">
                        <a:latin typeface="Cambria Math"/>
                      </a:rPr>
                      <m:t>(</m:t>
                    </m:r>
                    <m:r>
                      <a:rPr lang="en-US" sz="2200" b="0" i="1" smtClean="0">
                        <a:latin typeface="Cambria Math"/>
                      </a:rPr>
                      <m:t>𝑥</m:t>
                    </m:r>
                    <m:r>
                      <a:rPr lang="en-US" sz="2200" b="0" i="1" smtClean="0">
                        <a:latin typeface="Cambria Math"/>
                      </a:rPr>
                      <m:t>)</m:t>
                    </m:r>
                  </m:oMath>
                </a14:m>
                <a:r>
                  <a:rPr lang="en-US" sz="2200" dirty="0" smtClean="0"/>
                  <a:t> does not change sign over the interval, bisection method can’t approximate the root.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334000"/>
              </a:xfrm>
              <a:blipFill rotWithShape="1">
                <a:blip r:embed="rId2"/>
                <a:stretch>
                  <a:fillRect l="-889" t="-686" r="-667"/>
                </a:stretch>
              </a:blipFill>
            </p:spPr>
            <p:txBody>
              <a:bodyPr/>
              <a:lstStyle/>
              <a:p>
                <a:r>
                  <a:rPr lang="en-US">
                    <a:noFill/>
                  </a:rPr>
                  <a:t> </a:t>
                </a:r>
              </a:p>
            </p:txBody>
          </p:sp>
        </mc:Fallback>
      </mc:AlternateContent>
    </p:spTree>
    <p:extLst>
      <p:ext uri="{BB962C8B-B14F-4D97-AF65-F5344CB8AC3E}">
        <p14:creationId xmlns:p14="http://schemas.microsoft.com/office/powerpoint/2010/main" val="3105923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1670</TotalTime>
  <Words>1532</Words>
  <Application>Microsoft Office PowerPoint</Application>
  <PresentationFormat>On-screen Show (4:3)</PresentationFormat>
  <Paragraphs>129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MATH-352 Numerical Methods</vt:lpstr>
      <vt:lpstr>1. Bisection Method</vt:lpstr>
      <vt:lpstr>Algorithm</vt:lpstr>
      <vt:lpstr>Stopping/Termination Criterion</vt:lpstr>
      <vt:lpstr>Instructions about Calculations in this course</vt:lpstr>
      <vt:lpstr>Example 1:</vt:lpstr>
      <vt:lpstr>Example 1: Solution f(x)=3x-e^x</vt:lpstr>
      <vt:lpstr>Theorem: Error Bound for Bisection Method</vt:lpstr>
      <vt:lpstr>Advantages of Bisection Method</vt:lpstr>
      <vt:lpstr>The False Position Method</vt:lpstr>
      <vt:lpstr>False Position Method Graphically</vt:lpstr>
      <vt:lpstr>Derivation of Formula</vt:lpstr>
      <vt:lpstr>Algorithm</vt:lpstr>
      <vt:lpstr>Example 3</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Methods/Analysis</dc:title>
  <dc:creator>Atifa Kanwal</dc:creator>
  <cp:lastModifiedBy>Atifa Kanwal</cp:lastModifiedBy>
  <cp:revision>104</cp:revision>
  <cp:lastPrinted>2018-02-07T05:44:43Z</cp:lastPrinted>
  <dcterms:created xsi:type="dcterms:W3CDTF">2018-01-24T07:02:44Z</dcterms:created>
  <dcterms:modified xsi:type="dcterms:W3CDTF">2023-02-14T03:48:27Z</dcterms:modified>
</cp:coreProperties>
</file>