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89" r:id="rId2"/>
    <p:sldId id="320" r:id="rId3"/>
    <p:sldId id="321" r:id="rId4"/>
    <p:sldId id="327" r:id="rId5"/>
    <p:sldId id="328" r:id="rId6"/>
    <p:sldId id="330" r:id="rId7"/>
    <p:sldId id="331" r:id="rId8"/>
    <p:sldId id="326" r:id="rId9"/>
    <p:sldId id="332" r:id="rId10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774" y="-6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3670B4EA-DA8B-4648-AED4-1CA047C25F25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594C0450-2427-40A6-8D92-1463069E2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13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15CB2-B05C-4A37-8C8B-2667A2FB4E6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4850" y="4421188"/>
            <a:ext cx="5643563" cy="4189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45ACA-6610-4278-BEB5-B5CD17268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13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45ACA-6610-4278-BEB5-B5CD17268D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48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4D03766-A954-4A08-88C1-61F196CFF323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4E5D82D-32E8-4CC9-B5ED-3A63CE17F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03766-A954-4A08-88C1-61F196CFF323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E5D82D-32E8-4CC9-B5ED-3A63CE17F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03766-A954-4A08-88C1-61F196CFF323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E5D82D-32E8-4CC9-B5ED-3A63CE17F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03766-A954-4A08-88C1-61F196CFF323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E5D82D-32E8-4CC9-B5ED-3A63CE17F6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03766-A954-4A08-88C1-61F196CFF323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E5D82D-32E8-4CC9-B5ED-3A63CE17F6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03766-A954-4A08-88C1-61F196CFF323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E5D82D-32E8-4CC9-B5ED-3A63CE17F6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03766-A954-4A08-88C1-61F196CFF323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E5D82D-32E8-4CC9-B5ED-3A63CE17F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03766-A954-4A08-88C1-61F196CFF323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E5D82D-32E8-4CC9-B5ED-3A63CE17F62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03766-A954-4A08-88C1-61F196CFF323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E5D82D-32E8-4CC9-B5ED-3A63CE17F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4D03766-A954-4A08-88C1-61F196CFF323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E5D82D-32E8-4CC9-B5ED-3A63CE17F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4D03766-A954-4A08-88C1-61F196CFF323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4E5D82D-32E8-4CC9-B5ED-3A63CE17F62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4D03766-A954-4A08-88C1-61F196CFF323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4E5D82D-32E8-4CC9-B5ED-3A63CE17F6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tifa.kanwal@seecs.edu.p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0.png"/><Relationship Id="rId5" Type="http://schemas.openxmlformats.org/officeDocument/2006/relationships/image" Target="../media/image50.png"/><Relationship Id="rId10" Type="http://schemas.openxmlformats.org/officeDocument/2006/relationships/image" Target="../media/image90.png"/><Relationship Id="rId4" Type="http://schemas.openxmlformats.org/officeDocument/2006/relationships/image" Target="../media/image40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47800"/>
            <a:ext cx="7543800" cy="1831975"/>
          </a:xfrm>
        </p:spPr>
        <p:txBody>
          <a:bodyPr/>
          <a:lstStyle/>
          <a:p>
            <a:r>
              <a:rPr lang="en-US" dirty="0" smtClean="0"/>
              <a:t>MATH-352</a:t>
            </a:r>
            <a:br>
              <a:rPr lang="en-US" dirty="0" smtClean="0"/>
            </a:br>
            <a:r>
              <a:rPr lang="en-US" dirty="0" smtClean="0"/>
              <a:t>Numerical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Atifa</a:t>
            </a:r>
            <a:r>
              <a:rPr lang="en-US" dirty="0"/>
              <a:t> </a:t>
            </a:r>
            <a:r>
              <a:rPr lang="en-US" dirty="0" err="1"/>
              <a:t>Kanwal</a:t>
            </a:r>
            <a:endParaRPr lang="en-US" dirty="0"/>
          </a:p>
          <a:p>
            <a:r>
              <a:rPr lang="en-US" dirty="0">
                <a:hlinkClick r:id="rId2"/>
              </a:rPr>
              <a:t>atifa.kanwal@seecs.edu.pk</a:t>
            </a:r>
            <a:endParaRPr lang="en-US" dirty="0"/>
          </a:p>
          <a:p>
            <a:r>
              <a:rPr lang="en-US" dirty="0"/>
              <a:t>Office # 303, Faculty Block, SEECS, NUST</a:t>
            </a:r>
          </a:p>
        </p:txBody>
      </p:sp>
    </p:spTree>
    <p:extLst>
      <p:ext uri="{BB962C8B-B14F-4D97-AF65-F5344CB8AC3E}">
        <p14:creationId xmlns:p14="http://schemas.microsoft.com/office/powerpoint/2010/main" val="65557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Newton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Raphson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Method: Algorithm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990601"/>
                <a:ext cx="8229600" cy="274320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 smtClean="0">
                    <a:latin typeface="Calibri" pitchFamily="34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200" dirty="0" smtClean="0">
                    <a:latin typeface="Calibri" pitchFamily="34" charset="0"/>
                  </a:rPr>
                  <a:t> then calculate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sz="22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dirty="0" smtClean="0">
                    <a:latin typeface="Calibri" pitchFamily="34" charset="0"/>
                  </a:rPr>
                  <a:t> .</a:t>
                </a:r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200" dirty="0" smtClean="0">
                    <a:latin typeface="Calibri" pitchFamily="34" charset="0"/>
                  </a:rPr>
                  <a:t>If initial guess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Calibri" pitchFamily="34" charset="0"/>
                  </a:rPr>
                  <a:t> then compute next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𝑛</m:t>
                        </m:r>
                        <m:r>
                          <a:rPr lang="en-US" sz="2200" i="1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Calibri" pitchFamily="34" charset="0"/>
                  </a:rPr>
                  <a:t> to the root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200" dirty="0" smtClean="0">
                  <a:latin typeface="Calibri" pitchFamily="34" charset="0"/>
                </a:endParaRPr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200" dirty="0">
                    <a:latin typeface="Calibri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20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2200" i="1">
                        <a:latin typeface="Cambria Math"/>
                      </a:rPr>
                      <m:t>0</m:t>
                    </m:r>
                  </m:oMath>
                </a14:m>
                <a:r>
                  <a:rPr lang="en-US" sz="2200" dirty="0" smtClean="0">
                    <a:latin typeface="Calibri" pitchFamily="34" charset="0"/>
                  </a:rPr>
                  <a:t>,</a:t>
                </a:r>
                <a:r>
                  <a:rPr lang="en-US" sz="2200" dirty="0">
                    <a:latin typeface="Calibri" pitchFamily="34" charset="0"/>
                  </a:rPr>
                  <a:t> </a:t>
                </a:r>
                <a:r>
                  <a:rPr lang="en-US" sz="2200" dirty="0" smtClean="0">
                    <a:latin typeface="Calibri" pitchFamily="34" charset="0"/>
                  </a:rPr>
                  <a:t>repeat step 2.</a:t>
                </a:r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en-US" sz="2200" dirty="0" smtClean="0">
                    <a:latin typeface="Calibri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200" dirty="0" smtClean="0">
                    <a:latin typeface="Calibri" pitchFamily="34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𝑥</m:t>
                    </m:r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𝑛</m:t>
                        </m:r>
                        <m:r>
                          <a:rPr lang="en-US" sz="2200" i="1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Calibri" pitchFamily="34" charset="0"/>
                  </a:rPr>
                  <a:t> is root of the equation.</a:t>
                </a:r>
                <a:endParaRPr lang="en-US" sz="2200" dirty="0">
                  <a:latin typeface="Calibri" pitchFamily="34" charset="0"/>
                </a:endParaRPr>
              </a:p>
              <a:p>
                <a:pPr marL="0" indent="0">
                  <a:buNone/>
                </a:pPr>
                <a:endParaRPr lang="en-US" sz="22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990601"/>
                <a:ext cx="8229600" cy="2743200"/>
              </a:xfrm>
              <a:blipFill rotWithShape="1">
                <a:blip r:embed="rId2"/>
                <a:stretch>
                  <a:fillRect l="-370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308511" y="3886200"/>
                <a:ext cx="8458200" cy="15240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65760" indent="-256032" algn="l" rtl="0" eaLnBrk="1" latinLnBrk="0" hangingPunct="1"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ct val="68000"/>
                  <a:buFont typeface="Wingdings 3"/>
                  <a:buChar char="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1792" indent="-228600" algn="l" rtl="0" eaLnBrk="1" latinLnBrk="0" hangingPunct="1">
                  <a:spcBef>
                    <a:spcPts val="324"/>
                  </a:spcBef>
                  <a:buClr>
                    <a:schemeClr val="accent1"/>
                  </a:buClr>
                  <a:buFont typeface="Verdana"/>
                  <a:buChar char="◦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9536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/>
                  <a:buChar char="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2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4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marL="0" indent="0">
                  <a:buNone/>
                </a:pPr>
                <a:r>
                  <a:rPr lang="en-US" sz="2400" b="1" dirty="0">
                    <a:latin typeface="Calibri" pitchFamily="34" charset="0"/>
                  </a:rPr>
                  <a:t>Example 1:</a:t>
                </a:r>
              </a:p>
              <a:p>
                <a:pPr marL="0" indent="0">
                  <a:buFont typeface="Wingdings 3"/>
                  <a:buNone/>
                </a:pPr>
                <a:r>
                  <a:rPr lang="en-US" sz="2000" dirty="0" smtClean="0">
                    <a:latin typeface="Calibri" pitchFamily="34" charset="0"/>
                  </a:rPr>
                  <a:t>Approximate the solution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2000" i="1" smtClean="0">
                        <a:latin typeface="Cambria Math"/>
                      </a:rPr>
                      <m:t>−</m:t>
                    </m:r>
                    <m:r>
                      <a:rPr lang="en-US" sz="2000" i="1" smtClean="0">
                        <a:latin typeface="Cambria Math"/>
                      </a:rPr>
                      <m:t>𝑥</m:t>
                    </m:r>
                    <m:r>
                      <a:rPr lang="en-US" sz="200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 smtClean="0">
                    <a:latin typeface="Calibri" pitchFamily="34" charset="0"/>
                  </a:rPr>
                  <a:t>, using Newton </a:t>
                </a:r>
                <a:r>
                  <a:rPr lang="en-US" sz="2000" dirty="0" err="1" smtClean="0">
                    <a:latin typeface="Calibri" pitchFamily="34" charset="0"/>
                  </a:rPr>
                  <a:t>Raphson</a:t>
                </a:r>
                <a:r>
                  <a:rPr lang="en-US" sz="2000" dirty="0" smtClean="0">
                    <a:latin typeface="Calibri" pitchFamily="34" charset="0"/>
                  </a:rPr>
                  <a:t> method employing an initial guess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 smtClean="0">
                    <a:latin typeface="Calibri" pitchFamily="34" charset="0"/>
                  </a:rPr>
                  <a:t>. Approximate the root with approximate percentage error not greater than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</a:rPr>
                      <m:t>0.5%</m:t>
                    </m:r>
                  </m:oMath>
                </a14:m>
                <a:r>
                  <a:rPr lang="en-US" sz="2000" dirty="0" smtClean="0">
                    <a:latin typeface="Calibri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11" y="3886200"/>
                <a:ext cx="8458200" cy="1524000"/>
              </a:xfrm>
              <a:prstGeom prst="rect">
                <a:avLst/>
              </a:prstGeom>
              <a:blipFill rotWithShape="1">
                <a:blip r:embed="rId3"/>
                <a:stretch>
                  <a:fillRect l="-1154" t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79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Advantages of Newton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Raphson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Method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itchFamily="34" charset="0"/>
              </a:rPr>
              <a:t>It is one </a:t>
            </a:r>
            <a:r>
              <a:rPr lang="en-US" sz="2400" dirty="0">
                <a:latin typeface="Calibri" pitchFamily="34" charset="0"/>
              </a:rPr>
              <a:t>of the </a:t>
            </a:r>
            <a:r>
              <a:rPr lang="en-US" sz="2400" dirty="0" smtClean="0">
                <a:latin typeface="Calibri" pitchFamily="34" charset="0"/>
              </a:rPr>
              <a:t>fastest methods that convergences </a:t>
            </a:r>
            <a:r>
              <a:rPr lang="en-US" sz="2400" dirty="0" err="1" smtClean="0">
                <a:latin typeface="Calibri" pitchFamily="34" charset="0"/>
              </a:rPr>
              <a:t>quadratically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</a:rPr>
              <a:t>to the </a:t>
            </a:r>
            <a:r>
              <a:rPr lang="en-US" sz="2400" dirty="0" smtClean="0">
                <a:latin typeface="Calibri" pitchFamily="34" charset="0"/>
              </a:rPr>
              <a:t>root.</a:t>
            </a:r>
          </a:p>
          <a:p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Near </a:t>
            </a:r>
            <a:r>
              <a:rPr lang="en-US" sz="2400" dirty="0">
                <a:latin typeface="Calibri" pitchFamily="34" charset="0"/>
              </a:rPr>
              <a:t>a root, the number of significant digits approximately doubles with each </a:t>
            </a:r>
            <a:r>
              <a:rPr lang="en-US" sz="2400" dirty="0" smtClean="0">
                <a:latin typeface="Calibri" pitchFamily="34" charset="0"/>
              </a:rPr>
              <a:t>step.</a:t>
            </a:r>
          </a:p>
          <a:p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This leads to </a:t>
            </a:r>
            <a:r>
              <a:rPr lang="en-US" sz="2400" dirty="0">
                <a:latin typeface="Calibri" pitchFamily="34" charset="0"/>
              </a:rPr>
              <a:t>the ability </a:t>
            </a:r>
            <a:r>
              <a:rPr lang="en-US" sz="2400" dirty="0" smtClean="0">
                <a:latin typeface="Calibri" pitchFamily="34" charset="0"/>
              </a:rPr>
              <a:t>of Newton-</a:t>
            </a:r>
            <a:r>
              <a:rPr lang="en-US" sz="2400" dirty="0" err="1" smtClean="0">
                <a:latin typeface="Calibri" pitchFamily="34" charset="0"/>
              </a:rPr>
              <a:t>Raphson</a:t>
            </a:r>
            <a:r>
              <a:rPr lang="en-US" sz="2400" dirty="0" smtClean="0">
                <a:latin typeface="Calibri" pitchFamily="34" charset="0"/>
              </a:rPr>
              <a:t> Method to </a:t>
            </a:r>
            <a:r>
              <a:rPr lang="en-US" sz="2400" dirty="0">
                <a:latin typeface="Calibri" pitchFamily="34" charset="0"/>
              </a:rPr>
              <a:t>“polish” a root from another convergence </a:t>
            </a:r>
            <a:r>
              <a:rPr lang="en-US" sz="2400" dirty="0" smtClean="0">
                <a:latin typeface="Calibri" pitchFamily="34" charset="0"/>
              </a:rPr>
              <a:t>technique.</a:t>
            </a:r>
          </a:p>
          <a:p>
            <a:endParaRPr lang="en-US" sz="2400" dirty="0">
              <a:latin typeface="Calibri" pitchFamily="34" charset="0"/>
            </a:endParaRPr>
          </a:p>
          <a:p>
            <a:r>
              <a:rPr lang="en-US" sz="2400" dirty="0">
                <a:latin typeface="Calibri" pitchFamily="34" charset="0"/>
              </a:rPr>
              <a:t>Easy to convert to multiple </a:t>
            </a:r>
            <a:r>
              <a:rPr lang="en-US" sz="2400" dirty="0" smtClean="0">
                <a:latin typeface="Calibri" pitchFamily="34" charset="0"/>
              </a:rPr>
              <a:t>dimensions.</a:t>
            </a:r>
            <a:endParaRPr lang="en-US" sz="2400" dirty="0">
              <a:latin typeface="Calibri" pitchFamily="34" charset="0"/>
            </a:endParaRPr>
          </a:p>
          <a:p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71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200" dirty="0" smtClean="0">
                <a:latin typeface="Calibri" pitchFamily="34" charset="0"/>
              </a:rPr>
              <a:t>Disadvantages of Newton </a:t>
            </a:r>
            <a:r>
              <a:rPr lang="en-US" sz="3200" dirty="0" err="1" smtClean="0">
                <a:latin typeface="Calibri" pitchFamily="34" charset="0"/>
              </a:rPr>
              <a:t>Raphson</a:t>
            </a:r>
            <a:r>
              <a:rPr lang="en-US" sz="3200" dirty="0" smtClean="0">
                <a:latin typeface="Calibri" pitchFamily="34" charset="0"/>
              </a:rPr>
              <a:t> Method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5587" y="1143000"/>
            <a:ext cx="3904014" cy="430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Calibri" pitchFamily="34" charset="0"/>
              </a:rPr>
              <a:t>1. Must </a:t>
            </a:r>
            <a:r>
              <a:rPr lang="en-US" sz="2200" dirty="0">
                <a:latin typeface="Calibri" pitchFamily="34" charset="0"/>
              </a:rPr>
              <a:t>find the derivative.</a:t>
            </a:r>
          </a:p>
        </p:txBody>
      </p:sp>
      <p:sp>
        <p:nvSpPr>
          <p:cNvPr id="4" name="Rectangle 3"/>
          <p:cNvSpPr/>
          <p:nvPr/>
        </p:nvSpPr>
        <p:spPr>
          <a:xfrm>
            <a:off x="515586" y="1752600"/>
            <a:ext cx="4019797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Calibri" pitchFamily="34" charset="0"/>
              </a:rPr>
              <a:t>2. If </a:t>
            </a:r>
            <a:r>
              <a:rPr lang="en-US" sz="2200" dirty="0">
                <a:latin typeface="Calibri" pitchFamily="34" charset="0"/>
              </a:rPr>
              <a:t>initial guess is too far from local root then it may diverge.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965971"/>
            <a:ext cx="3829247" cy="1986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42306" y="2667000"/>
            <a:ext cx="3574473" cy="76944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Calibri" pitchFamily="34" charset="0"/>
              </a:rPr>
              <a:t>3. It </a:t>
            </a:r>
            <a:r>
              <a:rPr lang="en-US" sz="2200" dirty="0">
                <a:latin typeface="Calibri" pitchFamily="34" charset="0"/>
              </a:rPr>
              <a:t>may encounter a zero derivative.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81400"/>
            <a:ext cx="3038475" cy="2842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754088" y="3074313"/>
            <a:ext cx="3097771" cy="4308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Calibri" pitchFamily="34" charset="0"/>
              </a:rPr>
              <a:t>4. It </a:t>
            </a:r>
            <a:r>
              <a:rPr lang="en-US" sz="2200" dirty="0">
                <a:latin typeface="Calibri" pitchFamily="34" charset="0"/>
              </a:rPr>
              <a:t>may loop indefinitely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520120"/>
            <a:ext cx="2588039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86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Secant Method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95400"/>
                <a:ext cx="3886200" cy="5029199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en-US" sz="2300" dirty="0" smtClean="0">
                    <a:latin typeface="Calibri" pitchFamily="34" charset="0"/>
                  </a:rPr>
                  <a:t>Newton </a:t>
                </a:r>
                <a:r>
                  <a:rPr lang="en-US" sz="2300" dirty="0" err="1" smtClean="0">
                    <a:latin typeface="Calibri" pitchFamily="34" charset="0"/>
                  </a:rPr>
                  <a:t>Raphson</a:t>
                </a:r>
                <a:r>
                  <a:rPr lang="en-US" sz="2300" dirty="0" smtClean="0">
                    <a:latin typeface="Calibri" pitchFamily="34" charset="0"/>
                  </a:rPr>
                  <a:t> Method is an extremely powerful technique but it has a major weakness: the need to know value of the derivative of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/>
                      </a:rPr>
                      <m:t>𝑓</m:t>
                    </m:r>
                    <m:r>
                      <a:rPr lang="en-US" sz="2300" b="0" i="1" smtClean="0">
                        <a:latin typeface="Cambria Math"/>
                      </a:rPr>
                      <m:t>(</m:t>
                    </m:r>
                    <m:r>
                      <a:rPr lang="en-US" sz="2300" b="0" i="1" smtClean="0">
                        <a:latin typeface="Cambria Math"/>
                      </a:rPr>
                      <m:t>𝑥</m:t>
                    </m:r>
                    <m:r>
                      <a:rPr lang="en-US" sz="23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300" dirty="0" smtClean="0">
                    <a:latin typeface="Calibri" pitchFamily="34" charset="0"/>
                  </a:rPr>
                  <a:t> at each approximation. Frequently,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300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sz="23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3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300" dirty="0" smtClean="0">
                    <a:latin typeface="Calibri" pitchFamily="34" charset="0"/>
                  </a:rPr>
                  <a:t> is far more difficult and needs more arithmetic operations to calculate than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/>
                      </a:rPr>
                      <m:t>𝑓</m:t>
                    </m:r>
                    <m:r>
                      <a:rPr lang="en-US" sz="2300" b="0" i="1" smtClean="0">
                        <a:latin typeface="Cambria Math"/>
                      </a:rPr>
                      <m:t>(</m:t>
                    </m:r>
                    <m:r>
                      <a:rPr lang="en-US" sz="2300" b="0" i="1" smtClean="0">
                        <a:latin typeface="Cambria Math"/>
                      </a:rPr>
                      <m:t>𝑥</m:t>
                    </m:r>
                    <m:r>
                      <a:rPr lang="en-US" sz="23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300" dirty="0" smtClean="0">
                    <a:latin typeface="Calibri" pitchFamily="34" charset="0"/>
                  </a:rPr>
                  <a:t>. Therefore we introduce a slight variation.</a:t>
                </a:r>
              </a:p>
              <a:p>
                <a:pPr marL="0" indent="0">
                  <a:buNone/>
                </a:pPr>
                <a:endParaRPr lang="en-US" sz="23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95400"/>
                <a:ext cx="3886200" cy="5029199"/>
              </a:xfrm>
              <a:blipFill rotWithShape="1">
                <a:blip r:embed="rId3"/>
                <a:stretch>
                  <a:fillRect t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4542585" y="1960799"/>
            <a:ext cx="3429000" cy="4114800"/>
            <a:chOff x="2895600" y="1524000"/>
            <a:chExt cx="4572000" cy="4114800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3810000" y="1524000"/>
              <a:ext cx="76200" cy="4114800"/>
            </a:xfrm>
            <a:prstGeom prst="straightConnector1">
              <a:avLst/>
            </a:prstGeom>
            <a:ln cmpd="sng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2895600" y="4800600"/>
              <a:ext cx="4572000" cy="0"/>
            </a:xfrm>
            <a:prstGeom prst="straightConnector1">
              <a:avLst/>
            </a:prstGeom>
            <a:ln cmpd="sng">
              <a:solidFill>
                <a:schemeClr val="tx1"/>
              </a:solidFill>
              <a:headEnd type="triangle" w="lg" len="lg"/>
              <a:tailEnd type="triangle" w="lg" len="lg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7514385" y="5161199"/>
            <a:ext cx="285750" cy="369332"/>
            <a:chOff x="3200400" y="5334000"/>
            <a:chExt cx="3810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200400" y="5334000"/>
                  <a:ext cx="38100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5334000"/>
                  <a:ext cx="38100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Oval 29"/>
            <p:cNvSpPr/>
            <p:nvPr/>
          </p:nvSpPr>
          <p:spPr>
            <a:xfrm>
              <a:off x="3352800" y="53644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485685" y="5161199"/>
            <a:ext cx="274040" cy="381000"/>
            <a:chOff x="3825614" y="5334000"/>
            <a:chExt cx="365386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825614" y="5334000"/>
                  <a:ext cx="365386" cy="381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5614" y="5334000"/>
                  <a:ext cx="365386" cy="3810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/>
            <p:cNvSpPr/>
            <p:nvPr/>
          </p:nvSpPr>
          <p:spPr>
            <a:xfrm>
              <a:off x="3916681" y="5364481"/>
              <a:ext cx="45719" cy="47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00035" y="5161199"/>
            <a:ext cx="342900" cy="381000"/>
            <a:chOff x="4419600" y="5334000"/>
            <a:chExt cx="457200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419600" y="5334000"/>
                  <a:ext cx="457200" cy="381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5334000"/>
                  <a:ext cx="457200" cy="38100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Oval 25"/>
            <p:cNvSpPr/>
            <p:nvPr/>
          </p:nvSpPr>
          <p:spPr>
            <a:xfrm>
              <a:off x="4511040" y="5365444"/>
              <a:ext cx="54863" cy="47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 8"/>
          <p:cNvSpPr/>
          <p:nvPr/>
        </p:nvSpPr>
        <p:spPr>
          <a:xfrm>
            <a:off x="5535793" y="2798999"/>
            <a:ext cx="2555507" cy="2656572"/>
          </a:xfrm>
          <a:custGeom>
            <a:avLst/>
            <a:gdLst>
              <a:gd name="connsiteX0" fmla="*/ 0 w 3407343"/>
              <a:gd name="connsiteY0" fmla="*/ 2656572 h 2656572"/>
              <a:gd name="connsiteX1" fmla="*/ 2435191 w 3407343"/>
              <a:gd name="connsiteY1" fmla="*/ 1568917 h 2656572"/>
              <a:gd name="connsiteX2" fmla="*/ 3407343 w 3407343"/>
              <a:gd name="connsiteY2" fmla="*/ 0 h 26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7343" h="2656572">
                <a:moveTo>
                  <a:pt x="0" y="2656572"/>
                </a:moveTo>
                <a:cubicBezTo>
                  <a:pt x="933650" y="2334125"/>
                  <a:pt x="1867301" y="2011679"/>
                  <a:pt x="2435191" y="1568917"/>
                </a:cubicBezTo>
                <a:cubicBezTo>
                  <a:pt x="3003082" y="1126155"/>
                  <a:pt x="3205212" y="563077"/>
                  <a:pt x="3407343" y="0"/>
                </a:cubicBez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0" idx="4"/>
          </p:cNvCxnSpPr>
          <p:nvPr/>
        </p:nvCxnSpPr>
        <p:spPr>
          <a:xfrm flipV="1">
            <a:off x="7645830" y="3946814"/>
            <a:ext cx="26771" cy="129058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13545" y="3697434"/>
                <a:ext cx="857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 , 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545" y="3697434"/>
                <a:ext cx="857250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3857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H="1">
            <a:off x="6380409" y="3170374"/>
            <a:ext cx="1956335" cy="22587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971336" y="5161199"/>
            <a:ext cx="705050" cy="960922"/>
            <a:chOff x="4165333" y="5363678"/>
            <a:chExt cx="940067" cy="9609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419600" y="5955268"/>
                  <a:ext cx="68580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𝑟𝑜𝑜𝑡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5955268"/>
                  <a:ext cx="685800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/>
            <p:cNvSpPr/>
            <p:nvPr/>
          </p:nvSpPr>
          <p:spPr>
            <a:xfrm>
              <a:off x="4165333" y="5363678"/>
              <a:ext cx="101867" cy="122722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Elbow Connector 23"/>
            <p:cNvCxnSpPr>
              <a:stCxn id="23" idx="4"/>
              <a:endCxn id="22" idx="1"/>
            </p:cNvCxnSpPr>
            <p:nvPr/>
          </p:nvCxnSpPr>
          <p:spPr>
            <a:xfrm rot="16200000" flipH="1">
              <a:off x="3991166" y="5711500"/>
              <a:ext cx="653534" cy="203333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/>
          <p:cNvCxnSpPr/>
          <p:nvPr/>
        </p:nvCxnSpPr>
        <p:spPr>
          <a:xfrm flipV="1">
            <a:off x="7090692" y="4572456"/>
            <a:ext cx="26049" cy="626445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317565" y="4066766"/>
                <a:ext cx="911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 , 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565" y="4066766"/>
                <a:ext cx="911071" cy="369332"/>
              </a:xfrm>
              <a:prstGeom prst="rect">
                <a:avLst/>
              </a:prstGeom>
              <a:blipFill rotWithShape="1">
                <a:blip r:embed="rId9"/>
                <a:stretch>
                  <a:fillRect r="-28000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H="1">
            <a:off x="5788154" y="4066766"/>
            <a:ext cx="2050782" cy="14331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8" idx="3"/>
          </p:cNvCxnSpPr>
          <p:nvPr/>
        </p:nvCxnSpPr>
        <p:spPr>
          <a:xfrm flipV="1">
            <a:off x="6559007" y="4932601"/>
            <a:ext cx="12123" cy="29933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6028486" y="5161199"/>
            <a:ext cx="390725" cy="369332"/>
            <a:chOff x="3429000" y="5334000"/>
            <a:chExt cx="520967" cy="369332"/>
          </a:xfrm>
        </p:grpSpPr>
        <p:sp>
          <p:nvSpPr>
            <p:cNvPr id="20" name="Oval 19"/>
            <p:cNvSpPr/>
            <p:nvPr/>
          </p:nvSpPr>
          <p:spPr>
            <a:xfrm>
              <a:off x="3611881" y="5364481"/>
              <a:ext cx="45719" cy="47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429000" y="5334000"/>
                  <a:ext cx="5209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5334000"/>
                  <a:ext cx="52096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514386" y="2341799"/>
                <a:ext cx="1090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386" y="2341799"/>
                <a:ext cx="10908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r="-559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itle 1"/>
          <p:cNvSpPr txBox="1">
            <a:spLocks/>
          </p:cNvSpPr>
          <p:nvPr/>
        </p:nvSpPr>
        <p:spPr>
          <a:xfrm>
            <a:off x="5476535" y="685800"/>
            <a:ext cx="2676865" cy="1143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Graphically Interpretation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81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5" grpId="0"/>
      <p:bldP spid="19" grpId="0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Derivation of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924800" cy="4876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 smtClean="0">
                    <a:latin typeface="Calibri" pitchFamily="34" charset="0"/>
                  </a:rPr>
                  <a:t>By definition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sz="2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2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200" i="1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2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sz="2200" dirty="0">
                  <a:latin typeface="Calibri" pitchFamily="34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Calibri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latin typeface="Calibri" pitchFamily="34" charset="0"/>
                  </a:rPr>
                  <a:t> be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>
                    <a:latin typeface="Calibri" pitchFamily="34" charset="0"/>
                  </a:rPr>
                  <a:t>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sz="2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i="1">
                              <a:latin typeface="Cambria Math"/>
                            </a:rPr>
                            <m:t>−</m:t>
                          </m:r>
                          <m:r>
                            <a:rPr lang="en-US" sz="22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dirty="0" smtClean="0">
                  <a:latin typeface="Calibri" pitchFamily="34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latin typeface="Calibri" pitchFamily="34" charset="0"/>
                  </a:rPr>
                  <a:t>Substituting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sz="22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 smtClean="0">
                    <a:latin typeface="Calibri" pitchFamily="34" charset="0"/>
                  </a:rPr>
                  <a:t> in Newton </a:t>
                </a:r>
                <a:r>
                  <a:rPr lang="en-US" sz="2200" dirty="0" err="1" smtClean="0">
                    <a:latin typeface="Calibri" pitchFamily="34" charset="0"/>
                  </a:rPr>
                  <a:t>Raphson’s</a:t>
                </a:r>
                <a:r>
                  <a:rPr lang="en-US" sz="2200" dirty="0" smtClean="0">
                    <a:latin typeface="Calibri" pitchFamily="34" charset="0"/>
                  </a:rPr>
                  <a:t> 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US" sz="2200" dirty="0" smtClean="0">
                  <a:latin typeface="Calibri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2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i="1">
                              <a:latin typeface="Cambria Math"/>
                            </a:rPr>
                            <m:t>−</m:t>
                          </m:r>
                          <m:r>
                            <a:rPr lang="en-US" sz="22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200" dirty="0">
                  <a:latin typeface="Calibri" pitchFamily="34" charset="0"/>
                </a:endParaRPr>
              </a:p>
              <a:p>
                <a:pPr marL="0" indent="0">
                  <a:buNone/>
                </a:pPr>
                <a:endParaRPr lang="en-US" sz="22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924800" cy="4876800"/>
              </a:xfrm>
              <a:blipFill rotWithShape="1">
                <a:blip r:embed="rId2"/>
                <a:stretch>
                  <a:fillRect l="-923" t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36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228600"/>
                <a:ext cx="8229600" cy="167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200" dirty="0" smtClean="0">
                  <a:latin typeface="Calibri" pitchFamily="34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latin typeface="Calibri" pitchFamily="34" charset="0"/>
                  </a:rPr>
                  <a:t>Generalizing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2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2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i="1">
                              <a:latin typeface="Cambria Math"/>
                            </a:rPr>
                            <m:t>−</m:t>
                          </m:r>
                          <m:r>
                            <a:rPr lang="en-US" sz="22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2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228600"/>
                <a:ext cx="8229600" cy="1676400"/>
              </a:xfrm>
              <a:blipFill rotWithShape="1">
                <a:blip r:embed="rId2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33400" y="1828800"/>
            <a:ext cx="18878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>
                <a:latin typeface="Calibri" pitchFamily="34" charset="0"/>
              </a:rPr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57200" y="2667000"/>
                <a:ext cx="8229600" cy="3243072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65760" indent="-256032" algn="l" rtl="0" eaLnBrk="1" latinLnBrk="0" hangingPunct="1"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ct val="68000"/>
                  <a:buFont typeface="Wingdings 3"/>
                  <a:buChar char="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1792" indent="-228600" algn="l" rtl="0" eaLnBrk="1" latinLnBrk="0" hangingPunct="1">
                  <a:spcBef>
                    <a:spcPts val="324"/>
                  </a:spcBef>
                  <a:buClr>
                    <a:schemeClr val="accent1"/>
                  </a:buClr>
                  <a:buFont typeface="Verdana"/>
                  <a:buChar char="◦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9536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/>
                  <a:buChar char="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2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4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 smtClean="0">
                    <a:latin typeface="Calibri" pitchFamily="34" charset="0"/>
                  </a:rPr>
                  <a:t>If initial guess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Calibri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𝑛</m:t>
                        </m:r>
                        <m:r>
                          <a:rPr lang="en-US" sz="2200" i="1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Calibri" pitchFamily="34" charset="0"/>
                  </a:rPr>
                  <a:t> then compute next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𝑛</m:t>
                        </m:r>
                        <m:r>
                          <a:rPr lang="en-US" sz="2200" i="1">
                            <a:latin typeface="Cambria Math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Calibri" pitchFamily="34" charset="0"/>
                  </a:rPr>
                  <a:t> to the root by</a:t>
                </a:r>
              </a:p>
              <a:p>
                <a:pPr marL="0" indent="0">
                  <a:buFont typeface="Wingdings 3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2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200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2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200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i="1">
                              <a:latin typeface="Cambria Math"/>
                            </a:rPr>
                            <m:t>−</m:t>
                          </m:r>
                          <m:r>
                            <a:rPr lang="en-US" sz="22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200" dirty="0" smtClean="0">
                  <a:latin typeface="Calibri" pitchFamily="34" charset="0"/>
                </a:endParaRPr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200" dirty="0">
                    <a:latin typeface="Calibri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+2</m:t>
                            </m:r>
                          </m:sub>
                        </m:sSub>
                      </m:e>
                    </m:d>
                    <m:r>
                      <a:rPr lang="en-US" sz="220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2200" i="1">
                        <a:latin typeface="Cambria Math"/>
                      </a:rPr>
                      <m:t>0</m:t>
                    </m:r>
                  </m:oMath>
                </a14:m>
                <a:r>
                  <a:rPr lang="en-US" sz="2200" dirty="0" smtClean="0">
                    <a:latin typeface="Calibri" pitchFamily="34" charset="0"/>
                  </a:rPr>
                  <a:t>, repeat step 1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𝑛</m:t>
                        </m:r>
                        <m:r>
                          <a:rPr lang="en-US" sz="2200" i="1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Calibri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𝑛</m:t>
                        </m:r>
                        <m:r>
                          <a:rPr lang="en-US" sz="2200" i="1">
                            <a:latin typeface="Cambria Math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Calibri" pitchFamily="34" charset="0"/>
                  </a:rPr>
                  <a:t>.</a:t>
                </a:r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200" dirty="0" smtClean="0">
                    <a:latin typeface="Calibri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+2</m:t>
                            </m:r>
                          </m:sub>
                        </m:sSub>
                      </m:e>
                    </m:d>
                    <m:r>
                      <a:rPr lang="en-US" sz="220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200" dirty="0" smtClean="0">
                    <a:latin typeface="Calibri" pitchFamily="34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/>
                      </a:rPr>
                      <m:t>𝑥</m:t>
                    </m:r>
                    <m:r>
                      <a:rPr lang="en-US" sz="220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𝑛</m:t>
                        </m:r>
                        <m:r>
                          <a:rPr lang="en-US" sz="2200" i="1">
                            <a:latin typeface="Cambria Math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Calibri" pitchFamily="34" charset="0"/>
                  </a:rPr>
                  <a:t> is root of the equation.</a:t>
                </a:r>
                <a:endParaRPr lang="en-US" sz="2200" dirty="0">
                  <a:latin typeface="Calibri" pitchFamily="34" charset="0"/>
                </a:endParaRPr>
              </a:p>
              <a:p>
                <a:pPr marL="0" indent="0">
                  <a:buFont typeface="Wingdings 3"/>
                  <a:buNone/>
                </a:pPr>
                <a:endParaRPr lang="en-US" sz="22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667000"/>
                <a:ext cx="8229600" cy="3243072"/>
              </a:xfrm>
              <a:prstGeom prst="rect">
                <a:avLst/>
              </a:prstGeom>
              <a:blipFill rotWithShape="1">
                <a:blip r:embed="rId3"/>
                <a:stretch>
                  <a:fillRect l="-296" t="-1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905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533400"/>
            <a:ext cx="2800350" cy="685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" pitchFamily="34" charset="0"/>
              </a:rPr>
              <a:t>Example</a:t>
            </a:r>
            <a:endParaRPr lang="en-US" sz="2800" dirty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0050" y="1219200"/>
                <a:ext cx="8401050" cy="16002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200" dirty="0" smtClean="0">
                    <a:latin typeface="Calibri" pitchFamily="34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=−2</m:t>
                    </m:r>
                    <m:sSup>
                      <m:sSup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200" b="0" i="1" smtClean="0">
                            <a:latin typeface="Cambria Math"/>
                          </a:rPr>
                          <m:t>6</m:t>
                        </m:r>
                      </m:sup>
                    </m:sSup>
                    <m:r>
                      <a:rPr lang="en-US" sz="2200" b="0" i="1" smtClean="0">
                        <a:latin typeface="Cambria Math"/>
                      </a:rPr>
                      <m:t>−1.5</m:t>
                    </m:r>
                    <m:sSup>
                      <m:sSup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200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sz="2200" b="0" i="1" smtClean="0">
                        <a:latin typeface="Cambria Math"/>
                      </a:rPr>
                      <m:t>+10</m:t>
                    </m:r>
                    <m:r>
                      <a:rPr lang="en-US" sz="2200" b="0" i="1" smtClean="0">
                        <a:latin typeface="Cambria Math"/>
                      </a:rPr>
                      <m:t>𝑥</m:t>
                    </m:r>
                    <m:r>
                      <a:rPr lang="en-US" sz="2200" b="0" i="1" smtClean="0">
                        <a:latin typeface="Cambria Math"/>
                      </a:rPr>
                      <m:t>+2</m:t>
                    </m:r>
                  </m:oMath>
                </a14:m>
                <a:r>
                  <a:rPr lang="en-US" sz="2200" dirty="0" smtClean="0">
                    <a:latin typeface="Calibri" pitchFamily="34" charset="0"/>
                  </a:rPr>
                  <a:t>. Use Secant method to determine the maximum of this function with initial guess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=0,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200" dirty="0" smtClean="0">
                    <a:latin typeface="Calibri" pitchFamily="34" charset="0"/>
                  </a:rPr>
                  <a:t>1. Assuming that convergence is not an issue, approximate the point of maxima until the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&lt;5%</m:t>
                    </m:r>
                  </m:oMath>
                </a14:m>
                <a:r>
                  <a:rPr lang="en-US" sz="2200" dirty="0" smtClean="0">
                    <a:latin typeface="Calibri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050" y="1219200"/>
                <a:ext cx="8401050" cy="1600200"/>
              </a:xfrm>
              <a:blipFill rotWithShape="1">
                <a:blip r:embed="rId2"/>
                <a:stretch>
                  <a:fillRect l="-943" t="-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52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Difference between False Position and Secant Method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4040188" cy="7620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300" dirty="0">
                <a:solidFill>
                  <a:srgbClr val="0070C0"/>
                </a:solidFill>
                <a:latin typeface="Calibri" pitchFamily="34" charset="0"/>
              </a:rPr>
              <a:t>Secant </a:t>
            </a:r>
            <a:r>
              <a:rPr lang="en-US" sz="2300" dirty="0" smtClean="0">
                <a:solidFill>
                  <a:srgbClr val="0070C0"/>
                </a:solidFill>
                <a:latin typeface="Calibri" pitchFamily="34" charset="0"/>
              </a:rPr>
              <a:t>Method</a:t>
            </a:r>
            <a:endParaRPr lang="en-US" sz="2300" dirty="0">
              <a:solidFill>
                <a:srgbClr val="0070C0"/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297112"/>
                <a:ext cx="3657600" cy="39512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Calibri" pitchFamily="34" charset="0"/>
                  </a:rPr>
                  <a:t>Initial guesses may or may not bracket the root. </a:t>
                </a:r>
              </a:p>
              <a:p>
                <a:r>
                  <a:rPr lang="en-US" dirty="0">
                    <a:latin typeface="Calibri" pitchFamily="34" charset="0"/>
                  </a:rPr>
                  <a:t>Latest estimate replaces values in strict order, </a:t>
                </a:r>
                <a:r>
                  <a:rPr lang="en-US" dirty="0" err="1">
                    <a:latin typeface="Calibri" pitchFamily="34" charset="0"/>
                  </a:rPr>
                  <a:t>i.e</a:t>
                </a:r>
                <a:r>
                  <a:rPr lang="en-US" dirty="0">
                    <a:latin typeface="Calibri" pitchFamily="34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dirty="0">
                    <a:latin typeface="Calibri" pitchFamily="34" charset="0"/>
                  </a:rPr>
                  <a:t> replaces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>
                    <a:latin typeface="Calibri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>
                    <a:latin typeface="Calibri" pitchFamily="34" charset="0"/>
                  </a:rPr>
                  <a:t> replaces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Calibri" pitchFamily="34" charset="0"/>
                  </a:rPr>
                  <a:t>.</a:t>
                </a:r>
              </a:p>
              <a:p>
                <a:r>
                  <a:rPr lang="en-US" dirty="0">
                    <a:latin typeface="Calibri" pitchFamily="34" charset="0"/>
                  </a:rPr>
                  <a:t>It may diverge as estimates at each iteration may not bracket the root</a:t>
                </a:r>
                <a:r>
                  <a:rPr lang="en-US" dirty="0" smtClean="0">
                    <a:latin typeface="Calibri" pitchFamily="34" charset="0"/>
                  </a:rPr>
                  <a:t>.</a:t>
                </a:r>
                <a:endParaRPr lang="en-US" dirty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297112"/>
                <a:ext cx="3657600" cy="3951288"/>
              </a:xfrm>
              <a:blipFill rotWithShape="1">
                <a:blip r:embed="rId2"/>
                <a:stretch>
                  <a:fillRect t="-2160" r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3000" y="1371600"/>
            <a:ext cx="4041775" cy="7620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300" dirty="0">
                <a:solidFill>
                  <a:srgbClr val="0070C0"/>
                </a:solidFill>
                <a:latin typeface="Calibri" pitchFamily="34" charset="0"/>
              </a:rPr>
              <a:t>False Position </a:t>
            </a:r>
            <a:r>
              <a:rPr lang="en-US" sz="2300" dirty="0" smtClean="0">
                <a:solidFill>
                  <a:srgbClr val="0070C0"/>
                </a:solidFill>
                <a:latin typeface="Calibri" pitchFamily="34" charset="0"/>
              </a:rPr>
              <a:t>Method</a:t>
            </a:r>
            <a:endParaRPr lang="en-US" sz="230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3000" y="2286000"/>
            <a:ext cx="3589020" cy="395128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pitchFamily="34" charset="0"/>
              </a:rPr>
              <a:t>Initial guesses must bracket the root.</a:t>
            </a:r>
          </a:p>
          <a:p>
            <a:r>
              <a:rPr lang="en-US" dirty="0">
                <a:latin typeface="Calibri" pitchFamily="34" charset="0"/>
              </a:rPr>
              <a:t>Latest estimate of the root replaces whichever of the original values yielded a function value with the same sign.</a:t>
            </a:r>
          </a:p>
          <a:p>
            <a:r>
              <a:rPr lang="en-US" dirty="0">
                <a:latin typeface="Calibri" pitchFamily="34" charset="0"/>
              </a:rPr>
              <a:t>It is always convergent as two estimates at each iteration bracket the root</a:t>
            </a:r>
            <a:r>
              <a:rPr lang="en-US" dirty="0" smtClean="0">
                <a:latin typeface="Calibri" pitchFamily="34" charset="0"/>
              </a:rPr>
              <a:t>.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089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1734</TotalTime>
  <Words>942</Words>
  <Application>Microsoft Office PowerPoint</Application>
  <PresentationFormat>On-screen Show (4:3)</PresentationFormat>
  <Paragraphs>64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MATH-352 Numerical Methods</vt:lpstr>
      <vt:lpstr>Newton Raphson Method: Algorithm</vt:lpstr>
      <vt:lpstr>Advantages of Newton Raphson Method</vt:lpstr>
      <vt:lpstr>PowerPoint Presentation</vt:lpstr>
      <vt:lpstr>Secant Method</vt:lpstr>
      <vt:lpstr>Derivation of Formula</vt:lpstr>
      <vt:lpstr>PowerPoint Presentation</vt:lpstr>
      <vt:lpstr>Example</vt:lpstr>
      <vt:lpstr>Difference between False Position and Secant Method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Methods/Analysis</dc:title>
  <dc:creator>Atifa Kanwal</dc:creator>
  <cp:lastModifiedBy>Atifa Kanwal</cp:lastModifiedBy>
  <cp:revision>120</cp:revision>
  <cp:lastPrinted>2018-02-07T05:44:43Z</cp:lastPrinted>
  <dcterms:created xsi:type="dcterms:W3CDTF">2018-01-24T07:02:44Z</dcterms:created>
  <dcterms:modified xsi:type="dcterms:W3CDTF">2023-02-21T05:47:10Z</dcterms:modified>
</cp:coreProperties>
</file>