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29" r:id="rId3"/>
    <p:sldId id="317" r:id="rId4"/>
    <p:sldId id="285" r:id="rId5"/>
    <p:sldId id="301" r:id="rId6"/>
    <p:sldId id="328" r:id="rId7"/>
    <p:sldId id="314" r:id="rId8"/>
    <p:sldId id="315" r:id="rId9"/>
    <p:sldId id="318" r:id="rId10"/>
    <p:sldId id="319" r:id="rId11"/>
    <p:sldId id="320" r:id="rId12"/>
    <p:sldId id="321" r:id="rId13"/>
    <p:sldId id="32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5433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Atifa</a:t>
            </a:r>
            <a:r>
              <a:rPr lang="en-US" dirty="0" smtClean="0"/>
              <a:t> </a:t>
            </a:r>
            <a:r>
              <a:rPr lang="en-US" dirty="0" err="1" smtClean="0"/>
              <a:t>Kanwal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atifa.kanwal@seecs.edu.pk</a:t>
            </a:r>
            <a:endParaRPr lang="en-US" dirty="0" smtClean="0"/>
          </a:p>
          <a:p>
            <a:r>
              <a:rPr lang="en-US" dirty="0" smtClean="0"/>
              <a:t>Office # 303, Faculty Block, SEECS, NUST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Similarly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2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2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b="1">
                          <a:solidFill>
                            <a:schemeClr val="tx1"/>
                          </a:solidFill>
                          <a:latin typeface="Cambria Math"/>
                        </a:rPr>
                        <m:t>…+</m:t>
                      </m:r>
                      <m:r>
                        <a:rPr lang="en-US" sz="22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200" b="1" i="1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Which is Newton’s Divided Difference Interpolation formula.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889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" y="3048000"/>
            <a:ext cx="7848600" cy="838200"/>
          </a:xfrm>
          <a:prstGeom prst="rect">
            <a:avLst/>
          </a:prstGeom>
          <a:solidFill>
            <a:schemeClr val="tx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3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Using Newton’s Divided Difference formula, construct polynomials of degree 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(i)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one   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(ii)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two   and 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(iii)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three for the following data. Also interpolate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=0.1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in each case.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153861"/>
                  </p:ext>
                </p:extLst>
              </p:nvPr>
            </p:nvGraphicFramePr>
            <p:xfrm>
              <a:off x="2286000" y="2971800"/>
              <a:ext cx="404812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625"/>
                    <a:gridCol w="809625"/>
                    <a:gridCol w="809625"/>
                    <a:gridCol w="809625"/>
                    <a:gridCol w="809625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153861"/>
                  </p:ext>
                </p:extLst>
              </p:nvPr>
            </p:nvGraphicFramePr>
            <p:xfrm>
              <a:off x="2286000" y="2971800"/>
              <a:ext cx="404812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625"/>
                    <a:gridCol w="809625"/>
                    <a:gridCol w="809625"/>
                    <a:gridCol w="809625"/>
                    <a:gridCol w="8096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64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1"/>
                    </a:solidFill>
                    <a:latin typeface="Century Gothic" pitchFamily="34" charset="0"/>
                  </a:rPr>
                  <a:t>(i)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Polynomial of degree 1(line)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1"/>
                    </a:solidFill>
                    <a:latin typeface="Century Gothic" pitchFamily="34" charset="0"/>
                  </a:rPr>
                  <a:t>(ii)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Polynomial of degree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1"/>
                    </a:solidFill>
                    <a:latin typeface="Century Gothic" pitchFamily="34" charset="0"/>
                  </a:rPr>
                  <a:t>(iii)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Polynomial of degree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Substitute values from difference table and simplify each expression.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87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z="4000" dirty="0"/>
              <a:t>Divided Difference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918"/>
                  </p:ext>
                </p:extLst>
              </p:nvPr>
            </p:nvGraphicFramePr>
            <p:xfrm>
              <a:off x="533400" y="1371600"/>
              <a:ext cx="8153400" cy="5074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453"/>
                    <a:gridCol w="825661"/>
                    <a:gridCol w="2373775"/>
                    <a:gridCol w="2270567"/>
                    <a:gridCol w="1960944"/>
                  </a:tblGrid>
                  <a:tr h="6058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 ,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,,,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058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algn="ctr"/>
                          <a:r>
                            <a:rPr lang="en-US" dirty="0" smtClean="0"/>
                            <a:t>129.8333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-556.6665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100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7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863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132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−92.8333</m:t>
                                </m:r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083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−21.9</m:t>
                                </m:r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06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918"/>
                  </p:ext>
                </p:extLst>
              </p:nvPr>
            </p:nvGraphicFramePr>
            <p:xfrm>
              <a:off x="533400" y="1371600"/>
              <a:ext cx="8153400" cy="5074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453"/>
                    <a:gridCol w="825661"/>
                    <a:gridCol w="2373775"/>
                    <a:gridCol w="2270567"/>
                    <a:gridCol w="1960944"/>
                  </a:tblGrid>
                  <a:tr h="6058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r="-1033051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r="-796324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r="-178406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118" r="-86559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5528" b="-741414"/>
                          </a:stretch>
                        </a:blipFill>
                      </a:tcPr>
                    </a:tc>
                  </a:tr>
                  <a:tr h="6058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99000" r="-1033051" b="-6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99000" r="-796324" b="-634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42672" r="-178406" b="-216379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algn="ctr"/>
                          <a:r>
                            <a:rPr lang="en-US" dirty="0" smtClean="0"/>
                            <a:t>129.8333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-556.6665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100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83613" r="-796324" b="-16638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7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130830" r="-178406" b="-9841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8634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166160" r="-1033051" b="-5057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166160" r="-796324" b="-5057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132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118" t="-150602" r="-86559" b="-30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083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235484" r="-178406" b="-4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06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530303" r="-1033051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530303" r="-796324" b="-75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197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848600" cy="1445419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44756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Newton’s Divided Difference Interpolation Formula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697736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Applicable to equally spaced data as well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as unequal spaced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To develop the formula,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first we have to study Divided Differences.</a:t>
            </a:r>
          </a:p>
          <a:p>
            <a:endParaRPr lang="en-US" dirty="0">
              <a:solidFill>
                <a:srgbClr val="00206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9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Divided Differences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Let us assume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is known for several values of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,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=0,1,2,…,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. The divided differences of orders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1,2,…,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are defined as follows:</a:t>
                </a:r>
              </a:p>
              <a:p>
                <a:pPr marL="0" indent="0">
                  <a:buNone/>
                </a:pPr>
                <a:r>
                  <a:rPr lang="en-US" sz="2100" b="1" dirty="0" smtClean="0">
                    <a:solidFill>
                      <a:schemeClr val="tx1"/>
                    </a:solidFill>
                  </a:rPr>
                  <a:t>First Order Divided Differences 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are denoted and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,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,…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1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b="1" dirty="0" err="1" smtClean="0">
                    <a:solidFill>
                      <a:schemeClr val="tx1"/>
                    </a:solidFill>
                  </a:rPr>
                  <a:t>i.e</a:t>
                </a:r>
                <a:r>
                  <a:rPr lang="en-US" sz="2100" b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1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0" y="2971800"/>
            <a:ext cx="5715000" cy="685800"/>
          </a:xfrm>
          <a:prstGeom prst="rect">
            <a:avLst/>
          </a:prstGeom>
          <a:solidFill>
            <a:schemeClr val="bg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sz="2100" b="1" dirty="0" smtClean="0">
                    <a:solidFill>
                      <a:schemeClr val="tx1"/>
                    </a:solidFill>
                  </a:rPr>
                  <a:t>Order Divided Differences 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are defined and denoted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1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i.e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1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i="1">
                              <a:latin typeface="Cambria Math"/>
                            </a:rPr>
                            <m:t>−</m:t>
                          </m:r>
                          <m:r>
                            <a:rPr lang="en-US" sz="21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100" i="1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1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/>
                  <a:t>In general,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/>
                      </a:rPr>
                      <m:t>𝒌𝒕𝒉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/>
                  <a:t>order divided </a:t>
                </a:r>
                <a:r>
                  <a:rPr lang="en-US" sz="2100" b="1" dirty="0"/>
                  <a:t>differences </a:t>
                </a:r>
                <a:r>
                  <a:rPr lang="en-US" sz="2100" dirty="0"/>
                  <a:t>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</a:rPr>
                      <m:t>𝑓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are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latin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/>
                            </a:rPr>
                            <m:t> ,</m:t>
                          </m:r>
                          <m:r>
                            <a:rPr lang="en-US" sz="2100" b="1" i="1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100" b="1" i="1">
                                  <a:latin typeface="Cambria Math"/>
                                </a:rPr>
                                <m:t> ,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100" b="1" i="1">
                              <a:latin typeface="Cambria Math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100" b="1" i="1">
                                  <a:latin typeface="Cambria Math"/>
                                </a:rPr>
                                <m:t> ,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100" b="1" i="1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sz="2100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1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1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latin typeface="Cambria Math"/>
                        </a:rPr>
                        <m:t>𝒊</m:t>
                      </m:r>
                      <m:r>
                        <a:rPr lang="en-US" sz="2100" b="1" i="1">
                          <a:latin typeface="Cambria Math"/>
                        </a:rPr>
                        <m:t>=</m:t>
                      </m:r>
                      <m:r>
                        <a:rPr lang="en-US" sz="2100" b="1" i="1">
                          <a:latin typeface="Cambria Math"/>
                        </a:rPr>
                        <m:t>𝟎</m:t>
                      </m:r>
                      <m:r>
                        <a:rPr lang="en-US" sz="2100" b="1" i="1">
                          <a:latin typeface="Cambria Math"/>
                        </a:rPr>
                        <m:t>,</m:t>
                      </m:r>
                      <m:r>
                        <a:rPr lang="en-US" sz="2100" b="1" i="1">
                          <a:latin typeface="Cambria Math"/>
                        </a:rPr>
                        <m:t>𝟏</m:t>
                      </m:r>
                      <m:r>
                        <a:rPr lang="en-US" sz="2100" b="1" i="1">
                          <a:latin typeface="Cambria Math"/>
                        </a:rPr>
                        <m:t>,…,</m:t>
                      </m:r>
                      <m:r>
                        <a:rPr lang="en-US" sz="2100" b="1" i="1">
                          <a:latin typeface="Cambria Math"/>
                        </a:rPr>
                        <m:t>𝒏</m:t>
                      </m:r>
                      <m:r>
                        <a:rPr lang="en-US" sz="2100" b="1" i="1">
                          <a:latin typeface="Cambria Math"/>
                        </a:rPr>
                        <m:t>−(</m:t>
                      </m:r>
                      <m:r>
                        <a:rPr lang="en-US" sz="2100" b="1" i="1">
                          <a:latin typeface="Cambria Math"/>
                        </a:rPr>
                        <m:t>𝒌</m:t>
                      </m:r>
                      <m:r>
                        <a:rPr lang="en-US" sz="2100" b="1" i="1">
                          <a:latin typeface="Cambria Math"/>
                        </a:rPr>
                        <m:t>−</m:t>
                      </m:r>
                      <m:r>
                        <a:rPr lang="en-US" sz="2100" b="1" i="1">
                          <a:latin typeface="Cambria Math"/>
                        </a:rPr>
                        <m:t>𝟏</m:t>
                      </m:r>
                      <m:r>
                        <a:rPr lang="en-US" sz="21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943600"/>
              </a:xfrm>
              <a:blipFill rotWithShape="1">
                <a:blip r:embed="rId2"/>
                <a:stretch>
                  <a:fillRect l="-815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95399" y="914400"/>
            <a:ext cx="6422571" cy="1066800"/>
          </a:xfrm>
          <a:prstGeom prst="rect">
            <a:avLst/>
          </a:prstGeom>
          <a:solidFill>
            <a:schemeClr val="bg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105400"/>
            <a:ext cx="8001000" cy="1066800"/>
          </a:xfrm>
          <a:prstGeom prst="rect">
            <a:avLst/>
          </a:prstGeom>
          <a:solidFill>
            <a:schemeClr val="bg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Divided Difference Table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535593"/>
                  </p:ext>
                </p:extLst>
              </p:nvPr>
            </p:nvGraphicFramePr>
            <p:xfrm>
              <a:off x="457200" y="1179504"/>
              <a:ext cx="8229600" cy="5373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350"/>
                    <a:gridCol w="587829"/>
                    <a:gridCol w="1690007"/>
                    <a:gridCol w="2424793"/>
                    <a:gridCol w="3012621"/>
                  </a:tblGrid>
                  <a:tr h="4280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 ,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,,,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90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07811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01565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075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5268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6807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212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535593"/>
                  </p:ext>
                </p:extLst>
              </p:nvPr>
            </p:nvGraphicFramePr>
            <p:xfrm>
              <a:off x="457200" y="1179504"/>
              <a:ext cx="8229600" cy="5373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350"/>
                    <a:gridCol w="587829"/>
                    <a:gridCol w="1690007"/>
                    <a:gridCol w="2424793"/>
                    <a:gridCol w="3012621"/>
                  </a:tblGrid>
                  <a:tr h="4280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r="-1507143" b="-1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598" r="-1205155" b="-1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343" r="-322022" b="-1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5075" r="-124121" b="-1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279" b="-1160000"/>
                          </a:stretch>
                        </a:blipFill>
                      </a:tcPr>
                    </a:tc>
                  </a:tr>
                  <a:tr h="890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7945" r="-1507143" b="-45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598" t="-47945" r="-1205155" b="-4561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343" t="-21605" r="-322022" b="-150617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5075" t="-14257" r="-124121" b="-65377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3279" t="-8621"/>
                          </a:stretch>
                        </a:blipFill>
                      </a:tcPr>
                    </a:tc>
                  </a:tr>
                  <a:tr h="1082981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9669" r="-1507143" b="-839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598" t="-59669" r="-1205155" b="-839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01565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343" t="-155118" r="-322022" b="-921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075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5075" t="-174766" r="-12412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526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71362" r="-1507143" b="-4272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598" t="-271362" r="-1205155" b="-4272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6807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343" t="-276923" r="-3220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56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69231" r="-1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598" t="-869231" r="-120515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58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marL="0" indent="0"/>
            <a:r>
              <a:rPr lang="en-US" dirty="0"/>
              <a:t>Example 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Construct a divided difference table for the following data.</a:t>
            </a:r>
          </a:p>
          <a:p>
            <a:pPr marL="457200" indent="-457200">
              <a:buFont typeface="+mj-lt"/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518032"/>
                  </p:ext>
                </p:extLst>
              </p:nvPr>
            </p:nvGraphicFramePr>
            <p:xfrm>
              <a:off x="609600" y="2915920"/>
              <a:ext cx="404812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625"/>
                    <a:gridCol w="809625"/>
                    <a:gridCol w="809625"/>
                    <a:gridCol w="809625"/>
                    <a:gridCol w="809625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518032"/>
                  </p:ext>
                </p:extLst>
              </p:nvPr>
            </p:nvGraphicFramePr>
            <p:xfrm>
              <a:off x="609600" y="2915920"/>
              <a:ext cx="404812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625"/>
                    <a:gridCol w="809625"/>
                    <a:gridCol w="809625"/>
                    <a:gridCol w="809625"/>
                    <a:gridCol w="8096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3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 dirty="0" smtClean="0"/>
              <a:t>Divided Difference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119305"/>
                  </p:ext>
                </p:extLst>
              </p:nvPr>
            </p:nvGraphicFramePr>
            <p:xfrm>
              <a:off x="533400" y="1402214"/>
              <a:ext cx="8153400" cy="5074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453"/>
                    <a:gridCol w="825661"/>
                    <a:gridCol w="2373775"/>
                    <a:gridCol w="2021711"/>
                    <a:gridCol w="2209800"/>
                  </a:tblGrid>
                  <a:tr h="6058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 ,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,,,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058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2−5.3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0.0+0.1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5.95+33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0.2+0.1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129.8333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−9.8333−129.8333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0.3+0.1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−556.6665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100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7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3.19−2.0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0.2−0.0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863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132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−21.9−5.95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0.3−0.0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−92.8333</m:t>
                                </m:r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083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1.0−3.19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0.3−0.2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−21.9</m:t>
                                </m:r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06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119305"/>
                  </p:ext>
                </p:extLst>
              </p:nvPr>
            </p:nvGraphicFramePr>
            <p:xfrm>
              <a:off x="533400" y="1402214"/>
              <a:ext cx="8153400" cy="5074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453"/>
                    <a:gridCol w="825661"/>
                    <a:gridCol w="2373775"/>
                    <a:gridCol w="2021711"/>
                    <a:gridCol w="2209800"/>
                  </a:tblGrid>
                  <a:tr h="6058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r="-1033051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r="-796324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r="-178406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3976" r="-109036" b="-741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9613" b="-741414"/>
                          </a:stretch>
                        </a:blipFill>
                      </a:tcPr>
                    </a:tc>
                  </a:tr>
                  <a:tr h="6058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99000" r="-1033051" b="-6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99000" r="-796324" b="-634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42489" r="-178406" b="-215021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3976" t="-24688" r="-109036" b="-83042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9613" t="-13488"/>
                          </a:stretch>
                        </a:blipFill>
                      </a:tcPr>
                    </a:tc>
                  </a:tr>
                  <a:tr h="8100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83264" r="-796324" b="-16527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7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131746" r="-178406" b="-9881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8634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166540" r="-1033051" b="-5019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166540" r="-796324" b="-501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132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3976" t="-150150" r="-10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083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553" t="-234538" r="-17840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06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47" t="-531061" r="-103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500" t="-531061" r="-79632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6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Newton’s Divided Difference Interpolation Formula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be a function which takes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, we choose an interpolating polynomial of the following form</a:t>
                </a: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………(∗)</m:t>
                      </m:r>
                    </m:oMath>
                  </m:oMathPara>
                </a14:m>
                <a:endParaRPr lang="en-US" sz="2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are chosen as to satisfy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equation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(∗)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by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84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3244</TotalTime>
  <Words>1636</Words>
  <Application>Microsoft Office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Numerical Methods</vt:lpstr>
      <vt:lpstr>Interpolation</vt:lpstr>
      <vt:lpstr>Newton’s Divided Difference Interpolation Formula</vt:lpstr>
      <vt:lpstr>Divided Differences</vt:lpstr>
      <vt:lpstr>PowerPoint Presentation</vt:lpstr>
      <vt:lpstr>Divided Difference Table</vt:lpstr>
      <vt:lpstr>Example 1:</vt:lpstr>
      <vt:lpstr>Divided Difference Table</vt:lpstr>
      <vt:lpstr>Newton’s Divided Difference Interpolation Formula</vt:lpstr>
      <vt:lpstr>PowerPoint Presentation</vt:lpstr>
      <vt:lpstr>Example 2</vt:lpstr>
      <vt:lpstr>Solution</vt:lpstr>
      <vt:lpstr>Divided Difference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372</cp:revision>
  <dcterms:created xsi:type="dcterms:W3CDTF">2018-02-12T05:10:45Z</dcterms:created>
  <dcterms:modified xsi:type="dcterms:W3CDTF">2023-03-20T16:58:03Z</dcterms:modified>
</cp:coreProperties>
</file>