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notesMasterIdLst>
    <p:notesMasterId r:id="rId21"/>
  </p:notesMasterIdLst>
  <p:sldIdLst>
    <p:sldId id="406" r:id="rId2"/>
    <p:sldId id="382" r:id="rId3"/>
    <p:sldId id="403" r:id="rId4"/>
    <p:sldId id="384" r:id="rId5"/>
    <p:sldId id="386" r:id="rId6"/>
    <p:sldId id="387" r:id="rId7"/>
    <p:sldId id="388" r:id="rId8"/>
    <p:sldId id="400" r:id="rId9"/>
    <p:sldId id="401" r:id="rId10"/>
    <p:sldId id="404" r:id="rId11"/>
    <p:sldId id="402" r:id="rId12"/>
    <p:sldId id="405" r:id="rId13"/>
    <p:sldId id="407" r:id="rId14"/>
    <p:sldId id="408" r:id="rId15"/>
    <p:sldId id="409" r:id="rId16"/>
    <p:sldId id="413" r:id="rId17"/>
    <p:sldId id="410" r:id="rId18"/>
    <p:sldId id="411" r:id="rId19"/>
    <p:sldId id="41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=""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32" autoAdjust="0"/>
    <p:restoredTop sz="99022" autoAdjust="0"/>
  </p:normalViewPr>
  <p:slideViewPr>
    <p:cSldViewPr>
      <p:cViewPr>
        <p:scale>
          <a:sx n="80" d="100"/>
          <a:sy n="80" d="100"/>
        </p:scale>
        <p:origin x="-498" y="-7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BBC67-9A0C-46E6-AC15-EBBB0A0384B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E612A-6EBD-4F3A-8401-D39912BBD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0492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43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9734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83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81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6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4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9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7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3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5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6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2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032D-4502-4FC7-AF63-60C9ABC0B2E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5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0032D-4502-4FC7-AF63-60C9ABC0B2E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040886-A454-4E88-A176-F6017D78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tifa.kanwal@seecs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47800"/>
            <a:ext cx="7543800" cy="1831975"/>
          </a:xfrm>
        </p:spPr>
        <p:txBody>
          <a:bodyPr/>
          <a:lstStyle/>
          <a:p>
            <a:r>
              <a:rPr lang="en-US" dirty="0" smtClean="0"/>
              <a:t>MATH-352</a:t>
            </a:r>
            <a:br>
              <a:rPr lang="en-US" dirty="0" smtClean="0"/>
            </a:br>
            <a:r>
              <a:rPr lang="en-US" dirty="0" smtClean="0"/>
              <a:t>Numerical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Atifa</a:t>
            </a:r>
            <a:r>
              <a:rPr lang="en-US" dirty="0"/>
              <a:t> </a:t>
            </a:r>
            <a:r>
              <a:rPr lang="en-US" dirty="0" err="1"/>
              <a:t>Kanwal</a:t>
            </a:r>
            <a:endParaRPr lang="en-US" dirty="0"/>
          </a:p>
          <a:p>
            <a:r>
              <a:rPr lang="en-US" dirty="0">
                <a:hlinkClick r:id="rId2"/>
              </a:rPr>
              <a:t>atifa.kanwal@seecs.edu.pk</a:t>
            </a:r>
            <a:endParaRPr lang="en-US" dirty="0"/>
          </a:p>
          <a:p>
            <a:r>
              <a:rPr lang="en-US" dirty="0"/>
              <a:t>Office # 303, Faculty Block, SEECS, NUST</a:t>
            </a:r>
          </a:p>
        </p:txBody>
      </p:sp>
    </p:spTree>
    <p:extLst>
      <p:ext uri="{BB962C8B-B14F-4D97-AF65-F5344CB8AC3E}">
        <p14:creationId xmlns:p14="http://schemas.microsoft.com/office/powerpoint/2010/main" val="399483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perform iteration in a table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183134"/>
                  </p:ext>
                </p:extLst>
              </p:nvPr>
            </p:nvGraphicFramePr>
            <p:xfrm>
              <a:off x="637308" y="2819400"/>
              <a:ext cx="6096000" cy="2609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="" xmlns:a16="http://schemas.microsoft.com/office/drawing/2014/main" val="268538403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="" xmlns:a16="http://schemas.microsoft.com/office/drawing/2014/main" val="299236048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="" xmlns:a16="http://schemas.microsoft.com/office/drawing/2014/main" val="3048537203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="" xmlns:a16="http://schemas.microsoft.com/office/drawing/2014/main" val="183031353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="" xmlns:a16="http://schemas.microsoft.com/office/drawing/2014/main" val="29323072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298185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initial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77863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2.3272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-0.9872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0.8789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214940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1.030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2.037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-1.014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0.9844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787575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1.0065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2.0036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-1.0025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0.9983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604922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1.0009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2.0003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-1.0003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0.9999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037147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1.0001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-1.0000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1.0000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7861288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183134"/>
                  </p:ext>
                </p:extLst>
              </p:nvPr>
            </p:nvGraphicFramePr>
            <p:xfrm>
              <a:off x="637308" y="2819400"/>
              <a:ext cx="6096000" cy="2609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268538403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99236048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048537203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83031353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932307252"/>
                        </a:ext>
                      </a:extLst>
                    </a:gridCol>
                  </a:tblGrid>
                  <a:tr h="3841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" t="-1587" r="-402500" b="-6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00" t="-1587" r="-302500" b="-6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502" t="-1587" r="-200995" b="-6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000" t="-1587" r="-102000" b="-6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000" t="-1587" r="-2000" b="-60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8185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initial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7863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2.3272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-0.9872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0.8789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4940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1.030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2.037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-1.014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0.9844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7575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1.0065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2.0036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-1.0025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0.9983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922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1.0009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2.0003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-1.0003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0.9999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147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1.0001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-1.0000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1.0000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61288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81445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8" y="609600"/>
                <a:ext cx="6858001" cy="5431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Error limit is given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=1,2,3,4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=1,2,3,4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Using above definition,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 smtClean="0"/>
                  <a:t> after 5 iteration is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1.0009−1.0001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2.000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=0.0004&lt;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0.00</m:t>
                      </m:r>
                      <m:r>
                        <a:rPr lang="en-US" sz="2000" b="0" i="1" smtClean="0">
                          <a:latin typeface="Cambria Math"/>
                        </a:rPr>
                        <m:t>0</m:t>
                      </m:r>
                      <m:r>
                        <a:rPr lang="en-US" sz="2000" b="0" i="0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Thus approximate solution of the system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1.0001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2.0000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−1.0000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1.0000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8" y="609600"/>
                <a:ext cx="6858001" cy="5431763"/>
              </a:xfrm>
              <a:blipFill rotWithShape="1">
                <a:blip r:embed="rId2"/>
                <a:stretch>
                  <a:fillRect l="-889"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006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Jacobi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Jacobi Method:</a:t>
                </a:r>
              </a:p>
              <a:p>
                <a:pPr marL="0" indent="0">
                  <a:buNone/>
                </a:pPr>
                <a:r>
                  <a:rPr lang="en-US" dirty="0" smtClean="0"/>
                  <a:t>After 6 iteration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=0.00963&gt;0.00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09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Gauss Seidel Method:</a:t>
                </a:r>
              </a:p>
              <a:p>
                <a:pPr marL="0" indent="0">
                  <a:buNone/>
                </a:pPr>
                <a:r>
                  <a:rPr lang="en-US" dirty="0"/>
                  <a:t>After </a:t>
                </a:r>
                <a:r>
                  <a:rPr lang="en-US" dirty="0" smtClean="0"/>
                  <a:t>5 </a:t>
                </a:r>
                <a:r>
                  <a:rPr lang="en-US" dirty="0"/>
                  <a:t>iteration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0.0004&lt;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0.00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09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68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73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6347715" cy="1445581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  <a:cs typeface="Times New Roman" pitchFamily="18" charset="0"/>
              </a:rPr>
              <a:t>Diagonally Dominant Matrix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57400"/>
            <a:ext cx="6347715" cy="25146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300" dirty="0" smtClean="0">
                <a:solidFill>
                  <a:schemeClr val="accent5">
                    <a:lumMod val="75000"/>
                  </a:schemeClr>
                </a:solidFill>
              </a:rPr>
              <a:t>In Jacobi and Gauss Seidel method, we can construct iterative formula using different arrangement of equations.</a:t>
            </a:r>
          </a:p>
          <a:p>
            <a:pPr algn="ctr"/>
            <a:r>
              <a:rPr lang="en-US" sz="2300" dirty="0" smtClean="0">
                <a:solidFill>
                  <a:schemeClr val="accent5">
                    <a:lumMod val="75000"/>
                  </a:schemeClr>
                </a:solidFill>
                <a:latin typeface="Algerian" pitchFamily="82" charset="0"/>
              </a:rPr>
              <a:t>BUT</a:t>
            </a:r>
          </a:p>
          <a:p>
            <a:r>
              <a:rPr lang="en-US" sz="2300" dirty="0" smtClean="0">
                <a:solidFill>
                  <a:schemeClr val="accent5">
                    <a:lumMod val="75000"/>
                  </a:schemeClr>
                </a:solidFill>
              </a:rPr>
              <a:t>will iterative process converges to solution in each case?</a:t>
            </a:r>
            <a:endParaRPr lang="en-US" sz="23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777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37603"/>
            <a:ext cx="7200900" cy="7772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Let us consider an example: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084219"/>
                <a:ext cx="7200900" cy="2420982"/>
              </a:xfrm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Let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us consider the system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=28</m:t>
                      </m:r>
                    </m:oMath>
                  </m:oMathPara>
                </a14:m>
                <a:endParaRPr lang="en-US" sz="20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+13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=76</m:t>
                      </m:r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Initial Guess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Now from the system, we can write equation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in different ways. For example: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084219"/>
                <a:ext cx="7200900" cy="2420982"/>
              </a:xfrm>
              <a:blipFill rotWithShape="1">
                <a:blip r:embed="rId2"/>
                <a:stretch>
                  <a:fillRect l="-761" t="-1253" r="-1268" b="-6516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4321291"/>
                <a:ext cx="3148148" cy="183120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00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000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76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21291"/>
                <a:ext cx="3148148" cy="18312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761609" y="4455463"/>
                <a:ext cx="2834640" cy="156286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=28−5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76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609" y="4455463"/>
                <a:ext cx="2834640" cy="15628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223554" y="3713414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Option (a)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09507" y="3713414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Option (b)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22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81000" y="979717"/>
                <a:ext cx="4035792" cy="5116283"/>
              </a:xfrm>
              <a:solidFill>
                <a:schemeClr val="accent2">
                  <a:lumMod val="75000"/>
                </a:schemeClr>
              </a:solidFill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76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US" sz="2000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−0+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000" b="0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=2.45</m:t>
                      </m:r>
                    </m:oMath>
                  </m:oMathPara>
                </a14:m>
                <a:endParaRPr lang="en-US" sz="2000" b="0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76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2.45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=4.4115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81000" y="979717"/>
                <a:ext cx="4035792" cy="511628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854862" y="1132117"/>
                <a:ext cx="3984337" cy="4125683"/>
              </a:xfrm>
              <a:solidFill>
                <a:schemeClr val="accent3">
                  <a:lumMod val="75000"/>
                </a:schemeClr>
              </a:solidFill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=28−5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76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US" sz="2000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=28−0−3=25</m:t>
                      </m:r>
                    </m:oMath>
                  </m:oMathPara>
                </a14:m>
                <a:endParaRPr lang="en-US" sz="2000" b="0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=−98</m:t>
                      </m:r>
                    </m:oMath>
                  </m:oMathPara>
                </a14:m>
                <a:endParaRPr lang="en-US" sz="2000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76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−98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=52.8461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854862" y="1132117"/>
                <a:ext cx="3984337" cy="4125683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066800" y="329625"/>
            <a:ext cx="223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Option (a)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0200" y="381000"/>
            <a:ext cx="2338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Option (b)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85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7158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Thus we obtain different answers from option (a) and (b). </a:t>
            </a:r>
            <a:endParaRPr lang="en-US" sz="2000" dirty="0" smtClean="0">
              <a:latin typeface="Calibri" pitchFamily="34" charset="0"/>
            </a:endParaRPr>
          </a:p>
          <a:p>
            <a:endParaRPr lang="en-US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Gauss </a:t>
            </a:r>
            <a:r>
              <a:rPr lang="en-US" sz="2000" dirty="0" smtClean="0">
                <a:latin typeface="Calibri" pitchFamily="34" charset="0"/>
              </a:rPr>
              <a:t>Seidel Convergence theorem tell us about, which iterative formula is convergent. </a:t>
            </a:r>
            <a:endParaRPr lang="en-US" sz="2000" dirty="0" smtClean="0">
              <a:latin typeface="Calibri" pitchFamily="34" charset="0"/>
            </a:endParaRPr>
          </a:p>
          <a:p>
            <a:endParaRPr lang="en-US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For </a:t>
            </a:r>
            <a:r>
              <a:rPr lang="en-US" sz="2000" dirty="0" smtClean="0">
                <a:latin typeface="Calibri" pitchFamily="34" charset="0"/>
              </a:rPr>
              <a:t>that we need to define diagonally dominant matrix.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362199"/>
            <a:ext cx="754380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Diagonally Dominant Matrix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81000" y="3124200"/>
                <a:ext cx="7467600" cy="2985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solidFill>
                      <a:schemeClr val="tx1"/>
                    </a:solidFill>
                    <a:latin typeface="Calibri" pitchFamily="34" charset="0"/>
                  </a:rPr>
                  <a:t>A square matrix is diagonally dominant matrix if magnitude of the entries </a:t>
                </a:r>
                <a:r>
                  <a:rPr lang="en-US" sz="2200" dirty="0">
                    <a:solidFill>
                      <a:schemeClr val="tx1"/>
                    </a:solidFill>
                    <a:latin typeface="Calibri" pitchFamily="34" charset="0"/>
                  </a:rPr>
                  <a:t>on the diagonal </a:t>
                </a:r>
                <a:r>
                  <a:rPr lang="en-US" sz="2200" dirty="0">
                    <a:solidFill>
                      <a:schemeClr val="tx1"/>
                    </a:solidFill>
                    <a:latin typeface="Calibri" pitchFamily="34" charset="0"/>
                  </a:rPr>
                  <a:t>are </a:t>
                </a:r>
                <a:r>
                  <a:rPr lang="en-US" sz="2200" dirty="0">
                    <a:solidFill>
                      <a:schemeClr val="tx1"/>
                    </a:solidFill>
                    <a:latin typeface="Calibri" pitchFamily="34" charset="0"/>
                  </a:rPr>
                  <a:t>at </a:t>
                </a:r>
                <a:r>
                  <a:rPr lang="en-US" sz="2200" dirty="0">
                    <a:solidFill>
                      <a:schemeClr val="tx1"/>
                    </a:solidFill>
                    <a:latin typeface="Calibri" pitchFamily="34" charset="0"/>
                  </a:rPr>
                  <a:t>least equal </a:t>
                </a:r>
                <a:r>
                  <a:rPr lang="en-US" sz="2200" dirty="0">
                    <a:solidFill>
                      <a:schemeClr val="tx1"/>
                    </a:solidFill>
                    <a:latin typeface="Calibri" pitchFamily="34" charset="0"/>
                  </a:rPr>
                  <a:t>to the sum </a:t>
                </a:r>
                <a:r>
                  <a:rPr lang="en-US" sz="2200" dirty="0">
                    <a:solidFill>
                      <a:schemeClr val="tx1"/>
                    </a:solidFill>
                    <a:latin typeface="Calibri" pitchFamily="34" charset="0"/>
                  </a:rPr>
                  <a:t>of magnitudes of </a:t>
                </a:r>
                <a:r>
                  <a:rPr lang="en-US" sz="2200" dirty="0">
                    <a:solidFill>
                      <a:schemeClr val="tx1"/>
                    </a:solidFill>
                    <a:latin typeface="Calibri" pitchFamily="34" charset="0"/>
                  </a:rPr>
                  <a:t>the other </a:t>
                </a:r>
                <a:r>
                  <a:rPr lang="en-US" sz="2200" dirty="0">
                    <a:solidFill>
                      <a:schemeClr val="tx1"/>
                    </a:solidFill>
                    <a:latin typeface="Calibri" pitchFamily="34" charset="0"/>
                  </a:rPr>
                  <a:t>entries </a:t>
                </a:r>
                <a:r>
                  <a:rPr lang="en-US" sz="2200" dirty="0">
                    <a:solidFill>
                      <a:schemeClr val="tx1"/>
                    </a:solidFill>
                    <a:latin typeface="Calibri" pitchFamily="34" charset="0"/>
                  </a:rPr>
                  <a:t>in that row and at least one </a:t>
                </a:r>
                <a:r>
                  <a:rPr lang="en-US" sz="2200" dirty="0">
                    <a:solidFill>
                      <a:schemeClr val="tx1"/>
                    </a:solidFill>
                    <a:latin typeface="Calibri" pitchFamily="34" charset="0"/>
                  </a:rPr>
                  <a:t>row with </a:t>
                </a:r>
                <a:r>
                  <a:rPr lang="en-US" sz="2200" dirty="0">
                    <a:solidFill>
                      <a:schemeClr val="tx1"/>
                    </a:solidFill>
                    <a:latin typeface="Calibri" pitchFamily="34" charset="0"/>
                  </a:rPr>
                  <a:t>a diagonal </a:t>
                </a:r>
                <a:r>
                  <a:rPr lang="en-US" sz="2200" dirty="0">
                    <a:solidFill>
                      <a:schemeClr val="tx1"/>
                    </a:solidFill>
                    <a:latin typeface="Calibri" pitchFamily="34" charset="0"/>
                  </a:rPr>
                  <a:t>entry </a:t>
                </a:r>
                <a:r>
                  <a:rPr lang="en-US" sz="2200" dirty="0">
                    <a:solidFill>
                      <a:schemeClr val="tx1"/>
                    </a:solidFill>
                    <a:latin typeface="Calibri" pitchFamily="34" charset="0"/>
                  </a:rPr>
                  <a:t>greater than the sum of the other </a:t>
                </a:r>
                <a:r>
                  <a:rPr lang="en-US" sz="2200" dirty="0">
                    <a:solidFill>
                      <a:schemeClr val="tx1"/>
                    </a:solidFill>
                    <a:latin typeface="Calibri" pitchFamily="34" charset="0"/>
                  </a:rPr>
                  <a:t>entries in </a:t>
                </a:r>
                <a:r>
                  <a:rPr lang="en-US" sz="2200" dirty="0">
                    <a:solidFill>
                      <a:schemeClr val="tx1"/>
                    </a:solidFill>
                    <a:latin typeface="Calibri" pitchFamily="34" charset="0"/>
                  </a:rPr>
                  <a:t>that </a:t>
                </a:r>
                <a:r>
                  <a:rPr lang="en-US" sz="2200" dirty="0" err="1">
                    <a:solidFill>
                      <a:schemeClr val="tx1"/>
                    </a:solidFill>
                    <a:latin typeface="Calibri" pitchFamily="34" charset="0"/>
                  </a:rPr>
                  <a:t>row,i.e</a:t>
                </a:r>
                <a:r>
                  <a:rPr lang="en-US" sz="2200" dirty="0">
                    <a:solidFill>
                      <a:schemeClr val="tx1"/>
                    </a:solidFill>
                    <a:latin typeface="Calibri" pitchFamily="34" charset="0"/>
                  </a:rPr>
                  <a:t>;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sub>
                        <m:sup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sub>
                        <m:sup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124200"/>
                <a:ext cx="7467600" cy="2985176"/>
              </a:xfrm>
              <a:prstGeom prst="rect">
                <a:avLst/>
              </a:prstGeom>
              <a:blipFill rotWithShape="1">
                <a:blip r:embed="rId2"/>
                <a:stretch>
                  <a:fillRect l="-1061" t="-1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158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3729"/>
            <a:ext cx="7200900" cy="831671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4957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0" dirty="0" smtClean="0"/>
                  <a:t>1.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; diagonally dominant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2.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, not diagonally dominant </a:t>
                </a:r>
                <a:r>
                  <a:rPr lang="en-US" sz="2000" dirty="0" smtClean="0"/>
                  <a:t>matrix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3.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; not diagonally dominant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495799"/>
              </a:xfrm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334000" y="1447800"/>
                <a:ext cx="3019762" cy="1015663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1</m:t>
                    </m:r>
                    <m:r>
                      <a:rPr lang="en-US" sz="2000" i="1" baseline="30000" dirty="0" smtClean="0">
                        <a:latin typeface="Cambria Math"/>
                      </a:rPr>
                      <m:t>𝑠𝑡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</a:rPr>
                      <m:t>𝑟𝑜𝑤</m:t>
                    </m:r>
                    <m:r>
                      <a:rPr lang="en-US" sz="2000" i="1" dirty="0" smtClean="0">
                        <a:latin typeface="Cambria Math"/>
                      </a:rPr>
                      <m:t>: 1=0+1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2</m:t>
                    </m:r>
                    <m:r>
                      <a:rPr lang="en-US" sz="2000" i="1" baseline="30000" dirty="0" smtClean="0">
                        <a:latin typeface="Cambria Math"/>
                      </a:rPr>
                      <m:t>𝑛𝑑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</a:rPr>
                      <m:t>𝑟𝑜𝑤</m:t>
                    </m:r>
                    <m:r>
                      <a:rPr lang="en-US" sz="2000" i="1" dirty="0" smtClean="0">
                        <a:latin typeface="Cambria Math"/>
                      </a:rPr>
                      <m:t>: 5&gt;2+1=3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3</m:t>
                    </m:r>
                    <m:r>
                      <a:rPr lang="en-US" sz="2000" i="1" baseline="30000" dirty="0" smtClean="0">
                        <a:latin typeface="Cambria Math"/>
                      </a:rPr>
                      <m:t>𝑟𝑑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</a:rPr>
                      <m:t>𝑟𝑜𝑤</m:t>
                    </m:r>
                    <m:r>
                      <a:rPr lang="en-US" sz="2000" i="1" dirty="0" smtClean="0">
                        <a:latin typeface="Cambria Math"/>
                      </a:rPr>
                      <m:t>: 4&gt;1+1=2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447800"/>
                <a:ext cx="3019762" cy="10156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789815" y="3657600"/>
                <a:ext cx="2793076" cy="40011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3</m:t>
                      </m:r>
                      <m:r>
                        <a:rPr lang="en-US" sz="2000" i="1" baseline="30000" dirty="0" smtClean="0">
                          <a:latin typeface="Cambria Math"/>
                        </a:rPr>
                        <m:t>𝑟𝑑</m:t>
                      </m:r>
                      <m:r>
                        <a:rPr lang="en-US" sz="2000" i="1" dirty="0" smtClean="0">
                          <a:latin typeface="Cambria Math"/>
                        </a:rPr>
                        <m:t> </m:t>
                      </m:r>
                      <m:r>
                        <a:rPr lang="en-US" sz="2000" i="1" dirty="0" smtClean="0">
                          <a:latin typeface="Cambria Math"/>
                        </a:rPr>
                        <m:t>𝑟𝑜𝑤</m:t>
                      </m:r>
                      <m:r>
                        <a:rPr lang="en-US" sz="2000" i="1" dirty="0" smtClean="0">
                          <a:latin typeface="Cambria Math"/>
                        </a:rPr>
                        <m:t>:1&lt;1+1=2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815" y="3657600"/>
                <a:ext cx="2793076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 rot="10800000" flipV="1">
                <a:off x="4772891" y="5029200"/>
                <a:ext cx="3810000" cy="120032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𝑠𝑡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𝑟𝑜𝑤</m:t>
                    </m:r>
                    <m:r>
                      <a:rPr lang="en-US" i="1" dirty="0" smtClean="0">
                        <a:latin typeface="Cambria Math"/>
                      </a:rPr>
                      <m:t>: 1=0+1=1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baseline="30000" dirty="0" smtClean="0">
                        <a:latin typeface="Cambria Math"/>
                      </a:rPr>
                      <m:t>𝑛𝑑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𝑟𝑜𝑤</m:t>
                    </m:r>
                    <m:r>
                      <a:rPr lang="en-US" i="1" dirty="0" smtClean="0">
                        <a:latin typeface="Cambria Math"/>
                      </a:rPr>
                      <m:t>: 5=2+3</m:t>
                    </m:r>
                  </m:oMath>
                </a14:m>
                <a:r>
                  <a:rPr lang="en-US" dirty="0" smtClean="0"/>
                  <a:t>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3</m:t>
                    </m:r>
                    <m:r>
                      <a:rPr lang="en-US" i="1" baseline="30000" dirty="0" smtClean="0">
                        <a:latin typeface="Cambria Math"/>
                      </a:rPr>
                      <m:t>𝑟𝑑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𝑟𝑜𝑤</m:t>
                    </m:r>
                    <m:r>
                      <a:rPr lang="en-US" i="1" dirty="0" smtClean="0">
                        <a:latin typeface="Cambria Math"/>
                      </a:rPr>
                      <m:t>:4=3+1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baseline="30000" dirty="0" smtClean="0">
                        <a:latin typeface="Cambria Math"/>
                      </a:rPr>
                      <m:t>𝑛𝑑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𝑐𝑜𝑛𝑑𝑖𝑡𝑖𝑜𝑛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𝑖𝑠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𝑛𝑜𝑡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𝑠𝑎𝑡𝑖𝑠𝑓𝑖𝑒𝑑</m:t>
                    </m:r>
                    <m:r>
                      <a:rPr lang="en-US" i="1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endParaRPr lang="en-US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4772891" y="5029200"/>
                <a:ext cx="3810000" cy="1200329"/>
              </a:xfrm>
              <a:prstGeom prst="rect">
                <a:avLst/>
              </a:prstGeom>
              <a:blipFill rotWithShape="1">
                <a:blip r:embed="rId5"/>
                <a:stretch>
                  <a:fillRect b="-3015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976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077200" cy="990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Gauss Seidel Convergence Theorem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47800"/>
                <a:ext cx="7200900" cy="4325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If for a system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, if the coefficient matrix </a:t>
                </a:r>
                <a:r>
                  <a:rPr lang="en-US" sz="2000" dirty="0"/>
                  <a:t>A </a:t>
                </a:r>
                <a:r>
                  <a:rPr lang="en-US" sz="2000" dirty="0" smtClean="0"/>
                  <a:t>is diagonally </a:t>
                </a:r>
                <a:r>
                  <a:rPr lang="en-US" sz="2000" dirty="0"/>
                  <a:t>dominant, then the Gauss-Seidel </a:t>
                </a:r>
                <a:r>
                  <a:rPr lang="en-US" sz="2000" dirty="0" smtClean="0"/>
                  <a:t>method converges </a:t>
                </a:r>
                <a:r>
                  <a:rPr lang="en-US" sz="2000" dirty="0"/>
                  <a:t>for any starting vector x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In the example;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Option (a);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; diagonally </a:t>
                </a:r>
                <a:r>
                  <a:rPr lang="en-US" sz="2000" dirty="0" smtClean="0"/>
                  <a:t>dominant.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For Option </a:t>
                </a:r>
                <a:r>
                  <a:rPr lang="en-US" sz="2000" dirty="0" smtClean="0"/>
                  <a:t>(b);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; not diagonally </a:t>
                </a:r>
                <a:r>
                  <a:rPr lang="en-US" sz="2000" dirty="0" smtClean="0"/>
                  <a:t>dominant.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47800"/>
                <a:ext cx="7200900" cy="4325983"/>
              </a:xfrm>
              <a:blipFill rotWithShape="1">
                <a:blip r:embed="rId2"/>
                <a:stretch>
                  <a:fillRect l="-931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486400" y="3352800"/>
                <a:ext cx="2512423" cy="923330"/>
              </a:xfrm>
              <a:prstGeom prst="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=28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=76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352800"/>
                <a:ext cx="2512423" cy="923330"/>
              </a:xfrm>
              <a:prstGeom prst="rect">
                <a:avLst/>
              </a:prstGeom>
              <a:blipFill rotWithShape="1">
                <a:blip r:embed="rId3"/>
                <a:stretch>
                  <a:fillRect b="-4575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791200" y="4648200"/>
                <a:ext cx="2438400" cy="923330"/>
              </a:xfrm>
              <a:prstGeom prst="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=28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=76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4648200"/>
                <a:ext cx="2438400" cy="923330"/>
              </a:xfrm>
              <a:prstGeom prst="rect">
                <a:avLst/>
              </a:prstGeom>
              <a:blipFill rotWithShape="1">
                <a:blip r:embed="rId4"/>
                <a:stretch>
                  <a:fillRect b="-3922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632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60590"/>
            <a:ext cx="7696201" cy="24876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" pitchFamily="34" charset="0"/>
              </a:rPr>
              <a:t>Thus Method converges in the case of option (a) but diverges for option(b).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Thus we should rearrange/shuffle equation in a system such that  coefficient matrix remains diagonally dominant.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9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3" cy="838201"/>
          </a:xfrm>
        </p:spPr>
        <p:txBody>
          <a:bodyPr>
            <a:normAutofit/>
          </a:bodyPr>
          <a:lstStyle/>
          <a:p>
            <a:r>
              <a:rPr lang="en-US" dirty="0" smtClean="0"/>
              <a:t>2.The Gauss Seidel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19201"/>
                <a:ext cx="7543800" cy="502920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alibri" pitchFamily="34" charset="0"/>
                  </a:rPr>
                  <a:t>Gauss Seidel method is improvement of Jacobi method.</a:t>
                </a:r>
                <a:endParaRPr lang="en-US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libri" pitchFamily="34" charset="0"/>
                  </a:rPr>
                  <a:t>A linear system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Calibri" pitchFamily="34" charset="0"/>
                  </a:rPr>
                  <a:t> equations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latin typeface="Calibri" pitchFamily="34" charset="0"/>
                  </a:rPr>
                  <a:t> unknowns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Calibri" pitchFamily="34" charset="0"/>
                  </a:rPr>
                  <a:t> is a set of equations of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.               .                           .               .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latin typeface="Calibri" pitchFamily="34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.               .                           .                .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latin typeface="Calibri" pitchFamily="34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.               .                           .                .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latin typeface="Calibri" pitchFamily="34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/>
                        </a:rPr>
                        <m:t>………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Calibri" pitchFamily="34" charset="0"/>
                  </a:rPr>
                  <a:t> are called the coefficients of the </a:t>
                </a:r>
                <a:r>
                  <a:rPr lang="en-US" dirty="0" smtClean="0">
                    <a:latin typeface="Calibri" pitchFamily="34" charset="0"/>
                  </a:rPr>
                  <a:t>system. Jacobi iterative formula is given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;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;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19201"/>
                <a:ext cx="7543800" cy="5029206"/>
              </a:xfrm>
              <a:blipFill>
                <a:blip r:embed="rId4"/>
                <a:stretch>
                  <a:fillRect l="-646" t="-1091" r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500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8" y="990600"/>
                <a:ext cx="7239001" cy="5181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200" dirty="0" smtClean="0">
                  <a:latin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latin typeface="Calibri" pitchFamily="34" charset="0"/>
                  </a:rPr>
                  <a:t>In </a:t>
                </a:r>
                <a:r>
                  <a:rPr lang="en-US" sz="2200" dirty="0">
                    <a:latin typeface="Calibri" pitchFamily="34" charset="0"/>
                  </a:rPr>
                  <a:t>Jacobi method components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sz="2200" dirty="0"/>
                  <a:t> are used to compute all the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/>
                  <a:t>. But for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200" dirty="0"/>
                  <a:t>, the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/>
                  <a:t> have already been computed and are expected to be better approximation to the actual solution than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sz="2200" dirty="0"/>
                  <a:t>.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/>
                  <a:t> instead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sz="2200" dirty="0"/>
                  <a:t> we get Gauss Seidel Formula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;   </m:t>
                      </m:r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200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8" y="990600"/>
                <a:ext cx="7239001" cy="5181600"/>
              </a:xfrm>
              <a:blipFill rotWithShape="1">
                <a:blip r:embed="rId2"/>
                <a:stretch>
                  <a:fillRect l="-1011" r="-1432" b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927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7700" y="838200"/>
                <a:ext cx="7478100" cy="54102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sSup>
                      <m:sSup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=[</m:t>
                        </m:r>
                        <m:sSup>
                          <m:sSup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200" dirty="0" smtClean="0"/>
                  <a:t> is initial guess then using (3) we can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=[</m:t>
                        </m:r>
                        <m:sSup>
                          <m:sSup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sz="2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200" dirty="0" smtClean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2200">
                          <a:latin typeface="Cambria Math"/>
                        </a:rPr>
                        <m:t>…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20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2200">
                          <a:latin typeface="Cambria Math"/>
                        </a:rPr>
                        <m:t>…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200">
                          <a:latin typeface="Cambria Math"/>
                        </a:rPr>
                        <m:t>…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And similarly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200">
                          <a:latin typeface="Cambria Math"/>
                        </a:rPr>
                        <m:t>…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2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On the same lines we can calculate next iterations.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700" y="838200"/>
                <a:ext cx="7478100" cy="5410207"/>
              </a:xfrm>
              <a:blipFill>
                <a:blip r:embed="rId4"/>
                <a:stretch>
                  <a:fillRect l="-1059" t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843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6858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7700" y="990600"/>
                <a:ext cx="7249500" cy="5257807"/>
              </a:xfrm>
            </p:spPr>
            <p:txBody>
              <a:bodyPr>
                <a:noAutofit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en-US" dirty="0" smtClean="0"/>
                  <a:t>Write the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in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   ;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+mj-lt"/>
                  <a:buAutoNum type="arabicPeriod" startAt="2"/>
                </a:pPr>
                <a:r>
                  <a:rPr lang="en-US" dirty="0" smtClean="0"/>
                  <a:t>Gauss Seidel iterative formula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;  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latin typeface="Calibri" pitchFamily="34" charset="0"/>
                </a:endParaRPr>
              </a:p>
              <a:p>
                <a:pPr>
                  <a:buFont typeface="+mj-lt"/>
                  <a:buAutoNum type="arabicPeriod" startAt="3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=[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initial guess </a:t>
                </a:r>
                <a:r>
                  <a:rPr lang="en-US" dirty="0" smtClean="0"/>
                  <a:t>then calculate first approximation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 smtClean="0"/>
                  <a:t>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;  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latin typeface="Calibri" pitchFamily="34" charset="0"/>
                </a:endParaRPr>
              </a:p>
              <a:p>
                <a:pPr>
                  <a:buFont typeface="+mj-lt"/>
                  <a:buAutoNum type="arabicPeriod" startAt="4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 smtClean="0"/>
                  <a:t> meets the error criteria then stop otherwise repeat step 3 by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700" y="990600"/>
                <a:ext cx="7249500" cy="5257807"/>
              </a:xfrm>
              <a:blipFill>
                <a:blip r:embed="rId2"/>
                <a:stretch>
                  <a:fillRect l="-252" t="-812" r="-1514" b="-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758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76648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7700" y="1447800"/>
                <a:ext cx="7249500" cy="51053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+11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Use Gauss Seidel iterative technique to find approximation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with initial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=[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0,0,0,0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/>
                  <a:t> until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&lt;0.0</m:t>
                      </m:r>
                      <m:r>
                        <a:rPr lang="en-US" b="0" i="1" smtClean="0">
                          <a:latin typeface="Cambria Math"/>
                        </a:rPr>
                        <m:t>009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700" y="1447800"/>
                <a:ext cx="7249500" cy="5105399"/>
              </a:xfrm>
              <a:blipFill rotWithShape="1">
                <a:blip r:embed="rId2"/>
                <a:stretch>
                  <a:fillRect l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567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90601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600201"/>
                <a:ext cx="7554300" cy="46482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Given system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+11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=−11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+8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First we write above system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600201"/>
                <a:ext cx="7554300" cy="4648206"/>
              </a:xfrm>
              <a:blipFill>
                <a:blip r:embed="rId2"/>
                <a:stretch>
                  <a:fillRect l="-646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8600" y="3564127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Eqn</a:t>
            </a:r>
            <a:r>
              <a:rPr lang="en-US" dirty="0" smtClean="0"/>
              <a:t> implies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038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 </a:t>
            </a:r>
            <a:r>
              <a:rPr lang="en-US" dirty="0" err="1" smtClean="0"/>
              <a:t>Eqn</a:t>
            </a:r>
            <a:r>
              <a:rPr lang="en-US" dirty="0" smtClean="0"/>
              <a:t> implies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554728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 </a:t>
            </a:r>
            <a:r>
              <a:rPr lang="en-US" dirty="0" err="1" smtClean="0"/>
              <a:t>Eqn</a:t>
            </a:r>
            <a:r>
              <a:rPr lang="en-US" dirty="0" smtClean="0"/>
              <a:t> implies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8823" y="5081737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 </a:t>
            </a:r>
            <a:r>
              <a:rPr lang="en-US" dirty="0" err="1" smtClean="0"/>
              <a:t>Eqn</a:t>
            </a:r>
            <a:r>
              <a:rPr lang="en-US" dirty="0" smtClean="0"/>
              <a:t> implies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93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685800"/>
                <a:ext cx="72390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Thus for </a:t>
                </a:r>
                <a:r>
                  <a:rPr lang="en-US" dirty="0"/>
                  <a:t>Gauss Seidel</a:t>
                </a:r>
                <a:r>
                  <a:rPr lang="en-US" dirty="0" smtClean="0"/>
                  <a:t> iterative process, formula becomes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we get formula for first approximation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685800"/>
                <a:ext cx="7239000" cy="5562600"/>
              </a:xfrm>
              <a:blipFill>
                <a:blip r:embed="rId2"/>
                <a:stretch>
                  <a:fillRect l="-758" t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616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598" y="1066800"/>
                <a:ext cx="7086601" cy="4572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0,0,0,0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/>
                  <a:t> in above system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=2.3272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(2.3272)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=−0.9872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(2.3272)+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(−0.9872)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=0.8789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8" y="1066800"/>
                <a:ext cx="7086601" cy="4572000"/>
              </a:xfrm>
              <a:blipFill>
                <a:blip r:embed="rId2"/>
                <a:stretch>
                  <a:fillRect l="-688" t="-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48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6516</TotalTime>
  <Words>3421</Words>
  <Application>Microsoft Office PowerPoint</Application>
  <PresentationFormat>On-screen Show (4:3)</PresentationFormat>
  <Paragraphs>196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Facet</vt:lpstr>
      <vt:lpstr>MATH-352 Numerical Methods</vt:lpstr>
      <vt:lpstr>2.The Gauss Seidel Method</vt:lpstr>
      <vt:lpstr>PowerPoint Presentation</vt:lpstr>
      <vt:lpstr>PowerPoint Presentation</vt:lpstr>
      <vt:lpstr>Algorithm</vt:lpstr>
      <vt:lpstr>Example</vt:lpstr>
      <vt:lpstr>Solution</vt:lpstr>
      <vt:lpstr>PowerPoint Presentation</vt:lpstr>
      <vt:lpstr>PowerPoint Presentation</vt:lpstr>
      <vt:lpstr>PowerPoint Presentation</vt:lpstr>
      <vt:lpstr>PowerPoint Presentation</vt:lpstr>
      <vt:lpstr>Comparison with Jacobi Method</vt:lpstr>
      <vt:lpstr>Diagonally Dominant Matrix</vt:lpstr>
      <vt:lpstr>Let us consider an example:</vt:lpstr>
      <vt:lpstr>PowerPoint Presentation</vt:lpstr>
      <vt:lpstr>PowerPoint Presentation</vt:lpstr>
      <vt:lpstr>Examples</vt:lpstr>
      <vt:lpstr>Gauss Seidel Convergence Theorem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Methods/Analysis</dc:title>
  <dc:creator>Atifa Kanwal</dc:creator>
  <cp:lastModifiedBy>Atifa Kanwal</cp:lastModifiedBy>
  <cp:revision>632</cp:revision>
  <dcterms:created xsi:type="dcterms:W3CDTF">2018-02-12T05:10:45Z</dcterms:created>
  <dcterms:modified xsi:type="dcterms:W3CDTF">2023-03-01T11:03:47Z</dcterms:modified>
</cp:coreProperties>
</file>