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18"/>
  </p:notesMasterIdLst>
  <p:sldIdLst>
    <p:sldId id="398" r:id="rId2"/>
    <p:sldId id="395" r:id="rId3"/>
    <p:sldId id="371" r:id="rId4"/>
    <p:sldId id="383" r:id="rId5"/>
    <p:sldId id="382" r:id="rId6"/>
    <p:sldId id="362" r:id="rId7"/>
    <p:sldId id="384" r:id="rId8"/>
    <p:sldId id="386" r:id="rId9"/>
    <p:sldId id="387" r:id="rId10"/>
    <p:sldId id="389" r:id="rId11"/>
    <p:sldId id="390" r:id="rId12"/>
    <p:sldId id="391" r:id="rId13"/>
    <p:sldId id="397" r:id="rId14"/>
    <p:sldId id="392" r:id="rId15"/>
    <p:sldId id="393" r:id="rId16"/>
    <p:sldId id="39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=""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79" autoAdjust="0"/>
    <p:restoredTop sz="99022" autoAdjust="0"/>
  </p:normalViewPr>
  <p:slideViewPr>
    <p:cSldViewPr>
      <p:cViewPr>
        <p:scale>
          <a:sx n="94" d="100"/>
          <a:sy n="94" d="100"/>
        </p:scale>
        <p:origin x="-97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BBC67-9A0C-46E6-AC15-EBBB0A0384B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E612A-6EBD-4F3A-8401-D39912BB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49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9734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3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81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2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0032D-4502-4FC7-AF63-60C9ABC0B2E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tifa.kanwal@seecs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543800" cy="1831975"/>
          </a:xfrm>
        </p:spPr>
        <p:txBody>
          <a:bodyPr/>
          <a:lstStyle/>
          <a:p>
            <a:r>
              <a:rPr lang="en-US" dirty="0" smtClean="0"/>
              <a:t>MATH-352</a:t>
            </a:r>
            <a:br>
              <a:rPr lang="en-US" dirty="0" smtClean="0"/>
            </a:br>
            <a:r>
              <a:rPr lang="en-US" dirty="0" smtClean="0"/>
              <a:t>Numerical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Atifa</a:t>
            </a:r>
            <a:r>
              <a:rPr lang="en-US" dirty="0"/>
              <a:t> </a:t>
            </a:r>
            <a:r>
              <a:rPr lang="en-US" dirty="0" err="1"/>
              <a:t>Kanwal</a:t>
            </a:r>
            <a:endParaRPr lang="en-US" dirty="0"/>
          </a:p>
          <a:p>
            <a:r>
              <a:rPr lang="en-US" dirty="0">
                <a:hlinkClick r:id="rId2"/>
              </a:rPr>
              <a:t>atifa.kanwal@seecs.edu.pk</a:t>
            </a:r>
            <a:endParaRPr lang="en-US" dirty="0"/>
          </a:p>
          <a:p>
            <a:r>
              <a:rPr lang="en-US" dirty="0"/>
              <a:t>Office # 303, Faculty Block, SEECS, NUST</a:t>
            </a:r>
          </a:p>
        </p:txBody>
      </p:sp>
    </p:spTree>
    <p:extLst>
      <p:ext uri="{BB962C8B-B14F-4D97-AF65-F5344CB8AC3E}">
        <p14:creationId xmlns:p14="http://schemas.microsoft.com/office/powerpoint/2010/main" val="21806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1500" y="1371601"/>
                <a:ext cx="7554300" cy="48768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Perform </a:t>
                </a:r>
                <a:r>
                  <a:rPr lang="en-US" dirty="0" err="1"/>
                  <a:t>C</a:t>
                </a:r>
                <a:r>
                  <a:rPr lang="en-US" dirty="0" err="1" smtClean="0"/>
                  <a:t>rout</a:t>
                </a:r>
                <a:r>
                  <a:rPr lang="en-US" dirty="0" smtClean="0"/>
                  <a:t> decomposition and solve the following system of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chemeClr val="accent2"/>
                    </a:solidFill>
                  </a:rPr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decompose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 smtClean="0"/>
                  <a:t> such that diagonal entries of U are 1.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1500" y="1371601"/>
                <a:ext cx="7554300" cy="4876806"/>
              </a:xfrm>
              <a:blipFill>
                <a:blip r:embed="rId4"/>
                <a:stretch>
                  <a:fillRect l="-1613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4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457200"/>
                <a:ext cx="8153400" cy="5562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Equating corresponding entries and solving, we get values of unknown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  ,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    ,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457200"/>
                <a:ext cx="8153400" cy="5562600"/>
              </a:xfrm>
              <a:blipFill>
                <a:blip r:embed="rId4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7848600" y="3105090"/>
            <a:ext cx="38100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29600" y="2876490"/>
            <a:ext cx="6096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05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800" dirty="0" smtClean="0"/>
                  <a:t>,</a:t>
                </a:r>
                <a:br>
                  <a:rPr lang="en-US" sz="2800" dirty="0" smtClean="0"/>
                </a:b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9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LU Factorization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19201"/>
                <a:ext cx="7543800" cy="50292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libri" pitchFamily="34" charset="0"/>
                  </a:rPr>
                  <a:t>This method involves writing the matrix A(coefficient matrix) of the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𝐴𝑋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>
                    <a:latin typeface="Calibri" pitchFamily="34" charset="0"/>
                  </a:rPr>
                  <a:t> as the product of a lower triangular matrix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𝐿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latin typeface="Calibri" pitchFamily="34" charset="0"/>
                  </a:rPr>
                  <a:t>and upper triangular matrix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>
                    <a:latin typeface="Calibri" pitchFamily="34" charset="0"/>
                  </a:rPr>
                  <a:t>, </a:t>
                </a:r>
                <a:r>
                  <a:rPr lang="en-US" dirty="0" err="1">
                    <a:latin typeface="Calibri" pitchFamily="34" charset="0"/>
                  </a:rPr>
                  <a:t>i.e</a:t>
                </a:r>
                <a:r>
                  <a:rPr lang="en-US" dirty="0">
                    <a:latin typeface="Calibri" pitchFamily="34" charset="0"/>
                  </a:rPr>
                  <a:t>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𝐿𝑈</m:t>
                      </m:r>
                    </m:oMath>
                  </m:oMathPara>
                </a14:m>
                <a:endParaRPr lang="en-US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libri" pitchFamily="34" charset="0"/>
                  </a:rPr>
                  <a:t>This process is called LU-factorization.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𝐿𝑈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𝑈𝑋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libri" pitchFamily="34" charset="0"/>
                  </a:rPr>
                  <a:t>Let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   ………(2)</m:t>
                      </m:r>
                    </m:oMath>
                  </m:oMathPara>
                </a14:m>
                <a:endParaRPr lang="en-US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libri" pitchFamily="34" charset="0"/>
                  </a:rPr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     ………(3)</m:t>
                      </m:r>
                    </m:oMath>
                  </m:oMathPara>
                </a14:m>
                <a:endParaRPr lang="en-US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libri" pitchFamily="34" charset="0"/>
                  </a:rPr>
                  <a:t>First we 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Calibri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>
                    <a:latin typeface="Calibri" pitchFamily="34" charset="0"/>
                  </a:rPr>
                  <a:t> and then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>
                    <a:latin typeface="Calibri" pitchFamily="34" charset="0"/>
                  </a:rPr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Calibri" pitchFamily="34" charset="0"/>
                  </a:rPr>
                  <a:t>, we get solution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>
                    <a:latin typeface="Calibri" pitchFamily="34" charset="0"/>
                  </a:rPr>
                  <a:t> of the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𝐴𝑋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>
                    <a:latin typeface="Calibri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19201"/>
                <a:ext cx="7543800" cy="5029206"/>
              </a:xfrm>
              <a:blipFill>
                <a:blip r:embed="rId4"/>
                <a:stretch>
                  <a:fillRect l="-808" t="-606" r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3371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95719"/>
                <a:ext cx="6106500" cy="419548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First row implies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Second row implies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−8+6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Third </a:t>
                </a:r>
                <a:r>
                  <a:rPr lang="en-US" dirty="0"/>
                  <a:t>row implies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16−18+14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95719"/>
                <a:ext cx="6106500" cy="4195481"/>
              </a:xfrm>
              <a:blipFill>
                <a:blip r:embed="rId5"/>
                <a:stretch>
                  <a:fillRect l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7800" y="2057400"/>
                <a:ext cx="1981200" cy="14399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Thus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057400"/>
                <a:ext cx="1981200" cy="1439946"/>
              </a:xfrm>
              <a:prstGeom prst="rect">
                <a:avLst/>
              </a:prstGeom>
              <a:blipFill>
                <a:blip r:embed="rId6"/>
                <a:stretch>
                  <a:fillRect l="-4587" t="-294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3371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700" y="1676401"/>
                <a:ext cx="7630500" cy="45720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Third row implies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Second </a:t>
                </a:r>
                <a:r>
                  <a:rPr lang="en-US" dirty="0"/>
                  <a:t>row </a:t>
                </a:r>
                <a:r>
                  <a:rPr lang="en-US" dirty="0" smtClean="0"/>
                  <a:t>implies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First row implies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Thus solution of given system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verify: Put above solution in given system. If every equation is satisfied then solution is correct.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00" y="1676401"/>
                <a:ext cx="7630500" cy="4572006"/>
              </a:xfrm>
              <a:blipFill>
                <a:blip r:embed="rId5"/>
                <a:stretch>
                  <a:fillRect l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7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887409"/>
          </a:xfrm>
        </p:spPr>
        <p:txBody>
          <a:bodyPr/>
          <a:lstStyle/>
          <a:p>
            <a:r>
              <a:rPr lang="en-US" dirty="0"/>
              <a:t>Perform </a:t>
            </a:r>
            <a:r>
              <a:rPr lang="en-US" dirty="0" smtClean="0"/>
              <a:t>Doolittle </a:t>
            </a:r>
            <a:r>
              <a:rPr lang="en-US" dirty="0"/>
              <a:t>decomposition and solve the </a:t>
            </a:r>
            <a:r>
              <a:rPr lang="en-US" dirty="0" smtClean="0"/>
              <a:t>system </a:t>
            </a:r>
            <a:r>
              <a:rPr lang="en-US" dirty="0"/>
              <a:t>of </a:t>
            </a:r>
            <a:r>
              <a:rPr lang="en-US" dirty="0" smtClean="0"/>
              <a:t>equation given in above example.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829757" cy="1915647"/>
          </a:xfrm>
        </p:spPr>
        <p:txBody>
          <a:bodyPr/>
          <a:lstStyle/>
          <a:p>
            <a:r>
              <a:rPr lang="en-US" dirty="0" smtClean="0"/>
              <a:t>Method of LU Factorization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458200" cy="5486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Calibri" pitchFamily="34" charset="0"/>
                  </a:rPr>
                  <a:t>A linear system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itchFamily="34" charset="0"/>
                  </a:rPr>
                  <a:t> equations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itchFamily="34" charset="0"/>
                  </a:rPr>
                  <a:t> unknowns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itchFamily="34" charset="0"/>
                  </a:rPr>
                  <a:t> is a set of equations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.               .                           .               .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Calibri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.               .                           .                .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Calibri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.               .                           .                .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Calibri" pitchFamily="34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………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itchFamily="34" charset="0"/>
                  </a:rPr>
                  <a:t> are called the coefficients of the system</a:t>
                </a:r>
                <a:r>
                  <a:rPr lang="en-US" sz="2000" dirty="0" smtClean="0">
                    <a:latin typeface="Calibri" pitchFamily="34" charset="0"/>
                  </a:rPr>
                  <a:t>. We can write it in matrix form as 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82296" indent="0">
                  <a:buNone/>
                </a:pPr>
                <a:endParaRPr lang="en-US" sz="2000" dirty="0"/>
              </a:p>
              <a:p>
                <a:pPr marL="82296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458200" cy="5486400"/>
              </a:xfrm>
              <a:blipFill rotWithShape="1">
                <a:blip r:embed="rId2"/>
                <a:stretch>
                  <a:fillRect l="-793" t="-556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85800" y="3048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System of Linear Equations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3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5400"/>
                <a:ext cx="7020900" cy="3886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 smtClean="0">
                    <a:latin typeface="Calibri" pitchFamily="34" charset="0"/>
                  </a:rPr>
                  <a:t>Let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libri" pitchFamily="34" charset="0"/>
                  </a:rPr>
                  <a:t>Then (1)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libri" pitchFamily="34" charset="0"/>
                  </a:rPr>
                  <a:t>A is called coefficient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Calibri" pitchFamily="34" charset="0"/>
                  </a:rPr>
                  <a:t> is the column matrix of unknown.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5400"/>
                <a:ext cx="7020900" cy="3886199"/>
              </a:xfrm>
              <a:blipFill rotWithShape="1">
                <a:blip r:embed="rId2"/>
                <a:stretch>
                  <a:fillRect l="-78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9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LU Factorization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19201"/>
                <a:ext cx="7543800" cy="50292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alibri" pitchFamily="34" charset="0"/>
                  </a:rPr>
                  <a:t>This method involves writing the matrix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latin typeface="Calibri" pitchFamily="34" charset="0"/>
                  </a:rPr>
                  <a:t>(coefficient matrix) of the system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𝐴𝑋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>
                    <a:latin typeface="Calibri" pitchFamily="34" charset="0"/>
                  </a:rPr>
                  <a:t> as the product of a lower triangular matrix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𝐿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itchFamily="34" charset="0"/>
                  </a:rPr>
                  <a:t>and upper triangular matrix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itchFamily="34" charset="0"/>
                  </a:rPr>
                  <a:t>, </a:t>
                </a:r>
                <a:r>
                  <a:rPr lang="en-US" sz="2000" dirty="0" err="1">
                    <a:latin typeface="Calibri" pitchFamily="34" charset="0"/>
                  </a:rPr>
                  <a:t>i.e</a:t>
                </a:r>
                <a:r>
                  <a:rPr lang="en-US" sz="2000" dirty="0">
                    <a:latin typeface="Calibri" pitchFamily="34" charset="0"/>
                  </a:rPr>
                  <a:t>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𝐴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𝐿𝑈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libri" pitchFamily="34" charset="0"/>
                  </a:rPr>
                  <a:t>This process is called LU-factorization.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𝐴𝑋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𝑏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⇒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𝐿𝑈</m:t>
                          </m:r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𝑈𝑋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libri" pitchFamily="34" charset="0"/>
                  </a:rPr>
                  <a:t>Let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𝑈𝑋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𝑌</m:t>
                      </m:r>
                      <m:r>
                        <a:rPr lang="en-US" sz="2000" i="1">
                          <a:latin typeface="Cambria Math"/>
                        </a:rPr>
                        <m:t>   ………(2)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libri" pitchFamily="34" charset="0"/>
                  </a:rPr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𝐿𝑌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𝑏</m:t>
                      </m:r>
                      <m:r>
                        <a:rPr lang="en-US" sz="2000" i="1">
                          <a:latin typeface="Cambria Math"/>
                        </a:rPr>
                        <m:t>     ………(3)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libri" pitchFamily="34" charset="0"/>
                  </a:rPr>
                  <a:t>First we 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000" dirty="0">
                    <a:latin typeface="Calibri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000" dirty="0">
                    <a:latin typeface="Calibri" pitchFamily="34" charset="0"/>
                  </a:rPr>
                  <a:t> and then using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000" dirty="0">
                    <a:latin typeface="Calibri" pitchFamily="34" charset="0"/>
                  </a:rPr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>
                    <a:latin typeface="Calibri" pitchFamily="34" charset="0"/>
                  </a:rPr>
                  <a:t>, we get solution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>
                    <a:latin typeface="Calibri" pitchFamily="34" charset="0"/>
                  </a:rPr>
                  <a:t> of the system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𝐴𝑋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>
                    <a:latin typeface="Calibri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19201"/>
                <a:ext cx="7543800" cy="5029206"/>
              </a:xfrm>
              <a:blipFill rotWithShape="1">
                <a:blip r:embed="rId2"/>
                <a:stretch>
                  <a:fillRect l="-808" t="-606" r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5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Factorization Of A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700" y="1143000"/>
                <a:ext cx="7630500" cy="5105406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dirty="0" smtClean="0"/>
                  <a:t>Let us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sz="2000" dirty="0" smtClean="0"/>
                  <a:t> coefficient matrix 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82296" indent="0">
                  <a:buNone/>
                </a:pPr>
                <a:r>
                  <a:rPr lang="en-US" sz="2000" dirty="0" smtClean="0"/>
                  <a:t>Let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82296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/>
                  <a:t> are to be determined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sz="2000" dirty="0" smtClean="0"/>
                  <a:t> then 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82296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00" y="1143000"/>
                <a:ext cx="7630500" cy="5105406"/>
              </a:xfrm>
              <a:blipFill>
                <a:blip r:embed="rId4"/>
                <a:stretch>
                  <a:fillRect t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287690" cy="766482"/>
          </a:xfrm>
        </p:spPr>
        <p:txBody>
          <a:bodyPr/>
          <a:lstStyle/>
          <a:p>
            <a:r>
              <a:rPr lang="en-US" sz="3600" dirty="0" smtClean="0"/>
              <a:t>Equating corresponding entries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700" y="1143001"/>
                <a:ext cx="7478100" cy="51054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Equating corresponding entries of A and product matrix (LU), we get following system of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Here we have 12 unknowns and 9 equations . So we have to assume values of three unknowns. For different choices, we have different methods.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00" y="1143001"/>
                <a:ext cx="7478100" cy="5105406"/>
              </a:xfrm>
              <a:blipFill>
                <a:blip r:embed="rId4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6424159" y="2766757"/>
            <a:ext cx="533400" cy="25908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58000" y="3974068"/>
            <a:ext cx="1219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77200" y="3745468"/>
            <a:ext cx="533400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1.Doolittle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700" y="1447801"/>
                <a:ext cx="6711654" cy="48006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 this method, We assume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system of equations (2) becomes,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Solving above system, we can determine unknowns.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00" y="1447801"/>
                <a:ext cx="6711654" cy="4800606"/>
              </a:xfrm>
              <a:blipFill>
                <a:blip r:embed="rId4"/>
                <a:stretch>
                  <a:fillRect l="-999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5638800" y="2362200"/>
            <a:ext cx="533400" cy="25908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72641" y="3569511"/>
            <a:ext cx="1219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91841" y="3340911"/>
            <a:ext cx="533400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66482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Crout</a:t>
            </a:r>
            <a:r>
              <a:rPr lang="en-US" dirty="0" smtClean="0"/>
              <a:t>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700" y="1447800"/>
                <a:ext cx="7249500" cy="5105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 this method, we assume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Then system of equations (2) becomes,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Solving above system, we can determine unknowns.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00" y="1447800"/>
                <a:ext cx="7249500" cy="5105399"/>
              </a:xfrm>
              <a:blipFill>
                <a:blip r:embed="rId4"/>
                <a:stretch>
                  <a:fillRect l="-925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5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5973</TotalTime>
  <Words>2713</Words>
  <Application>Microsoft Office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MATH-352 Numerical Methods</vt:lpstr>
      <vt:lpstr>Method of LU Factorization</vt:lpstr>
      <vt:lpstr>PowerPoint Presentation</vt:lpstr>
      <vt:lpstr>PowerPoint Presentation</vt:lpstr>
      <vt:lpstr>Method of LU Factorization</vt:lpstr>
      <vt:lpstr>Factorization Of A</vt:lpstr>
      <vt:lpstr>Equating corresponding entries</vt:lpstr>
      <vt:lpstr>1.Doolittle Method</vt:lpstr>
      <vt:lpstr>2. Crout Method</vt:lpstr>
      <vt:lpstr>Example</vt:lpstr>
      <vt:lpstr>PowerPoint Presentation</vt:lpstr>
      <vt:lpstr>l_11=2, u_12=-5/2 , u_13=1/2 , l_21=-1,  l_31=3, l_22=1/2</vt:lpstr>
      <vt:lpstr>Method of LU Factorization</vt:lpstr>
      <vt:lpstr>Solving LY=b</vt:lpstr>
      <vt:lpstr>Solving UX=Y</vt:lpstr>
      <vt:lpstr>Home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Methods/Analysis</dc:title>
  <dc:creator>Atifa Kanwal</dc:creator>
  <cp:lastModifiedBy>Admin</cp:lastModifiedBy>
  <cp:revision>584</cp:revision>
  <dcterms:created xsi:type="dcterms:W3CDTF">2018-02-12T05:10:45Z</dcterms:created>
  <dcterms:modified xsi:type="dcterms:W3CDTF">2023-03-07T05:36:03Z</dcterms:modified>
</cp:coreProperties>
</file>