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89" r:id="rId2"/>
    <p:sldId id="268" r:id="rId3"/>
    <p:sldId id="269" r:id="rId4"/>
    <p:sldId id="270" r:id="rId5"/>
    <p:sldId id="272" r:id="rId6"/>
    <p:sldId id="295" r:id="rId7"/>
    <p:sldId id="291" r:id="rId8"/>
    <p:sldId id="292" r:id="rId9"/>
    <p:sldId id="293" r:id="rId10"/>
    <p:sldId id="294" r:id="rId11"/>
    <p:sldId id="296" r:id="rId12"/>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50"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3670B4EA-DA8B-4648-AED4-1CA047C25F25}" type="datetimeFigureOut">
              <a:rPr lang="en-US" smtClean="0"/>
              <a:t>2/6/2023</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594C0450-2427-40A6-8D92-1463069E2B0E}" type="slidenum">
              <a:rPr lang="en-US" smtClean="0"/>
              <a:t>‹#›</a:t>
            </a:fld>
            <a:endParaRPr lang="en-US"/>
          </a:p>
        </p:txBody>
      </p:sp>
    </p:spTree>
    <p:extLst>
      <p:ext uri="{BB962C8B-B14F-4D97-AF65-F5344CB8AC3E}">
        <p14:creationId xmlns:p14="http://schemas.microsoft.com/office/powerpoint/2010/main" val="2671113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5138"/>
          </a:xfrm>
          <a:prstGeom prst="rect">
            <a:avLst/>
          </a:prstGeom>
        </p:spPr>
        <p:txBody>
          <a:bodyPr vert="horz" lIns="91440" tIns="45720" rIns="91440" bIns="45720" rtlCol="0"/>
          <a:lstStyle>
            <a:lvl1pPr algn="r">
              <a:defRPr sz="1200"/>
            </a:lvl1pPr>
          </a:lstStyle>
          <a:p>
            <a:fld id="{6BE15CB2-B05C-4A37-8C8B-2667A2FB4E6B}" type="datetimeFigureOut">
              <a:rPr lang="en-US" smtClean="0"/>
              <a:t>2/6/2023</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21188"/>
            <a:ext cx="5643563"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5138"/>
          </a:xfrm>
          <a:prstGeom prst="rect">
            <a:avLst/>
          </a:prstGeom>
        </p:spPr>
        <p:txBody>
          <a:bodyPr vert="horz" lIns="91440" tIns="45720" rIns="91440" bIns="45720" rtlCol="0" anchor="b"/>
          <a:lstStyle>
            <a:lvl1pPr algn="r">
              <a:defRPr sz="1200"/>
            </a:lvl1pPr>
          </a:lstStyle>
          <a:p>
            <a:fld id="{EDB45ACA-6610-4278-BEB5-B5CD17268D77}" type="slidenum">
              <a:rPr lang="en-US" smtClean="0"/>
              <a:t>‹#›</a:t>
            </a:fld>
            <a:endParaRPr lang="en-US"/>
          </a:p>
        </p:txBody>
      </p:sp>
    </p:spTree>
    <p:extLst>
      <p:ext uri="{BB962C8B-B14F-4D97-AF65-F5344CB8AC3E}">
        <p14:creationId xmlns:p14="http://schemas.microsoft.com/office/powerpoint/2010/main" val="27086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D03766-A954-4A08-88C1-61F196CFF323}" type="datetimeFigureOut">
              <a:rPr lang="en-US" smtClean="0"/>
              <a:t>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4E5D82D-32E8-4CC9-B5ED-3A63CE17F6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E5D82D-32E8-4CC9-B5ED-3A63CE17F62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D03766-A954-4A08-88C1-61F196CFF323}" type="datetimeFigureOut">
              <a:rPr lang="en-US" smtClean="0"/>
              <a:t>2/6/2023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D03766-A954-4A08-88C1-61F196CFF323}" type="datetimeFigureOut">
              <a:rPr lang="en-US" smtClean="0"/>
              <a:t>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E5D82D-32E8-4CC9-B5ED-3A63CE17F6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D03766-A954-4A08-88C1-61F196CFF323}" type="datetimeFigureOut">
              <a:rPr lang="en-US" smtClean="0"/>
              <a:t>2/6/2023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4E5D82D-32E8-4CC9-B5ED-3A63CE17F62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D03766-A954-4A08-88C1-61F196CFF323}" type="datetimeFigureOut">
              <a:rPr lang="en-US" smtClean="0"/>
              <a:t>2/6/2023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E5D82D-32E8-4CC9-B5ED-3A63CE17F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tifa.kanwal@see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7543800" cy="1831975"/>
          </a:xfrm>
        </p:spPr>
        <p:txBody>
          <a:bodyPr/>
          <a:lstStyle/>
          <a:p>
            <a:r>
              <a:rPr lang="en-US" dirty="0" smtClean="0"/>
              <a:t>MATH-352</a:t>
            </a:r>
            <a:br>
              <a:rPr lang="en-US" dirty="0" smtClean="0"/>
            </a:br>
            <a:r>
              <a:rPr lang="en-US" dirty="0" smtClean="0"/>
              <a:t>Numerical Methods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a:t>Atifa</a:t>
            </a:r>
            <a:r>
              <a:rPr lang="en-US" dirty="0"/>
              <a:t> </a:t>
            </a:r>
            <a:r>
              <a:rPr lang="en-US" dirty="0" err="1"/>
              <a:t>Kanwal</a:t>
            </a:r>
            <a:endParaRPr lang="en-US" dirty="0"/>
          </a:p>
          <a:p>
            <a:r>
              <a:rPr lang="en-US" dirty="0">
                <a:hlinkClick r:id="rId2"/>
              </a:rPr>
              <a:t>atifa.kanwal@seecs.edu.pk</a:t>
            </a:r>
            <a:endParaRPr lang="en-US" dirty="0"/>
          </a:p>
          <a:p>
            <a:r>
              <a:rPr lang="en-US" dirty="0"/>
              <a:t>Office # 303, Faculty Block, SEECS, NUST</a:t>
            </a:r>
          </a:p>
        </p:txBody>
      </p:sp>
    </p:spTree>
    <p:extLst>
      <p:ext uri="{BB962C8B-B14F-4D97-AF65-F5344CB8AC3E}">
        <p14:creationId xmlns:p14="http://schemas.microsoft.com/office/powerpoint/2010/main" val="65557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Maclaurin</a:t>
            </a:r>
            <a:r>
              <a:rPr lang="en-US" dirty="0" smtClean="0"/>
              <a:t> series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500" dirty="0" smtClean="0"/>
                  <a:t>When </a:t>
                </a:r>
                <a14:m>
                  <m:oMath xmlns:m="http://schemas.openxmlformats.org/officeDocument/2006/math">
                    <m:r>
                      <a:rPr lang="en-US" sz="2500" b="0" i="1" smtClean="0">
                        <a:latin typeface="Cambria Math"/>
                      </a:rPr>
                      <m:t>𝑎</m:t>
                    </m:r>
                    <m:r>
                      <a:rPr lang="en-US" sz="2500" b="0" i="1" smtClean="0">
                        <a:latin typeface="Cambria Math"/>
                      </a:rPr>
                      <m:t>=0</m:t>
                    </m:r>
                  </m:oMath>
                </a14:m>
                <a:r>
                  <a:rPr lang="en-US" sz="2500" dirty="0" smtClean="0"/>
                  <a:t> in Taylor series, we get </a:t>
                </a:r>
                <a:r>
                  <a:rPr lang="en-US" sz="2500" dirty="0" err="1" smtClean="0"/>
                  <a:t>Maclaurin</a:t>
                </a:r>
                <a:r>
                  <a:rPr lang="en-US" sz="2500" dirty="0" smtClean="0"/>
                  <a:t> series and </a:t>
                </a:r>
                <a:r>
                  <a:rPr lang="en-US" sz="2500" dirty="0" err="1" smtClean="0"/>
                  <a:t>Maclaurin</a:t>
                </a:r>
                <a:r>
                  <a:rPr lang="en-US" sz="2500" dirty="0" smtClean="0"/>
                  <a:t> polynomials, </a:t>
                </a:r>
                <a:r>
                  <a:rPr lang="en-US" sz="2500" dirty="0" err="1" smtClean="0"/>
                  <a:t>i.e</a:t>
                </a:r>
                <a:r>
                  <a:rPr lang="en-US" sz="2500" dirty="0" smtClean="0"/>
                  <a:t>,</a:t>
                </a:r>
              </a:p>
              <a:p>
                <a:pPr marL="0" indent="0">
                  <a:buNone/>
                </a:pPr>
                <a14:m>
                  <m:oMathPara xmlns:m="http://schemas.openxmlformats.org/officeDocument/2006/math">
                    <m:oMathParaPr>
                      <m:jc m:val="centerGroup"/>
                    </m:oMathParaPr>
                    <m:oMath xmlns:m="http://schemas.openxmlformats.org/officeDocument/2006/math">
                      <m:r>
                        <a:rPr lang="en-US" sz="2500" b="0" i="1">
                          <a:latin typeface="Cambria Math"/>
                        </a:rPr>
                        <m:t>𝑓</m:t>
                      </m:r>
                      <m:d>
                        <m:dPr>
                          <m:ctrlPr>
                            <a:rPr lang="en-US" sz="2500" i="1">
                              <a:latin typeface="Cambria Math"/>
                            </a:rPr>
                          </m:ctrlPr>
                        </m:dPr>
                        <m:e>
                          <m:r>
                            <a:rPr lang="en-US" sz="2500" b="0" i="1">
                              <a:latin typeface="Cambria Math"/>
                            </a:rPr>
                            <m:t>𝑥</m:t>
                          </m:r>
                        </m:e>
                      </m:d>
                      <m:r>
                        <a:rPr lang="en-US" sz="2500" b="0" i="1">
                          <a:latin typeface="Cambria Math"/>
                        </a:rPr>
                        <m:t>=</m:t>
                      </m:r>
                      <m:r>
                        <a:rPr lang="en-US" sz="2500" b="0" i="1">
                          <a:latin typeface="Cambria Math"/>
                        </a:rPr>
                        <m:t>𝑓</m:t>
                      </m:r>
                      <m:d>
                        <m:dPr>
                          <m:ctrlPr>
                            <a:rPr lang="en-US" sz="2500" i="1">
                              <a:latin typeface="Cambria Math"/>
                            </a:rPr>
                          </m:ctrlPr>
                        </m:dPr>
                        <m:e>
                          <m:r>
                            <a:rPr lang="en-US" sz="2500" b="0" i="1" smtClean="0">
                              <a:latin typeface="Cambria Math"/>
                            </a:rPr>
                            <m:t>0</m:t>
                          </m:r>
                        </m:e>
                      </m:d>
                      <m:r>
                        <a:rPr lang="en-US" sz="2500" b="0" i="1">
                          <a:latin typeface="Cambria Math"/>
                        </a:rPr>
                        <m:t>+</m:t>
                      </m:r>
                      <m:r>
                        <a:rPr lang="en-US" sz="2500" b="0" i="1" smtClean="0">
                          <a:latin typeface="Cambria Math"/>
                        </a:rPr>
                        <m:t>𝑥</m:t>
                      </m:r>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smtClean="0">
                              <a:latin typeface="Cambria Math"/>
                            </a:rPr>
                          </m:ctrlPr>
                        </m:dPr>
                        <m:e>
                          <m:r>
                            <a:rPr lang="en-US" sz="2500" b="0" i="1" smtClean="0">
                              <a:latin typeface="Cambria Math"/>
                            </a:rPr>
                            <m:t>0</m:t>
                          </m:r>
                        </m:e>
                      </m:d>
                      <m:r>
                        <a:rPr lang="en-US" sz="2500" b="0" i="1">
                          <a:latin typeface="Cambria Math"/>
                        </a:rPr>
                        <m:t>+</m:t>
                      </m:r>
                      <m:f>
                        <m:fPr>
                          <m:ctrlPr>
                            <a:rPr lang="en-US" sz="2500" i="1">
                              <a:latin typeface="Cambria Math"/>
                            </a:rPr>
                          </m:ctrlPr>
                        </m:fPr>
                        <m:num>
                          <m:sSup>
                            <m:sSupPr>
                              <m:ctrlPr>
                                <a:rPr lang="en-US" sz="2500" i="1">
                                  <a:latin typeface="Cambria Math"/>
                                </a:rPr>
                              </m:ctrlPr>
                            </m:sSupPr>
                            <m:e>
                              <m:r>
                                <a:rPr lang="en-US" sz="2500" b="0" i="1" smtClean="0">
                                  <a:latin typeface="Cambria Math"/>
                                </a:rPr>
                                <m:t>𝑥</m:t>
                              </m:r>
                            </m:e>
                            <m:sup>
                              <m:r>
                                <a:rPr lang="en-US" sz="2500" b="0" i="1">
                                  <a:latin typeface="Cambria Math"/>
                                </a:rPr>
                                <m:t>2</m:t>
                              </m:r>
                            </m:sup>
                          </m:sSup>
                        </m:num>
                        <m:den>
                          <m:r>
                            <a:rPr lang="en-US" sz="2500" b="0" i="1">
                              <a:latin typeface="Cambria Math"/>
                            </a:rPr>
                            <m:t>2!</m:t>
                          </m:r>
                        </m:den>
                      </m:f>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smtClean="0">
                              <a:latin typeface="Cambria Math"/>
                            </a:rPr>
                            <m:t>0</m:t>
                          </m:r>
                        </m:e>
                      </m:d>
                      <m:r>
                        <a:rPr lang="en-US" sz="2500" b="0">
                          <a:latin typeface="Cambria Math"/>
                        </a:rPr>
                        <m:t>+</m:t>
                      </m:r>
                      <m:f>
                        <m:fPr>
                          <m:ctrlPr>
                            <a:rPr lang="en-US" sz="2500" i="1">
                              <a:latin typeface="Cambria Math"/>
                            </a:rPr>
                          </m:ctrlPr>
                        </m:fPr>
                        <m:num>
                          <m:sSup>
                            <m:sSupPr>
                              <m:ctrlPr>
                                <a:rPr lang="en-US" sz="2500" i="1">
                                  <a:latin typeface="Cambria Math"/>
                                </a:rPr>
                              </m:ctrlPr>
                            </m:sSupPr>
                            <m:e>
                              <m:r>
                                <a:rPr lang="en-US" sz="2500" b="0" i="1" smtClean="0">
                                  <a:latin typeface="Cambria Math"/>
                                </a:rPr>
                                <m:t>𝑥</m:t>
                              </m:r>
                            </m:e>
                            <m:sup>
                              <m:r>
                                <a:rPr lang="en-US" sz="2500" b="0" i="1">
                                  <a:latin typeface="Cambria Math"/>
                                </a:rPr>
                                <m:t>3</m:t>
                              </m:r>
                            </m:sup>
                          </m:sSup>
                        </m:num>
                        <m:den>
                          <m:r>
                            <a:rPr lang="en-US" sz="2500" b="0" i="1">
                              <a:latin typeface="Cambria Math"/>
                            </a:rPr>
                            <m:t>3!</m:t>
                          </m:r>
                        </m:den>
                      </m:f>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smtClean="0">
                              <a:latin typeface="Cambria Math"/>
                            </a:rPr>
                            <m:t>0</m:t>
                          </m:r>
                        </m:e>
                      </m:d>
                      <m:r>
                        <a:rPr lang="en-US" sz="2500" b="0" i="1">
                          <a:latin typeface="Cambria Math"/>
                        </a:rPr>
                        <m:t>+…+</m:t>
                      </m:r>
                      <m:f>
                        <m:fPr>
                          <m:ctrlPr>
                            <a:rPr lang="en-US" sz="2500" i="1">
                              <a:latin typeface="Cambria Math"/>
                            </a:rPr>
                          </m:ctrlPr>
                        </m:fPr>
                        <m:num>
                          <m:sSup>
                            <m:sSupPr>
                              <m:ctrlPr>
                                <a:rPr lang="en-US" sz="2500" i="1">
                                  <a:latin typeface="Cambria Math"/>
                                </a:rPr>
                              </m:ctrlPr>
                            </m:sSupPr>
                            <m:e>
                              <m:r>
                                <a:rPr lang="en-US" sz="2500" b="0" i="1" smtClean="0">
                                  <a:latin typeface="Cambria Math"/>
                                </a:rPr>
                                <m:t>𝑥</m:t>
                              </m:r>
                            </m:e>
                            <m:sup>
                              <m:r>
                                <a:rPr lang="en-US" sz="2500" b="0" i="1">
                                  <a:latin typeface="Cambria Math"/>
                                </a:rPr>
                                <m:t>𝑛</m:t>
                              </m:r>
                            </m:sup>
                          </m:sSup>
                        </m:num>
                        <m:den>
                          <m:r>
                            <a:rPr lang="en-US" sz="2500" b="0" i="1">
                              <a:latin typeface="Cambria Math"/>
                            </a:rPr>
                            <m:t>𝑛</m:t>
                          </m:r>
                          <m:r>
                            <a:rPr lang="en-US" sz="2500" b="0" i="1">
                              <a:latin typeface="Cambria Math"/>
                            </a:rPr>
                            <m:t>!</m:t>
                          </m:r>
                        </m:den>
                      </m:f>
                      <m:sSup>
                        <m:sSupPr>
                          <m:ctrlPr>
                            <a:rPr lang="en-US" sz="2500" i="1">
                              <a:latin typeface="Cambria Math"/>
                            </a:rPr>
                          </m:ctrlPr>
                        </m:sSupPr>
                        <m:e>
                          <m:r>
                            <a:rPr lang="en-US" sz="2500" b="0" i="1">
                              <a:latin typeface="Cambria Math"/>
                            </a:rPr>
                            <m:t>𝑓</m:t>
                          </m:r>
                        </m:e>
                        <m:sup>
                          <m:d>
                            <m:dPr>
                              <m:ctrlPr>
                                <a:rPr lang="en-US" sz="2500" i="1">
                                  <a:latin typeface="Cambria Math"/>
                                </a:rPr>
                              </m:ctrlPr>
                            </m:dPr>
                            <m:e>
                              <m:r>
                                <a:rPr lang="en-US" sz="2500" b="0" i="1">
                                  <a:latin typeface="Cambria Math"/>
                                </a:rPr>
                                <m:t>𝑛</m:t>
                              </m:r>
                            </m:e>
                          </m:d>
                        </m:sup>
                      </m:sSup>
                      <m:d>
                        <m:dPr>
                          <m:ctrlPr>
                            <a:rPr lang="en-US" sz="2500" i="1">
                              <a:latin typeface="Cambria Math"/>
                            </a:rPr>
                          </m:ctrlPr>
                        </m:dPr>
                        <m:e>
                          <m:r>
                            <a:rPr lang="en-US" sz="2500" b="0" i="1" smtClean="0">
                              <a:latin typeface="Cambria Math"/>
                            </a:rPr>
                            <m:t>0</m:t>
                          </m:r>
                        </m:e>
                      </m:d>
                      <m:r>
                        <a:rPr lang="en-US" sz="2500" b="0" i="1">
                          <a:latin typeface="Cambria Math"/>
                        </a:rPr>
                        <m:t>+</m:t>
                      </m:r>
                      <m:sSub>
                        <m:sSubPr>
                          <m:ctrlPr>
                            <a:rPr lang="en-US" sz="2500" i="1">
                              <a:latin typeface="Cambria Math"/>
                            </a:rPr>
                          </m:ctrlPr>
                        </m:sSubPr>
                        <m:e>
                          <m:r>
                            <a:rPr lang="en-US" sz="2500" b="0" i="1">
                              <a:latin typeface="Cambria Math"/>
                            </a:rPr>
                            <m:t>𝑅</m:t>
                          </m:r>
                        </m:e>
                        <m:sub>
                          <m:r>
                            <a:rPr lang="en-US" sz="2500" b="0" i="1">
                              <a:latin typeface="Cambria Math"/>
                            </a:rPr>
                            <m:t>𝑛</m:t>
                          </m:r>
                        </m:sub>
                      </m:sSub>
                      <m:r>
                        <a:rPr lang="en-US" sz="2500" b="0" i="1">
                          <a:latin typeface="Cambria Math"/>
                        </a:rPr>
                        <m:t>(</m:t>
                      </m:r>
                      <m:r>
                        <a:rPr lang="en-US" sz="2500" b="0" i="1">
                          <a:latin typeface="Cambria Math"/>
                        </a:rPr>
                        <m:t>𝑥</m:t>
                      </m:r>
                      <m:r>
                        <a:rPr lang="en-US" sz="2500" b="0" i="1">
                          <a:latin typeface="Cambria Math"/>
                        </a:rPr>
                        <m:t>)</m:t>
                      </m:r>
                    </m:oMath>
                  </m:oMathPara>
                </a14:m>
                <a:endParaRPr lang="en-US" sz="2500" dirty="0" smtClean="0"/>
              </a:p>
              <a:p>
                <a:pPr marL="0" indent="0">
                  <a:buNone/>
                </a:pPr>
                <a:r>
                  <a:rPr lang="en-US" sz="2500" dirty="0" smtClean="0"/>
                  <a:t>where</a:t>
                </a:r>
                <a:endParaRPr lang="en-US" sz="2500" dirty="0"/>
              </a:p>
              <a:p>
                <a:pPr marL="0" indent="0">
                  <a:buNone/>
                </a:pPr>
                <a14:m>
                  <m:oMathPara xmlns:m="http://schemas.openxmlformats.org/officeDocument/2006/math">
                    <m:oMathParaPr>
                      <m:jc m:val="centerGroup"/>
                    </m:oMathParaPr>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e>
                      </m:d>
                      <m:r>
                        <a:rPr lang="en-US" sz="2500" b="0" i="1">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e>
                              </m:d>
                            </m:e>
                            <m:sup>
                              <m:r>
                                <a:rPr lang="en-US" sz="2500" b="0" i="1">
                                  <a:latin typeface="Cambria Math"/>
                                </a:rPr>
                                <m:t>𝑛</m:t>
                              </m:r>
                              <m:r>
                                <a:rPr lang="en-US" sz="2500" b="0" i="1">
                                  <a:latin typeface="Cambria Math"/>
                                </a:rPr>
                                <m:t>+1</m:t>
                              </m:r>
                            </m:sup>
                          </m:sSup>
                        </m:num>
                        <m:den>
                          <m:r>
                            <a:rPr lang="en-US" sz="2500" b="0" i="1">
                              <a:latin typeface="Cambria Math"/>
                            </a:rPr>
                            <m:t>(</m:t>
                          </m:r>
                          <m:r>
                            <a:rPr lang="en-US" sz="2500" b="0" i="1">
                              <a:latin typeface="Cambria Math"/>
                            </a:rPr>
                            <m:t>𝑛</m:t>
                          </m:r>
                          <m:r>
                            <a:rPr lang="en-US" sz="2500" b="0" i="1">
                              <a:latin typeface="Cambria Math"/>
                            </a:rPr>
                            <m:t>+1)!</m:t>
                          </m:r>
                        </m:den>
                      </m:f>
                      <m:sSup>
                        <m:sSupPr>
                          <m:ctrlPr>
                            <a:rPr lang="en-US" sz="2500" i="1">
                              <a:latin typeface="Cambria Math"/>
                            </a:rPr>
                          </m:ctrlPr>
                        </m:sSupPr>
                        <m:e>
                          <m:r>
                            <a:rPr lang="en-US" sz="2500" b="0" i="1">
                              <a:latin typeface="Cambria Math"/>
                            </a:rPr>
                            <m:t>𝑓</m:t>
                          </m:r>
                        </m:e>
                        <m:sup>
                          <m:d>
                            <m:dPr>
                              <m:ctrlPr>
                                <a:rPr lang="en-US" sz="2500" i="1">
                                  <a:latin typeface="Cambria Math"/>
                                </a:rPr>
                              </m:ctrlPr>
                            </m:dPr>
                            <m:e>
                              <m:r>
                                <a:rPr lang="en-US" sz="2500" b="0" i="1">
                                  <a:latin typeface="Cambria Math"/>
                                </a:rPr>
                                <m:t>𝑛</m:t>
                              </m:r>
                              <m:r>
                                <a:rPr lang="en-US" sz="2500" b="0" i="1">
                                  <a:latin typeface="Cambria Math"/>
                                </a:rPr>
                                <m:t>+1</m:t>
                              </m:r>
                            </m:e>
                          </m:d>
                        </m:sup>
                      </m:sSup>
                      <m:d>
                        <m:dPr>
                          <m:ctrlPr>
                            <a:rPr lang="en-US" sz="2500" i="1">
                              <a:latin typeface="Cambria Math"/>
                            </a:rPr>
                          </m:ctrlPr>
                        </m:dPr>
                        <m:e>
                          <m:r>
                            <a:rPr lang="en-US" sz="2500" b="0" i="1">
                              <a:latin typeface="Cambria Math"/>
                            </a:rPr>
                            <m:t>𝑐</m:t>
                          </m:r>
                        </m:e>
                      </m:d>
                    </m:oMath>
                  </m:oMathPara>
                </a14:m>
                <a:endParaRPr lang="en-US" sz="2500" dirty="0"/>
              </a:p>
              <a:p>
                <a:pPr marL="0" indent="0">
                  <a:buNone/>
                </a:pPr>
                <a:r>
                  <a:rPr lang="en-US" sz="2500" dirty="0"/>
                  <a:t>For some unknown number </a:t>
                </a:r>
                <a14:m>
                  <m:oMath xmlns:m="http://schemas.openxmlformats.org/officeDocument/2006/math">
                    <m:r>
                      <a:rPr lang="en-US" sz="2500" b="0" i="1">
                        <a:latin typeface="Cambria Math"/>
                      </a:rPr>
                      <m:t>𝑐</m:t>
                    </m:r>
                  </m:oMath>
                </a14:m>
                <a:r>
                  <a:rPr lang="en-US" sz="2500" dirty="0"/>
                  <a:t> which lies between </a:t>
                </a:r>
                <a14:m>
                  <m:oMath xmlns:m="http://schemas.openxmlformats.org/officeDocument/2006/math">
                    <m:r>
                      <a:rPr lang="en-US" sz="2500" b="0" i="1" smtClean="0">
                        <a:latin typeface="Cambria Math"/>
                      </a:rPr>
                      <m:t>0</m:t>
                    </m:r>
                    <m:r>
                      <a:rPr lang="en-US" sz="2500" b="0" i="1">
                        <a:latin typeface="Cambria Math"/>
                      </a:rPr>
                      <m:t> </m:t>
                    </m:r>
                    <m:r>
                      <a:rPr lang="en-US" sz="2500" b="0" i="1">
                        <a:latin typeface="Cambria Math"/>
                      </a:rPr>
                      <m:t>𝑎𝑛𝑑</m:t>
                    </m:r>
                    <m:r>
                      <a:rPr lang="en-US" sz="2500" b="0" i="1">
                        <a:latin typeface="Cambria Math"/>
                      </a:rPr>
                      <m:t> </m:t>
                    </m:r>
                    <m:r>
                      <a:rPr lang="en-US" sz="2500" b="0" i="1">
                        <a:latin typeface="Cambria Math"/>
                      </a:rPr>
                      <m:t>𝑥</m:t>
                    </m:r>
                  </m:oMath>
                </a14:m>
                <a:r>
                  <a:rPr lang="en-US" sz="2500" dirty="0"/>
                  <a:t>.</a:t>
                </a:r>
              </a:p>
              <a:p>
                <a:pPr marL="0" indent="0">
                  <a:buNone/>
                </a:pP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809" b="-1348"/>
                </a:stretch>
              </a:blipFill>
            </p:spPr>
            <p:txBody>
              <a:bodyPr/>
              <a:lstStyle/>
              <a:p>
                <a:r>
                  <a:rPr lang="en-US">
                    <a:noFill/>
                  </a:rPr>
                  <a:t> </a:t>
                </a:r>
              </a:p>
            </p:txBody>
          </p:sp>
        </mc:Fallback>
      </mc:AlternateContent>
    </p:spTree>
    <p:extLst>
      <p:ext uri="{BB962C8B-B14F-4D97-AF65-F5344CB8AC3E}">
        <p14:creationId xmlns:p14="http://schemas.microsoft.com/office/powerpoint/2010/main" val="68374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228600" y="381000"/>
                <a:ext cx="8686800" cy="190500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sz="2400" b="1" dirty="0" smtClean="0">
                    <a:solidFill>
                      <a:schemeClr val="accent1"/>
                    </a:solidFill>
                    <a:latin typeface="Calibri" pitchFamily="34" charset="0"/>
                  </a:rPr>
                  <a:t>Example 1</a:t>
                </a:r>
              </a:p>
              <a:p>
                <a:pPr marL="457200" indent="-457200">
                  <a:buFont typeface="+mj-lt"/>
                  <a:buAutoNum type="alphaLcParenR"/>
                </a:pPr>
                <a:r>
                  <a:rPr lang="en-US" sz="2000" dirty="0" smtClean="0">
                    <a:latin typeface="Calibri" pitchFamily="34" charset="0"/>
                  </a:rPr>
                  <a:t>Obtain a second degree polynomial approximation to the function </a:t>
                </a:r>
                <a14:m>
                  <m:oMath xmlns:m="http://schemas.openxmlformats.org/officeDocument/2006/math">
                    <m:r>
                      <a:rPr lang="en-US" sz="2000" b="0" i="1" smtClean="0">
                        <a:latin typeface="Cambria Math"/>
                      </a:rPr>
                      <m:t>𝑓</m:t>
                    </m:r>
                    <m:d>
                      <m:dPr>
                        <m:ctrlPr>
                          <a:rPr lang="en-US" sz="2000" i="1" smtClean="0">
                            <a:latin typeface="Cambria Math"/>
                          </a:rPr>
                        </m:ctrlPr>
                      </m:dPr>
                      <m:e>
                        <m:r>
                          <a:rPr lang="en-US" sz="2000" b="0" i="1" smtClean="0">
                            <a:latin typeface="Cambria Math"/>
                          </a:rPr>
                          <m:t>𝑥</m:t>
                        </m:r>
                      </m:e>
                    </m:d>
                    <m:r>
                      <a:rPr lang="en-US" sz="2000" b="0" i="1" smtClean="0">
                        <a:latin typeface="Cambria Math"/>
                      </a:rPr>
                      <m:t>=</m:t>
                    </m:r>
                    <m:rad>
                      <m:radPr>
                        <m:degHide m:val="on"/>
                        <m:ctrlPr>
                          <a:rPr lang="en-US" sz="2000" i="1" smtClean="0">
                            <a:latin typeface="Cambria Math"/>
                          </a:rPr>
                        </m:ctrlPr>
                      </m:radPr>
                      <m:deg/>
                      <m:e>
                        <m:r>
                          <a:rPr lang="en-US" sz="2000" b="0" i="1" smtClean="0">
                            <a:latin typeface="Cambria Math"/>
                          </a:rPr>
                          <m:t>𝑥</m:t>
                        </m:r>
                        <m:r>
                          <a:rPr lang="en-US" sz="2000" b="0" i="1" smtClean="0">
                            <a:latin typeface="Cambria Math"/>
                          </a:rPr>
                          <m:t>+1</m:t>
                        </m:r>
                      </m:e>
                    </m:rad>
                  </m:oMath>
                </a14:m>
                <a:r>
                  <a:rPr lang="en-US" sz="2000" dirty="0" smtClean="0">
                    <a:latin typeface="Calibri" pitchFamily="34" charset="0"/>
                  </a:rPr>
                  <a:t>, using Taylor series about </a:t>
                </a:r>
                <a14:m>
                  <m:oMath xmlns:m="http://schemas.openxmlformats.org/officeDocument/2006/math">
                    <m:r>
                      <a:rPr lang="en-US" sz="2000" b="0" i="1" smtClean="0">
                        <a:latin typeface="Cambria Math"/>
                      </a:rPr>
                      <m:t>𝑎</m:t>
                    </m:r>
                    <m:r>
                      <a:rPr lang="en-US" sz="2000" b="0" i="1" smtClean="0">
                        <a:latin typeface="Cambria Math"/>
                      </a:rPr>
                      <m:t>=0</m:t>
                    </m:r>
                  </m:oMath>
                </a14:m>
                <a:r>
                  <a:rPr lang="en-US" sz="2000" dirty="0" smtClean="0">
                    <a:latin typeface="Calibri" pitchFamily="34" charset="0"/>
                  </a:rPr>
                  <a:t>. Calculate the truncation error bound for </a:t>
                </a:r>
                <a14:m>
                  <m:oMath xmlns:m="http://schemas.openxmlformats.org/officeDocument/2006/math">
                    <m:r>
                      <a:rPr lang="en-US" sz="2000" b="0" i="1" smtClean="0">
                        <a:latin typeface="Cambria Math"/>
                      </a:rPr>
                      <m:t>𝑥</m:t>
                    </m:r>
                    <m:r>
                      <a:rPr lang="en-US" sz="2000" b="0" i="1" smtClean="0">
                        <a:latin typeface="Cambria Math"/>
                      </a:rPr>
                      <m:t>=0.4</m:t>
                    </m:r>
                  </m:oMath>
                </a14:m>
                <a:r>
                  <a:rPr lang="en-US" sz="2000" dirty="0" smtClean="0">
                    <a:latin typeface="Calibri" pitchFamily="34" charset="0"/>
                  </a:rPr>
                  <a:t>.</a:t>
                </a:r>
              </a:p>
              <a:p>
                <a:pPr marL="457200" indent="-457200">
                  <a:buFont typeface="+mj-lt"/>
                  <a:buAutoNum type="alphaLcParenR"/>
                </a:pPr>
                <a:r>
                  <a:rPr lang="en-US" sz="2000" dirty="0" smtClean="0">
                    <a:latin typeface="Calibri" pitchFamily="34" charset="0"/>
                  </a:rPr>
                  <a:t>Approximate </a:t>
                </a:r>
                <a14:m>
                  <m:oMath xmlns:m="http://schemas.openxmlformats.org/officeDocument/2006/math">
                    <m:rad>
                      <m:radPr>
                        <m:degHide m:val="on"/>
                        <m:ctrlPr>
                          <a:rPr lang="en-US" sz="2000" i="1" smtClean="0">
                            <a:latin typeface="Cambria Math"/>
                          </a:rPr>
                        </m:ctrlPr>
                      </m:radPr>
                      <m:deg/>
                      <m:e>
                        <m:r>
                          <a:rPr lang="en-US" sz="2000" b="0" i="1" smtClean="0">
                            <a:latin typeface="Cambria Math"/>
                          </a:rPr>
                          <m:t>1.25</m:t>
                        </m:r>
                      </m:e>
                    </m:rad>
                  </m:oMath>
                </a14:m>
                <a:r>
                  <a:rPr lang="en-US" sz="2000" dirty="0" smtClean="0">
                    <a:latin typeface="Calibri" pitchFamily="34" charset="0"/>
                  </a:rPr>
                  <a:t>.(</a:t>
                </a:r>
                <a:r>
                  <a:rPr lang="en-US" sz="2000" dirty="0">
                    <a:latin typeface="Calibri" pitchFamily="34" charset="0"/>
                  </a:rPr>
                  <a:t>Perform Calculations </a:t>
                </a:r>
                <a:r>
                  <a:rPr lang="en-US" sz="2000" dirty="0" err="1">
                    <a:latin typeface="Calibri" pitchFamily="34" charset="0"/>
                  </a:rPr>
                  <a:t>upto</a:t>
                </a:r>
                <a:r>
                  <a:rPr lang="en-US" sz="2000" dirty="0">
                    <a:latin typeface="Calibri" pitchFamily="34" charset="0"/>
                  </a:rPr>
                  <a:t> 4 decimal </a:t>
                </a:r>
                <a:r>
                  <a:rPr lang="en-US" sz="2000" dirty="0" smtClean="0">
                    <a:latin typeface="Calibri" pitchFamily="34" charset="0"/>
                  </a:rPr>
                  <a:t>places).</a:t>
                </a:r>
              </a:p>
              <a:p>
                <a:pPr marL="0" indent="0">
                  <a:buFont typeface="Wingdings 3"/>
                  <a:buNone/>
                </a:pPr>
                <a:endParaRPr lang="en-US" sz="2500" b="1" dirty="0">
                  <a:latin typeface="Calibri" pitchFamily="34" charset="0"/>
                </a:endParaRP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228600" y="381000"/>
                <a:ext cx="8686800" cy="1905000"/>
              </a:xfrm>
              <a:prstGeom prst="rect">
                <a:avLst/>
              </a:prstGeom>
              <a:blipFill rotWithShape="1">
                <a:blip r:embed="rId2"/>
                <a:stretch>
                  <a:fillRect l="-1123" t="-2564" r="-912" b="-22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txBox="1">
                <a:spLocks/>
              </p:cNvSpPr>
              <p:nvPr/>
            </p:nvSpPr>
            <p:spPr>
              <a:xfrm>
                <a:off x="76200" y="2286000"/>
                <a:ext cx="8686800" cy="1646238"/>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sz="2600" b="1" dirty="0">
                    <a:solidFill>
                      <a:schemeClr val="accent1"/>
                    </a:solidFill>
                    <a:latin typeface="Calibri" pitchFamily="34" charset="0"/>
                  </a:rPr>
                  <a:t>Example 2</a:t>
                </a:r>
                <a:endParaRPr lang="en-US" sz="2600" b="1" dirty="0" smtClean="0">
                  <a:latin typeface="Calibri" pitchFamily="34" charset="0"/>
                </a:endParaRPr>
              </a:p>
              <a:p>
                <a:pPr marL="0" indent="0">
                  <a:buFont typeface="Wingdings 3"/>
                  <a:buNone/>
                </a:pPr>
                <a:r>
                  <a:rPr lang="en-US" sz="2200" dirty="0" smtClean="0">
                    <a:latin typeface="Calibri" pitchFamily="34" charset="0"/>
                  </a:rPr>
                  <a:t>Calculate </a:t>
                </a:r>
                <a:r>
                  <a:rPr lang="en-US" sz="2200" dirty="0" err="1" smtClean="0">
                    <a:latin typeface="Calibri" pitchFamily="34" charset="0"/>
                  </a:rPr>
                  <a:t>Maclaurin’s</a:t>
                </a:r>
                <a:r>
                  <a:rPr lang="en-US" sz="2200" dirty="0" smtClean="0">
                    <a:latin typeface="Calibri" pitchFamily="34" charset="0"/>
                  </a:rPr>
                  <a:t> series for </a:t>
                </a:r>
                <a14:m>
                  <m:oMath xmlns:m="http://schemas.openxmlformats.org/officeDocument/2006/math">
                    <m:sSup>
                      <m:sSupPr>
                        <m:ctrlPr>
                          <a:rPr lang="en-US" sz="2200" i="1" smtClean="0">
                            <a:latin typeface="Cambria Math"/>
                          </a:rPr>
                        </m:ctrlPr>
                      </m:sSupPr>
                      <m:e>
                        <m:r>
                          <a:rPr lang="en-US" sz="2200" b="0" i="1" smtClean="0">
                            <a:latin typeface="Cambria Math"/>
                          </a:rPr>
                          <m:t>𝑒</m:t>
                        </m:r>
                      </m:e>
                      <m:sup>
                        <m:r>
                          <a:rPr lang="en-US" sz="2200" b="0" i="1" smtClean="0">
                            <a:latin typeface="Cambria Math"/>
                          </a:rPr>
                          <m:t>𝑥</m:t>
                        </m:r>
                      </m:sup>
                    </m:sSup>
                  </m:oMath>
                </a14:m>
                <a:r>
                  <a:rPr lang="en-US" sz="2200" dirty="0" smtClean="0">
                    <a:latin typeface="Calibri" pitchFamily="34" charset="0"/>
                  </a:rPr>
                  <a:t>. Calculate </a:t>
                </a:r>
                <a14:m>
                  <m:oMath xmlns:m="http://schemas.openxmlformats.org/officeDocument/2006/math">
                    <m:r>
                      <a:rPr lang="en-US" sz="2200" b="0" i="1" smtClean="0">
                        <a:latin typeface="Cambria Math"/>
                      </a:rPr>
                      <m:t>𝑒</m:t>
                    </m:r>
                  </m:oMath>
                </a14:m>
                <a:r>
                  <a:rPr lang="en-US" sz="2200" dirty="0" smtClean="0">
                    <a:latin typeface="Calibri" pitchFamily="34" charset="0"/>
                  </a:rPr>
                  <a:t> with an error of less than </a:t>
                </a:r>
                <a14:m>
                  <m:oMath xmlns:m="http://schemas.openxmlformats.org/officeDocument/2006/math">
                    <m:sSup>
                      <m:sSupPr>
                        <m:ctrlPr>
                          <a:rPr lang="en-US" sz="2200" i="1" smtClean="0">
                            <a:latin typeface="Cambria Math"/>
                          </a:rPr>
                        </m:ctrlPr>
                      </m:sSupPr>
                      <m:e>
                        <m:r>
                          <a:rPr lang="en-US" sz="2200" b="0" i="1" smtClean="0">
                            <a:latin typeface="Cambria Math"/>
                          </a:rPr>
                          <m:t>10</m:t>
                        </m:r>
                      </m:e>
                      <m:sup>
                        <m:r>
                          <a:rPr lang="en-US" sz="2200" b="0" i="1" smtClean="0">
                            <a:latin typeface="Cambria Math"/>
                          </a:rPr>
                          <m:t>−6</m:t>
                        </m:r>
                      </m:sup>
                    </m:sSup>
                    <m:r>
                      <a:rPr lang="en-US" sz="2200" b="0" i="1" smtClean="0">
                        <a:latin typeface="Cambria Math"/>
                      </a:rPr>
                      <m:t>.</m:t>
                    </m:r>
                  </m:oMath>
                </a14:m>
                <a:endParaRPr lang="en-US" sz="2200" dirty="0" smtClean="0">
                  <a:latin typeface="Calibri" pitchFamily="34" charset="0"/>
                </a:endParaRPr>
              </a:p>
              <a:p>
                <a:pPr marL="0" indent="0">
                  <a:buFont typeface="Wingdings 3"/>
                  <a:buNone/>
                </a:pPr>
                <a:r>
                  <a:rPr lang="en-US" sz="2200" dirty="0" smtClean="0">
                    <a:latin typeface="Calibri" pitchFamily="34" charset="0"/>
                  </a:rPr>
                  <a:t>(</a:t>
                </a:r>
                <a14:m>
                  <m:oMath xmlns:m="http://schemas.openxmlformats.org/officeDocument/2006/math">
                    <m:sSup>
                      <m:sSupPr>
                        <m:ctrlPr>
                          <a:rPr lang="en-US" sz="2200" i="1">
                            <a:latin typeface="Cambria Math"/>
                          </a:rPr>
                        </m:ctrlPr>
                      </m:sSupPr>
                      <m:e>
                        <m:r>
                          <a:rPr lang="en-US" sz="2200" b="0" i="1">
                            <a:latin typeface="Cambria Math"/>
                          </a:rPr>
                          <m:t>10</m:t>
                        </m:r>
                      </m:e>
                      <m:sup>
                        <m:r>
                          <a:rPr lang="en-US" sz="2200" b="0" i="1">
                            <a:latin typeface="Cambria Math"/>
                          </a:rPr>
                          <m:t>−6</m:t>
                        </m:r>
                      </m:sup>
                    </m:sSup>
                    <m:r>
                      <a:rPr lang="en-US" sz="2200" b="0" i="1" smtClean="0">
                        <a:latin typeface="Cambria Math"/>
                      </a:rPr>
                      <m:t>=0.000001</m:t>
                    </m:r>
                  </m:oMath>
                </a14:m>
                <a:r>
                  <a:rPr lang="en-US" sz="2200" dirty="0" smtClean="0">
                    <a:latin typeface="Calibri" pitchFamily="34" charset="0"/>
                  </a:rPr>
                  <a:t>)</a:t>
                </a:r>
                <a:endParaRPr lang="en-US" sz="2200" dirty="0">
                  <a:latin typeface="Calibri" pitchFamily="34"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76200" y="2286000"/>
                <a:ext cx="8686800" cy="1646238"/>
              </a:xfrm>
              <a:prstGeom prst="rect">
                <a:avLst/>
              </a:prstGeom>
              <a:blipFill rotWithShape="1">
                <a:blip r:embed="rId3"/>
                <a:stretch>
                  <a:fillRect l="-1263" t="-2963"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103909" y="4084638"/>
                <a:ext cx="8686800" cy="1935162"/>
              </a:xfrm>
              <a:prstGeom prst="rect">
                <a:avLst/>
              </a:prstGeom>
            </p:spPr>
            <p:txBody>
              <a:bodyPr>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US" sz="2400" b="1" dirty="0">
                    <a:solidFill>
                      <a:schemeClr val="accent1"/>
                    </a:solidFill>
                    <a:latin typeface="Calibri" pitchFamily="34" charset="0"/>
                  </a:rPr>
                  <a:t>Example </a:t>
                </a:r>
                <a:r>
                  <a:rPr lang="en-US" sz="2400" b="1" dirty="0" smtClean="0">
                    <a:solidFill>
                      <a:schemeClr val="accent1"/>
                    </a:solidFill>
                    <a:latin typeface="Calibri" pitchFamily="34" charset="0"/>
                  </a:rPr>
                  <a:t>3</a:t>
                </a:r>
                <a:endParaRPr lang="en-US" sz="2400" dirty="0" smtClean="0"/>
              </a:p>
              <a:p>
                <a:pPr marL="0" indent="0">
                  <a:buFont typeface="Wingdings 3"/>
                  <a:buNone/>
                </a:pPr>
                <a:r>
                  <a:rPr lang="en-US" sz="2200" dirty="0" smtClean="0">
                    <a:latin typeface="Calibri" pitchFamily="34" charset="0"/>
                  </a:rPr>
                  <a:t>Given    </a:t>
                </a:r>
                <a14:m>
                  <m:oMath xmlns:m="http://schemas.openxmlformats.org/officeDocument/2006/math">
                    <m:r>
                      <a:rPr lang="en-US" sz="2200" b="0" i="1">
                        <a:latin typeface="Cambria Math"/>
                      </a:rPr>
                      <m:t>𝑓</m:t>
                    </m:r>
                    <m:d>
                      <m:dPr>
                        <m:ctrlPr>
                          <a:rPr lang="en-US" sz="2200" i="1">
                            <a:latin typeface="Cambria Math"/>
                          </a:rPr>
                        </m:ctrlPr>
                      </m:dPr>
                      <m:e>
                        <m:r>
                          <a:rPr lang="en-US" sz="2200" b="0" i="1">
                            <a:latin typeface="Cambria Math"/>
                          </a:rPr>
                          <m:t>𝑥</m:t>
                        </m:r>
                      </m:e>
                    </m:d>
                    <m:r>
                      <a:rPr lang="en-US" sz="2200" b="0" i="1">
                        <a:latin typeface="Cambria Math"/>
                      </a:rPr>
                      <m:t>=</m:t>
                    </m:r>
                    <m:r>
                      <a:rPr lang="en-US" sz="2200" b="0" i="1" smtClean="0">
                        <a:latin typeface="Cambria Math"/>
                      </a:rPr>
                      <m:t>𝑠𝑖𝑛𝑥</m:t>
                    </m:r>
                  </m:oMath>
                </a14:m>
                <a:endParaRPr lang="en-US" sz="2200" dirty="0">
                  <a:latin typeface="Calibri" pitchFamily="34" charset="0"/>
                </a:endParaRPr>
              </a:p>
              <a:p>
                <a:pPr marL="457200" indent="-457200">
                  <a:buFont typeface="+mj-lt"/>
                  <a:buAutoNum type="alphaLcParenR"/>
                </a:pPr>
                <a:r>
                  <a:rPr lang="en-US" sz="2200" dirty="0">
                    <a:latin typeface="Calibri" pitchFamily="34" charset="0"/>
                  </a:rPr>
                  <a:t>Find </a:t>
                </a:r>
                <a:r>
                  <a:rPr lang="en-US" sz="2200" dirty="0" smtClean="0">
                    <a:latin typeface="Calibri" pitchFamily="34" charset="0"/>
                  </a:rPr>
                  <a:t>third Taylor </a:t>
                </a:r>
                <a:r>
                  <a:rPr lang="en-US" sz="2200" dirty="0">
                    <a:latin typeface="Calibri" pitchFamily="34" charset="0"/>
                  </a:rPr>
                  <a:t>polynomial  </a:t>
                </a:r>
                <a14:m>
                  <m:oMath xmlns:m="http://schemas.openxmlformats.org/officeDocument/2006/math">
                    <m:sSub>
                      <m:sSubPr>
                        <m:ctrlPr>
                          <a:rPr lang="en-US" sz="2200" i="1">
                            <a:latin typeface="Cambria Math"/>
                          </a:rPr>
                        </m:ctrlPr>
                      </m:sSubPr>
                      <m:e>
                        <m:r>
                          <a:rPr lang="en-US" sz="2200" b="0" i="1">
                            <a:latin typeface="Cambria Math"/>
                          </a:rPr>
                          <m:t>𝑃</m:t>
                        </m:r>
                      </m:e>
                      <m:sub>
                        <m:r>
                          <a:rPr lang="en-US" sz="2200" b="0" i="1" smtClean="0">
                            <a:latin typeface="Cambria Math"/>
                          </a:rPr>
                          <m:t>3</m:t>
                        </m:r>
                      </m:sub>
                    </m:sSub>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of </a:t>
                </a:r>
                <a14:m>
                  <m:oMath xmlns:m="http://schemas.openxmlformats.org/officeDocument/2006/math">
                    <m:r>
                      <a:rPr lang="en-US" sz="2200" b="0" i="1">
                        <a:latin typeface="Cambria Math"/>
                      </a:rPr>
                      <m:t>𝑓</m:t>
                    </m:r>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about </a:t>
                </a:r>
                <a14:m>
                  <m:oMath xmlns:m="http://schemas.openxmlformats.org/officeDocument/2006/math">
                    <m:r>
                      <a:rPr lang="en-US" sz="2200" b="0" i="1">
                        <a:latin typeface="Cambria Math"/>
                      </a:rPr>
                      <m:t>𝑥</m:t>
                    </m:r>
                    <m:r>
                      <a:rPr lang="en-US" sz="2200" b="0" i="1">
                        <a:latin typeface="Cambria Math"/>
                      </a:rPr>
                      <m:t>=0</m:t>
                    </m:r>
                  </m:oMath>
                </a14:m>
                <a:r>
                  <a:rPr lang="en-US" sz="2200" dirty="0" smtClean="0">
                    <a:latin typeface="Calibri" pitchFamily="34" charset="0"/>
                  </a:rPr>
                  <a:t>.</a:t>
                </a:r>
                <a:endParaRPr lang="en-US" sz="2200" dirty="0">
                  <a:latin typeface="Calibri" pitchFamily="34" charset="0"/>
                </a:endParaRPr>
              </a:p>
              <a:p>
                <a:pPr marL="457200" indent="-457200">
                  <a:buFont typeface="+mj-lt"/>
                  <a:buAutoNum type="alphaLcParenR"/>
                </a:pPr>
                <a:r>
                  <a:rPr lang="en-US" sz="2200" dirty="0" smtClean="0">
                    <a:latin typeface="Calibri" pitchFamily="34" charset="0"/>
                  </a:rPr>
                  <a:t>For </a:t>
                </a:r>
                <a:r>
                  <a:rPr lang="en-US" sz="2200" dirty="0">
                    <a:latin typeface="Calibri" pitchFamily="34" charset="0"/>
                  </a:rPr>
                  <a:t>approximately what values of   </a:t>
                </a:r>
                <a14:m>
                  <m:oMath xmlns:m="http://schemas.openxmlformats.org/officeDocument/2006/math">
                    <m:r>
                      <a:rPr lang="en-US" sz="2200" b="0" i="1">
                        <a:latin typeface="Cambria Math"/>
                      </a:rPr>
                      <m:t>𝑥</m:t>
                    </m:r>
                  </m:oMath>
                </a14:m>
                <a:r>
                  <a:rPr lang="en-US" sz="2200" dirty="0">
                    <a:latin typeface="Calibri" pitchFamily="34" charset="0"/>
                  </a:rPr>
                  <a:t>  can you replace </a:t>
                </a:r>
                <a14:m>
                  <m:oMath xmlns:m="http://schemas.openxmlformats.org/officeDocument/2006/math">
                    <m:r>
                      <a:rPr lang="en-US" sz="2200" b="0" i="1">
                        <a:latin typeface="Cambria Math"/>
                      </a:rPr>
                      <m:t>𝑓</m:t>
                    </m:r>
                    <m:d>
                      <m:dPr>
                        <m:ctrlPr>
                          <a:rPr lang="en-US" sz="2200" i="1">
                            <a:latin typeface="Cambria Math"/>
                          </a:rPr>
                        </m:ctrlPr>
                      </m:dPr>
                      <m:e>
                        <m:r>
                          <a:rPr lang="en-US" sz="2200" b="0" i="1">
                            <a:latin typeface="Cambria Math"/>
                          </a:rPr>
                          <m:t>𝑥</m:t>
                        </m:r>
                      </m:e>
                    </m:d>
                  </m:oMath>
                </a14:m>
                <a:r>
                  <a:rPr lang="en-US" sz="2200" dirty="0">
                    <a:latin typeface="Calibri" pitchFamily="34" charset="0"/>
                  </a:rPr>
                  <a:t> by </a:t>
                </a:r>
                <a14:m>
                  <m:oMath xmlns:m="http://schemas.openxmlformats.org/officeDocument/2006/math">
                    <m:sSub>
                      <m:sSubPr>
                        <m:ctrlPr>
                          <a:rPr lang="en-US" sz="2200" i="1">
                            <a:latin typeface="Cambria Math"/>
                          </a:rPr>
                        </m:ctrlPr>
                      </m:sSubPr>
                      <m:e>
                        <m:r>
                          <a:rPr lang="en-US" sz="2200" b="0" i="1">
                            <a:latin typeface="Cambria Math"/>
                          </a:rPr>
                          <m:t>𝑃</m:t>
                        </m:r>
                      </m:e>
                      <m:sub>
                        <m:r>
                          <a:rPr lang="en-US" sz="2200" b="0" i="1" smtClean="0">
                            <a:latin typeface="Cambria Math"/>
                          </a:rPr>
                          <m:t>3</m:t>
                        </m:r>
                      </m:sub>
                    </m:sSub>
                    <m:r>
                      <a:rPr lang="en-US" sz="2200" b="0" i="1">
                        <a:latin typeface="Cambria Math"/>
                      </a:rPr>
                      <m:t>(</m:t>
                    </m:r>
                    <m:r>
                      <a:rPr lang="en-US" sz="2200" b="0" i="1">
                        <a:latin typeface="Cambria Math"/>
                      </a:rPr>
                      <m:t>𝑥</m:t>
                    </m:r>
                    <m:r>
                      <a:rPr lang="en-US" sz="2200" b="0" i="1">
                        <a:latin typeface="Cambria Math"/>
                      </a:rPr>
                      <m:t>)</m:t>
                    </m:r>
                  </m:oMath>
                </a14:m>
                <a:r>
                  <a:rPr lang="en-US" sz="2200" dirty="0">
                    <a:latin typeface="Calibri" pitchFamily="34" charset="0"/>
                  </a:rPr>
                  <a:t> with an error of magnitude no greater than </a:t>
                </a:r>
                <a14:m>
                  <m:oMath xmlns:m="http://schemas.openxmlformats.org/officeDocument/2006/math">
                    <m:r>
                      <a:rPr lang="en-US" sz="2200" b="0" i="1">
                        <a:latin typeface="Cambria Math"/>
                      </a:rPr>
                      <m:t>5×</m:t>
                    </m:r>
                    <m:sSup>
                      <m:sSupPr>
                        <m:ctrlPr>
                          <a:rPr lang="en-US" sz="2200" i="1">
                            <a:latin typeface="Cambria Math"/>
                          </a:rPr>
                        </m:ctrlPr>
                      </m:sSupPr>
                      <m:e>
                        <m:r>
                          <a:rPr lang="en-US" sz="2200" b="0" i="1">
                            <a:latin typeface="Cambria Math"/>
                          </a:rPr>
                          <m:t>10</m:t>
                        </m:r>
                      </m:e>
                      <m:sup>
                        <m:r>
                          <a:rPr lang="en-US" sz="2200" b="0" i="1">
                            <a:latin typeface="Cambria Math"/>
                          </a:rPr>
                          <m:t>−4</m:t>
                        </m:r>
                      </m:sup>
                    </m:sSup>
                  </m:oMath>
                </a14:m>
                <a:r>
                  <a:rPr lang="en-US" sz="2200" dirty="0">
                    <a:latin typeface="Calibri" pitchFamily="34" charset="0"/>
                  </a:rPr>
                  <a:t>.</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03909" y="4084638"/>
                <a:ext cx="8686800" cy="1935162"/>
              </a:xfrm>
              <a:prstGeom prst="rect">
                <a:avLst/>
              </a:prstGeom>
              <a:blipFill rotWithShape="1">
                <a:blip r:embed="rId4"/>
                <a:stretch>
                  <a:fillRect l="-1053" t="-5031"/>
                </a:stretch>
              </a:blipFill>
            </p:spPr>
            <p:txBody>
              <a:bodyPr/>
              <a:lstStyle/>
              <a:p>
                <a:r>
                  <a:rPr lang="en-US">
                    <a:noFill/>
                  </a:rPr>
                  <a:t> </a:t>
                </a:r>
              </a:p>
            </p:txBody>
          </p:sp>
        </mc:Fallback>
      </mc:AlternateContent>
    </p:spTree>
    <p:extLst>
      <p:ext uri="{BB962C8B-B14F-4D97-AF65-F5344CB8AC3E}">
        <p14:creationId xmlns:p14="http://schemas.microsoft.com/office/powerpoint/2010/main" val="10099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b="1" dirty="0" smtClean="0">
                    <a:solidFill>
                      <a:schemeClr val="accent1">
                        <a:lumMod val="75000"/>
                      </a:schemeClr>
                    </a:solidFill>
                    <a:latin typeface="Cambria Math"/>
                  </a:rPr>
                  <a:t>Absolute error </a:t>
                </a:r>
                <a:r>
                  <a:rPr lang="en-US" sz="2400" dirty="0" smtClean="0">
                    <a:latin typeface="Cambria Math"/>
                  </a:rPr>
                  <a:t>is the discrepancy between  the true and approximated value</a:t>
                </a:r>
              </a:p>
              <a:p>
                <a:pPr marL="109728" indent="0">
                  <a:buNone/>
                </a:pPr>
                <a14:m>
                  <m:oMathPara xmlns:m="http://schemas.openxmlformats.org/officeDocument/2006/math">
                    <m:oMathParaPr>
                      <m:jc m:val="centerGroup"/>
                    </m:oMathParaPr>
                    <m:oMath xmlns:m="http://schemas.openxmlformats.org/officeDocument/2006/math">
                      <m:sSub>
                        <m:sSubPr>
                          <m:ctrlPr>
                            <a:rPr lang="en-US" sz="2400" b="1" i="1" dirty="0" smtClean="0">
                              <a:latin typeface="Cambria Math"/>
                            </a:rPr>
                          </m:ctrlPr>
                        </m:sSubPr>
                        <m:e>
                          <m:r>
                            <a:rPr lang="en-US" sz="2400" b="1" i="1" dirty="0" smtClean="0">
                              <a:latin typeface="Cambria Math"/>
                            </a:rPr>
                            <m:t>𝑬</m:t>
                          </m:r>
                        </m:e>
                        <m:sub>
                          <m:r>
                            <a:rPr lang="en-US" sz="2400" b="1" i="1" dirty="0" smtClean="0">
                              <a:latin typeface="Cambria Math"/>
                            </a:rPr>
                            <m:t>𝒕</m:t>
                          </m:r>
                        </m:sub>
                      </m:sSub>
                      <m:r>
                        <a:rPr lang="en-US" sz="2400" b="1" i="1" dirty="0" smtClean="0">
                          <a:latin typeface="Cambria Math"/>
                        </a:rPr>
                        <m:t>= </m:t>
                      </m:r>
                      <m:d>
                        <m:dPr>
                          <m:begChr m:val="|"/>
                          <m:endChr m:val="|"/>
                          <m:ctrlPr>
                            <a:rPr lang="en-US" sz="2400" b="1" i="1" dirty="0" smtClean="0">
                              <a:latin typeface="Cambria Math"/>
                            </a:rPr>
                          </m:ctrlPr>
                        </m:dPr>
                        <m:e>
                          <m:r>
                            <a:rPr lang="en-US" sz="2400" b="1" i="1" dirty="0">
                              <a:latin typeface="Cambria Math"/>
                            </a:rPr>
                            <m:t>𝑻𝒓𝒖𝒆</m:t>
                          </m:r>
                          <m:r>
                            <a:rPr lang="en-US" sz="2400" b="1" i="1" dirty="0">
                              <a:latin typeface="Cambria Math"/>
                            </a:rPr>
                            <m:t> </m:t>
                          </m:r>
                          <m:r>
                            <a:rPr lang="en-US" sz="2400" b="1" i="1" dirty="0">
                              <a:latin typeface="Cambria Math"/>
                            </a:rPr>
                            <m:t>𝒗𝒂𝒍𝒖𝒆</m:t>
                          </m:r>
                          <m:r>
                            <a:rPr lang="en-US" sz="2400" b="1" i="1" dirty="0">
                              <a:latin typeface="Cambria Math"/>
                            </a:rPr>
                            <m:t>− </m:t>
                          </m:r>
                          <m:r>
                            <a:rPr lang="en-US" sz="2400" b="1" i="1" dirty="0">
                              <a:latin typeface="Cambria Math"/>
                            </a:rPr>
                            <m:t>𝑨𝒑𝒑𝒓𝒐𝒙𝒊𝒎𝒂𝒕𝒆</m:t>
                          </m:r>
                          <m:r>
                            <a:rPr lang="en-US" sz="2400" b="1" i="1" dirty="0">
                              <a:latin typeface="Cambria Math"/>
                            </a:rPr>
                            <m:t> </m:t>
                          </m:r>
                          <m:r>
                            <a:rPr lang="en-US" sz="2400" b="1" i="1" dirty="0">
                              <a:latin typeface="Cambria Math"/>
                            </a:rPr>
                            <m:t>𝒗𝒂𝒍𝒖𝒆</m:t>
                          </m:r>
                        </m:e>
                      </m:d>
                    </m:oMath>
                  </m:oMathPara>
                </a14:m>
                <a:endParaRPr lang="en-US" sz="2400" b="1" dirty="0" smtClean="0"/>
              </a:p>
              <a:p>
                <a:pPr marL="109728" indent="0">
                  <a:buNone/>
                </a:pPr>
                <a:endParaRPr lang="en-US" sz="2400" b="1" dirty="0"/>
              </a:p>
              <a:p>
                <a:pPr marL="109728" indent="0">
                  <a:buNone/>
                </a:pPr>
                <a:r>
                  <a:rPr lang="en-US" sz="2400" dirty="0" smtClean="0"/>
                  <a:t>A shortcoming of this definition is that it takes no account of the order of magnitude of the value under examination.</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r="-1852"/>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solidFill>
                  <a:schemeClr val="bg2">
                    <a:lumMod val="50000"/>
                  </a:schemeClr>
                </a:solidFill>
              </a:rPr>
              <a:t>Error Definitions</a:t>
            </a:r>
            <a:endParaRPr lang="en-US" dirty="0">
              <a:solidFill>
                <a:schemeClr val="bg2">
                  <a:lumMod val="50000"/>
                </a:schemeClr>
              </a:solidFill>
            </a:endParaRPr>
          </a:p>
        </p:txBody>
      </p:sp>
    </p:spTree>
    <p:extLst>
      <p:ext uri="{BB962C8B-B14F-4D97-AF65-F5344CB8AC3E}">
        <p14:creationId xmlns:p14="http://schemas.microsoft.com/office/powerpoint/2010/main" val="3030455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dirty="0" smtClean="0"/>
                  <a:t>One way to account for the magnitudes of the quantities being evaluated is to normalize the error of the true value that is called </a:t>
                </a:r>
                <a:r>
                  <a:rPr lang="en-US" sz="2400" b="1" dirty="0" smtClean="0">
                    <a:solidFill>
                      <a:schemeClr val="accent1">
                        <a:lumMod val="75000"/>
                      </a:schemeClr>
                    </a:solidFill>
                  </a:rPr>
                  <a:t>True Fractional Relative Error</a:t>
                </a:r>
              </a:p>
              <a:p>
                <a:pPr marL="109728" indent="0">
                  <a:buNone/>
                </a:pPr>
                <a:endParaRPr lang="en-US" sz="2400" b="1" dirty="0" smtClean="0">
                  <a:solidFill>
                    <a:schemeClr val="accent1">
                      <a:lumMod val="75000"/>
                    </a:schemeClr>
                  </a:solidFill>
                </a:endParaRPr>
              </a:p>
              <a:p>
                <a:pPr marL="109728" indent="0">
                  <a:buNone/>
                </a:pPr>
                <a14:m>
                  <m:oMathPara xmlns:m="http://schemas.openxmlformats.org/officeDocument/2006/math">
                    <m:oMathParaPr>
                      <m:jc m:val="centerGroup"/>
                    </m:oMathParaPr>
                    <m:oMath xmlns:m="http://schemas.openxmlformats.org/officeDocument/2006/math">
                      <m:r>
                        <a:rPr lang="en-US" sz="2400" b="1" i="1" smtClean="0">
                          <a:latin typeface="Cambria Math"/>
                        </a:rPr>
                        <m:t>𝑻𝒓𝒖𝒆</m:t>
                      </m:r>
                      <m:r>
                        <a:rPr lang="en-US" sz="2400" b="1" i="1" smtClean="0">
                          <a:latin typeface="Cambria Math"/>
                        </a:rPr>
                        <m:t> </m:t>
                      </m:r>
                      <m:r>
                        <a:rPr lang="en-US" sz="2400" b="1" i="1" smtClean="0">
                          <a:latin typeface="Cambria Math"/>
                        </a:rPr>
                        <m:t>𝑭𝒓𝒂𝒄𝒕𝒊𝒐𝒏𝒂𝒍</m:t>
                      </m:r>
                      <m:r>
                        <a:rPr lang="en-US" sz="2400" b="1" i="1" smtClean="0">
                          <a:latin typeface="Cambria Math"/>
                        </a:rPr>
                        <m:t> </m:t>
                      </m:r>
                      <m:r>
                        <a:rPr lang="en-US" sz="2400" b="1" i="1">
                          <a:latin typeface="Cambria Math"/>
                        </a:rPr>
                        <m:t>𝑹𝒆𝒍𝒂𝒕𝒊𝒗𝒆</m:t>
                      </m:r>
                      <m:r>
                        <a:rPr lang="en-US" sz="2400" b="1" i="1">
                          <a:latin typeface="Cambria Math"/>
                        </a:rPr>
                        <m:t> </m:t>
                      </m:r>
                      <m:r>
                        <a:rPr lang="en-US" sz="2400" b="1" i="1">
                          <a:latin typeface="Cambria Math"/>
                        </a:rPr>
                        <m:t>𝑬𝒓𝒓𝒐𝒓</m:t>
                      </m:r>
                      <m:r>
                        <a:rPr lang="en-US" sz="2400" b="1" i="1">
                          <a:latin typeface="Cambria Math"/>
                        </a:rPr>
                        <m:t>=</m:t>
                      </m:r>
                      <m:sSub>
                        <m:sSubPr>
                          <m:ctrlPr>
                            <a:rPr lang="en-US" sz="2400" b="1" i="1">
                              <a:latin typeface="Cambria Math"/>
                            </a:rPr>
                          </m:ctrlPr>
                        </m:sSubPr>
                        <m:e>
                          <m:r>
                            <a:rPr lang="en-US" sz="2400" b="1" i="1" smtClean="0">
                              <a:latin typeface="Cambria Math"/>
                              <a:ea typeface="Cambria Math"/>
                            </a:rPr>
                            <m:t>𝜺</m:t>
                          </m:r>
                        </m:e>
                        <m:sub>
                          <m:r>
                            <a:rPr lang="en-US" sz="2400" b="1" i="1">
                              <a:latin typeface="Cambria Math"/>
                            </a:rPr>
                            <m:t>𝒕</m:t>
                          </m:r>
                        </m:sub>
                      </m:sSub>
                      <m:r>
                        <a:rPr lang="en-US" sz="2400" b="1" i="1">
                          <a:latin typeface="Cambria Math"/>
                        </a:rPr>
                        <m:t>=</m:t>
                      </m:r>
                      <m:d>
                        <m:dPr>
                          <m:begChr m:val="|"/>
                          <m:endChr m:val="|"/>
                          <m:ctrlPr>
                            <a:rPr lang="en-US" sz="2400" b="1" i="1" smtClean="0">
                              <a:latin typeface="Cambria Math"/>
                            </a:rPr>
                          </m:ctrlPr>
                        </m:dPr>
                        <m:e>
                          <m:f>
                            <m:fPr>
                              <m:ctrlPr>
                                <a:rPr lang="en-US" sz="2400" b="1" i="1">
                                  <a:latin typeface="Cambria Math"/>
                                </a:rPr>
                              </m:ctrlPr>
                            </m:fPr>
                            <m:num>
                              <m:sSub>
                                <m:sSubPr>
                                  <m:ctrlPr>
                                    <a:rPr lang="en-US" sz="2400" b="1" i="1" dirty="0">
                                      <a:latin typeface="Cambria Math"/>
                                    </a:rPr>
                                  </m:ctrlPr>
                                </m:sSubPr>
                                <m:e>
                                  <m:r>
                                    <a:rPr lang="en-US" sz="2400" b="1" i="1" dirty="0">
                                      <a:latin typeface="Cambria Math"/>
                                    </a:rPr>
                                    <m:t>𝑬</m:t>
                                  </m:r>
                                </m:e>
                                <m:sub>
                                  <m:r>
                                    <a:rPr lang="en-US" sz="2400" b="1" i="1" dirty="0">
                                      <a:latin typeface="Cambria Math"/>
                                    </a:rPr>
                                    <m:t>𝒕</m:t>
                                  </m:r>
                                </m:sub>
                              </m:sSub>
                            </m:num>
                            <m:den>
                              <m:r>
                                <a:rPr lang="en-US" sz="2400" b="1" i="1">
                                  <a:latin typeface="Cambria Math"/>
                                </a:rPr>
                                <m:t>𝒕𝒓𝒖𝒆</m:t>
                              </m:r>
                              <m:r>
                                <a:rPr lang="en-US" sz="2400" b="1" i="1">
                                  <a:latin typeface="Cambria Math"/>
                                </a:rPr>
                                <m:t> </m:t>
                              </m:r>
                              <m:r>
                                <a:rPr lang="en-US" sz="2400" b="1" i="1">
                                  <a:latin typeface="Cambria Math"/>
                                </a:rPr>
                                <m:t>𝒗𝒂𝒍𝒖𝒆</m:t>
                              </m:r>
                            </m:den>
                          </m:f>
                        </m:e>
                      </m:d>
                    </m:oMath>
                  </m:oMathPara>
                </a14:m>
                <a:endParaRPr lang="en-US" sz="2400" dirty="0" smtClean="0"/>
              </a:p>
              <a:p>
                <a:pPr marL="109728" indent="0">
                  <a:buNone/>
                </a:pPr>
                <a:endParaRPr lang="en-US" sz="2400" dirty="0" smtClean="0"/>
              </a:p>
              <a:p>
                <a:pPr marL="109728" indent="0">
                  <a:buNone/>
                </a:pPr>
                <a14:m>
                  <m:oMathPara xmlns:m="http://schemas.openxmlformats.org/officeDocument/2006/math">
                    <m:oMathParaPr>
                      <m:jc m:val="centerGroup"/>
                    </m:oMathParaPr>
                    <m:oMath xmlns:m="http://schemas.openxmlformats.org/officeDocument/2006/math">
                      <m:r>
                        <a:rPr lang="en-US" sz="2400" b="1" i="1">
                          <a:latin typeface="Cambria Math"/>
                        </a:rPr>
                        <m:t>𝑻𝒓𝒖𝒆</m:t>
                      </m:r>
                      <m:r>
                        <a:rPr lang="en-US" sz="2400" b="1" i="1">
                          <a:latin typeface="Cambria Math"/>
                        </a:rPr>
                        <m:t> </m:t>
                      </m:r>
                      <m:r>
                        <a:rPr lang="en-US" sz="2400" b="1" i="1" smtClean="0">
                          <a:latin typeface="Cambria Math"/>
                        </a:rPr>
                        <m:t>𝑷𝒆𝒓𝒄𝒆𝒏𝒕𝒂𝒈𝒆</m:t>
                      </m:r>
                      <m:r>
                        <a:rPr lang="en-US" sz="2400" b="1" i="1">
                          <a:latin typeface="Cambria Math"/>
                        </a:rPr>
                        <m:t> </m:t>
                      </m:r>
                      <m:r>
                        <a:rPr lang="en-US" sz="2400" b="1" i="1">
                          <a:latin typeface="Cambria Math"/>
                        </a:rPr>
                        <m:t>𝑹𝒆𝒍𝒂𝒕𝒊𝒗𝒆</m:t>
                      </m:r>
                      <m:r>
                        <a:rPr lang="en-US" sz="2400" b="1" i="1">
                          <a:latin typeface="Cambria Math"/>
                        </a:rPr>
                        <m:t> </m:t>
                      </m:r>
                      <m:r>
                        <a:rPr lang="en-US" sz="2400" b="1" i="1">
                          <a:latin typeface="Cambria Math"/>
                        </a:rPr>
                        <m:t>𝑬𝒓𝒓𝒐𝒓</m:t>
                      </m:r>
                      <m:r>
                        <a:rPr lang="en-US" sz="2400" b="1" i="1">
                          <a:latin typeface="Cambria Math"/>
                        </a:rPr>
                        <m:t>=</m:t>
                      </m:r>
                      <m:sSub>
                        <m:sSubPr>
                          <m:ctrlPr>
                            <a:rPr lang="en-US" sz="2400" b="1" i="1">
                              <a:latin typeface="Cambria Math"/>
                            </a:rPr>
                          </m:ctrlPr>
                        </m:sSubPr>
                        <m:e>
                          <m:r>
                            <a:rPr lang="en-US" sz="2400" b="1" i="1">
                              <a:latin typeface="Cambria Math"/>
                              <a:ea typeface="Cambria Math"/>
                            </a:rPr>
                            <m:t>𝜺</m:t>
                          </m:r>
                        </m:e>
                        <m:sub>
                          <m:r>
                            <a:rPr lang="en-US" sz="2400" b="1" i="1">
                              <a:latin typeface="Cambria Math"/>
                            </a:rPr>
                            <m:t>𝒕</m:t>
                          </m:r>
                        </m:sub>
                      </m:sSub>
                      <m:r>
                        <a:rPr lang="en-US" sz="2400" b="1" i="1">
                          <a:latin typeface="Cambria Math"/>
                        </a:rPr>
                        <m:t>=</m:t>
                      </m:r>
                      <m:d>
                        <m:dPr>
                          <m:begChr m:val="|"/>
                          <m:endChr m:val="|"/>
                          <m:ctrlPr>
                            <a:rPr lang="en-US" sz="2400" b="1" i="1">
                              <a:latin typeface="Cambria Math"/>
                            </a:rPr>
                          </m:ctrlPr>
                        </m:dPr>
                        <m:e>
                          <m:f>
                            <m:fPr>
                              <m:ctrlPr>
                                <a:rPr lang="en-US" sz="2400" b="1" i="1">
                                  <a:latin typeface="Cambria Math"/>
                                </a:rPr>
                              </m:ctrlPr>
                            </m:fPr>
                            <m:num>
                              <m:sSub>
                                <m:sSubPr>
                                  <m:ctrlPr>
                                    <a:rPr lang="en-US" sz="2400" b="1" i="1" dirty="0">
                                      <a:latin typeface="Cambria Math"/>
                                    </a:rPr>
                                  </m:ctrlPr>
                                </m:sSubPr>
                                <m:e>
                                  <m:r>
                                    <a:rPr lang="en-US" sz="2400" b="1" i="1" dirty="0">
                                      <a:latin typeface="Cambria Math"/>
                                    </a:rPr>
                                    <m:t>𝑬</m:t>
                                  </m:r>
                                </m:e>
                                <m:sub>
                                  <m:r>
                                    <a:rPr lang="en-US" sz="2400" b="1" i="1" dirty="0">
                                      <a:latin typeface="Cambria Math"/>
                                    </a:rPr>
                                    <m:t>𝒕</m:t>
                                  </m:r>
                                </m:sub>
                              </m:sSub>
                            </m:num>
                            <m:den>
                              <m:r>
                                <a:rPr lang="en-US" sz="2400" b="1" i="1">
                                  <a:latin typeface="Cambria Math"/>
                                </a:rPr>
                                <m:t>𝒕𝒓𝒖𝒆</m:t>
                              </m:r>
                              <m:r>
                                <a:rPr lang="en-US" sz="2400" b="1" i="1">
                                  <a:latin typeface="Cambria Math"/>
                                </a:rPr>
                                <m:t> </m:t>
                              </m:r>
                              <m:r>
                                <a:rPr lang="en-US" sz="2400" b="1" i="1">
                                  <a:latin typeface="Cambria Math"/>
                                </a:rPr>
                                <m:t>𝒗𝒂𝒍𝒖𝒆</m:t>
                              </m:r>
                            </m:den>
                          </m:f>
                        </m:e>
                      </m:d>
                      <m:r>
                        <a:rPr lang="en-US" sz="2400" b="1" i="1" smtClean="0">
                          <a:latin typeface="Cambria Math"/>
                          <a:ea typeface="Cambria Math"/>
                        </a:rPr>
                        <m:t>×</m:t>
                      </m:r>
                      <m:r>
                        <a:rPr lang="en-US" sz="2400" b="1" i="1" smtClean="0">
                          <a:latin typeface="Cambria Math"/>
                          <a:ea typeface="Cambria Math"/>
                        </a:rPr>
                        <m:t>𝟏𝟎𝟎</m:t>
                      </m:r>
                      <m:r>
                        <a:rPr lang="en-US" sz="2400" b="1" i="1" smtClean="0">
                          <a:latin typeface="Cambria Math"/>
                          <a:ea typeface="Cambria Math"/>
                        </a:rPr>
                        <m:t>%</m:t>
                      </m:r>
                    </m:oMath>
                  </m:oMathPara>
                </a14:m>
                <a:endParaRPr lang="en-US" sz="2400" dirty="0"/>
              </a:p>
              <a:p>
                <a:pPr marL="109728"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err="1" smtClean="0">
                <a:solidFill>
                  <a:schemeClr val="bg2">
                    <a:lumMod val="50000"/>
                  </a:schemeClr>
                </a:solidFill>
              </a:rPr>
              <a:t>Definitions:Cont</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200100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marL="109728" indent="0">
                  <a:buNone/>
                </a:pPr>
                <a:r>
                  <a:rPr lang="en-US" sz="2400" dirty="0" smtClean="0"/>
                  <a:t>For numerical methods, the true value will be known only when we deal with functions that can be solved analytically. However, in real world applications, we will obviously not know the true answer as prior.</a:t>
                </a:r>
              </a:p>
              <a:p>
                <a:pPr marL="109728" indent="0">
                  <a:buNone/>
                </a:pPr>
                <a:r>
                  <a:rPr lang="en-US" sz="2400" dirty="0"/>
                  <a:t>For these situations, an alternative is to normalize the error using the best available estimate of the true value, that is, to the approximation itself, </a:t>
                </a:r>
                <a:r>
                  <a:rPr lang="en-US" sz="2400" dirty="0" smtClean="0"/>
                  <a:t>as</a:t>
                </a:r>
              </a:p>
              <a:p>
                <a:pPr marL="109728" indent="0">
                  <a:buNone/>
                </a:pPr>
                <a:endParaRPr lang="en-US" sz="2400" dirty="0" smtClean="0"/>
              </a:p>
              <a:p>
                <a:pPr marL="109728"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accent2">
                                  <a:lumMod val="60000"/>
                                  <a:lumOff val="40000"/>
                                </a:schemeClr>
                              </a:solidFill>
                              <a:latin typeface="Cambria Math"/>
                            </a:rPr>
                          </m:ctrlPr>
                        </m:sSubPr>
                        <m:e>
                          <m:r>
                            <a:rPr lang="en-US" sz="2400" i="1">
                              <a:solidFill>
                                <a:schemeClr val="accent2">
                                  <a:lumMod val="60000"/>
                                  <a:lumOff val="40000"/>
                                </a:schemeClr>
                              </a:solidFill>
                              <a:latin typeface="Cambria Math"/>
                              <a:ea typeface="Cambria Math"/>
                            </a:rPr>
                            <m:t>𝜀</m:t>
                          </m:r>
                        </m:e>
                        <m:sub>
                          <m:r>
                            <a:rPr lang="en-US" sz="2400" i="1">
                              <a:solidFill>
                                <a:schemeClr val="accent2">
                                  <a:lumMod val="60000"/>
                                  <a:lumOff val="40000"/>
                                </a:schemeClr>
                              </a:solidFill>
                              <a:latin typeface="Cambria Math"/>
                            </a:rPr>
                            <m:t>𝑎</m:t>
                          </m:r>
                        </m:sub>
                      </m:sSub>
                      <m:r>
                        <a:rPr lang="en-US" sz="2400" i="1">
                          <a:solidFill>
                            <a:schemeClr val="accent2">
                              <a:lumMod val="60000"/>
                              <a:lumOff val="40000"/>
                            </a:schemeClr>
                          </a:solidFill>
                          <a:latin typeface="Cambria Math"/>
                        </a:rPr>
                        <m:t>=</m:t>
                      </m:r>
                      <m:d>
                        <m:dPr>
                          <m:begChr m:val="|"/>
                          <m:endChr m:val="|"/>
                          <m:ctrlPr>
                            <a:rPr lang="en-US" sz="2400" i="1">
                              <a:solidFill>
                                <a:schemeClr val="accent2">
                                  <a:lumMod val="60000"/>
                                  <a:lumOff val="40000"/>
                                </a:schemeClr>
                              </a:solidFill>
                              <a:latin typeface="Cambria Math"/>
                            </a:rPr>
                          </m:ctrlPr>
                        </m:dPr>
                        <m:e>
                          <m:f>
                            <m:fPr>
                              <m:ctrlPr>
                                <a:rPr lang="en-US" sz="2400" i="1">
                                  <a:solidFill>
                                    <a:schemeClr val="accent2">
                                      <a:lumMod val="60000"/>
                                      <a:lumOff val="40000"/>
                                    </a:schemeClr>
                                  </a:solidFill>
                                  <a:latin typeface="Cambria Math"/>
                                </a:rPr>
                              </m:ctrlPr>
                            </m:fPr>
                            <m:num>
                              <m:r>
                                <a:rPr lang="en-US" sz="2400" i="1">
                                  <a:solidFill>
                                    <a:schemeClr val="accent2">
                                      <a:lumMod val="60000"/>
                                      <a:lumOff val="40000"/>
                                    </a:schemeClr>
                                  </a:solidFill>
                                  <a:latin typeface="Cambria Math"/>
                                </a:rPr>
                                <m:t>𝐶𝑢𝑟𝑟𝑒𝑛𝑡</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r>
                                <a:rPr lang="en-US" sz="2400" i="1">
                                  <a:solidFill>
                                    <a:schemeClr val="accent2">
                                      <a:lumMod val="60000"/>
                                      <a:lumOff val="40000"/>
                                    </a:schemeClr>
                                  </a:solidFill>
                                  <a:latin typeface="Cambria Math"/>
                                </a:rPr>
                                <m:t>−</m:t>
                              </m:r>
                              <m:r>
                                <a:rPr lang="en-US" sz="2400" i="1">
                                  <a:solidFill>
                                    <a:schemeClr val="accent2">
                                      <a:lumMod val="60000"/>
                                      <a:lumOff val="40000"/>
                                    </a:schemeClr>
                                  </a:solidFill>
                                  <a:latin typeface="Cambria Math"/>
                                </a:rPr>
                                <m:t>𝑝𝑟𝑒𝑣𝑖𝑜𝑢𝑠</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num>
                            <m:den>
                              <m:r>
                                <a:rPr lang="en-US" sz="2400" i="1">
                                  <a:solidFill>
                                    <a:schemeClr val="accent2">
                                      <a:lumMod val="60000"/>
                                      <a:lumOff val="40000"/>
                                    </a:schemeClr>
                                  </a:solidFill>
                                  <a:latin typeface="Cambria Math"/>
                                </a:rPr>
                                <m:t>𝑐𝑢𝑟𝑟𝑒𝑛𝑡</m:t>
                              </m:r>
                              <m:r>
                                <a:rPr lang="en-US" sz="2400" i="1">
                                  <a:solidFill>
                                    <a:schemeClr val="accent2">
                                      <a:lumMod val="60000"/>
                                      <a:lumOff val="40000"/>
                                    </a:schemeClr>
                                  </a:solidFill>
                                  <a:latin typeface="Cambria Math"/>
                                </a:rPr>
                                <m:t> </m:t>
                              </m:r>
                              <m:r>
                                <a:rPr lang="en-US" sz="2400" i="1">
                                  <a:solidFill>
                                    <a:schemeClr val="accent2">
                                      <a:lumMod val="60000"/>
                                      <a:lumOff val="40000"/>
                                    </a:schemeClr>
                                  </a:solidFill>
                                  <a:latin typeface="Cambria Math"/>
                                </a:rPr>
                                <m:t>𝑎𝑝𝑝𝑟𝑜𝑥𝑖𝑚𝑎𝑡𝑖𝑜𝑛</m:t>
                              </m:r>
                            </m:den>
                          </m:f>
                        </m:e>
                      </m:d>
                    </m:oMath>
                  </m:oMathPara>
                </a14:m>
                <a:endParaRPr lang="en-US"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078" r="-214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err="1">
                <a:solidFill>
                  <a:schemeClr val="bg2">
                    <a:lumMod val="50000"/>
                  </a:schemeClr>
                </a:solidFill>
              </a:rPr>
              <a:t>Definitions:Cont</a:t>
            </a:r>
            <a:r>
              <a:rPr lang="en-US" dirty="0">
                <a:solidFill>
                  <a:schemeClr val="bg2">
                    <a:lumMod val="50000"/>
                  </a:schemeClr>
                </a:solidFill>
              </a:rPr>
              <a:t>…</a:t>
            </a:r>
          </a:p>
        </p:txBody>
      </p:sp>
    </p:spTree>
    <p:extLst>
      <p:ext uri="{BB962C8B-B14F-4D97-AF65-F5344CB8AC3E}">
        <p14:creationId xmlns:p14="http://schemas.microsoft.com/office/powerpoint/2010/main" val="214874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pPr marL="109728" indent="0">
                  <a:buNone/>
                </a:pPr>
                <a:r>
                  <a:rPr lang="en-US" sz="2500" dirty="0" smtClean="0"/>
                  <a:t>Suppose that we have the task of measuring the lengths of a bridge and a rivet and come up with 9999 and 9 cm, respectively. If the true values are 10,000 and 10 cm, respectively, compute </a:t>
                </a:r>
              </a:p>
              <a:p>
                <a:pPr marL="624078" indent="-514350">
                  <a:buFont typeface="+mj-lt"/>
                  <a:buAutoNum type="alphaLcParenR"/>
                </a:pPr>
                <a:r>
                  <a:rPr lang="en-US" sz="2500" dirty="0" smtClean="0"/>
                  <a:t>The true error</a:t>
                </a:r>
              </a:p>
              <a:p>
                <a:pPr marL="624078" indent="-514350">
                  <a:buFont typeface="+mj-lt"/>
                  <a:buAutoNum type="alphaLcParenR"/>
                </a:pPr>
                <a:r>
                  <a:rPr lang="en-US" sz="2500" dirty="0" smtClean="0"/>
                  <a:t>True percent relative error</a:t>
                </a:r>
              </a:p>
              <a:p>
                <a:pPr marL="109728" indent="0">
                  <a:buNone/>
                </a:pPr>
                <a:r>
                  <a:rPr lang="en-US" sz="2500" b="1" dirty="0" smtClean="0">
                    <a:solidFill>
                      <a:schemeClr val="accent3"/>
                    </a:solidFill>
                  </a:rPr>
                  <a:t>Solution:</a:t>
                </a:r>
              </a:p>
              <a:p>
                <a:pPr marL="624078" indent="-514350">
                  <a:buFont typeface="+mj-lt"/>
                  <a:buAutoNum type="alphaLcParenR"/>
                </a:pPr>
                <a:r>
                  <a:rPr lang="en-US" sz="2500" dirty="0" smtClean="0"/>
                  <a:t>For </a:t>
                </a:r>
                <a:r>
                  <a:rPr lang="en-US" sz="2500" b="1" dirty="0" smtClean="0"/>
                  <a:t>bridge</a:t>
                </a:r>
                <a:r>
                  <a:rPr lang="en-US" sz="2500" dirty="0" smtClean="0"/>
                  <a:t> </a:t>
                </a:r>
                <a14:m>
                  <m:oMath xmlns:m="http://schemas.openxmlformats.org/officeDocument/2006/math">
                    <m:sSub>
                      <m:sSubPr>
                        <m:ctrlPr>
                          <a:rPr lang="en-US" sz="2500" i="1" smtClean="0">
                            <a:latin typeface="Cambria Math"/>
                          </a:rPr>
                        </m:ctrlPr>
                      </m:sSubPr>
                      <m:e>
                        <m:r>
                          <a:rPr lang="en-US" sz="2500" b="0" i="1" smtClean="0">
                            <a:latin typeface="Cambria Math"/>
                          </a:rPr>
                          <m:t>𝐸</m:t>
                        </m:r>
                      </m:e>
                      <m:sub>
                        <m:r>
                          <a:rPr lang="en-US" sz="2500" b="0" i="1" smtClean="0">
                            <a:latin typeface="Cambria Math"/>
                          </a:rPr>
                          <m:t>𝑡</m:t>
                        </m:r>
                      </m:sub>
                    </m:sSub>
                    <m:r>
                      <a:rPr lang="en-US" sz="2500" b="0" i="1" smtClean="0">
                        <a:latin typeface="Cambria Math"/>
                      </a:rPr>
                      <m:t>=</m:t>
                    </m:r>
                    <m:d>
                      <m:dPr>
                        <m:begChr m:val="|"/>
                        <m:endChr m:val="|"/>
                        <m:ctrlPr>
                          <a:rPr lang="en-US" sz="2500" b="0" i="1" smtClean="0">
                            <a:latin typeface="Cambria Math"/>
                          </a:rPr>
                        </m:ctrlPr>
                      </m:dPr>
                      <m:e>
                        <m:r>
                          <a:rPr lang="en-US" sz="2500" b="0" i="1" smtClean="0">
                            <a:latin typeface="Cambria Math"/>
                          </a:rPr>
                          <m:t>10000−99999</m:t>
                        </m:r>
                      </m:e>
                    </m:d>
                    <m:r>
                      <a:rPr lang="en-US" sz="2500" b="0" i="1" smtClean="0">
                        <a:latin typeface="Cambria Math"/>
                      </a:rPr>
                      <m:t>=1 </m:t>
                    </m:r>
                    <m:r>
                      <a:rPr lang="en-US" sz="2500" b="0" i="1" smtClean="0">
                        <a:latin typeface="Cambria Math"/>
                      </a:rPr>
                      <m:t>𝑐𝑚</m:t>
                    </m:r>
                  </m:oMath>
                </a14:m>
                <a:r>
                  <a:rPr lang="en-US" sz="2500" b="1" dirty="0" smtClean="0">
                    <a:solidFill>
                      <a:schemeClr val="accent3"/>
                    </a:solidFill>
                  </a:rPr>
                  <a:t> </a:t>
                </a:r>
              </a:p>
              <a:p>
                <a:pPr marL="109728" indent="0">
                  <a:buNone/>
                </a:pPr>
                <a:r>
                  <a:rPr lang="en-US" sz="2500" b="1" dirty="0">
                    <a:solidFill>
                      <a:schemeClr val="accent3"/>
                    </a:solidFill>
                  </a:rPr>
                  <a:t>	</a:t>
                </a:r>
                <a:r>
                  <a:rPr lang="en-US" sz="2500" b="1" dirty="0" smtClean="0"/>
                  <a:t>For rivet  </a:t>
                </a:r>
                <a14:m>
                  <m:oMath xmlns:m="http://schemas.openxmlformats.org/officeDocument/2006/math">
                    <m:sSub>
                      <m:sSubPr>
                        <m:ctrlPr>
                          <a:rPr lang="en-US" sz="2500" i="1">
                            <a:latin typeface="Cambria Math"/>
                          </a:rPr>
                        </m:ctrlPr>
                      </m:sSubPr>
                      <m:e>
                        <m:r>
                          <a:rPr lang="en-US" sz="2500" i="1">
                            <a:latin typeface="Cambria Math"/>
                          </a:rPr>
                          <m:t>𝐸</m:t>
                        </m:r>
                      </m:e>
                      <m:sub>
                        <m:r>
                          <a:rPr lang="en-US" sz="2500" i="1">
                            <a:latin typeface="Cambria Math"/>
                          </a:rPr>
                          <m:t>𝑡</m:t>
                        </m:r>
                      </m:sub>
                    </m:sSub>
                    <m:r>
                      <a:rPr lang="en-US" sz="2500" i="1">
                        <a:latin typeface="Cambria Math"/>
                      </a:rPr>
                      <m:t>=</m:t>
                    </m:r>
                    <m:d>
                      <m:dPr>
                        <m:begChr m:val="|"/>
                        <m:endChr m:val="|"/>
                        <m:ctrlPr>
                          <a:rPr lang="en-US" sz="2500" i="1">
                            <a:latin typeface="Cambria Math"/>
                          </a:rPr>
                        </m:ctrlPr>
                      </m:dPr>
                      <m:e>
                        <m:r>
                          <a:rPr lang="en-US" sz="2500" i="1">
                            <a:latin typeface="Cambria Math"/>
                          </a:rPr>
                          <m:t>10−9</m:t>
                        </m:r>
                      </m:e>
                    </m:d>
                    <m:r>
                      <a:rPr lang="en-US" sz="2500" b="0" i="1" smtClean="0">
                        <a:latin typeface="Cambria Math"/>
                      </a:rPr>
                      <m:t>=</m:t>
                    </m:r>
                    <m:r>
                      <a:rPr lang="en-US" sz="2500" i="1">
                        <a:latin typeface="Cambria Math"/>
                      </a:rPr>
                      <m:t>1 </m:t>
                    </m:r>
                    <m:r>
                      <a:rPr lang="en-US" sz="2500" i="1">
                        <a:latin typeface="Cambria Math"/>
                      </a:rPr>
                      <m:t>𝑐𝑚</m:t>
                    </m:r>
                  </m:oMath>
                </a14:m>
                <a:r>
                  <a:rPr lang="en-US" sz="2500" b="1" dirty="0">
                    <a:solidFill>
                      <a:schemeClr val="accent3"/>
                    </a:solidFill>
                  </a:rPr>
                  <a:t> </a:t>
                </a:r>
                <a:endParaRPr lang="en-US" sz="2500" b="1" dirty="0" smtClean="0">
                  <a:solidFill>
                    <a:schemeClr val="accent3"/>
                  </a:solidFill>
                </a:endParaRPr>
              </a:p>
              <a:p>
                <a:pPr marL="624078" indent="-514350">
                  <a:buFont typeface="+mj-lt"/>
                  <a:buAutoNum type="alphaLcParenR"/>
                </a:pPr>
                <a:r>
                  <a:rPr lang="en-US" sz="2500" dirty="0"/>
                  <a:t>For </a:t>
                </a:r>
                <a:r>
                  <a:rPr lang="en-US" sz="2500" b="1" dirty="0"/>
                  <a:t>bridge</a:t>
                </a:r>
                <a:r>
                  <a:rPr lang="en-US" sz="2500" dirty="0"/>
                  <a:t> </a:t>
                </a:r>
                <a14:m>
                  <m:oMath xmlns:m="http://schemas.openxmlformats.org/officeDocument/2006/math">
                    <m:sSub>
                      <m:sSubPr>
                        <m:ctrlPr>
                          <a:rPr lang="en-US" sz="2500" i="1">
                            <a:latin typeface="Cambria Math"/>
                          </a:rPr>
                        </m:ctrlPr>
                      </m:sSubPr>
                      <m:e>
                        <m:r>
                          <a:rPr lang="en-US" sz="2500" i="1" smtClean="0">
                            <a:latin typeface="Cambria Math"/>
                            <a:ea typeface="Cambria Math"/>
                          </a:rPr>
                          <m:t>𝜀</m:t>
                        </m:r>
                      </m:e>
                      <m:sub>
                        <m:r>
                          <a:rPr lang="en-US" sz="2500" i="1">
                            <a:latin typeface="Cambria Math"/>
                          </a:rPr>
                          <m:t>𝑡</m:t>
                        </m:r>
                      </m:sub>
                    </m:sSub>
                    <m:r>
                      <a:rPr lang="en-US" sz="2500" i="1">
                        <a:latin typeface="Cambria Math"/>
                      </a:rPr>
                      <m:t>=</m:t>
                    </m:r>
                    <m:r>
                      <a:rPr lang="en-US" sz="2500" b="0" i="1" smtClean="0">
                        <a:latin typeface="Cambria Math"/>
                      </a:rPr>
                      <m:t>0.000</m:t>
                    </m:r>
                    <m:r>
                      <a:rPr lang="en-US" sz="2500" i="1">
                        <a:latin typeface="Cambria Math"/>
                      </a:rPr>
                      <m:t>1</m:t>
                    </m:r>
                    <m:r>
                      <a:rPr lang="en-US" sz="2500" b="0" i="1" smtClean="0">
                        <a:latin typeface="Cambria Math"/>
                      </a:rPr>
                      <m:t>(0.01%)</m:t>
                    </m:r>
                    <m:r>
                      <a:rPr lang="en-US" sz="2500" i="1">
                        <a:latin typeface="Cambria Math"/>
                      </a:rPr>
                      <m:t> </m:t>
                    </m:r>
                    <m:r>
                      <a:rPr lang="en-US" sz="2500" i="1">
                        <a:latin typeface="Cambria Math"/>
                      </a:rPr>
                      <m:t>𝑐𝑚</m:t>
                    </m:r>
                  </m:oMath>
                </a14:m>
                <a:r>
                  <a:rPr lang="en-US" sz="2500" b="1" dirty="0">
                    <a:solidFill>
                      <a:schemeClr val="accent3"/>
                    </a:solidFill>
                  </a:rPr>
                  <a:t> </a:t>
                </a:r>
                <a:endParaRPr lang="en-US" sz="2500" b="1" dirty="0" smtClean="0">
                  <a:solidFill>
                    <a:schemeClr val="accent3"/>
                  </a:solidFill>
                </a:endParaRPr>
              </a:p>
              <a:p>
                <a:pPr marL="109728" indent="0">
                  <a:buNone/>
                </a:pPr>
                <a:r>
                  <a:rPr lang="en-US" sz="2500" b="1" dirty="0">
                    <a:solidFill>
                      <a:schemeClr val="accent3"/>
                    </a:solidFill>
                  </a:rPr>
                  <a:t> </a:t>
                </a:r>
                <a:r>
                  <a:rPr lang="en-US" sz="2500" b="1" dirty="0" smtClean="0">
                    <a:solidFill>
                      <a:schemeClr val="accent3"/>
                    </a:solidFill>
                  </a:rPr>
                  <a:t>    </a:t>
                </a:r>
                <a:r>
                  <a:rPr lang="en-US" sz="2500" dirty="0" smtClean="0"/>
                  <a:t>For</a:t>
                </a:r>
                <a:r>
                  <a:rPr lang="en-US" sz="2500" b="1" dirty="0" smtClean="0"/>
                  <a:t> </a:t>
                </a:r>
                <a:r>
                  <a:rPr lang="en-US" sz="2500" b="1" dirty="0"/>
                  <a:t>rivet </a:t>
                </a:r>
                <a14:m>
                  <m:oMath xmlns:m="http://schemas.openxmlformats.org/officeDocument/2006/math">
                    <m:sSub>
                      <m:sSubPr>
                        <m:ctrlPr>
                          <a:rPr lang="en-US" sz="2500" i="1">
                            <a:latin typeface="Cambria Math"/>
                          </a:rPr>
                        </m:ctrlPr>
                      </m:sSubPr>
                      <m:e>
                        <m:r>
                          <a:rPr lang="en-US" sz="2500" i="1" smtClean="0">
                            <a:latin typeface="Cambria Math"/>
                            <a:ea typeface="Cambria Math"/>
                          </a:rPr>
                          <m:t>𝜀</m:t>
                        </m:r>
                      </m:e>
                      <m:sub>
                        <m:r>
                          <a:rPr lang="en-US" sz="2500" i="1">
                            <a:latin typeface="Cambria Math"/>
                          </a:rPr>
                          <m:t>𝑡</m:t>
                        </m:r>
                      </m:sub>
                    </m:sSub>
                    <m:r>
                      <a:rPr lang="en-US" sz="2500" i="1">
                        <a:latin typeface="Cambria Math"/>
                      </a:rPr>
                      <m:t>=</m:t>
                    </m:r>
                    <m:r>
                      <a:rPr lang="en-US" sz="2500" b="0" i="1" smtClean="0">
                        <a:latin typeface="Cambria Math"/>
                      </a:rPr>
                      <m:t>0.</m:t>
                    </m:r>
                    <m:r>
                      <a:rPr lang="en-US" sz="2500" i="1">
                        <a:latin typeface="Cambria Math"/>
                      </a:rPr>
                      <m:t>1</m:t>
                    </m:r>
                    <m:r>
                      <a:rPr lang="en-US" sz="2500" b="0" i="1" smtClean="0">
                        <a:latin typeface="Cambria Math"/>
                      </a:rPr>
                      <m:t>(10%)</m:t>
                    </m:r>
                    <m:r>
                      <a:rPr lang="en-US" sz="2500" i="1">
                        <a:latin typeface="Cambria Math"/>
                      </a:rPr>
                      <m:t> </m:t>
                    </m:r>
                    <m:r>
                      <a:rPr lang="en-US" sz="2500" i="1">
                        <a:latin typeface="Cambria Math"/>
                      </a:rPr>
                      <m:t>𝑐𝑚</m:t>
                    </m:r>
                  </m:oMath>
                </a14:m>
                <a:endParaRPr lang="en-US" sz="2500" b="1" dirty="0" smtClean="0">
                  <a:solidFill>
                    <a:schemeClr val="accent3"/>
                  </a:solidFill>
                </a:endParaRPr>
              </a:p>
              <a:p>
                <a:pPr marL="109728" indent="0">
                  <a:buNone/>
                </a:pPr>
                <a:r>
                  <a:rPr lang="en-US" sz="2500" b="1" dirty="0" smtClean="0"/>
                  <a:t>So measurement of bridge is more accurate than rivet.</a:t>
                </a:r>
                <a:endParaRPr lang="en-US" sz="25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61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solidFill>
                  <a:schemeClr val="bg2">
                    <a:lumMod val="50000"/>
                  </a:schemeClr>
                </a:solidFill>
              </a:rPr>
              <a:t>Error </a:t>
            </a:r>
            <a:r>
              <a:rPr lang="en-US" dirty="0" smtClean="0">
                <a:solidFill>
                  <a:schemeClr val="bg2">
                    <a:lumMod val="50000"/>
                  </a:schemeClr>
                </a:solidFill>
              </a:rPr>
              <a:t>Definitions: Example</a:t>
            </a:r>
            <a:endParaRPr lang="en-US" dirty="0">
              <a:solidFill>
                <a:schemeClr val="bg2">
                  <a:lumMod val="50000"/>
                </a:schemeClr>
              </a:solidFill>
            </a:endParaRPr>
          </a:p>
        </p:txBody>
      </p:sp>
    </p:spTree>
    <p:extLst>
      <p:ext uri="{BB962C8B-B14F-4D97-AF65-F5344CB8AC3E}">
        <p14:creationId xmlns:p14="http://schemas.microsoft.com/office/powerpoint/2010/main" val="2754244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5257800" cy="1828799"/>
          </a:xfrm>
        </p:spPr>
        <p:txBody>
          <a:bodyPr>
            <a:normAutofit/>
          </a:bodyPr>
          <a:lstStyle/>
          <a:p>
            <a:r>
              <a:rPr lang="en-US" sz="4400" dirty="0"/>
              <a:t>Taylor Series and </a:t>
            </a:r>
            <a:r>
              <a:rPr lang="en-US" sz="4400" dirty="0" smtClean="0"/>
              <a:t>Truncation </a:t>
            </a:r>
            <a:r>
              <a:rPr lang="en-US" sz="4400" dirty="0"/>
              <a:t>error</a:t>
            </a:r>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553200" cy="361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37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Taylor Series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sz="2500" dirty="0" smtClean="0"/>
                  <a:t>Taylor Series is considered to be the foundation of Numerical Techniques.</a:t>
                </a:r>
              </a:p>
              <a:p>
                <a:r>
                  <a:rPr lang="en-US" sz="2500" dirty="0" smtClean="0"/>
                  <a:t>Taylor Series approximates values of trigonometric, exponential, logarithmic and other functions about a point </a:t>
                </a:r>
                <a14:m>
                  <m:oMath xmlns:m="http://schemas.openxmlformats.org/officeDocument/2006/math">
                    <m:r>
                      <a:rPr lang="en-US" sz="2500" b="0" i="1" smtClean="0">
                        <a:latin typeface="Cambria Math"/>
                      </a:rPr>
                      <m:t>𝑥</m:t>
                    </m:r>
                    <m:r>
                      <a:rPr lang="en-US" sz="2500" b="0" i="1" smtClean="0">
                        <a:latin typeface="Cambria Math"/>
                      </a:rPr>
                      <m:t>=</m:t>
                    </m:r>
                    <m:r>
                      <a:rPr lang="en-US" sz="2500" b="0" i="1" smtClean="0">
                        <a:latin typeface="Cambria Math"/>
                      </a:rPr>
                      <m:t>𝑎</m:t>
                    </m:r>
                  </m:oMath>
                </a14:m>
                <a:r>
                  <a:rPr lang="en-US" sz="2500" dirty="0" smtClean="0"/>
                  <a:t> by means of an infinite series/polynomial.</a:t>
                </a:r>
              </a:p>
              <a:p>
                <a:pPr marL="0" indent="0">
                  <a:buNone/>
                </a:pPr>
                <a:r>
                  <a:rPr lang="en-US" sz="2500" dirty="0" smtClean="0">
                    <a:solidFill>
                      <a:srgbClr val="0070C0"/>
                    </a:solidFill>
                  </a:rPr>
                  <a:t>Definition:</a:t>
                </a:r>
              </a:p>
              <a:p>
                <a:r>
                  <a:rPr lang="en-US" sz="2500" dirty="0" smtClean="0"/>
                  <a:t>Let </a:t>
                </a:r>
                <a14:m>
                  <m:oMath xmlns:m="http://schemas.openxmlformats.org/officeDocument/2006/math">
                    <m:r>
                      <a:rPr lang="en-US" sz="2500" b="0" i="1" smtClean="0">
                        <a:latin typeface="Cambria Math"/>
                      </a:rPr>
                      <m:t>𝑓</m:t>
                    </m:r>
                    <m:r>
                      <a:rPr lang="en-US" sz="2500" b="0" i="1" smtClean="0">
                        <a:latin typeface="Cambria Math"/>
                      </a:rPr>
                      <m:t>(</m:t>
                    </m:r>
                    <m:r>
                      <a:rPr lang="en-US" sz="2500" b="0" i="1" smtClean="0">
                        <a:latin typeface="Cambria Math"/>
                      </a:rPr>
                      <m:t>𝑥</m:t>
                    </m:r>
                    <m:r>
                      <a:rPr lang="en-US" sz="2500" b="0" i="1" smtClean="0">
                        <a:latin typeface="Cambria Math"/>
                      </a:rPr>
                      <m:t>)</m:t>
                    </m:r>
                  </m:oMath>
                </a14:m>
                <a:r>
                  <a:rPr lang="en-US" sz="2500" dirty="0" smtClean="0"/>
                  <a:t> be a function that is infinitely differentiable on an interval </a:t>
                </a:r>
                <a14:m>
                  <m:oMath xmlns:m="http://schemas.openxmlformats.org/officeDocument/2006/math">
                    <m:r>
                      <a:rPr lang="en-US" sz="2500" b="0" i="1" smtClean="0">
                        <a:latin typeface="Cambria Math"/>
                      </a:rPr>
                      <m:t>𝐼</m:t>
                    </m:r>
                  </m:oMath>
                </a14:m>
                <a:r>
                  <a:rPr lang="en-US" sz="2500" dirty="0" smtClean="0"/>
                  <a:t> containing </a:t>
                </a:r>
                <a14:m>
                  <m:oMath xmlns:m="http://schemas.openxmlformats.org/officeDocument/2006/math">
                    <m:r>
                      <a:rPr lang="en-US" sz="2500" b="0" i="1" smtClean="0">
                        <a:latin typeface="Cambria Math"/>
                      </a:rPr>
                      <m:t>𝑥</m:t>
                    </m:r>
                    <m:r>
                      <a:rPr lang="en-US" sz="2500" b="0" i="1" smtClean="0">
                        <a:latin typeface="Cambria Math"/>
                      </a:rPr>
                      <m:t>=</m:t>
                    </m:r>
                    <m:r>
                      <a:rPr lang="en-US" sz="2500" b="0" i="1" smtClean="0">
                        <a:latin typeface="Cambria Math"/>
                      </a:rPr>
                      <m:t>𝑎</m:t>
                    </m:r>
                  </m:oMath>
                </a14:m>
                <a:r>
                  <a:rPr lang="en-US" sz="2500" dirty="0" smtClean="0"/>
                  <a:t>. Then for each positive integer </a:t>
                </a:r>
                <a14:m>
                  <m:oMath xmlns:m="http://schemas.openxmlformats.org/officeDocument/2006/math">
                    <m:r>
                      <a:rPr lang="en-US" sz="2500" b="0" i="1" smtClean="0">
                        <a:latin typeface="Cambria Math"/>
                      </a:rPr>
                      <m:t>𝑛</m:t>
                    </m:r>
                  </m:oMath>
                </a14:m>
                <a:r>
                  <a:rPr lang="en-US" sz="2500" dirty="0" smtClean="0"/>
                  <a:t> , the value of </a:t>
                </a:r>
                <a14:m>
                  <m:oMath xmlns:m="http://schemas.openxmlformats.org/officeDocument/2006/math">
                    <m:r>
                      <a:rPr lang="en-US" sz="2500" b="0" i="1" smtClean="0">
                        <a:latin typeface="Cambria Math"/>
                      </a:rPr>
                      <m:t>𝑓</m:t>
                    </m:r>
                    <m:r>
                      <a:rPr lang="en-US" sz="2500" b="0" i="1" smtClean="0">
                        <a:latin typeface="Cambria Math"/>
                      </a:rPr>
                      <m:t>(</m:t>
                    </m:r>
                    <m:r>
                      <a:rPr lang="en-US" sz="2500" b="0" i="1" smtClean="0">
                        <a:latin typeface="Cambria Math"/>
                      </a:rPr>
                      <m:t>𝑥</m:t>
                    </m:r>
                    <m:r>
                      <a:rPr lang="en-US" sz="2500" b="0" i="1" smtClean="0">
                        <a:latin typeface="Cambria Math"/>
                      </a:rPr>
                      <m:t>)</m:t>
                    </m:r>
                  </m:oMath>
                </a14:m>
                <a:r>
                  <a:rPr lang="en-US" sz="2500" dirty="0" smtClean="0"/>
                  <a:t> at  </a:t>
                </a:r>
                <a14:m>
                  <m:oMath xmlns:m="http://schemas.openxmlformats.org/officeDocument/2006/math">
                    <m:r>
                      <a:rPr lang="en-US" sz="2500" b="0" i="1" dirty="0" smtClean="0">
                        <a:latin typeface="Cambria Math"/>
                      </a:rPr>
                      <m:t>𝑥</m:t>
                    </m:r>
                  </m:oMath>
                </a14:m>
                <a:r>
                  <a:rPr lang="en-US" sz="2500" dirty="0" smtClean="0"/>
                  <a:t> is given by</a:t>
                </a:r>
              </a:p>
              <a:p>
                <a:pPr marL="0" indent="0">
                  <a:buNone/>
                </a:pPr>
                <a:endParaRPr lang="en-US" sz="2500" i="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85" t="-943" r="-2074" b="-1482"/>
                </a:stretch>
              </a:blipFill>
            </p:spPr>
            <p:txBody>
              <a:bodyPr/>
              <a:lstStyle/>
              <a:p>
                <a:r>
                  <a:rPr lang="en-US">
                    <a:noFill/>
                  </a:rPr>
                  <a:t> </a:t>
                </a:r>
              </a:p>
            </p:txBody>
          </p:sp>
        </mc:Fallback>
      </mc:AlternateContent>
    </p:spTree>
    <p:extLst>
      <p:ext uri="{BB962C8B-B14F-4D97-AF65-F5344CB8AC3E}">
        <p14:creationId xmlns:p14="http://schemas.microsoft.com/office/powerpoint/2010/main" val="305472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Taylor Series </a:t>
            </a:r>
            <a:r>
              <a:rPr lang="en-US" dirty="0" err="1" smtClean="0"/>
              <a:t>Cont</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500" b="0" i="1" smtClean="0">
                          <a:latin typeface="Cambria Math"/>
                        </a:rPr>
                        <m:t>𝑓</m:t>
                      </m:r>
                      <m:d>
                        <m:dPr>
                          <m:ctrlPr>
                            <a:rPr lang="en-US" sz="2500" i="1">
                              <a:latin typeface="Cambria Math"/>
                            </a:rPr>
                          </m:ctrlPr>
                        </m:dPr>
                        <m:e>
                          <m:r>
                            <a:rPr lang="en-US" sz="2500" b="0" i="1">
                              <a:latin typeface="Cambria Math"/>
                            </a:rPr>
                            <m:t>𝑥</m:t>
                          </m:r>
                        </m:e>
                      </m:d>
                      <m:r>
                        <a:rPr lang="en-US" sz="2500" b="0" i="1">
                          <a:latin typeface="Cambria Math"/>
                        </a:rPr>
                        <m:t>=</m:t>
                      </m:r>
                      <m:r>
                        <a:rPr lang="en-US" sz="2500" b="0" i="1">
                          <a:latin typeface="Cambria Math"/>
                        </a:rPr>
                        <m:t>𝑓</m:t>
                      </m:r>
                      <m:d>
                        <m:dPr>
                          <m:ctrlPr>
                            <a:rPr lang="en-US" sz="2500" i="1">
                              <a:latin typeface="Cambria Math"/>
                            </a:rPr>
                          </m:ctrlPr>
                        </m:dPr>
                        <m:e>
                          <m:r>
                            <a:rPr lang="en-US" sz="2500" b="0" i="1">
                              <a:latin typeface="Cambria Math"/>
                            </a:rPr>
                            <m:t>𝑎</m:t>
                          </m:r>
                        </m:e>
                      </m:d>
                      <m:r>
                        <a:rPr lang="en-US" sz="2500" b="0" i="1">
                          <a:latin typeface="Cambria Math"/>
                        </a:rPr>
                        <m:t>+</m:t>
                      </m:r>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i="1">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a:latin typeface="Cambria Math"/>
                                </a:rPr>
                                <m:t>2</m:t>
                              </m:r>
                            </m:sup>
                          </m:sSup>
                        </m:num>
                        <m:den>
                          <m:r>
                            <a:rPr lang="en-US" sz="2500" b="0" i="1">
                              <a:latin typeface="Cambria Math"/>
                            </a:rPr>
                            <m:t>2!</m:t>
                          </m:r>
                        </m:den>
                      </m:f>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i="0" smtClean="0">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smtClean="0">
                                  <a:latin typeface="Cambria Math"/>
                                </a:rPr>
                                <m:t>3</m:t>
                              </m:r>
                            </m:sup>
                          </m:sSup>
                        </m:num>
                        <m:den>
                          <m:r>
                            <a:rPr lang="en-US" sz="2500" b="0" i="1" smtClean="0">
                              <a:latin typeface="Cambria Math"/>
                            </a:rPr>
                            <m:t>3</m:t>
                          </m:r>
                          <m:r>
                            <a:rPr lang="en-US" sz="2500" b="0" i="1">
                              <a:latin typeface="Cambria Math"/>
                            </a:rPr>
                            <m:t>!</m:t>
                          </m:r>
                        </m:den>
                      </m:f>
                      <m:sSup>
                        <m:sSupPr>
                          <m:ctrlPr>
                            <a:rPr lang="en-US" sz="2500" i="1">
                              <a:latin typeface="Cambria Math"/>
                            </a:rPr>
                          </m:ctrlPr>
                        </m:sSupPr>
                        <m:e>
                          <m:r>
                            <a:rPr lang="en-US" sz="2500" b="0" i="1">
                              <a:latin typeface="Cambria Math"/>
                            </a:rPr>
                            <m:t>𝑓</m:t>
                          </m:r>
                        </m:e>
                        <m:sup>
                          <m:r>
                            <a:rPr lang="en-US" sz="2500" b="0" i="1">
                              <a:latin typeface="Cambria Math"/>
                            </a:rPr>
                            <m:t>′</m:t>
                          </m:r>
                          <m:r>
                            <a:rPr lang="en-US" sz="2500" b="0" i="1" smtClean="0">
                              <a:latin typeface="Cambria Math"/>
                            </a:rPr>
                            <m:t>′</m:t>
                          </m:r>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i="1" smtClean="0">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smtClean="0">
                                  <a:latin typeface="Cambria Math"/>
                                </a:rPr>
                                <m:t>𝑛</m:t>
                              </m:r>
                            </m:sup>
                          </m:sSup>
                        </m:num>
                        <m:den>
                          <m:r>
                            <a:rPr lang="en-US" sz="2500" b="0" i="1" smtClean="0">
                              <a:latin typeface="Cambria Math"/>
                            </a:rPr>
                            <m:t>𝑛</m:t>
                          </m:r>
                          <m:r>
                            <a:rPr lang="en-US" sz="2500" b="0" i="1">
                              <a:latin typeface="Cambria Math"/>
                            </a:rPr>
                            <m:t>!</m:t>
                          </m:r>
                        </m:den>
                      </m:f>
                      <m:sSup>
                        <m:sSupPr>
                          <m:ctrlPr>
                            <a:rPr lang="en-US" sz="2500" i="1">
                              <a:latin typeface="Cambria Math"/>
                            </a:rPr>
                          </m:ctrlPr>
                        </m:sSupPr>
                        <m:e>
                          <m:r>
                            <a:rPr lang="en-US" sz="2500" b="0" i="1">
                              <a:latin typeface="Cambria Math"/>
                            </a:rPr>
                            <m:t>𝑓</m:t>
                          </m:r>
                        </m:e>
                        <m:sup>
                          <m:d>
                            <m:dPr>
                              <m:ctrlPr>
                                <a:rPr lang="en-US" sz="2500" i="1" smtClean="0">
                                  <a:latin typeface="Cambria Math"/>
                                </a:rPr>
                              </m:ctrlPr>
                            </m:dPr>
                            <m:e>
                              <m:r>
                                <a:rPr lang="en-US" sz="2500" b="0" i="1" smtClean="0">
                                  <a:latin typeface="Cambria Math"/>
                                </a:rPr>
                                <m:t>𝑛</m:t>
                              </m:r>
                            </m:e>
                          </m:d>
                        </m:sup>
                      </m:sSup>
                      <m:d>
                        <m:dPr>
                          <m:ctrlPr>
                            <a:rPr lang="en-US" sz="2500" i="1">
                              <a:latin typeface="Cambria Math"/>
                            </a:rPr>
                          </m:ctrlPr>
                        </m:dPr>
                        <m:e>
                          <m:r>
                            <a:rPr lang="en-US" sz="2500" b="0" i="1">
                              <a:latin typeface="Cambria Math"/>
                            </a:rPr>
                            <m:t>𝑎</m:t>
                          </m:r>
                        </m:e>
                      </m:d>
                      <m:r>
                        <a:rPr lang="en-US" sz="2500" b="0" i="1" smtClean="0">
                          <a:latin typeface="Cambria Math"/>
                        </a:rPr>
                        <m:t>+</m:t>
                      </m:r>
                      <m:sSub>
                        <m:sSubPr>
                          <m:ctrlPr>
                            <a:rPr lang="en-US" sz="2500" i="1" smtClean="0">
                              <a:latin typeface="Cambria Math"/>
                            </a:rPr>
                          </m:ctrlPr>
                        </m:sSubPr>
                        <m:e>
                          <m:r>
                            <a:rPr lang="en-US" sz="2500" b="0" i="1" smtClean="0">
                              <a:latin typeface="Cambria Math"/>
                            </a:rPr>
                            <m:t>𝑅</m:t>
                          </m:r>
                        </m:e>
                        <m:sub>
                          <m:r>
                            <a:rPr lang="en-US" sz="2500" b="0" i="1" smtClean="0">
                              <a:latin typeface="Cambria Math"/>
                            </a:rPr>
                            <m:t>𝑛</m:t>
                          </m:r>
                        </m:sub>
                      </m:sSub>
                      <m:r>
                        <a:rPr lang="en-US" sz="2500" b="0" i="1" smtClean="0">
                          <a:latin typeface="Cambria Math"/>
                        </a:rPr>
                        <m:t>(</m:t>
                      </m:r>
                      <m:r>
                        <a:rPr lang="en-US" sz="2500" b="0" i="1" smtClean="0">
                          <a:latin typeface="Cambria Math"/>
                        </a:rPr>
                        <m:t>𝑥</m:t>
                      </m:r>
                      <m:r>
                        <a:rPr lang="en-US" sz="2500" b="0" i="1" smtClean="0">
                          <a:latin typeface="Cambria Math"/>
                        </a:rPr>
                        <m:t>,</m:t>
                      </m:r>
                      <m:r>
                        <a:rPr lang="en-US" sz="2500" b="0" i="1" smtClean="0">
                          <a:latin typeface="Cambria Math"/>
                        </a:rPr>
                        <m:t>𝑎</m:t>
                      </m:r>
                      <m:r>
                        <a:rPr lang="en-US" sz="2500" b="0" i="1" smtClean="0">
                          <a:latin typeface="Cambria Math"/>
                        </a:rPr>
                        <m:t>)</m:t>
                      </m:r>
                    </m:oMath>
                  </m:oMathPara>
                </a14:m>
                <a:endParaRPr lang="en-US" sz="2500" dirty="0" smtClean="0"/>
              </a:p>
              <a:p>
                <a:pPr marL="0" indent="0">
                  <a:buNone/>
                </a:pPr>
                <a:r>
                  <a:rPr lang="en-US" sz="2500" dirty="0" smtClean="0"/>
                  <a:t>Where </a:t>
                </a:r>
                <a14:m>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oMath>
                </a14:m>
                <a:r>
                  <a:rPr lang="en-US" sz="2500" dirty="0" smtClean="0"/>
                  <a:t> is the remainder term and is included to account for all terms from </a:t>
                </a:r>
                <a14:m>
                  <m:oMath xmlns:m="http://schemas.openxmlformats.org/officeDocument/2006/math">
                    <m:r>
                      <a:rPr lang="en-US" sz="2500" b="0" i="1" smtClean="0">
                        <a:latin typeface="Cambria Math"/>
                      </a:rPr>
                      <m:t>(</m:t>
                    </m:r>
                    <m:r>
                      <a:rPr lang="en-US" sz="2500" b="0" i="1" smtClean="0">
                        <a:latin typeface="Cambria Math"/>
                      </a:rPr>
                      <m:t>𝑛</m:t>
                    </m:r>
                    <m:r>
                      <a:rPr lang="en-US" sz="2500" b="0" i="1" smtClean="0">
                        <a:latin typeface="Cambria Math"/>
                      </a:rPr>
                      <m:t>+1)</m:t>
                    </m:r>
                  </m:oMath>
                </a14:m>
                <a:r>
                  <a:rPr lang="en-US" sz="2500" dirty="0" smtClean="0"/>
                  <a:t> to infinity.</a:t>
                </a:r>
              </a:p>
              <a:p>
                <a:pPr marL="0" indent="0">
                  <a:buNone/>
                </a:pPr>
                <a14:m>
                  <m:oMathPara xmlns:m="http://schemas.openxmlformats.org/officeDocument/2006/math">
                    <m:oMathParaPr>
                      <m:jc m:val="centerGroup"/>
                    </m:oMathParaPr>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r>
                        <a:rPr lang="en-US" sz="2500" b="0" i="1" smtClean="0">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a:latin typeface="Cambria Math"/>
                                </a:rPr>
                                <m:t>𝑛</m:t>
                              </m:r>
                              <m:r>
                                <a:rPr lang="en-US" sz="2500" b="0" i="1" smtClean="0">
                                  <a:latin typeface="Cambria Math"/>
                                </a:rPr>
                                <m:t>+1</m:t>
                              </m:r>
                            </m:sup>
                          </m:sSup>
                        </m:num>
                        <m:den>
                          <m:r>
                            <a:rPr lang="en-US" sz="2500" b="0" i="1" smtClean="0">
                              <a:latin typeface="Cambria Math"/>
                            </a:rPr>
                            <m:t>(</m:t>
                          </m:r>
                          <m:r>
                            <a:rPr lang="en-US" sz="2500" b="0" i="1">
                              <a:latin typeface="Cambria Math"/>
                            </a:rPr>
                            <m:t>𝑛</m:t>
                          </m:r>
                          <m:r>
                            <a:rPr lang="en-US" sz="2500" b="0" i="1" smtClean="0">
                              <a:latin typeface="Cambria Math"/>
                            </a:rPr>
                            <m:t>+1)</m:t>
                          </m:r>
                          <m:r>
                            <a:rPr lang="en-US" sz="2500" b="0" i="1">
                              <a:latin typeface="Cambria Math"/>
                            </a:rPr>
                            <m:t>!</m:t>
                          </m:r>
                        </m:den>
                      </m:f>
                      <m:sSup>
                        <m:sSupPr>
                          <m:ctrlPr>
                            <a:rPr lang="en-US" sz="2500" i="1">
                              <a:latin typeface="Cambria Math"/>
                            </a:rPr>
                          </m:ctrlPr>
                        </m:sSupPr>
                        <m:e>
                          <m:r>
                            <a:rPr lang="en-US" sz="2500" b="0" i="1">
                              <a:latin typeface="Cambria Math"/>
                            </a:rPr>
                            <m:t>𝑓</m:t>
                          </m:r>
                        </m:e>
                        <m:sup>
                          <m:d>
                            <m:dPr>
                              <m:ctrlPr>
                                <a:rPr lang="en-US" sz="2500" i="1">
                                  <a:latin typeface="Cambria Math"/>
                                </a:rPr>
                              </m:ctrlPr>
                            </m:dPr>
                            <m:e>
                              <m:r>
                                <a:rPr lang="en-US" sz="2500" b="0" i="1">
                                  <a:latin typeface="Cambria Math"/>
                                </a:rPr>
                                <m:t>𝑛</m:t>
                              </m:r>
                              <m:r>
                                <a:rPr lang="en-US" sz="2500" b="0" i="1" smtClean="0">
                                  <a:latin typeface="Cambria Math"/>
                                </a:rPr>
                                <m:t>+1</m:t>
                              </m:r>
                            </m:e>
                          </m:d>
                        </m:sup>
                      </m:sSup>
                      <m:d>
                        <m:dPr>
                          <m:ctrlPr>
                            <a:rPr lang="en-US" sz="2500" i="1">
                              <a:latin typeface="Cambria Math"/>
                            </a:rPr>
                          </m:ctrlPr>
                        </m:dPr>
                        <m:e>
                          <m:r>
                            <a:rPr lang="en-US" sz="2500" b="0" i="1" smtClean="0">
                              <a:latin typeface="Cambria Math"/>
                            </a:rPr>
                            <m:t>𝑐</m:t>
                          </m:r>
                        </m:e>
                      </m:d>
                    </m:oMath>
                  </m:oMathPara>
                </a14:m>
                <a:endParaRPr lang="en-US" sz="2500" dirty="0" smtClean="0"/>
              </a:p>
              <a:p>
                <a:pPr marL="0" indent="0">
                  <a:buNone/>
                </a:pPr>
                <a:r>
                  <a:rPr lang="en-US" sz="2500" dirty="0" smtClean="0"/>
                  <a:t>For some unknown number </a:t>
                </a:r>
                <a14:m>
                  <m:oMath xmlns:m="http://schemas.openxmlformats.org/officeDocument/2006/math">
                    <m:r>
                      <a:rPr lang="en-US" sz="2500" b="0" i="1" smtClean="0">
                        <a:latin typeface="Cambria Math"/>
                      </a:rPr>
                      <m:t>𝑐</m:t>
                    </m:r>
                  </m:oMath>
                </a14:m>
                <a:r>
                  <a:rPr lang="en-US" sz="2500" dirty="0" smtClean="0"/>
                  <a:t> which lies between </a:t>
                </a:r>
                <a14:m>
                  <m:oMath xmlns:m="http://schemas.openxmlformats.org/officeDocument/2006/math">
                    <m:r>
                      <a:rPr lang="en-US" sz="2500" b="0" i="1" smtClean="0">
                        <a:latin typeface="Cambria Math"/>
                      </a:rPr>
                      <m:t>𝑎</m:t>
                    </m:r>
                    <m:r>
                      <a:rPr lang="en-US" sz="2500" b="0" i="1" smtClean="0">
                        <a:latin typeface="Cambria Math"/>
                      </a:rPr>
                      <m:t> </m:t>
                    </m:r>
                    <m:r>
                      <a:rPr lang="en-US" sz="2500" b="0" i="1" smtClean="0">
                        <a:latin typeface="Cambria Math"/>
                      </a:rPr>
                      <m:t>𝑎𝑛𝑑</m:t>
                    </m:r>
                    <m:r>
                      <a:rPr lang="en-US" sz="2500" b="0" i="1" smtClean="0">
                        <a:latin typeface="Cambria Math"/>
                      </a:rPr>
                      <m:t> </m:t>
                    </m:r>
                    <m:r>
                      <a:rPr lang="en-US" sz="2500" b="0" i="1" smtClean="0">
                        <a:latin typeface="Cambria Math"/>
                      </a:rPr>
                      <m:t>𝑥</m:t>
                    </m:r>
                  </m:oMath>
                </a14:m>
                <a:r>
                  <a:rPr lang="en-US" sz="2500" dirty="0" smtClean="0"/>
                  <a:t>.</a:t>
                </a: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r="-2370" b="-1887"/>
                </a:stretch>
              </a:blipFill>
            </p:spPr>
            <p:txBody>
              <a:bodyPr/>
              <a:lstStyle/>
              <a:p>
                <a:r>
                  <a:rPr lang="en-US">
                    <a:noFill/>
                  </a:rPr>
                  <a:t> </a:t>
                </a:r>
              </a:p>
            </p:txBody>
          </p:sp>
        </mc:Fallback>
      </mc:AlternateContent>
    </p:spTree>
    <p:extLst>
      <p:ext uri="{BB962C8B-B14F-4D97-AF65-F5344CB8AC3E}">
        <p14:creationId xmlns:p14="http://schemas.microsoft.com/office/powerpoint/2010/main" val="427496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Taylor Series </a:t>
            </a:r>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500" dirty="0" smtClean="0"/>
                  <a:t>If we approximate </a:t>
                </a:r>
                <a14:m>
                  <m:oMath xmlns:m="http://schemas.openxmlformats.org/officeDocument/2006/math">
                    <m:r>
                      <a:rPr lang="en-US" sz="2500" b="0" i="1" smtClean="0">
                        <a:latin typeface="Cambria Math"/>
                      </a:rPr>
                      <m:t>𝑓</m:t>
                    </m:r>
                    <m:d>
                      <m:dPr>
                        <m:ctrlPr>
                          <a:rPr lang="en-US" sz="2500" i="1" smtClean="0">
                            <a:latin typeface="Cambria Math"/>
                          </a:rPr>
                        </m:ctrlPr>
                      </m:dPr>
                      <m:e>
                        <m:r>
                          <a:rPr lang="en-US" sz="2500" b="0" i="1" smtClean="0">
                            <a:latin typeface="Cambria Math"/>
                          </a:rPr>
                          <m:t>𝑥</m:t>
                        </m:r>
                      </m:e>
                    </m:d>
                  </m:oMath>
                </a14:m>
                <a:r>
                  <a:rPr lang="en-US" sz="2500" dirty="0" smtClean="0"/>
                  <a:t> by first </a:t>
                </a:r>
                <a14:m>
                  <m:oMath xmlns:m="http://schemas.openxmlformats.org/officeDocument/2006/math">
                    <m:r>
                      <a:rPr lang="en-US" sz="2500" b="0" i="1" smtClean="0">
                        <a:latin typeface="Cambria Math"/>
                      </a:rPr>
                      <m:t>𝑛</m:t>
                    </m:r>
                    <m:r>
                      <a:rPr lang="en-US" sz="2500" b="0" i="1" smtClean="0">
                        <a:latin typeface="Cambria Math"/>
                      </a:rPr>
                      <m:t>+1</m:t>
                    </m:r>
                  </m:oMath>
                </a14:m>
                <a:r>
                  <a:rPr lang="en-US" sz="2500" dirty="0" smtClean="0"/>
                  <a:t> terms then the maximum error introduced in this series is given by the remainder </a:t>
                </a:r>
                <a14:m>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oMath>
                </a14:m>
                <a:r>
                  <a:rPr lang="en-US" sz="2500" dirty="0" smtClean="0"/>
                  <a:t>.</a:t>
                </a:r>
              </a:p>
              <a:p>
                <a:r>
                  <a:rPr lang="en-US" sz="2500" dirty="0" smtClean="0"/>
                  <a:t>If </a:t>
                </a:r>
                <a14:m>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oMath>
                </a14:m>
                <a:r>
                  <a:rPr lang="en-US" sz="2500" dirty="0" smtClean="0"/>
                  <a:t> is omitted then </a:t>
                </a:r>
              </a:p>
              <a:p>
                <a:pPr marL="0" indent="0">
                  <a:buNone/>
                </a:pPr>
                <a14:m>
                  <m:oMathPara xmlns:m="http://schemas.openxmlformats.org/officeDocument/2006/math">
                    <m:oMathParaPr>
                      <m:jc m:val="centerGroup"/>
                    </m:oMathParaPr>
                    <m:oMath xmlns:m="http://schemas.openxmlformats.org/officeDocument/2006/math">
                      <m:r>
                        <a:rPr lang="en-US" sz="2500" b="0" i="1">
                          <a:latin typeface="Cambria Math"/>
                        </a:rPr>
                        <m:t>𝑓</m:t>
                      </m:r>
                      <m:d>
                        <m:dPr>
                          <m:ctrlPr>
                            <a:rPr lang="en-US" sz="2500" i="1">
                              <a:latin typeface="Cambria Math"/>
                            </a:rPr>
                          </m:ctrlPr>
                        </m:dPr>
                        <m:e>
                          <m:r>
                            <a:rPr lang="en-US" sz="2500" b="0" i="1">
                              <a:latin typeface="Cambria Math"/>
                            </a:rPr>
                            <m:t>𝑥</m:t>
                          </m:r>
                        </m:e>
                      </m:d>
                      <m:r>
                        <a:rPr lang="en-US" sz="2500" b="0" i="1">
                          <a:latin typeface="Cambria Math"/>
                        </a:rPr>
                        <m:t>=</m:t>
                      </m:r>
                      <m:r>
                        <a:rPr lang="en-US" sz="2500" b="0" i="1">
                          <a:latin typeface="Cambria Math"/>
                        </a:rPr>
                        <m:t>𝑓</m:t>
                      </m:r>
                      <m:d>
                        <m:dPr>
                          <m:ctrlPr>
                            <a:rPr lang="en-US" sz="2500" i="1">
                              <a:latin typeface="Cambria Math"/>
                            </a:rPr>
                          </m:ctrlPr>
                        </m:dPr>
                        <m:e>
                          <m:r>
                            <a:rPr lang="en-US" sz="2500" b="0" i="1">
                              <a:latin typeface="Cambria Math"/>
                            </a:rPr>
                            <m:t>𝑎</m:t>
                          </m:r>
                        </m:e>
                      </m:d>
                      <m:r>
                        <a:rPr lang="en-US" sz="2500" b="0" i="1">
                          <a:latin typeface="Cambria Math"/>
                        </a:rPr>
                        <m:t>+</m:t>
                      </m:r>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i="1">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a:latin typeface="Cambria Math"/>
                                </a:rPr>
                                <m:t>2</m:t>
                              </m:r>
                            </m:sup>
                          </m:sSup>
                        </m:num>
                        <m:den>
                          <m:r>
                            <a:rPr lang="en-US" sz="2500" b="0" i="1">
                              <a:latin typeface="Cambria Math"/>
                            </a:rPr>
                            <m:t>2!</m:t>
                          </m:r>
                        </m:den>
                      </m:f>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a:latin typeface="Cambria Math"/>
                                </a:rPr>
                                <m:t>3</m:t>
                              </m:r>
                            </m:sup>
                          </m:sSup>
                        </m:num>
                        <m:den>
                          <m:r>
                            <a:rPr lang="en-US" sz="2500" b="0" i="1">
                              <a:latin typeface="Cambria Math"/>
                            </a:rPr>
                            <m:t>3!</m:t>
                          </m:r>
                        </m:den>
                      </m:f>
                      <m:sSup>
                        <m:sSupPr>
                          <m:ctrlPr>
                            <a:rPr lang="en-US" sz="2500" i="1">
                              <a:latin typeface="Cambria Math"/>
                            </a:rPr>
                          </m:ctrlPr>
                        </m:sSupPr>
                        <m:e>
                          <m:r>
                            <a:rPr lang="en-US" sz="2500" b="0" i="1">
                              <a:latin typeface="Cambria Math"/>
                            </a:rPr>
                            <m:t>𝑓</m:t>
                          </m:r>
                        </m:e>
                        <m:sup>
                          <m:r>
                            <a:rPr lang="en-US" sz="2500" b="0" i="1">
                              <a:latin typeface="Cambria Math"/>
                            </a:rPr>
                            <m:t>′′′</m:t>
                          </m:r>
                        </m:sup>
                      </m:sSup>
                      <m:d>
                        <m:dPr>
                          <m:ctrlPr>
                            <a:rPr lang="en-US" sz="2500" i="1">
                              <a:latin typeface="Cambria Math"/>
                            </a:rPr>
                          </m:ctrlPr>
                        </m:dPr>
                        <m:e>
                          <m:r>
                            <a:rPr lang="en-US" sz="2500" b="0" i="1">
                              <a:latin typeface="Cambria Math"/>
                            </a:rPr>
                            <m:t>𝑎</m:t>
                          </m:r>
                        </m:e>
                      </m:d>
                      <m:r>
                        <a:rPr lang="en-US" sz="2500" b="0" i="1">
                          <a:latin typeface="Cambria Math"/>
                        </a:rPr>
                        <m:t>+…+</m:t>
                      </m:r>
                      <m:f>
                        <m:fPr>
                          <m:ctrlPr>
                            <a:rPr lang="en-US" sz="2500" i="1">
                              <a:latin typeface="Cambria Math"/>
                            </a:rPr>
                          </m:ctrlPr>
                        </m:fPr>
                        <m:num>
                          <m:sSup>
                            <m:sSupPr>
                              <m:ctrlPr>
                                <a:rPr lang="en-US" sz="2500" i="1">
                                  <a:latin typeface="Cambria Math"/>
                                </a:rPr>
                              </m:ctrlPr>
                            </m:sSupPr>
                            <m:e>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e>
                            <m:sup>
                              <m:r>
                                <a:rPr lang="en-US" sz="2500" b="0" i="1">
                                  <a:latin typeface="Cambria Math"/>
                                </a:rPr>
                                <m:t>𝑛</m:t>
                              </m:r>
                            </m:sup>
                          </m:sSup>
                        </m:num>
                        <m:den>
                          <m:r>
                            <a:rPr lang="en-US" sz="2500" b="0" i="1">
                              <a:latin typeface="Cambria Math"/>
                            </a:rPr>
                            <m:t>𝑛</m:t>
                          </m:r>
                          <m:r>
                            <a:rPr lang="en-US" sz="2500" b="0" i="1">
                              <a:latin typeface="Cambria Math"/>
                            </a:rPr>
                            <m:t>!</m:t>
                          </m:r>
                        </m:den>
                      </m:f>
                      <m:sSup>
                        <m:sSupPr>
                          <m:ctrlPr>
                            <a:rPr lang="en-US" sz="2500" i="1">
                              <a:latin typeface="Cambria Math"/>
                            </a:rPr>
                          </m:ctrlPr>
                        </m:sSupPr>
                        <m:e>
                          <m:r>
                            <a:rPr lang="en-US" sz="2500" b="0" i="1">
                              <a:latin typeface="Cambria Math"/>
                            </a:rPr>
                            <m:t>𝑓</m:t>
                          </m:r>
                        </m:e>
                        <m:sup>
                          <m:d>
                            <m:dPr>
                              <m:ctrlPr>
                                <a:rPr lang="en-US" sz="2500" i="1">
                                  <a:latin typeface="Cambria Math"/>
                                </a:rPr>
                              </m:ctrlPr>
                            </m:dPr>
                            <m:e>
                              <m:r>
                                <a:rPr lang="en-US" sz="2500" b="0" i="1">
                                  <a:latin typeface="Cambria Math"/>
                                </a:rPr>
                                <m:t>𝑛</m:t>
                              </m:r>
                            </m:e>
                          </m:d>
                        </m:sup>
                      </m:sSup>
                      <m:d>
                        <m:dPr>
                          <m:ctrlPr>
                            <a:rPr lang="en-US" sz="2500" i="1">
                              <a:latin typeface="Cambria Math"/>
                            </a:rPr>
                          </m:ctrlPr>
                        </m:dPr>
                        <m:e>
                          <m:r>
                            <a:rPr lang="en-US" sz="2500" b="0" i="1">
                              <a:latin typeface="Cambria Math"/>
                            </a:rPr>
                            <m:t>𝑎</m:t>
                          </m:r>
                        </m:e>
                      </m:d>
                    </m:oMath>
                  </m:oMathPara>
                </a14:m>
                <a:endParaRPr lang="en-US" sz="2500" dirty="0" smtClean="0"/>
              </a:p>
              <a:p>
                <a:pPr marL="0" indent="0">
                  <a:buNone/>
                </a:pPr>
                <a:r>
                  <a:rPr lang="en-US" sz="2500" dirty="0" smtClean="0"/>
                  <a:t>is called </a:t>
                </a:r>
                <a:r>
                  <a:rPr lang="en-US" sz="2500" dirty="0" smtClean="0">
                    <a:solidFill>
                      <a:srgbClr val="0070C0"/>
                    </a:solidFill>
                  </a:rPr>
                  <a:t>Taylor Polynomial Expansion</a:t>
                </a:r>
                <a:r>
                  <a:rPr lang="en-US" sz="2500" dirty="0" smtClean="0"/>
                  <a:t> of </a:t>
                </a:r>
                <a14:m>
                  <m:oMath xmlns:m="http://schemas.openxmlformats.org/officeDocument/2006/math">
                    <m:r>
                      <a:rPr lang="en-US" sz="2500" b="0" i="1" smtClean="0">
                        <a:latin typeface="Cambria Math"/>
                      </a:rPr>
                      <m:t>𝑓</m:t>
                    </m:r>
                    <m:r>
                      <a:rPr lang="en-US" sz="2500" b="0" i="1" smtClean="0">
                        <a:latin typeface="Cambria Math"/>
                      </a:rPr>
                      <m:t>(</m:t>
                    </m:r>
                    <m:r>
                      <a:rPr lang="en-US" sz="2500" b="0" i="1" smtClean="0">
                        <a:latin typeface="Cambria Math"/>
                      </a:rPr>
                      <m:t>𝑥</m:t>
                    </m:r>
                    <m:r>
                      <a:rPr lang="en-US" sz="2500" b="0" i="1" smtClean="0">
                        <a:latin typeface="Cambria Math"/>
                      </a:rPr>
                      <m:t>)</m:t>
                    </m:r>
                  </m:oMath>
                </a14:m>
                <a:r>
                  <a:rPr lang="en-US" sz="2500" dirty="0" smtClean="0"/>
                  <a:t> and </a:t>
                </a:r>
                <a14:m>
                  <m:oMath xmlns:m="http://schemas.openxmlformats.org/officeDocument/2006/math">
                    <m:sSub>
                      <m:sSubPr>
                        <m:ctrlPr>
                          <a:rPr lang="en-US" sz="2500" i="1">
                            <a:latin typeface="Cambria Math"/>
                          </a:rPr>
                        </m:ctrlPr>
                      </m:sSubPr>
                      <m:e>
                        <m:r>
                          <a:rPr lang="en-US" sz="2500" b="0" i="1">
                            <a:latin typeface="Cambria Math"/>
                          </a:rPr>
                          <m:t>𝑅</m:t>
                        </m:r>
                      </m:e>
                      <m:sub>
                        <m:r>
                          <a:rPr lang="en-US" sz="2500" b="0" i="1">
                            <a:latin typeface="Cambria Math"/>
                          </a:rPr>
                          <m:t>𝑛</m:t>
                        </m:r>
                      </m:sub>
                    </m:sSub>
                    <m:d>
                      <m:dPr>
                        <m:ctrlPr>
                          <a:rPr lang="en-US" sz="2500" i="1">
                            <a:latin typeface="Cambria Math"/>
                          </a:rPr>
                        </m:ctrlPr>
                      </m:dPr>
                      <m:e>
                        <m:r>
                          <a:rPr lang="en-US" sz="2500" b="0" i="1">
                            <a:latin typeface="Cambria Math"/>
                          </a:rPr>
                          <m:t>𝑥</m:t>
                        </m:r>
                        <m:r>
                          <a:rPr lang="en-US" sz="2500" b="0" i="1">
                            <a:latin typeface="Cambria Math"/>
                          </a:rPr>
                          <m:t>,</m:t>
                        </m:r>
                        <m:r>
                          <a:rPr lang="en-US" sz="2500" b="0" i="1">
                            <a:latin typeface="Cambria Math"/>
                          </a:rPr>
                          <m:t>𝑎</m:t>
                        </m:r>
                      </m:e>
                    </m:d>
                  </m:oMath>
                </a14:m>
                <a:r>
                  <a:rPr lang="en-US" sz="2500" dirty="0" smtClean="0"/>
                  <a:t> is called </a:t>
                </a:r>
                <a:r>
                  <a:rPr lang="en-US" sz="2500" dirty="0" smtClean="0">
                    <a:solidFill>
                      <a:srgbClr val="0070C0"/>
                    </a:solidFill>
                  </a:rPr>
                  <a:t>Truncation Error</a:t>
                </a:r>
                <a:r>
                  <a:rPr lang="en-US" sz="2500" dirty="0" smtClean="0"/>
                  <a:t>.</a:t>
                </a: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809"/>
                </a:stretch>
              </a:blipFill>
            </p:spPr>
            <p:txBody>
              <a:bodyPr/>
              <a:lstStyle/>
              <a:p>
                <a:r>
                  <a:rPr lang="en-US">
                    <a:noFill/>
                  </a:rPr>
                  <a:t> </a:t>
                </a:r>
              </a:p>
            </p:txBody>
          </p:sp>
        </mc:Fallback>
      </mc:AlternateContent>
    </p:spTree>
    <p:extLst>
      <p:ext uri="{BB962C8B-B14F-4D97-AF65-F5344CB8AC3E}">
        <p14:creationId xmlns:p14="http://schemas.microsoft.com/office/powerpoint/2010/main" val="4284259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TotalTime>
  <Words>891</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MATH-352 Numerical Methods</vt:lpstr>
      <vt:lpstr>Error Definitions</vt:lpstr>
      <vt:lpstr>Error Definitions:Cont…</vt:lpstr>
      <vt:lpstr>Error Definitions:Cont…</vt:lpstr>
      <vt:lpstr>Error Definitions: Example</vt:lpstr>
      <vt:lpstr>Taylor Series and Truncation error</vt:lpstr>
      <vt:lpstr>Taylor Series</vt:lpstr>
      <vt:lpstr>Taylor Series Cont…</vt:lpstr>
      <vt:lpstr>Taylor Series Cont…</vt:lpstr>
      <vt:lpstr>Maclaurin series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Methods/Analysis</dc:title>
  <dc:creator>Atifa Kanwal</dc:creator>
  <cp:lastModifiedBy>Atifa Kanwal</cp:lastModifiedBy>
  <cp:revision>76</cp:revision>
  <cp:lastPrinted>2018-02-07T05:44:43Z</cp:lastPrinted>
  <dcterms:created xsi:type="dcterms:W3CDTF">2018-01-24T07:02:44Z</dcterms:created>
  <dcterms:modified xsi:type="dcterms:W3CDTF">2023-02-06T10:11:31Z</dcterms:modified>
</cp:coreProperties>
</file>