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89" r:id="rId2"/>
    <p:sldId id="296" r:id="rId3"/>
    <p:sldId id="297" r:id="rId4"/>
    <p:sldId id="298" r:id="rId5"/>
    <p:sldId id="299" r:id="rId6"/>
    <p:sldId id="300" r:id="rId7"/>
    <p:sldId id="301" r:id="rId8"/>
    <p:sldId id="302" r:id="rId9"/>
    <p:sldId id="303" r:id="rId10"/>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774" y="-6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28DE9-2DF5-4AA3-B4ED-5D7A0C38728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7486416-A834-4856-9E96-31C59EC4185A}">
      <dgm:prSet phldrT="[Text]"/>
      <dgm:spPr/>
      <dgm:t>
        <a:bodyPr/>
        <a:lstStyle/>
        <a:p>
          <a:r>
            <a:rPr lang="en-US" dirty="0" smtClean="0"/>
            <a:t>Bracketing Methods</a:t>
          </a:r>
          <a:endParaRPr lang="en-US" dirty="0"/>
        </a:p>
      </dgm:t>
    </dgm:pt>
    <dgm:pt modelId="{1B1A18B2-6ED5-4B75-B150-5B3F797E4439}" type="parTrans" cxnId="{1DC059A1-345E-49B3-AD85-52348F04DF6D}">
      <dgm:prSet/>
      <dgm:spPr/>
      <dgm:t>
        <a:bodyPr/>
        <a:lstStyle/>
        <a:p>
          <a:endParaRPr lang="en-US"/>
        </a:p>
      </dgm:t>
    </dgm:pt>
    <dgm:pt modelId="{E0FD719F-5249-4ED5-90BC-90133BA11FDC}" type="sibTrans" cxnId="{1DC059A1-345E-49B3-AD85-52348F04DF6D}">
      <dgm:prSet/>
      <dgm:spPr/>
      <dgm:t>
        <a:bodyPr/>
        <a:lstStyle/>
        <a:p>
          <a:endParaRPr lang="en-US"/>
        </a:p>
      </dgm:t>
    </dgm:pt>
    <dgm:pt modelId="{1D1B21B4-3EAA-4E41-B79A-3763E027E567}">
      <dgm:prSet phldrT="[Text]"/>
      <dgm:spPr/>
      <dgm:t>
        <a:bodyPr/>
        <a:lstStyle/>
        <a:p>
          <a:r>
            <a:rPr lang="en-US" dirty="0" smtClean="0"/>
            <a:t>Open Methods</a:t>
          </a:r>
          <a:endParaRPr lang="en-US" dirty="0"/>
        </a:p>
      </dgm:t>
    </dgm:pt>
    <dgm:pt modelId="{01312ECC-2DE8-44EF-925F-798602AC64CC}" type="parTrans" cxnId="{019E4EAB-F2FD-492E-A4C4-A27E427305A1}">
      <dgm:prSet/>
      <dgm:spPr/>
      <dgm:t>
        <a:bodyPr/>
        <a:lstStyle/>
        <a:p>
          <a:endParaRPr lang="en-US"/>
        </a:p>
      </dgm:t>
    </dgm:pt>
    <dgm:pt modelId="{A63CA3C8-9710-46E5-BB89-4DF997851823}" type="sibTrans" cxnId="{019E4EAB-F2FD-492E-A4C4-A27E427305A1}">
      <dgm:prSet/>
      <dgm:spPr/>
      <dgm:t>
        <a:bodyPr/>
        <a:lstStyle/>
        <a:p>
          <a:endParaRPr lang="en-US"/>
        </a:p>
      </dgm:t>
    </dgm:pt>
    <dgm:pt modelId="{4BB032E4-F617-47BB-BB5F-BE35217D28F7}">
      <dgm:prSet phldrT="[Text]"/>
      <dgm:spPr/>
      <dgm:t>
        <a:bodyPr/>
        <a:lstStyle/>
        <a:p>
          <a:r>
            <a:rPr lang="en-US" dirty="0" smtClean="0"/>
            <a:t>Secant Method</a:t>
          </a:r>
          <a:endParaRPr lang="en-US" dirty="0"/>
        </a:p>
      </dgm:t>
    </dgm:pt>
    <dgm:pt modelId="{1CD0D74E-0E30-448D-8BA8-0E61B26EDC2A}" type="parTrans" cxnId="{72BDB182-4BB2-4F77-BC69-38AA0DB27F8F}">
      <dgm:prSet/>
      <dgm:spPr/>
      <dgm:t>
        <a:bodyPr/>
        <a:lstStyle/>
        <a:p>
          <a:endParaRPr lang="en-US"/>
        </a:p>
      </dgm:t>
    </dgm:pt>
    <dgm:pt modelId="{D4649B13-9FAC-4A99-AE1E-23636A825B51}" type="sibTrans" cxnId="{72BDB182-4BB2-4F77-BC69-38AA0DB27F8F}">
      <dgm:prSet/>
      <dgm:spPr/>
      <dgm:t>
        <a:bodyPr/>
        <a:lstStyle/>
        <a:p>
          <a:endParaRPr lang="en-US"/>
        </a:p>
      </dgm:t>
    </dgm:pt>
    <dgm:pt modelId="{C4F77B7D-D92E-42F8-ADB9-716B6CA8100F}" type="asst">
      <dgm:prSet phldrT="[Text]"/>
      <dgm:spPr/>
      <dgm:t>
        <a:bodyPr/>
        <a:lstStyle/>
        <a:p>
          <a:r>
            <a:rPr lang="en-US" dirty="0" smtClean="0">
              <a:solidFill>
                <a:schemeClr val="tx1"/>
              </a:solidFill>
            </a:rPr>
            <a:t>Bisection Method</a:t>
          </a:r>
          <a:endParaRPr lang="en-US" dirty="0">
            <a:solidFill>
              <a:schemeClr val="tx1"/>
            </a:solidFill>
          </a:endParaRPr>
        </a:p>
      </dgm:t>
    </dgm:pt>
    <dgm:pt modelId="{D0EC1D43-96C1-4065-9093-089DE12B9EC4}" type="parTrans" cxnId="{A5791BC3-B60F-4819-95B4-67ADFF82A3F5}">
      <dgm:prSet/>
      <dgm:spPr/>
      <dgm:t>
        <a:bodyPr/>
        <a:lstStyle/>
        <a:p>
          <a:endParaRPr lang="en-US"/>
        </a:p>
      </dgm:t>
    </dgm:pt>
    <dgm:pt modelId="{106DBAE7-8F7C-4AD8-BF12-E7DE0326D745}" type="sibTrans" cxnId="{A5791BC3-B60F-4819-95B4-67ADFF82A3F5}">
      <dgm:prSet/>
      <dgm:spPr/>
      <dgm:t>
        <a:bodyPr/>
        <a:lstStyle/>
        <a:p>
          <a:endParaRPr lang="en-US"/>
        </a:p>
      </dgm:t>
    </dgm:pt>
    <dgm:pt modelId="{B7308134-308C-43C7-B3A5-3A4B956FBA33}" type="asst">
      <dgm:prSet phldrT="[Text]"/>
      <dgm:spPr/>
      <dgm:t>
        <a:bodyPr/>
        <a:lstStyle/>
        <a:p>
          <a:r>
            <a:rPr lang="en-US" dirty="0" smtClean="0"/>
            <a:t>False Position Method</a:t>
          </a:r>
          <a:endParaRPr lang="en-US" dirty="0"/>
        </a:p>
      </dgm:t>
    </dgm:pt>
    <dgm:pt modelId="{388D4351-B66B-491C-9458-49273AC55E7A}" type="parTrans" cxnId="{08002D83-2015-4551-8D19-A6223DC13954}">
      <dgm:prSet/>
      <dgm:spPr/>
      <dgm:t>
        <a:bodyPr/>
        <a:lstStyle/>
        <a:p>
          <a:endParaRPr lang="en-US"/>
        </a:p>
      </dgm:t>
    </dgm:pt>
    <dgm:pt modelId="{3F9FEF5E-12C3-449F-86F4-F1BDB3F159D9}" type="sibTrans" cxnId="{08002D83-2015-4551-8D19-A6223DC13954}">
      <dgm:prSet/>
      <dgm:spPr/>
      <dgm:t>
        <a:bodyPr/>
        <a:lstStyle/>
        <a:p>
          <a:endParaRPr lang="en-US"/>
        </a:p>
      </dgm:t>
    </dgm:pt>
    <dgm:pt modelId="{6F44491B-C1FA-4D14-B559-D9559BC07F3E}">
      <dgm:prSet phldrT="[Text]"/>
      <dgm:spPr/>
      <dgm:t>
        <a:bodyPr/>
        <a:lstStyle/>
        <a:p>
          <a:r>
            <a:rPr lang="en-US" dirty="0" smtClean="0"/>
            <a:t>Newton </a:t>
          </a:r>
          <a:r>
            <a:rPr lang="en-US" dirty="0" err="1" smtClean="0"/>
            <a:t>Raphson</a:t>
          </a:r>
          <a:r>
            <a:rPr lang="en-US" dirty="0" smtClean="0"/>
            <a:t> Method</a:t>
          </a:r>
          <a:endParaRPr lang="en-US" dirty="0"/>
        </a:p>
      </dgm:t>
    </dgm:pt>
    <dgm:pt modelId="{386DCC64-906F-4A2D-9F2D-36E5D0B3298A}" type="parTrans" cxnId="{E22F6E5D-D2AF-460C-8CCF-BAB269A128C4}">
      <dgm:prSet/>
      <dgm:spPr/>
      <dgm:t>
        <a:bodyPr/>
        <a:lstStyle/>
        <a:p>
          <a:endParaRPr lang="en-US"/>
        </a:p>
      </dgm:t>
    </dgm:pt>
    <dgm:pt modelId="{4F03264A-4EE9-4E5A-92EA-ED0482D86123}" type="sibTrans" cxnId="{E22F6E5D-D2AF-460C-8CCF-BAB269A128C4}">
      <dgm:prSet/>
      <dgm:spPr/>
      <dgm:t>
        <a:bodyPr/>
        <a:lstStyle/>
        <a:p>
          <a:endParaRPr lang="en-US"/>
        </a:p>
      </dgm:t>
    </dgm:pt>
    <dgm:pt modelId="{082762BC-6377-4995-AB22-584259F0FC17}" type="pres">
      <dgm:prSet presAssocID="{EAF28DE9-2DF5-4AA3-B4ED-5D7A0C387281}" presName="diagram" presStyleCnt="0">
        <dgm:presLayoutVars>
          <dgm:chPref val="1"/>
          <dgm:dir/>
          <dgm:animOne val="branch"/>
          <dgm:animLvl val="lvl"/>
          <dgm:resizeHandles/>
        </dgm:presLayoutVars>
      </dgm:prSet>
      <dgm:spPr/>
      <dgm:t>
        <a:bodyPr/>
        <a:lstStyle/>
        <a:p>
          <a:endParaRPr lang="en-US"/>
        </a:p>
      </dgm:t>
    </dgm:pt>
    <dgm:pt modelId="{240F05DD-30D4-4450-8444-F3987A26C912}" type="pres">
      <dgm:prSet presAssocID="{E7486416-A834-4856-9E96-31C59EC4185A}" presName="root" presStyleCnt="0"/>
      <dgm:spPr/>
    </dgm:pt>
    <dgm:pt modelId="{C706DA9E-8AAE-45CF-8470-16F2B1F9D38F}" type="pres">
      <dgm:prSet presAssocID="{E7486416-A834-4856-9E96-31C59EC4185A}" presName="rootComposite" presStyleCnt="0"/>
      <dgm:spPr/>
    </dgm:pt>
    <dgm:pt modelId="{0D539272-EE37-41AB-86D4-E6B32CEBABA2}" type="pres">
      <dgm:prSet presAssocID="{E7486416-A834-4856-9E96-31C59EC4185A}" presName="rootText" presStyleLbl="node1" presStyleIdx="0" presStyleCnt="2"/>
      <dgm:spPr/>
      <dgm:t>
        <a:bodyPr/>
        <a:lstStyle/>
        <a:p>
          <a:endParaRPr lang="en-US"/>
        </a:p>
      </dgm:t>
    </dgm:pt>
    <dgm:pt modelId="{C175B870-01CC-4538-BC3F-C38C16B3F85E}" type="pres">
      <dgm:prSet presAssocID="{E7486416-A834-4856-9E96-31C59EC4185A}" presName="rootConnector" presStyleLbl="node1" presStyleIdx="0" presStyleCnt="2"/>
      <dgm:spPr/>
      <dgm:t>
        <a:bodyPr/>
        <a:lstStyle/>
        <a:p>
          <a:endParaRPr lang="en-US"/>
        </a:p>
      </dgm:t>
    </dgm:pt>
    <dgm:pt modelId="{1E9D79DC-8329-4C0B-9E09-B24724D9E07F}" type="pres">
      <dgm:prSet presAssocID="{E7486416-A834-4856-9E96-31C59EC4185A}" presName="childShape" presStyleCnt="0"/>
      <dgm:spPr/>
    </dgm:pt>
    <dgm:pt modelId="{5DC8E3A3-18BC-47C3-B0F0-6DA79987CA55}" type="pres">
      <dgm:prSet presAssocID="{D0EC1D43-96C1-4065-9093-089DE12B9EC4}" presName="Name13" presStyleLbl="parChTrans1D2" presStyleIdx="0" presStyleCnt="4"/>
      <dgm:spPr/>
      <dgm:t>
        <a:bodyPr/>
        <a:lstStyle/>
        <a:p>
          <a:endParaRPr lang="en-US"/>
        </a:p>
      </dgm:t>
    </dgm:pt>
    <dgm:pt modelId="{7C607ED7-6149-46A9-8E4F-FC9208A128F4}" type="pres">
      <dgm:prSet presAssocID="{C4F77B7D-D92E-42F8-ADB9-716B6CA8100F}" presName="childText" presStyleLbl="bgAcc1" presStyleIdx="0" presStyleCnt="4" custLinFactNeighborX="13037">
        <dgm:presLayoutVars>
          <dgm:bulletEnabled val="1"/>
        </dgm:presLayoutVars>
      </dgm:prSet>
      <dgm:spPr/>
      <dgm:t>
        <a:bodyPr/>
        <a:lstStyle/>
        <a:p>
          <a:endParaRPr lang="en-US"/>
        </a:p>
      </dgm:t>
    </dgm:pt>
    <dgm:pt modelId="{DE449E14-39F2-4428-B1A8-044386374AD1}" type="pres">
      <dgm:prSet presAssocID="{388D4351-B66B-491C-9458-49273AC55E7A}" presName="Name13" presStyleLbl="parChTrans1D2" presStyleIdx="1" presStyleCnt="4"/>
      <dgm:spPr/>
      <dgm:t>
        <a:bodyPr/>
        <a:lstStyle/>
        <a:p>
          <a:endParaRPr lang="en-US"/>
        </a:p>
      </dgm:t>
    </dgm:pt>
    <dgm:pt modelId="{C85A6D38-2962-4510-AF00-F6E4CAE3BD4D}" type="pres">
      <dgm:prSet presAssocID="{B7308134-308C-43C7-B3A5-3A4B956FBA33}" presName="childText" presStyleLbl="bgAcc1" presStyleIdx="1" presStyleCnt="4" custLinFactNeighborX="13037">
        <dgm:presLayoutVars>
          <dgm:bulletEnabled val="1"/>
        </dgm:presLayoutVars>
      </dgm:prSet>
      <dgm:spPr/>
      <dgm:t>
        <a:bodyPr/>
        <a:lstStyle/>
        <a:p>
          <a:endParaRPr lang="en-US"/>
        </a:p>
      </dgm:t>
    </dgm:pt>
    <dgm:pt modelId="{DF6E0753-971C-4DBD-8452-B8E5D6F744EB}" type="pres">
      <dgm:prSet presAssocID="{1D1B21B4-3EAA-4E41-B79A-3763E027E567}" presName="root" presStyleCnt="0"/>
      <dgm:spPr/>
    </dgm:pt>
    <dgm:pt modelId="{30E6E49A-8087-4BFC-9985-96CE7F18A376}" type="pres">
      <dgm:prSet presAssocID="{1D1B21B4-3EAA-4E41-B79A-3763E027E567}" presName="rootComposite" presStyleCnt="0"/>
      <dgm:spPr/>
    </dgm:pt>
    <dgm:pt modelId="{253F7A85-8DFA-4E1E-A11F-CC6B408B9ECD}" type="pres">
      <dgm:prSet presAssocID="{1D1B21B4-3EAA-4E41-B79A-3763E027E567}" presName="rootText" presStyleLbl="node1" presStyleIdx="1" presStyleCnt="2"/>
      <dgm:spPr/>
      <dgm:t>
        <a:bodyPr/>
        <a:lstStyle/>
        <a:p>
          <a:endParaRPr lang="en-US"/>
        </a:p>
      </dgm:t>
    </dgm:pt>
    <dgm:pt modelId="{4D6EE8FC-F1B2-4A37-AC5B-0B4A264D4867}" type="pres">
      <dgm:prSet presAssocID="{1D1B21B4-3EAA-4E41-B79A-3763E027E567}" presName="rootConnector" presStyleLbl="node1" presStyleIdx="1" presStyleCnt="2"/>
      <dgm:spPr/>
      <dgm:t>
        <a:bodyPr/>
        <a:lstStyle/>
        <a:p>
          <a:endParaRPr lang="en-US"/>
        </a:p>
      </dgm:t>
    </dgm:pt>
    <dgm:pt modelId="{284E51E1-7E21-4CE7-85C1-6E60C6B1BAA0}" type="pres">
      <dgm:prSet presAssocID="{1D1B21B4-3EAA-4E41-B79A-3763E027E567}" presName="childShape" presStyleCnt="0"/>
      <dgm:spPr/>
    </dgm:pt>
    <dgm:pt modelId="{437A4AA8-51EC-4826-A0EB-5B935C7F25B8}" type="pres">
      <dgm:prSet presAssocID="{386DCC64-906F-4A2D-9F2D-36E5D0B3298A}" presName="Name13" presStyleLbl="parChTrans1D2" presStyleIdx="2" presStyleCnt="4"/>
      <dgm:spPr/>
      <dgm:t>
        <a:bodyPr/>
        <a:lstStyle/>
        <a:p>
          <a:endParaRPr lang="en-US"/>
        </a:p>
      </dgm:t>
    </dgm:pt>
    <dgm:pt modelId="{BCE5F867-D941-4894-BF98-8DB229A830FA}" type="pres">
      <dgm:prSet presAssocID="{6F44491B-C1FA-4D14-B559-D9559BC07F3E}" presName="childText" presStyleLbl="bgAcc1" presStyleIdx="2" presStyleCnt="4">
        <dgm:presLayoutVars>
          <dgm:bulletEnabled val="1"/>
        </dgm:presLayoutVars>
      </dgm:prSet>
      <dgm:spPr/>
      <dgm:t>
        <a:bodyPr/>
        <a:lstStyle/>
        <a:p>
          <a:endParaRPr lang="en-US"/>
        </a:p>
      </dgm:t>
    </dgm:pt>
    <dgm:pt modelId="{C0D7351E-BF65-4291-92B0-642B752FC5B1}" type="pres">
      <dgm:prSet presAssocID="{1CD0D74E-0E30-448D-8BA8-0E61B26EDC2A}" presName="Name13" presStyleLbl="parChTrans1D2" presStyleIdx="3" presStyleCnt="4"/>
      <dgm:spPr/>
      <dgm:t>
        <a:bodyPr/>
        <a:lstStyle/>
        <a:p>
          <a:endParaRPr lang="en-US"/>
        </a:p>
      </dgm:t>
    </dgm:pt>
    <dgm:pt modelId="{4F250AA4-9B88-4B74-875F-F14794B063FA}" type="pres">
      <dgm:prSet presAssocID="{4BB032E4-F617-47BB-BB5F-BE35217D28F7}" presName="childText" presStyleLbl="bgAcc1" presStyleIdx="3" presStyleCnt="4">
        <dgm:presLayoutVars>
          <dgm:bulletEnabled val="1"/>
        </dgm:presLayoutVars>
      </dgm:prSet>
      <dgm:spPr/>
      <dgm:t>
        <a:bodyPr/>
        <a:lstStyle/>
        <a:p>
          <a:endParaRPr lang="en-US"/>
        </a:p>
      </dgm:t>
    </dgm:pt>
  </dgm:ptLst>
  <dgm:cxnLst>
    <dgm:cxn modelId="{1DC059A1-345E-49B3-AD85-52348F04DF6D}" srcId="{EAF28DE9-2DF5-4AA3-B4ED-5D7A0C387281}" destId="{E7486416-A834-4856-9E96-31C59EC4185A}" srcOrd="0" destOrd="0" parTransId="{1B1A18B2-6ED5-4B75-B150-5B3F797E4439}" sibTransId="{E0FD719F-5249-4ED5-90BC-90133BA11FDC}"/>
    <dgm:cxn modelId="{18B7FCE3-A481-4D09-B958-04BDB080C3A3}" type="presOf" srcId="{4BB032E4-F617-47BB-BB5F-BE35217D28F7}" destId="{4F250AA4-9B88-4B74-875F-F14794B063FA}" srcOrd="0" destOrd="0" presId="urn:microsoft.com/office/officeart/2005/8/layout/hierarchy3"/>
    <dgm:cxn modelId="{72BDB182-4BB2-4F77-BC69-38AA0DB27F8F}" srcId="{1D1B21B4-3EAA-4E41-B79A-3763E027E567}" destId="{4BB032E4-F617-47BB-BB5F-BE35217D28F7}" srcOrd="1" destOrd="0" parTransId="{1CD0D74E-0E30-448D-8BA8-0E61B26EDC2A}" sibTransId="{D4649B13-9FAC-4A99-AE1E-23636A825B51}"/>
    <dgm:cxn modelId="{642D19F8-1370-4B12-98E7-401FDDB45412}" type="presOf" srcId="{1D1B21B4-3EAA-4E41-B79A-3763E027E567}" destId="{253F7A85-8DFA-4E1E-A11F-CC6B408B9ECD}" srcOrd="0" destOrd="0" presId="urn:microsoft.com/office/officeart/2005/8/layout/hierarchy3"/>
    <dgm:cxn modelId="{91EF6924-171F-4BB6-B430-02081E064E00}" type="presOf" srcId="{6F44491B-C1FA-4D14-B559-D9559BC07F3E}" destId="{BCE5F867-D941-4894-BF98-8DB229A830FA}" srcOrd="0" destOrd="0" presId="urn:microsoft.com/office/officeart/2005/8/layout/hierarchy3"/>
    <dgm:cxn modelId="{CC6B9507-0B2D-49AF-8DB6-2DDF17A3491C}" type="presOf" srcId="{D0EC1D43-96C1-4065-9093-089DE12B9EC4}" destId="{5DC8E3A3-18BC-47C3-B0F0-6DA79987CA55}" srcOrd="0" destOrd="0" presId="urn:microsoft.com/office/officeart/2005/8/layout/hierarchy3"/>
    <dgm:cxn modelId="{A4048548-7B8D-4ACE-943F-2D91EC44CE8D}" type="presOf" srcId="{EAF28DE9-2DF5-4AA3-B4ED-5D7A0C387281}" destId="{082762BC-6377-4995-AB22-584259F0FC17}" srcOrd="0" destOrd="0" presId="urn:microsoft.com/office/officeart/2005/8/layout/hierarchy3"/>
    <dgm:cxn modelId="{E22F6E5D-D2AF-460C-8CCF-BAB269A128C4}" srcId="{1D1B21B4-3EAA-4E41-B79A-3763E027E567}" destId="{6F44491B-C1FA-4D14-B559-D9559BC07F3E}" srcOrd="0" destOrd="0" parTransId="{386DCC64-906F-4A2D-9F2D-36E5D0B3298A}" sibTransId="{4F03264A-4EE9-4E5A-92EA-ED0482D86123}"/>
    <dgm:cxn modelId="{B56787CD-D7BF-4857-B80A-DA86224E1D04}" type="presOf" srcId="{386DCC64-906F-4A2D-9F2D-36E5D0B3298A}" destId="{437A4AA8-51EC-4826-A0EB-5B935C7F25B8}" srcOrd="0" destOrd="0" presId="urn:microsoft.com/office/officeart/2005/8/layout/hierarchy3"/>
    <dgm:cxn modelId="{B9484C72-168B-42B7-8EBD-D1EA9837FFD7}" type="presOf" srcId="{E7486416-A834-4856-9E96-31C59EC4185A}" destId="{C175B870-01CC-4538-BC3F-C38C16B3F85E}" srcOrd="1" destOrd="0" presId="urn:microsoft.com/office/officeart/2005/8/layout/hierarchy3"/>
    <dgm:cxn modelId="{2C96B5AE-9189-459B-BCBD-B95F6D0F9EC5}" type="presOf" srcId="{1CD0D74E-0E30-448D-8BA8-0E61B26EDC2A}" destId="{C0D7351E-BF65-4291-92B0-642B752FC5B1}" srcOrd="0" destOrd="0" presId="urn:microsoft.com/office/officeart/2005/8/layout/hierarchy3"/>
    <dgm:cxn modelId="{08002D83-2015-4551-8D19-A6223DC13954}" srcId="{E7486416-A834-4856-9E96-31C59EC4185A}" destId="{B7308134-308C-43C7-B3A5-3A4B956FBA33}" srcOrd="1" destOrd="0" parTransId="{388D4351-B66B-491C-9458-49273AC55E7A}" sibTransId="{3F9FEF5E-12C3-449F-86F4-F1BDB3F159D9}"/>
    <dgm:cxn modelId="{E6340299-EFB2-4D6E-8313-8F345E57775B}" type="presOf" srcId="{E7486416-A834-4856-9E96-31C59EC4185A}" destId="{0D539272-EE37-41AB-86D4-E6B32CEBABA2}" srcOrd="0" destOrd="0" presId="urn:microsoft.com/office/officeart/2005/8/layout/hierarchy3"/>
    <dgm:cxn modelId="{E15F5980-8E7A-411C-8E25-0929F2B4DAE8}" type="presOf" srcId="{388D4351-B66B-491C-9458-49273AC55E7A}" destId="{DE449E14-39F2-4428-B1A8-044386374AD1}" srcOrd="0" destOrd="0" presId="urn:microsoft.com/office/officeart/2005/8/layout/hierarchy3"/>
    <dgm:cxn modelId="{DD6A9C8F-7341-472A-85C1-BE33939E2F97}" type="presOf" srcId="{C4F77B7D-D92E-42F8-ADB9-716B6CA8100F}" destId="{7C607ED7-6149-46A9-8E4F-FC9208A128F4}" srcOrd="0" destOrd="0" presId="urn:microsoft.com/office/officeart/2005/8/layout/hierarchy3"/>
    <dgm:cxn modelId="{A5791BC3-B60F-4819-95B4-67ADFF82A3F5}" srcId="{E7486416-A834-4856-9E96-31C59EC4185A}" destId="{C4F77B7D-D92E-42F8-ADB9-716B6CA8100F}" srcOrd="0" destOrd="0" parTransId="{D0EC1D43-96C1-4065-9093-089DE12B9EC4}" sibTransId="{106DBAE7-8F7C-4AD8-BF12-E7DE0326D745}"/>
    <dgm:cxn modelId="{019E4EAB-F2FD-492E-A4C4-A27E427305A1}" srcId="{EAF28DE9-2DF5-4AA3-B4ED-5D7A0C387281}" destId="{1D1B21B4-3EAA-4E41-B79A-3763E027E567}" srcOrd="1" destOrd="0" parTransId="{01312ECC-2DE8-44EF-925F-798602AC64CC}" sibTransId="{A63CA3C8-9710-46E5-BB89-4DF997851823}"/>
    <dgm:cxn modelId="{085F95EB-8A97-4FDD-96D4-9E2BB4C2854B}" type="presOf" srcId="{1D1B21B4-3EAA-4E41-B79A-3763E027E567}" destId="{4D6EE8FC-F1B2-4A37-AC5B-0B4A264D4867}" srcOrd="1" destOrd="0" presId="urn:microsoft.com/office/officeart/2005/8/layout/hierarchy3"/>
    <dgm:cxn modelId="{49C72F0A-5C1C-43D4-9041-E95697057D6E}" type="presOf" srcId="{B7308134-308C-43C7-B3A5-3A4B956FBA33}" destId="{C85A6D38-2962-4510-AF00-F6E4CAE3BD4D}" srcOrd="0" destOrd="0" presId="urn:microsoft.com/office/officeart/2005/8/layout/hierarchy3"/>
    <dgm:cxn modelId="{ACF51955-3081-434B-BA9C-1D7CB1BF9A57}" type="presParOf" srcId="{082762BC-6377-4995-AB22-584259F0FC17}" destId="{240F05DD-30D4-4450-8444-F3987A26C912}" srcOrd="0" destOrd="0" presId="urn:microsoft.com/office/officeart/2005/8/layout/hierarchy3"/>
    <dgm:cxn modelId="{7080A41F-6215-4E88-A117-35CE6C03EB8E}" type="presParOf" srcId="{240F05DD-30D4-4450-8444-F3987A26C912}" destId="{C706DA9E-8AAE-45CF-8470-16F2B1F9D38F}" srcOrd="0" destOrd="0" presId="urn:microsoft.com/office/officeart/2005/8/layout/hierarchy3"/>
    <dgm:cxn modelId="{ADF4E524-3A66-4978-A5B7-FEEC4F8D6D72}" type="presParOf" srcId="{C706DA9E-8AAE-45CF-8470-16F2B1F9D38F}" destId="{0D539272-EE37-41AB-86D4-E6B32CEBABA2}" srcOrd="0" destOrd="0" presId="urn:microsoft.com/office/officeart/2005/8/layout/hierarchy3"/>
    <dgm:cxn modelId="{3CD602D1-8831-46D1-8DFE-F2ABB9DACBAE}" type="presParOf" srcId="{C706DA9E-8AAE-45CF-8470-16F2B1F9D38F}" destId="{C175B870-01CC-4538-BC3F-C38C16B3F85E}" srcOrd="1" destOrd="0" presId="urn:microsoft.com/office/officeart/2005/8/layout/hierarchy3"/>
    <dgm:cxn modelId="{96279060-45F4-4298-974E-47FDF0BF00B9}" type="presParOf" srcId="{240F05DD-30D4-4450-8444-F3987A26C912}" destId="{1E9D79DC-8329-4C0B-9E09-B24724D9E07F}" srcOrd="1" destOrd="0" presId="urn:microsoft.com/office/officeart/2005/8/layout/hierarchy3"/>
    <dgm:cxn modelId="{4D5B5588-FB5D-429E-9B7B-44C70352B16C}" type="presParOf" srcId="{1E9D79DC-8329-4C0B-9E09-B24724D9E07F}" destId="{5DC8E3A3-18BC-47C3-B0F0-6DA79987CA55}" srcOrd="0" destOrd="0" presId="urn:microsoft.com/office/officeart/2005/8/layout/hierarchy3"/>
    <dgm:cxn modelId="{C565CD60-638E-4A4E-A6F2-D982F8985BAC}" type="presParOf" srcId="{1E9D79DC-8329-4C0B-9E09-B24724D9E07F}" destId="{7C607ED7-6149-46A9-8E4F-FC9208A128F4}" srcOrd="1" destOrd="0" presId="urn:microsoft.com/office/officeart/2005/8/layout/hierarchy3"/>
    <dgm:cxn modelId="{E9A546A7-6A56-4566-9489-DAA00C10E399}" type="presParOf" srcId="{1E9D79DC-8329-4C0B-9E09-B24724D9E07F}" destId="{DE449E14-39F2-4428-B1A8-044386374AD1}" srcOrd="2" destOrd="0" presId="urn:microsoft.com/office/officeart/2005/8/layout/hierarchy3"/>
    <dgm:cxn modelId="{E3EF52D6-98A8-4CD9-BB8D-DED5E66EC0BC}" type="presParOf" srcId="{1E9D79DC-8329-4C0B-9E09-B24724D9E07F}" destId="{C85A6D38-2962-4510-AF00-F6E4CAE3BD4D}" srcOrd="3" destOrd="0" presId="urn:microsoft.com/office/officeart/2005/8/layout/hierarchy3"/>
    <dgm:cxn modelId="{D5D89175-C1A2-4E11-97EB-40258E3A035B}" type="presParOf" srcId="{082762BC-6377-4995-AB22-584259F0FC17}" destId="{DF6E0753-971C-4DBD-8452-B8E5D6F744EB}" srcOrd="1" destOrd="0" presId="urn:microsoft.com/office/officeart/2005/8/layout/hierarchy3"/>
    <dgm:cxn modelId="{8BD15F4E-F0A1-4D2E-B08C-4AC4FF196436}" type="presParOf" srcId="{DF6E0753-971C-4DBD-8452-B8E5D6F744EB}" destId="{30E6E49A-8087-4BFC-9985-96CE7F18A376}" srcOrd="0" destOrd="0" presId="urn:microsoft.com/office/officeart/2005/8/layout/hierarchy3"/>
    <dgm:cxn modelId="{4E606A97-1FD4-4741-8EB3-A2C02CD4B647}" type="presParOf" srcId="{30E6E49A-8087-4BFC-9985-96CE7F18A376}" destId="{253F7A85-8DFA-4E1E-A11F-CC6B408B9ECD}" srcOrd="0" destOrd="0" presId="urn:microsoft.com/office/officeart/2005/8/layout/hierarchy3"/>
    <dgm:cxn modelId="{25505648-586A-4269-BA8C-E3BEE96A96CF}" type="presParOf" srcId="{30E6E49A-8087-4BFC-9985-96CE7F18A376}" destId="{4D6EE8FC-F1B2-4A37-AC5B-0B4A264D4867}" srcOrd="1" destOrd="0" presId="urn:microsoft.com/office/officeart/2005/8/layout/hierarchy3"/>
    <dgm:cxn modelId="{DFB24E3C-DE37-4B67-8739-45351975EECA}" type="presParOf" srcId="{DF6E0753-971C-4DBD-8452-B8E5D6F744EB}" destId="{284E51E1-7E21-4CE7-85C1-6E60C6B1BAA0}" srcOrd="1" destOrd="0" presId="urn:microsoft.com/office/officeart/2005/8/layout/hierarchy3"/>
    <dgm:cxn modelId="{B7EE5A32-2F17-4D38-A39F-832D88B48723}" type="presParOf" srcId="{284E51E1-7E21-4CE7-85C1-6E60C6B1BAA0}" destId="{437A4AA8-51EC-4826-A0EB-5B935C7F25B8}" srcOrd="0" destOrd="0" presId="urn:microsoft.com/office/officeart/2005/8/layout/hierarchy3"/>
    <dgm:cxn modelId="{99BD97C7-D1E3-4749-BEA0-3DA7CA5898D4}" type="presParOf" srcId="{284E51E1-7E21-4CE7-85C1-6E60C6B1BAA0}" destId="{BCE5F867-D941-4894-BF98-8DB229A830FA}" srcOrd="1" destOrd="0" presId="urn:microsoft.com/office/officeart/2005/8/layout/hierarchy3"/>
    <dgm:cxn modelId="{396CF49B-42EE-4EFA-B8DD-933AA25FBD1D}" type="presParOf" srcId="{284E51E1-7E21-4CE7-85C1-6E60C6B1BAA0}" destId="{C0D7351E-BF65-4291-92B0-642B752FC5B1}" srcOrd="2" destOrd="0" presId="urn:microsoft.com/office/officeart/2005/8/layout/hierarchy3"/>
    <dgm:cxn modelId="{E5703412-0616-412B-BE4E-BD24331F45AD}" type="presParOf" srcId="{284E51E1-7E21-4CE7-85C1-6E60C6B1BAA0}" destId="{4F250AA4-9B88-4B74-875F-F14794B063F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39272-EE37-41AB-86D4-E6B32CEBABA2}">
      <dsp:nvSpPr>
        <dsp:cNvPr id="0" name=""/>
        <dsp:cNvSpPr/>
      </dsp:nvSpPr>
      <dsp:spPr>
        <a:xfrm>
          <a:off x="54787" y="279"/>
          <a:ext cx="2525166" cy="126258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smtClean="0"/>
            <a:t>Bracketing Methods</a:t>
          </a:r>
          <a:endParaRPr lang="en-US" sz="3100" kern="1200" dirty="0"/>
        </a:p>
      </dsp:txBody>
      <dsp:txXfrm>
        <a:off x="91767" y="37259"/>
        <a:ext cx="2451206" cy="1188623"/>
      </dsp:txXfrm>
    </dsp:sp>
    <dsp:sp modelId="{5DC8E3A3-18BC-47C3-B0F0-6DA79987CA55}">
      <dsp:nvSpPr>
        <dsp:cNvPr id="0" name=""/>
        <dsp:cNvSpPr/>
      </dsp:nvSpPr>
      <dsp:spPr>
        <a:xfrm>
          <a:off x="307304" y="1262862"/>
          <a:ext cx="263364" cy="946937"/>
        </a:xfrm>
        <a:custGeom>
          <a:avLst/>
          <a:gdLst/>
          <a:ahLst/>
          <a:cxnLst/>
          <a:rect l="0" t="0" r="0" b="0"/>
          <a:pathLst>
            <a:path>
              <a:moveTo>
                <a:pt x="0" y="0"/>
              </a:moveTo>
              <a:lnTo>
                <a:pt x="0" y="946937"/>
              </a:lnTo>
              <a:lnTo>
                <a:pt x="263364" y="94693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607ED7-6149-46A9-8E4F-FC9208A128F4}">
      <dsp:nvSpPr>
        <dsp:cNvPr id="0" name=""/>
        <dsp:cNvSpPr/>
      </dsp:nvSpPr>
      <dsp:spPr>
        <a:xfrm>
          <a:off x="570668" y="1578508"/>
          <a:ext cx="2020133" cy="1262583"/>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Bisection Method</a:t>
          </a:r>
          <a:endParaRPr lang="en-US" sz="2100" kern="1200" dirty="0">
            <a:solidFill>
              <a:schemeClr val="tx1"/>
            </a:solidFill>
          </a:endParaRPr>
        </a:p>
      </dsp:txBody>
      <dsp:txXfrm>
        <a:off x="607648" y="1615488"/>
        <a:ext cx="1946173" cy="1188623"/>
      </dsp:txXfrm>
    </dsp:sp>
    <dsp:sp modelId="{DE449E14-39F2-4428-B1A8-044386374AD1}">
      <dsp:nvSpPr>
        <dsp:cNvPr id="0" name=""/>
        <dsp:cNvSpPr/>
      </dsp:nvSpPr>
      <dsp:spPr>
        <a:xfrm>
          <a:off x="307304" y="1262862"/>
          <a:ext cx="263364" cy="2525166"/>
        </a:xfrm>
        <a:custGeom>
          <a:avLst/>
          <a:gdLst/>
          <a:ahLst/>
          <a:cxnLst/>
          <a:rect l="0" t="0" r="0" b="0"/>
          <a:pathLst>
            <a:path>
              <a:moveTo>
                <a:pt x="0" y="0"/>
              </a:moveTo>
              <a:lnTo>
                <a:pt x="0" y="2525166"/>
              </a:lnTo>
              <a:lnTo>
                <a:pt x="263364" y="25251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A6D38-2962-4510-AF00-F6E4CAE3BD4D}">
      <dsp:nvSpPr>
        <dsp:cNvPr id="0" name=""/>
        <dsp:cNvSpPr/>
      </dsp:nvSpPr>
      <dsp:spPr>
        <a:xfrm>
          <a:off x="570668" y="3156737"/>
          <a:ext cx="2020133" cy="1262583"/>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False Position Method</a:t>
          </a:r>
          <a:endParaRPr lang="en-US" sz="2100" kern="1200" dirty="0"/>
        </a:p>
      </dsp:txBody>
      <dsp:txXfrm>
        <a:off x="607648" y="3193717"/>
        <a:ext cx="1946173" cy="1188623"/>
      </dsp:txXfrm>
    </dsp:sp>
    <dsp:sp modelId="{253F7A85-8DFA-4E1E-A11F-CC6B408B9ECD}">
      <dsp:nvSpPr>
        <dsp:cNvPr id="0" name=""/>
        <dsp:cNvSpPr/>
      </dsp:nvSpPr>
      <dsp:spPr>
        <a:xfrm>
          <a:off x="3211245" y="279"/>
          <a:ext cx="2525166" cy="126258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smtClean="0"/>
            <a:t>Open Methods</a:t>
          </a:r>
          <a:endParaRPr lang="en-US" sz="3100" kern="1200" dirty="0"/>
        </a:p>
      </dsp:txBody>
      <dsp:txXfrm>
        <a:off x="3248225" y="37259"/>
        <a:ext cx="2451206" cy="1188623"/>
      </dsp:txXfrm>
    </dsp:sp>
    <dsp:sp modelId="{437A4AA8-51EC-4826-A0EB-5B935C7F25B8}">
      <dsp:nvSpPr>
        <dsp:cNvPr id="0" name=""/>
        <dsp:cNvSpPr/>
      </dsp:nvSpPr>
      <dsp:spPr>
        <a:xfrm>
          <a:off x="3463762" y="1262862"/>
          <a:ext cx="252516" cy="946937"/>
        </a:xfrm>
        <a:custGeom>
          <a:avLst/>
          <a:gdLst/>
          <a:ahLst/>
          <a:cxnLst/>
          <a:rect l="0" t="0" r="0" b="0"/>
          <a:pathLst>
            <a:path>
              <a:moveTo>
                <a:pt x="0" y="0"/>
              </a:moveTo>
              <a:lnTo>
                <a:pt x="0" y="946937"/>
              </a:lnTo>
              <a:lnTo>
                <a:pt x="252516" y="94693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E5F867-D941-4894-BF98-8DB229A830FA}">
      <dsp:nvSpPr>
        <dsp:cNvPr id="0" name=""/>
        <dsp:cNvSpPr/>
      </dsp:nvSpPr>
      <dsp:spPr>
        <a:xfrm>
          <a:off x="3716279" y="1578508"/>
          <a:ext cx="2020133" cy="1262583"/>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Newton </a:t>
          </a:r>
          <a:r>
            <a:rPr lang="en-US" sz="2100" kern="1200" dirty="0" err="1" smtClean="0"/>
            <a:t>Raphson</a:t>
          </a:r>
          <a:r>
            <a:rPr lang="en-US" sz="2100" kern="1200" dirty="0" smtClean="0"/>
            <a:t> Method</a:t>
          </a:r>
          <a:endParaRPr lang="en-US" sz="2100" kern="1200" dirty="0"/>
        </a:p>
      </dsp:txBody>
      <dsp:txXfrm>
        <a:off x="3753259" y="1615488"/>
        <a:ext cx="1946173" cy="1188623"/>
      </dsp:txXfrm>
    </dsp:sp>
    <dsp:sp modelId="{C0D7351E-BF65-4291-92B0-642B752FC5B1}">
      <dsp:nvSpPr>
        <dsp:cNvPr id="0" name=""/>
        <dsp:cNvSpPr/>
      </dsp:nvSpPr>
      <dsp:spPr>
        <a:xfrm>
          <a:off x="3463762" y="1262862"/>
          <a:ext cx="252516" cy="2525166"/>
        </a:xfrm>
        <a:custGeom>
          <a:avLst/>
          <a:gdLst/>
          <a:ahLst/>
          <a:cxnLst/>
          <a:rect l="0" t="0" r="0" b="0"/>
          <a:pathLst>
            <a:path>
              <a:moveTo>
                <a:pt x="0" y="0"/>
              </a:moveTo>
              <a:lnTo>
                <a:pt x="0" y="2525166"/>
              </a:lnTo>
              <a:lnTo>
                <a:pt x="252516" y="25251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250AA4-9B88-4B74-875F-F14794B063FA}">
      <dsp:nvSpPr>
        <dsp:cNvPr id="0" name=""/>
        <dsp:cNvSpPr/>
      </dsp:nvSpPr>
      <dsp:spPr>
        <a:xfrm>
          <a:off x="3716279" y="3156737"/>
          <a:ext cx="2020133" cy="1262583"/>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Secant Method</a:t>
          </a:r>
          <a:endParaRPr lang="en-US" sz="2100" kern="1200" dirty="0"/>
        </a:p>
      </dsp:txBody>
      <dsp:txXfrm>
        <a:off x="3753259" y="3193717"/>
        <a:ext cx="1946173" cy="11886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3670B4EA-DA8B-4648-AED4-1CA047C25F25}" type="datetimeFigureOut">
              <a:rPr lang="en-US" smtClean="0"/>
              <a:t>2/9/2023</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594C0450-2427-40A6-8D92-1463069E2B0E}" type="slidenum">
              <a:rPr lang="en-US" smtClean="0"/>
              <a:t>‹#›</a:t>
            </a:fld>
            <a:endParaRPr lang="en-US"/>
          </a:p>
        </p:txBody>
      </p:sp>
    </p:spTree>
    <p:extLst>
      <p:ext uri="{BB962C8B-B14F-4D97-AF65-F5344CB8AC3E}">
        <p14:creationId xmlns:p14="http://schemas.microsoft.com/office/powerpoint/2010/main" val="2671113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5138"/>
          </a:xfrm>
          <a:prstGeom prst="rect">
            <a:avLst/>
          </a:prstGeom>
        </p:spPr>
        <p:txBody>
          <a:bodyPr vert="horz" lIns="91440" tIns="45720" rIns="91440" bIns="45720" rtlCol="0"/>
          <a:lstStyle>
            <a:lvl1pPr algn="r">
              <a:defRPr sz="1200"/>
            </a:lvl1pPr>
          </a:lstStyle>
          <a:p>
            <a:fld id="{6BE15CB2-B05C-4A37-8C8B-2667A2FB4E6B}" type="datetimeFigureOut">
              <a:rPr lang="en-US" smtClean="0"/>
              <a:t>2/9/2023</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21188"/>
            <a:ext cx="5643563" cy="4189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5138"/>
          </a:xfrm>
          <a:prstGeom prst="rect">
            <a:avLst/>
          </a:prstGeom>
        </p:spPr>
        <p:txBody>
          <a:bodyPr vert="horz" lIns="91440" tIns="45720" rIns="91440" bIns="45720" rtlCol="0" anchor="b"/>
          <a:lstStyle>
            <a:lvl1pPr algn="r">
              <a:defRPr sz="1200"/>
            </a:lvl1pPr>
          </a:lstStyle>
          <a:p>
            <a:fld id="{EDB45ACA-6610-4278-BEB5-B5CD17268D77}" type="slidenum">
              <a:rPr lang="en-US" smtClean="0"/>
              <a:t>‹#›</a:t>
            </a:fld>
            <a:endParaRPr lang="en-US"/>
          </a:p>
        </p:txBody>
      </p:sp>
    </p:spTree>
    <p:extLst>
      <p:ext uri="{BB962C8B-B14F-4D97-AF65-F5344CB8AC3E}">
        <p14:creationId xmlns:p14="http://schemas.microsoft.com/office/powerpoint/2010/main" val="27086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D03766-A954-4A08-88C1-61F196CFF323}" type="datetimeFigureOut">
              <a:rPr lang="en-US" smtClean="0"/>
              <a:t>2/9/2023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4E5D82D-32E8-4CC9-B5ED-3A63CE17F6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D03766-A954-4A08-88C1-61F196CFF323}" type="datetimeFigureOut">
              <a:rPr lang="en-US" smtClean="0"/>
              <a:t>2/9/2023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4D03766-A954-4A08-88C1-61F196CFF32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4D03766-A954-4A08-88C1-61F196CFF323}" type="datetimeFigureOut">
              <a:rPr lang="en-US" smtClean="0"/>
              <a:t>2/9/2023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4E5D82D-32E8-4CC9-B5ED-3A63CE17F62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D03766-A954-4A08-88C1-61F196CFF323}" type="datetimeFigureOut">
              <a:rPr lang="en-US" smtClean="0"/>
              <a:t>2/9/2023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4E5D82D-32E8-4CC9-B5ED-3A63CE17F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tifa.kanwal@seecs.edu.p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7543800" cy="1831975"/>
          </a:xfrm>
        </p:spPr>
        <p:txBody>
          <a:bodyPr/>
          <a:lstStyle/>
          <a:p>
            <a:r>
              <a:rPr lang="en-US" dirty="0" smtClean="0"/>
              <a:t>MATH-352</a:t>
            </a:r>
            <a:br>
              <a:rPr lang="en-US" dirty="0" smtClean="0"/>
            </a:br>
            <a:r>
              <a:rPr lang="en-US" dirty="0" smtClean="0"/>
              <a:t>Numerical Methods</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a:t>Atifa</a:t>
            </a:r>
            <a:r>
              <a:rPr lang="en-US" dirty="0"/>
              <a:t> </a:t>
            </a:r>
            <a:r>
              <a:rPr lang="en-US" dirty="0" err="1"/>
              <a:t>Kanwal</a:t>
            </a:r>
            <a:endParaRPr lang="en-US" dirty="0"/>
          </a:p>
          <a:p>
            <a:r>
              <a:rPr lang="en-US" dirty="0">
                <a:hlinkClick r:id="rId2"/>
              </a:rPr>
              <a:t>atifa.kanwal@seecs.edu.pk</a:t>
            </a:r>
            <a:endParaRPr lang="en-US" dirty="0"/>
          </a:p>
          <a:p>
            <a:r>
              <a:rPr lang="en-US" dirty="0"/>
              <a:t>Office # 303, Faculty Block, SEECS, NUST</a:t>
            </a:r>
          </a:p>
        </p:txBody>
      </p:sp>
    </p:spTree>
    <p:extLst>
      <p:ext uri="{BB962C8B-B14F-4D97-AF65-F5344CB8AC3E}">
        <p14:creationId xmlns:p14="http://schemas.microsoft.com/office/powerpoint/2010/main" val="65557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152400" y="1371600"/>
                <a:ext cx="8686800" cy="1646238"/>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sz="2600" b="1" dirty="0">
                    <a:solidFill>
                      <a:schemeClr val="accent1"/>
                    </a:solidFill>
                    <a:latin typeface="Calibri" pitchFamily="34" charset="0"/>
                  </a:rPr>
                  <a:t>Example 2</a:t>
                </a:r>
                <a:endParaRPr lang="en-US" sz="2600" b="1" dirty="0" smtClean="0">
                  <a:latin typeface="Calibri" pitchFamily="34" charset="0"/>
                </a:endParaRPr>
              </a:p>
              <a:p>
                <a:pPr marL="0" indent="0">
                  <a:buFont typeface="Wingdings 3"/>
                  <a:buNone/>
                </a:pPr>
                <a:r>
                  <a:rPr lang="en-US" sz="2200" dirty="0" smtClean="0">
                    <a:latin typeface="Calibri" pitchFamily="34" charset="0"/>
                  </a:rPr>
                  <a:t>Write </a:t>
                </a:r>
                <a:r>
                  <a:rPr lang="en-US" sz="2200" dirty="0" err="1" smtClean="0">
                    <a:latin typeface="Calibri" pitchFamily="34" charset="0"/>
                  </a:rPr>
                  <a:t>Maclaurin’s</a:t>
                </a:r>
                <a:r>
                  <a:rPr lang="en-US" sz="2200" dirty="0" smtClean="0">
                    <a:latin typeface="Calibri" pitchFamily="34" charset="0"/>
                  </a:rPr>
                  <a:t> series for </a:t>
                </a:r>
                <a14:m>
                  <m:oMath xmlns:m="http://schemas.openxmlformats.org/officeDocument/2006/math">
                    <m:sSup>
                      <m:sSupPr>
                        <m:ctrlPr>
                          <a:rPr lang="en-US" sz="2200" i="1" smtClean="0">
                            <a:latin typeface="Cambria Math"/>
                          </a:rPr>
                        </m:ctrlPr>
                      </m:sSupPr>
                      <m:e>
                        <m:r>
                          <a:rPr lang="en-US" sz="2200" b="0" i="1" smtClean="0">
                            <a:latin typeface="Cambria Math"/>
                          </a:rPr>
                          <m:t>𝑒</m:t>
                        </m:r>
                      </m:e>
                      <m:sup>
                        <m:r>
                          <a:rPr lang="en-US" sz="2200" b="0" i="1" smtClean="0">
                            <a:latin typeface="Cambria Math"/>
                          </a:rPr>
                          <m:t>𝑥</m:t>
                        </m:r>
                      </m:sup>
                    </m:sSup>
                  </m:oMath>
                </a14:m>
                <a:r>
                  <a:rPr lang="en-US" sz="2200" dirty="0" smtClean="0">
                    <a:latin typeface="Calibri" pitchFamily="34" charset="0"/>
                  </a:rPr>
                  <a:t>. Calculate </a:t>
                </a:r>
                <a14:m>
                  <m:oMath xmlns:m="http://schemas.openxmlformats.org/officeDocument/2006/math">
                    <m:r>
                      <a:rPr lang="en-US" sz="2200" b="0" i="1" smtClean="0">
                        <a:latin typeface="Cambria Math"/>
                      </a:rPr>
                      <m:t>𝑒</m:t>
                    </m:r>
                  </m:oMath>
                </a14:m>
                <a:r>
                  <a:rPr lang="en-US" sz="2200" dirty="0" smtClean="0">
                    <a:latin typeface="Calibri" pitchFamily="34" charset="0"/>
                  </a:rPr>
                  <a:t> with an error of less than </a:t>
                </a:r>
                <a14:m>
                  <m:oMath xmlns:m="http://schemas.openxmlformats.org/officeDocument/2006/math">
                    <m:sSup>
                      <m:sSupPr>
                        <m:ctrlPr>
                          <a:rPr lang="en-US" sz="2200" i="1" smtClean="0">
                            <a:latin typeface="Cambria Math"/>
                          </a:rPr>
                        </m:ctrlPr>
                      </m:sSupPr>
                      <m:e>
                        <m:r>
                          <a:rPr lang="en-US" sz="2200" b="0" i="1" smtClean="0">
                            <a:latin typeface="Cambria Math"/>
                          </a:rPr>
                          <m:t>10</m:t>
                        </m:r>
                      </m:e>
                      <m:sup>
                        <m:r>
                          <a:rPr lang="en-US" sz="2200" b="0" i="1" smtClean="0">
                            <a:latin typeface="Cambria Math"/>
                          </a:rPr>
                          <m:t>−6</m:t>
                        </m:r>
                      </m:sup>
                    </m:sSup>
                    <m:r>
                      <a:rPr lang="en-US" sz="2200" b="0" i="1" smtClean="0">
                        <a:latin typeface="Cambria Math"/>
                      </a:rPr>
                      <m:t>.</m:t>
                    </m:r>
                  </m:oMath>
                </a14:m>
                <a:endParaRPr lang="en-US" sz="2200" dirty="0" smtClean="0">
                  <a:latin typeface="Calibri" pitchFamily="34" charset="0"/>
                </a:endParaRPr>
              </a:p>
              <a:p>
                <a:pPr marL="0" indent="0">
                  <a:buFont typeface="Wingdings 3"/>
                  <a:buNone/>
                </a:pPr>
                <a:r>
                  <a:rPr lang="en-US" sz="2200" dirty="0" smtClean="0">
                    <a:latin typeface="Calibri" pitchFamily="34" charset="0"/>
                  </a:rPr>
                  <a:t>(</a:t>
                </a:r>
                <a14:m>
                  <m:oMath xmlns:m="http://schemas.openxmlformats.org/officeDocument/2006/math">
                    <m:sSup>
                      <m:sSupPr>
                        <m:ctrlPr>
                          <a:rPr lang="en-US" sz="2200" i="1">
                            <a:latin typeface="Cambria Math"/>
                          </a:rPr>
                        </m:ctrlPr>
                      </m:sSupPr>
                      <m:e>
                        <m:r>
                          <a:rPr lang="en-US" sz="2200" b="0" i="1">
                            <a:latin typeface="Cambria Math"/>
                          </a:rPr>
                          <m:t>10</m:t>
                        </m:r>
                      </m:e>
                      <m:sup>
                        <m:r>
                          <a:rPr lang="en-US" sz="2200" b="0" i="1">
                            <a:latin typeface="Cambria Math"/>
                          </a:rPr>
                          <m:t>−6</m:t>
                        </m:r>
                      </m:sup>
                    </m:sSup>
                    <m:r>
                      <a:rPr lang="en-US" sz="2200" b="0" i="1" smtClean="0">
                        <a:latin typeface="Cambria Math"/>
                      </a:rPr>
                      <m:t>=0.000001</m:t>
                    </m:r>
                  </m:oMath>
                </a14:m>
                <a:r>
                  <a:rPr lang="en-US" sz="2200" dirty="0" smtClean="0">
                    <a:latin typeface="Calibri" pitchFamily="34" charset="0"/>
                  </a:rPr>
                  <a:t>)</a:t>
                </a:r>
                <a:endParaRPr lang="en-US" sz="2200" dirty="0">
                  <a:latin typeface="Calibri" pitchFamily="34"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152400" y="1371600"/>
                <a:ext cx="8686800" cy="1646238"/>
              </a:xfrm>
              <a:prstGeom prst="rect">
                <a:avLst/>
              </a:prstGeom>
              <a:blipFill rotWithShape="1">
                <a:blip r:embed="rId2"/>
                <a:stretch>
                  <a:fillRect l="-1193" t="-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228600" y="3048000"/>
                <a:ext cx="8686800" cy="1935162"/>
              </a:xfrm>
              <a:prstGeom prst="rect">
                <a:avLst/>
              </a:prstGeom>
            </p:spPr>
            <p:txBody>
              <a:bodyPr>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sz="2400" b="1" dirty="0">
                    <a:solidFill>
                      <a:schemeClr val="accent1"/>
                    </a:solidFill>
                    <a:latin typeface="Calibri" pitchFamily="34" charset="0"/>
                  </a:rPr>
                  <a:t>Example </a:t>
                </a:r>
                <a:r>
                  <a:rPr lang="en-US" sz="2400" b="1" dirty="0" smtClean="0">
                    <a:solidFill>
                      <a:schemeClr val="accent1"/>
                    </a:solidFill>
                    <a:latin typeface="Calibri" pitchFamily="34" charset="0"/>
                  </a:rPr>
                  <a:t>3</a:t>
                </a:r>
                <a:endParaRPr lang="en-US" sz="2400" dirty="0" smtClean="0"/>
              </a:p>
              <a:p>
                <a:pPr marL="0" indent="0">
                  <a:buFont typeface="Wingdings 3"/>
                  <a:buNone/>
                </a:pPr>
                <a:r>
                  <a:rPr lang="en-US" sz="2200" dirty="0" smtClean="0">
                    <a:latin typeface="Calibri" pitchFamily="34" charset="0"/>
                  </a:rPr>
                  <a:t>Given    </a:t>
                </a:r>
                <a14:m>
                  <m:oMath xmlns:m="http://schemas.openxmlformats.org/officeDocument/2006/math">
                    <m:r>
                      <a:rPr lang="en-US" sz="2200" b="0" i="1">
                        <a:latin typeface="Cambria Math"/>
                      </a:rPr>
                      <m:t>𝑓</m:t>
                    </m:r>
                    <m:d>
                      <m:dPr>
                        <m:ctrlPr>
                          <a:rPr lang="en-US" sz="2200" i="1">
                            <a:latin typeface="Cambria Math"/>
                          </a:rPr>
                        </m:ctrlPr>
                      </m:dPr>
                      <m:e>
                        <m:r>
                          <a:rPr lang="en-US" sz="2200" b="0" i="1">
                            <a:latin typeface="Cambria Math"/>
                          </a:rPr>
                          <m:t>𝑥</m:t>
                        </m:r>
                      </m:e>
                    </m:d>
                    <m:r>
                      <a:rPr lang="en-US" sz="2200" b="0" i="1">
                        <a:latin typeface="Cambria Math"/>
                      </a:rPr>
                      <m:t>=</m:t>
                    </m:r>
                    <m:r>
                      <a:rPr lang="en-US" sz="2200" b="0" i="1" smtClean="0">
                        <a:latin typeface="Cambria Math"/>
                      </a:rPr>
                      <m:t>𝑠𝑖𝑛𝑥</m:t>
                    </m:r>
                  </m:oMath>
                </a14:m>
                <a:endParaRPr lang="en-US" sz="2200" dirty="0">
                  <a:latin typeface="Calibri" pitchFamily="34" charset="0"/>
                </a:endParaRPr>
              </a:p>
              <a:p>
                <a:pPr marL="457200" indent="-457200">
                  <a:buFont typeface="+mj-lt"/>
                  <a:buAutoNum type="alphaLcParenR"/>
                </a:pPr>
                <a:r>
                  <a:rPr lang="en-US" sz="2200" dirty="0">
                    <a:latin typeface="Calibri" pitchFamily="34" charset="0"/>
                  </a:rPr>
                  <a:t>Find </a:t>
                </a:r>
                <a:r>
                  <a:rPr lang="en-US" sz="2200" dirty="0" smtClean="0">
                    <a:latin typeface="Calibri" pitchFamily="34" charset="0"/>
                  </a:rPr>
                  <a:t>third Taylor </a:t>
                </a:r>
                <a:r>
                  <a:rPr lang="en-US" sz="2200" dirty="0">
                    <a:latin typeface="Calibri" pitchFamily="34" charset="0"/>
                  </a:rPr>
                  <a:t>polynomial  </a:t>
                </a:r>
                <a14:m>
                  <m:oMath xmlns:m="http://schemas.openxmlformats.org/officeDocument/2006/math">
                    <m:sSub>
                      <m:sSubPr>
                        <m:ctrlPr>
                          <a:rPr lang="en-US" sz="2200" i="1">
                            <a:latin typeface="Cambria Math"/>
                          </a:rPr>
                        </m:ctrlPr>
                      </m:sSubPr>
                      <m:e>
                        <m:r>
                          <a:rPr lang="en-US" sz="2200" b="0" i="1">
                            <a:latin typeface="Cambria Math"/>
                          </a:rPr>
                          <m:t>𝑃</m:t>
                        </m:r>
                      </m:e>
                      <m:sub>
                        <m:r>
                          <a:rPr lang="en-US" sz="2200" b="0" i="1" smtClean="0">
                            <a:latin typeface="Cambria Math"/>
                          </a:rPr>
                          <m:t>3</m:t>
                        </m:r>
                      </m:sub>
                    </m:sSub>
                    <m:r>
                      <a:rPr lang="en-US" sz="2200" b="0" i="1">
                        <a:latin typeface="Cambria Math"/>
                      </a:rPr>
                      <m:t>(</m:t>
                    </m:r>
                    <m:r>
                      <a:rPr lang="en-US" sz="2200" b="0" i="1">
                        <a:latin typeface="Cambria Math"/>
                      </a:rPr>
                      <m:t>𝑥</m:t>
                    </m:r>
                    <m:r>
                      <a:rPr lang="en-US" sz="2200" b="0" i="1">
                        <a:latin typeface="Cambria Math"/>
                      </a:rPr>
                      <m:t>)</m:t>
                    </m:r>
                  </m:oMath>
                </a14:m>
                <a:r>
                  <a:rPr lang="en-US" sz="2200" dirty="0">
                    <a:latin typeface="Calibri" pitchFamily="34" charset="0"/>
                  </a:rPr>
                  <a:t> of </a:t>
                </a:r>
                <a14:m>
                  <m:oMath xmlns:m="http://schemas.openxmlformats.org/officeDocument/2006/math">
                    <m:r>
                      <a:rPr lang="en-US" sz="2200" b="0" i="1">
                        <a:latin typeface="Cambria Math"/>
                      </a:rPr>
                      <m:t>𝑓</m:t>
                    </m:r>
                    <m:r>
                      <a:rPr lang="en-US" sz="2200" b="0" i="1">
                        <a:latin typeface="Cambria Math"/>
                      </a:rPr>
                      <m:t>(</m:t>
                    </m:r>
                    <m:r>
                      <a:rPr lang="en-US" sz="2200" b="0" i="1">
                        <a:latin typeface="Cambria Math"/>
                      </a:rPr>
                      <m:t>𝑥</m:t>
                    </m:r>
                    <m:r>
                      <a:rPr lang="en-US" sz="2200" b="0" i="1">
                        <a:latin typeface="Cambria Math"/>
                      </a:rPr>
                      <m:t>)</m:t>
                    </m:r>
                  </m:oMath>
                </a14:m>
                <a:r>
                  <a:rPr lang="en-US" sz="2200" dirty="0">
                    <a:latin typeface="Calibri" pitchFamily="34" charset="0"/>
                  </a:rPr>
                  <a:t> about </a:t>
                </a:r>
                <a14:m>
                  <m:oMath xmlns:m="http://schemas.openxmlformats.org/officeDocument/2006/math">
                    <m:r>
                      <a:rPr lang="en-US" sz="2200" b="0" i="1">
                        <a:latin typeface="Cambria Math"/>
                      </a:rPr>
                      <m:t>𝑥</m:t>
                    </m:r>
                    <m:r>
                      <a:rPr lang="en-US" sz="2200" b="0" i="1">
                        <a:latin typeface="Cambria Math"/>
                      </a:rPr>
                      <m:t>=0</m:t>
                    </m:r>
                  </m:oMath>
                </a14:m>
                <a:r>
                  <a:rPr lang="en-US" sz="2200" dirty="0" smtClean="0">
                    <a:latin typeface="Calibri" pitchFamily="34" charset="0"/>
                  </a:rPr>
                  <a:t>.</a:t>
                </a:r>
                <a:endParaRPr lang="en-US" sz="2200" dirty="0">
                  <a:latin typeface="Calibri" pitchFamily="34" charset="0"/>
                </a:endParaRPr>
              </a:p>
              <a:p>
                <a:pPr marL="457200" indent="-457200">
                  <a:buFont typeface="+mj-lt"/>
                  <a:buAutoNum type="alphaLcParenR"/>
                </a:pPr>
                <a:r>
                  <a:rPr lang="en-US" sz="2200" dirty="0" smtClean="0">
                    <a:latin typeface="Calibri" pitchFamily="34" charset="0"/>
                  </a:rPr>
                  <a:t>For </a:t>
                </a:r>
                <a:r>
                  <a:rPr lang="en-US" sz="2200" dirty="0">
                    <a:latin typeface="Calibri" pitchFamily="34" charset="0"/>
                  </a:rPr>
                  <a:t>approximately what values of   </a:t>
                </a:r>
                <a14:m>
                  <m:oMath xmlns:m="http://schemas.openxmlformats.org/officeDocument/2006/math">
                    <m:r>
                      <a:rPr lang="en-US" sz="2200" b="0" i="1">
                        <a:latin typeface="Cambria Math"/>
                      </a:rPr>
                      <m:t>𝑥</m:t>
                    </m:r>
                  </m:oMath>
                </a14:m>
                <a:r>
                  <a:rPr lang="en-US" sz="2200" dirty="0">
                    <a:latin typeface="Calibri" pitchFamily="34" charset="0"/>
                  </a:rPr>
                  <a:t>  can you replace </a:t>
                </a:r>
                <a14:m>
                  <m:oMath xmlns:m="http://schemas.openxmlformats.org/officeDocument/2006/math">
                    <m:r>
                      <a:rPr lang="en-US" sz="2200" b="0" i="1">
                        <a:latin typeface="Cambria Math"/>
                      </a:rPr>
                      <m:t>𝑓</m:t>
                    </m:r>
                    <m:d>
                      <m:dPr>
                        <m:ctrlPr>
                          <a:rPr lang="en-US" sz="2200" i="1">
                            <a:latin typeface="Cambria Math"/>
                          </a:rPr>
                        </m:ctrlPr>
                      </m:dPr>
                      <m:e>
                        <m:r>
                          <a:rPr lang="en-US" sz="2200" b="0" i="1">
                            <a:latin typeface="Cambria Math"/>
                          </a:rPr>
                          <m:t>𝑥</m:t>
                        </m:r>
                      </m:e>
                    </m:d>
                  </m:oMath>
                </a14:m>
                <a:r>
                  <a:rPr lang="en-US" sz="2200" dirty="0">
                    <a:latin typeface="Calibri" pitchFamily="34" charset="0"/>
                  </a:rPr>
                  <a:t> by </a:t>
                </a:r>
                <a14:m>
                  <m:oMath xmlns:m="http://schemas.openxmlformats.org/officeDocument/2006/math">
                    <m:sSub>
                      <m:sSubPr>
                        <m:ctrlPr>
                          <a:rPr lang="en-US" sz="2200" i="1">
                            <a:latin typeface="Cambria Math"/>
                          </a:rPr>
                        </m:ctrlPr>
                      </m:sSubPr>
                      <m:e>
                        <m:r>
                          <a:rPr lang="en-US" sz="2200" b="0" i="1">
                            <a:latin typeface="Cambria Math"/>
                          </a:rPr>
                          <m:t>𝑃</m:t>
                        </m:r>
                      </m:e>
                      <m:sub>
                        <m:r>
                          <a:rPr lang="en-US" sz="2200" b="0" i="1" smtClean="0">
                            <a:latin typeface="Cambria Math"/>
                          </a:rPr>
                          <m:t>3</m:t>
                        </m:r>
                      </m:sub>
                    </m:sSub>
                    <m:r>
                      <a:rPr lang="en-US" sz="2200" b="0" i="1">
                        <a:latin typeface="Cambria Math"/>
                      </a:rPr>
                      <m:t>(</m:t>
                    </m:r>
                    <m:r>
                      <a:rPr lang="en-US" sz="2200" b="0" i="1">
                        <a:latin typeface="Cambria Math"/>
                      </a:rPr>
                      <m:t>𝑥</m:t>
                    </m:r>
                    <m:r>
                      <a:rPr lang="en-US" sz="2200" b="0" i="1">
                        <a:latin typeface="Cambria Math"/>
                      </a:rPr>
                      <m:t>)</m:t>
                    </m:r>
                  </m:oMath>
                </a14:m>
                <a:r>
                  <a:rPr lang="en-US" sz="2200" dirty="0">
                    <a:latin typeface="Calibri" pitchFamily="34" charset="0"/>
                  </a:rPr>
                  <a:t> with an error of magnitude no greater than </a:t>
                </a:r>
                <a14:m>
                  <m:oMath xmlns:m="http://schemas.openxmlformats.org/officeDocument/2006/math">
                    <m:r>
                      <a:rPr lang="en-US" sz="2200" b="0" i="1">
                        <a:latin typeface="Cambria Math"/>
                      </a:rPr>
                      <m:t>5×</m:t>
                    </m:r>
                    <m:sSup>
                      <m:sSupPr>
                        <m:ctrlPr>
                          <a:rPr lang="en-US" sz="2200" i="1">
                            <a:latin typeface="Cambria Math"/>
                          </a:rPr>
                        </m:ctrlPr>
                      </m:sSupPr>
                      <m:e>
                        <m:r>
                          <a:rPr lang="en-US" sz="2200" b="0" i="1">
                            <a:latin typeface="Cambria Math"/>
                          </a:rPr>
                          <m:t>10</m:t>
                        </m:r>
                      </m:e>
                      <m:sup>
                        <m:r>
                          <a:rPr lang="en-US" sz="2200" b="0" i="1">
                            <a:latin typeface="Cambria Math"/>
                          </a:rPr>
                          <m:t>−4</m:t>
                        </m:r>
                      </m:sup>
                    </m:sSup>
                  </m:oMath>
                </a14:m>
                <a:r>
                  <a:rPr lang="en-US" sz="2200" dirty="0">
                    <a:latin typeface="Calibri" pitchFamily="34" charset="0"/>
                  </a:rPr>
                  <a:t>.</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228600" y="3048000"/>
                <a:ext cx="8686800" cy="1935162"/>
              </a:xfrm>
              <a:prstGeom prst="rect">
                <a:avLst/>
              </a:prstGeom>
              <a:blipFill rotWithShape="1">
                <a:blip r:embed="rId3"/>
                <a:stretch>
                  <a:fillRect l="-1123" t="-5047"/>
                </a:stretch>
              </a:blipFill>
            </p:spPr>
            <p:txBody>
              <a:bodyPr/>
              <a:lstStyle/>
              <a:p>
                <a:r>
                  <a:rPr lang="en-US">
                    <a:noFill/>
                  </a:rPr>
                  <a:t> </a:t>
                </a:r>
              </a:p>
            </p:txBody>
          </p:sp>
        </mc:Fallback>
      </mc:AlternateContent>
      <p:sp>
        <p:nvSpPr>
          <p:cNvPr id="2" name="Rectangle 1"/>
          <p:cNvSpPr/>
          <p:nvPr/>
        </p:nvSpPr>
        <p:spPr>
          <a:xfrm>
            <a:off x="554554" y="457200"/>
            <a:ext cx="6997428" cy="584775"/>
          </a:xfrm>
          <a:prstGeom prst="rect">
            <a:avLst/>
          </a:prstGeom>
        </p:spPr>
        <p:txBody>
          <a:bodyPr wrap="none">
            <a:spAutoFit/>
          </a:bodyPr>
          <a:lstStyle/>
          <a:p>
            <a:r>
              <a:rPr lang="en-US" sz="3200" b="1" dirty="0">
                <a:solidFill>
                  <a:schemeClr val="accent1"/>
                </a:solidFill>
              </a:rPr>
              <a:t>Taylor Series and Truncation error</a:t>
            </a:r>
          </a:p>
        </p:txBody>
      </p:sp>
    </p:spTree>
    <p:extLst>
      <p:ext uri="{BB962C8B-B14F-4D97-AF65-F5344CB8AC3E}">
        <p14:creationId xmlns:p14="http://schemas.microsoft.com/office/powerpoint/2010/main" val="10099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of a Nonlinear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500" dirty="0" smtClean="0">
                    <a:solidFill>
                      <a:schemeClr val="tx2"/>
                    </a:solidFill>
                  </a:rPr>
                  <a:t>If a continuous function </a:t>
                </a:r>
                <a14:m>
                  <m:oMath xmlns:m="http://schemas.openxmlformats.org/officeDocument/2006/math">
                    <m:r>
                      <a:rPr lang="en-US" sz="2500" b="0" i="1" smtClean="0">
                        <a:solidFill>
                          <a:schemeClr val="tx2"/>
                        </a:solidFill>
                        <a:latin typeface="Cambria Math"/>
                      </a:rPr>
                      <m:t>𝑓</m:t>
                    </m:r>
                    <m:r>
                      <a:rPr lang="en-US" sz="2500" b="0" i="1" smtClean="0">
                        <a:solidFill>
                          <a:schemeClr val="tx2"/>
                        </a:solidFill>
                        <a:latin typeface="Cambria Math"/>
                      </a:rPr>
                      <m:t>(</m:t>
                    </m:r>
                    <m:r>
                      <a:rPr lang="en-US" sz="2500" b="0" i="1" smtClean="0">
                        <a:solidFill>
                          <a:schemeClr val="tx2"/>
                        </a:solidFill>
                        <a:latin typeface="Cambria Math"/>
                      </a:rPr>
                      <m:t>𝑥</m:t>
                    </m:r>
                    <m:r>
                      <a:rPr lang="en-US" sz="2500" b="0" i="1" smtClean="0">
                        <a:solidFill>
                          <a:schemeClr val="tx2"/>
                        </a:solidFill>
                        <a:latin typeface="Cambria Math"/>
                      </a:rPr>
                      <m:t>)</m:t>
                    </m:r>
                  </m:oMath>
                </a14:m>
                <a:r>
                  <a:rPr lang="en-US" sz="2500" dirty="0" smtClean="0">
                    <a:solidFill>
                      <a:schemeClr val="tx2"/>
                    </a:solidFill>
                  </a:rPr>
                  <a:t> </a:t>
                </a:r>
                <a:r>
                  <a:rPr lang="en-US" sz="2500" dirty="0">
                    <a:solidFill>
                      <a:schemeClr val="tx2"/>
                    </a:solidFill>
                  </a:rPr>
                  <a:t>changes sign over the interval </a:t>
                </a:r>
                <a14:m>
                  <m:oMath xmlns:m="http://schemas.openxmlformats.org/officeDocument/2006/math">
                    <m:r>
                      <a:rPr lang="en-US" sz="2500" i="1">
                        <a:solidFill>
                          <a:schemeClr val="tx2"/>
                        </a:solidFill>
                        <a:latin typeface="Cambria Math"/>
                      </a:rPr>
                      <m:t>𝐼</m:t>
                    </m:r>
                  </m:oMath>
                </a14:m>
                <a:r>
                  <a:rPr lang="en-US" sz="2500" dirty="0" smtClean="0">
                    <a:solidFill>
                      <a:schemeClr val="tx2"/>
                    </a:solidFill>
                  </a:rPr>
                  <a:t> then </a:t>
                </a:r>
                <a14:m>
                  <m:oMath xmlns:m="http://schemas.openxmlformats.org/officeDocument/2006/math">
                    <m:r>
                      <a:rPr lang="en-US" sz="2500" b="0" i="1" smtClean="0">
                        <a:solidFill>
                          <a:schemeClr val="tx2"/>
                        </a:solidFill>
                        <a:latin typeface="Cambria Math"/>
                      </a:rPr>
                      <m:t>𝑓</m:t>
                    </m:r>
                    <m:r>
                      <a:rPr lang="en-US" sz="2500" b="0" i="1" smtClean="0">
                        <a:solidFill>
                          <a:schemeClr val="tx2"/>
                        </a:solidFill>
                        <a:latin typeface="Cambria Math"/>
                      </a:rPr>
                      <m:t>(</m:t>
                    </m:r>
                    <m:r>
                      <a:rPr lang="en-US" sz="2500" b="0" i="1" smtClean="0">
                        <a:solidFill>
                          <a:schemeClr val="tx2"/>
                        </a:solidFill>
                        <a:latin typeface="Cambria Math"/>
                      </a:rPr>
                      <m:t>𝑥</m:t>
                    </m:r>
                    <m:r>
                      <a:rPr lang="en-US" sz="2500" b="0" i="1" smtClean="0">
                        <a:solidFill>
                          <a:schemeClr val="tx2"/>
                        </a:solidFill>
                        <a:latin typeface="Cambria Math"/>
                      </a:rPr>
                      <m:t>)</m:t>
                    </m:r>
                  </m:oMath>
                </a14:m>
                <a:r>
                  <a:rPr lang="en-US" sz="2500" dirty="0" smtClean="0">
                    <a:solidFill>
                      <a:schemeClr val="tx2"/>
                    </a:solidFill>
                  </a:rPr>
                  <a:t> has at least one </a:t>
                </a:r>
                <a:r>
                  <a:rPr lang="en-US" sz="2500" dirty="0">
                    <a:solidFill>
                      <a:schemeClr val="tx2"/>
                    </a:solidFill>
                  </a:rPr>
                  <a:t>root in the interval </a:t>
                </a:r>
                <a14:m>
                  <m:oMath xmlns:m="http://schemas.openxmlformats.org/officeDocument/2006/math">
                    <m:r>
                      <a:rPr lang="en-US" sz="2500" b="0" i="1" smtClean="0">
                        <a:solidFill>
                          <a:schemeClr val="tx2"/>
                        </a:solidFill>
                        <a:latin typeface="Cambria Math"/>
                      </a:rPr>
                      <m:t>𝐼</m:t>
                    </m:r>
                  </m:oMath>
                </a14:m>
                <a:r>
                  <a:rPr lang="en-US" sz="2500" dirty="0" smtClean="0">
                    <a:solidFill>
                      <a:schemeClr val="tx2"/>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87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83518"/>
            <a:ext cx="2739231"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112068"/>
            <a:ext cx="266989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381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872207689"/>
              </p:ext>
            </p:extLst>
          </p:nvPr>
        </p:nvGraphicFramePr>
        <p:xfrm>
          <a:off x="1600200" y="1524000"/>
          <a:ext cx="5791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p:cNvSpPr txBox="1">
            <a:spLocks/>
          </p:cNvSpPr>
          <p:nvPr/>
        </p:nvSpPr>
        <p:spPr>
          <a:xfrm>
            <a:off x="381000" y="655638"/>
            <a:ext cx="8458200" cy="639762"/>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dirty="0" smtClean="0"/>
              <a:t>Methods to solve Nonlinear equation</a:t>
            </a:r>
            <a:endParaRPr lang="en-US" sz="3600" dirty="0"/>
          </a:p>
        </p:txBody>
      </p:sp>
    </p:spTree>
    <p:extLst>
      <p:ext uri="{BB962C8B-B14F-4D97-AF65-F5344CB8AC3E}">
        <p14:creationId xmlns:p14="http://schemas.microsoft.com/office/powerpoint/2010/main" val="240642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Bracketing Methods</a:t>
            </a:r>
            <a:endParaRPr lang="en-US" dirty="0"/>
          </a:p>
        </p:txBody>
      </p:sp>
      <p:sp>
        <p:nvSpPr>
          <p:cNvPr id="3" name="Content Placeholder 2"/>
          <p:cNvSpPr>
            <a:spLocks noGrp="1"/>
          </p:cNvSpPr>
          <p:nvPr>
            <p:ph idx="1"/>
          </p:nvPr>
        </p:nvSpPr>
        <p:spPr/>
        <p:txBody>
          <a:bodyPr/>
          <a:lstStyle/>
          <a:p>
            <a:r>
              <a:rPr lang="en-US" dirty="0">
                <a:solidFill>
                  <a:schemeClr val="bg2">
                    <a:lumMod val="50000"/>
                  </a:schemeClr>
                </a:solidFill>
              </a:rPr>
              <a:t>These techniques are called Bracketing methods because two initial guesses(first approximation) for the root are required. These guesses must bracket or be on either side of the root.</a:t>
            </a:r>
          </a:p>
          <a:p>
            <a:r>
              <a:rPr lang="en-US" dirty="0"/>
              <a:t>Methods described herein employ different strategies to systematically reduce the width of the bracket and hence home in on the correct answer. </a:t>
            </a:r>
          </a:p>
          <a:p>
            <a:pPr marL="0" indent="0">
              <a:buNone/>
            </a:pPr>
            <a:endParaRPr lang="en-US" dirty="0"/>
          </a:p>
        </p:txBody>
      </p:sp>
    </p:spTree>
    <p:extLst>
      <p:ext uri="{BB962C8B-B14F-4D97-AF65-F5344CB8AC3E}">
        <p14:creationId xmlns:p14="http://schemas.microsoft.com/office/powerpoint/2010/main" val="4005283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Bisection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3538071" cy="4876800"/>
              </a:xfrm>
            </p:spPr>
            <p:txBody>
              <a:bodyPr>
                <a:normAutofit lnSpcReduction="10000"/>
              </a:bodyPr>
              <a:lstStyle/>
              <a:p>
                <a:r>
                  <a:rPr lang="en-US" sz="2300" dirty="0" smtClean="0"/>
                  <a:t>If a function changes sign over an interval then the function value at the midpoint is evaluated. The location of the root is then determined as lying at the midpoint of the subintervals within which the sign change occurs.</a:t>
                </a:r>
              </a:p>
              <a:p>
                <a14:m>
                  <m:oMath xmlns:m="http://schemas.openxmlformats.org/officeDocument/2006/math">
                    <m:sSub>
                      <m:sSubPr>
                        <m:ctrlPr>
                          <a:rPr lang="en-US" sz="2300" b="1" i="1" smtClean="0">
                            <a:solidFill>
                              <a:schemeClr val="tx2"/>
                            </a:solidFill>
                            <a:latin typeface="Cambria Math"/>
                          </a:rPr>
                        </m:ctrlPr>
                      </m:sSubPr>
                      <m:e>
                        <m:r>
                          <a:rPr lang="en-US" sz="2300" b="1" i="1" smtClean="0">
                            <a:solidFill>
                              <a:schemeClr val="tx2"/>
                            </a:solidFill>
                            <a:latin typeface="Cambria Math"/>
                          </a:rPr>
                          <m:t>𝒑</m:t>
                        </m:r>
                      </m:e>
                      <m:sub>
                        <m:r>
                          <a:rPr lang="en-US" sz="2300" b="1" i="1" smtClean="0">
                            <a:solidFill>
                              <a:schemeClr val="tx2"/>
                            </a:solidFill>
                            <a:latin typeface="Cambria Math"/>
                          </a:rPr>
                          <m:t>𝒊</m:t>
                        </m:r>
                      </m:sub>
                    </m:sSub>
                    <m:r>
                      <a:rPr lang="en-US" sz="2300" b="1" i="1" smtClean="0">
                        <a:solidFill>
                          <a:schemeClr val="tx2"/>
                        </a:solidFill>
                        <a:latin typeface="Cambria Math"/>
                      </a:rPr>
                      <m:t>:</m:t>
                    </m:r>
                    <m:r>
                      <a:rPr lang="en-US" sz="2300" b="1" i="1" smtClean="0">
                        <a:solidFill>
                          <a:schemeClr val="tx2"/>
                        </a:solidFill>
                        <a:latin typeface="Cambria Math"/>
                      </a:rPr>
                      <m:t>𝒎𝒊𝒅𝒑𝒐𝒊𝒏𝒕</m:t>
                    </m:r>
                    <m:r>
                      <a:rPr lang="en-US" sz="2300" b="1" i="1" smtClean="0">
                        <a:solidFill>
                          <a:schemeClr val="tx2"/>
                        </a:solidFill>
                        <a:latin typeface="Cambria Math"/>
                      </a:rPr>
                      <m:t> </m:t>
                    </m:r>
                    <m:r>
                      <a:rPr lang="en-US" sz="2300" b="1" i="1" smtClean="0">
                        <a:solidFill>
                          <a:schemeClr val="tx2"/>
                        </a:solidFill>
                        <a:latin typeface="Cambria Math"/>
                      </a:rPr>
                      <m:t>𝒐𝒇</m:t>
                    </m:r>
                    <m:r>
                      <a:rPr lang="en-US" sz="2300" b="1" i="1" smtClean="0">
                        <a:solidFill>
                          <a:schemeClr val="tx2"/>
                        </a:solidFill>
                        <a:latin typeface="Cambria Math"/>
                      </a:rPr>
                      <m:t> [</m:t>
                    </m:r>
                    <m:sSub>
                      <m:sSubPr>
                        <m:ctrlPr>
                          <a:rPr lang="en-US" sz="2300" b="1" i="1" smtClean="0">
                            <a:solidFill>
                              <a:schemeClr val="tx2"/>
                            </a:solidFill>
                            <a:latin typeface="Cambria Math"/>
                          </a:rPr>
                        </m:ctrlPr>
                      </m:sSubPr>
                      <m:e>
                        <m:r>
                          <a:rPr lang="en-US" sz="2300" b="1" i="1" smtClean="0">
                            <a:solidFill>
                              <a:schemeClr val="tx2"/>
                            </a:solidFill>
                            <a:latin typeface="Cambria Math"/>
                          </a:rPr>
                          <m:t>𝒂</m:t>
                        </m:r>
                      </m:e>
                      <m:sub>
                        <m:r>
                          <a:rPr lang="en-US" sz="2300" b="1" i="1" smtClean="0">
                            <a:solidFill>
                              <a:schemeClr val="tx2"/>
                            </a:solidFill>
                            <a:latin typeface="Cambria Math"/>
                          </a:rPr>
                          <m:t>𝒊</m:t>
                        </m:r>
                      </m:sub>
                    </m:sSub>
                    <m:r>
                      <a:rPr lang="en-US" sz="2300" b="1" i="1" smtClean="0">
                        <a:solidFill>
                          <a:schemeClr val="tx2"/>
                        </a:solidFill>
                        <a:latin typeface="Cambria Math"/>
                      </a:rPr>
                      <m:t>,</m:t>
                    </m:r>
                    <m:sSub>
                      <m:sSubPr>
                        <m:ctrlPr>
                          <a:rPr lang="en-US" sz="2300" b="1" i="1" smtClean="0">
                            <a:solidFill>
                              <a:schemeClr val="tx2"/>
                            </a:solidFill>
                            <a:latin typeface="Cambria Math"/>
                          </a:rPr>
                        </m:ctrlPr>
                      </m:sSubPr>
                      <m:e>
                        <m:r>
                          <a:rPr lang="en-US" sz="2300" b="1" i="1" smtClean="0">
                            <a:solidFill>
                              <a:schemeClr val="tx2"/>
                            </a:solidFill>
                            <a:latin typeface="Cambria Math"/>
                          </a:rPr>
                          <m:t>𝒃</m:t>
                        </m:r>
                      </m:e>
                      <m:sub>
                        <m:r>
                          <a:rPr lang="en-US" sz="2300" b="1" i="1" smtClean="0">
                            <a:solidFill>
                              <a:schemeClr val="tx2"/>
                            </a:solidFill>
                            <a:latin typeface="Cambria Math"/>
                          </a:rPr>
                          <m:t>𝒊</m:t>
                        </m:r>
                      </m:sub>
                    </m:sSub>
                    <m:r>
                      <a:rPr lang="en-US" sz="2300" b="1" i="1" smtClean="0">
                        <a:solidFill>
                          <a:schemeClr val="tx2"/>
                        </a:solidFill>
                        <a:latin typeface="Cambria Math"/>
                      </a:rPr>
                      <m:t>]</m:t>
                    </m:r>
                  </m:oMath>
                </a14:m>
                <a:endParaRPr lang="en-US" sz="2300" b="1" dirty="0" smtClean="0">
                  <a:solidFill>
                    <a:schemeClr val="tx2"/>
                  </a:solidFill>
                </a:endParaRPr>
              </a:p>
              <a:p>
                <a:endParaRPr lang="en-US" sz="23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3538071" cy="4876800"/>
              </a:xfrm>
              <a:blipFill rotWithShape="1">
                <a:blip r:embed="rId2"/>
                <a:stretch>
                  <a:fillRect l="-1379" t="-875" r="-172"/>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021" y="1828800"/>
            <a:ext cx="478677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877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a:pPr>
                <a:r>
                  <a:rPr lang="en-US" dirty="0" smtClean="0"/>
                  <a:t>Choose lower </a:t>
                </a:r>
                <a14:m>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1</m:t>
                        </m:r>
                      </m:sub>
                    </m:sSub>
                  </m:oMath>
                </a14:m>
                <a:r>
                  <a:rPr lang="en-US" dirty="0" smtClean="0"/>
                  <a:t> and upper </a:t>
                </a:r>
                <a14:m>
                  <m:oMath xmlns:m="http://schemas.openxmlformats.org/officeDocument/2006/math">
                    <m:sSub>
                      <m:sSubPr>
                        <m:ctrlPr>
                          <a:rPr lang="en-US" b="0" i="1" smtClean="0">
                            <a:latin typeface="Cambria Math"/>
                          </a:rPr>
                        </m:ctrlPr>
                      </m:sSubPr>
                      <m:e>
                        <m:r>
                          <a:rPr lang="en-US" b="0" i="1" smtClean="0">
                            <a:latin typeface="Cambria Math"/>
                          </a:rPr>
                          <m:t>𝑏</m:t>
                        </m:r>
                      </m:e>
                      <m:sub>
                        <m:r>
                          <a:rPr lang="en-US" b="0" i="1" smtClean="0">
                            <a:latin typeface="Cambria Math"/>
                          </a:rPr>
                          <m:t>1</m:t>
                        </m:r>
                      </m:sub>
                    </m:sSub>
                  </m:oMath>
                </a14:m>
                <a:r>
                  <a:rPr lang="en-US" dirty="0" smtClean="0"/>
                  <a:t> guesses for the root such that the function changes sign over the interval</a:t>
                </a:r>
                <a14:m>
                  <m:oMath xmlns:m="http://schemas.openxmlformats.org/officeDocument/2006/math">
                    <m:r>
                      <a:rPr lang="en-US" i="1">
                        <a:latin typeface="Cambria Math"/>
                      </a:rPr>
                      <m:t>[</m:t>
                    </m:r>
                    <m:sSub>
                      <m:sSubPr>
                        <m:ctrlPr>
                          <a:rPr lang="en-US" i="1">
                            <a:latin typeface="Cambria Math"/>
                          </a:rPr>
                        </m:ctrlPr>
                      </m:sSubPr>
                      <m:e>
                        <m:r>
                          <a:rPr lang="en-US" i="1">
                            <a:latin typeface="Cambria Math"/>
                          </a:rPr>
                          <m:t>𝑎</m:t>
                        </m:r>
                      </m:e>
                      <m:sub>
                        <m:r>
                          <a:rPr lang="en-US" b="0" i="1" smtClean="0">
                            <a:latin typeface="Cambria Math"/>
                          </a:rPr>
                          <m:t>1</m:t>
                        </m:r>
                      </m:sub>
                    </m:sSub>
                    <m:r>
                      <a:rPr lang="en-US" i="1">
                        <a:latin typeface="Cambria Math"/>
                      </a:rPr>
                      <m:t>,</m:t>
                    </m:r>
                    <m:sSub>
                      <m:sSubPr>
                        <m:ctrlPr>
                          <a:rPr lang="en-US" i="1">
                            <a:latin typeface="Cambria Math"/>
                          </a:rPr>
                        </m:ctrlPr>
                      </m:sSubPr>
                      <m:e>
                        <m:r>
                          <a:rPr lang="en-US" b="0" i="1" smtClean="0">
                            <a:latin typeface="Cambria Math"/>
                          </a:rPr>
                          <m:t>𝑏</m:t>
                        </m:r>
                      </m:e>
                      <m:sub>
                        <m:r>
                          <a:rPr lang="en-US" b="0" i="1" smtClean="0">
                            <a:latin typeface="Cambria Math"/>
                          </a:rPr>
                          <m:t>1</m:t>
                        </m:r>
                      </m:sub>
                    </m:sSub>
                    <m:r>
                      <a:rPr lang="en-US" i="1">
                        <a:latin typeface="Cambria Math"/>
                      </a:rPr>
                      <m:t>]</m:t>
                    </m:r>
                  </m:oMath>
                </a14:m>
                <a:r>
                  <a:rPr lang="en-US" dirty="0" smtClean="0"/>
                  <a:t>. </a:t>
                </a:r>
                <a:r>
                  <a:rPr lang="en-US" dirty="0" err="1" smtClean="0"/>
                  <a:t>i.e</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sSub>
                            <m:sSubPr>
                              <m:ctrlPr>
                                <a:rPr lang="en-US" i="1" smtClean="0">
                                  <a:latin typeface="Cambria Math"/>
                                </a:rPr>
                              </m:ctrlPr>
                            </m:sSubPr>
                            <m:e>
                              <m:r>
                                <a:rPr lang="en-US" i="1">
                                  <a:latin typeface="Cambria Math"/>
                                </a:rPr>
                                <m:t>𝑎</m:t>
                              </m:r>
                            </m:e>
                            <m:sub>
                              <m:r>
                                <a:rPr lang="en-US" b="0" i="1" smtClean="0">
                                  <a:latin typeface="Cambria Math"/>
                                </a:rPr>
                                <m:t>1</m:t>
                              </m:r>
                            </m:sub>
                          </m:sSub>
                        </m:e>
                      </m:d>
                      <m:r>
                        <a:rPr lang="en-US" b="0" i="1" smtClean="0">
                          <a:latin typeface="Cambria Math"/>
                        </a:rPr>
                        <m:t>𝑓</m:t>
                      </m:r>
                      <m:d>
                        <m:dPr>
                          <m:ctrlPr>
                            <a:rPr lang="en-US" b="0" i="1" smtClean="0">
                              <a:latin typeface="Cambria Math"/>
                            </a:rPr>
                          </m:ctrlPr>
                        </m:dPr>
                        <m:e>
                          <m:sSub>
                            <m:sSubPr>
                              <m:ctrlPr>
                                <a:rPr lang="en-US" i="1">
                                  <a:latin typeface="Cambria Math"/>
                                </a:rPr>
                              </m:ctrlPr>
                            </m:sSubPr>
                            <m:e>
                              <m:r>
                                <a:rPr lang="en-US" b="0" i="1" smtClean="0">
                                  <a:latin typeface="Cambria Math"/>
                                </a:rPr>
                                <m:t>𝑏</m:t>
                              </m:r>
                            </m:e>
                            <m:sub>
                              <m:r>
                                <a:rPr lang="en-US" b="0" i="1" smtClean="0">
                                  <a:latin typeface="Cambria Math"/>
                                </a:rPr>
                                <m:t>1</m:t>
                              </m:r>
                            </m:sub>
                          </m:sSub>
                        </m:e>
                      </m:d>
                      <m:r>
                        <a:rPr lang="en-US" b="0" i="0" smtClean="0">
                          <a:latin typeface="Cambria Math"/>
                        </a:rPr>
                        <m:t>&lt;0</m:t>
                      </m:r>
                    </m:oMath>
                  </m:oMathPara>
                </a14:m>
                <a:endParaRPr lang="en-US" dirty="0"/>
              </a:p>
              <a:p>
                <a:pPr marL="457200" indent="-457200">
                  <a:buFont typeface="+mj-lt"/>
                  <a:buAutoNum type="arabicPeriod" startAt="2"/>
                </a:pPr>
                <a:r>
                  <a:rPr lang="en-US" dirty="0" smtClean="0"/>
                  <a:t>An estimate of the root </a:t>
                </a:r>
                <a14:m>
                  <m:oMath xmlns:m="http://schemas.openxmlformats.org/officeDocument/2006/math">
                    <m:r>
                      <a:rPr lang="en-US" b="0" i="1" smtClean="0">
                        <a:latin typeface="Cambria Math"/>
                      </a:rPr>
                      <m:t>𝑝</m:t>
                    </m:r>
                  </m:oMath>
                </a14:m>
                <a:r>
                  <a:rPr lang="en-US" dirty="0" smtClean="0"/>
                  <a:t> is determined by </a:t>
                </a:r>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rPr>
                      <m:t>=</m:t>
                    </m:r>
                    <m:f>
                      <m:fPr>
                        <m:ctrlPr>
                          <a:rPr lang="en-US" b="0" i="1" smtClean="0">
                            <a:latin typeface="Cambria Math"/>
                          </a:rPr>
                        </m:ctrlPr>
                      </m:fPr>
                      <m:num>
                        <m:sSub>
                          <m:sSubPr>
                            <m:ctrlPr>
                              <a:rPr lang="en-US" i="1" smtClean="0">
                                <a:latin typeface="Cambria Math"/>
                              </a:rPr>
                            </m:ctrlPr>
                          </m:sSubPr>
                          <m:e>
                            <m:r>
                              <a:rPr lang="en-US" i="1">
                                <a:latin typeface="Cambria Math"/>
                              </a:rPr>
                              <m:t>𝑎</m:t>
                            </m:r>
                          </m:e>
                          <m:sub>
                            <m:r>
                              <a:rPr lang="en-US" b="0" i="1" smtClean="0">
                                <a:latin typeface="Cambria Math"/>
                              </a:rPr>
                              <m:t>1</m:t>
                            </m:r>
                          </m:sub>
                        </m:sSub>
                        <m:r>
                          <a:rPr lang="en-US">
                            <a:latin typeface="Cambria Math"/>
                          </a:rPr>
                          <m:t>+</m:t>
                        </m:r>
                        <m:sSub>
                          <m:sSubPr>
                            <m:ctrlPr>
                              <a:rPr lang="en-US" i="1">
                                <a:latin typeface="Cambria Math"/>
                              </a:rPr>
                            </m:ctrlPr>
                          </m:sSubPr>
                          <m:e>
                            <m:r>
                              <a:rPr lang="en-US" i="1">
                                <a:latin typeface="Cambria Math"/>
                              </a:rPr>
                              <m:t>𝑏</m:t>
                            </m:r>
                          </m:e>
                          <m:sub>
                            <m:r>
                              <a:rPr lang="en-US" b="0" i="1" smtClean="0">
                                <a:latin typeface="Cambria Math"/>
                              </a:rPr>
                              <m:t>1</m:t>
                            </m:r>
                          </m:sub>
                        </m:sSub>
                      </m:num>
                      <m:den>
                        <m:r>
                          <a:rPr lang="en-US" b="0" i="1" smtClean="0">
                            <a:latin typeface="Cambria Math"/>
                          </a:rPr>
                          <m:t>2</m:t>
                        </m:r>
                      </m:den>
                    </m:f>
                  </m:oMath>
                </a14:m>
                <a:endParaRPr lang="en-US" dirty="0"/>
              </a:p>
              <a:p>
                <a:pPr marL="457200" indent="-457200">
                  <a:buFont typeface="+mj-lt"/>
                  <a:buAutoNum type="arabicPeriod" startAt="2"/>
                </a:pPr>
                <a:r>
                  <a:rPr lang="en-US" dirty="0" smtClean="0"/>
                  <a:t>Make the following evaluations to determine in which subinterval the root lies.</a:t>
                </a:r>
              </a:p>
              <a:p>
                <a:pPr marL="457200" indent="-457200">
                  <a:buFont typeface="+mj-lt"/>
                  <a:buAutoNum type="alphaLcPeriod"/>
                </a:pPr>
                <a:r>
                  <a:rPr lang="en-US" dirty="0" smtClean="0"/>
                  <a:t>If</a:t>
                </a:r>
                <a14:m>
                  <m:oMath xmlns:m="http://schemas.openxmlformats.org/officeDocument/2006/math">
                    <m:r>
                      <a:rPr lang="en-US" dirty="0">
                        <a:latin typeface="Cambria Math"/>
                      </a:rPr>
                      <m:t> </m:t>
                    </m:r>
                    <m:r>
                      <a:rPr lang="en-US" i="1">
                        <a:latin typeface="Cambria Math"/>
                      </a:rPr>
                      <m:t>𝑓</m:t>
                    </m:r>
                    <m:d>
                      <m:dPr>
                        <m:ctrlPr>
                          <a:rPr lang="en-US" i="1">
                            <a:latin typeface="Cambria Math"/>
                          </a:rPr>
                        </m:ctrlPr>
                      </m:dPr>
                      <m:e>
                        <m:sSub>
                          <m:sSubPr>
                            <m:ctrlPr>
                              <a:rPr lang="en-US" i="1">
                                <a:latin typeface="Cambria Math"/>
                              </a:rPr>
                            </m:ctrlPr>
                          </m:sSubPr>
                          <m:e>
                            <m:r>
                              <a:rPr lang="en-US" i="1">
                                <a:latin typeface="Cambria Math"/>
                              </a:rPr>
                              <m:t>𝑎</m:t>
                            </m:r>
                          </m:e>
                          <m:sub>
                            <m:r>
                              <a:rPr lang="en-US" b="0" i="1" smtClean="0">
                                <a:latin typeface="Cambria Math"/>
                              </a:rPr>
                              <m:t>1</m:t>
                            </m:r>
                          </m:sub>
                        </m:sSub>
                      </m:e>
                    </m:d>
                    <m:r>
                      <a:rPr lang="en-US" i="1">
                        <a:latin typeface="Cambria Math"/>
                      </a:rPr>
                      <m:t>𝑓</m:t>
                    </m:r>
                    <m:d>
                      <m:dPr>
                        <m:ctrlPr>
                          <a:rPr lang="en-US" i="1">
                            <a:latin typeface="Cambria Math"/>
                          </a:rPr>
                        </m:ctrlPr>
                      </m:dPr>
                      <m:e>
                        <m:sSub>
                          <m:sSubPr>
                            <m:ctrlPr>
                              <a:rPr lang="en-US" i="1">
                                <a:latin typeface="Cambria Math"/>
                              </a:rPr>
                            </m:ctrlPr>
                          </m:sSubPr>
                          <m:e>
                            <m:r>
                              <a:rPr lang="en-US" b="0" i="1" smtClean="0">
                                <a:latin typeface="Cambria Math"/>
                              </a:rPr>
                              <m:t>𝑝</m:t>
                            </m:r>
                          </m:e>
                          <m:sub>
                            <m:r>
                              <a:rPr lang="en-US" b="0" i="1" smtClean="0">
                                <a:latin typeface="Cambria Math"/>
                              </a:rPr>
                              <m:t>1</m:t>
                            </m:r>
                          </m:sub>
                        </m:sSub>
                      </m:e>
                    </m:d>
                    <m:r>
                      <a:rPr lang="en-US">
                        <a:latin typeface="Cambria Math"/>
                      </a:rPr>
                      <m:t>&lt;0</m:t>
                    </m:r>
                  </m:oMath>
                </a14:m>
                <a:r>
                  <a:rPr lang="en-US" dirty="0" smtClean="0"/>
                  <a:t> then root lies in </a:t>
                </a:r>
                <a14:m>
                  <m:oMath xmlns:m="http://schemas.openxmlformats.org/officeDocument/2006/math">
                    <m:r>
                      <a:rPr lang="en-US" b="0" i="1" smtClean="0">
                        <a:latin typeface="Cambria Math"/>
                      </a:rPr>
                      <m:t>[</m:t>
                    </m:r>
                    <m:sSub>
                      <m:sSubPr>
                        <m:ctrlPr>
                          <a:rPr lang="en-US" i="1">
                            <a:latin typeface="Cambria Math"/>
                          </a:rPr>
                        </m:ctrlPr>
                      </m:sSubPr>
                      <m:e>
                        <m:r>
                          <a:rPr lang="en-US" i="1">
                            <a:latin typeface="Cambria Math"/>
                          </a:rPr>
                          <m:t>𝑎</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rPr>
                      <m:t>]</m:t>
                    </m:r>
                  </m:oMath>
                </a14:m>
                <a:r>
                  <a:rPr lang="en-US" dirty="0" smtClean="0"/>
                  <a:t> then set </a:t>
                </a:r>
                <a14:m>
                  <m:oMath xmlns:m="http://schemas.openxmlformats.org/officeDocument/2006/math">
                    <m:sSub>
                      <m:sSubPr>
                        <m:ctrlPr>
                          <a:rPr lang="en-US" i="1">
                            <a:latin typeface="Cambria Math"/>
                          </a:rPr>
                        </m:ctrlPr>
                      </m:sSubPr>
                      <m:e>
                        <m:r>
                          <a:rPr lang="en-US" i="1">
                            <a:latin typeface="Cambria Math"/>
                          </a:rPr>
                          <m:t>𝑎</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𝑎</m:t>
                        </m:r>
                      </m:e>
                      <m:sub>
                        <m:r>
                          <a:rPr lang="en-US" b="0" i="1" smtClean="0">
                            <a:latin typeface="Cambria Math"/>
                          </a:rPr>
                          <m:t>2</m:t>
                        </m:r>
                      </m:sub>
                    </m:sSub>
                  </m:oMath>
                </a14:m>
                <a:r>
                  <a:rPr lang="en-US" dirty="0" smtClean="0"/>
                  <a:t> and </a:t>
                </a:r>
                <a14:m>
                  <m:oMath xmlns:m="http://schemas.openxmlformats.org/officeDocument/2006/math">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oMath>
                </a14:m>
                <a:r>
                  <a:rPr lang="en-US" dirty="0" smtClean="0"/>
                  <a:t> and repeat step 2.</a:t>
                </a:r>
              </a:p>
              <a:p>
                <a:pPr marL="457200" indent="-457200">
                  <a:buFont typeface="+mj-lt"/>
                  <a:buAutoNum type="alphaLcPeriod"/>
                </a:pPr>
                <a:r>
                  <a:rPr lang="en-US" dirty="0"/>
                  <a:t>If</a:t>
                </a:r>
                <a14:m>
                  <m:oMath xmlns:m="http://schemas.openxmlformats.org/officeDocument/2006/math">
                    <m:r>
                      <a:rPr lang="en-US" dirty="0">
                        <a:latin typeface="Cambria Math"/>
                      </a:rPr>
                      <m:t> </m:t>
                    </m:r>
                    <m:r>
                      <a:rPr lang="en-US" i="1">
                        <a:latin typeface="Cambria Math"/>
                      </a:rPr>
                      <m:t>𝑓</m:t>
                    </m:r>
                    <m:d>
                      <m:dPr>
                        <m:ctrlPr>
                          <a:rPr lang="en-US" i="1">
                            <a:latin typeface="Cambria Math"/>
                          </a:rPr>
                        </m:ctrlPr>
                      </m:dPr>
                      <m:e>
                        <m:sSub>
                          <m:sSubPr>
                            <m:ctrlPr>
                              <a:rPr lang="en-US" i="1">
                                <a:latin typeface="Cambria Math"/>
                              </a:rPr>
                            </m:ctrlPr>
                          </m:sSubPr>
                          <m:e>
                            <m:r>
                              <a:rPr lang="en-US" b="0" i="1" smtClean="0">
                                <a:latin typeface="Cambria Math"/>
                              </a:rPr>
                              <m:t>𝑏</m:t>
                            </m:r>
                          </m:e>
                          <m:sub>
                            <m:r>
                              <a:rPr lang="en-US" b="0" i="1" smtClean="0">
                                <a:latin typeface="Cambria Math"/>
                              </a:rPr>
                              <m:t>1</m:t>
                            </m:r>
                          </m:sub>
                        </m:sSub>
                      </m:e>
                    </m:d>
                    <m:r>
                      <a:rPr lang="en-US" i="1">
                        <a:latin typeface="Cambria Math"/>
                      </a:rPr>
                      <m:t>𝑓</m:t>
                    </m:r>
                    <m:d>
                      <m:dPr>
                        <m:ctrlPr>
                          <a:rPr lang="en-US" i="1">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1</m:t>
                            </m:r>
                          </m:sub>
                        </m:sSub>
                      </m:e>
                    </m:d>
                    <m:r>
                      <a:rPr lang="en-US">
                        <a:latin typeface="Cambria Math"/>
                      </a:rPr>
                      <m:t>&lt;0</m:t>
                    </m:r>
                  </m:oMath>
                </a14:m>
                <a:r>
                  <a:rPr lang="en-US" dirty="0"/>
                  <a:t> then root lies in </a:t>
                </a:r>
                <a14:m>
                  <m:oMath xmlns:m="http://schemas.openxmlformats.org/officeDocument/2006/math">
                    <m:r>
                      <a:rPr lang="en-US" i="1">
                        <a:latin typeface="Cambria Math"/>
                      </a:rPr>
                      <m:t>[</m:t>
                    </m:r>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i="1">
                        <a:latin typeface="Cambria Math"/>
                      </a:rPr>
                      <m:t>,</m:t>
                    </m:r>
                    <m:sSub>
                      <m:sSubPr>
                        <m:ctrlPr>
                          <a:rPr lang="en-US" i="1">
                            <a:latin typeface="Cambria Math"/>
                          </a:rPr>
                        </m:ctrlPr>
                      </m:sSubPr>
                      <m:e>
                        <m:r>
                          <a:rPr lang="en-US" b="0" i="1" smtClean="0">
                            <a:latin typeface="Cambria Math"/>
                          </a:rPr>
                          <m:t>𝑏</m:t>
                        </m:r>
                      </m:e>
                      <m:sub>
                        <m:r>
                          <a:rPr lang="en-US" b="0" i="1" smtClean="0">
                            <a:latin typeface="Cambria Math"/>
                          </a:rPr>
                          <m:t>1</m:t>
                        </m:r>
                      </m:sub>
                    </m:sSub>
                    <m:r>
                      <a:rPr lang="en-US" i="1">
                        <a:latin typeface="Cambria Math"/>
                      </a:rPr>
                      <m:t>]</m:t>
                    </m:r>
                  </m:oMath>
                </a14:m>
                <a:r>
                  <a:rPr lang="en-US" dirty="0"/>
                  <a:t> then set </a:t>
                </a:r>
                <a14:m>
                  <m:oMath xmlns:m="http://schemas.openxmlformats.org/officeDocument/2006/math">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i="1">
                        <a:latin typeface="Cambria Math"/>
                      </a:rPr>
                      <m:t>=</m:t>
                    </m:r>
                    <m:sSub>
                      <m:sSubPr>
                        <m:ctrlPr>
                          <a:rPr lang="en-US" i="1">
                            <a:latin typeface="Cambria Math"/>
                          </a:rPr>
                        </m:ctrlPr>
                      </m:sSubPr>
                      <m:e>
                        <m:r>
                          <a:rPr lang="en-US" i="1">
                            <a:latin typeface="Cambria Math"/>
                          </a:rPr>
                          <m:t>𝑎</m:t>
                        </m:r>
                      </m:e>
                      <m:sub>
                        <m:r>
                          <a:rPr lang="en-US" b="0" i="1" smtClean="0">
                            <a:latin typeface="Cambria Math"/>
                          </a:rPr>
                          <m:t>2</m:t>
                        </m:r>
                      </m:sub>
                    </m:sSub>
                  </m:oMath>
                </a14:m>
                <a:r>
                  <a:rPr lang="en-US" dirty="0"/>
                  <a:t> and </a:t>
                </a:r>
                <a14:m>
                  <m:oMath xmlns:m="http://schemas.openxmlformats.org/officeDocument/2006/math">
                    <m:sSub>
                      <m:sSubPr>
                        <m:ctrlPr>
                          <a:rPr lang="en-US" i="1" smtClean="0">
                            <a:latin typeface="Cambria Math"/>
                          </a:rPr>
                        </m:ctrlPr>
                      </m:sSubPr>
                      <m:e>
                        <m:r>
                          <a:rPr lang="en-US" b="0" i="1" smtClean="0">
                            <a:latin typeface="Cambria Math"/>
                          </a:rPr>
                          <m:t>𝑏</m:t>
                        </m:r>
                      </m:e>
                      <m:sub>
                        <m:r>
                          <a:rPr lang="en-US" b="0" i="1" smtClean="0">
                            <a:latin typeface="Cambria Math"/>
                          </a:rPr>
                          <m:t>1</m:t>
                        </m:r>
                      </m:sub>
                    </m:sSub>
                    <m:r>
                      <a:rPr lang="en-US" i="1">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oMath>
                </a14:m>
                <a:r>
                  <a:rPr lang="en-US" dirty="0" smtClean="0"/>
                  <a:t> </a:t>
                </a:r>
                <a:r>
                  <a:rPr lang="en-US" dirty="0"/>
                  <a:t>and repeat step 2</a:t>
                </a:r>
                <a:r>
                  <a:rPr lang="en-US" dirty="0" smtClean="0"/>
                  <a:t>.</a:t>
                </a:r>
              </a:p>
              <a:p>
                <a:pPr marL="457200" indent="-457200">
                  <a:buFont typeface="+mj-lt"/>
                  <a:buAutoNum type="alphaLcPeriod"/>
                </a:pPr>
                <a:r>
                  <a:rPr lang="en-US" dirty="0" smtClean="0"/>
                  <a:t>If </a:t>
                </a:r>
                <a14:m>
                  <m:oMath xmlns:m="http://schemas.openxmlformats.org/officeDocument/2006/math">
                    <m:r>
                      <a:rPr lang="en-US" b="0" i="1" smtClean="0">
                        <a:latin typeface="Cambria Math"/>
                      </a:rPr>
                      <m:t>𝑓</m:t>
                    </m:r>
                    <m:d>
                      <m:dPr>
                        <m:ctrlPr>
                          <a:rPr lang="en-US" b="0" i="1" smtClean="0">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1</m:t>
                            </m:r>
                          </m:sub>
                        </m:sSub>
                      </m:e>
                    </m:d>
                    <m:r>
                      <a:rPr lang="en-US" b="0" i="1" smtClean="0">
                        <a:latin typeface="Cambria Math"/>
                      </a:rPr>
                      <m:t>=0</m:t>
                    </m:r>
                  </m:oMath>
                </a14:m>
                <a:r>
                  <a:rPr lang="en-US" dirty="0" smtClean="0"/>
                  <a:t> the </a:t>
                </a:r>
                <a14:m>
                  <m:oMath xmlns:m="http://schemas.openxmlformats.org/officeDocument/2006/math">
                    <m:r>
                      <a:rPr lang="en-US" b="0" i="1" smtClean="0">
                        <a:latin typeface="Cambria Math"/>
                      </a:rPr>
                      <m:t>𝑥</m:t>
                    </m:r>
                    <m:r>
                      <a:rPr lang="en-US" b="0" i="1" smtClean="0">
                        <a:latin typeface="Cambria Math"/>
                      </a:rPr>
                      <m:t>=</m:t>
                    </m:r>
                    <m:sSub>
                      <m:sSubPr>
                        <m:ctrlPr>
                          <a:rPr lang="en-US" i="1">
                            <a:latin typeface="Cambria Math"/>
                          </a:rPr>
                        </m:ctrlPr>
                      </m:sSubPr>
                      <m:e>
                        <m:r>
                          <a:rPr lang="en-US" i="1">
                            <a:latin typeface="Cambria Math"/>
                          </a:rPr>
                          <m:t>𝑝</m:t>
                        </m:r>
                      </m:e>
                      <m:sub>
                        <m:r>
                          <a:rPr lang="en-US" b="0" i="1" smtClean="0">
                            <a:latin typeface="Cambria Math"/>
                          </a:rPr>
                          <m:t>1</m:t>
                        </m:r>
                      </m:sub>
                    </m:sSub>
                  </m:oMath>
                </a14:m>
                <a:r>
                  <a:rPr lang="en-US" dirty="0" smtClean="0"/>
                  <a:t> is root of the equation </a:t>
                </a: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=0</m:t>
                    </m:r>
                  </m:oMath>
                </a14:m>
                <a:r>
                  <a:rPr lang="en-US" dirty="0" smtClean="0"/>
                  <a:t>.</a:t>
                </a:r>
                <a:endParaRPr lang="en-US" dirty="0"/>
              </a:p>
              <a:p>
                <a:pPr marL="457200" indent="-457200">
                  <a:buFont typeface="+mj-lt"/>
                  <a:buAutoNum type="alphaLcPeriod"/>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25"/>
                </a:stretch>
              </a:blipFill>
            </p:spPr>
            <p:txBody>
              <a:bodyPr/>
              <a:lstStyle/>
              <a:p>
                <a:r>
                  <a:rPr lang="en-US">
                    <a:noFill/>
                  </a:rPr>
                  <a:t> </a:t>
                </a:r>
              </a:p>
            </p:txBody>
          </p:sp>
        </mc:Fallback>
      </mc:AlternateContent>
    </p:spTree>
    <p:extLst>
      <p:ext uri="{BB962C8B-B14F-4D97-AF65-F5344CB8AC3E}">
        <p14:creationId xmlns:p14="http://schemas.microsoft.com/office/powerpoint/2010/main" val="4503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Stopping/Termination Criterion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93837"/>
                <a:ext cx="8229600" cy="4525963"/>
              </a:xfrm>
            </p:spPr>
            <p:txBody>
              <a:bodyPr/>
              <a:lstStyle/>
              <a:p>
                <a:r>
                  <a:rPr lang="en-US" dirty="0" smtClean="0"/>
                  <a:t>Answer is correct to </a:t>
                </a:r>
                <a14:m>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m:t>
                        </m:r>
                        <m:r>
                          <a:rPr lang="en-US" i="1">
                            <a:latin typeface="Cambria Math"/>
                          </a:rPr>
                          <m:t>𝑛</m:t>
                        </m:r>
                      </m:sup>
                    </m:sSup>
                  </m:oMath>
                </a14:m>
                <a:r>
                  <a:rPr lang="en-US" dirty="0"/>
                  <a:t> means perform calculations </a:t>
                </a:r>
                <a:r>
                  <a:rPr lang="en-US" dirty="0" err="1"/>
                  <a:t>upto</a:t>
                </a:r>
                <a:r>
                  <a:rPr lang="en-US" dirty="0"/>
                  <a:t> n </a:t>
                </a:r>
                <a:r>
                  <a:rPr lang="en-US" dirty="0" err="1"/>
                  <a:t>dp</a:t>
                </a:r>
                <a:r>
                  <a:rPr lang="en-US" dirty="0"/>
                  <a:t> and answer must be accurate to </a:t>
                </a:r>
                <a14:m>
                  <m:oMath xmlns:m="http://schemas.openxmlformats.org/officeDocument/2006/math">
                    <m:r>
                      <a:rPr lang="en-US" i="1" dirty="0">
                        <a:latin typeface="Cambria Math"/>
                      </a:rPr>
                      <m:t>(</m:t>
                    </m:r>
                    <m:r>
                      <a:rPr lang="en-US" i="1" dirty="0">
                        <a:latin typeface="Cambria Math"/>
                      </a:rPr>
                      <m:t>𝑛</m:t>
                    </m:r>
                    <m:r>
                      <a:rPr lang="en-US" i="1" dirty="0">
                        <a:latin typeface="Cambria Math"/>
                      </a:rPr>
                      <m:t>−1)</m:t>
                    </m:r>
                  </m:oMath>
                </a14:m>
                <a:r>
                  <a:rPr lang="en-US" dirty="0"/>
                  <a:t> dp. For example</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−2</m:t>
                          </m:r>
                        </m:sup>
                      </m:sSup>
                      <m:r>
                        <a:rPr lang="en-US" i="1">
                          <a:latin typeface="Cambria Math"/>
                        </a:rPr>
                        <m:t>=0.01    (</m:t>
                      </m:r>
                      <m:r>
                        <a:rPr lang="en-US" i="1">
                          <a:latin typeface="Cambria Math"/>
                        </a:rPr>
                        <m:t>𝑎𝑐𝑐𝑢𝑟𝑎𝑡𝑒</m:t>
                      </m:r>
                      <m:r>
                        <a:rPr lang="en-US" i="1">
                          <a:latin typeface="Cambria Math"/>
                        </a:rPr>
                        <m:t> </m:t>
                      </m:r>
                      <m:r>
                        <a:rPr lang="en-US" i="1">
                          <a:latin typeface="Cambria Math"/>
                        </a:rPr>
                        <m:t>𝑡𝑜</m:t>
                      </m:r>
                      <m:r>
                        <a:rPr lang="en-US" i="1">
                          <a:latin typeface="Cambria Math"/>
                        </a:rPr>
                        <m:t> 1 </m:t>
                      </m:r>
                      <m:r>
                        <a:rPr lang="en-US" i="1">
                          <a:latin typeface="Cambria Math"/>
                        </a:rPr>
                        <m:t>𝑑𝑝</m:t>
                      </m:r>
                      <m:r>
                        <a:rPr lang="en-US" i="1">
                          <a:latin typeface="Cambria Math"/>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−5</m:t>
                          </m:r>
                        </m:sup>
                      </m:sSup>
                      <m:r>
                        <a:rPr lang="en-US" i="1">
                          <a:latin typeface="Cambria Math"/>
                        </a:rPr>
                        <m:t>=0.00001    (</m:t>
                      </m:r>
                      <m:r>
                        <a:rPr lang="en-US" i="1">
                          <a:latin typeface="Cambria Math"/>
                        </a:rPr>
                        <m:t>𝑎𝑐𝑐𝑢𝑟𝑎𝑡𝑒</m:t>
                      </m:r>
                      <m:r>
                        <a:rPr lang="en-US" i="1">
                          <a:latin typeface="Cambria Math"/>
                        </a:rPr>
                        <m:t> </m:t>
                      </m:r>
                      <m:r>
                        <a:rPr lang="en-US" i="1">
                          <a:latin typeface="Cambria Math"/>
                        </a:rPr>
                        <m:t>𝑡𝑜</m:t>
                      </m:r>
                      <m:r>
                        <a:rPr lang="en-US" i="1">
                          <a:latin typeface="Cambria Math"/>
                        </a:rPr>
                        <m:t> 4 </m:t>
                      </m:r>
                      <m:r>
                        <a:rPr lang="en-US" i="1">
                          <a:latin typeface="Cambria Math"/>
                        </a:rPr>
                        <m:t>𝑑𝑝</m:t>
                      </m:r>
                      <m:r>
                        <a:rPr lang="en-US" i="1">
                          <a:latin typeface="Cambria Math"/>
                        </a:rPr>
                        <m:t>)</m:t>
                      </m:r>
                    </m:oMath>
                  </m:oMathPara>
                </a14:m>
                <a:endParaRPr lang="en-US" dirty="0"/>
              </a:p>
              <a:p>
                <a:r>
                  <a:rPr lang="en-US" dirty="0" smtClean="0"/>
                  <a:t>Error bound </a:t>
                </a:r>
                <a14:m>
                  <m:oMath xmlns:m="http://schemas.openxmlformats.org/officeDocument/2006/math">
                    <m:sSub>
                      <m:sSubPr>
                        <m:ctrlPr>
                          <a:rPr lang="en-US" i="1" smtClean="0">
                            <a:latin typeface="Cambria Math"/>
                          </a:rPr>
                        </m:ctrlPr>
                      </m:sSubPr>
                      <m:e>
                        <m:r>
                          <a:rPr lang="en-US" i="1" smtClean="0">
                            <a:latin typeface="Cambria Math"/>
                            <a:ea typeface="Cambria Math"/>
                          </a:rPr>
                          <m:t>𝜀</m:t>
                        </m:r>
                      </m:e>
                      <m:sub>
                        <m:r>
                          <a:rPr lang="en-US" b="0" i="1" smtClean="0">
                            <a:latin typeface="Cambria Math"/>
                          </a:rPr>
                          <m:t>𝑎</m:t>
                        </m:r>
                      </m:sub>
                    </m:sSub>
                    <m:r>
                      <a:rPr lang="en-US" b="0" i="1" smtClean="0">
                        <a:latin typeface="Cambria Math"/>
                      </a:rPr>
                      <m:t>&lt;</m:t>
                    </m:r>
                    <m:r>
                      <a:rPr lang="en-US" b="0" i="1" smtClean="0">
                        <a:latin typeface="Cambria Math"/>
                      </a:rPr>
                      <m:t>𝑑</m:t>
                    </m:r>
                  </m:oMath>
                </a14:m>
                <a:endParaRPr lang="en-US" dirty="0" smtClean="0"/>
              </a:p>
              <a:p>
                <a:r>
                  <a:rPr lang="en-US" dirty="0" smtClean="0"/>
                  <a:t>Error bound </a:t>
                </a:r>
                <a14:m>
                  <m:oMath xmlns:m="http://schemas.openxmlformats.org/officeDocument/2006/math">
                    <m:sSub>
                      <m:sSubPr>
                        <m:ctrlPr>
                          <a:rPr lang="en-US" i="1" smtClean="0">
                            <a:latin typeface="Cambria Math"/>
                          </a:rPr>
                        </m:ctrlPr>
                      </m:sSubPr>
                      <m:e>
                        <m:r>
                          <a:rPr lang="en-US" b="0" i="1" smtClean="0">
                            <a:latin typeface="Cambria Math"/>
                          </a:rPr>
                          <m:t>𝐸</m:t>
                        </m:r>
                      </m:e>
                      <m:sub>
                        <m:r>
                          <a:rPr lang="en-US" b="0" i="1" smtClean="0">
                            <a:latin typeface="Cambria Math"/>
                          </a:rPr>
                          <m:t>𝑡</m:t>
                        </m:r>
                      </m:sub>
                    </m:sSub>
                    <m:r>
                      <a:rPr lang="en-US" b="0" i="1" smtClean="0">
                        <a:latin typeface="Cambria Math"/>
                      </a:rPr>
                      <m:t>=</m:t>
                    </m:r>
                    <m:d>
                      <m:dPr>
                        <m:begChr m:val="|"/>
                        <m:endChr m:val="|"/>
                        <m:ctrlPr>
                          <a:rPr lang="en-US" b="0" i="1" smtClean="0">
                            <a:latin typeface="Cambria Math"/>
                          </a:rPr>
                        </m:ctrlPr>
                      </m:dPr>
                      <m:e>
                        <m:r>
                          <a:rPr lang="en-US" b="0" i="1" smtClean="0">
                            <a:latin typeface="Cambria Math"/>
                          </a:rPr>
                          <m:t>𝑡𝑟𝑢𝑒</m:t>
                        </m:r>
                        <m:r>
                          <a:rPr lang="en-US" b="0" i="1" smtClean="0">
                            <a:latin typeface="Cambria Math"/>
                          </a:rPr>
                          <m:t>−</m:t>
                        </m:r>
                        <m:r>
                          <a:rPr lang="en-US" b="0" i="1" smtClean="0">
                            <a:latin typeface="Cambria Math"/>
                          </a:rPr>
                          <m:t>𝑎𝑝𝑝</m:t>
                        </m:r>
                      </m:e>
                    </m:d>
                    <m:r>
                      <a:rPr lang="en-US" b="0" i="1" smtClean="0">
                        <a:latin typeface="Cambria Math"/>
                      </a:rPr>
                      <m:t>&lt;</m:t>
                    </m:r>
                    <m:r>
                      <a:rPr lang="en-US" b="0" i="1" smtClean="0">
                        <a:latin typeface="Cambria Math"/>
                      </a:rPr>
                      <m:t>𝑑</m:t>
                    </m:r>
                  </m:oMath>
                </a14:m>
                <a:endParaRPr lang="en-US" dirty="0" smtClean="0"/>
              </a:p>
              <a:p>
                <a:r>
                  <a:rPr lang="en-US" dirty="0" smtClean="0"/>
                  <a:t>If result </a:t>
                </a:r>
                <a:r>
                  <a:rPr lang="en-US" dirty="0"/>
                  <a:t>is correct to at least </a:t>
                </a:r>
                <a14:m>
                  <m:oMath xmlns:m="http://schemas.openxmlformats.org/officeDocument/2006/math">
                    <m:r>
                      <a:rPr lang="en-US" i="1">
                        <a:latin typeface="Cambria Math"/>
                      </a:rPr>
                      <m:t>𝑛</m:t>
                    </m:r>
                  </m:oMath>
                </a14:m>
                <a:r>
                  <a:rPr lang="en-US" dirty="0"/>
                  <a:t> significant </a:t>
                </a:r>
                <a:r>
                  <a:rPr lang="en-US" dirty="0" smtClean="0"/>
                  <a:t>digits then</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sSub>
                            <m:sSubPr>
                              <m:ctrlPr>
                                <a:rPr lang="en-US" i="1">
                                  <a:latin typeface="Cambria Math"/>
                                </a:rPr>
                              </m:ctrlPr>
                            </m:sSubPr>
                            <m:e>
                              <m:r>
                                <a:rPr lang="en-US" i="1">
                                  <a:latin typeface="Cambria Math"/>
                                  <a:ea typeface="Cambria Math"/>
                                </a:rPr>
                                <m:t>𝜀</m:t>
                              </m:r>
                            </m:e>
                            <m:sub>
                              <m:r>
                                <a:rPr lang="en-US" i="1">
                                  <a:latin typeface="Cambria Math"/>
                                </a:rPr>
                                <m:t>𝑎</m:t>
                              </m:r>
                            </m:sub>
                          </m:sSub>
                        </m:e>
                      </m:d>
                      <m:r>
                        <a:rPr lang="en-US" b="0" i="1" smtClean="0">
                          <a:latin typeface="Cambria Math"/>
                        </a:rPr>
                        <m:t>&lt;</m:t>
                      </m:r>
                      <m:d>
                        <m:dPr>
                          <m:ctrlPr>
                            <a:rPr lang="en-US" b="0" i="1" smtClean="0">
                              <a:latin typeface="Cambria Math"/>
                            </a:rPr>
                          </m:ctrlPr>
                        </m:dPr>
                        <m:e>
                          <m:r>
                            <a:rPr lang="en-US" b="0" i="1" smtClean="0">
                              <a:latin typeface="Cambria Math"/>
                            </a:rPr>
                            <m:t>0.5</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2−</m:t>
                              </m:r>
                              <m:r>
                                <a:rPr lang="en-US" b="0" i="1" smtClean="0">
                                  <a:latin typeface="Cambria Math"/>
                                  <a:ea typeface="Cambria Math"/>
                                </a:rPr>
                                <m:t>𝑛</m:t>
                              </m:r>
                            </m:sup>
                          </m:sSup>
                        </m:e>
                      </m:d>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93837"/>
                <a:ext cx="8229600" cy="4525963"/>
              </a:xfrm>
              <a:blipFill rotWithShape="1">
                <a:blip r:embed="rId2"/>
                <a:stretch>
                  <a:fillRect t="-942"/>
                </a:stretch>
              </a:blipFill>
            </p:spPr>
            <p:txBody>
              <a:bodyPr/>
              <a:lstStyle/>
              <a:p>
                <a:r>
                  <a:rPr lang="en-US">
                    <a:noFill/>
                  </a:rPr>
                  <a:t> </a:t>
                </a:r>
              </a:p>
            </p:txBody>
          </p:sp>
        </mc:Fallback>
      </mc:AlternateContent>
    </p:spTree>
    <p:extLst>
      <p:ext uri="{BB962C8B-B14F-4D97-AF65-F5344CB8AC3E}">
        <p14:creationId xmlns:p14="http://schemas.microsoft.com/office/powerpoint/2010/main" val="205899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r>
              <a:rPr lang="en-US" sz="3200" dirty="0" smtClean="0"/>
              <a:t>Instructions about Calculations in this course</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33600"/>
                <a:ext cx="8229600" cy="3657600"/>
              </a:xfrm>
            </p:spPr>
            <p:txBody>
              <a:bodyPr/>
              <a:lstStyle/>
              <a:p>
                <a:r>
                  <a:rPr lang="en-US" dirty="0" smtClean="0"/>
                  <a:t>If calculations has to perform up to </a:t>
                </a:r>
                <a14:m>
                  <m:oMath xmlns:m="http://schemas.openxmlformats.org/officeDocument/2006/math">
                    <m:r>
                      <a:rPr lang="en-US" b="0" i="1" smtClean="0">
                        <a:latin typeface="Cambria Math"/>
                      </a:rPr>
                      <m:t>𝑛</m:t>
                    </m:r>
                  </m:oMath>
                </a14:m>
                <a:r>
                  <a:rPr lang="en-US" dirty="0" smtClean="0"/>
                  <a:t> decimal places then truncate the result after nth decimal place(</a:t>
                </a:r>
                <a:r>
                  <a:rPr lang="en-US" dirty="0" err="1" smtClean="0"/>
                  <a:t>dp</a:t>
                </a:r>
                <a:r>
                  <a:rPr lang="en-US" dirty="0" smtClean="0"/>
                  <a:t>). Do not round off.</a:t>
                </a:r>
              </a:p>
              <a:p>
                <a:r>
                  <a:rPr lang="en-US" dirty="0" smtClean="0"/>
                  <a:t>If not mentioned in the question, perform calculations </a:t>
                </a:r>
                <a:r>
                  <a:rPr lang="en-US" dirty="0" err="1" smtClean="0"/>
                  <a:t>upto</a:t>
                </a:r>
                <a:r>
                  <a:rPr lang="en-US" dirty="0" smtClean="0"/>
                  <a:t> 4 </a:t>
                </a:r>
                <a:r>
                  <a:rPr lang="en-US" dirty="0" err="1" smtClean="0"/>
                  <a:t>dp</a:t>
                </a:r>
                <a:r>
                  <a:rPr lang="en-US" dirty="0" smtClean="0"/>
                  <a:t>.</a:t>
                </a:r>
              </a:p>
              <a:p>
                <a:r>
                  <a:rPr lang="en-US" dirty="0" smtClean="0"/>
                  <a:t>Use RAD mode in calculators.</a:t>
                </a:r>
              </a:p>
              <a:p>
                <a:r>
                  <a:rPr lang="en-US" dirty="0" smtClean="0"/>
                  <a:t>Graphical Calculators will not be allowed in exam.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33600"/>
                <a:ext cx="8229600" cy="3657600"/>
              </a:xfrm>
              <a:blipFill rotWithShape="1">
                <a:blip r:embed="rId2"/>
                <a:stretch>
                  <a:fillRect t="-1167" r="-1407" b="-1000"/>
                </a:stretch>
              </a:blipFill>
            </p:spPr>
            <p:txBody>
              <a:bodyPr/>
              <a:lstStyle/>
              <a:p>
                <a:r>
                  <a:rPr lang="en-US">
                    <a:noFill/>
                  </a:rPr>
                  <a:t> </a:t>
                </a:r>
              </a:p>
            </p:txBody>
          </p:sp>
        </mc:Fallback>
      </mc:AlternateContent>
    </p:spTree>
    <p:extLst>
      <p:ext uri="{BB962C8B-B14F-4D97-AF65-F5344CB8AC3E}">
        <p14:creationId xmlns:p14="http://schemas.microsoft.com/office/powerpoint/2010/main" val="950008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1659</TotalTime>
  <Words>669</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MATH-352 Numerical Methods</vt:lpstr>
      <vt:lpstr>PowerPoint Presentation</vt:lpstr>
      <vt:lpstr>Root of a Nonlinear equation</vt:lpstr>
      <vt:lpstr>PowerPoint Presentation</vt:lpstr>
      <vt:lpstr>Bracketing Methods</vt:lpstr>
      <vt:lpstr>1. Bisection Method</vt:lpstr>
      <vt:lpstr>Algorithm</vt:lpstr>
      <vt:lpstr>Stopping/Termination Criterion</vt:lpstr>
      <vt:lpstr>Instructions about Calculations in this course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Methods/Analysis</dc:title>
  <dc:creator>Atifa Kanwal</dc:creator>
  <cp:lastModifiedBy>Atifa Kanwal</cp:lastModifiedBy>
  <cp:revision>102</cp:revision>
  <cp:lastPrinted>2018-02-07T05:44:43Z</cp:lastPrinted>
  <dcterms:created xsi:type="dcterms:W3CDTF">2018-01-24T07:02:44Z</dcterms:created>
  <dcterms:modified xsi:type="dcterms:W3CDTF">2023-02-09T10:54:08Z</dcterms:modified>
</cp:coreProperties>
</file>