
<file path=[Content_Types].xml><?xml version="1.0" encoding="utf-8"?>
<Types xmlns="http://schemas.openxmlformats.org/package/2006/content-types">
  <Default Extension="png" ContentType="image/png"/>
  <Default Extension="m4a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16"/>
  </p:notesMasterIdLst>
  <p:handoutMasterIdLst>
    <p:handoutMasterId r:id="rId17"/>
  </p:handoutMasterIdLst>
  <p:sldIdLst>
    <p:sldId id="258" r:id="rId2"/>
    <p:sldId id="396" r:id="rId3"/>
    <p:sldId id="395" r:id="rId4"/>
    <p:sldId id="399" r:id="rId5"/>
    <p:sldId id="382" r:id="rId6"/>
    <p:sldId id="362" r:id="rId7"/>
    <p:sldId id="384" r:id="rId8"/>
    <p:sldId id="386" r:id="rId9"/>
    <p:sldId id="387" r:id="rId10"/>
    <p:sldId id="388" r:id="rId11"/>
    <p:sldId id="400" r:id="rId12"/>
    <p:sldId id="401" r:id="rId13"/>
    <p:sldId id="403" r:id="rId14"/>
    <p:sldId id="40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xmlns="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99022" autoAdjust="0"/>
  </p:normalViewPr>
  <p:slideViewPr>
    <p:cSldViewPr>
      <p:cViewPr>
        <p:scale>
          <a:sx n="94" d="100"/>
          <a:sy n="94" d="100"/>
        </p:scale>
        <p:origin x="-970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3043F-307D-40B1-A010-15F9353C05E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42C10-F420-4529-BF79-9B5FAA6B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3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BBC67-9A0C-46E6-AC15-EBBB0A0384B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E612A-6EBD-4F3A-8401-D39912BB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49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3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9734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83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81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4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9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3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5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2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5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0032D-4502-4FC7-AF63-60C9ABC0B2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848600" cy="2590800"/>
          </a:xfrm>
        </p:spPr>
        <p:txBody>
          <a:bodyPr>
            <a:noAutofit/>
          </a:bodyPr>
          <a:lstStyle/>
          <a:p>
            <a:r>
              <a:rPr lang="en-US" sz="4800" dirty="0" smtClean="0"/>
              <a:t>Numerical Techniques in Linear Algebra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191000"/>
            <a:ext cx="67818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Numerical Methods by </a:t>
            </a:r>
            <a:r>
              <a:rPr lang="en-US" dirty="0" err="1" smtClean="0"/>
              <a:t>Chapra</a:t>
            </a:r>
            <a:r>
              <a:rPr lang="en-US" dirty="0" smtClean="0"/>
              <a:t>: Chapter 10 &amp; 11</a:t>
            </a:r>
          </a:p>
          <a:p>
            <a:r>
              <a:rPr lang="en-US" dirty="0" smtClean="0"/>
              <a:t>Numerical Analysis by Burden: Chapter 6 &amp;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90601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700" y="1600201"/>
                <a:ext cx="7554300" cy="46482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system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+11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=−11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First we write above system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700" y="1600201"/>
                <a:ext cx="7554300" cy="4648206"/>
              </a:xfrm>
              <a:blipFill>
                <a:blip r:embed="rId4"/>
                <a:stretch>
                  <a:fillRect l="-726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8600" y="3564127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Eqn</a:t>
            </a:r>
            <a:r>
              <a:rPr lang="en-US" dirty="0" smtClean="0"/>
              <a:t> implies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038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 </a:t>
            </a:r>
            <a:r>
              <a:rPr lang="en-US" dirty="0" err="1" smtClean="0"/>
              <a:t>Eqn</a:t>
            </a:r>
            <a:r>
              <a:rPr lang="en-US" dirty="0" smtClean="0"/>
              <a:t> implies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554728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 </a:t>
            </a:r>
            <a:r>
              <a:rPr lang="en-US" dirty="0" err="1" smtClean="0"/>
              <a:t>Eqn</a:t>
            </a:r>
            <a:r>
              <a:rPr lang="en-US" dirty="0" smtClean="0"/>
              <a:t> implies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823" y="5081737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r>
              <a:rPr lang="en-US" dirty="0" err="1" smtClean="0"/>
              <a:t>Eqn</a:t>
            </a:r>
            <a:r>
              <a:rPr lang="en-US" dirty="0" smtClean="0"/>
              <a:t> implies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685800"/>
                <a:ext cx="72390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Thus for Jacobi iterative process formula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First Iteration: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we get formula for first approximation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685800"/>
                <a:ext cx="7239000" cy="5562600"/>
              </a:xfrm>
              <a:blipFill>
                <a:blip r:embed="rId4"/>
                <a:stretch>
                  <a:fillRect l="-758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61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533400"/>
                <a:ext cx="8001002" cy="5638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0,0,0,0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 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above system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=2.2727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=−1.1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=1.875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Second </a:t>
                </a:r>
                <a:r>
                  <a:rPr lang="en-US" dirty="0">
                    <a:solidFill>
                      <a:schemeClr val="tx1"/>
                    </a:solidFill>
                  </a:rPr>
                  <a:t>Iteration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2.2727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=1.0472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1.875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=1.7159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2.2727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1.875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=−0.8052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2.2727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=0.8852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533400"/>
                <a:ext cx="8001002" cy="5638800"/>
              </a:xfrm>
              <a:blipFill>
                <a:blip r:embed="rId2"/>
                <a:stretch>
                  <a:fillRect l="-457" t="-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705601" cy="1100630"/>
          </a:xfrm>
        </p:spPr>
        <p:txBody>
          <a:bodyPr>
            <a:normAutofit fontScale="90000"/>
          </a:bodyPr>
          <a:lstStyle/>
          <a:p>
            <a:r>
              <a:rPr lang="en-US" dirty="0"/>
              <a:t>We can perform iteration in a table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3076671"/>
                  </p:ext>
                </p:extLst>
              </p:nvPr>
            </p:nvGraphicFramePr>
            <p:xfrm>
              <a:off x="762000" y="1688459"/>
              <a:ext cx="6553200" cy="31883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640">
                      <a:extLst>
                        <a:ext uri="{9D8B030D-6E8A-4147-A177-3AD203B41FA5}">
                          <a16:colId xmlns:a16="http://schemas.microsoft.com/office/drawing/2014/main" xmlns="" val="2685384036"/>
                        </a:ext>
                      </a:extLst>
                    </a:gridCol>
                    <a:gridCol w="1310640">
                      <a:extLst>
                        <a:ext uri="{9D8B030D-6E8A-4147-A177-3AD203B41FA5}">
                          <a16:colId xmlns:a16="http://schemas.microsoft.com/office/drawing/2014/main" xmlns="" val="2992360488"/>
                        </a:ext>
                      </a:extLst>
                    </a:gridCol>
                    <a:gridCol w="1310640">
                      <a:extLst>
                        <a:ext uri="{9D8B030D-6E8A-4147-A177-3AD203B41FA5}">
                          <a16:colId xmlns:a16="http://schemas.microsoft.com/office/drawing/2014/main" xmlns="" val="3048537203"/>
                        </a:ext>
                      </a:extLst>
                    </a:gridCol>
                    <a:gridCol w="1310640">
                      <a:extLst>
                        <a:ext uri="{9D8B030D-6E8A-4147-A177-3AD203B41FA5}">
                          <a16:colId xmlns:a16="http://schemas.microsoft.com/office/drawing/2014/main" xmlns="" val="1830313538"/>
                        </a:ext>
                      </a:extLst>
                    </a:gridCol>
                    <a:gridCol w="1310640">
                      <a:extLst>
                        <a:ext uri="{9D8B030D-6E8A-4147-A177-3AD203B41FA5}">
                          <a16:colId xmlns:a16="http://schemas.microsoft.com/office/drawing/2014/main" xmlns="" val="2932307252"/>
                        </a:ext>
                      </a:extLst>
                    </a:gridCol>
                  </a:tblGrid>
                  <a:tr h="4110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298185138"/>
                      </a:ext>
                    </a:extLst>
                  </a:tr>
                  <a:tr h="396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initial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77863793"/>
                      </a:ext>
                    </a:extLst>
                  </a:tr>
                  <a:tr h="396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2.2727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1.875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214940262"/>
                      </a:ext>
                    </a:extLst>
                  </a:tr>
                  <a:tr h="396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1.0472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1.7159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-0.8052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0.8852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787575797"/>
                      </a:ext>
                    </a:extLst>
                  </a:tr>
                  <a:tr h="396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0.9326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2.053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-1.0493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1.1309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604922853"/>
                      </a:ext>
                    </a:extLst>
                  </a:tr>
                  <a:tr h="396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1.0152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1.9537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-0.9681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0.9739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37147431"/>
                      </a:ext>
                    </a:extLst>
                  </a:tr>
                  <a:tr h="396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0.9890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2.0114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-1.0103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1.0214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786128858"/>
                      </a:ext>
                    </a:extLst>
                  </a:tr>
                  <a:tr h="396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1.0032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1.9922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-0.9945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0.9944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58664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3076671"/>
                  </p:ext>
                </p:extLst>
              </p:nvPr>
            </p:nvGraphicFramePr>
            <p:xfrm>
              <a:off x="762000" y="1688459"/>
              <a:ext cx="6553200" cy="31883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640">
                      <a:extLst>
                        <a:ext uri="{9D8B030D-6E8A-4147-A177-3AD203B41FA5}">
                          <a16:colId xmlns:a16="http://schemas.microsoft.com/office/drawing/2014/main" val="2685384036"/>
                        </a:ext>
                      </a:extLst>
                    </a:gridCol>
                    <a:gridCol w="1310640">
                      <a:extLst>
                        <a:ext uri="{9D8B030D-6E8A-4147-A177-3AD203B41FA5}">
                          <a16:colId xmlns:a16="http://schemas.microsoft.com/office/drawing/2014/main" val="2992360488"/>
                        </a:ext>
                      </a:extLst>
                    </a:gridCol>
                    <a:gridCol w="1310640">
                      <a:extLst>
                        <a:ext uri="{9D8B030D-6E8A-4147-A177-3AD203B41FA5}">
                          <a16:colId xmlns:a16="http://schemas.microsoft.com/office/drawing/2014/main" val="3048537203"/>
                        </a:ext>
                      </a:extLst>
                    </a:gridCol>
                    <a:gridCol w="1310640">
                      <a:extLst>
                        <a:ext uri="{9D8B030D-6E8A-4147-A177-3AD203B41FA5}">
                          <a16:colId xmlns:a16="http://schemas.microsoft.com/office/drawing/2014/main" val="1830313538"/>
                        </a:ext>
                      </a:extLst>
                    </a:gridCol>
                    <a:gridCol w="1310640">
                      <a:extLst>
                        <a:ext uri="{9D8B030D-6E8A-4147-A177-3AD203B41FA5}">
                          <a16:colId xmlns:a16="http://schemas.microsoft.com/office/drawing/2014/main" val="2932307252"/>
                        </a:ext>
                      </a:extLst>
                    </a:gridCol>
                  </a:tblGrid>
                  <a:tr h="4110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30" t="-1471" r="-402326" b="-68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930" t="-1471" r="-302326" b="-68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30" t="-1471" r="-202326" b="-68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930" t="-1471" r="-102326" b="-68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30" t="-1471" r="-2326" b="-68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8185138"/>
                      </a:ext>
                    </a:extLst>
                  </a:tr>
                  <a:tr h="396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initial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863793"/>
                      </a:ext>
                    </a:extLst>
                  </a:tr>
                  <a:tr h="396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2.2727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1.875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4940262"/>
                      </a:ext>
                    </a:extLst>
                  </a:tr>
                  <a:tr h="396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1.0472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1.7159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-0.8052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0.8852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575797"/>
                      </a:ext>
                    </a:extLst>
                  </a:tr>
                  <a:tr h="396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0.9326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2.053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-1.0493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1.1309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922853"/>
                      </a:ext>
                    </a:extLst>
                  </a:tr>
                  <a:tr h="396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1.0152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1.9537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-0.9681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0.9739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147431"/>
                      </a:ext>
                    </a:extLst>
                  </a:tr>
                  <a:tr h="396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0.9890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2.0114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-1.0103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1.0214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6128858"/>
                      </a:ext>
                    </a:extLst>
                  </a:tr>
                  <a:tr h="396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1.0032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1.9922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-0.9945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0.9944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6640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989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609600"/>
                <a:ext cx="6324602" cy="5867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Error limit is given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&lt;0.00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=1,2,3,4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=1,2,3,4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Using above definition,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after 6 iteration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1.0032−0.9890</m:t>
                          </m:r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1.9922−2.0114</m:t>
                          </m:r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−0.9945+1.0103</m:t>
                          </m:r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0.9944−1.0214</m:t>
                          </m:r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0.9944−1.0214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1.9922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135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09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Thus to meet error, more iteration are required that are left as an exercise.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609600"/>
                <a:ext cx="6324602" cy="5867400"/>
              </a:xfrm>
              <a:blipFill rotWithShape="1">
                <a:blip r:embed="rId2"/>
                <a:stretch>
                  <a:fillRect l="-771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72200" y="1223146"/>
                <a:ext cx="2057400" cy="136370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223146"/>
                <a:ext cx="2057400" cy="13637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0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Numerical Techniques to Solve System of Linear Equations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958952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Iterative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 of LU Factorization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Gauss Elimination Method</a:t>
            </a:r>
          </a:p>
        </p:txBody>
      </p:sp>
    </p:spTree>
    <p:extLst>
      <p:ext uri="{BB962C8B-B14F-4D97-AF65-F5344CB8AC3E}">
        <p14:creationId xmlns:p14="http://schemas.microsoft.com/office/powerpoint/2010/main" val="336313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829757" cy="19156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Iterative </a:t>
            </a:r>
            <a:r>
              <a:rPr lang="en-US" dirty="0"/>
              <a:t>Techniques</a:t>
            </a:r>
            <a:br>
              <a:rPr lang="en-US" dirty="0"/>
            </a:br>
            <a:r>
              <a:rPr lang="en-US" sz="1800" dirty="0"/>
              <a:t>Numerical Methods by </a:t>
            </a:r>
            <a:r>
              <a:rPr lang="en-US" sz="1800" dirty="0" err="1"/>
              <a:t>Chapra</a:t>
            </a:r>
            <a:r>
              <a:rPr lang="en-US" sz="1800" dirty="0"/>
              <a:t>: Chapter </a:t>
            </a:r>
            <a:r>
              <a:rPr lang="en-US" sz="1800" dirty="0" smtClean="0"/>
              <a:t>11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Numerical Analysis by Burden: Chapter </a:t>
            </a:r>
            <a:r>
              <a:rPr lang="en-US" sz="1800" dirty="0" smtClean="0"/>
              <a:t>7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0"/>
            <a:ext cx="6620968" cy="8838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Jacobi Iterative Technique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Gauss-Seidel </a:t>
            </a:r>
            <a:r>
              <a:rPr lang="en-US" dirty="0"/>
              <a:t>Iterative Technique</a:t>
            </a:r>
          </a:p>
        </p:txBody>
      </p:sp>
    </p:spTree>
    <p:extLst>
      <p:ext uri="{BB962C8B-B14F-4D97-AF65-F5344CB8AC3E}">
        <p14:creationId xmlns:p14="http://schemas.microsoft.com/office/powerpoint/2010/main" val="32829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23" y="381000"/>
            <a:ext cx="6347713" cy="1320800"/>
          </a:xfrm>
        </p:spPr>
        <p:txBody>
          <a:bodyPr/>
          <a:lstStyle/>
          <a:p>
            <a:r>
              <a:rPr lang="en-US" dirty="0" smtClean="0"/>
              <a:t>Iterative Technique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066800"/>
                <a:ext cx="6347714" cy="54864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An iterative technique to solve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linear system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starts with an initial approximation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2000" dirty="0" smtClean="0"/>
                  <a:t> to the </a:t>
                </a:r>
                <a:r>
                  <a:rPr lang="en-US" sz="2000" i="0" dirty="0" smtClean="0">
                    <a:latin typeface="+mj-lt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/>
                  <a:t> and generates a sequence of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000" dirty="0" smtClean="0"/>
                  <a:t> that converges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/>
                  <a:t>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[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066800"/>
                <a:ext cx="6347714" cy="5486400"/>
              </a:xfrm>
              <a:blipFill>
                <a:blip r:embed="rId4"/>
                <a:stretch>
                  <a:fillRect l="-961" t="-667" r="-1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391400" y="609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5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6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838201"/>
          </a:xfrm>
        </p:spPr>
        <p:txBody>
          <a:bodyPr>
            <a:normAutofit/>
          </a:bodyPr>
          <a:lstStyle/>
          <a:p>
            <a:r>
              <a:rPr lang="en-US" dirty="0" smtClean="0"/>
              <a:t>1.Jacobi Iterative Technique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19201"/>
                <a:ext cx="7543800" cy="502920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A linear system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equations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unknowns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is a set of equations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.               .                           .               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tx1"/>
                                  </a:solidFill>
                                  <a:latin typeface="Calibri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.               .                           .                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tx1"/>
                                  </a:solidFill>
                                  <a:latin typeface="Calibri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.               .                           .                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tx1"/>
                                  </a:solidFill>
                                  <a:latin typeface="Calibri" pitchFamily="34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………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are called the coefficients of the system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. The Jacobi Method is obtained by writing above system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…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den>
                          </m:f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…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den>
                          </m:f>
                        </m:e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.               .                           .               .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alibri" pitchFamily="34" charset="0"/>
                            </a:rPr>
                            <m:t> </m:t>
                          </m:r>
                        </m:e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.               .                           .                .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alibri" pitchFamily="34" charset="0"/>
                            </a:rPr>
                            <m:t> </m:t>
                          </m:r>
                        </m:e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.               .                           .                .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alibri" pitchFamily="34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…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den>
                          </m:f>
                        </m:e>
                      </m:eqAr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19201"/>
                <a:ext cx="7543800" cy="5029206"/>
              </a:xfrm>
              <a:blipFill rotWithShape="1">
                <a:blip r:embed="rId2"/>
                <a:stretch>
                  <a:fillRect l="-485" t="-848" r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50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5300" y="457200"/>
                <a:ext cx="7630500" cy="5791207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Thus from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ith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equation we can write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−…−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solidFill>
                            <a:schemeClr val="tx1"/>
                          </a:solidFill>
                          <a:latin typeface="Cambria Math"/>
                        </a:rPr>
                        <m:t>…</m:t>
                      </m:r>
                      <m: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2296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OR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; 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2296" indent="0">
                  <a:buNone/>
                </a:pPr>
                <a:r>
                  <a:rPr lang="en-US" sz="2000" dirty="0" err="1" smtClean="0">
                    <a:solidFill>
                      <a:schemeClr val="tx1"/>
                    </a:solidFill>
                  </a:rPr>
                  <a:t>Eqn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(2) gives iterative formula for Jacobi method,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 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82296" indent="0">
                  <a:buNone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5300" y="457200"/>
                <a:ext cx="7630500" cy="5791207"/>
              </a:xfrm>
              <a:blipFill rotWithShape="1">
                <a:blip r:embed="rId2"/>
                <a:stretch>
                  <a:fillRect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6858000" y="2879467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24800" y="2662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(2)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162800" y="4403467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77200" y="4186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(3)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50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700" y="838200"/>
                <a:ext cx="7478100" cy="54102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initial guess then using (3) we can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>
                          <a:solidFill>
                            <a:schemeClr val="tx1"/>
                          </a:solidFill>
                          <a:latin typeface="Cambria Math"/>
                        </a:rPr>
                        <m:t>…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>
                          <a:solidFill>
                            <a:schemeClr val="tx1"/>
                          </a:solidFill>
                          <a:latin typeface="Cambria Math"/>
                        </a:rPr>
                        <m:t>…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And similarly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>
                          <a:solidFill>
                            <a:schemeClr val="tx1"/>
                          </a:solidFill>
                          <a:latin typeface="Cambria Math"/>
                        </a:rPr>
                        <m:t>…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On the same lines we can calculate next iterations.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700" y="838200"/>
                <a:ext cx="7478100" cy="5410207"/>
              </a:xfrm>
              <a:blipFill rotWithShape="1">
                <a:blip r:embed="rId2"/>
                <a:stretch>
                  <a:fillRect l="-733" t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8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700" y="1447800"/>
                <a:ext cx="7173300" cy="4952999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</a:rPr>
                  <a:t>Write the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; 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+mj-lt"/>
                  <a:buAutoNum type="arabicPeriod" startAt="2"/>
                </a:pPr>
                <a:r>
                  <a:rPr lang="en-US" dirty="0" smtClean="0">
                    <a:solidFill>
                      <a:schemeClr val="tx1"/>
                    </a:solidFill>
                  </a:rPr>
                  <a:t>Jacobi iterative formula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 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+mj-lt"/>
                  <a:buAutoNum type="arabicPeriod" startAt="3"/>
                </a:pPr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initial guess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then calculate first approximation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 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+mj-lt"/>
                  <a:buAutoNum type="arabicPeriod" startAt="4"/>
                </a:pPr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meets the error criteria then stop otherwise repeat step 3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700" y="1447800"/>
                <a:ext cx="7173300" cy="4952999"/>
              </a:xfrm>
              <a:blipFill>
                <a:blip r:embed="rId2"/>
                <a:stretch>
                  <a:fillRect l="-255" t="-1355" b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7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6648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3900" y="1447800"/>
                <a:ext cx="7249500" cy="51053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Use Jacobi iterative technique to find approximation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with initial guess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=[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0,0,0,0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until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&lt;0.00</m:t>
                      </m:r>
                      <m:r>
                        <a:rPr lang="en-US" b="0" i="1" smtClean="0">
                          <a:latin typeface="Cambria Math"/>
                        </a:rPr>
                        <m:t>09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3900" y="1447800"/>
                <a:ext cx="7249500" cy="5105399"/>
              </a:xfrm>
              <a:blipFill rotWithShape="1">
                <a:blip r:embed="rId2"/>
                <a:stretch>
                  <a:fillRect l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5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6284</TotalTime>
  <Words>2669</Words>
  <Application>Microsoft Office PowerPoint</Application>
  <PresentationFormat>On-screen Show (4:3)</PresentationFormat>
  <Paragraphs>143</Paragraphs>
  <Slides>14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Numerical Techniques in Linear Algebra</vt:lpstr>
      <vt:lpstr>Numerical Techniques to Solve System of Linear Equations</vt:lpstr>
      <vt:lpstr> Iterative Techniques Numerical Methods by Chapra: Chapter 11 Numerical Analysis by Burden: Chapter 7 </vt:lpstr>
      <vt:lpstr>Iterative Technique</vt:lpstr>
      <vt:lpstr>1.Jacobi Iterative Technique</vt:lpstr>
      <vt:lpstr>PowerPoint Presentation</vt:lpstr>
      <vt:lpstr>PowerPoint Presentation</vt:lpstr>
      <vt:lpstr>Algorithm</vt:lpstr>
      <vt:lpstr>Example</vt:lpstr>
      <vt:lpstr>Solution</vt:lpstr>
      <vt:lpstr>PowerPoint Presentation</vt:lpstr>
      <vt:lpstr>PowerPoint Presentation</vt:lpstr>
      <vt:lpstr>We can perform iteration in a table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Methods/Analysis</dc:title>
  <dc:creator>Atifa Kanwal</dc:creator>
  <cp:lastModifiedBy>Admin</cp:lastModifiedBy>
  <cp:revision>621</cp:revision>
  <dcterms:created xsi:type="dcterms:W3CDTF">2018-02-12T05:10:45Z</dcterms:created>
  <dcterms:modified xsi:type="dcterms:W3CDTF">2023-02-28T10:30:10Z</dcterms:modified>
</cp:coreProperties>
</file>