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notesMasterIdLst>
    <p:notesMasterId r:id="rId11"/>
  </p:notesMasterIdLst>
  <p:sldIdLst>
    <p:sldId id="398" r:id="rId2"/>
    <p:sldId id="395" r:id="rId3"/>
    <p:sldId id="399" r:id="rId4"/>
    <p:sldId id="371" r:id="rId5"/>
    <p:sldId id="383" r:id="rId6"/>
    <p:sldId id="382" r:id="rId7"/>
    <p:sldId id="400" r:id="rId8"/>
    <p:sldId id="362" r:id="rId9"/>
    <p:sldId id="38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=""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5" autoAdjust="0"/>
    <p:restoredTop sz="99022" autoAdjust="0"/>
  </p:normalViewPr>
  <p:slideViewPr>
    <p:cSldViewPr>
      <p:cViewPr>
        <p:scale>
          <a:sx n="70" d="100"/>
          <a:sy n="70" d="100"/>
        </p:scale>
        <p:origin x="-1925" y="-42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BBC67-9A0C-46E6-AC15-EBBB0A0384BB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E612A-6EBD-4F3A-8401-D39912BBD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0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0492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43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9734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83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81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6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4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9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7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3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5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6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2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5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0032D-4502-4FC7-AF63-60C9ABC0B2E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9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5" r:id="rId15"/>
    <p:sldLayoutId id="21474839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tifa.kanwal@seecs.edu.p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47800"/>
            <a:ext cx="7543800" cy="1831975"/>
          </a:xfrm>
        </p:spPr>
        <p:txBody>
          <a:bodyPr/>
          <a:lstStyle/>
          <a:p>
            <a:r>
              <a:rPr lang="en-US" dirty="0" smtClean="0"/>
              <a:t>MATH-352</a:t>
            </a:r>
            <a:br>
              <a:rPr lang="en-US" dirty="0" smtClean="0"/>
            </a:br>
            <a:r>
              <a:rPr lang="en-US" dirty="0" smtClean="0"/>
              <a:t>Numerical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Atifa</a:t>
            </a:r>
            <a:r>
              <a:rPr lang="en-US" dirty="0"/>
              <a:t> </a:t>
            </a:r>
            <a:r>
              <a:rPr lang="en-US" dirty="0" err="1"/>
              <a:t>Kanwal</a:t>
            </a:r>
            <a:endParaRPr lang="en-US" dirty="0"/>
          </a:p>
          <a:p>
            <a:r>
              <a:rPr lang="en-US" dirty="0">
                <a:hlinkClick r:id="rId2"/>
              </a:rPr>
              <a:t>atifa.kanwal@seecs.edu.pk</a:t>
            </a:r>
            <a:endParaRPr lang="en-US" dirty="0"/>
          </a:p>
          <a:p>
            <a:r>
              <a:rPr lang="en-US" dirty="0"/>
              <a:t>Office # 303, Faculty Block, SEECS, NUST</a:t>
            </a:r>
          </a:p>
        </p:txBody>
      </p:sp>
    </p:spTree>
    <p:extLst>
      <p:ext uri="{BB962C8B-B14F-4D97-AF65-F5344CB8AC3E}">
        <p14:creationId xmlns:p14="http://schemas.microsoft.com/office/powerpoint/2010/main" val="21806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28600"/>
            <a:ext cx="6829757" cy="738781"/>
          </a:xfrm>
        </p:spPr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Gauss Elimination Method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2743200"/>
            <a:ext cx="8305800" cy="1354217"/>
          </a:xfrm>
          <a:prstGeom prst="rect">
            <a:avLst/>
          </a:prstGeom>
          <a:solidFill>
            <a:schemeClr val="bg2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5"/>
                </a:solidFill>
                <a:latin typeface="Arial Rounded MT Bold" pitchFamily="34" charset="0"/>
              </a:rPr>
              <a:t>Elementary Row Operation: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000" dirty="0">
                <a:latin typeface="Calibri" pitchFamily="34" charset="0"/>
              </a:rPr>
              <a:t>Interchange of two rows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000" dirty="0">
                <a:latin typeface="Calibri" pitchFamily="34" charset="0"/>
              </a:rPr>
              <a:t>Addition of a constant multiple of one row to another row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000" dirty="0">
                <a:latin typeface="Calibri" pitchFamily="34" charset="0"/>
              </a:rPr>
              <a:t>Multiplication of a row by a non-zero </a:t>
            </a:r>
            <a:r>
              <a:rPr lang="en-US" sz="2000" dirty="0" smtClean="0">
                <a:latin typeface="Calibri" pitchFamily="34" charset="0"/>
              </a:rPr>
              <a:t>constant</a:t>
            </a:r>
            <a:endParaRPr lang="en-US" sz="2000" dirty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4800" y="4572000"/>
                <a:ext cx="8305800" cy="110799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>
                    <a:solidFill>
                      <a:schemeClr val="bg2"/>
                    </a:solidFill>
                    <a:latin typeface="Calibri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2"/>
                        </a:solidFill>
                        <a:latin typeface="Cambria Math"/>
                      </a:rPr>
                      <m:t>𝑚</m:t>
                    </m:r>
                    <m:r>
                      <a:rPr lang="en-US" sz="2200" i="1">
                        <a:solidFill>
                          <a:schemeClr val="bg2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200" i="1">
                        <a:solidFill>
                          <a:schemeClr val="bg2"/>
                        </a:solidFill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bg2"/>
                    </a:solidFill>
                    <a:latin typeface="Calibri" pitchFamily="34" charset="0"/>
                  </a:rPr>
                  <a:t> matrix A is said to be row equivalent to an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2"/>
                        </a:solidFill>
                        <a:latin typeface="Cambria Math"/>
                      </a:rPr>
                      <m:t>𝑚</m:t>
                    </m:r>
                    <m:r>
                      <a:rPr lang="en-US" sz="2200" i="1">
                        <a:solidFill>
                          <a:schemeClr val="bg2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200" i="1">
                        <a:solidFill>
                          <a:schemeClr val="bg2"/>
                        </a:solidFill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bg2"/>
                    </a:solidFill>
                    <a:latin typeface="Calibri" pitchFamily="34" charset="0"/>
                  </a:rPr>
                  <a:t> matrix B if B can be obtained by applying a finite sequence of elementary row operations to the matrix A</a:t>
                </a:r>
                <a:r>
                  <a:rPr lang="en-US" sz="2200" dirty="0" smtClean="0">
                    <a:solidFill>
                      <a:schemeClr val="bg2"/>
                    </a:solidFill>
                    <a:latin typeface="Calibri" pitchFamily="34" charset="0"/>
                  </a:rPr>
                  <a:t>.</a:t>
                </a:r>
                <a:endParaRPr lang="en-US" sz="2200" dirty="0">
                  <a:solidFill>
                    <a:schemeClr val="bg2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572000"/>
                <a:ext cx="8305800" cy="1107996"/>
              </a:xfrm>
              <a:prstGeom prst="rect">
                <a:avLst/>
              </a:prstGeom>
              <a:blipFill rotWithShape="1">
                <a:blip r:embed="rId2"/>
                <a:stretch>
                  <a:fillRect l="-880" t="-3297"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How to Write a Review on Goog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2438400" cy="91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93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1524000"/>
                <a:ext cx="8305800" cy="258532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 smtClean="0">
                    <a:solidFill>
                      <a:schemeClr val="accent2">
                        <a:lumMod val="75000"/>
                      </a:schemeClr>
                    </a:solidFill>
                    <a:latin typeface="Arial Rounded MT Bold" pitchFamily="34" charset="0"/>
                  </a:rPr>
                  <a:t>Row Echelon Form of a Matrix:</a:t>
                </a:r>
              </a:p>
              <a:p>
                <a:r>
                  <a:rPr lang="en-US" sz="2000" dirty="0">
                    <a:latin typeface="Calibri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𝑚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latin typeface="Calibri" pitchFamily="34" charset="0"/>
                  </a:rPr>
                  <a:t> matrix A is said to be in Row Echelon form if it satisfies the following conditions;</a:t>
                </a:r>
              </a:p>
              <a:p>
                <a:pPr marL="457200" indent="-457200">
                  <a:buClrTx/>
                  <a:buFont typeface="+mj-lt"/>
                  <a:buAutoNum type="arabicPeriod"/>
                </a:pPr>
                <a:r>
                  <a:rPr lang="en-US" sz="2000" dirty="0">
                    <a:latin typeface="Calibri" pitchFamily="34" charset="0"/>
                  </a:rPr>
                  <a:t>All zero rows, if there are any, appear at the bottom of the matrix.</a:t>
                </a:r>
              </a:p>
              <a:p>
                <a:pPr marL="457200" indent="-457200">
                  <a:buClrTx/>
                  <a:buFont typeface="+mj-lt"/>
                  <a:buAutoNum type="arabicPeriod"/>
                </a:pPr>
                <a:r>
                  <a:rPr lang="en-US" sz="2000" dirty="0">
                    <a:latin typeface="Calibri" pitchFamily="34" charset="0"/>
                  </a:rPr>
                  <a:t>The leading coefficient (the first nonzero number from the left, also called pivot) of a nonzero row is always strictly to the right of the leading coefficient of the row above it.</a:t>
                </a:r>
              </a:p>
              <a:p>
                <a:pPr marL="457200" indent="-457200">
                  <a:buClrTx/>
                  <a:buFont typeface="+mj-lt"/>
                  <a:buAutoNum type="arabicPeriod"/>
                </a:pPr>
                <a:r>
                  <a:rPr lang="en-US" sz="2000" dirty="0">
                    <a:latin typeface="Calibri" pitchFamily="34" charset="0"/>
                  </a:rPr>
                  <a:t>The leading coefficient of each nonzero row is one</a:t>
                </a:r>
                <a:r>
                  <a:rPr lang="en-US" sz="2000" dirty="0" smtClean="0">
                    <a:latin typeface="Calibri" pitchFamily="34" charset="0"/>
                  </a:rPr>
                  <a:t>.</a:t>
                </a:r>
                <a:endParaRPr lang="en-US" sz="20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524000"/>
                <a:ext cx="8305800" cy="2585323"/>
              </a:xfrm>
              <a:prstGeom prst="rect">
                <a:avLst/>
              </a:prstGeom>
              <a:blipFill rotWithShape="1">
                <a:blip r:embed="rId2"/>
                <a:stretch>
                  <a:fillRect l="-806" t="-1174" r="-659" b="-3052"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How to Write a Review on Goog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" y="457200"/>
            <a:ext cx="2438400" cy="91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97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143000"/>
                <a:ext cx="8458200" cy="54864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 smtClean="0">
                    <a:latin typeface="Calibri" pitchFamily="34" charset="0"/>
                  </a:rPr>
                  <a:t>Let us consider linear system</a:t>
                </a:r>
                <a:endParaRPr lang="en-US" sz="2000" dirty="0">
                  <a:latin typeface="Calibri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>
                                  <a:latin typeface="Cambria Math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>
                                  <a:latin typeface="Cambria Math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.               .                           .               .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latin typeface="Calibri" pitchFamily="34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.               .                           .                .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latin typeface="Calibri" pitchFamily="34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.               .                           .                .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latin typeface="Calibri" pitchFamily="34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>
                                  <a:latin typeface="Cambria Math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………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Calibri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itchFamily="34" charset="0"/>
                  </a:rPr>
                  <a:t> are called the coefficients of the system</a:t>
                </a:r>
                <a:r>
                  <a:rPr lang="en-US" sz="2000" dirty="0" smtClean="0">
                    <a:latin typeface="Calibri" pitchFamily="34" charset="0"/>
                  </a:rPr>
                  <a:t>. We can write it in matrix form as </a:t>
                </a: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sz="2000" b="0" i="1" smtClean="0">
                                              <a:latin typeface="Cambria Math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sz="2000" b="0" i="1" smtClean="0">
                                              <a:latin typeface="Cambria Math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e>
                                      </m:eqAr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sz="2000" b="0" i="1" smtClean="0">
                                              <a:latin typeface="Cambria Math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sz="2000" b="0" i="1" smtClean="0">
                                              <a:latin typeface="Cambria Math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e>
                                      </m:eqAr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82296" indent="0">
                  <a:buNone/>
                </a:pPr>
                <a:endParaRPr lang="en-US" sz="2000" dirty="0"/>
              </a:p>
              <a:p>
                <a:pPr marL="82296" indent="0">
                  <a:buNone/>
                </a:pPr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143000"/>
                <a:ext cx="8458200" cy="5486400"/>
              </a:xfrm>
              <a:blipFill rotWithShape="1">
                <a:blip r:embed="rId2"/>
                <a:stretch>
                  <a:fillRect l="-79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85800" y="304800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Arial Rounded MT Bold" pitchFamily="34" charset="0"/>
              </a:rPr>
              <a:t>Gauss Elimination Method</a:t>
            </a:r>
            <a:endParaRPr lang="en-US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35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2400"/>
                <a:ext cx="7924800" cy="6096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0" dirty="0" smtClean="0">
                    <a:latin typeface="Calibri" pitchFamily="34" charset="0"/>
                  </a:rPr>
                  <a:t>Let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e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e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e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e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e>
                                      </m:eqAr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e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e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e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e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e>
                                      </m:eqAr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 smtClean="0">
                  <a:latin typeface="Calibri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latin typeface="Calibri" pitchFamily="34" charset="0"/>
                  </a:rPr>
                  <a:t>Then (1) becomes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 smtClean="0">
                  <a:latin typeface="Calibri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latin typeface="Calibri" pitchFamily="34" charset="0"/>
                  </a:rPr>
                  <a:t>A is called coefficient matrix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 smtClean="0">
                    <a:latin typeface="Calibri" pitchFamily="34" charset="0"/>
                  </a:rPr>
                  <a:t> is the column matrix of unknown.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Calibri" pitchFamily="34" charset="0"/>
                  </a:rPr>
                  <a:t>To solve above system, we follow the steps.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alibri" pitchFamily="34" charset="0"/>
                  </a:rPr>
                  <a:t>Construct the augmented matrix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Calibri" pitchFamily="34" charset="0"/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alibri" pitchFamily="34" charset="0"/>
                  </a:rPr>
                  <a:t>Transform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Calibri" pitchFamily="34" charset="0"/>
                  </a:rPr>
                  <a:t> to row echelon form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Calibri" pitchFamily="34" charset="0"/>
                  </a:rPr>
                  <a:t> by using row operations.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alibri" pitchFamily="34" charset="0"/>
                  </a:rPr>
                  <a:t> Solve the linear system corresponding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Calibri" pitchFamily="34" charset="0"/>
                  </a:rPr>
                  <a:t> by back substitution.</a:t>
                </a:r>
              </a:p>
              <a:p>
                <a:pPr marL="0" indent="0">
                  <a:buNone/>
                </a:pPr>
                <a:endParaRPr lang="en-US" sz="2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2400"/>
                <a:ext cx="7924800" cy="6096000"/>
              </a:xfrm>
              <a:blipFill rotWithShape="1">
                <a:blip r:embed="rId2"/>
                <a:stretch>
                  <a:fillRect l="-769" t="-500" r="-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90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28600"/>
            <a:ext cx="2362200" cy="685800"/>
          </a:xfrm>
        </p:spPr>
        <p:txBody>
          <a:bodyPr/>
          <a:lstStyle/>
          <a:p>
            <a:r>
              <a:rPr lang="en-US" b="1" dirty="0" smtClean="0"/>
              <a:t>Algorithm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838200"/>
                <a:ext cx="8610600" cy="541020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latin typeface="Calibri" pitchFamily="34" charset="0"/>
                    <a:cs typeface="Calibri" pitchFamily="34" charset="0"/>
                  </a:rPr>
                  <a:t>INPUT</a:t>
                </a:r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 number of unknowns and equations </a:t>
                </a:r>
                <a:r>
                  <a:rPr lang="en-US" sz="2000" i="1" dirty="0">
                    <a:latin typeface="Calibri" pitchFamily="34" charset="0"/>
                    <a:cs typeface="Calibri" pitchFamily="34" charset="0"/>
                  </a:rPr>
                  <a:t>n</a:t>
                </a:r>
                <a:r>
                  <a:rPr lang="en-US" sz="2000" dirty="0">
                    <a:latin typeface="Calibri" pitchFamily="34" charset="0"/>
                    <a:cs typeface="Calibri" pitchFamily="34" charset="0"/>
                  </a:rPr>
                  <a:t>; augmented matrix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𝐴</m:t>
                    </m:r>
                    <m:r>
                      <a:rPr lang="en-US" sz="2000" i="1" dirty="0" smtClean="0">
                        <a:latin typeface="Cambria Math"/>
                      </a:rPr>
                      <m:t> = [</m:t>
                    </m:r>
                    <m:sSub>
                      <m:sSub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latin typeface="Calibri" pitchFamily="34" charset="0"/>
                    <a:cs typeface="Calibri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1≤</m:t>
                    </m:r>
                    <m:r>
                      <a:rPr lang="pt-BR" sz="2000" i="1" dirty="0" smtClean="0">
                        <a:latin typeface="Cambria Math"/>
                      </a:rPr>
                      <m:t>𝑖</m:t>
                    </m:r>
                    <m:r>
                      <a:rPr lang="pt-BR" sz="2000" i="1" dirty="0" smtClean="0">
                        <a:latin typeface="Cambria Math"/>
                      </a:rPr>
                      <m:t>≤</m:t>
                    </m:r>
                    <m:r>
                      <a:rPr lang="pt-BR" sz="20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pt-BR" sz="2000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pt-BR" sz="2000" dirty="0">
                    <a:latin typeface="Calibri" pitchFamily="34" charset="0"/>
                    <a:cs typeface="Calibri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/>
                      </a:rPr>
                      <m:t>1≤</m:t>
                    </m:r>
                    <m:r>
                      <a:rPr lang="pt-BR" sz="2000" i="1" dirty="0" smtClean="0">
                        <a:latin typeface="Cambria Math"/>
                      </a:rPr>
                      <m:t>𝑗</m:t>
                    </m:r>
                    <m:r>
                      <a:rPr lang="pt-BR" sz="2000" i="1" dirty="0" smtClean="0">
                        <a:latin typeface="Cambria Math"/>
                      </a:rPr>
                      <m:t>≤</m:t>
                    </m:r>
                    <m:r>
                      <a:rPr lang="pt-BR" sz="2000" i="1" dirty="0" smtClean="0">
                        <a:latin typeface="Cambria Math"/>
                      </a:rPr>
                      <m:t>𝑛</m:t>
                    </m:r>
                    <m:r>
                      <a:rPr lang="pt-BR" sz="2000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pt-BR" sz="2000" dirty="0">
                    <a:latin typeface="Calibri" pitchFamily="34" charset="0"/>
                    <a:cs typeface="Calibri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alibri" pitchFamily="34" charset="0"/>
                    <a:cs typeface="Calibri" pitchFamily="34" charset="0"/>
                  </a:rPr>
                  <a:t>OUTPUT</a:t>
                </a:r>
                <a:r>
                  <a:rPr lang="en-US" sz="2000" dirty="0">
                    <a:latin typeface="Calibri" pitchFamily="34" charset="0"/>
                    <a:cs typeface="Calibri" pitchFamily="34" charset="0"/>
                  </a:rPr>
                  <a:t>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 dirty="0" smtClean="0">
                        <a:latin typeface="Cambria Math"/>
                      </a:rPr>
                      <m:t>, . . . ,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itchFamily="34" charset="0"/>
                    <a:cs typeface="Calibri" pitchFamily="34" charset="0"/>
                  </a:rPr>
                  <a:t>or message that the linear system has no unique solution.</a:t>
                </a:r>
              </a:p>
              <a:p>
                <a:pPr marL="0" indent="0">
                  <a:buNone/>
                </a:pPr>
                <a:r>
                  <a:rPr lang="en-US" sz="2000" b="1" i="1" dirty="0" smtClean="0">
                    <a:latin typeface="Calibri" pitchFamily="34" charset="0"/>
                    <a:cs typeface="Calibri" pitchFamily="34" charset="0"/>
                  </a:rPr>
                  <a:t>	Step </a:t>
                </a:r>
                <a:r>
                  <a:rPr lang="en-US" sz="2000" b="1" i="1" dirty="0">
                    <a:latin typeface="Calibri" pitchFamily="34" charset="0"/>
                    <a:cs typeface="Calibri" pitchFamily="34" charset="0"/>
                  </a:rPr>
                  <a:t>1</a:t>
                </a:r>
                <a:r>
                  <a:rPr lang="en-US" sz="2000" i="1" dirty="0">
                    <a:latin typeface="Calibri" pitchFamily="34" charset="0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Calibri" pitchFamily="34" charset="0"/>
                      </a:rPr>
                      <m:t>𝐹𝑜𝑟</m:t>
                    </m:r>
                    <m:r>
                      <a:rPr lang="en-US" sz="2000" i="1" dirty="0" smtClean="0"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US" sz="2000" i="1" dirty="0" smtClean="0">
                        <a:latin typeface="Cambria Math"/>
                        <a:cs typeface="Calibri" pitchFamily="34" charset="0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  <a:cs typeface="Calibri" pitchFamily="34" charset="0"/>
                      </a:rPr>
                      <m:t>=1, . . . , </m:t>
                    </m:r>
                    <m:r>
                      <a:rPr lang="en-US" sz="2000" i="1" dirty="0" smtClean="0">
                        <a:latin typeface="Cambria Math"/>
                        <a:cs typeface="Calibri" pitchFamily="34" charset="0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  <a:cs typeface="Calibri" pitchFamily="34" charset="0"/>
                      </a:rPr>
                      <m:t>−1 </m:t>
                    </m:r>
                  </m:oMath>
                </a14:m>
                <a:r>
                  <a:rPr lang="en-US" sz="2000" dirty="0">
                    <a:latin typeface="Calibri" pitchFamily="34" charset="0"/>
                    <a:cs typeface="Calibri" pitchFamily="34" charset="0"/>
                  </a:rPr>
                  <a:t>do Steps 2–4. (</a:t>
                </a:r>
                <a:r>
                  <a:rPr lang="en-US" sz="2000" i="1" dirty="0">
                    <a:latin typeface="Calibri" pitchFamily="34" charset="0"/>
                    <a:cs typeface="Calibri" pitchFamily="34" charset="0"/>
                  </a:rPr>
                  <a:t>Elimination process.</a:t>
                </a:r>
                <a:r>
                  <a:rPr lang="en-US" sz="2000" dirty="0">
                    <a:latin typeface="Calibri" pitchFamily="34" charset="0"/>
                    <a:cs typeface="Calibri" pitchFamily="34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i="1" dirty="0" smtClean="0">
                    <a:latin typeface="Calibri" pitchFamily="34" charset="0"/>
                    <a:cs typeface="Calibri" pitchFamily="34" charset="0"/>
                  </a:rPr>
                  <a:t>	Step </a:t>
                </a:r>
                <a:r>
                  <a:rPr lang="en-US" sz="2000" b="1" i="1" dirty="0">
                    <a:latin typeface="Calibri" pitchFamily="34" charset="0"/>
                    <a:cs typeface="Calibri" pitchFamily="34" charset="0"/>
                  </a:rPr>
                  <a:t>2</a:t>
                </a:r>
                <a:r>
                  <a:rPr lang="en-US" sz="2000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sz="2000" dirty="0">
                    <a:latin typeface="Calibri" pitchFamily="34" charset="0"/>
                    <a:cs typeface="Calibri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Calibri" pitchFamily="34" charset="0"/>
                      </a:rPr>
                      <m:t>𝑝</m:t>
                    </m:r>
                  </m:oMath>
                </a14:m>
                <a:r>
                  <a:rPr lang="en-US" sz="2000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sz="2000" dirty="0">
                    <a:latin typeface="Calibri" pitchFamily="34" charset="0"/>
                    <a:cs typeface="Calibri" pitchFamily="34" charset="0"/>
                  </a:rPr>
                  <a:t>be the smallest integer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Calibri" pitchFamily="34" charset="0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  <a:cs typeface="Calibri" pitchFamily="34" charset="0"/>
                      </a:rPr>
                      <m:t>≤</m:t>
                    </m:r>
                    <m:r>
                      <a:rPr lang="en-US" sz="2000" i="1" dirty="0" smtClean="0">
                        <a:latin typeface="Cambria Math"/>
                        <a:cs typeface="Calibri" pitchFamily="34" charset="0"/>
                      </a:rPr>
                      <m:t>𝑝</m:t>
                    </m:r>
                    <m:r>
                      <a:rPr lang="en-US" sz="2000" i="1" dirty="0" smtClean="0">
                        <a:latin typeface="Cambria Math"/>
                        <a:cs typeface="Calibri" pitchFamily="34" charset="0"/>
                      </a:rPr>
                      <m:t>≤</m:t>
                    </m:r>
                    <m:r>
                      <a:rPr lang="en-US" sz="2000" i="1" dirty="0" smtClean="0">
                        <a:latin typeface="Cambria Math"/>
                        <a:cs typeface="Calibri" pitchFamily="34" charset="0"/>
                      </a:rPr>
                      <m:t>𝑛</m:t>
                    </m:r>
                  </m:oMath>
                </a14:m>
                <a:r>
                  <a:rPr lang="en-US" sz="2000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sz="2000" dirty="0">
                    <a:latin typeface="Calibri" pitchFamily="34" charset="0"/>
                    <a:cs typeface="Calibri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𝑝𝑖</m:t>
                        </m:r>
                      </m:sub>
                    </m:sSub>
                    <m:r>
                      <a:rPr lang="en-US" sz="2000" i="1" dirty="0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2000" i="1" dirty="0" smtClean="0">
                        <a:latin typeface="Cambria Math"/>
                        <a:cs typeface="Calibri" pitchFamily="34" charset="0"/>
                      </a:rPr>
                      <m:t> 0</m:t>
                    </m:r>
                  </m:oMath>
                </a14:m>
                <a:r>
                  <a:rPr lang="en-US" sz="2000" dirty="0">
                    <a:latin typeface="Calibri" pitchFamily="34" charset="0"/>
                    <a:cs typeface="Calibri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		If </a:t>
                </a:r>
                <a:r>
                  <a:rPr lang="en-US" sz="2000" dirty="0">
                    <a:latin typeface="Calibri" pitchFamily="34" charset="0"/>
                    <a:cs typeface="Calibri" pitchFamily="34" charset="0"/>
                  </a:rPr>
                  <a:t>no integer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Calibri" pitchFamily="34" charset="0"/>
                      </a:rPr>
                      <m:t>𝑝</m:t>
                    </m:r>
                  </m:oMath>
                </a14:m>
                <a:r>
                  <a:rPr lang="en-US" sz="2000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sz="2000" dirty="0">
                    <a:latin typeface="Calibri" pitchFamily="34" charset="0"/>
                    <a:cs typeface="Calibri" pitchFamily="34" charset="0"/>
                  </a:rPr>
                  <a:t>can be found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		then </a:t>
                </a:r>
                <a:r>
                  <a:rPr lang="en-US" sz="2000" dirty="0">
                    <a:latin typeface="Calibri" pitchFamily="34" charset="0"/>
                    <a:cs typeface="Calibri" pitchFamily="34" charset="0"/>
                  </a:rPr>
                  <a:t>OUTPUT (‘no unique solution exists’);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			STOP</a:t>
                </a:r>
                <a:r>
                  <a:rPr lang="en-US" sz="2000" dirty="0">
                    <a:latin typeface="Calibri" pitchFamily="34" charset="0"/>
                    <a:cs typeface="Calibri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i="1" dirty="0" smtClean="0">
                    <a:latin typeface="Calibri" pitchFamily="34" charset="0"/>
                    <a:cs typeface="Calibri" pitchFamily="34" charset="0"/>
                  </a:rPr>
                  <a:t>	Step </a:t>
                </a:r>
                <a:r>
                  <a:rPr lang="en-US" sz="2000" b="1" i="1" dirty="0">
                    <a:latin typeface="Calibri" pitchFamily="34" charset="0"/>
                    <a:cs typeface="Calibri" pitchFamily="34" charset="0"/>
                  </a:rPr>
                  <a:t>3</a:t>
                </a:r>
                <a:r>
                  <a:rPr lang="en-US" sz="2000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sz="2000" dirty="0">
                    <a:latin typeface="Calibri" pitchFamily="34" charset="0"/>
                    <a:cs typeface="Calibri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Calibri" pitchFamily="34" charset="0"/>
                      </a:rPr>
                      <m:t>𝑝</m:t>
                    </m:r>
                    <m:r>
                      <a:rPr lang="en-US" sz="2000" i="1" dirty="0" smtClean="0">
                        <a:latin typeface="Cambria Math"/>
                        <a:ea typeface="Cambria Math"/>
                        <a:cs typeface="Calibri" pitchFamily="34" charset="0"/>
                      </a:rPr>
                      <m:t>≠</m:t>
                    </m:r>
                    <m:r>
                      <a:rPr lang="en-US" sz="2000" i="1" dirty="0" smtClean="0">
                        <a:latin typeface="Cambria Math"/>
                        <a:cs typeface="Calibri" pitchFamily="34" charset="0"/>
                      </a:rPr>
                      <m:t>𝑖</m:t>
                    </m:r>
                  </m:oMath>
                </a14:m>
                <a:r>
                  <a:rPr lang="en-US" sz="2000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sz="2000" dirty="0">
                    <a:latin typeface="Calibri" pitchFamily="34" charset="0"/>
                    <a:cs typeface="Calibri" pitchFamily="34" charset="0"/>
                  </a:rPr>
                  <a:t>then perform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Calibri" pitchFamily="34" charset="0"/>
                      </a:rPr>
                      <m:t>(</m:t>
                    </m:r>
                    <m:sSub>
                      <m:sSubPr>
                        <m:ctrlPr>
                          <a:rPr lang="en-US" sz="2000" i="1" dirty="0" smtClean="0"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  <a:cs typeface="Calibri" pitchFamily="34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  <a:cs typeface="Calibri" pitchFamily="34" charset="0"/>
                          </a:rPr>
                          <m:t>𝑝</m:t>
                        </m:r>
                      </m:sub>
                    </m:sSub>
                    <m:r>
                      <a:rPr lang="en-US" sz="2000" i="1" dirty="0">
                        <a:latin typeface="Cambria Math"/>
                        <a:cs typeface="Calibri" pitchFamily="34" charset="0"/>
                      </a:rPr>
                      <m:t>) ↔ (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  <a:cs typeface="Calibri" pitchFamily="34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  <a:cs typeface="Calibri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 dirty="0">
                        <a:latin typeface="Cambria Math"/>
                        <a:cs typeface="Calibri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itchFamily="34" charset="0"/>
                    <a:cs typeface="Calibri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i="1" dirty="0" smtClean="0">
                    <a:latin typeface="Calibri" pitchFamily="34" charset="0"/>
                    <a:cs typeface="Calibri" pitchFamily="34" charset="0"/>
                  </a:rPr>
                  <a:t>	Step </a:t>
                </a:r>
                <a:r>
                  <a:rPr lang="en-US" sz="2000" b="1" i="1" dirty="0">
                    <a:latin typeface="Calibri" pitchFamily="34" charset="0"/>
                    <a:cs typeface="Calibri" pitchFamily="34" charset="0"/>
                  </a:rPr>
                  <a:t>4</a:t>
                </a:r>
                <a:r>
                  <a:rPr lang="en-US" sz="2000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sz="2000" dirty="0">
                    <a:latin typeface="Calibri" pitchFamily="34" charset="0"/>
                    <a:cs typeface="Calibri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Calibri" pitchFamily="34" charset="0"/>
                      </a:rPr>
                      <m:t>𝑗</m:t>
                    </m:r>
                    <m:r>
                      <a:rPr lang="en-US" sz="2000" b="0" i="1" dirty="0" smtClean="0">
                        <a:latin typeface="Cambria Math"/>
                        <a:cs typeface="Calibri" pitchFamily="34" charset="0"/>
                      </a:rPr>
                      <m:t>=</m:t>
                    </m:r>
                    <m:r>
                      <a:rPr lang="en-US" sz="2000" i="1" dirty="0" smtClean="0"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US" sz="2000" i="1" dirty="0" smtClean="0">
                        <a:latin typeface="Cambria Math"/>
                        <a:cs typeface="Calibri" pitchFamily="34" charset="0"/>
                      </a:rPr>
                      <m:t>𝑖</m:t>
                    </m:r>
                    <m:r>
                      <a:rPr lang="en-US" sz="2000" b="0" i="1" dirty="0" smtClean="0">
                        <a:latin typeface="Cambria Math"/>
                        <a:cs typeface="Calibri" pitchFamily="34" charset="0"/>
                      </a:rPr>
                      <m:t>+</m:t>
                    </m:r>
                    <m:r>
                      <a:rPr lang="en-US" sz="2000" i="1" dirty="0" smtClean="0">
                        <a:latin typeface="Cambria Math"/>
                        <a:cs typeface="Calibri" pitchFamily="34" charset="0"/>
                      </a:rPr>
                      <m:t>1, . . . , </m:t>
                    </m:r>
                    <m:r>
                      <a:rPr lang="en-US" sz="2000" i="1" dirty="0" smtClean="0">
                        <a:latin typeface="Cambria Math"/>
                        <a:cs typeface="Calibri" pitchFamily="34" charset="0"/>
                      </a:rPr>
                      <m:t>𝑛</m:t>
                    </m:r>
                  </m:oMath>
                </a14:m>
                <a:r>
                  <a:rPr lang="en-US" sz="2000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sz="2000" dirty="0">
                    <a:latin typeface="Calibri" pitchFamily="34" charset="0"/>
                    <a:cs typeface="Calibri" pitchFamily="34" charset="0"/>
                  </a:rPr>
                  <a:t>do Steps 5 and 6.</a:t>
                </a:r>
              </a:p>
              <a:p>
                <a:pPr marL="0" indent="0">
                  <a:buNone/>
                </a:pPr>
                <a:r>
                  <a:rPr lang="en-US" sz="2000" i="1" dirty="0" smtClean="0">
                    <a:latin typeface="Calibri" pitchFamily="34" charset="0"/>
                    <a:cs typeface="Calibri" pitchFamily="34" charset="0"/>
                  </a:rPr>
                  <a:t>		</a:t>
                </a:r>
                <a:r>
                  <a:rPr lang="en-US" sz="2000" b="1" i="1" dirty="0" smtClean="0">
                    <a:latin typeface="Calibri" pitchFamily="34" charset="0"/>
                    <a:cs typeface="Calibri" pitchFamily="34" charset="0"/>
                  </a:rPr>
                  <a:t>Step </a:t>
                </a:r>
                <a:r>
                  <a:rPr lang="en-US" sz="2000" b="1" i="1" dirty="0">
                    <a:latin typeface="Calibri" pitchFamily="34" charset="0"/>
                    <a:cs typeface="Calibri" pitchFamily="34" charset="0"/>
                  </a:rPr>
                  <a:t>5</a:t>
                </a:r>
                <a:r>
                  <a:rPr lang="en-US" sz="2000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sz="2000" dirty="0">
                    <a:latin typeface="Calibri" pitchFamily="34" charset="0"/>
                    <a:cs typeface="Calibri" pitchFamily="34" charset="0"/>
                  </a:rPr>
                  <a:t>Set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𝑗𝑖</m:t>
                        </m:r>
                      </m:sub>
                    </m:sSub>
                    <m:r>
                      <a:rPr lang="en-US" sz="2000" i="1" dirty="0">
                        <a:latin typeface="Cambria Math"/>
                        <a:cs typeface="Calibri" pitchFamily="34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𝑗</m:t>
                        </m:r>
                        <m:r>
                          <a:rPr lang="en-US" sz="2000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 dirty="0">
                        <a:latin typeface="Cambria Math"/>
                        <a:cs typeface="Calibri" pitchFamily="34" charset="0"/>
                      </a:rPr>
                      <m:t>/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itchFamily="34" charset="0"/>
                    <a:cs typeface="Calibri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da-DK" sz="2000" i="1" dirty="0" smtClean="0">
                    <a:latin typeface="Calibri" pitchFamily="34" charset="0"/>
                    <a:cs typeface="Calibri" pitchFamily="34" charset="0"/>
                  </a:rPr>
                  <a:t>		</a:t>
                </a:r>
                <a:r>
                  <a:rPr lang="da-DK" sz="2000" b="1" i="1" dirty="0" smtClean="0">
                    <a:latin typeface="Calibri" pitchFamily="34" charset="0"/>
                    <a:cs typeface="Calibri" pitchFamily="34" charset="0"/>
                  </a:rPr>
                  <a:t>Step </a:t>
                </a:r>
                <a:r>
                  <a:rPr lang="da-DK" sz="2000" b="1" i="1" dirty="0">
                    <a:latin typeface="Calibri" pitchFamily="34" charset="0"/>
                    <a:cs typeface="Calibri" pitchFamily="34" charset="0"/>
                  </a:rPr>
                  <a:t>6</a:t>
                </a:r>
                <a:r>
                  <a:rPr lang="da-DK" sz="2000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da-DK" sz="2000" dirty="0">
                    <a:latin typeface="Calibri" pitchFamily="34" charset="0"/>
                    <a:cs typeface="Calibri" pitchFamily="34" charset="0"/>
                  </a:rPr>
                  <a:t>Perform </a:t>
                </a:r>
                <a14:m>
                  <m:oMath xmlns:m="http://schemas.openxmlformats.org/officeDocument/2006/math">
                    <m:r>
                      <a:rPr lang="da-DK" sz="2000" i="1" dirty="0" smtClean="0">
                        <a:latin typeface="Cambria Math"/>
                        <a:cs typeface="Calibri" pitchFamily="34" charset="0"/>
                      </a:rPr>
                      <m:t>(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  <a:cs typeface="Calibri" pitchFamily="34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  <a:cs typeface="Calibri" pitchFamily="34" charset="0"/>
                          </a:rPr>
                          <m:t>𝑗</m:t>
                        </m:r>
                      </m:sub>
                    </m:sSub>
                    <m:r>
                      <a:rPr lang="da-DK" sz="2000" i="1" dirty="0" smtClean="0">
                        <a:latin typeface="Cambria Math"/>
                        <a:cs typeface="Calibri" pitchFamily="34" charset="0"/>
                      </a:rPr>
                      <m:t>−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𝑗𝑖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  <a:cs typeface="Calibri" pitchFamily="34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  <a:cs typeface="Calibri" pitchFamily="34" charset="0"/>
                          </a:rPr>
                          <m:t>𝑖</m:t>
                        </m:r>
                      </m:sub>
                    </m:sSub>
                    <m:r>
                      <a:rPr lang="da-DK" sz="2000" i="1" dirty="0" smtClean="0">
                        <a:latin typeface="Cambria Math"/>
                        <a:cs typeface="Calibri" pitchFamily="34" charset="0"/>
                      </a:rPr>
                      <m:t>) → (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  <a:cs typeface="Calibri" pitchFamily="34" charset="0"/>
                          </a:rPr>
                          <m:t>𝐸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  <a:cs typeface="Calibri" pitchFamily="34" charset="0"/>
                          </a:rPr>
                          <m:t>𝑗</m:t>
                        </m:r>
                      </m:sub>
                    </m:sSub>
                    <m:r>
                      <a:rPr lang="da-DK" sz="2000" i="1" dirty="0" smtClean="0">
                        <a:latin typeface="Cambria Math"/>
                        <a:cs typeface="Calibri" pitchFamily="34" charset="0"/>
                      </a:rPr>
                      <m:t>)</m:t>
                    </m:r>
                  </m:oMath>
                </a14:m>
                <a:r>
                  <a:rPr lang="da-DK" sz="2000" dirty="0" smtClean="0">
                    <a:latin typeface="Calibri" pitchFamily="34" charset="0"/>
                    <a:cs typeface="Calibri" pitchFamily="34" charset="0"/>
                  </a:rPr>
                  <a:t>;</a:t>
                </a:r>
                <a:endParaRPr lang="da-DK" sz="20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838200"/>
                <a:ext cx="8610600" cy="5410207"/>
              </a:xfrm>
              <a:blipFill rotWithShape="1">
                <a:blip r:embed="rId2"/>
                <a:stretch>
                  <a:fillRect l="-708" t="-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950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4800" y="533400"/>
                <a:ext cx="8153400" cy="20102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i="1" dirty="0" smtClean="0">
                    <a:latin typeface="Calibri" pitchFamily="34" charset="0"/>
                    <a:cs typeface="Calibri" pitchFamily="34" charset="0"/>
                  </a:rPr>
                  <a:t>Step </a:t>
                </a:r>
                <a:r>
                  <a:rPr lang="en-US" sz="2000" b="1" i="1" dirty="0">
                    <a:latin typeface="Calibri" pitchFamily="34" charset="0"/>
                    <a:cs typeface="Calibri" pitchFamily="34" charset="0"/>
                  </a:rPr>
                  <a:t>7</a:t>
                </a:r>
                <a:r>
                  <a:rPr lang="en-US" sz="2000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sz="2000" dirty="0">
                    <a:latin typeface="Calibri" pitchFamily="34" charset="0"/>
                    <a:cs typeface="Calibri" pitchFamily="34" charset="0"/>
                  </a:rPr>
                  <a:t>If</a:t>
                </a:r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𝑛𝑛</m:t>
                        </m:r>
                      </m:sub>
                    </m:sSub>
                    <m:r>
                      <a:rPr lang="en-US" sz="2000" i="1" dirty="0">
                        <a:latin typeface="Cambria Math"/>
                        <a:cs typeface="Calibri" pitchFamily="34" charset="0"/>
                      </a:rPr>
                      <m:t>=0 </m:t>
                    </m:r>
                  </m:oMath>
                </a14:m>
                <a:r>
                  <a:rPr lang="en-US" sz="2000" dirty="0">
                    <a:latin typeface="Calibri" pitchFamily="34" charset="0"/>
                    <a:cs typeface="Calibri" pitchFamily="34" charset="0"/>
                  </a:rPr>
                  <a:t>then OUTPUT (‘no unique solution exists’);</a:t>
                </a:r>
              </a:p>
              <a:p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					STOP</a:t>
                </a:r>
                <a:r>
                  <a:rPr lang="en-US" sz="2000" dirty="0">
                    <a:latin typeface="Calibri" pitchFamily="34" charset="0"/>
                    <a:cs typeface="Calibri" pitchFamily="34" charset="0"/>
                  </a:rPr>
                  <a:t>.</a:t>
                </a:r>
              </a:p>
              <a:p>
                <a:r>
                  <a:rPr lang="en-US" sz="2000" b="1" i="1" dirty="0">
                    <a:latin typeface="Calibri" pitchFamily="34" charset="0"/>
                    <a:cs typeface="Calibri" pitchFamily="34" charset="0"/>
                  </a:rPr>
                  <a:t>Step 8</a:t>
                </a:r>
                <a:r>
                  <a:rPr lang="en-US" sz="2000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sz="2000" dirty="0">
                    <a:latin typeface="Calibri" pitchFamily="34" charset="0"/>
                    <a:cs typeface="Calibri" pitchFamily="34" charset="0"/>
                  </a:rPr>
                  <a:t>Set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 dirty="0">
                        <a:latin typeface="Cambria Math"/>
                        <a:cs typeface="Calibri" pitchFamily="34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2000" i="1" dirty="0">
                            <a:latin typeface="Cambria Math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000" i="1" dirty="0">
                        <a:latin typeface="Cambria Math"/>
                        <a:cs typeface="Calibri" pitchFamily="34" charset="0"/>
                      </a:rPr>
                      <m:t>/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𝑛𝑛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itchFamily="34" charset="0"/>
                    <a:cs typeface="Calibri" pitchFamily="34" charset="0"/>
                  </a:rPr>
                  <a:t>. (</a:t>
                </a:r>
                <a:r>
                  <a:rPr lang="en-US" sz="2000" i="1" dirty="0">
                    <a:latin typeface="Calibri" pitchFamily="34" charset="0"/>
                    <a:cs typeface="Calibri" pitchFamily="34" charset="0"/>
                  </a:rPr>
                  <a:t>Start backward substitution</a:t>
                </a:r>
                <a:r>
                  <a:rPr lang="en-US" sz="2000" dirty="0">
                    <a:latin typeface="Calibri" pitchFamily="34" charset="0"/>
                    <a:cs typeface="Calibri" pitchFamily="34" charset="0"/>
                  </a:rPr>
                  <a:t>.)</a:t>
                </a:r>
              </a:p>
              <a:p>
                <a:r>
                  <a:rPr lang="en-US" sz="2000" b="1" i="1" dirty="0">
                    <a:latin typeface="Calibri" pitchFamily="34" charset="0"/>
                    <a:cs typeface="Calibri" pitchFamily="34" charset="0"/>
                  </a:rPr>
                  <a:t>Step 9</a:t>
                </a:r>
                <a:r>
                  <a:rPr lang="en-US" sz="2000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sz="2000" dirty="0">
                    <a:latin typeface="Calibri" pitchFamily="34" charset="0"/>
                    <a:cs typeface="Calibri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Calibri" pitchFamily="34" charset="0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  <a:cs typeface="Calibri" pitchFamily="34" charset="0"/>
                      </a:rPr>
                      <m:t> = </m:t>
                    </m:r>
                    <m:r>
                      <a:rPr lang="en-US" sz="2000" i="1" dirty="0" smtClean="0">
                        <a:latin typeface="Cambria Math"/>
                        <a:cs typeface="Calibri" pitchFamily="34" charset="0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  <a:cs typeface="Calibri" pitchFamily="34" charset="0"/>
                      </a:rPr>
                      <m:t> − 1, . . . , 1</m:t>
                    </m:r>
                  </m:oMath>
                </a14:m>
                <a:r>
                  <a:rPr lang="en-US" sz="2000" dirty="0">
                    <a:latin typeface="Calibri" pitchFamily="34" charset="0"/>
                    <a:cs typeface="Calibri" pitchFamily="34" charset="0"/>
                  </a:rPr>
                  <a:t>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 dirty="0" smtClean="0">
                        <a:latin typeface="Cambria Math"/>
                        <a:cs typeface="Calibri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dirty="0" smtClean="0">
                            <a:latin typeface="Cambria Math"/>
                            <a:cs typeface="Calibri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i="1" dirty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 dirty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000" b="0" i="1" dirty="0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sz="2000" b="0" i="1" dirty="0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sz="2000" b="0" i="1" dirty="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b="0" i="1" dirty="0" smtClean="0"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sz="2000" b="0" i="1" dirty="0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𝑖𝑖</m:t>
                        </m:r>
                      </m:sub>
                    </m:sSub>
                  </m:oMath>
                </a14:m>
                <a:endParaRPr lang="en-US" sz="2000" dirty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000" b="1" i="1" dirty="0" smtClean="0">
                    <a:latin typeface="Calibri" pitchFamily="34" charset="0"/>
                    <a:cs typeface="Calibri" pitchFamily="34" charset="0"/>
                  </a:rPr>
                  <a:t>Step </a:t>
                </a:r>
                <a:r>
                  <a:rPr lang="en-US" sz="2000" b="1" i="1" dirty="0">
                    <a:latin typeface="Calibri" pitchFamily="34" charset="0"/>
                    <a:cs typeface="Calibri" pitchFamily="34" charset="0"/>
                  </a:rPr>
                  <a:t>10</a:t>
                </a:r>
                <a:r>
                  <a:rPr lang="en-US" sz="2000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sz="2000" dirty="0">
                    <a:latin typeface="Calibri" pitchFamily="34" charset="0"/>
                    <a:cs typeface="Calibri" pitchFamily="34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Calibri" pitchFamily="34" charset="0"/>
                      </a:rPr>
                      <m:t>(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, . . . ,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 dirty="0" smtClean="0">
                        <a:latin typeface="Cambria Math"/>
                        <a:cs typeface="Calibri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itchFamily="34" charset="0"/>
                    <a:cs typeface="Calibri" pitchFamily="34" charset="0"/>
                  </a:rPr>
                  <a:t>; (</a:t>
                </a:r>
                <a:r>
                  <a:rPr lang="en-US" sz="2000" i="1" dirty="0">
                    <a:latin typeface="Calibri" pitchFamily="34" charset="0"/>
                    <a:cs typeface="Calibri" pitchFamily="34" charset="0"/>
                  </a:rPr>
                  <a:t>Procedure completed successfully.</a:t>
                </a:r>
                <a:r>
                  <a:rPr lang="en-US" sz="2000" dirty="0">
                    <a:latin typeface="Calibri" pitchFamily="34" charset="0"/>
                    <a:cs typeface="Calibri" pitchFamily="34" charset="0"/>
                  </a:rPr>
                  <a:t>)</a:t>
                </a:r>
              </a:p>
              <a:p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		STOP</a:t>
                </a:r>
                <a:r>
                  <a:rPr lang="en-US" sz="2000" dirty="0">
                    <a:latin typeface="Calibri" pitchFamily="34" charset="0"/>
                    <a:cs typeface="Calibri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33400"/>
                <a:ext cx="8153400" cy="2010294"/>
              </a:xfrm>
              <a:prstGeom prst="rect">
                <a:avLst/>
              </a:prstGeom>
              <a:blipFill rotWithShape="1">
                <a:blip r:embed="rId2"/>
                <a:stretch>
                  <a:fillRect l="-747" t="-1520" b="-4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29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26670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Example 1: </a:t>
            </a:r>
            <a:endParaRPr lang="en-US" sz="3600" b="1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914400"/>
                <a:ext cx="8077200" cy="5715000"/>
              </a:xfrm>
            </p:spPr>
            <p:txBody>
              <a:bodyPr>
                <a:normAutofit/>
              </a:bodyPr>
              <a:lstStyle/>
              <a:p>
                <a:pPr marL="82296" indent="0">
                  <a:buNone/>
                </a:pPr>
                <a:r>
                  <a:rPr lang="en-US" dirty="0" smtClean="0"/>
                  <a:t>Solve the following system of linear equations.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2000" dirty="0">
                  <a:latin typeface="Calibri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+2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sz="2000" dirty="0">
                  <a:latin typeface="Calibri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+2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en-US" sz="2000" dirty="0">
                  <a:latin typeface="Calibri" pitchFamily="34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  <a:latin typeface="Calibri" pitchFamily="34" charset="0"/>
                  </a:rPr>
                  <a:t>Solution: </a:t>
                </a:r>
                <a:r>
                  <a:rPr lang="en-US" sz="2000" dirty="0">
                    <a:latin typeface="Calibri" pitchFamily="34" charset="0"/>
                  </a:rPr>
                  <a:t>The augmented matrix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  <m:r>
                            <a:rPr lang="en-US" sz="2000" i="1">
                              <a:latin typeface="Cambria Math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latin typeface="Calibri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𝑅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~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sz="2000" i="1">
                              <a:latin typeface="Cambria Math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/>
                        </a:rPr>
                        <m:t>   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000" i="1">
                              <a:latin typeface="Cambria Math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000" dirty="0">
                                <a:latin typeface="Calibri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2000" dirty="0">
                  <a:latin typeface="Calibri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alibri" pitchFamily="34" charset="0"/>
                  </a:rPr>
                  <a:t>The system corresponding to above matrix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=2,  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=1,  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2000" dirty="0">
                  <a:latin typeface="Calibri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alibri" pitchFamily="34" charset="0"/>
                  </a:rPr>
                  <a:t>Putting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itchFamily="34" charset="0"/>
                  </a:rPr>
                  <a:t> in third equation, we get solution of given system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=−2,   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=2,  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2000" dirty="0">
                  <a:latin typeface="Calibri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alibri" pitchFamily="34" charset="0"/>
                  </a:rPr>
                  <a:t>Or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 smtClean="0"/>
              </a:p>
              <a:p>
                <a:pPr marL="82296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914400"/>
                <a:ext cx="8077200" cy="5715000"/>
              </a:xfrm>
              <a:blipFill rotWithShape="1">
                <a:blip r:embed="rId2"/>
                <a:stretch>
                  <a:fillRect l="-830" t="-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00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26670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Example 2: </a:t>
            </a:r>
            <a:endParaRPr lang="en-US" sz="3600" b="1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91886" y="990600"/>
                <a:ext cx="815340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Calibri" pitchFamily="34" charset="0"/>
                  </a:rPr>
                  <a:t>Construct the system of linear equations representing electric network given below and solve it for currents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86" y="990600"/>
                <a:ext cx="8153400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747" t="-4310" r="-523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33600"/>
            <a:ext cx="498157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584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6185</TotalTime>
  <Words>892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MATH-352 Numerical Methods</vt:lpstr>
      <vt:lpstr>Gauss Elimination Method</vt:lpstr>
      <vt:lpstr>PowerPoint Presentation</vt:lpstr>
      <vt:lpstr>PowerPoint Presentation</vt:lpstr>
      <vt:lpstr>PowerPoint Presentation</vt:lpstr>
      <vt:lpstr>Algorithm</vt:lpstr>
      <vt:lpstr>PowerPoint Presentation</vt:lpstr>
      <vt:lpstr>Example 1: </vt:lpstr>
      <vt:lpstr>Example 2: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Methods/Analysis</dc:title>
  <dc:creator>Atifa Kanwal</dc:creator>
  <cp:lastModifiedBy>Admin</cp:lastModifiedBy>
  <cp:revision>604</cp:revision>
  <dcterms:created xsi:type="dcterms:W3CDTF">2018-02-12T05:10:45Z</dcterms:created>
  <dcterms:modified xsi:type="dcterms:W3CDTF">2023-03-09T03:34:28Z</dcterms:modified>
</cp:coreProperties>
</file>