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1"/>
  </p:notesMasterIdLst>
  <p:sldIdLst>
    <p:sldId id="275" r:id="rId2"/>
    <p:sldId id="258" r:id="rId3"/>
    <p:sldId id="263" r:id="rId4"/>
    <p:sldId id="257" r:id="rId5"/>
    <p:sldId id="259" r:id="rId6"/>
    <p:sldId id="260" r:id="rId7"/>
    <p:sldId id="261" r:id="rId8"/>
    <p:sldId id="262" r:id="rId9"/>
    <p:sldId id="264" r:id="rId10"/>
    <p:sldId id="266" r:id="rId11"/>
    <p:sldId id="265"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868E"/>
    <a:srgbClr val="3A9CA8"/>
    <a:srgbClr val="F088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686BC1-E7E6-4F59-8BE6-AA98C04F890C}" v="256" dt="2024-12-08T16:01:16.6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13" autoAdjust="0"/>
    <p:restoredTop sz="94660"/>
  </p:normalViewPr>
  <p:slideViewPr>
    <p:cSldViewPr snapToGrid="0">
      <p:cViewPr varScale="1">
        <p:scale>
          <a:sx n="65" d="100"/>
          <a:sy n="65" d="100"/>
        </p:scale>
        <p:origin x="9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ranjeevi naidu" userId="74ee31c82cfa6906" providerId="LiveId" clId="{08686BC1-E7E6-4F59-8BE6-AA98C04F890C}"/>
    <pc:docChg chg="modSld modMainMaster">
      <pc:chgData name="Chiranjeevi naidu" userId="74ee31c82cfa6906" providerId="LiveId" clId="{08686BC1-E7E6-4F59-8BE6-AA98C04F890C}" dt="2024-12-08T16:02:26.944" v="259" actId="14100"/>
      <pc:docMkLst>
        <pc:docMk/>
      </pc:docMkLst>
      <pc:sldChg chg="setBg">
        <pc:chgData name="Chiranjeevi naidu" userId="74ee31c82cfa6906" providerId="LiveId" clId="{08686BC1-E7E6-4F59-8BE6-AA98C04F890C}" dt="2024-12-08T16:01:16.637" v="255"/>
        <pc:sldMkLst>
          <pc:docMk/>
          <pc:sldMk cId="505545193" sldId="256"/>
        </pc:sldMkLst>
      </pc:sldChg>
      <pc:sldChg chg="modSp mod">
        <pc:chgData name="Chiranjeevi naidu" userId="74ee31c82cfa6906" providerId="LiveId" clId="{08686BC1-E7E6-4F59-8BE6-AA98C04F890C}" dt="2024-12-08T16:02:26.944" v="259" actId="14100"/>
        <pc:sldMkLst>
          <pc:docMk/>
          <pc:sldMk cId="2080420674" sldId="272"/>
        </pc:sldMkLst>
        <pc:spChg chg="mod">
          <ac:chgData name="Chiranjeevi naidu" userId="74ee31c82cfa6906" providerId="LiveId" clId="{08686BC1-E7E6-4F59-8BE6-AA98C04F890C}" dt="2024-12-08T16:01:45.107" v="257" actId="1076"/>
          <ac:spMkLst>
            <pc:docMk/>
            <pc:sldMk cId="2080420674" sldId="272"/>
            <ac:spMk id="2" creationId="{0D943CE1-5F59-4A09-227C-F613A8192124}"/>
          </ac:spMkLst>
        </pc:spChg>
        <pc:spChg chg="mod">
          <ac:chgData name="Chiranjeevi naidu" userId="74ee31c82cfa6906" providerId="LiveId" clId="{08686BC1-E7E6-4F59-8BE6-AA98C04F890C}" dt="2024-12-08T16:02:26.944" v="259" actId="14100"/>
          <ac:spMkLst>
            <pc:docMk/>
            <pc:sldMk cId="2080420674" sldId="272"/>
            <ac:spMk id="3" creationId="{20FD8126-52CA-30B2-1BA0-03E9BC2549D8}"/>
          </ac:spMkLst>
        </pc:spChg>
      </pc:sldChg>
      <pc:sldMasterChg chg="setBg modSldLayout">
        <pc:chgData name="Chiranjeevi naidu" userId="74ee31c82cfa6906" providerId="LiveId" clId="{08686BC1-E7E6-4F59-8BE6-AA98C04F890C}" dt="2024-12-08T16:01:03.545" v="254"/>
        <pc:sldMasterMkLst>
          <pc:docMk/>
          <pc:sldMasterMk cId="1743705305" sldId="2147483720"/>
        </pc:sldMasterMkLst>
        <pc:sldLayoutChg chg="setBg">
          <pc:chgData name="Chiranjeevi naidu" userId="74ee31c82cfa6906" providerId="LiveId" clId="{08686BC1-E7E6-4F59-8BE6-AA98C04F890C}" dt="2024-12-08T16:01:03.545" v="254"/>
          <pc:sldLayoutMkLst>
            <pc:docMk/>
            <pc:sldMasterMk cId="1743705305" sldId="2147483720"/>
            <pc:sldLayoutMk cId="2989268570" sldId="2147483721"/>
          </pc:sldLayoutMkLst>
        </pc:sldLayoutChg>
        <pc:sldLayoutChg chg="setBg">
          <pc:chgData name="Chiranjeevi naidu" userId="74ee31c82cfa6906" providerId="LiveId" clId="{08686BC1-E7E6-4F59-8BE6-AA98C04F890C}" dt="2024-12-08T16:01:03.545" v="254"/>
          <pc:sldLayoutMkLst>
            <pc:docMk/>
            <pc:sldMasterMk cId="1743705305" sldId="2147483720"/>
            <pc:sldLayoutMk cId="1947050587" sldId="2147483722"/>
          </pc:sldLayoutMkLst>
        </pc:sldLayoutChg>
        <pc:sldLayoutChg chg="setBg">
          <pc:chgData name="Chiranjeevi naidu" userId="74ee31c82cfa6906" providerId="LiveId" clId="{08686BC1-E7E6-4F59-8BE6-AA98C04F890C}" dt="2024-12-08T16:01:03.545" v="254"/>
          <pc:sldLayoutMkLst>
            <pc:docMk/>
            <pc:sldMasterMk cId="1743705305" sldId="2147483720"/>
            <pc:sldLayoutMk cId="3148142137" sldId="2147483723"/>
          </pc:sldLayoutMkLst>
        </pc:sldLayoutChg>
        <pc:sldLayoutChg chg="setBg">
          <pc:chgData name="Chiranjeevi naidu" userId="74ee31c82cfa6906" providerId="LiveId" clId="{08686BC1-E7E6-4F59-8BE6-AA98C04F890C}" dt="2024-12-08T16:01:03.545" v="254"/>
          <pc:sldLayoutMkLst>
            <pc:docMk/>
            <pc:sldMasterMk cId="1743705305" sldId="2147483720"/>
            <pc:sldLayoutMk cId="299145125" sldId="2147483724"/>
          </pc:sldLayoutMkLst>
        </pc:sldLayoutChg>
        <pc:sldLayoutChg chg="setBg">
          <pc:chgData name="Chiranjeevi naidu" userId="74ee31c82cfa6906" providerId="LiveId" clId="{08686BC1-E7E6-4F59-8BE6-AA98C04F890C}" dt="2024-12-08T16:01:03.545" v="254"/>
          <pc:sldLayoutMkLst>
            <pc:docMk/>
            <pc:sldMasterMk cId="1743705305" sldId="2147483720"/>
            <pc:sldLayoutMk cId="3413034071" sldId="2147483725"/>
          </pc:sldLayoutMkLst>
        </pc:sldLayoutChg>
        <pc:sldLayoutChg chg="setBg">
          <pc:chgData name="Chiranjeevi naidu" userId="74ee31c82cfa6906" providerId="LiveId" clId="{08686BC1-E7E6-4F59-8BE6-AA98C04F890C}" dt="2024-12-08T16:01:03.545" v="254"/>
          <pc:sldLayoutMkLst>
            <pc:docMk/>
            <pc:sldMasterMk cId="1743705305" sldId="2147483720"/>
            <pc:sldLayoutMk cId="2282250650" sldId="2147483726"/>
          </pc:sldLayoutMkLst>
        </pc:sldLayoutChg>
        <pc:sldLayoutChg chg="setBg">
          <pc:chgData name="Chiranjeevi naidu" userId="74ee31c82cfa6906" providerId="LiveId" clId="{08686BC1-E7E6-4F59-8BE6-AA98C04F890C}" dt="2024-12-08T16:01:03.545" v="254"/>
          <pc:sldLayoutMkLst>
            <pc:docMk/>
            <pc:sldMasterMk cId="1743705305" sldId="2147483720"/>
            <pc:sldLayoutMk cId="2914035166" sldId="2147483727"/>
          </pc:sldLayoutMkLst>
        </pc:sldLayoutChg>
        <pc:sldLayoutChg chg="setBg">
          <pc:chgData name="Chiranjeevi naidu" userId="74ee31c82cfa6906" providerId="LiveId" clId="{08686BC1-E7E6-4F59-8BE6-AA98C04F890C}" dt="2024-12-08T16:01:03.545" v="254"/>
          <pc:sldLayoutMkLst>
            <pc:docMk/>
            <pc:sldMasterMk cId="1743705305" sldId="2147483720"/>
            <pc:sldLayoutMk cId="3685972114" sldId="2147483728"/>
          </pc:sldLayoutMkLst>
        </pc:sldLayoutChg>
        <pc:sldLayoutChg chg="setBg">
          <pc:chgData name="Chiranjeevi naidu" userId="74ee31c82cfa6906" providerId="LiveId" clId="{08686BC1-E7E6-4F59-8BE6-AA98C04F890C}" dt="2024-12-08T16:01:03.545" v="254"/>
          <pc:sldLayoutMkLst>
            <pc:docMk/>
            <pc:sldMasterMk cId="1743705305" sldId="2147483720"/>
            <pc:sldLayoutMk cId="427999235" sldId="2147483729"/>
          </pc:sldLayoutMkLst>
        </pc:sldLayoutChg>
        <pc:sldLayoutChg chg="setBg">
          <pc:chgData name="Chiranjeevi naidu" userId="74ee31c82cfa6906" providerId="LiveId" clId="{08686BC1-E7E6-4F59-8BE6-AA98C04F890C}" dt="2024-12-08T16:01:03.545" v="254"/>
          <pc:sldLayoutMkLst>
            <pc:docMk/>
            <pc:sldMasterMk cId="1743705305" sldId="2147483720"/>
            <pc:sldLayoutMk cId="3470807677" sldId="2147483730"/>
          </pc:sldLayoutMkLst>
        </pc:sldLayoutChg>
        <pc:sldLayoutChg chg="setBg">
          <pc:chgData name="Chiranjeevi naidu" userId="74ee31c82cfa6906" providerId="LiveId" clId="{08686BC1-E7E6-4F59-8BE6-AA98C04F890C}" dt="2024-12-08T16:01:03.545" v="254"/>
          <pc:sldLayoutMkLst>
            <pc:docMk/>
            <pc:sldMasterMk cId="1743705305" sldId="2147483720"/>
            <pc:sldLayoutMk cId="307944017" sldId="214748373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289AEC-F501-423B-A9E0-AA9ED66636D4}" type="datetimeFigureOut">
              <a:rPr lang="en-IN" smtClean="0"/>
              <a:t>17-12-2024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F20D10-FB71-42A5-AD64-33520013A6A6}" type="slidenum">
              <a:rPr lang="en-IN" smtClean="0"/>
              <a:t>‹#›</a:t>
            </a:fld>
            <a:endParaRPr lang="en-IN"/>
          </a:p>
        </p:txBody>
      </p:sp>
    </p:spTree>
    <p:extLst>
      <p:ext uri="{BB962C8B-B14F-4D97-AF65-F5344CB8AC3E}">
        <p14:creationId xmlns:p14="http://schemas.microsoft.com/office/powerpoint/2010/main" val="1442310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E4CE4E-B003-4BCE-9BF2-3F765398D34E}"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C361F-4BB3-48DE-AF23-085F34703A2F}"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2048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74E4CE4E-B003-4BCE-9BF2-3F765398D34E}" type="datetimeFigureOut">
              <a:rPr lang="en-IN" smtClean="0"/>
              <a:t>17-12-2024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1110744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E4CE4E-B003-4BCE-9BF2-3F765398D34E}"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476733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E4CE4E-B003-4BCE-9BF2-3F765398D34E}"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C361F-4BB3-48DE-AF23-085F34703A2F}"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8146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E4CE4E-B003-4BCE-9BF2-3F765398D34E}"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116856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E4CE4E-B003-4BCE-9BF2-3F765398D34E}"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C361F-4BB3-48DE-AF23-085F34703A2F}"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80463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E4CE4E-B003-4BCE-9BF2-3F765398D34E}"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2974557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4CE4E-B003-4BCE-9BF2-3F765398D34E}"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4146633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4CE4E-B003-4BCE-9BF2-3F765398D34E}"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3017000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4CE4E-B003-4BCE-9BF2-3F765398D34E}"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2778486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E4CE4E-B003-4BCE-9BF2-3F765398D34E}"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3498272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E4CE4E-B003-4BCE-9BF2-3F765398D34E}" type="datetimeFigureOut">
              <a:rPr lang="en-IN" smtClean="0"/>
              <a:t>17-12-2024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2749047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E4CE4E-B003-4BCE-9BF2-3F765398D34E}" type="datetimeFigureOut">
              <a:rPr lang="en-IN" smtClean="0"/>
              <a:t>17-12-2024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1058836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E4CE4E-B003-4BCE-9BF2-3F765398D34E}" type="datetimeFigureOut">
              <a:rPr lang="en-IN" smtClean="0"/>
              <a:t>17-12-2024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3306197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4CE4E-B003-4BCE-9BF2-3F765398D34E}" type="datetimeFigureOut">
              <a:rPr lang="en-IN" smtClean="0"/>
              <a:t>17-12-2024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2783730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E4CE4E-B003-4BCE-9BF2-3F765398D34E}" type="datetimeFigureOut">
              <a:rPr lang="en-IN" smtClean="0"/>
              <a:t>17-12-2024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2066218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E4CE4E-B003-4BCE-9BF2-3F765398D34E}" type="datetimeFigureOut">
              <a:rPr lang="en-IN" smtClean="0"/>
              <a:t>17-12-2024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1073871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4E4CE4E-B003-4BCE-9BF2-3F765398D34E}" type="datetimeFigureOut">
              <a:rPr lang="en-IN" smtClean="0"/>
              <a:t>17-12-2024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1FC361F-4BB3-48DE-AF23-085F34703A2F}" type="slidenum">
              <a:rPr lang="en-IN" smtClean="0"/>
              <a:t>‹#›</a:t>
            </a:fld>
            <a:endParaRPr lang="en-IN"/>
          </a:p>
        </p:txBody>
      </p:sp>
    </p:spTree>
    <p:extLst>
      <p:ext uri="{BB962C8B-B14F-4D97-AF65-F5344CB8AC3E}">
        <p14:creationId xmlns:p14="http://schemas.microsoft.com/office/powerpoint/2010/main" val="214301047"/>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9187C-D7B7-0D0F-4ACA-5BF9BC04CE0F}"/>
              </a:ext>
            </a:extLst>
          </p:cNvPr>
          <p:cNvSpPr>
            <a:spLocks noGrp="1"/>
          </p:cNvSpPr>
          <p:nvPr>
            <p:ph type="title"/>
          </p:nvPr>
        </p:nvSpPr>
        <p:spPr>
          <a:xfrm>
            <a:off x="0" y="365125"/>
            <a:ext cx="12192000" cy="1325563"/>
          </a:xfrm>
        </p:spPr>
        <p:txBody>
          <a:bodyPr/>
          <a:lstStyle/>
          <a:p>
            <a:r>
              <a:rPr lang="en-US" sz="4400" b="1" dirty="0">
                <a:ln>
                  <a:solidFill>
                    <a:schemeClr val="bg1"/>
                  </a:solidFill>
                </a:ln>
                <a:solidFill>
                  <a:srgbClr val="3A9CA8"/>
                </a:solidFill>
                <a:latin typeface="Arial Rounded MT Bold" panose="020F0704030504030204" pitchFamily="34" charset="0"/>
              </a:rPr>
              <a:t>	WORLD POPULATION DATA ANALYSIS</a:t>
            </a:r>
            <a:endParaRPr lang="en-US" dirty="0"/>
          </a:p>
        </p:txBody>
      </p:sp>
      <p:sp>
        <p:nvSpPr>
          <p:cNvPr id="3" name="Content Placeholder 2">
            <a:extLst>
              <a:ext uri="{FF2B5EF4-FFF2-40B4-BE49-F238E27FC236}">
                <a16:creationId xmlns:a16="http://schemas.microsoft.com/office/drawing/2014/main" id="{686F7E4F-3CC4-E5A5-0D9C-2F790AD23888}"/>
              </a:ext>
            </a:extLst>
          </p:cNvPr>
          <p:cNvSpPr>
            <a:spLocks noGrp="1"/>
          </p:cNvSpPr>
          <p:nvPr>
            <p:ph idx="1"/>
          </p:nvPr>
        </p:nvSpPr>
        <p:spPr>
          <a:xfrm>
            <a:off x="661220" y="4029895"/>
            <a:ext cx="10515600" cy="2462980"/>
          </a:xfrm>
        </p:spPr>
        <p:txBody>
          <a:bodyPr>
            <a:normAutofit fontScale="25000" lnSpcReduction="20000"/>
          </a:bodyPr>
          <a:lstStyle/>
          <a:p>
            <a:pPr marL="0" indent="0">
              <a:buNone/>
            </a:pPr>
            <a:endParaRPr lang="en-US" sz="2800" dirty="0">
              <a:solidFill>
                <a:schemeClr val="bg1"/>
              </a:solidFill>
              <a:cs typeface="Dubai Medium" panose="020B0603030403030204" pitchFamily="34" charset="-78"/>
            </a:endParaRPr>
          </a:p>
          <a:p>
            <a:pPr marL="0" indent="0">
              <a:buNone/>
            </a:pPr>
            <a:endParaRPr lang="en-US" dirty="0">
              <a:solidFill>
                <a:schemeClr val="bg1"/>
              </a:solidFill>
              <a:cs typeface="Dubai Medium" panose="020B0603030403030204" pitchFamily="34" charset="-78"/>
            </a:endParaRPr>
          </a:p>
          <a:p>
            <a:pPr marL="0" indent="0">
              <a:buNone/>
            </a:pPr>
            <a:endParaRPr lang="en-US" sz="2800" dirty="0">
              <a:solidFill>
                <a:schemeClr val="bg1"/>
              </a:solidFill>
              <a:cs typeface="Dubai Medium" panose="020B0603030403030204" pitchFamily="34" charset="-78"/>
            </a:endParaRPr>
          </a:p>
          <a:p>
            <a:pPr marL="0" indent="0">
              <a:buNone/>
            </a:pPr>
            <a:endParaRPr lang="en-US" dirty="0">
              <a:solidFill>
                <a:schemeClr val="bg1"/>
              </a:solidFill>
              <a:cs typeface="Dubai Medium" panose="020B0603030403030204" pitchFamily="34" charset="-78"/>
            </a:endParaRPr>
          </a:p>
          <a:p>
            <a:pPr marL="0" indent="0">
              <a:buNone/>
            </a:pPr>
            <a:endParaRPr lang="en-US" sz="2800" dirty="0">
              <a:solidFill>
                <a:schemeClr val="bg1"/>
              </a:solidFill>
              <a:cs typeface="Dubai Medium" panose="020B0603030403030204" pitchFamily="34" charset="-78"/>
            </a:endParaRPr>
          </a:p>
          <a:p>
            <a:pPr marL="0" indent="0">
              <a:buNone/>
            </a:pPr>
            <a:endParaRPr lang="en-US" dirty="0">
              <a:solidFill>
                <a:schemeClr val="bg1"/>
              </a:solidFill>
              <a:cs typeface="Dubai Medium" panose="020B0603030403030204" pitchFamily="34" charset="-78"/>
            </a:endParaRPr>
          </a:p>
          <a:p>
            <a:pPr marL="0" indent="0">
              <a:buNone/>
            </a:pPr>
            <a:endParaRPr lang="en-US" sz="2800" dirty="0">
              <a:solidFill>
                <a:schemeClr val="bg1"/>
              </a:solidFill>
              <a:cs typeface="Dubai Medium" panose="020B0603030403030204" pitchFamily="34" charset="-78"/>
            </a:endParaRPr>
          </a:p>
          <a:p>
            <a:pPr marL="0" indent="0">
              <a:buNone/>
            </a:pPr>
            <a:endParaRPr lang="en-US" dirty="0">
              <a:solidFill>
                <a:schemeClr val="bg1"/>
              </a:solidFill>
              <a:cs typeface="Dubai Medium" panose="020B0603030403030204" pitchFamily="34" charset="-78"/>
            </a:endParaRPr>
          </a:p>
          <a:p>
            <a:pPr marL="0" indent="0">
              <a:buNone/>
            </a:pPr>
            <a:r>
              <a:rPr lang="en-US" sz="2800" dirty="0">
                <a:solidFill>
                  <a:schemeClr val="bg1"/>
                </a:solidFill>
                <a:cs typeface="Dubai Medium" panose="020B0603030403030204" pitchFamily="34" charset="-78"/>
              </a:rPr>
              <a:t>			</a:t>
            </a:r>
          </a:p>
          <a:p>
            <a:pPr marL="0" indent="0">
              <a:buNone/>
            </a:pPr>
            <a:endParaRPr lang="en-US" sz="2800" dirty="0">
              <a:solidFill>
                <a:schemeClr val="bg1"/>
              </a:solidFill>
              <a:cs typeface="Dubai Medium" panose="020B0603030403030204" pitchFamily="34" charset="-78"/>
            </a:endParaRPr>
          </a:p>
          <a:p>
            <a:pPr marL="0" indent="0">
              <a:buNone/>
            </a:pPr>
            <a:endParaRPr lang="en-US" sz="2800" dirty="0">
              <a:solidFill>
                <a:schemeClr val="bg1"/>
              </a:solidFill>
              <a:cs typeface="Dubai Medium" panose="020B0603030403030204" pitchFamily="34" charset="-78"/>
            </a:endParaRPr>
          </a:p>
          <a:p>
            <a:pPr marL="0" indent="0">
              <a:buNone/>
            </a:pPr>
            <a:r>
              <a:rPr lang="en-US" sz="2800" dirty="0">
                <a:solidFill>
                  <a:schemeClr val="bg1"/>
                </a:solidFill>
                <a:cs typeface="Dubai Medium" panose="020B0603030403030204" pitchFamily="34" charset="-78"/>
              </a:rPr>
              <a:t>			</a:t>
            </a:r>
            <a:r>
              <a:rPr lang="en-US" sz="12800" dirty="0">
                <a:solidFill>
                  <a:schemeClr val="bg1"/>
                </a:solidFill>
                <a:cs typeface="Dubai Medium" panose="020B0603030403030204" pitchFamily="34" charset="-78"/>
              </a:rPr>
              <a:t>Created by – Syed Afaq Ahmed</a:t>
            </a:r>
          </a:p>
          <a:p>
            <a:endParaRPr lang="en-US" dirty="0">
              <a:solidFill>
                <a:schemeClr val="bg1"/>
              </a:solidFill>
            </a:endParaRPr>
          </a:p>
        </p:txBody>
      </p:sp>
      <p:pic>
        <p:nvPicPr>
          <p:cNvPr id="5" name="Picture 4">
            <a:extLst>
              <a:ext uri="{FF2B5EF4-FFF2-40B4-BE49-F238E27FC236}">
                <a16:creationId xmlns:a16="http://schemas.microsoft.com/office/drawing/2014/main" id="{46BEF6AF-0AB3-4300-E1EB-0118B5312FF5}"/>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 y="14065"/>
            <a:ext cx="12217109" cy="6843935"/>
          </a:xfrm>
          <a:prstGeom prst="rect">
            <a:avLst/>
          </a:prstGeom>
        </p:spPr>
      </p:pic>
    </p:spTree>
    <p:extLst>
      <p:ext uri="{BB962C8B-B14F-4D97-AF65-F5344CB8AC3E}">
        <p14:creationId xmlns:p14="http://schemas.microsoft.com/office/powerpoint/2010/main" val="3360730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F6253C-08FE-DF4F-DB32-264F78E2124C}"/>
              </a:ext>
            </a:extLst>
          </p:cNvPr>
          <p:cNvSpPr txBox="1"/>
          <p:nvPr/>
        </p:nvSpPr>
        <p:spPr>
          <a:xfrm>
            <a:off x="235974" y="259068"/>
            <a:ext cx="4509055" cy="461665"/>
          </a:xfrm>
          <a:prstGeom prst="rect">
            <a:avLst/>
          </a:prstGeom>
          <a:noFill/>
        </p:spPr>
        <p:txBody>
          <a:bodyPr wrap="none" rtlCol="0">
            <a:spAutoFit/>
          </a:bodyPr>
          <a:lstStyle/>
          <a:p>
            <a:r>
              <a:rPr lang="en-US" sz="2400" b="1" dirty="0">
                <a:latin typeface="Calibri" panose="020F0502020204030204" pitchFamily="34" charset="0"/>
                <a:cs typeface="Calibri" panose="020F0502020204030204" pitchFamily="34" charset="0"/>
              </a:rPr>
              <a:t>Which region is highly populated?</a:t>
            </a:r>
            <a:endParaRPr lang="en-IN" sz="24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BE37F86-ED9B-D32D-BDE4-AAF29A67359F}"/>
              </a:ext>
            </a:extLst>
          </p:cNvPr>
          <p:cNvSpPr txBox="1"/>
          <p:nvPr/>
        </p:nvSpPr>
        <p:spPr>
          <a:xfrm>
            <a:off x="235974" y="1106926"/>
            <a:ext cx="9065367" cy="707886"/>
          </a:xfrm>
          <a:prstGeom prst="rect">
            <a:avLst/>
          </a:prstGeom>
          <a:noFill/>
        </p:spPr>
        <p:txBody>
          <a:bodyPr wrap="none" rtlCol="0">
            <a:spAutoFit/>
          </a:bodyPr>
          <a:lstStyle/>
          <a:p>
            <a:r>
              <a:rPr lang="en-US" sz="2000" dirty="0">
                <a:solidFill>
                  <a:schemeClr val="bg1"/>
                </a:solidFill>
                <a:latin typeface="Calibri" panose="020F0502020204030204" pitchFamily="34" charset="0"/>
                <a:cs typeface="Calibri" panose="020F0502020204030204" pitchFamily="34" charset="0"/>
              </a:rPr>
              <a:t>Among all the regions, Asia is the most populated, followed by Africa in second place,</a:t>
            </a:r>
            <a:br>
              <a:rPr lang="en-US" sz="2000" dirty="0">
                <a:solidFill>
                  <a:schemeClr val="bg1"/>
                </a:solidFill>
                <a:latin typeface="Calibri" panose="020F0502020204030204" pitchFamily="34" charset="0"/>
                <a:cs typeface="Calibri" panose="020F0502020204030204" pitchFamily="34" charset="0"/>
              </a:rPr>
            </a:br>
            <a:r>
              <a:rPr lang="en-US" sz="2000" dirty="0">
                <a:solidFill>
                  <a:schemeClr val="bg1"/>
                </a:solidFill>
                <a:latin typeface="Calibri" panose="020F0502020204030204" pitchFamily="34" charset="0"/>
                <a:cs typeface="Calibri" panose="020F0502020204030204" pitchFamily="34" charset="0"/>
              </a:rPr>
              <a:t>while Oceania is the least populated.</a:t>
            </a:r>
            <a:endParaRPr lang="en-IN" sz="2000" dirty="0">
              <a:solidFill>
                <a:schemeClr val="bg1"/>
              </a:solidFill>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AF57CC21-4D23-4C84-21F9-5636B4763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162" y="2727726"/>
            <a:ext cx="5887675" cy="3402339"/>
          </a:xfrm>
          <a:prstGeom prst="rect">
            <a:avLst/>
          </a:prstGeom>
        </p:spPr>
      </p:pic>
    </p:spTree>
    <p:extLst>
      <p:ext uri="{BB962C8B-B14F-4D97-AF65-F5344CB8AC3E}">
        <p14:creationId xmlns:p14="http://schemas.microsoft.com/office/powerpoint/2010/main" val="907585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8B5A38-EEE0-474C-70C1-CC17BB3ABEF7}"/>
              </a:ext>
            </a:extLst>
          </p:cNvPr>
          <p:cNvSpPr txBox="1"/>
          <p:nvPr/>
        </p:nvSpPr>
        <p:spPr>
          <a:xfrm>
            <a:off x="235974" y="259068"/>
            <a:ext cx="8420895" cy="461665"/>
          </a:xfrm>
          <a:prstGeom prst="rect">
            <a:avLst/>
          </a:prstGeom>
          <a:noFill/>
        </p:spPr>
        <p:txBody>
          <a:bodyPr wrap="none" rtlCol="0">
            <a:spAutoFit/>
          </a:bodyPr>
          <a:lstStyle/>
          <a:p>
            <a:r>
              <a:rPr lang="en-US" sz="2400" b="1" dirty="0"/>
              <a:t>Which age group category has the highest population?</a:t>
            </a:r>
            <a:endParaRPr lang="en-IN" sz="2400" b="1" dirty="0"/>
          </a:p>
        </p:txBody>
      </p:sp>
      <p:pic>
        <p:nvPicPr>
          <p:cNvPr id="4" name="Picture 3">
            <a:extLst>
              <a:ext uri="{FF2B5EF4-FFF2-40B4-BE49-F238E27FC236}">
                <a16:creationId xmlns:a16="http://schemas.microsoft.com/office/drawing/2014/main" id="{7C55FDFD-CD96-50A6-863A-2E133FD2E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4077" y="4061216"/>
            <a:ext cx="4643416" cy="2680385"/>
          </a:xfrm>
          <a:prstGeom prst="rect">
            <a:avLst/>
          </a:prstGeom>
        </p:spPr>
      </p:pic>
      <p:sp>
        <p:nvSpPr>
          <p:cNvPr id="7" name="Rectangle 2">
            <a:extLst>
              <a:ext uri="{FF2B5EF4-FFF2-40B4-BE49-F238E27FC236}">
                <a16:creationId xmlns:a16="http://schemas.microsoft.com/office/drawing/2014/main" id="{F7EC02AA-947A-E41E-9609-214FFFBAEBB7}"/>
              </a:ext>
            </a:extLst>
          </p:cNvPr>
          <p:cNvSpPr>
            <a:spLocks noChangeArrowheads="1"/>
          </p:cNvSpPr>
          <p:nvPr/>
        </p:nvSpPr>
        <p:spPr bwMode="auto">
          <a:xfrm>
            <a:off x="235974" y="766468"/>
            <a:ext cx="953953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Largest Groups: Young and Senior Citizens are tied as the most populated categories,</a:t>
            </a:r>
            <a:br>
              <a:rPr kumimoji="0" lang="en-US" altLang="en-US" sz="2000" i="0" u="none" strike="noStrike" cap="none" normalizeH="0" baseline="0" dirty="0">
                <a:ln>
                  <a:noFill/>
                </a:ln>
                <a:solidFill>
                  <a:schemeClr val="bg1"/>
                </a:solidFill>
                <a:effectLst/>
                <a:latin typeface="Calibri" panose="020F0502020204030204" pitchFamily="34" charset="0"/>
                <a:cs typeface="Calibri" panose="020F0502020204030204" pitchFamily="34" charset="0"/>
              </a:rPr>
            </a:br>
            <a:r>
              <a:rPr kumimoji="0" lang="en-US" altLang="en-US" sz="200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each accounting for 25% of</a:t>
            </a:r>
            <a:r>
              <a:rPr lang="en-US" altLang="en-US" sz="2000" dirty="0">
                <a:solidFill>
                  <a:schemeClr val="bg1"/>
                </a:solidFill>
                <a:latin typeface="Calibri" panose="020F0502020204030204" pitchFamily="34" charset="0"/>
                <a:cs typeface="Calibri" panose="020F0502020204030204" pitchFamily="34" charset="0"/>
              </a:rPr>
              <a:t> </a:t>
            </a:r>
            <a:r>
              <a:rPr kumimoji="0" lang="en-US" altLang="en-US" sz="200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the total population.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Smallest Group: Teens represent the smallest proportion of the population,</a:t>
            </a:r>
            <a:br>
              <a:rPr kumimoji="0" lang="en-US" altLang="en-US" sz="2000" i="0" u="none" strike="noStrike" cap="none" normalizeH="0" baseline="0" dirty="0">
                <a:ln>
                  <a:noFill/>
                </a:ln>
                <a:solidFill>
                  <a:schemeClr val="bg1"/>
                </a:solidFill>
                <a:effectLst/>
                <a:latin typeface="Calibri" panose="020F0502020204030204" pitchFamily="34" charset="0"/>
                <a:cs typeface="Calibri" panose="020F0502020204030204" pitchFamily="34" charset="0"/>
              </a:rPr>
            </a:br>
            <a:r>
              <a:rPr kumimoji="0" lang="en-US" altLang="en-US" sz="200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making up only 7%.</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Middle and Children: Combined, these two groups make up 37% of the population, </a:t>
            </a:r>
            <a:br>
              <a:rPr kumimoji="0" lang="en-US" altLang="en-US" sz="2000" i="0" u="none" strike="noStrike" cap="none" normalizeH="0" baseline="0" dirty="0">
                <a:ln>
                  <a:noFill/>
                </a:ln>
                <a:solidFill>
                  <a:schemeClr val="bg1"/>
                </a:solidFill>
                <a:effectLst/>
                <a:latin typeface="Calibri" panose="020F0502020204030204" pitchFamily="34" charset="0"/>
                <a:cs typeface="Calibri" panose="020F0502020204030204" pitchFamily="34" charset="0"/>
              </a:rPr>
            </a:br>
            <a:r>
              <a:rPr kumimoji="0" lang="en-US" altLang="en-US" sz="200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showing a significant portion in early life and working age. </a:t>
            </a:r>
          </a:p>
          <a:p>
            <a:pPr marL="0" marR="0" lvl="0" indent="0" algn="l" defTabSz="914400" rtl="0" eaLnBrk="0" fontAlgn="base" latinLnBrk="0" hangingPunct="0">
              <a:lnSpc>
                <a:spcPct val="100000"/>
              </a:lnSpc>
              <a:spcBef>
                <a:spcPct val="0"/>
              </a:spcBef>
              <a:spcAft>
                <a:spcPct val="0"/>
              </a:spcAft>
              <a:buClrTx/>
              <a:buSzTx/>
              <a:tabLst/>
            </a:pPr>
            <a:endParaRPr lang="en-US" altLang="en-US" sz="2000" dirty="0">
              <a:solidFill>
                <a:schemeClr val="bg1"/>
              </a:solidFill>
              <a:latin typeface="Calibri" panose="020F0502020204030204" pitchFamily="34" charset="0"/>
              <a:cs typeface="Calibri" panose="020F0502020204030204" pitchFamily="34" charset="0"/>
            </a:endParaRPr>
          </a:p>
          <a:p>
            <a:pPr defTabSz="914400" eaLnBrk="0" fontAlgn="base" hangingPunct="0">
              <a:spcBef>
                <a:spcPct val="0"/>
              </a:spcBef>
              <a:spcAft>
                <a:spcPct val="0"/>
              </a:spcAft>
              <a:buFontTx/>
              <a:buChar char="•"/>
            </a:pPr>
            <a:r>
              <a:rPr lang="en-US" altLang="en-US" sz="2000" dirty="0">
                <a:solidFill>
                  <a:schemeClr val="bg1"/>
                </a:solidFill>
                <a:latin typeface="Calibri" panose="020F0502020204030204" pitchFamily="34" charset="0"/>
                <a:cs typeface="Calibri" panose="020F0502020204030204" pitchFamily="34" charset="0"/>
              </a:rPr>
              <a:t>The population distribution across categories is relatively balanced, with no single group </a:t>
            </a:r>
            <a:br>
              <a:rPr lang="en-US" altLang="en-US" sz="2000" dirty="0">
                <a:solidFill>
                  <a:schemeClr val="bg1"/>
                </a:solidFill>
                <a:latin typeface="Calibri" panose="020F0502020204030204" pitchFamily="34" charset="0"/>
                <a:cs typeface="Calibri" panose="020F0502020204030204" pitchFamily="34" charset="0"/>
              </a:rPr>
            </a:br>
            <a:r>
              <a:rPr lang="en-US" altLang="en-US" sz="2000" dirty="0">
                <a:solidFill>
                  <a:schemeClr val="bg1"/>
                </a:solidFill>
                <a:latin typeface="Calibri" panose="020F0502020204030204" pitchFamily="34" charset="0"/>
                <a:cs typeface="Calibri" panose="020F0502020204030204" pitchFamily="34" charset="0"/>
              </a:rPr>
              <a:t>overwhelmingly dominating.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26508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DEF106-3B76-6F1E-5110-D5BDB834B642}"/>
              </a:ext>
            </a:extLst>
          </p:cNvPr>
          <p:cNvSpPr txBox="1"/>
          <p:nvPr/>
        </p:nvSpPr>
        <p:spPr>
          <a:xfrm>
            <a:off x="235974" y="259068"/>
            <a:ext cx="184731" cy="461665"/>
          </a:xfrm>
          <a:prstGeom prst="rect">
            <a:avLst/>
          </a:prstGeom>
          <a:noFill/>
        </p:spPr>
        <p:txBody>
          <a:bodyPr wrap="none" rtlCol="0">
            <a:spAutoFit/>
          </a:bodyPr>
          <a:lstStyle/>
          <a:p>
            <a:endParaRPr lang="en-IN" sz="2400" b="1" dirty="0">
              <a:solidFill>
                <a:srgbClr val="3A9CA8"/>
              </a:solidFill>
              <a:highlight>
                <a:srgbClr val="C0C0C0"/>
              </a:highlight>
              <a:latin typeface="High Tower Text" panose="02040502050506030303" pitchFamily="18" charset="0"/>
            </a:endParaRPr>
          </a:p>
        </p:txBody>
      </p:sp>
      <p:sp>
        <p:nvSpPr>
          <p:cNvPr id="9" name="TextBox 8">
            <a:extLst>
              <a:ext uri="{FF2B5EF4-FFF2-40B4-BE49-F238E27FC236}">
                <a16:creationId xmlns:a16="http://schemas.microsoft.com/office/drawing/2014/main" id="{E5EB3ACE-6CB3-4FC1-02BD-2904BFF3B8CC}"/>
              </a:ext>
            </a:extLst>
          </p:cNvPr>
          <p:cNvSpPr txBox="1"/>
          <p:nvPr/>
        </p:nvSpPr>
        <p:spPr>
          <a:xfrm>
            <a:off x="235974" y="259068"/>
            <a:ext cx="8636788" cy="461665"/>
          </a:xfrm>
          <a:prstGeom prst="rect">
            <a:avLst/>
          </a:prstGeom>
          <a:noFill/>
        </p:spPr>
        <p:txBody>
          <a:bodyPr wrap="none" rtlCol="0">
            <a:spAutoFit/>
          </a:bodyPr>
          <a:lstStyle/>
          <a:p>
            <a:r>
              <a:rPr lang="en-US" sz="2400" b="1" dirty="0">
                <a:latin typeface="Calibri" panose="020F0502020204030204" pitchFamily="34" charset="0"/>
                <a:cs typeface="Calibri" panose="020F0502020204030204" pitchFamily="34" charset="0"/>
              </a:rPr>
              <a:t>What are the population trends across all regions over the years??</a:t>
            </a:r>
            <a:endParaRPr lang="en-IN" sz="2400" b="1" dirty="0">
              <a:latin typeface="Calibri" panose="020F0502020204030204" pitchFamily="34" charset="0"/>
              <a:cs typeface="Calibri" panose="020F0502020204030204" pitchFamily="34" charset="0"/>
            </a:endParaRPr>
          </a:p>
        </p:txBody>
      </p:sp>
      <p:sp>
        <p:nvSpPr>
          <p:cNvPr id="10" name="Rectangle 1">
            <a:extLst>
              <a:ext uri="{FF2B5EF4-FFF2-40B4-BE49-F238E27FC236}">
                <a16:creationId xmlns:a16="http://schemas.microsoft.com/office/drawing/2014/main" id="{A2837526-8672-551D-53B2-BB15D5C78259}"/>
              </a:ext>
            </a:extLst>
          </p:cNvPr>
          <p:cNvSpPr>
            <a:spLocks noChangeArrowheads="1"/>
          </p:cNvSpPr>
          <p:nvPr/>
        </p:nvSpPr>
        <p:spPr bwMode="auto">
          <a:xfrm>
            <a:off x="435875" y="1273281"/>
            <a:ext cx="915430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Africa, Oceania and North America shows a steady upward trend in population growth</a:t>
            </a:r>
            <a:br>
              <a:rPr kumimoji="0" lang="en-US" altLang="en-US" sz="20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br>
            <a:r>
              <a:rPr kumimoji="0" lang="en-US" altLang="en-US" sz="20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over time. The population begins at a relatively low level and increases consistently,</a:t>
            </a:r>
            <a:br>
              <a:rPr kumimoji="0" lang="en-US" altLang="en-US" sz="20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br>
            <a:r>
              <a:rPr kumimoji="0" lang="en-US" altLang="en-US" sz="20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reaching significantly higher levels by the end of the timeline.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401ADBFD-6211-625A-B290-E2C0F812C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339" y="3629500"/>
            <a:ext cx="3456183" cy="2169168"/>
          </a:xfrm>
          <a:prstGeom prst="rect">
            <a:avLst/>
          </a:prstGeom>
        </p:spPr>
      </p:pic>
      <p:sp>
        <p:nvSpPr>
          <p:cNvPr id="12" name="TextBox 11">
            <a:extLst>
              <a:ext uri="{FF2B5EF4-FFF2-40B4-BE49-F238E27FC236}">
                <a16:creationId xmlns:a16="http://schemas.microsoft.com/office/drawing/2014/main" id="{6F4E0566-3599-A5D0-64CA-CF5BA1AFE954}"/>
              </a:ext>
            </a:extLst>
          </p:cNvPr>
          <p:cNvSpPr txBox="1"/>
          <p:nvPr/>
        </p:nvSpPr>
        <p:spPr>
          <a:xfrm>
            <a:off x="1691586" y="3149269"/>
            <a:ext cx="667042" cy="338554"/>
          </a:xfrm>
          <a:prstGeom prst="rect">
            <a:avLst/>
          </a:prstGeom>
          <a:noFill/>
        </p:spPr>
        <p:txBody>
          <a:bodyPr wrap="none" rtlCol="0">
            <a:spAutoFit/>
          </a:bodyPr>
          <a:lstStyle/>
          <a:p>
            <a:r>
              <a:rPr lang="en-US" sz="1600" dirty="0">
                <a:solidFill>
                  <a:schemeClr val="bg1"/>
                </a:solidFill>
              </a:rPr>
              <a:t>Africa</a:t>
            </a:r>
            <a:endParaRPr lang="en-IN" dirty="0">
              <a:solidFill>
                <a:schemeClr val="bg1"/>
              </a:solidFill>
            </a:endParaRPr>
          </a:p>
        </p:txBody>
      </p:sp>
      <p:pic>
        <p:nvPicPr>
          <p:cNvPr id="13" name="Picture 12">
            <a:extLst>
              <a:ext uri="{FF2B5EF4-FFF2-40B4-BE49-F238E27FC236}">
                <a16:creationId xmlns:a16="http://schemas.microsoft.com/office/drawing/2014/main" id="{D7987BE6-8FDE-E350-19A1-AB9EA7352B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6895" y="3629500"/>
            <a:ext cx="3456183" cy="2169168"/>
          </a:xfrm>
          <a:prstGeom prst="rect">
            <a:avLst/>
          </a:prstGeom>
        </p:spPr>
      </p:pic>
      <p:sp>
        <p:nvSpPr>
          <p:cNvPr id="14" name="TextBox 13">
            <a:extLst>
              <a:ext uri="{FF2B5EF4-FFF2-40B4-BE49-F238E27FC236}">
                <a16:creationId xmlns:a16="http://schemas.microsoft.com/office/drawing/2014/main" id="{51D25C8B-2DAD-D704-BB27-DC501A51FB08}"/>
              </a:ext>
            </a:extLst>
          </p:cNvPr>
          <p:cNvSpPr txBox="1"/>
          <p:nvPr/>
        </p:nvSpPr>
        <p:spPr>
          <a:xfrm>
            <a:off x="5639991" y="3186278"/>
            <a:ext cx="889987" cy="615553"/>
          </a:xfrm>
          <a:prstGeom prst="rect">
            <a:avLst/>
          </a:prstGeom>
          <a:noFill/>
        </p:spPr>
        <p:txBody>
          <a:bodyPr wrap="none" rtlCol="0">
            <a:spAutoFit/>
          </a:bodyPr>
          <a:lstStyle/>
          <a:p>
            <a:r>
              <a:rPr lang="en-US" sz="1600" dirty="0">
                <a:solidFill>
                  <a:schemeClr val="bg1"/>
                </a:solidFill>
              </a:rPr>
              <a:t>Oceania</a:t>
            </a:r>
            <a:endParaRPr lang="en-US" dirty="0">
              <a:solidFill>
                <a:schemeClr val="bg1"/>
              </a:solidFill>
            </a:endParaRPr>
          </a:p>
          <a:p>
            <a:endParaRPr lang="en-IN" dirty="0">
              <a:solidFill>
                <a:schemeClr val="bg1"/>
              </a:solidFill>
            </a:endParaRPr>
          </a:p>
        </p:txBody>
      </p:sp>
      <p:pic>
        <p:nvPicPr>
          <p:cNvPr id="15" name="Picture 14">
            <a:extLst>
              <a:ext uri="{FF2B5EF4-FFF2-40B4-BE49-F238E27FC236}">
                <a16:creationId xmlns:a16="http://schemas.microsoft.com/office/drawing/2014/main" id="{3A6548FF-712E-B0F4-D5F6-627A62E4E0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5452" y="3629500"/>
            <a:ext cx="3456183" cy="2169168"/>
          </a:xfrm>
          <a:prstGeom prst="rect">
            <a:avLst/>
          </a:prstGeom>
        </p:spPr>
      </p:pic>
      <p:sp>
        <p:nvSpPr>
          <p:cNvPr id="16" name="TextBox 15">
            <a:extLst>
              <a:ext uri="{FF2B5EF4-FFF2-40B4-BE49-F238E27FC236}">
                <a16:creationId xmlns:a16="http://schemas.microsoft.com/office/drawing/2014/main" id="{FEB67B04-8454-8842-1FE5-7DE892FA4207}"/>
              </a:ext>
            </a:extLst>
          </p:cNvPr>
          <p:cNvSpPr txBox="1"/>
          <p:nvPr/>
        </p:nvSpPr>
        <p:spPr>
          <a:xfrm>
            <a:off x="9359971" y="3164949"/>
            <a:ext cx="1407629" cy="584775"/>
          </a:xfrm>
          <a:prstGeom prst="rect">
            <a:avLst/>
          </a:prstGeom>
          <a:noFill/>
        </p:spPr>
        <p:txBody>
          <a:bodyPr wrap="none" rtlCol="0">
            <a:spAutoFit/>
          </a:bodyPr>
          <a:lstStyle/>
          <a:p>
            <a:r>
              <a:rPr lang="en-US" sz="1600" dirty="0">
                <a:solidFill>
                  <a:schemeClr val="bg1"/>
                </a:solidFill>
              </a:rPr>
              <a:t>North America</a:t>
            </a:r>
          </a:p>
          <a:p>
            <a:endParaRPr lang="en-IN" sz="1600" dirty="0">
              <a:solidFill>
                <a:schemeClr val="bg1"/>
              </a:solidFill>
            </a:endParaRPr>
          </a:p>
        </p:txBody>
      </p:sp>
    </p:spTree>
    <p:extLst>
      <p:ext uri="{BB962C8B-B14F-4D97-AF65-F5344CB8AC3E}">
        <p14:creationId xmlns:p14="http://schemas.microsoft.com/office/powerpoint/2010/main" val="2432009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107FC4-242E-BBA2-3164-BD027E961C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8792" y="3708260"/>
            <a:ext cx="3634415" cy="2170800"/>
          </a:xfrm>
          <a:prstGeom prst="rect">
            <a:avLst/>
          </a:prstGeom>
        </p:spPr>
      </p:pic>
      <p:pic>
        <p:nvPicPr>
          <p:cNvPr id="11" name="Picture 10">
            <a:extLst>
              <a:ext uri="{FF2B5EF4-FFF2-40B4-BE49-F238E27FC236}">
                <a16:creationId xmlns:a16="http://schemas.microsoft.com/office/drawing/2014/main" id="{C16247D1-3455-BBB0-5A28-468E12BA6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425" y="3708260"/>
            <a:ext cx="3634415" cy="2170800"/>
          </a:xfrm>
          <a:prstGeom prst="rect">
            <a:avLst/>
          </a:prstGeom>
        </p:spPr>
      </p:pic>
      <p:sp>
        <p:nvSpPr>
          <p:cNvPr id="13" name="TextBox 12">
            <a:extLst>
              <a:ext uri="{FF2B5EF4-FFF2-40B4-BE49-F238E27FC236}">
                <a16:creationId xmlns:a16="http://schemas.microsoft.com/office/drawing/2014/main" id="{3A67DFC1-4D8B-7BCF-BBF1-B4F63373E68D}"/>
              </a:ext>
            </a:extLst>
          </p:cNvPr>
          <p:cNvSpPr txBox="1"/>
          <p:nvPr/>
        </p:nvSpPr>
        <p:spPr>
          <a:xfrm>
            <a:off x="5926559" y="3090446"/>
            <a:ext cx="574196" cy="338554"/>
          </a:xfrm>
          <a:prstGeom prst="rect">
            <a:avLst/>
          </a:prstGeom>
          <a:noFill/>
        </p:spPr>
        <p:txBody>
          <a:bodyPr wrap="none" rtlCol="0">
            <a:spAutoFit/>
          </a:bodyPr>
          <a:lstStyle/>
          <a:p>
            <a:r>
              <a:rPr lang="en-US" sz="1600" dirty="0">
                <a:latin typeface="High Tower Text" panose="02040502050506030303" pitchFamily="18" charset="0"/>
              </a:rPr>
              <a:t>Asia</a:t>
            </a:r>
            <a:endParaRPr lang="en-IN" sz="1600" dirty="0">
              <a:latin typeface="High Tower Text" panose="02040502050506030303" pitchFamily="18" charset="0"/>
            </a:endParaRPr>
          </a:p>
        </p:txBody>
      </p:sp>
      <p:sp>
        <p:nvSpPr>
          <p:cNvPr id="15" name="TextBox 14">
            <a:extLst>
              <a:ext uri="{FF2B5EF4-FFF2-40B4-BE49-F238E27FC236}">
                <a16:creationId xmlns:a16="http://schemas.microsoft.com/office/drawing/2014/main" id="{B24F9965-9A92-7161-3A42-16113CD7183C}"/>
              </a:ext>
            </a:extLst>
          </p:cNvPr>
          <p:cNvSpPr txBox="1"/>
          <p:nvPr/>
        </p:nvSpPr>
        <p:spPr>
          <a:xfrm>
            <a:off x="1452273" y="3090446"/>
            <a:ext cx="1483098" cy="338554"/>
          </a:xfrm>
          <a:prstGeom prst="rect">
            <a:avLst/>
          </a:prstGeom>
          <a:noFill/>
        </p:spPr>
        <p:txBody>
          <a:bodyPr wrap="none" rtlCol="0">
            <a:spAutoFit/>
          </a:bodyPr>
          <a:lstStyle/>
          <a:p>
            <a:r>
              <a:rPr lang="en-US" sz="1600" dirty="0">
                <a:latin typeface="High Tower Text" panose="02040502050506030303" pitchFamily="18" charset="0"/>
              </a:rPr>
              <a:t>South America</a:t>
            </a:r>
            <a:endParaRPr lang="en-IN" sz="1600" dirty="0">
              <a:latin typeface="High Tower Text" panose="02040502050506030303" pitchFamily="18" charset="0"/>
            </a:endParaRPr>
          </a:p>
        </p:txBody>
      </p:sp>
      <p:sp>
        <p:nvSpPr>
          <p:cNvPr id="23" name="TextBox 22">
            <a:extLst>
              <a:ext uri="{FF2B5EF4-FFF2-40B4-BE49-F238E27FC236}">
                <a16:creationId xmlns:a16="http://schemas.microsoft.com/office/drawing/2014/main" id="{08B5410B-540F-C085-E0EA-55D5A532C444}"/>
              </a:ext>
            </a:extLst>
          </p:cNvPr>
          <p:cNvSpPr txBox="1"/>
          <p:nvPr/>
        </p:nvSpPr>
        <p:spPr>
          <a:xfrm>
            <a:off x="297424" y="417106"/>
            <a:ext cx="11597149" cy="707886"/>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South America and Asia shows a population trend that rises steadily at first, reaching a peak in the middle of the timeline. After the peak, the population begins to decline gradually toward the end of the period.</a:t>
            </a:r>
            <a:endParaRPr lang="en-IN" sz="2000" dirty="0">
              <a:solidFill>
                <a:schemeClr val="bg1"/>
              </a:solidFill>
              <a:latin typeface="Calibri" panose="020F0502020204030204" pitchFamily="34" charset="0"/>
              <a:cs typeface="Calibri" panose="020F0502020204030204" pitchFamily="34" charset="0"/>
            </a:endParaRPr>
          </a:p>
        </p:txBody>
      </p:sp>
      <p:pic>
        <p:nvPicPr>
          <p:cNvPr id="24" name="Picture 23">
            <a:extLst>
              <a:ext uri="{FF2B5EF4-FFF2-40B4-BE49-F238E27FC236}">
                <a16:creationId xmlns:a16="http://schemas.microsoft.com/office/drawing/2014/main" id="{1A923AD9-E82B-7829-0675-86264BE0F3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0159" y="3705802"/>
            <a:ext cx="3634415" cy="2170800"/>
          </a:xfrm>
          <a:prstGeom prst="rect">
            <a:avLst/>
          </a:prstGeom>
        </p:spPr>
      </p:pic>
      <p:sp>
        <p:nvSpPr>
          <p:cNvPr id="25" name="TextBox 24">
            <a:extLst>
              <a:ext uri="{FF2B5EF4-FFF2-40B4-BE49-F238E27FC236}">
                <a16:creationId xmlns:a16="http://schemas.microsoft.com/office/drawing/2014/main" id="{8C743374-2C16-CA37-8E5B-FAA67FDB2680}"/>
              </a:ext>
            </a:extLst>
          </p:cNvPr>
          <p:cNvSpPr txBox="1"/>
          <p:nvPr/>
        </p:nvSpPr>
        <p:spPr>
          <a:xfrm>
            <a:off x="9907926" y="3090446"/>
            <a:ext cx="795411" cy="338554"/>
          </a:xfrm>
          <a:prstGeom prst="rect">
            <a:avLst/>
          </a:prstGeom>
          <a:noFill/>
        </p:spPr>
        <p:txBody>
          <a:bodyPr wrap="none" rtlCol="0">
            <a:spAutoFit/>
          </a:bodyPr>
          <a:lstStyle/>
          <a:p>
            <a:r>
              <a:rPr lang="en-US" sz="1600" dirty="0">
                <a:latin typeface="High Tower Text" panose="02040502050506030303" pitchFamily="18" charset="0"/>
              </a:rPr>
              <a:t>Europe</a:t>
            </a:r>
            <a:endParaRPr lang="en-IN" sz="1600" dirty="0">
              <a:latin typeface="High Tower Text" panose="02040502050506030303" pitchFamily="18" charset="0"/>
            </a:endParaRPr>
          </a:p>
        </p:txBody>
      </p:sp>
      <p:sp>
        <p:nvSpPr>
          <p:cNvPr id="27" name="TextBox 26">
            <a:extLst>
              <a:ext uri="{FF2B5EF4-FFF2-40B4-BE49-F238E27FC236}">
                <a16:creationId xmlns:a16="http://schemas.microsoft.com/office/drawing/2014/main" id="{0F5DBAE8-E66E-67E6-B267-1CBF2AC04BE1}"/>
              </a:ext>
            </a:extLst>
          </p:cNvPr>
          <p:cNvSpPr txBox="1"/>
          <p:nvPr/>
        </p:nvSpPr>
        <p:spPr>
          <a:xfrm>
            <a:off x="297425" y="1646774"/>
            <a:ext cx="11597148" cy="1015663"/>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Europe shows a population trend that starts with a gradual increase, peaking early in the timeline. Following the peak, the population decreases steadily, with the decline becoming more noticeable as time progresses.</a:t>
            </a:r>
            <a:endParaRPr lang="en-IN"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6206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8C81C5-26CA-AC15-CBE5-DA6A493784AA}"/>
              </a:ext>
            </a:extLst>
          </p:cNvPr>
          <p:cNvSpPr txBox="1"/>
          <p:nvPr/>
        </p:nvSpPr>
        <p:spPr>
          <a:xfrm>
            <a:off x="235974" y="259068"/>
            <a:ext cx="7707559" cy="461665"/>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Which are the top 5 most populated countries region wise?</a:t>
            </a:r>
            <a:endParaRPr lang="en-IN" sz="24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706E3AC1-841D-90B0-6D2B-669C47CC7DC7}"/>
              </a:ext>
            </a:extLst>
          </p:cNvPr>
          <p:cNvSpPr txBox="1"/>
          <p:nvPr/>
        </p:nvSpPr>
        <p:spPr>
          <a:xfrm>
            <a:off x="5792470" y="828988"/>
            <a:ext cx="527709" cy="338554"/>
          </a:xfrm>
          <a:prstGeom prst="rect">
            <a:avLst/>
          </a:prstGeom>
          <a:noFill/>
        </p:spPr>
        <p:txBody>
          <a:bodyPr wrap="none" rtlCol="0">
            <a:spAutoFit/>
          </a:bodyPr>
          <a:lstStyle/>
          <a:p>
            <a:r>
              <a:rPr lang="en-US" sz="1600" dirty="0">
                <a:solidFill>
                  <a:schemeClr val="bg1"/>
                </a:solidFill>
              </a:rPr>
              <a:t>Asia</a:t>
            </a:r>
            <a:endParaRPr lang="en-IN" sz="1600" dirty="0">
              <a:solidFill>
                <a:schemeClr val="bg1"/>
              </a:solidFill>
            </a:endParaRPr>
          </a:p>
        </p:txBody>
      </p:sp>
      <p:pic>
        <p:nvPicPr>
          <p:cNvPr id="7" name="Picture 6">
            <a:extLst>
              <a:ext uri="{FF2B5EF4-FFF2-40B4-BE49-F238E27FC236}">
                <a16:creationId xmlns:a16="http://schemas.microsoft.com/office/drawing/2014/main" id="{62B70EB9-A9D1-A0D5-B5EF-CF2B3E209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25" y="1167542"/>
            <a:ext cx="3893574" cy="2444336"/>
          </a:xfrm>
          <a:prstGeom prst="rect">
            <a:avLst/>
          </a:prstGeom>
        </p:spPr>
      </p:pic>
      <p:pic>
        <p:nvPicPr>
          <p:cNvPr id="9" name="Picture 8">
            <a:extLst>
              <a:ext uri="{FF2B5EF4-FFF2-40B4-BE49-F238E27FC236}">
                <a16:creationId xmlns:a16="http://schemas.microsoft.com/office/drawing/2014/main" id="{89106E4B-103E-080A-579E-859A5108C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9753" y="1167542"/>
            <a:ext cx="3893574" cy="2444336"/>
          </a:xfrm>
          <a:prstGeom prst="rect">
            <a:avLst/>
          </a:prstGeom>
        </p:spPr>
      </p:pic>
      <p:sp>
        <p:nvSpPr>
          <p:cNvPr id="10" name="TextBox 9">
            <a:extLst>
              <a:ext uri="{FF2B5EF4-FFF2-40B4-BE49-F238E27FC236}">
                <a16:creationId xmlns:a16="http://schemas.microsoft.com/office/drawing/2014/main" id="{5A28477F-1780-904C-CA34-42A355A91C5D}"/>
              </a:ext>
            </a:extLst>
          </p:cNvPr>
          <p:cNvSpPr txBox="1"/>
          <p:nvPr/>
        </p:nvSpPr>
        <p:spPr>
          <a:xfrm>
            <a:off x="1650769" y="828988"/>
            <a:ext cx="667042" cy="338554"/>
          </a:xfrm>
          <a:prstGeom prst="rect">
            <a:avLst/>
          </a:prstGeom>
          <a:noFill/>
        </p:spPr>
        <p:txBody>
          <a:bodyPr wrap="none" rtlCol="0">
            <a:spAutoFit/>
          </a:bodyPr>
          <a:lstStyle/>
          <a:p>
            <a:r>
              <a:rPr lang="en-US" sz="1600" dirty="0">
                <a:solidFill>
                  <a:schemeClr val="bg1"/>
                </a:solidFill>
              </a:rPr>
              <a:t>Africa</a:t>
            </a:r>
            <a:endParaRPr lang="en-IN" sz="1600" dirty="0">
              <a:solidFill>
                <a:schemeClr val="bg1"/>
              </a:solidFill>
            </a:endParaRPr>
          </a:p>
        </p:txBody>
      </p:sp>
      <p:pic>
        <p:nvPicPr>
          <p:cNvPr id="12" name="Picture 11">
            <a:extLst>
              <a:ext uri="{FF2B5EF4-FFF2-40B4-BE49-F238E27FC236}">
                <a16:creationId xmlns:a16="http://schemas.microsoft.com/office/drawing/2014/main" id="{3B7C9046-F3C7-3ABB-5A99-A8201E653F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781" y="1167542"/>
            <a:ext cx="3893574" cy="2444336"/>
          </a:xfrm>
          <a:prstGeom prst="rect">
            <a:avLst/>
          </a:prstGeom>
        </p:spPr>
      </p:pic>
      <p:sp>
        <p:nvSpPr>
          <p:cNvPr id="13" name="TextBox 12">
            <a:extLst>
              <a:ext uri="{FF2B5EF4-FFF2-40B4-BE49-F238E27FC236}">
                <a16:creationId xmlns:a16="http://schemas.microsoft.com/office/drawing/2014/main" id="{53B7CF93-FACA-301B-6EEF-CBFADEE15851}"/>
              </a:ext>
            </a:extLst>
          </p:cNvPr>
          <p:cNvSpPr txBox="1"/>
          <p:nvPr/>
        </p:nvSpPr>
        <p:spPr>
          <a:xfrm>
            <a:off x="9778681" y="828988"/>
            <a:ext cx="795411" cy="338554"/>
          </a:xfrm>
          <a:prstGeom prst="rect">
            <a:avLst/>
          </a:prstGeom>
          <a:noFill/>
        </p:spPr>
        <p:txBody>
          <a:bodyPr wrap="none" rtlCol="0">
            <a:spAutoFit/>
          </a:bodyPr>
          <a:lstStyle/>
          <a:p>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Europe</a:t>
            </a:r>
            <a:endPar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12F19383-3981-3827-FC9F-AF224ADED9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27" y="4229732"/>
            <a:ext cx="3865372" cy="2444336"/>
          </a:xfrm>
          <a:prstGeom prst="rect">
            <a:avLst/>
          </a:prstGeom>
        </p:spPr>
      </p:pic>
      <p:sp>
        <p:nvSpPr>
          <p:cNvPr id="16" name="TextBox 15">
            <a:extLst>
              <a:ext uri="{FF2B5EF4-FFF2-40B4-BE49-F238E27FC236}">
                <a16:creationId xmlns:a16="http://schemas.microsoft.com/office/drawing/2014/main" id="{55AEBDB6-C078-08BA-8D83-D202E81BB242}"/>
              </a:ext>
            </a:extLst>
          </p:cNvPr>
          <p:cNvSpPr txBox="1"/>
          <p:nvPr/>
        </p:nvSpPr>
        <p:spPr>
          <a:xfrm>
            <a:off x="5591546" y="3889410"/>
            <a:ext cx="889987" cy="338554"/>
          </a:xfrm>
          <a:prstGeom prst="rect">
            <a:avLst/>
          </a:prstGeom>
          <a:noFill/>
        </p:spPr>
        <p:txBody>
          <a:bodyPr wrap="none" rtlCol="0">
            <a:spAutoFit/>
          </a:bodyPr>
          <a:lstStyle/>
          <a:p>
            <a:r>
              <a:rPr lang="en-US" sz="1600" dirty="0">
                <a:solidFill>
                  <a:schemeClr val="bg1"/>
                </a:solidFill>
              </a:rPr>
              <a:t>Oceania</a:t>
            </a:r>
            <a:endParaRPr lang="en-IN" sz="1600" dirty="0">
              <a:solidFill>
                <a:schemeClr val="bg1"/>
              </a:solidFill>
            </a:endParaRPr>
          </a:p>
        </p:txBody>
      </p:sp>
      <p:pic>
        <p:nvPicPr>
          <p:cNvPr id="18" name="Picture 17">
            <a:extLst>
              <a:ext uri="{FF2B5EF4-FFF2-40B4-BE49-F238E27FC236}">
                <a16:creationId xmlns:a16="http://schemas.microsoft.com/office/drawing/2014/main" id="{34D25232-1D61-BBC7-5618-D33E5FA798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89753" y="4227964"/>
            <a:ext cx="3893574" cy="2446104"/>
          </a:xfrm>
          <a:prstGeom prst="rect">
            <a:avLst/>
          </a:prstGeom>
        </p:spPr>
      </p:pic>
      <p:sp>
        <p:nvSpPr>
          <p:cNvPr id="19" name="TextBox 18">
            <a:extLst>
              <a:ext uri="{FF2B5EF4-FFF2-40B4-BE49-F238E27FC236}">
                <a16:creationId xmlns:a16="http://schemas.microsoft.com/office/drawing/2014/main" id="{AFC22DF3-7B53-D09E-EDA3-B8D1CBCC4BD0}"/>
              </a:ext>
            </a:extLst>
          </p:cNvPr>
          <p:cNvSpPr txBox="1"/>
          <p:nvPr/>
        </p:nvSpPr>
        <p:spPr>
          <a:xfrm>
            <a:off x="1262040" y="3889410"/>
            <a:ext cx="1407629" cy="338554"/>
          </a:xfrm>
          <a:prstGeom prst="rect">
            <a:avLst/>
          </a:prstGeom>
          <a:noFill/>
        </p:spPr>
        <p:txBody>
          <a:bodyPr wrap="none" rtlCol="0">
            <a:spAutoFit/>
          </a:bodyPr>
          <a:lstStyle/>
          <a:p>
            <a:r>
              <a:rPr lang="en-US" sz="1600" dirty="0">
                <a:solidFill>
                  <a:schemeClr val="bg1"/>
                </a:solidFill>
              </a:rPr>
              <a:t>North America</a:t>
            </a:r>
            <a:endParaRPr lang="en-IN" sz="1600" dirty="0">
              <a:solidFill>
                <a:schemeClr val="bg1"/>
              </a:solidFill>
            </a:endParaRPr>
          </a:p>
        </p:txBody>
      </p:sp>
      <p:pic>
        <p:nvPicPr>
          <p:cNvPr id="21" name="Picture 20">
            <a:extLst>
              <a:ext uri="{FF2B5EF4-FFF2-40B4-BE49-F238E27FC236}">
                <a16:creationId xmlns:a16="http://schemas.microsoft.com/office/drawing/2014/main" id="{0268A6CD-BE33-BA8F-B890-721D4F0E8D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48163" y="4227963"/>
            <a:ext cx="3870192" cy="2444335"/>
          </a:xfrm>
          <a:prstGeom prst="rect">
            <a:avLst/>
          </a:prstGeom>
        </p:spPr>
      </p:pic>
      <p:sp>
        <p:nvSpPr>
          <p:cNvPr id="22" name="TextBox 21">
            <a:extLst>
              <a:ext uri="{FF2B5EF4-FFF2-40B4-BE49-F238E27FC236}">
                <a16:creationId xmlns:a16="http://schemas.microsoft.com/office/drawing/2014/main" id="{2ECFC517-3564-CF41-5041-C855001AFBE3}"/>
              </a:ext>
            </a:extLst>
          </p:cNvPr>
          <p:cNvSpPr txBox="1"/>
          <p:nvPr/>
        </p:nvSpPr>
        <p:spPr>
          <a:xfrm>
            <a:off x="9434837" y="3889409"/>
            <a:ext cx="1404423" cy="338554"/>
          </a:xfrm>
          <a:prstGeom prst="rect">
            <a:avLst/>
          </a:prstGeom>
          <a:noFill/>
        </p:spPr>
        <p:txBody>
          <a:bodyPr wrap="none" rtlCol="0">
            <a:spAutoFit/>
          </a:bodyPr>
          <a:lstStyle/>
          <a:p>
            <a:r>
              <a:rPr lang="en-US" sz="1600" dirty="0">
                <a:solidFill>
                  <a:schemeClr val="bg1"/>
                </a:solidFill>
              </a:rPr>
              <a:t>South America</a:t>
            </a:r>
          </a:p>
        </p:txBody>
      </p:sp>
    </p:spTree>
    <p:extLst>
      <p:ext uri="{BB962C8B-B14F-4D97-AF65-F5344CB8AC3E}">
        <p14:creationId xmlns:p14="http://schemas.microsoft.com/office/powerpoint/2010/main" val="1222163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2FEBC6-726D-E183-3C53-416C573B3B46}"/>
              </a:ext>
            </a:extLst>
          </p:cNvPr>
          <p:cNvSpPr txBox="1"/>
          <p:nvPr/>
        </p:nvSpPr>
        <p:spPr>
          <a:xfrm>
            <a:off x="868299" y="2767280"/>
            <a:ext cx="10455402" cy="1323439"/>
          </a:xfrm>
          <a:prstGeom prst="rect">
            <a:avLst/>
          </a:prstGeom>
          <a:noFill/>
        </p:spPr>
        <p:txBody>
          <a:bodyPr wrap="square" rtlCol="0">
            <a:spAutoFit/>
          </a:bodyPr>
          <a:lstStyle/>
          <a:p>
            <a:r>
              <a:rPr lang="en-US" sz="8000" b="1" dirty="0">
                <a:solidFill>
                  <a:schemeClr val="bg1"/>
                </a:solidFill>
                <a:latin typeface="Calibri" panose="020F0502020204030204" pitchFamily="34" charset="0"/>
                <a:cs typeface="Calibri" panose="020F0502020204030204" pitchFamily="34" charset="0"/>
              </a:rPr>
              <a:t>RECOMMENDATIONS</a:t>
            </a:r>
            <a:endParaRPr lang="en-IN" sz="80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3631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485631-E38E-9128-BF99-D39DD93301B5}"/>
              </a:ext>
            </a:extLst>
          </p:cNvPr>
          <p:cNvSpPr txBox="1"/>
          <p:nvPr/>
        </p:nvSpPr>
        <p:spPr>
          <a:xfrm>
            <a:off x="152399" y="2151727"/>
            <a:ext cx="11887201" cy="2246769"/>
          </a:xfrm>
          <a:prstGeom prst="rect">
            <a:avLst/>
          </a:prstGeom>
          <a:noFill/>
        </p:spPr>
        <p:txBody>
          <a:bodyPr wrap="square">
            <a:spAutoFit/>
          </a:bodyPr>
          <a:lstStyle/>
          <a:p>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To reduce population growth in Asia, key strategies include – </a:t>
            </a:r>
          </a:p>
          <a:p>
            <a:pPr marL="342900" indent="-342900">
              <a:buFont typeface="Arial" panose="020B0604020202020204" pitchFamily="34" charset="0"/>
              <a:buChar char="•"/>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improving access to family planning, education (especially for women), and healthcare to lower infant mortality.</a:t>
            </a:r>
          </a:p>
          <a:p>
            <a:pPr marL="342900" indent="-342900">
              <a:buFont typeface="Arial" panose="020B0604020202020204" pitchFamily="34" charset="0"/>
              <a:buChar char="•"/>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Encouraging urbanization, economic development, and social security can also help reduce birth rates.</a:t>
            </a:r>
          </a:p>
          <a:p>
            <a:pPr marL="342900" indent="-342900">
              <a:buFont typeface="Arial" panose="020B0604020202020204" pitchFamily="34" charset="0"/>
              <a:buChar char="•"/>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Governments could promote smaller families through incentives and support later marriage and childbearing. </a:t>
            </a:r>
          </a:p>
          <a:p>
            <a:pPr marL="342900" indent="-342900">
              <a:buFont typeface="Arial" panose="020B0604020202020204" pitchFamily="34" charset="0"/>
              <a:buChar char="•"/>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Additionally, promoting gender equality and workplace support for parents can further encourage smaller families, aiming to balance population control with better quality of life.</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0791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943CE1-5F59-4A09-227C-F613A8192124}"/>
              </a:ext>
            </a:extLst>
          </p:cNvPr>
          <p:cNvSpPr txBox="1"/>
          <p:nvPr/>
        </p:nvSpPr>
        <p:spPr>
          <a:xfrm>
            <a:off x="172063" y="1323007"/>
            <a:ext cx="11847871" cy="2554545"/>
          </a:xfrm>
          <a:prstGeom prst="rect">
            <a:avLst/>
          </a:prstGeom>
          <a:noFill/>
        </p:spPr>
        <p:txBody>
          <a:bodyPr wrap="square">
            <a:spAutoFit/>
          </a:bodyPr>
          <a:lstStyle/>
          <a:p>
            <a:r>
              <a:rPr lang="en-US" sz="2000" dirty="0">
                <a:solidFill>
                  <a:schemeClr val="bg1"/>
                </a:solidFill>
                <a:latin typeface="Calibri" panose="020F0502020204030204" pitchFamily="34" charset="0"/>
                <a:cs typeface="Calibri" panose="020F0502020204030204" pitchFamily="34" charset="0"/>
              </a:rPr>
              <a:t>To increase population in Europe, key strategies include – </a:t>
            </a:r>
          </a:p>
          <a:p>
            <a:pPr marL="342900" indent="-342900">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Offering financial incentives for families, improving paid parental leave, and providing affordable childcare and housing. </a:t>
            </a:r>
          </a:p>
          <a:p>
            <a:pPr marL="342900" indent="-342900">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Policies to attract immigrants and support their integration, along with flexible work arrangements, can help boost population. </a:t>
            </a:r>
          </a:p>
          <a:p>
            <a:pPr marL="342900" indent="-342900">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Encouraging work-life balance, promoting gender equality, and providing fertility treatments are also important. Additionally, improving access to healthcare and education on reproductive health, as well as creating job opportunities for young people, can encourage early family planning and support family growth.</a:t>
            </a:r>
            <a:endParaRPr lang="en-IN" sz="2000" dirty="0">
              <a:solidFill>
                <a:schemeClr val="bg1"/>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20FD8126-52CA-30B2-1BA0-03E9BC2549D8}"/>
              </a:ext>
            </a:extLst>
          </p:cNvPr>
          <p:cNvSpPr txBox="1"/>
          <p:nvPr/>
        </p:nvSpPr>
        <p:spPr>
          <a:xfrm>
            <a:off x="172063" y="4706437"/>
            <a:ext cx="12019937" cy="707886"/>
          </a:xfrm>
          <a:prstGeom prst="rect">
            <a:avLst/>
          </a:prstGeom>
          <a:noFill/>
        </p:spPr>
        <p:txBody>
          <a:bodyPr wrap="square">
            <a:spAutoFit/>
          </a:bodyPr>
          <a:lstStyle/>
          <a:p>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There is no need to focus on increasing the population in Oceania, Africa and North America as it has experienced steady population growth over the years.</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0420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3054106-E6F6-9820-CE6C-9640BBB05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Tree>
    <p:extLst>
      <p:ext uri="{BB962C8B-B14F-4D97-AF65-F5344CB8AC3E}">
        <p14:creationId xmlns:p14="http://schemas.microsoft.com/office/powerpoint/2010/main" val="2798825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24AEF7-C019-F029-AF52-EE346A20D5F8}"/>
              </a:ext>
            </a:extLst>
          </p:cNvPr>
          <p:cNvSpPr txBox="1"/>
          <p:nvPr/>
        </p:nvSpPr>
        <p:spPr>
          <a:xfrm>
            <a:off x="2931543" y="2767280"/>
            <a:ext cx="6328914" cy="1323439"/>
          </a:xfrm>
          <a:prstGeom prst="rect">
            <a:avLst/>
          </a:prstGeom>
          <a:noFill/>
        </p:spPr>
        <p:txBody>
          <a:bodyPr wrap="square" rtlCol="0">
            <a:spAutoFit/>
          </a:bodyPr>
          <a:lstStyle/>
          <a:p>
            <a:r>
              <a:rPr lang="en-US" sz="8000" b="1" dirty="0">
                <a:solidFill>
                  <a:schemeClr val="bg1"/>
                </a:solidFill>
                <a:latin typeface="Calibri" panose="020F0502020204030204" pitchFamily="34" charset="0"/>
                <a:cs typeface="Calibri" panose="020F0502020204030204" pitchFamily="34" charset="0"/>
              </a:rPr>
              <a:t>THANK</a:t>
            </a:r>
            <a:r>
              <a:rPr lang="en-US" sz="8000" b="1" dirty="0">
                <a:solidFill>
                  <a:schemeClr val="bg1"/>
                </a:solidFill>
              </a:rPr>
              <a:t> YOU</a:t>
            </a:r>
            <a:endParaRPr lang="en-IN" sz="8000" b="1" dirty="0">
              <a:solidFill>
                <a:schemeClr val="bg1"/>
              </a:solidFill>
            </a:endParaRPr>
          </a:p>
        </p:txBody>
      </p:sp>
    </p:spTree>
    <p:extLst>
      <p:ext uri="{BB962C8B-B14F-4D97-AF65-F5344CB8AC3E}">
        <p14:creationId xmlns:p14="http://schemas.microsoft.com/office/powerpoint/2010/main" val="41397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32DF81-C2B9-FBC9-CA50-E2BD2CEF03AB}"/>
              </a:ext>
            </a:extLst>
          </p:cNvPr>
          <p:cNvSpPr txBox="1"/>
          <p:nvPr/>
        </p:nvSpPr>
        <p:spPr>
          <a:xfrm>
            <a:off x="3506949" y="513429"/>
            <a:ext cx="5178102" cy="707886"/>
          </a:xfrm>
          <a:prstGeom prst="rect">
            <a:avLst/>
          </a:prstGeom>
          <a:noFill/>
        </p:spPr>
        <p:txBody>
          <a:bodyPr wrap="square" rtlCol="0">
            <a:spAutoFit/>
          </a:bodyPr>
          <a:lstStyle/>
          <a:p>
            <a:r>
              <a:rPr lang="en-US" sz="4000" b="1" dirty="0">
                <a:solidFill>
                  <a:schemeClr val="bg1"/>
                </a:solidFill>
                <a:latin typeface="Calibri" panose="020F0502020204030204" pitchFamily="34" charset="0"/>
                <a:cs typeface="Calibri" panose="020F0502020204030204" pitchFamily="34" charset="0"/>
              </a:rPr>
              <a:t>DATASET OVERVIEW</a:t>
            </a:r>
            <a:endParaRPr lang="en-IN" sz="4000" b="1" dirty="0">
              <a:solidFill>
                <a:schemeClr val="bg1"/>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7307D938-23D7-035E-95E7-933C66130FFB}"/>
              </a:ext>
            </a:extLst>
          </p:cNvPr>
          <p:cNvSpPr txBox="1"/>
          <p:nvPr/>
        </p:nvSpPr>
        <p:spPr>
          <a:xfrm>
            <a:off x="0" y="2274838"/>
            <a:ext cx="12192000" cy="3170099"/>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The dataset is composed of </a:t>
            </a:r>
            <a:r>
              <a:rPr lang="en-US"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3</a:t>
            </a:r>
            <a:r>
              <a:rPr kumimoji="0" lang="en-US" altLang="en-US" sz="200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tables, 2 tables sharing the same column structure. Table 1 encompasses data spanning from 2000 to 2049, whereas Table 2 focuses on the period from 2040 to 2099.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The 2 tables described male and female population around the world with their age group and which country they belong to.</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Table 3 contained information about countries and which continent they belong, along with country and region codes.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0219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22FBD6-5D00-C928-1677-BD11C729C3C5}"/>
              </a:ext>
            </a:extLst>
          </p:cNvPr>
          <p:cNvSpPr txBox="1"/>
          <p:nvPr/>
        </p:nvSpPr>
        <p:spPr>
          <a:xfrm>
            <a:off x="4431182" y="778864"/>
            <a:ext cx="3329636" cy="707886"/>
          </a:xfrm>
          <a:prstGeom prst="rect">
            <a:avLst/>
          </a:prstGeom>
          <a:noFill/>
        </p:spPr>
        <p:txBody>
          <a:bodyPr wrap="square" rtlCol="0">
            <a:spAutoFit/>
          </a:bodyPr>
          <a:lstStyle/>
          <a:p>
            <a:r>
              <a:rPr lang="en-US" sz="4000" b="1" dirty="0">
                <a:solidFill>
                  <a:schemeClr val="bg1"/>
                </a:solidFill>
                <a:latin typeface="Calibri" panose="020F0502020204030204" pitchFamily="34" charset="0"/>
                <a:cs typeface="Calibri" panose="020F0502020204030204" pitchFamily="34" charset="0"/>
              </a:rPr>
              <a:t>TOOLS</a:t>
            </a:r>
            <a:r>
              <a:rPr lang="en-US" sz="4000" b="1" dirty="0">
                <a:solidFill>
                  <a:schemeClr val="bg1"/>
                </a:solidFill>
              </a:rPr>
              <a:t> USED</a:t>
            </a:r>
            <a:endParaRPr lang="en-IN" sz="4000" b="1" dirty="0">
              <a:solidFill>
                <a:schemeClr val="bg1"/>
              </a:solidFill>
            </a:endParaRPr>
          </a:p>
        </p:txBody>
      </p:sp>
      <p:sp>
        <p:nvSpPr>
          <p:cNvPr id="3" name="TextBox 2">
            <a:extLst>
              <a:ext uri="{FF2B5EF4-FFF2-40B4-BE49-F238E27FC236}">
                <a16:creationId xmlns:a16="http://schemas.microsoft.com/office/drawing/2014/main" id="{CF312F75-E0CD-3313-52C7-51ED2E236668}"/>
              </a:ext>
            </a:extLst>
          </p:cNvPr>
          <p:cNvSpPr txBox="1"/>
          <p:nvPr/>
        </p:nvSpPr>
        <p:spPr>
          <a:xfrm>
            <a:off x="3652574" y="3028890"/>
            <a:ext cx="4438074" cy="400110"/>
          </a:xfrm>
          <a:prstGeom prst="rect">
            <a:avLst/>
          </a:prstGeom>
          <a:noFill/>
        </p:spPr>
        <p:txBody>
          <a:bodyPr wrap="none" rtlCol="0">
            <a:spAutoFit/>
          </a:bodyPr>
          <a:lstStyle/>
          <a:p>
            <a:r>
              <a:rPr lang="en-US" sz="2000" dirty="0">
                <a:solidFill>
                  <a:schemeClr val="bg1"/>
                </a:solidFill>
                <a:latin typeface="Calibri" panose="020F0502020204030204" pitchFamily="34" charset="0"/>
                <a:cs typeface="Calibri" panose="020F0502020204030204" pitchFamily="34" charset="0"/>
              </a:rPr>
              <a:t>Microsoft Power BI, Power Query &amp; DAX </a:t>
            </a:r>
            <a:endParaRPr lang="en-IN"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6148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05F2F3-F545-FB23-684B-5C2447474CB2}"/>
              </a:ext>
            </a:extLst>
          </p:cNvPr>
          <p:cNvSpPr txBox="1"/>
          <p:nvPr/>
        </p:nvSpPr>
        <p:spPr>
          <a:xfrm>
            <a:off x="3827174" y="560600"/>
            <a:ext cx="5008355" cy="707886"/>
          </a:xfrm>
          <a:prstGeom prst="rect">
            <a:avLst/>
          </a:prstGeom>
          <a:noFill/>
        </p:spPr>
        <p:txBody>
          <a:bodyPr wrap="square" rtlCol="0">
            <a:spAutoFit/>
          </a:bodyPr>
          <a:lstStyle/>
          <a:p>
            <a:r>
              <a:rPr lang="en-US" sz="4000" b="1" dirty="0">
                <a:solidFill>
                  <a:schemeClr val="bg1"/>
                </a:solidFill>
                <a:latin typeface="Calibri" panose="020F0502020204030204" pitchFamily="34" charset="0"/>
                <a:cs typeface="Calibri" panose="020F0502020204030204" pitchFamily="34" charset="0"/>
              </a:rPr>
              <a:t>DATA CLEANING</a:t>
            </a:r>
            <a:endParaRPr lang="en-IN" sz="4000" b="1" dirty="0">
              <a:solidFill>
                <a:schemeClr val="bg1"/>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27A1AC55-0951-EDDB-B699-E08B13EE8589}"/>
              </a:ext>
            </a:extLst>
          </p:cNvPr>
          <p:cNvSpPr txBox="1"/>
          <p:nvPr/>
        </p:nvSpPr>
        <p:spPr>
          <a:xfrm>
            <a:off x="2639028" y="5220182"/>
            <a:ext cx="7384648" cy="369332"/>
          </a:xfrm>
          <a:prstGeom prst="rect">
            <a:avLst/>
          </a:prstGeom>
          <a:noFill/>
        </p:spPr>
        <p:txBody>
          <a:bodyPr wrap="square" rtlCol="0">
            <a:spAutoFit/>
          </a:bodyPr>
          <a:lstStyle/>
          <a:p>
            <a:pPr marL="285750" indent="-285750">
              <a:buFont typeface="Arial" panose="020B0604020202020204" pitchFamily="34" charset="0"/>
              <a:buChar char="•"/>
            </a:pPr>
            <a:endParaRPr lang="en-IN" dirty="0"/>
          </a:p>
        </p:txBody>
      </p:sp>
      <p:sp>
        <p:nvSpPr>
          <p:cNvPr id="4" name="Rectangle 1">
            <a:extLst>
              <a:ext uri="{FF2B5EF4-FFF2-40B4-BE49-F238E27FC236}">
                <a16:creationId xmlns:a16="http://schemas.microsoft.com/office/drawing/2014/main" id="{CF4F21C2-7331-770E-F7C6-EC37F9B95F44}"/>
              </a:ext>
            </a:extLst>
          </p:cNvPr>
          <p:cNvSpPr>
            <a:spLocks noChangeArrowheads="1"/>
          </p:cNvSpPr>
          <p:nvPr/>
        </p:nvSpPr>
        <p:spPr bwMode="auto">
          <a:xfrm>
            <a:off x="91617" y="1865417"/>
            <a:ext cx="12008766" cy="8156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Changed the data types for columns with incorrect data types</a:t>
            </a:r>
          </a:p>
          <a:p>
            <a:pPr eaLnBrk="0" fontAlgn="base" hangingPunct="0">
              <a:spcBef>
                <a:spcPct val="0"/>
              </a:spcBef>
              <a:spcAft>
                <a:spcPct val="0"/>
              </a:spcAft>
            </a:pPr>
            <a:endParaRPr lang="en-US" sz="2000" dirty="0">
              <a:solidFill>
                <a:schemeClr val="bg1"/>
              </a:solidFill>
              <a:latin typeface="Calibri" panose="020F0502020204030204" pitchFamily="34" charset="0"/>
              <a:cs typeface="Calibri" panose="020F0502020204030204" pitchFamily="34" charset="0"/>
            </a:endParaRPr>
          </a:p>
          <a:p>
            <a:pPr marL="285750" indent="-285750" eaLnBrk="0" fontAlgn="base" hangingPunct="0">
              <a:spcBef>
                <a:spcPct val="0"/>
              </a:spcBef>
              <a:spcAft>
                <a:spcPct val="0"/>
              </a:spcAft>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Column names were renamed with appropriate names</a:t>
            </a:r>
          </a:p>
          <a:p>
            <a:pPr eaLnBrk="0" fontAlgn="base" hangingPunct="0">
              <a:spcBef>
                <a:spcPct val="0"/>
              </a:spcBef>
              <a:spcAft>
                <a:spcPct val="0"/>
              </a:spcAft>
            </a:pPr>
            <a:endParaRPr lang="en-US" sz="2000" dirty="0">
              <a:solidFill>
                <a:schemeClr val="bg1"/>
              </a:solidFill>
              <a:latin typeface="Calibri" panose="020F0502020204030204" pitchFamily="34" charset="0"/>
              <a:cs typeface="Calibri" panose="020F0502020204030204" pitchFamily="34" charset="0"/>
            </a:endParaRPr>
          </a:p>
          <a:p>
            <a:pPr marL="285750" indent="-285750" eaLnBrk="0" fontAlgn="base" hangingPunct="0">
              <a:spcBef>
                <a:spcPct val="0"/>
              </a:spcBef>
              <a:spcAft>
                <a:spcPct val="0"/>
              </a:spcAft>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The Age Group column contained a few rows with months along with age groups. These months were replaced with numbers.</a:t>
            </a:r>
          </a:p>
          <a:p>
            <a:pPr eaLnBrk="0" fontAlgn="base" hangingPunct="0">
              <a:spcBef>
                <a:spcPct val="0"/>
              </a:spcBef>
              <a:spcAft>
                <a:spcPct val="0"/>
              </a:spcAft>
            </a:pPr>
            <a:endParaRPr lang="en-US" sz="2000" dirty="0">
              <a:solidFill>
                <a:schemeClr val="bg1"/>
              </a:solidFill>
              <a:latin typeface="Calibri" panose="020F0502020204030204" pitchFamily="34" charset="0"/>
              <a:cs typeface="Calibri" panose="020F0502020204030204" pitchFamily="34" charset="0"/>
            </a:endParaRPr>
          </a:p>
          <a:p>
            <a:pPr marL="285750" indent="-285750" eaLnBrk="0" fontAlgn="base" hangingPunct="0">
              <a:spcBef>
                <a:spcPct val="0"/>
              </a:spcBef>
              <a:spcAft>
                <a:spcPct val="0"/>
              </a:spcAft>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Men and Women population columns were multiplied by 1000 and rounded up.</a:t>
            </a:r>
          </a:p>
          <a:p>
            <a:pPr eaLnBrk="0" fontAlgn="base" hangingPunct="0">
              <a:spcBef>
                <a:spcPct val="0"/>
              </a:spcBef>
              <a:spcAft>
                <a:spcPct val="0"/>
              </a:spcAft>
            </a:pPr>
            <a:endParaRPr lang="en-US" sz="2000" dirty="0">
              <a:solidFill>
                <a:schemeClr val="bg1"/>
              </a:solidFill>
              <a:latin typeface="Calibri" panose="020F0502020204030204" pitchFamily="34" charset="0"/>
              <a:cs typeface="Calibri" panose="020F0502020204030204" pitchFamily="34" charset="0"/>
            </a:endParaRPr>
          </a:p>
          <a:p>
            <a:pPr marL="285750" indent="-285750" eaLnBrk="0" fontAlgn="base" hangingPunct="0">
              <a:spcBef>
                <a:spcPct val="0"/>
              </a:spcBef>
              <a:spcAft>
                <a:spcPct val="0"/>
              </a:spcAft>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Removed unwanted columns</a:t>
            </a:r>
          </a:p>
          <a:p>
            <a:pPr eaLnBrk="0" fontAlgn="base" hangingPunct="0">
              <a:spcBef>
                <a:spcPct val="0"/>
              </a:spcBef>
              <a:spcAft>
                <a:spcPct val="0"/>
              </a:spcAft>
            </a:pPr>
            <a:endParaRPr lang="en-US" sz="2000" dirty="0">
              <a:solidFill>
                <a:schemeClr val="bg1"/>
              </a:solidFill>
              <a:latin typeface="Calibri" panose="020F0502020204030204" pitchFamily="34" charset="0"/>
              <a:cs typeface="Calibri" panose="020F0502020204030204" pitchFamily="34" charset="0"/>
            </a:endParaRPr>
          </a:p>
          <a:p>
            <a:pPr marL="285750" indent="-285750" eaLnBrk="0" fontAlgn="base" hangingPunct="0">
              <a:spcBef>
                <a:spcPct val="0"/>
              </a:spcBef>
              <a:spcAft>
                <a:spcPct val="0"/>
              </a:spcAft>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Pivoted men and women population columns </a:t>
            </a:r>
          </a:p>
          <a:p>
            <a:pPr eaLnBrk="0" fontAlgn="base" hangingPunct="0">
              <a:spcBef>
                <a:spcPct val="0"/>
              </a:spcBef>
              <a:spcAft>
                <a:spcPct val="0"/>
              </a:spcAft>
            </a:pPr>
            <a:endParaRPr lang="en-US" sz="2000" dirty="0">
              <a:solidFill>
                <a:schemeClr val="bg1"/>
              </a:solidFill>
              <a:latin typeface="Calibri" panose="020F0502020204030204" pitchFamily="34" charset="0"/>
              <a:cs typeface="Calibri" panose="020F0502020204030204" pitchFamily="34" charset="0"/>
            </a:endParaRPr>
          </a:p>
          <a:p>
            <a:pPr marL="285750" indent="-285750" eaLnBrk="0" fontAlgn="base" hangingPunct="0">
              <a:spcBef>
                <a:spcPct val="0"/>
              </a:spcBef>
              <a:spcAft>
                <a:spcPct val="0"/>
              </a:spcAft>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The two tables were appended </a:t>
            </a:r>
          </a:p>
          <a:p>
            <a:pPr eaLnBrk="0" fontAlgn="base" hangingPunct="0">
              <a:spcBef>
                <a:spcPct val="0"/>
              </a:spcBef>
              <a:spcAft>
                <a:spcPct val="0"/>
              </a:spcAft>
            </a:pPr>
            <a:endParaRPr lang="en-US" sz="2000" dirty="0">
              <a:solidFill>
                <a:schemeClr val="bg1"/>
              </a:solidFill>
              <a:cs typeface="Times New Roman" panose="02020603050405020304" pitchFamily="18" charset="0"/>
            </a:endParaRPr>
          </a:p>
          <a:p>
            <a:pPr eaLnBrk="0" fontAlgn="base" hangingPunct="0">
              <a:spcBef>
                <a:spcPct val="0"/>
              </a:spcBef>
              <a:spcAft>
                <a:spcPct val="0"/>
              </a:spcAft>
            </a:pPr>
            <a:endParaRPr lang="en-US" sz="2000" dirty="0">
              <a:solidFill>
                <a:schemeClr val="bg1"/>
              </a:solidFill>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endParaRPr lang="en-US" sz="2000" dirty="0">
              <a:solidFill>
                <a:schemeClr val="bg1"/>
              </a:solidFill>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endParaRPr lang="en-US" sz="2000" dirty="0">
              <a:solidFill>
                <a:schemeClr val="bg1"/>
              </a:solidFill>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endParaRPr lang="en-US" sz="2000" dirty="0">
              <a:solidFill>
                <a:schemeClr val="bg1"/>
              </a:solidFill>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endParaRPr lang="en-US" sz="2000" dirty="0">
              <a:solidFill>
                <a:schemeClr val="bg1"/>
              </a:solidFill>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endParaRPr lang="en-US" sz="2000" dirty="0">
              <a:solidFill>
                <a:schemeClr val="bg1"/>
              </a:solidFill>
              <a:cs typeface="Times New Roman" panose="02020603050405020304" pitchFamily="18" charset="0"/>
            </a:endParaRPr>
          </a:p>
          <a:p>
            <a:pPr eaLnBrk="0" fontAlgn="base" hangingPunct="0">
              <a:spcBef>
                <a:spcPct val="0"/>
              </a:spcBef>
              <a:spcAft>
                <a:spcPct val="0"/>
              </a:spcAft>
            </a:pPr>
            <a:r>
              <a:rPr lang="en-US" sz="2000" dirty="0">
                <a:solidFill>
                  <a:schemeClr val="bg1"/>
                </a:solidFill>
                <a:cs typeface="Times New Roman" panose="02020603050405020304" pitchFamily="18" charset="0"/>
              </a:rPr>
              <a:t> </a:t>
            </a:r>
          </a:p>
          <a:p>
            <a:pPr eaLnBrk="0" fontAlgn="base" hangingPunct="0">
              <a:spcBef>
                <a:spcPct val="0"/>
              </a:spcBef>
              <a:spcAft>
                <a:spcPct val="0"/>
              </a:spcAft>
            </a:pPr>
            <a:endParaRPr lang="en-US" sz="2000" dirty="0">
              <a:solidFill>
                <a:schemeClr val="bg1"/>
              </a:solidFill>
              <a:cs typeface="Times New Roman" panose="02020603050405020304" pitchFamily="18" charset="0"/>
            </a:endParaRPr>
          </a:p>
          <a:p>
            <a:pPr eaLnBrk="0" fontAlgn="base" hangingPunct="0">
              <a:spcBef>
                <a:spcPct val="0"/>
              </a:spcBef>
              <a:spcAft>
                <a:spcPct val="0"/>
              </a:spcAft>
            </a:pPr>
            <a:endParaRPr lang="en-IN" sz="2000" dirty="0">
              <a:solidFill>
                <a:schemeClr val="bg1"/>
              </a:solidFill>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bg1"/>
              </a:solidFill>
              <a:effectLst/>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bg1"/>
              </a:solidFill>
              <a:effectLst/>
              <a:cs typeface="Times New Roman" panose="02020603050405020304" pitchFamily="18" charset="0"/>
            </a:endParaRPr>
          </a:p>
        </p:txBody>
      </p:sp>
    </p:spTree>
    <p:extLst>
      <p:ext uri="{BB962C8B-B14F-4D97-AF65-F5344CB8AC3E}">
        <p14:creationId xmlns:p14="http://schemas.microsoft.com/office/powerpoint/2010/main" val="702692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A8F8C1-AFD4-389C-FBDF-9CCAB8E3840F}"/>
              </a:ext>
            </a:extLst>
          </p:cNvPr>
          <p:cNvSpPr txBox="1"/>
          <p:nvPr/>
        </p:nvSpPr>
        <p:spPr>
          <a:xfrm>
            <a:off x="3763202" y="717707"/>
            <a:ext cx="4665594" cy="707886"/>
          </a:xfrm>
          <a:prstGeom prst="rect">
            <a:avLst/>
          </a:prstGeom>
          <a:noFill/>
        </p:spPr>
        <p:txBody>
          <a:bodyPr wrap="square" rtlCol="0">
            <a:spAutoFit/>
          </a:bodyPr>
          <a:lstStyle/>
          <a:p>
            <a:r>
              <a:rPr lang="en-US" sz="4000" b="1" dirty="0">
                <a:solidFill>
                  <a:schemeClr val="bg1"/>
                </a:solidFill>
                <a:latin typeface="Calibri" panose="020F0502020204030204" pitchFamily="34" charset="0"/>
                <a:cs typeface="Calibri" panose="020F0502020204030204" pitchFamily="34" charset="0"/>
              </a:rPr>
              <a:t>DATA MODELLING</a:t>
            </a:r>
            <a:endParaRPr lang="en-IN" sz="4000" b="1" dirty="0">
              <a:solidFill>
                <a:schemeClr val="bg1"/>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473C5DFB-A722-EAA2-7476-D51595770B5F}"/>
              </a:ext>
            </a:extLst>
          </p:cNvPr>
          <p:cNvSpPr txBox="1"/>
          <p:nvPr/>
        </p:nvSpPr>
        <p:spPr>
          <a:xfrm>
            <a:off x="131199" y="2828835"/>
            <a:ext cx="11929601"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Once done with cleaning and transformation, I closed and loaded the dataset into the model and created relationship between 3 tables (using one – to many relationship)</a:t>
            </a:r>
          </a:p>
          <a:p>
            <a:endParaRPr lang="en-US" sz="2000"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err="1">
                <a:solidFill>
                  <a:schemeClr val="bg1"/>
                </a:solidFill>
                <a:latin typeface="Calibri" panose="020F0502020204030204" pitchFamily="34" charset="0"/>
                <a:cs typeface="Calibri" panose="020F0502020204030204" pitchFamily="34" charset="0"/>
              </a:rPr>
              <a:t>FactPopulation</a:t>
            </a:r>
            <a:r>
              <a:rPr lang="en-US" sz="2000" dirty="0">
                <a:solidFill>
                  <a:schemeClr val="bg1"/>
                </a:solidFill>
                <a:latin typeface="Calibri" panose="020F0502020204030204" pitchFamily="34" charset="0"/>
                <a:cs typeface="Calibri" panose="020F0502020204030204" pitchFamily="34" charset="0"/>
              </a:rPr>
              <a:t> as Fact table &amp; </a:t>
            </a:r>
            <a:r>
              <a:rPr lang="en-US" sz="2000" dirty="0" err="1">
                <a:solidFill>
                  <a:schemeClr val="bg1"/>
                </a:solidFill>
                <a:latin typeface="Calibri" panose="020F0502020204030204" pitchFamily="34" charset="0"/>
                <a:cs typeface="Calibri" panose="020F0502020204030204" pitchFamily="34" charset="0"/>
              </a:rPr>
              <a:t>DimRegion</a:t>
            </a:r>
            <a:r>
              <a:rPr lang="en-US" sz="2000" dirty="0">
                <a:solidFill>
                  <a:schemeClr val="bg1"/>
                </a:solidFill>
                <a:latin typeface="Calibri" panose="020F0502020204030204" pitchFamily="34" charset="0"/>
                <a:cs typeface="Calibri" panose="020F0502020204030204" pitchFamily="34" charset="0"/>
              </a:rPr>
              <a:t> and </a:t>
            </a:r>
            <a:r>
              <a:rPr lang="en-US" sz="2000" dirty="0" err="1">
                <a:solidFill>
                  <a:schemeClr val="bg1"/>
                </a:solidFill>
                <a:latin typeface="Calibri" panose="020F0502020204030204" pitchFamily="34" charset="0"/>
                <a:cs typeface="Calibri" panose="020F0502020204030204" pitchFamily="34" charset="0"/>
              </a:rPr>
              <a:t>DimAge</a:t>
            </a:r>
            <a:r>
              <a:rPr lang="en-US" sz="2000" dirty="0">
                <a:solidFill>
                  <a:schemeClr val="bg1"/>
                </a:solidFill>
                <a:latin typeface="Calibri" panose="020F0502020204030204" pitchFamily="34" charset="0"/>
                <a:cs typeface="Calibri" panose="020F0502020204030204" pitchFamily="34" charset="0"/>
              </a:rPr>
              <a:t> as dimensional tables</a:t>
            </a:r>
            <a:endParaRPr lang="en-IN"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0216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A11319-00DD-C6F3-6892-69E063955B9C}"/>
              </a:ext>
            </a:extLst>
          </p:cNvPr>
          <p:cNvSpPr txBox="1"/>
          <p:nvPr/>
        </p:nvSpPr>
        <p:spPr>
          <a:xfrm>
            <a:off x="3878778" y="683296"/>
            <a:ext cx="4434443" cy="707886"/>
          </a:xfrm>
          <a:prstGeom prst="rect">
            <a:avLst/>
          </a:prstGeom>
          <a:noFill/>
        </p:spPr>
        <p:txBody>
          <a:bodyPr wrap="square" rtlCol="0">
            <a:spAutoFit/>
          </a:bodyPr>
          <a:lstStyle/>
          <a:p>
            <a:r>
              <a:rPr lang="en-US" sz="4000" b="1" dirty="0">
                <a:solidFill>
                  <a:schemeClr val="bg1"/>
                </a:solidFill>
                <a:latin typeface="Calibri" panose="020F0502020204030204" pitchFamily="34" charset="0"/>
                <a:cs typeface="Calibri" panose="020F0502020204030204" pitchFamily="34" charset="0"/>
              </a:rPr>
              <a:t>DATA ANALYSIS</a:t>
            </a:r>
            <a:endParaRPr lang="en-IN" sz="4000" b="1" dirty="0">
              <a:solidFill>
                <a:schemeClr val="bg1"/>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87B01AB9-2BB4-949F-D8FD-7A903AF2F4D0}"/>
              </a:ext>
            </a:extLst>
          </p:cNvPr>
          <p:cNvSpPr txBox="1"/>
          <p:nvPr/>
        </p:nvSpPr>
        <p:spPr>
          <a:xfrm>
            <a:off x="103691" y="2274838"/>
            <a:ext cx="9736768" cy="2554545"/>
          </a:xfrm>
          <a:prstGeom prst="rect">
            <a:avLst/>
          </a:prstGeom>
          <a:noFill/>
        </p:spPr>
        <p:txBody>
          <a:bodyPr wrap="none" rtlCol="0">
            <a:spAutoFit/>
          </a:bodyPr>
          <a:lstStyle/>
          <a:p>
            <a:pPr marL="285750" indent="-285750">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I analyzed the data and created some DAX measures to enrich my analysis</a:t>
            </a:r>
          </a:p>
          <a:p>
            <a:pPr marL="285750" indent="-285750">
              <a:buFont typeface="Arial" panose="020B0604020202020204" pitchFamily="34" charset="0"/>
              <a:buChar char="•"/>
            </a:pPr>
            <a:endParaRPr lang="en-US" sz="2000"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To analyze the population data, I created several measures. These include the number of </a:t>
            </a:r>
            <a:br>
              <a:rPr lang="en-US" sz="2000" dirty="0">
                <a:solidFill>
                  <a:schemeClr val="bg1"/>
                </a:solidFill>
                <a:latin typeface="Calibri" panose="020F0502020204030204" pitchFamily="34" charset="0"/>
                <a:cs typeface="Calibri" panose="020F0502020204030204" pitchFamily="34" charset="0"/>
              </a:rPr>
            </a:br>
            <a:r>
              <a:rPr lang="en-US" sz="2000" dirty="0">
                <a:solidFill>
                  <a:schemeClr val="bg1"/>
                </a:solidFill>
                <a:latin typeface="Calibri" panose="020F0502020204030204" pitchFamily="34" charset="0"/>
                <a:cs typeface="Calibri" panose="020F0502020204030204" pitchFamily="34" charset="0"/>
              </a:rPr>
              <a:t>countries, the average population, and the population running total.</a:t>
            </a:r>
          </a:p>
          <a:p>
            <a:endParaRPr lang="en-US" sz="2000"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I created a report using charts and slicers based on the data.</a:t>
            </a:r>
          </a:p>
          <a:p>
            <a:endParaRPr lang="en-US" sz="2000" dirty="0">
              <a:solidFill>
                <a:schemeClr val="bg1"/>
              </a:solidFill>
              <a:latin typeface="Calibri" panose="020F0502020204030204" pitchFamily="34" charset="0"/>
              <a:cs typeface="Calibri" panose="020F0502020204030204" pitchFamily="34" charset="0"/>
            </a:endParaRPr>
          </a:p>
          <a:p>
            <a:endParaRPr lang="en-US"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35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0CE1CA-4801-F6E0-3099-4948CBA23D27}"/>
              </a:ext>
            </a:extLst>
          </p:cNvPr>
          <p:cNvSpPr txBox="1"/>
          <p:nvPr/>
        </p:nvSpPr>
        <p:spPr>
          <a:xfrm>
            <a:off x="3661263" y="2767280"/>
            <a:ext cx="4869473" cy="1323439"/>
          </a:xfrm>
          <a:prstGeom prst="rect">
            <a:avLst/>
          </a:prstGeom>
          <a:noFill/>
        </p:spPr>
        <p:txBody>
          <a:bodyPr wrap="square" rtlCol="0">
            <a:spAutoFit/>
          </a:bodyPr>
          <a:lstStyle/>
          <a:p>
            <a:r>
              <a:rPr lang="en-US" sz="8000" b="1" dirty="0">
                <a:solidFill>
                  <a:schemeClr val="bg1"/>
                </a:solidFill>
                <a:latin typeface="Calibri" panose="020F0502020204030204" pitchFamily="34" charset="0"/>
                <a:cs typeface="Calibri" panose="020F0502020204030204" pitchFamily="34" charset="0"/>
              </a:rPr>
              <a:t>FINDINGS</a:t>
            </a:r>
            <a:endParaRPr lang="en-IN" sz="80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0315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BE30A8-2413-FE2A-328C-C661B7E9DA09}"/>
              </a:ext>
            </a:extLst>
          </p:cNvPr>
          <p:cNvSpPr txBox="1"/>
          <p:nvPr/>
        </p:nvSpPr>
        <p:spPr>
          <a:xfrm>
            <a:off x="1817777" y="2459504"/>
            <a:ext cx="8556445" cy="1938992"/>
          </a:xfrm>
          <a:prstGeom prst="rect">
            <a:avLst/>
          </a:prstGeom>
          <a:noFill/>
        </p:spPr>
        <p:txBody>
          <a:bodyPr wrap="none" rtlCol="0">
            <a:spAutoFit/>
          </a:bodyPr>
          <a:lstStyle/>
          <a:p>
            <a:r>
              <a:rPr lang="en-US" sz="6000" dirty="0">
                <a:solidFill>
                  <a:schemeClr val="bg1"/>
                </a:solidFill>
                <a:latin typeface="Calibri" panose="020F0502020204030204" pitchFamily="34" charset="0"/>
                <a:cs typeface="Calibri" panose="020F0502020204030204" pitchFamily="34" charset="0"/>
              </a:rPr>
              <a:t>Population = 943 billion</a:t>
            </a:r>
          </a:p>
          <a:p>
            <a:r>
              <a:rPr lang="en-US" sz="6000" dirty="0">
                <a:solidFill>
                  <a:schemeClr val="bg1"/>
                </a:solidFill>
                <a:latin typeface="Calibri" panose="020F0502020204030204" pitchFamily="34" charset="0"/>
                <a:cs typeface="Calibri" panose="020F0502020204030204" pitchFamily="34" charset="0"/>
              </a:rPr>
              <a:t>Number of countries = 194</a:t>
            </a:r>
            <a:endParaRPr lang="en-IN" sz="6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6321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3BC1F4-F835-AEAA-2254-4DB83BD372B1}"/>
              </a:ext>
            </a:extLst>
          </p:cNvPr>
          <p:cNvSpPr txBox="1"/>
          <p:nvPr/>
        </p:nvSpPr>
        <p:spPr>
          <a:xfrm>
            <a:off x="167148" y="471948"/>
            <a:ext cx="10953640" cy="461665"/>
          </a:xfrm>
          <a:prstGeom prst="rect">
            <a:avLst/>
          </a:prstGeom>
          <a:noFill/>
        </p:spPr>
        <p:txBody>
          <a:bodyPr wrap="none" rtlCol="0">
            <a:spAutoFit/>
          </a:bodyPr>
          <a:lstStyle/>
          <a:p>
            <a:r>
              <a:rPr lang="en-US" sz="2400" b="1" dirty="0"/>
              <a:t>What is the </a:t>
            </a:r>
            <a:r>
              <a:rPr lang="en-US" sz="2400" b="1" dirty="0">
                <a:latin typeface="Calibri" panose="020F0502020204030204" pitchFamily="34" charset="0"/>
                <a:cs typeface="Calibri" panose="020F0502020204030204" pitchFamily="34" charset="0"/>
              </a:rPr>
              <a:t>composition</a:t>
            </a:r>
            <a:r>
              <a:rPr lang="en-US" sz="2400" b="1" dirty="0"/>
              <a:t> of the male and female populations worldwide?</a:t>
            </a:r>
            <a:endParaRPr lang="en-IN" sz="2400" b="1" dirty="0"/>
          </a:p>
        </p:txBody>
      </p:sp>
      <p:sp>
        <p:nvSpPr>
          <p:cNvPr id="3" name="TextBox 2">
            <a:extLst>
              <a:ext uri="{FF2B5EF4-FFF2-40B4-BE49-F238E27FC236}">
                <a16:creationId xmlns:a16="http://schemas.microsoft.com/office/drawing/2014/main" id="{F1167D91-CA79-20CA-428B-18C4B9C9A489}"/>
              </a:ext>
            </a:extLst>
          </p:cNvPr>
          <p:cNvSpPr txBox="1"/>
          <p:nvPr/>
        </p:nvSpPr>
        <p:spPr>
          <a:xfrm>
            <a:off x="167148" y="1927123"/>
            <a:ext cx="8712065" cy="707886"/>
          </a:xfrm>
          <a:prstGeom prst="rect">
            <a:avLst/>
          </a:prstGeom>
          <a:noFill/>
        </p:spPr>
        <p:txBody>
          <a:bodyPr wrap="none" rtlCol="0">
            <a:spAutoFit/>
          </a:bodyPr>
          <a:lstStyle/>
          <a:p>
            <a:r>
              <a:rPr lang="en-US" sz="2000" dirty="0">
                <a:solidFill>
                  <a:schemeClr val="bg1"/>
                </a:solidFill>
                <a:latin typeface="Calibri" panose="020F0502020204030204" pitchFamily="34" charset="0"/>
                <a:cs typeface="Calibri" panose="020F0502020204030204" pitchFamily="34" charset="0"/>
              </a:rPr>
              <a:t>Across the world, the male and female populations are distributed almost equally,</a:t>
            </a:r>
            <a:br>
              <a:rPr lang="en-US" sz="2000" dirty="0">
                <a:solidFill>
                  <a:schemeClr val="bg1"/>
                </a:solidFill>
                <a:latin typeface="Calibri" panose="020F0502020204030204" pitchFamily="34" charset="0"/>
                <a:cs typeface="Calibri" panose="020F0502020204030204" pitchFamily="34" charset="0"/>
              </a:rPr>
            </a:br>
            <a:r>
              <a:rPr lang="en-US" sz="2000" dirty="0">
                <a:solidFill>
                  <a:schemeClr val="bg1"/>
                </a:solidFill>
                <a:latin typeface="Calibri" panose="020F0502020204030204" pitchFamily="34" charset="0"/>
                <a:cs typeface="Calibri" panose="020F0502020204030204" pitchFamily="34" charset="0"/>
              </a:rPr>
              <a:t>with only slight variations.</a:t>
            </a:r>
            <a:endParaRPr lang="en-IN" sz="2000" dirty="0">
              <a:solidFill>
                <a:schemeClr val="bg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A0B639EB-E1CB-D502-37B8-D63FE1A42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2780" y="3183091"/>
            <a:ext cx="3386440" cy="2880334"/>
          </a:xfrm>
          <a:prstGeom prst="rect">
            <a:avLst/>
          </a:prstGeom>
        </p:spPr>
      </p:pic>
    </p:spTree>
    <p:extLst>
      <p:ext uri="{BB962C8B-B14F-4D97-AF65-F5344CB8AC3E}">
        <p14:creationId xmlns:p14="http://schemas.microsoft.com/office/powerpoint/2010/main" val="196714695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504</TotalTime>
  <Words>826</Words>
  <Application>Microsoft Office PowerPoint</Application>
  <PresentationFormat>Widescreen</PresentationFormat>
  <Paragraphs>99</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Rounded MT Bold</vt:lpstr>
      <vt:lpstr>Calibri</vt:lpstr>
      <vt:lpstr>Century Gothic</vt:lpstr>
      <vt:lpstr>Dubai Medium</vt:lpstr>
      <vt:lpstr>High Tower Text</vt:lpstr>
      <vt:lpstr>Times New Roman</vt:lpstr>
      <vt:lpstr>Wingdings 3</vt:lpstr>
      <vt:lpstr>Slice</vt:lpstr>
      <vt:lpstr> WORLD POPULATION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Chiranjeevi naidu</dc:creator>
  <cp:lastModifiedBy>Syed  Ahmed</cp:lastModifiedBy>
  <cp:revision>5</cp:revision>
  <dcterms:created xsi:type="dcterms:W3CDTF">2024-12-05T10:29:13Z</dcterms:created>
  <dcterms:modified xsi:type="dcterms:W3CDTF">2024-12-17T18:34:26Z</dcterms:modified>
</cp:coreProperties>
</file>