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7" r:id="rId11"/>
    <p:sldId id="269" r:id="rId12"/>
    <p:sldId id="268" r:id="rId13"/>
    <p:sldId id="263" r:id="rId14"/>
    <p:sldId id="266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969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6168-D8BC-7904-E7BC-A5C234952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6A4AF-49E7-D514-AAC9-D4447CEB6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1E798-1017-CB38-69A4-3001C163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77F2ED-CCC0-48E4-AD9B-443CC94108E3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A5CFE-EC37-F448-30AA-8C3B36EE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A60FA-F09B-4F48-951A-7BB8C179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73DABA-1CB0-4F6C-A129-6C47B2CC48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47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D4D9-E089-FFFB-CF60-74B46544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C6E30-A2AC-E67C-2C39-7C79919E4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276E4-72AF-8417-EA57-F99F1F71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77F2ED-CCC0-48E4-AD9B-443CC94108E3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61A01-2394-BAD0-25B8-DD787E33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74BF1-C47A-5F64-04F3-82E930F1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73DABA-1CB0-4F6C-A129-6C47B2CC48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80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D5B956-005F-D7BC-9783-C08DFB21E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8FA76-467B-6B46-C5A6-E74E1D06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E9D66-B03E-8B86-F952-4B215882A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77F2ED-CCC0-48E4-AD9B-443CC94108E3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607C5-B29A-47E5-DF4C-D0CBE00D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97CC9-5DCA-D620-608E-33EEF125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73DABA-1CB0-4F6C-A129-6C47B2CC48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41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F33F-5D05-B2BC-B641-3CA64BB62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E4DE8-D9D4-20A0-836E-3921E733D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69E7C-E2CA-D4E5-8F93-5830775B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77F2ED-CCC0-48E4-AD9B-443CC94108E3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D681F-419B-9E73-352C-BB8B7E9A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50932-B1C8-1E59-DF2A-0F1662F9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73DABA-1CB0-4F6C-A129-6C47B2CC48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82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0BF4-8363-1B83-43CA-3A611DED1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4E9F2-F22B-BEFB-FCED-47E270D77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760B4-DF77-B958-68D9-9318125C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77F2ED-CCC0-48E4-AD9B-443CC94108E3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CF0C4-EE29-F816-F36A-EDFF007E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45215-D7D8-50AD-12B2-CADF26ED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73DABA-1CB0-4F6C-A129-6C47B2CC48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57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4A77-1095-7E43-5AC9-FCC5680D7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821D4-A32A-3718-CD46-12D598652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EF006-1E76-5233-5A3C-14D87E313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92ABC-1C18-1790-7B45-8EE6D691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77F2ED-CCC0-48E4-AD9B-443CC94108E3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5C29E-FC1C-3CE5-3EBD-00A66A16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D4560-040F-AB28-27D5-31866CB8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73DABA-1CB0-4F6C-A129-6C47B2CC48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94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CC65-3AEC-7391-E1C9-4DC15821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A5FCC-0682-F5D0-826B-D8606F3E6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ABC98-523F-6D14-DB3B-E787E92D0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4525D9-C4F3-A347-F9C8-E46200D29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6FF12-C577-4090-8AC5-F10956852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DF948B-F01C-E0F9-4BAA-CECE0157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77F2ED-CCC0-48E4-AD9B-443CC94108E3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24FC8-05F9-3DCD-B7F0-9CCB4B7C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066B3F-D4D9-A480-A372-F4B062CF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73DABA-1CB0-4F6C-A129-6C47B2CC48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B272-7CCE-1A28-BED4-6A7A5257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61CB2-C0FC-66BB-3747-3C9C197D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77F2ED-CCC0-48E4-AD9B-443CC94108E3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87FFE-2622-E01B-433D-2B29C1E9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B1F8C-D3CB-BE16-0C5C-18A1B3C4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73DABA-1CB0-4F6C-A129-6C47B2CC48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05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FA49F-B671-5909-7D91-089F470D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77F2ED-CCC0-48E4-AD9B-443CC94108E3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16ED3-E9C1-85EE-5D55-0AFC07844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724F9-C396-DD1E-D349-E5F64D13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73DABA-1CB0-4F6C-A129-6C47B2CC48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09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C71F6-8C92-978A-1FF4-E6BC1D557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A1AB-F6E9-0294-1266-A0328EB2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F8B79-7008-30D7-264A-AEB0C4F65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87479-12F4-3294-1979-D1A1988A5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77F2ED-CCC0-48E4-AD9B-443CC94108E3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D4854-9D44-7F71-B34C-9A65CF44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EC95D-1280-75E4-09AD-2CBA2AC3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73DABA-1CB0-4F6C-A129-6C47B2CC48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28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08EE-71E5-BAEF-33A4-57AABDE6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6825B-4292-161D-F305-191DC6716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511E4-7942-403D-4BEA-9E95F7B12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71F46-1EC4-6C58-00B5-F8EEF42E1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77F2ED-CCC0-48E4-AD9B-443CC94108E3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4FEFC-F956-E5C6-E422-907BA5F5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0D606-30EC-06E2-BEAF-70856AB6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73DABA-1CB0-4F6C-A129-6C47B2CC48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71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1DF3B7C-C944-CB91-C04B-DA9A879DB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F2E9785-3E7C-C6EF-C8B3-5EDCA5FB0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EC3F7AF-2B63-4220-8BEB-5B71D5728D8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3477F2ED-CCC0-48E4-AD9B-443CC94108E3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B1BC29F-D0BC-5F6D-9A3B-BDABB136AA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1296A41-F4C8-394F-167F-604D9B5CA76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273DABA-1CB0-4F6C-A129-6C47B2CC48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47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rstory.com/2019/03/india-government-electric-vehicles-policies-mvqiyx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C21CBF-9F4D-AF9A-8EA9-AB049578ACA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064D3C6-8E22-F370-25E4-EE277687A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6984"/>
            <a:ext cx="12192000" cy="899304"/>
          </a:xfrm>
        </p:spPr>
        <p:txBody>
          <a:bodyPr>
            <a:normAutofit/>
          </a:bodyPr>
          <a:lstStyle/>
          <a:p>
            <a:pPr algn="l"/>
            <a:r>
              <a:rPr lang="en-GB" sz="4800" b="1" dirty="0">
                <a:latin typeface="Agency FB" panose="020B0503020202020204" pitchFamily="34" charset="0"/>
              </a:rPr>
              <a:t>	ELECTRIC VEHICLE POPULATION DATA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70E433-84BF-657F-5006-8A515FE31ECD}"/>
              </a:ext>
            </a:extLst>
          </p:cNvPr>
          <p:cNvSpPr txBox="1"/>
          <p:nvPr/>
        </p:nvSpPr>
        <p:spPr>
          <a:xfrm>
            <a:off x="4237586" y="6210221"/>
            <a:ext cx="371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Created by – Syed Afaq Ahmed</a:t>
            </a:r>
          </a:p>
        </p:txBody>
      </p:sp>
    </p:spTree>
    <p:extLst>
      <p:ext uri="{BB962C8B-B14F-4D97-AF65-F5344CB8AC3E}">
        <p14:creationId xmlns:p14="http://schemas.microsoft.com/office/powerpoint/2010/main" val="1527553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F9CEFC-9549-DE10-B0BA-06F1195E5B32}"/>
              </a:ext>
            </a:extLst>
          </p:cNvPr>
          <p:cNvSpPr txBox="1"/>
          <p:nvPr/>
        </p:nvSpPr>
        <p:spPr>
          <a:xfrm>
            <a:off x="110836" y="0"/>
            <a:ext cx="11703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What portion of total vehicles are CAFV eligible, categorised by type?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993AD0-B2AD-1C6D-F45A-189A5982A63C}"/>
              </a:ext>
            </a:extLst>
          </p:cNvPr>
          <p:cNvSpPr txBox="1"/>
          <p:nvPr/>
        </p:nvSpPr>
        <p:spPr>
          <a:xfrm>
            <a:off x="374732" y="161317"/>
            <a:ext cx="111760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BEV: The majority of vehicles have "Unknown" eligibility, which are under R&amp;D. A significant portion qualifies for CAFV programs, while very few vehicles fall under the "Not Eligible" category.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CE92A4-9BE2-4979-4C4B-4AF2AB4671B9}"/>
              </a:ext>
            </a:extLst>
          </p:cNvPr>
          <p:cNvSpPr txBox="1"/>
          <p:nvPr/>
        </p:nvSpPr>
        <p:spPr>
          <a:xfrm>
            <a:off x="374732" y="1620460"/>
            <a:ext cx="111760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pie chart shows two nearly equal categories, with "CAFV Not Eligible" slightly larger than "CAFV Eligible," indicating a minor imbalance.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62920F-979E-90EA-99C3-68B5950E8567}"/>
              </a:ext>
            </a:extLst>
          </p:cNvPr>
          <p:cNvSpPr txBox="1"/>
          <p:nvPr/>
        </p:nvSpPr>
        <p:spPr>
          <a:xfrm>
            <a:off x="2577827" y="292396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BEV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4640FD-46A4-E8FD-6B1D-0EBD4C3FF4BA}"/>
              </a:ext>
            </a:extLst>
          </p:cNvPr>
          <p:cNvSpPr txBox="1"/>
          <p:nvPr/>
        </p:nvSpPr>
        <p:spPr>
          <a:xfrm>
            <a:off x="8517009" y="292396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PHEV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5821D-297B-4134-B988-55CB22234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41" t="41217" r="28409" b="23421"/>
          <a:stretch/>
        </p:blipFill>
        <p:spPr>
          <a:xfrm>
            <a:off x="1004707" y="3293296"/>
            <a:ext cx="3896269" cy="22749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0CB8FB-D9F3-7258-02ED-6DA5B0079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87" t="41217" r="28409" b="26049"/>
          <a:stretch/>
        </p:blipFill>
        <p:spPr>
          <a:xfrm>
            <a:off x="6968835" y="3293296"/>
            <a:ext cx="3896269" cy="227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6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2A0748-751A-1898-38AC-A0B4B88B9303}"/>
              </a:ext>
            </a:extLst>
          </p:cNvPr>
          <p:cNvSpPr txBox="1"/>
          <p:nvPr/>
        </p:nvSpPr>
        <p:spPr>
          <a:xfrm>
            <a:off x="311726" y="0"/>
            <a:ext cx="115685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What is the CAFV eligibility of vehicles based on their make?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3FF279-E51C-0298-3BDB-73CC3B0136A2}"/>
              </a:ext>
            </a:extLst>
          </p:cNvPr>
          <p:cNvSpPr txBox="1"/>
          <p:nvPr/>
        </p:nvSpPr>
        <p:spPr>
          <a:xfrm>
            <a:off x="311726" y="417360"/>
            <a:ext cx="11568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 significant percentage of Tesla vehicles have demonstrated CAFV eligibility compared to other manufacturers.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Manufacturers other than Tesla have more vehicles that are not CAFV eligible than those that are eligible.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Tesla has more vehicles with unknown CAFV eligibility, which are under R&amp;D compared to other manufacturers.</a:t>
            </a:r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912DB4-A3A0-B6D2-B772-34A02864AE33}"/>
              </a:ext>
            </a:extLst>
          </p:cNvPr>
          <p:cNvSpPr txBox="1"/>
          <p:nvPr/>
        </p:nvSpPr>
        <p:spPr>
          <a:xfrm>
            <a:off x="5393723" y="2736503"/>
            <a:ext cx="1293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CAFV eligible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577E76-117A-F8EB-F9B9-98A706DBB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3" t="32516" r="14432" b="14304"/>
          <a:stretch/>
        </p:blipFill>
        <p:spPr>
          <a:xfrm>
            <a:off x="2639289" y="2483852"/>
            <a:ext cx="6913418" cy="28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55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90B9D5A-E1C9-1B31-4C8F-CC5A2C93F5D1}"/>
              </a:ext>
            </a:extLst>
          </p:cNvPr>
          <p:cNvSpPr txBox="1"/>
          <p:nvPr/>
        </p:nvSpPr>
        <p:spPr>
          <a:xfrm>
            <a:off x="8650515" y="1641194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CAFV not eligible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F7476C-851B-5382-ED77-28E139B1D4D0}"/>
              </a:ext>
            </a:extLst>
          </p:cNvPr>
          <p:cNvSpPr txBox="1"/>
          <p:nvPr/>
        </p:nvSpPr>
        <p:spPr>
          <a:xfrm>
            <a:off x="8650515" y="4280275"/>
            <a:ext cx="1484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CAFV unknown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C567B9-335B-45B3-2D37-4C99AF14F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91" t="33123" r="14659" b="14730"/>
          <a:stretch/>
        </p:blipFill>
        <p:spPr>
          <a:xfrm>
            <a:off x="2517239" y="407772"/>
            <a:ext cx="5772066" cy="24668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3F96D1-55CC-7041-D3AC-BE6B9A5E4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5" t="32719" r="14546" b="15135"/>
          <a:stretch/>
        </p:blipFill>
        <p:spPr>
          <a:xfrm>
            <a:off x="2517239" y="3046853"/>
            <a:ext cx="5772066" cy="246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77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036271-91DB-C49D-6681-73A6B937812B}"/>
              </a:ext>
            </a:extLst>
          </p:cNvPr>
          <p:cNvSpPr txBox="1"/>
          <p:nvPr/>
        </p:nvSpPr>
        <p:spPr>
          <a:xfrm>
            <a:off x="124690" y="0"/>
            <a:ext cx="115685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Which state has the highest number of electric vehicle users?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52215E-ABC8-9B7C-5C71-C5A0608241C3}"/>
              </a:ext>
            </a:extLst>
          </p:cNvPr>
          <p:cNvSpPr txBox="1"/>
          <p:nvPr/>
        </p:nvSpPr>
        <p:spPr>
          <a:xfrm>
            <a:off x="492619" y="1010520"/>
            <a:ext cx="8769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Washington has the highest number of electric vehicle users, followed by California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032A02-7376-067B-740F-777C7B21F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311" y="1693160"/>
            <a:ext cx="5925377" cy="347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89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DFBB1E-EF36-7F68-7649-E0B0BF83C916}"/>
              </a:ext>
            </a:extLst>
          </p:cNvPr>
          <p:cNvSpPr txBox="1"/>
          <p:nvPr/>
        </p:nvSpPr>
        <p:spPr>
          <a:xfrm>
            <a:off x="311725" y="0"/>
            <a:ext cx="115685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Which are the top models used?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1FA583-F7E3-FFE3-09D7-DFED78C6C8A3}"/>
              </a:ext>
            </a:extLst>
          </p:cNvPr>
          <p:cNvSpPr txBox="1"/>
          <p:nvPr/>
        </p:nvSpPr>
        <p:spPr>
          <a:xfrm>
            <a:off x="1625597" y="691139"/>
            <a:ext cx="8940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000" dirty="0"/>
          </a:p>
          <a:p>
            <a:r>
              <a:rPr lang="en-GB" sz="2000" dirty="0"/>
              <a:t>The majority of people use the MODEL Y (by Tesla), followed by the MODEL 3 (by Tesla) and the LEAF (by Nissan).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CEB70C-3F01-153E-6B44-AD3C37339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87" t="25442" r="29204" b="50000"/>
          <a:stretch/>
        </p:blipFill>
        <p:spPr>
          <a:xfrm>
            <a:off x="3521673" y="2279073"/>
            <a:ext cx="5148647" cy="248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B01243-3EAB-FABE-F072-281B138EA757}"/>
              </a:ext>
            </a:extLst>
          </p:cNvPr>
          <p:cNvSpPr txBox="1"/>
          <p:nvPr/>
        </p:nvSpPr>
        <p:spPr>
          <a:xfrm>
            <a:off x="657367" y="2105561"/>
            <a:ext cx="108772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b="1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219892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703C4B-E5DD-6695-1A89-C4982DEB04FC}"/>
              </a:ext>
            </a:extLst>
          </p:cNvPr>
          <p:cNvSpPr txBox="1"/>
          <p:nvPr/>
        </p:nvSpPr>
        <p:spPr>
          <a:xfrm>
            <a:off x="885371" y="252911"/>
            <a:ext cx="1042125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/>
              <a:t>Since BEVs have a higher average electric range compared to PHEVs, manufacturers should focus on producing more BEVs or improving the electric range of PHEVs.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Manufacturers can confidently increase production with upgradations, as the growing shift toward eco-friendly initiatives is driving an upward trend in buyers.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Manufacturers other than Tesla should focus on improving their vehicles to meet CAFV eligibility standards.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Nissan should work on improving the efficiency or design of the LEAF model, as it has significant growth potential.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Manufacturers should launch marketing campaigns in California due to its high growth potential.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1E28F-AF1B-A4BF-DEA9-1228D15D2297}"/>
              </a:ext>
            </a:extLst>
          </p:cNvPr>
          <p:cNvSpPr txBox="1"/>
          <p:nvPr/>
        </p:nvSpPr>
        <p:spPr>
          <a:xfrm>
            <a:off x="304800" y="3730786"/>
            <a:ext cx="11582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Electric vehicles (EVs) benefit the environment by reducing emissions, improving air quality, and supporting renewable energy use. They are energy-efficient, quiet, and promote sustainable innovations, making them crucial for combating climate change.</a:t>
            </a:r>
          </a:p>
        </p:txBody>
      </p:sp>
    </p:spTree>
    <p:extLst>
      <p:ext uri="{BB962C8B-B14F-4D97-AF65-F5344CB8AC3E}">
        <p14:creationId xmlns:p14="http://schemas.microsoft.com/office/powerpoint/2010/main" val="466661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45F529-4318-99E4-59E5-E7D968CA3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9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29BEAD-1F20-75F7-1F60-73E7EA3CBC7F}"/>
              </a:ext>
            </a:extLst>
          </p:cNvPr>
          <p:cNvSpPr txBox="1"/>
          <p:nvPr/>
        </p:nvSpPr>
        <p:spPr>
          <a:xfrm>
            <a:off x="2848383" y="2105561"/>
            <a:ext cx="64952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0353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FF816C-497A-CB34-233B-7E59F3E22D4E}"/>
              </a:ext>
            </a:extLst>
          </p:cNvPr>
          <p:cNvSpPr txBox="1"/>
          <p:nvPr/>
        </p:nvSpPr>
        <p:spPr>
          <a:xfrm>
            <a:off x="3217003" y="531645"/>
            <a:ext cx="5757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DATASET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79417F-C097-18A4-20BD-AAB5E0B84880}"/>
              </a:ext>
            </a:extLst>
          </p:cNvPr>
          <p:cNvSpPr txBox="1"/>
          <p:nvPr/>
        </p:nvSpPr>
        <p:spPr>
          <a:xfrm>
            <a:off x="1537851" y="1663609"/>
            <a:ext cx="911629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dataset provided detailed information about electric vehicles, including their VIN, model, model year, manufacturer, electric vehicle type, CAFV eligibility, electric range, and base MSRP.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B2C2357-DF2C-47EE-4046-79EA85EC9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851" y="3103350"/>
            <a:ext cx="941936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The dataset also included information about the state, country, and city to which each vehicle belonged.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789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21448E-5F20-A14E-4BC5-6AB517F0774C}"/>
              </a:ext>
            </a:extLst>
          </p:cNvPr>
          <p:cNvSpPr txBox="1"/>
          <p:nvPr/>
        </p:nvSpPr>
        <p:spPr>
          <a:xfrm>
            <a:off x="4245793" y="530384"/>
            <a:ext cx="3700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TOOLS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0ACDFB-183C-F9D1-8B9F-856D742ACDA7}"/>
              </a:ext>
            </a:extLst>
          </p:cNvPr>
          <p:cNvSpPr txBox="1"/>
          <p:nvPr/>
        </p:nvSpPr>
        <p:spPr>
          <a:xfrm>
            <a:off x="4671058" y="2113030"/>
            <a:ext cx="2849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Tableau Public</a:t>
            </a:r>
          </a:p>
        </p:txBody>
      </p:sp>
    </p:spTree>
    <p:extLst>
      <p:ext uri="{BB962C8B-B14F-4D97-AF65-F5344CB8AC3E}">
        <p14:creationId xmlns:p14="http://schemas.microsoft.com/office/powerpoint/2010/main" val="325081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65C75F-92C8-F28C-60AD-62BC996A9283}"/>
              </a:ext>
            </a:extLst>
          </p:cNvPr>
          <p:cNvSpPr txBox="1"/>
          <p:nvPr/>
        </p:nvSpPr>
        <p:spPr>
          <a:xfrm>
            <a:off x="3568888" y="529557"/>
            <a:ext cx="505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STEPS FOLLOWED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9651BD-4E25-F75D-53A7-5D6FC4588739}"/>
              </a:ext>
            </a:extLst>
          </p:cNvPr>
          <p:cNvSpPr txBox="1"/>
          <p:nvPr/>
        </p:nvSpPr>
        <p:spPr>
          <a:xfrm>
            <a:off x="1587949" y="1548304"/>
            <a:ext cx="90160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Looked for anomalies in data, analysed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Postal code, Legislative district, DOL vehicle ID, vehicle location, electric utility and 2022 census tract </a:t>
            </a:r>
          </a:p>
          <a:p>
            <a:r>
              <a:rPr lang="en-GB" sz="2000" dirty="0"/>
              <a:t>      columns were not required for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Calculated total vehicles, average electric range, total BEV &amp; total PHEV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Created slicers(filters) and visualisation using charts appropriate for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These charts and filters were organised and formatted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year 2024 was excluded as an outlier using filters because it only contained data for January.</a:t>
            </a:r>
          </a:p>
        </p:txBody>
      </p:sp>
    </p:spTree>
    <p:extLst>
      <p:ext uri="{BB962C8B-B14F-4D97-AF65-F5344CB8AC3E}">
        <p14:creationId xmlns:p14="http://schemas.microsoft.com/office/powerpoint/2010/main" val="199111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3A06BD-E741-9F6E-11B0-F0FA987029AA}"/>
              </a:ext>
            </a:extLst>
          </p:cNvPr>
          <p:cNvSpPr txBox="1"/>
          <p:nvPr/>
        </p:nvSpPr>
        <p:spPr>
          <a:xfrm>
            <a:off x="3413493" y="2767280"/>
            <a:ext cx="53650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b="1" dirty="0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349200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C90D71-B2FB-913F-BFFA-B2D405A040EA}"/>
              </a:ext>
            </a:extLst>
          </p:cNvPr>
          <p:cNvSpPr txBox="1"/>
          <p:nvPr/>
        </p:nvSpPr>
        <p:spPr>
          <a:xfrm>
            <a:off x="1517567" y="2252427"/>
            <a:ext cx="91568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Total Vehicle = 1,30,520</a:t>
            </a:r>
          </a:p>
          <a:p>
            <a:r>
              <a:rPr lang="en-GB" sz="2000" dirty="0"/>
              <a:t>Battery Electric Vehicle (BEV) = 1,04,755 – constitutes 80.3% out of total vehicles </a:t>
            </a:r>
          </a:p>
          <a:p>
            <a:r>
              <a:rPr lang="en-GB" sz="2000" dirty="0"/>
              <a:t>Plugin Hybrid Electric Vehicle (PHEV) = 25,765 – constitutes 19.7% out of total vehicles</a:t>
            </a:r>
          </a:p>
        </p:txBody>
      </p:sp>
    </p:spTree>
    <p:extLst>
      <p:ext uri="{BB962C8B-B14F-4D97-AF65-F5344CB8AC3E}">
        <p14:creationId xmlns:p14="http://schemas.microsoft.com/office/powerpoint/2010/main" val="331847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2B8FEA-C460-DC87-DEBD-69B0D8394359}"/>
              </a:ext>
            </a:extLst>
          </p:cNvPr>
          <p:cNvSpPr txBox="1"/>
          <p:nvPr/>
        </p:nvSpPr>
        <p:spPr>
          <a:xfrm>
            <a:off x="318655" y="-103404"/>
            <a:ext cx="117486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What is the average electric range of plug-in hybrid electric vehicles (PHEVs) and battery electric vehicles (BEVs)?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1DBD35-81EA-AF63-7215-29CB9EA0F722}"/>
              </a:ext>
            </a:extLst>
          </p:cNvPr>
          <p:cNvSpPr txBox="1"/>
          <p:nvPr/>
        </p:nvSpPr>
        <p:spPr>
          <a:xfrm>
            <a:off x="3775043" y="363379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BEV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E77A89-1DDB-C4A7-7DF1-A61F35ABF7A8}"/>
              </a:ext>
            </a:extLst>
          </p:cNvPr>
          <p:cNvSpPr txBox="1"/>
          <p:nvPr/>
        </p:nvSpPr>
        <p:spPr>
          <a:xfrm>
            <a:off x="8065737" y="363379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PHEV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13C6D5-DC48-6BB7-678C-8BFB5FF36089}"/>
              </a:ext>
            </a:extLst>
          </p:cNvPr>
          <p:cNvSpPr txBox="1"/>
          <p:nvPr/>
        </p:nvSpPr>
        <p:spPr>
          <a:xfrm>
            <a:off x="318655" y="1921066"/>
            <a:ext cx="118733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We can conclude that BEV sales are higher compared to PHEV sales, as BEVs typically offer a greater average electric range than PHEVs.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ACAB28-F87B-5DBA-EEB2-9E7F4E849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848" y="4050614"/>
            <a:ext cx="2417731" cy="9573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3923AB-6208-D798-C359-B800F9751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089" y="4003127"/>
            <a:ext cx="2417731" cy="95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2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A3EEB4-773C-8AF2-12DE-5702C3D6ED29}"/>
              </a:ext>
            </a:extLst>
          </p:cNvPr>
          <p:cNvSpPr txBox="1"/>
          <p:nvPr/>
        </p:nvSpPr>
        <p:spPr>
          <a:xfrm>
            <a:off x="318654" y="0"/>
            <a:ext cx="86452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What are the trends in electric vehicle (EV) adoption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72F72-0FEE-6472-F092-76C48621E093}"/>
              </a:ext>
            </a:extLst>
          </p:cNvPr>
          <p:cNvSpPr txBox="1"/>
          <p:nvPr/>
        </p:nvSpPr>
        <p:spPr>
          <a:xfrm>
            <a:off x="318654" y="230832"/>
            <a:ext cx="1176250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usage of electric vehicles has steadily increased over the years, although there was a slight decline between 2019 and 2020.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Increased environmental awareness, concern, and advancements in technology have gradually boosted the usage of electric vehicles at the end of 2020</a:t>
            </a:r>
          </a:p>
          <a:p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00A70-C6D2-0270-6DB6-A12D7020C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310" y="2483893"/>
            <a:ext cx="7373379" cy="285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17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ADA9D1-5DC4-3E86-6C5F-A3F75DD749C7}"/>
              </a:ext>
            </a:extLst>
          </p:cNvPr>
          <p:cNvSpPr txBox="1"/>
          <p:nvPr/>
        </p:nvSpPr>
        <p:spPr>
          <a:xfrm>
            <a:off x="233667" y="0"/>
            <a:ext cx="86452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What portion of total vehicles are CAFV eligible?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FE711-AECC-D6F8-9E25-92A9B8989BA8}"/>
              </a:ext>
            </a:extLst>
          </p:cNvPr>
          <p:cNvSpPr txBox="1"/>
          <p:nvPr/>
        </p:nvSpPr>
        <p:spPr>
          <a:xfrm>
            <a:off x="332508" y="825044"/>
            <a:ext cx="118594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The largest share is vehicles with unknown eligibility, followed by those that are eligible, and the smallest portion represents non-eligible vehicles.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52D5A-BD00-F8F3-56A0-A71F72A4C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471" y="2101755"/>
            <a:ext cx="3639058" cy="303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53419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2559</Template>
  <TotalTime>1615</TotalTime>
  <Words>694</Words>
  <Application>Microsoft Office PowerPoint</Application>
  <PresentationFormat>Widescreen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Agency FB</vt:lpstr>
      <vt:lpstr>Arial</vt:lpstr>
      <vt:lpstr>Diseño predeterminado</vt:lpstr>
      <vt:lpstr> ELECTRIC VEHICLE POPULATION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Syed  Ahmed</cp:lastModifiedBy>
  <cp:revision>11</cp:revision>
  <dcterms:created xsi:type="dcterms:W3CDTF">2024-12-10T04:42:50Z</dcterms:created>
  <dcterms:modified xsi:type="dcterms:W3CDTF">2024-12-18T08:39:21Z</dcterms:modified>
</cp:coreProperties>
</file>