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0"/>
  </p:notesMasterIdLst>
  <p:sldIdLst>
    <p:sldId id="256" r:id="rId2"/>
    <p:sldId id="257" r:id="rId3"/>
    <p:sldId id="258" r:id="rId4"/>
    <p:sldId id="273" r:id="rId5"/>
    <p:sldId id="259" r:id="rId6"/>
    <p:sldId id="264" r:id="rId7"/>
    <p:sldId id="260" r:id="rId8"/>
    <p:sldId id="261" r:id="rId9"/>
    <p:sldId id="262" r:id="rId10"/>
    <p:sldId id="263" r:id="rId11"/>
    <p:sldId id="265" r:id="rId12"/>
    <p:sldId id="268" r:id="rId13"/>
    <p:sldId id="266" r:id="rId14"/>
    <p:sldId id="267"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OneDrive\Documents\Escel%20-%20siva%20academy\Project%202_Adidas%20Sales_Assignment_Vennel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OneDrive\Documents\Escel%20-%20siva%20academy\Project%202_Adidas%20Sales_Assignment_Vennel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[Project 2_Adidas Sales_Assignment_Vennela.xlsx]Pivot Tables and Calculations!PivotTable7</c:name>
    <c:fmtId val="19"/>
  </c:pivotSource>
  <c:chart>
    <c:autoTitleDeleted val="0"/>
    <c:pivotFmts>
      <c:pivotFmt>
        <c:idx val="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squar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squar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w="28575" cap="rnd">
            <a:solidFill>
              <a:schemeClr val="dk1">
                <a:tint val="88500"/>
              </a:schemeClr>
            </a:solidFill>
            <a:round/>
          </a:ln>
          <a:effectLst/>
        </c:spPr>
        <c:marker>
          <c:symbol val="square"/>
          <c:size val="5"/>
          <c:spPr>
            <a:solidFill>
              <a:schemeClr val="dk1">
                <a:tint val="55000"/>
              </a:schemeClr>
            </a:solidFill>
            <a:ln w="9525">
              <a:solidFill>
                <a:schemeClr val="dk1">
                  <a:tint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dk1">
              <a:tint val="88500"/>
            </a:schemeClr>
          </a:solidFill>
          <a:ln w="28575" cap="rnd">
            <a:solidFill>
              <a:schemeClr val="dk1">
                <a:tint val="88500"/>
              </a:schemeClr>
            </a:solidFill>
            <a:round/>
          </a:ln>
          <a:effectLst/>
        </c:spPr>
        <c:marker>
          <c:symbol val="square"/>
          <c:size val="5"/>
          <c:spPr>
            <a:solidFill>
              <a:schemeClr val="dk1">
                <a:tint val="55000"/>
              </a:schemeClr>
            </a:solidFill>
            <a:ln w="9525">
              <a:solidFill>
                <a:schemeClr val="dk1">
                  <a:tint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dk1">
              <a:tint val="88500"/>
            </a:schemeClr>
          </a:solidFill>
          <a:ln w="28575" cap="rnd">
            <a:solidFill>
              <a:schemeClr val="dk1">
                <a:tint val="88500"/>
              </a:schemeClr>
            </a:solidFill>
            <a:round/>
          </a:ln>
          <a:effectLst/>
        </c:spPr>
        <c:marker>
          <c:symbol val="square"/>
          <c:size val="5"/>
          <c:spPr>
            <a:solidFill>
              <a:schemeClr val="dk1">
                <a:tint val="55000"/>
              </a:schemeClr>
            </a:solidFill>
            <a:ln w="9525">
              <a:solidFill>
                <a:schemeClr val="dk1">
                  <a:tint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 and Calculations'!$B$23</c:f>
              <c:strCache>
                <c:ptCount val="1"/>
                <c:pt idx="0">
                  <c:v>Sum of Total Sales</c:v>
                </c:pt>
              </c:strCache>
            </c:strRef>
          </c:tx>
          <c:spPr>
            <a:solidFill>
              <a:schemeClr val="dk1">
                <a:tint val="88500"/>
              </a:schemeClr>
            </a:solidFill>
            <a:ln>
              <a:noFill/>
            </a:ln>
            <a:effectLst/>
          </c:spPr>
          <c:invertIfNegative val="0"/>
          <c:cat>
            <c:multiLvlStrRef>
              <c:f>'Pivot Tables and Calculations'!$A$24:$A$34</c:f>
              <c:multiLvlStrCache>
                <c:ptCount val="8"/>
                <c:lvl>
                  <c:pt idx="0">
                    <c:v>Qtr1</c:v>
                  </c:pt>
                  <c:pt idx="1">
                    <c:v>Qtr2</c:v>
                  </c:pt>
                  <c:pt idx="2">
                    <c:v>Qtr3</c:v>
                  </c:pt>
                  <c:pt idx="3">
                    <c:v>Qtr4</c:v>
                  </c:pt>
                  <c:pt idx="4">
                    <c:v>Qtr1</c:v>
                  </c:pt>
                  <c:pt idx="5">
                    <c:v>Qtr2</c:v>
                  </c:pt>
                  <c:pt idx="6">
                    <c:v>Qtr3</c:v>
                  </c:pt>
                  <c:pt idx="7">
                    <c:v>Qtr4</c:v>
                  </c:pt>
                </c:lvl>
                <c:lvl>
                  <c:pt idx="0">
                    <c:v>2020</c:v>
                  </c:pt>
                  <c:pt idx="4">
                    <c:v>2021</c:v>
                  </c:pt>
                </c:lvl>
              </c:multiLvlStrCache>
            </c:multiLvlStrRef>
          </c:cat>
          <c:val>
            <c:numRef>
              <c:f>'Pivot Tables and Calculations'!$B$24:$B$34</c:f>
              <c:numCache>
                <c:formatCode>General</c:formatCode>
                <c:ptCount val="8"/>
                <c:pt idx="0">
                  <c:v>48912311</c:v>
                </c:pt>
                <c:pt idx="1">
                  <c:v>50354839</c:v>
                </c:pt>
                <c:pt idx="2">
                  <c:v>55328429</c:v>
                </c:pt>
                <c:pt idx="3">
                  <c:v>27485096</c:v>
                </c:pt>
                <c:pt idx="4">
                  <c:v>140476093</c:v>
                </c:pt>
                <c:pt idx="5">
                  <c:v>177240198</c:v>
                </c:pt>
                <c:pt idx="6">
                  <c:v>209979925</c:v>
                </c:pt>
                <c:pt idx="7">
                  <c:v>190125234</c:v>
                </c:pt>
              </c:numCache>
            </c:numRef>
          </c:val>
          <c:extLst>
            <c:ext xmlns:c16="http://schemas.microsoft.com/office/drawing/2014/chart" uri="{C3380CC4-5D6E-409C-BE32-E72D297353CC}">
              <c16:uniqueId val="{00000000-5BD0-4436-88D4-3E74140E2F59}"/>
            </c:ext>
          </c:extLst>
        </c:ser>
        <c:dLbls>
          <c:showLegendKey val="0"/>
          <c:showVal val="0"/>
          <c:showCatName val="0"/>
          <c:showSerName val="0"/>
          <c:showPercent val="0"/>
          <c:showBubbleSize val="0"/>
        </c:dLbls>
        <c:gapWidth val="30"/>
        <c:overlap val="10"/>
        <c:axId val="634169496"/>
        <c:axId val="634170216"/>
      </c:barChart>
      <c:lineChart>
        <c:grouping val="stacked"/>
        <c:varyColors val="0"/>
        <c:ser>
          <c:idx val="1"/>
          <c:order val="1"/>
          <c:tx>
            <c:strRef>
              <c:f>'Pivot Tables and Calculations'!$C$23</c:f>
              <c:strCache>
                <c:ptCount val="1"/>
                <c:pt idx="0">
                  <c:v>Average of Operating Margin</c:v>
                </c:pt>
              </c:strCache>
            </c:strRef>
          </c:tx>
          <c:spPr>
            <a:ln w="28575" cap="rnd">
              <a:solidFill>
                <a:schemeClr val="dk1">
                  <a:tint val="55000"/>
                </a:schemeClr>
              </a:solidFill>
              <a:round/>
            </a:ln>
            <a:effectLst/>
          </c:spPr>
          <c:marker>
            <c:symbol val="square"/>
            <c:size val="5"/>
            <c:spPr>
              <a:solidFill>
                <a:schemeClr val="dk1">
                  <a:tint val="55000"/>
                </a:schemeClr>
              </a:solidFill>
              <a:ln w="9525">
                <a:solidFill>
                  <a:schemeClr val="dk1">
                    <a:tint val="55000"/>
                  </a:schemeClr>
                </a:solidFill>
              </a:ln>
              <a:effectLst/>
            </c:spPr>
          </c:marker>
          <c:cat>
            <c:multiLvlStrRef>
              <c:f>'Pivot Tables and Calculations'!$A$24:$A$34</c:f>
              <c:multiLvlStrCache>
                <c:ptCount val="8"/>
                <c:lvl>
                  <c:pt idx="0">
                    <c:v>Qtr1</c:v>
                  </c:pt>
                  <c:pt idx="1">
                    <c:v>Qtr2</c:v>
                  </c:pt>
                  <c:pt idx="2">
                    <c:v>Qtr3</c:v>
                  </c:pt>
                  <c:pt idx="3">
                    <c:v>Qtr4</c:v>
                  </c:pt>
                  <c:pt idx="4">
                    <c:v>Qtr1</c:v>
                  </c:pt>
                  <c:pt idx="5">
                    <c:v>Qtr2</c:v>
                  </c:pt>
                  <c:pt idx="6">
                    <c:v>Qtr3</c:v>
                  </c:pt>
                  <c:pt idx="7">
                    <c:v>Qtr4</c:v>
                  </c:pt>
                </c:lvl>
                <c:lvl>
                  <c:pt idx="0">
                    <c:v>2020</c:v>
                  </c:pt>
                  <c:pt idx="4">
                    <c:v>2021</c:v>
                  </c:pt>
                </c:lvl>
              </c:multiLvlStrCache>
            </c:multiLvlStrRef>
          </c:cat>
          <c:val>
            <c:numRef>
              <c:f>'Pivot Tables and Calculations'!$C$24:$C$34</c:f>
              <c:numCache>
                <c:formatCode>General</c:formatCode>
                <c:ptCount val="8"/>
                <c:pt idx="0">
                  <c:v>0.40174683544303763</c:v>
                </c:pt>
                <c:pt idx="1">
                  <c:v>0.40000000000000013</c:v>
                </c:pt>
                <c:pt idx="2">
                  <c:v>0.41026548672566376</c:v>
                </c:pt>
                <c:pt idx="3">
                  <c:v>0.40243816254416953</c:v>
                </c:pt>
                <c:pt idx="4">
                  <c:v>0.41657045009784782</c:v>
                </c:pt>
                <c:pt idx="5">
                  <c:v>0.42755819477434692</c:v>
                </c:pt>
                <c:pt idx="6">
                  <c:v>0.4347017045454537</c:v>
                </c:pt>
                <c:pt idx="7">
                  <c:v>0.42483932853717082</c:v>
                </c:pt>
              </c:numCache>
            </c:numRef>
          </c:val>
          <c:smooth val="0"/>
          <c:extLst>
            <c:ext xmlns:c16="http://schemas.microsoft.com/office/drawing/2014/chart" uri="{C3380CC4-5D6E-409C-BE32-E72D297353CC}">
              <c16:uniqueId val="{00000001-5BD0-4436-88D4-3E74140E2F59}"/>
            </c:ext>
          </c:extLst>
        </c:ser>
        <c:dLbls>
          <c:showLegendKey val="0"/>
          <c:showVal val="0"/>
          <c:showCatName val="0"/>
          <c:showSerName val="0"/>
          <c:showPercent val="0"/>
          <c:showBubbleSize val="0"/>
        </c:dLbls>
        <c:marker val="1"/>
        <c:smooth val="0"/>
        <c:axId val="678398672"/>
        <c:axId val="678388232"/>
      </c:lineChart>
      <c:catAx>
        <c:axId val="634169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170216"/>
        <c:crosses val="autoZero"/>
        <c:auto val="1"/>
        <c:lblAlgn val="ctr"/>
        <c:lblOffset val="100"/>
        <c:noMultiLvlLbl val="0"/>
      </c:catAx>
      <c:valAx>
        <c:axId val="634170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169496"/>
        <c:crosses val="autoZero"/>
        <c:crossBetween val="between"/>
      </c:valAx>
      <c:valAx>
        <c:axId val="6783882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398672"/>
        <c:crosses val="max"/>
        <c:crossBetween val="between"/>
      </c:valAx>
      <c:catAx>
        <c:axId val="678398672"/>
        <c:scaling>
          <c:orientation val="minMax"/>
        </c:scaling>
        <c:delete val="1"/>
        <c:axPos val="b"/>
        <c:numFmt formatCode="General" sourceLinked="1"/>
        <c:majorTickMark val="out"/>
        <c:minorTickMark val="none"/>
        <c:tickLblPos val="nextTo"/>
        <c:crossAx val="678388232"/>
        <c:crosses val="autoZero"/>
        <c:auto val="1"/>
        <c:lblAlgn val="ctr"/>
        <c:lblOffset val="100"/>
        <c:noMultiLvlLbl val="0"/>
      </c:cat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[Project 2_Adidas Sales_Assignment_Vennela.xlsx]Pivot Tables and Calculations!PivotTable2</c:name>
    <c:fmtId val="2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3"/>
          </a:solidFill>
          <a:ln>
            <a:noFill/>
          </a:ln>
          <a:effectLst/>
        </c:spPr>
        <c:marker>
          <c:symbol val="none"/>
        </c:marker>
      </c:pivotFmt>
      <c:pivotFmt>
        <c:idx val="7"/>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7543597640700818"/>
          <c:y val="0.14345991561181434"/>
          <c:w val="0.58649136570105853"/>
          <c:h val="0.81434599156118148"/>
        </c:manualLayout>
      </c:layout>
      <c:barChart>
        <c:barDir val="bar"/>
        <c:grouping val="clustered"/>
        <c:varyColors val="0"/>
        <c:ser>
          <c:idx val="0"/>
          <c:order val="0"/>
          <c:tx>
            <c:strRef>
              <c:f>'Pivot Tables and Calculations'!$B$6:$B$7</c:f>
              <c:strCache>
                <c:ptCount val="1"/>
                <c:pt idx="0">
                  <c:v>2020</c:v>
                </c:pt>
              </c:strCache>
            </c:strRef>
          </c:tx>
          <c:spPr>
            <a:solidFill>
              <a:schemeClr val="accent3">
                <a:shade val="76000"/>
              </a:schemeClr>
            </a:solidFill>
            <a:ln>
              <a:noFill/>
            </a:ln>
            <a:effectLst/>
          </c:spPr>
          <c:invertIfNegative val="0"/>
          <c:cat>
            <c:strRef>
              <c:f>'Pivot Tables and Calculations'!$A$8:$A$14</c:f>
              <c:strCache>
                <c:ptCount val="6"/>
                <c:pt idx="0">
                  <c:v>Men's Apparel</c:v>
                </c:pt>
                <c:pt idx="1">
                  <c:v>Men's Athletic Footwear</c:v>
                </c:pt>
                <c:pt idx="2">
                  <c:v>Men's Street Footwear</c:v>
                </c:pt>
                <c:pt idx="3">
                  <c:v>Women's Apparel</c:v>
                </c:pt>
                <c:pt idx="4">
                  <c:v>Women's Athletic Footwear</c:v>
                </c:pt>
                <c:pt idx="5">
                  <c:v>Women's Street Footwear</c:v>
                </c:pt>
              </c:strCache>
            </c:strRef>
          </c:cat>
          <c:val>
            <c:numRef>
              <c:f>'Pivot Tables and Calculations'!$B$8:$B$14</c:f>
              <c:numCache>
                <c:formatCode>#,##0</c:formatCode>
                <c:ptCount val="6"/>
                <c:pt idx="0">
                  <c:v>26216964</c:v>
                </c:pt>
                <c:pt idx="1">
                  <c:v>31794462</c:v>
                </c:pt>
                <c:pt idx="2">
                  <c:v>37823020</c:v>
                </c:pt>
                <c:pt idx="3">
                  <c:v>35190332</c:v>
                </c:pt>
                <c:pt idx="4">
                  <c:v>23629892</c:v>
                </c:pt>
                <c:pt idx="5">
                  <c:v>27426005</c:v>
                </c:pt>
              </c:numCache>
            </c:numRef>
          </c:val>
          <c:extLst>
            <c:ext xmlns:c16="http://schemas.microsoft.com/office/drawing/2014/chart" uri="{C3380CC4-5D6E-409C-BE32-E72D297353CC}">
              <c16:uniqueId val="{00000000-B3CC-4D33-8D66-B4309E00FFD1}"/>
            </c:ext>
          </c:extLst>
        </c:ser>
        <c:ser>
          <c:idx val="1"/>
          <c:order val="1"/>
          <c:tx>
            <c:strRef>
              <c:f>'Pivot Tables and Calculations'!$C$6:$C$7</c:f>
              <c:strCache>
                <c:ptCount val="1"/>
                <c:pt idx="0">
                  <c:v>2021</c:v>
                </c:pt>
              </c:strCache>
            </c:strRef>
          </c:tx>
          <c:spPr>
            <a:solidFill>
              <a:schemeClr val="accent3">
                <a:tint val="77000"/>
              </a:schemeClr>
            </a:solidFill>
            <a:ln>
              <a:noFill/>
            </a:ln>
            <a:effectLst/>
          </c:spPr>
          <c:invertIfNegative val="0"/>
          <c:cat>
            <c:strRef>
              <c:f>'Pivot Tables and Calculations'!$A$8:$A$14</c:f>
              <c:strCache>
                <c:ptCount val="6"/>
                <c:pt idx="0">
                  <c:v>Men's Apparel</c:v>
                </c:pt>
                <c:pt idx="1">
                  <c:v>Men's Athletic Footwear</c:v>
                </c:pt>
                <c:pt idx="2">
                  <c:v>Men's Street Footwear</c:v>
                </c:pt>
                <c:pt idx="3">
                  <c:v>Women's Apparel</c:v>
                </c:pt>
                <c:pt idx="4">
                  <c:v>Women's Athletic Footwear</c:v>
                </c:pt>
                <c:pt idx="5">
                  <c:v>Women's Street Footwear</c:v>
                </c:pt>
              </c:strCache>
            </c:strRef>
          </c:cat>
          <c:val>
            <c:numRef>
              <c:f>'Pivot Tables and Calculations'!$C$8:$C$14</c:f>
              <c:numCache>
                <c:formatCode>#,##0</c:formatCode>
                <c:ptCount val="6"/>
                <c:pt idx="0">
                  <c:v>97511668</c:v>
                </c:pt>
                <c:pt idx="1">
                  <c:v>121879218</c:v>
                </c:pt>
                <c:pt idx="2">
                  <c:v>171003224</c:v>
                </c:pt>
                <c:pt idx="3">
                  <c:v>143848528</c:v>
                </c:pt>
                <c:pt idx="4">
                  <c:v>83002004</c:v>
                </c:pt>
                <c:pt idx="5">
                  <c:v>100576808</c:v>
                </c:pt>
              </c:numCache>
            </c:numRef>
          </c:val>
          <c:extLst>
            <c:ext xmlns:c16="http://schemas.microsoft.com/office/drawing/2014/chart" uri="{C3380CC4-5D6E-409C-BE32-E72D297353CC}">
              <c16:uniqueId val="{00000003-B3CC-4D33-8D66-B4309E00FFD1}"/>
            </c:ext>
          </c:extLst>
        </c:ser>
        <c:dLbls>
          <c:showLegendKey val="0"/>
          <c:showVal val="0"/>
          <c:showCatName val="0"/>
          <c:showSerName val="0"/>
          <c:showPercent val="0"/>
          <c:showBubbleSize val="0"/>
        </c:dLbls>
        <c:gapWidth val="182"/>
        <c:axId val="549175248"/>
        <c:axId val="549168408"/>
      </c:barChart>
      <c:catAx>
        <c:axId val="5491752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9168408"/>
        <c:crosses val="autoZero"/>
        <c:auto val="1"/>
        <c:lblAlgn val="ctr"/>
        <c:lblOffset val="100"/>
        <c:noMultiLvlLbl val="0"/>
      </c:catAx>
      <c:valAx>
        <c:axId val="549168408"/>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49175248"/>
        <c:crosses val="autoZero"/>
        <c:crossBetween val="between"/>
      </c:valAx>
      <c:spPr>
        <a:noFill/>
        <a:ln>
          <a:noFill/>
        </a:ln>
        <a:effectLst/>
      </c:spPr>
    </c:plotArea>
    <c:legend>
      <c:legendPos val="r"/>
      <c:overlay val="0"/>
      <c:spPr>
        <a:noFill/>
        <a:ln w="19050">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C4B56-5777-4018-B05C-EC70EA8D7FEE}" type="datetimeFigureOut">
              <a:rPr lang="en-GB" smtClean="0"/>
              <a:t>05/12/2024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370BE-F3F3-47FB-9ED2-3402BB41917D}" type="slidenum">
              <a:rPr lang="en-GB" smtClean="0"/>
              <a:t>‹#›</a:t>
            </a:fld>
            <a:endParaRPr lang="en-GB"/>
          </a:p>
        </p:txBody>
      </p:sp>
    </p:spTree>
    <p:extLst>
      <p:ext uri="{BB962C8B-B14F-4D97-AF65-F5344CB8AC3E}">
        <p14:creationId xmlns:p14="http://schemas.microsoft.com/office/powerpoint/2010/main" val="4509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C5370BE-F3F3-47FB-9ED2-3402BB41917D}" type="slidenum">
              <a:rPr lang="en-GB" smtClean="0"/>
              <a:t>2</a:t>
            </a:fld>
            <a:endParaRPr lang="en-GB"/>
          </a:p>
        </p:txBody>
      </p:sp>
    </p:spTree>
    <p:extLst>
      <p:ext uri="{BB962C8B-B14F-4D97-AF65-F5344CB8AC3E}">
        <p14:creationId xmlns:p14="http://schemas.microsoft.com/office/powerpoint/2010/main" val="6835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6D0F569-AC90-44EB-9EF4-4E5C2F5D823C}" type="datetime1">
              <a:rPr lang="en-US" smtClean="0"/>
              <a:t>12/5/2024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Sample Footer Text</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3450C42-9A0B-4425-92C2-70FCF7C45734}"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1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7D41-E8B7-4A0B-B861-3EC4AE88917D}" type="datetime1">
              <a:rPr lang="en-US" smtClean="0"/>
              <a:t>12/5/2024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5500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34823-0B19-4B4E-A643-7A3B0A3D24D6}" type="datetime1">
              <a:rPr lang="en-US" smtClean="0"/>
              <a:t>12/5/2024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97318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12/5/2024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63119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12/5/2024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17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12/5/2024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7879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12/5/2024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5935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12/5/2024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57489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12/5/2024</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27823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12/5/2024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9922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12/5/2024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29185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ECD8B30-1B71-45A1-8314-D59C86F581E1}" type="datetime1">
              <a:rPr lang="en-US" smtClean="0"/>
              <a:pPr/>
              <a:t>12/5/2024</a:t>
            </a:fld>
            <a:endParaRPr lang="en-US" b="1"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116481242"/>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walmart.com/ip/Adidas-Essentials-3-Stripe-Men-s-Track-Jacket-DQ3070-Black-White/347677395?wmlspartner=wlpa&amp;selectedSellerId=12988" TargetMode="External"/><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tennisnuts.com/adidas-womens-climacool-ride-1141725.html" TargetMode="External"/><Relationship Id="rId5" Type="http://schemas.openxmlformats.org/officeDocument/2006/relationships/image" Target="../media/image3.jpg"/><Relationship Id="rId10" Type="http://schemas.openxmlformats.org/officeDocument/2006/relationships/hyperlink" Target="https://kimpostyg.blogspot.com/2021/07/adidas-retro-shoes-mens-adidas.html" TargetMode="External"/><Relationship Id="rId4" Type="http://schemas.openxmlformats.org/officeDocument/2006/relationships/hyperlink" Target="https://www.lyst.com/clothing/adidas-originals-adicolor-waffle-polo-shirt/" TargetMode="External"/><Relationship Id="rId9"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2.png">
            <a:extLst>
              <a:ext uri="{FF2B5EF4-FFF2-40B4-BE49-F238E27FC236}">
                <a16:creationId xmlns:a16="http://schemas.microsoft.com/office/drawing/2014/main" id="{BA752834-63DF-4D32-9CC4-2E30975655D1}"/>
              </a:ext>
            </a:extLst>
          </p:cNvPr>
          <p:cNvPicPr preferRelativeResize="0"/>
          <p:nvPr/>
        </p:nvPicPr>
        <p:blipFill>
          <a:blip r:embed="rId2" cstate="print"/>
          <a:stretch>
            <a:fillRect/>
          </a:stretch>
        </p:blipFill>
        <p:spPr>
          <a:xfrm>
            <a:off x="5117247" y="648986"/>
            <a:ext cx="1957505" cy="1376063"/>
          </a:xfrm>
          <a:prstGeom prst="rect">
            <a:avLst/>
          </a:prstGeom>
          <a:noFill/>
        </p:spPr>
      </p:pic>
      <p:sp>
        <p:nvSpPr>
          <p:cNvPr id="5" name="TextBox 4">
            <a:extLst>
              <a:ext uri="{FF2B5EF4-FFF2-40B4-BE49-F238E27FC236}">
                <a16:creationId xmlns:a16="http://schemas.microsoft.com/office/drawing/2014/main" id="{D265CDB1-94DF-5303-98E3-23B605F5F1BA}"/>
              </a:ext>
            </a:extLst>
          </p:cNvPr>
          <p:cNvSpPr txBox="1"/>
          <p:nvPr/>
        </p:nvSpPr>
        <p:spPr>
          <a:xfrm>
            <a:off x="2161209" y="2835736"/>
            <a:ext cx="7869582" cy="1631216"/>
          </a:xfrm>
          <a:prstGeom prst="rect">
            <a:avLst/>
          </a:prstGeom>
          <a:noFill/>
        </p:spPr>
        <p:txBody>
          <a:bodyPr wrap="square" rtlCol="0">
            <a:spAutoFit/>
          </a:bodyPr>
          <a:lstStyle/>
          <a:p>
            <a:pPr algn="ctr"/>
            <a:r>
              <a:rPr lang="en-GB" sz="5000" b="1" dirty="0">
                <a:solidFill>
                  <a:schemeClr val="bg2"/>
                </a:solidFill>
                <a:latin typeface="Sitka Subheading Semibold" pitchFamily="2" charset="0"/>
              </a:rPr>
              <a:t>ADIDAS U.S SALES</a:t>
            </a:r>
          </a:p>
          <a:p>
            <a:pPr algn="ctr"/>
            <a:r>
              <a:rPr lang="en-GB" sz="5000" b="1" dirty="0">
                <a:solidFill>
                  <a:schemeClr val="bg2"/>
                </a:solidFill>
                <a:latin typeface="Sitka Subheading Semibold" pitchFamily="2" charset="0"/>
              </a:rPr>
              <a:t> DATA ANALYSIS</a:t>
            </a:r>
          </a:p>
        </p:txBody>
      </p:sp>
      <p:pic>
        <p:nvPicPr>
          <p:cNvPr id="6" name="Picture 5">
            <a:extLst>
              <a:ext uri="{FF2B5EF4-FFF2-40B4-BE49-F238E27FC236}">
                <a16:creationId xmlns:a16="http://schemas.microsoft.com/office/drawing/2014/main" id="{3603B1C3-A580-81A8-C946-732947BACA7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64368" y="1354246"/>
            <a:ext cx="1631217" cy="1376063"/>
          </a:xfrm>
          <a:prstGeom prst="rect">
            <a:avLst/>
          </a:prstGeom>
        </p:spPr>
      </p:pic>
      <p:pic>
        <p:nvPicPr>
          <p:cNvPr id="16" name="Picture 15">
            <a:extLst>
              <a:ext uri="{FF2B5EF4-FFF2-40B4-BE49-F238E27FC236}">
                <a16:creationId xmlns:a16="http://schemas.microsoft.com/office/drawing/2014/main" id="{7A6F8403-788D-1B1C-1FE7-63668BFE33F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778896" y="3429000"/>
            <a:ext cx="1831410" cy="1831410"/>
          </a:xfrm>
          <a:prstGeom prst="rect">
            <a:avLst/>
          </a:prstGeom>
        </p:spPr>
      </p:pic>
      <p:pic>
        <p:nvPicPr>
          <p:cNvPr id="18" name="Picture 17">
            <a:extLst>
              <a:ext uri="{FF2B5EF4-FFF2-40B4-BE49-F238E27FC236}">
                <a16:creationId xmlns:a16="http://schemas.microsoft.com/office/drawing/2014/main" id="{AEE11C8D-A14D-8449-5FFC-204110C5AD0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796415" y="1151805"/>
            <a:ext cx="1631217" cy="1631217"/>
          </a:xfrm>
          <a:prstGeom prst="rect">
            <a:avLst/>
          </a:prstGeom>
        </p:spPr>
      </p:pic>
      <p:pic>
        <p:nvPicPr>
          <p:cNvPr id="20" name="Picture 19">
            <a:extLst>
              <a:ext uri="{FF2B5EF4-FFF2-40B4-BE49-F238E27FC236}">
                <a16:creationId xmlns:a16="http://schemas.microsoft.com/office/drawing/2014/main" id="{7879937B-32F0-DEA5-CFA8-7911ED1F91B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rot="927595">
            <a:off x="1711815" y="3509647"/>
            <a:ext cx="1675194" cy="1675194"/>
          </a:xfrm>
          <a:prstGeom prst="rect">
            <a:avLst/>
          </a:prstGeom>
        </p:spPr>
      </p:pic>
      <p:sp>
        <p:nvSpPr>
          <p:cNvPr id="21" name="TextBox 20">
            <a:extLst>
              <a:ext uri="{FF2B5EF4-FFF2-40B4-BE49-F238E27FC236}">
                <a16:creationId xmlns:a16="http://schemas.microsoft.com/office/drawing/2014/main" id="{CC8A6BA5-E69E-155D-483B-6DAA31F4F389}"/>
              </a:ext>
            </a:extLst>
          </p:cNvPr>
          <p:cNvSpPr txBox="1"/>
          <p:nvPr/>
        </p:nvSpPr>
        <p:spPr>
          <a:xfrm>
            <a:off x="4206941" y="5808904"/>
            <a:ext cx="4022659" cy="400110"/>
          </a:xfrm>
          <a:prstGeom prst="rect">
            <a:avLst/>
          </a:prstGeom>
          <a:noFill/>
        </p:spPr>
        <p:txBody>
          <a:bodyPr wrap="square" rtlCol="0">
            <a:spAutoFit/>
          </a:bodyPr>
          <a:lstStyle/>
          <a:p>
            <a:r>
              <a:rPr lang="en-GB" sz="2000" dirty="0">
                <a:solidFill>
                  <a:schemeClr val="bg1"/>
                </a:solidFill>
                <a:latin typeface="Sitka Subheading Semibold" pitchFamily="2" charset="0"/>
              </a:rPr>
              <a:t>Presented by – Syed Afaq Ahmed</a:t>
            </a:r>
          </a:p>
        </p:txBody>
      </p:sp>
    </p:spTree>
    <p:extLst>
      <p:ext uri="{BB962C8B-B14F-4D97-AF65-F5344CB8AC3E}">
        <p14:creationId xmlns:p14="http://schemas.microsoft.com/office/powerpoint/2010/main" val="318536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7B64597-A150-4056-9860-B142C2F42C5C}"/>
              </a:ext>
            </a:extLst>
          </p:cNvPr>
          <p:cNvGraphicFramePr>
            <a:graphicFrameLocks/>
          </p:cNvGraphicFramePr>
          <p:nvPr>
            <p:extLst>
              <p:ext uri="{D42A27DB-BD31-4B8C-83A1-F6EECF244321}">
                <p14:modId xmlns:p14="http://schemas.microsoft.com/office/powerpoint/2010/main" val="2743940286"/>
              </p:ext>
            </p:extLst>
          </p:nvPr>
        </p:nvGraphicFramePr>
        <p:xfrm>
          <a:off x="3257848" y="2728686"/>
          <a:ext cx="5676304" cy="300172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AA9F76D-E5C5-5F34-0A25-3E94419D32AB}"/>
              </a:ext>
            </a:extLst>
          </p:cNvPr>
          <p:cNvSpPr txBox="1"/>
          <p:nvPr/>
        </p:nvSpPr>
        <p:spPr>
          <a:xfrm>
            <a:off x="422431" y="1764155"/>
            <a:ext cx="11570796" cy="707886"/>
          </a:xfrm>
          <a:prstGeom prst="rect">
            <a:avLst/>
          </a:prstGeom>
          <a:noFill/>
        </p:spPr>
        <p:txBody>
          <a:bodyPr wrap="none" rtlCol="0">
            <a:spAutoFit/>
          </a:bodyPr>
          <a:lstStyle/>
          <a:p>
            <a:r>
              <a:rPr lang="en-GB" sz="2000" b="1" dirty="0">
                <a:latin typeface="Sitka Subheading Semibold" pitchFamily="2" charset="0"/>
              </a:rPr>
              <a:t>Product Categories</a:t>
            </a:r>
            <a:r>
              <a:rPr lang="en-GB" sz="2000" dirty="0">
                <a:latin typeface="Sitka Subheading Semibold" pitchFamily="2" charset="0"/>
              </a:rPr>
              <a:t> - Men's street footwear, women's apparel, and men's athletic footwear are the </a:t>
            </a:r>
          </a:p>
          <a:p>
            <a:r>
              <a:rPr lang="en-GB" sz="2000" dirty="0">
                <a:latin typeface="Sitka Subheading Semibold" pitchFamily="2" charset="0"/>
              </a:rPr>
              <a:t>key contributors to overall sales.</a:t>
            </a:r>
          </a:p>
        </p:txBody>
      </p:sp>
    </p:spTree>
    <p:extLst>
      <p:ext uri="{BB962C8B-B14F-4D97-AF65-F5344CB8AC3E}">
        <p14:creationId xmlns:p14="http://schemas.microsoft.com/office/powerpoint/2010/main" val="279182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DA01D-0AF8-BB38-B40F-7780994F3CD8}"/>
              </a:ext>
            </a:extLst>
          </p:cNvPr>
          <p:cNvSpPr txBox="1"/>
          <p:nvPr/>
        </p:nvSpPr>
        <p:spPr>
          <a:xfrm>
            <a:off x="919743" y="3104085"/>
            <a:ext cx="10352514" cy="1015663"/>
          </a:xfrm>
          <a:prstGeom prst="rect">
            <a:avLst/>
          </a:prstGeom>
          <a:noFill/>
        </p:spPr>
        <p:txBody>
          <a:bodyPr wrap="none" rtlCol="0">
            <a:spAutoFit/>
          </a:bodyPr>
          <a:lstStyle/>
          <a:p>
            <a:r>
              <a:rPr lang="en-GB" sz="2000" dirty="0">
                <a:latin typeface="Sitka Subheading Semibold" pitchFamily="2" charset="0"/>
              </a:rPr>
              <a:t>Operating Profit by sales method - Sales through the online channel </a:t>
            </a:r>
          </a:p>
          <a:p>
            <a:r>
              <a:rPr lang="en-GB" sz="2000" dirty="0">
                <a:latin typeface="Sitka Subheading Semibold" pitchFamily="2" charset="0"/>
              </a:rPr>
              <a:t>have shown a significant increase compared to 2020 and there is a significant decrease </a:t>
            </a:r>
          </a:p>
          <a:p>
            <a:r>
              <a:rPr lang="en-GB" sz="2000" dirty="0">
                <a:latin typeface="Sitka Subheading Semibold" pitchFamily="2" charset="0"/>
              </a:rPr>
              <a:t>in sales through in-store method</a:t>
            </a:r>
          </a:p>
        </p:txBody>
      </p:sp>
    </p:spTree>
    <p:extLst>
      <p:ext uri="{BB962C8B-B14F-4D97-AF65-F5344CB8AC3E}">
        <p14:creationId xmlns:p14="http://schemas.microsoft.com/office/powerpoint/2010/main" val="202959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DBDE5-AA4B-C9AB-8168-5FC9E139F632}"/>
              </a:ext>
            </a:extLst>
          </p:cNvPr>
          <p:cNvSpPr txBox="1"/>
          <p:nvPr/>
        </p:nvSpPr>
        <p:spPr>
          <a:xfrm>
            <a:off x="1436711" y="3075057"/>
            <a:ext cx="9318577" cy="707886"/>
          </a:xfrm>
          <a:prstGeom prst="rect">
            <a:avLst/>
          </a:prstGeom>
          <a:noFill/>
        </p:spPr>
        <p:txBody>
          <a:bodyPr wrap="none" rtlCol="0">
            <a:spAutoFit/>
          </a:bodyPr>
          <a:lstStyle/>
          <a:p>
            <a:r>
              <a:rPr lang="en-GB" sz="2000" dirty="0">
                <a:latin typeface="Sitka Subheading Semibold" pitchFamily="2" charset="0"/>
              </a:rPr>
              <a:t>The West region has demonstrated strong performance, making significant </a:t>
            </a:r>
          </a:p>
          <a:p>
            <a:r>
              <a:rPr lang="en-GB" sz="2000" dirty="0">
                <a:latin typeface="Sitka Subheading Semibold" pitchFamily="2" charset="0"/>
              </a:rPr>
              <a:t>contributions to both sales and operating profit, as compared to other regions.</a:t>
            </a:r>
          </a:p>
        </p:txBody>
      </p:sp>
    </p:spTree>
    <p:extLst>
      <p:ext uri="{BB962C8B-B14F-4D97-AF65-F5344CB8AC3E}">
        <p14:creationId xmlns:p14="http://schemas.microsoft.com/office/powerpoint/2010/main" val="283853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F75E8-1FA9-D1BF-E186-A2B4AF8ACA84}"/>
              </a:ext>
            </a:extLst>
          </p:cNvPr>
          <p:cNvSpPr txBox="1"/>
          <p:nvPr/>
        </p:nvSpPr>
        <p:spPr>
          <a:xfrm>
            <a:off x="1213894" y="2767280"/>
            <a:ext cx="9764211" cy="1323439"/>
          </a:xfrm>
          <a:prstGeom prst="rect">
            <a:avLst/>
          </a:prstGeom>
          <a:noFill/>
        </p:spPr>
        <p:txBody>
          <a:bodyPr wrap="none" rtlCol="0">
            <a:spAutoFit/>
          </a:bodyPr>
          <a:lstStyle/>
          <a:p>
            <a:r>
              <a:rPr lang="en-GB" sz="8000" b="1" dirty="0"/>
              <a:t>RECOMMENDATIONS </a:t>
            </a:r>
          </a:p>
        </p:txBody>
      </p:sp>
    </p:spTree>
    <p:extLst>
      <p:ext uri="{BB962C8B-B14F-4D97-AF65-F5344CB8AC3E}">
        <p14:creationId xmlns:p14="http://schemas.microsoft.com/office/powerpoint/2010/main" val="75259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5DB23E-4815-EA84-2E51-89A8794B7855}"/>
              </a:ext>
            </a:extLst>
          </p:cNvPr>
          <p:cNvSpPr txBox="1"/>
          <p:nvPr/>
        </p:nvSpPr>
        <p:spPr>
          <a:xfrm>
            <a:off x="1901371" y="1997839"/>
            <a:ext cx="8389257" cy="2862322"/>
          </a:xfrm>
          <a:prstGeom prst="rect">
            <a:avLst/>
          </a:prstGeom>
          <a:noFill/>
        </p:spPr>
        <p:txBody>
          <a:bodyPr wrap="square" rtlCol="0">
            <a:spAutoFit/>
          </a:bodyPr>
          <a:lstStyle/>
          <a:p>
            <a:r>
              <a:rPr lang="en-GB" sz="2000" dirty="0">
                <a:latin typeface="Sitka Subheading Semibold" pitchFamily="2" charset="0"/>
              </a:rPr>
              <a:t>As per my findings I would recommend –</a:t>
            </a:r>
          </a:p>
          <a:p>
            <a:endParaRPr lang="en-GB" sz="2000" dirty="0">
              <a:latin typeface="Sitka Subheading Semibold" pitchFamily="2" charset="0"/>
            </a:endParaRPr>
          </a:p>
          <a:p>
            <a:r>
              <a:rPr lang="en-GB" sz="2000" dirty="0">
                <a:latin typeface="Sitka Subheading Semibold" pitchFamily="2" charset="0"/>
              </a:rPr>
              <a:t>1.   To reduce cost, focus on expanding online stores, as they account for a larger share of sales. Reducing the number of in-store locations, which incur higher expenses, and reallocating resources to increase the online presence would be a more cost-effective strategy.</a:t>
            </a:r>
          </a:p>
          <a:p>
            <a:pPr marL="457200" indent="-457200">
              <a:buFont typeface="+mj-lt"/>
              <a:buAutoNum type="arabicPeriod"/>
            </a:pPr>
            <a:endParaRPr lang="en-GB" sz="2000" dirty="0">
              <a:latin typeface="Sitka Subheading Semibold" pitchFamily="2" charset="0"/>
            </a:endParaRPr>
          </a:p>
          <a:p>
            <a:endParaRPr lang="en-GB" sz="2000" dirty="0">
              <a:latin typeface="Sitka Subheading Semibold" pitchFamily="2" charset="0"/>
            </a:endParaRPr>
          </a:p>
          <a:p>
            <a:pPr marL="285750" indent="-285750">
              <a:buFont typeface="Arial" panose="020B0604020202020204" pitchFamily="34" charset="0"/>
              <a:buChar char="•"/>
            </a:pPr>
            <a:endParaRPr lang="en-GB" sz="2000" dirty="0">
              <a:latin typeface="Sitka Subheading Semibold" pitchFamily="2" charset="0"/>
            </a:endParaRPr>
          </a:p>
        </p:txBody>
      </p:sp>
    </p:spTree>
    <p:extLst>
      <p:ext uri="{BB962C8B-B14F-4D97-AF65-F5344CB8AC3E}">
        <p14:creationId xmlns:p14="http://schemas.microsoft.com/office/powerpoint/2010/main" val="199908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51C26E-6811-6FF1-2907-790507B27E65}"/>
              </a:ext>
            </a:extLst>
          </p:cNvPr>
          <p:cNvSpPr txBox="1"/>
          <p:nvPr/>
        </p:nvSpPr>
        <p:spPr>
          <a:xfrm>
            <a:off x="1542142" y="2726529"/>
            <a:ext cx="9107715" cy="1938992"/>
          </a:xfrm>
          <a:prstGeom prst="rect">
            <a:avLst/>
          </a:prstGeom>
          <a:noFill/>
        </p:spPr>
        <p:txBody>
          <a:bodyPr wrap="square">
            <a:spAutoFit/>
          </a:bodyPr>
          <a:lstStyle/>
          <a:p>
            <a:r>
              <a:rPr lang="en-GB" sz="2000" dirty="0">
                <a:latin typeface="Sitka Subheading Semibold" pitchFamily="2" charset="0"/>
              </a:rPr>
              <a:t>2.   The low sales of women's street footwear, athletic footwear, and men's athletic footwear could be attributed to factors such as pricing, design, or both. Addressing these issues by revisiting product designs, optimizing pricing strategies, or enhancing overall appeal could help boost sales in these categories.</a:t>
            </a:r>
          </a:p>
          <a:p>
            <a:endParaRPr lang="en-GB" sz="2000" dirty="0">
              <a:latin typeface="Sitka Subheading Semibold" pitchFamily="2" charset="0"/>
            </a:endParaRPr>
          </a:p>
        </p:txBody>
      </p:sp>
    </p:spTree>
    <p:extLst>
      <p:ext uri="{BB962C8B-B14F-4D97-AF65-F5344CB8AC3E}">
        <p14:creationId xmlns:p14="http://schemas.microsoft.com/office/powerpoint/2010/main" val="289648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C216A0-A46B-E3DE-E435-FB390FCE69DB}"/>
              </a:ext>
            </a:extLst>
          </p:cNvPr>
          <p:cNvSpPr txBox="1"/>
          <p:nvPr/>
        </p:nvSpPr>
        <p:spPr>
          <a:xfrm>
            <a:off x="1643742" y="2921168"/>
            <a:ext cx="8904515" cy="1015663"/>
          </a:xfrm>
          <a:prstGeom prst="rect">
            <a:avLst/>
          </a:prstGeom>
          <a:noFill/>
        </p:spPr>
        <p:txBody>
          <a:bodyPr wrap="square">
            <a:spAutoFit/>
          </a:bodyPr>
          <a:lstStyle/>
          <a:p>
            <a:r>
              <a:rPr lang="en-GB" sz="2000" b="1" dirty="0">
                <a:latin typeface="Sitka Subheading Semibold" pitchFamily="2" charset="0"/>
              </a:rPr>
              <a:t>3.    Quarter 4 sales</a:t>
            </a:r>
            <a:r>
              <a:rPr lang="en-GB" sz="2000" dirty="0">
                <a:latin typeface="Sitka Subheading Semibold" pitchFamily="2" charset="0"/>
              </a:rPr>
              <a:t> have consistently dropped over the past two years, implementing </a:t>
            </a:r>
            <a:r>
              <a:rPr lang="en-GB" sz="2000" b="1" dirty="0">
                <a:latin typeface="Sitka Subheading Semibold" pitchFamily="2" charset="0"/>
              </a:rPr>
              <a:t>targeted and effective marketing strategies</a:t>
            </a:r>
            <a:r>
              <a:rPr lang="en-GB" sz="2000" dirty="0">
                <a:latin typeface="Sitka Subheading Semibold" pitchFamily="2" charset="0"/>
              </a:rPr>
              <a:t> during this period could help mitigate the decline and drive sales growth.</a:t>
            </a:r>
          </a:p>
        </p:txBody>
      </p:sp>
    </p:spTree>
    <p:extLst>
      <p:ext uri="{BB962C8B-B14F-4D97-AF65-F5344CB8AC3E}">
        <p14:creationId xmlns:p14="http://schemas.microsoft.com/office/powerpoint/2010/main" val="119791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D376C-8D9D-BF36-2845-D5A854ACA4B2}"/>
              </a:ext>
            </a:extLst>
          </p:cNvPr>
          <p:cNvSpPr txBox="1"/>
          <p:nvPr/>
        </p:nvSpPr>
        <p:spPr>
          <a:xfrm>
            <a:off x="1582056" y="2767280"/>
            <a:ext cx="9027887" cy="1323439"/>
          </a:xfrm>
          <a:prstGeom prst="rect">
            <a:avLst/>
          </a:prstGeom>
          <a:noFill/>
        </p:spPr>
        <p:txBody>
          <a:bodyPr wrap="square">
            <a:spAutoFit/>
          </a:bodyPr>
          <a:lstStyle/>
          <a:p>
            <a:endParaRPr lang="en-GB" sz="2000" dirty="0">
              <a:latin typeface="Sitka Subheading Semibold" pitchFamily="2" charset="0"/>
            </a:endParaRPr>
          </a:p>
          <a:p>
            <a:r>
              <a:rPr lang="en-GB" sz="2000" dirty="0">
                <a:latin typeface="Sitka Subheading Semibold" pitchFamily="2" charset="0"/>
              </a:rPr>
              <a:t>4.    Strengthening relationships with </a:t>
            </a:r>
            <a:r>
              <a:rPr lang="en-GB" sz="2000" b="1" dirty="0">
                <a:latin typeface="Sitka Subheading Semibold" pitchFamily="2" charset="0"/>
              </a:rPr>
              <a:t>retailers</a:t>
            </a:r>
            <a:r>
              <a:rPr lang="en-GB" sz="2000" dirty="0">
                <a:latin typeface="Sitka Subheading Semibold" pitchFamily="2" charset="0"/>
              </a:rPr>
              <a:t> and implementing </a:t>
            </a:r>
            <a:r>
              <a:rPr lang="en-GB" sz="2000" b="1" dirty="0">
                <a:latin typeface="Sitka Subheading Semibold" pitchFamily="2" charset="0"/>
              </a:rPr>
              <a:t>strategies that incentivize them</a:t>
            </a:r>
            <a:r>
              <a:rPr lang="en-GB" sz="2000" dirty="0">
                <a:latin typeface="Sitka Subheading Semibold" pitchFamily="2" charset="0"/>
              </a:rPr>
              <a:t> to drive higher sales can significantly boost overall performance</a:t>
            </a:r>
          </a:p>
        </p:txBody>
      </p:sp>
    </p:spTree>
    <p:extLst>
      <p:ext uri="{BB962C8B-B14F-4D97-AF65-F5344CB8AC3E}">
        <p14:creationId xmlns:p14="http://schemas.microsoft.com/office/powerpoint/2010/main" val="496018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3ADFB4-D631-18D9-E768-414FB9346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 y="148771"/>
            <a:ext cx="12083143" cy="6560457"/>
          </a:xfrm>
          <a:prstGeom prst="rect">
            <a:avLst/>
          </a:prstGeom>
        </p:spPr>
      </p:pic>
    </p:spTree>
    <p:extLst>
      <p:ext uri="{BB962C8B-B14F-4D97-AF65-F5344CB8AC3E}">
        <p14:creationId xmlns:p14="http://schemas.microsoft.com/office/powerpoint/2010/main" val="287642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6CEB03-6602-5382-5C12-98D379DA07D8}"/>
              </a:ext>
            </a:extLst>
          </p:cNvPr>
          <p:cNvSpPr txBox="1"/>
          <p:nvPr/>
        </p:nvSpPr>
        <p:spPr>
          <a:xfrm>
            <a:off x="3438059" y="809469"/>
            <a:ext cx="5418471" cy="769441"/>
          </a:xfrm>
          <a:prstGeom prst="rect">
            <a:avLst/>
          </a:prstGeom>
          <a:noFill/>
        </p:spPr>
        <p:txBody>
          <a:bodyPr wrap="none" rtlCol="0">
            <a:spAutoFit/>
          </a:bodyPr>
          <a:lstStyle/>
          <a:p>
            <a:r>
              <a:rPr lang="en-GB" sz="4400" b="1" dirty="0"/>
              <a:t>BUSINESS OVERVIEW</a:t>
            </a:r>
          </a:p>
        </p:txBody>
      </p:sp>
      <p:sp>
        <p:nvSpPr>
          <p:cNvPr id="3" name="TextBox 2">
            <a:extLst>
              <a:ext uri="{FF2B5EF4-FFF2-40B4-BE49-F238E27FC236}">
                <a16:creationId xmlns:a16="http://schemas.microsoft.com/office/drawing/2014/main" id="{4FCC5547-2869-E3CE-20C0-A8353DB97007}"/>
              </a:ext>
            </a:extLst>
          </p:cNvPr>
          <p:cNvSpPr txBox="1"/>
          <p:nvPr/>
        </p:nvSpPr>
        <p:spPr>
          <a:xfrm>
            <a:off x="2212377" y="2090172"/>
            <a:ext cx="7869836" cy="2677656"/>
          </a:xfrm>
          <a:prstGeom prst="rect">
            <a:avLst/>
          </a:prstGeom>
          <a:noFill/>
        </p:spPr>
        <p:txBody>
          <a:bodyPr wrap="square" rtlCol="0">
            <a:spAutoFit/>
          </a:bodyPr>
          <a:lstStyle/>
          <a:p>
            <a:pPr algn="ctr"/>
            <a:r>
              <a:rPr lang="en-GB" sz="2400" dirty="0">
                <a:latin typeface="Sitka Subheading Semibold" pitchFamily="2" charset="0"/>
              </a:rPr>
              <a:t>The data set is of Adidas business across United States for the years 2020 &amp; 2021. It has spread its business across Midwest, Northeast, South, Southeast &amp; West in United States selling products of categories such as men’s &amp; women’s – street </a:t>
            </a:r>
            <a:r>
              <a:rPr lang="en-GB" sz="2400" dirty="0" err="1">
                <a:latin typeface="Sitka Subheading Semibold" pitchFamily="2" charset="0"/>
              </a:rPr>
              <a:t>footware</a:t>
            </a:r>
            <a:r>
              <a:rPr lang="en-GB" sz="2400" dirty="0">
                <a:latin typeface="Sitka Subheading Semibold" pitchFamily="2" charset="0"/>
              </a:rPr>
              <a:t>, athletic </a:t>
            </a:r>
            <a:r>
              <a:rPr lang="en-GB" sz="2400" dirty="0" err="1">
                <a:latin typeface="Sitka Subheading Semibold" pitchFamily="2" charset="0"/>
              </a:rPr>
              <a:t>footware</a:t>
            </a:r>
            <a:r>
              <a:rPr lang="en-GB" sz="2400" dirty="0">
                <a:latin typeface="Sitka Subheading Semibold" pitchFamily="2" charset="0"/>
              </a:rPr>
              <a:t> and apparels. It’s retailers are Amazon, Footlocker, Kohl’s, Sports Direct, Walmart and West Gear.</a:t>
            </a:r>
          </a:p>
        </p:txBody>
      </p:sp>
    </p:spTree>
    <p:extLst>
      <p:ext uri="{BB962C8B-B14F-4D97-AF65-F5344CB8AC3E}">
        <p14:creationId xmlns:p14="http://schemas.microsoft.com/office/powerpoint/2010/main" val="119562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CF3454-8F52-6ACF-A4A2-E5976394A5DC}"/>
              </a:ext>
            </a:extLst>
          </p:cNvPr>
          <p:cNvSpPr txBox="1"/>
          <p:nvPr/>
        </p:nvSpPr>
        <p:spPr>
          <a:xfrm>
            <a:off x="2161081" y="3013501"/>
            <a:ext cx="7869836" cy="830997"/>
          </a:xfrm>
          <a:prstGeom prst="rect">
            <a:avLst/>
          </a:prstGeom>
          <a:noFill/>
        </p:spPr>
        <p:txBody>
          <a:bodyPr wrap="square" rtlCol="0">
            <a:spAutoFit/>
          </a:bodyPr>
          <a:lstStyle/>
          <a:p>
            <a:pPr algn="ctr"/>
            <a:r>
              <a:rPr lang="en-GB" sz="2400" dirty="0">
                <a:latin typeface="Sitka Subheading Semibold" pitchFamily="2" charset="0"/>
              </a:rPr>
              <a:t>EXCEL</a:t>
            </a:r>
          </a:p>
          <a:p>
            <a:pPr lvl="1"/>
            <a:endParaRPr lang="en-GB" sz="2400" dirty="0">
              <a:latin typeface="Sitka Subheading Semibold" pitchFamily="2" charset="0"/>
            </a:endParaRPr>
          </a:p>
        </p:txBody>
      </p:sp>
      <p:sp>
        <p:nvSpPr>
          <p:cNvPr id="3" name="TextBox 2">
            <a:extLst>
              <a:ext uri="{FF2B5EF4-FFF2-40B4-BE49-F238E27FC236}">
                <a16:creationId xmlns:a16="http://schemas.microsoft.com/office/drawing/2014/main" id="{E6433487-FE04-F55C-8628-486F3DAB722F}"/>
              </a:ext>
            </a:extLst>
          </p:cNvPr>
          <p:cNvSpPr txBox="1"/>
          <p:nvPr/>
        </p:nvSpPr>
        <p:spPr>
          <a:xfrm>
            <a:off x="4366198" y="2008682"/>
            <a:ext cx="3459601" cy="769441"/>
          </a:xfrm>
          <a:prstGeom prst="rect">
            <a:avLst/>
          </a:prstGeom>
          <a:noFill/>
        </p:spPr>
        <p:txBody>
          <a:bodyPr wrap="none" rtlCol="0">
            <a:spAutoFit/>
          </a:bodyPr>
          <a:lstStyle/>
          <a:p>
            <a:r>
              <a:rPr lang="en-GB" sz="4400" b="1" dirty="0"/>
              <a:t>TOOLS USED </a:t>
            </a:r>
          </a:p>
        </p:txBody>
      </p:sp>
    </p:spTree>
    <p:extLst>
      <p:ext uri="{BB962C8B-B14F-4D97-AF65-F5344CB8AC3E}">
        <p14:creationId xmlns:p14="http://schemas.microsoft.com/office/powerpoint/2010/main" val="375134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F3BBD0-9887-A5FA-143A-2E4D9A170EA3}"/>
              </a:ext>
            </a:extLst>
          </p:cNvPr>
          <p:cNvSpPr txBox="1"/>
          <p:nvPr/>
        </p:nvSpPr>
        <p:spPr>
          <a:xfrm>
            <a:off x="2261640" y="2713140"/>
            <a:ext cx="7668717" cy="2031325"/>
          </a:xfrm>
          <a:prstGeom prst="rect">
            <a:avLst/>
          </a:prstGeom>
          <a:noFill/>
        </p:spPr>
        <p:txBody>
          <a:bodyPr wrap="square">
            <a:spAutoFit/>
          </a:bodyPr>
          <a:lstStyle/>
          <a:p>
            <a:pPr marL="800100" lvl="1" indent="-342900">
              <a:buFont typeface="Arial" panose="020B0604020202020204" pitchFamily="34" charset="0"/>
              <a:buChar char="•"/>
            </a:pPr>
            <a:r>
              <a:rPr lang="en-GB" sz="1800" dirty="0">
                <a:latin typeface="Sitka Subheading Semibold" pitchFamily="2" charset="0"/>
              </a:rPr>
              <a:t>Looked for anomalies in data, Analysed the data (columns, categories of products, retailers, years)</a:t>
            </a:r>
          </a:p>
          <a:p>
            <a:pPr marL="800100" lvl="1" indent="-342900">
              <a:buFont typeface="Arial" panose="020B0604020202020204" pitchFamily="34" charset="0"/>
              <a:buChar char="•"/>
            </a:pPr>
            <a:r>
              <a:rPr lang="en-GB" sz="1800" dirty="0">
                <a:latin typeface="Sitka Subheading Semibold" pitchFamily="2" charset="0"/>
              </a:rPr>
              <a:t>Created pivot tables necessary for visualisations</a:t>
            </a:r>
          </a:p>
          <a:p>
            <a:pPr marL="800100" lvl="1" indent="-342900">
              <a:buFont typeface="Arial" panose="020B0604020202020204" pitchFamily="34" charset="0"/>
              <a:buChar char="•"/>
            </a:pPr>
            <a:r>
              <a:rPr lang="en-GB" sz="1800" dirty="0">
                <a:latin typeface="Sitka Subheading Semibold" pitchFamily="2" charset="0"/>
              </a:rPr>
              <a:t>Out of pivot tables, charts were created</a:t>
            </a:r>
          </a:p>
          <a:p>
            <a:pPr marL="800100" lvl="1" indent="-342900">
              <a:buFont typeface="Arial" panose="020B0604020202020204" pitchFamily="34" charset="0"/>
              <a:buChar char="•"/>
            </a:pPr>
            <a:r>
              <a:rPr lang="en-GB" sz="1800" dirty="0">
                <a:latin typeface="Sitka Subheading Semibold" pitchFamily="2" charset="0"/>
              </a:rPr>
              <a:t>All the charts and slicers were organised and formatted </a:t>
            </a:r>
          </a:p>
          <a:p>
            <a:pPr marL="800100" lvl="1" indent="-342900">
              <a:buFont typeface="Arial" panose="020B0604020202020204" pitchFamily="34" charset="0"/>
              <a:buChar char="•"/>
            </a:pPr>
            <a:r>
              <a:rPr lang="en-GB" sz="1800" dirty="0">
                <a:latin typeface="Sitka Subheading Semibold" pitchFamily="2" charset="0"/>
              </a:rPr>
              <a:t>Calculated Average Operating Margin, Total Revenue, Total operating expenses and Operating Profit Ratio</a:t>
            </a:r>
            <a:endParaRPr lang="en-GB" sz="2000" dirty="0">
              <a:latin typeface="Sitka Subheading Semibold" pitchFamily="2" charset="0"/>
            </a:endParaRPr>
          </a:p>
        </p:txBody>
      </p:sp>
      <p:sp>
        <p:nvSpPr>
          <p:cNvPr id="4" name="TextBox 3">
            <a:extLst>
              <a:ext uri="{FF2B5EF4-FFF2-40B4-BE49-F238E27FC236}">
                <a16:creationId xmlns:a16="http://schemas.microsoft.com/office/drawing/2014/main" id="{EFC7E4F9-590C-8FD3-85A0-21F4B64AE8A3}"/>
              </a:ext>
            </a:extLst>
          </p:cNvPr>
          <p:cNvSpPr txBox="1"/>
          <p:nvPr/>
        </p:nvSpPr>
        <p:spPr>
          <a:xfrm>
            <a:off x="3764270" y="1419044"/>
            <a:ext cx="4663456" cy="769441"/>
          </a:xfrm>
          <a:prstGeom prst="rect">
            <a:avLst/>
          </a:prstGeom>
          <a:noFill/>
        </p:spPr>
        <p:txBody>
          <a:bodyPr wrap="none" rtlCol="0">
            <a:spAutoFit/>
          </a:bodyPr>
          <a:lstStyle/>
          <a:p>
            <a:r>
              <a:rPr lang="en-GB" sz="4400" b="1" dirty="0"/>
              <a:t>STEPS FOLLOWED</a:t>
            </a:r>
          </a:p>
        </p:txBody>
      </p:sp>
    </p:spTree>
    <p:extLst>
      <p:ext uri="{BB962C8B-B14F-4D97-AF65-F5344CB8AC3E}">
        <p14:creationId xmlns:p14="http://schemas.microsoft.com/office/powerpoint/2010/main" val="362952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647C68-CC41-3CAF-A882-91690DEADE7D}"/>
              </a:ext>
            </a:extLst>
          </p:cNvPr>
          <p:cNvSpPr txBox="1"/>
          <p:nvPr/>
        </p:nvSpPr>
        <p:spPr>
          <a:xfrm>
            <a:off x="3702556" y="2767280"/>
            <a:ext cx="4786888" cy="1323439"/>
          </a:xfrm>
          <a:prstGeom prst="rect">
            <a:avLst/>
          </a:prstGeom>
          <a:noFill/>
        </p:spPr>
        <p:txBody>
          <a:bodyPr wrap="none" rtlCol="0">
            <a:spAutoFit/>
          </a:bodyPr>
          <a:lstStyle/>
          <a:p>
            <a:r>
              <a:rPr lang="en-GB" sz="8000" b="1" dirty="0"/>
              <a:t>FINDINGS </a:t>
            </a:r>
          </a:p>
        </p:txBody>
      </p:sp>
    </p:spTree>
    <p:extLst>
      <p:ext uri="{BB962C8B-B14F-4D97-AF65-F5344CB8AC3E}">
        <p14:creationId xmlns:p14="http://schemas.microsoft.com/office/powerpoint/2010/main" val="146867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E5247D-9A7E-9160-15E1-BF99ADBF3B40}"/>
              </a:ext>
            </a:extLst>
          </p:cNvPr>
          <p:cNvSpPr txBox="1"/>
          <p:nvPr/>
        </p:nvSpPr>
        <p:spPr>
          <a:xfrm>
            <a:off x="2242457" y="2305615"/>
            <a:ext cx="7707086" cy="2246769"/>
          </a:xfrm>
          <a:prstGeom prst="rect">
            <a:avLst/>
          </a:prstGeom>
          <a:noFill/>
        </p:spPr>
        <p:txBody>
          <a:bodyPr wrap="square" rtlCol="0">
            <a:spAutoFit/>
          </a:bodyPr>
          <a:lstStyle/>
          <a:p>
            <a:r>
              <a:rPr lang="en-GB" sz="2000" dirty="0">
                <a:latin typeface="Sitka Subheading Semibold" pitchFamily="2" charset="0"/>
              </a:rPr>
              <a:t>Total Sales (in units) = 26,99,43,182</a:t>
            </a:r>
          </a:p>
          <a:p>
            <a:r>
              <a:rPr lang="en-GB" sz="2000" dirty="0">
                <a:latin typeface="Sitka Subheading Semibold" pitchFamily="2" charset="0"/>
              </a:rPr>
              <a:t>Total Revenue (in $) = 12,01,66,650</a:t>
            </a:r>
          </a:p>
          <a:p>
            <a:r>
              <a:rPr lang="en-GB" sz="2000" dirty="0">
                <a:latin typeface="Sitka Subheading Semibold" pitchFamily="2" charset="0"/>
              </a:rPr>
              <a:t>Total Operating Profit (in $) = 8,96,09,407</a:t>
            </a:r>
          </a:p>
          <a:p>
            <a:endParaRPr lang="en-GB" sz="2000" dirty="0">
              <a:latin typeface="Sitka Subheading Semibold" pitchFamily="2" charset="0"/>
            </a:endParaRPr>
          </a:p>
          <a:p>
            <a:r>
              <a:rPr lang="en-GB" sz="2000" dirty="0">
                <a:latin typeface="Sitka Subheading Semibold" pitchFamily="2" charset="0"/>
              </a:rPr>
              <a:t>Total Operating Expenses = 3,05,57,243</a:t>
            </a:r>
          </a:p>
          <a:p>
            <a:endParaRPr lang="en-GB" sz="2000" dirty="0">
              <a:latin typeface="Sitka Subheading Semibold" pitchFamily="2" charset="0"/>
            </a:endParaRPr>
          </a:p>
          <a:p>
            <a:r>
              <a:rPr lang="en-GB" sz="2000" dirty="0">
                <a:latin typeface="Sitka Subheading Semibold" pitchFamily="2" charset="0"/>
              </a:rPr>
              <a:t>Total Operating Profits account for 74.5% in Total Revenue</a:t>
            </a:r>
          </a:p>
        </p:txBody>
      </p:sp>
    </p:spTree>
    <p:extLst>
      <p:ext uri="{BB962C8B-B14F-4D97-AF65-F5344CB8AC3E}">
        <p14:creationId xmlns:p14="http://schemas.microsoft.com/office/powerpoint/2010/main" val="216352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5C46D8B-A3DE-4903-9F82-B3737169AA89}"/>
              </a:ext>
            </a:extLst>
          </p:cNvPr>
          <p:cNvGraphicFramePr>
            <a:graphicFrameLocks/>
          </p:cNvGraphicFramePr>
          <p:nvPr>
            <p:extLst>
              <p:ext uri="{D42A27DB-BD31-4B8C-83A1-F6EECF244321}">
                <p14:modId xmlns:p14="http://schemas.microsoft.com/office/powerpoint/2010/main" val="1230548135"/>
              </p:ext>
            </p:extLst>
          </p:nvPr>
        </p:nvGraphicFramePr>
        <p:xfrm>
          <a:off x="2922607" y="2655729"/>
          <a:ext cx="6346785" cy="3655131"/>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3">
            <a:extLst>
              <a:ext uri="{FF2B5EF4-FFF2-40B4-BE49-F238E27FC236}">
                <a16:creationId xmlns:a16="http://schemas.microsoft.com/office/drawing/2014/main" id="{D46F96A4-8E57-D1D1-9A98-B2D7D224D97D}"/>
              </a:ext>
            </a:extLst>
          </p:cNvPr>
          <p:cNvSpPr>
            <a:spLocks noChangeArrowheads="1"/>
          </p:cNvSpPr>
          <p:nvPr/>
        </p:nvSpPr>
        <p:spPr bwMode="auto">
          <a:xfrm>
            <a:off x="799549" y="1062370"/>
            <a:ext cx="105929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a:ln>
                  <a:noFill/>
                </a:ln>
                <a:solidFill>
                  <a:schemeClr val="tx1"/>
                </a:solidFill>
                <a:effectLst/>
                <a:latin typeface="Sitka Subheading Semibold" pitchFamily="2" charset="0"/>
              </a:rPr>
              <a:t>Total Sales and Average Operating Margin </a:t>
            </a:r>
            <a:r>
              <a:rPr kumimoji="0" lang="en-US" altLang="en-US" sz="2000" b="0" i="0" u="none" strike="noStrike" cap="none" normalizeH="0" baseline="0" dirty="0">
                <a:ln>
                  <a:noFill/>
                </a:ln>
                <a:solidFill>
                  <a:schemeClr val="tx1"/>
                </a:solidFill>
                <a:effectLst/>
                <a:latin typeface="Sitka Subheading Semibold" pitchFamily="2" charset="0"/>
              </a:rPr>
              <a:t>showed a notable increase in 2021.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itka Subheading Semibold" pitchFamily="2" charset="0"/>
              </a:rPr>
              <a:t> Over the two-year period, a clear pattern emerged: sales consistently rose during the          3rd quarter but experienced a decline in the 4th quarter. </a:t>
            </a:r>
          </a:p>
        </p:txBody>
      </p:sp>
    </p:spTree>
    <p:extLst>
      <p:ext uri="{BB962C8B-B14F-4D97-AF65-F5344CB8AC3E}">
        <p14:creationId xmlns:p14="http://schemas.microsoft.com/office/powerpoint/2010/main" val="113656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736929-886B-E20B-02FC-7401F4C7FA96}"/>
              </a:ext>
            </a:extLst>
          </p:cNvPr>
          <p:cNvSpPr>
            <a:spLocks noChangeArrowheads="1"/>
          </p:cNvSpPr>
          <p:nvPr/>
        </p:nvSpPr>
        <p:spPr bwMode="auto">
          <a:xfrm>
            <a:off x="799549" y="3088602"/>
            <a:ext cx="105929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Sitka Subheading Semibold"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Sitka Subheading Semibold" pitchFamily="2" charset="0"/>
            </a:endParaRPr>
          </a:p>
        </p:txBody>
      </p:sp>
      <p:sp>
        <p:nvSpPr>
          <p:cNvPr id="5" name="Rectangle 1">
            <a:extLst>
              <a:ext uri="{FF2B5EF4-FFF2-40B4-BE49-F238E27FC236}">
                <a16:creationId xmlns:a16="http://schemas.microsoft.com/office/drawing/2014/main" id="{E9FD6C39-F48A-20FC-2849-EFB36BCE6D3A}"/>
              </a:ext>
            </a:extLst>
          </p:cNvPr>
          <p:cNvSpPr>
            <a:spLocks noChangeArrowheads="1"/>
          </p:cNvSpPr>
          <p:nvPr/>
        </p:nvSpPr>
        <p:spPr bwMode="auto">
          <a:xfrm>
            <a:off x="406401" y="2428726"/>
            <a:ext cx="1178559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Sitka Subheading Semibold"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Sitka Subheading Semibold" pitchFamily="2" charset="0"/>
              </a:rPr>
              <a:t>The Midwest and West regions exhibit a similar contribution of sales methods to operating profit.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Sitka Subheading Semibold" pitchFamily="2" charset="0"/>
              </a:rPr>
              <a:t>The Northeast region shows a strong preference for in-store purchases, with minimal engagement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Sitka Subheading Semibold" pitchFamily="2" charset="0"/>
              </a:rPr>
              <a:t>  in online shopping.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Sitka Subheading Semibold" pitchFamily="2" charset="0"/>
              </a:rPr>
              <a:t>In the South </a:t>
            </a:r>
            <a:r>
              <a:rPr kumimoji="0" lang="en-US" altLang="en-US" sz="2000" i="0" u="none" strike="noStrike" cap="none" normalizeH="0" baseline="0" dirty="0">
                <a:ln>
                  <a:noFill/>
                </a:ln>
                <a:solidFill>
                  <a:schemeClr val="tx1"/>
                </a:solidFill>
                <a:effectLst/>
                <a:latin typeface="Sitka Subheading Semibold" pitchFamily="2" charset="0"/>
              </a:rPr>
              <a:t>and</a:t>
            </a:r>
            <a:r>
              <a:rPr kumimoji="0" lang="en-US" altLang="en-US" sz="2000" b="1" i="0" u="none" strike="noStrike" cap="none" normalizeH="0" baseline="0" dirty="0">
                <a:ln>
                  <a:noFill/>
                </a:ln>
                <a:solidFill>
                  <a:schemeClr val="tx1"/>
                </a:solidFill>
                <a:effectLst/>
                <a:latin typeface="Sitka Subheading Semibold" pitchFamily="2" charset="0"/>
              </a:rPr>
              <a:t> Southeast regions, customers demonstrate a balanced trend, with significant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Sitka Subheading Semibold" pitchFamily="2" charset="0"/>
              </a:rPr>
              <a:t>purchases made both in outlets and online. </a:t>
            </a:r>
          </a:p>
        </p:txBody>
      </p:sp>
    </p:spTree>
    <p:extLst>
      <p:ext uri="{BB962C8B-B14F-4D97-AF65-F5344CB8AC3E}">
        <p14:creationId xmlns:p14="http://schemas.microsoft.com/office/powerpoint/2010/main" val="427067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CDFC0E-6232-4B65-35D7-937F23082F92}"/>
              </a:ext>
            </a:extLst>
          </p:cNvPr>
          <p:cNvSpPr txBox="1"/>
          <p:nvPr/>
        </p:nvSpPr>
        <p:spPr>
          <a:xfrm>
            <a:off x="1814286" y="3556000"/>
            <a:ext cx="184731" cy="646331"/>
          </a:xfrm>
          <a:prstGeom prst="rect">
            <a:avLst/>
          </a:prstGeom>
          <a:noFill/>
        </p:spPr>
        <p:txBody>
          <a:bodyPr wrap="none" rtlCol="0">
            <a:spAutoFit/>
          </a:bodyPr>
          <a:lstStyle/>
          <a:p>
            <a:endParaRPr lang="en-GB" dirty="0"/>
          </a:p>
          <a:p>
            <a:endParaRPr lang="en-GB" dirty="0"/>
          </a:p>
        </p:txBody>
      </p:sp>
      <p:sp>
        <p:nvSpPr>
          <p:cNvPr id="5" name="Rectangle 1">
            <a:extLst>
              <a:ext uri="{FF2B5EF4-FFF2-40B4-BE49-F238E27FC236}">
                <a16:creationId xmlns:a16="http://schemas.microsoft.com/office/drawing/2014/main" id="{9CAB4050-D32B-5080-B7FE-8FBCACEFFA62}"/>
              </a:ext>
            </a:extLst>
          </p:cNvPr>
          <p:cNvSpPr>
            <a:spLocks noChangeArrowheads="1"/>
          </p:cNvSpPr>
          <p:nvPr/>
        </p:nvSpPr>
        <p:spPr bwMode="auto">
          <a:xfrm>
            <a:off x="409988" y="1843950"/>
            <a:ext cx="1137202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Sitka Subheading Semibold" pitchFamily="2" charset="0"/>
              </a:rPr>
              <a:t>Retailers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Sitka Subheading Semibold" pitchFamily="2" charset="0"/>
              </a:rPr>
              <a:t>In the Northeast region, Amazon, Foot Locker, and West Gear stand out as the leading retailers.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Sitka Subheading Semibold" pitchFamily="2" charset="0"/>
              </a:rPr>
              <a:t>Sports Direct and West Gear dominate in the South region.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Sitka Subheading Semibold" pitchFamily="2" charset="0"/>
              </a:rPr>
              <a:t>In the Southeast region, Foot Locker and Sports Direct contribute significantly to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Sitka Subheading Semibold" pitchFamily="2" charset="0"/>
              </a:rPr>
              <a:t>Foot Locker ranks as the top contributor overall.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Sitka Subheading Semibold" pitchFamily="2" charset="0"/>
              </a:rPr>
              <a:t>The West region sees West Gear and Kohl’s leading in sales performance. </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Sitka Subheading Semibold" pitchFamily="2" charset="0"/>
            </a:endParaRPr>
          </a:p>
          <a:p>
            <a:pPr lvl="0" eaLnBrk="0" fontAlgn="base" hangingPunct="0">
              <a:spcBef>
                <a:spcPct val="0"/>
              </a:spcBef>
              <a:spcAft>
                <a:spcPct val="0"/>
              </a:spcAft>
            </a:pPr>
            <a:r>
              <a:rPr kumimoji="0" lang="en-US" altLang="en-US" sz="2000" i="0" u="none" strike="noStrike" cap="none" normalizeH="0" baseline="0" dirty="0">
                <a:ln>
                  <a:noFill/>
                </a:ln>
                <a:solidFill>
                  <a:schemeClr val="tx1"/>
                </a:solidFill>
                <a:effectLst/>
                <a:latin typeface="Sitka Subheading Semibold" pitchFamily="2" charset="0"/>
              </a:rPr>
              <a:t>Overall, </a:t>
            </a:r>
            <a:r>
              <a:rPr lang="en-GB" sz="2000" dirty="0">
                <a:latin typeface="Sitka Subheading Semibold" pitchFamily="2" charset="0"/>
              </a:rPr>
              <a:t>Foot Locker, Sports Direct, and West Gear are the top contributors  to sales, </a:t>
            </a:r>
          </a:p>
          <a:p>
            <a:pPr lvl="0" eaLnBrk="0" fontAlgn="base" hangingPunct="0">
              <a:spcBef>
                <a:spcPct val="0"/>
              </a:spcBef>
              <a:spcAft>
                <a:spcPct val="0"/>
              </a:spcAft>
            </a:pPr>
            <a:r>
              <a:rPr lang="en-GB" sz="2000" dirty="0">
                <a:latin typeface="Sitka Subheading Semibold" pitchFamily="2" charset="0"/>
              </a:rPr>
              <a:t>  outperforming other retailers</a:t>
            </a:r>
            <a:endParaRPr kumimoji="0" lang="en-US" altLang="en-US" sz="2000" b="1" i="0" u="none" strike="noStrike" cap="none" normalizeH="0" baseline="0" dirty="0">
              <a:ln>
                <a:noFill/>
              </a:ln>
              <a:solidFill>
                <a:schemeClr val="tx1"/>
              </a:solidFill>
              <a:effectLst/>
              <a:latin typeface="Sitka Subheading Semibold" pitchFamily="2"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Sitka Subheading Semibold" pitchFamily="2" charset="0"/>
            </a:endParaRPr>
          </a:p>
        </p:txBody>
      </p:sp>
    </p:spTree>
    <p:extLst>
      <p:ext uri="{BB962C8B-B14F-4D97-AF65-F5344CB8AC3E}">
        <p14:creationId xmlns:p14="http://schemas.microsoft.com/office/powerpoint/2010/main" val="149796285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201</TotalTime>
  <Words>625</Words>
  <Application>Microsoft Office PowerPoint</Application>
  <PresentationFormat>Widescreen</PresentationFormat>
  <Paragraphs>56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Sitka Subheading Semibold</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Syed  Ahmed</cp:lastModifiedBy>
  <cp:revision>6</cp:revision>
  <dcterms:created xsi:type="dcterms:W3CDTF">2024-12-03T11:24:12Z</dcterms:created>
  <dcterms:modified xsi:type="dcterms:W3CDTF">2024-12-05T16:51:36Z</dcterms:modified>
</cp:coreProperties>
</file>