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Anaheim"/>
      <p:regular r:id="rId43"/>
    </p:embeddedFont>
    <p:embeddedFont>
      <p:font typeface="Overpass Mono"/>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i3n02A4X+1uWbcq5xcs5hqQSv2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OverpassMono-regular.fntdata"/><Relationship Id="rId21" Type="http://schemas.openxmlformats.org/officeDocument/2006/relationships/slide" Target="slides/slide17.xml"/><Relationship Id="rId43" Type="http://schemas.openxmlformats.org/officeDocument/2006/relationships/font" Target="fonts/Anaheim-regular.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OverpassMon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4" name="Google Shape;67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40"/>
          <p:cNvGrpSpPr/>
          <p:nvPr/>
        </p:nvGrpSpPr>
        <p:grpSpPr>
          <a:xfrm>
            <a:off x="7362284" y="1723643"/>
            <a:ext cx="1781706" cy="3419867"/>
            <a:chOff x="7397009" y="1731193"/>
            <a:chExt cx="1781706" cy="3419867"/>
          </a:xfrm>
        </p:grpSpPr>
        <p:sp>
          <p:nvSpPr>
            <p:cNvPr id="10" name="Google Shape;10;p40"/>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0"/>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0"/>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0"/>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0"/>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0"/>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0"/>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0"/>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0"/>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0"/>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0"/>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0"/>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0"/>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0"/>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0"/>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0"/>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0"/>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0"/>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0"/>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0"/>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0"/>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0"/>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0"/>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0"/>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0"/>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0"/>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0"/>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40"/>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0"/>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0"/>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0"/>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0"/>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0"/>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0"/>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0"/>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0"/>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0"/>
          <p:cNvSpPr txBox="1"/>
          <p:nvPr>
            <p:ph type="ctrTitle"/>
          </p:nvPr>
        </p:nvSpPr>
        <p:spPr>
          <a:xfrm>
            <a:off x="718575" y="1369045"/>
            <a:ext cx="8520600" cy="1910400"/>
          </a:xfrm>
          <a:prstGeom prst="rect">
            <a:avLst/>
          </a:prstGeom>
          <a:noFill/>
          <a:ln>
            <a:noFill/>
          </a:ln>
        </p:spPr>
        <p:txBody>
          <a:bodyPr anchorCtr="0" anchor="b" bIns="0" lIns="91425" spcFirstLastPara="1" rIns="91425" wrap="square" tIns="91425">
            <a:noAutofit/>
          </a:bodyPr>
          <a:lstStyle>
            <a:lvl1pPr lvl="0" algn="l">
              <a:lnSpc>
                <a:spcPct val="80000"/>
              </a:lnSpc>
              <a:spcBef>
                <a:spcPts val="0"/>
              </a:spcBef>
              <a:spcAft>
                <a:spcPts val="0"/>
              </a:spcAft>
              <a:buSzPts val="7400"/>
              <a:buNone/>
              <a:defRPr sz="74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p:txBody>
      </p:sp>
      <p:sp>
        <p:nvSpPr>
          <p:cNvPr id="50" name="Google Shape;50;p40"/>
          <p:cNvSpPr txBox="1"/>
          <p:nvPr>
            <p:ph idx="1" type="subTitle"/>
          </p:nvPr>
        </p:nvSpPr>
        <p:spPr>
          <a:xfrm>
            <a:off x="769050" y="3396100"/>
            <a:ext cx="8520600" cy="792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1" name="Shape 51"/>
        <p:cNvGrpSpPr/>
        <p:nvPr/>
      </p:nvGrpSpPr>
      <p:grpSpPr>
        <a:xfrm>
          <a:off x="0" y="0"/>
          <a:ext cx="0" cy="0"/>
          <a:chOff x="0" y="0"/>
          <a:chExt cx="0" cy="0"/>
        </a:xfrm>
      </p:grpSpPr>
      <p:sp>
        <p:nvSpPr>
          <p:cNvPr id="52" name="Google Shape;52;p41"/>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1"/>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1"/>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1"/>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1"/>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1"/>
          <p:cNvSpPr txBox="1"/>
          <p:nvPr>
            <p:ph type="ctrTitle"/>
          </p:nvPr>
        </p:nvSpPr>
        <p:spPr>
          <a:xfrm flipH="1">
            <a:off x="2189800" y="1848349"/>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58" name="Google Shape;58;p41"/>
          <p:cNvSpPr txBox="1"/>
          <p:nvPr>
            <p:ph idx="1" type="subTitle"/>
          </p:nvPr>
        </p:nvSpPr>
        <p:spPr>
          <a:xfrm flipH="1">
            <a:off x="2189801" y="2162325"/>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59" name="Google Shape;59;p41"/>
          <p:cNvSpPr txBox="1"/>
          <p:nvPr>
            <p:ph idx="2" type="ctrTitle"/>
          </p:nvPr>
        </p:nvSpPr>
        <p:spPr>
          <a:xfrm flipH="1">
            <a:off x="4811675" y="1848401"/>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60" name="Google Shape;60;p41"/>
          <p:cNvSpPr txBox="1"/>
          <p:nvPr>
            <p:ph idx="3" type="subTitle"/>
          </p:nvPr>
        </p:nvSpPr>
        <p:spPr>
          <a:xfrm flipH="1">
            <a:off x="4811675" y="2163531"/>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1" name="Google Shape;61;p41"/>
          <p:cNvSpPr txBox="1"/>
          <p:nvPr>
            <p:ph idx="4" type="ctrTitle"/>
          </p:nvPr>
        </p:nvSpPr>
        <p:spPr>
          <a:xfrm flipH="1">
            <a:off x="2189796" y="3103412"/>
            <a:ext cx="21639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62" name="Google Shape;62;p41"/>
          <p:cNvSpPr txBox="1"/>
          <p:nvPr>
            <p:ph idx="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63" name="Google Shape;63;p41"/>
          <p:cNvSpPr txBox="1"/>
          <p:nvPr>
            <p:ph idx="6" type="ctrTitle"/>
          </p:nvPr>
        </p:nvSpPr>
        <p:spPr>
          <a:xfrm flipH="1">
            <a:off x="2189800" y="3258286"/>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64" name="Google Shape;64;p41"/>
          <p:cNvSpPr txBox="1"/>
          <p:nvPr>
            <p:ph idx="7" type="subTitle"/>
          </p:nvPr>
        </p:nvSpPr>
        <p:spPr>
          <a:xfrm flipH="1">
            <a:off x="2189801" y="3572262"/>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5" name="Google Shape;65;p41"/>
          <p:cNvSpPr txBox="1"/>
          <p:nvPr>
            <p:ph idx="8" type="ctrTitle"/>
          </p:nvPr>
        </p:nvSpPr>
        <p:spPr>
          <a:xfrm flipH="1">
            <a:off x="4811675" y="3258338"/>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66" name="Google Shape;66;p41"/>
          <p:cNvSpPr txBox="1"/>
          <p:nvPr>
            <p:ph idx="9" type="subTitle"/>
          </p:nvPr>
        </p:nvSpPr>
        <p:spPr>
          <a:xfrm flipH="1">
            <a:off x="4811675" y="3573468"/>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42"/>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2"/>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Font typeface="Raleway SemiBold"/>
              <a:buChar char="●"/>
              <a:defRPr sz="1600"/>
            </a:lvl1pPr>
            <a:lvl2pPr indent="-330200" lvl="1" marL="914400" algn="l">
              <a:lnSpc>
                <a:spcPct val="115000"/>
              </a:lnSpc>
              <a:spcBef>
                <a:spcPts val="0"/>
              </a:spcBef>
              <a:spcAft>
                <a:spcPts val="0"/>
              </a:spcAft>
              <a:buSzPts val="1600"/>
              <a:buFont typeface="Nunito Light"/>
              <a:buChar char="○"/>
              <a:defRPr sz="1600"/>
            </a:lvl2pPr>
            <a:lvl3pPr indent="-330200" lvl="2" marL="1371600" algn="l">
              <a:lnSpc>
                <a:spcPct val="115000"/>
              </a:lnSpc>
              <a:spcBef>
                <a:spcPts val="1600"/>
              </a:spcBef>
              <a:spcAft>
                <a:spcPts val="0"/>
              </a:spcAft>
              <a:buSzPts val="1600"/>
              <a:buFont typeface="Nunito Light"/>
              <a:buChar char="■"/>
              <a:defRPr sz="1600"/>
            </a:lvl3pPr>
            <a:lvl4pPr indent="-330200" lvl="3" marL="1828800" algn="l">
              <a:lnSpc>
                <a:spcPct val="115000"/>
              </a:lnSpc>
              <a:spcBef>
                <a:spcPts val="1600"/>
              </a:spcBef>
              <a:spcAft>
                <a:spcPts val="0"/>
              </a:spcAft>
              <a:buSzPts val="1600"/>
              <a:buFont typeface="Nunito Light"/>
              <a:buChar char="●"/>
              <a:defRPr sz="1600"/>
            </a:lvl4pPr>
            <a:lvl5pPr indent="-330200" lvl="4" marL="2286000" algn="l">
              <a:lnSpc>
                <a:spcPct val="115000"/>
              </a:lnSpc>
              <a:spcBef>
                <a:spcPts val="1600"/>
              </a:spcBef>
              <a:spcAft>
                <a:spcPts val="0"/>
              </a:spcAft>
              <a:buSzPts val="1600"/>
              <a:buFont typeface="Nunito Light"/>
              <a:buChar char="○"/>
              <a:defRPr sz="1600"/>
            </a:lvl5pPr>
            <a:lvl6pPr indent="-330200" lvl="5" marL="2743200" algn="l">
              <a:lnSpc>
                <a:spcPct val="115000"/>
              </a:lnSpc>
              <a:spcBef>
                <a:spcPts val="1600"/>
              </a:spcBef>
              <a:spcAft>
                <a:spcPts val="0"/>
              </a:spcAft>
              <a:buSzPts val="1600"/>
              <a:buFont typeface="Nunito Light"/>
              <a:buChar char="■"/>
              <a:defRPr sz="1600"/>
            </a:lvl6pPr>
            <a:lvl7pPr indent="-330200" lvl="6" marL="3200400" algn="l">
              <a:lnSpc>
                <a:spcPct val="115000"/>
              </a:lnSpc>
              <a:spcBef>
                <a:spcPts val="1600"/>
              </a:spcBef>
              <a:spcAft>
                <a:spcPts val="0"/>
              </a:spcAft>
              <a:buSzPts val="1600"/>
              <a:buFont typeface="Nunito Light"/>
              <a:buChar char="●"/>
              <a:defRPr sz="1600"/>
            </a:lvl7pPr>
            <a:lvl8pPr indent="-330200" lvl="7" marL="3657600" algn="l">
              <a:lnSpc>
                <a:spcPct val="115000"/>
              </a:lnSpc>
              <a:spcBef>
                <a:spcPts val="1600"/>
              </a:spcBef>
              <a:spcAft>
                <a:spcPts val="0"/>
              </a:spcAft>
              <a:buSzPts val="1600"/>
              <a:buFont typeface="Nunito Light"/>
              <a:buChar char="○"/>
              <a:defRPr sz="1600"/>
            </a:lvl8pPr>
            <a:lvl9pPr indent="-330200" lvl="8" marL="4114800" algn="l">
              <a:lnSpc>
                <a:spcPct val="115000"/>
              </a:lnSpc>
              <a:spcBef>
                <a:spcPts val="1600"/>
              </a:spcBef>
              <a:spcAft>
                <a:spcPts val="1600"/>
              </a:spcAft>
              <a:buSzPts val="1600"/>
              <a:buFont typeface="Nunito Light"/>
              <a:buChar char="■"/>
              <a:defRPr sz="1600"/>
            </a:lvl9pPr>
          </a:lstStyle>
          <a:p/>
        </p:txBody>
      </p:sp>
      <p:sp>
        <p:nvSpPr>
          <p:cNvPr id="70" name="Google Shape;70;p42"/>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43"/>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3"/>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3"/>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3"/>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3"/>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3"/>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3"/>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3"/>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3"/>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3"/>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3"/>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3"/>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3"/>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3"/>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3"/>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1" name="Google Shape;91;p43"/>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92" name="Shape 92"/>
        <p:cNvGrpSpPr/>
        <p:nvPr/>
      </p:nvGrpSpPr>
      <p:grpSpPr>
        <a:xfrm>
          <a:off x="0" y="0"/>
          <a:ext cx="0" cy="0"/>
          <a:chOff x="0" y="0"/>
          <a:chExt cx="0" cy="0"/>
        </a:xfrm>
      </p:grpSpPr>
      <p:sp>
        <p:nvSpPr>
          <p:cNvPr id="93" name="Google Shape;93;p44"/>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4"/>
          <p:cNvSpPr txBox="1"/>
          <p:nvPr>
            <p:ph idx="1" type="body"/>
          </p:nvPr>
        </p:nvSpPr>
        <p:spPr>
          <a:xfrm>
            <a:off x="4579525" y="2388200"/>
            <a:ext cx="39327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a:lvl2pPr>
            <a:lvl3pPr indent="-323850" lvl="2" marL="1371600" algn="l">
              <a:lnSpc>
                <a:spcPct val="115000"/>
              </a:lnSpc>
              <a:spcBef>
                <a:spcPts val="1600"/>
              </a:spcBef>
              <a:spcAft>
                <a:spcPts val="0"/>
              </a:spcAft>
              <a:buSzPts val="1500"/>
              <a:buChar char="■"/>
              <a:defRPr/>
            </a:lvl3pPr>
            <a:lvl4pPr indent="-323850" lvl="3" marL="1828800" algn="l">
              <a:lnSpc>
                <a:spcPct val="115000"/>
              </a:lnSpc>
              <a:spcBef>
                <a:spcPts val="1600"/>
              </a:spcBef>
              <a:spcAft>
                <a:spcPts val="0"/>
              </a:spcAft>
              <a:buSzPts val="15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1150" lvl="6" marL="3200400" algn="l">
              <a:lnSpc>
                <a:spcPct val="115000"/>
              </a:lnSpc>
              <a:spcBef>
                <a:spcPts val="1600"/>
              </a:spcBef>
              <a:spcAft>
                <a:spcPts val="0"/>
              </a:spcAft>
              <a:buSzPts val="1300"/>
              <a:buChar char="●"/>
              <a:defRPr/>
            </a:lvl7pPr>
            <a:lvl8pPr indent="-311150" lvl="7" marL="3657600" algn="l">
              <a:lnSpc>
                <a:spcPct val="115000"/>
              </a:lnSpc>
              <a:spcBef>
                <a:spcPts val="1600"/>
              </a:spcBef>
              <a:spcAft>
                <a:spcPts val="0"/>
              </a:spcAft>
              <a:buSzPts val="1300"/>
              <a:buChar char="○"/>
              <a:defRPr/>
            </a:lvl8pPr>
            <a:lvl9pPr indent="-317500" lvl="8" marL="4114800" algn="l">
              <a:lnSpc>
                <a:spcPct val="115000"/>
              </a:lnSpc>
              <a:spcBef>
                <a:spcPts val="1600"/>
              </a:spcBef>
              <a:spcAft>
                <a:spcPts val="1600"/>
              </a:spcAft>
              <a:buSzPts val="1400"/>
              <a:buChar char="■"/>
              <a:defRPr/>
            </a:lvl9pPr>
          </a:lstStyle>
          <a:p/>
        </p:txBody>
      </p:sp>
      <p:sp>
        <p:nvSpPr>
          <p:cNvPr id="95" name="Google Shape;95;p44"/>
          <p:cNvSpPr txBox="1"/>
          <p:nvPr>
            <p:ph type="title"/>
          </p:nvPr>
        </p:nvSpPr>
        <p:spPr>
          <a:xfrm>
            <a:off x="4579531" y="1714800"/>
            <a:ext cx="39633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r">
              <a:lnSpc>
                <a:spcPct val="100000"/>
              </a:lnSpc>
              <a:spcBef>
                <a:spcPts val="0"/>
              </a:spcBef>
              <a:spcAft>
                <a:spcPts val="0"/>
              </a:spcAft>
              <a:buSzPts val="2800"/>
              <a:buNone/>
              <a:defRPr sz="3000"/>
            </a:lvl2pPr>
            <a:lvl3pPr lvl="2" algn="r">
              <a:lnSpc>
                <a:spcPct val="100000"/>
              </a:lnSpc>
              <a:spcBef>
                <a:spcPts val="0"/>
              </a:spcBef>
              <a:spcAft>
                <a:spcPts val="0"/>
              </a:spcAft>
              <a:buSzPts val="2800"/>
              <a:buNone/>
              <a:defRPr sz="3000"/>
            </a:lvl3pPr>
            <a:lvl4pPr lvl="3" algn="r">
              <a:lnSpc>
                <a:spcPct val="100000"/>
              </a:lnSpc>
              <a:spcBef>
                <a:spcPts val="0"/>
              </a:spcBef>
              <a:spcAft>
                <a:spcPts val="0"/>
              </a:spcAft>
              <a:buSzPts val="2800"/>
              <a:buNone/>
              <a:defRPr sz="3000"/>
            </a:lvl4pPr>
            <a:lvl5pPr lvl="4" algn="r">
              <a:lnSpc>
                <a:spcPct val="100000"/>
              </a:lnSpc>
              <a:spcBef>
                <a:spcPts val="0"/>
              </a:spcBef>
              <a:spcAft>
                <a:spcPts val="0"/>
              </a:spcAft>
              <a:buSzPts val="2800"/>
              <a:buNone/>
              <a:defRPr sz="3000"/>
            </a:lvl5pPr>
            <a:lvl6pPr lvl="5" algn="r">
              <a:lnSpc>
                <a:spcPct val="100000"/>
              </a:lnSpc>
              <a:spcBef>
                <a:spcPts val="0"/>
              </a:spcBef>
              <a:spcAft>
                <a:spcPts val="0"/>
              </a:spcAft>
              <a:buSzPts val="2800"/>
              <a:buNone/>
              <a:defRPr sz="3000"/>
            </a:lvl6pPr>
            <a:lvl7pPr lvl="6" algn="r">
              <a:lnSpc>
                <a:spcPct val="100000"/>
              </a:lnSpc>
              <a:spcBef>
                <a:spcPts val="0"/>
              </a:spcBef>
              <a:spcAft>
                <a:spcPts val="0"/>
              </a:spcAft>
              <a:buSzPts val="2800"/>
              <a:buNone/>
              <a:defRPr sz="3000"/>
            </a:lvl7pPr>
            <a:lvl8pPr lvl="7" algn="r">
              <a:lnSpc>
                <a:spcPct val="100000"/>
              </a:lnSpc>
              <a:spcBef>
                <a:spcPts val="0"/>
              </a:spcBef>
              <a:spcAft>
                <a:spcPts val="0"/>
              </a:spcAft>
              <a:buSzPts val="2800"/>
              <a:buNone/>
              <a:defRPr sz="3000"/>
            </a:lvl8pPr>
            <a:lvl9pPr lvl="8" algn="r">
              <a:lnSpc>
                <a:spcPct val="100000"/>
              </a:lnSpc>
              <a:spcBef>
                <a:spcPts val="0"/>
              </a:spcBef>
              <a:spcAft>
                <a:spcPts val="0"/>
              </a:spcAft>
              <a:buSzPts val="2800"/>
              <a:buNone/>
              <a:defRPr sz="3000"/>
            </a:lvl9pPr>
          </a:lstStyle>
          <a:p/>
        </p:txBody>
      </p:sp>
      <p:sp>
        <p:nvSpPr>
          <p:cNvPr id="96" name="Google Shape;96;p44"/>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4"/>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4"/>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4"/>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4"/>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4"/>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4"/>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4"/>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4"/>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4"/>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4"/>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4"/>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4"/>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4"/>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4"/>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4"/>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4"/>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4"/>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4"/>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4"/>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4"/>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4"/>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4"/>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4"/>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4"/>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4"/>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4"/>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4"/>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4"/>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4"/>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4"/>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4"/>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128" name="Shape 128"/>
        <p:cNvGrpSpPr/>
        <p:nvPr/>
      </p:nvGrpSpPr>
      <p:grpSpPr>
        <a:xfrm>
          <a:off x="0" y="0"/>
          <a:ext cx="0" cy="0"/>
          <a:chOff x="0" y="0"/>
          <a:chExt cx="0" cy="0"/>
        </a:xfrm>
      </p:grpSpPr>
      <p:sp>
        <p:nvSpPr>
          <p:cNvPr id="129" name="Google Shape;129;p45"/>
          <p:cNvSpPr txBox="1"/>
          <p:nvPr>
            <p:ph type="ctrTitle"/>
          </p:nvPr>
        </p:nvSpPr>
        <p:spPr>
          <a:xfrm flipH="1">
            <a:off x="2266008" y="1775350"/>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30" name="Google Shape;130;p45"/>
          <p:cNvSpPr txBox="1"/>
          <p:nvPr>
            <p:ph idx="2" type="ctrTitle"/>
          </p:nvPr>
        </p:nvSpPr>
        <p:spPr>
          <a:xfrm flipH="1">
            <a:off x="4714188" y="1775427"/>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31" name="Google Shape;131;p45"/>
          <p:cNvSpPr txBox="1"/>
          <p:nvPr>
            <p:ph idx="1" type="subTitle"/>
          </p:nvPr>
        </p:nvSpPr>
        <p:spPr>
          <a:xfrm flipH="1">
            <a:off x="4714175" y="2208199"/>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32" name="Google Shape;132;p45"/>
          <p:cNvSpPr txBox="1"/>
          <p:nvPr>
            <p:ph idx="3" type="ctrTitle"/>
          </p:nvPr>
        </p:nvSpPr>
        <p:spPr>
          <a:xfrm flipH="1">
            <a:off x="2266001" y="3155675"/>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33" name="Google Shape;133;p45"/>
          <p:cNvSpPr txBox="1"/>
          <p:nvPr>
            <p:ph idx="4" type="subTitle"/>
          </p:nvPr>
        </p:nvSpPr>
        <p:spPr>
          <a:xfrm flipH="1">
            <a:off x="2266000" y="3585925"/>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34" name="Google Shape;134;p45"/>
          <p:cNvSpPr txBox="1"/>
          <p:nvPr>
            <p:ph idx="5" type="ctrTitle"/>
          </p:nvPr>
        </p:nvSpPr>
        <p:spPr>
          <a:xfrm flipH="1">
            <a:off x="4714200" y="3155754"/>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35" name="Google Shape;135;p45"/>
          <p:cNvSpPr txBox="1"/>
          <p:nvPr>
            <p:ph idx="6" type="subTitle"/>
          </p:nvPr>
        </p:nvSpPr>
        <p:spPr>
          <a:xfrm flipH="1">
            <a:off x="4714175" y="3585925"/>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36" name="Google Shape;136;p45"/>
          <p:cNvSpPr txBox="1"/>
          <p:nvPr>
            <p:ph idx="7"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137" name="Google Shape;137;p45"/>
          <p:cNvSpPr txBox="1"/>
          <p:nvPr>
            <p:ph idx="8" type="subTitle"/>
          </p:nvPr>
        </p:nvSpPr>
        <p:spPr>
          <a:xfrm flipH="1">
            <a:off x="2266008" y="2208197"/>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46"/>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Overpass Mono"/>
              <a:buNone/>
              <a:defRPr b="1" i="0" sz="2800" u="none" cap="none" strike="noStrike">
                <a:solidFill>
                  <a:schemeClr val="lt1"/>
                </a:solidFill>
                <a:latin typeface="Overpass Mono"/>
                <a:ea typeface="Overpass Mono"/>
                <a:cs typeface="Overpass Mono"/>
                <a:sym typeface="Overpass Mon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Anaheim"/>
              <a:buChar char="●"/>
              <a:defRPr b="0" i="0" sz="1800" u="none" cap="none" strike="noStrike">
                <a:solidFill>
                  <a:schemeClr val="lt1"/>
                </a:solidFill>
                <a:latin typeface="Anaheim"/>
                <a:ea typeface="Anaheim"/>
                <a:cs typeface="Anaheim"/>
                <a:sym typeface="Anaheim"/>
              </a:defRPr>
            </a:lvl1pPr>
            <a:lvl2pPr indent="-317500" lvl="1" marL="914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2pPr>
            <a:lvl3pPr indent="-317500" lvl="2" marL="1371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3pPr>
            <a:lvl4pPr indent="-317500" lvl="3" marL="18288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4pPr>
            <a:lvl5pPr indent="-317500" lvl="4" marL="22860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5pPr>
            <a:lvl6pPr indent="-317500" lvl="5" marL="27432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6pPr>
            <a:lvl7pPr indent="-317500" lvl="6" marL="3200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7pPr>
            <a:lvl8pPr indent="-317500" lvl="7" marL="3657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8pPr>
            <a:lvl9pPr indent="-317500" lvl="8" marL="4114800" marR="0" rtl="0" algn="l">
              <a:lnSpc>
                <a:spcPct val="115000"/>
              </a:lnSpc>
              <a:spcBef>
                <a:spcPts val="1600"/>
              </a:spcBef>
              <a:spcAft>
                <a:spcPts val="160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s://www.kaggle.com/aitude/ashrae-missing-weather-data-handling"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9.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39.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
          <p:cNvSpPr txBox="1"/>
          <p:nvPr>
            <p:ph type="ctrTitle"/>
          </p:nvPr>
        </p:nvSpPr>
        <p:spPr>
          <a:xfrm>
            <a:off x="718575" y="1369045"/>
            <a:ext cx="8520600" cy="1910400"/>
          </a:xfrm>
          <a:prstGeom prst="rect">
            <a:avLst/>
          </a:prstGeom>
          <a:noFill/>
          <a:ln>
            <a:noFill/>
          </a:ln>
        </p:spPr>
        <p:txBody>
          <a:bodyPr anchorCtr="0" anchor="b" bIns="0" lIns="91425" spcFirstLastPara="1" rIns="91425" wrap="square" tIns="91425">
            <a:noAutofit/>
          </a:bodyPr>
          <a:lstStyle/>
          <a:p>
            <a:pPr indent="0" lvl="0" marL="0" rtl="0" algn="l">
              <a:lnSpc>
                <a:spcPct val="80000"/>
              </a:lnSpc>
              <a:spcBef>
                <a:spcPts val="0"/>
              </a:spcBef>
              <a:spcAft>
                <a:spcPts val="0"/>
              </a:spcAft>
              <a:buSzPts val="7400"/>
              <a:buNone/>
            </a:pPr>
            <a:r>
              <a:rPr lang="en-US" sz="6600"/>
              <a:t>Building Energy</a:t>
            </a:r>
            <a:endParaRPr/>
          </a:p>
          <a:p>
            <a:pPr indent="0" lvl="0" marL="0" rtl="0" algn="l">
              <a:lnSpc>
                <a:spcPct val="80000"/>
              </a:lnSpc>
              <a:spcBef>
                <a:spcPts val="0"/>
              </a:spcBef>
              <a:spcAft>
                <a:spcPts val="0"/>
              </a:spcAft>
              <a:buSzPts val="7400"/>
              <a:buNone/>
            </a:pPr>
            <a:r>
              <a:rPr lang="en-US"/>
              <a:t>Project</a:t>
            </a:r>
            <a:endParaRPr/>
          </a:p>
        </p:txBody>
      </p:sp>
      <p:sp>
        <p:nvSpPr>
          <p:cNvPr id="146" name="Google Shape;146;p1"/>
          <p:cNvSpPr txBox="1"/>
          <p:nvPr>
            <p:ph idx="1" type="subTitle"/>
          </p:nvPr>
        </p:nvSpPr>
        <p:spPr>
          <a:xfrm>
            <a:off x="769050" y="3396100"/>
            <a:ext cx="8520600" cy="792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100"/>
              <a:buNone/>
            </a:pPr>
            <a:r>
              <a:rPr lang="en-US">
                <a:solidFill>
                  <a:schemeClr val="dk2"/>
                </a:solidFill>
              </a:rPr>
              <a:t>Syed Ali Raza (10758930)</a:t>
            </a:r>
            <a:endParaRPr/>
          </a:p>
          <a:p>
            <a:pPr indent="0" lvl="0" marL="0" rtl="0" algn="l">
              <a:lnSpc>
                <a:spcPct val="100000"/>
              </a:lnSpc>
              <a:spcBef>
                <a:spcPts val="0"/>
              </a:spcBef>
              <a:spcAft>
                <a:spcPts val="0"/>
              </a:spcAft>
              <a:buSzPts val="2100"/>
              <a:buNone/>
            </a:pPr>
            <a:r>
              <a:rPr lang="en-US" sz="2100">
                <a:solidFill>
                  <a:schemeClr val="dk2"/>
                </a:solidFill>
              </a:rPr>
              <a:t>Laith Omaran Hisham Al Gazali (10780691)</a:t>
            </a:r>
            <a:endParaRPr sz="21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idx="7" type="title"/>
          </p:nvPr>
        </p:nvSpPr>
        <p:spPr>
          <a:xfrm>
            <a:off x="1278050" y="321769"/>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Data Explanation</a:t>
            </a:r>
            <a:endParaRPr/>
          </a:p>
        </p:txBody>
      </p:sp>
      <p:sp>
        <p:nvSpPr>
          <p:cNvPr id="213" name="Google Shape;213;p10"/>
          <p:cNvSpPr txBox="1"/>
          <p:nvPr/>
        </p:nvSpPr>
        <p:spPr>
          <a:xfrm>
            <a:off x="5236368" y="1181400"/>
            <a:ext cx="3686175" cy="372635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Electricity shows a slightly different distribution than other categories.</a:t>
            </a:r>
            <a:endParaRPr/>
          </a:p>
          <a:p>
            <a:pPr indent="0" lvl="0" marL="0" marR="0" rtl="0" algn="ctr">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Chilled water and steam meter reading shows similar distributions with close mean values.</a:t>
            </a:r>
            <a:endParaRPr/>
          </a:p>
          <a:p>
            <a:pPr indent="0" lvl="0" marL="0" marR="0" rtl="0" algn="ctr">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Hot water has the least number of datapoints and has more spikes than the other categories.</a:t>
            </a:r>
            <a:endParaRPr/>
          </a:p>
        </p:txBody>
      </p:sp>
      <p:pic>
        <p:nvPicPr>
          <p:cNvPr id="214" name="Google Shape;214;p10"/>
          <p:cNvPicPr preferRelativeResize="0"/>
          <p:nvPr/>
        </p:nvPicPr>
        <p:blipFill rotWithShape="1">
          <a:blip r:embed="rId3">
            <a:alphaModFix/>
          </a:blip>
          <a:srcRect b="0" l="0" r="0" t="0"/>
          <a:stretch/>
        </p:blipFill>
        <p:spPr>
          <a:xfrm>
            <a:off x="142874" y="1181400"/>
            <a:ext cx="5093493" cy="28976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1"/>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US"/>
              <a:t>Feature Engineering</a:t>
            </a:r>
            <a:endParaRPr/>
          </a:p>
        </p:txBody>
      </p:sp>
      <p:sp>
        <p:nvSpPr>
          <p:cNvPr id="220" name="Google Shape;220;p11"/>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US"/>
              <a:t>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
          <p:cNvSpPr txBox="1"/>
          <p:nvPr>
            <p:ph type="title"/>
          </p:nvPr>
        </p:nvSpPr>
        <p:spPr>
          <a:xfrm>
            <a:off x="127800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Null Values in the data set</a:t>
            </a:r>
            <a:endParaRPr/>
          </a:p>
        </p:txBody>
      </p:sp>
      <p:grpSp>
        <p:nvGrpSpPr>
          <p:cNvPr id="226" name="Google Shape;226;p12"/>
          <p:cNvGrpSpPr/>
          <p:nvPr/>
        </p:nvGrpSpPr>
        <p:grpSpPr>
          <a:xfrm>
            <a:off x="6739789" y="2872050"/>
            <a:ext cx="2404115" cy="2123775"/>
            <a:chOff x="6739789" y="1500450"/>
            <a:chExt cx="2404115" cy="2123775"/>
          </a:xfrm>
        </p:grpSpPr>
        <p:sp>
          <p:nvSpPr>
            <p:cNvPr id="227" name="Google Shape;227;p12"/>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2"/>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2"/>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2"/>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2"/>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 name="Google Shape;232;p12"/>
          <p:cNvGrpSpPr/>
          <p:nvPr/>
        </p:nvGrpSpPr>
        <p:grpSpPr>
          <a:xfrm>
            <a:off x="10" y="128850"/>
            <a:ext cx="2428766" cy="2123775"/>
            <a:chOff x="10" y="1500450"/>
            <a:chExt cx="2428766" cy="2123775"/>
          </a:xfrm>
        </p:grpSpPr>
        <p:sp>
          <p:nvSpPr>
            <p:cNvPr id="233" name="Google Shape;233;p12"/>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2"/>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2"/>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2"/>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7" name="Google Shape;237;p12"/>
          <p:cNvPicPr preferRelativeResize="0"/>
          <p:nvPr/>
        </p:nvPicPr>
        <p:blipFill rotWithShape="1">
          <a:blip r:embed="rId3">
            <a:alphaModFix/>
          </a:blip>
          <a:srcRect b="0" l="0" r="0" t="0"/>
          <a:stretch/>
        </p:blipFill>
        <p:spPr>
          <a:xfrm>
            <a:off x="869157" y="1226550"/>
            <a:ext cx="2533650" cy="1562100"/>
          </a:xfrm>
          <a:prstGeom prst="rect">
            <a:avLst/>
          </a:prstGeom>
          <a:noFill/>
          <a:ln>
            <a:noFill/>
          </a:ln>
        </p:spPr>
      </p:pic>
      <p:pic>
        <p:nvPicPr>
          <p:cNvPr id="238" name="Google Shape;238;p12"/>
          <p:cNvPicPr preferRelativeResize="0"/>
          <p:nvPr/>
        </p:nvPicPr>
        <p:blipFill rotWithShape="1">
          <a:blip r:embed="rId4">
            <a:alphaModFix/>
          </a:blip>
          <a:srcRect b="0" l="0" r="0" t="0"/>
          <a:stretch/>
        </p:blipFill>
        <p:spPr>
          <a:xfrm>
            <a:off x="4667250" y="1557600"/>
            <a:ext cx="2867025" cy="2628900"/>
          </a:xfrm>
          <a:prstGeom prst="rect">
            <a:avLst/>
          </a:prstGeom>
          <a:noFill/>
          <a:ln>
            <a:noFill/>
          </a:ln>
        </p:spPr>
      </p:pic>
      <p:pic>
        <p:nvPicPr>
          <p:cNvPr id="239" name="Google Shape;239;p12"/>
          <p:cNvPicPr preferRelativeResize="0"/>
          <p:nvPr/>
        </p:nvPicPr>
        <p:blipFill rotWithShape="1">
          <a:blip r:embed="rId5">
            <a:alphaModFix/>
          </a:blip>
          <a:srcRect b="0" l="0" r="0" t="0"/>
          <a:stretch/>
        </p:blipFill>
        <p:spPr>
          <a:xfrm>
            <a:off x="778669" y="2923250"/>
            <a:ext cx="2714625" cy="180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3"/>
          <p:cNvSpPr txBox="1"/>
          <p:nvPr>
            <p:ph type="title"/>
          </p:nvPr>
        </p:nvSpPr>
        <p:spPr>
          <a:xfrm>
            <a:off x="778669" y="343200"/>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Taking Care of the null values</a:t>
            </a:r>
            <a:endParaRPr/>
          </a:p>
        </p:txBody>
      </p:sp>
      <p:grpSp>
        <p:nvGrpSpPr>
          <p:cNvPr id="245" name="Google Shape;245;p13"/>
          <p:cNvGrpSpPr/>
          <p:nvPr/>
        </p:nvGrpSpPr>
        <p:grpSpPr>
          <a:xfrm>
            <a:off x="6739789" y="2872050"/>
            <a:ext cx="2404115" cy="2123775"/>
            <a:chOff x="6739789" y="1500450"/>
            <a:chExt cx="2404115" cy="2123775"/>
          </a:xfrm>
        </p:grpSpPr>
        <p:sp>
          <p:nvSpPr>
            <p:cNvPr id="246" name="Google Shape;246;p1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13"/>
          <p:cNvGrpSpPr/>
          <p:nvPr/>
        </p:nvGrpSpPr>
        <p:grpSpPr>
          <a:xfrm>
            <a:off x="10" y="128850"/>
            <a:ext cx="2428766" cy="2123775"/>
            <a:chOff x="10" y="1500450"/>
            <a:chExt cx="2428766" cy="2123775"/>
          </a:xfrm>
        </p:grpSpPr>
        <p:sp>
          <p:nvSpPr>
            <p:cNvPr id="252" name="Google Shape;252;p1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6" name="Google Shape;256;p13"/>
          <p:cNvSpPr txBox="1"/>
          <p:nvPr/>
        </p:nvSpPr>
        <p:spPr>
          <a:xfrm>
            <a:off x="107156" y="914400"/>
            <a:ext cx="8815387" cy="3993356"/>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In the building data we take care of the null value by changing year built into the age. This is done by subtracting the year built with the current year. There were also so many missing values in floor count so we had dropped the floor count column.</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In the weather data we used the predefined method given by the organizers to guess the missing values and it can be found on the following link, </a:t>
            </a:r>
            <a:r>
              <a:rPr b="1" i="0" lang="en-US" sz="1600" u="sng" cap="none" strike="noStrike">
                <a:solidFill>
                  <a:schemeClr val="lt1"/>
                </a:solidFill>
                <a:latin typeface="Anaheim"/>
                <a:ea typeface="Anaheim"/>
                <a:cs typeface="Anaheim"/>
                <a:sym typeface="Anaheim"/>
                <a:hlinkClick r:id="rId3">
                  <a:extLst>
                    <a:ext uri="{A12FA001-AC4F-418D-AE19-62706E023703}">
                      <ahyp:hlinkClr val="tx"/>
                    </a:ext>
                  </a:extLst>
                </a:hlinkClick>
              </a:rPr>
              <a:t>https://www.kaggle.com/aitude/ashrae-missing-weather-data-handling</a:t>
            </a:r>
            <a:r>
              <a:rPr b="1" i="0" lang="en-US" sz="1600" u="none" cap="none" strike="noStrike">
                <a:solidFill>
                  <a:schemeClr val="lt1"/>
                </a:solidFill>
                <a:latin typeface="Anaheim"/>
                <a:ea typeface="Anaheim"/>
                <a:cs typeface="Anaheim"/>
                <a:sym typeface="Anaheim"/>
              </a:rPr>
              <a:t> </a:t>
            </a:r>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The method use for this purpose is to group the data by the site id, month and day of the month and then taking the mean and replacing Nan value with the mean.</a:t>
            </a:r>
            <a:endParaRPr/>
          </a:p>
        </p:txBody>
      </p:sp>
      <p:pic>
        <p:nvPicPr>
          <p:cNvPr id="257" name="Google Shape;257;p13"/>
          <p:cNvPicPr preferRelativeResize="0"/>
          <p:nvPr/>
        </p:nvPicPr>
        <p:blipFill rotWithShape="1">
          <a:blip r:embed="rId4">
            <a:alphaModFix/>
          </a:blip>
          <a:srcRect b="0" l="0" r="0" t="0"/>
          <a:stretch/>
        </p:blipFill>
        <p:spPr>
          <a:xfrm>
            <a:off x="751284" y="1888431"/>
            <a:ext cx="7477125" cy="13351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4"/>
          <p:cNvSpPr txBox="1"/>
          <p:nvPr>
            <p:ph type="title"/>
          </p:nvPr>
        </p:nvSpPr>
        <p:spPr>
          <a:xfrm>
            <a:off x="778669" y="343200"/>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Feature Addition</a:t>
            </a:r>
            <a:endParaRPr/>
          </a:p>
        </p:txBody>
      </p:sp>
      <p:grpSp>
        <p:nvGrpSpPr>
          <p:cNvPr id="263" name="Google Shape;263;p14"/>
          <p:cNvGrpSpPr/>
          <p:nvPr/>
        </p:nvGrpSpPr>
        <p:grpSpPr>
          <a:xfrm>
            <a:off x="6739789" y="2872050"/>
            <a:ext cx="2404115" cy="2123775"/>
            <a:chOff x="6739789" y="1500450"/>
            <a:chExt cx="2404115" cy="2123775"/>
          </a:xfrm>
        </p:grpSpPr>
        <p:sp>
          <p:nvSpPr>
            <p:cNvPr id="264" name="Google Shape;264;p1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14"/>
          <p:cNvGrpSpPr/>
          <p:nvPr/>
        </p:nvGrpSpPr>
        <p:grpSpPr>
          <a:xfrm>
            <a:off x="10" y="128850"/>
            <a:ext cx="2428766" cy="2123775"/>
            <a:chOff x="10" y="1500450"/>
            <a:chExt cx="2428766" cy="2123775"/>
          </a:xfrm>
        </p:grpSpPr>
        <p:sp>
          <p:nvSpPr>
            <p:cNvPr id="270" name="Google Shape;270;p1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4" name="Google Shape;274;p14"/>
          <p:cNvSpPr txBox="1"/>
          <p:nvPr/>
        </p:nvSpPr>
        <p:spPr>
          <a:xfrm>
            <a:off x="107156" y="914400"/>
            <a:ext cx="8815387" cy="3993356"/>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In the weather data we have added the month, season, and day of the week to check the seasonality of our data. </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After that I removed the other 3 meters and keep the meter of chilled water.</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p:txBody>
      </p:sp>
      <p:pic>
        <p:nvPicPr>
          <p:cNvPr id="275" name="Google Shape;275;p14"/>
          <p:cNvPicPr preferRelativeResize="0"/>
          <p:nvPr/>
        </p:nvPicPr>
        <p:blipFill rotWithShape="1">
          <a:blip r:embed="rId3">
            <a:alphaModFix/>
          </a:blip>
          <a:srcRect b="0" l="0" r="0" t="0"/>
          <a:stretch/>
        </p:blipFill>
        <p:spPr>
          <a:xfrm>
            <a:off x="964407" y="1646401"/>
            <a:ext cx="6693694" cy="2170475"/>
          </a:xfrm>
          <a:prstGeom prst="rect">
            <a:avLst/>
          </a:prstGeom>
          <a:noFill/>
          <a:ln>
            <a:noFill/>
          </a:ln>
        </p:spPr>
      </p:pic>
      <p:pic>
        <p:nvPicPr>
          <p:cNvPr id="276" name="Google Shape;276;p14"/>
          <p:cNvPicPr preferRelativeResize="0"/>
          <p:nvPr/>
        </p:nvPicPr>
        <p:blipFill rotWithShape="1">
          <a:blip r:embed="rId4">
            <a:alphaModFix/>
          </a:blip>
          <a:srcRect b="0" l="0" r="0" t="0"/>
          <a:stretch/>
        </p:blipFill>
        <p:spPr>
          <a:xfrm>
            <a:off x="2134791" y="4228625"/>
            <a:ext cx="4352925" cy="657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5"/>
          <p:cNvSpPr txBox="1"/>
          <p:nvPr>
            <p:ph type="title"/>
          </p:nvPr>
        </p:nvSpPr>
        <p:spPr>
          <a:xfrm>
            <a:off x="778669" y="343200"/>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Merged Data</a:t>
            </a:r>
            <a:endParaRPr/>
          </a:p>
        </p:txBody>
      </p:sp>
      <p:grpSp>
        <p:nvGrpSpPr>
          <p:cNvPr id="282" name="Google Shape;282;p15"/>
          <p:cNvGrpSpPr/>
          <p:nvPr/>
        </p:nvGrpSpPr>
        <p:grpSpPr>
          <a:xfrm>
            <a:off x="6739789" y="2872050"/>
            <a:ext cx="2404115" cy="2123775"/>
            <a:chOff x="6739789" y="1500450"/>
            <a:chExt cx="2404115" cy="2123775"/>
          </a:xfrm>
        </p:grpSpPr>
        <p:sp>
          <p:nvSpPr>
            <p:cNvPr id="283" name="Google Shape;283;p15"/>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5"/>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5"/>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5"/>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5"/>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15"/>
          <p:cNvGrpSpPr/>
          <p:nvPr/>
        </p:nvGrpSpPr>
        <p:grpSpPr>
          <a:xfrm>
            <a:off x="10" y="128850"/>
            <a:ext cx="2428766" cy="2123775"/>
            <a:chOff x="10" y="1500450"/>
            <a:chExt cx="2428766" cy="2123775"/>
          </a:xfrm>
        </p:grpSpPr>
        <p:sp>
          <p:nvSpPr>
            <p:cNvPr id="289" name="Google Shape;289;p15"/>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5"/>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5"/>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5"/>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 name="Google Shape;293;p15"/>
          <p:cNvSpPr txBox="1"/>
          <p:nvPr/>
        </p:nvSpPr>
        <p:spPr>
          <a:xfrm>
            <a:off x="107156" y="914400"/>
            <a:ext cx="8815387" cy="3993356"/>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After that I merged my 3 data sets to make one data set with 20 columns and 4182440 rows. </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After merging I got NaN values because number of rows of all the data sets were different. </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Later I will explain what approach I used to mitigate them because no model can work properly with these type of data.</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p:txBody>
      </p:sp>
      <p:pic>
        <p:nvPicPr>
          <p:cNvPr id="294" name="Google Shape;294;p15"/>
          <p:cNvPicPr preferRelativeResize="0"/>
          <p:nvPr/>
        </p:nvPicPr>
        <p:blipFill rotWithShape="1">
          <a:blip r:embed="rId3">
            <a:alphaModFix/>
          </a:blip>
          <a:srcRect b="0" l="0" r="0" t="0"/>
          <a:stretch/>
        </p:blipFill>
        <p:spPr>
          <a:xfrm>
            <a:off x="976311" y="1432875"/>
            <a:ext cx="7077075" cy="115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US"/>
              <a:t>Data Analysis</a:t>
            </a:r>
            <a:endParaRPr/>
          </a:p>
        </p:txBody>
      </p:sp>
      <p:sp>
        <p:nvSpPr>
          <p:cNvPr id="300" name="Google Shape;300;p16"/>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US"/>
              <a:t>03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778669" y="343200"/>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Corelation</a:t>
            </a:r>
            <a:endParaRPr/>
          </a:p>
        </p:txBody>
      </p:sp>
      <p:grpSp>
        <p:nvGrpSpPr>
          <p:cNvPr id="306" name="Google Shape;306;p17"/>
          <p:cNvGrpSpPr/>
          <p:nvPr/>
        </p:nvGrpSpPr>
        <p:grpSpPr>
          <a:xfrm>
            <a:off x="6739789" y="2872050"/>
            <a:ext cx="2404115" cy="2123775"/>
            <a:chOff x="6739789" y="1500450"/>
            <a:chExt cx="2404115" cy="2123775"/>
          </a:xfrm>
        </p:grpSpPr>
        <p:sp>
          <p:nvSpPr>
            <p:cNvPr id="307" name="Google Shape;307;p1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 name="Google Shape;312;p17"/>
          <p:cNvGrpSpPr/>
          <p:nvPr/>
        </p:nvGrpSpPr>
        <p:grpSpPr>
          <a:xfrm>
            <a:off x="10" y="128850"/>
            <a:ext cx="2428766" cy="2123775"/>
            <a:chOff x="10" y="1500450"/>
            <a:chExt cx="2428766" cy="2123775"/>
          </a:xfrm>
        </p:grpSpPr>
        <p:sp>
          <p:nvSpPr>
            <p:cNvPr id="313" name="Google Shape;313;p1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7" name="Google Shape;317;p17"/>
          <p:cNvSpPr txBox="1"/>
          <p:nvPr/>
        </p:nvSpPr>
        <p:spPr>
          <a:xfrm>
            <a:off x="107156" y="914400"/>
            <a:ext cx="8815387" cy="3993356"/>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We find the correlation among our dataset to the attended target which is meter reading using Pearson correlation.</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First, we find the correlation with the meter reading but we didn’t get strong correlation, the maximum we got were -0.028 for the age of the building and 0.049 for dew temperature.</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So, we improved the correlation of our dataset by taking correlation with the log of the meter reading, by doing this we improved the correlation by the factor of 10 (almost).</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p:txBody>
      </p:sp>
      <p:pic>
        <p:nvPicPr>
          <p:cNvPr id="318" name="Google Shape;318;p17"/>
          <p:cNvPicPr preferRelativeResize="0"/>
          <p:nvPr/>
        </p:nvPicPr>
        <p:blipFill rotWithShape="1">
          <a:blip r:embed="rId3">
            <a:alphaModFix/>
          </a:blip>
          <a:srcRect b="0" l="0" r="0" t="0"/>
          <a:stretch/>
        </p:blipFill>
        <p:spPr>
          <a:xfrm>
            <a:off x="1133994" y="2992396"/>
            <a:ext cx="6876011" cy="20456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8"/>
          <p:cNvSpPr txBox="1"/>
          <p:nvPr>
            <p:ph type="title"/>
          </p:nvPr>
        </p:nvSpPr>
        <p:spPr>
          <a:xfrm>
            <a:off x="778669" y="343200"/>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Feature List</a:t>
            </a:r>
            <a:endParaRPr/>
          </a:p>
        </p:txBody>
      </p:sp>
      <p:grpSp>
        <p:nvGrpSpPr>
          <p:cNvPr id="324" name="Google Shape;324;p18"/>
          <p:cNvGrpSpPr/>
          <p:nvPr/>
        </p:nvGrpSpPr>
        <p:grpSpPr>
          <a:xfrm>
            <a:off x="6739789" y="2872050"/>
            <a:ext cx="2404115" cy="2123775"/>
            <a:chOff x="6739789" y="1500450"/>
            <a:chExt cx="2404115" cy="2123775"/>
          </a:xfrm>
        </p:grpSpPr>
        <p:sp>
          <p:nvSpPr>
            <p:cNvPr id="325" name="Google Shape;325;p18"/>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8"/>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 name="Google Shape;330;p18"/>
          <p:cNvGrpSpPr/>
          <p:nvPr/>
        </p:nvGrpSpPr>
        <p:grpSpPr>
          <a:xfrm>
            <a:off x="10" y="128850"/>
            <a:ext cx="2428766" cy="2123775"/>
            <a:chOff x="10" y="1500450"/>
            <a:chExt cx="2428766" cy="2123775"/>
          </a:xfrm>
        </p:grpSpPr>
        <p:sp>
          <p:nvSpPr>
            <p:cNvPr id="331" name="Google Shape;331;p18"/>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8"/>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8"/>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5" name="Google Shape;335;p18"/>
          <p:cNvSpPr txBox="1"/>
          <p:nvPr/>
        </p:nvSpPr>
        <p:spPr>
          <a:xfrm>
            <a:off x="107156" y="914400"/>
            <a:ext cx="8815387" cy="3993356"/>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We define the feature list based on the result we obtained from correlation, such as we keep the features which have a correlation of &gt;=0.004 or &lt;=-0.004 with the log of meter reading.</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a:t>
            </a:r>
            <a:endParaRPr/>
          </a:p>
        </p:txBody>
      </p:sp>
      <p:pic>
        <p:nvPicPr>
          <p:cNvPr id="336" name="Google Shape;336;p18"/>
          <p:cNvPicPr preferRelativeResize="0"/>
          <p:nvPr/>
        </p:nvPicPr>
        <p:blipFill rotWithShape="1">
          <a:blip r:embed="rId3">
            <a:alphaModFix/>
          </a:blip>
          <a:srcRect b="0" l="0" r="0" t="0"/>
          <a:stretch/>
        </p:blipFill>
        <p:spPr>
          <a:xfrm>
            <a:off x="778669" y="1720770"/>
            <a:ext cx="7593986" cy="23806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9"/>
          <p:cNvSpPr txBox="1"/>
          <p:nvPr>
            <p:ph type="title"/>
          </p:nvPr>
        </p:nvSpPr>
        <p:spPr>
          <a:xfrm>
            <a:off x="778669" y="343200"/>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Train and Validation Sets</a:t>
            </a:r>
            <a:endParaRPr/>
          </a:p>
        </p:txBody>
      </p:sp>
      <p:grpSp>
        <p:nvGrpSpPr>
          <p:cNvPr id="342" name="Google Shape;342;p19"/>
          <p:cNvGrpSpPr/>
          <p:nvPr/>
        </p:nvGrpSpPr>
        <p:grpSpPr>
          <a:xfrm>
            <a:off x="6739789" y="2872050"/>
            <a:ext cx="2404115" cy="2123775"/>
            <a:chOff x="6739789" y="1500450"/>
            <a:chExt cx="2404115" cy="2123775"/>
          </a:xfrm>
        </p:grpSpPr>
        <p:sp>
          <p:nvSpPr>
            <p:cNvPr id="343" name="Google Shape;343;p19"/>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9"/>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9"/>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9"/>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9"/>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8" name="Google Shape;348;p19"/>
          <p:cNvGrpSpPr/>
          <p:nvPr/>
        </p:nvGrpSpPr>
        <p:grpSpPr>
          <a:xfrm>
            <a:off x="10" y="128850"/>
            <a:ext cx="2428766" cy="2123775"/>
            <a:chOff x="10" y="1500450"/>
            <a:chExt cx="2428766" cy="2123775"/>
          </a:xfrm>
        </p:grpSpPr>
        <p:sp>
          <p:nvSpPr>
            <p:cNvPr id="349" name="Google Shape;349;p19"/>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9"/>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9"/>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9"/>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3" name="Google Shape;353;p19"/>
          <p:cNvSpPr txBox="1"/>
          <p:nvPr/>
        </p:nvSpPr>
        <p:spPr>
          <a:xfrm>
            <a:off x="107156" y="935831"/>
            <a:ext cx="8815387" cy="3993356"/>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We divide the features and targets into 2 sets say X and Y, where X contains a set of 18 features and Y contains log meter reading which is our target.</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As I said earlier that in the feature set we have a lot of missing values so we choose the method method='ffill': Ffill or forward-fill which propagates the last observed non-null value forward until another non-null value is encountered.</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p:txBody>
      </p:sp>
      <p:pic>
        <p:nvPicPr>
          <p:cNvPr id="354" name="Google Shape;354;p19"/>
          <p:cNvPicPr preferRelativeResize="0"/>
          <p:nvPr/>
        </p:nvPicPr>
        <p:blipFill rotWithShape="1">
          <a:blip r:embed="rId3">
            <a:alphaModFix/>
          </a:blip>
          <a:srcRect b="0" l="0" r="0" t="0"/>
          <a:stretch/>
        </p:blipFill>
        <p:spPr>
          <a:xfrm>
            <a:off x="2503884" y="1665900"/>
            <a:ext cx="3971925" cy="552450"/>
          </a:xfrm>
          <a:prstGeom prst="rect">
            <a:avLst/>
          </a:prstGeom>
          <a:noFill/>
          <a:ln>
            <a:noFill/>
          </a:ln>
        </p:spPr>
      </p:pic>
      <p:pic>
        <p:nvPicPr>
          <p:cNvPr id="355" name="Google Shape;355;p19"/>
          <p:cNvPicPr preferRelativeResize="0"/>
          <p:nvPr/>
        </p:nvPicPr>
        <p:blipFill rotWithShape="1">
          <a:blip r:embed="rId4">
            <a:alphaModFix/>
          </a:blip>
          <a:srcRect b="0" l="0" r="0" t="0"/>
          <a:stretch/>
        </p:blipFill>
        <p:spPr>
          <a:xfrm>
            <a:off x="2838450" y="3414225"/>
            <a:ext cx="3467100" cy="33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idx="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TABLE OF CONTENTS</a:t>
            </a:r>
            <a:endParaRPr/>
          </a:p>
        </p:txBody>
      </p:sp>
      <p:sp>
        <p:nvSpPr>
          <p:cNvPr id="152" name="Google Shape;152;p2"/>
          <p:cNvSpPr txBox="1"/>
          <p:nvPr>
            <p:ph type="ctrTitle"/>
          </p:nvPr>
        </p:nvSpPr>
        <p:spPr>
          <a:xfrm flipH="1">
            <a:off x="2189800" y="1848349"/>
            <a:ext cx="2163900" cy="2409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3500"/>
              <a:buNone/>
            </a:pPr>
            <a:r>
              <a:rPr b="1" lang="en-US" sz="3500"/>
              <a:t>01</a:t>
            </a:r>
            <a:endParaRPr b="1" sz="3500"/>
          </a:p>
        </p:txBody>
      </p:sp>
      <p:sp>
        <p:nvSpPr>
          <p:cNvPr id="153" name="Google Shape;153;p2"/>
          <p:cNvSpPr txBox="1"/>
          <p:nvPr>
            <p:ph idx="1" type="subTitle"/>
          </p:nvPr>
        </p:nvSpPr>
        <p:spPr>
          <a:xfrm flipH="1">
            <a:off x="2189801" y="2162325"/>
            <a:ext cx="2163900" cy="4266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200"/>
              <a:buNone/>
            </a:pPr>
            <a:r>
              <a:rPr lang="en-US"/>
              <a:t>Data Explanation</a:t>
            </a:r>
            <a:endParaRPr b="1" sz="2200">
              <a:latin typeface="Overpass Mono"/>
              <a:ea typeface="Overpass Mono"/>
              <a:cs typeface="Overpass Mono"/>
              <a:sym typeface="Overpass Mono"/>
            </a:endParaRPr>
          </a:p>
        </p:txBody>
      </p:sp>
      <p:sp>
        <p:nvSpPr>
          <p:cNvPr id="154" name="Google Shape;154;p2"/>
          <p:cNvSpPr txBox="1"/>
          <p:nvPr>
            <p:ph idx="2" type="ctrTitle"/>
          </p:nvPr>
        </p:nvSpPr>
        <p:spPr>
          <a:xfrm flipH="1">
            <a:off x="4811675" y="1848401"/>
            <a:ext cx="2163900" cy="2409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SzPts val="3500"/>
              <a:buNone/>
            </a:pPr>
            <a:r>
              <a:rPr b="1" lang="en-US" sz="3500"/>
              <a:t>03</a:t>
            </a:r>
            <a:endParaRPr b="1" sz="3500"/>
          </a:p>
        </p:txBody>
      </p:sp>
      <p:sp>
        <p:nvSpPr>
          <p:cNvPr id="155" name="Google Shape;155;p2"/>
          <p:cNvSpPr txBox="1"/>
          <p:nvPr>
            <p:ph idx="3" type="subTitle"/>
          </p:nvPr>
        </p:nvSpPr>
        <p:spPr>
          <a:xfrm flipH="1">
            <a:off x="4811675" y="2163531"/>
            <a:ext cx="2163900" cy="426600"/>
          </a:xfrm>
          <a:prstGeom prst="rect">
            <a:avLst/>
          </a:prstGeom>
          <a:noFill/>
          <a:ln>
            <a:noFill/>
          </a:ln>
        </p:spPr>
        <p:txBody>
          <a:bodyPr anchorCtr="0" anchor="t" bIns="0" lIns="91425" spcFirstLastPara="1" rIns="91425" wrap="square" tIns="0">
            <a:noAutofit/>
          </a:bodyPr>
          <a:lstStyle/>
          <a:p>
            <a:pPr indent="0" lvl="0" marL="0" rtl="0" algn="r">
              <a:lnSpc>
                <a:spcPct val="100000"/>
              </a:lnSpc>
              <a:spcBef>
                <a:spcPts val="0"/>
              </a:spcBef>
              <a:spcAft>
                <a:spcPts val="0"/>
              </a:spcAft>
              <a:buSzPts val="2200"/>
              <a:buNone/>
            </a:pPr>
            <a:r>
              <a:rPr lang="en-US"/>
              <a:t>Data Analysation</a:t>
            </a:r>
            <a:endParaRPr b="1" sz="2200">
              <a:latin typeface="Overpass Mono"/>
              <a:ea typeface="Overpass Mono"/>
              <a:cs typeface="Overpass Mono"/>
              <a:sym typeface="Overpass Mono"/>
            </a:endParaRPr>
          </a:p>
        </p:txBody>
      </p:sp>
      <p:sp>
        <p:nvSpPr>
          <p:cNvPr id="156" name="Google Shape;156;p2"/>
          <p:cNvSpPr txBox="1"/>
          <p:nvPr>
            <p:ph idx="6" type="ctrTitle"/>
          </p:nvPr>
        </p:nvSpPr>
        <p:spPr>
          <a:xfrm flipH="1">
            <a:off x="2189800" y="3258286"/>
            <a:ext cx="2163900" cy="2409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3500"/>
              <a:buNone/>
            </a:pPr>
            <a:r>
              <a:rPr lang="en-US"/>
              <a:t>02</a:t>
            </a:r>
            <a:endParaRPr/>
          </a:p>
        </p:txBody>
      </p:sp>
      <p:sp>
        <p:nvSpPr>
          <p:cNvPr id="157" name="Google Shape;157;p2"/>
          <p:cNvSpPr txBox="1"/>
          <p:nvPr>
            <p:ph idx="7" type="subTitle"/>
          </p:nvPr>
        </p:nvSpPr>
        <p:spPr>
          <a:xfrm flipH="1">
            <a:off x="2189801" y="3572262"/>
            <a:ext cx="2163900" cy="4266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200"/>
              <a:buNone/>
            </a:pPr>
            <a:r>
              <a:rPr lang="en-US"/>
              <a:t>Feature Engineering</a:t>
            </a:r>
            <a:endParaRPr/>
          </a:p>
        </p:txBody>
      </p:sp>
      <p:sp>
        <p:nvSpPr>
          <p:cNvPr id="158" name="Google Shape;158;p2"/>
          <p:cNvSpPr txBox="1"/>
          <p:nvPr>
            <p:ph idx="8" type="ctrTitle"/>
          </p:nvPr>
        </p:nvSpPr>
        <p:spPr>
          <a:xfrm flipH="1">
            <a:off x="4811675" y="3258338"/>
            <a:ext cx="2163900" cy="2409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SzPts val="3500"/>
              <a:buNone/>
            </a:pPr>
            <a:r>
              <a:rPr lang="en-US"/>
              <a:t>04</a:t>
            </a:r>
            <a:endParaRPr/>
          </a:p>
        </p:txBody>
      </p:sp>
      <p:sp>
        <p:nvSpPr>
          <p:cNvPr id="159" name="Google Shape;159;p2"/>
          <p:cNvSpPr txBox="1"/>
          <p:nvPr>
            <p:ph idx="9" type="subTitle"/>
          </p:nvPr>
        </p:nvSpPr>
        <p:spPr>
          <a:xfrm flipH="1">
            <a:off x="4650581" y="3572262"/>
            <a:ext cx="2957512" cy="426600"/>
          </a:xfrm>
          <a:prstGeom prst="rect">
            <a:avLst/>
          </a:prstGeom>
          <a:noFill/>
          <a:ln>
            <a:noFill/>
          </a:ln>
        </p:spPr>
        <p:txBody>
          <a:bodyPr anchorCtr="0" anchor="t" bIns="0" lIns="91425" spcFirstLastPara="1" rIns="91425" wrap="square" tIns="0">
            <a:noAutofit/>
          </a:bodyPr>
          <a:lstStyle/>
          <a:p>
            <a:pPr indent="0" lvl="0" marL="0" rtl="0" algn="r">
              <a:lnSpc>
                <a:spcPct val="100000"/>
              </a:lnSpc>
              <a:spcBef>
                <a:spcPts val="0"/>
              </a:spcBef>
              <a:spcAft>
                <a:spcPts val="0"/>
              </a:spcAft>
              <a:buSzPts val="2200"/>
              <a:buNone/>
            </a:pPr>
            <a:r>
              <a:rPr lang="en-US"/>
              <a:t>Machine Learning Model</a:t>
            </a:r>
            <a:endParaRPr/>
          </a:p>
          <a:p>
            <a:pPr indent="0" lvl="0" marL="0" rtl="0" algn="r">
              <a:lnSpc>
                <a:spcPct val="100000"/>
              </a:lnSpc>
              <a:spcBef>
                <a:spcPts val="0"/>
              </a:spcBef>
              <a:spcAft>
                <a:spcPts val="0"/>
              </a:spcAft>
              <a:buSzPts val="2200"/>
              <a:buNone/>
            </a:pPr>
            <a:r>
              <a:t/>
            </a:r>
            <a:endParaRPr/>
          </a:p>
          <a:p>
            <a:pPr indent="0" lvl="0" marL="0" rtl="0" algn="r">
              <a:lnSpc>
                <a:spcPct val="100000"/>
              </a:lnSpc>
              <a:spcBef>
                <a:spcPts val="0"/>
              </a:spcBef>
              <a:spcAft>
                <a:spcPts val="0"/>
              </a:spcAft>
              <a:buSzPts val="2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0"/>
          <p:cNvSpPr txBox="1"/>
          <p:nvPr>
            <p:ph type="title"/>
          </p:nvPr>
        </p:nvSpPr>
        <p:spPr>
          <a:xfrm>
            <a:off x="778669" y="343200"/>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Train and Validation Sets</a:t>
            </a:r>
            <a:endParaRPr/>
          </a:p>
        </p:txBody>
      </p:sp>
      <p:grpSp>
        <p:nvGrpSpPr>
          <p:cNvPr id="361" name="Google Shape;361;p20"/>
          <p:cNvGrpSpPr/>
          <p:nvPr/>
        </p:nvGrpSpPr>
        <p:grpSpPr>
          <a:xfrm>
            <a:off x="6739789" y="2872050"/>
            <a:ext cx="2404115" cy="2123775"/>
            <a:chOff x="6739789" y="1500450"/>
            <a:chExt cx="2404115" cy="2123775"/>
          </a:xfrm>
        </p:grpSpPr>
        <p:sp>
          <p:nvSpPr>
            <p:cNvPr id="362" name="Google Shape;362;p20"/>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0"/>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0"/>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0"/>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0"/>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 name="Google Shape;367;p20"/>
          <p:cNvGrpSpPr/>
          <p:nvPr/>
        </p:nvGrpSpPr>
        <p:grpSpPr>
          <a:xfrm>
            <a:off x="10" y="128850"/>
            <a:ext cx="2428766" cy="2123775"/>
            <a:chOff x="10" y="1500450"/>
            <a:chExt cx="2428766" cy="2123775"/>
          </a:xfrm>
        </p:grpSpPr>
        <p:sp>
          <p:nvSpPr>
            <p:cNvPr id="368" name="Google Shape;368;p20"/>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0"/>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0"/>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0"/>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2" name="Google Shape;372;p20"/>
          <p:cNvSpPr txBox="1"/>
          <p:nvPr/>
        </p:nvSpPr>
        <p:spPr>
          <a:xfrm>
            <a:off x="107156" y="935830"/>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After that we split our data set into training and validation data sets in a ratio ¾.</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p:txBody>
      </p:sp>
      <p:pic>
        <p:nvPicPr>
          <p:cNvPr id="373" name="Google Shape;373;p20"/>
          <p:cNvPicPr preferRelativeResize="0"/>
          <p:nvPr/>
        </p:nvPicPr>
        <p:blipFill rotWithShape="1">
          <a:blip r:embed="rId3">
            <a:alphaModFix/>
          </a:blip>
          <a:srcRect b="0" l="0" r="0" t="0"/>
          <a:stretch/>
        </p:blipFill>
        <p:spPr>
          <a:xfrm>
            <a:off x="371475" y="1531836"/>
            <a:ext cx="8236744" cy="1627455"/>
          </a:xfrm>
          <a:prstGeom prst="rect">
            <a:avLst/>
          </a:prstGeom>
          <a:noFill/>
          <a:ln>
            <a:noFill/>
          </a:ln>
        </p:spPr>
      </p:pic>
      <p:pic>
        <p:nvPicPr>
          <p:cNvPr id="374" name="Google Shape;374;p20"/>
          <p:cNvPicPr preferRelativeResize="0"/>
          <p:nvPr/>
        </p:nvPicPr>
        <p:blipFill rotWithShape="1">
          <a:blip r:embed="rId4">
            <a:alphaModFix/>
          </a:blip>
          <a:srcRect b="0" l="0" r="0" t="0"/>
          <a:stretch/>
        </p:blipFill>
        <p:spPr>
          <a:xfrm>
            <a:off x="1724025" y="3264836"/>
            <a:ext cx="5695950" cy="17498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1"/>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US"/>
              <a:t>Machine Learning Models</a:t>
            </a:r>
            <a:endParaRPr/>
          </a:p>
        </p:txBody>
      </p:sp>
      <p:sp>
        <p:nvSpPr>
          <p:cNvPr id="380" name="Google Shape;380;p21"/>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US"/>
              <a:t>04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2"/>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Baseline Model (1)</a:t>
            </a:r>
            <a:endParaRPr/>
          </a:p>
        </p:txBody>
      </p:sp>
      <p:grpSp>
        <p:nvGrpSpPr>
          <p:cNvPr id="386" name="Google Shape;386;p22"/>
          <p:cNvGrpSpPr/>
          <p:nvPr/>
        </p:nvGrpSpPr>
        <p:grpSpPr>
          <a:xfrm>
            <a:off x="6739789" y="2872050"/>
            <a:ext cx="2404115" cy="2123775"/>
            <a:chOff x="6739789" y="1500450"/>
            <a:chExt cx="2404115" cy="2123775"/>
          </a:xfrm>
        </p:grpSpPr>
        <p:sp>
          <p:nvSpPr>
            <p:cNvPr id="387" name="Google Shape;387;p22"/>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2"/>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2"/>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2"/>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2"/>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22"/>
          <p:cNvGrpSpPr/>
          <p:nvPr/>
        </p:nvGrpSpPr>
        <p:grpSpPr>
          <a:xfrm>
            <a:off x="10" y="128850"/>
            <a:ext cx="2428766" cy="2123775"/>
            <a:chOff x="10" y="1500450"/>
            <a:chExt cx="2428766" cy="2123775"/>
          </a:xfrm>
        </p:grpSpPr>
        <p:sp>
          <p:nvSpPr>
            <p:cNvPr id="393" name="Google Shape;393;p22"/>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2"/>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2"/>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2"/>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7" name="Google Shape;397;p22"/>
          <p:cNvSpPr txBox="1"/>
          <p:nvPr/>
        </p:nvSpPr>
        <p:spPr>
          <a:xfrm>
            <a:off x="82153" y="843515"/>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Before going into deep in the machine learning model we decided to first develop a commonsense baseline, which can be dummy or simple algorithm based on few lines. </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Baseline metrics can be different in regression and classification problems. For a regression problem it can be a central tendency measure as the result for all predictions, such as the mean or the median.</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Baseline metrics are important in a way that, if a ML model cannot beat the simple and intuitive prediction of a person's or an algorithm's guess, the original problem needs reconsideration or training data needs reframing.</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I have already applied log1p transformation to the target so throughout the project I am going to use RMSE (root mean squared error) as the single evaluation metric, which is:</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p:txBody>
      </p:sp>
      <p:pic>
        <p:nvPicPr>
          <p:cNvPr id="398" name="Google Shape;398;p22"/>
          <p:cNvPicPr preferRelativeResize="0"/>
          <p:nvPr/>
        </p:nvPicPr>
        <p:blipFill rotWithShape="1">
          <a:blip r:embed="rId3">
            <a:alphaModFix/>
          </a:blip>
          <a:srcRect b="0" l="0" r="0" t="0"/>
          <a:stretch/>
        </p:blipFill>
        <p:spPr>
          <a:xfrm>
            <a:off x="1952625" y="4201356"/>
            <a:ext cx="5238750" cy="609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3"/>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Baseline Model (2)</a:t>
            </a:r>
            <a:endParaRPr/>
          </a:p>
        </p:txBody>
      </p:sp>
      <p:grpSp>
        <p:nvGrpSpPr>
          <p:cNvPr id="404" name="Google Shape;404;p23"/>
          <p:cNvGrpSpPr/>
          <p:nvPr/>
        </p:nvGrpSpPr>
        <p:grpSpPr>
          <a:xfrm>
            <a:off x="6739789" y="2872050"/>
            <a:ext cx="2404115" cy="2123775"/>
            <a:chOff x="6739789" y="1500450"/>
            <a:chExt cx="2404115" cy="2123775"/>
          </a:xfrm>
        </p:grpSpPr>
        <p:sp>
          <p:nvSpPr>
            <p:cNvPr id="405" name="Google Shape;405;p2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0" name="Google Shape;410;p23"/>
          <p:cNvGrpSpPr/>
          <p:nvPr/>
        </p:nvGrpSpPr>
        <p:grpSpPr>
          <a:xfrm>
            <a:off x="10" y="128850"/>
            <a:ext cx="2428766" cy="2123775"/>
            <a:chOff x="10" y="1500450"/>
            <a:chExt cx="2428766" cy="2123775"/>
          </a:xfrm>
        </p:grpSpPr>
        <p:sp>
          <p:nvSpPr>
            <p:cNvPr id="411" name="Google Shape;411;p2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5" name="Google Shape;415;p23"/>
          <p:cNvSpPr txBox="1"/>
          <p:nvPr/>
        </p:nvSpPr>
        <p:spPr>
          <a:xfrm>
            <a:off x="82153" y="843515"/>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 I already decreased the variance in the target by applying log1p, and I expect a machine learning model to generate predictions within the same ranges as log1p of target. By measuring it with RMSE and predicting log1p of the target, I can get closer results to measuring with RMSLE and target.</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We get the RMSE of baseline model using the previous defined function such as,</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p:txBody>
      </p:sp>
      <p:pic>
        <p:nvPicPr>
          <p:cNvPr id="416" name="Google Shape;416;p23"/>
          <p:cNvPicPr preferRelativeResize="0"/>
          <p:nvPr/>
        </p:nvPicPr>
        <p:blipFill rotWithShape="1">
          <a:blip r:embed="rId3">
            <a:alphaModFix/>
          </a:blip>
          <a:srcRect b="0" l="0" r="0" t="0"/>
          <a:stretch/>
        </p:blipFill>
        <p:spPr>
          <a:xfrm>
            <a:off x="558403" y="2571750"/>
            <a:ext cx="8027194" cy="23923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4"/>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Function for Evaluation</a:t>
            </a:r>
            <a:endParaRPr/>
          </a:p>
        </p:txBody>
      </p:sp>
      <p:grpSp>
        <p:nvGrpSpPr>
          <p:cNvPr id="422" name="Google Shape;422;p24"/>
          <p:cNvGrpSpPr/>
          <p:nvPr/>
        </p:nvGrpSpPr>
        <p:grpSpPr>
          <a:xfrm>
            <a:off x="6739789" y="2872050"/>
            <a:ext cx="2404115" cy="2123775"/>
            <a:chOff x="6739789" y="1500450"/>
            <a:chExt cx="2404115" cy="2123775"/>
          </a:xfrm>
        </p:grpSpPr>
        <p:sp>
          <p:nvSpPr>
            <p:cNvPr id="423" name="Google Shape;423;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 name="Google Shape;428;p24"/>
          <p:cNvGrpSpPr/>
          <p:nvPr/>
        </p:nvGrpSpPr>
        <p:grpSpPr>
          <a:xfrm>
            <a:off x="10" y="128850"/>
            <a:ext cx="2428766" cy="2123775"/>
            <a:chOff x="10" y="1500450"/>
            <a:chExt cx="2428766" cy="2123775"/>
          </a:xfrm>
        </p:grpSpPr>
        <p:sp>
          <p:nvSpPr>
            <p:cNvPr id="429" name="Google Shape;429;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3" name="Google Shape;433;p24"/>
          <p:cNvSpPr txBox="1"/>
          <p:nvPr/>
        </p:nvSpPr>
        <p:spPr>
          <a:xfrm>
            <a:off x="82153" y="843515"/>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For the evaluation we develop the following function,</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This function is very straight forward we define the model, and train and validation set we develop above, then we let the model to learn from the train data, then it will predict using the feature of validation data, this will return us with square root of mean square error in which we put the prediction and validation set. </a:t>
            </a:r>
            <a:endParaRPr/>
          </a:p>
        </p:txBody>
      </p:sp>
      <p:pic>
        <p:nvPicPr>
          <p:cNvPr id="434" name="Google Shape;434;p24"/>
          <p:cNvPicPr preferRelativeResize="0"/>
          <p:nvPr/>
        </p:nvPicPr>
        <p:blipFill rotWithShape="1">
          <a:blip r:embed="rId3">
            <a:alphaModFix/>
          </a:blip>
          <a:srcRect b="0" l="0" r="0" t="0"/>
          <a:stretch/>
        </p:blipFill>
        <p:spPr>
          <a:xfrm>
            <a:off x="1308496" y="1261644"/>
            <a:ext cx="6362700" cy="1085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5"/>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Linear Regression</a:t>
            </a:r>
            <a:endParaRPr/>
          </a:p>
        </p:txBody>
      </p:sp>
      <p:grpSp>
        <p:nvGrpSpPr>
          <p:cNvPr id="440" name="Google Shape;440;p25"/>
          <p:cNvGrpSpPr/>
          <p:nvPr/>
        </p:nvGrpSpPr>
        <p:grpSpPr>
          <a:xfrm>
            <a:off x="6739789" y="2872050"/>
            <a:ext cx="2404115" cy="2123775"/>
            <a:chOff x="6739789" y="1500450"/>
            <a:chExt cx="2404115" cy="2123775"/>
          </a:xfrm>
        </p:grpSpPr>
        <p:sp>
          <p:nvSpPr>
            <p:cNvPr id="441" name="Google Shape;441;p25"/>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5"/>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5"/>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5"/>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5"/>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p25"/>
          <p:cNvGrpSpPr/>
          <p:nvPr/>
        </p:nvGrpSpPr>
        <p:grpSpPr>
          <a:xfrm>
            <a:off x="10" y="128850"/>
            <a:ext cx="2428766" cy="2123775"/>
            <a:chOff x="10" y="1500450"/>
            <a:chExt cx="2428766" cy="2123775"/>
          </a:xfrm>
        </p:grpSpPr>
        <p:sp>
          <p:nvSpPr>
            <p:cNvPr id="447" name="Google Shape;447;p25"/>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5"/>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5"/>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5"/>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1" name="Google Shape;451;p25"/>
          <p:cNvSpPr txBox="1"/>
          <p:nvPr/>
        </p:nvSpPr>
        <p:spPr>
          <a:xfrm>
            <a:off x="82153" y="843515"/>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We calculate the RMSE using the linear regression model,</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p:txBody>
      </p:sp>
      <p:pic>
        <p:nvPicPr>
          <p:cNvPr id="452" name="Google Shape;452;p25"/>
          <p:cNvPicPr preferRelativeResize="0"/>
          <p:nvPr/>
        </p:nvPicPr>
        <p:blipFill rotWithShape="1">
          <a:blip r:embed="rId3">
            <a:alphaModFix/>
          </a:blip>
          <a:srcRect b="0" l="0" r="0" t="0"/>
          <a:stretch/>
        </p:blipFill>
        <p:spPr>
          <a:xfrm>
            <a:off x="641746" y="1433002"/>
            <a:ext cx="7696200" cy="1704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6"/>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Light GBM (1)</a:t>
            </a:r>
            <a:endParaRPr/>
          </a:p>
        </p:txBody>
      </p:sp>
      <p:grpSp>
        <p:nvGrpSpPr>
          <p:cNvPr id="458" name="Google Shape;458;p26"/>
          <p:cNvGrpSpPr/>
          <p:nvPr/>
        </p:nvGrpSpPr>
        <p:grpSpPr>
          <a:xfrm>
            <a:off x="6739789" y="2872050"/>
            <a:ext cx="2404115" cy="2123775"/>
            <a:chOff x="6739789" y="1500450"/>
            <a:chExt cx="2404115" cy="2123775"/>
          </a:xfrm>
        </p:grpSpPr>
        <p:sp>
          <p:nvSpPr>
            <p:cNvPr id="459" name="Google Shape;459;p26"/>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6"/>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6"/>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6"/>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6"/>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26"/>
          <p:cNvGrpSpPr/>
          <p:nvPr/>
        </p:nvGrpSpPr>
        <p:grpSpPr>
          <a:xfrm>
            <a:off x="10" y="128850"/>
            <a:ext cx="2428766" cy="2123775"/>
            <a:chOff x="10" y="1500450"/>
            <a:chExt cx="2428766" cy="2123775"/>
          </a:xfrm>
        </p:grpSpPr>
        <p:sp>
          <p:nvSpPr>
            <p:cNvPr id="465" name="Google Shape;465;p26"/>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6"/>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6"/>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6"/>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9" name="Google Shape;469;p26"/>
          <p:cNvSpPr txBox="1"/>
          <p:nvPr/>
        </p:nvSpPr>
        <p:spPr>
          <a:xfrm>
            <a:off x="82153" y="864946"/>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We calculate the RMSE using the Light GBM model,</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Light GBM outperformed linear regression, let's set some initial parameters for the algorithm. </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p:txBody>
      </p:sp>
      <p:pic>
        <p:nvPicPr>
          <p:cNvPr id="470" name="Google Shape;470;p26"/>
          <p:cNvPicPr preferRelativeResize="0"/>
          <p:nvPr/>
        </p:nvPicPr>
        <p:blipFill rotWithShape="1">
          <a:blip r:embed="rId3">
            <a:alphaModFix/>
          </a:blip>
          <a:srcRect b="0" l="0" r="0" t="0"/>
          <a:stretch/>
        </p:blipFill>
        <p:spPr>
          <a:xfrm>
            <a:off x="619125" y="1364272"/>
            <a:ext cx="7905750" cy="1371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7"/>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Light GBM (2)</a:t>
            </a:r>
            <a:endParaRPr/>
          </a:p>
        </p:txBody>
      </p:sp>
      <p:grpSp>
        <p:nvGrpSpPr>
          <p:cNvPr id="476" name="Google Shape;476;p27"/>
          <p:cNvGrpSpPr/>
          <p:nvPr/>
        </p:nvGrpSpPr>
        <p:grpSpPr>
          <a:xfrm>
            <a:off x="6739789" y="2872050"/>
            <a:ext cx="2404115" cy="2123775"/>
            <a:chOff x="6739789" y="1500450"/>
            <a:chExt cx="2404115" cy="2123775"/>
          </a:xfrm>
        </p:grpSpPr>
        <p:sp>
          <p:nvSpPr>
            <p:cNvPr id="477" name="Google Shape;477;p2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27"/>
          <p:cNvGrpSpPr/>
          <p:nvPr/>
        </p:nvGrpSpPr>
        <p:grpSpPr>
          <a:xfrm>
            <a:off x="10" y="128850"/>
            <a:ext cx="2428766" cy="2123775"/>
            <a:chOff x="10" y="1500450"/>
            <a:chExt cx="2428766" cy="2123775"/>
          </a:xfrm>
        </p:grpSpPr>
        <p:sp>
          <p:nvSpPr>
            <p:cNvPr id="483" name="Google Shape;483;p2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7" name="Google Shape;487;p27"/>
          <p:cNvSpPr txBox="1"/>
          <p:nvPr/>
        </p:nvSpPr>
        <p:spPr>
          <a:xfrm>
            <a:off x="82153" y="864946"/>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As Light GBM outperformed the linear Regression Model, I will develop Light GBM dataset and perform the analysis,</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p:txBody>
      </p:sp>
      <p:pic>
        <p:nvPicPr>
          <p:cNvPr id="488" name="Google Shape;488;p27"/>
          <p:cNvPicPr preferRelativeResize="0"/>
          <p:nvPr/>
        </p:nvPicPr>
        <p:blipFill rotWithShape="1">
          <a:blip r:embed="rId3">
            <a:alphaModFix/>
          </a:blip>
          <a:srcRect b="0" l="0" r="0" t="0"/>
          <a:stretch/>
        </p:blipFill>
        <p:spPr>
          <a:xfrm>
            <a:off x="691772" y="1501577"/>
            <a:ext cx="7760456" cy="302178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8"/>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Light GBM (3)</a:t>
            </a:r>
            <a:endParaRPr/>
          </a:p>
        </p:txBody>
      </p:sp>
      <p:grpSp>
        <p:nvGrpSpPr>
          <p:cNvPr id="494" name="Google Shape;494;p28"/>
          <p:cNvGrpSpPr/>
          <p:nvPr/>
        </p:nvGrpSpPr>
        <p:grpSpPr>
          <a:xfrm>
            <a:off x="6739789" y="2872050"/>
            <a:ext cx="2404115" cy="2123775"/>
            <a:chOff x="6739789" y="1500450"/>
            <a:chExt cx="2404115" cy="2123775"/>
          </a:xfrm>
        </p:grpSpPr>
        <p:sp>
          <p:nvSpPr>
            <p:cNvPr id="495" name="Google Shape;495;p28"/>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8"/>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8"/>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8"/>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8"/>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0" name="Google Shape;500;p28"/>
          <p:cNvGrpSpPr/>
          <p:nvPr/>
        </p:nvGrpSpPr>
        <p:grpSpPr>
          <a:xfrm>
            <a:off x="10" y="128850"/>
            <a:ext cx="2428766" cy="2123775"/>
            <a:chOff x="10" y="1500450"/>
            <a:chExt cx="2428766" cy="2123775"/>
          </a:xfrm>
        </p:grpSpPr>
        <p:sp>
          <p:nvSpPr>
            <p:cNvPr id="501" name="Google Shape;501;p28"/>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8"/>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8"/>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8"/>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5" name="Google Shape;505;p28"/>
          <p:cNvSpPr txBox="1"/>
          <p:nvPr/>
        </p:nvSpPr>
        <p:spPr>
          <a:xfrm>
            <a:off x="82153" y="864946"/>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Based on the previous function, we develop a Light GBM model as,</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p:txBody>
      </p:sp>
      <p:pic>
        <p:nvPicPr>
          <p:cNvPr id="506" name="Google Shape;506;p28"/>
          <p:cNvPicPr preferRelativeResize="0"/>
          <p:nvPr/>
        </p:nvPicPr>
        <p:blipFill rotWithShape="1">
          <a:blip r:embed="rId3">
            <a:alphaModFix/>
          </a:blip>
          <a:srcRect b="0" l="0" r="0" t="0"/>
          <a:stretch/>
        </p:blipFill>
        <p:spPr>
          <a:xfrm>
            <a:off x="585788" y="1621785"/>
            <a:ext cx="7915275" cy="18999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9"/>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Light GBM - Results</a:t>
            </a:r>
            <a:endParaRPr/>
          </a:p>
        </p:txBody>
      </p:sp>
      <p:grpSp>
        <p:nvGrpSpPr>
          <p:cNvPr id="512" name="Google Shape;512;p29"/>
          <p:cNvGrpSpPr/>
          <p:nvPr/>
        </p:nvGrpSpPr>
        <p:grpSpPr>
          <a:xfrm>
            <a:off x="6739789" y="2872050"/>
            <a:ext cx="2404115" cy="2123775"/>
            <a:chOff x="6739789" y="1500450"/>
            <a:chExt cx="2404115" cy="2123775"/>
          </a:xfrm>
        </p:grpSpPr>
        <p:sp>
          <p:nvSpPr>
            <p:cNvPr id="513" name="Google Shape;513;p29"/>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9"/>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9"/>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9"/>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9"/>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8" name="Google Shape;518;p29"/>
          <p:cNvGrpSpPr/>
          <p:nvPr/>
        </p:nvGrpSpPr>
        <p:grpSpPr>
          <a:xfrm>
            <a:off x="10" y="128850"/>
            <a:ext cx="2428766" cy="2123775"/>
            <a:chOff x="10" y="1500450"/>
            <a:chExt cx="2428766" cy="2123775"/>
          </a:xfrm>
        </p:grpSpPr>
        <p:sp>
          <p:nvSpPr>
            <p:cNvPr id="519" name="Google Shape;519;p29"/>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9"/>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9"/>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9"/>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3" name="Google Shape;523;p29"/>
          <p:cNvSpPr txBox="1"/>
          <p:nvPr/>
        </p:nvSpPr>
        <p:spPr>
          <a:xfrm>
            <a:off x="82153" y="864946"/>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Thanks to this model, we started with 0.95 RMSE for training set and 1.48 RMSE for validation set and improved it to 0.66 RMSE and 1.43 RMSE respectively.</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Training error decreases more rapidly as compared					             </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to validation error, which shows, model learns quickly </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from the training set and this is the consequence of </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model trained with the same set of training set in </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iteration. </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Both training and validation errors decreased, so if </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I set the num_boost rounds to a higher number, I </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would probably achieve less RMSE in the cost of higher runtimes.</a:t>
            </a:r>
            <a:endParaRPr/>
          </a:p>
          <a:p>
            <a:pPr indent="-107950" lvl="0" marL="285750" marR="0" rtl="0" algn="l">
              <a:lnSpc>
                <a:spcPct val="100000"/>
              </a:lnSpc>
              <a:spcBef>
                <a:spcPts val="0"/>
              </a:spcBef>
              <a:spcAft>
                <a:spcPts val="0"/>
              </a:spcAft>
              <a:buClr>
                <a:schemeClr val="lt1"/>
              </a:buClr>
              <a:buSzPts val="2800"/>
              <a:buFont typeface="Arial"/>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Gap between training and validation error increased, so this is a sign of we are overfitting, to eliminate the possibility of overfitting I will introduce cross-validation into the model rather than hyperparameter tuning.</a:t>
            </a:r>
            <a:endParaRPr/>
          </a:p>
        </p:txBody>
      </p:sp>
      <p:pic>
        <p:nvPicPr>
          <p:cNvPr id="524" name="Google Shape;524;p29"/>
          <p:cNvPicPr preferRelativeResize="0"/>
          <p:nvPr/>
        </p:nvPicPr>
        <p:blipFill rotWithShape="1">
          <a:blip r:embed="rId3">
            <a:alphaModFix/>
          </a:blip>
          <a:srcRect b="0" l="0" r="0" t="0"/>
          <a:stretch/>
        </p:blipFill>
        <p:spPr>
          <a:xfrm>
            <a:off x="5297737" y="1382894"/>
            <a:ext cx="3790950" cy="2237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165" name="Google Shape;165;p3"/>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1400"/>
              <a:t>In this project, we are asked to develop accurate models of metered building energy usage in the following areas: chilled water, electric, hot water, and steam meters. The data comes from over 1,000 buildings over a three-year timeframe. For our analysis we choose only the chilled water. In this project we need to build model based on historic usage rates and observed weather.</a:t>
            </a:r>
            <a:endParaRPr sz="1400"/>
          </a:p>
        </p:txBody>
      </p:sp>
      <p:sp>
        <p:nvSpPr>
          <p:cNvPr id="166" name="Google Shape;166;p3"/>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chemeClr val="dk2"/>
                </a:solidFill>
              </a:rPr>
              <a:t>INTRODUCTION</a:t>
            </a:r>
            <a:endParaRPr>
              <a:solidFill>
                <a:schemeClr val="dk2"/>
              </a:solidFill>
            </a:endParaRPr>
          </a:p>
        </p:txBody>
      </p:sp>
      <p:sp>
        <p:nvSpPr>
          <p:cNvPr id="167" name="Google Shape;167;p3"/>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0"/>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Cross Validation - Kfold</a:t>
            </a:r>
            <a:endParaRPr/>
          </a:p>
        </p:txBody>
      </p:sp>
      <p:grpSp>
        <p:nvGrpSpPr>
          <p:cNvPr id="530" name="Google Shape;530;p30"/>
          <p:cNvGrpSpPr/>
          <p:nvPr/>
        </p:nvGrpSpPr>
        <p:grpSpPr>
          <a:xfrm>
            <a:off x="6739789" y="2872050"/>
            <a:ext cx="2404115" cy="2123775"/>
            <a:chOff x="6739789" y="1500450"/>
            <a:chExt cx="2404115" cy="2123775"/>
          </a:xfrm>
        </p:grpSpPr>
        <p:sp>
          <p:nvSpPr>
            <p:cNvPr id="531" name="Google Shape;531;p30"/>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0"/>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0"/>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0"/>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0"/>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6" name="Google Shape;536;p30"/>
          <p:cNvGrpSpPr/>
          <p:nvPr/>
        </p:nvGrpSpPr>
        <p:grpSpPr>
          <a:xfrm>
            <a:off x="10" y="128850"/>
            <a:ext cx="2428766" cy="2123775"/>
            <a:chOff x="10" y="1500450"/>
            <a:chExt cx="2428766" cy="2123775"/>
          </a:xfrm>
        </p:grpSpPr>
        <p:sp>
          <p:nvSpPr>
            <p:cNvPr id="537" name="Google Shape;537;p30"/>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0"/>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0"/>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0"/>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1" name="Google Shape;541;p30"/>
          <p:cNvSpPr txBox="1"/>
          <p:nvPr/>
        </p:nvSpPr>
        <p:spPr>
          <a:xfrm>
            <a:off x="82153" y="864946"/>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Now, I am going to iteratively run the model on the 75% of the training data and see if RMSE will improve.</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I am going to use KFold, and split X to 4 pieces and run light GBM iteratively on each fold.</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p:txBody>
      </p:sp>
      <p:pic>
        <p:nvPicPr>
          <p:cNvPr id="542" name="Google Shape;542;p30"/>
          <p:cNvPicPr preferRelativeResize="0"/>
          <p:nvPr/>
        </p:nvPicPr>
        <p:blipFill rotWithShape="1">
          <a:blip r:embed="rId3">
            <a:alphaModFix/>
          </a:blip>
          <a:srcRect b="0" l="0" r="0" t="0"/>
          <a:stretch/>
        </p:blipFill>
        <p:spPr>
          <a:xfrm>
            <a:off x="2151415" y="2162037"/>
            <a:ext cx="4676862" cy="2714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1"/>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 Kfold - Results</a:t>
            </a:r>
            <a:endParaRPr/>
          </a:p>
        </p:txBody>
      </p:sp>
      <p:grpSp>
        <p:nvGrpSpPr>
          <p:cNvPr id="548" name="Google Shape;548;p31"/>
          <p:cNvGrpSpPr/>
          <p:nvPr/>
        </p:nvGrpSpPr>
        <p:grpSpPr>
          <a:xfrm>
            <a:off x="6739789" y="2872050"/>
            <a:ext cx="2404115" cy="2123775"/>
            <a:chOff x="6739789" y="1500450"/>
            <a:chExt cx="2404115" cy="2123775"/>
          </a:xfrm>
        </p:grpSpPr>
        <p:sp>
          <p:nvSpPr>
            <p:cNvPr id="549" name="Google Shape;549;p31"/>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1"/>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1"/>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1"/>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1"/>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4" name="Google Shape;554;p31"/>
          <p:cNvGrpSpPr/>
          <p:nvPr/>
        </p:nvGrpSpPr>
        <p:grpSpPr>
          <a:xfrm>
            <a:off x="10" y="128850"/>
            <a:ext cx="2428766" cy="2123775"/>
            <a:chOff x="10" y="1500450"/>
            <a:chExt cx="2428766" cy="2123775"/>
          </a:xfrm>
        </p:grpSpPr>
        <p:sp>
          <p:nvSpPr>
            <p:cNvPr id="555" name="Google Shape;555;p31"/>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1"/>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1"/>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1"/>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9" name="Google Shape;559;p31"/>
          <p:cNvSpPr txBox="1"/>
          <p:nvPr/>
        </p:nvSpPr>
        <p:spPr>
          <a:xfrm>
            <a:off x="82153" y="886377"/>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With Kfold the gap between the training and validation sets significantly decreases,</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p:txBody>
      </p:sp>
      <p:pic>
        <p:nvPicPr>
          <p:cNvPr id="560" name="Google Shape;560;p31"/>
          <p:cNvPicPr preferRelativeResize="0"/>
          <p:nvPr/>
        </p:nvPicPr>
        <p:blipFill rotWithShape="1">
          <a:blip r:embed="rId3">
            <a:alphaModFix/>
          </a:blip>
          <a:srcRect b="0" l="0" r="0" t="0"/>
          <a:stretch/>
        </p:blipFill>
        <p:spPr>
          <a:xfrm>
            <a:off x="519167" y="1373062"/>
            <a:ext cx="3762375" cy="2647950"/>
          </a:xfrm>
          <a:prstGeom prst="rect">
            <a:avLst/>
          </a:prstGeom>
          <a:noFill/>
          <a:ln>
            <a:noFill/>
          </a:ln>
        </p:spPr>
      </p:pic>
      <p:pic>
        <p:nvPicPr>
          <p:cNvPr id="561" name="Google Shape;561;p31"/>
          <p:cNvPicPr preferRelativeResize="0"/>
          <p:nvPr/>
        </p:nvPicPr>
        <p:blipFill rotWithShape="1">
          <a:blip r:embed="rId4">
            <a:alphaModFix/>
          </a:blip>
          <a:srcRect b="0" l="0" r="0" t="0"/>
          <a:stretch/>
        </p:blipFill>
        <p:spPr>
          <a:xfrm>
            <a:off x="4858601" y="1373062"/>
            <a:ext cx="3762375" cy="2647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2"/>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Cross Validation - TSCV</a:t>
            </a:r>
            <a:endParaRPr/>
          </a:p>
        </p:txBody>
      </p:sp>
      <p:grpSp>
        <p:nvGrpSpPr>
          <p:cNvPr id="567" name="Google Shape;567;p32"/>
          <p:cNvGrpSpPr/>
          <p:nvPr/>
        </p:nvGrpSpPr>
        <p:grpSpPr>
          <a:xfrm>
            <a:off x="6739789" y="2872050"/>
            <a:ext cx="2404115" cy="2123775"/>
            <a:chOff x="6739789" y="1500450"/>
            <a:chExt cx="2404115" cy="2123775"/>
          </a:xfrm>
        </p:grpSpPr>
        <p:sp>
          <p:nvSpPr>
            <p:cNvPr id="568" name="Google Shape;568;p32"/>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2"/>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2"/>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2"/>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2"/>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3" name="Google Shape;573;p32"/>
          <p:cNvGrpSpPr/>
          <p:nvPr/>
        </p:nvGrpSpPr>
        <p:grpSpPr>
          <a:xfrm>
            <a:off x="10" y="128850"/>
            <a:ext cx="2428766" cy="2123775"/>
            <a:chOff x="10" y="1500450"/>
            <a:chExt cx="2428766" cy="2123775"/>
          </a:xfrm>
        </p:grpSpPr>
        <p:sp>
          <p:nvSpPr>
            <p:cNvPr id="574" name="Google Shape;574;p32"/>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2"/>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2"/>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2"/>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8" name="Google Shape;578;p32"/>
          <p:cNvSpPr txBox="1"/>
          <p:nvPr/>
        </p:nvSpPr>
        <p:spPr>
          <a:xfrm>
            <a:off x="82153" y="864946"/>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I used the same approach used by K-fold, and the gap between the training and validation set further reduced a bit,</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p:txBody>
      </p:sp>
      <p:pic>
        <p:nvPicPr>
          <p:cNvPr id="579" name="Google Shape;579;p32"/>
          <p:cNvPicPr preferRelativeResize="0"/>
          <p:nvPr/>
        </p:nvPicPr>
        <p:blipFill rotWithShape="1">
          <a:blip r:embed="rId3">
            <a:alphaModFix/>
          </a:blip>
          <a:srcRect b="0" l="0" r="0" t="0"/>
          <a:stretch/>
        </p:blipFill>
        <p:spPr>
          <a:xfrm>
            <a:off x="2690812" y="1932894"/>
            <a:ext cx="3762375" cy="2647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3"/>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Prediction – LR</a:t>
            </a:r>
            <a:endParaRPr/>
          </a:p>
        </p:txBody>
      </p:sp>
      <p:grpSp>
        <p:nvGrpSpPr>
          <p:cNvPr id="585" name="Google Shape;585;p33"/>
          <p:cNvGrpSpPr/>
          <p:nvPr/>
        </p:nvGrpSpPr>
        <p:grpSpPr>
          <a:xfrm>
            <a:off x="6739789" y="2872050"/>
            <a:ext cx="2404115" cy="2123775"/>
            <a:chOff x="6739789" y="1500450"/>
            <a:chExt cx="2404115" cy="2123775"/>
          </a:xfrm>
        </p:grpSpPr>
        <p:sp>
          <p:nvSpPr>
            <p:cNvPr id="586" name="Google Shape;586;p3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1" name="Google Shape;591;p33"/>
          <p:cNvGrpSpPr/>
          <p:nvPr/>
        </p:nvGrpSpPr>
        <p:grpSpPr>
          <a:xfrm>
            <a:off x="10" y="128850"/>
            <a:ext cx="2428766" cy="2123775"/>
            <a:chOff x="10" y="1500450"/>
            <a:chExt cx="2428766" cy="2123775"/>
          </a:xfrm>
        </p:grpSpPr>
        <p:sp>
          <p:nvSpPr>
            <p:cNvPr id="592" name="Google Shape;592;p3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6" name="Google Shape;596;p33"/>
          <p:cNvSpPr txBox="1"/>
          <p:nvPr/>
        </p:nvSpPr>
        <p:spPr>
          <a:xfrm>
            <a:off x="82153" y="886377"/>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For making the prediction, I decided to drop the NaN values as they will not affect much our prediction because they are only 20 thousand out of 4.4 million.</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For this I decided to make two sets, training and testing with 4 million and 0.16 million rows respectively.</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p:txBody>
      </p:sp>
      <p:pic>
        <p:nvPicPr>
          <p:cNvPr id="597" name="Google Shape;597;p33"/>
          <p:cNvPicPr preferRelativeResize="0"/>
          <p:nvPr/>
        </p:nvPicPr>
        <p:blipFill rotWithShape="1">
          <a:blip r:embed="rId3">
            <a:alphaModFix/>
          </a:blip>
          <a:srcRect b="0" l="0" r="0" t="0"/>
          <a:stretch/>
        </p:blipFill>
        <p:spPr>
          <a:xfrm>
            <a:off x="1851460" y="2252625"/>
            <a:ext cx="5505450" cy="2495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4"/>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LR - Results</a:t>
            </a:r>
            <a:endParaRPr/>
          </a:p>
        </p:txBody>
      </p:sp>
      <p:grpSp>
        <p:nvGrpSpPr>
          <p:cNvPr id="603" name="Google Shape;603;p34"/>
          <p:cNvGrpSpPr/>
          <p:nvPr/>
        </p:nvGrpSpPr>
        <p:grpSpPr>
          <a:xfrm>
            <a:off x="6739789" y="2872050"/>
            <a:ext cx="2404115" cy="2123775"/>
            <a:chOff x="6739789" y="1500450"/>
            <a:chExt cx="2404115" cy="2123775"/>
          </a:xfrm>
        </p:grpSpPr>
        <p:sp>
          <p:nvSpPr>
            <p:cNvPr id="604" name="Google Shape;604;p3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9" name="Google Shape;609;p34"/>
          <p:cNvGrpSpPr/>
          <p:nvPr/>
        </p:nvGrpSpPr>
        <p:grpSpPr>
          <a:xfrm>
            <a:off x="10" y="128850"/>
            <a:ext cx="2428766" cy="2123775"/>
            <a:chOff x="10" y="1500450"/>
            <a:chExt cx="2428766" cy="2123775"/>
          </a:xfrm>
        </p:grpSpPr>
        <p:sp>
          <p:nvSpPr>
            <p:cNvPr id="610" name="Google Shape;610;p3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4" name="Google Shape;614;p34"/>
          <p:cNvSpPr txBox="1"/>
          <p:nvPr/>
        </p:nvSpPr>
        <p:spPr>
          <a:xfrm>
            <a:off x="82153" y="886377"/>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The results of this model was not so encouraging because they deviate much from the actual data,</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We also find the mean_square_error, R2Score and </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mean_absolute_error of this model. The results are shown</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below,</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p:txBody>
      </p:sp>
      <p:pic>
        <p:nvPicPr>
          <p:cNvPr id="615" name="Google Shape;615;p34"/>
          <p:cNvPicPr preferRelativeResize="0"/>
          <p:nvPr/>
        </p:nvPicPr>
        <p:blipFill rotWithShape="1">
          <a:blip r:embed="rId3">
            <a:alphaModFix/>
          </a:blip>
          <a:srcRect b="0" l="0" r="0" t="0"/>
          <a:stretch/>
        </p:blipFill>
        <p:spPr>
          <a:xfrm>
            <a:off x="5449490" y="1168337"/>
            <a:ext cx="3448050" cy="2194867"/>
          </a:xfrm>
          <a:prstGeom prst="rect">
            <a:avLst/>
          </a:prstGeom>
          <a:noFill/>
          <a:ln>
            <a:noFill/>
          </a:ln>
        </p:spPr>
      </p:pic>
      <p:pic>
        <p:nvPicPr>
          <p:cNvPr id="616" name="Google Shape;616;p34"/>
          <p:cNvPicPr preferRelativeResize="0"/>
          <p:nvPr/>
        </p:nvPicPr>
        <p:blipFill rotWithShape="1">
          <a:blip r:embed="rId4">
            <a:alphaModFix/>
          </a:blip>
          <a:srcRect b="0" l="0" r="0" t="0"/>
          <a:stretch/>
        </p:blipFill>
        <p:spPr>
          <a:xfrm>
            <a:off x="1215717" y="3386336"/>
            <a:ext cx="6548258" cy="140168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5"/>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Prediction – RF</a:t>
            </a:r>
            <a:endParaRPr/>
          </a:p>
        </p:txBody>
      </p:sp>
      <p:grpSp>
        <p:nvGrpSpPr>
          <p:cNvPr id="622" name="Google Shape;622;p35"/>
          <p:cNvGrpSpPr/>
          <p:nvPr/>
        </p:nvGrpSpPr>
        <p:grpSpPr>
          <a:xfrm>
            <a:off x="6739789" y="2872050"/>
            <a:ext cx="2404115" cy="2123775"/>
            <a:chOff x="6739789" y="1500450"/>
            <a:chExt cx="2404115" cy="2123775"/>
          </a:xfrm>
        </p:grpSpPr>
        <p:sp>
          <p:nvSpPr>
            <p:cNvPr id="623" name="Google Shape;623;p35"/>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5"/>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5"/>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5"/>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5"/>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8" name="Google Shape;628;p35"/>
          <p:cNvGrpSpPr/>
          <p:nvPr/>
        </p:nvGrpSpPr>
        <p:grpSpPr>
          <a:xfrm>
            <a:off x="10" y="128850"/>
            <a:ext cx="2428766" cy="2123775"/>
            <a:chOff x="10" y="1500450"/>
            <a:chExt cx="2428766" cy="2123775"/>
          </a:xfrm>
        </p:grpSpPr>
        <p:sp>
          <p:nvSpPr>
            <p:cNvPr id="629" name="Google Shape;629;p35"/>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5"/>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5"/>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5"/>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3" name="Google Shape;633;p35"/>
          <p:cNvSpPr txBox="1"/>
          <p:nvPr/>
        </p:nvSpPr>
        <p:spPr>
          <a:xfrm>
            <a:off x="82153" y="886377"/>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Same, what we do for the linear regression I decided to do with the random forest in a pursuit of better results,</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For this model, I choose to train the model with 0.18 M rows of training data and predicted 10 K rows of testing data. (I tried to do with more data, but laptop didn’t keep up with me)</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p:txBody>
      </p:sp>
      <p:pic>
        <p:nvPicPr>
          <p:cNvPr id="634" name="Google Shape;634;p35"/>
          <p:cNvPicPr preferRelativeResize="0"/>
          <p:nvPr/>
        </p:nvPicPr>
        <p:blipFill rotWithShape="1">
          <a:blip r:embed="rId3">
            <a:alphaModFix/>
          </a:blip>
          <a:srcRect b="0" l="0" r="0" t="0"/>
          <a:stretch/>
        </p:blipFill>
        <p:spPr>
          <a:xfrm>
            <a:off x="648987" y="2323924"/>
            <a:ext cx="7681717" cy="255273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6"/>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RF - Results</a:t>
            </a:r>
            <a:endParaRPr/>
          </a:p>
        </p:txBody>
      </p:sp>
      <p:grpSp>
        <p:nvGrpSpPr>
          <p:cNvPr id="640" name="Google Shape;640;p36"/>
          <p:cNvGrpSpPr/>
          <p:nvPr/>
        </p:nvGrpSpPr>
        <p:grpSpPr>
          <a:xfrm>
            <a:off x="6739789" y="2872050"/>
            <a:ext cx="2404115" cy="2123775"/>
            <a:chOff x="6739789" y="1500450"/>
            <a:chExt cx="2404115" cy="2123775"/>
          </a:xfrm>
        </p:grpSpPr>
        <p:sp>
          <p:nvSpPr>
            <p:cNvPr id="641" name="Google Shape;641;p36"/>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6"/>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6"/>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6"/>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6"/>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6" name="Google Shape;646;p36"/>
          <p:cNvGrpSpPr/>
          <p:nvPr/>
        </p:nvGrpSpPr>
        <p:grpSpPr>
          <a:xfrm>
            <a:off x="10" y="128850"/>
            <a:ext cx="2428766" cy="2123775"/>
            <a:chOff x="10" y="1500450"/>
            <a:chExt cx="2428766" cy="2123775"/>
          </a:xfrm>
        </p:grpSpPr>
        <p:sp>
          <p:nvSpPr>
            <p:cNvPr id="647" name="Google Shape;647;p36"/>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6"/>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6"/>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6"/>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1" name="Google Shape;651;p36"/>
          <p:cNvSpPr txBox="1"/>
          <p:nvPr/>
        </p:nvSpPr>
        <p:spPr>
          <a:xfrm>
            <a:off x="82153" y="886377"/>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The Results obtained from this model were quite encouraging, I was able to precisely predict the testing targets.</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We also find the mean_square_error, R2Score and </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mean_absolute_error of this model. The results are shown</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below,</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p:txBody>
      </p:sp>
      <p:pic>
        <p:nvPicPr>
          <p:cNvPr id="652" name="Google Shape;652;p36"/>
          <p:cNvPicPr preferRelativeResize="0"/>
          <p:nvPr/>
        </p:nvPicPr>
        <p:blipFill rotWithShape="1">
          <a:blip r:embed="rId3">
            <a:alphaModFix/>
          </a:blip>
          <a:srcRect b="0" l="0" r="0" t="0"/>
          <a:stretch/>
        </p:blipFill>
        <p:spPr>
          <a:xfrm>
            <a:off x="5449490" y="1255105"/>
            <a:ext cx="3448050" cy="2108099"/>
          </a:xfrm>
          <a:prstGeom prst="rect">
            <a:avLst/>
          </a:prstGeom>
          <a:noFill/>
          <a:ln>
            <a:noFill/>
          </a:ln>
        </p:spPr>
      </p:pic>
      <p:pic>
        <p:nvPicPr>
          <p:cNvPr id="653" name="Google Shape;653;p36"/>
          <p:cNvPicPr preferRelativeResize="0"/>
          <p:nvPr/>
        </p:nvPicPr>
        <p:blipFill rotWithShape="1">
          <a:blip r:embed="rId4">
            <a:alphaModFix/>
          </a:blip>
          <a:srcRect b="0" l="0" r="0" t="0"/>
          <a:stretch/>
        </p:blipFill>
        <p:spPr>
          <a:xfrm>
            <a:off x="435768" y="3466323"/>
            <a:ext cx="7326911" cy="111530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7"/>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Prediction – LR (No 0)</a:t>
            </a:r>
            <a:endParaRPr/>
          </a:p>
        </p:txBody>
      </p:sp>
      <p:grpSp>
        <p:nvGrpSpPr>
          <p:cNvPr id="659" name="Google Shape;659;p37"/>
          <p:cNvGrpSpPr/>
          <p:nvPr/>
        </p:nvGrpSpPr>
        <p:grpSpPr>
          <a:xfrm>
            <a:off x="6739789" y="2872050"/>
            <a:ext cx="2404115" cy="2123775"/>
            <a:chOff x="6739789" y="1500450"/>
            <a:chExt cx="2404115" cy="2123775"/>
          </a:xfrm>
        </p:grpSpPr>
        <p:sp>
          <p:nvSpPr>
            <p:cNvPr id="660" name="Google Shape;660;p3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5" name="Google Shape;665;p37"/>
          <p:cNvGrpSpPr/>
          <p:nvPr/>
        </p:nvGrpSpPr>
        <p:grpSpPr>
          <a:xfrm>
            <a:off x="10" y="128850"/>
            <a:ext cx="2428766" cy="2123775"/>
            <a:chOff x="10" y="1500450"/>
            <a:chExt cx="2428766" cy="2123775"/>
          </a:xfrm>
        </p:grpSpPr>
        <p:sp>
          <p:nvSpPr>
            <p:cNvPr id="666" name="Google Shape;666;p3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0" name="Google Shape;670;p37"/>
          <p:cNvSpPr txBox="1"/>
          <p:nvPr/>
        </p:nvSpPr>
        <p:spPr>
          <a:xfrm>
            <a:off x="82153" y="914952"/>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As, I said earlier that 0 represents the missing value in the meter data, so I tried to do the same analysis but this time without O and for LR, the results didn’t change much.</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p:txBody>
      </p:sp>
      <p:pic>
        <p:nvPicPr>
          <p:cNvPr id="671" name="Google Shape;671;p37"/>
          <p:cNvPicPr preferRelativeResize="0"/>
          <p:nvPr/>
        </p:nvPicPr>
        <p:blipFill rotWithShape="1">
          <a:blip r:embed="rId3">
            <a:alphaModFix/>
          </a:blip>
          <a:srcRect b="0" l="0" r="0" t="0"/>
          <a:stretch/>
        </p:blipFill>
        <p:spPr>
          <a:xfrm>
            <a:off x="2765821" y="1775773"/>
            <a:ext cx="3448050" cy="2486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8"/>
          <p:cNvSpPr txBox="1"/>
          <p:nvPr>
            <p:ph type="title"/>
          </p:nvPr>
        </p:nvSpPr>
        <p:spPr>
          <a:xfrm>
            <a:off x="778668" y="266838"/>
            <a:ext cx="7422356"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Prediction – RF (No 0)</a:t>
            </a:r>
            <a:endParaRPr/>
          </a:p>
        </p:txBody>
      </p:sp>
      <p:grpSp>
        <p:nvGrpSpPr>
          <p:cNvPr id="677" name="Google Shape;677;p38"/>
          <p:cNvGrpSpPr/>
          <p:nvPr/>
        </p:nvGrpSpPr>
        <p:grpSpPr>
          <a:xfrm>
            <a:off x="6739789" y="2872050"/>
            <a:ext cx="2404115" cy="2123775"/>
            <a:chOff x="6739789" y="1500450"/>
            <a:chExt cx="2404115" cy="2123775"/>
          </a:xfrm>
        </p:grpSpPr>
        <p:sp>
          <p:nvSpPr>
            <p:cNvPr id="678" name="Google Shape;678;p38"/>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8"/>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8"/>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8"/>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8"/>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38"/>
          <p:cNvGrpSpPr/>
          <p:nvPr/>
        </p:nvGrpSpPr>
        <p:grpSpPr>
          <a:xfrm>
            <a:off x="10" y="128850"/>
            <a:ext cx="2428766" cy="2123775"/>
            <a:chOff x="10" y="1500450"/>
            <a:chExt cx="2428766" cy="2123775"/>
          </a:xfrm>
        </p:grpSpPr>
        <p:sp>
          <p:nvSpPr>
            <p:cNvPr id="684" name="Google Shape;684;p38"/>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8"/>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8"/>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8"/>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8" name="Google Shape;688;p38"/>
          <p:cNvSpPr txBox="1"/>
          <p:nvPr/>
        </p:nvSpPr>
        <p:spPr>
          <a:xfrm>
            <a:off x="82153" y="986389"/>
            <a:ext cx="8815387" cy="4207669"/>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As, I said earlier that 0 represents the missing value in the meter data, so I tried to do the same analysis but this time without O and for RF, the results improved,</a:t>
            </a:r>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2800"/>
              <a:buFont typeface="Noto Sans Symbols"/>
              <a:buChar char="❖"/>
            </a:pPr>
            <a:r>
              <a:rPr b="1" i="0" lang="en-US" sz="1600" u="none" cap="none" strike="noStrike">
                <a:solidFill>
                  <a:schemeClr val="lt1"/>
                </a:solidFill>
                <a:latin typeface="Anaheim"/>
                <a:ea typeface="Anaheim"/>
                <a:cs typeface="Anaheim"/>
                <a:sym typeface="Anaheim"/>
              </a:rPr>
              <a:t>We also find the mean_square_error, R2Score and </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mean_absolute_error of this model. The results are shown</a:t>
            </a:r>
            <a:endParaRPr/>
          </a:p>
          <a:p>
            <a:pPr indent="0" lvl="0" marL="0" marR="0" rtl="0" algn="l">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     below,</a:t>
            </a:r>
            <a:endParaRPr/>
          </a:p>
          <a:p>
            <a:pPr indent="0" lvl="0" marL="0" marR="0" rtl="0" algn="l">
              <a:lnSpc>
                <a:spcPct val="100000"/>
              </a:lnSpc>
              <a:spcBef>
                <a:spcPts val="0"/>
              </a:spcBef>
              <a:spcAft>
                <a:spcPts val="0"/>
              </a:spcAft>
              <a:buClr>
                <a:schemeClr val="lt1"/>
              </a:buClr>
              <a:buSzPts val="2800"/>
              <a:buFont typeface="Overpass Mono"/>
              <a:buNone/>
            </a:pPr>
            <a:r>
              <a:t/>
            </a:r>
            <a:endParaRPr b="1" i="0" sz="1600" u="none" cap="none" strike="noStrike">
              <a:solidFill>
                <a:schemeClr val="lt1"/>
              </a:solidFill>
              <a:latin typeface="Anaheim"/>
              <a:ea typeface="Anaheim"/>
              <a:cs typeface="Anaheim"/>
              <a:sym typeface="Anaheim"/>
            </a:endParaRPr>
          </a:p>
          <a:p>
            <a:pPr indent="-107950" lvl="0" marL="285750" marR="0" rtl="0" algn="l">
              <a:lnSpc>
                <a:spcPct val="100000"/>
              </a:lnSpc>
              <a:spcBef>
                <a:spcPts val="0"/>
              </a:spcBef>
              <a:spcAft>
                <a:spcPts val="0"/>
              </a:spcAft>
              <a:buClr>
                <a:schemeClr val="lt1"/>
              </a:buClr>
              <a:buSzPts val="2800"/>
              <a:buFont typeface="Noto Sans Symbols"/>
              <a:buNone/>
            </a:pPr>
            <a:r>
              <a:t/>
            </a:r>
            <a:endParaRPr b="1" i="0" sz="1600" u="none" cap="none" strike="noStrike">
              <a:solidFill>
                <a:schemeClr val="lt1"/>
              </a:solidFill>
              <a:latin typeface="Anaheim"/>
              <a:ea typeface="Anaheim"/>
              <a:cs typeface="Anaheim"/>
              <a:sym typeface="Anaheim"/>
            </a:endParaRPr>
          </a:p>
        </p:txBody>
      </p:sp>
      <p:pic>
        <p:nvPicPr>
          <p:cNvPr id="689" name="Google Shape;689;p38"/>
          <p:cNvPicPr preferRelativeResize="0"/>
          <p:nvPr/>
        </p:nvPicPr>
        <p:blipFill rotWithShape="1">
          <a:blip r:embed="rId3">
            <a:alphaModFix/>
          </a:blip>
          <a:srcRect b="0" l="0" r="0" t="0"/>
          <a:stretch/>
        </p:blipFill>
        <p:spPr>
          <a:xfrm>
            <a:off x="5449490" y="1569664"/>
            <a:ext cx="3448050" cy="2247211"/>
          </a:xfrm>
          <a:prstGeom prst="rect">
            <a:avLst/>
          </a:prstGeom>
          <a:noFill/>
          <a:ln>
            <a:noFill/>
          </a:ln>
        </p:spPr>
      </p:pic>
      <p:pic>
        <p:nvPicPr>
          <p:cNvPr id="690" name="Google Shape;690;p38"/>
          <p:cNvPicPr preferRelativeResize="0"/>
          <p:nvPr/>
        </p:nvPicPr>
        <p:blipFill rotWithShape="1">
          <a:blip r:embed="rId4">
            <a:alphaModFix/>
          </a:blip>
          <a:srcRect b="0" l="0" r="0" t="0"/>
          <a:stretch/>
        </p:blipFill>
        <p:spPr>
          <a:xfrm>
            <a:off x="321546" y="3910757"/>
            <a:ext cx="7698385" cy="10287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US"/>
              <a:t>Data Explanation</a:t>
            </a:r>
            <a:endParaRPr/>
          </a:p>
        </p:txBody>
      </p:sp>
      <p:sp>
        <p:nvSpPr>
          <p:cNvPr id="173" name="Google Shape;173;p4"/>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US"/>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txBox="1"/>
          <p:nvPr>
            <p:ph idx="1" type="body"/>
          </p:nvPr>
        </p:nvSpPr>
        <p:spPr>
          <a:xfrm>
            <a:off x="4579525" y="2388200"/>
            <a:ext cx="3932700" cy="21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600"/>
              <a:buNone/>
            </a:pPr>
            <a:r>
              <a:rPr lang="en-US"/>
              <a:t>The data consits of 3 data files which represents the Weather data, Building data and the meter data. This data is for the year of 2016. Meter data has 4 columns and more than 20 million rows. Weather data has 9 columns and 139773 rows. Building data has 1449 rows and 6 columns. </a:t>
            </a:r>
            <a:endParaRPr/>
          </a:p>
        </p:txBody>
      </p:sp>
      <p:sp>
        <p:nvSpPr>
          <p:cNvPr id="179" name="Google Shape;179;p5"/>
          <p:cNvSpPr txBox="1"/>
          <p:nvPr>
            <p:ph type="title"/>
          </p:nvPr>
        </p:nvSpPr>
        <p:spPr>
          <a:xfrm>
            <a:off x="4579531" y="1714800"/>
            <a:ext cx="3963300" cy="66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US"/>
              <a:t>ABOUT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txBox="1"/>
          <p:nvPr>
            <p:ph idx="7" type="title"/>
          </p:nvPr>
        </p:nvSpPr>
        <p:spPr>
          <a:xfrm>
            <a:off x="1278050" y="321769"/>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Data Explanation</a:t>
            </a:r>
            <a:endParaRPr/>
          </a:p>
        </p:txBody>
      </p:sp>
      <p:pic>
        <p:nvPicPr>
          <p:cNvPr id="185" name="Google Shape;185;p6"/>
          <p:cNvPicPr preferRelativeResize="0"/>
          <p:nvPr/>
        </p:nvPicPr>
        <p:blipFill rotWithShape="1">
          <a:blip r:embed="rId3">
            <a:alphaModFix/>
          </a:blip>
          <a:srcRect b="0" l="0" r="0" t="0"/>
          <a:stretch/>
        </p:blipFill>
        <p:spPr>
          <a:xfrm>
            <a:off x="342902" y="1181400"/>
            <a:ext cx="4893467" cy="2780700"/>
          </a:xfrm>
          <a:prstGeom prst="rect">
            <a:avLst/>
          </a:prstGeom>
          <a:noFill/>
          <a:ln>
            <a:noFill/>
          </a:ln>
        </p:spPr>
      </p:pic>
      <p:sp>
        <p:nvSpPr>
          <p:cNvPr id="186" name="Google Shape;186;p6"/>
          <p:cNvSpPr txBox="1"/>
          <p:nvPr/>
        </p:nvSpPr>
        <p:spPr>
          <a:xfrm>
            <a:off x="5236369" y="1181400"/>
            <a:ext cx="3564730" cy="372635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As it can be seen from the graph that the distribution of meter reading is highly skewed. Moreover, the values are highly concentrated to 0. To avoid this skewness of data we have applied natural log (1 + meter_reading) using np.log1p, this will allow us to get better visualization of the data as it will change 0 to 1.  </a:t>
            </a:r>
            <a:endParaRPr/>
          </a:p>
          <a:p>
            <a:pPr indent="0" lvl="0" marL="0" marR="0" rtl="0" algn="ctr">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As the natural logarithm of zero is minus infinity (a real number to the power of some real number is never 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idx="7" type="title"/>
          </p:nvPr>
        </p:nvSpPr>
        <p:spPr>
          <a:xfrm>
            <a:off x="1278050" y="321769"/>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Data Explanation</a:t>
            </a:r>
            <a:endParaRPr/>
          </a:p>
        </p:txBody>
      </p:sp>
      <p:sp>
        <p:nvSpPr>
          <p:cNvPr id="192" name="Google Shape;192;p7"/>
          <p:cNvSpPr txBox="1"/>
          <p:nvPr/>
        </p:nvSpPr>
        <p:spPr>
          <a:xfrm>
            <a:off x="5236369" y="1181400"/>
            <a:ext cx="3564730" cy="372635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from the graph above we can see that mean &gt; median that means the distribution is right skewed. This skewness is caused by the significantly high number of 0 and 1 measurements in the meter reading. This high number of 0 meter reading values shows not only zero consumption but may indicate some missing data in the meter reading. If we visulaize it is impossible for any building to consume 0 at a given time because there will be atleast some appliances connected.</a:t>
            </a:r>
            <a:endParaRPr/>
          </a:p>
        </p:txBody>
      </p:sp>
      <p:pic>
        <p:nvPicPr>
          <p:cNvPr id="193" name="Google Shape;193;p7"/>
          <p:cNvPicPr preferRelativeResize="0"/>
          <p:nvPr/>
        </p:nvPicPr>
        <p:blipFill rotWithShape="1">
          <a:blip r:embed="rId3">
            <a:alphaModFix/>
          </a:blip>
          <a:srcRect b="0" l="0" r="0" t="0"/>
          <a:stretch/>
        </p:blipFill>
        <p:spPr>
          <a:xfrm>
            <a:off x="435770" y="1331419"/>
            <a:ext cx="4800599" cy="30834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txBox="1"/>
          <p:nvPr>
            <p:ph idx="7" type="title"/>
          </p:nvPr>
        </p:nvSpPr>
        <p:spPr>
          <a:xfrm>
            <a:off x="1278050" y="321769"/>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Data Explanation</a:t>
            </a:r>
            <a:endParaRPr/>
          </a:p>
        </p:txBody>
      </p:sp>
      <p:sp>
        <p:nvSpPr>
          <p:cNvPr id="199" name="Google Shape;199;p8"/>
          <p:cNvSpPr txBox="1"/>
          <p:nvPr/>
        </p:nvSpPr>
        <p:spPr>
          <a:xfrm>
            <a:off x="5236369" y="1181400"/>
            <a:ext cx="3564730" cy="372635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Now, it is more evident that 0 observations represents missing values.</a:t>
            </a:r>
            <a:endParaRPr/>
          </a:p>
          <a:p>
            <a:pPr indent="0" lvl="0" marL="0" marR="0" rtl="0" algn="ctr">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After dropping the zero values and taking the logarithm of the meter reading values, distribution shows a perfect normal distribution. </a:t>
            </a:r>
            <a:endParaRPr/>
          </a:p>
          <a:p>
            <a:pPr indent="0" lvl="0" marL="0" marR="0" rtl="0" algn="ctr">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Data is centered around the mean. Mean and median values are equal to each other. Taking the logarithm helped to lower the variance.</a:t>
            </a:r>
            <a:endParaRPr/>
          </a:p>
        </p:txBody>
      </p:sp>
      <p:pic>
        <p:nvPicPr>
          <p:cNvPr id="200" name="Google Shape;200;p8"/>
          <p:cNvPicPr preferRelativeResize="0"/>
          <p:nvPr/>
        </p:nvPicPr>
        <p:blipFill rotWithShape="1">
          <a:blip r:embed="rId3">
            <a:alphaModFix/>
          </a:blip>
          <a:srcRect b="0" l="0" r="0" t="0"/>
          <a:stretch/>
        </p:blipFill>
        <p:spPr>
          <a:xfrm>
            <a:off x="107156" y="1326357"/>
            <a:ext cx="5129213" cy="29027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txBox="1"/>
          <p:nvPr>
            <p:ph idx="7" type="title"/>
          </p:nvPr>
        </p:nvSpPr>
        <p:spPr>
          <a:xfrm>
            <a:off x="1278050" y="321769"/>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Data Explanation</a:t>
            </a:r>
            <a:endParaRPr/>
          </a:p>
        </p:txBody>
      </p:sp>
      <p:sp>
        <p:nvSpPr>
          <p:cNvPr id="206" name="Google Shape;206;p9"/>
          <p:cNvSpPr txBox="1"/>
          <p:nvPr/>
        </p:nvSpPr>
        <p:spPr>
          <a:xfrm>
            <a:off x="5236368" y="1181400"/>
            <a:ext cx="3686175" cy="372635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Overpass Mono"/>
              <a:buNone/>
            </a:pPr>
            <a:r>
              <a:rPr b="1" i="0" lang="en-US" sz="1600" u="none" cap="none" strike="noStrike">
                <a:solidFill>
                  <a:schemeClr val="lt1"/>
                </a:solidFill>
                <a:latin typeface="Anaheim"/>
                <a:ea typeface="Anaheim"/>
                <a:cs typeface="Anaheim"/>
                <a:sym typeface="Anaheim"/>
              </a:rPr>
              <a:t>For the better visualization we took log(x+1) of the meter reading. The readings of chilled water, steam and electricity are less skewed towards zero, meaning we have less missing values in the electricity usage. This picture shows that meter reading values shows different distribution in each meter category, especially electricity consumption is different than others. Thus, meter is a significant variable to determine the meter reading values. It is already included in the train and test dataset as a determinant factor.</a:t>
            </a:r>
            <a:endParaRPr/>
          </a:p>
        </p:txBody>
      </p:sp>
      <p:pic>
        <p:nvPicPr>
          <p:cNvPr id="207" name="Google Shape;207;p9"/>
          <p:cNvPicPr preferRelativeResize="0"/>
          <p:nvPr/>
        </p:nvPicPr>
        <p:blipFill rotWithShape="1">
          <a:blip r:embed="rId3">
            <a:alphaModFix/>
          </a:blip>
          <a:srcRect b="0" l="0" r="0" t="0"/>
          <a:stretch/>
        </p:blipFill>
        <p:spPr>
          <a:xfrm>
            <a:off x="285751" y="1181400"/>
            <a:ext cx="4950618" cy="26905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