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5" r:id="rId2"/>
    <p:sldId id="306" r:id="rId3"/>
    <p:sldId id="303" r:id="rId4"/>
    <p:sldId id="259" r:id="rId5"/>
    <p:sldId id="260" r:id="rId6"/>
    <p:sldId id="294" r:id="rId7"/>
    <p:sldId id="295" r:id="rId8"/>
    <p:sldId id="296" r:id="rId9"/>
    <p:sldId id="297" r:id="rId10"/>
    <p:sldId id="300" r:id="rId11"/>
    <p:sldId id="299" r:id="rId12"/>
    <p:sldId id="301" r:id="rId13"/>
    <p:sldId id="257" r:id="rId14"/>
    <p:sldId id="258" r:id="rId15"/>
    <p:sldId id="278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304" r:id="rId26"/>
    <p:sldId id="307" r:id="rId27"/>
    <p:sldId id="30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0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EF8E9-62E8-4185-87AA-30F747F221D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EA0EE-49DE-42F7-BFA8-5DD839DFF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896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be3fbf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be3fbf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be3fbff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be3fbff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be3fbfff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be3fbfff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be3fbffff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be3fbffff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FDEA-86CD-46F9-B5D8-FC2A35B69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5DF1F-60F9-4AA8-B827-F37F7E3F2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33D0A-C7B1-4565-BEBD-DCCAADE1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371D-58EE-41F5-A51B-7E5130C8369E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C25CB-390C-47D0-B69A-7AFC372B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8CD9-92AB-4B15-ADF6-8BA2B936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7BB-1848-49FB-998F-CB688ED70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41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3EF7-B4B5-454F-AA36-6774E9BA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2F839-87B8-4F71-B589-88254AE29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BFDB-7373-403A-A861-CC0929E6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371D-58EE-41F5-A51B-7E5130C8369E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75830-B6F0-445E-A905-234806FD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8D7BA-C462-4FEE-8BFD-57287E77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7BB-1848-49FB-998F-CB688ED70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10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EAA55-669F-4309-A5EF-FDA049837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A1394-EE00-4FEC-BBEC-B0F73FDE7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5421-5744-4B5E-AE61-C924EF58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371D-58EE-41F5-A51B-7E5130C8369E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8D821-AE18-4BA2-BD13-DA0C7571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ECAF0-D261-4AC2-A8AB-66777E08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7BB-1848-49FB-998F-CB688ED70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5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7C07-30E3-458F-9E2F-30C553D8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39F9D-2DC2-4ABD-AEEE-453F2A67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5A54-D4A9-4C40-ADAC-DFB10057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371D-58EE-41F5-A51B-7E5130C8369E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9749E-E273-40BF-B993-E62851A7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4F570-BF47-4EE3-A5D1-29E64434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7BB-1848-49FB-998F-CB688ED70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4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8146-4125-4C56-B7BB-9E06BEA7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CE46B-CAF2-431E-BFEF-7D1ABFE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B3DE-F39A-4254-BF3A-7DF15851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371D-58EE-41F5-A51B-7E5130C8369E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4A96E-2CAA-45EF-A50D-0449543A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4B26-FEAE-40D1-A237-CBED5D1C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7BB-1848-49FB-998F-CB688ED70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10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8FBE-4889-493A-9C49-9FEE5D40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F270-ACBD-41F4-B4BC-EC9B3B192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E7EEB-0FC6-4A36-BC2B-53FF7C12C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0D427-D189-4A8A-A85B-BA7E5D82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371D-58EE-41F5-A51B-7E5130C8369E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4C009-5613-4C3E-86DA-B372053F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12784-280B-45E0-BD82-EDC76C81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7BB-1848-49FB-998F-CB688ED70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21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AD97-E3D9-4283-9222-737A83BB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30B45-8A17-46A4-B659-F3973A3EF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A1956-BB8B-46E2-8436-AE38BC5F1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B93E3-975E-44A3-ABBD-E4D618337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A8632-3A08-48A2-857B-56D9D476F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F4A22-5B5B-4730-8289-4A5E6676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371D-58EE-41F5-A51B-7E5130C8369E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FF96F-5C42-40FC-ACA2-1C5A7AAF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4D1B2-B504-4071-A6D3-96B17B35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7BB-1848-49FB-998F-CB688ED70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13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B2FF-87C6-4913-9570-D7B32EBA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FD968-3B12-479D-8C67-2FA9C154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371D-58EE-41F5-A51B-7E5130C8369E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18D1F-D6FA-4000-982D-413A5ECE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80CDA-C3CF-41D1-9E89-B7D05B92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7BB-1848-49FB-998F-CB688ED70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40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C3AAC-53F4-419D-AA9A-CC451387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371D-58EE-41F5-A51B-7E5130C8369E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9B18C-B528-4773-A264-8760B4BA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71B06-2972-4445-99D0-9EECF3A2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7BB-1848-49FB-998F-CB688ED70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40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A39C-5D46-41F1-B119-F7C2D1647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FF556-43DF-47FC-85C1-11E12F28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51EC6-CB27-4D5B-8D32-097990934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C5533-383F-472F-9A10-850682C7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371D-58EE-41F5-A51B-7E5130C8369E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A2865-D323-4516-A33B-766D42E6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254EB-AEFD-4598-BAFC-D13296AE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7BB-1848-49FB-998F-CB688ED70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09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1318-2D38-4366-AE0E-FFA19782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120EE-6210-40D7-ACA6-CA6B1C122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AFC89-25D6-4230-93FA-21AD8FCEC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DCA86-379E-4C07-9FE5-BA3A09D9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371D-58EE-41F5-A51B-7E5130C8369E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33150-E997-4477-8B33-82048BEF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057DA-C706-4934-A62A-F2F6BB43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7BB-1848-49FB-998F-CB688ED70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69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CC843-F8A0-4B80-81C5-959CD56B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0C99F-198D-42D0-B330-16BFDD954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88DD7-DB3A-4993-9BE4-FFE082F99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3371D-58EE-41F5-A51B-7E5130C8369E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F4922-9688-47A5-8886-7E0E839F9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6A35C-CCA2-4314-AB4E-0E3103FEF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87BB-1848-49FB-998F-CB688ED70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95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65600" y="1458267"/>
            <a:ext cx="10660800" cy="139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IN" sz="4800" b="1" i="0" dirty="0">
                <a:solidFill>
                  <a:srgbClr val="00B050"/>
                </a:solidFill>
                <a:effectLst/>
                <a:latin typeface="Helvetica Neue"/>
              </a:rPr>
              <a:t>Hr Data Analytics</a:t>
            </a:r>
          </a:p>
          <a:p>
            <a:pPr algn="ctr"/>
            <a:r>
              <a:rPr lang="en-GB" sz="2667" b="1" dirty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(using </a:t>
            </a:r>
            <a:r>
              <a:rPr lang="en-GB" sz="2667" b="1" dirty="0">
                <a:solidFill>
                  <a:srgbClr val="38761D"/>
                </a:solidFill>
              </a:rPr>
              <a:t>Best fit Model)</a:t>
            </a:r>
            <a:endParaRPr sz="2667" b="1" dirty="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137800" y="3205167"/>
            <a:ext cx="3916400" cy="109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2400" b="1" dirty="0">
                <a:solidFill>
                  <a:schemeClr val="dk1"/>
                </a:solidFill>
              </a:rPr>
              <a:t>IMARTICUS PGDA BATCH_29</a:t>
            </a:r>
          </a:p>
          <a:p>
            <a:pPr algn="ctr">
              <a:lnSpc>
                <a:spcPct val="115000"/>
              </a:lnSpc>
            </a:pPr>
            <a:r>
              <a:rPr lang="en-GB" sz="2400" b="1" dirty="0">
                <a:solidFill>
                  <a:schemeClr val="dk1"/>
                </a:solidFill>
              </a:rPr>
              <a:t>Capstone-ML-Project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82600" y="5387334"/>
            <a:ext cx="3916400" cy="109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GB" sz="2400" b="1">
                <a:solidFill>
                  <a:schemeClr val="dk1"/>
                </a:solidFill>
              </a:rPr>
              <a:t>Under Guidance of:</a:t>
            </a:r>
            <a:endParaRPr sz="2400" b="1">
              <a:solidFill>
                <a:schemeClr val="dk1"/>
              </a:solidFill>
            </a:endParaRPr>
          </a:p>
          <a:p>
            <a:pPr algn="ctr">
              <a:lnSpc>
                <a:spcPct val="115000"/>
              </a:lnSpc>
            </a:pPr>
            <a:r>
              <a:rPr lang="en-GB" sz="2400">
                <a:solidFill>
                  <a:schemeClr val="dk1"/>
                </a:solidFill>
              </a:rPr>
              <a:t>Dr. Vinod Steve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770333" y="5489534"/>
            <a:ext cx="4058000" cy="146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2400" b="1" dirty="0">
                <a:solidFill>
                  <a:schemeClr val="dk1"/>
                </a:solidFill>
              </a:rPr>
              <a:t>Presented by:</a:t>
            </a:r>
            <a:endParaRPr sz="2400" b="1" dirty="0">
              <a:solidFill>
                <a:schemeClr val="dk1"/>
              </a:solidFill>
            </a:endParaRPr>
          </a:p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N" sz="2400" dirty="0">
                <a:solidFill>
                  <a:schemeClr val="dk1"/>
                </a:solidFill>
              </a:rPr>
              <a:t>Syed Ammar Ahmed</a:t>
            </a:r>
            <a:endParaRPr sz="2933" dirty="0">
              <a:solidFill>
                <a:schemeClr val="dk1"/>
              </a:solidFill>
            </a:endParaRPr>
          </a:p>
          <a:p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4D3792-EC94-4DE9-B309-29B5E3331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44" y="139065"/>
            <a:ext cx="6677025" cy="2190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36BA70-7BFC-4DF7-93D7-F8E34C9AE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44" y="2511742"/>
            <a:ext cx="60579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6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C6EEC1-E37D-4FD9-94D4-7255255A7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64" y="238125"/>
            <a:ext cx="6667500" cy="3190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A6FCAE-4ABB-424C-9B0E-16BD6882D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103" y="71846"/>
            <a:ext cx="538189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1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9570F6-B678-4551-BE53-31ADD0956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59611"/>
            <a:ext cx="6915150" cy="2219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A5DF0-A7CF-4ACD-97EF-60833B739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49" y="2564539"/>
            <a:ext cx="52101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4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9E8CC-6F2B-4D1C-A95B-B13D1C433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2" y="920547"/>
            <a:ext cx="3095625" cy="1809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23C86B-CF8B-4530-A50E-2BC8568E1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2616"/>
            <a:ext cx="4291522" cy="3885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ECF4F2-1838-4FFA-8706-645DB4F6E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768" y="282212"/>
            <a:ext cx="8062232" cy="3524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768B68-7611-433F-8CCA-ABA34B738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1522" y="3806462"/>
            <a:ext cx="7733321" cy="17828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0089B2-93C8-498C-9463-9AD41CD4C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1522" y="5682070"/>
            <a:ext cx="36195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0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61F9A6-6EBC-480F-92A1-B4BC357A2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0" y="309836"/>
            <a:ext cx="2772864" cy="1841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FB4374-47DE-454A-A522-14FB2B194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5189"/>
            <a:ext cx="4380411" cy="4477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FDD48-901F-46AE-9E44-8261BB04E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135" y="100557"/>
            <a:ext cx="7286625" cy="3800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5F2B88-3FAC-408B-BE69-09449B1E9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987" y="3995985"/>
            <a:ext cx="7620920" cy="1925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2AD6A0-545D-4BF9-9499-6D88A2687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987" y="5929164"/>
            <a:ext cx="3810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6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42FF6F-6467-4141-B7F0-4FDA9D369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052"/>
            <a:ext cx="3200400" cy="1238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6B537F-4C83-407E-BD3F-C54BD3F69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" y="2639786"/>
            <a:ext cx="4085953" cy="4073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86150C-0B88-40DF-9206-65F87CBC4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221" y="145052"/>
            <a:ext cx="7496175" cy="3895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CAD4FC-41F9-4533-A5F4-71285D564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586" y="4491263"/>
            <a:ext cx="7306810" cy="1169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F27081-ADC8-47D4-AF71-FEF9E4021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586" y="5739583"/>
            <a:ext cx="35147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ACABD8-0973-4503-97A9-5911A69C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67" y="185465"/>
            <a:ext cx="2390775" cy="1209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745807-74FB-4AE4-BADF-5182F9B15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6329"/>
            <a:ext cx="4469784" cy="44762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C4013A-90B5-476E-BF56-5A86E4638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894" y="185465"/>
            <a:ext cx="7457718" cy="3779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3B30A1-039E-45D4-AF07-9FC315046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9784" y="4209506"/>
            <a:ext cx="771239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272875-4E9D-4C3E-8DC9-B3297FD4E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" y="102326"/>
            <a:ext cx="3771900" cy="1219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348D25-86F6-41A3-BAF0-69CDC3F6A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66" y="2011680"/>
            <a:ext cx="4443696" cy="4450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E7E55A-CF44-413E-B740-6EAEB623B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834" y="102326"/>
            <a:ext cx="6340851" cy="3213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81E16B-A888-46CD-86F1-87A959308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138" y="3583333"/>
            <a:ext cx="6340851" cy="1628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41632E-16CE-4492-B8AB-09BBD7E7F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0138" y="5294811"/>
            <a:ext cx="40957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85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1B1D5-65FE-4BE9-8E7F-2DD78B0ED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0" y="0"/>
            <a:ext cx="2962275" cy="266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AC9022-DBC7-4DF0-88B5-497DAC82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8384"/>
            <a:ext cx="4513992" cy="3929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BF903E-B94C-4C07-8BBD-B2C919DA0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588" y="101739"/>
            <a:ext cx="7118882" cy="3651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761FE3-FFA2-4771-BCCF-E724BE427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588" y="4313736"/>
            <a:ext cx="7118882" cy="1504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253523-2862-4CBA-8F2F-DE788AD4E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0588" y="5818686"/>
            <a:ext cx="3238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65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BABBA6-D6CF-4D3A-958F-BCFD2CBE2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43175" cy="1419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E9D315-C164-4799-AA3D-2718BFBDA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7440"/>
            <a:ext cx="4411021" cy="4415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17B7AA-AB12-4ED0-A483-47780B35D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558" y="119156"/>
            <a:ext cx="7390521" cy="3790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875B13-E12B-4A44-B945-6B79D49B2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558" y="4337820"/>
            <a:ext cx="7383854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7947DE-E6D5-4F02-89CA-9659110E24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558" y="5656078"/>
            <a:ext cx="27336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7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73B7-BBB3-3F53-1BD3-C78B6935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783"/>
            <a:ext cx="10515600" cy="1036292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Context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2FE96-D86A-1555-E928-D37C1ECC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91" y="1083366"/>
            <a:ext cx="11002617" cy="5257799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This dataset contains information about employees who worked in a company.</a:t>
            </a:r>
          </a:p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Content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This dataset contains columns: Satisfactory Level, Number of Project, Average Monthly Hours, Time Spend Company, Promotion Last 5 Years, Department, Salary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,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Inspiration and Left(Target Variable)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Exploratory Data analysis to figure out which variables have a direct and clear impact on employee retention (i.e. whether they leave the company or continue to work)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Plot bar charts showing the impact of employee salaries on retention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Plot bar charts showing a correlation between department and employee retention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Now build a logistic regression model using variables that were narrowed down in step 1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Measure the accuracy of the models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Helvetica Neue"/>
              </a:rPr>
              <a:t>Select the best model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329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327740-69EB-46F6-883C-59BBB4525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43" y="0"/>
            <a:ext cx="7042724" cy="44587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0288A-4EA4-471D-9CBE-493470FF0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43" y="4458789"/>
            <a:ext cx="7885748" cy="209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95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418245-546D-4DB4-8F91-3FB9630E4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71" y="52953"/>
            <a:ext cx="5373946" cy="5285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52F1C8-37EF-47E6-8789-7AF58296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10" y="5585189"/>
            <a:ext cx="8829267" cy="461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DB580A-FD89-4222-89A2-5D93044AA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817" y="510813"/>
            <a:ext cx="6324600" cy="3067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38C23D-3DF3-4432-A774-EA0E87789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817" y="3773785"/>
            <a:ext cx="41624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7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23D997-2E36-4923-BF91-10CB5546C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09" y="383177"/>
            <a:ext cx="5545855" cy="55386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93ED9C-3DAC-4B35-B489-9EFF8FF98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09" y="6164878"/>
            <a:ext cx="7789954" cy="309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5DA631-E4F5-43AF-86E8-78BCA9B15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454" y="533128"/>
            <a:ext cx="64103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52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CF7CE-3E7A-4F09-9ABE-961360F6841B}"/>
              </a:ext>
            </a:extLst>
          </p:cNvPr>
          <p:cNvGrpSpPr/>
          <p:nvPr/>
        </p:nvGrpSpPr>
        <p:grpSpPr>
          <a:xfrm>
            <a:off x="148046" y="496389"/>
            <a:ext cx="4598126" cy="5172891"/>
            <a:chOff x="148045" y="1216283"/>
            <a:chExt cx="5316947" cy="53804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10A7081-A571-4B95-985B-8AABC8332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045" y="1382971"/>
              <a:ext cx="5316947" cy="521377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EB77570-53E1-42A7-8BF3-3E8D59581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045" y="1216283"/>
              <a:ext cx="2028825" cy="333375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13F2F13-2E17-46DC-8234-981023546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46" y="5943456"/>
            <a:ext cx="8139385" cy="331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7DBBD1-D658-45F8-8DC0-8E14C40A3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332" y="364807"/>
            <a:ext cx="65246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88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B88EEC-CE34-4A36-AFEA-4B58C8820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3" y="644270"/>
            <a:ext cx="6512530" cy="556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74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59F9-A12D-D2F8-29BB-E6B51DD6C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0352-1CEC-6F59-0C24-E0D63096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select Decision tree as our final Training model as the Accuracy is 97% for test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AF92E-A06E-B682-2782-89A98F8CF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017"/>
            <a:ext cx="4305521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14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65EE-0ED4-F502-0BAE-93A11051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B4E6-D9F1-BFFE-0CEE-1EA3E29B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https://www.kaggle.com/datasets/mfaisalqureshi/hr-analytics-and-job-prediction?select=HR_comma_sep.csv</a:t>
            </a:r>
          </a:p>
        </p:txBody>
      </p:sp>
    </p:spTree>
    <p:extLst>
      <p:ext uri="{BB962C8B-B14F-4D97-AF65-F5344CB8AC3E}">
        <p14:creationId xmlns:p14="http://schemas.microsoft.com/office/powerpoint/2010/main" val="5999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E059-0B2E-859E-AAB2-4792B2472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4295"/>
            <a:ext cx="10515600" cy="36126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>
                <a:solidFill>
                  <a:srgbClr val="00B05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977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307733" y="238233"/>
            <a:ext cx="99924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2400" b="1"/>
              <a:t> </a:t>
            </a:r>
            <a:r>
              <a:rPr lang="en-GB" sz="3067" b="1">
                <a:solidFill>
                  <a:srgbClr val="6AA84F"/>
                </a:solidFill>
              </a:rPr>
              <a:t>Methodology</a:t>
            </a:r>
            <a:endParaRPr sz="2400" b="1" u="sng">
              <a:solidFill>
                <a:srgbClr val="6AA84F"/>
              </a:solidFill>
            </a:endParaRPr>
          </a:p>
        </p:txBody>
      </p:sp>
      <p:cxnSp>
        <p:nvCxnSpPr>
          <p:cNvPr id="69" name="Google Shape;69;p15"/>
          <p:cNvCxnSpPr>
            <a:stCxn id="70" idx="3"/>
            <a:endCxn id="71" idx="1"/>
          </p:cNvCxnSpPr>
          <p:nvPr/>
        </p:nvCxnSpPr>
        <p:spPr>
          <a:xfrm>
            <a:off x="1307733" y="2348471"/>
            <a:ext cx="59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5"/>
          <p:cNvCxnSpPr/>
          <p:nvPr/>
        </p:nvCxnSpPr>
        <p:spPr>
          <a:xfrm>
            <a:off x="4175867" y="2405800"/>
            <a:ext cx="49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D8C6053-D600-C0D1-BB85-3A1235825F32}"/>
              </a:ext>
            </a:extLst>
          </p:cNvPr>
          <p:cNvGrpSpPr/>
          <p:nvPr/>
        </p:nvGrpSpPr>
        <p:grpSpPr>
          <a:xfrm>
            <a:off x="134134" y="1175913"/>
            <a:ext cx="11923767" cy="4334025"/>
            <a:chOff x="100600" y="881934"/>
            <a:chExt cx="8942825" cy="3250519"/>
          </a:xfrm>
        </p:grpSpPr>
        <p:grpSp>
          <p:nvGrpSpPr>
            <p:cNvPr id="74" name="Google Shape;74;p15"/>
            <p:cNvGrpSpPr/>
            <p:nvPr/>
          </p:nvGrpSpPr>
          <p:grpSpPr>
            <a:xfrm>
              <a:off x="100600" y="881934"/>
              <a:ext cx="8942825" cy="1876841"/>
              <a:chOff x="84300" y="990600"/>
              <a:chExt cx="8942825" cy="1736690"/>
            </a:xfrm>
          </p:grpSpPr>
          <p:grpSp>
            <p:nvGrpSpPr>
              <p:cNvPr id="75" name="Google Shape;75;p15"/>
              <p:cNvGrpSpPr/>
              <p:nvPr/>
            </p:nvGrpSpPr>
            <p:grpSpPr>
              <a:xfrm>
                <a:off x="84300" y="990600"/>
                <a:ext cx="6955113" cy="1627500"/>
                <a:chOff x="202900" y="1350750"/>
                <a:chExt cx="6955113" cy="1627500"/>
              </a:xfrm>
            </p:grpSpPr>
            <p:sp>
              <p:nvSpPr>
                <p:cNvPr id="70" name="Google Shape;70;p15"/>
                <p:cNvSpPr/>
                <p:nvPr/>
              </p:nvSpPr>
              <p:spPr>
                <a:xfrm>
                  <a:off x="202900" y="1829850"/>
                  <a:ext cx="880200" cy="669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en-GB" sz="1467"/>
                    <a:t>Randomly Selecting Attributes</a:t>
                  </a:r>
                  <a:endParaRPr sz="1467"/>
                </a:p>
              </p:txBody>
            </p:sp>
            <p:sp>
              <p:nvSpPr>
                <p:cNvPr id="71" name="Google Shape;71;p15"/>
                <p:cNvSpPr/>
                <p:nvPr/>
              </p:nvSpPr>
              <p:spPr>
                <a:xfrm>
                  <a:off x="1526850" y="1397100"/>
                  <a:ext cx="1689600" cy="15348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en-GB" sz="1467" b="1" dirty="0"/>
                    <a:t>Cleaning Data</a:t>
                  </a:r>
                  <a:r>
                    <a:rPr lang="en-GB" sz="1467" dirty="0"/>
                    <a:t> by removing null values and replacing the null values with mode for categorical data and median/mean for continuous data</a:t>
                  </a:r>
                  <a:endParaRPr sz="1467" dirty="0"/>
                </a:p>
              </p:txBody>
            </p:sp>
            <p:sp>
              <p:nvSpPr>
                <p:cNvPr id="76" name="Google Shape;76;p15"/>
                <p:cNvSpPr/>
                <p:nvPr/>
              </p:nvSpPr>
              <p:spPr>
                <a:xfrm>
                  <a:off x="3627988" y="1613400"/>
                  <a:ext cx="1571400" cy="11022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en-GB" sz="1467" b="1" dirty="0">
                      <a:solidFill>
                        <a:schemeClr val="dk1"/>
                      </a:solidFill>
                    </a:rPr>
                    <a:t>Cleaning Outliers </a:t>
                  </a:r>
                  <a:r>
                    <a:rPr lang="en-GB" sz="1467" dirty="0">
                      <a:solidFill>
                        <a:schemeClr val="dk1"/>
                      </a:solidFill>
                    </a:rPr>
                    <a:t>by </a:t>
                  </a:r>
                  <a:r>
                    <a:rPr lang="en-GB" sz="1467" dirty="0"/>
                    <a:t>Plotting  Box plot and replacing it with median</a:t>
                  </a:r>
                  <a:endParaRPr sz="1467" dirty="0"/>
                </a:p>
              </p:txBody>
            </p:sp>
            <p:cxnSp>
              <p:nvCxnSpPr>
                <p:cNvPr id="77" name="Google Shape;77;p15"/>
                <p:cNvCxnSpPr>
                  <a:stCxn id="76" idx="3"/>
                </p:cNvCxnSpPr>
                <p:nvPr/>
              </p:nvCxnSpPr>
              <p:spPr>
                <a:xfrm>
                  <a:off x="5199388" y="2164500"/>
                  <a:ext cx="378000" cy="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78" name="Google Shape;78;p15"/>
                <p:cNvSpPr/>
                <p:nvPr/>
              </p:nvSpPr>
              <p:spPr>
                <a:xfrm>
                  <a:off x="5586613" y="1350750"/>
                  <a:ext cx="1571400" cy="16275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en-GB" sz="1467" b="1">
                      <a:solidFill>
                        <a:schemeClr val="dk1"/>
                      </a:solidFill>
                    </a:rPr>
                    <a:t>Reducing Continuous attribute </a:t>
                  </a:r>
                  <a:r>
                    <a:rPr lang="en-GB" sz="1467">
                      <a:solidFill>
                        <a:schemeClr val="dk1"/>
                      </a:solidFill>
                    </a:rPr>
                    <a:t>by checking the </a:t>
                  </a:r>
                  <a:r>
                    <a:rPr lang="en-GB" sz="1467" b="1">
                      <a:solidFill>
                        <a:schemeClr val="dk1"/>
                      </a:solidFill>
                    </a:rPr>
                    <a:t>correlation</a:t>
                  </a:r>
                  <a:r>
                    <a:rPr lang="en-GB" sz="1467">
                      <a:solidFill>
                        <a:schemeClr val="dk1"/>
                      </a:solidFill>
                    </a:rPr>
                    <a:t> of each </a:t>
                  </a:r>
                  <a:r>
                    <a:rPr lang="en-GB" sz="1467" b="1">
                      <a:solidFill>
                        <a:schemeClr val="dk1"/>
                      </a:solidFill>
                    </a:rPr>
                    <a:t>continuous variable </a:t>
                  </a:r>
                  <a:r>
                    <a:rPr lang="en-GB" sz="1467">
                      <a:solidFill>
                        <a:schemeClr val="dk1"/>
                      </a:solidFill>
                    </a:rPr>
                    <a:t>with target variable and  </a:t>
                  </a:r>
                  <a:r>
                    <a:rPr lang="en-GB" sz="1467"/>
                    <a:t>validating it with </a:t>
                  </a:r>
                  <a:r>
                    <a:rPr lang="en-GB" sz="1467" b="1"/>
                    <a:t>linear-regression plot</a:t>
                  </a:r>
                  <a:endParaRPr sz="1467" b="1"/>
                </a:p>
              </p:txBody>
            </p:sp>
          </p:grpSp>
          <p:cxnSp>
            <p:nvCxnSpPr>
              <p:cNvPr id="79" name="Google Shape;79;p15"/>
              <p:cNvCxnSpPr/>
              <p:nvPr/>
            </p:nvCxnSpPr>
            <p:spPr>
              <a:xfrm>
                <a:off x="7085525" y="1800750"/>
                <a:ext cx="341100" cy="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0" name="Google Shape;80;p15"/>
              <p:cNvSpPr/>
              <p:nvPr/>
            </p:nvSpPr>
            <p:spPr>
              <a:xfrm>
                <a:off x="7426625" y="1145100"/>
                <a:ext cx="1600500" cy="1318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GB" sz="1467" b="1"/>
                  <a:t>Analysing Categorical</a:t>
                </a:r>
                <a:r>
                  <a:rPr lang="en-GB" sz="1467"/>
                  <a:t> </a:t>
                </a:r>
                <a:r>
                  <a:rPr lang="en-GB" sz="1467" b="1"/>
                  <a:t>data </a:t>
                </a:r>
                <a:r>
                  <a:rPr lang="en-GB" sz="1467"/>
                  <a:t>with highest correlating continuous variable by grouping it with various levels of category</a:t>
                </a:r>
                <a:endParaRPr sz="1467"/>
              </a:p>
            </p:txBody>
          </p:sp>
          <p:cxnSp>
            <p:nvCxnSpPr>
              <p:cNvPr id="81" name="Google Shape;81;p15"/>
              <p:cNvCxnSpPr/>
              <p:nvPr/>
            </p:nvCxnSpPr>
            <p:spPr>
              <a:xfrm flipH="1">
                <a:off x="1145050" y="2463590"/>
                <a:ext cx="7100400" cy="263700"/>
              </a:xfrm>
              <a:prstGeom prst="bentConnector3">
                <a:avLst>
                  <a:gd name="adj1" fmla="val -34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09B424-FAF0-6F85-1BD5-9B98DAF9E599}"/>
                </a:ext>
              </a:extLst>
            </p:cNvPr>
            <p:cNvGrpSpPr/>
            <p:nvPr/>
          </p:nvGrpSpPr>
          <p:grpSpPr>
            <a:xfrm>
              <a:off x="140527" y="2758775"/>
              <a:ext cx="2109246" cy="1373678"/>
              <a:chOff x="140527" y="2758775"/>
              <a:chExt cx="2109246" cy="1373678"/>
            </a:xfrm>
          </p:grpSpPr>
          <p:cxnSp>
            <p:nvCxnSpPr>
              <p:cNvPr id="73" name="Google Shape;73;p15"/>
              <p:cNvCxnSpPr/>
              <p:nvPr/>
            </p:nvCxnSpPr>
            <p:spPr>
              <a:xfrm>
                <a:off x="1195150" y="2758775"/>
                <a:ext cx="15000" cy="52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" name="Google Shape;82;p15"/>
              <p:cNvSpPr/>
              <p:nvPr/>
            </p:nvSpPr>
            <p:spPr>
              <a:xfrm>
                <a:off x="140527" y="3286776"/>
                <a:ext cx="2109246" cy="845677"/>
              </a:xfrm>
              <a:prstGeom prst="flowChartDecision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GB" dirty="0"/>
                  <a:t>Number of levels =2</a:t>
                </a:r>
                <a:endParaRPr dirty="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1226567" y="238667"/>
            <a:ext cx="99924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2400" b="1"/>
              <a:t> </a:t>
            </a:r>
            <a:r>
              <a:rPr lang="en-GB" sz="3067" b="1">
                <a:solidFill>
                  <a:srgbClr val="6AA84F"/>
                </a:solidFill>
              </a:rPr>
              <a:t>Methodology</a:t>
            </a:r>
            <a:endParaRPr sz="2400" b="1" u="sng">
              <a:solidFill>
                <a:srgbClr val="6AA84F"/>
              </a:solidFill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1811534" y="1213984"/>
            <a:ext cx="8349967" cy="5035016"/>
            <a:chOff x="1432750" y="1159863"/>
            <a:chExt cx="6262475" cy="3776262"/>
          </a:xfrm>
        </p:grpSpPr>
        <p:grpSp>
          <p:nvGrpSpPr>
            <p:cNvPr id="89" name="Google Shape;89;p16"/>
            <p:cNvGrpSpPr/>
            <p:nvPr/>
          </p:nvGrpSpPr>
          <p:grpSpPr>
            <a:xfrm>
              <a:off x="1997600" y="1159863"/>
              <a:ext cx="5148800" cy="2823763"/>
              <a:chOff x="1985050" y="1452625"/>
              <a:chExt cx="5148800" cy="2823763"/>
            </a:xfrm>
          </p:grpSpPr>
          <p:grpSp>
            <p:nvGrpSpPr>
              <p:cNvPr id="90" name="Google Shape;90;p16"/>
              <p:cNvGrpSpPr/>
              <p:nvPr/>
            </p:nvGrpSpPr>
            <p:grpSpPr>
              <a:xfrm>
                <a:off x="2646325" y="1452625"/>
                <a:ext cx="3568574" cy="1587225"/>
                <a:chOff x="956525" y="919025"/>
                <a:chExt cx="3568574" cy="1587225"/>
              </a:xfrm>
            </p:grpSpPr>
            <p:sp>
              <p:nvSpPr>
                <p:cNvPr id="91" name="Google Shape;91;p16"/>
                <p:cNvSpPr/>
                <p:nvPr/>
              </p:nvSpPr>
              <p:spPr>
                <a:xfrm>
                  <a:off x="1966013" y="1137475"/>
                  <a:ext cx="1763925" cy="895000"/>
                </a:xfrm>
                <a:prstGeom prst="flowChartDecision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en-GB" dirty="0"/>
                    <a:t>Number of levels =2</a:t>
                  </a:r>
                  <a:endParaRPr dirty="0"/>
                </a:p>
              </p:txBody>
            </p:sp>
            <p:sp>
              <p:nvSpPr>
                <p:cNvPr id="92" name="Google Shape;92;p16"/>
                <p:cNvSpPr/>
                <p:nvPr/>
              </p:nvSpPr>
              <p:spPr>
                <a:xfrm>
                  <a:off x="956525" y="1974350"/>
                  <a:ext cx="1129500" cy="525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1333"/>
                    </a:spcBef>
                    <a:buClr>
                      <a:schemeClr val="dk1"/>
                    </a:buClr>
                    <a:buSzPts val="1100"/>
                  </a:pPr>
                  <a:r>
                    <a:rPr lang="en-GB" sz="1600" b="1" dirty="0">
                      <a:solidFill>
                        <a:schemeClr val="dk1"/>
                      </a:solidFill>
                      <a:highlight>
                        <a:srgbClr val="FFFFFF"/>
                      </a:highlight>
                    </a:rPr>
                    <a:t>Independency Test</a:t>
                  </a:r>
                  <a:endParaRPr sz="1600" b="1" dirty="0">
                    <a:solidFill>
                      <a:schemeClr val="dk1"/>
                    </a:solidFill>
                    <a:highlight>
                      <a:srgbClr val="FFFFFF"/>
                    </a:highlight>
                  </a:endParaRPr>
                </a:p>
                <a:p>
                  <a:pPr algn="ctr"/>
                  <a:endParaRPr sz="1467" b="1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3" name="Google Shape;93;p16"/>
                <p:cNvSpPr/>
                <p:nvPr/>
              </p:nvSpPr>
              <p:spPr>
                <a:xfrm>
                  <a:off x="3820399" y="1967450"/>
                  <a:ext cx="704700" cy="5388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spcBef>
                      <a:spcPts val="1333"/>
                    </a:spcBef>
                  </a:pPr>
                  <a:r>
                    <a:rPr lang="en-GB" sz="1467" b="1" dirty="0">
                      <a:solidFill>
                        <a:schemeClr val="dk1"/>
                      </a:solidFill>
                      <a:highlight>
                        <a:srgbClr val="FFFFFF"/>
                      </a:highlight>
                    </a:rPr>
                    <a:t>ANOVA</a:t>
                  </a:r>
                  <a:endParaRPr sz="1467" b="1" dirty="0">
                    <a:solidFill>
                      <a:schemeClr val="dk1"/>
                    </a:solidFill>
                    <a:highlight>
                      <a:srgbClr val="FFFFFF"/>
                    </a:highlight>
                  </a:endParaRPr>
                </a:p>
                <a:p>
                  <a:pPr algn="ctr">
                    <a:spcBef>
                      <a:spcPts val="1333"/>
                    </a:spcBef>
                    <a:buClr>
                      <a:schemeClr val="dk1"/>
                    </a:buClr>
                    <a:buSzPts val="1100"/>
                  </a:pPr>
                  <a:r>
                    <a:rPr lang="en-GB" sz="1467" b="1" dirty="0">
                      <a:solidFill>
                        <a:schemeClr val="dk1"/>
                      </a:solidFill>
                      <a:highlight>
                        <a:srgbClr val="FFFFFF"/>
                      </a:highlight>
                    </a:rPr>
                    <a:t>Test</a:t>
                  </a:r>
                  <a:endParaRPr sz="1467" b="1" dirty="0">
                    <a:solidFill>
                      <a:schemeClr val="dk1"/>
                    </a:solidFill>
                    <a:highlight>
                      <a:srgbClr val="FFFFFF"/>
                    </a:highlight>
                  </a:endParaRPr>
                </a:p>
                <a:p>
                  <a:pPr algn="ctr"/>
                  <a:endParaRPr sz="1467" b="1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94" name="Google Shape;94;p16"/>
                <p:cNvCxnSpPr>
                  <a:stCxn id="91" idx="3"/>
                </p:cNvCxnSpPr>
                <p:nvPr/>
              </p:nvCxnSpPr>
              <p:spPr>
                <a:xfrm rot="10800000" flipH="1">
                  <a:off x="3729938" y="1571175"/>
                  <a:ext cx="450300" cy="13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6"/>
                <p:cNvCxnSpPr/>
                <p:nvPr/>
              </p:nvCxnSpPr>
              <p:spPr>
                <a:xfrm rot="10800000" flipH="1">
                  <a:off x="1515713" y="1578075"/>
                  <a:ext cx="450300" cy="13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6"/>
                <p:cNvCxnSpPr/>
                <p:nvPr/>
              </p:nvCxnSpPr>
              <p:spPr>
                <a:xfrm>
                  <a:off x="4165549" y="1571250"/>
                  <a:ext cx="14400" cy="385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7" name="Google Shape;97;p16"/>
                <p:cNvCxnSpPr/>
                <p:nvPr/>
              </p:nvCxnSpPr>
              <p:spPr>
                <a:xfrm>
                  <a:off x="1515713" y="1571254"/>
                  <a:ext cx="11100" cy="41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98" name="Google Shape;98;p16"/>
                <p:cNvSpPr txBox="1"/>
                <p:nvPr/>
              </p:nvSpPr>
              <p:spPr>
                <a:xfrm>
                  <a:off x="1515725" y="1289050"/>
                  <a:ext cx="578100" cy="4616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spAutoFit/>
                </a:bodyPr>
                <a:lstStyle/>
                <a:p>
                  <a:r>
                    <a:rPr lang="en-GB" sz="2400"/>
                    <a:t>Yes</a:t>
                  </a:r>
                  <a:endParaRPr sz="2400"/>
                </a:p>
              </p:txBody>
            </p:sp>
            <p:sp>
              <p:nvSpPr>
                <p:cNvPr id="99" name="Google Shape;99;p16"/>
                <p:cNvSpPr txBox="1"/>
                <p:nvPr/>
              </p:nvSpPr>
              <p:spPr>
                <a:xfrm>
                  <a:off x="3535800" y="1289050"/>
                  <a:ext cx="578100" cy="7386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spAutoFit/>
                </a:bodyPr>
                <a:lstStyle/>
                <a:p>
                  <a:r>
                    <a:rPr lang="en-GB" sz="2400"/>
                    <a:t>   No</a:t>
                  </a:r>
                  <a:endParaRPr sz="2400"/>
                </a:p>
              </p:txBody>
            </p:sp>
            <p:cxnSp>
              <p:nvCxnSpPr>
                <p:cNvPr id="100" name="Google Shape;100;p16"/>
                <p:cNvCxnSpPr/>
                <p:nvPr/>
              </p:nvCxnSpPr>
              <p:spPr>
                <a:xfrm>
                  <a:off x="2845975" y="919025"/>
                  <a:ext cx="9600" cy="218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101" name="Google Shape;101;p16"/>
              <p:cNvSpPr/>
              <p:nvPr/>
            </p:nvSpPr>
            <p:spPr>
              <a:xfrm>
                <a:off x="2355600" y="3483625"/>
                <a:ext cx="1779950" cy="755675"/>
              </a:xfrm>
              <a:prstGeom prst="flowChartDecision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GB" b="1" dirty="0" err="1"/>
                  <a:t>P_Value</a:t>
                </a:r>
                <a:r>
                  <a:rPr lang="en-GB" dirty="0"/>
                  <a:t>&gt; 0.05</a:t>
                </a:r>
                <a:endParaRPr dirty="0"/>
              </a:p>
            </p:txBody>
          </p:sp>
          <p:cxnSp>
            <p:nvCxnSpPr>
              <p:cNvPr id="102" name="Google Shape;102;p16"/>
              <p:cNvCxnSpPr>
                <a:endCxn id="101" idx="0"/>
              </p:cNvCxnSpPr>
              <p:nvPr/>
            </p:nvCxnSpPr>
            <p:spPr>
              <a:xfrm>
                <a:off x="3238075" y="3039925"/>
                <a:ext cx="7500" cy="4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3" name="Google Shape;103;p16"/>
              <p:cNvCxnSpPr/>
              <p:nvPr/>
            </p:nvCxnSpPr>
            <p:spPr>
              <a:xfrm rot="10800000">
                <a:off x="4135550" y="3861450"/>
                <a:ext cx="37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16"/>
              <p:cNvCxnSpPr/>
              <p:nvPr/>
            </p:nvCxnSpPr>
            <p:spPr>
              <a:xfrm>
                <a:off x="4506050" y="3861450"/>
                <a:ext cx="0" cy="40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5" name="Google Shape;105;p16"/>
              <p:cNvSpPr/>
              <p:nvPr/>
            </p:nvSpPr>
            <p:spPr>
              <a:xfrm>
                <a:off x="4983400" y="3483613"/>
                <a:ext cx="1779950" cy="755675"/>
              </a:xfrm>
              <a:prstGeom prst="flowChartDecision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GB" b="1" dirty="0" err="1"/>
                  <a:t>P_Value</a:t>
                </a:r>
                <a:r>
                  <a:rPr lang="en-GB" dirty="0"/>
                  <a:t>&gt; 0.05</a:t>
                </a:r>
                <a:endParaRPr dirty="0"/>
              </a:p>
            </p:txBody>
          </p:sp>
          <p:cxnSp>
            <p:nvCxnSpPr>
              <p:cNvPr id="106" name="Google Shape;106;p16"/>
              <p:cNvCxnSpPr/>
              <p:nvPr/>
            </p:nvCxnSpPr>
            <p:spPr>
              <a:xfrm>
                <a:off x="5869625" y="3039925"/>
                <a:ext cx="7500" cy="4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7" name="Google Shape;107;p16"/>
              <p:cNvCxnSpPr/>
              <p:nvPr/>
            </p:nvCxnSpPr>
            <p:spPr>
              <a:xfrm rot="10800000">
                <a:off x="6763350" y="3861450"/>
                <a:ext cx="37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6"/>
              <p:cNvCxnSpPr/>
              <p:nvPr/>
            </p:nvCxnSpPr>
            <p:spPr>
              <a:xfrm>
                <a:off x="7133850" y="3861450"/>
                <a:ext cx="0" cy="40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9" name="Google Shape;109;p16"/>
              <p:cNvCxnSpPr/>
              <p:nvPr/>
            </p:nvCxnSpPr>
            <p:spPr>
              <a:xfrm>
                <a:off x="4612850" y="3868813"/>
                <a:ext cx="0" cy="40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0" name="Google Shape;110;p16"/>
              <p:cNvCxnSpPr/>
              <p:nvPr/>
            </p:nvCxnSpPr>
            <p:spPr>
              <a:xfrm rot="10800000">
                <a:off x="4612900" y="3854075"/>
                <a:ext cx="37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16"/>
              <p:cNvCxnSpPr/>
              <p:nvPr/>
            </p:nvCxnSpPr>
            <p:spPr>
              <a:xfrm>
                <a:off x="1985050" y="3876188"/>
                <a:ext cx="0" cy="40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2" name="Google Shape;112;p16"/>
              <p:cNvCxnSpPr/>
              <p:nvPr/>
            </p:nvCxnSpPr>
            <p:spPr>
              <a:xfrm rot="10800000">
                <a:off x="1985100" y="3861450"/>
                <a:ext cx="37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3" name="Google Shape;113;p16"/>
            <p:cNvSpPr/>
            <p:nvPr/>
          </p:nvSpPr>
          <p:spPr>
            <a:xfrm>
              <a:off x="1432750" y="3983625"/>
              <a:ext cx="1129500" cy="952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1333"/>
                </a:spcBef>
              </a:pPr>
              <a:r>
                <a:rPr lang="en-GB" sz="1467" dirty="0">
                  <a:solidFill>
                    <a:schemeClr val="dk1"/>
                  </a:solidFill>
                  <a:highlight>
                    <a:srgbClr val="FFFFFF"/>
                  </a:highlight>
                </a:rPr>
                <a:t>Two levels are same, hence</a:t>
              </a:r>
              <a:r>
                <a:rPr lang="en-GB" sz="1467" b="1" dirty="0">
                  <a:solidFill>
                    <a:schemeClr val="dk1"/>
                  </a:solidFill>
                  <a:highlight>
                    <a:srgbClr val="FFFFFF"/>
                  </a:highlight>
                </a:rPr>
                <a:t> Drop </a:t>
              </a:r>
              <a:r>
                <a:rPr lang="en-GB" sz="1467" dirty="0">
                  <a:solidFill>
                    <a:schemeClr val="dk1"/>
                  </a:solidFill>
                  <a:highlight>
                    <a:srgbClr val="FFFFFF"/>
                  </a:highlight>
                </a:rPr>
                <a:t>the attribute</a:t>
              </a:r>
              <a:endParaRPr sz="1467" dirty="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>
                <a:buClr>
                  <a:srgbClr val="000000"/>
                </a:buClr>
                <a:buSzPts val="1100"/>
              </a:pPr>
              <a:endParaRPr sz="1467" b="1" dirty="0"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1923475" y="3268363"/>
              <a:ext cx="5781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-GB" sz="2400"/>
                <a:t>Yes</a:t>
              </a:r>
              <a:endParaRPr sz="2400"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4501175" y="3268363"/>
              <a:ext cx="5781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-GB" sz="2400"/>
                <a:t>Yes</a:t>
              </a:r>
              <a:endParaRPr sz="2400"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3993900" y="3268363"/>
              <a:ext cx="578100" cy="738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-GB" sz="2400"/>
                <a:t>   No</a:t>
              </a:r>
              <a:endParaRPr sz="2400"/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6639850" y="3268363"/>
              <a:ext cx="578100" cy="738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-GB" sz="2400"/>
                <a:t>   No</a:t>
              </a:r>
              <a:endParaRPr sz="2400"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442500" y="3983625"/>
              <a:ext cx="1129500" cy="952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1333"/>
                </a:spcBef>
              </a:pPr>
              <a:r>
                <a:rPr lang="en-GB" sz="1467" dirty="0">
                  <a:solidFill>
                    <a:schemeClr val="dk1"/>
                  </a:solidFill>
                  <a:highlight>
                    <a:srgbClr val="FFFFFF"/>
                  </a:highlight>
                </a:rPr>
                <a:t>Two levels are different, hence we </a:t>
              </a:r>
              <a:r>
                <a:rPr lang="en-GB" sz="1467" b="1" dirty="0">
                  <a:solidFill>
                    <a:schemeClr val="dk1"/>
                  </a:solidFill>
                  <a:highlight>
                    <a:srgbClr val="FFFFFF"/>
                  </a:highlight>
                </a:rPr>
                <a:t>keep  </a:t>
              </a:r>
              <a:r>
                <a:rPr lang="en-GB" sz="1467" dirty="0">
                  <a:solidFill>
                    <a:schemeClr val="dk1"/>
                  </a:solidFill>
                  <a:highlight>
                    <a:srgbClr val="FFFFFF"/>
                  </a:highlight>
                </a:rPr>
                <a:t>the attribute</a:t>
              </a:r>
              <a:endParaRPr sz="1467" dirty="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endParaRPr sz="1467" b="1" dirty="0"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4572000" y="3983625"/>
              <a:ext cx="1129500" cy="952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1333"/>
                </a:spcBef>
              </a:pPr>
              <a:r>
                <a:rPr lang="en-GB" sz="1467">
                  <a:solidFill>
                    <a:schemeClr val="dk1"/>
                  </a:solidFill>
                  <a:highlight>
                    <a:srgbClr val="FFFFFF"/>
                  </a:highlight>
                </a:rPr>
                <a:t>Multi  levels are same, hence we </a:t>
              </a:r>
              <a:r>
                <a:rPr lang="en-GB" sz="1467" b="1">
                  <a:solidFill>
                    <a:schemeClr val="dk1"/>
                  </a:solidFill>
                  <a:highlight>
                    <a:srgbClr val="FFFFFF"/>
                  </a:highlight>
                </a:rPr>
                <a:t>Drop </a:t>
              </a:r>
              <a:r>
                <a:rPr lang="en-GB" sz="1467">
                  <a:solidFill>
                    <a:schemeClr val="dk1"/>
                  </a:solidFill>
                  <a:highlight>
                    <a:srgbClr val="FFFFFF"/>
                  </a:highlight>
                </a:rPr>
                <a:t>the attribute</a:t>
              </a:r>
              <a:endParaRPr sz="1467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endParaRPr sz="1467" b="1"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565725" y="3983625"/>
              <a:ext cx="1129500" cy="952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-GB" sz="1467">
                  <a:solidFill>
                    <a:schemeClr val="dk1"/>
                  </a:solidFill>
                </a:rPr>
                <a:t>At Least one is different, hence we perform </a:t>
              </a:r>
              <a:r>
                <a:rPr lang="en-GB" sz="1467" b="1">
                  <a:solidFill>
                    <a:schemeClr val="dk1"/>
                  </a:solidFill>
                </a:rPr>
                <a:t>Tukey Test</a:t>
              </a:r>
              <a:endParaRPr sz="1467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1226484" y="151100"/>
            <a:ext cx="99924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2400" b="1"/>
              <a:t> </a:t>
            </a:r>
            <a:r>
              <a:rPr lang="en-GB" sz="3067" b="1">
                <a:solidFill>
                  <a:srgbClr val="6AA84F"/>
                </a:solidFill>
              </a:rPr>
              <a:t>Methodology</a:t>
            </a:r>
            <a:endParaRPr sz="2400" b="1" u="sng">
              <a:solidFill>
                <a:srgbClr val="6AA84F"/>
              </a:solidFill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350551" y="2364900"/>
            <a:ext cx="1506000" cy="127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GB" sz="1467">
                <a:solidFill>
                  <a:schemeClr val="dk1"/>
                </a:solidFill>
              </a:rPr>
              <a:t>At Least one is different, hence we perform </a:t>
            </a:r>
            <a:r>
              <a:rPr lang="en-GB" sz="1467" b="1">
                <a:solidFill>
                  <a:schemeClr val="dk1"/>
                </a:solidFill>
              </a:rPr>
              <a:t>Tukey Test</a:t>
            </a:r>
            <a:endParaRPr sz="1467" b="1">
              <a:solidFill>
                <a:schemeClr val="dk1"/>
              </a:solidFill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237351" y="1630300"/>
            <a:ext cx="1506000" cy="280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GB" sz="1467" b="1">
                <a:solidFill>
                  <a:schemeClr val="dk1"/>
                </a:solidFill>
              </a:rPr>
              <a:t>Reducing </a:t>
            </a:r>
            <a:r>
              <a:rPr lang="en-GB" sz="1467">
                <a:solidFill>
                  <a:schemeClr val="dk1"/>
                </a:solidFill>
              </a:rPr>
              <a:t>the Multi levels of each Category with the help of Tukey plot by seeing how close the mean values are with each other</a:t>
            </a:r>
            <a:endParaRPr sz="1467">
              <a:solidFill>
                <a:schemeClr val="dk1"/>
              </a:solidFill>
            </a:endParaRPr>
          </a:p>
        </p:txBody>
      </p:sp>
      <p:cxnSp>
        <p:nvCxnSpPr>
          <p:cNvPr id="128" name="Google Shape;128;p17"/>
          <p:cNvCxnSpPr>
            <a:endCxn id="127" idx="1"/>
          </p:cNvCxnSpPr>
          <p:nvPr/>
        </p:nvCxnSpPr>
        <p:spPr>
          <a:xfrm>
            <a:off x="1856551" y="3032100"/>
            <a:ext cx="38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17"/>
          <p:cNvSpPr/>
          <p:nvPr/>
        </p:nvSpPr>
        <p:spPr>
          <a:xfrm>
            <a:off x="4124151" y="2432100"/>
            <a:ext cx="1506000" cy="11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GB" sz="1467" b="1" dirty="0">
                <a:solidFill>
                  <a:schemeClr val="dk1"/>
                </a:solidFill>
              </a:rPr>
              <a:t>Multiple Models</a:t>
            </a:r>
            <a:endParaRPr sz="1467" dirty="0">
              <a:solidFill>
                <a:schemeClr val="dk1"/>
              </a:solidFill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>
            <a:off x="3743351" y="2999900"/>
            <a:ext cx="38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5630151" y="2999900"/>
            <a:ext cx="38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29;p17">
            <a:extLst>
              <a:ext uri="{FF2B5EF4-FFF2-40B4-BE49-F238E27FC236}">
                <a16:creationId xmlns:a16="http://schemas.microsoft.com/office/drawing/2014/main" id="{F5BB2419-9ACF-D0E0-3E25-E9468145AF3B}"/>
              </a:ext>
            </a:extLst>
          </p:cNvPr>
          <p:cNvSpPr/>
          <p:nvPr/>
        </p:nvSpPr>
        <p:spPr>
          <a:xfrm>
            <a:off x="6010951" y="2432100"/>
            <a:ext cx="1506000" cy="11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GB" sz="1467" b="1" dirty="0">
                <a:solidFill>
                  <a:schemeClr val="dk1"/>
                </a:solidFill>
              </a:rPr>
              <a:t>Best Model to be selected</a:t>
            </a:r>
            <a:endParaRPr sz="1467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5354E7-8397-4C9F-8A68-F47C900DC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66" y="1021215"/>
            <a:ext cx="11306175" cy="2028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F7B42A-A53E-43F3-8E6D-B953D6EBA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31" y="3050040"/>
            <a:ext cx="3275511" cy="377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4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D87CC9-855F-4DC8-961F-2C3B4C2C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81" y="473528"/>
            <a:ext cx="657225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B467A6-F7D4-42AB-9EA9-364E455D9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60" y="1453392"/>
            <a:ext cx="7264222" cy="471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0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C831A0-2028-4497-82EE-67FC321B2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2" y="179614"/>
            <a:ext cx="8648700" cy="2057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86C984-2F83-4B34-B125-CFB917026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03" y="2686084"/>
            <a:ext cx="4505598" cy="39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8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0D3A6B-472D-4568-99C5-1AA7E6790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8" y="0"/>
            <a:ext cx="7541157" cy="54167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A2EB2E-85ED-4260-AD78-60786EF35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9452"/>
            <a:ext cx="552994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399</Words>
  <Application>Microsoft Office PowerPoint</Application>
  <PresentationFormat>Widescreen</PresentationFormat>
  <Paragraphs>54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Helvetica Neue</vt:lpstr>
      <vt:lpstr>Times New Roman</vt:lpstr>
      <vt:lpstr>Office Theme</vt:lpstr>
      <vt:lpstr>PowerPoint Presentation</vt:lpstr>
      <vt:lpstr>Context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Link: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ammar</dc:creator>
  <cp:lastModifiedBy>MASHKOOR KHADER</cp:lastModifiedBy>
  <cp:revision>13</cp:revision>
  <dcterms:created xsi:type="dcterms:W3CDTF">2023-03-11T04:17:19Z</dcterms:created>
  <dcterms:modified xsi:type="dcterms:W3CDTF">2023-03-28T09:10:10Z</dcterms:modified>
</cp:coreProperties>
</file>